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399" r:id="rId2"/>
    <p:sldId id="292" r:id="rId3"/>
    <p:sldId id="257" r:id="rId4"/>
    <p:sldId id="282" r:id="rId5"/>
    <p:sldId id="1380" r:id="rId6"/>
    <p:sldId id="1378" r:id="rId7"/>
    <p:sldId id="1393" r:id="rId8"/>
    <p:sldId id="293" r:id="rId9"/>
    <p:sldId id="1379" r:id="rId10"/>
    <p:sldId id="294" r:id="rId11"/>
    <p:sldId id="299" r:id="rId12"/>
    <p:sldId id="1385" r:id="rId13"/>
    <p:sldId id="1386" r:id="rId14"/>
    <p:sldId id="1387" r:id="rId15"/>
    <p:sldId id="1388" r:id="rId16"/>
    <p:sldId id="1381" r:id="rId17"/>
    <p:sldId id="286" r:id="rId18"/>
    <p:sldId id="373" r:id="rId19"/>
    <p:sldId id="374" r:id="rId20"/>
    <p:sldId id="1391" r:id="rId21"/>
    <p:sldId id="284" r:id="rId22"/>
    <p:sldId id="283" r:id="rId23"/>
    <p:sldId id="1394" r:id="rId24"/>
    <p:sldId id="267" r:id="rId25"/>
    <p:sldId id="1396" r:id="rId26"/>
    <p:sldId id="1395" r:id="rId27"/>
    <p:sldId id="1400" r:id="rId28"/>
    <p:sldId id="1312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98C9986-4382-834C-8FB7-A2A9283CBF7B}">
          <p14:sldIdLst>
            <p14:sldId id="1399"/>
            <p14:sldId id="292"/>
            <p14:sldId id="257"/>
            <p14:sldId id="282"/>
            <p14:sldId id="1380"/>
            <p14:sldId id="1378"/>
            <p14:sldId id="1393"/>
            <p14:sldId id="293"/>
            <p14:sldId id="1379"/>
            <p14:sldId id="294"/>
            <p14:sldId id="299"/>
            <p14:sldId id="1385"/>
            <p14:sldId id="1386"/>
            <p14:sldId id="1387"/>
            <p14:sldId id="1388"/>
            <p14:sldId id="1381"/>
            <p14:sldId id="286"/>
            <p14:sldId id="373"/>
            <p14:sldId id="374"/>
            <p14:sldId id="1391"/>
            <p14:sldId id="284"/>
            <p14:sldId id="283"/>
            <p14:sldId id="1394"/>
            <p14:sldId id="267"/>
            <p14:sldId id="1396"/>
            <p14:sldId id="1395"/>
            <p14:sldId id="1400"/>
            <p14:sldId id="1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FA00"/>
    <a:srgbClr val="FFFFA4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1"/>
    <p:restoredTop sz="96070"/>
  </p:normalViewPr>
  <p:slideViewPr>
    <p:cSldViewPr snapToGrid="0" snapToObjects="1">
      <p:cViewPr varScale="1">
        <p:scale>
          <a:sx n="112" d="100"/>
          <a:sy n="112" d="100"/>
        </p:scale>
        <p:origin x="7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olayesares\Desktop\Dublin\datos%20Tara\isotopos\Copy%20of%20lola%20yesares%20april%202018_grafic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olayesares\Desktop\Redox%20Tara%20Deep\datos\analisiquimico%20TBU_ALS%20copi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olayesares\Desktop\Redox%20Tara%20Deep\datos\analisiquimico%20TBU_ALS%20copi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olayesares\Desktop\genesis%20TBU\part%202\versio&#769;n%202%20\figuras\Figure%208%20S%20isotopes\Copy%20of%20lola%20yesares%20april%202018_graficas%20cop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olayesares\Desktop\goldschmith%202018\analisiquimico%20TBU_AL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la\Desktop\goldschmith%202018\analisiquimico%20TBU_AL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503323266306459E-2"/>
          <c:y val="0.27378625382080723"/>
          <c:w val="0.98030527578794413"/>
          <c:h val="0.6405923014050075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'gráficas S en TBU'!$AB$2</c:f>
              <c:strCache>
                <c:ptCount val="1"/>
                <c:pt idx="0">
                  <c:v>py</c:v>
                </c:pt>
              </c:strCache>
            </c:strRef>
          </c:tx>
          <c:spPr>
            <a:solidFill>
              <a:srgbClr val="92D05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numRef>
              <c:f>'gráficas S en TBU'!$AA$3:$AA$22</c:f>
              <c:numCache>
                <c:formatCode>General</c:formatCode>
                <c:ptCount val="20"/>
                <c:pt idx="1">
                  <c:v>-40</c:v>
                </c:pt>
                <c:pt idx="2">
                  <c:v>-35</c:v>
                </c:pt>
                <c:pt idx="3">
                  <c:v>-30</c:v>
                </c:pt>
                <c:pt idx="4">
                  <c:v>-25</c:v>
                </c:pt>
                <c:pt idx="5">
                  <c:v>-20</c:v>
                </c:pt>
                <c:pt idx="6">
                  <c:v>-15</c:v>
                </c:pt>
                <c:pt idx="7">
                  <c:v>-10</c:v>
                </c:pt>
                <c:pt idx="8">
                  <c:v>-5</c:v>
                </c:pt>
                <c:pt idx="9">
                  <c:v>0</c:v>
                </c:pt>
                <c:pt idx="10">
                  <c:v>5</c:v>
                </c:pt>
                <c:pt idx="11">
                  <c:v>10</c:v>
                </c:pt>
                <c:pt idx="12">
                  <c:v>15</c:v>
                </c:pt>
                <c:pt idx="13">
                  <c:v>20</c:v>
                </c:pt>
                <c:pt idx="14">
                  <c:v>25</c:v>
                </c:pt>
                <c:pt idx="15">
                  <c:v>30</c:v>
                </c:pt>
                <c:pt idx="16">
                  <c:v>35</c:v>
                </c:pt>
                <c:pt idx="17">
                  <c:v>40</c:v>
                </c:pt>
                <c:pt idx="18">
                  <c:v>45</c:v>
                </c:pt>
              </c:numCache>
            </c:numRef>
          </c:cat>
          <c:val>
            <c:numRef>
              <c:f>'gráficas S en TBU'!$AB$3:$AB$22</c:f>
              <c:numCache>
                <c:formatCode>General</c:formatCode>
                <c:ptCount val="20"/>
                <c:pt idx="1">
                  <c:v>6</c:v>
                </c:pt>
                <c:pt idx="2">
                  <c:v>1</c:v>
                </c:pt>
                <c:pt idx="3">
                  <c:v>5</c:v>
                </c:pt>
                <c:pt idx="4">
                  <c:v>7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11">
                  <c:v>2</c:v>
                </c:pt>
                <c:pt idx="12">
                  <c:v>6</c:v>
                </c:pt>
                <c:pt idx="13">
                  <c:v>6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7-864D-BE5D-EDC89FBD0249}"/>
            </c:ext>
          </c:extLst>
        </c:ser>
        <c:ser>
          <c:idx val="2"/>
          <c:order val="1"/>
          <c:tx>
            <c:strRef>
              <c:f>'gráficas S en TBU'!$AC$2</c:f>
              <c:strCache>
                <c:ptCount val="1"/>
                <c:pt idx="0">
                  <c:v>sl</c:v>
                </c:pt>
              </c:strCache>
            </c:strRef>
          </c:tx>
          <c:spPr>
            <a:solidFill>
              <a:srgbClr val="FF930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numRef>
              <c:f>'gráficas S en TBU'!$AA$3:$AA$22</c:f>
              <c:numCache>
                <c:formatCode>General</c:formatCode>
                <c:ptCount val="20"/>
                <c:pt idx="1">
                  <c:v>-40</c:v>
                </c:pt>
                <c:pt idx="2">
                  <c:v>-35</c:v>
                </c:pt>
                <c:pt idx="3">
                  <c:v>-30</c:v>
                </c:pt>
                <c:pt idx="4">
                  <c:v>-25</c:v>
                </c:pt>
                <c:pt idx="5">
                  <c:v>-20</c:v>
                </c:pt>
                <c:pt idx="6">
                  <c:v>-15</c:v>
                </c:pt>
                <c:pt idx="7">
                  <c:v>-10</c:v>
                </c:pt>
                <c:pt idx="8">
                  <c:v>-5</c:v>
                </c:pt>
                <c:pt idx="9">
                  <c:v>0</c:v>
                </c:pt>
                <c:pt idx="10">
                  <c:v>5</c:v>
                </c:pt>
                <c:pt idx="11">
                  <c:v>10</c:v>
                </c:pt>
                <c:pt idx="12">
                  <c:v>15</c:v>
                </c:pt>
                <c:pt idx="13">
                  <c:v>20</c:v>
                </c:pt>
                <c:pt idx="14">
                  <c:v>25</c:v>
                </c:pt>
                <c:pt idx="15">
                  <c:v>30</c:v>
                </c:pt>
                <c:pt idx="16">
                  <c:v>35</c:v>
                </c:pt>
                <c:pt idx="17">
                  <c:v>40</c:v>
                </c:pt>
                <c:pt idx="18">
                  <c:v>45</c:v>
                </c:pt>
              </c:numCache>
            </c:numRef>
          </c:cat>
          <c:val>
            <c:numRef>
              <c:f>'gráficas S en TBU'!$AC$3:$AC$22</c:f>
              <c:numCache>
                <c:formatCode>General</c:formatCode>
                <c:ptCount val="20"/>
                <c:pt idx="2">
                  <c:v>2</c:v>
                </c:pt>
                <c:pt idx="6">
                  <c:v>2</c:v>
                </c:pt>
                <c:pt idx="8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B7-864D-BE5D-EDC89FBD0249}"/>
            </c:ext>
          </c:extLst>
        </c:ser>
        <c:ser>
          <c:idx val="3"/>
          <c:order val="2"/>
          <c:tx>
            <c:strRef>
              <c:f>'gráficas S en TBU'!$AD$2</c:f>
              <c:strCache>
                <c:ptCount val="1"/>
                <c:pt idx="0">
                  <c:v>mrc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numRef>
              <c:f>'gráficas S en TBU'!$AA$3:$AA$22</c:f>
              <c:numCache>
                <c:formatCode>General</c:formatCode>
                <c:ptCount val="20"/>
                <c:pt idx="1">
                  <c:v>-40</c:v>
                </c:pt>
                <c:pt idx="2">
                  <c:v>-35</c:v>
                </c:pt>
                <c:pt idx="3">
                  <c:v>-30</c:v>
                </c:pt>
                <c:pt idx="4">
                  <c:v>-25</c:v>
                </c:pt>
                <c:pt idx="5">
                  <c:v>-20</c:v>
                </c:pt>
                <c:pt idx="6">
                  <c:v>-15</c:v>
                </c:pt>
                <c:pt idx="7">
                  <c:v>-10</c:v>
                </c:pt>
                <c:pt idx="8">
                  <c:v>-5</c:v>
                </c:pt>
                <c:pt idx="9">
                  <c:v>0</c:v>
                </c:pt>
                <c:pt idx="10">
                  <c:v>5</c:v>
                </c:pt>
                <c:pt idx="11">
                  <c:v>10</c:v>
                </c:pt>
                <c:pt idx="12">
                  <c:v>15</c:v>
                </c:pt>
                <c:pt idx="13">
                  <c:v>20</c:v>
                </c:pt>
                <c:pt idx="14">
                  <c:v>25</c:v>
                </c:pt>
                <c:pt idx="15">
                  <c:v>30</c:v>
                </c:pt>
                <c:pt idx="16">
                  <c:v>35</c:v>
                </c:pt>
                <c:pt idx="17">
                  <c:v>40</c:v>
                </c:pt>
                <c:pt idx="18">
                  <c:v>45</c:v>
                </c:pt>
              </c:numCache>
            </c:numRef>
          </c:cat>
          <c:val>
            <c:numRef>
              <c:f>'gráficas S en TBU'!$AD$3:$AD$22</c:f>
              <c:numCache>
                <c:formatCode>General</c:formatCode>
                <c:ptCount val="20"/>
                <c:pt idx="2">
                  <c:v>1</c:v>
                </c:pt>
                <c:pt idx="4">
                  <c:v>1</c:v>
                </c:pt>
                <c:pt idx="6">
                  <c:v>2</c:v>
                </c:pt>
                <c:pt idx="8">
                  <c:v>1</c:v>
                </c:pt>
                <c:pt idx="12">
                  <c:v>3</c:v>
                </c:pt>
                <c:pt idx="13">
                  <c:v>3</c:v>
                </c:pt>
                <c:pt idx="14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B7-864D-BE5D-EDC89FBD0249}"/>
            </c:ext>
          </c:extLst>
        </c:ser>
        <c:ser>
          <c:idx val="4"/>
          <c:order val="3"/>
          <c:tx>
            <c:strRef>
              <c:f>'gráficas S en TBU'!$AE$2</c:f>
              <c:strCache>
                <c:ptCount val="1"/>
                <c:pt idx="0">
                  <c:v>gn</c:v>
                </c:pt>
              </c:strCache>
            </c:strRef>
          </c:tx>
          <c:spPr>
            <a:solidFill>
              <a:srgbClr val="00B0F0"/>
            </a:solid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AB7-864D-BE5D-EDC89FBD0249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AB7-864D-BE5D-EDC89FBD0249}"/>
              </c:ext>
            </c:extLst>
          </c:dPt>
          <c:cat>
            <c:numRef>
              <c:f>'gráficas S en TBU'!$AA$3:$AA$22</c:f>
              <c:numCache>
                <c:formatCode>General</c:formatCode>
                <c:ptCount val="20"/>
                <c:pt idx="1">
                  <c:v>-40</c:v>
                </c:pt>
                <c:pt idx="2">
                  <c:v>-35</c:v>
                </c:pt>
                <c:pt idx="3">
                  <c:v>-30</c:v>
                </c:pt>
                <c:pt idx="4">
                  <c:v>-25</c:v>
                </c:pt>
                <c:pt idx="5">
                  <c:v>-20</c:v>
                </c:pt>
                <c:pt idx="6">
                  <c:v>-15</c:v>
                </c:pt>
                <c:pt idx="7">
                  <c:v>-10</c:v>
                </c:pt>
                <c:pt idx="8">
                  <c:v>-5</c:v>
                </c:pt>
                <c:pt idx="9">
                  <c:v>0</c:v>
                </c:pt>
                <c:pt idx="10">
                  <c:v>5</c:v>
                </c:pt>
                <c:pt idx="11">
                  <c:v>10</c:v>
                </c:pt>
                <c:pt idx="12">
                  <c:v>15</c:v>
                </c:pt>
                <c:pt idx="13">
                  <c:v>20</c:v>
                </c:pt>
                <c:pt idx="14">
                  <c:v>25</c:v>
                </c:pt>
                <c:pt idx="15">
                  <c:v>30</c:v>
                </c:pt>
                <c:pt idx="16">
                  <c:v>35</c:v>
                </c:pt>
                <c:pt idx="17">
                  <c:v>40</c:v>
                </c:pt>
                <c:pt idx="18">
                  <c:v>45</c:v>
                </c:pt>
              </c:numCache>
            </c:numRef>
          </c:cat>
          <c:val>
            <c:numRef>
              <c:f>'gráficas S en TBU'!$AE$3:$AE$22</c:f>
              <c:numCache>
                <c:formatCode>General</c:formatCode>
                <c:ptCount val="20"/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AB7-864D-BE5D-EDC89FBD0249}"/>
            </c:ext>
          </c:extLst>
        </c:ser>
        <c:ser>
          <c:idx val="5"/>
          <c:order val="4"/>
          <c:tx>
            <c:strRef>
              <c:f>'gráficas S en TBU'!$AF$2</c:f>
              <c:strCache>
                <c:ptCount val="1"/>
                <c:pt idx="0">
                  <c:v>cp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numRef>
              <c:f>'gráficas S en TBU'!$AA$3:$AA$22</c:f>
              <c:numCache>
                <c:formatCode>General</c:formatCode>
                <c:ptCount val="20"/>
                <c:pt idx="1">
                  <c:v>-40</c:v>
                </c:pt>
                <c:pt idx="2">
                  <c:v>-35</c:v>
                </c:pt>
                <c:pt idx="3">
                  <c:v>-30</c:v>
                </c:pt>
                <c:pt idx="4">
                  <c:v>-25</c:v>
                </c:pt>
                <c:pt idx="5">
                  <c:v>-20</c:v>
                </c:pt>
                <c:pt idx="6">
                  <c:v>-15</c:v>
                </c:pt>
                <c:pt idx="7">
                  <c:v>-10</c:v>
                </c:pt>
                <c:pt idx="8">
                  <c:v>-5</c:v>
                </c:pt>
                <c:pt idx="9">
                  <c:v>0</c:v>
                </c:pt>
                <c:pt idx="10">
                  <c:v>5</c:v>
                </c:pt>
                <c:pt idx="11">
                  <c:v>10</c:v>
                </c:pt>
                <c:pt idx="12">
                  <c:v>15</c:v>
                </c:pt>
                <c:pt idx="13">
                  <c:v>20</c:v>
                </c:pt>
                <c:pt idx="14">
                  <c:v>25</c:v>
                </c:pt>
                <c:pt idx="15">
                  <c:v>30</c:v>
                </c:pt>
                <c:pt idx="16">
                  <c:v>35</c:v>
                </c:pt>
                <c:pt idx="17">
                  <c:v>40</c:v>
                </c:pt>
                <c:pt idx="18">
                  <c:v>45</c:v>
                </c:pt>
              </c:numCache>
            </c:numRef>
          </c:cat>
          <c:val>
            <c:numRef>
              <c:f>'gráficas S en TBU'!$AF$3:$AF$22</c:f>
              <c:numCache>
                <c:formatCode>General</c:formatCode>
                <c:ptCount val="20"/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AB7-864D-BE5D-EDC89FBD0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1195346848"/>
        <c:axId val="-1910535600"/>
      </c:barChart>
      <c:catAx>
        <c:axId val="-1195346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910535600"/>
        <c:crosses val="autoZero"/>
        <c:auto val="1"/>
        <c:lblAlgn val="ctr"/>
        <c:lblOffset val="100"/>
        <c:tickMarkSkip val="1"/>
        <c:noMultiLvlLbl val="0"/>
      </c:catAx>
      <c:valAx>
        <c:axId val="-1910535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195346848"/>
        <c:crossesAt val="2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150587628871143"/>
          <c:y val="0.274666823398034"/>
          <c:w val="0.10209503918610811"/>
          <c:h val="0.447539562425613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600">
          <a:solidFill>
            <a:schemeClr val="tx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100209596102642E-2"/>
          <c:y val="2.3982606480067014E-2"/>
          <c:w val="0.8953189259615929"/>
          <c:h val="0.82696728399306874"/>
        </c:manualLayout>
      </c:layout>
      <c:scatterChart>
        <c:scatterStyle val="lineMarker"/>
        <c:varyColors val="0"/>
        <c:ser>
          <c:idx val="0"/>
          <c:order val="0"/>
          <c:tx>
            <c:v>TBU1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'-Mo y U auth'!$E$69:$E$100</c:f>
              <c:numCache>
                <c:formatCode>General</c:formatCode>
                <c:ptCount val="32"/>
                <c:pt idx="0">
                  <c:v>1.44</c:v>
                </c:pt>
                <c:pt idx="1">
                  <c:v>1.36</c:v>
                </c:pt>
                <c:pt idx="2">
                  <c:v>1.4</c:v>
                </c:pt>
                <c:pt idx="3">
                  <c:v>1.42</c:v>
                </c:pt>
                <c:pt idx="4">
                  <c:v>1.1200000000000001</c:v>
                </c:pt>
                <c:pt idx="5">
                  <c:v>1.54</c:v>
                </c:pt>
                <c:pt idx="6">
                  <c:v>1.49</c:v>
                </c:pt>
                <c:pt idx="7">
                  <c:v>1.24</c:v>
                </c:pt>
                <c:pt idx="8">
                  <c:v>2.02</c:v>
                </c:pt>
                <c:pt idx="9">
                  <c:v>1.83</c:v>
                </c:pt>
                <c:pt idx="10">
                  <c:v>2.38</c:v>
                </c:pt>
                <c:pt idx="11">
                  <c:v>1.63</c:v>
                </c:pt>
                <c:pt idx="12">
                  <c:v>1.1200000000000001</c:v>
                </c:pt>
                <c:pt idx="13">
                  <c:v>1.07</c:v>
                </c:pt>
                <c:pt idx="14">
                  <c:v>2.1</c:v>
                </c:pt>
                <c:pt idx="15">
                  <c:v>1.74</c:v>
                </c:pt>
                <c:pt idx="16">
                  <c:v>3.04</c:v>
                </c:pt>
                <c:pt idx="17">
                  <c:v>1.41</c:v>
                </c:pt>
                <c:pt idx="18">
                  <c:v>2.84</c:v>
                </c:pt>
                <c:pt idx="19">
                  <c:v>1.93</c:v>
                </c:pt>
                <c:pt idx="20">
                  <c:v>1.85</c:v>
                </c:pt>
                <c:pt idx="21">
                  <c:v>1.1299999999999999</c:v>
                </c:pt>
                <c:pt idx="22">
                  <c:v>1.38</c:v>
                </c:pt>
                <c:pt idx="23">
                  <c:v>1.6</c:v>
                </c:pt>
                <c:pt idx="24">
                  <c:v>1.51</c:v>
                </c:pt>
                <c:pt idx="25">
                  <c:v>2.29</c:v>
                </c:pt>
                <c:pt idx="26">
                  <c:v>2.4</c:v>
                </c:pt>
                <c:pt idx="27">
                  <c:v>1.4</c:v>
                </c:pt>
                <c:pt idx="28">
                  <c:v>2.96</c:v>
                </c:pt>
                <c:pt idx="29">
                  <c:v>1.36</c:v>
                </c:pt>
                <c:pt idx="30">
                  <c:v>2.16</c:v>
                </c:pt>
                <c:pt idx="31">
                  <c:v>1.46</c:v>
                </c:pt>
              </c:numCache>
            </c:numRef>
          </c:xVal>
          <c:yVal>
            <c:numRef>
              <c:f>'-Mo y U auth'!$H$69:$H$100</c:f>
              <c:numCache>
                <c:formatCode>General</c:formatCode>
                <c:ptCount val="32"/>
                <c:pt idx="0">
                  <c:v>5.74</c:v>
                </c:pt>
                <c:pt idx="1">
                  <c:v>5.0766666666666671</c:v>
                </c:pt>
                <c:pt idx="2">
                  <c:v>0.88666666666666671</c:v>
                </c:pt>
                <c:pt idx="3">
                  <c:v>1.9000000000000001</c:v>
                </c:pt>
                <c:pt idx="4">
                  <c:v>2.8866666666666667</c:v>
                </c:pt>
                <c:pt idx="5">
                  <c:v>3.7433333333333332</c:v>
                </c:pt>
                <c:pt idx="6">
                  <c:v>1.6366666666666667</c:v>
                </c:pt>
                <c:pt idx="7">
                  <c:v>1.4733333333333334</c:v>
                </c:pt>
                <c:pt idx="8">
                  <c:v>5.3666666666666671</c:v>
                </c:pt>
                <c:pt idx="9">
                  <c:v>2.9033333333333333</c:v>
                </c:pt>
                <c:pt idx="10">
                  <c:v>4.086666666666666</c:v>
                </c:pt>
                <c:pt idx="11">
                  <c:v>2.04</c:v>
                </c:pt>
                <c:pt idx="12">
                  <c:v>1.9100000000000001</c:v>
                </c:pt>
                <c:pt idx="13">
                  <c:v>2.5333333333333332</c:v>
                </c:pt>
                <c:pt idx="14">
                  <c:v>4.5966666666666658</c:v>
                </c:pt>
                <c:pt idx="15">
                  <c:v>0.81333333333333324</c:v>
                </c:pt>
                <c:pt idx="16">
                  <c:v>6.8366666666666669</c:v>
                </c:pt>
                <c:pt idx="17">
                  <c:v>4.1333333333333337</c:v>
                </c:pt>
                <c:pt idx="18">
                  <c:v>9.6033333333333317</c:v>
                </c:pt>
                <c:pt idx="19">
                  <c:v>6.79</c:v>
                </c:pt>
                <c:pt idx="20">
                  <c:v>5.2366666666666672</c:v>
                </c:pt>
                <c:pt idx="21">
                  <c:v>4.1566666666666663</c:v>
                </c:pt>
                <c:pt idx="22">
                  <c:v>2.3833333333333333</c:v>
                </c:pt>
                <c:pt idx="23">
                  <c:v>2.8433333333333337</c:v>
                </c:pt>
                <c:pt idx="24">
                  <c:v>1.1399999999999997</c:v>
                </c:pt>
                <c:pt idx="25">
                  <c:v>1.9066666666666667</c:v>
                </c:pt>
                <c:pt idx="26">
                  <c:v>3.67</c:v>
                </c:pt>
                <c:pt idx="27">
                  <c:v>3.09</c:v>
                </c:pt>
                <c:pt idx="28">
                  <c:v>6.1866666666666665</c:v>
                </c:pt>
                <c:pt idx="29">
                  <c:v>2.2166666666666668</c:v>
                </c:pt>
                <c:pt idx="30">
                  <c:v>4.0633333333333326</c:v>
                </c:pt>
                <c:pt idx="31">
                  <c:v>0.28999999999999959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826-D442-A7C1-504344C717B8}"/>
            </c:ext>
          </c:extLst>
        </c:ser>
        <c:ser>
          <c:idx val="1"/>
          <c:order val="1"/>
          <c:tx>
            <c:v>TBU2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'-Mo y U auth'!$E$101:$E$115</c:f>
              <c:numCache>
                <c:formatCode>General</c:formatCode>
                <c:ptCount val="15"/>
                <c:pt idx="0">
                  <c:v>1.84</c:v>
                </c:pt>
                <c:pt idx="1">
                  <c:v>1.28</c:v>
                </c:pt>
                <c:pt idx="2">
                  <c:v>1.29</c:v>
                </c:pt>
                <c:pt idx="3">
                  <c:v>1.61</c:v>
                </c:pt>
                <c:pt idx="4">
                  <c:v>1.4</c:v>
                </c:pt>
                <c:pt idx="5">
                  <c:v>1.35</c:v>
                </c:pt>
                <c:pt idx="6">
                  <c:v>1.69</c:v>
                </c:pt>
                <c:pt idx="7">
                  <c:v>1.84</c:v>
                </c:pt>
                <c:pt idx="8">
                  <c:v>0.94</c:v>
                </c:pt>
                <c:pt idx="9">
                  <c:v>2.0299999999999998</c:v>
                </c:pt>
                <c:pt idx="10">
                  <c:v>1.31</c:v>
                </c:pt>
                <c:pt idx="11">
                  <c:v>1.5</c:v>
                </c:pt>
                <c:pt idx="12">
                  <c:v>1.25</c:v>
                </c:pt>
                <c:pt idx="13">
                  <c:v>0.81</c:v>
                </c:pt>
                <c:pt idx="14">
                  <c:v>1.6</c:v>
                </c:pt>
              </c:numCache>
            </c:numRef>
          </c:xVal>
          <c:yVal>
            <c:numRef>
              <c:f>'-Mo y U auth'!$H$101:$H$115</c:f>
              <c:numCache>
                <c:formatCode>General</c:formatCode>
                <c:ptCount val="15"/>
                <c:pt idx="0">
                  <c:v>0.87000000000000011</c:v>
                </c:pt>
                <c:pt idx="1">
                  <c:v>0.87666666666666648</c:v>
                </c:pt>
                <c:pt idx="2">
                  <c:v>0.93666666666666654</c:v>
                </c:pt>
                <c:pt idx="3">
                  <c:v>1.5099999999999998</c:v>
                </c:pt>
                <c:pt idx="4">
                  <c:v>0.31000000000000005</c:v>
                </c:pt>
                <c:pt idx="5">
                  <c:v>-0.83333333333333348</c:v>
                </c:pt>
                <c:pt idx="6">
                  <c:v>0.81</c:v>
                </c:pt>
                <c:pt idx="7">
                  <c:v>0.31333333333333346</c:v>
                </c:pt>
                <c:pt idx="8">
                  <c:v>1.8433333333333333</c:v>
                </c:pt>
                <c:pt idx="9">
                  <c:v>2.4200000000000004</c:v>
                </c:pt>
                <c:pt idx="10">
                  <c:v>-0.20333333333333337</c:v>
                </c:pt>
                <c:pt idx="11">
                  <c:v>-0.39666666666666672</c:v>
                </c:pt>
                <c:pt idx="12">
                  <c:v>3.3333333333333215E-2</c:v>
                </c:pt>
                <c:pt idx="13">
                  <c:v>0.14000000000000001</c:v>
                </c:pt>
                <c:pt idx="14">
                  <c:v>-0.15333333333333354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26-D442-A7C1-504344C717B8}"/>
            </c:ext>
          </c:extLst>
        </c:ser>
        <c:ser>
          <c:idx val="2"/>
          <c:order val="2"/>
          <c:tx>
            <c:v>TBU3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'-Mo y U auth'!$E$116:$E$130</c:f>
              <c:numCache>
                <c:formatCode>General</c:formatCode>
                <c:ptCount val="15"/>
                <c:pt idx="0">
                  <c:v>2.2000000000000002</c:v>
                </c:pt>
                <c:pt idx="1">
                  <c:v>1.41</c:v>
                </c:pt>
                <c:pt idx="2">
                  <c:v>1.32</c:v>
                </c:pt>
                <c:pt idx="3">
                  <c:v>1.72</c:v>
                </c:pt>
                <c:pt idx="4">
                  <c:v>0.85</c:v>
                </c:pt>
                <c:pt idx="5">
                  <c:v>0.59</c:v>
                </c:pt>
                <c:pt idx="6">
                  <c:v>0.73</c:v>
                </c:pt>
                <c:pt idx="9">
                  <c:v>1.5</c:v>
                </c:pt>
                <c:pt idx="10">
                  <c:v>1.04</c:v>
                </c:pt>
                <c:pt idx="11">
                  <c:v>1.18</c:v>
                </c:pt>
                <c:pt idx="12">
                  <c:v>0.77</c:v>
                </c:pt>
                <c:pt idx="13">
                  <c:v>0.84</c:v>
                </c:pt>
                <c:pt idx="14">
                  <c:v>0.61</c:v>
                </c:pt>
              </c:numCache>
            </c:numRef>
          </c:xVal>
          <c:yVal>
            <c:numRef>
              <c:f>'-Mo y U auth'!$H$116:$H$130</c:f>
              <c:numCache>
                <c:formatCode>General</c:formatCode>
                <c:ptCount val="15"/>
                <c:pt idx="0">
                  <c:v>0.27333333333333321</c:v>
                </c:pt>
                <c:pt idx="1">
                  <c:v>-1.3333333333333419E-2</c:v>
                </c:pt>
                <c:pt idx="2">
                  <c:v>0.16666666666666696</c:v>
                </c:pt>
                <c:pt idx="3">
                  <c:v>0.16333333333333333</c:v>
                </c:pt>
                <c:pt idx="4">
                  <c:v>1.0266666666666668</c:v>
                </c:pt>
                <c:pt idx="5">
                  <c:v>1.5799999999999998</c:v>
                </c:pt>
                <c:pt idx="6">
                  <c:v>3.3333333333333215E-2</c:v>
                </c:pt>
                <c:pt idx="9">
                  <c:v>0.39999999999999991</c:v>
                </c:pt>
                <c:pt idx="10">
                  <c:v>0.76000000000000023</c:v>
                </c:pt>
                <c:pt idx="11">
                  <c:v>0.60000000000000009</c:v>
                </c:pt>
                <c:pt idx="12">
                  <c:v>2.65</c:v>
                </c:pt>
                <c:pt idx="13">
                  <c:v>2.313333333333333</c:v>
                </c:pt>
                <c:pt idx="14">
                  <c:v>0.30000000000000004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826-D442-A7C1-504344C717B8}"/>
            </c:ext>
          </c:extLst>
        </c:ser>
        <c:ser>
          <c:idx val="3"/>
          <c:order val="3"/>
          <c:tx>
            <c:v>TBU4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ymbol val="diamond"/>
              <c:size val="10"/>
              <c:spPr>
                <a:solidFill>
                  <a:srgbClr val="00B0F0"/>
                </a:solidFill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826-D442-A7C1-504344C717B8}"/>
              </c:ext>
            </c:extLst>
          </c:dPt>
          <c:dPt>
            <c:idx val="1"/>
            <c:marker>
              <c:symbol val="diamond"/>
              <c:size val="10"/>
              <c:spPr>
                <a:solidFill>
                  <a:srgbClr val="00B0F0"/>
                </a:solidFill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4826-D442-A7C1-504344C717B8}"/>
              </c:ext>
            </c:extLst>
          </c:dPt>
          <c:xVal>
            <c:numRef>
              <c:f>'-Mo y U auth'!$E$131:$E$132</c:f>
              <c:numCache>
                <c:formatCode>General</c:formatCode>
                <c:ptCount val="2"/>
                <c:pt idx="0">
                  <c:v>0.44</c:v>
                </c:pt>
                <c:pt idx="1">
                  <c:v>0.35</c:v>
                </c:pt>
              </c:numCache>
            </c:numRef>
          </c:xVal>
          <c:yVal>
            <c:numRef>
              <c:f>'-Mo y U auth'!$H$131:$H$132</c:f>
              <c:numCache>
                <c:formatCode>General</c:formatCode>
                <c:ptCount val="2"/>
                <c:pt idx="0">
                  <c:v>1.8766666666666663</c:v>
                </c:pt>
                <c:pt idx="1">
                  <c:v>1.31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826-D442-A7C1-504344C71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222048"/>
        <c:axId val="2145227680"/>
      </c:scatterChart>
      <c:valAx>
        <c:axId val="2145222048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 err="1"/>
                  <a:t>C</a:t>
                </a:r>
                <a:r>
                  <a:rPr lang="es-ES_tradnl" sz="1400" b="1" baseline="-25000" dirty="0" err="1"/>
                  <a:t>org</a:t>
                </a:r>
                <a:endParaRPr lang="es-ES_tradnl" sz="1400" b="1" baseline="-25000" dirty="0"/>
              </a:p>
            </c:rich>
          </c:tx>
          <c:layout>
            <c:manualLayout>
              <c:xMode val="edge"/>
              <c:yMode val="edge"/>
              <c:x val="0.50042448154486774"/>
              <c:y val="0.9190824443020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5227680"/>
        <c:crossesAt val="-2"/>
        <c:crossBetween val="midCat"/>
      </c:valAx>
      <c:valAx>
        <c:axId val="2145227680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 err="1"/>
                  <a:t>U</a:t>
                </a:r>
                <a:r>
                  <a:rPr lang="es-ES_tradnl" sz="1400" b="1" baseline="-25000" dirty="0" err="1"/>
                  <a:t>auth</a:t>
                </a:r>
                <a:endParaRPr lang="es-ES_tradnl" sz="1400" b="1" baseline="-25000" dirty="0"/>
              </a:p>
            </c:rich>
          </c:tx>
          <c:layout>
            <c:manualLayout>
              <c:xMode val="edge"/>
              <c:yMode val="edge"/>
              <c:x val="0"/>
              <c:y val="0.46332713640322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5222048"/>
        <c:crosses val="autoZero"/>
        <c:crossBetween val="midCat"/>
      </c:valAx>
      <c:spPr>
        <a:noFill/>
        <a:ln w="31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02496637606181E-2"/>
          <c:y val="2.5439077460481085E-2"/>
          <c:w val="0.87284388146851088"/>
          <c:h val="0.82765003329712428"/>
        </c:manualLayout>
      </c:layout>
      <c:scatterChart>
        <c:scatterStyle val="lineMarker"/>
        <c:varyColors val="0"/>
        <c:ser>
          <c:idx val="0"/>
          <c:order val="0"/>
          <c:tx>
            <c:v>TBU1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3175">
                <a:solidFill>
                  <a:schemeClr val="bg2">
                    <a:lumMod val="25000"/>
                  </a:schemeClr>
                </a:solidFill>
              </a:ln>
              <a:effectLst/>
            </c:spPr>
          </c:marker>
          <c:xVal>
            <c:numRef>
              <c:f>'Ctotal vs Corg vs Stotal'!$AA$3:$AA$34</c:f>
              <c:numCache>
                <c:formatCode>General</c:formatCode>
                <c:ptCount val="32"/>
                <c:pt idx="0">
                  <c:v>1.44</c:v>
                </c:pt>
                <c:pt idx="1">
                  <c:v>1.36</c:v>
                </c:pt>
                <c:pt idx="2">
                  <c:v>1.4</c:v>
                </c:pt>
                <c:pt idx="3">
                  <c:v>1.42</c:v>
                </c:pt>
                <c:pt idx="4">
                  <c:v>1.1200000000000001</c:v>
                </c:pt>
                <c:pt idx="5">
                  <c:v>1.54</c:v>
                </c:pt>
                <c:pt idx="6">
                  <c:v>1.49</c:v>
                </c:pt>
                <c:pt idx="7">
                  <c:v>1.24</c:v>
                </c:pt>
                <c:pt idx="8">
                  <c:v>2.02</c:v>
                </c:pt>
                <c:pt idx="9">
                  <c:v>1.83</c:v>
                </c:pt>
                <c:pt idx="10">
                  <c:v>2.38</c:v>
                </c:pt>
                <c:pt idx="11">
                  <c:v>1.63</c:v>
                </c:pt>
                <c:pt idx="12">
                  <c:v>1.1200000000000001</c:v>
                </c:pt>
                <c:pt idx="13">
                  <c:v>1.07</c:v>
                </c:pt>
                <c:pt idx="14">
                  <c:v>2.1</c:v>
                </c:pt>
                <c:pt idx="15">
                  <c:v>1.74</c:v>
                </c:pt>
                <c:pt idx="16">
                  <c:v>3.04</c:v>
                </c:pt>
                <c:pt idx="17">
                  <c:v>1.41</c:v>
                </c:pt>
                <c:pt idx="18">
                  <c:v>2.84</c:v>
                </c:pt>
                <c:pt idx="19">
                  <c:v>1.93</c:v>
                </c:pt>
                <c:pt idx="20">
                  <c:v>1.85</c:v>
                </c:pt>
                <c:pt idx="21">
                  <c:v>1.1299999999999999</c:v>
                </c:pt>
                <c:pt idx="22">
                  <c:v>1.38</c:v>
                </c:pt>
                <c:pt idx="23">
                  <c:v>1.6</c:v>
                </c:pt>
                <c:pt idx="24">
                  <c:v>1.51</c:v>
                </c:pt>
                <c:pt idx="25">
                  <c:v>2.29</c:v>
                </c:pt>
                <c:pt idx="26">
                  <c:v>2.4</c:v>
                </c:pt>
                <c:pt idx="27">
                  <c:v>1.4</c:v>
                </c:pt>
                <c:pt idx="28">
                  <c:v>2.96</c:v>
                </c:pt>
                <c:pt idx="29">
                  <c:v>1.36</c:v>
                </c:pt>
                <c:pt idx="30">
                  <c:v>2.16</c:v>
                </c:pt>
                <c:pt idx="31">
                  <c:v>1.46</c:v>
                </c:pt>
              </c:numCache>
            </c:numRef>
          </c:xVal>
          <c:yVal>
            <c:numRef>
              <c:f>'Ctotal vs Corg vs Stotal'!$AC$3:$AC$34</c:f>
              <c:numCache>
                <c:formatCode>General</c:formatCode>
                <c:ptCount val="32"/>
                <c:pt idx="0">
                  <c:v>2.52</c:v>
                </c:pt>
                <c:pt idx="1">
                  <c:v>3.44</c:v>
                </c:pt>
                <c:pt idx="2">
                  <c:v>0.4</c:v>
                </c:pt>
                <c:pt idx="3">
                  <c:v>0.49</c:v>
                </c:pt>
                <c:pt idx="4">
                  <c:v>2.4700000000000002</c:v>
                </c:pt>
                <c:pt idx="5">
                  <c:v>5.4</c:v>
                </c:pt>
                <c:pt idx="6">
                  <c:v>2.12</c:v>
                </c:pt>
                <c:pt idx="7">
                  <c:v>1.41</c:v>
                </c:pt>
                <c:pt idx="8">
                  <c:v>1.88</c:v>
                </c:pt>
                <c:pt idx="9">
                  <c:v>2.19</c:v>
                </c:pt>
                <c:pt idx="10">
                  <c:v>9.5399999999999991</c:v>
                </c:pt>
                <c:pt idx="11">
                  <c:v>3.19</c:v>
                </c:pt>
                <c:pt idx="12">
                  <c:v>5.13</c:v>
                </c:pt>
                <c:pt idx="13">
                  <c:v>1.87</c:v>
                </c:pt>
                <c:pt idx="14">
                  <c:v>5.56</c:v>
                </c:pt>
                <c:pt idx="15">
                  <c:v>2.86</c:v>
                </c:pt>
                <c:pt idx="16">
                  <c:v>6.16</c:v>
                </c:pt>
                <c:pt idx="17">
                  <c:v>3.67</c:v>
                </c:pt>
                <c:pt idx="18">
                  <c:v>2.25</c:v>
                </c:pt>
                <c:pt idx="19">
                  <c:v>2.21</c:v>
                </c:pt>
                <c:pt idx="20">
                  <c:v>1.91</c:v>
                </c:pt>
                <c:pt idx="21">
                  <c:v>2.46</c:v>
                </c:pt>
                <c:pt idx="22">
                  <c:v>0.93</c:v>
                </c:pt>
                <c:pt idx="23">
                  <c:v>2.71</c:v>
                </c:pt>
                <c:pt idx="24">
                  <c:v>1.87</c:v>
                </c:pt>
                <c:pt idx="25">
                  <c:v>1.52</c:v>
                </c:pt>
                <c:pt idx="26">
                  <c:v>1.6</c:v>
                </c:pt>
                <c:pt idx="27">
                  <c:v>1.8</c:v>
                </c:pt>
                <c:pt idx="28">
                  <c:v>2.59</c:v>
                </c:pt>
                <c:pt idx="29">
                  <c:v>1.89</c:v>
                </c:pt>
                <c:pt idx="30">
                  <c:v>4.8899999999999997</c:v>
                </c:pt>
                <c:pt idx="31">
                  <c:v>2.75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72-5E4C-8EDA-EB3737DAFAE7}"/>
            </c:ext>
          </c:extLst>
        </c:ser>
        <c:ser>
          <c:idx val="1"/>
          <c:order val="1"/>
          <c:tx>
            <c:v>TBU2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'Ctotal vs Corg vs Stotal'!$AA$35:$AA$49</c:f>
              <c:numCache>
                <c:formatCode>General</c:formatCode>
                <c:ptCount val="15"/>
                <c:pt idx="0">
                  <c:v>1.69</c:v>
                </c:pt>
                <c:pt idx="1">
                  <c:v>1.84</c:v>
                </c:pt>
                <c:pt idx="2">
                  <c:v>0.94</c:v>
                </c:pt>
                <c:pt idx="3">
                  <c:v>2.0299999999999998</c:v>
                </c:pt>
                <c:pt idx="4">
                  <c:v>1.31</c:v>
                </c:pt>
                <c:pt idx="5">
                  <c:v>1.5</c:v>
                </c:pt>
                <c:pt idx="6">
                  <c:v>1.25</c:v>
                </c:pt>
                <c:pt idx="7">
                  <c:v>0.81</c:v>
                </c:pt>
                <c:pt idx="8">
                  <c:v>1.6</c:v>
                </c:pt>
                <c:pt idx="9">
                  <c:v>1.84</c:v>
                </c:pt>
                <c:pt idx="10">
                  <c:v>1.28</c:v>
                </c:pt>
                <c:pt idx="11">
                  <c:v>1.29</c:v>
                </c:pt>
                <c:pt idx="12">
                  <c:v>1.61</c:v>
                </c:pt>
                <c:pt idx="13">
                  <c:v>1.4</c:v>
                </c:pt>
                <c:pt idx="14">
                  <c:v>1.35</c:v>
                </c:pt>
              </c:numCache>
            </c:numRef>
          </c:xVal>
          <c:yVal>
            <c:numRef>
              <c:f>'Ctotal vs Corg vs Stotal'!$AC$35:$AC$49</c:f>
              <c:numCache>
                <c:formatCode>General</c:formatCode>
                <c:ptCount val="15"/>
                <c:pt idx="0">
                  <c:v>2.36</c:v>
                </c:pt>
                <c:pt idx="1">
                  <c:v>1.91</c:v>
                </c:pt>
                <c:pt idx="2">
                  <c:v>1.75</c:v>
                </c:pt>
                <c:pt idx="3">
                  <c:v>2.7</c:v>
                </c:pt>
                <c:pt idx="4">
                  <c:v>2.0699999999999998</c:v>
                </c:pt>
                <c:pt idx="5">
                  <c:v>3.05</c:v>
                </c:pt>
                <c:pt idx="6">
                  <c:v>2.14</c:v>
                </c:pt>
                <c:pt idx="7">
                  <c:v>1.58</c:v>
                </c:pt>
                <c:pt idx="8">
                  <c:v>2.38</c:v>
                </c:pt>
                <c:pt idx="9">
                  <c:v>1.99</c:v>
                </c:pt>
                <c:pt idx="10">
                  <c:v>2.4500000000000002</c:v>
                </c:pt>
                <c:pt idx="11">
                  <c:v>2.38</c:v>
                </c:pt>
                <c:pt idx="12">
                  <c:v>2.25</c:v>
                </c:pt>
                <c:pt idx="13">
                  <c:v>3.32</c:v>
                </c:pt>
                <c:pt idx="14">
                  <c:v>2.1800000000000002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72-5E4C-8EDA-EB3737DAFAE7}"/>
            </c:ext>
          </c:extLst>
        </c:ser>
        <c:ser>
          <c:idx val="2"/>
          <c:order val="2"/>
          <c:tx>
            <c:v>TBU3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'Ctotal vs Corg vs Stotal'!$AA$50:$AA$62</c:f>
              <c:numCache>
                <c:formatCode>General</c:formatCode>
                <c:ptCount val="13"/>
                <c:pt idx="0">
                  <c:v>0.77</c:v>
                </c:pt>
                <c:pt idx="1">
                  <c:v>0.84</c:v>
                </c:pt>
                <c:pt idx="2">
                  <c:v>0.61</c:v>
                </c:pt>
                <c:pt idx="3">
                  <c:v>2.2000000000000002</c:v>
                </c:pt>
                <c:pt idx="4">
                  <c:v>1.41</c:v>
                </c:pt>
                <c:pt idx="5">
                  <c:v>1.32</c:v>
                </c:pt>
                <c:pt idx="6">
                  <c:v>1.72</c:v>
                </c:pt>
                <c:pt idx="7">
                  <c:v>0.85</c:v>
                </c:pt>
                <c:pt idx="8">
                  <c:v>0.59</c:v>
                </c:pt>
                <c:pt idx="9">
                  <c:v>0.73</c:v>
                </c:pt>
                <c:pt idx="10">
                  <c:v>1.5</c:v>
                </c:pt>
                <c:pt idx="11">
                  <c:v>1.04</c:v>
                </c:pt>
                <c:pt idx="12">
                  <c:v>1.18</c:v>
                </c:pt>
              </c:numCache>
            </c:numRef>
          </c:xVal>
          <c:yVal>
            <c:numRef>
              <c:f>'Ctotal vs Corg vs Stotal'!$AC$50:$AC$62</c:f>
              <c:numCache>
                <c:formatCode>General</c:formatCode>
                <c:ptCount val="13"/>
                <c:pt idx="0">
                  <c:v>1.24</c:v>
                </c:pt>
                <c:pt idx="1">
                  <c:v>1.63</c:v>
                </c:pt>
                <c:pt idx="2">
                  <c:v>0.88</c:v>
                </c:pt>
                <c:pt idx="3">
                  <c:v>4.43</c:v>
                </c:pt>
                <c:pt idx="4">
                  <c:v>3.02</c:v>
                </c:pt>
                <c:pt idx="5">
                  <c:v>5.26</c:v>
                </c:pt>
                <c:pt idx="6">
                  <c:v>10.199999999999999</c:v>
                </c:pt>
                <c:pt idx="7">
                  <c:v>1.36</c:v>
                </c:pt>
                <c:pt idx="8">
                  <c:v>1.2</c:v>
                </c:pt>
                <c:pt idx="9">
                  <c:v>1.53</c:v>
                </c:pt>
                <c:pt idx="10">
                  <c:v>1.68</c:v>
                </c:pt>
                <c:pt idx="11">
                  <c:v>1.76</c:v>
                </c:pt>
                <c:pt idx="12">
                  <c:v>1.36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D72-5E4C-8EDA-EB3737DAFAE7}"/>
            </c:ext>
          </c:extLst>
        </c:ser>
        <c:ser>
          <c:idx val="3"/>
          <c:order val="3"/>
          <c:tx>
            <c:v>TBU4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'Ctotal vs Corg vs Stotal'!$AA$63:$AA$64</c:f>
              <c:numCache>
                <c:formatCode>General</c:formatCode>
                <c:ptCount val="2"/>
                <c:pt idx="0">
                  <c:v>0.44</c:v>
                </c:pt>
                <c:pt idx="1">
                  <c:v>0.35</c:v>
                </c:pt>
              </c:numCache>
            </c:numRef>
          </c:xVal>
          <c:yVal>
            <c:numRef>
              <c:f>'Ctotal vs Corg vs Stotal'!$AC$63:$AC$64</c:f>
              <c:numCache>
                <c:formatCode>General</c:formatCode>
                <c:ptCount val="2"/>
                <c:pt idx="0">
                  <c:v>0.81</c:v>
                </c:pt>
                <c:pt idx="1">
                  <c:v>0.55000000000000004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D72-5E4C-8EDA-EB3737DAF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234592"/>
        <c:axId val="2143240288"/>
      </c:scatterChart>
      <c:valAx>
        <c:axId val="2143234592"/>
        <c:scaling>
          <c:orientation val="minMax"/>
          <c:max val="4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b="1" dirty="0" err="1"/>
                  <a:t>C</a:t>
                </a:r>
                <a:r>
                  <a:rPr lang="es-ES_tradnl" b="1" baseline="-25000" dirty="0" err="1"/>
                  <a:t>org</a:t>
                </a:r>
                <a:endParaRPr lang="es-ES_tradnl" b="1" baseline="-25000" dirty="0"/>
              </a:p>
            </c:rich>
          </c:tx>
          <c:layout>
            <c:manualLayout>
              <c:xMode val="edge"/>
              <c:yMode val="edge"/>
              <c:x val="0.47875517019507008"/>
              <c:y val="0.907393865322671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3240288"/>
        <c:crosses val="autoZero"/>
        <c:crossBetween val="midCat"/>
      </c:valAx>
      <c:valAx>
        <c:axId val="214324028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b="1" dirty="0" err="1"/>
                  <a:t>S</a:t>
                </a:r>
                <a:r>
                  <a:rPr lang="es-ES_tradnl" b="1" baseline="-25000" dirty="0" err="1"/>
                  <a:t>tot</a:t>
                </a:r>
                <a:endParaRPr lang="es-ES_tradnl" b="1" baseline="-25000" dirty="0"/>
              </a:p>
            </c:rich>
          </c:tx>
          <c:layout>
            <c:manualLayout>
              <c:xMode val="edge"/>
              <c:yMode val="edge"/>
              <c:x val="7.1159406826816754E-3"/>
              <c:y val="0.369164692988094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3234592"/>
        <c:crosses val="autoZero"/>
        <c:crossBetween val="midCat"/>
      </c:valAx>
      <c:spPr>
        <a:noFill/>
        <a:ln w="31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0"/>
          <c:order val="0"/>
          <c:tx>
            <c:v>Moef</c:v>
          </c:tx>
          <c:spPr>
            <a:ln w="63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'MoEF vs Uef'!$L$42:$L$64</c:f>
              <c:numCache>
                <c:formatCode>General</c:formatCode>
                <c:ptCount val="23"/>
                <c:pt idx="0">
                  <c:v>0.67289886039886104</c:v>
                </c:pt>
                <c:pt idx="1">
                  <c:v>0.61399233118866603</c:v>
                </c:pt>
                <c:pt idx="2">
                  <c:v>0.97921849087893797</c:v>
                </c:pt>
                <c:pt idx="3">
                  <c:v>0.76715387738530305</c:v>
                </c:pt>
                <c:pt idx="4">
                  <c:v>1.9584369817578771</c:v>
                </c:pt>
                <c:pt idx="5">
                  <c:v>1.0539379741186969</c:v>
                </c:pt>
                <c:pt idx="6">
                  <c:v>4.8498459958932303</c:v>
                </c:pt>
                <c:pt idx="7">
                  <c:v>4.575060532687651</c:v>
                </c:pt>
                <c:pt idx="8">
                  <c:v>1.6288793103448269</c:v>
                </c:pt>
                <c:pt idx="9">
                  <c:v>1.152696437286481</c:v>
                </c:pt>
                <c:pt idx="10">
                  <c:v>0.476568805488297</c:v>
                </c:pt>
                <c:pt idx="11">
                  <c:v>1.157781862745098</c:v>
                </c:pt>
                <c:pt idx="12">
                  <c:v>0.338923766816144</c:v>
                </c:pt>
                <c:pt idx="13">
                  <c:v>1.775845864661654</c:v>
                </c:pt>
                <c:pt idx="14">
                  <c:v>1.7741784037558681</c:v>
                </c:pt>
                <c:pt idx="15">
                  <c:v>1.255481727574751</c:v>
                </c:pt>
                <c:pt idx="16">
                  <c:v>1.8256038647343</c:v>
                </c:pt>
                <c:pt idx="17">
                  <c:v>1.004518872939925</c:v>
                </c:pt>
                <c:pt idx="18">
                  <c:v>1.018049568965518</c:v>
                </c:pt>
                <c:pt idx="19">
                  <c:v>0.55103528725576001</c:v>
                </c:pt>
                <c:pt idx="20">
                  <c:v>1.5140224358974359</c:v>
                </c:pt>
                <c:pt idx="21">
                  <c:v>0.99499736703528097</c:v>
                </c:pt>
                <c:pt idx="22">
                  <c:v>3.1523189856523199</c:v>
                </c:pt>
              </c:numCache>
            </c:numRef>
          </c:xVal>
          <c:yVal>
            <c:numRef>
              <c:f>'MoEF vs Uef'!$C$42:$C$64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10-44C9-B5E2-07FC68BC9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64216288"/>
        <c:axId val="-1964960256"/>
      </c:scatterChart>
      <c:valAx>
        <c:axId val="-1964216288"/>
        <c:scaling>
          <c:orientation val="minMax"/>
          <c:max val="6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964960256"/>
        <c:crosses val="autoZero"/>
        <c:crossBetween val="midCat"/>
        <c:majorUnit val="2"/>
      </c:valAx>
      <c:valAx>
        <c:axId val="-1964960256"/>
        <c:scaling>
          <c:orientation val="maxMin"/>
          <c:max val="1120"/>
          <c:min val="830"/>
        </c:scaling>
        <c:delete val="0"/>
        <c:axPos val="l"/>
        <c:numFmt formatCode="0" sourceLinked="0"/>
        <c:majorTickMark val="none"/>
        <c:minorTickMark val="none"/>
        <c:tickLblPos val="none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964216288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2"/>
          <c:order val="0"/>
          <c:tx>
            <c:v>Ce/Ce</c:v>
          </c:tx>
          <c:spPr>
            <a:ln w="63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'Ce-Ce'!$J$43:$J$65</c:f>
              <c:numCache>
                <c:formatCode>General</c:formatCode>
                <c:ptCount val="23"/>
                <c:pt idx="0">
                  <c:v>1.8531115892412571</c:v>
                </c:pt>
                <c:pt idx="1">
                  <c:v>1.970790224392621</c:v>
                </c:pt>
                <c:pt idx="2">
                  <c:v>1.939749595082636</c:v>
                </c:pt>
                <c:pt idx="3">
                  <c:v>2.2817307832567941</c:v>
                </c:pt>
                <c:pt idx="4">
                  <c:v>1.961156806671595</c:v>
                </c:pt>
                <c:pt idx="5">
                  <c:v>2.4765095592971731</c:v>
                </c:pt>
                <c:pt idx="6">
                  <c:v>1.7425702116389801</c:v>
                </c:pt>
                <c:pt idx="7">
                  <c:v>1.5699868707374509</c:v>
                </c:pt>
                <c:pt idx="8">
                  <c:v>1.7678408011582529</c:v>
                </c:pt>
                <c:pt idx="9">
                  <c:v>2.198282553275102</c:v>
                </c:pt>
                <c:pt idx="10">
                  <c:v>2.027710568524228</c:v>
                </c:pt>
                <c:pt idx="11">
                  <c:v>2.1110023355706971</c:v>
                </c:pt>
                <c:pt idx="12">
                  <c:v>2.2764356119511162</c:v>
                </c:pt>
                <c:pt idx="13">
                  <c:v>2.3559133974682971</c:v>
                </c:pt>
                <c:pt idx="14">
                  <c:v>2.1518340677214072</c:v>
                </c:pt>
                <c:pt idx="15">
                  <c:v>2.3210971206553341</c:v>
                </c:pt>
                <c:pt idx="16">
                  <c:v>2.2337143810916018</c:v>
                </c:pt>
                <c:pt idx="17">
                  <c:v>2.2047679695982931</c:v>
                </c:pt>
                <c:pt idx="18">
                  <c:v>2.1598313653231518</c:v>
                </c:pt>
                <c:pt idx="19">
                  <c:v>2.1559033374359609</c:v>
                </c:pt>
                <c:pt idx="20">
                  <c:v>2.218558039830528</c:v>
                </c:pt>
                <c:pt idx="21">
                  <c:v>2.2356597484570719</c:v>
                </c:pt>
                <c:pt idx="22">
                  <c:v>2.2232034051442602</c:v>
                </c:pt>
              </c:numCache>
            </c:numRef>
          </c:xVal>
          <c:yVal>
            <c:numRef>
              <c:f>'Ce-Ce'!$C$43:$C$65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DB2-42A1-897F-EE2D6635CD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5639584"/>
        <c:axId val="-2126275136"/>
      </c:scatterChart>
      <c:valAx>
        <c:axId val="-2125639584"/>
        <c:scaling>
          <c:orientation val="minMax"/>
          <c:max val="2.5"/>
          <c:min val="1.5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26275136"/>
        <c:crosses val="autoZero"/>
        <c:crossBetween val="midCat"/>
      </c:valAx>
      <c:valAx>
        <c:axId val="-2126275136"/>
        <c:scaling>
          <c:orientation val="maxMin"/>
          <c:max val="1120"/>
          <c:min val="830"/>
        </c:scaling>
        <c:delete val="1"/>
        <c:axPos val="l"/>
        <c:numFmt formatCode="0" sourceLinked="0"/>
        <c:majorTickMark val="none"/>
        <c:minorTickMark val="none"/>
        <c:tickLblPos val="nextTo"/>
        <c:crossAx val="-2125639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1"/>
          <c:order val="0"/>
          <c:tx>
            <c:v>Uef</c:v>
          </c:tx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'MoEF vs Uef'!$M$42:$M$64</c:f>
              <c:numCache>
                <c:formatCode>General</c:formatCode>
                <c:ptCount val="23"/>
                <c:pt idx="0">
                  <c:v>1.0814445970695969</c:v>
                </c:pt>
                <c:pt idx="1">
                  <c:v>1.7327390941520631</c:v>
                </c:pt>
                <c:pt idx="2">
                  <c:v>2.4480462271973469</c:v>
                </c:pt>
                <c:pt idx="3">
                  <c:v>1.9670612240648779</c:v>
                </c:pt>
                <c:pt idx="4">
                  <c:v>4.2690724397991877</c:v>
                </c:pt>
                <c:pt idx="5">
                  <c:v>2.7918886731621111</c:v>
                </c:pt>
                <c:pt idx="6">
                  <c:v>9.2820019060157382</c:v>
                </c:pt>
                <c:pt idx="7">
                  <c:v>8.5675290874300583</c:v>
                </c:pt>
                <c:pt idx="8">
                  <c:v>2.5601246528013011</c:v>
                </c:pt>
                <c:pt idx="9">
                  <c:v>3.0334116770696871</c:v>
                </c:pt>
                <c:pt idx="10">
                  <c:v>1.445973619686362</c:v>
                </c:pt>
                <c:pt idx="11">
                  <c:v>2.9385326465611632</c:v>
                </c:pt>
                <c:pt idx="12">
                  <c:v>1.26087710869101</c:v>
                </c:pt>
                <c:pt idx="13">
                  <c:v>2.3677944862155398</c:v>
                </c:pt>
                <c:pt idx="14">
                  <c:v>3.017310210469164</c:v>
                </c:pt>
                <c:pt idx="15">
                  <c:v>2.663143058491896</c:v>
                </c:pt>
                <c:pt idx="16">
                  <c:v>2.870446328198577</c:v>
                </c:pt>
                <c:pt idx="17">
                  <c:v>2.366667501690924</c:v>
                </c:pt>
                <c:pt idx="18">
                  <c:v>2.961598746081505</c:v>
                </c:pt>
                <c:pt idx="19">
                  <c:v>1.626005765672734</c:v>
                </c:pt>
                <c:pt idx="20">
                  <c:v>3.548490084134615</c:v>
                </c:pt>
                <c:pt idx="21">
                  <c:v>3.0253298322018689</c:v>
                </c:pt>
                <c:pt idx="22">
                  <c:v>3.414063883377962</c:v>
                </c:pt>
              </c:numCache>
            </c:numRef>
          </c:xVal>
          <c:yVal>
            <c:numRef>
              <c:f>'MoEF vs Uef'!$C$42:$C$64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FC-49F3-AB4F-466CBCA5A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2447536"/>
        <c:axId val="-1973773408"/>
      </c:scatterChart>
      <c:valAx>
        <c:axId val="1712447536"/>
        <c:scaling>
          <c:orientation val="minMax"/>
          <c:max val="10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973773408"/>
        <c:crosses val="autoZero"/>
        <c:crossBetween val="midCat"/>
        <c:majorUnit val="2"/>
      </c:valAx>
      <c:valAx>
        <c:axId val="-1973773408"/>
        <c:scaling>
          <c:orientation val="maxMin"/>
          <c:max val="1120"/>
          <c:min val="830"/>
        </c:scaling>
        <c:delete val="1"/>
        <c:axPos val="l"/>
        <c:numFmt formatCode="0" sourceLinked="0"/>
        <c:majorTickMark val="out"/>
        <c:minorTickMark val="none"/>
        <c:tickLblPos val="nextTo"/>
        <c:crossAx val="17124475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0"/>
          <c:order val="0"/>
          <c:spPr>
            <a:ln w="6350" cap="rnd">
              <a:noFill/>
              <a:round/>
            </a:ln>
            <a:effectLst/>
          </c:spPr>
          <c:marker>
            <c:symbol val="none"/>
          </c:marker>
          <c:xVal>
            <c:numRef>
              <c:f>'MoEF vs Uef'!$L$42:$L$64</c:f>
              <c:numCache>
                <c:formatCode>General</c:formatCode>
                <c:ptCount val="23"/>
                <c:pt idx="0">
                  <c:v>0.67289886039886104</c:v>
                </c:pt>
                <c:pt idx="1">
                  <c:v>0.61399233118866603</c:v>
                </c:pt>
                <c:pt idx="2">
                  <c:v>0.97921849087893797</c:v>
                </c:pt>
                <c:pt idx="3">
                  <c:v>0.76715387738530305</c:v>
                </c:pt>
                <c:pt idx="4">
                  <c:v>1.9584369817578771</c:v>
                </c:pt>
                <c:pt idx="5">
                  <c:v>1.0539379741186969</c:v>
                </c:pt>
                <c:pt idx="6">
                  <c:v>4.8498459958932303</c:v>
                </c:pt>
                <c:pt idx="7">
                  <c:v>4.575060532687651</c:v>
                </c:pt>
                <c:pt idx="8">
                  <c:v>1.6288793103448269</c:v>
                </c:pt>
                <c:pt idx="9">
                  <c:v>1.152696437286481</c:v>
                </c:pt>
                <c:pt idx="10">
                  <c:v>0.476568805488297</c:v>
                </c:pt>
                <c:pt idx="11">
                  <c:v>1.157781862745098</c:v>
                </c:pt>
                <c:pt idx="12">
                  <c:v>0.338923766816144</c:v>
                </c:pt>
                <c:pt idx="13">
                  <c:v>1.775845864661654</c:v>
                </c:pt>
                <c:pt idx="14">
                  <c:v>1.7741784037558681</c:v>
                </c:pt>
                <c:pt idx="15">
                  <c:v>1.255481727574751</c:v>
                </c:pt>
                <c:pt idx="16">
                  <c:v>1.8256038647343</c:v>
                </c:pt>
                <c:pt idx="17">
                  <c:v>1.004518872939925</c:v>
                </c:pt>
                <c:pt idx="18">
                  <c:v>1.018049568965518</c:v>
                </c:pt>
                <c:pt idx="19">
                  <c:v>0.55103528725576001</c:v>
                </c:pt>
                <c:pt idx="20">
                  <c:v>1.5140224358974359</c:v>
                </c:pt>
                <c:pt idx="21">
                  <c:v>0.99499736703528097</c:v>
                </c:pt>
                <c:pt idx="22">
                  <c:v>3.1523189856523199</c:v>
                </c:pt>
              </c:numCache>
            </c:numRef>
          </c:xVal>
          <c:yVal>
            <c:numRef>
              <c:f>'MoEF vs Uef'!$C$42:$C$64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v>Moef</c:v>
                </c15:tx>
              </c15:filteredSeriesTitle>
            </c:ext>
            <c:ext xmlns:c16="http://schemas.microsoft.com/office/drawing/2014/chart" uri="{C3380CC4-5D6E-409C-BE32-E72D297353CC}">
              <c16:uniqueId val="{00000000-518F-4051-899D-82855525A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2864160"/>
        <c:axId val="1712867072"/>
      </c:scatterChart>
      <c:valAx>
        <c:axId val="1712864160"/>
        <c:scaling>
          <c:orientation val="minMax"/>
          <c:max val="6"/>
        </c:scaling>
        <c:delete val="1"/>
        <c:axPos val="t"/>
        <c:numFmt formatCode="General" sourceLinked="1"/>
        <c:majorTickMark val="out"/>
        <c:minorTickMark val="none"/>
        <c:tickLblPos val="nextTo"/>
        <c:crossAx val="1712867072"/>
        <c:crosses val="autoZero"/>
        <c:crossBetween val="midCat"/>
        <c:majorUnit val="2"/>
      </c:valAx>
      <c:valAx>
        <c:axId val="1712867072"/>
        <c:scaling>
          <c:orientation val="maxMin"/>
          <c:max val="1120"/>
          <c:min val="83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12864160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544587426193926E-2"/>
          <c:y val="4.3504008970792702E-3"/>
          <c:w val="0.96043946656217827"/>
          <c:h val="0.88212581379101729"/>
        </c:manualLayout>
      </c:layout>
      <c:scatterChart>
        <c:scatterStyle val="lineMarker"/>
        <c:varyColors val="0"/>
        <c:ser>
          <c:idx val="1"/>
          <c:order val="0"/>
          <c:tx>
            <c:v>calcarenite_py reemplazando fosiles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929000"/>
              </a:solidFill>
              <a:ln w="31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A1A-684B-A2F8-65BBBEF5527A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A1A-684B-A2F8-65BBBEF5527A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A1A-684B-A2F8-65BBBEF5527A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rgbClr val="FFC000"/>
                </a:solidFill>
                <a:ln w="31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A1A-684B-A2F8-65BBBEF5527A}"/>
              </c:ext>
            </c:extLst>
          </c:dPt>
          <c:xVal>
            <c:numRef>
              <c:f>'[Copy of lola yesares april 2018_graficas copia.xlsx]gráficas S en TBU'!$D$32:$D$35</c:f>
              <c:numCache>
                <c:formatCode>General</c:formatCode>
                <c:ptCount val="4"/>
                <c:pt idx="0">
                  <c:v>5.6069439999999995</c:v>
                </c:pt>
                <c:pt idx="1">
                  <c:v>-25.027352</c:v>
                </c:pt>
                <c:pt idx="2">
                  <c:v>-13.426137200000003</c:v>
                </c:pt>
                <c:pt idx="3">
                  <c:v>-20.511612799999998</c:v>
                </c:pt>
              </c:numCache>
            </c:numRef>
          </c:xVal>
          <c:yVal>
            <c:numRef>
              <c:f>'[Copy of lola yesares april 2018_graficas copia.xlsx]gráficas S en TBU'!$K$32:$K$35</c:f>
              <c:numCache>
                <c:formatCode>General</c:formatCode>
                <c:ptCount val="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A1A-684B-A2F8-65BBBEF5527A}"/>
            </c:ext>
          </c:extLst>
        </c:ser>
        <c:ser>
          <c:idx val="3"/>
          <c:order val="1"/>
          <c:tx>
            <c:v>chert_py inclusiones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TBU'!$D$63</c:f>
              <c:numCache>
                <c:formatCode>General</c:formatCode>
                <c:ptCount val="1"/>
                <c:pt idx="0">
                  <c:v>10.309112800000001</c:v>
                </c:pt>
              </c:numCache>
            </c:numRef>
          </c:xVal>
          <c:yVal>
            <c:numRef>
              <c:f>'[Copy of lola yesares april 2018_graficas copia.xlsx]gráficas S en TBU'!$K$63</c:f>
              <c:numCache>
                <c:formatCode>General</c:formatCode>
                <c:ptCount val="1"/>
                <c:pt idx="0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A1A-684B-A2F8-65BBBEF5527A}"/>
            </c:ext>
          </c:extLst>
        </c:ser>
        <c:ser>
          <c:idx val="0"/>
          <c:order val="2"/>
          <c:tx>
            <c:v>laminated py-py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929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TBU'!$D$2:$D$21</c:f>
              <c:numCache>
                <c:formatCode>General</c:formatCode>
                <c:ptCount val="20"/>
                <c:pt idx="0">
                  <c:v>-36.200000000000003</c:v>
                </c:pt>
                <c:pt idx="1">
                  <c:v>-37.300000000000004</c:v>
                </c:pt>
                <c:pt idx="2">
                  <c:v>-37.400000000000006</c:v>
                </c:pt>
                <c:pt idx="3">
                  <c:v>-11.8575968</c:v>
                </c:pt>
                <c:pt idx="4">
                  <c:v>-30.516668000000003</c:v>
                </c:pt>
                <c:pt idx="5">
                  <c:v>-24.082545199999998</c:v>
                </c:pt>
                <c:pt idx="6">
                  <c:v>-25.924976000000001</c:v>
                </c:pt>
                <c:pt idx="7">
                  <c:v>-19.899999999999999</c:v>
                </c:pt>
                <c:pt idx="8">
                  <c:v>-38.799999999999997</c:v>
                </c:pt>
                <c:pt idx="9">
                  <c:v>-39.200000000000003</c:v>
                </c:pt>
                <c:pt idx="10">
                  <c:v>-21.528919999999999</c:v>
                </c:pt>
                <c:pt idx="11">
                  <c:v>-25.206876800000003</c:v>
                </c:pt>
                <c:pt idx="12">
                  <c:v>-28.5</c:v>
                </c:pt>
                <c:pt idx="13">
                  <c:v>-23.5</c:v>
                </c:pt>
                <c:pt idx="14">
                  <c:v>-37.04170400000001</c:v>
                </c:pt>
                <c:pt idx="15">
                  <c:v>-29.193248000000004</c:v>
                </c:pt>
                <c:pt idx="16">
                  <c:v>-23.209088000000001</c:v>
                </c:pt>
                <c:pt idx="17">
                  <c:v>3.3974079999999995</c:v>
                </c:pt>
                <c:pt idx="18">
                  <c:v>-20.874114800000001</c:v>
                </c:pt>
                <c:pt idx="19">
                  <c:v>-20.170976</c:v>
                </c:pt>
              </c:numCache>
            </c:numRef>
          </c:xVal>
          <c:yVal>
            <c:numRef>
              <c:f>'[Copy of lola yesares april 2018_graficas copia.xlsx]gráficas S en TBU'!$K$2:$K$21</c:f>
              <c:numCache>
                <c:formatCode>General</c:formatCode>
                <c:ptCount val="20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A1A-684B-A2F8-65BBBEF5527A}"/>
            </c:ext>
          </c:extLst>
        </c:ser>
        <c:ser>
          <c:idx val="4"/>
          <c:order val="3"/>
          <c:tx>
            <c:v>laminated py-sl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929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TBU'!$D$22:$D$23</c:f>
              <c:numCache>
                <c:formatCode>General</c:formatCode>
                <c:ptCount val="2"/>
                <c:pt idx="0">
                  <c:v>-32.800000000000004</c:v>
                </c:pt>
                <c:pt idx="1">
                  <c:v>-32.1</c:v>
                </c:pt>
              </c:numCache>
            </c:numRef>
          </c:xVal>
          <c:yVal>
            <c:numRef>
              <c:f>'[Copy of lola yesares april 2018_graficas copia.xlsx]gráficas S en TBU'!$K$22:$K$23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A1A-684B-A2F8-65BBBEF5527A}"/>
            </c:ext>
          </c:extLst>
        </c:ser>
        <c:ser>
          <c:idx val="5"/>
          <c:order val="4"/>
          <c:tx>
            <c:v>calcarenite_py intersticial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TBU'!$D$24:$D$27</c:f>
              <c:numCache>
                <c:formatCode>General</c:formatCode>
                <c:ptCount val="4"/>
                <c:pt idx="0">
                  <c:v>-6.7917752000000009</c:v>
                </c:pt>
                <c:pt idx="1">
                  <c:v>-9.2153600000000004</c:v>
                </c:pt>
                <c:pt idx="2">
                  <c:v>-7.5432476000000017</c:v>
                </c:pt>
                <c:pt idx="3">
                  <c:v>-15.9751592</c:v>
                </c:pt>
              </c:numCache>
            </c:numRef>
          </c:xVal>
          <c:yVal>
            <c:numRef>
              <c:f>'[Copy of lola yesares april 2018_graficas copia.xlsx]gráficas S en TBU'!$K$24:$K$27</c:f>
              <c:numCache>
                <c:formatCode>General</c:formatCode>
                <c:ptCount val="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A1A-684B-A2F8-65BBBEF5527A}"/>
            </c:ext>
          </c:extLst>
        </c:ser>
        <c:ser>
          <c:idx val="6"/>
          <c:order val="5"/>
          <c:tx>
            <c:v>calcarenite_mrc intersticial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TBU'!$D$28:$D$31</c:f>
              <c:numCache>
                <c:formatCode>General</c:formatCode>
                <c:ptCount val="4"/>
                <c:pt idx="0">
                  <c:v>-1.3358323999999999</c:v>
                </c:pt>
                <c:pt idx="1">
                  <c:v>-22.449559999999998</c:v>
                </c:pt>
                <c:pt idx="2">
                  <c:v>-32.284296800000007</c:v>
                </c:pt>
                <c:pt idx="3">
                  <c:v>-10.516914799999999</c:v>
                </c:pt>
              </c:numCache>
            </c:numRef>
          </c:xVal>
          <c:yVal>
            <c:numRef>
              <c:f>'[Copy of lola yesares april 2018_graficas copia.xlsx]gráficas S en TBU'!$K$28:$K$31</c:f>
              <c:numCache>
                <c:formatCode>General</c:formatCode>
                <c:ptCount val="4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A1A-684B-A2F8-65BBBEF5527A}"/>
            </c:ext>
          </c:extLst>
        </c:ser>
        <c:ser>
          <c:idx val="7"/>
          <c:order val="6"/>
          <c:tx>
            <c:v>calcarenite_sl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TBU'!$D$36:$D$38</c:f>
              <c:numCache>
                <c:formatCode>General</c:formatCode>
                <c:ptCount val="3"/>
                <c:pt idx="0">
                  <c:v>-10.373737200000003</c:v>
                </c:pt>
                <c:pt idx="1">
                  <c:v>-11.974500000000001</c:v>
                </c:pt>
                <c:pt idx="2">
                  <c:v>-13.300699999999999</c:v>
                </c:pt>
              </c:numCache>
            </c:numRef>
          </c:xVal>
          <c:yVal>
            <c:numRef>
              <c:f>'[Copy of lola yesares april 2018_graficas copia.xlsx]gráficas S en TBU'!$K$36:$K$38</c:f>
              <c:numCache>
                <c:formatCode>General</c:formatCode>
                <c:ptCount val="3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A1A-684B-A2F8-65BBBEF5527A}"/>
            </c:ext>
          </c:extLst>
        </c:ser>
        <c:ser>
          <c:idx val="8"/>
          <c:order val="7"/>
          <c:tx>
            <c:v>replacive ore_ py intersticial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TBU'!$D$43:$D$48</c:f>
              <c:numCache>
                <c:formatCode>General</c:formatCode>
                <c:ptCount val="6"/>
                <c:pt idx="0">
                  <c:v>7.0592536000000008</c:v>
                </c:pt>
                <c:pt idx="1">
                  <c:v>8.9972008000000017</c:v>
                </c:pt>
                <c:pt idx="2">
                  <c:v>10.130738800000001</c:v>
                </c:pt>
                <c:pt idx="3">
                  <c:v>15.331204000000001</c:v>
                </c:pt>
                <c:pt idx="4">
                  <c:v>12.580792000000001</c:v>
                </c:pt>
                <c:pt idx="5">
                  <c:v>10.449510400000001</c:v>
                </c:pt>
              </c:numCache>
            </c:numRef>
          </c:xVal>
          <c:yVal>
            <c:numRef>
              <c:f>'[Copy of lola yesares april 2018_graficas copia.xlsx]gráficas S en TBU'!$K$43:$K$48</c:f>
              <c:numCache>
                <c:formatCode>General</c:formatCode>
                <c:ptCount val="6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A1A-684B-A2F8-65BBBEF5527A}"/>
            </c:ext>
          </c:extLst>
        </c:ser>
        <c:ser>
          <c:idx val="10"/>
          <c:order val="8"/>
          <c:tx>
            <c:v>replacive ore_ mrc intersticial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TBU'!$D$50:$D$53</c:f>
              <c:numCache>
                <c:formatCode>General</c:formatCode>
                <c:ptCount val="4"/>
                <c:pt idx="0">
                  <c:v>15.232235200000002</c:v>
                </c:pt>
                <c:pt idx="1">
                  <c:v>24.564072400000004</c:v>
                </c:pt>
                <c:pt idx="2">
                  <c:v>16.297876000000002</c:v>
                </c:pt>
                <c:pt idx="3">
                  <c:v>-6.1896800000000196E-2</c:v>
                </c:pt>
              </c:numCache>
            </c:numRef>
          </c:xVal>
          <c:yVal>
            <c:numRef>
              <c:f>'[Copy of lola yesares april 2018_graficas copia.xlsx]gráficas S en TBU'!$K$49:$K$53</c:f>
              <c:numCache>
                <c:formatCode>General</c:formatCode>
                <c:ptCount val="5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A1A-684B-A2F8-65BBBEF5527A}"/>
            </c:ext>
          </c:extLst>
        </c:ser>
        <c:ser>
          <c:idx val="2"/>
          <c:order val="9"/>
          <c:tx>
            <c:v>replacive ore_py vena perpendicular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TBU'!$D$39:$D$42</c:f>
              <c:numCache>
                <c:formatCode>General</c:formatCode>
                <c:ptCount val="4"/>
                <c:pt idx="0">
                  <c:v>5.9222632000000006</c:v>
                </c:pt>
                <c:pt idx="1">
                  <c:v>10.337882800000001</c:v>
                </c:pt>
                <c:pt idx="2">
                  <c:v>5.3411092</c:v>
                </c:pt>
                <c:pt idx="3">
                  <c:v>4.9832103999999999</c:v>
                </c:pt>
              </c:numCache>
            </c:numRef>
          </c:xVal>
          <c:yVal>
            <c:numRef>
              <c:f>'[Copy of lola yesares april 2018_graficas copia.xlsx]gráficas S en TBU'!$K$39:$K$42</c:f>
              <c:numCache>
                <c:formatCode>General</c:formatCode>
                <c:ptCount val="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A1A-684B-A2F8-65BBBEF5527A}"/>
            </c:ext>
          </c:extLst>
        </c:ser>
        <c:ser>
          <c:idx val="9"/>
          <c:order val="10"/>
          <c:tx>
            <c:v>replacive ore_sl intersticial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00B0F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TBU'!$D$49</c:f>
              <c:numCache>
                <c:formatCode>General</c:formatCode>
                <c:ptCount val="1"/>
                <c:pt idx="0">
                  <c:v>5.8755588000000003</c:v>
                </c:pt>
              </c:numCache>
            </c:numRef>
          </c:xVal>
          <c:yVal>
            <c:numRef>
              <c:f>'[Copy of lola yesares april 2018_graficas copia.xlsx]gráficas S en TBU'!$K$49</c:f>
              <c:numCache>
                <c:formatCode>General</c:formatCode>
                <c:ptCount val="1"/>
                <c:pt idx="0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5A1A-684B-A2F8-65BBBEF5527A}"/>
            </c:ext>
          </c:extLst>
        </c:ser>
        <c:ser>
          <c:idx val="11"/>
          <c:order val="11"/>
          <c:tx>
            <c:v>chert_ py rim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TBU'!$D$61:$D$62</c:f>
              <c:numCache>
                <c:formatCode>General</c:formatCode>
                <c:ptCount val="2"/>
                <c:pt idx="0">
                  <c:v>5.8647232000000002</c:v>
                </c:pt>
                <c:pt idx="1">
                  <c:v>12.638332000000002</c:v>
                </c:pt>
              </c:numCache>
            </c:numRef>
          </c:xVal>
          <c:yVal>
            <c:numRef>
              <c:f>'[Copy of lola yesares april 2018_graficas copia.xlsx]gráficas S en TBU'!$K$61:$K$62</c:f>
              <c:numCache>
                <c:formatCode>General</c:formatCode>
                <c:ptCount val="2"/>
                <c:pt idx="0">
                  <c:v>4.5</c:v>
                </c:pt>
                <c:pt idx="1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5A1A-684B-A2F8-65BBBEF5527A}"/>
            </c:ext>
          </c:extLst>
        </c:ser>
        <c:ser>
          <c:idx val="12"/>
          <c:order val="12"/>
          <c:tx>
            <c:v>chert_mrc rim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TBU'!$D$56:$D$60</c:f>
              <c:numCache>
                <c:formatCode>General</c:formatCode>
                <c:ptCount val="5"/>
                <c:pt idx="0">
                  <c:v>44.217434800000007</c:v>
                </c:pt>
                <c:pt idx="1">
                  <c:v>15.791524000000003</c:v>
                </c:pt>
                <c:pt idx="2">
                  <c:v>10.313716000000001</c:v>
                </c:pt>
                <c:pt idx="3">
                  <c:v>11.245864000000001</c:v>
                </c:pt>
                <c:pt idx="4">
                  <c:v>11.680866400000001</c:v>
                </c:pt>
              </c:numCache>
            </c:numRef>
          </c:xVal>
          <c:yVal>
            <c:numRef>
              <c:f>'[Copy of lola yesares april 2018_graficas copia.xlsx]gráficas S en TBU'!$K$56:$K$60</c:f>
              <c:numCache>
                <c:formatCode>General</c:formatCode>
                <c:ptCount val="5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A1A-684B-A2F8-65BBBEF5527A}"/>
            </c:ext>
          </c:extLst>
        </c:ser>
        <c:ser>
          <c:idx val="13"/>
          <c:order val="13"/>
          <c:tx>
            <c:v>chert_sl rim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TBU'!$D$64:$D$66</c:f>
              <c:numCache>
                <c:formatCode>General</c:formatCode>
                <c:ptCount val="3"/>
                <c:pt idx="0">
                  <c:v>10.166892000000001</c:v>
                </c:pt>
                <c:pt idx="1">
                  <c:v>15.2281104</c:v>
                </c:pt>
                <c:pt idx="2">
                  <c:v>7.0776664000000009</c:v>
                </c:pt>
              </c:numCache>
            </c:numRef>
          </c:xVal>
          <c:yVal>
            <c:numRef>
              <c:f>'[Copy of lola yesares april 2018_graficas copia.xlsx]gráficas S en TBU'!$K$64:$K$66</c:f>
              <c:numCache>
                <c:formatCode>General</c:formatCode>
                <c:ptCount val="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5A1A-684B-A2F8-65BBBEF5527A}"/>
            </c:ext>
          </c:extLst>
        </c:ser>
        <c:ser>
          <c:idx val="14"/>
          <c:order val="14"/>
          <c:tx>
            <c:v>chert_gn rim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TBU'!$D$54</c:f>
              <c:numCache>
                <c:formatCode>General</c:formatCode>
                <c:ptCount val="1"/>
                <c:pt idx="0">
                  <c:v>17.536524799999999</c:v>
                </c:pt>
              </c:numCache>
            </c:numRef>
          </c:xVal>
          <c:yVal>
            <c:numRef>
              <c:f>'[Copy of lola yesares april 2018_graficas copia.xlsx]gráficas S en TBU'!$K$54</c:f>
              <c:numCache>
                <c:formatCode>General</c:formatCode>
                <c:ptCount val="1"/>
                <c:pt idx="0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5A1A-684B-A2F8-65BBBEF5527A}"/>
            </c:ext>
          </c:extLst>
        </c:ser>
        <c:ser>
          <c:idx val="15"/>
          <c:order val="15"/>
          <c:tx>
            <c:v>chert_cp rim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tar"/>
            <c:size val="8"/>
            <c:spPr>
              <a:solidFill>
                <a:schemeClr val="bg1"/>
              </a:solidFill>
              <a:ln w="12700">
                <a:solidFill>
                  <a:srgbClr val="FF0000"/>
                </a:solidFill>
              </a:ln>
              <a:effectLst/>
            </c:spPr>
          </c:marker>
          <c:dPt>
            <c:idx val="0"/>
            <c:marker>
              <c:symbol val="star"/>
              <c:size val="7"/>
              <c:spPr>
                <a:solidFill>
                  <a:schemeClr val="bg1"/>
                </a:solidFill>
                <a:ln w="1270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5A1A-684B-A2F8-65BBBEF5527A}"/>
              </c:ext>
            </c:extLst>
          </c:dPt>
          <c:xVal>
            <c:numRef>
              <c:f>'[Copy of lola yesares april 2018_graficas copia.xlsx]gráficas S en TBU'!$D$55</c:f>
              <c:numCache>
                <c:formatCode>General</c:formatCode>
                <c:ptCount val="1"/>
                <c:pt idx="0">
                  <c:v>36.814458000000002</c:v>
                </c:pt>
              </c:numCache>
            </c:numRef>
          </c:xVal>
          <c:yVal>
            <c:numRef>
              <c:f>'[Copy of lola yesares april 2018_graficas copia.xlsx]gráficas S en TBU'!$K$55</c:f>
              <c:numCache>
                <c:formatCode>General</c:formatCode>
                <c:ptCount val="1"/>
                <c:pt idx="0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5A1A-684B-A2F8-65BBBEF5527A}"/>
            </c:ext>
          </c:extLst>
        </c:ser>
        <c:ser>
          <c:idx val="16"/>
          <c:order val="16"/>
          <c:tx>
            <c:v>mrc_BSB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rgbClr val="FF8AD8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'[Copy of lola yesares april 2018_graficas copia.xlsx]gráficas S en TBU'!$C$72:$C$75</c:f>
              <c:numCache>
                <c:formatCode>General</c:formatCode>
                <c:ptCount val="4"/>
                <c:pt idx="0" formatCode="0.0">
                  <c:v>24.564072400000001</c:v>
                </c:pt>
                <c:pt idx="1">
                  <c:v>15.2322352</c:v>
                </c:pt>
                <c:pt idx="2">
                  <c:v>12.143488</c:v>
                </c:pt>
                <c:pt idx="3">
                  <c:v>17.1989524</c:v>
                </c:pt>
              </c:numCache>
            </c:numRef>
          </c:xVal>
          <c:yVal>
            <c:numRef>
              <c:f>'[Copy of lola yesares april 2018_graficas copia.xlsx]gráficas S en TBU'!$K$72:$K$75</c:f>
              <c:numCache>
                <c:formatCode>General</c:formatCode>
                <c:ptCount val="4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5A1A-684B-A2F8-65BBBEF55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13464800"/>
        <c:axId val="-1013472448"/>
      </c:scatterChart>
      <c:valAx>
        <c:axId val="-1013464800"/>
        <c:scaling>
          <c:orientation val="minMax"/>
          <c:max val="45"/>
          <c:min val="-4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013472448"/>
        <c:crosses val="autoZero"/>
        <c:crossBetween val="midCat"/>
        <c:majorUnit val="5"/>
      </c:valAx>
      <c:valAx>
        <c:axId val="-1013472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013464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28882559892801"/>
          <c:y val="3.00191938579654E-2"/>
          <c:w val="0.78645222538671999"/>
          <c:h val="0.79880998080614196"/>
        </c:manualLayout>
      </c:layout>
      <c:scatterChart>
        <c:scatterStyle val="lineMarker"/>
        <c:varyColors val="0"/>
        <c:ser>
          <c:idx val="0"/>
          <c:order val="0"/>
          <c:tx>
            <c:v>TBU1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'V vs Ni vs Cr'!$I$70:$I$101</c:f>
              <c:numCache>
                <c:formatCode>General</c:formatCode>
                <c:ptCount val="32"/>
                <c:pt idx="0">
                  <c:v>0.60227272727272696</c:v>
                </c:pt>
                <c:pt idx="1">
                  <c:v>0.59143968871595298</c:v>
                </c:pt>
                <c:pt idx="2">
                  <c:v>0.76255707762557101</c:v>
                </c:pt>
                <c:pt idx="3">
                  <c:v>0.748571428571428</c:v>
                </c:pt>
                <c:pt idx="4">
                  <c:v>0.62780269058296001</c:v>
                </c:pt>
                <c:pt idx="5">
                  <c:v>0.547619047619048</c:v>
                </c:pt>
                <c:pt idx="6">
                  <c:v>0.71323529411764697</c:v>
                </c:pt>
                <c:pt idx="7">
                  <c:v>0.57653061224489799</c:v>
                </c:pt>
                <c:pt idx="8">
                  <c:v>0.64806866952789699</c:v>
                </c:pt>
                <c:pt idx="9">
                  <c:v>0.71666666666666701</c:v>
                </c:pt>
                <c:pt idx="10">
                  <c:v>0.464065708418891</c:v>
                </c:pt>
                <c:pt idx="11">
                  <c:v>0.59060402684563795</c:v>
                </c:pt>
                <c:pt idx="12">
                  <c:v>0.61452513966480404</c:v>
                </c:pt>
                <c:pt idx="13">
                  <c:v>0.66459627329192505</c:v>
                </c:pt>
                <c:pt idx="14">
                  <c:v>0.48507462686567199</c:v>
                </c:pt>
                <c:pt idx="15">
                  <c:v>0.62231759656652397</c:v>
                </c:pt>
                <c:pt idx="16">
                  <c:v>0.53405017921147002</c:v>
                </c:pt>
                <c:pt idx="17">
                  <c:v>0.643776824034335</c:v>
                </c:pt>
                <c:pt idx="18">
                  <c:v>0.6825</c:v>
                </c:pt>
                <c:pt idx="19">
                  <c:v>0.64542936288088604</c:v>
                </c:pt>
                <c:pt idx="20">
                  <c:v>0.65676567656765705</c:v>
                </c:pt>
                <c:pt idx="21">
                  <c:v>0.56398104265402804</c:v>
                </c:pt>
                <c:pt idx="22">
                  <c:v>0.54545454545454497</c:v>
                </c:pt>
                <c:pt idx="23">
                  <c:v>0.61744966442952998</c:v>
                </c:pt>
                <c:pt idx="24">
                  <c:v>0.63953488372093004</c:v>
                </c:pt>
                <c:pt idx="25">
                  <c:v>0.57847533632286996</c:v>
                </c:pt>
                <c:pt idx="26">
                  <c:v>0.66666666666666696</c:v>
                </c:pt>
                <c:pt idx="27">
                  <c:v>0.62211981566820296</c:v>
                </c:pt>
                <c:pt idx="28">
                  <c:v>0.63294797687861304</c:v>
                </c:pt>
                <c:pt idx="29">
                  <c:v>0.58215962441314495</c:v>
                </c:pt>
                <c:pt idx="30">
                  <c:v>0.57516339869280997</c:v>
                </c:pt>
                <c:pt idx="31">
                  <c:v>0.60784313725490202</c:v>
                </c:pt>
              </c:numCache>
            </c:numRef>
          </c:xVal>
          <c:yVal>
            <c:numRef>
              <c:f>'V vs Ni vs Cr'!$H$70:$H$101</c:f>
              <c:numCache>
                <c:formatCode>General</c:formatCode>
                <c:ptCount val="32"/>
                <c:pt idx="0">
                  <c:v>1.325</c:v>
                </c:pt>
                <c:pt idx="1">
                  <c:v>0.844444444444444</c:v>
                </c:pt>
                <c:pt idx="2">
                  <c:v>1.5181818181818181</c:v>
                </c:pt>
                <c:pt idx="3">
                  <c:v>1.1909090909090909</c:v>
                </c:pt>
                <c:pt idx="4">
                  <c:v>1</c:v>
                </c:pt>
                <c:pt idx="5">
                  <c:v>0.76666666666666705</c:v>
                </c:pt>
                <c:pt idx="6">
                  <c:v>1.2124999999999999</c:v>
                </c:pt>
                <c:pt idx="7">
                  <c:v>0.94166666666666698</c:v>
                </c:pt>
                <c:pt idx="8">
                  <c:v>0.94374999999999998</c:v>
                </c:pt>
                <c:pt idx="9">
                  <c:v>1.4333333333333329</c:v>
                </c:pt>
                <c:pt idx="10">
                  <c:v>0.64571428571428602</c:v>
                </c:pt>
                <c:pt idx="11">
                  <c:v>1.466666666666667</c:v>
                </c:pt>
                <c:pt idx="12">
                  <c:v>0.61111111111111105</c:v>
                </c:pt>
                <c:pt idx="13">
                  <c:v>0.71333333333333304</c:v>
                </c:pt>
                <c:pt idx="14">
                  <c:v>0.92857142857142905</c:v>
                </c:pt>
                <c:pt idx="15">
                  <c:v>1.035714285714286</c:v>
                </c:pt>
                <c:pt idx="16">
                  <c:v>0.876470588235294</c:v>
                </c:pt>
                <c:pt idx="17">
                  <c:v>1.071428571428571</c:v>
                </c:pt>
                <c:pt idx="18">
                  <c:v>2.1</c:v>
                </c:pt>
                <c:pt idx="19">
                  <c:v>2.33</c:v>
                </c:pt>
                <c:pt idx="20">
                  <c:v>2.2111111111111108</c:v>
                </c:pt>
                <c:pt idx="21">
                  <c:v>1.322222222222222</c:v>
                </c:pt>
                <c:pt idx="22">
                  <c:v>1.425</c:v>
                </c:pt>
                <c:pt idx="23">
                  <c:v>1.6727272727272731</c:v>
                </c:pt>
                <c:pt idx="24">
                  <c:v>1.375</c:v>
                </c:pt>
                <c:pt idx="25">
                  <c:v>1.6125</c:v>
                </c:pt>
                <c:pt idx="26">
                  <c:v>1.7454545454545449</c:v>
                </c:pt>
                <c:pt idx="27">
                  <c:v>1.2272727272727271</c:v>
                </c:pt>
                <c:pt idx="28">
                  <c:v>1.990909090909091</c:v>
                </c:pt>
                <c:pt idx="29">
                  <c:v>1.24</c:v>
                </c:pt>
                <c:pt idx="30">
                  <c:v>0.97777777777777797</c:v>
                </c:pt>
                <c:pt idx="31">
                  <c:v>1.033333333333333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86-411D-B255-666EEFE3A330}"/>
            </c:ext>
          </c:extLst>
        </c:ser>
        <c:ser>
          <c:idx val="2"/>
          <c:order val="1"/>
          <c:tx>
            <c:v>TBU2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'V vs Ni vs Cr'!$I$102:$I$116</c:f>
              <c:numCache>
                <c:formatCode>General</c:formatCode>
                <c:ptCount val="15"/>
                <c:pt idx="0">
                  <c:v>0.68260869565217397</c:v>
                </c:pt>
                <c:pt idx="1">
                  <c:v>0.70399999999999996</c:v>
                </c:pt>
                <c:pt idx="2">
                  <c:v>0.681034482758621</c:v>
                </c:pt>
                <c:pt idx="3">
                  <c:v>0.61570247933884303</c:v>
                </c:pt>
                <c:pt idx="4">
                  <c:v>0.64545454545454495</c:v>
                </c:pt>
                <c:pt idx="5">
                  <c:v>0.66269841269841301</c:v>
                </c:pt>
                <c:pt idx="6">
                  <c:v>0.5625</c:v>
                </c:pt>
                <c:pt idx="7">
                  <c:v>0.56218905472636804</c:v>
                </c:pt>
                <c:pt idx="8">
                  <c:v>0.67326732673267298</c:v>
                </c:pt>
                <c:pt idx="9">
                  <c:v>0.61774744027303696</c:v>
                </c:pt>
                <c:pt idx="10">
                  <c:v>0.61073825503355705</c:v>
                </c:pt>
                <c:pt idx="11">
                  <c:v>0.59116022099447496</c:v>
                </c:pt>
                <c:pt idx="12">
                  <c:v>0.59354838709677404</c:v>
                </c:pt>
                <c:pt idx="13">
                  <c:v>0.62711864406779705</c:v>
                </c:pt>
                <c:pt idx="14">
                  <c:v>0.587878787878788</c:v>
                </c:pt>
              </c:numCache>
            </c:numRef>
          </c:xVal>
          <c:yVal>
            <c:numRef>
              <c:f>'V vs Ni vs Cr'!$H$102:$H$116</c:f>
              <c:numCache>
                <c:formatCode>General</c:formatCode>
                <c:ptCount val="15"/>
                <c:pt idx="0">
                  <c:v>1.3083333333333329</c:v>
                </c:pt>
                <c:pt idx="1">
                  <c:v>1.1733333333333329</c:v>
                </c:pt>
                <c:pt idx="2">
                  <c:v>1.3166666666666671</c:v>
                </c:pt>
                <c:pt idx="3">
                  <c:v>1.49</c:v>
                </c:pt>
                <c:pt idx="4">
                  <c:v>1.1833333333333329</c:v>
                </c:pt>
                <c:pt idx="5">
                  <c:v>1.1928571428571431</c:v>
                </c:pt>
                <c:pt idx="6">
                  <c:v>0.77142857142857102</c:v>
                </c:pt>
                <c:pt idx="7">
                  <c:v>0.75333333333333297</c:v>
                </c:pt>
                <c:pt idx="8">
                  <c:v>0.97142857142857097</c:v>
                </c:pt>
                <c:pt idx="9">
                  <c:v>0.60333333333333306</c:v>
                </c:pt>
                <c:pt idx="10">
                  <c:v>0.53529411764705903</c:v>
                </c:pt>
                <c:pt idx="11">
                  <c:v>0.46521739130434803</c:v>
                </c:pt>
                <c:pt idx="12">
                  <c:v>0.92</c:v>
                </c:pt>
                <c:pt idx="13">
                  <c:v>0.435294117647059</c:v>
                </c:pt>
                <c:pt idx="14">
                  <c:v>0.64666666666666694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86-411D-B255-666EEFE3A330}"/>
            </c:ext>
          </c:extLst>
        </c:ser>
        <c:ser>
          <c:idx val="3"/>
          <c:order val="2"/>
          <c:tx>
            <c:v>TBU3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'V vs Ni vs Cr'!$I$117:$I$131</c:f>
              <c:numCache>
                <c:formatCode>General</c:formatCode>
                <c:ptCount val="15"/>
                <c:pt idx="0">
                  <c:v>0.62871287128712905</c:v>
                </c:pt>
                <c:pt idx="1">
                  <c:v>0.53179190751445105</c:v>
                </c:pt>
                <c:pt idx="2">
                  <c:v>0.59638554216867501</c:v>
                </c:pt>
                <c:pt idx="3">
                  <c:v>0.61413043478260898</c:v>
                </c:pt>
                <c:pt idx="4">
                  <c:v>0.59016393442622905</c:v>
                </c:pt>
                <c:pt idx="5">
                  <c:v>0.60606060606060597</c:v>
                </c:pt>
                <c:pt idx="6">
                  <c:v>0.53846153846153799</c:v>
                </c:pt>
                <c:pt idx="7">
                  <c:v>0.573099415204678</c:v>
                </c:pt>
                <c:pt idx="8">
                  <c:v>0.60386473429951704</c:v>
                </c:pt>
                <c:pt idx="9">
                  <c:v>0.510752688172043</c:v>
                </c:pt>
                <c:pt idx="10">
                  <c:v>0.587209302325581</c:v>
                </c:pt>
                <c:pt idx="11">
                  <c:v>0.53211009174311896</c:v>
                </c:pt>
                <c:pt idx="12">
                  <c:v>0.63586956521739102</c:v>
                </c:pt>
                <c:pt idx="13">
                  <c:v>0.66379310344827602</c:v>
                </c:pt>
                <c:pt idx="14">
                  <c:v>0.57692307692307698</c:v>
                </c:pt>
              </c:numCache>
            </c:numRef>
          </c:xVal>
          <c:yVal>
            <c:numRef>
              <c:f>'V vs Ni vs Cr'!$H$117:$H$131</c:f>
              <c:numCache>
                <c:formatCode>General</c:formatCode>
                <c:ptCount val="15"/>
                <c:pt idx="0">
                  <c:v>1.27</c:v>
                </c:pt>
                <c:pt idx="1">
                  <c:v>0.92</c:v>
                </c:pt>
                <c:pt idx="2">
                  <c:v>0.99</c:v>
                </c:pt>
                <c:pt idx="3">
                  <c:v>0.94166666666666698</c:v>
                </c:pt>
                <c:pt idx="4">
                  <c:v>0.98181818181818203</c:v>
                </c:pt>
                <c:pt idx="5">
                  <c:v>0.8</c:v>
                </c:pt>
                <c:pt idx="6">
                  <c:v>0.65333333333333299</c:v>
                </c:pt>
                <c:pt idx="7">
                  <c:v>0.81666666666666698</c:v>
                </c:pt>
                <c:pt idx="8">
                  <c:v>0.89285714285714302</c:v>
                </c:pt>
                <c:pt idx="9">
                  <c:v>0.63333333333333297</c:v>
                </c:pt>
                <c:pt idx="10">
                  <c:v>0.84166666666666701</c:v>
                </c:pt>
                <c:pt idx="11">
                  <c:v>0.72499999999999998</c:v>
                </c:pt>
                <c:pt idx="12">
                  <c:v>0.97499999999999998</c:v>
                </c:pt>
                <c:pt idx="13">
                  <c:v>0.7</c:v>
                </c:pt>
                <c:pt idx="14">
                  <c:v>0.64285714285714302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86-411D-B255-666EEFE3A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98713408"/>
        <c:axId val="2115050544"/>
      </c:scatterChart>
      <c:valAx>
        <c:axId val="-798713408"/>
        <c:scaling>
          <c:orientation val="minMax"/>
          <c:max val="1"/>
          <c:min val="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V/(</a:t>
                </a:r>
                <a:r>
                  <a:rPr lang="es-ES_tradnl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V+Ni</a:t>
                </a:r>
                <a:r>
                  <a:rPr lang="es-ES_tradnl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5759742107396201"/>
              <c:y val="0.875887941734880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15050544"/>
        <c:crosses val="autoZero"/>
        <c:crossBetween val="midCat"/>
        <c:majorUnit val="0.1"/>
      </c:valAx>
      <c:valAx>
        <c:axId val="2115050544"/>
        <c:scaling>
          <c:orientation val="minMax"/>
          <c:max val="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V/Cr</a:t>
                </a:r>
              </a:p>
            </c:rich>
          </c:tx>
          <c:layout>
            <c:manualLayout>
              <c:xMode val="edge"/>
              <c:yMode val="edge"/>
              <c:x val="5.6165211963912297E-2"/>
              <c:y val="0.3891951606675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798713408"/>
        <c:crosses val="autoZero"/>
        <c:crossBetween val="midCat"/>
      </c:valAx>
      <c:spPr>
        <a:noFill/>
        <a:ln w="31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892072001638101"/>
          <c:y val="5.9298441821451801E-3"/>
          <c:w val="0.43011001284413902"/>
          <c:h val="0.1900210074508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0"/>
          <c:order val="0"/>
          <c:tx>
            <c:v>Moef</c:v>
          </c:tx>
          <c:spPr>
            <a:ln w="63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'MoEF vs Uef'!$L$42:$L$64</c:f>
              <c:numCache>
                <c:formatCode>General</c:formatCode>
                <c:ptCount val="23"/>
                <c:pt idx="0">
                  <c:v>0.67289886039886104</c:v>
                </c:pt>
                <c:pt idx="1">
                  <c:v>0.61399233118866603</c:v>
                </c:pt>
                <c:pt idx="2">
                  <c:v>0.97921849087893797</c:v>
                </c:pt>
                <c:pt idx="3">
                  <c:v>0.76715387738530305</c:v>
                </c:pt>
                <c:pt idx="4">
                  <c:v>1.9584369817578771</c:v>
                </c:pt>
                <c:pt idx="5">
                  <c:v>1.0539379741186969</c:v>
                </c:pt>
                <c:pt idx="6">
                  <c:v>4.8498459958932303</c:v>
                </c:pt>
                <c:pt idx="7">
                  <c:v>4.575060532687651</c:v>
                </c:pt>
                <c:pt idx="8">
                  <c:v>1.6288793103448269</c:v>
                </c:pt>
                <c:pt idx="9">
                  <c:v>1.152696437286481</c:v>
                </c:pt>
                <c:pt idx="10">
                  <c:v>0.476568805488297</c:v>
                </c:pt>
                <c:pt idx="11">
                  <c:v>1.157781862745098</c:v>
                </c:pt>
                <c:pt idx="12">
                  <c:v>0.338923766816144</c:v>
                </c:pt>
                <c:pt idx="13">
                  <c:v>1.775845864661654</c:v>
                </c:pt>
                <c:pt idx="14">
                  <c:v>1.7741784037558681</c:v>
                </c:pt>
                <c:pt idx="15">
                  <c:v>1.255481727574751</c:v>
                </c:pt>
                <c:pt idx="16">
                  <c:v>1.8256038647343</c:v>
                </c:pt>
                <c:pt idx="17">
                  <c:v>1.004518872939925</c:v>
                </c:pt>
                <c:pt idx="18">
                  <c:v>1.018049568965518</c:v>
                </c:pt>
                <c:pt idx="19">
                  <c:v>0.55103528725576001</c:v>
                </c:pt>
                <c:pt idx="20">
                  <c:v>1.5140224358974359</c:v>
                </c:pt>
                <c:pt idx="21">
                  <c:v>0.99499736703528097</c:v>
                </c:pt>
                <c:pt idx="22">
                  <c:v>3.1523189856523199</c:v>
                </c:pt>
              </c:numCache>
            </c:numRef>
          </c:xVal>
          <c:yVal>
            <c:numRef>
              <c:f>'MoEF vs Uef'!$C$42:$C$64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10-44C9-B5E2-07FC68BC9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3470336"/>
        <c:axId val="-2106166144"/>
      </c:scatterChart>
      <c:valAx>
        <c:axId val="1543470336"/>
        <c:scaling>
          <c:orientation val="minMax"/>
          <c:max val="6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06166144"/>
        <c:crosses val="autoZero"/>
        <c:crossBetween val="midCat"/>
        <c:majorUnit val="2"/>
      </c:valAx>
      <c:valAx>
        <c:axId val="-2106166144"/>
        <c:scaling>
          <c:orientation val="maxMin"/>
          <c:max val="1120"/>
          <c:min val="830"/>
        </c:scaling>
        <c:delete val="0"/>
        <c:axPos val="l"/>
        <c:numFmt formatCode="0" sourceLinked="0"/>
        <c:majorTickMark val="none"/>
        <c:minorTickMark val="none"/>
        <c:tickLblPos val="none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3470336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2"/>
          <c:order val="0"/>
          <c:tx>
            <c:v>Ce/Ce</c:v>
          </c:tx>
          <c:spPr>
            <a:ln w="63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'Ce-Ce'!$J$43:$J$65</c:f>
              <c:numCache>
                <c:formatCode>General</c:formatCode>
                <c:ptCount val="23"/>
                <c:pt idx="0">
                  <c:v>1.8531115892412571</c:v>
                </c:pt>
                <c:pt idx="1">
                  <c:v>1.970790224392621</c:v>
                </c:pt>
                <c:pt idx="2">
                  <c:v>1.939749595082636</c:v>
                </c:pt>
                <c:pt idx="3">
                  <c:v>2.2817307832567941</c:v>
                </c:pt>
                <c:pt idx="4">
                  <c:v>1.961156806671595</c:v>
                </c:pt>
                <c:pt idx="5">
                  <c:v>2.4765095592971731</c:v>
                </c:pt>
                <c:pt idx="6">
                  <c:v>1.7425702116389801</c:v>
                </c:pt>
                <c:pt idx="7">
                  <c:v>1.5699868707374509</c:v>
                </c:pt>
                <c:pt idx="8">
                  <c:v>1.7678408011582529</c:v>
                </c:pt>
                <c:pt idx="9">
                  <c:v>2.198282553275102</c:v>
                </c:pt>
                <c:pt idx="10">
                  <c:v>2.027710568524228</c:v>
                </c:pt>
                <c:pt idx="11">
                  <c:v>2.1110023355706971</c:v>
                </c:pt>
                <c:pt idx="12">
                  <c:v>2.2764356119511162</c:v>
                </c:pt>
                <c:pt idx="13">
                  <c:v>2.3559133974682971</c:v>
                </c:pt>
                <c:pt idx="14">
                  <c:v>2.1518340677214072</c:v>
                </c:pt>
                <c:pt idx="15">
                  <c:v>2.3210971206553341</c:v>
                </c:pt>
                <c:pt idx="16">
                  <c:v>2.2337143810916018</c:v>
                </c:pt>
                <c:pt idx="17">
                  <c:v>2.2047679695982931</c:v>
                </c:pt>
                <c:pt idx="18">
                  <c:v>2.1598313653231518</c:v>
                </c:pt>
                <c:pt idx="19">
                  <c:v>2.1559033374359609</c:v>
                </c:pt>
                <c:pt idx="20">
                  <c:v>2.218558039830528</c:v>
                </c:pt>
                <c:pt idx="21">
                  <c:v>2.2356597484570719</c:v>
                </c:pt>
                <c:pt idx="22">
                  <c:v>2.2232034051442602</c:v>
                </c:pt>
              </c:numCache>
            </c:numRef>
          </c:xVal>
          <c:yVal>
            <c:numRef>
              <c:f>'Ce-Ce'!$C$43:$C$65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DB2-42A1-897F-EE2D6635CD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2807648"/>
        <c:axId val="1693399760"/>
      </c:scatterChart>
      <c:valAx>
        <c:axId val="1692807648"/>
        <c:scaling>
          <c:orientation val="minMax"/>
          <c:max val="2.5"/>
          <c:min val="1.5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93399760"/>
        <c:crosses val="autoZero"/>
        <c:crossBetween val="midCat"/>
      </c:valAx>
      <c:valAx>
        <c:axId val="1693399760"/>
        <c:scaling>
          <c:orientation val="maxMin"/>
          <c:max val="1120"/>
          <c:min val="830"/>
        </c:scaling>
        <c:delete val="1"/>
        <c:axPos val="l"/>
        <c:numFmt formatCode="0" sourceLinked="0"/>
        <c:majorTickMark val="none"/>
        <c:minorTickMark val="none"/>
        <c:tickLblPos val="nextTo"/>
        <c:crossAx val="1692807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1"/>
          <c:order val="0"/>
          <c:tx>
            <c:v>Uef</c:v>
          </c:tx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'MoEF vs Uef'!$M$42:$M$64</c:f>
              <c:numCache>
                <c:formatCode>General</c:formatCode>
                <c:ptCount val="23"/>
                <c:pt idx="0">
                  <c:v>1.0814445970695969</c:v>
                </c:pt>
                <c:pt idx="1">
                  <c:v>1.7327390941520631</c:v>
                </c:pt>
                <c:pt idx="2">
                  <c:v>2.4480462271973469</c:v>
                </c:pt>
                <c:pt idx="3">
                  <c:v>1.9670612240648779</c:v>
                </c:pt>
                <c:pt idx="4">
                  <c:v>4.2690724397991877</c:v>
                </c:pt>
                <c:pt idx="5">
                  <c:v>2.7918886731621111</c:v>
                </c:pt>
                <c:pt idx="6">
                  <c:v>9.2820019060157382</c:v>
                </c:pt>
                <c:pt idx="7">
                  <c:v>8.5675290874300583</c:v>
                </c:pt>
                <c:pt idx="8">
                  <c:v>2.5601246528013011</c:v>
                </c:pt>
                <c:pt idx="9">
                  <c:v>3.0334116770696871</c:v>
                </c:pt>
                <c:pt idx="10">
                  <c:v>1.445973619686362</c:v>
                </c:pt>
                <c:pt idx="11">
                  <c:v>2.9385326465611632</c:v>
                </c:pt>
                <c:pt idx="12">
                  <c:v>1.26087710869101</c:v>
                </c:pt>
                <c:pt idx="13">
                  <c:v>2.3677944862155398</c:v>
                </c:pt>
                <c:pt idx="14">
                  <c:v>3.017310210469164</c:v>
                </c:pt>
                <c:pt idx="15">
                  <c:v>2.663143058491896</c:v>
                </c:pt>
                <c:pt idx="16">
                  <c:v>2.870446328198577</c:v>
                </c:pt>
                <c:pt idx="17">
                  <c:v>2.366667501690924</c:v>
                </c:pt>
                <c:pt idx="18">
                  <c:v>2.961598746081505</c:v>
                </c:pt>
                <c:pt idx="19">
                  <c:v>1.626005765672734</c:v>
                </c:pt>
                <c:pt idx="20">
                  <c:v>3.548490084134615</c:v>
                </c:pt>
                <c:pt idx="21">
                  <c:v>3.0253298322018689</c:v>
                </c:pt>
                <c:pt idx="22">
                  <c:v>3.414063883377962</c:v>
                </c:pt>
              </c:numCache>
            </c:numRef>
          </c:xVal>
          <c:yVal>
            <c:numRef>
              <c:f>'MoEF vs Uef'!$C$42:$C$64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FC-49F3-AB4F-466CBCA5A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5717840"/>
        <c:axId val="-2126326160"/>
      </c:scatterChart>
      <c:valAx>
        <c:axId val="-2125717840"/>
        <c:scaling>
          <c:orientation val="minMax"/>
          <c:max val="10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26326160"/>
        <c:crosses val="autoZero"/>
        <c:crossBetween val="midCat"/>
        <c:majorUnit val="2"/>
      </c:valAx>
      <c:valAx>
        <c:axId val="-2126326160"/>
        <c:scaling>
          <c:orientation val="maxMin"/>
          <c:max val="1120"/>
          <c:min val="830"/>
        </c:scaling>
        <c:delete val="1"/>
        <c:axPos val="l"/>
        <c:numFmt formatCode="0" sourceLinked="0"/>
        <c:majorTickMark val="out"/>
        <c:minorTickMark val="none"/>
        <c:tickLblPos val="nextTo"/>
        <c:crossAx val="-2125717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03149606299193E-2"/>
          <c:y val="0.110130869058034"/>
          <c:w val="0.68906474190726197"/>
          <c:h val="0.86209135316418795"/>
        </c:manualLayout>
      </c:layout>
      <c:scatterChart>
        <c:scatterStyle val="smoothMarker"/>
        <c:varyColors val="0"/>
        <c:ser>
          <c:idx val="0"/>
          <c:order val="0"/>
          <c:spPr>
            <a:ln w="6350" cap="rnd">
              <a:noFill/>
              <a:round/>
            </a:ln>
            <a:effectLst/>
          </c:spPr>
          <c:marker>
            <c:symbol val="none"/>
          </c:marker>
          <c:xVal>
            <c:numRef>
              <c:f>'MoEF vs Uef'!$L$42:$L$64</c:f>
              <c:numCache>
                <c:formatCode>General</c:formatCode>
                <c:ptCount val="23"/>
                <c:pt idx="0">
                  <c:v>0.67289886039886104</c:v>
                </c:pt>
                <c:pt idx="1">
                  <c:v>0.61399233118866603</c:v>
                </c:pt>
                <c:pt idx="2">
                  <c:v>0.97921849087893797</c:v>
                </c:pt>
                <c:pt idx="3">
                  <c:v>0.76715387738530305</c:v>
                </c:pt>
                <c:pt idx="4">
                  <c:v>1.9584369817578771</c:v>
                </c:pt>
                <c:pt idx="5">
                  <c:v>1.0539379741186969</c:v>
                </c:pt>
                <c:pt idx="6">
                  <c:v>4.8498459958932303</c:v>
                </c:pt>
                <c:pt idx="7">
                  <c:v>4.575060532687651</c:v>
                </c:pt>
                <c:pt idx="8">
                  <c:v>1.6288793103448269</c:v>
                </c:pt>
                <c:pt idx="9">
                  <c:v>1.152696437286481</c:v>
                </c:pt>
                <c:pt idx="10">
                  <c:v>0.476568805488297</c:v>
                </c:pt>
                <c:pt idx="11">
                  <c:v>1.157781862745098</c:v>
                </c:pt>
                <c:pt idx="12">
                  <c:v>0.338923766816144</c:v>
                </c:pt>
                <c:pt idx="13">
                  <c:v>1.775845864661654</c:v>
                </c:pt>
                <c:pt idx="14">
                  <c:v>1.7741784037558681</c:v>
                </c:pt>
                <c:pt idx="15">
                  <c:v>1.255481727574751</c:v>
                </c:pt>
                <c:pt idx="16">
                  <c:v>1.8256038647343</c:v>
                </c:pt>
                <c:pt idx="17">
                  <c:v>1.004518872939925</c:v>
                </c:pt>
                <c:pt idx="18">
                  <c:v>1.018049568965518</c:v>
                </c:pt>
                <c:pt idx="19">
                  <c:v>0.55103528725576001</c:v>
                </c:pt>
                <c:pt idx="20">
                  <c:v>1.5140224358974359</c:v>
                </c:pt>
                <c:pt idx="21">
                  <c:v>0.99499736703528097</c:v>
                </c:pt>
                <c:pt idx="22">
                  <c:v>3.1523189856523199</c:v>
                </c:pt>
              </c:numCache>
            </c:numRef>
          </c:xVal>
          <c:yVal>
            <c:numRef>
              <c:f>'MoEF vs Uef'!$C$42:$C$64</c:f>
              <c:numCache>
                <c:formatCode>0.00</c:formatCode>
                <c:ptCount val="23"/>
                <c:pt idx="0">
                  <c:v>831.9</c:v>
                </c:pt>
                <c:pt idx="1">
                  <c:v>839</c:v>
                </c:pt>
                <c:pt idx="2">
                  <c:v>854.6</c:v>
                </c:pt>
                <c:pt idx="3">
                  <c:v>863</c:v>
                </c:pt>
                <c:pt idx="4">
                  <c:v>872.6</c:v>
                </c:pt>
                <c:pt idx="5">
                  <c:v>881.3</c:v>
                </c:pt>
                <c:pt idx="6">
                  <c:v>893</c:v>
                </c:pt>
                <c:pt idx="7">
                  <c:v>904.6</c:v>
                </c:pt>
                <c:pt idx="8">
                  <c:v>919.3</c:v>
                </c:pt>
                <c:pt idx="9">
                  <c:v>929</c:v>
                </c:pt>
                <c:pt idx="10">
                  <c:v>937</c:v>
                </c:pt>
                <c:pt idx="11">
                  <c:v>946</c:v>
                </c:pt>
                <c:pt idx="12">
                  <c:v>953.5</c:v>
                </c:pt>
                <c:pt idx="13">
                  <c:v>983</c:v>
                </c:pt>
                <c:pt idx="14">
                  <c:v>991</c:v>
                </c:pt>
                <c:pt idx="15">
                  <c:v>999</c:v>
                </c:pt>
                <c:pt idx="16">
                  <c:v>1010</c:v>
                </c:pt>
                <c:pt idx="17">
                  <c:v>1020</c:v>
                </c:pt>
                <c:pt idx="18">
                  <c:v>1031</c:v>
                </c:pt>
                <c:pt idx="19">
                  <c:v>1040.8</c:v>
                </c:pt>
                <c:pt idx="20">
                  <c:v>1052.5</c:v>
                </c:pt>
                <c:pt idx="21">
                  <c:v>1112</c:v>
                </c:pt>
                <c:pt idx="22">
                  <c:v>1118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v>Moef</c:v>
                </c15:tx>
              </c15:filteredSeriesTitle>
            </c:ext>
            <c:ext xmlns:c16="http://schemas.microsoft.com/office/drawing/2014/chart" uri="{C3380CC4-5D6E-409C-BE32-E72D297353CC}">
              <c16:uniqueId val="{00000000-518F-4051-899D-82855525A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1483488"/>
        <c:axId val="2121529440"/>
      </c:scatterChart>
      <c:valAx>
        <c:axId val="2121483488"/>
        <c:scaling>
          <c:orientation val="minMax"/>
          <c:max val="6"/>
        </c:scaling>
        <c:delete val="1"/>
        <c:axPos val="t"/>
        <c:numFmt formatCode="General" sourceLinked="1"/>
        <c:majorTickMark val="out"/>
        <c:minorTickMark val="none"/>
        <c:tickLblPos val="nextTo"/>
        <c:crossAx val="2121529440"/>
        <c:crosses val="autoZero"/>
        <c:crossBetween val="midCat"/>
        <c:majorUnit val="2"/>
      </c:valAx>
      <c:valAx>
        <c:axId val="2121529440"/>
        <c:scaling>
          <c:orientation val="maxMin"/>
          <c:max val="1120"/>
          <c:min val="83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1483488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TBU1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'MoEF vs Uef'!$N$81:$N$115</c:f>
              <c:numCache>
                <c:formatCode>General</c:formatCode>
                <c:ptCount val="35"/>
                <c:pt idx="0">
                  <c:v>0.67651271034729699</c:v>
                </c:pt>
                <c:pt idx="1">
                  <c:v>0.549145547547082</c:v>
                </c:pt>
                <c:pt idx="2">
                  <c:v>2.961598746081505</c:v>
                </c:pt>
                <c:pt idx="3">
                  <c:v>3.6760700389105061</c:v>
                </c:pt>
                <c:pt idx="4">
                  <c:v>0.94835374422806595</c:v>
                </c:pt>
                <c:pt idx="5">
                  <c:v>0.362278548968479</c:v>
                </c:pt>
                <c:pt idx="6">
                  <c:v>1.404206302021402</c:v>
                </c:pt>
                <c:pt idx="7">
                  <c:v>1.7398710865561691</c:v>
                </c:pt>
                <c:pt idx="8">
                  <c:v>1.130760023937762</c:v>
                </c:pt>
                <c:pt idx="9">
                  <c:v>1.2556485911749069</c:v>
                </c:pt>
                <c:pt idx="10">
                  <c:v>0.16134403552215901</c:v>
                </c:pt>
                <c:pt idx="11">
                  <c:v>1.0553507596067919</c:v>
                </c:pt>
                <c:pt idx="12">
                  <c:v>0.70640795573500803</c:v>
                </c:pt>
                <c:pt idx="13">
                  <c:v>1.414296407185629</c:v>
                </c:pt>
                <c:pt idx="14">
                  <c:v>0.29349176762969897</c:v>
                </c:pt>
                <c:pt idx="15">
                  <c:v>2.6134163208852002</c:v>
                </c:pt>
                <c:pt idx="16">
                  <c:v>0.32965211626365198</c:v>
                </c:pt>
                <c:pt idx="17">
                  <c:v>0.55222702829085801</c:v>
                </c:pt>
                <c:pt idx="18">
                  <c:v>0.67289886039886104</c:v>
                </c:pt>
                <c:pt idx="19">
                  <c:v>0.61399233118866603</c:v>
                </c:pt>
                <c:pt idx="20">
                  <c:v>0.97921849087893797</c:v>
                </c:pt>
                <c:pt idx="21">
                  <c:v>0.76715387738530305</c:v>
                </c:pt>
                <c:pt idx="22">
                  <c:v>1.9584369817578771</c:v>
                </c:pt>
                <c:pt idx="23">
                  <c:v>1.0539379741186969</c:v>
                </c:pt>
                <c:pt idx="24">
                  <c:v>4.8498459958932303</c:v>
                </c:pt>
                <c:pt idx="25">
                  <c:v>4.575060532687651</c:v>
                </c:pt>
                <c:pt idx="26">
                  <c:v>1.6288793103448269</c:v>
                </c:pt>
                <c:pt idx="27">
                  <c:v>1.152696437286481</c:v>
                </c:pt>
                <c:pt idx="28">
                  <c:v>0.476568805488297</c:v>
                </c:pt>
                <c:pt idx="29">
                  <c:v>1.157781862745098</c:v>
                </c:pt>
                <c:pt idx="30">
                  <c:v>0.338923766816144</c:v>
                </c:pt>
                <c:pt idx="31">
                  <c:v>1.775845864661654</c:v>
                </c:pt>
                <c:pt idx="32">
                  <c:v>1.414296405</c:v>
                </c:pt>
                <c:pt idx="33">
                  <c:v>0.29349176999999999</c:v>
                </c:pt>
                <c:pt idx="34">
                  <c:v>2.6134163199999998</c:v>
                </c:pt>
              </c:numCache>
            </c:numRef>
          </c:xVal>
          <c:yVal>
            <c:numRef>
              <c:f>'MoEF vs Uef'!$K$81:$K$115</c:f>
              <c:numCache>
                <c:formatCode>General</c:formatCode>
                <c:ptCount val="35"/>
                <c:pt idx="0">
                  <c:v>0.35556684637893898</c:v>
                </c:pt>
                <c:pt idx="1">
                  <c:v>0.377025301300982</c:v>
                </c:pt>
                <c:pt idx="2">
                  <c:v>1.4661379931096561</c:v>
                </c:pt>
                <c:pt idx="3">
                  <c:v>1.2377340198351869</c:v>
                </c:pt>
                <c:pt idx="4">
                  <c:v>0.78452621177017701</c:v>
                </c:pt>
                <c:pt idx="5">
                  <c:v>0.47649789806298998</c:v>
                </c:pt>
                <c:pt idx="6">
                  <c:v>0.674693718688962</c:v>
                </c:pt>
                <c:pt idx="7">
                  <c:v>1.3180841564819461</c:v>
                </c:pt>
                <c:pt idx="8">
                  <c:v>0.53004376122082597</c:v>
                </c:pt>
                <c:pt idx="9">
                  <c:v>0.66725287453739002</c:v>
                </c:pt>
                <c:pt idx="10">
                  <c:v>0.244385092444692</c:v>
                </c:pt>
                <c:pt idx="11">
                  <c:v>0.70161823353360098</c:v>
                </c:pt>
                <c:pt idx="12">
                  <c:v>0.67815163750560803</c:v>
                </c:pt>
                <c:pt idx="13">
                  <c:v>0.72342527221771302</c:v>
                </c:pt>
                <c:pt idx="14">
                  <c:v>0.24850397843098601</c:v>
                </c:pt>
                <c:pt idx="15">
                  <c:v>1.12647255210569</c:v>
                </c:pt>
                <c:pt idx="16">
                  <c:v>0.33086258915078898</c:v>
                </c:pt>
                <c:pt idx="17">
                  <c:v>0.53079122867143502</c:v>
                </c:pt>
                <c:pt idx="18">
                  <c:v>0.21628891941391901</c:v>
                </c:pt>
                <c:pt idx="19">
                  <c:v>0.34654781883041302</c:v>
                </c:pt>
                <c:pt idx="20">
                  <c:v>0.48960924543946899</c:v>
                </c:pt>
                <c:pt idx="21">
                  <c:v>0.39341224481297599</c:v>
                </c:pt>
                <c:pt idx="22">
                  <c:v>0.85381448795983805</c:v>
                </c:pt>
                <c:pt idx="23">
                  <c:v>0.55837773463242202</c:v>
                </c:pt>
                <c:pt idx="24">
                  <c:v>1.856400381203148</c:v>
                </c:pt>
                <c:pt idx="25">
                  <c:v>1.7135058174860121</c:v>
                </c:pt>
                <c:pt idx="26">
                  <c:v>0.51202493056025999</c:v>
                </c:pt>
                <c:pt idx="27">
                  <c:v>0.60668233541393701</c:v>
                </c:pt>
                <c:pt idx="28">
                  <c:v>0.28919472393727302</c:v>
                </c:pt>
                <c:pt idx="29">
                  <c:v>0.587706529312232</c:v>
                </c:pt>
                <c:pt idx="30">
                  <c:v>0.25217542173820201</c:v>
                </c:pt>
                <c:pt idx="31">
                  <c:v>0.47355889724310801</c:v>
                </c:pt>
                <c:pt idx="32">
                  <c:v>0.72342527199999995</c:v>
                </c:pt>
                <c:pt idx="33">
                  <c:v>0.24850397799999999</c:v>
                </c:pt>
                <c:pt idx="34">
                  <c:v>1.1264725520000001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69-4B08-9249-9664B7F5C3C0}"/>
            </c:ext>
          </c:extLst>
        </c:ser>
        <c:ser>
          <c:idx val="1"/>
          <c:order val="1"/>
          <c:tx>
            <c:v>TBU2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'MoEF vs Uef'!$N$116:$N$127</c:f>
              <c:numCache>
                <c:formatCode>General</c:formatCode>
                <c:ptCount val="12"/>
                <c:pt idx="0">
                  <c:v>1.7741784037558681</c:v>
                </c:pt>
                <c:pt idx="1">
                  <c:v>1.255481727574751</c:v>
                </c:pt>
                <c:pt idx="2">
                  <c:v>1.8256038647343</c:v>
                </c:pt>
                <c:pt idx="3">
                  <c:v>1.004518872939925</c:v>
                </c:pt>
                <c:pt idx="4">
                  <c:v>1.018049568965518</c:v>
                </c:pt>
                <c:pt idx="5">
                  <c:v>0.55103528725576001</c:v>
                </c:pt>
                <c:pt idx="6">
                  <c:v>1.102520714202357</c:v>
                </c:pt>
                <c:pt idx="7">
                  <c:v>1.1663580246913581</c:v>
                </c:pt>
                <c:pt idx="8">
                  <c:v>0.85459068294889196</c:v>
                </c:pt>
                <c:pt idx="9">
                  <c:v>0.46447885939036399</c:v>
                </c:pt>
                <c:pt idx="10">
                  <c:v>1.584087860496312</c:v>
                </c:pt>
                <c:pt idx="11">
                  <c:v>1.717102871683025</c:v>
                </c:pt>
              </c:numCache>
            </c:numRef>
          </c:xVal>
          <c:yVal>
            <c:numRef>
              <c:f>'MoEF vs Uef'!$K$116:$K$127</c:f>
              <c:numCache>
                <c:formatCode>General</c:formatCode>
                <c:ptCount val="12"/>
                <c:pt idx="0">
                  <c:v>0.60346204209383303</c:v>
                </c:pt>
                <c:pt idx="1">
                  <c:v>0.53262861169837905</c:v>
                </c:pt>
                <c:pt idx="2">
                  <c:v>0.57408926563971696</c:v>
                </c:pt>
                <c:pt idx="3">
                  <c:v>0.473333500338185</c:v>
                </c:pt>
                <c:pt idx="4">
                  <c:v>0.59231974921630104</c:v>
                </c:pt>
                <c:pt idx="5">
                  <c:v>0.32520115313454701</c:v>
                </c:pt>
                <c:pt idx="6">
                  <c:v>1.06852227808158</c:v>
                </c:pt>
                <c:pt idx="7">
                  <c:v>0.91678796700630705</c:v>
                </c:pt>
                <c:pt idx="8">
                  <c:v>0.47718261484455898</c:v>
                </c:pt>
                <c:pt idx="9">
                  <c:v>0.34335192891279498</c:v>
                </c:pt>
                <c:pt idx="10">
                  <c:v>3.4878998763221531</c:v>
                </c:pt>
                <c:pt idx="11">
                  <c:v>1.9544260328099461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69-4B08-9249-9664B7F5C3C0}"/>
            </c:ext>
          </c:extLst>
        </c:ser>
        <c:ser>
          <c:idx val="2"/>
          <c:order val="2"/>
          <c:tx>
            <c:v>TBU3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'MoEF vs Uef'!$N$128:$N$133</c:f>
              <c:numCache>
                <c:formatCode>General</c:formatCode>
                <c:ptCount val="6"/>
                <c:pt idx="0">
                  <c:v>0.71599090564607804</c:v>
                </c:pt>
                <c:pt idx="1">
                  <c:v>11.300837320574161</c:v>
                </c:pt>
                <c:pt idx="2">
                  <c:v>1.5140224358974359</c:v>
                </c:pt>
                <c:pt idx="3">
                  <c:v>0.99499736703528097</c:v>
                </c:pt>
                <c:pt idx="4">
                  <c:v>3.1523189856523199</c:v>
                </c:pt>
                <c:pt idx="5">
                  <c:v>2.504639448568398</c:v>
                </c:pt>
              </c:numCache>
            </c:numRef>
          </c:xVal>
          <c:yVal>
            <c:numRef>
              <c:f>'MoEF vs Uef'!$K$128:$K$133</c:f>
              <c:numCache>
                <c:formatCode>General</c:formatCode>
                <c:ptCount val="6"/>
                <c:pt idx="0">
                  <c:v>0.42893464393543801</c:v>
                </c:pt>
                <c:pt idx="1">
                  <c:v>1.013528010813826</c:v>
                </c:pt>
                <c:pt idx="2">
                  <c:v>0.70969801682692302</c:v>
                </c:pt>
                <c:pt idx="3">
                  <c:v>0.60506596644037403</c:v>
                </c:pt>
                <c:pt idx="4">
                  <c:v>0.68281277667559304</c:v>
                </c:pt>
                <c:pt idx="5">
                  <c:v>0.41143974514470599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69-4B08-9249-9664B7F5C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28289648"/>
        <c:axId val="1943127136"/>
      </c:scatterChart>
      <c:valAx>
        <c:axId val="-728289648"/>
        <c:scaling>
          <c:orientation val="minMax"/>
          <c:max val="1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 err="1"/>
                  <a:t>Mo</a:t>
                </a:r>
                <a:r>
                  <a:rPr lang="es-ES_tradnl" sz="1400" b="1" baseline="-25000" dirty="0" err="1"/>
                  <a:t>EF</a:t>
                </a:r>
                <a:endParaRPr lang="es-ES_tradnl" sz="1400" b="1" baseline="-25000" dirty="0"/>
              </a:p>
            </c:rich>
          </c:tx>
          <c:layout>
            <c:manualLayout>
              <c:xMode val="edge"/>
              <c:yMode val="edge"/>
              <c:x val="0.45881258665068497"/>
              <c:y val="0.915920435586957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43127136"/>
        <c:crosses val="autoZero"/>
        <c:crossBetween val="midCat"/>
        <c:majorUnit val="1"/>
      </c:valAx>
      <c:valAx>
        <c:axId val="1943127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/>
                  <a:t>U</a:t>
                </a:r>
                <a:r>
                  <a:rPr lang="es-ES_tradnl" sz="1400" b="1" baseline="-25000" dirty="0"/>
                  <a:t>EF</a:t>
                </a:r>
              </a:p>
            </c:rich>
          </c:tx>
          <c:layout>
            <c:manualLayout>
              <c:xMode val="edge"/>
              <c:yMode val="edge"/>
              <c:x val="8.6679112417966993E-3"/>
              <c:y val="0.41706456840464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728289648"/>
        <c:crossesAt val="0"/>
        <c:crossBetween val="midCat"/>
        <c:majorUnit val="1"/>
      </c:valAx>
      <c:spPr>
        <a:noFill/>
        <a:ln w="31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926274688188399"/>
          <c:y val="3.2854799812076098E-2"/>
          <c:w val="0.36269976430810702"/>
          <c:h val="9.5066766019395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TBU1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'MoEF vs Uef'!$N$81:$N$115</c:f>
              <c:numCache>
                <c:formatCode>General</c:formatCode>
                <c:ptCount val="35"/>
                <c:pt idx="0">
                  <c:v>0.67651271034729699</c:v>
                </c:pt>
                <c:pt idx="1">
                  <c:v>0.549145547547082</c:v>
                </c:pt>
                <c:pt idx="2">
                  <c:v>2.961598746081505</c:v>
                </c:pt>
                <c:pt idx="3">
                  <c:v>3.6760700389105061</c:v>
                </c:pt>
                <c:pt idx="4">
                  <c:v>0.94835374422806595</c:v>
                </c:pt>
                <c:pt idx="5">
                  <c:v>0.362278548968479</c:v>
                </c:pt>
                <c:pt idx="6">
                  <c:v>1.404206302021402</c:v>
                </c:pt>
                <c:pt idx="7">
                  <c:v>1.7398710865561691</c:v>
                </c:pt>
                <c:pt idx="8">
                  <c:v>1.130760023937762</c:v>
                </c:pt>
                <c:pt idx="9">
                  <c:v>1.2556485911749069</c:v>
                </c:pt>
                <c:pt idx="10">
                  <c:v>0.16134403552215901</c:v>
                </c:pt>
                <c:pt idx="11">
                  <c:v>1.0553507596067919</c:v>
                </c:pt>
                <c:pt idx="12">
                  <c:v>0.70640795573500803</c:v>
                </c:pt>
                <c:pt idx="13">
                  <c:v>1.414296407185629</c:v>
                </c:pt>
                <c:pt idx="14">
                  <c:v>0.29349176762969897</c:v>
                </c:pt>
                <c:pt idx="15">
                  <c:v>2.6134163208852002</c:v>
                </c:pt>
                <c:pt idx="16">
                  <c:v>0.32965211626365198</c:v>
                </c:pt>
                <c:pt idx="17">
                  <c:v>0.55222702829085801</c:v>
                </c:pt>
                <c:pt idx="18">
                  <c:v>0.67289886039886104</c:v>
                </c:pt>
                <c:pt idx="19">
                  <c:v>0.61399233118866603</c:v>
                </c:pt>
                <c:pt idx="20">
                  <c:v>0.97921849087893797</c:v>
                </c:pt>
                <c:pt idx="21">
                  <c:v>0.76715387738530305</c:v>
                </c:pt>
                <c:pt idx="22">
                  <c:v>1.9584369817578771</c:v>
                </c:pt>
                <c:pt idx="23">
                  <c:v>1.0539379741186969</c:v>
                </c:pt>
                <c:pt idx="24">
                  <c:v>4.8498459958932303</c:v>
                </c:pt>
                <c:pt idx="25">
                  <c:v>4.575060532687651</c:v>
                </c:pt>
                <c:pt idx="26">
                  <c:v>1.6288793103448269</c:v>
                </c:pt>
                <c:pt idx="27">
                  <c:v>1.152696437286481</c:v>
                </c:pt>
                <c:pt idx="28">
                  <c:v>0.476568805488297</c:v>
                </c:pt>
                <c:pt idx="29">
                  <c:v>1.157781862745098</c:v>
                </c:pt>
                <c:pt idx="30">
                  <c:v>0.338923766816144</c:v>
                </c:pt>
                <c:pt idx="31">
                  <c:v>1.775845864661654</c:v>
                </c:pt>
                <c:pt idx="32">
                  <c:v>1.414296405</c:v>
                </c:pt>
                <c:pt idx="33">
                  <c:v>0.29349176999999999</c:v>
                </c:pt>
                <c:pt idx="34">
                  <c:v>2.6134163199999998</c:v>
                </c:pt>
              </c:numCache>
            </c:numRef>
          </c:xVal>
          <c:yVal>
            <c:numRef>
              <c:f>'MoEF vs Uef'!$K$81:$K$115</c:f>
              <c:numCache>
                <c:formatCode>General</c:formatCode>
                <c:ptCount val="35"/>
                <c:pt idx="0">
                  <c:v>0.35556684637893898</c:v>
                </c:pt>
                <c:pt idx="1">
                  <c:v>0.377025301300982</c:v>
                </c:pt>
                <c:pt idx="2">
                  <c:v>1.4661379931096561</c:v>
                </c:pt>
                <c:pt idx="3">
                  <c:v>1.2377340198351869</c:v>
                </c:pt>
                <c:pt idx="4">
                  <c:v>0.78452621177017701</c:v>
                </c:pt>
                <c:pt idx="5">
                  <c:v>0.47649789806298998</c:v>
                </c:pt>
                <c:pt idx="6">
                  <c:v>0.674693718688962</c:v>
                </c:pt>
                <c:pt idx="7">
                  <c:v>1.3180841564819461</c:v>
                </c:pt>
                <c:pt idx="8">
                  <c:v>0.53004376122082597</c:v>
                </c:pt>
                <c:pt idx="9">
                  <c:v>0.66725287453739002</c:v>
                </c:pt>
                <c:pt idx="10">
                  <c:v>0.244385092444692</c:v>
                </c:pt>
                <c:pt idx="11">
                  <c:v>0.70161823353360098</c:v>
                </c:pt>
                <c:pt idx="12">
                  <c:v>0.67815163750560803</c:v>
                </c:pt>
                <c:pt idx="13">
                  <c:v>0.72342527221771302</c:v>
                </c:pt>
                <c:pt idx="14">
                  <c:v>0.24850397843098601</c:v>
                </c:pt>
                <c:pt idx="15">
                  <c:v>1.12647255210569</c:v>
                </c:pt>
                <c:pt idx="16">
                  <c:v>0.33086258915078898</c:v>
                </c:pt>
                <c:pt idx="17">
                  <c:v>0.53079122867143502</c:v>
                </c:pt>
                <c:pt idx="18">
                  <c:v>0.21628891941391901</c:v>
                </c:pt>
                <c:pt idx="19">
                  <c:v>0.34654781883041302</c:v>
                </c:pt>
                <c:pt idx="20">
                  <c:v>0.48960924543946899</c:v>
                </c:pt>
                <c:pt idx="21">
                  <c:v>0.39341224481297599</c:v>
                </c:pt>
                <c:pt idx="22">
                  <c:v>0.85381448795983805</c:v>
                </c:pt>
                <c:pt idx="23">
                  <c:v>0.55837773463242202</c:v>
                </c:pt>
                <c:pt idx="24">
                  <c:v>1.856400381203148</c:v>
                </c:pt>
                <c:pt idx="25">
                  <c:v>1.7135058174860121</c:v>
                </c:pt>
                <c:pt idx="26">
                  <c:v>0.51202493056025999</c:v>
                </c:pt>
                <c:pt idx="27">
                  <c:v>0.60668233541393701</c:v>
                </c:pt>
                <c:pt idx="28">
                  <c:v>0.28919472393727302</c:v>
                </c:pt>
                <c:pt idx="29">
                  <c:v>0.587706529312232</c:v>
                </c:pt>
                <c:pt idx="30">
                  <c:v>0.25217542173820201</c:v>
                </c:pt>
                <c:pt idx="31">
                  <c:v>0.47355889724310801</c:v>
                </c:pt>
                <c:pt idx="32">
                  <c:v>0.72342527199999995</c:v>
                </c:pt>
                <c:pt idx="33">
                  <c:v>0.24850397799999999</c:v>
                </c:pt>
                <c:pt idx="34">
                  <c:v>1.1264725520000001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69-4B08-9249-9664B7F5C3C0}"/>
            </c:ext>
          </c:extLst>
        </c:ser>
        <c:ser>
          <c:idx val="1"/>
          <c:order val="1"/>
          <c:tx>
            <c:v>TBU2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00B05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'MoEF vs Uef'!$N$116:$N$127</c:f>
              <c:numCache>
                <c:formatCode>General</c:formatCode>
                <c:ptCount val="12"/>
                <c:pt idx="0">
                  <c:v>1.7741784037558681</c:v>
                </c:pt>
                <c:pt idx="1">
                  <c:v>1.255481727574751</c:v>
                </c:pt>
                <c:pt idx="2">
                  <c:v>1.8256038647343</c:v>
                </c:pt>
                <c:pt idx="3">
                  <c:v>1.004518872939925</c:v>
                </c:pt>
                <c:pt idx="4">
                  <c:v>1.018049568965518</c:v>
                </c:pt>
                <c:pt idx="5">
                  <c:v>0.55103528725576001</c:v>
                </c:pt>
                <c:pt idx="6">
                  <c:v>1.102520714202357</c:v>
                </c:pt>
                <c:pt idx="7">
                  <c:v>1.1663580246913581</c:v>
                </c:pt>
                <c:pt idx="8">
                  <c:v>0.85459068294889196</c:v>
                </c:pt>
                <c:pt idx="9">
                  <c:v>0.46447885939036399</c:v>
                </c:pt>
                <c:pt idx="10">
                  <c:v>1.584087860496312</c:v>
                </c:pt>
                <c:pt idx="11">
                  <c:v>1.717102871683025</c:v>
                </c:pt>
              </c:numCache>
            </c:numRef>
          </c:xVal>
          <c:yVal>
            <c:numRef>
              <c:f>'MoEF vs Uef'!$K$116:$K$127</c:f>
              <c:numCache>
                <c:formatCode>General</c:formatCode>
                <c:ptCount val="12"/>
                <c:pt idx="0">
                  <c:v>0.60346204209383303</c:v>
                </c:pt>
                <c:pt idx="1">
                  <c:v>0.53262861169837905</c:v>
                </c:pt>
                <c:pt idx="2">
                  <c:v>0.57408926563971696</c:v>
                </c:pt>
                <c:pt idx="3">
                  <c:v>0.473333500338185</c:v>
                </c:pt>
                <c:pt idx="4">
                  <c:v>0.59231974921630104</c:v>
                </c:pt>
                <c:pt idx="5">
                  <c:v>0.32520115313454701</c:v>
                </c:pt>
                <c:pt idx="6">
                  <c:v>1.06852227808158</c:v>
                </c:pt>
                <c:pt idx="7">
                  <c:v>0.91678796700630705</c:v>
                </c:pt>
                <c:pt idx="8">
                  <c:v>0.47718261484455898</c:v>
                </c:pt>
                <c:pt idx="9">
                  <c:v>0.34335192891279498</c:v>
                </c:pt>
                <c:pt idx="10">
                  <c:v>3.4878998763221531</c:v>
                </c:pt>
                <c:pt idx="11">
                  <c:v>1.9544260328099461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69-4B08-9249-9664B7F5C3C0}"/>
            </c:ext>
          </c:extLst>
        </c:ser>
        <c:ser>
          <c:idx val="2"/>
          <c:order val="2"/>
          <c:tx>
            <c:v>TBU3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'MoEF vs Uef'!$N$128:$N$133</c:f>
              <c:numCache>
                <c:formatCode>General</c:formatCode>
                <c:ptCount val="6"/>
                <c:pt idx="0">
                  <c:v>0.71599090564607804</c:v>
                </c:pt>
                <c:pt idx="1">
                  <c:v>11.300837320574161</c:v>
                </c:pt>
                <c:pt idx="2">
                  <c:v>1.5140224358974359</c:v>
                </c:pt>
                <c:pt idx="3">
                  <c:v>0.99499736703528097</c:v>
                </c:pt>
                <c:pt idx="4">
                  <c:v>3.1523189856523199</c:v>
                </c:pt>
                <c:pt idx="5">
                  <c:v>2.504639448568398</c:v>
                </c:pt>
              </c:numCache>
            </c:numRef>
          </c:xVal>
          <c:yVal>
            <c:numRef>
              <c:f>'MoEF vs Uef'!$K$128:$K$133</c:f>
              <c:numCache>
                <c:formatCode>General</c:formatCode>
                <c:ptCount val="6"/>
                <c:pt idx="0">
                  <c:v>0.42893464393543801</c:v>
                </c:pt>
                <c:pt idx="1">
                  <c:v>1.013528010813826</c:v>
                </c:pt>
                <c:pt idx="2">
                  <c:v>0.70969801682692302</c:v>
                </c:pt>
                <c:pt idx="3">
                  <c:v>0.60506596644037403</c:v>
                </c:pt>
                <c:pt idx="4">
                  <c:v>0.68281277667559304</c:v>
                </c:pt>
                <c:pt idx="5">
                  <c:v>0.41143974514470599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69-4B08-9249-9664B7F5C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4309552"/>
        <c:axId val="2123971184"/>
      </c:scatterChart>
      <c:valAx>
        <c:axId val="2124309552"/>
        <c:scaling>
          <c:orientation val="minMax"/>
          <c:max val="1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 err="1"/>
                  <a:t>Mo</a:t>
                </a:r>
                <a:r>
                  <a:rPr lang="es-ES_tradnl" sz="1400" b="1" baseline="-25000" dirty="0" err="1"/>
                  <a:t>EF</a:t>
                </a:r>
                <a:endParaRPr lang="es-ES_tradnl" sz="1400" b="1" baseline="-25000" dirty="0"/>
              </a:p>
            </c:rich>
          </c:tx>
          <c:layout>
            <c:manualLayout>
              <c:xMode val="edge"/>
              <c:yMode val="edge"/>
              <c:x val="0.45881258665068497"/>
              <c:y val="0.915920435586957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3971184"/>
        <c:crosses val="autoZero"/>
        <c:crossBetween val="midCat"/>
        <c:majorUnit val="1"/>
      </c:valAx>
      <c:valAx>
        <c:axId val="21239711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_tradnl" sz="1400" b="1" dirty="0"/>
                  <a:t>U</a:t>
                </a:r>
                <a:r>
                  <a:rPr lang="es-ES_tradnl" sz="1400" b="1" baseline="-25000" dirty="0"/>
                  <a:t>EF</a:t>
                </a:r>
              </a:p>
            </c:rich>
          </c:tx>
          <c:layout>
            <c:manualLayout>
              <c:xMode val="edge"/>
              <c:yMode val="edge"/>
              <c:x val="8.6679112417966993E-3"/>
              <c:y val="0.41706456840464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4309552"/>
        <c:crossesAt val="0"/>
        <c:crossBetween val="midCat"/>
        <c:majorUnit val="1"/>
      </c:valAx>
      <c:spPr>
        <a:noFill/>
        <a:ln w="31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926274688188399"/>
          <c:y val="3.2854799812076098E-2"/>
          <c:w val="0.36269976430810702"/>
          <c:h val="9.5066766019395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8AFB-3618-9041-8EFB-116D347D9EF5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A9462-D17C-6643-9CA6-735830B719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58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LP: Lower </a:t>
            </a:r>
            <a:r>
              <a:rPr lang="en-GB" dirty="0" err="1"/>
              <a:t>Palaeozoics</a:t>
            </a:r>
            <a:r>
              <a:rPr lang="en-GB" dirty="0"/>
              <a:t> </a:t>
            </a:r>
          </a:p>
          <a:p>
            <a:r>
              <a:rPr lang="en-GB" dirty="0"/>
              <a:t>RB: Red Beds</a:t>
            </a:r>
          </a:p>
          <a:p>
            <a:r>
              <a:rPr lang="en-GB" dirty="0"/>
              <a:t>LB: Laminated Beds: </a:t>
            </a:r>
          </a:p>
          <a:p>
            <a:r>
              <a:rPr lang="en-GB" dirty="0"/>
              <a:t>ML: </a:t>
            </a:r>
            <a:r>
              <a:rPr lang="en-GB" dirty="0" err="1"/>
              <a:t>Muddly</a:t>
            </a:r>
            <a:r>
              <a:rPr lang="en-GB" dirty="0"/>
              <a:t> Limestone</a:t>
            </a:r>
          </a:p>
          <a:p>
            <a:r>
              <a:rPr lang="en-GB" dirty="0"/>
              <a:t>MU: </a:t>
            </a:r>
            <a:r>
              <a:rPr lang="en-GB" dirty="0" err="1"/>
              <a:t>Mictrite</a:t>
            </a:r>
            <a:r>
              <a:rPr lang="en-GB" dirty="0"/>
              <a:t> Unit </a:t>
            </a:r>
          </a:p>
          <a:p>
            <a:r>
              <a:rPr lang="en-GB" dirty="0"/>
              <a:t>PB: Pale Beds</a:t>
            </a:r>
          </a:p>
          <a:p>
            <a:r>
              <a:rPr lang="en-GB" dirty="0"/>
              <a:t>ES: EROSION SURFACE/DEBRIS FLOW(S)</a:t>
            </a:r>
          </a:p>
          <a:p>
            <a:r>
              <a:rPr lang="en-GB" dirty="0"/>
              <a:t>NEW TBU: New Thin Bedded Unit of the Upper Dark Limestone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F886A-7049-4ADC-9E92-5842F791FA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95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LP: Lower </a:t>
            </a:r>
            <a:r>
              <a:rPr lang="en-GB" dirty="0" err="1"/>
              <a:t>Palaeozoics</a:t>
            </a:r>
            <a:r>
              <a:rPr lang="en-GB" dirty="0"/>
              <a:t> </a:t>
            </a:r>
          </a:p>
          <a:p>
            <a:r>
              <a:rPr lang="en-GB" dirty="0"/>
              <a:t>RB: Red Beds</a:t>
            </a:r>
          </a:p>
          <a:p>
            <a:r>
              <a:rPr lang="en-GB" dirty="0"/>
              <a:t>LB: Laminated Beds: </a:t>
            </a:r>
          </a:p>
          <a:p>
            <a:r>
              <a:rPr lang="en-GB" dirty="0"/>
              <a:t>ML: </a:t>
            </a:r>
            <a:r>
              <a:rPr lang="en-GB" dirty="0" err="1"/>
              <a:t>Muddly</a:t>
            </a:r>
            <a:r>
              <a:rPr lang="en-GB" dirty="0"/>
              <a:t> Limestone</a:t>
            </a:r>
          </a:p>
          <a:p>
            <a:r>
              <a:rPr lang="en-GB" dirty="0"/>
              <a:t>MU: </a:t>
            </a:r>
            <a:r>
              <a:rPr lang="en-GB" dirty="0" err="1"/>
              <a:t>Mictrite</a:t>
            </a:r>
            <a:r>
              <a:rPr lang="en-GB" dirty="0"/>
              <a:t> Unit </a:t>
            </a:r>
          </a:p>
          <a:p>
            <a:r>
              <a:rPr lang="en-GB" dirty="0"/>
              <a:t>PB: Pale Beds</a:t>
            </a:r>
          </a:p>
          <a:p>
            <a:r>
              <a:rPr lang="en-GB" dirty="0"/>
              <a:t>ES: EROSION SURFACE/DEBRIS FLOW(S)</a:t>
            </a:r>
          </a:p>
          <a:p>
            <a:r>
              <a:rPr lang="en-GB" dirty="0"/>
              <a:t>NEW TBU: New Thin Bedded Unit of the Upper Dark Limestone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F886A-7049-4ADC-9E92-5842F791FA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8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Textures are complicated but in general they correlate with what we see at Navan. The dominant micrite mineralisation texture is massive mineralisation, </a:t>
            </a:r>
            <a:r>
              <a:rPr lang="en-GB" dirty="0" err="1"/>
              <a:t>collomorphic</a:t>
            </a:r>
            <a:r>
              <a:rPr lang="en-GB" dirty="0"/>
              <a:t> and brecciated textures, hosted in a Micrite Unit that shows variable degrees of dolomitization. Whereas the conglomerate mineralisation on the right hand side shows a clast of micrite mineralisation and also an example where matrix replacement has occurred and encased an early clast of mineralisation. </a:t>
            </a:r>
          </a:p>
          <a:p>
            <a:endParaRPr lang="en-GB" dirty="0"/>
          </a:p>
          <a:p>
            <a:r>
              <a:rPr lang="en-GB" dirty="0"/>
              <a:t>The mineralogy dominantly consists of sphalerite and galena in a 7:1 ratio, with accessory pyrite, marcasite, barite and minor sulfosalts. These high grades can occur over 10s of metres. </a:t>
            </a:r>
          </a:p>
          <a:p>
            <a:r>
              <a:rPr lang="en-GB" dirty="0"/>
              <a:t>These textures are absolutely typical of what you find in the 5 lens micrite at Navan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C8A22-4A75-4023-AAA6-9D2787A763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9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73E1E-AC5B-7F41-9F32-F520695E3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9B9D1A-F3FC-974E-AF1F-273559DDE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124AA9-A096-0C4F-8762-AF622B7A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F9B5E9-375E-7843-9F05-48BADE1F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20DE6D-D59A-484B-A751-4266E2DA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43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FD340-4FAA-8A47-986E-A77522CF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670F92-BC39-5744-8FF1-11F8594C8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84F6F7-520F-4947-B45D-7FBFBB44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1C4D18-F738-D648-A979-15639E5A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86193F-5314-AA4B-956E-D1668A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73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91BC68-C9B6-504C-AA5C-5CEAB50A7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F8F8AC-DE04-924B-85FB-159FA0F1F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0BD03-0F64-B748-AF0D-D0FE9760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AA72C1-279E-2142-A5CC-63F3D7FF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6A8775-F9BC-1341-9A4E-F9CD7653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177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66522-62F6-B945-B00A-751E1E7E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4BD92E-A62A-F941-9CA8-DBE65CC26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DCBE9-DD54-EE4D-964A-C14C2290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C4BB87-F8C5-374C-8712-77B27F83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42B72F-8828-8846-B309-C0EC1419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55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8436B-3570-CE4B-B397-1EB52ABA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B176D-7F2D-7543-BAFD-29E219108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5B3F85-8F1A-8946-87C7-3F63F58C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CD50A2-C9AA-1848-AB4F-AFE9AD78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BED12-7460-834C-9D7B-6AA421B0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41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8DC2E-603C-CC4E-A10B-864D4044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8113CC-169D-DA42-9E2D-BFBF5799D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AE7B49-9592-AA41-BEBA-9B87729FB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66DC97-70BE-6F49-ACA5-043BA894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0CF195-11EA-544A-9CA3-3A1FFAB2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58FC8E-8724-1E45-B5BB-E0899AFE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84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68A5D-1E63-D84E-995F-CBF3A477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9D0C0A-C79A-1848-91AB-CC9D922A3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B50411-A974-1845-8A30-088DC3B21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3E4C84-6B75-4441-848F-182A98024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DD71DD-30B4-CD46-B8A7-6326B62CF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D0DE58-F096-474A-982A-EB104B3F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C458034-B8CC-C842-82E0-32AB185BC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F22E22-0287-7C4F-8668-F9613F57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91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6CF94-DBB4-D94A-B834-D73BF6E9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A778A5-35D7-D243-8312-80A26852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554BCB-632A-D646-A114-03E17E1E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2231E4-CB55-BB4E-8446-1CB52E33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2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60EBBB-5661-E246-8C65-9219392F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C0E952-7D57-0B4C-A35E-DE835CE1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57A874-7206-8840-8B87-209FE615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5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CE07E-673E-E34B-A071-4C432722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C75C02-7604-5A40-A099-BE3A15111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2F721E-C4B2-EA4F-8535-613549BD0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2487C1-528C-104E-81EB-9FC17F838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FC94E5-4DCC-AA48-A730-3CDB11D1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678EB6-7D8E-214A-86F9-615ED4C1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12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19107-A384-BF49-87D9-786F0F85F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2DE3C3-DF29-7946-B72A-1DDA226461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2DCA05-C8F5-4141-AF9E-76065B6D2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BB5EAC-7264-FA48-9172-8408BA4F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1FBCCD-36B6-AF4F-97B6-1F50F67A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FF31BB-4B6B-744F-9A66-4892FEA8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51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24DFF0-3B6D-6840-B9D6-4868D38BE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9B2D87-48CE-254C-9317-E650F9359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23E49-2575-C843-B5CA-70631C76C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0CCD-94C3-2B46-A874-076BF4BAEB59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33CBCF-C23E-8045-B44A-4BAE06207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68AEE0-F987-C244-AD20-CECE1C3D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FDF4A-8A10-0245-BBD6-EA1CC62B341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907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2.wdp"/><Relationship Id="rId3" Type="http://schemas.openxmlformats.org/officeDocument/2006/relationships/chart" Target="../charts/chart2.xml"/><Relationship Id="rId7" Type="http://schemas.microsoft.com/office/2007/relationships/hdphoto" Target="../media/hdphoto19.wdp"/><Relationship Id="rId12" Type="http://schemas.openxmlformats.org/officeDocument/2006/relationships/image" Target="../media/image5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chart" Target="../charts/chart4.xml"/><Relationship Id="rId7" Type="http://schemas.openxmlformats.org/officeDocument/2006/relationships/image" Target="../media/image5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chart" Target="../charts/chart8.xml"/><Relationship Id="rId4" Type="http://schemas.openxmlformats.org/officeDocument/2006/relationships/chart" Target="../charts/chart5.xml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chart" Target="../charts/chart13.xml"/><Relationship Id="rId7" Type="http://schemas.openxmlformats.org/officeDocument/2006/relationships/image" Target="../media/image60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67.png"/><Relationship Id="rId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30.wdp"/><Relationship Id="rId3" Type="http://schemas.microsoft.com/office/2007/relationships/hdphoto" Target="../media/hdphoto26.wdp"/><Relationship Id="rId7" Type="http://schemas.openxmlformats.org/officeDocument/2006/relationships/image" Target="../media/image72.emf"/><Relationship Id="rId12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11" Type="http://schemas.microsoft.com/office/2007/relationships/hdphoto" Target="../media/hdphoto29.wdp"/><Relationship Id="rId5" Type="http://schemas.microsoft.com/office/2007/relationships/hdphoto" Target="../media/hdphoto27.wdp"/><Relationship Id="rId15" Type="http://schemas.microsoft.com/office/2007/relationships/hdphoto" Target="../media/hdphoto31.wdp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microsoft.com/office/2007/relationships/hdphoto" Target="../media/hdphoto28.wdp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0.wdp"/><Relationship Id="rId3" Type="http://schemas.openxmlformats.org/officeDocument/2006/relationships/image" Target="../media/image19.jpeg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6.jpe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8.wdp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openxmlformats.org/officeDocument/2006/relationships/image" Target="../media/image33.jpeg"/><Relationship Id="rId5" Type="http://schemas.openxmlformats.org/officeDocument/2006/relationships/image" Target="../media/image30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4">
            <a:extLst>
              <a:ext uri="{FF2B5EF4-FFF2-40B4-BE49-F238E27FC236}">
                <a16:creationId xmlns:a16="http://schemas.microsoft.com/office/drawing/2014/main" id="{85D23059-689A-0A41-92C2-106905C9734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02000" y="2261875"/>
            <a:ext cx="6840000" cy="23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6AA6BF6-1CBB-4942-AB72-B8F3D03229ED}"/>
              </a:ext>
            </a:extLst>
          </p:cNvPr>
          <p:cNvSpPr txBox="1"/>
          <p:nvPr/>
        </p:nvSpPr>
        <p:spPr>
          <a:xfrm>
            <a:off x="2330245" y="971256"/>
            <a:ext cx="7485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 err="1">
                <a:solidFill>
                  <a:prstClr val="white"/>
                </a:solidFill>
              </a:rPr>
              <a:t>Pyritic</a:t>
            </a:r>
            <a:r>
              <a:rPr lang="es-ES" sz="3200" b="1" dirty="0">
                <a:solidFill>
                  <a:prstClr val="white"/>
                </a:solidFill>
              </a:rPr>
              <a:t> </a:t>
            </a:r>
            <a:r>
              <a:rPr lang="es-ES" sz="3200" b="1" dirty="0" err="1">
                <a:solidFill>
                  <a:prstClr val="white"/>
                </a:solidFill>
              </a:rPr>
              <a:t>mineralization</a:t>
            </a:r>
            <a:r>
              <a:rPr lang="es-ES" sz="3200" b="1" dirty="0">
                <a:solidFill>
                  <a:prstClr val="white"/>
                </a:solidFill>
              </a:rPr>
              <a:t> halo </a:t>
            </a:r>
            <a:r>
              <a:rPr lang="es-ES" sz="3200" b="1" dirty="0" err="1">
                <a:solidFill>
                  <a:prstClr val="white"/>
                </a:solidFill>
              </a:rPr>
              <a:t>above</a:t>
            </a:r>
            <a:r>
              <a:rPr lang="es-ES" sz="3200" b="1" dirty="0">
                <a:solidFill>
                  <a:prstClr val="white"/>
                </a:solidFill>
              </a:rPr>
              <a:t> </a:t>
            </a:r>
            <a:r>
              <a:rPr lang="es-ES" sz="3200" b="1" dirty="0" err="1">
                <a:solidFill>
                  <a:prstClr val="white"/>
                </a:solidFill>
              </a:rPr>
              <a:t>the</a:t>
            </a:r>
            <a:r>
              <a:rPr lang="es-ES" sz="3200" b="1" dirty="0">
                <a:solidFill>
                  <a:prstClr val="white"/>
                </a:solidFill>
              </a:rPr>
              <a:t> Tara Deep Zn-Pb </a:t>
            </a:r>
            <a:r>
              <a:rPr lang="es-ES" sz="3200" b="1" dirty="0" err="1">
                <a:solidFill>
                  <a:prstClr val="white"/>
                </a:solidFill>
              </a:rPr>
              <a:t>deposit</a:t>
            </a:r>
            <a:r>
              <a:rPr lang="es-ES" sz="3200" b="1" dirty="0">
                <a:solidFill>
                  <a:prstClr val="white"/>
                </a:solidFill>
              </a:rPr>
              <a:t>, Navan, </a:t>
            </a:r>
            <a:r>
              <a:rPr lang="es-ES" sz="3200" b="1" dirty="0" err="1">
                <a:solidFill>
                  <a:prstClr val="white"/>
                </a:solidFill>
              </a:rPr>
              <a:t>Ireland</a:t>
            </a:r>
            <a:r>
              <a:rPr lang="es-ES" sz="3200" b="1" dirty="0">
                <a:solidFill>
                  <a:prstClr val="white"/>
                </a:solidFill>
              </a:rPr>
              <a:t>: </a:t>
            </a:r>
            <a:r>
              <a:rPr lang="es-ES" sz="3200" b="1" dirty="0" err="1">
                <a:solidFill>
                  <a:prstClr val="white"/>
                </a:solidFill>
              </a:rPr>
              <a:t>Evidence</a:t>
            </a:r>
            <a:r>
              <a:rPr lang="es-ES" sz="3200" b="1" dirty="0">
                <a:solidFill>
                  <a:prstClr val="white"/>
                </a:solidFill>
              </a:rPr>
              <a:t> </a:t>
            </a:r>
            <a:r>
              <a:rPr lang="es-ES" sz="3200" b="1" dirty="0" err="1">
                <a:solidFill>
                  <a:prstClr val="white"/>
                </a:solidFill>
              </a:rPr>
              <a:t>for</a:t>
            </a:r>
            <a:r>
              <a:rPr lang="es-ES" sz="3200" b="1" dirty="0">
                <a:solidFill>
                  <a:prstClr val="white"/>
                </a:solidFill>
              </a:rPr>
              <a:t> sub-</a:t>
            </a:r>
            <a:r>
              <a:rPr lang="es-ES" sz="3200" b="1" dirty="0" err="1">
                <a:solidFill>
                  <a:prstClr val="white"/>
                </a:solidFill>
              </a:rPr>
              <a:t>seafloor</a:t>
            </a:r>
            <a:r>
              <a:rPr lang="es-ES" sz="3200" b="1" dirty="0">
                <a:solidFill>
                  <a:prstClr val="white"/>
                </a:solidFill>
              </a:rPr>
              <a:t> </a:t>
            </a:r>
            <a:r>
              <a:rPr lang="es-ES" sz="3200" b="1" dirty="0" err="1">
                <a:solidFill>
                  <a:prstClr val="white"/>
                </a:solidFill>
              </a:rPr>
              <a:t>exhalative</a:t>
            </a:r>
            <a:r>
              <a:rPr lang="es-ES" sz="3200" b="1" dirty="0">
                <a:solidFill>
                  <a:prstClr val="white"/>
                </a:solidFill>
              </a:rPr>
              <a:t> </a:t>
            </a:r>
            <a:r>
              <a:rPr lang="es-ES" sz="3200" b="1" dirty="0" err="1">
                <a:solidFill>
                  <a:prstClr val="white"/>
                </a:solidFill>
              </a:rPr>
              <a:t>hydrothermal</a:t>
            </a:r>
            <a:r>
              <a:rPr lang="es-ES" sz="3200" b="1" dirty="0">
                <a:solidFill>
                  <a:prstClr val="white"/>
                </a:solidFill>
              </a:rPr>
              <a:t> </a:t>
            </a:r>
            <a:r>
              <a:rPr lang="es-ES" sz="3200" b="1" dirty="0" err="1">
                <a:solidFill>
                  <a:prstClr val="white"/>
                </a:solidFill>
              </a:rPr>
              <a:t>processes</a:t>
            </a:r>
            <a:r>
              <a:rPr lang="es-ES" sz="3200" b="1" dirty="0">
                <a:solidFill>
                  <a:prstClr val="white"/>
                </a:solidFill>
              </a:rPr>
              <a:t>?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Lola Yesares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myesares@ucm.es</a:t>
            </a:r>
            <a:endParaRPr kumimoji="0" lang="es-E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Mineralogy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400" dirty="0">
                <a:solidFill>
                  <a:prstClr val="white"/>
                </a:solidFill>
                <a:latin typeface="Calibri" panose="020F0502020204030204"/>
              </a:rPr>
              <a:t>and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Petrology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r>
              <a:rPr lang="es-ES" sz="2400" dirty="0">
                <a:solidFill>
                  <a:prstClr val="white"/>
                </a:solidFill>
              </a:rPr>
              <a:t>Complutense </a:t>
            </a:r>
            <a:r>
              <a:rPr lang="es-ES" sz="2400" dirty="0" err="1">
                <a:solidFill>
                  <a:prstClr val="white"/>
                </a:solidFill>
              </a:rPr>
              <a:t>University</a:t>
            </a:r>
            <a:r>
              <a:rPr lang="es-ES" sz="2400" dirty="0">
                <a:solidFill>
                  <a:prstClr val="white"/>
                </a:solidFill>
              </a:rPr>
              <a:t> of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Madrid (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Spain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iCRAG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College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Dublin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Ireland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939BC06-8B45-6847-8325-25D4CE3EC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218" y="5855110"/>
            <a:ext cx="988142" cy="98814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7BA9AA0-EB80-1844-A2CF-5FCCC08BD0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281" y="6233639"/>
            <a:ext cx="1332681" cy="54830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688F65F-3D48-BF45-A701-D3F7653BDC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664" y="6224787"/>
            <a:ext cx="2637686" cy="54449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7040758-15D2-974B-98B8-3E7E568DB6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645" y="5808394"/>
            <a:ext cx="1098189" cy="1009850"/>
          </a:xfrm>
          <a:prstGeom prst="rect">
            <a:avLst/>
          </a:prstGeom>
        </p:spPr>
      </p:pic>
      <p:pic>
        <p:nvPicPr>
          <p:cNvPr id="21" name="Imagen 41">
            <a:extLst>
              <a:ext uri="{FF2B5EF4-FFF2-40B4-BE49-F238E27FC236}">
                <a16:creationId xmlns:a16="http://schemas.microsoft.com/office/drawing/2014/main" id="{4C03D5C3-2B2D-BE45-A1F8-9FC4AA1FE78D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2340000" cy="68462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642DC48A-FCE5-ED4B-850F-8664809D2F8C}"/>
              </a:ext>
            </a:extLst>
          </p:cNvPr>
          <p:cNvSpPr/>
          <p:nvPr/>
        </p:nvSpPr>
        <p:spPr>
          <a:xfrm>
            <a:off x="8817" y="-3702"/>
            <a:ext cx="233172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Laminated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py</a:t>
            </a:r>
            <a:r>
              <a:rPr lang="es-E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</a:t>
            </a: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TBU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182512A-5731-A146-85CF-CF6C911D64CE}"/>
              </a:ext>
            </a:extLst>
          </p:cNvPr>
          <p:cNvSpPr/>
          <p:nvPr/>
        </p:nvSpPr>
        <p:spPr>
          <a:xfrm>
            <a:off x="9852930" y="1"/>
            <a:ext cx="233172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Framboidal</a:t>
            </a: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TBU</a:t>
            </a:r>
          </a:p>
        </p:txBody>
      </p:sp>
    </p:spTree>
    <p:extLst>
      <p:ext uri="{BB962C8B-B14F-4D97-AF65-F5344CB8AC3E}">
        <p14:creationId xmlns:p14="http://schemas.microsoft.com/office/powerpoint/2010/main" val="279486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>
            <a:extLst>
              <a:ext uri="{FF2B5EF4-FFF2-40B4-BE49-F238E27FC236}">
                <a16:creationId xmlns:a16="http://schemas.microsoft.com/office/drawing/2014/main" id="{B21A90FB-3E69-B049-968F-F16495863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" t="5443" b="44027"/>
          <a:stretch/>
        </p:blipFill>
        <p:spPr>
          <a:xfrm>
            <a:off x="3463637" y="570474"/>
            <a:ext cx="8612252" cy="617867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A075B09-9528-3D42-AEA8-6C7D41A431FE}"/>
              </a:ext>
            </a:extLst>
          </p:cNvPr>
          <p:cNvSpPr txBox="1"/>
          <p:nvPr/>
        </p:nvSpPr>
        <p:spPr>
          <a:xfrm>
            <a:off x="0" y="6611779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CBEEBF0-02A9-BE42-9E12-CE5C69947C1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Replacive assemblage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C5CD6B4-17CC-DB49-B752-BF321C2E4776}"/>
              </a:ext>
            </a:extLst>
          </p:cNvPr>
          <p:cNvSpPr/>
          <p:nvPr/>
        </p:nvSpPr>
        <p:spPr>
          <a:xfrm>
            <a:off x="0" y="2776480"/>
            <a:ext cx="34068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abundant in the area above the intersection of the G and S faults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parallel to the bedding, in which sulfides are infilling primary porosity, replacing the sediments and overgrowing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bioclasts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crosscutting the bedding and deforming the sediments and associated earlier laminated pyrite</a:t>
            </a:r>
            <a:endParaRPr lang="en-GB" sz="16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46692D5E-D75C-154D-ADB0-3D79B8F51FF9}"/>
              </a:ext>
            </a:extLst>
          </p:cNvPr>
          <p:cNvSpPr/>
          <p:nvPr/>
        </p:nvSpPr>
        <p:spPr>
          <a:xfrm>
            <a:off x="6373379" y="342900"/>
            <a:ext cx="2793357" cy="3767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Marcasite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filling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interstices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795C5BB6-79D0-1E42-A63E-1F0D60B4D018}"/>
              </a:ext>
            </a:extLst>
          </p:cNvPr>
          <p:cNvSpPr/>
          <p:nvPr/>
        </p:nvSpPr>
        <p:spPr>
          <a:xfrm>
            <a:off x="9260112" y="4737886"/>
            <a:ext cx="2793357" cy="3708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Chalcopyrite and galena replacing a microforaminifera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4806F8BD-6704-AF47-896F-E3C0C1F5A698}"/>
              </a:ext>
            </a:extLst>
          </p:cNvPr>
          <p:cNvSpPr/>
          <p:nvPr/>
        </p:nvSpPr>
        <p:spPr>
          <a:xfrm>
            <a:off x="3475777" y="4752122"/>
            <a:ext cx="2793357" cy="1516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000" dirty="0">
                <a:latin typeface="Arial" panose="020B0604020202020204" pitchFamily="34" charset="0"/>
                <a:cs typeface="Arial" panose="020B0604020202020204" pitchFamily="34" charset="0"/>
              </a:rPr>
              <a:t>Co-pentlandite and chalcopyrite replacing fossils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C260E62C-DF63-2C43-AB2E-9D63772F6083}"/>
              </a:ext>
            </a:extLst>
          </p:cNvPr>
          <p:cNvSpPr/>
          <p:nvPr/>
        </p:nvSpPr>
        <p:spPr>
          <a:xfrm>
            <a:off x="6368761" y="4742386"/>
            <a:ext cx="2795469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Interstitial chalcopyrite in pyrite</a:t>
            </a: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991955D5-5DFA-0943-B57C-8E25B5B8481A}"/>
              </a:ext>
            </a:extLst>
          </p:cNvPr>
          <p:cNvSpPr/>
          <p:nvPr/>
        </p:nvSpPr>
        <p:spPr>
          <a:xfrm>
            <a:off x="6370251" y="2645176"/>
            <a:ext cx="2793357" cy="1683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Marcasite vein crosscutting the bedding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FFFE7F69-1C42-C246-A290-3BA2C3B717EB}"/>
              </a:ext>
            </a:extLst>
          </p:cNvPr>
          <p:cNvSpPr/>
          <p:nvPr/>
        </p:nvSpPr>
        <p:spPr>
          <a:xfrm>
            <a:off x="9263565" y="357909"/>
            <a:ext cx="2793357" cy="4196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Skeletal marcasite replacing </a:t>
            </a:r>
            <a:r>
              <a:rPr lang="en-IE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radiolaria</a:t>
            </a: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 in calcarenite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FEF41660-1960-9E4A-A24B-911E66C70E93}"/>
              </a:ext>
            </a:extLst>
          </p:cNvPr>
          <p:cNvSpPr/>
          <p:nvPr/>
        </p:nvSpPr>
        <p:spPr>
          <a:xfrm>
            <a:off x="9265853" y="2652835"/>
            <a:ext cx="2793357" cy="2417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Interstitial galena in pyrite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0E61CCB-75AB-1349-83EF-208956215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" t="27837" r="5290" b="48926"/>
          <a:stretch/>
        </p:blipFill>
        <p:spPr>
          <a:xfrm>
            <a:off x="120433" y="1012833"/>
            <a:ext cx="3232367" cy="1213531"/>
          </a:xfrm>
          <a:prstGeom prst="rect">
            <a:avLst/>
          </a:prstGeom>
        </p:spPr>
      </p:pic>
      <p:sp>
        <p:nvSpPr>
          <p:cNvPr id="23" name="Estrella de 5 puntas 22">
            <a:extLst>
              <a:ext uri="{FF2B5EF4-FFF2-40B4-BE49-F238E27FC236}">
                <a16:creationId xmlns:a16="http://schemas.microsoft.com/office/drawing/2014/main" id="{4C0EA698-F69B-7A46-8577-5C2C12335F5F}"/>
              </a:ext>
            </a:extLst>
          </p:cNvPr>
          <p:cNvSpPr/>
          <p:nvPr/>
        </p:nvSpPr>
        <p:spPr>
          <a:xfrm>
            <a:off x="396050" y="1387769"/>
            <a:ext cx="180000" cy="180000"/>
          </a:xfrm>
          <a:prstGeom prst="star5">
            <a:avLst/>
          </a:prstGeom>
          <a:solidFill>
            <a:srgbClr val="FF0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0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B8A9D050-7CD6-DC4E-A4D5-739805FA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" t="30566" r="84459" b="21006"/>
          <a:stretch/>
        </p:blipFill>
        <p:spPr>
          <a:xfrm>
            <a:off x="9029699" y="155702"/>
            <a:ext cx="3004457" cy="631041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7935563-175B-9F4C-8D28-60A32A302E0A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3" t="30527" r="47731" b="45850"/>
          <a:stretch/>
        </p:blipFill>
        <p:spPr>
          <a:xfrm>
            <a:off x="5968999" y="3161666"/>
            <a:ext cx="2806701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8DE43B99-925F-5346-ADE9-CD796E8296C6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3" t="55167" r="66057" b="21222"/>
          <a:stretch/>
        </p:blipFill>
        <p:spPr>
          <a:xfrm>
            <a:off x="3057523" y="3160014"/>
            <a:ext cx="2808000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CA2954AD-F1AF-644E-AE0C-11F6D9BD5CB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9" t="30519" r="66037" b="45892"/>
          <a:stretch/>
        </p:blipFill>
        <p:spPr>
          <a:xfrm>
            <a:off x="128954" y="3160488"/>
            <a:ext cx="2808000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4F18155-A3FA-1248-9024-57459516F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0" t="15642" r="46417" b="62673"/>
          <a:stretch/>
        </p:blipFill>
        <p:spPr>
          <a:xfrm>
            <a:off x="121463" y="884717"/>
            <a:ext cx="8799346" cy="2087356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CEE88D78-18FA-E44A-A7C6-98C2C51B2629}"/>
              </a:ext>
            </a:extLst>
          </p:cNvPr>
          <p:cNvSpPr txBox="1"/>
          <p:nvPr/>
        </p:nvSpPr>
        <p:spPr>
          <a:xfrm>
            <a:off x="0" y="-182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Banded </a:t>
            </a:r>
            <a:r>
              <a:rPr lang="en-I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sulfide</a:t>
            </a:r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-rich cherts </a:t>
            </a:r>
          </a:p>
          <a:p>
            <a:endParaRPr lang="en-IE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2" name="Rectangle 19">
            <a:extLst>
              <a:ext uri="{FF2B5EF4-FFF2-40B4-BE49-F238E27FC236}">
                <a16:creationId xmlns:a16="http://schemas.microsoft.com/office/drawing/2014/main" id="{39645C19-024C-F447-A6E9-B028AC9B7761}"/>
              </a:ext>
            </a:extLst>
          </p:cNvPr>
          <p:cNvSpPr/>
          <p:nvPr/>
        </p:nvSpPr>
        <p:spPr>
          <a:xfrm>
            <a:off x="129886" y="5329127"/>
            <a:ext cx="2808623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Chalcedonic colloform quartz</a:t>
            </a: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577ABBE6-A10D-2044-9359-D7C459926DC3}"/>
              </a:ext>
            </a:extLst>
          </p:cNvPr>
          <p:cNvSpPr txBox="1"/>
          <p:nvPr/>
        </p:nvSpPr>
        <p:spPr>
          <a:xfrm>
            <a:off x="10342468" y="6611779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EA1AEAA-3A97-244F-97A5-A5DC35ED3800}"/>
              </a:ext>
            </a:extLst>
          </p:cNvPr>
          <p:cNvSpPr/>
          <p:nvPr/>
        </p:nvSpPr>
        <p:spPr>
          <a:xfrm>
            <a:off x="9232900" y="787400"/>
            <a:ext cx="673100" cy="279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2338F179-4DE3-4E40-A9EF-727D0D233EC7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8912304" y="1066800"/>
            <a:ext cx="657146" cy="37661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ángulo 175">
            <a:extLst>
              <a:ext uri="{FF2B5EF4-FFF2-40B4-BE49-F238E27FC236}">
                <a16:creationId xmlns:a16="http://schemas.microsoft.com/office/drawing/2014/main" id="{ABB37E4A-F70A-494A-BA19-3233F324CDE3}"/>
              </a:ext>
            </a:extLst>
          </p:cNvPr>
          <p:cNvSpPr/>
          <p:nvPr/>
        </p:nvSpPr>
        <p:spPr>
          <a:xfrm>
            <a:off x="1146464" y="2018087"/>
            <a:ext cx="340591" cy="2216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7" name="Conector recto 176">
            <a:extLst>
              <a:ext uri="{FF2B5EF4-FFF2-40B4-BE49-F238E27FC236}">
                <a16:creationId xmlns:a16="http://schemas.microsoft.com/office/drawing/2014/main" id="{DC3E9A91-A68A-8845-9365-E4DD8618C02E}"/>
              </a:ext>
            </a:extLst>
          </p:cNvPr>
          <p:cNvCxnSpPr>
            <a:cxnSpLocks/>
          </p:cNvCxnSpPr>
          <p:nvPr/>
        </p:nvCxnSpPr>
        <p:spPr>
          <a:xfrm>
            <a:off x="1309621" y="2243749"/>
            <a:ext cx="0" cy="9196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ángulo 177">
            <a:extLst>
              <a:ext uri="{FF2B5EF4-FFF2-40B4-BE49-F238E27FC236}">
                <a16:creationId xmlns:a16="http://schemas.microsoft.com/office/drawing/2014/main" id="{F1CBD058-C4E1-BC41-AE49-6248FE1B9AB4}"/>
              </a:ext>
            </a:extLst>
          </p:cNvPr>
          <p:cNvSpPr/>
          <p:nvPr/>
        </p:nvSpPr>
        <p:spPr>
          <a:xfrm>
            <a:off x="7265555" y="1826435"/>
            <a:ext cx="474518" cy="2747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9" name="Conector recto 178">
            <a:extLst>
              <a:ext uri="{FF2B5EF4-FFF2-40B4-BE49-F238E27FC236}">
                <a16:creationId xmlns:a16="http://schemas.microsoft.com/office/drawing/2014/main" id="{DB885582-3D68-1E47-BF67-F0AE9E5F589E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372350" y="2100586"/>
            <a:ext cx="148726" cy="10610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ángulo 179">
            <a:extLst>
              <a:ext uri="{FF2B5EF4-FFF2-40B4-BE49-F238E27FC236}">
                <a16:creationId xmlns:a16="http://schemas.microsoft.com/office/drawing/2014/main" id="{514D31B4-1211-7544-BE92-4DFD31D903B4}"/>
              </a:ext>
            </a:extLst>
          </p:cNvPr>
          <p:cNvSpPr/>
          <p:nvPr/>
        </p:nvSpPr>
        <p:spPr>
          <a:xfrm>
            <a:off x="5324248" y="2066156"/>
            <a:ext cx="181607" cy="13174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1" name="Conector recto 180">
            <a:extLst>
              <a:ext uri="{FF2B5EF4-FFF2-40B4-BE49-F238E27FC236}">
                <a16:creationId xmlns:a16="http://schemas.microsoft.com/office/drawing/2014/main" id="{D27AD708-8D0A-E849-8189-9ED2FE91B2B6}"/>
              </a:ext>
            </a:extLst>
          </p:cNvPr>
          <p:cNvCxnSpPr>
            <a:cxnSpLocks/>
          </p:cNvCxnSpPr>
          <p:nvPr/>
        </p:nvCxnSpPr>
        <p:spPr>
          <a:xfrm flipV="1">
            <a:off x="4727643" y="2201913"/>
            <a:ext cx="673815" cy="94401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9">
            <a:extLst>
              <a:ext uri="{FF2B5EF4-FFF2-40B4-BE49-F238E27FC236}">
                <a16:creationId xmlns:a16="http://schemas.microsoft.com/office/drawing/2014/main" id="{1F9EA298-1659-8144-96A8-85B22445C94C}"/>
              </a:ext>
            </a:extLst>
          </p:cNvPr>
          <p:cNvSpPr/>
          <p:nvPr/>
        </p:nvSpPr>
        <p:spPr>
          <a:xfrm>
            <a:off x="3058357" y="5329693"/>
            <a:ext cx="2805344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Mn-rich dolomite included in quartz</a:t>
            </a:r>
          </a:p>
        </p:txBody>
      </p:sp>
      <p:sp>
        <p:nvSpPr>
          <p:cNvPr id="185" name="Rectangle 19">
            <a:extLst>
              <a:ext uri="{FF2B5EF4-FFF2-40B4-BE49-F238E27FC236}">
                <a16:creationId xmlns:a16="http://schemas.microsoft.com/office/drawing/2014/main" id="{79D5D215-9044-AA40-8C0C-806986D1CA75}"/>
              </a:ext>
            </a:extLst>
          </p:cNvPr>
          <p:cNvSpPr/>
          <p:nvPr/>
        </p:nvSpPr>
        <p:spPr>
          <a:xfrm>
            <a:off x="5970935" y="5321325"/>
            <a:ext cx="2804642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500" dirty="0">
                <a:latin typeface="Arial" panose="020B0604020202020204" pitchFamily="34" charset="0"/>
                <a:cs typeface="Arial" panose="020B0604020202020204" pitchFamily="34" charset="0"/>
              </a:rPr>
              <a:t>Mn-rich dolomite rimming </a:t>
            </a:r>
            <a:r>
              <a:rPr lang="en-IE" sz="1500" dirty="0" err="1">
                <a:latin typeface="Arial" panose="020B0604020202020204" pitchFamily="34" charset="0"/>
                <a:cs typeface="Arial" panose="020B0604020202020204" pitchFamily="34" charset="0"/>
              </a:rPr>
              <a:t>chert</a:t>
            </a:r>
            <a:endParaRPr lang="en-I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ectangle 19">
            <a:extLst>
              <a:ext uri="{FF2B5EF4-FFF2-40B4-BE49-F238E27FC236}">
                <a16:creationId xmlns:a16="http://schemas.microsoft.com/office/drawing/2014/main" id="{BF65FA11-0AF1-9E48-BBD4-4C8B574ECB81}"/>
              </a:ext>
            </a:extLst>
          </p:cNvPr>
          <p:cNvSpPr/>
          <p:nvPr/>
        </p:nvSpPr>
        <p:spPr>
          <a:xfrm>
            <a:off x="120360" y="633302"/>
            <a:ext cx="8795039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Banded cherts included in reddish Mn-rich black shales</a:t>
            </a:r>
          </a:p>
        </p:txBody>
      </p:sp>
      <p:sp>
        <p:nvSpPr>
          <p:cNvPr id="188" name="Rectángulo 187">
            <a:extLst>
              <a:ext uri="{FF2B5EF4-FFF2-40B4-BE49-F238E27FC236}">
                <a16:creationId xmlns:a16="http://schemas.microsoft.com/office/drawing/2014/main" id="{D94F805D-16D1-374B-9903-D7A9A9EE7241}"/>
              </a:ext>
            </a:extLst>
          </p:cNvPr>
          <p:cNvSpPr/>
          <p:nvPr/>
        </p:nvSpPr>
        <p:spPr>
          <a:xfrm>
            <a:off x="3291839" y="5666303"/>
            <a:ext cx="5584875" cy="107721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Cherts occur at higher stratigraphic levels in TBU1</a:t>
            </a:r>
          </a:p>
          <a:p>
            <a:pPr algn="ctr"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abundant near and above the intersection of the G and S faults</a:t>
            </a:r>
            <a:endParaRPr lang="en-GB" b="1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A9678A9-C9E8-A243-86EA-604A8F692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" t="27837" r="5290" b="48926"/>
          <a:stretch/>
        </p:blipFill>
        <p:spPr>
          <a:xfrm>
            <a:off x="110970" y="5614213"/>
            <a:ext cx="3129772" cy="1213531"/>
          </a:xfrm>
          <a:prstGeom prst="rect">
            <a:avLst/>
          </a:prstGeom>
        </p:spPr>
      </p:pic>
      <p:sp>
        <p:nvSpPr>
          <p:cNvPr id="28" name="Estrella de 5 puntas 27">
            <a:extLst>
              <a:ext uri="{FF2B5EF4-FFF2-40B4-BE49-F238E27FC236}">
                <a16:creationId xmlns:a16="http://schemas.microsoft.com/office/drawing/2014/main" id="{ECF8993E-5608-4D45-B0C2-70F68E25C543}"/>
              </a:ext>
            </a:extLst>
          </p:cNvPr>
          <p:cNvSpPr/>
          <p:nvPr/>
        </p:nvSpPr>
        <p:spPr>
          <a:xfrm>
            <a:off x="217146" y="5910073"/>
            <a:ext cx="180000" cy="180000"/>
          </a:xfrm>
          <a:prstGeom prst="star5">
            <a:avLst/>
          </a:prstGeom>
          <a:solidFill>
            <a:srgbClr val="FF00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402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B8A9D050-7CD6-DC4E-A4D5-739805FA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" t="30566" r="84459" b="21006"/>
          <a:stretch/>
        </p:blipFill>
        <p:spPr>
          <a:xfrm>
            <a:off x="9029699" y="155702"/>
            <a:ext cx="3004457" cy="63104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4F18155-A3FA-1248-9024-57459516F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0" t="15642" r="46417" b="62673"/>
          <a:stretch/>
        </p:blipFill>
        <p:spPr>
          <a:xfrm>
            <a:off x="121463" y="884717"/>
            <a:ext cx="8799346" cy="2087356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CEE88D78-18FA-E44A-A7C6-98C2C51B2629}"/>
              </a:ext>
            </a:extLst>
          </p:cNvPr>
          <p:cNvSpPr txBox="1"/>
          <p:nvPr/>
        </p:nvSpPr>
        <p:spPr>
          <a:xfrm>
            <a:off x="0" y="-182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Banded </a:t>
            </a:r>
            <a:r>
              <a:rPr lang="en-IE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sulfide</a:t>
            </a:r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-rich cherts </a:t>
            </a:r>
          </a:p>
          <a:p>
            <a:endParaRPr lang="en-IE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577ABBE6-A10D-2044-9359-D7C459926DC3}"/>
              </a:ext>
            </a:extLst>
          </p:cNvPr>
          <p:cNvSpPr txBox="1"/>
          <p:nvPr/>
        </p:nvSpPr>
        <p:spPr>
          <a:xfrm>
            <a:off x="10342468" y="6611779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EA1AEAA-3A97-244F-97A5-A5DC35ED3800}"/>
              </a:ext>
            </a:extLst>
          </p:cNvPr>
          <p:cNvSpPr/>
          <p:nvPr/>
        </p:nvSpPr>
        <p:spPr>
          <a:xfrm>
            <a:off x="9232900" y="787400"/>
            <a:ext cx="673100" cy="279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2338F179-4DE3-4E40-A9EF-727D0D233EC7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8912304" y="1066800"/>
            <a:ext cx="657146" cy="37661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ángulo 175">
            <a:extLst>
              <a:ext uri="{FF2B5EF4-FFF2-40B4-BE49-F238E27FC236}">
                <a16:creationId xmlns:a16="http://schemas.microsoft.com/office/drawing/2014/main" id="{ABB37E4A-F70A-494A-BA19-3233F324CDE3}"/>
              </a:ext>
            </a:extLst>
          </p:cNvPr>
          <p:cNvSpPr/>
          <p:nvPr/>
        </p:nvSpPr>
        <p:spPr>
          <a:xfrm>
            <a:off x="1667573" y="1319996"/>
            <a:ext cx="340591" cy="2216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7" name="Conector recto 176">
            <a:extLst>
              <a:ext uri="{FF2B5EF4-FFF2-40B4-BE49-F238E27FC236}">
                <a16:creationId xmlns:a16="http://schemas.microsoft.com/office/drawing/2014/main" id="{DC3E9A91-A68A-8845-9365-E4DD8618C02E}"/>
              </a:ext>
            </a:extLst>
          </p:cNvPr>
          <p:cNvCxnSpPr>
            <a:cxnSpLocks/>
          </p:cNvCxnSpPr>
          <p:nvPr/>
        </p:nvCxnSpPr>
        <p:spPr>
          <a:xfrm flipH="1">
            <a:off x="1386348" y="1545659"/>
            <a:ext cx="454215" cy="162524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9">
            <a:extLst>
              <a:ext uri="{FF2B5EF4-FFF2-40B4-BE49-F238E27FC236}">
                <a16:creationId xmlns:a16="http://schemas.microsoft.com/office/drawing/2014/main" id="{BF65FA11-0AF1-9E48-BBD4-4C8B574ECB81}"/>
              </a:ext>
            </a:extLst>
          </p:cNvPr>
          <p:cNvSpPr/>
          <p:nvPr/>
        </p:nvSpPr>
        <p:spPr>
          <a:xfrm>
            <a:off x="120360" y="633302"/>
            <a:ext cx="8795039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Banded cherts included in reddish Mn-rich black shales</a:t>
            </a:r>
          </a:p>
        </p:txBody>
      </p:sp>
      <p:sp>
        <p:nvSpPr>
          <p:cNvPr id="188" name="Rectángulo 187">
            <a:extLst>
              <a:ext uri="{FF2B5EF4-FFF2-40B4-BE49-F238E27FC236}">
                <a16:creationId xmlns:a16="http://schemas.microsoft.com/office/drawing/2014/main" id="{D94F805D-16D1-374B-9903-D7A9A9EE7241}"/>
              </a:ext>
            </a:extLst>
          </p:cNvPr>
          <p:cNvSpPr/>
          <p:nvPr/>
        </p:nvSpPr>
        <p:spPr>
          <a:xfrm>
            <a:off x="-76202" y="5845826"/>
            <a:ext cx="9241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Cherts are rimmed by carbonates associated with sulfides including marcasite, pyrite, sphalerite, chalcopyrite, galena, siegenite and stibnite</a:t>
            </a:r>
            <a:endParaRPr lang="en-GB" sz="2000" b="1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6C06B8-B954-FE42-9ED3-764AE41DCFD5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7" t="45510" r="65348" b="30880"/>
          <a:stretch/>
        </p:blipFill>
        <p:spPr>
          <a:xfrm>
            <a:off x="3119613" y="3129345"/>
            <a:ext cx="2808000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81" name="Conector recto 180">
            <a:extLst>
              <a:ext uri="{FF2B5EF4-FFF2-40B4-BE49-F238E27FC236}">
                <a16:creationId xmlns:a16="http://schemas.microsoft.com/office/drawing/2014/main" id="{D27AD708-8D0A-E849-8189-9ED2FE91B2B6}"/>
              </a:ext>
            </a:extLst>
          </p:cNvPr>
          <p:cNvCxnSpPr>
            <a:cxnSpLocks/>
          </p:cNvCxnSpPr>
          <p:nvPr/>
        </p:nvCxnSpPr>
        <p:spPr>
          <a:xfrm>
            <a:off x="3126658" y="3657599"/>
            <a:ext cx="137652" cy="1769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ángulo 177">
            <a:extLst>
              <a:ext uri="{FF2B5EF4-FFF2-40B4-BE49-F238E27FC236}">
                <a16:creationId xmlns:a16="http://schemas.microsoft.com/office/drawing/2014/main" id="{F1CBD058-C4E1-BC41-AE49-6248FE1B9AB4}"/>
              </a:ext>
            </a:extLst>
          </p:cNvPr>
          <p:cNvSpPr/>
          <p:nvPr/>
        </p:nvSpPr>
        <p:spPr>
          <a:xfrm>
            <a:off x="5495386" y="3618331"/>
            <a:ext cx="153700" cy="11780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13E372E-B7C0-D54F-85EF-0A81446A7C45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4" t="45511" r="31771" b="30872"/>
          <a:stretch/>
        </p:blipFill>
        <p:spPr>
          <a:xfrm>
            <a:off x="6104937" y="3123264"/>
            <a:ext cx="2808000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30DB307-8A40-DA40-AE3D-5CB5C6EE07B8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8" t="55089" r="47744" b="21207"/>
          <a:stretch/>
        </p:blipFill>
        <p:spPr>
          <a:xfrm>
            <a:off x="129179" y="3135150"/>
            <a:ext cx="2808000" cy="21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0A0B867-0ABF-4F48-867B-844CD7837D65}"/>
              </a:ext>
            </a:extLst>
          </p:cNvPr>
          <p:cNvCxnSpPr>
            <a:cxnSpLocks/>
          </p:cNvCxnSpPr>
          <p:nvPr/>
        </p:nvCxnSpPr>
        <p:spPr>
          <a:xfrm>
            <a:off x="1839426" y="1537698"/>
            <a:ext cx="2070658" cy="158081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cto 178">
            <a:extLst>
              <a:ext uri="{FF2B5EF4-FFF2-40B4-BE49-F238E27FC236}">
                <a16:creationId xmlns:a16="http://schemas.microsoft.com/office/drawing/2014/main" id="{DB885582-3D68-1E47-BF67-F0AE9E5F589E}"/>
              </a:ext>
            </a:extLst>
          </p:cNvPr>
          <p:cNvCxnSpPr>
            <a:cxnSpLocks/>
          </p:cNvCxnSpPr>
          <p:nvPr/>
        </p:nvCxnSpPr>
        <p:spPr>
          <a:xfrm flipH="1" flipV="1">
            <a:off x="5647947" y="3671280"/>
            <a:ext cx="449923" cy="1546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9">
            <a:extLst>
              <a:ext uri="{FF2B5EF4-FFF2-40B4-BE49-F238E27FC236}">
                <a16:creationId xmlns:a16="http://schemas.microsoft.com/office/drawing/2014/main" id="{39645C19-024C-F447-A6E9-B028AC9B7761}"/>
              </a:ext>
            </a:extLst>
          </p:cNvPr>
          <p:cNvSpPr/>
          <p:nvPr/>
        </p:nvSpPr>
        <p:spPr>
          <a:xfrm>
            <a:off x="133350" y="5299075"/>
            <a:ext cx="2800350" cy="4349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Bird’s eye marcasite and pyrite rimming </a:t>
            </a:r>
            <a:r>
              <a:rPr lang="en-IE" sz="1400" dirty="0" err="1">
                <a:latin typeface="Arial" panose="020B0604020202020204" pitchFamily="34" charset="0"/>
                <a:cs typeface="Arial" panose="020B0604020202020204" pitchFamily="34" charset="0"/>
              </a:rPr>
              <a:t>chert</a:t>
            </a:r>
            <a:r>
              <a:rPr lang="en-I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" name="Rectangle 19">
            <a:extLst>
              <a:ext uri="{FF2B5EF4-FFF2-40B4-BE49-F238E27FC236}">
                <a16:creationId xmlns:a16="http://schemas.microsoft.com/office/drawing/2014/main" id="{1F9EA298-1659-8144-96A8-85B22445C94C}"/>
              </a:ext>
            </a:extLst>
          </p:cNvPr>
          <p:cNvSpPr/>
          <p:nvPr/>
        </p:nvSpPr>
        <p:spPr>
          <a:xfrm>
            <a:off x="3119317" y="5299212"/>
            <a:ext cx="5803703" cy="3929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450" dirty="0">
                <a:latin typeface="Arial" panose="020B0604020202020204" pitchFamily="34" charset="0"/>
                <a:cs typeface="Arial" panose="020B0604020202020204" pitchFamily="34" charset="0"/>
              </a:rPr>
              <a:t>Chalcopyrite, sphalerite and galena including stibnite and Ni-sulfosalts</a:t>
            </a:r>
          </a:p>
        </p:txBody>
      </p:sp>
    </p:spTree>
    <p:extLst>
      <p:ext uri="{BB962C8B-B14F-4D97-AF65-F5344CB8AC3E}">
        <p14:creationId xmlns:p14="http://schemas.microsoft.com/office/powerpoint/2010/main" val="123924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Agrupar 119">
            <a:extLst>
              <a:ext uri="{FF2B5EF4-FFF2-40B4-BE49-F238E27FC236}">
                <a16:creationId xmlns:a16="http://schemas.microsoft.com/office/drawing/2014/main" id="{E80DC4F5-ADAC-4B4F-A42A-F802D5F577B0}"/>
              </a:ext>
            </a:extLst>
          </p:cNvPr>
          <p:cNvGrpSpPr/>
          <p:nvPr/>
        </p:nvGrpSpPr>
        <p:grpSpPr>
          <a:xfrm>
            <a:off x="4766904" y="817811"/>
            <a:ext cx="2564972" cy="1800000"/>
            <a:chOff x="371803" y="3639255"/>
            <a:chExt cx="1972968" cy="1441839"/>
          </a:xfrm>
        </p:grpSpPr>
        <p:pic>
          <p:nvPicPr>
            <p:cNvPr id="124" name="Imagen 123">
              <a:extLst>
                <a:ext uri="{FF2B5EF4-FFF2-40B4-BE49-F238E27FC236}">
                  <a16:creationId xmlns:a16="http://schemas.microsoft.com/office/drawing/2014/main" id="{92D10FA3-684E-A541-8616-B782B1A0BB76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395" y="3639255"/>
              <a:ext cx="1938376" cy="144183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125" name="Agrupar 106">
              <a:extLst>
                <a:ext uri="{FF2B5EF4-FFF2-40B4-BE49-F238E27FC236}">
                  <a16:creationId xmlns:a16="http://schemas.microsoft.com/office/drawing/2014/main" id="{AF555C62-4406-A546-A204-4F1CC1B60152}"/>
                </a:ext>
              </a:extLst>
            </p:cNvPr>
            <p:cNvGrpSpPr/>
            <p:nvPr/>
          </p:nvGrpSpPr>
          <p:grpSpPr>
            <a:xfrm>
              <a:off x="371803" y="4920411"/>
              <a:ext cx="347662" cy="160401"/>
              <a:chOff x="531023" y="2190454"/>
              <a:chExt cx="347662" cy="160401"/>
            </a:xfrm>
          </p:grpSpPr>
          <p:sp>
            <p:nvSpPr>
              <p:cNvPr id="126" name="51 Rectángulo">
                <a:extLst>
                  <a:ext uri="{FF2B5EF4-FFF2-40B4-BE49-F238E27FC236}">
                    <a16:creationId xmlns:a16="http://schemas.microsoft.com/office/drawing/2014/main" id="{9C89F3E0-88C2-1347-B264-2BD9EA353E79}"/>
                  </a:ext>
                </a:extLst>
              </p:cNvPr>
              <p:cNvSpPr/>
              <p:nvPr/>
            </p:nvSpPr>
            <p:spPr>
              <a:xfrm>
                <a:off x="565620" y="2202740"/>
                <a:ext cx="279400" cy="1481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27" name="17 Conector recto">
                <a:extLst>
                  <a:ext uri="{FF2B5EF4-FFF2-40B4-BE49-F238E27FC236}">
                    <a16:creationId xmlns:a16="http://schemas.microsoft.com/office/drawing/2014/main" id="{8AE0B0A9-D3B5-EB41-8232-A0566C4B3218}"/>
                  </a:ext>
                </a:extLst>
              </p:cNvPr>
              <p:cNvCxnSpPr/>
              <p:nvPr/>
            </p:nvCxnSpPr>
            <p:spPr>
              <a:xfrm>
                <a:off x="605058" y="2326332"/>
                <a:ext cx="199809" cy="13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53 CuadroTexto">
                <a:extLst>
                  <a:ext uri="{FF2B5EF4-FFF2-40B4-BE49-F238E27FC236}">
                    <a16:creationId xmlns:a16="http://schemas.microsoft.com/office/drawing/2014/main" id="{727811AA-8483-F047-985B-F1CF3C1CC7D0}"/>
                  </a:ext>
                </a:extLst>
              </p:cNvPr>
              <p:cNvSpPr txBox="1"/>
              <p:nvPr/>
            </p:nvSpPr>
            <p:spPr>
              <a:xfrm>
                <a:off x="531023" y="2190454"/>
                <a:ext cx="347662" cy="1232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Arial" pitchFamily="34" charset="0"/>
                    <a:cs typeface="Arial" pitchFamily="34" charset="0"/>
                  </a:rPr>
                  <a:t>20µm</a:t>
                </a:r>
              </a:p>
            </p:txBody>
          </p:sp>
        </p:grpSp>
      </p:grpSp>
      <p:sp>
        <p:nvSpPr>
          <p:cNvPr id="119" name="Rectangle 8">
            <a:extLst>
              <a:ext uri="{FF2B5EF4-FFF2-40B4-BE49-F238E27FC236}">
                <a16:creationId xmlns:a16="http://schemas.microsoft.com/office/drawing/2014/main" id="{FF2C65DA-FE97-6C4B-BEB2-EF2523ADA664}"/>
              </a:ext>
            </a:extLst>
          </p:cNvPr>
          <p:cNvSpPr/>
          <p:nvPr/>
        </p:nvSpPr>
        <p:spPr>
          <a:xfrm rot="10800000" flipV="1">
            <a:off x="6134670" y="1475595"/>
            <a:ext cx="838848" cy="398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py</a:t>
            </a:r>
            <a:endParaRPr lang="en-GB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GB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‰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Line 331">
            <a:extLst>
              <a:ext uri="{FF2B5EF4-FFF2-40B4-BE49-F238E27FC236}">
                <a16:creationId xmlns:a16="http://schemas.microsoft.com/office/drawing/2014/main" id="{FB785A36-EB0D-934B-97CB-56A5D7C65083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6100980" y="2125168"/>
            <a:ext cx="101699" cy="6795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21" name="Rectangle 8">
            <a:extLst>
              <a:ext uri="{FF2B5EF4-FFF2-40B4-BE49-F238E27FC236}">
                <a16:creationId xmlns:a16="http://schemas.microsoft.com/office/drawing/2014/main" id="{F0E5A5CC-390B-A645-A081-84AACCDFA251}"/>
              </a:ext>
            </a:extLst>
          </p:cNvPr>
          <p:cNvSpPr/>
          <p:nvPr/>
        </p:nvSpPr>
        <p:spPr>
          <a:xfrm rot="10800000" flipV="1">
            <a:off x="5649178" y="2192759"/>
            <a:ext cx="1105754" cy="398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gn</a:t>
            </a:r>
            <a:endParaRPr lang="en-GB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lang="en-GB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-0.5 ‰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" name="Line 331">
            <a:extLst>
              <a:ext uri="{FF2B5EF4-FFF2-40B4-BE49-F238E27FC236}">
                <a16:creationId xmlns:a16="http://schemas.microsoft.com/office/drawing/2014/main" id="{62C307F8-1FD3-CC47-9C91-A7B2FAB4FA3D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6092963" y="2045281"/>
            <a:ext cx="278100" cy="5925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23" name="Rectangle 8">
            <a:extLst>
              <a:ext uri="{FF2B5EF4-FFF2-40B4-BE49-F238E27FC236}">
                <a16:creationId xmlns:a16="http://schemas.microsoft.com/office/drawing/2014/main" id="{EBA49073-DDF6-B540-897D-D1CC2EA9E065}"/>
              </a:ext>
            </a:extLst>
          </p:cNvPr>
          <p:cNvSpPr/>
          <p:nvPr/>
        </p:nvSpPr>
        <p:spPr>
          <a:xfrm rot="10800000" flipV="1">
            <a:off x="4661451" y="1820158"/>
            <a:ext cx="1231936" cy="398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</a:t>
            </a:r>
            <a:endParaRPr lang="en-GB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+25</a:t>
            </a:r>
            <a:r>
              <a:rPr lang="en-GB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‰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E6F831BE-57AE-6E4C-B460-BBE736C199BC}"/>
              </a:ext>
            </a:extLst>
          </p:cNvPr>
          <p:cNvGrpSpPr/>
          <p:nvPr/>
        </p:nvGrpSpPr>
        <p:grpSpPr>
          <a:xfrm>
            <a:off x="1997797" y="817785"/>
            <a:ext cx="2559420" cy="1799999"/>
            <a:chOff x="6073558" y="2411711"/>
            <a:chExt cx="3069083" cy="1803680"/>
          </a:xfrm>
        </p:grpSpPr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B8305B3C-BD05-0741-9781-859DA0292DC7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0828" y="2411711"/>
              <a:ext cx="3021813" cy="180368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131" name="Agrupar 133">
              <a:extLst>
                <a:ext uri="{FF2B5EF4-FFF2-40B4-BE49-F238E27FC236}">
                  <a16:creationId xmlns:a16="http://schemas.microsoft.com/office/drawing/2014/main" id="{FE8BA795-B7BB-694D-AEEA-A8380979F98C}"/>
                </a:ext>
              </a:extLst>
            </p:cNvPr>
            <p:cNvGrpSpPr/>
            <p:nvPr/>
          </p:nvGrpSpPr>
          <p:grpSpPr>
            <a:xfrm>
              <a:off x="6073558" y="3529927"/>
              <a:ext cx="2947407" cy="685458"/>
              <a:chOff x="371803" y="4531745"/>
              <a:chExt cx="1877536" cy="549067"/>
            </a:xfrm>
          </p:grpSpPr>
          <p:grpSp>
            <p:nvGrpSpPr>
              <p:cNvPr id="132" name="Agrupar 106">
                <a:extLst>
                  <a:ext uri="{FF2B5EF4-FFF2-40B4-BE49-F238E27FC236}">
                    <a16:creationId xmlns:a16="http://schemas.microsoft.com/office/drawing/2014/main" id="{6DFF7C70-38FB-064E-97A5-BAA40F8A49D4}"/>
                  </a:ext>
                </a:extLst>
              </p:cNvPr>
              <p:cNvGrpSpPr/>
              <p:nvPr/>
            </p:nvGrpSpPr>
            <p:grpSpPr>
              <a:xfrm>
                <a:off x="371803" y="4926134"/>
                <a:ext cx="347662" cy="154678"/>
                <a:chOff x="531023" y="2196177"/>
                <a:chExt cx="347662" cy="154678"/>
              </a:xfrm>
            </p:grpSpPr>
            <p:sp>
              <p:nvSpPr>
                <p:cNvPr id="135" name="51 Rectángulo">
                  <a:extLst>
                    <a:ext uri="{FF2B5EF4-FFF2-40B4-BE49-F238E27FC236}">
                      <a16:creationId xmlns:a16="http://schemas.microsoft.com/office/drawing/2014/main" id="{D6BEFE76-7828-C742-8109-5847C943D2FF}"/>
                    </a:ext>
                  </a:extLst>
                </p:cNvPr>
                <p:cNvSpPr/>
                <p:nvPr/>
              </p:nvSpPr>
              <p:spPr>
                <a:xfrm>
                  <a:off x="565620" y="2202740"/>
                  <a:ext cx="279400" cy="148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36" name="17 Conector recto">
                  <a:extLst>
                    <a:ext uri="{FF2B5EF4-FFF2-40B4-BE49-F238E27FC236}">
                      <a16:creationId xmlns:a16="http://schemas.microsoft.com/office/drawing/2014/main" id="{27EC1A6B-14AC-D54C-9317-311622FF24D0}"/>
                    </a:ext>
                  </a:extLst>
                </p:cNvPr>
                <p:cNvCxnSpPr/>
                <p:nvPr/>
              </p:nvCxnSpPr>
              <p:spPr>
                <a:xfrm>
                  <a:off x="605058" y="2326332"/>
                  <a:ext cx="199809" cy="13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53 CuadroTexto">
                  <a:extLst>
                    <a:ext uri="{FF2B5EF4-FFF2-40B4-BE49-F238E27FC236}">
                      <a16:creationId xmlns:a16="http://schemas.microsoft.com/office/drawing/2014/main" id="{04EECC10-17A1-D34C-B8AA-B51916CFD2CB}"/>
                    </a:ext>
                  </a:extLst>
                </p:cNvPr>
                <p:cNvSpPr txBox="1"/>
                <p:nvPr/>
              </p:nvSpPr>
              <p:spPr>
                <a:xfrm>
                  <a:off x="531023" y="2196177"/>
                  <a:ext cx="347662" cy="1232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100µm</a:t>
                  </a:r>
                </a:p>
              </p:txBody>
            </p:sp>
          </p:grpSp>
          <p:sp>
            <p:nvSpPr>
              <p:cNvPr id="133" name="Rectangle 8">
                <a:extLst>
                  <a:ext uri="{FF2B5EF4-FFF2-40B4-BE49-F238E27FC236}">
                    <a16:creationId xmlns:a16="http://schemas.microsoft.com/office/drawing/2014/main" id="{D21816A8-23EB-C349-88EB-F5F623F90D02}"/>
                  </a:ext>
                </a:extLst>
              </p:cNvPr>
              <p:cNvSpPr/>
              <p:nvPr/>
            </p:nvSpPr>
            <p:spPr>
              <a:xfrm rot="10800000" flipV="1">
                <a:off x="1604100" y="4539349"/>
                <a:ext cx="645239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sl</a:t>
                </a:r>
                <a:endParaRPr lang="en-GB" sz="1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lvl="0" algn="ctr">
                  <a:defRPr/>
                </a:pPr>
                <a:r>
                  <a:rPr lang="en-GB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-7‰</a:t>
                </a:r>
                <a:endPara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4" name="Rectangle 8">
                <a:extLst>
                  <a:ext uri="{FF2B5EF4-FFF2-40B4-BE49-F238E27FC236}">
                    <a16:creationId xmlns:a16="http://schemas.microsoft.com/office/drawing/2014/main" id="{FD0D95E6-5327-EF41-91CE-5B0263D02CA2}"/>
                  </a:ext>
                </a:extLst>
              </p:cNvPr>
              <p:cNvSpPr/>
              <p:nvPr/>
            </p:nvSpPr>
            <p:spPr>
              <a:xfrm rot="10800000" flipV="1">
                <a:off x="657734" y="4531745"/>
                <a:ext cx="645239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py</a:t>
                </a:r>
                <a:endParaRPr lang="en-GB" sz="1400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-21‰</a:t>
                </a:r>
              </a:p>
            </p:txBody>
          </p:sp>
        </p:grpSp>
      </p:grpSp>
      <p:sp>
        <p:nvSpPr>
          <p:cNvPr id="3" name="Text Box 83">
            <a:extLst>
              <a:ext uri="{FF2B5EF4-FFF2-40B4-BE49-F238E27FC236}">
                <a16:creationId xmlns:a16="http://schemas.microsoft.com/office/drawing/2014/main" id="{2CE57861-BDE2-294B-9066-27541039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870" y="485677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3C7B1758-FA98-6A41-9807-51DF87DA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604" y="4542795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D1962FC4-0D3A-FD4D-8271-4162E64C8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354" y="4542796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D571FE3-CCD6-F742-9833-3CBF4A0FF810}"/>
              </a:ext>
            </a:extLst>
          </p:cNvPr>
          <p:cNvSpPr>
            <a:spLocks/>
          </p:cNvSpPr>
          <p:nvPr/>
        </p:nvSpPr>
        <p:spPr bwMode="auto">
          <a:xfrm>
            <a:off x="2655129" y="3133272"/>
            <a:ext cx="6486447" cy="1749498"/>
          </a:xfrm>
          <a:custGeom>
            <a:avLst/>
            <a:gdLst>
              <a:gd name="T0" fmla="*/ 0 w 3414"/>
              <a:gd name="T1" fmla="*/ 0 h 1040"/>
              <a:gd name="T2" fmla="*/ 0 w 3414"/>
              <a:gd name="T3" fmla="*/ 2147483647 h 1040"/>
              <a:gd name="T4" fmla="*/ 2147483647 w 3414"/>
              <a:gd name="T5" fmla="*/ 2147483647 h 1040"/>
              <a:gd name="T6" fmla="*/ 0 60000 65536"/>
              <a:gd name="T7" fmla="*/ 0 60000 65536"/>
              <a:gd name="T8" fmla="*/ 0 60000 65536"/>
              <a:gd name="T9" fmla="*/ 0 w 3414"/>
              <a:gd name="T10" fmla="*/ 0 h 1040"/>
              <a:gd name="T11" fmla="*/ 3414 w 3414"/>
              <a:gd name="T12" fmla="*/ 1040 h 10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14" h="1040">
                <a:moveTo>
                  <a:pt x="0" y="0"/>
                </a:moveTo>
                <a:lnTo>
                  <a:pt x="0" y="1040"/>
                </a:lnTo>
                <a:lnTo>
                  <a:pt x="3414" y="104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4F56FD3-F369-5549-92C4-AC6B6FD00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994" y="4576384"/>
            <a:ext cx="100800" cy="103187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39AE1A3-D0A7-254E-A971-BD59A3FFF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616" y="4415175"/>
            <a:ext cx="100800" cy="460374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4B06D1DA-524A-1F4B-B4CC-4695EB2EC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640" y="4646950"/>
            <a:ext cx="100800" cy="228599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7E77A985-1C16-7046-8D30-3CFEC8A4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749" y="4532650"/>
            <a:ext cx="100012" cy="342899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02BFEA4D-C4E0-1B4B-832D-A6F128F69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003" y="4429363"/>
            <a:ext cx="100800" cy="447058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56608500-610C-464C-9680-A621E635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844" y="4657345"/>
            <a:ext cx="100800" cy="2190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1152A02B-AB70-2C4A-8D49-E4AE15903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6124" y="4646078"/>
            <a:ext cx="100800" cy="2317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A3CCE56E-95BA-7D42-B5CA-2156B424D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6267" y="4184117"/>
            <a:ext cx="100800" cy="693736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BDDFAD01-1FAB-044B-B44D-86A37186E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557" y="4412717"/>
            <a:ext cx="100800" cy="465136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80660822-F36C-A641-B36E-BBAAE1995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132" y="4186573"/>
            <a:ext cx="100800" cy="6889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214B2BA6-F85D-4243-951C-A6DF24F2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403" y="3841215"/>
            <a:ext cx="100800" cy="103663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23A82BB3-C139-2445-9F1A-11383FE3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674" y="4411999"/>
            <a:ext cx="100800" cy="46355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FF28D152-A4E2-C948-B212-1DDC8910E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945" y="4186573"/>
            <a:ext cx="100800" cy="6889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Rectangle 32">
            <a:extLst>
              <a:ext uri="{FF2B5EF4-FFF2-40B4-BE49-F238E27FC236}">
                <a16:creationId xmlns:a16="http://schemas.microsoft.com/office/drawing/2014/main" id="{2F28F971-4042-B443-9C07-5AEA458D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096" y="4767598"/>
            <a:ext cx="100800" cy="10800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C2D791B1-BEE6-E745-BC82-F1DED51CD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6854" y="4772363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Rectangle 35">
            <a:extLst>
              <a:ext uri="{FF2B5EF4-FFF2-40B4-BE49-F238E27FC236}">
                <a16:creationId xmlns:a16="http://schemas.microsoft.com/office/drawing/2014/main" id="{A908C9BE-87FF-214D-89E3-6E9A56D2A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994" y="4772363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Line 43">
            <a:extLst>
              <a:ext uri="{FF2B5EF4-FFF2-40B4-BE49-F238E27FC236}">
                <a16:creationId xmlns:a16="http://schemas.microsoft.com/office/drawing/2014/main" id="{864D3825-94F6-1244-BD3F-5B1495240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7503" y="3788983"/>
            <a:ext cx="825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05DADF2E-4010-DF4D-9974-F76627529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8816" y="4851020"/>
            <a:ext cx="0" cy="52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" name="Line 46">
            <a:extLst>
              <a:ext uri="{FF2B5EF4-FFF2-40B4-BE49-F238E27FC236}">
                <a16:creationId xmlns:a16="http://schemas.microsoft.com/office/drawing/2014/main" id="{A3942138-DCA6-3543-AA9C-FA1359EA9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8878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" name="Line 47">
            <a:extLst>
              <a:ext uri="{FF2B5EF4-FFF2-40B4-BE49-F238E27FC236}">
                <a16:creationId xmlns:a16="http://schemas.microsoft.com/office/drawing/2014/main" id="{005DE166-CB66-5E46-905E-39A4D1482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3228" y="4873246"/>
            <a:ext cx="0" cy="30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7" name="Line 48">
            <a:extLst>
              <a:ext uri="{FF2B5EF4-FFF2-40B4-BE49-F238E27FC236}">
                <a16:creationId xmlns:a16="http://schemas.microsoft.com/office/drawing/2014/main" id="{064732CB-8ED1-E34F-9202-54B74C756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0116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8" name="Line 49">
            <a:extLst>
              <a:ext uri="{FF2B5EF4-FFF2-40B4-BE49-F238E27FC236}">
                <a16:creationId xmlns:a16="http://schemas.microsoft.com/office/drawing/2014/main" id="{6ECC29DA-DEA3-7945-8F83-AA61668FF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178" y="4865308"/>
            <a:ext cx="1588" cy="444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Line 50">
            <a:extLst>
              <a:ext uri="{FF2B5EF4-FFF2-40B4-BE49-F238E27FC236}">
                <a16:creationId xmlns:a16="http://schemas.microsoft.com/office/drawing/2014/main" id="{6C87210F-73FD-624E-BCF3-C0CF65E154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72941" y="4844670"/>
            <a:ext cx="0" cy="650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" name="Line 51">
            <a:extLst>
              <a:ext uri="{FF2B5EF4-FFF2-40B4-BE49-F238E27FC236}">
                <a16:creationId xmlns:a16="http://schemas.microsoft.com/office/drawing/2014/main" id="{2B3118F9-25B1-1941-87EC-6AD090BAB8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73003" y="4838320"/>
            <a:ext cx="0" cy="650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" name="Line 52">
            <a:extLst>
              <a:ext uri="{FF2B5EF4-FFF2-40B4-BE49-F238E27FC236}">
                <a16:creationId xmlns:a16="http://schemas.microsoft.com/office/drawing/2014/main" id="{16E6EDBF-754C-5A49-A9AF-899EBF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1003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2" name="Line 53">
            <a:extLst>
              <a:ext uri="{FF2B5EF4-FFF2-40B4-BE49-F238E27FC236}">
                <a16:creationId xmlns:a16="http://schemas.microsoft.com/office/drawing/2014/main" id="{10A92FA3-C6FA-EC4A-A768-C813770A86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4241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Line 54">
            <a:extLst>
              <a:ext uri="{FF2B5EF4-FFF2-40B4-BE49-F238E27FC236}">
                <a16:creationId xmlns:a16="http://schemas.microsoft.com/office/drawing/2014/main" id="{79FE40B1-F72F-EE41-9BCC-E86FCAAB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953" y="4851020"/>
            <a:ext cx="1588" cy="52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Line 55">
            <a:extLst>
              <a:ext uri="{FF2B5EF4-FFF2-40B4-BE49-F238E27FC236}">
                <a16:creationId xmlns:a16="http://schemas.microsoft.com/office/drawing/2014/main" id="{D064FC69-A749-C747-942E-F4BCF12BD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891" y="4843084"/>
            <a:ext cx="0" cy="60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5" name="Line 56">
            <a:extLst>
              <a:ext uri="{FF2B5EF4-FFF2-40B4-BE49-F238E27FC236}">
                <a16:creationId xmlns:a16="http://schemas.microsoft.com/office/drawing/2014/main" id="{492278DC-1CB1-374A-AC0E-F799C6E83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9191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6" name="Text Box 72">
            <a:extLst>
              <a:ext uri="{FF2B5EF4-FFF2-40B4-BE49-F238E27FC236}">
                <a16:creationId xmlns:a16="http://schemas.microsoft.com/office/drawing/2014/main" id="{33D18318-47FC-5D43-8E43-085E9ABEB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378" y="3086550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7" name="Text Box 73">
            <a:extLst>
              <a:ext uri="{FF2B5EF4-FFF2-40B4-BE49-F238E27FC236}">
                <a16:creationId xmlns:a16="http://schemas.microsoft.com/office/drawing/2014/main" id="{8B6DD14D-72E9-2E4F-88CC-1CD933AA2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378" y="362312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Text Box 74">
            <a:extLst>
              <a:ext uri="{FF2B5EF4-FFF2-40B4-BE49-F238E27FC236}">
                <a16:creationId xmlns:a16="http://schemas.microsoft.com/office/drawing/2014/main" id="{0ED6840E-3A85-994A-BB9E-72A0A033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667" y="4182683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9" name="Text Box 85">
            <a:extLst>
              <a:ext uri="{FF2B5EF4-FFF2-40B4-BE49-F238E27FC236}">
                <a16:creationId xmlns:a16="http://schemas.microsoft.com/office/drawing/2014/main" id="{076A635F-F1DD-B448-8976-07D860D90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829" y="4860545"/>
            <a:ext cx="481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-25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0" name="Text Box 86">
            <a:extLst>
              <a:ext uri="{FF2B5EF4-FFF2-40B4-BE49-F238E27FC236}">
                <a16:creationId xmlns:a16="http://schemas.microsoft.com/office/drawing/2014/main" id="{9524E3A5-A6D2-5B4E-81B2-7E9A57346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304" y="4858958"/>
            <a:ext cx="481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-15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3F88F6A8-6500-694D-956F-A99AD94F8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907" y="4860545"/>
            <a:ext cx="372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-5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2" name="Text Box 88">
            <a:extLst>
              <a:ext uri="{FF2B5EF4-FFF2-40B4-BE49-F238E27FC236}">
                <a16:creationId xmlns:a16="http://schemas.microsoft.com/office/drawing/2014/main" id="{BE89E93E-D3FF-6249-AE3E-36A45F5E8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317" y="485895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3" name="Text Box 89">
            <a:extLst>
              <a:ext uri="{FF2B5EF4-FFF2-40B4-BE49-F238E27FC236}">
                <a16:creationId xmlns:a16="http://schemas.microsoft.com/office/drawing/2014/main" id="{658BF1A7-88E9-7245-A2CF-A64EABBF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729" y="485737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4" name="Text Box 90">
            <a:extLst>
              <a:ext uri="{FF2B5EF4-FFF2-40B4-BE49-F238E27FC236}">
                <a16:creationId xmlns:a16="http://schemas.microsoft.com/office/drawing/2014/main" id="{93907171-E908-9843-B00D-9F5D5B79F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116" y="486054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 Box 91">
            <a:extLst>
              <a:ext uri="{FF2B5EF4-FFF2-40B4-BE49-F238E27FC236}">
                <a16:creationId xmlns:a16="http://schemas.microsoft.com/office/drawing/2014/main" id="{7150A55A-C976-BD42-BA61-84F1ADE06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941" y="486054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Text Box 80">
            <a:extLst>
              <a:ext uri="{FF2B5EF4-FFF2-40B4-BE49-F238E27FC236}">
                <a16:creationId xmlns:a16="http://schemas.microsoft.com/office/drawing/2014/main" id="{BB80D5A0-7BBC-E048-92D2-D1385C66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214" y="4859165"/>
            <a:ext cx="481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-10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Text Box 79">
            <a:extLst>
              <a:ext uri="{FF2B5EF4-FFF2-40B4-BE49-F238E27FC236}">
                <a16:creationId xmlns:a16="http://schemas.microsoft.com/office/drawing/2014/main" id="{5903C959-43FE-3146-BA6C-AE412146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193" y="4858750"/>
            <a:ext cx="481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-20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Text Box 82">
            <a:extLst>
              <a:ext uri="{FF2B5EF4-FFF2-40B4-BE49-F238E27FC236}">
                <a16:creationId xmlns:a16="http://schemas.microsoft.com/office/drawing/2014/main" id="{731E8FCB-32A5-5440-A8D2-8D1DDE3C6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297" y="4857922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Line 43">
            <a:extLst>
              <a:ext uri="{FF2B5EF4-FFF2-40B4-BE49-F238E27FC236}">
                <a16:creationId xmlns:a16="http://schemas.microsoft.com/office/drawing/2014/main" id="{599FFFCF-BCEE-C348-BA7F-2AEBA2FDE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5761" y="4333271"/>
            <a:ext cx="825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Line 43">
            <a:extLst>
              <a:ext uri="{FF2B5EF4-FFF2-40B4-BE49-F238E27FC236}">
                <a16:creationId xmlns:a16="http://schemas.microsoft.com/office/drawing/2014/main" id="{E1E403F4-11C3-DD43-8E24-8CE93C426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3267" y="3246198"/>
            <a:ext cx="825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Rectangle 32">
            <a:extLst>
              <a:ext uri="{FF2B5EF4-FFF2-40B4-BE49-F238E27FC236}">
                <a16:creationId xmlns:a16="http://schemas.microsoft.com/office/drawing/2014/main" id="{C078B730-AB22-094E-92AE-D9DE82143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521" y="4767598"/>
            <a:ext cx="100800" cy="10800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2" name="Rectangle 34">
            <a:extLst>
              <a:ext uri="{FF2B5EF4-FFF2-40B4-BE49-F238E27FC236}">
                <a16:creationId xmlns:a16="http://schemas.microsoft.com/office/drawing/2014/main" id="{85265706-147B-CE4C-9CE6-65755E933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042" y="4773234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3" name="Rectangle 32">
            <a:extLst>
              <a:ext uri="{FF2B5EF4-FFF2-40B4-BE49-F238E27FC236}">
                <a16:creationId xmlns:a16="http://schemas.microsoft.com/office/drawing/2014/main" id="{EB037242-7561-7A4D-B6C1-0D3EB06A3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315" y="3515540"/>
            <a:ext cx="108000" cy="10800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AE05AB44-E829-1642-9DC4-4CF9ADA8B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629" y="4773234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5" name="Rectangle 34">
            <a:extLst>
              <a:ext uri="{FF2B5EF4-FFF2-40B4-BE49-F238E27FC236}">
                <a16:creationId xmlns:a16="http://schemas.microsoft.com/office/drawing/2014/main" id="{C054E507-3372-FC4E-9271-507433785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191" y="4774104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" name="Rectangle 34">
            <a:extLst>
              <a:ext uri="{FF2B5EF4-FFF2-40B4-BE49-F238E27FC236}">
                <a16:creationId xmlns:a16="http://schemas.microsoft.com/office/drawing/2014/main" id="{9E1E1098-AC2B-1242-9718-3CFAF7197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829" y="4774105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7" name="Rectangle 34">
            <a:extLst>
              <a:ext uri="{FF2B5EF4-FFF2-40B4-BE49-F238E27FC236}">
                <a16:creationId xmlns:a16="http://schemas.microsoft.com/office/drawing/2014/main" id="{9049245B-8D2B-C048-8465-B4481604A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975" y="4774105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Rectangle 23">
            <a:extLst>
              <a:ext uri="{FF2B5EF4-FFF2-40B4-BE49-F238E27FC236}">
                <a16:creationId xmlns:a16="http://schemas.microsoft.com/office/drawing/2014/main" id="{12B2C7BF-74E2-8342-88CE-0B322972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6861" y="4306510"/>
            <a:ext cx="100800" cy="56991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9" name="Rectangle 23">
            <a:extLst>
              <a:ext uri="{FF2B5EF4-FFF2-40B4-BE49-F238E27FC236}">
                <a16:creationId xmlns:a16="http://schemas.microsoft.com/office/drawing/2014/main" id="{F24EEAFC-AFAF-F24C-BD16-8167D33B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661" y="4077910"/>
            <a:ext cx="100800" cy="79851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Rectangle 23">
            <a:extLst>
              <a:ext uri="{FF2B5EF4-FFF2-40B4-BE49-F238E27FC236}">
                <a16:creationId xmlns:a16="http://schemas.microsoft.com/office/drawing/2014/main" id="{65C0341F-5F71-0F45-A480-2C8EC184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253" y="4646235"/>
            <a:ext cx="100800" cy="23018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" name="Rectangle 23">
            <a:extLst>
              <a:ext uri="{FF2B5EF4-FFF2-40B4-BE49-F238E27FC236}">
                <a16:creationId xmlns:a16="http://schemas.microsoft.com/office/drawing/2014/main" id="{67E6D30A-C436-2B4A-8CE8-2BAAF9A95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590" y="4423985"/>
            <a:ext cx="100800" cy="45243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2" name="Rectangle 23">
            <a:extLst>
              <a:ext uri="{FF2B5EF4-FFF2-40B4-BE49-F238E27FC236}">
                <a16:creationId xmlns:a16="http://schemas.microsoft.com/office/drawing/2014/main" id="{5428E819-BD2D-574C-A0CD-86F87579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678" y="4647848"/>
            <a:ext cx="100800" cy="227701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3" name="Rectangle 7">
            <a:extLst>
              <a:ext uri="{FF2B5EF4-FFF2-40B4-BE49-F238E27FC236}">
                <a16:creationId xmlns:a16="http://schemas.microsoft.com/office/drawing/2014/main" id="{2EC509DC-3F42-2347-AEEC-D4142A730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412" y="3857850"/>
            <a:ext cx="100800" cy="33218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4" name="Rectangle 8">
            <a:extLst>
              <a:ext uri="{FF2B5EF4-FFF2-40B4-BE49-F238E27FC236}">
                <a16:creationId xmlns:a16="http://schemas.microsoft.com/office/drawing/2014/main" id="{6F204EA6-524F-F042-95B4-7C09BA3F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516" y="4084022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5" name="Rectangle 14">
            <a:extLst>
              <a:ext uri="{FF2B5EF4-FFF2-40B4-BE49-F238E27FC236}">
                <a16:creationId xmlns:a16="http://schemas.microsoft.com/office/drawing/2014/main" id="{3C6837BB-ADE9-FF49-96BE-AAA3551B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43" y="4432538"/>
            <a:ext cx="100800" cy="4450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-25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6" name="Rectangle 15">
            <a:extLst>
              <a:ext uri="{FF2B5EF4-FFF2-40B4-BE49-F238E27FC236}">
                <a16:creationId xmlns:a16="http://schemas.microsoft.com/office/drawing/2014/main" id="{37357929-C4B4-FE43-B0DB-692DAE595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744" y="3643408"/>
            <a:ext cx="100800" cy="66657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7" name="Rectangle 16">
            <a:extLst>
              <a:ext uri="{FF2B5EF4-FFF2-40B4-BE49-F238E27FC236}">
                <a16:creationId xmlns:a16="http://schemas.microsoft.com/office/drawing/2014/main" id="{49A7DBF6-D566-5F44-A3ED-B66AC5989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453" y="3741800"/>
            <a:ext cx="108000" cy="1080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8" name="Rectangle 17">
            <a:extLst>
              <a:ext uri="{FF2B5EF4-FFF2-40B4-BE49-F238E27FC236}">
                <a16:creationId xmlns:a16="http://schemas.microsoft.com/office/drawing/2014/main" id="{9B707BE5-46B7-A249-92A6-F68D3DA9D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301" y="3972347"/>
            <a:ext cx="100800" cy="44426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Rectangle 19">
            <a:extLst>
              <a:ext uri="{FF2B5EF4-FFF2-40B4-BE49-F238E27FC236}">
                <a16:creationId xmlns:a16="http://schemas.microsoft.com/office/drawing/2014/main" id="{1A08990D-6E61-F245-B98E-5BB51C84F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662" y="3616259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Rectangle 19">
            <a:extLst>
              <a:ext uri="{FF2B5EF4-FFF2-40B4-BE49-F238E27FC236}">
                <a16:creationId xmlns:a16="http://schemas.microsoft.com/office/drawing/2014/main" id="{B3B92415-07C1-5846-8477-82674FC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9666" y="4187619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Rectangle 19">
            <a:extLst>
              <a:ext uri="{FF2B5EF4-FFF2-40B4-BE49-F238E27FC236}">
                <a16:creationId xmlns:a16="http://schemas.microsoft.com/office/drawing/2014/main" id="{41848F44-8F24-9B46-B44B-D7DDCF298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132" y="4430769"/>
            <a:ext cx="100800" cy="228346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Rectangle 19">
            <a:extLst>
              <a:ext uri="{FF2B5EF4-FFF2-40B4-BE49-F238E27FC236}">
                <a16:creationId xmlns:a16="http://schemas.microsoft.com/office/drawing/2014/main" id="{06907385-4803-9E4F-919A-1D7E08654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860" y="4547469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Rectangle 19">
            <a:extLst>
              <a:ext uri="{FF2B5EF4-FFF2-40B4-BE49-F238E27FC236}">
                <a16:creationId xmlns:a16="http://schemas.microsoft.com/office/drawing/2014/main" id="{575AE4C2-8710-B544-A056-9AD29DFA6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545" y="3855717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05D2025C-E6EE-3349-BB98-75CF2593A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822" y="4545434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ectangle 8">
            <a:extLst>
              <a:ext uri="{FF2B5EF4-FFF2-40B4-BE49-F238E27FC236}">
                <a16:creationId xmlns:a16="http://schemas.microsoft.com/office/drawing/2014/main" id="{DA0E083C-1E93-4846-B292-0D4FC427E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672" y="4770586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ectangle 8">
            <a:extLst>
              <a:ext uri="{FF2B5EF4-FFF2-40B4-BE49-F238E27FC236}">
                <a16:creationId xmlns:a16="http://schemas.microsoft.com/office/drawing/2014/main" id="{B74D6392-0279-2C4B-BDB2-7AB2F5A57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9444" y="4325691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Rectangle 8">
            <a:extLst>
              <a:ext uri="{FF2B5EF4-FFF2-40B4-BE49-F238E27FC236}">
                <a16:creationId xmlns:a16="http://schemas.microsoft.com/office/drawing/2014/main" id="{8E8201A5-1F5C-C148-952F-51E1150D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615" y="4317765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ectangle 8">
            <a:extLst>
              <a:ext uri="{FF2B5EF4-FFF2-40B4-BE49-F238E27FC236}">
                <a16:creationId xmlns:a16="http://schemas.microsoft.com/office/drawing/2014/main" id="{2AE4475E-7E3D-9641-8575-40797F9C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9827" y="4546392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9" name="Rectangle 8">
            <a:extLst>
              <a:ext uri="{FF2B5EF4-FFF2-40B4-BE49-F238E27FC236}">
                <a16:creationId xmlns:a16="http://schemas.microsoft.com/office/drawing/2014/main" id="{17406615-22D8-A34A-B834-DF1D0E456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188" y="4549013"/>
            <a:ext cx="9694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Rectangle 8">
            <a:extLst>
              <a:ext uri="{FF2B5EF4-FFF2-40B4-BE49-F238E27FC236}">
                <a16:creationId xmlns:a16="http://schemas.microsoft.com/office/drawing/2014/main" id="{C18A7E28-E2A2-824E-9B8E-0F3993951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417" y="4068004"/>
            <a:ext cx="100800" cy="11798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F2C7C06C-603F-0846-BCC1-78561845C4FA}"/>
              </a:ext>
            </a:extLst>
          </p:cNvPr>
          <p:cNvSpPr txBox="1"/>
          <p:nvPr/>
        </p:nvSpPr>
        <p:spPr>
          <a:xfrm>
            <a:off x="2933732" y="3432226"/>
            <a:ext cx="7393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sphalerite</a:t>
            </a:r>
          </a:p>
          <a:p>
            <a:pPr>
              <a:spcAft>
                <a:spcPts val="600"/>
              </a:spcAft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galena</a:t>
            </a:r>
          </a:p>
          <a:p>
            <a:pPr>
              <a:spcAft>
                <a:spcPts val="600"/>
              </a:spcAft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marcasite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barite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21">
            <a:extLst>
              <a:ext uri="{FF2B5EF4-FFF2-40B4-BE49-F238E27FC236}">
                <a16:creationId xmlns:a16="http://schemas.microsoft.com/office/drawing/2014/main" id="{290D7C29-8206-A845-8F06-7ADD416B3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896" y="4533520"/>
            <a:ext cx="100800" cy="344333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Line 55">
            <a:extLst>
              <a:ext uri="{FF2B5EF4-FFF2-40B4-BE49-F238E27FC236}">
                <a16:creationId xmlns:a16="http://schemas.microsoft.com/office/drawing/2014/main" id="{25C8BFBB-87D1-BD46-9A8A-132F63614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4491" y="4849434"/>
            <a:ext cx="0" cy="60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Text Box 91">
            <a:extLst>
              <a:ext uri="{FF2B5EF4-FFF2-40B4-BE49-F238E27FC236}">
                <a16:creationId xmlns:a16="http://schemas.microsoft.com/office/drawing/2014/main" id="{28176C56-003A-994F-989C-8D9353E96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487" y="4860003"/>
            <a:ext cx="409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Rectangle 32">
            <a:extLst>
              <a:ext uri="{FF2B5EF4-FFF2-40B4-BE49-F238E27FC236}">
                <a16:creationId xmlns:a16="http://schemas.microsoft.com/office/drawing/2014/main" id="{9428D362-A60B-094C-B89A-5CEF46B4E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932" y="4660520"/>
            <a:ext cx="100800" cy="215201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6" name="Rectangle 32">
            <a:extLst>
              <a:ext uri="{FF2B5EF4-FFF2-40B4-BE49-F238E27FC236}">
                <a16:creationId xmlns:a16="http://schemas.microsoft.com/office/drawing/2014/main" id="{C9BF19EB-9B66-0B41-9AFD-17E548552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140" y="4767477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Rectangle 32">
            <a:extLst>
              <a:ext uri="{FF2B5EF4-FFF2-40B4-BE49-F238E27FC236}">
                <a16:creationId xmlns:a16="http://schemas.microsoft.com/office/drawing/2014/main" id="{F8E089A0-8B59-3848-9061-3782F8A71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686" y="4662702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8" name="Rectangle 32">
            <a:extLst>
              <a:ext uri="{FF2B5EF4-FFF2-40B4-BE49-F238E27FC236}">
                <a16:creationId xmlns:a16="http://schemas.microsoft.com/office/drawing/2014/main" id="{F5761926-F81E-274D-A0D2-0321BB456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830" y="4667587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39564B87-15AF-2548-A164-D46EC030E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644" y="4573209"/>
            <a:ext cx="100800" cy="103187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Rectangle 16">
            <a:extLst>
              <a:ext uri="{FF2B5EF4-FFF2-40B4-BE49-F238E27FC236}">
                <a16:creationId xmlns:a16="http://schemas.microsoft.com/office/drawing/2014/main" id="{406EB227-F1CD-FA43-B30F-776E2F210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250" y="3967345"/>
            <a:ext cx="108000" cy="108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Rectangle 16">
            <a:extLst>
              <a:ext uri="{FF2B5EF4-FFF2-40B4-BE49-F238E27FC236}">
                <a16:creationId xmlns:a16="http://schemas.microsoft.com/office/drawing/2014/main" id="{F93610DB-829D-1041-A030-7DE324FC1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692" y="4193789"/>
            <a:ext cx="1080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Rectangle 16">
            <a:extLst>
              <a:ext uri="{FF2B5EF4-FFF2-40B4-BE49-F238E27FC236}">
                <a16:creationId xmlns:a16="http://schemas.microsoft.com/office/drawing/2014/main" id="{94B2529F-471E-0F43-9027-C37976F1F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968" y="4423467"/>
            <a:ext cx="108000" cy="10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2A8F61B0-0D38-3B41-B681-43706D673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0706" y="4683426"/>
            <a:ext cx="100800" cy="2025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43C00442-CF1A-7C4A-ACBB-6D32D775F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9781" y="4343701"/>
            <a:ext cx="100800" cy="52954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537D0A3A-D03F-E941-9DC6-04616AEA1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981" y="4042075"/>
            <a:ext cx="100800" cy="83116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989F2B7E-76D3-A64C-BA2A-86862793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356" y="4680251"/>
            <a:ext cx="100800" cy="2025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2D57D3F2-D172-6143-8458-50E5BD7CB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131" y="4673901"/>
            <a:ext cx="100800" cy="20251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8" name="Text Box 91">
            <a:extLst>
              <a:ext uri="{FF2B5EF4-FFF2-40B4-BE49-F238E27FC236}">
                <a16:creationId xmlns:a16="http://schemas.microsoft.com/office/drawing/2014/main" id="{5638BDD0-1776-3A42-A10B-4D0C3987C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616" y="4856828"/>
            <a:ext cx="4844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-30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6">
            <a:extLst>
              <a:ext uri="{FF2B5EF4-FFF2-40B4-BE49-F238E27FC236}">
                <a16:creationId xmlns:a16="http://schemas.microsoft.com/office/drawing/2014/main" id="{301D2F8B-E849-CD40-8129-6FDC89DDC90B}"/>
              </a:ext>
            </a:extLst>
          </p:cNvPr>
          <p:cNvSpPr txBox="1"/>
          <p:nvPr/>
        </p:nvSpPr>
        <p:spPr>
          <a:xfrm>
            <a:off x="4806821" y="2624810"/>
            <a:ext cx="252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Fast precipitation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textures</a:t>
            </a:r>
          </a:p>
        </p:txBody>
      </p:sp>
      <p:cxnSp>
        <p:nvCxnSpPr>
          <p:cNvPr id="100" name="Straight Arrow Connector 2">
            <a:extLst>
              <a:ext uri="{FF2B5EF4-FFF2-40B4-BE49-F238E27FC236}">
                <a16:creationId xmlns:a16="http://schemas.microsoft.com/office/drawing/2014/main" id="{6227E28D-9B40-E744-A012-B0239B11164A}"/>
              </a:ext>
            </a:extLst>
          </p:cNvPr>
          <p:cNvCxnSpPr>
            <a:cxnSpLocks/>
          </p:cNvCxnSpPr>
          <p:nvPr/>
        </p:nvCxnSpPr>
        <p:spPr>
          <a:xfrm>
            <a:off x="5875991" y="3187627"/>
            <a:ext cx="0" cy="122869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15">
            <a:extLst>
              <a:ext uri="{FF2B5EF4-FFF2-40B4-BE49-F238E27FC236}">
                <a16:creationId xmlns:a16="http://schemas.microsoft.com/office/drawing/2014/main" id="{3E0CBAF3-14A6-1743-83D1-5F67B054B98C}"/>
              </a:ext>
            </a:extLst>
          </p:cNvPr>
          <p:cNvSpPr txBox="1"/>
          <p:nvPr/>
        </p:nvSpPr>
        <p:spPr>
          <a:xfrm>
            <a:off x="7564582" y="2624588"/>
            <a:ext cx="25413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Cavity fill, veining, brecciated textures</a:t>
            </a:r>
          </a:p>
        </p:txBody>
      </p:sp>
      <p:cxnSp>
        <p:nvCxnSpPr>
          <p:cNvPr id="102" name="Straight Arrow Connector 117">
            <a:extLst>
              <a:ext uri="{FF2B5EF4-FFF2-40B4-BE49-F238E27FC236}">
                <a16:creationId xmlns:a16="http://schemas.microsoft.com/office/drawing/2014/main" id="{A2FF7537-345F-FB4B-92C8-EDF43BF78BE9}"/>
              </a:ext>
            </a:extLst>
          </p:cNvPr>
          <p:cNvCxnSpPr>
            <a:cxnSpLocks/>
          </p:cNvCxnSpPr>
          <p:nvPr/>
        </p:nvCxnSpPr>
        <p:spPr>
          <a:xfrm>
            <a:off x="3371851" y="3179186"/>
            <a:ext cx="1614487" cy="55257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18">
            <a:extLst>
              <a:ext uri="{FF2B5EF4-FFF2-40B4-BE49-F238E27FC236}">
                <a16:creationId xmlns:a16="http://schemas.microsoft.com/office/drawing/2014/main" id="{2810FF8D-2DAB-FB4C-B1A4-542CA39F0205}"/>
              </a:ext>
            </a:extLst>
          </p:cNvPr>
          <p:cNvSpPr txBox="1"/>
          <p:nvPr/>
        </p:nvSpPr>
        <p:spPr>
          <a:xfrm>
            <a:off x="2054431" y="2584716"/>
            <a:ext cx="25056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Framboids, colloforms and massive textures</a:t>
            </a:r>
          </a:p>
        </p:txBody>
      </p:sp>
      <p:cxnSp>
        <p:nvCxnSpPr>
          <p:cNvPr id="104" name="Straight Arrow Connector 119">
            <a:extLst>
              <a:ext uri="{FF2B5EF4-FFF2-40B4-BE49-F238E27FC236}">
                <a16:creationId xmlns:a16="http://schemas.microsoft.com/office/drawing/2014/main" id="{0CDF14EE-5077-784E-9618-F1BBF8878312}"/>
              </a:ext>
            </a:extLst>
          </p:cNvPr>
          <p:cNvCxnSpPr>
            <a:cxnSpLocks/>
          </p:cNvCxnSpPr>
          <p:nvPr/>
        </p:nvCxnSpPr>
        <p:spPr>
          <a:xfrm flipH="1">
            <a:off x="7429500" y="3207183"/>
            <a:ext cx="1135857" cy="68053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32">
            <a:extLst>
              <a:ext uri="{FF2B5EF4-FFF2-40B4-BE49-F238E27FC236}">
                <a16:creationId xmlns:a16="http://schemas.microsoft.com/office/drawing/2014/main" id="{18540763-CD95-184D-AD50-17BCE5133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982" y="4767721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Rectangle 32">
            <a:extLst>
              <a:ext uri="{FF2B5EF4-FFF2-40B4-BE49-F238E27FC236}">
                <a16:creationId xmlns:a16="http://schemas.microsoft.com/office/drawing/2014/main" id="{F12B174D-4F73-AF45-BF1E-5BAFC77C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557" y="4660943"/>
            <a:ext cx="105774" cy="214778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Rectangle 32">
            <a:extLst>
              <a:ext uri="{FF2B5EF4-FFF2-40B4-BE49-F238E27FC236}">
                <a16:creationId xmlns:a16="http://schemas.microsoft.com/office/drawing/2014/main" id="{29768394-E797-2A4D-85CA-056E795E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407" y="4767721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9" name="Rectangle 32">
            <a:extLst>
              <a:ext uri="{FF2B5EF4-FFF2-40B4-BE49-F238E27FC236}">
                <a16:creationId xmlns:a16="http://schemas.microsoft.com/office/drawing/2014/main" id="{F69E1E8A-9E93-E742-A464-EF9CBC68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032" y="4767721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Rectangle 4">
            <a:extLst>
              <a:ext uri="{FF2B5EF4-FFF2-40B4-BE49-F238E27FC236}">
                <a16:creationId xmlns:a16="http://schemas.microsoft.com/office/drawing/2014/main" id="{2AE70240-4216-344D-9A3E-A38F03DB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629" y="5528661"/>
            <a:ext cx="20598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Bacteriogenic </a:t>
            </a:r>
            <a:r>
              <a:rPr kumimoji="1" lang="en-US" altLang="en-US" sz="1600" dirty="0">
                <a:cs typeface="Arial" panose="020B0604020202020204" pitchFamily="34" charset="0"/>
              </a:rPr>
              <a:t>s</a:t>
            </a:r>
            <a:r>
              <a:rPr kumimoji="1" lang="en-US" alt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ulphide</a:t>
            </a:r>
            <a:endParaRPr kumimoji="1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B13BC7F7-8C09-244D-B6CB-7D4060AB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345" y="5529089"/>
            <a:ext cx="20502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Hydrothermal </a:t>
            </a:r>
            <a:r>
              <a:rPr kumimoji="1" lang="en-US" altLang="en-US" sz="1600" dirty="0">
                <a:cs typeface="Arial" panose="020B0604020202020204" pitchFamily="34" charset="0"/>
              </a:rPr>
              <a:t>s</a:t>
            </a:r>
            <a:r>
              <a:rPr kumimoji="1" lang="en-US" alt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ulphide</a:t>
            </a:r>
            <a:endParaRPr kumimoji="1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2" name="Text Box 98">
            <a:extLst>
              <a:ext uri="{FF2B5EF4-FFF2-40B4-BE49-F238E27FC236}">
                <a16:creationId xmlns:a16="http://schemas.microsoft.com/office/drawing/2014/main" id="{D8C9D5EC-DDD4-9049-9DAA-9E28BF080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673" y="5524704"/>
            <a:ext cx="1712328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Seawater</a:t>
            </a:r>
            <a:r>
              <a:rPr lang="es-ES_tradnl" altLang="es-ES" sz="16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sulfate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350F5E21-2924-3D49-BCAA-8FAA4A4247D4}"/>
              </a:ext>
            </a:extLst>
          </p:cNvPr>
          <p:cNvSpPr txBox="1"/>
          <p:nvPr/>
        </p:nvSpPr>
        <p:spPr>
          <a:xfrm>
            <a:off x="0" y="-182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Sulphur isotopes analyses from Tara Deep - Main zone </a:t>
            </a:r>
          </a:p>
        </p:txBody>
      </p:sp>
      <p:sp>
        <p:nvSpPr>
          <p:cNvPr id="115" name="Text Box 158">
            <a:extLst>
              <a:ext uri="{FF2B5EF4-FFF2-40B4-BE49-F238E27FC236}">
                <a16:creationId xmlns:a16="http://schemas.microsoft.com/office/drawing/2014/main" id="{DCDF5723-399E-D94F-8805-8C5C7B9C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647" y="5072209"/>
            <a:ext cx="769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altLang="en-US" b="1" dirty="0"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kumimoji="1" lang="en-GB" altLang="en-US" b="1" baseline="30000" dirty="0">
                <a:cs typeface="Arial" panose="020B0604020202020204" pitchFamily="34" charset="0"/>
              </a:rPr>
              <a:t>34</a:t>
            </a:r>
            <a:r>
              <a:rPr kumimoji="1" lang="en-GB" altLang="en-US" b="1" dirty="0">
                <a:cs typeface="Arial" panose="020B0604020202020204" pitchFamily="34" charset="0"/>
              </a:rPr>
              <a:t>S</a:t>
            </a:r>
            <a:endParaRPr kumimoji="1" lang="en-US" altLang="en-US" b="1" dirty="0">
              <a:cs typeface="Arial" panose="020B0604020202020204" pitchFamily="34" charset="0"/>
            </a:endParaRPr>
          </a:p>
        </p:txBody>
      </p:sp>
      <p:sp>
        <p:nvSpPr>
          <p:cNvPr id="149" name="Cerrar llave 148">
            <a:extLst>
              <a:ext uri="{FF2B5EF4-FFF2-40B4-BE49-F238E27FC236}">
                <a16:creationId xmlns:a16="http://schemas.microsoft.com/office/drawing/2014/main" id="{2B418931-6FF1-2F4D-A026-8454CB40CAD9}"/>
              </a:ext>
            </a:extLst>
          </p:cNvPr>
          <p:cNvSpPr/>
          <p:nvPr/>
        </p:nvSpPr>
        <p:spPr>
          <a:xfrm rot="16200000" flipH="1" flipV="1">
            <a:off x="4036218" y="3961285"/>
            <a:ext cx="207168" cy="2907505"/>
          </a:xfrm>
          <a:prstGeom prst="righ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Cerrar llave 149">
            <a:extLst>
              <a:ext uri="{FF2B5EF4-FFF2-40B4-BE49-F238E27FC236}">
                <a16:creationId xmlns:a16="http://schemas.microsoft.com/office/drawing/2014/main" id="{FEE27830-B426-6841-B43B-033071D01601}"/>
              </a:ext>
            </a:extLst>
          </p:cNvPr>
          <p:cNvSpPr/>
          <p:nvPr/>
        </p:nvSpPr>
        <p:spPr>
          <a:xfrm rot="16200000" flipH="1" flipV="1">
            <a:off x="6982764" y="4848565"/>
            <a:ext cx="207168" cy="1152000"/>
          </a:xfrm>
          <a:prstGeom prst="righ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Rectangle 4">
            <a:extLst>
              <a:ext uri="{FF2B5EF4-FFF2-40B4-BE49-F238E27FC236}">
                <a16:creationId xmlns:a16="http://schemas.microsoft.com/office/drawing/2014/main" id="{D027D98F-DF55-534F-B4D0-BCD5E047A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9753"/>
            <a:ext cx="1219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Tara Deep economic ore shows a </a:t>
            </a:r>
            <a:r>
              <a:rPr kumimoji="1" lang="en-US" altLang="en-US" sz="20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34</a:t>
            </a:r>
            <a:r>
              <a:rPr kumimoji="1"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S b</a:t>
            </a:r>
            <a:r>
              <a:rPr kumimoji="1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imodal</a:t>
            </a:r>
            <a:r>
              <a:rPr kumimoji="1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distribution</a:t>
            </a:r>
          </a:p>
        </p:txBody>
      </p:sp>
      <p:sp>
        <p:nvSpPr>
          <p:cNvPr id="156" name="Cerrar llave 155">
            <a:extLst>
              <a:ext uri="{FF2B5EF4-FFF2-40B4-BE49-F238E27FC236}">
                <a16:creationId xmlns:a16="http://schemas.microsoft.com/office/drawing/2014/main" id="{E43C8524-2A6B-F44B-A777-D1671476BF82}"/>
              </a:ext>
            </a:extLst>
          </p:cNvPr>
          <p:cNvSpPr/>
          <p:nvPr/>
        </p:nvSpPr>
        <p:spPr>
          <a:xfrm rot="16200000" flipH="1" flipV="1">
            <a:off x="8448007" y="4989982"/>
            <a:ext cx="207168" cy="864000"/>
          </a:xfrm>
          <a:prstGeom prst="righ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48CD09A8-7619-F440-A601-17DA39CF5F41}"/>
              </a:ext>
            </a:extLst>
          </p:cNvPr>
          <p:cNvSpPr txBox="1"/>
          <p:nvPr/>
        </p:nvSpPr>
        <p:spPr>
          <a:xfrm>
            <a:off x="9711159" y="6611779"/>
            <a:ext cx="2585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</a:t>
            </a:r>
            <a:r>
              <a:rPr lang="es-ES" sz="1000" dirty="0" err="1"/>
              <a:t>Drummond</a:t>
            </a:r>
            <a:r>
              <a:rPr lang="es-ES" sz="1000" dirty="0"/>
              <a:t>, 2021</a:t>
            </a:r>
          </a:p>
        </p:txBody>
      </p: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EB8B38B7-E592-2148-B4FA-027A436C2FE4}"/>
              </a:ext>
            </a:extLst>
          </p:cNvPr>
          <p:cNvGrpSpPr/>
          <p:nvPr/>
        </p:nvGrpSpPr>
        <p:grpSpPr>
          <a:xfrm>
            <a:off x="7570821" y="819247"/>
            <a:ext cx="2585251" cy="1800000"/>
            <a:chOff x="7570821" y="819247"/>
            <a:chExt cx="2585251" cy="1800000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29DB42ED-04D2-A742-9DE3-F02D60E6D4A4}"/>
                </a:ext>
              </a:extLst>
            </p:cNvPr>
            <p:cNvGrpSpPr/>
            <p:nvPr/>
          </p:nvGrpSpPr>
          <p:grpSpPr>
            <a:xfrm>
              <a:off x="7570821" y="819247"/>
              <a:ext cx="2520000" cy="1800000"/>
              <a:chOff x="10162680" y="806547"/>
              <a:chExt cx="2520000" cy="1800000"/>
            </a:xfrm>
          </p:grpSpPr>
          <p:pic>
            <p:nvPicPr>
              <p:cNvPr id="143" name="Content Placeholder 4">
                <a:extLst>
                  <a:ext uri="{FF2B5EF4-FFF2-40B4-BE49-F238E27FC236}">
                    <a16:creationId xmlns:a16="http://schemas.microsoft.com/office/drawing/2014/main" id="{20844B70-74EC-4347-AF44-9B40A3835E5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418" t="8945" r="728" b="33358"/>
              <a:stretch/>
            </p:blipFill>
            <p:spPr>
              <a:xfrm>
                <a:off x="10162680" y="806547"/>
                <a:ext cx="2520000" cy="18000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47" name="Rectangle 8">
                <a:extLst>
                  <a:ext uri="{FF2B5EF4-FFF2-40B4-BE49-F238E27FC236}">
                    <a16:creationId xmlns:a16="http://schemas.microsoft.com/office/drawing/2014/main" id="{AA0AA1D2-EBBC-054E-B4FD-5DCB0BB6BCB6}"/>
                  </a:ext>
                </a:extLst>
              </p:cNvPr>
              <p:cNvSpPr/>
              <p:nvPr/>
            </p:nvSpPr>
            <p:spPr>
              <a:xfrm rot="10800000" flipV="1">
                <a:off x="11353152" y="1503931"/>
                <a:ext cx="838848" cy="3989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gn</a:t>
                </a:r>
                <a:endParaRPr lang="en-GB" sz="1400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lvl="0" algn="ctr">
                  <a:defRPr/>
                </a:pPr>
                <a:r>
                  <a:rPr kumimoji="0" lang="en-GB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+12</a:t>
                </a:r>
                <a:r>
                  <a:rPr lang="en-GB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‰</a:t>
                </a:r>
                <a:endPara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1" name="Rectangle 8">
                <a:extLst>
                  <a:ext uri="{FF2B5EF4-FFF2-40B4-BE49-F238E27FC236}">
                    <a16:creationId xmlns:a16="http://schemas.microsoft.com/office/drawing/2014/main" id="{5D1E8B51-573B-AE4B-AA3D-56A1DC019462}"/>
                  </a:ext>
                </a:extLst>
              </p:cNvPr>
              <p:cNvSpPr/>
              <p:nvPr/>
            </p:nvSpPr>
            <p:spPr>
              <a:xfrm rot="10800000" flipV="1">
                <a:off x="10251124" y="1123315"/>
                <a:ext cx="838848" cy="3989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ba</a:t>
                </a:r>
                <a:endPara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7" name="Rectangle 8">
                <a:extLst>
                  <a:ext uri="{FF2B5EF4-FFF2-40B4-BE49-F238E27FC236}">
                    <a16:creationId xmlns:a16="http://schemas.microsoft.com/office/drawing/2014/main" id="{04C047D5-74C8-2F4E-B61A-3778F529705A}"/>
                  </a:ext>
                </a:extLst>
              </p:cNvPr>
              <p:cNvSpPr/>
              <p:nvPr/>
            </p:nvSpPr>
            <p:spPr>
              <a:xfrm rot="10800000" flipV="1">
                <a:off x="10720577" y="2199305"/>
                <a:ext cx="838848" cy="3989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sl</a:t>
                </a:r>
                <a:endPara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44" name="51 Rectángulo">
              <a:extLst>
                <a:ext uri="{FF2B5EF4-FFF2-40B4-BE49-F238E27FC236}">
                  <a16:creationId xmlns:a16="http://schemas.microsoft.com/office/drawing/2014/main" id="{1AB4108D-43E0-9944-9F4F-478DF9AC5A5A}"/>
                </a:ext>
              </a:extLst>
            </p:cNvPr>
            <p:cNvSpPr/>
            <p:nvPr/>
          </p:nvSpPr>
          <p:spPr>
            <a:xfrm>
              <a:off x="9629312" y="2433318"/>
              <a:ext cx="461440" cy="184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5" name="17 Conector recto">
              <a:extLst>
                <a:ext uri="{FF2B5EF4-FFF2-40B4-BE49-F238E27FC236}">
                  <a16:creationId xmlns:a16="http://schemas.microsoft.com/office/drawing/2014/main" id="{D5A16A94-AEAF-4146-8692-9BE93756D280}"/>
                </a:ext>
              </a:extLst>
            </p:cNvPr>
            <p:cNvCxnSpPr/>
            <p:nvPr/>
          </p:nvCxnSpPr>
          <p:spPr>
            <a:xfrm>
              <a:off x="9734257" y="2601395"/>
              <a:ext cx="288000" cy="1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53 CuadroTexto">
              <a:extLst>
                <a:ext uri="{FF2B5EF4-FFF2-40B4-BE49-F238E27FC236}">
                  <a16:creationId xmlns:a16="http://schemas.microsoft.com/office/drawing/2014/main" id="{D4EB9224-D7A6-2E43-B47D-AD9E3162A6E9}"/>
                </a:ext>
              </a:extLst>
            </p:cNvPr>
            <p:cNvSpPr txBox="1"/>
            <p:nvPr/>
          </p:nvSpPr>
          <p:spPr>
            <a:xfrm>
              <a:off x="9652129" y="2431764"/>
              <a:ext cx="451981" cy="153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b="1" dirty="0">
                  <a:latin typeface="Arial" pitchFamily="34" charset="0"/>
                  <a:cs typeface="Arial" pitchFamily="34" charset="0"/>
                </a:rPr>
                <a:t>500µm</a:t>
              </a:r>
            </a:p>
          </p:txBody>
        </p:sp>
        <p:sp>
          <p:nvSpPr>
            <p:cNvPr id="148" name="Rectangle 8">
              <a:extLst>
                <a:ext uri="{FF2B5EF4-FFF2-40B4-BE49-F238E27FC236}">
                  <a16:creationId xmlns:a16="http://schemas.microsoft.com/office/drawing/2014/main" id="{52310498-6771-8B4B-B76B-8C3644410F31}"/>
                </a:ext>
              </a:extLst>
            </p:cNvPr>
            <p:cNvSpPr/>
            <p:nvPr/>
          </p:nvSpPr>
          <p:spPr>
            <a:xfrm rot="10800000" flipV="1">
              <a:off x="9317224" y="941021"/>
              <a:ext cx="838848" cy="3989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lvl="0" algn="ctr">
                <a:defRPr/>
              </a:pP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-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12</a:t>
              </a: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‰</a:t>
              </a:r>
              <a:endPara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78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3">
            <a:extLst>
              <a:ext uri="{FF2B5EF4-FFF2-40B4-BE49-F238E27FC236}">
                <a16:creationId xmlns:a16="http://schemas.microsoft.com/office/drawing/2014/main" id="{2CE57861-BDE2-294B-9066-27541039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410" y="485677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3C7B1758-FA98-6A41-9807-51DF87DA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144" y="4542795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D1962FC4-0D3A-FD4D-8271-4162E64C8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894" y="4542796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D571FE3-CCD6-F742-9833-3CBF4A0FF810}"/>
              </a:ext>
            </a:extLst>
          </p:cNvPr>
          <p:cNvSpPr>
            <a:spLocks/>
          </p:cNvSpPr>
          <p:nvPr/>
        </p:nvSpPr>
        <p:spPr bwMode="auto">
          <a:xfrm>
            <a:off x="1934669" y="3133272"/>
            <a:ext cx="6486447" cy="1749498"/>
          </a:xfrm>
          <a:custGeom>
            <a:avLst/>
            <a:gdLst>
              <a:gd name="T0" fmla="*/ 0 w 3414"/>
              <a:gd name="T1" fmla="*/ 0 h 1040"/>
              <a:gd name="T2" fmla="*/ 0 w 3414"/>
              <a:gd name="T3" fmla="*/ 2147483647 h 1040"/>
              <a:gd name="T4" fmla="*/ 2147483647 w 3414"/>
              <a:gd name="T5" fmla="*/ 2147483647 h 1040"/>
              <a:gd name="T6" fmla="*/ 0 60000 65536"/>
              <a:gd name="T7" fmla="*/ 0 60000 65536"/>
              <a:gd name="T8" fmla="*/ 0 60000 65536"/>
              <a:gd name="T9" fmla="*/ 0 w 3414"/>
              <a:gd name="T10" fmla="*/ 0 h 1040"/>
              <a:gd name="T11" fmla="*/ 3414 w 3414"/>
              <a:gd name="T12" fmla="*/ 1040 h 10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14" h="1040">
                <a:moveTo>
                  <a:pt x="0" y="0"/>
                </a:moveTo>
                <a:lnTo>
                  <a:pt x="0" y="1040"/>
                </a:lnTo>
                <a:lnTo>
                  <a:pt x="3414" y="104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4F56FD3-F369-5549-92C4-AC6B6FD00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534" y="4576384"/>
            <a:ext cx="100800" cy="103187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39AE1A3-D0A7-254E-A971-BD59A3FFF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156" y="4415175"/>
            <a:ext cx="100800" cy="460374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4B06D1DA-524A-1F4B-B4CC-4695EB2EC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80" y="4646950"/>
            <a:ext cx="100800" cy="228599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7E77A985-1C16-7046-8D30-3CFEC8A4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289" y="4532650"/>
            <a:ext cx="100012" cy="342899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02BFEA4D-C4E0-1B4B-832D-A6F128F69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543" y="4429363"/>
            <a:ext cx="100800" cy="447058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56608500-610C-464C-9680-A621E635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84" y="4657345"/>
            <a:ext cx="100800" cy="2190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1152A02B-AB70-2C4A-8D49-E4AE15903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664" y="4646078"/>
            <a:ext cx="100800" cy="2317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A3CCE56E-95BA-7D42-B5CA-2156B424D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807" y="4184117"/>
            <a:ext cx="100800" cy="693736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BDDFAD01-1FAB-044B-B44D-86A37186E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8097" y="4412717"/>
            <a:ext cx="100800" cy="465136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80660822-F36C-A641-B36E-BBAAE1995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672" y="4186573"/>
            <a:ext cx="100800" cy="6889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214B2BA6-F85D-4243-951C-A6DF24F2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943" y="3841215"/>
            <a:ext cx="100800" cy="103663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23A82BB3-C139-2445-9F1A-11383FE3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214" y="4411999"/>
            <a:ext cx="100800" cy="46355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FF28D152-A4E2-C948-B212-1DDC8910E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485" y="4186573"/>
            <a:ext cx="100800" cy="68897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Rectangle 32">
            <a:extLst>
              <a:ext uri="{FF2B5EF4-FFF2-40B4-BE49-F238E27FC236}">
                <a16:creationId xmlns:a16="http://schemas.microsoft.com/office/drawing/2014/main" id="{2F28F971-4042-B443-9C07-5AEA458D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636" y="4767598"/>
            <a:ext cx="100800" cy="10800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C2D791B1-BEE6-E745-BC82-F1DED51CD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94" y="4772363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Rectangle 35">
            <a:extLst>
              <a:ext uri="{FF2B5EF4-FFF2-40B4-BE49-F238E27FC236}">
                <a16:creationId xmlns:a16="http://schemas.microsoft.com/office/drawing/2014/main" id="{A908C9BE-87FF-214D-89E3-6E9A56D2A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534" y="4772363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Line 43">
            <a:extLst>
              <a:ext uri="{FF2B5EF4-FFF2-40B4-BE49-F238E27FC236}">
                <a16:creationId xmlns:a16="http://schemas.microsoft.com/office/drawing/2014/main" id="{864D3825-94F6-1244-BD3F-5B1495240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7043" y="3788983"/>
            <a:ext cx="825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05DADF2E-4010-DF4D-9974-F76627529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8356" y="4851020"/>
            <a:ext cx="0" cy="52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" name="Line 46">
            <a:extLst>
              <a:ext uri="{FF2B5EF4-FFF2-40B4-BE49-F238E27FC236}">
                <a16:creationId xmlns:a16="http://schemas.microsoft.com/office/drawing/2014/main" id="{A3942138-DCA6-3543-AA9C-FA1359EA9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418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" name="Line 47">
            <a:extLst>
              <a:ext uri="{FF2B5EF4-FFF2-40B4-BE49-F238E27FC236}">
                <a16:creationId xmlns:a16="http://schemas.microsoft.com/office/drawing/2014/main" id="{005DE166-CB66-5E46-905E-39A4D1482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2768" y="4873246"/>
            <a:ext cx="0" cy="30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7" name="Line 48">
            <a:extLst>
              <a:ext uri="{FF2B5EF4-FFF2-40B4-BE49-F238E27FC236}">
                <a16:creationId xmlns:a16="http://schemas.microsoft.com/office/drawing/2014/main" id="{064732CB-8ED1-E34F-9202-54B74C756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9656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8" name="Line 49">
            <a:extLst>
              <a:ext uri="{FF2B5EF4-FFF2-40B4-BE49-F238E27FC236}">
                <a16:creationId xmlns:a16="http://schemas.microsoft.com/office/drawing/2014/main" id="{6ECC29DA-DEA3-7945-8F83-AA61668FF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718" y="4865308"/>
            <a:ext cx="1588" cy="444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Line 50">
            <a:extLst>
              <a:ext uri="{FF2B5EF4-FFF2-40B4-BE49-F238E27FC236}">
                <a16:creationId xmlns:a16="http://schemas.microsoft.com/office/drawing/2014/main" id="{6C87210F-73FD-624E-BCF3-C0CF65E154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481" y="4844670"/>
            <a:ext cx="0" cy="650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" name="Line 51">
            <a:extLst>
              <a:ext uri="{FF2B5EF4-FFF2-40B4-BE49-F238E27FC236}">
                <a16:creationId xmlns:a16="http://schemas.microsoft.com/office/drawing/2014/main" id="{2B3118F9-25B1-1941-87EC-6AD090BAB8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2543" y="4838320"/>
            <a:ext cx="0" cy="650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" name="Line 52">
            <a:extLst>
              <a:ext uri="{FF2B5EF4-FFF2-40B4-BE49-F238E27FC236}">
                <a16:creationId xmlns:a16="http://schemas.microsoft.com/office/drawing/2014/main" id="{16E6EDBF-754C-5A49-A9AF-899EBF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0543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2" name="Line 53">
            <a:extLst>
              <a:ext uri="{FF2B5EF4-FFF2-40B4-BE49-F238E27FC236}">
                <a16:creationId xmlns:a16="http://schemas.microsoft.com/office/drawing/2014/main" id="{10A92FA3-C6FA-EC4A-A768-C813770A86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63781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Line 54">
            <a:extLst>
              <a:ext uri="{FF2B5EF4-FFF2-40B4-BE49-F238E27FC236}">
                <a16:creationId xmlns:a16="http://schemas.microsoft.com/office/drawing/2014/main" id="{79FE40B1-F72F-EE41-9BCC-E86FCAAB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7493" y="4851020"/>
            <a:ext cx="1588" cy="523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Line 55">
            <a:extLst>
              <a:ext uri="{FF2B5EF4-FFF2-40B4-BE49-F238E27FC236}">
                <a16:creationId xmlns:a16="http://schemas.microsoft.com/office/drawing/2014/main" id="{D064FC69-A749-C747-942E-F4BCF12BD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3431" y="4843084"/>
            <a:ext cx="0" cy="60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5" name="Line 56">
            <a:extLst>
              <a:ext uri="{FF2B5EF4-FFF2-40B4-BE49-F238E27FC236}">
                <a16:creationId xmlns:a16="http://schemas.microsoft.com/office/drawing/2014/main" id="{492278DC-1CB1-374A-AC0E-F799C6E83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8731" y="4860546"/>
            <a:ext cx="0" cy="428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6" name="Text Box 72">
            <a:extLst>
              <a:ext uri="{FF2B5EF4-FFF2-40B4-BE49-F238E27FC236}">
                <a16:creationId xmlns:a16="http://schemas.microsoft.com/office/drawing/2014/main" id="{33D18318-47FC-5D43-8E43-085E9ABEB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918" y="3086550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7" name="Text Box 73">
            <a:extLst>
              <a:ext uri="{FF2B5EF4-FFF2-40B4-BE49-F238E27FC236}">
                <a16:creationId xmlns:a16="http://schemas.microsoft.com/office/drawing/2014/main" id="{8B6DD14D-72E9-2E4F-88CC-1CD933AA2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918" y="362312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Text Box 74">
            <a:extLst>
              <a:ext uri="{FF2B5EF4-FFF2-40B4-BE49-F238E27FC236}">
                <a16:creationId xmlns:a16="http://schemas.microsoft.com/office/drawing/2014/main" id="{0ED6840E-3A85-994A-BB9E-72A0A033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207" y="4182683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9" name="Text Box 85">
            <a:extLst>
              <a:ext uri="{FF2B5EF4-FFF2-40B4-BE49-F238E27FC236}">
                <a16:creationId xmlns:a16="http://schemas.microsoft.com/office/drawing/2014/main" id="{076A635F-F1DD-B448-8976-07D860D90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369" y="4860545"/>
            <a:ext cx="481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-25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0" name="Text Box 86">
            <a:extLst>
              <a:ext uri="{FF2B5EF4-FFF2-40B4-BE49-F238E27FC236}">
                <a16:creationId xmlns:a16="http://schemas.microsoft.com/office/drawing/2014/main" id="{9524E3A5-A6D2-5B4E-81B2-7E9A57346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844" y="4858958"/>
            <a:ext cx="481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-15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3F88F6A8-6500-694D-956F-A99AD94F8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447" y="4860545"/>
            <a:ext cx="372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-5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2" name="Text Box 88">
            <a:extLst>
              <a:ext uri="{FF2B5EF4-FFF2-40B4-BE49-F238E27FC236}">
                <a16:creationId xmlns:a16="http://schemas.microsoft.com/office/drawing/2014/main" id="{BE89E93E-D3FF-6249-AE3E-36A45F5E8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857" y="485895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</a:t>
            </a:r>
            <a:endParaRPr kumimoji="0" lang="es-ES" altLang="es-E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3" name="Text Box 89">
            <a:extLst>
              <a:ext uri="{FF2B5EF4-FFF2-40B4-BE49-F238E27FC236}">
                <a16:creationId xmlns:a16="http://schemas.microsoft.com/office/drawing/2014/main" id="{658BF1A7-88E9-7245-A2CF-A64EABBF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269" y="485737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4" name="Text Box 90">
            <a:extLst>
              <a:ext uri="{FF2B5EF4-FFF2-40B4-BE49-F238E27FC236}">
                <a16:creationId xmlns:a16="http://schemas.microsoft.com/office/drawing/2014/main" id="{93907171-E908-9843-B00D-9F5D5B79F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656" y="486054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 Box 91">
            <a:extLst>
              <a:ext uri="{FF2B5EF4-FFF2-40B4-BE49-F238E27FC236}">
                <a16:creationId xmlns:a16="http://schemas.microsoft.com/office/drawing/2014/main" id="{7150A55A-C976-BD42-BA61-84F1ADE06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481" y="4860545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25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Text Box 80">
            <a:extLst>
              <a:ext uri="{FF2B5EF4-FFF2-40B4-BE49-F238E27FC236}">
                <a16:creationId xmlns:a16="http://schemas.microsoft.com/office/drawing/2014/main" id="{BB80D5A0-7BBC-E048-92D2-D1385C66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754" y="4859165"/>
            <a:ext cx="481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-10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Text Box 79">
            <a:extLst>
              <a:ext uri="{FF2B5EF4-FFF2-40B4-BE49-F238E27FC236}">
                <a16:creationId xmlns:a16="http://schemas.microsoft.com/office/drawing/2014/main" id="{5903C959-43FE-3146-BA6C-AE412146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733" y="4858750"/>
            <a:ext cx="481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-20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Text Box 82">
            <a:extLst>
              <a:ext uri="{FF2B5EF4-FFF2-40B4-BE49-F238E27FC236}">
                <a16:creationId xmlns:a16="http://schemas.microsoft.com/office/drawing/2014/main" id="{731E8FCB-32A5-5440-A8D2-8D1DDE3C6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837" y="4857922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Line 43">
            <a:extLst>
              <a:ext uri="{FF2B5EF4-FFF2-40B4-BE49-F238E27FC236}">
                <a16:creationId xmlns:a16="http://schemas.microsoft.com/office/drawing/2014/main" id="{599FFFCF-BCEE-C348-BA7F-2AEBA2FDE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5301" y="4333271"/>
            <a:ext cx="825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Line 43">
            <a:extLst>
              <a:ext uri="{FF2B5EF4-FFF2-40B4-BE49-F238E27FC236}">
                <a16:creationId xmlns:a16="http://schemas.microsoft.com/office/drawing/2014/main" id="{E1E403F4-11C3-DD43-8E24-8CE93C426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807" y="3246198"/>
            <a:ext cx="825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Rectangle 32">
            <a:extLst>
              <a:ext uri="{FF2B5EF4-FFF2-40B4-BE49-F238E27FC236}">
                <a16:creationId xmlns:a16="http://schemas.microsoft.com/office/drawing/2014/main" id="{C078B730-AB22-094E-92AE-D9DE82143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061" y="4767598"/>
            <a:ext cx="100800" cy="10800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2" name="Rectangle 34">
            <a:extLst>
              <a:ext uri="{FF2B5EF4-FFF2-40B4-BE49-F238E27FC236}">
                <a16:creationId xmlns:a16="http://schemas.microsoft.com/office/drawing/2014/main" id="{85265706-147B-CE4C-9CE6-65755E933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582" y="4773234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3" name="Rectangle 32">
            <a:extLst>
              <a:ext uri="{FF2B5EF4-FFF2-40B4-BE49-F238E27FC236}">
                <a16:creationId xmlns:a16="http://schemas.microsoft.com/office/drawing/2014/main" id="{EB037242-7561-7A4D-B6C1-0D3EB06A3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855" y="3515540"/>
            <a:ext cx="108000" cy="10800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AE05AB44-E829-1642-9DC4-4CF9ADA8B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69" y="4773234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5" name="Rectangle 34">
            <a:extLst>
              <a:ext uri="{FF2B5EF4-FFF2-40B4-BE49-F238E27FC236}">
                <a16:creationId xmlns:a16="http://schemas.microsoft.com/office/drawing/2014/main" id="{C054E507-3372-FC4E-9271-507433785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731" y="4774104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" name="Rectangle 34">
            <a:extLst>
              <a:ext uri="{FF2B5EF4-FFF2-40B4-BE49-F238E27FC236}">
                <a16:creationId xmlns:a16="http://schemas.microsoft.com/office/drawing/2014/main" id="{9E1E1098-AC2B-1242-9718-3CFAF7197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69" y="4774105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7" name="Rectangle 34">
            <a:extLst>
              <a:ext uri="{FF2B5EF4-FFF2-40B4-BE49-F238E27FC236}">
                <a16:creationId xmlns:a16="http://schemas.microsoft.com/office/drawing/2014/main" id="{9049245B-8D2B-C048-8465-B4481604A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515" y="4774105"/>
            <a:ext cx="100800" cy="103187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Rectangle 23">
            <a:extLst>
              <a:ext uri="{FF2B5EF4-FFF2-40B4-BE49-F238E27FC236}">
                <a16:creationId xmlns:a16="http://schemas.microsoft.com/office/drawing/2014/main" id="{12B2C7BF-74E2-8342-88CE-0B322972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401" y="4306510"/>
            <a:ext cx="100800" cy="56991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9" name="Rectangle 23">
            <a:extLst>
              <a:ext uri="{FF2B5EF4-FFF2-40B4-BE49-F238E27FC236}">
                <a16:creationId xmlns:a16="http://schemas.microsoft.com/office/drawing/2014/main" id="{F24EEAFC-AFAF-F24C-BD16-8167D33B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01" y="4077910"/>
            <a:ext cx="100800" cy="798510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Rectangle 23">
            <a:extLst>
              <a:ext uri="{FF2B5EF4-FFF2-40B4-BE49-F238E27FC236}">
                <a16:creationId xmlns:a16="http://schemas.microsoft.com/office/drawing/2014/main" id="{65C0341F-5F71-0F45-A480-2C8EC184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93" y="4646235"/>
            <a:ext cx="100800" cy="23018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" name="Rectangle 23">
            <a:extLst>
              <a:ext uri="{FF2B5EF4-FFF2-40B4-BE49-F238E27FC236}">
                <a16:creationId xmlns:a16="http://schemas.microsoft.com/office/drawing/2014/main" id="{67E6D30A-C436-2B4A-8CE8-2BAAF9A95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130" y="4423985"/>
            <a:ext cx="100800" cy="452435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2" name="Rectangle 23">
            <a:extLst>
              <a:ext uri="{FF2B5EF4-FFF2-40B4-BE49-F238E27FC236}">
                <a16:creationId xmlns:a16="http://schemas.microsoft.com/office/drawing/2014/main" id="{5428E819-BD2D-574C-A0CD-86F875791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218" y="4647848"/>
            <a:ext cx="100800" cy="227701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3" name="Rectangle 7">
            <a:extLst>
              <a:ext uri="{FF2B5EF4-FFF2-40B4-BE49-F238E27FC236}">
                <a16:creationId xmlns:a16="http://schemas.microsoft.com/office/drawing/2014/main" id="{2EC509DC-3F42-2347-AEEC-D4142A730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952" y="3857850"/>
            <a:ext cx="100800" cy="33218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4" name="Rectangle 8">
            <a:extLst>
              <a:ext uri="{FF2B5EF4-FFF2-40B4-BE49-F238E27FC236}">
                <a16:creationId xmlns:a16="http://schemas.microsoft.com/office/drawing/2014/main" id="{6F204EA6-524F-F042-95B4-7C09BA3F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056" y="4084022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5" name="Rectangle 14">
            <a:extLst>
              <a:ext uri="{FF2B5EF4-FFF2-40B4-BE49-F238E27FC236}">
                <a16:creationId xmlns:a16="http://schemas.microsoft.com/office/drawing/2014/main" id="{3C6837BB-ADE9-FF49-96BE-AAA3551BB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183" y="4432538"/>
            <a:ext cx="100800" cy="4450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-25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6" name="Rectangle 15">
            <a:extLst>
              <a:ext uri="{FF2B5EF4-FFF2-40B4-BE49-F238E27FC236}">
                <a16:creationId xmlns:a16="http://schemas.microsoft.com/office/drawing/2014/main" id="{37357929-C4B4-FE43-B0DB-692DAE595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284" y="3643408"/>
            <a:ext cx="100800" cy="66657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7" name="Rectangle 16">
            <a:extLst>
              <a:ext uri="{FF2B5EF4-FFF2-40B4-BE49-F238E27FC236}">
                <a16:creationId xmlns:a16="http://schemas.microsoft.com/office/drawing/2014/main" id="{49A7DBF6-D566-5F44-A3ED-B66AC5989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993" y="3741800"/>
            <a:ext cx="108000" cy="1080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8" name="Rectangle 17">
            <a:extLst>
              <a:ext uri="{FF2B5EF4-FFF2-40B4-BE49-F238E27FC236}">
                <a16:creationId xmlns:a16="http://schemas.microsoft.com/office/drawing/2014/main" id="{9B707BE5-46B7-A249-92A6-F68D3DA9D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841" y="3972347"/>
            <a:ext cx="100800" cy="44426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Rectangle 19">
            <a:extLst>
              <a:ext uri="{FF2B5EF4-FFF2-40B4-BE49-F238E27FC236}">
                <a16:creationId xmlns:a16="http://schemas.microsoft.com/office/drawing/2014/main" id="{1A08990D-6E61-F245-B98E-5BB51C84F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0202" y="3616259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Rectangle 19">
            <a:extLst>
              <a:ext uri="{FF2B5EF4-FFF2-40B4-BE49-F238E27FC236}">
                <a16:creationId xmlns:a16="http://schemas.microsoft.com/office/drawing/2014/main" id="{B3B92415-07C1-5846-8477-82674FC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206" y="4187619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Rectangle 19">
            <a:extLst>
              <a:ext uri="{FF2B5EF4-FFF2-40B4-BE49-F238E27FC236}">
                <a16:creationId xmlns:a16="http://schemas.microsoft.com/office/drawing/2014/main" id="{41848F44-8F24-9B46-B44B-D7DDCF298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672" y="4430769"/>
            <a:ext cx="100800" cy="228346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Rectangle 19">
            <a:extLst>
              <a:ext uri="{FF2B5EF4-FFF2-40B4-BE49-F238E27FC236}">
                <a16:creationId xmlns:a16="http://schemas.microsoft.com/office/drawing/2014/main" id="{06907385-4803-9E4F-919A-1D7E08654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400" y="4547469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Rectangle 19">
            <a:extLst>
              <a:ext uri="{FF2B5EF4-FFF2-40B4-BE49-F238E27FC236}">
                <a16:creationId xmlns:a16="http://schemas.microsoft.com/office/drawing/2014/main" id="{575AE4C2-8710-B544-A056-9AD29DFA6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085" y="3855717"/>
            <a:ext cx="100800" cy="226684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05D2025C-E6EE-3349-BB98-75CF2593A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362" y="4545434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ectangle 8">
            <a:extLst>
              <a:ext uri="{FF2B5EF4-FFF2-40B4-BE49-F238E27FC236}">
                <a16:creationId xmlns:a16="http://schemas.microsoft.com/office/drawing/2014/main" id="{DA0E083C-1E93-4846-B292-0D4FC427E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12" y="4770586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ectangle 8">
            <a:extLst>
              <a:ext uri="{FF2B5EF4-FFF2-40B4-BE49-F238E27FC236}">
                <a16:creationId xmlns:a16="http://schemas.microsoft.com/office/drawing/2014/main" id="{B74D6392-0279-2C4B-BDB2-7AB2F5A57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984" y="4325691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Rectangle 8">
            <a:extLst>
              <a:ext uri="{FF2B5EF4-FFF2-40B4-BE49-F238E27FC236}">
                <a16:creationId xmlns:a16="http://schemas.microsoft.com/office/drawing/2014/main" id="{8E8201A5-1F5C-C148-952F-51E1150D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155" y="4317765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ectangle 8">
            <a:extLst>
              <a:ext uri="{FF2B5EF4-FFF2-40B4-BE49-F238E27FC236}">
                <a16:creationId xmlns:a16="http://schemas.microsoft.com/office/drawing/2014/main" id="{2AE4475E-7E3D-9641-8575-40797F9C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367" y="4546392"/>
            <a:ext cx="10080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9" name="Rectangle 8">
            <a:extLst>
              <a:ext uri="{FF2B5EF4-FFF2-40B4-BE49-F238E27FC236}">
                <a16:creationId xmlns:a16="http://schemas.microsoft.com/office/drawing/2014/main" id="{17406615-22D8-A34A-B834-DF1D0E456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728" y="4549013"/>
            <a:ext cx="96940" cy="10636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Rectangle 8">
            <a:extLst>
              <a:ext uri="{FF2B5EF4-FFF2-40B4-BE49-F238E27FC236}">
                <a16:creationId xmlns:a16="http://schemas.microsoft.com/office/drawing/2014/main" id="{C18A7E28-E2A2-824E-9B8E-0F3993951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957" y="4068004"/>
            <a:ext cx="100800" cy="11798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F2C7C06C-603F-0846-BCC1-78561845C4FA}"/>
              </a:ext>
            </a:extLst>
          </p:cNvPr>
          <p:cNvSpPr txBox="1"/>
          <p:nvPr/>
        </p:nvSpPr>
        <p:spPr>
          <a:xfrm>
            <a:off x="2213272" y="3432226"/>
            <a:ext cx="7393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sphalerite</a:t>
            </a:r>
          </a:p>
          <a:p>
            <a:pPr>
              <a:spcAft>
                <a:spcPts val="600"/>
              </a:spcAft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galena</a:t>
            </a:r>
          </a:p>
          <a:p>
            <a:pPr>
              <a:spcAft>
                <a:spcPts val="600"/>
              </a:spcAft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marcasite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barite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21">
            <a:extLst>
              <a:ext uri="{FF2B5EF4-FFF2-40B4-BE49-F238E27FC236}">
                <a16:creationId xmlns:a16="http://schemas.microsoft.com/office/drawing/2014/main" id="{290D7C29-8206-A845-8F06-7ADD416B3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436" y="4533520"/>
            <a:ext cx="100800" cy="344333"/>
          </a:xfrm>
          <a:prstGeom prst="rect">
            <a:avLst/>
          </a:prstGeom>
          <a:solidFill>
            <a:srgbClr val="FF9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Line 55">
            <a:extLst>
              <a:ext uri="{FF2B5EF4-FFF2-40B4-BE49-F238E27FC236}">
                <a16:creationId xmlns:a16="http://schemas.microsoft.com/office/drawing/2014/main" id="{25C8BFBB-87D1-BD46-9A8A-132F63614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4031" y="4849434"/>
            <a:ext cx="0" cy="603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Text Box 91">
            <a:extLst>
              <a:ext uri="{FF2B5EF4-FFF2-40B4-BE49-F238E27FC236}">
                <a16:creationId xmlns:a16="http://schemas.microsoft.com/office/drawing/2014/main" id="{28176C56-003A-994F-989C-8D9353E96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027" y="4860003"/>
            <a:ext cx="409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Rectangle 32">
            <a:extLst>
              <a:ext uri="{FF2B5EF4-FFF2-40B4-BE49-F238E27FC236}">
                <a16:creationId xmlns:a16="http://schemas.microsoft.com/office/drawing/2014/main" id="{9428D362-A60B-094C-B89A-5CEF46B4E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472" y="4660520"/>
            <a:ext cx="100800" cy="215201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6" name="Rectangle 32">
            <a:extLst>
              <a:ext uri="{FF2B5EF4-FFF2-40B4-BE49-F238E27FC236}">
                <a16:creationId xmlns:a16="http://schemas.microsoft.com/office/drawing/2014/main" id="{C9BF19EB-9B66-0B41-9AFD-17E548552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680" y="4767477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Rectangle 32">
            <a:extLst>
              <a:ext uri="{FF2B5EF4-FFF2-40B4-BE49-F238E27FC236}">
                <a16:creationId xmlns:a16="http://schemas.microsoft.com/office/drawing/2014/main" id="{F8E089A0-8B59-3848-9061-3782F8A71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226" y="4662702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8" name="Rectangle 32">
            <a:extLst>
              <a:ext uri="{FF2B5EF4-FFF2-40B4-BE49-F238E27FC236}">
                <a16:creationId xmlns:a16="http://schemas.microsoft.com/office/drawing/2014/main" id="{F5761926-F81E-274D-A0D2-0321BB456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370" y="4667587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39564B87-15AF-2548-A164-D46EC030E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184" y="4573209"/>
            <a:ext cx="100800" cy="103187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Rectangle 16">
            <a:extLst>
              <a:ext uri="{FF2B5EF4-FFF2-40B4-BE49-F238E27FC236}">
                <a16:creationId xmlns:a16="http://schemas.microsoft.com/office/drawing/2014/main" id="{406EB227-F1CD-FA43-B30F-776E2F210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790" y="3967345"/>
            <a:ext cx="108000" cy="108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Rectangle 16">
            <a:extLst>
              <a:ext uri="{FF2B5EF4-FFF2-40B4-BE49-F238E27FC236}">
                <a16:creationId xmlns:a16="http://schemas.microsoft.com/office/drawing/2014/main" id="{F93610DB-829D-1041-A030-7DE324FC1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232" y="4193789"/>
            <a:ext cx="1080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Rectangle 16">
            <a:extLst>
              <a:ext uri="{FF2B5EF4-FFF2-40B4-BE49-F238E27FC236}">
                <a16:creationId xmlns:a16="http://schemas.microsoft.com/office/drawing/2014/main" id="{94B2529F-471E-0F43-9027-C37976F1F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508" y="4423467"/>
            <a:ext cx="108000" cy="10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2A8F61B0-0D38-3B41-B681-43706D673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46" y="4683426"/>
            <a:ext cx="100800" cy="2025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43C00442-CF1A-7C4A-ACBB-6D32D775F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9321" y="4343701"/>
            <a:ext cx="100800" cy="52954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537D0A3A-D03F-E941-9DC6-04616AEA1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521" y="4042075"/>
            <a:ext cx="100800" cy="83116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989F2B7E-76D3-A64C-BA2A-86862793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8896" y="4680251"/>
            <a:ext cx="100800" cy="202519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2D57D3F2-D172-6143-8458-50E5BD7CB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671" y="4673901"/>
            <a:ext cx="100800" cy="202519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8" name="Text Box 91">
            <a:extLst>
              <a:ext uri="{FF2B5EF4-FFF2-40B4-BE49-F238E27FC236}">
                <a16:creationId xmlns:a16="http://schemas.microsoft.com/office/drawing/2014/main" id="{5638BDD0-1776-3A42-A10B-4D0C3987C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56" y="4856828"/>
            <a:ext cx="4844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-30</a:t>
            </a:r>
            <a:endParaRPr kumimoji="0" lang="es-ES" alt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6" name="Rectangle 32">
            <a:extLst>
              <a:ext uri="{FF2B5EF4-FFF2-40B4-BE49-F238E27FC236}">
                <a16:creationId xmlns:a16="http://schemas.microsoft.com/office/drawing/2014/main" id="{18540763-CD95-184D-AD50-17BCE5133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522" y="4767721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Rectangle 32">
            <a:extLst>
              <a:ext uri="{FF2B5EF4-FFF2-40B4-BE49-F238E27FC236}">
                <a16:creationId xmlns:a16="http://schemas.microsoft.com/office/drawing/2014/main" id="{F12B174D-4F73-AF45-BF1E-5BAFC77C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097" y="4660943"/>
            <a:ext cx="105774" cy="214778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Rectangle 32">
            <a:extLst>
              <a:ext uri="{FF2B5EF4-FFF2-40B4-BE49-F238E27FC236}">
                <a16:creationId xmlns:a16="http://schemas.microsoft.com/office/drawing/2014/main" id="{29768394-E797-2A4D-85CA-056E795E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947" y="4767721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9" name="Rectangle 32">
            <a:extLst>
              <a:ext uri="{FF2B5EF4-FFF2-40B4-BE49-F238E27FC236}">
                <a16:creationId xmlns:a16="http://schemas.microsoft.com/office/drawing/2014/main" id="{F69E1E8A-9E93-E742-A464-EF9CBC68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572" y="4767721"/>
            <a:ext cx="100800" cy="108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es-ES" altLang="es-ES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Rectangle 4">
            <a:extLst>
              <a:ext uri="{FF2B5EF4-FFF2-40B4-BE49-F238E27FC236}">
                <a16:creationId xmlns:a16="http://schemas.microsoft.com/office/drawing/2014/main" id="{2AE70240-4216-344D-9A3E-A38F03DB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128" y="5528661"/>
            <a:ext cx="18899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Bacteriogenic </a:t>
            </a:r>
            <a:r>
              <a:rPr kumimoji="1" lang="en-US" altLang="en-US" sz="1600" dirty="0">
                <a:cs typeface="Arial" panose="020B0604020202020204" pitchFamily="34" charset="0"/>
              </a:rPr>
              <a:t>s</a:t>
            </a:r>
            <a:r>
              <a:rPr kumimoji="1" lang="en-US" alt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ulfide</a:t>
            </a:r>
            <a:endParaRPr kumimoji="1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B13BC7F7-8C09-244D-B6CB-7D4060AB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44" y="5529089"/>
            <a:ext cx="18803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Hydrothermal </a:t>
            </a:r>
            <a:r>
              <a:rPr kumimoji="1" lang="en-US" altLang="en-US" sz="1600" dirty="0">
                <a:cs typeface="Arial" panose="020B0604020202020204" pitchFamily="34" charset="0"/>
              </a:rPr>
              <a:t>s</a:t>
            </a:r>
            <a:r>
              <a:rPr kumimoji="1" lang="en-US" alt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ulfide</a:t>
            </a:r>
            <a:endParaRPr kumimoji="1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2" name="Text Box 98">
            <a:extLst>
              <a:ext uri="{FF2B5EF4-FFF2-40B4-BE49-F238E27FC236}">
                <a16:creationId xmlns:a16="http://schemas.microsoft.com/office/drawing/2014/main" id="{D8C9D5EC-DDD4-9049-9DAA-9E28BF080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13" y="5524704"/>
            <a:ext cx="1712328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Seawater</a:t>
            </a:r>
            <a:r>
              <a:rPr lang="es-ES_tradnl" altLang="es-ES" sz="16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_tradnl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sulfate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350F5E21-2924-3D49-BCAA-8FAA4A4247D4}"/>
              </a:ext>
            </a:extLst>
          </p:cNvPr>
          <p:cNvSpPr txBox="1"/>
          <p:nvPr/>
        </p:nvSpPr>
        <p:spPr>
          <a:xfrm>
            <a:off x="0" y="-182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Sulphur isotopes analyses from Tara Deep - Main zone</a:t>
            </a:r>
          </a:p>
        </p:txBody>
      </p:sp>
      <p:sp>
        <p:nvSpPr>
          <p:cNvPr id="115" name="Text Box 158">
            <a:extLst>
              <a:ext uri="{FF2B5EF4-FFF2-40B4-BE49-F238E27FC236}">
                <a16:creationId xmlns:a16="http://schemas.microsoft.com/office/drawing/2014/main" id="{DCDF5723-399E-D94F-8805-8C5C7B9C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187" y="5072209"/>
            <a:ext cx="769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altLang="en-US" b="1" dirty="0"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kumimoji="1" lang="en-GB" altLang="en-US" b="1" baseline="30000" dirty="0">
                <a:cs typeface="Arial" panose="020B0604020202020204" pitchFamily="34" charset="0"/>
              </a:rPr>
              <a:t>34</a:t>
            </a:r>
            <a:r>
              <a:rPr kumimoji="1" lang="en-GB" altLang="en-US" b="1" dirty="0">
                <a:cs typeface="Arial" panose="020B0604020202020204" pitchFamily="34" charset="0"/>
              </a:rPr>
              <a:t>S</a:t>
            </a:r>
            <a:endParaRPr kumimoji="1" lang="en-US" altLang="en-US" b="1" dirty="0">
              <a:cs typeface="Arial" panose="020B0604020202020204" pitchFamily="34" charset="0"/>
            </a:endParaRPr>
          </a:p>
        </p:txBody>
      </p:sp>
      <p:sp>
        <p:nvSpPr>
          <p:cNvPr id="149" name="Cerrar llave 148">
            <a:extLst>
              <a:ext uri="{FF2B5EF4-FFF2-40B4-BE49-F238E27FC236}">
                <a16:creationId xmlns:a16="http://schemas.microsoft.com/office/drawing/2014/main" id="{2B418931-6FF1-2F4D-A026-8454CB40CAD9}"/>
              </a:ext>
            </a:extLst>
          </p:cNvPr>
          <p:cNvSpPr/>
          <p:nvPr/>
        </p:nvSpPr>
        <p:spPr>
          <a:xfrm rot="16200000" flipH="1" flipV="1">
            <a:off x="3315758" y="3961285"/>
            <a:ext cx="207168" cy="2907505"/>
          </a:xfrm>
          <a:prstGeom prst="righ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Cerrar llave 149">
            <a:extLst>
              <a:ext uri="{FF2B5EF4-FFF2-40B4-BE49-F238E27FC236}">
                <a16:creationId xmlns:a16="http://schemas.microsoft.com/office/drawing/2014/main" id="{FEE27830-B426-6841-B43B-033071D01601}"/>
              </a:ext>
            </a:extLst>
          </p:cNvPr>
          <p:cNvSpPr/>
          <p:nvPr/>
        </p:nvSpPr>
        <p:spPr>
          <a:xfrm rot="16200000" flipH="1" flipV="1">
            <a:off x="6262304" y="4848565"/>
            <a:ext cx="207168" cy="1152000"/>
          </a:xfrm>
          <a:prstGeom prst="righ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6" name="Cerrar llave 155">
            <a:extLst>
              <a:ext uri="{FF2B5EF4-FFF2-40B4-BE49-F238E27FC236}">
                <a16:creationId xmlns:a16="http://schemas.microsoft.com/office/drawing/2014/main" id="{E43C8524-2A6B-F44B-A777-D1671476BF82}"/>
              </a:ext>
            </a:extLst>
          </p:cNvPr>
          <p:cNvSpPr/>
          <p:nvPr/>
        </p:nvSpPr>
        <p:spPr>
          <a:xfrm rot="16200000" flipH="1" flipV="1">
            <a:off x="7727547" y="4989982"/>
            <a:ext cx="207168" cy="864000"/>
          </a:xfrm>
          <a:prstGeom prst="righ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3" name="Rectangle 4">
            <a:extLst>
              <a:ext uri="{FF2B5EF4-FFF2-40B4-BE49-F238E27FC236}">
                <a16:creationId xmlns:a16="http://schemas.microsoft.com/office/drawing/2014/main" id="{BDAE18A4-2CB0-EE4C-952A-39557F14B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40507"/>
            <a:ext cx="1219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Tara Deep economic ore shows a </a:t>
            </a:r>
            <a:r>
              <a:rPr kumimoji="1" lang="en-US" altLang="en-US" sz="20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34</a:t>
            </a:r>
            <a:r>
              <a:rPr kumimoji="1"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S b</a:t>
            </a:r>
            <a:r>
              <a:rPr kumimoji="1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imodal</a:t>
            </a:r>
            <a:r>
              <a:rPr kumimoji="1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anose="020B0604020202020204" pitchFamily="34" charset="0"/>
              </a:rPr>
              <a:t> distribution comparable with Navan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50D69A51-25A5-FD43-9302-F087F3C1D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6" t="14689" r="6018" b="60918"/>
          <a:stretch/>
        </p:blipFill>
        <p:spPr>
          <a:xfrm>
            <a:off x="558007" y="859581"/>
            <a:ext cx="7399866" cy="2105292"/>
          </a:xfrm>
          <a:prstGeom prst="rect">
            <a:avLst/>
          </a:prstGeom>
        </p:spPr>
      </p:pic>
      <p:sp>
        <p:nvSpPr>
          <p:cNvPr id="208" name="Rectangle 4">
            <a:extLst>
              <a:ext uri="{FF2B5EF4-FFF2-40B4-BE49-F238E27FC236}">
                <a16:creationId xmlns:a16="http://schemas.microsoft.com/office/drawing/2014/main" id="{AE1C424F-E2B1-694C-87E6-87BAC8241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821" y="3464761"/>
            <a:ext cx="15274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Tara Deep-Main zone</a:t>
            </a:r>
          </a:p>
        </p:txBody>
      </p:sp>
      <p:sp>
        <p:nvSpPr>
          <p:cNvPr id="210" name="Text Box 161">
            <a:extLst>
              <a:ext uri="{FF2B5EF4-FFF2-40B4-BE49-F238E27FC236}">
                <a16:creationId xmlns:a16="http://schemas.microsoft.com/office/drawing/2014/main" id="{2AF86366-0929-AA46-917C-C03B8DDB3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738" y="1124114"/>
            <a:ext cx="3214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/>
              <a:t>Bimodal S isotope distribution is key for economic ore deposits in Navan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1600" dirty="0"/>
          </a:p>
        </p:txBody>
      </p:sp>
      <p:sp>
        <p:nvSpPr>
          <p:cNvPr id="211" name="Text Box 161">
            <a:extLst>
              <a:ext uri="{FF2B5EF4-FFF2-40B4-BE49-F238E27FC236}">
                <a16:creationId xmlns:a16="http://schemas.microsoft.com/office/drawing/2014/main" id="{A308DAFF-30E0-AC49-AE61-735F64F89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3661" y="2118178"/>
            <a:ext cx="33597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/>
              <a:t>The lowest value, that is the lightest isotopically, is characteristic of bacteriogenic reduction of seawater </a:t>
            </a:r>
            <a:r>
              <a:rPr lang="en-GB" sz="1600" b="1" dirty="0" err="1"/>
              <a:t>sulfate</a:t>
            </a:r>
            <a:endParaRPr kumimoji="1" lang="en-US" altLang="en-US" sz="1600" dirty="0"/>
          </a:p>
        </p:txBody>
      </p:sp>
      <p:sp>
        <p:nvSpPr>
          <p:cNvPr id="212" name="Text Box 161">
            <a:extLst>
              <a:ext uri="{FF2B5EF4-FFF2-40B4-BE49-F238E27FC236}">
                <a16:creationId xmlns:a16="http://schemas.microsoft.com/office/drawing/2014/main" id="{7C465015-8CC7-AB42-832F-B07F621E7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714" y="3382360"/>
            <a:ext cx="31864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/>
              <a:t>The heavier value is interpreted to be hydrothermal </a:t>
            </a:r>
            <a:r>
              <a:rPr lang="en-GB" sz="1600" b="1" dirty="0" err="1"/>
              <a:t>sulfide</a:t>
            </a:r>
            <a:r>
              <a:rPr lang="en-GB" sz="1600" b="1" dirty="0"/>
              <a:t>, which has entered the deposit with metalliferous hydrothermal fluids</a:t>
            </a:r>
            <a:endParaRPr kumimoji="1" lang="en-US" altLang="en-US" sz="1600" dirty="0"/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003C044F-D4A4-5047-B3F6-E98970263D49}"/>
              </a:ext>
            </a:extLst>
          </p:cNvPr>
          <p:cNvSpPr txBox="1"/>
          <p:nvPr/>
        </p:nvSpPr>
        <p:spPr>
          <a:xfrm>
            <a:off x="9711159" y="6611779"/>
            <a:ext cx="2585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</a:t>
            </a:r>
            <a:r>
              <a:rPr lang="es-ES" sz="1000" dirty="0" err="1"/>
              <a:t>Drummond</a:t>
            </a:r>
            <a:r>
              <a:rPr lang="es-ES" sz="10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6421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Arrow Connector 2">
            <a:extLst>
              <a:ext uri="{FF2B5EF4-FFF2-40B4-BE49-F238E27FC236}">
                <a16:creationId xmlns:a16="http://schemas.microsoft.com/office/drawing/2014/main" id="{6227E28D-9B40-E744-A012-B0239B11164A}"/>
              </a:ext>
            </a:extLst>
          </p:cNvPr>
          <p:cNvCxnSpPr>
            <a:cxnSpLocks/>
          </p:cNvCxnSpPr>
          <p:nvPr/>
        </p:nvCxnSpPr>
        <p:spPr>
          <a:xfrm flipH="1">
            <a:off x="5086350" y="1851269"/>
            <a:ext cx="584781" cy="58383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17">
            <a:extLst>
              <a:ext uri="{FF2B5EF4-FFF2-40B4-BE49-F238E27FC236}">
                <a16:creationId xmlns:a16="http://schemas.microsoft.com/office/drawing/2014/main" id="{A2FF7537-345F-FB4B-92C8-EDF43BF78BE9}"/>
              </a:ext>
            </a:extLst>
          </p:cNvPr>
          <p:cNvCxnSpPr>
            <a:cxnSpLocks/>
          </p:cNvCxnSpPr>
          <p:nvPr/>
        </p:nvCxnSpPr>
        <p:spPr>
          <a:xfrm flipH="1">
            <a:off x="8189843" y="2710978"/>
            <a:ext cx="513522" cy="25088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350F5E21-2924-3D49-BCAA-8FAA4A4247D4}"/>
              </a:ext>
            </a:extLst>
          </p:cNvPr>
          <p:cNvSpPr txBox="1"/>
          <p:nvPr/>
        </p:nvSpPr>
        <p:spPr>
          <a:xfrm>
            <a:off x="0" y="-182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 isotopes analyses from Tara Deep – S fault conglomerate </a:t>
            </a:r>
          </a:p>
        </p:txBody>
      </p:sp>
      <p:sp>
        <p:nvSpPr>
          <p:cNvPr id="152" name="Rectangle 4">
            <a:extLst>
              <a:ext uri="{FF2B5EF4-FFF2-40B4-BE49-F238E27FC236}">
                <a16:creationId xmlns:a16="http://schemas.microsoft.com/office/drawing/2014/main" id="{D027D98F-DF55-534F-B4D0-BCD5E047A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5564"/>
            <a:ext cx="121920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1"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A light signature dominates for sphalerite and galena at the S Fault Conglomerate</a:t>
            </a:r>
          </a:p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1"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Marcasite shows heavy signature</a:t>
            </a:r>
          </a:p>
        </p:txBody>
      </p: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4DB53F11-9AEB-1345-BFA6-92B5417C1071}"/>
              </a:ext>
            </a:extLst>
          </p:cNvPr>
          <p:cNvGrpSpPr/>
          <p:nvPr/>
        </p:nvGrpSpPr>
        <p:grpSpPr>
          <a:xfrm>
            <a:off x="2115378" y="3328911"/>
            <a:ext cx="7705623" cy="2727464"/>
            <a:chOff x="2115378" y="3443749"/>
            <a:chExt cx="7705623" cy="2727464"/>
          </a:xfrm>
        </p:grpSpPr>
        <p:sp>
          <p:nvSpPr>
            <p:cNvPr id="110" name="Rectangle 4">
              <a:extLst>
                <a:ext uri="{FF2B5EF4-FFF2-40B4-BE49-F238E27FC236}">
                  <a16:creationId xmlns:a16="http://schemas.microsoft.com/office/drawing/2014/main" id="{2AE70240-4216-344D-9A3E-A38F03DB7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588" y="5885860"/>
              <a:ext cx="188994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Bacteriogenic </a:t>
              </a:r>
              <a:r>
                <a:rPr kumimoji="1" lang="en-US" altLang="en-US" sz="1600" dirty="0">
                  <a:cs typeface="Arial" panose="020B0604020202020204" pitchFamily="34" charset="0"/>
                </a:rPr>
                <a:t>s</a:t>
              </a:r>
              <a:r>
                <a:rPr kumimoji="1" lang="en-US" altLang="en-US" sz="16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ulfide</a:t>
              </a:r>
              <a:endParaRPr kumimoji="1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11" name="Rectangle 4">
              <a:extLst>
                <a:ext uri="{FF2B5EF4-FFF2-40B4-BE49-F238E27FC236}">
                  <a16:creationId xmlns:a16="http://schemas.microsoft.com/office/drawing/2014/main" id="{B13BC7F7-8C09-244D-B6CB-7D4060AB1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5304" y="5886288"/>
              <a:ext cx="18803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Hydrothermal </a:t>
              </a:r>
              <a:r>
                <a:rPr kumimoji="1" lang="en-US" altLang="en-US" sz="1600" dirty="0">
                  <a:cs typeface="Arial" panose="020B0604020202020204" pitchFamily="34" charset="0"/>
                </a:rPr>
                <a:t>s</a:t>
              </a:r>
              <a:r>
                <a:rPr kumimoji="1" lang="en-US" altLang="en-US" sz="16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ulfide</a:t>
              </a:r>
              <a:endParaRPr kumimoji="1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12" name="Text Box 98">
              <a:extLst>
                <a:ext uri="{FF2B5EF4-FFF2-40B4-BE49-F238E27FC236}">
                  <a16:creationId xmlns:a16="http://schemas.microsoft.com/office/drawing/2014/main" id="{D8C9D5EC-DDD4-9049-9DAA-9E28BF080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8673" y="5881903"/>
              <a:ext cx="1712328" cy="28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Seawater</a:t>
              </a:r>
              <a:r>
                <a:rPr lang="es-ES_tradnl" altLang="es-ES" sz="16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sulfate</a:t>
              </a: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178D849-1EAF-FF42-9297-CD0B838634D2}"/>
                </a:ext>
              </a:extLst>
            </p:cNvPr>
            <p:cNvGrpSpPr/>
            <p:nvPr/>
          </p:nvGrpSpPr>
          <p:grpSpPr>
            <a:xfrm>
              <a:off x="2115378" y="3443749"/>
              <a:ext cx="7062195" cy="2447324"/>
              <a:chOff x="2115378" y="3086550"/>
              <a:chExt cx="7062195" cy="2447324"/>
            </a:xfrm>
          </p:grpSpPr>
          <p:sp>
            <p:nvSpPr>
              <p:cNvPr id="3" name="Text Box 83">
                <a:extLst>
                  <a:ext uri="{FF2B5EF4-FFF2-40B4-BE49-F238E27FC236}">
                    <a16:creationId xmlns:a16="http://schemas.microsoft.com/office/drawing/2014/main" id="{2CE57861-BDE2-294B-9066-27541039AE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9870" y="4856775"/>
                <a:ext cx="406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20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Rectangle 19">
                <a:extLst>
                  <a:ext uri="{FF2B5EF4-FFF2-40B4-BE49-F238E27FC236}">
                    <a16:creationId xmlns:a16="http://schemas.microsoft.com/office/drawing/2014/main" id="{3C7B1758-FA98-6A41-9807-51DF87DA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7604" y="4542795"/>
                <a:ext cx="100800" cy="226684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Rectangle 19">
                <a:extLst>
                  <a:ext uri="{FF2B5EF4-FFF2-40B4-BE49-F238E27FC236}">
                    <a16:creationId xmlns:a16="http://schemas.microsoft.com/office/drawing/2014/main" id="{D1962FC4-0D3A-FD4D-8271-4162E64C8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354" y="4542796"/>
                <a:ext cx="100800" cy="226684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8D571FE3-CCD6-F742-9833-3CBF4A0FF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129" y="3133272"/>
                <a:ext cx="6486447" cy="1749498"/>
              </a:xfrm>
              <a:custGeom>
                <a:avLst/>
                <a:gdLst>
                  <a:gd name="T0" fmla="*/ 0 w 3414"/>
                  <a:gd name="T1" fmla="*/ 0 h 1040"/>
                  <a:gd name="T2" fmla="*/ 0 w 3414"/>
                  <a:gd name="T3" fmla="*/ 2147483647 h 1040"/>
                  <a:gd name="T4" fmla="*/ 2147483647 w 3414"/>
                  <a:gd name="T5" fmla="*/ 2147483647 h 1040"/>
                  <a:gd name="T6" fmla="*/ 0 60000 65536"/>
                  <a:gd name="T7" fmla="*/ 0 60000 65536"/>
                  <a:gd name="T8" fmla="*/ 0 60000 65536"/>
                  <a:gd name="T9" fmla="*/ 0 w 3414"/>
                  <a:gd name="T10" fmla="*/ 0 h 1040"/>
                  <a:gd name="T11" fmla="*/ 3414 w 3414"/>
                  <a:gd name="T12" fmla="*/ 1040 h 10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14" h="1040">
                    <a:moveTo>
                      <a:pt x="0" y="0"/>
                    </a:moveTo>
                    <a:lnTo>
                      <a:pt x="0" y="1040"/>
                    </a:lnTo>
                    <a:lnTo>
                      <a:pt x="3414" y="104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9">
                <a:extLst>
                  <a:ext uri="{FF2B5EF4-FFF2-40B4-BE49-F238E27FC236}">
                    <a16:creationId xmlns:a16="http://schemas.microsoft.com/office/drawing/2014/main" id="{54F56FD3-F369-5549-92C4-AC6B6FD00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2994" y="4576384"/>
                <a:ext cx="100800" cy="10318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18">
                <a:extLst>
                  <a:ext uri="{FF2B5EF4-FFF2-40B4-BE49-F238E27FC236}">
                    <a16:creationId xmlns:a16="http://schemas.microsoft.com/office/drawing/2014/main" id="{739AE1A3-D0A7-254E-A971-BD59A3FFF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9616" y="4415175"/>
                <a:ext cx="100800" cy="460374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20">
                <a:extLst>
                  <a:ext uri="{FF2B5EF4-FFF2-40B4-BE49-F238E27FC236}">
                    <a16:creationId xmlns:a16="http://schemas.microsoft.com/office/drawing/2014/main" id="{4B06D1DA-524A-1F4B-B4CC-4695EB2EC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9640" y="4646950"/>
                <a:ext cx="100800" cy="228599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22">
                <a:extLst>
                  <a:ext uri="{FF2B5EF4-FFF2-40B4-BE49-F238E27FC236}">
                    <a16:creationId xmlns:a16="http://schemas.microsoft.com/office/drawing/2014/main" id="{7E77A985-1C16-7046-8D30-3CFEC8A4D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7749" y="4532650"/>
                <a:ext cx="100012" cy="342899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02BFEA4D-C4E0-1B4B-832D-A6F128F69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7003" y="4429363"/>
                <a:ext cx="100800" cy="447058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24">
                <a:extLst>
                  <a:ext uri="{FF2B5EF4-FFF2-40B4-BE49-F238E27FC236}">
                    <a16:creationId xmlns:a16="http://schemas.microsoft.com/office/drawing/2014/main" id="{56608500-610C-464C-9680-A621E6357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9844" y="4657345"/>
                <a:ext cx="100800" cy="219075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25">
                <a:extLst>
                  <a:ext uri="{FF2B5EF4-FFF2-40B4-BE49-F238E27FC236}">
                    <a16:creationId xmlns:a16="http://schemas.microsoft.com/office/drawing/2014/main" id="{1152A02B-AB70-2C4A-8D49-E4AE15903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6124" y="4646078"/>
                <a:ext cx="100800" cy="231775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26">
                <a:extLst>
                  <a:ext uri="{FF2B5EF4-FFF2-40B4-BE49-F238E27FC236}">
                    <a16:creationId xmlns:a16="http://schemas.microsoft.com/office/drawing/2014/main" id="{A3CCE56E-95BA-7D42-B5CA-2156B424D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6267" y="4184117"/>
                <a:ext cx="100800" cy="693736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27">
                <a:extLst>
                  <a:ext uri="{FF2B5EF4-FFF2-40B4-BE49-F238E27FC236}">
                    <a16:creationId xmlns:a16="http://schemas.microsoft.com/office/drawing/2014/main" id="{BDDFAD01-1FAB-044B-B44D-86A37186E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557" y="4412717"/>
                <a:ext cx="100800" cy="465136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 28">
                <a:extLst>
                  <a:ext uri="{FF2B5EF4-FFF2-40B4-BE49-F238E27FC236}">
                    <a16:creationId xmlns:a16="http://schemas.microsoft.com/office/drawing/2014/main" id="{80660822-F36C-A641-B36E-BBAAE1995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0132" y="4186573"/>
                <a:ext cx="100800" cy="688975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214B2BA6-F85D-4243-951C-A6DF24F21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9403" y="3841215"/>
                <a:ext cx="100800" cy="103663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23A82BB3-C139-2445-9F1A-11383FE32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8674" y="4411999"/>
                <a:ext cx="100800" cy="46355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31">
                <a:extLst>
                  <a:ext uri="{FF2B5EF4-FFF2-40B4-BE49-F238E27FC236}">
                    <a16:creationId xmlns:a16="http://schemas.microsoft.com/office/drawing/2014/main" id="{FF28D152-A4E2-C948-B212-1DDC8910E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7945" y="4186573"/>
                <a:ext cx="100800" cy="688975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32">
                <a:extLst>
                  <a:ext uri="{FF2B5EF4-FFF2-40B4-BE49-F238E27FC236}">
                    <a16:creationId xmlns:a16="http://schemas.microsoft.com/office/drawing/2014/main" id="{2F28F971-4042-B443-9C07-5AEA458D9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096" y="4767598"/>
                <a:ext cx="100800" cy="108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C2D791B1-BEE6-E745-BC82-F1DED51CD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6854" y="4772363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A908C9BE-87FF-214D-89E3-6E9A56D2A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5994" y="4772363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:a16="http://schemas.microsoft.com/office/drawing/2014/main" id="{864D3825-94F6-1244-BD3F-5B1495240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7503" y="3788983"/>
                <a:ext cx="8255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45">
                <a:extLst>
                  <a:ext uri="{FF2B5EF4-FFF2-40B4-BE49-F238E27FC236}">
                    <a16:creationId xmlns:a16="http://schemas.microsoft.com/office/drawing/2014/main" id="{05DADF2E-4010-DF4D-9974-F76627529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816" y="4851020"/>
                <a:ext cx="0" cy="5238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46">
                <a:extLst>
                  <a:ext uri="{FF2B5EF4-FFF2-40B4-BE49-F238E27FC236}">
                    <a16:creationId xmlns:a16="http://schemas.microsoft.com/office/drawing/2014/main" id="{A3942138-DCA6-3543-AA9C-FA1359EA9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8878" y="4860546"/>
                <a:ext cx="0" cy="4286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005DE166-CB66-5E46-905E-39A4D1482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3228" y="4873246"/>
                <a:ext cx="0" cy="3016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064732CB-8ED1-E34F-9202-54B74C756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0116" y="4860546"/>
                <a:ext cx="0" cy="4286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Line 49">
                <a:extLst>
                  <a:ext uri="{FF2B5EF4-FFF2-40B4-BE49-F238E27FC236}">
                    <a16:creationId xmlns:a16="http://schemas.microsoft.com/office/drawing/2014/main" id="{6ECC29DA-DEA3-7945-8F83-AA61668FF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0178" y="4865308"/>
                <a:ext cx="1588" cy="4445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Line 50">
                <a:extLst>
                  <a:ext uri="{FF2B5EF4-FFF2-40B4-BE49-F238E27FC236}">
                    <a16:creationId xmlns:a16="http://schemas.microsoft.com/office/drawing/2014/main" id="{6C87210F-73FD-624E-BCF3-C0CF65E15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72941" y="4844670"/>
                <a:ext cx="0" cy="6508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51">
                <a:extLst>
                  <a:ext uri="{FF2B5EF4-FFF2-40B4-BE49-F238E27FC236}">
                    <a16:creationId xmlns:a16="http://schemas.microsoft.com/office/drawing/2014/main" id="{2B3118F9-25B1-1941-87EC-6AD090BAB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73003" y="4838320"/>
                <a:ext cx="0" cy="6508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52">
                <a:extLst>
                  <a:ext uri="{FF2B5EF4-FFF2-40B4-BE49-F238E27FC236}">
                    <a16:creationId xmlns:a16="http://schemas.microsoft.com/office/drawing/2014/main" id="{16E6EDBF-754C-5A49-A9AF-899EBF88B5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1003" y="4860546"/>
                <a:ext cx="0" cy="4286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Line 53">
                <a:extLst>
                  <a:ext uri="{FF2B5EF4-FFF2-40B4-BE49-F238E27FC236}">
                    <a16:creationId xmlns:a16="http://schemas.microsoft.com/office/drawing/2014/main" id="{10A92FA3-C6FA-EC4A-A768-C813770A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984241" y="4860546"/>
                <a:ext cx="0" cy="4286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Line 54">
                <a:extLst>
                  <a:ext uri="{FF2B5EF4-FFF2-40B4-BE49-F238E27FC236}">
                    <a16:creationId xmlns:a16="http://schemas.microsoft.com/office/drawing/2014/main" id="{79FE40B1-F72F-EE41-9BCC-E86FCAABB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7953" y="4851020"/>
                <a:ext cx="1588" cy="5238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55">
                <a:extLst>
                  <a:ext uri="{FF2B5EF4-FFF2-40B4-BE49-F238E27FC236}">
                    <a16:creationId xmlns:a16="http://schemas.microsoft.com/office/drawing/2014/main" id="{D064FC69-A749-C747-942E-F4BCF12BD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3891" y="4843084"/>
                <a:ext cx="0" cy="60325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56">
                <a:extLst>
                  <a:ext uri="{FF2B5EF4-FFF2-40B4-BE49-F238E27FC236}">
                    <a16:creationId xmlns:a16="http://schemas.microsoft.com/office/drawing/2014/main" id="{492278DC-1CB1-374A-AC0E-F799C6E83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9191" y="4860546"/>
                <a:ext cx="0" cy="4286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 Box 72">
                <a:extLst>
                  <a:ext uri="{FF2B5EF4-FFF2-40B4-BE49-F238E27FC236}">
                    <a16:creationId xmlns:a16="http://schemas.microsoft.com/office/drawing/2014/main" id="{33D18318-47FC-5D43-8E43-085E9ABEBD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5378" y="3086550"/>
                <a:ext cx="406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15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Text Box 73">
                <a:extLst>
                  <a:ext uri="{FF2B5EF4-FFF2-40B4-BE49-F238E27FC236}">
                    <a16:creationId xmlns:a16="http://schemas.microsoft.com/office/drawing/2014/main" id="{8B6DD14D-72E9-2E4F-88CC-1CD933AA2C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5378" y="3623125"/>
                <a:ext cx="406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10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 Box 74">
                <a:extLst>
                  <a:ext uri="{FF2B5EF4-FFF2-40B4-BE49-F238E27FC236}">
                    <a16:creationId xmlns:a16="http://schemas.microsoft.com/office/drawing/2014/main" id="{0ED6840E-3A85-994A-BB9E-72A0A033F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6667" y="4182683"/>
                <a:ext cx="29527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5</a:t>
                </a:r>
                <a:endParaRPr kumimoji="0" lang="es-ES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Text Box 85">
                <a:extLst>
                  <a:ext uri="{FF2B5EF4-FFF2-40B4-BE49-F238E27FC236}">
                    <a16:creationId xmlns:a16="http://schemas.microsoft.com/office/drawing/2014/main" id="{076A635F-F1DD-B448-8976-07D860D902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5829" y="4860545"/>
                <a:ext cx="48101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-25</a:t>
                </a:r>
                <a:endParaRPr kumimoji="0" lang="es-ES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Text Box 86">
                <a:extLst>
                  <a:ext uri="{FF2B5EF4-FFF2-40B4-BE49-F238E27FC236}">
                    <a16:creationId xmlns:a16="http://schemas.microsoft.com/office/drawing/2014/main" id="{9524E3A5-A6D2-5B4E-81B2-7E9A57346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2304" y="4858958"/>
                <a:ext cx="48101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-15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Text Box 87">
                <a:extLst>
                  <a:ext uri="{FF2B5EF4-FFF2-40B4-BE49-F238E27FC236}">
                    <a16:creationId xmlns:a16="http://schemas.microsoft.com/office/drawing/2014/main" id="{3F88F6A8-6500-694D-956F-A99AD94F8F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1907" y="4860545"/>
                <a:ext cx="37221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-5</a:t>
                </a:r>
                <a:endParaRPr kumimoji="0" lang="es-ES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88">
                <a:extLst>
                  <a:ext uri="{FF2B5EF4-FFF2-40B4-BE49-F238E27FC236}">
                    <a16:creationId xmlns:a16="http://schemas.microsoft.com/office/drawing/2014/main" id="{BE89E93E-D3FF-6249-AE3E-36A45F5E8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6317" y="4858958"/>
                <a:ext cx="29527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0</a:t>
                </a:r>
                <a:endParaRPr kumimoji="0" lang="es-ES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 Box 89">
                <a:extLst>
                  <a:ext uri="{FF2B5EF4-FFF2-40B4-BE49-F238E27FC236}">
                    <a16:creationId xmlns:a16="http://schemas.microsoft.com/office/drawing/2014/main" id="{658BF1A7-88E9-7245-A2CF-A64EABBF18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2729" y="4857370"/>
                <a:ext cx="29527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5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90">
                <a:extLst>
                  <a:ext uri="{FF2B5EF4-FFF2-40B4-BE49-F238E27FC236}">
                    <a16:creationId xmlns:a16="http://schemas.microsoft.com/office/drawing/2014/main" id="{93907171-E908-9843-B00D-9F5D5B79F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54116" y="4860545"/>
                <a:ext cx="406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15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Text Box 91">
                <a:extLst>
                  <a:ext uri="{FF2B5EF4-FFF2-40B4-BE49-F238E27FC236}">
                    <a16:creationId xmlns:a16="http://schemas.microsoft.com/office/drawing/2014/main" id="{7150A55A-C976-BD42-BA61-84F1ADE06E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66941" y="4860545"/>
                <a:ext cx="406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25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Text Box 80">
                <a:extLst>
                  <a:ext uri="{FF2B5EF4-FFF2-40B4-BE49-F238E27FC236}">
                    <a16:creationId xmlns:a16="http://schemas.microsoft.com/office/drawing/2014/main" id="{BB80D5A0-7BBC-E048-92D2-D1385C664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7214" y="4859165"/>
                <a:ext cx="4810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-10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 Box 79">
                <a:extLst>
                  <a:ext uri="{FF2B5EF4-FFF2-40B4-BE49-F238E27FC236}">
                    <a16:creationId xmlns:a16="http://schemas.microsoft.com/office/drawing/2014/main" id="{5903C959-43FE-3146-BA6C-AE41214652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8193" y="4858750"/>
                <a:ext cx="4810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-20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 Box 82">
                <a:extLst>
                  <a:ext uri="{FF2B5EF4-FFF2-40B4-BE49-F238E27FC236}">
                    <a16:creationId xmlns:a16="http://schemas.microsoft.com/office/drawing/2014/main" id="{731E8FCB-32A5-5440-A8D2-8D1DDE3C68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00297" y="4857922"/>
                <a:ext cx="4064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10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Line 43">
                <a:extLst>
                  <a:ext uri="{FF2B5EF4-FFF2-40B4-BE49-F238E27FC236}">
                    <a16:creationId xmlns:a16="http://schemas.microsoft.com/office/drawing/2014/main" id="{599FFFCF-BCEE-C348-BA7F-2AEBA2FDE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5761" y="4333271"/>
                <a:ext cx="8255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43">
                <a:extLst>
                  <a:ext uri="{FF2B5EF4-FFF2-40B4-BE49-F238E27FC236}">
                    <a16:creationId xmlns:a16="http://schemas.microsoft.com/office/drawing/2014/main" id="{E1E403F4-11C3-DD43-8E24-8CE93C426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3267" y="3246198"/>
                <a:ext cx="8255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C078B730-AB22-094E-92AE-D9DE8214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9521" y="4767598"/>
                <a:ext cx="100800" cy="108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Rectangle 34">
                <a:extLst>
                  <a:ext uri="{FF2B5EF4-FFF2-40B4-BE49-F238E27FC236}">
                    <a16:creationId xmlns:a16="http://schemas.microsoft.com/office/drawing/2014/main" id="{85265706-147B-CE4C-9CE6-65755E933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9042" y="4773234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Rectangle 32">
                <a:extLst>
                  <a:ext uri="{FF2B5EF4-FFF2-40B4-BE49-F238E27FC236}">
                    <a16:creationId xmlns:a16="http://schemas.microsoft.com/office/drawing/2014/main" id="{EB037242-7561-7A4D-B6C1-0D3EB06A3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315" y="3515540"/>
                <a:ext cx="108000" cy="108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Rectangle 34">
                <a:extLst>
                  <a:ext uri="{FF2B5EF4-FFF2-40B4-BE49-F238E27FC236}">
                    <a16:creationId xmlns:a16="http://schemas.microsoft.com/office/drawing/2014/main" id="{AE05AB44-E829-1642-9DC4-4CF9ADA8B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9629" y="4773234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Rectangle 34">
                <a:extLst>
                  <a:ext uri="{FF2B5EF4-FFF2-40B4-BE49-F238E27FC236}">
                    <a16:creationId xmlns:a16="http://schemas.microsoft.com/office/drawing/2014/main" id="{C054E507-3372-FC4E-9271-507433785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9191" y="4774104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Rectangle 34">
                <a:extLst>
                  <a:ext uri="{FF2B5EF4-FFF2-40B4-BE49-F238E27FC236}">
                    <a16:creationId xmlns:a16="http://schemas.microsoft.com/office/drawing/2014/main" id="{9E1E1098-AC2B-1242-9718-3CFAF7197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1829" y="4774105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Rectangle 34">
                <a:extLst>
                  <a:ext uri="{FF2B5EF4-FFF2-40B4-BE49-F238E27FC236}">
                    <a16:creationId xmlns:a16="http://schemas.microsoft.com/office/drawing/2014/main" id="{9049245B-8D2B-C048-8465-B4481604A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07975" y="4774105"/>
                <a:ext cx="100800" cy="103187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Rectangle 23">
                <a:extLst>
                  <a:ext uri="{FF2B5EF4-FFF2-40B4-BE49-F238E27FC236}">
                    <a16:creationId xmlns:a16="http://schemas.microsoft.com/office/drawing/2014/main" id="{12B2C7BF-74E2-8342-88CE-0B3229720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6861" y="4306510"/>
                <a:ext cx="100800" cy="56991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23">
                <a:extLst>
                  <a:ext uri="{FF2B5EF4-FFF2-40B4-BE49-F238E27FC236}">
                    <a16:creationId xmlns:a16="http://schemas.microsoft.com/office/drawing/2014/main" id="{F24EEAFC-AFAF-F24C-BD16-8167D33B3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1661" y="4077910"/>
                <a:ext cx="100800" cy="79851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Rectangle 23">
                <a:extLst>
                  <a:ext uri="{FF2B5EF4-FFF2-40B4-BE49-F238E27FC236}">
                    <a16:creationId xmlns:a16="http://schemas.microsoft.com/office/drawing/2014/main" id="{65C0341F-5F71-0F45-A480-2C8EC184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0253" y="4646235"/>
                <a:ext cx="100800" cy="230185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Rectangle 23">
                <a:extLst>
                  <a:ext uri="{FF2B5EF4-FFF2-40B4-BE49-F238E27FC236}">
                    <a16:creationId xmlns:a16="http://schemas.microsoft.com/office/drawing/2014/main" id="{67E6D30A-C436-2B4A-8CE8-2BAAF9A95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7590" y="4423985"/>
                <a:ext cx="100800" cy="452435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ectangle 23">
                <a:extLst>
                  <a:ext uri="{FF2B5EF4-FFF2-40B4-BE49-F238E27FC236}">
                    <a16:creationId xmlns:a16="http://schemas.microsoft.com/office/drawing/2014/main" id="{5428E819-BD2D-574C-A0CD-86F875791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8678" y="4647848"/>
                <a:ext cx="100800" cy="227701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Rectangle 7">
                <a:extLst>
                  <a:ext uri="{FF2B5EF4-FFF2-40B4-BE49-F238E27FC236}">
                    <a16:creationId xmlns:a16="http://schemas.microsoft.com/office/drawing/2014/main" id="{2EC509DC-3F42-2347-AEEC-D4142A730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8412" y="3857850"/>
                <a:ext cx="100800" cy="332180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Rectangle 8">
                <a:extLst>
                  <a:ext uri="{FF2B5EF4-FFF2-40B4-BE49-F238E27FC236}">
                    <a16:creationId xmlns:a16="http://schemas.microsoft.com/office/drawing/2014/main" id="{6F204EA6-524F-F042-95B4-7C09BA3F0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0516" y="4084022"/>
                <a:ext cx="10080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Rectangle 14">
                <a:extLst>
                  <a:ext uri="{FF2B5EF4-FFF2-40B4-BE49-F238E27FC236}">
                    <a16:creationId xmlns:a16="http://schemas.microsoft.com/office/drawing/2014/main" id="{3C6837BB-ADE9-FF49-96BE-AAA3551BB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8643" y="4432538"/>
                <a:ext cx="100800" cy="4450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Rectangle 15">
                <a:extLst>
                  <a:ext uri="{FF2B5EF4-FFF2-40B4-BE49-F238E27FC236}">
                    <a16:creationId xmlns:a16="http://schemas.microsoft.com/office/drawing/2014/main" id="{37357929-C4B4-FE43-B0DB-692DAE595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7744" y="3643408"/>
                <a:ext cx="100800" cy="666570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Rectangle 16">
                <a:extLst>
                  <a:ext uri="{FF2B5EF4-FFF2-40B4-BE49-F238E27FC236}">
                    <a16:creationId xmlns:a16="http://schemas.microsoft.com/office/drawing/2014/main" id="{49A7DBF6-D566-5F44-A3ED-B66AC5989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453" y="3741800"/>
                <a:ext cx="108000" cy="108000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Rectangle 17">
                <a:extLst>
                  <a:ext uri="{FF2B5EF4-FFF2-40B4-BE49-F238E27FC236}">
                    <a16:creationId xmlns:a16="http://schemas.microsoft.com/office/drawing/2014/main" id="{9B707BE5-46B7-A249-92A6-F68D3DA9D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9301" y="3972347"/>
                <a:ext cx="100800" cy="444260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Rectangle 19">
                <a:extLst>
                  <a:ext uri="{FF2B5EF4-FFF2-40B4-BE49-F238E27FC236}">
                    <a16:creationId xmlns:a16="http://schemas.microsoft.com/office/drawing/2014/main" id="{1A08990D-6E61-F245-B98E-5BB51C84F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662" y="3616259"/>
                <a:ext cx="100800" cy="226684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Rectangle 19">
                <a:extLst>
                  <a:ext uri="{FF2B5EF4-FFF2-40B4-BE49-F238E27FC236}">
                    <a16:creationId xmlns:a16="http://schemas.microsoft.com/office/drawing/2014/main" id="{B3B92415-07C1-5846-8477-82674FC42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9666" y="4187619"/>
                <a:ext cx="100800" cy="226684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 19">
                <a:extLst>
                  <a:ext uri="{FF2B5EF4-FFF2-40B4-BE49-F238E27FC236}">
                    <a16:creationId xmlns:a16="http://schemas.microsoft.com/office/drawing/2014/main" id="{41848F44-8F24-9B46-B44B-D7DDCF298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8132" y="4430769"/>
                <a:ext cx="100800" cy="228346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Rectangle 19">
                <a:extLst>
                  <a:ext uri="{FF2B5EF4-FFF2-40B4-BE49-F238E27FC236}">
                    <a16:creationId xmlns:a16="http://schemas.microsoft.com/office/drawing/2014/main" id="{06907385-4803-9E4F-919A-1D7E08654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9860" y="4547469"/>
                <a:ext cx="100800" cy="226684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Rectangle 19">
                <a:extLst>
                  <a:ext uri="{FF2B5EF4-FFF2-40B4-BE49-F238E27FC236}">
                    <a16:creationId xmlns:a16="http://schemas.microsoft.com/office/drawing/2014/main" id="{575AE4C2-8710-B544-A056-9AD29DFA6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0545" y="3855717"/>
                <a:ext cx="100800" cy="226684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Rectangle 8">
                <a:extLst>
                  <a:ext uri="{FF2B5EF4-FFF2-40B4-BE49-F238E27FC236}">
                    <a16:creationId xmlns:a16="http://schemas.microsoft.com/office/drawing/2014/main" id="{05D2025C-E6EE-3349-BB98-75CF2593A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0822" y="4545434"/>
                <a:ext cx="10080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Rectangle 8">
                <a:extLst>
                  <a:ext uri="{FF2B5EF4-FFF2-40B4-BE49-F238E27FC236}">
                    <a16:creationId xmlns:a16="http://schemas.microsoft.com/office/drawing/2014/main" id="{DA0E083C-1E93-4846-B292-0D4FC427E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1672" y="4770586"/>
                <a:ext cx="10080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Rectangle 8">
                <a:extLst>
                  <a:ext uri="{FF2B5EF4-FFF2-40B4-BE49-F238E27FC236}">
                    <a16:creationId xmlns:a16="http://schemas.microsoft.com/office/drawing/2014/main" id="{B74D6392-0279-2C4B-BDB2-7AB2F5A57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9444" y="4325691"/>
                <a:ext cx="10080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Rectangle 8">
                <a:extLst>
                  <a:ext uri="{FF2B5EF4-FFF2-40B4-BE49-F238E27FC236}">
                    <a16:creationId xmlns:a16="http://schemas.microsoft.com/office/drawing/2014/main" id="{8E8201A5-1F5C-C148-952F-51E1150DE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8615" y="4317765"/>
                <a:ext cx="10080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8">
                <a:extLst>
                  <a:ext uri="{FF2B5EF4-FFF2-40B4-BE49-F238E27FC236}">
                    <a16:creationId xmlns:a16="http://schemas.microsoft.com/office/drawing/2014/main" id="{2AE4475E-7E3D-9641-8575-40797F9C1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9827" y="4546392"/>
                <a:ext cx="10080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Rectangle 8">
                <a:extLst>
                  <a:ext uri="{FF2B5EF4-FFF2-40B4-BE49-F238E27FC236}">
                    <a16:creationId xmlns:a16="http://schemas.microsoft.com/office/drawing/2014/main" id="{17406615-22D8-A34A-B834-DF1D0E456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1188" y="4549013"/>
                <a:ext cx="96940" cy="106362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Rectangle 8">
                <a:extLst>
                  <a:ext uri="{FF2B5EF4-FFF2-40B4-BE49-F238E27FC236}">
                    <a16:creationId xmlns:a16="http://schemas.microsoft.com/office/drawing/2014/main" id="{C18A7E28-E2A2-824E-9B8E-0F3993951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8417" y="4068004"/>
                <a:ext cx="100800" cy="117980"/>
              </a:xfrm>
              <a:prstGeom prst="rect">
                <a:avLst/>
              </a:prstGeom>
              <a:solidFill>
                <a:srgbClr val="00B0F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F2C7C06C-603F-0846-BCC1-78561845C4FA}"/>
                  </a:ext>
                </a:extLst>
              </p:cNvPr>
              <p:cNvSpPr txBox="1"/>
              <p:nvPr/>
            </p:nvSpPr>
            <p:spPr>
              <a:xfrm>
                <a:off x="2933732" y="3432226"/>
                <a:ext cx="739305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sphalerite</a:t>
                </a:r>
              </a:p>
              <a:p>
                <a:pPr>
                  <a:spcAft>
                    <a:spcPts val="600"/>
                  </a:spcAft>
                </a:pPr>
                <a:r>
                  <a:rPr lang="es-E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galena</a:t>
                </a:r>
              </a:p>
              <a:p>
                <a:pPr>
                  <a:spcAft>
                    <a:spcPts val="600"/>
                  </a:spcAft>
                </a:pP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marcasite</a:t>
                </a:r>
                <a:endParaRPr lang="es-E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pyrite</a:t>
                </a:r>
                <a:endParaRPr lang="es-E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barite</a:t>
                </a:r>
                <a:endParaRPr lang="es-E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21">
                <a:extLst>
                  <a:ext uri="{FF2B5EF4-FFF2-40B4-BE49-F238E27FC236}">
                    <a16:creationId xmlns:a16="http://schemas.microsoft.com/office/drawing/2014/main" id="{290D7C29-8206-A845-8F06-7ADD416B3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4896" y="4533520"/>
                <a:ext cx="100800" cy="344333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Line 55">
                <a:extLst>
                  <a:ext uri="{FF2B5EF4-FFF2-40B4-BE49-F238E27FC236}">
                    <a16:creationId xmlns:a16="http://schemas.microsoft.com/office/drawing/2014/main" id="{25C8BFBB-87D1-BD46-9A8A-132F6361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4491" y="4849434"/>
                <a:ext cx="0" cy="60325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Text Box 91">
                <a:extLst>
                  <a:ext uri="{FF2B5EF4-FFF2-40B4-BE49-F238E27FC236}">
                    <a16:creationId xmlns:a16="http://schemas.microsoft.com/office/drawing/2014/main" id="{28176C56-003A-994F-989C-8D9353E96D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8487" y="4860003"/>
                <a:ext cx="40908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30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Rectangle 32">
                <a:extLst>
                  <a:ext uri="{FF2B5EF4-FFF2-40B4-BE49-F238E27FC236}">
                    <a16:creationId xmlns:a16="http://schemas.microsoft.com/office/drawing/2014/main" id="{9428D362-A60B-094C-B89A-5CEF46B4E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3932" y="4660520"/>
                <a:ext cx="100800" cy="215201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Rectangle 32">
                <a:extLst>
                  <a:ext uri="{FF2B5EF4-FFF2-40B4-BE49-F238E27FC236}">
                    <a16:creationId xmlns:a16="http://schemas.microsoft.com/office/drawing/2014/main" id="{C9BF19EB-9B66-0B41-9AFD-17E548552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140" y="4767477"/>
                <a:ext cx="1008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Rectangle 32">
                <a:extLst>
                  <a:ext uri="{FF2B5EF4-FFF2-40B4-BE49-F238E27FC236}">
                    <a16:creationId xmlns:a16="http://schemas.microsoft.com/office/drawing/2014/main" id="{F8E089A0-8B59-3848-9061-3782F8A71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9686" y="4662702"/>
                <a:ext cx="1008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Rectangle 32">
                <a:extLst>
                  <a:ext uri="{FF2B5EF4-FFF2-40B4-BE49-F238E27FC236}">
                    <a16:creationId xmlns:a16="http://schemas.microsoft.com/office/drawing/2014/main" id="{F5761926-F81E-274D-A0D2-0321BB456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7830" y="4667587"/>
                <a:ext cx="1008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Rectangle 9">
                <a:extLst>
                  <a:ext uri="{FF2B5EF4-FFF2-40B4-BE49-F238E27FC236}">
                    <a16:creationId xmlns:a16="http://schemas.microsoft.com/office/drawing/2014/main" id="{39564B87-15AF-2548-A164-D46EC030E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1644" y="4573209"/>
                <a:ext cx="100800" cy="103187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Rectangle 16">
                <a:extLst>
                  <a:ext uri="{FF2B5EF4-FFF2-40B4-BE49-F238E27FC236}">
                    <a16:creationId xmlns:a16="http://schemas.microsoft.com/office/drawing/2014/main" id="{406EB227-F1CD-FA43-B30F-776E2F210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250" y="3967345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Rectangle 16">
                <a:extLst>
                  <a:ext uri="{FF2B5EF4-FFF2-40B4-BE49-F238E27FC236}">
                    <a16:creationId xmlns:a16="http://schemas.microsoft.com/office/drawing/2014/main" id="{F93610DB-829D-1041-A030-7DE324FC1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692" y="4193789"/>
                <a:ext cx="1080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Rectangle 16">
                <a:extLst>
                  <a:ext uri="{FF2B5EF4-FFF2-40B4-BE49-F238E27FC236}">
                    <a16:creationId xmlns:a16="http://schemas.microsoft.com/office/drawing/2014/main" id="{94B2529F-471E-0F43-9027-C37976F1F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8968" y="4423467"/>
                <a:ext cx="108000" cy="108000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Rectangle 10">
                <a:extLst>
                  <a:ext uri="{FF2B5EF4-FFF2-40B4-BE49-F238E27FC236}">
                    <a16:creationId xmlns:a16="http://schemas.microsoft.com/office/drawing/2014/main" id="{2A8F61B0-0D38-3B41-B681-43706D673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0706" y="4683426"/>
                <a:ext cx="100800" cy="2025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 10">
                <a:extLst>
                  <a:ext uri="{FF2B5EF4-FFF2-40B4-BE49-F238E27FC236}">
                    <a16:creationId xmlns:a16="http://schemas.microsoft.com/office/drawing/2014/main" id="{43C00442-CF1A-7C4A-ACBB-6D32D775F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19781" y="4343701"/>
                <a:ext cx="100800" cy="529544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Rectangle 10">
                <a:extLst>
                  <a:ext uri="{FF2B5EF4-FFF2-40B4-BE49-F238E27FC236}">
                    <a16:creationId xmlns:a16="http://schemas.microsoft.com/office/drawing/2014/main" id="{537D0A3A-D03F-E941-9DC6-04616AEA1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2981" y="4042075"/>
                <a:ext cx="100800" cy="83116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Rectangle 10">
                <a:extLst>
                  <a:ext uri="{FF2B5EF4-FFF2-40B4-BE49-F238E27FC236}">
                    <a16:creationId xmlns:a16="http://schemas.microsoft.com/office/drawing/2014/main" id="{989F2B7E-76D3-A64C-BA2A-86862793F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29356" y="4680251"/>
                <a:ext cx="100800" cy="202519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Rectangle 10">
                <a:extLst>
                  <a:ext uri="{FF2B5EF4-FFF2-40B4-BE49-F238E27FC236}">
                    <a16:creationId xmlns:a16="http://schemas.microsoft.com/office/drawing/2014/main" id="{2D57D3F2-D172-6143-8458-50E5BD7CB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5131" y="4673901"/>
                <a:ext cx="100800" cy="202519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Text Box 91">
                <a:extLst>
                  <a:ext uri="{FF2B5EF4-FFF2-40B4-BE49-F238E27FC236}">
                    <a16:creationId xmlns:a16="http://schemas.microsoft.com/office/drawing/2014/main" id="{5638BDD0-1776-3A42-A10B-4D0C3987C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5616" y="4856828"/>
                <a:ext cx="48442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alt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-30</a:t>
                </a:r>
                <a:endParaRPr kumimoji="0" lang="es-ES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Rectangle 32">
                <a:extLst>
                  <a:ext uri="{FF2B5EF4-FFF2-40B4-BE49-F238E27FC236}">
                    <a16:creationId xmlns:a16="http://schemas.microsoft.com/office/drawing/2014/main" id="{18540763-CD95-184D-AD50-17BCE5133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1982" y="4767721"/>
                <a:ext cx="1008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Rectangle 32">
                <a:extLst>
                  <a:ext uri="{FF2B5EF4-FFF2-40B4-BE49-F238E27FC236}">
                    <a16:creationId xmlns:a16="http://schemas.microsoft.com/office/drawing/2014/main" id="{F12B174D-4F73-AF45-BF1E-5BAFC77C6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557" y="4660943"/>
                <a:ext cx="105774" cy="214778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Rectangle 32">
                <a:extLst>
                  <a:ext uri="{FF2B5EF4-FFF2-40B4-BE49-F238E27FC236}">
                    <a16:creationId xmlns:a16="http://schemas.microsoft.com/office/drawing/2014/main" id="{29768394-E797-2A4D-85CA-056E795E6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407" y="4767721"/>
                <a:ext cx="1008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Rectangle 32">
                <a:extLst>
                  <a:ext uri="{FF2B5EF4-FFF2-40B4-BE49-F238E27FC236}">
                    <a16:creationId xmlns:a16="http://schemas.microsoft.com/office/drawing/2014/main" id="{F69E1E8A-9E93-E742-A464-EF9CBC68E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6032" y="4767721"/>
                <a:ext cx="100800" cy="10800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itchFamily="2" charset="2"/>
                  <a:buChar char="§"/>
                  <a:defRPr sz="2000">
                    <a:solidFill>
                      <a:schemeClr val="tx2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Wingdings" pitchFamily="2" charset="2"/>
                  <a:buChar char="§"/>
                  <a:tabLst/>
                  <a:defRPr/>
                </a:pPr>
                <a:endParaRPr kumimoji="0" lang="es-ES" alt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Text Box 158">
                <a:extLst>
                  <a:ext uri="{FF2B5EF4-FFF2-40B4-BE49-F238E27FC236}">
                    <a16:creationId xmlns:a16="http://schemas.microsoft.com/office/drawing/2014/main" id="{DCDF5723-399E-D94F-8805-8C5C7B9C15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9647" y="5072209"/>
                <a:ext cx="76976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altLang="en-US" b="1" dirty="0">
                    <a:cs typeface="Arial" panose="020B0604020202020204" pitchFamily="34" charset="0"/>
                    <a:sym typeface="Symbol" panose="05050102010706020507" pitchFamily="18" charset="2"/>
                  </a:rPr>
                  <a:t></a:t>
                </a:r>
                <a:r>
                  <a:rPr kumimoji="1" lang="en-GB" altLang="en-US" b="1" baseline="30000" dirty="0">
                    <a:cs typeface="Arial" panose="020B0604020202020204" pitchFamily="34" charset="0"/>
                  </a:rPr>
                  <a:t>34</a:t>
                </a:r>
                <a:r>
                  <a:rPr kumimoji="1" lang="en-GB" altLang="en-US" b="1" dirty="0">
                    <a:cs typeface="Arial" panose="020B0604020202020204" pitchFamily="34" charset="0"/>
                  </a:rPr>
                  <a:t>S</a:t>
                </a:r>
                <a:endParaRPr kumimoji="1" lang="en-US" altLang="en-US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49" name="Cerrar llave 148">
                <a:extLst>
                  <a:ext uri="{FF2B5EF4-FFF2-40B4-BE49-F238E27FC236}">
                    <a16:creationId xmlns:a16="http://schemas.microsoft.com/office/drawing/2014/main" id="{2B418931-6FF1-2F4D-A026-8454CB40CAD9}"/>
                  </a:ext>
                </a:extLst>
              </p:cNvPr>
              <p:cNvSpPr/>
              <p:nvPr/>
            </p:nvSpPr>
            <p:spPr>
              <a:xfrm rot="16200000" flipH="1" flipV="1">
                <a:off x="4036218" y="3961285"/>
                <a:ext cx="207168" cy="2907505"/>
              </a:xfrm>
              <a:prstGeom prst="rightBrac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0" name="Cerrar llave 149">
                <a:extLst>
                  <a:ext uri="{FF2B5EF4-FFF2-40B4-BE49-F238E27FC236}">
                    <a16:creationId xmlns:a16="http://schemas.microsoft.com/office/drawing/2014/main" id="{FEE27830-B426-6841-B43B-033071D01601}"/>
                  </a:ext>
                </a:extLst>
              </p:cNvPr>
              <p:cNvSpPr/>
              <p:nvPr/>
            </p:nvSpPr>
            <p:spPr>
              <a:xfrm rot="16200000" flipH="1" flipV="1">
                <a:off x="6982764" y="4848565"/>
                <a:ext cx="207168" cy="1152000"/>
              </a:xfrm>
              <a:prstGeom prst="rightBrac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6" name="Cerrar llave 155">
                <a:extLst>
                  <a:ext uri="{FF2B5EF4-FFF2-40B4-BE49-F238E27FC236}">
                    <a16:creationId xmlns:a16="http://schemas.microsoft.com/office/drawing/2014/main" id="{E43C8524-2A6B-F44B-A777-D1671476BF82}"/>
                  </a:ext>
                </a:extLst>
              </p:cNvPr>
              <p:cNvSpPr/>
              <p:nvPr/>
            </p:nvSpPr>
            <p:spPr>
              <a:xfrm rot="16200000" flipH="1" flipV="1">
                <a:off x="8448007" y="4989982"/>
                <a:ext cx="207168" cy="864000"/>
              </a:xfrm>
              <a:prstGeom prst="rightBrac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Rectangle 4">
                <a:extLst>
                  <a:ext uri="{FF2B5EF4-FFF2-40B4-BE49-F238E27FC236}">
                    <a16:creationId xmlns:a16="http://schemas.microsoft.com/office/drawing/2014/main" id="{5F598088-797F-574E-B13E-5EB4968B0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703" y="3191100"/>
                <a:ext cx="162204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en-US" sz="1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cs typeface="Arial" panose="020B0604020202020204" pitchFamily="34" charset="0"/>
                  </a:rPr>
                  <a:t>Main zone (Tara Deep)</a:t>
                </a:r>
              </a:p>
            </p:txBody>
          </p:sp>
        </p:grpSp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849BA35B-C4B6-B947-8541-05B5D19DC492}"/>
              </a:ext>
            </a:extLst>
          </p:cNvPr>
          <p:cNvGrpSpPr/>
          <p:nvPr/>
        </p:nvGrpSpPr>
        <p:grpSpPr>
          <a:xfrm>
            <a:off x="2113033" y="1311205"/>
            <a:ext cx="7062195" cy="2112549"/>
            <a:chOff x="2113033" y="1092049"/>
            <a:chExt cx="7062195" cy="2112549"/>
          </a:xfrm>
        </p:grpSpPr>
        <p:sp>
          <p:nvSpPr>
            <p:cNvPr id="148" name="Text Box 83">
              <a:extLst>
                <a:ext uri="{FF2B5EF4-FFF2-40B4-BE49-F238E27FC236}">
                  <a16:creationId xmlns:a16="http://schemas.microsoft.com/office/drawing/2014/main" id="{D6B6E8A0-D31B-1444-8411-7059F2D4A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7525" y="2862274"/>
              <a:ext cx="406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Rectangle 19">
              <a:extLst>
                <a:ext uri="{FF2B5EF4-FFF2-40B4-BE49-F238E27FC236}">
                  <a16:creationId xmlns:a16="http://schemas.microsoft.com/office/drawing/2014/main" id="{802059CA-5E1A-C14D-A9A3-B026F564B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999" y="2091384"/>
              <a:ext cx="100800" cy="204168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5">
              <a:extLst>
                <a:ext uri="{FF2B5EF4-FFF2-40B4-BE49-F238E27FC236}">
                  <a16:creationId xmlns:a16="http://schemas.microsoft.com/office/drawing/2014/main" id="{A0B4FBAD-A2F6-814D-85FA-3419B10F7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84" y="1138771"/>
              <a:ext cx="6486447" cy="1749498"/>
            </a:xfrm>
            <a:custGeom>
              <a:avLst/>
              <a:gdLst>
                <a:gd name="T0" fmla="*/ 0 w 3414"/>
                <a:gd name="T1" fmla="*/ 0 h 1040"/>
                <a:gd name="T2" fmla="*/ 0 w 3414"/>
                <a:gd name="T3" fmla="*/ 2147483647 h 1040"/>
                <a:gd name="T4" fmla="*/ 2147483647 w 3414"/>
                <a:gd name="T5" fmla="*/ 2147483647 h 1040"/>
                <a:gd name="T6" fmla="*/ 0 60000 65536"/>
                <a:gd name="T7" fmla="*/ 0 60000 65536"/>
                <a:gd name="T8" fmla="*/ 0 60000 65536"/>
                <a:gd name="T9" fmla="*/ 0 w 3414"/>
                <a:gd name="T10" fmla="*/ 0 h 1040"/>
                <a:gd name="T11" fmla="*/ 3414 w 3414"/>
                <a:gd name="T12" fmla="*/ 1040 h 10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4" h="1040">
                  <a:moveTo>
                    <a:pt x="0" y="0"/>
                  </a:moveTo>
                  <a:lnTo>
                    <a:pt x="0" y="1040"/>
                  </a:lnTo>
                  <a:lnTo>
                    <a:pt x="3414" y="104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Rectangle 9">
              <a:extLst>
                <a:ext uri="{FF2B5EF4-FFF2-40B4-BE49-F238E27FC236}">
                  <a16:creationId xmlns:a16="http://schemas.microsoft.com/office/drawing/2014/main" id="{2A26B823-7D17-6549-A010-9E4F85291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829" y="2780638"/>
              <a:ext cx="100800" cy="1031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Rectangle 28">
              <a:extLst>
                <a:ext uri="{FF2B5EF4-FFF2-40B4-BE49-F238E27FC236}">
                  <a16:creationId xmlns:a16="http://schemas.microsoft.com/office/drawing/2014/main" id="{DEE69EF9-BAE3-6E46-992D-D7E9077A7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907" y="2630857"/>
              <a:ext cx="100800" cy="253007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Rectangle 30">
              <a:extLst>
                <a:ext uri="{FF2B5EF4-FFF2-40B4-BE49-F238E27FC236}">
                  <a16:creationId xmlns:a16="http://schemas.microsoft.com/office/drawing/2014/main" id="{CC0E4F9A-1102-7446-B61F-A1D5A923B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879" y="1694232"/>
              <a:ext cx="100800" cy="1189631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Rectangle 31">
              <a:extLst>
                <a:ext uri="{FF2B5EF4-FFF2-40B4-BE49-F238E27FC236}">
                  <a16:creationId xmlns:a16="http://schemas.microsoft.com/office/drawing/2014/main" id="{91AAEB6D-D952-7C4A-AE09-58605F4FD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280" y="2295577"/>
              <a:ext cx="100800" cy="588287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Rectangle 32">
              <a:extLst>
                <a:ext uri="{FF2B5EF4-FFF2-40B4-BE49-F238E27FC236}">
                  <a16:creationId xmlns:a16="http://schemas.microsoft.com/office/drawing/2014/main" id="{088953C2-52EA-3E44-BD4D-3FC0AE76D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261" y="2774635"/>
              <a:ext cx="100800" cy="108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Line 43">
              <a:extLst>
                <a:ext uri="{FF2B5EF4-FFF2-40B4-BE49-F238E27FC236}">
                  <a16:creationId xmlns:a16="http://schemas.microsoft.com/office/drawing/2014/main" id="{581DFB0C-C45B-4B42-A716-FA459F8AC3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5158" y="1794482"/>
              <a:ext cx="8255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Line 45">
              <a:extLst>
                <a:ext uri="{FF2B5EF4-FFF2-40B4-BE49-F238E27FC236}">
                  <a16:creationId xmlns:a16="http://schemas.microsoft.com/office/drawing/2014/main" id="{B543153E-E1CE-C94C-8998-DFDE89698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6471" y="2856519"/>
              <a:ext cx="0" cy="5238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Line 46">
              <a:extLst>
                <a:ext uri="{FF2B5EF4-FFF2-40B4-BE49-F238E27FC236}">
                  <a16:creationId xmlns:a16="http://schemas.microsoft.com/office/drawing/2014/main" id="{376D715D-D686-664E-B1C6-F9F69A987E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533" y="2866045"/>
              <a:ext cx="0" cy="428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Line 47">
              <a:extLst>
                <a:ext uri="{FF2B5EF4-FFF2-40B4-BE49-F238E27FC236}">
                  <a16:creationId xmlns:a16="http://schemas.microsoft.com/office/drawing/2014/main" id="{0219C0C8-44CC-D34A-9C43-1D41CCF8B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883" y="2878745"/>
              <a:ext cx="0" cy="301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Line 48">
              <a:extLst>
                <a:ext uri="{FF2B5EF4-FFF2-40B4-BE49-F238E27FC236}">
                  <a16:creationId xmlns:a16="http://schemas.microsoft.com/office/drawing/2014/main" id="{350D0068-A136-C74F-A3B3-D71D0B222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771" y="2866045"/>
              <a:ext cx="0" cy="428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Line 49">
              <a:extLst>
                <a:ext uri="{FF2B5EF4-FFF2-40B4-BE49-F238E27FC236}">
                  <a16:creationId xmlns:a16="http://schemas.microsoft.com/office/drawing/2014/main" id="{310BE3B6-6247-AA43-9CB2-8D912B44A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7833" y="2870807"/>
              <a:ext cx="1588" cy="444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Line 50">
              <a:extLst>
                <a:ext uri="{FF2B5EF4-FFF2-40B4-BE49-F238E27FC236}">
                  <a16:creationId xmlns:a16="http://schemas.microsoft.com/office/drawing/2014/main" id="{F2D6E883-04AB-D949-9C56-A33DF857F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0596" y="2850169"/>
              <a:ext cx="0" cy="6508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Line 51">
              <a:extLst>
                <a:ext uri="{FF2B5EF4-FFF2-40B4-BE49-F238E27FC236}">
                  <a16:creationId xmlns:a16="http://schemas.microsoft.com/office/drawing/2014/main" id="{2C992FFB-02C9-D843-80A6-A48DE5377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70658" y="2843819"/>
              <a:ext cx="0" cy="6508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Line 52">
              <a:extLst>
                <a:ext uri="{FF2B5EF4-FFF2-40B4-BE49-F238E27FC236}">
                  <a16:creationId xmlns:a16="http://schemas.microsoft.com/office/drawing/2014/main" id="{2597687F-5A6B-8346-AA4B-84175EB02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8658" y="2866045"/>
              <a:ext cx="0" cy="428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Line 53">
              <a:extLst>
                <a:ext uri="{FF2B5EF4-FFF2-40B4-BE49-F238E27FC236}">
                  <a16:creationId xmlns:a16="http://schemas.microsoft.com/office/drawing/2014/main" id="{A004C626-C342-234A-9157-EDC9AAE55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81896" y="2866045"/>
              <a:ext cx="0" cy="428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Line 54">
              <a:extLst>
                <a:ext uri="{FF2B5EF4-FFF2-40B4-BE49-F238E27FC236}">
                  <a16:creationId xmlns:a16="http://schemas.microsoft.com/office/drawing/2014/main" id="{34BB1D3E-7052-1543-8D92-96617F3D8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5608" y="2856519"/>
              <a:ext cx="1588" cy="5238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Line 55">
              <a:extLst>
                <a:ext uri="{FF2B5EF4-FFF2-40B4-BE49-F238E27FC236}">
                  <a16:creationId xmlns:a16="http://schemas.microsoft.com/office/drawing/2014/main" id="{96F27E01-F73B-CB44-9077-95FFCC910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1546" y="2848583"/>
              <a:ext cx="0" cy="6032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Line 56">
              <a:extLst>
                <a:ext uri="{FF2B5EF4-FFF2-40B4-BE49-F238E27FC236}">
                  <a16:creationId xmlns:a16="http://schemas.microsoft.com/office/drawing/2014/main" id="{43E12DA7-4777-7142-9B19-3D582E51E5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6846" y="2866045"/>
              <a:ext cx="0" cy="4286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Text Box 72">
              <a:extLst>
                <a:ext uri="{FF2B5EF4-FFF2-40B4-BE49-F238E27FC236}">
                  <a16:creationId xmlns:a16="http://schemas.microsoft.com/office/drawing/2014/main" id="{0DBE5169-870A-F54C-92FF-6EAD6788C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033" y="1092049"/>
              <a:ext cx="406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15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Text Box 73">
              <a:extLst>
                <a:ext uri="{FF2B5EF4-FFF2-40B4-BE49-F238E27FC236}">
                  <a16:creationId xmlns:a16="http://schemas.microsoft.com/office/drawing/2014/main" id="{A6D9E061-8062-F940-9CD9-EC1F18324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033" y="1628624"/>
              <a:ext cx="406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Text Box 74">
              <a:extLst>
                <a:ext uri="{FF2B5EF4-FFF2-40B4-BE49-F238E27FC236}">
                  <a16:creationId xmlns:a16="http://schemas.microsoft.com/office/drawing/2014/main" id="{AD5BCC23-89F5-0546-9E51-1E296F5A4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322" y="2188182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5</a:t>
              </a:r>
              <a:endPara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Text Box 85">
              <a:extLst>
                <a:ext uri="{FF2B5EF4-FFF2-40B4-BE49-F238E27FC236}">
                  <a16:creationId xmlns:a16="http://schemas.microsoft.com/office/drawing/2014/main" id="{ADA2CDDB-635F-7C4B-A22A-28DA2CE7D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3484" y="2866044"/>
              <a:ext cx="4810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-25</a:t>
              </a:r>
              <a:endPara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Text Box 86">
              <a:extLst>
                <a:ext uri="{FF2B5EF4-FFF2-40B4-BE49-F238E27FC236}">
                  <a16:creationId xmlns:a16="http://schemas.microsoft.com/office/drawing/2014/main" id="{4ECF1B86-E985-0849-B82E-1DF916270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959" y="2864457"/>
              <a:ext cx="4810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-15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Text Box 87">
              <a:extLst>
                <a:ext uri="{FF2B5EF4-FFF2-40B4-BE49-F238E27FC236}">
                  <a16:creationId xmlns:a16="http://schemas.microsoft.com/office/drawing/2014/main" id="{E58F26A1-0A43-4946-A28D-F0F03C931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9562" y="2866044"/>
              <a:ext cx="37221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-5</a:t>
              </a:r>
              <a:endPara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Text Box 88">
              <a:extLst>
                <a:ext uri="{FF2B5EF4-FFF2-40B4-BE49-F238E27FC236}">
                  <a16:creationId xmlns:a16="http://schemas.microsoft.com/office/drawing/2014/main" id="{FD63D951-E253-A54D-B54C-D86AE1E2E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3972" y="2864457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0</a:t>
              </a:r>
              <a:endParaRPr kumimoji="0" lang="es-ES" altLang="es-E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Text Box 89">
              <a:extLst>
                <a:ext uri="{FF2B5EF4-FFF2-40B4-BE49-F238E27FC236}">
                  <a16:creationId xmlns:a16="http://schemas.microsoft.com/office/drawing/2014/main" id="{E3743EA9-A0AF-6647-B459-497D8D8F7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0384" y="2862869"/>
              <a:ext cx="295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5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Text Box 90">
              <a:extLst>
                <a:ext uri="{FF2B5EF4-FFF2-40B4-BE49-F238E27FC236}">
                  <a16:creationId xmlns:a16="http://schemas.microsoft.com/office/drawing/2014/main" id="{295ABB8B-8EDE-514F-88BF-09D341F0C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1771" y="2866044"/>
              <a:ext cx="406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15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Text Box 91">
              <a:extLst>
                <a:ext uri="{FF2B5EF4-FFF2-40B4-BE49-F238E27FC236}">
                  <a16:creationId xmlns:a16="http://schemas.microsoft.com/office/drawing/2014/main" id="{C4B8D430-ECA4-DC42-83A5-5487BDED2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4596" y="2866044"/>
              <a:ext cx="406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25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Text Box 80">
              <a:extLst>
                <a:ext uri="{FF2B5EF4-FFF2-40B4-BE49-F238E27FC236}">
                  <a16:creationId xmlns:a16="http://schemas.microsoft.com/office/drawing/2014/main" id="{1E5215B0-7FD8-7B47-B977-22A128214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869" y="2864664"/>
              <a:ext cx="4810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-10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Text Box 79">
              <a:extLst>
                <a:ext uri="{FF2B5EF4-FFF2-40B4-BE49-F238E27FC236}">
                  <a16:creationId xmlns:a16="http://schemas.microsoft.com/office/drawing/2014/main" id="{63D689AA-AEB6-2040-BBFB-3CB63C8AB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5848" y="2864249"/>
              <a:ext cx="4810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-20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Text Box 82">
              <a:extLst>
                <a:ext uri="{FF2B5EF4-FFF2-40B4-BE49-F238E27FC236}">
                  <a16:creationId xmlns:a16="http://schemas.microsoft.com/office/drawing/2014/main" id="{3DC8F302-4DE8-9A4D-8AD6-D45FBEDD2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7952" y="2863421"/>
              <a:ext cx="406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10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Line 43">
              <a:extLst>
                <a:ext uri="{FF2B5EF4-FFF2-40B4-BE49-F238E27FC236}">
                  <a16:creationId xmlns:a16="http://schemas.microsoft.com/office/drawing/2014/main" id="{74A52146-5F6E-8C47-9735-68F61B102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3416" y="2338770"/>
              <a:ext cx="8255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Line 43">
              <a:extLst>
                <a:ext uri="{FF2B5EF4-FFF2-40B4-BE49-F238E27FC236}">
                  <a16:creationId xmlns:a16="http://schemas.microsoft.com/office/drawing/2014/main" id="{99F1B4C1-EF45-6343-B4BA-C497532AA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0922" y="1251697"/>
              <a:ext cx="8255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Rectangle 32">
              <a:extLst>
                <a:ext uri="{FF2B5EF4-FFF2-40B4-BE49-F238E27FC236}">
                  <a16:creationId xmlns:a16="http://schemas.microsoft.com/office/drawing/2014/main" id="{1B994D97-0D08-B24E-9561-77E02A103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381" y="2773732"/>
              <a:ext cx="100800" cy="108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Rectangle 34">
              <a:extLst>
                <a:ext uri="{FF2B5EF4-FFF2-40B4-BE49-F238E27FC236}">
                  <a16:creationId xmlns:a16="http://schemas.microsoft.com/office/drawing/2014/main" id="{A9D8E648-5628-124D-B296-7B650B80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1837" y="2780003"/>
              <a:ext cx="100800" cy="103187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Rectangle 32">
              <a:extLst>
                <a:ext uri="{FF2B5EF4-FFF2-40B4-BE49-F238E27FC236}">
                  <a16:creationId xmlns:a16="http://schemas.microsoft.com/office/drawing/2014/main" id="{8AD8E5E4-1411-2D4C-978A-3EC77DD69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970" y="1521039"/>
              <a:ext cx="108000" cy="108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Rectangle 34">
              <a:extLst>
                <a:ext uri="{FF2B5EF4-FFF2-40B4-BE49-F238E27FC236}">
                  <a16:creationId xmlns:a16="http://schemas.microsoft.com/office/drawing/2014/main" id="{BF6C9A98-C6D8-5B4D-B7F1-A67D67369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934" y="2778733"/>
              <a:ext cx="100800" cy="103187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Rectangle 8">
              <a:extLst>
                <a:ext uri="{FF2B5EF4-FFF2-40B4-BE49-F238E27FC236}">
                  <a16:creationId xmlns:a16="http://schemas.microsoft.com/office/drawing/2014/main" id="{2CB02AD7-B0FB-A448-88FE-C45806FCE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7596" y="2669911"/>
              <a:ext cx="100800" cy="106362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Rectangle 16">
              <a:extLst>
                <a:ext uri="{FF2B5EF4-FFF2-40B4-BE49-F238E27FC236}">
                  <a16:creationId xmlns:a16="http://schemas.microsoft.com/office/drawing/2014/main" id="{8C6DBE74-1E28-8641-BA61-1D2A48B94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108" y="1747299"/>
              <a:ext cx="108000" cy="108000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Rectangle 8">
              <a:extLst>
                <a:ext uri="{FF2B5EF4-FFF2-40B4-BE49-F238E27FC236}">
                  <a16:creationId xmlns:a16="http://schemas.microsoft.com/office/drawing/2014/main" id="{682E90CD-C354-D948-8C27-87A3A0E7D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8342" y="2776681"/>
              <a:ext cx="100800" cy="106362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4" name="CuadroTexto 233">
              <a:extLst>
                <a:ext uri="{FF2B5EF4-FFF2-40B4-BE49-F238E27FC236}">
                  <a16:creationId xmlns:a16="http://schemas.microsoft.com/office/drawing/2014/main" id="{4759BA48-4924-F84A-A7F8-8AEC3BA8F83B}"/>
                </a:ext>
              </a:extLst>
            </p:cNvPr>
            <p:cNvSpPr txBox="1"/>
            <p:nvPr/>
          </p:nvSpPr>
          <p:spPr>
            <a:xfrm>
              <a:off x="2931387" y="1437725"/>
              <a:ext cx="73930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000" dirty="0">
                  <a:latin typeface="Arial" panose="020B0604020202020204" pitchFamily="34" charset="0"/>
                  <a:cs typeface="Arial" panose="020B0604020202020204" pitchFamily="34" charset="0"/>
                </a:rPr>
                <a:t>sphalerite</a:t>
              </a:r>
            </a:p>
            <a:p>
              <a:pPr>
                <a:spcAft>
                  <a:spcPts val="600"/>
                </a:spcAft>
              </a:pPr>
              <a:r>
                <a:rPr lang="es-ES" sz="1000" dirty="0">
                  <a:latin typeface="Arial" panose="020B0604020202020204" pitchFamily="34" charset="0"/>
                  <a:cs typeface="Arial" panose="020B0604020202020204" pitchFamily="34" charset="0"/>
                </a:rPr>
                <a:t>galena</a:t>
              </a:r>
            </a:p>
            <a:p>
              <a:pPr>
                <a:spcAft>
                  <a:spcPts val="600"/>
                </a:spcAft>
              </a:pP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marcasite</a:t>
              </a:r>
              <a:endParaRPr lang="es-E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pyrite</a:t>
              </a:r>
              <a:endParaRPr lang="es-E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barite</a:t>
              </a:r>
              <a:endParaRPr lang="es-E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Line 55">
              <a:extLst>
                <a:ext uri="{FF2B5EF4-FFF2-40B4-BE49-F238E27FC236}">
                  <a16:creationId xmlns:a16="http://schemas.microsoft.com/office/drawing/2014/main" id="{2D361A28-AAA2-D845-B5DB-2B628DD35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2146" y="2854933"/>
              <a:ext cx="0" cy="6032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7" name="Text Box 91">
              <a:extLst>
                <a:ext uri="{FF2B5EF4-FFF2-40B4-BE49-F238E27FC236}">
                  <a16:creationId xmlns:a16="http://schemas.microsoft.com/office/drawing/2014/main" id="{58157440-806F-B44B-A74D-E400F17AE1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6142" y="2865502"/>
              <a:ext cx="4090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9" name="Rectangle 32">
              <a:extLst>
                <a:ext uri="{FF2B5EF4-FFF2-40B4-BE49-F238E27FC236}">
                  <a16:creationId xmlns:a16="http://schemas.microsoft.com/office/drawing/2014/main" id="{8AF17D35-DB00-984A-A9EF-AF35D07CE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665" y="2673916"/>
              <a:ext cx="100800" cy="1080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Rectangle 32">
              <a:extLst>
                <a:ext uri="{FF2B5EF4-FFF2-40B4-BE49-F238E27FC236}">
                  <a16:creationId xmlns:a16="http://schemas.microsoft.com/office/drawing/2014/main" id="{2E172186-8A28-6145-B99A-B2705A58D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991" y="2672646"/>
              <a:ext cx="100800" cy="1080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1" name="Rectangle 32">
              <a:extLst>
                <a:ext uri="{FF2B5EF4-FFF2-40B4-BE49-F238E27FC236}">
                  <a16:creationId xmlns:a16="http://schemas.microsoft.com/office/drawing/2014/main" id="{FA8DEC13-2D29-964C-BC4D-F6E4AC919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530" y="2561326"/>
              <a:ext cx="100800" cy="1080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2" name="Rectangle 9">
              <a:extLst>
                <a:ext uri="{FF2B5EF4-FFF2-40B4-BE49-F238E27FC236}">
                  <a16:creationId xmlns:a16="http://schemas.microsoft.com/office/drawing/2014/main" id="{9BADCCE4-E3CC-ED4B-BF5D-40451C37F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6439" y="2781273"/>
              <a:ext cx="100800" cy="1031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3" name="Rectangle 16">
              <a:extLst>
                <a:ext uri="{FF2B5EF4-FFF2-40B4-BE49-F238E27FC236}">
                  <a16:creationId xmlns:a16="http://schemas.microsoft.com/office/drawing/2014/main" id="{A1138113-C8E2-3444-8EFC-00011E1C3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905" y="1972844"/>
              <a:ext cx="108000" cy="108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Rectangle 16">
              <a:extLst>
                <a:ext uri="{FF2B5EF4-FFF2-40B4-BE49-F238E27FC236}">
                  <a16:creationId xmlns:a16="http://schemas.microsoft.com/office/drawing/2014/main" id="{568197D0-617F-E348-BAE1-A4BF4263F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347" y="2199288"/>
              <a:ext cx="108000" cy="10800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Rectangle 16">
              <a:extLst>
                <a:ext uri="{FF2B5EF4-FFF2-40B4-BE49-F238E27FC236}">
                  <a16:creationId xmlns:a16="http://schemas.microsoft.com/office/drawing/2014/main" id="{ECADC74F-D835-5348-9271-B9519C75D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623" y="2428966"/>
              <a:ext cx="108000" cy="10800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Rectangle 10">
              <a:extLst>
                <a:ext uri="{FF2B5EF4-FFF2-40B4-BE49-F238E27FC236}">
                  <a16:creationId xmlns:a16="http://schemas.microsoft.com/office/drawing/2014/main" id="{91584A75-4FCF-044E-A6EB-00B515246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8620" y="2679939"/>
              <a:ext cx="100800" cy="2025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Text Box 91">
              <a:extLst>
                <a:ext uri="{FF2B5EF4-FFF2-40B4-BE49-F238E27FC236}">
                  <a16:creationId xmlns:a16="http://schemas.microsoft.com/office/drawing/2014/main" id="{84C4F25D-63F6-294E-ACDE-69C2603D4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3271" y="2862327"/>
              <a:ext cx="4844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alt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-30</a:t>
              </a:r>
              <a:endParaRPr kumimoji="0" lang="es-ES" alt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Rectangle 19">
              <a:extLst>
                <a:ext uri="{FF2B5EF4-FFF2-40B4-BE49-F238E27FC236}">
                  <a16:creationId xmlns:a16="http://schemas.microsoft.com/office/drawing/2014/main" id="{046F441C-B362-5743-ADF0-DA537A58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739" y="1490674"/>
              <a:ext cx="100800" cy="204168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Rectangle 19">
              <a:extLst>
                <a:ext uri="{FF2B5EF4-FFF2-40B4-BE49-F238E27FC236}">
                  <a16:creationId xmlns:a16="http://schemas.microsoft.com/office/drawing/2014/main" id="{4AD33B0B-3DED-7042-B88E-AE7EDB0B8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874" y="2427299"/>
              <a:ext cx="100800" cy="204168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Rectangle 9">
              <a:extLst>
                <a:ext uri="{FF2B5EF4-FFF2-40B4-BE49-F238E27FC236}">
                  <a16:creationId xmlns:a16="http://schemas.microsoft.com/office/drawing/2014/main" id="{18568C94-CEC6-8543-8A29-8D6257B56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219" y="2780638"/>
              <a:ext cx="100800" cy="1031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Rectangle 9">
              <a:extLst>
                <a:ext uri="{FF2B5EF4-FFF2-40B4-BE49-F238E27FC236}">
                  <a16:creationId xmlns:a16="http://schemas.microsoft.com/office/drawing/2014/main" id="{81FA64F5-B6E1-1042-BAF3-81FAE1867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426" y="2779776"/>
              <a:ext cx="100800" cy="103187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Rectangle 10">
              <a:extLst>
                <a:ext uri="{FF2B5EF4-FFF2-40B4-BE49-F238E27FC236}">
                  <a16:creationId xmlns:a16="http://schemas.microsoft.com/office/drawing/2014/main" id="{C1E7E9E4-3F5E-0D4A-8575-2442B1783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876" y="2681243"/>
              <a:ext cx="100800" cy="2025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Rectangle 4">
              <a:extLst>
                <a:ext uri="{FF2B5EF4-FFF2-40B4-BE49-F238E27FC236}">
                  <a16:creationId xmlns:a16="http://schemas.microsoft.com/office/drawing/2014/main" id="{FE6A6566-A678-5F45-B2A7-FF20A6A2D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549" y="1171812"/>
              <a:ext cx="239950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lvl="0" algn="ctr">
                <a:spcBef>
                  <a:spcPct val="0"/>
                </a:spcBef>
                <a:buNone/>
                <a:defRPr/>
              </a:pPr>
              <a:r>
                <a:rPr lang="es-ES" sz="1200" b="1" dirty="0">
                  <a:cs typeface="Arial" panose="020B0604020202020204" pitchFamily="34" charset="0"/>
                </a:rPr>
                <a:t>S </a:t>
              </a:r>
              <a:r>
                <a:rPr lang="es-ES" sz="1200" b="1" dirty="0" err="1">
                  <a:cs typeface="Arial" panose="020B0604020202020204" pitchFamily="34" charset="0"/>
                </a:rPr>
                <a:t>fault</a:t>
              </a:r>
              <a:r>
                <a:rPr lang="es-ES" sz="1200" b="1" dirty="0"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cs typeface="Arial" panose="020B0604020202020204" pitchFamily="34" charset="0"/>
                </a:rPr>
                <a:t>conglomerate</a:t>
              </a: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 (Tara Deep)</a:t>
              </a:r>
            </a:p>
          </p:txBody>
        </p:sp>
        <p:sp>
          <p:nvSpPr>
            <p:cNvPr id="219" name="Rectangle 9">
              <a:extLst>
                <a:ext uri="{FF2B5EF4-FFF2-40B4-BE49-F238E27FC236}">
                  <a16:creationId xmlns:a16="http://schemas.microsoft.com/office/drawing/2014/main" id="{D7031A48-E5DA-064C-BE75-8D45764DE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0070" y="2780809"/>
              <a:ext cx="100800" cy="103187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Char char="§"/>
                <a:defRPr sz="20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Wingdings" pitchFamily="2" charset="2"/>
                <a:buChar char="§"/>
                <a:tabLst/>
                <a:defRPr/>
              </a:pPr>
              <a:endParaRPr kumimoji="0" lang="es-ES" altLang="es-ES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4" name="Grupo 223">
            <a:extLst>
              <a:ext uri="{FF2B5EF4-FFF2-40B4-BE49-F238E27FC236}">
                <a16:creationId xmlns:a16="http://schemas.microsoft.com/office/drawing/2014/main" id="{5AA459B1-6D2E-DF4F-ABF9-AFAD8A42C7C7}"/>
              </a:ext>
            </a:extLst>
          </p:cNvPr>
          <p:cNvGrpSpPr/>
          <p:nvPr/>
        </p:nvGrpSpPr>
        <p:grpSpPr>
          <a:xfrm>
            <a:off x="5142853" y="924384"/>
            <a:ext cx="3441859" cy="1800001"/>
            <a:chOff x="3996131" y="1959393"/>
            <a:chExt cx="2586124" cy="1625817"/>
          </a:xfrm>
        </p:grpSpPr>
        <p:pic>
          <p:nvPicPr>
            <p:cNvPr id="233" name="Imagen 232">
              <a:extLst>
                <a:ext uri="{FF2B5EF4-FFF2-40B4-BE49-F238E27FC236}">
                  <a16:creationId xmlns:a16="http://schemas.microsoft.com/office/drawing/2014/main" id="{3A99BF6D-327B-104A-8FE1-DF0884EB7112}"/>
                </a:ext>
              </a:extLst>
            </p:cNvPr>
            <p:cNvPicPr>
              <a:picLocks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9760" y="1959393"/>
              <a:ext cx="2163958" cy="162581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38" name="Rectangle 41">
              <a:extLst>
                <a:ext uri="{FF2B5EF4-FFF2-40B4-BE49-F238E27FC236}">
                  <a16:creationId xmlns:a16="http://schemas.microsoft.com/office/drawing/2014/main" id="{2CE5765A-DCC6-DF41-9451-361D88568158}"/>
                </a:ext>
              </a:extLst>
            </p:cNvPr>
            <p:cNvSpPr/>
            <p:nvPr/>
          </p:nvSpPr>
          <p:spPr>
            <a:xfrm>
              <a:off x="3996131" y="2433409"/>
              <a:ext cx="1385803" cy="710953"/>
            </a:xfrm>
            <a:prstGeom prst="rect">
              <a:avLst/>
            </a:prstGeom>
            <a:ln w="3175"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kern="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sl</a:t>
              </a:r>
              <a:endParaRPr lang="en-GB" sz="1400" b="1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 algn="ctr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-10</a:t>
              </a: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‰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8">
              <a:extLst>
                <a:ext uri="{FF2B5EF4-FFF2-40B4-BE49-F238E27FC236}">
                  <a16:creationId xmlns:a16="http://schemas.microsoft.com/office/drawing/2014/main" id="{C0BE5562-010D-4C4E-A6BC-E733E7FAB726}"/>
                </a:ext>
              </a:extLst>
            </p:cNvPr>
            <p:cNvSpPr/>
            <p:nvPr/>
          </p:nvSpPr>
          <p:spPr>
            <a:xfrm rot="10800000" flipV="1">
              <a:off x="5874077" y="2436794"/>
              <a:ext cx="708178" cy="12983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lang="en-GB" sz="1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lvl="0" algn="ctr"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-5</a:t>
              </a:r>
              <a:r>
                <a:rPr lang="en-GB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‰</a:t>
              </a:r>
              <a:endPara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7" name="140 Rectángulo">
              <a:extLst>
                <a:ext uri="{FF2B5EF4-FFF2-40B4-BE49-F238E27FC236}">
                  <a16:creationId xmlns:a16="http://schemas.microsoft.com/office/drawing/2014/main" id="{9EB69C3D-8BAD-6D4F-9231-1151F1E58B82}"/>
                </a:ext>
              </a:extLst>
            </p:cNvPr>
            <p:cNvSpPr/>
            <p:nvPr/>
          </p:nvSpPr>
          <p:spPr>
            <a:xfrm>
              <a:off x="6246755" y="3425726"/>
              <a:ext cx="326072" cy="15948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8" name="17 Conector recto">
              <a:extLst>
                <a:ext uri="{FF2B5EF4-FFF2-40B4-BE49-F238E27FC236}">
                  <a16:creationId xmlns:a16="http://schemas.microsoft.com/office/drawing/2014/main" id="{9038D6CA-0849-DE40-B62C-3B80FF101E01}"/>
                </a:ext>
              </a:extLst>
            </p:cNvPr>
            <p:cNvCxnSpPr/>
            <p:nvPr/>
          </p:nvCxnSpPr>
          <p:spPr>
            <a:xfrm>
              <a:off x="6277306" y="3563761"/>
              <a:ext cx="252000" cy="2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142 CuadroTexto">
              <a:extLst>
                <a:ext uri="{FF2B5EF4-FFF2-40B4-BE49-F238E27FC236}">
                  <a16:creationId xmlns:a16="http://schemas.microsoft.com/office/drawing/2014/main" id="{4DCF2EAA-1968-784C-9761-2AC40C5D21A1}"/>
                </a:ext>
              </a:extLst>
            </p:cNvPr>
            <p:cNvSpPr txBox="1"/>
            <p:nvPr/>
          </p:nvSpPr>
          <p:spPr>
            <a:xfrm>
              <a:off x="6251215" y="3421160"/>
              <a:ext cx="312961" cy="138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b="1" dirty="0">
                  <a:latin typeface="Arial" pitchFamily="34" charset="0"/>
                  <a:cs typeface="Arial" pitchFamily="34" charset="0"/>
                </a:rPr>
                <a:t>0.1mm</a:t>
              </a:r>
            </a:p>
          </p:txBody>
        </p:sp>
      </p:grpSp>
      <p:grpSp>
        <p:nvGrpSpPr>
          <p:cNvPr id="252" name="Grupo 251">
            <a:extLst>
              <a:ext uri="{FF2B5EF4-FFF2-40B4-BE49-F238E27FC236}">
                <a16:creationId xmlns:a16="http://schemas.microsoft.com/office/drawing/2014/main" id="{A153ABE9-E205-3248-AB31-EEAD511E381F}"/>
              </a:ext>
            </a:extLst>
          </p:cNvPr>
          <p:cNvGrpSpPr/>
          <p:nvPr/>
        </p:nvGrpSpPr>
        <p:grpSpPr>
          <a:xfrm>
            <a:off x="8585647" y="923758"/>
            <a:ext cx="3078732" cy="1800000"/>
            <a:chOff x="5723989" y="410291"/>
            <a:chExt cx="3078732" cy="1800000"/>
          </a:xfrm>
        </p:grpSpPr>
        <p:pic>
          <p:nvPicPr>
            <p:cNvPr id="253" name="Imagen 252">
              <a:extLst>
                <a:ext uri="{FF2B5EF4-FFF2-40B4-BE49-F238E27FC236}">
                  <a16:creationId xmlns:a16="http://schemas.microsoft.com/office/drawing/2014/main" id="{064A22BB-C2C2-AA41-B733-752FEB620C15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9749" y="410291"/>
              <a:ext cx="2880000" cy="18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54" name="Rectangle 8">
              <a:extLst>
                <a:ext uri="{FF2B5EF4-FFF2-40B4-BE49-F238E27FC236}">
                  <a16:creationId xmlns:a16="http://schemas.microsoft.com/office/drawing/2014/main" id="{E04BCB5A-356D-F547-900D-4B3B943949B6}"/>
                </a:ext>
              </a:extLst>
            </p:cNvPr>
            <p:cNvSpPr/>
            <p:nvPr/>
          </p:nvSpPr>
          <p:spPr>
            <a:xfrm rot="10800000" flipV="1">
              <a:off x="5723989" y="931059"/>
              <a:ext cx="1161356" cy="353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-20‰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5" name="Rectangle 8">
              <a:extLst>
                <a:ext uri="{FF2B5EF4-FFF2-40B4-BE49-F238E27FC236}">
                  <a16:creationId xmlns:a16="http://schemas.microsoft.com/office/drawing/2014/main" id="{B59F2CB6-A569-CC4A-9ED5-6BFED06B7E47}"/>
                </a:ext>
              </a:extLst>
            </p:cNvPr>
            <p:cNvSpPr/>
            <p:nvPr/>
          </p:nvSpPr>
          <p:spPr>
            <a:xfrm rot="10800000" flipV="1">
              <a:off x="7641365" y="1076721"/>
              <a:ext cx="1161356" cy="353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mrc</a:t>
              </a:r>
              <a:endPara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lvl="0" algn="ctr"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+15</a:t>
              </a:r>
              <a:r>
                <a:rPr lang="en-GB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‰</a:t>
              </a:r>
              <a:endPara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56" name="Grupo 255">
              <a:extLst>
                <a:ext uri="{FF2B5EF4-FFF2-40B4-BE49-F238E27FC236}">
                  <a16:creationId xmlns:a16="http://schemas.microsoft.com/office/drawing/2014/main" id="{8E05671B-A834-CE49-9D88-511AF5BB757C}"/>
                </a:ext>
              </a:extLst>
            </p:cNvPr>
            <p:cNvGrpSpPr/>
            <p:nvPr/>
          </p:nvGrpSpPr>
          <p:grpSpPr>
            <a:xfrm>
              <a:off x="5864482" y="2020223"/>
              <a:ext cx="682138" cy="189687"/>
              <a:chOff x="6485608" y="5419714"/>
              <a:chExt cx="511613" cy="176787"/>
            </a:xfrm>
          </p:grpSpPr>
          <p:sp>
            <p:nvSpPr>
              <p:cNvPr id="257" name="140 Rectángulo">
                <a:extLst>
                  <a:ext uri="{FF2B5EF4-FFF2-40B4-BE49-F238E27FC236}">
                    <a16:creationId xmlns:a16="http://schemas.microsoft.com/office/drawing/2014/main" id="{2D072BBD-DA37-0548-94FD-706034828A5A}"/>
                  </a:ext>
                </a:extLst>
              </p:cNvPr>
              <p:cNvSpPr/>
              <p:nvPr/>
            </p:nvSpPr>
            <p:spPr>
              <a:xfrm>
                <a:off x="6485608" y="5427088"/>
                <a:ext cx="511613" cy="169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8" name="142 CuadroTexto">
                <a:extLst>
                  <a:ext uri="{FF2B5EF4-FFF2-40B4-BE49-F238E27FC236}">
                    <a16:creationId xmlns:a16="http://schemas.microsoft.com/office/drawing/2014/main" id="{21FCDE99-1291-0B4F-9B67-8351D2EBA2A4}"/>
                  </a:ext>
                </a:extLst>
              </p:cNvPr>
              <p:cNvSpPr txBox="1"/>
              <p:nvPr/>
            </p:nvSpPr>
            <p:spPr>
              <a:xfrm>
                <a:off x="6503039" y="5419714"/>
                <a:ext cx="468630" cy="1434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Arial" pitchFamily="34" charset="0"/>
                    <a:cs typeface="Arial" pitchFamily="34" charset="0"/>
                  </a:rPr>
                  <a:t>200µm</a:t>
                </a:r>
              </a:p>
            </p:txBody>
          </p:sp>
          <p:cxnSp>
            <p:nvCxnSpPr>
              <p:cNvPr id="259" name="17 Conector recto">
                <a:extLst>
                  <a:ext uri="{FF2B5EF4-FFF2-40B4-BE49-F238E27FC236}">
                    <a16:creationId xmlns:a16="http://schemas.microsoft.com/office/drawing/2014/main" id="{DFCDA83F-A83A-4149-BF77-44D61533405B}"/>
                  </a:ext>
                </a:extLst>
              </p:cNvPr>
              <p:cNvCxnSpPr/>
              <p:nvPr/>
            </p:nvCxnSpPr>
            <p:spPr>
              <a:xfrm>
                <a:off x="6508585" y="5565059"/>
                <a:ext cx="432000" cy="2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0" name="Conector recto de flecha 119">
            <a:extLst>
              <a:ext uri="{FF2B5EF4-FFF2-40B4-BE49-F238E27FC236}">
                <a16:creationId xmlns:a16="http://schemas.microsoft.com/office/drawing/2014/main" id="{D2F9D02E-69A6-844E-921C-2479E081D7E7}"/>
              </a:ext>
            </a:extLst>
          </p:cNvPr>
          <p:cNvCxnSpPr>
            <a:cxnSpLocks/>
          </p:cNvCxnSpPr>
          <p:nvPr/>
        </p:nvCxnSpPr>
        <p:spPr>
          <a:xfrm>
            <a:off x="9303026" y="1441176"/>
            <a:ext cx="427383" cy="188843"/>
          </a:xfrm>
          <a:prstGeom prst="straightConnector1">
            <a:avLst/>
          </a:prstGeom>
          <a:ln w="31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Conector recto de flecha 263">
            <a:extLst>
              <a:ext uri="{FF2B5EF4-FFF2-40B4-BE49-F238E27FC236}">
                <a16:creationId xmlns:a16="http://schemas.microsoft.com/office/drawing/2014/main" id="{84AC8ACB-92BF-4B40-8CAD-E621925001F1}"/>
              </a:ext>
            </a:extLst>
          </p:cNvPr>
          <p:cNvCxnSpPr>
            <a:cxnSpLocks/>
          </p:cNvCxnSpPr>
          <p:nvPr/>
        </p:nvCxnSpPr>
        <p:spPr>
          <a:xfrm flipH="1">
            <a:off x="10515600" y="1732724"/>
            <a:ext cx="351182" cy="125894"/>
          </a:xfrm>
          <a:prstGeom prst="straightConnector1">
            <a:avLst/>
          </a:prstGeom>
          <a:ln w="31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ector recto de flecha 265">
            <a:extLst>
              <a:ext uri="{FF2B5EF4-FFF2-40B4-BE49-F238E27FC236}">
                <a16:creationId xmlns:a16="http://schemas.microsoft.com/office/drawing/2014/main" id="{E74B5492-1D4D-A34E-BCFF-A89A637960F1}"/>
              </a:ext>
            </a:extLst>
          </p:cNvPr>
          <p:cNvCxnSpPr>
            <a:cxnSpLocks/>
          </p:cNvCxnSpPr>
          <p:nvPr/>
        </p:nvCxnSpPr>
        <p:spPr>
          <a:xfrm flipV="1">
            <a:off x="6274904" y="1391479"/>
            <a:ext cx="940905" cy="341246"/>
          </a:xfrm>
          <a:prstGeom prst="straightConnector1">
            <a:avLst/>
          </a:prstGeom>
          <a:ln w="31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CuadroTexto 207">
            <a:extLst>
              <a:ext uri="{FF2B5EF4-FFF2-40B4-BE49-F238E27FC236}">
                <a16:creationId xmlns:a16="http://schemas.microsoft.com/office/drawing/2014/main" id="{9B390EAA-5E56-3C4F-98C5-ABDC8AF3F251}"/>
              </a:ext>
            </a:extLst>
          </p:cNvPr>
          <p:cNvSpPr txBox="1"/>
          <p:nvPr/>
        </p:nvSpPr>
        <p:spPr>
          <a:xfrm>
            <a:off x="9376487" y="6611779"/>
            <a:ext cx="2874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2021;  </a:t>
            </a:r>
            <a:r>
              <a:rPr lang="es-ES" sz="1000" dirty="0" err="1"/>
              <a:t>Drummond</a:t>
            </a:r>
            <a:r>
              <a:rPr lang="es-ES" sz="10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9727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1422D65-EDCA-D244-BA23-0C17A48D5882}"/>
              </a:ext>
            </a:extLst>
          </p:cNvPr>
          <p:cNvSpPr txBox="1"/>
          <p:nvPr/>
        </p:nvSpPr>
        <p:spPr>
          <a:xfrm>
            <a:off x="10386010" y="6605723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A78E4D-13B9-AB47-B493-048B2E72195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 isotopes analyses from Tara Deep –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Bedded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46F3FE5-35B2-1445-97BB-3BBC87482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0880"/>
            <a:ext cx="1219200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Early pyrite in TBU 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  <a:sym typeface="Wingdings" pitchFamily="2" charset="2"/>
              </a:rPr>
              <a:t>shows s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trongly negative </a:t>
            </a:r>
            <a:r>
              <a:rPr kumimoji="1" lang="el-GR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δ</a:t>
            </a:r>
            <a:r>
              <a:rPr kumimoji="1" lang="el-GR" altLang="en-US" sz="1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34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S values 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BSR-derived and acidic and H</a:t>
            </a:r>
            <a:r>
              <a:rPr kumimoji="1" lang="en-US" altLang="en-US" sz="1800" b="1" baseline="-25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S-poor hydrothermal </a:t>
            </a:r>
          </a:p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Later sulfides in both the mineralized SFC matrix and TBU show higher positive </a:t>
            </a:r>
            <a:r>
              <a:rPr kumimoji="1" lang="el-GR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δ</a:t>
            </a:r>
            <a:r>
              <a:rPr kumimoji="1" lang="el-GR" altLang="en-US" sz="1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34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S values 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hydrothermal fluid leaching of heavy pyrite from underlying Lower </a:t>
            </a:r>
            <a:r>
              <a:rPr kumimoji="1" lang="en-US" altLang="en-US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Palaeozoic</a:t>
            </a:r>
            <a:r>
              <a:rPr kumimoji="1"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 rocks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E359FC6F-B02D-FC42-B5F6-DA529CBC4351}"/>
              </a:ext>
            </a:extLst>
          </p:cNvPr>
          <p:cNvGrpSpPr/>
          <p:nvPr/>
        </p:nvGrpSpPr>
        <p:grpSpPr>
          <a:xfrm>
            <a:off x="2992547" y="-57691"/>
            <a:ext cx="5990771" cy="5802042"/>
            <a:chOff x="2954447" y="551909"/>
            <a:chExt cx="5990771" cy="5802042"/>
          </a:xfrm>
        </p:grpSpPr>
        <p:graphicFrame>
          <p:nvGraphicFramePr>
            <p:cNvPr id="8" name="Gráfico 7">
              <a:extLst>
                <a:ext uri="{FF2B5EF4-FFF2-40B4-BE49-F238E27FC236}">
                  <a16:creationId xmlns:a16="http://schemas.microsoft.com/office/drawing/2014/main" id="{B93D7AEF-FB45-CF44-BCC1-A29E6EE00A1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50845088"/>
                </p:ext>
              </p:extLst>
            </p:nvPr>
          </p:nvGraphicFramePr>
          <p:xfrm>
            <a:off x="2954447" y="551909"/>
            <a:ext cx="5990771" cy="23819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4BC6AD1-B918-724F-A05A-304C3F40D668}"/>
                </a:ext>
              </a:extLst>
            </p:cNvPr>
            <p:cNvSpPr/>
            <p:nvPr/>
          </p:nvSpPr>
          <p:spPr>
            <a:xfrm>
              <a:off x="8611808" y="2632850"/>
              <a:ext cx="323875" cy="20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9629094-B270-9142-B656-8BE84A6443FF}"/>
                </a:ext>
              </a:extLst>
            </p:cNvPr>
            <p:cNvSpPr/>
            <p:nvPr/>
          </p:nvSpPr>
          <p:spPr>
            <a:xfrm>
              <a:off x="2981612" y="2605447"/>
              <a:ext cx="323875" cy="207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83 Rectángulo">
              <a:extLst>
                <a:ext uri="{FF2B5EF4-FFF2-40B4-BE49-F238E27FC236}">
                  <a16:creationId xmlns:a16="http://schemas.microsoft.com/office/drawing/2014/main" id="{371F5554-D67C-7144-9775-8C517D6E98F8}"/>
                </a:ext>
              </a:extLst>
            </p:cNvPr>
            <p:cNvSpPr/>
            <p:nvPr/>
          </p:nvSpPr>
          <p:spPr>
            <a:xfrm>
              <a:off x="3282167" y="1193580"/>
              <a:ext cx="5346263" cy="1872285"/>
            </a:xfrm>
            <a:prstGeom prst="rect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68 CuadroTexto">
              <a:extLst>
                <a:ext uri="{FF2B5EF4-FFF2-40B4-BE49-F238E27FC236}">
                  <a16:creationId xmlns:a16="http://schemas.microsoft.com/office/drawing/2014/main" id="{FE6E6A5C-26DD-9441-BA37-8DE251BF1593}"/>
                </a:ext>
              </a:extLst>
            </p:cNvPr>
            <p:cNvSpPr txBox="1"/>
            <p:nvPr/>
          </p:nvSpPr>
          <p:spPr>
            <a:xfrm>
              <a:off x="3294953" y="1200674"/>
              <a:ext cx="23384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THIN BEDDED UNITS</a:t>
              </a:r>
            </a:p>
          </p:txBody>
        </p:sp>
        <p:sp>
          <p:nvSpPr>
            <p:cNvPr id="15" name="14 Forma libre">
              <a:extLst>
                <a:ext uri="{FF2B5EF4-FFF2-40B4-BE49-F238E27FC236}">
                  <a16:creationId xmlns:a16="http://schemas.microsoft.com/office/drawing/2014/main" id="{B8028B2D-4E07-2E40-9F88-78CC51A56F98}"/>
                </a:ext>
              </a:extLst>
            </p:cNvPr>
            <p:cNvSpPr/>
            <p:nvPr/>
          </p:nvSpPr>
          <p:spPr>
            <a:xfrm>
              <a:off x="3711804" y="3424937"/>
              <a:ext cx="3370133" cy="2014622"/>
            </a:xfrm>
            <a:custGeom>
              <a:avLst/>
              <a:gdLst>
                <a:gd name="connsiteX0" fmla="*/ 0 w 1919197"/>
                <a:gd name="connsiteY0" fmla="*/ 778804 h 778804"/>
                <a:gd name="connsiteX1" fmla="*/ 1234267 w 1919197"/>
                <a:gd name="connsiteY1" fmla="*/ 462415 h 778804"/>
                <a:gd name="connsiteX2" fmla="*/ 1919197 w 1919197"/>
                <a:gd name="connsiteY2" fmla="*/ 0 h 778804"/>
                <a:gd name="connsiteX0" fmla="*/ 0 w 1919197"/>
                <a:gd name="connsiteY0" fmla="*/ 778804 h 778804"/>
                <a:gd name="connsiteX1" fmla="*/ 1234267 w 1919197"/>
                <a:gd name="connsiteY1" fmla="*/ 462415 h 778804"/>
                <a:gd name="connsiteX2" fmla="*/ 1919197 w 1919197"/>
                <a:gd name="connsiteY2" fmla="*/ 0 h 778804"/>
                <a:gd name="connsiteX0" fmla="*/ 0 w 1873477"/>
                <a:gd name="connsiteY0" fmla="*/ 733462 h 733462"/>
                <a:gd name="connsiteX1" fmla="*/ 1234267 w 1873477"/>
                <a:gd name="connsiteY1" fmla="*/ 417073 h 733462"/>
                <a:gd name="connsiteX2" fmla="*/ 1873477 w 1873477"/>
                <a:gd name="connsiteY2" fmla="*/ 0 h 733462"/>
                <a:gd name="connsiteX0" fmla="*/ 0 w 1873477"/>
                <a:gd name="connsiteY0" fmla="*/ 733462 h 733462"/>
                <a:gd name="connsiteX1" fmla="*/ 1227080 w 1873477"/>
                <a:gd name="connsiteY1" fmla="*/ 378085 h 733462"/>
                <a:gd name="connsiteX2" fmla="*/ 1873477 w 1873477"/>
                <a:gd name="connsiteY2" fmla="*/ 0 h 733462"/>
                <a:gd name="connsiteX0" fmla="*/ 0 w 1873477"/>
                <a:gd name="connsiteY0" fmla="*/ 733462 h 733462"/>
                <a:gd name="connsiteX1" fmla="*/ 1151613 w 1873477"/>
                <a:gd name="connsiteY1" fmla="*/ 378085 h 733462"/>
                <a:gd name="connsiteX2" fmla="*/ 1873477 w 1873477"/>
                <a:gd name="connsiteY2" fmla="*/ 0 h 733462"/>
                <a:gd name="connsiteX0" fmla="*/ 0 w 1366765"/>
                <a:gd name="connsiteY0" fmla="*/ 711531 h 711531"/>
                <a:gd name="connsiteX1" fmla="*/ 1151613 w 1366765"/>
                <a:gd name="connsiteY1" fmla="*/ 356154 h 711531"/>
                <a:gd name="connsiteX2" fmla="*/ 1366765 w 1366765"/>
                <a:gd name="connsiteY2" fmla="*/ 0 h 711531"/>
                <a:gd name="connsiteX0" fmla="*/ 0 w 1366765"/>
                <a:gd name="connsiteY0" fmla="*/ 711531 h 711531"/>
                <a:gd name="connsiteX1" fmla="*/ 1151613 w 1366765"/>
                <a:gd name="connsiteY1" fmla="*/ 356154 h 711531"/>
                <a:gd name="connsiteX2" fmla="*/ 1366765 w 1366765"/>
                <a:gd name="connsiteY2" fmla="*/ 0 h 711531"/>
                <a:gd name="connsiteX0" fmla="*/ 0 w 1366765"/>
                <a:gd name="connsiteY0" fmla="*/ 711531 h 711531"/>
                <a:gd name="connsiteX1" fmla="*/ 1151613 w 1366765"/>
                <a:gd name="connsiteY1" fmla="*/ 356154 h 711531"/>
                <a:gd name="connsiteX2" fmla="*/ 1366765 w 1366765"/>
                <a:gd name="connsiteY2" fmla="*/ 0 h 711531"/>
                <a:gd name="connsiteX0" fmla="*/ 0 w 1366765"/>
                <a:gd name="connsiteY0" fmla="*/ 711531 h 711531"/>
                <a:gd name="connsiteX1" fmla="*/ 1151613 w 1366765"/>
                <a:gd name="connsiteY1" fmla="*/ 356154 h 711531"/>
                <a:gd name="connsiteX2" fmla="*/ 1366765 w 1366765"/>
                <a:gd name="connsiteY2" fmla="*/ 0 h 711531"/>
                <a:gd name="connsiteX0" fmla="*/ 0 w 1366765"/>
                <a:gd name="connsiteY0" fmla="*/ 711531 h 711531"/>
                <a:gd name="connsiteX1" fmla="*/ 1151613 w 1366765"/>
                <a:gd name="connsiteY1" fmla="*/ 356154 h 711531"/>
                <a:gd name="connsiteX2" fmla="*/ 1366765 w 1366765"/>
                <a:gd name="connsiteY2" fmla="*/ 0 h 711531"/>
                <a:gd name="connsiteX0" fmla="*/ 0 w 1370358"/>
                <a:gd name="connsiteY0" fmla="*/ 723715 h 723715"/>
                <a:gd name="connsiteX1" fmla="*/ 1151613 w 1370358"/>
                <a:gd name="connsiteY1" fmla="*/ 368338 h 723715"/>
                <a:gd name="connsiteX2" fmla="*/ 1370358 w 1370358"/>
                <a:gd name="connsiteY2" fmla="*/ 0 h 723715"/>
                <a:gd name="connsiteX0" fmla="*/ 0 w 1370358"/>
                <a:gd name="connsiteY0" fmla="*/ 723715 h 723715"/>
                <a:gd name="connsiteX1" fmla="*/ 1151613 w 1370358"/>
                <a:gd name="connsiteY1" fmla="*/ 368338 h 723715"/>
                <a:gd name="connsiteX2" fmla="*/ 1370358 w 1370358"/>
                <a:gd name="connsiteY2" fmla="*/ 0 h 723715"/>
                <a:gd name="connsiteX0" fmla="*/ 0 w 1370358"/>
                <a:gd name="connsiteY0" fmla="*/ 723715 h 723715"/>
                <a:gd name="connsiteX1" fmla="*/ 1151613 w 1370358"/>
                <a:gd name="connsiteY1" fmla="*/ 368338 h 723715"/>
                <a:gd name="connsiteX2" fmla="*/ 1370358 w 1370358"/>
                <a:gd name="connsiteY2" fmla="*/ 0 h 723715"/>
                <a:gd name="connsiteX0" fmla="*/ 0 w 1370358"/>
                <a:gd name="connsiteY0" fmla="*/ 723715 h 723715"/>
                <a:gd name="connsiteX1" fmla="*/ 1151613 w 1370358"/>
                <a:gd name="connsiteY1" fmla="*/ 368338 h 723715"/>
                <a:gd name="connsiteX2" fmla="*/ 1370358 w 1370358"/>
                <a:gd name="connsiteY2" fmla="*/ 0 h 72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0358" h="723715">
                  <a:moveTo>
                    <a:pt x="0" y="723715"/>
                  </a:moveTo>
                  <a:cubicBezTo>
                    <a:pt x="74751" y="623467"/>
                    <a:pt x="882491" y="517386"/>
                    <a:pt x="1151613" y="368338"/>
                  </a:cubicBezTo>
                  <a:cubicBezTo>
                    <a:pt x="1236758" y="301665"/>
                    <a:pt x="1295638" y="210169"/>
                    <a:pt x="1370358" y="0"/>
                  </a:cubicBezTo>
                </a:path>
              </a:pathLst>
            </a:custGeom>
            <a:ln>
              <a:solidFill>
                <a:srgbClr val="000099"/>
              </a:solidFill>
              <a:tailEnd type="stealth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/>
            </a:p>
          </p:txBody>
        </p:sp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C796E6C1-93E8-6F42-9B8D-C94EF0EC758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68559837"/>
                </p:ext>
              </p:extLst>
            </p:nvPr>
          </p:nvGraphicFramePr>
          <p:xfrm>
            <a:off x="3226040" y="3210574"/>
            <a:ext cx="5469469" cy="30160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2B55A5D1-F30E-0847-8459-2F68DE2D08B5}"/>
                </a:ext>
              </a:extLst>
            </p:cNvPr>
            <p:cNvGrpSpPr/>
            <p:nvPr/>
          </p:nvGrpSpPr>
          <p:grpSpPr>
            <a:xfrm>
              <a:off x="7185377" y="3550165"/>
              <a:ext cx="1517467" cy="2178839"/>
              <a:chOff x="6517325" y="672353"/>
              <a:chExt cx="2372300" cy="3217701"/>
            </a:xfrm>
          </p:grpSpPr>
          <p:grpSp>
            <p:nvGrpSpPr>
              <p:cNvPr id="41" name="Agrupar 16">
                <a:extLst>
                  <a:ext uri="{FF2B5EF4-FFF2-40B4-BE49-F238E27FC236}">
                    <a16:creationId xmlns:a16="http://schemas.microsoft.com/office/drawing/2014/main" id="{B6101C15-D6BC-6F44-B29A-4EFC293F2849}"/>
                  </a:ext>
                </a:extLst>
              </p:cNvPr>
              <p:cNvGrpSpPr/>
              <p:nvPr/>
            </p:nvGrpSpPr>
            <p:grpSpPr>
              <a:xfrm>
                <a:off x="6517325" y="672353"/>
                <a:ext cx="2372300" cy="3217701"/>
                <a:chOff x="6043048" y="667978"/>
                <a:chExt cx="2199663" cy="3196746"/>
              </a:xfrm>
            </p:grpSpPr>
            <p:sp>
              <p:nvSpPr>
                <p:cNvPr id="43" name="CuadroTexto 1">
                  <a:extLst>
                    <a:ext uri="{FF2B5EF4-FFF2-40B4-BE49-F238E27FC236}">
                      <a16:creationId xmlns:a16="http://schemas.microsoft.com/office/drawing/2014/main" id="{1FAD391D-FEF6-EF41-8CE1-1F3D1F5D2BD6}"/>
                    </a:ext>
                  </a:extLst>
                </p:cNvPr>
                <p:cNvSpPr txBox="1"/>
                <p:nvPr/>
              </p:nvSpPr>
              <p:spPr>
                <a:xfrm>
                  <a:off x="6146373" y="667978"/>
                  <a:ext cx="2089429" cy="36125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sulfide</a:t>
                  </a:r>
                  <a:r>
                    <a:rPr lang="es-ES_tradnl" sz="1000" b="1" dirty="0"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rim</a:t>
                  </a:r>
                  <a:r>
                    <a:rPr lang="es-ES_tradnl" sz="1000" b="1" dirty="0"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on</a:t>
                  </a:r>
                  <a:r>
                    <a:rPr lang="es-ES_tradnl" sz="1000" b="1" dirty="0">
                      <a:latin typeface="Arial" charset="0"/>
                      <a:ea typeface="Arial" charset="0"/>
                      <a:cs typeface="Arial" charset="0"/>
                    </a:rPr>
                    <a:t> cherts</a:t>
                  </a:r>
                </a:p>
              </p:txBody>
            </p:sp>
            <p:sp>
              <p:nvSpPr>
                <p:cNvPr id="44" name="CuadroTexto 9">
                  <a:extLst>
                    <a:ext uri="{FF2B5EF4-FFF2-40B4-BE49-F238E27FC236}">
                      <a16:creationId xmlns:a16="http://schemas.microsoft.com/office/drawing/2014/main" id="{49560270-8F66-E74B-9E25-F9B3241D67D7}"/>
                    </a:ext>
                  </a:extLst>
                </p:cNvPr>
                <p:cNvSpPr txBox="1"/>
                <p:nvPr/>
              </p:nvSpPr>
              <p:spPr>
                <a:xfrm>
                  <a:off x="6043048" y="1349107"/>
                  <a:ext cx="2175404" cy="36125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replacive</a:t>
                  </a:r>
                  <a:r>
                    <a:rPr lang="es-ES_tradnl" sz="1000" b="1" dirty="0"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assemblage</a:t>
                  </a:r>
                  <a:endParaRPr lang="es-ES_tradnl" sz="10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5" name="CuadroTexto 10">
                  <a:extLst>
                    <a:ext uri="{FF2B5EF4-FFF2-40B4-BE49-F238E27FC236}">
                      <a16:creationId xmlns:a16="http://schemas.microsoft.com/office/drawing/2014/main" id="{ED5DFAFE-0ABF-5142-90D7-A1DC13C9AB70}"/>
                    </a:ext>
                  </a:extLst>
                </p:cNvPr>
                <p:cNvSpPr txBox="1"/>
                <p:nvPr/>
              </p:nvSpPr>
              <p:spPr>
                <a:xfrm>
                  <a:off x="6576187" y="2746555"/>
                  <a:ext cx="1666524" cy="36125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pyritized</a:t>
                  </a:r>
                  <a:r>
                    <a:rPr lang="es-ES_tradnl" sz="1000" b="1" baseline="0" dirty="0"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r>
                    <a:rPr lang="es-ES_tradnl" sz="1000" b="1" baseline="0" dirty="0" err="1">
                      <a:latin typeface="Arial" charset="0"/>
                      <a:ea typeface="Arial" charset="0"/>
                      <a:cs typeface="Arial" charset="0"/>
                    </a:rPr>
                    <a:t>fossils</a:t>
                  </a:r>
                  <a:endParaRPr lang="es-ES_tradnl" sz="10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6" name="CuadroTexto 11">
                  <a:extLst>
                    <a:ext uri="{FF2B5EF4-FFF2-40B4-BE49-F238E27FC236}">
                      <a16:creationId xmlns:a16="http://schemas.microsoft.com/office/drawing/2014/main" id="{D292E017-AEF4-D44F-ABB9-686C1A2F482D}"/>
                    </a:ext>
                  </a:extLst>
                </p:cNvPr>
                <p:cNvSpPr txBox="1"/>
                <p:nvPr/>
              </p:nvSpPr>
              <p:spPr>
                <a:xfrm>
                  <a:off x="6553555" y="3503474"/>
                  <a:ext cx="1687437" cy="36125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laminated</a:t>
                  </a:r>
                  <a:r>
                    <a:rPr lang="es-ES_tradnl" sz="1000" b="1" dirty="0"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r>
                    <a:rPr lang="es-ES_tradnl" sz="1000" b="1" dirty="0" err="1">
                      <a:latin typeface="Arial" charset="0"/>
                      <a:ea typeface="Arial" charset="0"/>
                      <a:cs typeface="Arial" charset="0"/>
                    </a:rPr>
                    <a:t>pyrite</a:t>
                  </a:r>
                  <a:endParaRPr lang="es-ES_tradnl" sz="1000" b="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2" name="CuadroTexto 19">
                <a:extLst>
                  <a:ext uri="{FF2B5EF4-FFF2-40B4-BE49-F238E27FC236}">
                    <a16:creationId xmlns:a16="http://schemas.microsoft.com/office/drawing/2014/main" id="{548C2F24-E138-C246-A695-CB26C54CC54B}"/>
                  </a:ext>
                </a:extLst>
              </p:cNvPr>
              <p:cNvSpPr txBox="1"/>
              <p:nvPr/>
            </p:nvSpPr>
            <p:spPr>
              <a:xfrm>
                <a:off x="6978974" y="2235518"/>
                <a:ext cx="1891525" cy="2439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ES_tradnl" sz="1000" b="1" dirty="0" err="1">
                    <a:latin typeface="Arial" charset="0"/>
                    <a:ea typeface="Arial" charset="0"/>
                    <a:cs typeface="Arial" charset="0"/>
                  </a:rPr>
                  <a:t>Mineralized</a:t>
                </a:r>
                <a:r>
                  <a:rPr lang="es-ES_tradnl" sz="1000" b="1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_tradnl" sz="1000" b="1" dirty="0" err="1">
                    <a:latin typeface="Arial" charset="0"/>
                    <a:ea typeface="Arial" charset="0"/>
                    <a:cs typeface="Arial" charset="0"/>
                  </a:rPr>
                  <a:t>matrix</a:t>
                </a:r>
                <a:r>
                  <a:rPr lang="es-ES_tradnl" sz="1000" b="1" dirty="0">
                    <a:latin typeface="Arial" charset="0"/>
                    <a:ea typeface="Arial" charset="0"/>
                    <a:cs typeface="Arial" charset="0"/>
                  </a:rPr>
                  <a:t> SFC</a:t>
                </a:r>
              </a:p>
            </p:txBody>
          </p:sp>
        </p:grpSp>
        <p:sp>
          <p:nvSpPr>
            <p:cNvPr id="18" name="83 Rectángulo">
              <a:extLst>
                <a:ext uri="{FF2B5EF4-FFF2-40B4-BE49-F238E27FC236}">
                  <a16:creationId xmlns:a16="http://schemas.microsoft.com/office/drawing/2014/main" id="{3DDC0A9A-5124-9147-A484-4489CD8C428C}"/>
                </a:ext>
              </a:extLst>
            </p:cNvPr>
            <p:cNvSpPr/>
            <p:nvPr/>
          </p:nvSpPr>
          <p:spPr>
            <a:xfrm>
              <a:off x="3282167" y="3063750"/>
              <a:ext cx="5346263" cy="3237524"/>
            </a:xfrm>
            <a:prstGeom prst="rect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9" name="84 Conector recto">
              <a:extLst>
                <a:ext uri="{FF2B5EF4-FFF2-40B4-BE49-F238E27FC236}">
                  <a16:creationId xmlns:a16="http://schemas.microsoft.com/office/drawing/2014/main" id="{2165FA36-5758-CB45-B702-982515C53EE9}"/>
                </a:ext>
              </a:extLst>
            </p:cNvPr>
            <p:cNvCxnSpPr/>
            <p:nvPr/>
          </p:nvCxnSpPr>
          <p:spPr>
            <a:xfrm>
              <a:off x="3297620" y="5185009"/>
              <a:ext cx="5347348" cy="1580"/>
            </a:xfrm>
            <a:prstGeom prst="line">
              <a:avLst/>
            </a:prstGeom>
            <a:ln w="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84 Conector recto">
              <a:extLst>
                <a:ext uri="{FF2B5EF4-FFF2-40B4-BE49-F238E27FC236}">
                  <a16:creationId xmlns:a16="http://schemas.microsoft.com/office/drawing/2014/main" id="{23F7E42D-5BED-A94A-BD29-F0958B6DF60B}"/>
                </a:ext>
              </a:extLst>
            </p:cNvPr>
            <p:cNvCxnSpPr/>
            <p:nvPr/>
          </p:nvCxnSpPr>
          <p:spPr>
            <a:xfrm>
              <a:off x="3294820" y="4825670"/>
              <a:ext cx="5347348" cy="1580"/>
            </a:xfrm>
            <a:prstGeom prst="line">
              <a:avLst/>
            </a:prstGeom>
            <a:ln w="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84 Conector recto">
              <a:extLst>
                <a:ext uri="{FF2B5EF4-FFF2-40B4-BE49-F238E27FC236}">
                  <a16:creationId xmlns:a16="http://schemas.microsoft.com/office/drawing/2014/main" id="{4A222E86-6A71-3149-BD37-C079F2A07160}"/>
                </a:ext>
              </a:extLst>
            </p:cNvPr>
            <p:cNvCxnSpPr/>
            <p:nvPr/>
          </p:nvCxnSpPr>
          <p:spPr>
            <a:xfrm>
              <a:off x="3325157" y="4242133"/>
              <a:ext cx="5347348" cy="1580"/>
            </a:xfrm>
            <a:prstGeom prst="line">
              <a:avLst/>
            </a:prstGeom>
            <a:ln w="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84 Conector recto">
              <a:extLst>
                <a:ext uri="{FF2B5EF4-FFF2-40B4-BE49-F238E27FC236}">
                  <a16:creationId xmlns:a16="http://schemas.microsoft.com/office/drawing/2014/main" id="{8CCD28C9-5678-D94C-AE96-8EB3CEC1BB2F}"/>
                </a:ext>
              </a:extLst>
            </p:cNvPr>
            <p:cNvCxnSpPr/>
            <p:nvPr/>
          </p:nvCxnSpPr>
          <p:spPr>
            <a:xfrm>
              <a:off x="3273494" y="3759506"/>
              <a:ext cx="5347348" cy="1580"/>
            </a:xfrm>
            <a:prstGeom prst="line">
              <a:avLst/>
            </a:prstGeom>
            <a:ln w="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49 CuadroTexto">
              <a:extLst>
                <a:ext uri="{FF2B5EF4-FFF2-40B4-BE49-F238E27FC236}">
                  <a16:creationId xmlns:a16="http://schemas.microsoft.com/office/drawing/2014/main" id="{9772BEB9-A5BD-DA47-8792-C10DDC306D3D}"/>
                </a:ext>
              </a:extLst>
            </p:cNvPr>
            <p:cNvSpPr txBox="1"/>
            <p:nvPr/>
          </p:nvSpPr>
          <p:spPr>
            <a:xfrm>
              <a:off x="6112225" y="5465518"/>
              <a:ext cx="118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py+sl</a:t>
              </a:r>
              <a:endParaRPr lang="es-E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49 CuadroTexto">
              <a:extLst>
                <a:ext uri="{FF2B5EF4-FFF2-40B4-BE49-F238E27FC236}">
                  <a16:creationId xmlns:a16="http://schemas.microsoft.com/office/drawing/2014/main" id="{43FE3574-97A3-8549-AE94-A41CD94BA9B8}"/>
                </a:ext>
              </a:extLst>
            </p:cNvPr>
            <p:cNvSpPr txBox="1"/>
            <p:nvPr/>
          </p:nvSpPr>
          <p:spPr>
            <a:xfrm>
              <a:off x="6227411" y="4928479"/>
              <a:ext cx="118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py+mrc+sl</a:t>
              </a:r>
              <a:endParaRPr lang="es-E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49 CuadroTexto">
              <a:extLst>
                <a:ext uri="{FF2B5EF4-FFF2-40B4-BE49-F238E27FC236}">
                  <a16:creationId xmlns:a16="http://schemas.microsoft.com/office/drawing/2014/main" id="{5D1C7AE6-B8AF-F94A-8A72-0563E8EAA07E}"/>
                </a:ext>
              </a:extLst>
            </p:cNvPr>
            <p:cNvSpPr txBox="1"/>
            <p:nvPr/>
          </p:nvSpPr>
          <p:spPr>
            <a:xfrm>
              <a:off x="4913269" y="3788983"/>
              <a:ext cx="118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mrc+py+sl</a:t>
              </a:r>
              <a:endParaRPr lang="es-E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49 CuadroTexto">
              <a:extLst>
                <a:ext uri="{FF2B5EF4-FFF2-40B4-BE49-F238E27FC236}">
                  <a16:creationId xmlns:a16="http://schemas.microsoft.com/office/drawing/2014/main" id="{7EA82EAA-6194-5E4C-9AA4-AEBA191EB809}"/>
                </a:ext>
              </a:extLst>
            </p:cNvPr>
            <p:cNvSpPr txBox="1"/>
            <p:nvPr/>
          </p:nvSpPr>
          <p:spPr>
            <a:xfrm>
              <a:off x="4761570" y="3325747"/>
              <a:ext cx="15336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mrc+py+sl+gn+cp</a:t>
              </a:r>
              <a:endParaRPr lang="es-E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49 CuadroTexto">
              <a:extLst>
                <a:ext uri="{FF2B5EF4-FFF2-40B4-BE49-F238E27FC236}">
                  <a16:creationId xmlns:a16="http://schemas.microsoft.com/office/drawing/2014/main" id="{756AD00E-9574-794A-8045-392163A93FC4}"/>
                </a:ext>
              </a:extLst>
            </p:cNvPr>
            <p:cNvSpPr txBox="1"/>
            <p:nvPr/>
          </p:nvSpPr>
          <p:spPr>
            <a:xfrm>
              <a:off x="5668136" y="4288715"/>
              <a:ext cx="1067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mrc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 (± </a:t>
              </a:r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py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28" name="68 CuadroTexto">
              <a:extLst>
                <a:ext uri="{FF2B5EF4-FFF2-40B4-BE49-F238E27FC236}">
                  <a16:creationId xmlns:a16="http://schemas.microsoft.com/office/drawing/2014/main" id="{B4F8DB67-DE3E-1E46-B655-97F19609CA28}"/>
                </a:ext>
              </a:extLst>
            </p:cNvPr>
            <p:cNvSpPr txBox="1"/>
            <p:nvPr/>
          </p:nvSpPr>
          <p:spPr>
            <a:xfrm>
              <a:off x="3303355" y="3032581"/>
              <a:ext cx="53518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Arial" pitchFamily="34" charset="0"/>
                  <a:cs typeface="Arial" pitchFamily="34" charset="0"/>
                </a:rPr>
                <a:t>δ</a:t>
              </a:r>
              <a:r>
                <a:rPr lang="es-ES" sz="1400" b="1" baseline="30000" dirty="0">
                  <a:latin typeface="Arial" pitchFamily="34" charset="0"/>
                  <a:cs typeface="Arial" pitchFamily="34" charset="0"/>
                </a:rPr>
                <a:t>34</a:t>
              </a:r>
              <a:r>
                <a:rPr lang="es-ES" sz="1400" b="1" dirty="0">
                  <a:latin typeface="Arial" pitchFamily="34" charset="0"/>
                  <a:cs typeface="Arial" pitchFamily="34" charset="0"/>
                </a:rPr>
                <a:t>S vs </a:t>
              </a:r>
              <a:r>
                <a:rPr lang="es-ES" sz="1400" b="1" dirty="0" err="1">
                  <a:latin typeface="Arial" pitchFamily="34" charset="0"/>
                  <a:cs typeface="Arial" pitchFamily="34" charset="0"/>
                </a:rPr>
                <a:t>Mineralogical</a:t>
              </a:r>
              <a:r>
                <a:rPr lang="es-ES" sz="1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400" b="1" dirty="0" err="1">
                  <a:latin typeface="Arial" pitchFamily="34" charset="0"/>
                  <a:cs typeface="Arial" pitchFamily="34" charset="0"/>
                </a:rPr>
                <a:t>Evolution</a:t>
              </a:r>
              <a:endParaRPr lang="es-E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25DF04BC-AED7-E34E-9A5D-E19C3FD3FAB8}"/>
                </a:ext>
              </a:extLst>
            </p:cNvPr>
            <p:cNvSpPr/>
            <p:nvPr/>
          </p:nvSpPr>
          <p:spPr>
            <a:xfrm>
              <a:off x="3303287" y="3364592"/>
              <a:ext cx="449221" cy="854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39613D2C-9426-2A47-B692-08BE88699054}"/>
                </a:ext>
              </a:extLst>
            </p:cNvPr>
            <p:cNvGrpSpPr/>
            <p:nvPr/>
          </p:nvGrpSpPr>
          <p:grpSpPr>
            <a:xfrm>
              <a:off x="3365906" y="3253302"/>
              <a:ext cx="1041972" cy="1015662"/>
              <a:chOff x="5203243" y="5031705"/>
              <a:chExt cx="792681" cy="747562"/>
            </a:xfrm>
          </p:grpSpPr>
          <p:sp>
            <p:nvSpPr>
              <p:cNvPr id="32" name="Triángulo 31">
                <a:extLst>
                  <a:ext uri="{FF2B5EF4-FFF2-40B4-BE49-F238E27FC236}">
                    <a16:creationId xmlns:a16="http://schemas.microsoft.com/office/drawing/2014/main" id="{083D544B-87F0-674E-9F22-8F9D3273795D}"/>
                  </a:ext>
                </a:extLst>
              </p:cNvPr>
              <p:cNvSpPr/>
              <p:nvPr/>
            </p:nvSpPr>
            <p:spPr>
              <a:xfrm>
                <a:off x="5203244" y="5376589"/>
                <a:ext cx="61200" cy="61200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AE7E6ADB-D3F0-2E46-8018-4286F7757F82}"/>
                  </a:ext>
                </a:extLst>
              </p:cNvPr>
              <p:cNvSpPr/>
              <p:nvPr/>
            </p:nvSpPr>
            <p:spPr>
              <a:xfrm>
                <a:off x="5205300" y="5255904"/>
                <a:ext cx="54000" cy="540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444EB7B2-F54B-F149-B642-90E21A5F9567}"/>
                  </a:ext>
                </a:extLst>
              </p:cNvPr>
              <p:cNvSpPr/>
              <p:nvPr/>
            </p:nvSpPr>
            <p:spPr>
              <a:xfrm>
                <a:off x="5204183" y="5121780"/>
                <a:ext cx="61200" cy="6120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" name="Rombo 34">
                <a:extLst>
                  <a:ext uri="{FF2B5EF4-FFF2-40B4-BE49-F238E27FC236}">
                    <a16:creationId xmlns:a16="http://schemas.microsoft.com/office/drawing/2014/main" id="{3336C278-7F7C-4C4C-A262-37DE3BB7CEDA}"/>
                  </a:ext>
                </a:extLst>
              </p:cNvPr>
              <p:cNvSpPr/>
              <p:nvPr/>
            </p:nvSpPr>
            <p:spPr>
              <a:xfrm>
                <a:off x="5203243" y="5517369"/>
                <a:ext cx="72000" cy="72000"/>
              </a:xfrm>
              <a:prstGeom prst="diamond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3CF694C-7BAC-1845-B466-0ABF8B336726}"/>
                  </a:ext>
                </a:extLst>
              </p:cNvPr>
              <p:cNvSpPr txBox="1"/>
              <p:nvPr/>
            </p:nvSpPr>
            <p:spPr>
              <a:xfrm>
                <a:off x="5309051" y="5031705"/>
                <a:ext cx="686873" cy="74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</a:t>
                </a:r>
                <a:endParaRPr 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gn</a:t>
                </a:r>
                <a:endParaRPr 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sl</a:t>
                </a:r>
                <a:endParaRPr 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mrc</a:t>
                </a:r>
                <a:endParaRPr 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endParaRPr lang="es-E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90BEA3EA-261A-5F4D-9C58-D046E7A3F0F8}"/>
                  </a:ext>
                </a:extLst>
              </p:cNvPr>
              <p:cNvGrpSpPr/>
              <p:nvPr/>
            </p:nvGrpSpPr>
            <p:grpSpPr>
              <a:xfrm>
                <a:off x="5203612" y="5663220"/>
                <a:ext cx="57175" cy="56542"/>
                <a:chOff x="5346700" y="6050618"/>
                <a:chExt cx="57175" cy="56542"/>
              </a:xfrm>
            </p:grpSpPr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3D81E69C-C158-BC48-8D82-7771EF21F84F}"/>
                    </a:ext>
                  </a:extLst>
                </p:cNvPr>
                <p:cNvCxnSpPr/>
                <p:nvPr/>
              </p:nvCxnSpPr>
              <p:spPr>
                <a:xfrm>
                  <a:off x="5349875" y="6050618"/>
                  <a:ext cx="54000" cy="54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cto 38">
                  <a:extLst>
                    <a:ext uri="{FF2B5EF4-FFF2-40B4-BE49-F238E27FC236}">
                      <a16:creationId xmlns:a16="http://schemas.microsoft.com/office/drawing/2014/main" id="{B0197EB6-5ACC-FB42-A852-09C8B94176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46700" y="6053160"/>
                  <a:ext cx="54000" cy="54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4D16DF5B-9385-DB4A-8897-B3AB6FDD8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5049" y="6052193"/>
                  <a:ext cx="0" cy="54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Text Box 158">
              <a:extLst>
                <a:ext uri="{FF2B5EF4-FFF2-40B4-BE49-F238E27FC236}">
                  <a16:creationId xmlns:a16="http://schemas.microsoft.com/office/drawing/2014/main" id="{DFD10E9D-02BB-714F-86A9-0DDBF45B5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7834" y="6046174"/>
              <a:ext cx="5277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GB" altLang="en-US" sz="1400" b="1" dirty="0">
                  <a:cs typeface="Arial" panose="020B0604020202020204" pitchFamily="34" charset="0"/>
                  <a:sym typeface="Symbol" panose="05050102010706020507" pitchFamily="18" charset="2"/>
                </a:rPr>
                <a:t></a:t>
              </a:r>
              <a:r>
                <a:rPr kumimoji="1" lang="en-GB" altLang="en-US" sz="1400" b="1" baseline="30000" dirty="0">
                  <a:cs typeface="Arial" panose="020B0604020202020204" pitchFamily="34" charset="0"/>
                </a:rPr>
                <a:t>34</a:t>
              </a:r>
              <a:r>
                <a:rPr kumimoji="1" lang="en-GB" altLang="en-US" sz="1400" b="1" dirty="0">
                  <a:cs typeface="Arial" panose="020B0604020202020204" pitchFamily="34" charset="0"/>
                </a:rPr>
                <a:t>S</a:t>
              </a:r>
              <a:endParaRPr kumimoji="1" lang="en-US" altLang="en-US" sz="14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23360A30-9E57-264B-8CBD-26D5B7D98641}"/>
              </a:ext>
            </a:extLst>
          </p:cNvPr>
          <p:cNvGrpSpPr/>
          <p:nvPr/>
        </p:nvGrpSpPr>
        <p:grpSpPr>
          <a:xfrm>
            <a:off x="8908750" y="1091274"/>
            <a:ext cx="2520000" cy="1800000"/>
            <a:chOff x="2309528" y="5771748"/>
            <a:chExt cx="2165880" cy="1620512"/>
          </a:xfrm>
        </p:grpSpPr>
        <p:pic>
          <p:nvPicPr>
            <p:cNvPr id="59" name="Picture 39">
              <a:extLst>
                <a:ext uri="{FF2B5EF4-FFF2-40B4-BE49-F238E27FC236}">
                  <a16:creationId xmlns:a16="http://schemas.microsoft.com/office/drawing/2014/main" id="{29CEA763-C586-3C4A-A9F3-BAD7F62E838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9528" y="5771748"/>
              <a:ext cx="2160000" cy="162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61" name="Agrupar 110">
              <a:extLst>
                <a:ext uri="{FF2B5EF4-FFF2-40B4-BE49-F238E27FC236}">
                  <a16:creationId xmlns:a16="http://schemas.microsoft.com/office/drawing/2014/main" id="{AC535CA0-61E3-3F40-B449-04D82EA2A9F7}"/>
                </a:ext>
              </a:extLst>
            </p:cNvPr>
            <p:cNvGrpSpPr/>
            <p:nvPr/>
          </p:nvGrpSpPr>
          <p:grpSpPr>
            <a:xfrm>
              <a:off x="4127746" y="7243141"/>
              <a:ext cx="347662" cy="149119"/>
              <a:chOff x="2023273" y="2208086"/>
              <a:chExt cx="347662" cy="149119"/>
            </a:xfrm>
          </p:grpSpPr>
          <p:sp>
            <p:nvSpPr>
              <p:cNvPr id="64" name="51 Rectángulo">
                <a:extLst>
                  <a:ext uri="{FF2B5EF4-FFF2-40B4-BE49-F238E27FC236}">
                    <a16:creationId xmlns:a16="http://schemas.microsoft.com/office/drawing/2014/main" id="{EA9AD4B9-6346-444C-A641-39035043670D}"/>
                  </a:ext>
                </a:extLst>
              </p:cNvPr>
              <p:cNvSpPr/>
              <p:nvPr/>
            </p:nvSpPr>
            <p:spPr>
              <a:xfrm>
                <a:off x="2028317" y="2209090"/>
                <a:ext cx="337855" cy="1481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7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5" name="17 Conector recto">
                <a:extLst>
                  <a:ext uri="{FF2B5EF4-FFF2-40B4-BE49-F238E27FC236}">
                    <a16:creationId xmlns:a16="http://schemas.microsoft.com/office/drawing/2014/main" id="{50CA5690-12CD-184B-8B14-39E27E2765AB}"/>
                  </a:ext>
                </a:extLst>
              </p:cNvPr>
              <p:cNvCxnSpPr/>
              <p:nvPr/>
            </p:nvCxnSpPr>
            <p:spPr>
              <a:xfrm>
                <a:off x="2097308" y="2319869"/>
                <a:ext cx="199809" cy="13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53 CuadroTexto">
                <a:extLst>
                  <a:ext uri="{FF2B5EF4-FFF2-40B4-BE49-F238E27FC236}">
                    <a16:creationId xmlns:a16="http://schemas.microsoft.com/office/drawing/2014/main" id="{87660318-A804-3D44-AD18-98FEF55D11AE}"/>
                  </a:ext>
                </a:extLst>
              </p:cNvPr>
              <p:cNvSpPr txBox="1"/>
              <p:nvPr/>
            </p:nvSpPr>
            <p:spPr>
              <a:xfrm>
                <a:off x="2023273" y="2208086"/>
                <a:ext cx="347662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600" b="1" dirty="0">
                    <a:latin typeface="Arial" pitchFamily="34" charset="0"/>
                    <a:cs typeface="Arial" pitchFamily="34" charset="0"/>
                  </a:rPr>
                  <a:t>600µm</a:t>
                </a:r>
              </a:p>
            </p:txBody>
          </p:sp>
        </p:grpSp>
        <p:sp>
          <p:nvSpPr>
            <p:cNvPr id="62" name="Rectangle 8">
              <a:extLst>
                <a:ext uri="{FF2B5EF4-FFF2-40B4-BE49-F238E27FC236}">
                  <a16:creationId xmlns:a16="http://schemas.microsoft.com/office/drawing/2014/main" id="{99C111C4-757B-4A48-8972-1E32FF820682}"/>
                </a:ext>
              </a:extLst>
            </p:cNvPr>
            <p:cNvSpPr/>
            <p:nvPr/>
          </p:nvSpPr>
          <p:spPr>
            <a:xfrm rot="10800000" flipV="1">
              <a:off x="2766940" y="5942840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C7A362CC-A256-3C44-934B-FD52CC0D30C2}"/>
              </a:ext>
            </a:extLst>
          </p:cNvPr>
          <p:cNvGrpSpPr/>
          <p:nvPr/>
        </p:nvGrpSpPr>
        <p:grpSpPr>
          <a:xfrm>
            <a:off x="563468" y="3510800"/>
            <a:ext cx="2520000" cy="1800000"/>
            <a:chOff x="2459135" y="546099"/>
            <a:chExt cx="2164765" cy="1610954"/>
          </a:xfrm>
        </p:grpSpPr>
        <p:grpSp>
          <p:nvGrpSpPr>
            <p:cNvPr id="71" name="Group 12">
              <a:extLst>
                <a:ext uri="{FF2B5EF4-FFF2-40B4-BE49-F238E27FC236}">
                  <a16:creationId xmlns:a16="http://schemas.microsoft.com/office/drawing/2014/main" id="{37447431-1153-5B45-B8EB-6CE34B24BC4D}"/>
                </a:ext>
              </a:extLst>
            </p:cNvPr>
            <p:cNvGrpSpPr/>
            <p:nvPr/>
          </p:nvGrpSpPr>
          <p:grpSpPr>
            <a:xfrm>
              <a:off x="2459135" y="546099"/>
              <a:ext cx="2160095" cy="1610954"/>
              <a:chOff x="6322025" y="3607540"/>
              <a:chExt cx="1358182" cy="1065315"/>
            </a:xfrm>
          </p:grpSpPr>
          <p:pic>
            <p:nvPicPr>
              <p:cNvPr id="79" name="Picture 121">
                <a:extLst>
                  <a:ext uri="{FF2B5EF4-FFF2-40B4-BE49-F238E27FC236}">
                    <a16:creationId xmlns:a16="http://schemas.microsoft.com/office/drawing/2014/main" id="{6A7FBCED-17DD-E544-AC48-348409F5B6E2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22085" y="3986220"/>
                <a:ext cx="1358122" cy="68663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0" name="Picture 128">
                <a:extLst>
                  <a:ext uri="{FF2B5EF4-FFF2-40B4-BE49-F238E27FC236}">
                    <a16:creationId xmlns:a16="http://schemas.microsoft.com/office/drawing/2014/main" id="{62F300CB-5526-184F-AAE8-3A238C943C2A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22025" y="3607540"/>
                <a:ext cx="1358122" cy="388688"/>
              </a:xfrm>
              <a:prstGeom prst="rect">
                <a:avLst/>
              </a:prstGeom>
            </p:spPr>
          </p:pic>
        </p:grpSp>
        <p:sp>
          <p:nvSpPr>
            <p:cNvPr id="73" name="160 CuadroTexto">
              <a:extLst>
                <a:ext uri="{FF2B5EF4-FFF2-40B4-BE49-F238E27FC236}">
                  <a16:creationId xmlns:a16="http://schemas.microsoft.com/office/drawing/2014/main" id="{B42EC313-0B5A-2049-AA1C-09CB45653D5D}"/>
                </a:ext>
              </a:extLst>
            </p:cNvPr>
            <p:cNvSpPr txBox="1"/>
            <p:nvPr/>
          </p:nvSpPr>
          <p:spPr>
            <a:xfrm>
              <a:off x="2789637" y="1670565"/>
              <a:ext cx="550715" cy="107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7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mrc</a:t>
              </a:r>
              <a:endParaRPr lang="es-ES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4" name="114 Conector recto de flecha">
              <a:extLst>
                <a:ext uri="{FF2B5EF4-FFF2-40B4-BE49-F238E27FC236}">
                  <a16:creationId xmlns:a16="http://schemas.microsoft.com/office/drawing/2014/main" id="{6B7B1213-0167-7E48-9881-85D2E15AE0A6}"/>
                </a:ext>
              </a:extLst>
            </p:cNvPr>
            <p:cNvCxnSpPr>
              <a:cxnSpLocks/>
            </p:cNvCxnSpPr>
            <p:nvPr/>
          </p:nvCxnSpPr>
          <p:spPr>
            <a:xfrm>
              <a:off x="3152628" y="1733862"/>
              <a:ext cx="311297" cy="183838"/>
            </a:xfrm>
            <a:prstGeom prst="straightConnector1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140 Rectángulo">
              <a:extLst>
                <a:ext uri="{FF2B5EF4-FFF2-40B4-BE49-F238E27FC236}">
                  <a16:creationId xmlns:a16="http://schemas.microsoft.com/office/drawing/2014/main" id="{3AD95BFE-763D-7843-B3E4-AC7785D54162}"/>
                </a:ext>
              </a:extLst>
            </p:cNvPr>
            <p:cNvSpPr/>
            <p:nvPr/>
          </p:nvSpPr>
          <p:spPr>
            <a:xfrm>
              <a:off x="4209241" y="2019300"/>
              <a:ext cx="414659" cy="13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142 CuadroTexto">
              <a:extLst>
                <a:ext uri="{FF2B5EF4-FFF2-40B4-BE49-F238E27FC236}">
                  <a16:creationId xmlns:a16="http://schemas.microsoft.com/office/drawing/2014/main" id="{E58EAB7E-7BC6-5549-8E59-FB5560D2E3F6}"/>
                </a:ext>
              </a:extLst>
            </p:cNvPr>
            <p:cNvSpPr txBox="1"/>
            <p:nvPr/>
          </p:nvSpPr>
          <p:spPr>
            <a:xfrm>
              <a:off x="4206874" y="2031817"/>
              <a:ext cx="40957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600" b="1" dirty="0">
                  <a:latin typeface="Arial" pitchFamily="34" charset="0"/>
                  <a:cs typeface="Arial" pitchFamily="34" charset="0"/>
                </a:rPr>
                <a:t>1mm</a:t>
              </a:r>
            </a:p>
          </p:txBody>
        </p:sp>
        <p:cxnSp>
          <p:nvCxnSpPr>
            <p:cNvPr id="77" name="17 Conector recto">
              <a:extLst>
                <a:ext uri="{FF2B5EF4-FFF2-40B4-BE49-F238E27FC236}">
                  <a16:creationId xmlns:a16="http://schemas.microsoft.com/office/drawing/2014/main" id="{2155C716-4E58-DD4F-9B54-7F0B09FDD618}"/>
                </a:ext>
              </a:extLst>
            </p:cNvPr>
            <p:cNvCxnSpPr/>
            <p:nvPr/>
          </p:nvCxnSpPr>
          <p:spPr>
            <a:xfrm>
              <a:off x="4235245" y="2133494"/>
              <a:ext cx="360000" cy="2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114 Conector recto de flecha">
              <a:extLst>
                <a:ext uri="{FF2B5EF4-FFF2-40B4-BE49-F238E27FC236}">
                  <a16:creationId xmlns:a16="http://schemas.microsoft.com/office/drawing/2014/main" id="{3D5D01EF-CF92-C643-A39E-B3949D3A1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9453" y="1393825"/>
              <a:ext cx="171597" cy="340037"/>
            </a:xfrm>
            <a:prstGeom prst="straightConnector1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Picture 405">
            <a:extLst>
              <a:ext uri="{FF2B5EF4-FFF2-40B4-BE49-F238E27FC236}">
                <a16:creationId xmlns:a16="http://schemas.microsoft.com/office/drawing/2014/main" id="{8ECBEC4A-7487-1C4A-9C08-AABB1B33CA46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91" y="1052177"/>
            <a:ext cx="2520000" cy="180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99" name="Grupo 98">
            <a:extLst>
              <a:ext uri="{FF2B5EF4-FFF2-40B4-BE49-F238E27FC236}">
                <a16:creationId xmlns:a16="http://schemas.microsoft.com/office/drawing/2014/main" id="{B0D90098-1F09-AC40-B43A-F511250F962A}"/>
              </a:ext>
            </a:extLst>
          </p:cNvPr>
          <p:cNvGrpSpPr/>
          <p:nvPr/>
        </p:nvGrpSpPr>
        <p:grpSpPr>
          <a:xfrm>
            <a:off x="8908670" y="3508925"/>
            <a:ext cx="2520000" cy="1800000"/>
            <a:chOff x="4544648" y="689375"/>
            <a:chExt cx="2168278" cy="1620682"/>
          </a:xfrm>
        </p:grpSpPr>
        <p:pic>
          <p:nvPicPr>
            <p:cNvPr id="100" name="Picture 25">
              <a:extLst>
                <a:ext uri="{FF2B5EF4-FFF2-40B4-BE49-F238E27FC236}">
                  <a16:creationId xmlns:a16="http://schemas.microsoft.com/office/drawing/2014/main" id="{7A53A5E7-6B51-634D-AD27-30EE0C72C75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648" y="689375"/>
              <a:ext cx="2160000" cy="162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02" name="160 CuadroTexto">
              <a:extLst>
                <a:ext uri="{FF2B5EF4-FFF2-40B4-BE49-F238E27FC236}">
                  <a16:creationId xmlns:a16="http://schemas.microsoft.com/office/drawing/2014/main" id="{86C7FA26-FB6B-7E42-AD25-474B09E78E20}"/>
                </a:ext>
              </a:extLst>
            </p:cNvPr>
            <p:cNvSpPr txBox="1"/>
            <p:nvPr/>
          </p:nvSpPr>
          <p:spPr>
            <a:xfrm>
              <a:off x="5354577" y="1306836"/>
              <a:ext cx="548953" cy="107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700" b="1" dirty="0" err="1">
                  <a:latin typeface="Arial" pitchFamily="34" charset="0"/>
                  <a:cs typeface="Arial" pitchFamily="34" charset="0"/>
                </a:rPr>
                <a:t>py</a:t>
              </a:r>
              <a:endParaRPr lang="es-ES" sz="7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51 Rectángulo">
              <a:extLst>
                <a:ext uri="{FF2B5EF4-FFF2-40B4-BE49-F238E27FC236}">
                  <a16:creationId xmlns:a16="http://schemas.microsoft.com/office/drawing/2014/main" id="{6E607D52-398C-4441-88B8-5C85E8D2A214}"/>
                </a:ext>
              </a:extLst>
            </p:cNvPr>
            <p:cNvSpPr/>
            <p:nvPr/>
          </p:nvSpPr>
          <p:spPr>
            <a:xfrm>
              <a:off x="6386513" y="2178844"/>
              <a:ext cx="318079" cy="131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4" name="17 Conector recto">
              <a:extLst>
                <a:ext uri="{FF2B5EF4-FFF2-40B4-BE49-F238E27FC236}">
                  <a16:creationId xmlns:a16="http://schemas.microsoft.com/office/drawing/2014/main" id="{1F92F59C-B64A-8447-A63F-7378B5D3E7BA}"/>
                </a:ext>
              </a:extLst>
            </p:cNvPr>
            <p:cNvCxnSpPr/>
            <p:nvPr/>
          </p:nvCxnSpPr>
          <p:spPr>
            <a:xfrm>
              <a:off x="6442872" y="2287008"/>
              <a:ext cx="199809" cy="1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53 CuadroTexto">
              <a:extLst>
                <a:ext uri="{FF2B5EF4-FFF2-40B4-BE49-F238E27FC236}">
                  <a16:creationId xmlns:a16="http://schemas.microsoft.com/office/drawing/2014/main" id="{F8FBF7B8-391E-EE4E-B241-98922EE6B5A1}"/>
                </a:ext>
              </a:extLst>
            </p:cNvPr>
            <p:cNvSpPr txBox="1"/>
            <p:nvPr/>
          </p:nvSpPr>
          <p:spPr>
            <a:xfrm>
              <a:off x="6397227" y="2185941"/>
              <a:ext cx="31569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600" b="1" dirty="0">
                  <a:latin typeface="Arial" pitchFamily="34" charset="0"/>
                  <a:cs typeface="Arial" pitchFamily="34" charset="0"/>
                </a:rPr>
                <a:t>25µm</a:t>
              </a:r>
            </a:p>
          </p:txBody>
        </p:sp>
      </p:grpSp>
      <p:sp>
        <p:nvSpPr>
          <p:cNvPr id="106" name="TextBox 118">
            <a:extLst>
              <a:ext uri="{FF2B5EF4-FFF2-40B4-BE49-F238E27FC236}">
                <a16:creationId xmlns:a16="http://schemas.microsoft.com/office/drawing/2014/main" id="{57BA09A9-E796-A447-B6CE-F472253719F2}"/>
              </a:ext>
            </a:extLst>
          </p:cNvPr>
          <p:cNvSpPr txBox="1"/>
          <p:nvPr/>
        </p:nvSpPr>
        <p:spPr>
          <a:xfrm>
            <a:off x="568324" y="738915"/>
            <a:ext cx="25050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Sulfide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rim on cherts</a:t>
            </a:r>
          </a:p>
        </p:txBody>
      </p:sp>
      <p:sp>
        <p:nvSpPr>
          <p:cNvPr id="108" name="TextBox 118">
            <a:extLst>
              <a:ext uri="{FF2B5EF4-FFF2-40B4-BE49-F238E27FC236}">
                <a16:creationId xmlns:a16="http://schemas.microsoft.com/office/drawing/2014/main" id="{7881F03D-C119-3C4D-B6D1-65B378519634}"/>
              </a:ext>
            </a:extLst>
          </p:cNvPr>
          <p:cNvSpPr txBox="1"/>
          <p:nvPr/>
        </p:nvSpPr>
        <p:spPr>
          <a:xfrm>
            <a:off x="571499" y="3202901"/>
            <a:ext cx="24987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Replacive assemblage</a:t>
            </a:r>
          </a:p>
        </p:txBody>
      </p:sp>
      <p:sp>
        <p:nvSpPr>
          <p:cNvPr id="109" name="TextBox 118">
            <a:extLst>
              <a:ext uri="{FF2B5EF4-FFF2-40B4-BE49-F238E27FC236}">
                <a16:creationId xmlns:a16="http://schemas.microsoft.com/office/drawing/2014/main" id="{21242181-7047-F24B-85DF-F89D87B54D16}"/>
              </a:ext>
            </a:extLst>
          </p:cNvPr>
          <p:cNvSpPr txBox="1"/>
          <p:nvPr/>
        </p:nvSpPr>
        <p:spPr>
          <a:xfrm>
            <a:off x="8918088" y="780488"/>
            <a:ext cx="24957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Pyritized fossils</a:t>
            </a:r>
          </a:p>
        </p:txBody>
      </p:sp>
      <p:sp>
        <p:nvSpPr>
          <p:cNvPr id="110" name="TextBox 118">
            <a:extLst>
              <a:ext uri="{FF2B5EF4-FFF2-40B4-BE49-F238E27FC236}">
                <a16:creationId xmlns:a16="http://schemas.microsoft.com/office/drawing/2014/main" id="{7005A300-4DEF-E043-B1AB-5D0105398F19}"/>
              </a:ext>
            </a:extLst>
          </p:cNvPr>
          <p:cNvSpPr txBox="1"/>
          <p:nvPr/>
        </p:nvSpPr>
        <p:spPr>
          <a:xfrm>
            <a:off x="8923322" y="3198571"/>
            <a:ext cx="24905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Laminated pyrite</a:t>
            </a:r>
          </a:p>
        </p:txBody>
      </p:sp>
      <p:cxnSp>
        <p:nvCxnSpPr>
          <p:cNvPr id="114" name="Conector recto 113">
            <a:extLst>
              <a:ext uri="{FF2B5EF4-FFF2-40B4-BE49-F238E27FC236}">
                <a16:creationId xmlns:a16="http://schemas.microsoft.com/office/drawing/2014/main" id="{F27FDF0B-C790-D94E-AC00-94BEA63A4DA0}"/>
              </a:ext>
            </a:extLst>
          </p:cNvPr>
          <p:cNvCxnSpPr>
            <a:cxnSpLocks/>
            <a:stCxn id="100" idx="1"/>
          </p:cNvCxnSpPr>
          <p:nvPr/>
        </p:nvCxnSpPr>
        <p:spPr>
          <a:xfrm flipH="1">
            <a:off x="8666258" y="4408547"/>
            <a:ext cx="242412" cy="6266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8FA6012A-505D-8F48-BE19-1FB27BEE56AD}"/>
              </a:ext>
            </a:extLst>
          </p:cNvPr>
          <p:cNvCxnSpPr>
            <a:cxnSpLocks/>
          </p:cNvCxnSpPr>
          <p:nvPr/>
        </p:nvCxnSpPr>
        <p:spPr>
          <a:xfrm flipH="1">
            <a:off x="8670234" y="2889250"/>
            <a:ext cx="235641" cy="66407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D579CA9F-86D6-C64F-8542-B407901C4A6B}"/>
              </a:ext>
            </a:extLst>
          </p:cNvPr>
          <p:cNvCxnSpPr>
            <a:cxnSpLocks/>
          </p:cNvCxnSpPr>
          <p:nvPr/>
        </p:nvCxnSpPr>
        <p:spPr>
          <a:xfrm flipH="1">
            <a:off x="3072374" y="3365500"/>
            <a:ext cx="248676" cy="10326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E4ACCDFA-BAEC-3442-8230-FE13F825285B}"/>
              </a:ext>
            </a:extLst>
          </p:cNvPr>
          <p:cNvCxnSpPr>
            <a:cxnSpLocks/>
          </p:cNvCxnSpPr>
          <p:nvPr/>
        </p:nvCxnSpPr>
        <p:spPr>
          <a:xfrm flipH="1" flipV="1">
            <a:off x="3079264" y="1968812"/>
            <a:ext cx="244961" cy="10982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76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6BAAA5A-1552-4C8B-B36C-47E905B3BD15}"/>
              </a:ext>
            </a:extLst>
          </p:cNvPr>
          <p:cNvSpPr/>
          <p:nvPr/>
        </p:nvSpPr>
        <p:spPr>
          <a:xfrm>
            <a:off x="0" y="939133"/>
            <a:ext cx="6806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methods: Ratios of </a:t>
            </a:r>
            <a:r>
              <a:rPr lang="en-IE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 sensitive elements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E75514-CAC8-4F66-8D5F-A745A3745260}"/>
              </a:ext>
            </a:extLst>
          </p:cNvPr>
          <p:cNvSpPr/>
          <p:nvPr/>
        </p:nvSpPr>
        <p:spPr>
          <a:xfrm>
            <a:off x="121298" y="1840571"/>
            <a:ext cx="12070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Elements predominantly dissolved in water:  REEs, Re/Mo, V/Mo, S and TOC</a:t>
            </a:r>
          </a:p>
          <a:p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Conservative elements under hydrothermal conditions: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Ni/Co, V/(V + Ni), V/Cr,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U/Th… but they </a:t>
            </a:r>
            <a:r>
              <a:rPr lang="en-IE" b="1" dirty="0">
                <a:latin typeface="Arial" panose="020B0604020202020204" pitchFamily="34" charset="0"/>
                <a:cs typeface="Arial" panose="020B0604020202020204" pitchFamily="34" charset="0"/>
              </a:rPr>
              <a:t>depend of the sediment provenance</a:t>
            </a:r>
          </a:p>
          <a:p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E1C618-B2B0-C14F-8540-8B3CBD752217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TBUs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paleoenvironment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61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5">
            <a:extLst>
              <a:ext uri="{FF2B5EF4-FFF2-40B4-BE49-F238E27FC236}">
                <a16:creationId xmlns:a16="http://schemas.microsoft.com/office/drawing/2014/main" id="{740E8E99-FB02-4E30-991C-5AF77DC85D19}"/>
              </a:ext>
            </a:extLst>
          </p:cNvPr>
          <p:cNvGrpSpPr/>
          <p:nvPr/>
        </p:nvGrpSpPr>
        <p:grpSpPr>
          <a:xfrm>
            <a:off x="861391" y="1829445"/>
            <a:ext cx="11330607" cy="5357743"/>
            <a:chOff x="30915404" y="26746412"/>
            <a:chExt cx="5372100" cy="3308354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790C5592-6CA4-44E2-896B-773BA4F91205}"/>
                </a:ext>
              </a:extLst>
            </p:cNvPr>
            <p:cNvSpPr/>
            <p:nvPr/>
          </p:nvSpPr>
          <p:spPr>
            <a:xfrm>
              <a:off x="32325659" y="27295310"/>
              <a:ext cx="2104809" cy="1753317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2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graphicFrame>
          <p:nvGraphicFramePr>
            <p:cNvPr id="6" name="Gráfico 5"/>
            <p:cNvGraphicFramePr>
              <a:graphicFrameLocks/>
            </p:cNvGraphicFramePr>
            <p:nvPr/>
          </p:nvGraphicFramePr>
          <p:xfrm>
            <a:off x="30915404" y="26746412"/>
            <a:ext cx="5372100" cy="33083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7" name="Conector recto 6"/>
            <p:cNvCxnSpPr>
              <a:cxnSpLocks/>
            </p:cNvCxnSpPr>
            <p:nvPr/>
          </p:nvCxnSpPr>
          <p:spPr>
            <a:xfrm>
              <a:off x="31488317" y="29046662"/>
              <a:ext cx="422379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32456702" y="27650104"/>
              <a:ext cx="1824026" cy="28690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anoxic</a:t>
              </a:r>
              <a:r>
                <a:rPr lang="es-ES_tradnl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endParaRPr lang="es-ES_trad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dirty="0">
                  <a:latin typeface="Arial" panose="020B0604020202020204" pitchFamily="34" charset="0"/>
                  <a:cs typeface="Arial" panose="020B0604020202020204" pitchFamily="34" charset="0"/>
                </a:rPr>
                <a:t>(Hoffman et al., 1998)</a:t>
              </a:r>
            </a:p>
          </p:txBody>
        </p:sp>
        <p:cxnSp>
          <p:nvCxnSpPr>
            <p:cNvPr id="9" name="Conector recto 524">
              <a:extLst>
                <a:ext uri="{FF2B5EF4-FFF2-40B4-BE49-F238E27FC236}">
                  <a16:creationId xmlns:a16="http://schemas.microsoft.com/office/drawing/2014/main" id="{71EEF6D0-686A-42DA-A048-97FFDD8767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978805" y="28145526"/>
              <a:ext cx="2664003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524">
              <a:extLst>
                <a:ext uri="{FF2B5EF4-FFF2-40B4-BE49-F238E27FC236}">
                  <a16:creationId xmlns:a16="http://schemas.microsoft.com/office/drawing/2014/main" id="{2653CBF6-6771-45DC-8A4A-F5D6FECB488E}"/>
                </a:ext>
              </a:extLst>
            </p:cNvPr>
            <p:cNvCxnSpPr>
              <a:cxnSpLocks/>
            </p:cNvCxnSpPr>
            <p:nvPr/>
          </p:nvCxnSpPr>
          <p:spPr>
            <a:xfrm>
              <a:off x="31471490" y="27288244"/>
              <a:ext cx="4230000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524">
              <a:extLst>
                <a:ext uri="{FF2B5EF4-FFF2-40B4-BE49-F238E27FC236}">
                  <a16:creationId xmlns:a16="http://schemas.microsoft.com/office/drawing/2014/main" id="{D66803F5-D994-4E4C-9E98-1F24B436AC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3099107" y="28172423"/>
              <a:ext cx="2664004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533">
              <a:extLst>
                <a:ext uri="{FF2B5EF4-FFF2-40B4-BE49-F238E27FC236}">
                  <a16:creationId xmlns:a16="http://schemas.microsoft.com/office/drawing/2014/main" id="{82DF4F17-E14C-448A-B966-715D374DE1F5}"/>
                </a:ext>
              </a:extLst>
            </p:cNvPr>
            <p:cNvSpPr txBox="1"/>
            <p:nvPr/>
          </p:nvSpPr>
          <p:spPr>
            <a:xfrm>
              <a:off x="35092574" y="28886604"/>
              <a:ext cx="469084" cy="5182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E" sz="1400" dirty="0">
                  <a:latin typeface="Arial" panose="020B0604020202020204" pitchFamily="34" charset="0"/>
                  <a:cs typeface="Arial" panose="020B0604020202020204" pitchFamily="34" charset="0"/>
                </a:rPr>
                <a:t>anoxic</a:t>
              </a:r>
            </a:p>
            <a:p>
              <a:pPr algn="ctr"/>
              <a:r>
                <a:rPr lang="en-I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oxic</a:t>
              </a:r>
              <a:endParaRPr lang="en-I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IE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J &amp; M,1994)</a:t>
              </a:r>
            </a:p>
            <a:p>
              <a:pPr algn="ctr"/>
              <a:endParaRPr lang="en-I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uadroTexto 534">
              <a:extLst>
                <a:ext uri="{FF2B5EF4-FFF2-40B4-BE49-F238E27FC236}">
                  <a16:creationId xmlns:a16="http://schemas.microsoft.com/office/drawing/2014/main" id="{F7195B48-A80E-4BE2-BE4F-BCAB9D1B18CA}"/>
                </a:ext>
              </a:extLst>
            </p:cNvPr>
            <p:cNvSpPr txBox="1"/>
            <p:nvPr/>
          </p:nvSpPr>
          <p:spPr>
            <a:xfrm>
              <a:off x="34151030" y="28017626"/>
              <a:ext cx="1824026" cy="1851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euxinic</a:t>
              </a:r>
              <a:r>
                <a:rPr lang="es-ES_tradnl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endParaRPr lang="es-ES_trad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54">
            <a:extLst>
              <a:ext uri="{FF2B5EF4-FFF2-40B4-BE49-F238E27FC236}">
                <a16:creationId xmlns:a16="http://schemas.microsoft.com/office/drawing/2014/main" id="{02F0F283-D155-47C8-B13D-FF9A35D2097D}"/>
              </a:ext>
            </a:extLst>
          </p:cNvPr>
          <p:cNvGrpSpPr/>
          <p:nvPr/>
        </p:nvGrpSpPr>
        <p:grpSpPr>
          <a:xfrm>
            <a:off x="1049948" y="21649830"/>
            <a:ext cx="9186747" cy="10926754"/>
            <a:chOff x="1049948" y="21649830"/>
            <a:chExt cx="9186747" cy="10926754"/>
          </a:xfrm>
        </p:grpSpPr>
        <p:grpSp>
          <p:nvGrpSpPr>
            <p:cNvPr id="15" name="Group 53">
              <a:extLst>
                <a:ext uri="{FF2B5EF4-FFF2-40B4-BE49-F238E27FC236}">
                  <a16:creationId xmlns:a16="http://schemas.microsoft.com/office/drawing/2014/main" id="{EAECDDEF-0F24-4EAD-B387-0B0AC36076E4}"/>
                </a:ext>
              </a:extLst>
            </p:cNvPr>
            <p:cNvGrpSpPr/>
            <p:nvPr/>
          </p:nvGrpSpPr>
          <p:grpSpPr>
            <a:xfrm>
              <a:off x="1049948" y="21649830"/>
              <a:ext cx="9186747" cy="10926754"/>
              <a:chOff x="1049948" y="21649830"/>
              <a:chExt cx="9186747" cy="10926754"/>
            </a:xfrm>
          </p:grpSpPr>
          <p:grpSp>
            <p:nvGrpSpPr>
              <p:cNvPr id="19" name="Group 50">
                <a:extLst>
                  <a:ext uri="{FF2B5EF4-FFF2-40B4-BE49-F238E27FC236}">
                    <a16:creationId xmlns:a16="http://schemas.microsoft.com/office/drawing/2014/main" id="{C53AD2D3-87CD-40F4-8A76-9EFF77F56336}"/>
                  </a:ext>
                </a:extLst>
              </p:cNvPr>
              <p:cNvGrpSpPr/>
              <p:nvPr/>
            </p:nvGrpSpPr>
            <p:grpSpPr>
              <a:xfrm>
                <a:off x="1049948" y="21649830"/>
                <a:ext cx="9186747" cy="10926754"/>
                <a:chOff x="1327044" y="21829943"/>
                <a:chExt cx="9186747" cy="10926754"/>
              </a:xfrm>
            </p:grpSpPr>
            <p:grpSp>
              <p:nvGrpSpPr>
                <p:cNvPr id="23" name="Group 127">
                  <a:extLst>
                    <a:ext uri="{FF2B5EF4-FFF2-40B4-BE49-F238E27FC236}">
                      <a16:creationId xmlns:a16="http://schemas.microsoft.com/office/drawing/2014/main" id="{C855BBA5-87E0-4022-8C70-2952B1ABAA51}"/>
                    </a:ext>
                  </a:extLst>
                </p:cNvPr>
                <p:cNvGrpSpPr/>
                <p:nvPr/>
              </p:nvGrpSpPr>
              <p:grpSpPr>
                <a:xfrm>
                  <a:off x="1327044" y="21829943"/>
                  <a:ext cx="9186747" cy="10926754"/>
                  <a:chOff x="31233979" y="30637834"/>
                  <a:chExt cx="9186747" cy="10926754"/>
                </a:xfrm>
              </p:grpSpPr>
              <p:grpSp>
                <p:nvGrpSpPr>
                  <p:cNvPr id="33" name="Group 123">
                    <a:extLst>
                      <a:ext uri="{FF2B5EF4-FFF2-40B4-BE49-F238E27FC236}">
                        <a16:creationId xmlns:a16="http://schemas.microsoft.com/office/drawing/2014/main" id="{F305BA7A-4606-4A5D-80AC-B7440A6737E6}"/>
                      </a:ext>
                    </a:extLst>
                  </p:cNvPr>
                  <p:cNvGrpSpPr/>
                  <p:nvPr/>
                </p:nvGrpSpPr>
                <p:grpSpPr>
                  <a:xfrm>
                    <a:off x="31233979" y="30637834"/>
                    <a:ext cx="8433220" cy="10926754"/>
                    <a:chOff x="30608337" y="30734087"/>
                    <a:chExt cx="8433220" cy="10926754"/>
                  </a:xfrm>
                </p:grpSpPr>
                <p:grpSp>
                  <p:nvGrpSpPr>
                    <p:cNvPr id="44" name="Group 116">
                      <a:extLst>
                        <a:ext uri="{FF2B5EF4-FFF2-40B4-BE49-F238E27FC236}">
                          <a16:creationId xmlns:a16="http://schemas.microsoft.com/office/drawing/2014/main" id="{DC48F677-AC76-4C2D-A66B-63A021FAFE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08337" y="30734087"/>
                      <a:ext cx="7057386" cy="10926754"/>
                      <a:chOff x="36457648" y="43124588"/>
                      <a:chExt cx="7057386" cy="4191326"/>
                    </a:xfrm>
                  </p:grpSpPr>
                  <p:sp>
                    <p:nvSpPr>
                      <p:cNvPr id="69" name="Rectangle 690">
                        <a:extLst>
                          <a:ext uri="{FF2B5EF4-FFF2-40B4-BE49-F238E27FC236}">
                            <a16:creationId xmlns:a16="http://schemas.microsoft.com/office/drawing/2014/main" id="{C697F0D6-B744-4EAD-9A84-7710620ED4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814120" y="44618653"/>
                        <a:ext cx="6069535" cy="1123753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sp>
                    <p:nvSpPr>
                      <p:cNvPr id="70" name="Rectangle 691">
                        <a:extLst>
                          <a:ext uri="{FF2B5EF4-FFF2-40B4-BE49-F238E27FC236}">
                            <a16:creationId xmlns:a16="http://schemas.microsoft.com/office/drawing/2014/main" id="{CD80B293-ADEE-488D-A0D0-A879AF22F1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814121" y="43604505"/>
                        <a:ext cx="6069535" cy="1219271"/>
                      </a:xfrm>
                      <a:prstGeom prst="rect">
                        <a:avLst/>
                      </a:prstGeom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 dirty="0"/>
                      </a:p>
                    </p:txBody>
                  </p:sp>
                  <p:sp>
                    <p:nvSpPr>
                      <p:cNvPr id="71" name="Freeform: Shape 693">
                        <a:extLst>
                          <a:ext uri="{FF2B5EF4-FFF2-40B4-BE49-F238E27FC236}">
                            <a16:creationId xmlns:a16="http://schemas.microsoft.com/office/drawing/2014/main" id="{68EA21EC-B9EE-4A39-88FD-881764B650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193983" y="43814061"/>
                        <a:ext cx="3772352" cy="123525"/>
                      </a:xfrm>
                      <a:custGeom>
                        <a:avLst/>
                        <a:gdLst>
                          <a:gd name="connsiteX0" fmla="*/ 177030 w 3840561"/>
                          <a:gd name="connsiteY0" fmla="*/ 113019 h 123104"/>
                          <a:gd name="connsiteX1" fmla="*/ 3770941 w 3840561"/>
                          <a:gd name="connsiteY1" fmla="*/ 108470 h 123104"/>
                          <a:gd name="connsiteX2" fmla="*/ 2415263 w 3840561"/>
                          <a:gd name="connsiteY2" fmla="*/ 8386 h 123104"/>
                          <a:gd name="connsiteX3" fmla="*/ 741138 w 3840561"/>
                          <a:gd name="connsiteY3" fmla="*/ 17485 h 123104"/>
                          <a:gd name="connsiteX4" fmla="*/ 177030 w 3840561"/>
                          <a:gd name="connsiteY4" fmla="*/ 113019 h 123104"/>
                          <a:gd name="connsiteX0" fmla="*/ 220889 w 4357116"/>
                          <a:gd name="connsiteY0" fmla="*/ 104152 h 113416"/>
                          <a:gd name="connsiteX1" fmla="*/ 3814800 w 4357116"/>
                          <a:gd name="connsiteY1" fmla="*/ 99603 h 113416"/>
                          <a:gd name="connsiteX2" fmla="*/ 4029798 w 4357116"/>
                          <a:gd name="connsiteY2" fmla="*/ 14816 h 113416"/>
                          <a:gd name="connsiteX3" fmla="*/ 784997 w 4357116"/>
                          <a:gd name="connsiteY3" fmla="*/ 8618 h 113416"/>
                          <a:gd name="connsiteX4" fmla="*/ 220889 w 4357116"/>
                          <a:gd name="connsiteY4" fmla="*/ 104152 h 1134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57116" h="113416">
                            <a:moveTo>
                              <a:pt x="220889" y="104152"/>
                            </a:moveTo>
                            <a:cubicBezTo>
                              <a:pt x="725856" y="119316"/>
                              <a:pt x="3179982" y="114492"/>
                              <a:pt x="3814800" y="99603"/>
                            </a:cubicBezTo>
                            <a:cubicBezTo>
                              <a:pt x="4449618" y="84714"/>
                              <a:pt x="4534765" y="29980"/>
                              <a:pt x="4029798" y="14816"/>
                            </a:cubicBezTo>
                            <a:cubicBezTo>
                              <a:pt x="3524831" y="-348"/>
                              <a:pt x="1419815" y="-6271"/>
                              <a:pt x="784997" y="8618"/>
                            </a:cubicBezTo>
                            <a:cubicBezTo>
                              <a:pt x="150179" y="23507"/>
                              <a:pt x="-284078" y="88988"/>
                              <a:pt x="220889" y="104152"/>
                            </a:cubicBezTo>
                            <a:close/>
                          </a:path>
                        </a:pathLst>
                      </a:custGeom>
                      <a:solidFill>
                        <a:srgbClr val="FFCC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cxnSp>
                    <p:nvCxnSpPr>
                      <p:cNvPr id="72" name="Straight Connector 694">
                        <a:extLst>
                          <a:ext uri="{FF2B5EF4-FFF2-40B4-BE49-F238E27FC236}">
                            <a16:creationId xmlns:a16="http://schemas.microsoft.com/office/drawing/2014/main" id="{7A127A77-5124-4EE4-984C-6A2572C5CF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6818054" y="44076795"/>
                        <a:ext cx="6065602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CC00FF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3" name="Freeform: Shape 695">
                        <a:extLst>
                          <a:ext uri="{FF2B5EF4-FFF2-40B4-BE49-F238E27FC236}">
                            <a16:creationId xmlns:a16="http://schemas.microsoft.com/office/drawing/2014/main" id="{33364FC1-5B90-4369-B25F-7097064E3F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72497" y="44823776"/>
                        <a:ext cx="6742965" cy="250535"/>
                      </a:xfrm>
                      <a:custGeom>
                        <a:avLst/>
                        <a:gdLst>
                          <a:gd name="connsiteX0" fmla="*/ 592183 w 8409977"/>
                          <a:gd name="connsiteY0" fmla="*/ 50828 h 751156"/>
                          <a:gd name="connsiteX1" fmla="*/ 7598034 w 8409977"/>
                          <a:gd name="connsiteY1" fmla="*/ 64476 h 751156"/>
                          <a:gd name="connsiteX2" fmla="*/ 7593485 w 8409977"/>
                          <a:gd name="connsiteY2" fmla="*/ 696822 h 751156"/>
                          <a:gd name="connsiteX3" fmla="*/ 1593019 w 8409977"/>
                          <a:gd name="connsiteY3" fmla="*/ 696822 h 751156"/>
                          <a:gd name="connsiteX4" fmla="*/ 2507419 w 8409977"/>
                          <a:gd name="connsiteY4" fmla="*/ 514852 h 751156"/>
                          <a:gd name="connsiteX5" fmla="*/ 2466476 w 8409977"/>
                          <a:gd name="connsiteY5" fmla="*/ 319234 h 751156"/>
                          <a:gd name="connsiteX6" fmla="*/ 601282 w 8409977"/>
                          <a:gd name="connsiteY6" fmla="*/ 328332 h 751156"/>
                          <a:gd name="connsiteX7" fmla="*/ 592183 w 8409977"/>
                          <a:gd name="connsiteY7" fmla="*/ 50828 h 751156"/>
                          <a:gd name="connsiteX0" fmla="*/ 592183 w 8039991"/>
                          <a:gd name="connsiteY0" fmla="*/ 238190 h 938518"/>
                          <a:gd name="connsiteX1" fmla="*/ 7598034 w 8039991"/>
                          <a:gd name="connsiteY1" fmla="*/ 251838 h 938518"/>
                          <a:gd name="connsiteX2" fmla="*/ 7593485 w 8039991"/>
                          <a:gd name="connsiteY2" fmla="*/ 884184 h 938518"/>
                          <a:gd name="connsiteX3" fmla="*/ 1593019 w 8039991"/>
                          <a:gd name="connsiteY3" fmla="*/ 884184 h 938518"/>
                          <a:gd name="connsiteX4" fmla="*/ 2507419 w 8039991"/>
                          <a:gd name="connsiteY4" fmla="*/ 702214 h 938518"/>
                          <a:gd name="connsiteX5" fmla="*/ 2466476 w 8039991"/>
                          <a:gd name="connsiteY5" fmla="*/ 506596 h 938518"/>
                          <a:gd name="connsiteX6" fmla="*/ 601282 w 8039991"/>
                          <a:gd name="connsiteY6" fmla="*/ 515694 h 938518"/>
                          <a:gd name="connsiteX7" fmla="*/ 592183 w 8039991"/>
                          <a:gd name="connsiteY7" fmla="*/ 238190 h 938518"/>
                          <a:gd name="connsiteX0" fmla="*/ 592183 w 7598338"/>
                          <a:gd name="connsiteY0" fmla="*/ 238190 h 1202741"/>
                          <a:gd name="connsiteX1" fmla="*/ 7598034 w 7598338"/>
                          <a:gd name="connsiteY1" fmla="*/ 251838 h 1202741"/>
                          <a:gd name="connsiteX2" fmla="*/ 7593485 w 7598338"/>
                          <a:gd name="connsiteY2" fmla="*/ 884184 h 1202741"/>
                          <a:gd name="connsiteX3" fmla="*/ 1593019 w 7598338"/>
                          <a:gd name="connsiteY3" fmla="*/ 884184 h 1202741"/>
                          <a:gd name="connsiteX4" fmla="*/ 2507419 w 7598338"/>
                          <a:gd name="connsiteY4" fmla="*/ 702214 h 1202741"/>
                          <a:gd name="connsiteX5" fmla="*/ 2466476 w 7598338"/>
                          <a:gd name="connsiteY5" fmla="*/ 506596 h 1202741"/>
                          <a:gd name="connsiteX6" fmla="*/ 601282 w 7598338"/>
                          <a:gd name="connsiteY6" fmla="*/ 515694 h 1202741"/>
                          <a:gd name="connsiteX7" fmla="*/ 592183 w 7598338"/>
                          <a:gd name="connsiteY7" fmla="*/ 238190 h 1202741"/>
                          <a:gd name="connsiteX0" fmla="*/ 592183 w 7805459"/>
                          <a:gd name="connsiteY0" fmla="*/ 238190 h 898921"/>
                          <a:gd name="connsiteX1" fmla="*/ 7598034 w 7805459"/>
                          <a:gd name="connsiteY1" fmla="*/ 251838 h 898921"/>
                          <a:gd name="connsiteX2" fmla="*/ 7593485 w 7805459"/>
                          <a:gd name="connsiteY2" fmla="*/ 884184 h 898921"/>
                          <a:gd name="connsiteX3" fmla="*/ 1593019 w 7805459"/>
                          <a:gd name="connsiteY3" fmla="*/ 884184 h 898921"/>
                          <a:gd name="connsiteX4" fmla="*/ 2507419 w 7805459"/>
                          <a:gd name="connsiteY4" fmla="*/ 702214 h 898921"/>
                          <a:gd name="connsiteX5" fmla="*/ 2466476 w 7805459"/>
                          <a:gd name="connsiteY5" fmla="*/ 506596 h 898921"/>
                          <a:gd name="connsiteX6" fmla="*/ 601282 w 7805459"/>
                          <a:gd name="connsiteY6" fmla="*/ 515694 h 898921"/>
                          <a:gd name="connsiteX7" fmla="*/ 592183 w 7805459"/>
                          <a:gd name="connsiteY7" fmla="*/ 238190 h 898921"/>
                          <a:gd name="connsiteX0" fmla="*/ 592183 w 7803437"/>
                          <a:gd name="connsiteY0" fmla="*/ 238190 h 898921"/>
                          <a:gd name="connsiteX1" fmla="*/ 7598034 w 7803437"/>
                          <a:gd name="connsiteY1" fmla="*/ 251838 h 898921"/>
                          <a:gd name="connsiteX2" fmla="*/ 7593485 w 7803437"/>
                          <a:gd name="connsiteY2" fmla="*/ 884184 h 898921"/>
                          <a:gd name="connsiteX3" fmla="*/ 1593019 w 7803437"/>
                          <a:gd name="connsiteY3" fmla="*/ 884184 h 898921"/>
                          <a:gd name="connsiteX4" fmla="*/ 2507419 w 7803437"/>
                          <a:gd name="connsiteY4" fmla="*/ 702214 h 898921"/>
                          <a:gd name="connsiteX5" fmla="*/ 2466476 w 7803437"/>
                          <a:gd name="connsiteY5" fmla="*/ 506596 h 898921"/>
                          <a:gd name="connsiteX6" fmla="*/ 601282 w 7803437"/>
                          <a:gd name="connsiteY6" fmla="*/ 515694 h 898921"/>
                          <a:gd name="connsiteX7" fmla="*/ 592183 w 7803437"/>
                          <a:gd name="connsiteY7" fmla="*/ 238190 h 898921"/>
                          <a:gd name="connsiteX0" fmla="*/ 592183 w 7598212"/>
                          <a:gd name="connsiteY0" fmla="*/ 238190 h 895217"/>
                          <a:gd name="connsiteX1" fmla="*/ 7598034 w 7598212"/>
                          <a:gd name="connsiteY1" fmla="*/ 251838 h 895217"/>
                          <a:gd name="connsiteX2" fmla="*/ 7593485 w 7598212"/>
                          <a:gd name="connsiteY2" fmla="*/ 884184 h 895217"/>
                          <a:gd name="connsiteX3" fmla="*/ 1593019 w 7598212"/>
                          <a:gd name="connsiteY3" fmla="*/ 884184 h 895217"/>
                          <a:gd name="connsiteX4" fmla="*/ 2507419 w 7598212"/>
                          <a:gd name="connsiteY4" fmla="*/ 702214 h 895217"/>
                          <a:gd name="connsiteX5" fmla="*/ 2466476 w 7598212"/>
                          <a:gd name="connsiteY5" fmla="*/ 506596 h 895217"/>
                          <a:gd name="connsiteX6" fmla="*/ 601282 w 7598212"/>
                          <a:gd name="connsiteY6" fmla="*/ 515694 h 895217"/>
                          <a:gd name="connsiteX7" fmla="*/ 592183 w 7598212"/>
                          <a:gd name="connsiteY7" fmla="*/ 238190 h 895217"/>
                          <a:gd name="connsiteX0" fmla="*/ 133871 w 7139900"/>
                          <a:gd name="connsiteY0" fmla="*/ 321212 h 978239"/>
                          <a:gd name="connsiteX1" fmla="*/ 7139722 w 7139900"/>
                          <a:gd name="connsiteY1" fmla="*/ 334860 h 978239"/>
                          <a:gd name="connsiteX2" fmla="*/ 7135173 w 7139900"/>
                          <a:gd name="connsiteY2" fmla="*/ 967206 h 978239"/>
                          <a:gd name="connsiteX3" fmla="*/ 1134707 w 7139900"/>
                          <a:gd name="connsiteY3" fmla="*/ 967206 h 978239"/>
                          <a:gd name="connsiteX4" fmla="*/ 2049107 w 7139900"/>
                          <a:gd name="connsiteY4" fmla="*/ 785236 h 978239"/>
                          <a:gd name="connsiteX5" fmla="*/ 2008164 w 7139900"/>
                          <a:gd name="connsiteY5" fmla="*/ 589618 h 978239"/>
                          <a:gd name="connsiteX6" fmla="*/ 142970 w 7139900"/>
                          <a:gd name="connsiteY6" fmla="*/ 598716 h 978239"/>
                          <a:gd name="connsiteX7" fmla="*/ 133871 w 7139900"/>
                          <a:gd name="connsiteY7" fmla="*/ 321212 h 978239"/>
                          <a:gd name="connsiteX0" fmla="*/ 1748 w 7007777"/>
                          <a:gd name="connsiteY0" fmla="*/ 321212 h 978239"/>
                          <a:gd name="connsiteX1" fmla="*/ 7007599 w 7007777"/>
                          <a:gd name="connsiteY1" fmla="*/ 334860 h 978239"/>
                          <a:gd name="connsiteX2" fmla="*/ 7003050 w 7007777"/>
                          <a:gd name="connsiteY2" fmla="*/ 967206 h 978239"/>
                          <a:gd name="connsiteX3" fmla="*/ 1002584 w 7007777"/>
                          <a:gd name="connsiteY3" fmla="*/ 967206 h 978239"/>
                          <a:gd name="connsiteX4" fmla="*/ 1916984 w 7007777"/>
                          <a:gd name="connsiteY4" fmla="*/ 785236 h 978239"/>
                          <a:gd name="connsiteX5" fmla="*/ 1876041 w 7007777"/>
                          <a:gd name="connsiteY5" fmla="*/ 589618 h 978239"/>
                          <a:gd name="connsiteX6" fmla="*/ 10847 w 7007777"/>
                          <a:gd name="connsiteY6" fmla="*/ 598716 h 978239"/>
                          <a:gd name="connsiteX7" fmla="*/ 1748 w 7007777"/>
                          <a:gd name="connsiteY7" fmla="*/ 321212 h 978239"/>
                          <a:gd name="connsiteX0" fmla="*/ 518278 w 7524307"/>
                          <a:gd name="connsiteY0" fmla="*/ 238375 h 895402"/>
                          <a:gd name="connsiteX1" fmla="*/ 7524129 w 7524307"/>
                          <a:gd name="connsiteY1" fmla="*/ 252023 h 895402"/>
                          <a:gd name="connsiteX2" fmla="*/ 7519580 w 7524307"/>
                          <a:gd name="connsiteY2" fmla="*/ 884369 h 895402"/>
                          <a:gd name="connsiteX3" fmla="*/ 1519114 w 7524307"/>
                          <a:gd name="connsiteY3" fmla="*/ 884369 h 895402"/>
                          <a:gd name="connsiteX4" fmla="*/ 2433514 w 7524307"/>
                          <a:gd name="connsiteY4" fmla="*/ 702399 h 895402"/>
                          <a:gd name="connsiteX5" fmla="*/ 2392571 w 7524307"/>
                          <a:gd name="connsiteY5" fmla="*/ 506781 h 895402"/>
                          <a:gd name="connsiteX6" fmla="*/ 522827 w 7524307"/>
                          <a:gd name="connsiteY6" fmla="*/ 520428 h 895402"/>
                          <a:gd name="connsiteX7" fmla="*/ 518278 w 7524307"/>
                          <a:gd name="connsiteY7" fmla="*/ 238375 h 895402"/>
                          <a:gd name="connsiteX0" fmla="*/ 5 w 7006034"/>
                          <a:gd name="connsiteY0" fmla="*/ 389832 h 1046859"/>
                          <a:gd name="connsiteX1" fmla="*/ 7005856 w 7006034"/>
                          <a:gd name="connsiteY1" fmla="*/ 403480 h 1046859"/>
                          <a:gd name="connsiteX2" fmla="*/ 7001307 w 7006034"/>
                          <a:gd name="connsiteY2" fmla="*/ 1035826 h 1046859"/>
                          <a:gd name="connsiteX3" fmla="*/ 1000841 w 7006034"/>
                          <a:gd name="connsiteY3" fmla="*/ 1035826 h 1046859"/>
                          <a:gd name="connsiteX4" fmla="*/ 1915241 w 7006034"/>
                          <a:gd name="connsiteY4" fmla="*/ 853856 h 1046859"/>
                          <a:gd name="connsiteX5" fmla="*/ 1874298 w 7006034"/>
                          <a:gd name="connsiteY5" fmla="*/ 658238 h 1046859"/>
                          <a:gd name="connsiteX6" fmla="*/ 4554 w 7006034"/>
                          <a:gd name="connsiteY6" fmla="*/ 671885 h 1046859"/>
                          <a:gd name="connsiteX7" fmla="*/ 5 w 7006034"/>
                          <a:gd name="connsiteY7" fmla="*/ 389832 h 1046859"/>
                          <a:gd name="connsiteX0" fmla="*/ 5 w 7006034"/>
                          <a:gd name="connsiteY0" fmla="*/ 389832 h 1046859"/>
                          <a:gd name="connsiteX1" fmla="*/ 7005856 w 7006034"/>
                          <a:gd name="connsiteY1" fmla="*/ 403480 h 1046859"/>
                          <a:gd name="connsiteX2" fmla="*/ 7001307 w 7006034"/>
                          <a:gd name="connsiteY2" fmla="*/ 1035826 h 1046859"/>
                          <a:gd name="connsiteX3" fmla="*/ 1000841 w 7006034"/>
                          <a:gd name="connsiteY3" fmla="*/ 1035826 h 1046859"/>
                          <a:gd name="connsiteX4" fmla="*/ 1915241 w 7006034"/>
                          <a:gd name="connsiteY4" fmla="*/ 853856 h 1046859"/>
                          <a:gd name="connsiteX5" fmla="*/ 1874298 w 7006034"/>
                          <a:gd name="connsiteY5" fmla="*/ 658238 h 1046859"/>
                          <a:gd name="connsiteX6" fmla="*/ 4554 w 7006034"/>
                          <a:gd name="connsiteY6" fmla="*/ 671885 h 1046859"/>
                          <a:gd name="connsiteX7" fmla="*/ 5 w 7006034"/>
                          <a:gd name="connsiteY7" fmla="*/ 389832 h 1046859"/>
                          <a:gd name="connsiteX0" fmla="*/ 5 w 7006034"/>
                          <a:gd name="connsiteY0" fmla="*/ 389832 h 1141525"/>
                          <a:gd name="connsiteX1" fmla="*/ 7005856 w 7006034"/>
                          <a:gd name="connsiteY1" fmla="*/ 403480 h 1141525"/>
                          <a:gd name="connsiteX2" fmla="*/ 7001307 w 7006034"/>
                          <a:gd name="connsiteY2" fmla="*/ 1035826 h 1141525"/>
                          <a:gd name="connsiteX3" fmla="*/ 1000841 w 7006034"/>
                          <a:gd name="connsiteY3" fmla="*/ 1035826 h 1141525"/>
                          <a:gd name="connsiteX4" fmla="*/ 1915241 w 7006034"/>
                          <a:gd name="connsiteY4" fmla="*/ 853856 h 1141525"/>
                          <a:gd name="connsiteX5" fmla="*/ 1874298 w 7006034"/>
                          <a:gd name="connsiteY5" fmla="*/ 658238 h 1141525"/>
                          <a:gd name="connsiteX6" fmla="*/ 4554 w 7006034"/>
                          <a:gd name="connsiteY6" fmla="*/ 671885 h 1141525"/>
                          <a:gd name="connsiteX7" fmla="*/ 5 w 7006034"/>
                          <a:gd name="connsiteY7" fmla="*/ 389832 h 1141525"/>
                          <a:gd name="connsiteX0" fmla="*/ 5 w 7006034"/>
                          <a:gd name="connsiteY0" fmla="*/ 389832 h 1036800"/>
                          <a:gd name="connsiteX1" fmla="*/ 7005856 w 7006034"/>
                          <a:gd name="connsiteY1" fmla="*/ 403480 h 1036800"/>
                          <a:gd name="connsiteX2" fmla="*/ 7001307 w 7006034"/>
                          <a:gd name="connsiteY2" fmla="*/ 1035826 h 1036800"/>
                          <a:gd name="connsiteX3" fmla="*/ 1000841 w 7006034"/>
                          <a:gd name="connsiteY3" fmla="*/ 1035826 h 1036800"/>
                          <a:gd name="connsiteX4" fmla="*/ 1915241 w 7006034"/>
                          <a:gd name="connsiteY4" fmla="*/ 853856 h 1036800"/>
                          <a:gd name="connsiteX5" fmla="*/ 1874298 w 7006034"/>
                          <a:gd name="connsiteY5" fmla="*/ 658238 h 1036800"/>
                          <a:gd name="connsiteX6" fmla="*/ 4554 w 7006034"/>
                          <a:gd name="connsiteY6" fmla="*/ 671885 h 1036800"/>
                          <a:gd name="connsiteX7" fmla="*/ 5 w 7006034"/>
                          <a:gd name="connsiteY7" fmla="*/ 389832 h 1036800"/>
                          <a:gd name="connsiteX0" fmla="*/ 208929 w 7214958"/>
                          <a:gd name="connsiteY0" fmla="*/ 228719 h 875687"/>
                          <a:gd name="connsiteX1" fmla="*/ 7214780 w 7214958"/>
                          <a:gd name="connsiteY1" fmla="*/ 242367 h 875687"/>
                          <a:gd name="connsiteX2" fmla="*/ 7210231 w 7214958"/>
                          <a:gd name="connsiteY2" fmla="*/ 874713 h 875687"/>
                          <a:gd name="connsiteX3" fmla="*/ 1209765 w 7214958"/>
                          <a:gd name="connsiteY3" fmla="*/ 874713 h 875687"/>
                          <a:gd name="connsiteX4" fmla="*/ 2124165 w 7214958"/>
                          <a:gd name="connsiteY4" fmla="*/ 692743 h 875687"/>
                          <a:gd name="connsiteX5" fmla="*/ 2083222 w 7214958"/>
                          <a:gd name="connsiteY5" fmla="*/ 497125 h 875687"/>
                          <a:gd name="connsiteX6" fmla="*/ 213478 w 7214958"/>
                          <a:gd name="connsiteY6" fmla="*/ 510772 h 875687"/>
                          <a:gd name="connsiteX7" fmla="*/ 208929 w 7214958"/>
                          <a:gd name="connsiteY7" fmla="*/ 228719 h 875687"/>
                          <a:gd name="connsiteX0" fmla="*/ 638601 w 7543219"/>
                          <a:gd name="connsiteY0" fmla="*/ 0 h 696266"/>
                          <a:gd name="connsiteX1" fmla="*/ 7071246 w 7543219"/>
                          <a:gd name="connsiteY1" fmla="*/ 63689 h 696266"/>
                          <a:gd name="connsiteX2" fmla="*/ 7066697 w 7543219"/>
                          <a:gd name="connsiteY2" fmla="*/ 696035 h 696266"/>
                          <a:gd name="connsiteX3" fmla="*/ 1066231 w 7543219"/>
                          <a:gd name="connsiteY3" fmla="*/ 696035 h 696266"/>
                          <a:gd name="connsiteX4" fmla="*/ 1980631 w 7543219"/>
                          <a:gd name="connsiteY4" fmla="*/ 514065 h 696266"/>
                          <a:gd name="connsiteX5" fmla="*/ 1939688 w 7543219"/>
                          <a:gd name="connsiteY5" fmla="*/ 318447 h 696266"/>
                          <a:gd name="connsiteX6" fmla="*/ 69944 w 7543219"/>
                          <a:gd name="connsiteY6" fmla="*/ 332094 h 696266"/>
                          <a:gd name="connsiteX7" fmla="*/ 638601 w 7543219"/>
                          <a:gd name="connsiteY7" fmla="*/ 0 h 696266"/>
                          <a:gd name="connsiteX0" fmla="*/ 584314 w 7488932"/>
                          <a:gd name="connsiteY0" fmla="*/ 0 h 696266"/>
                          <a:gd name="connsiteX1" fmla="*/ 7016959 w 7488932"/>
                          <a:gd name="connsiteY1" fmla="*/ 63689 h 696266"/>
                          <a:gd name="connsiteX2" fmla="*/ 7012410 w 7488932"/>
                          <a:gd name="connsiteY2" fmla="*/ 696035 h 696266"/>
                          <a:gd name="connsiteX3" fmla="*/ 1011944 w 7488932"/>
                          <a:gd name="connsiteY3" fmla="*/ 696035 h 696266"/>
                          <a:gd name="connsiteX4" fmla="*/ 1926344 w 7488932"/>
                          <a:gd name="connsiteY4" fmla="*/ 514065 h 696266"/>
                          <a:gd name="connsiteX5" fmla="*/ 1885401 w 7488932"/>
                          <a:gd name="connsiteY5" fmla="*/ 318447 h 696266"/>
                          <a:gd name="connsiteX6" fmla="*/ 15657 w 7488932"/>
                          <a:gd name="connsiteY6" fmla="*/ 332094 h 696266"/>
                          <a:gd name="connsiteX7" fmla="*/ 584314 w 7488932"/>
                          <a:gd name="connsiteY7" fmla="*/ 0 h 696266"/>
                          <a:gd name="connsiteX0" fmla="*/ 568723 w 7473341"/>
                          <a:gd name="connsiteY0" fmla="*/ 0 h 696266"/>
                          <a:gd name="connsiteX1" fmla="*/ 7001368 w 7473341"/>
                          <a:gd name="connsiteY1" fmla="*/ 63689 h 696266"/>
                          <a:gd name="connsiteX2" fmla="*/ 6996819 w 7473341"/>
                          <a:gd name="connsiteY2" fmla="*/ 696035 h 696266"/>
                          <a:gd name="connsiteX3" fmla="*/ 996353 w 7473341"/>
                          <a:gd name="connsiteY3" fmla="*/ 696035 h 696266"/>
                          <a:gd name="connsiteX4" fmla="*/ 1910753 w 7473341"/>
                          <a:gd name="connsiteY4" fmla="*/ 514065 h 696266"/>
                          <a:gd name="connsiteX5" fmla="*/ 1869810 w 7473341"/>
                          <a:gd name="connsiteY5" fmla="*/ 318447 h 696266"/>
                          <a:gd name="connsiteX6" fmla="*/ 66 w 7473341"/>
                          <a:gd name="connsiteY6" fmla="*/ 332094 h 696266"/>
                          <a:gd name="connsiteX7" fmla="*/ 568723 w 7473341"/>
                          <a:gd name="connsiteY7" fmla="*/ 0 h 696266"/>
                          <a:gd name="connsiteX0" fmla="*/ 730723 w 7635341"/>
                          <a:gd name="connsiteY0" fmla="*/ 5736 h 702002"/>
                          <a:gd name="connsiteX1" fmla="*/ 7163368 w 7635341"/>
                          <a:gd name="connsiteY1" fmla="*/ 69425 h 702002"/>
                          <a:gd name="connsiteX2" fmla="*/ 7158819 w 7635341"/>
                          <a:gd name="connsiteY2" fmla="*/ 701771 h 702002"/>
                          <a:gd name="connsiteX3" fmla="*/ 1158353 w 7635341"/>
                          <a:gd name="connsiteY3" fmla="*/ 701771 h 702002"/>
                          <a:gd name="connsiteX4" fmla="*/ 2072753 w 7635341"/>
                          <a:gd name="connsiteY4" fmla="*/ 519801 h 702002"/>
                          <a:gd name="connsiteX5" fmla="*/ 2031810 w 7635341"/>
                          <a:gd name="connsiteY5" fmla="*/ 324183 h 702002"/>
                          <a:gd name="connsiteX6" fmla="*/ 148419 w 7635341"/>
                          <a:gd name="connsiteY6" fmla="*/ 224099 h 702002"/>
                          <a:gd name="connsiteX7" fmla="*/ 730723 w 7635341"/>
                          <a:gd name="connsiteY7" fmla="*/ 5736 h 702002"/>
                          <a:gd name="connsiteX0" fmla="*/ 764924 w 7669542"/>
                          <a:gd name="connsiteY0" fmla="*/ 10583 h 706849"/>
                          <a:gd name="connsiteX1" fmla="*/ 7197569 w 7669542"/>
                          <a:gd name="connsiteY1" fmla="*/ 74272 h 706849"/>
                          <a:gd name="connsiteX2" fmla="*/ 7193020 w 7669542"/>
                          <a:gd name="connsiteY2" fmla="*/ 706618 h 706849"/>
                          <a:gd name="connsiteX3" fmla="*/ 1192554 w 7669542"/>
                          <a:gd name="connsiteY3" fmla="*/ 706618 h 706849"/>
                          <a:gd name="connsiteX4" fmla="*/ 2106954 w 7669542"/>
                          <a:gd name="connsiteY4" fmla="*/ 524648 h 706849"/>
                          <a:gd name="connsiteX5" fmla="*/ 2066011 w 7669542"/>
                          <a:gd name="connsiteY5" fmla="*/ 329030 h 706849"/>
                          <a:gd name="connsiteX6" fmla="*/ 123480 w 7669542"/>
                          <a:gd name="connsiteY6" fmla="*/ 310833 h 706849"/>
                          <a:gd name="connsiteX7" fmla="*/ 764924 w 7669542"/>
                          <a:gd name="connsiteY7" fmla="*/ 10583 h 706849"/>
                          <a:gd name="connsiteX0" fmla="*/ 790154 w 7694772"/>
                          <a:gd name="connsiteY0" fmla="*/ 10583 h 706849"/>
                          <a:gd name="connsiteX1" fmla="*/ 7222799 w 7694772"/>
                          <a:gd name="connsiteY1" fmla="*/ 74272 h 706849"/>
                          <a:gd name="connsiteX2" fmla="*/ 7218250 w 7694772"/>
                          <a:gd name="connsiteY2" fmla="*/ 706618 h 706849"/>
                          <a:gd name="connsiteX3" fmla="*/ 1217784 w 7694772"/>
                          <a:gd name="connsiteY3" fmla="*/ 706618 h 706849"/>
                          <a:gd name="connsiteX4" fmla="*/ 2132184 w 7694772"/>
                          <a:gd name="connsiteY4" fmla="*/ 524648 h 706849"/>
                          <a:gd name="connsiteX5" fmla="*/ 2091241 w 7694772"/>
                          <a:gd name="connsiteY5" fmla="*/ 329030 h 706849"/>
                          <a:gd name="connsiteX6" fmla="*/ 148710 w 7694772"/>
                          <a:gd name="connsiteY6" fmla="*/ 310833 h 706849"/>
                          <a:gd name="connsiteX7" fmla="*/ 790154 w 7694772"/>
                          <a:gd name="connsiteY7" fmla="*/ 10583 h 706849"/>
                          <a:gd name="connsiteX0" fmla="*/ 790154 w 7997880"/>
                          <a:gd name="connsiteY0" fmla="*/ 10583 h 752139"/>
                          <a:gd name="connsiteX1" fmla="*/ 7222799 w 7997880"/>
                          <a:gd name="connsiteY1" fmla="*/ 74272 h 752139"/>
                          <a:gd name="connsiteX2" fmla="*/ 7218250 w 7997880"/>
                          <a:gd name="connsiteY2" fmla="*/ 706618 h 752139"/>
                          <a:gd name="connsiteX3" fmla="*/ 1217784 w 7997880"/>
                          <a:gd name="connsiteY3" fmla="*/ 706618 h 752139"/>
                          <a:gd name="connsiteX4" fmla="*/ 2132184 w 7997880"/>
                          <a:gd name="connsiteY4" fmla="*/ 524648 h 752139"/>
                          <a:gd name="connsiteX5" fmla="*/ 2091241 w 7997880"/>
                          <a:gd name="connsiteY5" fmla="*/ 329030 h 752139"/>
                          <a:gd name="connsiteX6" fmla="*/ 148710 w 7997880"/>
                          <a:gd name="connsiteY6" fmla="*/ 310833 h 752139"/>
                          <a:gd name="connsiteX7" fmla="*/ 790154 w 7997880"/>
                          <a:gd name="connsiteY7" fmla="*/ 10583 h 752139"/>
                          <a:gd name="connsiteX0" fmla="*/ 790154 w 7997880"/>
                          <a:gd name="connsiteY0" fmla="*/ 10583 h 755726"/>
                          <a:gd name="connsiteX1" fmla="*/ 7222799 w 7997880"/>
                          <a:gd name="connsiteY1" fmla="*/ 74272 h 755726"/>
                          <a:gd name="connsiteX2" fmla="*/ 7218250 w 7997880"/>
                          <a:gd name="connsiteY2" fmla="*/ 706618 h 755726"/>
                          <a:gd name="connsiteX3" fmla="*/ 1217784 w 7997880"/>
                          <a:gd name="connsiteY3" fmla="*/ 706618 h 755726"/>
                          <a:gd name="connsiteX4" fmla="*/ 1322415 w 7997880"/>
                          <a:gd name="connsiteY4" fmla="*/ 647479 h 755726"/>
                          <a:gd name="connsiteX5" fmla="*/ 2132184 w 7997880"/>
                          <a:gd name="connsiteY5" fmla="*/ 524648 h 755726"/>
                          <a:gd name="connsiteX6" fmla="*/ 2091241 w 7997880"/>
                          <a:gd name="connsiteY6" fmla="*/ 329030 h 755726"/>
                          <a:gd name="connsiteX7" fmla="*/ 148710 w 7997880"/>
                          <a:gd name="connsiteY7" fmla="*/ 310833 h 755726"/>
                          <a:gd name="connsiteX8" fmla="*/ 790154 w 7997880"/>
                          <a:gd name="connsiteY8" fmla="*/ 10583 h 755726"/>
                          <a:gd name="connsiteX0" fmla="*/ 790154 w 7997880"/>
                          <a:gd name="connsiteY0" fmla="*/ 10583 h 761367"/>
                          <a:gd name="connsiteX1" fmla="*/ 7222799 w 7997880"/>
                          <a:gd name="connsiteY1" fmla="*/ 74272 h 761367"/>
                          <a:gd name="connsiteX2" fmla="*/ 7218250 w 7997880"/>
                          <a:gd name="connsiteY2" fmla="*/ 706618 h 761367"/>
                          <a:gd name="connsiteX3" fmla="*/ 1217784 w 7997880"/>
                          <a:gd name="connsiteY3" fmla="*/ 706618 h 761367"/>
                          <a:gd name="connsiteX4" fmla="*/ 1063108 w 7997880"/>
                          <a:gd name="connsiteY4" fmla="*/ 515551 h 761367"/>
                          <a:gd name="connsiteX5" fmla="*/ 2132184 w 7997880"/>
                          <a:gd name="connsiteY5" fmla="*/ 524648 h 761367"/>
                          <a:gd name="connsiteX6" fmla="*/ 2091241 w 7997880"/>
                          <a:gd name="connsiteY6" fmla="*/ 329030 h 761367"/>
                          <a:gd name="connsiteX7" fmla="*/ 148710 w 7997880"/>
                          <a:gd name="connsiteY7" fmla="*/ 310833 h 761367"/>
                          <a:gd name="connsiteX8" fmla="*/ 790154 w 7997880"/>
                          <a:gd name="connsiteY8" fmla="*/ 10583 h 761367"/>
                          <a:gd name="connsiteX0" fmla="*/ 790154 w 7997880"/>
                          <a:gd name="connsiteY0" fmla="*/ 10583 h 761367"/>
                          <a:gd name="connsiteX1" fmla="*/ 7222799 w 7997880"/>
                          <a:gd name="connsiteY1" fmla="*/ 74272 h 761367"/>
                          <a:gd name="connsiteX2" fmla="*/ 7218250 w 7997880"/>
                          <a:gd name="connsiteY2" fmla="*/ 706618 h 761367"/>
                          <a:gd name="connsiteX3" fmla="*/ 1217784 w 7997880"/>
                          <a:gd name="connsiteY3" fmla="*/ 706618 h 761367"/>
                          <a:gd name="connsiteX4" fmla="*/ 1063108 w 7997880"/>
                          <a:gd name="connsiteY4" fmla="*/ 515551 h 761367"/>
                          <a:gd name="connsiteX5" fmla="*/ 2132184 w 7997880"/>
                          <a:gd name="connsiteY5" fmla="*/ 524648 h 761367"/>
                          <a:gd name="connsiteX6" fmla="*/ 2091241 w 7997880"/>
                          <a:gd name="connsiteY6" fmla="*/ 329030 h 761367"/>
                          <a:gd name="connsiteX7" fmla="*/ 148710 w 7997880"/>
                          <a:gd name="connsiteY7" fmla="*/ 310833 h 761367"/>
                          <a:gd name="connsiteX8" fmla="*/ 790154 w 7997880"/>
                          <a:gd name="connsiteY8" fmla="*/ 10583 h 761367"/>
                          <a:gd name="connsiteX0" fmla="*/ 790154 w 7997880"/>
                          <a:gd name="connsiteY0" fmla="*/ 10583 h 761367"/>
                          <a:gd name="connsiteX1" fmla="*/ 7222799 w 7997880"/>
                          <a:gd name="connsiteY1" fmla="*/ 74272 h 761367"/>
                          <a:gd name="connsiteX2" fmla="*/ 7218250 w 7997880"/>
                          <a:gd name="connsiteY2" fmla="*/ 706618 h 761367"/>
                          <a:gd name="connsiteX3" fmla="*/ 1217784 w 7997880"/>
                          <a:gd name="connsiteY3" fmla="*/ 706618 h 761367"/>
                          <a:gd name="connsiteX4" fmla="*/ 1063108 w 7997880"/>
                          <a:gd name="connsiteY4" fmla="*/ 515551 h 761367"/>
                          <a:gd name="connsiteX5" fmla="*/ 2132184 w 7997880"/>
                          <a:gd name="connsiteY5" fmla="*/ 524648 h 761367"/>
                          <a:gd name="connsiteX6" fmla="*/ 2091241 w 7997880"/>
                          <a:gd name="connsiteY6" fmla="*/ 329030 h 761367"/>
                          <a:gd name="connsiteX7" fmla="*/ 148710 w 7997880"/>
                          <a:gd name="connsiteY7" fmla="*/ 310833 h 761367"/>
                          <a:gd name="connsiteX8" fmla="*/ 790154 w 7997880"/>
                          <a:gd name="connsiteY8" fmla="*/ 10583 h 761367"/>
                          <a:gd name="connsiteX0" fmla="*/ 790154 w 7997880"/>
                          <a:gd name="connsiteY0" fmla="*/ 10583 h 761786"/>
                          <a:gd name="connsiteX1" fmla="*/ 7222799 w 7997880"/>
                          <a:gd name="connsiteY1" fmla="*/ 74272 h 761786"/>
                          <a:gd name="connsiteX2" fmla="*/ 7218250 w 7997880"/>
                          <a:gd name="connsiteY2" fmla="*/ 706618 h 761786"/>
                          <a:gd name="connsiteX3" fmla="*/ 1217784 w 7997880"/>
                          <a:gd name="connsiteY3" fmla="*/ 706618 h 761786"/>
                          <a:gd name="connsiteX4" fmla="*/ 1331514 w 7997880"/>
                          <a:gd name="connsiteY4" fmla="*/ 506453 h 761786"/>
                          <a:gd name="connsiteX5" fmla="*/ 2132184 w 7997880"/>
                          <a:gd name="connsiteY5" fmla="*/ 524648 h 761786"/>
                          <a:gd name="connsiteX6" fmla="*/ 2091241 w 7997880"/>
                          <a:gd name="connsiteY6" fmla="*/ 329030 h 761786"/>
                          <a:gd name="connsiteX7" fmla="*/ 148710 w 7997880"/>
                          <a:gd name="connsiteY7" fmla="*/ 310833 h 761786"/>
                          <a:gd name="connsiteX8" fmla="*/ 790154 w 7997880"/>
                          <a:gd name="connsiteY8" fmla="*/ 10583 h 761786"/>
                          <a:gd name="connsiteX0" fmla="*/ 790154 w 7987051"/>
                          <a:gd name="connsiteY0" fmla="*/ 10583 h 763683"/>
                          <a:gd name="connsiteX1" fmla="*/ 7222799 w 7987051"/>
                          <a:gd name="connsiteY1" fmla="*/ 74272 h 763683"/>
                          <a:gd name="connsiteX2" fmla="*/ 7218250 w 7987051"/>
                          <a:gd name="connsiteY2" fmla="*/ 706618 h 763683"/>
                          <a:gd name="connsiteX3" fmla="*/ 1395205 w 7987051"/>
                          <a:gd name="connsiteY3" fmla="*/ 711167 h 763683"/>
                          <a:gd name="connsiteX4" fmla="*/ 1331514 w 7987051"/>
                          <a:gd name="connsiteY4" fmla="*/ 506453 h 763683"/>
                          <a:gd name="connsiteX5" fmla="*/ 2132184 w 7987051"/>
                          <a:gd name="connsiteY5" fmla="*/ 524648 h 763683"/>
                          <a:gd name="connsiteX6" fmla="*/ 2091241 w 7987051"/>
                          <a:gd name="connsiteY6" fmla="*/ 329030 h 763683"/>
                          <a:gd name="connsiteX7" fmla="*/ 148710 w 7987051"/>
                          <a:gd name="connsiteY7" fmla="*/ 310833 h 763683"/>
                          <a:gd name="connsiteX8" fmla="*/ 790154 w 7987051"/>
                          <a:gd name="connsiteY8" fmla="*/ 10583 h 763683"/>
                          <a:gd name="connsiteX0" fmla="*/ 790154 w 7987051"/>
                          <a:gd name="connsiteY0" fmla="*/ 10583 h 812246"/>
                          <a:gd name="connsiteX1" fmla="*/ 7222799 w 7987051"/>
                          <a:gd name="connsiteY1" fmla="*/ 74272 h 812246"/>
                          <a:gd name="connsiteX2" fmla="*/ 7218250 w 7987051"/>
                          <a:gd name="connsiteY2" fmla="*/ 706618 h 812246"/>
                          <a:gd name="connsiteX3" fmla="*/ 1395205 w 7987051"/>
                          <a:gd name="connsiteY3" fmla="*/ 711167 h 812246"/>
                          <a:gd name="connsiteX4" fmla="*/ 1331514 w 7987051"/>
                          <a:gd name="connsiteY4" fmla="*/ 506453 h 812246"/>
                          <a:gd name="connsiteX5" fmla="*/ 2132184 w 7987051"/>
                          <a:gd name="connsiteY5" fmla="*/ 524648 h 812246"/>
                          <a:gd name="connsiteX6" fmla="*/ 2091241 w 7987051"/>
                          <a:gd name="connsiteY6" fmla="*/ 329030 h 812246"/>
                          <a:gd name="connsiteX7" fmla="*/ 148710 w 7987051"/>
                          <a:gd name="connsiteY7" fmla="*/ 310833 h 812246"/>
                          <a:gd name="connsiteX8" fmla="*/ 790154 w 7987051"/>
                          <a:gd name="connsiteY8" fmla="*/ 10583 h 812246"/>
                          <a:gd name="connsiteX0" fmla="*/ 790154 w 7988711"/>
                          <a:gd name="connsiteY0" fmla="*/ 10583 h 779994"/>
                          <a:gd name="connsiteX1" fmla="*/ 7222799 w 7988711"/>
                          <a:gd name="connsiteY1" fmla="*/ 74272 h 779994"/>
                          <a:gd name="connsiteX2" fmla="*/ 7218250 w 7988711"/>
                          <a:gd name="connsiteY2" fmla="*/ 706618 h 779994"/>
                          <a:gd name="connsiteX3" fmla="*/ 1395205 w 7988711"/>
                          <a:gd name="connsiteY3" fmla="*/ 711167 h 779994"/>
                          <a:gd name="connsiteX4" fmla="*/ 1331514 w 7988711"/>
                          <a:gd name="connsiteY4" fmla="*/ 506453 h 779994"/>
                          <a:gd name="connsiteX5" fmla="*/ 2132184 w 7988711"/>
                          <a:gd name="connsiteY5" fmla="*/ 524648 h 779994"/>
                          <a:gd name="connsiteX6" fmla="*/ 2091241 w 7988711"/>
                          <a:gd name="connsiteY6" fmla="*/ 329030 h 779994"/>
                          <a:gd name="connsiteX7" fmla="*/ 148710 w 7988711"/>
                          <a:gd name="connsiteY7" fmla="*/ 310833 h 779994"/>
                          <a:gd name="connsiteX8" fmla="*/ 790154 w 7988711"/>
                          <a:gd name="connsiteY8" fmla="*/ 10583 h 779994"/>
                          <a:gd name="connsiteX0" fmla="*/ 790154 w 7988711"/>
                          <a:gd name="connsiteY0" fmla="*/ 10583 h 711193"/>
                          <a:gd name="connsiteX1" fmla="*/ 7222799 w 7988711"/>
                          <a:gd name="connsiteY1" fmla="*/ 74272 h 711193"/>
                          <a:gd name="connsiteX2" fmla="*/ 7218250 w 7988711"/>
                          <a:gd name="connsiteY2" fmla="*/ 706618 h 711193"/>
                          <a:gd name="connsiteX3" fmla="*/ 1395205 w 7988711"/>
                          <a:gd name="connsiteY3" fmla="*/ 711167 h 711193"/>
                          <a:gd name="connsiteX4" fmla="*/ 1331514 w 7988711"/>
                          <a:gd name="connsiteY4" fmla="*/ 506453 h 711193"/>
                          <a:gd name="connsiteX5" fmla="*/ 2132184 w 7988711"/>
                          <a:gd name="connsiteY5" fmla="*/ 524648 h 711193"/>
                          <a:gd name="connsiteX6" fmla="*/ 2091241 w 7988711"/>
                          <a:gd name="connsiteY6" fmla="*/ 329030 h 711193"/>
                          <a:gd name="connsiteX7" fmla="*/ 148710 w 7988711"/>
                          <a:gd name="connsiteY7" fmla="*/ 310833 h 711193"/>
                          <a:gd name="connsiteX8" fmla="*/ 790154 w 7988711"/>
                          <a:gd name="connsiteY8" fmla="*/ 10583 h 711193"/>
                          <a:gd name="connsiteX0" fmla="*/ 789831 w 7983475"/>
                          <a:gd name="connsiteY0" fmla="*/ 13575 h 758581"/>
                          <a:gd name="connsiteX1" fmla="*/ 7216866 w 7983475"/>
                          <a:gd name="connsiteY1" fmla="*/ 60435 h 758581"/>
                          <a:gd name="connsiteX2" fmla="*/ 7217927 w 7983475"/>
                          <a:gd name="connsiteY2" fmla="*/ 709610 h 758581"/>
                          <a:gd name="connsiteX3" fmla="*/ 1394882 w 7983475"/>
                          <a:gd name="connsiteY3" fmla="*/ 714159 h 758581"/>
                          <a:gd name="connsiteX4" fmla="*/ 1331191 w 7983475"/>
                          <a:gd name="connsiteY4" fmla="*/ 509445 h 758581"/>
                          <a:gd name="connsiteX5" fmla="*/ 2131861 w 7983475"/>
                          <a:gd name="connsiteY5" fmla="*/ 527640 h 758581"/>
                          <a:gd name="connsiteX6" fmla="*/ 2090918 w 7983475"/>
                          <a:gd name="connsiteY6" fmla="*/ 332022 h 758581"/>
                          <a:gd name="connsiteX7" fmla="*/ 148387 w 7983475"/>
                          <a:gd name="connsiteY7" fmla="*/ 313825 h 758581"/>
                          <a:gd name="connsiteX8" fmla="*/ 789831 w 7983475"/>
                          <a:gd name="connsiteY8" fmla="*/ 13575 h 758581"/>
                          <a:gd name="connsiteX0" fmla="*/ 789831 w 8048895"/>
                          <a:gd name="connsiteY0" fmla="*/ 13575 h 736590"/>
                          <a:gd name="connsiteX1" fmla="*/ 7216866 w 8048895"/>
                          <a:gd name="connsiteY1" fmla="*/ 60435 h 736590"/>
                          <a:gd name="connsiteX2" fmla="*/ 7967855 w 8048895"/>
                          <a:gd name="connsiteY2" fmla="*/ 357419 h 736590"/>
                          <a:gd name="connsiteX3" fmla="*/ 7217927 w 8048895"/>
                          <a:gd name="connsiteY3" fmla="*/ 709610 h 736590"/>
                          <a:gd name="connsiteX4" fmla="*/ 1394882 w 8048895"/>
                          <a:gd name="connsiteY4" fmla="*/ 714159 h 736590"/>
                          <a:gd name="connsiteX5" fmla="*/ 1331191 w 8048895"/>
                          <a:gd name="connsiteY5" fmla="*/ 509445 h 736590"/>
                          <a:gd name="connsiteX6" fmla="*/ 2131861 w 8048895"/>
                          <a:gd name="connsiteY6" fmla="*/ 527640 h 736590"/>
                          <a:gd name="connsiteX7" fmla="*/ 2090918 w 8048895"/>
                          <a:gd name="connsiteY7" fmla="*/ 332022 h 736590"/>
                          <a:gd name="connsiteX8" fmla="*/ 148387 w 8048895"/>
                          <a:gd name="connsiteY8" fmla="*/ 313825 h 736590"/>
                          <a:gd name="connsiteX9" fmla="*/ 789831 w 8048895"/>
                          <a:gd name="connsiteY9" fmla="*/ 13575 h 736590"/>
                          <a:gd name="connsiteX0" fmla="*/ 789831 w 7717707"/>
                          <a:gd name="connsiteY0" fmla="*/ 19011 h 742856"/>
                          <a:gd name="connsiteX1" fmla="*/ 7216866 w 7717707"/>
                          <a:gd name="connsiteY1" fmla="*/ 65871 h 742856"/>
                          <a:gd name="connsiteX2" fmla="*/ 7289067 w 7717707"/>
                          <a:gd name="connsiteY2" fmla="*/ 351635 h 742856"/>
                          <a:gd name="connsiteX3" fmla="*/ 7217927 w 7717707"/>
                          <a:gd name="connsiteY3" fmla="*/ 715046 h 742856"/>
                          <a:gd name="connsiteX4" fmla="*/ 1394882 w 7717707"/>
                          <a:gd name="connsiteY4" fmla="*/ 719595 h 742856"/>
                          <a:gd name="connsiteX5" fmla="*/ 1331191 w 7717707"/>
                          <a:gd name="connsiteY5" fmla="*/ 514881 h 742856"/>
                          <a:gd name="connsiteX6" fmla="*/ 2131861 w 7717707"/>
                          <a:gd name="connsiteY6" fmla="*/ 533076 h 742856"/>
                          <a:gd name="connsiteX7" fmla="*/ 2090918 w 7717707"/>
                          <a:gd name="connsiteY7" fmla="*/ 337458 h 742856"/>
                          <a:gd name="connsiteX8" fmla="*/ 148387 w 7717707"/>
                          <a:gd name="connsiteY8" fmla="*/ 319261 h 742856"/>
                          <a:gd name="connsiteX9" fmla="*/ 789831 w 7717707"/>
                          <a:gd name="connsiteY9" fmla="*/ 19011 h 742856"/>
                          <a:gd name="connsiteX0" fmla="*/ 789831 w 7721731"/>
                          <a:gd name="connsiteY0" fmla="*/ 19011 h 742856"/>
                          <a:gd name="connsiteX1" fmla="*/ 7216866 w 7721731"/>
                          <a:gd name="connsiteY1" fmla="*/ 65871 h 742856"/>
                          <a:gd name="connsiteX2" fmla="*/ 7289067 w 7721731"/>
                          <a:gd name="connsiteY2" fmla="*/ 351635 h 742856"/>
                          <a:gd name="connsiteX3" fmla="*/ 7217927 w 7721731"/>
                          <a:gd name="connsiteY3" fmla="*/ 715046 h 742856"/>
                          <a:gd name="connsiteX4" fmla="*/ 1394882 w 7721731"/>
                          <a:gd name="connsiteY4" fmla="*/ 719595 h 742856"/>
                          <a:gd name="connsiteX5" fmla="*/ 1331191 w 7721731"/>
                          <a:gd name="connsiteY5" fmla="*/ 514881 h 742856"/>
                          <a:gd name="connsiteX6" fmla="*/ 2131861 w 7721731"/>
                          <a:gd name="connsiteY6" fmla="*/ 533076 h 742856"/>
                          <a:gd name="connsiteX7" fmla="*/ 2090918 w 7721731"/>
                          <a:gd name="connsiteY7" fmla="*/ 337458 h 742856"/>
                          <a:gd name="connsiteX8" fmla="*/ 148387 w 7721731"/>
                          <a:gd name="connsiteY8" fmla="*/ 319261 h 742856"/>
                          <a:gd name="connsiteX9" fmla="*/ 789831 w 7721731"/>
                          <a:gd name="connsiteY9" fmla="*/ 19011 h 742856"/>
                          <a:gd name="connsiteX0" fmla="*/ 789831 w 7683415"/>
                          <a:gd name="connsiteY0" fmla="*/ 19201 h 742631"/>
                          <a:gd name="connsiteX1" fmla="*/ 7216866 w 7683415"/>
                          <a:gd name="connsiteY1" fmla="*/ 66061 h 742631"/>
                          <a:gd name="connsiteX2" fmla="*/ 7176871 w 7683415"/>
                          <a:gd name="connsiteY2" fmla="*/ 357435 h 742631"/>
                          <a:gd name="connsiteX3" fmla="*/ 7217927 w 7683415"/>
                          <a:gd name="connsiteY3" fmla="*/ 715236 h 742631"/>
                          <a:gd name="connsiteX4" fmla="*/ 1394882 w 7683415"/>
                          <a:gd name="connsiteY4" fmla="*/ 719785 h 742631"/>
                          <a:gd name="connsiteX5" fmla="*/ 1331191 w 7683415"/>
                          <a:gd name="connsiteY5" fmla="*/ 515071 h 742631"/>
                          <a:gd name="connsiteX6" fmla="*/ 2131861 w 7683415"/>
                          <a:gd name="connsiteY6" fmla="*/ 533266 h 742631"/>
                          <a:gd name="connsiteX7" fmla="*/ 2090918 w 7683415"/>
                          <a:gd name="connsiteY7" fmla="*/ 337648 h 742631"/>
                          <a:gd name="connsiteX8" fmla="*/ 148387 w 7683415"/>
                          <a:gd name="connsiteY8" fmla="*/ 319451 h 742631"/>
                          <a:gd name="connsiteX9" fmla="*/ 789831 w 7683415"/>
                          <a:gd name="connsiteY9" fmla="*/ 19201 h 742631"/>
                          <a:gd name="connsiteX0" fmla="*/ 789831 w 7725765"/>
                          <a:gd name="connsiteY0" fmla="*/ 19201 h 742631"/>
                          <a:gd name="connsiteX1" fmla="*/ 7216866 w 7725765"/>
                          <a:gd name="connsiteY1" fmla="*/ 66061 h 742631"/>
                          <a:gd name="connsiteX2" fmla="*/ 7300286 w 7725765"/>
                          <a:gd name="connsiteY2" fmla="*/ 357435 h 742631"/>
                          <a:gd name="connsiteX3" fmla="*/ 7217927 w 7725765"/>
                          <a:gd name="connsiteY3" fmla="*/ 715236 h 742631"/>
                          <a:gd name="connsiteX4" fmla="*/ 1394882 w 7725765"/>
                          <a:gd name="connsiteY4" fmla="*/ 719785 h 742631"/>
                          <a:gd name="connsiteX5" fmla="*/ 1331191 w 7725765"/>
                          <a:gd name="connsiteY5" fmla="*/ 515071 h 742631"/>
                          <a:gd name="connsiteX6" fmla="*/ 2131861 w 7725765"/>
                          <a:gd name="connsiteY6" fmla="*/ 533266 h 742631"/>
                          <a:gd name="connsiteX7" fmla="*/ 2090918 w 7725765"/>
                          <a:gd name="connsiteY7" fmla="*/ 337648 h 742631"/>
                          <a:gd name="connsiteX8" fmla="*/ 148387 w 7725765"/>
                          <a:gd name="connsiteY8" fmla="*/ 319451 h 742631"/>
                          <a:gd name="connsiteX9" fmla="*/ 789831 w 7725765"/>
                          <a:gd name="connsiteY9" fmla="*/ 19201 h 742631"/>
                          <a:gd name="connsiteX0" fmla="*/ 852279 w 7788213"/>
                          <a:gd name="connsiteY0" fmla="*/ 19201 h 742631"/>
                          <a:gd name="connsiteX1" fmla="*/ 7279314 w 7788213"/>
                          <a:gd name="connsiteY1" fmla="*/ 66061 h 742631"/>
                          <a:gd name="connsiteX2" fmla="*/ 7362734 w 7788213"/>
                          <a:gd name="connsiteY2" fmla="*/ 357435 h 742631"/>
                          <a:gd name="connsiteX3" fmla="*/ 7280375 w 7788213"/>
                          <a:gd name="connsiteY3" fmla="*/ 715236 h 742631"/>
                          <a:gd name="connsiteX4" fmla="*/ 1457330 w 7788213"/>
                          <a:gd name="connsiteY4" fmla="*/ 719785 h 742631"/>
                          <a:gd name="connsiteX5" fmla="*/ 1393639 w 7788213"/>
                          <a:gd name="connsiteY5" fmla="*/ 515071 h 742631"/>
                          <a:gd name="connsiteX6" fmla="*/ 2194309 w 7788213"/>
                          <a:gd name="connsiteY6" fmla="*/ 533266 h 742631"/>
                          <a:gd name="connsiteX7" fmla="*/ 2170195 w 7788213"/>
                          <a:gd name="connsiteY7" fmla="*/ 360088 h 742631"/>
                          <a:gd name="connsiteX8" fmla="*/ 210835 w 7788213"/>
                          <a:gd name="connsiteY8" fmla="*/ 319451 h 742631"/>
                          <a:gd name="connsiteX9" fmla="*/ 852279 w 7788213"/>
                          <a:gd name="connsiteY9" fmla="*/ 19201 h 742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788213" h="742631">
                            <a:moveTo>
                              <a:pt x="852279" y="19201"/>
                            </a:moveTo>
                            <a:cubicBezTo>
                              <a:pt x="2030359" y="-23031"/>
                              <a:pt x="6194238" y="9689"/>
                              <a:pt x="7279314" y="66061"/>
                            </a:cubicBezTo>
                            <a:cubicBezTo>
                              <a:pt x="8364390" y="122433"/>
                              <a:pt x="7379387" y="378264"/>
                              <a:pt x="7362734" y="357435"/>
                            </a:cubicBezTo>
                            <a:cubicBezTo>
                              <a:pt x="7362911" y="465631"/>
                              <a:pt x="8264609" y="654844"/>
                              <a:pt x="7280375" y="715236"/>
                            </a:cubicBezTo>
                            <a:cubicBezTo>
                              <a:pt x="6296141" y="775628"/>
                              <a:pt x="2433904" y="716908"/>
                              <a:pt x="1457330" y="719785"/>
                            </a:cubicBezTo>
                            <a:cubicBezTo>
                              <a:pt x="480756" y="722662"/>
                              <a:pt x="1191196" y="486259"/>
                              <a:pt x="1393639" y="515071"/>
                            </a:cubicBezTo>
                            <a:cubicBezTo>
                              <a:pt x="1546039" y="484743"/>
                              <a:pt x="2064883" y="559096"/>
                              <a:pt x="2194309" y="533266"/>
                            </a:cubicBezTo>
                            <a:cubicBezTo>
                              <a:pt x="2323735" y="507436"/>
                              <a:pt x="2487884" y="391175"/>
                              <a:pt x="2170195" y="360088"/>
                            </a:cubicBezTo>
                            <a:cubicBezTo>
                              <a:pt x="1852506" y="329001"/>
                              <a:pt x="430488" y="376265"/>
                              <a:pt x="210835" y="319451"/>
                            </a:cubicBezTo>
                            <a:cubicBezTo>
                              <a:pt x="-8818" y="262637"/>
                              <a:pt x="-325801" y="61433"/>
                              <a:pt x="852279" y="19201"/>
                            </a:cubicBezTo>
                            <a:close/>
                          </a:path>
                        </a:pathLst>
                      </a:custGeom>
                      <a:solidFill>
                        <a:srgbClr val="FFCC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 dirty="0"/>
                      </a:p>
                    </p:txBody>
                  </p:sp>
                  <p:sp>
                    <p:nvSpPr>
                      <p:cNvPr id="74" name="Freeform: Shape 696">
                        <a:extLst>
                          <a:ext uri="{FF2B5EF4-FFF2-40B4-BE49-F238E27FC236}">
                            <a16:creationId xmlns:a16="http://schemas.microsoft.com/office/drawing/2014/main" id="{21E9F17E-AEA2-4C67-A5D1-B9C3AFA6E8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812786" y="45790729"/>
                        <a:ext cx="5638894" cy="1436915"/>
                      </a:xfrm>
                      <a:custGeom>
                        <a:avLst/>
                        <a:gdLst>
                          <a:gd name="connsiteX0" fmla="*/ 1710994 w 6512997"/>
                          <a:gd name="connsiteY0" fmla="*/ 0 h 1694165"/>
                          <a:gd name="connsiteX1" fmla="*/ 0 w 6512997"/>
                          <a:gd name="connsiteY1" fmla="*/ 1239770 h 1694165"/>
                          <a:gd name="connsiteX2" fmla="*/ 11220 w 6512997"/>
                          <a:gd name="connsiteY2" fmla="*/ 1682945 h 1694165"/>
                          <a:gd name="connsiteX3" fmla="*/ 6512997 w 6512997"/>
                          <a:gd name="connsiteY3" fmla="*/ 1694165 h 1694165"/>
                          <a:gd name="connsiteX4" fmla="*/ 2389782 w 6512997"/>
                          <a:gd name="connsiteY4" fmla="*/ 22439 h 1694165"/>
                          <a:gd name="connsiteX5" fmla="*/ 1710994 w 6512997"/>
                          <a:gd name="connsiteY5" fmla="*/ 0 h 16941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6512997" h="1694165">
                            <a:moveTo>
                              <a:pt x="1710994" y="0"/>
                            </a:moveTo>
                            <a:lnTo>
                              <a:pt x="0" y="1239770"/>
                            </a:lnTo>
                            <a:lnTo>
                              <a:pt x="11220" y="1682945"/>
                            </a:lnTo>
                            <a:lnTo>
                              <a:pt x="6512997" y="1694165"/>
                            </a:lnTo>
                            <a:lnTo>
                              <a:pt x="2389782" y="22439"/>
                            </a:lnTo>
                            <a:lnTo>
                              <a:pt x="1710994" y="0"/>
                            </a:lnTo>
                            <a:close/>
                          </a:path>
                        </a:pathLst>
                      </a:custGeom>
                      <a:solidFill>
                        <a:srgbClr val="99663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sp>
                    <p:nvSpPr>
                      <p:cNvPr id="75" name="Freeform: Shape 697">
                        <a:extLst>
                          <a:ext uri="{FF2B5EF4-FFF2-40B4-BE49-F238E27FC236}">
                            <a16:creationId xmlns:a16="http://schemas.microsoft.com/office/drawing/2014/main" id="{CE98F1F2-3589-4FB2-892E-06C85FC4DB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304595" y="45725702"/>
                        <a:ext cx="5734558" cy="665036"/>
                      </a:xfrm>
                      <a:custGeom>
                        <a:avLst/>
                        <a:gdLst>
                          <a:gd name="connsiteX0" fmla="*/ 6444224 w 6623490"/>
                          <a:gd name="connsiteY0" fmla="*/ 16829 h 2209053"/>
                          <a:gd name="connsiteX1" fmla="*/ 6348857 w 6623490"/>
                          <a:gd name="connsiteY1" fmla="*/ 0 h 2209053"/>
                          <a:gd name="connsiteX2" fmla="*/ 436111 w 6623490"/>
                          <a:gd name="connsiteY2" fmla="*/ 11219 h 2209053"/>
                          <a:gd name="connsiteX3" fmla="*/ 486600 w 6623490"/>
                          <a:gd name="connsiteY3" fmla="*/ 297320 h 2209053"/>
                          <a:gd name="connsiteX4" fmla="*/ 840018 w 6623490"/>
                          <a:gd name="connsiteY4" fmla="*/ 398297 h 2209053"/>
                          <a:gd name="connsiteX5" fmla="*/ 5793486 w 6623490"/>
                          <a:gd name="connsiteY5" fmla="*/ 420736 h 2209053"/>
                          <a:gd name="connsiteX6" fmla="*/ 5535434 w 6623490"/>
                          <a:gd name="connsiteY6" fmla="*/ 549762 h 2209053"/>
                          <a:gd name="connsiteX7" fmla="*/ 5754217 w 6623490"/>
                          <a:gd name="connsiteY7" fmla="*/ 790984 h 2209053"/>
                          <a:gd name="connsiteX8" fmla="*/ 5636411 w 6623490"/>
                          <a:gd name="connsiteY8" fmla="*/ 852692 h 2209053"/>
                          <a:gd name="connsiteX9" fmla="*/ 5827145 w 6623490"/>
                          <a:gd name="connsiteY9" fmla="*/ 964888 h 2209053"/>
                          <a:gd name="connsiteX10" fmla="*/ 5367140 w 6623490"/>
                          <a:gd name="connsiteY10" fmla="*/ 1121963 h 2209053"/>
                          <a:gd name="connsiteX11" fmla="*/ 5905682 w 6623490"/>
                          <a:gd name="connsiteY11" fmla="*/ 1430503 h 2209053"/>
                          <a:gd name="connsiteX12" fmla="*/ 5698119 w 6623490"/>
                          <a:gd name="connsiteY12" fmla="*/ 1576358 h 2209053"/>
                          <a:gd name="connsiteX13" fmla="*/ 5888852 w 6623490"/>
                          <a:gd name="connsiteY13" fmla="*/ 1750262 h 2209053"/>
                          <a:gd name="connsiteX14" fmla="*/ 5670070 w 6623490"/>
                          <a:gd name="connsiteY14" fmla="*/ 1845629 h 2209053"/>
                          <a:gd name="connsiteX15" fmla="*/ 5944951 w 6623490"/>
                          <a:gd name="connsiteY15" fmla="*/ 2070022 h 2209053"/>
                          <a:gd name="connsiteX16" fmla="*/ 6438614 w 6623490"/>
                          <a:gd name="connsiteY16" fmla="*/ 2041973 h 2209053"/>
                          <a:gd name="connsiteX17" fmla="*/ 6444224 w 6623490"/>
                          <a:gd name="connsiteY17" fmla="*/ 16829 h 2209053"/>
                          <a:gd name="connsiteX0" fmla="*/ 6444224 w 6623490"/>
                          <a:gd name="connsiteY0" fmla="*/ 16829 h 2070022"/>
                          <a:gd name="connsiteX1" fmla="*/ 6348857 w 6623490"/>
                          <a:gd name="connsiteY1" fmla="*/ 0 h 2070022"/>
                          <a:gd name="connsiteX2" fmla="*/ 436111 w 6623490"/>
                          <a:gd name="connsiteY2" fmla="*/ 11219 h 2070022"/>
                          <a:gd name="connsiteX3" fmla="*/ 486600 w 6623490"/>
                          <a:gd name="connsiteY3" fmla="*/ 297320 h 2070022"/>
                          <a:gd name="connsiteX4" fmla="*/ 840018 w 6623490"/>
                          <a:gd name="connsiteY4" fmla="*/ 398297 h 2070022"/>
                          <a:gd name="connsiteX5" fmla="*/ 5793486 w 6623490"/>
                          <a:gd name="connsiteY5" fmla="*/ 420736 h 2070022"/>
                          <a:gd name="connsiteX6" fmla="*/ 5535434 w 6623490"/>
                          <a:gd name="connsiteY6" fmla="*/ 549762 h 2070022"/>
                          <a:gd name="connsiteX7" fmla="*/ 5754217 w 6623490"/>
                          <a:gd name="connsiteY7" fmla="*/ 790984 h 2070022"/>
                          <a:gd name="connsiteX8" fmla="*/ 5636411 w 6623490"/>
                          <a:gd name="connsiteY8" fmla="*/ 852692 h 2070022"/>
                          <a:gd name="connsiteX9" fmla="*/ 5827145 w 6623490"/>
                          <a:gd name="connsiteY9" fmla="*/ 964888 h 2070022"/>
                          <a:gd name="connsiteX10" fmla="*/ 5367140 w 6623490"/>
                          <a:gd name="connsiteY10" fmla="*/ 1121963 h 2070022"/>
                          <a:gd name="connsiteX11" fmla="*/ 5905682 w 6623490"/>
                          <a:gd name="connsiteY11" fmla="*/ 1430503 h 2070022"/>
                          <a:gd name="connsiteX12" fmla="*/ 5698119 w 6623490"/>
                          <a:gd name="connsiteY12" fmla="*/ 1576358 h 2070022"/>
                          <a:gd name="connsiteX13" fmla="*/ 5888852 w 6623490"/>
                          <a:gd name="connsiteY13" fmla="*/ 1750262 h 2070022"/>
                          <a:gd name="connsiteX14" fmla="*/ 5670070 w 6623490"/>
                          <a:gd name="connsiteY14" fmla="*/ 1845629 h 2070022"/>
                          <a:gd name="connsiteX15" fmla="*/ 5944951 w 6623490"/>
                          <a:gd name="connsiteY15" fmla="*/ 2070022 h 2070022"/>
                          <a:gd name="connsiteX16" fmla="*/ 6444224 w 6623490"/>
                          <a:gd name="connsiteY16" fmla="*/ 16829 h 2070022"/>
                          <a:gd name="connsiteX0" fmla="*/ 6444224 w 6623490"/>
                          <a:gd name="connsiteY0" fmla="*/ 16829 h 1845629"/>
                          <a:gd name="connsiteX1" fmla="*/ 6348857 w 6623490"/>
                          <a:gd name="connsiteY1" fmla="*/ 0 h 1845629"/>
                          <a:gd name="connsiteX2" fmla="*/ 436111 w 6623490"/>
                          <a:gd name="connsiteY2" fmla="*/ 11219 h 1845629"/>
                          <a:gd name="connsiteX3" fmla="*/ 486600 w 6623490"/>
                          <a:gd name="connsiteY3" fmla="*/ 297320 h 1845629"/>
                          <a:gd name="connsiteX4" fmla="*/ 840018 w 6623490"/>
                          <a:gd name="connsiteY4" fmla="*/ 398297 h 1845629"/>
                          <a:gd name="connsiteX5" fmla="*/ 5793486 w 6623490"/>
                          <a:gd name="connsiteY5" fmla="*/ 420736 h 1845629"/>
                          <a:gd name="connsiteX6" fmla="*/ 5535434 w 6623490"/>
                          <a:gd name="connsiteY6" fmla="*/ 549762 h 1845629"/>
                          <a:gd name="connsiteX7" fmla="*/ 5754217 w 6623490"/>
                          <a:gd name="connsiteY7" fmla="*/ 790984 h 1845629"/>
                          <a:gd name="connsiteX8" fmla="*/ 5636411 w 6623490"/>
                          <a:gd name="connsiteY8" fmla="*/ 852692 h 1845629"/>
                          <a:gd name="connsiteX9" fmla="*/ 5827145 w 6623490"/>
                          <a:gd name="connsiteY9" fmla="*/ 964888 h 1845629"/>
                          <a:gd name="connsiteX10" fmla="*/ 5367140 w 6623490"/>
                          <a:gd name="connsiteY10" fmla="*/ 1121963 h 1845629"/>
                          <a:gd name="connsiteX11" fmla="*/ 5905682 w 6623490"/>
                          <a:gd name="connsiteY11" fmla="*/ 1430503 h 1845629"/>
                          <a:gd name="connsiteX12" fmla="*/ 5698119 w 6623490"/>
                          <a:gd name="connsiteY12" fmla="*/ 1576358 h 1845629"/>
                          <a:gd name="connsiteX13" fmla="*/ 5888852 w 6623490"/>
                          <a:gd name="connsiteY13" fmla="*/ 1750262 h 1845629"/>
                          <a:gd name="connsiteX14" fmla="*/ 5670070 w 6623490"/>
                          <a:gd name="connsiteY14" fmla="*/ 1845629 h 1845629"/>
                          <a:gd name="connsiteX15" fmla="*/ 6444224 w 6623490"/>
                          <a:gd name="connsiteY15" fmla="*/ 16829 h 1845629"/>
                          <a:gd name="connsiteX0" fmla="*/ 6444224 w 6623490"/>
                          <a:gd name="connsiteY0" fmla="*/ 16829 h 1924485"/>
                          <a:gd name="connsiteX1" fmla="*/ 6348857 w 6623490"/>
                          <a:gd name="connsiteY1" fmla="*/ 0 h 1924485"/>
                          <a:gd name="connsiteX2" fmla="*/ 436111 w 6623490"/>
                          <a:gd name="connsiteY2" fmla="*/ 11219 h 1924485"/>
                          <a:gd name="connsiteX3" fmla="*/ 486600 w 6623490"/>
                          <a:gd name="connsiteY3" fmla="*/ 297320 h 1924485"/>
                          <a:gd name="connsiteX4" fmla="*/ 840018 w 6623490"/>
                          <a:gd name="connsiteY4" fmla="*/ 398297 h 1924485"/>
                          <a:gd name="connsiteX5" fmla="*/ 5793486 w 6623490"/>
                          <a:gd name="connsiteY5" fmla="*/ 420736 h 1924485"/>
                          <a:gd name="connsiteX6" fmla="*/ 5535434 w 6623490"/>
                          <a:gd name="connsiteY6" fmla="*/ 549762 h 1924485"/>
                          <a:gd name="connsiteX7" fmla="*/ 5754217 w 6623490"/>
                          <a:gd name="connsiteY7" fmla="*/ 790984 h 1924485"/>
                          <a:gd name="connsiteX8" fmla="*/ 5636411 w 6623490"/>
                          <a:gd name="connsiteY8" fmla="*/ 852692 h 1924485"/>
                          <a:gd name="connsiteX9" fmla="*/ 5827145 w 6623490"/>
                          <a:gd name="connsiteY9" fmla="*/ 964888 h 1924485"/>
                          <a:gd name="connsiteX10" fmla="*/ 5367140 w 6623490"/>
                          <a:gd name="connsiteY10" fmla="*/ 1121963 h 1924485"/>
                          <a:gd name="connsiteX11" fmla="*/ 5905682 w 6623490"/>
                          <a:gd name="connsiteY11" fmla="*/ 1430503 h 1924485"/>
                          <a:gd name="connsiteX12" fmla="*/ 5698119 w 6623490"/>
                          <a:gd name="connsiteY12" fmla="*/ 1576358 h 1924485"/>
                          <a:gd name="connsiteX13" fmla="*/ 5670070 w 6623490"/>
                          <a:gd name="connsiteY13" fmla="*/ 1845629 h 1924485"/>
                          <a:gd name="connsiteX14" fmla="*/ 6444224 w 6623490"/>
                          <a:gd name="connsiteY14" fmla="*/ 16829 h 1924485"/>
                          <a:gd name="connsiteX0" fmla="*/ 6444224 w 6623490"/>
                          <a:gd name="connsiteY0" fmla="*/ 16829 h 1576358"/>
                          <a:gd name="connsiteX1" fmla="*/ 6348857 w 6623490"/>
                          <a:gd name="connsiteY1" fmla="*/ 0 h 1576358"/>
                          <a:gd name="connsiteX2" fmla="*/ 436111 w 6623490"/>
                          <a:gd name="connsiteY2" fmla="*/ 11219 h 1576358"/>
                          <a:gd name="connsiteX3" fmla="*/ 486600 w 6623490"/>
                          <a:gd name="connsiteY3" fmla="*/ 297320 h 1576358"/>
                          <a:gd name="connsiteX4" fmla="*/ 840018 w 6623490"/>
                          <a:gd name="connsiteY4" fmla="*/ 398297 h 1576358"/>
                          <a:gd name="connsiteX5" fmla="*/ 5793486 w 6623490"/>
                          <a:gd name="connsiteY5" fmla="*/ 420736 h 1576358"/>
                          <a:gd name="connsiteX6" fmla="*/ 5535434 w 6623490"/>
                          <a:gd name="connsiteY6" fmla="*/ 549762 h 1576358"/>
                          <a:gd name="connsiteX7" fmla="*/ 5754217 w 6623490"/>
                          <a:gd name="connsiteY7" fmla="*/ 790984 h 1576358"/>
                          <a:gd name="connsiteX8" fmla="*/ 5636411 w 6623490"/>
                          <a:gd name="connsiteY8" fmla="*/ 852692 h 1576358"/>
                          <a:gd name="connsiteX9" fmla="*/ 5827145 w 6623490"/>
                          <a:gd name="connsiteY9" fmla="*/ 964888 h 1576358"/>
                          <a:gd name="connsiteX10" fmla="*/ 5367140 w 6623490"/>
                          <a:gd name="connsiteY10" fmla="*/ 1121963 h 1576358"/>
                          <a:gd name="connsiteX11" fmla="*/ 5905682 w 6623490"/>
                          <a:gd name="connsiteY11" fmla="*/ 1430503 h 1576358"/>
                          <a:gd name="connsiteX12" fmla="*/ 5698119 w 6623490"/>
                          <a:gd name="connsiteY12" fmla="*/ 1576358 h 1576358"/>
                          <a:gd name="connsiteX13" fmla="*/ 6444224 w 6623490"/>
                          <a:gd name="connsiteY13" fmla="*/ 16829 h 1576358"/>
                          <a:gd name="connsiteX0" fmla="*/ 6444224 w 6623490"/>
                          <a:gd name="connsiteY0" fmla="*/ 16829 h 1430503"/>
                          <a:gd name="connsiteX1" fmla="*/ 6348857 w 6623490"/>
                          <a:gd name="connsiteY1" fmla="*/ 0 h 1430503"/>
                          <a:gd name="connsiteX2" fmla="*/ 436111 w 6623490"/>
                          <a:gd name="connsiteY2" fmla="*/ 11219 h 1430503"/>
                          <a:gd name="connsiteX3" fmla="*/ 486600 w 6623490"/>
                          <a:gd name="connsiteY3" fmla="*/ 297320 h 1430503"/>
                          <a:gd name="connsiteX4" fmla="*/ 840018 w 6623490"/>
                          <a:gd name="connsiteY4" fmla="*/ 398297 h 1430503"/>
                          <a:gd name="connsiteX5" fmla="*/ 5793486 w 6623490"/>
                          <a:gd name="connsiteY5" fmla="*/ 420736 h 1430503"/>
                          <a:gd name="connsiteX6" fmla="*/ 5535434 w 6623490"/>
                          <a:gd name="connsiteY6" fmla="*/ 549762 h 1430503"/>
                          <a:gd name="connsiteX7" fmla="*/ 5754217 w 6623490"/>
                          <a:gd name="connsiteY7" fmla="*/ 790984 h 1430503"/>
                          <a:gd name="connsiteX8" fmla="*/ 5636411 w 6623490"/>
                          <a:gd name="connsiteY8" fmla="*/ 852692 h 1430503"/>
                          <a:gd name="connsiteX9" fmla="*/ 5827145 w 6623490"/>
                          <a:gd name="connsiteY9" fmla="*/ 964888 h 1430503"/>
                          <a:gd name="connsiteX10" fmla="*/ 5367140 w 6623490"/>
                          <a:gd name="connsiteY10" fmla="*/ 1121963 h 1430503"/>
                          <a:gd name="connsiteX11" fmla="*/ 5905682 w 6623490"/>
                          <a:gd name="connsiteY11" fmla="*/ 1430503 h 1430503"/>
                          <a:gd name="connsiteX12" fmla="*/ 6444224 w 6623490"/>
                          <a:gd name="connsiteY12" fmla="*/ 16829 h 1430503"/>
                          <a:gd name="connsiteX0" fmla="*/ 6444224 w 6623490"/>
                          <a:gd name="connsiteY0" fmla="*/ 16829 h 1121963"/>
                          <a:gd name="connsiteX1" fmla="*/ 6348857 w 6623490"/>
                          <a:gd name="connsiteY1" fmla="*/ 0 h 1121963"/>
                          <a:gd name="connsiteX2" fmla="*/ 436111 w 6623490"/>
                          <a:gd name="connsiteY2" fmla="*/ 11219 h 1121963"/>
                          <a:gd name="connsiteX3" fmla="*/ 486600 w 6623490"/>
                          <a:gd name="connsiteY3" fmla="*/ 297320 h 1121963"/>
                          <a:gd name="connsiteX4" fmla="*/ 840018 w 6623490"/>
                          <a:gd name="connsiteY4" fmla="*/ 398297 h 1121963"/>
                          <a:gd name="connsiteX5" fmla="*/ 5793486 w 6623490"/>
                          <a:gd name="connsiteY5" fmla="*/ 420736 h 1121963"/>
                          <a:gd name="connsiteX6" fmla="*/ 5535434 w 6623490"/>
                          <a:gd name="connsiteY6" fmla="*/ 549762 h 1121963"/>
                          <a:gd name="connsiteX7" fmla="*/ 5754217 w 6623490"/>
                          <a:gd name="connsiteY7" fmla="*/ 790984 h 1121963"/>
                          <a:gd name="connsiteX8" fmla="*/ 5636411 w 6623490"/>
                          <a:gd name="connsiteY8" fmla="*/ 852692 h 1121963"/>
                          <a:gd name="connsiteX9" fmla="*/ 5827145 w 6623490"/>
                          <a:gd name="connsiteY9" fmla="*/ 964888 h 1121963"/>
                          <a:gd name="connsiteX10" fmla="*/ 5367140 w 6623490"/>
                          <a:gd name="connsiteY10" fmla="*/ 1121963 h 1121963"/>
                          <a:gd name="connsiteX11" fmla="*/ 6444224 w 6623490"/>
                          <a:gd name="connsiteY11" fmla="*/ 16829 h 1121963"/>
                          <a:gd name="connsiteX0" fmla="*/ 6444224 w 6623490"/>
                          <a:gd name="connsiteY0" fmla="*/ 16829 h 964888"/>
                          <a:gd name="connsiteX1" fmla="*/ 6348857 w 6623490"/>
                          <a:gd name="connsiteY1" fmla="*/ 0 h 964888"/>
                          <a:gd name="connsiteX2" fmla="*/ 436111 w 6623490"/>
                          <a:gd name="connsiteY2" fmla="*/ 11219 h 964888"/>
                          <a:gd name="connsiteX3" fmla="*/ 486600 w 6623490"/>
                          <a:gd name="connsiteY3" fmla="*/ 297320 h 964888"/>
                          <a:gd name="connsiteX4" fmla="*/ 840018 w 6623490"/>
                          <a:gd name="connsiteY4" fmla="*/ 398297 h 964888"/>
                          <a:gd name="connsiteX5" fmla="*/ 5793486 w 6623490"/>
                          <a:gd name="connsiteY5" fmla="*/ 420736 h 964888"/>
                          <a:gd name="connsiteX6" fmla="*/ 5535434 w 6623490"/>
                          <a:gd name="connsiteY6" fmla="*/ 549762 h 964888"/>
                          <a:gd name="connsiteX7" fmla="*/ 5754217 w 6623490"/>
                          <a:gd name="connsiteY7" fmla="*/ 790984 h 964888"/>
                          <a:gd name="connsiteX8" fmla="*/ 5636411 w 6623490"/>
                          <a:gd name="connsiteY8" fmla="*/ 852692 h 964888"/>
                          <a:gd name="connsiteX9" fmla="*/ 5827145 w 6623490"/>
                          <a:gd name="connsiteY9" fmla="*/ 964888 h 964888"/>
                          <a:gd name="connsiteX10" fmla="*/ 6444224 w 6623490"/>
                          <a:gd name="connsiteY10" fmla="*/ 16829 h 964888"/>
                          <a:gd name="connsiteX0" fmla="*/ 6444224 w 6623490"/>
                          <a:gd name="connsiteY0" fmla="*/ 16829 h 852692"/>
                          <a:gd name="connsiteX1" fmla="*/ 6348857 w 6623490"/>
                          <a:gd name="connsiteY1" fmla="*/ 0 h 852692"/>
                          <a:gd name="connsiteX2" fmla="*/ 436111 w 6623490"/>
                          <a:gd name="connsiteY2" fmla="*/ 11219 h 852692"/>
                          <a:gd name="connsiteX3" fmla="*/ 486600 w 6623490"/>
                          <a:gd name="connsiteY3" fmla="*/ 297320 h 852692"/>
                          <a:gd name="connsiteX4" fmla="*/ 840018 w 6623490"/>
                          <a:gd name="connsiteY4" fmla="*/ 398297 h 852692"/>
                          <a:gd name="connsiteX5" fmla="*/ 5793486 w 6623490"/>
                          <a:gd name="connsiteY5" fmla="*/ 420736 h 852692"/>
                          <a:gd name="connsiteX6" fmla="*/ 5535434 w 6623490"/>
                          <a:gd name="connsiteY6" fmla="*/ 549762 h 852692"/>
                          <a:gd name="connsiteX7" fmla="*/ 5754217 w 6623490"/>
                          <a:gd name="connsiteY7" fmla="*/ 790984 h 852692"/>
                          <a:gd name="connsiteX8" fmla="*/ 5636411 w 6623490"/>
                          <a:gd name="connsiteY8" fmla="*/ 852692 h 852692"/>
                          <a:gd name="connsiteX9" fmla="*/ 6444224 w 6623490"/>
                          <a:gd name="connsiteY9" fmla="*/ 16829 h 852692"/>
                          <a:gd name="connsiteX0" fmla="*/ 6444224 w 6623490"/>
                          <a:gd name="connsiteY0" fmla="*/ 16829 h 790984"/>
                          <a:gd name="connsiteX1" fmla="*/ 6348857 w 6623490"/>
                          <a:gd name="connsiteY1" fmla="*/ 0 h 790984"/>
                          <a:gd name="connsiteX2" fmla="*/ 436111 w 6623490"/>
                          <a:gd name="connsiteY2" fmla="*/ 11219 h 790984"/>
                          <a:gd name="connsiteX3" fmla="*/ 486600 w 6623490"/>
                          <a:gd name="connsiteY3" fmla="*/ 297320 h 790984"/>
                          <a:gd name="connsiteX4" fmla="*/ 840018 w 6623490"/>
                          <a:gd name="connsiteY4" fmla="*/ 398297 h 790984"/>
                          <a:gd name="connsiteX5" fmla="*/ 5793486 w 6623490"/>
                          <a:gd name="connsiteY5" fmla="*/ 420736 h 790984"/>
                          <a:gd name="connsiteX6" fmla="*/ 5535434 w 6623490"/>
                          <a:gd name="connsiteY6" fmla="*/ 549762 h 790984"/>
                          <a:gd name="connsiteX7" fmla="*/ 5754217 w 6623490"/>
                          <a:gd name="connsiteY7" fmla="*/ 790984 h 790984"/>
                          <a:gd name="connsiteX8" fmla="*/ 6444224 w 6623490"/>
                          <a:gd name="connsiteY8" fmla="*/ 16829 h 790984"/>
                          <a:gd name="connsiteX0" fmla="*/ 6444224 w 6623490"/>
                          <a:gd name="connsiteY0" fmla="*/ 16829 h 549762"/>
                          <a:gd name="connsiteX1" fmla="*/ 6348857 w 6623490"/>
                          <a:gd name="connsiteY1" fmla="*/ 0 h 549762"/>
                          <a:gd name="connsiteX2" fmla="*/ 436111 w 6623490"/>
                          <a:gd name="connsiteY2" fmla="*/ 11219 h 549762"/>
                          <a:gd name="connsiteX3" fmla="*/ 486600 w 6623490"/>
                          <a:gd name="connsiteY3" fmla="*/ 297320 h 549762"/>
                          <a:gd name="connsiteX4" fmla="*/ 840018 w 6623490"/>
                          <a:gd name="connsiteY4" fmla="*/ 398297 h 549762"/>
                          <a:gd name="connsiteX5" fmla="*/ 5793486 w 6623490"/>
                          <a:gd name="connsiteY5" fmla="*/ 420736 h 549762"/>
                          <a:gd name="connsiteX6" fmla="*/ 5535434 w 6623490"/>
                          <a:gd name="connsiteY6" fmla="*/ 549762 h 549762"/>
                          <a:gd name="connsiteX7" fmla="*/ 6444224 w 6623490"/>
                          <a:gd name="connsiteY7" fmla="*/ 16829 h 549762"/>
                          <a:gd name="connsiteX0" fmla="*/ 6444224 w 6623490"/>
                          <a:gd name="connsiteY0" fmla="*/ 16829 h 420736"/>
                          <a:gd name="connsiteX1" fmla="*/ 6348857 w 6623490"/>
                          <a:gd name="connsiteY1" fmla="*/ 0 h 420736"/>
                          <a:gd name="connsiteX2" fmla="*/ 436111 w 6623490"/>
                          <a:gd name="connsiteY2" fmla="*/ 11219 h 420736"/>
                          <a:gd name="connsiteX3" fmla="*/ 486600 w 6623490"/>
                          <a:gd name="connsiteY3" fmla="*/ 297320 h 420736"/>
                          <a:gd name="connsiteX4" fmla="*/ 840018 w 6623490"/>
                          <a:gd name="connsiteY4" fmla="*/ 398297 h 420736"/>
                          <a:gd name="connsiteX5" fmla="*/ 5793486 w 6623490"/>
                          <a:gd name="connsiteY5" fmla="*/ 420736 h 420736"/>
                          <a:gd name="connsiteX6" fmla="*/ 6444224 w 6623490"/>
                          <a:gd name="connsiteY6" fmla="*/ 16829 h 4207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23490" h="420736">
                            <a:moveTo>
                              <a:pt x="6444224" y="16829"/>
                            </a:moveTo>
                            <a:cubicBezTo>
                              <a:pt x="6897216" y="8882"/>
                              <a:pt x="6348857" y="0"/>
                              <a:pt x="6348857" y="0"/>
                            </a:cubicBezTo>
                            <a:lnTo>
                              <a:pt x="436111" y="11219"/>
                            </a:lnTo>
                            <a:cubicBezTo>
                              <a:pt x="-540932" y="60772"/>
                              <a:pt x="419282" y="232807"/>
                              <a:pt x="486600" y="297320"/>
                            </a:cubicBezTo>
                            <a:cubicBezTo>
                              <a:pt x="553918" y="361833"/>
                              <a:pt x="-44463" y="377728"/>
                              <a:pt x="840018" y="398297"/>
                            </a:cubicBezTo>
                            <a:cubicBezTo>
                              <a:pt x="1724499" y="418866"/>
                              <a:pt x="5010917" y="395492"/>
                              <a:pt x="5793486" y="420736"/>
                            </a:cubicBezTo>
                            <a:cubicBezTo>
                              <a:pt x="6727520" y="357158"/>
                              <a:pt x="6351662" y="86952"/>
                              <a:pt x="6444224" y="16829"/>
                            </a:cubicBezTo>
                            <a:close/>
                          </a:path>
                        </a:pathLst>
                      </a:custGeom>
                      <a:solidFill>
                        <a:srgbClr val="FFCC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 dirty="0"/>
                      </a:p>
                    </p:txBody>
                  </p:sp>
                  <p:sp>
                    <p:nvSpPr>
                      <p:cNvPr id="76" name="Rectangle 699">
                        <a:extLst>
                          <a:ext uri="{FF2B5EF4-FFF2-40B4-BE49-F238E27FC236}">
                            <a16:creationId xmlns:a16="http://schemas.microsoft.com/office/drawing/2014/main" id="{E69C30B9-1B7D-448F-84AD-BD9EB1C9EA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74798" y="44262608"/>
                        <a:ext cx="237989" cy="595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cxnSp>
                    <p:nvCxnSpPr>
                      <p:cNvPr id="77" name="Straight Connector 493">
                        <a:extLst>
                          <a:ext uri="{FF2B5EF4-FFF2-40B4-BE49-F238E27FC236}">
                            <a16:creationId xmlns:a16="http://schemas.microsoft.com/office/drawing/2014/main" id="{22ECF056-A180-46CE-8A40-F69218B598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6806393" y="44277298"/>
                        <a:ext cx="6065602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FFD579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8" name="Rectangle 698">
                        <a:extLst>
                          <a:ext uri="{FF2B5EF4-FFF2-40B4-BE49-F238E27FC236}">
                            <a16:creationId xmlns:a16="http://schemas.microsoft.com/office/drawing/2014/main" id="{EBB37364-303C-4B01-A459-946313E4CC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853516" y="46358080"/>
                        <a:ext cx="6121169" cy="9348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sp>
                    <p:nvSpPr>
                      <p:cNvPr id="79" name="Rectangle 689">
                        <a:extLst>
                          <a:ext uri="{FF2B5EF4-FFF2-40B4-BE49-F238E27FC236}">
                            <a16:creationId xmlns:a16="http://schemas.microsoft.com/office/drawing/2014/main" id="{7CC23297-DB5B-4DCF-BB7D-97A7D6197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005182" y="46293143"/>
                        <a:ext cx="4117099" cy="9984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sp>
                    <p:nvSpPr>
                      <p:cNvPr id="80" name="Rectangle 700">
                        <a:extLst>
                          <a:ext uri="{FF2B5EF4-FFF2-40B4-BE49-F238E27FC236}">
                            <a16:creationId xmlns:a16="http://schemas.microsoft.com/office/drawing/2014/main" id="{41F0EE9C-DC4F-4D93-B484-26C4463CB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210131" y="43147718"/>
                        <a:ext cx="3304903" cy="40772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  <p:sp>
                    <p:nvSpPr>
                      <p:cNvPr id="81" name="Rectangle 702">
                        <a:extLst>
                          <a:ext uri="{FF2B5EF4-FFF2-40B4-BE49-F238E27FC236}">
                            <a16:creationId xmlns:a16="http://schemas.microsoft.com/office/drawing/2014/main" id="{3D74598E-AA7D-462E-AC4D-BD645302A2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457648" y="43124588"/>
                        <a:ext cx="3161346" cy="41913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 sz="1273"/>
                      </a:p>
                    </p:txBody>
                  </p:sp>
                </p:grpSp>
                <p:graphicFrame>
                  <p:nvGraphicFramePr>
                    <p:cNvPr id="45" name="Gráfico 2">
                      <a:extLst>
                        <a:ext uri="{FF2B5EF4-FFF2-40B4-BE49-F238E27FC236}">
                          <a16:creationId xmlns:a16="http://schemas.microsoft.com/office/drawing/2014/main" id="{00000000-0008-0000-0B00-000003000000}"/>
                        </a:ext>
                      </a:extLst>
                    </p:cNvPr>
                    <p:cNvGraphicFramePr>
                      <a:graphicFrameLocks/>
                    </p:cNvGraphicFramePr>
                    <p:nvPr/>
                  </p:nvGraphicFramePr>
                  <p:xfrm>
                    <a:off x="34183569" y="31075238"/>
                    <a:ext cx="1865553" cy="8410216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graphicFrame>
                  <p:nvGraphicFramePr>
                    <p:cNvPr id="46" name="Gráfico 2">
                      <a:extLst>
                        <a:ext uri="{FF2B5EF4-FFF2-40B4-BE49-F238E27FC236}">
                          <a16:creationId xmlns:a16="http://schemas.microsoft.com/office/drawing/2014/main" id="{924ED6E7-E855-4160-844A-1ACBAC0FB235}"/>
                        </a:ext>
                      </a:extLst>
                    </p:cNvPr>
                    <p:cNvGraphicFramePr>
                      <a:graphicFrameLocks/>
                    </p:cNvGraphicFramePr>
                    <p:nvPr/>
                  </p:nvGraphicFramePr>
                  <p:xfrm>
                    <a:off x="37200565" y="31093206"/>
                    <a:ext cx="1840992" cy="8410216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  <p:graphicFrame>
                  <p:nvGraphicFramePr>
                    <p:cNvPr id="47" name="Gráfico 2">
                      <a:extLst>
                        <a:ext uri="{FF2B5EF4-FFF2-40B4-BE49-F238E27FC236}">
                          <a16:creationId xmlns:a16="http://schemas.microsoft.com/office/drawing/2014/main" id="{6474971C-970F-4861-9144-E3E7B5A6EA02}"/>
                        </a:ext>
                      </a:extLst>
                    </p:cNvPr>
                    <p:cNvGraphicFramePr>
                      <a:graphicFrameLocks/>
                    </p:cNvGraphicFramePr>
                    <p:nvPr/>
                  </p:nvGraphicFramePr>
                  <p:xfrm>
                    <a:off x="35709059" y="31076912"/>
                    <a:ext cx="1813994" cy="8410216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5"/>
                    </a:graphicData>
                  </a:graphic>
                </p:graphicFrame>
                <p:sp>
                  <p:nvSpPr>
                    <p:cNvPr id="48" name="CuadroTexto 534">
                      <a:extLst>
                        <a:ext uri="{FF2B5EF4-FFF2-40B4-BE49-F238E27FC236}">
                          <a16:creationId xmlns:a16="http://schemas.microsoft.com/office/drawing/2014/main" id="{99D96418-7BCF-484B-9A3F-CD9112C63D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093455" y="31487661"/>
                      <a:ext cx="1824026" cy="307777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lang="es-ES_tradnl" sz="1400" b="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</a:t>
                      </a:r>
                      <a:endParaRPr lang="es-ES_tradnl" sz="10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" name="CuadroTexto 534">
                      <a:extLst>
                        <a:ext uri="{FF2B5EF4-FFF2-40B4-BE49-F238E27FC236}">
                          <a16:creationId xmlns:a16="http://schemas.microsoft.com/office/drawing/2014/main" id="{D43F346A-A211-49DD-9B96-2FADCB65B8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612857" y="31492144"/>
                      <a:ext cx="1824026" cy="307777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s-ES_tradnl" sz="14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</a:t>
                      </a:r>
                      <a:endParaRPr lang="es-ES_tradnl" sz="10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" name="CuadroTexto 534">
                      <a:extLst>
                        <a:ext uri="{FF2B5EF4-FFF2-40B4-BE49-F238E27FC236}">
                          <a16:creationId xmlns:a16="http://schemas.microsoft.com/office/drawing/2014/main" id="{AF07F7C3-F7FE-4ECE-B154-BFE2A6CA5A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150303" y="31483179"/>
                      <a:ext cx="1824026" cy="307777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Ce/Ce*</a:t>
                      </a:r>
                      <a:endParaRPr lang="es-ES_tradnl" sz="10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51" name="Straight Connector 25">
                      <a:extLst>
                        <a:ext uri="{FF2B5EF4-FFF2-40B4-BE49-F238E27FC236}">
                          <a16:creationId xmlns:a16="http://schemas.microsoft.com/office/drawing/2014/main" id="{930A1910-E4BA-46EE-986B-B2C67B4783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49052" y="35812973"/>
                      <a:ext cx="428400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26">
                      <a:extLst>
                        <a:ext uri="{FF2B5EF4-FFF2-40B4-BE49-F238E27FC236}">
                          <a16:creationId xmlns:a16="http://schemas.microsoft.com/office/drawing/2014/main" id="{A97AF411-24BE-435D-84D7-44541E2610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56708" y="32832610"/>
                      <a:ext cx="428400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27">
                      <a:extLst>
                        <a:ext uri="{FF2B5EF4-FFF2-40B4-BE49-F238E27FC236}">
                          <a16:creationId xmlns:a16="http://schemas.microsoft.com/office/drawing/2014/main" id="{7C537B32-578E-4A55-ACF9-96A6F2F767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57310" y="37537550"/>
                      <a:ext cx="428400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28">
                      <a:extLst>
                        <a:ext uri="{FF2B5EF4-FFF2-40B4-BE49-F238E27FC236}">
                          <a16:creationId xmlns:a16="http://schemas.microsoft.com/office/drawing/2014/main" id="{985FBF80-27C4-44E3-8E17-143688DAFB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61927" y="32550203"/>
                      <a:ext cx="432000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29">
                      <a:extLst>
                        <a:ext uri="{FF2B5EF4-FFF2-40B4-BE49-F238E27FC236}">
                          <a16:creationId xmlns:a16="http://schemas.microsoft.com/office/drawing/2014/main" id="{32E00BD9-CE7E-4FBD-8912-3B93B92343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48024" y="35163874"/>
                      <a:ext cx="428400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34">
                      <a:extLst>
                        <a:ext uri="{FF2B5EF4-FFF2-40B4-BE49-F238E27FC236}">
                          <a16:creationId xmlns:a16="http://schemas.microsoft.com/office/drawing/2014/main" id="{93A58436-F0B9-472A-B815-5173BC7769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35386" y="32079873"/>
                      <a:ext cx="652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TBU1</a:t>
                      </a:r>
                    </a:p>
                  </p:txBody>
                </p:sp>
                <p:sp>
                  <p:nvSpPr>
                    <p:cNvPr id="57" name="TextBox 36">
                      <a:extLst>
                        <a:ext uri="{FF2B5EF4-FFF2-40B4-BE49-F238E27FC236}">
                          <a16:creationId xmlns:a16="http://schemas.microsoft.com/office/drawing/2014/main" id="{F1A5674D-683B-4EC7-969D-BB439EC6BD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317823" y="32991023"/>
                      <a:ext cx="47160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tuff</a:t>
                      </a:r>
                    </a:p>
                  </p:txBody>
                </p:sp>
                <p:sp>
                  <p:nvSpPr>
                    <p:cNvPr id="58" name="TextBox 43">
                      <a:extLst>
                        <a:ext uri="{FF2B5EF4-FFF2-40B4-BE49-F238E27FC236}">
                          <a16:creationId xmlns:a16="http://schemas.microsoft.com/office/drawing/2014/main" id="{3A6B57CB-A2B5-482E-A56A-E72F8B6A26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00163" y="32535872"/>
                      <a:ext cx="5341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SB1</a:t>
                      </a:r>
                    </a:p>
                  </p:txBody>
                </p:sp>
                <p:sp>
                  <p:nvSpPr>
                    <p:cNvPr id="59" name="TextBox 44">
                      <a:extLst>
                        <a:ext uri="{FF2B5EF4-FFF2-40B4-BE49-F238E27FC236}">
                          <a16:creationId xmlns:a16="http://schemas.microsoft.com/office/drawing/2014/main" id="{C863A130-E0B7-4F03-83BF-0C2D17A78B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25881" y="36465538"/>
                      <a:ext cx="652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TBU2</a:t>
                      </a:r>
                    </a:p>
                  </p:txBody>
                </p:sp>
                <p:sp>
                  <p:nvSpPr>
                    <p:cNvPr id="60" name="TextBox 48">
                      <a:extLst>
                        <a:ext uri="{FF2B5EF4-FFF2-40B4-BE49-F238E27FC236}">
                          <a16:creationId xmlns:a16="http://schemas.microsoft.com/office/drawing/2014/main" id="{2EB4B1F1-BB47-43E0-B7E4-28F4D4B012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04069" y="35345800"/>
                      <a:ext cx="5341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SB2</a:t>
                      </a:r>
                    </a:p>
                  </p:txBody>
                </p:sp>
                <p:sp>
                  <p:nvSpPr>
                    <p:cNvPr id="61" name="TextBox 49">
                      <a:extLst>
                        <a:ext uri="{FF2B5EF4-FFF2-40B4-BE49-F238E27FC236}">
                          <a16:creationId xmlns:a16="http://schemas.microsoft.com/office/drawing/2014/main" id="{BB94B0C8-8E4F-4741-B846-03D7DFEA6D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24979" y="38971711"/>
                      <a:ext cx="652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TBU3</a:t>
                      </a:r>
                    </a:p>
                  </p:txBody>
                </p:sp>
                <p:cxnSp>
                  <p:nvCxnSpPr>
                    <p:cNvPr id="62" name="Straight Connector 29">
                      <a:extLst>
                        <a:ext uri="{FF2B5EF4-FFF2-40B4-BE49-F238E27FC236}">
                          <a16:creationId xmlns:a16="http://schemas.microsoft.com/office/drawing/2014/main" id="{640A8F63-B307-4767-8B5E-723E7C67FC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61306" y="38998494"/>
                      <a:ext cx="4320000" cy="0"/>
                    </a:xfrm>
                    <a:prstGeom prst="line">
                      <a:avLst/>
                    </a:prstGeom>
                    <a:ln w="3175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3" name="TextBox 48">
                      <a:extLst>
                        <a:ext uri="{FF2B5EF4-FFF2-40B4-BE49-F238E27FC236}">
                          <a16:creationId xmlns:a16="http://schemas.microsoft.com/office/drawing/2014/main" id="{C709B3E3-5B7C-4BF4-97D4-72E888978B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95574" y="38114836"/>
                      <a:ext cx="53412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SB3</a:t>
                      </a:r>
                    </a:p>
                  </p:txBody>
                </p:sp>
                <p:sp>
                  <p:nvSpPr>
                    <p:cNvPr id="64" name="TextBox 36">
                      <a:extLst>
                        <a:ext uri="{FF2B5EF4-FFF2-40B4-BE49-F238E27FC236}">
                          <a16:creationId xmlns:a16="http://schemas.microsoft.com/office/drawing/2014/main" id="{E1D020E3-52FC-4E00-AE90-4B68F40531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65875" y="33516860"/>
                      <a:ext cx="622286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chert</a:t>
                      </a:r>
                    </a:p>
                    <a:p>
                      <a:endParaRPr lang="en-I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5" name="Straight Connector 26">
                      <a:extLst>
                        <a:ext uri="{FF2B5EF4-FFF2-40B4-BE49-F238E27FC236}">
                          <a16:creationId xmlns:a16="http://schemas.microsoft.com/office/drawing/2014/main" id="{3D649A44-8512-4830-B289-92A3973E44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62360" y="33742544"/>
                      <a:ext cx="4284000" cy="0"/>
                    </a:xfrm>
                    <a:prstGeom prst="line">
                      <a:avLst/>
                    </a:prstGeom>
                    <a:ln w="3175">
                      <a:solidFill>
                        <a:srgbClr val="FF9933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26">
                      <a:extLst>
                        <a:ext uri="{FF2B5EF4-FFF2-40B4-BE49-F238E27FC236}">
                          <a16:creationId xmlns:a16="http://schemas.microsoft.com/office/drawing/2014/main" id="{6018DDEF-EEF9-47AB-BA05-667AD12BA0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360279" y="33217368"/>
                      <a:ext cx="4284000" cy="0"/>
                    </a:xfrm>
                    <a:prstGeom prst="line">
                      <a:avLst/>
                    </a:prstGeom>
                    <a:ln w="3175">
                      <a:solidFill>
                        <a:srgbClr val="CC00FF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7" name="TextBox 34">
                      <a:extLst>
                        <a:ext uri="{FF2B5EF4-FFF2-40B4-BE49-F238E27FC236}">
                          <a16:creationId xmlns:a16="http://schemas.microsoft.com/office/drawing/2014/main" id="{502F1946-9176-4EF2-89FE-8FBC0B49C8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38262" y="34256605"/>
                      <a:ext cx="6527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I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TBU1</a:t>
                      </a:r>
                    </a:p>
                  </p:txBody>
                </p:sp>
                <p:graphicFrame>
                  <p:nvGraphicFramePr>
                    <p:cNvPr id="68" name="Gráfico 2">
                      <a:extLst>
                        <a:ext uri="{FF2B5EF4-FFF2-40B4-BE49-F238E27FC236}">
                          <a16:creationId xmlns:a16="http://schemas.microsoft.com/office/drawing/2014/main" id="{DE921CBD-2F77-432E-9CAD-84EDD40FDBE9}"/>
                        </a:ext>
                      </a:extLst>
                    </p:cNvPr>
                    <p:cNvGraphicFramePr>
                      <a:graphicFrameLocks/>
                    </p:cNvGraphicFramePr>
                    <p:nvPr/>
                  </p:nvGraphicFramePr>
                  <p:xfrm>
                    <a:off x="33193747" y="31074006"/>
                    <a:ext cx="1865553" cy="8410216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6"/>
                    </a:graphicData>
                  </a:graphic>
                </p:graphicFrame>
              </p:grpSp>
              <p:sp>
                <p:nvSpPr>
                  <p:cNvPr id="34" name="Rectangle 8">
                    <a:extLst>
                      <a:ext uri="{FF2B5EF4-FFF2-40B4-BE49-F238E27FC236}">
                        <a16:creationId xmlns:a16="http://schemas.microsoft.com/office/drawing/2014/main" id="{9A9F5693-9A7C-43DA-9B0C-861B92E76DF4}"/>
                      </a:ext>
                    </a:extLst>
                  </p:cNvPr>
                  <p:cNvSpPr/>
                  <p:nvPr/>
                </p:nvSpPr>
                <p:spPr>
                  <a:xfrm>
                    <a:off x="39265136" y="33890650"/>
                    <a:ext cx="476319" cy="3093729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  <a:alpha val="6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5" name="Rectangle 10">
                    <a:extLst>
                      <a:ext uri="{FF2B5EF4-FFF2-40B4-BE49-F238E27FC236}">
                        <a16:creationId xmlns:a16="http://schemas.microsoft.com/office/drawing/2014/main" id="{BD938729-E8D9-4845-AC0F-82BF5588C388}"/>
                      </a:ext>
                    </a:extLst>
                  </p:cNvPr>
                  <p:cNvSpPr/>
                  <p:nvPr/>
                </p:nvSpPr>
                <p:spPr>
                  <a:xfrm>
                    <a:off x="39264275" y="36984380"/>
                    <a:ext cx="477180" cy="2165918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36" name="Rectangle 9">
                    <a:extLst>
                      <a:ext uri="{FF2B5EF4-FFF2-40B4-BE49-F238E27FC236}">
                        <a16:creationId xmlns:a16="http://schemas.microsoft.com/office/drawing/2014/main" id="{E5842EC6-2BC1-4DEE-8614-F82952BD24DB}"/>
                      </a:ext>
                    </a:extLst>
                  </p:cNvPr>
                  <p:cNvSpPr/>
                  <p:nvPr/>
                </p:nvSpPr>
                <p:spPr>
                  <a:xfrm>
                    <a:off x="39264597" y="33427988"/>
                    <a:ext cx="476858" cy="461962"/>
                  </a:xfrm>
                  <a:prstGeom prst="rect">
                    <a:avLst/>
                  </a:prstGeom>
                  <a:solidFill>
                    <a:srgbClr val="FF0000">
                      <a:alpha val="60000"/>
                    </a:srgb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7" name="Rectangle 8">
                    <a:extLst>
                      <a:ext uri="{FF2B5EF4-FFF2-40B4-BE49-F238E27FC236}">
                        <a16:creationId xmlns:a16="http://schemas.microsoft.com/office/drawing/2014/main" id="{41D80BA1-B052-49F1-97E1-3AC4CD5327FE}"/>
                      </a:ext>
                    </a:extLst>
                  </p:cNvPr>
                  <p:cNvSpPr/>
                  <p:nvPr/>
                </p:nvSpPr>
                <p:spPr>
                  <a:xfrm>
                    <a:off x="39264696" y="32733152"/>
                    <a:ext cx="476760" cy="694149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  <a:alpha val="6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 dirty="0"/>
                  </a:p>
                </p:txBody>
              </p:sp>
              <p:sp>
                <p:nvSpPr>
                  <p:cNvPr id="38" name="Rectangle 10">
                    <a:extLst>
                      <a:ext uri="{FF2B5EF4-FFF2-40B4-BE49-F238E27FC236}">
                        <a16:creationId xmlns:a16="http://schemas.microsoft.com/office/drawing/2014/main" id="{F965BAAF-7C94-4F4C-B76B-7C6CCE521085}"/>
                      </a:ext>
                    </a:extLst>
                  </p:cNvPr>
                  <p:cNvSpPr/>
                  <p:nvPr/>
                </p:nvSpPr>
                <p:spPr>
                  <a:xfrm>
                    <a:off x="39265138" y="31923404"/>
                    <a:ext cx="475125" cy="811087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39" name="CuadroTexto 534">
                    <a:extLst>
                      <a:ext uri="{FF2B5EF4-FFF2-40B4-BE49-F238E27FC236}">
                        <a16:creationId xmlns:a16="http://schemas.microsoft.com/office/drawing/2014/main" id="{27C89181-04BC-457F-8CD1-D92F289BDBB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589845" y="32124690"/>
                    <a:ext cx="1824026" cy="43088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oxic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conditions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CuadroTexto 534">
                    <a:extLst>
                      <a:ext uri="{FF2B5EF4-FFF2-40B4-BE49-F238E27FC236}">
                        <a16:creationId xmlns:a16="http://schemas.microsoft.com/office/drawing/2014/main" id="{3A37E65E-396C-45D7-84F5-50648777B26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567586" y="37907329"/>
                    <a:ext cx="1824026" cy="43088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oxic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conditions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CuadroTexto 534">
                    <a:extLst>
                      <a:ext uri="{FF2B5EF4-FFF2-40B4-BE49-F238E27FC236}">
                        <a16:creationId xmlns:a16="http://schemas.microsoft.com/office/drawing/2014/main" id="{E2ACA4E2-A160-439B-8BA6-900E888E271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555601" y="35080224"/>
                    <a:ext cx="1824026" cy="43088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anoxic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conditions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CuadroTexto 534">
                    <a:extLst>
                      <a:ext uri="{FF2B5EF4-FFF2-40B4-BE49-F238E27FC236}">
                        <a16:creationId xmlns:a16="http://schemas.microsoft.com/office/drawing/2014/main" id="{E5AC604B-74E3-4152-93CF-CF16EA4F7A04}"/>
                      </a:ext>
                    </a:extLst>
                  </p:cNvPr>
                  <p:cNvSpPr txBox="1"/>
                  <p:nvPr/>
                </p:nvSpPr>
                <p:spPr>
                  <a:xfrm>
                    <a:off x="38596700" y="33531270"/>
                    <a:ext cx="1824026" cy="261610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euxinia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CuadroTexto 534">
                    <a:extLst>
                      <a:ext uri="{FF2B5EF4-FFF2-40B4-BE49-F238E27FC236}">
                        <a16:creationId xmlns:a16="http://schemas.microsoft.com/office/drawing/2014/main" id="{4C5CD4AD-4CF7-4FE5-B566-C62B53E5445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574438" y="32869568"/>
                    <a:ext cx="1824026" cy="43088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anoxic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s-ES_tradnl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conditions</a:t>
                    </a:r>
                    <a:endParaRPr lang="es-ES_tradnl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24" name="Picture 402">
                  <a:extLst>
                    <a:ext uri="{FF2B5EF4-FFF2-40B4-BE49-F238E27FC236}">
                      <a16:creationId xmlns:a16="http://schemas.microsoft.com/office/drawing/2014/main" id="{C6A2A735-74BC-4CD2-8053-92845396FF1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7039" y="24116686"/>
                  <a:ext cx="2160000" cy="1440000"/>
                </a:xfrm>
                <a:prstGeom prst="rect">
                  <a:avLst/>
                </a:prstGeom>
              </p:spPr>
            </p:pic>
            <p:cxnSp>
              <p:nvCxnSpPr>
                <p:cNvPr id="25" name="Straight Arrow Connector 395">
                  <a:extLst>
                    <a:ext uri="{FF2B5EF4-FFF2-40B4-BE49-F238E27FC236}">
                      <a16:creationId xmlns:a16="http://schemas.microsoft.com/office/drawing/2014/main" id="{2A30E23D-D2A9-4E45-8EBC-5B8DB1650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68304" y="24842733"/>
                  <a:ext cx="7855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7607C1F-6C73-48E5-A69D-614119F4E5D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02229" y="28200402"/>
                  <a:ext cx="2160000" cy="1440000"/>
                </a:xfrm>
                <a:prstGeom prst="rect">
                  <a:avLst/>
                </a:prstGeom>
              </p:spPr>
            </p:pic>
            <p:pic>
              <p:nvPicPr>
                <p:cNvPr id="27" name="Picture 129">
                  <a:extLst>
                    <a:ext uri="{FF2B5EF4-FFF2-40B4-BE49-F238E27FC236}">
                      <a16:creationId xmlns:a16="http://schemas.microsoft.com/office/drawing/2014/main" id="{778066E7-CC59-401A-84D0-3E0AF0716B2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4063" y="26162541"/>
                  <a:ext cx="2160000" cy="1440000"/>
                </a:xfrm>
                <a:prstGeom prst="rect">
                  <a:avLst/>
                </a:prstGeom>
              </p:spPr>
            </p:pic>
            <p:sp>
              <p:nvSpPr>
                <p:cNvPr id="28" name="CuadroTexto 534">
                  <a:extLst>
                    <a:ext uri="{FF2B5EF4-FFF2-40B4-BE49-F238E27FC236}">
                      <a16:creationId xmlns:a16="http://schemas.microsoft.com/office/drawing/2014/main" id="{2D555651-C619-42D2-8CF3-A52E361D7583}"/>
                    </a:ext>
                  </a:extLst>
                </p:cNvPr>
                <p:cNvSpPr txBox="1"/>
                <p:nvPr/>
              </p:nvSpPr>
              <p:spPr>
                <a:xfrm>
                  <a:off x="1707654" y="23845526"/>
                  <a:ext cx="1824026" cy="307777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s-ES_tradnl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hydrothermal</a:t>
                  </a:r>
                  <a:r>
                    <a:rPr lang="es-ES_tradnl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cherts</a:t>
                  </a:r>
                  <a:endParaRPr lang="es-ES_tradnl" sz="1000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CuadroTexto 534">
                  <a:extLst>
                    <a:ext uri="{FF2B5EF4-FFF2-40B4-BE49-F238E27FC236}">
                      <a16:creationId xmlns:a16="http://schemas.microsoft.com/office/drawing/2014/main" id="{6B3AF2CE-CA77-4537-A9C1-60C40ECD1357}"/>
                    </a:ext>
                  </a:extLst>
                </p:cNvPr>
                <p:cNvSpPr txBox="1"/>
                <p:nvPr/>
              </p:nvSpPr>
              <p:spPr>
                <a:xfrm>
                  <a:off x="1567543" y="25885608"/>
                  <a:ext cx="2126380" cy="307777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s-ES_tradnl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replacive</a:t>
                  </a:r>
                  <a:r>
                    <a:rPr lang="es-ES_tradnl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_tradnl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assemblage</a:t>
                  </a:r>
                  <a:endParaRPr lang="es-ES_tradnl" sz="1000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CuadroTexto 534">
                  <a:extLst>
                    <a:ext uri="{FF2B5EF4-FFF2-40B4-BE49-F238E27FC236}">
                      <a16:creationId xmlns:a16="http://schemas.microsoft.com/office/drawing/2014/main" id="{65370941-B0DE-4F78-9B75-67D76843A574}"/>
                    </a:ext>
                  </a:extLst>
                </p:cNvPr>
                <p:cNvSpPr txBox="1"/>
                <p:nvPr/>
              </p:nvSpPr>
              <p:spPr>
                <a:xfrm>
                  <a:off x="1498386" y="27925862"/>
                  <a:ext cx="2174581" cy="307777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s-ES_tradnl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laminated</a:t>
                  </a:r>
                  <a:r>
                    <a:rPr lang="es-ES_tradnl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_tradnl" sz="14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pyrite</a:t>
                  </a:r>
                  <a:endParaRPr lang="es-ES_tradnl" sz="1000" baseline="-25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1" name="Straight Arrow Connector 590">
                  <a:extLst>
                    <a:ext uri="{FF2B5EF4-FFF2-40B4-BE49-F238E27FC236}">
                      <a16:creationId xmlns:a16="http://schemas.microsoft.com/office/drawing/2014/main" id="{EDB55E3B-6B09-4522-84B9-85534D294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97867" y="25126790"/>
                  <a:ext cx="874241" cy="172019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594">
                  <a:extLst>
                    <a:ext uri="{FF2B5EF4-FFF2-40B4-BE49-F238E27FC236}">
                      <a16:creationId xmlns:a16="http://schemas.microsoft.com/office/drawing/2014/main" id="{2904AF64-EBC7-4303-A4F7-1A59B93074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35006" y="28215771"/>
                  <a:ext cx="837102" cy="68157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140 Rectángulo">
                <a:extLst>
                  <a:ext uri="{FF2B5EF4-FFF2-40B4-BE49-F238E27FC236}">
                    <a16:creationId xmlns:a16="http://schemas.microsoft.com/office/drawing/2014/main" id="{CA6736F1-25E9-4367-A297-E90418C45709}"/>
                  </a:ext>
                </a:extLst>
              </p:cNvPr>
              <p:cNvSpPr/>
              <p:nvPr/>
            </p:nvSpPr>
            <p:spPr>
              <a:xfrm>
                <a:off x="3034954" y="29282148"/>
                <a:ext cx="353035" cy="1923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495" dirty="0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cxnSp>
            <p:nvCxnSpPr>
              <p:cNvPr id="21" name="17 Conector recto">
                <a:extLst>
                  <a:ext uri="{FF2B5EF4-FFF2-40B4-BE49-F238E27FC236}">
                    <a16:creationId xmlns:a16="http://schemas.microsoft.com/office/drawing/2014/main" id="{EF38266F-ED25-41D7-AD21-112EA588B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229" y="29425474"/>
                <a:ext cx="252000" cy="4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142 CuadroTexto">
                <a:extLst>
                  <a:ext uri="{FF2B5EF4-FFF2-40B4-BE49-F238E27FC236}">
                    <a16:creationId xmlns:a16="http://schemas.microsoft.com/office/drawing/2014/main" id="{9BF24503-E71B-42D6-B8D1-68566854A199}"/>
                  </a:ext>
                </a:extLst>
              </p:cNvPr>
              <p:cNvSpPr txBox="1"/>
              <p:nvPr/>
            </p:nvSpPr>
            <p:spPr>
              <a:xfrm>
                <a:off x="2941919" y="29281944"/>
                <a:ext cx="55016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800" b="1" dirty="0">
                    <a:latin typeface="Arial" pitchFamily="34" charset="0"/>
                    <a:cs typeface="Arial" pitchFamily="34" charset="0"/>
                  </a:rPr>
                  <a:t>20µm</a:t>
                </a:r>
              </a:p>
            </p:txBody>
          </p:sp>
        </p:grpSp>
        <p:sp>
          <p:nvSpPr>
            <p:cNvPr id="16" name="140 Rectángulo">
              <a:extLst>
                <a:ext uri="{FF2B5EF4-FFF2-40B4-BE49-F238E27FC236}">
                  <a16:creationId xmlns:a16="http://schemas.microsoft.com/office/drawing/2014/main" id="{FE3A248B-75B2-4316-BCD4-38A66BAA643C}"/>
                </a:ext>
              </a:extLst>
            </p:cNvPr>
            <p:cNvSpPr/>
            <p:nvPr/>
          </p:nvSpPr>
          <p:spPr>
            <a:xfrm>
              <a:off x="2746192" y="25206298"/>
              <a:ext cx="651810" cy="173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495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142 CuadroTexto">
              <a:extLst>
                <a:ext uri="{FF2B5EF4-FFF2-40B4-BE49-F238E27FC236}">
                  <a16:creationId xmlns:a16="http://schemas.microsoft.com/office/drawing/2014/main" id="{E1E831A6-2804-4BBB-B3BC-D95FC32A9884}"/>
                </a:ext>
              </a:extLst>
            </p:cNvPr>
            <p:cNvSpPr txBox="1"/>
            <p:nvPr/>
          </p:nvSpPr>
          <p:spPr>
            <a:xfrm>
              <a:off x="2727581" y="25206086"/>
              <a:ext cx="643387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800" b="1" dirty="0">
                  <a:latin typeface="Arial" pitchFamily="34" charset="0"/>
                  <a:cs typeface="Arial" pitchFamily="34" charset="0"/>
                </a:rPr>
                <a:t>1cm</a:t>
              </a:r>
            </a:p>
          </p:txBody>
        </p:sp>
        <p:cxnSp>
          <p:nvCxnSpPr>
            <p:cNvPr id="18" name="17 Conector recto">
              <a:extLst>
                <a:ext uri="{FF2B5EF4-FFF2-40B4-BE49-F238E27FC236}">
                  <a16:creationId xmlns:a16="http://schemas.microsoft.com/office/drawing/2014/main" id="{3B33970C-D2F2-4A8F-885E-64F2739A1EE3}"/>
                </a:ext>
              </a:extLst>
            </p:cNvPr>
            <p:cNvCxnSpPr/>
            <p:nvPr/>
          </p:nvCxnSpPr>
          <p:spPr>
            <a:xfrm>
              <a:off x="2754682" y="25339313"/>
              <a:ext cx="612000" cy="4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722">
            <a:extLst>
              <a:ext uri="{FF2B5EF4-FFF2-40B4-BE49-F238E27FC236}">
                <a16:creationId xmlns:a16="http://schemas.microsoft.com/office/drawing/2014/main" id="{98267FDA-176D-4D26-BDE4-F2D92D61138E}"/>
              </a:ext>
            </a:extLst>
          </p:cNvPr>
          <p:cNvSpPr txBox="1"/>
          <p:nvPr/>
        </p:nvSpPr>
        <p:spPr>
          <a:xfrm>
            <a:off x="493729" y="30222307"/>
            <a:ext cx="976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Fig. 3. Stratigraphic log of measured section of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drillhole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N02444. Left: Stratigraphy;  Downhole: geochemical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paleoredox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plots; Right: Interpreted depositional environment.</a:t>
            </a:r>
          </a:p>
        </p:txBody>
      </p:sp>
      <p:sp>
        <p:nvSpPr>
          <p:cNvPr id="83" name="TextBox 721">
            <a:extLst>
              <a:ext uri="{FF2B5EF4-FFF2-40B4-BE49-F238E27FC236}">
                <a16:creationId xmlns:a16="http://schemas.microsoft.com/office/drawing/2014/main" id="{516502DC-D485-4EAE-91F1-E8A9D651DF57}"/>
              </a:ext>
            </a:extLst>
          </p:cNvPr>
          <p:cNvSpPr txBox="1"/>
          <p:nvPr/>
        </p:nvSpPr>
        <p:spPr>
          <a:xfrm>
            <a:off x="487770" y="22020531"/>
            <a:ext cx="973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Fig. 2.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Paleoredox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plots of black shale samples from TBU. (a) V/Cr vs V/(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V+Ni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) diagram </a:t>
            </a: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[3] and [4]; (b) U</a:t>
            </a:r>
            <a:r>
              <a:rPr lang="en-IE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</a:t>
            </a: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vs </a:t>
            </a:r>
            <a:r>
              <a:rPr lang="en-IE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</a:t>
            </a:r>
            <a:r>
              <a:rPr lang="en-IE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</a:t>
            </a:r>
            <a:r>
              <a:rPr lang="en-IE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E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diagram.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68">
            <a:extLst>
              <a:ext uri="{FF2B5EF4-FFF2-40B4-BE49-F238E27FC236}">
                <a16:creationId xmlns:a16="http://schemas.microsoft.com/office/drawing/2014/main" id="{22440239-7106-49DF-BA67-E6AF96741E9C}"/>
              </a:ext>
            </a:extLst>
          </p:cNvPr>
          <p:cNvGrpSpPr/>
          <p:nvPr/>
        </p:nvGrpSpPr>
        <p:grpSpPr>
          <a:xfrm>
            <a:off x="520461" y="16954478"/>
            <a:ext cx="10465151" cy="5113912"/>
            <a:chOff x="520461" y="16954478"/>
            <a:chExt cx="10465151" cy="5113912"/>
          </a:xfrm>
        </p:grpSpPr>
        <p:sp>
          <p:nvSpPr>
            <p:cNvPr id="85" name="TextBox 726">
              <a:extLst>
                <a:ext uri="{FF2B5EF4-FFF2-40B4-BE49-F238E27FC236}">
                  <a16:creationId xmlns:a16="http://schemas.microsoft.com/office/drawing/2014/main" id="{194458BD-1D9A-4D2A-98FD-F6B4DEDB2500}"/>
                </a:ext>
              </a:extLst>
            </p:cNvPr>
            <p:cNvSpPr txBox="1"/>
            <p:nvPr/>
          </p:nvSpPr>
          <p:spPr>
            <a:xfrm>
              <a:off x="9680825" y="17123180"/>
              <a:ext cx="194354" cy="323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tIns="0" rtlCol="0">
              <a:spAutoFit/>
            </a:bodyPr>
            <a:lstStyle/>
            <a:p>
              <a:r>
                <a:rPr lang="en-IE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86" name="Group 77">
              <a:extLst>
                <a:ext uri="{FF2B5EF4-FFF2-40B4-BE49-F238E27FC236}">
                  <a16:creationId xmlns:a16="http://schemas.microsoft.com/office/drawing/2014/main" id="{6F2A3338-3AFC-4B58-8D9C-67BFE3D48E1E}"/>
                </a:ext>
              </a:extLst>
            </p:cNvPr>
            <p:cNvGrpSpPr/>
            <p:nvPr/>
          </p:nvGrpSpPr>
          <p:grpSpPr>
            <a:xfrm>
              <a:off x="520461" y="16954478"/>
              <a:ext cx="10465151" cy="5113912"/>
              <a:chOff x="36080429" y="26851474"/>
              <a:chExt cx="5537636" cy="3450333"/>
            </a:xfrm>
          </p:grpSpPr>
          <p:graphicFrame>
            <p:nvGraphicFramePr>
              <p:cNvPr id="87" name="Gráfico 20">
                <a:extLst>
                  <a:ext uri="{FF2B5EF4-FFF2-40B4-BE49-F238E27FC236}">
                    <a16:creationId xmlns:a16="http://schemas.microsoft.com/office/drawing/2014/main" id="{00000000-0008-0000-0900-00001500000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6080429" y="26851474"/>
              <a:ext cx="5537636" cy="345033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88" name="Rectangle 10">
                <a:extLst>
                  <a:ext uri="{FF2B5EF4-FFF2-40B4-BE49-F238E27FC236}">
                    <a16:creationId xmlns:a16="http://schemas.microsoft.com/office/drawing/2014/main" id="{72039F92-220B-4516-9920-2F14579BE19C}"/>
                  </a:ext>
                </a:extLst>
              </p:cNvPr>
              <p:cNvSpPr/>
              <p:nvPr/>
            </p:nvSpPr>
            <p:spPr>
              <a:xfrm>
                <a:off x="36424064" y="29102293"/>
                <a:ext cx="167850" cy="72005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36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89" name="Rectangle 8">
                <a:extLst>
                  <a:ext uri="{FF2B5EF4-FFF2-40B4-BE49-F238E27FC236}">
                    <a16:creationId xmlns:a16="http://schemas.microsoft.com/office/drawing/2014/main" id="{7F580D53-C761-4A11-97B9-80C116B6DBD4}"/>
                  </a:ext>
                </a:extLst>
              </p:cNvPr>
              <p:cNvSpPr/>
              <p:nvPr/>
            </p:nvSpPr>
            <p:spPr>
              <a:xfrm>
                <a:off x="36592486" y="27271326"/>
                <a:ext cx="976686" cy="24496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22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90" name="Rectangle 9">
                <a:extLst>
                  <a:ext uri="{FF2B5EF4-FFF2-40B4-BE49-F238E27FC236}">
                    <a16:creationId xmlns:a16="http://schemas.microsoft.com/office/drawing/2014/main" id="{9CDE47C7-E404-4C26-AAD5-E77B55406C52}"/>
                  </a:ext>
                </a:extLst>
              </p:cNvPr>
              <p:cNvSpPr/>
              <p:nvPr/>
            </p:nvSpPr>
            <p:spPr>
              <a:xfrm>
                <a:off x="37569173" y="27271326"/>
                <a:ext cx="3502524" cy="2128769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91" name="CuadroTexto 534">
                <a:extLst>
                  <a:ext uri="{FF2B5EF4-FFF2-40B4-BE49-F238E27FC236}">
                    <a16:creationId xmlns:a16="http://schemas.microsoft.com/office/drawing/2014/main" id="{F9079D53-54CA-42F3-A2EE-6786F4CD2949}"/>
                  </a:ext>
                </a:extLst>
              </p:cNvPr>
              <p:cNvSpPr txBox="1"/>
              <p:nvPr/>
            </p:nvSpPr>
            <p:spPr>
              <a:xfrm>
                <a:off x="39223373" y="27660685"/>
                <a:ext cx="1824026" cy="20305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euxinic</a:t>
                </a:r>
                <a:r>
                  <a:rPr lang="es-ES_tradnl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conditions</a:t>
                </a:r>
                <a:endParaRPr lang="es-ES_trad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CuadroTexto 534">
                <a:extLst>
                  <a:ext uri="{FF2B5EF4-FFF2-40B4-BE49-F238E27FC236}">
                    <a16:creationId xmlns:a16="http://schemas.microsoft.com/office/drawing/2014/main" id="{6FF29E45-0FC2-444B-99A8-A978166859BF}"/>
                  </a:ext>
                </a:extLst>
              </p:cNvPr>
              <p:cNvSpPr txBox="1"/>
              <p:nvPr/>
            </p:nvSpPr>
            <p:spPr>
              <a:xfrm>
                <a:off x="36157555" y="27772418"/>
                <a:ext cx="1824026" cy="34519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anoxic</a:t>
                </a:r>
                <a:endParaRPr lang="es-ES_trad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conditions</a:t>
                </a:r>
                <a:endParaRPr lang="es-ES_trad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CuadroTexto 534">
                <a:extLst>
                  <a:ext uri="{FF2B5EF4-FFF2-40B4-BE49-F238E27FC236}">
                    <a16:creationId xmlns:a16="http://schemas.microsoft.com/office/drawing/2014/main" id="{3680C2DA-4A2D-4038-B987-692B7D55E0B6}"/>
                  </a:ext>
                </a:extLst>
              </p:cNvPr>
              <p:cNvSpPr txBox="1"/>
              <p:nvPr/>
            </p:nvSpPr>
            <p:spPr>
              <a:xfrm rot="16200000">
                <a:off x="35585829" y="28383345"/>
                <a:ext cx="1824026" cy="16286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oxic</a:t>
                </a:r>
                <a:r>
                  <a:rPr lang="es-ES_tradnl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conditions</a:t>
                </a:r>
                <a:endParaRPr lang="es-ES_trad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4" name="Straight Arrow Connector 70">
                <a:extLst>
                  <a:ext uri="{FF2B5EF4-FFF2-40B4-BE49-F238E27FC236}">
                    <a16:creationId xmlns:a16="http://schemas.microsoft.com/office/drawing/2014/main" id="{88767B70-C08A-4133-BA7A-BA98A28313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00642" y="28886222"/>
                <a:ext cx="0" cy="38499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9" name="Rectangle 5">
            <a:extLst>
              <a:ext uri="{FF2B5EF4-FFF2-40B4-BE49-F238E27FC236}">
                <a16:creationId xmlns:a16="http://schemas.microsoft.com/office/drawing/2014/main" id="{4441D094-2D6B-440C-B6C2-53E7454BB961}"/>
              </a:ext>
            </a:extLst>
          </p:cNvPr>
          <p:cNvSpPr/>
          <p:nvPr/>
        </p:nvSpPr>
        <p:spPr>
          <a:xfrm>
            <a:off x="121298" y="779867"/>
            <a:ext cx="12070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V/Cr = 1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redox boundary near the sediment–water interface (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Jones and Manning,1994)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V/(V + Ni) &gt; 0.6 &lt; 0.9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Anoxic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conditions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&gt; 0.9 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Euxinic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conditions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(Hoffman et al., 1998)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9FDD366B-75F6-E943-9965-925FC4C098D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TBUs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paleoenvironment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5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77">
            <a:extLst>
              <a:ext uri="{FF2B5EF4-FFF2-40B4-BE49-F238E27FC236}">
                <a16:creationId xmlns:a16="http://schemas.microsoft.com/office/drawing/2014/main" id="{6F2A3338-3AFC-4B58-8D9C-67BFE3D48E1E}"/>
              </a:ext>
            </a:extLst>
          </p:cNvPr>
          <p:cNvGrpSpPr/>
          <p:nvPr/>
        </p:nvGrpSpPr>
        <p:grpSpPr>
          <a:xfrm>
            <a:off x="909160" y="1159891"/>
            <a:ext cx="10465151" cy="5113912"/>
            <a:chOff x="36080429" y="26851476"/>
            <a:chExt cx="5537636" cy="3450333"/>
          </a:xfrm>
        </p:grpSpPr>
        <p:graphicFrame>
          <p:nvGraphicFramePr>
            <p:cNvPr id="87" name="Gráfico 20">
              <a:extLst>
                <a:ext uri="{FF2B5EF4-FFF2-40B4-BE49-F238E27FC236}">
                  <a16:creationId xmlns:a16="http://schemas.microsoft.com/office/drawing/2014/main" id="{00000000-0008-0000-0900-000015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6080429" y="26851476"/>
            <a:ext cx="5537636" cy="34503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8" name="Rectangle 10">
              <a:extLst>
                <a:ext uri="{FF2B5EF4-FFF2-40B4-BE49-F238E27FC236}">
                  <a16:creationId xmlns:a16="http://schemas.microsoft.com/office/drawing/2014/main" id="{72039F92-220B-4516-9920-2F14579BE19C}"/>
                </a:ext>
              </a:extLst>
            </p:cNvPr>
            <p:cNvSpPr/>
            <p:nvPr/>
          </p:nvSpPr>
          <p:spPr>
            <a:xfrm>
              <a:off x="36437504" y="29076586"/>
              <a:ext cx="156434" cy="72005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6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9" name="Rectangle 8">
              <a:extLst>
                <a:ext uri="{FF2B5EF4-FFF2-40B4-BE49-F238E27FC236}">
                  <a16:creationId xmlns:a16="http://schemas.microsoft.com/office/drawing/2014/main" id="{7F580D53-C761-4A11-97B9-80C116B6DBD4}"/>
                </a:ext>
              </a:extLst>
            </p:cNvPr>
            <p:cNvSpPr/>
            <p:nvPr/>
          </p:nvSpPr>
          <p:spPr>
            <a:xfrm>
              <a:off x="36592486" y="27271326"/>
              <a:ext cx="976686" cy="244962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22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90" name="Rectangle 9">
              <a:extLst>
                <a:ext uri="{FF2B5EF4-FFF2-40B4-BE49-F238E27FC236}">
                  <a16:creationId xmlns:a16="http://schemas.microsoft.com/office/drawing/2014/main" id="{9CDE47C7-E404-4C26-AAD5-E77B55406C52}"/>
                </a:ext>
              </a:extLst>
            </p:cNvPr>
            <p:cNvSpPr/>
            <p:nvPr/>
          </p:nvSpPr>
          <p:spPr>
            <a:xfrm>
              <a:off x="37569173" y="27271326"/>
              <a:ext cx="3461983" cy="212876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91" name="CuadroTexto 534">
              <a:extLst>
                <a:ext uri="{FF2B5EF4-FFF2-40B4-BE49-F238E27FC236}">
                  <a16:creationId xmlns:a16="http://schemas.microsoft.com/office/drawing/2014/main" id="{F9079D53-54CA-42F3-A2EE-6786F4CD2949}"/>
                </a:ext>
              </a:extLst>
            </p:cNvPr>
            <p:cNvSpPr txBox="1"/>
            <p:nvPr/>
          </p:nvSpPr>
          <p:spPr>
            <a:xfrm>
              <a:off x="39223373" y="27660685"/>
              <a:ext cx="1824026" cy="20305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euxinic</a:t>
              </a:r>
              <a:r>
                <a:rPr lang="es-ES_tradnl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endParaRPr lang="es-ES_trad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CuadroTexto 534">
              <a:extLst>
                <a:ext uri="{FF2B5EF4-FFF2-40B4-BE49-F238E27FC236}">
                  <a16:creationId xmlns:a16="http://schemas.microsoft.com/office/drawing/2014/main" id="{6FF29E45-0FC2-444B-99A8-A978166859BF}"/>
                </a:ext>
              </a:extLst>
            </p:cNvPr>
            <p:cNvSpPr txBox="1"/>
            <p:nvPr/>
          </p:nvSpPr>
          <p:spPr>
            <a:xfrm>
              <a:off x="36157555" y="27772418"/>
              <a:ext cx="1824026" cy="3451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anoxic</a:t>
              </a:r>
              <a:endParaRPr lang="es-ES_trad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endParaRPr lang="es-ES_trad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CuadroTexto 534">
              <a:extLst>
                <a:ext uri="{FF2B5EF4-FFF2-40B4-BE49-F238E27FC236}">
                  <a16:creationId xmlns:a16="http://schemas.microsoft.com/office/drawing/2014/main" id="{3680C2DA-4A2D-4038-B987-692B7D55E0B6}"/>
                </a:ext>
              </a:extLst>
            </p:cNvPr>
            <p:cNvSpPr txBox="1"/>
            <p:nvPr/>
          </p:nvSpPr>
          <p:spPr>
            <a:xfrm rot="16200000">
              <a:off x="35585829" y="28383345"/>
              <a:ext cx="1824026" cy="16286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oxic</a:t>
              </a:r>
              <a:r>
                <a:rPr lang="es-ES_tradnl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endParaRPr lang="es-ES_trad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4" name="Straight Arrow Connector 70">
              <a:extLst>
                <a:ext uri="{FF2B5EF4-FFF2-40B4-BE49-F238E27FC236}">
                  <a16:creationId xmlns:a16="http://schemas.microsoft.com/office/drawing/2014/main" id="{88767B70-C08A-4133-BA7A-BA98A28313C2}"/>
                </a:ext>
              </a:extLst>
            </p:cNvPr>
            <p:cNvCxnSpPr>
              <a:cxnSpLocks/>
            </p:cNvCxnSpPr>
            <p:nvPr/>
          </p:nvCxnSpPr>
          <p:spPr>
            <a:xfrm>
              <a:off x="36500642" y="28886222"/>
              <a:ext cx="0" cy="38499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ángulo 96"/>
          <p:cNvSpPr/>
          <p:nvPr/>
        </p:nvSpPr>
        <p:spPr>
          <a:xfrm>
            <a:off x="0" y="600424"/>
            <a:ext cx="1197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s-E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= [(1/Al)</a:t>
            </a:r>
            <a:r>
              <a:rPr lang="en-IE" baseline="-2500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/(Mo/Al)</a:t>
            </a:r>
            <a:r>
              <a:rPr lang="en-IE" baseline="-25000" dirty="0">
                <a:latin typeface="Arial" panose="020B0604020202020204" pitchFamily="34" charset="0"/>
                <a:cs typeface="Arial" panose="020B0604020202020204" pitchFamily="34" charset="0"/>
              </a:rPr>
              <a:t>PAAS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Algeo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Tribovillard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2009)</a:t>
            </a:r>
          </a:p>
          <a:p>
            <a:pPr marL="285750" indent="-285750">
              <a:buFont typeface="Wingdings" charset="2"/>
              <a:buChar char="Ø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Mo is only enriched in sediment under </a:t>
            </a:r>
            <a:r>
              <a:rPr lang="en-IE" dirty="0" err="1">
                <a:latin typeface="Arial" panose="020B0604020202020204" pitchFamily="34" charset="0"/>
                <a:cs typeface="Arial" panose="020B0604020202020204" pitchFamily="34" charset="0"/>
              </a:rPr>
              <a:t>euxinic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conditions 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Crusius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et al., 1996)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ángulo 99"/>
          <p:cNvSpPr/>
          <p:nvPr/>
        </p:nvSpPr>
        <p:spPr>
          <a:xfrm>
            <a:off x="0" y="6056868"/>
            <a:ext cx="57967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Correlation between Mo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EF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and U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EF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anoxia-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euxinia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&gt;1 and U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&gt;1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anoxia-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euxinia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marL="285750" indent="-285750">
              <a:buFont typeface="Wingdings" charset="2"/>
              <a:buChar char="Ø"/>
            </a:pP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38F564-46E5-E64D-9481-A6FD3F265C7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TBUs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paleoenvironment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44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1086522" y="3377901"/>
            <a:ext cx="2700170" cy="2076226"/>
          </a:xfrm>
          <a:custGeom>
            <a:avLst/>
            <a:gdLst>
              <a:gd name="connsiteX0" fmla="*/ 365760 w 2700170"/>
              <a:gd name="connsiteY0" fmla="*/ 0 h 2076226"/>
              <a:gd name="connsiteX1" fmla="*/ 1215614 w 2700170"/>
              <a:gd name="connsiteY1" fmla="*/ 75304 h 2076226"/>
              <a:gd name="connsiteX2" fmla="*/ 1893346 w 2700170"/>
              <a:gd name="connsiteY2" fmla="*/ 537883 h 2076226"/>
              <a:gd name="connsiteX3" fmla="*/ 2700170 w 2700170"/>
              <a:gd name="connsiteY3" fmla="*/ 1420010 h 2076226"/>
              <a:gd name="connsiteX4" fmla="*/ 1731982 w 2700170"/>
              <a:gd name="connsiteY4" fmla="*/ 2076226 h 2076226"/>
              <a:gd name="connsiteX5" fmla="*/ 710005 w 2700170"/>
              <a:gd name="connsiteY5" fmla="*/ 1828800 h 2076226"/>
              <a:gd name="connsiteX6" fmla="*/ 0 w 2700170"/>
              <a:gd name="connsiteY6" fmla="*/ 785308 h 2076226"/>
              <a:gd name="connsiteX7" fmla="*/ 365760 w 2700170"/>
              <a:gd name="connsiteY7" fmla="*/ 0 h 20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0170" h="2076226">
                <a:moveTo>
                  <a:pt x="365760" y="0"/>
                </a:moveTo>
                <a:lnTo>
                  <a:pt x="1215614" y="75304"/>
                </a:lnTo>
                <a:lnTo>
                  <a:pt x="1893346" y="537883"/>
                </a:lnTo>
                <a:lnTo>
                  <a:pt x="2700170" y="1420010"/>
                </a:lnTo>
                <a:lnTo>
                  <a:pt x="1731982" y="2076226"/>
                </a:lnTo>
                <a:lnTo>
                  <a:pt x="710005" y="1828800"/>
                </a:lnTo>
                <a:lnTo>
                  <a:pt x="0" y="785308"/>
                </a:lnTo>
                <a:lnTo>
                  <a:pt x="36576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5FE18A-9184-1E4F-97F8-1F5A52F9C374}"/>
              </a:ext>
            </a:extLst>
          </p:cNvPr>
          <p:cNvSpPr txBox="1"/>
          <p:nvPr/>
        </p:nvSpPr>
        <p:spPr>
          <a:xfrm>
            <a:off x="8427828" y="6611779"/>
            <a:ext cx="3764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</a:t>
            </a:r>
            <a:r>
              <a:rPr lang="es-ES" sz="1000" dirty="0" err="1"/>
              <a:t>Asthon</a:t>
            </a:r>
            <a:r>
              <a:rPr lang="es-ES" sz="1000" dirty="0"/>
              <a:t> et al., 2015; </a:t>
            </a:r>
            <a:r>
              <a:rPr lang="es-ES" sz="1000" dirty="0" err="1"/>
              <a:t>Blakeman</a:t>
            </a:r>
            <a:r>
              <a:rPr lang="es-ES" sz="1000" dirty="0"/>
              <a:t> et al., 2002; Yesares et al., 2019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78BE27-6243-3A40-AA8A-0E87806FA09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Navan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E568C3-5796-3942-82F5-883F8B51F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94" t="13329" r="29909" b="42956"/>
          <a:stretch/>
        </p:blipFill>
        <p:spPr>
          <a:xfrm>
            <a:off x="569628" y="969311"/>
            <a:ext cx="3255310" cy="51264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FE2C7B-D5ED-944D-A867-C0D785F2F6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608" y="449704"/>
            <a:ext cx="7306587" cy="60087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92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42790C65-6A54-5D4C-806D-8CF59405D17D}"/>
              </a:ext>
            </a:extLst>
          </p:cNvPr>
          <p:cNvGrpSpPr/>
          <p:nvPr/>
        </p:nvGrpSpPr>
        <p:grpSpPr>
          <a:xfrm>
            <a:off x="1852863" y="1649428"/>
            <a:ext cx="7997992" cy="5040130"/>
            <a:chOff x="3378564" y="1451820"/>
            <a:chExt cx="3141253" cy="1644904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00876FDF-0322-544A-98F3-7312517EE155}"/>
                </a:ext>
              </a:extLst>
            </p:cNvPr>
            <p:cNvSpPr/>
            <p:nvPr/>
          </p:nvSpPr>
          <p:spPr>
            <a:xfrm>
              <a:off x="4311650" y="1495424"/>
              <a:ext cx="2108199" cy="10255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6C135D5E-26FD-B24E-BC59-1EBD4BD8A887}"/>
                </a:ext>
              </a:extLst>
            </p:cNvPr>
            <p:cNvGrpSpPr/>
            <p:nvPr/>
          </p:nvGrpSpPr>
          <p:grpSpPr>
            <a:xfrm>
              <a:off x="3378564" y="1451820"/>
              <a:ext cx="3141253" cy="1644904"/>
              <a:chOff x="228964" y="3102819"/>
              <a:chExt cx="3141253" cy="1644904"/>
            </a:xfrm>
          </p:grpSpPr>
          <p:sp>
            <p:nvSpPr>
              <p:cNvPr id="33" name="CuadroTexto 34">
                <a:extLst>
                  <a:ext uri="{FF2B5EF4-FFF2-40B4-BE49-F238E27FC236}">
                    <a16:creationId xmlns:a16="http://schemas.microsoft.com/office/drawing/2014/main" id="{2CCF61A7-7605-8442-B756-5A176DF89D42}"/>
                  </a:ext>
                </a:extLst>
              </p:cNvPr>
              <p:cNvSpPr txBox="1"/>
              <p:nvPr/>
            </p:nvSpPr>
            <p:spPr>
              <a:xfrm>
                <a:off x="1996530" y="3425171"/>
                <a:ext cx="275885" cy="10044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_tradnl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anoxic</a:t>
                </a:r>
                <a:endParaRPr lang="es-ES_trad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Conector recto 33">
                <a:extLst>
                  <a:ext uri="{FF2B5EF4-FFF2-40B4-BE49-F238E27FC236}">
                    <a16:creationId xmlns:a16="http://schemas.microsoft.com/office/drawing/2014/main" id="{CAE23AC5-DD90-2446-BD2B-FE93BB13D1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0398" y="3148433"/>
                <a:ext cx="0" cy="1358144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cto 34">
                <a:extLst>
                  <a:ext uri="{FF2B5EF4-FFF2-40B4-BE49-F238E27FC236}">
                    <a16:creationId xmlns:a16="http://schemas.microsoft.com/office/drawing/2014/main" id="{27886B7A-6393-744D-9B03-FB5EAA6245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4630" y="4170610"/>
                <a:ext cx="2808000" cy="1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6" name="Gráfico 35">
                <a:extLst>
                  <a:ext uri="{FF2B5EF4-FFF2-40B4-BE49-F238E27FC236}">
                    <a16:creationId xmlns:a16="http://schemas.microsoft.com/office/drawing/2014/main" id="{AFF79482-57A6-A64A-843B-9FDB53537B3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95296766"/>
                  </p:ext>
                </p:extLst>
              </p:nvPr>
            </p:nvGraphicFramePr>
            <p:xfrm>
              <a:off x="228964" y="3102819"/>
              <a:ext cx="3141253" cy="16449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</p:grpSp>
      <p:sp>
        <p:nvSpPr>
          <p:cNvPr id="11" name="Rectángulo 10"/>
          <p:cNvSpPr/>
          <p:nvPr/>
        </p:nvSpPr>
        <p:spPr>
          <a:xfrm>
            <a:off x="132347" y="532491"/>
            <a:ext cx="8221546" cy="872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IE" dirty="0">
                <a:latin typeface="Arial" charset="0"/>
                <a:ea typeface="Arial" charset="0"/>
                <a:cs typeface="Arial" charset="0"/>
              </a:rPr>
              <a:t>Positive correlation </a:t>
            </a:r>
            <a:r>
              <a:rPr lang="en-IE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IE" baseline="-25000" dirty="0" err="1">
                <a:latin typeface="Arial" charset="0"/>
                <a:ea typeface="Arial" charset="0"/>
                <a:cs typeface="Arial" charset="0"/>
              </a:rPr>
              <a:t>org</a:t>
            </a:r>
            <a:r>
              <a:rPr lang="en-IE" dirty="0">
                <a:latin typeface="Arial" charset="0"/>
                <a:ea typeface="Arial" charset="0"/>
                <a:cs typeface="Arial" charset="0"/>
              </a:rPr>
              <a:t>-U </a:t>
            </a:r>
            <a:r>
              <a:rPr lang="en-IE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s-ES" dirty="0" err="1">
                <a:latin typeface="Arial" charset="0"/>
                <a:ea typeface="Arial" charset="0"/>
                <a:cs typeface="Arial" charset="0"/>
                <a:sym typeface="Wingdings"/>
              </a:rPr>
              <a:t>authigenic</a:t>
            </a:r>
            <a:r>
              <a:rPr lang="es-ES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s-ES" dirty="0" err="1">
                <a:latin typeface="Arial" charset="0"/>
                <a:ea typeface="Arial" charset="0"/>
                <a:cs typeface="Arial" charset="0"/>
                <a:sym typeface="Wingdings"/>
              </a:rPr>
              <a:t>origin</a:t>
            </a:r>
            <a:r>
              <a:rPr lang="es-ES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s-ES" dirty="0" err="1">
                <a:latin typeface="Arial" charset="0"/>
                <a:ea typeface="Arial" charset="0"/>
                <a:cs typeface="Arial" charset="0"/>
                <a:sym typeface="Wingdings"/>
              </a:rPr>
              <a:t>for</a:t>
            </a:r>
            <a:r>
              <a:rPr lang="es-ES" dirty="0">
                <a:latin typeface="Arial" charset="0"/>
                <a:ea typeface="Arial" charset="0"/>
                <a:cs typeface="Arial" charset="0"/>
                <a:sym typeface="Wingdings"/>
              </a:rPr>
              <a:t> U (</a:t>
            </a:r>
            <a:r>
              <a:rPr lang="es-ES" dirty="0" err="1">
                <a:latin typeface="Arial" charset="0"/>
                <a:ea typeface="Arial" charset="0"/>
                <a:cs typeface="Arial" charset="0"/>
                <a:sym typeface="Wingdings"/>
              </a:rPr>
              <a:t>Algeo</a:t>
            </a:r>
            <a:r>
              <a:rPr lang="es-ES" dirty="0">
                <a:latin typeface="Arial" charset="0"/>
                <a:ea typeface="Arial" charset="0"/>
                <a:cs typeface="Arial" charset="0"/>
                <a:sym typeface="Wingdings"/>
              </a:rPr>
              <a:t> and </a:t>
            </a:r>
            <a:r>
              <a:rPr lang="es-ES" dirty="0" err="1">
                <a:latin typeface="Arial" charset="0"/>
                <a:ea typeface="Arial" charset="0"/>
                <a:cs typeface="Arial" charset="0"/>
                <a:sym typeface="Wingdings"/>
              </a:rPr>
              <a:t>Lyons</a:t>
            </a:r>
            <a:r>
              <a:rPr lang="es-ES" dirty="0">
                <a:latin typeface="Arial" charset="0"/>
                <a:ea typeface="Arial" charset="0"/>
                <a:cs typeface="Arial" charset="0"/>
                <a:sym typeface="Wingdings"/>
              </a:rPr>
              <a:t>, 2006)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IE" dirty="0" err="1"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IE" baseline="-25000" dirty="0" err="1">
                <a:latin typeface="Arial" charset="0"/>
                <a:ea typeface="Arial" charset="0"/>
                <a:cs typeface="Arial" charset="0"/>
              </a:rPr>
              <a:t>auth</a:t>
            </a:r>
            <a:r>
              <a:rPr lang="en-IE" dirty="0">
                <a:latin typeface="Arial" charset="0"/>
                <a:ea typeface="Arial" charset="0"/>
                <a:cs typeface="Arial" charset="0"/>
              </a:rPr>
              <a:t> &gt;1 </a:t>
            </a:r>
            <a:r>
              <a:rPr lang="en-IE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s-ES" dirty="0" err="1">
                <a:latin typeface="Arial" charset="0"/>
                <a:ea typeface="Arial" charset="0"/>
                <a:cs typeface="Arial" charset="0"/>
              </a:rPr>
              <a:t>anoxic</a:t>
            </a:r>
            <a:r>
              <a:rPr lang="es-E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dirty="0" err="1">
                <a:latin typeface="Arial" charset="0"/>
                <a:ea typeface="Arial" charset="0"/>
                <a:cs typeface="Arial" charset="0"/>
              </a:rPr>
              <a:t>condition</a:t>
            </a:r>
            <a:endParaRPr lang="en-IE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6CA9DF3-DE03-F94C-9EB7-A30511BA9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66" t="5583" r="36772" b="89206"/>
          <a:stretch/>
        </p:blipFill>
        <p:spPr>
          <a:xfrm>
            <a:off x="3089679" y="1791222"/>
            <a:ext cx="3296587" cy="31264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DAC359D-1FE9-C345-96AD-40F1156BDB2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TBUs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paleoenvironment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48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80104"/>
            <a:ext cx="1197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Mechanisms for S precipitation in seafloor is BSR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GB" dirty="0" err="1">
                <a:latin typeface="Arial" charset="0"/>
                <a:ea typeface="Arial" charset="0"/>
                <a:cs typeface="Arial" charset="0"/>
                <a:sym typeface="Wingdings"/>
              </a:rPr>
              <a:t>C</a:t>
            </a:r>
            <a:r>
              <a:rPr lang="en-GB" baseline="-25000" dirty="0" err="1">
                <a:latin typeface="Arial" charset="0"/>
                <a:ea typeface="Arial" charset="0"/>
                <a:cs typeface="Arial" charset="0"/>
                <a:sym typeface="Wingdings"/>
              </a:rPr>
              <a:t>org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Wingdings"/>
              </a:rPr>
              <a:t> control the </a:t>
            </a:r>
            <a:r>
              <a:rPr lang="en-GB" dirty="0" err="1">
                <a:latin typeface="Arial" charset="0"/>
                <a:ea typeface="Arial" charset="0"/>
                <a:cs typeface="Arial" charset="0"/>
                <a:sym typeface="Wingdings"/>
              </a:rPr>
              <a:t>S</a:t>
            </a:r>
            <a:r>
              <a:rPr lang="en-GB" baseline="-25000" dirty="0" err="1">
                <a:latin typeface="Arial" charset="0"/>
                <a:ea typeface="Arial" charset="0"/>
                <a:cs typeface="Arial" charset="0"/>
                <a:sym typeface="Wingdings"/>
              </a:rPr>
              <a:t>total</a:t>
            </a:r>
            <a:r>
              <a:rPr lang="en-GB" baseline="-25000" dirty="0">
                <a:latin typeface="Arial" charset="0"/>
                <a:ea typeface="Arial" charset="0"/>
                <a:cs typeface="Arial" charset="0"/>
                <a:sym typeface="Wingdings"/>
              </a:rPr>
              <a:t>  </a:t>
            </a:r>
            <a:r>
              <a:rPr lang="es-ES_tradnl" dirty="0">
                <a:latin typeface="Arial" charset="0"/>
                <a:ea typeface="Arial" charset="0"/>
                <a:cs typeface="Arial" charset="0"/>
                <a:sym typeface="Wingdings"/>
              </a:rPr>
              <a:t>(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  <a:sym typeface="Wingdings"/>
              </a:rPr>
              <a:t>S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ageman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Lyons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, 2004)</a:t>
            </a:r>
            <a:endParaRPr lang="en-GB" baseline="-25000" dirty="0">
              <a:latin typeface="Arial" charset="0"/>
              <a:ea typeface="Arial" charset="0"/>
              <a:cs typeface="Arial" charset="0"/>
            </a:endParaRPr>
          </a:p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5660350"/>
            <a:ext cx="10171695" cy="872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IE" dirty="0">
                <a:latin typeface="Arial" charset="0"/>
                <a:ea typeface="Arial" charset="0"/>
                <a:cs typeface="Arial" charset="0"/>
              </a:rPr>
              <a:t>Positive correlation </a:t>
            </a:r>
            <a:r>
              <a:rPr lang="en-IE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IE" baseline="-25000" dirty="0" err="1">
                <a:latin typeface="Arial" charset="0"/>
                <a:ea typeface="Arial" charset="0"/>
                <a:cs typeface="Arial" charset="0"/>
              </a:rPr>
              <a:t>org</a:t>
            </a:r>
            <a:r>
              <a:rPr lang="en-IE" dirty="0" err="1">
                <a:latin typeface="Arial" charset="0"/>
                <a:ea typeface="Arial" charset="0"/>
                <a:cs typeface="Arial" charset="0"/>
              </a:rPr>
              <a:t>-S</a:t>
            </a:r>
            <a:r>
              <a:rPr lang="en-IE" baseline="-25000" dirty="0" err="1">
                <a:latin typeface="Arial" charset="0"/>
                <a:ea typeface="Arial" charset="0"/>
                <a:cs typeface="Arial" charset="0"/>
              </a:rPr>
              <a:t>total</a:t>
            </a:r>
            <a:r>
              <a:rPr lang="en-IE" baseline="-25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E" dirty="0">
                <a:latin typeface="Arial" charset="0"/>
                <a:ea typeface="Arial" charset="0"/>
                <a:cs typeface="Arial" charset="0"/>
              </a:rPr>
              <a:t>in TBU3 </a:t>
            </a:r>
            <a:r>
              <a:rPr lang="en-IE" dirty="0">
                <a:latin typeface="Arial" charset="0"/>
                <a:ea typeface="Arial" charset="0"/>
                <a:cs typeface="Arial" charset="0"/>
                <a:sym typeface="Wingdings"/>
              </a:rPr>
              <a:t> BSR in anoxic conditions</a:t>
            </a:r>
            <a:endParaRPr lang="es-ES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IE" dirty="0" err="1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IE" baseline="-25000" dirty="0" err="1">
                <a:latin typeface="Arial" charset="0"/>
                <a:ea typeface="Arial" charset="0"/>
                <a:cs typeface="Arial" charset="0"/>
              </a:rPr>
              <a:t>total</a:t>
            </a:r>
            <a:r>
              <a:rPr lang="en-IE" dirty="0">
                <a:latin typeface="Arial" charset="0"/>
                <a:ea typeface="Arial" charset="0"/>
                <a:cs typeface="Arial" charset="0"/>
              </a:rPr>
              <a:t> &gt; </a:t>
            </a:r>
            <a:r>
              <a:rPr lang="en-IE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IE" baseline="-25000" dirty="0" err="1">
                <a:latin typeface="Arial" charset="0"/>
                <a:ea typeface="Arial" charset="0"/>
                <a:cs typeface="Arial" charset="0"/>
              </a:rPr>
              <a:t>org</a:t>
            </a:r>
            <a:r>
              <a:rPr lang="en-IE" dirty="0">
                <a:latin typeface="Arial" charset="0"/>
                <a:ea typeface="Arial" charset="0"/>
                <a:cs typeface="Arial" charset="0"/>
              </a:rPr>
              <a:t> in TBU1 and TBU2 </a:t>
            </a:r>
            <a:r>
              <a:rPr lang="en-IE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IE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hermal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s-ES_tradnl" baseline="-25000" dirty="0" err="1">
                <a:latin typeface="Arial" charset="0"/>
                <a:ea typeface="Arial" charset="0"/>
                <a:cs typeface="Arial" charset="0"/>
              </a:rPr>
              <a:t>org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loss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or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euxinic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sulfidic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) input to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water</a:t>
            </a:r>
            <a:r>
              <a:rPr lang="es-ES_trad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err="1">
                <a:latin typeface="Arial" charset="0"/>
                <a:ea typeface="Arial" charset="0"/>
                <a:cs typeface="Arial" charset="0"/>
              </a:rPr>
              <a:t>colum</a:t>
            </a:r>
            <a:endParaRPr lang="en-IE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6978C613-6DA3-1E4A-A241-FA13567842C3}"/>
              </a:ext>
            </a:extLst>
          </p:cNvPr>
          <p:cNvGrpSpPr/>
          <p:nvPr/>
        </p:nvGrpSpPr>
        <p:grpSpPr>
          <a:xfrm>
            <a:off x="1924050" y="1130384"/>
            <a:ext cx="7775522" cy="4519846"/>
            <a:chOff x="2314497" y="1671404"/>
            <a:chExt cx="7099325" cy="3855637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803E62C-810B-C240-94E5-D4D5F877E2FF}"/>
                </a:ext>
              </a:extLst>
            </p:cNvPr>
            <p:cNvGrpSpPr/>
            <p:nvPr/>
          </p:nvGrpSpPr>
          <p:grpSpPr>
            <a:xfrm>
              <a:off x="2314497" y="1671404"/>
              <a:ext cx="7099325" cy="3855637"/>
              <a:chOff x="89661" y="1804302"/>
              <a:chExt cx="3218689" cy="1672427"/>
            </a:xfrm>
          </p:grpSpPr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302FBD0-6DAA-BD45-AD8E-8D8AB3D31844}"/>
                  </a:ext>
                </a:extLst>
              </p:cNvPr>
              <p:cNvSpPr txBox="1"/>
              <p:nvPr/>
            </p:nvSpPr>
            <p:spPr>
              <a:xfrm rot="21359215">
                <a:off x="2643320" y="2958089"/>
                <a:ext cx="601910" cy="133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normal marine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EAEA9B9-8307-7647-A277-796BA12F8F01}"/>
                  </a:ext>
                </a:extLst>
              </p:cNvPr>
              <p:cNvSpPr txBox="1"/>
              <p:nvPr/>
            </p:nvSpPr>
            <p:spPr>
              <a:xfrm rot="21359215">
                <a:off x="2790022" y="2773996"/>
                <a:ext cx="450015" cy="133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Black Sea</a:t>
                </a:r>
              </a:p>
            </p:txBody>
          </p: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ECC06761-ABAC-4440-A242-032011E7E6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225" y="3051176"/>
                <a:ext cx="2816225" cy="177799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6E76E71E-7D82-FD47-9A08-A9C2E64676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700" y="2873375"/>
                <a:ext cx="2819400" cy="18732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6" name="Gráfico 25">
                <a:extLst>
                  <a:ext uri="{FF2B5EF4-FFF2-40B4-BE49-F238E27FC236}">
                    <a16:creationId xmlns:a16="http://schemas.microsoft.com/office/drawing/2014/main" id="{05A6EDB6-36F6-0A41-A529-F6B75D874B7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82684593"/>
                  </p:ext>
                </p:extLst>
              </p:nvPr>
            </p:nvGraphicFramePr>
            <p:xfrm>
              <a:off x="89661" y="1804302"/>
              <a:ext cx="3218689" cy="16724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F84DABB-5DDB-E449-9CFA-6F6D43C04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466" t="5583" r="36772" b="89206"/>
            <a:stretch/>
          </p:blipFill>
          <p:spPr>
            <a:xfrm>
              <a:off x="6055816" y="1831551"/>
              <a:ext cx="3009900" cy="266700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DF4A65-E5EE-CF47-B983-3A623E1D14E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TBUs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paleoenvironment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9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4156808" y="342900"/>
            <a:ext cx="8543192" cy="8216900"/>
            <a:chOff x="4233008" y="431800"/>
            <a:chExt cx="8543192" cy="8216900"/>
          </a:xfrm>
        </p:grpSpPr>
        <p:grpSp>
          <p:nvGrpSpPr>
            <p:cNvPr id="14" name="Group 54">
              <a:extLst>
                <a:ext uri="{FF2B5EF4-FFF2-40B4-BE49-F238E27FC236}">
                  <a16:creationId xmlns:a16="http://schemas.microsoft.com/office/drawing/2014/main" id="{02F0F283-D155-47C8-B13D-FF9A35D2097D}"/>
                </a:ext>
              </a:extLst>
            </p:cNvPr>
            <p:cNvGrpSpPr/>
            <p:nvPr/>
          </p:nvGrpSpPr>
          <p:grpSpPr>
            <a:xfrm>
              <a:off x="4233008" y="431800"/>
              <a:ext cx="8543192" cy="8216900"/>
              <a:chOff x="1049948" y="21649830"/>
              <a:chExt cx="9186747" cy="10926754"/>
            </a:xfrm>
          </p:grpSpPr>
          <p:grpSp>
            <p:nvGrpSpPr>
              <p:cNvPr id="15" name="Group 53">
                <a:extLst>
                  <a:ext uri="{FF2B5EF4-FFF2-40B4-BE49-F238E27FC236}">
                    <a16:creationId xmlns:a16="http://schemas.microsoft.com/office/drawing/2014/main" id="{EAECDDEF-0F24-4EAD-B387-0B0AC36076E4}"/>
                  </a:ext>
                </a:extLst>
              </p:cNvPr>
              <p:cNvGrpSpPr/>
              <p:nvPr/>
            </p:nvGrpSpPr>
            <p:grpSpPr>
              <a:xfrm>
                <a:off x="1049948" y="21649830"/>
                <a:ext cx="9186747" cy="10926754"/>
                <a:chOff x="1049948" y="21649830"/>
                <a:chExt cx="9186747" cy="10926754"/>
              </a:xfrm>
            </p:grpSpPr>
            <p:grpSp>
              <p:nvGrpSpPr>
                <p:cNvPr id="19" name="Group 50">
                  <a:extLst>
                    <a:ext uri="{FF2B5EF4-FFF2-40B4-BE49-F238E27FC236}">
                      <a16:creationId xmlns:a16="http://schemas.microsoft.com/office/drawing/2014/main" id="{C53AD2D3-87CD-40F4-8A76-9EFF77F56336}"/>
                    </a:ext>
                  </a:extLst>
                </p:cNvPr>
                <p:cNvGrpSpPr/>
                <p:nvPr/>
              </p:nvGrpSpPr>
              <p:grpSpPr>
                <a:xfrm>
                  <a:off x="1049948" y="21649830"/>
                  <a:ext cx="9186747" cy="10926754"/>
                  <a:chOff x="1327044" y="21829943"/>
                  <a:chExt cx="9186747" cy="10926754"/>
                </a:xfrm>
              </p:grpSpPr>
              <p:grpSp>
                <p:nvGrpSpPr>
                  <p:cNvPr id="23" name="Group 127">
                    <a:extLst>
                      <a:ext uri="{FF2B5EF4-FFF2-40B4-BE49-F238E27FC236}">
                        <a16:creationId xmlns:a16="http://schemas.microsoft.com/office/drawing/2014/main" id="{C855BBA5-87E0-4022-8C70-2952B1ABAA51}"/>
                      </a:ext>
                    </a:extLst>
                  </p:cNvPr>
                  <p:cNvGrpSpPr/>
                  <p:nvPr/>
                </p:nvGrpSpPr>
                <p:grpSpPr>
                  <a:xfrm>
                    <a:off x="1327044" y="21829943"/>
                    <a:ext cx="9186747" cy="10926754"/>
                    <a:chOff x="31233979" y="30637834"/>
                    <a:chExt cx="9186747" cy="10926754"/>
                  </a:xfrm>
                </p:grpSpPr>
                <p:grpSp>
                  <p:nvGrpSpPr>
                    <p:cNvPr id="33" name="Group 123">
                      <a:extLst>
                        <a:ext uri="{FF2B5EF4-FFF2-40B4-BE49-F238E27FC236}">
                          <a16:creationId xmlns:a16="http://schemas.microsoft.com/office/drawing/2014/main" id="{F305BA7A-4606-4A5D-80AC-B7440A6737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233979" y="30637834"/>
                      <a:ext cx="8433220" cy="10926754"/>
                      <a:chOff x="30608337" y="30734087"/>
                      <a:chExt cx="8433220" cy="10926754"/>
                    </a:xfrm>
                  </p:grpSpPr>
                  <p:grpSp>
                    <p:nvGrpSpPr>
                      <p:cNvPr id="44" name="Group 116">
                        <a:extLst>
                          <a:ext uri="{FF2B5EF4-FFF2-40B4-BE49-F238E27FC236}">
                            <a16:creationId xmlns:a16="http://schemas.microsoft.com/office/drawing/2014/main" id="{DC48F677-AC76-4C2D-A66B-63A021FAFE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0608337" y="30734087"/>
                        <a:ext cx="7057386" cy="10926754"/>
                        <a:chOff x="36457648" y="43124588"/>
                        <a:chExt cx="7057386" cy="4191326"/>
                      </a:xfrm>
                    </p:grpSpPr>
                    <p:sp>
                      <p:nvSpPr>
                        <p:cNvPr id="69" name="Rectangle 690">
                          <a:extLst>
                            <a:ext uri="{FF2B5EF4-FFF2-40B4-BE49-F238E27FC236}">
                              <a16:creationId xmlns:a16="http://schemas.microsoft.com/office/drawing/2014/main" id="{C697F0D6-B744-4EAD-9A84-7710620ED4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14120" y="44618653"/>
                          <a:ext cx="6069535" cy="1123753"/>
                        </a:xfrm>
                        <a:prstGeom prst="rect">
                          <a:avLst/>
                        </a:pr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sp>
                      <p:nvSpPr>
                        <p:cNvPr id="70" name="Rectangle 691">
                          <a:extLst>
                            <a:ext uri="{FF2B5EF4-FFF2-40B4-BE49-F238E27FC236}">
                              <a16:creationId xmlns:a16="http://schemas.microsoft.com/office/drawing/2014/main" id="{CD80B293-ADEE-488D-A0D0-A879AF22F1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14121" y="43604505"/>
                          <a:ext cx="6069535" cy="1219271"/>
                        </a:xfrm>
                        <a:prstGeom prst="rect">
                          <a:avLst/>
                        </a:prstGeom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 dirty="0"/>
                        </a:p>
                      </p:txBody>
                    </p:sp>
                    <p:sp>
                      <p:nvSpPr>
                        <p:cNvPr id="71" name="Freeform: Shape 693">
                          <a:extLst>
                            <a:ext uri="{FF2B5EF4-FFF2-40B4-BE49-F238E27FC236}">
                              <a16:creationId xmlns:a16="http://schemas.microsoft.com/office/drawing/2014/main" id="{68EA21EC-B9EE-4A39-88FD-881764B650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93983" y="43814061"/>
                          <a:ext cx="3772352" cy="123525"/>
                        </a:xfrm>
                        <a:custGeom>
                          <a:avLst/>
                          <a:gdLst>
                            <a:gd name="connsiteX0" fmla="*/ 177030 w 3840561"/>
                            <a:gd name="connsiteY0" fmla="*/ 113019 h 123104"/>
                            <a:gd name="connsiteX1" fmla="*/ 3770941 w 3840561"/>
                            <a:gd name="connsiteY1" fmla="*/ 108470 h 123104"/>
                            <a:gd name="connsiteX2" fmla="*/ 2415263 w 3840561"/>
                            <a:gd name="connsiteY2" fmla="*/ 8386 h 123104"/>
                            <a:gd name="connsiteX3" fmla="*/ 741138 w 3840561"/>
                            <a:gd name="connsiteY3" fmla="*/ 17485 h 123104"/>
                            <a:gd name="connsiteX4" fmla="*/ 177030 w 3840561"/>
                            <a:gd name="connsiteY4" fmla="*/ 113019 h 123104"/>
                            <a:gd name="connsiteX0" fmla="*/ 220889 w 4357116"/>
                            <a:gd name="connsiteY0" fmla="*/ 104152 h 113416"/>
                            <a:gd name="connsiteX1" fmla="*/ 3814800 w 4357116"/>
                            <a:gd name="connsiteY1" fmla="*/ 99603 h 113416"/>
                            <a:gd name="connsiteX2" fmla="*/ 4029798 w 4357116"/>
                            <a:gd name="connsiteY2" fmla="*/ 14816 h 113416"/>
                            <a:gd name="connsiteX3" fmla="*/ 784997 w 4357116"/>
                            <a:gd name="connsiteY3" fmla="*/ 8618 h 113416"/>
                            <a:gd name="connsiteX4" fmla="*/ 220889 w 4357116"/>
                            <a:gd name="connsiteY4" fmla="*/ 104152 h 1134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57116" h="113416">
                              <a:moveTo>
                                <a:pt x="220889" y="104152"/>
                              </a:moveTo>
                              <a:cubicBezTo>
                                <a:pt x="725856" y="119316"/>
                                <a:pt x="3179982" y="114492"/>
                                <a:pt x="3814800" y="99603"/>
                              </a:cubicBezTo>
                              <a:cubicBezTo>
                                <a:pt x="4449618" y="84714"/>
                                <a:pt x="4534765" y="29980"/>
                                <a:pt x="4029798" y="14816"/>
                              </a:cubicBezTo>
                              <a:cubicBezTo>
                                <a:pt x="3524831" y="-348"/>
                                <a:pt x="1419815" y="-6271"/>
                                <a:pt x="784997" y="8618"/>
                              </a:cubicBezTo>
                              <a:cubicBezTo>
                                <a:pt x="150179" y="23507"/>
                                <a:pt x="-284078" y="88988"/>
                                <a:pt x="220889" y="1041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CC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cxnSp>
                      <p:nvCxnSpPr>
                        <p:cNvPr id="72" name="Straight Connector 694">
                          <a:extLst>
                            <a:ext uri="{FF2B5EF4-FFF2-40B4-BE49-F238E27FC236}">
                              <a16:creationId xmlns:a16="http://schemas.microsoft.com/office/drawing/2014/main" id="{7A127A77-5124-4EE4-984C-6A2572C5CFE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6818054" y="44076795"/>
                          <a:ext cx="6065602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rgbClr val="CC00FF"/>
                          </a:solidFill>
                          <a:prstDash val="sysDot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3" name="Freeform: Shape 695">
                          <a:extLst>
                            <a:ext uri="{FF2B5EF4-FFF2-40B4-BE49-F238E27FC236}">
                              <a16:creationId xmlns:a16="http://schemas.microsoft.com/office/drawing/2014/main" id="{33364FC1-5B90-4369-B25F-7097064E3F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572497" y="44823776"/>
                          <a:ext cx="6742965" cy="250535"/>
                        </a:xfrm>
                        <a:custGeom>
                          <a:avLst/>
                          <a:gdLst>
                            <a:gd name="connsiteX0" fmla="*/ 592183 w 8409977"/>
                            <a:gd name="connsiteY0" fmla="*/ 50828 h 751156"/>
                            <a:gd name="connsiteX1" fmla="*/ 7598034 w 8409977"/>
                            <a:gd name="connsiteY1" fmla="*/ 64476 h 751156"/>
                            <a:gd name="connsiteX2" fmla="*/ 7593485 w 8409977"/>
                            <a:gd name="connsiteY2" fmla="*/ 696822 h 751156"/>
                            <a:gd name="connsiteX3" fmla="*/ 1593019 w 8409977"/>
                            <a:gd name="connsiteY3" fmla="*/ 696822 h 751156"/>
                            <a:gd name="connsiteX4" fmla="*/ 2507419 w 8409977"/>
                            <a:gd name="connsiteY4" fmla="*/ 514852 h 751156"/>
                            <a:gd name="connsiteX5" fmla="*/ 2466476 w 8409977"/>
                            <a:gd name="connsiteY5" fmla="*/ 319234 h 751156"/>
                            <a:gd name="connsiteX6" fmla="*/ 601282 w 8409977"/>
                            <a:gd name="connsiteY6" fmla="*/ 328332 h 751156"/>
                            <a:gd name="connsiteX7" fmla="*/ 592183 w 8409977"/>
                            <a:gd name="connsiteY7" fmla="*/ 50828 h 751156"/>
                            <a:gd name="connsiteX0" fmla="*/ 592183 w 8039991"/>
                            <a:gd name="connsiteY0" fmla="*/ 238190 h 938518"/>
                            <a:gd name="connsiteX1" fmla="*/ 7598034 w 8039991"/>
                            <a:gd name="connsiteY1" fmla="*/ 251838 h 938518"/>
                            <a:gd name="connsiteX2" fmla="*/ 7593485 w 8039991"/>
                            <a:gd name="connsiteY2" fmla="*/ 884184 h 938518"/>
                            <a:gd name="connsiteX3" fmla="*/ 1593019 w 8039991"/>
                            <a:gd name="connsiteY3" fmla="*/ 884184 h 938518"/>
                            <a:gd name="connsiteX4" fmla="*/ 2507419 w 8039991"/>
                            <a:gd name="connsiteY4" fmla="*/ 702214 h 938518"/>
                            <a:gd name="connsiteX5" fmla="*/ 2466476 w 8039991"/>
                            <a:gd name="connsiteY5" fmla="*/ 506596 h 938518"/>
                            <a:gd name="connsiteX6" fmla="*/ 601282 w 8039991"/>
                            <a:gd name="connsiteY6" fmla="*/ 515694 h 938518"/>
                            <a:gd name="connsiteX7" fmla="*/ 592183 w 8039991"/>
                            <a:gd name="connsiteY7" fmla="*/ 238190 h 938518"/>
                            <a:gd name="connsiteX0" fmla="*/ 592183 w 7598338"/>
                            <a:gd name="connsiteY0" fmla="*/ 238190 h 1202741"/>
                            <a:gd name="connsiteX1" fmla="*/ 7598034 w 7598338"/>
                            <a:gd name="connsiteY1" fmla="*/ 251838 h 1202741"/>
                            <a:gd name="connsiteX2" fmla="*/ 7593485 w 7598338"/>
                            <a:gd name="connsiteY2" fmla="*/ 884184 h 1202741"/>
                            <a:gd name="connsiteX3" fmla="*/ 1593019 w 7598338"/>
                            <a:gd name="connsiteY3" fmla="*/ 884184 h 1202741"/>
                            <a:gd name="connsiteX4" fmla="*/ 2507419 w 7598338"/>
                            <a:gd name="connsiteY4" fmla="*/ 702214 h 1202741"/>
                            <a:gd name="connsiteX5" fmla="*/ 2466476 w 7598338"/>
                            <a:gd name="connsiteY5" fmla="*/ 506596 h 1202741"/>
                            <a:gd name="connsiteX6" fmla="*/ 601282 w 7598338"/>
                            <a:gd name="connsiteY6" fmla="*/ 515694 h 1202741"/>
                            <a:gd name="connsiteX7" fmla="*/ 592183 w 7598338"/>
                            <a:gd name="connsiteY7" fmla="*/ 238190 h 1202741"/>
                            <a:gd name="connsiteX0" fmla="*/ 592183 w 7805459"/>
                            <a:gd name="connsiteY0" fmla="*/ 238190 h 898921"/>
                            <a:gd name="connsiteX1" fmla="*/ 7598034 w 7805459"/>
                            <a:gd name="connsiteY1" fmla="*/ 251838 h 898921"/>
                            <a:gd name="connsiteX2" fmla="*/ 7593485 w 7805459"/>
                            <a:gd name="connsiteY2" fmla="*/ 884184 h 898921"/>
                            <a:gd name="connsiteX3" fmla="*/ 1593019 w 7805459"/>
                            <a:gd name="connsiteY3" fmla="*/ 884184 h 898921"/>
                            <a:gd name="connsiteX4" fmla="*/ 2507419 w 7805459"/>
                            <a:gd name="connsiteY4" fmla="*/ 702214 h 898921"/>
                            <a:gd name="connsiteX5" fmla="*/ 2466476 w 7805459"/>
                            <a:gd name="connsiteY5" fmla="*/ 506596 h 898921"/>
                            <a:gd name="connsiteX6" fmla="*/ 601282 w 7805459"/>
                            <a:gd name="connsiteY6" fmla="*/ 515694 h 898921"/>
                            <a:gd name="connsiteX7" fmla="*/ 592183 w 7805459"/>
                            <a:gd name="connsiteY7" fmla="*/ 238190 h 898921"/>
                            <a:gd name="connsiteX0" fmla="*/ 592183 w 7803437"/>
                            <a:gd name="connsiteY0" fmla="*/ 238190 h 898921"/>
                            <a:gd name="connsiteX1" fmla="*/ 7598034 w 7803437"/>
                            <a:gd name="connsiteY1" fmla="*/ 251838 h 898921"/>
                            <a:gd name="connsiteX2" fmla="*/ 7593485 w 7803437"/>
                            <a:gd name="connsiteY2" fmla="*/ 884184 h 898921"/>
                            <a:gd name="connsiteX3" fmla="*/ 1593019 w 7803437"/>
                            <a:gd name="connsiteY3" fmla="*/ 884184 h 898921"/>
                            <a:gd name="connsiteX4" fmla="*/ 2507419 w 7803437"/>
                            <a:gd name="connsiteY4" fmla="*/ 702214 h 898921"/>
                            <a:gd name="connsiteX5" fmla="*/ 2466476 w 7803437"/>
                            <a:gd name="connsiteY5" fmla="*/ 506596 h 898921"/>
                            <a:gd name="connsiteX6" fmla="*/ 601282 w 7803437"/>
                            <a:gd name="connsiteY6" fmla="*/ 515694 h 898921"/>
                            <a:gd name="connsiteX7" fmla="*/ 592183 w 7803437"/>
                            <a:gd name="connsiteY7" fmla="*/ 238190 h 898921"/>
                            <a:gd name="connsiteX0" fmla="*/ 592183 w 7598212"/>
                            <a:gd name="connsiteY0" fmla="*/ 238190 h 895217"/>
                            <a:gd name="connsiteX1" fmla="*/ 7598034 w 7598212"/>
                            <a:gd name="connsiteY1" fmla="*/ 251838 h 895217"/>
                            <a:gd name="connsiteX2" fmla="*/ 7593485 w 7598212"/>
                            <a:gd name="connsiteY2" fmla="*/ 884184 h 895217"/>
                            <a:gd name="connsiteX3" fmla="*/ 1593019 w 7598212"/>
                            <a:gd name="connsiteY3" fmla="*/ 884184 h 895217"/>
                            <a:gd name="connsiteX4" fmla="*/ 2507419 w 7598212"/>
                            <a:gd name="connsiteY4" fmla="*/ 702214 h 895217"/>
                            <a:gd name="connsiteX5" fmla="*/ 2466476 w 7598212"/>
                            <a:gd name="connsiteY5" fmla="*/ 506596 h 895217"/>
                            <a:gd name="connsiteX6" fmla="*/ 601282 w 7598212"/>
                            <a:gd name="connsiteY6" fmla="*/ 515694 h 895217"/>
                            <a:gd name="connsiteX7" fmla="*/ 592183 w 7598212"/>
                            <a:gd name="connsiteY7" fmla="*/ 238190 h 895217"/>
                            <a:gd name="connsiteX0" fmla="*/ 133871 w 7139900"/>
                            <a:gd name="connsiteY0" fmla="*/ 321212 h 978239"/>
                            <a:gd name="connsiteX1" fmla="*/ 7139722 w 7139900"/>
                            <a:gd name="connsiteY1" fmla="*/ 334860 h 978239"/>
                            <a:gd name="connsiteX2" fmla="*/ 7135173 w 7139900"/>
                            <a:gd name="connsiteY2" fmla="*/ 967206 h 978239"/>
                            <a:gd name="connsiteX3" fmla="*/ 1134707 w 7139900"/>
                            <a:gd name="connsiteY3" fmla="*/ 967206 h 978239"/>
                            <a:gd name="connsiteX4" fmla="*/ 2049107 w 7139900"/>
                            <a:gd name="connsiteY4" fmla="*/ 785236 h 978239"/>
                            <a:gd name="connsiteX5" fmla="*/ 2008164 w 7139900"/>
                            <a:gd name="connsiteY5" fmla="*/ 589618 h 978239"/>
                            <a:gd name="connsiteX6" fmla="*/ 142970 w 7139900"/>
                            <a:gd name="connsiteY6" fmla="*/ 598716 h 978239"/>
                            <a:gd name="connsiteX7" fmla="*/ 133871 w 7139900"/>
                            <a:gd name="connsiteY7" fmla="*/ 321212 h 978239"/>
                            <a:gd name="connsiteX0" fmla="*/ 1748 w 7007777"/>
                            <a:gd name="connsiteY0" fmla="*/ 321212 h 978239"/>
                            <a:gd name="connsiteX1" fmla="*/ 7007599 w 7007777"/>
                            <a:gd name="connsiteY1" fmla="*/ 334860 h 978239"/>
                            <a:gd name="connsiteX2" fmla="*/ 7003050 w 7007777"/>
                            <a:gd name="connsiteY2" fmla="*/ 967206 h 978239"/>
                            <a:gd name="connsiteX3" fmla="*/ 1002584 w 7007777"/>
                            <a:gd name="connsiteY3" fmla="*/ 967206 h 978239"/>
                            <a:gd name="connsiteX4" fmla="*/ 1916984 w 7007777"/>
                            <a:gd name="connsiteY4" fmla="*/ 785236 h 978239"/>
                            <a:gd name="connsiteX5" fmla="*/ 1876041 w 7007777"/>
                            <a:gd name="connsiteY5" fmla="*/ 589618 h 978239"/>
                            <a:gd name="connsiteX6" fmla="*/ 10847 w 7007777"/>
                            <a:gd name="connsiteY6" fmla="*/ 598716 h 978239"/>
                            <a:gd name="connsiteX7" fmla="*/ 1748 w 7007777"/>
                            <a:gd name="connsiteY7" fmla="*/ 321212 h 978239"/>
                            <a:gd name="connsiteX0" fmla="*/ 518278 w 7524307"/>
                            <a:gd name="connsiteY0" fmla="*/ 238375 h 895402"/>
                            <a:gd name="connsiteX1" fmla="*/ 7524129 w 7524307"/>
                            <a:gd name="connsiteY1" fmla="*/ 252023 h 895402"/>
                            <a:gd name="connsiteX2" fmla="*/ 7519580 w 7524307"/>
                            <a:gd name="connsiteY2" fmla="*/ 884369 h 895402"/>
                            <a:gd name="connsiteX3" fmla="*/ 1519114 w 7524307"/>
                            <a:gd name="connsiteY3" fmla="*/ 884369 h 895402"/>
                            <a:gd name="connsiteX4" fmla="*/ 2433514 w 7524307"/>
                            <a:gd name="connsiteY4" fmla="*/ 702399 h 895402"/>
                            <a:gd name="connsiteX5" fmla="*/ 2392571 w 7524307"/>
                            <a:gd name="connsiteY5" fmla="*/ 506781 h 895402"/>
                            <a:gd name="connsiteX6" fmla="*/ 522827 w 7524307"/>
                            <a:gd name="connsiteY6" fmla="*/ 520428 h 895402"/>
                            <a:gd name="connsiteX7" fmla="*/ 518278 w 7524307"/>
                            <a:gd name="connsiteY7" fmla="*/ 238375 h 895402"/>
                            <a:gd name="connsiteX0" fmla="*/ 5 w 7006034"/>
                            <a:gd name="connsiteY0" fmla="*/ 389832 h 1046859"/>
                            <a:gd name="connsiteX1" fmla="*/ 7005856 w 7006034"/>
                            <a:gd name="connsiteY1" fmla="*/ 403480 h 1046859"/>
                            <a:gd name="connsiteX2" fmla="*/ 7001307 w 7006034"/>
                            <a:gd name="connsiteY2" fmla="*/ 1035826 h 1046859"/>
                            <a:gd name="connsiteX3" fmla="*/ 1000841 w 7006034"/>
                            <a:gd name="connsiteY3" fmla="*/ 1035826 h 1046859"/>
                            <a:gd name="connsiteX4" fmla="*/ 1915241 w 7006034"/>
                            <a:gd name="connsiteY4" fmla="*/ 853856 h 1046859"/>
                            <a:gd name="connsiteX5" fmla="*/ 1874298 w 7006034"/>
                            <a:gd name="connsiteY5" fmla="*/ 658238 h 1046859"/>
                            <a:gd name="connsiteX6" fmla="*/ 4554 w 7006034"/>
                            <a:gd name="connsiteY6" fmla="*/ 671885 h 1046859"/>
                            <a:gd name="connsiteX7" fmla="*/ 5 w 7006034"/>
                            <a:gd name="connsiteY7" fmla="*/ 389832 h 1046859"/>
                            <a:gd name="connsiteX0" fmla="*/ 5 w 7006034"/>
                            <a:gd name="connsiteY0" fmla="*/ 389832 h 1046859"/>
                            <a:gd name="connsiteX1" fmla="*/ 7005856 w 7006034"/>
                            <a:gd name="connsiteY1" fmla="*/ 403480 h 1046859"/>
                            <a:gd name="connsiteX2" fmla="*/ 7001307 w 7006034"/>
                            <a:gd name="connsiteY2" fmla="*/ 1035826 h 1046859"/>
                            <a:gd name="connsiteX3" fmla="*/ 1000841 w 7006034"/>
                            <a:gd name="connsiteY3" fmla="*/ 1035826 h 1046859"/>
                            <a:gd name="connsiteX4" fmla="*/ 1915241 w 7006034"/>
                            <a:gd name="connsiteY4" fmla="*/ 853856 h 1046859"/>
                            <a:gd name="connsiteX5" fmla="*/ 1874298 w 7006034"/>
                            <a:gd name="connsiteY5" fmla="*/ 658238 h 1046859"/>
                            <a:gd name="connsiteX6" fmla="*/ 4554 w 7006034"/>
                            <a:gd name="connsiteY6" fmla="*/ 671885 h 1046859"/>
                            <a:gd name="connsiteX7" fmla="*/ 5 w 7006034"/>
                            <a:gd name="connsiteY7" fmla="*/ 389832 h 1046859"/>
                            <a:gd name="connsiteX0" fmla="*/ 5 w 7006034"/>
                            <a:gd name="connsiteY0" fmla="*/ 389832 h 1141525"/>
                            <a:gd name="connsiteX1" fmla="*/ 7005856 w 7006034"/>
                            <a:gd name="connsiteY1" fmla="*/ 403480 h 1141525"/>
                            <a:gd name="connsiteX2" fmla="*/ 7001307 w 7006034"/>
                            <a:gd name="connsiteY2" fmla="*/ 1035826 h 1141525"/>
                            <a:gd name="connsiteX3" fmla="*/ 1000841 w 7006034"/>
                            <a:gd name="connsiteY3" fmla="*/ 1035826 h 1141525"/>
                            <a:gd name="connsiteX4" fmla="*/ 1915241 w 7006034"/>
                            <a:gd name="connsiteY4" fmla="*/ 853856 h 1141525"/>
                            <a:gd name="connsiteX5" fmla="*/ 1874298 w 7006034"/>
                            <a:gd name="connsiteY5" fmla="*/ 658238 h 1141525"/>
                            <a:gd name="connsiteX6" fmla="*/ 4554 w 7006034"/>
                            <a:gd name="connsiteY6" fmla="*/ 671885 h 1141525"/>
                            <a:gd name="connsiteX7" fmla="*/ 5 w 7006034"/>
                            <a:gd name="connsiteY7" fmla="*/ 389832 h 1141525"/>
                            <a:gd name="connsiteX0" fmla="*/ 5 w 7006034"/>
                            <a:gd name="connsiteY0" fmla="*/ 389832 h 1036800"/>
                            <a:gd name="connsiteX1" fmla="*/ 7005856 w 7006034"/>
                            <a:gd name="connsiteY1" fmla="*/ 403480 h 1036800"/>
                            <a:gd name="connsiteX2" fmla="*/ 7001307 w 7006034"/>
                            <a:gd name="connsiteY2" fmla="*/ 1035826 h 1036800"/>
                            <a:gd name="connsiteX3" fmla="*/ 1000841 w 7006034"/>
                            <a:gd name="connsiteY3" fmla="*/ 1035826 h 1036800"/>
                            <a:gd name="connsiteX4" fmla="*/ 1915241 w 7006034"/>
                            <a:gd name="connsiteY4" fmla="*/ 853856 h 1036800"/>
                            <a:gd name="connsiteX5" fmla="*/ 1874298 w 7006034"/>
                            <a:gd name="connsiteY5" fmla="*/ 658238 h 1036800"/>
                            <a:gd name="connsiteX6" fmla="*/ 4554 w 7006034"/>
                            <a:gd name="connsiteY6" fmla="*/ 671885 h 1036800"/>
                            <a:gd name="connsiteX7" fmla="*/ 5 w 7006034"/>
                            <a:gd name="connsiteY7" fmla="*/ 389832 h 1036800"/>
                            <a:gd name="connsiteX0" fmla="*/ 208929 w 7214958"/>
                            <a:gd name="connsiteY0" fmla="*/ 228719 h 875687"/>
                            <a:gd name="connsiteX1" fmla="*/ 7214780 w 7214958"/>
                            <a:gd name="connsiteY1" fmla="*/ 242367 h 875687"/>
                            <a:gd name="connsiteX2" fmla="*/ 7210231 w 7214958"/>
                            <a:gd name="connsiteY2" fmla="*/ 874713 h 875687"/>
                            <a:gd name="connsiteX3" fmla="*/ 1209765 w 7214958"/>
                            <a:gd name="connsiteY3" fmla="*/ 874713 h 875687"/>
                            <a:gd name="connsiteX4" fmla="*/ 2124165 w 7214958"/>
                            <a:gd name="connsiteY4" fmla="*/ 692743 h 875687"/>
                            <a:gd name="connsiteX5" fmla="*/ 2083222 w 7214958"/>
                            <a:gd name="connsiteY5" fmla="*/ 497125 h 875687"/>
                            <a:gd name="connsiteX6" fmla="*/ 213478 w 7214958"/>
                            <a:gd name="connsiteY6" fmla="*/ 510772 h 875687"/>
                            <a:gd name="connsiteX7" fmla="*/ 208929 w 7214958"/>
                            <a:gd name="connsiteY7" fmla="*/ 228719 h 875687"/>
                            <a:gd name="connsiteX0" fmla="*/ 638601 w 7543219"/>
                            <a:gd name="connsiteY0" fmla="*/ 0 h 696266"/>
                            <a:gd name="connsiteX1" fmla="*/ 7071246 w 7543219"/>
                            <a:gd name="connsiteY1" fmla="*/ 63689 h 696266"/>
                            <a:gd name="connsiteX2" fmla="*/ 7066697 w 7543219"/>
                            <a:gd name="connsiteY2" fmla="*/ 696035 h 696266"/>
                            <a:gd name="connsiteX3" fmla="*/ 1066231 w 7543219"/>
                            <a:gd name="connsiteY3" fmla="*/ 696035 h 696266"/>
                            <a:gd name="connsiteX4" fmla="*/ 1980631 w 7543219"/>
                            <a:gd name="connsiteY4" fmla="*/ 514065 h 696266"/>
                            <a:gd name="connsiteX5" fmla="*/ 1939688 w 7543219"/>
                            <a:gd name="connsiteY5" fmla="*/ 318447 h 696266"/>
                            <a:gd name="connsiteX6" fmla="*/ 69944 w 7543219"/>
                            <a:gd name="connsiteY6" fmla="*/ 332094 h 696266"/>
                            <a:gd name="connsiteX7" fmla="*/ 638601 w 7543219"/>
                            <a:gd name="connsiteY7" fmla="*/ 0 h 696266"/>
                            <a:gd name="connsiteX0" fmla="*/ 584314 w 7488932"/>
                            <a:gd name="connsiteY0" fmla="*/ 0 h 696266"/>
                            <a:gd name="connsiteX1" fmla="*/ 7016959 w 7488932"/>
                            <a:gd name="connsiteY1" fmla="*/ 63689 h 696266"/>
                            <a:gd name="connsiteX2" fmla="*/ 7012410 w 7488932"/>
                            <a:gd name="connsiteY2" fmla="*/ 696035 h 696266"/>
                            <a:gd name="connsiteX3" fmla="*/ 1011944 w 7488932"/>
                            <a:gd name="connsiteY3" fmla="*/ 696035 h 696266"/>
                            <a:gd name="connsiteX4" fmla="*/ 1926344 w 7488932"/>
                            <a:gd name="connsiteY4" fmla="*/ 514065 h 696266"/>
                            <a:gd name="connsiteX5" fmla="*/ 1885401 w 7488932"/>
                            <a:gd name="connsiteY5" fmla="*/ 318447 h 696266"/>
                            <a:gd name="connsiteX6" fmla="*/ 15657 w 7488932"/>
                            <a:gd name="connsiteY6" fmla="*/ 332094 h 696266"/>
                            <a:gd name="connsiteX7" fmla="*/ 584314 w 7488932"/>
                            <a:gd name="connsiteY7" fmla="*/ 0 h 696266"/>
                            <a:gd name="connsiteX0" fmla="*/ 568723 w 7473341"/>
                            <a:gd name="connsiteY0" fmla="*/ 0 h 696266"/>
                            <a:gd name="connsiteX1" fmla="*/ 7001368 w 7473341"/>
                            <a:gd name="connsiteY1" fmla="*/ 63689 h 696266"/>
                            <a:gd name="connsiteX2" fmla="*/ 6996819 w 7473341"/>
                            <a:gd name="connsiteY2" fmla="*/ 696035 h 696266"/>
                            <a:gd name="connsiteX3" fmla="*/ 996353 w 7473341"/>
                            <a:gd name="connsiteY3" fmla="*/ 696035 h 696266"/>
                            <a:gd name="connsiteX4" fmla="*/ 1910753 w 7473341"/>
                            <a:gd name="connsiteY4" fmla="*/ 514065 h 696266"/>
                            <a:gd name="connsiteX5" fmla="*/ 1869810 w 7473341"/>
                            <a:gd name="connsiteY5" fmla="*/ 318447 h 696266"/>
                            <a:gd name="connsiteX6" fmla="*/ 66 w 7473341"/>
                            <a:gd name="connsiteY6" fmla="*/ 332094 h 696266"/>
                            <a:gd name="connsiteX7" fmla="*/ 568723 w 7473341"/>
                            <a:gd name="connsiteY7" fmla="*/ 0 h 696266"/>
                            <a:gd name="connsiteX0" fmla="*/ 730723 w 7635341"/>
                            <a:gd name="connsiteY0" fmla="*/ 5736 h 702002"/>
                            <a:gd name="connsiteX1" fmla="*/ 7163368 w 7635341"/>
                            <a:gd name="connsiteY1" fmla="*/ 69425 h 702002"/>
                            <a:gd name="connsiteX2" fmla="*/ 7158819 w 7635341"/>
                            <a:gd name="connsiteY2" fmla="*/ 701771 h 702002"/>
                            <a:gd name="connsiteX3" fmla="*/ 1158353 w 7635341"/>
                            <a:gd name="connsiteY3" fmla="*/ 701771 h 702002"/>
                            <a:gd name="connsiteX4" fmla="*/ 2072753 w 7635341"/>
                            <a:gd name="connsiteY4" fmla="*/ 519801 h 702002"/>
                            <a:gd name="connsiteX5" fmla="*/ 2031810 w 7635341"/>
                            <a:gd name="connsiteY5" fmla="*/ 324183 h 702002"/>
                            <a:gd name="connsiteX6" fmla="*/ 148419 w 7635341"/>
                            <a:gd name="connsiteY6" fmla="*/ 224099 h 702002"/>
                            <a:gd name="connsiteX7" fmla="*/ 730723 w 7635341"/>
                            <a:gd name="connsiteY7" fmla="*/ 5736 h 702002"/>
                            <a:gd name="connsiteX0" fmla="*/ 764924 w 7669542"/>
                            <a:gd name="connsiteY0" fmla="*/ 10583 h 706849"/>
                            <a:gd name="connsiteX1" fmla="*/ 7197569 w 7669542"/>
                            <a:gd name="connsiteY1" fmla="*/ 74272 h 706849"/>
                            <a:gd name="connsiteX2" fmla="*/ 7193020 w 7669542"/>
                            <a:gd name="connsiteY2" fmla="*/ 706618 h 706849"/>
                            <a:gd name="connsiteX3" fmla="*/ 1192554 w 7669542"/>
                            <a:gd name="connsiteY3" fmla="*/ 706618 h 706849"/>
                            <a:gd name="connsiteX4" fmla="*/ 2106954 w 7669542"/>
                            <a:gd name="connsiteY4" fmla="*/ 524648 h 706849"/>
                            <a:gd name="connsiteX5" fmla="*/ 2066011 w 7669542"/>
                            <a:gd name="connsiteY5" fmla="*/ 329030 h 706849"/>
                            <a:gd name="connsiteX6" fmla="*/ 123480 w 7669542"/>
                            <a:gd name="connsiteY6" fmla="*/ 310833 h 706849"/>
                            <a:gd name="connsiteX7" fmla="*/ 764924 w 7669542"/>
                            <a:gd name="connsiteY7" fmla="*/ 10583 h 706849"/>
                            <a:gd name="connsiteX0" fmla="*/ 790154 w 7694772"/>
                            <a:gd name="connsiteY0" fmla="*/ 10583 h 706849"/>
                            <a:gd name="connsiteX1" fmla="*/ 7222799 w 7694772"/>
                            <a:gd name="connsiteY1" fmla="*/ 74272 h 706849"/>
                            <a:gd name="connsiteX2" fmla="*/ 7218250 w 7694772"/>
                            <a:gd name="connsiteY2" fmla="*/ 706618 h 706849"/>
                            <a:gd name="connsiteX3" fmla="*/ 1217784 w 7694772"/>
                            <a:gd name="connsiteY3" fmla="*/ 706618 h 706849"/>
                            <a:gd name="connsiteX4" fmla="*/ 2132184 w 7694772"/>
                            <a:gd name="connsiteY4" fmla="*/ 524648 h 706849"/>
                            <a:gd name="connsiteX5" fmla="*/ 2091241 w 7694772"/>
                            <a:gd name="connsiteY5" fmla="*/ 329030 h 706849"/>
                            <a:gd name="connsiteX6" fmla="*/ 148710 w 7694772"/>
                            <a:gd name="connsiteY6" fmla="*/ 310833 h 706849"/>
                            <a:gd name="connsiteX7" fmla="*/ 790154 w 7694772"/>
                            <a:gd name="connsiteY7" fmla="*/ 10583 h 706849"/>
                            <a:gd name="connsiteX0" fmla="*/ 790154 w 7997880"/>
                            <a:gd name="connsiteY0" fmla="*/ 10583 h 752139"/>
                            <a:gd name="connsiteX1" fmla="*/ 7222799 w 7997880"/>
                            <a:gd name="connsiteY1" fmla="*/ 74272 h 752139"/>
                            <a:gd name="connsiteX2" fmla="*/ 7218250 w 7997880"/>
                            <a:gd name="connsiteY2" fmla="*/ 706618 h 752139"/>
                            <a:gd name="connsiteX3" fmla="*/ 1217784 w 7997880"/>
                            <a:gd name="connsiteY3" fmla="*/ 706618 h 752139"/>
                            <a:gd name="connsiteX4" fmla="*/ 2132184 w 7997880"/>
                            <a:gd name="connsiteY4" fmla="*/ 524648 h 752139"/>
                            <a:gd name="connsiteX5" fmla="*/ 2091241 w 7997880"/>
                            <a:gd name="connsiteY5" fmla="*/ 329030 h 752139"/>
                            <a:gd name="connsiteX6" fmla="*/ 148710 w 7997880"/>
                            <a:gd name="connsiteY6" fmla="*/ 310833 h 752139"/>
                            <a:gd name="connsiteX7" fmla="*/ 790154 w 7997880"/>
                            <a:gd name="connsiteY7" fmla="*/ 10583 h 752139"/>
                            <a:gd name="connsiteX0" fmla="*/ 790154 w 7997880"/>
                            <a:gd name="connsiteY0" fmla="*/ 10583 h 755726"/>
                            <a:gd name="connsiteX1" fmla="*/ 7222799 w 7997880"/>
                            <a:gd name="connsiteY1" fmla="*/ 74272 h 755726"/>
                            <a:gd name="connsiteX2" fmla="*/ 7218250 w 7997880"/>
                            <a:gd name="connsiteY2" fmla="*/ 706618 h 755726"/>
                            <a:gd name="connsiteX3" fmla="*/ 1217784 w 7997880"/>
                            <a:gd name="connsiteY3" fmla="*/ 706618 h 755726"/>
                            <a:gd name="connsiteX4" fmla="*/ 1322415 w 7997880"/>
                            <a:gd name="connsiteY4" fmla="*/ 647479 h 755726"/>
                            <a:gd name="connsiteX5" fmla="*/ 2132184 w 7997880"/>
                            <a:gd name="connsiteY5" fmla="*/ 524648 h 755726"/>
                            <a:gd name="connsiteX6" fmla="*/ 2091241 w 7997880"/>
                            <a:gd name="connsiteY6" fmla="*/ 329030 h 755726"/>
                            <a:gd name="connsiteX7" fmla="*/ 148710 w 7997880"/>
                            <a:gd name="connsiteY7" fmla="*/ 310833 h 755726"/>
                            <a:gd name="connsiteX8" fmla="*/ 790154 w 7997880"/>
                            <a:gd name="connsiteY8" fmla="*/ 10583 h 755726"/>
                            <a:gd name="connsiteX0" fmla="*/ 790154 w 7997880"/>
                            <a:gd name="connsiteY0" fmla="*/ 10583 h 761367"/>
                            <a:gd name="connsiteX1" fmla="*/ 7222799 w 7997880"/>
                            <a:gd name="connsiteY1" fmla="*/ 74272 h 761367"/>
                            <a:gd name="connsiteX2" fmla="*/ 7218250 w 7997880"/>
                            <a:gd name="connsiteY2" fmla="*/ 706618 h 761367"/>
                            <a:gd name="connsiteX3" fmla="*/ 1217784 w 7997880"/>
                            <a:gd name="connsiteY3" fmla="*/ 706618 h 761367"/>
                            <a:gd name="connsiteX4" fmla="*/ 1063108 w 7997880"/>
                            <a:gd name="connsiteY4" fmla="*/ 515551 h 761367"/>
                            <a:gd name="connsiteX5" fmla="*/ 2132184 w 7997880"/>
                            <a:gd name="connsiteY5" fmla="*/ 524648 h 761367"/>
                            <a:gd name="connsiteX6" fmla="*/ 2091241 w 7997880"/>
                            <a:gd name="connsiteY6" fmla="*/ 329030 h 761367"/>
                            <a:gd name="connsiteX7" fmla="*/ 148710 w 7997880"/>
                            <a:gd name="connsiteY7" fmla="*/ 310833 h 761367"/>
                            <a:gd name="connsiteX8" fmla="*/ 790154 w 7997880"/>
                            <a:gd name="connsiteY8" fmla="*/ 10583 h 761367"/>
                            <a:gd name="connsiteX0" fmla="*/ 790154 w 7997880"/>
                            <a:gd name="connsiteY0" fmla="*/ 10583 h 761367"/>
                            <a:gd name="connsiteX1" fmla="*/ 7222799 w 7997880"/>
                            <a:gd name="connsiteY1" fmla="*/ 74272 h 761367"/>
                            <a:gd name="connsiteX2" fmla="*/ 7218250 w 7997880"/>
                            <a:gd name="connsiteY2" fmla="*/ 706618 h 761367"/>
                            <a:gd name="connsiteX3" fmla="*/ 1217784 w 7997880"/>
                            <a:gd name="connsiteY3" fmla="*/ 706618 h 761367"/>
                            <a:gd name="connsiteX4" fmla="*/ 1063108 w 7997880"/>
                            <a:gd name="connsiteY4" fmla="*/ 515551 h 761367"/>
                            <a:gd name="connsiteX5" fmla="*/ 2132184 w 7997880"/>
                            <a:gd name="connsiteY5" fmla="*/ 524648 h 761367"/>
                            <a:gd name="connsiteX6" fmla="*/ 2091241 w 7997880"/>
                            <a:gd name="connsiteY6" fmla="*/ 329030 h 761367"/>
                            <a:gd name="connsiteX7" fmla="*/ 148710 w 7997880"/>
                            <a:gd name="connsiteY7" fmla="*/ 310833 h 761367"/>
                            <a:gd name="connsiteX8" fmla="*/ 790154 w 7997880"/>
                            <a:gd name="connsiteY8" fmla="*/ 10583 h 761367"/>
                            <a:gd name="connsiteX0" fmla="*/ 790154 w 7997880"/>
                            <a:gd name="connsiteY0" fmla="*/ 10583 h 761367"/>
                            <a:gd name="connsiteX1" fmla="*/ 7222799 w 7997880"/>
                            <a:gd name="connsiteY1" fmla="*/ 74272 h 761367"/>
                            <a:gd name="connsiteX2" fmla="*/ 7218250 w 7997880"/>
                            <a:gd name="connsiteY2" fmla="*/ 706618 h 761367"/>
                            <a:gd name="connsiteX3" fmla="*/ 1217784 w 7997880"/>
                            <a:gd name="connsiteY3" fmla="*/ 706618 h 761367"/>
                            <a:gd name="connsiteX4" fmla="*/ 1063108 w 7997880"/>
                            <a:gd name="connsiteY4" fmla="*/ 515551 h 761367"/>
                            <a:gd name="connsiteX5" fmla="*/ 2132184 w 7997880"/>
                            <a:gd name="connsiteY5" fmla="*/ 524648 h 761367"/>
                            <a:gd name="connsiteX6" fmla="*/ 2091241 w 7997880"/>
                            <a:gd name="connsiteY6" fmla="*/ 329030 h 761367"/>
                            <a:gd name="connsiteX7" fmla="*/ 148710 w 7997880"/>
                            <a:gd name="connsiteY7" fmla="*/ 310833 h 761367"/>
                            <a:gd name="connsiteX8" fmla="*/ 790154 w 7997880"/>
                            <a:gd name="connsiteY8" fmla="*/ 10583 h 761367"/>
                            <a:gd name="connsiteX0" fmla="*/ 790154 w 7997880"/>
                            <a:gd name="connsiteY0" fmla="*/ 10583 h 761786"/>
                            <a:gd name="connsiteX1" fmla="*/ 7222799 w 7997880"/>
                            <a:gd name="connsiteY1" fmla="*/ 74272 h 761786"/>
                            <a:gd name="connsiteX2" fmla="*/ 7218250 w 7997880"/>
                            <a:gd name="connsiteY2" fmla="*/ 706618 h 761786"/>
                            <a:gd name="connsiteX3" fmla="*/ 1217784 w 7997880"/>
                            <a:gd name="connsiteY3" fmla="*/ 706618 h 761786"/>
                            <a:gd name="connsiteX4" fmla="*/ 1331514 w 7997880"/>
                            <a:gd name="connsiteY4" fmla="*/ 506453 h 761786"/>
                            <a:gd name="connsiteX5" fmla="*/ 2132184 w 7997880"/>
                            <a:gd name="connsiteY5" fmla="*/ 524648 h 761786"/>
                            <a:gd name="connsiteX6" fmla="*/ 2091241 w 7997880"/>
                            <a:gd name="connsiteY6" fmla="*/ 329030 h 761786"/>
                            <a:gd name="connsiteX7" fmla="*/ 148710 w 7997880"/>
                            <a:gd name="connsiteY7" fmla="*/ 310833 h 761786"/>
                            <a:gd name="connsiteX8" fmla="*/ 790154 w 7997880"/>
                            <a:gd name="connsiteY8" fmla="*/ 10583 h 761786"/>
                            <a:gd name="connsiteX0" fmla="*/ 790154 w 7987051"/>
                            <a:gd name="connsiteY0" fmla="*/ 10583 h 763683"/>
                            <a:gd name="connsiteX1" fmla="*/ 7222799 w 7987051"/>
                            <a:gd name="connsiteY1" fmla="*/ 74272 h 763683"/>
                            <a:gd name="connsiteX2" fmla="*/ 7218250 w 7987051"/>
                            <a:gd name="connsiteY2" fmla="*/ 706618 h 763683"/>
                            <a:gd name="connsiteX3" fmla="*/ 1395205 w 7987051"/>
                            <a:gd name="connsiteY3" fmla="*/ 711167 h 763683"/>
                            <a:gd name="connsiteX4" fmla="*/ 1331514 w 7987051"/>
                            <a:gd name="connsiteY4" fmla="*/ 506453 h 763683"/>
                            <a:gd name="connsiteX5" fmla="*/ 2132184 w 7987051"/>
                            <a:gd name="connsiteY5" fmla="*/ 524648 h 763683"/>
                            <a:gd name="connsiteX6" fmla="*/ 2091241 w 7987051"/>
                            <a:gd name="connsiteY6" fmla="*/ 329030 h 763683"/>
                            <a:gd name="connsiteX7" fmla="*/ 148710 w 7987051"/>
                            <a:gd name="connsiteY7" fmla="*/ 310833 h 763683"/>
                            <a:gd name="connsiteX8" fmla="*/ 790154 w 7987051"/>
                            <a:gd name="connsiteY8" fmla="*/ 10583 h 763683"/>
                            <a:gd name="connsiteX0" fmla="*/ 790154 w 7987051"/>
                            <a:gd name="connsiteY0" fmla="*/ 10583 h 812246"/>
                            <a:gd name="connsiteX1" fmla="*/ 7222799 w 7987051"/>
                            <a:gd name="connsiteY1" fmla="*/ 74272 h 812246"/>
                            <a:gd name="connsiteX2" fmla="*/ 7218250 w 7987051"/>
                            <a:gd name="connsiteY2" fmla="*/ 706618 h 812246"/>
                            <a:gd name="connsiteX3" fmla="*/ 1395205 w 7987051"/>
                            <a:gd name="connsiteY3" fmla="*/ 711167 h 812246"/>
                            <a:gd name="connsiteX4" fmla="*/ 1331514 w 7987051"/>
                            <a:gd name="connsiteY4" fmla="*/ 506453 h 812246"/>
                            <a:gd name="connsiteX5" fmla="*/ 2132184 w 7987051"/>
                            <a:gd name="connsiteY5" fmla="*/ 524648 h 812246"/>
                            <a:gd name="connsiteX6" fmla="*/ 2091241 w 7987051"/>
                            <a:gd name="connsiteY6" fmla="*/ 329030 h 812246"/>
                            <a:gd name="connsiteX7" fmla="*/ 148710 w 7987051"/>
                            <a:gd name="connsiteY7" fmla="*/ 310833 h 812246"/>
                            <a:gd name="connsiteX8" fmla="*/ 790154 w 7987051"/>
                            <a:gd name="connsiteY8" fmla="*/ 10583 h 812246"/>
                            <a:gd name="connsiteX0" fmla="*/ 790154 w 7988711"/>
                            <a:gd name="connsiteY0" fmla="*/ 10583 h 779994"/>
                            <a:gd name="connsiteX1" fmla="*/ 7222799 w 7988711"/>
                            <a:gd name="connsiteY1" fmla="*/ 74272 h 779994"/>
                            <a:gd name="connsiteX2" fmla="*/ 7218250 w 7988711"/>
                            <a:gd name="connsiteY2" fmla="*/ 706618 h 779994"/>
                            <a:gd name="connsiteX3" fmla="*/ 1395205 w 7988711"/>
                            <a:gd name="connsiteY3" fmla="*/ 711167 h 779994"/>
                            <a:gd name="connsiteX4" fmla="*/ 1331514 w 7988711"/>
                            <a:gd name="connsiteY4" fmla="*/ 506453 h 779994"/>
                            <a:gd name="connsiteX5" fmla="*/ 2132184 w 7988711"/>
                            <a:gd name="connsiteY5" fmla="*/ 524648 h 779994"/>
                            <a:gd name="connsiteX6" fmla="*/ 2091241 w 7988711"/>
                            <a:gd name="connsiteY6" fmla="*/ 329030 h 779994"/>
                            <a:gd name="connsiteX7" fmla="*/ 148710 w 7988711"/>
                            <a:gd name="connsiteY7" fmla="*/ 310833 h 779994"/>
                            <a:gd name="connsiteX8" fmla="*/ 790154 w 7988711"/>
                            <a:gd name="connsiteY8" fmla="*/ 10583 h 779994"/>
                            <a:gd name="connsiteX0" fmla="*/ 790154 w 7988711"/>
                            <a:gd name="connsiteY0" fmla="*/ 10583 h 711193"/>
                            <a:gd name="connsiteX1" fmla="*/ 7222799 w 7988711"/>
                            <a:gd name="connsiteY1" fmla="*/ 74272 h 711193"/>
                            <a:gd name="connsiteX2" fmla="*/ 7218250 w 7988711"/>
                            <a:gd name="connsiteY2" fmla="*/ 706618 h 711193"/>
                            <a:gd name="connsiteX3" fmla="*/ 1395205 w 7988711"/>
                            <a:gd name="connsiteY3" fmla="*/ 711167 h 711193"/>
                            <a:gd name="connsiteX4" fmla="*/ 1331514 w 7988711"/>
                            <a:gd name="connsiteY4" fmla="*/ 506453 h 711193"/>
                            <a:gd name="connsiteX5" fmla="*/ 2132184 w 7988711"/>
                            <a:gd name="connsiteY5" fmla="*/ 524648 h 711193"/>
                            <a:gd name="connsiteX6" fmla="*/ 2091241 w 7988711"/>
                            <a:gd name="connsiteY6" fmla="*/ 329030 h 711193"/>
                            <a:gd name="connsiteX7" fmla="*/ 148710 w 7988711"/>
                            <a:gd name="connsiteY7" fmla="*/ 310833 h 711193"/>
                            <a:gd name="connsiteX8" fmla="*/ 790154 w 7988711"/>
                            <a:gd name="connsiteY8" fmla="*/ 10583 h 711193"/>
                            <a:gd name="connsiteX0" fmla="*/ 789831 w 7983475"/>
                            <a:gd name="connsiteY0" fmla="*/ 13575 h 758581"/>
                            <a:gd name="connsiteX1" fmla="*/ 7216866 w 7983475"/>
                            <a:gd name="connsiteY1" fmla="*/ 60435 h 758581"/>
                            <a:gd name="connsiteX2" fmla="*/ 7217927 w 7983475"/>
                            <a:gd name="connsiteY2" fmla="*/ 709610 h 758581"/>
                            <a:gd name="connsiteX3" fmla="*/ 1394882 w 7983475"/>
                            <a:gd name="connsiteY3" fmla="*/ 714159 h 758581"/>
                            <a:gd name="connsiteX4" fmla="*/ 1331191 w 7983475"/>
                            <a:gd name="connsiteY4" fmla="*/ 509445 h 758581"/>
                            <a:gd name="connsiteX5" fmla="*/ 2131861 w 7983475"/>
                            <a:gd name="connsiteY5" fmla="*/ 527640 h 758581"/>
                            <a:gd name="connsiteX6" fmla="*/ 2090918 w 7983475"/>
                            <a:gd name="connsiteY6" fmla="*/ 332022 h 758581"/>
                            <a:gd name="connsiteX7" fmla="*/ 148387 w 7983475"/>
                            <a:gd name="connsiteY7" fmla="*/ 313825 h 758581"/>
                            <a:gd name="connsiteX8" fmla="*/ 789831 w 7983475"/>
                            <a:gd name="connsiteY8" fmla="*/ 13575 h 758581"/>
                            <a:gd name="connsiteX0" fmla="*/ 789831 w 8048895"/>
                            <a:gd name="connsiteY0" fmla="*/ 13575 h 736590"/>
                            <a:gd name="connsiteX1" fmla="*/ 7216866 w 8048895"/>
                            <a:gd name="connsiteY1" fmla="*/ 60435 h 736590"/>
                            <a:gd name="connsiteX2" fmla="*/ 7967855 w 8048895"/>
                            <a:gd name="connsiteY2" fmla="*/ 357419 h 736590"/>
                            <a:gd name="connsiteX3" fmla="*/ 7217927 w 8048895"/>
                            <a:gd name="connsiteY3" fmla="*/ 709610 h 736590"/>
                            <a:gd name="connsiteX4" fmla="*/ 1394882 w 8048895"/>
                            <a:gd name="connsiteY4" fmla="*/ 714159 h 736590"/>
                            <a:gd name="connsiteX5" fmla="*/ 1331191 w 8048895"/>
                            <a:gd name="connsiteY5" fmla="*/ 509445 h 736590"/>
                            <a:gd name="connsiteX6" fmla="*/ 2131861 w 8048895"/>
                            <a:gd name="connsiteY6" fmla="*/ 527640 h 736590"/>
                            <a:gd name="connsiteX7" fmla="*/ 2090918 w 8048895"/>
                            <a:gd name="connsiteY7" fmla="*/ 332022 h 736590"/>
                            <a:gd name="connsiteX8" fmla="*/ 148387 w 8048895"/>
                            <a:gd name="connsiteY8" fmla="*/ 313825 h 736590"/>
                            <a:gd name="connsiteX9" fmla="*/ 789831 w 8048895"/>
                            <a:gd name="connsiteY9" fmla="*/ 13575 h 736590"/>
                            <a:gd name="connsiteX0" fmla="*/ 789831 w 7717707"/>
                            <a:gd name="connsiteY0" fmla="*/ 19011 h 742856"/>
                            <a:gd name="connsiteX1" fmla="*/ 7216866 w 7717707"/>
                            <a:gd name="connsiteY1" fmla="*/ 65871 h 742856"/>
                            <a:gd name="connsiteX2" fmla="*/ 7289067 w 7717707"/>
                            <a:gd name="connsiteY2" fmla="*/ 351635 h 742856"/>
                            <a:gd name="connsiteX3" fmla="*/ 7217927 w 7717707"/>
                            <a:gd name="connsiteY3" fmla="*/ 715046 h 742856"/>
                            <a:gd name="connsiteX4" fmla="*/ 1394882 w 7717707"/>
                            <a:gd name="connsiteY4" fmla="*/ 719595 h 742856"/>
                            <a:gd name="connsiteX5" fmla="*/ 1331191 w 7717707"/>
                            <a:gd name="connsiteY5" fmla="*/ 514881 h 742856"/>
                            <a:gd name="connsiteX6" fmla="*/ 2131861 w 7717707"/>
                            <a:gd name="connsiteY6" fmla="*/ 533076 h 742856"/>
                            <a:gd name="connsiteX7" fmla="*/ 2090918 w 7717707"/>
                            <a:gd name="connsiteY7" fmla="*/ 337458 h 742856"/>
                            <a:gd name="connsiteX8" fmla="*/ 148387 w 7717707"/>
                            <a:gd name="connsiteY8" fmla="*/ 319261 h 742856"/>
                            <a:gd name="connsiteX9" fmla="*/ 789831 w 7717707"/>
                            <a:gd name="connsiteY9" fmla="*/ 19011 h 742856"/>
                            <a:gd name="connsiteX0" fmla="*/ 789831 w 7721731"/>
                            <a:gd name="connsiteY0" fmla="*/ 19011 h 742856"/>
                            <a:gd name="connsiteX1" fmla="*/ 7216866 w 7721731"/>
                            <a:gd name="connsiteY1" fmla="*/ 65871 h 742856"/>
                            <a:gd name="connsiteX2" fmla="*/ 7289067 w 7721731"/>
                            <a:gd name="connsiteY2" fmla="*/ 351635 h 742856"/>
                            <a:gd name="connsiteX3" fmla="*/ 7217927 w 7721731"/>
                            <a:gd name="connsiteY3" fmla="*/ 715046 h 742856"/>
                            <a:gd name="connsiteX4" fmla="*/ 1394882 w 7721731"/>
                            <a:gd name="connsiteY4" fmla="*/ 719595 h 742856"/>
                            <a:gd name="connsiteX5" fmla="*/ 1331191 w 7721731"/>
                            <a:gd name="connsiteY5" fmla="*/ 514881 h 742856"/>
                            <a:gd name="connsiteX6" fmla="*/ 2131861 w 7721731"/>
                            <a:gd name="connsiteY6" fmla="*/ 533076 h 742856"/>
                            <a:gd name="connsiteX7" fmla="*/ 2090918 w 7721731"/>
                            <a:gd name="connsiteY7" fmla="*/ 337458 h 742856"/>
                            <a:gd name="connsiteX8" fmla="*/ 148387 w 7721731"/>
                            <a:gd name="connsiteY8" fmla="*/ 319261 h 742856"/>
                            <a:gd name="connsiteX9" fmla="*/ 789831 w 7721731"/>
                            <a:gd name="connsiteY9" fmla="*/ 19011 h 742856"/>
                            <a:gd name="connsiteX0" fmla="*/ 789831 w 7683415"/>
                            <a:gd name="connsiteY0" fmla="*/ 19201 h 742631"/>
                            <a:gd name="connsiteX1" fmla="*/ 7216866 w 7683415"/>
                            <a:gd name="connsiteY1" fmla="*/ 66061 h 742631"/>
                            <a:gd name="connsiteX2" fmla="*/ 7176871 w 7683415"/>
                            <a:gd name="connsiteY2" fmla="*/ 357435 h 742631"/>
                            <a:gd name="connsiteX3" fmla="*/ 7217927 w 7683415"/>
                            <a:gd name="connsiteY3" fmla="*/ 715236 h 742631"/>
                            <a:gd name="connsiteX4" fmla="*/ 1394882 w 7683415"/>
                            <a:gd name="connsiteY4" fmla="*/ 719785 h 742631"/>
                            <a:gd name="connsiteX5" fmla="*/ 1331191 w 7683415"/>
                            <a:gd name="connsiteY5" fmla="*/ 515071 h 742631"/>
                            <a:gd name="connsiteX6" fmla="*/ 2131861 w 7683415"/>
                            <a:gd name="connsiteY6" fmla="*/ 533266 h 742631"/>
                            <a:gd name="connsiteX7" fmla="*/ 2090918 w 7683415"/>
                            <a:gd name="connsiteY7" fmla="*/ 337648 h 742631"/>
                            <a:gd name="connsiteX8" fmla="*/ 148387 w 7683415"/>
                            <a:gd name="connsiteY8" fmla="*/ 319451 h 742631"/>
                            <a:gd name="connsiteX9" fmla="*/ 789831 w 7683415"/>
                            <a:gd name="connsiteY9" fmla="*/ 19201 h 742631"/>
                            <a:gd name="connsiteX0" fmla="*/ 789831 w 7725765"/>
                            <a:gd name="connsiteY0" fmla="*/ 19201 h 742631"/>
                            <a:gd name="connsiteX1" fmla="*/ 7216866 w 7725765"/>
                            <a:gd name="connsiteY1" fmla="*/ 66061 h 742631"/>
                            <a:gd name="connsiteX2" fmla="*/ 7300286 w 7725765"/>
                            <a:gd name="connsiteY2" fmla="*/ 357435 h 742631"/>
                            <a:gd name="connsiteX3" fmla="*/ 7217927 w 7725765"/>
                            <a:gd name="connsiteY3" fmla="*/ 715236 h 742631"/>
                            <a:gd name="connsiteX4" fmla="*/ 1394882 w 7725765"/>
                            <a:gd name="connsiteY4" fmla="*/ 719785 h 742631"/>
                            <a:gd name="connsiteX5" fmla="*/ 1331191 w 7725765"/>
                            <a:gd name="connsiteY5" fmla="*/ 515071 h 742631"/>
                            <a:gd name="connsiteX6" fmla="*/ 2131861 w 7725765"/>
                            <a:gd name="connsiteY6" fmla="*/ 533266 h 742631"/>
                            <a:gd name="connsiteX7" fmla="*/ 2090918 w 7725765"/>
                            <a:gd name="connsiteY7" fmla="*/ 337648 h 742631"/>
                            <a:gd name="connsiteX8" fmla="*/ 148387 w 7725765"/>
                            <a:gd name="connsiteY8" fmla="*/ 319451 h 742631"/>
                            <a:gd name="connsiteX9" fmla="*/ 789831 w 7725765"/>
                            <a:gd name="connsiteY9" fmla="*/ 19201 h 742631"/>
                            <a:gd name="connsiteX0" fmla="*/ 852279 w 7788213"/>
                            <a:gd name="connsiteY0" fmla="*/ 19201 h 742631"/>
                            <a:gd name="connsiteX1" fmla="*/ 7279314 w 7788213"/>
                            <a:gd name="connsiteY1" fmla="*/ 66061 h 742631"/>
                            <a:gd name="connsiteX2" fmla="*/ 7362734 w 7788213"/>
                            <a:gd name="connsiteY2" fmla="*/ 357435 h 742631"/>
                            <a:gd name="connsiteX3" fmla="*/ 7280375 w 7788213"/>
                            <a:gd name="connsiteY3" fmla="*/ 715236 h 742631"/>
                            <a:gd name="connsiteX4" fmla="*/ 1457330 w 7788213"/>
                            <a:gd name="connsiteY4" fmla="*/ 719785 h 742631"/>
                            <a:gd name="connsiteX5" fmla="*/ 1393639 w 7788213"/>
                            <a:gd name="connsiteY5" fmla="*/ 515071 h 742631"/>
                            <a:gd name="connsiteX6" fmla="*/ 2194309 w 7788213"/>
                            <a:gd name="connsiteY6" fmla="*/ 533266 h 742631"/>
                            <a:gd name="connsiteX7" fmla="*/ 2170195 w 7788213"/>
                            <a:gd name="connsiteY7" fmla="*/ 360088 h 742631"/>
                            <a:gd name="connsiteX8" fmla="*/ 210835 w 7788213"/>
                            <a:gd name="connsiteY8" fmla="*/ 319451 h 742631"/>
                            <a:gd name="connsiteX9" fmla="*/ 852279 w 7788213"/>
                            <a:gd name="connsiteY9" fmla="*/ 19201 h 7426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788213" h="742631">
                              <a:moveTo>
                                <a:pt x="852279" y="19201"/>
                              </a:moveTo>
                              <a:cubicBezTo>
                                <a:pt x="2030359" y="-23031"/>
                                <a:pt x="6194238" y="9689"/>
                                <a:pt x="7279314" y="66061"/>
                              </a:cubicBezTo>
                              <a:cubicBezTo>
                                <a:pt x="8364390" y="122433"/>
                                <a:pt x="7379387" y="378264"/>
                                <a:pt x="7362734" y="357435"/>
                              </a:cubicBezTo>
                              <a:cubicBezTo>
                                <a:pt x="7362911" y="465631"/>
                                <a:pt x="8264609" y="654844"/>
                                <a:pt x="7280375" y="715236"/>
                              </a:cubicBezTo>
                              <a:cubicBezTo>
                                <a:pt x="6296141" y="775628"/>
                                <a:pt x="2433904" y="716908"/>
                                <a:pt x="1457330" y="719785"/>
                              </a:cubicBezTo>
                              <a:cubicBezTo>
                                <a:pt x="480756" y="722662"/>
                                <a:pt x="1191196" y="486259"/>
                                <a:pt x="1393639" y="515071"/>
                              </a:cubicBezTo>
                              <a:cubicBezTo>
                                <a:pt x="1546039" y="484743"/>
                                <a:pt x="2064883" y="559096"/>
                                <a:pt x="2194309" y="533266"/>
                              </a:cubicBezTo>
                              <a:cubicBezTo>
                                <a:pt x="2323735" y="507436"/>
                                <a:pt x="2487884" y="391175"/>
                                <a:pt x="2170195" y="360088"/>
                              </a:cubicBezTo>
                              <a:cubicBezTo>
                                <a:pt x="1852506" y="329001"/>
                                <a:pt x="430488" y="376265"/>
                                <a:pt x="210835" y="319451"/>
                              </a:cubicBezTo>
                              <a:cubicBezTo>
                                <a:pt x="-8818" y="262637"/>
                                <a:pt x="-325801" y="61433"/>
                                <a:pt x="852279" y="1920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CC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 dirty="0"/>
                        </a:p>
                      </p:txBody>
                    </p:sp>
                    <p:sp>
                      <p:nvSpPr>
                        <p:cNvPr id="74" name="Freeform: Shape 696">
                          <a:extLst>
                            <a:ext uri="{FF2B5EF4-FFF2-40B4-BE49-F238E27FC236}">
                              <a16:creationId xmlns:a16="http://schemas.microsoft.com/office/drawing/2014/main" id="{21E9F17E-AEA2-4C67-A5D1-B9C3AFA6E8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12786" y="45790729"/>
                          <a:ext cx="5638894" cy="1436915"/>
                        </a:xfrm>
                        <a:custGeom>
                          <a:avLst/>
                          <a:gdLst>
                            <a:gd name="connsiteX0" fmla="*/ 1710994 w 6512997"/>
                            <a:gd name="connsiteY0" fmla="*/ 0 h 1694165"/>
                            <a:gd name="connsiteX1" fmla="*/ 0 w 6512997"/>
                            <a:gd name="connsiteY1" fmla="*/ 1239770 h 1694165"/>
                            <a:gd name="connsiteX2" fmla="*/ 11220 w 6512997"/>
                            <a:gd name="connsiteY2" fmla="*/ 1682945 h 1694165"/>
                            <a:gd name="connsiteX3" fmla="*/ 6512997 w 6512997"/>
                            <a:gd name="connsiteY3" fmla="*/ 1694165 h 1694165"/>
                            <a:gd name="connsiteX4" fmla="*/ 2389782 w 6512997"/>
                            <a:gd name="connsiteY4" fmla="*/ 22439 h 1694165"/>
                            <a:gd name="connsiteX5" fmla="*/ 1710994 w 6512997"/>
                            <a:gd name="connsiteY5" fmla="*/ 0 h 1694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512997" h="1694165">
                              <a:moveTo>
                                <a:pt x="1710994" y="0"/>
                              </a:moveTo>
                              <a:lnTo>
                                <a:pt x="0" y="1239770"/>
                              </a:lnTo>
                              <a:lnTo>
                                <a:pt x="11220" y="1682945"/>
                              </a:lnTo>
                              <a:lnTo>
                                <a:pt x="6512997" y="1694165"/>
                              </a:lnTo>
                              <a:lnTo>
                                <a:pt x="2389782" y="22439"/>
                              </a:lnTo>
                              <a:lnTo>
                                <a:pt x="171099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96633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sp>
                      <p:nvSpPr>
                        <p:cNvPr id="75" name="Freeform: Shape 697">
                          <a:extLst>
                            <a:ext uri="{FF2B5EF4-FFF2-40B4-BE49-F238E27FC236}">
                              <a16:creationId xmlns:a16="http://schemas.microsoft.com/office/drawing/2014/main" id="{CE98F1F2-3589-4FB2-892E-06C85FC4DB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04595" y="45725702"/>
                          <a:ext cx="5734558" cy="665036"/>
                        </a:xfrm>
                        <a:custGeom>
                          <a:avLst/>
                          <a:gdLst>
                            <a:gd name="connsiteX0" fmla="*/ 6444224 w 6623490"/>
                            <a:gd name="connsiteY0" fmla="*/ 16829 h 2209053"/>
                            <a:gd name="connsiteX1" fmla="*/ 6348857 w 6623490"/>
                            <a:gd name="connsiteY1" fmla="*/ 0 h 2209053"/>
                            <a:gd name="connsiteX2" fmla="*/ 436111 w 6623490"/>
                            <a:gd name="connsiteY2" fmla="*/ 11219 h 2209053"/>
                            <a:gd name="connsiteX3" fmla="*/ 486600 w 6623490"/>
                            <a:gd name="connsiteY3" fmla="*/ 297320 h 2209053"/>
                            <a:gd name="connsiteX4" fmla="*/ 840018 w 6623490"/>
                            <a:gd name="connsiteY4" fmla="*/ 398297 h 2209053"/>
                            <a:gd name="connsiteX5" fmla="*/ 5793486 w 6623490"/>
                            <a:gd name="connsiteY5" fmla="*/ 420736 h 2209053"/>
                            <a:gd name="connsiteX6" fmla="*/ 5535434 w 6623490"/>
                            <a:gd name="connsiteY6" fmla="*/ 549762 h 2209053"/>
                            <a:gd name="connsiteX7" fmla="*/ 5754217 w 6623490"/>
                            <a:gd name="connsiteY7" fmla="*/ 790984 h 2209053"/>
                            <a:gd name="connsiteX8" fmla="*/ 5636411 w 6623490"/>
                            <a:gd name="connsiteY8" fmla="*/ 852692 h 2209053"/>
                            <a:gd name="connsiteX9" fmla="*/ 5827145 w 6623490"/>
                            <a:gd name="connsiteY9" fmla="*/ 964888 h 2209053"/>
                            <a:gd name="connsiteX10" fmla="*/ 5367140 w 6623490"/>
                            <a:gd name="connsiteY10" fmla="*/ 1121963 h 2209053"/>
                            <a:gd name="connsiteX11" fmla="*/ 5905682 w 6623490"/>
                            <a:gd name="connsiteY11" fmla="*/ 1430503 h 2209053"/>
                            <a:gd name="connsiteX12" fmla="*/ 5698119 w 6623490"/>
                            <a:gd name="connsiteY12" fmla="*/ 1576358 h 2209053"/>
                            <a:gd name="connsiteX13" fmla="*/ 5888852 w 6623490"/>
                            <a:gd name="connsiteY13" fmla="*/ 1750262 h 2209053"/>
                            <a:gd name="connsiteX14" fmla="*/ 5670070 w 6623490"/>
                            <a:gd name="connsiteY14" fmla="*/ 1845629 h 2209053"/>
                            <a:gd name="connsiteX15" fmla="*/ 5944951 w 6623490"/>
                            <a:gd name="connsiteY15" fmla="*/ 2070022 h 2209053"/>
                            <a:gd name="connsiteX16" fmla="*/ 6438614 w 6623490"/>
                            <a:gd name="connsiteY16" fmla="*/ 2041973 h 2209053"/>
                            <a:gd name="connsiteX17" fmla="*/ 6444224 w 6623490"/>
                            <a:gd name="connsiteY17" fmla="*/ 16829 h 2209053"/>
                            <a:gd name="connsiteX0" fmla="*/ 6444224 w 6623490"/>
                            <a:gd name="connsiteY0" fmla="*/ 16829 h 2070022"/>
                            <a:gd name="connsiteX1" fmla="*/ 6348857 w 6623490"/>
                            <a:gd name="connsiteY1" fmla="*/ 0 h 2070022"/>
                            <a:gd name="connsiteX2" fmla="*/ 436111 w 6623490"/>
                            <a:gd name="connsiteY2" fmla="*/ 11219 h 2070022"/>
                            <a:gd name="connsiteX3" fmla="*/ 486600 w 6623490"/>
                            <a:gd name="connsiteY3" fmla="*/ 297320 h 2070022"/>
                            <a:gd name="connsiteX4" fmla="*/ 840018 w 6623490"/>
                            <a:gd name="connsiteY4" fmla="*/ 398297 h 2070022"/>
                            <a:gd name="connsiteX5" fmla="*/ 5793486 w 6623490"/>
                            <a:gd name="connsiteY5" fmla="*/ 420736 h 2070022"/>
                            <a:gd name="connsiteX6" fmla="*/ 5535434 w 6623490"/>
                            <a:gd name="connsiteY6" fmla="*/ 549762 h 2070022"/>
                            <a:gd name="connsiteX7" fmla="*/ 5754217 w 6623490"/>
                            <a:gd name="connsiteY7" fmla="*/ 790984 h 2070022"/>
                            <a:gd name="connsiteX8" fmla="*/ 5636411 w 6623490"/>
                            <a:gd name="connsiteY8" fmla="*/ 852692 h 2070022"/>
                            <a:gd name="connsiteX9" fmla="*/ 5827145 w 6623490"/>
                            <a:gd name="connsiteY9" fmla="*/ 964888 h 2070022"/>
                            <a:gd name="connsiteX10" fmla="*/ 5367140 w 6623490"/>
                            <a:gd name="connsiteY10" fmla="*/ 1121963 h 2070022"/>
                            <a:gd name="connsiteX11" fmla="*/ 5905682 w 6623490"/>
                            <a:gd name="connsiteY11" fmla="*/ 1430503 h 2070022"/>
                            <a:gd name="connsiteX12" fmla="*/ 5698119 w 6623490"/>
                            <a:gd name="connsiteY12" fmla="*/ 1576358 h 2070022"/>
                            <a:gd name="connsiteX13" fmla="*/ 5888852 w 6623490"/>
                            <a:gd name="connsiteY13" fmla="*/ 1750262 h 2070022"/>
                            <a:gd name="connsiteX14" fmla="*/ 5670070 w 6623490"/>
                            <a:gd name="connsiteY14" fmla="*/ 1845629 h 2070022"/>
                            <a:gd name="connsiteX15" fmla="*/ 5944951 w 6623490"/>
                            <a:gd name="connsiteY15" fmla="*/ 2070022 h 2070022"/>
                            <a:gd name="connsiteX16" fmla="*/ 6444224 w 6623490"/>
                            <a:gd name="connsiteY16" fmla="*/ 16829 h 2070022"/>
                            <a:gd name="connsiteX0" fmla="*/ 6444224 w 6623490"/>
                            <a:gd name="connsiteY0" fmla="*/ 16829 h 1845629"/>
                            <a:gd name="connsiteX1" fmla="*/ 6348857 w 6623490"/>
                            <a:gd name="connsiteY1" fmla="*/ 0 h 1845629"/>
                            <a:gd name="connsiteX2" fmla="*/ 436111 w 6623490"/>
                            <a:gd name="connsiteY2" fmla="*/ 11219 h 1845629"/>
                            <a:gd name="connsiteX3" fmla="*/ 486600 w 6623490"/>
                            <a:gd name="connsiteY3" fmla="*/ 297320 h 1845629"/>
                            <a:gd name="connsiteX4" fmla="*/ 840018 w 6623490"/>
                            <a:gd name="connsiteY4" fmla="*/ 398297 h 1845629"/>
                            <a:gd name="connsiteX5" fmla="*/ 5793486 w 6623490"/>
                            <a:gd name="connsiteY5" fmla="*/ 420736 h 1845629"/>
                            <a:gd name="connsiteX6" fmla="*/ 5535434 w 6623490"/>
                            <a:gd name="connsiteY6" fmla="*/ 549762 h 1845629"/>
                            <a:gd name="connsiteX7" fmla="*/ 5754217 w 6623490"/>
                            <a:gd name="connsiteY7" fmla="*/ 790984 h 1845629"/>
                            <a:gd name="connsiteX8" fmla="*/ 5636411 w 6623490"/>
                            <a:gd name="connsiteY8" fmla="*/ 852692 h 1845629"/>
                            <a:gd name="connsiteX9" fmla="*/ 5827145 w 6623490"/>
                            <a:gd name="connsiteY9" fmla="*/ 964888 h 1845629"/>
                            <a:gd name="connsiteX10" fmla="*/ 5367140 w 6623490"/>
                            <a:gd name="connsiteY10" fmla="*/ 1121963 h 1845629"/>
                            <a:gd name="connsiteX11" fmla="*/ 5905682 w 6623490"/>
                            <a:gd name="connsiteY11" fmla="*/ 1430503 h 1845629"/>
                            <a:gd name="connsiteX12" fmla="*/ 5698119 w 6623490"/>
                            <a:gd name="connsiteY12" fmla="*/ 1576358 h 1845629"/>
                            <a:gd name="connsiteX13" fmla="*/ 5888852 w 6623490"/>
                            <a:gd name="connsiteY13" fmla="*/ 1750262 h 1845629"/>
                            <a:gd name="connsiteX14" fmla="*/ 5670070 w 6623490"/>
                            <a:gd name="connsiteY14" fmla="*/ 1845629 h 1845629"/>
                            <a:gd name="connsiteX15" fmla="*/ 6444224 w 6623490"/>
                            <a:gd name="connsiteY15" fmla="*/ 16829 h 1845629"/>
                            <a:gd name="connsiteX0" fmla="*/ 6444224 w 6623490"/>
                            <a:gd name="connsiteY0" fmla="*/ 16829 h 1924485"/>
                            <a:gd name="connsiteX1" fmla="*/ 6348857 w 6623490"/>
                            <a:gd name="connsiteY1" fmla="*/ 0 h 1924485"/>
                            <a:gd name="connsiteX2" fmla="*/ 436111 w 6623490"/>
                            <a:gd name="connsiteY2" fmla="*/ 11219 h 1924485"/>
                            <a:gd name="connsiteX3" fmla="*/ 486600 w 6623490"/>
                            <a:gd name="connsiteY3" fmla="*/ 297320 h 1924485"/>
                            <a:gd name="connsiteX4" fmla="*/ 840018 w 6623490"/>
                            <a:gd name="connsiteY4" fmla="*/ 398297 h 1924485"/>
                            <a:gd name="connsiteX5" fmla="*/ 5793486 w 6623490"/>
                            <a:gd name="connsiteY5" fmla="*/ 420736 h 1924485"/>
                            <a:gd name="connsiteX6" fmla="*/ 5535434 w 6623490"/>
                            <a:gd name="connsiteY6" fmla="*/ 549762 h 1924485"/>
                            <a:gd name="connsiteX7" fmla="*/ 5754217 w 6623490"/>
                            <a:gd name="connsiteY7" fmla="*/ 790984 h 1924485"/>
                            <a:gd name="connsiteX8" fmla="*/ 5636411 w 6623490"/>
                            <a:gd name="connsiteY8" fmla="*/ 852692 h 1924485"/>
                            <a:gd name="connsiteX9" fmla="*/ 5827145 w 6623490"/>
                            <a:gd name="connsiteY9" fmla="*/ 964888 h 1924485"/>
                            <a:gd name="connsiteX10" fmla="*/ 5367140 w 6623490"/>
                            <a:gd name="connsiteY10" fmla="*/ 1121963 h 1924485"/>
                            <a:gd name="connsiteX11" fmla="*/ 5905682 w 6623490"/>
                            <a:gd name="connsiteY11" fmla="*/ 1430503 h 1924485"/>
                            <a:gd name="connsiteX12" fmla="*/ 5698119 w 6623490"/>
                            <a:gd name="connsiteY12" fmla="*/ 1576358 h 1924485"/>
                            <a:gd name="connsiteX13" fmla="*/ 5670070 w 6623490"/>
                            <a:gd name="connsiteY13" fmla="*/ 1845629 h 1924485"/>
                            <a:gd name="connsiteX14" fmla="*/ 6444224 w 6623490"/>
                            <a:gd name="connsiteY14" fmla="*/ 16829 h 1924485"/>
                            <a:gd name="connsiteX0" fmla="*/ 6444224 w 6623490"/>
                            <a:gd name="connsiteY0" fmla="*/ 16829 h 1576358"/>
                            <a:gd name="connsiteX1" fmla="*/ 6348857 w 6623490"/>
                            <a:gd name="connsiteY1" fmla="*/ 0 h 1576358"/>
                            <a:gd name="connsiteX2" fmla="*/ 436111 w 6623490"/>
                            <a:gd name="connsiteY2" fmla="*/ 11219 h 1576358"/>
                            <a:gd name="connsiteX3" fmla="*/ 486600 w 6623490"/>
                            <a:gd name="connsiteY3" fmla="*/ 297320 h 1576358"/>
                            <a:gd name="connsiteX4" fmla="*/ 840018 w 6623490"/>
                            <a:gd name="connsiteY4" fmla="*/ 398297 h 1576358"/>
                            <a:gd name="connsiteX5" fmla="*/ 5793486 w 6623490"/>
                            <a:gd name="connsiteY5" fmla="*/ 420736 h 1576358"/>
                            <a:gd name="connsiteX6" fmla="*/ 5535434 w 6623490"/>
                            <a:gd name="connsiteY6" fmla="*/ 549762 h 1576358"/>
                            <a:gd name="connsiteX7" fmla="*/ 5754217 w 6623490"/>
                            <a:gd name="connsiteY7" fmla="*/ 790984 h 1576358"/>
                            <a:gd name="connsiteX8" fmla="*/ 5636411 w 6623490"/>
                            <a:gd name="connsiteY8" fmla="*/ 852692 h 1576358"/>
                            <a:gd name="connsiteX9" fmla="*/ 5827145 w 6623490"/>
                            <a:gd name="connsiteY9" fmla="*/ 964888 h 1576358"/>
                            <a:gd name="connsiteX10" fmla="*/ 5367140 w 6623490"/>
                            <a:gd name="connsiteY10" fmla="*/ 1121963 h 1576358"/>
                            <a:gd name="connsiteX11" fmla="*/ 5905682 w 6623490"/>
                            <a:gd name="connsiteY11" fmla="*/ 1430503 h 1576358"/>
                            <a:gd name="connsiteX12" fmla="*/ 5698119 w 6623490"/>
                            <a:gd name="connsiteY12" fmla="*/ 1576358 h 1576358"/>
                            <a:gd name="connsiteX13" fmla="*/ 6444224 w 6623490"/>
                            <a:gd name="connsiteY13" fmla="*/ 16829 h 1576358"/>
                            <a:gd name="connsiteX0" fmla="*/ 6444224 w 6623490"/>
                            <a:gd name="connsiteY0" fmla="*/ 16829 h 1430503"/>
                            <a:gd name="connsiteX1" fmla="*/ 6348857 w 6623490"/>
                            <a:gd name="connsiteY1" fmla="*/ 0 h 1430503"/>
                            <a:gd name="connsiteX2" fmla="*/ 436111 w 6623490"/>
                            <a:gd name="connsiteY2" fmla="*/ 11219 h 1430503"/>
                            <a:gd name="connsiteX3" fmla="*/ 486600 w 6623490"/>
                            <a:gd name="connsiteY3" fmla="*/ 297320 h 1430503"/>
                            <a:gd name="connsiteX4" fmla="*/ 840018 w 6623490"/>
                            <a:gd name="connsiteY4" fmla="*/ 398297 h 1430503"/>
                            <a:gd name="connsiteX5" fmla="*/ 5793486 w 6623490"/>
                            <a:gd name="connsiteY5" fmla="*/ 420736 h 1430503"/>
                            <a:gd name="connsiteX6" fmla="*/ 5535434 w 6623490"/>
                            <a:gd name="connsiteY6" fmla="*/ 549762 h 1430503"/>
                            <a:gd name="connsiteX7" fmla="*/ 5754217 w 6623490"/>
                            <a:gd name="connsiteY7" fmla="*/ 790984 h 1430503"/>
                            <a:gd name="connsiteX8" fmla="*/ 5636411 w 6623490"/>
                            <a:gd name="connsiteY8" fmla="*/ 852692 h 1430503"/>
                            <a:gd name="connsiteX9" fmla="*/ 5827145 w 6623490"/>
                            <a:gd name="connsiteY9" fmla="*/ 964888 h 1430503"/>
                            <a:gd name="connsiteX10" fmla="*/ 5367140 w 6623490"/>
                            <a:gd name="connsiteY10" fmla="*/ 1121963 h 1430503"/>
                            <a:gd name="connsiteX11" fmla="*/ 5905682 w 6623490"/>
                            <a:gd name="connsiteY11" fmla="*/ 1430503 h 1430503"/>
                            <a:gd name="connsiteX12" fmla="*/ 6444224 w 6623490"/>
                            <a:gd name="connsiteY12" fmla="*/ 16829 h 1430503"/>
                            <a:gd name="connsiteX0" fmla="*/ 6444224 w 6623490"/>
                            <a:gd name="connsiteY0" fmla="*/ 16829 h 1121963"/>
                            <a:gd name="connsiteX1" fmla="*/ 6348857 w 6623490"/>
                            <a:gd name="connsiteY1" fmla="*/ 0 h 1121963"/>
                            <a:gd name="connsiteX2" fmla="*/ 436111 w 6623490"/>
                            <a:gd name="connsiteY2" fmla="*/ 11219 h 1121963"/>
                            <a:gd name="connsiteX3" fmla="*/ 486600 w 6623490"/>
                            <a:gd name="connsiteY3" fmla="*/ 297320 h 1121963"/>
                            <a:gd name="connsiteX4" fmla="*/ 840018 w 6623490"/>
                            <a:gd name="connsiteY4" fmla="*/ 398297 h 1121963"/>
                            <a:gd name="connsiteX5" fmla="*/ 5793486 w 6623490"/>
                            <a:gd name="connsiteY5" fmla="*/ 420736 h 1121963"/>
                            <a:gd name="connsiteX6" fmla="*/ 5535434 w 6623490"/>
                            <a:gd name="connsiteY6" fmla="*/ 549762 h 1121963"/>
                            <a:gd name="connsiteX7" fmla="*/ 5754217 w 6623490"/>
                            <a:gd name="connsiteY7" fmla="*/ 790984 h 1121963"/>
                            <a:gd name="connsiteX8" fmla="*/ 5636411 w 6623490"/>
                            <a:gd name="connsiteY8" fmla="*/ 852692 h 1121963"/>
                            <a:gd name="connsiteX9" fmla="*/ 5827145 w 6623490"/>
                            <a:gd name="connsiteY9" fmla="*/ 964888 h 1121963"/>
                            <a:gd name="connsiteX10" fmla="*/ 5367140 w 6623490"/>
                            <a:gd name="connsiteY10" fmla="*/ 1121963 h 1121963"/>
                            <a:gd name="connsiteX11" fmla="*/ 6444224 w 6623490"/>
                            <a:gd name="connsiteY11" fmla="*/ 16829 h 1121963"/>
                            <a:gd name="connsiteX0" fmla="*/ 6444224 w 6623490"/>
                            <a:gd name="connsiteY0" fmla="*/ 16829 h 964888"/>
                            <a:gd name="connsiteX1" fmla="*/ 6348857 w 6623490"/>
                            <a:gd name="connsiteY1" fmla="*/ 0 h 964888"/>
                            <a:gd name="connsiteX2" fmla="*/ 436111 w 6623490"/>
                            <a:gd name="connsiteY2" fmla="*/ 11219 h 964888"/>
                            <a:gd name="connsiteX3" fmla="*/ 486600 w 6623490"/>
                            <a:gd name="connsiteY3" fmla="*/ 297320 h 964888"/>
                            <a:gd name="connsiteX4" fmla="*/ 840018 w 6623490"/>
                            <a:gd name="connsiteY4" fmla="*/ 398297 h 964888"/>
                            <a:gd name="connsiteX5" fmla="*/ 5793486 w 6623490"/>
                            <a:gd name="connsiteY5" fmla="*/ 420736 h 964888"/>
                            <a:gd name="connsiteX6" fmla="*/ 5535434 w 6623490"/>
                            <a:gd name="connsiteY6" fmla="*/ 549762 h 964888"/>
                            <a:gd name="connsiteX7" fmla="*/ 5754217 w 6623490"/>
                            <a:gd name="connsiteY7" fmla="*/ 790984 h 964888"/>
                            <a:gd name="connsiteX8" fmla="*/ 5636411 w 6623490"/>
                            <a:gd name="connsiteY8" fmla="*/ 852692 h 964888"/>
                            <a:gd name="connsiteX9" fmla="*/ 5827145 w 6623490"/>
                            <a:gd name="connsiteY9" fmla="*/ 964888 h 964888"/>
                            <a:gd name="connsiteX10" fmla="*/ 6444224 w 6623490"/>
                            <a:gd name="connsiteY10" fmla="*/ 16829 h 964888"/>
                            <a:gd name="connsiteX0" fmla="*/ 6444224 w 6623490"/>
                            <a:gd name="connsiteY0" fmla="*/ 16829 h 852692"/>
                            <a:gd name="connsiteX1" fmla="*/ 6348857 w 6623490"/>
                            <a:gd name="connsiteY1" fmla="*/ 0 h 852692"/>
                            <a:gd name="connsiteX2" fmla="*/ 436111 w 6623490"/>
                            <a:gd name="connsiteY2" fmla="*/ 11219 h 852692"/>
                            <a:gd name="connsiteX3" fmla="*/ 486600 w 6623490"/>
                            <a:gd name="connsiteY3" fmla="*/ 297320 h 852692"/>
                            <a:gd name="connsiteX4" fmla="*/ 840018 w 6623490"/>
                            <a:gd name="connsiteY4" fmla="*/ 398297 h 852692"/>
                            <a:gd name="connsiteX5" fmla="*/ 5793486 w 6623490"/>
                            <a:gd name="connsiteY5" fmla="*/ 420736 h 852692"/>
                            <a:gd name="connsiteX6" fmla="*/ 5535434 w 6623490"/>
                            <a:gd name="connsiteY6" fmla="*/ 549762 h 852692"/>
                            <a:gd name="connsiteX7" fmla="*/ 5754217 w 6623490"/>
                            <a:gd name="connsiteY7" fmla="*/ 790984 h 852692"/>
                            <a:gd name="connsiteX8" fmla="*/ 5636411 w 6623490"/>
                            <a:gd name="connsiteY8" fmla="*/ 852692 h 852692"/>
                            <a:gd name="connsiteX9" fmla="*/ 6444224 w 6623490"/>
                            <a:gd name="connsiteY9" fmla="*/ 16829 h 852692"/>
                            <a:gd name="connsiteX0" fmla="*/ 6444224 w 6623490"/>
                            <a:gd name="connsiteY0" fmla="*/ 16829 h 790984"/>
                            <a:gd name="connsiteX1" fmla="*/ 6348857 w 6623490"/>
                            <a:gd name="connsiteY1" fmla="*/ 0 h 790984"/>
                            <a:gd name="connsiteX2" fmla="*/ 436111 w 6623490"/>
                            <a:gd name="connsiteY2" fmla="*/ 11219 h 790984"/>
                            <a:gd name="connsiteX3" fmla="*/ 486600 w 6623490"/>
                            <a:gd name="connsiteY3" fmla="*/ 297320 h 790984"/>
                            <a:gd name="connsiteX4" fmla="*/ 840018 w 6623490"/>
                            <a:gd name="connsiteY4" fmla="*/ 398297 h 790984"/>
                            <a:gd name="connsiteX5" fmla="*/ 5793486 w 6623490"/>
                            <a:gd name="connsiteY5" fmla="*/ 420736 h 790984"/>
                            <a:gd name="connsiteX6" fmla="*/ 5535434 w 6623490"/>
                            <a:gd name="connsiteY6" fmla="*/ 549762 h 790984"/>
                            <a:gd name="connsiteX7" fmla="*/ 5754217 w 6623490"/>
                            <a:gd name="connsiteY7" fmla="*/ 790984 h 790984"/>
                            <a:gd name="connsiteX8" fmla="*/ 6444224 w 6623490"/>
                            <a:gd name="connsiteY8" fmla="*/ 16829 h 790984"/>
                            <a:gd name="connsiteX0" fmla="*/ 6444224 w 6623490"/>
                            <a:gd name="connsiteY0" fmla="*/ 16829 h 549762"/>
                            <a:gd name="connsiteX1" fmla="*/ 6348857 w 6623490"/>
                            <a:gd name="connsiteY1" fmla="*/ 0 h 549762"/>
                            <a:gd name="connsiteX2" fmla="*/ 436111 w 6623490"/>
                            <a:gd name="connsiteY2" fmla="*/ 11219 h 549762"/>
                            <a:gd name="connsiteX3" fmla="*/ 486600 w 6623490"/>
                            <a:gd name="connsiteY3" fmla="*/ 297320 h 549762"/>
                            <a:gd name="connsiteX4" fmla="*/ 840018 w 6623490"/>
                            <a:gd name="connsiteY4" fmla="*/ 398297 h 549762"/>
                            <a:gd name="connsiteX5" fmla="*/ 5793486 w 6623490"/>
                            <a:gd name="connsiteY5" fmla="*/ 420736 h 549762"/>
                            <a:gd name="connsiteX6" fmla="*/ 5535434 w 6623490"/>
                            <a:gd name="connsiteY6" fmla="*/ 549762 h 549762"/>
                            <a:gd name="connsiteX7" fmla="*/ 6444224 w 6623490"/>
                            <a:gd name="connsiteY7" fmla="*/ 16829 h 549762"/>
                            <a:gd name="connsiteX0" fmla="*/ 6444224 w 6623490"/>
                            <a:gd name="connsiteY0" fmla="*/ 16829 h 420736"/>
                            <a:gd name="connsiteX1" fmla="*/ 6348857 w 6623490"/>
                            <a:gd name="connsiteY1" fmla="*/ 0 h 420736"/>
                            <a:gd name="connsiteX2" fmla="*/ 436111 w 6623490"/>
                            <a:gd name="connsiteY2" fmla="*/ 11219 h 420736"/>
                            <a:gd name="connsiteX3" fmla="*/ 486600 w 6623490"/>
                            <a:gd name="connsiteY3" fmla="*/ 297320 h 420736"/>
                            <a:gd name="connsiteX4" fmla="*/ 840018 w 6623490"/>
                            <a:gd name="connsiteY4" fmla="*/ 398297 h 420736"/>
                            <a:gd name="connsiteX5" fmla="*/ 5793486 w 6623490"/>
                            <a:gd name="connsiteY5" fmla="*/ 420736 h 420736"/>
                            <a:gd name="connsiteX6" fmla="*/ 6444224 w 6623490"/>
                            <a:gd name="connsiteY6" fmla="*/ 16829 h 42073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6623490" h="420736">
                              <a:moveTo>
                                <a:pt x="6444224" y="16829"/>
                              </a:moveTo>
                              <a:cubicBezTo>
                                <a:pt x="6897216" y="8882"/>
                                <a:pt x="6348857" y="0"/>
                                <a:pt x="6348857" y="0"/>
                              </a:cubicBezTo>
                              <a:lnTo>
                                <a:pt x="436111" y="11219"/>
                              </a:lnTo>
                              <a:cubicBezTo>
                                <a:pt x="-540932" y="60772"/>
                                <a:pt x="419282" y="232807"/>
                                <a:pt x="486600" y="297320"/>
                              </a:cubicBezTo>
                              <a:cubicBezTo>
                                <a:pt x="553918" y="361833"/>
                                <a:pt x="-44463" y="377728"/>
                                <a:pt x="840018" y="398297"/>
                              </a:cubicBezTo>
                              <a:cubicBezTo>
                                <a:pt x="1724499" y="418866"/>
                                <a:pt x="5010917" y="395492"/>
                                <a:pt x="5793486" y="420736"/>
                              </a:cubicBezTo>
                              <a:cubicBezTo>
                                <a:pt x="6727520" y="357158"/>
                                <a:pt x="6351662" y="86952"/>
                                <a:pt x="6444224" y="168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CC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 dirty="0"/>
                        </a:p>
                      </p:txBody>
                    </p:sp>
                    <p:sp>
                      <p:nvSpPr>
                        <p:cNvPr id="76" name="Rectangle 699">
                          <a:extLst>
                            <a:ext uri="{FF2B5EF4-FFF2-40B4-BE49-F238E27FC236}">
                              <a16:creationId xmlns:a16="http://schemas.microsoft.com/office/drawing/2014/main" id="{E69C30B9-1B7D-448F-84AD-BD9EB1C9EA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574798" y="44262608"/>
                          <a:ext cx="237989" cy="59555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cxnSp>
                      <p:nvCxnSpPr>
                        <p:cNvPr id="77" name="Straight Connector 493">
                          <a:extLst>
                            <a:ext uri="{FF2B5EF4-FFF2-40B4-BE49-F238E27FC236}">
                              <a16:creationId xmlns:a16="http://schemas.microsoft.com/office/drawing/2014/main" id="{22ECF056-A180-46CE-8A40-F69218B598E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6806393" y="44277298"/>
                          <a:ext cx="6065602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rgbClr val="FFD579"/>
                          </a:solidFill>
                          <a:prstDash val="sysDot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8" name="Rectangle 698">
                          <a:extLst>
                            <a:ext uri="{FF2B5EF4-FFF2-40B4-BE49-F238E27FC236}">
                              <a16:creationId xmlns:a16="http://schemas.microsoft.com/office/drawing/2014/main" id="{EBB37364-303C-4B01-A459-946313E4CC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53516" y="46358080"/>
                          <a:ext cx="6121169" cy="93485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sp>
                      <p:nvSpPr>
                        <p:cNvPr id="79" name="Rectangle 689">
                          <a:extLst>
                            <a:ext uri="{FF2B5EF4-FFF2-40B4-BE49-F238E27FC236}">
                              <a16:creationId xmlns:a16="http://schemas.microsoft.com/office/drawing/2014/main" id="{7CC23297-DB5B-4DCF-BB7D-97A7D6197C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05182" y="46293143"/>
                          <a:ext cx="4117099" cy="99848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sp>
                      <p:nvSpPr>
                        <p:cNvPr id="80" name="Rectangle 700">
                          <a:extLst>
                            <a:ext uri="{FF2B5EF4-FFF2-40B4-BE49-F238E27FC236}">
                              <a16:creationId xmlns:a16="http://schemas.microsoft.com/office/drawing/2014/main" id="{41F0EE9C-DC4F-4D93-B484-26C4463CB0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10131" y="43147718"/>
                          <a:ext cx="3304903" cy="407726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  <p:sp>
                      <p:nvSpPr>
                        <p:cNvPr id="81" name="Rectangle 702">
                          <a:extLst>
                            <a:ext uri="{FF2B5EF4-FFF2-40B4-BE49-F238E27FC236}">
                              <a16:creationId xmlns:a16="http://schemas.microsoft.com/office/drawing/2014/main" id="{3D74598E-AA7D-462E-AC4D-BD645302A2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457648" y="43124588"/>
                          <a:ext cx="3161346" cy="41913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 sz="1273"/>
                        </a:p>
                      </p:txBody>
                    </p:sp>
                  </p:grpSp>
                  <p:graphicFrame>
                    <p:nvGraphicFramePr>
                      <p:cNvPr id="45" name="Gráfico 2">
                        <a:extLst>
                          <a:ext uri="{FF2B5EF4-FFF2-40B4-BE49-F238E27FC236}">
                            <a16:creationId xmlns:a16="http://schemas.microsoft.com/office/drawing/2014/main" id="{00000000-0008-0000-0B00-000003000000}"/>
                          </a:ext>
                        </a:extLst>
                      </p:cNvPr>
                      <p:cNvGraphicFramePr>
                        <a:graphicFrameLocks/>
                      </p:cNvGraphicFramePr>
                      <p:nvPr/>
                    </p:nvGraphicFramePr>
                    <p:xfrm>
                      <a:off x="34183569" y="31075238"/>
                      <a:ext cx="1865553" cy="8410216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2"/>
                      </a:graphicData>
                    </a:graphic>
                  </p:graphicFrame>
                  <p:graphicFrame>
                    <p:nvGraphicFramePr>
                      <p:cNvPr id="46" name="Gráfico 2">
                        <a:extLst>
                          <a:ext uri="{FF2B5EF4-FFF2-40B4-BE49-F238E27FC236}">
                            <a16:creationId xmlns:a16="http://schemas.microsoft.com/office/drawing/2014/main" id="{924ED6E7-E855-4160-844A-1ACBAC0FB235}"/>
                          </a:ext>
                        </a:extLst>
                      </p:cNvPr>
                      <p:cNvGraphicFramePr>
                        <a:graphicFrameLocks/>
                      </p:cNvGraphicFramePr>
                      <p:nvPr/>
                    </p:nvGraphicFramePr>
                    <p:xfrm>
                      <a:off x="37200565" y="31093206"/>
                      <a:ext cx="1840992" cy="8410216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3"/>
                      </a:graphicData>
                    </a:graphic>
                  </p:graphicFrame>
                  <p:graphicFrame>
                    <p:nvGraphicFramePr>
                      <p:cNvPr id="47" name="Gráfico 2">
                        <a:extLst>
                          <a:ext uri="{FF2B5EF4-FFF2-40B4-BE49-F238E27FC236}">
                            <a16:creationId xmlns:a16="http://schemas.microsoft.com/office/drawing/2014/main" id="{6474971C-970F-4861-9144-E3E7B5A6EA02}"/>
                          </a:ext>
                        </a:extLst>
                      </p:cNvPr>
                      <p:cNvGraphicFramePr>
                        <a:graphicFrameLocks/>
                      </p:cNvGraphicFramePr>
                      <p:nvPr/>
                    </p:nvGraphicFramePr>
                    <p:xfrm>
                      <a:off x="35709059" y="31076912"/>
                      <a:ext cx="1813994" cy="8410216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4"/>
                      </a:graphicData>
                    </a:graphic>
                  </p:graphicFrame>
                  <p:sp>
                    <p:nvSpPr>
                      <p:cNvPr id="48" name="CuadroTexto 534">
                        <a:extLst>
                          <a:ext uri="{FF2B5EF4-FFF2-40B4-BE49-F238E27FC236}">
                            <a16:creationId xmlns:a16="http://schemas.microsoft.com/office/drawing/2014/main" id="{99D96418-7BCF-484B-9A3F-CD9112C63D6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107111" y="31318777"/>
                        <a:ext cx="1824026" cy="307777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  <p:txBody>
                      <a:bodyPr wrap="square" rtlCol="0" anchor="t">
                        <a:spAutoFit/>
                      </a:bodyPr>
                      <a:lstStyle>
                        <a:lvl1pPr marL="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s-ES_tradnl" sz="1400" b="1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Mo</a:t>
                        </a:r>
                        <a:r>
                          <a:rPr lang="es-ES_tradnl" sz="1400" b="1" baseline="-25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EF</a:t>
                        </a:r>
                        <a:endParaRPr lang="es-ES_tradnl" sz="10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9" name="CuadroTexto 534">
                        <a:extLst>
                          <a:ext uri="{FF2B5EF4-FFF2-40B4-BE49-F238E27FC236}">
                            <a16:creationId xmlns:a16="http://schemas.microsoft.com/office/drawing/2014/main" id="{D43F346A-A211-49DD-9B96-2FADCB65B8C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612857" y="31357038"/>
                        <a:ext cx="1824026" cy="307777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  <p:txBody>
                      <a:bodyPr wrap="square" rtlCol="0" anchor="t">
                        <a:spAutoFit/>
                      </a:bodyPr>
                      <a:lstStyle>
                        <a:lvl1pPr marL="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s-ES_tradnl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U</a:t>
                        </a:r>
                        <a:r>
                          <a:rPr lang="es-ES_tradnl" sz="1400" b="1" baseline="-25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EF</a:t>
                        </a:r>
                        <a:endParaRPr lang="es-ES_tradnl" sz="10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" name="CuadroTexto 534">
                        <a:extLst>
                          <a:ext uri="{FF2B5EF4-FFF2-40B4-BE49-F238E27FC236}">
                            <a16:creationId xmlns:a16="http://schemas.microsoft.com/office/drawing/2014/main" id="{AF07F7C3-F7FE-4ECE-B154-BFE2A6CA5A9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150303" y="31364961"/>
                        <a:ext cx="1824026" cy="307777"/>
                      </a:xfrm>
                      <a:prstGeom prst="rect">
                        <a:avLst/>
                      </a:prstGeom>
                      <a:noFill/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  <p:txBody>
                      <a:bodyPr wrap="square" rtlCol="0" anchor="t">
                        <a:spAutoFit/>
                      </a:bodyPr>
                      <a:lstStyle>
                        <a:lvl1pPr marL="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s-ES_tradnl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Ce/Ce*</a:t>
                        </a:r>
                        <a:endParaRPr lang="es-ES_tradnl" sz="10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51" name="Straight Connector 25">
                        <a:extLst>
                          <a:ext uri="{FF2B5EF4-FFF2-40B4-BE49-F238E27FC236}">
                            <a16:creationId xmlns:a16="http://schemas.microsoft.com/office/drawing/2014/main" id="{930A1910-E4BA-46EE-986B-B2C67B4783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49052" y="35812973"/>
                        <a:ext cx="428400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Connector 26">
                        <a:extLst>
                          <a:ext uri="{FF2B5EF4-FFF2-40B4-BE49-F238E27FC236}">
                            <a16:creationId xmlns:a16="http://schemas.microsoft.com/office/drawing/2014/main" id="{A97AF411-24BE-435D-84D7-44541E2610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56708" y="32832610"/>
                        <a:ext cx="428400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27">
                        <a:extLst>
                          <a:ext uri="{FF2B5EF4-FFF2-40B4-BE49-F238E27FC236}">
                            <a16:creationId xmlns:a16="http://schemas.microsoft.com/office/drawing/2014/main" id="{7C537B32-578E-4A55-ACF9-96A6F2F767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57310" y="37537550"/>
                        <a:ext cx="428400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Connector 28">
                        <a:extLst>
                          <a:ext uri="{FF2B5EF4-FFF2-40B4-BE49-F238E27FC236}">
                            <a16:creationId xmlns:a16="http://schemas.microsoft.com/office/drawing/2014/main" id="{985FBF80-27C4-44E3-8E17-143688DAFB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61927" y="32550203"/>
                        <a:ext cx="432000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Straight Connector 29">
                        <a:extLst>
                          <a:ext uri="{FF2B5EF4-FFF2-40B4-BE49-F238E27FC236}">
                            <a16:creationId xmlns:a16="http://schemas.microsoft.com/office/drawing/2014/main" id="{32E00BD9-CE7E-4FBD-8912-3B93B92343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48024" y="35163874"/>
                        <a:ext cx="428400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6" name="TextBox 34">
                        <a:extLst>
                          <a:ext uri="{FF2B5EF4-FFF2-40B4-BE49-F238E27FC236}">
                            <a16:creationId xmlns:a16="http://schemas.microsoft.com/office/drawing/2014/main" id="{93A58436-F0B9-472A-B815-5173BC7769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35386" y="32079873"/>
                        <a:ext cx="65274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TBU1</a:t>
                        </a:r>
                      </a:p>
                    </p:txBody>
                  </p:sp>
                  <p:sp>
                    <p:nvSpPr>
                      <p:cNvPr id="57" name="TextBox 36">
                        <a:extLst>
                          <a:ext uri="{FF2B5EF4-FFF2-40B4-BE49-F238E27FC236}">
                            <a16:creationId xmlns:a16="http://schemas.microsoft.com/office/drawing/2014/main" id="{F1A5674D-683B-4EC7-969D-BB439EC6BDF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317823" y="32991023"/>
                        <a:ext cx="47160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tuff</a:t>
                        </a:r>
                      </a:p>
                    </p:txBody>
                  </p:sp>
                  <p:sp>
                    <p:nvSpPr>
                      <p:cNvPr id="58" name="TextBox 43">
                        <a:extLst>
                          <a:ext uri="{FF2B5EF4-FFF2-40B4-BE49-F238E27FC236}">
                            <a16:creationId xmlns:a16="http://schemas.microsoft.com/office/drawing/2014/main" id="{3A6B57CB-A2B5-482E-A56A-E72F8B6A266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800163" y="32535872"/>
                        <a:ext cx="53412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SB1</a:t>
                        </a:r>
                      </a:p>
                    </p:txBody>
                  </p:sp>
                  <p:sp>
                    <p:nvSpPr>
                      <p:cNvPr id="59" name="TextBox 44">
                        <a:extLst>
                          <a:ext uri="{FF2B5EF4-FFF2-40B4-BE49-F238E27FC236}">
                            <a16:creationId xmlns:a16="http://schemas.microsoft.com/office/drawing/2014/main" id="{C863A130-E0B7-4F03-83BF-0C2D17A78B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25881" y="36465538"/>
                        <a:ext cx="65274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TBU2</a:t>
                        </a:r>
                      </a:p>
                    </p:txBody>
                  </p:sp>
                  <p:sp>
                    <p:nvSpPr>
                      <p:cNvPr id="60" name="TextBox 48">
                        <a:extLst>
                          <a:ext uri="{FF2B5EF4-FFF2-40B4-BE49-F238E27FC236}">
                            <a16:creationId xmlns:a16="http://schemas.microsoft.com/office/drawing/2014/main" id="{2EB4B1F1-BB47-43E0-B7E4-28F4D4B012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804069" y="35345800"/>
                        <a:ext cx="53412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SB2</a:t>
                        </a:r>
                      </a:p>
                    </p:txBody>
                  </p:sp>
                  <p:sp>
                    <p:nvSpPr>
                      <p:cNvPr id="61" name="TextBox 49">
                        <a:extLst>
                          <a:ext uri="{FF2B5EF4-FFF2-40B4-BE49-F238E27FC236}">
                            <a16:creationId xmlns:a16="http://schemas.microsoft.com/office/drawing/2014/main" id="{BB94B0C8-8E4F-4741-B846-03D7DFEA6D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24979" y="38971711"/>
                        <a:ext cx="65274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TBU3</a:t>
                        </a:r>
                      </a:p>
                    </p:txBody>
                  </p:sp>
                  <p:cxnSp>
                    <p:nvCxnSpPr>
                      <p:cNvPr id="62" name="Straight Connector 29">
                        <a:extLst>
                          <a:ext uri="{FF2B5EF4-FFF2-40B4-BE49-F238E27FC236}">
                            <a16:creationId xmlns:a16="http://schemas.microsoft.com/office/drawing/2014/main" id="{640A8F63-B307-4767-8B5E-723E7C67FC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61306" y="38998494"/>
                        <a:ext cx="4320000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3" name="TextBox 48">
                        <a:extLst>
                          <a:ext uri="{FF2B5EF4-FFF2-40B4-BE49-F238E27FC236}">
                            <a16:creationId xmlns:a16="http://schemas.microsoft.com/office/drawing/2014/main" id="{C709B3E3-5B7C-4BF4-97D4-72E888978B7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95574" y="38114836"/>
                        <a:ext cx="53412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SB3</a:t>
                        </a:r>
                      </a:p>
                    </p:txBody>
                  </p:sp>
                  <p:sp>
                    <p:nvSpPr>
                      <p:cNvPr id="64" name="TextBox 36">
                        <a:extLst>
                          <a:ext uri="{FF2B5EF4-FFF2-40B4-BE49-F238E27FC236}">
                            <a16:creationId xmlns:a16="http://schemas.microsoft.com/office/drawing/2014/main" id="{E1D020E3-52FC-4E00-AE90-4B68F40531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765875" y="33516860"/>
                        <a:ext cx="622286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chert</a:t>
                        </a:r>
                      </a:p>
                      <a:p>
                        <a:endParaRPr lang="en-I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65" name="Straight Connector 26">
                        <a:extLst>
                          <a:ext uri="{FF2B5EF4-FFF2-40B4-BE49-F238E27FC236}">
                            <a16:creationId xmlns:a16="http://schemas.microsoft.com/office/drawing/2014/main" id="{3D649A44-8512-4830-B289-92A3973E44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62360" y="33742544"/>
                        <a:ext cx="4284000" cy="0"/>
                      </a:xfrm>
                      <a:prstGeom prst="line">
                        <a:avLst/>
                      </a:prstGeom>
                      <a:ln w="3175">
                        <a:solidFill>
                          <a:srgbClr val="FF9933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26">
                        <a:extLst>
                          <a:ext uri="{FF2B5EF4-FFF2-40B4-BE49-F238E27FC236}">
                            <a16:creationId xmlns:a16="http://schemas.microsoft.com/office/drawing/2014/main" id="{6018DDEF-EEF9-47AB-BA05-667AD12BA0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4360279" y="33217368"/>
                        <a:ext cx="4284000" cy="0"/>
                      </a:xfrm>
                      <a:prstGeom prst="line">
                        <a:avLst/>
                      </a:prstGeom>
                      <a:ln w="3175">
                        <a:solidFill>
                          <a:srgbClr val="CC00FF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TextBox 34">
                        <a:extLst>
                          <a:ext uri="{FF2B5EF4-FFF2-40B4-BE49-F238E27FC236}">
                            <a16:creationId xmlns:a16="http://schemas.microsoft.com/office/drawing/2014/main" id="{502F1946-9176-4EF2-89FE-8FBC0B49C8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38262" y="34256605"/>
                        <a:ext cx="65274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E" sz="14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TBU1</a:t>
                        </a:r>
                      </a:p>
                    </p:txBody>
                  </p:sp>
                  <p:graphicFrame>
                    <p:nvGraphicFramePr>
                      <p:cNvPr id="68" name="Gráfico 2">
                        <a:extLst>
                          <a:ext uri="{FF2B5EF4-FFF2-40B4-BE49-F238E27FC236}">
                            <a16:creationId xmlns:a16="http://schemas.microsoft.com/office/drawing/2014/main" id="{DE921CBD-2F77-432E-9CAD-84EDD40FDBE9}"/>
                          </a:ext>
                        </a:extLst>
                      </p:cNvPr>
                      <p:cNvGraphicFramePr>
                        <a:graphicFrameLocks/>
                      </p:cNvGraphicFramePr>
                      <p:nvPr/>
                    </p:nvGraphicFramePr>
                    <p:xfrm>
                      <a:off x="33193747" y="31074006"/>
                      <a:ext cx="1865553" cy="8410216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5"/>
                      </a:graphicData>
                    </a:graphic>
                  </p:graphicFrame>
                </p:grpSp>
                <p:sp>
                  <p:nvSpPr>
                    <p:cNvPr id="34" name="Rectangle 8">
                      <a:extLst>
                        <a:ext uri="{FF2B5EF4-FFF2-40B4-BE49-F238E27FC236}">
                          <a16:creationId xmlns:a16="http://schemas.microsoft.com/office/drawing/2014/main" id="{9A9F5693-9A7C-43DA-9B0C-861B92E76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65136" y="33890650"/>
                      <a:ext cx="476319" cy="3093729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  <a:alpha val="6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  <p:sp>
                  <p:nvSpPr>
                    <p:cNvPr id="35" name="Rectangle 10">
                      <a:extLst>
                        <a:ext uri="{FF2B5EF4-FFF2-40B4-BE49-F238E27FC236}">
                          <a16:creationId xmlns:a16="http://schemas.microsoft.com/office/drawing/2014/main" id="{BD938729-E8D9-4845-AC0F-82BF5588C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64275" y="36984380"/>
                      <a:ext cx="477180" cy="2165918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6" name="Rectangle 9">
                      <a:extLst>
                        <a:ext uri="{FF2B5EF4-FFF2-40B4-BE49-F238E27FC236}">
                          <a16:creationId xmlns:a16="http://schemas.microsoft.com/office/drawing/2014/main" id="{E5842EC6-2BC1-4DEE-8614-F82952BD2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64597" y="33427988"/>
                      <a:ext cx="476858" cy="461962"/>
                    </a:xfrm>
                    <a:prstGeom prst="rect">
                      <a:avLst/>
                    </a:prstGeom>
                    <a:solidFill>
                      <a:srgbClr val="FF0000">
                        <a:alpha val="60000"/>
                      </a:srgb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  <p:sp>
                  <p:nvSpPr>
                    <p:cNvPr id="37" name="Rectangle 8">
                      <a:extLst>
                        <a:ext uri="{FF2B5EF4-FFF2-40B4-BE49-F238E27FC236}">
                          <a16:creationId xmlns:a16="http://schemas.microsoft.com/office/drawing/2014/main" id="{41D80BA1-B052-49F1-97E1-3AC4CD532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64696" y="32733152"/>
                      <a:ext cx="476760" cy="694149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  <a:alpha val="6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  <p:sp>
                  <p:nvSpPr>
                    <p:cNvPr id="38" name="Rectangle 10">
                      <a:extLst>
                        <a:ext uri="{FF2B5EF4-FFF2-40B4-BE49-F238E27FC236}">
                          <a16:creationId xmlns:a16="http://schemas.microsoft.com/office/drawing/2014/main" id="{F965BAAF-7C94-4F4C-B76B-7C6CCE521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65138" y="31923404"/>
                      <a:ext cx="475125" cy="811087"/>
                    </a:xfrm>
                    <a:prstGeom prst="rect">
                      <a:avLst/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39" name="CuadroTexto 534">
                      <a:extLst>
                        <a:ext uri="{FF2B5EF4-FFF2-40B4-BE49-F238E27FC236}">
                          <a16:creationId xmlns:a16="http://schemas.microsoft.com/office/drawing/2014/main" id="{27C89181-04BC-457F-8CD1-D92F289BDBB4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8589845" y="32108461"/>
                      <a:ext cx="1824025" cy="463346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suboxic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conditions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CuadroTexto 534">
                      <a:extLst>
                        <a:ext uri="{FF2B5EF4-FFF2-40B4-BE49-F238E27FC236}">
                          <a16:creationId xmlns:a16="http://schemas.microsoft.com/office/drawing/2014/main" id="{3A37E65E-396C-45D7-84F5-50648777B264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8567586" y="37891101"/>
                      <a:ext cx="1824025" cy="463346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suboxic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conditions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CuadroTexto 534">
                      <a:extLst>
                        <a:ext uri="{FF2B5EF4-FFF2-40B4-BE49-F238E27FC236}">
                          <a16:creationId xmlns:a16="http://schemas.microsoft.com/office/drawing/2014/main" id="{E2ACA4E2-A160-439B-8BA6-900E888E271C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8555601" y="35080224"/>
                      <a:ext cx="1824026" cy="430887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anoxic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conditions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CuadroTexto 534">
                      <a:extLst>
                        <a:ext uri="{FF2B5EF4-FFF2-40B4-BE49-F238E27FC236}">
                          <a16:creationId xmlns:a16="http://schemas.microsoft.com/office/drawing/2014/main" id="{E5AC604B-74E3-4152-93CF-CF16EA4F7A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96700" y="33531270"/>
                      <a:ext cx="1824026" cy="261610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euxinia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CuadroTexto 534">
                      <a:extLst>
                        <a:ext uri="{FF2B5EF4-FFF2-40B4-BE49-F238E27FC236}">
                          <a16:creationId xmlns:a16="http://schemas.microsoft.com/office/drawing/2014/main" id="{4C5CD4AD-4CF7-4FE5-B566-C62B53E5445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8574438" y="32869568"/>
                      <a:ext cx="1824026" cy="430887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  <p:txBody>
                    <a:bodyPr wrap="square" rtlCol="0" anchor="t">
                      <a:spAutoFit/>
                    </a:bodyPr>
                    <a:lstStyle>
                      <a:lvl1pPr marL="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anoxic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_tradn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conditions</a:t>
                      </a:r>
                      <a:endParaRPr lang="es-ES_tradn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pic>
                <p:nvPicPr>
                  <p:cNvPr id="24" name="Picture 402">
                    <a:extLst>
                      <a:ext uri="{FF2B5EF4-FFF2-40B4-BE49-F238E27FC236}">
                        <a16:creationId xmlns:a16="http://schemas.microsoft.com/office/drawing/2014/main" id="{C6A2A735-74BC-4CD2-8053-92845396FF15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07039" y="24116686"/>
                    <a:ext cx="2160000" cy="1440000"/>
                  </a:xfrm>
                  <a:prstGeom prst="rect">
                    <a:avLst/>
                  </a:prstGeom>
                </p:spPr>
              </p:pic>
              <p:cxnSp>
                <p:nvCxnSpPr>
                  <p:cNvPr id="25" name="Straight Arrow Connector 395">
                    <a:extLst>
                      <a:ext uri="{FF2B5EF4-FFF2-40B4-BE49-F238E27FC236}">
                        <a16:creationId xmlns:a16="http://schemas.microsoft.com/office/drawing/2014/main" id="{2A30E23D-D2A9-4E45-8EBC-5B8DB1650D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68304" y="24842733"/>
                    <a:ext cx="7855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47607C1F-6C73-48E5-A69D-614119F4E5D1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502229" y="28200402"/>
                    <a:ext cx="216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129">
                    <a:extLst>
                      <a:ext uri="{FF2B5EF4-FFF2-40B4-BE49-F238E27FC236}">
                        <a16:creationId xmlns:a16="http://schemas.microsoft.com/office/drawing/2014/main" id="{778066E7-CC59-401A-84D0-3E0AF0716B2D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04063" y="26162541"/>
                    <a:ext cx="2160000" cy="1440000"/>
                  </a:xfrm>
                  <a:prstGeom prst="rect">
                    <a:avLst/>
                  </a:prstGeom>
                </p:spPr>
              </p:pic>
              <p:sp>
                <p:nvSpPr>
                  <p:cNvPr id="28" name="CuadroTexto 534">
                    <a:extLst>
                      <a:ext uri="{FF2B5EF4-FFF2-40B4-BE49-F238E27FC236}">
                        <a16:creationId xmlns:a16="http://schemas.microsoft.com/office/drawing/2014/main" id="{2D555651-C619-42D2-8CF3-A52E361D758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9369" y="23710418"/>
                    <a:ext cx="2059735" cy="409279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hydrothermal</a:t>
                    </a:r>
                    <a:r>
                      <a:rPr lang="es-ES_tradnl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cherts</a:t>
                    </a:r>
                    <a:endParaRPr lang="es-ES_tradnl" sz="10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CuadroTexto 534">
                    <a:extLst>
                      <a:ext uri="{FF2B5EF4-FFF2-40B4-BE49-F238E27FC236}">
                        <a16:creationId xmlns:a16="http://schemas.microsoft.com/office/drawing/2014/main" id="{6B3AF2CE-CA77-4537-A9C1-60C40ECD1357}"/>
                      </a:ext>
                    </a:extLst>
                  </p:cNvPr>
                  <p:cNvSpPr txBox="1"/>
                  <p:nvPr/>
                </p:nvSpPr>
                <p:spPr>
                  <a:xfrm>
                    <a:off x="1526572" y="25818055"/>
                    <a:ext cx="2126380" cy="30777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replacive</a:t>
                    </a:r>
                    <a:r>
                      <a:rPr lang="es-ES_tradnl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s-ES_tradnl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assemblage</a:t>
                    </a:r>
                    <a:endParaRPr lang="es-ES_tradnl" sz="10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CuadroTexto 534">
                    <a:extLst>
                      <a:ext uri="{FF2B5EF4-FFF2-40B4-BE49-F238E27FC236}">
                        <a16:creationId xmlns:a16="http://schemas.microsoft.com/office/drawing/2014/main" id="{65370941-B0DE-4F78-9B75-67D76843A574}"/>
                      </a:ext>
                    </a:extLst>
                  </p:cNvPr>
                  <p:cNvSpPr txBox="1"/>
                  <p:nvPr/>
                </p:nvSpPr>
                <p:spPr>
                  <a:xfrm>
                    <a:off x="1471073" y="27807643"/>
                    <a:ext cx="2174581" cy="30777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s-ES_tradnl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laminated</a:t>
                    </a:r>
                    <a:r>
                      <a:rPr lang="es-ES_tradnl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s-ES_tradnl" sz="14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pyrite</a:t>
                    </a:r>
                    <a:endParaRPr lang="es-ES_tradnl" sz="10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1" name="Straight Arrow Connector 590">
                    <a:extLst>
                      <a:ext uri="{FF2B5EF4-FFF2-40B4-BE49-F238E27FC236}">
                        <a16:creationId xmlns:a16="http://schemas.microsoft.com/office/drawing/2014/main" id="{EDB55E3B-6B09-4522-84B9-85534D294B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97867" y="25126790"/>
                    <a:ext cx="874241" cy="172019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594">
                    <a:extLst>
                      <a:ext uri="{FF2B5EF4-FFF2-40B4-BE49-F238E27FC236}">
                        <a16:creationId xmlns:a16="http://schemas.microsoft.com/office/drawing/2014/main" id="{2904AF64-EBC7-4303-A4F7-1A59B93074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35006" y="28215771"/>
                    <a:ext cx="837102" cy="68157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140 Rectángulo">
                  <a:extLst>
                    <a:ext uri="{FF2B5EF4-FFF2-40B4-BE49-F238E27FC236}">
                      <a16:creationId xmlns:a16="http://schemas.microsoft.com/office/drawing/2014/main" id="{CA6736F1-25E9-4367-A297-E90418C45709}"/>
                    </a:ext>
                  </a:extLst>
                </p:cNvPr>
                <p:cNvSpPr/>
                <p:nvPr/>
              </p:nvSpPr>
              <p:spPr>
                <a:xfrm>
                  <a:off x="3034954" y="29282148"/>
                  <a:ext cx="353035" cy="1923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495" dirty="0"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cxnSp>
              <p:nvCxnSpPr>
                <p:cNvPr id="21" name="17 Conector recto">
                  <a:extLst>
                    <a:ext uri="{FF2B5EF4-FFF2-40B4-BE49-F238E27FC236}">
                      <a16:creationId xmlns:a16="http://schemas.microsoft.com/office/drawing/2014/main" id="{EF38266F-ED25-41D7-AD21-112EA588B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1229" y="29425474"/>
                  <a:ext cx="252000" cy="40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142 CuadroTexto">
                  <a:extLst>
                    <a:ext uri="{FF2B5EF4-FFF2-40B4-BE49-F238E27FC236}">
                      <a16:creationId xmlns:a16="http://schemas.microsoft.com/office/drawing/2014/main" id="{9BF24503-E71B-42D6-B8D1-68566854A199}"/>
                    </a:ext>
                  </a:extLst>
                </p:cNvPr>
                <p:cNvSpPr txBox="1"/>
                <p:nvPr/>
              </p:nvSpPr>
              <p:spPr>
                <a:xfrm>
                  <a:off x="2941919" y="29281944"/>
                  <a:ext cx="550161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800" b="1" dirty="0">
                      <a:latin typeface="Arial" pitchFamily="34" charset="0"/>
                      <a:cs typeface="Arial" pitchFamily="34" charset="0"/>
                    </a:rPr>
                    <a:t>20µm</a:t>
                  </a:r>
                </a:p>
              </p:txBody>
            </p:sp>
          </p:grpSp>
          <p:sp>
            <p:nvSpPr>
              <p:cNvPr id="16" name="140 Rectángulo">
                <a:extLst>
                  <a:ext uri="{FF2B5EF4-FFF2-40B4-BE49-F238E27FC236}">
                    <a16:creationId xmlns:a16="http://schemas.microsoft.com/office/drawing/2014/main" id="{FE3A248B-75B2-4316-BCD4-38A66BAA643C}"/>
                  </a:ext>
                </a:extLst>
              </p:cNvPr>
              <p:cNvSpPr/>
              <p:nvPr/>
            </p:nvSpPr>
            <p:spPr>
              <a:xfrm>
                <a:off x="2746192" y="25206298"/>
                <a:ext cx="651810" cy="1736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495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142 CuadroTexto">
                <a:extLst>
                  <a:ext uri="{FF2B5EF4-FFF2-40B4-BE49-F238E27FC236}">
                    <a16:creationId xmlns:a16="http://schemas.microsoft.com/office/drawing/2014/main" id="{E1E831A6-2804-4BBB-B3BC-D95FC32A9884}"/>
                  </a:ext>
                </a:extLst>
              </p:cNvPr>
              <p:cNvSpPr txBox="1"/>
              <p:nvPr/>
            </p:nvSpPr>
            <p:spPr>
              <a:xfrm>
                <a:off x="2727581" y="25206086"/>
                <a:ext cx="643387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800" b="1" dirty="0">
                    <a:latin typeface="Arial" pitchFamily="34" charset="0"/>
                    <a:cs typeface="Arial" pitchFamily="34" charset="0"/>
                  </a:rPr>
                  <a:t>1cm</a:t>
                </a:r>
              </a:p>
            </p:txBody>
          </p:sp>
          <p:cxnSp>
            <p:nvCxnSpPr>
              <p:cNvPr id="18" name="17 Conector recto">
                <a:extLst>
                  <a:ext uri="{FF2B5EF4-FFF2-40B4-BE49-F238E27FC236}">
                    <a16:creationId xmlns:a16="http://schemas.microsoft.com/office/drawing/2014/main" id="{3B33970C-D2F2-4A8F-885E-64F2739A1EE3}"/>
                  </a:ext>
                </a:extLst>
              </p:cNvPr>
              <p:cNvCxnSpPr/>
              <p:nvPr/>
            </p:nvCxnSpPr>
            <p:spPr>
              <a:xfrm>
                <a:off x="2754682" y="25339313"/>
                <a:ext cx="612000" cy="40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CuadroTexto 534">
              <a:extLst>
                <a:ext uri="{FF2B5EF4-FFF2-40B4-BE49-F238E27FC236}">
                  <a16:creationId xmlns:a16="http://schemas.microsoft.com/office/drawing/2014/main" id="{99D96418-7BCF-484B-9A3F-CD9112C63D6A}"/>
                </a:ext>
              </a:extLst>
            </p:cNvPr>
            <p:cNvSpPr txBox="1"/>
            <p:nvPr/>
          </p:nvSpPr>
          <p:spPr>
            <a:xfrm>
              <a:off x="8845584" y="604786"/>
              <a:ext cx="1696248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N2444</a:t>
              </a:r>
              <a:endParaRPr lang="es-ES_tradnl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" name="Rectángulo 95"/>
          <p:cNvSpPr/>
          <p:nvPr/>
        </p:nvSpPr>
        <p:spPr>
          <a:xfrm>
            <a:off x="0" y="752824"/>
            <a:ext cx="11518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s-ES" sz="1400" dirty="0" err="1">
                <a:latin typeface="Arial" charset="0"/>
                <a:ea typeface="Arial" charset="0"/>
                <a:cs typeface="Arial" charset="0"/>
              </a:rPr>
              <a:t>Mo</a:t>
            </a:r>
            <a:r>
              <a:rPr lang="es-ES" sz="1400" baseline="-25000" dirty="0" err="1">
                <a:latin typeface="Arial" charset="0"/>
                <a:ea typeface="Arial" charset="0"/>
                <a:cs typeface="Arial" charset="0"/>
              </a:rPr>
              <a:t>EF</a:t>
            </a:r>
            <a:r>
              <a:rPr lang="es-ES" sz="1400" baseline="-25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E" sz="1400" dirty="0">
                <a:latin typeface="Arial" charset="0"/>
                <a:ea typeface="Arial" charset="0"/>
                <a:cs typeface="Arial" charset="0"/>
              </a:rPr>
              <a:t>= [(1/Al)</a:t>
            </a:r>
            <a:r>
              <a:rPr lang="en-IE" sz="1400" baseline="-25000" dirty="0">
                <a:latin typeface="Arial" charset="0"/>
                <a:ea typeface="Arial" charset="0"/>
                <a:cs typeface="Arial" charset="0"/>
              </a:rPr>
              <a:t>sample</a:t>
            </a:r>
            <a:r>
              <a:rPr lang="en-IE" sz="1400" dirty="0">
                <a:latin typeface="Arial" charset="0"/>
                <a:ea typeface="Arial" charset="0"/>
                <a:cs typeface="Arial" charset="0"/>
              </a:rPr>
              <a:t>/(Mo/Al)</a:t>
            </a:r>
            <a:r>
              <a:rPr lang="en-IE" sz="1400" baseline="-25000" dirty="0">
                <a:latin typeface="Arial" charset="0"/>
                <a:ea typeface="Arial" charset="0"/>
                <a:cs typeface="Arial" charset="0"/>
              </a:rPr>
              <a:t>PAAS</a:t>
            </a:r>
            <a:r>
              <a:rPr lang="en-IE" sz="1400" dirty="0">
                <a:latin typeface="Arial" charset="0"/>
                <a:ea typeface="Arial" charset="0"/>
                <a:cs typeface="Arial" charset="0"/>
              </a:rPr>
              <a:t>]</a:t>
            </a:r>
            <a:r>
              <a:rPr lang="es-ES" sz="14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IE" sz="1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IE" sz="1400" dirty="0" err="1">
                <a:latin typeface="Arial" charset="0"/>
                <a:ea typeface="Arial" charset="0"/>
                <a:cs typeface="Arial" charset="0"/>
              </a:rPr>
              <a:t>Algeo</a:t>
            </a:r>
            <a:r>
              <a:rPr lang="en-IE" sz="14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IE" sz="1400" dirty="0" err="1">
                <a:latin typeface="Arial" charset="0"/>
                <a:ea typeface="Arial" charset="0"/>
                <a:cs typeface="Arial" charset="0"/>
              </a:rPr>
              <a:t>Tribovillard</a:t>
            </a:r>
            <a:r>
              <a:rPr lang="en-IE" sz="1400" dirty="0">
                <a:latin typeface="Arial" charset="0"/>
                <a:ea typeface="Arial" charset="0"/>
                <a:cs typeface="Arial" charset="0"/>
              </a:rPr>
              <a:t> 2009)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Ce/Ce*=  3X(</a:t>
            </a:r>
            <a:r>
              <a:rPr lang="es-ES_tradnl" sz="14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Ce</a:t>
            </a:r>
            <a:r>
              <a:rPr lang="es-ES_tradnl" sz="1400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samples</a:t>
            </a: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s-ES_tradnl" sz="14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Ce</a:t>
            </a:r>
            <a:r>
              <a:rPr lang="es-ES_tradnl" sz="1400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average</a:t>
            </a: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)/((2*</a:t>
            </a:r>
            <a:r>
              <a:rPr lang="es-ES_tradnl" sz="14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</a:t>
            </a:r>
            <a:r>
              <a:rPr lang="es-ES_tradnl" sz="1400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sample</a:t>
            </a: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s-ES_tradnl" sz="14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</a:t>
            </a:r>
            <a:r>
              <a:rPr lang="es-ES_tradnl" sz="1400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average</a:t>
            </a: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)+(Nd </a:t>
            </a:r>
            <a:r>
              <a:rPr lang="es-ES_tradnl" sz="1400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sample</a:t>
            </a: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/Nd </a:t>
            </a:r>
            <a:r>
              <a:rPr lang="es-ES_tradnl" sz="1400" baseline="-25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average</a:t>
            </a:r>
            <a:r>
              <a:rPr lang="es-ES_tradnl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endParaRPr lang="fr-FR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endParaRPr lang="es-E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97184F5-4A4D-C14C-8FCB-7A0AEB2EB54C}"/>
              </a:ext>
            </a:extLst>
          </p:cNvPr>
          <p:cNvSpPr/>
          <p:nvPr/>
        </p:nvSpPr>
        <p:spPr>
          <a:xfrm>
            <a:off x="0" y="2294106"/>
            <a:ext cx="421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Framboidal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pyrite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sphalerite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mineralization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underlying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deposits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occurs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anoxic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stratigraphical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levels</a:t>
            </a:r>
            <a:endParaRPr lang="es-E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s-E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Hence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halos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TBU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indicate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deeper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deposits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explore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anoxic</a:t>
            </a:r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levels</a:t>
            </a:r>
            <a:endParaRPr lang="es-E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A26E9E23-4A69-DF41-A221-FAB0F031C303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TBUs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depositional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paleoenvironment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0" y="5490598"/>
            <a:ext cx="4597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IE" sz="1300" dirty="0">
                <a:latin typeface="Arial" charset="0"/>
                <a:ea typeface="Arial" charset="0"/>
                <a:cs typeface="Arial" charset="0"/>
              </a:rPr>
              <a:t>Correlation between Mo</a:t>
            </a:r>
            <a:r>
              <a:rPr lang="es-ES" sz="1300" baseline="-25000" dirty="0">
                <a:latin typeface="Arial" charset="0"/>
                <a:ea typeface="Arial" charset="0"/>
                <a:cs typeface="Arial" charset="0"/>
              </a:rPr>
              <a:t>EF </a:t>
            </a:r>
            <a:r>
              <a:rPr lang="es-ES" sz="1300" dirty="0">
                <a:latin typeface="Arial" charset="0"/>
                <a:ea typeface="Arial" charset="0"/>
                <a:cs typeface="Arial" charset="0"/>
              </a:rPr>
              <a:t>and U</a:t>
            </a:r>
            <a:r>
              <a:rPr lang="es-ES" sz="1300" baseline="-25000" dirty="0">
                <a:latin typeface="Arial" charset="0"/>
                <a:ea typeface="Arial" charset="0"/>
                <a:cs typeface="Arial" charset="0"/>
              </a:rPr>
              <a:t>EF </a:t>
            </a:r>
            <a:r>
              <a:rPr lang="es-ES" sz="1300" dirty="0">
                <a:latin typeface="Arial" charset="0"/>
                <a:ea typeface="Arial" charset="0"/>
                <a:cs typeface="Arial" charset="0"/>
                <a:sym typeface="Wingdings"/>
              </a:rPr>
              <a:t> anoxia-</a:t>
            </a:r>
            <a:r>
              <a:rPr lang="es-ES" sz="1300" dirty="0" err="1">
                <a:latin typeface="Arial" charset="0"/>
                <a:ea typeface="Arial" charset="0"/>
                <a:cs typeface="Arial" charset="0"/>
                <a:sym typeface="Wingdings"/>
              </a:rPr>
              <a:t>euxinia</a:t>
            </a:r>
            <a:endParaRPr lang="es-ES" sz="1300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IE" sz="1300" dirty="0">
                <a:latin typeface="Arial" charset="0"/>
                <a:ea typeface="Arial" charset="0"/>
                <a:cs typeface="Arial" charset="0"/>
              </a:rPr>
              <a:t>Mo</a:t>
            </a:r>
            <a:r>
              <a:rPr lang="es-ES" sz="1300" baseline="-25000" dirty="0">
                <a:latin typeface="Arial" charset="0"/>
                <a:ea typeface="Arial" charset="0"/>
                <a:cs typeface="Arial" charset="0"/>
              </a:rPr>
              <a:t>EF</a:t>
            </a:r>
            <a:r>
              <a:rPr lang="es-ES" sz="1300" dirty="0">
                <a:latin typeface="Arial" charset="0"/>
                <a:ea typeface="Arial" charset="0"/>
                <a:cs typeface="Arial" charset="0"/>
              </a:rPr>
              <a:t> &gt;1 and U</a:t>
            </a:r>
            <a:r>
              <a:rPr lang="es-ES" sz="1300" baseline="-25000" dirty="0">
                <a:latin typeface="Arial" charset="0"/>
                <a:ea typeface="Arial" charset="0"/>
                <a:cs typeface="Arial" charset="0"/>
              </a:rPr>
              <a:t>EF</a:t>
            </a:r>
            <a:r>
              <a:rPr lang="es-ES" sz="1300" dirty="0">
                <a:latin typeface="Arial" charset="0"/>
                <a:ea typeface="Arial" charset="0"/>
                <a:cs typeface="Arial" charset="0"/>
              </a:rPr>
              <a:t> &gt;1 </a:t>
            </a:r>
            <a:r>
              <a:rPr lang="es-ES" sz="1300" dirty="0">
                <a:latin typeface="Arial" charset="0"/>
                <a:ea typeface="Arial" charset="0"/>
                <a:cs typeface="Arial" charset="0"/>
                <a:sym typeface="Wingdings"/>
              </a:rPr>
              <a:t> anoxia-</a:t>
            </a:r>
            <a:r>
              <a:rPr lang="es-ES" sz="1300" dirty="0" err="1">
                <a:latin typeface="Arial" charset="0"/>
                <a:ea typeface="Arial" charset="0"/>
                <a:cs typeface="Arial" charset="0"/>
                <a:sym typeface="Wingdings"/>
              </a:rPr>
              <a:t>euxinia</a:t>
            </a:r>
            <a:endParaRPr lang="es-ES" sz="1300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Ce/Ce &gt; 1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strongly</a:t>
            </a: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anoxia to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euxinia</a:t>
            </a:r>
            <a:endParaRPr lang="es-ES_tradnl" sz="13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Ce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is</a:t>
            </a: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leached</a:t>
            </a: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by</a:t>
            </a: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oxidizing</a:t>
            </a: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es-ES_tradnl" sz="13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hydrothermal</a:t>
            </a:r>
            <a:r>
              <a:rPr lang="es-ES_tradnl" sz="13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 fluid</a:t>
            </a:r>
            <a:endParaRPr lang="en-IE" sz="13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33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2709AC6E-ABDC-1D46-A030-D544459CC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98" t="9855" r="26936" b="65797"/>
          <a:stretch/>
        </p:blipFill>
        <p:spPr>
          <a:xfrm>
            <a:off x="3314700" y="2959101"/>
            <a:ext cx="5880764" cy="38480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1EB4783-7215-044B-8307-AB5E0F37D66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Cherts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87380A-C135-6F43-9921-23F5FCF9E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" t="30566" r="84459" b="21006"/>
          <a:stretch/>
        </p:blipFill>
        <p:spPr>
          <a:xfrm>
            <a:off x="9029699" y="155702"/>
            <a:ext cx="3004457" cy="63104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C7E5F6-9762-7A43-948D-75BF493A37C6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9" t="30519" r="66037" b="45892"/>
          <a:stretch/>
        </p:blipFill>
        <p:spPr>
          <a:xfrm>
            <a:off x="6997700" y="5114925"/>
            <a:ext cx="1800303" cy="11167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651926-95E5-9B41-9D62-BA3947E81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0" t="15642" r="46417" b="62673"/>
          <a:stretch/>
        </p:blipFill>
        <p:spPr>
          <a:xfrm>
            <a:off x="121463" y="884717"/>
            <a:ext cx="8799346" cy="20873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06A2121-5DB9-E645-A057-47A4AE36DE10}"/>
              </a:ext>
            </a:extLst>
          </p:cNvPr>
          <p:cNvSpPr txBox="1"/>
          <p:nvPr/>
        </p:nvSpPr>
        <p:spPr>
          <a:xfrm>
            <a:off x="10748868" y="6611779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2021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5B406E6-8013-354D-9169-7E01539F98AA}"/>
              </a:ext>
            </a:extLst>
          </p:cNvPr>
          <p:cNvSpPr/>
          <p:nvPr/>
        </p:nvSpPr>
        <p:spPr>
          <a:xfrm>
            <a:off x="9232900" y="787400"/>
            <a:ext cx="673100" cy="279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3A5DAC3-D130-A941-AC52-05DC0559A4F7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912304" y="1066800"/>
            <a:ext cx="657146" cy="37661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9">
            <a:extLst>
              <a:ext uri="{FF2B5EF4-FFF2-40B4-BE49-F238E27FC236}">
                <a16:creationId xmlns:a16="http://schemas.microsoft.com/office/drawing/2014/main" id="{99F006BE-917D-8B4B-B9D8-BB2B2F76F757}"/>
              </a:ext>
            </a:extLst>
          </p:cNvPr>
          <p:cNvSpPr/>
          <p:nvPr/>
        </p:nvSpPr>
        <p:spPr>
          <a:xfrm>
            <a:off x="120360" y="633302"/>
            <a:ext cx="8795039" cy="2378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Banded cherts included in reddish Mn-rich black shales</a:t>
            </a:r>
          </a:p>
        </p:txBody>
      </p:sp>
      <p:sp>
        <p:nvSpPr>
          <p:cNvPr id="27" name="Estrella de 5 puntas 26">
            <a:extLst>
              <a:ext uri="{FF2B5EF4-FFF2-40B4-BE49-F238E27FC236}">
                <a16:creationId xmlns:a16="http://schemas.microsoft.com/office/drawing/2014/main" id="{F2D287A3-A33E-1C47-9BFF-3592B88B6ECA}"/>
              </a:ext>
            </a:extLst>
          </p:cNvPr>
          <p:cNvSpPr/>
          <p:nvPr/>
        </p:nvSpPr>
        <p:spPr>
          <a:xfrm>
            <a:off x="1208313" y="1904999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14EEDC4-2AA5-BD4D-87CE-21270F75EB69}"/>
              </a:ext>
            </a:extLst>
          </p:cNvPr>
          <p:cNvSpPr/>
          <p:nvPr/>
        </p:nvSpPr>
        <p:spPr>
          <a:xfrm>
            <a:off x="10886" y="3377311"/>
            <a:ext cx="361405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23.7 to 26.3‰ </a:t>
            </a:r>
          </a:p>
          <a:p>
            <a:pPr algn="ctr"/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lowest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stratigraphically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cherts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tuffaceous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Chert-water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fractionation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curves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indicates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chert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crystallization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 to 80 ◦C </a:t>
            </a:r>
          </a:p>
          <a:p>
            <a:pPr algn="ctr"/>
            <a:endParaRPr lang="es-E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ctr"/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equilibration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seawater</a:t>
            </a:r>
            <a:endParaRPr lang="es-E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6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42FF50B-69A1-CC4B-A7DE-7424ACE0B2C1}"/>
              </a:ext>
            </a:extLst>
          </p:cNvPr>
          <p:cNvSpPr txBox="1"/>
          <p:nvPr/>
        </p:nvSpPr>
        <p:spPr>
          <a:xfrm>
            <a:off x="9360776" y="6611779"/>
            <a:ext cx="28312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2021; </a:t>
            </a:r>
            <a:r>
              <a:rPr lang="es-ES" sz="1000" dirty="0" err="1"/>
              <a:t>Drummond</a:t>
            </a:r>
            <a:r>
              <a:rPr lang="es-ES" sz="1000" dirty="0"/>
              <a:t>, 2021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AAE44FD-C05B-D948-A9B8-0FACAC36BA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65" t="11742" r="14030" b="22587"/>
          <a:stretch/>
        </p:blipFill>
        <p:spPr>
          <a:xfrm>
            <a:off x="177422" y="2440196"/>
            <a:ext cx="5172501" cy="286878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5F432A7-16A2-0541-BD4F-A2EB99A82D0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Genetic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model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Main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zone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56B63B8-A36A-3A41-8090-A4DDCFD51567}"/>
              </a:ext>
            </a:extLst>
          </p:cNvPr>
          <p:cNvSpPr txBox="1"/>
          <p:nvPr/>
        </p:nvSpPr>
        <p:spPr>
          <a:xfrm>
            <a:off x="215900" y="821330"/>
            <a:ext cx="5029200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Early-rift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Syn-diagenetic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mineralization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Pale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of Zn-Pb-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faults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Bimodal Sulfur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BSR +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E4B9138-E27A-6A49-BF55-51E6F4BCB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4" t="12029" r="14239" b="4638"/>
          <a:stretch/>
        </p:blipFill>
        <p:spPr>
          <a:xfrm>
            <a:off x="6052930" y="2451100"/>
            <a:ext cx="5082199" cy="284866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9B1057D-6E4B-2146-AD85-C3FC9B4EAA66}"/>
              </a:ext>
            </a:extLst>
          </p:cNvPr>
          <p:cNvSpPr txBox="1"/>
          <p:nvPr/>
        </p:nvSpPr>
        <p:spPr>
          <a:xfrm>
            <a:off x="1199429" y="4308046"/>
            <a:ext cx="3817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Zn+Pb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Bimodal 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s-E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BSR +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hydrothermal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FF49D76-6EAF-2D4D-9D7B-9BEF58E39DD7}"/>
              </a:ext>
            </a:extLst>
          </p:cNvPr>
          <p:cNvCxnSpPr>
            <a:cxnSpLocks/>
          </p:cNvCxnSpPr>
          <p:nvPr/>
        </p:nvCxnSpPr>
        <p:spPr>
          <a:xfrm flipV="1">
            <a:off x="3390900" y="3327400"/>
            <a:ext cx="317500" cy="104140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F477C42A-4237-354E-AD02-4B36D0307D21}"/>
              </a:ext>
            </a:extLst>
          </p:cNvPr>
          <p:cNvCxnSpPr>
            <a:cxnSpLocks/>
          </p:cNvCxnSpPr>
          <p:nvPr/>
        </p:nvCxnSpPr>
        <p:spPr>
          <a:xfrm flipH="1" flipV="1">
            <a:off x="2235200" y="3911600"/>
            <a:ext cx="1155700" cy="46990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E9F47D4A-B6AF-C044-8E0B-A47526FC9A2E}"/>
              </a:ext>
            </a:extLst>
          </p:cNvPr>
          <p:cNvCxnSpPr>
            <a:cxnSpLocks/>
          </p:cNvCxnSpPr>
          <p:nvPr/>
        </p:nvCxnSpPr>
        <p:spPr>
          <a:xfrm flipH="1" flipV="1">
            <a:off x="1155700" y="4406900"/>
            <a:ext cx="342900" cy="26670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BA88AAE1-B11E-C046-90BE-5411963A77B5}"/>
              </a:ext>
            </a:extLst>
          </p:cNvPr>
          <p:cNvCxnSpPr>
            <a:cxnSpLocks/>
          </p:cNvCxnSpPr>
          <p:nvPr/>
        </p:nvCxnSpPr>
        <p:spPr>
          <a:xfrm flipH="1">
            <a:off x="419100" y="4660900"/>
            <a:ext cx="1092200" cy="48260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8D352C7-CC7F-DE47-9FBE-BB0B8404C08B}"/>
              </a:ext>
            </a:extLst>
          </p:cNvPr>
          <p:cNvSpPr txBox="1"/>
          <p:nvPr/>
        </p:nvSpPr>
        <p:spPr>
          <a:xfrm>
            <a:off x="174578" y="2167530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8A7C510-BC0A-3245-86D6-9739E4023F03}"/>
              </a:ext>
            </a:extLst>
          </p:cNvPr>
          <p:cNvSpPr txBox="1"/>
          <p:nvPr/>
        </p:nvSpPr>
        <p:spPr>
          <a:xfrm>
            <a:off x="4975178" y="2167530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12F24DF-041B-884A-A758-440C98A79773}"/>
              </a:ext>
            </a:extLst>
          </p:cNvPr>
          <p:cNvSpPr txBox="1"/>
          <p:nvPr/>
        </p:nvSpPr>
        <p:spPr>
          <a:xfrm>
            <a:off x="6070600" y="821330"/>
            <a:ext cx="5029200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Syn-rift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Syn-diagenetic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mineralization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Pale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mineralizing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continues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extensional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tectonic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mineralized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Pale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6FD125FE-90C3-4F45-A583-7E5E5AF54508}"/>
              </a:ext>
            </a:extLst>
          </p:cNvPr>
          <p:cNvSpPr txBox="1"/>
          <p:nvPr/>
        </p:nvSpPr>
        <p:spPr>
          <a:xfrm>
            <a:off x="5978478" y="2167530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SW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3B63A1E-CF71-B042-828B-36C9CC8B9150}"/>
              </a:ext>
            </a:extLst>
          </p:cNvPr>
          <p:cNvSpPr txBox="1"/>
          <p:nvPr/>
        </p:nvSpPr>
        <p:spPr>
          <a:xfrm>
            <a:off x="10779078" y="2167530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09A158D-31EB-3F4F-A6B1-31D321B0F0FE}"/>
              </a:ext>
            </a:extLst>
          </p:cNvPr>
          <p:cNvSpPr/>
          <p:nvPr/>
        </p:nvSpPr>
        <p:spPr>
          <a:xfrm>
            <a:off x="0" y="5648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fault-talus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sedimentary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breccias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reworked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mineralized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clasts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Visean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sulfide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mineralisation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Pale </a:t>
            </a:r>
            <a:r>
              <a:rPr lang="es-E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es-E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86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391A376-1E65-684D-B2B4-74703AFD005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Genetic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model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Thin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Bedded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Units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CuadroTexto 213">
            <a:extLst>
              <a:ext uri="{FF2B5EF4-FFF2-40B4-BE49-F238E27FC236}">
                <a16:creationId xmlns:a16="http://schemas.microsoft.com/office/drawing/2014/main" id="{FF9966A3-6923-DF42-8D4A-495F3E3C0223}"/>
              </a:ext>
            </a:extLst>
          </p:cNvPr>
          <p:cNvSpPr txBox="1"/>
          <p:nvPr/>
        </p:nvSpPr>
        <p:spPr>
          <a:xfrm>
            <a:off x="9449775" y="574051"/>
            <a:ext cx="1606904" cy="307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laminated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CuadroTexto 214">
            <a:extLst>
              <a:ext uri="{FF2B5EF4-FFF2-40B4-BE49-F238E27FC236}">
                <a16:creationId xmlns:a16="http://schemas.microsoft.com/office/drawing/2014/main" id="{70484803-3E40-2647-920B-128EC602489C}"/>
              </a:ext>
            </a:extLst>
          </p:cNvPr>
          <p:cNvSpPr txBox="1"/>
          <p:nvPr/>
        </p:nvSpPr>
        <p:spPr>
          <a:xfrm>
            <a:off x="4036216" y="580177"/>
            <a:ext cx="1979179" cy="307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pyritized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SFC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6C40DBC9-EF60-6344-A65E-29C06969A1D4}"/>
              </a:ext>
            </a:extLst>
          </p:cNvPr>
          <p:cNvSpPr txBox="1"/>
          <p:nvPr/>
        </p:nvSpPr>
        <p:spPr>
          <a:xfrm>
            <a:off x="6743338" y="571141"/>
            <a:ext cx="1585395" cy="307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pyritized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fossils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CuadroTexto 316">
            <a:extLst>
              <a:ext uri="{FF2B5EF4-FFF2-40B4-BE49-F238E27FC236}">
                <a16:creationId xmlns:a16="http://schemas.microsoft.com/office/drawing/2014/main" id="{85CC07B7-F86C-874C-AF10-8EDD2EA76C2E}"/>
              </a:ext>
            </a:extLst>
          </p:cNvPr>
          <p:cNvSpPr txBox="1"/>
          <p:nvPr/>
        </p:nvSpPr>
        <p:spPr>
          <a:xfrm>
            <a:off x="82865" y="1465309"/>
            <a:ext cx="400884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I </a:t>
            </a:r>
          </a:p>
          <a:p>
            <a:pPr algn="ctr"/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seafloor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Viséan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200"/>
              </a:spcAft>
            </a:pPr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Ø"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TBU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coeval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extensional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tectonic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Ø"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Fe (Zn, Pb),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acidic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s-E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S-deficient,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weaker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mineralizing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Ø"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sphalerite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BSR in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unconsolidated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sediments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DB4185-FE4C-3747-8DF9-EA2CD5182419}"/>
              </a:ext>
            </a:extLst>
          </p:cNvPr>
          <p:cNvSpPr txBox="1"/>
          <p:nvPr/>
        </p:nvSpPr>
        <p:spPr>
          <a:xfrm>
            <a:off x="10670430" y="6611779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2021</a:t>
            </a:r>
          </a:p>
        </p:txBody>
      </p:sp>
      <p:grpSp>
        <p:nvGrpSpPr>
          <p:cNvPr id="325" name="Grupo 324">
            <a:extLst>
              <a:ext uri="{FF2B5EF4-FFF2-40B4-BE49-F238E27FC236}">
                <a16:creationId xmlns:a16="http://schemas.microsoft.com/office/drawing/2014/main" id="{B33BA327-07CE-DF41-9630-7FA81346C93C}"/>
              </a:ext>
            </a:extLst>
          </p:cNvPr>
          <p:cNvGrpSpPr/>
          <p:nvPr/>
        </p:nvGrpSpPr>
        <p:grpSpPr>
          <a:xfrm>
            <a:off x="3931227" y="1013496"/>
            <a:ext cx="9378835" cy="5606679"/>
            <a:chOff x="3931227" y="1013496"/>
            <a:chExt cx="9378835" cy="5606679"/>
          </a:xfrm>
        </p:grpSpPr>
        <p:grpSp>
          <p:nvGrpSpPr>
            <p:cNvPr id="324" name="Grupo 323">
              <a:extLst>
                <a:ext uri="{FF2B5EF4-FFF2-40B4-BE49-F238E27FC236}">
                  <a16:creationId xmlns:a16="http://schemas.microsoft.com/office/drawing/2014/main" id="{6273B46A-6A21-9B45-9328-1C569BBEC9FA}"/>
                </a:ext>
              </a:extLst>
            </p:cNvPr>
            <p:cNvGrpSpPr/>
            <p:nvPr/>
          </p:nvGrpSpPr>
          <p:grpSpPr>
            <a:xfrm>
              <a:off x="3931227" y="1013496"/>
              <a:ext cx="9378835" cy="5606679"/>
              <a:chOff x="3943927" y="924596"/>
              <a:chExt cx="9378835" cy="5606679"/>
            </a:xfrm>
          </p:grpSpPr>
          <p:sp>
            <p:nvSpPr>
              <p:cNvPr id="206" name="Rectángulo 205">
                <a:extLst>
                  <a:ext uri="{FF2B5EF4-FFF2-40B4-BE49-F238E27FC236}">
                    <a16:creationId xmlns:a16="http://schemas.microsoft.com/office/drawing/2014/main" id="{2F64B5C5-AABD-844C-8F1B-FF20C403A232}"/>
                  </a:ext>
                </a:extLst>
              </p:cNvPr>
              <p:cNvSpPr/>
              <p:nvPr/>
            </p:nvSpPr>
            <p:spPr>
              <a:xfrm>
                <a:off x="4039305" y="3227296"/>
                <a:ext cx="8868618" cy="6553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7" name="Rectángulo 206">
                <a:extLst>
                  <a:ext uri="{FF2B5EF4-FFF2-40B4-BE49-F238E27FC236}">
                    <a16:creationId xmlns:a16="http://schemas.microsoft.com/office/drawing/2014/main" id="{80202E81-7F2B-304B-B046-87DA8FE8ECC1}"/>
                  </a:ext>
                </a:extLst>
              </p:cNvPr>
              <p:cNvSpPr/>
              <p:nvPr/>
            </p:nvSpPr>
            <p:spPr>
              <a:xfrm>
                <a:off x="4039305" y="2576854"/>
                <a:ext cx="8868618" cy="655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23" name="Grupo 322">
                <a:extLst>
                  <a:ext uri="{FF2B5EF4-FFF2-40B4-BE49-F238E27FC236}">
                    <a16:creationId xmlns:a16="http://schemas.microsoft.com/office/drawing/2014/main" id="{75112C16-FC7B-934A-9F21-39F6DFFE082C}"/>
                  </a:ext>
                </a:extLst>
              </p:cNvPr>
              <p:cNvGrpSpPr/>
              <p:nvPr/>
            </p:nvGrpSpPr>
            <p:grpSpPr>
              <a:xfrm>
                <a:off x="3943927" y="924596"/>
                <a:ext cx="9378835" cy="5606679"/>
                <a:chOff x="3943927" y="924596"/>
                <a:chExt cx="9378835" cy="5606679"/>
              </a:xfrm>
            </p:grpSpPr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5523B74C-CAFE-3944-9EBA-F8F90CECBF74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43927" y="3878216"/>
                  <a:ext cx="9053020" cy="2630268"/>
                </a:xfrm>
                <a:prstGeom prst="rect">
                  <a:avLst/>
                </a:prstGeom>
              </p:spPr>
            </p:pic>
            <p:cxnSp>
              <p:nvCxnSpPr>
                <p:cNvPr id="8" name="Conector curvado 7">
                  <a:extLst>
                    <a:ext uri="{FF2B5EF4-FFF2-40B4-BE49-F238E27FC236}">
                      <a16:creationId xmlns:a16="http://schemas.microsoft.com/office/drawing/2014/main" id="{BFA43AAF-3C16-1945-BE18-DC69F6607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6689819" y="5640988"/>
                  <a:ext cx="683438" cy="255906"/>
                </a:xfrm>
                <a:prstGeom prst="curvedConnector3">
                  <a:avLst>
                    <a:gd name="adj1" fmla="val 50000"/>
                  </a:avLst>
                </a:prstGeom>
                <a:ln w="25400">
                  <a:solidFill>
                    <a:srgbClr val="397217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Forma libre 8">
                  <a:extLst>
                    <a:ext uri="{FF2B5EF4-FFF2-40B4-BE49-F238E27FC236}">
                      <a16:creationId xmlns:a16="http://schemas.microsoft.com/office/drawing/2014/main" id="{166CF3E7-F1F0-1244-9D09-8B35E9139158}"/>
                    </a:ext>
                  </a:extLst>
                </p:cNvPr>
                <p:cNvSpPr/>
                <p:nvPr/>
              </p:nvSpPr>
              <p:spPr>
                <a:xfrm>
                  <a:off x="5505359" y="4896650"/>
                  <a:ext cx="824603" cy="601459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84" h="241598">
                      <a:moveTo>
                        <a:pt x="332184" y="241585"/>
                      </a:moveTo>
                      <a:cubicBezTo>
                        <a:pt x="299111" y="242114"/>
                        <a:pt x="248982" y="226728"/>
                        <a:pt x="219018" y="209747"/>
                      </a:cubicBezTo>
                      <a:cubicBezTo>
                        <a:pt x="189054" y="192766"/>
                        <a:pt x="182033" y="159520"/>
                        <a:pt x="152400" y="139700"/>
                      </a:cubicBezTo>
                      <a:cubicBezTo>
                        <a:pt x="122767" y="119880"/>
                        <a:pt x="66618" y="114110"/>
                        <a:pt x="41218" y="90827"/>
                      </a:cubicBezTo>
                      <a:cubicBezTo>
                        <a:pt x="15818" y="67544"/>
                        <a:pt x="4233" y="32543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rgbClr val="397217"/>
                  </a:solidFill>
                  <a:tailEnd type="stealth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" name="Forma libre 9">
                  <a:extLst>
                    <a:ext uri="{FF2B5EF4-FFF2-40B4-BE49-F238E27FC236}">
                      <a16:creationId xmlns:a16="http://schemas.microsoft.com/office/drawing/2014/main" id="{66C36BA8-0C52-4744-8184-C2F18784C405}"/>
                    </a:ext>
                  </a:extLst>
                </p:cNvPr>
                <p:cNvSpPr/>
                <p:nvPr/>
              </p:nvSpPr>
              <p:spPr>
                <a:xfrm>
                  <a:off x="4405885" y="3904326"/>
                  <a:ext cx="674080" cy="76234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547" h="306223">
                      <a:moveTo>
                        <a:pt x="271547" y="306223"/>
                      </a:moveTo>
                      <a:cubicBezTo>
                        <a:pt x="243747" y="282512"/>
                        <a:pt x="200210" y="271167"/>
                        <a:pt x="176837" y="247453"/>
                      </a:cubicBezTo>
                      <a:cubicBezTo>
                        <a:pt x="153464" y="223739"/>
                        <a:pt x="155670" y="188248"/>
                        <a:pt x="131309" y="163939"/>
                      </a:cubicBezTo>
                      <a:cubicBezTo>
                        <a:pt x="106948" y="139630"/>
                        <a:pt x="52558" y="128923"/>
                        <a:pt x="30673" y="101600"/>
                      </a:cubicBezTo>
                      <a:cubicBezTo>
                        <a:pt x="8788" y="74277"/>
                        <a:pt x="4233" y="32543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rgbClr val="397217"/>
                  </a:solidFill>
                  <a:tailEnd type="stealth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" name="Forma libre 10">
                  <a:extLst>
                    <a:ext uri="{FF2B5EF4-FFF2-40B4-BE49-F238E27FC236}">
                      <a16:creationId xmlns:a16="http://schemas.microsoft.com/office/drawing/2014/main" id="{46E9CD18-32D5-5242-823F-4985250165D7}"/>
                    </a:ext>
                  </a:extLst>
                </p:cNvPr>
                <p:cNvSpPr/>
                <p:nvPr/>
              </p:nvSpPr>
              <p:spPr>
                <a:xfrm>
                  <a:off x="5459457" y="4662072"/>
                  <a:ext cx="1263107" cy="486535"/>
                </a:xfrm>
                <a:custGeom>
                  <a:avLst/>
                  <a:gdLst>
                    <a:gd name="connsiteX0" fmla="*/ 174625 w 612786"/>
                    <a:gd name="connsiteY0" fmla="*/ 142875 h 230391"/>
                    <a:gd name="connsiteX1" fmla="*/ 127000 w 612786"/>
                    <a:gd name="connsiteY1" fmla="*/ 161925 h 230391"/>
                    <a:gd name="connsiteX2" fmla="*/ 66675 w 612786"/>
                    <a:gd name="connsiteY2" fmla="*/ 136525 h 230391"/>
                    <a:gd name="connsiteX3" fmla="*/ 28575 w 612786"/>
                    <a:gd name="connsiteY3" fmla="*/ 95250 h 230391"/>
                    <a:gd name="connsiteX4" fmla="*/ 53975 w 612786"/>
                    <a:gd name="connsiteY4" fmla="*/ 63500 h 230391"/>
                    <a:gd name="connsiteX5" fmla="*/ 25400 w 612786"/>
                    <a:gd name="connsiteY5" fmla="*/ 47625 h 230391"/>
                    <a:gd name="connsiteX6" fmla="*/ 0 w 612786"/>
                    <a:gd name="connsiteY6" fmla="*/ 47625 h 230391"/>
                    <a:gd name="connsiteX7" fmla="*/ 25400 w 612786"/>
                    <a:gd name="connsiteY7" fmla="*/ 22225 h 230391"/>
                    <a:gd name="connsiteX8" fmla="*/ 60325 w 612786"/>
                    <a:gd name="connsiteY8" fmla="*/ 0 h 230391"/>
                    <a:gd name="connsiteX9" fmla="*/ 127000 w 612786"/>
                    <a:gd name="connsiteY9" fmla="*/ 22225 h 230391"/>
                    <a:gd name="connsiteX10" fmla="*/ 193675 w 612786"/>
                    <a:gd name="connsiteY10" fmla="*/ 31750 h 230391"/>
                    <a:gd name="connsiteX11" fmla="*/ 180975 w 612786"/>
                    <a:gd name="connsiteY11" fmla="*/ 50800 h 230391"/>
                    <a:gd name="connsiteX12" fmla="*/ 231775 w 612786"/>
                    <a:gd name="connsiteY12" fmla="*/ 82550 h 230391"/>
                    <a:gd name="connsiteX13" fmla="*/ 279400 w 612786"/>
                    <a:gd name="connsiteY13" fmla="*/ 66675 h 230391"/>
                    <a:gd name="connsiteX14" fmla="*/ 288925 w 612786"/>
                    <a:gd name="connsiteY14" fmla="*/ 38100 h 230391"/>
                    <a:gd name="connsiteX15" fmla="*/ 349250 w 612786"/>
                    <a:gd name="connsiteY15" fmla="*/ 19050 h 230391"/>
                    <a:gd name="connsiteX16" fmla="*/ 374650 w 612786"/>
                    <a:gd name="connsiteY16" fmla="*/ 63500 h 230391"/>
                    <a:gd name="connsiteX17" fmla="*/ 428625 w 612786"/>
                    <a:gd name="connsiteY17" fmla="*/ 73025 h 230391"/>
                    <a:gd name="connsiteX18" fmla="*/ 406400 w 612786"/>
                    <a:gd name="connsiteY18" fmla="*/ 22225 h 230391"/>
                    <a:gd name="connsiteX19" fmla="*/ 479425 w 612786"/>
                    <a:gd name="connsiteY19" fmla="*/ 9525 h 230391"/>
                    <a:gd name="connsiteX20" fmla="*/ 501650 w 612786"/>
                    <a:gd name="connsiteY20" fmla="*/ 44450 h 230391"/>
                    <a:gd name="connsiteX21" fmla="*/ 561975 w 612786"/>
                    <a:gd name="connsiteY21" fmla="*/ 31750 h 230391"/>
                    <a:gd name="connsiteX22" fmla="*/ 590550 w 612786"/>
                    <a:gd name="connsiteY22" fmla="*/ 6350 h 230391"/>
                    <a:gd name="connsiteX23" fmla="*/ 612775 w 612786"/>
                    <a:gd name="connsiteY23" fmla="*/ 28575 h 230391"/>
                    <a:gd name="connsiteX24" fmla="*/ 593725 w 612786"/>
                    <a:gd name="connsiteY24" fmla="*/ 57150 h 230391"/>
                    <a:gd name="connsiteX25" fmla="*/ 600075 w 612786"/>
                    <a:gd name="connsiteY25" fmla="*/ 88900 h 230391"/>
                    <a:gd name="connsiteX26" fmla="*/ 603250 w 612786"/>
                    <a:gd name="connsiteY26" fmla="*/ 123825 h 230391"/>
                    <a:gd name="connsiteX27" fmla="*/ 574675 w 612786"/>
                    <a:gd name="connsiteY27" fmla="*/ 88900 h 230391"/>
                    <a:gd name="connsiteX28" fmla="*/ 546100 w 612786"/>
                    <a:gd name="connsiteY28" fmla="*/ 79375 h 230391"/>
                    <a:gd name="connsiteX29" fmla="*/ 530225 w 612786"/>
                    <a:gd name="connsiteY29" fmla="*/ 95250 h 230391"/>
                    <a:gd name="connsiteX30" fmla="*/ 533400 w 612786"/>
                    <a:gd name="connsiteY30" fmla="*/ 120650 h 230391"/>
                    <a:gd name="connsiteX31" fmla="*/ 552450 w 612786"/>
                    <a:gd name="connsiteY31" fmla="*/ 133350 h 230391"/>
                    <a:gd name="connsiteX32" fmla="*/ 568325 w 612786"/>
                    <a:gd name="connsiteY32" fmla="*/ 161925 h 230391"/>
                    <a:gd name="connsiteX33" fmla="*/ 593725 w 612786"/>
                    <a:gd name="connsiteY33" fmla="*/ 193675 h 230391"/>
                    <a:gd name="connsiteX34" fmla="*/ 565150 w 612786"/>
                    <a:gd name="connsiteY34" fmla="*/ 222250 h 230391"/>
                    <a:gd name="connsiteX35" fmla="*/ 504825 w 612786"/>
                    <a:gd name="connsiteY35" fmla="*/ 225425 h 230391"/>
                    <a:gd name="connsiteX36" fmla="*/ 460375 w 612786"/>
                    <a:gd name="connsiteY36" fmla="*/ 168275 h 230391"/>
                    <a:gd name="connsiteX37" fmla="*/ 381000 w 612786"/>
                    <a:gd name="connsiteY37" fmla="*/ 155575 h 230391"/>
                    <a:gd name="connsiteX38" fmla="*/ 346075 w 612786"/>
                    <a:gd name="connsiteY38" fmla="*/ 184150 h 230391"/>
                    <a:gd name="connsiteX39" fmla="*/ 393700 w 612786"/>
                    <a:gd name="connsiteY39" fmla="*/ 215900 h 230391"/>
                    <a:gd name="connsiteX40" fmla="*/ 412750 w 612786"/>
                    <a:gd name="connsiteY40" fmla="*/ 228600 h 230391"/>
                    <a:gd name="connsiteX41" fmla="*/ 320675 w 612786"/>
                    <a:gd name="connsiteY41" fmla="*/ 228600 h 230391"/>
                    <a:gd name="connsiteX42" fmla="*/ 244475 w 612786"/>
                    <a:gd name="connsiteY42" fmla="*/ 212725 h 230391"/>
                    <a:gd name="connsiteX43" fmla="*/ 225425 w 612786"/>
                    <a:gd name="connsiteY43" fmla="*/ 200025 h 230391"/>
                    <a:gd name="connsiteX44" fmla="*/ 257175 w 612786"/>
                    <a:gd name="connsiteY44" fmla="*/ 168275 h 230391"/>
                    <a:gd name="connsiteX45" fmla="*/ 225425 w 612786"/>
                    <a:gd name="connsiteY45" fmla="*/ 142875 h 230391"/>
                    <a:gd name="connsiteX46" fmla="*/ 174625 w 612786"/>
                    <a:gd name="connsiteY46" fmla="*/ 142875 h 230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612786" h="230391">
                      <a:moveTo>
                        <a:pt x="174625" y="142875"/>
                      </a:moveTo>
                      <a:cubicBezTo>
                        <a:pt x="158221" y="146050"/>
                        <a:pt x="144991" y="162983"/>
                        <a:pt x="127000" y="161925"/>
                      </a:cubicBezTo>
                      <a:cubicBezTo>
                        <a:pt x="109009" y="160867"/>
                        <a:pt x="83079" y="147637"/>
                        <a:pt x="66675" y="136525"/>
                      </a:cubicBezTo>
                      <a:cubicBezTo>
                        <a:pt x="50271" y="125413"/>
                        <a:pt x="30692" y="107421"/>
                        <a:pt x="28575" y="95250"/>
                      </a:cubicBezTo>
                      <a:cubicBezTo>
                        <a:pt x="26458" y="83079"/>
                        <a:pt x="54504" y="71437"/>
                        <a:pt x="53975" y="63500"/>
                      </a:cubicBezTo>
                      <a:cubicBezTo>
                        <a:pt x="53446" y="55562"/>
                        <a:pt x="34396" y="50271"/>
                        <a:pt x="25400" y="47625"/>
                      </a:cubicBezTo>
                      <a:cubicBezTo>
                        <a:pt x="16404" y="44979"/>
                        <a:pt x="0" y="51858"/>
                        <a:pt x="0" y="47625"/>
                      </a:cubicBezTo>
                      <a:cubicBezTo>
                        <a:pt x="0" y="43392"/>
                        <a:pt x="15346" y="30162"/>
                        <a:pt x="25400" y="22225"/>
                      </a:cubicBezTo>
                      <a:cubicBezTo>
                        <a:pt x="35454" y="14288"/>
                        <a:pt x="43392" y="0"/>
                        <a:pt x="60325" y="0"/>
                      </a:cubicBezTo>
                      <a:cubicBezTo>
                        <a:pt x="77258" y="0"/>
                        <a:pt x="104775" y="16933"/>
                        <a:pt x="127000" y="22225"/>
                      </a:cubicBezTo>
                      <a:cubicBezTo>
                        <a:pt x="149225" y="27517"/>
                        <a:pt x="184679" y="26988"/>
                        <a:pt x="193675" y="31750"/>
                      </a:cubicBezTo>
                      <a:cubicBezTo>
                        <a:pt x="202671" y="36512"/>
                        <a:pt x="174625" y="42333"/>
                        <a:pt x="180975" y="50800"/>
                      </a:cubicBezTo>
                      <a:cubicBezTo>
                        <a:pt x="187325" y="59267"/>
                        <a:pt x="215371" y="79904"/>
                        <a:pt x="231775" y="82550"/>
                      </a:cubicBezTo>
                      <a:cubicBezTo>
                        <a:pt x="248179" y="85196"/>
                        <a:pt x="269875" y="74083"/>
                        <a:pt x="279400" y="66675"/>
                      </a:cubicBezTo>
                      <a:cubicBezTo>
                        <a:pt x="288925" y="59267"/>
                        <a:pt x="277283" y="46037"/>
                        <a:pt x="288925" y="38100"/>
                      </a:cubicBezTo>
                      <a:cubicBezTo>
                        <a:pt x="300567" y="30162"/>
                        <a:pt x="334963" y="14817"/>
                        <a:pt x="349250" y="19050"/>
                      </a:cubicBezTo>
                      <a:cubicBezTo>
                        <a:pt x="363537" y="23283"/>
                        <a:pt x="361421" y="54504"/>
                        <a:pt x="374650" y="63500"/>
                      </a:cubicBezTo>
                      <a:cubicBezTo>
                        <a:pt x="387879" y="72496"/>
                        <a:pt x="423333" y="79904"/>
                        <a:pt x="428625" y="73025"/>
                      </a:cubicBezTo>
                      <a:cubicBezTo>
                        <a:pt x="433917" y="66146"/>
                        <a:pt x="397933" y="32808"/>
                        <a:pt x="406400" y="22225"/>
                      </a:cubicBezTo>
                      <a:cubicBezTo>
                        <a:pt x="414867" y="11642"/>
                        <a:pt x="463550" y="5821"/>
                        <a:pt x="479425" y="9525"/>
                      </a:cubicBezTo>
                      <a:cubicBezTo>
                        <a:pt x="495300" y="13229"/>
                        <a:pt x="487892" y="40746"/>
                        <a:pt x="501650" y="44450"/>
                      </a:cubicBezTo>
                      <a:cubicBezTo>
                        <a:pt x="515408" y="48154"/>
                        <a:pt x="547158" y="38100"/>
                        <a:pt x="561975" y="31750"/>
                      </a:cubicBezTo>
                      <a:cubicBezTo>
                        <a:pt x="576792" y="25400"/>
                        <a:pt x="582083" y="6879"/>
                        <a:pt x="590550" y="6350"/>
                      </a:cubicBezTo>
                      <a:cubicBezTo>
                        <a:pt x="599017" y="5821"/>
                        <a:pt x="612246" y="20108"/>
                        <a:pt x="612775" y="28575"/>
                      </a:cubicBezTo>
                      <a:cubicBezTo>
                        <a:pt x="613304" y="37042"/>
                        <a:pt x="595842" y="47096"/>
                        <a:pt x="593725" y="57150"/>
                      </a:cubicBezTo>
                      <a:cubicBezTo>
                        <a:pt x="591608" y="67204"/>
                        <a:pt x="598488" y="77788"/>
                        <a:pt x="600075" y="88900"/>
                      </a:cubicBezTo>
                      <a:cubicBezTo>
                        <a:pt x="601662" y="100012"/>
                        <a:pt x="607483" y="123825"/>
                        <a:pt x="603250" y="123825"/>
                      </a:cubicBezTo>
                      <a:cubicBezTo>
                        <a:pt x="599017" y="123825"/>
                        <a:pt x="584200" y="96308"/>
                        <a:pt x="574675" y="88900"/>
                      </a:cubicBezTo>
                      <a:cubicBezTo>
                        <a:pt x="565150" y="81492"/>
                        <a:pt x="553508" y="78317"/>
                        <a:pt x="546100" y="79375"/>
                      </a:cubicBezTo>
                      <a:cubicBezTo>
                        <a:pt x="538692" y="80433"/>
                        <a:pt x="532342" y="88371"/>
                        <a:pt x="530225" y="95250"/>
                      </a:cubicBezTo>
                      <a:cubicBezTo>
                        <a:pt x="528108" y="102129"/>
                        <a:pt x="529696" y="114300"/>
                        <a:pt x="533400" y="120650"/>
                      </a:cubicBezTo>
                      <a:cubicBezTo>
                        <a:pt x="537104" y="127000"/>
                        <a:pt x="546629" y="126471"/>
                        <a:pt x="552450" y="133350"/>
                      </a:cubicBezTo>
                      <a:cubicBezTo>
                        <a:pt x="558271" y="140229"/>
                        <a:pt x="561446" y="151871"/>
                        <a:pt x="568325" y="161925"/>
                      </a:cubicBezTo>
                      <a:cubicBezTo>
                        <a:pt x="575204" y="171979"/>
                        <a:pt x="594254" y="183621"/>
                        <a:pt x="593725" y="193675"/>
                      </a:cubicBezTo>
                      <a:cubicBezTo>
                        <a:pt x="593196" y="203729"/>
                        <a:pt x="579967" y="216958"/>
                        <a:pt x="565150" y="222250"/>
                      </a:cubicBezTo>
                      <a:cubicBezTo>
                        <a:pt x="550333" y="227542"/>
                        <a:pt x="522288" y="234421"/>
                        <a:pt x="504825" y="225425"/>
                      </a:cubicBezTo>
                      <a:cubicBezTo>
                        <a:pt x="487363" y="216429"/>
                        <a:pt x="481012" y="179917"/>
                        <a:pt x="460375" y="168275"/>
                      </a:cubicBezTo>
                      <a:cubicBezTo>
                        <a:pt x="439738" y="156633"/>
                        <a:pt x="400050" y="152929"/>
                        <a:pt x="381000" y="155575"/>
                      </a:cubicBezTo>
                      <a:cubicBezTo>
                        <a:pt x="361950" y="158221"/>
                        <a:pt x="343958" y="174096"/>
                        <a:pt x="346075" y="184150"/>
                      </a:cubicBezTo>
                      <a:cubicBezTo>
                        <a:pt x="348192" y="194204"/>
                        <a:pt x="393700" y="215900"/>
                        <a:pt x="393700" y="215900"/>
                      </a:cubicBezTo>
                      <a:cubicBezTo>
                        <a:pt x="404813" y="223308"/>
                        <a:pt x="424921" y="226483"/>
                        <a:pt x="412750" y="228600"/>
                      </a:cubicBezTo>
                      <a:cubicBezTo>
                        <a:pt x="400579" y="230717"/>
                        <a:pt x="348721" y="231246"/>
                        <a:pt x="320675" y="228600"/>
                      </a:cubicBezTo>
                      <a:cubicBezTo>
                        <a:pt x="292629" y="225954"/>
                        <a:pt x="260350" y="217487"/>
                        <a:pt x="244475" y="212725"/>
                      </a:cubicBezTo>
                      <a:cubicBezTo>
                        <a:pt x="228600" y="207963"/>
                        <a:pt x="223308" y="207433"/>
                        <a:pt x="225425" y="200025"/>
                      </a:cubicBezTo>
                      <a:cubicBezTo>
                        <a:pt x="227542" y="192617"/>
                        <a:pt x="257175" y="177800"/>
                        <a:pt x="257175" y="168275"/>
                      </a:cubicBezTo>
                      <a:cubicBezTo>
                        <a:pt x="257175" y="158750"/>
                        <a:pt x="238125" y="146050"/>
                        <a:pt x="225425" y="142875"/>
                      </a:cubicBezTo>
                      <a:cubicBezTo>
                        <a:pt x="212725" y="139700"/>
                        <a:pt x="191029" y="139700"/>
                        <a:pt x="174625" y="142875"/>
                      </a:cubicBezTo>
                      <a:close/>
                    </a:path>
                  </a:pathLst>
                </a:custGeom>
                <a:solidFill>
                  <a:srgbClr val="8EFA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D1FF5914-0D4D-6C49-98AC-8210577071E9}"/>
                    </a:ext>
                  </a:extLst>
                </p:cNvPr>
                <p:cNvSpPr/>
                <p:nvPr/>
              </p:nvSpPr>
              <p:spPr>
                <a:xfrm>
                  <a:off x="5582180" y="483369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id="{A7E95869-D9A5-CC45-AE8F-3A564D57248D}"/>
                    </a:ext>
                  </a:extLst>
                </p:cNvPr>
                <p:cNvSpPr/>
                <p:nvPr/>
              </p:nvSpPr>
              <p:spPr>
                <a:xfrm>
                  <a:off x="6446053" y="477334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" name="Elipse 13">
                  <a:extLst>
                    <a:ext uri="{FF2B5EF4-FFF2-40B4-BE49-F238E27FC236}">
                      <a16:creationId xmlns:a16="http://schemas.microsoft.com/office/drawing/2014/main" id="{F75939B4-3DBF-2A46-BF33-E6819DFEC758}"/>
                    </a:ext>
                  </a:extLst>
                </p:cNvPr>
                <p:cNvSpPr/>
                <p:nvPr/>
              </p:nvSpPr>
              <p:spPr>
                <a:xfrm>
                  <a:off x="6367519" y="475993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" name="Elipse 14">
                  <a:extLst>
                    <a:ext uri="{FF2B5EF4-FFF2-40B4-BE49-F238E27FC236}">
                      <a16:creationId xmlns:a16="http://schemas.microsoft.com/office/drawing/2014/main" id="{95CF50CF-2F50-4241-86E6-EF0AF09BB93B}"/>
                    </a:ext>
                  </a:extLst>
                </p:cNvPr>
                <p:cNvSpPr/>
                <p:nvPr/>
              </p:nvSpPr>
              <p:spPr>
                <a:xfrm>
                  <a:off x="6400241" y="470629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id="{BF0C1A58-5DB9-D24E-9058-EE59DBB69820}"/>
                    </a:ext>
                  </a:extLst>
                </p:cNvPr>
                <p:cNvSpPr/>
                <p:nvPr/>
              </p:nvSpPr>
              <p:spPr>
                <a:xfrm>
                  <a:off x="6576943" y="476664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id="{1C7250CF-8DCA-7648-B021-5031B4FA3AB6}"/>
                    </a:ext>
                  </a:extLst>
                </p:cNvPr>
                <p:cNvSpPr/>
                <p:nvPr/>
              </p:nvSpPr>
              <p:spPr>
                <a:xfrm>
                  <a:off x="6648930" y="473311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" name="Elipse 17">
                  <a:extLst>
                    <a:ext uri="{FF2B5EF4-FFF2-40B4-BE49-F238E27FC236}">
                      <a16:creationId xmlns:a16="http://schemas.microsoft.com/office/drawing/2014/main" id="{86417A86-86CD-734C-829E-C1FDE5340D8C}"/>
                    </a:ext>
                  </a:extLst>
                </p:cNvPr>
                <p:cNvSpPr/>
                <p:nvPr/>
              </p:nvSpPr>
              <p:spPr>
                <a:xfrm>
                  <a:off x="6583485" y="502142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BDD17668-4957-824A-B692-F1B93C91D10F}"/>
                    </a:ext>
                  </a:extLst>
                </p:cNvPr>
                <p:cNvSpPr/>
                <p:nvPr/>
              </p:nvSpPr>
              <p:spPr>
                <a:xfrm>
                  <a:off x="6557307" y="4961085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58CFC7A1-0335-1149-85F2-C5CC24179F2D}"/>
                    </a:ext>
                  </a:extLst>
                </p:cNvPr>
                <p:cNvSpPr/>
                <p:nvPr/>
              </p:nvSpPr>
              <p:spPr>
                <a:xfrm>
                  <a:off x="6504953" y="48135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9C37ECC8-FF4C-3D43-8187-AC861A211349}"/>
                    </a:ext>
                  </a:extLst>
                </p:cNvPr>
                <p:cNvSpPr/>
                <p:nvPr/>
              </p:nvSpPr>
              <p:spPr>
                <a:xfrm>
                  <a:off x="6491864" y="490074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00B21384-3C68-7148-8DA8-7DA1C523B2DC}"/>
                    </a:ext>
                  </a:extLst>
                </p:cNvPr>
                <p:cNvSpPr/>
                <p:nvPr/>
              </p:nvSpPr>
              <p:spPr>
                <a:xfrm>
                  <a:off x="6419873" y="485380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3" name="Elipse 22">
                  <a:extLst>
                    <a:ext uri="{FF2B5EF4-FFF2-40B4-BE49-F238E27FC236}">
                      <a16:creationId xmlns:a16="http://schemas.microsoft.com/office/drawing/2014/main" id="{0556B9FD-59CB-4444-BD57-E69FEC076CFD}"/>
                    </a:ext>
                  </a:extLst>
                </p:cNvPr>
                <p:cNvSpPr/>
                <p:nvPr/>
              </p:nvSpPr>
              <p:spPr>
                <a:xfrm>
                  <a:off x="6341341" y="493426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7797EEAA-8A82-7145-B18D-7D1C646DF2F2}"/>
                    </a:ext>
                  </a:extLst>
                </p:cNvPr>
                <p:cNvSpPr/>
                <p:nvPr/>
              </p:nvSpPr>
              <p:spPr>
                <a:xfrm>
                  <a:off x="6321708" y="484710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5" name="Elipse 24">
                  <a:extLst>
                    <a:ext uri="{FF2B5EF4-FFF2-40B4-BE49-F238E27FC236}">
                      <a16:creationId xmlns:a16="http://schemas.microsoft.com/office/drawing/2014/main" id="{2A5709C7-FA85-724C-B78A-2E2DDD522914}"/>
                    </a:ext>
                  </a:extLst>
                </p:cNvPr>
                <p:cNvSpPr/>
                <p:nvPr/>
              </p:nvSpPr>
              <p:spPr>
                <a:xfrm>
                  <a:off x="6406784" y="492756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6" name="Elipse 25">
                  <a:extLst>
                    <a:ext uri="{FF2B5EF4-FFF2-40B4-BE49-F238E27FC236}">
                      <a16:creationId xmlns:a16="http://schemas.microsoft.com/office/drawing/2014/main" id="{7C17105F-1F48-FC4A-81CF-482B634C43A5}"/>
                    </a:ext>
                  </a:extLst>
                </p:cNvPr>
                <p:cNvSpPr/>
                <p:nvPr/>
              </p:nvSpPr>
              <p:spPr>
                <a:xfrm>
                  <a:off x="6642387" y="48135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7" name="Elipse 26">
                  <a:extLst>
                    <a:ext uri="{FF2B5EF4-FFF2-40B4-BE49-F238E27FC236}">
                      <a16:creationId xmlns:a16="http://schemas.microsoft.com/office/drawing/2014/main" id="{71D463B8-02AE-2B41-8B53-BEDC9BE073A5}"/>
                    </a:ext>
                  </a:extLst>
                </p:cNvPr>
                <p:cNvSpPr/>
                <p:nvPr/>
              </p:nvSpPr>
              <p:spPr>
                <a:xfrm>
                  <a:off x="6446053" y="4994610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61678E9B-8217-8F4E-B8E9-CDB4C2A23193}"/>
                    </a:ext>
                  </a:extLst>
                </p:cNvPr>
                <p:cNvSpPr/>
                <p:nvPr/>
              </p:nvSpPr>
              <p:spPr>
                <a:xfrm>
                  <a:off x="6537676" y="509518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F2BD757B-99B3-7B46-B436-6684E5062043}"/>
                    </a:ext>
                  </a:extLst>
                </p:cNvPr>
                <p:cNvSpPr/>
                <p:nvPr/>
              </p:nvSpPr>
              <p:spPr>
                <a:xfrm>
                  <a:off x="6524587" y="503483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AC1AD3BC-744B-494E-ABDE-5FD936FEE9C6}"/>
                    </a:ext>
                  </a:extLst>
                </p:cNvPr>
                <p:cNvSpPr/>
                <p:nvPr/>
              </p:nvSpPr>
              <p:spPr>
                <a:xfrm>
                  <a:off x="6131917" y="502142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A582E2B7-7E68-3343-A2F1-72C2EE8BA093}"/>
                    </a:ext>
                  </a:extLst>
                </p:cNvPr>
                <p:cNvSpPr/>
                <p:nvPr/>
              </p:nvSpPr>
              <p:spPr>
                <a:xfrm>
                  <a:off x="6223540" y="492756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00DBD4FE-6138-7644-8667-73983955BA23}"/>
                    </a:ext>
                  </a:extLst>
                </p:cNvPr>
                <p:cNvSpPr/>
                <p:nvPr/>
              </p:nvSpPr>
              <p:spPr>
                <a:xfrm>
                  <a:off x="6131917" y="493426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46E0FD2B-A148-5D48-9EF3-D270599C1AB6}"/>
                    </a:ext>
                  </a:extLst>
                </p:cNvPr>
                <p:cNvSpPr/>
                <p:nvPr/>
              </p:nvSpPr>
              <p:spPr>
                <a:xfrm>
                  <a:off x="6092650" y="48135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A9EAF9ED-F4B7-3C44-A388-FDDB8053AD21}"/>
                    </a:ext>
                  </a:extLst>
                </p:cNvPr>
                <p:cNvSpPr/>
                <p:nvPr/>
              </p:nvSpPr>
              <p:spPr>
                <a:xfrm>
                  <a:off x="6210451" y="48202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CA86B17A-3200-CB48-8E97-B3BA804A8001}"/>
                    </a:ext>
                  </a:extLst>
                </p:cNvPr>
                <p:cNvSpPr/>
                <p:nvPr/>
              </p:nvSpPr>
              <p:spPr>
                <a:xfrm>
                  <a:off x="6158095" y="486051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E1AFFC62-6911-6349-A888-DAE34B8FE5D8}"/>
                    </a:ext>
                  </a:extLst>
                </p:cNvPr>
                <p:cNvSpPr/>
                <p:nvPr/>
              </p:nvSpPr>
              <p:spPr>
                <a:xfrm>
                  <a:off x="6105739" y="474652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68A33F27-3F1A-0940-9A61-C9C6FC96CE51}"/>
                    </a:ext>
                  </a:extLst>
                </p:cNvPr>
                <p:cNvSpPr/>
                <p:nvPr/>
              </p:nvSpPr>
              <p:spPr>
                <a:xfrm>
                  <a:off x="6275896" y="490074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1CA0663B-721B-D440-B409-E4162D7B8B75}"/>
                    </a:ext>
                  </a:extLst>
                </p:cNvPr>
                <p:cNvSpPr/>
                <p:nvPr/>
              </p:nvSpPr>
              <p:spPr>
                <a:xfrm>
                  <a:off x="6171184" y="475323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9" name="Elipse 38">
                  <a:extLst>
                    <a:ext uri="{FF2B5EF4-FFF2-40B4-BE49-F238E27FC236}">
                      <a16:creationId xmlns:a16="http://schemas.microsoft.com/office/drawing/2014/main" id="{1FDF686D-9EE9-0949-A84D-E60BFA7862F5}"/>
                    </a:ext>
                  </a:extLst>
                </p:cNvPr>
                <p:cNvSpPr/>
                <p:nvPr/>
              </p:nvSpPr>
              <p:spPr>
                <a:xfrm>
                  <a:off x="5850504" y="484710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9CBFA51D-2FBC-5B41-8D35-7E418509DBC1}"/>
                    </a:ext>
                  </a:extLst>
                </p:cNvPr>
                <p:cNvSpPr/>
                <p:nvPr/>
              </p:nvSpPr>
              <p:spPr>
                <a:xfrm>
                  <a:off x="5922494" y="490744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" name="Elipse 40">
                  <a:extLst>
                    <a:ext uri="{FF2B5EF4-FFF2-40B4-BE49-F238E27FC236}">
                      <a16:creationId xmlns:a16="http://schemas.microsoft.com/office/drawing/2014/main" id="{2A50F610-B3EB-7440-B8CA-B8216D627D80}"/>
                    </a:ext>
                  </a:extLst>
                </p:cNvPr>
                <p:cNvSpPr/>
                <p:nvPr/>
              </p:nvSpPr>
              <p:spPr>
                <a:xfrm>
                  <a:off x="5994483" y="4940970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7B8E41EF-894E-044A-805E-1E77569C837D}"/>
                    </a:ext>
                  </a:extLst>
                </p:cNvPr>
                <p:cNvSpPr/>
                <p:nvPr/>
              </p:nvSpPr>
              <p:spPr>
                <a:xfrm>
                  <a:off x="5981394" y="485380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" name="Elipse 42">
                  <a:extLst>
                    <a:ext uri="{FF2B5EF4-FFF2-40B4-BE49-F238E27FC236}">
                      <a16:creationId xmlns:a16="http://schemas.microsoft.com/office/drawing/2014/main" id="{A94DA531-FFA9-814A-805D-104DD75A3CE4}"/>
                    </a:ext>
                  </a:extLst>
                </p:cNvPr>
                <p:cNvSpPr/>
                <p:nvPr/>
              </p:nvSpPr>
              <p:spPr>
                <a:xfrm>
                  <a:off x="5974850" y="506165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BC88FBBE-C289-4A44-A2D6-627FA1855F5D}"/>
                    </a:ext>
                  </a:extLst>
                </p:cNvPr>
                <p:cNvSpPr/>
                <p:nvPr/>
              </p:nvSpPr>
              <p:spPr>
                <a:xfrm>
                  <a:off x="6073017" y="506836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5" name="Elipse 44">
                  <a:extLst>
                    <a:ext uri="{FF2B5EF4-FFF2-40B4-BE49-F238E27FC236}">
                      <a16:creationId xmlns:a16="http://schemas.microsoft.com/office/drawing/2014/main" id="{57840314-BC85-B34E-B574-3E009F70556B}"/>
                    </a:ext>
                  </a:extLst>
                </p:cNvPr>
                <p:cNvSpPr/>
                <p:nvPr/>
              </p:nvSpPr>
              <p:spPr>
                <a:xfrm>
                  <a:off x="6171184" y="510188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EE6A274D-8851-FF43-9A5F-0549675A4E85}"/>
                    </a:ext>
                  </a:extLst>
                </p:cNvPr>
                <p:cNvSpPr/>
                <p:nvPr/>
              </p:nvSpPr>
              <p:spPr>
                <a:xfrm>
                  <a:off x="6053384" y="4967790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id="{E42E521F-76C6-5442-9ECA-BDFA957CBA22}"/>
                    </a:ext>
                  </a:extLst>
                </p:cNvPr>
                <p:cNvSpPr/>
                <p:nvPr/>
              </p:nvSpPr>
              <p:spPr>
                <a:xfrm>
                  <a:off x="6059928" y="488062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F8DE5DAB-B248-6149-A134-96D80473EF06}"/>
                    </a:ext>
                  </a:extLst>
                </p:cNvPr>
                <p:cNvSpPr/>
                <p:nvPr/>
              </p:nvSpPr>
              <p:spPr>
                <a:xfrm>
                  <a:off x="5850504" y="492756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9" name="Elipse 48">
                  <a:extLst>
                    <a:ext uri="{FF2B5EF4-FFF2-40B4-BE49-F238E27FC236}">
                      <a16:creationId xmlns:a16="http://schemas.microsoft.com/office/drawing/2014/main" id="{21E58AC2-5FB2-B04D-94A3-94E9B0D2FCD0}"/>
                    </a:ext>
                  </a:extLst>
                </p:cNvPr>
                <p:cNvSpPr/>
                <p:nvPr/>
              </p:nvSpPr>
              <p:spPr>
                <a:xfrm>
                  <a:off x="5745793" y="493426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5AF27FF3-D015-D04C-ACC2-5DD53DD2BE69}"/>
                    </a:ext>
                  </a:extLst>
                </p:cNvPr>
                <p:cNvSpPr/>
                <p:nvPr/>
              </p:nvSpPr>
              <p:spPr>
                <a:xfrm>
                  <a:off x="5497102" y="473311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" name="Elipse 50">
                  <a:extLst>
                    <a:ext uri="{FF2B5EF4-FFF2-40B4-BE49-F238E27FC236}">
                      <a16:creationId xmlns:a16="http://schemas.microsoft.com/office/drawing/2014/main" id="{582F7B1C-613D-F541-8541-9763A1E2DAB2}"/>
                    </a:ext>
                  </a:extLst>
                </p:cNvPr>
                <p:cNvSpPr/>
                <p:nvPr/>
              </p:nvSpPr>
              <p:spPr>
                <a:xfrm>
                  <a:off x="5556005" y="470629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" name="Elipse 51">
                  <a:extLst>
                    <a:ext uri="{FF2B5EF4-FFF2-40B4-BE49-F238E27FC236}">
                      <a16:creationId xmlns:a16="http://schemas.microsoft.com/office/drawing/2014/main" id="{23854691-96DE-8F4A-963D-2ABF88253A6B}"/>
                    </a:ext>
                  </a:extLst>
                </p:cNvPr>
                <p:cNvSpPr/>
                <p:nvPr/>
              </p:nvSpPr>
              <p:spPr>
                <a:xfrm>
                  <a:off x="5634536" y="472641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Elipse 52">
                  <a:extLst>
                    <a:ext uri="{FF2B5EF4-FFF2-40B4-BE49-F238E27FC236}">
                      <a16:creationId xmlns:a16="http://schemas.microsoft.com/office/drawing/2014/main" id="{37F9FD5D-B062-0341-AF6B-2AEE083588DC}"/>
                    </a:ext>
                  </a:extLst>
                </p:cNvPr>
                <p:cNvSpPr/>
                <p:nvPr/>
              </p:nvSpPr>
              <p:spPr>
                <a:xfrm>
                  <a:off x="5739248" y="473311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4" name="Elipse 53">
                  <a:extLst>
                    <a:ext uri="{FF2B5EF4-FFF2-40B4-BE49-F238E27FC236}">
                      <a16:creationId xmlns:a16="http://schemas.microsoft.com/office/drawing/2014/main" id="{175FB6C3-0F6A-304C-8DFB-984EFD157D1A}"/>
                    </a:ext>
                  </a:extLst>
                </p:cNvPr>
                <p:cNvSpPr/>
                <p:nvPr/>
              </p:nvSpPr>
              <p:spPr>
                <a:xfrm>
                  <a:off x="5791604" y="47934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5" name="Elipse 54">
                  <a:extLst>
                    <a:ext uri="{FF2B5EF4-FFF2-40B4-BE49-F238E27FC236}">
                      <a16:creationId xmlns:a16="http://schemas.microsoft.com/office/drawing/2014/main" id="{DF796694-280E-644F-8EBF-DCF0A8408ACD}"/>
                    </a:ext>
                  </a:extLst>
                </p:cNvPr>
                <p:cNvSpPr/>
                <p:nvPr/>
              </p:nvSpPr>
              <p:spPr>
                <a:xfrm>
                  <a:off x="5771971" y="486051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BAB45913-88AB-A545-99B6-192DD265E40E}"/>
                    </a:ext>
                  </a:extLst>
                </p:cNvPr>
                <p:cNvSpPr/>
                <p:nvPr/>
              </p:nvSpPr>
              <p:spPr>
                <a:xfrm>
                  <a:off x="5654172" y="483369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" name="Elipse 56">
                  <a:extLst>
                    <a:ext uri="{FF2B5EF4-FFF2-40B4-BE49-F238E27FC236}">
                      <a16:creationId xmlns:a16="http://schemas.microsoft.com/office/drawing/2014/main" id="{BA80A0E0-55A1-DB47-B3E6-894ABD3B1A2F}"/>
                    </a:ext>
                  </a:extLst>
                </p:cNvPr>
                <p:cNvSpPr/>
                <p:nvPr/>
              </p:nvSpPr>
              <p:spPr>
                <a:xfrm>
                  <a:off x="5647625" y="492085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A9DB0F73-E655-E848-9BB0-80BB7A7BC94A}"/>
                    </a:ext>
                  </a:extLst>
                </p:cNvPr>
                <p:cNvSpPr/>
                <p:nvPr/>
              </p:nvSpPr>
              <p:spPr>
                <a:xfrm>
                  <a:off x="5713070" y="480016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9" name="Forma libre 58">
                  <a:extLst>
                    <a:ext uri="{FF2B5EF4-FFF2-40B4-BE49-F238E27FC236}">
                      <a16:creationId xmlns:a16="http://schemas.microsoft.com/office/drawing/2014/main" id="{4FD6646D-1B40-E742-9A71-7C9AD51C3CA5}"/>
                    </a:ext>
                  </a:extLst>
                </p:cNvPr>
                <p:cNvSpPr/>
                <p:nvPr/>
              </p:nvSpPr>
              <p:spPr>
                <a:xfrm rot="21167438" flipH="1" flipV="1">
                  <a:off x="4481000" y="3721218"/>
                  <a:ext cx="3362014" cy="628342"/>
                </a:xfrm>
                <a:custGeom>
                  <a:avLst/>
                  <a:gdLst>
                    <a:gd name="connsiteX0" fmla="*/ 853810 w 854686"/>
                    <a:gd name="connsiteY0" fmla="*/ 339741 h 340861"/>
                    <a:gd name="connsiteX1" fmla="*/ 695060 w 854686"/>
                    <a:gd name="connsiteY1" fmla="*/ 266716 h 340861"/>
                    <a:gd name="connsiteX2" fmla="*/ 466460 w 854686"/>
                    <a:gd name="connsiteY2" fmla="*/ 203216 h 340861"/>
                    <a:gd name="connsiteX3" fmla="*/ 250560 w 854686"/>
                    <a:gd name="connsiteY3" fmla="*/ 146066 h 340861"/>
                    <a:gd name="connsiteX4" fmla="*/ 2910 w 854686"/>
                    <a:gd name="connsiteY4" fmla="*/ 82566 h 340861"/>
                    <a:gd name="connsiteX5" fmla="*/ 110860 w 854686"/>
                    <a:gd name="connsiteY5" fmla="*/ 63516 h 340861"/>
                    <a:gd name="connsiteX6" fmla="*/ 47360 w 854686"/>
                    <a:gd name="connsiteY6" fmla="*/ 16 h 340861"/>
                    <a:gd name="connsiteX7" fmla="*/ 307710 w 854686"/>
                    <a:gd name="connsiteY7" fmla="*/ 69866 h 340861"/>
                    <a:gd name="connsiteX8" fmla="*/ 612510 w 854686"/>
                    <a:gd name="connsiteY8" fmla="*/ 155591 h 340861"/>
                    <a:gd name="connsiteX9" fmla="*/ 752210 w 854686"/>
                    <a:gd name="connsiteY9" fmla="*/ 206391 h 340861"/>
                    <a:gd name="connsiteX10" fmla="*/ 853810 w 854686"/>
                    <a:gd name="connsiteY10" fmla="*/ 339741 h 340861"/>
                    <a:gd name="connsiteX0" fmla="*/ 853810 w 854545"/>
                    <a:gd name="connsiteY0" fmla="*/ 339741 h 341269"/>
                    <a:gd name="connsiteX1" fmla="*/ 695060 w 854545"/>
                    <a:gd name="connsiteY1" fmla="*/ 266716 h 341269"/>
                    <a:gd name="connsiteX2" fmla="*/ 466460 w 854545"/>
                    <a:gd name="connsiteY2" fmla="*/ 203216 h 341269"/>
                    <a:gd name="connsiteX3" fmla="*/ 250560 w 854545"/>
                    <a:gd name="connsiteY3" fmla="*/ 146066 h 341269"/>
                    <a:gd name="connsiteX4" fmla="*/ 2910 w 854545"/>
                    <a:gd name="connsiteY4" fmla="*/ 82566 h 341269"/>
                    <a:gd name="connsiteX5" fmla="*/ 110860 w 854545"/>
                    <a:gd name="connsiteY5" fmla="*/ 63516 h 341269"/>
                    <a:gd name="connsiteX6" fmla="*/ 47360 w 854545"/>
                    <a:gd name="connsiteY6" fmla="*/ 16 h 341269"/>
                    <a:gd name="connsiteX7" fmla="*/ 307710 w 854545"/>
                    <a:gd name="connsiteY7" fmla="*/ 69866 h 341269"/>
                    <a:gd name="connsiteX8" fmla="*/ 612510 w 854545"/>
                    <a:gd name="connsiteY8" fmla="*/ 155591 h 341269"/>
                    <a:gd name="connsiteX9" fmla="*/ 748308 w 854545"/>
                    <a:gd name="connsiteY9" fmla="*/ 194500 h 341269"/>
                    <a:gd name="connsiteX10" fmla="*/ 853810 w 854545"/>
                    <a:gd name="connsiteY10" fmla="*/ 339741 h 341269"/>
                    <a:gd name="connsiteX0" fmla="*/ 896723 w 897230"/>
                    <a:gd name="connsiteY0" fmla="*/ 371451 h 372566"/>
                    <a:gd name="connsiteX1" fmla="*/ 695060 w 897230"/>
                    <a:gd name="connsiteY1" fmla="*/ 266716 h 372566"/>
                    <a:gd name="connsiteX2" fmla="*/ 466460 w 897230"/>
                    <a:gd name="connsiteY2" fmla="*/ 203216 h 372566"/>
                    <a:gd name="connsiteX3" fmla="*/ 250560 w 897230"/>
                    <a:gd name="connsiteY3" fmla="*/ 146066 h 372566"/>
                    <a:gd name="connsiteX4" fmla="*/ 2910 w 897230"/>
                    <a:gd name="connsiteY4" fmla="*/ 82566 h 372566"/>
                    <a:gd name="connsiteX5" fmla="*/ 110860 w 897230"/>
                    <a:gd name="connsiteY5" fmla="*/ 63516 h 372566"/>
                    <a:gd name="connsiteX6" fmla="*/ 47360 w 897230"/>
                    <a:gd name="connsiteY6" fmla="*/ 16 h 372566"/>
                    <a:gd name="connsiteX7" fmla="*/ 307710 w 897230"/>
                    <a:gd name="connsiteY7" fmla="*/ 69866 h 372566"/>
                    <a:gd name="connsiteX8" fmla="*/ 612510 w 897230"/>
                    <a:gd name="connsiteY8" fmla="*/ 155591 h 372566"/>
                    <a:gd name="connsiteX9" fmla="*/ 748308 w 897230"/>
                    <a:gd name="connsiteY9" fmla="*/ 194500 h 372566"/>
                    <a:gd name="connsiteX10" fmla="*/ 896723 w 897230"/>
                    <a:gd name="connsiteY10" fmla="*/ 371451 h 372566"/>
                    <a:gd name="connsiteX0" fmla="*/ 896723 w 897230"/>
                    <a:gd name="connsiteY0" fmla="*/ 371451 h 372074"/>
                    <a:gd name="connsiteX1" fmla="*/ 695060 w 897230"/>
                    <a:gd name="connsiteY1" fmla="*/ 266716 h 372074"/>
                    <a:gd name="connsiteX2" fmla="*/ 466460 w 897230"/>
                    <a:gd name="connsiteY2" fmla="*/ 203216 h 372074"/>
                    <a:gd name="connsiteX3" fmla="*/ 250560 w 897230"/>
                    <a:gd name="connsiteY3" fmla="*/ 146066 h 372074"/>
                    <a:gd name="connsiteX4" fmla="*/ 2910 w 897230"/>
                    <a:gd name="connsiteY4" fmla="*/ 82566 h 372074"/>
                    <a:gd name="connsiteX5" fmla="*/ 110860 w 897230"/>
                    <a:gd name="connsiteY5" fmla="*/ 63516 h 372074"/>
                    <a:gd name="connsiteX6" fmla="*/ 47360 w 897230"/>
                    <a:gd name="connsiteY6" fmla="*/ 16 h 372074"/>
                    <a:gd name="connsiteX7" fmla="*/ 307710 w 897230"/>
                    <a:gd name="connsiteY7" fmla="*/ 69866 h 372074"/>
                    <a:gd name="connsiteX8" fmla="*/ 612510 w 897230"/>
                    <a:gd name="connsiteY8" fmla="*/ 155591 h 372074"/>
                    <a:gd name="connsiteX9" fmla="*/ 748308 w 897230"/>
                    <a:gd name="connsiteY9" fmla="*/ 214319 h 372074"/>
                    <a:gd name="connsiteX10" fmla="*/ 896723 w 897230"/>
                    <a:gd name="connsiteY10" fmla="*/ 371451 h 372074"/>
                    <a:gd name="connsiteX0" fmla="*/ 896723 w 901704"/>
                    <a:gd name="connsiteY0" fmla="*/ 371451 h 371787"/>
                    <a:gd name="connsiteX1" fmla="*/ 695060 w 901704"/>
                    <a:gd name="connsiteY1" fmla="*/ 266716 h 371787"/>
                    <a:gd name="connsiteX2" fmla="*/ 466460 w 901704"/>
                    <a:gd name="connsiteY2" fmla="*/ 203216 h 371787"/>
                    <a:gd name="connsiteX3" fmla="*/ 250560 w 901704"/>
                    <a:gd name="connsiteY3" fmla="*/ 146066 h 371787"/>
                    <a:gd name="connsiteX4" fmla="*/ 2910 w 901704"/>
                    <a:gd name="connsiteY4" fmla="*/ 82566 h 371787"/>
                    <a:gd name="connsiteX5" fmla="*/ 110860 w 901704"/>
                    <a:gd name="connsiteY5" fmla="*/ 63516 h 371787"/>
                    <a:gd name="connsiteX6" fmla="*/ 47360 w 901704"/>
                    <a:gd name="connsiteY6" fmla="*/ 16 h 371787"/>
                    <a:gd name="connsiteX7" fmla="*/ 307710 w 901704"/>
                    <a:gd name="connsiteY7" fmla="*/ 69866 h 371787"/>
                    <a:gd name="connsiteX8" fmla="*/ 612510 w 901704"/>
                    <a:gd name="connsiteY8" fmla="*/ 155591 h 371787"/>
                    <a:gd name="connsiteX9" fmla="*/ 821084 w 901704"/>
                    <a:gd name="connsiteY9" fmla="*/ 229144 h 371787"/>
                    <a:gd name="connsiteX10" fmla="*/ 896723 w 901704"/>
                    <a:gd name="connsiteY10" fmla="*/ 371451 h 371787"/>
                    <a:gd name="connsiteX0" fmla="*/ 896723 w 900630"/>
                    <a:gd name="connsiteY0" fmla="*/ 371451 h 371787"/>
                    <a:gd name="connsiteX1" fmla="*/ 695060 w 900630"/>
                    <a:gd name="connsiteY1" fmla="*/ 266716 h 371787"/>
                    <a:gd name="connsiteX2" fmla="*/ 466460 w 900630"/>
                    <a:gd name="connsiteY2" fmla="*/ 203216 h 371787"/>
                    <a:gd name="connsiteX3" fmla="*/ 250560 w 900630"/>
                    <a:gd name="connsiteY3" fmla="*/ 146066 h 371787"/>
                    <a:gd name="connsiteX4" fmla="*/ 2910 w 900630"/>
                    <a:gd name="connsiteY4" fmla="*/ 82566 h 371787"/>
                    <a:gd name="connsiteX5" fmla="*/ 110860 w 900630"/>
                    <a:gd name="connsiteY5" fmla="*/ 63516 h 371787"/>
                    <a:gd name="connsiteX6" fmla="*/ 47360 w 900630"/>
                    <a:gd name="connsiteY6" fmla="*/ 16 h 371787"/>
                    <a:gd name="connsiteX7" fmla="*/ 307710 w 900630"/>
                    <a:gd name="connsiteY7" fmla="*/ 69866 h 371787"/>
                    <a:gd name="connsiteX8" fmla="*/ 612510 w 900630"/>
                    <a:gd name="connsiteY8" fmla="*/ 155591 h 371787"/>
                    <a:gd name="connsiteX9" fmla="*/ 821084 w 900630"/>
                    <a:gd name="connsiteY9" fmla="*/ 229144 h 371787"/>
                    <a:gd name="connsiteX10" fmla="*/ 896723 w 900630"/>
                    <a:gd name="connsiteY10" fmla="*/ 371451 h 371787"/>
                    <a:gd name="connsiteX0" fmla="*/ 896723 w 902075"/>
                    <a:gd name="connsiteY0" fmla="*/ 371451 h 371869"/>
                    <a:gd name="connsiteX1" fmla="*/ 695060 w 902075"/>
                    <a:gd name="connsiteY1" fmla="*/ 266716 h 371869"/>
                    <a:gd name="connsiteX2" fmla="*/ 466460 w 902075"/>
                    <a:gd name="connsiteY2" fmla="*/ 203216 h 371869"/>
                    <a:gd name="connsiteX3" fmla="*/ 250560 w 902075"/>
                    <a:gd name="connsiteY3" fmla="*/ 146066 h 371869"/>
                    <a:gd name="connsiteX4" fmla="*/ 2910 w 902075"/>
                    <a:gd name="connsiteY4" fmla="*/ 82566 h 371869"/>
                    <a:gd name="connsiteX5" fmla="*/ 110860 w 902075"/>
                    <a:gd name="connsiteY5" fmla="*/ 63516 h 371869"/>
                    <a:gd name="connsiteX6" fmla="*/ 47360 w 902075"/>
                    <a:gd name="connsiteY6" fmla="*/ 16 h 371869"/>
                    <a:gd name="connsiteX7" fmla="*/ 307710 w 902075"/>
                    <a:gd name="connsiteY7" fmla="*/ 69866 h 371869"/>
                    <a:gd name="connsiteX8" fmla="*/ 612510 w 902075"/>
                    <a:gd name="connsiteY8" fmla="*/ 155591 h 371869"/>
                    <a:gd name="connsiteX9" fmla="*/ 834355 w 902075"/>
                    <a:gd name="connsiteY9" fmla="*/ 224411 h 371869"/>
                    <a:gd name="connsiteX10" fmla="*/ 896723 w 902075"/>
                    <a:gd name="connsiteY10" fmla="*/ 371451 h 371869"/>
                    <a:gd name="connsiteX0" fmla="*/ 896723 w 904994"/>
                    <a:gd name="connsiteY0" fmla="*/ 371451 h 371456"/>
                    <a:gd name="connsiteX1" fmla="*/ 695060 w 904994"/>
                    <a:gd name="connsiteY1" fmla="*/ 266716 h 371456"/>
                    <a:gd name="connsiteX2" fmla="*/ 466460 w 904994"/>
                    <a:gd name="connsiteY2" fmla="*/ 203216 h 371456"/>
                    <a:gd name="connsiteX3" fmla="*/ 250560 w 904994"/>
                    <a:gd name="connsiteY3" fmla="*/ 146066 h 371456"/>
                    <a:gd name="connsiteX4" fmla="*/ 2910 w 904994"/>
                    <a:gd name="connsiteY4" fmla="*/ 82566 h 371456"/>
                    <a:gd name="connsiteX5" fmla="*/ 110860 w 904994"/>
                    <a:gd name="connsiteY5" fmla="*/ 63516 h 371456"/>
                    <a:gd name="connsiteX6" fmla="*/ 47360 w 904994"/>
                    <a:gd name="connsiteY6" fmla="*/ 16 h 371456"/>
                    <a:gd name="connsiteX7" fmla="*/ 307710 w 904994"/>
                    <a:gd name="connsiteY7" fmla="*/ 69866 h 371456"/>
                    <a:gd name="connsiteX8" fmla="*/ 612510 w 904994"/>
                    <a:gd name="connsiteY8" fmla="*/ 155591 h 371456"/>
                    <a:gd name="connsiteX9" fmla="*/ 853077 w 904994"/>
                    <a:gd name="connsiteY9" fmla="*/ 262009 h 371456"/>
                    <a:gd name="connsiteX10" fmla="*/ 896723 w 904994"/>
                    <a:gd name="connsiteY10" fmla="*/ 371451 h 371456"/>
                    <a:gd name="connsiteX0" fmla="*/ 896723 w 912196"/>
                    <a:gd name="connsiteY0" fmla="*/ 371451 h 371456"/>
                    <a:gd name="connsiteX1" fmla="*/ 695060 w 912196"/>
                    <a:gd name="connsiteY1" fmla="*/ 266716 h 371456"/>
                    <a:gd name="connsiteX2" fmla="*/ 466460 w 912196"/>
                    <a:gd name="connsiteY2" fmla="*/ 203216 h 371456"/>
                    <a:gd name="connsiteX3" fmla="*/ 250560 w 912196"/>
                    <a:gd name="connsiteY3" fmla="*/ 146066 h 371456"/>
                    <a:gd name="connsiteX4" fmla="*/ 2910 w 912196"/>
                    <a:gd name="connsiteY4" fmla="*/ 82566 h 371456"/>
                    <a:gd name="connsiteX5" fmla="*/ 110860 w 912196"/>
                    <a:gd name="connsiteY5" fmla="*/ 63516 h 371456"/>
                    <a:gd name="connsiteX6" fmla="*/ 47360 w 912196"/>
                    <a:gd name="connsiteY6" fmla="*/ 16 h 371456"/>
                    <a:gd name="connsiteX7" fmla="*/ 307710 w 912196"/>
                    <a:gd name="connsiteY7" fmla="*/ 69866 h 371456"/>
                    <a:gd name="connsiteX8" fmla="*/ 612510 w 912196"/>
                    <a:gd name="connsiteY8" fmla="*/ 155591 h 371456"/>
                    <a:gd name="connsiteX9" fmla="*/ 853077 w 912196"/>
                    <a:gd name="connsiteY9" fmla="*/ 262009 h 371456"/>
                    <a:gd name="connsiteX10" fmla="*/ 896723 w 912196"/>
                    <a:gd name="connsiteY10" fmla="*/ 371451 h 371456"/>
                    <a:gd name="connsiteX0" fmla="*/ 896723 w 906070"/>
                    <a:gd name="connsiteY0" fmla="*/ 371451 h 371456"/>
                    <a:gd name="connsiteX1" fmla="*/ 695060 w 906070"/>
                    <a:gd name="connsiteY1" fmla="*/ 266716 h 371456"/>
                    <a:gd name="connsiteX2" fmla="*/ 466460 w 906070"/>
                    <a:gd name="connsiteY2" fmla="*/ 203216 h 371456"/>
                    <a:gd name="connsiteX3" fmla="*/ 250560 w 906070"/>
                    <a:gd name="connsiteY3" fmla="*/ 146066 h 371456"/>
                    <a:gd name="connsiteX4" fmla="*/ 2910 w 906070"/>
                    <a:gd name="connsiteY4" fmla="*/ 82566 h 371456"/>
                    <a:gd name="connsiteX5" fmla="*/ 110860 w 906070"/>
                    <a:gd name="connsiteY5" fmla="*/ 63516 h 371456"/>
                    <a:gd name="connsiteX6" fmla="*/ 47360 w 906070"/>
                    <a:gd name="connsiteY6" fmla="*/ 16 h 371456"/>
                    <a:gd name="connsiteX7" fmla="*/ 307710 w 906070"/>
                    <a:gd name="connsiteY7" fmla="*/ 69866 h 371456"/>
                    <a:gd name="connsiteX8" fmla="*/ 612510 w 906070"/>
                    <a:gd name="connsiteY8" fmla="*/ 155591 h 371456"/>
                    <a:gd name="connsiteX9" fmla="*/ 853077 w 906070"/>
                    <a:gd name="connsiteY9" fmla="*/ 262009 h 371456"/>
                    <a:gd name="connsiteX10" fmla="*/ 896723 w 906070"/>
                    <a:gd name="connsiteY10" fmla="*/ 371451 h 371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06070" h="371456">
                      <a:moveTo>
                        <a:pt x="896723" y="371451"/>
                      </a:moveTo>
                      <a:cubicBezTo>
                        <a:pt x="870387" y="372235"/>
                        <a:pt x="766771" y="294755"/>
                        <a:pt x="695060" y="266716"/>
                      </a:cubicBezTo>
                      <a:cubicBezTo>
                        <a:pt x="623350" y="238677"/>
                        <a:pt x="466460" y="203216"/>
                        <a:pt x="466460" y="203216"/>
                      </a:cubicBezTo>
                      <a:lnTo>
                        <a:pt x="250560" y="146066"/>
                      </a:lnTo>
                      <a:cubicBezTo>
                        <a:pt x="173302" y="125958"/>
                        <a:pt x="26193" y="96324"/>
                        <a:pt x="2910" y="82566"/>
                      </a:cubicBezTo>
                      <a:cubicBezTo>
                        <a:pt x="-20373" y="68808"/>
                        <a:pt x="103452" y="77274"/>
                        <a:pt x="110860" y="63516"/>
                      </a:cubicBezTo>
                      <a:cubicBezTo>
                        <a:pt x="118268" y="49758"/>
                        <a:pt x="14552" y="-1042"/>
                        <a:pt x="47360" y="16"/>
                      </a:cubicBezTo>
                      <a:cubicBezTo>
                        <a:pt x="80168" y="1074"/>
                        <a:pt x="307710" y="69866"/>
                        <a:pt x="307710" y="69866"/>
                      </a:cubicBezTo>
                      <a:lnTo>
                        <a:pt x="612510" y="155591"/>
                      </a:lnTo>
                      <a:cubicBezTo>
                        <a:pt x="686593" y="178345"/>
                        <a:pt x="817131" y="212639"/>
                        <a:pt x="853077" y="262009"/>
                      </a:cubicBezTo>
                      <a:cubicBezTo>
                        <a:pt x="889023" y="311379"/>
                        <a:pt x="923059" y="370667"/>
                        <a:pt x="896723" y="371451"/>
                      </a:cubicBezTo>
                      <a:close/>
                    </a:path>
                  </a:pathLst>
                </a:custGeom>
                <a:solidFill>
                  <a:srgbClr val="8EFA0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60" name="Elipse 59">
                  <a:extLst>
                    <a:ext uri="{FF2B5EF4-FFF2-40B4-BE49-F238E27FC236}">
                      <a16:creationId xmlns:a16="http://schemas.microsoft.com/office/drawing/2014/main" id="{86629B83-0A2D-A546-9311-1D309DE2EB27}"/>
                    </a:ext>
                  </a:extLst>
                </p:cNvPr>
                <p:cNvSpPr/>
                <p:nvPr/>
              </p:nvSpPr>
              <p:spPr>
                <a:xfrm>
                  <a:off x="6537676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1" name="Elipse 60">
                  <a:extLst>
                    <a:ext uri="{FF2B5EF4-FFF2-40B4-BE49-F238E27FC236}">
                      <a16:creationId xmlns:a16="http://schemas.microsoft.com/office/drawing/2014/main" id="{FAE91D6E-9AF4-7A42-AF19-063CD278935C}"/>
                    </a:ext>
                  </a:extLst>
                </p:cNvPr>
                <p:cNvSpPr/>
                <p:nvPr/>
              </p:nvSpPr>
              <p:spPr>
                <a:xfrm>
                  <a:off x="7538980" y="400898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DF6CCBA6-2DF7-3E42-8A09-FB880D80E73E}"/>
                    </a:ext>
                  </a:extLst>
                </p:cNvPr>
                <p:cNvSpPr/>
                <p:nvPr/>
              </p:nvSpPr>
              <p:spPr>
                <a:xfrm>
                  <a:off x="7427724" y="401569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3" name="Elipse 62">
                  <a:extLst>
                    <a:ext uri="{FF2B5EF4-FFF2-40B4-BE49-F238E27FC236}">
                      <a16:creationId xmlns:a16="http://schemas.microsoft.com/office/drawing/2014/main" id="{746F8A44-5293-C342-8B7A-6EA50B918959}"/>
                    </a:ext>
                  </a:extLst>
                </p:cNvPr>
                <p:cNvSpPr/>
                <p:nvPr/>
              </p:nvSpPr>
              <p:spPr>
                <a:xfrm>
                  <a:off x="5902860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D68671A7-D907-464A-9B46-38C547190BD8}"/>
                    </a:ext>
                  </a:extLst>
                </p:cNvPr>
                <p:cNvSpPr/>
                <p:nvPr/>
              </p:nvSpPr>
              <p:spPr>
                <a:xfrm>
                  <a:off x="6007572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id="{B31C060B-A000-654E-8108-E12DE1359D77}"/>
                    </a:ext>
                  </a:extLst>
                </p:cNvPr>
                <p:cNvSpPr/>
                <p:nvPr/>
              </p:nvSpPr>
              <p:spPr>
                <a:xfrm>
                  <a:off x="6118828" y="404251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6" name="Elipse 65">
                  <a:extLst>
                    <a:ext uri="{FF2B5EF4-FFF2-40B4-BE49-F238E27FC236}">
                      <a16:creationId xmlns:a16="http://schemas.microsoft.com/office/drawing/2014/main" id="{53CB9F56-D6C7-C049-BD75-20EB94D0455C}"/>
                    </a:ext>
                  </a:extLst>
                </p:cNvPr>
                <p:cNvSpPr/>
                <p:nvPr/>
              </p:nvSpPr>
              <p:spPr>
                <a:xfrm>
                  <a:off x="6249718" y="400898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7" name="Elipse 66">
                  <a:extLst>
                    <a:ext uri="{FF2B5EF4-FFF2-40B4-BE49-F238E27FC236}">
                      <a16:creationId xmlns:a16="http://schemas.microsoft.com/office/drawing/2014/main" id="{B1B3E241-4058-6A43-A474-2AB96C68B74A}"/>
                    </a:ext>
                  </a:extLst>
                </p:cNvPr>
                <p:cNvSpPr/>
                <p:nvPr/>
              </p:nvSpPr>
              <p:spPr>
                <a:xfrm>
                  <a:off x="6334797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8" name="Elipse 67">
                  <a:extLst>
                    <a:ext uri="{FF2B5EF4-FFF2-40B4-BE49-F238E27FC236}">
                      <a16:creationId xmlns:a16="http://schemas.microsoft.com/office/drawing/2014/main" id="{48BD4F61-3B9C-5E48-AF24-14AD2D447B68}"/>
                    </a:ext>
                  </a:extLst>
                </p:cNvPr>
                <p:cNvSpPr/>
                <p:nvPr/>
              </p:nvSpPr>
              <p:spPr>
                <a:xfrm>
                  <a:off x="6426419" y="400898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9" name="Elipse 68">
                  <a:extLst>
                    <a:ext uri="{FF2B5EF4-FFF2-40B4-BE49-F238E27FC236}">
                      <a16:creationId xmlns:a16="http://schemas.microsoft.com/office/drawing/2014/main" id="{160D7D5B-65E4-FC4E-94FE-B69819E48B24}"/>
                    </a:ext>
                  </a:extLst>
                </p:cNvPr>
                <p:cNvSpPr/>
                <p:nvPr/>
              </p:nvSpPr>
              <p:spPr>
                <a:xfrm>
                  <a:off x="6675108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0" name="Elipse 69">
                  <a:extLst>
                    <a:ext uri="{FF2B5EF4-FFF2-40B4-BE49-F238E27FC236}">
                      <a16:creationId xmlns:a16="http://schemas.microsoft.com/office/drawing/2014/main" id="{4224C96F-9547-1748-B205-A22FAFC3F232}"/>
                    </a:ext>
                  </a:extLst>
                </p:cNvPr>
                <p:cNvSpPr/>
                <p:nvPr/>
              </p:nvSpPr>
              <p:spPr>
                <a:xfrm>
                  <a:off x="6812542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1" name="Elipse 70">
                  <a:extLst>
                    <a:ext uri="{FF2B5EF4-FFF2-40B4-BE49-F238E27FC236}">
                      <a16:creationId xmlns:a16="http://schemas.microsoft.com/office/drawing/2014/main" id="{469B5F19-8F27-5C4B-8EA6-0D09E4CA168E}"/>
                    </a:ext>
                  </a:extLst>
                </p:cNvPr>
                <p:cNvSpPr/>
                <p:nvPr/>
              </p:nvSpPr>
              <p:spPr>
                <a:xfrm>
                  <a:off x="6897620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2" name="Elipse 71">
                  <a:extLst>
                    <a:ext uri="{FF2B5EF4-FFF2-40B4-BE49-F238E27FC236}">
                      <a16:creationId xmlns:a16="http://schemas.microsoft.com/office/drawing/2014/main" id="{B30435BB-ED51-F843-A161-368C2DB6E4C0}"/>
                    </a:ext>
                  </a:extLst>
                </p:cNvPr>
                <p:cNvSpPr/>
                <p:nvPr/>
              </p:nvSpPr>
              <p:spPr>
                <a:xfrm>
                  <a:off x="7342646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3" name="Elipse 72">
                  <a:extLst>
                    <a:ext uri="{FF2B5EF4-FFF2-40B4-BE49-F238E27FC236}">
                      <a16:creationId xmlns:a16="http://schemas.microsoft.com/office/drawing/2014/main" id="{99594D99-4FE7-4345-B232-3D369D44A2C1}"/>
                    </a:ext>
                  </a:extLst>
                </p:cNvPr>
                <p:cNvSpPr/>
                <p:nvPr/>
              </p:nvSpPr>
              <p:spPr>
                <a:xfrm>
                  <a:off x="7002332" y="401569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4" name="Elipse 73">
                  <a:extLst>
                    <a:ext uri="{FF2B5EF4-FFF2-40B4-BE49-F238E27FC236}">
                      <a16:creationId xmlns:a16="http://schemas.microsoft.com/office/drawing/2014/main" id="{BBA67062-3419-404E-A169-7045B78B129A}"/>
                    </a:ext>
                  </a:extLst>
                </p:cNvPr>
                <p:cNvSpPr/>
                <p:nvPr/>
              </p:nvSpPr>
              <p:spPr>
                <a:xfrm>
                  <a:off x="7080229" y="402963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5" name="Elipse 74">
                  <a:extLst>
                    <a:ext uri="{FF2B5EF4-FFF2-40B4-BE49-F238E27FC236}">
                      <a16:creationId xmlns:a16="http://schemas.microsoft.com/office/drawing/2014/main" id="{4950F5A7-F14A-4F48-95E0-FB019597E382}"/>
                    </a:ext>
                  </a:extLst>
                </p:cNvPr>
                <p:cNvSpPr/>
                <p:nvPr/>
              </p:nvSpPr>
              <p:spPr>
                <a:xfrm>
                  <a:off x="7244478" y="401569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6" name="Elipse 75">
                  <a:extLst>
                    <a:ext uri="{FF2B5EF4-FFF2-40B4-BE49-F238E27FC236}">
                      <a16:creationId xmlns:a16="http://schemas.microsoft.com/office/drawing/2014/main" id="{8B82CF36-8D35-0C42-9D6B-B2D28F62938D}"/>
                    </a:ext>
                  </a:extLst>
                </p:cNvPr>
                <p:cNvSpPr/>
                <p:nvPr/>
              </p:nvSpPr>
              <p:spPr>
                <a:xfrm>
                  <a:off x="4528520" y="394193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7" name="Elipse 76">
                  <a:extLst>
                    <a:ext uri="{FF2B5EF4-FFF2-40B4-BE49-F238E27FC236}">
                      <a16:creationId xmlns:a16="http://schemas.microsoft.com/office/drawing/2014/main" id="{58473135-135F-EE4A-9CF9-A8916BD1056F}"/>
                    </a:ext>
                  </a:extLst>
                </p:cNvPr>
                <p:cNvSpPr/>
                <p:nvPr/>
              </p:nvSpPr>
              <p:spPr>
                <a:xfrm>
                  <a:off x="4620143" y="396205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8" name="Elipse 77">
                  <a:extLst>
                    <a:ext uri="{FF2B5EF4-FFF2-40B4-BE49-F238E27FC236}">
                      <a16:creationId xmlns:a16="http://schemas.microsoft.com/office/drawing/2014/main" id="{6B7F19D8-750A-9B46-B940-316550206DCD}"/>
                    </a:ext>
                  </a:extLst>
                </p:cNvPr>
                <p:cNvSpPr/>
                <p:nvPr/>
              </p:nvSpPr>
              <p:spPr>
                <a:xfrm>
                  <a:off x="4711766" y="398216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9" name="Elipse 78">
                  <a:extLst>
                    <a:ext uri="{FF2B5EF4-FFF2-40B4-BE49-F238E27FC236}">
                      <a16:creationId xmlns:a16="http://schemas.microsoft.com/office/drawing/2014/main" id="{620A1AF7-546D-C04B-BD07-5BCE8CB54D45}"/>
                    </a:ext>
                  </a:extLst>
                </p:cNvPr>
                <p:cNvSpPr/>
                <p:nvPr/>
              </p:nvSpPr>
              <p:spPr>
                <a:xfrm>
                  <a:off x="4803388" y="398887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0" name="Elipse 79">
                  <a:extLst>
                    <a:ext uri="{FF2B5EF4-FFF2-40B4-BE49-F238E27FC236}">
                      <a16:creationId xmlns:a16="http://schemas.microsoft.com/office/drawing/2014/main" id="{CA6ED1A3-514E-D94F-BE17-B05717DBD956}"/>
                    </a:ext>
                  </a:extLst>
                </p:cNvPr>
                <p:cNvSpPr/>
                <p:nvPr/>
              </p:nvSpPr>
              <p:spPr>
                <a:xfrm>
                  <a:off x="4901556" y="398887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1" name="Elipse 80">
                  <a:extLst>
                    <a:ext uri="{FF2B5EF4-FFF2-40B4-BE49-F238E27FC236}">
                      <a16:creationId xmlns:a16="http://schemas.microsoft.com/office/drawing/2014/main" id="{26843D44-78E3-CD4D-8111-C3C9296A83A7}"/>
                    </a:ext>
                  </a:extLst>
                </p:cNvPr>
                <p:cNvSpPr/>
                <p:nvPr/>
              </p:nvSpPr>
              <p:spPr>
                <a:xfrm>
                  <a:off x="5084801" y="400228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2" name="Elipse 81">
                  <a:extLst>
                    <a:ext uri="{FF2B5EF4-FFF2-40B4-BE49-F238E27FC236}">
                      <a16:creationId xmlns:a16="http://schemas.microsoft.com/office/drawing/2014/main" id="{BE603A05-F79F-874D-8CEB-A5E2D6B9AD6B}"/>
                    </a:ext>
                  </a:extLst>
                </p:cNvPr>
                <p:cNvSpPr/>
                <p:nvPr/>
              </p:nvSpPr>
              <p:spPr>
                <a:xfrm>
                  <a:off x="4980090" y="400898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3" name="Elipse 82">
                  <a:extLst>
                    <a:ext uri="{FF2B5EF4-FFF2-40B4-BE49-F238E27FC236}">
                      <a16:creationId xmlns:a16="http://schemas.microsoft.com/office/drawing/2014/main" id="{4EA2EC3E-7E67-894C-A082-D34E1980A996}"/>
                    </a:ext>
                  </a:extLst>
                </p:cNvPr>
                <p:cNvSpPr/>
                <p:nvPr/>
              </p:nvSpPr>
              <p:spPr>
                <a:xfrm>
                  <a:off x="5189513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D009922E-3283-5849-9D4B-F3E93F4629A3}"/>
                    </a:ext>
                  </a:extLst>
                </p:cNvPr>
                <p:cNvSpPr/>
                <p:nvPr/>
              </p:nvSpPr>
              <p:spPr>
                <a:xfrm>
                  <a:off x="5281136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5" name="Elipse 84">
                  <a:extLst>
                    <a:ext uri="{FF2B5EF4-FFF2-40B4-BE49-F238E27FC236}">
                      <a16:creationId xmlns:a16="http://schemas.microsoft.com/office/drawing/2014/main" id="{B062AF65-FFE9-D04A-9971-9417986400D9}"/>
                    </a:ext>
                  </a:extLst>
                </p:cNvPr>
                <p:cNvSpPr/>
                <p:nvPr/>
              </p:nvSpPr>
              <p:spPr>
                <a:xfrm>
                  <a:off x="5398937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6" name="Elipse 85">
                  <a:extLst>
                    <a:ext uri="{FF2B5EF4-FFF2-40B4-BE49-F238E27FC236}">
                      <a16:creationId xmlns:a16="http://schemas.microsoft.com/office/drawing/2014/main" id="{07DDE02B-6971-8F43-89F0-314894C83ED4}"/>
                    </a:ext>
                  </a:extLst>
                </p:cNvPr>
                <p:cNvSpPr/>
                <p:nvPr/>
              </p:nvSpPr>
              <p:spPr>
                <a:xfrm>
                  <a:off x="5516738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7" name="Elipse 86">
                  <a:extLst>
                    <a:ext uri="{FF2B5EF4-FFF2-40B4-BE49-F238E27FC236}">
                      <a16:creationId xmlns:a16="http://schemas.microsoft.com/office/drawing/2014/main" id="{EF5DABF2-EDE9-5248-8E2A-F0908C70DBAB}"/>
                    </a:ext>
                  </a:extLst>
                </p:cNvPr>
                <p:cNvSpPr/>
                <p:nvPr/>
              </p:nvSpPr>
              <p:spPr>
                <a:xfrm>
                  <a:off x="5765426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8" name="Elipse 87">
                  <a:extLst>
                    <a:ext uri="{FF2B5EF4-FFF2-40B4-BE49-F238E27FC236}">
                      <a16:creationId xmlns:a16="http://schemas.microsoft.com/office/drawing/2014/main" id="{FB201D93-0EE5-DE4A-910B-10E383839603}"/>
                    </a:ext>
                  </a:extLst>
                </p:cNvPr>
                <p:cNvSpPr/>
                <p:nvPr/>
              </p:nvSpPr>
              <p:spPr>
                <a:xfrm>
                  <a:off x="5614903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9" name="Elipse 88">
                  <a:extLst>
                    <a:ext uri="{FF2B5EF4-FFF2-40B4-BE49-F238E27FC236}">
                      <a16:creationId xmlns:a16="http://schemas.microsoft.com/office/drawing/2014/main" id="{7C9DCA71-1B09-114F-B6EC-A0FF8C576F49}"/>
                    </a:ext>
                  </a:extLst>
                </p:cNvPr>
                <p:cNvSpPr/>
                <p:nvPr/>
              </p:nvSpPr>
              <p:spPr>
                <a:xfrm>
                  <a:off x="5032445" y="406933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0" name="Elipse 89">
                  <a:extLst>
                    <a:ext uri="{FF2B5EF4-FFF2-40B4-BE49-F238E27FC236}">
                      <a16:creationId xmlns:a16="http://schemas.microsoft.com/office/drawing/2014/main" id="{9208897F-99CA-C141-8E1E-7DAC9E5FEBEA}"/>
                    </a:ext>
                  </a:extLst>
                </p:cNvPr>
                <p:cNvSpPr/>
                <p:nvPr/>
              </p:nvSpPr>
              <p:spPr>
                <a:xfrm>
                  <a:off x="4999723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1" name="Elipse 90">
                  <a:extLst>
                    <a:ext uri="{FF2B5EF4-FFF2-40B4-BE49-F238E27FC236}">
                      <a16:creationId xmlns:a16="http://schemas.microsoft.com/office/drawing/2014/main" id="{C84D5177-B94A-5043-A35A-FEAEEF528CF5}"/>
                    </a:ext>
                  </a:extLst>
                </p:cNvPr>
                <p:cNvSpPr/>
                <p:nvPr/>
              </p:nvSpPr>
              <p:spPr>
                <a:xfrm>
                  <a:off x="5117524" y="405592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2" name="Elipse 91">
                  <a:extLst>
                    <a:ext uri="{FF2B5EF4-FFF2-40B4-BE49-F238E27FC236}">
                      <a16:creationId xmlns:a16="http://schemas.microsoft.com/office/drawing/2014/main" id="{FB94B4D7-0696-5A43-BAA3-F1B0CB2020DE}"/>
                    </a:ext>
                  </a:extLst>
                </p:cNvPr>
                <p:cNvSpPr/>
                <p:nvPr/>
              </p:nvSpPr>
              <p:spPr>
                <a:xfrm>
                  <a:off x="5091346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3" name="Elipse 92">
                  <a:extLst>
                    <a:ext uri="{FF2B5EF4-FFF2-40B4-BE49-F238E27FC236}">
                      <a16:creationId xmlns:a16="http://schemas.microsoft.com/office/drawing/2014/main" id="{90C53958-1076-9E47-98AC-8854E0BEDC62}"/>
                    </a:ext>
                  </a:extLst>
                </p:cNvPr>
                <p:cNvSpPr/>
                <p:nvPr/>
              </p:nvSpPr>
              <p:spPr>
                <a:xfrm>
                  <a:off x="4940823" y="405592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4" name="Elipse 93">
                  <a:extLst>
                    <a:ext uri="{FF2B5EF4-FFF2-40B4-BE49-F238E27FC236}">
                      <a16:creationId xmlns:a16="http://schemas.microsoft.com/office/drawing/2014/main" id="{B74D5763-1388-FE48-99BE-A9D5A298EAE5}"/>
                    </a:ext>
                  </a:extLst>
                </p:cNvPr>
                <p:cNvSpPr/>
                <p:nvPr/>
              </p:nvSpPr>
              <p:spPr>
                <a:xfrm>
                  <a:off x="4908100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5" name="Elipse 94">
                  <a:extLst>
                    <a:ext uri="{FF2B5EF4-FFF2-40B4-BE49-F238E27FC236}">
                      <a16:creationId xmlns:a16="http://schemas.microsoft.com/office/drawing/2014/main" id="{A819F530-8125-BF41-B4AE-427366F85199}"/>
                    </a:ext>
                  </a:extLst>
                </p:cNvPr>
                <p:cNvSpPr/>
                <p:nvPr/>
              </p:nvSpPr>
              <p:spPr>
                <a:xfrm>
                  <a:off x="4842655" y="405592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6" name="Elipse 95">
                  <a:extLst>
                    <a:ext uri="{FF2B5EF4-FFF2-40B4-BE49-F238E27FC236}">
                      <a16:creationId xmlns:a16="http://schemas.microsoft.com/office/drawing/2014/main" id="{21F7C2A2-457E-094C-BA43-01F4BB20E088}"/>
                    </a:ext>
                  </a:extLst>
                </p:cNvPr>
                <p:cNvSpPr/>
                <p:nvPr/>
              </p:nvSpPr>
              <p:spPr>
                <a:xfrm>
                  <a:off x="4796844" y="410285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7" name="Elipse 96">
                  <a:extLst>
                    <a:ext uri="{FF2B5EF4-FFF2-40B4-BE49-F238E27FC236}">
                      <a16:creationId xmlns:a16="http://schemas.microsoft.com/office/drawing/2014/main" id="{FA391FD0-25B1-984E-AB2C-FE55F69AC0C5}"/>
                    </a:ext>
                  </a:extLst>
                </p:cNvPr>
                <p:cNvSpPr/>
                <p:nvPr/>
              </p:nvSpPr>
              <p:spPr>
                <a:xfrm>
                  <a:off x="4757577" y="403580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8" name="Elipse 97">
                  <a:extLst>
                    <a:ext uri="{FF2B5EF4-FFF2-40B4-BE49-F238E27FC236}">
                      <a16:creationId xmlns:a16="http://schemas.microsoft.com/office/drawing/2014/main" id="{99D9BE5E-DB43-F746-B281-08CB47601D9C}"/>
                    </a:ext>
                  </a:extLst>
                </p:cNvPr>
                <p:cNvSpPr/>
                <p:nvPr/>
              </p:nvSpPr>
              <p:spPr>
                <a:xfrm>
                  <a:off x="4685588" y="407603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99" name="Elipse 98">
                  <a:extLst>
                    <a:ext uri="{FF2B5EF4-FFF2-40B4-BE49-F238E27FC236}">
                      <a16:creationId xmlns:a16="http://schemas.microsoft.com/office/drawing/2014/main" id="{8E61986B-1520-EA45-B3D5-B781141C9FA8}"/>
                    </a:ext>
                  </a:extLst>
                </p:cNvPr>
                <p:cNvSpPr/>
                <p:nvPr/>
              </p:nvSpPr>
              <p:spPr>
                <a:xfrm>
                  <a:off x="4639776" y="402239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0" name="Elipse 99">
                  <a:extLst>
                    <a:ext uri="{FF2B5EF4-FFF2-40B4-BE49-F238E27FC236}">
                      <a16:creationId xmlns:a16="http://schemas.microsoft.com/office/drawing/2014/main" id="{818A8858-2605-7543-97C7-6349D8791F14}"/>
                    </a:ext>
                  </a:extLst>
                </p:cNvPr>
                <p:cNvSpPr/>
                <p:nvPr/>
              </p:nvSpPr>
              <p:spPr>
                <a:xfrm>
                  <a:off x="4561242" y="400898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1" name="Elipse 100">
                  <a:extLst>
                    <a:ext uri="{FF2B5EF4-FFF2-40B4-BE49-F238E27FC236}">
                      <a16:creationId xmlns:a16="http://schemas.microsoft.com/office/drawing/2014/main" id="{E84E5AE7-E258-4444-AE2D-07255A606721}"/>
                    </a:ext>
                  </a:extLst>
                </p:cNvPr>
                <p:cNvSpPr/>
                <p:nvPr/>
              </p:nvSpPr>
              <p:spPr>
                <a:xfrm>
                  <a:off x="4482708" y="396205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2" name="Elipse 101">
                  <a:extLst>
                    <a:ext uri="{FF2B5EF4-FFF2-40B4-BE49-F238E27FC236}">
                      <a16:creationId xmlns:a16="http://schemas.microsoft.com/office/drawing/2014/main" id="{3E5852C5-C5C9-7D47-BBA6-F204CEE1D1D8}"/>
                    </a:ext>
                  </a:extLst>
                </p:cNvPr>
                <p:cNvSpPr/>
                <p:nvPr/>
              </p:nvSpPr>
              <p:spPr>
                <a:xfrm>
                  <a:off x="5477471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3" name="Elipse 102">
                  <a:extLst>
                    <a:ext uri="{FF2B5EF4-FFF2-40B4-BE49-F238E27FC236}">
                      <a16:creationId xmlns:a16="http://schemas.microsoft.com/office/drawing/2014/main" id="{475871C3-5D30-F44B-AB95-A8EE9346BB47}"/>
                    </a:ext>
                  </a:extLst>
                </p:cNvPr>
                <p:cNvSpPr/>
                <p:nvPr/>
              </p:nvSpPr>
              <p:spPr>
                <a:xfrm>
                  <a:off x="5575636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4" name="Elipse 103">
                  <a:extLst>
                    <a:ext uri="{FF2B5EF4-FFF2-40B4-BE49-F238E27FC236}">
                      <a16:creationId xmlns:a16="http://schemas.microsoft.com/office/drawing/2014/main" id="{2E1D4D32-6B87-B744-8B43-71776B4C93E5}"/>
                    </a:ext>
                  </a:extLst>
                </p:cNvPr>
                <p:cNvSpPr/>
                <p:nvPr/>
              </p:nvSpPr>
              <p:spPr>
                <a:xfrm>
                  <a:off x="6059928" y="502142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5" name="Elipse 104">
                  <a:extLst>
                    <a:ext uri="{FF2B5EF4-FFF2-40B4-BE49-F238E27FC236}">
                      <a16:creationId xmlns:a16="http://schemas.microsoft.com/office/drawing/2014/main" id="{511ED64A-BC2E-8446-98E8-64057C42FF68}"/>
                    </a:ext>
                  </a:extLst>
                </p:cNvPr>
                <p:cNvSpPr/>
                <p:nvPr/>
              </p:nvSpPr>
              <p:spPr>
                <a:xfrm>
                  <a:off x="5667261" y="41229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6" name="Elipse 105">
                  <a:extLst>
                    <a:ext uri="{FF2B5EF4-FFF2-40B4-BE49-F238E27FC236}">
                      <a16:creationId xmlns:a16="http://schemas.microsoft.com/office/drawing/2014/main" id="{14C8CA38-8ECC-5F45-9743-D6D5CCAB4255}"/>
                    </a:ext>
                  </a:extLst>
                </p:cNvPr>
                <p:cNvSpPr/>
                <p:nvPr/>
              </p:nvSpPr>
              <p:spPr>
                <a:xfrm>
                  <a:off x="5693439" y="405592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7" name="Elipse 106">
                  <a:extLst>
                    <a:ext uri="{FF2B5EF4-FFF2-40B4-BE49-F238E27FC236}">
                      <a16:creationId xmlns:a16="http://schemas.microsoft.com/office/drawing/2014/main" id="{564AC838-F647-9342-99D8-E71F01021057}"/>
                    </a:ext>
                  </a:extLst>
                </p:cNvPr>
                <p:cNvSpPr/>
                <p:nvPr/>
              </p:nvSpPr>
              <p:spPr>
                <a:xfrm>
                  <a:off x="5366214" y="41229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8" name="Elipse 107">
                  <a:extLst>
                    <a:ext uri="{FF2B5EF4-FFF2-40B4-BE49-F238E27FC236}">
                      <a16:creationId xmlns:a16="http://schemas.microsoft.com/office/drawing/2014/main" id="{650492A9-7E05-9C48-B56B-099D12429B23}"/>
                    </a:ext>
                  </a:extLst>
                </p:cNvPr>
                <p:cNvSpPr/>
                <p:nvPr/>
              </p:nvSpPr>
              <p:spPr>
                <a:xfrm>
                  <a:off x="5418570" y="408944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09" name="Elipse 108">
                  <a:extLst>
                    <a:ext uri="{FF2B5EF4-FFF2-40B4-BE49-F238E27FC236}">
                      <a16:creationId xmlns:a16="http://schemas.microsoft.com/office/drawing/2014/main" id="{F9859D92-4A9E-434C-90B7-06C472BE9FF9}"/>
                    </a:ext>
                  </a:extLst>
                </p:cNvPr>
                <p:cNvSpPr/>
                <p:nvPr/>
              </p:nvSpPr>
              <p:spPr>
                <a:xfrm>
                  <a:off x="5313858" y="407603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0" name="Elipse 109">
                  <a:extLst>
                    <a:ext uri="{FF2B5EF4-FFF2-40B4-BE49-F238E27FC236}">
                      <a16:creationId xmlns:a16="http://schemas.microsoft.com/office/drawing/2014/main" id="{40AAFB33-910A-4442-9B4C-8A0AFEB35BC4}"/>
                    </a:ext>
                  </a:extLst>
                </p:cNvPr>
                <p:cNvSpPr/>
                <p:nvPr/>
              </p:nvSpPr>
              <p:spPr>
                <a:xfrm>
                  <a:off x="5281136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1" name="Elipse 110">
                  <a:extLst>
                    <a:ext uri="{FF2B5EF4-FFF2-40B4-BE49-F238E27FC236}">
                      <a16:creationId xmlns:a16="http://schemas.microsoft.com/office/drawing/2014/main" id="{C62911CC-536A-F446-8BCC-6BB6B603EEE1}"/>
                    </a:ext>
                  </a:extLst>
                </p:cNvPr>
                <p:cNvSpPr/>
                <p:nvPr/>
              </p:nvSpPr>
              <p:spPr>
                <a:xfrm>
                  <a:off x="5222236" y="406933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2" name="Elipse 111">
                  <a:extLst>
                    <a:ext uri="{FF2B5EF4-FFF2-40B4-BE49-F238E27FC236}">
                      <a16:creationId xmlns:a16="http://schemas.microsoft.com/office/drawing/2014/main" id="{96268061-76A4-084E-85A9-1BEF50B335CE}"/>
                    </a:ext>
                  </a:extLst>
                </p:cNvPr>
                <p:cNvSpPr/>
                <p:nvPr/>
              </p:nvSpPr>
              <p:spPr>
                <a:xfrm>
                  <a:off x="5150246" y="410285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3" name="Elipse 112">
                  <a:extLst>
                    <a:ext uri="{FF2B5EF4-FFF2-40B4-BE49-F238E27FC236}">
                      <a16:creationId xmlns:a16="http://schemas.microsoft.com/office/drawing/2014/main" id="{CB251C37-1661-7540-99FF-B0FEFF2DA556}"/>
                    </a:ext>
                  </a:extLst>
                </p:cNvPr>
                <p:cNvSpPr/>
                <p:nvPr/>
              </p:nvSpPr>
              <p:spPr>
                <a:xfrm>
                  <a:off x="5215691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4" name="Elipse 113">
                  <a:extLst>
                    <a:ext uri="{FF2B5EF4-FFF2-40B4-BE49-F238E27FC236}">
                      <a16:creationId xmlns:a16="http://schemas.microsoft.com/office/drawing/2014/main" id="{C02F7F2E-1A20-EF43-B840-D9339FCD853C}"/>
                    </a:ext>
                  </a:extLst>
                </p:cNvPr>
                <p:cNvSpPr/>
                <p:nvPr/>
              </p:nvSpPr>
              <p:spPr>
                <a:xfrm>
                  <a:off x="5948672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5" name="Elipse 114">
                  <a:extLst>
                    <a:ext uri="{FF2B5EF4-FFF2-40B4-BE49-F238E27FC236}">
                      <a16:creationId xmlns:a16="http://schemas.microsoft.com/office/drawing/2014/main" id="{E8F165A8-13B5-F743-96C3-4FDA0ABACEBF}"/>
                    </a:ext>
                  </a:extLst>
                </p:cNvPr>
                <p:cNvSpPr/>
                <p:nvPr/>
              </p:nvSpPr>
              <p:spPr>
                <a:xfrm>
                  <a:off x="6295530" y="476664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6" name="Elipse 115">
                  <a:extLst>
                    <a:ext uri="{FF2B5EF4-FFF2-40B4-BE49-F238E27FC236}">
                      <a16:creationId xmlns:a16="http://schemas.microsoft.com/office/drawing/2014/main" id="{2C8A875C-87BA-114D-A9E4-D2FE544D94DA}"/>
                    </a:ext>
                  </a:extLst>
                </p:cNvPr>
                <p:cNvSpPr/>
                <p:nvPr/>
              </p:nvSpPr>
              <p:spPr>
                <a:xfrm>
                  <a:off x="6609663" y="508847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7" name="Elipse 116">
                  <a:extLst>
                    <a:ext uri="{FF2B5EF4-FFF2-40B4-BE49-F238E27FC236}">
                      <a16:creationId xmlns:a16="http://schemas.microsoft.com/office/drawing/2014/main" id="{8117EFCB-1164-1947-B8D6-54862D6CA2F3}"/>
                    </a:ext>
                  </a:extLst>
                </p:cNvPr>
                <p:cNvSpPr/>
                <p:nvPr/>
              </p:nvSpPr>
              <p:spPr>
                <a:xfrm>
                  <a:off x="6328252" y="41363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8" name="Elipse 117">
                  <a:extLst>
                    <a:ext uri="{FF2B5EF4-FFF2-40B4-BE49-F238E27FC236}">
                      <a16:creationId xmlns:a16="http://schemas.microsoft.com/office/drawing/2014/main" id="{53E488C8-968A-3941-987D-E3DE534A43C1}"/>
                    </a:ext>
                  </a:extLst>
                </p:cNvPr>
                <p:cNvSpPr/>
                <p:nvPr/>
              </p:nvSpPr>
              <p:spPr>
                <a:xfrm>
                  <a:off x="6452597" y="411626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9" name="Elipse 118">
                  <a:extLst>
                    <a:ext uri="{FF2B5EF4-FFF2-40B4-BE49-F238E27FC236}">
                      <a16:creationId xmlns:a16="http://schemas.microsoft.com/office/drawing/2014/main" id="{E15ABBBB-9201-AF4C-A041-F89C1A20D695}"/>
                    </a:ext>
                  </a:extLst>
                </p:cNvPr>
                <p:cNvSpPr/>
                <p:nvPr/>
              </p:nvSpPr>
              <p:spPr>
                <a:xfrm>
                  <a:off x="6380608" y="409615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0" name="Elipse 119">
                  <a:extLst>
                    <a:ext uri="{FF2B5EF4-FFF2-40B4-BE49-F238E27FC236}">
                      <a16:creationId xmlns:a16="http://schemas.microsoft.com/office/drawing/2014/main" id="{34B07920-8885-9444-BE72-23B42D23C1B4}"/>
                    </a:ext>
                  </a:extLst>
                </p:cNvPr>
                <p:cNvSpPr/>
                <p:nvPr/>
              </p:nvSpPr>
              <p:spPr>
                <a:xfrm>
                  <a:off x="6243174" y="408274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1" name="Elipse 120">
                  <a:extLst>
                    <a:ext uri="{FF2B5EF4-FFF2-40B4-BE49-F238E27FC236}">
                      <a16:creationId xmlns:a16="http://schemas.microsoft.com/office/drawing/2014/main" id="{7F8BD777-0040-DC49-AD8A-D60DEDB857FD}"/>
                    </a:ext>
                  </a:extLst>
                </p:cNvPr>
                <p:cNvSpPr/>
                <p:nvPr/>
              </p:nvSpPr>
              <p:spPr>
                <a:xfrm>
                  <a:off x="6158095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2" name="Elipse 121">
                  <a:extLst>
                    <a:ext uri="{FF2B5EF4-FFF2-40B4-BE49-F238E27FC236}">
                      <a16:creationId xmlns:a16="http://schemas.microsoft.com/office/drawing/2014/main" id="{E2D4C890-6402-F84A-A665-800A3078531D}"/>
                    </a:ext>
                  </a:extLst>
                </p:cNvPr>
                <p:cNvSpPr/>
                <p:nvPr/>
              </p:nvSpPr>
              <p:spPr>
                <a:xfrm>
                  <a:off x="6040295" y="410285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3" name="Elipse 122">
                  <a:extLst>
                    <a:ext uri="{FF2B5EF4-FFF2-40B4-BE49-F238E27FC236}">
                      <a16:creationId xmlns:a16="http://schemas.microsoft.com/office/drawing/2014/main" id="{49BCE40C-EEF2-144E-A493-0FED34CE9A36}"/>
                    </a:ext>
                  </a:extLst>
                </p:cNvPr>
                <p:cNvSpPr/>
                <p:nvPr/>
              </p:nvSpPr>
              <p:spPr>
                <a:xfrm>
                  <a:off x="5765426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4" name="Elipse 123">
                  <a:extLst>
                    <a:ext uri="{FF2B5EF4-FFF2-40B4-BE49-F238E27FC236}">
                      <a16:creationId xmlns:a16="http://schemas.microsoft.com/office/drawing/2014/main" id="{D6C4E6A7-0A88-9D4F-B3A1-70F89BB34180}"/>
                    </a:ext>
                  </a:extLst>
                </p:cNvPr>
                <p:cNvSpPr/>
                <p:nvPr/>
              </p:nvSpPr>
              <p:spPr>
                <a:xfrm>
                  <a:off x="5883227" y="411626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5" name="Elipse 124">
                  <a:extLst>
                    <a:ext uri="{FF2B5EF4-FFF2-40B4-BE49-F238E27FC236}">
                      <a16:creationId xmlns:a16="http://schemas.microsoft.com/office/drawing/2014/main" id="{CDF5384E-F9F3-A04C-82CF-72CF6DB422CA}"/>
                    </a:ext>
                  </a:extLst>
                </p:cNvPr>
                <p:cNvSpPr/>
                <p:nvPr/>
              </p:nvSpPr>
              <p:spPr>
                <a:xfrm>
                  <a:off x="5843960" y="405592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6" name="Elipse 125">
                  <a:extLst>
                    <a:ext uri="{FF2B5EF4-FFF2-40B4-BE49-F238E27FC236}">
                      <a16:creationId xmlns:a16="http://schemas.microsoft.com/office/drawing/2014/main" id="{702D7D4B-3A9F-0347-90CD-C912F9093C8D}"/>
                    </a:ext>
                  </a:extLst>
                </p:cNvPr>
                <p:cNvSpPr/>
                <p:nvPr/>
              </p:nvSpPr>
              <p:spPr>
                <a:xfrm>
                  <a:off x="6805998" y="411626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7" name="Elipse 126">
                  <a:extLst>
                    <a:ext uri="{FF2B5EF4-FFF2-40B4-BE49-F238E27FC236}">
                      <a16:creationId xmlns:a16="http://schemas.microsoft.com/office/drawing/2014/main" id="{A93EE1BA-B8E9-A24E-B22D-1560E7433343}"/>
                    </a:ext>
                  </a:extLst>
                </p:cNvPr>
                <p:cNvSpPr/>
                <p:nvPr/>
              </p:nvSpPr>
              <p:spPr>
                <a:xfrm>
                  <a:off x="7270656" y="408274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8" name="Elipse 127">
                  <a:extLst>
                    <a:ext uri="{FF2B5EF4-FFF2-40B4-BE49-F238E27FC236}">
                      <a16:creationId xmlns:a16="http://schemas.microsoft.com/office/drawing/2014/main" id="{E399C090-0A2D-9A4C-9B37-5892A350A324}"/>
                    </a:ext>
                  </a:extLst>
                </p:cNvPr>
                <p:cNvSpPr/>
                <p:nvPr/>
              </p:nvSpPr>
              <p:spPr>
                <a:xfrm>
                  <a:off x="7159400" y="406933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9" name="Elipse 128">
                  <a:extLst>
                    <a:ext uri="{FF2B5EF4-FFF2-40B4-BE49-F238E27FC236}">
                      <a16:creationId xmlns:a16="http://schemas.microsoft.com/office/drawing/2014/main" id="{47082879-1D2E-B342-B211-1691EC0235B2}"/>
                    </a:ext>
                  </a:extLst>
                </p:cNvPr>
                <p:cNvSpPr/>
                <p:nvPr/>
              </p:nvSpPr>
              <p:spPr>
                <a:xfrm>
                  <a:off x="7067777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0" name="Elipse 129">
                  <a:extLst>
                    <a:ext uri="{FF2B5EF4-FFF2-40B4-BE49-F238E27FC236}">
                      <a16:creationId xmlns:a16="http://schemas.microsoft.com/office/drawing/2014/main" id="{C4DF0A23-EF8D-0C4D-AC1D-F5F2399BE570}"/>
                    </a:ext>
                  </a:extLst>
                </p:cNvPr>
                <p:cNvSpPr/>
                <p:nvPr/>
              </p:nvSpPr>
              <p:spPr>
                <a:xfrm>
                  <a:off x="7218300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1" name="Elipse 130">
                  <a:extLst>
                    <a:ext uri="{FF2B5EF4-FFF2-40B4-BE49-F238E27FC236}">
                      <a16:creationId xmlns:a16="http://schemas.microsoft.com/office/drawing/2014/main" id="{C81E7025-8443-9340-9CD7-474826A5966E}"/>
                    </a:ext>
                  </a:extLst>
                </p:cNvPr>
                <p:cNvSpPr/>
                <p:nvPr/>
              </p:nvSpPr>
              <p:spPr>
                <a:xfrm>
                  <a:off x="7329557" y="41363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2" name="Elipse 131">
                  <a:extLst>
                    <a:ext uri="{FF2B5EF4-FFF2-40B4-BE49-F238E27FC236}">
                      <a16:creationId xmlns:a16="http://schemas.microsoft.com/office/drawing/2014/main" id="{718339C6-B702-9045-A99F-CD2092C7EDFB}"/>
                    </a:ext>
                  </a:extLst>
                </p:cNvPr>
                <p:cNvSpPr/>
                <p:nvPr/>
              </p:nvSpPr>
              <p:spPr>
                <a:xfrm>
                  <a:off x="6956521" y="411626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3" name="Elipse 132">
                  <a:extLst>
                    <a:ext uri="{FF2B5EF4-FFF2-40B4-BE49-F238E27FC236}">
                      <a16:creationId xmlns:a16="http://schemas.microsoft.com/office/drawing/2014/main" id="{5DD4A26D-A9FE-684C-9E3F-A9270F469667}"/>
                    </a:ext>
                  </a:extLst>
                </p:cNvPr>
                <p:cNvSpPr/>
                <p:nvPr/>
              </p:nvSpPr>
              <p:spPr>
                <a:xfrm>
                  <a:off x="6688197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4" name="Elipse 133">
                  <a:extLst>
                    <a:ext uri="{FF2B5EF4-FFF2-40B4-BE49-F238E27FC236}">
                      <a16:creationId xmlns:a16="http://schemas.microsoft.com/office/drawing/2014/main" id="{30E12837-3D0A-A040-BE56-F364EE63BDFC}"/>
                    </a:ext>
                  </a:extLst>
                </p:cNvPr>
                <p:cNvSpPr/>
                <p:nvPr/>
              </p:nvSpPr>
              <p:spPr>
                <a:xfrm>
                  <a:off x="6557307" y="41229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5" name="Elipse 134">
                  <a:extLst>
                    <a:ext uri="{FF2B5EF4-FFF2-40B4-BE49-F238E27FC236}">
                      <a16:creationId xmlns:a16="http://schemas.microsoft.com/office/drawing/2014/main" id="{66D58FA8-36AA-3142-A53A-FB3EBCEF490E}"/>
                    </a:ext>
                  </a:extLst>
                </p:cNvPr>
                <p:cNvSpPr/>
                <p:nvPr/>
              </p:nvSpPr>
              <p:spPr>
                <a:xfrm>
                  <a:off x="6871443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6" name="Elipse 135">
                  <a:extLst>
                    <a:ext uri="{FF2B5EF4-FFF2-40B4-BE49-F238E27FC236}">
                      <a16:creationId xmlns:a16="http://schemas.microsoft.com/office/drawing/2014/main" id="{A9E6283E-8AF7-DE4B-A509-2ED1E0D9CE63}"/>
                    </a:ext>
                  </a:extLst>
                </p:cNvPr>
                <p:cNvSpPr/>
                <p:nvPr/>
              </p:nvSpPr>
              <p:spPr>
                <a:xfrm>
                  <a:off x="6740555" y="406262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7" name="Elipse 136">
                  <a:extLst>
                    <a:ext uri="{FF2B5EF4-FFF2-40B4-BE49-F238E27FC236}">
                      <a16:creationId xmlns:a16="http://schemas.microsoft.com/office/drawing/2014/main" id="{95275D58-E01A-7244-8327-6EBE295CEBD8}"/>
                    </a:ext>
                  </a:extLst>
                </p:cNvPr>
                <p:cNvSpPr/>
                <p:nvPr/>
              </p:nvSpPr>
              <p:spPr>
                <a:xfrm>
                  <a:off x="6622752" y="408944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8" name="Elipse 137">
                  <a:extLst>
                    <a:ext uri="{FF2B5EF4-FFF2-40B4-BE49-F238E27FC236}">
                      <a16:creationId xmlns:a16="http://schemas.microsoft.com/office/drawing/2014/main" id="{4E8D7110-2317-AF4C-A0EA-5143764FC1A1}"/>
                    </a:ext>
                  </a:extLst>
                </p:cNvPr>
                <p:cNvSpPr/>
                <p:nvPr/>
              </p:nvSpPr>
              <p:spPr>
                <a:xfrm>
                  <a:off x="7957826" y="400228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9" name="Elipse 138">
                  <a:extLst>
                    <a:ext uri="{FF2B5EF4-FFF2-40B4-BE49-F238E27FC236}">
                      <a16:creationId xmlns:a16="http://schemas.microsoft.com/office/drawing/2014/main" id="{9E707E23-35A8-C442-BEBC-149F88F5870E}"/>
                    </a:ext>
                  </a:extLst>
                </p:cNvPr>
                <p:cNvSpPr/>
                <p:nvPr/>
              </p:nvSpPr>
              <p:spPr>
                <a:xfrm>
                  <a:off x="7813849" y="399557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0" name="Elipse 139">
                  <a:extLst>
                    <a:ext uri="{FF2B5EF4-FFF2-40B4-BE49-F238E27FC236}">
                      <a16:creationId xmlns:a16="http://schemas.microsoft.com/office/drawing/2014/main" id="{6B40827A-E866-6240-86A8-BEDC974CFE0F}"/>
                    </a:ext>
                  </a:extLst>
                </p:cNvPr>
                <p:cNvSpPr/>
                <p:nvPr/>
              </p:nvSpPr>
              <p:spPr>
                <a:xfrm>
                  <a:off x="7689504" y="399557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1" name="Elipse 140">
                  <a:extLst>
                    <a:ext uri="{FF2B5EF4-FFF2-40B4-BE49-F238E27FC236}">
                      <a16:creationId xmlns:a16="http://schemas.microsoft.com/office/drawing/2014/main" id="{CE66B8FE-14F4-144B-857E-2566B2B24E4C}"/>
                    </a:ext>
                  </a:extLst>
                </p:cNvPr>
                <p:cNvSpPr/>
                <p:nvPr/>
              </p:nvSpPr>
              <p:spPr>
                <a:xfrm>
                  <a:off x="8926410" y="397546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2" name="Elipse 141">
                  <a:extLst>
                    <a:ext uri="{FF2B5EF4-FFF2-40B4-BE49-F238E27FC236}">
                      <a16:creationId xmlns:a16="http://schemas.microsoft.com/office/drawing/2014/main" id="{51DD77AC-5254-A44A-A875-9E52296299F5}"/>
                    </a:ext>
                  </a:extLst>
                </p:cNvPr>
                <p:cNvSpPr/>
                <p:nvPr/>
              </p:nvSpPr>
              <p:spPr>
                <a:xfrm>
                  <a:off x="9207821" y="398887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3" name="Elipse 142">
                  <a:extLst>
                    <a:ext uri="{FF2B5EF4-FFF2-40B4-BE49-F238E27FC236}">
                      <a16:creationId xmlns:a16="http://schemas.microsoft.com/office/drawing/2014/main" id="{4D5EB129-FB7D-C340-BDDD-14BA8A91C416}"/>
                    </a:ext>
                  </a:extLst>
                </p:cNvPr>
                <p:cNvSpPr/>
                <p:nvPr/>
              </p:nvSpPr>
              <p:spPr>
                <a:xfrm>
                  <a:off x="7519347" y="41229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4" name="Elipse 143">
                  <a:extLst>
                    <a:ext uri="{FF2B5EF4-FFF2-40B4-BE49-F238E27FC236}">
                      <a16:creationId xmlns:a16="http://schemas.microsoft.com/office/drawing/2014/main" id="{8506FA39-B79E-2341-B43D-1957D9EA19DE}"/>
                    </a:ext>
                  </a:extLst>
                </p:cNvPr>
                <p:cNvSpPr/>
                <p:nvPr/>
              </p:nvSpPr>
              <p:spPr>
                <a:xfrm>
                  <a:off x="10084780" y="397546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5" name="Elipse 144">
                  <a:extLst>
                    <a:ext uri="{FF2B5EF4-FFF2-40B4-BE49-F238E27FC236}">
                      <a16:creationId xmlns:a16="http://schemas.microsoft.com/office/drawing/2014/main" id="{140C770B-D824-C744-805B-533F59F2E175}"/>
                    </a:ext>
                  </a:extLst>
                </p:cNvPr>
                <p:cNvSpPr/>
                <p:nvPr/>
              </p:nvSpPr>
              <p:spPr>
                <a:xfrm>
                  <a:off x="9790280" y="398216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6" name="Elipse 145">
                  <a:extLst>
                    <a:ext uri="{FF2B5EF4-FFF2-40B4-BE49-F238E27FC236}">
                      <a16:creationId xmlns:a16="http://schemas.microsoft.com/office/drawing/2014/main" id="{A2E7CF0D-485F-CC4C-84A6-41DEF5B27A40}"/>
                    </a:ext>
                  </a:extLst>
                </p:cNvPr>
                <p:cNvSpPr/>
                <p:nvPr/>
              </p:nvSpPr>
              <p:spPr>
                <a:xfrm>
                  <a:off x="7401546" y="409615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7" name="Elipse 146">
                  <a:extLst>
                    <a:ext uri="{FF2B5EF4-FFF2-40B4-BE49-F238E27FC236}">
                      <a16:creationId xmlns:a16="http://schemas.microsoft.com/office/drawing/2014/main" id="{85E26438-4948-2B4F-984C-F7DA0CA8238F}"/>
                    </a:ext>
                  </a:extLst>
                </p:cNvPr>
                <p:cNvSpPr/>
                <p:nvPr/>
              </p:nvSpPr>
              <p:spPr>
                <a:xfrm>
                  <a:off x="8494474" y="398887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8" name="Elipse 147">
                  <a:extLst>
                    <a:ext uri="{FF2B5EF4-FFF2-40B4-BE49-F238E27FC236}">
                      <a16:creationId xmlns:a16="http://schemas.microsoft.com/office/drawing/2014/main" id="{2AFB2B32-22A6-5D42-B54D-68478D694352}"/>
                    </a:ext>
                  </a:extLst>
                </p:cNvPr>
                <p:cNvSpPr/>
                <p:nvPr/>
              </p:nvSpPr>
              <p:spPr>
                <a:xfrm>
                  <a:off x="8304683" y="399557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49" name="Elipse 148">
                  <a:extLst>
                    <a:ext uri="{FF2B5EF4-FFF2-40B4-BE49-F238E27FC236}">
                      <a16:creationId xmlns:a16="http://schemas.microsoft.com/office/drawing/2014/main" id="{F05E1794-9829-4A46-A108-566ACC4E6099}"/>
                    </a:ext>
                  </a:extLst>
                </p:cNvPr>
                <p:cNvSpPr/>
                <p:nvPr/>
              </p:nvSpPr>
              <p:spPr>
                <a:xfrm>
                  <a:off x="8703897" y="398887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0" name="Elipse 149">
                  <a:extLst>
                    <a:ext uri="{FF2B5EF4-FFF2-40B4-BE49-F238E27FC236}">
                      <a16:creationId xmlns:a16="http://schemas.microsoft.com/office/drawing/2014/main" id="{29240129-FACC-2848-A3AA-F1DEAF911D6B}"/>
                    </a:ext>
                  </a:extLst>
                </p:cNvPr>
                <p:cNvSpPr/>
                <p:nvPr/>
              </p:nvSpPr>
              <p:spPr>
                <a:xfrm>
                  <a:off x="9489234" y="397546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1" name="Elipse 150">
                  <a:extLst>
                    <a:ext uri="{FF2B5EF4-FFF2-40B4-BE49-F238E27FC236}">
                      <a16:creationId xmlns:a16="http://schemas.microsoft.com/office/drawing/2014/main" id="{B2E62DA6-D9B3-2948-B2A2-0B57401291B6}"/>
                    </a:ext>
                  </a:extLst>
                </p:cNvPr>
                <p:cNvSpPr/>
                <p:nvPr/>
              </p:nvSpPr>
              <p:spPr>
                <a:xfrm>
                  <a:off x="8114893" y="399557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2" name="Elipse 151">
                  <a:extLst>
                    <a:ext uri="{FF2B5EF4-FFF2-40B4-BE49-F238E27FC236}">
                      <a16:creationId xmlns:a16="http://schemas.microsoft.com/office/drawing/2014/main" id="{0535D1E3-ACF2-C242-B052-B7C5134512F8}"/>
                    </a:ext>
                  </a:extLst>
                </p:cNvPr>
                <p:cNvSpPr/>
                <p:nvPr/>
              </p:nvSpPr>
              <p:spPr>
                <a:xfrm>
                  <a:off x="10418549" y="398887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3" name="Elipse 152">
                  <a:extLst>
                    <a:ext uri="{FF2B5EF4-FFF2-40B4-BE49-F238E27FC236}">
                      <a16:creationId xmlns:a16="http://schemas.microsoft.com/office/drawing/2014/main" id="{87F834E2-E302-244E-99AC-6414BB4AB9A0}"/>
                    </a:ext>
                  </a:extLst>
                </p:cNvPr>
                <p:cNvSpPr/>
                <p:nvPr/>
              </p:nvSpPr>
              <p:spPr>
                <a:xfrm>
                  <a:off x="11144985" y="398216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4" name="Elipse 153">
                  <a:extLst>
                    <a:ext uri="{FF2B5EF4-FFF2-40B4-BE49-F238E27FC236}">
                      <a16:creationId xmlns:a16="http://schemas.microsoft.com/office/drawing/2014/main" id="{FE340866-A3C3-794B-A212-AFE605C0B2AD}"/>
                    </a:ext>
                  </a:extLst>
                </p:cNvPr>
                <p:cNvSpPr/>
                <p:nvPr/>
              </p:nvSpPr>
              <p:spPr>
                <a:xfrm>
                  <a:off x="11550743" y="397546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5" name="Elipse 154">
                  <a:extLst>
                    <a:ext uri="{FF2B5EF4-FFF2-40B4-BE49-F238E27FC236}">
                      <a16:creationId xmlns:a16="http://schemas.microsoft.com/office/drawing/2014/main" id="{8CC1B552-BED4-6446-B2D4-2950C5F47D4A}"/>
                    </a:ext>
                  </a:extLst>
                </p:cNvPr>
                <p:cNvSpPr/>
                <p:nvPr/>
              </p:nvSpPr>
              <p:spPr>
                <a:xfrm>
                  <a:off x="10752318" y="3975464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6" name="Elipse 155">
                  <a:extLst>
                    <a:ext uri="{FF2B5EF4-FFF2-40B4-BE49-F238E27FC236}">
                      <a16:creationId xmlns:a16="http://schemas.microsoft.com/office/drawing/2014/main" id="{EAFBB8EC-DF33-A343-BEF0-6CC6860A2D2B}"/>
                    </a:ext>
                  </a:extLst>
                </p:cNvPr>
                <p:cNvSpPr/>
                <p:nvPr/>
              </p:nvSpPr>
              <p:spPr>
                <a:xfrm>
                  <a:off x="11976135" y="3982169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7" name="Elipse 156">
                  <a:extLst>
                    <a:ext uri="{FF2B5EF4-FFF2-40B4-BE49-F238E27FC236}">
                      <a16:creationId xmlns:a16="http://schemas.microsoft.com/office/drawing/2014/main" id="{7AB75944-F7B4-2F41-B390-F26FACA89C2F}"/>
                    </a:ext>
                  </a:extLst>
                </p:cNvPr>
                <p:cNvSpPr/>
                <p:nvPr/>
              </p:nvSpPr>
              <p:spPr>
                <a:xfrm>
                  <a:off x="8932952" y="410285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18998A57-5360-F243-9C66-B431B4F1400A}"/>
                    </a:ext>
                  </a:extLst>
                </p:cNvPr>
                <p:cNvSpPr/>
                <p:nvPr/>
              </p:nvSpPr>
              <p:spPr>
                <a:xfrm>
                  <a:off x="8664630" y="41229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B90BAE88-E3F5-1046-A660-542EE17B741F}"/>
                    </a:ext>
                  </a:extLst>
                </p:cNvPr>
                <p:cNvSpPr/>
                <p:nvPr/>
              </p:nvSpPr>
              <p:spPr>
                <a:xfrm>
                  <a:off x="8442118" y="41229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0" name="Elipse 159">
                  <a:extLst>
                    <a:ext uri="{FF2B5EF4-FFF2-40B4-BE49-F238E27FC236}">
                      <a16:creationId xmlns:a16="http://schemas.microsoft.com/office/drawing/2014/main" id="{25BB958A-5638-2145-A9D0-ADEA70A5F26E}"/>
                    </a:ext>
                  </a:extLst>
                </p:cNvPr>
                <p:cNvSpPr/>
                <p:nvPr/>
              </p:nvSpPr>
              <p:spPr>
                <a:xfrm>
                  <a:off x="8186883" y="41363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1" name="Elipse 160">
                  <a:extLst>
                    <a:ext uri="{FF2B5EF4-FFF2-40B4-BE49-F238E27FC236}">
                      <a16:creationId xmlns:a16="http://schemas.microsoft.com/office/drawing/2014/main" id="{F4ADA116-D3AA-2E47-8298-93C4FDA2BE56}"/>
                    </a:ext>
                  </a:extLst>
                </p:cNvPr>
                <p:cNvSpPr/>
                <p:nvPr/>
              </p:nvSpPr>
              <p:spPr>
                <a:xfrm>
                  <a:off x="7977459" y="415649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2" name="Elipse 161">
                  <a:extLst>
                    <a:ext uri="{FF2B5EF4-FFF2-40B4-BE49-F238E27FC236}">
                      <a16:creationId xmlns:a16="http://schemas.microsoft.com/office/drawing/2014/main" id="{6B62C576-ABAB-EA4F-BCAA-749ADE61B6E9}"/>
                    </a:ext>
                  </a:extLst>
                </p:cNvPr>
                <p:cNvSpPr/>
                <p:nvPr/>
              </p:nvSpPr>
              <p:spPr>
                <a:xfrm>
                  <a:off x="7787671" y="41363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3" name="Elipse 162">
                  <a:extLst>
                    <a:ext uri="{FF2B5EF4-FFF2-40B4-BE49-F238E27FC236}">
                      <a16:creationId xmlns:a16="http://schemas.microsoft.com/office/drawing/2014/main" id="{C70B329D-C9EE-B34B-96A9-B730B6881952}"/>
                    </a:ext>
                  </a:extLst>
                </p:cNvPr>
                <p:cNvSpPr/>
                <p:nvPr/>
              </p:nvSpPr>
              <p:spPr>
                <a:xfrm>
                  <a:off x="7689504" y="414308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4" name="Elipse 163">
                  <a:extLst>
                    <a:ext uri="{FF2B5EF4-FFF2-40B4-BE49-F238E27FC236}">
                      <a16:creationId xmlns:a16="http://schemas.microsoft.com/office/drawing/2014/main" id="{8B3E8208-8084-384C-8938-DA45909CEA2B}"/>
                    </a:ext>
                  </a:extLst>
                </p:cNvPr>
                <p:cNvSpPr/>
                <p:nvPr/>
              </p:nvSpPr>
              <p:spPr>
                <a:xfrm>
                  <a:off x="11531110" y="414308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5" name="Elipse 164">
                  <a:extLst>
                    <a:ext uri="{FF2B5EF4-FFF2-40B4-BE49-F238E27FC236}">
                      <a16:creationId xmlns:a16="http://schemas.microsoft.com/office/drawing/2014/main" id="{682C74C3-6CAA-074D-8895-0CDD42CE32F9}"/>
                    </a:ext>
                  </a:extLst>
                </p:cNvPr>
                <p:cNvSpPr/>
                <p:nvPr/>
              </p:nvSpPr>
              <p:spPr>
                <a:xfrm>
                  <a:off x="10130591" y="41363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6" name="Elipse 165">
                  <a:extLst>
                    <a:ext uri="{FF2B5EF4-FFF2-40B4-BE49-F238E27FC236}">
                      <a16:creationId xmlns:a16="http://schemas.microsoft.com/office/drawing/2014/main" id="{376B17DB-1D5A-F047-B741-95EA09224F8C}"/>
                    </a:ext>
                  </a:extLst>
                </p:cNvPr>
                <p:cNvSpPr/>
                <p:nvPr/>
              </p:nvSpPr>
              <p:spPr>
                <a:xfrm>
                  <a:off x="9862270" y="413638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DC1B59A3-DDEF-5A4C-8212-FB438B36404D}"/>
                    </a:ext>
                  </a:extLst>
                </p:cNvPr>
                <p:cNvSpPr/>
                <p:nvPr/>
              </p:nvSpPr>
              <p:spPr>
                <a:xfrm>
                  <a:off x="11151532" y="416320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5D321CC5-70B6-0B46-84A9-A37CE64381D4}"/>
                    </a:ext>
                  </a:extLst>
                </p:cNvPr>
                <p:cNvSpPr/>
                <p:nvPr/>
              </p:nvSpPr>
              <p:spPr>
                <a:xfrm>
                  <a:off x="9567768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9" name="Elipse 168">
                  <a:extLst>
                    <a:ext uri="{FF2B5EF4-FFF2-40B4-BE49-F238E27FC236}">
                      <a16:creationId xmlns:a16="http://schemas.microsoft.com/office/drawing/2014/main" id="{97120136-701F-B04C-91BD-619137283000}"/>
                    </a:ext>
                  </a:extLst>
                </p:cNvPr>
                <p:cNvSpPr/>
                <p:nvPr/>
              </p:nvSpPr>
              <p:spPr>
                <a:xfrm>
                  <a:off x="10811218" y="414308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0" name="Elipse 169">
                  <a:extLst>
                    <a:ext uri="{FF2B5EF4-FFF2-40B4-BE49-F238E27FC236}">
                      <a16:creationId xmlns:a16="http://schemas.microsoft.com/office/drawing/2014/main" id="{EAF2C102-CF56-8C48-B362-538DFF8C797E}"/>
                    </a:ext>
                  </a:extLst>
                </p:cNvPr>
                <p:cNvSpPr/>
                <p:nvPr/>
              </p:nvSpPr>
              <p:spPr>
                <a:xfrm>
                  <a:off x="10477449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1" name="Elipse 170">
                  <a:extLst>
                    <a:ext uri="{FF2B5EF4-FFF2-40B4-BE49-F238E27FC236}">
                      <a16:creationId xmlns:a16="http://schemas.microsoft.com/office/drawing/2014/main" id="{4082E440-FC42-9845-A760-02A82F48AF4D}"/>
                    </a:ext>
                  </a:extLst>
                </p:cNvPr>
                <p:cNvSpPr/>
                <p:nvPr/>
              </p:nvSpPr>
              <p:spPr>
                <a:xfrm>
                  <a:off x="9214365" y="410956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2" name="Elipse 171">
                  <a:extLst>
                    <a:ext uri="{FF2B5EF4-FFF2-40B4-BE49-F238E27FC236}">
                      <a16:creationId xmlns:a16="http://schemas.microsoft.com/office/drawing/2014/main" id="{5E284C26-5EF5-4847-8F70-53F54EA0A60A}"/>
                    </a:ext>
                  </a:extLst>
                </p:cNvPr>
                <p:cNvSpPr/>
                <p:nvPr/>
              </p:nvSpPr>
              <p:spPr>
                <a:xfrm>
                  <a:off x="11956502" y="412967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73" name="Grupo 172">
                  <a:extLst>
                    <a:ext uri="{FF2B5EF4-FFF2-40B4-BE49-F238E27FC236}">
                      <a16:creationId xmlns:a16="http://schemas.microsoft.com/office/drawing/2014/main" id="{6DAA2143-77A3-9B4D-BE86-6438230B721C}"/>
                    </a:ext>
                  </a:extLst>
                </p:cNvPr>
                <p:cNvGrpSpPr/>
                <p:nvPr/>
              </p:nvGrpSpPr>
              <p:grpSpPr>
                <a:xfrm>
                  <a:off x="5158704" y="4205534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307" name="Elipse 306">
                    <a:extLst>
                      <a:ext uri="{FF2B5EF4-FFF2-40B4-BE49-F238E27FC236}">
                        <a16:creationId xmlns:a16="http://schemas.microsoft.com/office/drawing/2014/main" id="{36DFC783-8237-BB4D-9994-7A44C9B4AC0B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308" name="Conector recto 307">
                    <a:extLst>
                      <a:ext uri="{FF2B5EF4-FFF2-40B4-BE49-F238E27FC236}">
                        <a16:creationId xmlns:a16="http://schemas.microsoft.com/office/drawing/2014/main" id="{0F378CB7-C907-4C4E-B7A1-8CEEFCF6F5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Conector recto 308">
                    <a:extLst>
                      <a:ext uri="{FF2B5EF4-FFF2-40B4-BE49-F238E27FC236}">
                        <a16:creationId xmlns:a16="http://schemas.microsoft.com/office/drawing/2014/main" id="{7200DA5B-F55F-534F-8DFA-EA0A043610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Conector recto 309">
                    <a:extLst>
                      <a:ext uri="{FF2B5EF4-FFF2-40B4-BE49-F238E27FC236}">
                        <a16:creationId xmlns:a16="http://schemas.microsoft.com/office/drawing/2014/main" id="{AF8686D8-CCD6-C640-A01A-BFA46C5698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Conector recto 310">
                    <a:extLst>
                      <a:ext uri="{FF2B5EF4-FFF2-40B4-BE49-F238E27FC236}">
                        <a16:creationId xmlns:a16="http://schemas.microsoft.com/office/drawing/2014/main" id="{209CDBB9-4F3F-AA42-9FC4-15188E1F1C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Conector recto 311">
                    <a:extLst>
                      <a:ext uri="{FF2B5EF4-FFF2-40B4-BE49-F238E27FC236}">
                        <a16:creationId xmlns:a16="http://schemas.microsoft.com/office/drawing/2014/main" id="{FC82B416-04AA-D348-A8FF-439EEF2235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Conector recto 312">
                    <a:extLst>
                      <a:ext uri="{FF2B5EF4-FFF2-40B4-BE49-F238E27FC236}">
                        <a16:creationId xmlns:a16="http://schemas.microsoft.com/office/drawing/2014/main" id="{CCADD668-9597-DE4D-8713-C32EFA7E6A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Conector recto 313">
                    <a:extLst>
                      <a:ext uri="{FF2B5EF4-FFF2-40B4-BE49-F238E27FC236}">
                        <a16:creationId xmlns:a16="http://schemas.microsoft.com/office/drawing/2014/main" id="{36CCB2A6-127E-DC40-8368-361C11B1E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Conector recto 314">
                    <a:extLst>
                      <a:ext uri="{FF2B5EF4-FFF2-40B4-BE49-F238E27FC236}">
                        <a16:creationId xmlns:a16="http://schemas.microsoft.com/office/drawing/2014/main" id="{8E1FE82C-A898-B14E-A0DF-2A41B9AB2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" name="Grupo 173">
                  <a:extLst>
                    <a:ext uri="{FF2B5EF4-FFF2-40B4-BE49-F238E27FC236}">
                      <a16:creationId xmlns:a16="http://schemas.microsoft.com/office/drawing/2014/main" id="{D32DA0EE-9C75-A543-85B1-3204C527981E}"/>
                    </a:ext>
                  </a:extLst>
                </p:cNvPr>
                <p:cNvGrpSpPr/>
                <p:nvPr/>
              </p:nvGrpSpPr>
              <p:grpSpPr>
                <a:xfrm>
                  <a:off x="5006562" y="4197685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98" name="Elipse 297">
                    <a:extLst>
                      <a:ext uri="{FF2B5EF4-FFF2-40B4-BE49-F238E27FC236}">
                        <a16:creationId xmlns:a16="http://schemas.microsoft.com/office/drawing/2014/main" id="{6C3618E7-1D20-2E46-BB9D-5A17210E0E4D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99" name="Conector recto 298">
                    <a:extLst>
                      <a:ext uri="{FF2B5EF4-FFF2-40B4-BE49-F238E27FC236}">
                        <a16:creationId xmlns:a16="http://schemas.microsoft.com/office/drawing/2014/main" id="{26BEF404-D2E2-5A41-88B8-5435C6F49B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Conector recto 299">
                    <a:extLst>
                      <a:ext uri="{FF2B5EF4-FFF2-40B4-BE49-F238E27FC236}">
                        <a16:creationId xmlns:a16="http://schemas.microsoft.com/office/drawing/2014/main" id="{5D599727-60B2-7F4D-9A8F-FB836A00C7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Conector recto 300">
                    <a:extLst>
                      <a:ext uri="{FF2B5EF4-FFF2-40B4-BE49-F238E27FC236}">
                        <a16:creationId xmlns:a16="http://schemas.microsoft.com/office/drawing/2014/main" id="{E9C93FA2-73D0-0F4C-86D5-027DEB3E57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Conector recto 301">
                    <a:extLst>
                      <a:ext uri="{FF2B5EF4-FFF2-40B4-BE49-F238E27FC236}">
                        <a16:creationId xmlns:a16="http://schemas.microsoft.com/office/drawing/2014/main" id="{C552A5EB-DE5E-6949-9BB9-CB35D6239B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Conector recto 302">
                    <a:extLst>
                      <a:ext uri="{FF2B5EF4-FFF2-40B4-BE49-F238E27FC236}">
                        <a16:creationId xmlns:a16="http://schemas.microsoft.com/office/drawing/2014/main" id="{EF5A1AB3-1D91-6E46-BD94-8DE17F0DF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Conector recto 303">
                    <a:extLst>
                      <a:ext uri="{FF2B5EF4-FFF2-40B4-BE49-F238E27FC236}">
                        <a16:creationId xmlns:a16="http://schemas.microsoft.com/office/drawing/2014/main" id="{8B35A07B-5705-A843-89D1-C7806784B7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Conector recto 304">
                    <a:extLst>
                      <a:ext uri="{FF2B5EF4-FFF2-40B4-BE49-F238E27FC236}">
                        <a16:creationId xmlns:a16="http://schemas.microsoft.com/office/drawing/2014/main" id="{687273F1-A36D-524C-B204-C226D6329C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Conector recto 305">
                    <a:extLst>
                      <a:ext uri="{FF2B5EF4-FFF2-40B4-BE49-F238E27FC236}">
                        <a16:creationId xmlns:a16="http://schemas.microsoft.com/office/drawing/2014/main" id="{603C42BA-0B1A-414F-AAA4-ED3D368423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" name="Grupo 174">
                  <a:extLst>
                    <a:ext uri="{FF2B5EF4-FFF2-40B4-BE49-F238E27FC236}">
                      <a16:creationId xmlns:a16="http://schemas.microsoft.com/office/drawing/2014/main" id="{FEB5A82E-2230-C242-9993-01EBB8C3E497}"/>
                    </a:ext>
                  </a:extLst>
                </p:cNvPr>
                <p:cNvGrpSpPr/>
                <p:nvPr/>
              </p:nvGrpSpPr>
              <p:grpSpPr>
                <a:xfrm>
                  <a:off x="4854421" y="4196563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89" name="Elipse 288">
                    <a:extLst>
                      <a:ext uri="{FF2B5EF4-FFF2-40B4-BE49-F238E27FC236}">
                        <a16:creationId xmlns:a16="http://schemas.microsoft.com/office/drawing/2014/main" id="{18E7AB1E-F4C7-0749-A544-10B2CF9161B8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90" name="Conector recto 289">
                    <a:extLst>
                      <a:ext uri="{FF2B5EF4-FFF2-40B4-BE49-F238E27FC236}">
                        <a16:creationId xmlns:a16="http://schemas.microsoft.com/office/drawing/2014/main" id="{6D2D06F5-FEDE-D64E-BA37-20115985E7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Conector recto 290">
                    <a:extLst>
                      <a:ext uri="{FF2B5EF4-FFF2-40B4-BE49-F238E27FC236}">
                        <a16:creationId xmlns:a16="http://schemas.microsoft.com/office/drawing/2014/main" id="{A7425C30-C38D-9E4E-AB50-69E375127C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Conector recto 291">
                    <a:extLst>
                      <a:ext uri="{FF2B5EF4-FFF2-40B4-BE49-F238E27FC236}">
                        <a16:creationId xmlns:a16="http://schemas.microsoft.com/office/drawing/2014/main" id="{6B7EB9BB-7989-9C45-A7C2-0308DF6B26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Conector recto 292">
                    <a:extLst>
                      <a:ext uri="{FF2B5EF4-FFF2-40B4-BE49-F238E27FC236}">
                        <a16:creationId xmlns:a16="http://schemas.microsoft.com/office/drawing/2014/main" id="{10E67E39-6011-7540-BE2D-1FB6F1CEC9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Conector recto 293">
                    <a:extLst>
                      <a:ext uri="{FF2B5EF4-FFF2-40B4-BE49-F238E27FC236}">
                        <a16:creationId xmlns:a16="http://schemas.microsoft.com/office/drawing/2014/main" id="{B60D76B9-7394-0B43-84B5-28D9B8581A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Conector recto 294">
                    <a:extLst>
                      <a:ext uri="{FF2B5EF4-FFF2-40B4-BE49-F238E27FC236}">
                        <a16:creationId xmlns:a16="http://schemas.microsoft.com/office/drawing/2014/main" id="{9953B138-CA8F-AC43-81F9-3BA4094B30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Conector recto 295">
                    <a:extLst>
                      <a:ext uri="{FF2B5EF4-FFF2-40B4-BE49-F238E27FC236}">
                        <a16:creationId xmlns:a16="http://schemas.microsoft.com/office/drawing/2014/main" id="{E35C71B3-1B46-F547-94B5-0400E86BAB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Conector recto 296">
                    <a:extLst>
                      <a:ext uri="{FF2B5EF4-FFF2-40B4-BE49-F238E27FC236}">
                        <a16:creationId xmlns:a16="http://schemas.microsoft.com/office/drawing/2014/main" id="{CD9086FC-4546-FD40-BAAE-74E5C2F86B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upo 175">
                  <a:extLst>
                    <a:ext uri="{FF2B5EF4-FFF2-40B4-BE49-F238E27FC236}">
                      <a16:creationId xmlns:a16="http://schemas.microsoft.com/office/drawing/2014/main" id="{BE00882B-DB09-0F47-9EBB-57C9B9729B6C}"/>
                    </a:ext>
                  </a:extLst>
                </p:cNvPr>
                <p:cNvGrpSpPr/>
                <p:nvPr/>
              </p:nvGrpSpPr>
              <p:grpSpPr>
                <a:xfrm>
                  <a:off x="4715412" y="4175257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80" name="Elipse 279">
                    <a:extLst>
                      <a:ext uri="{FF2B5EF4-FFF2-40B4-BE49-F238E27FC236}">
                        <a16:creationId xmlns:a16="http://schemas.microsoft.com/office/drawing/2014/main" id="{2CEAC0EE-A58E-DA45-8B91-39EB3C9CB40F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81" name="Conector recto 280">
                    <a:extLst>
                      <a:ext uri="{FF2B5EF4-FFF2-40B4-BE49-F238E27FC236}">
                        <a16:creationId xmlns:a16="http://schemas.microsoft.com/office/drawing/2014/main" id="{E125BD10-0F31-DE4D-BAA6-35A2D00E36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Conector recto 281">
                    <a:extLst>
                      <a:ext uri="{FF2B5EF4-FFF2-40B4-BE49-F238E27FC236}">
                        <a16:creationId xmlns:a16="http://schemas.microsoft.com/office/drawing/2014/main" id="{BFD7316F-5DDA-2C4C-94F3-7097F16174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Conector recto 282">
                    <a:extLst>
                      <a:ext uri="{FF2B5EF4-FFF2-40B4-BE49-F238E27FC236}">
                        <a16:creationId xmlns:a16="http://schemas.microsoft.com/office/drawing/2014/main" id="{72FBE0BC-0CC8-0240-BC34-4CA009FC5A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Conector recto 283">
                    <a:extLst>
                      <a:ext uri="{FF2B5EF4-FFF2-40B4-BE49-F238E27FC236}">
                        <a16:creationId xmlns:a16="http://schemas.microsoft.com/office/drawing/2014/main" id="{DB0F92D1-01BD-F046-B6E8-96CE811910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Conector recto 284">
                    <a:extLst>
                      <a:ext uri="{FF2B5EF4-FFF2-40B4-BE49-F238E27FC236}">
                        <a16:creationId xmlns:a16="http://schemas.microsoft.com/office/drawing/2014/main" id="{7674FB9F-AA7F-0D4A-BBA6-5D9035694E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Conector recto 285">
                    <a:extLst>
                      <a:ext uri="{FF2B5EF4-FFF2-40B4-BE49-F238E27FC236}">
                        <a16:creationId xmlns:a16="http://schemas.microsoft.com/office/drawing/2014/main" id="{0009E378-D04E-524C-AE7A-76114F35F2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Conector recto 286">
                    <a:extLst>
                      <a:ext uri="{FF2B5EF4-FFF2-40B4-BE49-F238E27FC236}">
                        <a16:creationId xmlns:a16="http://schemas.microsoft.com/office/drawing/2014/main" id="{E2CD717F-1A8F-104B-985C-4E48155B35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Conector recto 287">
                    <a:extLst>
                      <a:ext uri="{FF2B5EF4-FFF2-40B4-BE49-F238E27FC236}">
                        <a16:creationId xmlns:a16="http://schemas.microsoft.com/office/drawing/2014/main" id="{65F90134-E818-8143-8E7E-5EEA7D43F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00F805E4-4AE7-A14C-9C94-11CFC7057219}"/>
                    </a:ext>
                  </a:extLst>
                </p:cNvPr>
                <p:cNvSpPr/>
                <p:nvPr/>
              </p:nvSpPr>
              <p:spPr>
                <a:xfrm>
                  <a:off x="5115106" y="4249548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8" name="Elipse 177">
                  <a:extLst>
                    <a:ext uri="{FF2B5EF4-FFF2-40B4-BE49-F238E27FC236}">
                      <a16:creationId xmlns:a16="http://schemas.microsoft.com/office/drawing/2014/main" id="{B3369AE4-8DE5-A64A-888F-E5999030C900}"/>
                    </a:ext>
                  </a:extLst>
                </p:cNvPr>
                <p:cNvSpPr/>
                <p:nvPr/>
              </p:nvSpPr>
              <p:spPr>
                <a:xfrm>
                  <a:off x="4805349" y="4234970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9" name="Elipse 178">
                  <a:extLst>
                    <a:ext uri="{FF2B5EF4-FFF2-40B4-BE49-F238E27FC236}">
                      <a16:creationId xmlns:a16="http://schemas.microsoft.com/office/drawing/2014/main" id="{7A6711DA-6289-1F49-A0E6-E1B84EF65A87}"/>
                    </a:ext>
                  </a:extLst>
                </p:cNvPr>
                <p:cNvSpPr/>
                <p:nvPr/>
              </p:nvSpPr>
              <p:spPr>
                <a:xfrm>
                  <a:off x="4955303" y="4247305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80" name="Grupo 179">
                  <a:extLst>
                    <a:ext uri="{FF2B5EF4-FFF2-40B4-BE49-F238E27FC236}">
                      <a16:creationId xmlns:a16="http://schemas.microsoft.com/office/drawing/2014/main" id="{867CD79C-F1CA-B547-B708-DA50F6F6B53A}"/>
                    </a:ext>
                  </a:extLst>
                </p:cNvPr>
                <p:cNvGrpSpPr/>
                <p:nvPr/>
              </p:nvGrpSpPr>
              <p:grpSpPr>
                <a:xfrm>
                  <a:off x="5479404" y="4217869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71" name="Elipse 270">
                    <a:extLst>
                      <a:ext uri="{FF2B5EF4-FFF2-40B4-BE49-F238E27FC236}">
                        <a16:creationId xmlns:a16="http://schemas.microsoft.com/office/drawing/2014/main" id="{D7B21132-8100-484A-B378-0226A153F5F2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72" name="Conector recto 271">
                    <a:extLst>
                      <a:ext uri="{FF2B5EF4-FFF2-40B4-BE49-F238E27FC236}">
                        <a16:creationId xmlns:a16="http://schemas.microsoft.com/office/drawing/2014/main" id="{0C60CF7D-4F2F-F24A-9FDB-8FE771C66A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Conector recto 272">
                    <a:extLst>
                      <a:ext uri="{FF2B5EF4-FFF2-40B4-BE49-F238E27FC236}">
                        <a16:creationId xmlns:a16="http://schemas.microsoft.com/office/drawing/2014/main" id="{2060444F-2EC8-0849-B434-4B9C94EB58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Conector recto 273">
                    <a:extLst>
                      <a:ext uri="{FF2B5EF4-FFF2-40B4-BE49-F238E27FC236}">
                        <a16:creationId xmlns:a16="http://schemas.microsoft.com/office/drawing/2014/main" id="{0D376100-A8FC-6740-81C5-76ABDE81D8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Conector recto 274">
                    <a:extLst>
                      <a:ext uri="{FF2B5EF4-FFF2-40B4-BE49-F238E27FC236}">
                        <a16:creationId xmlns:a16="http://schemas.microsoft.com/office/drawing/2014/main" id="{250E7BB8-B25B-794C-8D9F-DD60F9524C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Conector recto 275">
                    <a:extLst>
                      <a:ext uri="{FF2B5EF4-FFF2-40B4-BE49-F238E27FC236}">
                        <a16:creationId xmlns:a16="http://schemas.microsoft.com/office/drawing/2014/main" id="{A9E4BCC1-BA2F-A64E-A92B-A4376B1001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Conector recto 276">
                    <a:extLst>
                      <a:ext uri="{FF2B5EF4-FFF2-40B4-BE49-F238E27FC236}">
                        <a16:creationId xmlns:a16="http://schemas.microsoft.com/office/drawing/2014/main" id="{4E6E0A2D-BFCC-054D-B14C-B682188F81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Conector recto 277">
                    <a:extLst>
                      <a:ext uri="{FF2B5EF4-FFF2-40B4-BE49-F238E27FC236}">
                        <a16:creationId xmlns:a16="http://schemas.microsoft.com/office/drawing/2014/main" id="{4D4972F8-FAC9-F941-A7B4-60168613DF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Conector recto 278">
                    <a:extLst>
                      <a:ext uri="{FF2B5EF4-FFF2-40B4-BE49-F238E27FC236}">
                        <a16:creationId xmlns:a16="http://schemas.microsoft.com/office/drawing/2014/main" id="{01955241-127D-8643-9A55-30D84C8640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upo 180">
                  <a:extLst>
                    <a:ext uri="{FF2B5EF4-FFF2-40B4-BE49-F238E27FC236}">
                      <a16:creationId xmlns:a16="http://schemas.microsoft.com/office/drawing/2014/main" id="{28575479-3ADD-B04C-BC12-4AB720F98073}"/>
                    </a:ext>
                  </a:extLst>
                </p:cNvPr>
                <p:cNvGrpSpPr/>
                <p:nvPr/>
              </p:nvGrpSpPr>
              <p:grpSpPr>
                <a:xfrm>
                  <a:off x="5786972" y="4230204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62" name="Elipse 261">
                    <a:extLst>
                      <a:ext uri="{FF2B5EF4-FFF2-40B4-BE49-F238E27FC236}">
                        <a16:creationId xmlns:a16="http://schemas.microsoft.com/office/drawing/2014/main" id="{76EA61B4-F6F0-444F-AEC8-FF0697C22CFA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63" name="Conector recto 262">
                    <a:extLst>
                      <a:ext uri="{FF2B5EF4-FFF2-40B4-BE49-F238E27FC236}">
                        <a16:creationId xmlns:a16="http://schemas.microsoft.com/office/drawing/2014/main" id="{623DCA9C-29FD-CA4D-97AE-08EBE212D9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Conector recto 263">
                    <a:extLst>
                      <a:ext uri="{FF2B5EF4-FFF2-40B4-BE49-F238E27FC236}">
                        <a16:creationId xmlns:a16="http://schemas.microsoft.com/office/drawing/2014/main" id="{B4D0DDEB-6784-4047-B3D2-5FBE1A7DEE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Conector recto 264">
                    <a:extLst>
                      <a:ext uri="{FF2B5EF4-FFF2-40B4-BE49-F238E27FC236}">
                        <a16:creationId xmlns:a16="http://schemas.microsoft.com/office/drawing/2014/main" id="{D75AA75C-8E90-334F-A562-1C5BDBF673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Conector recto 265">
                    <a:extLst>
                      <a:ext uri="{FF2B5EF4-FFF2-40B4-BE49-F238E27FC236}">
                        <a16:creationId xmlns:a16="http://schemas.microsoft.com/office/drawing/2014/main" id="{9C2CD6AB-D820-1446-A866-BF43FAF488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Conector recto 266">
                    <a:extLst>
                      <a:ext uri="{FF2B5EF4-FFF2-40B4-BE49-F238E27FC236}">
                        <a16:creationId xmlns:a16="http://schemas.microsoft.com/office/drawing/2014/main" id="{8E6114C5-3023-5A45-AF4C-8E7F6341AA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Conector recto 267">
                    <a:extLst>
                      <a:ext uri="{FF2B5EF4-FFF2-40B4-BE49-F238E27FC236}">
                        <a16:creationId xmlns:a16="http://schemas.microsoft.com/office/drawing/2014/main" id="{A3C3BCF3-36BC-BD44-B56F-8D617214D0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Conector recto 268">
                    <a:extLst>
                      <a:ext uri="{FF2B5EF4-FFF2-40B4-BE49-F238E27FC236}">
                        <a16:creationId xmlns:a16="http://schemas.microsoft.com/office/drawing/2014/main" id="{ADA3CCA7-8553-4E44-8784-5BD87C302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Conector recto 269">
                    <a:extLst>
                      <a:ext uri="{FF2B5EF4-FFF2-40B4-BE49-F238E27FC236}">
                        <a16:creationId xmlns:a16="http://schemas.microsoft.com/office/drawing/2014/main" id="{D70471A5-6843-5C47-8A41-5F4BC1B11B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2" name="Grupo 181">
                  <a:extLst>
                    <a:ext uri="{FF2B5EF4-FFF2-40B4-BE49-F238E27FC236}">
                      <a16:creationId xmlns:a16="http://schemas.microsoft.com/office/drawing/2014/main" id="{10E3C7C2-C70E-8E42-B7D7-D7542CCE00C2}"/>
                    </a:ext>
                  </a:extLst>
                </p:cNvPr>
                <p:cNvGrpSpPr/>
                <p:nvPr/>
              </p:nvGrpSpPr>
              <p:grpSpPr>
                <a:xfrm>
                  <a:off x="5641398" y="4222354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53" name="Elipse 252">
                    <a:extLst>
                      <a:ext uri="{FF2B5EF4-FFF2-40B4-BE49-F238E27FC236}">
                        <a16:creationId xmlns:a16="http://schemas.microsoft.com/office/drawing/2014/main" id="{D5F2B8B3-0F2D-B242-A4A9-C227E48AF7E5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54" name="Conector recto 253">
                    <a:extLst>
                      <a:ext uri="{FF2B5EF4-FFF2-40B4-BE49-F238E27FC236}">
                        <a16:creationId xmlns:a16="http://schemas.microsoft.com/office/drawing/2014/main" id="{131EF9B0-DC92-8349-A333-6CFDF17F00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Conector recto 254">
                    <a:extLst>
                      <a:ext uri="{FF2B5EF4-FFF2-40B4-BE49-F238E27FC236}">
                        <a16:creationId xmlns:a16="http://schemas.microsoft.com/office/drawing/2014/main" id="{E94C4AB8-1E7A-BF4E-8C9D-9C6CC7450F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Conector recto 255">
                    <a:extLst>
                      <a:ext uri="{FF2B5EF4-FFF2-40B4-BE49-F238E27FC236}">
                        <a16:creationId xmlns:a16="http://schemas.microsoft.com/office/drawing/2014/main" id="{3A2CD306-A2E4-F74A-8F11-3277FB07D9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Conector recto 256">
                    <a:extLst>
                      <a:ext uri="{FF2B5EF4-FFF2-40B4-BE49-F238E27FC236}">
                        <a16:creationId xmlns:a16="http://schemas.microsoft.com/office/drawing/2014/main" id="{04BC3717-A159-3047-963E-BF343FBB05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Conector recto 257">
                    <a:extLst>
                      <a:ext uri="{FF2B5EF4-FFF2-40B4-BE49-F238E27FC236}">
                        <a16:creationId xmlns:a16="http://schemas.microsoft.com/office/drawing/2014/main" id="{15ACE1CA-897F-DF42-A634-0B5465001C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Conector recto 258">
                    <a:extLst>
                      <a:ext uri="{FF2B5EF4-FFF2-40B4-BE49-F238E27FC236}">
                        <a16:creationId xmlns:a16="http://schemas.microsoft.com/office/drawing/2014/main" id="{A913D1FF-9F19-CD4B-91FD-BFADCB4EC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Conector recto 259">
                    <a:extLst>
                      <a:ext uri="{FF2B5EF4-FFF2-40B4-BE49-F238E27FC236}">
                        <a16:creationId xmlns:a16="http://schemas.microsoft.com/office/drawing/2014/main" id="{02CC8538-B9A6-854A-8367-D5FF537654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Conector recto 260">
                    <a:extLst>
                      <a:ext uri="{FF2B5EF4-FFF2-40B4-BE49-F238E27FC236}">
                        <a16:creationId xmlns:a16="http://schemas.microsoft.com/office/drawing/2014/main" id="{79847368-DE9E-5840-B713-B934E37C21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3" name="Grupo 182">
                  <a:extLst>
                    <a:ext uri="{FF2B5EF4-FFF2-40B4-BE49-F238E27FC236}">
                      <a16:creationId xmlns:a16="http://schemas.microsoft.com/office/drawing/2014/main" id="{1363D4CD-A957-344F-AF8A-272C6EBEE48A}"/>
                    </a:ext>
                  </a:extLst>
                </p:cNvPr>
                <p:cNvGrpSpPr/>
                <p:nvPr/>
              </p:nvGrpSpPr>
              <p:grpSpPr>
                <a:xfrm>
                  <a:off x="5305372" y="4201049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44" name="Elipse 243">
                    <a:extLst>
                      <a:ext uri="{FF2B5EF4-FFF2-40B4-BE49-F238E27FC236}">
                        <a16:creationId xmlns:a16="http://schemas.microsoft.com/office/drawing/2014/main" id="{82BCDFD8-EE3D-0648-AD8A-B6DF0AE0FAED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45" name="Conector recto 244">
                    <a:extLst>
                      <a:ext uri="{FF2B5EF4-FFF2-40B4-BE49-F238E27FC236}">
                        <a16:creationId xmlns:a16="http://schemas.microsoft.com/office/drawing/2014/main" id="{1AF77012-45C2-DD4A-8007-062D12560E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Conector recto 245">
                    <a:extLst>
                      <a:ext uri="{FF2B5EF4-FFF2-40B4-BE49-F238E27FC236}">
                        <a16:creationId xmlns:a16="http://schemas.microsoft.com/office/drawing/2014/main" id="{A733D5BA-AAA6-7749-9516-00D1113D30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Conector recto 246">
                    <a:extLst>
                      <a:ext uri="{FF2B5EF4-FFF2-40B4-BE49-F238E27FC236}">
                        <a16:creationId xmlns:a16="http://schemas.microsoft.com/office/drawing/2014/main" id="{908596E2-27A1-5540-AD9D-98530DD5FC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Conector recto 247">
                    <a:extLst>
                      <a:ext uri="{FF2B5EF4-FFF2-40B4-BE49-F238E27FC236}">
                        <a16:creationId xmlns:a16="http://schemas.microsoft.com/office/drawing/2014/main" id="{506D1F5D-1560-A840-BA22-97F3DCEFF9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Conector recto 248">
                    <a:extLst>
                      <a:ext uri="{FF2B5EF4-FFF2-40B4-BE49-F238E27FC236}">
                        <a16:creationId xmlns:a16="http://schemas.microsoft.com/office/drawing/2014/main" id="{59CE2CFC-9141-1D4D-AA57-93F7D13205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Conector recto 249">
                    <a:extLst>
                      <a:ext uri="{FF2B5EF4-FFF2-40B4-BE49-F238E27FC236}">
                        <a16:creationId xmlns:a16="http://schemas.microsoft.com/office/drawing/2014/main" id="{ABE603DB-E87F-1A41-894E-4B2F5E5EF1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Conector recto 250">
                    <a:extLst>
                      <a:ext uri="{FF2B5EF4-FFF2-40B4-BE49-F238E27FC236}">
                        <a16:creationId xmlns:a16="http://schemas.microsoft.com/office/drawing/2014/main" id="{33C86FCE-CD11-AA4F-96AA-794E051B70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Conector recto 251">
                    <a:extLst>
                      <a:ext uri="{FF2B5EF4-FFF2-40B4-BE49-F238E27FC236}">
                        <a16:creationId xmlns:a16="http://schemas.microsoft.com/office/drawing/2014/main" id="{12FEE09B-814E-1B48-BBE9-C4A5BBB342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" name="Grupo 183">
                  <a:extLst>
                    <a:ext uri="{FF2B5EF4-FFF2-40B4-BE49-F238E27FC236}">
                      <a16:creationId xmlns:a16="http://schemas.microsoft.com/office/drawing/2014/main" id="{4CF6CE81-1F2B-5641-98E9-2DBD8B1F74DC}"/>
                    </a:ext>
                  </a:extLst>
                </p:cNvPr>
                <p:cNvGrpSpPr/>
                <p:nvPr/>
              </p:nvGrpSpPr>
              <p:grpSpPr>
                <a:xfrm>
                  <a:off x="5915034" y="4233568"/>
                  <a:ext cx="74205" cy="76024"/>
                  <a:chOff x="3947907" y="1547134"/>
                  <a:chExt cx="111047" cy="114112"/>
                </a:xfrm>
              </p:grpSpPr>
              <p:sp>
                <p:nvSpPr>
                  <p:cNvPr id="235" name="Elipse 234">
                    <a:extLst>
                      <a:ext uri="{FF2B5EF4-FFF2-40B4-BE49-F238E27FC236}">
                        <a16:creationId xmlns:a16="http://schemas.microsoft.com/office/drawing/2014/main" id="{94463DE0-0588-DB48-8671-2746CA5771EA}"/>
                      </a:ext>
                    </a:extLst>
                  </p:cNvPr>
                  <p:cNvSpPr/>
                  <p:nvPr/>
                </p:nvSpPr>
                <p:spPr>
                  <a:xfrm>
                    <a:off x="3981281" y="1579969"/>
                    <a:ext cx="45719" cy="46529"/>
                  </a:xfrm>
                  <a:prstGeom prst="ellipse">
                    <a:avLst/>
                  </a:prstGeom>
                  <a:solidFill>
                    <a:srgbClr val="39721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236" name="Conector recto 235">
                    <a:extLst>
                      <a:ext uri="{FF2B5EF4-FFF2-40B4-BE49-F238E27FC236}">
                        <a16:creationId xmlns:a16="http://schemas.microsoft.com/office/drawing/2014/main" id="{6387E176-46DC-3E44-81A9-E7CC5B3F08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22954" y="16032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Conector recto 236">
                    <a:extLst>
                      <a:ext uri="{FF2B5EF4-FFF2-40B4-BE49-F238E27FC236}">
                        <a16:creationId xmlns:a16="http://schemas.microsoft.com/office/drawing/2014/main" id="{B01A8E4B-5BA7-5042-9CAA-F132A9A864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47907" y="160188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Conector recto 237">
                    <a:extLst>
                      <a:ext uri="{FF2B5EF4-FFF2-40B4-BE49-F238E27FC236}">
                        <a16:creationId xmlns:a16="http://schemas.microsoft.com/office/drawing/2014/main" id="{6D2DC509-CD0D-EF41-AD67-4AD99BC288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3957150" y="16286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Conector recto 238">
                    <a:extLst>
                      <a:ext uri="{FF2B5EF4-FFF2-40B4-BE49-F238E27FC236}">
                        <a16:creationId xmlns:a16="http://schemas.microsoft.com/office/drawing/2014/main" id="{95404329-7556-BA43-96F5-3E353D6B5D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-2700000">
                    <a:off x="4011126" y="1576572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Conector recto 239">
                    <a:extLst>
                      <a:ext uri="{FF2B5EF4-FFF2-40B4-BE49-F238E27FC236}">
                        <a16:creationId xmlns:a16="http://schemas.microsoft.com/office/drawing/2014/main" id="{8E8EDCC2-97A4-9F45-BE72-9E2B4A2387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5725" y="1565134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Conector recto 240">
                    <a:extLst>
                      <a:ext uri="{FF2B5EF4-FFF2-40B4-BE49-F238E27FC236}">
                        <a16:creationId xmlns:a16="http://schemas.microsoft.com/office/drawing/2014/main" id="{2249D778-4EC2-5A4D-85B9-73426C2FB0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982550" y="164324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Conector recto 241">
                    <a:extLst>
                      <a:ext uri="{FF2B5EF4-FFF2-40B4-BE49-F238E27FC236}">
                        <a16:creationId xmlns:a16="http://schemas.microsoft.com/office/drawing/2014/main" id="{F4915FC2-C5B7-134F-B7F0-00689F7378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4011125" y="1631809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Conector recto 242">
                    <a:extLst>
                      <a:ext uri="{FF2B5EF4-FFF2-40B4-BE49-F238E27FC236}">
                        <a16:creationId xmlns:a16="http://schemas.microsoft.com/office/drawing/2014/main" id="{9BC2099E-3718-C744-9034-45CACD0625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700000">
                    <a:off x="3960325" y="1573396"/>
                    <a:ext cx="36000" cy="0"/>
                  </a:xfrm>
                  <a:prstGeom prst="line">
                    <a:avLst/>
                  </a:prstGeom>
                  <a:ln w="6350">
                    <a:solidFill>
                      <a:srgbClr val="29561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9933E9E3-44BC-0847-8220-57142FC17CB7}"/>
                    </a:ext>
                  </a:extLst>
                </p:cNvPr>
                <p:cNvSpPr/>
                <p:nvPr/>
              </p:nvSpPr>
              <p:spPr>
                <a:xfrm>
                  <a:off x="5902085" y="4268611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1E40089E-8825-C140-9E93-C571005F40D1}"/>
                    </a:ext>
                  </a:extLst>
                </p:cNvPr>
                <p:cNvSpPr/>
                <p:nvPr/>
              </p:nvSpPr>
              <p:spPr>
                <a:xfrm>
                  <a:off x="6019202" y="4280946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7" name="Elipse 186">
                  <a:extLst>
                    <a:ext uri="{FF2B5EF4-FFF2-40B4-BE49-F238E27FC236}">
                      <a16:creationId xmlns:a16="http://schemas.microsoft.com/office/drawing/2014/main" id="{502CD7CF-696A-B448-A662-05BF57868C8D}"/>
                    </a:ext>
                  </a:extLst>
                </p:cNvPr>
                <p:cNvSpPr/>
                <p:nvPr/>
              </p:nvSpPr>
              <p:spPr>
                <a:xfrm>
                  <a:off x="5761982" y="425291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8" name="Elipse 187">
                  <a:extLst>
                    <a:ext uri="{FF2B5EF4-FFF2-40B4-BE49-F238E27FC236}">
                      <a16:creationId xmlns:a16="http://schemas.microsoft.com/office/drawing/2014/main" id="{E4DDC97E-2BB5-0B4A-81CE-93EB4DAA839F}"/>
                    </a:ext>
                  </a:extLst>
                </p:cNvPr>
                <p:cNvSpPr/>
                <p:nvPr/>
              </p:nvSpPr>
              <p:spPr>
                <a:xfrm>
                  <a:off x="5583574" y="4265247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9" name="Elipse 188">
                  <a:extLst>
                    <a:ext uri="{FF2B5EF4-FFF2-40B4-BE49-F238E27FC236}">
                      <a16:creationId xmlns:a16="http://schemas.microsoft.com/office/drawing/2014/main" id="{5ADD981A-7C4E-B541-8AF6-E76A57D50BE5}"/>
                    </a:ext>
                  </a:extLst>
                </p:cNvPr>
                <p:cNvSpPr/>
                <p:nvPr/>
              </p:nvSpPr>
              <p:spPr>
                <a:xfrm>
                  <a:off x="5247546" y="423721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0" name="Elipse 189">
                  <a:extLst>
                    <a:ext uri="{FF2B5EF4-FFF2-40B4-BE49-F238E27FC236}">
                      <a16:creationId xmlns:a16="http://schemas.microsoft.com/office/drawing/2014/main" id="{1DB6B4D0-10BF-8D49-B2C3-57AEFA7D2BE8}"/>
                    </a:ext>
                  </a:extLst>
                </p:cNvPr>
                <p:cNvSpPr/>
                <p:nvPr/>
              </p:nvSpPr>
              <p:spPr>
                <a:xfrm>
                  <a:off x="5417202" y="4242820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1" name="Elipse 190">
                  <a:extLst>
                    <a:ext uri="{FF2B5EF4-FFF2-40B4-BE49-F238E27FC236}">
                      <a16:creationId xmlns:a16="http://schemas.microsoft.com/office/drawing/2014/main" id="{28FCA792-A0BD-B745-A537-7B0E24D9B984}"/>
                    </a:ext>
                  </a:extLst>
                </p:cNvPr>
                <p:cNvSpPr/>
                <p:nvPr/>
              </p:nvSpPr>
              <p:spPr>
                <a:xfrm>
                  <a:off x="5722581" y="4205813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2" name="Elipse 191">
                  <a:extLst>
                    <a:ext uri="{FF2B5EF4-FFF2-40B4-BE49-F238E27FC236}">
                      <a16:creationId xmlns:a16="http://schemas.microsoft.com/office/drawing/2014/main" id="{40FE6478-E084-9645-82D0-63B698DBF139}"/>
                    </a:ext>
                  </a:extLst>
                </p:cNvPr>
                <p:cNvSpPr/>
                <p:nvPr/>
              </p:nvSpPr>
              <p:spPr>
                <a:xfrm>
                  <a:off x="5445661" y="421142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3" name="Elipse 192">
                  <a:extLst>
                    <a:ext uri="{FF2B5EF4-FFF2-40B4-BE49-F238E27FC236}">
                      <a16:creationId xmlns:a16="http://schemas.microsoft.com/office/drawing/2014/main" id="{EF5177CD-8E10-2341-98AD-4701786D2B02}"/>
                    </a:ext>
                  </a:extLst>
                </p:cNvPr>
                <p:cNvSpPr/>
                <p:nvPr/>
              </p:nvSpPr>
              <p:spPr>
                <a:xfrm>
                  <a:off x="5116200" y="4203572"/>
                  <a:ext cx="14841" cy="15205"/>
                </a:xfrm>
                <a:prstGeom prst="ellipse">
                  <a:avLst/>
                </a:prstGeom>
                <a:solidFill>
                  <a:srgbClr val="18370C"/>
                </a:solidFill>
                <a:ln>
                  <a:solidFill>
                    <a:srgbClr val="4E8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4208F1E3-2163-5E44-8520-9360EDD5C8B3}"/>
                    </a:ext>
                  </a:extLst>
                </p:cNvPr>
                <p:cNvSpPr/>
                <p:nvPr/>
              </p:nvSpPr>
              <p:spPr>
                <a:xfrm>
                  <a:off x="4956876" y="4222052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B6554CD8-C0C7-354D-BBA5-BAF7837FCC00}"/>
                    </a:ext>
                  </a:extLst>
                </p:cNvPr>
                <p:cNvSpPr/>
                <p:nvPr/>
              </p:nvSpPr>
              <p:spPr>
                <a:xfrm>
                  <a:off x="5290645" y="4215347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6" name="Elipse 195">
                  <a:extLst>
                    <a:ext uri="{FF2B5EF4-FFF2-40B4-BE49-F238E27FC236}">
                      <a16:creationId xmlns:a16="http://schemas.microsoft.com/office/drawing/2014/main" id="{8A96294D-3010-6F43-99EE-1DB32A55A1F9}"/>
                    </a:ext>
                  </a:extLst>
                </p:cNvPr>
                <p:cNvSpPr/>
                <p:nvPr/>
              </p:nvSpPr>
              <p:spPr>
                <a:xfrm>
                  <a:off x="4806352" y="4195233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7" name="Elipse 196">
                  <a:extLst>
                    <a:ext uri="{FF2B5EF4-FFF2-40B4-BE49-F238E27FC236}">
                      <a16:creationId xmlns:a16="http://schemas.microsoft.com/office/drawing/2014/main" id="{3FF7D1BF-721D-7345-9154-8B74F671335F}"/>
                    </a:ext>
                  </a:extLst>
                </p:cNvPr>
                <p:cNvSpPr/>
                <p:nvPr/>
              </p:nvSpPr>
              <p:spPr>
                <a:xfrm>
                  <a:off x="5362632" y="4208643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8" name="Elipse 197">
                  <a:extLst>
                    <a:ext uri="{FF2B5EF4-FFF2-40B4-BE49-F238E27FC236}">
                      <a16:creationId xmlns:a16="http://schemas.microsoft.com/office/drawing/2014/main" id="{8B62B933-0F40-FB40-A88D-9EAA95A6F018}"/>
                    </a:ext>
                  </a:extLst>
                </p:cNvPr>
                <p:cNvSpPr/>
                <p:nvPr/>
              </p:nvSpPr>
              <p:spPr>
                <a:xfrm>
                  <a:off x="5074676" y="4255577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9" name="Elipse 198">
                  <a:extLst>
                    <a:ext uri="{FF2B5EF4-FFF2-40B4-BE49-F238E27FC236}">
                      <a16:creationId xmlns:a16="http://schemas.microsoft.com/office/drawing/2014/main" id="{CAC43E8F-32B5-2E4E-AC2E-AA2118337226}"/>
                    </a:ext>
                  </a:extLst>
                </p:cNvPr>
                <p:cNvSpPr/>
                <p:nvPr/>
              </p:nvSpPr>
              <p:spPr>
                <a:xfrm>
                  <a:off x="5578600" y="4235462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0" name="Elipse 199">
                  <a:extLst>
                    <a:ext uri="{FF2B5EF4-FFF2-40B4-BE49-F238E27FC236}">
                      <a16:creationId xmlns:a16="http://schemas.microsoft.com/office/drawing/2014/main" id="{E77E29E5-E9E8-F346-B6A3-260C554B4573}"/>
                    </a:ext>
                  </a:extLst>
                </p:cNvPr>
                <p:cNvSpPr/>
                <p:nvPr/>
              </p:nvSpPr>
              <p:spPr>
                <a:xfrm>
                  <a:off x="5454257" y="4268987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1" name="Elipse 200">
                  <a:extLst>
                    <a:ext uri="{FF2B5EF4-FFF2-40B4-BE49-F238E27FC236}">
                      <a16:creationId xmlns:a16="http://schemas.microsoft.com/office/drawing/2014/main" id="{21F5CB9E-5D39-4A4A-ABD1-AE15489913E7}"/>
                    </a:ext>
                  </a:extLst>
                </p:cNvPr>
                <p:cNvSpPr/>
                <p:nvPr/>
              </p:nvSpPr>
              <p:spPr>
                <a:xfrm>
                  <a:off x="5735668" y="4302511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2" name="Elipse 201">
                  <a:extLst>
                    <a:ext uri="{FF2B5EF4-FFF2-40B4-BE49-F238E27FC236}">
                      <a16:creationId xmlns:a16="http://schemas.microsoft.com/office/drawing/2014/main" id="{CEA20651-FC12-D345-B3CD-4D9BF2B1F602}"/>
                    </a:ext>
                  </a:extLst>
                </p:cNvPr>
                <p:cNvSpPr/>
                <p:nvPr/>
              </p:nvSpPr>
              <p:spPr>
                <a:xfrm>
                  <a:off x="5853469" y="4215347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3" name="Elipse 202">
                  <a:extLst>
                    <a:ext uri="{FF2B5EF4-FFF2-40B4-BE49-F238E27FC236}">
                      <a16:creationId xmlns:a16="http://schemas.microsoft.com/office/drawing/2014/main" id="{3B5D29D9-DF8C-3D4D-B377-8C7F5936FB3D}"/>
                    </a:ext>
                  </a:extLst>
                </p:cNvPr>
                <p:cNvSpPr/>
                <p:nvPr/>
              </p:nvSpPr>
              <p:spPr>
                <a:xfrm>
                  <a:off x="5984358" y="4248872"/>
                  <a:ext cx="14841" cy="1520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4" name="CuadroTexto 203">
                  <a:extLst>
                    <a:ext uri="{FF2B5EF4-FFF2-40B4-BE49-F238E27FC236}">
                      <a16:creationId xmlns:a16="http://schemas.microsoft.com/office/drawing/2014/main" id="{661E7E4F-2B53-584B-8779-E297BBB76392}"/>
                    </a:ext>
                  </a:extLst>
                </p:cNvPr>
                <p:cNvSpPr txBox="1"/>
                <p:nvPr/>
              </p:nvSpPr>
              <p:spPr>
                <a:xfrm>
                  <a:off x="7397399" y="5536275"/>
                  <a:ext cx="2980183" cy="523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Fe (Zn, Pb)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hydrothermal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fluid</a:t>
                  </a:r>
                </a:p>
                <a:p>
                  <a:pPr algn="ct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intermediate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pH  and H</a:t>
                  </a:r>
                  <a:r>
                    <a:rPr lang="es-ES" sz="14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poor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  <p:cxnSp>
              <p:nvCxnSpPr>
                <p:cNvPr id="205" name="Conector recto de flecha 204">
                  <a:extLst>
                    <a:ext uri="{FF2B5EF4-FFF2-40B4-BE49-F238E27FC236}">
                      <a16:creationId xmlns:a16="http://schemas.microsoft.com/office/drawing/2014/main" id="{DB962B8A-13A4-614C-A5AE-1FDD62342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53995" y="5764618"/>
                  <a:ext cx="368930" cy="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CuadroTexto 207">
                  <a:extLst>
                    <a:ext uri="{FF2B5EF4-FFF2-40B4-BE49-F238E27FC236}">
                      <a16:creationId xmlns:a16="http://schemas.microsoft.com/office/drawing/2014/main" id="{50DBED90-721A-3747-B81B-D29DD60BBE64}"/>
                    </a:ext>
                  </a:extLst>
                </p:cNvPr>
                <p:cNvSpPr txBox="1"/>
                <p:nvPr/>
              </p:nvSpPr>
              <p:spPr>
                <a:xfrm>
                  <a:off x="4025722" y="2689613"/>
                  <a:ext cx="79889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oxic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seawater</a:t>
                  </a:r>
                  <a:endParaRPr lang="es-E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CuadroTexto 208">
                  <a:extLst>
                    <a:ext uri="{FF2B5EF4-FFF2-40B4-BE49-F238E27FC236}">
                      <a16:creationId xmlns:a16="http://schemas.microsoft.com/office/drawing/2014/main" id="{982F2678-2AF4-FA4B-920F-B79B82BFBFE8}"/>
                    </a:ext>
                  </a:extLst>
                </p:cNvPr>
                <p:cNvSpPr txBox="1"/>
                <p:nvPr/>
              </p:nvSpPr>
              <p:spPr>
                <a:xfrm>
                  <a:off x="10406686" y="3355158"/>
                  <a:ext cx="16168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anoxic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seawater</a:t>
                  </a:r>
                  <a:endParaRPr lang="es-E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" name="Forma libre 209">
                  <a:extLst>
                    <a:ext uri="{FF2B5EF4-FFF2-40B4-BE49-F238E27FC236}">
                      <a16:creationId xmlns:a16="http://schemas.microsoft.com/office/drawing/2014/main" id="{2B98DC53-0D1E-3246-AE22-85BA7E98C3DB}"/>
                    </a:ext>
                  </a:extLst>
                </p:cNvPr>
                <p:cNvSpPr/>
                <p:nvPr/>
              </p:nvSpPr>
              <p:spPr>
                <a:xfrm rot="13537323" flipH="1">
                  <a:off x="6081518" y="4229289"/>
                  <a:ext cx="425927" cy="25098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tailEnd type="stealth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1" name="Forma libre 210">
                  <a:extLst>
                    <a:ext uri="{FF2B5EF4-FFF2-40B4-BE49-F238E27FC236}">
                      <a16:creationId xmlns:a16="http://schemas.microsoft.com/office/drawing/2014/main" id="{BD5DD6BB-2E43-404B-AB96-86A291205CE1}"/>
                    </a:ext>
                  </a:extLst>
                </p:cNvPr>
                <p:cNvSpPr/>
                <p:nvPr/>
              </p:nvSpPr>
              <p:spPr>
                <a:xfrm rot="15320669">
                  <a:off x="6426158" y="4562393"/>
                  <a:ext cx="230693" cy="214125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tailEnd type="stealth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2" name="CuadroTexto 211">
                  <a:extLst>
                    <a:ext uri="{FF2B5EF4-FFF2-40B4-BE49-F238E27FC236}">
                      <a16:creationId xmlns:a16="http://schemas.microsoft.com/office/drawing/2014/main" id="{91DF9EA4-7DFE-B046-9112-FED7A01C426B}"/>
                    </a:ext>
                  </a:extLst>
                </p:cNvPr>
                <p:cNvSpPr txBox="1"/>
                <p:nvPr/>
              </p:nvSpPr>
              <p:spPr>
                <a:xfrm>
                  <a:off x="9336070" y="4137858"/>
                  <a:ext cx="2692289" cy="523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OM-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bearing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shales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silts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and</a:t>
                  </a:r>
                </a:p>
                <a:p>
                  <a:pPr algn="r"/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calcarenites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(N-TBU)</a:t>
                  </a:r>
                </a:p>
              </p:txBody>
            </p:sp>
            <p:sp>
              <p:nvSpPr>
                <p:cNvPr id="213" name="CuadroTexto 212">
                  <a:extLst>
                    <a:ext uri="{FF2B5EF4-FFF2-40B4-BE49-F238E27FC236}">
                      <a16:creationId xmlns:a16="http://schemas.microsoft.com/office/drawing/2014/main" id="{1746B8B5-5BF9-014D-BCB7-10656A7F5D91}"/>
                    </a:ext>
                  </a:extLst>
                </p:cNvPr>
                <p:cNvSpPr txBox="1"/>
                <p:nvPr/>
              </p:nvSpPr>
              <p:spPr>
                <a:xfrm rot="1425234">
                  <a:off x="5838766" y="5734160"/>
                  <a:ext cx="199285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syn-sedimentary</a:t>
                  </a:r>
                  <a:r>
                    <a:rPr lang="es-E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normal </a:t>
                  </a:r>
                  <a:r>
                    <a:rPr lang="es-ES" sz="11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fault</a:t>
                  </a:r>
                  <a:endParaRPr lang="es-E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16" name="Conector recto de flecha 215">
                  <a:extLst>
                    <a:ext uri="{FF2B5EF4-FFF2-40B4-BE49-F238E27FC236}">
                      <a16:creationId xmlns:a16="http://schemas.microsoft.com/office/drawing/2014/main" id="{94CD06A6-9491-B846-A608-007605757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62805" y="2452158"/>
                  <a:ext cx="2772084" cy="162428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prstDash val="sysDot"/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Conector recto de flecha 217">
                  <a:extLst>
                    <a:ext uri="{FF2B5EF4-FFF2-40B4-BE49-F238E27FC236}">
                      <a16:creationId xmlns:a16="http://schemas.microsoft.com/office/drawing/2014/main" id="{A2DC11D8-C380-BA40-9E17-F93B5E0073B0}"/>
                    </a:ext>
                  </a:extLst>
                </p:cNvPr>
                <p:cNvCxnSpPr>
                  <a:cxnSpLocks/>
                  <a:stCxn id="222" idx="4"/>
                  <a:endCxn id="11" idx="4"/>
                </p:cNvCxnSpPr>
                <p:nvPr/>
              </p:nvCxnSpPr>
              <p:spPr>
                <a:xfrm>
                  <a:off x="4823628" y="2459112"/>
                  <a:ext cx="747084" cy="2337058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prstDash val="sysDot"/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Conector recto 219">
                  <a:extLst>
                    <a:ext uri="{FF2B5EF4-FFF2-40B4-BE49-F238E27FC236}">
                      <a16:creationId xmlns:a16="http://schemas.microsoft.com/office/drawing/2014/main" id="{30419626-4F9D-664F-92DA-01609A967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3571" y="2566935"/>
                  <a:ext cx="0" cy="385195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22" name="Imagen 221">
                  <a:extLst>
                    <a:ext uri="{FF2B5EF4-FFF2-40B4-BE49-F238E27FC236}">
                      <a16:creationId xmlns:a16="http://schemas.microsoft.com/office/drawing/2014/main" id="{F31B52E9-8719-2A41-A254-07DAEFCBA606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81578" y="938631"/>
                  <a:ext cx="1484102" cy="1520481"/>
                </a:xfrm>
                <a:prstGeom prst="ellipse">
                  <a:avLst/>
                </a:prstGeom>
                <a:ln w="3175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23" name="Picture 39">
                  <a:extLst>
                    <a:ext uri="{FF2B5EF4-FFF2-40B4-BE49-F238E27FC236}">
                      <a16:creationId xmlns:a16="http://schemas.microsoft.com/office/drawing/2014/main" id="{93D360D9-13ED-8E46-84AF-1162187F129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5" cstate="screen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779463" y="924596"/>
                  <a:ext cx="1484102" cy="1520481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224" name="Picture 25">
                  <a:extLst>
                    <a:ext uri="{FF2B5EF4-FFF2-40B4-BE49-F238E27FC236}">
                      <a16:creationId xmlns:a16="http://schemas.microsoft.com/office/drawing/2014/main" id="{515F395D-6298-9448-8663-DACE8238EB4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 rotWithShape="1">
                <a:blip r:embed="rId7" cstate="screen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500185" y="942701"/>
                  <a:ext cx="1484102" cy="1520481"/>
                </a:xfrm>
                <a:prstGeom prst="ellipse">
                  <a:avLst/>
                </a:prstGeom>
                <a:ln w="63500" cap="rnd">
                  <a:noFill/>
                </a:ln>
                <a:effectLst/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cxnSp>
              <p:nvCxnSpPr>
                <p:cNvPr id="225" name="Conector recto de flecha 224">
                  <a:extLst>
                    <a:ext uri="{FF2B5EF4-FFF2-40B4-BE49-F238E27FC236}">
                      <a16:creationId xmlns:a16="http://schemas.microsoft.com/office/drawing/2014/main" id="{DD5B99FA-6027-0042-A446-0B880E418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85880" y="2452039"/>
                  <a:ext cx="1740850" cy="1794782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prstDash val="sysDot"/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Rectángulo 225">
                  <a:extLst>
                    <a:ext uri="{FF2B5EF4-FFF2-40B4-BE49-F238E27FC236}">
                      <a16:creationId xmlns:a16="http://schemas.microsoft.com/office/drawing/2014/main" id="{2C896202-1BBB-8441-BB3A-1CC61C4DF049}"/>
                    </a:ext>
                  </a:extLst>
                </p:cNvPr>
                <p:cNvSpPr/>
                <p:nvPr/>
              </p:nvSpPr>
              <p:spPr>
                <a:xfrm>
                  <a:off x="11985567" y="1886409"/>
                  <a:ext cx="1337195" cy="4644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227" name="Conector recto 226">
                  <a:extLst>
                    <a:ext uri="{FF2B5EF4-FFF2-40B4-BE49-F238E27FC236}">
                      <a16:creationId xmlns:a16="http://schemas.microsoft.com/office/drawing/2014/main" id="{4160EEA3-52F6-E740-A86E-132BBCBB2C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80097" y="2572601"/>
                  <a:ext cx="0" cy="3851999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CuadroTexto 227">
                  <a:extLst>
                    <a:ext uri="{FF2B5EF4-FFF2-40B4-BE49-F238E27FC236}">
                      <a16:creationId xmlns:a16="http://schemas.microsoft.com/office/drawing/2014/main" id="{7AE1D614-FBE4-7B49-999A-E6075E410CD0}"/>
                    </a:ext>
                  </a:extLst>
                </p:cNvPr>
                <p:cNvSpPr txBox="1"/>
                <p:nvPr/>
              </p:nvSpPr>
              <p:spPr>
                <a:xfrm>
                  <a:off x="6722173" y="4632530"/>
                  <a:ext cx="5612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SFC</a:t>
                  </a:r>
                </a:p>
              </p:txBody>
            </p:sp>
            <p:sp>
              <p:nvSpPr>
                <p:cNvPr id="229" name="CuadroTexto 228">
                  <a:extLst>
                    <a:ext uri="{FF2B5EF4-FFF2-40B4-BE49-F238E27FC236}">
                      <a16:creationId xmlns:a16="http://schemas.microsoft.com/office/drawing/2014/main" id="{D2514A7C-F783-B240-8A9B-BEB5F8AFAB35}"/>
                    </a:ext>
                  </a:extLst>
                </p:cNvPr>
                <p:cNvSpPr txBox="1"/>
                <p:nvPr/>
              </p:nvSpPr>
              <p:spPr>
                <a:xfrm>
                  <a:off x="10733925" y="5360220"/>
                  <a:ext cx="1314047" cy="523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Zn+Pb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ore in</a:t>
                  </a:r>
                </a:p>
                <a:p>
                  <a:pPr algn="r"/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Pale </a:t>
                  </a:r>
                  <a:r>
                    <a:rPr lang="es-ES" sz="1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Beds</a:t>
                  </a:r>
                  <a:endParaRPr lang="es-E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CuadroTexto 229">
                  <a:extLst>
                    <a:ext uri="{FF2B5EF4-FFF2-40B4-BE49-F238E27FC236}">
                      <a16:creationId xmlns:a16="http://schemas.microsoft.com/office/drawing/2014/main" id="{864915B0-CD81-784A-A34F-E5D3ED6BFE88}"/>
                    </a:ext>
                  </a:extLst>
                </p:cNvPr>
                <p:cNvSpPr txBox="1"/>
                <p:nvPr/>
              </p:nvSpPr>
              <p:spPr>
                <a:xfrm>
                  <a:off x="10904636" y="1521238"/>
                  <a:ext cx="1280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l-GR" sz="1200" dirty="0">
                      <a:latin typeface="Arial" pitchFamily="34" charset="0"/>
                      <a:cs typeface="Arial" pitchFamily="34" charset="0"/>
                    </a:rPr>
                    <a:t>δ</a:t>
                  </a:r>
                  <a:r>
                    <a:rPr lang="es-ES" sz="1200" baseline="30000" dirty="0">
                      <a:latin typeface="Arial" pitchFamily="34" charset="0"/>
                      <a:cs typeface="Arial" pitchFamily="34" charset="0"/>
                    </a:rPr>
                    <a:t>34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S</a:t>
                  </a:r>
                  <a:r>
                    <a:rPr lang="es-E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py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 = -24‰</a:t>
                  </a:r>
                </a:p>
                <a:p>
                  <a:pPr algn="ctr"/>
                  <a:r>
                    <a:rPr lang="el-GR" sz="1200" dirty="0">
                      <a:latin typeface="Arial" pitchFamily="34" charset="0"/>
                      <a:cs typeface="Arial" pitchFamily="34" charset="0"/>
                    </a:rPr>
                    <a:t>δ</a:t>
                  </a:r>
                  <a:r>
                    <a:rPr lang="es-ES" sz="1200" baseline="30000" dirty="0">
                      <a:latin typeface="Arial" pitchFamily="34" charset="0"/>
                      <a:cs typeface="Arial" pitchFamily="34" charset="0"/>
                    </a:rPr>
                    <a:t>34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S</a:t>
                  </a:r>
                  <a:r>
                    <a:rPr lang="es-E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sl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 = -32.4‰</a:t>
                  </a:r>
                </a:p>
              </p:txBody>
            </p:sp>
            <p:sp>
              <p:nvSpPr>
                <p:cNvPr id="231" name="CuadroTexto 230">
                  <a:extLst>
                    <a:ext uri="{FF2B5EF4-FFF2-40B4-BE49-F238E27FC236}">
                      <a16:creationId xmlns:a16="http://schemas.microsoft.com/office/drawing/2014/main" id="{CD5C44D1-E124-8A49-9EBA-A50751FE1197}"/>
                    </a:ext>
                  </a:extLst>
                </p:cNvPr>
                <p:cNvSpPr txBox="1"/>
                <p:nvPr/>
              </p:nvSpPr>
              <p:spPr>
                <a:xfrm>
                  <a:off x="8190985" y="1402984"/>
                  <a:ext cx="1184991" cy="830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l-GR" sz="1200" dirty="0">
                      <a:latin typeface="Arial" pitchFamily="34" charset="0"/>
                      <a:cs typeface="Arial" pitchFamily="34" charset="0"/>
                    </a:rPr>
                    <a:t>δ</a:t>
                  </a:r>
                  <a:r>
                    <a:rPr lang="es-ES" sz="1200" baseline="30000" dirty="0">
                      <a:latin typeface="Arial" pitchFamily="34" charset="0"/>
                      <a:cs typeface="Arial" pitchFamily="34" charset="0"/>
                    </a:rPr>
                    <a:t>34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S</a:t>
                  </a:r>
                  <a:r>
                    <a:rPr lang="es-E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py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 = -13‰</a:t>
                  </a:r>
                </a:p>
                <a:p>
                  <a:pPr algn="ctr"/>
                  <a:r>
                    <a:rPr lang="el-GR" sz="1200" dirty="0">
                      <a:latin typeface="Arial" pitchFamily="34" charset="0"/>
                      <a:cs typeface="Arial" pitchFamily="34" charset="0"/>
                    </a:rPr>
                    <a:t>δ</a:t>
                  </a:r>
                  <a:r>
                    <a:rPr lang="es-ES" sz="1200" baseline="30000" dirty="0">
                      <a:latin typeface="Arial" pitchFamily="34" charset="0"/>
                      <a:cs typeface="Arial" pitchFamily="34" charset="0"/>
                    </a:rPr>
                    <a:t>34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S</a:t>
                  </a:r>
                  <a:r>
                    <a:rPr lang="es-E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sl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 = -11‰</a:t>
                  </a:r>
                </a:p>
                <a:p>
                  <a:pPr algn="ctr"/>
                  <a:endParaRPr lang="es-ES" sz="1200" dirty="0">
                    <a:latin typeface="Arial" pitchFamily="34" charset="0"/>
                    <a:cs typeface="Arial" pitchFamily="34" charset="0"/>
                  </a:endParaRPr>
                </a:p>
                <a:p>
                  <a:pPr algn="ctr"/>
                  <a:endParaRPr lang="es-ES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3" name="CuadroTexto 232">
                  <a:extLst>
                    <a:ext uri="{FF2B5EF4-FFF2-40B4-BE49-F238E27FC236}">
                      <a16:creationId xmlns:a16="http://schemas.microsoft.com/office/drawing/2014/main" id="{ED6F8634-CDAF-DE44-8FDE-D67BE740D0C6}"/>
                    </a:ext>
                  </a:extLst>
                </p:cNvPr>
                <p:cNvSpPr txBox="1"/>
                <p:nvPr/>
              </p:nvSpPr>
              <p:spPr>
                <a:xfrm>
                  <a:off x="5453993" y="4341818"/>
                  <a:ext cx="18534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SO</a:t>
                  </a:r>
                  <a:r>
                    <a:rPr lang="es-ES" sz="1400" b="1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r>
                    <a:rPr lang="es-ES" sz="1400" b="1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2-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+ BSR 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  <a:sym typeface="Wingdings" pitchFamily="2" charset="2"/>
                    </a:rPr>
                    <a:t> H</a:t>
                  </a:r>
                  <a:r>
                    <a:rPr lang="es-ES" sz="1400" b="1" baseline="-25000" dirty="0">
                      <a:latin typeface="Arial" panose="020B0604020202020204" pitchFamily="34" charset="0"/>
                      <a:cs typeface="Arial" panose="020B0604020202020204" pitchFamily="34" charset="0"/>
                      <a:sym typeface="Wingdings" pitchFamily="2" charset="2"/>
                    </a:rPr>
                    <a:t>2</a:t>
                  </a:r>
                  <a:r>
                    <a:rPr lang="es-ES" sz="1400" b="1" dirty="0">
                      <a:latin typeface="Arial" panose="020B0604020202020204" pitchFamily="34" charset="0"/>
                      <a:cs typeface="Arial" panose="020B0604020202020204" pitchFamily="34" charset="0"/>
                      <a:sym typeface="Wingdings" pitchFamily="2" charset="2"/>
                    </a:rPr>
                    <a:t>S</a:t>
                  </a:r>
                  <a:endParaRPr lang="es-E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orma libre 233">
                  <a:extLst>
                    <a:ext uri="{FF2B5EF4-FFF2-40B4-BE49-F238E27FC236}">
                      <a16:creationId xmlns:a16="http://schemas.microsoft.com/office/drawing/2014/main" id="{C63370CC-DBED-EB4E-9C09-7EE76A38F59F}"/>
                    </a:ext>
                  </a:extLst>
                </p:cNvPr>
                <p:cNvSpPr/>
                <p:nvPr/>
              </p:nvSpPr>
              <p:spPr>
                <a:xfrm rot="13259650" flipH="1" flipV="1">
                  <a:off x="6707647" y="4137849"/>
                  <a:ext cx="154184" cy="230655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tailEnd type="stealth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22" name="CuadroTexto 321">
                  <a:extLst>
                    <a:ext uri="{FF2B5EF4-FFF2-40B4-BE49-F238E27FC236}">
                      <a16:creationId xmlns:a16="http://schemas.microsoft.com/office/drawing/2014/main" id="{7689A11A-7C25-7D4B-BA76-38FB4D762155}"/>
                    </a:ext>
                  </a:extLst>
                </p:cNvPr>
                <p:cNvSpPr txBox="1"/>
                <p:nvPr/>
              </p:nvSpPr>
              <p:spPr>
                <a:xfrm>
                  <a:off x="5517603" y="1478441"/>
                  <a:ext cx="114807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l-GR" sz="1200" dirty="0">
                      <a:latin typeface="Arial" pitchFamily="34" charset="0"/>
                      <a:cs typeface="Arial" pitchFamily="34" charset="0"/>
                    </a:rPr>
                    <a:t>δ</a:t>
                  </a:r>
                  <a:r>
                    <a:rPr lang="es-ES" sz="1200" baseline="30000" dirty="0">
                      <a:latin typeface="Arial" pitchFamily="34" charset="0"/>
                      <a:cs typeface="Arial" pitchFamily="34" charset="0"/>
                    </a:rPr>
                    <a:t>34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S</a:t>
                  </a:r>
                  <a:r>
                    <a:rPr lang="es-E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py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 = -5‰</a:t>
                  </a:r>
                </a:p>
                <a:p>
                  <a:pPr algn="ctr"/>
                  <a:r>
                    <a:rPr lang="el-GR" sz="1200" dirty="0">
                      <a:latin typeface="Arial" pitchFamily="34" charset="0"/>
                      <a:cs typeface="Arial" pitchFamily="34" charset="0"/>
                    </a:rPr>
                    <a:t>δ</a:t>
                  </a:r>
                  <a:r>
                    <a:rPr lang="es-ES" sz="1200" baseline="30000" dirty="0">
                      <a:latin typeface="Arial" pitchFamily="34" charset="0"/>
                      <a:cs typeface="Arial" pitchFamily="34" charset="0"/>
                    </a:rPr>
                    <a:t>34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S</a:t>
                  </a:r>
                  <a:r>
                    <a:rPr lang="es-E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sl</a:t>
                  </a:r>
                  <a:r>
                    <a:rPr lang="es-ES" sz="1200" dirty="0">
                      <a:latin typeface="Arial" pitchFamily="34" charset="0"/>
                      <a:cs typeface="Arial" pitchFamily="34" charset="0"/>
                    </a:rPr>
                    <a:t> = -10‰</a:t>
                  </a:r>
                </a:p>
                <a:p>
                  <a:pPr algn="ctr"/>
                  <a:endParaRPr lang="es-ES" sz="1200" dirty="0">
                    <a:latin typeface="Arial" pitchFamily="34" charset="0"/>
                    <a:cs typeface="Arial" pitchFamily="34" charset="0"/>
                  </a:endParaRPr>
                </a:p>
                <a:p>
                  <a:pPr algn="ctr"/>
                  <a:endParaRPr lang="es-ES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cxnSp>
          <p:nvCxnSpPr>
            <p:cNvPr id="221" name="Conector recto 220">
              <a:extLst>
                <a:ext uri="{FF2B5EF4-FFF2-40B4-BE49-F238E27FC236}">
                  <a16:creationId xmlns:a16="http://schemas.microsoft.com/office/drawing/2014/main" id="{8BC17CC8-DF8B-0145-BEC7-6E8FA65C4648}"/>
                </a:ext>
              </a:extLst>
            </p:cNvPr>
            <p:cNvCxnSpPr/>
            <p:nvPr/>
          </p:nvCxnSpPr>
          <p:spPr>
            <a:xfrm>
              <a:off x="4007569" y="6502920"/>
              <a:ext cx="7956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3546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391A376-1E65-684D-B2B4-74703AFD0059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Genetic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model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Thin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Bedded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Units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2EA5205-F87B-114A-9EE3-D8431C6280D1}"/>
              </a:ext>
            </a:extLst>
          </p:cNvPr>
          <p:cNvSpPr txBox="1"/>
          <p:nvPr/>
        </p:nvSpPr>
        <p:spPr>
          <a:xfrm>
            <a:off x="0" y="624803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Navan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Tara Deep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exhalative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C13BE7C-BCEC-C14C-A289-E4AF100D8E75}"/>
              </a:ext>
            </a:extLst>
          </p:cNvPr>
          <p:cNvGrpSpPr/>
          <p:nvPr/>
        </p:nvGrpSpPr>
        <p:grpSpPr>
          <a:xfrm>
            <a:off x="4637314" y="233209"/>
            <a:ext cx="8640000" cy="6269804"/>
            <a:chOff x="1321171" y="5222567"/>
            <a:chExt cx="4582562" cy="375544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206F649-8D8C-C948-A890-BFA9BA06CD4E}"/>
                </a:ext>
              </a:extLst>
            </p:cNvPr>
            <p:cNvGrpSpPr/>
            <p:nvPr/>
          </p:nvGrpSpPr>
          <p:grpSpPr>
            <a:xfrm>
              <a:off x="1321171" y="5222567"/>
              <a:ext cx="4582562" cy="3755448"/>
              <a:chOff x="1335685" y="5021656"/>
              <a:chExt cx="4582562" cy="3755448"/>
            </a:xfrm>
          </p:grpSpPr>
          <p:pic>
            <p:nvPicPr>
              <p:cNvPr id="10" name="Picture 22">
                <a:extLst>
                  <a:ext uri="{FF2B5EF4-FFF2-40B4-BE49-F238E27FC236}">
                    <a16:creationId xmlns:a16="http://schemas.microsoft.com/office/drawing/2014/main" id="{4013F2DB-ECCB-FD4C-9AAF-81C502CEB358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8564" y="5982462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1" name="Picture 19">
                <a:extLst>
                  <a:ext uri="{FF2B5EF4-FFF2-40B4-BE49-F238E27FC236}">
                    <a16:creationId xmlns:a16="http://schemas.microsoft.com/office/drawing/2014/main" id="{6FB588E8-D91D-3A4F-9876-812548D1D61C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4000" contrast="2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39042" y="5977448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4D1AAC20-F5FF-7645-AA9E-BC6C3070AA68}"/>
                  </a:ext>
                </a:extLst>
              </p:cNvPr>
              <p:cNvSpPr/>
              <p:nvPr/>
            </p:nvSpPr>
            <p:spPr>
              <a:xfrm>
                <a:off x="1413257" y="7100164"/>
                <a:ext cx="3859093" cy="48852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58F6CF0-6552-5949-BB02-57263F2776A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69997" y="7366151"/>
                <a:ext cx="4392000" cy="1245522"/>
              </a:xfrm>
              <a:prstGeom prst="rect">
                <a:avLst/>
              </a:prstGeom>
            </p:spPr>
          </p:pic>
          <p:sp>
            <p:nvSpPr>
              <p:cNvPr id="14" name="Forma libre 13">
                <a:extLst>
                  <a:ext uri="{FF2B5EF4-FFF2-40B4-BE49-F238E27FC236}">
                    <a16:creationId xmlns:a16="http://schemas.microsoft.com/office/drawing/2014/main" id="{ACE0659C-95BA-FA49-93C8-F2ED2215896C}"/>
                  </a:ext>
                </a:extLst>
              </p:cNvPr>
              <p:cNvSpPr/>
              <p:nvPr/>
            </p:nvSpPr>
            <p:spPr>
              <a:xfrm>
                <a:off x="1411253" y="6898875"/>
                <a:ext cx="3866137" cy="680439"/>
              </a:xfrm>
              <a:custGeom>
                <a:avLst/>
                <a:gdLst>
                  <a:gd name="connsiteX0" fmla="*/ 316414 w 4439904"/>
                  <a:gd name="connsiteY0" fmla="*/ 227915 h 658885"/>
                  <a:gd name="connsiteX1" fmla="*/ 545014 w 4439904"/>
                  <a:gd name="connsiteY1" fmla="*/ 319990 h 658885"/>
                  <a:gd name="connsiteX2" fmla="*/ 579939 w 4439904"/>
                  <a:gd name="connsiteY2" fmla="*/ 319990 h 658885"/>
                  <a:gd name="connsiteX3" fmla="*/ 706939 w 4439904"/>
                  <a:gd name="connsiteY3" fmla="*/ 361265 h 658885"/>
                  <a:gd name="connsiteX4" fmla="*/ 786314 w 4439904"/>
                  <a:gd name="connsiteY4" fmla="*/ 389840 h 658885"/>
                  <a:gd name="connsiteX5" fmla="*/ 805364 w 4439904"/>
                  <a:gd name="connsiteY5" fmla="*/ 408890 h 658885"/>
                  <a:gd name="connsiteX6" fmla="*/ 941889 w 4439904"/>
                  <a:gd name="connsiteY6" fmla="*/ 443815 h 658885"/>
                  <a:gd name="connsiteX7" fmla="*/ 945064 w 4439904"/>
                  <a:gd name="connsiteY7" fmla="*/ 437465 h 658885"/>
                  <a:gd name="connsiteX8" fmla="*/ 1078414 w 4439904"/>
                  <a:gd name="connsiteY8" fmla="*/ 453340 h 658885"/>
                  <a:gd name="connsiteX9" fmla="*/ 1173664 w 4439904"/>
                  <a:gd name="connsiteY9" fmla="*/ 478740 h 658885"/>
                  <a:gd name="connsiteX10" fmla="*/ 1189539 w 4439904"/>
                  <a:gd name="connsiteY10" fmla="*/ 478740 h 658885"/>
                  <a:gd name="connsiteX11" fmla="*/ 1297489 w 4439904"/>
                  <a:gd name="connsiteY11" fmla="*/ 488265 h 658885"/>
                  <a:gd name="connsiteX12" fmla="*/ 1370514 w 4439904"/>
                  <a:gd name="connsiteY12" fmla="*/ 488265 h 658885"/>
                  <a:gd name="connsiteX13" fmla="*/ 1513389 w 4439904"/>
                  <a:gd name="connsiteY13" fmla="*/ 440640 h 658885"/>
                  <a:gd name="connsiteX14" fmla="*/ 1595939 w 4439904"/>
                  <a:gd name="connsiteY14" fmla="*/ 424765 h 658885"/>
                  <a:gd name="connsiteX15" fmla="*/ 1900739 w 4439904"/>
                  <a:gd name="connsiteY15" fmla="*/ 335865 h 658885"/>
                  <a:gd name="connsiteX16" fmla="*/ 2056314 w 4439904"/>
                  <a:gd name="connsiteY16" fmla="*/ 307290 h 658885"/>
                  <a:gd name="connsiteX17" fmla="*/ 2126164 w 4439904"/>
                  <a:gd name="connsiteY17" fmla="*/ 291415 h 658885"/>
                  <a:gd name="connsiteX18" fmla="*/ 2354764 w 4439904"/>
                  <a:gd name="connsiteY18" fmla="*/ 266015 h 658885"/>
                  <a:gd name="connsiteX19" fmla="*/ 2526214 w 4439904"/>
                  <a:gd name="connsiteY19" fmla="*/ 278715 h 658885"/>
                  <a:gd name="connsiteX20" fmla="*/ 2665914 w 4439904"/>
                  <a:gd name="connsiteY20" fmla="*/ 281890 h 658885"/>
                  <a:gd name="connsiteX21" fmla="*/ 2748464 w 4439904"/>
                  <a:gd name="connsiteY21" fmla="*/ 294590 h 658885"/>
                  <a:gd name="connsiteX22" fmla="*/ 2983414 w 4439904"/>
                  <a:gd name="connsiteY22" fmla="*/ 354915 h 658885"/>
                  <a:gd name="connsiteX23" fmla="*/ 3208839 w 4439904"/>
                  <a:gd name="connsiteY23" fmla="*/ 402540 h 658885"/>
                  <a:gd name="connsiteX24" fmla="*/ 3450139 w 4439904"/>
                  <a:gd name="connsiteY24" fmla="*/ 453340 h 658885"/>
                  <a:gd name="connsiteX25" fmla="*/ 3961314 w 4439904"/>
                  <a:gd name="connsiteY25" fmla="*/ 573990 h 658885"/>
                  <a:gd name="connsiteX26" fmla="*/ 4144640 w 4439904"/>
                  <a:gd name="connsiteY26" fmla="*/ 625905 h 658885"/>
                  <a:gd name="connsiteX27" fmla="*/ 4148130 w 4439904"/>
                  <a:gd name="connsiteY27" fmla="*/ 50042 h 658885"/>
                  <a:gd name="connsiteX28" fmla="*/ 288106 w 4439904"/>
                  <a:gd name="connsiteY28" fmla="*/ 50042 h 658885"/>
                  <a:gd name="connsiteX29" fmla="*/ 316414 w 4439904"/>
                  <a:gd name="connsiteY29" fmla="*/ 227915 h 658885"/>
                  <a:gd name="connsiteX0" fmla="*/ 30166 w 4153656"/>
                  <a:gd name="connsiteY0" fmla="*/ 220773 h 651743"/>
                  <a:gd name="connsiteX1" fmla="*/ 258766 w 4153656"/>
                  <a:gd name="connsiteY1" fmla="*/ 312848 h 651743"/>
                  <a:gd name="connsiteX2" fmla="*/ 293691 w 4153656"/>
                  <a:gd name="connsiteY2" fmla="*/ 312848 h 651743"/>
                  <a:gd name="connsiteX3" fmla="*/ 420691 w 4153656"/>
                  <a:gd name="connsiteY3" fmla="*/ 354123 h 651743"/>
                  <a:gd name="connsiteX4" fmla="*/ 500066 w 4153656"/>
                  <a:gd name="connsiteY4" fmla="*/ 382698 h 651743"/>
                  <a:gd name="connsiteX5" fmla="*/ 519116 w 4153656"/>
                  <a:gd name="connsiteY5" fmla="*/ 401748 h 651743"/>
                  <a:gd name="connsiteX6" fmla="*/ 655641 w 4153656"/>
                  <a:gd name="connsiteY6" fmla="*/ 436673 h 651743"/>
                  <a:gd name="connsiteX7" fmla="*/ 658816 w 4153656"/>
                  <a:gd name="connsiteY7" fmla="*/ 430323 h 651743"/>
                  <a:gd name="connsiteX8" fmla="*/ 792166 w 4153656"/>
                  <a:gd name="connsiteY8" fmla="*/ 446198 h 651743"/>
                  <a:gd name="connsiteX9" fmla="*/ 887416 w 4153656"/>
                  <a:gd name="connsiteY9" fmla="*/ 471598 h 651743"/>
                  <a:gd name="connsiteX10" fmla="*/ 903291 w 4153656"/>
                  <a:gd name="connsiteY10" fmla="*/ 471598 h 651743"/>
                  <a:gd name="connsiteX11" fmla="*/ 1011241 w 4153656"/>
                  <a:gd name="connsiteY11" fmla="*/ 481123 h 651743"/>
                  <a:gd name="connsiteX12" fmla="*/ 1084266 w 4153656"/>
                  <a:gd name="connsiteY12" fmla="*/ 481123 h 651743"/>
                  <a:gd name="connsiteX13" fmla="*/ 1227141 w 4153656"/>
                  <a:gd name="connsiteY13" fmla="*/ 433498 h 651743"/>
                  <a:gd name="connsiteX14" fmla="*/ 1309691 w 4153656"/>
                  <a:gd name="connsiteY14" fmla="*/ 417623 h 651743"/>
                  <a:gd name="connsiteX15" fmla="*/ 1614491 w 4153656"/>
                  <a:gd name="connsiteY15" fmla="*/ 328723 h 651743"/>
                  <a:gd name="connsiteX16" fmla="*/ 1770066 w 4153656"/>
                  <a:gd name="connsiteY16" fmla="*/ 300148 h 651743"/>
                  <a:gd name="connsiteX17" fmla="*/ 1839916 w 4153656"/>
                  <a:gd name="connsiteY17" fmla="*/ 284273 h 651743"/>
                  <a:gd name="connsiteX18" fmla="*/ 2068516 w 4153656"/>
                  <a:gd name="connsiteY18" fmla="*/ 258873 h 651743"/>
                  <a:gd name="connsiteX19" fmla="*/ 2239966 w 4153656"/>
                  <a:gd name="connsiteY19" fmla="*/ 271573 h 651743"/>
                  <a:gd name="connsiteX20" fmla="*/ 2379666 w 4153656"/>
                  <a:gd name="connsiteY20" fmla="*/ 274748 h 651743"/>
                  <a:gd name="connsiteX21" fmla="*/ 2462216 w 4153656"/>
                  <a:gd name="connsiteY21" fmla="*/ 287448 h 651743"/>
                  <a:gd name="connsiteX22" fmla="*/ 2697166 w 4153656"/>
                  <a:gd name="connsiteY22" fmla="*/ 347773 h 651743"/>
                  <a:gd name="connsiteX23" fmla="*/ 2922591 w 4153656"/>
                  <a:gd name="connsiteY23" fmla="*/ 395398 h 651743"/>
                  <a:gd name="connsiteX24" fmla="*/ 3163891 w 4153656"/>
                  <a:gd name="connsiteY24" fmla="*/ 446198 h 651743"/>
                  <a:gd name="connsiteX25" fmla="*/ 3675066 w 4153656"/>
                  <a:gd name="connsiteY25" fmla="*/ 566848 h 651743"/>
                  <a:gd name="connsiteX26" fmla="*/ 3858392 w 4153656"/>
                  <a:gd name="connsiteY26" fmla="*/ 618763 h 651743"/>
                  <a:gd name="connsiteX27" fmla="*/ 3861882 w 4153656"/>
                  <a:gd name="connsiteY27" fmla="*/ 42900 h 651743"/>
                  <a:gd name="connsiteX28" fmla="*/ 1858 w 4153656"/>
                  <a:gd name="connsiteY28" fmla="*/ 42900 h 651743"/>
                  <a:gd name="connsiteX29" fmla="*/ 30166 w 4153656"/>
                  <a:gd name="connsiteY29" fmla="*/ 220773 h 651743"/>
                  <a:gd name="connsiteX0" fmla="*/ 295508 w 4447573"/>
                  <a:gd name="connsiteY0" fmla="*/ 204674 h 657869"/>
                  <a:gd name="connsiteX1" fmla="*/ 552683 w 4447573"/>
                  <a:gd name="connsiteY1" fmla="*/ 318974 h 657869"/>
                  <a:gd name="connsiteX2" fmla="*/ 587608 w 4447573"/>
                  <a:gd name="connsiteY2" fmla="*/ 318974 h 657869"/>
                  <a:gd name="connsiteX3" fmla="*/ 714608 w 4447573"/>
                  <a:gd name="connsiteY3" fmla="*/ 360249 h 657869"/>
                  <a:gd name="connsiteX4" fmla="*/ 793983 w 4447573"/>
                  <a:gd name="connsiteY4" fmla="*/ 388824 h 657869"/>
                  <a:gd name="connsiteX5" fmla="*/ 813033 w 4447573"/>
                  <a:gd name="connsiteY5" fmla="*/ 407874 h 657869"/>
                  <a:gd name="connsiteX6" fmla="*/ 949558 w 4447573"/>
                  <a:gd name="connsiteY6" fmla="*/ 442799 h 657869"/>
                  <a:gd name="connsiteX7" fmla="*/ 952733 w 4447573"/>
                  <a:gd name="connsiteY7" fmla="*/ 436449 h 657869"/>
                  <a:gd name="connsiteX8" fmla="*/ 1086083 w 4447573"/>
                  <a:gd name="connsiteY8" fmla="*/ 452324 h 657869"/>
                  <a:gd name="connsiteX9" fmla="*/ 1181333 w 4447573"/>
                  <a:gd name="connsiteY9" fmla="*/ 477724 h 657869"/>
                  <a:gd name="connsiteX10" fmla="*/ 1197208 w 4447573"/>
                  <a:gd name="connsiteY10" fmla="*/ 477724 h 657869"/>
                  <a:gd name="connsiteX11" fmla="*/ 1305158 w 4447573"/>
                  <a:gd name="connsiteY11" fmla="*/ 487249 h 657869"/>
                  <a:gd name="connsiteX12" fmla="*/ 1378183 w 4447573"/>
                  <a:gd name="connsiteY12" fmla="*/ 487249 h 657869"/>
                  <a:gd name="connsiteX13" fmla="*/ 1521058 w 4447573"/>
                  <a:gd name="connsiteY13" fmla="*/ 439624 h 657869"/>
                  <a:gd name="connsiteX14" fmla="*/ 1603608 w 4447573"/>
                  <a:gd name="connsiteY14" fmla="*/ 423749 h 657869"/>
                  <a:gd name="connsiteX15" fmla="*/ 1908408 w 4447573"/>
                  <a:gd name="connsiteY15" fmla="*/ 334849 h 657869"/>
                  <a:gd name="connsiteX16" fmla="*/ 2063983 w 4447573"/>
                  <a:gd name="connsiteY16" fmla="*/ 306274 h 657869"/>
                  <a:gd name="connsiteX17" fmla="*/ 2133833 w 4447573"/>
                  <a:gd name="connsiteY17" fmla="*/ 290399 h 657869"/>
                  <a:gd name="connsiteX18" fmla="*/ 2362433 w 4447573"/>
                  <a:gd name="connsiteY18" fmla="*/ 264999 h 657869"/>
                  <a:gd name="connsiteX19" fmla="*/ 2533883 w 4447573"/>
                  <a:gd name="connsiteY19" fmla="*/ 277699 h 657869"/>
                  <a:gd name="connsiteX20" fmla="*/ 2673583 w 4447573"/>
                  <a:gd name="connsiteY20" fmla="*/ 280874 h 657869"/>
                  <a:gd name="connsiteX21" fmla="*/ 2756133 w 4447573"/>
                  <a:gd name="connsiteY21" fmla="*/ 293574 h 657869"/>
                  <a:gd name="connsiteX22" fmla="*/ 2991083 w 4447573"/>
                  <a:gd name="connsiteY22" fmla="*/ 353899 h 657869"/>
                  <a:gd name="connsiteX23" fmla="*/ 3216508 w 4447573"/>
                  <a:gd name="connsiteY23" fmla="*/ 401524 h 657869"/>
                  <a:gd name="connsiteX24" fmla="*/ 3457808 w 4447573"/>
                  <a:gd name="connsiteY24" fmla="*/ 452324 h 657869"/>
                  <a:gd name="connsiteX25" fmla="*/ 3968983 w 4447573"/>
                  <a:gd name="connsiteY25" fmla="*/ 572974 h 657869"/>
                  <a:gd name="connsiteX26" fmla="*/ 4152309 w 4447573"/>
                  <a:gd name="connsiteY26" fmla="*/ 624889 h 657869"/>
                  <a:gd name="connsiteX27" fmla="*/ 4155799 w 4447573"/>
                  <a:gd name="connsiteY27" fmla="*/ 49026 h 657869"/>
                  <a:gd name="connsiteX28" fmla="*/ 295775 w 4447573"/>
                  <a:gd name="connsiteY28" fmla="*/ 49026 h 657869"/>
                  <a:gd name="connsiteX29" fmla="*/ 295508 w 4447573"/>
                  <a:gd name="connsiteY29" fmla="*/ 204674 h 657869"/>
                  <a:gd name="connsiteX0" fmla="*/ 285388 w 4437453"/>
                  <a:gd name="connsiteY0" fmla="*/ 204674 h 657869"/>
                  <a:gd name="connsiteX1" fmla="*/ 542563 w 4437453"/>
                  <a:gd name="connsiteY1" fmla="*/ 318974 h 657869"/>
                  <a:gd name="connsiteX2" fmla="*/ 577488 w 4437453"/>
                  <a:gd name="connsiteY2" fmla="*/ 318974 h 657869"/>
                  <a:gd name="connsiteX3" fmla="*/ 704488 w 4437453"/>
                  <a:gd name="connsiteY3" fmla="*/ 360249 h 657869"/>
                  <a:gd name="connsiteX4" fmla="*/ 783863 w 4437453"/>
                  <a:gd name="connsiteY4" fmla="*/ 388824 h 657869"/>
                  <a:gd name="connsiteX5" fmla="*/ 802913 w 4437453"/>
                  <a:gd name="connsiteY5" fmla="*/ 407874 h 657869"/>
                  <a:gd name="connsiteX6" fmla="*/ 939438 w 4437453"/>
                  <a:gd name="connsiteY6" fmla="*/ 442799 h 657869"/>
                  <a:gd name="connsiteX7" fmla="*/ 942613 w 4437453"/>
                  <a:gd name="connsiteY7" fmla="*/ 436449 h 657869"/>
                  <a:gd name="connsiteX8" fmla="*/ 1075963 w 4437453"/>
                  <a:gd name="connsiteY8" fmla="*/ 452324 h 657869"/>
                  <a:gd name="connsiteX9" fmla="*/ 1171213 w 4437453"/>
                  <a:gd name="connsiteY9" fmla="*/ 477724 h 657869"/>
                  <a:gd name="connsiteX10" fmla="*/ 1187088 w 4437453"/>
                  <a:gd name="connsiteY10" fmla="*/ 477724 h 657869"/>
                  <a:gd name="connsiteX11" fmla="*/ 1295038 w 4437453"/>
                  <a:gd name="connsiteY11" fmla="*/ 487249 h 657869"/>
                  <a:gd name="connsiteX12" fmla="*/ 1368063 w 4437453"/>
                  <a:gd name="connsiteY12" fmla="*/ 487249 h 657869"/>
                  <a:gd name="connsiteX13" fmla="*/ 1510938 w 4437453"/>
                  <a:gd name="connsiteY13" fmla="*/ 439624 h 657869"/>
                  <a:gd name="connsiteX14" fmla="*/ 1593488 w 4437453"/>
                  <a:gd name="connsiteY14" fmla="*/ 423749 h 657869"/>
                  <a:gd name="connsiteX15" fmla="*/ 1898288 w 4437453"/>
                  <a:gd name="connsiteY15" fmla="*/ 334849 h 657869"/>
                  <a:gd name="connsiteX16" fmla="*/ 2053863 w 4437453"/>
                  <a:gd name="connsiteY16" fmla="*/ 306274 h 657869"/>
                  <a:gd name="connsiteX17" fmla="*/ 2123713 w 4437453"/>
                  <a:gd name="connsiteY17" fmla="*/ 290399 h 657869"/>
                  <a:gd name="connsiteX18" fmla="*/ 2352313 w 4437453"/>
                  <a:gd name="connsiteY18" fmla="*/ 264999 h 657869"/>
                  <a:gd name="connsiteX19" fmla="*/ 2523763 w 4437453"/>
                  <a:gd name="connsiteY19" fmla="*/ 277699 h 657869"/>
                  <a:gd name="connsiteX20" fmla="*/ 2663463 w 4437453"/>
                  <a:gd name="connsiteY20" fmla="*/ 280874 h 657869"/>
                  <a:gd name="connsiteX21" fmla="*/ 2746013 w 4437453"/>
                  <a:gd name="connsiteY21" fmla="*/ 293574 h 657869"/>
                  <a:gd name="connsiteX22" fmla="*/ 2980963 w 4437453"/>
                  <a:gd name="connsiteY22" fmla="*/ 353899 h 657869"/>
                  <a:gd name="connsiteX23" fmla="*/ 3206388 w 4437453"/>
                  <a:gd name="connsiteY23" fmla="*/ 401524 h 657869"/>
                  <a:gd name="connsiteX24" fmla="*/ 3447688 w 4437453"/>
                  <a:gd name="connsiteY24" fmla="*/ 452324 h 657869"/>
                  <a:gd name="connsiteX25" fmla="*/ 3958863 w 4437453"/>
                  <a:gd name="connsiteY25" fmla="*/ 572974 h 657869"/>
                  <a:gd name="connsiteX26" fmla="*/ 4142189 w 4437453"/>
                  <a:gd name="connsiteY26" fmla="*/ 624889 h 657869"/>
                  <a:gd name="connsiteX27" fmla="*/ 4145679 w 4437453"/>
                  <a:gd name="connsiteY27" fmla="*/ 49026 h 657869"/>
                  <a:gd name="connsiteX28" fmla="*/ 285655 w 4437453"/>
                  <a:gd name="connsiteY28" fmla="*/ 49026 h 657869"/>
                  <a:gd name="connsiteX29" fmla="*/ 285388 w 4437453"/>
                  <a:gd name="connsiteY29" fmla="*/ 204674 h 657869"/>
                  <a:gd name="connsiteX0" fmla="*/ 10 w 4152075"/>
                  <a:gd name="connsiteY0" fmla="*/ 221744 h 674939"/>
                  <a:gd name="connsiteX1" fmla="*/ 257185 w 4152075"/>
                  <a:gd name="connsiteY1" fmla="*/ 336044 h 674939"/>
                  <a:gd name="connsiteX2" fmla="*/ 292110 w 4152075"/>
                  <a:gd name="connsiteY2" fmla="*/ 336044 h 674939"/>
                  <a:gd name="connsiteX3" fmla="*/ 419110 w 4152075"/>
                  <a:gd name="connsiteY3" fmla="*/ 377319 h 674939"/>
                  <a:gd name="connsiteX4" fmla="*/ 498485 w 4152075"/>
                  <a:gd name="connsiteY4" fmla="*/ 405894 h 674939"/>
                  <a:gd name="connsiteX5" fmla="*/ 517535 w 4152075"/>
                  <a:gd name="connsiteY5" fmla="*/ 424944 h 674939"/>
                  <a:gd name="connsiteX6" fmla="*/ 654060 w 4152075"/>
                  <a:gd name="connsiteY6" fmla="*/ 459869 h 674939"/>
                  <a:gd name="connsiteX7" fmla="*/ 657235 w 4152075"/>
                  <a:gd name="connsiteY7" fmla="*/ 453519 h 674939"/>
                  <a:gd name="connsiteX8" fmla="*/ 790585 w 4152075"/>
                  <a:gd name="connsiteY8" fmla="*/ 469394 h 674939"/>
                  <a:gd name="connsiteX9" fmla="*/ 885835 w 4152075"/>
                  <a:gd name="connsiteY9" fmla="*/ 494794 h 674939"/>
                  <a:gd name="connsiteX10" fmla="*/ 901710 w 4152075"/>
                  <a:gd name="connsiteY10" fmla="*/ 494794 h 674939"/>
                  <a:gd name="connsiteX11" fmla="*/ 1009660 w 4152075"/>
                  <a:gd name="connsiteY11" fmla="*/ 504319 h 674939"/>
                  <a:gd name="connsiteX12" fmla="*/ 1082685 w 4152075"/>
                  <a:gd name="connsiteY12" fmla="*/ 504319 h 674939"/>
                  <a:gd name="connsiteX13" fmla="*/ 1225560 w 4152075"/>
                  <a:gd name="connsiteY13" fmla="*/ 456694 h 674939"/>
                  <a:gd name="connsiteX14" fmla="*/ 1308110 w 4152075"/>
                  <a:gd name="connsiteY14" fmla="*/ 440819 h 674939"/>
                  <a:gd name="connsiteX15" fmla="*/ 1612910 w 4152075"/>
                  <a:gd name="connsiteY15" fmla="*/ 351919 h 674939"/>
                  <a:gd name="connsiteX16" fmla="*/ 1768485 w 4152075"/>
                  <a:gd name="connsiteY16" fmla="*/ 323344 h 674939"/>
                  <a:gd name="connsiteX17" fmla="*/ 1838335 w 4152075"/>
                  <a:gd name="connsiteY17" fmla="*/ 307469 h 674939"/>
                  <a:gd name="connsiteX18" fmla="*/ 2066935 w 4152075"/>
                  <a:gd name="connsiteY18" fmla="*/ 282069 h 674939"/>
                  <a:gd name="connsiteX19" fmla="*/ 2238385 w 4152075"/>
                  <a:gd name="connsiteY19" fmla="*/ 294769 h 674939"/>
                  <a:gd name="connsiteX20" fmla="*/ 2378085 w 4152075"/>
                  <a:gd name="connsiteY20" fmla="*/ 297944 h 674939"/>
                  <a:gd name="connsiteX21" fmla="*/ 2460635 w 4152075"/>
                  <a:gd name="connsiteY21" fmla="*/ 310644 h 674939"/>
                  <a:gd name="connsiteX22" fmla="*/ 2695585 w 4152075"/>
                  <a:gd name="connsiteY22" fmla="*/ 370969 h 674939"/>
                  <a:gd name="connsiteX23" fmla="*/ 2921010 w 4152075"/>
                  <a:gd name="connsiteY23" fmla="*/ 418594 h 674939"/>
                  <a:gd name="connsiteX24" fmla="*/ 3162310 w 4152075"/>
                  <a:gd name="connsiteY24" fmla="*/ 469394 h 674939"/>
                  <a:gd name="connsiteX25" fmla="*/ 3673485 w 4152075"/>
                  <a:gd name="connsiteY25" fmla="*/ 590044 h 674939"/>
                  <a:gd name="connsiteX26" fmla="*/ 3856811 w 4152075"/>
                  <a:gd name="connsiteY26" fmla="*/ 641959 h 674939"/>
                  <a:gd name="connsiteX27" fmla="*/ 3860301 w 4152075"/>
                  <a:gd name="connsiteY27" fmla="*/ 66096 h 674939"/>
                  <a:gd name="connsiteX28" fmla="*/ 277 w 4152075"/>
                  <a:gd name="connsiteY28" fmla="*/ 66096 h 674939"/>
                  <a:gd name="connsiteX29" fmla="*/ 10 w 4152075"/>
                  <a:gd name="connsiteY29" fmla="*/ 221744 h 674939"/>
                  <a:gd name="connsiteX0" fmla="*/ 10 w 3871971"/>
                  <a:gd name="connsiteY0" fmla="*/ 221744 h 674939"/>
                  <a:gd name="connsiteX1" fmla="*/ 257185 w 3871971"/>
                  <a:gd name="connsiteY1" fmla="*/ 336044 h 674939"/>
                  <a:gd name="connsiteX2" fmla="*/ 292110 w 3871971"/>
                  <a:gd name="connsiteY2" fmla="*/ 336044 h 674939"/>
                  <a:gd name="connsiteX3" fmla="*/ 419110 w 3871971"/>
                  <a:gd name="connsiteY3" fmla="*/ 377319 h 674939"/>
                  <a:gd name="connsiteX4" fmla="*/ 498485 w 3871971"/>
                  <a:gd name="connsiteY4" fmla="*/ 405894 h 674939"/>
                  <a:gd name="connsiteX5" fmla="*/ 517535 w 3871971"/>
                  <a:gd name="connsiteY5" fmla="*/ 424944 h 674939"/>
                  <a:gd name="connsiteX6" fmla="*/ 654060 w 3871971"/>
                  <a:gd name="connsiteY6" fmla="*/ 459869 h 674939"/>
                  <a:gd name="connsiteX7" fmla="*/ 657235 w 3871971"/>
                  <a:gd name="connsiteY7" fmla="*/ 453519 h 674939"/>
                  <a:gd name="connsiteX8" fmla="*/ 790585 w 3871971"/>
                  <a:gd name="connsiteY8" fmla="*/ 469394 h 674939"/>
                  <a:gd name="connsiteX9" fmla="*/ 885835 w 3871971"/>
                  <a:gd name="connsiteY9" fmla="*/ 494794 h 674939"/>
                  <a:gd name="connsiteX10" fmla="*/ 901710 w 3871971"/>
                  <a:gd name="connsiteY10" fmla="*/ 494794 h 674939"/>
                  <a:gd name="connsiteX11" fmla="*/ 1009660 w 3871971"/>
                  <a:gd name="connsiteY11" fmla="*/ 504319 h 674939"/>
                  <a:gd name="connsiteX12" fmla="*/ 1082685 w 3871971"/>
                  <a:gd name="connsiteY12" fmla="*/ 504319 h 674939"/>
                  <a:gd name="connsiteX13" fmla="*/ 1225560 w 3871971"/>
                  <a:gd name="connsiteY13" fmla="*/ 456694 h 674939"/>
                  <a:gd name="connsiteX14" fmla="*/ 1308110 w 3871971"/>
                  <a:gd name="connsiteY14" fmla="*/ 440819 h 674939"/>
                  <a:gd name="connsiteX15" fmla="*/ 1612910 w 3871971"/>
                  <a:gd name="connsiteY15" fmla="*/ 351919 h 674939"/>
                  <a:gd name="connsiteX16" fmla="*/ 1768485 w 3871971"/>
                  <a:gd name="connsiteY16" fmla="*/ 323344 h 674939"/>
                  <a:gd name="connsiteX17" fmla="*/ 1838335 w 3871971"/>
                  <a:gd name="connsiteY17" fmla="*/ 307469 h 674939"/>
                  <a:gd name="connsiteX18" fmla="*/ 2066935 w 3871971"/>
                  <a:gd name="connsiteY18" fmla="*/ 282069 h 674939"/>
                  <a:gd name="connsiteX19" fmla="*/ 2238385 w 3871971"/>
                  <a:gd name="connsiteY19" fmla="*/ 294769 h 674939"/>
                  <a:gd name="connsiteX20" fmla="*/ 2378085 w 3871971"/>
                  <a:gd name="connsiteY20" fmla="*/ 297944 h 674939"/>
                  <a:gd name="connsiteX21" fmla="*/ 2460635 w 3871971"/>
                  <a:gd name="connsiteY21" fmla="*/ 310644 h 674939"/>
                  <a:gd name="connsiteX22" fmla="*/ 2695585 w 3871971"/>
                  <a:gd name="connsiteY22" fmla="*/ 370969 h 674939"/>
                  <a:gd name="connsiteX23" fmla="*/ 2921010 w 3871971"/>
                  <a:gd name="connsiteY23" fmla="*/ 418594 h 674939"/>
                  <a:gd name="connsiteX24" fmla="*/ 3162310 w 3871971"/>
                  <a:gd name="connsiteY24" fmla="*/ 469394 h 674939"/>
                  <a:gd name="connsiteX25" fmla="*/ 3673485 w 3871971"/>
                  <a:gd name="connsiteY25" fmla="*/ 590044 h 674939"/>
                  <a:gd name="connsiteX26" fmla="*/ 3856811 w 3871971"/>
                  <a:gd name="connsiteY26" fmla="*/ 641959 h 674939"/>
                  <a:gd name="connsiteX27" fmla="*/ 3860301 w 3871971"/>
                  <a:gd name="connsiteY27" fmla="*/ 66096 h 674939"/>
                  <a:gd name="connsiteX28" fmla="*/ 277 w 3871971"/>
                  <a:gd name="connsiteY28" fmla="*/ 66096 h 674939"/>
                  <a:gd name="connsiteX29" fmla="*/ 10 w 3871971"/>
                  <a:gd name="connsiteY29" fmla="*/ 221744 h 674939"/>
                  <a:gd name="connsiteX0" fmla="*/ 10 w 3871971"/>
                  <a:gd name="connsiteY0" fmla="*/ 192792 h 645987"/>
                  <a:gd name="connsiteX1" fmla="*/ 257185 w 3871971"/>
                  <a:gd name="connsiteY1" fmla="*/ 307092 h 645987"/>
                  <a:gd name="connsiteX2" fmla="*/ 292110 w 3871971"/>
                  <a:gd name="connsiteY2" fmla="*/ 307092 h 645987"/>
                  <a:gd name="connsiteX3" fmla="*/ 419110 w 3871971"/>
                  <a:gd name="connsiteY3" fmla="*/ 348367 h 645987"/>
                  <a:gd name="connsiteX4" fmla="*/ 498485 w 3871971"/>
                  <a:gd name="connsiteY4" fmla="*/ 376942 h 645987"/>
                  <a:gd name="connsiteX5" fmla="*/ 517535 w 3871971"/>
                  <a:gd name="connsiteY5" fmla="*/ 395992 h 645987"/>
                  <a:gd name="connsiteX6" fmla="*/ 654060 w 3871971"/>
                  <a:gd name="connsiteY6" fmla="*/ 430917 h 645987"/>
                  <a:gd name="connsiteX7" fmla="*/ 657235 w 3871971"/>
                  <a:gd name="connsiteY7" fmla="*/ 424567 h 645987"/>
                  <a:gd name="connsiteX8" fmla="*/ 790585 w 3871971"/>
                  <a:gd name="connsiteY8" fmla="*/ 440442 h 645987"/>
                  <a:gd name="connsiteX9" fmla="*/ 885835 w 3871971"/>
                  <a:gd name="connsiteY9" fmla="*/ 465842 h 645987"/>
                  <a:gd name="connsiteX10" fmla="*/ 901710 w 3871971"/>
                  <a:gd name="connsiteY10" fmla="*/ 465842 h 645987"/>
                  <a:gd name="connsiteX11" fmla="*/ 1009660 w 3871971"/>
                  <a:gd name="connsiteY11" fmla="*/ 475367 h 645987"/>
                  <a:gd name="connsiteX12" fmla="*/ 1082685 w 3871971"/>
                  <a:gd name="connsiteY12" fmla="*/ 475367 h 645987"/>
                  <a:gd name="connsiteX13" fmla="*/ 1225560 w 3871971"/>
                  <a:gd name="connsiteY13" fmla="*/ 427742 h 645987"/>
                  <a:gd name="connsiteX14" fmla="*/ 1308110 w 3871971"/>
                  <a:gd name="connsiteY14" fmla="*/ 411867 h 645987"/>
                  <a:gd name="connsiteX15" fmla="*/ 1612910 w 3871971"/>
                  <a:gd name="connsiteY15" fmla="*/ 322967 h 645987"/>
                  <a:gd name="connsiteX16" fmla="*/ 1768485 w 3871971"/>
                  <a:gd name="connsiteY16" fmla="*/ 294392 h 645987"/>
                  <a:gd name="connsiteX17" fmla="*/ 1838335 w 3871971"/>
                  <a:gd name="connsiteY17" fmla="*/ 278517 h 645987"/>
                  <a:gd name="connsiteX18" fmla="*/ 2066935 w 3871971"/>
                  <a:gd name="connsiteY18" fmla="*/ 253117 h 645987"/>
                  <a:gd name="connsiteX19" fmla="*/ 2238385 w 3871971"/>
                  <a:gd name="connsiteY19" fmla="*/ 265817 h 645987"/>
                  <a:gd name="connsiteX20" fmla="*/ 2378085 w 3871971"/>
                  <a:gd name="connsiteY20" fmla="*/ 268992 h 645987"/>
                  <a:gd name="connsiteX21" fmla="*/ 2460635 w 3871971"/>
                  <a:gd name="connsiteY21" fmla="*/ 281692 h 645987"/>
                  <a:gd name="connsiteX22" fmla="*/ 2695585 w 3871971"/>
                  <a:gd name="connsiteY22" fmla="*/ 342017 h 645987"/>
                  <a:gd name="connsiteX23" fmla="*/ 2921010 w 3871971"/>
                  <a:gd name="connsiteY23" fmla="*/ 389642 h 645987"/>
                  <a:gd name="connsiteX24" fmla="*/ 3162310 w 3871971"/>
                  <a:gd name="connsiteY24" fmla="*/ 440442 h 645987"/>
                  <a:gd name="connsiteX25" fmla="*/ 3673485 w 3871971"/>
                  <a:gd name="connsiteY25" fmla="*/ 561092 h 645987"/>
                  <a:gd name="connsiteX26" fmla="*/ 3856811 w 3871971"/>
                  <a:gd name="connsiteY26" fmla="*/ 613007 h 645987"/>
                  <a:gd name="connsiteX27" fmla="*/ 3860301 w 3871971"/>
                  <a:gd name="connsiteY27" fmla="*/ 37144 h 645987"/>
                  <a:gd name="connsiteX28" fmla="*/ 277 w 3871971"/>
                  <a:gd name="connsiteY28" fmla="*/ 37144 h 645987"/>
                  <a:gd name="connsiteX29" fmla="*/ 10 w 3871971"/>
                  <a:gd name="connsiteY29" fmla="*/ 192792 h 645987"/>
                  <a:gd name="connsiteX0" fmla="*/ 10 w 3871971"/>
                  <a:gd name="connsiteY0" fmla="*/ 162125 h 615320"/>
                  <a:gd name="connsiteX1" fmla="*/ 257185 w 3871971"/>
                  <a:gd name="connsiteY1" fmla="*/ 276425 h 615320"/>
                  <a:gd name="connsiteX2" fmla="*/ 292110 w 3871971"/>
                  <a:gd name="connsiteY2" fmla="*/ 276425 h 615320"/>
                  <a:gd name="connsiteX3" fmla="*/ 419110 w 3871971"/>
                  <a:gd name="connsiteY3" fmla="*/ 317700 h 615320"/>
                  <a:gd name="connsiteX4" fmla="*/ 498485 w 3871971"/>
                  <a:gd name="connsiteY4" fmla="*/ 346275 h 615320"/>
                  <a:gd name="connsiteX5" fmla="*/ 517535 w 3871971"/>
                  <a:gd name="connsiteY5" fmla="*/ 365325 h 615320"/>
                  <a:gd name="connsiteX6" fmla="*/ 654060 w 3871971"/>
                  <a:gd name="connsiteY6" fmla="*/ 400250 h 615320"/>
                  <a:gd name="connsiteX7" fmla="*/ 657235 w 3871971"/>
                  <a:gd name="connsiteY7" fmla="*/ 393900 h 615320"/>
                  <a:gd name="connsiteX8" fmla="*/ 790585 w 3871971"/>
                  <a:gd name="connsiteY8" fmla="*/ 409775 h 615320"/>
                  <a:gd name="connsiteX9" fmla="*/ 885835 w 3871971"/>
                  <a:gd name="connsiteY9" fmla="*/ 435175 h 615320"/>
                  <a:gd name="connsiteX10" fmla="*/ 901710 w 3871971"/>
                  <a:gd name="connsiteY10" fmla="*/ 435175 h 615320"/>
                  <a:gd name="connsiteX11" fmla="*/ 1009660 w 3871971"/>
                  <a:gd name="connsiteY11" fmla="*/ 444700 h 615320"/>
                  <a:gd name="connsiteX12" fmla="*/ 1082685 w 3871971"/>
                  <a:gd name="connsiteY12" fmla="*/ 444700 h 615320"/>
                  <a:gd name="connsiteX13" fmla="*/ 1225560 w 3871971"/>
                  <a:gd name="connsiteY13" fmla="*/ 397075 h 615320"/>
                  <a:gd name="connsiteX14" fmla="*/ 1308110 w 3871971"/>
                  <a:gd name="connsiteY14" fmla="*/ 381200 h 615320"/>
                  <a:gd name="connsiteX15" fmla="*/ 1612910 w 3871971"/>
                  <a:gd name="connsiteY15" fmla="*/ 292300 h 615320"/>
                  <a:gd name="connsiteX16" fmla="*/ 1768485 w 3871971"/>
                  <a:gd name="connsiteY16" fmla="*/ 263725 h 615320"/>
                  <a:gd name="connsiteX17" fmla="*/ 1838335 w 3871971"/>
                  <a:gd name="connsiteY17" fmla="*/ 247850 h 615320"/>
                  <a:gd name="connsiteX18" fmla="*/ 2066935 w 3871971"/>
                  <a:gd name="connsiteY18" fmla="*/ 222450 h 615320"/>
                  <a:gd name="connsiteX19" fmla="*/ 2238385 w 3871971"/>
                  <a:gd name="connsiteY19" fmla="*/ 235150 h 615320"/>
                  <a:gd name="connsiteX20" fmla="*/ 2378085 w 3871971"/>
                  <a:gd name="connsiteY20" fmla="*/ 238325 h 615320"/>
                  <a:gd name="connsiteX21" fmla="*/ 2460635 w 3871971"/>
                  <a:gd name="connsiteY21" fmla="*/ 251025 h 615320"/>
                  <a:gd name="connsiteX22" fmla="*/ 2695585 w 3871971"/>
                  <a:gd name="connsiteY22" fmla="*/ 311350 h 615320"/>
                  <a:gd name="connsiteX23" fmla="*/ 2921010 w 3871971"/>
                  <a:gd name="connsiteY23" fmla="*/ 358975 h 615320"/>
                  <a:gd name="connsiteX24" fmla="*/ 3162310 w 3871971"/>
                  <a:gd name="connsiteY24" fmla="*/ 409775 h 615320"/>
                  <a:gd name="connsiteX25" fmla="*/ 3673485 w 3871971"/>
                  <a:gd name="connsiteY25" fmla="*/ 530425 h 615320"/>
                  <a:gd name="connsiteX26" fmla="*/ 3856811 w 3871971"/>
                  <a:gd name="connsiteY26" fmla="*/ 582340 h 615320"/>
                  <a:gd name="connsiteX27" fmla="*/ 3860301 w 3871971"/>
                  <a:gd name="connsiteY27" fmla="*/ 6477 h 615320"/>
                  <a:gd name="connsiteX28" fmla="*/ 277 w 3871971"/>
                  <a:gd name="connsiteY28" fmla="*/ 6477 h 615320"/>
                  <a:gd name="connsiteX29" fmla="*/ 10 w 3871971"/>
                  <a:gd name="connsiteY29" fmla="*/ 162125 h 615320"/>
                  <a:gd name="connsiteX0" fmla="*/ 10 w 3862427"/>
                  <a:gd name="connsiteY0" fmla="*/ 162125 h 587689"/>
                  <a:gd name="connsiteX1" fmla="*/ 257185 w 3862427"/>
                  <a:gd name="connsiteY1" fmla="*/ 276425 h 587689"/>
                  <a:gd name="connsiteX2" fmla="*/ 292110 w 3862427"/>
                  <a:gd name="connsiteY2" fmla="*/ 276425 h 587689"/>
                  <a:gd name="connsiteX3" fmla="*/ 419110 w 3862427"/>
                  <a:gd name="connsiteY3" fmla="*/ 317700 h 587689"/>
                  <a:gd name="connsiteX4" fmla="*/ 498485 w 3862427"/>
                  <a:gd name="connsiteY4" fmla="*/ 346275 h 587689"/>
                  <a:gd name="connsiteX5" fmla="*/ 517535 w 3862427"/>
                  <a:gd name="connsiteY5" fmla="*/ 365325 h 587689"/>
                  <a:gd name="connsiteX6" fmla="*/ 654060 w 3862427"/>
                  <a:gd name="connsiteY6" fmla="*/ 400250 h 587689"/>
                  <a:gd name="connsiteX7" fmla="*/ 657235 w 3862427"/>
                  <a:gd name="connsiteY7" fmla="*/ 393900 h 587689"/>
                  <a:gd name="connsiteX8" fmla="*/ 790585 w 3862427"/>
                  <a:gd name="connsiteY8" fmla="*/ 409775 h 587689"/>
                  <a:gd name="connsiteX9" fmla="*/ 885835 w 3862427"/>
                  <a:gd name="connsiteY9" fmla="*/ 435175 h 587689"/>
                  <a:gd name="connsiteX10" fmla="*/ 901710 w 3862427"/>
                  <a:gd name="connsiteY10" fmla="*/ 435175 h 587689"/>
                  <a:gd name="connsiteX11" fmla="*/ 1009660 w 3862427"/>
                  <a:gd name="connsiteY11" fmla="*/ 444700 h 587689"/>
                  <a:gd name="connsiteX12" fmla="*/ 1082685 w 3862427"/>
                  <a:gd name="connsiteY12" fmla="*/ 444700 h 587689"/>
                  <a:gd name="connsiteX13" fmla="*/ 1225560 w 3862427"/>
                  <a:gd name="connsiteY13" fmla="*/ 397075 h 587689"/>
                  <a:gd name="connsiteX14" fmla="*/ 1308110 w 3862427"/>
                  <a:gd name="connsiteY14" fmla="*/ 381200 h 587689"/>
                  <a:gd name="connsiteX15" fmla="*/ 1612910 w 3862427"/>
                  <a:gd name="connsiteY15" fmla="*/ 292300 h 587689"/>
                  <a:gd name="connsiteX16" fmla="*/ 1768485 w 3862427"/>
                  <a:gd name="connsiteY16" fmla="*/ 263725 h 587689"/>
                  <a:gd name="connsiteX17" fmla="*/ 1838335 w 3862427"/>
                  <a:gd name="connsiteY17" fmla="*/ 247850 h 587689"/>
                  <a:gd name="connsiteX18" fmla="*/ 2066935 w 3862427"/>
                  <a:gd name="connsiteY18" fmla="*/ 222450 h 587689"/>
                  <a:gd name="connsiteX19" fmla="*/ 2238385 w 3862427"/>
                  <a:gd name="connsiteY19" fmla="*/ 235150 h 587689"/>
                  <a:gd name="connsiteX20" fmla="*/ 2378085 w 3862427"/>
                  <a:gd name="connsiteY20" fmla="*/ 238325 h 587689"/>
                  <a:gd name="connsiteX21" fmla="*/ 2460635 w 3862427"/>
                  <a:gd name="connsiteY21" fmla="*/ 251025 h 587689"/>
                  <a:gd name="connsiteX22" fmla="*/ 2695585 w 3862427"/>
                  <a:gd name="connsiteY22" fmla="*/ 311350 h 587689"/>
                  <a:gd name="connsiteX23" fmla="*/ 2921010 w 3862427"/>
                  <a:gd name="connsiteY23" fmla="*/ 358975 h 587689"/>
                  <a:gd name="connsiteX24" fmla="*/ 3162310 w 3862427"/>
                  <a:gd name="connsiteY24" fmla="*/ 409775 h 587689"/>
                  <a:gd name="connsiteX25" fmla="*/ 3673485 w 3862427"/>
                  <a:gd name="connsiteY25" fmla="*/ 530425 h 587689"/>
                  <a:gd name="connsiteX26" fmla="*/ 3856811 w 3862427"/>
                  <a:gd name="connsiteY26" fmla="*/ 582340 h 587689"/>
                  <a:gd name="connsiteX27" fmla="*/ 3860301 w 3862427"/>
                  <a:gd name="connsiteY27" fmla="*/ 6477 h 587689"/>
                  <a:gd name="connsiteX28" fmla="*/ 277 w 3862427"/>
                  <a:gd name="connsiteY28" fmla="*/ 6477 h 587689"/>
                  <a:gd name="connsiteX29" fmla="*/ 10 w 3862427"/>
                  <a:gd name="connsiteY29" fmla="*/ 162125 h 587689"/>
                  <a:gd name="connsiteX0" fmla="*/ 285387 w 4147804"/>
                  <a:gd name="connsiteY0" fmla="*/ 192766 h 596105"/>
                  <a:gd name="connsiteX1" fmla="*/ 542562 w 4147804"/>
                  <a:gd name="connsiteY1" fmla="*/ 284841 h 596105"/>
                  <a:gd name="connsiteX2" fmla="*/ 577487 w 4147804"/>
                  <a:gd name="connsiteY2" fmla="*/ 284841 h 596105"/>
                  <a:gd name="connsiteX3" fmla="*/ 704487 w 4147804"/>
                  <a:gd name="connsiteY3" fmla="*/ 326116 h 596105"/>
                  <a:gd name="connsiteX4" fmla="*/ 783862 w 4147804"/>
                  <a:gd name="connsiteY4" fmla="*/ 354691 h 596105"/>
                  <a:gd name="connsiteX5" fmla="*/ 802912 w 4147804"/>
                  <a:gd name="connsiteY5" fmla="*/ 373741 h 596105"/>
                  <a:gd name="connsiteX6" fmla="*/ 939437 w 4147804"/>
                  <a:gd name="connsiteY6" fmla="*/ 408666 h 596105"/>
                  <a:gd name="connsiteX7" fmla="*/ 942612 w 4147804"/>
                  <a:gd name="connsiteY7" fmla="*/ 402316 h 596105"/>
                  <a:gd name="connsiteX8" fmla="*/ 1075962 w 4147804"/>
                  <a:gd name="connsiteY8" fmla="*/ 418191 h 596105"/>
                  <a:gd name="connsiteX9" fmla="*/ 1171212 w 4147804"/>
                  <a:gd name="connsiteY9" fmla="*/ 443591 h 596105"/>
                  <a:gd name="connsiteX10" fmla="*/ 1187087 w 4147804"/>
                  <a:gd name="connsiteY10" fmla="*/ 443591 h 596105"/>
                  <a:gd name="connsiteX11" fmla="*/ 1295037 w 4147804"/>
                  <a:gd name="connsiteY11" fmla="*/ 453116 h 596105"/>
                  <a:gd name="connsiteX12" fmla="*/ 1368062 w 4147804"/>
                  <a:gd name="connsiteY12" fmla="*/ 453116 h 596105"/>
                  <a:gd name="connsiteX13" fmla="*/ 1510937 w 4147804"/>
                  <a:gd name="connsiteY13" fmla="*/ 405491 h 596105"/>
                  <a:gd name="connsiteX14" fmla="*/ 1593487 w 4147804"/>
                  <a:gd name="connsiteY14" fmla="*/ 389616 h 596105"/>
                  <a:gd name="connsiteX15" fmla="*/ 1898287 w 4147804"/>
                  <a:gd name="connsiteY15" fmla="*/ 300716 h 596105"/>
                  <a:gd name="connsiteX16" fmla="*/ 2053862 w 4147804"/>
                  <a:gd name="connsiteY16" fmla="*/ 272141 h 596105"/>
                  <a:gd name="connsiteX17" fmla="*/ 2123712 w 4147804"/>
                  <a:gd name="connsiteY17" fmla="*/ 256266 h 596105"/>
                  <a:gd name="connsiteX18" fmla="*/ 2352312 w 4147804"/>
                  <a:gd name="connsiteY18" fmla="*/ 230866 h 596105"/>
                  <a:gd name="connsiteX19" fmla="*/ 2523762 w 4147804"/>
                  <a:gd name="connsiteY19" fmla="*/ 243566 h 596105"/>
                  <a:gd name="connsiteX20" fmla="*/ 2663462 w 4147804"/>
                  <a:gd name="connsiteY20" fmla="*/ 246741 h 596105"/>
                  <a:gd name="connsiteX21" fmla="*/ 2746012 w 4147804"/>
                  <a:gd name="connsiteY21" fmla="*/ 259441 h 596105"/>
                  <a:gd name="connsiteX22" fmla="*/ 2980962 w 4147804"/>
                  <a:gd name="connsiteY22" fmla="*/ 319766 h 596105"/>
                  <a:gd name="connsiteX23" fmla="*/ 3206387 w 4147804"/>
                  <a:gd name="connsiteY23" fmla="*/ 367391 h 596105"/>
                  <a:gd name="connsiteX24" fmla="*/ 3447687 w 4147804"/>
                  <a:gd name="connsiteY24" fmla="*/ 418191 h 596105"/>
                  <a:gd name="connsiteX25" fmla="*/ 3958862 w 4147804"/>
                  <a:gd name="connsiteY25" fmla="*/ 538841 h 596105"/>
                  <a:gd name="connsiteX26" fmla="*/ 4142188 w 4147804"/>
                  <a:gd name="connsiteY26" fmla="*/ 590756 h 596105"/>
                  <a:gd name="connsiteX27" fmla="*/ 4145678 w 4147804"/>
                  <a:gd name="connsiteY27" fmla="*/ 14893 h 596105"/>
                  <a:gd name="connsiteX28" fmla="*/ 285654 w 4147804"/>
                  <a:gd name="connsiteY28" fmla="*/ 14893 h 596105"/>
                  <a:gd name="connsiteX29" fmla="*/ 285387 w 4147804"/>
                  <a:gd name="connsiteY29" fmla="*/ 192766 h 596105"/>
                  <a:gd name="connsiteX0" fmla="*/ 403 w 3862820"/>
                  <a:gd name="connsiteY0" fmla="*/ 251913 h 655252"/>
                  <a:gd name="connsiteX1" fmla="*/ 257578 w 3862820"/>
                  <a:gd name="connsiteY1" fmla="*/ 343988 h 655252"/>
                  <a:gd name="connsiteX2" fmla="*/ 292503 w 3862820"/>
                  <a:gd name="connsiteY2" fmla="*/ 343988 h 655252"/>
                  <a:gd name="connsiteX3" fmla="*/ 419503 w 3862820"/>
                  <a:gd name="connsiteY3" fmla="*/ 385263 h 655252"/>
                  <a:gd name="connsiteX4" fmla="*/ 498878 w 3862820"/>
                  <a:gd name="connsiteY4" fmla="*/ 413838 h 655252"/>
                  <a:gd name="connsiteX5" fmla="*/ 517928 w 3862820"/>
                  <a:gd name="connsiteY5" fmla="*/ 432888 h 655252"/>
                  <a:gd name="connsiteX6" fmla="*/ 654453 w 3862820"/>
                  <a:gd name="connsiteY6" fmla="*/ 467813 h 655252"/>
                  <a:gd name="connsiteX7" fmla="*/ 657628 w 3862820"/>
                  <a:gd name="connsiteY7" fmla="*/ 461463 h 655252"/>
                  <a:gd name="connsiteX8" fmla="*/ 790978 w 3862820"/>
                  <a:gd name="connsiteY8" fmla="*/ 477338 h 655252"/>
                  <a:gd name="connsiteX9" fmla="*/ 886228 w 3862820"/>
                  <a:gd name="connsiteY9" fmla="*/ 502738 h 655252"/>
                  <a:gd name="connsiteX10" fmla="*/ 902103 w 3862820"/>
                  <a:gd name="connsiteY10" fmla="*/ 502738 h 655252"/>
                  <a:gd name="connsiteX11" fmla="*/ 1010053 w 3862820"/>
                  <a:gd name="connsiteY11" fmla="*/ 512263 h 655252"/>
                  <a:gd name="connsiteX12" fmla="*/ 1083078 w 3862820"/>
                  <a:gd name="connsiteY12" fmla="*/ 512263 h 655252"/>
                  <a:gd name="connsiteX13" fmla="*/ 1225953 w 3862820"/>
                  <a:gd name="connsiteY13" fmla="*/ 464638 h 655252"/>
                  <a:gd name="connsiteX14" fmla="*/ 1308503 w 3862820"/>
                  <a:gd name="connsiteY14" fmla="*/ 448763 h 655252"/>
                  <a:gd name="connsiteX15" fmla="*/ 1613303 w 3862820"/>
                  <a:gd name="connsiteY15" fmla="*/ 359863 h 655252"/>
                  <a:gd name="connsiteX16" fmla="*/ 1768878 w 3862820"/>
                  <a:gd name="connsiteY16" fmla="*/ 331288 h 655252"/>
                  <a:gd name="connsiteX17" fmla="*/ 1838728 w 3862820"/>
                  <a:gd name="connsiteY17" fmla="*/ 315413 h 655252"/>
                  <a:gd name="connsiteX18" fmla="*/ 2067328 w 3862820"/>
                  <a:gd name="connsiteY18" fmla="*/ 290013 h 655252"/>
                  <a:gd name="connsiteX19" fmla="*/ 2238778 w 3862820"/>
                  <a:gd name="connsiteY19" fmla="*/ 302713 h 655252"/>
                  <a:gd name="connsiteX20" fmla="*/ 2378478 w 3862820"/>
                  <a:gd name="connsiteY20" fmla="*/ 305888 h 655252"/>
                  <a:gd name="connsiteX21" fmla="*/ 2461028 w 3862820"/>
                  <a:gd name="connsiteY21" fmla="*/ 318588 h 655252"/>
                  <a:gd name="connsiteX22" fmla="*/ 2695978 w 3862820"/>
                  <a:gd name="connsiteY22" fmla="*/ 378913 h 655252"/>
                  <a:gd name="connsiteX23" fmla="*/ 2921403 w 3862820"/>
                  <a:gd name="connsiteY23" fmla="*/ 426538 h 655252"/>
                  <a:gd name="connsiteX24" fmla="*/ 3162703 w 3862820"/>
                  <a:gd name="connsiteY24" fmla="*/ 477338 h 655252"/>
                  <a:gd name="connsiteX25" fmla="*/ 3673878 w 3862820"/>
                  <a:gd name="connsiteY25" fmla="*/ 597988 h 655252"/>
                  <a:gd name="connsiteX26" fmla="*/ 3857204 w 3862820"/>
                  <a:gd name="connsiteY26" fmla="*/ 649903 h 655252"/>
                  <a:gd name="connsiteX27" fmla="*/ 3860694 w 3862820"/>
                  <a:gd name="connsiteY27" fmla="*/ 74040 h 655252"/>
                  <a:gd name="connsiteX28" fmla="*/ 670 w 3862820"/>
                  <a:gd name="connsiteY28" fmla="*/ 74040 h 655252"/>
                  <a:gd name="connsiteX29" fmla="*/ 403 w 3862820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302115 w 3872432"/>
                  <a:gd name="connsiteY2" fmla="*/ 343988 h 655252"/>
                  <a:gd name="connsiteX3" fmla="*/ 429115 w 3872432"/>
                  <a:gd name="connsiteY3" fmla="*/ 385263 h 655252"/>
                  <a:gd name="connsiteX4" fmla="*/ 508490 w 3872432"/>
                  <a:gd name="connsiteY4" fmla="*/ 413838 h 655252"/>
                  <a:gd name="connsiteX5" fmla="*/ 527540 w 3872432"/>
                  <a:gd name="connsiteY5" fmla="*/ 432888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429115 w 3872432"/>
                  <a:gd name="connsiteY3" fmla="*/ 385263 h 655252"/>
                  <a:gd name="connsiteX4" fmla="*/ 508490 w 3872432"/>
                  <a:gd name="connsiteY4" fmla="*/ 413838 h 655252"/>
                  <a:gd name="connsiteX5" fmla="*/ 527540 w 3872432"/>
                  <a:gd name="connsiteY5" fmla="*/ 432888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403715 w 3872432"/>
                  <a:gd name="connsiteY3" fmla="*/ 407488 h 655252"/>
                  <a:gd name="connsiteX4" fmla="*/ 508490 w 3872432"/>
                  <a:gd name="connsiteY4" fmla="*/ 413838 h 655252"/>
                  <a:gd name="connsiteX5" fmla="*/ 527540 w 3872432"/>
                  <a:gd name="connsiteY5" fmla="*/ 432888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403715 w 3872432"/>
                  <a:gd name="connsiteY3" fmla="*/ 407488 h 655252"/>
                  <a:gd name="connsiteX4" fmla="*/ 508490 w 3872432"/>
                  <a:gd name="connsiteY4" fmla="*/ 41383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403715 w 3872432"/>
                  <a:gd name="connsiteY3" fmla="*/ 407488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403715 w 3872432"/>
                  <a:gd name="connsiteY3" fmla="*/ 407488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318115 w 3872432"/>
                  <a:gd name="connsiteY14" fmla="*/ 448763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235565 w 3872432"/>
                  <a:gd name="connsiteY13" fmla="*/ 46463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092690 w 3872432"/>
                  <a:gd name="connsiteY12" fmla="*/ 5122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019665 w 3872432"/>
                  <a:gd name="connsiteY11" fmla="*/ 51226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911715 w 3872432"/>
                  <a:gd name="connsiteY10" fmla="*/ 502738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895840 w 3872432"/>
                  <a:gd name="connsiteY9" fmla="*/ 5027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800590 w 3872432"/>
                  <a:gd name="connsiteY8" fmla="*/ 477338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667240 w 3872432"/>
                  <a:gd name="connsiteY7" fmla="*/ 461463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664065 w 3872432"/>
                  <a:gd name="connsiteY6" fmla="*/ 467813 h 655252"/>
                  <a:gd name="connsiteX7" fmla="*/ 883140 w 3872432"/>
                  <a:gd name="connsiteY7" fmla="*/ 4646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22790 w 3872432"/>
                  <a:gd name="connsiteY5" fmla="*/ 436063 h 655252"/>
                  <a:gd name="connsiteX6" fmla="*/ 787890 w 3872432"/>
                  <a:gd name="connsiteY6" fmla="*/ 493213 h 655252"/>
                  <a:gd name="connsiteX7" fmla="*/ 883140 w 3872432"/>
                  <a:gd name="connsiteY7" fmla="*/ 4646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74163 h 655252"/>
                  <a:gd name="connsiteX6" fmla="*/ 787890 w 3872432"/>
                  <a:gd name="connsiteY6" fmla="*/ 493213 h 655252"/>
                  <a:gd name="connsiteX7" fmla="*/ 883140 w 3872432"/>
                  <a:gd name="connsiteY7" fmla="*/ 4646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883140 w 3872432"/>
                  <a:gd name="connsiteY7" fmla="*/ 4646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241915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146665 w 3872432"/>
                  <a:gd name="connsiteY11" fmla="*/ 480513 h 655252"/>
                  <a:gd name="connsiteX12" fmla="*/ 1327640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105390 w 3872432"/>
                  <a:gd name="connsiteY10" fmla="*/ 474163 h 655252"/>
                  <a:gd name="connsiteX11" fmla="*/ 1280015 w 3872432"/>
                  <a:gd name="connsiteY11" fmla="*/ 410663 h 655252"/>
                  <a:gd name="connsiteX12" fmla="*/ 1327640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029190 w 3872432"/>
                  <a:gd name="connsiteY8" fmla="*/ 480513 h 655252"/>
                  <a:gd name="connsiteX9" fmla="*/ 1026015 w 3872432"/>
                  <a:gd name="connsiteY9" fmla="*/ 464638 h 655252"/>
                  <a:gd name="connsiteX10" fmla="*/ 1219690 w 3872432"/>
                  <a:gd name="connsiteY10" fmla="*/ 448763 h 655252"/>
                  <a:gd name="connsiteX11" fmla="*/ 1280015 w 3872432"/>
                  <a:gd name="connsiteY11" fmla="*/ 410663 h 655252"/>
                  <a:gd name="connsiteX12" fmla="*/ 1327640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029190 w 3872432"/>
                  <a:gd name="connsiteY8" fmla="*/ 480513 h 655252"/>
                  <a:gd name="connsiteX9" fmla="*/ 1153015 w 3872432"/>
                  <a:gd name="connsiteY9" fmla="*/ 429713 h 655252"/>
                  <a:gd name="connsiteX10" fmla="*/ 1219690 w 3872432"/>
                  <a:gd name="connsiteY10" fmla="*/ 448763 h 655252"/>
                  <a:gd name="connsiteX11" fmla="*/ 1280015 w 3872432"/>
                  <a:gd name="connsiteY11" fmla="*/ 410663 h 655252"/>
                  <a:gd name="connsiteX12" fmla="*/ 1327640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153015 w 3872432"/>
                  <a:gd name="connsiteY9" fmla="*/ 429713 h 655252"/>
                  <a:gd name="connsiteX10" fmla="*/ 1219690 w 3872432"/>
                  <a:gd name="connsiteY10" fmla="*/ 448763 h 655252"/>
                  <a:gd name="connsiteX11" fmla="*/ 1280015 w 3872432"/>
                  <a:gd name="connsiteY11" fmla="*/ 410663 h 655252"/>
                  <a:gd name="connsiteX12" fmla="*/ 1327640 w 3872432"/>
                  <a:gd name="connsiteY12" fmla="*/ 407488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153015 w 3872432"/>
                  <a:gd name="connsiteY9" fmla="*/ 429713 h 655252"/>
                  <a:gd name="connsiteX10" fmla="*/ 1219690 w 3872432"/>
                  <a:gd name="connsiteY10" fmla="*/ 448763 h 655252"/>
                  <a:gd name="connsiteX11" fmla="*/ 1280015 w 3872432"/>
                  <a:gd name="connsiteY11" fmla="*/ 410663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153015 w 3872432"/>
                  <a:gd name="connsiteY9" fmla="*/ 429713 h 655252"/>
                  <a:gd name="connsiteX10" fmla="*/ 1219690 w 3872432"/>
                  <a:gd name="connsiteY10" fmla="*/ 448763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153015 w 3872432"/>
                  <a:gd name="connsiteY9" fmla="*/ 429713 h 655252"/>
                  <a:gd name="connsiteX10" fmla="*/ 1318115 w 3872432"/>
                  <a:gd name="connsiteY10" fmla="*/ 32493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18115 w 3872432"/>
                  <a:gd name="connsiteY10" fmla="*/ 32493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622915 w 3872432"/>
                  <a:gd name="connsiteY15" fmla="*/ 359863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499090 w 3872432"/>
                  <a:gd name="connsiteY14" fmla="*/ 407488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410190 w 3872432"/>
                  <a:gd name="connsiteY13" fmla="*/ 432888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29240 w 3872432"/>
                  <a:gd name="connsiteY11" fmla="*/ 312238 h 655252"/>
                  <a:gd name="connsiteX12" fmla="*/ 1584815 w 3872432"/>
                  <a:gd name="connsiteY12" fmla="*/ 334463 h 655252"/>
                  <a:gd name="connsiteX13" fmla="*/ 1676890 w 3872432"/>
                  <a:gd name="connsiteY13" fmla="*/ 334463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84815 w 3872432"/>
                  <a:gd name="connsiteY12" fmla="*/ 334463 h 655252"/>
                  <a:gd name="connsiteX13" fmla="*/ 1676890 w 3872432"/>
                  <a:gd name="connsiteY13" fmla="*/ 334463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676890 w 3872432"/>
                  <a:gd name="connsiteY13" fmla="*/ 334463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1848340 w 3872432"/>
                  <a:gd name="connsiteY17" fmla="*/ 31541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1778490 w 3872432"/>
                  <a:gd name="connsiteY16" fmla="*/ 331288 h 655252"/>
                  <a:gd name="connsiteX17" fmla="*/ 2213465 w 3872432"/>
                  <a:gd name="connsiteY17" fmla="*/ 22016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232863 h 655252"/>
                  <a:gd name="connsiteX15" fmla="*/ 1902315 w 3872432"/>
                  <a:gd name="connsiteY15" fmla="*/ 204288 h 655252"/>
                  <a:gd name="connsiteX16" fmla="*/ 2076940 w 3872432"/>
                  <a:gd name="connsiteY16" fmla="*/ 213813 h 655252"/>
                  <a:gd name="connsiteX17" fmla="*/ 2213465 w 3872432"/>
                  <a:gd name="connsiteY17" fmla="*/ 22016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902315 w 3872432"/>
                  <a:gd name="connsiteY15" fmla="*/ 204288 h 655252"/>
                  <a:gd name="connsiteX16" fmla="*/ 2076940 w 3872432"/>
                  <a:gd name="connsiteY16" fmla="*/ 213813 h 655252"/>
                  <a:gd name="connsiteX17" fmla="*/ 2213465 w 3872432"/>
                  <a:gd name="connsiteY17" fmla="*/ 22016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2076940 w 3872432"/>
                  <a:gd name="connsiteY16" fmla="*/ 213813 h 655252"/>
                  <a:gd name="connsiteX17" fmla="*/ 2213465 w 3872432"/>
                  <a:gd name="connsiteY17" fmla="*/ 22016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213465 w 3872432"/>
                  <a:gd name="connsiteY17" fmla="*/ 220163 h 655252"/>
                  <a:gd name="connsiteX18" fmla="*/ 2076940 w 3872432"/>
                  <a:gd name="connsiteY18" fmla="*/ 2900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213465 w 3872432"/>
                  <a:gd name="connsiteY17" fmla="*/ 220163 h 655252"/>
                  <a:gd name="connsiteX18" fmla="*/ 2359515 w 3872432"/>
                  <a:gd name="connsiteY18" fmla="*/ 229688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359515 w 3872432"/>
                  <a:gd name="connsiteY18" fmla="*/ 229688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156315 w 3872432"/>
                  <a:gd name="connsiteY18" fmla="*/ 2265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470640 w 3872432"/>
                  <a:gd name="connsiteY21" fmla="*/ 31858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156315 w 3872432"/>
                  <a:gd name="connsiteY18" fmla="*/ 226513 h 655252"/>
                  <a:gd name="connsiteX19" fmla="*/ 2248390 w 3872432"/>
                  <a:gd name="connsiteY19" fmla="*/ 302713 h 655252"/>
                  <a:gd name="connsiteX20" fmla="*/ 2388090 w 3872432"/>
                  <a:gd name="connsiteY20" fmla="*/ 3058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156315 w 3872432"/>
                  <a:gd name="connsiteY18" fmla="*/ 226513 h 655252"/>
                  <a:gd name="connsiteX19" fmla="*/ 2248390 w 3872432"/>
                  <a:gd name="connsiteY19" fmla="*/ 302713 h 655252"/>
                  <a:gd name="connsiteX20" fmla="*/ 2578590 w 3872432"/>
                  <a:gd name="connsiteY20" fmla="*/ 2677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156315 w 3872432"/>
                  <a:gd name="connsiteY18" fmla="*/ 226513 h 655252"/>
                  <a:gd name="connsiteX19" fmla="*/ 2464290 w 3872432"/>
                  <a:gd name="connsiteY19" fmla="*/ 201113 h 655252"/>
                  <a:gd name="connsiteX20" fmla="*/ 2578590 w 3872432"/>
                  <a:gd name="connsiteY20" fmla="*/ 2677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464290 w 3872432"/>
                  <a:gd name="connsiteY19" fmla="*/ 201113 h 655252"/>
                  <a:gd name="connsiteX20" fmla="*/ 2578590 w 3872432"/>
                  <a:gd name="connsiteY20" fmla="*/ 2677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578590 w 3872432"/>
                  <a:gd name="connsiteY20" fmla="*/ 2677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70665 w 3872432"/>
                  <a:gd name="connsiteY21" fmla="*/ 261438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07165 w 3872432"/>
                  <a:gd name="connsiteY21" fmla="*/ 359863 h 655252"/>
                  <a:gd name="connsiteX22" fmla="*/ 2705590 w 3872432"/>
                  <a:gd name="connsiteY22" fmla="*/ 378913 h 655252"/>
                  <a:gd name="connsiteX23" fmla="*/ 2931015 w 3872432"/>
                  <a:gd name="connsiteY23" fmla="*/ 4265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07165 w 3872432"/>
                  <a:gd name="connsiteY21" fmla="*/ 359863 h 655252"/>
                  <a:gd name="connsiteX22" fmla="*/ 2705590 w 3872432"/>
                  <a:gd name="connsiteY22" fmla="*/ 378913 h 655252"/>
                  <a:gd name="connsiteX23" fmla="*/ 2921490 w 3872432"/>
                  <a:gd name="connsiteY23" fmla="*/ 439238 h 655252"/>
                  <a:gd name="connsiteX24" fmla="*/ 3172315 w 3872432"/>
                  <a:gd name="connsiteY24" fmla="*/ 47733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07165 w 3872432"/>
                  <a:gd name="connsiteY21" fmla="*/ 359863 h 655252"/>
                  <a:gd name="connsiteX22" fmla="*/ 2705590 w 3872432"/>
                  <a:gd name="connsiteY22" fmla="*/ 378913 h 655252"/>
                  <a:gd name="connsiteX23" fmla="*/ 2921490 w 3872432"/>
                  <a:gd name="connsiteY23" fmla="*/ 439238 h 655252"/>
                  <a:gd name="connsiteX24" fmla="*/ 3365990 w 3872432"/>
                  <a:gd name="connsiteY24" fmla="*/ 44558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07165 w 3872432"/>
                  <a:gd name="connsiteY21" fmla="*/ 359863 h 655252"/>
                  <a:gd name="connsiteX22" fmla="*/ 2705590 w 3872432"/>
                  <a:gd name="connsiteY22" fmla="*/ 378913 h 655252"/>
                  <a:gd name="connsiteX23" fmla="*/ 3172315 w 3872432"/>
                  <a:gd name="connsiteY23" fmla="*/ 499563 h 655252"/>
                  <a:gd name="connsiteX24" fmla="*/ 3365990 w 3872432"/>
                  <a:gd name="connsiteY24" fmla="*/ 44558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607165 w 3872432"/>
                  <a:gd name="connsiteY21" fmla="*/ 359863 h 655252"/>
                  <a:gd name="connsiteX22" fmla="*/ 3035790 w 3872432"/>
                  <a:gd name="connsiteY22" fmla="*/ 467813 h 655252"/>
                  <a:gd name="connsiteX23" fmla="*/ 3172315 w 3872432"/>
                  <a:gd name="connsiteY23" fmla="*/ 499563 h 655252"/>
                  <a:gd name="connsiteX24" fmla="*/ 3365990 w 3872432"/>
                  <a:gd name="connsiteY24" fmla="*/ 44558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2432"/>
                  <a:gd name="connsiteY0" fmla="*/ 251913 h 655252"/>
                  <a:gd name="connsiteX1" fmla="*/ 140190 w 3872432"/>
                  <a:gd name="connsiteY1" fmla="*/ 315413 h 655252"/>
                  <a:gd name="connsiteX2" fmla="*/ 251315 w 3872432"/>
                  <a:gd name="connsiteY2" fmla="*/ 363038 h 655252"/>
                  <a:gd name="connsiteX3" fmla="*/ 387840 w 3872432"/>
                  <a:gd name="connsiteY3" fmla="*/ 397963 h 655252"/>
                  <a:gd name="connsiteX4" fmla="*/ 524365 w 3872432"/>
                  <a:gd name="connsiteY4" fmla="*/ 445588 h 655252"/>
                  <a:gd name="connsiteX5" fmla="*/ 645015 w 3872432"/>
                  <a:gd name="connsiteY5" fmla="*/ 486863 h 655252"/>
                  <a:gd name="connsiteX6" fmla="*/ 787890 w 3872432"/>
                  <a:gd name="connsiteY6" fmla="*/ 493213 h 655252"/>
                  <a:gd name="connsiteX7" fmla="*/ 924415 w 3872432"/>
                  <a:gd name="connsiteY7" fmla="*/ 528138 h 655252"/>
                  <a:gd name="connsiteX8" fmla="*/ 1108565 w 3872432"/>
                  <a:gd name="connsiteY8" fmla="*/ 528138 h 655252"/>
                  <a:gd name="connsiteX9" fmla="*/ 1219690 w 3872432"/>
                  <a:gd name="connsiteY9" fmla="*/ 490038 h 655252"/>
                  <a:gd name="connsiteX10" fmla="*/ 1340340 w 3872432"/>
                  <a:gd name="connsiteY10" fmla="*/ 470988 h 655252"/>
                  <a:gd name="connsiteX11" fmla="*/ 1441940 w 3872432"/>
                  <a:gd name="connsiteY11" fmla="*/ 439238 h 655252"/>
                  <a:gd name="connsiteX12" fmla="*/ 1578465 w 3872432"/>
                  <a:gd name="connsiteY12" fmla="*/ 397963 h 655252"/>
                  <a:gd name="connsiteX13" fmla="*/ 1702290 w 3872432"/>
                  <a:gd name="connsiteY13" fmla="*/ 359863 h 655252"/>
                  <a:gd name="connsiteX14" fmla="*/ 1740390 w 3872432"/>
                  <a:gd name="connsiteY14" fmla="*/ 353513 h 655252"/>
                  <a:gd name="connsiteX15" fmla="*/ 1892790 w 3872432"/>
                  <a:gd name="connsiteY15" fmla="*/ 328113 h 655252"/>
                  <a:gd name="connsiteX16" fmla="*/ 1972165 w 3872432"/>
                  <a:gd name="connsiteY16" fmla="*/ 321763 h 655252"/>
                  <a:gd name="connsiteX17" fmla="*/ 2099165 w 3872432"/>
                  <a:gd name="connsiteY17" fmla="*/ 318588 h 655252"/>
                  <a:gd name="connsiteX18" fmla="*/ 2254740 w 3872432"/>
                  <a:gd name="connsiteY18" fmla="*/ 312238 h 655252"/>
                  <a:gd name="connsiteX19" fmla="*/ 2359515 w 3872432"/>
                  <a:gd name="connsiteY19" fmla="*/ 318588 h 655252"/>
                  <a:gd name="connsiteX20" fmla="*/ 2486515 w 3872432"/>
                  <a:gd name="connsiteY20" fmla="*/ 343988 h 655252"/>
                  <a:gd name="connsiteX21" fmla="*/ 2848465 w 3872432"/>
                  <a:gd name="connsiteY21" fmla="*/ 429713 h 655252"/>
                  <a:gd name="connsiteX22" fmla="*/ 3035790 w 3872432"/>
                  <a:gd name="connsiteY22" fmla="*/ 467813 h 655252"/>
                  <a:gd name="connsiteX23" fmla="*/ 3172315 w 3872432"/>
                  <a:gd name="connsiteY23" fmla="*/ 499563 h 655252"/>
                  <a:gd name="connsiteX24" fmla="*/ 3365990 w 3872432"/>
                  <a:gd name="connsiteY24" fmla="*/ 445588 h 655252"/>
                  <a:gd name="connsiteX25" fmla="*/ 3683490 w 3872432"/>
                  <a:gd name="connsiteY25" fmla="*/ 597988 h 655252"/>
                  <a:gd name="connsiteX26" fmla="*/ 3866816 w 3872432"/>
                  <a:gd name="connsiteY26" fmla="*/ 649903 h 655252"/>
                  <a:gd name="connsiteX27" fmla="*/ 3870306 w 3872432"/>
                  <a:gd name="connsiteY27" fmla="*/ 74040 h 655252"/>
                  <a:gd name="connsiteX28" fmla="*/ 10282 w 3872432"/>
                  <a:gd name="connsiteY28" fmla="*/ 74040 h 655252"/>
                  <a:gd name="connsiteX29" fmla="*/ 10015 w 3872432"/>
                  <a:gd name="connsiteY29" fmla="*/ 251913 h 655252"/>
                  <a:gd name="connsiteX0" fmla="*/ 10015 w 3874378"/>
                  <a:gd name="connsiteY0" fmla="*/ 251913 h 688237"/>
                  <a:gd name="connsiteX1" fmla="*/ 140190 w 3874378"/>
                  <a:gd name="connsiteY1" fmla="*/ 315413 h 688237"/>
                  <a:gd name="connsiteX2" fmla="*/ 251315 w 3874378"/>
                  <a:gd name="connsiteY2" fmla="*/ 363038 h 688237"/>
                  <a:gd name="connsiteX3" fmla="*/ 387840 w 3874378"/>
                  <a:gd name="connsiteY3" fmla="*/ 397963 h 688237"/>
                  <a:gd name="connsiteX4" fmla="*/ 524365 w 3874378"/>
                  <a:gd name="connsiteY4" fmla="*/ 445588 h 688237"/>
                  <a:gd name="connsiteX5" fmla="*/ 645015 w 3874378"/>
                  <a:gd name="connsiteY5" fmla="*/ 486863 h 688237"/>
                  <a:gd name="connsiteX6" fmla="*/ 787890 w 3874378"/>
                  <a:gd name="connsiteY6" fmla="*/ 493213 h 688237"/>
                  <a:gd name="connsiteX7" fmla="*/ 924415 w 3874378"/>
                  <a:gd name="connsiteY7" fmla="*/ 528138 h 688237"/>
                  <a:gd name="connsiteX8" fmla="*/ 1108565 w 3874378"/>
                  <a:gd name="connsiteY8" fmla="*/ 528138 h 688237"/>
                  <a:gd name="connsiteX9" fmla="*/ 1219690 w 3874378"/>
                  <a:gd name="connsiteY9" fmla="*/ 490038 h 688237"/>
                  <a:gd name="connsiteX10" fmla="*/ 1340340 w 3874378"/>
                  <a:gd name="connsiteY10" fmla="*/ 470988 h 688237"/>
                  <a:gd name="connsiteX11" fmla="*/ 1441940 w 3874378"/>
                  <a:gd name="connsiteY11" fmla="*/ 439238 h 688237"/>
                  <a:gd name="connsiteX12" fmla="*/ 1578465 w 3874378"/>
                  <a:gd name="connsiteY12" fmla="*/ 397963 h 688237"/>
                  <a:gd name="connsiteX13" fmla="*/ 1702290 w 3874378"/>
                  <a:gd name="connsiteY13" fmla="*/ 359863 h 688237"/>
                  <a:gd name="connsiteX14" fmla="*/ 1740390 w 3874378"/>
                  <a:gd name="connsiteY14" fmla="*/ 353513 h 688237"/>
                  <a:gd name="connsiteX15" fmla="*/ 1892790 w 3874378"/>
                  <a:gd name="connsiteY15" fmla="*/ 328113 h 688237"/>
                  <a:gd name="connsiteX16" fmla="*/ 1972165 w 3874378"/>
                  <a:gd name="connsiteY16" fmla="*/ 321763 h 688237"/>
                  <a:gd name="connsiteX17" fmla="*/ 2099165 w 3874378"/>
                  <a:gd name="connsiteY17" fmla="*/ 318588 h 688237"/>
                  <a:gd name="connsiteX18" fmla="*/ 2254740 w 3874378"/>
                  <a:gd name="connsiteY18" fmla="*/ 312238 h 688237"/>
                  <a:gd name="connsiteX19" fmla="*/ 2359515 w 3874378"/>
                  <a:gd name="connsiteY19" fmla="*/ 318588 h 688237"/>
                  <a:gd name="connsiteX20" fmla="*/ 2486515 w 3874378"/>
                  <a:gd name="connsiteY20" fmla="*/ 343988 h 688237"/>
                  <a:gd name="connsiteX21" fmla="*/ 2848465 w 3874378"/>
                  <a:gd name="connsiteY21" fmla="*/ 429713 h 688237"/>
                  <a:gd name="connsiteX22" fmla="*/ 3035790 w 3874378"/>
                  <a:gd name="connsiteY22" fmla="*/ 467813 h 688237"/>
                  <a:gd name="connsiteX23" fmla="*/ 3172315 w 3874378"/>
                  <a:gd name="connsiteY23" fmla="*/ 499563 h 688237"/>
                  <a:gd name="connsiteX24" fmla="*/ 3365990 w 3874378"/>
                  <a:gd name="connsiteY24" fmla="*/ 445588 h 688237"/>
                  <a:gd name="connsiteX25" fmla="*/ 3683490 w 3874378"/>
                  <a:gd name="connsiteY25" fmla="*/ 597988 h 688237"/>
                  <a:gd name="connsiteX26" fmla="*/ 3869991 w 3874378"/>
                  <a:gd name="connsiteY26" fmla="*/ 684828 h 688237"/>
                  <a:gd name="connsiteX27" fmla="*/ 3870306 w 3874378"/>
                  <a:gd name="connsiteY27" fmla="*/ 74040 h 688237"/>
                  <a:gd name="connsiteX28" fmla="*/ 10282 w 3874378"/>
                  <a:gd name="connsiteY28" fmla="*/ 74040 h 688237"/>
                  <a:gd name="connsiteX29" fmla="*/ 10015 w 3874378"/>
                  <a:gd name="connsiteY29" fmla="*/ 251913 h 688237"/>
                  <a:gd name="connsiteX0" fmla="*/ 10015 w 3876952"/>
                  <a:gd name="connsiteY0" fmla="*/ 251913 h 723804"/>
                  <a:gd name="connsiteX1" fmla="*/ 140190 w 3876952"/>
                  <a:gd name="connsiteY1" fmla="*/ 315413 h 723804"/>
                  <a:gd name="connsiteX2" fmla="*/ 251315 w 3876952"/>
                  <a:gd name="connsiteY2" fmla="*/ 363038 h 723804"/>
                  <a:gd name="connsiteX3" fmla="*/ 387840 w 3876952"/>
                  <a:gd name="connsiteY3" fmla="*/ 397963 h 723804"/>
                  <a:gd name="connsiteX4" fmla="*/ 524365 w 3876952"/>
                  <a:gd name="connsiteY4" fmla="*/ 445588 h 723804"/>
                  <a:gd name="connsiteX5" fmla="*/ 645015 w 3876952"/>
                  <a:gd name="connsiteY5" fmla="*/ 486863 h 723804"/>
                  <a:gd name="connsiteX6" fmla="*/ 787890 w 3876952"/>
                  <a:gd name="connsiteY6" fmla="*/ 493213 h 723804"/>
                  <a:gd name="connsiteX7" fmla="*/ 924415 w 3876952"/>
                  <a:gd name="connsiteY7" fmla="*/ 528138 h 723804"/>
                  <a:gd name="connsiteX8" fmla="*/ 1108565 w 3876952"/>
                  <a:gd name="connsiteY8" fmla="*/ 528138 h 723804"/>
                  <a:gd name="connsiteX9" fmla="*/ 1219690 w 3876952"/>
                  <a:gd name="connsiteY9" fmla="*/ 490038 h 723804"/>
                  <a:gd name="connsiteX10" fmla="*/ 1340340 w 3876952"/>
                  <a:gd name="connsiteY10" fmla="*/ 470988 h 723804"/>
                  <a:gd name="connsiteX11" fmla="*/ 1441940 w 3876952"/>
                  <a:gd name="connsiteY11" fmla="*/ 439238 h 723804"/>
                  <a:gd name="connsiteX12" fmla="*/ 1578465 w 3876952"/>
                  <a:gd name="connsiteY12" fmla="*/ 397963 h 723804"/>
                  <a:gd name="connsiteX13" fmla="*/ 1702290 w 3876952"/>
                  <a:gd name="connsiteY13" fmla="*/ 359863 h 723804"/>
                  <a:gd name="connsiteX14" fmla="*/ 1740390 w 3876952"/>
                  <a:gd name="connsiteY14" fmla="*/ 353513 h 723804"/>
                  <a:gd name="connsiteX15" fmla="*/ 1892790 w 3876952"/>
                  <a:gd name="connsiteY15" fmla="*/ 328113 h 723804"/>
                  <a:gd name="connsiteX16" fmla="*/ 1972165 w 3876952"/>
                  <a:gd name="connsiteY16" fmla="*/ 321763 h 723804"/>
                  <a:gd name="connsiteX17" fmla="*/ 2099165 w 3876952"/>
                  <a:gd name="connsiteY17" fmla="*/ 318588 h 723804"/>
                  <a:gd name="connsiteX18" fmla="*/ 2254740 w 3876952"/>
                  <a:gd name="connsiteY18" fmla="*/ 312238 h 723804"/>
                  <a:gd name="connsiteX19" fmla="*/ 2359515 w 3876952"/>
                  <a:gd name="connsiteY19" fmla="*/ 318588 h 723804"/>
                  <a:gd name="connsiteX20" fmla="*/ 2486515 w 3876952"/>
                  <a:gd name="connsiteY20" fmla="*/ 343988 h 723804"/>
                  <a:gd name="connsiteX21" fmla="*/ 2848465 w 3876952"/>
                  <a:gd name="connsiteY21" fmla="*/ 429713 h 723804"/>
                  <a:gd name="connsiteX22" fmla="*/ 3035790 w 3876952"/>
                  <a:gd name="connsiteY22" fmla="*/ 467813 h 723804"/>
                  <a:gd name="connsiteX23" fmla="*/ 3172315 w 3876952"/>
                  <a:gd name="connsiteY23" fmla="*/ 499563 h 723804"/>
                  <a:gd name="connsiteX24" fmla="*/ 3365990 w 3876952"/>
                  <a:gd name="connsiteY24" fmla="*/ 445588 h 723804"/>
                  <a:gd name="connsiteX25" fmla="*/ 3781915 w 3876952"/>
                  <a:gd name="connsiteY25" fmla="*/ 645613 h 723804"/>
                  <a:gd name="connsiteX26" fmla="*/ 3869991 w 3876952"/>
                  <a:gd name="connsiteY26" fmla="*/ 684828 h 723804"/>
                  <a:gd name="connsiteX27" fmla="*/ 3870306 w 3876952"/>
                  <a:gd name="connsiteY27" fmla="*/ 74040 h 723804"/>
                  <a:gd name="connsiteX28" fmla="*/ 10282 w 3876952"/>
                  <a:gd name="connsiteY28" fmla="*/ 74040 h 723804"/>
                  <a:gd name="connsiteX29" fmla="*/ 10015 w 3876952"/>
                  <a:gd name="connsiteY29" fmla="*/ 251913 h 723804"/>
                  <a:gd name="connsiteX0" fmla="*/ 10015 w 3876952"/>
                  <a:gd name="connsiteY0" fmla="*/ 251913 h 723804"/>
                  <a:gd name="connsiteX1" fmla="*/ 140190 w 3876952"/>
                  <a:gd name="connsiteY1" fmla="*/ 315413 h 723804"/>
                  <a:gd name="connsiteX2" fmla="*/ 251315 w 3876952"/>
                  <a:gd name="connsiteY2" fmla="*/ 363038 h 723804"/>
                  <a:gd name="connsiteX3" fmla="*/ 387840 w 3876952"/>
                  <a:gd name="connsiteY3" fmla="*/ 397963 h 723804"/>
                  <a:gd name="connsiteX4" fmla="*/ 524365 w 3876952"/>
                  <a:gd name="connsiteY4" fmla="*/ 445588 h 723804"/>
                  <a:gd name="connsiteX5" fmla="*/ 645015 w 3876952"/>
                  <a:gd name="connsiteY5" fmla="*/ 486863 h 723804"/>
                  <a:gd name="connsiteX6" fmla="*/ 787890 w 3876952"/>
                  <a:gd name="connsiteY6" fmla="*/ 493213 h 723804"/>
                  <a:gd name="connsiteX7" fmla="*/ 924415 w 3876952"/>
                  <a:gd name="connsiteY7" fmla="*/ 528138 h 723804"/>
                  <a:gd name="connsiteX8" fmla="*/ 1108565 w 3876952"/>
                  <a:gd name="connsiteY8" fmla="*/ 528138 h 723804"/>
                  <a:gd name="connsiteX9" fmla="*/ 1219690 w 3876952"/>
                  <a:gd name="connsiteY9" fmla="*/ 490038 h 723804"/>
                  <a:gd name="connsiteX10" fmla="*/ 1340340 w 3876952"/>
                  <a:gd name="connsiteY10" fmla="*/ 470988 h 723804"/>
                  <a:gd name="connsiteX11" fmla="*/ 1441940 w 3876952"/>
                  <a:gd name="connsiteY11" fmla="*/ 439238 h 723804"/>
                  <a:gd name="connsiteX12" fmla="*/ 1578465 w 3876952"/>
                  <a:gd name="connsiteY12" fmla="*/ 397963 h 723804"/>
                  <a:gd name="connsiteX13" fmla="*/ 1702290 w 3876952"/>
                  <a:gd name="connsiteY13" fmla="*/ 359863 h 723804"/>
                  <a:gd name="connsiteX14" fmla="*/ 1740390 w 3876952"/>
                  <a:gd name="connsiteY14" fmla="*/ 353513 h 723804"/>
                  <a:gd name="connsiteX15" fmla="*/ 1892790 w 3876952"/>
                  <a:gd name="connsiteY15" fmla="*/ 328113 h 723804"/>
                  <a:gd name="connsiteX16" fmla="*/ 1972165 w 3876952"/>
                  <a:gd name="connsiteY16" fmla="*/ 321763 h 723804"/>
                  <a:gd name="connsiteX17" fmla="*/ 2099165 w 3876952"/>
                  <a:gd name="connsiteY17" fmla="*/ 318588 h 723804"/>
                  <a:gd name="connsiteX18" fmla="*/ 2254740 w 3876952"/>
                  <a:gd name="connsiteY18" fmla="*/ 312238 h 723804"/>
                  <a:gd name="connsiteX19" fmla="*/ 2359515 w 3876952"/>
                  <a:gd name="connsiteY19" fmla="*/ 318588 h 723804"/>
                  <a:gd name="connsiteX20" fmla="*/ 2486515 w 3876952"/>
                  <a:gd name="connsiteY20" fmla="*/ 343988 h 723804"/>
                  <a:gd name="connsiteX21" fmla="*/ 2848465 w 3876952"/>
                  <a:gd name="connsiteY21" fmla="*/ 429713 h 723804"/>
                  <a:gd name="connsiteX22" fmla="*/ 3035790 w 3876952"/>
                  <a:gd name="connsiteY22" fmla="*/ 467813 h 723804"/>
                  <a:gd name="connsiteX23" fmla="*/ 3172315 w 3876952"/>
                  <a:gd name="connsiteY23" fmla="*/ 499563 h 723804"/>
                  <a:gd name="connsiteX24" fmla="*/ 3575540 w 3876952"/>
                  <a:gd name="connsiteY24" fmla="*/ 588463 h 723804"/>
                  <a:gd name="connsiteX25" fmla="*/ 3781915 w 3876952"/>
                  <a:gd name="connsiteY25" fmla="*/ 645613 h 723804"/>
                  <a:gd name="connsiteX26" fmla="*/ 3869991 w 3876952"/>
                  <a:gd name="connsiteY26" fmla="*/ 684828 h 723804"/>
                  <a:gd name="connsiteX27" fmla="*/ 3870306 w 3876952"/>
                  <a:gd name="connsiteY27" fmla="*/ 74040 h 723804"/>
                  <a:gd name="connsiteX28" fmla="*/ 10282 w 3876952"/>
                  <a:gd name="connsiteY28" fmla="*/ 74040 h 723804"/>
                  <a:gd name="connsiteX29" fmla="*/ 10015 w 3876952"/>
                  <a:gd name="connsiteY29" fmla="*/ 251913 h 723804"/>
                  <a:gd name="connsiteX0" fmla="*/ 1629 w 3868566"/>
                  <a:gd name="connsiteY0" fmla="*/ 251913 h 723804"/>
                  <a:gd name="connsiteX1" fmla="*/ 131804 w 3868566"/>
                  <a:gd name="connsiteY1" fmla="*/ 315413 h 723804"/>
                  <a:gd name="connsiteX2" fmla="*/ 242929 w 3868566"/>
                  <a:gd name="connsiteY2" fmla="*/ 363038 h 723804"/>
                  <a:gd name="connsiteX3" fmla="*/ 379454 w 3868566"/>
                  <a:gd name="connsiteY3" fmla="*/ 397963 h 723804"/>
                  <a:gd name="connsiteX4" fmla="*/ 515979 w 3868566"/>
                  <a:gd name="connsiteY4" fmla="*/ 445588 h 723804"/>
                  <a:gd name="connsiteX5" fmla="*/ 636629 w 3868566"/>
                  <a:gd name="connsiteY5" fmla="*/ 486863 h 723804"/>
                  <a:gd name="connsiteX6" fmla="*/ 779504 w 3868566"/>
                  <a:gd name="connsiteY6" fmla="*/ 493213 h 723804"/>
                  <a:gd name="connsiteX7" fmla="*/ 916029 w 3868566"/>
                  <a:gd name="connsiteY7" fmla="*/ 528138 h 723804"/>
                  <a:gd name="connsiteX8" fmla="*/ 1100179 w 3868566"/>
                  <a:gd name="connsiteY8" fmla="*/ 528138 h 723804"/>
                  <a:gd name="connsiteX9" fmla="*/ 1211304 w 3868566"/>
                  <a:gd name="connsiteY9" fmla="*/ 490038 h 723804"/>
                  <a:gd name="connsiteX10" fmla="*/ 1331954 w 3868566"/>
                  <a:gd name="connsiteY10" fmla="*/ 470988 h 723804"/>
                  <a:gd name="connsiteX11" fmla="*/ 1433554 w 3868566"/>
                  <a:gd name="connsiteY11" fmla="*/ 439238 h 723804"/>
                  <a:gd name="connsiteX12" fmla="*/ 1570079 w 3868566"/>
                  <a:gd name="connsiteY12" fmla="*/ 397963 h 723804"/>
                  <a:gd name="connsiteX13" fmla="*/ 1693904 w 3868566"/>
                  <a:gd name="connsiteY13" fmla="*/ 359863 h 723804"/>
                  <a:gd name="connsiteX14" fmla="*/ 1732004 w 3868566"/>
                  <a:gd name="connsiteY14" fmla="*/ 353513 h 723804"/>
                  <a:gd name="connsiteX15" fmla="*/ 1884404 w 3868566"/>
                  <a:gd name="connsiteY15" fmla="*/ 328113 h 723804"/>
                  <a:gd name="connsiteX16" fmla="*/ 1963779 w 3868566"/>
                  <a:gd name="connsiteY16" fmla="*/ 321763 h 723804"/>
                  <a:gd name="connsiteX17" fmla="*/ 2090779 w 3868566"/>
                  <a:gd name="connsiteY17" fmla="*/ 318588 h 723804"/>
                  <a:gd name="connsiteX18" fmla="*/ 2246354 w 3868566"/>
                  <a:gd name="connsiteY18" fmla="*/ 312238 h 723804"/>
                  <a:gd name="connsiteX19" fmla="*/ 2351129 w 3868566"/>
                  <a:gd name="connsiteY19" fmla="*/ 318588 h 723804"/>
                  <a:gd name="connsiteX20" fmla="*/ 2478129 w 3868566"/>
                  <a:gd name="connsiteY20" fmla="*/ 343988 h 723804"/>
                  <a:gd name="connsiteX21" fmla="*/ 2840079 w 3868566"/>
                  <a:gd name="connsiteY21" fmla="*/ 429713 h 723804"/>
                  <a:gd name="connsiteX22" fmla="*/ 3027404 w 3868566"/>
                  <a:gd name="connsiteY22" fmla="*/ 467813 h 723804"/>
                  <a:gd name="connsiteX23" fmla="*/ 3163929 w 3868566"/>
                  <a:gd name="connsiteY23" fmla="*/ 499563 h 723804"/>
                  <a:gd name="connsiteX24" fmla="*/ 3567154 w 3868566"/>
                  <a:gd name="connsiteY24" fmla="*/ 588463 h 723804"/>
                  <a:gd name="connsiteX25" fmla="*/ 3773529 w 3868566"/>
                  <a:gd name="connsiteY25" fmla="*/ 645613 h 723804"/>
                  <a:gd name="connsiteX26" fmla="*/ 3861605 w 3868566"/>
                  <a:gd name="connsiteY26" fmla="*/ 684828 h 723804"/>
                  <a:gd name="connsiteX27" fmla="*/ 3861920 w 3868566"/>
                  <a:gd name="connsiteY27" fmla="*/ 74040 h 723804"/>
                  <a:gd name="connsiteX28" fmla="*/ 1896 w 3868566"/>
                  <a:gd name="connsiteY28" fmla="*/ 74040 h 723804"/>
                  <a:gd name="connsiteX29" fmla="*/ 1629 w 3868566"/>
                  <a:gd name="connsiteY29" fmla="*/ 251913 h 723804"/>
                  <a:gd name="connsiteX0" fmla="*/ 1629 w 4026670"/>
                  <a:gd name="connsiteY0" fmla="*/ 258006 h 729897"/>
                  <a:gd name="connsiteX1" fmla="*/ 131804 w 4026670"/>
                  <a:gd name="connsiteY1" fmla="*/ 321506 h 729897"/>
                  <a:gd name="connsiteX2" fmla="*/ 242929 w 4026670"/>
                  <a:gd name="connsiteY2" fmla="*/ 369131 h 729897"/>
                  <a:gd name="connsiteX3" fmla="*/ 379454 w 4026670"/>
                  <a:gd name="connsiteY3" fmla="*/ 404056 h 729897"/>
                  <a:gd name="connsiteX4" fmla="*/ 515979 w 4026670"/>
                  <a:gd name="connsiteY4" fmla="*/ 451681 h 729897"/>
                  <a:gd name="connsiteX5" fmla="*/ 636629 w 4026670"/>
                  <a:gd name="connsiteY5" fmla="*/ 492956 h 729897"/>
                  <a:gd name="connsiteX6" fmla="*/ 779504 w 4026670"/>
                  <a:gd name="connsiteY6" fmla="*/ 499306 h 729897"/>
                  <a:gd name="connsiteX7" fmla="*/ 916029 w 4026670"/>
                  <a:gd name="connsiteY7" fmla="*/ 534231 h 729897"/>
                  <a:gd name="connsiteX8" fmla="*/ 1100179 w 4026670"/>
                  <a:gd name="connsiteY8" fmla="*/ 534231 h 729897"/>
                  <a:gd name="connsiteX9" fmla="*/ 1211304 w 4026670"/>
                  <a:gd name="connsiteY9" fmla="*/ 496131 h 729897"/>
                  <a:gd name="connsiteX10" fmla="*/ 1331954 w 4026670"/>
                  <a:gd name="connsiteY10" fmla="*/ 477081 h 729897"/>
                  <a:gd name="connsiteX11" fmla="*/ 1433554 w 4026670"/>
                  <a:gd name="connsiteY11" fmla="*/ 445331 h 729897"/>
                  <a:gd name="connsiteX12" fmla="*/ 1570079 w 4026670"/>
                  <a:gd name="connsiteY12" fmla="*/ 404056 h 729897"/>
                  <a:gd name="connsiteX13" fmla="*/ 1693904 w 4026670"/>
                  <a:gd name="connsiteY13" fmla="*/ 365956 h 729897"/>
                  <a:gd name="connsiteX14" fmla="*/ 1732004 w 4026670"/>
                  <a:gd name="connsiteY14" fmla="*/ 359606 h 729897"/>
                  <a:gd name="connsiteX15" fmla="*/ 1884404 w 4026670"/>
                  <a:gd name="connsiteY15" fmla="*/ 334206 h 729897"/>
                  <a:gd name="connsiteX16" fmla="*/ 1963779 w 4026670"/>
                  <a:gd name="connsiteY16" fmla="*/ 327856 h 729897"/>
                  <a:gd name="connsiteX17" fmla="*/ 2090779 w 4026670"/>
                  <a:gd name="connsiteY17" fmla="*/ 324681 h 729897"/>
                  <a:gd name="connsiteX18" fmla="*/ 2246354 w 4026670"/>
                  <a:gd name="connsiteY18" fmla="*/ 318331 h 729897"/>
                  <a:gd name="connsiteX19" fmla="*/ 2351129 w 4026670"/>
                  <a:gd name="connsiteY19" fmla="*/ 324681 h 729897"/>
                  <a:gd name="connsiteX20" fmla="*/ 2478129 w 4026670"/>
                  <a:gd name="connsiteY20" fmla="*/ 350081 h 729897"/>
                  <a:gd name="connsiteX21" fmla="*/ 2840079 w 4026670"/>
                  <a:gd name="connsiteY21" fmla="*/ 435806 h 729897"/>
                  <a:gd name="connsiteX22" fmla="*/ 3027404 w 4026670"/>
                  <a:gd name="connsiteY22" fmla="*/ 473906 h 729897"/>
                  <a:gd name="connsiteX23" fmla="*/ 3163929 w 4026670"/>
                  <a:gd name="connsiteY23" fmla="*/ 505656 h 729897"/>
                  <a:gd name="connsiteX24" fmla="*/ 3567154 w 4026670"/>
                  <a:gd name="connsiteY24" fmla="*/ 594556 h 729897"/>
                  <a:gd name="connsiteX25" fmla="*/ 3773529 w 4026670"/>
                  <a:gd name="connsiteY25" fmla="*/ 651706 h 729897"/>
                  <a:gd name="connsiteX26" fmla="*/ 3861605 w 4026670"/>
                  <a:gd name="connsiteY26" fmla="*/ 690921 h 729897"/>
                  <a:gd name="connsiteX27" fmla="*/ 3861920 w 4026670"/>
                  <a:gd name="connsiteY27" fmla="*/ 80133 h 729897"/>
                  <a:gd name="connsiteX28" fmla="*/ 1681205 w 4026670"/>
                  <a:gd name="connsiteY28" fmla="*/ 7180 h 729897"/>
                  <a:gd name="connsiteX29" fmla="*/ 1896 w 4026670"/>
                  <a:gd name="connsiteY29" fmla="*/ 80133 h 729897"/>
                  <a:gd name="connsiteX30" fmla="*/ 1629 w 4026670"/>
                  <a:gd name="connsiteY30" fmla="*/ 258006 h 729897"/>
                  <a:gd name="connsiteX0" fmla="*/ 124325 w 4149366"/>
                  <a:gd name="connsiteY0" fmla="*/ 210758 h 682649"/>
                  <a:gd name="connsiteX1" fmla="*/ 254500 w 4149366"/>
                  <a:gd name="connsiteY1" fmla="*/ 274258 h 682649"/>
                  <a:gd name="connsiteX2" fmla="*/ 365625 w 4149366"/>
                  <a:gd name="connsiteY2" fmla="*/ 321883 h 682649"/>
                  <a:gd name="connsiteX3" fmla="*/ 502150 w 4149366"/>
                  <a:gd name="connsiteY3" fmla="*/ 356808 h 682649"/>
                  <a:gd name="connsiteX4" fmla="*/ 638675 w 4149366"/>
                  <a:gd name="connsiteY4" fmla="*/ 404433 h 682649"/>
                  <a:gd name="connsiteX5" fmla="*/ 759325 w 4149366"/>
                  <a:gd name="connsiteY5" fmla="*/ 445708 h 682649"/>
                  <a:gd name="connsiteX6" fmla="*/ 902200 w 4149366"/>
                  <a:gd name="connsiteY6" fmla="*/ 452058 h 682649"/>
                  <a:gd name="connsiteX7" fmla="*/ 1038725 w 4149366"/>
                  <a:gd name="connsiteY7" fmla="*/ 486983 h 682649"/>
                  <a:gd name="connsiteX8" fmla="*/ 1222875 w 4149366"/>
                  <a:gd name="connsiteY8" fmla="*/ 486983 h 682649"/>
                  <a:gd name="connsiteX9" fmla="*/ 1334000 w 4149366"/>
                  <a:gd name="connsiteY9" fmla="*/ 448883 h 682649"/>
                  <a:gd name="connsiteX10" fmla="*/ 1454650 w 4149366"/>
                  <a:gd name="connsiteY10" fmla="*/ 429833 h 682649"/>
                  <a:gd name="connsiteX11" fmla="*/ 1556250 w 4149366"/>
                  <a:gd name="connsiteY11" fmla="*/ 398083 h 682649"/>
                  <a:gd name="connsiteX12" fmla="*/ 1692775 w 4149366"/>
                  <a:gd name="connsiteY12" fmla="*/ 356808 h 682649"/>
                  <a:gd name="connsiteX13" fmla="*/ 1816600 w 4149366"/>
                  <a:gd name="connsiteY13" fmla="*/ 318708 h 682649"/>
                  <a:gd name="connsiteX14" fmla="*/ 1854700 w 4149366"/>
                  <a:gd name="connsiteY14" fmla="*/ 312358 h 682649"/>
                  <a:gd name="connsiteX15" fmla="*/ 2007100 w 4149366"/>
                  <a:gd name="connsiteY15" fmla="*/ 286958 h 682649"/>
                  <a:gd name="connsiteX16" fmla="*/ 2086475 w 4149366"/>
                  <a:gd name="connsiteY16" fmla="*/ 280608 h 682649"/>
                  <a:gd name="connsiteX17" fmla="*/ 2213475 w 4149366"/>
                  <a:gd name="connsiteY17" fmla="*/ 277433 h 682649"/>
                  <a:gd name="connsiteX18" fmla="*/ 2369050 w 4149366"/>
                  <a:gd name="connsiteY18" fmla="*/ 271083 h 682649"/>
                  <a:gd name="connsiteX19" fmla="*/ 2473825 w 4149366"/>
                  <a:gd name="connsiteY19" fmla="*/ 277433 h 682649"/>
                  <a:gd name="connsiteX20" fmla="*/ 2600825 w 4149366"/>
                  <a:gd name="connsiteY20" fmla="*/ 302833 h 682649"/>
                  <a:gd name="connsiteX21" fmla="*/ 2962775 w 4149366"/>
                  <a:gd name="connsiteY21" fmla="*/ 388558 h 682649"/>
                  <a:gd name="connsiteX22" fmla="*/ 3150100 w 4149366"/>
                  <a:gd name="connsiteY22" fmla="*/ 426658 h 682649"/>
                  <a:gd name="connsiteX23" fmla="*/ 3286625 w 4149366"/>
                  <a:gd name="connsiteY23" fmla="*/ 458408 h 682649"/>
                  <a:gd name="connsiteX24" fmla="*/ 3689850 w 4149366"/>
                  <a:gd name="connsiteY24" fmla="*/ 547308 h 682649"/>
                  <a:gd name="connsiteX25" fmla="*/ 3896225 w 4149366"/>
                  <a:gd name="connsiteY25" fmla="*/ 604458 h 682649"/>
                  <a:gd name="connsiteX26" fmla="*/ 3984301 w 4149366"/>
                  <a:gd name="connsiteY26" fmla="*/ 643673 h 682649"/>
                  <a:gd name="connsiteX27" fmla="*/ 3984616 w 4149366"/>
                  <a:gd name="connsiteY27" fmla="*/ 32885 h 682649"/>
                  <a:gd name="connsiteX28" fmla="*/ 1797551 w 4149366"/>
                  <a:gd name="connsiteY28" fmla="*/ 137732 h 682649"/>
                  <a:gd name="connsiteX29" fmla="*/ 124592 w 4149366"/>
                  <a:gd name="connsiteY29" fmla="*/ 32885 h 682649"/>
                  <a:gd name="connsiteX30" fmla="*/ 124325 w 4149366"/>
                  <a:gd name="connsiteY30" fmla="*/ 210758 h 682649"/>
                  <a:gd name="connsiteX0" fmla="*/ 124325 w 4149366"/>
                  <a:gd name="connsiteY0" fmla="*/ 225408 h 697299"/>
                  <a:gd name="connsiteX1" fmla="*/ 254500 w 4149366"/>
                  <a:gd name="connsiteY1" fmla="*/ 288908 h 697299"/>
                  <a:gd name="connsiteX2" fmla="*/ 365625 w 4149366"/>
                  <a:gd name="connsiteY2" fmla="*/ 336533 h 697299"/>
                  <a:gd name="connsiteX3" fmla="*/ 502150 w 4149366"/>
                  <a:gd name="connsiteY3" fmla="*/ 371458 h 697299"/>
                  <a:gd name="connsiteX4" fmla="*/ 638675 w 4149366"/>
                  <a:gd name="connsiteY4" fmla="*/ 419083 h 697299"/>
                  <a:gd name="connsiteX5" fmla="*/ 759325 w 4149366"/>
                  <a:gd name="connsiteY5" fmla="*/ 460358 h 697299"/>
                  <a:gd name="connsiteX6" fmla="*/ 902200 w 4149366"/>
                  <a:gd name="connsiteY6" fmla="*/ 466708 h 697299"/>
                  <a:gd name="connsiteX7" fmla="*/ 1038725 w 4149366"/>
                  <a:gd name="connsiteY7" fmla="*/ 501633 h 697299"/>
                  <a:gd name="connsiteX8" fmla="*/ 1222875 w 4149366"/>
                  <a:gd name="connsiteY8" fmla="*/ 501633 h 697299"/>
                  <a:gd name="connsiteX9" fmla="*/ 1334000 w 4149366"/>
                  <a:gd name="connsiteY9" fmla="*/ 463533 h 697299"/>
                  <a:gd name="connsiteX10" fmla="*/ 1454650 w 4149366"/>
                  <a:gd name="connsiteY10" fmla="*/ 444483 h 697299"/>
                  <a:gd name="connsiteX11" fmla="*/ 1556250 w 4149366"/>
                  <a:gd name="connsiteY11" fmla="*/ 412733 h 697299"/>
                  <a:gd name="connsiteX12" fmla="*/ 1692775 w 4149366"/>
                  <a:gd name="connsiteY12" fmla="*/ 371458 h 697299"/>
                  <a:gd name="connsiteX13" fmla="*/ 1816600 w 4149366"/>
                  <a:gd name="connsiteY13" fmla="*/ 333358 h 697299"/>
                  <a:gd name="connsiteX14" fmla="*/ 1854700 w 4149366"/>
                  <a:gd name="connsiteY14" fmla="*/ 327008 h 697299"/>
                  <a:gd name="connsiteX15" fmla="*/ 2007100 w 4149366"/>
                  <a:gd name="connsiteY15" fmla="*/ 301608 h 697299"/>
                  <a:gd name="connsiteX16" fmla="*/ 2086475 w 4149366"/>
                  <a:gd name="connsiteY16" fmla="*/ 295258 h 697299"/>
                  <a:gd name="connsiteX17" fmla="*/ 2213475 w 4149366"/>
                  <a:gd name="connsiteY17" fmla="*/ 292083 h 697299"/>
                  <a:gd name="connsiteX18" fmla="*/ 2369050 w 4149366"/>
                  <a:gd name="connsiteY18" fmla="*/ 285733 h 697299"/>
                  <a:gd name="connsiteX19" fmla="*/ 2473825 w 4149366"/>
                  <a:gd name="connsiteY19" fmla="*/ 292083 h 697299"/>
                  <a:gd name="connsiteX20" fmla="*/ 2600825 w 4149366"/>
                  <a:gd name="connsiteY20" fmla="*/ 317483 h 697299"/>
                  <a:gd name="connsiteX21" fmla="*/ 2962775 w 4149366"/>
                  <a:gd name="connsiteY21" fmla="*/ 403208 h 697299"/>
                  <a:gd name="connsiteX22" fmla="*/ 3150100 w 4149366"/>
                  <a:gd name="connsiteY22" fmla="*/ 441308 h 697299"/>
                  <a:gd name="connsiteX23" fmla="*/ 3286625 w 4149366"/>
                  <a:gd name="connsiteY23" fmla="*/ 473058 h 697299"/>
                  <a:gd name="connsiteX24" fmla="*/ 3689850 w 4149366"/>
                  <a:gd name="connsiteY24" fmla="*/ 561958 h 697299"/>
                  <a:gd name="connsiteX25" fmla="*/ 3896225 w 4149366"/>
                  <a:gd name="connsiteY25" fmla="*/ 619108 h 697299"/>
                  <a:gd name="connsiteX26" fmla="*/ 3984301 w 4149366"/>
                  <a:gd name="connsiteY26" fmla="*/ 658323 h 697299"/>
                  <a:gd name="connsiteX27" fmla="*/ 3984616 w 4149366"/>
                  <a:gd name="connsiteY27" fmla="*/ 47535 h 697299"/>
                  <a:gd name="connsiteX28" fmla="*/ 1797551 w 4149366"/>
                  <a:gd name="connsiteY28" fmla="*/ 60307 h 697299"/>
                  <a:gd name="connsiteX29" fmla="*/ 124592 w 4149366"/>
                  <a:gd name="connsiteY29" fmla="*/ 47535 h 697299"/>
                  <a:gd name="connsiteX30" fmla="*/ 124325 w 4149366"/>
                  <a:gd name="connsiteY30" fmla="*/ 225408 h 697299"/>
                  <a:gd name="connsiteX0" fmla="*/ 124325 w 4149366"/>
                  <a:gd name="connsiteY0" fmla="*/ 187489 h 644742"/>
                  <a:gd name="connsiteX1" fmla="*/ 254500 w 4149366"/>
                  <a:gd name="connsiteY1" fmla="*/ 250989 h 644742"/>
                  <a:gd name="connsiteX2" fmla="*/ 365625 w 4149366"/>
                  <a:gd name="connsiteY2" fmla="*/ 298614 h 644742"/>
                  <a:gd name="connsiteX3" fmla="*/ 502150 w 4149366"/>
                  <a:gd name="connsiteY3" fmla="*/ 333539 h 644742"/>
                  <a:gd name="connsiteX4" fmla="*/ 638675 w 4149366"/>
                  <a:gd name="connsiteY4" fmla="*/ 381164 h 644742"/>
                  <a:gd name="connsiteX5" fmla="*/ 759325 w 4149366"/>
                  <a:gd name="connsiteY5" fmla="*/ 422439 h 644742"/>
                  <a:gd name="connsiteX6" fmla="*/ 902200 w 4149366"/>
                  <a:gd name="connsiteY6" fmla="*/ 428789 h 644742"/>
                  <a:gd name="connsiteX7" fmla="*/ 1038725 w 4149366"/>
                  <a:gd name="connsiteY7" fmla="*/ 463714 h 644742"/>
                  <a:gd name="connsiteX8" fmla="*/ 1222875 w 4149366"/>
                  <a:gd name="connsiteY8" fmla="*/ 463714 h 644742"/>
                  <a:gd name="connsiteX9" fmla="*/ 1334000 w 4149366"/>
                  <a:gd name="connsiteY9" fmla="*/ 425614 h 644742"/>
                  <a:gd name="connsiteX10" fmla="*/ 1454650 w 4149366"/>
                  <a:gd name="connsiteY10" fmla="*/ 406564 h 644742"/>
                  <a:gd name="connsiteX11" fmla="*/ 1556250 w 4149366"/>
                  <a:gd name="connsiteY11" fmla="*/ 374814 h 644742"/>
                  <a:gd name="connsiteX12" fmla="*/ 1692775 w 4149366"/>
                  <a:gd name="connsiteY12" fmla="*/ 333539 h 644742"/>
                  <a:gd name="connsiteX13" fmla="*/ 1816600 w 4149366"/>
                  <a:gd name="connsiteY13" fmla="*/ 295439 h 644742"/>
                  <a:gd name="connsiteX14" fmla="*/ 1854700 w 4149366"/>
                  <a:gd name="connsiteY14" fmla="*/ 289089 h 644742"/>
                  <a:gd name="connsiteX15" fmla="*/ 2007100 w 4149366"/>
                  <a:gd name="connsiteY15" fmla="*/ 263689 h 644742"/>
                  <a:gd name="connsiteX16" fmla="*/ 2086475 w 4149366"/>
                  <a:gd name="connsiteY16" fmla="*/ 257339 h 644742"/>
                  <a:gd name="connsiteX17" fmla="*/ 2213475 w 4149366"/>
                  <a:gd name="connsiteY17" fmla="*/ 254164 h 644742"/>
                  <a:gd name="connsiteX18" fmla="*/ 2369050 w 4149366"/>
                  <a:gd name="connsiteY18" fmla="*/ 247814 h 644742"/>
                  <a:gd name="connsiteX19" fmla="*/ 2473825 w 4149366"/>
                  <a:gd name="connsiteY19" fmla="*/ 254164 h 644742"/>
                  <a:gd name="connsiteX20" fmla="*/ 2600825 w 4149366"/>
                  <a:gd name="connsiteY20" fmla="*/ 279564 h 644742"/>
                  <a:gd name="connsiteX21" fmla="*/ 2962775 w 4149366"/>
                  <a:gd name="connsiteY21" fmla="*/ 365289 h 644742"/>
                  <a:gd name="connsiteX22" fmla="*/ 3150100 w 4149366"/>
                  <a:gd name="connsiteY22" fmla="*/ 403389 h 644742"/>
                  <a:gd name="connsiteX23" fmla="*/ 3286625 w 4149366"/>
                  <a:gd name="connsiteY23" fmla="*/ 435139 h 644742"/>
                  <a:gd name="connsiteX24" fmla="*/ 3689850 w 4149366"/>
                  <a:gd name="connsiteY24" fmla="*/ 524039 h 644742"/>
                  <a:gd name="connsiteX25" fmla="*/ 3896225 w 4149366"/>
                  <a:gd name="connsiteY25" fmla="*/ 581189 h 644742"/>
                  <a:gd name="connsiteX26" fmla="*/ 3984301 w 4149366"/>
                  <a:gd name="connsiteY26" fmla="*/ 620404 h 644742"/>
                  <a:gd name="connsiteX27" fmla="*/ 3984616 w 4149366"/>
                  <a:gd name="connsiteY27" fmla="*/ 209641 h 644742"/>
                  <a:gd name="connsiteX28" fmla="*/ 1797551 w 4149366"/>
                  <a:gd name="connsiteY28" fmla="*/ 22388 h 644742"/>
                  <a:gd name="connsiteX29" fmla="*/ 124592 w 4149366"/>
                  <a:gd name="connsiteY29" fmla="*/ 9616 h 644742"/>
                  <a:gd name="connsiteX30" fmla="*/ 124325 w 4149366"/>
                  <a:gd name="connsiteY30" fmla="*/ 187489 h 644742"/>
                  <a:gd name="connsiteX0" fmla="*/ 124325 w 4144490"/>
                  <a:gd name="connsiteY0" fmla="*/ 218167 h 689359"/>
                  <a:gd name="connsiteX1" fmla="*/ 254500 w 4144490"/>
                  <a:gd name="connsiteY1" fmla="*/ 281667 h 689359"/>
                  <a:gd name="connsiteX2" fmla="*/ 365625 w 4144490"/>
                  <a:gd name="connsiteY2" fmla="*/ 329292 h 689359"/>
                  <a:gd name="connsiteX3" fmla="*/ 502150 w 4144490"/>
                  <a:gd name="connsiteY3" fmla="*/ 364217 h 689359"/>
                  <a:gd name="connsiteX4" fmla="*/ 638675 w 4144490"/>
                  <a:gd name="connsiteY4" fmla="*/ 411842 h 689359"/>
                  <a:gd name="connsiteX5" fmla="*/ 759325 w 4144490"/>
                  <a:gd name="connsiteY5" fmla="*/ 453117 h 689359"/>
                  <a:gd name="connsiteX6" fmla="*/ 902200 w 4144490"/>
                  <a:gd name="connsiteY6" fmla="*/ 459467 h 689359"/>
                  <a:gd name="connsiteX7" fmla="*/ 1038725 w 4144490"/>
                  <a:gd name="connsiteY7" fmla="*/ 494392 h 689359"/>
                  <a:gd name="connsiteX8" fmla="*/ 1222875 w 4144490"/>
                  <a:gd name="connsiteY8" fmla="*/ 494392 h 689359"/>
                  <a:gd name="connsiteX9" fmla="*/ 1334000 w 4144490"/>
                  <a:gd name="connsiteY9" fmla="*/ 456292 h 689359"/>
                  <a:gd name="connsiteX10" fmla="*/ 1454650 w 4144490"/>
                  <a:gd name="connsiteY10" fmla="*/ 437242 h 689359"/>
                  <a:gd name="connsiteX11" fmla="*/ 1556250 w 4144490"/>
                  <a:gd name="connsiteY11" fmla="*/ 405492 h 689359"/>
                  <a:gd name="connsiteX12" fmla="*/ 1692775 w 4144490"/>
                  <a:gd name="connsiteY12" fmla="*/ 364217 h 689359"/>
                  <a:gd name="connsiteX13" fmla="*/ 1816600 w 4144490"/>
                  <a:gd name="connsiteY13" fmla="*/ 326117 h 689359"/>
                  <a:gd name="connsiteX14" fmla="*/ 1854700 w 4144490"/>
                  <a:gd name="connsiteY14" fmla="*/ 319767 h 689359"/>
                  <a:gd name="connsiteX15" fmla="*/ 2007100 w 4144490"/>
                  <a:gd name="connsiteY15" fmla="*/ 294367 h 689359"/>
                  <a:gd name="connsiteX16" fmla="*/ 2086475 w 4144490"/>
                  <a:gd name="connsiteY16" fmla="*/ 288017 h 689359"/>
                  <a:gd name="connsiteX17" fmla="*/ 2213475 w 4144490"/>
                  <a:gd name="connsiteY17" fmla="*/ 284842 h 689359"/>
                  <a:gd name="connsiteX18" fmla="*/ 2369050 w 4144490"/>
                  <a:gd name="connsiteY18" fmla="*/ 278492 h 689359"/>
                  <a:gd name="connsiteX19" fmla="*/ 2473825 w 4144490"/>
                  <a:gd name="connsiteY19" fmla="*/ 284842 h 689359"/>
                  <a:gd name="connsiteX20" fmla="*/ 2600825 w 4144490"/>
                  <a:gd name="connsiteY20" fmla="*/ 310242 h 689359"/>
                  <a:gd name="connsiteX21" fmla="*/ 2962775 w 4144490"/>
                  <a:gd name="connsiteY21" fmla="*/ 395967 h 689359"/>
                  <a:gd name="connsiteX22" fmla="*/ 3150100 w 4144490"/>
                  <a:gd name="connsiteY22" fmla="*/ 434067 h 689359"/>
                  <a:gd name="connsiteX23" fmla="*/ 3286625 w 4144490"/>
                  <a:gd name="connsiteY23" fmla="*/ 465817 h 689359"/>
                  <a:gd name="connsiteX24" fmla="*/ 3689850 w 4144490"/>
                  <a:gd name="connsiteY24" fmla="*/ 554717 h 689359"/>
                  <a:gd name="connsiteX25" fmla="*/ 3896225 w 4144490"/>
                  <a:gd name="connsiteY25" fmla="*/ 611867 h 689359"/>
                  <a:gd name="connsiteX26" fmla="*/ 3984301 w 4144490"/>
                  <a:gd name="connsiteY26" fmla="*/ 651082 h 689359"/>
                  <a:gd name="connsiteX27" fmla="*/ 3978266 w 4144490"/>
                  <a:gd name="connsiteY27" fmla="*/ 49819 h 689359"/>
                  <a:gd name="connsiteX28" fmla="*/ 1797551 w 4144490"/>
                  <a:gd name="connsiteY28" fmla="*/ 53066 h 689359"/>
                  <a:gd name="connsiteX29" fmla="*/ 124592 w 4144490"/>
                  <a:gd name="connsiteY29" fmla="*/ 40294 h 689359"/>
                  <a:gd name="connsiteX30" fmla="*/ 124325 w 4144490"/>
                  <a:gd name="connsiteY30" fmla="*/ 218167 h 689359"/>
                  <a:gd name="connsiteX0" fmla="*/ 124325 w 3987603"/>
                  <a:gd name="connsiteY0" fmla="*/ 218167 h 689359"/>
                  <a:gd name="connsiteX1" fmla="*/ 254500 w 3987603"/>
                  <a:gd name="connsiteY1" fmla="*/ 281667 h 689359"/>
                  <a:gd name="connsiteX2" fmla="*/ 365625 w 3987603"/>
                  <a:gd name="connsiteY2" fmla="*/ 329292 h 689359"/>
                  <a:gd name="connsiteX3" fmla="*/ 502150 w 3987603"/>
                  <a:gd name="connsiteY3" fmla="*/ 364217 h 689359"/>
                  <a:gd name="connsiteX4" fmla="*/ 638675 w 3987603"/>
                  <a:gd name="connsiteY4" fmla="*/ 411842 h 689359"/>
                  <a:gd name="connsiteX5" fmla="*/ 759325 w 3987603"/>
                  <a:gd name="connsiteY5" fmla="*/ 453117 h 689359"/>
                  <a:gd name="connsiteX6" fmla="*/ 902200 w 3987603"/>
                  <a:gd name="connsiteY6" fmla="*/ 459467 h 689359"/>
                  <a:gd name="connsiteX7" fmla="*/ 1038725 w 3987603"/>
                  <a:gd name="connsiteY7" fmla="*/ 494392 h 689359"/>
                  <a:gd name="connsiteX8" fmla="*/ 1222875 w 3987603"/>
                  <a:gd name="connsiteY8" fmla="*/ 494392 h 689359"/>
                  <a:gd name="connsiteX9" fmla="*/ 1334000 w 3987603"/>
                  <a:gd name="connsiteY9" fmla="*/ 456292 h 689359"/>
                  <a:gd name="connsiteX10" fmla="*/ 1454650 w 3987603"/>
                  <a:gd name="connsiteY10" fmla="*/ 437242 h 689359"/>
                  <a:gd name="connsiteX11" fmla="*/ 1556250 w 3987603"/>
                  <a:gd name="connsiteY11" fmla="*/ 405492 h 689359"/>
                  <a:gd name="connsiteX12" fmla="*/ 1692775 w 3987603"/>
                  <a:gd name="connsiteY12" fmla="*/ 364217 h 689359"/>
                  <a:gd name="connsiteX13" fmla="*/ 1816600 w 3987603"/>
                  <a:gd name="connsiteY13" fmla="*/ 326117 h 689359"/>
                  <a:gd name="connsiteX14" fmla="*/ 1854700 w 3987603"/>
                  <a:gd name="connsiteY14" fmla="*/ 319767 h 689359"/>
                  <a:gd name="connsiteX15" fmla="*/ 2007100 w 3987603"/>
                  <a:gd name="connsiteY15" fmla="*/ 294367 h 689359"/>
                  <a:gd name="connsiteX16" fmla="*/ 2086475 w 3987603"/>
                  <a:gd name="connsiteY16" fmla="*/ 288017 h 689359"/>
                  <a:gd name="connsiteX17" fmla="*/ 2213475 w 3987603"/>
                  <a:gd name="connsiteY17" fmla="*/ 284842 h 689359"/>
                  <a:gd name="connsiteX18" fmla="*/ 2369050 w 3987603"/>
                  <a:gd name="connsiteY18" fmla="*/ 278492 h 689359"/>
                  <a:gd name="connsiteX19" fmla="*/ 2473825 w 3987603"/>
                  <a:gd name="connsiteY19" fmla="*/ 284842 h 689359"/>
                  <a:gd name="connsiteX20" fmla="*/ 2600825 w 3987603"/>
                  <a:gd name="connsiteY20" fmla="*/ 310242 h 689359"/>
                  <a:gd name="connsiteX21" fmla="*/ 2962775 w 3987603"/>
                  <a:gd name="connsiteY21" fmla="*/ 395967 h 689359"/>
                  <a:gd name="connsiteX22" fmla="*/ 3150100 w 3987603"/>
                  <a:gd name="connsiteY22" fmla="*/ 434067 h 689359"/>
                  <a:gd name="connsiteX23" fmla="*/ 3286625 w 3987603"/>
                  <a:gd name="connsiteY23" fmla="*/ 465817 h 689359"/>
                  <a:gd name="connsiteX24" fmla="*/ 3689850 w 3987603"/>
                  <a:gd name="connsiteY24" fmla="*/ 554717 h 689359"/>
                  <a:gd name="connsiteX25" fmla="*/ 3896225 w 3987603"/>
                  <a:gd name="connsiteY25" fmla="*/ 611867 h 689359"/>
                  <a:gd name="connsiteX26" fmla="*/ 3984301 w 3987603"/>
                  <a:gd name="connsiteY26" fmla="*/ 651082 h 689359"/>
                  <a:gd name="connsiteX27" fmla="*/ 3978266 w 3987603"/>
                  <a:gd name="connsiteY27" fmla="*/ 49819 h 689359"/>
                  <a:gd name="connsiteX28" fmla="*/ 1797551 w 3987603"/>
                  <a:gd name="connsiteY28" fmla="*/ 53066 h 689359"/>
                  <a:gd name="connsiteX29" fmla="*/ 124592 w 3987603"/>
                  <a:gd name="connsiteY29" fmla="*/ 40294 h 689359"/>
                  <a:gd name="connsiteX30" fmla="*/ 124325 w 3987603"/>
                  <a:gd name="connsiteY30" fmla="*/ 218167 h 689359"/>
                  <a:gd name="connsiteX0" fmla="*/ 124325 w 3987603"/>
                  <a:gd name="connsiteY0" fmla="*/ 187489 h 658681"/>
                  <a:gd name="connsiteX1" fmla="*/ 254500 w 3987603"/>
                  <a:gd name="connsiteY1" fmla="*/ 250989 h 658681"/>
                  <a:gd name="connsiteX2" fmla="*/ 365625 w 3987603"/>
                  <a:gd name="connsiteY2" fmla="*/ 298614 h 658681"/>
                  <a:gd name="connsiteX3" fmla="*/ 502150 w 3987603"/>
                  <a:gd name="connsiteY3" fmla="*/ 333539 h 658681"/>
                  <a:gd name="connsiteX4" fmla="*/ 638675 w 3987603"/>
                  <a:gd name="connsiteY4" fmla="*/ 381164 h 658681"/>
                  <a:gd name="connsiteX5" fmla="*/ 759325 w 3987603"/>
                  <a:gd name="connsiteY5" fmla="*/ 422439 h 658681"/>
                  <a:gd name="connsiteX6" fmla="*/ 902200 w 3987603"/>
                  <a:gd name="connsiteY6" fmla="*/ 428789 h 658681"/>
                  <a:gd name="connsiteX7" fmla="*/ 1038725 w 3987603"/>
                  <a:gd name="connsiteY7" fmla="*/ 463714 h 658681"/>
                  <a:gd name="connsiteX8" fmla="*/ 1222875 w 3987603"/>
                  <a:gd name="connsiteY8" fmla="*/ 463714 h 658681"/>
                  <a:gd name="connsiteX9" fmla="*/ 1334000 w 3987603"/>
                  <a:gd name="connsiteY9" fmla="*/ 425614 h 658681"/>
                  <a:gd name="connsiteX10" fmla="*/ 1454650 w 3987603"/>
                  <a:gd name="connsiteY10" fmla="*/ 406564 h 658681"/>
                  <a:gd name="connsiteX11" fmla="*/ 1556250 w 3987603"/>
                  <a:gd name="connsiteY11" fmla="*/ 374814 h 658681"/>
                  <a:gd name="connsiteX12" fmla="*/ 1692775 w 3987603"/>
                  <a:gd name="connsiteY12" fmla="*/ 333539 h 658681"/>
                  <a:gd name="connsiteX13" fmla="*/ 1816600 w 3987603"/>
                  <a:gd name="connsiteY13" fmla="*/ 295439 h 658681"/>
                  <a:gd name="connsiteX14" fmla="*/ 1854700 w 3987603"/>
                  <a:gd name="connsiteY14" fmla="*/ 289089 h 658681"/>
                  <a:gd name="connsiteX15" fmla="*/ 2007100 w 3987603"/>
                  <a:gd name="connsiteY15" fmla="*/ 263689 h 658681"/>
                  <a:gd name="connsiteX16" fmla="*/ 2086475 w 3987603"/>
                  <a:gd name="connsiteY16" fmla="*/ 257339 h 658681"/>
                  <a:gd name="connsiteX17" fmla="*/ 2213475 w 3987603"/>
                  <a:gd name="connsiteY17" fmla="*/ 254164 h 658681"/>
                  <a:gd name="connsiteX18" fmla="*/ 2369050 w 3987603"/>
                  <a:gd name="connsiteY18" fmla="*/ 247814 h 658681"/>
                  <a:gd name="connsiteX19" fmla="*/ 2473825 w 3987603"/>
                  <a:gd name="connsiteY19" fmla="*/ 254164 h 658681"/>
                  <a:gd name="connsiteX20" fmla="*/ 2600825 w 3987603"/>
                  <a:gd name="connsiteY20" fmla="*/ 279564 h 658681"/>
                  <a:gd name="connsiteX21" fmla="*/ 2962775 w 3987603"/>
                  <a:gd name="connsiteY21" fmla="*/ 365289 h 658681"/>
                  <a:gd name="connsiteX22" fmla="*/ 3150100 w 3987603"/>
                  <a:gd name="connsiteY22" fmla="*/ 403389 h 658681"/>
                  <a:gd name="connsiteX23" fmla="*/ 3286625 w 3987603"/>
                  <a:gd name="connsiteY23" fmla="*/ 435139 h 658681"/>
                  <a:gd name="connsiteX24" fmla="*/ 3689850 w 3987603"/>
                  <a:gd name="connsiteY24" fmla="*/ 524039 h 658681"/>
                  <a:gd name="connsiteX25" fmla="*/ 3896225 w 3987603"/>
                  <a:gd name="connsiteY25" fmla="*/ 581189 h 658681"/>
                  <a:gd name="connsiteX26" fmla="*/ 3984301 w 3987603"/>
                  <a:gd name="connsiteY26" fmla="*/ 620404 h 658681"/>
                  <a:gd name="connsiteX27" fmla="*/ 3978266 w 3987603"/>
                  <a:gd name="connsiteY27" fmla="*/ 19141 h 658681"/>
                  <a:gd name="connsiteX28" fmla="*/ 1797551 w 3987603"/>
                  <a:gd name="connsiteY28" fmla="*/ 22388 h 658681"/>
                  <a:gd name="connsiteX29" fmla="*/ 124592 w 3987603"/>
                  <a:gd name="connsiteY29" fmla="*/ 9616 h 658681"/>
                  <a:gd name="connsiteX30" fmla="*/ 124325 w 3987603"/>
                  <a:gd name="connsiteY30" fmla="*/ 187489 h 658681"/>
                  <a:gd name="connsiteX0" fmla="*/ 124325 w 3988623"/>
                  <a:gd name="connsiteY0" fmla="*/ 206448 h 680439"/>
                  <a:gd name="connsiteX1" fmla="*/ 254500 w 3988623"/>
                  <a:gd name="connsiteY1" fmla="*/ 269948 h 680439"/>
                  <a:gd name="connsiteX2" fmla="*/ 365625 w 3988623"/>
                  <a:gd name="connsiteY2" fmla="*/ 317573 h 680439"/>
                  <a:gd name="connsiteX3" fmla="*/ 502150 w 3988623"/>
                  <a:gd name="connsiteY3" fmla="*/ 352498 h 680439"/>
                  <a:gd name="connsiteX4" fmla="*/ 638675 w 3988623"/>
                  <a:gd name="connsiteY4" fmla="*/ 400123 h 680439"/>
                  <a:gd name="connsiteX5" fmla="*/ 759325 w 3988623"/>
                  <a:gd name="connsiteY5" fmla="*/ 441398 h 680439"/>
                  <a:gd name="connsiteX6" fmla="*/ 902200 w 3988623"/>
                  <a:gd name="connsiteY6" fmla="*/ 447748 h 680439"/>
                  <a:gd name="connsiteX7" fmla="*/ 1038725 w 3988623"/>
                  <a:gd name="connsiteY7" fmla="*/ 482673 h 680439"/>
                  <a:gd name="connsiteX8" fmla="*/ 1222875 w 3988623"/>
                  <a:gd name="connsiteY8" fmla="*/ 482673 h 680439"/>
                  <a:gd name="connsiteX9" fmla="*/ 1334000 w 3988623"/>
                  <a:gd name="connsiteY9" fmla="*/ 444573 h 680439"/>
                  <a:gd name="connsiteX10" fmla="*/ 1454650 w 3988623"/>
                  <a:gd name="connsiteY10" fmla="*/ 425523 h 680439"/>
                  <a:gd name="connsiteX11" fmla="*/ 1556250 w 3988623"/>
                  <a:gd name="connsiteY11" fmla="*/ 393773 h 680439"/>
                  <a:gd name="connsiteX12" fmla="*/ 1692775 w 3988623"/>
                  <a:gd name="connsiteY12" fmla="*/ 352498 h 680439"/>
                  <a:gd name="connsiteX13" fmla="*/ 1816600 w 3988623"/>
                  <a:gd name="connsiteY13" fmla="*/ 314398 h 680439"/>
                  <a:gd name="connsiteX14" fmla="*/ 1854700 w 3988623"/>
                  <a:gd name="connsiteY14" fmla="*/ 308048 h 680439"/>
                  <a:gd name="connsiteX15" fmla="*/ 2007100 w 3988623"/>
                  <a:gd name="connsiteY15" fmla="*/ 282648 h 680439"/>
                  <a:gd name="connsiteX16" fmla="*/ 2086475 w 3988623"/>
                  <a:gd name="connsiteY16" fmla="*/ 276298 h 680439"/>
                  <a:gd name="connsiteX17" fmla="*/ 2213475 w 3988623"/>
                  <a:gd name="connsiteY17" fmla="*/ 273123 h 680439"/>
                  <a:gd name="connsiteX18" fmla="*/ 2369050 w 3988623"/>
                  <a:gd name="connsiteY18" fmla="*/ 266773 h 680439"/>
                  <a:gd name="connsiteX19" fmla="*/ 2473825 w 3988623"/>
                  <a:gd name="connsiteY19" fmla="*/ 273123 h 680439"/>
                  <a:gd name="connsiteX20" fmla="*/ 2600825 w 3988623"/>
                  <a:gd name="connsiteY20" fmla="*/ 298523 h 680439"/>
                  <a:gd name="connsiteX21" fmla="*/ 2962775 w 3988623"/>
                  <a:gd name="connsiteY21" fmla="*/ 384248 h 680439"/>
                  <a:gd name="connsiteX22" fmla="*/ 3150100 w 3988623"/>
                  <a:gd name="connsiteY22" fmla="*/ 422348 h 680439"/>
                  <a:gd name="connsiteX23" fmla="*/ 3286625 w 3988623"/>
                  <a:gd name="connsiteY23" fmla="*/ 454098 h 680439"/>
                  <a:gd name="connsiteX24" fmla="*/ 3689850 w 3988623"/>
                  <a:gd name="connsiteY24" fmla="*/ 542998 h 680439"/>
                  <a:gd name="connsiteX25" fmla="*/ 3896225 w 3988623"/>
                  <a:gd name="connsiteY25" fmla="*/ 600148 h 680439"/>
                  <a:gd name="connsiteX26" fmla="*/ 3984301 w 3988623"/>
                  <a:gd name="connsiteY26" fmla="*/ 639363 h 680439"/>
                  <a:gd name="connsiteX27" fmla="*/ 3984616 w 3988623"/>
                  <a:gd name="connsiteY27" fmla="*/ 0 h 680439"/>
                  <a:gd name="connsiteX28" fmla="*/ 1797551 w 3988623"/>
                  <a:gd name="connsiteY28" fmla="*/ 41347 h 680439"/>
                  <a:gd name="connsiteX29" fmla="*/ 124592 w 3988623"/>
                  <a:gd name="connsiteY29" fmla="*/ 28575 h 680439"/>
                  <a:gd name="connsiteX30" fmla="*/ 124325 w 3988623"/>
                  <a:gd name="connsiteY30" fmla="*/ 206448 h 680439"/>
                  <a:gd name="connsiteX0" fmla="*/ 1839 w 3866137"/>
                  <a:gd name="connsiteY0" fmla="*/ 206448 h 680439"/>
                  <a:gd name="connsiteX1" fmla="*/ 132014 w 3866137"/>
                  <a:gd name="connsiteY1" fmla="*/ 269948 h 680439"/>
                  <a:gd name="connsiteX2" fmla="*/ 243139 w 3866137"/>
                  <a:gd name="connsiteY2" fmla="*/ 317573 h 680439"/>
                  <a:gd name="connsiteX3" fmla="*/ 379664 w 3866137"/>
                  <a:gd name="connsiteY3" fmla="*/ 352498 h 680439"/>
                  <a:gd name="connsiteX4" fmla="*/ 516189 w 3866137"/>
                  <a:gd name="connsiteY4" fmla="*/ 400123 h 680439"/>
                  <a:gd name="connsiteX5" fmla="*/ 636839 w 3866137"/>
                  <a:gd name="connsiteY5" fmla="*/ 441398 h 680439"/>
                  <a:gd name="connsiteX6" fmla="*/ 779714 w 3866137"/>
                  <a:gd name="connsiteY6" fmla="*/ 447748 h 680439"/>
                  <a:gd name="connsiteX7" fmla="*/ 916239 w 3866137"/>
                  <a:gd name="connsiteY7" fmla="*/ 482673 h 680439"/>
                  <a:gd name="connsiteX8" fmla="*/ 1100389 w 3866137"/>
                  <a:gd name="connsiteY8" fmla="*/ 482673 h 680439"/>
                  <a:gd name="connsiteX9" fmla="*/ 1211514 w 3866137"/>
                  <a:gd name="connsiteY9" fmla="*/ 444573 h 680439"/>
                  <a:gd name="connsiteX10" fmla="*/ 1332164 w 3866137"/>
                  <a:gd name="connsiteY10" fmla="*/ 425523 h 680439"/>
                  <a:gd name="connsiteX11" fmla="*/ 1433764 w 3866137"/>
                  <a:gd name="connsiteY11" fmla="*/ 393773 h 680439"/>
                  <a:gd name="connsiteX12" fmla="*/ 1570289 w 3866137"/>
                  <a:gd name="connsiteY12" fmla="*/ 352498 h 680439"/>
                  <a:gd name="connsiteX13" fmla="*/ 1694114 w 3866137"/>
                  <a:gd name="connsiteY13" fmla="*/ 314398 h 680439"/>
                  <a:gd name="connsiteX14" fmla="*/ 1732214 w 3866137"/>
                  <a:gd name="connsiteY14" fmla="*/ 308048 h 680439"/>
                  <a:gd name="connsiteX15" fmla="*/ 1884614 w 3866137"/>
                  <a:gd name="connsiteY15" fmla="*/ 282648 h 680439"/>
                  <a:gd name="connsiteX16" fmla="*/ 1963989 w 3866137"/>
                  <a:gd name="connsiteY16" fmla="*/ 276298 h 680439"/>
                  <a:gd name="connsiteX17" fmla="*/ 2090989 w 3866137"/>
                  <a:gd name="connsiteY17" fmla="*/ 273123 h 680439"/>
                  <a:gd name="connsiteX18" fmla="*/ 2246564 w 3866137"/>
                  <a:gd name="connsiteY18" fmla="*/ 266773 h 680439"/>
                  <a:gd name="connsiteX19" fmla="*/ 2351339 w 3866137"/>
                  <a:gd name="connsiteY19" fmla="*/ 273123 h 680439"/>
                  <a:gd name="connsiteX20" fmla="*/ 2478339 w 3866137"/>
                  <a:gd name="connsiteY20" fmla="*/ 298523 h 680439"/>
                  <a:gd name="connsiteX21" fmla="*/ 2840289 w 3866137"/>
                  <a:gd name="connsiteY21" fmla="*/ 384248 h 680439"/>
                  <a:gd name="connsiteX22" fmla="*/ 3027614 w 3866137"/>
                  <a:gd name="connsiteY22" fmla="*/ 422348 h 680439"/>
                  <a:gd name="connsiteX23" fmla="*/ 3164139 w 3866137"/>
                  <a:gd name="connsiteY23" fmla="*/ 454098 h 680439"/>
                  <a:gd name="connsiteX24" fmla="*/ 3567364 w 3866137"/>
                  <a:gd name="connsiteY24" fmla="*/ 542998 h 680439"/>
                  <a:gd name="connsiteX25" fmla="*/ 3773739 w 3866137"/>
                  <a:gd name="connsiteY25" fmla="*/ 600148 h 680439"/>
                  <a:gd name="connsiteX26" fmla="*/ 3861815 w 3866137"/>
                  <a:gd name="connsiteY26" fmla="*/ 639363 h 680439"/>
                  <a:gd name="connsiteX27" fmla="*/ 3862130 w 3866137"/>
                  <a:gd name="connsiteY27" fmla="*/ 0 h 680439"/>
                  <a:gd name="connsiteX28" fmla="*/ 1675065 w 3866137"/>
                  <a:gd name="connsiteY28" fmla="*/ 41347 h 680439"/>
                  <a:gd name="connsiteX29" fmla="*/ 2106 w 3866137"/>
                  <a:gd name="connsiteY29" fmla="*/ 28575 h 680439"/>
                  <a:gd name="connsiteX30" fmla="*/ 1839 w 3866137"/>
                  <a:gd name="connsiteY30" fmla="*/ 206448 h 6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66137" h="680439">
                    <a:moveTo>
                      <a:pt x="1839" y="206448"/>
                    </a:moveTo>
                    <a:cubicBezTo>
                      <a:pt x="4440" y="253027"/>
                      <a:pt x="91797" y="251427"/>
                      <a:pt x="132014" y="269948"/>
                    </a:cubicBezTo>
                    <a:cubicBezTo>
                      <a:pt x="172231" y="288469"/>
                      <a:pt x="201864" y="303815"/>
                      <a:pt x="243139" y="317573"/>
                    </a:cubicBezTo>
                    <a:cubicBezTo>
                      <a:pt x="284414" y="331331"/>
                      <a:pt x="334156" y="338740"/>
                      <a:pt x="379664" y="352498"/>
                    </a:cubicBezTo>
                    <a:cubicBezTo>
                      <a:pt x="425172" y="366256"/>
                      <a:pt x="473327" y="385306"/>
                      <a:pt x="516189" y="400123"/>
                    </a:cubicBezTo>
                    <a:cubicBezTo>
                      <a:pt x="559051" y="414940"/>
                      <a:pt x="592918" y="433461"/>
                      <a:pt x="636839" y="441398"/>
                    </a:cubicBezTo>
                    <a:cubicBezTo>
                      <a:pt x="680760" y="449336"/>
                      <a:pt x="733147" y="440869"/>
                      <a:pt x="779714" y="447748"/>
                    </a:cubicBezTo>
                    <a:cubicBezTo>
                      <a:pt x="826281" y="454627"/>
                      <a:pt x="862793" y="476852"/>
                      <a:pt x="916239" y="482673"/>
                    </a:cubicBezTo>
                    <a:cubicBezTo>
                      <a:pt x="969685" y="488494"/>
                      <a:pt x="1041651" y="492198"/>
                      <a:pt x="1100389" y="482673"/>
                    </a:cubicBezTo>
                    <a:cubicBezTo>
                      <a:pt x="1159127" y="473148"/>
                      <a:pt x="1172885" y="454098"/>
                      <a:pt x="1211514" y="444573"/>
                    </a:cubicBezTo>
                    <a:cubicBezTo>
                      <a:pt x="1250143" y="435048"/>
                      <a:pt x="1295122" y="433990"/>
                      <a:pt x="1332164" y="425523"/>
                    </a:cubicBezTo>
                    <a:cubicBezTo>
                      <a:pt x="1369206" y="417056"/>
                      <a:pt x="1394077" y="405944"/>
                      <a:pt x="1433764" y="393773"/>
                    </a:cubicBezTo>
                    <a:lnTo>
                      <a:pt x="1570289" y="352498"/>
                    </a:lnTo>
                    <a:lnTo>
                      <a:pt x="1694114" y="314398"/>
                    </a:lnTo>
                    <a:cubicBezTo>
                      <a:pt x="1721101" y="306990"/>
                      <a:pt x="1700464" y="313340"/>
                      <a:pt x="1732214" y="308048"/>
                    </a:cubicBezTo>
                    <a:cubicBezTo>
                      <a:pt x="1763964" y="302756"/>
                      <a:pt x="1845985" y="287940"/>
                      <a:pt x="1884614" y="282648"/>
                    </a:cubicBezTo>
                    <a:cubicBezTo>
                      <a:pt x="1923243" y="277356"/>
                      <a:pt x="1929593" y="277886"/>
                      <a:pt x="1963989" y="276298"/>
                    </a:cubicBezTo>
                    <a:cubicBezTo>
                      <a:pt x="1998385" y="274711"/>
                      <a:pt x="2043893" y="274710"/>
                      <a:pt x="2090989" y="273123"/>
                    </a:cubicBezTo>
                    <a:cubicBezTo>
                      <a:pt x="2138085" y="271536"/>
                      <a:pt x="2199997" y="266773"/>
                      <a:pt x="2246564" y="266773"/>
                    </a:cubicBezTo>
                    <a:cubicBezTo>
                      <a:pt x="2293131" y="266773"/>
                      <a:pt x="2312710" y="267831"/>
                      <a:pt x="2351339" y="273123"/>
                    </a:cubicBezTo>
                    <a:cubicBezTo>
                      <a:pt x="2389968" y="278415"/>
                      <a:pt x="2396847" y="280002"/>
                      <a:pt x="2478339" y="298523"/>
                    </a:cubicBezTo>
                    <a:lnTo>
                      <a:pt x="2840289" y="384248"/>
                    </a:lnTo>
                    <a:cubicBezTo>
                      <a:pt x="2931835" y="404885"/>
                      <a:pt x="2973639" y="410706"/>
                      <a:pt x="3027614" y="422348"/>
                    </a:cubicBezTo>
                    <a:cubicBezTo>
                      <a:pt x="3081589" y="433990"/>
                      <a:pt x="3092172" y="433990"/>
                      <a:pt x="3164139" y="454098"/>
                    </a:cubicBezTo>
                    <a:lnTo>
                      <a:pt x="3567364" y="542998"/>
                    </a:lnTo>
                    <a:lnTo>
                      <a:pt x="3773739" y="600148"/>
                    </a:lnTo>
                    <a:cubicBezTo>
                      <a:pt x="3889489" y="628909"/>
                      <a:pt x="3847083" y="739388"/>
                      <a:pt x="3861815" y="639363"/>
                    </a:cubicBezTo>
                    <a:cubicBezTo>
                      <a:pt x="3876547" y="539338"/>
                      <a:pt x="3847705" y="2832"/>
                      <a:pt x="3862130" y="0"/>
                    </a:cubicBezTo>
                    <a:cubicBezTo>
                      <a:pt x="3857505" y="343"/>
                      <a:pt x="2318402" y="41347"/>
                      <a:pt x="1675065" y="41347"/>
                    </a:cubicBezTo>
                    <a:cubicBezTo>
                      <a:pt x="1031728" y="41347"/>
                      <a:pt x="4752" y="-40217"/>
                      <a:pt x="2106" y="28575"/>
                    </a:cubicBezTo>
                    <a:cubicBezTo>
                      <a:pt x="-540" y="97367"/>
                      <a:pt x="-762" y="159869"/>
                      <a:pt x="1839" y="206448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5" name="Conector curvado 14">
                <a:extLst>
                  <a:ext uri="{FF2B5EF4-FFF2-40B4-BE49-F238E27FC236}">
                    <a16:creationId xmlns:a16="http://schemas.microsoft.com/office/drawing/2014/main" id="{F387D9DE-B50E-D448-9108-C66E7194383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02145" y="8200883"/>
                <a:ext cx="331565" cy="121180"/>
              </a:xfrm>
              <a:prstGeom prst="curvedConnector3">
                <a:avLst>
                  <a:gd name="adj1" fmla="val 50000"/>
                </a:avLst>
              </a:prstGeom>
              <a:ln w="25400">
                <a:solidFill>
                  <a:srgbClr val="0070C0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orma libre 15">
                <a:extLst>
                  <a:ext uri="{FF2B5EF4-FFF2-40B4-BE49-F238E27FC236}">
                    <a16:creationId xmlns:a16="http://schemas.microsoft.com/office/drawing/2014/main" id="{1073D037-7B0E-3041-8973-BEC8942617B5}"/>
                  </a:ext>
                </a:extLst>
              </p:cNvPr>
              <p:cNvSpPr/>
              <p:nvPr/>
            </p:nvSpPr>
            <p:spPr>
              <a:xfrm>
                <a:off x="2127513" y="7848414"/>
                <a:ext cx="400050" cy="284811"/>
              </a:xfrm>
              <a:custGeom>
                <a:avLst/>
                <a:gdLst>
                  <a:gd name="connsiteX0" fmla="*/ 295275 w 295275"/>
                  <a:gd name="connsiteY0" fmla="*/ 225425 h 225628"/>
                  <a:gd name="connsiteX1" fmla="*/ 203200 w 295275"/>
                  <a:gd name="connsiteY1" fmla="*/ 212725 h 225628"/>
                  <a:gd name="connsiteX2" fmla="*/ 139700 w 295275"/>
                  <a:gd name="connsiteY2" fmla="*/ 142875 h 225628"/>
                  <a:gd name="connsiteX3" fmla="*/ 31750 w 295275"/>
                  <a:gd name="connsiteY3" fmla="*/ 88900 h 225628"/>
                  <a:gd name="connsiteX4" fmla="*/ 0 w 295275"/>
                  <a:gd name="connsiteY4" fmla="*/ 0 h 225628"/>
                  <a:gd name="connsiteX0" fmla="*/ 295275 w 295275"/>
                  <a:gd name="connsiteY0" fmla="*/ 225425 h 225530"/>
                  <a:gd name="connsiteX1" fmla="*/ 203200 w 295275"/>
                  <a:gd name="connsiteY1" fmla="*/ 212725 h 225530"/>
                  <a:gd name="connsiteX2" fmla="*/ 127000 w 295275"/>
                  <a:gd name="connsiteY2" fmla="*/ 152400 h 225530"/>
                  <a:gd name="connsiteX3" fmla="*/ 31750 w 295275"/>
                  <a:gd name="connsiteY3" fmla="*/ 88900 h 225530"/>
                  <a:gd name="connsiteX4" fmla="*/ 0 w 295275"/>
                  <a:gd name="connsiteY4" fmla="*/ 0 h 225530"/>
                  <a:gd name="connsiteX0" fmla="*/ 295275 w 295275"/>
                  <a:gd name="connsiteY0" fmla="*/ 225425 h 225530"/>
                  <a:gd name="connsiteX1" fmla="*/ 203200 w 295275"/>
                  <a:gd name="connsiteY1" fmla="*/ 212725 h 225530"/>
                  <a:gd name="connsiteX2" fmla="*/ 127000 w 295275"/>
                  <a:gd name="connsiteY2" fmla="*/ 152400 h 225530"/>
                  <a:gd name="connsiteX3" fmla="*/ 25400 w 295275"/>
                  <a:gd name="connsiteY3" fmla="*/ 101600 h 225530"/>
                  <a:gd name="connsiteX4" fmla="*/ 0 w 295275"/>
                  <a:gd name="connsiteY4" fmla="*/ 0 h 225530"/>
                  <a:gd name="connsiteX0" fmla="*/ 295275 w 295275"/>
                  <a:gd name="connsiteY0" fmla="*/ 225425 h 233386"/>
                  <a:gd name="connsiteX1" fmla="*/ 203200 w 295275"/>
                  <a:gd name="connsiteY1" fmla="*/ 228600 h 233386"/>
                  <a:gd name="connsiteX2" fmla="*/ 127000 w 295275"/>
                  <a:gd name="connsiteY2" fmla="*/ 152400 h 233386"/>
                  <a:gd name="connsiteX3" fmla="*/ 25400 w 295275"/>
                  <a:gd name="connsiteY3" fmla="*/ 101600 h 233386"/>
                  <a:gd name="connsiteX4" fmla="*/ 0 w 295275"/>
                  <a:gd name="connsiteY4" fmla="*/ 0 h 233386"/>
                  <a:gd name="connsiteX0" fmla="*/ 295275 w 295275"/>
                  <a:gd name="connsiteY0" fmla="*/ 225425 h 234315"/>
                  <a:gd name="connsiteX1" fmla="*/ 203200 w 295275"/>
                  <a:gd name="connsiteY1" fmla="*/ 228600 h 234315"/>
                  <a:gd name="connsiteX2" fmla="*/ 152400 w 295275"/>
                  <a:gd name="connsiteY2" fmla="*/ 139700 h 234315"/>
                  <a:gd name="connsiteX3" fmla="*/ 25400 w 295275"/>
                  <a:gd name="connsiteY3" fmla="*/ 101600 h 234315"/>
                  <a:gd name="connsiteX4" fmla="*/ 0 w 295275"/>
                  <a:gd name="connsiteY4" fmla="*/ 0 h 234315"/>
                  <a:gd name="connsiteX0" fmla="*/ 332184 w 332184"/>
                  <a:gd name="connsiteY0" fmla="*/ 241585 h 242229"/>
                  <a:gd name="connsiteX1" fmla="*/ 203200 w 332184"/>
                  <a:gd name="connsiteY1" fmla="*/ 228600 h 242229"/>
                  <a:gd name="connsiteX2" fmla="*/ 152400 w 332184"/>
                  <a:gd name="connsiteY2" fmla="*/ 139700 h 242229"/>
                  <a:gd name="connsiteX3" fmla="*/ 25400 w 332184"/>
                  <a:gd name="connsiteY3" fmla="*/ 101600 h 242229"/>
                  <a:gd name="connsiteX4" fmla="*/ 0 w 332184"/>
                  <a:gd name="connsiteY4" fmla="*/ 0 h 242229"/>
                  <a:gd name="connsiteX0" fmla="*/ 332184 w 332184"/>
                  <a:gd name="connsiteY0" fmla="*/ 241585 h 241598"/>
                  <a:gd name="connsiteX1" fmla="*/ 219018 w 332184"/>
                  <a:gd name="connsiteY1" fmla="*/ 209747 h 241598"/>
                  <a:gd name="connsiteX2" fmla="*/ 152400 w 332184"/>
                  <a:gd name="connsiteY2" fmla="*/ 139700 h 241598"/>
                  <a:gd name="connsiteX3" fmla="*/ 25400 w 332184"/>
                  <a:gd name="connsiteY3" fmla="*/ 101600 h 241598"/>
                  <a:gd name="connsiteX4" fmla="*/ 0 w 332184"/>
                  <a:gd name="connsiteY4" fmla="*/ 0 h 241598"/>
                  <a:gd name="connsiteX0" fmla="*/ 332184 w 332184"/>
                  <a:gd name="connsiteY0" fmla="*/ 241585 h 241598"/>
                  <a:gd name="connsiteX1" fmla="*/ 219018 w 332184"/>
                  <a:gd name="connsiteY1" fmla="*/ 209747 h 241598"/>
                  <a:gd name="connsiteX2" fmla="*/ 152400 w 332184"/>
                  <a:gd name="connsiteY2" fmla="*/ 139700 h 241598"/>
                  <a:gd name="connsiteX3" fmla="*/ 41218 w 332184"/>
                  <a:gd name="connsiteY3" fmla="*/ 90827 h 241598"/>
                  <a:gd name="connsiteX4" fmla="*/ 0 w 332184"/>
                  <a:gd name="connsiteY4" fmla="*/ 0 h 24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184" h="241598">
                    <a:moveTo>
                      <a:pt x="332184" y="241585"/>
                    </a:moveTo>
                    <a:cubicBezTo>
                      <a:pt x="299111" y="242114"/>
                      <a:pt x="248982" y="226728"/>
                      <a:pt x="219018" y="209747"/>
                    </a:cubicBezTo>
                    <a:cubicBezTo>
                      <a:pt x="189054" y="192766"/>
                      <a:pt x="182033" y="159520"/>
                      <a:pt x="152400" y="139700"/>
                    </a:cubicBezTo>
                    <a:cubicBezTo>
                      <a:pt x="122767" y="119880"/>
                      <a:pt x="66618" y="114110"/>
                      <a:pt x="41218" y="90827"/>
                    </a:cubicBezTo>
                    <a:cubicBezTo>
                      <a:pt x="15818" y="67544"/>
                      <a:pt x="4233" y="32543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  <a:tailEnd type="stealth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Forma libre 16">
                <a:extLst>
                  <a:ext uri="{FF2B5EF4-FFF2-40B4-BE49-F238E27FC236}">
                    <a16:creationId xmlns:a16="http://schemas.microsoft.com/office/drawing/2014/main" id="{9A866D10-27B0-B649-8685-1D0D2738AA8F}"/>
                  </a:ext>
                </a:extLst>
              </p:cNvPr>
              <p:cNvSpPr/>
              <p:nvPr/>
            </p:nvSpPr>
            <p:spPr>
              <a:xfrm>
                <a:off x="1594112" y="7378515"/>
                <a:ext cx="327025" cy="360995"/>
              </a:xfrm>
              <a:custGeom>
                <a:avLst/>
                <a:gdLst>
                  <a:gd name="connsiteX0" fmla="*/ 295275 w 295275"/>
                  <a:gd name="connsiteY0" fmla="*/ 225425 h 225628"/>
                  <a:gd name="connsiteX1" fmla="*/ 203200 w 295275"/>
                  <a:gd name="connsiteY1" fmla="*/ 212725 h 225628"/>
                  <a:gd name="connsiteX2" fmla="*/ 139700 w 295275"/>
                  <a:gd name="connsiteY2" fmla="*/ 142875 h 225628"/>
                  <a:gd name="connsiteX3" fmla="*/ 31750 w 295275"/>
                  <a:gd name="connsiteY3" fmla="*/ 88900 h 225628"/>
                  <a:gd name="connsiteX4" fmla="*/ 0 w 295275"/>
                  <a:gd name="connsiteY4" fmla="*/ 0 h 225628"/>
                  <a:gd name="connsiteX0" fmla="*/ 295275 w 295275"/>
                  <a:gd name="connsiteY0" fmla="*/ 225425 h 225530"/>
                  <a:gd name="connsiteX1" fmla="*/ 203200 w 295275"/>
                  <a:gd name="connsiteY1" fmla="*/ 212725 h 225530"/>
                  <a:gd name="connsiteX2" fmla="*/ 127000 w 295275"/>
                  <a:gd name="connsiteY2" fmla="*/ 152400 h 225530"/>
                  <a:gd name="connsiteX3" fmla="*/ 31750 w 295275"/>
                  <a:gd name="connsiteY3" fmla="*/ 88900 h 225530"/>
                  <a:gd name="connsiteX4" fmla="*/ 0 w 295275"/>
                  <a:gd name="connsiteY4" fmla="*/ 0 h 225530"/>
                  <a:gd name="connsiteX0" fmla="*/ 295275 w 295275"/>
                  <a:gd name="connsiteY0" fmla="*/ 225425 h 225530"/>
                  <a:gd name="connsiteX1" fmla="*/ 203200 w 295275"/>
                  <a:gd name="connsiteY1" fmla="*/ 212725 h 225530"/>
                  <a:gd name="connsiteX2" fmla="*/ 127000 w 295275"/>
                  <a:gd name="connsiteY2" fmla="*/ 152400 h 225530"/>
                  <a:gd name="connsiteX3" fmla="*/ 25400 w 295275"/>
                  <a:gd name="connsiteY3" fmla="*/ 101600 h 225530"/>
                  <a:gd name="connsiteX4" fmla="*/ 0 w 295275"/>
                  <a:gd name="connsiteY4" fmla="*/ 0 h 225530"/>
                  <a:gd name="connsiteX0" fmla="*/ 295275 w 295275"/>
                  <a:gd name="connsiteY0" fmla="*/ 225425 h 233386"/>
                  <a:gd name="connsiteX1" fmla="*/ 203200 w 295275"/>
                  <a:gd name="connsiteY1" fmla="*/ 228600 h 233386"/>
                  <a:gd name="connsiteX2" fmla="*/ 127000 w 295275"/>
                  <a:gd name="connsiteY2" fmla="*/ 152400 h 233386"/>
                  <a:gd name="connsiteX3" fmla="*/ 25400 w 295275"/>
                  <a:gd name="connsiteY3" fmla="*/ 101600 h 233386"/>
                  <a:gd name="connsiteX4" fmla="*/ 0 w 295275"/>
                  <a:gd name="connsiteY4" fmla="*/ 0 h 233386"/>
                  <a:gd name="connsiteX0" fmla="*/ 295275 w 295275"/>
                  <a:gd name="connsiteY0" fmla="*/ 225425 h 234315"/>
                  <a:gd name="connsiteX1" fmla="*/ 203200 w 295275"/>
                  <a:gd name="connsiteY1" fmla="*/ 228600 h 234315"/>
                  <a:gd name="connsiteX2" fmla="*/ 152400 w 295275"/>
                  <a:gd name="connsiteY2" fmla="*/ 139700 h 234315"/>
                  <a:gd name="connsiteX3" fmla="*/ 25400 w 295275"/>
                  <a:gd name="connsiteY3" fmla="*/ 101600 h 234315"/>
                  <a:gd name="connsiteX4" fmla="*/ 0 w 295275"/>
                  <a:gd name="connsiteY4" fmla="*/ 0 h 234315"/>
                  <a:gd name="connsiteX0" fmla="*/ 332184 w 332184"/>
                  <a:gd name="connsiteY0" fmla="*/ 241585 h 242229"/>
                  <a:gd name="connsiteX1" fmla="*/ 203200 w 332184"/>
                  <a:gd name="connsiteY1" fmla="*/ 228600 h 242229"/>
                  <a:gd name="connsiteX2" fmla="*/ 152400 w 332184"/>
                  <a:gd name="connsiteY2" fmla="*/ 139700 h 242229"/>
                  <a:gd name="connsiteX3" fmla="*/ 25400 w 332184"/>
                  <a:gd name="connsiteY3" fmla="*/ 101600 h 242229"/>
                  <a:gd name="connsiteX4" fmla="*/ 0 w 332184"/>
                  <a:gd name="connsiteY4" fmla="*/ 0 h 242229"/>
                  <a:gd name="connsiteX0" fmla="*/ 332184 w 332184"/>
                  <a:gd name="connsiteY0" fmla="*/ 241585 h 241598"/>
                  <a:gd name="connsiteX1" fmla="*/ 219018 w 332184"/>
                  <a:gd name="connsiteY1" fmla="*/ 209747 h 241598"/>
                  <a:gd name="connsiteX2" fmla="*/ 152400 w 332184"/>
                  <a:gd name="connsiteY2" fmla="*/ 139700 h 241598"/>
                  <a:gd name="connsiteX3" fmla="*/ 25400 w 332184"/>
                  <a:gd name="connsiteY3" fmla="*/ 101600 h 241598"/>
                  <a:gd name="connsiteX4" fmla="*/ 0 w 332184"/>
                  <a:gd name="connsiteY4" fmla="*/ 0 h 241598"/>
                  <a:gd name="connsiteX0" fmla="*/ 332184 w 332184"/>
                  <a:gd name="connsiteY0" fmla="*/ 241585 h 241598"/>
                  <a:gd name="connsiteX1" fmla="*/ 219018 w 332184"/>
                  <a:gd name="connsiteY1" fmla="*/ 209747 h 241598"/>
                  <a:gd name="connsiteX2" fmla="*/ 152400 w 332184"/>
                  <a:gd name="connsiteY2" fmla="*/ 139700 h 241598"/>
                  <a:gd name="connsiteX3" fmla="*/ 41218 w 332184"/>
                  <a:gd name="connsiteY3" fmla="*/ 90827 h 241598"/>
                  <a:gd name="connsiteX4" fmla="*/ 0 w 332184"/>
                  <a:gd name="connsiteY4" fmla="*/ 0 h 241598"/>
                  <a:gd name="connsiteX0" fmla="*/ 276820 w 276820"/>
                  <a:gd name="connsiteY0" fmla="*/ 319690 h 319692"/>
                  <a:gd name="connsiteX1" fmla="*/ 219018 w 276820"/>
                  <a:gd name="connsiteY1" fmla="*/ 209747 h 319692"/>
                  <a:gd name="connsiteX2" fmla="*/ 152400 w 276820"/>
                  <a:gd name="connsiteY2" fmla="*/ 139700 h 319692"/>
                  <a:gd name="connsiteX3" fmla="*/ 41218 w 276820"/>
                  <a:gd name="connsiteY3" fmla="*/ 90827 h 319692"/>
                  <a:gd name="connsiteX4" fmla="*/ 0 w 276820"/>
                  <a:gd name="connsiteY4" fmla="*/ 0 h 319692"/>
                  <a:gd name="connsiteX0" fmla="*/ 276820 w 276820"/>
                  <a:gd name="connsiteY0" fmla="*/ 319690 h 319692"/>
                  <a:gd name="connsiteX1" fmla="*/ 219018 w 276820"/>
                  <a:gd name="connsiteY1" fmla="*/ 209747 h 319692"/>
                  <a:gd name="connsiteX2" fmla="*/ 152400 w 276820"/>
                  <a:gd name="connsiteY2" fmla="*/ 139700 h 319692"/>
                  <a:gd name="connsiteX3" fmla="*/ 30673 w 276820"/>
                  <a:gd name="connsiteY3" fmla="*/ 101600 h 319692"/>
                  <a:gd name="connsiteX4" fmla="*/ 0 w 276820"/>
                  <a:gd name="connsiteY4" fmla="*/ 0 h 319692"/>
                  <a:gd name="connsiteX0" fmla="*/ 276820 w 276820"/>
                  <a:gd name="connsiteY0" fmla="*/ 319690 h 319692"/>
                  <a:gd name="connsiteX1" fmla="*/ 219018 w 276820"/>
                  <a:gd name="connsiteY1" fmla="*/ 209747 h 319692"/>
                  <a:gd name="connsiteX2" fmla="*/ 131309 w 276820"/>
                  <a:gd name="connsiteY2" fmla="*/ 163939 h 319692"/>
                  <a:gd name="connsiteX3" fmla="*/ 30673 w 276820"/>
                  <a:gd name="connsiteY3" fmla="*/ 101600 h 319692"/>
                  <a:gd name="connsiteX4" fmla="*/ 0 w 276820"/>
                  <a:gd name="connsiteY4" fmla="*/ 0 h 319692"/>
                  <a:gd name="connsiteX0" fmla="*/ 276820 w 276820"/>
                  <a:gd name="connsiteY0" fmla="*/ 319690 h 319693"/>
                  <a:gd name="connsiteX1" fmla="*/ 187382 w 276820"/>
                  <a:gd name="connsiteY1" fmla="*/ 225907 h 319693"/>
                  <a:gd name="connsiteX2" fmla="*/ 131309 w 276820"/>
                  <a:gd name="connsiteY2" fmla="*/ 163939 h 319693"/>
                  <a:gd name="connsiteX3" fmla="*/ 30673 w 276820"/>
                  <a:gd name="connsiteY3" fmla="*/ 101600 h 319693"/>
                  <a:gd name="connsiteX4" fmla="*/ 0 w 276820"/>
                  <a:gd name="connsiteY4" fmla="*/ 0 h 319693"/>
                  <a:gd name="connsiteX0" fmla="*/ 279456 w 279456"/>
                  <a:gd name="connsiteY0" fmla="*/ 343929 h 343931"/>
                  <a:gd name="connsiteX1" fmla="*/ 187382 w 279456"/>
                  <a:gd name="connsiteY1" fmla="*/ 225907 h 343931"/>
                  <a:gd name="connsiteX2" fmla="*/ 131309 w 279456"/>
                  <a:gd name="connsiteY2" fmla="*/ 163939 h 343931"/>
                  <a:gd name="connsiteX3" fmla="*/ 30673 w 279456"/>
                  <a:gd name="connsiteY3" fmla="*/ 101600 h 343931"/>
                  <a:gd name="connsiteX4" fmla="*/ 0 w 279456"/>
                  <a:gd name="connsiteY4" fmla="*/ 0 h 343931"/>
                  <a:gd name="connsiteX0" fmla="*/ 279456 w 279456"/>
                  <a:gd name="connsiteY0" fmla="*/ 343929 h 343929"/>
                  <a:gd name="connsiteX1" fmla="*/ 187382 w 279456"/>
                  <a:gd name="connsiteY1" fmla="*/ 225907 h 343929"/>
                  <a:gd name="connsiteX2" fmla="*/ 131309 w 279456"/>
                  <a:gd name="connsiteY2" fmla="*/ 163939 h 343929"/>
                  <a:gd name="connsiteX3" fmla="*/ 30673 w 279456"/>
                  <a:gd name="connsiteY3" fmla="*/ 101600 h 343929"/>
                  <a:gd name="connsiteX4" fmla="*/ 0 w 279456"/>
                  <a:gd name="connsiteY4" fmla="*/ 0 h 343929"/>
                  <a:gd name="connsiteX0" fmla="*/ 279456 w 279456"/>
                  <a:gd name="connsiteY0" fmla="*/ 343929 h 343929"/>
                  <a:gd name="connsiteX1" fmla="*/ 176837 w 279456"/>
                  <a:gd name="connsiteY1" fmla="*/ 247453 h 343929"/>
                  <a:gd name="connsiteX2" fmla="*/ 131309 w 279456"/>
                  <a:gd name="connsiteY2" fmla="*/ 163939 h 343929"/>
                  <a:gd name="connsiteX3" fmla="*/ 30673 w 279456"/>
                  <a:gd name="connsiteY3" fmla="*/ 101600 h 343929"/>
                  <a:gd name="connsiteX4" fmla="*/ 0 w 279456"/>
                  <a:gd name="connsiteY4" fmla="*/ 0 h 343929"/>
                  <a:gd name="connsiteX0" fmla="*/ 271547 w 271547"/>
                  <a:gd name="connsiteY0" fmla="*/ 306223 h 306223"/>
                  <a:gd name="connsiteX1" fmla="*/ 176837 w 271547"/>
                  <a:gd name="connsiteY1" fmla="*/ 247453 h 306223"/>
                  <a:gd name="connsiteX2" fmla="*/ 131309 w 271547"/>
                  <a:gd name="connsiteY2" fmla="*/ 163939 h 306223"/>
                  <a:gd name="connsiteX3" fmla="*/ 30673 w 271547"/>
                  <a:gd name="connsiteY3" fmla="*/ 101600 h 306223"/>
                  <a:gd name="connsiteX4" fmla="*/ 0 w 271547"/>
                  <a:gd name="connsiteY4" fmla="*/ 0 h 306223"/>
                  <a:gd name="connsiteX0" fmla="*/ 271547 w 271547"/>
                  <a:gd name="connsiteY0" fmla="*/ 306223 h 306223"/>
                  <a:gd name="connsiteX1" fmla="*/ 176837 w 271547"/>
                  <a:gd name="connsiteY1" fmla="*/ 247453 h 306223"/>
                  <a:gd name="connsiteX2" fmla="*/ 131309 w 271547"/>
                  <a:gd name="connsiteY2" fmla="*/ 163939 h 306223"/>
                  <a:gd name="connsiteX3" fmla="*/ 30673 w 271547"/>
                  <a:gd name="connsiteY3" fmla="*/ 101600 h 306223"/>
                  <a:gd name="connsiteX4" fmla="*/ 0 w 271547"/>
                  <a:gd name="connsiteY4" fmla="*/ 0 h 30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547" h="306223">
                    <a:moveTo>
                      <a:pt x="271547" y="306223"/>
                    </a:moveTo>
                    <a:cubicBezTo>
                      <a:pt x="243747" y="282512"/>
                      <a:pt x="200210" y="271167"/>
                      <a:pt x="176837" y="247453"/>
                    </a:cubicBezTo>
                    <a:cubicBezTo>
                      <a:pt x="153464" y="223739"/>
                      <a:pt x="155670" y="188248"/>
                      <a:pt x="131309" y="163939"/>
                    </a:cubicBezTo>
                    <a:cubicBezTo>
                      <a:pt x="106948" y="139630"/>
                      <a:pt x="52558" y="128923"/>
                      <a:pt x="30673" y="101600"/>
                    </a:cubicBezTo>
                    <a:cubicBezTo>
                      <a:pt x="8788" y="74277"/>
                      <a:pt x="4233" y="32543"/>
                      <a:pt x="0" y="0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  <a:tailEnd type="stealth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Forma libre 17">
                <a:extLst>
                  <a:ext uri="{FF2B5EF4-FFF2-40B4-BE49-F238E27FC236}">
                    <a16:creationId xmlns:a16="http://schemas.microsoft.com/office/drawing/2014/main" id="{2D928308-F156-0A4A-87FE-00A82F96CF42}"/>
                  </a:ext>
                </a:extLst>
              </p:cNvPr>
              <p:cNvSpPr/>
              <p:nvPr/>
            </p:nvSpPr>
            <p:spPr>
              <a:xfrm>
                <a:off x="2105244" y="7737333"/>
                <a:ext cx="612786" cy="230391"/>
              </a:xfrm>
              <a:custGeom>
                <a:avLst/>
                <a:gdLst>
                  <a:gd name="connsiteX0" fmla="*/ 174625 w 612786"/>
                  <a:gd name="connsiteY0" fmla="*/ 142875 h 230391"/>
                  <a:gd name="connsiteX1" fmla="*/ 127000 w 612786"/>
                  <a:gd name="connsiteY1" fmla="*/ 161925 h 230391"/>
                  <a:gd name="connsiteX2" fmla="*/ 66675 w 612786"/>
                  <a:gd name="connsiteY2" fmla="*/ 136525 h 230391"/>
                  <a:gd name="connsiteX3" fmla="*/ 28575 w 612786"/>
                  <a:gd name="connsiteY3" fmla="*/ 95250 h 230391"/>
                  <a:gd name="connsiteX4" fmla="*/ 53975 w 612786"/>
                  <a:gd name="connsiteY4" fmla="*/ 63500 h 230391"/>
                  <a:gd name="connsiteX5" fmla="*/ 25400 w 612786"/>
                  <a:gd name="connsiteY5" fmla="*/ 47625 h 230391"/>
                  <a:gd name="connsiteX6" fmla="*/ 0 w 612786"/>
                  <a:gd name="connsiteY6" fmla="*/ 47625 h 230391"/>
                  <a:gd name="connsiteX7" fmla="*/ 25400 w 612786"/>
                  <a:gd name="connsiteY7" fmla="*/ 22225 h 230391"/>
                  <a:gd name="connsiteX8" fmla="*/ 60325 w 612786"/>
                  <a:gd name="connsiteY8" fmla="*/ 0 h 230391"/>
                  <a:gd name="connsiteX9" fmla="*/ 127000 w 612786"/>
                  <a:gd name="connsiteY9" fmla="*/ 22225 h 230391"/>
                  <a:gd name="connsiteX10" fmla="*/ 193675 w 612786"/>
                  <a:gd name="connsiteY10" fmla="*/ 31750 h 230391"/>
                  <a:gd name="connsiteX11" fmla="*/ 180975 w 612786"/>
                  <a:gd name="connsiteY11" fmla="*/ 50800 h 230391"/>
                  <a:gd name="connsiteX12" fmla="*/ 231775 w 612786"/>
                  <a:gd name="connsiteY12" fmla="*/ 82550 h 230391"/>
                  <a:gd name="connsiteX13" fmla="*/ 279400 w 612786"/>
                  <a:gd name="connsiteY13" fmla="*/ 66675 h 230391"/>
                  <a:gd name="connsiteX14" fmla="*/ 288925 w 612786"/>
                  <a:gd name="connsiteY14" fmla="*/ 38100 h 230391"/>
                  <a:gd name="connsiteX15" fmla="*/ 349250 w 612786"/>
                  <a:gd name="connsiteY15" fmla="*/ 19050 h 230391"/>
                  <a:gd name="connsiteX16" fmla="*/ 374650 w 612786"/>
                  <a:gd name="connsiteY16" fmla="*/ 63500 h 230391"/>
                  <a:gd name="connsiteX17" fmla="*/ 428625 w 612786"/>
                  <a:gd name="connsiteY17" fmla="*/ 73025 h 230391"/>
                  <a:gd name="connsiteX18" fmla="*/ 406400 w 612786"/>
                  <a:gd name="connsiteY18" fmla="*/ 22225 h 230391"/>
                  <a:gd name="connsiteX19" fmla="*/ 479425 w 612786"/>
                  <a:gd name="connsiteY19" fmla="*/ 9525 h 230391"/>
                  <a:gd name="connsiteX20" fmla="*/ 501650 w 612786"/>
                  <a:gd name="connsiteY20" fmla="*/ 44450 h 230391"/>
                  <a:gd name="connsiteX21" fmla="*/ 561975 w 612786"/>
                  <a:gd name="connsiteY21" fmla="*/ 31750 h 230391"/>
                  <a:gd name="connsiteX22" fmla="*/ 590550 w 612786"/>
                  <a:gd name="connsiteY22" fmla="*/ 6350 h 230391"/>
                  <a:gd name="connsiteX23" fmla="*/ 612775 w 612786"/>
                  <a:gd name="connsiteY23" fmla="*/ 28575 h 230391"/>
                  <a:gd name="connsiteX24" fmla="*/ 593725 w 612786"/>
                  <a:gd name="connsiteY24" fmla="*/ 57150 h 230391"/>
                  <a:gd name="connsiteX25" fmla="*/ 600075 w 612786"/>
                  <a:gd name="connsiteY25" fmla="*/ 88900 h 230391"/>
                  <a:gd name="connsiteX26" fmla="*/ 603250 w 612786"/>
                  <a:gd name="connsiteY26" fmla="*/ 123825 h 230391"/>
                  <a:gd name="connsiteX27" fmla="*/ 574675 w 612786"/>
                  <a:gd name="connsiteY27" fmla="*/ 88900 h 230391"/>
                  <a:gd name="connsiteX28" fmla="*/ 546100 w 612786"/>
                  <a:gd name="connsiteY28" fmla="*/ 79375 h 230391"/>
                  <a:gd name="connsiteX29" fmla="*/ 530225 w 612786"/>
                  <a:gd name="connsiteY29" fmla="*/ 95250 h 230391"/>
                  <a:gd name="connsiteX30" fmla="*/ 533400 w 612786"/>
                  <a:gd name="connsiteY30" fmla="*/ 120650 h 230391"/>
                  <a:gd name="connsiteX31" fmla="*/ 552450 w 612786"/>
                  <a:gd name="connsiteY31" fmla="*/ 133350 h 230391"/>
                  <a:gd name="connsiteX32" fmla="*/ 568325 w 612786"/>
                  <a:gd name="connsiteY32" fmla="*/ 161925 h 230391"/>
                  <a:gd name="connsiteX33" fmla="*/ 593725 w 612786"/>
                  <a:gd name="connsiteY33" fmla="*/ 193675 h 230391"/>
                  <a:gd name="connsiteX34" fmla="*/ 565150 w 612786"/>
                  <a:gd name="connsiteY34" fmla="*/ 222250 h 230391"/>
                  <a:gd name="connsiteX35" fmla="*/ 504825 w 612786"/>
                  <a:gd name="connsiteY35" fmla="*/ 225425 h 230391"/>
                  <a:gd name="connsiteX36" fmla="*/ 460375 w 612786"/>
                  <a:gd name="connsiteY36" fmla="*/ 168275 h 230391"/>
                  <a:gd name="connsiteX37" fmla="*/ 381000 w 612786"/>
                  <a:gd name="connsiteY37" fmla="*/ 155575 h 230391"/>
                  <a:gd name="connsiteX38" fmla="*/ 346075 w 612786"/>
                  <a:gd name="connsiteY38" fmla="*/ 184150 h 230391"/>
                  <a:gd name="connsiteX39" fmla="*/ 393700 w 612786"/>
                  <a:gd name="connsiteY39" fmla="*/ 215900 h 230391"/>
                  <a:gd name="connsiteX40" fmla="*/ 412750 w 612786"/>
                  <a:gd name="connsiteY40" fmla="*/ 228600 h 230391"/>
                  <a:gd name="connsiteX41" fmla="*/ 320675 w 612786"/>
                  <a:gd name="connsiteY41" fmla="*/ 228600 h 230391"/>
                  <a:gd name="connsiteX42" fmla="*/ 244475 w 612786"/>
                  <a:gd name="connsiteY42" fmla="*/ 212725 h 230391"/>
                  <a:gd name="connsiteX43" fmla="*/ 225425 w 612786"/>
                  <a:gd name="connsiteY43" fmla="*/ 200025 h 230391"/>
                  <a:gd name="connsiteX44" fmla="*/ 257175 w 612786"/>
                  <a:gd name="connsiteY44" fmla="*/ 168275 h 230391"/>
                  <a:gd name="connsiteX45" fmla="*/ 225425 w 612786"/>
                  <a:gd name="connsiteY45" fmla="*/ 142875 h 230391"/>
                  <a:gd name="connsiteX46" fmla="*/ 174625 w 612786"/>
                  <a:gd name="connsiteY46" fmla="*/ 142875 h 23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12786" h="230391">
                    <a:moveTo>
                      <a:pt x="174625" y="142875"/>
                    </a:moveTo>
                    <a:cubicBezTo>
                      <a:pt x="158221" y="146050"/>
                      <a:pt x="144991" y="162983"/>
                      <a:pt x="127000" y="161925"/>
                    </a:cubicBezTo>
                    <a:cubicBezTo>
                      <a:pt x="109009" y="160867"/>
                      <a:pt x="83079" y="147637"/>
                      <a:pt x="66675" y="136525"/>
                    </a:cubicBezTo>
                    <a:cubicBezTo>
                      <a:pt x="50271" y="125413"/>
                      <a:pt x="30692" y="107421"/>
                      <a:pt x="28575" y="95250"/>
                    </a:cubicBezTo>
                    <a:cubicBezTo>
                      <a:pt x="26458" y="83079"/>
                      <a:pt x="54504" y="71437"/>
                      <a:pt x="53975" y="63500"/>
                    </a:cubicBezTo>
                    <a:cubicBezTo>
                      <a:pt x="53446" y="55562"/>
                      <a:pt x="34396" y="50271"/>
                      <a:pt x="25400" y="47625"/>
                    </a:cubicBezTo>
                    <a:cubicBezTo>
                      <a:pt x="16404" y="44979"/>
                      <a:pt x="0" y="51858"/>
                      <a:pt x="0" y="47625"/>
                    </a:cubicBezTo>
                    <a:cubicBezTo>
                      <a:pt x="0" y="43392"/>
                      <a:pt x="15346" y="30162"/>
                      <a:pt x="25400" y="22225"/>
                    </a:cubicBezTo>
                    <a:cubicBezTo>
                      <a:pt x="35454" y="14288"/>
                      <a:pt x="43392" y="0"/>
                      <a:pt x="60325" y="0"/>
                    </a:cubicBezTo>
                    <a:cubicBezTo>
                      <a:pt x="77258" y="0"/>
                      <a:pt x="104775" y="16933"/>
                      <a:pt x="127000" y="22225"/>
                    </a:cubicBezTo>
                    <a:cubicBezTo>
                      <a:pt x="149225" y="27517"/>
                      <a:pt x="184679" y="26988"/>
                      <a:pt x="193675" y="31750"/>
                    </a:cubicBezTo>
                    <a:cubicBezTo>
                      <a:pt x="202671" y="36512"/>
                      <a:pt x="174625" y="42333"/>
                      <a:pt x="180975" y="50800"/>
                    </a:cubicBezTo>
                    <a:cubicBezTo>
                      <a:pt x="187325" y="59267"/>
                      <a:pt x="215371" y="79904"/>
                      <a:pt x="231775" y="82550"/>
                    </a:cubicBezTo>
                    <a:cubicBezTo>
                      <a:pt x="248179" y="85196"/>
                      <a:pt x="269875" y="74083"/>
                      <a:pt x="279400" y="66675"/>
                    </a:cubicBezTo>
                    <a:cubicBezTo>
                      <a:pt x="288925" y="59267"/>
                      <a:pt x="277283" y="46037"/>
                      <a:pt x="288925" y="38100"/>
                    </a:cubicBezTo>
                    <a:cubicBezTo>
                      <a:pt x="300567" y="30162"/>
                      <a:pt x="334963" y="14817"/>
                      <a:pt x="349250" y="19050"/>
                    </a:cubicBezTo>
                    <a:cubicBezTo>
                      <a:pt x="363537" y="23283"/>
                      <a:pt x="361421" y="54504"/>
                      <a:pt x="374650" y="63500"/>
                    </a:cubicBezTo>
                    <a:cubicBezTo>
                      <a:pt x="387879" y="72496"/>
                      <a:pt x="423333" y="79904"/>
                      <a:pt x="428625" y="73025"/>
                    </a:cubicBezTo>
                    <a:cubicBezTo>
                      <a:pt x="433917" y="66146"/>
                      <a:pt x="397933" y="32808"/>
                      <a:pt x="406400" y="22225"/>
                    </a:cubicBezTo>
                    <a:cubicBezTo>
                      <a:pt x="414867" y="11642"/>
                      <a:pt x="463550" y="5821"/>
                      <a:pt x="479425" y="9525"/>
                    </a:cubicBezTo>
                    <a:cubicBezTo>
                      <a:pt x="495300" y="13229"/>
                      <a:pt x="487892" y="40746"/>
                      <a:pt x="501650" y="44450"/>
                    </a:cubicBezTo>
                    <a:cubicBezTo>
                      <a:pt x="515408" y="48154"/>
                      <a:pt x="547158" y="38100"/>
                      <a:pt x="561975" y="31750"/>
                    </a:cubicBezTo>
                    <a:cubicBezTo>
                      <a:pt x="576792" y="25400"/>
                      <a:pt x="582083" y="6879"/>
                      <a:pt x="590550" y="6350"/>
                    </a:cubicBezTo>
                    <a:cubicBezTo>
                      <a:pt x="599017" y="5821"/>
                      <a:pt x="612246" y="20108"/>
                      <a:pt x="612775" y="28575"/>
                    </a:cubicBezTo>
                    <a:cubicBezTo>
                      <a:pt x="613304" y="37042"/>
                      <a:pt x="595842" y="47096"/>
                      <a:pt x="593725" y="57150"/>
                    </a:cubicBezTo>
                    <a:cubicBezTo>
                      <a:pt x="591608" y="67204"/>
                      <a:pt x="598488" y="77788"/>
                      <a:pt x="600075" y="88900"/>
                    </a:cubicBezTo>
                    <a:cubicBezTo>
                      <a:pt x="601662" y="100012"/>
                      <a:pt x="607483" y="123825"/>
                      <a:pt x="603250" y="123825"/>
                    </a:cubicBezTo>
                    <a:cubicBezTo>
                      <a:pt x="599017" y="123825"/>
                      <a:pt x="584200" y="96308"/>
                      <a:pt x="574675" y="88900"/>
                    </a:cubicBezTo>
                    <a:cubicBezTo>
                      <a:pt x="565150" y="81492"/>
                      <a:pt x="553508" y="78317"/>
                      <a:pt x="546100" y="79375"/>
                    </a:cubicBezTo>
                    <a:cubicBezTo>
                      <a:pt x="538692" y="80433"/>
                      <a:pt x="532342" y="88371"/>
                      <a:pt x="530225" y="95250"/>
                    </a:cubicBezTo>
                    <a:cubicBezTo>
                      <a:pt x="528108" y="102129"/>
                      <a:pt x="529696" y="114300"/>
                      <a:pt x="533400" y="120650"/>
                    </a:cubicBezTo>
                    <a:cubicBezTo>
                      <a:pt x="537104" y="127000"/>
                      <a:pt x="546629" y="126471"/>
                      <a:pt x="552450" y="133350"/>
                    </a:cubicBezTo>
                    <a:cubicBezTo>
                      <a:pt x="558271" y="140229"/>
                      <a:pt x="561446" y="151871"/>
                      <a:pt x="568325" y="161925"/>
                    </a:cubicBezTo>
                    <a:cubicBezTo>
                      <a:pt x="575204" y="171979"/>
                      <a:pt x="594254" y="183621"/>
                      <a:pt x="593725" y="193675"/>
                    </a:cubicBezTo>
                    <a:cubicBezTo>
                      <a:pt x="593196" y="203729"/>
                      <a:pt x="579967" y="216958"/>
                      <a:pt x="565150" y="222250"/>
                    </a:cubicBezTo>
                    <a:cubicBezTo>
                      <a:pt x="550333" y="227542"/>
                      <a:pt x="522288" y="234421"/>
                      <a:pt x="504825" y="225425"/>
                    </a:cubicBezTo>
                    <a:cubicBezTo>
                      <a:pt x="487363" y="216429"/>
                      <a:pt x="481012" y="179917"/>
                      <a:pt x="460375" y="168275"/>
                    </a:cubicBezTo>
                    <a:cubicBezTo>
                      <a:pt x="439738" y="156633"/>
                      <a:pt x="400050" y="152929"/>
                      <a:pt x="381000" y="155575"/>
                    </a:cubicBezTo>
                    <a:cubicBezTo>
                      <a:pt x="361950" y="158221"/>
                      <a:pt x="343958" y="174096"/>
                      <a:pt x="346075" y="184150"/>
                    </a:cubicBezTo>
                    <a:cubicBezTo>
                      <a:pt x="348192" y="194204"/>
                      <a:pt x="393700" y="215900"/>
                      <a:pt x="393700" y="215900"/>
                    </a:cubicBezTo>
                    <a:cubicBezTo>
                      <a:pt x="404813" y="223308"/>
                      <a:pt x="424921" y="226483"/>
                      <a:pt x="412750" y="228600"/>
                    </a:cubicBezTo>
                    <a:cubicBezTo>
                      <a:pt x="400579" y="230717"/>
                      <a:pt x="348721" y="231246"/>
                      <a:pt x="320675" y="228600"/>
                    </a:cubicBezTo>
                    <a:cubicBezTo>
                      <a:pt x="292629" y="225954"/>
                      <a:pt x="260350" y="217487"/>
                      <a:pt x="244475" y="212725"/>
                    </a:cubicBezTo>
                    <a:cubicBezTo>
                      <a:pt x="228600" y="207963"/>
                      <a:pt x="223308" y="207433"/>
                      <a:pt x="225425" y="200025"/>
                    </a:cubicBezTo>
                    <a:cubicBezTo>
                      <a:pt x="227542" y="192617"/>
                      <a:pt x="257175" y="177800"/>
                      <a:pt x="257175" y="168275"/>
                    </a:cubicBezTo>
                    <a:cubicBezTo>
                      <a:pt x="257175" y="158750"/>
                      <a:pt x="238125" y="146050"/>
                      <a:pt x="225425" y="142875"/>
                    </a:cubicBezTo>
                    <a:cubicBezTo>
                      <a:pt x="212725" y="139700"/>
                      <a:pt x="191029" y="139700"/>
                      <a:pt x="174625" y="142875"/>
                    </a:cubicBezTo>
                    <a:close/>
                  </a:path>
                </a:pathLst>
              </a:custGeom>
              <a:solidFill>
                <a:srgbClr val="8EFA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" name="Forma libre 18">
                <a:extLst>
                  <a:ext uri="{FF2B5EF4-FFF2-40B4-BE49-F238E27FC236}">
                    <a16:creationId xmlns:a16="http://schemas.microsoft.com/office/drawing/2014/main" id="{5387C6B3-6F38-654A-88B4-4450C5F4889E}"/>
                  </a:ext>
                </a:extLst>
              </p:cNvPr>
              <p:cNvSpPr/>
              <p:nvPr/>
            </p:nvSpPr>
            <p:spPr>
              <a:xfrm rot="21312815" flipH="1" flipV="1">
                <a:off x="1629161" y="7329980"/>
                <a:ext cx="1627831" cy="318506"/>
              </a:xfrm>
              <a:custGeom>
                <a:avLst/>
                <a:gdLst>
                  <a:gd name="connsiteX0" fmla="*/ 853810 w 854686"/>
                  <a:gd name="connsiteY0" fmla="*/ 339741 h 340861"/>
                  <a:gd name="connsiteX1" fmla="*/ 695060 w 854686"/>
                  <a:gd name="connsiteY1" fmla="*/ 266716 h 340861"/>
                  <a:gd name="connsiteX2" fmla="*/ 466460 w 854686"/>
                  <a:gd name="connsiteY2" fmla="*/ 203216 h 340861"/>
                  <a:gd name="connsiteX3" fmla="*/ 250560 w 854686"/>
                  <a:gd name="connsiteY3" fmla="*/ 146066 h 340861"/>
                  <a:gd name="connsiteX4" fmla="*/ 2910 w 854686"/>
                  <a:gd name="connsiteY4" fmla="*/ 82566 h 340861"/>
                  <a:gd name="connsiteX5" fmla="*/ 110860 w 854686"/>
                  <a:gd name="connsiteY5" fmla="*/ 63516 h 340861"/>
                  <a:gd name="connsiteX6" fmla="*/ 47360 w 854686"/>
                  <a:gd name="connsiteY6" fmla="*/ 16 h 340861"/>
                  <a:gd name="connsiteX7" fmla="*/ 307710 w 854686"/>
                  <a:gd name="connsiteY7" fmla="*/ 69866 h 340861"/>
                  <a:gd name="connsiteX8" fmla="*/ 612510 w 854686"/>
                  <a:gd name="connsiteY8" fmla="*/ 155591 h 340861"/>
                  <a:gd name="connsiteX9" fmla="*/ 752210 w 854686"/>
                  <a:gd name="connsiteY9" fmla="*/ 206391 h 340861"/>
                  <a:gd name="connsiteX10" fmla="*/ 853810 w 854686"/>
                  <a:gd name="connsiteY10" fmla="*/ 339741 h 340861"/>
                  <a:gd name="connsiteX0" fmla="*/ 853810 w 854545"/>
                  <a:gd name="connsiteY0" fmla="*/ 339741 h 341269"/>
                  <a:gd name="connsiteX1" fmla="*/ 695060 w 854545"/>
                  <a:gd name="connsiteY1" fmla="*/ 266716 h 341269"/>
                  <a:gd name="connsiteX2" fmla="*/ 466460 w 854545"/>
                  <a:gd name="connsiteY2" fmla="*/ 203216 h 341269"/>
                  <a:gd name="connsiteX3" fmla="*/ 250560 w 854545"/>
                  <a:gd name="connsiteY3" fmla="*/ 146066 h 341269"/>
                  <a:gd name="connsiteX4" fmla="*/ 2910 w 854545"/>
                  <a:gd name="connsiteY4" fmla="*/ 82566 h 341269"/>
                  <a:gd name="connsiteX5" fmla="*/ 110860 w 854545"/>
                  <a:gd name="connsiteY5" fmla="*/ 63516 h 341269"/>
                  <a:gd name="connsiteX6" fmla="*/ 47360 w 854545"/>
                  <a:gd name="connsiteY6" fmla="*/ 16 h 341269"/>
                  <a:gd name="connsiteX7" fmla="*/ 307710 w 854545"/>
                  <a:gd name="connsiteY7" fmla="*/ 69866 h 341269"/>
                  <a:gd name="connsiteX8" fmla="*/ 612510 w 854545"/>
                  <a:gd name="connsiteY8" fmla="*/ 155591 h 341269"/>
                  <a:gd name="connsiteX9" fmla="*/ 748308 w 854545"/>
                  <a:gd name="connsiteY9" fmla="*/ 194500 h 341269"/>
                  <a:gd name="connsiteX10" fmla="*/ 853810 w 854545"/>
                  <a:gd name="connsiteY10" fmla="*/ 339741 h 341269"/>
                  <a:gd name="connsiteX0" fmla="*/ 896723 w 897230"/>
                  <a:gd name="connsiteY0" fmla="*/ 371451 h 372566"/>
                  <a:gd name="connsiteX1" fmla="*/ 695060 w 897230"/>
                  <a:gd name="connsiteY1" fmla="*/ 266716 h 372566"/>
                  <a:gd name="connsiteX2" fmla="*/ 466460 w 897230"/>
                  <a:gd name="connsiteY2" fmla="*/ 203216 h 372566"/>
                  <a:gd name="connsiteX3" fmla="*/ 250560 w 897230"/>
                  <a:gd name="connsiteY3" fmla="*/ 146066 h 372566"/>
                  <a:gd name="connsiteX4" fmla="*/ 2910 w 897230"/>
                  <a:gd name="connsiteY4" fmla="*/ 82566 h 372566"/>
                  <a:gd name="connsiteX5" fmla="*/ 110860 w 897230"/>
                  <a:gd name="connsiteY5" fmla="*/ 63516 h 372566"/>
                  <a:gd name="connsiteX6" fmla="*/ 47360 w 897230"/>
                  <a:gd name="connsiteY6" fmla="*/ 16 h 372566"/>
                  <a:gd name="connsiteX7" fmla="*/ 307710 w 897230"/>
                  <a:gd name="connsiteY7" fmla="*/ 69866 h 372566"/>
                  <a:gd name="connsiteX8" fmla="*/ 612510 w 897230"/>
                  <a:gd name="connsiteY8" fmla="*/ 155591 h 372566"/>
                  <a:gd name="connsiteX9" fmla="*/ 748308 w 897230"/>
                  <a:gd name="connsiteY9" fmla="*/ 194500 h 372566"/>
                  <a:gd name="connsiteX10" fmla="*/ 896723 w 897230"/>
                  <a:gd name="connsiteY10" fmla="*/ 371451 h 372566"/>
                  <a:gd name="connsiteX0" fmla="*/ 896723 w 897230"/>
                  <a:gd name="connsiteY0" fmla="*/ 371451 h 372074"/>
                  <a:gd name="connsiteX1" fmla="*/ 695060 w 897230"/>
                  <a:gd name="connsiteY1" fmla="*/ 266716 h 372074"/>
                  <a:gd name="connsiteX2" fmla="*/ 466460 w 897230"/>
                  <a:gd name="connsiteY2" fmla="*/ 203216 h 372074"/>
                  <a:gd name="connsiteX3" fmla="*/ 250560 w 897230"/>
                  <a:gd name="connsiteY3" fmla="*/ 146066 h 372074"/>
                  <a:gd name="connsiteX4" fmla="*/ 2910 w 897230"/>
                  <a:gd name="connsiteY4" fmla="*/ 82566 h 372074"/>
                  <a:gd name="connsiteX5" fmla="*/ 110860 w 897230"/>
                  <a:gd name="connsiteY5" fmla="*/ 63516 h 372074"/>
                  <a:gd name="connsiteX6" fmla="*/ 47360 w 897230"/>
                  <a:gd name="connsiteY6" fmla="*/ 16 h 372074"/>
                  <a:gd name="connsiteX7" fmla="*/ 307710 w 897230"/>
                  <a:gd name="connsiteY7" fmla="*/ 69866 h 372074"/>
                  <a:gd name="connsiteX8" fmla="*/ 612510 w 897230"/>
                  <a:gd name="connsiteY8" fmla="*/ 155591 h 372074"/>
                  <a:gd name="connsiteX9" fmla="*/ 748308 w 897230"/>
                  <a:gd name="connsiteY9" fmla="*/ 214319 h 372074"/>
                  <a:gd name="connsiteX10" fmla="*/ 896723 w 897230"/>
                  <a:gd name="connsiteY10" fmla="*/ 371451 h 372074"/>
                  <a:gd name="connsiteX0" fmla="*/ 896723 w 901704"/>
                  <a:gd name="connsiteY0" fmla="*/ 371451 h 371787"/>
                  <a:gd name="connsiteX1" fmla="*/ 695060 w 901704"/>
                  <a:gd name="connsiteY1" fmla="*/ 266716 h 371787"/>
                  <a:gd name="connsiteX2" fmla="*/ 466460 w 901704"/>
                  <a:gd name="connsiteY2" fmla="*/ 203216 h 371787"/>
                  <a:gd name="connsiteX3" fmla="*/ 250560 w 901704"/>
                  <a:gd name="connsiteY3" fmla="*/ 146066 h 371787"/>
                  <a:gd name="connsiteX4" fmla="*/ 2910 w 901704"/>
                  <a:gd name="connsiteY4" fmla="*/ 82566 h 371787"/>
                  <a:gd name="connsiteX5" fmla="*/ 110860 w 901704"/>
                  <a:gd name="connsiteY5" fmla="*/ 63516 h 371787"/>
                  <a:gd name="connsiteX6" fmla="*/ 47360 w 901704"/>
                  <a:gd name="connsiteY6" fmla="*/ 16 h 371787"/>
                  <a:gd name="connsiteX7" fmla="*/ 307710 w 901704"/>
                  <a:gd name="connsiteY7" fmla="*/ 69866 h 371787"/>
                  <a:gd name="connsiteX8" fmla="*/ 612510 w 901704"/>
                  <a:gd name="connsiteY8" fmla="*/ 155591 h 371787"/>
                  <a:gd name="connsiteX9" fmla="*/ 821084 w 901704"/>
                  <a:gd name="connsiteY9" fmla="*/ 229144 h 371787"/>
                  <a:gd name="connsiteX10" fmla="*/ 896723 w 901704"/>
                  <a:gd name="connsiteY10" fmla="*/ 371451 h 371787"/>
                  <a:gd name="connsiteX0" fmla="*/ 896723 w 900630"/>
                  <a:gd name="connsiteY0" fmla="*/ 371451 h 371787"/>
                  <a:gd name="connsiteX1" fmla="*/ 695060 w 900630"/>
                  <a:gd name="connsiteY1" fmla="*/ 266716 h 371787"/>
                  <a:gd name="connsiteX2" fmla="*/ 466460 w 900630"/>
                  <a:gd name="connsiteY2" fmla="*/ 203216 h 371787"/>
                  <a:gd name="connsiteX3" fmla="*/ 250560 w 900630"/>
                  <a:gd name="connsiteY3" fmla="*/ 146066 h 371787"/>
                  <a:gd name="connsiteX4" fmla="*/ 2910 w 900630"/>
                  <a:gd name="connsiteY4" fmla="*/ 82566 h 371787"/>
                  <a:gd name="connsiteX5" fmla="*/ 110860 w 900630"/>
                  <a:gd name="connsiteY5" fmla="*/ 63516 h 371787"/>
                  <a:gd name="connsiteX6" fmla="*/ 47360 w 900630"/>
                  <a:gd name="connsiteY6" fmla="*/ 16 h 371787"/>
                  <a:gd name="connsiteX7" fmla="*/ 307710 w 900630"/>
                  <a:gd name="connsiteY7" fmla="*/ 69866 h 371787"/>
                  <a:gd name="connsiteX8" fmla="*/ 612510 w 900630"/>
                  <a:gd name="connsiteY8" fmla="*/ 155591 h 371787"/>
                  <a:gd name="connsiteX9" fmla="*/ 821084 w 900630"/>
                  <a:gd name="connsiteY9" fmla="*/ 229144 h 371787"/>
                  <a:gd name="connsiteX10" fmla="*/ 896723 w 900630"/>
                  <a:gd name="connsiteY10" fmla="*/ 371451 h 371787"/>
                  <a:gd name="connsiteX0" fmla="*/ 896723 w 902075"/>
                  <a:gd name="connsiteY0" fmla="*/ 371451 h 371869"/>
                  <a:gd name="connsiteX1" fmla="*/ 695060 w 902075"/>
                  <a:gd name="connsiteY1" fmla="*/ 266716 h 371869"/>
                  <a:gd name="connsiteX2" fmla="*/ 466460 w 902075"/>
                  <a:gd name="connsiteY2" fmla="*/ 203216 h 371869"/>
                  <a:gd name="connsiteX3" fmla="*/ 250560 w 902075"/>
                  <a:gd name="connsiteY3" fmla="*/ 146066 h 371869"/>
                  <a:gd name="connsiteX4" fmla="*/ 2910 w 902075"/>
                  <a:gd name="connsiteY4" fmla="*/ 82566 h 371869"/>
                  <a:gd name="connsiteX5" fmla="*/ 110860 w 902075"/>
                  <a:gd name="connsiteY5" fmla="*/ 63516 h 371869"/>
                  <a:gd name="connsiteX6" fmla="*/ 47360 w 902075"/>
                  <a:gd name="connsiteY6" fmla="*/ 16 h 371869"/>
                  <a:gd name="connsiteX7" fmla="*/ 307710 w 902075"/>
                  <a:gd name="connsiteY7" fmla="*/ 69866 h 371869"/>
                  <a:gd name="connsiteX8" fmla="*/ 612510 w 902075"/>
                  <a:gd name="connsiteY8" fmla="*/ 155591 h 371869"/>
                  <a:gd name="connsiteX9" fmla="*/ 834355 w 902075"/>
                  <a:gd name="connsiteY9" fmla="*/ 224411 h 371869"/>
                  <a:gd name="connsiteX10" fmla="*/ 896723 w 902075"/>
                  <a:gd name="connsiteY10" fmla="*/ 371451 h 371869"/>
                  <a:gd name="connsiteX0" fmla="*/ 896723 w 904994"/>
                  <a:gd name="connsiteY0" fmla="*/ 371451 h 371456"/>
                  <a:gd name="connsiteX1" fmla="*/ 695060 w 904994"/>
                  <a:gd name="connsiteY1" fmla="*/ 266716 h 371456"/>
                  <a:gd name="connsiteX2" fmla="*/ 466460 w 904994"/>
                  <a:gd name="connsiteY2" fmla="*/ 203216 h 371456"/>
                  <a:gd name="connsiteX3" fmla="*/ 250560 w 904994"/>
                  <a:gd name="connsiteY3" fmla="*/ 146066 h 371456"/>
                  <a:gd name="connsiteX4" fmla="*/ 2910 w 904994"/>
                  <a:gd name="connsiteY4" fmla="*/ 82566 h 371456"/>
                  <a:gd name="connsiteX5" fmla="*/ 110860 w 904994"/>
                  <a:gd name="connsiteY5" fmla="*/ 63516 h 371456"/>
                  <a:gd name="connsiteX6" fmla="*/ 47360 w 904994"/>
                  <a:gd name="connsiteY6" fmla="*/ 16 h 371456"/>
                  <a:gd name="connsiteX7" fmla="*/ 307710 w 904994"/>
                  <a:gd name="connsiteY7" fmla="*/ 69866 h 371456"/>
                  <a:gd name="connsiteX8" fmla="*/ 612510 w 904994"/>
                  <a:gd name="connsiteY8" fmla="*/ 155591 h 371456"/>
                  <a:gd name="connsiteX9" fmla="*/ 853077 w 904994"/>
                  <a:gd name="connsiteY9" fmla="*/ 262009 h 371456"/>
                  <a:gd name="connsiteX10" fmla="*/ 896723 w 904994"/>
                  <a:gd name="connsiteY10" fmla="*/ 371451 h 371456"/>
                  <a:gd name="connsiteX0" fmla="*/ 896723 w 912196"/>
                  <a:gd name="connsiteY0" fmla="*/ 371451 h 371456"/>
                  <a:gd name="connsiteX1" fmla="*/ 695060 w 912196"/>
                  <a:gd name="connsiteY1" fmla="*/ 266716 h 371456"/>
                  <a:gd name="connsiteX2" fmla="*/ 466460 w 912196"/>
                  <a:gd name="connsiteY2" fmla="*/ 203216 h 371456"/>
                  <a:gd name="connsiteX3" fmla="*/ 250560 w 912196"/>
                  <a:gd name="connsiteY3" fmla="*/ 146066 h 371456"/>
                  <a:gd name="connsiteX4" fmla="*/ 2910 w 912196"/>
                  <a:gd name="connsiteY4" fmla="*/ 82566 h 371456"/>
                  <a:gd name="connsiteX5" fmla="*/ 110860 w 912196"/>
                  <a:gd name="connsiteY5" fmla="*/ 63516 h 371456"/>
                  <a:gd name="connsiteX6" fmla="*/ 47360 w 912196"/>
                  <a:gd name="connsiteY6" fmla="*/ 16 h 371456"/>
                  <a:gd name="connsiteX7" fmla="*/ 307710 w 912196"/>
                  <a:gd name="connsiteY7" fmla="*/ 69866 h 371456"/>
                  <a:gd name="connsiteX8" fmla="*/ 612510 w 912196"/>
                  <a:gd name="connsiteY8" fmla="*/ 155591 h 371456"/>
                  <a:gd name="connsiteX9" fmla="*/ 853077 w 912196"/>
                  <a:gd name="connsiteY9" fmla="*/ 262009 h 371456"/>
                  <a:gd name="connsiteX10" fmla="*/ 896723 w 912196"/>
                  <a:gd name="connsiteY10" fmla="*/ 371451 h 371456"/>
                  <a:gd name="connsiteX0" fmla="*/ 896723 w 906070"/>
                  <a:gd name="connsiteY0" fmla="*/ 371451 h 371456"/>
                  <a:gd name="connsiteX1" fmla="*/ 695060 w 906070"/>
                  <a:gd name="connsiteY1" fmla="*/ 266716 h 371456"/>
                  <a:gd name="connsiteX2" fmla="*/ 466460 w 906070"/>
                  <a:gd name="connsiteY2" fmla="*/ 203216 h 371456"/>
                  <a:gd name="connsiteX3" fmla="*/ 250560 w 906070"/>
                  <a:gd name="connsiteY3" fmla="*/ 146066 h 371456"/>
                  <a:gd name="connsiteX4" fmla="*/ 2910 w 906070"/>
                  <a:gd name="connsiteY4" fmla="*/ 82566 h 371456"/>
                  <a:gd name="connsiteX5" fmla="*/ 110860 w 906070"/>
                  <a:gd name="connsiteY5" fmla="*/ 63516 h 371456"/>
                  <a:gd name="connsiteX6" fmla="*/ 47360 w 906070"/>
                  <a:gd name="connsiteY6" fmla="*/ 16 h 371456"/>
                  <a:gd name="connsiteX7" fmla="*/ 307710 w 906070"/>
                  <a:gd name="connsiteY7" fmla="*/ 69866 h 371456"/>
                  <a:gd name="connsiteX8" fmla="*/ 612510 w 906070"/>
                  <a:gd name="connsiteY8" fmla="*/ 155591 h 371456"/>
                  <a:gd name="connsiteX9" fmla="*/ 853077 w 906070"/>
                  <a:gd name="connsiteY9" fmla="*/ 262009 h 371456"/>
                  <a:gd name="connsiteX10" fmla="*/ 896723 w 906070"/>
                  <a:gd name="connsiteY10" fmla="*/ 371451 h 371456"/>
                  <a:gd name="connsiteX0" fmla="*/ 896723 w 906069"/>
                  <a:gd name="connsiteY0" fmla="*/ 371451 h 371456"/>
                  <a:gd name="connsiteX1" fmla="*/ 695060 w 906069"/>
                  <a:gd name="connsiteY1" fmla="*/ 266716 h 371456"/>
                  <a:gd name="connsiteX2" fmla="*/ 466460 w 906069"/>
                  <a:gd name="connsiteY2" fmla="*/ 203216 h 371456"/>
                  <a:gd name="connsiteX3" fmla="*/ 250560 w 906069"/>
                  <a:gd name="connsiteY3" fmla="*/ 146066 h 371456"/>
                  <a:gd name="connsiteX4" fmla="*/ 2910 w 906069"/>
                  <a:gd name="connsiteY4" fmla="*/ 82566 h 371456"/>
                  <a:gd name="connsiteX5" fmla="*/ 110860 w 906069"/>
                  <a:gd name="connsiteY5" fmla="*/ 63516 h 371456"/>
                  <a:gd name="connsiteX6" fmla="*/ 47360 w 906069"/>
                  <a:gd name="connsiteY6" fmla="*/ 16 h 371456"/>
                  <a:gd name="connsiteX7" fmla="*/ 307710 w 906069"/>
                  <a:gd name="connsiteY7" fmla="*/ 69866 h 371456"/>
                  <a:gd name="connsiteX8" fmla="*/ 475220 w 906069"/>
                  <a:gd name="connsiteY8" fmla="*/ 118489 h 371456"/>
                  <a:gd name="connsiteX9" fmla="*/ 612510 w 906069"/>
                  <a:gd name="connsiteY9" fmla="*/ 155591 h 371456"/>
                  <a:gd name="connsiteX10" fmla="*/ 853077 w 906069"/>
                  <a:gd name="connsiteY10" fmla="*/ 262009 h 371456"/>
                  <a:gd name="connsiteX11" fmla="*/ 896723 w 906069"/>
                  <a:gd name="connsiteY11" fmla="*/ 371451 h 371456"/>
                  <a:gd name="connsiteX0" fmla="*/ 896723 w 906069"/>
                  <a:gd name="connsiteY0" fmla="*/ 371451 h 371456"/>
                  <a:gd name="connsiteX1" fmla="*/ 695060 w 906069"/>
                  <a:gd name="connsiteY1" fmla="*/ 266716 h 371456"/>
                  <a:gd name="connsiteX2" fmla="*/ 466460 w 906069"/>
                  <a:gd name="connsiteY2" fmla="*/ 203216 h 371456"/>
                  <a:gd name="connsiteX3" fmla="*/ 250560 w 906069"/>
                  <a:gd name="connsiteY3" fmla="*/ 146066 h 371456"/>
                  <a:gd name="connsiteX4" fmla="*/ 2910 w 906069"/>
                  <a:gd name="connsiteY4" fmla="*/ 82566 h 371456"/>
                  <a:gd name="connsiteX5" fmla="*/ 110860 w 906069"/>
                  <a:gd name="connsiteY5" fmla="*/ 63516 h 371456"/>
                  <a:gd name="connsiteX6" fmla="*/ 47360 w 906069"/>
                  <a:gd name="connsiteY6" fmla="*/ 16 h 371456"/>
                  <a:gd name="connsiteX7" fmla="*/ 307710 w 906069"/>
                  <a:gd name="connsiteY7" fmla="*/ 69866 h 371456"/>
                  <a:gd name="connsiteX8" fmla="*/ 483568 w 906069"/>
                  <a:gd name="connsiteY8" fmla="*/ 64928 h 371456"/>
                  <a:gd name="connsiteX9" fmla="*/ 612510 w 906069"/>
                  <a:gd name="connsiteY9" fmla="*/ 155591 h 371456"/>
                  <a:gd name="connsiteX10" fmla="*/ 853077 w 906069"/>
                  <a:gd name="connsiteY10" fmla="*/ 262009 h 371456"/>
                  <a:gd name="connsiteX11" fmla="*/ 896723 w 906069"/>
                  <a:gd name="connsiteY11" fmla="*/ 371451 h 371456"/>
                  <a:gd name="connsiteX0" fmla="*/ 896723 w 907816"/>
                  <a:gd name="connsiteY0" fmla="*/ 371451 h 371456"/>
                  <a:gd name="connsiteX1" fmla="*/ 695060 w 907816"/>
                  <a:gd name="connsiteY1" fmla="*/ 266716 h 371456"/>
                  <a:gd name="connsiteX2" fmla="*/ 466460 w 907816"/>
                  <a:gd name="connsiteY2" fmla="*/ 203216 h 371456"/>
                  <a:gd name="connsiteX3" fmla="*/ 250560 w 907816"/>
                  <a:gd name="connsiteY3" fmla="*/ 146066 h 371456"/>
                  <a:gd name="connsiteX4" fmla="*/ 2910 w 907816"/>
                  <a:gd name="connsiteY4" fmla="*/ 82566 h 371456"/>
                  <a:gd name="connsiteX5" fmla="*/ 110860 w 907816"/>
                  <a:gd name="connsiteY5" fmla="*/ 63516 h 371456"/>
                  <a:gd name="connsiteX6" fmla="*/ 47360 w 907816"/>
                  <a:gd name="connsiteY6" fmla="*/ 16 h 371456"/>
                  <a:gd name="connsiteX7" fmla="*/ 307710 w 907816"/>
                  <a:gd name="connsiteY7" fmla="*/ 69866 h 371456"/>
                  <a:gd name="connsiteX8" fmla="*/ 483568 w 907816"/>
                  <a:gd name="connsiteY8" fmla="*/ 64928 h 371456"/>
                  <a:gd name="connsiteX9" fmla="*/ 614502 w 907816"/>
                  <a:gd name="connsiteY9" fmla="*/ 120199 h 371456"/>
                  <a:gd name="connsiteX10" fmla="*/ 853077 w 907816"/>
                  <a:gd name="connsiteY10" fmla="*/ 262009 h 371456"/>
                  <a:gd name="connsiteX11" fmla="*/ 896723 w 907816"/>
                  <a:gd name="connsiteY11" fmla="*/ 371451 h 371456"/>
                  <a:gd name="connsiteX0" fmla="*/ 896723 w 907809"/>
                  <a:gd name="connsiteY0" fmla="*/ 371451 h 371456"/>
                  <a:gd name="connsiteX1" fmla="*/ 695060 w 907809"/>
                  <a:gd name="connsiteY1" fmla="*/ 266716 h 371456"/>
                  <a:gd name="connsiteX2" fmla="*/ 466460 w 907809"/>
                  <a:gd name="connsiteY2" fmla="*/ 203216 h 371456"/>
                  <a:gd name="connsiteX3" fmla="*/ 250560 w 907809"/>
                  <a:gd name="connsiteY3" fmla="*/ 146066 h 371456"/>
                  <a:gd name="connsiteX4" fmla="*/ 2910 w 907809"/>
                  <a:gd name="connsiteY4" fmla="*/ 82566 h 371456"/>
                  <a:gd name="connsiteX5" fmla="*/ 110860 w 907809"/>
                  <a:gd name="connsiteY5" fmla="*/ 63516 h 371456"/>
                  <a:gd name="connsiteX6" fmla="*/ 47360 w 907809"/>
                  <a:gd name="connsiteY6" fmla="*/ 16 h 371456"/>
                  <a:gd name="connsiteX7" fmla="*/ 307710 w 907809"/>
                  <a:gd name="connsiteY7" fmla="*/ 69866 h 371456"/>
                  <a:gd name="connsiteX8" fmla="*/ 483568 w 907809"/>
                  <a:gd name="connsiteY8" fmla="*/ 64928 h 371456"/>
                  <a:gd name="connsiteX9" fmla="*/ 614723 w 907809"/>
                  <a:gd name="connsiteY9" fmla="*/ 116266 h 371456"/>
                  <a:gd name="connsiteX10" fmla="*/ 853077 w 907809"/>
                  <a:gd name="connsiteY10" fmla="*/ 262009 h 371456"/>
                  <a:gd name="connsiteX11" fmla="*/ 896723 w 907809"/>
                  <a:gd name="connsiteY11" fmla="*/ 371451 h 371456"/>
                  <a:gd name="connsiteX0" fmla="*/ 896723 w 907809"/>
                  <a:gd name="connsiteY0" fmla="*/ 372017 h 372022"/>
                  <a:gd name="connsiteX1" fmla="*/ 695060 w 907809"/>
                  <a:gd name="connsiteY1" fmla="*/ 267282 h 372022"/>
                  <a:gd name="connsiteX2" fmla="*/ 466460 w 907809"/>
                  <a:gd name="connsiteY2" fmla="*/ 203782 h 372022"/>
                  <a:gd name="connsiteX3" fmla="*/ 250560 w 907809"/>
                  <a:gd name="connsiteY3" fmla="*/ 146632 h 372022"/>
                  <a:gd name="connsiteX4" fmla="*/ 2910 w 907809"/>
                  <a:gd name="connsiteY4" fmla="*/ 83132 h 372022"/>
                  <a:gd name="connsiteX5" fmla="*/ 110860 w 907809"/>
                  <a:gd name="connsiteY5" fmla="*/ 64082 h 372022"/>
                  <a:gd name="connsiteX6" fmla="*/ 47360 w 907809"/>
                  <a:gd name="connsiteY6" fmla="*/ 582 h 372022"/>
                  <a:gd name="connsiteX7" fmla="*/ 318451 w 907809"/>
                  <a:gd name="connsiteY7" fmla="*/ 37527 h 372022"/>
                  <a:gd name="connsiteX8" fmla="*/ 483568 w 907809"/>
                  <a:gd name="connsiteY8" fmla="*/ 65494 h 372022"/>
                  <a:gd name="connsiteX9" fmla="*/ 614723 w 907809"/>
                  <a:gd name="connsiteY9" fmla="*/ 116832 h 372022"/>
                  <a:gd name="connsiteX10" fmla="*/ 853077 w 907809"/>
                  <a:gd name="connsiteY10" fmla="*/ 262575 h 372022"/>
                  <a:gd name="connsiteX11" fmla="*/ 896723 w 907809"/>
                  <a:gd name="connsiteY11" fmla="*/ 372017 h 372022"/>
                  <a:gd name="connsiteX0" fmla="*/ 896723 w 907809"/>
                  <a:gd name="connsiteY0" fmla="*/ 371503 h 371508"/>
                  <a:gd name="connsiteX1" fmla="*/ 695060 w 907809"/>
                  <a:gd name="connsiteY1" fmla="*/ 266768 h 371508"/>
                  <a:gd name="connsiteX2" fmla="*/ 466460 w 907809"/>
                  <a:gd name="connsiteY2" fmla="*/ 203268 h 371508"/>
                  <a:gd name="connsiteX3" fmla="*/ 250560 w 907809"/>
                  <a:gd name="connsiteY3" fmla="*/ 146118 h 371508"/>
                  <a:gd name="connsiteX4" fmla="*/ 2910 w 907809"/>
                  <a:gd name="connsiteY4" fmla="*/ 82618 h 371508"/>
                  <a:gd name="connsiteX5" fmla="*/ 110860 w 907809"/>
                  <a:gd name="connsiteY5" fmla="*/ 63568 h 371508"/>
                  <a:gd name="connsiteX6" fmla="*/ 47360 w 907809"/>
                  <a:gd name="connsiteY6" fmla="*/ 68 h 371508"/>
                  <a:gd name="connsiteX7" fmla="*/ 317566 w 907809"/>
                  <a:gd name="connsiteY7" fmla="*/ 52744 h 371508"/>
                  <a:gd name="connsiteX8" fmla="*/ 483568 w 907809"/>
                  <a:gd name="connsiteY8" fmla="*/ 64980 h 371508"/>
                  <a:gd name="connsiteX9" fmla="*/ 614723 w 907809"/>
                  <a:gd name="connsiteY9" fmla="*/ 116318 h 371508"/>
                  <a:gd name="connsiteX10" fmla="*/ 853077 w 907809"/>
                  <a:gd name="connsiteY10" fmla="*/ 262061 h 371508"/>
                  <a:gd name="connsiteX11" fmla="*/ 896723 w 907809"/>
                  <a:gd name="connsiteY11" fmla="*/ 371503 h 371508"/>
                  <a:gd name="connsiteX0" fmla="*/ 896723 w 907809"/>
                  <a:gd name="connsiteY0" fmla="*/ 371503 h 371508"/>
                  <a:gd name="connsiteX1" fmla="*/ 695060 w 907809"/>
                  <a:gd name="connsiteY1" fmla="*/ 266768 h 371508"/>
                  <a:gd name="connsiteX2" fmla="*/ 466460 w 907809"/>
                  <a:gd name="connsiteY2" fmla="*/ 203268 h 371508"/>
                  <a:gd name="connsiteX3" fmla="*/ 250560 w 907809"/>
                  <a:gd name="connsiteY3" fmla="*/ 146118 h 371508"/>
                  <a:gd name="connsiteX4" fmla="*/ 2910 w 907809"/>
                  <a:gd name="connsiteY4" fmla="*/ 82618 h 371508"/>
                  <a:gd name="connsiteX5" fmla="*/ 110860 w 907809"/>
                  <a:gd name="connsiteY5" fmla="*/ 63568 h 371508"/>
                  <a:gd name="connsiteX6" fmla="*/ 47360 w 907809"/>
                  <a:gd name="connsiteY6" fmla="*/ 68 h 371508"/>
                  <a:gd name="connsiteX7" fmla="*/ 317566 w 907809"/>
                  <a:gd name="connsiteY7" fmla="*/ 52744 h 371508"/>
                  <a:gd name="connsiteX8" fmla="*/ 483568 w 907809"/>
                  <a:gd name="connsiteY8" fmla="*/ 64980 h 371508"/>
                  <a:gd name="connsiteX9" fmla="*/ 614723 w 907809"/>
                  <a:gd name="connsiteY9" fmla="*/ 116318 h 371508"/>
                  <a:gd name="connsiteX10" fmla="*/ 853077 w 907809"/>
                  <a:gd name="connsiteY10" fmla="*/ 262061 h 371508"/>
                  <a:gd name="connsiteX11" fmla="*/ 896723 w 907809"/>
                  <a:gd name="connsiteY11" fmla="*/ 371503 h 371508"/>
                  <a:gd name="connsiteX0" fmla="*/ 896723 w 907809"/>
                  <a:gd name="connsiteY0" fmla="*/ 371503 h 371509"/>
                  <a:gd name="connsiteX1" fmla="*/ 695060 w 907809"/>
                  <a:gd name="connsiteY1" fmla="*/ 266768 h 371509"/>
                  <a:gd name="connsiteX2" fmla="*/ 475673 w 907809"/>
                  <a:gd name="connsiteY2" fmla="*/ 165934 h 371509"/>
                  <a:gd name="connsiteX3" fmla="*/ 250560 w 907809"/>
                  <a:gd name="connsiteY3" fmla="*/ 146118 h 371509"/>
                  <a:gd name="connsiteX4" fmla="*/ 2910 w 907809"/>
                  <a:gd name="connsiteY4" fmla="*/ 82618 h 371509"/>
                  <a:gd name="connsiteX5" fmla="*/ 110860 w 907809"/>
                  <a:gd name="connsiteY5" fmla="*/ 63568 h 371509"/>
                  <a:gd name="connsiteX6" fmla="*/ 47360 w 907809"/>
                  <a:gd name="connsiteY6" fmla="*/ 68 h 371509"/>
                  <a:gd name="connsiteX7" fmla="*/ 317566 w 907809"/>
                  <a:gd name="connsiteY7" fmla="*/ 52744 h 371509"/>
                  <a:gd name="connsiteX8" fmla="*/ 483568 w 907809"/>
                  <a:gd name="connsiteY8" fmla="*/ 64980 h 371509"/>
                  <a:gd name="connsiteX9" fmla="*/ 614723 w 907809"/>
                  <a:gd name="connsiteY9" fmla="*/ 116318 h 371509"/>
                  <a:gd name="connsiteX10" fmla="*/ 853077 w 907809"/>
                  <a:gd name="connsiteY10" fmla="*/ 262061 h 371509"/>
                  <a:gd name="connsiteX11" fmla="*/ 896723 w 907809"/>
                  <a:gd name="connsiteY11" fmla="*/ 371503 h 371509"/>
                  <a:gd name="connsiteX0" fmla="*/ 896723 w 907809"/>
                  <a:gd name="connsiteY0" fmla="*/ 371503 h 371509"/>
                  <a:gd name="connsiteX1" fmla="*/ 695060 w 907809"/>
                  <a:gd name="connsiteY1" fmla="*/ 266768 h 371509"/>
                  <a:gd name="connsiteX2" fmla="*/ 475673 w 907809"/>
                  <a:gd name="connsiteY2" fmla="*/ 165934 h 371509"/>
                  <a:gd name="connsiteX3" fmla="*/ 250560 w 907809"/>
                  <a:gd name="connsiteY3" fmla="*/ 146118 h 371509"/>
                  <a:gd name="connsiteX4" fmla="*/ 2910 w 907809"/>
                  <a:gd name="connsiteY4" fmla="*/ 82618 h 371509"/>
                  <a:gd name="connsiteX5" fmla="*/ 110860 w 907809"/>
                  <a:gd name="connsiteY5" fmla="*/ 63568 h 371509"/>
                  <a:gd name="connsiteX6" fmla="*/ 47360 w 907809"/>
                  <a:gd name="connsiteY6" fmla="*/ 68 h 371509"/>
                  <a:gd name="connsiteX7" fmla="*/ 317566 w 907809"/>
                  <a:gd name="connsiteY7" fmla="*/ 52744 h 371509"/>
                  <a:gd name="connsiteX8" fmla="*/ 484896 w 907809"/>
                  <a:gd name="connsiteY8" fmla="*/ 41385 h 371509"/>
                  <a:gd name="connsiteX9" fmla="*/ 614723 w 907809"/>
                  <a:gd name="connsiteY9" fmla="*/ 116318 h 371509"/>
                  <a:gd name="connsiteX10" fmla="*/ 853077 w 907809"/>
                  <a:gd name="connsiteY10" fmla="*/ 262061 h 371509"/>
                  <a:gd name="connsiteX11" fmla="*/ 896723 w 907809"/>
                  <a:gd name="connsiteY11" fmla="*/ 371503 h 371509"/>
                  <a:gd name="connsiteX0" fmla="*/ 896723 w 907809"/>
                  <a:gd name="connsiteY0" fmla="*/ 371503 h 371509"/>
                  <a:gd name="connsiteX1" fmla="*/ 695060 w 907809"/>
                  <a:gd name="connsiteY1" fmla="*/ 266768 h 371509"/>
                  <a:gd name="connsiteX2" fmla="*/ 474808 w 907809"/>
                  <a:gd name="connsiteY2" fmla="*/ 149707 h 371509"/>
                  <a:gd name="connsiteX3" fmla="*/ 250560 w 907809"/>
                  <a:gd name="connsiteY3" fmla="*/ 146118 h 371509"/>
                  <a:gd name="connsiteX4" fmla="*/ 2910 w 907809"/>
                  <a:gd name="connsiteY4" fmla="*/ 82618 h 371509"/>
                  <a:gd name="connsiteX5" fmla="*/ 110860 w 907809"/>
                  <a:gd name="connsiteY5" fmla="*/ 63568 h 371509"/>
                  <a:gd name="connsiteX6" fmla="*/ 47360 w 907809"/>
                  <a:gd name="connsiteY6" fmla="*/ 68 h 371509"/>
                  <a:gd name="connsiteX7" fmla="*/ 317566 w 907809"/>
                  <a:gd name="connsiteY7" fmla="*/ 52744 h 371509"/>
                  <a:gd name="connsiteX8" fmla="*/ 484896 w 907809"/>
                  <a:gd name="connsiteY8" fmla="*/ 41385 h 371509"/>
                  <a:gd name="connsiteX9" fmla="*/ 614723 w 907809"/>
                  <a:gd name="connsiteY9" fmla="*/ 116318 h 371509"/>
                  <a:gd name="connsiteX10" fmla="*/ 853077 w 907809"/>
                  <a:gd name="connsiteY10" fmla="*/ 262061 h 371509"/>
                  <a:gd name="connsiteX11" fmla="*/ 896723 w 907809"/>
                  <a:gd name="connsiteY11" fmla="*/ 371503 h 371509"/>
                  <a:gd name="connsiteX0" fmla="*/ 896723 w 907790"/>
                  <a:gd name="connsiteY0" fmla="*/ 371503 h 371509"/>
                  <a:gd name="connsiteX1" fmla="*/ 695060 w 907790"/>
                  <a:gd name="connsiteY1" fmla="*/ 266768 h 371509"/>
                  <a:gd name="connsiteX2" fmla="*/ 474808 w 907790"/>
                  <a:gd name="connsiteY2" fmla="*/ 149707 h 371509"/>
                  <a:gd name="connsiteX3" fmla="*/ 250560 w 907790"/>
                  <a:gd name="connsiteY3" fmla="*/ 146118 h 371509"/>
                  <a:gd name="connsiteX4" fmla="*/ 2910 w 907790"/>
                  <a:gd name="connsiteY4" fmla="*/ 82618 h 371509"/>
                  <a:gd name="connsiteX5" fmla="*/ 110860 w 907790"/>
                  <a:gd name="connsiteY5" fmla="*/ 63568 h 371509"/>
                  <a:gd name="connsiteX6" fmla="*/ 47360 w 907790"/>
                  <a:gd name="connsiteY6" fmla="*/ 68 h 371509"/>
                  <a:gd name="connsiteX7" fmla="*/ 317566 w 907790"/>
                  <a:gd name="connsiteY7" fmla="*/ 52744 h 371509"/>
                  <a:gd name="connsiteX8" fmla="*/ 484896 w 907790"/>
                  <a:gd name="connsiteY8" fmla="*/ 41385 h 371509"/>
                  <a:gd name="connsiteX9" fmla="*/ 615387 w 907790"/>
                  <a:gd name="connsiteY9" fmla="*/ 104522 h 371509"/>
                  <a:gd name="connsiteX10" fmla="*/ 853077 w 907790"/>
                  <a:gd name="connsiteY10" fmla="*/ 262061 h 371509"/>
                  <a:gd name="connsiteX11" fmla="*/ 896723 w 907790"/>
                  <a:gd name="connsiteY11" fmla="*/ 371503 h 371509"/>
                  <a:gd name="connsiteX0" fmla="*/ 896723 w 907790"/>
                  <a:gd name="connsiteY0" fmla="*/ 371503 h 371509"/>
                  <a:gd name="connsiteX1" fmla="*/ 695060 w 907790"/>
                  <a:gd name="connsiteY1" fmla="*/ 266768 h 371509"/>
                  <a:gd name="connsiteX2" fmla="*/ 474808 w 907790"/>
                  <a:gd name="connsiteY2" fmla="*/ 149707 h 371509"/>
                  <a:gd name="connsiteX3" fmla="*/ 250560 w 907790"/>
                  <a:gd name="connsiteY3" fmla="*/ 146118 h 371509"/>
                  <a:gd name="connsiteX4" fmla="*/ 2910 w 907790"/>
                  <a:gd name="connsiteY4" fmla="*/ 82618 h 371509"/>
                  <a:gd name="connsiteX5" fmla="*/ 110860 w 907790"/>
                  <a:gd name="connsiteY5" fmla="*/ 63568 h 371509"/>
                  <a:gd name="connsiteX6" fmla="*/ 47360 w 907790"/>
                  <a:gd name="connsiteY6" fmla="*/ 68 h 371509"/>
                  <a:gd name="connsiteX7" fmla="*/ 317566 w 907790"/>
                  <a:gd name="connsiteY7" fmla="*/ 52744 h 371509"/>
                  <a:gd name="connsiteX8" fmla="*/ 484896 w 907790"/>
                  <a:gd name="connsiteY8" fmla="*/ 41385 h 371509"/>
                  <a:gd name="connsiteX9" fmla="*/ 615387 w 907790"/>
                  <a:gd name="connsiteY9" fmla="*/ 104522 h 371509"/>
                  <a:gd name="connsiteX10" fmla="*/ 853077 w 907790"/>
                  <a:gd name="connsiteY10" fmla="*/ 262061 h 371509"/>
                  <a:gd name="connsiteX11" fmla="*/ 896723 w 907790"/>
                  <a:gd name="connsiteY11" fmla="*/ 371503 h 371509"/>
                  <a:gd name="connsiteX0" fmla="*/ 896723 w 907790"/>
                  <a:gd name="connsiteY0" fmla="*/ 371503 h 371509"/>
                  <a:gd name="connsiteX1" fmla="*/ 695060 w 907790"/>
                  <a:gd name="connsiteY1" fmla="*/ 266768 h 371509"/>
                  <a:gd name="connsiteX2" fmla="*/ 474808 w 907790"/>
                  <a:gd name="connsiteY2" fmla="*/ 149707 h 371509"/>
                  <a:gd name="connsiteX3" fmla="*/ 250560 w 907790"/>
                  <a:gd name="connsiteY3" fmla="*/ 146118 h 371509"/>
                  <a:gd name="connsiteX4" fmla="*/ 2910 w 907790"/>
                  <a:gd name="connsiteY4" fmla="*/ 82618 h 371509"/>
                  <a:gd name="connsiteX5" fmla="*/ 110860 w 907790"/>
                  <a:gd name="connsiteY5" fmla="*/ 63568 h 371509"/>
                  <a:gd name="connsiteX6" fmla="*/ 47360 w 907790"/>
                  <a:gd name="connsiteY6" fmla="*/ 68 h 371509"/>
                  <a:gd name="connsiteX7" fmla="*/ 317566 w 907790"/>
                  <a:gd name="connsiteY7" fmla="*/ 52744 h 371509"/>
                  <a:gd name="connsiteX8" fmla="*/ 484896 w 907790"/>
                  <a:gd name="connsiteY8" fmla="*/ 41385 h 371509"/>
                  <a:gd name="connsiteX9" fmla="*/ 615387 w 907790"/>
                  <a:gd name="connsiteY9" fmla="*/ 104522 h 371509"/>
                  <a:gd name="connsiteX10" fmla="*/ 853077 w 907790"/>
                  <a:gd name="connsiteY10" fmla="*/ 262061 h 371509"/>
                  <a:gd name="connsiteX11" fmla="*/ 896723 w 907790"/>
                  <a:gd name="connsiteY11" fmla="*/ 371503 h 371509"/>
                  <a:gd name="connsiteX0" fmla="*/ 896723 w 907790"/>
                  <a:gd name="connsiteY0" fmla="*/ 372667 h 372673"/>
                  <a:gd name="connsiteX1" fmla="*/ 695060 w 907790"/>
                  <a:gd name="connsiteY1" fmla="*/ 267932 h 372673"/>
                  <a:gd name="connsiteX2" fmla="*/ 474808 w 907790"/>
                  <a:gd name="connsiteY2" fmla="*/ 150871 h 372673"/>
                  <a:gd name="connsiteX3" fmla="*/ 250560 w 907790"/>
                  <a:gd name="connsiteY3" fmla="*/ 147282 h 372673"/>
                  <a:gd name="connsiteX4" fmla="*/ 2910 w 907790"/>
                  <a:gd name="connsiteY4" fmla="*/ 83782 h 372673"/>
                  <a:gd name="connsiteX5" fmla="*/ 110860 w 907790"/>
                  <a:gd name="connsiteY5" fmla="*/ 64732 h 372673"/>
                  <a:gd name="connsiteX6" fmla="*/ 47360 w 907790"/>
                  <a:gd name="connsiteY6" fmla="*/ 1232 h 372673"/>
                  <a:gd name="connsiteX7" fmla="*/ 318894 w 907790"/>
                  <a:gd name="connsiteY7" fmla="*/ 30315 h 372673"/>
                  <a:gd name="connsiteX8" fmla="*/ 484896 w 907790"/>
                  <a:gd name="connsiteY8" fmla="*/ 42549 h 372673"/>
                  <a:gd name="connsiteX9" fmla="*/ 615387 w 907790"/>
                  <a:gd name="connsiteY9" fmla="*/ 105686 h 372673"/>
                  <a:gd name="connsiteX10" fmla="*/ 853077 w 907790"/>
                  <a:gd name="connsiteY10" fmla="*/ 263225 h 372673"/>
                  <a:gd name="connsiteX11" fmla="*/ 896723 w 907790"/>
                  <a:gd name="connsiteY11" fmla="*/ 372667 h 372673"/>
                  <a:gd name="connsiteX0" fmla="*/ 896723 w 907790"/>
                  <a:gd name="connsiteY0" fmla="*/ 372155 h 372161"/>
                  <a:gd name="connsiteX1" fmla="*/ 695060 w 907790"/>
                  <a:gd name="connsiteY1" fmla="*/ 267420 h 372161"/>
                  <a:gd name="connsiteX2" fmla="*/ 474808 w 907790"/>
                  <a:gd name="connsiteY2" fmla="*/ 150359 h 372161"/>
                  <a:gd name="connsiteX3" fmla="*/ 250560 w 907790"/>
                  <a:gd name="connsiteY3" fmla="*/ 146770 h 372161"/>
                  <a:gd name="connsiteX4" fmla="*/ 2910 w 907790"/>
                  <a:gd name="connsiteY4" fmla="*/ 83270 h 372161"/>
                  <a:gd name="connsiteX5" fmla="*/ 110860 w 907790"/>
                  <a:gd name="connsiteY5" fmla="*/ 64220 h 372161"/>
                  <a:gd name="connsiteX6" fmla="*/ 47360 w 907790"/>
                  <a:gd name="connsiteY6" fmla="*/ 720 h 372161"/>
                  <a:gd name="connsiteX7" fmla="*/ 318894 w 907790"/>
                  <a:gd name="connsiteY7" fmla="*/ 29803 h 372161"/>
                  <a:gd name="connsiteX8" fmla="*/ 484896 w 907790"/>
                  <a:gd name="connsiteY8" fmla="*/ 42037 h 372161"/>
                  <a:gd name="connsiteX9" fmla="*/ 615387 w 907790"/>
                  <a:gd name="connsiteY9" fmla="*/ 105174 h 372161"/>
                  <a:gd name="connsiteX10" fmla="*/ 853077 w 907790"/>
                  <a:gd name="connsiteY10" fmla="*/ 262713 h 372161"/>
                  <a:gd name="connsiteX11" fmla="*/ 896723 w 907790"/>
                  <a:gd name="connsiteY11" fmla="*/ 372155 h 372161"/>
                  <a:gd name="connsiteX0" fmla="*/ 896842 w 907909"/>
                  <a:gd name="connsiteY0" fmla="*/ 372155 h 372161"/>
                  <a:gd name="connsiteX1" fmla="*/ 695179 w 907909"/>
                  <a:gd name="connsiteY1" fmla="*/ 267420 h 372161"/>
                  <a:gd name="connsiteX2" fmla="*/ 474927 w 907909"/>
                  <a:gd name="connsiteY2" fmla="*/ 150359 h 372161"/>
                  <a:gd name="connsiteX3" fmla="*/ 253978 w 907909"/>
                  <a:gd name="connsiteY3" fmla="*/ 119740 h 372161"/>
                  <a:gd name="connsiteX4" fmla="*/ 3029 w 907909"/>
                  <a:gd name="connsiteY4" fmla="*/ 83270 h 372161"/>
                  <a:gd name="connsiteX5" fmla="*/ 110979 w 907909"/>
                  <a:gd name="connsiteY5" fmla="*/ 64220 h 372161"/>
                  <a:gd name="connsiteX6" fmla="*/ 47479 w 907909"/>
                  <a:gd name="connsiteY6" fmla="*/ 720 h 372161"/>
                  <a:gd name="connsiteX7" fmla="*/ 319013 w 907909"/>
                  <a:gd name="connsiteY7" fmla="*/ 29803 h 372161"/>
                  <a:gd name="connsiteX8" fmla="*/ 485015 w 907909"/>
                  <a:gd name="connsiteY8" fmla="*/ 42037 h 372161"/>
                  <a:gd name="connsiteX9" fmla="*/ 615506 w 907909"/>
                  <a:gd name="connsiteY9" fmla="*/ 105174 h 372161"/>
                  <a:gd name="connsiteX10" fmla="*/ 853196 w 907909"/>
                  <a:gd name="connsiteY10" fmla="*/ 262713 h 372161"/>
                  <a:gd name="connsiteX11" fmla="*/ 896842 w 907909"/>
                  <a:gd name="connsiteY11" fmla="*/ 372155 h 372161"/>
                  <a:gd name="connsiteX0" fmla="*/ 896842 w 907909"/>
                  <a:gd name="connsiteY0" fmla="*/ 372155 h 372161"/>
                  <a:gd name="connsiteX1" fmla="*/ 695179 w 907909"/>
                  <a:gd name="connsiteY1" fmla="*/ 267420 h 372161"/>
                  <a:gd name="connsiteX2" fmla="*/ 474927 w 907909"/>
                  <a:gd name="connsiteY2" fmla="*/ 150359 h 372161"/>
                  <a:gd name="connsiteX3" fmla="*/ 253978 w 907909"/>
                  <a:gd name="connsiteY3" fmla="*/ 119740 h 372161"/>
                  <a:gd name="connsiteX4" fmla="*/ 3029 w 907909"/>
                  <a:gd name="connsiteY4" fmla="*/ 83270 h 372161"/>
                  <a:gd name="connsiteX5" fmla="*/ 110979 w 907909"/>
                  <a:gd name="connsiteY5" fmla="*/ 64220 h 372161"/>
                  <a:gd name="connsiteX6" fmla="*/ 47479 w 907909"/>
                  <a:gd name="connsiteY6" fmla="*/ 720 h 372161"/>
                  <a:gd name="connsiteX7" fmla="*/ 319013 w 907909"/>
                  <a:gd name="connsiteY7" fmla="*/ 29803 h 372161"/>
                  <a:gd name="connsiteX8" fmla="*/ 485015 w 907909"/>
                  <a:gd name="connsiteY8" fmla="*/ 42037 h 372161"/>
                  <a:gd name="connsiteX9" fmla="*/ 615506 w 907909"/>
                  <a:gd name="connsiteY9" fmla="*/ 105174 h 372161"/>
                  <a:gd name="connsiteX10" fmla="*/ 853196 w 907909"/>
                  <a:gd name="connsiteY10" fmla="*/ 262713 h 372161"/>
                  <a:gd name="connsiteX11" fmla="*/ 896842 w 907909"/>
                  <a:gd name="connsiteY11" fmla="*/ 372155 h 372161"/>
                  <a:gd name="connsiteX0" fmla="*/ 896842 w 907909"/>
                  <a:gd name="connsiteY0" fmla="*/ 373693 h 373699"/>
                  <a:gd name="connsiteX1" fmla="*/ 695179 w 907909"/>
                  <a:gd name="connsiteY1" fmla="*/ 268958 h 373699"/>
                  <a:gd name="connsiteX2" fmla="*/ 474927 w 907909"/>
                  <a:gd name="connsiteY2" fmla="*/ 151897 h 373699"/>
                  <a:gd name="connsiteX3" fmla="*/ 253978 w 907909"/>
                  <a:gd name="connsiteY3" fmla="*/ 121278 h 373699"/>
                  <a:gd name="connsiteX4" fmla="*/ 3029 w 907909"/>
                  <a:gd name="connsiteY4" fmla="*/ 84808 h 373699"/>
                  <a:gd name="connsiteX5" fmla="*/ 110979 w 907909"/>
                  <a:gd name="connsiteY5" fmla="*/ 65758 h 373699"/>
                  <a:gd name="connsiteX6" fmla="*/ 47479 w 907909"/>
                  <a:gd name="connsiteY6" fmla="*/ 2258 h 373699"/>
                  <a:gd name="connsiteX7" fmla="*/ 319898 w 907909"/>
                  <a:gd name="connsiteY7" fmla="*/ 15613 h 373699"/>
                  <a:gd name="connsiteX8" fmla="*/ 485015 w 907909"/>
                  <a:gd name="connsiteY8" fmla="*/ 43575 h 373699"/>
                  <a:gd name="connsiteX9" fmla="*/ 615506 w 907909"/>
                  <a:gd name="connsiteY9" fmla="*/ 106712 h 373699"/>
                  <a:gd name="connsiteX10" fmla="*/ 853196 w 907909"/>
                  <a:gd name="connsiteY10" fmla="*/ 264251 h 373699"/>
                  <a:gd name="connsiteX11" fmla="*/ 896842 w 907909"/>
                  <a:gd name="connsiteY11" fmla="*/ 373693 h 373699"/>
                  <a:gd name="connsiteX0" fmla="*/ 899999 w 911066"/>
                  <a:gd name="connsiteY0" fmla="*/ 373693 h 373699"/>
                  <a:gd name="connsiteX1" fmla="*/ 698336 w 911066"/>
                  <a:gd name="connsiteY1" fmla="*/ 268958 h 373699"/>
                  <a:gd name="connsiteX2" fmla="*/ 478084 w 911066"/>
                  <a:gd name="connsiteY2" fmla="*/ 151897 h 373699"/>
                  <a:gd name="connsiteX3" fmla="*/ 333484 w 911066"/>
                  <a:gd name="connsiteY3" fmla="*/ 123006 h 373699"/>
                  <a:gd name="connsiteX4" fmla="*/ 6186 w 911066"/>
                  <a:gd name="connsiteY4" fmla="*/ 84808 h 373699"/>
                  <a:gd name="connsiteX5" fmla="*/ 114136 w 911066"/>
                  <a:gd name="connsiteY5" fmla="*/ 65758 h 373699"/>
                  <a:gd name="connsiteX6" fmla="*/ 50636 w 911066"/>
                  <a:gd name="connsiteY6" fmla="*/ 2258 h 373699"/>
                  <a:gd name="connsiteX7" fmla="*/ 323055 w 911066"/>
                  <a:gd name="connsiteY7" fmla="*/ 15613 h 373699"/>
                  <a:gd name="connsiteX8" fmla="*/ 488172 w 911066"/>
                  <a:gd name="connsiteY8" fmla="*/ 43575 h 373699"/>
                  <a:gd name="connsiteX9" fmla="*/ 618663 w 911066"/>
                  <a:gd name="connsiteY9" fmla="*/ 106712 h 373699"/>
                  <a:gd name="connsiteX10" fmla="*/ 856353 w 911066"/>
                  <a:gd name="connsiteY10" fmla="*/ 264251 h 373699"/>
                  <a:gd name="connsiteX11" fmla="*/ 899999 w 911066"/>
                  <a:gd name="connsiteY11" fmla="*/ 373693 h 373699"/>
                  <a:gd name="connsiteX0" fmla="*/ 901713 w 912780"/>
                  <a:gd name="connsiteY0" fmla="*/ 373693 h 373699"/>
                  <a:gd name="connsiteX1" fmla="*/ 700050 w 912780"/>
                  <a:gd name="connsiteY1" fmla="*/ 268958 h 373699"/>
                  <a:gd name="connsiteX2" fmla="*/ 479798 w 912780"/>
                  <a:gd name="connsiteY2" fmla="*/ 151897 h 373699"/>
                  <a:gd name="connsiteX3" fmla="*/ 335198 w 912780"/>
                  <a:gd name="connsiteY3" fmla="*/ 123006 h 373699"/>
                  <a:gd name="connsiteX4" fmla="*/ 6130 w 912780"/>
                  <a:gd name="connsiteY4" fmla="*/ 116267 h 373699"/>
                  <a:gd name="connsiteX5" fmla="*/ 115850 w 912780"/>
                  <a:gd name="connsiteY5" fmla="*/ 65758 h 373699"/>
                  <a:gd name="connsiteX6" fmla="*/ 52350 w 912780"/>
                  <a:gd name="connsiteY6" fmla="*/ 2258 h 373699"/>
                  <a:gd name="connsiteX7" fmla="*/ 324769 w 912780"/>
                  <a:gd name="connsiteY7" fmla="*/ 15613 h 373699"/>
                  <a:gd name="connsiteX8" fmla="*/ 489886 w 912780"/>
                  <a:gd name="connsiteY8" fmla="*/ 43575 h 373699"/>
                  <a:gd name="connsiteX9" fmla="*/ 620377 w 912780"/>
                  <a:gd name="connsiteY9" fmla="*/ 106712 h 373699"/>
                  <a:gd name="connsiteX10" fmla="*/ 858067 w 912780"/>
                  <a:gd name="connsiteY10" fmla="*/ 264251 h 373699"/>
                  <a:gd name="connsiteX11" fmla="*/ 901713 w 912780"/>
                  <a:gd name="connsiteY11" fmla="*/ 373693 h 373699"/>
                  <a:gd name="connsiteX0" fmla="*/ 901715 w 912782"/>
                  <a:gd name="connsiteY0" fmla="*/ 359508 h 359514"/>
                  <a:gd name="connsiteX1" fmla="*/ 700052 w 912782"/>
                  <a:gd name="connsiteY1" fmla="*/ 254773 h 359514"/>
                  <a:gd name="connsiteX2" fmla="*/ 479800 w 912782"/>
                  <a:gd name="connsiteY2" fmla="*/ 137712 h 359514"/>
                  <a:gd name="connsiteX3" fmla="*/ 335200 w 912782"/>
                  <a:gd name="connsiteY3" fmla="*/ 108821 h 359514"/>
                  <a:gd name="connsiteX4" fmla="*/ 6132 w 912782"/>
                  <a:gd name="connsiteY4" fmla="*/ 102082 h 359514"/>
                  <a:gd name="connsiteX5" fmla="*/ 115852 w 912782"/>
                  <a:gd name="connsiteY5" fmla="*/ 51573 h 359514"/>
                  <a:gd name="connsiteX6" fmla="*/ 52773 w 912782"/>
                  <a:gd name="connsiteY6" fmla="*/ 12166 h 359514"/>
                  <a:gd name="connsiteX7" fmla="*/ 324771 w 912782"/>
                  <a:gd name="connsiteY7" fmla="*/ 1428 h 359514"/>
                  <a:gd name="connsiteX8" fmla="*/ 489888 w 912782"/>
                  <a:gd name="connsiteY8" fmla="*/ 29390 h 359514"/>
                  <a:gd name="connsiteX9" fmla="*/ 620379 w 912782"/>
                  <a:gd name="connsiteY9" fmla="*/ 92527 h 359514"/>
                  <a:gd name="connsiteX10" fmla="*/ 858069 w 912782"/>
                  <a:gd name="connsiteY10" fmla="*/ 250066 h 359514"/>
                  <a:gd name="connsiteX11" fmla="*/ 901715 w 912782"/>
                  <a:gd name="connsiteY11" fmla="*/ 359508 h 359514"/>
                  <a:gd name="connsiteX0" fmla="*/ 901715 w 912782"/>
                  <a:gd name="connsiteY0" fmla="*/ 376106 h 376112"/>
                  <a:gd name="connsiteX1" fmla="*/ 700052 w 912782"/>
                  <a:gd name="connsiteY1" fmla="*/ 271371 h 376112"/>
                  <a:gd name="connsiteX2" fmla="*/ 479800 w 912782"/>
                  <a:gd name="connsiteY2" fmla="*/ 154310 h 376112"/>
                  <a:gd name="connsiteX3" fmla="*/ 335200 w 912782"/>
                  <a:gd name="connsiteY3" fmla="*/ 125419 h 376112"/>
                  <a:gd name="connsiteX4" fmla="*/ 6132 w 912782"/>
                  <a:gd name="connsiteY4" fmla="*/ 118680 h 376112"/>
                  <a:gd name="connsiteX5" fmla="*/ 115852 w 912782"/>
                  <a:gd name="connsiteY5" fmla="*/ 68171 h 376112"/>
                  <a:gd name="connsiteX6" fmla="*/ 52773 w 912782"/>
                  <a:gd name="connsiteY6" fmla="*/ 28764 h 376112"/>
                  <a:gd name="connsiteX7" fmla="*/ 324771 w 912782"/>
                  <a:gd name="connsiteY7" fmla="*/ 18026 h 376112"/>
                  <a:gd name="connsiteX8" fmla="*/ 492323 w 912782"/>
                  <a:gd name="connsiteY8" fmla="*/ 2732 h 376112"/>
                  <a:gd name="connsiteX9" fmla="*/ 620379 w 912782"/>
                  <a:gd name="connsiteY9" fmla="*/ 109125 h 376112"/>
                  <a:gd name="connsiteX10" fmla="*/ 858069 w 912782"/>
                  <a:gd name="connsiteY10" fmla="*/ 266664 h 376112"/>
                  <a:gd name="connsiteX11" fmla="*/ 901715 w 912782"/>
                  <a:gd name="connsiteY11" fmla="*/ 376106 h 376112"/>
                  <a:gd name="connsiteX0" fmla="*/ 901715 w 912730"/>
                  <a:gd name="connsiteY0" fmla="*/ 376106 h 376112"/>
                  <a:gd name="connsiteX1" fmla="*/ 700052 w 912730"/>
                  <a:gd name="connsiteY1" fmla="*/ 271371 h 376112"/>
                  <a:gd name="connsiteX2" fmla="*/ 479800 w 912730"/>
                  <a:gd name="connsiteY2" fmla="*/ 154310 h 376112"/>
                  <a:gd name="connsiteX3" fmla="*/ 335200 w 912730"/>
                  <a:gd name="connsiteY3" fmla="*/ 125419 h 376112"/>
                  <a:gd name="connsiteX4" fmla="*/ 6132 w 912730"/>
                  <a:gd name="connsiteY4" fmla="*/ 118680 h 376112"/>
                  <a:gd name="connsiteX5" fmla="*/ 115852 w 912730"/>
                  <a:gd name="connsiteY5" fmla="*/ 68171 h 376112"/>
                  <a:gd name="connsiteX6" fmla="*/ 52773 w 912730"/>
                  <a:gd name="connsiteY6" fmla="*/ 28764 h 376112"/>
                  <a:gd name="connsiteX7" fmla="*/ 324771 w 912730"/>
                  <a:gd name="connsiteY7" fmla="*/ 18026 h 376112"/>
                  <a:gd name="connsiteX8" fmla="*/ 492323 w 912730"/>
                  <a:gd name="connsiteY8" fmla="*/ 2732 h 376112"/>
                  <a:gd name="connsiteX9" fmla="*/ 622150 w 912730"/>
                  <a:gd name="connsiteY9" fmla="*/ 77664 h 376112"/>
                  <a:gd name="connsiteX10" fmla="*/ 858069 w 912730"/>
                  <a:gd name="connsiteY10" fmla="*/ 266664 h 376112"/>
                  <a:gd name="connsiteX11" fmla="*/ 901715 w 912730"/>
                  <a:gd name="connsiteY11" fmla="*/ 376106 h 376112"/>
                  <a:gd name="connsiteX0" fmla="*/ 901715 w 912872"/>
                  <a:gd name="connsiteY0" fmla="*/ 376106 h 376112"/>
                  <a:gd name="connsiteX1" fmla="*/ 700052 w 912872"/>
                  <a:gd name="connsiteY1" fmla="*/ 271371 h 376112"/>
                  <a:gd name="connsiteX2" fmla="*/ 479800 w 912872"/>
                  <a:gd name="connsiteY2" fmla="*/ 154310 h 376112"/>
                  <a:gd name="connsiteX3" fmla="*/ 335200 w 912872"/>
                  <a:gd name="connsiteY3" fmla="*/ 125419 h 376112"/>
                  <a:gd name="connsiteX4" fmla="*/ 6132 w 912872"/>
                  <a:gd name="connsiteY4" fmla="*/ 118680 h 376112"/>
                  <a:gd name="connsiteX5" fmla="*/ 115852 w 912872"/>
                  <a:gd name="connsiteY5" fmla="*/ 68171 h 376112"/>
                  <a:gd name="connsiteX6" fmla="*/ 52773 w 912872"/>
                  <a:gd name="connsiteY6" fmla="*/ 28764 h 376112"/>
                  <a:gd name="connsiteX7" fmla="*/ 324771 w 912872"/>
                  <a:gd name="connsiteY7" fmla="*/ 18026 h 376112"/>
                  <a:gd name="connsiteX8" fmla="*/ 492323 w 912872"/>
                  <a:gd name="connsiteY8" fmla="*/ 2732 h 376112"/>
                  <a:gd name="connsiteX9" fmla="*/ 617343 w 912872"/>
                  <a:gd name="connsiteY9" fmla="*/ 68308 h 376112"/>
                  <a:gd name="connsiteX10" fmla="*/ 858069 w 912872"/>
                  <a:gd name="connsiteY10" fmla="*/ 266664 h 376112"/>
                  <a:gd name="connsiteX11" fmla="*/ 901715 w 912872"/>
                  <a:gd name="connsiteY11" fmla="*/ 376106 h 376112"/>
                  <a:gd name="connsiteX0" fmla="*/ 901715 w 912872"/>
                  <a:gd name="connsiteY0" fmla="*/ 388035 h 388041"/>
                  <a:gd name="connsiteX1" fmla="*/ 700052 w 912872"/>
                  <a:gd name="connsiteY1" fmla="*/ 283300 h 388041"/>
                  <a:gd name="connsiteX2" fmla="*/ 479800 w 912872"/>
                  <a:gd name="connsiteY2" fmla="*/ 166239 h 388041"/>
                  <a:gd name="connsiteX3" fmla="*/ 335200 w 912872"/>
                  <a:gd name="connsiteY3" fmla="*/ 137348 h 388041"/>
                  <a:gd name="connsiteX4" fmla="*/ 6132 w 912872"/>
                  <a:gd name="connsiteY4" fmla="*/ 130609 h 388041"/>
                  <a:gd name="connsiteX5" fmla="*/ 115852 w 912872"/>
                  <a:gd name="connsiteY5" fmla="*/ 80100 h 388041"/>
                  <a:gd name="connsiteX6" fmla="*/ 52773 w 912872"/>
                  <a:gd name="connsiteY6" fmla="*/ 40693 h 388041"/>
                  <a:gd name="connsiteX7" fmla="*/ 319321 w 912872"/>
                  <a:gd name="connsiteY7" fmla="*/ 438 h 388041"/>
                  <a:gd name="connsiteX8" fmla="*/ 492323 w 912872"/>
                  <a:gd name="connsiteY8" fmla="*/ 14661 h 388041"/>
                  <a:gd name="connsiteX9" fmla="*/ 617343 w 912872"/>
                  <a:gd name="connsiteY9" fmla="*/ 80237 h 388041"/>
                  <a:gd name="connsiteX10" fmla="*/ 858069 w 912872"/>
                  <a:gd name="connsiteY10" fmla="*/ 278593 h 388041"/>
                  <a:gd name="connsiteX11" fmla="*/ 901715 w 912872"/>
                  <a:gd name="connsiteY11" fmla="*/ 388035 h 388041"/>
                  <a:gd name="connsiteX0" fmla="*/ 901715 w 912826"/>
                  <a:gd name="connsiteY0" fmla="*/ 388035 h 388041"/>
                  <a:gd name="connsiteX1" fmla="*/ 700052 w 912826"/>
                  <a:gd name="connsiteY1" fmla="*/ 283300 h 388041"/>
                  <a:gd name="connsiteX2" fmla="*/ 479800 w 912826"/>
                  <a:gd name="connsiteY2" fmla="*/ 166239 h 388041"/>
                  <a:gd name="connsiteX3" fmla="*/ 335200 w 912826"/>
                  <a:gd name="connsiteY3" fmla="*/ 137348 h 388041"/>
                  <a:gd name="connsiteX4" fmla="*/ 6132 w 912826"/>
                  <a:gd name="connsiteY4" fmla="*/ 130609 h 388041"/>
                  <a:gd name="connsiteX5" fmla="*/ 115852 w 912826"/>
                  <a:gd name="connsiteY5" fmla="*/ 80100 h 388041"/>
                  <a:gd name="connsiteX6" fmla="*/ 52773 w 912826"/>
                  <a:gd name="connsiteY6" fmla="*/ 40693 h 388041"/>
                  <a:gd name="connsiteX7" fmla="*/ 319321 w 912826"/>
                  <a:gd name="connsiteY7" fmla="*/ 438 h 388041"/>
                  <a:gd name="connsiteX8" fmla="*/ 492323 w 912826"/>
                  <a:gd name="connsiteY8" fmla="*/ 14661 h 388041"/>
                  <a:gd name="connsiteX9" fmla="*/ 618892 w 912826"/>
                  <a:gd name="connsiteY9" fmla="*/ 52710 h 388041"/>
                  <a:gd name="connsiteX10" fmla="*/ 858069 w 912826"/>
                  <a:gd name="connsiteY10" fmla="*/ 278593 h 388041"/>
                  <a:gd name="connsiteX11" fmla="*/ 901715 w 912826"/>
                  <a:gd name="connsiteY11" fmla="*/ 388035 h 388041"/>
                  <a:gd name="connsiteX0" fmla="*/ 901715 w 912826"/>
                  <a:gd name="connsiteY0" fmla="*/ 388035 h 388041"/>
                  <a:gd name="connsiteX1" fmla="*/ 700052 w 912826"/>
                  <a:gd name="connsiteY1" fmla="*/ 283300 h 388041"/>
                  <a:gd name="connsiteX2" fmla="*/ 479800 w 912826"/>
                  <a:gd name="connsiteY2" fmla="*/ 166239 h 388041"/>
                  <a:gd name="connsiteX3" fmla="*/ 335200 w 912826"/>
                  <a:gd name="connsiteY3" fmla="*/ 137348 h 388041"/>
                  <a:gd name="connsiteX4" fmla="*/ 6132 w 912826"/>
                  <a:gd name="connsiteY4" fmla="*/ 130609 h 388041"/>
                  <a:gd name="connsiteX5" fmla="*/ 115852 w 912826"/>
                  <a:gd name="connsiteY5" fmla="*/ 80100 h 388041"/>
                  <a:gd name="connsiteX6" fmla="*/ 52773 w 912826"/>
                  <a:gd name="connsiteY6" fmla="*/ 40693 h 388041"/>
                  <a:gd name="connsiteX7" fmla="*/ 319321 w 912826"/>
                  <a:gd name="connsiteY7" fmla="*/ 438 h 388041"/>
                  <a:gd name="connsiteX8" fmla="*/ 536954 w 912826"/>
                  <a:gd name="connsiteY8" fmla="*/ 11369 h 388041"/>
                  <a:gd name="connsiteX9" fmla="*/ 618892 w 912826"/>
                  <a:gd name="connsiteY9" fmla="*/ 52710 h 388041"/>
                  <a:gd name="connsiteX10" fmla="*/ 858069 w 912826"/>
                  <a:gd name="connsiteY10" fmla="*/ 278593 h 388041"/>
                  <a:gd name="connsiteX11" fmla="*/ 901715 w 912826"/>
                  <a:gd name="connsiteY11" fmla="*/ 388035 h 388041"/>
                  <a:gd name="connsiteX0" fmla="*/ 901715 w 912826"/>
                  <a:gd name="connsiteY0" fmla="*/ 388035 h 388041"/>
                  <a:gd name="connsiteX1" fmla="*/ 700052 w 912826"/>
                  <a:gd name="connsiteY1" fmla="*/ 283300 h 388041"/>
                  <a:gd name="connsiteX2" fmla="*/ 479800 w 912826"/>
                  <a:gd name="connsiteY2" fmla="*/ 166239 h 388041"/>
                  <a:gd name="connsiteX3" fmla="*/ 335200 w 912826"/>
                  <a:gd name="connsiteY3" fmla="*/ 137348 h 388041"/>
                  <a:gd name="connsiteX4" fmla="*/ 6132 w 912826"/>
                  <a:gd name="connsiteY4" fmla="*/ 130609 h 388041"/>
                  <a:gd name="connsiteX5" fmla="*/ 115852 w 912826"/>
                  <a:gd name="connsiteY5" fmla="*/ 80100 h 388041"/>
                  <a:gd name="connsiteX6" fmla="*/ 52773 w 912826"/>
                  <a:gd name="connsiteY6" fmla="*/ 40693 h 388041"/>
                  <a:gd name="connsiteX7" fmla="*/ 319321 w 912826"/>
                  <a:gd name="connsiteY7" fmla="*/ 438 h 388041"/>
                  <a:gd name="connsiteX8" fmla="*/ 536954 w 912826"/>
                  <a:gd name="connsiteY8" fmla="*/ 11369 h 388041"/>
                  <a:gd name="connsiteX9" fmla="*/ 618892 w 912826"/>
                  <a:gd name="connsiteY9" fmla="*/ 52710 h 388041"/>
                  <a:gd name="connsiteX10" fmla="*/ 858069 w 912826"/>
                  <a:gd name="connsiteY10" fmla="*/ 278593 h 388041"/>
                  <a:gd name="connsiteX11" fmla="*/ 901715 w 912826"/>
                  <a:gd name="connsiteY11" fmla="*/ 388035 h 388041"/>
                  <a:gd name="connsiteX0" fmla="*/ 901715 w 912826"/>
                  <a:gd name="connsiteY0" fmla="*/ 396444 h 396450"/>
                  <a:gd name="connsiteX1" fmla="*/ 700052 w 912826"/>
                  <a:gd name="connsiteY1" fmla="*/ 291709 h 396450"/>
                  <a:gd name="connsiteX2" fmla="*/ 479800 w 912826"/>
                  <a:gd name="connsiteY2" fmla="*/ 174648 h 396450"/>
                  <a:gd name="connsiteX3" fmla="*/ 335200 w 912826"/>
                  <a:gd name="connsiteY3" fmla="*/ 145757 h 396450"/>
                  <a:gd name="connsiteX4" fmla="*/ 6132 w 912826"/>
                  <a:gd name="connsiteY4" fmla="*/ 139018 h 396450"/>
                  <a:gd name="connsiteX5" fmla="*/ 115852 w 912826"/>
                  <a:gd name="connsiteY5" fmla="*/ 88509 h 396450"/>
                  <a:gd name="connsiteX6" fmla="*/ 52773 w 912826"/>
                  <a:gd name="connsiteY6" fmla="*/ 49102 h 396450"/>
                  <a:gd name="connsiteX7" fmla="*/ 430023 w 912826"/>
                  <a:gd name="connsiteY7" fmla="*/ 364 h 396450"/>
                  <a:gd name="connsiteX8" fmla="*/ 536954 w 912826"/>
                  <a:gd name="connsiteY8" fmla="*/ 19778 h 396450"/>
                  <a:gd name="connsiteX9" fmla="*/ 618892 w 912826"/>
                  <a:gd name="connsiteY9" fmla="*/ 61119 h 396450"/>
                  <a:gd name="connsiteX10" fmla="*/ 858069 w 912826"/>
                  <a:gd name="connsiteY10" fmla="*/ 287002 h 396450"/>
                  <a:gd name="connsiteX11" fmla="*/ 901715 w 912826"/>
                  <a:gd name="connsiteY11" fmla="*/ 396444 h 396450"/>
                  <a:gd name="connsiteX0" fmla="*/ 901715 w 912552"/>
                  <a:gd name="connsiteY0" fmla="*/ 396444 h 396746"/>
                  <a:gd name="connsiteX1" fmla="*/ 703794 w 912552"/>
                  <a:gd name="connsiteY1" fmla="*/ 256815 h 396746"/>
                  <a:gd name="connsiteX2" fmla="*/ 479800 w 912552"/>
                  <a:gd name="connsiteY2" fmla="*/ 174648 h 396746"/>
                  <a:gd name="connsiteX3" fmla="*/ 335200 w 912552"/>
                  <a:gd name="connsiteY3" fmla="*/ 145757 h 396746"/>
                  <a:gd name="connsiteX4" fmla="*/ 6132 w 912552"/>
                  <a:gd name="connsiteY4" fmla="*/ 139018 h 396746"/>
                  <a:gd name="connsiteX5" fmla="*/ 115852 w 912552"/>
                  <a:gd name="connsiteY5" fmla="*/ 88509 h 396746"/>
                  <a:gd name="connsiteX6" fmla="*/ 52773 w 912552"/>
                  <a:gd name="connsiteY6" fmla="*/ 49102 h 396746"/>
                  <a:gd name="connsiteX7" fmla="*/ 430023 w 912552"/>
                  <a:gd name="connsiteY7" fmla="*/ 364 h 396746"/>
                  <a:gd name="connsiteX8" fmla="*/ 536954 w 912552"/>
                  <a:gd name="connsiteY8" fmla="*/ 19778 h 396746"/>
                  <a:gd name="connsiteX9" fmla="*/ 618892 w 912552"/>
                  <a:gd name="connsiteY9" fmla="*/ 61119 h 396746"/>
                  <a:gd name="connsiteX10" fmla="*/ 858069 w 912552"/>
                  <a:gd name="connsiteY10" fmla="*/ 287002 h 396746"/>
                  <a:gd name="connsiteX11" fmla="*/ 901715 w 912552"/>
                  <a:gd name="connsiteY11" fmla="*/ 396444 h 396746"/>
                  <a:gd name="connsiteX0" fmla="*/ 901715 w 912552"/>
                  <a:gd name="connsiteY0" fmla="*/ 396444 h 396746"/>
                  <a:gd name="connsiteX1" fmla="*/ 703794 w 912552"/>
                  <a:gd name="connsiteY1" fmla="*/ 256815 h 396746"/>
                  <a:gd name="connsiteX2" fmla="*/ 518538 w 912552"/>
                  <a:gd name="connsiteY2" fmla="*/ 149703 h 396746"/>
                  <a:gd name="connsiteX3" fmla="*/ 335200 w 912552"/>
                  <a:gd name="connsiteY3" fmla="*/ 145757 h 396746"/>
                  <a:gd name="connsiteX4" fmla="*/ 6132 w 912552"/>
                  <a:gd name="connsiteY4" fmla="*/ 139018 h 396746"/>
                  <a:gd name="connsiteX5" fmla="*/ 115852 w 912552"/>
                  <a:gd name="connsiteY5" fmla="*/ 88509 h 396746"/>
                  <a:gd name="connsiteX6" fmla="*/ 52773 w 912552"/>
                  <a:gd name="connsiteY6" fmla="*/ 49102 h 396746"/>
                  <a:gd name="connsiteX7" fmla="*/ 430023 w 912552"/>
                  <a:gd name="connsiteY7" fmla="*/ 364 h 396746"/>
                  <a:gd name="connsiteX8" fmla="*/ 536954 w 912552"/>
                  <a:gd name="connsiteY8" fmla="*/ 19778 h 396746"/>
                  <a:gd name="connsiteX9" fmla="*/ 618892 w 912552"/>
                  <a:gd name="connsiteY9" fmla="*/ 61119 h 396746"/>
                  <a:gd name="connsiteX10" fmla="*/ 858069 w 912552"/>
                  <a:gd name="connsiteY10" fmla="*/ 287002 h 396746"/>
                  <a:gd name="connsiteX11" fmla="*/ 901715 w 912552"/>
                  <a:gd name="connsiteY11" fmla="*/ 396444 h 396746"/>
                  <a:gd name="connsiteX0" fmla="*/ 901568 w 912405"/>
                  <a:gd name="connsiteY0" fmla="*/ 396444 h 396746"/>
                  <a:gd name="connsiteX1" fmla="*/ 703647 w 912405"/>
                  <a:gd name="connsiteY1" fmla="*/ 256815 h 396746"/>
                  <a:gd name="connsiteX2" fmla="*/ 518391 w 912405"/>
                  <a:gd name="connsiteY2" fmla="*/ 149703 h 396746"/>
                  <a:gd name="connsiteX3" fmla="*/ 331775 w 912405"/>
                  <a:gd name="connsiteY3" fmla="*/ 140829 h 396746"/>
                  <a:gd name="connsiteX4" fmla="*/ 5985 w 912405"/>
                  <a:gd name="connsiteY4" fmla="*/ 139018 h 396746"/>
                  <a:gd name="connsiteX5" fmla="*/ 115705 w 912405"/>
                  <a:gd name="connsiteY5" fmla="*/ 88509 h 396746"/>
                  <a:gd name="connsiteX6" fmla="*/ 52626 w 912405"/>
                  <a:gd name="connsiteY6" fmla="*/ 49102 h 396746"/>
                  <a:gd name="connsiteX7" fmla="*/ 429876 w 912405"/>
                  <a:gd name="connsiteY7" fmla="*/ 364 h 396746"/>
                  <a:gd name="connsiteX8" fmla="*/ 536807 w 912405"/>
                  <a:gd name="connsiteY8" fmla="*/ 19778 h 396746"/>
                  <a:gd name="connsiteX9" fmla="*/ 618745 w 912405"/>
                  <a:gd name="connsiteY9" fmla="*/ 61119 h 396746"/>
                  <a:gd name="connsiteX10" fmla="*/ 857922 w 912405"/>
                  <a:gd name="connsiteY10" fmla="*/ 287002 h 396746"/>
                  <a:gd name="connsiteX11" fmla="*/ 901568 w 912405"/>
                  <a:gd name="connsiteY11" fmla="*/ 396444 h 396746"/>
                  <a:gd name="connsiteX0" fmla="*/ 897342 w 908179"/>
                  <a:gd name="connsiteY0" fmla="*/ 396444 h 396746"/>
                  <a:gd name="connsiteX1" fmla="*/ 699421 w 908179"/>
                  <a:gd name="connsiteY1" fmla="*/ 256815 h 396746"/>
                  <a:gd name="connsiteX2" fmla="*/ 514165 w 908179"/>
                  <a:gd name="connsiteY2" fmla="*/ 149703 h 396746"/>
                  <a:gd name="connsiteX3" fmla="*/ 327549 w 908179"/>
                  <a:gd name="connsiteY3" fmla="*/ 140829 h 396746"/>
                  <a:gd name="connsiteX4" fmla="*/ 6123 w 908179"/>
                  <a:gd name="connsiteY4" fmla="*/ 156240 h 396746"/>
                  <a:gd name="connsiteX5" fmla="*/ 111479 w 908179"/>
                  <a:gd name="connsiteY5" fmla="*/ 88509 h 396746"/>
                  <a:gd name="connsiteX6" fmla="*/ 48400 w 908179"/>
                  <a:gd name="connsiteY6" fmla="*/ 49102 h 396746"/>
                  <a:gd name="connsiteX7" fmla="*/ 425650 w 908179"/>
                  <a:gd name="connsiteY7" fmla="*/ 364 h 396746"/>
                  <a:gd name="connsiteX8" fmla="*/ 532581 w 908179"/>
                  <a:gd name="connsiteY8" fmla="*/ 19778 h 396746"/>
                  <a:gd name="connsiteX9" fmla="*/ 614519 w 908179"/>
                  <a:gd name="connsiteY9" fmla="*/ 61119 h 396746"/>
                  <a:gd name="connsiteX10" fmla="*/ 853696 w 908179"/>
                  <a:gd name="connsiteY10" fmla="*/ 287002 h 396746"/>
                  <a:gd name="connsiteX11" fmla="*/ 897342 w 908179"/>
                  <a:gd name="connsiteY11" fmla="*/ 396444 h 396746"/>
                  <a:gd name="connsiteX0" fmla="*/ 897342 w 908179"/>
                  <a:gd name="connsiteY0" fmla="*/ 396444 h 396746"/>
                  <a:gd name="connsiteX1" fmla="*/ 699421 w 908179"/>
                  <a:gd name="connsiteY1" fmla="*/ 256815 h 396746"/>
                  <a:gd name="connsiteX2" fmla="*/ 514165 w 908179"/>
                  <a:gd name="connsiteY2" fmla="*/ 149703 h 396746"/>
                  <a:gd name="connsiteX3" fmla="*/ 327549 w 908179"/>
                  <a:gd name="connsiteY3" fmla="*/ 140829 h 396746"/>
                  <a:gd name="connsiteX4" fmla="*/ 6123 w 908179"/>
                  <a:gd name="connsiteY4" fmla="*/ 156240 h 396746"/>
                  <a:gd name="connsiteX5" fmla="*/ 111479 w 908179"/>
                  <a:gd name="connsiteY5" fmla="*/ 88509 h 396746"/>
                  <a:gd name="connsiteX6" fmla="*/ 48400 w 908179"/>
                  <a:gd name="connsiteY6" fmla="*/ 49102 h 396746"/>
                  <a:gd name="connsiteX7" fmla="*/ 425650 w 908179"/>
                  <a:gd name="connsiteY7" fmla="*/ 364 h 396746"/>
                  <a:gd name="connsiteX8" fmla="*/ 532581 w 908179"/>
                  <a:gd name="connsiteY8" fmla="*/ 19778 h 396746"/>
                  <a:gd name="connsiteX9" fmla="*/ 614519 w 908179"/>
                  <a:gd name="connsiteY9" fmla="*/ 61119 h 396746"/>
                  <a:gd name="connsiteX10" fmla="*/ 853696 w 908179"/>
                  <a:gd name="connsiteY10" fmla="*/ 287002 h 396746"/>
                  <a:gd name="connsiteX11" fmla="*/ 897342 w 908179"/>
                  <a:gd name="connsiteY11" fmla="*/ 396444 h 396746"/>
                  <a:gd name="connsiteX0" fmla="*/ 897342 w 908179"/>
                  <a:gd name="connsiteY0" fmla="*/ 396444 h 396746"/>
                  <a:gd name="connsiteX1" fmla="*/ 699421 w 908179"/>
                  <a:gd name="connsiteY1" fmla="*/ 256815 h 396746"/>
                  <a:gd name="connsiteX2" fmla="*/ 514165 w 908179"/>
                  <a:gd name="connsiteY2" fmla="*/ 149703 h 396746"/>
                  <a:gd name="connsiteX3" fmla="*/ 327549 w 908179"/>
                  <a:gd name="connsiteY3" fmla="*/ 140829 h 396746"/>
                  <a:gd name="connsiteX4" fmla="*/ 6123 w 908179"/>
                  <a:gd name="connsiteY4" fmla="*/ 156240 h 396746"/>
                  <a:gd name="connsiteX5" fmla="*/ 111479 w 908179"/>
                  <a:gd name="connsiteY5" fmla="*/ 88509 h 396746"/>
                  <a:gd name="connsiteX6" fmla="*/ 48400 w 908179"/>
                  <a:gd name="connsiteY6" fmla="*/ 49102 h 396746"/>
                  <a:gd name="connsiteX7" fmla="*/ 425650 w 908179"/>
                  <a:gd name="connsiteY7" fmla="*/ 364 h 396746"/>
                  <a:gd name="connsiteX8" fmla="*/ 532581 w 908179"/>
                  <a:gd name="connsiteY8" fmla="*/ 19778 h 396746"/>
                  <a:gd name="connsiteX9" fmla="*/ 614519 w 908179"/>
                  <a:gd name="connsiteY9" fmla="*/ 61119 h 396746"/>
                  <a:gd name="connsiteX10" fmla="*/ 853696 w 908179"/>
                  <a:gd name="connsiteY10" fmla="*/ 287002 h 396746"/>
                  <a:gd name="connsiteX11" fmla="*/ 897342 w 908179"/>
                  <a:gd name="connsiteY11" fmla="*/ 396444 h 396746"/>
                  <a:gd name="connsiteX0" fmla="*/ 891968 w 902805"/>
                  <a:gd name="connsiteY0" fmla="*/ 396444 h 396746"/>
                  <a:gd name="connsiteX1" fmla="*/ 694047 w 902805"/>
                  <a:gd name="connsiteY1" fmla="*/ 256815 h 396746"/>
                  <a:gd name="connsiteX2" fmla="*/ 508791 w 902805"/>
                  <a:gd name="connsiteY2" fmla="*/ 149703 h 396746"/>
                  <a:gd name="connsiteX3" fmla="*/ 322175 w 902805"/>
                  <a:gd name="connsiteY3" fmla="*/ 140829 h 396746"/>
                  <a:gd name="connsiteX4" fmla="*/ 6307 w 902805"/>
                  <a:gd name="connsiteY4" fmla="*/ 197062 h 396746"/>
                  <a:gd name="connsiteX5" fmla="*/ 106105 w 902805"/>
                  <a:gd name="connsiteY5" fmla="*/ 88509 h 396746"/>
                  <a:gd name="connsiteX6" fmla="*/ 43026 w 902805"/>
                  <a:gd name="connsiteY6" fmla="*/ 49102 h 396746"/>
                  <a:gd name="connsiteX7" fmla="*/ 420276 w 902805"/>
                  <a:gd name="connsiteY7" fmla="*/ 364 h 396746"/>
                  <a:gd name="connsiteX8" fmla="*/ 527207 w 902805"/>
                  <a:gd name="connsiteY8" fmla="*/ 19778 h 396746"/>
                  <a:gd name="connsiteX9" fmla="*/ 609145 w 902805"/>
                  <a:gd name="connsiteY9" fmla="*/ 61119 h 396746"/>
                  <a:gd name="connsiteX10" fmla="*/ 848322 w 902805"/>
                  <a:gd name="connsiteY10" fmla="*/ 287002 h 396746"/>
                  <a:gd name="connsiteX11" fmla="*/ 891968 w 902805"/>
                  <a:gd name="connsiteY11" fmla="*/ 396444 h 396746"/>
                  <a:gd name="connsiteX0" fmla="*/ 891642 w 902479"/>
                  <a:gd name="connsiteY0" fmla="*/ 396444 h 396746"/>
                  <a:gd name="connsiteX1" fmla="*/ 693721 w 902479"/>
                  <a:gd name="connsiteY1" fmla="*/ 256815 h 396746"/>
                  <a:gd name="connsiteX2" fmla="*/ 508465 w 902479"/>
                  <a:gd name="connsiteY2" fmla="*/ 149703 h 396746"/>
                  <a:gd name="connsiteX3" fmla="*/ 321849 w 902479"/>
                  <a:gd name="connsiteY3" fmla="*/ 140829 h 396746"/>
                  <a:gd name="connsiteX4" fmla="*/ 5981 w 902479"/>
                  <a:gd name="connsiteY4" fmla="*/ 197062 h 396746"/>
                  <a:gd name="connsiteX5" fmla="*/ 105779 w 902479"/>
                  <a:gd name="connsiteY5" fmla="*/ 88509 h 396746"/>
                  <a:gd name="connsiteX6" fmla="*/ 42700 w 902479"/>
                  <a:gd name="connsiteY6" fmla="*/ 49102 h 396746"/>
                  <a:gd name="connsiteX7" fmla="*/ 419950 w 902479"/>
                  <a:gd name="connsiteY7" fmla="*/ 364 h 396746"/>
                  <a:gd name="connsiteX8" fmla="*/ 526881 w 902479"/>
                  <a:gd name="connsiteY8" fmla="*/ 19778 h 396746"/>
                  <a:gd name="connsiteX9" fmla="*/ 608819 w 902479"/>
                  <a:gd name="connsiteY9" fmla="*/ 61119 h 396746"/>
                  <a:gd name="connsiteX10" fmla="*/ 847996 w 902479"/>
                  <a:gd name="connsiteY10" fmla="*/ 287002 h 396746"/>
                  <a:gd name="connsiteX11" fmla="*/ 891642 w 902479"/>
                  <a:gd name="connsiteY11" fmla="*/ 396444 h 396746"/>
                  <a:gd name="connsiteX0" fmla="*/ 891658 w 902495"/>
                  <a:gd name="connsiteY0" fmla="*/ 396325 h 396627"/>
                  <a:gd name="connsiteX1" fmla="*/ 693737 w 902495"/>
                  <a:gd name="connsiteY1" fmla="*/ 256696 h 396627"/>
                  <a:gd name="connsiteX2" fmla="*/ 508481 w 902495"/>
                  <a:gd name="connsiteY2" fmla="*/ 149584 h 396627"/>
                  <a:gd name="connsiteX3" fmla="*/ 321865 w 902495"/>
                  <a:gd name="connsiteY3" fmla="*/ 140710 h 396627"/>
                  <a:gd name="connsiteX4" fmla="*/ 5997 w 902495"/>
                  <a:gd name="connsiteY4" fmla="*/ 196943 h 396627"/>
                  <a:gd name="connsiteX5" fmla="*/ 105795 w 902495"/>
                  <a:gd name="connsiteY5" fmla="*/ 88390 h 396627"/>
                  <a:gd name="connsiteX6" fmla="*/ 45495 w 902495"/>
                  <a:gd name="connsiteY6" fmla="*/ 69393 h 396627"/>
                  <a:gd name="connsiteX7" fmla="*/ 419966 w 902495"/>
                  <a:gd name="connsiteY7" fmla="*/ 245 h 396627"/>
                  <a:gd name="connsiteX8" fmla="*/ 526897 w 902495"/>
                  <a:gd name="connsiteY8" fmla="*/ 19659 h 396627"/>
                  <a:gd name="connsiteX9" fmla="*/ 608835 w 902495"/>
                  <a:gd name="connsiteY9" fmla="*/ 61000 h 396627"/>
                  <a:gd name="connsiteX10" fmla="*/ 848012 w 902495"/>
                  <a:gd name="connsiteY10" fmla="*/ 286883 h 396627"/>
                  <a:gd name="connsiteX11" fmla="*/ 891658 w 902495"/>
                  <a:gd name="connsiteY11" fmla="*/ 396325 h 396627"/>
                  <a:gd name="connsiteX0" fmla="*/ 891757 w 902594"/>
                  <a:gd name="connsiteY0" fmla="*/ 396342 h 396644"/>
                  <a:gd name="connsiteX1" fmla="*/ 693836 w 902594"/>
                  <a:gd name="connsiteY1" fmla="*/ 256713 h 396644"/>
                  <a:gd name="connsiteX2" fmla="*/ 508580 w 902594"/>
                  <a:gd name="connsiteY2" fmla="*/ 149601 h 396644"/>
                  <a:gd name="connsiteX3" fmla="*/ 321964 w 902594"/>
                  <a:gd name="connsiteY3" fmla="*/ 140727 h 396644"/>
                  <a:gd name="connsiteX4" fmla="*/ 6096 w 902594"/>
                  <a:gd name="connsiteY4" fmla="*/ 196960 h 396644"/>
                  <a:gd name="connsiteX5" fmla="*/ 108526 w 902594"/>
                  <a:gd name="connsiteY5" fmla="*/ 112768 h 396644"/>
                  <a:gd name="connsiteX6" fmla="*/ 45594 w 902594"/>
                  <a:gd name="connsiteY6" fmla="*/ 69410 h 396644"/>
                  <a:gd name="connsiteX7" fmla="*/ 420065 w 902594"/>
                  <a:gd name="connsiteY7" fmla="*/ 262 h 396644"/>
                  <a:gd name="connsiteX8" fmla="*/ 526996 w 902594"/>
                  <a:gd name="connsiteY8" fmla="*/ 19676 h 396644"/>
                  <a:gd name="connsiteX9" fmla="*/ 608934 w 902594"/>
                  <a:gd name="connsiteY9" fmla="*/ 61017 h 396644"/>
                  <a:gd name="connsiteX10" fmla="*/ 848111 w 902594"/>
                  <a:gd name="connsiteY10" fmla="*/ 286900 h 396644"/>
                  <a:gd name="connsiteX11" fmla="*/ 891757 w 902594"/>
                  <a:gd name="connsiteY11" fmla="*/ 396342 h 396644"/>
                  <a:gd name="connsiteX0" fmla="*/ 891757 w 902594"/>
                  <a:gd name="connsiteY0" fmla="*/ 397922 h 398224"/>
                  <a:gd name="connsiteX1" fmla="*/ 693836 w 902594"/>
                  <a:gd name="connsiteY1" fmla="*/ 258293 h 398224"/>
                  <a:gd name="connsiteX2" fmla="*/ 508580 w 902594"/>
                  <a:gd name="connsiteY2" fmla="*/ 151181 h 398224"/>
                  <a:gd name="connsiteX3" fmla="*/ 321964 w 902594"/>
                  <a:gd name="connsiteY3" fmla="*/ 142307 h 398224"/>
                  <a:gd name="connsiteX4" fmla="*/ 6096 w 902594"/>
                  <a:gd name="connsiteY4" fmla="*/ 198540 h 398224"/>
                  <a:gd name="connsiteX5" fmla="*/ 108526 w 902594"/>
                  <a:gd name="connsiteY5" fmla="*/ 114348 h 398224"/>
                  <a:gd name="connsiteX6" fmla="*/ 45594 w 902594"/>
                  <a:gd name="connsiteY6" fmla="*/ 70990 h 398224"/>
                  <a:gd name="connsiteX7" fmla="*/ 420065 w 902594"/>
                  <a:gd name="connsiteY7" fmla="*/ 1842 h 398224"/>
                  <a:gd name="connsiteX8" fmla="*/ 526996 w 902594"/>
                  <a:gd name="connsiteY8" fmla="*/ 21256 h 398224"/>
                  <a:gd name="connsiteX9" fmla="*/ 608934 w 902594"/>
                  <a:gd name="connsiteY9" fmla="*/ 62597 h 398224"/>
                  <a:gd name="connsiteX10" fmla="*/ 848111 w 902594"/>
                  <a:gd name="connsiteY10" fmla="*/ 288480 h 398224"/>
                  <a:gd name="connsiteX11" fmla="*/ 891757 w 902594"/>
                  <a:gd name="connsiteY11" fmla="*/ 397922 h 398224"/>
                  <a:gd name="connsiteX0" fmla="*/ 881871 w 892708"/>
                  <a:gd name="connsiteY0" fmla="*/ 397923 h 398225"/>
                  <a:gd name="connsiteX1" fmla="*/ 683950 w 892708"/>
                  <a:gd name="connsiteY1" fmla="*/ 258294 h 398225"/>
                  <a:gd name="connsiteX2" fmla="*/ 498694 w 892708"/>
                  <a:gd name="connsiteY2" fmla="*/ 151182 h 398225"/>
                  <a:gd name="connsiteX3" fmla="*/ 312078 w 892708"/>
                  <a:gd name="connsiteY3" fmla="*/ 142308 h 398225"/>
                  <a:gd name="connsiteX4" fmla="*/ 6453 w 892708"/>
                  <a:gd name="connsiteY4" fmla="*/ 256154 h 398225"/>
                  <a:gd name="connsiteX5" fmla="*/ 98640 w 892708"/>
                  <a:gd name="connsiteY5" fmla="*/ 114349 h 398225"/>
                  <a:gd name="connsiteX6" fmla="*/ 35708 w 892708"/>
                  <a:gd name="connsiteY6" fmla="*/ 70991 h 398225"/>
                  <a:gd name="connsiteX7" fmla="*/ 410179 w 892708"/>
                  <a:gd name="connsiteY7" fmla="*/ 1843 h 398225"/>
                  <a:gd name="connsiteX8" fmla="*/ 517110 w 892708"/>
                  <a:gd name="connsiteY8" fmla="*/ 21257 h 398225"/>
                  <a:gd name="connsiteX9" fmla="*/ 599048 w 892708"/>
                  <a:gd name="connsiteY9" fmla="*/ 62598 h 398225"/>
                  <a:gd name="connsiteX10" fmla="*/ 838225 w 892708"/>
                  <a:gd name="connsiteY10" fmla="*/ 288481 h 398225"/>
                  <a:gd name="connsiteX11" fmla="*/ 881871 w 892708"/>
                  <a:gd name="connsiteY11" fmla="*/ 397923 h 398225"/>
                  <a:gd name="connsiteX0" fmla="*/ 881863 w 892700"/>
                  <a:gd name="connsiteY0" fmla="*/ 397372 h 397674"/>
                  <a:gd name="connsiteX1" fmla="*/ 683942 w 892700"/>
                  <a:gd name="connsiteY1" fmla="*/ 257743 h 397674"/>
                  <a:gd name="connsiteX2" fmla="*/ 498686 w 892700"/>
                  <a:gd name="connsiteY2" fmla="*/ 150631 h 397674"/>
                  <a:gd name="connsiteX3" fmla="*/ 312070 w 892700"/>
                  <a:gd name="connsiteY3" fmla="*/ 141757 h 397674"/>
                  <a:gd name="connsiteX4" fmla="*/ 6445 w 892700"/>
                  <a:gd name="connsiteY4" fmla="*/ 255603 h 397674"/>
                  <a:gd name="connsiteX5" fmla="*/ 98632 w 892700"/>
                  <a:gd name="connsiteY5" fmla="*/ 113798 h 397674"/>
                  <a:gd name="connsiteX6" fmla="*/ 34523 w 892700"/>
                  <a:gd name="connsiteY6" fmla="*/ 102040 h 397674"/>
                  <a:gd name="connsiteX7" fmla="*/ 410171 w 892700"/>
                  <a:gd name="connsiteY7" fmla="*/ 1292 h 397674"/>
                  <a:gd name="connsiteX8" fmla="*/ 517102 w 892700"/>
                  <a:gd name="connsiteY8" fmla="*/ 20706 h 397674"/>
                  <a:gd name="connsiteX9" fmla="*/ 599040 w 892700"/>
                  <a:gd name="connsiteY9" fmla="*/ 62047 h 397674"/>
                  <a:gd name="connsiteX10" fmla="*/ 838217 w 892700"/>
                  <a:gd name="connsiteY10" fmla="*/ 287930 h 397674"/>
                  <a:gd name="connsiteX11" fmla="*/ 881863 w 892700"/>
                  <a:gd name="connsiteY11" fmla="*/ 397372 h 397674"/>
                  <a:gd name="connsiteX0" fmla="*/ 881652 w 892489"/>
                  <a:gd name="connsiteY0" fmla="*/ 397439 h 397741"/>
                  <a:gd name="connsiteX1" fmla="*/ 683731 w 892489"/>
                  <a:gd name="connsiteY1" fmla="*/ 257810 h 397741"/>
                  <a:gd name="connsiteX2" fmla="*/ 498475 w 892489"/>
                  <a:gd name="connsiteY2" fmla="*/ 150698 h 397741"/>
                  <a:gd name="connsiteX3" fmla="*/ 311859 w 892489"/>
                  <a:gd name="connsiteY3" fmla="*/ 141824 h 397741"/>
                  <a:gd name="connsiteX4" fmla="*/ 6234 w 892489"/>
                  <a:gd name="connsiteY4" fmla="*/ 255670 h 397741"/>
                  <a:gd name="connsiteX5" fmla="*/ 100759 w 892489"/>
                  <a:gd name="connsiteY5" fmla="*/ 146126 h 397741"/>
                  <a:gd name="connsiteX6" fmla="*/ 34312 w 892489"/>
                  <a:gd name="connsiteY6" fmla="*/ 102107 h 397741"/>
                  <a:gd name="connsiteX7" fmla="*/ 409960 w 892489"/>
                  <a:gd name="connsiteY7" fmla="*/ 1359 h 397741"/>
                  <a:gd name="connsiteX8" fmla="*/ 516891 w 892489"/>
                  <a:gd name="connsiteY8" fmla="*/ 20773 h 397741"/>
                  <a:gd name="connsiteX9" fmla="*/ 598829 w 892489"/>
                  <a:gd name="connsiteY9" fmla="*/ 62114 h 397741"/>
                  <a:gd name="connsiteX10" fmla="*/ 838006 w 892489"/>
                  <a:gd name="connsiteY10" fmla="*/ 287997 h 397741"/>
                  <a:gd name="connsiteX11" fmla="*/ 881652 w 892489"/>
                  <a:gd name="connsiteY11" fmla="*/ 397439 h 397741"/>
                  <a:gd name="connsiteX0" fmla="*/ 882456 w 893293"/>
                  <a:gd name="connsiteY0" fmla="*/ 397439 h 397741"/>
                  <a:gd name="connsiteX1" fmla="*/ 684535 w 893293"/>
                  <a:gd name="connsiteY1" fmla="*/ 257810 h 397741"/>
                  <a:gd name="connsiteX2" fmla="*/ 499279 w 893293"/>
                  <a:gd name="connsiteY2" fmla="*/ 150698 h 397741"/>
                  <a:gd name="connsiteX3" fmla="*/ 312663 w 893293"/>
                  <a:gd name="connsiteY3" fmla="*/ 141824 h 397741"/>
                  <a:gd name="connsiteX4" fmla="*/ 7038 w 893293"/>
                  <a:gd name="connsiteY4" fmla="*/ 255670 h 397741"/>
                  <a:gd name="connsiteX5" fmla="*/ 101563 w 893293"/>
                  <a:gd name="connsiteY5" fmla="*/ 146126 h 397741"/>
                  <a:gd name="connsiteX6" fmla="*/ 35116 w 893293"/>
                  <a:gd name="connsiteY6" fmla="*/ 102107 h 397741"/>
                  <a:gd name="connsiteX7" fmla="*/ 410764 w 893293"/>
                  <a:gd name="connsiteY7" fmla="*/ 1359 h 397741"/>
                  <a:gd name="connsiteX8" fmla="*/ 517695 w 893293"/>
                  <a:gd name="connsiteY8" fmla="*/ 20773 h 397741"/>
                  <a:gd name="connsiteX9" fmla="*/ 599633 w 893293"/>
                  <a:gd name="connsiteY9" fmla="*/ 62114 h 397741"/>
                  <a:gd name="connsiteX10" fmla="*/ 838810 w 893293"/>
                  <a:gd name="connsiteY10" fmla="*/ 287997 h 397741"/>
                  <a:gd name="connsiteX11" fmla="*/ 882456 w 893293"/>
                  <a:gd name="connsiteY11" fmla="*/ 397439 h 397741"/>
                  <a:gd name="connsiteX0" fmla="*/ 882277 w 893114"/>
                  <a:gd name="connsiteY0" fmla="*/ 397439 h 397741"/>
                  <a:gd name="connsiteX1" fmla="*/ 684356 w 893114"/>
                  <a:gd name="connsiteY1" fmla="*/ 257810 h 397741"/>
                  <a:gd name="connsiteX2" fmla="*/ 499100 w 893114"/>
                  <a:gd name="connsiteY2" fmla="*/ 150698 h 397741"/>
                  <a:gd name="connsiteX3" fmla="*/ 325523 w 893114"/>
                  <a:gd name="connsiteY3" fmla="*/ 124389 h 397741"/>
                  <a:gd name="connsiteX4" fmla="*/ 6859 w 893114"/>
                  <a:gd name="connsiteY4" fmla="*/ 255670 h 397741"/>
                  <a:gd name="connsiteX5" fmla="*/ 101384 w 893114"/>
                  <a:gd name="connsiteY5" fmla="*/ 146126 h 397741"/>
                  <a:gd name="connsiteX6" fmla="*/ 34937 w 893114"/>
                  <a:gd name="connsiteY6" fmla="*/ 102107 h 397741"/>
                  <a:gd name="connsiteX7" fmla="*/ 410585 w 893114"/>
                  <a:gd name="connsiteY7" fmla="*/ 1359 h 397741"/>
                  <a:gd name="connsiteX8" fmla="*/ 517516 w 893114"/>
                  <a:gd name="connsiteY8" fmla="*/ 20773 h 397741"/>
                  <a:gd name="connsiteX9" fmla="*/ 599454 w 893114"/>
                  <a:gd name="connsiteY9" fmla="*/ 62114 h 397741"/>
                  <a:gd name="connsiteX10" fmla="*/ 838631 w 893114"/>
                  <a:gd name="connsiteY10" fmla="*/ 287997 h 397741"/>
                  <a:gd name="connsiteX11" fmla="*/ 882277 w 893114"/>
                  <a:gd name="connsiteY11" fmla="*/ 397439 h 397741"/>
                  <a:gd name="connsiteX0" fmla="*/ 882086 w 892923"/>
                  <a:gd name="connsiteY0" fmla="*/ 397439 h 397741"/>
                  <a:gd name="connsiteX1" fmla="*/ 684165 w 892923"/>
                  <a:gd name="connsiteY1" fmla="*/ 257810 h 397741"/>
                  <a:gd name="connsiteX2" fmla="*/ 498909 w 892923"/>
                  <a:gd name="connsiteY2" fmla="*/ 150698 h 397741"/>
                  <a:gd name="connsiteX3" fmla="*/ 321375 w 892923"/>
                  <a:gd name="connsiteY3" fmla="*/ 135577 h 397741"/>
                  <a:gd name="connsiteX4" fmla="*/ 6668 w 892923"/>
                  <a:gd name="connsiteY4" fmla="*/ 255670 h 397741"/>
                  <a:gd name="connsiteX5" fmla="*/ 101193 w 892923"/>
                  <a:gd name="connsiteY5" fmla="*/ 146126 h 397741"/>
                  <a:gd name="connsiteX6" fmla="*/ 34746 w 892923"/>
                  <a:gd name="connsiteY6" fmla="*/ 102107 h 397741"/>
                  <a:gd name="connsiteX7" fmla="*/ 410394 w 892923"/>
                  <a:gd name="connsiteY7" fmla="*/ 1359 h 397741"/>
                  <a:gd name="connsiteX8" fmla="*/ 517325 w 892923"/>
                  <a:gd name="connsiteY8" fmla="*/ 20773 h 397741"/>
                  <a:gd name="connsiteX9" fmla="*/ 599263 w 892923"/>
                  <a:gd name="connsiteY9" fmla="*/ 62114 h 397741"/>
                  <a:gd name="connsiteX10" fmla="*/ 838440 w 892923"/>
                  <a:gd name="connsiteY10" fmla="*/ 287997 h 397741"/>
                  <a:gd name="connsiteX11" fmla="*/ 882086 w 892923"/>
                  <a:gd name="connsiteY11" fmla="*/ 397439 h 397741"/>
                  <a:gd name="connsiteX0" fmla="*/ 882132 w 892969"/>
                  <a:gd name="connsiteY0" fmla="*/ 397325 h 397627"/>
                  <a:gd name="connsiteX1" fmla="*/ 684211 w 892969"/>
                  <a:gd name="connsiteY1" fmla="*/ 257696 h 397627"/>
                  <a:gd name="connsiteX2" fmla="*/ 498955 w 892969"/>
                  <a:gd name="connsiteY2" fmla="*/ 150584 h 397627"/>
                  <a:gd name="connsiteX3" fmla="*/ 321421 w 892969"/>
                  <a:gd name="connsiteY3" fmla="*/ 135463 h 397627"/>
                  <a:gd name="connsiteX4" fmla="*/ 6714 w 892969"/>
                  <a:gd name="connsiteY4" fmla="*/ 255556 h 397627"/>
                  <a:gd name="connsiteX5" fmla="*/ 101239 w 892969"/>
                  <a:gd name="connsiteY5" fmla="*/ 146012 h 397627"/>
                  <a:gd name="connsiteX6" fmla="*/ 41528 w 892969"/>
                  <a:gd name="connsiteY6" fmla="*/ 111216 h 397627"/>
                  <a:gd name="connsiteX7" fmla="*/ 410440 w 892969"/>
                  <a:gd name="connsiteY7" fmla="*/ 1245 h 397627"/>
                  <a:gd name="connsiteX8" fmla="*/ 517371 w 892969"/>
                  <a:gd name="connsiteY8" fmla="*/ 20659 h 397627"/>
                  <a:gd name="connsiteX9" fmla="*/ 599309 w 892969"/>
                  <a:gd name="connsiteY9" fmla="*/ 62000 h 397627"/>
                  <a:gd name="connsiteX10" fmla="*/ 838486 w 892969"/>
                  <a:gd name="connsiteY10" fmla="*/ 287883 h 397627"/>
                  <a:gd name="connsiteX11" fmla="*/ 882132 w 892969"/>
                  <a:gd name="connsiteY11" fmla="*/ 397325 h 397627"/>
                  <a:gd name="connsiteX0" fmla="*/ 884949 w 895786"/>
                  <a:gd name="connsiteY0" fmla="*/ 397325 h 397627"/>
                  <a:gd name="connsiteX1" fmla="*/ 687028 w 895786"/>
                  <a:gd name="connsiteY1" fmla="*/ 257696 h 397627"/>
                  <a:gd name="connsiteX2" fmla="*/ 501772 w 895786"/>
                  <a:gd name="connsiteY2" fmla="*/ 150584 h 397627"/>
                  <a:gd name="connsiteX3" fmla="*/ 379607 w 895786"/>
                  <a:gd name="connsiteY3" fmla="*/ 122016 h 397627"/>
                  <a:gd name="connsiteX4" fmla="*/ 9531 w 895786"/>
                  <a:gd name="connsiteY4" fmla="*/ 255556 h 397627"/>
                  <a:gd name="connsiteX5" fmla="*/ 104056 w 895786"/>
                  <a:gd name="connsiteY5" fmla="*/ 146012 h 397627"/>
                  <a:gd name="connsiteX6" fmla="*/ 44345 w 895786"/>
                  <a:gd name="connsiteY6" fmla="*/ 111216 h 397627"/>
                  <a:gd name="connsiteX7" fmla="*/ 413257 w 895786"/>
                  <a:gd name="connsiteY7" fmla="*/ 1245 h 397627"/>
                  <a:gd name="connsiteX8" fmla="*/ 520188 w 895786"/>
                  <a:gd name="connsiteY8" fmla="*/ 20659 h 397627"/>
                  <a:gd name="connsiteX9" fmla="*/ 602126 w 895786"/>
                  <a:gd name="connsiteY9" fmla="*/ 62000 h 397627"/>
                  <a:gd name="connsiteX10" fmla="*/ 841303 w 895786"/>
                  <a:gd name="connsiteY10" fmla="*/ 287883 h 397627"/>
                  <a:gd name="connsiteX11" fmla="*/ 884949 w 895786"/>
                  <a:gd name="connsiteY11" fmla="*/ 397325 h 397627"/>
                  <a:gd name="connsiteX0" fmla="*/ 884949 w 895786"/>
                  <a:gd name="connsiteY0" fmla="*/ 397325 h 397627"/>
                  <a:gd name="connsiteX1" fmla="*/ 687028 w 895786"/>
                  <a:gd name="connsiteY1" fmla="*/ 257696 h 397627"/>
                  <a:gd name="connsiteX2" fmla="*/ 501772 w 895786"/>
                  <a:gd name="connsiteY2" fmla="*/ 150584 h 397627"/>
                  <a:gd name="connsiteX3" fmla="*/ 379607 w 895786"/>
                  <a:gd name="connsiteY3" fmla="*/ 122016 h 397627"/>
                  <a:gd name="connsiteX4" fmla="*/ 9531 w 895786"/>
                  <a:gd name="connsiteY4" fmla="*/ 255556 h 397627"/>
                  <a:gd name="connsiteX5" fmla="*/ 104056 w 895786"/>
                  <a:gd name="connsiteY5" fmla="*/ 146012 h 397627"/>
                  <a:gd name="connsiteX6" fmla="*/ 44345 w 895786"/>
                  <a:gd name="connsiteY6" fmla="*/ 111216 h 397627"/>
                  <a:gd name="connsiteX7" fmla="*/ 413257 w 895786"/>
                  <a:gd name="connsiteY7" fmla="*/ 1245 h 397627"/>
                  <a:gd name="connsiteX8" fmla="*/ 520188 w 895786"/>
                  <a:gd name="connsiteY8" fmla="*/ 20659 h 397627"/>
                  <a:gd name="connsiteX9" fmla="*/ 602126 w 895786"/>
                  <a:gd name="connsiteY9" fmla="*/ 62000 h 397627"/>
                  <a:gd name="connsiteX10" fmla="*/ 841303 w 895786"/>
                  <a:gd name="connsiteY10" fmla="*/ 287883 h 397627"/>
                  <a:gd name="connsiteX11" fmla="*/ 884949 w 895786"/>
                  <a:gd name="connsiteY11" fmla="*/ 397325 h 397627"/>
                  <a:gd name="connsiteX0" fmla="*/ 884934 w 895771"/>
                  <a:gd name="connsiteY0" fmla="*/ 397325 h 397627"/>
                  <a:gd name="connsiteX1" fmla="*/ 687013 w 895771"/>
                  <a:gd name="connsiteY1" fmla="*/ 257696 h 397627"/>
                  <a:gd name="connsiteX2" fmla="*/ 501757 w 895771"/>
                  <a:gd name="connsiteY2" fmla="*/ 150584 h 397627"/>
                  <a:gd name="connsiteX3" fmla="*/ 379298 w 895771"/>
                  <a:gd name="connsiteY3" fmla="*/ 129917 h 397627"/>
                  <a:gd name="connsiteX4" fmla="*/ 9516 w 895771"/>
                  <a:gd name="connsiteY4" fmla="*/ 255556 h 397627"/>
                  <a:gd name="connsiteX5" fmla="*/ 104041 w 895771"/>
                  <a:gd name="connsiteY5" fmla="*/ 146012 h 397627"/>
                  <a:gd name="connsiteX6" fmla="*/ 44330 w 895771"/>
                  <a:gd name="connsiteY6" fmla="*/ 111216 h 397627"/>
                  <a:gd name="connsiteX7" fmla="*/ 413242 w 895771"/>
                  <a:gd name="connsiteY7" fmla="*/ 1245 h 397627"/>
                  <a:gd name="connsiteX8" fmla="*/ 520173 w 895771"/>
                  <a:gd name="connsiteY8" fmla="*/ 20659 h 397627"/>
                  <a:gd name="connsiteX9" fmla="*/ 602111 w 895771"/>
                  <a:gd name="connsiteY9" fmla="*/ 62000 h 397627"/>
                  <a:gd name="connsiteX10" fmla="*/ 841288 w 895771"/>
                  <a:gd name="connsiteY10" fmla="*/ 287883 h 397627"/>
                  <a:gd name="connsiteX11" fmla="*/ 884934 w 895771"/>
                  <a:gd name="connsiteY11" fmla="*/ 397325 h 397627"/>
                  <a:gd name="connsiteX0" fmla="*/ 893443 w 904280"/>
                  <a:gd name="connsiteY0" fmla="*/ 397325 h 397627"/>
                  <a:gd name="connsiteX1" fmla="*/ 695522 w 904280"/>
                  <a:gd name="connsiteY1" fmla="*/ 257696 h 397627"/>
                  <a:gd name="connsiteX2" fmla="*/ 510266 w 904280"/>
                  <a:gd name="connsiteY2" fmla="*/ 150584 h 397627"/>
                  <a:gd name="connsiteX3" fmla="*/ 387807 w 904280"/>
                  <a:gd name="connsiteY3" fmla="*/ 129917 h 397627"/>
                  <a:gd name="connsiteX4" fmla="*/ 18025 w 904280"/>
                  <a:gd name="connsiteY4" fmla="*/ 255556 h 397627"/>
                  <a:gd name="connsiteX5" fmla="*/ 112550 w 904280"/>
                  <a:gd name="connsiteY5" fmla="*/ 146012 h 397627"/>
                  <a:gd name="connsiteX6" fmla="*/ 52839 w 904280"/>
                  <a:gd name="connsiteY6" fmla="*/ 111216 h 397627"/>
                  <a:gd name="connsiteX7" fmla="*/ 421751 w 904280"/>
                  <a:gd name="connsiteY7" fmla="*/ 1245 h 397627"/>
                  <a:gd name="connsiteX8" fmla="*/ 528682 w 904280"/>
                  <a:gd name="connsiteY8" fmla="*/ 20659 h 397627"/>
                  <a:gd name="connsiteX9" fmla="*/ 610620 w 904280"/>
                  <a:gd name="connsiteY9" fmla="*/ 62000 h 397627"/>
                  <a:gd name="connsiteX10" fmla="*/ 849797 w 904280"/>
                  <a:gd name="connsiteY10" fmla="*/ 287883 h 397627"/>
                  <a:gd name="connsiteX11" fmla="*/ 893443 w 904280"/>
                  <a:gd name="connsiteY11" fmla="*/ 397325 h 39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80" h="397627">
                    <a:moveTo>
                      <a:pt x="893443" y="397325"/>
                    </a:moveTo>
                    <a:cubicBezTo>
                      <a:pt x="867731" y="392294"/>
                      <a:pt x="759385" y="298820"/>
                      <a:pt x="695522" y="257696"/>
                    </a:cubicBezTo>
                    <a:cubicBezTo>
                      <a:pt x="631659" y="216573"/>
                      <a:pt x="572018" y="186288"/>
                      <a:pt x="510266" y="150584"/>
                    </a:cubicBezTo>
                    <a:lnTo>
                      <a:pt x="387807" y="129917"/>
                    </a:lnTo>
                    <a:cubicBezTo>
                      <a:pt x="309075" y="141338"/>
                      <a:pt x="88663" y="205824"/>
                      <a:pt x="18025" y="255556"/>
                    </a:cubicBezTo>
                    <a:cubicBezTo>
                      <a:pt x="-52613" y="305288"/>
                      <a:pt x="106748" y="170069"/>
                      <a:pt x="112550" y="146012"/>
                    </a:cubicBezTo>
                    <a:cubicBezTo>
                      <a:pt x="118352" y="121955"/>
                      <a:pt x="1306" y="135344"/>
                      <a:pt x="52839" y="111216"/>
                    </a:cubicBezTo>
                    <a:cubicBezTo>
                      <a:pt x="104372" y="87088"/>
                      <a:pt x="300350" y="-12198"/>
                      <a:pt x="421751" y="1245"/>
                    </a:cubicBezTo>
                    <a:cubicBezTo>
                      <a:pt x="477085" y="5324"/>
                      <a:pt x="473791" y="8716"/>
                      <a:pt x="528682" y="20659"/>
                    </a:cubicBezTo>
                    <a:cubicBezTo>
                      <a:pt x="572622" y="33840"/>
                      <a:pt x="563845" y="36027"/>
                      <a:pt x="610620" y="62000"/>
                    </a:cubicBezTo>
                    <a:cubicBezTo>
                      <a:pt x="684039" y="96552"/>
                      <a:pt x="802660" y="231996"/>
                      <a:pt x="849797" y="287883"/>
                    </a:cubicBezTo>
                    <a:cubicBezTo>
                      <a:pt x="896934" y="343771"/>
                      <a:pt x="919155" y="402356"/>
                      <a:pt x="893443" y="397325"/>
                    </a:cubicBezTo>
                    <a:close/>
                  </a:path>
                </a:pathLst>
              </a:custGeom>
              <a:solidFill>
                <a:srgbClr val="8EFA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956999E4-A217-6B41-9F31-2B70AEDE335C}"/>
                  </a:ext>
                </a:extLst>
              </p:cNvPr>
              <p:cNvSpPr txBox="1"/>
              <p:nvPr/>
            </p:nvSpPr>
            <p:spPr>
              <a:xfrm>
                <a:off x="2991136" y="8146965"/>
                <a:ext cx="1754164" cy="313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Fe (Zn, Pb, Cu, Co, Sb)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hydrothermal</a:t>
                </a:r>
                <a:endParaRPr lang="es-E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fluid (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pH and H</a:t>
                </a:r>
                <a:r>
                  <a:rPr lang="es-ES" sz="14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S-rich)</a:t>
                </a:r>
              </a:p>
            </p:txBody>
          </p:sp>
          <p:cxnSp>
            <p:nvCxnSpPr>
              <p:cNvPr id="21" name="Conector recto de flecha 20">
                <a:extLst>
                  <a:ext uri="{FF2B5EF4-FFF2-40B4-BE49-F238E27FC236}">
                    <a16:creationId xmlns:a16="http://schemas.microsoft.com/office/drawing/2014/main" id="{F9A0F62A-91E2-7344-9540-AD89768E5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44909" y="8331740"/>
                <a:ext cx="159184" cy="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024F9A19-1FB4-914F-83F5-62A0CA1F39CD}"/>
                  </a:ext>
                </a:extLst>
              </p:cNvPr>
              <p:cNvSpPr txBox="1"/>
              <p:nvPr/>
            </p:nvSpPr>
            <p:spPr>
              <a:xfrm>
                <a:off x="4472464" y="7031667"/>
                <a:ext cx="830830" cy="184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anoxic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seawater</a:t>
                </a:r>
                <a:endParaRPr lang="es-E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1E6BD26-A369-0546-AC07-F462B6A1DE21}"/>
                  </a:ext>
                </a:extLst>
              </p:cNvPr>
              <p:cNvSpPr txBox="1"/>
              <p:nvPr/>
            </p:nvSpPr>
            <p:spPr>
              <a:xfrm>
                <a:off x="3907289" y="7457669"/>
                <a:ext cx="1383471" cy="313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OM-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bearing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shales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silts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and</a:t>
                </a:r>
              </a:p>
              <a:p>
                <a:pPr algn="r"/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calcarenites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(N-TBU)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3AB9DA6-1D6C-CB44-8FA0-02FB55BA8EFC}"/>
                  </a:ext>
                </a:extLst>
              </p:cNvPr>
              <p:cNvSpPr txBox="1"/>
              <p:nvPr/>
            </p:nvSpPr>
            <p:spPr>
              <a:xfrm rot="1425234">
                <a:off x="2317741" y="8258371"/>
                <a:ext cx="967715" cy="147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syn-sedimentary</a:t>
                </a:r>
                <a:r>
                  <a:rPr lang="es-E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normal </a:t>
                </a: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fault</a:t>
                </a:r>
                <a:endParaRPr lang="es-E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44175964-3385-574F-9513-60BCE3C50803}"/>
                  </a:ext>
                </a:extLst>
              </p:cNvPr>
              <p:cNvCxnSpPr/>
              <p:nvPr/>
            </p:nvCxnSpPr>
            <p:spPr>
              <a:xfrm>
                <a:off x="1406320" y="8567895"/>
                <a:ext cx="4302000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F6FF0F9-4C46-EF4A-92BC-3F6F5794F7FE}"/>
                  </a:ext>
                </a:extLst>
              </p:cNvPr>
              <p:cNvSpPr/>
              <p:nvPr/>
            </p:nvSpPr>
            <p:spPr>
              <a:xfrm>
                <a:off x="5269518" y="6577601"/>
                <a:ext cx="648729" cy="21995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A619E8AC-9D10-8942-81EB-D03874CA7D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9884" y="6745667"/>
                <a:ext cx="0" cy="18328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239DFBA-F486-6C49-BD9D-CED6B44312FB}"/>
                  </a:ext>
                </a:extLst>
              </p:cNvPr>
              <p:cNvSpPr txBox="1"/>
              <p:nvPr/>
            </p:nvSpPr>
            <p:spPr>
              <a:xfrm>
                <a:off x="2695722" y="7730939"/>
                <a:ext cx="288393" cy="184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SFC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CDC5E3C2-F4AB-2947-A8D1-1EBA9CAE85EC}"/>
                  </a:ext>
                </a:extLst>
              </p:cNvPr>
              <p:cNvSpPr txBox="1"/>
              <p:nvPr/>
            </p:nvSpPr>
            <p:spPr>
              <a:xfrm>
                <a:off x="4629771" y="8046023"/>
                <a:ext cx="675241" cy="313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Zn+Pb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ore in</a:t>
                </a:r>
              </a:p>
              <a:p>
                <a:pPr algn="r"/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Pale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Beds</a:t>
                </a:r>
                <a:endParaRPr lang="es-E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B772F42C-01AC-354E-84C9-AFC4B9CB54DB}"/>
                  </a:ext>
                </a:extLst>
              </p:cNvPr>
              <p:cNvSpPr/>
              <p:nvPr/>
            </p:nvSpPr>
            <p:spPr>
              <a:xfrm>
                <a:off x="1416269" y="6753198"/>
                <a:ext cx="3852467" cy="299980"/>
              </a:xfrm>
              <a:prstGeom prst="rect">
                <a:avLst/>
              </a:prstGeom>
              <a:solidFill>
                <a:srgbClr val="E4F2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AB1003F-15C6-6148-83AB-0A5838980177}"/>
                  </a:ext>
                </a:extLst>
              </p:cNvPr>
              <p:cNvSpPr txBox="1"/>
              <p:nvPr/>
            </p:nvSpPr>
            <p:spPr>
              <a:xfrm>
                <a:off x="1425180" y="6807929"/>
                <a:ext cx="387576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oxic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seawater</a:t>
                </a:r>
                <a:endParaRPr lang="es-E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orma libre 31">
                <a:extLst>
                  <a:ext uri="{FF2B5EF4-FFF2-40B4-BE49-F238E27FC236}">
                    <a16:creationId xmlns:a16="http://schemas.microsoft.com/office/drawing/2014/main" id="{CDF50D1F-CBFE-AD46-951A-0E0A8C408FDC}"/>
                  </a:ext>
                </a:extLst>
              </p:cNvPr>
              <p:cNvSpPr/>
              <p:nvPr/>
            </p:nvSpPr>
            <p:spPr>
              <a:xfrm>
                <a:off x="3253672" y="7322078"/>
                <a:ext cx="1213055" cy="170696"/>
              </a:xfrm>
              <a:custGeom>
                <a:avLst/>
                <a:gdLst>
                  <a:gd name="connsiteX0" fmla="*/ 0 w 1213055"/>
                  <a:gd name="connsiteY0" fmla="*/ 41648 h 170696"/>
                  <a:gd name="connsiteX1" fmla="*/ 140110 w 1213055"/>
                  <a:gd name="connsiteY1" fmla="*/ 15838 h 170696"/>
                  <a:gd name="connsiteX2" fmla="*/ 346587 w 1213055"/>
                  <a:gd name="connsiteY2" fmla="*/ 1090 h 170696"/>
                  <a:gd name="connsiteX3" fmla="*/ 693174 w 1213055"/>
                  <a:gd name="connsiteY3" fmla="*/ 45335 h 170696"/>
                  <a:gd name="connsiteX4" fmla="*/ 969707 w 1213055"/>
                  <a:gd name="connsiteY4" fmla="*/ 104329 h 170696"/>
                  <a:gd name="connsiteX5" fmla="*/ 1213055 w 1213055"/>
                  <a:gd name="connsiteY5" fmla="*/ 170696 h 1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055" h="170696">
                    <a:moveTo>
                      <a:pt x="0" y="41648"/>
                    </a:moveTo>
                    <a:cubicBezTo>
                      <a:pt x="41173" y="32123"/>
                      <a:pt x="82346" y="22598"/>
                      <a:pt x="140110" y="15838"/>
                    </a:cubicBezTo>
                    <a:cubicBezTo>
                      <a:pt x="197874" y="9078"/>
                      <a:pt x="254410" y="-3826"/>
                      <a:pt x="346587" y="1090"/>
                    </a:cubicBezTo>
                    <a:cubicBezTo>
                      <a:pt x="438764" y="6006"/>
                      <a:pt x="589321" y="28129"/>
                      <a:pt x="693174" y="45335"/>
                    </a:cubicBezTo>
                    <a:cubicBezTo>
                      <a:pt x="797027" y="62541"/>
                      <a:pt x="883060" y="83436"/>
                      <a:pt x="969707" y="104329"/>
                    </a:cubicBezTo>
                    <a:cubicBezTo>
                      <a:pt x="1056354" y="125222"/>
                      <a:pt x="1134704" y="147959"/>
                      <a:pt x="1213055" y="170696"/>
                    </a:cubicBezTo>
                  </a:path>
                </a:pathLst>
              </a:custGeom>
              <a:noFill/>
              <a:ln w="6350">
                <a:solidFill>
                  <a:srgbClr val="8EFA00">
                    <a:alpha val="72000"/>
                  </a:srgb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94A153C2-7718-B54D-A23B-3FFF86C1F33C}"/>
                  </a:ext>
                </a:extLst>
              </p:cNvPr>
              <p:cNvSpPr/>
              <p:nvPr/>
            </p:nvSpPr>
            <p:spPr>
              <a:xfrm>
                <a:off x="3195908" y="7431323"/>
                <a:ext cx="973394" cy="84803"/>
              </a:xfrm>
              <a:custGeom>
                <a:avLst/>
                <a:gdLst>
                  <a:gd name="connsiteX0" fmla="*/ 0 w 1213055"/>
                  <a:gd name="connsiteY0" fmla="*/ 41648 h 170696"/>
                  <a:gd name="connsiteX1" fmla="*/ 140110 w 1213055"/>
                  <a:gd name="connsiteY1" fmla="*/ 15838 h 170696"/>
                  <a:gd name="connsiteX2" fmla="*/ 346587 w 1213055"/>
                  <a:gd name="connsiteY2" fmla="*/ 1090 h 170696"/>
                  <a:gd name="connsiteX3" fmla="*/ 693174 w 1213055"/>
                  <a:gd name="connsiteY3" fmla="*/ 45335 h 170696"/>
                  <a:gd name="connsiteX4" fmla="*/ 969707 w 1213055"/>
                  <a:gd name="connsiteY4" fmla="*/ 104329 h 170696"/>
                  <a:gd name="connsiteX5" fmla="*/ 1213055 w 1213055"/>
                  <a:gd name="connsiteY5" fmla="*/ 170696 h 170696"/>
                  <a:gd name="connsiteX0" fmla="*/ 0 w 1213055"/>
                  <a:gd name="connsiteY0" fmla="*/ 40670 h 169718"/>
                  <a:gd name="connsiteX1" fmla="*/ 140110 w 1213055"/>
                  <a:gd name="connsiteY1" fmla="*/ 14860 h 169718"/>
                  <a:gd name="connsiteX2" fmla="*/ 346587 w 1213055"/>
                  <a:gd name="connsiteY2" fmla="*/ 112 h 169718"/>
                  <a:gd name="connsiteX3" fmla="*/ 693174 w 1213055"/>
                  <a:gd name="connsiteY3" fmla="*/ 22235 h 169718"/>
                  <a:gd name="connsiteX4" fmla="*/ 969707 w 1213055"/>
                  <a:gd name="connsiteY4" fmla="*/ 103351 h 169718"/>
                  <a:gd name="connsiteX5" fmla="*/ 1213055 w 1213055"/>
                  <a:gd name="connsiteY5" fmla="*/ 169718 h 169718"/>
                  <a:gd name="connsiteX0" fmla="*/ 0 w 1213055"/>
                  <a:gd name="connsiteY0" fmla="*/ 55356 h 184404"/>
                  <a:gd name="connsiteX1" fmla="*/ 140110 w 1213055"/>
                  <a:gd name="connsiteY1" fmla="*/ 29546 h 184404"/>
                  <a:gd name="connsiteX2" fmla="*/ 357648 w 1213055"/>
                  <a:gd name="connsiteY2" fmla="*/ 50 h 184404"/>
                  <a:gd name="connsiteX3" fmla="*/ 693174 w 1213055"/>
                  <a:gd name="connsiteY3" fmla="*/ 36921 h 184404"/>
                  <a:gd name="connsiteX4" fmla="*/ 969707 w 1213055"/>
                  <a:gd name="connsiteY4" fmla="*/ 118037 h 184404"/>
                  <a:gd name="connsiteX5" fmla="*/ 1213055 w 1213055"/>
                  <a:gd name="connsiteY5" fmla="*/ 184404 h 184404"/>
                  <a:gd name="connsiteX0" fmla="*/ 0 w 1213055"/>
                  <a:gd name="connsiteY0" fmla="*/ 55356 h 184404"/>
                  <a:gd name="connsiteX1" fmla="*/ 140110 w 1213055"/>
                  <a:gd name="connsiteY1" fmla="*/ 29546 h 184404"/>
                  <a:gd name="connsiteX2" fmla="*/ 357648 w 1213055"/>
                  <a:gd name="connsiteY2" fmla="*/ 50 h 184404"/>
                  <a:gd name="connsiteX3" fmla="*/ 693174 w 1213055"/>
                  <a:gd name="connsiteY3" fmla="*/ 36921 h 184404"/>
                  <a:gd name="connsiteX4" fmla="*/ 969707 w 1213055"/>
                  <a:gd name="connsiteY4" fmla="*/ 95914 h 184404"/>
                  <a:gd name="connsiteX5" fmla="*/ 1213055 w 1213055"/>
                  <a:gd name="connsiteY5" fmla="*/ 184404 h 184404"/>
                  <a:gd name="connsiteX0" fmla="*/ 0 w 969707"/>
                  <a:gd name="connsiteY0" fmla="*/ 55356 h 95914"/>
                  <a:gd name="connsiteX1" fmla="*/ 140110 w 969707"/>
                  <a:gd name="connsiteY1" fmla="*/ 29546 h 95914"/>
                  <a:gd name="connsiteX2" fmla="*/ 357648 w 969707"/>
                  <a:gd name="connsiteY2" fmla="*/ 50 h 95914"/>
                  <a:gd name="connsiteX3" fmla="*/ 693174 w 969707"/>
                  <a:gd name="connsiteY3" fmla="*/ 36921 h 95914"/>
                  <a:gd name="connsiteX4" fmla="*/ 969707 w 969707"/>
                  <a:gd name="connsiteY4" fmla="*/ 95914 h 95914"/>
                  <a:gd name="connsiteX0" fmla="*/ 0 w 969707"/>
                  <a:gd name="connsiteY0" fmla="*/ 55306 h 95864"/>
                  <a:gd name="connsiteX1" fmla="*/ 140110 w 969707"/>
                  <a:gd name="connsiteY1" fmla="*/ 29496 h 95864"/>
                  <a:gd name="connsiteX2" fmla="*/ 357648 w 969707"/>
                  <a:gd name="connsiteY2" fmla="*/ 0 h 95864"/>
                  <a:gd name="connsiteX3" fmla="*/ 659990 w 969707"/>
                  <a:gd name="connsiteY3" fmla="*/ 29496 h 95864"/>
                  <a:gd name="connsiteX4" fmla="*/ 969707 w 969707"/>
                  <a:gd name="connsiteY4" fmla="*/ 95864 h 95864"/>
                  <a:gd name="connsiteX0" fmla="*/ 0 w 973394"/>
                  <a:gd name="connsiteY0" fmla="*/ 55306 h 84803"/>
                  <a:gd name="connsiteX1" fmla="*/ 140110 w 973394"/>
                  <a:gd name="connsiteY1" fmla="*/ 29496 h 84803"/>
                  <a:gd name="connsiteX2" fmla="*/ 357648 w 973394"/>
                  <a:gd name="connsiteY2" fmla="*/ 0 h 84803"/>
                  <a:gd name="connsiteX3" fmla="*/ 659990 w 973394"/>
                  <a:gd name="connsiteY3" fmla="*/ 29496 h 84803"/>
                  <a:gd name="connsiteX4" fmla="*/ 973394 w 973394"/>
                  <a:gd name="connsiteY4" fmla="*/ 84803 h 84803"/>
                  <a:gd name="connsiteX0" fmla="*/ 0 w 973394"/>
                  <a:gd name="connsiteY0" fmla="*/ 55306 h 84803"/>
                  <a:gd name="connsiteX1" fmla="*/ 140110 w 973394"/>
                  <a:gd name="connsiteY1" fmla="*/ 29496 h 84803"/>
                  <a:gd name="connsiteX2" fmla="*/ 357648 w 973394"/>
                  <a:gd name="connsiteY2" fmla="*/ 0 h 84803"/>
                  <a:gd name="connsiteX3" fmla="*/ 659990 w 973394"/>
                  <a:gd name="connsiteY3" fmla="*/ 29496 h 84803"/>
                  <a:gd name="connsiteX4" fmla="*/ 973394 w 973394"/>
                  <a:gd name="connsiteY4" fmla="*/ 84803 h 8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94" h="84803">
                    <a:moveTo>
                      <a:pt x="0" y="55306"/>
                    </a:moveTo>
                    <a:cubicBezTo>
                      <a:pt x="41173" y="45781"/>
                      <a:pt x="80502" y="38714"/>
                      <a:pt x="140110" y="29496"/>
                    </a:cubicBezTo>
                    <a:cubicBezTo>
                      <a:pt x="199718" y="20278"/>
                      <a:pt x="271001" y="0"/>
                      <a:pt x="357648" y="0"/>
                    </a:cubicBezTo>
                    <a:cubicBezTo>
                      <a:pt x="444295" y="0"/>
                      <a:pt x="557366" y="15362"/>
                      <a:pt x="659990" y="29496"/>
                    </a:cubicBezTo>
                    <a:cubicBezTo>
                      <a:pt x="762614" y="43630"/>
                      <a:pt x="849876" y="67597"/>
                      <a:pt x="973394" y="84803"/>
                    </a:cubicBezTo>
                  </a:path>
                </a:pathLst>
              </a:custGeom>
              <a:noFill/>
              <a:ln w="6350">
                <a:solidFill>
                  <a:srgbClr val="8EFA00">
                    <a:alpha val="72000"/>
                  </a:srgb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C74ED242-0D2C-114A-A64E-D3FE549B0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1101" y="7116819"/>
                <a:ext cx="3162300" cy="330200"/>
              </a:xfrm>
              <a:prstGeom prst="rect">
                <a:avLst/>
              </a:prstGeom>
            </p:spPr>
          </p:pic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7AFAE1E4-347D-D845-A334-18A6A01CAC21}"/>
                  </a:ext>
                </a:extLst>
              </p:cNvPr>
              <p:cNvGrpSpPr/>
              <p:nvPr/>
            </p:nvGrpSpPr>
            <p:grpSpPr>
              <a:xfrm>
                <a:off x="2585319" y="7359135"/>
                <a:ext cx="96281" cy="86326"/>
                <a:chOff x="3523219" y="3724027"/>
                <a:chExt cx="201691" cy="169124"/>
              </a:xfrm>
            </p:grpSpPr>
            <p:sp>
              <p:nvSpPr>
                <p:cNvPr id="99" name="Forma libre 98">
                  <a:extLst>
                    <a:ext uri="{FF2B5EF4-FFF2-40B4-BE49-F238E27FC236}">
                      <a16:creationId xmlns:a16="http://schemas.microsoft.com/office/drawing/2014/main" id="{BB11E576-1BB8-9842-925F-13F70D51FCD3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100" name="Forma libre 99">
                  <a:extLst>
                    <a:ext uri="{FF2B5EF4-FFF2-40B4-BE49-F238E27FC236}">
                      <a16:creationId xmlns:a16="http://schemas.microsoft.com/office/drawing/2014/main" id="{8E32EA12-C17D-D04B-9C80-21662D3C0DFB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A8BADE8B-1A8D-E641-B7A4-32BF4CF385B5}"/>
                  </a:ext>
                </a:extLst>
              </p:cNvPr>
              <p:cNvSpPr/>
              <p:nvPr/>
            </p:nvSpPr>
            <p:spPr>
              <a:xfrm>
                <a:off x="1959114" y="7673124"/>
                <a:ext cx="7200" cy="7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673BE196-B69D-6E49-A133-D5CC1FA17930}"/>
                  </a:ext>
                </a:extLst>
              </p:cNvPr>
              <p:cNvGrpSpPr/>
              <p:nvPr/>
            </p:nvGrpSpPr>
            <p:grpSpPr>
              <a:xfrm rot="6284890">
                <a:off x="1762809" y="7467832"/>
                <a:ext cx="47908" cy="82964"/>
                <a:chOff x="3523219" y="3724027"/>
                <a:chExt cx="201691" cy="169124"/>
              </a:xfrm>
            </p:grpSpPr>
            <p:sp>
              <p:nvSpPr>
                <p:cNvPr id="97" name="Forma libre 96">
                  <a:extLst>
                    <a:ext uri="{FF2B5EF4-FFF2-40B4-BE49-F238E27FC236}">
                      <a16:creationId xmlns:a16="http://schemas.microsoft.com/office/drawing/2014/main" id="{ADF77E1C-9FD5-A649-A2CE-852DD34264A6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98" name="Forma libre 97">
                  <a:extLst>
                    <a:ext uri="{FF2B5EF4-FFF2-40B4-BE49-F238E27FC236}">
                      <a16:creationId xmlns:a16="http://schemas.microsoft.com/office/drawing/2014/main" id="{C3554791-1ABC-3041-B16D-79005DB9493C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9FD44FEB-00CF-9747-8B8A-BF4F11F7F514}"/>
                  </a:ext>
                </a:extLst>
              </p:cNvPr>
              <p:cNvGrpSpPr/>
              <p:nvPr/>
            </p:nvGrpSpPr>
            <p:grpSpPr>
              <a:xfrm>
                <a:off x="2159496" y="7753583"/>
                <a:ext cx="96281" cy="86326"/>
                <a:chOff x="3523219" y="3724027"/>
                <a:chExt cx="201691" cy="169124"/>
              </a:xfrm>
            </p:grpSpPr>
            <p:sp>
              <p:nvSpPr>
                <p:cNvPr id="95" name="Forma libre 94">
                  <a:extLst>
                    <a:ext uri="{FF2B5EF4-FFF2-40B4-BE49-F238E27FC236}">
                      <a16:creationId xmlns:a16="http://schemas.microsoft.com/office/drawing/2014/main" id="{64720250-0681-BD49-AB7C-ACBB18D1C2F5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96" name="Forma libre 95">
                  <a:extLst>
                    <a:ext uri="{FF2B5EF4-FFF2-40B4-BE49-F238E27FC236}">
                      <a16:creationId xmlns:a16="http://schemas.microsoft.com/office/drawing/2014/main" id="{0CF3B40C-8285-054F-A582-835248B8E1B1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39" name="Grupo 38">
                <a:extLst>
                  <a:ext uri="{FF2B5EF4-FFF2-40B4-BE49-F238E27FC236}">
                    <a16:creationId xmlns:a16="http://schemas.microsoft.com/office/drawing/2014/main" id="{B0668A21-FE35-334D-9EAE-E2D2E465BDEB}"/>
                  </a:ext>
                </a:extLst>
              </p:cNvPr>
              <p:cNvGrpSpPr/>
              <p:nvPr/>
            </p:nvGrpSpPr>
            <p:grpSpPr>
              <a:xfrm>
                <a:off x="2365686" y="7848832"/>
                <a:ext cx="47908" cy="82964"/>
                <a:chOff x="3523219" y="3724027"/>
                <a:chExt cx="201691" cy="169124"/>
              </a:xfrm>
            </p:grpSpPr>
            <p:sp>
              <p:nvSpPr>
                <p:cNvPr id="93" name="Forma libre 92">
                  <a:extLst>
                    <a:ext uri="{FF2B5EF4-FFF2-40B4-BE49-F238E27FC236}">
                      <a16:creationId xmlns:a16="http://schemas.microsoft.com/office/drawing/2014/main" id="{3861FE4D-7A47-B041-9EC4-B0F84E2E86DA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94" name="Forma libre 93">
                  <a:extLst>
                    <a:ext uri="{FF2B5EF4-FFF2-40B4-BE49-F238E27FC236}">
                      <a16:creationId xmlns:a16="http://schemas.microsoft.com/office/drawing/2014/main" id="{30682A7E-77C9-8741-9924-75DAA22CAFB7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BB61CD63-DC96-CB4C-9FFB-21E7B7A24BE1}"/>
                  </a:ext>
                </a:extLst>
              </p:cNvPr>
              <p:cNvGrpSpPr/>
              <p:nvPr/>
            </p:nvGrpSpPr>
            <p:grpSpPr>
              <a:xfrm>
                <a:off x="2426197" y="7714361"/>
                <a:ext cx="47908" cy="82964"/>
                <a:chOff x="3523219" y="3724027"/>
                <a:chExt cx="201691" cy="169124"/>
              </a:xfrm>
            </p:grpSpPr>
            <p:sp>
              <p:nvSpPr>
                <p:cNvPr id="91" name="Forma libre 90">
                  <a:extLst>
                    <a:ext uri="{FF2B5EF4-FFF2-40B4-BE49-F238E27FC236}">
                      <a16:creationId xmlns:a16="http://schemas.microsoft.com/office/drawing/2014/main" id="{ECD89493-67DC-A24A-8C36-C949F23DD311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92" name="Forma libre 91">
                  <a:extLst>
                    <a:ext uri="{FF2B5EF4-FFF2-40B4-BE49-F238E27FC236}">
                      <a16:creationId xmlns:a16="http://schemas.microsoft.com/office/drawing/2014/main" id="{5F248519-6DC5-764D-9FC4-3BB6DBBFC4AD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2C4BDD12-60BC-AB4C-88F5-263220A0AFAA}"/>
                  </a:ext>
                </a:extLst>
              </p:cNvPr>
              <p:cNvGrpSpPr/>
              <p:nvPr/>
            </p:nvGrpSpPr>
            <p:grpSpPr>
              <a:xfrm>
                <a:off x="2529290" y="7787200"/>
                <a:ext cx="96281" cy="86326"/>
                <a:chOff x="3523219" y="3724027"/>
                <a:chExt cx="201691" cy="169124"/>
              </a:xfrm>
            </p:grpSpPr>
            <p:sp>
              <p:nvSpPr>
                <p:cNvPr id="89" name="Forma libre 88">
                  <a:extLst>
                    <a:ext uri="{FF2B5EF4-FFF2-40B4-BE49-F238E27FC236}">
                      <a16:creationId xmlns:a16="http://schemas.microsoft.com/office/drawing/2014/main" id="{DFE39986-B8B7-2545-96EA-48913D49772B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90" name="Forma libre 89">
                  <a:extLst>
                    <a:ext uri="{FF2B5EF4-FFF2-40B4-BE49-F238E27FC236}">
                      <a16:creationId xmlns:a16="http://schemas.microsoft.com/office/drawing/2014/main" id="{1EE5A989-133B-3943-B215-FA488EDCE404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21C032D6-BDBE-BD4D-85C6-4B0B14811C74}"/>
                  </a:ext>
                </a:extLst>
              </p:cNvPr>
              <p:cNvGrpSpPr/>
              <p:nvPr/>
            </p:nvGrpSpPr>
            <p:grpSpPr>
              <a:xfrm>
                <a:off x="2688415" y="7680745"/>
                <a:ext cx="47908" cy="82964"/>
                <a:chOff x="3523219" y="3724027"/>
                <a:chExt cx="201691" cy="169124"/>
              </a:xfrm>
            </p:grpSpPr>
            <p:sp>
              <p:nvSpPr>
                <p:cNvPr id="87" name="Forma libre 86">
                  <a:extLst>
                    <a:ext uri="{FF2B5EF4-FFF2-40B4-BE49-F238E27FC236}">
                      <a16:creationId xmlns:a16="http://schemas.microsoft.com/office/drawing/2014/main" id="{1FB8D18F-D97C-604C-9F4D-891B1A2AE135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88" name="Forma libre 87">
                  <a:extLst>
                    <a:ext uri="{FF2B5EF4-FFF2-40B4-BE49-F238E27FC236}">
                      <a16:creationId xmlns:a16="http://schemas.microsoft.com/office/drawing/2014/main" id="{4CBC71DC-E3B3-444A-BA01-B9E7912AE684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3AB233E4-094F-B344-B0C5-794DB3686B45}"/>
                  </a:ext>
                </a:extLst>
              </p:cNvPr>
              <p:cNvGrpSpPr/>
              <p:nvPr/>
            </p:nvGrpSpPr>
            <p:grpSpPr>
              <a:xfrm>
                <a:off x="1518521" y="7304227"/>
                <a:ext cx="47908" cy="82964"/>
                <a:chOff x="3523219" y="3724027"/>
                <a:chExt cx="201691" cy="169124"/>
              </a:xfrm>
            </p:grpSpPr>
            <p:sp>
              <p:nvSpPr>
                <p:cNvPr id="85" name="Forma libre 84">
                  <a:extLst>
                    <a:ext uri="{FF2B5EF4-FFF2-40B4-BE49-F238E27FC236}">
                      <a16:creationId xmlns:a16="http://schemas.microsoft.com/office/drawing/2014/main" id="{B757B10C-516A-5D42-892C-9903F05649DE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86" name="Forma libre 85">
                  <a:extLst>
                    <a:ext uri="{FF2B5EF4-FFF2-40B4-BE49-F238E27FC236}">
                      <a16:creationId xmlns:a16="http://schemas.microsoft.com/office/drawing/2014/main" id="{64240F0E-174F-9E47-97ED-41279DD91575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9DC49F19-3BE0-0D49-934C-8FB8BE99CBF5}"/>
                  </a:ext>
                </a:extLst>
              </p:cNvPr>
              <p:cNvGrpSpPr/>
              <p:nvPr/>
            </p:nvGrpSpPr>
            <p:grpSpPr>
              <a:xfrm>
                <a:off x="1666439" y="7364739"/>
                <a:ext cx="47908" cy="82964"/>
                <a:chOff x="3523219" y="3724027"/>
                <a:chExt cx="201691" cy="169124"/>
              </a:xfrm>
            </p:grpSpPr>
            <p:sp>
              <p:nvSpPr>
                <p:cNvPr id="83" name="Forma libre 82">
                  <a:extLst>
                    <a:ext uri="{FF2B5EF4-FFF2-40B4-BE49-F238E27FC236}">
                      <a16:creationId xmlns:a16="http://schemas.microsoft.com/office/drawing/2014/main" id="{A198E09E-0D69-8A4B-88DE-4F2E3028BB99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84" name="Forma libre 83">
                  <a:extLst>
                    <a:ext uri="{FF2B5EF4-FFF2-40B4-BE49-F238E27FC236}">
                      <a16:creationId xmlns:a16="http://schemas.microsoft.com/office/drawing/2014/main" id="{0C9F387D-90E1-3241-8F12-4D1015944727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FCEEC400-E584-2B46-B18A-1C597AE0C7D8}"/>
                  </a:ext>
                </a:extLst>
              </p:cNvPr>
              <p:cNvGrpSpPr/>
              <p:nvPr/>
            </p:nvGrpSpPr>
            <p:grpSpPr>
              <a:xfrm>
                <a:off x="1659716" y="7236991"/>
                <a:ext cx="47908" cy="82964"/>
                <a:chOff x="3523219" y="3724027"/>
                <a:chExt cx="201691" cy="169124"/>
              </a:xfrm>
            </p:grpSpPr>
            <p:sp>
              <p:nvSpPr>
                <p:cNvPr id="81" name="Forma libre 80">
                  <a:extLst>
                    <a:ext uri="{FF2B5EF4-FFF2-40B4-BE49-F238E27FC236}">
                      <a16:creationId xmlns:a16="http://schemas.microsoft.com/office/drawing/2014/main" id="{C0CDE225-EC01-9141-B74A-63D939256EEF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82" name="Forma libre 81">
                  <a:extLst>
                    <a:ext uri="{FF2B5EF4-FFF2-40B4-BE49-F238E27FC236}">
                      <a16:creationId xmlns:a16="http://schemas.microsoft.com/office/drawing/2014/main" id="{287EE59E-26B8-5B48-B4D6-1E049D712161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E59320D4-0E7B-8B4E-9AA7-0761CFC41E91}"/>
                  </a:ext>
                </a:extLst>
              </p:cNvPr>
              <p:cNvGrpSpPr/>
              <p:nvPr/>
            </p:nvGrpSpPr>
            <p:grpSpPr>
              <a:xfrm>
                <a:off x="2020546" y="7295262"/>
                <a:ext cx="47908" cy="82964"/>
                <a:chOff x="3523219" y="3724027"/>
                <a:chExt cx="201691" cy="169124"/>
              </a:xfrm>
            </p:grpSpPr>
            <p:sp>
              <p:nvSpPr>
                <p:cNvPr id="79" name="Forma libre 78">
                  <a:extLst>
                    <a:ext uri="{FF2B5EF4-FFF2-40B4-BE49-F238E27FC236}">
                      <a16:creationId xmlns:a16="http://schemas.microsoft.com/office/drawing/2014/main" id="{2789576D-5E96-414A-B384-0505A0B463C7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80" name="Forma libre 79">
                  <a:extLst>
                    <a:ext uri="{FF2B5EF4-FFF2-40B4-BE49-F238E27FC236}">
                      <a16:creationId xmlns:a16="http://schemas.microsoft.com/office/drawing/2014/main" id="{556D4738-5445-BF46-B316-F84D1F8FC05F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DEC7A64F-552F-984C-977B-67FD6AC3DA28}"/>
                  </a:ext>
                </a:extLst>
              </p:cNvPr>
              <p:cNvGrpSpPr/>
              <p:nvPr/>
            </p:nvGrpSpPr>
            <p:grpSpPr>
              <a:xfrm>
                <a:off x="2132602" y="7598941"/>
                <a:ext cx="96281" cy="86326"/>
                <a:chOff x="3523219" y="3724027"/>
                <a:chExt cx="201691" cy="169124"/>
              </a:xfrm>
            </p:grpSpPr>
            <p:sp>
              <p:nvSpPr>
                <p:cNvPr id="77" name="Forma libre 76">
                  <a:extLst>
                    <a:ext uri="{FF2B5EF4-FFF2-40B4-BE49-F238E27FC236}">
                      <a16:creationId xmlns:a16="http://schemas.microsoft.com/office/drawing/2014/main" id="{4E3EC048-1867-B14B-B5BB-717C87C5289D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78" name="Forma libre 77">
                  <a:extLst>
                    <a:ext uri="{FF2B5EF4-FFF2-40B4-BE49-F238E27FC236}">
                      <a16:creationId xmlns:a16="http://schemas.microsoft.com/office/drawing/2014/main" id="{4475442A-84BC-A241-87CB-7323C2A6C521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8" name="Grupo 47">
                <a:extLst>
                  <a:ext uri="{FF2B5EF4-FFF2-40B4-BE49-F238E27FC236}">
                    <a16:creationId xmlns:a16="http://schemas.microsoft.com/office/drawing/2014/main" id="{B970A735-76E5-534C-9B68-35AE47B8C5E2}"/>
                  </a:ext>
                </a:extLst>
              </p:cNvPr>
              <p:cNvGrpSpPr/>
              <p:nvPr/>
            </p:nvGrpSpPr>
            <p:grpSpPr>
              <a:xfrm rot="6254515">
                <a:off x="2190874" y="7358014"/>
                <a:ext cx="47908" cy="82964"/>
                <a:chOff x="3523219" y="3724027"/>
                <a:chExt cx="201691" cy="169124"/>
              </a:xfrm>
            </p:grpSpPr>
            <p:sp>
              <p:nvSpPr>
                <p:cNvPr id="75" name="Forma libre 74">
                  <a:extLst>
                    <a:ext uri="{FF2B5EF4-FFF2-40B4-BE49-F238E27FC236}">
                      <a16:creationId xmlns:a16="http://schemas.microsoft.com/office/drawing/2014/main" id="{D4F5E310-940E-C540-B46D-F7119D00B430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76" name="Forma libre 75">
                  <a:extLst>
                    <a:ext uri="{FF2B5EF4-FFF2-40B4-BE49-F238E27FC236}">
                      <a16:creationId xmlns:a16="http://schemas.microsoft.com/office/drawing/2014/main" id="{BD193FA6-B239-E545-AFBE-CEE7A0499256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2DCB8288-94C3-674B-A64A-ABD126D7B54A}"/>
                  </a:ext>
                </a:extLst>
              </p:cNvPr>
              <p:cNvGrpSpPr/>
              <p:nvPr/>
            </p:nvGrpSpPr>
            <p:grpSpPr>
              <a:xfrm>
                <a:off x="3136650" y="7228027"/>
                <a:ext cx="47908" cy="82964"/>
                <a:chOff x="3523219" y="3724027"/>
                <a:chExt cx="201691" cy="169124"/>
              </a:xfrm>
            </p:grpSpPr>
            <p:sp>
              <p:nvSpPr>
                <p:cNvPr id="73" name="Forma libre 72">
                  <a:extLst>
                    <a:ext uri="{FF2B5EF4-FFF2-40B4-BE49-F238E27FC236}">
                      <a16:creationId xmlns:a16="http://schemas.microsoft.com/office/drawing/2014/main" id="{EC6271A5-FD82-A346-A625-2C74E9B70B78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74" name="Forma libre 73">
                  <a:extLst>
                    <a:ext uri="{FF2B5EF4-FFF2-40B4-BE49-F238E27FC236}">
                      <a16:creationId xmlns:a16="http://schemas.microsoft.com/office/drawing/2014/main" id="{42025455-1DB9-3F41-989B-1939F3244EF3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733B6F78-91AC-7840-9A95-71CB68232EC5}"/>
                  </a:ext>
                </a:extLst>
              </p:cNvPr>
              <p:cNvGrpSpPr/>
              <p:nvPr/>
            </p:nvGrpSpPr>
            <p:grpSpPr>
              <a:xfrm>
                <a:off x="2058644" y="7434215"/>
                <a:ext cx="47908" cy="82964"/>
                <a:chOff x="3523219" y="3724027"/>
                <a:chExt cx="201691" cy="169124"/>
              </a:xfrm>
            </p:grpSpPr>
            <p:sp>
              <p:nvSpPr>
                <p:cNvPr id="71" name="Forma libre 70">
                  <a:extLst>
                    <a:ext uri="{FF2B5EF4-FFF2-40B4-BE49-F238E27FC236}">
                      <a16:creationId xmlns:a16="http://schemas.microsoft.com/office/drawing/2014/main" id="{09D259F6-B81F-EF47-87CD-143BD1F4E78B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72" name="Forma libre 71">
                  <a:extLst>
                    <a:ext uri="{FF2B5EF4-FFF2-40B4-BE49-F238E27FC236}">
                      <a16:creationId xmlns:a16="http://schemas.microsoft.com/office/drawing/2014/main" id="{5E7FD9CE-8788-1B4E-87DC-82CD69FBB52C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0C6C2DAC-E682-0A49-9EA9-A31A785B7F25}"/>
                  </a:ext>
                </a:extLst>
              </p:cNvPr>
              <p:cNvGrpSpPr/>
              <p:nvPr/>
            </p:nvGrpSpPr>
            <p:grpSpPr>
              <a:xfrm rot="6294433">
                <a:off x="1863661" y="7393874"/>
                <a:ext cx="47908" cy="82964"/>
                <a:chOff x="3523219" y="3724027"/>
                <a:chExt cx="201691" cy="169124"/>
              </a:xfrm>
            </p:grpSpPr>
            <p:sp>
              <p:nvSpPr>
                <p:cNvPr id="69" name="Forma libre 68">
                  <a:extLst>
                    <a:ext uri="{FF2B5EF4-FFF2-40B4-BE49-F238E27FC236}">
                      <a16:creationId xmlns:a16="http://schemas.microsoft.com/office/drawing/2014/main" id="{2FCB23CB-1B93-624D-8617-F0DAE1544778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70" name="Forma libre 69">
                  <a:extLst>
                    <a:ext uri="{FF2B5EF4-FFF2-40B4-BE49-F238E27FC236}">
                      <a16:creationId xmlns:a16="http://schemas.microsoft.com/office/drawing/2014/main" id="{030D4604-BA57-1848-929D-F09499C37E7E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046A4CD5-7B16-754B-8783-6CEDFB789888}"/>
                  </a:ext>
                </a:extLst>
              </p:cNvPr>
              <p:cNvGrpSpPr/>
              <p:nvPr/>
            </p:nvGrpSpPr>
            <p:grpSpPr>
              <a:xfrm>
                <a:off x="3015627" y="7375945"/>
                <a:ext cx="47908" cy="82964"/>
                <a:chOff x="3523219" y="3724027"/>
                <a:chExt cx="201691" cy="169124"/>
              </a:xfrm>
            </p:grpSpPr>
            <p:sp>
              <p:nvSpPr>
                <p:cNvPr id="67" name="Forma libre 66">
                  <a:extLst>
                    <a:ext uri="{FF2B5EF4-FFF2-40B4-BE49-F238E27FC236}">
                      <a16:creationId xmlns:a16="http://schemas.microsoft.com/office/drawing/2014/main" id="{02798E64-C8EE-9943-AC21-82AC8F564D95}"/>
                    </a:ext>
                  </a:extLst>
                </p:cNvPr>
                <p:cNvSpPr/>
                <p:nvPr/>
              </p:nvSpPr>
              <p:spPr>
                <a:xfrm rot="20049211" flipH="1">
                  <a:off x="3523219" y="3771389"/>
                  <a:ext cx="201691" cy="121762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68" name="Forma libre 67">
                  <a:extLst>
                    <a:ext uri="{FF2B5EF4-FFF2-40B4-BE49-F238E27FC236}">
                      <a16:creationId xmlns:a16="http://schemas.microsoft.com/office/drawing/2014/main" id="{EB939974-1C39-7D43-AEC1-F710607C29CD}"/>
                    </a:ext>
                  </a:extLst>
                </p:cNvPr>
                <p:cNvSpPr/>
                <p:nvPr/>
              </p:nvSpPr>
              <p:spPr>
                <a:xfrm rot="11083530" flipH="1" flipV="1">
                  <a:off x="3561463" y="3724027"/>
                  <a:ext cx="74801" cy="109223"/>
                </a:xfrm>
                <a:custGeom>
                  <a:avLst/>
                  <a:gdLst>
                    <a:gd name="connsiteX0" fmla="*/ 295275 w 295275"/>
                    <a:gd name="connsiteY0" fmla="*/ 225425 h 225628"/>
                    <a:gd name="connsiteX1" fmla="*/ 203200 w 295275"/>
                    <a:gd name="connsiteY1" fmla="*/ 212725 h 225628"/>
                    <a:gd name="connsiteX2" fmla="*/ 139700 w 295275"/>
                    <a:gd name="connsiteY2" fmla="*/ 142875 h 225628"/>
                    <a:gd name="connsiteX3" fmla="*/ 31750 w 295275"/>
                    <a:gd name="connsiteY3" fmla="*/ 88900 h 225628"/>
                    <a:gd name="connsiteX4" fmla="*/ 0 w 295275"/>
                    <a:gd name="connsiteY4" fmla="*/ 0 h 225628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31750 w 295275"/>
                    <a:gd name="connsiteY3" fmla="*/ 889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25530"/>
                    <a:gd name="connsiteX1" fmla="*/ 203200 w 295275"/>
                    <a:gd name="connsiteY1" fmla="*/ 212725 h 225530"/>
                    <a:gd name="connsiteX2" fmla="*/ 127000 w 295275"/>
                    <a:gd name="connsiteY2" fmla="*/ 152400 h 225530"/>
                    <a:gd name="connsiteX3" fmla="*/ 25400 w 295275"/>
                    <a:gd name="connsiteY3" fmla="*/ 101600 h 225530"/>
                    <a:gd name="connsiteX4" fmla="*/ 0 w 295275"/>
                    <a:gd name="connsiteY4" fmla="*/ 0 h 225530"/>
                    <a:gd name="connsiteX0" fmla="*/ 295275 w 295275"/>
                    <a:gd name="connsiteY0" fmla="*/ 225425 h 233386"/>
                    <a:gd name="connsiteX1" fmla="*/ 203200 w 295275"/>
                    <a:gd name="connsiteY1" fmla="*/ 228600 h 233386"/>
                    <a:gd name="connsiteX2" fmla="*/ 127000 w 295275"/>
                    <a:gd name="connsiteY2" fmla="*/ 152400 h 233386"/>
                    <a:gd name="connsiteX3" fmla="*/ 25400 w 295275"/>
                    <a:gd name="connsiteY3" fmla="*/ 101600 h 233386"/>
                    <a:gd name="connsiteX4" fmla="*/ 0 w 295275"/>
                    <a:gd name="connsiteY4" fmla="*/ 0 h 233386"/>
                    <a:gd name="connsiteX0" fmla="*/ 295275 w 295275"/>
                    <a:gd name="connsiteY0" fmla="*/ 225425 h 234315"/>
                    <a:gd name="connsiteX1" fmla="*/ 203200 w 295275"/>
                    <a:gd name="connsiteY1" fmla="*/ 228600 h 234315"/>
                    <a:gd name="connsiteX2" fmla="*/ 152400 w 295275"/>
                    <a:gd name="connsiteY2" fmla="*/ 139700 h 234315"/>
                    <a:gd name="connsiteX3" fmla="*/ 25400 w 295275"/>
                    <a:gd name="connsiteY3" fmla="*/ 101600 h 234315"/>
                    <a:gd name="connsiteX4" fmla="*/ 0 w 295275"/>
                    <a:gd name="connsiteY4" fmla="*/ 0 h 234315"/>
                    <a:gd name="connsiteX0" fmla="*/ 332184 w 332184"/>
                    <a:gd name="connsiteY0" fmla="*/ 241585 h 242229"/>
                    <a:gd name="connsiteX1" fmla="*/ 203200 w 332184"/>
                    <a:gd name="connsiteY1" fmla="*/ 228600 h 242229"/>
                    <a:gd name="connsiteX2" fmla="*/ 152400 w 332184"/>
                    <a:gd name="connsiteY2" fmla="*/ 139700 h 242229"/>
                    <a:gd name="connsiteX3" fmla="*/ 25400 w 332184"/>
                    <a:gd name="connsiteY3" fmla="*/ 101600 h 242229"/>
                    <a:gd name="connsiteX4" fmla="*/ 0 w 332184"/>
                    <a:gd name="connsiteY4" fmla="*/ 0 h 242229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25400 w 332184"/>
                    <a:gd name="connsiteY3" fmla="*/ 101600 h 241598"/>
                    <a:gd name="connsiteX4" fmla="*/ 0 w 332184"/>
                    <a:gd name="connsiteY4" fmla="*/ 0 h 241598"/>
                    <a:gd name="connsiteX0" fmla="*/ 332184 w 332184"/>
                    <a:gd name="connsiteY0" fmla="*/ 241585 h 241598"/>
                    <a:gd name="connsiteX1" fmla="*/ 219018 w 332184"/>
                    <a:gd name="connsiteY1" fmla="*/ 209747 h 241598"/>
                    <a:gd name="connsiteX2" fmla="*/ 152400 w 332184"/>
                    <a:gd name="connsiteY2" fmla="*/ 139700 h 241598"/>
                    <a:gd name="connsiteX3" fmla="*/ 41218 w 332184"/>
                    <a:gd name="connsiteY3" fmla="*/ 90827 h 241598"/>
                    <a:gd name="connsiteX4" fmla="*/ 0 w 332184"/>
                    <a:gd name="connsiteY4" fmla="*/ 0 h 241598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41218 w 276820"/>
                    <a:gd name="connsiteY3" fmla="*/ 90827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52400 w 276820"/>
                    <a:gd name="connsiteY2" fmla="*/ 139700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2"/>
                    <a:gd name="connsiteX1" fmla="*/ 219018 w 276820"/>
                    <a:gd name="connsiteY1" fmla="*/ 209747 h 319692"/>
                    <a:gd name="connsiteX2" fmla="*/ 131309 w 276820"/>
                    <a:gd name="connsiteY2" fmla="*/ 163939 h 319692"/>
                    <a:gd name="connsiteX3" fmla="*/ 30673 w 276820"/>
                    <a:gd name="connsiteY3" fmla="*/ 101600 h 319692"/>
                    <a:gd name="connsiteX4" fmla="*/ 0 w 276820"/>
                    <a:gd name="connsiteY4" fmla="*/ 0 h 319692"/>
                    <a:gd name="connsiteX0" fmla="*/ 276820 w 276820"/>
                    <a:gd name="connsiteY0" fmla="*/ 319690 h 319693"/>
                    <a:gd name="connsiteX1" fmla="*/ 187382 w 276820"/>
                    <a:gd name="connsiteY1" fmla="*/ 225907 h 319693"/>
                    <a:gd name="connsiteX2" fmla="*/ 131309 w 276820"/>
                    <a:gd name="connsiteY2" fmla="*/ 163939 h 319693"/>
                    <a:gd name="connsiteX3" fmla="*/ 30673 w 276820"/>
                    <a:gd name="connsiteY3" fmla="*/ 101600 h 319693"/>
                    <a:gd name="connsiteX4" fmla="*/ 0 w 276820"/>
                    <a:gd name="connsiteY4" fmla="*/ 0 h 319693"/>
                    <a:gd name="connsiteX0" fmla="*/ 279456 w 279456"/>
                    <a:gd name="connsiteY0" fmla="*/ 343929 h 343931"/>
                    <a:gd name="connsiteX1" fmla="*/ 187382 w 279456"/>
                    <a:gd name="connsiteY1" fmla="*/ 225907 h 343931"/>
                    <a:gd name="connsiteX2" fmla="*/ 131309 w 279456"/>
                    <a:gd name="connsiteY2" fmla="*/ 163939 h 343931"/>
                    <a:gd name="connsiteX3" fmla="*/ 30673 w 279456"/>
                    <a:gd name="connsiteY3" fmla="*/ 101600 h 343931"/>
                    <a:gd name="connsiteX4" fmla="*/ 0 w 279456"/>
                    <a:gd name="connsiteY4" fmla="*/ 0 h 343931"/>
                    <a:gd name="connsiteX0" fmla="*/ 279456 w 279456"/>
                    <a:gd name="connsiteY0" fmla="*/ 343929 h 343929"/>
                    <a:gd name="connsiteX1" fmla="*/ 187382 w 279456"/>
                    <a:gd name="connsiteY1" fmla="*/ 225907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9456 w 279456"/>
                    <a:gd name="connsiteY0" fmla="*/ 343929 h 343929"/>
                    <a:gd name="connsiteX1" fmla="*/ 176837 w 279456"/>
                    <a:gd name="connsiteY1" fmla="*/ 247453 h 343929"/>
                    <a:gd name="connsiteX2" fmla="*/ 131309 w 279456"/>
                    <a:gd name="connsiteY2" fmla="*/ 163939 h 343929"/>
                    <a:gd name="connsiteX3" fmla="*/ 30673 w 279456"/>
                    <a:gd name="connsiteY3" fmla="*/ 101600 h 343929"/>
                    <a:gd name="connsiteX4" fmla="*/ 0 w 279456"/>
                    <a:gd name="connsiteY4" fmla="*/ 0 h 343929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271547 w 271547"/>
                    <a:gd name="connsiteY0" fmla="*/ 306223 h 306223"/>
                    <a:gd name="connsiteX1" fmla="*/ 176837 w 271547"/>
                    <a:gd name="connsiteY1" fmla="*/ 247453 h 306223"/>
                    <a:gd name="connsiteX2" fmla="*/ 131309 w 271547"/>
                    <a:gd name="connsiteY2" fmla="*/ 163939 h 306223"/>
                    <a:gd name="connsiteX3" fmla="*/ 30673 w 271547"/>
                    <a:gd name="connsiteY3" fmla="*/ 101600 h 306223"/>
                    <a:gd name="connsiteX4" fmla="*/ 0 w 271547"/>
                    <a:gd name="connsiteY4" fmla="*/ 0 h 306223"/>
                    <a:gd name="connsiteX0" fmla="*/ 327223 w 327223"/>
                    <a:gd name="connsiteY0" fmla="*/ 300061 h 300061"/>
                    <a:gd name="connsiteX1" fmla="*/ 232513 w 327223"/>
                    <a:gd name="connsiteY1" fmla="*/ 241291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186985 w 327223"/>
                    <a:gd name="connsiteY2" fmla="*/ 15777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27223 w 327223"/>
                    <a:gd name="connsiteY0" fmla="*/ 300061 h 300061"/>
                    <a:gd name="connsiteX1" fmla="*/ 206602 w 327223"/>
                    <a:gd name="connsiteY1" fmla="*/ 260804 h 300061"/>
                    <a:gd name="connsiteX2" fmla="*/ 200791 w 327223"/>
                    <a:gd name="connsiteY2" fmla="*/ 137527 h 300061"/>
                    <a:gd name="connsiteX3" fmla="*/ 86349 w 327223"/>
                    <a:gd name="connsiteY3" fmla="*/ 95438 h 300061"/>
                    <a:gd name="connsiteX4" fmla="*/ 0 w 327223"/>
                    <a:gd name="connsiteY4" fmla="*/ 0 h 300061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86349 w 341025"/>
                    <a:gd name="connsiteY3" fmla="*/ 95438 h 279813"/>
                    <a:gd name="connsiteX4" fmla="*/ 0 w 341025"/>
                    <a:gd name="connsiteY4" fmla="*/ 0 h 279813"/>
                    <a:gd name="connsiteX0" fmla="*/ 341024 w 341025"/>
                    <a:gd name="connsiteY0" fmla="*/ 279814 h 279813"/>
                    <a:gd name="connsiteX1" fmla="*/ 206602 w 341025"/>
                    <a:gd name="connsiteY1" fmla="*/ 260804 h 279813"/>
                    <a:gd name="connsiteX2" fmla="*/ 200791 w 341025"/>
                    <a:gd name="connsiteY2" fmla="*/ 137527 h 279813"/>
                    <a:gd name="connsiteX3" fmla="*/ 60442 w 341025"/>
                    <a:gd name="connsiteY3" fmla="*/ 114953 h 279813"/>
                    <a:gd name="connsiteX4" fmla="*/ 0 w 341025"/>
                    <a:gd name="connsiteY4" fmla="*/ 0 h 279813"/>
                    <a:gd name="connsiteX0" fmla="*/ 319895 w 319896"/>
                    <a:gd name="connsiteY0" fmla="*/ 315432 h 315431"/>
                    <a:gd name="connsiteX1" fmla="*/ 185473 w 319896"/>
                    <a:gd name="connsiteY1" fmla="*/ 296422 h 315431"/>
                    <a:gd name="connsiteX2" fmla="*/ 179662 w 319896"/>
                    <a:gd name="connsiteY2" fmla="*/ 173145 h 315431"/>
                    <a:gd name="connsiteX3" fmla="*/ 39313 w 319896"/>
                    <a:gd name="connsiteY3" fmla="*/ 150571 h 315431"/>
                    <a:gd name="connsiteX4" fmla="*/ 0 w 319896"/>
                    <a:gd name="connsiteY4" fmla="*/ -1 h 31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896" h="315431">
                      <a:moveTo>
                        <a:pt x="319895" y="315432"/>
                      </a:moveTo>
                      <a:cubicBezTo>
                        <a:pt x="292095" y="291721"/>
                        <a:pt x="208845" y="320137"/>
                        <a:pt x="185473" y="296422"/>
                      </a:cubicBezTo>
                      <a:cubicBezTo>
                        <a:pt x="162101" y="272708"/>
                        <a:pt x="204022" y="197453"/>
                        <a:pt x="179662" y="173145"/>
                      </a:cubicBezTo>
                      <a:cubicBezTo>
                        <a:pt x="155302" y="148837"/>
                        <a:pt x="61198" y="177894"/>
                        <a:pt x="39313" y="150571"/>
                      </a:cubicBezTo>
                      <a:cubicBezTo>
                        <a:pt x="17428" y="123248"/>
                        <a:pt x="4233" y="32542"/>
                        <a:pt x="0" y="-1"/>
                      </a:cubicBezTo>
                    </a:path>
                  </a:pathLst>
                </a:custGeom>
                <a:noFill/>
                <a:ln w="9525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DF47278B-2AA3-BB4B-BDC9-D9951FA559ED}"/>
                  </a:ext>
                </a:extLst>
              </p:cNvPr>
              <p:cNvSpPr txBox="1"/>
              <p:nvPr/>
            </p:nvSpPr>
            <p:spPr>
              <a:xfrm>
                <a:off x="3568670" y="5021656"/>
                <a:ext cx="1723557" cy="18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sulfide-rimmed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hydrothermal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cherts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04B6BC97-A278-1240-97D7-D453E7C336A5}"/>
                  </a:ext>
                </a:extLst>
              </p:cNvPr>
              <p:cNvSpPr txBox="1"/>
              <p:nvPr/>
            </p:nvSpPr>
            <p:spPr>
              <a:xfrm>
                <a:off x="1335685" y="5031616"/>
                <a:ext cx="1095248" cy="18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sulfides in SFC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matrix</a:t>
                </a:r>
                <a:endParaRPr lang="es-E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Conector recto de flecha 54">
                <a:extLst>
                  <a:ext uri="{FF2B5EF4-FFF2-40B4-BE49-F238E27FC236}">
                    <a16:creationId xmlns:a16="http://schemas.microsoft.com/office/drawing/2014/main" id="{BC9FBAAE-DD65-B543-80BB-E7E3F1793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10219" y="6704276"/>
                <a:ext cx="606868" cy="474071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sysDot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BD8FAC76-C20A-8B4F-A0B6-D14D0541DB86}"/>
                  </a:ext>
                </a:extLst>
              </p:cNvPr>
              <p:cNvSpPr txBox="1"/>
              <p:nvPr/>
            </p:nvSpPr>
            <p:spPr>
              <a:xfrm>
                <a:off x="2517030" y="5026306"/>
                <a:ext cx="1083345" cy="18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replacive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association</a:t>
                </a: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57" name="Conector recto de flecha 56">
                <a:extLst>
                  <a:ext uri="{FF2B5EF4-FFF2-40B4-BE49-F238E27FC236}">
                    <a16:creationId xmlns:a16="http://schemas.microsoft.com/office/drawing/2014/main" id="{9D6D5929-3061-F34D-8B87-AEF90FF6D49C}"/>
                  </a:ext>
                </a:extLst>
              </p:cNvPr>
              <p:cNvCxnSpPr>
                <a:cxnSpLocks/>
                <a:endCxn id="96" idx="3"/>
              </p:cNvCxnSpPr>
              <p:nvPr/>
            </p:nvCxnSpPr>
            <p:spPr>
              <a:xfrm>
                <a:off x="1790198" y="6699423"/>
                <a:ext cx="392092" cy="1079668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sysDot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cto de flecha 57">
                <a:extLst>
                  <a:ext uri="{FF2B5EF4-FFF2-40B4-BE49-F238E27FC236}">
                    <a16:creationId xmlns:a16="http://schemas.microsoft.com/office/drawing/2014/main" id="{78DFDC4F-C7A5-9147-8508-8B2755B8F600}"/>
                  </a:ext>
                </a:extLst>
              </p:cNvPr>
              <p:cNvCxnSpPr>
                <a:cxnSpLocks/>
                <a:stCxn id="63" idx="4"/>
              </p:cNvCxnSpPr>
              <p:nvPr/>
            </p:nvCxnSpPr>
            <p:spPr>
              <a:xfrm flipH="1">
                <a:off x="3006632" y="6699955"/>
                <a:ext cx="48180" cy="680389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prstDash val="sysDot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4B22AF3E-5325-B044-B261-B7254E51F994}"/>
                  </a:ext>
                </a:extLst>
              </p:cNvPr>
              <p:cNvSpPr txBox="1"/>
              <p:nvPr/>
            </p:nvSpPr>
            <p:spPr>
              <a:xfrm>
                <a:off x="4665178" y="5548651"/>
                <a:ext cx="696496" cy="82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mrc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18.6‰</a:t>
                </a: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py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9.6‰</a:t>
                </a: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sl</a:t>
                </a:r>
                <a:r>
                  <a:rPr lang="es-ES" sz="1200" dirty="0">
                    <a:latin typeface="Arial" pitchFamily="34" charset="0"/>
                    <a:cs typeface="Arial" pitchFamily="34" charset="0"/>
                  </a:rPr>
                  <a:t> = 10.5‰</a:t>
                </a: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36.8‰</a:t>
                </a: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 = 17.5‰</a:t>
                </a:r>
              </a:p>
              <a:p>
                <a:pPr algn="ctr"/>
                <a:endParaRPr lang="es-E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18</a:t>
                </a:r>
                <a:r>
                  <a:rPr lang="es-ES" sz="1200" dirty="0">
                    <a:latin typeface="Arial" pitchFamily="34" charset="0"/>
                    <a:cs typeface="Arial" pitchFamily="34" charset="0"/>
                  </a:rPr>
                  <a:t>0</a:t>
                </a:r>
                <a:r>
                  <a:rPr lang="es-ES" sz="1200" baseline="-25000" dirty="0">
                    <a:latin typeface="Arial" pitchFamily="34" charset="0"/>
                    <a:cs typeface="Arial" pitchFamily="34" charset="0"/>
                  </a:rPr>
                  <a:t>chert </a:t>
                </a:r>
                <a:r>
                  <a:rPr lang="es-ES" sz="1200" dirty="0">
                    <a:latin typeface="Arial" pitchFamily="34" charset="0"/>
                    <a:cs typeface="Arial" pitchFamily="34" charset="0"/>
                  </a:rPr>
                  <a:t>= 25.3‰</a:t>
                </a:r>
              </a:p>
            </p:txBody>
          </p:sp>
          <p:pic>
            <p:nvPicPr>
              <p:cNvPr id="60" name="Picture 281">
                <a:extLst>
                  <a:ext uri="{FF2B5EF4-FFF2-40B4-BE49-F238E27FC236}">
                    <a16:creationId xmlns:a16="http://schemas.microsoft.com/office/drawing/2014/main" id="{60590DAE-C80A-3045-8C68-2A65D2F30C9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8490" y="5219871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61" name="Picture 72">
                <a:extLst>
                  <a:ext uri="{FF2B5EF4-FFF2-40B4-BE49-F238E27FC236}">
                    <a16:creationId xmlns:a16="http://schemas.microsoft.com/office/drawing/2014/main" id="{B919C228-68C9-6C44-A3FB-74040FBB463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94738" y="5219164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62" name="Imagen 61">
                <a:extLst>
                  <a:ext uri="{FF2B5EF4-FFF2-40B4-BE49-F238E27FC236}">
                    <a16:creationId xmlns:a16="http://schemas.microsoft.com/office/drawing/2014/main" id="{5E94DE2B-DF79-E740-A058-0B7BDE42D78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0349" y="5214753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63" name="Picture 584">
                <a:extLst>
                  <a:ext uri="{FF2B5EF4-FFF2-40B4-BE49-F238E27FC236}">
                    <a16:creationId xmlns:a16="http://schemas.microsoft.com/office/drawing/2014/main" id="{FADA7D65-A9AA-E549-9EFF-4ED619AF03D2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94812" y="5979955"/>
                <a:ext cx="720000" cy="7200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5122C827-C923-FE43-9E00-7B1BF8A20576}"/>
                  </a:ext>
                </a:extLst>
              </p:cNvPr>
              <p:cNvSpPr txBox="1"/>
              <p:nvPr/>
            </p:nvSpPr>
            <p:spPr>
              <a:xfrm>
                <a:off x="1965229" y="5868863"/>
                <a:ext cx="682043" cy="165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mrc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17.3‰</a:t>
                </a:r>
              </a:p>
            </p:txBody>
          </p:sp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ACDBCA3D-5969-CE47-83B7-3238C3AA83CA}"/>
                  </a:ext>
                </a:extLst>
              </p:cNvPr>
              <p:cNvSpPr txBox="1"/>
              <p:nvPr/>
            </p:nvSpPr>
            <p:spPr>
              <a:xfrm>
                <a:off x="3331057" y="5750715"/>
                <a:ext cx="682042" cy="387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mrc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18.6‰</a:t>
                </a: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py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9.2‰</a:t>
                </a:r>
              </a:p>
              <a:p>
                <a:pPr algn="ctr"/>
                <a:r>
                  <a:rPr lang="el-GR" sz="1200" dirty="0">
                    <a:latin typeface="Arial" pitchFamily="34" charset="0"/>
                    <a:cs typeface="Arial" pitchFamily="34" charset="0"/>
                  </a:rPr>
                  <a:t>δ</a:t>
                </a:r>
                <a:r>
                  <a:rPr lang="es-ES" sz="1200" baseline="30000" dirty="0"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s-E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sl</a:t>
                </a:r>
                <a:r>
                  <a:rPr lang="es-E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= 5.8‰</a:t>
                </a:r>
              </a:p>
            </p:txBody>
          </p:sp>
        </p:grp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CE678C17-7C5E-BA40-91C0-3F3398765CDC}"/>
                </a:ext>
              </a:extLst>
            </p:cNvPr>
            <p:cNvCxnSpPr>
              <a:cxnSpLocks/>
            </p:cNvCxnSpPr>
            <p:nvPr/>
          </p:nvCxnSpPr>
          <p:spPr>
            <a:xfrm>
              <a:off x="1398768" y="6953042"/>
              <a:ext cx="0" cy="18112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9734A232-D631-EE45-AFB6-90424629CA19}"/>
              </a:ext>
            </a:extLst>
          </p:cNvPr>
          <p:cNvSpPr txBox="1"/>
          <p:nvPr/>
        </p:nvSpPr>
        <p:spPr>
          <a:xfrm>
            <a:off x="72737" y="1464864"/>
            <a:ext cx="4665517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II</a:t>
            </a:r>
          </a:p>
          <a:p>
            <a:pPr algn="ctr">
              <a:spcAft>
                <a:spcPts val="1800"/>
              </a:spcAft>
            </a:pP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higher-temperature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sulfide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assemblages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Viséan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1800"/>
              </a:spcAft>
            </a:pPr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Ø"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Continues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TBU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Ø"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Fe (Zn, Pb, Cu, Co, Sb),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acidic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s-E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S-rich,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mineralizing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Ø"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cherts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seafloor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later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sulfides in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unconsolidated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sediments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of metal-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bearing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cooler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sedimentary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01939322-6CC7-244F-9BE1-E5679F6E35ED}"/>
              </a:ext>
            </a:extLst>
          </p:cNvPr>
          <p:cNvSpPr txBox="1"/>
          <p:nvPr/>
        </p:nvSpPr>
        <p:spPr>
          <a:xfrm>
            <a:off x="10670430" y="6611779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2021</a:t>
            </a:r>
          </a:p>
        </p:txBody>
      </p:sp>
    </p:spTree>
    <p:extLst>
      <p:ext uri="{BB962C8B-B14F-4D97-AF65-F5344CB8AC3E}">
        <p14:creationId xmlns:p14="http://schemas.microsoft.com/office/powerpoint/2010/main" val="247036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70F936-1ADC-344C-8383-01CB8430DF1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Links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economic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ores ores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47DE223-18C8-9045-B2AC-062A56644BC7}"/>
              </a:ext>
            </a:extLst>
          </p:cNvPr>
          <p:cNvSpPr/>
          <p:nvPr/>
        </p:nvSpPr>
        <p:spPr>
          <a:xfrm>
            <a:off x="0" y="3200311"/>
            <a:ext cx="1219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Navan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long-lived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TBU shows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mineralizing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circulating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ores,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hydrothermal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cherts as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distal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Metal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exhausted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and/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weaker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brine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exhalations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sourced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G, and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possibly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faults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immediately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micrite-hosted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 and S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faluts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were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ore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forming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fluid and links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styles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linkage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sub-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seafloor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exhalative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replacive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mineralization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Navan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geological and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B50495-D357-C840-8D65-D420785A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6" t="7134" r="5216" b="74277"/>
          <a:stretch/>
        </p:blipFill>
        <p:spPr>
          <a:xfrm>
            <a:off x="4023360" y="556590"/>
            <a:ext cx="8168640" cy="30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5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4">
            <a:extLst>
              <a:ext uri="{FF2B5EF4-FFF2-40B4-BE49-F238E27FC236}">
                <a16:creationId xmlns:a16="http://schemas.microsoft.com/office/drawing/2014/main" id="{3DA68255-F973-FA47-83D2-B94D0779C7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A973720-01D5-2B47-9B43-F7E4B54DD1A4}"/>
              </a:ext>
            </a:extLst>
          </p:cNvPr>
          <p:cNvSpPr/>
          <p:nvPr/>
        </p:nvSpPr>
        <p:spPr>
          <a:xfrm>
            <a:off x="2771781" y="1838141"/>
            <a:ext cx="6419850" cy="230832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</a:t>
            </a:r>
            <a:r>
              <a:rPr lang="es-ES" sz="48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B25506-94D6-B140-AE5D-2E36E558D7F6}"/>
              </a:ext>
            </a:extLst>
          </p:cNvPr>
          <p:cNvSpPr/>
          <p:nvPr/>
        </p:nvSpPr>
        <p:spPr>
          <a:xfrm>
            <a:off x="9424738" y="592258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Lola Yesares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myesares@ucm.es</a:t>
            </a:r>
            <a:endParaRPr kumimoji="0" lang="es-E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4C8D881-E151-424E-A528-A5B98BE11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698" y="6071292"/>
            <a:ext cx="771960" cy="7719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CCA6BE-382D-7842-8CDF-FAB71E882A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761" y="6353595"/>
            <a:ext cx="1041121" cy="4283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A0515C8-E8E6-9C42-9938-56FCC4C2EC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144" y="6343910"/>
            <a:ext cx="2060623" cy="4253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F1C13B-0A9A-A643-8127-45BA7642E3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811" y="6029324"/>
            <a:ext cx="857932" cy="7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8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A7B73761-A97E-624A-8406-003D76E4A2A0}"/>
              </a:ext>
            </a:extLst>
          </p:cNvPr>
          <p:cNvGrpSpPr/>
          <p:nvPr/>
        </p:nvGrpSpPr>
        <p:grpSpPr>
          <a:xfrm>
            <a:off x="5408474" y="194872"/>
            <a:ext cx="6543683" cy="6420678"/>
            <a:chOff x="4482547" y="437322"/>
            <a:chExt cx="6543683" cy="642067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A675FA9-102C-694B-B0A6-B4CDD2133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8" t="6377" r="28298" b="55797"/>
            <a:stretch/>
          </p:blipFill>
          <p:spPr>
            <a:xfrm>
              <a:off x="4482547" y="437322"/>
              <a:ext cx="6543683" cy="642067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6E6A9C1-1665-834F-8894-2654A804F13C}"/>
                </a:ext>
              </a:extLst>
            </p:cNvPr>
            <p:cNvSpPr txBox="1"/>
            <p:nvPr/>
          </p:nvSpPr>
          <p:spPr>
            <a:xfrm rot="19322005">
              <a:off x="9112702" y="4215153"/>
              <a:ext cx="10294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latin typeface="Arial" panose="020B0604020202020204" pitchFamily="34" charset="0"/>
                  <a:cs typeface="Arial" panose="020B0604020202020204" pitchFamily="34" charset="0"/>
                </a:rPr>
                <a:t>Navan Terrace</a:t>
              </a:r>
            </a:p>
          </p:txBody>
        </p:sp>
        <p:sp>
          <p:nvSpPr>
            <p:cNvPr id="7" name="Cerrar llave 6">
              <a:extLst>
                <a:ext uri="{FF2B5EF4-FFF2-40B4-BE49-F238E27FC236}">
                  <a16:creationId xmlns:a16="http://schemas.microsoft.com/office/drawing/2014/main" id="{999405DA-05D4-A241-9A3A-A5228AD55C64}"/>
                </a:ext>
              </a:extLst>
            </p:cNvPr>
            <p:cNvSpPr/>
            <p:nvPr/>
          </p:nvSpPr>
          <p:spPr>
            <a:xfrm rot="19582747">
              <a:off x="9115083" y="4243825"/>
              <a:ext cx="172039" cy="805396"/>
            </a:xfrm>
            <a:prstGeom prst="rightBrace">
              <a:avLst>
                <a:gd name="adj1" fmla="val 8333"/>
                <a:gd name="adj2" fmla="val 47616"/>
              </a:avLst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Cerrar llave 8">
              <a:extLst>
                <a:ext uri="{FF2B5EF4-FFF2-40B4-BE49-F238E27FC236}">
                  <a16:creationId xmlns:a16="http://schemas.microsoft.com/office/drawing/2014/main" id="{C535819A-AEAD-CE47-9D65-EDD4B81E7687}"/>
                </a:ext>
              </a:extLst>
            </p:cNvPr>
            <p:cNvSpPr/>
            <p:nvPr/>
          </p:nvSpPr>
          <p:spPr>
            <a:xfrm rot="20142800" flipH="1">
              <a:off x="9062384" y="5504451"/>
              <a:ext cx="193336" cy="948250"/>
            </a:xfrm>
            <a:prstGeom prst="rightBrace">
              <a:avLst>
                <a:gd name="adj1" fmla="val 8333"/>
                <a:gd name="adj2" fmla="val 49058"/>
              </a:avLst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EBC130E-9189-E743-BC6D-1315C2264872}"/>
                </a:ext>
              </a:extLst>
            </p:cNvPr>
            <p:cNvSpPr txBox="1"/>
            <p:nvPr/>
          </p:nvSpPr>
          <p:spPr>
            <a:xfrm rot="20015256">
              <a:off x="8352460" y="5940504"/>
              <a:ext cx="78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>
                  <a:latin typeface="Arial" panose="020B0604020202020204" pitchFamily="34" charset="0"/>
                  <a:cs typeface="Arial" panose="020B0604020202020204" pitchFamily="34" charset="0"/>
                </a:rPr>
                <a:t>Gainstown</a:t>
              </a:r>
            </a:p>
            <a:p>
              <a:pPr algn="ctr"/>
              <a:r>
                <a:rPr lang="en-GB" sz="1000">
                  <a:latin typeface="Arial" panose="020B0604020202020204" pitchFamily="34" charset="0"/>
                  <a:cs typeface="Arial" panose="020B0604020202020204" pitchFamily="34" charset="0"/>
                </a:rPr>
                <a:t>Terrace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0A938D-1BA1-2E4A-9475-8C0C79C0276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 of Navan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951E03-7DFD-E34F-A8E4-871D7E032886}"/>
              </a:ext>
            </a:extLst>
          </p:cNvPr>
          <p:cNvSpPr txBox="1"/>
          <p:nvPr/>
        </p:nvSpPr>
        <p:spPr>
          <a:xfrm>
            <a:off x="7305726" y="6611779"/>
            <a:ext cx="4886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REFS.: Ashton et al., 2015; 2018; Boliden Summary Report, 2020; Yesares et al., 2019; 2021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06219FF-493B-164F-9A15-A99122BF64C6}"/>
              </a:ext>
            </a:extLst>
          </p:cNvPr>
          <p:cNvSpPr/>
          <p:nvPr/>
        </p:nvSpPr>
        <p:spPr>
          <a:xfrm>
            <a:off x="129193" y="1278043"/>
            <a:ext cx="540134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Navan original resources of 135.7 Mt @ 7.7% Zn and 1.8%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 DEEP inferred resources of 26.2 Mt @ 8.4% Zn and 1.6% </a:t>
            </a:r>
            <a:r>
              <a:rPr lang="en-GB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 DEEP is ~2 km south of the Navan deposit, at a depth of 1.1–1.9 km 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 Deep is between two major extensional structures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Fault forms the N boundary and Navan at the S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Gainstown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terrace, formed by the Navan and G faults, is cut by the S fault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0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928A44C-10D5-1E49-A55F-774EEB90FD9D}"/>
              </a:ext>
            </a:extLst>
          </p:cNvPr>
          <p:cNvSpPr txBox="1"/>
          <p:nvPr/>
        </p:nvSpPr>
        <p:spPr>
          <a:xfrm>
            <a:off x="9346349" y="-8626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2021; </a:t>
            </a:r>
            <a:r>
              <a:rPr lang="es-ES" sz="1000" dirty="0" err="1"/>
              <a:t>Drummond</a:t>
            </a:r>
            <a:r>
              <a:rPr lang="es-ES" sz="1000" dirty="0"/>
              <a:t>, 2021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F1DD9C-BC04-9840-8404-CF33D5C01504}"/>
              </a:ext>
            </a:extLst>
          </p:cNvPr>
          <p:cNvSpPr txBox="1"/>
          <p:nvPr/>
        </p:nvSpPr>
        <p:spPr>
          <a:xfrm>
            <a:off x="0" y="0"/>
            <a:ext cx="93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 Deep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7B8542-13AE-324B-ADA2-11FBEE80F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6" t="7134" r="5216" b="74277"/>
          <a:stretch/>
        </p:blipFill>
        <p:spPr>
          <a:xfrm>
            <a:off x="3907860" y="464725"/>
            <a:ext cx="8168640" cy="308699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E62AB0A-2BD5-2F48-97D9-20A7028EFE15}"/>
              </a:ext>
            </a:extLst>
          </p:cNvPr>
          <p:cNvSpPr txBox="1"/>
          <p:nvPr/>
        </p:nvSpPr>
        <p:spPr>
          <a:xfrm>
            <a:off x="4081112" y="231002"/>
            <a:ext cx="800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C8DDBA-E24D-9A4F-A262-8E94F7585729}"/>
              </a:ext>
            </a:extLst>
          </p:cNvPr>
          <p:cNvSpPr txBox="1">
            <a:spLocks/>
          </p:cNvSpPr>
          <p:nvPr/>
        </p:nvSpPr>
        <p:spPr>
          <a:xfrm>
            <a:off x="1" y="6413740"/>
            <a:ext cx="12192000" cy="44426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mineralization occurs in two host rocks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40A1EEA-3CF9-DF48-B8BC-70F1A36C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4469" r="70659" b="74277"/>
          <a:stretch/>
        </p:blipFill>
        <p:spPr>
          <a:xfrm>
            <a:off x="8698680" y="3707151"/>
            <a:ext cx="2415941" cy="268495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6ADDEFB-0BC4-6A44-A567-CE6449C39098}"/>
              </a:ext>
            </a:extLst>
          </p:cNvPr>
          <p:cNvGrpSpPr/>
          <p:nvPr/>
        </p:nvGrpSpPr>
        <p:grpSpPr>
          <a:xfrm>
            <a:off x="4022426" y="3697063"/>
            <a:ext cx="4421160" cy="2877291"/>
            <a:chOff x="5416707" y="3995535"/>
            <a:chExt cx="3699182" cy="2577140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635C8DDD-2818-084C-9A16-4C6C1E1215C9}"/>
                </a:ext>
              </a:extLst>
            </p:cNvPr>
            <p:cNvGrpSpPr/>
            <p:nvPr/>
          </p:nvGrpSpPr>
          <p:grpSpPr>
            <a:xfrm>
              <a:off x="5416707" y="3995535"/>
              <a:ext cx="3699182" cy="2427024"/>
              <a:chOff x="5416707" y="3995535"/>
              <a:chExt cx="3699182" cy="2427024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DAFDC7D9-58AE-B847-856B-C6B883D947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792" t="1739" r="14647" b="18618"/>
              <a:stretch/>
            </p:blipFill>
            <p:spPr>
              <a:xfrm>
                <a:off x="5447489" y="4026267"/>
                <a:ext cx="3609801" cy="235876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06DFECD-A29F-E64D-BBF5-A3A4BD97E3D9}"/>
                  </a:ext>
                </a:extLst>
              </p:cNvPr>
              <p:cNvSpPr txBox="1"/>
              <p:nvPr/>
            </p:nvSpPr>
            <p:spPr>
              <a:xfrm rot="17100355">
                <a:off x="5480870" y="6075829"/>
                <a:ext cx="4780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 </a:t>
                </a:r>
                <a:r>
                  <a:rPr lang="es-ES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fault</a:t>
                </a:r>
                <a:endParaRPr lang="es-E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Cerrar llave 15">
                <a:extLst>
                  <a:ext uri="{FF2B5EF4-FFF2-40B4-BE49-F238E27FC236}">
                    <a16:creationId xmlns:a16="http://schemas.microsoft.com/office/drawing/2014/main" id="{222666BD-1F6E-E942-B96F-2E0EE7139B54}"/>
                  </a:ext>
                </a:extLst>
              </p:cNvPr>
              <p:cNvSpPr/>
              <p:nvPr/>
            </p:nvSpPr>
            <p:spPr>
              <a:xfrm rot="4089042">
                <a:off x="7374243" y="3701764"/>
                <a:ext cx="127490" cy="3346288"/>
              </a:xfrm>
              <a:prstGeom prst="rightBrac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8F8FEE1-5658-704F-9DB1-02CE8E0211E4}"/>
                  </a:ext>
                </a:extLst>
              </p:cNvPr>
              <p:cNvSpPr txBox="1"/>
              <p:nvPr/>
            </p:nvSpPr>
            <p:spPr>
              <a:xfrm rot="20321627">
                <a:off x="6570829" y="5352929"/>
                <a:ext cx="195438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Main</a:t>
                </a:r>
                <a:r>
                  <a:rPr lang="es-E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zone</a:t>
                </a:r>
                <a:endParaRPr lang="es-E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s-E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Zn-Pb ore </a:t>
                </a: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hosted</a:t>
                </a:r>
                <a:r>
                  <a:rPr lang="es-E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es-E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Pale </a:t>
                </a:r>
                <a:r>
                  <a:rPr lang="es-E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Beds</a:t>
                </a:r>
                <a:endParaRPr lang="es-E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s-E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Cerrar llave 23">
                <a:extLst>
                  <a:ext uri="{FF2B5EF4-FFF2-40B4-BE49-F238E27FC236}">
                    <a16:creationId xmlns:a16="http://schemas.microsoft.com/office/drawing/2014/main" id="{EFB3B9A6-BB0A-1B44-884F-2E97C9B957AD}"/>
                  </a:ext>
                </a:extLst>
              </p:cNvPr>
              <p:cNvSpPr/>
              <p:nvPr/>
            </p:nvSpPr>
            <p:spPr>
              <a:xfrm rot="1004935">
                <a:off x="5752372" y="5997935"/>
                <a:ext cx="99162" cy="368970"/>
              </a:xfrm>
              <a:prstGeom prst="rightBrac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DA7913B8-E24C-7B41-9359-918D88035C07}"/>
                  </a:ext>
                </a:extLst>
              </p:cNvPr>
              <p:cNvSpPr txBox="1"/>
              <p:nvPr/>
            </p:nvSpPr>
            <p:spPr>
              <a:xfrm>
                <a:off x="5416707" y="4011917"/>
                <a:ext cx="430804" cy="303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SW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25BCE21A-B0A1-554B-8A1F-8B7790A82439}"/>
                  </a:ext>
                </a:extLst>
              </p:cNvPr>
              <p:cNvSpPr txBox="1"/>
              <p:nvPr/>
            </p:nvSpPr>
            <p:spPr>
              <a:xfrm>
                <a:off x="8723981" y="3995535"/>
                <a:ext cx="391908" cy="303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NE</a:t>
                </a:r>
              </a:p>
            </p:txBody>
          </p:sp>
        </p:grp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9DF4FFA-930D-1242-882A-E5C3407A9625}"/>
                </a:ext>
              </a:extLst>
            </p:cNvPr>
            <p:cNvSpPr txBox="1"/>
            <p:nvPr/>
          </p:nvSpPr>
          <p:spPr>
            <a:xfrm>
              <a:off x="5799939" y="6018677"/>
              <a:ext cx="26789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Zone</a:t>
              </a:r>
              <a:r>
                <a:rPr lang="es-E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endParaRPr lang="es-E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dirty="0">
                  <a:latin typeface="Arial" panose="020B0604020202020204" pitchFamily="34" charset="0"/>
                  <a:cs typeface="Arial" panose="020B0604020202020204" pitchFamily="34" charset="0"/>
                </a:rPr>
                <a:t>Zn-Pb ore </a:t>
              </a: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hosted</a:t>
              </a:r>
              <a:r>
                <a:rPr lang="es-E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s-ES" sz="1000" dirty="0">
                  <a:latin typeface="Arial" panose="020B0604020202020204" pitchFamily="34" charset="0"/>
                  <a:cs typeface="Arial" panose="020B0604020202020204" pitchFamily="34" charset="0"/>
                </a:rPr>
                <a:t> S </a:t>
              </a: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Fault</a:t>
              </a:r>
              <a:r>
                <a:rPr lang="es-E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Conglomerates</a:t>
              </a:r>
              <a:endParaRPr lang="es-E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CAF47FE-2146-1342-98A8-E80C6B8A3E02}"/>
              </a:ext>
            </a:extLst>
          </p:cNvPr>
          <p:cNvSpPr txBox="1"/>
          <p:nvPr/>
        </p:nvSpPr>
        <p:spPr>
          <a:xfrm>
            <a:off x="3258877" y="3738370"/>
            <a:ext cx="377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B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3163593-183D-654D-9A4B-D70AD78C0BE1}"/>
              </a:ext>
            </a:extLst>
          </p:cNvPr>
          <p:cNvGrpSpPr/>
          <p:nvPr/>
        </p:nvGrpSpPr>
        <p:grpSpPr>
          <a:xfrm>
            <a:off x="326409" y="3686475"/>
            <a:ext cx="3381188" cy="2646948"/>
            <a:chOff x="7387442" y="0"/>
            <a:chExt cx="2502275" cy="2025009"/>
          </a:xfrm>
        </p:grpSpPr>
        <p:pic>
          <p:nvPicPr>
            <p:cNvPr id="22" name="Picture 78">
              <a:extLst>
                <a:ext uri="{FF2B5EF4-FFF2-40B4-BE49-F238E27FC236}">
                  <a16:creationId xmlns:a16="http://schemas.microsoft.com/office/drawing/2014/main" id="{75A8E34B-EF7D-A74E-A2CF-B2E90B97D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7442" y="0"/>
              <a:ext cx="2502275" cy="202500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3" name="TextBox 1">
              <a:extLst>
                <a:ext uri="{FF2B5EF4-FFF2-40B4-BE49-F238E27FC236}">
                  <a16:creationId xmlns:a16="http://schemas.microsoft.com/office/drawing/2014/main" id="{B78983BE-1A7A-A84C-A417-D61CADC88BE4}"/>
                </a:ext>
              </a:extLst>
            </p:cNvPr>
            <p:cNvSpPr txBox="1"/>
            <p:nvPr/>
          </p:nvSpPr>
          <p:spPr>
            <a:xfrm rot="19946025">
              <a:off x="7847544" y="640804"/>
              <a:ext cx="473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GB" sz="700" dirty="0">
                  <a:solidFill>
                    <a:prstClr val="black"/>
                  </a:solidFill>
                  <a:latin typeface="Calibri" panose="020F0502020204030204"/>
                </a:rPr>
                <a:t>NW Zone</a:t>
              </a: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4A87C910-5E75-E542-A5D7-9E9DE72513A7}"/>
              </a:ext>
            </a:extLst>
          </p:cNvPr>
          <p:cNvSpPr/>
          <p:nvPr/>
        </p:nvSpPr>
        <p:spPr>
          <a:xfrm>
            <a:off x="9358009" y="2140084"/>
            <a:ext cx="2140085" cy="1070044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Picture 1" descr="page5image1240">
            <a:extLst>
              <a:ext uri="{FF2B5EF4-FFF2-40B4-BE49-F238E27FC236}">
                <a16:creationId xmlns:a16="http://schemas.microsoft.com/office/drawing/2014/main" id="{DCCFD673-2837-0845-A8EF-13F0013FA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551" y="863853"/>
            <a:ext cx="3714930" cy="264936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6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E79C97-4AF6-0B4A-8FE1-DAB7297AD8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" t="3419" r="5472" b="48926"/>
          <a:stretch/>
        </p:blipFill>
        <p:spPr>
          <a:xfrm>
            <a:off x="0" y="450607"/>
            <a:ext cx="8543925" cy="64073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FD72F9-F719-1440-9D91-1EFBDD8A345F}"/>
              </a:ext>
            </a:extLst>
          </p:cNvPr>
          <p:cNvSpPr txBox="1"/>
          <p:nvPr/>
        </p:nvSpPr>
        <p:spPr>
          <a:xfrm>
            <a:off x="10386010" y="6611779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DA74D2-743D-D149-904A-8A8660B0F63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Bedded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1ECCA291-C098-404C-B6C2-5DCB5C43A28F}"/>
              </a:ext>
            </a:extLst>
          </p:cNvPr>
          <p:cNvGrpSpPr/>
          <p:nvPr/>
        </p:nvGrpSpPr>
        <p:grpSpPr>
          <a:xfrm rot="16200000">
            <a:off x="9884352" y="-830880"/>
            <a:ext cx="1224000" cy="3553066"/>
            <a:chOff x="1761180" y="272987"/>
            <a:chExt cx="1068327" cy="3079324"/>
          </a:xfrm>
        </p:grpSpPr>
        <p:pic>
          <p:nvPicPr>
            <p:cNvPr id="37" name="Picture 13" descr="C:\Documents and Settings\Administrador\Escritorio\genesis TBU\part 2\figuras\Figure 3 Litologies\IMG_1127 copia.jpg">
              <a:extLst>
                <a:ext uri="{FF2B5EF4-FFF2-40B4-BE49-F238E27FC236}">
                  <a16:creationId xmlns:a16="http://schemas.microsoft.com/office/drawing/2014/main" id="{CBD0B673-3D7F-2F44-A285-B128BB93C39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screen">
              <a:lum contrast="1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180" y="297089"/>
              <a:ext cx="1068327" cy="2808000"/>
            </a:xfrm>
            <a:prstGeom prst="rect">
              <a:avLst/>
            </a:prstGeom>
            <a:noFill/>
          </p:spPr>
        </p:pic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11D1917F-B4AB-D14E-AB23-774CCC44CC94}"/>
                </a:ext>
              </a:extLst>
            </p:cNvPr>
            <p:cNvSpPr/>
            <p:nvPr/>
          </p:nvSpPr>
          <p:spPr>
            <a:xfrm rot="16200000" flipV="1">
              <a:off x="1855388" y="1190615"/>
              <a:ext cx="864880" cy="321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  <a:r>
                <a:rPr lang="en-GB" sz="1000" b="1" noProof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lack </a:t>
              </a:r>
              <a:r>
                <a:rPr lang="en-GB" sz="1000" b="1" noProof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shales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40" name="Agrupar 165">
              <a:extLst>
                <a:ext uri="{FF2B5EF4-FFF2-40B4-BE49-F238E27FC236}">
                  <a16:creationId xmlns:a16="http://schemas.microsoft.com/office/drawing/2014/main" id="{CDBD6170-4A7D-5647-9E7E-B338A915A43C}"/>
                </a:ext>
              </a:extLst>
            </p:cNvPr>
            <p:cNvGrpSpPr/>
            <p:nvPr/>
          </p:nvGrpSpPr>
          <p:grpSpPr>
            <a:xfrm>
              <a:off x="1763625" y="2764869"/>
              <a:ext cx="216973" cy="587442"/>
              <a:chOff x="418671" y="4184484"/>
              <a:chExt cx="216973" cy="587442"/>
            </a:xfrm>
          </p:grpSpPr>
          <p:sp>
            <p:nvSpPr>
              <p:cNvPr id="43" name="Line 331">
                <a:extLst>
                  <a:ext uri="{FF2B5EF4-FFF2-40B4-BE49-F238E27FC236}">
                    <a16:creationId xmlns:a16="http://schemas.microsoft.com/office/drawing/2014/main" id="{FB510D25-540F-B24F-BD10-F7F28729E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543080" y="4401045"/>
                <a:ext cx="0" cy="1800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s-ES" sz="260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333">
                <a:extLst>
                  <a:ext uri="{FF2B5EF4-FFF2-40B4-BE49-F238E27FC236}">
                    <a16:creationId xmlns:a16="http://schemas.microsoft.com/office/drawing/2014/main" id="{99D39F27-6734-E943-A41C-486656F51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358967" y="4404986"/>
                <a:ext cx="180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s-ES" sz="260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 Box 334">
                <a:extLst>
                  <a:ext uri="{FF2B5EF4-FFF2-40B4-BE49-F238E27FC236}">
                    <a16:creationId xmlns:a16="http://schemas.microsoft.com/office/drawing/2014/main" id="{780FA768-02FA-E342-B0CE-2126F940B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233437" y="4369718"/>
                <a:ext cx="587442" cy="216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ES_tradnl" sz="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2cm</a:t>
                </a:r>
              </a:p>
            </p:txBody>
          </p:sp>
        </p:grpSp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id="{B7605F90-5477-6648-9BF8-40A140EAB97F}"/>
                </a:ext>
              </a:extLst>
            </p:cNvPr>
            <p:cNvSpPr/>
            <p:nvPr/>
          </p:nvSpPr>
          <p:spPr>
            <a:xfrm rot="16200000" flipV="1">
              <a:off x="1887584" y="544524"/>
              <a:ext cx="864880" cy="321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tuff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3A0F1B8B-A9E5-E94E-A8D8-FDD0292D4DE6}"/>
                </a:ext>
              </a:extLst>
            </p:cNvPr>
            <p:cNvSpPr/>
            <p:nvPr/>
          </p:nvSpPr>
          <p:spPr>
            <a:xfrm rot="16200000" flipV="1">
              <a:off x="1938206" y="2278492"/>
              <a:ext cx="864880" cy="321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tuff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6" name="Rectangle 19">
            <a:extLst>
              <a:ext uri="{FF2B5EF4-FFF2-40B4-BE49-F238E27FC236}">
                <a16:creationId xmlns:a16="http://schemas.microsoft.com/office/drawing/2014/main" id="{2C878A62-D8E0-F54A-BF31-0A6FA51FC3C0}"/>
              </a:ext>
            </a:extLst>
          </p:cNvPr>
          <p:cNvSpPr/>
          <p:nvPr/>
        </p:nvSpPr>
        <p:spPr>
          <a:xfrm>
            <a:off x="8695633" y="6341"/>
            <a:ext cx="3360622" cy="413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lvl="0" algn="ctr">
              <a:defRPr/>
            </a:pPr>
            <a:r>
              <a:rPr lang="en-GB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Tuffaceous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horizon in black shales (TBU1)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66B1F942-9073-3A40-85C7-2B8FEBFFF2D9}"/>
              </a:ext>
            </a:extLst>
          </p:cNvPr>
          <p:cNvGrpSpPr/>
          <p:nvPr/>
        </p:nvGrpSpPr>
        <p:grpSpPr>
          <a:xfrm>
            <a:off x="8749693" y="1992644"/>
            <a:ext cx="3240000" cy="1303810"/>
            <a:chOff x="8742869" y="2139632"/>
            <a:chExt cx="3240000" cy="1303810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BD22EF4B-2C38-274D-89AF-223C502B4789}"/>
                </a:ext>
              </a:extLst>
            </p:cNvPr>
            <p:cNvGrpSpPr/>
            <p:nvPr/>
          </p:nvGrpSpPr>
          <p:grpSpPr>
            <a:xfrm rot="5400000">
              <a:off x="9710964" y="1171537"/>
              <a:ext cx="1303810" cy="3240000"/>
              <a:chOff x="1174750" y="1013200"/>
              <a:chExt cx="1077610" cy="2809833"/>
            </a:xfrm>
          </p:grpSpPr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721C5B27-DAB4-894E-96A0-862F5B894C1B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0411" y="1013200"/>
                <a:ext cx="1011646" cy="2809833"/>
              </a:xfrm>
              <a:prstGeom prst="rect">
                <a:avLst/>
              </a:prstGeom>
            </p:spPr>
          </p:pic>
          <p:sp>
            <p:nvSpPr>
              <p:cNvPr id="56" name="Rectangle 8">
                <a:extLst>
                  <a:ext uri="{FF2B5EF4-FFF2-40B4-BE49-F238E27FC236}">
                    <a16:creationId xmlns:a16="http://schemas.microsoft.com/office/drawing/2014/main" id="{4FD50420-D7D5-DE45-9072-9B29F82C5ECD}"/>
                  </a:ext>
                </a:extLst>
              </p:cNvPr>
              <p:cNvSpPr/>
              <p:nvPr/>
            </p:nvSpPr>
            <p:spPr>
              <a:xfrm rot="10800000" flipV="1">
                <a:off x="1282152" y="2077274"/>
                <a:ext cx="871017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GB" sz="10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black shales</a:t>
                </a:r>
              </a:p>
            </p:txBody>
          </p:sp>
          <p:sp>
            <p:nvSpPr>
              <p:cNvPr id="57" name="Forma libre 56">
                <a:extLst>
                  <a:ext uri="{FF2B5EF4-FFF2-40B4-BE49-F238E27FC236}">
                    <a16:creationId xmlns:a16="http://schemas.microsoft.com/office/drawing/2014/main" id="{E7AF056E-4117-9540-8B42-D2DF4385C5A6}"/>
                  </a:ext>
                </a:extLst>
              </p:cNvPr>
              <p:cNvSpPr/>
              <p:nvPr/>
            </p:nvSpPr>
            <p:spPr>
              <a:xfrm>
                <a:off x="1206500" y="2716252"/>
                <a:ext cx="1023889" cy="39649"/>
              </a:xfrm>
              <a:custGeom>
                <a:avLst/>
                <a:gdLst>
                  <a:gd name="connsiteX0" fmla="*/ 0 w 1009650"/>
                  <a:gd name="connsiteY0" fmla="*/ 5644 h 37394"/>
                  <a:gd name="connsiteX1" fmla="*/ 514350 w 1009650"/>
                  <a:gd name="connsiteY1" fmla="*/ 2469 h 37394"/>
                  <a:gd name="connsiteX2" fmla="*/ 1009650 w 1009650"/>
                  <a:gd name="connsiteY2" fmla="*/ 37394 h 37394"/>
                  <a:gd name="connsiteX0" fmla="*/ 0 w 1009650"/>
                  <a:gd name="connsiteY0" fmla="*/ 0 h 31750"/>
                  <a:gd name="connsiteX1" fmla="*/ 501650 w 1009650"/>
                  <a:gd name="connsiteY1" fmla="*/ 15875 h 31750"/>
                  <a:gd name="connsiteX2" fmla="*/ 1009650 w 1009650"/>
                  <a:gd name="connsiteY2" fmla="*/ 31750 h 3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650" h="31750">
                    <a:moveTo>
                      <a:pt x="0" y="0"/>
                    </a:moveTo>
                    <a:lnTo>
                      <a:pt x="501650" y="15875"/>
                    </a:lnTo>
                    <a:cubicBezTo>
                      <a:pt x="669925" y="21167"/>
                      <a:pt x="846137" y="16933"/>
                      <a:pt x="1009650" y="3175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Forma libre 57">
                <a:extLst>
                  <a:ext uri="{FF2B5EF4-FFF2-40B4-BE49-F238E27FC236}">
                    <a16:creationId xmlns:a16="http://schemas.microsoft.com/office/drawing/2014/main" id="{2E50711D-600A-9C45-81D9-007578271690}"/>
                  </a:ext>
                </a:extLst>
              </p:cNvPr>
              <p:cNvSpPr/>
              <p:nvPr/>
            </p:nvSpPr>
            <p:spPr>
              <a:xfrm>
                <a:off x="1203325" y="2156571"/>
                <a:ext cx="1044641" cy="50055"/>
              </a:xfrm>
              <a:custGeom>
                <a:avLst/>
                <a:gdLst>
                  <a:gd name="connsiteX0" fmla="*/ 0 w 1009650"/>
                  <a:gd name="connsiteY0" fmla="*/ 5644 h 37394"/>
                  <a:gd name="connsiteX1" fmla="*/ 514350 w 1009650"/>
                  <a:gd name="connsiteY1" fmla="*/ 2469 h 37394"/>
                  <a:gd name="connsiteX2" fmla="*/ 1009650 w 1009650"/>
                  <a:gd name="connsiteY2" fmla="*/ 37394 h 3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650" h="37394">
                    <a:moveTo>
                      <a:pt x="0" y="5644"/>
                    </a:moveTo>
                    <a:cubicBezTo>
                      <a:pt x="173037" y="1410"/>
                      <a:pt x="346075" y="-2823"/>
                      <a:pt x="514350" y="2469"/>
                    </a:cubicBezTo>
                    <a:cubicBezTo>
                      <a:pt x="682625" y="7761"/>
                      <a:pt x="846137" y="22577"/>
                      <a:pt x="1009650" y="373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Forma libre 58">
                <a:extLst>
                  <a:ext uri="{FF2B5EF4-FFF2-40B4-BE49-F238E27FC236}">
                    <a16:creationId xmlns:a16="http://schemas.microsoft.com/office/drawing/2014/main" id="{508EE35D-B9AE-6F45-BEC4-CA9A4BD1C6D9}"/>
                  </a:ext>
                </a:extLst>
              </p:cNvPr>
              <p:cNvSpPr/>
              <p:nvPr/>
            </p:nvSpPr>
            <p:spPr>
              <a:xfrm>
                <a:off x="1200150" y="2319377"/>
                <a:ext cx="1043421" cy="39649"/>
              </a:xfrm>
              <a:custGeom>
                <a:avLst/>
                <a:gdLst>
                  <a:gd name="connsiteX0" fmla="*/ 0 w 1009650"/>
                  <a:gd name="connsiteY0" fmla="*/ 5644 h 37394"/>
                  <a:gd name="connsiteX1" fmla="*/ 514350 w 1009650"/>
                  <a:gd name="connsiteY1" fmla="*/ 2469 h 37394"/>
                  <a:gd name="connsiteX2" fmla="*/ 1009650 w 1009650"/>
                  <a:gd name="connsiteY2" fmla="*/ 37394 h 3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650" h="37394">
                    <a:moveTo>
                      <a:pt x="0" y="5644"/>
                    </a:moveTo>
                    <a:cubicBezTo>
                      <a:pt x="173037" y="1410"/>
                      <a:pt x="346075" y="-2823"/>
                      <a:pt x="514350" y="2469"/>
                    </a:cubicBezTo>
                    <a:cubicBezTo>
                      <a:pt x="682625" y="7761"/>
                      <a:pt x="846137" y="22577"/>
                      <a:pt x="1009650" y="373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00" dirty="0"/>
              </a:p>
            </p:txBody>
          </p:sp>
          <p:sp>
            <p:nvSpPr>
              <p:cNvPr id="60" name="Forma libre 59">
                <a:extLst>
                  <a:ext uri="{FF2B5EF4-FFF2-40B4-BE49-F238E27FC236}">
                    <a16:creationId xmlns:a16="http://schemas.microsoft.com/office/drawing/2014/main" id="{F82FE60B-2C95-B749-8E9C-E83B1A06BF03}"/>
                  </a:ext>
                </a:extLst>
              </p:cNvPr>
              <p:cNvSpPr/>
              <p:nvPr/>
            </p:nvSpPr>
            <p:spPr>
              <a:xfrm>
                <a:off x="1206501" y="2873091"/>
                <a:ext cx="1032678" cy="39649"/>
              </a:xfrm>
              <a:custGeom>
                <a:avLst/>
                <a:gdLst>
                  <a:gd name="connsiteX0" fmla="*/ 0 w 1009650"/>
                  <a:gd name="connsiteY0" fmla="*/ 5644 h 37394"/>
                  <a:gd name="connsiteX1" fmla="*/ 514350 w 1009650"/>
                  <a:gd name="connsiteY1" fmla="*/ 2469 h 37394"/>
                  <a:gd name="connsiteX2" fmla="*/ 1009650 w 1009650"/>
                  <a:gd name="connsiteY2" fmla="*/ 37394 h 37394"/>
                  <a:gd name="connsiteX0" fmla="*/ 0 w 1009650"/>
                  <a:gd name="connsiteY0" fmla="*/ 557 h 32307"/>
                  <a:gd name="connsiteX1" fmla="*/ 504825 w 1009650"/>
                  <a:gd name="connsiteY1" fmla="*/ 22782 h 32307"/>
                  <a:gd name="connsiteX2" fmla="*/ 1009650 w 1009650"/>
                  <a:gd name="connsiteY2" fmla="*/ 32307 h 32307"/>
                  <a:gd name="connsiteX0" fmla="*/ 0 w 1009650"/>
                  <a:gd name="connsiteY0" fmla="*/ 492 h 32242"/>
                  <a:gd name="connsiteX1" fmla="*/ 504825 w 1009650"/>
                  <a:gd name="connsiteY1" fmla="*/ 25892 h 32242"/>
                  <a:gd name="connsiteX2" fmla="*/ 1009650 w 1009650"/>
                  <a:gd name="connsiteY2" fmla="*/ 32242 h 32242"/>
                  <a:gd name="connsiteX0" fmla="*/ 0 w 996950"/>
                  <a:gd name="connsiteY0" fmla="*/ 466 h 26299"/>
                  <a:gd name="connsiteX1" fmla="*/ 504825 w 996950"/>
                  <a:gd name="connsiteY1" fmla="*/ 25866 h 26299"/>
                  <a:gd name="connsiteX2" fmla="*/ 996950 w 996950"/>
                  <a:gd name="connsiteY2" fmla="*/ 22691 h 26299"/>
                  <a:gd name="connsiteX0" fmla="*/ 0 w 996950"/>
                  <a:gd name="connsiteY0" fmla="*/ 466 h 26771"/>
                  <a:gd name="connsiteX1" fmla="*/ 504825 w 996950"/>
                  <a:gd name="connsiteY1" fmla="*/ 25866 h 26771"/>
                  <a:gd name="connsiteX2" fmla="*/ 996950 w 996950"/>
                  <a:gd name="connsiteY2" fmla="*/ 22691 h 26771"/>
                  <a:gd name="connsiteX0" fmla="*/ 0 w 996950"/>
                  <a:gd name="connsiteY0" fmla="*/ 596 h 22821"/>
                  <a:gd name="connsiteX1" fmla="*/ 514350 w 996950"/>
                  <a:gd name="connsiteY1" fmla="*/ 19646 h 22821"/>
                  <a:gd name="connsiteX2" fmla="*/ 996950 w 996950"/>
                  <a:gd name="connsiteY2" fmla="*/ 22821 h 22821"/>
                  <a:gd name="connsiteX0" fmla="*/ 0 w 996950"/>
                  <a:gd name="connsiteY0" fmla="*/ 0 h 22225"/>
                  <a:gd name="connsiteX1" fmla="*/ 514350 w 996950"/>
                  <a:gd name="connsiteY1" fmla="*/ 19050 h 22225"/>
                  <a:gd name="connsiteX2" fmla="*/ 996950 w 996950"/>
                  <a:gd name="connsiteY2" fmla="*/ 22225 h 22225"/>
                  <a:gd name="connsiteX0" fmla="*/ 0 w 996950"/>
                  <a:gd name="connsiteY0" fmla="*/ 0 h 26305"/>
                  <a:gd name="connsiteX1" fmla="*/ 511175 w 996950"/>
                  <a:gd name="connsiteY1" fmla="*/ 25400 h 26305"/>
                  <a:gd name="connsiteX2" fmla="*/ 996950 w 996950"/>
                  <a:gd name="connsiteY2" fmla="*/ 22225 h 26305"/>
                  <a:gd name="connsiteX0" fmla="*/ 0 w 996950"/>
                  <a:gd name="connsiteY0" fmla="*/ 0 h 23490"/>
                  <a:gd name="connsiteX1" fmla="*/ 485775 w 996950"/>
                  <a:gd name="connsiteY1" fmla="*/ 22225 h 23490"/>
                  <a:gd name="connsiteX2" fmla="*/ 996950 w 996950"/>
                  <a:gd name="connsiteY2" fmla="*/ 22225 h 2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6950" h="23490">
                    <a:moveTo>
                      <a:pt x="0" y="0"/>
                    </a:moveTo>
                    <a:cubicBezTo>
                      <a:pt x="173037" y="11641"/>
                      <a:pt x="319617" y="18521"/>
                      <a:pt x="485775" y="22225"/>
                    </a:cubicBezTo>
                    <a:cubicBezTo>
                      <a:pt x="651933" y="25929"/>
                      <a:pt x="836612" y="20108"/>
                      <a:pt x="996950" y="22225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" name="Forma libre 60">
                <a:extLst>
                  <a:ext uri="{FF2B5EF4-FFF2-40B4-BE49-F238E27FC236}">
                    <a16:creationId xmlns:a16="http://schemas.microsoft.com/office/drawing/2014/main" id="{3AAD4B7B-B2C9-E846-8F47-2A348B40FEC8}"/>
                  </a:ext>
                </a:extLst>
              </p:cNvPr>
              <p:cNvSpPr/>
              <p:nvPr/>
            </p:nvSpPr>
            <p:spPr>
              <a:xfrm>
                <a:off x="1174750" y="2364886"/>
                <a:ext cx="1073215" cy="39649"/>
              </a:xfrm>
              <a:custGeom>
                <a:avLst/>
                <a:gdLst>
                  <a:gd name="connsiteX0" fmla="*/ 0 w 1009650"/>
                  <a:gd name="connsiteY0" fmla="*/ 5644 h 37394"/>
                  <a:gd name="connsiteX1" fmla="*/ 514350 w 1009650"/>
                  <a:gd name="connsiteY1" fmla="*/ 2469 h 37394"/>
                  <a:gd name="connsiteX2" fmla="*/ 1009650 w 1009650"/>
                  <a:gd name="connsiteY2" fmla="*/ 37394 h 3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650" h="37394">
                    <a:moveTo>
                      <a:pt x="0" y="5644"/>
                    </a:moveTo>
                    <a:cubicBezTo>
                      <a:pt x="173037" y="1410"/>
                      <a:pt x="346075" y="-2823"/>
                      <a:pt x="514350" y="2469"/>
                    </a:cubicBezTo>
                    <a:cubicBezTo>
                      <a:pt x="682625" y="7761"/>
                      <a:pt x="846137" y="22577"/>
                      <a:pt x="1009650" y="37394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" name="Forma libre 61">
                <a:extLst>
                  <a:ext uri="{FF2B5EF4-FFF2-40B4-BE49-F238E27FC236}">
                    <a16:creationId xmlns:a16="http://schemas.microsoft.com/office/drawing/2014/main" id="{73DBBECA-57BC-1446-8DE3-3757930213B7}"/>
                  </a:ext>
                </a:extLst>
              </p:cNvPr>
              <p:cNvSpPr/>
              <p:nvPr/>
            </p:nvSpPr>
            <p:spPr>
              <a:xfrm>
                <a:off x="1200150" y="2617827"/>
                <a:ext cx="1052210" cy="39649"/>
              </a:xfrm>
              <a:custGeom>
                <a:avLst/>
                <a:gdLst>
                  <a:gd name="connsiteX0" fmla="*/ 0 w 1009650"/>
                  <a:gd name="connsiteY0" fmla="*/ 5644 h 37394"/>
                  <a:gd name="connsiteX1" fmla="*/ 514350 w 1009650"/>
                  <a:gd name="connsiteY1" fmla="*/ 2469 h 37394"/>
                  <a:gd name="connsiteX2" fmla="*/ 1009650 w 1009650"/>
                  <a:gd name="connsiteY2" fmla="*/ 37394 h 37394"/>
                  <a:gd name="connsiteX0" fmla="*/ 0 w 1003300"/>
                  <a:gd name="connsiteY0" fmla="*/ 5175 h 30575"/>
                  <a:gd name="connsiteX1" fmla="*/ 514350 w 1003300"/>
                  <a:gd name="connsiteY1" fmla="*/ 2000 h 30575"/>
                  <a:gd name="connsiteX2" fmla="*/ 1003300 w 1003300"/>
                  <a:gd name="connsiteY2" fmla="*/ 30575 h 30575"/>
                  <a:gd name="connsiteX0" fmla="*/ 0 w 1003300"/>
                  <a:gd name="connsiteY0" fmla="*/ 0 h 25400"/>
                  <a:gd name="connsiteX1" fmla="*/ 514350 w 1003300"/>
                  <a:gd name="connsiteY1" fmla="*/ 9525 h 25400"/>
                  <a:gd name="connsiteX2" fmla="*/ 1003300 w 1003300"/>
                  <a:gd name="connsiteY2" fmla="*/ 25400 h 2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3300" h="25400">
                    <a:moveTo>
                      <a:pt x="0" y="0"/>
                    </a:moveTo>
                    <a:lnTo>
                      <a:pt x="514350" y="9525"/>
                    </a:lnTo>
                    <a:cubicBezTo>
                      <a:pt x="681567" y="13758"/>
                      <a:pt x="839787" y="10583"/>
                      <a:pt x="1003300" y="2540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51AC18E-E8E1-1443-A138-05D9E8BAD5BF}"/>
                </a:ext>
              </a:extLst>
            </p:cNvPr>
            <p:cNvSpPr txBox="1"/>
            <p:nvPr/>
          </p:nvSpPr>
          <p:spPr>
            <a:xfrm>
              <a:off x="8765958" y="3129605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1cm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38124663-8CD0-9D4F-A336-9E73E752203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903108" y="3236229"/>
              <a:ext cx="0" cy="206828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1B421991-A544-2648-81B3-EBF829A3E84D}"/>
                </a:ext>
              </a:extLst>
            </p:cNvPr>
            <p:cNvCxnSpPr/>
            <p:nvPr/>
          </p:nvCxnSpPr>
          <p:spPr>
            <a:xfrm flipV="1">
              <a:off x="8801886" y="3131052"/>
              <a:ext cx="0" cy="206828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8">
              <a:extLst>
                <a:ext uri="{FF2B5EF4-FFF2-40B4-BE49-F238E27FC236}">
                  <a16:creationId xmlns:a16="http://schemas.microsoft.com/office/drawing/2014/main" id="{BBE97DDB-D322-9B46-AFB5-51D116E71438}"/>
                </a:ext>
              </a:extLst>
            </p:cNvPr>
            <p:cNvSpPr/>
            <p:nvPr/>
          </p:nvSpPr>
          <p:spPr>
            <a:xfrm rot="16200000" flipV="1">
              <a:off x="9707932" y="2627517"/>
              <a:ext cx="1053852" cy="368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calcarenites</a:t>
              </a:r>
            </a:p>
          </p:txBody>
        </p:sp>
        <p:sp>
          <p:nvSpPr>
            <p:cNvPr id="79" name="Rectangle 8">
              <a:extLst>
                <a:ext uri="{FF2B5EF4-FFF2-40B4-BE49-F238E27FC236}">
                  <a16:creationId xmlns:a16="http://schemas.microsoft.com/office/drawing/2014/main" id="{912826D4-086F-4445-B8FB-51A3C2BBBD5E}"/>
                </a:ext>
              </a:extLst>
            </p:cNvPr>
            <p:cNvSpPr/>
            <p:nvPr/>
          </p:nvSpPr>
          <p:spPr>
            <a:xfrm rot="16200000" flipV="1">
              <a:off x="9380272" y="2587893"/>
              <a:ext cx="1053852" cy="368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silts</a:t>
              </a:r>
            </a:p>
          </p:txBody>
        </p:sp>
      </p:grpSp>
      <p:sp>
        <p:nvSpPr>
          <p:cNvPr id="53" name="Rectangle 19">
            <a:extLst>
              <a:ext uri="{FF2B5EF4-FFF2-40B4-BE49-F238E27FC236}">
                <a16:creationId xmlns:a16="http://schemas.microsoft.com/office/drawing/2014/main" id="{CF3C6CFE-2C68-6A4B-A3BC-0A4EA464305C}"/>
              </a:ext>
            </a:extLst>
          </p:cNvPr>
          <p:cNvSpPr/>
          <p:nvPr/>
        </p:nvSpPr>
        <p:spPr>
          <a:xfrm>
            <a:off x="8765488" y="1589763"/>
            <a:ext cx="3226527" cy="434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lvl="0" algn="ctr">
              <a:defRPr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sequences of calcarenites, </a:t>
            </a:r>
            <a:r>
              <a:rPr lang="en-GB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calsilts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black shales (TBU1)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8050110-4DC9-4B48-A83D-B357CEFACC6A}"/>
              </a:ext>
            </a:extLst>
          </p:cNvPr>
          <p:cNvGrpSpPr/>
          <p:nvPr/>
        </p:nvGrpSpPr>
        <p:grpSpPr>
          <a:xfrm>
            <a:off x="8749204" y="3311174"/>
            <a:ext cx="3246855" cy="1697690"/>
            <a:chOff x="8741112" y="3665831"/>
            <a:chExt cx="3246855" cy="1697690"/>
          </a:xfrm>
        </p:grpSpPr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AD596FB3-1273-1F41-BB77-91229F287D57}"/>
                </a:ext>
              </a:extLst>
            </p:cNvPr>
            <p:cNvGrpSpPr/>
            <p:nvPr/>
          </p:nvGrpSpPr>
          <p:grpSpPr>
            <a:xfrm rot="16200000">
              <a:off x="9716807" y="3092361"/>
              <a:ext cx="1302320" cy="3240000"/>
              <a:chOff x="5138305" y="891323"/>
              <a:chExt cx="1302320" cy="2825462"/>
            </a:xfrm>
          </p:grpSpPr>
          <p:pic>
            <p:nvPicPr>
              <p:cNvPr id="70" name="Imagen 69">
                <a:extLst>
                  <a:ext uri="{FF2B5EF4-FFF2-40B4-BE49-F238E27FC236}">
                    <a16:creationId xmlns:a16="http://schemas.microsoft.com/office/drawing/2014/main" id="{59C3163B-39B4-4746-B810-823F398A5B4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5216625" y="891323"/>
                <a:ext cx="1224000" cy="2825462"/>
              </a:xfrm>
              <a:prstGeom prst="rect">
                <a:avLst/>
              </a:prstGeom>
            </p:spPr>
          </p:pic>
          <p:sp>
            <p:nvSpPr>
              <p:cNvPr id="71" name="Rectangle 8">
                <a:extLst>
                  <a:ext uri="{FF2B5EF4-FFF2-40B4-BE49-F238E27FC236}">
                    <a16:creationId xmlns:a16="http://schemas.microsoft.com/office/drawing/2014/main" id="{BA3B5972-7ACF-CF41-9A1D-F79919811A98}"/>
                  </a:ext>
                </a:extLst>
              </p:cNvPr>
              <p:cNvSpPr/>
              <p:nvPr/>
            </p:nvSpPr>
            <p:spPr>
              <a:xfrm rot="16200000" flipV="1">
                <a:off x="5575129" y="1596071"/>
                <a:ext cx="759576" cy="3664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micrite</a:t>
                </a:r>
                <a:endParaRPr lang="en-GB" sz="1000" b="1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clast</a:t>
                </a:r>
              </a:p>
            </p:txBody>
          </p:sp>
          <p:sp>
            <p:nvSpPr>
              <p:cNvPr id="72" name="Rectangle 8">
                <a:extLst>
                  <a:ext uri="{FF2B5EF4-FFF2-40B4-BE49-F238E27FC236}">
                    <a16:creationId xmlns:a16="http://schemas.microsoft.com/office/drawing/2014/main" id="{E474394F-DC33-FA47-9C0A-F89BC7664068}"/>
                  </a:ext>
                </a:extLst>
              </p:cNvPr>
              <p:cNvSpPr/>
              <p:nvPr/>
            </p:nvSpPr>
            <p:spPr>
              <a:xfrm rot="16200000" flipV="1">
                <a:off x="4941726" y="1298616"/>
                <a:ext cx="759576" cy="3664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mar</a:t>
                </a: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1" name="Rectangle 19">
              <a:extLst>
                <a:ext uri="{FF2B5EF4-FFF2-40B4-BE49-F238E27FC236}">
                  <a16:creationId xmlns:a16="http://schemas.microsoft.com/office/drawing/2014/main" id="{0CBD6E75-8CB7-A642-862E-D2DEE6FF46F1}"/>
                </a:ext>
              </a:extLst>
            </p:cNvPr>
            <p:cNvSpPr/>
            <p:nvPr/>
          </p:nvSpPr>
          <p:spPr>
            <a:xfrm>
              <a:off x="8741112" y="3665831"/>
              <a:ext cx="3226527" cy="3880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lvl="0" algn="ctr">
                <a:defRPr/>
              </a:pPr>
              <a:r>
                <a:rPr lang="en-GB" sz="13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Micrite</a:t>
              </a:r>
              <a:r>
                <a:rPr lang="en-GB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reef pebbles cemented by marcasite (SB3)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0B35ED48-494D-5B46-A684-6FF6B5BC4E09}"/>
                </a:ext>
              </a:extLst>
            </p:cNvPr>
            <p:cNvSpPr txBox="1"/>
            <p:nvPr/>
          </p:nvSpPr>
          <p:spPr>
            <a:xfrm>
              <a:off x="11564583" y="5016208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1cm</a:t>
              </a:r>
            </a:p>
          </p:txBody>
        </p:sp>
        <p:cxnSp>
          <p:nvCxnSpPr>
            <p:cNvPr id="85" name="Conector recto de flecha 84">
              <a:extLst>
                <a:ext uri="{FF2B5EF4-FFF2-40B4-BE49-F238E27FC236}">
                  <a16:creationId xmlns:a16="http://schemas.microsoft.com/office/drawing/2014/main" id="{CC8B940E-117D-3946-9D15-A47A4BFCC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12828" y="5226245"/>
              <a:ext cx="208800" cy="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de flecha 85">
              <a:extLst>
                <a:ext uri="{FF2B5EF4-FFF2-40B4-BE49-F238E27FC236}">
                  <a16:creationId xmlns:a16="http://schemas.microsoft.com/office/drawing/2014/main" id="{18C38276-5931-4145-B9F4-7A38E1D99D44}"/>
                </a:ext>
              </a:extLst>
            </p:cNvPr>
            <p:cNvCxnSpPr/>
            <p:nvPr/>
          </p:nvCxnSpPr>
          <p:spPr>
            <a:xfrm flipV="1">
              <a:off x="11917034" y="5017654"/>
              <a:ext cx="0" cy="206828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705FAD51-4C16-B84E-8543-5ACEA9018860}"/>
              </a:ext>
            </a:extLst>
          </p:cNvPr>
          <p:cNvGrpSpPr/>
          <p:nvPr/>
        </p:nvGrpSpPr>
        <p:grpSpPr>
          <a:xfrm rot="16200000">
            <a:off x="9860200" y="4273602"/>
            <a:ext cx="1224000" cy="3439600"/>
            <a:chOff x="4132481" y="3228962"/>
            <a:chExt cx="1056953" cy="2981489"/>
          </a:xfrm>
        </p:grpSpPr>
        <p:pic>
          <p:nvPicPr>
            <p:cNvPr id="65" name="Picture 15" descr="C:\Documents and Settings\Administrador\Escritorio\genesis TBU\part 2\figuras\Figure 3 Litologies\IMG_1448 copia.JPG">
              <a:extLst>
                <a:ext uri="{FF2B5EF4-FFF2-40B4-BE49-F238E27FC236}">
                  <a16:creationId xmlns:a16="http://schemas.microsoft.com/office/drawing/2014/main" id="{4CB5E53B-D692-5A45-B9C1-526B12F53459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12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56958" y="4104485"/>
              <a:ext cx="2808000" cy="1056953"/>
            </a:xfrm>
            <a:prstGeom prst="rect">
              <a:avLst/>
            </a:prstGeom>
            <a:noFill/>
          </p:spPr>
        </p:pic>
        <p:grpSp>
          <p:nvGrpSpPr>
            <p:cNvPr id="67" name="Agrupar 165">
              <a:extLst>
                <a:ext uri="{FF2B5EF4-FFF2-40B4-BE49-F238E27FC236}">
                  <a16:creationId xmlns:a16="http://schemas.microsoft.com/office/drawing/2014/main" id="{6A353A06-8E88-F648-A838-EB3EB26DFF81}"/>
                </a:ext>
              </a:extLst>
            </p:cNvPr>
            <p:cNvGrpSpPr/>
            <p:nvPr/>
          </p:nvGrpSpPr>
          <p:grpSpPr>
            <a:xfrm>
              <a:off x="4172910" y="5616588"/>
              <a:ext cx="193661" cy="593863"/>
              <a:chOff x="467992" y="4112543"/>
              <a:chExt cx="193661" cy="593863"/>
            </a:xfrm>
          </p:grpSpPr>
          <p:sp>
            <p:nvSpPr>
              <p:cNvPr id="75" name="Line 331">
                <a:extLst>
                  <a:ext uri="{FF2B5EF4-FFF2-40B4-BE49-F238E27FC236}">
                    <a16:creationId xmlns:a16="http://schemas.microsoft.com/office/drawing/2014/main" id="{DE2C72CC-A980-3340-B64B-9222DE729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562107" y="4401045"/>
                <a:ext cx="0" cy="1800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s-ES" sz="260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Line 333">
                <a:extLst>
                  <a:ext uri="{FF2B5EF4-FFF2-40B4-BE49-F238E27FC236}">
                    <a16:creationId xmlns:a16="http://schemas.microsoft.com/office/drawing/2014/main" id="{8EE624DF-0710-A848-84C9-AF2F70F94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377992" y="4404986"/>
                <a:ext cx="18000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sm" len="sm"/>
              </a:ln>
              <a:effectLst/>
            </p:spPr>
            <p:txBody>
              <a:bodyPr/>
              <a:lstStyle/>
              <a:p>
                <a:endParaRPr lang="es-ES" sz="260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Text Box 334">
                <a:extLst>
                  <a:ext uri="{FF2B5EF4-FFF2-40B4-BE49-F238E27FC236}">
                    <a16:creationId xmlns:a16="http://schemas.microsoft.com/office/drawing/2014/main" id="{F845DE96-9AE2-1A4C-AFCF-33C0CA8FA0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271701" y="4316454"/>
                <a:ext cx="593863" cy="186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ES_tradnl" sz="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1.5cm</a:t>
                </a:r>
              </a:p>
            </p:txBody>
          </p:sp>
        </p:grpSp>
        <p:sp>
          <p:nvSpPr>
            <p:cNvPr id="73" name="Rectangle 8">
              <a:extLst>
                <a:ext uri="{FF2B5EF4-FFF2-40B4-BE49-F238E27FC236}">
                  <a16:creationId xmlns:a16="http://schemas.microsoft.com/office/drawing/2014/main" id="{CAA58856-C25B-0B40-9383-29642A97492B}"/>
                </a:ext>
              </a:extLst>
            </p:cNvPr>
            <p:cNvSpPr/>
            <p:nvPr/>
          </p:nvSpPr>
          <p:spPr>
            <a:xfrm rot="16200000" flipV="1">
              <a:off x="4033147" y="5432705"/>
              <a:ext cx="874335" cy="3183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micrite</a:t>
              </a:r>
              <a:endParaRPr lang="en-GB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pebbles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7" name="Rectangle 19">
            <a:extLst>
              <a:ext uri="{FF2B5EF4-FFF2-40B4-BE49-F238E27FC236}">
                <a16:creationId xmlns:a16="http://schemas.microsoft.com/office/drawing/2014/main" id="{20F01B29-E45D-1540-93A4-3A63833EA526}"/>
              </a:ext>
            </a:extLst>
          </p:cNvPr>
          <p:cNvSpPr/>
          <p:nvPr/>
        </p:nvSpPr>
        <p:spPr>
          <a:xfrm>
            <a:off x="8757635" y="4984214"/>
            <a:ext cx="3219717" cy="388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lvl="0" algn="ctr">
              <a:defRPr/>
            </a:pPr>
            <a:r>
              <a:rPr lang="en-GB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Reef and </a:t>
            </a:r>
            <a:r>
              <a:rPr lang="en-GB" sz="1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micrite</a:t>
            </a:r>
            <a:r>
              <a:rPr lang="en-GB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pebbles and fossils cemented by marcasite(BSB)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">
            <a:extLst>
              <a:ext uri="{FF2B5EF4-FFF2-40B4-BE49-F238E27FC236}">
                <a16:creationId xmlns:a16="http://schemas.microsoft.com/office/drawing/2014/main" id="{3C262C03-9257-A547-A6E9-6E10C28F250E}"/>
              </a:ext>
            </a:extLst>
          </p:cNvPr>
          <p:cNvSpPr/>
          <p:nvPr/>
        </p:nvSpPr>
        <p:spPr>
          <a:xfrm rot="10800000" flipV="1">
            <a:off x="9645847" y="5731281"/>
            <a:ext cx="871017" cy="366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crinoid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9393DA87-ADD9-3B41-8556-911EE1847150}"/>
              </a:ext>
            </a:extLst>
          </p:cNvPr>
          <p:cNvSpPr/>
          <p:nvPr/>
        </p:nvSpPr>
        <p:spPr>
          <a:xfrm rot="10800000" flipV="1">
            <a:off x="9932285" y="6050769"/>
            <a:ext cx="871017" cy="366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BCE9E0-720E-3D48-86DF-7560591E5A93}"/>
              </a:ext>
            </a:extLst>
          </p:cNvPr>
          <p:cNvSpPr txBox="1"/>
          <p:nvPr/>
        </p:nvSpPr>
        <p:spPr>
          <a:xfrm>
            <a:off x="9310890" y="6858000"/>
            <a:ext cx="288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Dar paso a la siguiente </a:t>
            </a:r>
            <a:r>
              <a:rPr lang="es-ES" dirty="0" err="1"/>
              <a:t>diapo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434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o 38">
            <a:extLst>
              <a:ext uri="{FF2B5EF4-FFF2-40B4-BE49-F238E27FC236}">
                <a16:creationId xmlns:a16="http://schemas.microsoft.com/office/drawing/2014/main" id="{EAC2792B-56A6-0348-A9E8-E3733C879073}"/>
              </a:ext>
            </a:extLst>
          </p:cNvPr>
          <p:cNvGrpSpPr/>
          <p:nvPr/>
        </p:nvGrpSpPr>
        <p:grpSpPr>
          <a:xfrm>
            <a:off x="9164716" y="290018"/>
            <a:ext cx="2927272" cy="1803680"/>
            <a:chOff x="6073558" y="2411712"/>
            <a:chExt cx="2927272" cy="1803680"/>
          </a:xfrm>
        </p:grpSpPr>
        <p:pic>
          <p:nvPicPr>
            <p:cNvPr id="225" name="Imagen 224">
              <a:extLst>
                <a:ext uri="{FF2B5EF4-FFF2-40B4-BE49-F238E27FC236}">
                  <a16:creationId xmlns:a16="http://schemas.microsoft.com/office/drawing/2014/main" id="{7F9C454A-D4C9-3A4D-972B-B7A9AF603D3F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0830" y="2411712"/>
              <a:ext cx="2880000" cy="18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231" name="Agrupar 133">
              <a:extLst>
                <a:ext uri="{FF2B5EF4-FFF2-40B4-BE49-F238E27FC236}">
                  <a16:creationId xmlns:a16="http://schemas.microsoft.com/office/drawing/2014/main" id="{C9E5AD01-8742-EE4D-A230-4E7C5821E55B}"/>
                </a:ext>
              </a:extLst>
            </p:cNvPr>
            <p:cNvGrpSpPr/>
            <p:nvPr/>
          </p:nvGrpSpPr>
          <p:grpSpPr>
            <a:xfrm>
              <a:off x="6073558" y="3478670"/>
              <a:ext cx="2840805" cy="736722"/>
              <a:chOff x="371803" y="4490682"/>
              <a:chExt cx="1809629" cy="590130"/>
            </a:xfrm>
          </p:grpSpPr>
          <p:grpSp>
            <p:nvGrpSpPr>
              <p:cNvPr id="239" name="Agrupar 106">
                <a:extLst>
                  <a:ext uri="{FF2B5EF4-FFF2-40B4-BE49-F238E27FC236}">
                    <a16:creationId xmlns:a16="http://schemas.microsoft.com/office/drawing/2014/main" id="{0BD313BE-AD21-FC41-8BDB-CE510F05760D}"/>
                  </a:ext>
                </a:extLst>
              </p:cNvPr>
              <p:cNvGrpSpPr/>
              <p:nvPr/>
            </p:nvGrpSpPr>
            <p:grpSpPr>
              <a:xfrm>
                <a:off x="371803" y="4926134"/>
                <a:ext cx="347662" cy="154678"/>
                <a:chOff x="531023" y="2196177"/>
                <a:chExt cx="347662" cy="154678"/>
              </a:xfrm>
            </p:grpSpPr>
            <p:sp>
              <p:nvSpPr>
                <p:cNvPr id="240" name="51 Rectángulo">
                  <a:extLst>
                    <a:ext uri="{FF2B5EF4-FFF2-40B4-BE49-F238E27FC236}">
                      <a16:creationId xmlns:a16="http://schemas.microsoft.com/office/drawing/2014/main" id="{5EB96866-C66B-D848-86FF-1CC667A5E325}"/>
                    </a:ext>
                  </a:extLst>
                </p:cNvPr>
                <p:cNvSpPr/>
                <p:nvPr/>
              </p:nvSpPr>
              <p:spPr>
                <a:xfrm>
                  <a:off x="565620" y="2202740"/>
                  <a:ext cx="279400" cy="148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41" name="17 Conector recto">
                  <a:extLst>
                    <a:ext uri="{FF2B5EF4-FFF2-40B4-BE49-F238E27FC236}">
                      <a16:creationId xmlns:a16="http://schemas.microsoft.com/office/drawing/2014/main" id="{EFD12AEC-8C45-4D48-8715-D041447A5924}"/>
                    </a:ext>
                  </a:extLst>
                </p:cNvPr>
                <p:cNvCxnSpPr/>
                <p:nvPr/>
              </p:nvCxnSpPr>
              <p:spPr>
                <a:xfrm>
                  <a:off x="605058" y="2326332"/>
                  <a:ext cx="199809" cy="13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2" name="53 CuadroTexto">
                  <a:extLst>
                    <a:ext uri="{FF2B5EF4-FFF2-40B4-BE49-F238E27FC236}">
                      <a16:creationId xmlns:a16="http://schemas.microsoft.com/office/drawing/2014/main" id="{5EFEF80F-148C-7543-AB92-155FB28AFDE7}"/>
                    </a:ext>
                  </a:extLst>
                </p:cNvPr>
                <p:cNvSpPr txBox="1"/>
                <p:nvPr/>
              </p:nvSpPr>
              <p:spPr>
                <a:xfrm>
                  <a:off x="531023" y="2196177"/>
                  <a:ext cx="347662" cy="1232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100µm</a:t>
                  </a:r>
                </a:p>
              </p:txBody>
            </p:sp>
          </p:grpSp>
          <p:sp>
            <p:nvSpPr>
              <p:cNvPr id="233" name="Rectangle 8">
                <a:extLst>
                  <a:ext uri="{FF2B5EF4-FFF2-40B4-BE49-F238E27FC236}">
                    <a16:creationId xmlns:a16="http://schemas.microsoft.com/office/drawing/2014/main" id="{20B3BB1C-91CF-1040-A835-9A80A9B77B6D}"/>
                  </a:ext>
                </a:extLst>
              </p:cNvPr>
              <p:cNvSpPr/>
              <p:nvPr/>
            </p:nvSpPr>
            <p:spPr>
              <a:xfrm rot="10800000" flipV="1">
                <a:off x="1536193" y="4508768"/>
                <a:ext cx="645239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sl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7" name="Rectangle 8">
                <a:extLst>
                  <a:ext uri="{FF2B5EF4-FFF2-40B4-BE49-F238E27FC236}">
                    <a16:creationId xmlns:a16="http://schemas.microsoft.com/office/drawing/2014/main" id="{885CB1FD-C353-D64A-BC51-51D1CE57C42A}"/>
                  </a:ext>
                </a:extLst>
              </p:cNvPr>
              <p:cNvSpPr/>
              <p:nvPr/>
            </p:nvSpPr>
            <p:spPr>
              <a:xfrm rot="10800000" flipV="1">
                <a:off x="544327" y="4490682"/>
                <a:ext cx="645239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py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129" name="TextBox 2">
            <a:extLst>
              <a:ext uri="{FF2B5EF4-FFF2-40B4-BE49-F238E27FC236}">
                <a16:creationId xmlns:a16="http://schemas.microsoft.com/office/drawing/2014/main" id="{F1E73BA4-52E6-354F-A30E-A2A8E0A754B3}"/>
              </a:ext>
            </a:extLst>
          </p:cNvPr>
          <p:cNvSpPr txBox="1"/>
          <p:nvPr/>
        </p:nvSpPr>
        <p:spPr>
          <a:xfrm>
            <a:off x="0" y="531298"/>
            <a:ext cx="597351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Sphalerite and galena dominate (&gt;5:1)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Mineralogy and textures similar to Navan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Rapid precipitation textures (colloform, dendritic…)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Textures reflect a close relationship between bacteriogenic and hydrothermal conditions</a:t>
            </a:r>
          </a:p>
        </p:txBody>
      </p:sp>
      <p:sp>
        <p:nvSpPr>
          <p:cNvPr id="126" name="Rectangle 23">
            <a:extLst>
              <a:ext uri="{FF2B5EF4-FFF2-40B4-BE49-F238E27FC236}">
                <a16:creationId xmlns:a16="http://schemas.microsoft.com/office/drawing/2014/main" id="{A92F6BE9-DD1C-0E4A-AD2A-2BE12E564EED}"/>
              </a:ext>
            </a:extLst>
          </p:cNvPr>
          <p:cNvSpPr/>
          <p:nvPr/>
        </p:nvSpPr>
        <p:spPr>
          <a:xfrm>
            <a:off x="4378377" y="2086301"/>
            <a:ext cx="1331259" cy="3201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</a:p>
        </p:txBody>
      </p: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002DFDDC-8D29-414E-BCB7-8A4938FDFDCE}"/>
              </a:ext>
            </a:extLst>
          </p:cNvPr>
          <p:cNvGrpSpPr/>
          <p:nvPr/>
        </p:nvGrpSpPr>
        <p:grpSpPr>
          <a:xfrm>
            <a:off x="6066801" y="2413556"/>
            <a:ext cx="2929743" cy="1803990"/>
            <a:chOff x="5366971" y="2504153"/>
            <a:chExt cx="1911614" cy="1450332"/>
          </a:xfrm>
        </p:grpSpPr>
        <p:grpSp>
          <p:nvGrpSpPr>
            <p:cNvPr id="194" name="Agrupar 129">
              <a:extLst>
                <a:ext uri="{FF2B5EF4-FFF2-40B4-BE49-F238E27FC236}">
                  <a16:creationId xmlns:a16="http://schemas.microsoft.com/office/drawing/2014/main" id="{47B27CC8-66DF-3D41-A748-E1A13D59AE6A}"/>
                </a:ext>
              </a:extLst>
            </p:cNvPr>
            <p:cNvGrpSpPr/>
            <p:nvPr/>
          </p:nvGrpSpPr>
          <p:grpSpPr>
            <a:xfrm>
              <a:off x="5366971" y="2504153"/>
              <a:ext cx="1911614" cy="1450332"/>
              <a:chOff x="372940" y="2117292"/>
              <a:chExt cx="1911614" cy="1450332"/>
            </a:xfrm>
          </p:grpSpPr>
          <p:grpSp>
            <p:nvGrpSpPr>
              <p:cNvPr id="196" name="Agrupar 118">
                <a:extLst>
                  <a:ext uri="{FF2B5EF4-FFF2-40B4-BE49-F238E27FC236}">
                    <a16:creationId xmlns:a16="http://schemas.microsoft.com/office/drawing/2014/main" id="{EE42807A-E0AE-8447-B79C-B8259A22A328}"/>
                  </a:ext>
                </a:extLst>
              </p:cNvPr>
              <p:cNvGrpSpPr/>
              <p:nvPr/>
            </p:nvGrpSpPr>
            <p:grpSpPr>
              <a:xfrm>
                <a:off x="372940" y="2117292"/>
                <a:ext cx="1911614" cy="1450332"/>
                <a:chOff x="372940" y="2117292"/>
                <a:chExt cx="1911614" cy="1450332"/>
              </a:xfrm>
            </p:grpSpPr>
            <p:pic>
              <p:nvPicPr>
                <p:cNvPr id="198" name="Imagen 197">
                  <a:extLst>
                    <a:ext uri="{FF2B5EF4-FFF2-40B4-BE49-F238E27FC236}">
                      <a16:creationId xmlns:a16="http://schemas.microsoft.com/office/drawing/2014/main" id="{6792CDFA-0D75-4C42-A495-200108BD6F69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screen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5397" y="2117292"/>
                  <a:ext cx="1879157" cy="1447124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grpSp>
              <p:nvGrpSpPr>
                <p:cNvPr id="199" name="Agrupar 78">
                  <a:extLst>
                    <a:ext uri="{FF2B5EF4-FFF2-40B4-BE49-F238E27FC236}">
                      <a16:creationId xmlns:a16="http://schemas.microsoft.com/office/drawing/2014/main" id="{76A0B22E-1A5B-804C-8FE2-CEC389FB34A1}"/>
                    </a:ext>
                  </a:extLst>
                </p:cNvPr>
                <p:cNvGrpSpPr/>
                <p:nvPr/>
              </p:nvGrpSpPr>
              <p:grpSpPr>
                <a:xfrm>
                  <a:off x="372940" y="3410867"/>
                  <a:ext cx="347662" cy="156757"/>
                  <a:chOff x="535335" y="2204910"/>
                  <a:chExt cx="347662" cy="156757"/>
                </a:xfrm>
              </p:grpSpPr>
              <p:sp>
                <p:nvSpPr>
                  <p:cNvPr id="200" name="51 Rectángulo">
                    <a:extLst>
                      <a:ext uri="{FF2B5EF4-FFF2-40B4-BE49-F238E27FC236}">
                        <a16:creationId xmlns:a16="http://schemas.microsoft.com/office/drawing/2014/main" id="{1384A51B-AF1D-294C-BA15-001E0E2B79A0}"/>
                      </a:ext>
                    </a:extLst>
                  </p:cNvPr>
                  <p:cNvSpPr/>
                  <p:nvPr/>
                </p:nvSpPr>
                <p:spPr>
                  <a:xfrm>
                    <a:off x="568795" y="2213552"/>
                    <a:ext cx="276225" cy="1481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400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201" name="17 Conector recto">
                    <a:extLst>
                      <a:ext uri="{FF2B5EF4-FFF2-40B4-BE49-F238E27FC236}">
                        <a16:creationId xmlns:a16="http://schemas.microsoft.com/office/drawing/2014/main" id="{DFDCEAED-8044-BA40-A17B-B09D9FA2565F}"/>
                      </a:ext>
                    </a:extLst>
                  </p:cNvPr>
                  <p:cNvCxnSpPr/>
                  <p:nvPr/>
                </p:nvCxnSpPr>
                <p:spPr>
                  <a:xfrm>
                    <a:off x="605058" y="2338317"/>
                    <a:ext cx="199809" cy="13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2" name="53 CuadroTexto">
                    <a:extLst>
                      <a:ext uri="{FF2B5EF4-FFF2-40B4-BE49-F238E27FC236}">
                        <a16:creationId xmlns:a16="http://schemas.microsoft.com/office/drawing/2014/main" id="{B674617A-D39F-B443-9CD7-E546CB93FEAA}"/>
                      </a:ext>
                    </a:extLst>
                  </p:cNvPr>
                  <p:cNvSpPr txBox="1"/>
                  <p:nvPr/>
                </p:nvSpPr>
                <p:spPr>
                  <a:xfrm>
                    <a:off x="535335" y="2204910"/>
                    <a:ext cx="347662" cy="12371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s-ES" sz="1000" b="1" dirty="0">
                        <a:latin typeface="Arial" pitchFamily="34" charset="0"/>
                        <a:cs typeface="Arial" pitchFamily="34" charset="0"/>
                      </a:rPr>
                      <a:t>20µm</a:t>
                    </a:r>
                  </a:p>
                </p:txBody>
              </p:sp>
            </p:grpSp>
          </p:grpSp>
          <p:sp>
            <p:nvSpPr>
              <p:cNvPr id="197" name="Rectangle 8">
                <a:extLst>
                  <a:ext uri="{FF2B5EF4-FFF2-40B4-BE49-F238E27FC236}">
                    <a16:creationId xmlns:a16="http://schemas.microsoft.com/office/drawing/2014/main" id="{185535C4-25DC-B747-9FE7-E9699C24BC5D}"/>
                  </a:ext>
                </a:extLst>
              </p:cNvPr>
              <p:cNvSpPr/>
              <p:nvPr/>
            </p:nvSpPr>
            <p:spPr>
              <a:xfrm rot="10800000" flipV="1">
                <a:off x="1570088" y="3070984"/>
                <a:ext cx="645239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dol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95" name="Rectangle 8">
              <a:extLst>
                <a:ext uri="{FF2B5EF4-FFF2-40B4-BE49-F238E27FC236}">
                  <a16:creationId xmlns:a16="http://schemas.microsoft.com/office/drawing/2014/main" id="{E6EDADA2-25B1-0243-BCB5-648C34FBE762}"/>
                </a:ext>
              </a:extLst>
            </p:cNvPr>
            <p:cNvSpPr/>
            <p:nvPr/>
          </p:nvSpPr>
          <p:spPr>
            <a:xfrm rot="10800000" flipV="1">
              <a:off x="6097394" y="3035570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5" name="Rectangle 8">
            <a:extLst>
              <a:ext uri="{FF2B5EF4-FFF2-40B4-BE49-F238E27FC236}">
                <a16:creationId xmlns:a16="http://schemas.microsoft.com/office/drawing/2014/main" id="{B14B9193-A55A-F240-A060-E875EDABF1A0}"/>
              </a:ext>
            </a:extLst>
          </p:cNvPr>
          <p:cNvSpPr/>
          <p:nvPr/>
        </p:nvSpPr>
        <p:spPr>
          <a:xfrm rot="10800000" flipV="1">
            <a:off x="10574515" y="3315890"/>
            <a:ext cx="645239" cy="319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6" name="Agrupar 170">
            <a:extLst>
              <a:ext uri="{FF2B5EF4-FFF2-40B4-BE49-F238E27FC236}">
                <a16:creationId xmlns:a16="http://schemas.microsoft.com/office/drawing/2014/main" id="{8089136D-7701-164A-A778-E03EF2AFF73D}"/>
              </a:ext>
            </a:extLst>
          </p:cNvPr>
          <p:cNvGrpSpPr/>
          <p:nvPr/>
        </p:nvGrpSpPr>
        <p:grpSpPr>
          <a:xfrm>
            <a:off x="6109545" y="292568"/>
            <a:ext cx="2888733" cy="1800000"/>
            <a:chOff x="400378" y="595037"/>
            <a:chExt cx="1810951" cy="1443722"/>
          </a:xfrm>
        </p:grpSpPr>
        <p:pic>
          <p:nvPicPr>
            <p:cNvPr id="186" name="Imagen 185">
              <a:extLst>
                <a:ext uri="{FF2B5EF4-FFF2-40B4-BE49-F238E27FC236}">
                  <a16:creationId xmlns:a16="http://schemas.microsoft.com/office/drawing/2014/main" id="{5CC00852-083C-9147-9E3A-EAB0D91AE367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852" y="595037"/>
              <a:ext cx="1805477" cy="144372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187" name="Agrupar 82">
              <a:extLst>
                <a:ext uri="{FF2B5EF4-FFF2-40B4-BE49-F238E27FC236}">
                  <a16:creationId xmlns:a16="http://schemas.microsoft.com/office/drawing/2014/main" id="{3C93AFC3-C3D8-5E4F-90D1-91FABE679C3F}"/>
                </a:ext>
              </a:extLst>
            </p:cNvPr>
            <p:cNvGrpSpPr/>
            <p:nvPr/>
          </p:nvGrpSpPr>
          <p:grpSpPr>
            <a:xfrm>
              <a:off x="400378" y="1881613"/>
              <a:ext cx="347662" cy="154374"/>
              <a:chOff x="531023" y="2196481"/>
              <a:chExt cx="347662" cy="154374"/>
            </a:xfrm>
          </p:grpSpPr>
          <p:sp>
            <p:nvSpPr>
              <p:cNvPr id="191" name="51 Rectángulo">
                <a:extLst>
                  <a:ext uri="{FF2B5EF4-FFF2-40B4-BE49-F238E27FC236}">
                    <a16:creationId xmlns:a16="http://schemas.microsoft.com/office/drawing/2014/main" id="{59631314-C1B2-B640-8B78-9C2757A68F49}"/>
                  </a:ext>
                </a:extLst>
              </p:cNvPr>
              <p:cNvSpPr/>
              <p:nvPr/>
            </p:nvSpPr>
            <p:spPr>
              <a:xfrm>
                <a:off x="536067" y="2202740"/>
                <a:ext cx="337855" cy="1481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92" name="17 Conector recto">
                <a:extLst>
                  <a:ext uri="{FF2B5EF4-FFF2-40B4-BE49-F238E27FC236}">
                    <a16:creationId xmlns:a16="http://schemas.microsoft.com/office/drawing/2014/main" id="{B3451DDE-65D1-3441-B2AF-8156E09C26B9}"/>
                  </a:ext>
                </a:extLst>
              </p:cNvPr>
              <p:cNvCxnSpPr/>
              <p:nvPr/>
            </p:nvCxnSpPr>
            <p:spPr>
              <a:xfrm>
                <a:off x="605058" y="2329339"/>
                <a:ext cx="199809" cy="13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53 CuadroTexto">
                <a:extLst>
                  <a:ext uri="{FF2B5EF4-FFF2-40B4-BE49-F238E27FC236}">
                    <a16:creationId xmlns:a16="http://schemas.microsoft.com/office/drawing/2014/main" id="{7062EC80-4B38-C34D-BFAD-88B31CCA732E}"/>
                  </a:ext>
                </a:extLst>
              </p:cNvPr>
              <p:cNvSpPr txBox="1"/>
              <p:nvPr/>
            </p:nvSpPr>
            <p:spPr>
              <a:xfrm>
                <a:off x="531023" y="2196481"/>
                <a:ext cx="347662" cy="1234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Arial" pitchFamily="34" charset="0"/>
                    <a:cs typeface="Arial" pitchFamily="34" charset="0"/>
                  </a:rPr>
                  <a:t>75µm</a:t>
                </a:r>
              </a:p>
            </p:txBody>
          </p:sp>
        </p:grpSp>
        <p:sp>
          <p:nvSpPr>
            <p:cNvPr id="188" name="Rectangle 8">
              <a:extLst>
                <a:ext uri="{FF2B5EF4-FFF2-40B4-BE49-F238E27FC236}">
                  <a16:creationId xmlns:a16="http://schemas.microsoft.com/office/drawing/2014/main" id="{C5F05947-1FA6-6046-AB51-9D27CF686510}"/>
                </a:ext>
              </a:extLst>
            </p:cNvPr>
            <p:cNvSpPr/>
            <p:nvPr/>
          </p:nvSpPr>
          <p:spPr>
            <a:xfrm rot="10800000" flipV="1">
              <a:off x="1154576" y="1476434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9" name="Rectangle 8">
              <a:extLst>
                <a:ext uri="{FF2B5EF4-FFF2-40B4-BE49-F238E27FC236}">
                  <a16:creationId xmlns:a16="http://schemas.microsoft.com/office/drawing/2014/main" id="{FAB845C3-3817-C444-8857-74A1350A26BF}"/>
                </a:ext>
              </a:extLst>
            </p:cNvPr>
            <p:cNvSpPr/>
            <p:nvPr/>
          </p:nvSpPr>
          <p:spPr>
            <a:xfrm rot="10800000" flipV="1">
              <a:off x="620578" y="1593274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gn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0" name="Rectangle 8">
              <a:extLst>
                <a:ext uri="{FF2B5EF4-FFF2-40B4-BE49-F238E27FC236}">
                  <a16:creationId xmlns:a16="http://schemas.microsoft.com/office/drawing/2014/main" id="{3A474150-653B-3F4D-BA65-FCD5DB4E1088}"/>
                </a:ext>
              </a:extLst>
            </p:cNvPr>
            <p:cNvSpPr/>
            <p:nvPr/>
          </p:nvSpPr>
          <p:spPr>
            <a:xfrm rot="10800000" flipV="1">
              <a:off x="1024401" y="1190684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7" name="Agrupar 133">
            <a:extLst>
              <a:ext uri="{FF2B5EF4-FFF2-40B4-BE49-F238E27FC236}">
                <a16:creationId xmlns:a16="http://schemas.microsoft.com/office/drawing/2014/main" id="{640B37A0-7693-B343-A3B1-6BF55F050C8D}"/>
              </a:ext>
            </a:extLst>
          </p:cNvPr>
          <p:cNvGrpSpPr/>
          <p:nvPr/>
        </p:nvGrpSpPr>
        <p:grpSpPr>
          <a:xfrm>
            <a:off x="9157276" y="2413359"/>
            <a:ext cx="2934307" cy="1800000"/>
            <a:chOff x="371803" y="3639255"/>
            <a:chExt cx="1869191" cy="1441839"/>
          </a:xfrm>
        </p:grpSpPr>
        <p:grpSp>
          <p:nvGrpSpPr>
            <p:cNvPr id="175" name="Agrupar 119">
              <a:extLst>
                <a:ext uri="{FF2B5EF4-FFF2-40B4-BE49-F238E27FC236}">
                  <a16:creationId xmlns:a16="http://schemas.microsoft.com/office/drawing/2014/main" id="{D76B573F-FBFC-DE4E-B84D-15F943BDE5CF}"/>
                </a:ext>
              </a:extLst>
            </p:cNvPr>
            <p:cNvGrpSpPr/>
            <p:nvPr/>
          </p:nvGrpSpPr>
          <p:grpSpPr>
            <a:xfrm>
              <a:off x="371803" y="3639255"/>
              <a:ext cx="1869191" cy="1441839"/>
              <a:chOff x="371803" y="3639255"/>
              <a:chExt cx="1869191" cy="1441839"/>
            </a:xfrm>
          </p:grpSpPr>
          <p:pic>
            <p:nvPicPr>
              <p:cNvPr id="181" name="Imagen 180">
                <a:extLst>
                  <a:ext uri="{FF2B5EF4-FFF2-40B4-BE49-F238E27FC236}">
                    <a16:creationId xmlns:a16="http://schemas.microsoft.com/office/drawing/2014/main" id="{CAA1360B-AFA6-4A48-8E9D-2B6A37297DB2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6397" y="3639255"/>
                <a:ext cx="1834597" cy="144183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grpSp>
            <p:nvGrpSpPr>
              <p:cNvPr id="182" name="Agrupar 106">
                <a:extLst>
                  <a:ext uri="{FF2B5EF4-FFF2-40B4-BE49-F238E27FC236}">
                    <a16:creationId xmlns:a16="http://schemas.microsoft.com/office/drawing/2014/main" id="{6A4BDA97-D950-B147-A859-2B36C2F0D805}"/>
                  </a:ext>
                </a:extLst>
              </p:cNvPr>
              <p:cNvGrpSpPr/>
              <p:nvPr/>
            </p:nvGrpSpPr>
            <p:grpSpPr>
              <a:xfrm>
                <a:off x="371803" y="4920411"/>
                <a:ext cx="347662" cy="160401"/>
                <a:chOff x="531023" y="2190454"/>
                <a:chExt cx="347662" cy="160401"/>
              </a:xfrm>
            </p:grpSpPr>
            <p:sp>
              <p:nvSpPr>
                <p:cNvPr id="183" name="51 Rectángulo">
                  <a:extLst>
                    <a:ext uri="{FF2B5EF4-FFF2-40B4-BE49-F238E27FC236}">
                      <a16:creationId xmlns:a16="http://schemas.microsoft.com/office/drawing/2014/main" id="{09370B17-A7AA-4745-8272-984136BFA8A6}"/>
                    </a:ext>
                  </a:extLst>
                </p:cNvPr>
                <p:cNvSpPr/>
                <p:nvPr/>
              </p:nvSpPr>
              <p:spPr>
                <a:xfrm>
                  <a:off x="565620" y="2202740"/>
                  <a:ext cx="279400" cy="148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84" name="17 Conector recto">
                  <a:extLst>
                    <a:ext uri="{FF2B5EF4-FFF2-40B4-BE49-F238E27FC236}">
                      <a16:creationId xmlns:a16="http://schemas.microsoft.com/office/drawing/2014/main" id="{AEF3061D-07BE-2C4E-B03A-2D14F8E32C0F}"/>
                    </a:ext>
                  </a:extLst>
                </p:cNvPr>
                <p:cNvCxnSpPr/>
                <p:nvPr/>
              </p:nvCxnSpPr>
              <p:spPr>
                <a:xfrm>
                  <a:off x="605058" y="2326332"/>
                  <a:ext cx="199809" cy="13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53 CuadroTexto">
                  <a:extLst>
                    <a:ext uri="{FF2B5EF4-FFF2-40B4-BE49-F238E27FC236}">
                      <a16:creationId xmlns:a16="http://schemas.microsoft.com/office/drawing/2014/main" id="{7B9ECBEA-07AC-6A4D-9DD1-98FA4B487528}"/>
                    </a:ext>
                  </a:extLst>
                </p:cNvPr>
                <p:cNvSpPr txBox="1"/>
                <p:nvPr/>
              </p:nvSpPr>
              <p:spPr>
                <a:xfrm>
                  <a:off x="531023" y="2190454"/>
                  <a:ext cx="347662" cy="1232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20µm</a:t>
                  </a:r>
                </a:p>
              </p:txBody>
            </p:sp>
          </p:grpSp>
        </p:grpSp>
        <p:sp>
          <p:nvSpPr>
            <p:cNvPr id="176" name="Rectangle 8">
              <a:extLst>
                <a:ext uri="{FF2B5EF4-FFF2-40B4-BE49-F238E27FC236}">
                  <a16:creationId xmlns:a16="http://schemas.microsoft.com/office/drawing/2014/main" id="{C658E5DA-745F-BD4B-852D-ED126DC6ABA2}"/>
                </a:ext>
              </a:extLst>
            </p:cNvPr>
            <p:cNvSpPr/>
            <p:nvPr/>
          </p:nvSpPr>
          <p:spPr>
            <a:xfrm rot="10800000" flipV="1">
              <a:off x="1335964" y="4228375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7" name="Line 331">
              <a:extLst>
                <a:ext uri="{FF2B5EF4-FFF2-40B4-BE49-F238E27FC236}">
                  <a16:creationId xmlns:a16="http://schemas.microsoft.com/office/drawing/2014/main" id="{D87B213B-555B-CD47-A799-A67AD0DA5C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1342204" y="4706169"/>
              <a:ext cx="92589" cy="592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 sz="1400"/>
            </a:p>
          </p:txBody>
        </p:sp>
        <p:sp>
          <p:nvSpPr>
            <p:cNvPr id="178" name="Rectangle 8">
              <a:extLst>
                <a:ext uri="{FF2B5EF4-FFF2-40B4-BE49-F238E27FC236}">
                  <a16:creationId xmlns:a16="http://schemas.microsoft.com/office/drawing/2014/main" id="{4BA469E6-55C6-4A44-9CD2-8CED260E0294}"/>
                </a:ext>
              </a:extLst>
            </p:cNvPr>
            <p:cNvSpPr/>
            <p:nvPr/>
          </p:nvSpPr>
          <p:spPr>
            <a:xfrm rot="10800000" flipV="1">
              <a:off x="1107364" y="4647475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gn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9" name="Line 331">
              <a:extLst>
                <a:ext uri="{FF2B5EF4-FFF2-40B4-BE49-F238E27FC236}">
                  <a16:creationId xmlns:a16="http://schemas.microsoft.com/office/drawing/2014/main" id="{E63CFC4D-3F3A-3D4C-9628-7FA35C0FDDA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1326333" y="4651068"/>
              <a:ext cx="222764" cy="4557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 sz="1400"/>
            </a:p>
          </p:txBody>
        </p:sp>
        <p:sp>
          <p:nvSpPr>
            <p:cNvPr id="180" name="Rectangle 8">
              <a:extLst>
                <a:ext uri="{FF2B5EF4-FFF2-40B4-BE49-F238E27FC236}">
                  <a16:creationId xmlns:a16="http://schemas.microsoft.com/office/drawing/2014/main" id="{4FE93AB6-AAFB-F149-B795-88E7EA814953}"/>
                </a:ext>
              </a:extLst>
            </p:cNvPr>
            <p:cNvSpPr/>
            <p:nvPr/>
          </p:nvSpPr>
          <p:spPr>
            <a:xfrm rot="10800000" flipV="1">
              <a:off x="453314" y="4450625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ba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8" name="Rectangle 8">
            <a:extLst>
              <a:ext uri="{FF2B5EF4-FFF2-40B4-BE49-F238E27FC236}">
                <a16:creationId xmlns:a16="http://schemas.microsoft.com/office/drawing/2014/main" id="{353D6D41-8220-BC41-B67F-2805DE798B2D}"/>
              </a:ext>
            </a:extLst>
          </p:cNvPr>
          <p:cNvSpPr/>
          <p:nvPr/>
        </p:nvSpPr>
        <p:spPr>
          <a:xfrm rot="10800000" flipV="1">
            <a:off x="10784356" y="3753000"/>
            <a:ext cx="645239" cy="319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9" name="Agrupar 136">
            <a:extLst>
              <a:ext uri="{FF2B5EF4-FFF2-40B4-BE49-F238E27FC236}">
                <a16:creationId xmlns:a16="http://schemas.microsoft.com/office/drawing/2014/main" id="{119E07F9-6A87-2A41-BA9F-31D7426B2296}"/>
              </a:ext>
            </a:extLst>
          </p:cNvPr>
          <p:cNvGrpSpPr/>
          <p:nvPr/>
        </p:nvGrpSpPr>
        <p:grpSpPr>
          <a:xfrm>
            <a:off x="5826269" y="4562794"/>
            <a:ext cx="3164981" cy="1800000"/>
            <a:chOff x="2087325" y="3642589"/>
            <a:chExt cx="2195349" cy="1441398"/>
          </a:xfrm>
        </p:grpSpPr>
        <p:grpSp>
          <p:nvGrpSpPr>
            <p:cNvPr id="166" name="Agrupar 120">
              <a:extLst>
                <a:ext uri="{FF2B5EF4-FFF2-40B4-BE49-F238E27FC236}">
                  <a16:creationId xmlns:a16="http://schemas.microsoft.com/office/drawing/2014/main" id="{BE62272E-6A4B-F84F-B6F4-965378A8AA9E}"/>
                </a:ext>
              </a:extLst>
            </p:cNvPr>
            <p:cNvGrpSpPr/>
            <p:nvPr/>
          </p:nvGrpSpPr>
          <p:grpSpPr>
            <a:xfrm>
              <a:off x="2279978" y="3642589"/>
              <a:ext cx="2002696" cy="1441398"/>
              <a:chOff x="2279978" y="3642589"/>
              <a:chExt cx="2002696" cy="1441398"/>
            </a:xfrm>
          </p:grpSpPr>
          <p:pic>
            <p:nvPicPr>
              <p:cNvPr id="170" name="Imagen 169">
                <a:extLst>
                  <a:ext uri="{FF2B5EF4-FFF2-40B4-BE49-F238E27FC236}">
                    <a16:creationId xmlns:a16="http://schemas.microsoft.com/office/drawing/2014/main" id="{F4E9A4E9-7816-D94E-AC0F-30EF9219FF1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4999" y="3642589"/>
                <a:ext cx="1997675" cy="14400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grpSp>
            <p:nvGrpSpPr>
              <p:cNvPr id="171" name="Agrupar 58">
                <a:extLst>
                  <a:ext uri="{FF2B5EF4-FFF2-40B4-BE49-F238E27FC236}">
                    <a16:creationId xmlns:a16="http://schemas.microsoft.com/office/drawing/2014/main" id="{29DB2DBE-ADB2-9B4B-89C4-3C19B46EF1D6}"/>
                  </a:ext>
                </a:extLst>
              </p:cNvPr>
              <p:cNvGrpSpPr/>
              <p:nvPr/>
            </p:nvGrpSpPr>
            <p:grpSpPr>
              <a:xfrm>
                <a:off x="2279978" y="4932658"/>
                <a:ext cx="347662" cy="151329"/>
                <a:chOff x="531023" y="2199526"/>
                <a:chExt cx="347662" cy="151329"/>
              </a:xfrm>
            </p:grpSpPr>
            <p:sp>
              <p:nvSpPr>
                <p:cNvPr id="172" name="51 Rectángulo">
                  <a:extLst>
                    <a:ext uri="{FF2B5EF4-FFF2-40B4-BE49-F238E27FC236}">
                      <a16:creationId xmlns:a16="http://schemas.microsoft.com/office/drawing/2014/main" id="{D994DA8B-777C-8946-8FFB-804FF459CFB9}"/>
                    </a:ext>
                  </a:extLst>
                </p:cNvPr>
                <p:cNvSpPr/>
                <p:nvPr/>
              </p:nvSpPr>
              <p:spPr>
                <a:xfrm>
                  <a:off x="536067" y="2202740"/>
                  <a:ext cx="337855" cy="148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73" name="17 Conector recto">
                  <a:extLst>
                    <a:ext uri="{FF2B5EF4-FFF2-40B4-BE49-F238E27FC236}">
                      <a16:creationId xmlns:a16="http://schemas.microsoft.com/office/drawing/2014/main" id="{71F33B4F-2719-4D4D-BB09-747839E64E32}"/>
                    </a:ext>
                  </a:extLst>
                </p:cNvPr>
                <p:cNvCxnSpPr/>
                <p:nvPr/>
              </p:nvCxnSpPr>
              <p:spPr>
                <a:xfrm>
                  <a:off x="605058" y="2332847"/>
                  <a:ext cx="199809" cy="13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53 CuadroTexto">
                  <a:extLst>
                    <a:ext uri="{FF2B5EF4-FFF2-40B4-BE49-F238E27FC236}">
                      <a16:creationId xmlns:a16="http://schemas.microsoft.com/office/drawing/2014/main" id="{AB9349E8-D11D-7B4D-AADA-80D369D6D2DC}"/>
                    </a:ext>
                  </a:extLst>
                </p:cNvPr>
                <p:cNvSpPr txBox="1"/>
                <p:nvPr/>
              </p:nvSpPr>
              <p:spPr>
                <a:xfrm>
                  <a:off x="531023" y="2199526"/>
                  <a:ext cx="347662" cy="1232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100µm</a:t>
                  </a:r>
                </a:p>
              </p:txBody>
            </p:sp>
          </p:grpSp>
        </p:grpSp>
        <p:sp>
          <p:nvSpPr>
            <p:cNvPr id="167" name="Rectangle 8">
              <a:extLst>
                <a:ext uri="{FF2B5EF4-FFF2-40B4-BE49-F238E27FC236}">
                  <a16:creationId xmlns:a16="http://schemas.microsoft.com/office/drawing/2014/main" id="{B2BC0BCC-A268-2843-9160-2EB957C4F360}"/>
                </a:ext>
              </a:extLst>
            </p:cNvPr>
            <p:cNvSpPr/>
            <p:nvPr/>
          </p:nvSpPr>
          <p:spPr>
            <a:xfrm rot="10800000" flipV="1">
              <a:off x="2922350" y="4304575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8" name="Rectangle 8">
              <a:extLst>
                <a:ext uri="{FF2B5EF4-FFF2-40B4-BE49-F238E27FC236}">
                  <a16:creationId xmlns:a16="http://schemas.microsoft.com/office/drawing/2014/main" id="{5D0704E6-9A95-A34E-93BD-C68B9A7586E8}"/>
                </a:ext>
              </a:extLst>
            </p:cNvPr>
            <p:cNvSpPr/>
            <p:nvPr/>
          </p:nvSpPr>
          <p:spPr>
            <a:xfrm rot="10800000" flipV="1">
              <a:off x="2319100" y="3958500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noProof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gn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9" name="Rectangle 8">
              <a:extLst>
                <a:ext uri="{FF2B5EF4-FFF2-40B4-BE49-F238E27FC236}">
                  <a16:creationId xmlns:a16="http://schemas.microsoft.com/office/drawing/2014/main" id="{49D9CD17-5469-014A-ACD1-8E912E8ED5BB}"/>
                </a:ext>
              </a:extLst>
            </p:cNvPr>
            <p:cNvSpPr/>
            <p:nvPr/>
          </p:nvSpPr>
          <p:spPr>
            <a:xfrm rot="10800000" flipV="1">
              <a:off x="2087325" y="3787050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40" name="Agrupar 137">
            <a:extLst>
              <a:ext uri="{FF2B5EF4-FFF2-40B4-BE49-F238E27FC236}">
                <a16:creationId xmlns:a16="http://schemas.microsoft.com/office/drawing/2014/main" id="{61F8AD4E-6610-2649-9190-A10057E4B768}"/>
              </a:ext>
            </a:extLst>
          </p:cNvPr>
          <p:cNvGrpSpPr/>
          <p:nvPr/>
        </p:nvGrpSpPr>
        <p:grpSpPr>
          <a:xfrm>
            <a:off x="9157011" y="4563775"/>
            <a:ext cx="2937551" cy="1800000"/>
            <a:chOff x="4127828" y="3641753"/>
            <a:chExt cx="1873407" cy="1442234"/>
          </a:xfrm>
        </p:grpSpPr>
        <p:grpSp>
          <p:nvGrpSpPr>
            <p:cNvPr id="153" name="Agrupar 121">
              <a:extLst>
                <a:ext uri="{FF2B5EF4-FFF2-40B4-BE49-F238E27FC236}">
                  <a16:creationId xmlns:a16="http://schemas.microsoft.com/office/drawing/2014/main" id="{53AD4B62-011C-8942-976F-3E5A2665F693}"/>
                </a:ext>
              </a:extLst>
            </p:cNvPr>
            <p:cNvGrpSpPr/>
            <p:nvPr/>
          </p:nvGrpSpPr>
          <p:grpSpPr>
            <a:xfrm>
              <a:off x="4127828" y="3641753"/>
              <a:ext cx="1873407" cy="1442234"/>
              <a:chOff x="4127828" y="3641753"/>
              <a:chExt cx="1873407" cy="1442234"/>
            </a:xfrm>
          </p:grpSpPr>
          <p:pic>
            <p:nvPicPr>
              <p:cNvPr id="161" name="Picture 7">
                <a:extLst>
                  <a:ext uri="{FF2B5EF4-FFF2-40B4-BE49-F238E27FC236}">
                    <a16:creationId xmlns:a16="http://schemas.microsoft.com/office/drawing/2014/main" id="{19F54E5A-7B31-CD48-8DD3-EB0C80942A6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4531" y="3641753"/>
                <a:ext cx="1836704" cy="14400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grpSp>
            <p:nvGrpSpPr>
              <p:cNvPr id="162" name="Agrupar 62">
                <a:extLst>
                  <a:ext uri="{FF2B5EF4-FFF2-40B4-BE49-F238E27FC236}">
                    <a16:creationId xmlns:a16="http://schemas.microsoft.com/office/drawing/2014/main" id="{CAF65E48-56BA-BE4C-BC6B-682149358BCF}"/>
                  </a:ext>
                </a:extLst>
              </p:cNvPr>
              <p:cNvGrpSpPr/>
              <p:nvPr/>
            </p:nvGrpSpPr>
            <p:grpSpPr>
              <a:xfrm>
                <a:off x="4127828" y="4928403"/>
                <a:ext cx="347662" cy="155584"/>
                <a:chOff x="531023" y="2195271"/>
                <a:chExt cx="347662" cy="155584"/>
              </a:xfrm>
            </p:grpSpPr>
            <p:sp>
              <p:nvSpPr>
                <p:cNvPr id="163" name="51 Rectángulo">
                  <a:extLst>
                    <a:ext uri="{FF2B5EF4-FFF2-40B4-BE49-F238E27FC236}">
                      <a16:creationId xmlns:a16="http://schemas.microsoft.com/office/drawing/2014/main" id="{867DD45D-113F-484D-93A6-E0EF776FE4F7}"/>
                    </a:ext>
                  </a:extLst>
                </p:cNvPr>
                <p:cNvSpPr/>
                <p:nvPr/>
              </p:nvSpPr>
              <p:spPr>
                <a:xfrm>
                  <a:off x="568795" y="2202740"/>
                  <a:ext cx="273050" cy="1481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64" name="17 Conector recto">
                  <a:extLst>
                    <a:ext uri="{FF2B5EF4-FFF2-40B4-BE49-F238E27FC236}">
                      <a16:creationId xmlns:a16="http://schemas.microsoft.com/office/drawing/2014/main" id="{512125CE-B201-FF49-BB93-1CE14656189E}"/>
                    </a:ext>
                  </a:extLst>
                </p:cNvPr>
                <p:cNvCxnSpPr/>
                <p:nvPr/>
              </p:nvCxnSpPr>
              <p:spPr>
                <a:xfrm>
                  <a:off x="605058" y="2331155"/>
                  <a:ext cx="199809" cy="13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53 CuadroTexto">
                  <a:extLst>
                    <a:ext uri="{FF2B5EF4-FFF2-40B4-BE49-F238E27FC236}">
                      <a16:creationId xmlns:a16="http://schemas.microsoft.com/office/drawing/2014/main" id="{ADEB6F55-FB19-E149-B291-E9A99BC24D53}"/>
                    </a:ext>
                  </a:extLst>
                </p:cNvPr>
                <p:cNvSpPr txBox="1"/>
                <p:nvPr/>
              </p:nvSpPr>
              <p:spPr>
                <a:xfrm>
                  <a:off x="531023" y="2195271"/>
                  <a:ext cx="347662" cy="1233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50µm</a:t>
                  </a:r>
                </a:p>
              </p:txBody>
            </p:sp>
          </p:grpSp>
        </p:grpSp>
        <p:sp>
          <p:nvSpPr>
            <p:cNvPr id="154" name="Line 331">
              <a:extLst>
                <a:ext uri="{FF2B5EF4-FFF2-40B4-BE49-F238E27FC236}">
                  <a16:creationId xmlns:a16="http://schemas.microsoft.com/office/drawing/2014/main" id="{76F090AB-3860-DB4C-9D22-A9AAEA40EB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5544546" y="4554620"/>
              <a:ext cx="64177" cy="149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 sz="1400"/>
            </a:p>
          </p:txBody>
        </p:sp>
        <p:sp>
          <p:nvSpPr>
            <p:cNvPr id="155" name="Rectangle 8">
              <a:extLst>
                <a:ext uri="{FF2B5EF4-FFF2-40B4-BE49-F238E27FC236}">
                  <a16:creationId xmlns:a16="http://schemas.microsoft.com/office/drawing/2014/main" id="{3DAF559F-87E4-9540-92CC-94155E1AC758}"/>
                </a:ext>
              </a:extLst>
            </p:cNvPr>
            <p:cNvSpPr/>
            <p:nvPr/>
          </p:nvSpPr>
          <p:spPr>
            <a:xfrm rot="10800000" flipV="1">
              <a:off x="5056651" y="3801317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gn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6" name="Rectangle 8">
              <a:extLst>
                <a:ext uri="{FF2B5EF4-FFF2-40B4-BE49-F238E27FC236}">
                  <a16:creationId xmlns:a16="http://schemas.microsoft.com/office/drawing/2014/main" id="{8065D5A3-E2BF-6344-A74A-D7CA709B7B80}"/>
                </a:ext>
              </a:extLst>
            </p:cNvPr>
            <p:cNvSpPr/>
            <p:nvPr/>
          </p:nvSpPr>
          <p:spPr>
            <a:xfrm rot="10800000" flipV="1">
              <a:off x="4478801" y="3982292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td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7" name="Rectangle 8">
              <a:extLst>
                <a:ext uri="{FF2B5EF4-FFF2-40B4-BE49-F238E27FC236}">
                  <a16:creationId xmlns:a16="http://schemas.microsoft.com/office/drawing/2014/main" id="{3BDDE7AF-D703-A546-99D8-DA3A73A5D571}"/>
                </a:ext>
              </a:extLst>
            </p:cNvPr>
            <p:cNvSpPr/>
            <p:nvPr/>
          </p:nvSpPr>
          <p:spPr>
            <a:xfrm rot="10800000" flipV="1">
              <a:off x="4605801" y="4299792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td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8" name="Rectangle 8">
              <a:extLst>
                <a:ext uri="{FF2B5EF4-FFF2-40B4-BE49-F238E27FC236}">
                  <a16:creationId xmlns:a16="http://schemas.microsoft.com/office/drawing/2014/main" id="{5BA99C0C-DA5B-6646-B7E8-5F3D6A61F320}"/>
                </a:ext>
              </a:extLst>
            </p:cNvPr>
            <p:cNvSpPr/>
            <p:nvPr/>
          </p:nvSpPr>
          <p:spPr>
            <a:xfrm rot="10800000" flipV="1">
              <a:off x="5183651" y="4547442"/>
              <a:ext cx="645239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stb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9" name="Line 331">
              <a:extLst>
                <a:ext uri="{FF2B5EF4-FFF2-40B4-BE49-F238E27FC236}">
                  <a16:creationId xmlns:a16="http://schemas.microsoft.com/office/drawing/2014/main" id="{5CAAAB52-63F2-2046-997D-F53BEA56E2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5463584" y="4559383"/>
              <a:ext cx="140377" cy="576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 sz="1400"/>
            </a:p>
          </p:txBody>
        </p:sp>
        <p:sp>
          <p:nvSpPr>
            <p:cNvPr id="160" name="Line 331">
              <a:extLst>
                <a:ext uri="{FF2B5EF4-FFF2-40B4-BE49-F238E27FC236}">
                  <a16:creationId xmlns:a16="http://schemas.microsoft.com/office/drawing/2014/main" id="{E3B46425-A0D3-CA4D-ABDC-07FB5FA198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5292134" y="4451941"/>
              <a:ext cx="299126" cy="120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/>
            <a:lstStyle/>
            <a:p>
              <a:endParaRPr lang="es-ES" sz="1400"/>
            </a:p>
          </p:txBody>
        </p:sp>
      </p:grpSp>
      <p:sp>
        <p:nvSpPr>
          <p:cNvPr id="204" name="CuadroTexto 203">
            <a:extLst>
              <a:ext uri="{FF2B5EF4-FFF2-40B4-BE49-F238E27FC236}">
                <a16:creationId xmlns:a16="http://schemas.microsoft.com/office/drawing/2014/main" id="{7DC14802-CCB4-5246-82DF-BEEEB70623F6}"/>
              </a:ext>
            </a:extLst>
          </p:cNvPr>
          <p:cNvSpPr txBox="1"/>
          <p:nvPr/>
        </p:nvSpPr>
        <p:spPr>
          <a:xfrm>
            <a:off x="8629806" y="6611779"/>
            <a:ext cx="3562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</a:t>
            </a:r>
            <a:r>
              <a:rPr lang="es-ES" sz="1000" dirty="0" err="1"/>
              <a:t>Ashton</a:t>
            </a:r>
            <a:r>
              <a:rPr lang="es-ES" sz="1000" dirty="0"/>
              <a:t> et al., 2018; Yesares et al., 2019; </a:t>
            </a:r>
            <a:r>
              <a:rPr lang="es-ES" sz="1000" dirty="0" err="1"/>
              <a:t>Drummond</a:t>
            </a:r>
            <a:r>
              <a:rPr lang="es-ES" sz="1000" dirty="0"/>
              <a:t>, 2021</a:t>
            </a: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F069B206-74D3-4C46-A7B4-2E6025EF21E8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(Navan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08" name="Title 1">
            <a:extLst>
              <a:ext uri="{FF2B5EF4-FFF2-40B4-BE49-F238E27FC236}">
                <a16:creationId xmlns:a16="http://schemas.microsoft.com/office/drawing/2014/main" id="{BEC753C8-FCC5-174A-9401-DE14894A9BCE}"/>
              </a:ext>
            </a:extLst>
          </p:cNvPr>
          <p:cNvSpPr txBox="1">
            <a:spLocks/>
          </p:cNvSpPr>
          <p:nvPr/>
        </p:nvSpPr>
        <p:spPr>
          <a:xfrm>
            <a:off x="0" y="6458710"/>
            <a:ext cx="12192000" cy="44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Micrites (Pale Beds- Navan Group) host ~92% of the total resource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F37FD43-3242-7E4F-B005-90B45BB1B289}"/>
              </a:ext>
            </a:extLst>
          </p:cNvPr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931" y="2404191"/>
            <a:ext cx="1332000" cy="39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9" name="Imagen 208">
            <a:extLst>
              <a:ext uri="{FF2B5EF4-FFF2-40B4-BE49-F238E27FC236}">
                <a16:creationId xmlns:a16="http://schemas.microsoft.com/office/drawing/2014/main" id="{E87FC2F6-000F-C441-B779-36AEF2644A8E}"/>
              </a:ext>
            </a:extLst>
          </p:cNvPr>
          <p:cNvPicPr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27" y="2396144"/>
            <a:ext cx="1332000" cy="396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5" name="Rectangle 19">
            <a:extLst>
              <a:ext uri="{FF2B5EF4-FFF2-40B4-BE49-F238E27FC236}">
                <a16:creationId xmlns:a16="http://schemas.microsoft.com/office/drawing/2014/main" id="{D5177DEF-85C3-3E4B-9791-BBEBD890792C}"/>
              </a:ext>
            </a:extLst>
          </p:cNvPr>
          <p:cNvSpPr/>
          <p:nvPr/>
        </p:nvSpPr>
        <p:spPr>
          <a:xfrm>
            <a:off x="99032" y="2066277"/>
            <a:ext cx="1332000" cy="3201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Veining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8102752-6768-ED4E-8882-6F108D01B7A1}"/>
              </a:ext>
            </a:extLst>
          </p:cNvPr>
          <p:cNvGrpSpPr/>
          <p:nvPr/>
        </p:nvGrpSpPr>
        <p:grpSpPr>
          <a:xfrm>
            <a:off x="1519423" y="2076342"/>
            <a:ext cx="1333642" cy="4280237"/>
            <a:chOff x="1616691" y="1844715"/>
            <a:chExt cx="1409067" cy="4280237"/>
          </a:xfrm>
        </p:grpSpPr>
        <p:pic>
          <p:nvPicPr>
            <p:cNvPr id="123" name="Picture 14">
              <a:extLst>
                <a:ext uri="{FF2B5EF4-FFF2-40B4-BE49-F238E27FC236}">
                  <a16:creationId xmlns:a16="http://schemas.microsoft.com/office/drawing/2014/main" id="{E02E1258-98A2-954F-B8F6-68304BE58F29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6691" y="2164952"/>
              <a:ext cx="1407332" cy="396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27" name="Rectangle 24">
              <a:extLst>
                <a:ext uri="{FF2B5EF4-FFF2-40B4-BE49-F238E27FC236}">
                  <a16:creationId xmlns:a16="http://schemas.microsoft.com/office/drawing/2014/main" id="{929B6F45-61C4-3D48-B7BB-B4EDEB096F5E}"/>
                </a:ext>
              </a:extLst>
            </p:cNvPr>
            <p:cNvSpPr/>
            <p:nvPr/>
          </p:nvSpPr>
          <p:spPr>
            <a:xfrm>
              <a:off x="1618425" y="1844715"/>
              <a:ext cx="1407333" cy="3201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Infill/laminated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111C4CD-0181-C748-824F-6B4C94CF7835}"/>
                </a:ext>
              </a:extLst>
            </p:cNvPr>
            <p:cNvSpPr txBox="1"/>
            <p:nvPr/>
          </p:nvSpPr>
          <p:spPr>
            <a:xfrm>
              <a:off x="2099620" y="2508068"/>
              <a:ext cx="3609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cal</a:t>
              </a:r>
            </a:p>
          </p:txBody>
        </p:sp>
        <p:sp>
          <p:nvSpPr>
            <p:cNvPr id="210" name="CuadroTexto 209">
              <a:extLst>
                <a:ext uri="{FF2B5EF4-FFF2-40B4-BE49-F238E27FC236}">
                  <a16:creationId xmlns:a16="http://schemas.microsoft.com/office/drawing/2014/main" id="{224CAC4C-35B4-B646-9E9F-170E238D9B7F}"/>
                </a:ext>
              </a:extLst>
            </p:cNvPr>
            <p:cNvSpPr txBox="1"/>
            <p:nvPr/>
          </p:nvSpPr>
          <p:spPr>
            <a:xfrm>
              <a:off x="2547258" y="3658555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</a:t>
              </a:r>
              <a:endPara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CuadroTexto 210">
              <a:extLst>
                <a:ext uri="{FF2B5EF4-FFF2-40B4-BE49-F238E27FC236}">
                  <a16:creationId xmlns:a16="http://schemas.microsoft.com/office/drawing/2014/main" id="{BA29093A-A427-8F41-BB00-561E0CC847A3}"/>
                </a:ext>
              </a:extLst>
            </p:cNvPr>
            <p:cNvSpPr txBox="1"/>
            <p:nvPr/>
          </p:nvSpPr>
          <p:spPr>
            <a:xfrm>
              <a:off x="2021762" y="3126377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</a:t>
              </a:r>
              <a:endPara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CuadroTexto 211">
              <a:extLst>
                <a:ext uri="{FF2B5EF4-FFF2-40B4-BE49-F238E27FC236}">
                  <a16:creationId xmlns:a16="http://schemas.microsoft.com/office/drawing/2014/main" id="{88088F06-FBBB-684B-BD98-5FC741D096ED}"/>
                </a:ext>
              </a:extLst>
            </p:cNvPr>
            <p:cNvSpPr txBox="1"/>
            <p:nvPr/>
          </p:nvSpPr>
          <p:spPr>
            <a:xfrm>
              <a:off x="1784789" y="4804446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gn</a:t>
              </a:r>
              <a:endPara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3AC5CDC2-6D77-8B43-83B6-965963718310}"/>
              </a:ext>
            </a:extLst>
          </p:cNvPr>
          <p:cNvGrpSpPr/>
          <p:nvPr/>
        </p:nvGrpSpPr>
        <p:grpSpPr>
          <a:xfrm>
            <a:off x="2945721" y="2071061"/>
            <a:ext cx="1332675" cy="4291671"/>
            <a:chOff x="3153484" y="1858637"/>
            <a:chExt cx="1443270" cy="4291671"/>
          </a:xfrm>
        </p:grpSpPr>
        <p:sp>
          <p:nvSpPr>
            <p:cNvPr id="128" name="Rectangle 25">
              <a:extLst>
                <a:ext uri="{FF2B5EF4-FFF2-40B4-BE49-F238E27FC236}">
                  <a16:creationId xmlns:a16="http://schemas.microsoft.com/office/drawing/2014/main" id="{7F03C6D6-388E-AC4B-99AF-BF38FC5A180F}"/>
                </a:ext>
              </a:extLst>
            </p:cNvPr>
            <p:cNvSpPr/>
            <p:nvPr/>
          </p:nvSpPr>
          <p:spPr>
            <a:xfrm>
              <a:off x="3153484" y="1858637"/>
              <a:ext cx="1443270" cy="3201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Brecciated</a:t>
              </a:r>
            </a:p>
          </p:txBody>
        </p:sp>
        <p:pic>
          <p:nvPicPr>
            <p:cNvPr id="214" name="Picture 16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8F8F0DB-2056-5549-AC14-AAF6E6F78959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215" y="2190308"/>
              <a:ext cx="1442539" cy="396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15" name="CuadroTexto 214">
              <a:extLst>
                <a:ext uri="{FF2B5EF4-FFF2-40B4-BE49-F238E27FC236}">
                  <a16:creationId xmlns:a16="http://schemas.microsoft.com/office/drawing/2014/main" id="{8FA589E8-E9E9-4344-98B8-F9A017E6C1BB}"/>
                </a:ext>
              </a:extLst>
            </p:cNvPr>
            <p:cNvSpPr txBox="1"/>
            <p:nvPr/>
          </p:nvSpPr>
          <p:spPr>
            <a:xfrm>
              <a:off x="3446211" y="3447288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</a:t>
              </a:r>
              <a:endPara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CuadroTexto 215">
              <a:extLst>
                <a:ext uri="{FF2B5EF4-FFF2-40B4-BE49-F238E27FC236}">
                  <a16:creationId xmlns:a16="http://schemas.microsoft.com/office/drawing/2014/main" id="{804C5C8B-8BBD-9347-B1A9-A651CE1336B7}"/>
                </a:ext>
              </a:extLst>
            </p:cNvPr>
            <p:cNvSpPr txBox="1"/>
            <p:nvPr/>
          </p:nvSpPr>
          <p:spPr>
            <a:xfrm>
              <a:off x="3373359" y="3758139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gn</a:t>
              </a:r>
              <a:endPara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CuadroTexto 216">
              <a:extLst>
                <a:ext uri="{FF2B5EF4-FFF2-40B4-BE49-F238E27FC236}">
                  <a16:creationId xmlns:a16="http://schemas.microsoft.com/office/drawing/2014/main" id="{26B5CB9C-9636-EA4A-A82C-4D4BC2F340EB}"/>
                </a:ext>
              </a:extLst>
            </p:cNvPr>
            <p:cNvSpPr txBox="1"/>
            <p:nvPr/>
          </p:nvSpPr>
          <p:spPr>
            <a:xfrm>
              <a:off x="4121946" y="5036798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sl</a:t>
              </a:r>
              <a:endParaRPr lang="es-E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9" name="Rectangle 23">
            <a:extLst>
              <a:ext uri="{FF2B5EF4-FFF2-40B4-BE49-F238E27FC236}">
                <a16:creationId xmlns:a16="http://schemas.microsoft.com/office/drawing/2014/main" id="{7DB5E920-57AA-2748-BAA8-27A838F5C366}"/>
              </a:ext>
            </a:extLst>
          </p:cNvPr>
          <p:cNvSpPr/>
          <p:nvPr/>
        </p:nvSpPr>
        <p:spPr>
          <a:xfrm>
            <a:off x="6106511" y="78062"/>
            <a:ext cx="5980386" cy="2162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Sphalerite replacing framboidal and colloform pyrite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Rectangle 23">
            <a:extLst>
              <a:ext uri="{FF2B5EF4-FFF2-40B4-BE49-F238E27FC236}">
                <a16:creationId xmlns:a16="http://schemas.microsoft.com/office/drawing/2014/main" id="{96A12740-A5A5-3B49-BE72-500EBF7F4417}"/>
              </a:ext>
            </a:extLst>
          </p:cNvPr>
          <p:cNvSpPr/>
          <p:nvPr/>
        </p:nvSpPr>
        <p:spPr>
          <a:xfrm>
            <a:off x="9211235" y="2200512"/>
            <a:ext cx="2875662" cy="2063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Skeletal galena enclosed in pyrite </a:t>
            </a:r>
          </a:p>
        </p:txBody>
      </p:sp>
      <p:sp>
        <p:nvSpPr>
          <p:cNvPr id="222" name="Rectangle 23">
            <a:extLst>
              <a:ext uri="{FF2B5EF4-FFF2-40B4-BE49-F238E27FC236}">
                <a16:creationId xmlns:a16="http://schemas.microsoft.com/office/drawing/2014/main" id="{A2AC5F32-08C4-8941-94DA-AEA587FDD2E4}"/>
              </a:ext>
            </a:extLst>
          </p:cNvPr>
          <p:cNvSpPr/>
          <p:nvPr/>
        </p:nvSpPr>
        <p:spPr>
          <a:xfrm>
            <a:off x="6111688" y="4352696"/>
            <a:ext cx="2877671" cy="2022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Galena and sphalerite in pyrite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3">
            <a:extLst>
              <a:ext uri="{FF2B5EF4-FFF2-40B4-BE49-F238E27FC236}">
                <a16:creationId xmlns:a16="http://schemas.microsoft.com/office/drawing/2014/main" id="{AD57D032-B6FB-7546-A33E-D0727E5EA319}"/>
              </a:ext>
            </a:extLst>
          </p:cNvPr>
          <p:cNvSpPr/>
          <p:nvPr/>
        </p:nvSpPr>
        <p:spPr>
          <a:xfrm>
            <a:off x="9211235" y="4351696"/>
            <a:ext cx="2884394" cy="2022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en-GB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Tetrahedrite and stibnite in galena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Rectangle 23">
            <a:extLst>
              <a:ext uri="{FF2B5EF4-FFF2-40B4-BE49-F238E27FC236}">
                <a16:creationId xmlns:a16="http://schemas.microsoft.com/office/drawing/2014/main" id="{F9BFA611-C140-834F-B12E-03AD1923427D}"/>
              </a:ext>
            </a:extLst>
          </p:cNvPr>
          <p:cNvSpPr/>
          <p:nvPr/>
        </p:nvSpPr>
        <p:spPr>
          <a:xfrm>
            <a:off x="6118412" y="2200221"/>
            <a:ext cx="2877670" cy="206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Colloform sphalerite 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E1F1793-7D56-2C44-AB97-564C427D07DD}"/>
              </a:ext>
            </a:extLst>
          </p:cNvPr>
          <p:cNvGrpSpPr/>
          <p:nvPr/>
        </p:nvGrpSpPr>
        <p:grpSpPr>
          <a:xfrm>
            <a:off x="1619779" y="6085114"/>
            <a:ext cx="206828" cy="208047"/>
            <a:chOff x="1619779" y="6085114"/>
            <a:chExt cx="206828" cy="208047"/>
          </a:xfrm>
        </p:grpSpPr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CBD60FBD-C630-3E48-927C-18147428BC5F}"/>
                </a:ext>
              </a:extLst>
            </p:cNvPr>
            <p:cNvCxnSpPr/>
            <p:nvPr/>
          </p:nvCxnSpPr>
          <p:spPr>
            <a:xfrm flipV="1">
              <a:off x="1621972" y="6085114"/>
              <a:ext cx="0" cy="2068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ector recto de flecha 225">
              <a:extLst>
                <a:ext uri="{FF2B5EF4-FFF2-40B4-BE49-F238E27FC236}">
                  <a16:creationId xmlns:a16="http://schemas.microsoft.com/office/drawing/2014/main" id="{0F82E64B-FF52-1D4F-9B9B-B2166305071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723193" y="6189747"/>
              <a:ext cx="0" cy="2068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upo 226">
            <a:extLst>
              <a:ext uri="{FF2B5EF4-FFF2-40B4-BE49-F238E27FC236}">
                <a16:creationId xmlns:a16="http://schemas.microsoft.com/office/drawing/2014/main" id="{2FB0BBF3-FBAA-AA47-B5F5-080B007607F3}"/>
              </a:ext>
            </a:extLst>
          </p:cNvPr>
          <p:cNvGrpSpPr/>
          <p:nvPr/>
        </p:nvGrpSpPr>
        <p:grpSpPr>
          <a:xfrm>
            <a:off x="3027773" y="6097625"/>
            <a:ext cx="206828" cy="208047"/>
            <a:chOff x="1619779" y="6085114"/>
            <a:chExt cx="206828" cy="208047"/>
          </a:xfrm>
        </p:grpSpPr>
        <p:cxnSp>
          <p:nvCxnSpPr>
            <p:cNvPr id="228" name="Conector recto de flecha 227">
              <a:extLst>
                <a:ext uri="{FF2B5EF4-FFF2-40B4-BE49-F238E27FC236}">
                  <a16:creationId xmlns:a16="http://schemas.microsoft.com/office/drawing/2014/main" id="{7D14E347-F3DA-B442-BB47-D7071B6C9723}"/>
                </a:ext>
              </a:extLst>
            </p:cNvPr>
            <p:cNvCxnSpPr/>
            <p:nvPr/>
          </p:nvCxnSpPr>
          <p:spPr>
            <a:xfrm flipV="1">
              <a:off x="1621972" y="6085114"/>
              <a:ext cx="0" cy="2068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cto de flecha 228">
              <a:extLst>
                <a:ext uri="{FF2B5EF4-FFF2-40B4-BE49-F238E27FC236}">
                  <a16:creationId xmlns:a16="http://schemas.microsoft.com/office/drawing/2014/main" id="{123D17E0-BD47-4543-A779-AB3CB96B2B8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723193" y="6189747"/>
              <a:ext cx="0" cy="2068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03DBA73-AA18-C445-B19B-7F0B5BC50FAD}"/>
              </a:ext>
            </a:extLst>
          </p:cNvPr>
          <p:cNvSpPr txBox="1"/>
          <p:nvPr/>
        </p:nvSpPr>
        <p:spPr>
          <a:xfrm>
            <a:off x="1583141" y="6086902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1.5cm</a:t>
            </a:r>
          </a:p>
        </p:txBody>
      </p:sp>
      <p:sp>
        <p:nvSpPr>
          <p:cNvPr id="230" name="CuadroTexto 229">
            <a:extLst>
              <a:ext uri="{FF2B5EF4-FFF2-40B4-BE49-F238E27FC236}">
                <a16:creationId xmlns:a16="http://schemas.microsoft.com/office/drawing/2014/main" id="{8121526E-2E4C-5042-8DBE-85E1D3DAE047}"/>
              </a:ext>
            </a:extLst>
          </p:cNvPr>
          <p:cNvSpPr txBox="1"/>
          <p:nvPr/>
        </p:nvSpPr>
        <p:spPr>
          <a:xfrm>
            <a:off x="2970663" y="6109648"/>
            <a:ext cx="378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1cm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8C08A060-AAAF-5740-B24A-56A815E4F0B1}"/>
              </a:ext>
            </a:extLst>
          </p:cNvPr>
          <p:cNvCxnSpPr>
            <a:cxnSpLocks/>
            <a:stCxn id="3" idx="3"/>
            <a:endCxn id="161" idx="1"/>
          </p:cNvCxnSpPr>
          <p:nvPr/>
        </p:nvCxnSpPr>
        <p:spPr>
          <a:xfrm>
            <a:off x="8187871" y="5081588"/>
            <a:ext cx="1026691" cy="380793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FE4CD38B-8CB6-FB4C-A7FB-B6B8DA112643}"/>
              </a:ext>
            </a:extLst>
          </p:cNvPr>
          <p:cNvSpPr/>
          <p:nvPr/>
        </p:nvSpPr>
        <p:spPr>
          <a:xfrm>
            <a:off x="8079014" y="5048250"/>
            <a:ext cx="108857" cy="666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55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8" grpId="0"/>
      <p:bldP spid="219" grpId="0" animBg="1"/>
      <p:bldP spid="221" grpId="0" animBg="1"/>
      <p:bldP spid="222" grpId="0" animBg="1"/>
      <p:bldP spid="223" grpId="0" animBg="1"/>
      <p:bldP spid="22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o 123">
            <a:extLst>
              <a:ext uri="{FF2B5EF4-FFF2-40B4-BE49-F238E27FC236}">
                <a16:creationId xmlns:a16="http://schemas.microsoft.com/office/drawing/2014/main" id="{49476668-8C4B-7346-A768-37D5857EAFEE}"/>
              </a:ext>
            </a:extLst>
          </p:cNvPr>
          <p:cNvGrpSpPr/>
          <p:nvPr/>
        </p:nvGrpSpPr>
        <p:grpSpPr>
          <a:xfrm>
            <a:off x="9041523" y="4875810"/>
            <a:ext cx="2880000" cy="1800000"/>
            <a:chOff x="8614012" y="706313"/>
            <a:chExt cx="2160000" cy="1625565"/>
          </a:xfrm>
        </p:grpSpPr>
        <p:grpSp>
          <p:nvGrpSpPr>
            <p:cNvPr id="140" name="Grupo 139">
              <a:extLst>
                <a:ext uri="{FF2B5EF4-FFF2-40B4-BE49-F238E27FC236}">
                  <a16:creationId xmlns:a16="http://schemas.microsoft.com/office/drawing/2014/main" id="{784EE75D-485D-8C41-A2B9-9DEE0F5D2284}"/>
                </a:ext>
              </a:extLst>
            </p:cNvPr>
            <p:cNvGrpSpPr/>
            <p:nvPr/>
          </p:nvGrpSpPr>
          <p:grpSpPr>
            <a:xfrm>
              <a:off x="8614012" y="706313"/>
              <a:ext cx="2160000" cy="1625565"/>
              <a:chOff x="2150582" y="1958916"/>
              <a:chExt cx="2160000" cy="1625565"/>
            </a:xfrm>
          </p:grpSpPr>
          <p:pic>
            <p:nvPicPr>
              <p:cNvPr id="142" name="Picture 19">
                <a:extLst>
                  <a:ext uri="{FF2B5EF4-FFF2-40B4-BE49-F238E27FC236}">
                    <a16:creationId xmlns:a16="http://schemas.microsoft.com/office/drawing/2014/main" id="{6E9696C6-BD58-A14A-9B43-0D11219F379C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14000" contras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582" y="1958916"/>
                <a:ext cx="2160000" cy="162556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grpSp>
            <p:nvGrpSpPr>
              <p:cNvPr id="143" name="Grupo 142">
                <a:extLst>
                  <a:ext uri="{FF2B5EF4-FFF2-40B4-BE49-F238E27FC236}">
                    <a16:creationId xmlns:a16="http://schemas.microsoft.com/office/drawing/2014/main" id="{5220710E-EC14-4B41-B08E-9351D081FC5D}"/>
                  </a:ext>
                </a:extLst>
              </p:cNvPr>
              <p:cNvGrpSpPr/>
              <p:nvPr/>
            </p:nvGrpSpPr>
            <p:grpSpPr>
              <a:xfrm>
                <a:off x="3857625" y="3401767"/>
                <a:ext cx="452768" cy="176523"/>
                <a:chOff x="6460291" y="5263517"/>
                <a:chExt cx="452768" cy="176523"/>
              </a:xfrm>
            </p:grpSpPr>
            <p:sp>
              <p:nvSpPr>
                <p:cNvPr id="150" name="140 Rectángulo">
                  <a:extLst>
                    <a:ext uri="{FF2B5EF4-FFF2-40B4-BE49-F238E27FC236}">
                      <a16:creationId xmlns:a16="http://schemas.microsoft.com/office/drawing/2014/main" id="{B2289A9F-A3D4-4B47-8679-5BFEA46A3320}"/>
                    </a:ext>
                  </a:extLst>
                </p:cNvPr>
                <p:cNvSpPr/>
                <p:nvPr/>
              </p:nvSpPr>
              <p:spPr>
                <a:xfrm>
                  <a:off x="6460291" y="5263517"/>
                  <a:ext cx="452768" cy="176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1" name="142 CuadroTexto">
                  <a:extLst>
                    <a:ext uri="{FF2B5EF4-FFF2-40B4-BE49-F238E27FC236}">
                      <a16:creationId xmlns:a16="http://schemas.microsoft.com/office/drawing/2014/main" id="{683CB00F-45D7-234B-A13D-7869CFF53B9E}"/>
                    </a:ext>
                  </a:extLst>
                </p:cNvPr>
                <p:cNvSpPr txBox="1"/>
                <p:nvPr/>
              </p:nvSpPr>
              <p:spPr>
                <a:xfrm>
                  <a:off x="6460291" y="5265392"/>
                  <a:ext cx="450850" cy="1389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10µm</a:t>
                  </a:r>
                </a:p>
              </p:txBody>
            </p:sp>
            <p:cxnSp>
              <p:nvCxnSpPr>
                <p:cNvPr id="152" name="17 Conector recto">
                  <a:extLst>
                    <a:ext uri="{FF2B5EF4-FFF2-40B4-BE49-F238E27FC236}">
                      <a16:creationId xmlns:a16="http://schemas.microsoft.com/office/drawing/2014/main" id="{800BA288-D667-B74D-B961-655BB03C9A5C}"/>
                    </a:ext>
                  </a:extLst>
                </p:cNvPr>
                <p:cNvCxnSpPr/>
                <p:nvPr/>
              </p:nvCxnSpPr>
              <p:spPr>
                <a:xfrm>
                  <a:off x="6488852" y="5407822"/>
                  <a:ext cx="396000" cy="28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Rectangle 8">
                <a:extLst>
                  <a:ext uri="{FF2B5EF4-FFF2-40B4-BE49-F238E27FC236}">
                    <a16:creationId xmlns:a16="http://schemas.microsoft.com/office/drawing/2014/main" id="{7B7C1CD4-8A19-F245-B9CA-539F5B39AAC3}"/>
                  </a:ext>
                </a:extLst>
              </p:cNvPr>
              <p:cNvSpPr/>
              <p:nvPr/>
            </p:nvSpPr>
            <p:spPr>
              <a:xfrm rot="10800000" flipV="1">
                <a:off x="2810631" y="2540521"/>
                <a:ext cx="871017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stb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45" name="Conector recto de flecha 144">
                <a:extLst>
                  <a:ext uri="{FF2B5EF4-FFF2-40B4-BE49-F238E27FC236}">
                    <a16:creationId xmlns:a16="http://schemas.microsoft.com/office/drawing/2014/main" id="{782BF844-621D-734E-BA42-FC9F851D86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0353" y="2753783"/>
                <a:ext cx="170180" cy="17145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cto de flecha 145">
                <a:extLst>
                  <a:ext uri="{FF2B5EF4-FFF2-40B4-BE49-F238E27FC236}">
                    <a16:creationId xmlns:a16="http://schemas.microsoft.com/office/drawing/2014/main" id="{38A861CC-BA48-D040-A088-DC52D25989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4587" y="2753783"/>
                <a:ext cx="51646" cy="336550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Rectangle 8">
                <a:extLst>
                  <a:ext uri="{FF2B5EF4-FFF2-40B4-BE49-F238E27FC236}">
                    <a16:creationId xmlns:a16="http://schemas.microsoft.com/office/drawing/2014/main" id="{8C77B138-5454-0B4B-96C2-E6026BBFEA58}"/>
                  </a:ext>
                </a:extLst>
              </p:cNvPr>
              <p:cNvSpPr/>
              <p:nvPr/>
            </p:nvSpPr>
            <p:spPr>
              <a:xfrm rot="10800000" flipV="1">
                <a:off x="2319564" y="2739487"/>
                <a:ext cx="871017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si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48" name="Conector recto de flecha 147">
                <a:extLst>
                  <a:ext uri="{FF2B5EF4-FFF2-40B4-BE49-F238E27FC236}">
                    <a16:creationId xmlns:a16="http://schemas.microsoft.com/office/drawing/2014/main" id="{A99DCC58-5032-7544-BE67-B61B6F46D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3153" y="2901949"/>
                <a:ext cx="191347" cy="205318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cto de flecha 148">
                <a:extLst>
                  <a:ext uri="{FF2B5EF4-FFF2-40B4-BE49-F238E27FC236}">
                    <a16:creationId xmlns:a16="http://schemas.microsoft.com/office/drawing/2014/main" id="{2926465D-EAB5-A941-B18C-87F6095813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88920" y="2678618"/>
                <a:ext cx="75242" cy="227564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Rectangle 8">
              <a:extLst>
                <a:ext uri="{FF2B5EF4-FFF2-40B4-BE49-F238E27FC236}">
                  <a16:creationId xmlns:a16="http://schemas.microsoft.com/office/drawing/2014/main" id="{85068CA0-0680-6743-9122-6969FA345955}"/>
                </a:ext>
              </a:extLst>
            </p:cNvPr>
            <p:cNvSpPr/>
            <p:nvPr/>
          </p:nvSpPr>
          <p:spPr>
            <a:xfrm rot="10800000" flipV="1">
              <a:off x="9894389" y="727726"/>
              <a:ext cx="871017" cy="319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gn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25" name="Grupo 124">
            <a:extLst>
              <a:ext uri="{FF2B5EF4-FFF2-40B4-BE49-F238E27FC236}">
                <a16:creationId xmlns:a16="http://schemas.microsoft.com/office/drawing/2014/main" id="{11106CE4-232A-1F40-B62B-A107F7FD2F16}"/>
              </a:ext>
            </a:extLst>
          </p:cNvPr>
          <p:cNvGrpSpPr/>
          <p:nvPr/>
        </p:nvGrpSpPr>
        <p:grpSpPr>
          <a:xfrm>
            <a:off x="9034589" y="2643021"/>
            <a:ext cx="2883982" cy="1800000"/>
            <a:chOff x="4396494" y="5340876"/>
            <a:chExt cx="2163028" cy="1677589"/>
          </a:xfrm>
        </p:grpSpPr>
        <p:grpSp>
          <p:nvGrpSpPr>
            <p:cNvPr id="128" name="Grupo 127">
              <a:extLst>
                <a:ext uri="{FF2B5EF4-FFF2-40B4-BE49-F238E27FC236}">
                  <a16:creationId xmlns:a16="http://schemas.microsoft.com/office/drawing/2014/main" id="{2C0955FC-9378-F443-A7E6-A4F68BB86D63}"/>
                </a:ext>
              </a:extLst>
            </p:cNvPr>
            <p:cNvGrpSpPr/>
            <p:nvPr/>
          </p:nvGrpSpPr>
          <p:grpSpPr>
            <a:xfrm>
              <a:off x="4396494" y="5340876"/>
              <a:ext cx="2163028" cy="1677589"/>
              <a:chOff x="4380712" y="1959143"/>
              <a:chExt cx="2163028" cy="1677589"/>
            </a:xfrm>
          </p:grpSpPr>
          <p:pic>
            <p:nvPicPr>
              <p:cNvPr id="130" name="Imagen 129">
                <a:extLst>
                  <a:ext uri="{FF2B5EF4-FFF2-40B4-BE49-F238E27FC236}">
                    <a16:creationId xmlns:a16="http://schemas.microsoft.com/office/drawing/2014/main" id="{B0ED10DE-6C3B-0344-9D46-AF00F84DFFF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80712" y="1959143"/>
                <a:ext cx="2160000" cy="167758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31" name="Rectangle 8">
                <a:extLst>
                  <a:ext uri="{FF2B5EF4-FFF2-40B4-BE49-F238E27FC236}">
                    <a16:creationId xmlns:a16="http://schemas.microsoft.com/office/drawing/2014/main" id="{70E32A2F-7C3F-9346-91A8-023276F3912F}"/>
                  </a:ext>
                </a:extLst>
              </p:cNvPr>
              <p:cNvSpPr/>
              <p:nvPr/>
            </p:nvSpPr>
            <p:spPr>
              <a:xfrm rot="10800000" flipV="1">
                <a:off x="4408905" y="3407970"/>
                <a:ext cx="871017" cy="2216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sl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132" name="Grupo 131">
                <a:extLst>
                  <a:ext uri="{FF2B5EF4-FFF2-40B4-BE49-F238E27FC236}">
                    <a16:creationId xmlns:a16="http://schemas.microsoft.com/office/drawing/2014/main" id="{C2F57BC5-6519-6746-A155-B862C11E4E45}"/>
                  </a:ext>
                </a:extLst>
              </p:cNvPr>
              <p:cNvGrpSpPr/>
              <p:nvPr/>
            </p:nvGrpSpPr>
            <p:grpSpPr>
              <a:xfrm>
                <a:off x="6032127" y="3453552"/>
                <a:ext cx="511613" cy="180644"/>
                <a:chOff x="6485608" y="5419714"/>
                <a:chExt cx="511613" cy="180644"/>
              </a:xfrm>
            </p:grpSpPr>
            <p:sp>
              <p:nvSpPr>
                <p:cNvPr id="137" name="140 Rectángulo">
                  <a:extLst>
                    <a:ext uri="{FF2B5EF4-FFF2-40B4-BE49-F238E27FC236}">
                      <a16:creationId xmlns:a16="http://schemas.microsoft.com/office/drawing/2014/main" id="{181F4903-BCA4-EB41-8457-459482289024}"/>
                    </a:ext>
                  </a:extLst>
                </p:cNvPr>
                <p:cNvSpPr/>
                <p:nvPr/>
              </p:nvSpPr>
              <p:spPr>
                <a:xfrm>
                  <a:off x="6485608" y="5430945"/>
                  <a:ext cx="511613" cy="1694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8" name="142 CuadroTexto">
                  <a:extLst>
                    <a:ext uri="{FF2B5EF4-FFF2-40B4-BE49-F238E27FC236}">
                      <a16:creationId xmlns:a16="http://schemas.microsoft.com/office/drawing/2014/main" id="{B9FD0D37-F8C2-0943-94F4-5C38CE9F0F5A}"/>
                    </a:ext>
                  </a:extLst>
                </p:cNvPr>
                <p:cNvSpPr txBox="1"/>
                <p:nvPr/>
              </p:nvSpPr>
              <p:spPr>
                <a:xfrm>
                  <a:off x="6486035" y="5419714"/>
                  <a:ext cx="468630" cy="14342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s-ES" sz="1000" b="1" dirty="0">
                      <a:latin typeface="Arial" pitchFamily="34" charset="0"/>
                      <a:cs typeface="Arial" pitchFamily="34" charset="0"/>
                    </a:rPr>
                    <a:t>50µm</a:t>
                  </a:r>
                </a:p>
              </p:txBody>
            </p:sp>
            <p:cxnSp>
              <p:nvCxnSpPr>
                <p:cNvPr id="139" name="17 Conector recto">
                  <a:extLst>
                    <a:ext uri="{FF2B5EF4-FFF2-40B4-BE49-F238E27FC236}">
                      <a16:creationId xmlns:a16="http://schemas.microsoft.com/office/drawing/2014/main" id="{A89C8E87-C9FA-C74D-ACAE-24E59D52E9AE}"/>
                    </a:ext>
                  </a:extLst>
                </p:cNvPr>
                <p:cNvCxnSpPr/>
                <p:nvPr/>
              </p:nvCxnSpPr>
              <p:spPr>
                <a:xfrm>
                  <a:off x="6508585" y="5565059"/>
                  <a:ext cx="432000" cy="28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" name="Rectangle 8">
                <a:extLst>
                  <a:ext uri="{FF2B5EF4-FFF2-40B4-BE49-F238E27FC236}">
                    <a16:creationId xmlns:a16="http://schemas.microsoft.com/office/drawing/2014/main" id="{F05A756A-924C-1044-939F-0768CF54ACA7}"/>
                  </a:ext>
                </a:extLst>
              </p:cNvPr>
              <p:cNvSpPr/>
              <p:nvPr/>
            </p:nvSpPr>
            <p:spPr>
              <a:xfrm rot="10800000" flipV="1">
                <a:off x="4554955" y="3005263"/>
                <a:ext cx="871017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py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4" name="Rectangle 8">
                <a:extLst>
                  <a:ext uri="{FF2B5EF4-FFF2-40B4-BE49-F238E27FC236}">
                    <a16:creationId xmlns:a16="http://schemas.microsoft.com/office/drawing/2014/main" id="{AC22A7B9-CF7F-924C-B4B8-68C63BDDF0B3}"/>
                  </a:ext>
                </a:extLst>
              </p:cNvPr>
              <p:cNvSpPr/>
              <p:nvPr/>
            </p:nvSpPr>
            <p:spPr>
              <a:xfrm rot="10800000" flipV="1">
                <a:off x="5596705" y="2892463"/>
                <a:ext cx="871017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Co-</a:t>
                </a: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pt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5" name="Rectangle 8">
                <a:extLst>
                  <a:ext uri="{FF2B5EF4-FFF2-40B4-BE49-F238E27FC236}">
                    <a16:creationId xmlns:a16="http://schemas.microsoft.com/office/drawing/2014/main" id="{2391FF31-09FB-8349-BC52-75BD82122114}"/>
                  </a:ext>
                </a:extLst>
              </p:cNvPr>
              <p:cNvSpPr/>
              <p:nvPr/>
            </p:nvSpPr>
            <p:spPr>
              <a:xfrm rot="10800000" flipV="1">
                <a:off x="4463565" y="2526660"/>
                <a:ext cx="871017" cy="3195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b="1" dirty="0" err="1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cp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36" name="Conector recto de flecha 135">
                <a:extLst>
                  <a:ext uri="{FF2B5EF4-FFF2-40B4-BE49-F238E27FC236}">
                    <a16:creationId xmlns:a16="http://schemas.microsoft.com/office/drawing/2014/main" id="{A88EFE57-1299-C041-AD2D-C4A602C502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8330" y="2747471"/>
                <a:ext cx="92922" cy="84667"/>
              </a:xfrm>
              <a:prstGeom prst="straightConnector1">
                <a:avLst/>
              </a:prstGeom>
              <a:ln w="3175">
                <a:solidFill>
                  <a:schemeClr val="bg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Conector recto de flecha 128">
              <a:extLst>
                <a:ext uri="{FF2B5EF4-FFF2-40B4-BE49-F238E27FC236}">
                  <a16:creationId xmlns:a16="http://schemas.microsoft.com/office/drawing/2014/main" id="{7760992E-E7A1-6644-A233-4E3480F8BD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73584" y="6378893"/>
              <a:ext cx="87893" cy="37597"/>
            </a:xfrm>
            <a:prstGeom prst="straightConnector1">
              <a:avLst/>
            </a:prstGeom>
            <a:ln w="3175">
              <a:solidFill>
                <a:schemeClr val="bg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801A075-4009-3340-961E-7D979A71BA94}"/>
              </a:ext>
            </a:extLst>
          </p:cNvPr>
          <p:cNvGrpSpPr/>
          <p:nvPr/>
        </p:nvGrpSpPr>
        <p:grpSpPr>
          <a:xfrm>
            <a:off x="9030956" y="409454"/>
            <a:ext cx="2880000" cy="1800000"/>
            <a:chOff x="8980339" y="769436"/>
            <a:chExt cx="2880000" cy="1800000"/>
          </a:xfrm>
        </p:grpSpPr>
        <p:pic>
          <p:nvPicPr>
            <p:cNvPr id="123" name="Picture 7">
              <a:extLst>
                <a:ext uri="{FF2B5EF4-FFF2-40B4-BE49-F238E27FC236}">
                  <a16:creationId xmlns:a16="http://schemas.microsoft.com/office/drawing/2014/main" id="{4170DFD6-13F3-1346-83E6-FBC93E04E979}"/>
                </a:ext>
              </a:extLst>
            </p:cNvPr>
            <p:cNvPicPr>
              <a:picLocks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0339" y="769436"/>
              <a:ext cx="2880000" cy="18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26" name="Rectangle 8">
              <a:extLst>
                <a:ext uri="{FF2B5EF4-FFF2-40B4-BE49-F238E27FC236}">
                  <a16:creationId xmlns:a16="http://schemas.microsoft.com/office/drawing/2014/main" id="{2AF6CBA0-7C5E-254D-8016-B96B951BA534}"/>
                </a:ext>
              </a:extLst>
            </p:cNvPr>
            <p:cNvSpPr/>
            <p:nvPr/>
          </p:nvSpPr>
          <p:spPr>
            <a:xfrm rot="10800000" flipV="1">
              <a:off x="9789819" y="1521994"/>
              <a:ext cx="1161356" cy="353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mrc+py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0" name="CuadroTexto 79">
            <a:extLst>
              <a:ext uri="{FF2B5EF4-FFF2-40B4-BE49-F238E27FC236}">
                <a16:creationId xmlns:a16="http://schemas.microsoft.com/office/drawing/2014/main" id="{D7C98E39-A328-FA4F-BFF3-F196C77779EA}"/>
              </a:ext>
            </a:extLst>
          </p:cNvPr>
          <p:cNvSpPr txBox="1"/>
          <p:nvPr/>
        </p:nvSpPr>
        <p:spPr>
          <a:xfrm>
            <a:off x="0" y="6586379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A0903C07-CE67-854D-8DD2-A697675AE536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conglomerate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0" name="TextBox 2">
            <a:extLst>
              <a:ext uri="{FF2B5EF4-FFF2-40B4-BE49-F238E27FC236}">
                <a16:creationId xmlns:a16="http://schemas.microsoft.com/office/drawing/2014/main" id="{F2021BD9-BEB8-0943-B183-56B2C7BAD188}"/>
              </a:ext>
            </a:extLst>
          </p:cNvPr>
          <p:cNvSpPr txBox="1"/>
          <p:nvPr/>
        </p:nvSpPr>
        <p:spPr>
          <a:xfrm>
            <a:off x="114300" y="5246822"/>
            <a:ext cx="5973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Clasts of mineralization micrites + later phase of mineralization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Later mineralization during the slope instability?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Fe-sulfides dominates the matrix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D6C6356-EE1F-F54D-86EA-7DCF33E444D5}"/>
              </a:ext>
            </a:extLst>
          </p:cNvPr>
          <p:cNvGrpSpPr/>
          <p:nvPr/>
        </p:nvGrpSpPr>
        <p:grpSpPr>
          <a:xfrm>
            <a:off x="748471" y="1828130"/>
            <a:ext cx="4320000" cy="1495810"/>
            <a:chOff x="4346507" y="1018957"/>
            <a:chExt cx="3960000" cy="1361606"/>
          </a:xfrm>
        </p:grpSpPr>
        <p:pic>
          <p:nvPicPr>
            <p:cNvPr id="174" name="Content Placeholder 4" descr="A wooden bench&#10;&#10;Description generated with high confidence">
              <a:extLst>
                <a:ext uri="{FF2B5EF4-FFF2-40B4-BE49-F238E27FC236}">
                  <a16:creationId xmlns:a16="http://schemas.microsoft.com/office/drawing/2014/main" id="{8EB0415B-C7E2-9B4B-98D0-FEC71197E681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346507" y="1018957"/>
              <a:ext cx="3960000" cy="131080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75" name="Rectangle 8">
              <a:extLst>
                <a:ext uri="{FF2B5EF4-FFF2-40B4-BE49-F238E27FC236}">
                  <a16:creationId xmlns:a16="http://schemas.microsoft.com/office/drawing/2014/main" id="{E1286E78-0536-3645-A7C2-0FA4DDAB1750}"/>
                </a:ext>
              </a:extLst>
            </p:cNvPr>
            <p:cNvSpPr/>
            <p:nvPr/>
          </p:nvSpPr>
          <p:spPr>
            <a:xfrm rot="10800000" flipV="1">
              <a:off x="6958278" y="1198116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mrc+py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6" name="Rectangle 8">
              <a:extLst>
                <a:ext uri="{FF2B5EF4-FFF2-40B4-BE49-F238E27FC236}">
                  <a16:creationId xmlns:a16="http://schemas.microsoft.com/office/drawing/2014/main" id="{80161FF5-BE05-DE4E-9B8D-54D99EB04756}"/>
                </a:ext>
              </a:extLst>
            </p:cNvPr>
            <p:cNvSpPr/>
            <p:nvPr/>
          </p:nvSpPr>
          <p:spPr>
            <a:xfrm rot="10800000" flipV="1">
              <a:off x="6098556" y="1441258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Pale Beds clast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7" name="Rectangle 8">
              <a:extLst>
                <a:ext uri="{FF2B5EF4-FFF2-40B4-BE49-F238E27FC236}">
                  <a16:creationId xmlns:a16="http://schemas.microsoft.com/office/drawing/2014/main" id="{30450DD0-655C-1243-BC75-36566E2A5F79}"/>
                </a:ext>
              </a:extLst>
            </p:cNvPr>
            <p:cNvSpPr/>
            <p:nvPr/>
          </p:nvSpPr>
          <p:spPr>
            <a:xfrm rot="10800000" flipV="1">
              <a:off x="5436176" y="1834536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8" name="Rectangle 8">
              <a:extLst>
                <a:ext uri="{FF2B5EF4-FFF2-40B4-BE49-F238E27FC236}">
                  <a16:creationId xmlns:a16="http://schemas.microsoft.com/office/drawing/2014/main" id="{DF19828F-1137-474B-BCED-C7038A75DE79}"/>
                </a:ext>
              </a:extLst>
            </p:cNvPr>
            <p:cNvSpPr/>
            <p:nvPr/>
          </p:nvSpPr>
          <p:spPr>
            <a:xfrm rot="10800000" flipV="1">
              <a:off x="6900110" y="1998508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79" name="Grupo 178">
              <a:extLst>
                <a:ext uri="{FF2B5EF4-FFF2-40B4-BE49-F238E27FC236}">
                  <a16:creationId xmlns:a16="http://schemas.microsoft.com/office/drawing/2014/main" id="{34B11C6C-87C7-8740-BA8A-E902F8766E25}"/>
                </a:ext>
              </a:extLst>
            </p:cNvPr>
            <p:cNvGrpSpPr/>
            <p:nvPr/>
          </p:nvGrpSpPr>
          <p:grpSpPr>
            <a:xfrm>
              <a:off x="4446742" y="2041523"/>
              <a:ext cx="206828" cy="208047"/>
              <a:chOff x="1619779" y="6069072"/>
              <a:chExt cx="206828" cy="208047"/>
            </a:xfrm>
          </p:grpSpPr>
          <p:cxnSp>
            <p:nvCxnSpPr>
              <p:cNvPr id="180" name="Conector recto de flecha 179">
                <a:extLst>
                  <a:ext uri="{FF2B5EF4-FFF2-40B4-BE49-F238E27FC236}">
                    <a16:creationId xmlns:a16="http://schemas.microsoft.com/office/drawing/2014/main" id="{DAAF993F-D957-E345-A584-895738FCB641}"/>
                  </a:ext>
                </a:extLst>
              </p:cNvPr>
              <p:cNvCxnSpPr/>
              <p:nvPr/>
            </p:nvCxnSpPr>
            <p:spPr>
              <a:xfrm flipV="1">
                <a:off x="1621972" y="6069072"/>
                <a:ext cx="0" cy="206828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cto de flecha 180">
                <a:extLst>
                  <a:ext uri="{FF2B5EF4-FFF2-40B4-BE49-F238E27FC236}">
                    <a16:creationId xmlns:a16="http://schemas.microsoft.com/office/drawing/2014/main" id="{8E70A827-7EA9-8A47-A8FC-3E1D23C00C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723193" y="6173705"/>
                <a:ext cx="0" cy="206828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CuadroTexto 181">
              <a:extLst>
                <a:ext uri="{FF2B5EF4-FFF2-40B4-BE49-F238E27FC236}">
                  <a16:creationId xmlns:a16="http://schemas.microsoft.com/office/drawing/2014/main" id="{E0812C76-ABE9-1C46-B0CC-0990C396D7F9}"/>
                </a:ext>
              </a:extLst>
            </p:cNvPr>
            <p:cNvSpPr txBox="1"/>
            <p:nvPr/>
          </p:nvSpPr>
          <p:spPr>
            <a:xfrm>
              <a:off x="4452949" y="2033333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183" name="Rectangle 19">
            <a:extLst>
              <a:ext uri="{FF2B5EF4-FFF2-40B4-BE49-F238E27FC236}">
                <a16:creationId xmlns:a16="http://schemas.microsoft.com/office/drawing/2014/main" id="{E4DDD2C3-95EC-984E-AD5F-83DEDCB31603}"/>
              </a:ext>
            </a:extLst>
          </p:cNvPr>
          <p:cNvSpPr/>
          <p:nvPr/>
        </p:nvSpPr>
        <p:spPr>
          <a:xfrm>
            <a:off x="747584" y="1377778"/>
            <a:ext cx="4318686" cy="4374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lvl="0" algn="ctr">
              <a:defRPr/>
            </a:pP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Allochthonous micrites clast encased by later marcasite and sphalerite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197D93E-AF1C-CA4A-B819-417F512B18A9}"/>
              </a:ext>
            </a:extLst>
          </p:cNvPr>
          <p:cNvGrpSpPr/>
          <p:nvPr/>
        </p:nvGrpSpPr>
        <p:grpSpPr>
          <a:xfrm>
            <a:off x="741406" y="3699577"/>
            <a:ext cx="4339410" cy="1440000"/>
            <a:chOff x="4341108" y="2630657"/>
            <a:chExt cx="4075243" cy="1260000"/>
          </a:xfrm>
        </p:grpSpPr>
        <p:pic>
          <p:nvPicPr>
            <p:cNvPr id="173" name="Picture 7">
              <a:extLst>
                <a:ext uri="{FF2B5EF4-FFF2-40B4-BE49-F238E27FC236}">
                  <a16:creationId xmlns:a16="http://schemas.microsoft.com/office/drawing/2014/main" id="{38B45B6E-D65E-4C4C-ABF9-B6B9014B6CF1}"/>
                </a:ext>
              </a:extLst>
            </p:cNvPr>
            <p:cNvPicPr/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4347258" y="2630657"/>
              <a:ext cx="4057015" cy="126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4" name="Rectangle 8">
              <a:extLst>
                <a:ext uri="{FF2B5EF4-FFF2-40B4-BE49-F238E27FC236}">
                  <a16:creationId xmlns:a16="http://schemas.microsoft.com/office/drawing/2014/main" id="{728F8548-A01D-0D49-B4B5-925AD3D66F5E}"/>
                </a:ext>
              </a:extLst>
            </p:cNvPr>
            <p:cNvSpPr/>
            <p:nvPr/>
          </p:nvSpPr>
          <p:spPr>
            <a:xfrm rot="10800000" flipV="1">
              <a:off x="6278878" y="3317753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Pale Beds clast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5" name="Rectangle 8">
              <a:extLst>
                <a:ext uri="{FF2B5EF4-FFF2-40B4-BE49-F238E27FC236}">
                  <a16:creationId xmlns:a16="http://schemas.microsoft.com/office/drawing/2014/main" id="{090B2FFA-D951-EA4D-93CF-AA58F8721EC3}"/>
                </a:ext>
              </a:extLst>
            </p:cNvPr>
            <p:cNvSpPr/>
            <p:nvPr/>
          </p:nvSpPr>
          <p:spPr>
            <a:xfrm rot="10800000" flipV="1">
              <a:off x="7619679" y="3354614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6" name="Rectangle 8">
              <a:extLst>
                <a:ext uri="{FF2B5EF4-FFF2-40B4-BE49-F238E27FC236}">
                  <a16:creationId xmlns:a16="http://schemas.microsoft.com/office/drawing/2014/main" id="{7FCCBF19-1593-2546-9512-E7D645A5E75A}"/>
                </a:ext>
              </a:extLst>
            </p:cNvPr>
            <p:cNvSpPr/>
            <p:nvPr/>
          </p:nvSpPr>
          <p:spPr>
            <a:xfrm rot="10800000" flipV="1">
              <a:off x="7215014" y="2977564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cal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7" name="Rectangle 8">
              <a:extLst>
                <a:ext uri="{FF2B5EF4-FFF2-40B4-BE49-F238E27FC236}">
                  <a16:creationId xmlns:a16="http://schemas.microsoft.com/office/drawing/2014/main" id="{B8A39C35-5200-3246-A1E0-2EBF6F3E40AF}"/>
                </a:ext>
              </a:extLst>
            </p:cNvPr>
            <p:cNvSpPr/>
            <p:nvPr/>
          </p:nvSpPr>
          <p:spPr>
            <a:xfrm rot="10800000" flipV="1">
              <a:off x="5420012" y="3186294"/>
              <a:ext cx="796672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mrc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8" name="Rectangle 8">
              <a:extLst>
                <a:ext uri="{FF2B5EF4-FFF2-40B4-BE49-F238E27FC236}">
                  <a16:creationId xmlns:a16="http://schemas.microsoft.com/office/drawing/2014/main" id="{3A7DF712-E0B2-D94D-98DA-45A207D87DDC}"/>
                </a:ext>
              </a:extLst>
            </p:cNvPr>
            <p:cNvSpPr/>
            <p:nvPr/>
          </p:nvSpPr>
          <p:spPr>
            <a:xfrm rot="10800000" flipV="1">
              <a:off x="4359336" y="3464336"/>
              <a:ext cx="924640" cy="382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mineralized micrites pebble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89" name="Conector recto de flecha 188">
              <a:extLst>
                <a:ext uri="{FF2B5EF4-FFF2-40B4-BE49-F238E27FC236}">
                  <a16:creationId xmlns:a16="http://schemas.microsoft.com/office/drawing/2014/main" id="{149188F5-82BB-0244-9CCB-5E6E8E2F86C1}"/>
                </a:ext>
              </a:extLst>
            </p:cNvPr>
            <p:cNvCxnSpPr>
              <a:cxnSpLocks/>
            </p:cNvCxnSpPr>
            <p:nvPr/>
          </p:nvCxnSpPr>
          <p:spPr>
            <a:xfrm>
              <a:off x="8328737" y="2705363"/>
              <a:ext cx="0" cy="20880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ector recto de flecha 189">
              <a:extLst>
                <a:ext uri="{FF2B5EF4-FFF2-40B4-BE49-F238E27FC236}">
                  <a16:creationId xmlns:a16="http://schemas.microsoft.com/office/drawing/2014/main" id="{B28210E5-FEC7-4E4C-9570-F99413F79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7583" y="2713564"/>
              <a:ext cx="2088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CuadroTexto 190">
              <a:extLst>
                <a:ext uri="{FF2B5EF4-FFF2-40B4-BE49-F238E27FC236}">
                  <a16:creationId xmlns:a16="http://schemas.microsoft.com/office/drawing/2014/main" id="{A72C99F0-C222-5D4A-A6AE-CA5E8420864F}"/>
                </a:ext>
              </a:extLst>
            </p:cNvPr>
            <p:cNvSpPr txBox="1"/>
            <p:nvPr/>
          </p:nvSpPr>
          <p:spPr>
            <a:xfrm>
              <a:off x="7974761" y="2716710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1cm</a:t>
              </a:r>
            </a:p>
          </p:txBody>
        </p:sp>
        <p:cxnSp>
          <p:nvCxnSpPr>
            <p:cNvPr id="192" name="Conector recto de flecha 191">
              <a:extLst>
                <a:ext uri="{FF2B5EF4-FFF2-40B4-BE49-F238E27FC236}">
                  <a16:creationId xmlns:a16="http://schemas.microsoft.com/office/drawing/2014/main" id="{D738397A-1CC8-1944-81E0-118503E470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8980" y="3280672"/>
              <a:ext cx="214443" cy="190177"/>
            </a:xfrm>
            <a:prstGeom prst="straightConnector1">
              <a:avLst/>
            </a:prstGeom>
            <a:ln w="3175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E5FB4353-FC59-1646-B3A7-55D45AF72F38}"/>
                </a:ext>
              </a:extLst>
            </p:cNvPr>
            <p:cNvSpPr/>
            <p:nvPr/>
          </p:nvSpPr>
          <p:spPr>
            <a:xfrm>
              <a:off x="4341108" y="2900595"/>
              <a:ext cx="377475" cy="537472"/>
            </a:xfrm>
            <a:custGeom>
              <a:avLst/>
              <a:gdLst>
                <a:gd name="connsiteX0" fmla="*/ 13961 w 272226"/>
                <a:gd name="connsiteY0" fmla="*/ 537472 h 537472"/>
                <a:gd name="connsiteX1" fmla="*/ 146583 w 272226"/>
                <a:gd name="connsiteY1" fmla="*/ 432770 h 537472"/>
                <a:gd name="connsiteX2" fmla="*/ 251286 w 272226"/>
                <a:gd name="connsiteY2" fmla="*/ 328067 h 537472"/>
                <a:gd name="connsiteX3" fmla="*/ 272226 w 272226"/>
                <a:gd name="connsiteY3" fmla="*/ 167524 h 537472"/>
                <a:gd name="connsiteX4" fmla="*/ 181484 w 272226"/>
                <a:gd name="connsiteY4" fmla="*/ 0 h 537472"/>
                <a:gd name="connsiteX5" fmla="*/ 104703 w 272226"/>
                <a:gd name="connsiteY5" fmla="*/ 6980 h 537472"/>
                <a:gd name="connsiteX6" fmla="*/ 104703 w 272226"/>
                <a:gd name="connsiteY6" fmla="*/ 6980 h 537472"/>
                <a:gd name="connsiteX7" fmla="*/ 0 w 272226"/>
                <a:gd name="connsiteY7" fmla="*/ 20941 h 53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226" h="537472">
                  <a:moveTo>
                    <a:pt x="13961" y="537472"/>
                  </a:moveTo>
                  <a:lnTo>
                    <a:pt x="146583" y="432770"/>
                  </a:lnTo>
                  <a:lnTo>
                    <a:pt x="251286" y="328067"/>
                  </a:lnTo>
                  <a:lnTo>
                    <a:pt x="272226" y="167524"/>
                  </a:lnTo>
                  <a:lnTo>
                    <a:pt x="181484" y="0"/>
                  </a:lnTo>
                  <a:lnTo>
                    <a:pt x="104703" y="6980"/>
                  </a:lnTo>
                  <a:lnTo>
                    <a:pt x="104703" y="6980"/>
                  </a:lnTo>
                  <a:lnTo>
                    <a:pt x="0" y="20941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3" name="Rectangle 19">
            <a:extLst>
              <a:ext uri="{FF2B5EF4-FFF2-40B4-BE49-F238E27FC236}">
                <a16:creationId xmlns:a16="http://schemas.microsoft.com/office/drawing/2014/main" id="{DD6AABC6-C394-5E46-AB1F-0AD4D7377D65}"/>
              </a:ext>
            </a:extLst>
          </p:cNvPr>
          <p:cNvSpPr/>
          <p:nvPr/>
        </p:nvSpPr>
        <p:spPr>
          <a:xfrm>
            <a:off x="749130" y="3457490"/>
            <a:ext cx="4317140" cy="2303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lvl="0" algn="ctr">
              <a:defRPr/>
            </a:pP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Allochthonous mineralized </a:t>
            </a:r>
            <a:r>
              <a:rPr lang="en-GB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micrite</a:t>
            </a:r>
            <a:r>
              <a:rPr lang="en-GB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clasts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Rectangle 23">
            <a:extLst>
              <a:ext uri="{FF2B5EF4-FFF2-40B4-BE49-F238E27FC236}">
                <a16:creationId xmlns:a16="http://schemas.microsoft.com/office/drawing/2014/main" id="{D2804BD3-7886-6B4F-A68F-BF398A2BADDD}"/>
              </a:ext>
            </a:extLst>
          </p:cNvPr>
          <p:cNvSpPr/>
          <p:nvPr/>
        </p:nvSpPr>
        <p:spPr>
          <a:xfrm>
            <a:off x="9033098" y="196245"/>
            <a:ext cx="2877670" cy="206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Marcasite and pyrite replacing wood cells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6" name="Grupo 195">
            <a:extLst>
              <a:ext uri="{FF2B5EF4-FFF2-40B4-BE49-F238E27FC236}">
                <a16:creationId xmlns:a16="http://schemas.microsoft.com/office/drawing/2014/main" id="{DB1A3813-F1B9-1F49-ADAB-BBADF14EE7EC}"/>
              </a:ext>
            </a:extLst>
          </p:cNvPr>
          <p:cNvGrpSpPr/>
          <p:nvPr/>
        </p:nvGrpSpPr>
        <p:grpSpPr>
          <a:xfrm>
            <a:off x="5864798" y="2646944"/>
            <a:ext cx="2880000" cy="1800001"/>
            <a:chOff x="4409760" y="1959393"/>
            <a:chExt cx="2163958" cy="1625817"/>
          </a:xfrm>
        </p:grpSpPr>
        <p:pic>
          <p:nvPicPr>
            <p:cNvPr id="197" name="Imagen 196">
              <a:extLst>
                <a:ext uri="{FF2B5EF4-FFF2-40B4-BE49-F238E27FC236}">
                  <a16:creationId xmlns:a16="http://schemas.microsoft.com/office/drawing/2014/main" id="{C888A54C-C6CB-5246-8BB0-175C7F426B27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9760" y="1959393"/>
              <a:ext cx="2163958" cy="162581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98" name="Rectangle 41">
              <a:extLst>
                <a:ext uri="{FF2B5EF4-FFF2-40B4-BE49-F238E27FC236}">
                  <a16:creationId xmlns:a16="http://schemas.microsoft.com/office/drawing/2014/main" id="{26CC17E4-9181-914C-97CA-98D9BE6EFF45}"/>
                </a:ext>
              </a:extLst>
            </p:cNvPr>
            <p:cNvSpPr/>
            <p:nvPr/>
          </p:nvSpPr>
          <p:spPr>
            <a:xfrm>
              <a:off x="5534540" y="2289771"/>
              <a:ext cx="124892" cy="99080"/>
            </a:xfrm>
            <a:prstGeom prst="rect">
              <a:avLst/>
            </a:prstGeom>
            <a:ln w="3175">
              <a:noFill/>
            </a:ln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sl</a:t>
              </a: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8">
              <a:extLst>
                <a:ext uri="{FF2B5EF4-FFF2-40B4-BE49-F238E27FC236}">
                  <a16:creationId xmlns:a16="http://schemas.microsoft.com/office/drawing/2014/main" id="{9FADD78E-89DD-5847-8DB2-02AF921DF44E}"/>
                </a:ext>
              </a:extLst>
            </p:cNvPr>
            <p:cNvSpPr/>
            <p:nvPr/>
          </p:nvSpPr>
          <p:spPr>
            <a:xfrm rot="10800000" flipV="1">
              <a:off x="5799397" y="2382931"/>
              <a:ext cx="708178" cy="129835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mrc+py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1" name="140 Rectángulo">
              <a:extLst>
                <a:ext uri="{FF2B5EF4-FFF2-40B4-BE49-F238E27FC236}">
                  <a16:creationId xmlns:a16="http://schemas.microsoft.com/office/drawing/2014/main" id="{F9BFF5A7-2D23-F64C-8B52-92358DC8C127}"/>
                </a:ext>
              </a:extLst>
            </p:cNvPr>
            <p:cNvSpPr/>
            <p:nvPr/>
          </p:nvSpPr>
          <p:spPr>
            <a:xfrm>
              <a:off x="6246755" y="3425726"/>
              <a:ext cx="326072" cy="15948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2" name="17 Conector recto">
              <a:extLst>
                <a:ext uri="{FF2B5EF4-FFF2-40B4-BE49-F238E27FC236}">
                  <a16:creationId xmlns:a16="http://schemas.microsoft.com/office/drawing/2014/main" id="{FF2EB8A3-89AD-614F-95EC-2A1CD70A7CA8}"/>
                </a:ext>
              </a:extLst>
            </p:cNvPr>
            <p:cNvCxnSpPr/>
            <p:nvPr/>
          </p:nvCxnSpPr>
          <p:spPr>
            <a:xfrm>
              <a:off x="6277306" y="3563761"/>
              <a:ext cx="252000" cy="2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142 CuadroTexto">
              <a:extLst>
                <a:ext uri="{FF2B5EF4-FFF2-40B4-BE49-F238E27FC236}">
                  <a16:creationId xmlns:a16="http://schemas.microsoft.com/office/drawing/2014/main" id="{77CD28C9-4C54-5844-B3B9-3F5257E51AD6}"/>
                </a:ext>
              </a:extLst>
            </p:cNvPr>
            <p:cNvSpPr txBox="1"/>
            <p:nvPr/>
          </p:nvSpPr>
          <p:spPr>
            <a:xfrm>
              <a:off x="6251215" y="3421160"/>
              <a:ext cx="312961" cy="138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b="1" dirty="0">
                  <a:latin typeface="Arial" pitchFamily="34" charset="0"/>
                  <a:cs typeface="Arial" pitchFamily="34" charset="0"/>
                </a:rPr>
                <a:t>0.1mm</a:t>
              </a:r>
            </a:p>
          </p:txBody>
        </p:sp>
      </p:grpSp>
      <p:grpSp>
        <p:nvGrpSpPr>
          <p:cNvPr id="204" name="Grupo 203">
            <a:extLst>
              <a:ext uri="{FF2B5EF4-FFF2-40B4-BE49-F238E27FC236}">
                <a16:creationId xmlns:a16="http://schemas.microsoft.com/office/drawing/2014/main" id="{8A847334-98A8-BD49-9842-61B45FF58AFB}"/>
              </a:ext>
            </a:extLst>
          </p:cNvPr>
          <p:cNvGrpSpPr/>
          <p:nvPr/>
        </p:nvGrpSpPr>
        <p:grpSpPr>
          <a:xfrm>
            <a:off x="5855349" y="4863700"/>
            <a:ext cx="2950022" cy="1803190"/>
            <a:chOff x="4404692" y="3648007"/>
            <a:chExt cx="2227413" cy="1622871"/>
          </a:xfrm>
        </p:grpSpPr>
        <p:pic>
          <p:nvPicPr>
            <p:cNvPr id="205" name="Picture 40">
              <a:extLst>
                <a:ext uri="{FF2B5EF4-FFF2-40B4-BE49-F238E27FC236}">
                  <a16:creationId xmlns:a16="http://schemas.microsoft.com/office/drawing/2014/main" id="{EE299B24-6F05-C040-9727-8F77E9CE47EB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4692" y="3648007"/>
              <a:ext cx="2174542" cy="162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08" name="Rectangle 8">
              <a:extLst>
                <a:ext uri="{FF2B5EF4-FFF2-40B4-BE49-F238E27FC236}">
                  <a16:creationId xmlns:a16="http://schemas.microsoft.com/office/drawing/2014/main" id="{804EB622-6824-8B49-82C2-CABC05B01824}"/>
                </a:ext>
              </a:extLst>
            </p:cNvPr>
            <p:cNvSpPr/>
            <p:nvPr/>
          </p:nvSpPr>
          <p:spPr>
            <a:xfrm rot="10800000" flipV="1">
              <a:off x="5588658" y="4531263"/>
              <a:ext cx="344878" cy="129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gn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9" name="Rectangle 8">
              <a:extLst>
                <a:ext uri="{FF2B5EF4-FFF2-40B4-BE49-F238E27FC236}">
                  <a16:creationId xmlns:a16="http://schemas.microsoft.com/office/drawing/2014/main" id="{64BECDA9-9908-8941-A1AF-A0FCE5D13369}"/>
                </a:ext>
              </a:extLst>
            </p:cNvPr>
            <p:cNvSpPr/>
            <p:nvPr/>
          </p:nvSpPr>
          <p:spPr>
            <a:xfrm rot="10800000" flipV="1">
              <a:off x="5989049" y="3797949"/>
              <a:ext cx="643056" cy="129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mrc+py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10" name="Conector recto de flecha 209">
              <a:extLst>
                <a:ext uri="{FF2B5EF4-FFF2-40B4-BE49-F238E27FC236}">
                  <a16:creationId xmlns:a16="http://schemas.microsoft.com/office/drawing/2014/main" id="{F1CFFD6E-EE9D-544A-9D34-1BD3A048D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8578" y="3945224"/>
              <a:ext cx="133327" cy="137128"/>
            </a:xfrm>
            <a:prstGeom prst="straightConnector1">
              <a:avLst/>
            </a:prstGeom>
            <a:ln w="3175">
              <a:solidFill>
                <a:schemeClr val="bg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Rectangle 8">
              <a:extLst>
                <a:ext uri="{FF2B5EF4-FFF2-40B4-BE49-F238E27FC236}">
                  <a16:creationId xmlns:a16="http://schemas.microsoft.com/office/drawing/2014/main" id="{D30D311B-8016-CF4C-952E-ACABAB16A715}"/>
                </a:ext>
              </a:extLst>
            </p:cNvPr>
            <p:cNvSpPr/>
            <p:nvPr/>
          </p:nvSpPr>
          <p:spPr>
            <a:xfrm rot="10800000" flipV="1">
              <a:off x="4942349" y="4118559"/>
              <a:ext cx="643056" cy="1298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sl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2" name="140 Rectángulo">
              <a:extLst>
                <a:ext uri="{FF2B5EF4-FFF2-40B4-BE49-F238E27FC236}">
                  <a16:creationId xmlns:a16="http://schemas.microsoft.com/office/drawing/2014/main" id="{718F99A7-7EF4-B74F-B696-ECD5E7623993}"/>
                </a:ext>
              </a:extLst>
            </p:cNvPr>
            <p:cNvSpPr/>
            <p:nvPr/>
          </p:nvSpPr>
          <p:spPr>
            <a:xfrm>
              <a:off x="6113465" y="5113909"/>
              <a:ext cx="466430" cy="156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" name="142 CuadroTexto">
              <a:extLst>
                <a:ext uri="{FF2B5EF4-FFF2-40B4-BE49-F238E27FC236}">
                  <a16:creationId xmlns:a16="http://schemas.microsoft.com/office/drawing/2014/main" id="{2BB206A5-3359-6E48-A387-A09BCE42A915}"/>
                </a:ext>
              </a:extLst>
            </p:cNvPr>
            <p:cNvSpPr txBox="1"/>
            <p:nvPr/>
          </p:nvSpPr>
          <p:spPr>
            <a:xfrm>
              <a:off x="6111874" y="5115183"/>
              <a:ext cx="47625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b="1" dirty="0">
                  <a:latin typeface="Arial" pitchFamily="34" charset="0"/>
                  <a:cs typeface="Arial" pitchFamily="34" charset="0"/>
                </a:rPr>
                <a:t>0.05mm</a:t>
              </a:r>
            </a:p>
          </p:txBody>
        </p:sp>
        <p:cxnSp>
          <p:nvCxnSpPr>
            <p:cNvPr id="214" name="17 Conector recto">
              <a:extLst>
                <a:ext uri="{FF2B5EF4-FFF2-40B4-BE49-F238E27FC236}">
                  <a16:creationId xmlns:a16="http://schemas.microsoft.com/office/drawing/2014/main" id="{B75E6709-8DAA-F74D-B341-98FFA3C01E21}"/>
                </a:ext>
              </a:extLst>
            </p:cNvPr>
            <p:cNvCxnSpPr/>
            <p:nvPr/>
          </p:nvCxnSpPr>
          <p:spPr>
            <a:xfrm>
              <a:off x="6132109" y="5251434"/>
              <a:ext cx="432000" cy="2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Rectangle 23">
            <a:extLst>
              <a:ext uri="{FF2B5EF4-FFF2-40B4-BE49-F238E27FC236}">
                <a16:creationId xmlns:a16="http://schemas.microsoft.com/office/drawing/2014/main" id="{2985B9C9-76A5-9240-9F7E-E44261A2D89B}"/>
              </a:ext>
            </a:extLst>
          </p:cNvPr>
          <p:cNvSpPr/>
          <p:nvPr/>
        </p:nvSpPr>
        <p:spPr>
          <a:xfrm>
            <a:off x="9033098" y="2419800"/>
            <a:ext cx="2877670" cy="366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Chalcopyrite, sphalerite and Co-pentlandite filling open spaces in pyrite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Rectangle 23">
            <a:extLst>
              <a:ext uri="{FF2B5EF4-FFF2-40B4-BE49-F238E27FC236}">
                <a16:creationId xmlns:a16="http://schemas.microsoft.com/office/drawing/2014/main" id="{1CB51A81-4E27-5E45-88C2-B6F532F8222A}"/>
              </a:ext>
            </a:extLst>
          </p:cNvPr>
          <p:cNvSpPr/>
          <p:nvPr/>
        </p:nvSpPr>
        <p:spPr>
          <a:xfrm>
            <a:off x="9041564" y="4654531"/>
            <a:ext cx="2877670" cy="206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Siegenite and stibnite inclusions in galena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Rectangle 23">
            <a:extLst>
              <a:ext uri="{FF2B5EF4-FFF2-40B4-BE49-F238E27FC236}">
                <a16:creationId xmlns:a16="http://schemas.microsoft.com/office/drawing/2014/main" id="{50982532-8F11-5B4A-97E8-87D0ED2725B0}"/>
              </a:ext>
            </a:extLst>
          </p:cNvPr>
          <p:cNvSpPr/>
          <p:nvPr/>
        </p:nvSpPr>
        <p:spPr>
          <a:xfrm>
            <a:off x="5865229" y="179313"/>
            <a:ext cx="2877670" cy="206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Marcasite overgrowing pyrite</a:t>
            </a:r>
          </a:p>
        </p:txBody>
      </p:sp>
      <p:sp>
        <p:nvSpPr>
          <p:cNvPr id="222" name="Rectangle 23">
            <a:extLst>
              <a:ext uri="{FF2B5EF4-FFF2-40B4-BE49-F238E27FC236}">
                <a16:creationId xmlns:a16="http://schemas.microsoft.com/office/drawing/2014/main" id="{681990C7-67CA-1645-BA49-0FBA5E4D12F2}"/>
              </a:ext>
            </a:extLst>
          </p:cNvPr>
          <p:cNvSpPr/>
          <p:nvPr/>
        </p:nvSpPr>
        <p:spPr>
          <a:xfrm>
            <a:off x="5865228" y="2428426"/>
            <a:ext cx="2877670" cy="206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en-GB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Pyritized microforaminifera replaced by sphalerite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3">
            <a:extLst>
              <a:ext uri="{FF2B5EF4-FFF2-40B4-BE49-F238E27FC236}">
                <a16:creationId xmlns:a16="http://schemas.microsoft.com/office/drawing/2014/main" id="{3B5D4E2D-5110-1349-8326-4D777EFD7132}"/>
              </a:ext>
            </a:extLst>
          </p:cNvPr>
          <p:cNvSpPr/>
          <p:nvPr/>
        </p:nvSpPr>
        <p:spPr>
          <a:xfrm>
            <a:off x="5861574" y="4644190"/>
            <a:ext cx="2877670" cy="370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alena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replacing colloform sphalerite, marcasite and pyrite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09B7D3F-14E5-3A4D-8AB6-2AD73DCEFE07}"/>
              </a:ext>
            </a:extLst>
          </p:cNvPr>
          <p:cNvGrpSpPr/>
          <p:nvPr/>
        </p:nvGrpSpPr>
        <p:grpSpPr>
          <a:xfrm>
            <a:off x="5859749" y="410291"/>
            <a:ext cx="2880000" cy="1800000"/>
            <a:chOff x="5859749" y="410291"/>
            <a:chExt cx="2880000" cy="1800000"/>
          </a:xfrm>
        </p:grpSpPr>
        <p:pic>
          <p:nvPicPr>
            <p:cNvPr id="215" name="Imagen 214">
              <a:extLst>
                <a:ext uri="{FF2B5EF4-FFF2-40B4-BE49-F238E27FC236}">
                  <a16:creationId xmlns:a16="http://schemas.microsoft.com/office/drawing/2014/main" id="{0E709CEE-751D-5A4A-84D0-BD3E57137A19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9749" y="410291"/>
              <a:ext cx="2880000" cy="1800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24" name="Rectangle 8">
              <a:extLst>
                <a:ext uri="{FF2B5EF4-FFF2-40B4-BE49-F238E27FC236}">
                  <a16:creationId xmlns:a16="http://schemas.microsoft.com/office/drawing/2014/main" id="{8DE1E155-0820-914D-B2BE-CD3381161BE8}"/>
                </a:ext>
              </a:extLst>
            </p:cNvPr>
            <p:cNvSpPr/>
            <p:nvPr/>
          </p:nvSpPr>
          <p:spPr>
            <a:xfrm rot="10800000" flipV="1">
              <a:off x="6509180" y="1080145"/>
              <a:ext cx="1161356" cy="353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5" name="Rectangle 8">
              <a:extLst>
                <a:ext uri="{FF2B5EF4-FFF2-40B4-BE49-F238E27FC236}">
                  <a16:creationId xmlns:a16="http://schemas.microsoft.com/office/drawing/2014/main" id="{64633838-B127-7043-82E2-E7F8819053F3}"/>
                </a:ext>
              </a:extLst>
            </p:cNvPr>
            <p:cNvSpPr/>
            <p:nvPr/>
          </p:nvSpPr>
          <p:spPr>
            <a:xfrm rot="10800000" flipV="1">
              <a:off x="7084773" y="1285443"/>
              <a:ext cx="1161356" cy="353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mrc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31" name="Grupo 230">
              <a:extLst>
                <a:ext uri="{FF2B5EF4-FFF2-40B4-BE49-F238E27FC236}">
                  <a16:creationId xmlns:a16="http://schemas.microsoft.com/office/drawing/2014/main" id="{BA6B6D41-2EA2-F24B-8CDC-EC6E52BDF7E8}"/>
                </a:ext>
              </a:extLst>
            </p:cNvPr>
            <p:cNvGrpSpPr/>
            <p:nvPr/>
          </p:nvGrpSpPr>
          <p:grpSpPr>
            <a:xfrm>
              <a:off x="5864482" y="2020223"/>
              <a:ext cx="682138" cy="189687"/>
              <a:chOff x="6485608" y="5419714"/>
              <a:chExt cx="511613" cy="176787"/>
            </a:xfrm>
          </p:grpSpPr>
          <p:sp>
            <p:nvSpPr>
              <p:cNvPr id="236" name="140 Rectángulo">
                <a:extLst>
                  <a:ext uri="{FF2B5EF4-FFF2-40B4-BE49-F238E27FC236}">
                    <a16:creationId xmlns:a16="http://schemas.microsoft.com/office/drawing/2014/main" id="{6768E219-F453-624C-9C98-EC608C3844D6}"/>
                  </a:ext>
                </a:extLst>
              </p:cNvPr>
              <p:cNvSpPr/>
              <p:nvPr/>
            </p:nvSpPr>
            <p:spPr>
              <a:xfrm>
                <a:off x="6485608" y="5427088"/>
                <a:ext cx="511613" cy="1694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7" name="142 CuadroTexto">
                <a:extLst>
                  <a:ext uri="{FF2B5EF4-FFF2-40B4-BE49-F238E27FC236}">
                    <a16:creationId xmlns:a16="http://schemas.microsoft.com/office/drawing/2014/main" id="{E7A3833D-7DE7-414B-8571-7E3E70A54ACC}"/>
                  </a:ext>
                </a:extLst>
              </p:cNvPr>
              <p:cNvSpPr txBox="1"/>
              <p:nvPr/>
            </p:nvSpPr>
            <p:spPr>
              <a:xfrm>
                <a:off x="6503039" y="5419714"/>
                <a:ext cx="468630" cy="1434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1000" b="1" dirty="0">
                    <a:latin typeface="Arial" pitchFamily="34" charset="0"/>
                    <a:cs typeface="Arial" pitchFamily="34" charset="0"/>
                  </a:rPr>
                  <a:t>200µm</a:t>
                </a:r>
              </a:p>
            </p:txBody>
          </p:sp>
          <p:cxnSp>
            <p:nvCxnSpPr>
              <p:cNvPr id="238" name="17 Conector recto">
                <a:extLst>
                  <a:ext uri="{FF2B5EF4-FFF2-40B4-BE49-F238E27FC236}">
                    <a16:creationId xmlns:a16="http://schemas.microsoft.com/office/drawing/2014/main" id="{BB614D6E-5DE8-2A46-B94A-90BE8ED7AB6A}"/>
                  </a:ext>
                </a:extLst>
              </p:cNvPr>
              <p:cNvCxnSpPr/>
              <p:nvPr/>
            </p:nvCxnSpPr>
            <p:spPr>
              <a:xfrm>
                <a:off x="6508585" y="5565059"/>
                <a:ext cx="432000" cy="2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Grupo 238">
            <a:extLst>
              <a:ext uri="{FF2B5EF4-FFF2-40B4-BE49-F238E27FC236}">
                <a16:creationId xmlns:a16="http://schemas.microsoft.com/office/drawing/2014/main" id="{99679845-B9F6-024F-8821-333085437A63}"/>
              </a:ext>
            </a:extLst>
          </p:cNvPr>
          <p:cNvGrpSpPr/>
          <p:nvPr/>
        </p:nvGrpSpPr>
        <p:grpSpPr>
          <a:xfrm>
            <a:off x="9032229" y="2014213"/>
            <a:ext cx="682138" cy="193825"/>
            <a:chOff x="6485608" y="5419714"/>
            <a:chExt cx="511613" cy="180644"/>
          </a:xfrm>
        </p:grpSpPr>
        <p:sp>
          <p:nvSpPr>
            <p:cNvPr id="240" name="140 Rectángulo">
              <a:extLst>
                <a:ext uri="{FF2B5EF4-FFF2-40B4-BE49-F238E27FC236}">
                  <a16:creationId xmlns:a16="http://schemas.microsoft.com/office/drawing/2014/main" id="{63FB64E2-3DD0-4C46-BAC1-F7230E954139}"/>
                </a:ext>
              </a:extLst>
            </p:cNvPr>
            <p:cNvSpPr/>
            <p:nvPr/>
          </p:nvSpPr>
          <p:spPr>
            <a:xfrm>
              <a:off x="6485608" y="5430945"/>
              <a:ext cx="511613" cy="16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142 CuadroTexto">
              <a:extLst>
                <a:ext uri="{FF2B5EF4-FFF2-40B4-BE49-F238E27FC236}">
                  <a16:creationId xmlns:a16="http://schemas.microsoft.com/office/drawing/2014/main" id="{DAFD7A0F-6B07-7A4F-A398-B96BF377EE6A}"/>
                </a:ext>
              </a:extLst>
            </p:cNvPr>
            <p:cNvSpPr txBox="1"/>
            <p:nvPr/>
          </p:nvSpPr>
          <p:spPr>
            <a:xfrm>
              <a:off x="6503039" y="5419714"/>
              <a:ext cx="468630" cy="143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b="1" dirty="0">
                  <a:latin typeface="Arial" pitchFamily="34" charset="0"/>
                  <a:cs typeface="Arial" pitchFamily="34" charset="0"/>
                </a:rPr>
                <a:t>0.1mm</a:t>
              </a:r>
            </a:p>
          </p:txBody>
        </p:sp>
        <p:cxnSp>
          <p:nvCxnSpPr>
            <p:cNvPr id="242" name="17 Conector recto">
              <a:extLst>
                <a:ext uri="{FF2B5EF4-FFF2-40B4-BE49-F238E27FC236}">
                  <a16:creationId xmlns:a16="http://schemas.microsoft.com/office/drawing/2014/main" id="{26822FD6-6E67-5945-8499-B703DE415DEB}"/>
                </a:ext>
              </a:extLst>
            </p:cNvPr>
            <p:cNvCxnSpPr/>
            <p:nvPr/>
          </p:nvCxnSpPr>
          <p:spPr>
            <a:xfrm>
              <a:off x="6508585" y="5565059"/>
              <a:ext cx="432000" cy="2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DA84E4-35CF-EB4B-BB8C-D2C1AECAE5A0}"/>
              </a:ext>
            </a:extLst>
          </p:cNvPr>
          <p:cNvSpPr/>
          <p:nvPr/>
        </p:nvSpPr>
        <p:spPr>
          <a:xfrm>
            <a:off x="0" y="610969"/>
            <a:ext cx="584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 Bed-rich conglomerates in the hanging walls of the G and S faults in the NW Zone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58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9CC929E3-6543-5E4B-A758-669E4DAA89D0}"/>
              </a:ext>
            </a:extLst>
          </p:cNvPr>
          <p:cNvSpPr txBox="1"/>
          <p:nvPr/>
        </p:nvSpPr>
        <p:spPr>
          <a:xfrm>
            <a:off x="0" y="6626527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B552151-1305-224D-8E30-08B37BFDEA4D}"/>
              </a:ext>
            </a:extLst>
          </p:cNvPr>
          <p:cNvSpPr txBox="1"/>
          <p:nvPr/>
        </p:nvSpPr>
        <p:spPr>
          <a:xfrm>
            <a:off x="0" y="-182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Laminated pyrite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FF2B1CA-48F1-0944-9B29-1A98D1A832C2}"/>
              </a:ext>
            </a:extLst>
          </p:cNvPr>
          <p:cNvSpPr/>
          <p:nvPr/>
        </p:nvSpPr>
        <p:spPr>
          <a:xfrm>
            <a:off x="0" y="925517"/>
            <a:ext cx="34068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Framboidal pyrite replaced by sphalerite and hosted in OM-rich mudstone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7F6F698-9779-7549-853B-F3F7BD287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1" t="6933" r="1944" b="42483"/>
          <a:stretch/>
        </p:blipFill>
        <p:spPr>
          <a:xfrm>
            <a:off x="3421626" y="145432"/>
            <a:ext cx="8622894" cy="6550649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CC6DBE58-5238-C240-8C49-684E208BC54B}"/>
              </a:ext>
            </a:extLst>
          </p:cNvPr>
          <p:cNvSpPr/>
          <p:nvPr/>
        </p:nvSpPr>
        <p:spPr>
          <a:xfrm>
            <a:off x="9059334" y="153136"/>
            <a:ext cx="2946400" cy="203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lvl="0" algn="ctr">
              <a:defRPr/>
            </a:pP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Laminated framboidal pyrite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293383EE-387B-CA49-9393-A9A50E4AA036}"/>
              </a:ext>
            </a:extLst>
          </p:cNvPr>
          <p:cNvSpPr/>
          <p:nvPr/>
        </p:nvSpPr>
        <p:spPr>
          <a:xfrm>
            <a:off x="6002686" y="2356928"/>
            <a:ext cx="2955047" cy="203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500" dirty="0">
                <a:latin typeface="Arial" panose="020B0604020202020204" pitchFamily="34" charset="0"/>
                <a:cs typeface="Arial" panose="020B0604020202020204" pitchFamily="34" charset="0"/>
              </a:rPr>
              <a:t>Colloform pyrite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6CD6D9CD-8A9A-D240-A26E-6293020E7E54}"/>
              </a:ext>
            </a:extLst>
          </p:cNvPr>
          <p:cNvSpPr/>
          <p:nvPr/>
        </p:nvSpPr>
        <p:spPr>
          <a:xfrm>
            <a:off x="6003777" y="149585"/>
            <a:ext cx="2945489" cy="203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500" dirty="0">
                <a:latin typeface="Arial" panose="020B0604020202020204" pitchFamily="34" charset="0"/>
                <a:cs typeface="Arial" panose="020B0604020202020204" pitchFamily="34" charset="0"/>
              </a:rPr>
              <a:t>Pyrite associated to organic matter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FE547012-6939-AA42-9D38-88DDE1EA1CF0}"/>
              </a:ext>
            </a:extLst>
          </p:cNvPr>
          <p:cNvSpPr/>
          <p:nvPr/>
        </p:nvSpPr>
        <p:spPr>
          <a:xfrm>
            <a:off x="9070624" y="4569016"/>
            <a:ext cx="2960510" cy="203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lvl="0" algn="ctr">
              <a:defRPr/>
            </a:pPr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Recrystallized framboidal pyrite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D7C23C2E-07CD-F246-B05C-6419C40680D5}"/>
              </a:ext>
            </a:extLst>
          </p:cNvPr>
          <p:cNvSpPr/>
          <p:nvPr/>
        </p:nvSpPr>
        <p:spPr>
          <a:xfrm>
            <a:off x="9075813" y="2351738"/>
            <a:ext cx="2963788" cy="203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500" dirty="0">
                <a:latin typeface="Arial" panose="020B0604020202020204" pitchFamily="34" charset="0"/>
                <a:cs typeface="Arial" panose="020B0604020202020204" pitchFamily="34" charset="0"/>
              </a:rPr>
              <a:t>Sphalerite replacing pyrite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10254C0-1603-AA4F-A476-64ECE6740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" t="27567" r="5290" b="48926"/>
          <a:stretch/>
        </p:blipFill>
        <p:spPr>
          <a:xfrm>
            <a:off x="132522" y="2530430"/>
            <a:ext cx="3167270" cy="1257408"/>
          </a:xfrm>
          <a:prstGeom prst="rect">
            <a:avLst/>
          </a:prstGeom>
        </p:spPr>
      </p:pic>
      <p:sp>
        <p:nvSpPr>
          <p:cNvPr id="12" name="Estrella de 5 puntas 11">
            <a:extLst>
              <a:ext uri="{FF2B5EF4-FFF2-40B4-BE49-F238E27FC236}">
                <a16:creationId xmlns:a16="http://schemas.microsoft.com/office/drawing/2014/main" id="{79608D8F-EDED-4D45-B5EE-86F3E85D53B9}"/>
              </a:ext>
            </a:extLst>
          </p:cNvPr>
          <p:cNvSpPr/>
          <p:nvPr/>
        </p:nvSpPr>
        <p:spPr>
          <a:xfrm>
            <a:off x="516086" y="3031839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01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E7F6F698-9779-7549-853B-F3F7BD287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1" t="58235" r="2241" b="8397"/>
          <a:stretch/>
        </p:blipFill>
        <p:spPr>
          <a:xfrm>
            <a:off x="417444" y="507795"/>
            <a:ext cx="11410122" cy="595264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C313A9A-C24B-CF43-8A72-F515623AC982}"/>
              </a:ext>
            </a:extLst>
          </p:cNvPr>
          <p:cNvSpPr txBox="1"/>
          <p:nvPr/>
        </p:nvSpPr>
        <p:spPr>
          <a:xfrm>
            <a:off x="10330593" y="0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/>
              <a:t>REFS.: Yesares et al., 2019; 2021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567252-A816-C243-98D4-A50CB7CEB4D0}"/>
              </a:ext>
            </a:extLst>
          </p:cNvPr>
          <p:cNvSpPr txBox="1"/>
          <p:nvPr/>
        </p:nvSpPr>
        <p:spPr>
          <a:xfrm>
            <a:off x="0" y="-50946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Pyritized fossils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7AC27B-A2C6-6944-9686-AACF8BE2841F}"/>
              </a:ext>
            </a:extLst>
          </p:cNvPr>
          <p:cNvSpPr/>
          <p:nvPr/>
        </p:nvSpPr>
        <p:spPr>
          <a:xfrm>
            <a:off x="-1" y="6465146"/>
            <a:ext cx="12192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Bioclasts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forming the calcarenite layers show a high degree of pyritization</a:t>
            </a:r>
            <a:endParaRPr lang="en-GB" sz="2000" b="1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CA4CD87C-6A72-5545-950F-19B317C99A43}"/>
              </a:ext>
            </a:extLst>
          </p:cNvPr>
          <p:cNvSpPr/>
          <p:nvPr/>
        </p:nvSpPr>
        <p:spPr>
          <a:xfrm>
            <a:off x="3822782" y="508813"/>
            <a:ext cx="3923071" cy="2241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Radiolaria replaced by pyrite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C91C948-5F42-F544-BCD7-B4C63DDC650D}"/>
              </a:ext>
            </a:extLst>
          </p:cNvPr>
          <p:cNvGrpSpPr/>
          <p:nvPr/>
        </p:nvGrpSpPr>
        <p:grpSpPr>
          <a:xfrm>
            <a:off x="7878290" y="3544258"/>
            <a:ext cx="3937658" cy="2956956"/>
            <a:chOff x="7878290" y="3610099"/>
            <a:chExt cx="3937658" cy="295695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CCB19B7A-18BC-D14A-A070-1C1B99F015E3}"/>
                </a:ext>
              </a:extLst>
            </p:cNvPr>
            <p:cNvGrpSpPr/>
            <p:nvPr/>
          </p:nvGrpSpPr>
          <p:grpSpPr>
            <a:xfrm>
              <a:off x="7878290" y="3610099"/>
              <a:ext cx="3937658" cy="2956956"/>
              <a:chOff x="8199343" y="4158000"/>
              <a:chExt cx="3601329" cy="2700000"/>
            </a:xfrm>
          </p:grpSpPr>
          <p:pic>
            <p:nvPicPr>
              <p:cNvPr id="17" name="Picture 102">
                <a:extLst>
                  <a:ext uri="{FF2B5EF4-FFF2-40B4-BE49-F238E27FC236}">
                    <a16:creationId xmlns:a16="http://schemas.microsoft.com/office/drawing/2014/main" id="{5CFDDF15-652D-774D-8EE2-599F53BCE0E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99343" y="4158000"/>
                <a:ext cx="3600000" cy="2700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86E7F8C-B975-3B44-A08C-27DCEDFA29D4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090413" y="6724649"/>
                <a:ext cx="710259" cy="133351"/>
              </a:xfrm>
              <a:prstGeom prst="rect">
                <a:avLst/>
              </a:prstGeom>
            </p:spPr>
          </p:pic>
        </p:grp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E9487A63-2526-314A-AA3D-B40FBEBE7665}"/>
                </a:ext>
              </a:extLst>
            </p:cNvPr>
            <p:cNvSpPr/>
            <p:nvPr/>
          </p:nvSpPr>
          <p:spPr>
            <a:xfrm rot="10800000" flipV="1">
              <a:off x="8119899" y="4123711"/>
              <a:ext cx="988894" cy="3974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py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096E1CDD-D132-7E4D-927C-61CA40BA4EBE}"/>
                </a:ext>
              </a:extLst>
            </p:cNvPr>
            <p:cNvCxnSpPr>
              <a:cxnSpLocks/>
            </p:cNvCxnSpPr>
            <p:nvPr/>
          </p:nvCxnSpPr>
          <p:spPr>
            <a:xfrm>
              <a:off x="8585137" y="4432832"/>
              <a:ext cx="452985" cy="206545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19">
            <a:extLst>
              <a:ext uri="{FF2B5EF4-FFF2-40B4-BE49-F238E27FC236}">
                <a16:creationId xmlns:a16="http://schemas.microsoft.com/office/drawing/2014/main" id="{F3FE27FC-2520-7246-A3CC-FAE18BE80C95}"/>
              </a:ext>
            </a:extLst>
          </p:cNvPr>
          <p:cNvSpPr/>
          <p:nvPr/>
        </p:nvSpPr>
        <p:spPr>
          <a:xfrm>
            <a:off x="3802236" y="3538217"/>
            <a:ext cx="3941389" cy="2514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Sphalerite replacing microforaminifera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2E50F74F-624D-F943-B92A-513949B5F1D4}"/>
              </a:ext>
            </a:extLst>
          </p:cNvPr>
          <p:cNvSpPr/>
          <p:nvPr/>
        </p:nvSpPr>
        <p:spPr>
          <a:xfrm>
            <a:off x="7875642" y="504045"/>
            <a:ext cx="3934868" cy="2740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Microforaminifera embedded in pyrite</a:t>
            </a: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1213CAB3-A31C-6249-BDF4-F4C0253C925E}"/>
              </a:ext>
            </a:extLst>
          </p:cNvPr>
          <p:cNvSpPr/>
          <p:nvPr/>
        </p:nvSpPr>
        <p:spPr>
          <a:xfrm>
            <a:off x="7882742" y="3546091"/>
            <a:ext cx="3920052" cy="2536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Pyrite rim on fossils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8370E31-1CAE-9F4E-916F-2D6462553D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0" t="27837" r="5290" b="48926"/>
          <a:stretch/>
        </p:blipFill>
        <p:spPr>
          <a:xfrm>
            <a:off x="411981" y="5359547"/>
            <a:ext cx="3305909" cy="1107512"/>
          </a:xfrm>
          <a:prstGeom prst="rect">
            <a:avLst/>
          </a:prstGeom>
        </p:spPr>
      </p:pic>
      <p:sp>
        <p:nvSpPr>
          <p:cNvPr id="23" name="Estrella de 5 puntas 22">
            <a:extLst>
              <a:ext uri="{FF2B5EF4-FFF2-40B4-BE49-F238E27FC236}">
                <a16:creationId xmlns:a16="http://schemas.microsoft.com/office/drawing/2014/main" id="{0B996D92-2EBF-184D-8C43-8CEA51D2A2D3}"/>
              </a:ext>
            </a:extLst>
          </p:cNvPr>
          <p:cNvSpPr/>
          <p:nvPr/>
        </p:nvSpPr>
        <p:spPr>
          <a:xfrm>
            <a:off x="820886" y="5770695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1925E50-A1CD-EA4B-859F-C3F02734CD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16" t="90411" r="67144" b="8397"/>
          <a:stretch/>
        </p:blipFill>
        <p:spPr>
          <a:xfrm>
            <a:off x="3166639" y="5038009"/>
            <a:ext cx="517525" cy="21256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0F9DA54-FCAC-1A48-9415-97EEC3F74AE6}"/>
              </a:ext>
            </a:extLst>
          </p:cNvPr>
          <p:cNvSpPr/>
          <p:nvPr/>
        </p:nvSpPr>
        <p:spPr>
          <a:xfrm>
            <a:off x="369989" y="5259122"/>
            <a:ext cx="3384000" cy="100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8879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3595</TotalTime>
  <Words>2798</Words>
  <Application>Microsoft Office PowerPoint</Application>
  <PresentationFormat>Widescreen</PresentationFormat>
  <Paragraphs>619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Lola Yesares Ortiz</dc:creator>
  <cp:lastModifiedBy>Colin Andrew</cp:lastModifiedBy>
  <cp:revision>296</cp:revision>
  <dcterms:created xsi:type="dcterms:W3CDTF">2023-08-14T08:34:34Z</dcterms:created>
  <dcterms:modified xsi:type="dcterms:W3CDTF">2023-09-28T10:23:13Z</dcterms:modified>
</cp:coreProperties>
</file>