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7" r:id="rId2"/>
    <p:sldId id="276" r:id="rId3"/>
    <p:sldId id="267" r:id="rId4"/>
    <p:sldId id="777" r:id="rId5"/>
    <p:sldId id="266" r:id="rId6"/>
    <p:sldId id="726" r:id="rId7"/>
    <p:sldId id="741" r:id="rId8"/>
    <p:sldId id="725" r:id="rId9"/>
    <p:sldId id="591" r:id="rId10"/>
    <p:sldId id="273" r:id="rId11"/>
    <p:sldId id="275" r:id="rId12"/>
    <p:sldId id="762" r:id="rId13"/>
    <p:sldId id="279" r:id="rId14"/>
    <p:sldId id="757" r:id="rId15"/>
    <p:sldId id="282" r:id="rId16"/>
    <p:sldId id="280" r:id="rId17"/>
    <p:sldId id="779" r:id="rId18"/>
    <p:sldId id="780" r:id="rId19"/>
    <p:sldId id="753" r:id="rId20"/>
    <p:sldId id="281" r:id="rId21"/>
    <p:sldId id="802" r:id="rId22"/>
    <p:sldId id="752" r:id="rId23"/>
    <p:sldId id="270" r:id="rId24"/>
    <p:sldId id="803" r:id="rId25"/>
    <p:sldId id="284" r:id="rId26"/>
    <p:sldId id="593" r:id="rId27"/>
    <p:sldId id="750" r:id="rId28"/>
    <p:sldId id="804" r:id="rId29"/>
    <p:sldId id="765" r:id="rId30"/>
    <p:sldId id="259" r:id="rId31"/>
    <p:sldId id="272" r:id="rId32"/>
    <p:sldId id="258" r:id="rId33"/>
    <p:sldId id="781" r:id="rId34"/>
    <p:sldId id="784" r:id="rId35"/>
    <p:sldId id="785" r:id="rId36"/>
    <p:sldId id="261" r:id="rId37"/>
    <p:sldId id="264" r:id="rId38"/>
    <p:sldId id="257" r:id="rId39"/>
    <p:sldId id="788" r:id="rId40"/>
    <p:sldId id="792" r:id="rId41"/>
    <p:sldId id="789" r:id="rId42"/>
    <p:sldId id="795" r:id="rId43"/>
    <p:sldId id="796" r:id="rId44"/>
    <p:sldId id="797" r:id="rId45"/>
    <p:sldId id="798" r:id="rId46"/>
    <p:sldId id="799" r:id="rId47"/>
    <p:sldId id="790" r:id="rId48"/>
    <p:sldId id="793" r:id="rId49"/>
    <p:sldId id="787" r:id="rId50"/>
    <p:sldId id="76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E50AB-BC3D-42AF-9907-AC3721DBFE3F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2B1A-E453-4FB7-840A-556D3967DEC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977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Note the Waulsortian knoll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F3E4C-4E9B-483B-8A74-FAB6D9B5A5C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11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Note the Waulsortian knoll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F3E4C-4E9B-483B-8A74-FAB6D9B5A5C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2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Additionally the Pb isotope results from </a:t>
            </a:r>
            <a:r>
              <a:rPr lang="en-IE" dirty="0" err="1"/>
              <a:t>Harberton</a:t>
            </a:r>
            <a:r>
              <a:rPr lang="en-IE" dirty="0"/>
              <a:t> are distinctly different from other Irish deposits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F3E4C-4E9B-483B-8A74-FAB6D9B5A5C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8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C7D9-C3E0-E2A8-A5CF-8D6130D52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2B073-BA82-C353-39AF-4AA7D2D06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3CEC-2C28-DAE6-EC4A-3EB1A922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07EC9-8977-6698-FC59-D78631FE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E9EB3-8CBE-620B-761E-F75A7DF6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9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1003-1846-FFA8-6303-9D33199C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3AD4D-DEAC-BF10-EA16-4A3DB0186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DC471-4000-2E1C-209A-4B58CE1D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B1838-C2E2-ED23-33C1-9DBBB11D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0AF60-C4D7-EAE8-540A-5F286E1C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645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865B30-E483-7306-3FF5-2170DE8D6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57B4D-57E3-9681-B624-B89A8B38D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AF917-EFA8-8433-C1D1-4243489B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D8BB5-1565-C1D1-444C-EBF0475E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586B0-F136-6409-0D57-98187034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602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94F2-DFE9-77A7-AC82-3EFEFF96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6CB43-A396-DF60-29BE-97435774C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34D03-46B9-06CD-66F6-CDB58859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B111-8521-9D5E-1E50-058FD3DC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199E7-CCC5-B6F5-0E26-5BCF958E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35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6FD5-E922-CE29-27DB-34A1205D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FC04E-3B71-D9DB-5F9A-45736C9B8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A870F-6DB7-EE75-1064-9805BA00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07C12-13F7-BAAA-1604-CFE30890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C13B7-235B-559A-2828-C3E5224F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044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E3AA9-DEE1-EEFB-D36D-99D609F0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05997-2179-17A8-3A20-6B5571A10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F8E4-006E-FB4E-1840-32591F40A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8D3FB-05F7-C55C-4EBF-F800E639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ACC56-1233-ED23-3A47-F6B48225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8A0A-9A4C-1F11-B406-29363411B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136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1062-6D0F-F6B3-F9B2-6A8EF984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A0C5F-0C37-6705-7078-F4B11540D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38CC3-762D-3B05-23C5-3C2C5B02F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D2A9D-C6D1-A4C4-7F09-40593F021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66FC5-D964-131F-7909-B2075C2A0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25B83-3E10-E98A-E5EC-4C45C5E8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CDA58-989C-AE0F-6A61-BF3311A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F0C70-72D2-127D-160B-3B3EE833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309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E0E0-3654-4C7B-A23C-013E3948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5A82D-D535-163F-571F-70F9AF44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40245-5CFC-A3AF-E89F-F5EC5FB0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67988-CB4E-4CA6-7E2A-63E30B5D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825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33555-914B-06C6-1D4E-D080B15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05865-3C4E-CF98-D47C-3EB96E9F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00B08-24EC-380C-A142-95DA8FFE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759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4BC2-5F14-92E2-F936-F91D7081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80750-27A5-5907-EEB0-1E8900A1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0A207-EA10-3C06-6596-EE35D618B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7063B-53F4-975B-B2B0-C9CDE8FB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8316A-8BB3-5805-3995-88D974BE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30FA9-26D1-53E3-A27E-C12F0E48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778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11FB2-6395-E062-00E2-B6C74BEF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AF7F9A-5817-ADC9-25A3-0AEC2B13F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26166-51D2-D233-AA13-426136AFE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665AC-C1A6-B0A3-7786-47092FAF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CED5-B06F-3737-9CF4-3CABF31A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5ACCA-9D16-98ED-4112-D53A9D1D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405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3EDF2-610B-0F43-B35D-F9DF42E3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363B0-66B1-E259-66BD-FBDF15530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2180-CDA5-FEBF-F7A6-4B1485B51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A359C-1DDD-49C6-9134-FDAE38EDC997}" type="datetimeFigureOut">
              <a:rPr lang="en-IE" smtClean="0"/>
              <a:t>09/09/2023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5554D-964C-09B5-CBDE-B32A8B392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B170-3C48-C7F3-060D-887CB78CD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D0273-DFBA-4AF4-82FA-D1F9B19D71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827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mp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0.wdp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0.png"/><Relationship Id="rId1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emf"/><Relationship Id="rId7" Type="http://schemas.microsoft.com/office/2007/relationships/hdphoto" Target="../media/hdphoto1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46.emf"/><Relationship Id="rId10" Type="http://schemas.openxmlformats.org/officeDocument/2006/relationships/image" Target="../media/image2.png"/><Relationship Id="rId4" Type="http://schemas.openxmlformats.org/officeDocument/2006/relationships/image" Target="../media/image45.emf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13.wdp"/><Relationship Id="rId7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tm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12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2.png"/><Relationship Id="rId5" Type="http://schemas.microsoft.com/office/2007/relationships/hdphoto" Target="../media/hdphoto5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0.emf"/><Relationship Id="rId3" Type="http://schemas.openxmlformats.org/officeDocument/2006/relationships/image" Target="../media/image46.emf"/><Relationship Id="rId7" Type="http://schemas.microsoft.com/office/2007/relationships/hdphoto" Target="../media/hdphoto18.wdp"/><Relationship Id="rId12" Type="http://schemas.microsoft.com/office/2007/relationships/hdphoto" Target="../media/hdphoto14.wdp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9.png"/><Relationship Id="rId5" Type="http://schemas.microsoft.com/office/2007/relationships/hdphoto" Target="../media/hdphoto12.wdp"/><Relationship Id="rId15" Type="http://schemas.microsoft.com/office/2007/relationships/hdphoto" Target="../media/hdphoto1.wdp"/><Relationship Id="rId10" Type="http://schemas.openxmlformats.org/officeDocument/2006/relationships/image" Target="../media/image91.png"/><Relationship Id="rId4" Type="http://schemas.openxmlformats.org/officeDocument/2006/relationships/image" Target="../media/image47.png"/><Relationship Id="rId9" Type="http://schemas.microsoft.com/office/2007/relationships/hdphoto" Target="../media/hdphoto11.wdp"/><Relationship Id="rId1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microsoft.com/office/2007/relationships/hdphoto" Target="../media/hdphoto1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4.png"/><Relationship Id="rId4" Type="http://schemas.microsoft.com/office/2007/relationships/hdphoto" Target="../media/hdphoto19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6.png"/><Relationship Id="rId7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98.png"/><Relationship Id="rId4" Type="http://schemas.openxmlformats.org/officeDocument/2006/relationships/image" Target="../media/image97.tmp"/><Relationship Id="rId9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1.wdp"/><Relationship Id="rId7" Type="http://schemas.openxmlformats.org/officeDocument/2006/relationships/image" Target="../media/image8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tmp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57F1-4166-6A21-995A-7208409A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6592"/>
            <a:ext cx="9144000" cy="1084816"/>
          </a:xfrm>
        </p:spPr>
        <p:txBody>
          <a:bodyPr/>
          <a:lstStyle/>
          <a:p>
            <a:r>
              <a:rPr lang="en-IE" b="1" cap="small" dirty="0"/>
              <a:t>Irish but not Irish-type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26710-CBF9-A74C-CA08-2181A8213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891"/>
            <a:ext cx="9144000" cy="1655762"/>
          </a:xfrm>
        </p:spPr>
        <p:txBody>
          <a:bodyPr/>
          <a:lstStyle/>
          <a:p>
            <a:r>
              <a:rPr lang="en-IE" dirty="0"/>
              <a:t>Gerry Stanley</a:t>
            </a:r>
          </a:p>
          <a:p>
            <a:r>
              <a:rPr lang="en-IE" dirty="0"/>
              <a:t>and</a:t>
            </a:r>
          </a:p>
          <a:p>
            <a:r>
              <a:rPr lang="en-IE" dirty="0"/>
              <a:t> Colin J. Andrew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4895F5-89BF-C429-8DE8-A159F7E5CA76}"/>
              </a:ext>
            </a:extLst>
          </p:cNvPr>
          <p:cNvGrpSpPr/>
          <p:nvPr/>
        </p:nvGrpSpPr>
        <p:grpSpPr>
          <a:xfrm>
            <a:off x="4705877" y="422760"/>
            <a:ext cx="2780245" cy="1818513"/>
            <a:chOff x="4705877" y="422760"/>
            <a:chExt cx="2780245" cy="1818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F71FC3-2BF8-7F11-87F2-54C31DB2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9812" y="505907"/>
              <a:ext cx="2432375" cy="16409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46E020-0A49-801B-7149-B1759798EB28}"/>
                </a:ext>
              </a:extLst>
            </p:cNvPr>
            <p:cNvSpPr/>
            <p:nvPr/>
          </p:nvSpPr>
          <p:spPr>
            <a:xfrm>
              <a:off x="4750904" y="430375"/>
              <a:ext cx="347870" cy="18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800675-D96A-F6F3-21BA-13D6C5EA029D}"/>
                </a:ext>
              </a:extLst>
            </p:cNvPr>
            <p:cNvSpPr/>
            <p:nvPr/>
          </p:nvSpPr>
          <p:spPr>
            <a:xfrm>
              <a:off x="7093225" y="2016655"/>
              <a:ext cx="347870" cy="18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214B46-B040-59A0-CF8C-EB959B20887D}"/>
                </a:ext>
              </a:extLst>
            </p:cNvPr>
            <p:cNvSpPr/>
            <p:nvPr/>
          </p:nvSpPr>
          <p:spPr>
            <a:xfrm>
              <a:off x="4705877" y="2052430"/>
              <a:ext cx="347870" cy="18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83523A-476A-9404-FA05-78CA386044E4}"/>
                </a:ext>
              </a:extLst>
            </p:cNvPr>
            <p:cNvSpPr/>
            <p:nvPr/>
          </p:nvSpPr>
          <p:spPr>
            <a:xfrm>
              <a:off x="7138252" y="422760"/>
              <a:ext cx="347870" cy="18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45624A-BDD9-E0BA-D235-78E95B65C3E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160000"/>
            <a:chExt cx="11700000" cy="72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694A38-070D-844E-76F7-2543ED200C0E}"/>
                </a:ext>
              </a:extLst>
            </p:cNvPr>
            <p:cNvGrpSpPr/>
            <p:nvPr/>
          </p:nvGrpSpPr>
          <p:grpSpPr>
            <a:xfrm>
              <a:off x="360000" y="2160000"/>
              <a:ext cx="2340000" cy="72000"/>
              <a:chOff x="360000" y="2160000"/>
              <a:chExt cx="2340000" cy="72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BD22B6C-EB55-8447-A20E-181FEDFF9B80}"/>
                  </a:ext>
                </a:extLst>
              </p:cNvPr>
              <p:cNvSpPr/>
              <p:nvPr/>
            </p:nvSpPr>
            <p:spPr>
              <a:xfrm>
                <a:off x="1530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847BE5F-7EB0-FA28-5E18-F5E91E40B16A}"/>
                  </a:ext>
                </a:extLst>
              </p:cNvPr>
              <p:cNvSpPr/>
              <p:nvPr/>
            </p:nvSpPr>
            <p:spPr>
              <a:xfrm>
                <a:off x="59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BD43AAB-C279-3617-103C-5ABD6977384D}"/>
                  </a:ext>
                </a:extLst>
              </p:cNvPr>
              <p:cNvSpPr/>
              <p:nvPr/>
            </p:nvSpPr>
            <p:spPr>
              <a:xfrm>
                <a:off x="82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CD319E9-BF74-FAF0-27CE-0AA1AFF21C26}"/>
                  </a:ext>
                </a:extLst>
              </p:cNvPr>
              <p:cNvSpPr/>
              <p:nvPr/>
            </p:nvSpPr>
            <p:spPr>
              <a:xfrm>
                <a:off x="129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8A8249F-46E6-1231-37C0-2011F2782F92}"/>
                  </a:ext>
                </a:extLst>
              </p:cNvPr>
              <p:cNvSpPr/>
              <p:nvPr/>
            </p:nvSpPr>
            <p:spPr>
              <a:xfrm>
                <a:off x="106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89F267-18A5-28C0-93F0-154E3F44ABA0}"/>
                  </a:ext>
                </a:extLst>
              </p:cNvPr>
              <p:cNvSpPr/>
              <p:nvPr/>
            </p:nvSpPr>
            <p:spPr>
              <a:xfrm>
                <a:off x="176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F0864FD-F4B6-864E-6B57-8F92FB8C7A6C}"/>
                  </a:ext>
                </a:extLst>
              </p:cNvPr>
              <p:cNvSpPr/>
              <p:nvPr/>
            </p:nvSpPr>
            <p:spPr>
              <a:xfrm>
                <a:off x="199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A9EA9A-528A-75EE-BBBD-E263C05C88E7}"/>
                  </a:ext>
                </a:extLst>
              </p:cNvPr>
              <p:cNvSpPr/>
              <p:nvPr/>
            </p:nvSpPr>
            <p:spPr>
              <a:xfrm>
                <a:off x="223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68556E1-3F42-18E2-8957-C0CFBBD48BB0}"/>
                  </a:ext>
                </a:extLst>
              </p:cNvPr>
              <p:cNvSpPr/>
              <p:nvPr/>
            </p:nvSpPr>
            <p:spPr>
              <a:xfrm>
                <a:off x="246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0368FBE-8A67-3CE7-D1BF-EC739108F55C}"/>
                  </a:ext>
                </a:extLst>
              </p:cNvPr>
              <p:cNvSpPr/>
              <p:nvPr/>
            </p:nvSpPr>
            <p:spPr>
              <a:xfrm>
                <a:off x="360000" y="21600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55D931-81CF-6A15-78DA-3A39E6503D1B}"/>
                </a:ext>
              </a:extLst>
            </p:cNvPr>
            <p:cNvGrpSpPr/>
            <p:nvPr/>
          </p:nvGrpSpPr>
          <p:grpSpPr>
            <a:xfrm>
              <a:off x="2700000" y="2160000"/>
              <a:ext cx="2340000" cy="72000"/>
              <a:chOff x="485052" y="1937674"/>
              <a:chExt cx="2340000" cy="72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7D932B9-20F3-5835-A99C-4B373C89237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4D6832-B6C8-7A2D-6233-F005841091F5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0B27618-1A54-C5CF-1AC8-D949A7F074D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5DBD990-4AA2-5FD5-73D3-28301C32B93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B8F6B9-DB99-39AE-AF37-15E43EDC6E6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34A43E9-2585-E2F4-2BE9-7A3DB23B02A7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871EE1D-F2C6-5086-616C-693C4247C33F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8B20BB1-C164-B012-7A79-6B9B6B9FBF9E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6B700FC-B904-A9BC-D4B5-B6A33795DCC6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7E62BBB-43DA-9733-6B08-787B52E46C73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D1443A-9D34-1EA1-8D2B-8D343F14DA1B}"/>
                </a:ext>
              </a:extLst>
            </p:cNvPr>
            <p:cNvGrpSpPr/>
            <p:nvPr/>
          </p:nvGrpSpPr>
          <p:grpSpPr>
            <a:xfrm>
              <a:off x="9720000" y="2160000"/>
              <a:ext cx="2340000" cy="72000"/>
              <a:chOff x="485052" y="1937674"/>
              <a:chExt cx="2340000" cy="72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327292-C969-A2BA-EDDF-E37090413660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5694635-3AE4-7B87-B24F-B4550C70A24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753F068-27BE-F367-9DDF-BB9E67C88ADD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18777DF-C852-E7B0-E9AF-3583EAE7731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64DBF74-D5F9-A5A3-AFDE-4576DAF9DFF3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DDF26E-B67A-5C60-90CC-873A9D6F639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43F0536-CBD7-0410-1F9C-E9E89972A5C1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69C3AA9-2C35-E4BD-4895-AF7861C2E67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7896B3-D5F7-35D1-B9CB-983C9DD2F98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D1AFD1F-F592-B9D3-779D-0B788645E14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A74F41-F910-0D0F-979A-AE888C3EC090}"/>
                </a:ext>
              </a:extLst>
            </p:cNvPr>
            <p:cNvGrpSpPr/>
            <p:nvPr/>
          </p:nvGrpSpPr>
          <p:grpSpPr>
            <a:xfrm>
              <a:off x="7380000" y="2160000"/>
              <a:ext cx="2340000" cy="72000"/>
              <a:chOff x="485052" y="1937674"/>
              <a:chExt cx="2340000" cy="72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567393-9AA1-9632-E626-2454D0E56CFB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C5325C0-B675-BD8E-95D6-FAD3F42877DF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9847328-74B5-302D-1491-0C62BC0FC92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EA718F-D8AE-7A89-DC9E-83D70D927B84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DCE33A6-93BD-9107-24F0-C9B140CCEF92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0A83044-163B-162B-88A6-D37A1B9605B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671D892-8EB5-A4DA-CC2E-4A3AF2E1BDF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640CE7-DE95-C6AC-C93F-F12F79EC9AB5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2D6B1B-76D4-B312-C66B-83FB2858C86D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9998495-FD26-9F78-B859-01774EC1BD2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2A067C-5C6C-D91D-D3C6-B724BE1F2A7A}"/>
                </a:ext>
              </a:extLst>
            </p:cNvPr>
            <p:cNvGrpSpPr/>
            <p:nvPr/>
          </p:nvGrpSpPr>
          <p:grpSpPr>
            <a:xfrm>
              <a:off x="5040000" y="2160000"/>
              <a:ext cx="2340000" cy="72000"/>
              <a:chOff x="485052" y="1937674"/>
              <a:chExt cx="2340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826415-C439-FC3F-C8E6-D1F08B264BDA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2B92DA6-A635-0F22-C0BC-2FC80CB4C218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23BC3C6-8773-9C60-8A6A-D20DB4923579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083401-440E-EBF2-5CAF-C18F22624B9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CCFCA1D-51CA-B1F9-3C4D-2678CAFC9F4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DE7B86-3336-DE5C-7CB0-CB444A381765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D23E6-56AD-50D6-B8F3-765860008F02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39DE695-2326-B450-96A8-D932101149E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945A83E-83F5-F2F5-D309-EDA2F540041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126ABB-9A5E-6F5F-77C8-4C70F6622B4A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C275F04-3D1F-2AAE-410D-B3AEA531DE92}"/>
              </a:ext>
            </a:extLst>
          </p:cNvPr>
          <p:cNvGrpSpPr/>
          <p:nvPr/>
        </p:nvGrpSpPr>
        <p:grpSpPr>
          <a:xfrm>
            <a:off x="0" y="6315157"/>
            <a:ext cx="12192000" cy="458892"/>
            <a:chOff x="0" y="5569726"/>
            <a:chExt cx="12192000" cy="45889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168342A-8D1C-A525-14CC-64892E403A51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7471B4FA-8D70-303A-B8D5-DF351A9DA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46A59B7-7384-D6CF-29ED-2B1677B63F59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ACFD5D0-B2D9-72EC-E0F6-EFC41D61D3DA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AEDB636-2788-52B6-95A5-9183A140BF50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62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F1E187-F3E8-8EBF-28C8-98B972668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"/>
          <a:stretch/>
        </p:blipFill>
        <p:spPr>
          <a:xfrm>
            <a:off x="3146056" y="1038207"/>
            <a:ext cx="5899888" cy="5040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F47C26-8ED0-C0C9-38C6-08FFA231AFF2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04682267-BC0F-9405-4430-DD527449B419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F2D5B1-2716-7C46-BC5C-AFFE0DAB0EDA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072846-803A-48D8-8E87-C696611C085E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77C2A-41ED-0C56-DEB6-F4047B0D45FE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637C45-AD45-053E-326D-0C983291B62C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5BBC0D-9A18-3A39-796A-28CBF9076592}"/>
              </a:ext>
            </a:extLst>
          </p:cNvPr>
          <p:cNvSpPr txBox="1"/>
          <p:nvPr/>
        </p:nvSpPr>
        <p:spPr>
          <a:xfrm>
            <a:off x="2179983" y="357811"/>
            <a:ext cx="783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The Allenwood Graben, Faults and Corridor Nomenclature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B3F7CBE-D8B4-B748-77C1-59B41892F2B8}"/>
              </a:ext>
            </a:extLst>
          </p:cNvPr>
          <p:cNvGrpSpPr/>
          <p:nvPr/>
        </p:nvGrpSpPr>
        <p:grpSpPr>
          <a:xfrm>
            <a:off x="0" y="6325093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BEF9A12-44F4-0A8D-434E-64C2825B694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CD89A74E-0FA0-9126-1E20-B831B46EC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B41B5D1-88B9-F25E-EA16-496E494EC2E4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071941-D2C0-6DCE-5550-B520EE89F62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C6B315-A3EA-F092-106B-4D76AB4AC45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ED6E6C-7BE6-874E-23E8-CE7E12697C8C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400000"/>
            <a:chExt cx="11700000" cy="72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0C87B-BEBD-00ED-8759-6E08604FE8F4}"/>
                </a:ext>
              </a:extLst>
            </p:cNvPr>
            <p:cNvGrpSpPr/>
            <p:nvPr/>
          </p:nvGrpSpPr>
          <p:grpSpPr>
            <a:xfrm>
              <a:off x="360000" y="5400000"/>
              <a:ext cx="2340000" cy="72000"/>
              <a:chOff x="569322" y="4135088"/>
              <a:chExt cx="2340000" cy="72000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3E8FC33-3D3E-C373-DCC6-CD788A7B1590}"/>
                  </a:ext>
                </a:extLst>
              </p:cNvPr>
              <p:cNvSpPr/>
              <p:nvPr/>
            </p:nvSpPr>
            <p:spPr>
              <a:xfrm rot="10800000">
                <a:off x="1505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BA7EDD5-FB4C-C676-2F12-B555C50C292B}"/>
                  </a:ext>
                </a:extLst>
              </p:cNvPr>
              <p:cNvSpPr/>
              <p:nvPr/>
            </p:nvSpPr>
            <p:spPr>
              <a:xfrm rot="10800000">
                <a:off x="244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935A948-5EB5-23CC-FA67-343CAFE8542F}"/>
                  </a:ext>
                </a:extLst>
              </p:cNvPr>
              <p:cNvSpPr/>
              <p:nvPr/>
            </p:nvSpPr>
            <p:spPr>
              <a:xfrm rot="10800000">
                <a:off x="220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5C0A03E-34EA-F7EA-18BC-DE1A6660476A}"/>
                  </a:ext>
                </a:extLst>
              </p:cNvPr>
              <p:cNvSpPr/>
              <p:nvPr/>
            </p:nvSpPr>
            <p:spPr>
              <a:xfrm rot="10800000">
                <a:off x="173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9EA8158-CF70-FADF-8879-76B66456207F}"/>
                  </a:ext>
                </a:extLst>
              </p:cNvPr>
              <p:cNvSpPr/>
              <p:nvPr/>
            </p:nvSpPr>
            <p:spPr>
              <a:xfrm rot="10800000">
                <a:off x="197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E140FD8-0C38-D0EB-741C-5A23C0E03E91}"/>
                  </a:ext>
                </a:extLst>
              </p:cNvPr>
              <p:cNvSpPr/>
              <p:nvPr/>
            </p:nvSpPr>
            <p:spPr>
              <a:xfrm rot="10800000">
                <a:off x="127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6FD5C295-CA67-CBCC-49D6-6E6A1FE44F8E}"/>
                  </a:ext>
                </a:extLst>
              </p:cNvPr>
              <p:cNvSpPr/>
              <p:nvPr/>
            </p:nvSpPr>
            <p:spPr>
              <a:xfrm rot="10800000">
                <a:off x="103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ED6C57C-6227-72BD-0613-0DD4CE47C814}"/>
                  </a:ext>
                </a:extLst>
              </p:cNvPr>
              <p:cNvSpPr/>
              <p:nvPr/>
            </p:nvSpPr>
            <p:spPr>
              <a:xfrm rot="10800000">
                <a:off x="80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AEEEF0A-B2B7-C061-81A2-A0C4B91D645C}"/>
                  </a:ext>
                </a:extLst>
              </p:cNvPr>
              <p:cNvSpPr/>
              <p:nvPr/>
            </p:nvSpPr>
            <p:spPr>
              <a:xfrm rot="10800000">
                <a:off x="56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545B619-D2A2-3984-1A01-C22836905770}"/>
                  </a:ext>
                </a:extLst>
              </p:cNvPr>
              <p:cNvSpPr/>
              <p:nvPr/>
            </p:nvSpPr>
            <p:spPr>
              <a:xfrm rot="10800000">
                <a:off x="2675322" y="413508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6600D4-1C5F-7F3F-0416-F839F9C9777D}"/>
                </a:ext>
              </a:extLst>
            </p:cNvPr>
            <p:cNvGrpSpPr/>
            <p:nvPr/>
          </p:nvGrpSpPr>
          <p:grpSpPr>
            <a:xfrm>
              <a:off x="2700000" y="5400000"/>
              <a:ext cx="9360000" cy="72000"/>
              <a:chOff x="2700000" y="2880000"/>
              <a:chExt cx="9360000" cy="72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A6EF2F9-DF6A-5C0B-2EC4-7A06A99596EB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F9F3C61-E140-587B-13FC-C024BD18FDE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FB5D514-C00C-8B48-73BF-9EB9969BC54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9371D68-D055-DACC-EDCD-DA998C964F9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B3E1DEC-492F-0D27-FB6B-032E1F7D8A8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5B1BD262-B700-38D5-082C-75C9BBDC87E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B2A96C3B-4FC7-6CA0-D0B9-56B5D05505B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5D52C1F-73AC-4CCA-D347-3E1501D65455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CA16F076-0CF8-A236-8619-630CBD11F7C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1DC7883B-C9B7-6ECF-E084-085AE9E4417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56DE249-7911-E148-16FF-E082265C515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0754AFE-1954-FB87-E4C9-41FC0E88483C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048354F5-18B9-3085-9FC1-A5B2E973F00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B9BF7D7-5F55-3930-0168-6D3C111E171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A409069-3AAD-3704-8838-B3EC602DA0B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A795ACF-5471-876E-74FC-8D5AE4AD184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21695ED7-9EC8-91CA-2051-F5B32E01B01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14930574-E518-3906-87DD-528FE91D840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129AD10E-1C71-A070-AF07-1EB06D614C0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87E02B5-108F-FE92-573E-3619FDAD904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014BE7D-D6B0-EBCC-8131-EFBFED4DADC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0493CB2-B0BA-E626-170F-0D5339639B3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B7DFF02-29E0-7E97-BA8F-DA16BF5B3607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4F533DCE-2343-C757-9A72-E42CD147338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8F2CF32A-8AD0-15E8-7CC4-CBFA829CEE8B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92B56B3-33CF-455A-C67D-3D0D067CC14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3810DD1-813F-E509-09A3-71F8A3713B5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94A907D-9B86-BBF1-FBB5-4986CAF9DD2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20588A18-BFC9-49D3-E324-B2AA7E2F8D3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81065BC-8200-C798-EE78-C6A5FB3B4D8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1D86DF1-CC8D-ABB5-627B-9CC75AD3E4E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CFED805E-73F3-E928-7E04-AD8C35C9D1E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285C912-D0BF-1C74-5A5F-41C3C2374F4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C9A8EC8-54AE-FE2D-45B4-1FD7FF1B4AFE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D4965A4-033A-825A-46FE-4C876FD69F5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B5B7D020-F5A3-737A-602F-D5FA9080498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C908FF7D-DE8C-00E7-B1C7-79ABC015D30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6300FAC-8760-57F6-3544-CF2EBBDEBE5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7DC5D64-C53D-98A9-C1A9-E92643A21D4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797E48D-ACA5-9CA6-D868-7184EEEDAD7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B04D781-EB64-71CC-E4F1-112D80F568F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C589981-F466-AB88-E670-2489C789DF9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9FE5030-FF64-9E0F-59A7-BC1BD7FD95D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9857E34-6667-5BFA-E615-5F6A6912435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3256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7570B-64A7-244B-DC04-BDBBE32D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00" y="505279"/>
            <a:ext cx="6960847" cy="576000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83B2B-D408-8F1A-B599-CA520BAA382F}"/>
              </a:ext>
            </a:extLst>
          </p:cNvPr>
          <p:cNvSpPr txBox="1"/>
          <p:nvPr/>
        </p:nvSpPr>
        <p:spPr>
          <a:xfrm>
            <a:off x="8792817" y="2690336"/>
            <a:ext cx="32327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structural plan at base of Waulsortian showing principal faults and distribution of mineralization within the “McGregor Corridor”.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5EDDD-234B-4785-7A9D-9C9F85AE4B7D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11" name="Callout: Down Arrow 10">
              <a:extLst>
                <a:ext uri="{FF2B5EF4-FFF2-40B4-BE49-F238E27FC236}">
                  <a16:creationId xmlns:a16="http://schemas.microsoft.com/office/drawing/2014/main" id="{805E2B09-4E4A-4EA0-7199-6576B6215495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119371-2502-1C6B-0986-9683DEFD88BB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4830BF-3F75-6C39-BC53-8DD8D2162256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3627A3-D530-7545-29D1-C91F39CF6F08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4865BB-CBCA-009D-B5DE-65ED20A4E7E2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0694F41-7C04-CBD9-FEEC-6537E5E33F2B}"/>
              </a:ext>
            </a:extLst>
          </p:cNvPr>
          <p:cNvGrpSpPr/>
          <p:nvPr/>
        </p:nvGrpSpPr>
        <p:grpSpPr>
          <a:xfrm>
            <a:off x="0" y="6325101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C109932-4C8E-72A0-9B7F-463EFD4233CC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275D58AA-5F52-4385-B84B-B3608252F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98E9149-AE94-C2F6-72A8-5211AEBC0EBE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6540A10-FC57-2A82-D731-A8DB2AA262EC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A4E4668-4D66-0E94-6EDD-711557B58BC1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B7D248-BB00-882A-DFF7-5391EFBA487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160000"/>
            <a:chExt cx="11700000" cy="72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F2843B-263B-DC07-3B0C-7858C37642D4}"/>
                </a:ext>
              </a:extLst>
            </p:cNvPr>
            <p:cNvGrpSpPr/>
            <p:nvPr/>
          </p:nvGrpSpPr>
          <p:grpSpPr>
            <a:xfrm>
              <a:off x="360000" y="2160000"/>
              <a:ext cx="2340000" cy="72000"/>
              <a:chOff x="485052" y="1937674"/>
              <a:chExt cx="2340000" cy="72000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267BB29-60B0-AC00-E7F5-10C0BB92D6DF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3DED9ED-D1FD-E103-FB95-81A918D2D5AE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AEE50F6-7416-B8E3-839D-C99D0ADFDA23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289AC94-FD45-CDD9-F904-0BC8563205DB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3EDCD26-DA87-3817-C018-15F5E8FC712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512102D-B952-C899-B139-B7F968E171D8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56282F6-C245-135B-904D-197669E633E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66B628C-B617-24DD-75B4-147C99357A54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B7D39701-35BC-AD9E-969D-F91E4EB280D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D367B9A-E505-5375-0AC3-6A2C89A98260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7C3F7D-02A4-A999-976F-964DAE53F71A}"/>
                </a:ext>
              </a:extLst>
            </p:cNvPr>
            <p:cNvGrpSpPr/>
            <p:nvPr/>
          </p:nvGrpSpPr>
          <p:grpSpPr>
            <a:xfrm>
              <a:off x="2700000" y="2160000"/>
              <a:ext cx="9360000" cy="72000"/>
              <a:chOff x="360000" y="2160000"/>
              <a:chExt cx="9360000" cy="72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30BE0F0-7BDF-8978-A471-3F1912E11E4A}"/>
                  </a:ext>
                </a:extLst>
              </p:cNvPr>
              <p:cNvGrpSpPr/>
              <p:nvPr/>
            </p:nvGrpSpPr>
            <p:grpSpPr>
              <a:xfrm>
                <a:off x="360000" y="2160000"/>
                <a:ext cx="2340000" cy="72000"/>
                <a:chOff x="360000" y="2160000"/>
                <a:chExt cx="2340000" cy="7200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8B2FEAA-B0E2-5A13-7657-75078EC79DC8}"/>
                    </a:ext>
                  </a:extLst>
                </p:cNvPr>
                <p:cNvSpPr/>
                <p:nvPr/>
              </p:nvSpPr>
              <p:spPr>
                <a:xfrm>
                  <a:off x="1530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97F84A2-0BC2-113F-5E02-55E7910DC5F8}"/>
                    </a:ext>
                  </a:extLst>
                </p:cNvPr>
                <p:cNvSpPr/>
                <p:nvPr/>
              </p:nvSpPr>
              <p:spPr>
                <a:xfrm>
                  <a:off x="594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B310516-6D5E-B9C5-360D-49A79F93B515}"/>
                    </a:ext>
                  </a:extLst>
                </p:cNvPr>
                <p:cNvSpPr/>
                <p:nvPr/>
              </p:nvSpPr>
              <p:spPr>
                <a:xfrm>
                  <a:off x="828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4E29D4C-1F9A-65F1-7856-3937C9CEEE3F}"/>
                    </a:ext>
                  </a:extLst>
                </p:cNvPr>
                <p:cNvSpPr/>
                <p:nvPr/>
              </p:nvSpPr>
              <p:spPr>
                <a:xfrm>
                  <a:off x="1296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B614A7A2-2454-8097-9169-C87404F262C9}"/>
                    </a:ext>
                  </a:extLst>
                </p:cNvPr>
                <p:cNvSpPr/>
                <p:nvPr/>
              </p:nvSpPr>
              <p:spPr>
                <a:xfrm>
                  <a:off x="1062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8243031-91C6-C971-F489-08B15059CF55}"/>
                    </a:ext>
                  </a:extLst>
                </p:cNvPr>
                <p:cNvSpPr/>
                <p:nvPr/>
              </p:nvSpPr>
              <p:spPr>
                <a:xfrm>
                  <a:off x="1764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014E069-FFB3-507A-9A86-54C9F906BC88}"/>
                    </a:ext>
                  </a:extLst>
                </p:cNvPr>
                <p:cNvSpPr/>
                <p:nvPr/>
              </p:nvSpPr>
              <p:spPr>
                <a:xfrm>
                  <a:off x="1998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4E2F304-0CCC-7791-BB60-2B517C8BEFE4}"/>
                    </a:ext>
                  </a:extLst>
                </p:cNvPr>
                <p:cNvSpPr/>
                <p:nvPr/>
              </p:nvSpPr>
              <p:spPr>
                <a:xfrm>
                  <a:off x="2232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840B81A-AEFE-0D3D-3814-AD20334AE149}"/>
                    </a:ext>
                  </a:extLst>
                </p:cNvPr>
                <p:cNvSpPr/>
                <p:nvPr/>
              </p:nvSpPr>
              <p:spPr>
                <a:xfrm>
                  <a:off x="2466000" y="21600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89A47578-E687-C4B3-8F45-42431BE094BA}"/>
                    </a:ext>
                  </a:extLst>
                </p:cNvPr>
                <p:cNvSpPr/>
                <p:nvPr/>
              </p:nvSpPr>
              <p:spPr>
                <a:xfrm>
                  <a:off x="360000" y="2160000"/>
                  <a:ext cx="234000" cy="72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8F4ED7C-F3D2-6C42-01F3-E65E6CDF5686}"/>
                  </a:ext>
                </a:extLst>
              </p:cNvPr>
              <p:cNvGrpSpPr/>
              <p:nvPr/>
            </p:nvGrpSpPr>
            <p:grpSpPr>
              <a:xfrm>
                <a:off x="270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EB3FB15-A2C9-A233-D4B2-7A61603E18F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FE00F381-5B7E-6CB6-127B-DC2AB875ABA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120FA2CC-DABC-DA97-1032-452119C2476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13CBEF6-EEB2-61A4-5C34-F4FF68FB036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5E9378D3-4A54-A33D-EADE-FDBD964A967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1A269CB-9C8C-9D55-7904-580A370BF7C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69C3C6C0-80FA-E0A0-77F5-6B0DA1EA56E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9B58956-8077-E59D-7FF7-15321A0BA2B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6EB09E2-750F-00B8-8705-9E130F79A60E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DD50F768-DA70-026B-2846-D13BEE2E5AF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2091303-557B-176E-CCE5-1D8855281607}"/>
                  </a:ext>
                </a:extLst>
              </p:cNvPr>
              <p:cNvGrpSpPr/>
              <p:nvPr/>
            </p:nvGrpSpPr>
            <p:grpSpPr>
              <a:xfrm>
                <a:off x="738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55B7390-3A1C-E0B7-219B-CC989170FDF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3F2EEF2-21AB-B798-661E-B0576CD3D78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B24A075-B54F-2671-8ACC-245176FD086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D4C82A3-5ABC-4DEC-BF3A-2D655EB5976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34246D98-A930-AFED-506C-839E57F8161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56119D68-60CD-77EA-D193-EABDDC466C5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A6440CFA-C724-FD0E-D340-E860AFA181A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9190A68-B053-D2A7-591F-ABA6C0455CD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E1CCCD8D-10B6-F7C5-19D6-E0604FCD5F6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9DCA76-C0ED-81C9-AA89-FA98962A022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5010FBD-67E5-8C71-7E2C-6DE7CE8A4E79}"/>
                  </a:ext>
                </a:extLst>
              </p:cNvPr>
              <p:cNvGrpSpPr/>
              <p:nvPr/>
            </p:nvGrpSpPr>
            <p:grpSpPr>
              <a:xfrm>
                <a:off x="504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2D7DCED1-F880-D846-672A-CD09C4DDCD2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BE6CF8D-EC47-52FD-6B4A-B4E6A589809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B3D338F5-8006-60FD-78B1-D979CD3FC36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6C725140-79D6-684F-0632-BD7779CCD98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1B913B7-5CFF-67AD-69C4-0035DDAE5B9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83B16E4-E86A-0A90-2341-395122013725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296B547-C037-0934-C080-080E9634ECD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133B8C40-D465-8AEF-11E5-D97F392D757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819164D-69BD-5179-5FDE-B4BBC40FFD6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2DEFB376-483D-7D7F-C867-4594DF1F042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3540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711BF1-0B86-9767-4791-DB91E914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3" y="1114012"/>
            <a:ext cx="8547787" cy="5126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B618D6-7B73-B610-AB17-7811C370EB27}"/>
              </a:ext>
            </a:extLst>
          </p:cNvPr>
          <p:cNvSpPr txBox="1"/>
          <p:nvPr/>
        </p:nvSpPr>
        <p:spPr>
          <a:xfrm>
            <a:off x="8738592" y="326739"/>
            <a:ext cx="315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Canal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 276000mE facing East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904188-E43D-0344-07AD-3745411360BD}"/>
              </a:ext>
            </a:extLst>
          </p:cNvPr>
          <p:cNvGrpSpPr/>
          <p:nvPr/>
        </p:nvGrpSpPr>
        <p:grpSpPr>
          <a:xfrm>
            <a:off x="490041" y="1598701"/>
            <a:ext cx="3018269" cy="2380139"/>
            <a:chOff x="490041" y="1598701"/>
            <a:chExt cx="3018269" cy="23801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E12840-ED1D-1B8C-D26A-9829E2695231}"/>
                </a:ext>
              </a:extLst>
            </p:cNvPr>
            <p:cNvSpPr/>
            <p:nvPr/>
          </p:nvSpPr>
          <p:spPr>
            <a:xfrm>
              <a:off x="494438" y="1696811"/>
              <a:ext cx="405272" cy="74645"/>
            </a:xfrm>
            <a:prstGeom prst="rect">
              <a:avLst/>
            </a:prstGeom>
            <a:solidFill>
              <a:srgbClr val="CCFFC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79E5E8-E621-404F-CEB9-E696D8727321}"/>
                </a:ext>
              </a:extLst>
            </p:cNvPr>
            <p:cNvSpPr/>
            <p:nvPr/>
          </p:nvSpPr>
          <p:spPr>
            <a:xfrm>
              <a:off x="494238" y="1909665"/>
              <a:ext cx="405272" cy="74645"/>
            </a:xfrm>
            <a:prstGeom prst="rect">
              <a:avLst/>
            </a:prstGeom>
            <a:solidFill>
              <a:srgbClr val="3399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3D42C8-1DE7-31F5-400C-233ECBA12213}"/>
                </a:ext>
              </a:extLst>
            </p:cNvPr>
            <p:cNvSpPr/>
            <p:nvPr/>
          </p:nvSpPr>
          <p:spPr>
            <a:xfrm>
              <a:off x="494238" y="2131276"/>
              <a:ext cx="405272" cy="74645"/>
            </a:xfrm>
            <a:prstGeom prst="rect">
              <a:avLst/>
            </a:prstGeom>
            <a:solidFill>
              <a:srgbClr val="00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1828F6-2F63-F46A-3341-1AA31840C35A}"/>
                </a:ext>
              </a:extLst>
            </p:cNvPr>
            <p:cNvSpPr/>
            <p:nvPr/>
          </p:nvSpPr>
          <p:spPr>
            <a:xfrm>
              <a:off x="490041" y="2323532"/>
              <a:ext cx="405272" cy="74645"/>
            </a:xfrm>
            <a:prstGeom prst="rect">
              <a:avLst/>
            </a:prstGeom>
            <a:solidFill>
              <a:srgbClr val="D1FF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5D7634-8DCF-A59A-6C20-59E54FD78FF8}"/>
                </a:ext>
              </a:extLst>
            </p:cNvPr>
            <p:cNvSpPr/>
            <p:nvPr/>
          </p:nvSpPr>
          <p:spPr>
            <a:xfrm>
              <a:off x="494238" y="2543277"/>
              <a:ext cx="405272" cy="7464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1AE2D8-D48D-4DF9-4C04-3DED7C7BC787}"/>
                </a:ext>
              </a:extLst>
            </p:cNvPr>
            <p:cNvSpPr/>
            <p:nvPr/>
          </p:nvSpPr>
          <p:spPr>
            <a:xfrm>
              <a:off x="494238" y="2730753"/>
              <a:ext cx="405272" cy="746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0B7458-BBBE-F910-44BC-276C4B6B9AFD}"/>
                </a:ext>
              </a:extLst>
            </p:cNvPr>
            <p:cNvSpPr/>
            <p:nvPr/>
          </p:nvSpPr>
          <p:spPr>
            <a:xfrm>
              <a:off x="494238" y="2941282"/>
              <a:ext cx="405272" cy="746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E0757B-3B3E-021E-9B30-DD06AA3DB910}"/>
                </a:ext>
              </a:extLst>
            </p:cNvPr>
            <p:cNvSpPr/>
            <p:nvPr/>
          </p:nvSpPr>
          <p:spPr>
            <a:xfrm>
              <a:off x="494990" y="3381966"/>
              <a:ext cx="405272" cy="74645"/>
            </a:xfrm>
            <a:prstGeom prst="rect">
              <a:avLst/>
            </a:prstGeom>
            <a:pattFill prst="wdUpDiag">
              <a:fgClr>
                <a:srgbClr val="D1FFFF"/>
              </a:fgClr>
              <a:bgClr>
                <a:srgbClr val="FFCCFF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CDEABD-85A9-A0CD-3CA3-C7A3D224A9DF}"/>
                </a:ext>
              </a:extLst>
            </p:cNvPr>
            <p:cNvSpPr/>
            <p:nvPr/>
          </p:nvSpPr>
          <p:spPr>
            <a:xfrm>
              <a:off x="493766" y="3579760"/>
              <a:ext cx="405272" cy="74645"/>
            </a:xfrm>
            <a:prstGeom prst="rect">
              <a:avLst/>
            </a:prstGeom>
            <a:pattFill prst="wdUpDiag">
              <a:fgClr>
                <a:schemeClr val="accent6">
                  <a:lumMod val="75000"/>
                </a:schemeClr>
              </a:fgClr>
              <a:bgClr>
                <a:srgbClr val="FFCCFF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075F63-B42A-E68C-9175-314D974054B8}"/>
                </a:ext>
              </a:extLst>
            </p:cNvPr>
            <p:cNvSpPr txBox="1"/>
            <p:nvPr/>
          </p:nvSpPr>
          <p:spPr>
            <a:xfrm>
              <a:off x="922978" y="1598701"/>
              <a:ext cx="2585332" cy="2380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Upper Allenwood Beds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Lower Allenwood Beds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Upper Waulsortian Transition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Waulsortian Mudbank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Argillaceous Bioclastic Limestone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Clean Calcarenite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Biosparites</a:t>
              </a:r>
              <a:endPara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Dolomitized Waulsortian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Dolomitized Allenwood Beds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E4240D4-896A-D4DE-7A62-EFD1264C5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50" y="4381368"/>
            <a:ext cx="500742" cy="272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90B390-B125-19C0-F95F-AD81EFA0B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49" y="4744032"/>
            <a:ext cx="500743" cy="272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8151078-DD96-4C1E-472A-9856AC2594A3}"/>
              </a:ext>
            </a:extLst>
          </p:cNvPr>
          <p:cNvSpPr/>
          <p:nvPr/>
        </p:nvSpPr>
        <p:spPr>
          <a:xfrm>
            <a:off x="494519" y="4049486"/>
            <a:ext cx="158621" cy="1789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B24FDD-FA4D-9B7B-2087-E0A3E671B282}"/>
              </a:ext>
            </a:extLst>
          </p:cNvPr>
          <p:cNvSpPr txBox="1"/>
          <p:nvPr/>
        </p:nvSpPr>
        <p:spPr>
          <a:xfrm>
            <a:off x="1004592" y="4019038"/>
            <a:ext cx="1717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&gt;4% </a:t>
            </a:r>
            <a:r>
              <a:rPr kumimoji="0" lang="en-I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Zn+Pb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 Matrix Breccia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Crackle &amp; Precipitate Breccias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9841C-59A2-BA36-37AC-AE6C17FCFE97}"/>
              </a:ext>
            </a:extLst>
          </p:cNvPr>
          <p:cNvSpPr txBox="1"/>
          <p:nvPr/>
        </p:nvSpPr>
        <p:spPr>
          <a:xfrm>
            <a:off x="3928188" y="1081666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Allenwood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804622-6F5F-193E-8684-FAED62E3342F}"/>
              </a:ext>
            </a:extLst>
          </p:cNvPr>
          <p:cNvCxnSpPr>
            <a:cxnSpLocks/>
          </p:cNvCxnSpPr>
          <p:nvPr/>
        </p:nvCxnSpPr>
        <p:spPr>
          <a:xfrm>
            <a:off x="4850296" y="1696811"/>
            <a:ext cx="477078" cy="454363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E7A249-2670-FD92-05EC-3FD9ED574D3E}"/>
              </a:ext>
            </a:extLst>
          </p:cNvPr>
          <p:cNvCxnSpPr>
            <a:cxnSpLocks/>
          </p:cNvCxnSpPr>
          <p:nvPr/>
        </p:nvCxnSpPr>
        <p:spPr>
          <a:xfrm>
            <a:off x="7156174" y="1771456"/>
            <a:ext cx="1192696" cy="310886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D276C3-5EF8-EA57-E53D-0C4F0733EABA}"/>
              </a:ext>
            </a:extLst>
          </p:cNvPr>
          <p:cNvCxnSpPr>
            <a:cxnSpLocks/>
          </p:cNvCxnSpPr>
          <p:nvPr/>
        </p:nvCxnSpPr>
        <p:spPr>
          <a:xfrm>
            <a:off x="5266191" y="4228432"/>
            <a:ext cx="184943" cy="151555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3CCCE-BFD9-B916-17F8-C01B7EB4DD1D}"/>
              </a:ext>
            </a:extLst>
          </p:cNvPr>
          <p:cNvCxnSpPr>
            <a:cxnSpLocks/>
          </p:cNvCxnSpPr>
          <p:nvPr/>
        </p:nvCxnSpPr>
        <p:spPr>
          <a:xfrm>
            <a:off x="8415290" y="4986210"/>
            <a:ext cx="323302" cy="128657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ABD2F1-70DF-AB24-0005-953BC2EA7C6B}"/>
              </a:ext>
            </a:extLst>
          </p:cNvPr>
          <p:cNvCxnSpPr>
            <a:cxnSpLocks/>
          </p:cNvCxnSpPr>
          <p:nvPr/>
        </p:nvCxnSpPr>
        <p:spPr>
          <a:xfrm flipH="1">
            <a:off x="10602301" y="2941282"/>
            <a:ext cx="666721" cy="157338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43D508-D76A-0C12-C182-667D2DB65AAA}"/>
              </a:ext>
            </a:extLst>
          </p:cNvPr>
          <p:cNvCxnSpPr>
            <a:cxnSpLocks/>
          </p:cNvCxnSpPr>
          <p:nvPr/>
        </p:nvCxnSpPr>
        <p:spPr>
          <a:xfrm flipH="1">
            <a:off x="10053910" y="4573036"/>
            <a:ext cx="548391" cy="163656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E499507-E1D1-F96D-3EFA-E1E7E168C549}"/>
              </a:ext>
            </a:extLst>
          </p:cNvPr>
          <p:cNvSpPr txBox="1"/>
          <p:nvPr/>
        </p:nvSpPr>
        <p:spPr>
          <a:xfrm>
            <a:off x="2296666" y="470997"/>
            <a:ext cx="759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Fault Control at Harberton Bridge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1D5724-68DB-317B-C4D5-A2F5E7D45705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43" name="Callout: Down Arrow 42">
              <a:extLst>
                <a:ext uri="{FF2B5EF4-FFF2-40B4-BE49-F238E27FC236}">
                  <a16:creationId xmlns:a16="http://schemas.microsoft.com/office/drawing/2014/main" id="{5DC7577A-4DC6-7722-688F-062C18A8BA9B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4B17B09-AD13-233F-4EA5-1D4A0FF2EF08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8ED22DB-75E2-40E9-6DE5-A630F0F5E0EF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9ECCFD-ED1B-5656-C576-11FCE5758BA6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F5D984-E933-A58A-D896-3CD6CEEEFAA5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DD43C7C-C038-D52E-C324-3E7A63834D75}"/>
              </a:ext>
            </a:extLst>
          </p:cNvPr>
          <p:cNvGrpSpPr/>
          <p:nvPr/>
        </p:nvGrpSpPr>
        <p:grpSpPr>
          <a:xfrm>
            <a:off x="0" y="6305221"/>
            <a:ext cx="12192000" cy="458892"/>
            <a:chOff x="0" y="5569726"/>
            <a:chExt cx="12192000" cy="458892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A39B4FC-F1FF-DCD5-31CF-06F9DC8ADA03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9DE3F62-B374-0320-BD7D-83D83B74A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DC781CD-9D36-D6B5-D4DF-EB89A0347CDB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319B9D3-F108-BF31-1BA3-C76CDD0901D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F62468B-F013-A845-E804-A4A6C0BBA4C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414B0C-6398-7897-70E6-C00992051C7E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520000"/>
            <a:chExt cx="11700000" cy="72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8767CAA-E5D2-95D2-F0C8-DEB0A86AC939}"/>
                </a:ext>
              </a:extLst>
            </p:cNvPr>
            <p:cNvGrpSpPr/>
            <p:nvPr/>
          </p:nvGrpSpPr>
          <p:grpSpPr>
            <a:xfrm>
              <a:off x="2700000" y="2520000"/>
              <a:ext cx="9360000" cy="72000"/>
              <a:chOff x="360000" y="2520000"/>
              <a:chExt cx="9360000" cy="72000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D8FE13A-C083-755F-9623-B1B1E54FA7C2}"/>
                  </a:ext>
                </a:extLst>
              </p:cNvPr>
              <p:cNvGrpSpPr/>
              <p:nvPr/>
            </p:nvGrpSpPr>
            <p:grpSpPr>
              <a:xfrm>
                <a:off x="270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B9B99D5D-DFAD-2878-6310-9FC5A5C92DD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528B7D9-AE6D-A9FA-ECA7-AA5F7354687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9805730-66CE-5FE9-B25F-2D62F649C0C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A9B8057-7176-4AFB-7D30-CA55F190D2A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039199A-24A0-5A9E-2557-5D8EBF54D63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6C4FCD18-B578-C6E5-5EC6-FF6A257D8D4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5BBE642-16D4-415B-82ED-BD2D51391685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238E4BCB-D6BA-B68E-DD4E-68EC560A0F4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230FC55-5A18-42FF-2CDF-0933F8E11CF2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6CAB955B-A204-662C-AAA8-999FA21938F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81642E5-C72B-6B7A-22AB-55CE1DFBE809}"/>
                  </a:ext>
                </a:extLst>
              </p:cNvPr>
              <p:cNvGrpSpPr/>
              <p:nvPr/>
            </p:nvGrpSpPr>
            <p:grpSpPr>
              <a:xfrm>
                <a:off x="360000" y="2520000"/>
                <a:ext cx="2340000" cy="72000"/>
                <a:chOff x="360000" y="2312400"/>
                <a:chExt cx="2340000" cy="72000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0DDC096-9535-595E-7BC3-3E77903E1281}"/>
                    </a:ext>
                  </a:extLst>
                </p:cNvPr>
                <p:cNvSpPr/>
                <p:nvPr/>
              </p:nvSpPr>
              <p:spPr>
                <a:xfrm>
                  <a:off x="360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2A949DC-73EF-3F55-480B-EEE77A6FAC2F}"/>
                    </a:ext>
                  </a:extLst>
                </p:cNvPr>
                <p:cNvSpPr/>
                <p:nvPr/>
              </p:nvSpPr>
              <p:spPr>
                <a:xfrm>
                  <a:off x="1530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7A6C041-B5C6-4314-C7AD-723E15E48A4D}"/>
                    </a:ext>
                  </a:extLst>
                </p:cNvPr>
                <p:cNvSpPr/>
                <p:nvPr/>
              </p:nvSpPr>
              <p:spPr>
                <a:xfrm>
                  <a:off x="828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E0F303E-84B9-F3F7-BD62-FA41BAE9675F}"/>
                    </a:ext>
                  </a:extLst>
                </p:cNvPr>
                <p:cNvSpPr/>
                <p:nvPr/>
              </p:nvSpPr>
              <p:spPr>
                <a:xfrm>
                  <a:off x="1296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749F2557-FE40-046A-E346-3BF63E3D9495}"/>
                    </a:ext>
                  </a:extLst>
                </p:cNvPr>
                <p:cNvSpPr/>
                <p:nvPr/>
              </p:nvSpPr>
              <p:spPr>
                <a:xfrm>
                  <a:off x="1062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ED8AA6B6-6E77-C987-C563-D50FC2FD0381}"/>
                    </a:ext>
                  </a:extLst>
                </p:cNvPr>
                <p:cNvSpPr/>
                <p:nvPr/>
              </p:nvSpPr>
              <p:spPr>
                <a:xfrm>
                  <a:off x="1764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67385C7-6398-BA0D-C766-47D6DEBD80C3}"/>
                    </a:ext>
                  </a:extLst>
                </p:cNvPr>
                <p:cNvSpPr/>
                <p:nvPr/>
              </p:nvSpPr>
              <p:spPr>
                <a:xfrm>
                  <a:off x="1998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96AD6E-078C-67D2-38FC-E4E4F56BAF63}"/>
                    </a:ext>
                  </a:extLst>
                </p:cNvPr>
                <p:cNvSpPr/>
                <p:nvPr/>
              </p:nvSpPr>
              <p:spPr>
                <a:xfrm>
                  <a:off x="2232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2046D76D-2FA1-52D1-A5D1-5DC534B248FD}"/>
                    </a:ext>
                  </a:extLst>
                </p:cNvPr>
                <p:cNvSpPr/>
                <p:nvPr/>
              </p:nvSpPr>
              <p:spPr>
                <a:xfrm>
                  <a:off x="2466000" y="2312400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21A62313-59B0-862C-C3AC-928263DCF84A}"/>
                    </a:ext>
                  </a:extLst>
                </p:cNvPr>
                <p:cNvSpPr/>
                <p:nvPr/>
              </p:nvSpPr>
              <p:spPr>
                <a:xfrm>
                  <a:off x="594000" y="2312400"/>
                  <a:ext cx="234000" cy="72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72DF690C-FAA6-6DA8-1E90-81255FB289A6}"/>
                  </a:ext>
                </a:extLst>
              </p:cNvPr>
              <p:cNvGrpSpPr/>
              <p:nvPr/>
            </p:nvGrpSpPr>
            <p:grpSpPr>
              <a:xfrm>
                <a:off x="504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7B9D5A8-424C-AAF0-44AA-4A9B2ADC2B4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0FF413E-E984-BEBB-BB17-A4C737052E8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D8925E3-58D0-8630-9BBC-D775D2A042F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99E57206-311B-D556-ED54-DA65686C27B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DB27B20-DFCB-069A-6CA1-EAA38749071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2C5832B5-8F38-1200-73C6-95F6AE2775C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FFC579D0-51D6-FDE4-201D-00C2DCBFD63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03320E1E-57E6-72A4-0A92-A078D61BDFC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424B9DB-E68D-2FA1-F06D-FBFFCBECF1A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8D7494E8-172A-6441-DB5D-938F622C568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3D464A8A-76DC-10CE-D212-2456A8EB2F03}"/>
                  </a:ext>
                </a:extLst>
              </p:cNvPr>
              <p:cNvGrpSpPr/>
              <p:nvPr/>
            </p:nvGrpSpPr>
            <p:grpSpPr>
              <a:xfrm>
                <a:off x="738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CA3B69E-C388-D4CF-0BD7-107B4D5C9B2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C2851840-FD0A-DD77-78D8-CCA254ABB39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62315C0-C531-6821-C8C6-73C631BDB02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569ED56-7C5E-0CD5-1705-71FCDB67112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90033CF-9D88-EC42-5675-E897510AB88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C3B537B-54BF-1DF5-9F7A-F83CC597D32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9C73E70-E6B1-19DD-4D9E-0DAD9503054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9DDF6B8-6733-F9BB-843B-A4E99CC0AC9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3C4C5116-A770-8DA3-3BCE-B927BB8EA24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E518F34E-8508-719A-8FA0-B88AC02B91B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74E6AD0-14AA-47DE-B414-38E2A1F21041}"/>
                </a:ext>
              </a:extLst>
            </p:cNvPr>
            <p:cNvGrpSpPr/>
            <p:nvPr/>
          </p:nvGrpSpPr>
          <p:grpSpPr>
            <a:xfrm>
              <a:off x="360000" y="2520000"/>
              <a:ext cx="2340000" cy="72000"/>
              <a:chOff x="485052" y="1937674"/>
              <a:chExt cx="2340000" cy="72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683B895-E77E-996C-3AFD-A36E3AE753FA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97011BD-17A6-0778-6C85-184DFCF131D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8DDE9EE-5C28-F732-8BB7-861F8DF6A1D7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D2446BD-E738-C62C-A388-0A003151477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F15568C-5D92-53CC-E195-A57ED785306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55B76B1-FC48-FD07-3033-E15A450B04D8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29A3A4-A416-3604-28A2-FB7B9300CBC2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AAF0A68-AE5A-6BED-F220-F2973817677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B2E9913-E8D5-CD71-4DE9-7C5B47674B7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321C37A-5EC8-BCBF-BA97-40931CD73994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433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ADF245AD-119F-FD07-4827-A5516A4DD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1024" y="1285588"/>
            <a:ext cx="10809953" cy="5040000"/>
            <a:chOff x="1026368" y="981179"/>
            <a:chExt cx="10682620" cy="4882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B0A7A-F856-04E6-306C-32D3ED887483}"/>
                </a:ext>
              </a:extLst>
            </p:cNvPr>
            <p:cNvSpPr/>
            <p:nvPr/>
          </p:nvSpPr>
          <p:spPr>
            <a:xfrm>
              <a:off x="1026368" y="1089646"/>
              <a:ext cx="10496983" cy="477448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76" name="Picture 3">
              <a:extLst>
                <a:ext uri="{FF2B5EF4-FFF2-40B4-BE49-F238E27FC236}">
                  <a16:creationId xmlns:a16="http://schemas.microsoft.com/office/drawing/2014/main" id="{492191A1-03B9-5581-DA89-0A5694948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972" y="1094540"/>
              <a:ext cx="10127947" cy="47695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7" name="TextBox 4">
              <a:extLst>
                <a:ext uri="{FF2B5EF4-FFF2-40B4-BE49-F238E27FC236}">
                  <a16:creationId xmlns:a16="http://schemas.microsoft.com/office/drawing/2014/main" id="{D68B0030-D64A-C418-40CB-BDF715356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6221" y="1131865"/>
              <a:ext cx="1210475" cy="3689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Canal Zone</a:t>
              </a:r>
            </a:p>
          </p:txBody>
        </p:sp>
        <p:sp>
          <p:nvSpPr>
            <p:cNvPr id="3078" name="TextBox 5">
              <a:extLst>
                <a:ext uri="{FF2B5EF4-FFF2-40B4-BE49-F238E27FC236}">
                  <a16:creationId xmlns:a16="http://schemas.microsoft.com/office/drawing/2014/main" id="{5830D25C-D4A9-D065-53DE-EBDA6B02E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1218" y="981179"/>
              <a:ext cx="1289030" cy="3689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Bridge Zone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003388-B381-3A6A-616E-53DA49E5F7AB}"/>
                </a:ext>
              </a:extLst>
            </p:cNvPr>
            <p:cNvSpPr/>
            <p:nvPr/>
          </p:nvSpPr>
          <p:spPr>
            <a:xfrm>
              <a:off x="10599430" y="2063953"/>
              <a:ext cx="262037" cy="1484296"/>
            </a:xfrm>
            <a:custGeom>
              <a:avLst/>
              <a:gdLst>
                <a:gd name="connsiteX0" fmla="*/ 213683 w 213683"/>
                <a:gd name="connsiteY0" fmla="*/ 0 h 1237730"/>
                <a:gd name="connsiteX1" fmla="*/ 183157 w 213683"/>
                <a:gd name="connsiteY1" fmla="*/ 147905 h 1237730"/>
                <a:gd name="connsiteX2" fmla="*/ 122104 w 213683"/>
                <a:gd name="connsiteY2" fmla="*/ 560481 h 1237730"/>
                <a:gd name="connsiteX3" fmla="*/ 45789 w 213683"/>
                <a:gd name="connsiteY3" fmla="*/ 941920 h 1237730"/>
                <a:gd name="connsiteX4" fmla="*/ 0 w 213683"/>
                <a:gd name="connsiteY4" fmla="*/ 1237730 h 123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683" h="1237730" extrusionOk="0">
                  <a:moveTo>
                    <a:pt x="213683" y="0"/>
                  </a:moveTo>
                  <a:cubicBezTo>
                    <a:pt x="202616" y="29077"/>
                    <a:pt x="199670" y="74449"/>
                    <a:pt x="183157" y="147905"/>
                  </a:cubicBezTo>
                  <a:cubicBezTo>
                    <a:pt x="178988" y="268896"/>
                    <a:pt x="155934" y="380345"/>
                    <a:pt x="122104" y="560481"/>
                  </a:cubicBezTo>
                  <a:cubicBezTo>
                    <a:pt x="110568" y="714150"/>
                    <a:pt x="88308" y="761258"/>
                    <a:pt x="45789" y="941920"/>
                  </a:cubicBezTo>
                  <a:cubicBezTo>
                    <a:pt x="28698" y="1089380"/>
                    <a:pt x="25606" y="1144072"/>
                    <a:pt x="0" y="1237730"/>
                  </a:cubicBezTo>
                </a:path>
              </a:pathLst>
            </a:cu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191251-98D2-D8F3-EAF3-6DB6CD2C31EF}"/>
                </a:ext>
              </a:extLst>
            </p:cNvPr>
            <p:cNvSpPr/>
            <p:nvPr/>
          </p:nvSpPr>
          <p:spPr>
            <a:xfrm>
              <a:off x="10185996" y="2893636"/>
              <a:ext cx="260095" cy="1754514"/>
            </a:xfrm>
            <a:custGeom>
              <a:avLst/>
              <a:gdLst>
                <a:gd name="connsiteX0" fmla="*/ 213684 w 213684"/>
                <a:gd name="connsiteY0" fmla="*/ 0 h 1463479"/>
                <a:gd name="connsiteX1" fmla="*/ 175525 w 213684"/>
                <a:gd name="connsiteY1" fmla="*/ 280240 h 1463479"/>
                <a:gd name="connsiteX2" fmla="*/ 114473 w 213684"/>
                <a:gd name="connsiteY2" fmla="*/ 747308 h 1463479"/>
                <a:gd name="connsiteX3" fmla="*/ 53421 w 213684"/>
                <a:gd name="connsiteY3" fmla="*/ 1222160 h 1463479"/>
                <a:gd name="connsiteX4" fmla="*/ 0 w 213684"/>
                <a:gd name="connsiteY4" fmla="*/ 1463479 h 146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684" h="1463479" extrusionOk="0">
                  <a:moveTo>
                    <a:pt x="213684" y="0"/>
                  </a:moveTo>
                  <a:cubicBezTo>
                    <a:pt x="195552" y="56894"/>
                    <a:pt x="187349" y="170686"/>
                    <a:pt x="175525" y="280240"/>
                  </a:cubicBezTo>
                  <a:cubicBezTo>
                    <a:pt x="173985" y="392894"/>
                    <a:pt x="143121" y="531819"/>
                    <a:pt x="114473" y="747308"/>
                  </a:cubicBezTo>
                  <a:cubicBezTo>
                    <a:pt x="79940" y="860430"/>
                    <a:pt x="82483" y="1051682"/>
                    <a:pt x="53421" y="1222160"/>
                  </a:cubicBezTo>
                  <a:cubicBezTo>
                    <a:pt x="24591" y="1309013"/>
                    <a:pt x="37746" y="1347398"/>
                    <a:pt x="0" y="1463479"/>
                  </a:cubicBezTo>
                </a:path>
              </a:pathLst>
            </a:cu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81" name="Group 8">
              <a:extLst>
                <a:ext uri="{FF2B5EF4-FFF2-40B4-BE49-F238E27FC236}">
                  <a16:creationId xmlns:a16="http://schemas.microsoft.com/office/drawing/2014/main" id="{11899956-064A-694C-D561-6EBECAE6A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2693" y="5199435"/>
              <a:ext cx="1991718" cy="375371"/>
              <a:chOff x="1876431" y="4642584"/>
              <a:chExt cx="2117297" cy="360776"/>
            </a:xfrm>
          </p:grpSpPr>
          <p:pic>
            <p:nvPicPr>
              <p:cNvPr id="3093" name="Picture 20">
                <a:extLst>
                  <a:ext uri="{FF2B5EF4-FFF2-40B4-BE49-F238E27FC236}">
                    <a16:creationId xmlns:a16="http://schemas.microsoft.com/office/drawing/2014/main" id="{DA52E9BC-074A-B96D-EEF2-79146DB4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4801" y="4860442"/>
                <a:ext cx="1364217" cy="14291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94" name="TextBox 21">
                <a:extLst>
                  <a:ext uri="{FF2B5EF4-FFF2-40B4-BE49-F238E27FC236}">
                    <a16:creationId xmlns:a16="http://schemas.microsoft.com/office/drawing/2014/main" id="{85A3A813-4A7B-E63F-68E7-F87DB715F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6431" y="4642584"/>
                <a:ext cx="2117297" cy="28367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           50         100      150m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3ADD5E-0A5B-8B20-5427-CBA7786B6826}"/>
                </a:ext>
              </a:extLst>
            </p:cNvPr>
            <p:cNvCxnSpPr/>
            <p:nvPr/>
          </p:nvCxnSpPr>
          <p:spPr>
            <a:xfrm flipH="1">
              <a:off x="1336930" y="2195257"/>
              <a:ext cx="9852568" cy="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E97A61-C030-79B0-091E-2648542CAE6E}"/>
                </a:ext>
              </a:extLst>
            </p:cNvPr>
            <p:cNvCxnSpPr/>
            <p:nvPr/>
          </p:nvCxnSpPr>
          <p:spPr>
            <a:xfrm flipH="1">
              <a:off x="1336930" y="3626270"/>
              <a:ext cx="9852568" cy="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808E8F-FDB0-8783-B550-A2EF8AE7EE55}"/>
                </a:ext>
              </a:extLst>
            </p:cNvPr>
            <p:cNvCxnSpPr/>
            <p:nvPr/>
          </p:nvCxnSpPr>
          <p:spPr>
            <a:xfrm flipH="1">
              <a:off x="1323343" y="5089633"/>
              <a:ext cx="9852568" cy="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5" name="Group 12">
              <a:extLst>
                <a:ext uri="{FF2B5EF4-FFF2-40B4-BE49-F238E27FC236}">
                  <a16:creationId xmlns:a16="http://schemas.microsoft.com/office/drawing/2014/main" id="{75DC1025-B3F7-2F19-8993-76357DAB55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368" y="1997351"/>
              <a:ext cx="690300" cy="3181620"/>
              <a:chOff x="1567543" y="1994837"/>
              <a:chExt cx="690300" cy="318162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DC610C-B8B9-A4EC-6F1E-9CD3C56E9180}"/>
                  </a:ext>
                </a:extLst>
              </p:cNvPr>
              <p:cNvSpPr txBox="1"/>
              <p:nvPr/>
            </p:nvSpPr>
            <p:spPr>
              <a:xfrm>
                <a:off x="1567543" y="1994837"/>
                <a:ext cx="690300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0m OD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BCAF2A-CBFA-094B-3A59-E5DFB83ED6B4}"/>
                  </a:ext>
                </a:extLst>
              </p:cNvPr>
              <p:cNvSpPr txBox="1"/>
              <p:nvPr/>
            </p:nvSpPr>
            <p:spPr>
              <a:xfrm>
                <a:off x="1567543" y="4872087"/>
                <a:ext cx="660901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-400m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A63E2-11B3-6ABC-E140-38CD5AC5A59D}"/>
                  </a:ext>
                </a:extLst>
              </p:cNvPr>
              <p:cNvSpPr txBox="1"/>
              <p:nvPr/>
            </p:nvSpPr>
            <p:spPr>
              <a:xfrm>
                <a:off x="1575307" y="3408723"/>
                <a:ext cx="660901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-200m</a:t>
                </a:r>
              </a:p>
            </p:txBody>
          </p:sp>
        </p:grpSp>
        <p:grpSp>
          <p:nvGrpSpPr>
            <p:cNvPr id="3086" name="Group 13">
              <a:extLst>
                <a:ext uri="{FF2B5EF4-FFF2-40B4-BE49-F238E27FC236}">
                  <a16:creationId xmlns:a16="http://schemas.microsoft.com/office/drawing/2014/main" id="{9295941B-9444-D8A3-1BD6-AE5CD29EA7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18688" y="1997351"/>
              <a:ext cx="690300" cy="3181620"/>
              <a:chOff x="1567286" y="1994837"/>
              <a:chExt cx="690300" cy="318162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11AC89-B8C3-E47C-0B5F-BF5C1E87042F}"/>
                  </a:ext>
                </a:extLst>
              </p:cNvPr>
              <p:cNvSpPr txBox="1"/>
              <p:nvPr/>
            </p:nvSpPr>
            <p:spPr>
              <a:xfrm>
                <a:off x="1567286" y="1994837"/>
                <a:ext cx="690300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0m OD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8EC5A9-86A2-2CA7-3D54-8915AE5D10EB}"/>
                  </a:ext>
                </a:extLst>
              </p:cNvPr>
              <p:cNvSpPr txBox="1"/>
              <p:nvPr/>
            </p:nvSpPr>
            <p:spPr>
              <a:xfrm>
                <a:off x="1567286" y="4872087"/>
                <a:ext cx="660901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-400m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25E5E7-95C4-51C8-675E-ED4659EEB488}"/>
                  </a:ext>
                </a:extLst>
              </p:cNvPr>
              <p:cNvSpPr txBox="1"/>
              <p:nvPr/>
            </p:nvSpPr>
            <p:spPr>
              <a:xfrm>
                <a:off x="1575050" y="3408723"/>
                <a:ext cx="660901" cy="3043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-200m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FDC37-BA77-6BBE-06E1-17430D0FB3A1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57ECC6E3-BC6C-F54F-A14F-CEF37A5D28BD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462FED-D708-F06E-6029-00A6D8187B7B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A9745F-A076-BB57-0F6B-F91E4A14C5A0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37E596-2375-0152-1780-4379CF2F209B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B188BD-C46D-7A3B-8E82-60DA3EB186E1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2654D22-8FFE-6E17-C78A-4281605AE31C}"/>
              </a:ext>
            </a:extLst>
          </p:cNvPr>
          <p:cNvSpPr/>
          <p:nvPr/>
        </p:nvSpPr>
        <p:spPr>
          <a:xfrm>
            <a:off x="588000" y="1192692"/>
            <a:ext cx="11016000" cy="5040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F5863B-2164-8C60-0D12-3076D32604DC}"/>
              </a:ext>
            </a:extLst>
          </p:cNvPr>
          <p:cNvSpPr txBox="1"/>
          <p:nvPr/>
        </p:nvSpPr>
        <p:spPr>
          <a:xfrm>
            <a:off x="410001" y="357811"/>
            <a:ext cx="1137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Section through Harberton Bridge with holes projected 100m either side of line of section</a:t>
            </a:r>
          </a:p>
          <a:p>
            <a:pPr algn="ctr"/>
            <a:r>
              <a:rPr lang="en-IE" sz="1600" dirty="0"/>
              <a:t>(Modified from Zinc of Ireland NL Investor Presentation,  24 Sept 2022)</a:t>
            </a:r>
          </a:p>
          <a:p>
            <a:pPr algn="ctr"/>
            <a:endParaRPr lang="en-IE" sz="2400" b="1" cap="small" dirty="0"/>
          </a:p>
          <a:p>
            <a:pPr algn="ctr"/>
            <a:endParaRPr lang="en-IE" sz="2400" b="1" cap="small" dirty="0"/>
          </a:p>
        </p:txBody>
      </p:sp>
      <p:grpSp>
        <p:nvGrpSpPr>
          <p:cNvPr id="3132" name="Group 3131">
            <a:extLst>
              <a:ext uri="{FF2B5EF4-FFF2-40B4-BE49-F238E27FC236}">
                <a16:creationId xmlns:a16="http://schemas.microsoft.com/office/drawing/2014/main" id="{2C203F0A-AADD-CF70-5719-B8D2AB6B84FE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3133" name="Group 3132">
              <a:extLst>
                <a:ext uri="{FF2B5EF4-FFF2-40B4-BE49-F238E27FC236}">
                  <a16:creationId xmlns:a16="http://schemas.microsoft.com/office/drawing/2014/main" id="{35C35189-38E4-E0BF-041E-5FE0AFC5920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3136" name="Picture 3135">
                <a:extLst>
                  <a:ext uri="{FF2B5EF4-FFF2-40B4-BE49-F238E27FC236}">
                    <a16:creationId xmlns:a16="http://schemas.microsoft.com/office/drawing/2014/main" id="{3471242F-D7B8-C6F9-44FC-8422BC402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3137" name="TextBox 3136">
                <a:extLst>
                  <a:ext uri="{FF2B5EF4-FFF2-40B4-BE49-F238E27FC236}">
                    <a16:creationId xmlns:a16="http://schemas.microsoft.com/office/drawing/2014/main" id="{F73D769C-8FB4-C7C7-998B-92C70BEDC0C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3134" name="TextBox 3133">
              <a:extLst>
                <a:ext uri="{FF2B5EF4-FFF2-40B4-BE49-F238E27FC236}">
                  <a16:creationId xmlns:a16="http://schemas.microsoft.com/office/drawing/2014/main" id="{3042CF22-2923-ADC3-77F8-4CCCACDE31E3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3135" name="TextBox 3134">
              <a:extLst>
                <a:ext uri="{FF2B5EF4-FFF2-40B4-BE49-F238E27FC236}">
                  <a16:creationId xmlns:a16="http://schemas.microsoft.com/office/drawing/2014/main" id="{0E391C21-C96C-1073-4828-CD049787E04F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4B8102-A104-EABC-E288-831D3E059B23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880000"/>
            <a:chExt cx="11700000" cy="72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60E183-E6FA-8128-AEA6-D2CCB1D162A2}"/>
                </a:ext>
              </a:extLst>
            </p:cNvPr>
            <p:cNvGrpSpPr/>
            <p:nvPr/>
          </p:nvGrpSpPr>
          <p:grpSpPr>
            <a:xfrm>
              <a:off x="2700000" y="2880000"/>
              <a:ext cx="2342556" cy="72000"/>
              <a:chOff x="360000" y="2464800"/>
              <a:chExt cx="2342556" cy="72000"/>
            </a:xfrm>
          </p:grpSpPr>
          <p:sp>
            <p:nvSpPr>
              <p:cNvPr id="3181" name="Rectangle 3180">
                <a:extLst>
                  <a:ext uri="{FF2B5EF4-FFF2-40B4-BE49-F238E27FC236}">
                    <a16:creationId xmlns:a16="http://schemas.microsoft.com/office/drawing/2014/main" id="{D4044A32-6DA7-AB6C-3A12-2200C446EC35}"/>
                  </a:ext>
                </a:extLst>
              </p:cNvPr>
              <p:cNvSpPr/>
              <p:nvPr/>
            </p:nvSpPr>
            <p:spPr>
              <a:xfrm>
                <a:off x="1532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2" name="Rectangle 3181">
                <a:extLst>
                  <a:ext uri="{FF2B5EF4-FFF2-40B4-BE49-F238E27FC236}">
                    <a16:creationId xmlns:a16="http://schemas.microsoft.com/office/drawing/2014/main" id="{70FFA251-6399-532F-57F2-7D763B112A2E}"/>
                  </a:ext>
                </a:extLst>
              </p:cNvPr>
              <p:cNvSpPr/>
              <p:nvPr/>
            </p:nvSpPr>
            <p:spPr>
              <a:xfrm>
                <a:off x="59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3" name="Rectangle 3182">
                <a:extLst>
                  <a:ext uri="{FF2B5EF4-FFF2-40B4-BE49-F238E27FC236}">
                    <a16:creationId xmlns:a16="http://schemas.microsoft.com/office/drawing/2014/main" id="{AFD86ABB-8B27-D149-049F-E4A4FA17576D}"/>
                  </a:ext>
                </a:extLst>
              </p:cNvPr>
              <p:cNvSpPr/>
              <p:nvPr/>
            </p:nvSpPr>
            <p:spPr>
              <a:xfrm>
                <a:off x="360000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4" name="Rectangle 3183">
                <a:extLst>
                  <a:ext uri="{FF2B5EF4-FFF2-40B4-BE49-F238E27FC236}">
                    <a16:creationId xmlns:a16="http://schemas.microsoft.com/office/drawing/2014/main" id="{87E0D878-DB15-DEEF-7B3B-C3711E3CA202}"/>
                  </a:ext>
                </a:extLst>
              </p:cNvPr>
              <p:cNvSpPr/>
              <p:nvPr/>
            </p:nvSpPr>
            <p:spPr>
              <a:xfrm>
                <a:off x="129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207DD630-A6BD-D345-2C2D-549620289131}"/>
                  </a:ext>
                </a:extLst>
              </p:cNvPr>
              <p:cNvSpPr/>
              <p:nvPr/>
            </p:nvSpPr>
            <p:spPr>
              <a:xfrm>
                <a:off x="106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6" name="Rectangle 3185">
                <a:extLst>
                  <a:ext uri="{FF2B5EF4-FFF2-40B4-BE49-F238E27FC236}">
                    <a16:creationId xmlns:a16="http://schemas.microsoft.com/office/drawing/2014/main" id="{476A88F3-F71D-469E-E649-F4A07EA9A098}"/>
                  </a:ext>
                </a:extLst>
              </p:cNvPr>
              <p:cNvSpPr/>
              <p:nvPr/>
            </p:nvSpPr>
            <p:spPr>
              <a:xfrm>
                <a:off x="176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7" name="Rectangle 3186">
                <a:extLst>
                  <a:ext uri="{FF2B5EF4-FFF2-40B4-BE49-F238E27FC236}">
                    <a16:creationId xmlns:a16="http://schemas.microsoft.com/office/drawing/2014/main" id="{9BE01EF4-E1EB-3F45-56E2-21B4ACA77797}"/>
                  </a:ext>
                </a:extLst>
              </p:cNvPr>
              <p:cNvSpPr/>
              <p:nvPr/>
            </p:nvSpPr>
            <p:spPr>
              <a:xfrm>
                <a:off x="2000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8" name="Rectangle 3187">
                <a:extLst>
                  <a:ext uri="{FF2B5EF4-FFF2-40B4-BE49-F238E27FC236}">
                    <a16:creationId xmlns:a16="http://schemas.microsoft.com/office/drawing/2014/main" id="{9A1397D1-6C76-73DA-6C45-37F1644A3013}"/>
                  </a:ext>
                </a:extLst>
              </p:cNvPr>
              <p:cNvSpPr/>
              <p:nvPr/>
            </p:nvSpPr>
            <p:spPr>
              <a:xfrm>
                <a:off x="223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9" name="Rectangle 3188">
                <a:extLst>
                  <a:ext uri="{FF2B5EF4-FFF2-40B4-BE49-F238E27FC236}">
                    <a16:creationId xmlns:a16="http://schemas.microsoft.com/office/drawing/2014/main" id="{AED7A87E-1C01-9467-96BE-528125ACBB1D}"/>
                  </a:ext>
                </a:extLst>
              </p:cNvPr>
              <p:cNvSpPr/>
              <p:nvPr/>
            </p:nvSpPr>
            <p:spPr>
              <a:xfrm>
                <a:off x="246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7AE84E02-0A16-C529-DC57-1B34CC5B2252}"/>
                  </a:ext>
                </a:extLst>
              </p:cNvPr>
              <p:cNvSpPr/>
              <p:nvPr/>
            </p:nvSpPr>
            <p:spPr>
              <a:xfrm>
                <a:off x="828000" y="24648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A54D7CA-A66E-D501-836A-09818B524E8E}"/>
                </a:ext>
              </a:extLst>
            </p:cNvPr>
            <p:cNvGrpSpPr/>
            <p:nvPr/>
          </p:nvGrpSpPr>
          <p:grpSpPr>
            <a:xfrm>
              <a:off x="360000" y="2880000"/>
              <a:ext cx="2340000" cy="72000"/>
              <a:chOff x="485052" y="1937674"/>
              <a:chExt cx="2340000" cy="72000"/>
            </a:xfrm>
          </p:grpSpPr>
          <p:sp>
            <p:nvSpPr>
              <p:cNvPr id="3171" name="Rectangle 3170">
                <a:extLst>
                  <a:ext uri="{FF2B5EF4-FFF2-40B4-BE49-F238E27FC236}">
                    <a16:creationId xmlns:a16="http://schemas.microsoft.com/office/drawing/2014/main" id="{C4D06246-2ED4-4636-E349-10E2EECE254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2" name="Rectangle 3171">
                <a:extLst>
                  <a:ext uri="{FF2B5EF4-FFF2-40B4-BE49-F238E27FC236}">
                    <a16:creationId xmlns:a16="http://schemas.microsoft.com/office/drawing/2014/main" id="{7DADB138-A119-F503-E558-02C7B5A8ED6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3" name="Rectangle 3172">
                <a:extLst>
                  <a:ext uri="{FF2B5EF4-FFF2-40B4-BE49-F238E27FC236}">
                    <a16:creationId xmlns:a16="http://schemas.microsoft.com/office/drawing/2014/main" id="{7904C819-3047-7935-62A7-F62421D6B56D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4" name="Rectangle 3173">
                <a:extLst>
                  <a:ext uri="{FF2B5EF4-FFF2-40B4-BE49-F238E27FC236}">
                    <a16:creationId xmlns:a16="http://schemas.microsoft.com/office/drawing/2014/main" id="{A8DC8C19-0BD0-69B3-71D7-3E8FE5133060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5" name="Rectangle 3174">
                <a:extLst>
                  <a:ext uri="{FF2B5EF4-FFF2-40B4-BE49-F238E27FC236}">
                    <a16:creationId xmlns:a16="http://schemas.microsoft.com/office/drawing/2014/main" id="{415234C1-87D2-70B1-E7FB-AACEDDF0840C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6" name="Rectangle 3175">
                <a:extLst>
                  <a:ext uri="{FF2B5EF4-FFF2-40B4-BE49-F238E27FC236}">
                    <a16:creationId xmlns:a16="http://schemas.microsoft.com/office/drawing/2014/main" id="{CFFD8EF5-12FC-3539-731D-AB50BE078EDD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7" name="Rectangle 3176">
                <a:extLst>
                  <a:ext uri="{FF2B5EF4-FFF2-40B4-BE49-F238E27FC236}">
                    <a16:creationId xmlns:a16="http://schemas.microsoft.com/office/drawing/2014/main" id="{7BD98526-D990-DD65-1543-3E54EFAF0DCB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8" name="Rectangle 3177">
                <a:extLst>
                  <a:ext uri="{FF2B5EF4-FFF2-40B4-BE49-F238E27FC236}">
                    <a16:creationId xmlns:a16="http://schemas.microsoft.com/office/drawing/2014/main" id="{74C42862-9341-EDD8-123E-2C14BABEAE4F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79" name="Rectangle 3178">
                <a:extLst>
                  <a:ext uri="{FF2B5EF4-FFF2-40B4-BE49-F238E27FC236}">
                    <a16:creationId xmlns:a16="http://schemas.microsoft.com/office/drawing/2014/main" id="{6730FC8D-1A68-EE87-086E-7D3D51FD164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80" name="Rectangle 3179">
                <a:extLst>
                  <a:ext uri="{FF2B5EF4-FFF2-40B4-BE49-F238E27FC236}">
                    <a16:creationId xmlns:a16="http://schemas.microsoft.com/office/drawing/2014/main" id="{F3A2AA95-6B64-C69D-2BAB-0B54C87D9E6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9BFECAE-DEDC-ECC3-F5EA-C5067012D252}"/>
                </a:ext>
              </a:extLst>
            </p:cNvPr>
            <p:cNvGrpSpPr/>
            <p:nvPr/>
          </p:nvGrpSpPr>
          <p:grpSpPr>
            <a:xfrm>
              <a:off x="5040000" y="2880000"/>
              <a:ext cx="7020000" cy="72000"/>
              <a:chOff x="5116182" y="2880000"/>
              <a:chExt cx="7020000" cy="72000"/>
            </a:xfrm>
          </p:grpSpPr>
          <p:grpSp>
            <p:nvGrpSpPr>
              <p:cNvPr id="3138" name="Group 3137">
                <a:extLst>
                  <a:ext uri="{FF2B5EF4-FFF2-40B4-BE49-F238E27FC236}">
                    <a16:creationId xmlns:a16="http://schemas.microsoft.com/office/drawing/2014/main" id="{328E34B4-7F25-EDF1-B98C-1C14B3C5B25D}"/>
                  </a:ext>
                </a:extLst>
              </p:cNvPr>
              <p:cNvGrpSpPr/>
              <p:nvPr/>
            </p:nvGrpSpPr>
            <p:grpSpPr>
              <a:xfrm>
                <a:off x="5116182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61" name="Rectangle 3160">
                  <a:extLst>
                    <a:ext uri="{FF2B5EF4-FFF2-40B4-BE49-F238E27FC236}">
                      <a16:creationId xmlns:a16="http://schemas.microsoft.com/office/drawing/2014/main" id="{2C353610-FD0C-C928-CC72-5B556601D9C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2" name="Rectangle 3161">
                  <a:extLst>
                    <a:ext uri="{FF2B5EF4-FFF2-40B4-BE49-F238E27FC236}">
                      <a16:creationId xmlns:a16="http://schemas.microsoft.com/office/drawing/2014/main" id="{0DAC13A6-D55B-7CF3-670B-01B5EB23286B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3" name="Rectangle 3162">
                  <a:extLst>
                    <a:ext uri="{FF2B5EF4-FFF2-40B4-BE49-F238E27FC236}">
                      <a16:creationId xmlns:a16="http://schemas.microsoft.com/office/drawing/2014/main" id="{B5B7AE9F-8789-E04C-937C-1793FCE2E76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4" name="Rectangle 3163">
                  <a:extLst>
                    <a:ext uri="{FF2B5EF4-FFF2-40B4-BE49-F238E27FC236}">
                      <a16:creationId xmlns:a16="http://schemas.microsoft.com/office/drawing/2014/main" id="{82E7A28A-1C7A-EEDA-2DF4-1AADC8D5AF2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5" name="Rectangle 3164">
                  <a:extLst>
                    <a:ext uri="{FF2B5EF4-FFF2-40B4-BE49-F238E27FC236}">
                      <a16:creationId xmlns:a16="http://schemas.microsoft.com/office/drawing/2014/main" id="{7DCDFD1E-9ABB-7E99-A25E-59881BF18C7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6" name="Rectangle 3165">
                  <a:extLst>
                    <a:ext uri="{FF2B5EF4-FFF2-40B4-BE49-F238E27FC236}">
                      <a16:creationId xmlns:a16="http://schemas.microsoft.com/office/drawing/2014/main" id="{BD0D8E9D-FCBD-2B05-EF25-A8202822A8D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7" name="Rectangle 3166">
                  <a:extLst>
                    <a:ext uri="{FF2B5EF4-FFF2-40B4-BE49-F238E27FC236}">
                      <a16:creationId xmlns:a16="http://schemas.microsoft.com/office/drawing/2014/main" id="{75E4465B-5A01-AE1D-85E1-D591B489451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8" name="Rectangle 3167">
                  <a:extLst>
                    <a:ext uri="{FF2B5EF4-FFF2-40B4-BE49-F238E27FC236}">
                      <a16:creationId xmlns:a16="http://schemas.microsoft.com/office/drawing/2014/main" id="{5ABC336C-6A3A-60CD-0E39-84084394585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9" name="Rectangle 3168">
                  <a:extLst>
                    <a:ext uri="{FF2B5EF4-FFF2-40B4-BE49-F238E27FC236}">
                      <a16:creationId xmlns:a16="http://schemas.microsoft.com/office/drawing/2014/main" id="{845CE1C0-3DC2-6646-26FF-B3D2F425526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70" name="Rectangle 3169">
                  <a:extLst>
                    <a:ext uri="{FF2B5EF4-FFF2-40B4-BE49-F238E27FC236}">
                      <a16:creationId xmlns:a16="http://schemas.microsoft.com/office/drawing/2014/main" id="{4A41E76C-C899-91F8-64BE-E849D5305D0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139" name="Group 3138">
                <a:extLst>
                  <a:ext uri="{FF2B5EF4-FFF2-40B4-BE49-F238E27FC236}">
                    <a16:creationId xmlns:a16="http://schemas.microsoft.com/office/drawing/2014/main" id="{718551C1-F927-B5DA-06D0-5CDC3104F998}"/>
                  </a:ext>
                </a:extLst>
              </p:cNvPr>
              <p:cNvGrpSpPr/>
              <p:nvPr/>
            </p:nvGrpSpPr>
            <p:grpSpPr>
              <a:xfrm>
                <a:off x="9796182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51" name="Rectangle 3150">
                  <a:extLst>
                    <a:ext uri="{FF2B5EF4-FFF2-40B4-BE49-F238E27FC236}">
                      <a16:creationId xmlns:a16="http://schemas.microsoft.com/office/drawing/2014/main" id="{118F407B-D4D1-FC2C-666C-17C15FD37E2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2" name="Rectangle 3151">
                  <a:extLst>
                    <a:ext uri="{FF2B5EF4-FFF2-40B4-BE49-F238E27FC236}">
                      <a16:creationId xmlns:a16="http://schemas.microsoft.com/office/drawing/2014/main" id="{8578B1CB-A28C-5FBC-C839-68A1AFF9B84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3" name="Rectangle 3152">
                  <a:extLst>
                    <a:ext uri="{FF2B5EF4-FFF2-40B4-BE49-F238E27FC236}">
                      <a16:creationId xmlns:a16="http://schemas.microsoft.com/office/drawing/2014/main" id="{DAB6D3B6-DDD4-87C3-0A4B-5E470DAC27F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4" name="Rectangle 3153">
                  <a:extLst>
                    <a:ext uri="{FF2B5EF4-FFF2-40B4-BE49-F238E27FC236}">
                      <a16:creationId xmlns:a16="http://schemas.microsoft.com/office/drawing/2014/main" id="{7133A0C7-FE9B-3297-5056-E1923177A17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5" name="Rectangle 3154">
                  <a:extLst>
                    <a:ext uri="{FF2B5EF4-FFF2-40B4-BE49-F238E27FC236}">
                      <a16:creationId xmlns:a16="http://schemas.microsoft.com/office/drawing/2014/main" id="{1F380B1E-1C77-C410-AC21-32C7BABDD34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6" name="Rectangle 3155">
                  <a:extLst>
                    <a:ext uri="{FF2B5EF4-FFF2-40B4-BE49-F238E27FC236}">
                      <a16:creationId xmlns:a16="http://schemas.microsoft.com/office/drawing/2014/main" id="{118A9879-2DDE-924C-BF40-426B0C6643B1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7" name="Rectangle 3156">
                  <a:extLst>
                    <a:ext uri="{FF2B5EF4-FFF2-40B4-BE49-F238E27FC236}">
                      <a16:creationId xmlns:a16="http://schemas.microsoft.com/office/drawing/2014/main" id="{2C1DD485-1CD4-7135-B2B4-D1A1D37B306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8" name="Rectangle 3157">
                  <a:extLst>
                    <a:ext uri="{FF2B5EF4-FFF2-40B4-BE49-F238E27FC236}">
                      <a16:creationId xmlns:a16="http://schemas.microsoft.com/office/drawing/2014/main" id="{74815E0D-0028-7519-42CC-46DD46D2D31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9" name="Rectangle 3158">
                  <a:extLst>
                    <a:ext uri="{FF2B5EF4-FFF2-40B4-BE49-F238E27FC236}">
                      <a16:creationId xmlns:a16="http://schemas.microsoft.com/office/drawing/2014/main" id="{FC2C8695-7B6F-7BE8-666F-F94A137C7E3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60" name="Rectangle 3159">
                  <a:extLst>
                    <a:ext uri="{FF2B5EF4-FFF2-40B4-BE49-F238E27FC236}">
                      <a16:creationId xmlns:a16="http://schemas.microsoft.com/office/drawing/2014/main" id="{517ED9AC-8786-2CF1-59C3-A20416C6938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140" name="Group 3139">
                <a:extLst>
                  <a:ext uri="{FF2B5EF4-FFF2-40B4-BE49-F238E27FC236}">
                    <a16:creationId xmlns:a16="http://schemas.microsoft.com/office/drawing/2014/main" id="{3FC5F526-D99C-9998-0B7E-693D89735E9C}"/>
                  </a:ext>
                </a:extLst>
              </p:cNvPr>
              <p:cNvGrpSpPr/>
              <p:nvPr/>
            </p:nvGrpSpPr>
            <p:grpSpPr>
              <a:xfrm>
                <a:off x="7456182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41" name="Rectangle 3140">
                  <a:extLst>
                    <a:ext uri="{FF2B5EF4-FFF2-40B4-BE49-F238E27FC236}">
                      <a16:creationId xmlns:a16="http://schemas.microsoft.com/office/drawing/2014/main" id="{898B445B-825D-F2FF-9EA3-A7803C20A03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2" name="Rectangle 3141">
                  <a:extLst>
                    <a:ext uri="{FF2B5EF4-FFF2-40B4-BE49-F238E27FC236}">
                      <a16:creationId xmlns:a16="http://schemas.microsoft.com/office/drawing/2014/main" id="{E0BA8A32-2449-7BC1-4C0D-9327E18F47E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3" name="Rectangle 3142">
                  <a:extLst>
                    <a:ext uri="{FF2B5EF4-FFF2-40B4-BE49-F238E27FC236}">
                      <a16:creationId xmlns:a16="http://schemas.microsoft.com/office/drawing/2014/main" id="{0398FB91-7D54-6F0A-1DCD-0BB620D3350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4" name="Rectangle 3143">
                  <a:extLst>
                    <a:ext uri="{FF2B5EF4-FFF2-40B4-BE49-F238E27FC236}">
                      <a16:creationId xmlns:a16="http://schemas.microsoft.com/office/drawing/2014/main" id="{ABCC5650-32E3-1C37-AD18-1FFC2B2ED08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5" name="Rectangle 3144">
                  <a:extLst>
                    <a:ext uri="{FF2B5EF4-FFF2-40B4-BE49-F238E27FC236}">
                      <a16:creationId xmlns:a16="http://schemas.microsoft.com/office/drawing/2014/main" id="{A30C95C7-324F-3BA1-283F-3CB3CD49A11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6" name="Rectangle 3145">
                  <a:extLst>
                    <a:ext uri="{FF2B5EF4-FFF2-40B4-BE49-F238E27FC236}">
                      <a16:creationId xmlns:a16="http://schemas.microsoft.com/office/drawing/2014/main" id="{C5B71F61-7E88-C96C-F000-41A7DFD5F19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7" name="Rectangle 3146">
                  <a:extLst>
                    <a:ext uri="{FF2B5EF4-FFF2-40B4-BE49-F238E27FC236}">
                      <a16:creationId xmlns:a16="http://schemas.microsoft.com/office/drawing/2014/main" id="{27685E12-5969-6468-AEE7-03368B7FDD6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8" name="Rectangle 3147">
                  <a:extLst>
                    <a:ext uri="{FF2B5EF4-FFF2-40B4-BE49-F238E27FC236}">
                      <a16:creationId xmlns:a16="http://schemas.microsoft.com/office/drawing/2014/main" id="{A5E66364-B1A0-78E9-1D56-9088CEEFB5B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49" name="Rectangle 3148">
                  <a:extLst>
                    <a:ext uri="{FF2B5EF4-FFF2-40B4-BE49-F238E27FC236}">
                      <a16:creationId xmlns:a16="http://schemas.microsoft.com/office/drawing/2014/main" id="{A0BC959D-0603-DC79-0BC0-7126892BFE6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50" name="Rectangle 3149">
                  <a:extLst>
                    <a:ext uri="{FF2B5EF4-FFF2-40B4-BE49-F238E27FC236}">
                      <a16:creationId xmlns:a16="http://schemas.microsoft.com/office/drawing/2014/main" id="{F7706809-5A8D-2A3D-D54A-DBDCA95EFD0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430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29B95B-CC1E-4858-B9D8-4319CF5A90CE}"/>
              </a:ext>
            </a:extLst>
          </p:cNvPr>
          <p:cNvSpPr txBox="1"/>
          <p:nvPr/>
        </p:nvSpPr>
        <p:spPr>
          <a:xfrm>
            <a:off x="262853" y="1823194"/>
            <a:ext cx="2036852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Inferred Resource 11.3Mt @ 7.8%Zn, 1.2%Pb.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NewRomanPSM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F8D79C-B866-C0AE-9B94-835C3BE1497A}"/>
              </a:ext>
            </a:extLst>
          </p:cNvPr>
          <p:cNvGrpSpPr/>
          <p:nvPr/>
        </p:nvGrpSpPr>
        <p:grpSpPr>
          <a:xfrm>
            <a:off x="2399158" y="1145557"/>
            <a:ext cx="9330330" cy="4938002"/>
            <a:chOff x="2416911" y="354564"/>
            <a:chExt cx="9330330" cy="60359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954FCCE-BCE1-FF4C-61C4-445B0767D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6911" y="354564"/>
              <a:ext cx="9330330" cy="6035954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67C6DB-6ABD-1792-B0BE-6D6F219669A5}"/>
                </a:ext>
              </a:extLst>
            </p:cNvPr>
            <p:cNvSpPr/>
            <p:nvPr/>
          </p:nvSpPr>
          <p:spPr>
            <a:xfrm>
              <a:off x="2799184" y="1716842"/>
              <a:ext cx="8668138" cy="1175657"/>
            </a:xfrm>
            <a:custGeom>
              <a:avLst/>
              <a:gdLst>
                <a:gd name="connsiteX0" fmla="*/ 0 w 8668138"/>
                <a:gd name="connsiteY0" fmla="*/ 923731 h 1175657"/>
                <a:gd name="connsiteX1" fmla="*/ 1296955 w 8668138"/>
                <a:gd name="connsiteY1" fmla="*/ 0 h 1175657"/>
                <a:gd name="connsiteX2" fmla="*/ 8668138 w 8668138"/>
                <a:gd name="connsiteY2" fmla="*/ 261257 h 1175657"/>
                <a:gd name="connsiteX3" fmla="*/ 7361853 w 8668138"/>
                <a:gd name="connsiteY3" fmla="*/ 1175657 h 1175657"/>
                <a:gd name="connsiteX4" fmla="*/ 0 w 8668138"/>
                <a:gd name="connsiteY4" fmla="*/ 923731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8138" h="1175657">
                  <a:moveTo>
                    <a:pt x="0" y="923731"/>
                  </a:moveTo>
                  <a:lnTo>
                    <a:pt x="1296955" y="0"/>
                  </a:lnTo>
                  <a:lnTo>
                    <a:pt x="8668138" y="261257"/>
                  </a:lnTo>
                  <a:lnTo>
                    <a:pt x="7361853" y="1175657"/>
                  </a:lnTo>
                  <a:lnTo>
                    <a:pt x="0" y="923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5B1477-2719-F16D-496A-4AC3BBA87502}"/>
                </a:ext>
              </a:extLst>
            </p:cNvPr>
            <p:cNvSpPr/>
            <p:nvPr/>
          </p:nvSpPr>
          <p:spPr>
            <a:xfrm>
              <a:off x="2802288" y="2557051"/>
              <a:ext cx="8668138" cy="1175657"/>
            </a:xfrm>
            <a:custGeom>
              <a:avLst/>
              <a:gdLst>
                <a:gd name="connsiteX0" fmla="*/ 0 w 8668138"/>
                <a:gd name="connsiteY0" fmla="*/ 923731 h 1175657"/>
                <a:gd name="connsiteX1" fmla="*/ 1296955 w 8668138"/>
                <a:gd name="connsiteY1" fmla="*/ 0 h 1175657"/>
                <a:gd name="connsiteX2" fmla="*/ 8668138 w 8668138"/>
                <a:gd name="connsiteY2" fmla="*/ 261257 h 1175657"/>
                <a:gd name="connsiteX3" fmla="*/ 7361853 w 8668138"/>
                <a:gd name="connsiteY3" fmla="*/ 1175657 h 1175657"/>
                <a:gd name="connsiteX4" fmla="*/ 0 w 8668138"/>
                <a:gd name="connsiteY4" fmla="*/ 923731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8138" h="1175657">
                  <a:moveTo>
                    <a:pt x="0" y="923731"/>
                  </a:moveTo>
                  <a:lnTo>
                    <a:pt x="1296955" y="0"/>
                  </a:lnTo>
                  <a:lnTo>
                    <a:pt x="8668138" y="261257"/>
                  </a:lnTo>
                  <a:lnTo>
                    <a:pt x="7361853" y="1175657"/>
                  </a:lnTo>
                  <a:lnTo>
                    <a:pt x="0" y="923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615AB6-2064-23F3-BF4E-A0D8149E6DE1}"/>
                </a:ext>
              </a:extLst>
            </p:cNvPr>
            <p:cNvSpPr/>
            <p:nvPr/>
          </p:nvSpPr>
          <p:spPr>
            <a:xfrm>
              <a:off x="2814723" y="3393739"/>
              <a:ext cx="8668138" cy="1175657"/>
            </a:xfrm>
            <a:custGeom>
              <a:avLst/>
              <a:gdLst>
                <a:gd name="connsiteX0" fmla="*/ 0 w 8668138"/>
                <a:gd name="connsiteY0" fmla="*/ 923731 h 1175657"/>
                <a:gd name="connsiteX1" fmla="*/ 1296955 w 8668138"/>
                <a:gd name="connsiteY1" fmla="*/ 0 h 1175657"/>
                <a:gd name="connsiteX2" fmla="*/ 8668138 w 8668138"/>
                <a:gd name="connsiteY2" fmla="*/ 261257 h 1175657"/>
                <a:gd name="connsiteX3" fmla="*/ 7361853 w 8668138"/>
                <a:gd name="connsiteY3" fmla="*/ 1175657 h 1175657"/>
                <a:gd name="connsiteX4" fmla="*/ 0 w 8668138"/>
                <a:gd name="connsiteY4" fmla="*/ 923731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8138" h="1175657">
                  <a:moveTo>
                    <a:pt x="0" y="923731"/>
                  </a:moveTo>
                  <a:lnTo>
                    <a:pt x="1296955" y="0"/>
                  </a:lnTo>
                  <a:lnTo>
                    <a:pt x="8668138" y="261257"/>
                  </a:lnTo>
                  <a:lnTo>
                    <a:pt x="7361853" y="1175657"/>
                  </a:lnTo>
                  <a:lnTo>
                    <a:pt x="0" y="923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338312-21BB-04BA-BDAB-14E75C70DDE9}"/>
                </a:ext>
              </a:extLst>
            </p:cNvPr>
            <p:cNvGrpSpPr/>
            <p:nvPr/>
          </p:nvGrpSpPr>
          <p:grpSpPr>
            <a:xfrm>
              <a:off x="2628009" y="5785928"/>
              <a:ext cx="1872629" cy="516254"/>
              <a:chOff x="1918788" y="3648480"/>
              <a:chExt cx="1872629" cy="51625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C5AB5BD-2937-3B03-CC43-A6B07129A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V="1">
                <a:off x="2040294" y="3945070"/>
                <a:ext cx="1532212" cy="21966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CF4AF6-92D4-2499-76F4-77CF7B493C01}"/>
                  </a:ext>
                </a:extLst>
              </p:cNvPr>
              <p:cNvSpPr txBox="1"/>
              <p:nvPr/>
            </p:nvSpPr>
            <p:spPr>
              <a:xfrm>
                <a:off x="1918788" y="3648480"/>
                <a:ext cx="1872629" cy="300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                     100                  200m</a:t>
                </a:r>
                <a:endParaRPr kumimoji="0" lang="en-I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54486A-1205-310C-608E-6BDE3BE22D33}"/>
                </a:ext>
              </a:extLst>
            </p:cNvPr>
            <p:cNvSpPr txBox="1"/>
            <p:nvPr/>
          </p:nvSpPr>
          <p:spPr>
            <a:xfrm rot="19824714">
              <a:off x="10758969" y="2024403"/>
              <a:ext cx="540533" cy="373313"/>
            </a:xfrm>
            <a:prstGeom prst="rect">
              <a:avLst/>
            </a:prstGeom>
            <a:noFill/>
            <a:scene3d>
              <a:camera prst="orthographicFront">
                <a:rot lat="0" lon="0" rev="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-100m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740246-20B4-EDAE-8F05-1C92347E9A60}"/>
                </a:ext>
              </a:extLst>
            </p:cNvPr>
            <p:cNvSpPr txBox="1"/>
            <p:nvPr/>
          </p:nvSpPr>
          <p:spPr>
            <a:xfrm rot="19959132">
              <a:off x="10756373" y="3721317"/>
              <a:ext cx="540533" cy="373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-300m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006C4-3DD3-CF7E-7A0A-DCF2465821E4}"/>
                </a:ext>
              </a:extLst>
            </p:cNvPr>
            <p:cNvSpPr txBox="1"/>
            <p:nvPr/>
          </p:nvSpPr>
          <p:spPr>
            <a:xfrm rot="19795977">
              <a:off x="10766015" y="2851350"/>
              <a:ext cx="540533" cy="373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-200m</a:t>
              </a: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84B020A-077C-ECD5-2AD0-619AC0A4522C}"/>
              </a:ext>
            </a:extLst>
          </p:cNvPr>
          <p:cNvSpPr/>
          <p:nvPr/>
        </p:nvSpPr>
        <p:spPr>
          <a:xfrm>
            <a:off x="2796970" y="4308602"/>
            <a:ext cx="8668138" cy="961803"/>
          </a:xfrm>
          <a:custGeom>
            <a:avLst/>
            <a:gdLst>
              <a:gd name="connsiteX0" fmla="*/ 0 w 8668138"/>
              <a:gd name="connsiteY0" fmla="*/ 923731 h 1175657"/>
              <a:gd name="connsiteX1" fmla="*/ 1296955 w 8668138"/>
              <a:gd name="connsiteY1" fmla="*/ 0 h 1175657"/>
              <a:gd name="connsiteX2" fmla="*/ 8668138 w 8668138"/>
              <a:gd name="connsiteY2" fmla="*/ 261257 h 1175657"/>
              <a:gd name="connsiteX3" fmla="*/ 7361853 w 8668138"/>
              <a:gd name="connsiteY3" fmla="*/ 1175657 h 1175657"/>
              <a:gd name="connsiteX4" fmla="*/ 0 w 8668138"/>
              <a:gd name="connsiteY4" fmla="*/ 923731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8138" h="1175657">
                <a:moveTo>
                  <a:pt x="0" y="923731"/>
                </a:moveTo>
                <a:lnTo>
                  <a:pt x="1296955" y="0"/>
                </a:lnTo>
                <a:lnTo>
                  <a:pt x="8668138" y="261257"/>
                </a:lnTo>
                <a:lnTo>
                  <a:pt x="7361853" y="1175657"/>
                </a:lnTo>
                <a:lnTo>
                  <a:pt x="0" y="923731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F7BFA-5A31-95D3-9329-3D7ED67AAE48}"/>
              </a:ext>
            </a:extLst>
          </p:cNvPr>
          <p:cNvSpPr txBox="1"/>
          <p:nvPr/>
        </p:nvSpPr>
        <p:spPr>
          <a:xfrm rot="19959132">
            <a:off x="10731029" y="4576295"/>
            <a:ext cx="5405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-400m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38B43-DCE1-78EC-B9D3-BEEB6E012F3F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7" name="Callout: Down Arrow 6">
              <a:extLst>
                <a:ext uri="{FF2B5EF4-FFF2-40B4-BE49-F238E27FC236}">
                  <a16:creationId xmlns:a16="http://schemas.microsoft.com/office/drawing/2014/main" id="{6F0A09CA-EEE2-9AC8-D1E0-F9940AE4AFB6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EC487A-5482-1833-927C-554DFCBA8008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FB020A-6FE5-816C-1824-E0C2628A4751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BE24E4-31ED-7B13-F0A1-D28D61288901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4674D-D882-5010-7AE3-D980C54809A7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0F54E8E-3DBF-13CC-0355-E1D4BD8D8251}"/>
              </a:ext>
            </a:extLst>
          </p:cNvPr>
          <p:cNvSpPr txBox="1"/>
          <p:nvPr/>
        </p:nvSpPr>
        <p:spPr>
          <a:xfrm>
            <a:off x="3526971" y="587409"/>
            <a:ext cx="535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Mineralization distribution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B9AEA55-D538-E2BB-125F-8AAFC7560516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C024E73-22BF-619B-42E1-313A3CFD406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58A8B37A-E2BB-16DB-0899-9062D090C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D60A5EA-6BB8-6141-E200-0BFF6CF080F8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3DFEA16-58C3-86DF-EAD5-B72AE9393223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B705788-3DF7-355F-BF47-62202B957CE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D10A69-385C-9316-29DB-0E28E160FA0D}"/>
              </a:ext>
            </a:extLst>
          </p:cNvPr>
          <p:cNvGrpSpPr/>
          <p:nvPr/>
        </p:nvGrpSpPr>
        <p:grpSpPr>
          <a:xfrm>
            <a:off x="652659" y="1114024"/>
            <a:ext cx="10986135" cy="5353685"/>
            <a:chOff x="652659" y="1114024"/>
            <a:chExt cx="10986135" cy="535368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2D2BBA1-F6DA-FE13-963D-8FE18DBFA4FD}"/>
                </a:ext>
              </a:extLst>
            </p:cNvPr>
            <p:cNvGrpSpPr/>
            <p:nvPr/>
          </p:nvGrpSpPr>
          <p:grpSpPr>
            <a:xfrm>
              <a:off x="652659" y="1114024"/>
              <a:ext cx="10986135" cy="5353685"/>
              <a:chOff x="652659" y="1114024"/>
              <a:chExt cx="10986135" cy="535368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6130CA3-4950-FA35-CFC4-08534FC9701B}"/>
                  </a:ext>
                </a:extLst>
              </p:cNvPr>
              <p:cNvGrpSpPr/>
              <p:nvPr/>
            </p:nvGrpSpPr>
            <p:grpSpPr>
              <a:xfrm>
                <a:off x="652659" y="1114024"/>
                <a:ext cx="10986135" cy="5353685"/>
                <a:chOff x="652659" y="867281"/>
                <a:chExt cx="10986135" cy="535368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FDB70C36-84B4-1E20-5919-BF17F1FDB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68" t="13263" r="13018" b="22879"/>
                <a:stretch/>
              </p:blipFill>
              <p:spPr>
                <a:xfrm>
                  <a:off x="652659" y="867281"/>
                  <a:ext cx="10986135" cy="5060725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E7C0CFC-E6E0-44FF-1456-9C65690131B8}"/>
                    </a:ext>
                  </a:extLst>
                </p:cNvPr>
                <p:cNvSpPr txBox="1"/>
                <p:nvPr/>
              </p:nvSpPr>
              <p:spPr>
                <a:xfrm>
                  <a:off x="7613816" y="5851634"/>
                  <a:ext cx="40249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IE" dirty="0"/>
                    <a:t>ZMI investor presentation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3694780-1487-C524-1476-30DD4CCDCB79}"/>
                    </a:ext>
                  </a:extLst>
                </p:cNvPr>
                <p:cNvSpPr txBox="1"/>
                <p:nvPr/>
              </p:nvSpPr>
              <p:spPr>
                <a:xfrm>
                  <a:off x="705488" y="5692610"/>
                  <a:ext cx="56227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E" dirty="0"/>
                    <a:t>McGregor = Canal; Shamrock = Bridge</a:t>
                  </a:r>
                </a:p>
              </p:txBody>
            </p:sp>
          </p:grp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9EAD996-26C3-1319-8F74-EE80470749E1}"/>
                  </a:ext>
                </a:extLst>
              </p:cNvPr>
              <p:cNvSpPr/>
              <p:nvPr/>
            </p:nvSpPr>
            <p:spPr>
              <a:xfrm>
                <a:off x="714000" y="1351722"/>
                <a:ext cx="2574000" cy="3912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3D69B1-D8D6-4CCF-2948-F20CA2AE2BB7}"/>
                </a:ext>
              </a:extLst>
            </p:cNvPr>
            <p:cNvGrpSpPr/>
            <p:nvPr/>
          </p:nvGrpSpPr>
          <p:grpSpPr>
            <a:xfrm>
              <a:off x="941640" y="5354428"/>
              <a:ext cx="1728461" cy="548868"/>
              <a:chOff x="471791" y="4900292"/>
              <a:chExt cx="1728461" cy="54886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FEA96AA-8FDA-8A65-3E89-4143C00EB970}"/>
                  </a:ext>
                </a:extLst>
              </p:cNvPr>
              <p:cNvSpPr/>
              <p:nvPr/>
            </p:nvSpPr>
            <p:spPr>
              <a:xfrm>
                <a:off x="471791" y="4940180"/>
                <a:ext cx="420530" cy="18991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E921D54-BD96-6999-9A4F-77D978FF4788}"/>
                  </a:ext>
                </a:extLst>
              </p:cNvPr>
              <p:cNvSpPr/>
              <p:nvPr/>
            </p:nvSpPr>
            <p:spPr>
              <a:xfrm>
                <a:off x="471791" y="5207840"/>
                <a:ext cx="420530" cy="18991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402B3C2-7F6D-514C-CD1B-264A8D56AAAF}"/>
                  </a:ext>
                </a:extLst>
              </p:cNvPr>
              <p:cNvSpPr txBox="1"/>
              <p:nvPr/>
            </p:nvSpPr>
            <p:spPr>
              <a:xfrm>
                <a:off x="909120" y="4900292"/>
                <a:ext cx="1291132" cy="548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&gt;5%   </a:t>
                </a:r>
                <a:r>
                  <a:rPr kumimoji="0" lang="en-IE" sz="1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Zn+Pb</a:t>
                </a:r>
                <a:endParaRPr kumimoji="0" lang="en-IE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&gt;10% </a:t>
                </a:r>
                <a:r>
                  <a:rPr kumimoji="0" lang="en-IE" sz="1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Zn+Pb</a:t>
                </a:r>
                <a:endParaRPr kumimoji="0" lang="en-IE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1821C01-96B9-C762-FBBF-F48A2ADFFCDB}"/>
              </a:ext>
            </a:extLst>
          </p:cNvPr>
          <p:cNvGrpSpPr/>
          <p:nvPr/>
        </p:nvGrpSpPr>
        <p:grpSpPr>
          <a:xfrm>
            <a:off x="251752" y="6783128"/>
            <a:ext cx="11700000" cy="72000"/>
            <a:chOff x="360000" y="324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E76A599-3058-4EBA-3592-2F7CCABCD6CC}"/>
                </a:ext>
              </a:extLst>
            </p:cNvPr>
            <p:cNvGrpSpPr/>
            <p:nvPr/>
          </p:nvGrpSpPr>
          <p:grpSpPr>
            <a:xfrm>
              <a:off x="2700000" y="3240000"/>
              <a:ext cx="2340000" cy="72000"/>
              <a:chOff x="360000" y="2617200"/>
              <a:chExt cx="2340000" cy="7200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50E97CB-50B6-84B5-9FDD-3DEE8FFE6FB1}"/>
                  </a:ext>
                </a:extLst>
              </p:cNvPr>
              <p:cNvSpPr/>
              <p:nvPr/>
            </p:nvSpPr>
            <p:spPr>
              <a:xfrm>
                <a:off x="153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61274BF-3BCD-185F-68E3-D08E4054F857}"/>
                  </a:ext>
                </a:extLst>
              </p:cNvPr>
              <p:cNvSpPr/>
              <p:nvPr/>
            </p:nvSpPr>
            <p:spPr>
              <a:xfrm>
                <a:off x="59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8B6643D-A320-A1E3-AFB3-2B1667DFE865}"/>
                  </a:ext>
                </a:extLst>
              </p:cNvPr>
              <p:cNvSpPr/>
              <p:nvPr/>
            </p:nvSpPr>
            <p:spPr>
              <a:xfrm>
                <a:off x="82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5BDB9D7F-DDBF-C20D-0620-C57B877249D1}"/>
                  </a:ext>
                </a:extLst>
              </p:cNvPr>
              <p:cNvSpPr/>
              <p:nvPr/>
            </p:nvSpPr>
            <p:spPr>
              <a:xfrm>
                <a:off x="129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8700958-C0EF-F2F7-7491-7150DB8AEC65}"/>
                  </a:ext>
                </a:extLst>
              </p:cNvPr>
              <p:cNvSpPr/>
              <p:nvPr/>
            </p:nvSpPr>
            <p:spPr>
              <a:xfrm>
                <a:off x="1062000" y="26172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0010A61-BFA3-4484-A97C-FDFF8BF1E8AA}"/>
                  </a:ext>
                </a:extLst>
              </p:cNvPr>
              <p:cNvSpPr/>
              <p:nvPr/>
            </p:nvSpPr>
            <p:spPr>
              <a:xfrm>
                <a:off x="176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C410667-481D-E726-94B8-926D5AD54656}"/>
                  </a:ext>
                </a:extLst>
              </p:cNvPr>
              <p:cNvSpPr/>
              <p:nvPr/>
            </p:nvSpPr>
            <p:spPr>
              <a:xfrm>
                <a:off x="199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0B51372-26BF-FCBC-0690-874454AAFE1A}"/>
                  </a:ext>
                </a:extLst>
              </p:cNvPr>
              <p:cNvSpPr/>
              <p:nvPr/>
            </p:nvSpPr>
            <p:spPr>
              <a:xfrm>
                <a:off x="2232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74EF23E1-FE75-3274-DD5A-99646E395C59}"/>
                  </a:ext>
                </a:extLst>
              </p:cNvPr>
              <p:cNvSpPr/>
              <p:nvPr/>
            </p:nvSpPr>
            <p:spPr>
              <a:xfrm>
                <a:off x="246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756BD48D-BFDA-64A3-9CA9-F86EA70DB7AE}"/>
                  </a:ext>
                </a:extLst>
              </p:cNvPr>
              <p:cNvSpPr/>
              <p:nvPr/>
            </p:nvSpPr>
            <p:spPr>
              <a:xfrm>
                <a:off x="36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77F76-9D07-5F67-A68E-E089B1B8C81F}"/>
                </a:ext>
              </a:extLst>
            </p:cNvPr>
            <p:cNvGrpSpPr/>
            <p:nvPr/>
          </p:nvGrpSpPr>
          <p:grpSpPr>
            <a:xfrm>
              <a:off x="360000" y="3240000"/>
              <a:ext cx="2340000" cy="72000"/>
              <a:chOff x="485052" y="1937674"/>
              <a:chExt cx="2340000" cy="72000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71AB2EB-B093-1F5F-11F5-9841418F1917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192F3E3-CE4E-81B0-1171-15250FBA7507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DE64721-8131-9D60-24A4-D5F23C8A2DB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E406B67-E657-3D5A-D252-1872996F120F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E769BDD-C230-6B2F-965F-C5CDC2377BF0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54FBF7B-4F11-46A5-2735-C5B706BA1147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AA121E7-28E3-A621-B96E-238D9B0089EB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60BC7E7-4323-7F55-D3D4-6AE7FAE5BAC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58AFB4E-1449-6C7D-4530-3AF313CE353B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F3CCF7D-B0E3-BB23-36D2-F9859C8D33E1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458204-F8BF-A5E0-6482-E3450DF69C32}"/>
                </a:ext>
              </a:extLst>
            </p:cNvPr>
            <p:cNvGrpSpPr/>
            <p:nvPr/>
          </p:nvGrpSpPr>
          <p:grpSpPr>
            <a:xfrm>
              <a:off x="5040000" y="3240000"/>
              <a:ext cx="2340000" cy="72000"/>
              <a:chOff x="485052" y="1937674"/>
              <a:chExt cx="2340000" cy="72000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69217E1-0CCF-B5B8-C3BB-AAE4F0928977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A1AC291-5703-C88B-EF6E-AB56C9A19A6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4D32AD7-BE2F-A6AB-23FA-5012BA5722D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D38031A-17B9-644E-4B5E-5FBF7402006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0048C9C-2D6F-2617-5C81-9C7A2B08332F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BCA0837-7A98-6BA7-61E3-88096EBD280E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D1DF776-1C85-FADB-B545-F18D741B742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58D93A6-EEE2-61A1-715C-6A4C4DE3C939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9AB4369-542E-E32E-E621-1275A16666DD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201D65D-A1B3-8E1A-E33E-DA430CDCAE9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02EB3E-FF8A-6897-2509-657853D7FF28}"/>
                </a:ext>
              </a:extLst>
            </p:cNvPr>
            <p:cNvGrpSpPr/>
            <p:nvPr/>
          </p:nvGrpSpPr>
          <p:grpSpPr>
            <a:xfrm>
              <a:off x="9720000" y="3240000"/>
              <a:ext cx="2340000" cy="72000"/>
              <a:chOff x="485052" y="1937674"/>
              <a:chExt cx="2340000" cy="72000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7BA25B3-4BBC-A1BF-07BF-AD6323860BAA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F9B70A7-7336-30FE-04BA-474ED7232F1D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41C1D5A-2451-D6A2-6BBF-852CC2D7759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BE86728-44A1-D318-C2D3-22E53335E41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AD3DB6A4-03B3-2125-21EE-7C0660CD7BA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8EBA64F-869C-0C3E-985B-7FEC8745FC2E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4572326-E2F4-7322-FC10-6FB2C25216A2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94E1FA6-DBF0-C9F7-962C-7DA58BB4807F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747E343-7880-DDF7-260B-73D8B60D7A74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5E80FD8-5733-B53B-EF19-68775A2BB2B7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FB43C94-4329-43A9-A72F-05A383C649C0}"/>
                </a:ext>
              </a:extLst>
            </p:cNvPr>
            <p:cNvGrpSpPr/>
            <p:nvPr/>
          </p:nvGrpSpPr>
          <p:grpSpPr>
            <a:xfrm>
              <a:off x="7380000" y="3240000"/>
              <a:ext cx="2340000" cy="72000"/>
              <a:chOff x="485052" y="1937674"/>
              <a:chExt cx="2340000" cy="72000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9B76B68-CA56-F951-14FC-A973CCDDE524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E0751C1-40F5-16F7-15E5-A753B03FD1A3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15B7D2B-7631-07A4-E88B-A657AEE4C7AC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4A1501D-079F-C006-40AA-D5BDA615ACB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38F4866-C8E8-0404-4B97-3609A74BB1F1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CA38BB4-47E6-72A9-7196-7998935F5B21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94DD1A-BA5F-DA2D-F39E-F006449CD107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A55A890-7B37-637E-FC8E-E0BED443EF77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132806C-0D70-B218-CDE7-F4E970D74223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07EF5C9-3695-20BA-8B81-65D29034EF6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0240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3AC60-66F2-538B-051A-2FA3905F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37" y="907902"/>
            <a:ext cx="8004526" cy="540000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3D72EC-3E68-62A0-8FF7-2A9879CE41D5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7" name="Callout: Down Arrow 6">
              <a:extLst>
                <a:ext uri="{FF2B5EF4-FFF2-40B4-BE49-F238E27FC236}">
                  <a16:creationId xmlns:a16="http://schemas.microsoft.com/office/drawing/2014/main" id="{9A8A27F5-5CFA-BA57-2B62-705DDB37678D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0A1F67-21FE-1549-34F9-FFB2BD1EB777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48A81E-DC21-D5C4-9F5B-905A3047B418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15EFE1-1846-F0C6-F194-CE758F807323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ACA5A3-5714-B626-D96D-D7081AAAEB64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1249C9-D28A-A03C-1B9D-A08D32751655}"/>
              </a:ext>
            </a:extLst>
          </p:cNvPr>
          <p:cNvSpPr txBox="1"/>
          <p:nvPr/>
        </p:nvSpPr>
        <p:spPr>
          <a:xfrm>
            <a:off x="2474843" y="357812"/>
            <a:ext cx="788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Schematic section through </a:t>
            </a:r>
            <a:r>
              <a:rPr lang="en-IE" sz="2400" b="1" cap="small" dirty="0" err="1"/>
              <a:t>Rickardstown</a:t>
            </a:r>
            <a:endParaRPr lang="en-IE" sz="2400" b="1" cap="smal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25CD63-4087-0085-ED1E-9F6EE8367A9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600000"/>
            <a:chExt cx="11700000" cy="72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217EAA-7390-4A8A-A4A4-4728A8694E2C}"/>
                </a:ext>
              </a:extLst>
            </p:cNvPr>
            <p:cNvGrpSpPr/>
            <p:nvPr/>
          </p:nvGrpSpPr>
          <p:grpSpPr>
            <a:xfrm>
              <a:off x="2700000" y="3600000"/>
              <a:ext cx="2340000" cy="72000"/>
              <a:chOff x="360000" y="2769600"/>
              <a:chExt cx="2340000" cy="720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9413ACE-523B-F39C-44DF-2D1190E813E8}"/>
                  </a:ext>
                </a:extLst>
              </p:cNvPr>
              <p:cNvSpPr/>
              <p:nvPr/>
            </p:nvSpPr>
            <p:spPr>
              <a:xfrm>
                <a:off x="153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1182901-4482-52E3-D3C2-17944496D7D0}"/>
                  </a:ext>
                </a:extLst>
              </p:cNvPr>
              <p:cNvSpPr/>
              <p:nvPr/>
            </p:nvSpPr>
            <p:spPr>
              <a:xfrm>
                <a:off x="59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A6BAFBF-1DFB-D988-D755-15F6991B9515}"/>
                  </a:ext>
                </a:extLst>
              </p:cNvPr>
              <p:cNvSpPr/>
              <p:nvPr/>
            </p:nvSpPr>
            <p:spPr>
              <a:xfrm>
                <a:off x="82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7769247-0239-EF44-F522-3B8C70E24D70}"/>
                  </a:ext>
                </a:extLst>
              </p:cNvPr>
              <p:cNvSpPr/>
              <p:nvPr/>
            </p:nvSpPr>
            <p:spPr>
              <a:xfrm>
                <a:off x="1296000" y="27696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8A49A2B-DF13-B846-36F4-8D37D8B54816}"/>
                  </a:ext>
                </a:extLst>
              </p:cNvPr>
              <p:cNvSpPr/>
              <p:nvPr/>
            </p:nvSpPr>
            <p:spPr>
              <a:xfrm>
                <a:off x="106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A015723-9839-0FD1-ADB8-2EBC880C8F44}"/>
                  </a:ext>
                </a:extLst>
              </p:cNvPr>
              <p:cNvSpPr/>
              <p:nvPr/>
            </p:nvSpPr>
            <p:spPr>
              <a:xfrm>
                <a:off x="176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6D61A4E-3CD8-7C19-9254-BFF501F08F57}"/>
                  </a:ext>
                </a:extLst>
              </p:cNvPr>
              <p:cNvSpPr/>
              <p:nvPr/>
            </p:nvSpPr>
            <p:spPr>
              <a:xfrm>
                <a:off x="199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A738623-C300-EA6D-1D7F-90F75CB4E509}"/>
                  </a:ext>
                </a:extLst>
              </p:cNvPr>
              <p:cNvSpPr/>
              <p:nvPr/>
            </p:nvSpPr>
            <p:spPr>
              <a:xfrm>
                <a:off x="223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DC60B3A-02EC-9DF0-D60C-7F539D13FBC0}"/>
                  </a:ext>
                </a:extLst>
              </p:cNvPr>
              <p:cNvSpPr/>
              <p:nvPr/>
            </p:nvSpPr>
            <p:spPr>
              <a:xfrm>
                <a:off x="2466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EBDF804-3ACB-555F-7B57-A5FCA9573F43}"/>
                  </a:ext>
                </a:extLst>
              </p:cNvPr>
              <p:cNvSpPr/>
              <p:nvPr/>
            </p:nvSpPr>
            <p:spPr>
              <a:xfrm>
                <a:off x="36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617B8A-D6A1-475A-8DA0-8E59613B2456}"/>
                </a:ext>
              </a:extLst>
            </p:cNvPr>
            <p:cNvGrpSpPr/>
            <p:nvPr/>
          </p:nvGrpSpPr>
          <p:grpSpPr>
            <a:xfrm>
              <a:off x="360000" y="3600000"/>
              <a:ext cx="2340000" cy="72000"/>
              <a:chOff x="485052" y="1937674"/>
              <a:chExt cx="2340000" cy="72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8457531-AA5C-9BC5-3C3C-F073F0F0CF08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24E67AC-136D-190F-3144-9EAF5DD1BE5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A391766-C628-0760-C4AE-F70976FA37B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0A397D6-BF7B-708A-8FE9-77D00AFA251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A143651-5AD9-9070-8640-181318F9888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FF207BC-8E86-15FB-9B1C-2F031B19557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499D573-E460-FDD0-3ADD-18D4115A0A73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AE5869-6CCA-1935-C1E8-942FA764A253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E89096F-D9BA-A61C-B74B-93953254B4E6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F9551E9-4861-81D9-6D99-1EFBB9EFAD8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DD72EC-8D4D-2584-2B8C-3FD9987AF842}"/>
                </a:ext>
              </a:extLst>
            </p:cNvPr>
            <p:cNvGrpSpPr/>
            <p:nvPr/>
          </p:nvGrpSpPr>
          <p:grpSpPr>
            <a:xfrm>
              <a:off x="5040000" y="3600000"/>
              <a:ext cx="2340000" cy="72000"/>
              <a:chOff x="485052" y="1937674"/>
              <a:chExt cx="2340000" cy="72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53E4458-6C52-64B3-301D-D09FB811C64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ECF063-B8A4-A036-2B80-A183F9193D93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1A7E454-DA6A-C96E-9971-1E4792CD40D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3B0F738-EEFC-CCB1-394B-8FB8BA7F2F6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37AE5BE-3A97-5B9A-FAB6-2A32789B6B79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7C2662C-60C2-C254-44AF-770621CCDB16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A286630-0EF2-AB50-362E-0EC4852492AB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2853CF9-09B1-DE2A-76DA-1D18780AD96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8F3B22-BBF6-0310-566C-30F1D804DDF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7ACCA7-A053-338B-7B45-91F2631583D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DBD2D1-549B-6679-1729-EF29D721FAFB}"/>
                </a:ext>
              </a:extLst>
            </p:cNvPr>
            <p:cNvGrpSpPr/>
            <p:nvPr/>
          </p:nvGrpSpPr>
          <p:grpSpPr>
            <a:xfrm>
              <a:off x="9720000" y="3600000"/>
              <a:ext cx="2340000" cy="72000"/>
              <a:chOff x="485052" y="1937674"/>
              <a:chExt cx="2340000" cy="72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08CEBEF-69BE-053D-30EB-E0D7F044A20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DAE2FE3-173B-8EC2-C319-6822381CD46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216145B-9A81-8DD1-560E-F9038573D9C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C15A966-CA40-27AB-92C1-04D5FCA5CCC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EAA8303-BE5F-D3E8-DA84-EA8839ACB538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429A07A-91A6-F70E-71D2-5636FD6548A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9F777AE-F40D-6232-DA4F-CC042A2DE521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9884C5-417A-7B5E-1394-ED630460E8EF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FD00CF0-8958-0ADB-0EC9-2CA8C2A32743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10129F-D196-9415-A0A0-B02817DE284C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F1718B-9E7A-1D17-8EC9-69F5F61D8E2A}"/>
                </a:ext>
              </a:extLst>
            </p:cNvPr>
            <p:cNvGrpSpPr/>
            <p:nvPr/>
          </p:nvGrpSpPr>
          <p:grpSpPr>
            <a:xfrm>
              <a:off x="7380000" y="3600000"/>
              <a:ext cx="2340000" cy="72000"/>
              <a:chOff x="485052" y="1937674"/>
              <a:chExt cx="2340000" cy="72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4B1C81-385C-DCC2-FA0C-CC9136B7008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A73C5A4-479A-8F28-E745-FE796776A2F5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56DEF0-C66B-7FEC-48EE-F138233EE3A8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974BB9C-2D43-2CF4-F363-41F6C168899F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DFD6A48-6DC3-CF9D-BFEA-3E1E0A47766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F4EC49-E9BE-703F-D518-2340D29D80E7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0BB048-61C1-FE4E-FB57-C8ABE6F3BD1F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733F36-3E17-F452-649F-193BBA52AEC4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F23D30-1DFA-B966-B0BE-5F6201ACC65D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D49A068-9838-F1DF-E0C3-B76ADD8D9D5A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B95B0D3-182A-5D3D-AC1D-E7839DBDB34B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63188B-E8C3-9956-181E-40725161724D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AD2738F8-B81F-6E8F-C8B0-1F524CD46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8B3BED5-C29F-46BB-DDEA-B99CF810D729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EB6EB9-04C1-72CF-5688-0EA9AC3797B6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88FED09-1A2D-82E4-9FA8-A3ADBDA2D5A9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39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4B97E8-7302-61BE-A85F-3A3D5105DA48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11" name="Callout: Down Arrow 10">
              <a:extLst>
                <a:ext uri="{FF2B5EF4-FFF2-40B4-BE49-F238E27FC236}">
                  <a16:creationId xmlns:a16="http://schemas.microsoft.com/office/drawing/2014/main" id="{48DF3C81-4FC4-BCC7-6336-FAB9E6E6943C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BA2994-C9FE-33DE-2B07-8E1D9BF9DF2D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90D26F-E4B1-4427-625C-BA0CEBA454EF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98C623-7B41-17E7-CDB8-B3C6BC70E8A5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A6FF66-694B-1B12-E9A7-56BA23E061AD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C5591D-E705-985D-BC41-8D0C39FA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31" y="1111033"/>
            <a:ext cx="8909607" cy="504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4559FD-5BE5-8303-75EB-EC3DC18733E3}"/>
              </a:ext>
            </a:extLst>
          </p:cNvPr>
          <p:cNvSpPr txBox="1">
            <a:spLocks/>
          </p:cNvSpPr>
          <p:nvPr/>
        </p:nvSpPr>
        <p:spPr>
          <a:xfrm>
            <a:off x="3396000" y="403780"/>
            <a:ext cx="54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Mineralization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65125-89CB-1AA9-84F7-BFA62D80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4"/>
          <a:stretch/>
        </p:blipFill>
        <p:spPr>
          <a:xfrm>
            <a:off x="4063534" y="2521222"/>
            <a:ext cx="7200000" cy="22196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E343DB-0E97-18C4-8DEA-96A0F9BC2F5B}"/>
              </a:ext>
            </a:extLst>
          </p:cNvPr>
          <p:cNvSpPr txBox="1"/>
          <p:nvPr/>
        </p:nvSpPr>
        <p:spPr>
          <a:xfrm>
            <a:off x="73662" y="2476871"/>
            <a:ext cx="303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Hole ZB16-002 417m – 437m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Massive sphalerite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MVT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87333-E287-0140-D345-704D93F841A1}"/>
              </a:ext>
            </a:extLst>
          </p:cNvPr>
          <p:cNvSpPr txBox="1"/>
          <p:nvPr/>
        </p:nvSpPr>
        <p:spPr>
          <a:xfrm>
            <a:off x="9208226" y="6061922"/>
            <a:ext cx="28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/>
              <a:t>From ZMI website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4CE41D-5581-EF31-6C39-E0229BC466BF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960000"/>
            <a:chExt cx="11700000" cy="72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74DE29-12A4-5CB3-ABB0-B2A626500FFB}"/>
                </a:ext>
              </a:extLst>
            </p:cNvPr>
            <p:cNvGrpSpPr/>
            <p:nvPr/>
          </p:nvGrpSpPr>
          <p:grpSpPr>
            <a:xfrm>
              <a:off x="2700000" y="3960000"/>
              <a:ext cx="2340000" cy="72000"/>
              <a:chOff x="594000" y="3074400"/>
              <a:chExt cx="2340000" cy="72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AD78720-04D1-5500-56C3-1EE6A185CD24}"/>
                  </a:ext>
                </a:extLst>
              </p:cNvPr>
              <p:cNvSpPr/>
              <p:nvPr/>
            </p:nvSpPr>
            <p:spPr>
              <a:xfrm flipH="1">
                <a:off x="153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3E10E85-BA25-B24D-17B1-9818226FAE21}"/>
                  </a:ext>
                </a:extLst>
              </p:cNvPr>
              <p:cNvSpPr/>
              <p:nvPr/>
            </p:nvSpPr>
            <p:spPr>
              <a:xfrm flipH="1">
                <a:off x="246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FD4AB04-5DE4-8926-A9E3-BE937F07D95A}"/>
                  </a:ext>
                </a:extLst>
              </p:cNvPr>
              <p:cNvSpPr/>
              <p:nvPr/>
            </p:nvSpPr>
            <p:spPr>
              <a:xfrm flipH="1">
                <a:off x="223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F5F90C8-3617-A1BA-A06A-57D2729EF0B5}"/>
                  </a:ext>
                </a:extLst>
              </p:cNvPr>
              <p:cNvSpPr/>
              <p:nvPr/>
            </p:nvSpPr>
            <p:spPr>
              <a:xfrm flipH="1">
                <a:off x="1764000" y="3074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96E4CA7-0C8C-2033-9B95-98154A9BF063}"/>
                  </a:ext>
                </a:extLst>
              </p:cNvPr>
              <p:cNvSpPr/>
              <p:nvPr/>
            </p:nvSpPr>
            <p:spPr>
              <a:xfrm flipH="1">
                <a:off x="199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435233F-7BFE-EEF7-C1DF-124EF49A3299}"/>
                  </a:ext>
                </a:extLst>
              </p:cNvPr>
              <p:cNvSpPr/>
              <p:nvPr/>
            </p:nvSpPr>
            <p:spPr>
              <a:xfrm flipH="1">
                <a:off x="129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1F3E09-F116-31BC-B158-EA6893770E89}"/>
                  </a:ext>
                </a:extLst>
              </p:cNvPr>
              <p:cNvSpPr/>
              <p:nvPr/>
            </p:nvSpPr>
            <p:spPr>
              <a:xfrm flipH="1">
                <a:off x="106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55E2CEC-15A3-C26D-B66A-5236C7444023}"/>
                  </a:ext>
                </a:extLst>
              </p:cNvPr>
              <p:cNvSpPr/>
              <p:nvPr/>
            </p:nvSpPr>
            <p:spPr>
              <a:xfrm flipH="1">
                <a:off x="82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2EA27AF-7E9A-7E5D-FB09-FF8B8D349AD8}"/>
                  </a:ext>
                </a:extLst>
              </p:cNvPr>
              <p:cNvSpPr/>
              <p:nvPr/>
            </p:nvSpPr>
            <p:spPr>
              <a:xfrm flipH="1">
                <a:off x="594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DC94C3D-3B92-6BB5-BDBF-C63F15BEB0F1}"/>
                  </a:ext>
                </a:extLst>
              </p:cNvPr>
              <p:cNvSpPr/>
              <p:nvPr/>
            </p:nvSpPr>
            <p:spPr>
              <a:xfrm flipH="1">
                <a:off x="270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EE013D-55B7-189A-54FC-9FE76423F2BD}"/>
                </a:ext>
              </a:extLst>
            </p:cNvPr>
            <p:cNvGrpSpPr/>
            <p:nvPr/>
          </p:nvGrpSpPr>
          <p:grpSpPr>
            <a:xfrm>
              <a:off x="360000" y="3960000"/>
              <a:ext cx="2340000" cy="72000"/>
              <a:chOff x="485052" y="1937674"/>
              <a:chExt cx="2340000" cy="7200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66ACE9C-26FC-E64D-F647-B04F4364E337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5BF0716-1DD8-D8D2-3DAD-BD7AC89E673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D6D6244-DFCF-FA92-F4F2-86556CC4A09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3877261-C2A4-4CF6-DB5B-65526761F8B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FDA9A9A-0F82-ED4D-B61A-CC39FF3CE53C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6BA9A4-313C-E258-10B3-045F68FD091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B2D060-A480-DDE1-E4BD-48911DF0A5C7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15B19E4-F37E-33AE-B1D8-86E7DB7CD3C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EE15238-366C-E584-1D9F-C98F1FAF123D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38C1E8-05DF-D3E4-1ED4-8EED3B6DA04F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FA0629F-F448-701A-DEE1-DCBE16C0398A}"/>
                </a:ext>
              </a:extLst>
            </p:cNvPr>
            <p:cNvGrpSpPr/>
            <p:nvPr/>
          </p:nvGrpSpPr>
          <p:grpSpPr>
            <a:xfrm>
              <a:off x="5040000" y="3960000"/>
              <a:ext cx="2340000" cy="72000"/>
              <a:chOff x="485052" y="1937674"/>
              <a:chExt cx="2340000" cy="7200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15C3962-7177-1B92-1D65-BCAF295C068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C79D4A3-841B-74D5-2AD7-18F9268E96AB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BE38864-FEB0-2AC5-2852-C7F8F08B986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84A8720-9AFB-1C15-6916-30F918663CB6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8300F3-E0C6-D4C8-BFF8-A9A6A387ECF2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84D1097-B93E-06C8-8E8D-235C5E7F9C9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0DF3FE6-DF26-B35F-B7DD-CEB7368FF7E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B3F2212-2A64-92F7-D61B-2C8CAA97A75F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778C95D-50BA-BF7A-8772-4B2D3ABBAC65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CCEE5F8-EFC6-C399-A499-A0052F696AF0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481598-7488-9598-533A-D59F58A3C181}"/>
                </a:ext>
              </a:extLst>
            </p:cNvPr>
            <p:cNvGrpSpPr/>
            <p:nvPr/>
          </p:nvGrpSpPr>
          <p:grpSpPr>
            <a:xfrm>
              <a:off x="9720000" y="3960000"/>
              <a:ext cx="2340000" cy="72000"/>
              <a:chOff x="485052" y="1937674"/>
              <a:chExt cx="2340000" cy="72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2EAC38F-048A-AE41-0CE6-F0CB64391626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C2EE0D8-3AE1-3EE0-7B9C-A47898426F0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6CFD7CE-857F-DA6D-9608-F2EFBF44BFA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7B414-4E45-7EB3-CA10-C2A9827BDE7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BDC7E4C-3F1A-98C3-EE72-C898D2F8B71C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CA6BA61-EEAB-E55E-C3F1-E02D08BC8F7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161A56F-F597-87C4-BDFD-BE1F2F2DA3A8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B136455-8F5B-90CC-69FD-19675C515E2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027DEA6-76FF-5D75-9C4E-38F2ABB150C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83C9C82-BF43-2BA4-3D86-85DC17AF6968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F2A427-D218-9244-6433-350C2096521A}"/>
                </a:ext>
              </a:extLst>
            </p:cNvPr>
            <p:cNvGrpSpPr/>
            <p:nvPr/>
          </p:nvGrpSpPr>
          <p:grpSpPr>
            <a:xfrm>
              <a:off x="7380000" y="3960000"/>
              <a:ext cx="2340000" cy="72000"/>
              <a:chOff x="485052" y="1937674"/>
              <a:chExt cx="2340000" cy="72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ECF7FD-AC86-EFED-F479-0DC454A8518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D9A49B-AC4D-63A0-4897-C57F424A0E80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8947FD-697A-3428-6828-9D4E9AE6039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587A7B7-5761-3489-13DA-0E191A77DE8D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E99128B-0C86-9440-CB44-9ABC444BE6CA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9E54F9-A807-38A3-57DA-EEEC988EA74F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51830A3-2E1A-FAD0-D4C9-4698828B05B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894A33-9B6E-3F07-30A9-DB1EDEB2BD78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A52E3B5-BC3C-17D9-6742-B5CFAD488DF2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3DB16E-2688-92FB-6BF6-284DDD42FB08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5A8159-7ED7-37F1-3B88-D86D24BCEAB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2CDC65D-84AE-B2EB-B7A6-0BCE5F243191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EE66FF69-2CA4-10F3-0316-E975EE4D5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C5011F4-5CBE-7893-55C8-4BABAAD9E72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5D105D3-B7E5-17C5-EBE9-B3EDD987FED7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D1DFA05-0828-7520-B075-6245904B6A45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1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A4A13-93E0-846E-2BBE-8A313A60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91" y="1563462"/>
            <a:ext cx="6291617" cy="373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D2757-1C74-FE40-3049-C5846FE4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011905"/>
            <a:ext cx="8059611" cy="50235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BC94CC-DA2C-E4D8-732D-CE4B4D510B18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C88D0615-A979-CBF6-0480-FB1655EECEF9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98B7B3-6ACE-0400-A976-1A82F7FA7F9F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7C4156-2E14-18D8-AF91-B471DD782653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C50371-C6E0-7214-D7DB-9209FAC7C40E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4187B8-E36C-AB92-62B2-F6EC96138657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A1AA7E-5154-3803-1EAE-A8E4A2CEB3B3}"/>
              </a:ext>
            </a:extLst>
          </p:cNvPr>
          <p:cNvSpPr txBox="1"/>
          <p:nvPr/>
        </p:nvSpPr>
        <p:spPr>
          <a:xfrm>
            <a:off x="5123477" y="5992839"/>
            <a:ext cx="194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Z-4069-003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C0A459-17C7-77CF-3C4A-25ADC923CA7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320000"/>
            <a:chExt cx="11700000" cy="72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1BB3F6-0B10-7C4C-1503-BA4CB0EC9684}"/>
                </a:ext>
              </a:extLst>
            </p:cNvPr>
            <p:cNvGrpSpPr/>
            <p:nvPr/>
          </p:nvGrpSpPr>
          <p:grpSpPr>
            <a:xfrm>
              <a:off x="2700000" y="4320000"/>
              <a:ext cx="2340000" cy="72000"/>
              <a:chOff x="594000" y="3287738"/>
              <a:chExt cx="2340000" cy="7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4A0929-8F78-0D6B-788C-6F6094958674}"/>
                  </a:ext>
                </a:extLst>
              </p:cNvPr>
              <p:cNvSpPr/>
              <p:nvPr/>
            </p:nvSpPr>
            <p:spPr>
              <a:xfrm rot="10800000">
                <a:off x="153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FE6C093-E4C2-6B50-6B1B-F302E7537821}"/>
                  </a:ext>
                </a:extLst>
              </p:cNvPr>
              <p:cNvSpPr/>
              <p:nvPr/>
            </p:nvSpPr>
            <p:spPr>
              <a:xfrm rot="10800000">
                <a:off x="246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D3F9CF-29C9-C37D-4837-EBCE1AD42465}"/>
                  </a:ext>
                </a:extLst>
              </p:cNvPr>
              <p:cNvSpPr/>
              <p:nvPr/>
            </p:nvSpPr>
            <p:spPr>
              <a:xfrm rot="10800000">
                <a:off x="223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795896B-D3BB-28C0-F3AB-6F30A13F2921}"/>
                  </a:ext>
                </a:extLst>
              </p:cNvPr>
              <p:cNvSpPr/>
              <p:nvPr/>
            </p:nvSpPr>
            <p:spPr>
              <a:xfrm rot="10800000">
                <a:off x="176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7AB6AEB-52EC-0D78-8C61-304C116FABF6}"/>
                  </a:ext>
                </a:extLst>
              </p:cNvPr>
              <p:cNvSpPr/>
              <p:nvPr/>
            </p:nvSpPr>
            <p:spPr>
              <a:xfrm rot="10800000">
                <a:off x="1998000" y="328773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91ED92F-787D-981F-BF8D-FD89245A4F3D}"/>
                  </a:ext>
                </a:extLst>
              </p:cNvPr>
              <p:cNvSpPr/>
              <p:nvPr/>
            </p:nvSpPr>
            <p:spPr>
              <a:xfrm rot="10800000">
                <a:off x="129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A459C3D-6C92-B6A9-C2C2-BE8C04F5FE8A}"/>
                  </a:ext>
                </a:extLst>
              </p:cNvPr>
              <p:cNvSpPr/>
              <p:nvPr/>
            </p:nvSpPr>
            <p:spPr>
              <a:xfrm rot="10800000">
                <a:off x="106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4AFB38-F287-CCC2-7D3C-C4BC661EDF09}"/>
                  </a:ext>
                </a:extLst>
              </p:cNvPr>
              <p:cNvSpPr/>
              <p:nvPr/>
            </p:nvSpPr>
            <p:spPr>
              <a:xfrm rot="10800000">
                <a:off x="828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A41D28B-FDC3-6FD7-167C-6EBB851493A1}"/>
                  </a:ext>
                </a:extLst>
              </p:cNvPr>
              <p:cNvSpPr/>
              <p:nvPr/>
            </p:nvSpPr>
            <p:spPr>
              <a:xfrm rot="10800000">
                <a:off x="59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7627CDD-861D-A157-74BF-8A44778AF1A2}"/>
                  </a:ext>
                </a:extLst>
              </p:cNvPr>
              <p:cNvSpPr/>
              <p:nvPr/>
            </p:nvSpPr>
            <p:spPr>
              <a:xfrm rot="10800000">
                <a:off x="270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9B8548-9B33-C0F5-031B-C9AE0E9C85EE}"/>
                </a:ext>
              </a:extLst>
            </p:cNvPr>
            <p:cNvGrpSpPr/>
            <p:nvPr/>
          </p:nvGrpSpPr>
          <p:grpSpPr>
            <a:xfrm>
              <a:off x="360000" y="4320000"/>
              <a:ext cx="2340000" cy="72000"/>
              <a:chOff x="485052" y="1937674"/>
              <a:chExt cx="2340000" cy="72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64A216C-1DB7-D873-A4AD-DCCADA9716B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2B6677-59CC-735D-0A0C-29535D6B144B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4F4165-50CC-923A-D982-1EB7BCB699EC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77AA5C6-B0D9-186E-8D25-8A800AB526D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682C2ED-A28C-B055-BD0C-83EC5297483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AF05850-3067-22ED-FFFF-2B01AE41723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168873D-DBBC-7AFA-CE1E-C79707FDCC6D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AC96BD6-6715-F1B0-0FC2-F8A81E6E960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23878AF-E8A9-3398-83CC-1A89D445045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0347936-E101-9878-6DE4-0C1A8A9E9B6C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3B33D0-C704-BA5A-72B0-7942BBED0A45}"/>
                </a:ext>
              </a:extLst>
            </p:cNvPr>
            <p:cNvGrpSpPr/>
            <p:nvPr/>
          </p:nvGrpSpPr>
          <p:grpSpPr>
            <a:xfrm>
              <a:off x="5040000" y="4320000"/>
              <a:ext cx="2340000" cy="72000"/>
              <a:chOff x="485052" y="1937674"/>
              <a:chExt cx="2340000" cy="72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271E88-218B-D42D-F139-609BB4366FA0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8F7CA23-0A01-9138-7DBB-DA9B74C75BF5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119C09D-CA09-CBF2-FD91-DBC0D957F0A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0997CDA-71C5-061B-6689-78789018F11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6F79623-E369-450C-C2FD-27130C5E46C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7E96423-5493-16BC-4842-6A0F0D7C15CB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9CF378E-12F4-0A9B-6D36-0772B0FD5D9A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B05C9EA-7CD0-0802-09DF-01EEBA8FBE93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329A209-74B5-482A-C9E7-A2E37D158908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25365E1-669C-C770-3595-E9FCE6EDF96C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98BEE31-45B0-A332-7CE7-B700C9899DA4}"/>
                </a:ext>
              </a:extLst>
            </p:cNvPr>
            <p:cNvGrpSpPr/>
            <p:nvPr/>
          </p:nvGrpSpPr>
          <p:grpSpPr>
            <a:xfrm>
              <a:off x="9720000" y="4320000"/>
              <a:ext cx="2340000" cy="72000"/>
              <a:chOff x="485052" y="1937674"/>
              <a:chExt cx="2340000" cy="72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539C865-F710-946D-019B-9C53C71A17F6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365C36-AFCE-D72B-7032-1A84F6063860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0137D08-5EAA-F323-0AC7-E1F22D6C920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6B8CAF7-6DE0-A6A7-0177-A5C7AB06EE6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19D2CA-C6E5-2132-6B06-2D565BB84BD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ADB574-F697-9BDE-205C-F0478C1B03D9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C277134-5E25-AA12-31C2-42B63CFA6CC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2FDD5C2-472E-A2D1-78DA-5EBABE3B9015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A3A00A-11DA-D098-93E3-F013743C036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373340E-B25E-E8D4-9B34-710F0CCB4E8A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A630E0-8BDD-A70A-0057-233B7150DFF4}"/>
                </a:ext>
              </a:extLst>
            </p:cNvPr>
            <p:cNvGrpSpPr/>
            <p:nvPr/>
          </p:nvGrpSpPr>
          <p:grpSpPr>
            <a:xfrm>
              <a:off x="7380000" y="4320000"/>
              <a:ext cx="2340000" cy="72000"/>
              <a:chOff x="485052" y="1937674"/>
              <a:chExt cx="2340000" cy="72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7F2CFC3-50E7-F362-AFC1-8105238AE3FF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EC38EDD-BD99-A956-7CC0-D2563B9EA68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033BAFE-BF60-5177-180E-8D099C4874EB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FD68AB-67D9-DD74-6DFA-04548CDF7A7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EEB883F-FAB9-061A-03F4-A183A56D4B06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783A586-AEE5-3C7F-B8F7-EDE6DBF1083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AA9353-9934-5455-6767-1A852594AFF9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9FCF96-E582-7374-0156-286DEADF751B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1B6949-57E5-C830-2D62-DE5AA52DACC0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2F1E0CF-E987-D17E-81CE-C5EE090C6DA4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BEBB5E1-D8F4-65A2-DBFA-734E0022068D}"/>
              </a:ext>
            </a:extLst>
          </p:cNvPr>
          <p:cNvSpPr txBox="1"/>
          <p:nvPr/>
        </p:nvSpPr>
        <p:spPr>
          <a:xfrm>
            <a:off x="4809000" y="457200"/>
            <a:ext cx="257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Mineralization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68F5DA-2521-426D-8FBA-AE98C5BD9F4F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C5FECED-5348-0C53-8C04-D48F2D527FBB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C08D92F-FD0A-A8FC-503B-C8688DAAD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72367CB-A4EF-59D5-BCF6-111E3CFEB12C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6E7B52-F9A1-91E8-9581-413E944461EB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05D494D-7C08-2A32-CF72-0FCD714AF3F7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37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4355D5-ED71-D00A-D922-D2CF924D55BE}"/>
              </a:ext>
            </a:extLst>
          </p:cNvPr>
          <p:cNvSpPr txBox="1"/>
          <p:nvPr/>
        </p:nvSpPr>
        <p:spPr>
          <a:xfrm>
            <a:off x="1234265" y="5899408"/>
            <a:ext cx="9723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Z-4069-003 (McGregor) drill core showing massive sulphides at ~488m downhole.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6D6A3-7F34-CA19-A88E-F9194B8A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100" y="859801"/>
            <a:ext cx="8491800" cy="504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F2BCF-8EC3-1251-9DF3-D06FED05BB38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909234C2-853C-FDBF-2DF4-9BBFF4E3F0D3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44553A-206A-63FA-3627-0DC5B6E00A31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F0DC09-D8B4-A222-075A-07D227D490A9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961455-EECB-DCEA-5EFB-44D4B5E38CE3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F016A6-AD0C-BE12-E217-D6BADA2F7A75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9479453-9BCB-7F38-9029-3B5EBA1D7110}"/>
              </a:ext>
            </a:extLst>
          </p:cNvPr>
          <p:cNvSpPr txBox="1">
            <a:spLocks/>
          </p:cNvSpPr>
          <p:nvPr/>
        </p:nvSpPr>
        <p:spPr>
          <a:xfrm>
            <a:off x="3396000" y="254695"/>
            <a:ext cx="54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Mineralization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4E45DD-72E4-80AD-F6C7-373CF6B79F9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680000"/>
            <a:chExt cx="11700000" cy="72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AA082C-8C47-C164-D4C7-290825C6E865}"/>
                </a:ext>
              </a:extLst>
            </p:cNvPr>
            <p:cNvGrpSpPr/>
            <p:nvPr/>
          </p:nvGrpSpPr>
          <p:grpSpPr>
            <a:xfrm>
              <a:off x="2700000" y="4680000"/>
              <a:ext cx="2342556" cy="72000"/>
              <a:chOff x="594000" y="3509711"/>
              <a:chExt cx="2342556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CB56DC-3E10-1CBA-CADF-9DE5779474D5}"/>
                  </a:ext>
                </a:extLst>
              </p:cNvPr>
              <p:cNvSpPr/>
              <p:nvPr/>
            </p:nvSpPr>
            <p:spPr>
              <a:xfrm rot="10800000">
                <a:off x="1530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51F6F14-EC54-EA3A-CFBF-7099DA76CCC3}"/>
                  </a:ext>
                </a:extLst>
              </p:cNvPr>
              <p:cNvSpPr/>
              <p:nvPr/>
            </p:nvSpPr>
            <p:spPr>
              <a:xfrm rot="10800000">
                <a:off x="246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3BACFA-9804-D0DF-F9A0-A7A3112F96EB}"/>
                  </a:ext>
                </a:extLst>
              </p:cNvPr>
              <p:cNvSpPr/>
              <p:nvPr/>
            </p:nvSpPr>
            <p:spPr>
              <a:xfrm rot="10800000">
                <a:off x="2702556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6B228C2-D7A9-C2FA-9AF9-CD131B9E3934}"/>
                  </a:ext>
                </a:extLst>
              </p:cNvPr>
              <p:cNvSpPr/>
              <p:nvPr/>
            </p:nvSpPr>
            <p:spPr>
              <a:xfrm rot="10800000">
                <a:off x="176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6990993-E0B0-F2C0-EBA1-AC5C56A629C4}"/>
                  </a:ext>
                </a:extLst>
              </p:cNvPr>
              <p:cNvSpPr/>
              <p:nvPr/>
            </p:nvSpPr>
            <p:spPr>
              <a:xfrm rot="10800000">
                <a:off x="199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89887D1-EED0-976D-9790-F7A26DC4AA3E}"/>
                  </a:ext>
                </a:extLst>
              </p:cNvPr>
              <p:cNvSpPr/>
              <p:nvPr/>
            </p:nvSpPr>
            <p:spPr>
              <a:xfrm rot="10800000">
                <a:off x="129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0206632-5C25-E2F9-606C-CBA30B7D851C}"/>
                  </a:ext>
                </a:extLst>
              </p:cNvPr>
              <p:cNvSpPr/>
              <p:nvPr/>
            </p:nvSpPr>
            <p:spPr>
              <a:xfrm rot="10800000">
                <a:off x="1062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46F9A4A-69CC-CF7A-66DD-F3EA7260594A}"/>
                  </a:ext>
                </a:extLst>
              </p:cNvPr>
              <p:cNvSpPr/>
              <p:nvPr/>
            </p:nvSpPr>
            <p:spPr>
              <a:xfrm rot="10800000">
                <a:off x="82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DBD739A-6C22-C98B-F53B-66D9062FADD4}"/>
                  </a:ext>
                </a:extLst>
              </p:cNvPr>
              <p:cNvSpPr/>
              <p:nvPr/>
            </p:nvSpPr>
            <p:spPr>
              <a:xfrm rot="10800000">
                <a:off x="59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3E8CA54-FC89-0106-714C-36234D07EC35}"/>
                  </a:ext>
                </a:extLst>
              </p:cNvPr>
              <p:cNvSpPr/>
              <p:nvPr/>
            </p:nvSpPr>
            <p:spPr>
              <a:xfrm rot="10800000">
                <a:off x="2234556" y="3509711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4210EF-51EF-23DF-63BE-4F7B56CCF461}"/>
                </a:ext>
              </a:extLst>
            </p:cNvPr>
            <p:cNvGrpSpPr/>
            <p:nvPr/>
          </p:nvGrpSpPr>
          <p:grpSpPr>
            <a:xfrm>
              <a:off x="360000" y="4680000"/>
              <a:ext cx="2340000" cy="72000"/>
              <a:chOff x="485052" y="1937674"/>
              <a:chExt cx="2340000" cy="72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99E6A9-A0AF-BD6C-0AA7-DEB6BA0FCE1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D89A45-6253-2CBC-3D94-113EA6691C1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61E1C8C-F411-1EBA-D9FA-C4E246248EA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DBCE734-8B72-10A9-D6FB-CC9E4B80E4CF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1B7EB9F-5553-6694-D7BC-FEC3D292C077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052C455-9450-CD39-1855-4E26A9D6FB3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ED1B880-3686-4447-B912-0DD77590767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24D68D0-FED6-2CFA-7206-6EA2BDB331B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836E8D-DAF6-378D-E514-F66BCAC16126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185B504-6F84-5E00-E546-4FC5FEC9C3F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B644F2-BA95-4825-93FB-6438311915B2}"/>
                </a:ext>
              </a:extLst>
            </p:cNvPr>
            <p:cNvGrpSpPr/>
            <p:nvPr/>
          </p:nvGrpSpPr>
          <p:grpSpPr>
            <a:xfrm>
              <a:off x="5040000" y="4680000"/>
              <a:ext cx="2340000" cy="72000"/>
              <a:chOff x="485052" y="1937674"/>
              <a:chExt cx="2340000" cy="72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DE7CE0E-627D-E01E-F6B6-2360768E7BA4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46E717A-AD0D-A17D-F1D7-D434FB12F332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97F513A-0675-2255-3F5B-BDE8DE523029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D8CD111-D0D5-66B1-296C-DA6ACA34F203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670A-5BDE-EB85-78F3-2EA745561051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C121B9C-5D2B-BA24-6E92-C4EBCBB81B2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954DB3D-1657-DF96-5548-4053BB94002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1B7A2E-C1BA-E174-C8F3-8DEA1119C1A4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D421658-596A-4FC0-E470-5786E6B0F7FF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C437A8A-D058-5E32-263B-86F19A9CF0B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5CCC29-7F7F-E6CC-7CC8-EA971A86E6D4}"/>
                </a:ext>
              </a:extLst>
            </p:cNvPr>
            <p:cNvGrpSpPr/>
            <p:nvPr/>
          </p:nvGrpSpPr>
          <p:grpSpPr>
            <a:xfrm>
              <a:off x="9720000" y="4680000"/>
              <a:ext cx="2340000" cy="72000"/>
              <a:chOff x="485052" y="1937674"/>
              <a:chExt cx="2340000" cy="72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815C89-33BA-60C3-5591-90569C8509EE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DAAD004-3067-E0E5-ACA1-DFDB7A2C0EB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2F93B80-98A3-6465-A199-8361E4BA899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1DC8909-3CC4-3E56-8475-557955EF2AC5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B98FA7-5346-C68F-FC29-F980DEE47143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96721B3-57AB-0C59-0372-03A8653EA01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B2634C8-91B8-2E7B-E14F-6ED81F7D0219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DEA0DA-53C2-01E8-1E82-1B0DEFDC5E9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D8ADE-B127-9EE9-BC04-B195FA09BCDA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BCCC6F0-D1F0-D2F1-5759-6298A9C5825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AAD7D3-5BFC-2DF1-4BE8-F59B666C66C5}"/>
                </a:ext>
              </a:extLst>
            </p:cNvPr>
            <p:cNvGrpSpPr/>
            <p:nvPr/>
          </p:nvGrpSpPr>
          <p:grpSpPr>
            <a:xfrm>
              <a:off x="7380000" y="4680000"/>
              <a:ext cx="2340000" cy="72000"/>
              <a:chOff x="485052" y="1937674"/>
              <a:chExt cx="2340000" cy="72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42315C-D12B-A0D5-7A2C-3FB82676FE5C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D95ED9-C7D2-0D40-6D29-BBD56FA4871B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2104C4B-5B4E-44FD-1F61-E0BA83D9BED3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796481E-193F-05F1-1770-AEFE10B445C2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EC8B7C7-589A-3CE1-B9DC-2A9C6DE806FF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1FA63AC-8803-32F6-CECE-2E22C92255C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66ACE7-7770-F901-60F4-E1D734408C93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5E871B-F9A7-6A11-9691-BB3087A2B9C3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5582BCD-4775-4363-8244-679870A7FAE8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091EF49-4900-EDD8-4690-729999E1D80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E01B86-0F04-C062-0BB4-C0F3FA0A735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3A0B3F0-6EBB-3F3F-FEA0-B2D2068ED236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DEF22485-DF78-DF8B-58B6-5704E257E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882218E-32B2-AD9C-6904-AFEA787864D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CAC4E44-4A75-48B8-ED0A-707073BB94B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BC2D230-14A9-66AE-D5A9-2EC8A45FB08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05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4795CAC-2907-47E2-A73A-441E79AF1A3A}"/>
              </a:ext>
            </a:extLst>
          </p:cNvPr>
          <p:cNvSpPr txBox="1"/>
          <p:nvPr/>
        </p:nvSpPr>
        <p:spPr>
          <a:xfrm>
            <a:off x="6041402" y="5386447"/>
            <a:ext cx="175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Allenwood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5C6E53-65F7-4777-A946-9538B95A81DC}"/>
              </a:ext>
            </a:extLst>
          </p:cNvPr>
          <p:cNvSpPr txBox="1"/>
          <p:nvPr/>
        </p:nvSpPr>
        <p:spPr>
          <a:xfrm>
            <a:off x="9749200" y="6051311"/>
            <a:ext cx="21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Rickardstown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A268C-2796-4FD3-8790-1B0C4F3DEA5A}"/>
              </a:ext>
            </a:extLst>
          </p:cNvPr>
          <p:cNvSpPr txBox="1"/>
          <p:nvPr/>
        </p:nvSpPr>
        <p:spPr>
          <a:xfrm>
            <a:off x="1367218" y="4216946"/>
            <a:ext cx="214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Harberton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Bridge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5634F61-8D48-40C6-A1F8-049A9134E194}"/>
              </a:ext>
            </a:extLst>
          </p:cNvPr>
          <p:cNvSpPr txBox="1">
            <a:spLocks/>
          </p:cNvSpPr>
          <p:nvPr/>
        </p:nvSpPr>
        <p:spPr>
          <a:xfrm>
            <a:off x="3396000" y="403780"/>
            <a:ext cx="54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Mineralization</a:t>
            </a:r>
          </a:p>
        </p:txBody>
      </p:sp>
      <p:pic>
        <p:nvPicPr>
          <p:cNvPr id="2" name="Content Placeholder 4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427852E6-A306-5830-7375-0D8D1CAE7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0" y1="68727" x2="917" y2="72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0886" y="1989550"/>
            <a:ext cx="3017520" cy="1136424"/>
          </a:xfrm>
          <a:ln>
            <a:solidFill>
              <a:schemeClr val="tx1"/>
            </a:solidFill>
          </a:ln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1640E79-43C4-5D48-2758-0BFE8D81C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27863" y="2324594"/>
            <a:ext cx="2187070" cy="1296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32D3969-CF70-E930-8306-363D097F86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95" y="2367931"/>
            <a:ext cx="1781541" cy="16156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32348E1-EC44-704E-2CE4-6CC148D99869}"/>
              </a:ext>
            </a:extLst>
          </p:cNvPr>
          <p:cNvGrpSpPr/>
          <p:nvPr/>
        </p:nvGrpSpPr>
        <p:grpSpPr>
          <a:xfrm>
            <a:off x="5268772" y="2293952"/>
            <a:ext cx="3295263" cy="2992579"/>
            <a:chOff x="4791697" y="2293952"/>
            <a:chExt cx="3295263" cy="29925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95A2B5-87B4-4CB2-976C-6399258BC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7608" y1="66210" x2="15562" y2="77169"/>
                          <a14:foregroundMark x1="15562" y1="77169" x2="16715" y2="27854"/>
                          <a14:foregroundMark x1="16715" y1="27854" x2="35159" y2="23288"/>
                          <a14:foregroundMark x1="6340" y1="89498" x2="99712" y2="85388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346966" y="3320570"/>
              <a:ext cx="2410692" cy="1521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066B79-8421-C763-D52E-10F8D18F7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4" b="100000" l="0" r="100000">
                          <a14:foregroundMark x1="0" y1="84404" x2="3488" y2="99083"/>
                          <a14:foregroundMark x1="39767" y1="9174" x2="14884" y2="7339"/>
                          <a14:foregroundMark x1="14884" y1="7339" x2="33488" y2="6422"/>
                          <a14:foregroundMark x1="10233" y1="57798" x2="1628" y2="22936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830056" y="3029627"/>
              <a:ext cx="2992579" cy="15212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E117B4-A375-C49E-7DC1-6EC4E6521DB5}"/>
              </a:ext>
            </a:extLst>
          </p:cNvPr>
          <p:cNvGrpSpPr/>
          <p:nvPr/>
        </p:nvGrpSpPr>
        <p:grpSpPr>
          <a:xfrm>
            <a:off x="10033206" y="3011557"/>
            <a:ext cx="1619251" cy="2885123"/>
            <a:chOff x="5377178" y="3428999"/>
            <a:chExt cx="1619251" cy="2885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A62B10-51B5-4DE0-A615-A84358CB2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8641"/>
            <a:stretch/>
          </p:blipFill>
          <p:spPr>
            <a:xfrm rot="16200000">
              <a:off x="4689294" y="4116883"/>
              <a:ext cx="2885123" cy="150935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D554C29-A02A-570A-DAB8-3B6A92DD1090}"/>
                </a:ext>
              </a:extLst>
            </p:cNvPr>
            <p:cNvGrpSpPr/>
            <p:nvPr/>
          </p:nvGrpSpPr>
          <p:grpSpPr>
            <a:xfrm>
              <a:off x="6547956" y="3727947"/>
              <a:ext cx="448473" cy="2379694"/>
              <a:chOff x="9330905" y="3916788"/>
              <a:chExt cx="448473" cy="23796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79E831-6F3C-B898-3520-9BE78157F3D8}"/>
                  </a:ext>
                </a:extLst>
              </p:cNvPr>
              <p:cNvSpPr/>
              <p:nvPr/>
            </p:nvSpPr>
            <p:spPr>
              <a:xfrm>
                <a:off x="9496750" y="5850951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D548BD-1DAD-EADE-2213-6FC869E294C2}"/>
                  </a:ext>
                </a:extLst>
              </p:cNvPr>
              <p:cNvSpPr/>
              <p:nvPr/>
            </p:nvSpPr>
            <p:spPr>
              <a:xfrm>
                <a:off x="9499753" y="3916788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C4723B9-8ADE-563D-128C-591DDA2CB9C5}"/>
                  </a:ext>
                </a:extLst>
              </p:cNvPr>
              <p:cNvSpPr/>
              <p:nvPr/>
            </p:nvSpPr>
            <p:spPr>
              <a:xfrm>
                <a:off x="9503069" y="4367360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7986E1B-1C3F-ABE0-3A25-3C390E7127F9}"/>
                  </a:ext>
                </a:extLst>
              </p:cNvPr>
              <p:cNvSpPr/>
              <p:nvPr/>
            </p:nvSpPr>
            <p:spPr>
              <a:xfrm>
                <a:off x="9496750" y="4788117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85BAD87-12F4-E6EE-D3BB-5166133B0E01}"/>
                  </a:ext>
                </a:extLst>
              </p:cNvPr>
              <p:cNvSpPr/>
              <p:nvPr/>
            </p:nvSpPr>
            <p:spPr>
              <a:xfrm>
                <a:off x="9499755" y="5228755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E7BDDC1-0B8C-9B02-612E-902B9F4E3048}"/>
                  </a:ext>
                </a:extLst>
              </p:cNvPr>
              <p:cNvSpPr/>
              <p:nvPr/>
            </p:nvSpPr>
            <p:spPr>
              <a:xfrm>
                <a:off x="9503068" y="5659451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dirty="0"/>
                  <a:t>1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0C7BAB3-3528-982E-B545-8169290B0FAF}"/>
                  </a:ext>
                </a:extLst>
              </p:cNvPr>
              <p:cNvSpPr/>
              <p:nvPr/>
            </p:nvSpPr>
            <p:spPr>
              <a:xfrm>
                <a:off x="9500173" y="413876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4017A02-E28D-1B5A-DED5-64F6D82A97E5}"/>
                  </a:ext>
                </a:extLst>
              </p:cNvPr>
              <p:cNvSpPr/>
              <p:nvPr/>
            </p:nvSpPr>
            <p:spPr>
              <a:xfrm>
                <a:off x="9503483" y="4579400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95C8D3-130F-79E1-869D-4EF34DF2814D}"/>
                  </a:ext>
                </a:extLst>
              </p:cNvPr>
              <p:cNvSpPr/>
              <p:nvPr/>
            </p:nvSpPr>
            <p:spPr>
              <a:xfrm>
                <a:off x="9496862" y="500015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2DE1A1A-312E-1FF7-31CA-E69BF9366D9F}"/>
                  </a:ext>
                </a:extLst>
              </p:cNvPr>
              <p:cNvSpPr/>
              <p:nvPr/>
            </p:nvSpPr>
            <p:spPr>
              <a:xfrm>
                <a:off x="9503483" y="543416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74E886-248E-6A2E-D8FF-BF9CF97F594D}"/>
                  </a:ext>
                </a:extLst>
              </p:cNvPr>
              <p:cNvSpPr txBox="1"/>
              <p:nvPr/>
            </p:nvSpPr>
            <p:spPr>
              <a:xfrm>
                <a:off x="9330905" y="5957928"/>
                <a:ext cx="44847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E" sz="1600" dirty="0"/>
                  <a:t>cm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B4E789-E73A-EB51-280A-E49FDEEA4A01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40" name="Callout: Down Arrow 39">
              <a:extLst>
                <a:ext uri="{FF2B5EF4-FFF2-40B4-BE49-F238E27FC236}">
                  <a16:creationId xmlns:a16="http://schemas.microsoft.com/office/drawing/2014/main" id="{C19371EA-588A-45A9-C709-F86780F9F641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4EEF3FE-6DDD-8741-B354-4E09236AB011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037C125-8686-8947-C9AB-D13EA05765CA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B168A77-84AF-ADCD-2147-067872F7AF4D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5101C5-8113-7583-483C-01E6D4039EEC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61686C9-F7C1-8305-AB93-A358A3B86F33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040000"/>
            <a:chExt cx="11700000" cy="72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EF1F6A-6D37-E16F-E06A-B295B924103F}"/>
                </a:ext>
              </a:extLst>
            </p:cNvPr>
            <p:cNvGrpSpPr/>
            <p:nvPr/>
          </p:nvGrpSpPr>
          <p:grpSpPr>
            <a:xfrm>
              <a:off x="2700000" y="5040000"/>
              <a:ext cx="2340000" cy="72000"/>
              <a:chOff x="585722" y="3818266"/>
              <a:chExt cx="2340000" cy="72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F81C2A8-7241-24F1-84A7-D391DD307881}"/>
                  </a:ext>
                </a:extLst>
              </p:cNvPr>
              <p:cNvSpPr/>
              <p:nvPr/>
            </p:nvSpPr>
            <p:spPr>
              <a:xfrm rot="10800000">
                <a:off x="269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48AFF93-9095-4254-F304-F865A5E72DF0}"/>
                  </a:ext>
                </a:extLst>
              </p:cNvPr>
              <p:cNvSpPr/>
              <p:nvPr/>
            </p:nvSpPr>
            <p:spPr>
              <a:xfrm rot="10800000">
                <a:off x="152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E2170CA-CA34-3066-30C6-8F382DEF83A0}"/>
                  </a:ext>
                </a:extLst>
              </p:cNvPr>
              <p:cNvSpPr/>
              <p:nvPr/>
            </p:nvSpPr>
            <p:spPr>
              <a:xfrm rot="10800000">
                <a:off x="222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5851CFD-AF6C-B3FA-0DCC-64236453BF1C}"/>
                  </a:ext>
                </a:extLst>
              </p:cNvPr>
              <p:cNvSpPr/>
              <p:nvPr/>
            </p:nvSpPr>
            <p:spPr>
              <a:xfrm rot="10800000">
                <a:off x="175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EF2C432-BCA8-7540-41C2-899E679136F7}"/>
                  </a:ext>
                </a:extLst>
              </p:cNvPr>
              <p:cNvSpPr/>
              <p:nvPr/>
            </p:nvSpPr>
            <p:spPr>
              <a:xfrm rot="10800000">
                <a:off x="198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B35335A-46BE-28B5-A864-E9F3F4A19DE5}"/>
                  </a:ext>
                </a:extLst>
              </p:cNvPr>
              <p:cNvSpPr/>
              <p:nvPr/>
            </p:nvSpPr>
            <p:spPr>
              <a:xfrm rot="10800000">
                <a:off x="1287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B3FCFCC-9E9B-63FE-BA40-B46B18AB7341}"/>
                  </a:ext>
                </a:extLst>
              </p:cNvPr>
              <p:cNvSpPr/>
              <p:nvPr/>
            </p:nvSpPr>
            <p:spPr>
              <a:xfrm rot="10800000">
                <a:off x="105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560064E-F1D1-BC5E-1A0C-E872E4A8D2E3}"/>
                  </a:ext>
                </a:extLst>
              </p:cNvPr>
              <p:cNvSpPr/>
              <p:nvPr/>
            </p:nvSpPr>
            <p:spPr>
              <a:xfrm rot="10800000">
                <a:off x="81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1236A82-4184-117E-8CBC-788494A29DCB}"/>
                  </a:ext>
                </a:extLst>
              </p:cNvPr>
              <p:cNvSpPr/>
              <p:nvPr/>
            </p:nvSpPr>
            <p:spPr>
              <a:xfrm rot="10800000">
                <a:off x="58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D9F90BE-CF41-3F13-D9F3-5349BFBADB73}"/>
                  </a:ext>
                </a:extLst>
              </p:cNvPr>
              <p:cNvSpPr/>
              <p:nvPr/>
            </p:nvSpPr>
            <p:spPr>
              <a:xfrm rot="10800000">
                <a:off x="2457722" y="3818266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968756-D6EE-D64F-F087-B665E44AA0FD}"/>
                </a:ext>
              </a:extLst>
            </p:cNvPr>
            <p:cNvGrpSpPr/>
            <p:nvPr/>
          </p:nvGrpSpPr>
          <p:grpSpPr>
            <a:xfrm>
              <a:off x="360000" y="5040000"/>
              <a:ext cx="2340000" cy="72000"/>
              <a:chOff x="485052" y="1937674"/>
              <a:chExt cx="2340000" cy="7200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2382F83-2B36-7846-C380-D3719F0A0126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8CCC7A9-C390-C089-6A67-7E6817AD995D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ADB3DB2-C08B-26F8-1891-C00BCB0C3548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EE42A71-76DF-0CEF-6F9D-B7BAA65A8FA7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BD13D3D-1381-AE4C-3407-256B95BA187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E5E065C-1888-F92D-8D1C-CF7C0E6E160D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CADC80F-2045-C353-FBB2-B49ED6C0644A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C14AE7A-58CF-826C-08F6-C223BBE385D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8922F12-DD69-BC04-0B89-D842A019A0F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4C53F73-1568-5FAA-E2C7-8E83F0BDBE9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2AB642-9851-CA2B-92EA-28376944C2FD}"/>
                </a:ext>
              </a:extLst>
            </p:cNvPr>
            <p:cNvGrpSpPr/>
            <p:nvPr/>
          </p:nvGrpSpPr>
          <p:grpSpPr>
            <a:xfrm>
              <a:off x="5040000" y="5040000"/>
              <a:ext cx="2340000" cy="72000"/>
              <a:chOff x="485052" y="1937674"/>
              <a:chExt cx="2340000" cy="7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76E215B-BCF9-7C49-0424-C904EEC94E93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ACA43E4-A689-473D-1203-D935D3C63A50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52836E6-60CE-B054-44AA-A21C8D44ADC7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AD94355-A407-DDDC-1C18-4C9174920E64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C799EF2-7131-2B9D-3800-380FA2B92FB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7071144-B5A2-3182-EA3C-830F34FBE13E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671C462-1173-B967-46E6-49CE108D238F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ECF9648-4C5D-48CA-5620-4D996C1F4902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BF515B0-DFA4-8F0A-D1C3-2DF4A5709D3C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46953EB-141C-1F8C-4E26-199488DC0878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98EEE2-35FE-103E-DBA9-FDF3A05EB06F}"/>
                </a:ext>
              </a:extLst>
            </p:cNvPr>
            <p:cNvGrpSpPr/>
            <p:nvPr/>
          </p:nvGrpSpPr>
          <p:grpSpPr>
            <a:xfrm>
              <a:off x="9720000" y="5040000"/>
              <a:ext cx="2340000" cy="72000"/>
              <a:chOff x="485052" y="1937674"/>
              <a:chExt cx="2340000" cy="72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4864CCF-F241-BDC7-6273-4B3CEEBD0FDB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B822B89-83AC-3C39-730A-AA112E8DFC92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CFA4D18-27FF-7C79-B7DA-AFF44B30F6D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C2045D8-114A-4A6B-705E-F66867678E25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20AD564-781C-16A6-0C2F-C1494BC0E97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ED5270E-B1A5-1DDC-FAAE-6C81E0A05026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5088C8F-C2D4-BC31-3F8F-8DF7987454F5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6266847-9411-566E-7248-F4D2ECC1D69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A499316-93B9-B90E-8A35-DBF208E2D47F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13EFF99-8A2D-389D-881F-CEB571DB75C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89D5F-A481-BFA2-91F8-DE249287BF8C}"/>
                </a:ext>
              </a:extLst>
            </p:cNvPr>
            <p:cNvGrpSpPr/>
            <p:nvPr/>
          </p:nvGrpSpPr>
          <p:grpSpPr>
            <a:xfrm>
              <a:off x="7380000" y="5040000"/>
              <a:ext cx="2340000" cy="72000"/>
              <a:chOff x="485052" y="1937674"/>
              <a:chExt cx="2340000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6EBA00F-1056-2E25-2928-9506A17B00B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0D6F3C-BA05-BD2B-F709-AF3C0A88BDC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A34A386-CCCE-5177-E36F-C4D67C491A1D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043A9FC-0AD5-0FFF-0FC8-B7A6AA697825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C1D935-510A-8180-A5BC-032D8704F50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3080396-9E51-68FD-1DA7-4E05C34EA59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E468E6-4DC6-249D-5A13-8CA0835FC7D7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486061D-09BB-A935-0051-4CAF1E053D61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2CC0394-A348-8B8E-C9B6-A349FD8B8CC9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12D5737-4686-0FB3-8557-F2B956C67834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A0CC195-E093-6606-B6C9-09F43DD51A5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7E9EE0F-7F08-F44D-DC9F-EFB3511E3DDF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11FC3FD1-485D-BCCF-E134-A58BAD318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BA9DF-1B10-1809-C50B-B5FFD89A9657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7C29AD3-DE50-E0EF-C93D-A717DA6BD0D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2DCD223-0744-B0C0-6964-1DE78E6785A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1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95EB-AA9F-4BCE-4AAB-3EFE13E8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cap="small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FE409-1C92-314D-B9E5-D7616CEAE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Introduction</a:t>
            </a:r>
          </a:p>
          <a:p>
            <a:r>
              <a:rPr lang="en-IE" dirty="0"/>
              <a:t>Kildare</a:t>
            </a:r>
          </a:p>
          <a:p>
            <a:r>
              <a:rPr lang="en-IE" dirty="0"/>
              <a:t>Abbeytown</a:t>
            </a:r>
          </a:p>
          <a:p>
            <a:r>
              <a:rPr lang="en-IE" dirty="0"/>
              <a:t>MVT vs Irish-type</a:t>
            </a:r>
          </a:p>
          <a:p>
            <a:r>
              <a:rPr lang="en-IE" dirty="0"/>
              <a:t>Conclusion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BCA5FA-E3EE-85E5-6A04-5BA7A5326932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520000"/>
            <a:chExt cx="11700000" cy="72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33A3DF-C187-3936-C054-90FB74FDEE6D}"/>
                </a:ext>
              </a:extLst>
            </p:cNvPr>
            <p:cNvGrpSpPr/>
            <p:nvPr/>
          </p:nvGrpSpPr>
          <p:grpSpPr>
            <a:xfrm>
              <a:off x="2700000" y="2520000"/>
              <a:ext cx="2340000" cy="72000"/>
              <a:chOff x="485052" y="1937674"/>
              <a:chExt cx="2340000" cy="720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9612247-93BA-FDCA-FCFC-EF7AE7A17548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665552D-B44B-8E59-8AC8-E81655B6D06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8469FB8-F919-543E-687E-CD4E089BBAD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247AFD9-9187-4804-8D7C-4B49BD35B4D4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4210B29-CB33-F7C7-4067-3B220C3A6A2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94242B4-C9C7-47C1-EB71-DF64C26F773F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2D2F975-2422-5E0D-7FE7-14E019C54ADA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1BA323D-FC49-AA7C-BC8F-E679E072741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D7B646C-4B5C-EF38-E6BE-A570049D1E7F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80DE46A-C6AA-57C5-B50B-6CDE8074410C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209487-1353-5208-714F-423EA4D154FF}"/>
                </a:ext>
              </a:extLst>
            </p:cNvPr>
            <p:cNvGrpSpPr/>
            <p:nvPr/>
          </p:nvGrpSpPr>
          <p:grpSpPr>
            <a:xfrm>
              <a:off x="360000" y="2520000"/>
              <a:ext cx="2340000" cy="72000"/>
              <a:chOff x="360000" y="2312400"/>
              <a:chExt cx="2340000" cy="72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0FD5E68-3FA5-C92E-09A0-6E84A25C77ED}"/>
                  </a:ext>
                </a:extLst>
              </p:cNvPr>
              <p:cNvSpPr/>
              <p:nvPr/>
            </p:nvSpPr>
            <p:spPr>
              <a:xfrm>
                <a:off x="36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333D2C5-46A8-3F70-2059-E097B7A1863F}"/>
                  </a:ext>
                </a:extLst>
              </p:cNvPr>
              <p:cNvSpPr/>
              <p:nvPr/>
            </p:nvSpPr>
            <p:spPr>
              <a:xfrm>
                <a:off x="153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44A16FA-6A3E-4813-2E38-07BBA0D6CF00}"/>
                  </a:ext>
                </a:extLst>
              </p:cNvPr>
              <p:cNvSpPr/>
              <p:nvPr/>
            </p:nvSpPr>
            <p:spPr>
              <a:xfrm>
                <a:off x="82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D0E8F48-8FE6-EBF8-3D67-D688E3A08ABF}"/>
                  </a:ext>
                </a:extLst>
              </p:cNvPr>
              <p:cNvSpPr/>
              <p:nvPr/>
            </p:nvSpPr>
            <p:spPr>
              <a:xfrm>
                <a:off x="129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D23B0A7-8488-0418-5D61-F1CF539E30E1}"/>
                  </a:ext>
                </a:extLst>
              </p:cNvPr>
              <p:cNvSpPr/>
              <p:nvPr/>
            </p:nvSpPr>
            <p:spPr>
              <a:xfrm>
                <a:off x="106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29F85C9-98CC-52E7-837C-6FD6931C5CD5}"/>
                  </a:ext>
                </a:extLst>
              </p:cNvPr>
              <p:cNvSpPr/>
              <p:nvPr/>
            </p:nvSpPr>
            <p:spPr>
              <a:xfrm>
                <a:off x="1764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9714304-1454-AA83-F55C-EFE49C53103D}"/>
                  </a:ext>
                </a:extLst>
              </p:cNvPr>
              <p:cNvSpPr/>
              <p:nvPr/>
            </p:nvSpPr>
            <p:spPr>
              <a:xfrm>
                <a:off x="199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04E6B24-72A4-DD9C-E135-8BA30383983A}"/>
                  </a:ext>
                </a:extLst>
              </p:cNvPr>
              <p:cNvSpPr/>
              <p:nvPr/>
            </p:nvSpPr>
            <p:spPr>
              <a:xfrm>
                <a:off x="223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4EA42B9-B0C9-2B12-5909-6088204A94DE}"/>
                  </a:ext>
                </a:extLst>
              </p:cNvPr>
              <p:cNvSpPr/>
              <p:nvPr/>
            </p:nvSpPr>
            <p:spPr>
              <a:xfrm>
                <a:off x="246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3119543-BD73-2D67-580C-FD6671CF6E6A}"/>
                  </a:ext>
                </a:extLst>
              </p:cNvPr>
              <p:cNvSpPr/>
              <p:nvPr/>
            </p:nvSpPr>
            <p:spPr>
              <a:xfrm>
                <a:off x="594000" y="2312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49D8-155E-3F3C-A369-36D61016044E}"/>
                </a:ext>
              </a:extLst>
            </p:cNvPr>
            <p:cNvGrpSpPr/>
            <p:nvPr/>
          </p:nvGrpSpPr>
          <p:grpSpPr>
            <a:xfrm>
              <a:off x="5040000" y="2520000"/>
              <a:ext cx="2340000" cy="72000"/>
              <a:chOff x="485052" y="1937674"/>
              <a:chExt cx="2340000" cy="72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6815B42-5963-0502-DD34-DDE1D8F974A2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F01E8EB-F7B8-6713-5D07-718E4FACED9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948B7D4-09BE-3A1E-B805-58BF3F7C2A4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4E51C9C-8EA3-D654-C3BE-396953B40D53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4606513-F2EF-5901-829F-A27F6A0C2902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905A28-D522-0E96-AD19-16E1E2426AB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9E60356-235C-FD52-B5DD-A9CDB845D50C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3C46369-5825-B3DC-8917-33280370358A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64C7C04-732A-75EC-B01F-368D2475EB99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DCD91CA-CE74-ECA4-4558-A37685D4788A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6AE4CD-A8A4-C94D-878D-4AEBAEDCAF2E}"/>
                </a:ext>
              </a:extLst>
            </p:cNvPr>
            <p:cNvGrpSpPr/>
            <p:nvPr/>
          </p:nvGrpSpPr>
          <p:grpSpPr>
            <a:xfrm>
              <a:off x="7380000" y="2520000"/>
              <a:ext cx="2340000" cy="72000"/>
              <a:chOff x="485052" y="1937674"/>
              <a:chExt cx="2340000" cy="72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38A8A6-0DF1-EA3B-80F4-6C8F369902E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2C5CA1D-A6DC-859E-4E22-B39E9EB1D3D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734200-4BBB-5CCE-E40B-DD6A02E98D78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A91027-49EB-73A7-80B0-F2F34266C65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25E8E80-5C11-3F2C-C1CA-1DF43B36C10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77C075-0218-5279-07E5-FE9E1D98424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0D3F01A-071D-B1E0-B4A2-F9C5914521C5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7559A1D-DC71-A455-E285-5C472DD1CCA7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68AB59-84C9-931E-5460-7CAF8E922A5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3628116-F129-B7F4-685E-2B260FC13A17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8D6FDE-A41E-864B-C24E-E9373084CE8D}"/>
                </a:ext>
              </a:extLst>
            </p:cNvPr>
            <p:cNvGrpSpPr/>
            <p:nvPr/>
          </p:nvGrpSpPr>
          <p:grpSpPr>
            <a:xfrm>
              <a:off x="9720000" y="2520000"/>
              <a:ext cx="2340000" cy="72000"/>
              <a:chOff x="485052" y="1937674"/>
              <a:chExt cx="2340000" cy="72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65C8040-BED2-BAEC-BC40-1FECF4C0B987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F8C4EA-BA94-6846-6551-18C0B02DA82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6C17D2-4E22-5C80-2016-95F56813F57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117038-DCBC-203B-E9D6-473685E7B41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3FFE982-ABE7-139E-8258-4723A1C5311F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786D1B7-73ED-A9DD-93AD-A9859FDA1ED9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062F4C-CBCF-5D19-BF5F-1883190B6732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9586D1F-0B41-998A-5A28-CB40E109FD55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773DCD6-BF38-FD9E-45E4-75B0A43EBB06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123D10-74A0-0E35-309E-F680F7E3160B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6071A4-9690-94D0-9B9D-523717208D3F}"/>
              </a:ext>
            </a:extLst>
          </p:cNvPr>
          <p:cNvGrpSpPr/>
          <p:nvPr/>
        </p:nvGrpSpPr>
        <p:grpSpPr>
          <a:xfrm>
            <a:off x="0" y="6305224"/>
            <a:ext cx="12192000" cy="458892"/>
            <a:chOff x="0" y="5569726"/>
            <a:chExt cx="12192000" cy="45889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E00E6CC-223F-D329-AB38-B52C3EC86029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386DC5B-2163-F346-EF85-FD4BD4C65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C4F3CD1-127D-AB7E-6922-BD93926FDF4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2FC59AC-E137-13C3-CB2D-DD7B99EE45E8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0B365AB-9F60-D5CE-638C-E7564CA89682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131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146B6-1628-0BB5-F2EC-B8B13FDF5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35" y="878298"/>
            <a:ext cx="3240000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5BE1E-739C-4C4B-782A-9A6D87D76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037" y="878298"/>
            <a:ext cx="3240000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C7E86-7093-C4E2-2CDE-34C518979E6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5" y="4614382"/>
            <a:ext cx="3240000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C7E64-F1D9-D618-0D16-15C4F55CEC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1"/>
          <a:stretch/>
        </p:blipFill>
        <p:spPr>
          <a:xfrm>
            <a:off x="8793037" y="2746340"/>
            <a:ext cx="3240000" cy="18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7E7209-0C82-7EFD-756C-468E00DDF71A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17" name="Callout: Down Arrow 16">
              <a:extLst>
                <a:ext uri="{FF2B5EF4-FFF2-40B4-BE49-F238E27FC236}">
                  <a16:creationId xmlns:a16="http://schemas.microsoft.com/office/drawing/2014/main" id="{BF7AD2A6-559B-1161-B8A7-D7F454E5380D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53F456-B6A4-1EDB-FA29-C9F8D91B1ABD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7C5D81-809D-0350-DE05-CB508AFC1A3A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5F46C8-E17E-8B0F-61FB-FB083B795033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11F09E-2ABC-C610-DF5D-57376782E3DC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950331-A354-BE37-2B30-7C87FF2897B9}"/>
              </a:ext>
            </a:extLst>
          </p:cNvPr>
          <p:cNvSpPr txBox="1"/>
          <p:nvPr/>
        </p:nvSpPr>
        <p:spPr>
          <a:xfrm>
            <a:off x="3833533" y="1418298"/>
            <a:ext cx="450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Marcasite and schallenblende in collapse breccia.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HB-98 -  98.9m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0D7CA-AD86-C28D-C380-8AA8A19E6021}"/>
              </a:ext>
            </a:extLst>
          </p:cNvPr>
          <p:cNvSpPr/>
          <p:nvPr/>
        </p:nvSpPr>
        <p:spPr>
          <a:xfrm>
            <a:off x="3833533" y="3286340"/>
            <a:ext cx="43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Harberton Canal Zone   – Massive sulphides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ZMI DDH Z-1046-027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44D79-3F39-D4E1-2E3B-A88B2791B520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35" y="2746340"/>
            <a:ext cx="3225952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A7D0D-5828-3121-4F62-F03093DE5488}"/>
              </a:ext>
            </a:extLst>
          </p:cNvPr>
          <p:cNvSpPr txBox="1"/>
          <p:nvPr/>
        </p:nvSpPr>
        <p:spPr>
          <a:xfrm>
            <a:off x="2781842" y="2730558"/>
            <a:ext cx="601386" cy="360214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783D9A-AD2C-175E-08C2-2C7E7574AAD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2" y="2909078"/>
            <a:ext cx="470731" cy="18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6C5D31-EE86-E208-11CA-79D21B0E6BDE}"/>
              </a:ext>
            </a:extLst>
          </p:cNvPr>
          <p:cNvSpPr txBox="1"/>
          <p:nvPr/>
        </p:nvSpPr>
        <p:spPr>
          <a:xfrm>
            <a:off x="3833533" y="5154382"/>
            <a:ext cx="43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HB-42   125.7m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9869B-47C6-A298-CD25-4DB1A4C12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2661" y="4614382"/>
            <a:ext cx="3260376" cy="180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48ECEA-191D-410D-328E-0509525A6660}"/>
              </a:ext>
            </a:extLst>
          </p:cNvPr>
          <p:cNvSpPr txBox="1"/>
          <p:nvPr/>
        </p:nvSpPr>
        <p:spPr>
          <a:xfrm>
            <a:off x="4454370" y="357811"/>
            <a:ext cx="328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5C7A9D-9D5E-B448-805A-7B303D7F3ACF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400000"/>
            <a:chExt cx="11700000" cy="72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C2E474-1E49-5BCA-7A4D-F808F2126C87}"/>
                </a:ext>
              </a:extLst>
            </p:cNvPr>
            <p:cNvGrpSpPr/>
            <p:nvPr/>
          </p:nvGrpSpPr>
          <p:grpSpPr>
            <a:xfrm>
              <a:off x="2700000" y="5400000"/>
              <a:ext cx="2340000" cy="72000"/>
              <a:chOff x="569322" y="4135088"/>
              <a:chExt cx="2340000" cy="72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C99C239-0B6A-8D96-FC0A-5B071F6A6109}"/>
                  </a:ext>
                </a:extLst>
              </p:cNvPr>
              <p:cNvSpPr/>
              <p:nvPr/>
            </p:nvSpPr>
            <p:spPr>
              <a:xfrm rot="10800000">
                <a:off x="1505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C2D82A9-D3EA-000F-9F70-61F08D35F350}"/>
                  </a:ext>
                </a:extLst>
              </p:cNvPr>
              <p:cNvSpPr/>
              <p:nvPr/>
            </p:nvSpPr>
            <p:spPr>
              <a:xfrm rot="10800000">
                <a:off x="244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E4F2F5C-DB2C-3782-E9E4-B219168A1F2B}"/>
                  </a:ext>
                </a:extLst>
              </p:cNvPr>
              <p:cNvSpPr/>
              <p:nvPr/>
            </p:nvSpPr>
            <p:spPr>
              <a:xfrm rot="10800000">
                <a:off x="220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3E98DE-EAF4-CBA0-E525-6870425E8DF1}"/>
                  </a:ext>
                </a:extLst>
              </p:cNvPr>
              <p:cNvSpPr/>
              <p:nvPr/>
            </p:nvSpPr>
            <p:spPr>
              <a:xfrm rot="10800000">
                <a:off x="173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2CE3C98-3DC5-7017-9A60-4BE62B09DC67}"/>
                  </a:ext>
                </a:extLst>
              </p:cNvPr>
              <p:cNvSpPr/>
              <p:nvPr/>
            </p:nvSpPr>
            <p:spPr>
              <a:xfrm rot="10800000">
                <a:off x="197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91A48A1-C3D2-8691-79F1-7930F7578927}"/>
                  </a:ext>
                </a:extLst>
              </p:cNvPr>
              <p:cNvSpPr/>
              <p:nvPr/>
            </p:nvSpPr>
            <p:spPr>
              <a:xfrm rot="10800000">
                <a:off x="127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C3A1F36-93B8-21EB-3423-40CABFB0E14B}"/>
                  </a:ext>
                </a:extLst>
              </p:cNvPr>
              <p:cNvSpPr/>
              <p:nvPr/>
            </p:nvSpPr>
            <p:spPr>
              <a:xfrm rot="10800000">
                <a:off x="103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6DE0695-B7DE-40BA-AFD5-FD8210E719E3}"/>
                  </a:ext>
                </a:extLst>
              </p:cNvPr>
              <p:cNvSpPr/>
              <p:nvPr/>
            </p:nvSpPr>
            <p:spPr>
              <a:xfrm rot="10800000">
                <a:off x="80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669A090-388C-D450-AE2C-E40C02957D2A}"/>
                  </a:ext>
                </a:extLst>
              </p:cNvPr>
              <p:cNvSpPr/>
              <p:nvPr/>
            </p:nvSpPr>
            <p:spPr>
              <a:xfrm rot="10800000">
                <a:off x="56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4A0C9EB-A14B-A127-7460-C462E84857E3}"/>
                  </a:ext>
                </a:extLst>
              </p:cNvPr>
              <p:cNvSpPr/>
              <p:nvPr/>
            </p:nvSpPr>
            <p:spPr>
              <a:xfrm rot="10800000">
                <a:off x="2675322" y="413508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D9CCD4-5B1F-5A68-F65B-75DDAB5EA1AE}"/>
                </a:ext>
              </a:extLst>
            </p:cNvPr>
            <p:cNvGrpSpPr/>
            <p:nvPr/>
          </p:nvGrpSpPr>
          <p:grpSpPr>
            <a:xfrm>
              <a:off x="360000" y="5400000"/>
              <a:ext cx="2340000" cy="72000"/>
              <a:chOff x="485052" y="1937674"/>
              <a:chExt cx="2340000" cy="720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A509DFB-3857-F2A9-3AB9-891BBD43F81C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61A3E1D-1911-5B76-7D14-64C10B200F42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C2CC56-A1F1-4A1D-E390-F8E331AA73B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3A7EDA1-EC79-6789-8867-647433DF2D2F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0F1D361-B190-9E36-66EB-5E17891F84C1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3F5E24F-7DC1-BBFD-4AF9-1F7C1618AEBE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3CD181A-9705-AD90-FCE1-3F1DABC7394D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1321BB3-D76D-CA4E-2876-B19F59671EB3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9D34021-7DA6-1DC8-F89B-583B87C4FF0C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9735F03-B7B6-DDFE-A3CE-2C5A195DEDC5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723F67-C386-B4A7-2619-C3710912CE64}"/>
                </a:ext>
              </a:extLst>
            </p:cNvPr>
            <p:cNvGrpSpPr/>
            <p:nvPr/>
          </p:nvGrpSpPr>
          <p:grpSpPr>
            <a:xfrm>
              <a:off x="5040000" y="5400000"/>
              <a:ext cx="2340000" cy="72000"/>
              <a:chOff x="485052" y="1937674"/>
              <a:chExt cx="2340000" cy="72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AFDB7EF-95B0-3408-F287-26DB06F6A893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E3FB86E-6DE0-D779-EF07-4200152D45B6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8CD2E76-0F7D-116A-D150-28F5F0239D5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DB2ECFF-937B-F0E0-8C2A-4F35E4407A46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852FA4A-7ED3-5234-3663-663FC2C2464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AA197CB-C32E-401D-8BEA-723656CAEEB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025C020-130D-30F3-039C-7885CEF27AF3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911F12F-C6AD-0205-6726-00BD8BB7B43F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6B96FF9-B919-90F5-08F0-1EA995A8D53F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B6F326F-B832-D985-9066-51EDD6975B8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E0BFEC-EF52-0234-DFB1-F15BA35A0248}"/>
                </a:ext>
              </a:extLst>
            </p:cNvPr>
            <p:cNvGrpSpPr/>
            <p:nvPr/>
          </p:nvGrpSpPr>
          <p:grpSpPr>
            <a:xfrm>
              <a:off x="9720000" y="5400000"/>
              <a:ext cx="2340000" cy="72000"/>
              <a:chOff x="485052" y="1937674"/>
              <a:chExt cx="2340000" cy="72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354AC71-F234-39F6-6500-D2394FD10931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816FF9-2431-C14D-912A-6CE2E1667933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FF08274-984D-6132-747B-E6C9F969BC1E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162EFC1-5D53-4FB4-4912-1AFACFAD061B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EB2333A-E3B8-745E-3FD6-2D4DCC03E2EA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90B92D-83F7-7EAC-74AA-EFB355070D7B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073E918-F043-914D-A7CC-C1D09365987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891FECD-1786-5F60-0ADC-06FFC500863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CD76A8E-3EDF-9387-B1C7-A44E9998238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79F2ECA-3D11-9588-14F7-8BF5E21C4F5B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B5ABE5E-D719-D8BF-6D4B-EADED26D9D8B}"/>
                </a:ext>
              </a:extLst>
            </p:cNvPr>
            <p:cNvGrpSpPr/>
            <p:nvPr/>
          </p:nvGrpSpPr>
          <p:grpSpPr>
            <a:xfrm>
              <a:off x="7380000" y="5400000"/>
              <a:ext cx="2340000" cy="72000"/>
              <a:chOff x="485052" y="1937674"/>
              <a:chExt cx="2340000" cy="72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1A60C4E-C3CD-BEBC-94B6-42615970E79C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527830E-6934-C3AB-F268-BC1C52EF94F3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59DD6C-4E59-86B4-4F09-A8DC72798AD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E7A5CB-C510-0A86-2BE4-B41BDDC3BD0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483F12-332B-2C4A-A2F3-4D29D5247FC7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752B53C-535E-2A19-0C91-CF5992C609FF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751ED5F-90B1-A2FF-26DB-A60848477520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E5DAA70-1724-F923-AAF0-ECD3C92D2CD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480A1A3-AF75-BBB4-41F7-C3EC92936D85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25E4A6C-BBE8-F4F1-EE00-9A415515C1CF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AACDA52-FEE0-46C5-9679-8C01DA391E7C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9814238-FBEE-26B6-81B3-999093E8FD96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2B16121-48AF-5691-F5AE-A432E9B0D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208FA2F-12A0-ED59-66A6-89A019D3E8E4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7925F95-8909-D93F-A1BA-3444343BBEAE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661B052-19AE-5607-1EB3-FF9820141245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37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9A38B43-DCE1-78EC-B9D3-BEEB6E012F3F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7" name="Callout: Down Arrow 6">
              <a:extLst>
                <a:ext uri="{FF2B5EF4-FFF2-40B4-BE49-F238E27FC236}">
                  <a16:creationId xmlns:a16="http://schemas.microsoft.com/office/drawing/2014/main" id="{6F0A09CA-EEE2-9AC8-D1E0-F9940AE4AFB6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EC487A-5482-1833-927C-554DFCBA8008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FB020A-6FE5-816C-1824-E0C2628A4751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BE24E4-31ED-7B13-F0A1-D28D61288901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4674D-D882-5010-7AE3-D980C54809A7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9B81C2-3520-5136-5DDC-A373B8539506}"/>
              </a:ext>
            </a:extLst>
          </p:cNvPr>
          <p:cNvSpPr txBox="1"/>
          <p:nvPr/>
        </p:nvSpPr>
        <p:spPr>
          <a:xfrm>
            <a:off x="9208226" y="6230885"/>
            <a:ext cx="28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/>
              <a:t>From ZMI website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83065-C8C8-E494-0D0B-E79E658AB078}"/>
              </a:ext>
            </a:extLst>
          </p:cNvPr>
          <p:cNvSpPr txBox="1"/>
          <p:nvPr/>
        </p:nvSpPr>
        <p:spPr>
          <a:xfrm>
            <a:off x="3795486" y="493484"/>
            <a:ext cx="460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Shamrock zone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EFA659-D824-A018-9AF6-1EB945CCE6B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160000"/>
            <a:chExt cx="11700000" cy="72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71DDD7-2C32-755B-8B76-9FD76AEA988A}"/>
                </a:ext>
              </a:extLst>
            </p:cNvPr>
            <p:cNvGrpSpPr/>
            <p:nvPr/>
          </p:nvGrpSpPr>
          <p:grpSpPr>
            <a:xfrm>
              <a:off x="5040000" y="2160000"/>
              <a:ext cx="2340000" cy="72000"/>
              <a:chOff x="360000" y="2160000"/>
              <a:chExt cx="2340000" cy="72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9543242-7E5F-D1B1-8616-CA425A764C2D}"/>
                  </a:ext>
                </a:extLst>
              </p:cNvPr>
              <p:cNvSpPr/>
              <p:nvPr/>
            </p:nvSpPr>
            <p:spPr>
              <a:xfrm>
                <a:off x="1530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392846-ADCE-9CD0-762A-D1570FB7AD56}"/>
                  </a:ext>
                </a:extLst>
              </p:cNvPr>
              <p:cNvSpPr/>
              <p:nvPr/>
            </p:nvSpPr>
            <p:spPr>
              <a:xfrm>
                <a:off x="59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5D2356A-372E-AED8-D56B-CEC620CF3537}"/>
                  </a:ext>
                </a:extLst>
              </p:cNvPr>
              <p:cNvSpPr/>
              <p:nvPr/>
            </p:nvSpPr>
            <p:spPr>
              <a:xfrm>
                <a:off x="82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B5DF63B-F1BE-506B-F3F7-E5C4B11CCA3E}"/>
                  </a:ext>
                </a:extLst>
              </p:cNvPr>
              <p:cNvSpPr/>
              <p:nvPr/>
            </p:nvSpPr>
            <p:spPr>
              <a:xfrm>
                <a:off x="129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130A023-0A27-7B46-5A71-62753FCE4F33}"/>
                  </a:ext>
                </a:extLst>
              </p:cNvPr>
              <p:cNvSpPr/>
              <p:nvPr/>
            </p:nvSpPr>
            <p:spPr>
              <a:xfrm>
                <a:off x="106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6EBBFC-B84A-DBBA-DE71-EB579ACA3A3E}"/>
                  </a:ext>
                </a:extLst>
              </p:cNvPr>
              <p:cNvSpPr/>
              <p:nvPr/>
            </p:nvSpPr>
            <p:spPr>
              <a:xfrm>
                <a:off x="176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0C78AEC-1519-9CE7-1F99-806094ED86DC}"/>
                  </a:ext>
                </a:extLst>
              </p:cNvPr>
              <p:cNvSpPr/>
              <p:nvPr/>
            </p:nvSpPr>
            <p:spPr>
              <a:xfrm>
                <a:off x="199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C1E879-4B9F-41F6-953D-D1BE3BEF31C6}"/>
                  </a:ext>
                </a:extLst>
              </p:cNvPr>
              <p:cNvSpPr/>
              <p:nvPr/>
            </p:nvSpPr>
            <p:spPr>
              <a:xfrm>
                <a:off x="223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81299C6-B0CC-E696-1A97-743EF5F4D1CF}"/>
                  </a:ext>
                </a:extLst>
              </p:cNvPr>
              <p:cNvSpPr/>
              <p:nvPr/>
            </p:nvSpPr>
            <p:spPr>
              <a:xfrm>
                <a:off x="246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A2ACC67-70BC-A769-6F7D-E588C4696218}"/>
                  </a:ext>
                </a:extLst>
              </p:cNvPr>
              <p:cNvSpPr/>
              <p:nvPr/>
            </p:nvSpPr>
            <p:spPr>
              <a:xfrm>
                <a:off x="360000" y="21600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5D57EB-EA5C-DF05-56D4-BFFA09465E44}"/>
                </a:ext>
              </a:extLst>
            </p:cNvPr>
            <p:cNvGrpSpPr/>
            <p:nvPr/>
          </p:nvGrpSpPr>
          <p:grpSpPr>
            <a:xfrm>
              <a:off x="9720000" y="2160000"/>
              <a:ext cx="2340000" cy="72000"/>
              <a:chOff x="485052" y="1937674"/>
              <a:chExt cx="2340000" cy="72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552F0DA-4176-C68E-8E54-68557D0C6455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6837A36-4955-5084-1820-143183C9FD0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4012AB7-3920-4AD0-E8B3-83E46D63930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573DDB1-B693-B834-2CF2-BAF111F619B2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528EBD5-B33D-63BF-9BF9-1057A62DA85E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1711D66-0CF4-ED52-B401-5C42CCC548A8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5817BD2-9D35-AEAE-20E1-168EB4BFDA69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268168-C83B-1DEB-4A91-C68FAD6CA83C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AA98B28-1890-14A7-2249-3E6DC1D11C06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626D667-C179-89FA-F2F7-1A39FCA0F2B3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82FEFB-0F03-852A-F84B-2D4BF2DC27E1}"/>
                </a:ext>
              </a:extLst>
            </p:cNvPr>
            <p:cNvGrpSpPr/>
            <p:nvPr/>
          </p:nvGrpSpPr>
          <p:grpSpPr>
            <a:xfrm>
              <a:off x="7380000" y="2160000"/>
              <a:ext cx="2340000" cy="72000"/>
              <a:chOff x="485052" y="1937674"/>
              <a:chExt cx="2340000" cy="72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C3A5F9A-5CD4-E737-0309-F87DA2D685AA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CF3A51B-A179-A4DD-491F-6269620E804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8CD1EA4-723D-2C76-59BE-C2322B8789F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30AF3A-EE16-6F81-FA63-DEE0F59927A2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15A2AC-58B0-96D8-B76D-A619B837ECF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95E0A86-AEEF-31B2-263F-9C21BEE26DB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79B085E-C98F-FF51-2B70-EA09D801A22E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05ED682-0614-B022-8494-406ED9E145A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87B6B7E-2118-4B62-AFA4-39AF87C56BFC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A0CDFB3-C117-0F11-8BEA-7F6982C5BE8B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707B4B9-CFD3-F8CE-DAB1-8B24DC034F8C}"/>
                </a:ext>
              </a:extLst>
            </p:cNvPr>
            <p:cNvGrpSpPr/>
            <p:nvPr/>
          </p:nvGrpSpPr>
          <p:grpSpPr>
            <a:xfrm>
              <a:off x="360000" y="2160000"/>
              <a:ext cx="4680000" cy="72000"/>
              <a:chOff x="2700000" y="2160000"/>
              <a:chExt cx="4680000" cy="72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B4335DD-5939-DB86-20BF-BD16989AFDCD}"/>
                  </a:ext>
                </a:extLst>
              </p:cNvPr>
              <p:cNvGrpSpPr/>
              <p:nvPr/>
            </p:nvGrpSpPr>
            <p:grpSpPr>
              <a:xfrm>
                <a:off x="270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36125E7-4EF3-4E5E-8188-33242245397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A2A02AA-427C-2A74-566E-4303576EFAD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370A6E4-76A7-C210-D9DB-14CDA0E7DFD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B1F5D40-0C81-0E39-CAD8-9DB665F8885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F974508-0378-53BE-4448-CBD1E492D65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7C0E3FC-775C-DACC-CECF-1C560A21834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7B615759-E3E6-D360-0CAD-C62EDF3EA0E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5A6F88C-1B43-ABC1-7DE4-0393F5EB521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69C9D5D-4B5D-9214-639D-B7C3A55ED3C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FECB3E4-CF8F-0CC0-18D6-0D83B62F8802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53859B1-5BE4-F0AC-E473-8755053E73BF}"/>
                  </a:ext>
                </a:extLst>
              </p:cNvPr>
              <p:cNvGrpSpPr/>
              <p:nvPr/>
            </p:nvGrpSpPr>
            <p:grpSpPr>
              <a:xfrm>
                <a:off x="504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CBC13CB-56BA-9536-9852-8F08AB3BCEE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1C825A5-73EC-AE9E-F1F8-B0321840A1C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FE2E422-D5F5-2452-F371-C22F1D06B87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7F64850-20F7-C7A5-0395-98F583251B0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9A806B7-0D76-89B3-A042-39ACE5539E8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869D81-ACB4-1968-5074-6E10D3CD5A2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E4CB6EE-D8E8-C70E-2FCF-E13A36EC7F0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8B8ED55-4D55-4FED-6AB8-B0C90E480DA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61EBC60-6BBA-E0DB-D17D-35C271E4B68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0D2CDC2-429B-33E0-E5FF-71DC5D2B1811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7C3E312-089E-0C42-32FF-D6AC35EB847A}"/>
              </a:ext>
            </a:extLst>
          </p:cNvPr>
          <p:cNvGrpSpPr/>
          <p:nvPr/>
        </p:nvGrpSpPr>
        <p:grpSpPr>
          <a:xfrm>
            <a:off x="1022564" y="1141254"/>
            <a:ext cx="10146873" cy="5125150"/>
            <a:chOff x="1022564" y="1141254"/>
            <a:chExt cx="10146873" cy="51251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3573568-6D54-4A5A-5797-DB15363F1FE9}"/>
                </a:ext>
              </a:extLst>
            </p:cNvPr>
            <p:cNvGrpSpPr/>
            <p:nvPr/>
          </p:nvGrpSpPr>
          <p:grpSpPr>
            <a:xfrm>
              <a:off x="1022564" y="1141254"/>
              <a:ext cx="10146873" cy="5120617"/>
              <a:chOff x="1022564" y="1141255"/>
              <a:chExt cx="10146873" cy="496546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2B9EF1B-EAD9-6BE4-B364-DFB81824B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90" t="30035" r="15612" b="4027"/>
              <a:stretch/>
            </p:blipFill>
            <p:spPr>
              <a:xfrm>
                <a:off x="1022564" y="1141255"/>
                <a:ext cx="10146873" cy="4965466"/>
              </a:xfrm>
              <a:prstGeom prst="rect">
                <a:avLst/>
              </a:prstGeom>
              <a:ln w="19050">
                <a:solidFill>
                  <a:schemeClr val="accent1">
                    <a:shade val="15000"/>
                  </a:schemeClr>
                </a:solidFill>
              </a:ln>
            </p:spPr>
          </p:pic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9E5DA287-B5A1-E21F-F73D-6D9CBA57FC1D}"/>
                  </a:ext>
                </a:extLst>
              </p:cNvPr>
              <p:cNvSpPr/>
              <p:nvPr/>
            </p:nvSpPr>
            <p:spPr>
              <a:xfrm flipH="1">
                <a:off x="10636527" y="2962824"/>
                <a:ext cx="529948" cy="3138918"/>
              </a:xfrm>
              <a:prstGeom prst="rtTriangl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402917C-E2DB-7283-0673-AD08A7985E16}"/>
                </a:ext>
              </a:extLst>
            </p:cNvPr>
            <p:cNvSpPr txBox="1"/>
            <p:nvPr/>
          </p:nvSpPr>
          <p:spPr>
            <a:xfrm>
              <a:off x="2624000" y="5158408"/>
              <a:ext cx="1132000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/>
                <a:t>Colloform textures</a:t>
              </a:r>
            </a:p>
            <a:p>
              <a:pPr algn="ctr"/>
              <a:r>
                <a:rPr lang="en-IE" sz="1600" dirty="0"/>
                <a:t>5-10% Zn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336A850-F0F8-CE39-99B5-472954EDD838}"/>
                </a:ext>
              </a:extLst>
            </p:cNvPr>
            <p:cNvSpPr txBox="1"/>
            <p:nvPr/>
          </p:nvSpPr>
          <p:spPr>
            <a:xfrm>
              <a:off x="3989368" y="5158408"/>
              <a:ext cx="1132000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/>
                <a:t>Colloform massive sulphide</a:t>
              </a:r>
            </a:p>
            <a:p>
              <a:pPr algn="ctr"/>
              <a:r>
                <a:rPr lang="en-IE" sz="1600" dirty="0"/>
                <a:t>&lt;30% Zn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5B1A4E8-19EE-1BBC-6967-2E174C06F1B0}"/>
                </a:ext>
              </a:extLst>
            </p:cNvPr>
            <p:cNvSpPr txBox="1"/>
            <p:nvPr/>
          </p:nvSpPr>
          <p:spPr>
            <a:xfrm>
              <a:off x="1343850" y="5158408"/>
              <a:ext cx="1132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/>
                <a:t>Up to 2% Zn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0DEFE89-F9F0-D6B9-AE38-77604BFD40F8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49B05D6-26D4-73F8-75AC-442D552962AE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AAD3B6A4-7F12-4D11-BE7B-EE3E53BF4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AC93564-AEC3-084F-11DE-FAF30C34327B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9705B03-15F8-4BC4-320E-5FE8033EABE7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29D3927-6D69-F089-03FF-248B21C5173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9335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4FE9714-F57E-8D9C-41D1-EA6AD8BBF1D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3" y="1064764"/>
            <a:ext cx="2880000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79060-5D69-B522-46AC-22B583300A9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9501" y="1064259"/>
            <a:ext cx="2880000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0531D-3FE0-3AAB-D2A1-0B0458841C4C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521" y="1064259"/>
            <a:ext cx="2880000" cy="1800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AD3798F-3241-B0BD-427E-4C5DD79A1461}"/>
              </a:ext>
            </a:extLst>
          </p:cNvPr>
          <p:cNvGrpSpPr/>
          <p:nvPr/>
        </p:nvGrpSpPr>
        <p:grpSpPr>
          <a:xfrm>
            <a:off x="461639" y="3384610"/>
            <a:ext cx="6081204" cy="2696592"/>
            <a:chOff x="461639" y="3384610"/>
            <a:chExt cx="6081204" cy="269659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438C35F-F65E-DCAF-96D4-BC5D32656627}"/>
                </a:ext>
              </a:extLst>
            </p:cNvPr>
            <p:cNvSpPr/>
            <p:nvPr/>
          </p:nvSpPr>
          <p:spPr>
            <a:xfrm>
              <a:off x="461639" y="3384610"/>
              <a:ext cx="6081204" cy="269659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23B4AD-25CE-D185-47EB-58255E8229D2}"/>
                </a:ext>
              </a:extLst>
            </p:cNvPr>
            <p:cNvSpPr/>
            <p:nvPr/>
          </p:nvSpPr>
          <p:spPr>
            <a:xfrm>
              <a:off x="2294164" y="3796252"/>
              <a:ext cx="587829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912BD-E15F-A1A0-510F-301E9A5DAC1B}"/>
                </a:ext>
              </a:extLst>
            </p:cNvPr>
            <p:cNvSpPr/>
            <p:nvPr/>
          </p:nvSpPr>
          <p:spPr>
            <a:xfrm>
              <a:off x="2594208" y="4019559"/>
              <a:ext cx="587829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09CFD8-66A6-AF82-AE08-208780BFB546}"/>
                </a:ext>
              </a:extLst>
            </p:cNvPr>
            <p:cNvSpPr/>
            <p:nvPr/>
          </p:nvSpPr>
          <p:spPr>
            <a:xfrm>
              <a:off x="3784854" y="4236817"/>
              <a:ext cx="587829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E86AF-6E54-744B-73A3-1CC28B13C6C6}"/>
                </a:ext>
              </a:extLst>
            </p:cNvPr>
            <p:cNvSpPr/>
            <p:nvPr/>
          </p:nvSpPr>
          <p:spPr>
            <a:xfrm>
              <a:off x="3907971" y="5094192"/>
              <a:ext cx="79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6763D4-15AF-27D1-F408-9FED74460F15}"/>
                </a:ext>
              </a:extLst>
            </p:cNvPr>
            <p:cNvSpPr/>
            <p:nvPr/>
          </p:nvSpPr>
          <p:spPr>
            <a:xfrm>
              <a:off x="3197678" y="4658691"/>
              <a:ext cx="864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93F8CB-683C-B0BB-D082-5DFBF1718034}"/>
                </a:ext>
              </a:extLst>
            </p:cNvPr>
            <p:cNvSpPr/>
            <p:nvPr/>
          </p:nvSpPr>
          <p:spPr>
            <a:xfrm>
              <a:off x="3785507" y="4872283"/>
              <a:ext cx="1044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874ABD-485B-AF84-EE30-0512127E4580}"/>
                </a:ext>
              </a:extLst>
            </p:cNvPr>
            <p:cNvSpPr/>
            <p:nvPr/>
          </p:nvSpPr>
          <p:spPr>
            <a:xfrm>
              <a:off x="3960232" y="3796252"/>
              <a:ext cx="216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FF026E-003C-70B8-36DF-8D2B541C4E89}"/>
                </a:ext>
              </a:extLst>
            </p:cNvPr>
            <p:cNvSpPr/>
            <p:nvPr/>
          </p:nvSpPr>
          <p:spPr>
            <a:xfrm>
              <a:off x="4413911" y="3795928"/>
              <a:ext cx="1008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094F87-9E10-3FF6-E8D8-5CCCC934C16B}"/>
                </a:ext>
              </a:extLst>
            </p:cNvPr>
            <p:cNvSpPr/>
            <p:nvPr/>
          </p:nvSpPr>
          <p:spPr>
            <a:xfrm>
              <a:off x="5063887" y="4451212"/>
              <a:ext cx="25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B93DCB-DA27-FAE5-0D97-E029F5ECB7E3}"/>
                </a:ext>
              </a:extLst>
            </p:cNvPr>
            <p:cNvSpPr/>
            <p:nvPr/>
          </p:nvSpPr>
          <p:spPr>
            <a:xfrm>
              <a:off x="4811126" y="4658579"/>
              <a:ext cx="25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7A9386-28EA-20AD-C4F4-A29F17ED6EE8}"/>
                </a:ext>
              </a:extLst>
            </p:cNvPr>
            <p:cNvSpPr/>
            <p:nvPr/>
          </p:nvSpPr>
          <p:spPr>
            <a:xfrm>
              <a:off x="5437703" y="4020788"/>
              <a:ext cx="25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E9799A-4E79-479F-5F29-E3A723DA64EF}"/>
                </a:ext>
              </a:extLst>
            </p:cNvPr>
            <p:cNvSpPr/>
            <p:nvPr/>
          </p:nvSpPr>
          <p:spPr>
            <a:xfrm>
              <a:off x="5891647" y="4018196"/>
              <a:ext cx="180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503EC4-B087-8EFE-C282-BB5320C098F1}"/>
                </a:ext>
              </a:extLst>
            </p:cNvPr>
            <p:cNvSpPr/>
            <p:nvPr/>
          </p:nvSpPr>
          <p:spPr>
            <a:xfrm>
              <a:off x="5489992" y="3795920"/>
              <a:ext cx="25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294D8B-E54E-A62F-1903-9A43E6A89E96}"/>
                </a:ext>
              </a:extLst>
            </p:cNvPr>
            <p:cNvSpPr/>
            <p:nvPr/>
          </p:nvSpPr>
          <p:spPr>
            <a:xfrm>
              <a:off x="5198531" y="4657528"/>
              <a:ext cx="180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758702-0EEA-1215-80CB-7612F60ED013}"/>
                </a:ext>
              </a:extLst>
            </p:cNvPr>
            <p:cNvSpPr/>
            <p:nvPr/>
          </p:nvSpPr>
          <p:spPr>
            <a:xfrm>
              <a:off x="5919504" y="3792289"/>
              <a:ext cx="144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567144-2738-0A5C-9091-B1A62580B653}"/>
                </a:ext>
              </a:extLst>
            </p:cNvPr>
            <p:cNvSpPr/>
            <p:nvPr/>
          </p:nvSpPr>
          <p:spPr>
            <a:xfrm>
              <a:off x="4262042" y="4654709"/>
              <a:ext cx="7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3E28FA-15A7-C19F-E5E6-C8E34A327099}"/>
                </a:ext>
              </a:extLst>
            </p:cNvPr>
            <p:cNvSpPr txBox="1"/>
            <p:nvPr/>
          </p:nvSpPr>
          <p:spPr>
            <a:xfrm>
              <a:off x="561420" y="3699435"/>
              <a:ext cx="210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Calcite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Dolomite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Ferroan Dolomite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Marcasite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Sphalerite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Galena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Bitumen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CC1060-4213-D3E2-2F1F-3AE2703486C3}"/>
                </a:ext>
              </a:extLst>
            </p:cNvPr>
            <p:cNvSpPr/>
            <p:nvPr/>
          </p:nvSpPr>
          <p:spPr>
            <a:xfrm>
              <a:off x="3703859" y="5331169"/>
              <a:ext cx="7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043E7D-E9B2-93BA-8E26-6182A673D0DD}"/>
                </a:ext>
              </a:extLst>
            </p:cNvPr>
            <p:cNvSpPr/>
            <p:nvPr/>
          </p:nvSpPr>
          <p:spPr>
            <a:xfrm>
              <a:off x="3785508" y="3599497"/>
              <a:ext cx="1169412" cy="19259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50F723-C18D-5387-D287-EDC5D1B05D1A}"/>
                </a:ext>
              </a:extLst>
            </p:cNvPr>
            <p:cNvSpPr/>
            <p:nvPr/>
          </p:nvSpPr>
          <p:spPr>
            <a:xfrm>
              <a:off x="5568540" y="4454819"/>
              <a:ext cx="72000" cy="10613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2F215B-DD2E-46F5-C6EE-EA79A738B40A}"/>
                </a:ext>
              </a:extLst>
            </p:cNvPr>
            <p:cNvSpPr/>
            <p:nvPr/>
          </p:nvSpPr>
          <p:spPr>
            <a:xfrm>
              <a:off x="4955324" y="3599497"/>
              <a:ext cx="473545" cy="19259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E1553D-B384-8751-405D-742FFEDABB92}"/>
                </a:ext>
              </a:extLst>
            </p:cNvPr>
            <p:cNvSpPr/>
            <p:nvPr/>
          </p:nvSpPr>
          <p:spPr>
            <a:xfrm>
              <a:off x="556052" y="3442296"/>
              <a:ext cx="5850384" cy="25570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40050E-48A0-7DCA-17A2-4568C3EB61A1}"/>
                </a:ext>
              </a:extLst>
            </p:cNvPr>
            <p:cNvCxnSpPr/>
            <p:nvPr/>
          </p:nvCxnSpPr>
          <p:spPr>
            <a:xfrm>
              <a:off x="2045478" y="3845402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56F989-EE9F-DFA4-2ABB-BAB62D2C5D81}"/>
                </a:ext>
              </a:extLst>
            </p:cNvPr>
            <p:cNvCxnSpPr/>
            <p:nvPr/>
          </p:nvCxnSpPr>
          <p:spPr>
            <a:xfrm>
              <a:off x="2045591" y="4074056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BD0433B-0931-3B96-B8F6-9A7EADEAD53F}"/>
                </a:ext>
              </a:extLst>
            </p:cNvPr>
            <p:cNvCxnSpPr/>
            <p:nvPr/>
          </p:nvCxnSpPr>
          <p:spPr>
            <a:xfrm>
              <a:off x="2045478" y="4288924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3B7C405-B556-0A89-C35C-AE2FC57CA830}"/>
                </a:ext>
              </a:extLst>
            </p:cNvPr>
            <p:cNvCxnSpPr/>
            <p:nvPr/>
          </p:nvCxnSpPr>
          <p:spPr>
            <a:xfrm>
              <a:off x="2045591" y="4505095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85E72B-B0B8-2707-72E3-3F8E6DEA89E2}"/>
                </a:ext>
              </a:extLst>
            </p:cNvPr>
            <p:cNvCxnSpPr/>
            <p:nvPr/>
          </p:nvCxnSpPr>
          <p:spPr>
            <a:xfrm>
              <a:off x="2045478" y="4708452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944614-A621-D94C-FF04-014DDDC43F34}"/>
                </a:ext>
              </a:extLst>
            </p:cNvPr>
            <p:cNvCxnSpPr/>
            <p:nvPr/>
          </p:nvCxnSpPr>
          <p:spPr>
            <a:xfrm>
              <a:off x="2045478" y="4924941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F41772-9913-3C20-0D71-6F33B52D912F}"/>
                </a:ext>
              </a:extLst>
            </p:cNvPr>
            <p:cNvCxnSpPr/>
            <p:nvPr/>
          </p:nvCxnSpPr>
          <p:spPr>
            <a:xfrm>
              <a:off x="2045591" y="5147935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546186-2581-E9D4-AC2D-5B9EAECA79B7}"/>
                </a:ext>
              </a:extLst>
            </p:cNvPr>
            <p:cNvCxnSpPr/>
            <p:nvPr/>
          </p:nvCxnSpPr>
          <p:spPr>
            <a:xfrm>
              <a:off x="2045591" y="5382023"/>
              <a:ext cx="4261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591A5C-A7F1-4BBB-E26A-3AFF134240BF}"/>
                </a:ext>
              </a:extLst>
            </p:cNvPr>
            <p:cNvSpPr txBox="1"/>
            <p:nvPr/>
          </p:nvSpPr>
          <p:spPr>
            <a:xfrm>
              <a:off x="4114960" y="5540303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Zn-Pb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93536D-EC2D-BFCD-945E-B00B749F1BE8}"/>
                </a:ext>
              </a:extLst>
            </p:cNvPr>
            <p:cNvSpPr txBox="1"/>
            <p:nvPr/>
          </p:nvSpPr>
          <p:spPr>
            <a:xfrm>
              <a:off x="4970917" y="5547196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A0E6243-2268-9063-A85B-2F9ACA5684C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511" y="1064259"/>
            <a:ext cx="2880000" cy="180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3B1B4E5-319E-3C31-927B-EF13E3D47E2B}"/>
              </a:ext>
            </a:extLst>
          </p:cNvPr>
          <p:cNvSpPr txBox="1"/>
          <p:nvPr/>
        </p:nvSpPr>
        <p:spPr>
          <a:xfrm>
            <a:off x="269179" y="2950430"/>
            <a:ext cx="11712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Marcasite predating schallenblende                        Ferroan dolomite after marcasite                                   Minor galena with sphalerite                                  Late marcasite with calcite                                   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12D95D2-F5DD-DB45-783E-AE0F6ECC76C9}"/>
              </a:ext>
            </a:extLst>
          </p:cNvPr>
          <p:cNvCxnSpPr>
            <a:cxnSpLocks/>
          </p:cNvCxnSpPr>
          <p:nvPr/>
        </p:nvCxnSpPr>
        <p:spPr>
          <a:xfrm flipH="1" flipV="1">
            <a:off x="4298042" y="2164247"/>
            <a:ext cx="150280" cy="771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AA4DBF4-23C9-7E05-335B-BF6BAE166FCF}"/>
              </a:ext>
            </a:extLst>
          </p:cNvPr>
          <p:cNvCxnSpPr/>
          <p:nvPr/>
        </p:nvCxnSpPr>
        <p:spPr>
          <a:xfrm flipV="1">
            <a:off x="1445079" y="1882930"/>
            <a:ext cx="0" cy="1039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8F0FCB-FE70-54C0-E202-19F8E358A84F}"/>
              </a:ext>
            </a:extLst>
          </p:cNvPr>
          <p:cNvCxnSpPr/>
          <p:nvPr/>
        </p:nvCxnSpPr>
        <p:spPr>
          <a:xfrm flipH="1" flipV="1">
            <a:off x="7453993" y="2432957"/>
            <a:ext cx="102518" cy="51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D1D6830-FCBD-179F-9DD2-D22156765852}"/>
              </a:ext>
            </a:extLst>
          </p:cNvPr>
          <p:cNvCxnSpPr/>
          <p:nvPr/>
        </p:nvCxnSpPr>
        <p:spPr>
          <a:xfrm flipV="1">
            <a:off x="7556511" y="1661378"/>
            <a:ext cx="950675" cy="1260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715483D-34BC-9F7A-12CE-3EB52F58454B}"/>
              </a:ext>
            </a:extLst>
          </p:cNvPr>
          <p:cNvCxnSpPr/>
          <p:nvPr/>
        </p:nvCxnSpPr>
        <p:spPr>
          <a:xfrm flipV="1">
            <a:off x="10543521" y="2081893"/>
            <a:ext cx="61886" cy="853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2B3030B-4123-1F6A-FBBE-218295921F05}"/>
              </a:ext>
            </a:extLst>
          </p:cNvPr>
          <p:cNvSpPr txBox="1"/>
          <p:nvPr/>
        </p:nvSpPr>
        <p:spPr>
          <a:xfrm>
            <a:off x="7231276" y="3902056"/>
            <a:ext cx="4224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paragenesis in the Kildare deposits is simple and schallenblende sphalerite shows little variation in chemistry (Fe only).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Barite is scarce and usually in late marcasite.  Sulphosalts are virtually absent.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098844-F8CC-4C0C-BA32-4F77DB80C430}"/>
              </a:ext>
            </a:extLst>
          </p:cNvPr>
          <p:cNvSpPr txBox="1"/>
          <p:nvPr/>
        </p:nvSpPr>
        <p:spPr>
          <a:xfrm>
            <a:off x="9105491" y="5759292"/>
            <a:ext cx="3951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Modified after </a:t>
            </a:r>
            <a:r>
              <a:rPr kumimoji="0" lang="en-IE" sz="11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Trude</a:t>
            </a: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Wilkinson (2001)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75C7E4-4D53-D4C2-EACC-71E3DF87C96F}"/>
              </a:ext>
            </a:extLst>
          </p:cNvPr>
          <p:cNvSpPr txBox="1"/>
          <p:nvPr/>
        </p:nvSpPr>
        <p:spPr>
          <a:xfrm>
            <a:off x="3668034" y="526774"/>
            <a:ext cx="485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Paragenesis</a:t>
            </a:r>
            <a:endParaRPr lang="en-IE" b="1" cap="small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941F23-1346-7860-BE24-BDA30298D56D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32" name="Callout: Down Arrow 31">
              <a:extLst>
                <a:ext uri="{FF2B5EF4-FFF2-40B4-BE49-F238E27FC236}">
                  <a16:creationId xmlns:a16="http://schemas.microsoft.com/office/drawing/2014/main" id="{2B5723B8-EF1F-12A2-327D-833FFED8A920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6E6883A-FE95-CEC9-F3AC-D603141E6E9C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93B98E3-552E-D438-E6C7-CE9E3C46879E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99F2B4A-9F15-F905-0173-C673882526CD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728428-98C2-B1C5-52A8-5F656C1B8E9F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D7D460-5C82-4A40-933A-149DD74B281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520000"/>
            <a:chExt cx="11700000" cy="720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9BB1494-612E-4B5D-5476-54E6DF7CBC56}"/>
                </a:ext>
              </a:extLst>
            </p:cNvPr>
            <p:cNvGrpSpPr/>
            <p:nvPr/>
          </p:nvGrpSpPr>
          <p:grpSpPr>
            <a:xfrm>
              <a:off x="5040000" y="2520000"/>
              <a:ext cx="2340000" cy="72000"/>
              <a:chOff x="360000" y="2312400"/>
              <a:chExt cx="2340000" cy="7200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570894-FAF8-9531-8EAE-F28F56A75545}"/>
                  </a:ext>
                </a:extLst>
              </p:cNvPr>
              <p:cNvSpPr/>
              <p:nvPr/>
            </p:nvSpPr>
            <p:spPr>
              <a:xfrm>
                <a:off x="36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D9ACC5A-11F0-90FD-65F9-FFA32141C2B4}"/>
                  </a:ext>
                </a:extLst>
              </p:cNvPr>
              <p:cNvSpPr/>
              <p:nvPr/>
            </p:nvSpPr>
            <p:spPr>
              <a:xfrm>
                <a:off x="153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C5E23F7-52E8-68C3-EA3F-14A0D16D7072}"/>
                  </a:ext>
                </a:extLst>
              </p:cNvPr>
              <p:cNvSpPr/>
              <p:nvPr/>
            </p:nvSpPr>
            <p:spPr>
              <a:xfrm>
                <a:off x="82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BDB3C93-982B-C57D-D923-49E0F644BB4C}"/>
                  </a:ext>
                </a:extLst>
              </p:cNvPr>
              <p:cNvSpPr/>
              <p:nvPr/>
            </p:nvSpPr>
            <p:spPr>
              <a:xfrm>
                <a:off x="129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A667084-C09F-E0BA-930F-D14CB0B19C4C}"/>
                  </a:ext>
                </a:extLst>
              </p:cNvPr>
              <p:cNvSpPr/>
              <p:nvPr/>
            </p:nvSpPr>
            <p:spPr>
              <a:xfrm>
                <a:off x="106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568E504-19E6-4259-339D-8F006EC9B9BA}"/>
                  </a:ext>
                </a:extLst>
              </p:cNvPr>
              <p:cNvSpPr/>
              <p:nvPr/>
            </p:nvSpPr>
            <p:spPr>
              <a:xfrm>
                <a:off x="1764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6479057-0513-5281-57B3-96BC5CD8F85B}"/>
                  </a:ext>
                </a:extLst>
              </p:cNvPr>
              <p:cNvSpPr/>
              <p:nvPr/>
            </p:nvSpPr>
            <p:spPr>
              <a:xfrm>
                <a:off x="199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8194D2-13E0-28F4-8691-D67B9F267AB9}"/>
                  </a:ext>
                </a:extLst>
              </p:cNvPr>
              <p:cNvSpPr/>
              <p:nvPr/>
            </p:nvSpPr>
            <p:spPr>
              <a:xfrm>
                <a:off x="223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607A87B-F733-95FF-3355-F083F27A9AC3}"/>
                  </a:ext>
                </a:extLst>
              </p:cNvPr>
              <p:cNvSpPr/>
              <p:nvPr/>
            </p:nvSpPr>
            <p:spPr>
              <a:xfrm>
                <a:off x="246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CC2485-99A8-FE0F-46F5-5F926E83E383}"/>
                  </a:ext>
                </a:extLst>
              </p:cNvPr>
              <p:cNvSpPr/>
              <p:nvPr/>
            </p:nvSpPr>
            <p:spPr>
              <a:xfrm>
                <a:off x="594000" y="2312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AB00C64-F2ED-124D-9D6B-6967BE4B22E8}"/>
                </a:ext>
              </a:extLst>
            </p:cNvPr>
            <p:cNvGrpSpPr/>
            <p:nvPr/>
          </p:nvGrpSpPr>
          <p:grpSpPr>
            <a:xfrm>
              <a:off x="360000" y="2520000"/>
              <a:ext cx="4680000" cy="72000"/>
              <a:chOff x="2700000" y="2520000"/>
              <a:chExt cx="4680000" cy="7200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49C3D05-DE1E-F970-4BD9-2FEAB121AFBC}"/>
                  </a:ext>
                </a:extLst>
              </p:cNvPr>
              <p:cNvGrpSpPr/>
              <p:nvPr/>
            </p:nvGrpSpPr>
            <p:grpSpPr>
              <a:xfrm>
                <a:off x="270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B72F7D1-49AF-E954-AFD6-70F67CD7622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B1F3E67-3931-5B37-A66B-F260AFF158E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39E685B-81BE-24F8-2631-EE7080ACAA8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829E09A-6231-7E57-37AB-FA25D1A6631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632D364-6788-4630-473B-4211728081F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B20CE4A-3C0B-6694-4CC3-DBD172FB1D3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1011B039-BD6E-7694-EE03-5472F25DA28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275A9A0-DAC7-A98F-F5E1-0F9089FD7F1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042D6B99-4681-B218-CF43-E6B8D493A62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4DCD588-F4D2-1740-A5C0-EF8B1FA2153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6220DBA-7B9F-A238-ECE1-C409F6B76C65}"/>
                  </a:ext>
                </a:extLst>
              </p:cNvPr>
              <p:cNvGrpSpPr/>
              <p:nvPr/>
            </p:nvGrpSpPr>
            <p:grpSpPr>
              <a:xfrm>
                <a:off x="504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EFF8297-94A5-4DEC-DFBB-7BE71942170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7E2CD58-5AD0-4EB9-2B08-D24F179A0BE0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0D289A6-D489-1094-054D-1CE1BDD7EC5B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2CC28A5-D42A-BECA-CE02-7D0B6DB8D84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09EB441-F807-2330-4A00-8A8906F0FFC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2EFB6B6-7EDA-328F-473E-354E5DDD132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FF01D942-208D-2ACF-EE10-5CB4542C6E9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9547FCB-640B-C7FA-04BE-094AF43651C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FD06D51-CF56-653B-19AA-0905DA84086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3E733438-4AED-B727-702C-DDA57C80A9B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9685890-580F-AF22-62D9-6FE075688BFF}"/>
                </a:ext>
              </a:extLst>
            </p:cNvPr>
            <p:cNvGrpSpPr/>
            <p:nvPr/>
          </p:nvGrpSpPr>
          <p:grpSpPr>
            <a:xfrm>
              <a:off x="7380000" y="2520000"/>
              <a:ext cx="2340000" cy="72000"/>
              <a:chOff x="485052" y="1937674"/>
              <a:chExt cx="2340000" cy="72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4771202-6B5F-2EBF-7F57-2853753D6CB3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8B8DD46-CBDE-3225-D196-AFB1D9919E5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7E53F36-F1DC-6A51-1070-2D81EBFF247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A5C1621-A87F-7632-2A93-807DB74DDFC3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621A305-AAED-5763-BB9F-34D8A03D73E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B60B66E-4A25-F0C2-0ABC-5794696F6BF1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E85E157-C406-2005-7886-B297B443C4A9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884E0A3-D7B6-39A1-A542-C66421946FDC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61AD3D9-39EE-EB58-5CC4-027B64891233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22A0CBA-ED82-2259-95D6-906F283CA05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49FD490-03E3-F164-0A5D-8441A21DBAB2}"/>
                </a:ext>
              </a:extLst>
            </p:cNvPr>
            <p:cNvGrpSpPr/>
            <p:nvPr/>
          </p:nvGrpSpPr>
          <p:grpSpPr>
            <a:xfrm>
              <a:off x="9720000" y="2520000"/>
              <a:ext cx="2340000" cy="72000"/>
              <a:chOff x="485052" y="1937674"/>
              <a:chExt cx="2340000" cy="72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FA76B8D-2724-EAC8-1978-F9711739A14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44718DF-995A-72E6-9FF1-79B0CC39CC9E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18CE00E-BCF8-59FA-B333-7588BBC95394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551637-3F86-B320-01F5-C30F93B3B4A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D6BA23C-4BD3-BE2A-8D00-4A6BF928D0C3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738180-E370-2D98-584A-9DAEC861315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4EE7CF7-130C-04FD-140E-2A1BF2C0D1FC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E91002-89B3-E81D-EB32-D2E76A9B215A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53FD101-F168-9352-A9BD-FCAC6B56F574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F3D3C2E-53F6-7BFD-0323-2029F3FF1420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3828AF2-EBAC-6D99-3FD3-09CF54D0933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615BAAA-3630-2EFF-39F8-CD725EF5030F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A6DF64E0-8E8E-6091-3194-FF59596BD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3C0F62-A781-9053-E0EA-5A39B8FAD11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3CC4D67-BA19-D113-97A0-B3B30C22C8BD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D6B249-79E5-739F-97BF-FF090EF1C3B5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62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469777-DB1D-9E4B-C1B9-4DE6DD720737}"/>
              </a:ext>
            </a:extLst>
          </p:cNvPr>
          <p:cNvGrpSpPr>
            <a:grpSpLocks noChangeAspect="1"/>
          </p:cNvGrpSpPr>
          <p:nvPr/>
        </p:nvGrpSpPr>
        <p:grpSpPr>
          <a:xfrm>
            <a:off x="2972692" y="896864"/>
            <a:ext cx="6246616" cy="5400001"/>
            <a:chOff x="1477963" y="138112"/>
            <a:chExt cx="7461250" cy="64500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59D1FD-9AF8-5491-FE46-81A923938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3575" y="269875"/>
              <a:ext cx="6978650" cy="6232525"/>
              <a:chOff x="5163856" y="306824"/>
              <a:chExt cx="6979090" cy="6233248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DC767588-B3B9-B0BC-3D8D-FD10A2252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3856" y="306824"/>
                <a:ext cx="6617332" cy="618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AC65F2-5C24-5DBF-6D3E-2B92050B7C73}"/>
                  </a:ext>
                </a:extLst>
              </p:cNvPr>
              <p:cNvSpPr/>
              <p:nvPr/>
            </p:nvSpPr>
            <p:spPr>
              <a:xfrm>
                <a:off x="5252762" y="5981207"/>
                <a:ext cx="1436779" cy="382632"/>
              </a:xfrm>
              <a:custGeom>
                <a:avLst/>
                <a:gdLst>
                  <a:gd name="connsiteX0" fmla="*/ 0 w 1436914"/>
                  <a:gd name="connsiteY0" fmla="*/ 270588 h 382556"/>
                  <a:gd name="connsiteX1" fmla="*/ 970383 w 1436914"/>
                  <a:gd name="connsiteY1" fmla="*/ 74645 h 382556"/>
                  <a:gd name="connsiteX2" fmla="*/ 1436914 w 1436914"/>
                  <a:gd name="connsiteY2" fmla="*/ 0 h 382556"/>
                  <a:gd name="connsiteX3" fmla="*/ 1390261 w 1436914"/>
                  <a:gd name="connsiteY3" fmla="*/ 102637 h 382556"/>
                  <a:gd name="connsiteX4" fmla="*/ 1352938 w 1436914"/>
                  <a:gd name="connsiteY4" fmla="*/ 167951 h 382556"/>
                  <a:gd name="connsiteX5" fmla="*/ 9330 w 1436914"/>
                  <a:gd name="connsiteY5" fmla="*/ 382556 h 382556"/>
                  <a:gd name="connsiteX6" fmla="*/ 0 w 1436914"/>
                  <a:gd name="connsiteY6" fmla="*/ 270588 h 382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6914" h="382556">
                    <a:moveTo>
                      <a:pt x="0" y="270588"/>
                    </a:moveTo>
                    <a:lnTo>
                      <a:pt x="970383" y="74645"/>
                    </a:lnTo>
                    <a:lnTo>
                      <a:pt x="1436914" y="0"/>
                    </a:lnTo>
                    <a:lnTo>
                      <a:pt x="1390261" y="102637"/>
                    </a:lnTo>
                    <a:lnTo>
                      <a:pt x="1352938" y="167951"/>
                    </a:lnTo>
                    <a:lnTo>
                      <a:pt x="9330" y="382556"/>
                    </a:lnTo>
                    <a:lnTo>
                      <a:pt x="0" y="270588"/>
                    </a:lnTo>
                    <a:close/>
                  </a:path>
                </a:pathLst>
              </a:custGeom>
              <a:solidFill>
                <a:srgbClr val="FFC000">
                  <a:alpha val="25882"/>
                </a:srgbClr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78EF2C2-5283-ADB5-429F-3603F00E990F}"/>
                  </a:ext>
                </a:extLst>
              </p:cNvPr>
              <p:cNvSpPr/>
              <p:nvPr/>
            </p:nvSpPr>
            <p:spPr>
              <a:xfrm>
                <a:off x="6578408" y="5411229"/>
                <a:ext cx="3078356" cy="839884"/>
              </a:xfrm>
              <a:custGeom>
                <a:avLst/>
                <a:gdLst>
                  <a:gd name="connsiteX0" fmla="*/ 83975 w 3079102"/>
                  <a:gd name="connsiteY0" fmla="*/ 643812 h 839755"/>
                  <a:gd name="connsiteX1" fmla="*/ 1063689 w 3079102"/>
                  <a:gd name="connsiteY1" fmla="*/ 503853 h 839755"/>
                  <a:gd name="connsiteX2" fmla="*/ 1959428 w 3079102"/>
                  <a:gd name="connsiteY2" fmla="*/ 261257 h 839755"/>
                  <a:gd name="connsiteX3" fmla="*/ 2575249 w 3079102"/>
                  <a:gd name="connsiteY3" fmla="*/ 93306 h 839755"/>
                  <a:gd name="connsiteX4" fmla="*/ 2855167 w 3079102"/>
                  <a:gd name="connsiteY4" fmla="*/ 9331 h 839755"/>
                  <a:gd name="connsiteX5" fmla="*/ 2976465 w 3079102"/>
                  <a:gd name="connsiteY5" fmla="*/ 0 h 839755"/>
                  <a:gd name="connsiteX6" fmla="*/ 3060440 w 3079102"/>
                  <a:gd name="connsiteY6" fmla="*/ 9331 h 839755"/>
                  <a:gd name="connsiteX7" fmla="*/ 3079102 w 3079102"/>
                  <a:gd name="connsiteY7" fmla="*/ 121298 h 839755"/>
                  <a:gd name="connsiteX8" fmla="*/ 2957804 w 3079102"/>
                  <a:gd name="connsiteY8" fmla="*/ 121298 h 839755"/>
                  <a:gd name="connsiteX9" fmla="*/ 2509934 w 3079102"/>
                  <a:gd name="connsiteY9" fmla="*/ 223935 h 839755"/>
                  <a:gd name="connsiteX10" fmla="*/ 1810138 w 3079102"/>
                  <a:gd name="connsiteY10" fmla="*/ 429208 h 839755"/>
                  <a:gd name="connsiteX11" fmla="*/ 1259632 w 3079102"/>
                  <a:gd name="connsiteY11" fmla="*/ 569167 h 839755"/>
                  <a:gd name="connsiteX12" fmla="*/ 765110 w 3079102"/>
                  <a:gd name="connsiteY12" fmla="*/ 671804 h 839755"/>
                  <a:gd name="connsiteX13" fmla="*/ 391885 w 3079102"/>
                  <a:gd name="connsiteY13" fmla="*/ 755780 h 839755"/>
                  <a:gd name="connsiteX14" fmla="*/ 0 w 3079102"/>
                  <a:gd name="connsiteY14" fmla="*/ 839755 h 839755"/>
                  <a:gd name="connsiteX15" fmla="*/ 65314 w 3079102"/>
                  <a:gd name="connsiteY15" fmla="*/ 709127 h 83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79102" h="839755">
                    <a:moveTo>
                      <a:pt x="83975" y="643812"/>
                    </a:moveTo>
                    <a:lnTo>
                      <a:pt x="1063689" y="503853"/>
                    </a:lnTo>
                    <a:lnTo>
                      <a:pt x="1959428" y="261257"/>
                    </a:lnTo>
                    <a:lnTo>
                      <a:pt x="2575249" y="93306"/>
                    </a:lnTo>
                    <a:lnTo>
                      <a:pt x="2855167" y="9331"/>
                    </a:lnTo>
                    <a:lnTo>
                      <a:pt x="2976465" y="0"/>
                    </a:lnTo>
                    <a:lnTo>
                      <a:pt x="3060440" y="9331"/>
                    </a:lnTo>
                    <a:lnTo>
                      <a:pt x="3079102" y="121298"/>
                    </a:lnTo>
                    <a:lnTo>
                      <a:pt x="2957804" y="121298"/>
                    </a:lnTo>
                    <a:lnTo>
                      <a:pt x="2509934" y="223935"/>
                    </a:lnTo>
                    <a:lnTo>
                      <a:pt x="1810138" y="429208"/>
                    </a:lnTo>
                    <a:lnTo>
                      <a:pt x="1259632" y="569167"/>
                    </a:lnTo>
                    <a:lnTo>
                      <a:pt x="765110" y="671804"/>
                    </a:lnTo>
                    <a:lnTo>
                      <a:pt x="391885" y="755780"/>
                    </a:lnTo>
                    <a:lnTo>
                      <a:pt x="0" y="839755"/>
                    </a:lnTo>
                    <a:lnTo>
                      <a:pt x="65314" y="709127"/>
                    </a:lnTo>
                  </a:path>
                </a:pathLst>
              </a:custGeom>
              <a:solidFill>
                <a:srgbClr val="FFC000">
                  <a:alpha val="25882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BB20CD3-7573-BA43-7917-1424D9753A3E}"/>
                  </a:ext>
                </a:extLst>
              </p:cNvPr>
              <p:cNvSpPr/>
              <p:nvPr/>
            </p:nvSpPr>
            <p:spPr>
              <a:xfrm>
                <a:off x="9721856" y="5663670"/>
                <a:ext cx="606463" cy="214338"/>
              </a:xfrm>
              <a:custGeom>
                <a:avLst/>
                <a:gdLst>
                  <a:gd name="connsiteX0" fmla="*/ 0 w 606490"/>
                  <a:gd name="connsiteY0" fmla="*/ 46653 h 214604"/>
                  <a:gd name="connsiteX1" fmla="*/ 345233 w 606490"/>
                  <a:gd name="connsiteY1" fmla="*/ 27991 h 214604"/>
                  <a:gd name="connsiteX2" fmla="*/ 606490 w 606490"/>
                  <a:gd name="connsiteY2" fmla="*/ 0 h 214604"/>
                  <a:gd name="connsiteX3" fmla="*/ 597159 w 606490"/>
                  <a:gd name="connsiteY3" fmla="*/ 158620 h 214604"/>
                  <a:gd name="connsiteX4" fmla="*/ 242596 w 606490"/>
                  <a:gd name="connsiteY4" fmla="*/ 205273 h 214604"/>
                  <a:gd name="connsiteX5" fmla="*/ 55984 w 606490"/>
                  <a:gd name="connsiteY5" fmla="*/ 214604 h 214604"/>
                  <a:gd name="connsiteX6" fmla="*/ 0 w 606490"/>
                  <a:gd name="connsiteY6" fmla="*/ 46653 h 21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6490" h="214604">
                    <a:moveTo>
                      <a:pt x="0" y="46653"/>
                    </a:moveTo>
                    <a:lnTo>
                      <a:pt x="345233" y="27991"/>
                    </a:lnTo>
                    <a:lnTo>
                      <a:pt x="606490" y="0"/>
                    </a:lnTo>
                    <a:lnTo>
                      <a:pt x="597159" y="158620"/>
                    </a:lnTo>
                    <a:lnTo>
                      <a:pt x="242596" y="205273"/>
                    </a:lnTo>
                    <a:lnTo>
                      <a:pt x="55984" y="214604"/>
                    </a:lnTo>
                    <a:lnTo>
                      <a:pt x="0" y="46653"/>
                    </a:lnTo>
                    <a:close/>
                  </a:path>
                </a:pathLst>
              </a:custGeom>
              <a:solidFill>
                <a:srgbClr val="FFC000">
                  <a:alpha val="25882"/>
                </a:srgbClr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F730A35-F864-05F0-6961-1211ADC467F3}"/>
                  </a:ext>
                </a:extLst>
              </p:cNvPr>
              <p:cNvSpPr/>
              <p:nvPr/>
            </p:nvSpPr>
            <p:spPr>
              <a:xfrm>
                <a:off x="10310855" y="5271513"/>
                <a:ext cx="1305007" cy="411210"/>
              </a:xfrm>
              <a:custGeom>
                <a:avLst/>
                <a:gdLst>
                  <a:gd name="connsiteX0" fmla="*/ 0 w 1306285"/>
                  <a:gd name="connsiteY0" fmla="*/ 261257 h 410547"/>
                  <a:gd name="connsiteX1" fmla="*/ 774440 w 1306285"/>
                  <a:gd name="connsiteY1" fmla="*/ 121298 h 410547"/>
                  <a:gd name="connsiteX2" fmla="*/ 1306285 w 1306285"/>
                  <a:gd name="connsiteY2" fmla="*/ 0 h 410547"/>
                  <a:gd name="connsiteX3" fmla="*/ 1296955 w 1306285"/>
                  <a:gd name="connsiteY3" fmla="*/ 149290 h 410547"/>
                  <a:gd name="connsiteX4" fmla="*/ 634481 w 1306285"/>
                  <a:gd name="connsiteY4" fmla="*/ 279918 h 410547"/>
                  <a:gd name="connsiteX5" fmla="*/ 205273 w 1306285"/>
                  <a:gd name="connsiteY5" fmla="*/ 373224 h 410547"/>
                  <a:gd name="connsiteX6" fmla="*/ 37322 w 1306285"/>
                  <a:gd name="connsiteY6" fmla="*/ 410547 h 410547"/>
                  <a:gd name="connsiteX7" fmla="*/ 0 w 1306285"/>
                  <a:gd name="connsiteY7" fmla="*/ 261257 h 410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6285" h="410547">
                    <a:moveTo>
                      <a:pt x="0" y="261257"/>
                    </a:moveTo>
                    <a:lnTo>
                      <a:pt x="774440" y="121298"/>
                    </a:lnTo>
                    <a:lnTo>
                      <a:pt x="1306285" y="0"/>
                    </a:lnTo>
                    <a:lnTo>
                      <a:pt x="1296955" y="149290"/>
                    </a:lnTo>
                    <a:lnTo>
                      <a:pt x="634481" y="279918"/>
                    </a:lnTo>
                    <a:lnTo>
                      <a:pt x="205273" y="373224"/>
                    </a:lnTo>
                    <a:lnTo>
                      <a:pt x="37322" y="410547"/>
                    </a:lnTo>
                    <a:lnTo>
                      <a:pt x="0" y="261257"/>
                    </a:lnTo>
                    <a:close/>
                  </a:path>
                </a:pathLst>
              </a:custGeom>
              <a:solidFill>
                <a:srgbClr val="FFC000">
                  <a:alpha val="25882"/>
                </a:srgbClr>
              </a:solidFill>
              <a:ln w="3175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25AFB75-0E2C-43C2-966A-194E5622CD04}"/>
                  </a:ext>
                </a:extLst>
              </p:cNvPr>
              <p:cNvSpPr/>
              <p:nvPr/>
            </p:nvSpPr>
            <p:spPr>
              <a:xfrm>
                <a:off x="5243236" y="4058522"/>
                <a:ext cx="6364689" cy="2183065"/>
              </a:xfrm>
              <a:custGeom>
                <a:avLst/>
                <a:gdLst>
                  <a:gd name="connsiteX0" fmla="*/ 0 w 6363478"/>
                  <a:gd name="connsiteY0" fmla="*/ 1222311 h 2183364"/>
                  <a:gd name="connsiteX1" fmla="*/ 1035698 w 6363478"/>
                  <a:gd name="connsiteY1" fmla="*/ 1045029 h 2183364"/>
                  <a:gd name="connsiteX2" fmla="*/ 1548882 w 6363478"/>
                  <a:gd name="connsiteY2" fmla="*/ 961053 h 2183364"/>
                  <a:gd name="connsiteX3" fmla="*/ 1502229 w 6363478"/>
                  <a:gd name="connsiteY3" fmla="*/ 1184988 h 2183364"/>
                  <a:gd name="connsiteX4" fmla="*/ 1632857 w 6363478"/>
                  <a:gd name="connsiteY4" fmla="*/ 1166327 h 2183364"/>
                  <a:gd name="connsiteX5" fmla="*/ 2118049 w 6363478"/>
                  <a:gd name="connsiteY5" fmla="*/ 1073021 h 2183364"/>
                  <a:gd name="connsiteX6" fmla="*/ 2565918 w 6363478"/>
                  <a:gd name="connsiteY6" fmla="*/ 970384 h 2183364"/>
                  <a:gd name="connsiteX7" fmla="*/ 2752531 w 6363478"/>
                  <a:gd name="connsiteY7" fmla="*/ 914400 h 2183364"/>
                  <a:gd name="connsiteX8" fmla="*/ 2855167 w 6363478"/>
                  <a:gd name="connsiteY8" fmla="*/ 821094 h 2183364"/>
                  <a:gd name="connsiteX9" fmla="*/ 3172408 w 6363478"/>
                  <a:gd name="connsiteY9" fmla="*/ 755780 h 2183364"/>
                  <a:gd name="connsiteX10" fmla="*/ 3564294 w 6363478"/>
                  <a:gd name="connsiteY10" fmla="*/ 634482 h 2183364"/>
                  <a:gd name="connsiteX11" fmla="*/ 3937518 w 6363478"/>
                  <a:gd name="connsiteY11" fmla="*/ 531845 h 2183364"/>
                  <a:gd name="connsiteX12" fmla="*/ 4273420 w 6363478"/>
                  <a:gd name="connsiteY12" fmla="*/ 457200 h 2183364"/>
                  <a:gd name="connsiteX13" fmla="*/ 4301412 w 6363478"/>
                  <a:gd name="connsiteY13" fmla="*/ 578498 h 2183364"/>
                  <a:gd name="connsiteX14" fmla="*/ 4562669 w 6363478"/>
                  <a:gd name="connsiteY14" fmla="*/ 587829 h 2183364"/>
                  <a:gd name="connsiteX15" fmla="*/ 4991878 w 6363478"/>
                  <a:gd name="connsiteY15" fmla="*/ 550506 h 2183364"/>
                  <a:gd name="connsiteX16" fmla="*/ 4991878 w 6363478"/>
                  <a:gd name="connsiteY16" fmla="*/ 289249 h 2183364"/>
                  <a:gd name="connsiteX17" fmla="*/ 5878286 w 6363478"/>
                  <a:gd name="connsiteY17" fmla="*/ 74645 h 2183364"/>
                  <a:gd name="connsiteX18" fmla="*/ 6344816 w 6363478"/>
                  <a:gd name="connsiteY18" fmla="*/ 0 h 2183364"/>
                  <a:gd name="connsiteX19" fmla="*/ 6363478 w 6363478"/>
                  <a:gd name="connsiteY19" fmla="*/ 1212980 h 2183364"/>
                  <a:gd name="connsiteX20" fmla="*/ 5784980 w 6363478"/>
                  <a:gd name="connsiteY20" fmla="*/ 1334278 h 2183364"/>
                  <a:gd name="connsiteX21" fmla="*/ 5215812 w 6363478"/>
                  <a:gd name="connsiteY21" fmla="*/ 1436915 h 2183364"/>
                  <a:gd name="connsiteX22" fmla="*/ 5094514 w 6363478"/>
                  <a:gd name="connsiteY22" fmla="*/ 1446245 h 2183364"/>
                  <a:gd name="connsiteX23" fmla="*/ 5075853 w 6363478"/>
                  <a:gd name="connsiteY23" fmla="*/ 1604866 h 2183364"/>
                  <a:gd name="connsiteX24" fmla="*/ 4730620 w 6363478"/>
                  <a:gd name="connsiteY24" fmla="*/ 1632857 h 2183364"/>
                  <a:gd name="connsiteX25" fmla="*/ 4497355 w 6363478"/>
                  <a:gd name="connsiteY25" fmla="*/ 1642188 h 2183364"/>
                  <a:gd name="connsiteX26" fmla="*/ 4432041 w 6363478"/>
                  <a:gd name="connsiteY26" fmla="*/ 1483568 h 2183364"/>
                  <a:gd name="connsiteX27" fmla="*/ 4366727 w 6363478"/>
                  <a:gd name="connsiteY27" fmla="*/ 1334278 h 2183364"/>
                  <a:gd name="connsiteX28" fmla="*/ 4114800 w 6363478"/>
                  <a:gd name="connsiteY28" fmla="*/ 1390262 h 2183364"/>
                  <a:gd name="connsiteX29" fmla="*/ 3331029 w 6363478"/>
                  <a:gd name="connsiteY29" fmla="*/ 1614196 h 2183364"/>
                  <a:gd name="connsiteX30" fmla="*/ 2705878 w 6363478"/>
                  <a:gd name="connsiteY30" fmla="*/ 1763486 h 2183364"/>
                  <a:gd name="connsiteX31" fmla="*/ 2118049 w 6363478"/>
                  <a:gd name="connsiteY31" fmla="*/ 1922106 h 2183364"/>
                  <a:gd name="connsiteX32" fmla="*/ 1679510 w 6363478"/>
                  <a:gd name="connsiteY32" fmla="*/ 1978090 h 2183364"/>
                  <a:gd name="connsiteX33" fmla="*/ 1371600 w 6363478"/>
                  <a:gd name="connsiteY33" fmla="*/ 2024743 h 2183364"/>
                  <a:gd name="connsiteX34" fmla="*/ 1408923 w 6363478"/>
                  <a:gd name="connsiteY34" fmla="*/ 1912776 h 2183364"/>
                  <a:gd name="connsiteX35" fmla="*/ 914400 w 6363478"/>
                  <a:gd name="connsiteY35" fmla="*/ 2015413 h 2183364"/>
                  <a:gd name="connsiteX36" fmla="*/ 298580 w 6363478"/>
                  <a:gd name="connsiteY36" fmla="*/ 2127380 h 2183364"/>
                  <a:gd name="connsiteX37" fmla="*/ 18661 w 6363478"/>
                  <a:gd name="connsiteY37" fmla="*/ 2183364 h 2183364"/>
                  <a:gd name="connsiteX38" fmla="*/ 0 w 6363478"/>
                  <a:gd name="connsiteY38" fmla="*/ 1222311 h 218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363478" h="2183364">
                    <a:moveTo>
                      <a:pt x="0" y="1222311"/>
                    </a:moveTo>
                    <a:lnTo>
                      <a:pt x="1035698" y="1045029"/>
                    </a:lnTo>
                    <a:lnTo>
                      <a:pt x="1548882" y="961053"/>
                    </a:lnTo>
                    <a:lnTo>
                      <a:pt x="1502229" y="1184988"/>
                    </a:lnTo>
                    <a:lnTo>
                      <a:pt x="1632857" y="1166327"/>
                    </a:lnTo>
                    <a:lnTo>
                      <a:pt x="2118049" y="1073021"/>
                    </a:lnTo>
                    <a:lnTo>
                      <a:pt x="2565918" y="970384"/>
                    </a:lnTo>
                    <a:lnTo>
                      <a:pt x="2752531" y="914400"/>
                    </a:lnTo>
                    <a:lnTo>
                      <a:pt x="2855167" y="821094"/>
                    </a:lnTo>
                    <a:lnTo>
                      <a:pt x="3172408" y="755780"/>
                    </a:lnTo>
                    <a:lnTo>
                      <a:pt x="3564294" y="634482"/>
                    </a:lnTo>
                    <a:lnTo>
                      <a:pt x="3937518" y="531845"/>
                    </a:lnTo>
                    <a:lnTo>
                      <a:pt x="4273420" y="457200"/>
                    </a:lnTo>
                    <a:lnTo>
                      <a:pt x="4301412" y="578498"/>
                    </a:lnTo>
                    <a:lnTo>
                      <a:pt x="4562669" y="587829"/>
                    </a:lnTo>
                    <a:lnTo>
                      <a:pt x="4991878" y="550506"/>
                    </a:lnTo>
                    <a:lnTo>
                      <a:pt x="4991878" y="289249"/>
                    </a:lnTo>
                    <a:lnTo>
                      <a:pt x="5878286" y="74645"/>
                    </a:lnTo>
                    <a:lnTo>
                      <a:pt x="6344816" y="0"/>
                    </a:lnTo>
                    <a:lnTo>
                      <a:pt x="6363478" y="1212980"/>
                    </a:lnTo>
                    <a:lnTo>
                      <a:pt x="5784980" y="1334278"/>
                    </a:lnTo>
                    <a:lnTo>
                      <a:pt x="5215812" y="1436915"/>
                    </a:lnTo>
                    <a:lnTo>
                      <a:pt x="5094514" y="1446245"/>
                    </a:lnTo>
                    <a:lnTo>
                      <a:pt x="5075853" y="1604866"/>
                    </a:lnTo>
                    <a:lnTo>
                      <a:pt x="4730620" y="1632857"/>
                    </a:lnTo>
                    <a:lnTo>
                      <a:pt x="4497355" y="1642188"/>
                    </a:lnTo>
                    <a:lnTo>
                      <a:pt x="4432041" y="1483568"/>
                    </a:lnTo>
                    <a:lnTo>
                      <a:pt x="4366727" y="1334278"/>
                    </a:lnTo>
                    <a:lnTo>
                      <a:pt x="4114800" y="1390262"/>
                    </a:lnTo>
                    <a:lnTo>
                      <a:pt x="3331029" y="1614196"/>
                    </a:lnTo>
                    <a:lnTo>
                      <a:pt x="2705878" y="1763486"/>
                    </a:lnTo>
                    <a:lnTo>
                      <a:pt x="2118049" y="1922106"/>
                    </a:lnTo>
                    <a:lnTo>
                      <a:pt x="1679510" y="1978090"/>
                    </a:lnTo>
                    <a:lnTo>
                      <a:pt x="1371600" y="2024743"/>
                    </a:lnTo>
                    <a:lnTo>
                      <a:pt x="1408923" y="1912776"/>
                    </a:lnTo>
                    <a:lnTo>
                      <a:pt x="914400" y="2015413"/>
                    </a:lnTo>
                    <a:lnTo>
                      <a:pt x="298580" y="2127380"/>
                    </a:lnTo>
                    <a:lnTo>
                      <a:pt x="18661" y="2183364"/>
                    </a:lnTo>
                    <a:lnTo>
                      <a:pt x="0" y="1222311"/>
                    </a:lnTo>
                    <a:close/>
                  </a:path>
                </a:pathLst>
              </a:custGeom>
              <a:solidFill>
                <a:srgbClr val="4472C4">
                  <a:alpha val="20000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4DC4939-4094-FA52-F536-AC9A76425FB7}"/>
                  </a:ext>
                </a:extLst>
              </p:cNvPr>
              <p:cNvSpPr/>
              <p:nvPr/>
            </p:nvSpPr>
            <p:spPr>
              <a:xfrm>
                <a:off x="5225773" y="494171"/>
                <a:ext cx="6464708" cy="2548234"/>
              </a:xfrm>
              <a:custGeom>
                <a:avLst/>
                <a:gdLst>
                  <a:gd name="connsiteX0" fmla="*/ 9330 w 6466114"/>
                  <a:gd name="connsiteY0" fmla="*/ 149290 h 2547258"/>
                  <a:gd name="connsiteX1" fmla="*/ 373224 w 6466114"/>
                  <a:gd name="connsiteY1" fmla="*/ 139960 h 2547258"/>
                  <a:gd name="connsiteX2" fmla="*/ 643812 w 6466114"/>
                  <a:gd name="connsiteY2" fmla="*/ 158621 h 2547258"/>
                  <a:gd name="connsiteX3" fmla="*/ 1166326 w 6466114"/>
                  <a:gd name="connsiteY3" fmla="*/ 102637 h 2547258"/>
                  <a:gd name="connsiteX4" fmla="*/ 1688841 w 6466114"/>
                  <a:gd name="connsiteY4" fmla="*/ 55984 h 2547258"/>
                  <a:gd name="connsiteX5" fmla="*/ 2024743 w 6466114"/>
                  <a:gd name="connsiteY5" fmla="*/ 27992 h 2547258"/>
                  <a:gd name="connsiteX6" fmla="*/ 2136710 w 6466114"/>
                  <a:gd name="connsiteY6" fmla="*/ 37323 h 2547258"/>
                  <a:gd name="connsiteX7" fmla="*/ 2136710 w 6466114"/>
                  <a:gd name="connsiteY7" fmla="*/ 121298 h 2547258"/>
                  <a:gd name="connsiteX8" fmla="*/ 2220686 w 6466114"/>
                  <a:gd name="connsiteY8" fmla="*/ 195943 h 2547258"/>
                  <a:gd name="connsiteX9" fmla="*/ 2276669 w 6466114"/>
                  <a:gd name="connsiteY9" fmla="*/ 298580 h 2547258"/>
                  <a:gd name="connsiteX10" fmla="*/ 2416628 w 6466114"/>
                  <a:gd name="connsiteY10" fmla="*/ 457200 h 2547258"/>
                  <a:gd name="connsiteX11" fmla="*/ 2491273 w 6466114"/>
                  <a:gd name="connsiteY11" fmla="*/ 541176 h 2547258"/>
                  <a:gd name="connsiteX12" fmla="*/ 2603241 w 6466114"/>
                  <a:gd name="connsiteY12" fmla="*/ 569168 h 2547258"/>
                  <a:gd name="connsiteX13" fmla="*/ 2771192 w 6466114"/>
                  <a:gd name="connsiteY13" fmla="*/ 559837 h 2547258"/>
                  <a:gd name="connsiteX14" fmla="*/ 2920481 w 6466114"/>
                  <a:gd name="connsiteY14" fmla="*/ 531845 h 2547258"/>
                  <a:gd name="connsiteX15" fmla="*/ 3051110 w 6466114"/>
                  <a:gd name="connsiteY15" fmla="*/ 475862 h 2547258"/>
                  <a:gd name="connsiteX16" fmla="*/ 3209730 w 6466114"/>
                  <a:gd name="connsiteY16" fmla="*/ 279919 h 2547258"/>
                  <a:gd name="connsiteX17" fmla="*/ 3237722 w 6466114"/>
                  <a:gd name="connsiteY17" fmla="*/ 130629 h 2547258"/>
                  <a:gd name="connsiteX18" fmla="*/ 3293706 w 6466114"/>
                  <a:gd name="connsiteY18" fmla="*/ 27992 h 2547258"/>
                  <a:gd name="connsiteX19" fmla="*/ 3732245 w 6466114"/>
                  <a:gd name="connsiteY19" fmla="*/ 37323 h 2547258"/>
                  <a:gd name="connsiteX20" fmla="*/ 4161453 w 6466114"/>
                  <a:gd name="connsiteY20" fmla="*/ 9331 h 2547258"/>
                  <a:gd name="connsiteX21" fmla="*/ 4506686 w 6466114"/>
                  <a:gd name="connsiteY21" fmla="*/ 0 h 2547258"/>
                  <a:gd name="connsiteX22" fmla="*/ 5243804 w 6466114"/>
                  <a:gd name="connsiteY22" fmla="*/ 0 h 2547258"/>
                  <a:gd name="connsiteX23" fmla="*/ 5626359 w 6466114"/>
                  <a:gd name="connsiteY23" fmla="*/ 27992 h 2547258"/>
                  <a:gd name="connsiteX24" fmla="*/ 5896947 w 6466114"/>
                  <a:gd name="connsiteY24" fmla="*/ 27992 h 2547258"/>
                  <a:gd name="connsiteX25" fmla="*/ 6120881 w 6466114"/>
                  <a:gd name="connsiteY25" fmla="*/ 27992 h 2547258"/>
                  <a:gd name="connsiteX26" fmla="*/ 6456784 w 6466114"/>
                  <a:gd name="connsiteY26" fmla="*/ 37323 h 2547258"/>
                  <a:gd name="connsiteX27" fmla="*/ 6466114 w 6466114"/>
                  <a:gd name="connsiteY27" fmla="*/ 1287625 h 2547258"/>
                  <a:gd name="connsiteX28" fmla="*/ 5924939 w 6466114"/>
                  <a:gd name="connsiteY28" fmla="*/ 1418254 h 2547258"/>
                  <a:gd name="connsiteX29" fmla="*/ 5551714 w 6466114"/>
                  <a:gd name="connsiteY29" fmla="*/ 1558213 h 2547258"/>
                  <a:gd name="connsiteX30" fmla="*/ 5271796 w 6466114"/>
                  <a:gd name="connsiteY30" fmla="*/ 1623527 h 2547258"/>
                  <a:gd name="connsiteX31" fmla="*/ 4982547 w 6466114"/>
                  <a:gd name="connsiteY31" fmla="*/ 1698172 h 2547258"/>
                  <a:gd name="connsiteX32" fmla="*/ 4926563 w 6466114"/>
                  <a:gd name="connsiteY32" fmla="*/ 1698172 h 2547258"/>
                  <a:gd name="connsiteX33" fmla="*/ 4935894 w 6466114"/>
                  <a:gd name="connsiteY33" fmla="*/ 2192694 h 2547258"/>
                  <a:gd name="connsiteX34" fmla="*/ 4963886 w 6466114"/>
                  <a:gd name="connsiteY34" fmla="*/ 2379307 h 2547258"/>
                  <a:gd name="connsiteX35" fmla="*/ 4674637 w 6466114"/>
                  <a:gd name="connsiteY35" fmla="*/ 1950098 h 2547258"/>
                  <a:gd name="connsiteX36" fmla="*/ 4292081 w 6466114"/>
                  <a:gd name="connsiteY36" fmla="*/ 2146041 h 2547258"/>
                  <a:gd name="connsiteX37" fmla="*/ 3956179 w 6466114"/>
                  <a:gd name="connsiteY37" fmla="*/ 2146041 h 2547258"/>
                  <a:gd name="connsiteX38" fmla="*/ 3806890 w 6466114"/>
                  <a:gd name="connsiteY38" fmla="*/ 2174033 h 2547258"/>
                  <a:gd name="connsiteX39" fmla="*/ 3666930 w 6466114"/>
                  <a:gd name="connsiteY39" fmla="*/ 2136711 h 2547258"/>
                  <a:gd name="connsiteX40" fmla="*/ 3359020 w 6466114"/>
                  <a:gd name="connsiteY40" fmla="*/ 2080727 h 2547258"/>
                  <a:gd name="connsiteX41" fmla="*/ 3097763 w 6466114"/>
                  <a:gd name="connsiteY41" fmla="*/ 2164702 h 2547258"/>
                  <a:gd name="connsiteX42" fmla="*/ 2948473 w 6466114"/>
                  <a:gd name="connsiteY42" fmla="*/ 2174033 h 2547258"/>
                  <a:gd name="connsiteX43" fmla="*/ 2817845 w 6466114"/>
                  <a:gd name="connsiteY43" fmla="*/ 2211356 h 2547258"/>
                  <a:gd name="connsiteX44" fmla="*/ 2593910 w 6466114"/>
                  <a:gd name="connsiteY44" fmla="*/ 2230017 h 2547258"/>
                  <a:gd name="connsiteX45" fmla="*/ 2463281 w 6466114"/>
                  <a:gd name="connsiteY45" fmla="*/ 2286000 h 2547258"/>
                  <a:gd name="connsiteX46" fmla="*/ 2397967 w 6466114"/>
                  <a:gd name="connsiteY46" fmla="*/ 2295331 h 2547258"/>
                  <a:gd name="connsiteX47" fmla="*/ 2304661 w 6466114"/>
                  <a:gd name="connsiteY47" fmla="*/ 2304662 h 2547258"/>
                  <a:gd name="connsiteX48" fmla="*/ 2099388 w 6466114"/>
                  <a:gd name="connsiteY48" fmla="*/ 2416629 h 2547258"/>
                  <a:gd name="connsiteX49" fmla="*/ 2099388 w 6466114"/>
                  <a:gd name="connsiteY49" fmla="*/ 2416629 h 2547258"/>
                  <a:gd name="connsiteX50" fmla="*/ 2220686 w 6466114"/>
                  <a:gd name="connsiteY50" fmla="*/ 1744825 h 2547258"/>
                  <a:gd name="connsiteX51" fmla="*/ 1996751 w 6466114"/>
                  <a:gd name="connsiteY51" fmla="*/ 1744825 h 2547258"/>
                  <a:gd name="connsiteX52" fmla="*/ 1651518 w 6466114"/>
                  <a:gd name="connsiteY52" fmla="*/ 1856792 h 2547258"/>
                  <a:gd name="connsiteX53" fmla="*/ 1306286 w 6466114"/>
                  <a:gd name="connsiteY53" fmla="*/ 2015413 h 2547258"/>
                  <a:gd name="connsiteX54" fmla="*/ 1045028 w 6466114"/>
                  <a:gd name="connsiteY54" fmla="*/ 2183364 h 2547258"/>
                  <a:gd name="connsiteX55" fmla="*/ 802433 w 6466114"/>
                  <a:gd name="connsiteY55" fmla="*/ 2276670 h 2547258"/>
                  <a:gd name="connsiteX56" fmla="*/ 541175 w 6466114"/>
                  <a:gd name="connsiteY56" fmla="*/ 2407298 h 2547258"/>
                  <a:gd name="connsiteX57" fmla="*/ 242596 w 6466114"/>
                  <a:gd name="connsiteY57" fmla="*/ 2491274 h 2547258"/>
                  <a:gd name="connsiteX58" fmla="*/ 46653 w 6466114"/>
                  <a:gd name="connsiteY58" fmla="*/ 2547258 h 2547258"/>
                  <a:gd name="connsiteX59" fmla="*/ 0 w 6466114"/>
                  <a:gd name="connsiteY59" fmla="*/ 2547258 h 2547258"/>
                  <a:gd name="connsiteX60" fmla="*/ 9330 w 6466114"/>
                  <a:gd name="connsiteY60" fmla="*/ 149290 h 2547258"/>
                  <a:gd name="connsiteX0" fmla="*/ 9330 w 6466114"/>
                  <a:gd name="connsiteY0" fmla="*/ 149290 h 2547258"/>
                  <a:gd name="connsiteX1" fmla="*/ 373224 w 6466114"/>
                  <a:gd name="connsiteY1" fmla="*/ 139960 h 2547258"/>
                  <a:gd name="connsiteX2" fmla="*/ 643812 w 6466114"/>
                  <a:gd name="connsiteY2" fmla="*/ 158621 h 2547258"/>
                  <a:gd name="connsiteX3" fmla="*/ 1166326 w 6466114"/>
                  <a:gd name="connsiteY3" fmla="*/ 102637 h 2547258"/>
                  <a:gd name="connsiteX4" fmla="*/ 1688841 w 6466114"/>
                  <a:gd name="connsiteY4" fmla="*/ 55984 h 2547258"/>
                  <a:gd name="connsiteX5" fmla="*/ 2024743 w 6466114"/>
                  <a:gd name="connsiteY5" fmla="*/ 27992 h 2547258"/>
                  <a:gd name="connsiteX6" fmla="*/ 2136710 w 6466114"/>
                  <a:gd name="connsiteY6" fmla="*/ 37323 h 2547258"/>
                  <a:gd name="connsiteX7" fmla="*/ 2136710 w 6466114"/>
                  <a:gd name="connsiteY7" fmla="*/ 121298 h 2547258"/>
                  <a:gd name="connsiteX8" fmla="*/ 2220686 w 6466114"/>
                  <a:gd name="connsiteY8" fmla="*/ 195943 h 2547258"/>
                  <a:gd name="connsiteX9" fmla="*/ 2276669 w 6466114"/>
                  <a:gd name="connsiteY9" fmla="*/ 298580 h 2547258"/>
                  <a:gd name="connsiteX10" fmla="*/ 2416628 w 6466114"/>
                  <a:gd name="connsiteY10" fmla="*/ 457200 h 2547258"/>
                  <a:gd name="connsiteX11" fmla="*/ 2491273 w 6466114"/>
                  <a:gd name="connsiteY11" fmla="*/ 541176 h 2547258"/>
                  <a:gd name="connsiteX12" fmla="*/ 2603241 w 6466114"/>
                  <a:gd name="connsiteY12" fmla="*/ 569168 h 2547258"/>
                  <a:gd name="connsiteX13" fmla="*/ 2771192 w 6466114"/>
                  <a:gd name="connsiteY13" fmla="*/ 559837 h 2547258"/>
                  <a:gd name="connsiteX14" fmla="*/ 2920481 w 6466114"/>
                  <a:gd name="connsiteY14" fmla="*/ 531845 h 2547258"/>
                  <a:gd name="connsiteX15" fmla="*/ 3051110 w 6466114"/>
                  <a:gd name="connsiteY15" fmla="*/ 475862 h 2547258"/>
                  <a:gd name="connsiteX16" fmla="*/ 3209730 w 6466114"/>
                  <a:gd name="connsiteY16" fmla="*/ 279919 h 2547258"/>
                  <a:gd name="connsiteX17" fmla="*/ 3237722 w 6466114"/>
                  <a:gd name="connsiteY17" fmla="*/ 130629 h 2547258"/>
                  <a:gd name="connsiteX18" fmla="*/ 3293706 w 6466114"/>
                  <a:gd name="connsiteY18" fmla="*/ 27992 h 2547258"/>
                  <a:gd name="connsiteX19" fmla="*/ 3732245 w 6466114"/>
                  <a:gd name="connsiteY19" fmla="*/ 37323 h 2547258"/>
                  <a:gd name="connsiteX20" fmla="*/ 4161453 w 6466114"/>
                  <a:gd name="connsiteY20" fmla="*/ 9331 h 2547258"/>
                  <a:gd name="connsiteX21" fmla="*/ 4506686 w 6466114"/>
                  <a:gd name="connsiteY21" fmla="*/ 0 h 2547258"/>
                  <a:gd name="connsiteX22" fmla="*/ 5243804 w 6466114"/>
                  <a:gd name="connsiteY22" fmla="*/ 0 h 2547258"/>
                  <a:gd name="connsiteX23" fmla="*/ 5626359 w 6466114"/>
                  <a:gd name="connsiteY23" fmla="*/ 27992 h 2547258"/>
                  <a:gd name="connsiteX24" fmla="*/ 5896947 w 6466114"/>
                  <a:gd name="connsiteY24" fmla="*/ 27992 h 2547258"/>
                  <a:gd name="connsiteX25" fmla="*/ 6120881 w 6466114"/>
                  <a:gd name="connsiteY25" fmla="*/ 27992 h 2547258"/>
                  <a:gd name="connsiteX26" fmla="*/ 6456784 w 6466114"/>
                  <a:gd name="connsiteY26" fmla="*/ 37323 h 2547258"/>
                  <a:gd name="connsiteX27" fmla="*/ 6466114 w 6466114"/>
                  <a:gd name="connsiteY27" fmla="*/ 1287625 h 2547258"/>
                  <a:gd name="connsiteX28" fmla="*/ 5924939 w 6466114"/>
                  <a:gd name="connsiteY28" fmla="*/ 1418254 h 2547258"/>
                  <a:gd name="connsiteX29" fmla="*/ 5551714 w 6466114"/>
                  <a:gd name="connsiteY29" fmla="*/ 1558213 h 2547258"/>
                  <a:gd name="connsiteX30" fmla="*/ 5271796 w 6466114"/>
                  <a:gd name="connsiteY30" fmla="*/ 1623527 h 2547258"/>
                  <a:gd name="connsiteX31" fmla="*/ 4982547 w 6466114"/>
                  <a:gd name="connsiteY31" fmla="*/ 1698172 h 2547258"/>
                  <a:gd name="connsiteX32" fmla="*/ 4926563 w 6466114"/>
                  <a:gd name="connsiteY32" fmla="*/ 1698172 h 2547258"/>
                  <a:gd name="connsiteX33" fmla="*/ 4935894 w 6466114"/>
                  <a:gd name="connsiteY33" fmla="*/ 2192694 h 2547258"/>
                  <a:gd name="connsiteX34" fmla="*/ 4963886 w 6466114"/>
                  <a:gd name="connsiteY34" fmla="*/ 2379307 h 2547258"/>
                  <a:gd name="connsiteX35" fmla="*/ 4693299 w 6466114"/>
                  <a:gd name="connsiteY35" fmla="*/ 2183363 h 2547258"/>
                  <a:gd name="connsiteX36" fmla="*/ 4292081 w 6466114"/>
                  <a:gd name="connsiteY36" fmla="*/ 2146041 h 2547258"/>
                  <a:gd name="connsiteX37" fmla="*/ 3956179 w 6466114"/>
                  <a:gd name="connsiteY37" fmla="*/ 2146041 h 2547258"/>
                  <a:gd name="connsiteX38" fmla="*/ 3806890 w 6466114"/>
                  <a:gd name="connsiteY38" fmla="*/ 2174033 h 2547258"/>
                  <a:gd name="connsiteX39" fmla="*/ 3666930 w 6466114"/>
                  <a:gd name="connsiteY39" fmla="*/ 2136711 h 2547258"/>
                  <a:gd name="connsiteX40" fmla="*/ 3359020 w 6466114"/>
                  <a:gd name="connsiteY40" fmla="*/ 2080727 h 2547258"/>
                  <a:gd name="connsiteX41" fmla="*/ 3097763 w 6466114"/>
                  <a:gd name="connsiteY41" fmla="*/ 2164702 h 2547258"/>
                  <a:gd name="connsiteX42" fmla="*/ 2948473 w 6466114"/>
                  <a:gd name="connsiteY42" fmla="*/ 2174033 h 2547258"/>
                  <a:gd name="connsiteX43" fmla="*/ 2817845 w 6466114"/>
                  <a:gd name="connsiteY43" fmla="*/ 2211356 h 2547258"/>
                  <a:gd name="connsiteX44" fmla="*/ 2593910 w 6466114"/>
                  <a:gd name="connsiteY44" fmla="*/ 2230017 h 2547258"/>
                  <a:gd name="connsiteX45" fmla="*/ 2463281 w 6466114"/>
                  <a:gd name="connsiteY45" fmla="*/ 2286000 h 2547258"/>
                  <a:gd name="connsiteX46" fmla="*/ 2397967 w 6466114"/>
                  <a:gd name="connsiteY46" fmla="*/ 2295331 h 2547258"/>
                  <a:gd name="connsiteX47" fmla="*/ 2304661 w 6466114"/>
                  <a:gd name="connsiteY47" fmla="*/ 2304662 h 2547258"/>
                  <a:gd name="connsiteX48" fmla="*/ 2099388 w 6466114"/>
                  <a:gd name="connsiteY48" fmla="*/ 2416629 h 2547258"/>
                  <a:gd name="connsiteX49" fmla="*/ 2099388 w 6466114"/>
                  <a:gd name="connsiteY49" fmla="*/ 2416629 h 2547258"/>
                  <a:gd name="connsiteX50" fmla="*/ 2220686 w 6466114"/>
                  <a:gd name="connsiteY50" fmla="*/ 1744825 h 2547258"/>
                  <a:gd name="connsiteX51" fmla="*/ 1996751 w 6466114"/>
                  <a:gd name="connsiteY51" fmla="*/ 1744825 h 2547258"/>
                  <a:gd name="connsiteX52" fmla="*/ 1651518 w 6466114"/>
                  <a:gd name="connsiteY52" fmla="*/ 1856792 h 2547258"/>
                  <a:gd name="connsiteX53" fmla="*/ 1306286 w 6466114"/>
                  <a:gd name="connsiteY53" fmla="*/ 2015413 h 2547258"/>
                  <a:gd name="connsiteX54" fmla="*/ 1045028 w 6466114"/>
                  <a:gd name="connsiteY54" fmla="*/ 2183364 h 2547258"/>
                  <a:gd name="connsiteX55" fmla="*/ 802433 w 6466114"/>
                  <a:gd name="connsiteY55" fmla="*/ 2276670 h 2547258"/>
                  <a:gd name="connsiteX56" fmla="*/ 541175 w 6466114"/>
                  <a:gd name="connsiteY56" fmla="*/ 2407298 h 2547258"/>
                  <a:gd name="connsiteX57" fmla="*/ 242596 w 6466114"/>
                  <a:gd name="connsiteY57" fmla="*/ 2491274 h 2547258"/>
                  <a:gd name="connsiteX58" fmla="*/ 46653 w 6466114"/>
                  <a:gd name="connsiteY58" fmla="*/ 2547258 h 2547258"/>
                  <a:gd name="connsiteX59" fmla="*/ 0 w 6466114"/>
                  <a:gd name="connsiteY59" fmla="*/ 2547258 h 2547258"/>
                  <a:gd name="connsiteX60" fmla="*/ 9330 w 6466114"/>
                  <a:gd name="connsiteY60" fmla="*/ 149290 h 2547258"/>
                  <a:gd name="connsiteX0" fmla="*/ 9330 w 6466114"/>
                  <a:gd name="connsiteY0" fmla="*/ 149290 h 2547258"/>
                  <a:gd name="connsiteX1" fmla="*/ 373224 w 6466114"/>
                  <a:gd name="connsiteY1" fmla="*/ 139960 h 2547258"/>
                  <a:gd name="connsiteX2" fmla="*/ 643812 w 6466114"/>
                  <a:gd name="connsiteY2" fmla="*/ 158621 h 2547258"/>
                  <a:gd name="connsiteX3" fmla="*/ 1166326 w 6466114"/>
                  <a:gd name="connsiteY3" fmla="*/ 102637 h 2547258"/>
                  <a:gd name="connsiteX4" fmla="*/ 1688841 w 6466114"/>
                  <a:gd name="connsiteY4" fmla="*/ 55984 h 2547258"/>
                  <a:gd name="connsiteX5" fmla="*/ 2024743 w 6466114"/>
                  <a:gd name="connsiteY5" fmla="*/ 27992 h 2547258"/>
                  <a:gd name="connsiteX6" fmla="*/ 2136710 w 6466114"/>
                  <a:gd name="connsiteY6" fmla="*/ 37323 h 2547258"/>
                  <a:gd name="connsiteX7" fmla="*/ 2136710 w 6466114"/>
                  <a:gd name="connsiteY7" fmla="*/ 121298 h 2547258"/>
                  <a:gd name="connsiteX8" fmla="*/ 2220686 w 6466114"/>
                  <a:gd name="connsiteY8" fmla="*/ 195943 h 2547258"/>
                  <a:gd name="connsiteX9" fmla="*/ 2276669 w 6466114"/>
                  <a:gd name="connsiteY9" fmla="*/ 298580 h 2547258"/>
                  <a:gd name="connsiteX10" fmla="*/ 2416628 w 6466114"/>
                  <a:gd name="connsiteY10" fmla="*/ 457200 h 2547258"/>
                  <a:gd name="connsiteX11" fmla="*/ 2491273 w 6466114"/>
                  <a:gd name="connsiteY11" fmla="*/ 541176 h 2547258"/>
                  <a:gd name="connsiteX12" fmla="*/ 2603241 w 6466114"/>
                  <a:gd name="connsiteY12" fmla="*/ 569168 h 2547258"/>
                  <a:gd name="connsiteX13" fmla="*/ 2771192 w 6466114"/>
                  <a:gd name="connsiteY13" fmla="*/ 559837 h 2547258"/>
                  <a:gd name="connsiteX14" fmla="*/ 2920481 w 6466114"/>
                  <a:gd name="connsiteY14" fmla="*/ 531845 h 2547258"/>
                  <a:gd name="connsiteX15" fmla="*/ 3051110 w 6466114"/>
                  <a:gd name="connsiteY15" fmla="*/ 475862 h 2547258"/>
                  <a:gd name="connsiteX16" fmla="*/ 3209730 w 6466114"/>
                  <a:gd name="connsiteY16" fmla="*/ 279919 h 2547258"/>
                  <a:gd name="connsiteX17" fmla="*/ 3237722 w 6466114"/>
                  <a:gd name="connsiteY17" fmla="*/ 130629 h 2547258"/>
                  <a:gd name="connsiteX18" fmla="*/ 3293706 w 6466114"/>
                  <a:gd name="connsiteY18" fmla="*/ 27992 h 2547258"/>
                  <a:gd name="connsiteX19" fmla="*/ 3732245 w 6466114"/>
                  <a:gd name="connsiteY19" fmla="*/ 37323 h 2547258"/>
                  <a:gd name="connsiteX20" fmla="*/ 4161453 w 6466114"/>
                  <a:gd name="connsiteY20" fmla="*/ 9331 h 2547258"/>
                  <a:gd name="connsiteX21" fmla="*/ 4506686 w 6466114"/>
                  <a:gd name="connsiteY21" fmla="*/ 0 h 2547258"/>
                  <a:gd name="connsiteX22" fmla="*/ 5243804 w 6466114"/>
                  <a:gd name="connsiteY22" fmla="*/ 0 h 2547258"/>
                  <a:gd name="connsiteX23" fmla="*/ 5626359 w 6466114"/>
                  <a:gd name="connsiteY23" fmla="*/ 27992 h 2547258"/>
                  <a:gd name="connsiteX24" fmla="*/ 5896947 w 6466114"/>
                  <a:gd name="connsiteY24" fmla="*/ 27992 h 2547258"/>
                  <a:gd name="connsiteX25" fmla="*/ 6120881 w 6466114"/>
                  <a:gd name="connsiteY25" fmla="*/ 27992 h 2547258"/>
                  <a:gd name="connsiteX26" fmla="*/ 6456784 w 6466114"/>
                  <a:gd name="connsiteY26" fmla="*/ 37323 h 2547258"/>
                  <a:gd name="connsiteX27" fmla="*/ 6466114 w 6466114"/>
                  <a:gd name="connsiteY27" fmla="*/ 1287625 h 2547258"/>
                  <a:gd name="connsiteX28" fmla="*/ 5924939 w 6466114"/>
                  <a:gd name="connsiteY28" fmla="*/ 1418254 h 2547258"/>
                  <a:gd name="connsiteX29" fmla="*/ 5551714 w 6466114"/>
                  <a:gd name="connsiteY29" fmla="*/ 1558213 h 2547258"/>
                  <a:gd name="connsiteX30" fmla="*/ 5271796 w 6466114"/>
                  <a:gd name="connsiteY30" fmla="*/ 1623527 h 2547258"/>
                  <a:gd name="connsiteX31" fmla="*/ 4982547 w 6466114"/>
                  <a:gd name="connsiteY31" fmla="*/ 1698172 h 2547258"/>
                  <a:gd name="connsiteX32" fmla="*/ 4926563 w 6466114"/>
                  <a:gd name="connsiteY32" fmla="*/ 1698172 h 2547258"/>
                  <a:gd name="connsiteX33" fmla="*/ 4935894 w 6466114"/>
                  <a:gd name="connsiteY33" fmla="*/ 2192694 h 2547258"/>
                  <a:gd name="connsiteX34" fmla="*/ 4963886 w 6466114"/>
                  <a:gd name="connsiteY34" fmla="*/ 2379307 h 2547258"/>
                  <a:gd name="connsiteX35" fmla="*/ 4739952 w 6466114"/>
                  <a:gd name="connsiteY35" fmla="*/ 2258007 h 2547258"/>
                  <a:gd name="connsiteX36" fmla="*/ 4292081 w 6466114"/>
                  <a:gd name="connsiteY36" fmla="*/ 2146041 h 2547258"/>
                  <a:gd name="connsiteX37" fmla="*/ 3956179 w 6466114"/>
                  <a:gd name="connsiteY37" fmla="*/ 2146041 h 2547258"/>
                  <a:gd name="connsiteX38" fmla="*/ 3806890 w 6466114"/>
                  <a:gd name="connsiteY38" fmla="*/ 2174033 h 2547258"/>
                  <a:gd name="connsiteX39" fmla="*/ 3666930 w 6466114"/>
                  <a:gd name="connsiteY39" fmla="*/ 2136711 h 2547258"/>
                  <a:gd name="connsiteX40" fmla="*/ 3359020 w 6466114"/>
                  <a:gd name="connsiteY40" fmla="*/ 2080727 h 2547258"/>
                  <a:gd name="connsiteX41" fmla="*/ 3097763 w 6466114"/>
                  <a:gd name="connsiteY41" fmla="*/ 2164702 h 2547258"/>
                  <a:gd name="connsiteX42" fmla="*/ 2948473 w 6466114"/>
                  <a:gd name="connsiteY42" fmla="*/ 2174033 h 2547258"/>
                  <a:gd name="connsiteX43" fmla="*/ 2817845 w 6466114"/>
                  <a:gd name="connsiteY43" fmla="*/ 2211356 h 2547258"/>
                  <a:gd name="connsiteX44" fmla="*/ 2593910 w 6466114"/>
                  <a:gd name="connsiteY44" fmla="*/ 2230017 h 2547258"/>
                  <a:gd name="connsiteX45" fmla="*/ 2463281 w 6466114"/>
                  <a:gd name="connsiteY45" fmla="*/ 2286000 h 2547258"/>
                  <a:gd name="connsiteX46" fmla="*/ 2397967 w 6466114"/>
                  <a:gd name="connsiteY46" fmla="*/ 2295331 h 2547258"/>
                  <a:gd name="connsiteX47" fmla="*/ 2304661 w 6466114"/>
                  <a:gd name="connsiteY47" fmla="*/ 2304662 h 2547258"/>
                  <a:gd name="connsiteX48" fmla="*/ 2099388 w 6466114"/>
                  <a:gd name="connsiteY48" fmla="*/ 2416629 h 2547258"/>
                  <a:gd name="connsiteX49" fmla="*/ 2099388 w 6466114"/>
                  <a:gd name="connsiteY49" fmla="*/ 2416629 h 2547258"/>
                  <a:gd name="connsiteX50" fmla="*/ 2220686 w 6466114"/>
                  <a:gd name="connsiteY50" fmla="*/ 1744825 h 2547258"/>
                  <a:gd name="connsiteX51" fmla="*/ 1996751 w 6466114"/>
                  <a:gd name="connsiteY51" fmla="*/ 1744825 h 2547258"/>
                  <a:gd name="connsiteX52" fmla="*/ 1651518 w 6466114"/>
                  <a:gd name="connsiteY52" fmla="*/ 1856792 h 2547258"/>
                  <a:gd name="connsiteX53" fmla="*/ 1306286 w 6466114"/>
                  <a:gd name="connsiteY53" fmla="*/ 2015413 h 2547258"/>
                  <a:gd name="connsiteX54" fmla="*/ 1045028 w 6466114"/>
                  <a:gd name="connsiteY54" fmla="*/ 2183364 h 2547258"/>
                  <a:gd name="connsiteX55" fmla="*/ 802433 w 6466114"/>
                  <a:gd name="connsiteY55" fmla="*/ 2276670 h 2547258"/>
                  <a:gd name="connsiteX56" fmla="*/ 541175 w 6466114"/>
                  <a:gd name="connsiteY56" fmla="*/ 2407298 h 2547258"/>
                  <a:gd name="connsiteX57" fmla="*/ 242596 w 6466114"/>
                  <a:gd name="connsiteY57" fmla="*/ 2491274 h 2547258"/>
                  <a:gd name="connsiteX58" fmla="*/ 46653 w 6466114"/>
                  <a:gd name="connsiteY58" fmla="*/ 2547258 h 2547258"/>
                  <a:gd name="connsiteX59" fmla="*/ 0 w 6466114"/>
                  <a:gd name="connsiteY59" fmla="*/ 2547258 h 2547258"/>
                  <a:gd name="connsiteX60" fmla="*/ 9330 w 6466114"/>
                  <a:gd name="connsiteY60" fmla="*/ 149290 h 2547258"/>
                  <a:gd name="connsiteX0" fmla="*/ 9330 w 6466114"/>
                  <a:gd name="connsiteY0" fmla="*/ 149290 h 2547258"/>
                  <a:gd name="connsiteX1" fmla="*/ 373224 w 6466114"/>
                  <a:gd name="connsiteY1" fmla="*/ 139960 h 2547258"/>
                  <a:gd name="connsiteX2" fmla="*/ 643812 w 6466114"/>
                  <a:gd name="connsiteY2" fmla="*/ 158621 h 2547258"/>
                  <a:gd name="connsiteX3" fmla="*/ 1166326 w 6466114"/>
                  <a:gd name="connsiteY3" fmla="*/ 102637 h 2547258"/>
                  <a:gd name="connsiteX4" fmla="*/ 1688841 w 6466114"/>
                  <a:gd name="connsiteY4" fmla="*/ 55984 h 2547258"/>
                  <a:gd name="connsiteX5" fmla="*/ 2024743 w 6466114"/>
                  <a:gd name="connsiteY5" fmla="*/ 27992 h 2547258"/>
                  <a:gd name="connsiteX6" fmla="*/ 2136710 w 6466114"/>
                  <a:gd name="connsiteY6" fmla="*/ 37323 h 2547258"/>
                  <a:gd name="connsiteX7" fmla="*/ 2136710 w 6466114"/>
                  <a:gd name="connsiteY7" fmla="*/ 121298 h 2547258"/>
                  <a:gd name="connsiteX8" fmla="*/ 2220686 w 6466114"/>
                  <a:gd name="connsiteY8" fmla="*/ 195943 h 2547258"/>
                  <a:gd name="connsiteX9" fmla="*/ 2276669 w 6466114"/>
                  <a:gd name="connsiteY9" fmla="*/ 298580 h 2547258"/>
                  <a:gd name="connsiteX10" fmla="*/ 2416628 w 6466114"/>
                  <a:gd name="connsiteY10" fmla="*/ 457200 h 2547258"/>
                  <a:gd name="connsiteX11" fmla="*/ 2491273 w 6466114"/>
                  <a:gd name="connsiteY11" fmla="*/ 541176 h 2547258"/>
                  <a:gd name="connsiteX12" fmla="*/ 2603241 w 6466114"/>
                  <a:gd name="connsiteY12" fmla="*/ 569168 h 2547258"/>
                  <a:gd name="connsiteX13" fmla="*/ 2771192 w 6466114"/>
                  <a:gd name="connsiteY13" fmla="*/ 559837 h 2547258"/>
                  <a:gd name="connsiteX14" fmla="*/ 2920481 w 6466114"/>
                  <a:gd name="connsiteY14" fmla="*/ 531845 h 2547258"/>
                  <a:gd name="connsiteX15" fmla="*/ 3051110 w 6466114"/>
                  <a:gd name="connsiteY15" fmla="*/ 475862 h 2547258"/>
                  <a:gd name="connsiteX16" fmla="*/ 3209730 w 6466114"/>
                  <a:gd name="connsiteY16" fmla="*/ 279919 h 2547258"/>
                  <a:gd name="connsiteX17" fmla="*/ 3237722 w 6466114"/>
                  <a:gd name="connsiteY17" fmla="*/ 130629 h 2547258"/>
                  <a:gd name="connsiteX18" fmla="*/ 3293706 w 6466114"/>
                  <a:gd name="connsiteY18" fmla="*/ 27992 h 2547258"/>
                  <a:gd name="connsiteX19" fmla="*/ 3732245 w 6466114"/>
                  <a:gd name="connsiteY19" fmla="*/ 37323 h 2547258"/>
                  <a:gd name="connsiteX20" fmla="*/ 4161453 w 6466114"/>
                  <a:gd name="connsiteY20" fmla="*/ 9331 h 2547258"/>
                  <a:gd name="connsiteX21" fmla="*/ 4506686 w 6466114"/>
                  <a:gd name="connsiteY21" fmla="*/ 0 h 2547258"/>
                  <a:gd name="connsiteX22" fmla="*/ 5243804 w 6466114"/>
                  <a:gd name="connsiteY22" fmla="*/ 0 h 2547258"/>
                  <a:gd name="connsiteX23" fmla="*/ 5626359 w 6466114"/>
                  <a:gd name="connsiteY23" fmla="*/ 27992 h 2547258"/>
                  <a:gd name="connsiteX24" fmla="*/ 5896947 w 6466114"/>
                  <a:gd name="connsiteY24" fmla="*/ 27992 h 2547258"/>
                  <a:gd name="connsiteX25" fmla="*/ 6120881 w 6466114"/>
                  <a:gd name="connsiteY25" fmla="*/ 27992 h 2547258"/>
                  <a:gd name="connsiteX26" fmla="*/ 6456784 w 6466114"/>
                  <a:gd name="connsiteY26" fmla="*/ 37323 h 2547258"/>
                  <a:gd name="connsiteX27" fmla="*/ 6466114 w 6466114"/>
                  <a:gd name="connsiteY27" fmla="*/ 1287625 h 2547258"/>
                  <a:gd name="connsiteX28" fmla="*/ 5924939 w 6466114"/>
                  <a:gd name="connsiteY28" fmla="*/ 1418254 h 2547258"/>
                  <a:gd name="connsiteX29" fmla="*/ 5551714 w 6466114"/>
                  <a:gd name="connsiteY29" fmla="*/ 1558213 h 2547258"/>
                  <a:gd name="connsiteX30" fmla="*/ 5271796 w 6466114"/>
                  <a:gd name="connsiteY30" fmla="*/ 1623527 h 2547258"/>
                  <a:gd name="connsiteX31" fmla="*/ 4982547 w 6466114"/>
                  <a:gd name="connsiteY31" fmla="*/ 1698172 h 2547258"/>
                  <a:gd name="connsiteX32" fmla="*/ 4926563 w 6466114"/>
                  <a:gd name="connsiteY32" fmla="*/ 1698172 h 2547258"/>
                  <a:gd name="connsiteX33" fmla="*/ 4935894 w 6466114"/>
                  <a:gd name="connsiteY33" fmla="*/ 2192694 h 2547258"/>
                  <a:gd name="connsiteX34" fmla="*/ 4963886 w 6466114"/>
                  <a:gd name="connsiteY34" fmla="*/ 2379307 h 2547258"/>
                  <a:gd name="connsiteX35" fmla="*/ 4739952 w 6466114"/>
                  <a:gd name="connsiteY35" fmla="*/ 2258007 h 2547258"/>
                  <a:gd name="connsiteX36" fmla="*/ 4292081 w 6466114"/>
                  <a:gd name="connsiteY36" fmla="*/ 2146041 h 2547258"/>
                  <a:gd name="connsiteX37" fmla="*/ 3956179 w 6466114"/>
                  <a:gd name="connsiteY37" fmla="*/ 2146041 h 2547258"/>
                  <a:gd name="connsiteX38" fmla="*/ 3806890 w 6466114"/>
                  <a:gd name="connsiteY38" fmla="*/ 2174033 h 2547258"/>
                  <a:gd name="connsiteX39" fmla="*/ 3666930 w 6466114"/>
                  <a:gd name="connsiteY39" fmla="*/ 2136711 h 2547258"/>
                  <a:gd name="connsiteX40" fmla="*/ 3368351 w 6466114"/>
                  <a:gd name="connsiteY40" fmla="*/ 2118050 h 2547258"/>
                  <a:gd name="connsiteX41" fmla="*/ 3097763 w 6466114"/>
                  <a:gd name="connsiteY41" fmla="*/ 2164702 h 2547258"/>
                  <a:gd name="connsiteX42" fmla="*/ 2948473 w 6466114"/>
                  <a:gd name="connsiteY42" fmla="*/ 2174033 h 2547258"/>
                  <a:gd name="connsiteX43" fmla="*/ 2817845 w 6466114"/>
                  <a:gd name="connsiteY43" fmla="*/ 2211356 h 2547258"/>
                  <a:gd name="connsiteX44" fmla="*/ 2593910 w 6466114"/>
                  <a:gd name="connsiteY44" fmla="*/ 2230017 h 2547258"/>
                  <a:gd name="connsiteX45" fmla="*/ 2463281 w 6466114"/>
                  <a:gd name="connsiteY45" fmla="*/ 2286000 h 2547258"/>
                  <a:gd name="connsiteX46" fmla="*/ 2397967 w 6466114"/>
                  <a:gd name="connsiteY46" fmla="*/ 2295331 h 2547258"/>
                  <a:gd name="connsiteX47" fmla="*/ 2304661 w 6466114"/>
                  <a:gd name="connsiteY47" fmla="*/ 2304662 h 2547258"/>
                  <a:gd name="connsiteX48" fmla="*/ 2099388 w 6466114"/>
                  <a:gd name="connsiteY48" fmla="*/ 2416629 h 2547258"/>
                  <a:gd name="connsiteX49" fmla="*/ 2099388 w 6466114"/>
                  <a:gd name="connsiteY49" fmla="*/ 2416629 h 2547258"/>
                  <a:gd name="connsiteX50" fmla="*/ 2220686 w 6466114"/>
                  <a:gd name="connsiteY50" fmla="*/ 1744825 h 2547258"/>
                  <a:gd name="connsiteX51" fmla="*/ 1996751 w 6466114"/>
                  <a:gd name="connsiteY51" fmla="*/ 1744825 h 2547258"/>
                  <a:gd name="connsiteX52" fmla="*/ 1651518 w 6466114"/>
                  <a:gd name="connsiteY52" fmla="*/ 1856792 h 2547258"/>
                  <a:gd name="connsiteX53" fmla="*/ 1306286 w 6466114"/>
                  <a:gd name="connsiteY53" fmla="*/ 2015413 h 2547258"/>
                  <a:gd name="connsiteX54" fmla="*/ 1045028 w 6466114"/>
                  <a:gd name="connsiteY54" fmla="*/ 2183364 h 2547258"/>
                  <a:gd name="connsiteX55" fmla="*/ 802433 w 6466114"/>
                  <a:gd name="connsiteY55" fmla="*/ 2276670 h 2547258"/>
                  <a:gd name="connsiteX56" fmla="*/ 541175 w 6466114"/>
                  <a:gd name="connsiteY56" fmla="*/ 2407298 h 2547258"/>
                  <a:gd name="connsiteX57" fmla="*/ 242596 w 6466114"/>
                  <a:gd name="connsiteY57" fmla="*/ 2491274 h 2547258"/>
                  <a:gd name="connsiteX58" fmla="*/ 46653 w 6466114"/>
                  <a:gd name="connsiteY58" fmla="*/ 2547258 h 2547258"/>
                  <a:gd name="connsiteX59" fmla="*/ 0 w 6466114"/>
                  <a:gd name="connsiteY59" fmla="*/ 2547258 h 2547258"/>
                  <a:gd name="connsiteX60" fmla="*/ 9330 w 6466114"/>
                  <a:gd name="connsiteY60" fmla="*/ 149290 h 2547258"/>
                  <a:gd name="connsiteX0" fmla="*/ 9330 w 6466114"/>
                  <a:gd name="connsiteY0" fmla="*/ 149290 h 2547258"/>
                  <a:gd name="connsiteX1" fmla="*/ 373224 w 6466114"/>
                  <a:gd name="connsiteY1" fmla="*/ 139960 h 2547258"/>
                  <a:gd name="connsiteX2" fmla="*/ 643812 w 6466114"/>
                  <a:gd name="connsiteY2" fmla="*/ 158621 h 2547258"/>
                  <a:gd name="connsiteX3" fmla="*/ 1166326 w 6466114"/>
                  <a:gd name="connsiteY3" fmla="*/ 102637 h 2547258"/>
                  <a:gd name="connsiteX4" fmla="*/ 1688841 w 6466114"/>
                  <a:gd name="connsiteY4" fmla="*/ 55984 h 2547258"/>
                  <a:gd name="connsiteX5" fmla="*/ 2024743 w 6466114"/>
                  <a:gd name="connsiteY5" fmla="*/ 27992 h 2547258"/>
                  <a:gd name="connsiteX6" fmla="*/ 2136710 w 6466114"/>
                  <a:gd name="connsiteY6" fmla="*/ 37323 h 2547258"/>
                  <a:gd name="connsiteX7" fmla="*/ 2136710 w 6466114"/>
                  <a:gd name="connsiteY7" fmla="*/ 121298 h 2547258"/>
                  <a:gd name="connsiteX8" fmla="*/ 2220686 w 6466114"/>
                  <a:gd name="connsiteY8" fmla="*/ 195943 h 2547258"/>
                  <a:gd name="connsiteX9" fmla="*/ 2276669 w 6466114"/>
                  <a:gd name="connsiteY9" fmla="*/ 298580 h 2547258"/>
                  <a:gd name="connsiteX10" fmla="*/ 2416628 w 6466114"/>
                  <a:gd name="connsiteY10" fmla="*/ 457200 h 2547258"/>
                  <a:gd name="connsiteX11" fmla="*/ 2491273 w 6466114"/>
                  <a:gd name="connsiteY11" fmla="*/ 541176 h 2547258"/>
                  <a:gd name="connsiteX12" fmla="*/ 2603241 w 6466114"/>
                  <a:gd name="connsiteY12" fmla="*/ 569168 h 2547258"/>
                  <a:gd name="connsiteX13" fmla="*/ 2771192 w 6466114"/>
                  <a:gd name="connsiteY13" fmla="*/ 559837 h 2547258"/>
                  <a:gd name="connsiteX14" fmla="*/ 2920481 w 6466114"/>
                  <a:gd name="connsiteY14" fmla="*/ 531845 h 2547258"/>
                  <a:gd name="connsiteX15" fmla="*/ 3051110 w 6466114"/>
                  <a:gd name="connsiteY15" fmla="*/ 475862 h 2547258"/>
                  <a:gd name="connsiteX16" fmla="*/ 3209730 w 6466114"/>
                  <a:gd name="connsiteY16" fmla="*/ 279919 h 2547258"/>
                  <a:gd name="connsiteX17" fmla="*/ 3237722 w 6466114"/>
                  <a:gd name="connsiteY17" fmla="*/ 130629 h 2547258"/>
                  <a:gd name="connsiteX18" fmla="*/ 3293706 w 6466114"/>
                  <a:gd name="connsiteY18" fmla="*/ 27992 h 2547258"/>
                  <a:gd name="connsiteX19" fmla="*/ 3732245 w 6466114"/>
                  <a:gd name="connsiteY19" fmla="*/ 37323 h 2547258"/>
                  <a:gd name="connsiteX20" fmla="*/ 4161453 w 6466114"/>
                  <a:gd name="connsiteY20" fmla="*/ 9331 h 2547258"/>
                  <a:gd name="connsiteX21" fmla="*/ 4506686 w 6466114"/>
                  <a:gd name="connsiteY21" fmla="*/ 0 h 2547258"/>
                  <a:gd name="connsiteX22" fmla="*/ 5243804 w 6466114"/>
                  <a:gd name="connsiteY22" fmla="*/ 0 h 2547258"/>
                  <a:gd name="connsiteX23" fmla="*/ 5626359 w 6466114"/>
                  <a:gd name="connsiteY23" fmla="*/ 27992 h 2547258"/>
                  <a:gd name="connsiteX24" fmla="*/ 5896947 w 6466114"/>
                  <a:gd name="connsiteY24" fmla="*/ 27992 h 2547258"/>
                  <a:gd name="connsiteX25" fmla="*/ 6120881 w 6466114"/>
                  <a:gd name="connsiteY25" fmla="*/ 27992 h 2547258"/>
                  <a:gd name="connsiteX26" fmla="*/ 6456784 w 6466114"/>
                  <a:gd name="connsiteY26" fmla="*/ 37323 h 2547258"/>
                  <a:gd name="connsiteX27" fmla="*/ 6466114 w 6466114"/>
                  <a:gd name="connsiteY27" fmla="*/ 1287625 h 2547258"/>
                  <a:gd name="connsiteX28" fmla="*/ 5924939 w 6466114"/>
                  <a:gd name="connsiteY28" fmla="*/ 1418254 h 2547258"/>
                  <a:gd name="connsiteX29" fmla="*/ 5551714 w 6466114"/>
                  <a:gd name="connsiteY29" fmla="*/ 1558213 h 2547258"/>
                  <a:gd name="connsiteX30" fmla="*/ 5271796 w 6466114"/>
                  <a:gd name="connsiteY30" fmla="*/ 1623527 h 2547258"/>
                  <a:gd name="connsiteX31" fmla="*/ 4982547 w 6466114"/>
                  <a:gd name="connsiteY31" fmla="*/ 1698172 h 2547258"/>
                  <a:gd name="connsiteX32" fmla="*/ 4926563 w 6466114"/>
                  <a:gd name="connsiteY32" fmla="*/ 1698172 h 2547258"/>
                  <a:gd name="connsiteX33" fmla="*/ 4935894 w 6466114"/>
                  <a:gd name="connsiteY33" fmla="*/ 2192694 h 2547258"/>
                  <a:gd name="connsiteX34" fmla="*/ 4963886 w 6466114"/>
                  <a:gd name="connsiteY34" fmla="*/ 2379307 h 2547258"/>
                  <a:gd name="connsiteX35" fmla="*/ 4739952 w 6466114"/>
                  <a:gd name="connsiteY35" fmla="*/ 2258007 h 2547258"/>
                  <a:gd name="connsiteX36" fmla="*/ 4292081 w 6466114"/>
                  <a:gd name="connsiteY36" fmla="*/ 2146041 h 2547258"/>
                  <a:gd name="connsiteX37" fmla="*/ 3956179 w 6466114"/>
                  <a:gd name="connsiteY37" fmla="*/ 2146041 h 2547258"/>
                  <a:gd name="connsiteX38" fmla="*/ 3806890 w 6466114"/>
                  <a:gd name="connsiteY38" fmla="*/ 2174033 h 2547258"/>
                  <a:gd name="connsiteX39" fmla="*/ 3666930 w 6466114"/>
                  <a:gd name="connsiteY39" fmla="*/ 2136711 h 2547258"/>
                  <a:gd name="connsiteX40" fmla="*/ 3368351 w 6466114"/>
                  <a:gd name="connsiteY40" fmla="*/ 2118050 h 2547258"/>
                  <a:gd name="connsiteX41" fmla="*/ 3097763 w 6466114"/>
                  <a:gd name="connsiteY41" fmla="*/ 2164702 h 2547258"/>
                  <a:gd name="connsiteX42" fmla="*/ 2948473 w 6466114"/>
                  <a:gd name="connsiteY42" fmla="*/ 2174033 h 2547258"/>
                  <a:gd name="connsiteX43" fmla="*/ 2817845 w 6466114"/>
                  <a:gd name="connsiteY43" fmla="*/ 2211356 h 2547258"/>
                  <a:gd name="connsiteX44" fmla="*/ 2612572 w 6466114"/>
                  <a:gd name="connsiteY44" fmla="*/ 2276670 h 2547258"/>
                  <a:gd name="connsiteX45" fmla="*/ 2463281 w 6466114"/>
                  <a:gd name="connsiteY45" fmla="*/ 2286000 h 2547258"/>
                  <a:gd name="connsiteX46" fmla="*/ 2397967 w 6466114"/>
                  <a:gd name="connsiteY46" fmla="*/ 2295331 h 2547258"/>
                  <a:gd name="connsiteX47" fmla="*/ 2304661 w 6466114"/>
                  <a:gd name="connsiteY47" fmla="*/ 2304662 h 2547258"/>
                  <a:gd name="connsiteX48" fmla="*/ 2099388 w 6466114"/>
                  <a:gd name="connsiteY48" fmla="*/ 2416629 h 2547258"/>
                  <a:gd name="connsiteX49" fmla="*/ 2099388 w 6466114"/>
                  <a:gd name="connsiteY49" fmla="*/ 2416629 h 2547258"/>
                  <a:gd name="connsiteX50" fmla="*/ 2220686 w 6466114"/>
                  <a:gd name="connsiteY50" fmla="*/ 1744825 h 2547258"/>
                  <a:gd name="connsiteX51" fmla="*/ 1996751 w 6466114"/>
                  <a:gd name="connsiteY51" fmla="*/ 1744825 h 2547258"/>
                  <a:gd name="connsiteX52" fmla="*/ 1651518 w 6466114"/>
                  <a:gd name="connsiteY52" fmla="*/ 1856792 h 2547258"/>
                  <a:gd name="connsiteX53" fmla="*/ 1306286 w 6466114"/>
                  <a:gd name="connsiteY53" fmla="*/ 2015413 h 2547258"/>
                  <a:gd name="connsiteX54" fmla="*/ 1045028 w 6466114"/>
                  <a:gd name="connsiteY54" fmla="*/ 2183364 h 2547258"/>
                  <a:gd name="connsiteX55" fmla="*/ 802433 w 6466114"/>
                  <a:gd name="connsiteY55" fmla="*/ 2276670 h 2547258"/>
                  <a:gd name="connsiteX56" fmla="*/ 541175 w 6466114"/>
                  <a:gd name="connsiteY56" fmla="*/ 2407298 h 2547258"/>
                  <a:gd name="connsiteX57" fmla="*/ 242596 w 6466114"/>
                  <a:gd name="connsiteY57" fmla="*/ 2491274 h 2547258"/>
                  <a:gd name="connsiteX58" fmla="*/ 46653 w 6466114"/>
                  <a:gd name="connsiteY58" fmla="*/ 2547258 h 2547258"/>
                  <a:gd name="connsiteX59" fmla="*/ 0 w 6466114"/>
                  <a:gd name="connsiteY59" fmla="*/ 2547258 h 2547258"/>
                  <a:gd name="connsiteX60" fmla="*/ 9330 w 6466114"/>
                  <a:gd name="connsiteY60" fmla="*/ 149290 h 254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466114" h="2547258">
                    <a:moveTo>
                      <a:pt x="9330" y="149290"/>
                    </a:moveTo>
                    <a:lnTo>
                      <a:pt x="373224" y="139960"/>
                    </a:lnTo>
                    <a:lnTo>
                      <a:pt x="643812" y="158621"/>
                    </a:lnTo>
                    <a:lnTo>
                      <a:pt x="1166326" y="102637"/>
                    </a:lnTo>
                    <a:lnTo>
                      <a:pt x="1688841" y="55984"/>
                    </a:lnTo>
                    <a:lnTo>
                      <a:pt x="2024743" y="27992"/>
                    </a:lnTo>
                    <a:lnTo>
                      <a:pt x="2136710" y="37323"/>
                    </a:lnTo>
                    <a:lnTo>
                      <a:pt x="2136710" y="121298"/>
                    </a:lnTo>
                    <a:lnTo>
                      <a:pt x="2220686" y="195943"/>
                    </a:lnTo>
                    <a:lnTo>
                      <a:pt x="2276669" y="298580"/>
                    </a:lnTo>
                    <a:lnTo>
                      <a:pt x="2416628" y="457200"/>
                    </a:lnTo>
                    <a:lnTo>
                      <a:pt x="2491273" y="541176"/>
                    </a:lnTo>
                    <a:lnTo>
                      <a:pt x="2603241" y="569168"/>
                    </a:lnTo>
                    <a:lnTo>
                      <a:pt x="2771192" y="559837"/>
                    </a:lnTo>
                    <a:lnTo>
                      <a:pt x="2920481" y="531845"/>
                    </a:lnTo>
                    <a:lnTo>
                      <a:pt x="3051110" y="475862"/>
                    </a:lnTo>
                    <a:lnTo>
                      <a:pt x="3209730" y="279919"/>
                    </a:lnTo>
                    <a:lnTo>
                      <a:pt x="3237722" y="130629"/>
                    </a:lnTo>
                    <a:lnTo>
                      <a:pt x="3293706" y="27992"/>
                    </a:lnTo>
                    <a:lnTo>
                      <a:pt x="3732245" y="37323"/>
                    </a:lnTo>
                    <a:lnTo>
                      <a:pt x="4161453" y="9331"/>
                    </a:lnTo>
                    <a:lnTo>
                      <a:pt x="4506686" y="0"/>
                    </a:lnTo>
                    <a:lnTo>
                      <a:pt x="5243804" y="0"/>
                    </a:lnTo>
                    <a:lnTo>
                      <a:pt x="5626359" y="27992"/>
                    </a:lnTo>
                    <a:lnTo>
                      <a:pt x="5896947" y="27992"/>
                    </a:lnTo>
                    <a:lnTo>
                      <a:pt x="6120881" y="27992"/>
                    </a:lnTo>
                    <a:lnTo>
                      <a:pt x="6456784" y="37323"/>
                    </a:lnTo>
                    <a:lnTo>
                      <a:pt x="6466114" y="1287625"/>
                    </a:lnTo>
                    <a:lnTo>
                      <a:pt x="5924939" y="1418254"/>
                    </a:lnTo>
                    <a:lnTo>
                      <a:pt x="5551714" y="1558213"/>
                    </a:lnTo>
                    <a:lnTo>
                      <a:pt x="5271796" y="1623527"/>
                    </a:lnTo>
                    <a:lnTo>
                      <a:pt x="4982547" y="1698172"/>
                    </a:lnTo>
                    <a:lnTo>
                      <a:pt x="4926563" y="1698172"/>
                    </a:lnTo>
                    <a:lnTo>
                      <a:pt x="4935894" y="2192694"/>
                    </a:lnTo>
                    <a:lnTo>
                      <a:pt x="4963886" y="2379307"/>
                    </a:lnTo>
                    <a:lnTo>
                      <a:pt x="4739952" y="2258007"/>
                    </a:lnTo>
                    <a:lnTo>
                      <a:pt x="4292081" y="2146041"/>
                    </a:lnTo>
                    <a:lnTo>
                      <a:pt x="3956179" y="2146041"/>
                    </a:lnTo>
                    <a:lnTo>
                      <a:pt x="3806890" y="2174033"/>
                    </a:lnTo>
                    <a:lnTo>
                      <a:pt x="3666930" y="2136711"/>
                    </a:lnTo>
                    <a:lnTo>
                      <a:pt x="3368351" y="2118050"/>
                    </a:lnTo>
                    <a:lnTo>
                      <a:pt x="3097763" y="2164702"/>
                    </a:lnTo>
                    <a:lnTo>
                      <a:pt x="2948473" y="2174033"/>
                    </a:lnTo>
                    <a:lnTo>
                      <a:pt x="2817845" y="2211356"/>
                    </a:lnTo>
                    <a:lnTo>
                      <a:pt x="2612572" y="2276670"/>
                    </a:lnTo>
                    <a:lnTo>
                      <a:pt x="2463281" y="2286000"/>
                    </a:lnTo>
                    <a:lnTo>
                      <a:pt x="2397967" y="2295331"/>
                    </a:lnTo>
                    <a:lnTo>
                      <a:pt x="2304661" y="2304662"/>
                    </a:lnTo>
                    <a:lnTo>
                      <a:pt x="2099388" y="2416629"/>
                    </a:lnTo>
                    <a:lnTo>
                      <a:pt x="2099388" y="2416629"/>
                    </a:lnTo>
                    <a:lnTo>
                      <a:pt x="2220686" y="1744825"/>
                    </a:lnTo>
                    <a:lnTo>
                      <a:pt x="1996751" y="1744825"/>
                    </a:lnTo>
                    <a:lnTo>
                      <a:pt x="1651518" y="1856792"/>
                    </a:lnTo>
                    <a:lnTo>
                      <a:pt x="1306286" y="2015413"/>
                    </a:lnTo>
                    <a:lnTo>
                      <a:pt x="1045028" y="2183364"/>
                    </a:lnTo>
                    <a:lnTo>
                      <a:pt x="802433" y="2276670"/>
                    </a:lnTo>
                    <a:lnTo>
                      <a:pt x="541175" y="2407298"/>
                    </a:lnTo>
                    <a:lnTo>
                      <a:pt x="242596" y="2491274"/>
                    </a:lnTo>
                    <a:lnTo>
                      <a:pt x="46653" y="2547258"/>
                    </a:lnTo>
                    <a:lnTo>
                      <a:pt x="0" y="2547258"/>
                    </a:lnTo>
                    <a:lnTo>
                      <a:pt x="9330" y="149290"/>
                    </a:lnTo>
                    <a:close/>
                  </a:path>
                </a:pathLst>
              </a:custGeom>
              <a:solidFill>
                <a:srgbClr val="99FF33">
                  <a:alpha val="1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FCA1A0-0C46-1060-5F5F-6E7DF523C849}"/>
                  </a:ext>
                </a:extLst>
              </p:cNvPr>
              <p:cNvSpPr/>
              <p:nvPr/>
            </p:nvSpPr>
            <p:spPr>
              <a:xfrm>
                <a:off x="6559357" y="1035572"/>
                <a:ext cx="1128783" cy="5412415"/>
              </a:xfrm>
              <a:custGeom>
                <a:avLst/>
                <a:gdLst>
                  <a:gd name="connsiteX0" fmla="*/ 1129004 w 1129004"/>
                  <a:gd name="connsiteY0" fmla="*/ 0 h 5411755"/>
                  <a:gd name="connsiteX1" fmla="*/ 1091682 w 1129004"/>
                  <a:gd name="connsiteY1" fmla="*/ 214604 h 5411755"/>
                  <a:gd name="connsiteX2" fmla="*/ 1045029 w 1129004"/>
                  <a:gd name="connsiteY2" fmla="*/ 466531 h 5411755"/>
                  <a:gd name="connsiteX3" fmla="*/ 979715 w 1129004"/>
                  <a:gd name="connsiteY3" fmla="*/ 671804 h 5411755"/>
                  <a:gd name="connsiteX4" fmla="*/ 923731 w 1129004"/>
                  <a:gd name="connsiteY4" fmla="*/ 942392 h 5411755"/>
                  <a:gd name="connsiteX5" fmla="*/ 886409 w 1129004"/>
                  <a:gd name="connsiteY5" fmla="*/ 1212980 h 5411755"/>
                  <a:gd name="connsiteX6" fmla="*/ 821094 w 1129004"/>
                  <a:gd name="connsiteY6" fmla="*/ 1548882 h 5411755"/>
                  <a:gd name="connsiteX7" fmla="*/ 774441 w 1129004"/>
                  <a:gd name="connsiteY7" fmla="*/ 1894114 h 5411755"/>
                  <a:gd name="connsiteX8" fmla="*/ 727788 w 1129004"/>
                  <a:gd name="connsiteY8" fmla="*/ 2090057 h 5411755"/>
                  <a:gd name="connsiteX9" fmla="*/ 634482 w 1129004"/>
                  <a:gd name="connsiteY9" fmla="*/ 2388637 h 5411755"/>
                  <a:gd name="connsiteX10" fmla="*/ 531845 w 1129004"/>
                  <a:gd name="connsiteY10" fmla="*/ 2575249 h 5411755"/>
                  <a:gd name="connsiteX11" fmla="*/ 522515 w 1129004"/>
                  <a:gd name="connsiteY11" fmla="*/ 2687216 h 5411755"/>
                  <a:gd name="connsiteX12" fmla="*/ 447870 w 1129004"/>
                  <a:gd name="connsiteY12" fmla="*/ 2901820 h 5411755"/>
                  <a:gd name="connsiteX13" fmla="*/ 429209 w 1129004"/>
                  <a:gd name="connsiteY13" fmla="*/ 3069771 h 5411755"/>
                  <a:gd name="connsiteX14" fmla="*/ 382556 w 1129004"/>
                  <a:gd name="connsiteY14" fmla="*/ 3284375 h 5411755"/>
                  <a:gd name="connsiteX15" fmla="*/ 307911 w 1129004"/>
                  <a:gd name="connsiteY15" fmla="*/ 3610947 h 5411755"/>
                  <a:gd name="connsiteX16" fmla="*/ 261258 w 1129004"/>
                  <a:gd name="connsiteY16" fmla="*/ 3816220 h 5411755"/>
                  <a:gd name="connsiteX17" fmla="*/ 214604 w 1129004"/>
                  <a:gd name="connsiteY17" fmla="*/ 4030824 h 5411755"/>
                  <a:gd name="connsiteX18" fmla="*/ 177282 w 1129004"/>
                  <a:gd name="connsiteY18" fmla="*/ 4338735 h 5411755"/>
                  <a:gd name="connsiteX19" fmla="*/ 121298 w 1129004"/>
                  <a:gd name="connsiteY19" fmla="*/ 4627984 h 5411755"/>
                  <a:gd name="connsiteX20" fmla="*/ 111968 w 1129004"/>
                  <a:gd name="connsiteY20" fmla="*/ 4777273 h 5411755"/>
                  <a:gd name="connsiteX21" fmla="*/ 74645 w 1129004"/>
                  <a:gd name="connsiteY21" fmla="*/ 4963886 h 5411755"/>
                  <a:gd name="connsiteX22" fmla="*/ 65315 w 1129004"/>
                  <a:gd name="connsiteY22" fmla="*/ 5122506 h 5411755"/>
                  <a:gd name="connsiteX23" fmla="*/ 0 w 1129004"/>
                  <a:gd name="connsiteY23" fmla="*/ 5411755 h 54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29004" h="5411755" extrusionOk="0">
                    <a:moveTo>
                      <a:pt x="1129004" y="0"/>
                    </a:moveTo>
                    <a:cubicBezTo>
                      <a:pt x="1131106" y="72052"/>
                      <a:pt x="1080736" y="137118"/>
                      <a:pt x="1091682" y="214604"/>
                    </a:cubicBezTo>
                    <a:cubicBezTo>
                      <a:pt x="1088934" y="331057"/>
                      <a:pt x="1064477" y="352426"/>
                      <a:pt x="1045029" y="466531"/>
                    </a:cubicBezTo>
                    <a:cubicBezTo>
                      <a:pt x="1046506" y="513273"/>
                      <a:pt x="975822" y="611507"/>
                      <a:pt x="979715" y="671804"/>
                    </a:cubicBezTo>
                    <a:cubicBezTo>
                      <a:pt x="993795" y="746638"/>
                      <a:pt x="916680" y="828271"/>
                      <a:pt x="923731" y="942392"/>
                    </a:cubicBezTo>
                    <a:cubicBezTo>
                      <a:pt x="931693" y="1000713"/>
                      <a:pt x="874405" y="1128501"/>
                      <a:pt x="886409" y="1212980"/>
                    </a:cubicBezTo>
                    <a:cubicBezTo>
                      <a:pt x="872009" y="1368063"/>
                      <a:pt x="833622" y="1397780"/>
                      <a:pt x="821094" y="1548882"/>
                    </a:cubicBezTo>
                    <a:cubicBezTo>
                      <a:pt x="819022" y="1707609"/>
                      <a:pt x="756154" y="1769123"/>
                      <a:pt x="774441" y="1894114"/>
                    </a:cubicBezTo>
                    <a:cubicBezTo>
                      <a:pt x="759154" y="1979254"/>
                      <a:pt x="736297" y="2006852"/>
                      <a:pt x="727788" y="2090057"/>
                    </a:cubicBezTo>
                    <a:cubicBezTo>
                      <a:pt x="695842" y="2218754"/>
                      <a:pt x="632610" y="2306204"/>
                      <a:pt x="634482" y="2388637"/>
                    </a:cubicBezTo>
                    <a:cubicBezTo>
                      <a:pt x="611859" y="2478177"/>
                      <a:pt x="559579" y="2502876"/>
                      <a:pt x="531845" y="2575249"/>
                    </a:cubicBezTo>
                    <a:cubicBezTo>
                      <a:pt x="531021" y="2617502"/>
                      <a:pt x="522021" y="2659799"/>
                      <a:pt x="522515" y="2687216"/>
                    </a:cubicBezTo>
                    <a:cubicBezTo>
                      <a:pt x="506798" y="2799677"/>
                      <a:pt x="476112" y="2807540"/>
                      <a:pt x="447870" y="2901820"/>
                    </a:cubicBezTo>
                    <a:cubicBezTo>
                      <a:pt x="449535" y="2986021"/>
                      <a:pt x="422233" y="3023722"/>
                      <a:pt x="429209" y="3069771"/>
                    </a:cubicBezTo>
                    <a:cubicBezTo>
                      <a:pt x="436370" y="3134697"/>
                      <a:pt x="390484" y="3240703"/>
                      <a:pt x="382556" y="3284375"/>
                    </a:cubicBezTo>
                    <a:cubicBezTo>
                      <a:pt x="385706" y="3405546"/>
                      <a:pt x="314190" y="3488849"/>
                      <a:pt x="307911" y="3610947"/>
                    </a:cubicBezTo>
                    <a:cubicBezTo>
                      <a:pt x="299333" y="3686402"/>
                      <a:pt x="265786" y="3746724"/>
                      <a:pt x="261258" y="3816220"/>
                    </a:cubicBezTo>
                    <a:cubicBezTo>
                      <a:pt x="247338" y="3889172"/>
                      <a:pt x="217290" y="3980974"/>
                      <a:pt x="214604" y="4030824"/>
                    </a:cubicBezTo>
                    <a:cubicBezTo>
                      <a:pt x="212887" y="4171021"/>
                      <a:pt x="186455" y="4235939"/>
                      <a:pt x="177282" y="4338735"/>
                    </a:cubicBezTo>
                    <a:cubicBezTo>
                      <a:pt x="180561" y="4411782"/>
                      <a:pt x="113837" y="4554088"/>
                      <a:pt x="121298" y="4627984"/>
                    </a:cubicBezTo>
                    <a:cubicBezTo>
                      <a:pt x="134341" y="4676855"/>
                      <a:pt x="108715" y="4702238"/>
                      <a:pt x="111968" y="4777273"/>
                    </a:cubicBezTo>
                    <a:cubicBezTo>
                      <a:pt x="102541" y="4845484"/>
                      <a:pt x="66816" y="4915558"/>
                      <a:pt x="74645" y="4963886"/>
                    </a:cubicBezTo>
                    <a:cubicBezTo>
                      <a:pt x="85223" y="5038309"/>
                      <a:pt x="66381" y="5088493"/>
                      <a:pt x="65315" y="5122506"/>
                    </a:cubicBezTo>
                    <a:cubicBezTo>
                      <a:pt x="74975" y="5235819"/>
                      <a:pt x="-6508" y="5325876"/>
                      <a:pt x="0" y="541175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45A070F-95C2-DB4B-B9D8-2DDABBC5C700}"/>
                  </a:ext>
                </a:extLst>
              </p:cNvPr>
              <p:cNvSpPr/>
              <p:nvPr/>
            </p:nvSpPr>
            <p:spPr>
              <a:xfrm>
                <a:off x="7502391" y="1297539"/>
                <a:ext cx="1193875" cy="4496322"/>
              </a:xfrm>
              <a:custGeom>
                <a:avLst/>
                <a:gdLst>
                  <a:gd name="connsiteX0" fmla="*/ 559837 w 1194319"/>
                  <a:gd name="connsiteY0" fmla="*/ 0 h 4497355"/>
                  <a:gd name="connsiteX1" fmla="*/ 643812 w 1194319"/>
                  <a:gd name="connsiteY1" fmla="*/ 223935 h 4497355"/>
                  <a:gd name="connsiteX2" fmla="*/ 709127 w 1194319"/>
                  <a:gd name="connsiteY2" fmla="*/ 410547 h 4497355"/>
                  <a:gd name="connsiteX3" fmla="*/ 662474 w 1194319"/>
                  <a:gd name="connsiteY3" fmla="*/ 578498 h 4497355"/>
                  <a:gd name="connsiteX4" fmla="*/ 653143 w 1194319"/>
                  <a:gd name="connsiteY4" fmla="*/ 755780 h 4497355"/>
                  <a:gd name="connsiteX5" fmla="*/ 690466 w 1194319"/>
                  <a:gd name="connsiteY5" fmla="*/ 979714 h 4497355"/>
                  <a:gd name="connsiteX6" fmla="*/ 709127 w 1194319"/>
                  <a:gd name="connsiteY6" fmla="*/ 1156996 h 4497355"/>
                  <a:gd name="connsiteX7" fmla="*/ 709127 w 1194319"/>
                  <a:gd name="connsiteY7" fmla="*/ 1324947 h 4497355"/>
                  <a:gd name="connsiteX8" fmla="*/ 718457 w 1194319"/>
                  <a:gd name="connsiteY8" fmla="*/ 1511559 h 4497355"/>
                  <a:gd name="connsiteX9" fmla="*/ 765110 w 1194319"/>
                  <a:gd name="connsiteY9" fmla="*/ 1670180 h 4497355"/>
                  <a:gd name="connsiteX10" fmla="*/ 877078 w 1194319"/>
                  <a:gd name="connsiteY10" fmla="*/ 1894114 h 4497355"/>
                  <a:gd name="connsiteX11" fmla="*/ 989045 w 1194319"/>
                  <a:gd name="connsiteY11" fmla="*/ 2099388 h 4497355"/>
                  <a:gd name="connsiteX12" fmla="*/ 1091682 w 1194319"/>
                  <a:gd name="connsiteY12" fmla="*/ 2323323 h 4497355"/>
                  <a:gd name="connsiteX13" fmla="*/ 1147666 w 1194319"/>
                  <a:gd name="connsiteY13" fmla="*/ 2547257 h 4497355"/>
                  <a:gd name="connsiteX14" fmla="*/ 1175657 w 1194319"/>
                  <a:gd name="connsiteY14" fmla="*/ 2715208 h 4497355"/>
                  <a:gd name="connsiteX15" fmla="*/ 1194319 w 1194319"/>
                  <a:gd name="connsiteY15" fmla="*/ 2901821 h 4497355"/>
                  <a:gd name="connsiteX16" fmla="*/ 1082351 w 1194319"/>
                  <a:gd name="connsiteY16" fmla="*/ 3228392 h 4497355"/>
                  <a:gd name="connsiteX17" fmla="*/ 746449 w 1194319"/>
                  <a:gd name="connsiteY17" fmla="*/ 3666931 h 4497355"/>
                  <a:gd name="connsiteX18" fmla="*/ 522515 w 1194319"/>
                  <a:gd name="connsiteY18" fmla="*/ 3937518 h 4497355"/>
                  <a:gd name="connsiteX19" fmla="*/ 345233 w 1194319"/>
                  <a:gd name="connsiteY19" fmla="*/ 4170784 h 4497355"/>
                  <a:gd name="connsiteX20" fmla="*/ 111968 w 1194319"/>
                  <a:gd name="connsiteY20" fmla="*/ 4394718 h 4497355"/>
                  <a:gd name="connsiteX21" fmla="*/ 0 w 1194319"/>
                  <a:gd name="connsiteY21" fmla="*/ 4497355 h 449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94319" h="4497355" extrusionOk="0">
                    <a:moveTo>
                      <a:pt x="559837" y="0"/>
                    </a:moveTo>
                    <a:cubicBezTo>
                      <a:pt x="605308" y="56557"/>
                      <a:pt x="600384" y="120785"/>
                      <a:pt x="643812" y="223935"/>
                    </a:cubicBezTo>
                    <a:cubicBezTo>
                      <a:pt x="674941" y="302124"/>
                      <a:pt x="665006" y="351342"/>
                      <a:pt x="709127" y="410547"/>
                    </a:cubicBezTo>
                    <a:cubicBezTo>
                      <a:pt x="702953" y="445874"/>
                      <a:pt x="670180" y="534950"/>
                      <a:pt x="662474" y="578498"/>
                    </a:cubicBezTo>
                    <a:cubicBezTo>
                      <a:pt x="661554" y="649147"/>
                      <a:pt x="645146" y="716856"/>
                      <a:pt x="653143" y="755780"/>
                    </a:cubicBezTo>
                    <a:cubicBezTo>
                      <a:pt x="690512" y="862288"/>
                      <a:pt x="653759" y="881263"/>
                      <a:pt x="690466" y="979714"/>
                    </a:cubicBezTo>
                    <a:cubicBezTo>
                      <a:pt x="716424" y="1032500"/>
                      <a:pt x="701186" y="1109013"/>
                      <a:pt x="709127" y="1156996"/>
                    </a:cubicBezTo>
                    <a:cubicBezTo>
                      <a:pt x="728069" y="1208896"/>
                      <a:pt x="706546" y="1284465"/>
                      <a:pt x="709127" y="1324947"/>
                    </a:cubicBezTo>
                    <a:cubicBezTo>
                      <a:pt x="721561" y="1380706"/>
                      <a:pt x="704262" y="1456813"/>
                      <a:pt x="718457" y="1511559"/>
                    </a:cubicBezTo>
                    <a:cubicBezTo>
                      <a:pt x="742193" y="1551124"/>
                      <a:pt x="740302" y="1632725"/>
                      <a:pt x="765110" y="1670180"/>
                    </a:cubicBezTo>
                    <a:cubicBezTo>
                      <a:pt x="820714" y="1753516"/>
                      <a:pt x="826215" y="1857921"/>
                      <a:pt x="877078" y="1894114"/>
                    </a:cubicBezTo>
                    <a:cubicBezTo>
                      <a:pt x="918245" y="1950838"/>
                      <a:pt x="922109" y="2020309"/>
                      <a:pt x="989045" y="2099388"/>
                    </a:cubicBezTo>
                    <a:cubicBezTo>
                      <a:pt x="1043742" y="2165345"/>
                      <a:pt x="1019199" y="2233010"/>
                      <a:pt x="1091682" y="2323323"/>
                    </a:cubicBezTo>
                    <a:cubicBezTo>
                      <a:pt x="1112475" y="2387713"/>
                      <a:pt x="1120660" y="2484581"/>
                      <a:pt x="1147666" y="2547257"/>
                    </a:cubicBezTo>
                    <a:cubicBezTo>
                      <a:pt x="1172188" y="2588317"/>
                      <a:pt x="1158063" y="2680656"/>
                      <a:pt x="1175657" y="2715208"/>
                    </a:cubicBezTo>
                    <a:cubicBezTo>
                      <a:pt x="1186797" y="2765238"/>
                      <a:pt x="1169743" y="2866467"/>
                      <a:pt x="1194319" y="2901821"/>
                    </a:cubicBezTo>
                    <a:cubicBezTo>
                      <a:pt x="1154150" y="3065593"/>
                      <a:pt x="1074567" y="3132805"/>
                      <a:pt x="1082351" y="3228392"/>
                    </a:cubicBezTo>
                    <a:cubicBezTo>
                      <a:pt x="973159" y="3386812"/>
                      <a:pt x="863995" y="3499100"/>
                      <a:pt x="746449" y="3666931"/>
                    </a:cubicBezTo>
                    <a:cubicBezTo>
                      <a:pt x="685555" y="3783654"/>
                      <a:pt x="588808" y="3854582"/>
                      <a:pt x="522515" y="3937518"/>
                    </a:cubicBezTo>
                    <a:cubicBezTo>
                      <a:pt x="485272" y="4037863"/>
                      <a:pt x="410623" y="4072549"/>
                      <a:pt x="345233" y="4170784"/>
                    </a:cubicBezTo>
                    <a:cubicBezTo>
                      <a:pt x="265036" y="4291175"/>
                      <a:pt x="214455" y="4288224"/>
                      <a:pt x="111968" y="4394718"/>
                    </a:cubicBezTo>
                    <a:cubicBezTo>
                      <a:pt x="83010" y="4438981"/>
                      <a:pt x="22840" y="4460377"/>
                      <a:pt x="0" y="449735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2D818B-70E3-F1B9-8545-B7946D7B796E}"/>
                  </a:ext>
                </a:extLst>
              </p:cNvPr>
              <p:cNvSpPr/>
              <p:nvPr/>
            </p:nvSpPr>
            <p:spPr>
              <a:xfrm>
                <a:off x="10067953" y="513223"/>
                <a:ext cx="260366" cy="5569596"/>
              </a:xfrm>
              <a:custGeom>
                <a:avLst/>
                <a:gdLst>
                  <a:gd name="connsiteX0" fmla="*/ 0 w 261257"/>
                  <a:gd name="connsiteY0" fmla="*/ 0 h 5570375"/>
                  <a:gd name="connsiteX1" fmla="*/ 13436 w 261257"/>
                  <a:gd name="connsiteY1" fmla="*/ 317987 h 5570375"/>
                  <a:gd name="connsiteX2" fmla="*/ 27991 w 261257"/>
                  <a:gd name="connsiteY2" fmla="*/ 662473 h 5570375"/>
                  <a:gd name="connsiteX3" fmla="*/ 55983 w 261257"/>
                  <a:gd name="connsiteY3" fmla="*/ 1082351 h 5570375"/>
                  <a:gd name="connsiteX4" fmla="*/ 55983 w 261257"/>
                  <a:gd name="connsiteY4" fmla="*/ 1371600 h 5570375"/>
                  <a:gd name="connsiteX5" fmla="*/ 93306 w 261257"/>
                  <a:gd name="connsiteY5" fmla="*/ 1670179 h 5570375"/>
                  <a:gd name="connsiteX6" fmla="*/ 102636 w 261257"/>
                  <a:gd name="connsiteY6" fmla="*/ 1959428 h 5570375"/>
                  <a:gd name="connsiteX7" fmla="*/ 121298 w 261257"/>
                  <a:gd name="connsiteY7" fmla="*/ 2323322 h 5570375"/>
                  <a:gd name="connsiteX8" fmla="*/ 130628 w 261257"/>
                  <a:gd name="connsiteY8" fmla="*/ 2547257 h 5570375"/>
                  <a:gd name="connsiteX9" fmla="*/ 158620 w 261257"/>
                  <a:gd name="connsiteY9" fmla="*/ 2817845 h 5570375"/>
                  <a:gd name="connsiteX10" fmla="*/ 149289 w 261257"/>
                  <a:gd name="connsiteY10" fmla="*/ 3125755 h 5570375"/>
                  <a:gd name="connsiteX11" fmla="*/ 167951 w 261257"/>
                  <a:gd name="connsiteY11" fmla="*/ 3713583 h 5570375"/>
                  <a:gd name="connsiteX12" fmla="*/ 149289 w 261257"/>
                  <a:gd name="connsiteY12" fmla="*/ 3862873 h 5570375"/>
                  <a:gd name="connsiteX13" fmla="*/ 167951 w 261257"/>
                  <a:gd name="connsiteY13" fmla="*/ 4049485 h 5570375"/>
                  <a:gd name="connsiteX14" fmla="*/ 214604 w 261257"/>
                  <a:gd name="connsiteY14" fmla="*/ 4609322 h 5570375"/>
                  <a:gd name="connsiteX15" fmla="*/ 223934 w 261257"/>
                  <a:gd name="connsiteY15" fmla="*/ 5029200 h 5570375"/>
                  <a:gd name="connsiteX16" fmla="*/ 251926 w 261257"/>
                  <a:gd name="connsiteY16" fmla="*/ 5197151 h 5570375"/>
                  <a:gd name="connsiteX17" fmla="*/ 261257 w 261257"/>
                  <a:gd name="connsiteY17" fmla="*/ 5570375 h 557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1257" h="5570375" extrusionOk="0">
                    <a:moveTo>
                      <a:pt x="0" y="0"/>
                    </a:moveTo>
                    <a:cubicBezTo>
                      <a:pt x="28671" y="65709"/>
                      <a:pt x="-22563" y="212781"/>
                      <a:pt x="13436" y="317987"/>
                    </a:cubicBezTo>
                    <a:cubicBezTo>
                      <a:pt x="49435" y="423193"/>
                      <a:pt x="19817" y="491559"/>
                      <a:pt x="27991" y="662473"/>
                    </a:cubicBezTo>
                    <a:cubicBezTo>
                      <a:pt x="65064" y="755579"/>
                      <a:pt x="-8031" y="876941"/>
                      <a:pt x="55983" y="1082351"/>
                    </a:cubicBezTo>
                    <a:cubicBezTo>
                      <a:pt x="56884" y="1158685"/>
                      <a:pt x="39248" y="1300947"/>
                      <a:pt x="55983" y="1371600"/>
                    </a:cubicBezTo>
                    <a:cubicBezTo>
                      <a:pt x="70834" y="1456124"/>
                      <a:pt x="48452" y="1524782"/>
                      <a:pt x="93306" y="1670179"/>
                    </a:cubicBezTo>
                    <a:cubicBezTo>
                      <a:pt x="104912" y="1730478"/>
                      <a:pt x="90879" y="1823598"/>
                      <a:pt x="102636" y="1959428"/>
                    </a:cubicBezTo>
                    <a:cubicBezTo>
                      <a:pt x="114922" y="2051717"/>
                      <a:pt x="102224" y="2149659"/>
                      <a:pt x="121298" y="2323322"/>
                    </a:cubicBezTo>
                    <a:cubicBezTo>
                      <a:pt x="125193" y="2369878"/>
                      <a:pt x="101619" y="2447215"/>
                      <a:pt x="130628" y="2547257"/>
                    </a:cubicBezTo>
                    <a:cubicBezTo>
                      <a:pt x="173539" y="2648513"/>
                      <a:pt x="127256" y="2743013"/>
                      <a:pt x="158620" y="2817845"/>
                    </a:cubicBezTo>
                    <a:cubicBezTo>
                      <a:pt x="178949" y="2926825"/>
                      <a:pt x="121375" y="3024964"/>
                      <a:pt x="149289" y="3125755"/>
                    </a:cubicBezTo>
                    <a:cubicBezTo>
                      <a:pt x="160166" y="3386527"/>
                      <a:pt x="105946" y="3535258"/>
                      <a:pt x="167951" y="3713583"/>
                    </a:cubicBezTo>
                    <a:cubicBezTo>
                      <a:pt x="161821" y="3777495"/>
                      <a:pt x="146598" y="3818701"/>
                      <a:pt x="149289" y="3862873"/>
                    </a:cubicBezTo>
                    <a:cubicBezTo>
                      <a:pt x="156883" y="3902683"/>
                      <a:pt x="146590" y="3965191"/>
                      <a:pt x="167951" y="4049485"/>
                    </a:cubicBezTo>
                    <a:cubicBezTo>
                      <a:pt x="236409" y="4204806"/>
                      <a:pt x="166251" y="4393631"/>
                      <a:pt x="214604" y="4609322"/>
                    </a:cubicBezTo>
                    <a:cubicBezTo>
                      <a:pt x="219834" y="4702051"/>
                      <a:pt x="180599" y="4939439"/>
                      <a:pt x="223934" y="5029200"/>
                    </a:cubicBezTo>
                    <a:cubicBezTo>
                      <a:pt x="253118" y="5092443"/>
                      <a:pt x="231561" y="5130773"/>
                      <a:pt x="251926" y="5197151"/>
                    </a:cubicBezTo>
                    <a:cubicBezTo>
                      <a:pt x="284856" y="5337006"/>
                      <a:pt x="247846" y="5430467"/>
                      <a:pt x="261257" y="55703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9ADFD54-D942-29B4-A9BA-B191D5EBA3EC}"/>
                  </a:ext>
                </a:extLst>
              </p:cNvPr>
              <p:cNvSpPr/>
              <p:nvPr/>
            </p:nvSpPr>
            <p:spPr>
              <a:xfrm>
                <a:off x="9134444" y="2369226"/>
                <a:ext cx="709657" cy="3742171"/>
              </a:xfrm>
              <a:custGeom>
                <a:avLst/>
                <a:gdLst>
                  <a:gd name="connsiteX0" fmla="*/ 709127 w 709127"/>
                  <a:gd name="connsiteY0" fmla="*/ 3741575 h 3741575"/>
                  <a:gd name="connsiteX1" fmla="*/ 606490 w 709127"/>
                  <a:gd name="connsiteY1" fmla="*/ 3433665 h 3741575"/>
                  <a:gd name="connsiteX2" fmla="*/ 569168 w 709127"/>
                  <a:gd name="connsiteY2" fmla="*/ 3200400 h 3741575"/>
                  <a:gd name="connsiteX3" fmla="*/ 494523 w 709127"/>
                  <a:gd name="connsiteY3" fmla="*/ 3088432 h 3741575"/>
                  <a:gd name="connsiteX4" fmla="*/ 438539 w 709127"/>
                  <a:gd name="connsiteY4" fmla="*/ 2855167 h 3741575"/>
                  <a:gd name="connsiteX5" fmla="*/ 475862 w 709127"/>
                  <a:gd name="connsiteY5" fmla="*/ 2631232 h 3741575"/>
                  <a:gd name="connsiteX6" fmla="*/ 447870 w 709127"/>
                  <a:gd name="connsiteY6" fmla="*/ 2435289 h 3741575"/>
                  <a:gd name="connsiteX7" fmla="*/ 382555 w 709127"/>
                  <a:gd name="connsiteY7" fmla="*/ 2164702 h 3741575"/>
                  <a:gd name="connsiteX8" fmla="*/ 335902 w 709127"/>
                  <a:gd name="connsiteY8" fmla="*/ 1884783 h 3741575"/>
                  <a:gd name="connsiteX9" fmla="*/ 289249 w 709127"/>
                  <a:gd name="connsiteY9" fmla="*/ 1604865 h 3741575"/>
                  <a:gd name="connsiteX10" fmla="*/ 233266 w 709127"/>
                  <a:gd name="connsiteY10" fmla="*/ 1380930 h 3741575"/>
                  <a:gd name="connsiteX11" fmla="*/ 223935 w 709127"/>
                  <a:gd name="connsiteY11" fmla="*/ 1119673 h 3741575"/>
                  <a:gd name="connsiteX12" fmla="*/ 186613 w 709127"/>
                  <a:gd name="connsiteY12" fmla="*/ 755779 h 3741575"/>
                  <a:gd name="connsiteX13" fmla="*/ 102637 w 709127"/>
                  <a:gd name="connsiteY13" fmla="*/ 438538 h 3741575"/>
                  <a:gd name="connsiteX14" fmla="*/ 18662 w 709127"/>
                  <a:gd name="connsiteY14" fmla="*/ 270587 h 3741575"/>
                  <a:gd name="connsiteX15" fmla="*/ 0 w 709127"/>
                  <a:gd name="connsiteY15" fmla="*/ 130628 h 3741575"/>
                  <a:gd name="connsiteX16" fmla="*/ 9331 w 709127"/>
                  <a:gd name="connsiteY16" fmla="*/ 0 h 374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9127" h="3741575" extrusionOk="0">
                    <a:moveTo>
                      <a:pt x="709127" y="3741575"/>
                    </a:moveTo>
                    <a:cubicBezTo>
                      <a:pt x="664038" y="3681692"/>
                      <a:pt x="650509" y="3528203"/>
                      <a:pt x="606490" y="3433665"/>
                    </a:cubicBezTo>
                    <a:cubicBezTo>
                      <a:pt x="569373" y="3352623"/>
                      <a:pt x="592855" y="3254832"/>
                      <a:pt x="569168" y="3200400"/>
                    </a:cubicBezTo>
                    <a:cubicBezTo>
                      <a:pt x="543320" y="3164914"/>
                      <a:pt x="519359" y="3116702"/>
                      <a:pt x="494523" y="3088432"/>
                    </a:cubicBezTo>
                    <a:cubicBezTo>
                      <a:pt x="458651" y="2975361"/>
                      <a:pt x="467871" y="2960624"/>
                      <a:pt x="438539" y="2855167"/>
                    </a:cubicBezTo>
                    <a:cubicBezTo>
                      <a:pt x="438746" y="2751171"/>
                      <a:pt x="476568" y="2718140"/>
                      <a:pt x="475862" y="2631232"/>
                    </a:cubicBezTo>
                    <a:cubicBezTo>
                      <a:pt x="452415" y="2541630"/>
                      <a:pt x="467700" y="2500039"/>
                      <a:pt x="447870" y="2435289"/>
                    </a:cubicBezTo>
                    <a:cubicBezTo>
                      <a:pt x="411338" y="2373592"/>
                      <a:pt x="423232" y="2228943"/>
                      <a:pt x="382555" y="2164702"/>
                    </a:cubicBezTo>
                    <a:cubicBezTo>
                      <a:pt x="364289" y="2086642"/>
                      <a:pt x="362535" y="1940802"/>
                      <a:pt x="335902" y="1884783"/>
                    </a:cubicBezTo>
                    <a:cubicBezTo>
                      <a:pt x="302041" y="1756759"/>
                      <a:pt x="304595" y="1667719"/>
                      <a:pt x="289249" y="1604865"/>
                    </a:cubicBezTo>
                    <a:cubicBezTo>
                      <a:pt x="261655" y="1518410"/>
                      <a:pt x="260772" y="1473177"/>
                      <a:pt x="233266" y="1380930"/>
                    </a:cubicBezTo>
                    <a:cubicBezTo>
                      <a:pt x="219933" y="1260327"/>
                      <a:pt x="239197" y="1194995"/>
                      <a:pt x="223935" y="1119673"/>
                    </a:cubicBezTo>
                    <a:cubicBezTo>
                      <a:pt x="183696" y="969606"/>
                      <a:pt x="198580" y="870063"/>
                      <a:pt x="186613" y="755779"/>
                    </a:cubicBezTo>
                    <a:cubicBezTo>
                      <a:pt x="145947" y="655940"/>
                      <a:pt x="139913" y="526409"/>
                      <a:pt x="102637" y="438538"/>
                    </a:cubicBezTo>
                    <a:cubicBezTo>
                      <a:pt x="72032" y="378113"/>
                      <a:pt x="63345" y="326692"/>
                      <a:pt x="18662" y="270587"/>
                    </a:cubicBezTo>
                    <a:cubicBezTo>
                      <a:pt x="-63" y="240971"/>
                      <a:pt x="5242" y="161806"/>
                      <a:pt x="0" y="130628"/>
                    </a:cubicBezTo>
                    <a:cubicBezTo>
                      <a:pt x="-2164" y="70804"/>
                      <a:pt x="19264" y="58675"/>
                      <a:pt x="9331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A44DDE-78DF-A0D6-5F6F-5F16BF4BAAA4}"/>
                  </a:ext>
                </a:extLst>
              </p:cNvPr>
              <p:cNvSpPr/>
              <p:nvPr/>
            </p:nvSpPr>
            <p:spPr>
              <a:xfrm>
                <a:off x="8650226" y="587845"/>
                <a:ext cx="1538385" cy="2305317"/>
              </a:xfrm>
              <a:custGeom>
                <a:avLst/>
                <a:gdLst>
                  <a:gd name="connsiteX0" fmla="*/ 1539551 w 1539551"/>
                  <a:gd name="connsiteY0" fmla="*/ 2304661 h 2304661"/>
                  <a:gd name="connsiteX1" fmla="*/ 1324946 w 1539551"/>
                  <a:gd name="connsiteY1" fmla="*/ 2118049 h 2304661"/>
                  <a:gd name="connsiteX2" fmla="*/ 1212979 w 1539551"/>
                  <a:gd name="connsiteY2" fmla="*/ 1922106 h 2304661"/>
                  <a:gd name="connsiteX3" fmla="*/ 1073020 w 1539551"/>
                  <a:gd name="connsiteY3" fmla="*/ 1586204 h 2304661"/>
                  <a:gd name="connsiteX4" fmla="*/ 942391 w 1539551"/>
                  <a:gd name="connsiteY4" fmla="*/ 1436914 h 2304661"/>
                  <a:gd name="connsiteX5" fmla="*/ 858416 w 1539551"/>
                  <a:gd name="connsiteY5" fmla="*/ 1315616 h 2304661"/>
                  <a:gd name="connsiteX6" fmla="*/ 709126 w 1539551"/>
                  <a:gd name="connsiteY6" fmla="*/ 1045028 h 2304661"/>
                  <a:gd name="connsiteX7" fmla="*/ 587828 w 1539551"/>
                  <a:gd name="connsiteY7" fmla="*/ 905069 h 2304661"/>
                  <a:gd name="connsiteX8" fmla="*/ 485191 w 1539551"/>
                  <a:gd name="connsiteY8" fmla="*/ 709126 h 2304661"/>
                  <a:gd name="connsiteX9" fmla="*/ 214604 w 1539551"/>
                  <a:gd name="connsiteY9" fmla="*/ 335902 h 2304661"/>
                  <a:gd name="connsiteX10" fmla="*/ 0 w 1539551"/>
                  <a:gd name="connsiteY10" fmla="*/ 0 h 230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9551" h="2304661" extrusionOk="0">
                    <a:moveTo>
                      <a:pt x="1539551" y="2304661"/>
                    </a:moveTo>
                    <a:cubicBezTo>
                      <a:pt x="1429687" y="2234614"/>
                      <a:pt x="1434212" y="2183744"/>
                      <a:pt x="1324946" y="2118049"/>
                    </a:cubicBezTo>
                    <a:cubicBezTo>
                      <a:pt x="1265697" y="2094506"/>
                      <a:pt x="1257684" y="1995706"/>
                      <a:pt x="1212979" y="1922106"/>
                    </a:cubicBezTo>
                    <a:cubicBezTo>
                      <a:pt x="1148019" y="1763708"/>
                      <a:pt x="1153831" y="1722078"/>
                      <a:pt x="1073020" y="1586204"/>
                    </a:cubicBezTo>
                    <a:cubicBezTo>
                      <a:pt x="1017398" y="1541720"/>
                      <a:pt x="1016211" y="1495355"/>
                      <a:pt x="942391" y="1436914"/>
                    </a:cubicBezTo>
                    <a:cubicBezTo>
                      <a:pt x="913931" y="1376232"/>
                      <a:pt x="893557" y="1361700"/>
                      <a:pt x="858416" y="1315616"/>
                    </a:cubicBezTo>
                    <a:cubicBezTo>
                      <a:pt x="756718" y="1208523"/>
                      <a:pt x="791568" y="1160878"/>
                      <a:pt x="709126" y="1045028"/>
                    </a:cubicBezTo>
                    <a:cubicBezTo>
                      <a:pt x="649695" y="1004408"/>
                      <a:pt x="668363" y="943060"/>
                      <a:pt x="587828" y="905069"/>
                    </a:cubicBezTo>
                    <a:cubicBezTo>
                      <a:pt x="528712" y="868336"/>
                      <a:pt x="519387" y="742103"/>
                      <a:pt x="485191" y="709126"/>
                    </a:cubicBezTo>
                    <a:cubicBezTo>
                      <a:pt x="428133" y="628566"/>
                      <a:pt x="268350" y="410005"/>
                      <a:pt x="214604" y="335902"/>
                    </a:cubicBezTo>
                    <a:cubicBezTo>
                      <a:pt x="188672" y="322464"/>
                      <a:pt x="26971" y="8931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id="{3E3CFBE6-D9BF-C2FB-DE44-7A3ADC2ABF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539428">
                <a:off x="5382207" y="1675059"/>
                <a:ext cx="167951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Allenwood Beds</a:t>
                </a:r>
              </a:p>
            </p:txBody>
          </p:sp>
          <p:sp>
            <p:nvSpPr>
              <p:cNvPr id="26" name="TextBox 17">
                <a:extLst>
                  <a:ext uri="{FF2B5EF4-FFF2-40B4-BE49-F238E27FC236}">
                    <a16:creationId xmlns:a16="http://schemas.microsoft.com/office/drawing/2014/main" id="{3D6BA358-AE28-6717-E111-800F982EC7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940064">
                <a:off x="10111747" y="1061305"/>
                <a:ext cx="167951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Allenwood Beds</a:t>
                </a:r>
              </a:p>
            </p:txBody>
          </p:sp>
          <p:sp>
            <p:nvSpPr>
              <p:cNvPr id="27" name="TextBox 18">
                <a:extLst>
                  <a:ext uri="{FF2B5EF4-FFF2-40B4-BE49-F238E27FC236}">
                    <a16:creationId xmlns:a16="http://schemas.microsoft.com/office/drawing/2014/main" id="{B2C66DC3-11A2-F254-0E23-7B0466775A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857928">
                <a:off x="5249709" y="3847438"/>
                <a:ext cx="126887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Waulsortian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Mudbank</a:t>
                </a:r>
              </a:p>
            </p:txBody>
          </p:sp>
          <p:sp>
            <p:nvSpPr>
              <p:cNvPr id="28" name="TextBox 19">
                <a:extLst>
                  <a:ext uri="{FF2B5EF4-FFF2-40B4-BE49-F238E27FC236}">
                    <a16:creationId xmlns:a16="http://schemas.microsoft.com/office/drawing/2014/main" id="{E5ED55AE-9E89-8AE1-C7FB-011363E17A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857928">
                <a:off x="10380351" y="2714637"/>
                <a:ext cx="126887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Waulsortian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Mudbank</a:t>
                </a:r>
              </a:p>
            </p:txBody>
          </p:sp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72F0F761-A481-64B5-1C77-ACC475D146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601320">
                <a:off x="5361991" y="5505761"/>
                <a:ext cx="94394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Tz WML</a:t>
                </a:r>
              </a:p>
            </p:txBody>
          </p: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21DB1084-304F-EE73-FAD7-72E6C3C6E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601320">
                <a:off x="10554592" y="4659400"/>
                <a:ext cx="94394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Tz WML</a:t>
                </a:r>
              </a:p>
            </p:txBody>
          </p:sp>
          <p:sp>
            <p:nvSpPr>
              <p:cNvPr id="31" name="TextBox 22">
                <a:extLst>
                  <a:ext uri="{FF2B5EF4-FFF2-40B4-BE49-F238E27FC236}">
                    <a16:creationId xmlns:a16="http://schemas.microsoft.com/office/drawing/2014/main" id="{CF0472B2-4A89-16A9-1D3A-66121B72AB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845745">
                <a:off x="7868063" y="5574861"/>
                <a:ext cx="160948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Calcarenite Marker</a:t>
                </a:r>
              </a:p>
            </p:txBody>
          </p:sp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6FA3C421-C7DB-110F-53E4-5BBEB3E9C6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8962" y="3845273"/>
                <a:ext cx="26747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3" name="TextBox 24">
                <a:extLst>
                  <a:ext uri="{FF2B5EF4-FFF2-40B4-BE49-F238E27FC236}">
                    <a16:creationId xmlns:a16="http://schemas.microsoft.com/office/drawing/2014/main" id="{DBDD29C2-9B3C-BB75-669A-CCE4D9B3C6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7131" y="1709109"/>
                <a:ext cx="26747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4" name="TextBox 25">
                <a:extLst>
                  <a:ext uri="{FF2B5EF4-FFF2-40B4-BE49-F238E27FC236}">
                    <a16:creationId xmlns:a16="http://schemas.microsoft.com/office/drawing/2014/main" id="{71881BF1-B619-F003-8CC6-8ECB1B4B6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87489" y="3478378"/>
                <a:ext cx="2880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35" name="TextBox 26">
                <a:extLst>
                  <a:ext uri="{FF2B5EF4-FFF2-40B4-BE49-F238E27FC236}">
                    <a16:creationId xmlns:a16="http://schemas.microsoft.com/office/drawing/2014/main" id="{C344DD94-F47A-FE91-7B8B-4750395E0D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1601" y="3484272"/>
                <a:ext cx="2880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36" name="TextBox 27">
                <a:extLst>
                  <a:ext uri="{FF2B5EF4-FFF2-40B4-BE49-F238E27FC236}">
                    <a16:creationId xmlns:a16="http://schemas.microsoft.com/office/drawing/2014/main" id="{E00D0585-AC4C-22F0-D2AD-5EA1CEC8B6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66336" y="3902209"/>
                <a:ext cx="2880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37" name="TextBox 28">
                <a:extLst>
                  <a:ext uri="{FF2B5EF4-FFF2-40B4-BE49-F238E27FC236}">
                    <a16:creationId xmlns:a16="http://schemas.microsoft.com/office/drawing/2014/main" id="{B1F89B4E-D95E-FFE1-6080-8D65720ED7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4746" y="4671985"/>
                <a:ext cx="26747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8" name="TextBox 29">
                <a:extLst>
                  <a:ext uri="{FF2B5EF4-FFF2-40B4-BE49-F238E27FC236}">
                    <a16:creationId xmlns:a16="http://schemas.microsoft.com/office/drawing/2014/main" id="{D8C836B2-D49E-A49D-B393-87479F5851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1974" y="2191247"/>
                <a:ext cx="26747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1113DC88-E11A-5065-FB0B-03FD3378DD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70949" y="1167602"/>
                <a:ext cx="2880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0" name="TextBox 31">
                <a:extLst>
                  <a:ext uri="{FF2B5EF4-FFF2-40B4-BE49-F238E27FC236}">
                    <a16:creationId xmlns:a16="http://schemas.microsoft.com/office/drawing/2014/main" id="{C9BAB442-0759-5837-4E72-62A808CC5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7065" y="2679284"/>
                <a:ext cx="26747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41" name="TextBox 32">
                <a:extLst>
                  <a:ext uri="{FF2B5EF4-FFF2-40B4-BE49-F238E27FC236}">
                    <a16:creationId xmlns:a16="http://schemas.microsoft.com/office/drawing/2014/main" id="{3DAE6DBC-91E9-7958-F517-9EC882862E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9122" y="6158357"/>
                <a:ext cx="145445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After Emo (1986)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89DF9E5-EC8F-C029-76A8-4C3E38B84290}"/>
                  </a:ext>
                </a:extLst>
              </p:cNvPr>
              <p:cNvSpPr/>
              <p:nvPr/>
            </p:nvSpPr>
            <p:spPr>
              <a:xfrm>
                <a:off x="11703181" y="354455"/>
                <a:ext cx="439765" cy="6185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29395F8-7B37-7B40-5433-73D4413BF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74660" y="530688"/>
                <a:ext cx="11114" cy="50345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35">
                <a:extLst>
                  <a:ext uri="{FF2B5EF4-FFF2-40B4-BE49-F238E27FC236}">
                    <a16:creationId xmlns:a16="http://schemas.microsoft.com/office/drawing/2014/main" id="{95647676-017E-E514-7E57-4748082739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11594096" y="2843750"/>
                <a:ext cx="69121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~500m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D50AC3-3D87-1237-98FF-10B76995AADF}"/>
                </a:ext>
              </a:extLst>
            </p:cNvPr>
            <p:cNvSpPr/>
            <p:nvPr/>
          </p:nvSpPr>
          <p:spPr>
            <a:xfrm>
              <a:off x="1874838" y="269875"/>
              <a:ext cx="7064375" cy="63182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id="{05643515-1634-2168-2563-817EE18C1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7963" y="138112"/>
              <a:ext cx="2782887" cy="1480407"/>
              <a:chOff x="506223" y="1544250"/>
              <a:chExt cx="2782216" cy="147949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4E63D4-FA94-56CA-69FF-8F425F5E52A7}"/>
                  </a:ext>
                </a:extLst>
              </p:cNvPr>
              <p:cNvSpPr/>
              <p:nvPr/>
            </p:nvSpPr>
            <p:spPr>
              <a:xfrm>
                <a:off x="506223" y="1544250"/>
                <a:ext cx="2515579" cy="14794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39">
                <a:extLst>
                  <a:ext uri="{FF2B5EF4-FFF2-40B4-BE49-F238E27FC236}">
                    <a16:creationId xmlns:a16="http://schemas.microsoft.com/office/drawing/2014/main" id="{7047B319-54B4-E129-0489-3C355EC885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919" y="2158561"/>
                <a:ext cx="215999" cy="3008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9" name="TextBox 40">
                <a:extLst>
                  <a:ext uri="{FF2B5EF4-FFF2-40B4-BE49-F238E27FC236}">
                    <a16:creationId xmlns:a16="http://schemas.microsoft.com/office/drawing/2014/main" id="{DD57E2E2-37A3-B4A5-9149-3725EC65D0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650239" y="1606579"/>
                <a:ext cx="2160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10" name="TextBox 41">
                <a:extLst>
                  <a:ext uri="{FF2B5EF4-FFF2-40B4-BE49-F238E27FC236}">
                    <a16:creationId xmlns:a16="http://schemas.microsoft.com/office/drawing/2014/main" id="{F5E65DB5-73D5-D07A-CAAE-32A8A6EEE5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919" y="1882562"/>
                <a:ext cx="215999" cy="3008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11" name="TextBox 42">
                <a:extLst>
                  <a:ext uri="{FF2B5EF4-FFF2-40B4-BE49-F238E27FC236}">
                    <a16:creationId xmlns:a16="http://schemas.microsoft.com/office/drawing/2014/main" id="{60082871-6297-507D-EF59-B0AA38BFDE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4821" y="1588107"/>
                <a:ext cx="2363618" cy="1341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Rock Matrix Breccias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Precipitate Cemented Breccia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Crackle Breccia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Heterolithic</a:t>
                </a:r>
                <a:r>
                  <a:rPr kumimoji="0" lang="en-IE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Mud Matrix Breccia</a:t>
                </a:r>
              </a:p>
            </p:txBody>
          </p:sp>
          <p:sp>
            <p:nvSpPr>
              <p:cNvPr id="12" name="TextBox 43">
                <a:extLst>
                  <a:ext uri="{FF2B5EF4-FFF2-40B4-BE49-F238E27FC236}">
                    <a16:creationId xmlns:a16="http://schemas.microsoft.com/office/drawing/2014/main" id="{23CC4CD0-95F2-4221-C7FE-9EA9A99CB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8925" y="2454392"/>
                <a:ext cx="215999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D65BD-B9E8-C35E-BB48-73DDE95DAF12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45" name="Callout: Down Arrow 44">
              <a:extLst>
                <a:ext uri="{FF2B5EF4-FFF2-40B4-BE49-F238E27FC236}">
                  <a16:creationId xmlns:a16="http://schemas.microsoft.com/office/drawing/2014/main" id="{53831062-D33F-C420-9B3D-51DD1CC9A454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397CCC-7A34-38C1-A2D9-CED29F8CA258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C541344-CB49-C284-4357-8092C3E81F41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3B181DC-D6D4-BEAA-6B80-56C7D2F502D7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AFF51E4-5292-1734-14FA-FA7CADC3E395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841E745-A349-58C5-650F-231571304B70}"/>
              </a:ext>
            </a:extLst>
          </p:cNvPr>
          <p:cNvSpPr txBox="1"/>
          <p:nvPr/>
        </p:nvSpPr>
        <p:spPr>
          <a:xfrm>
            <a:off x="3156350" y="435445"/>
            <a:ext cx="587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Breccia types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E42988-0975-0836-59E9-A0050A84F13D}"/>
              </a:ext>
            </a:extLst>
          </p:cNvPr>
          <p:cNvGrpSpPr/>
          <p:nvPr/>
        </p:nvGrpSpPr>
        <p:grpSpPr>
          <a:xfrm>
            <a:off x="246000" y="6777374"/>
            <a:ext cx="11700000" cy="72000"/>
            <a:chOff x="360000" y="2880000"/>
            <a:chExt cx="11700000" cy="72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901EE74-BCA2-ED26-CAB5-B2F9DC73AEC6}"/>
                </a:ext>
              </a:extLst>
            </p:cNvPr>
            <p:cNvGrpSpPr/>
            <p:nvPr/>
          </p:nvGrpSpPr>
          <p:grpSpPr>
            <a:xfrm>
              <a:off x="5040000" y="2880000"/>
              <a:ext cx="2342556" cy="72000"/>
              <a:chOff x="360000" y="2464800"/>
              <a:chExt cx="2342556" cy="72000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89C8871-E55B-9F83-61A9-E7B839445A6A}"/>
                  </a:ext>
                </a:extLst>
              </p:cNvPr>
              <p:cNvSpPr/>
              <p:nvPr/>
            </p:nvSpPr>
            <p:spPr>
              <a:xfrm>
                <a:off x="1532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57F1791-36A0-D5DA-ACE1-9B4D4FAA143C}"/>
                  </a:ext>
                </a:extLst>
              </p:cNvPr>
              <p:cNvSpPr/>
              <p:nvPr/>
            </p:nvSpPr>
            <p:spPr>
              <a:xfrm>
                <a:off x="59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8C2E518-9617-D8E4-BDC2-56313287F385}"/>
                  </a:ext>
                </a:extLst>
              </p:cNvPr>
              <p:cNvSpPr/>
              <p:nvPr/>
            </p:nvSpPr>
            <p:spPr>
              <a:xfrm>
                <a:off x="360000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C384EEC-5CB5-13E2-C724-8BDAD386A66B}"/>
                  </a:ext>
                </a:extLst>
              </p:cNvPr>
              <p:cNvSpPr/>
              <p:nvPr/>
            </p:nvSpPr>
            <p:spPr>
              <a:xfrm>
                <a:off x="129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1A197A6-56E1-E017-9D41-D3388E583FCE}"/>
                  </a:ext>
                </a:extLst>
              </p:cNvPr>
              <p:cNvSpPr/>
              <p:nvPr/>
            </p:nvSpPr>
            <p:spPr>
              <a:xfrm>
                <a:off x="106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3B6F041-6570-B579-9EA3-DF6052E22467}"/>
                  </a:ext>
                </a:extLst>
              </p:cNvPr>
              <p:cNvSpPr/>
              <p:nvPr/>
            </p:nvSpPr>
            <p:spPr>
              <a:xfrm>
                <a:off x="176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96E2EF9-74F6-AC3E-7BF1-AE13793A3F6D}"/>
                  </a:ext>
                </a:extLst>
              </p:cNvPr>
              <p:cNvSpPr/>
              <p:nvPr/>
            </p:nvSpPr>
            <p:spPr>
              <a:xfrm>
                <a:off x="2000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D9D9A40-1160-E054-BEEC-0AF8C6C7DE5A}"/>
                  </a:ext>
                </a:extLst>
              </p:cNvPr>
              <p:cNvSpPr/>
              <p:nvPr/>
            </p:nvSpPr>
            <p:spPr>
              <a:xfrm>
                <a:off x="223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97E32B9-7B1C-C9A7-22DD-E6D6A15F6E31}"/>
                  </a:ext>
                </a:extLst>
              </p:cNvPr>
              <p:cNvSpPr/>
              <p:nvPr/>
            </p:nvSpPr>
            <p:spPr>
              <a:xfrm>
                <a:off x="246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E961906-3577-A478-D566-B214B02E287A}"/>
                  </a:ext>
                </a:extLst>
              </p:cNvPr>
              <p:cNvSpPr/>
              <p:nvPr/>
            </p:nvSpPr>
            <p:spPr>
              <a:xfrm>
                <a:off x="828000" y="24648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050B552-D41D-D616-AA66-34C1FDA305DA}"/>
                </a:ext>
              </a:extLst>
            </p:cNvPr>
            <p:cNvGrpSpPr/>
            <p:nvPr/>
          </p:nvGrpSpPr>
          <p:grpSpPr>
            <a:xfrm>
              <a:off x="360000" y="2880000"/>
              <a:ext cx="4680000" cy="72000"/>
              <a:chOff x="2700000" y="2880000"/>
              <a:chExt cx="4680000" cy="72000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CBCF7D4-DB52-2B00-C7CA-9F853E02FD98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F0DA44A7-A489-C414-C4B2-8F6224FC0F8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75F4B67-F5A4-3D05-4DEF-1EEDD7E224D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657039B-DD31-A3A2-A186-8E88B5FCAA6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7CE4DD9-2BC4-5179-8FC9-5B6E41D56ED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E3B8831-29E6-88BD-3D87-935CDDD6B06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4A01D72-B3F2-E6DD-A0E2-9E05B512BAB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6FCBCDD-9F26-7CDF-621E-6D730A90FE5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D767DAF-FB14-6164-24E5-20CA9FA4DE4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74FB310-0778-6690-893B-40F886CF164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3FE25ED-51E7-79B4-CE48-65D429DA3F0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DAC4882-86D6-49DA-D7A4-6BE029C1DDE8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63AF371-7F46-34AF-08BE-8AE29696C30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6CB85672-090B-2AF8-87BB-545850C962A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08ED817-A6D5-59FD-9370-00BF866EFAC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51F65C9-77BE-6445-9019-45D0DA495D0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DB108DE0-B0F4-41CF-ECFD-B9E44EA5868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D45C32C-E5CE-0A9D-BA5E-62DC44E096A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94D9880-E164-E868-B545-81A0FC244F0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54DEC70-F491-8A70-5834-196D6DBCD343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746CBB9-D0EB-1284-6093-7E904EED89F2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E6C582C-779A-D257-FA9D-4E12835FDD1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82AD2E7-D4E7-FCC7-0D59-1060AFEBFD41}"/>
                </a:ext>
              </a:extLst>
            </p:cNvPr>
            <p:cNvGrpSpPr/>
            <p:nvPr/>
          </p:nvGrpSpPr>
          <p:grpSpPr>
            <a:xfrm>
              <a:off x="9720000" y="2880000"/>
              <a:ext cx="2340000" cy="72000"/>
              <a:chOff x="485052" y="1937674"/>
              <a:chExt cx="2340000" cy="72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149EB26-EB2E-1039-6DD4-AC1140D674DC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DEEAE42-C32C-3486-F266-DCFB41B334EA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C0AAA0-B317-96E1-BB14-B0F5B28C1BD3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D259BF3-12DB-A780-98B0-B051DB164EC7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339DBA0-0411-FFCA-6874-33F5B93FA76C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7BC076D-323E-8235-E165-3D67D5082449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6AA08FA-32DF-A1CF-FF1E-458E004331B6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30DDF26-AA3D-D3F1-FBE7-43AFADBAFB2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438D30C-3601-14F1-3BCF-ECE12C1FBC0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0C335CD-6996-97C1-44ED-521DBF32DDF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FE35718-5BD2-0CC9-2B76-05784D4F207D}"/>
                </a:ext>
              </a:extLst>
            </p:cNvPr>
            <p:cNvGrpSpPr/>
            <p:nvPr/>
          </p:nvGrpSpPr>
          <p:grpSpPr>
            <a:xfrm>
              <a:off x="7380000" y="2880000"/>
              <a:ext cx="2340000" cy="72000"/>
              <a:chOff x="485052" y="1937674"/>
              <a:chExt cx="2340000" cy="720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DF09CDA-CC98-C9EE-282A-F03963903A46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1F5884A-0477-3655-C16C-5CCD3097F8C0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F8C42B-9C36-6E9D-5AFD-3628D1A1E6AC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56756F0-24EF-1C68-E463-6DD6FAE711BF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67041B2-3B2C-1D42-A3A1-030A6D2D09D8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FCC6DE9-EEDE-6E08-5AC6-20D19A2083D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80BBFC6-EE06-4724-9805-723AE680AB0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F548DFF-B115-A84C-A8E3-97BE3EDBE155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5FAF645-1962-DDAB-9264-A85EA3F65D83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28A8CE-24AB-7B04-3196-5B7A48FFA12B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ECE759C-0E22-7960-B51D-2042B23C457A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7C0C2C7-11AB-EE01-D364-C1B8E13AE1F2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FB06679-3B19-D9F3-DC86-F9E4A3C08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258B558-821B-5C6E-D932-6635851C250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9897D69-A2B5-511D-AB53-417813D4520D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CA32A61-BD09-0002-E1B2-93BC38538A2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037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33E3DD4-1A79-7001-71DF-2C9286A54807}"/>
              </a:ext>
            </a:extLst>
          </p:cNvPr>
          <p:cNvGrpSpPr/>
          <p:nvPr/>
        </p:nvGrpSpPr>
        <p:grpSpPr>
          <a:xfrm>
            <a:off x="9496827" y="1284439"/>
            <a:ext cx="2700000" cy="4427882"/>
            <a:chOff x="8194801" y="988439"/>
            <a:chExt cx="2700000" cy="44278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99E71D-B899-6F72-42CA-3B4F107CB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1" t="30854" r="61930" b="7404"/>
            <a:stretch/>
          </p:blipFill>
          <p:spPr>
            <a:xfrm>
              <a:off x="8194801" y="988439"/>
              <a:ext cx="2700000" cy="37357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153C6B-079F-2189-9A0B-D235B6DAFEC6}"/>
                </a:ext>
              </a:extLst>
            </p:cNvPr>
            <p:cNvSpPr txBox="1"/>
            <p:nvPr/>
          </p:nvSpPr>
          <p:spPr>
            <a:xfrm>
              <a:off x="8194801" y="4585324"/>
              <a:ext cx="270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400" dirty="0"/>
                <a:t>Multiple horizons</a:t>
              </a:r>
            </a:p>
            <a:p>
              <a:pPr algn="ctr"/>
              <a:r>
                <a:rPr lang="en-IE" sz="2400" dirty="0"/>
                <a:t>Base of reef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9EAA8B-6D47-8170-CDDC-83547B68A33B}"/>
              </a:ext>
            </a:extLst>
          </p:cNvPr>
          <p:cNvSpPr txBox="1"/>
          <p:nvPr/>
        </p:nvSpPr>
        <p:spPr>
          <a:xfrm>
            <a:off x="9208226" y="6135999"/>
            <a:ext cx="28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/>
              <a:t>from ZMI website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798455-52F0-F912-4203-85235AB4C576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9AB74300-7F9E-3572-0870-5E81EBB5FAF0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F2EF1D-895D-DBE9-1C3F-92F74ADF9003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A5C550-04EA-352A-7D8E-CB30AC3264D2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487A29-29AC-5A65-D7BC-022739C436E0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6404E1-6316-DA11-71B7-7355DAC177C6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7A543-4645-02CF-B76F-D6D618CB53B5}"/>
              </a:ext>
            </a:extLst>
          </p:cNvPr>
          <p:cNvGrpSpPr/>
          <p:nvPr/>
        </p:nvGrpSpPr>
        <p:grpSpPr>
          <a:xfrm>
            <a:off x="159257" y="1053548"/>
            <a:ext cx="9249485" cy="4889665"/>
            <a:chOff x="159257" y="1053548"/>
            <a:chExt cx="9249485" cy="48896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C42748-143F-98B2-3111-1A510446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15062" r="12615" b="10769"/>
            <a:stretch/>
          </p:blipFill>
          <p:spPr>
            <a:xfrm>
              <a:off x="159257" y="1053548"/>
              <a:ext cx="9249485" cy="4889665"/>
            </a:xfrm>
            <a:prstGeom prst="rect">
              <a:avLst/>
            </a:prstGeom>
            <a:ln w="19050"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47CC1E-C57E-734C-310C-5EA1CFAE18B5}"/>
                </a:ext>
              </a:extLst>
            </p:cNvPr>
            <p:cNvSpPr/>
            <p:nvPr/>
          </p:nvSpPr>
          <p:spPr>
            <a:xfrm>
              <a:off x="387626" y="1083365"/>
              <a:ext cx="5516217" cy="36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F16B732-F9ED-E3B9-4992-EBF8991ECA49}"/>
              </a:ext>
            </a:extLst>
          </p:cNvPr>
          <p:cNvSpPr txBox="1"/>
          <p:nvPr/>
        </p:nvSpPr>
        <p:spPr>
          <a:xfrm>
            <a:off x="2981257" y="526774"/>
            <a:ext cx="62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Allenwood graben – ZMI mineralization model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7DD671-AA8B-EACF-F73F-724BA81D56B1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240000"/>
            <a:chExt cx="11700000" cy="72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2BED130-0C64-F240-8ED2-7727653E1D8E}"/>
                </a:ext>
              </a:extLst>
            </p:cNvPr>
            <p:cNvGrpSpPr/>
            <p:nvPr/>
          </p:nvGrpSpPr>
          <p:grpSpPr>
            <a:xfrm>
              <a:off x="5040000" y="3240000"/>
              <a:ext cx="2340000" cy="72000"/>
              <a:chOff x="360000" y="2617200"/>
              <a:chExt cx="2340000" cy="720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8AE93A5-4B68-C29C-DDF8-75E5C2AF80E1}"/>
                  </a:ext>
                </a:extLst>
              </p:cNvPr>
              <p:cNvSpPr/>
              <p:nvPr/>
            </p:nvSpPr>
            <p:spPr>
              <a:xfrm>
                <a:off x="153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536C30-11AC-E269-BF02-6793CEEFD7F8}"/>
                  </a:ext>
                </a:extLst>
              </p:cNvPr>
              <p:cNvSpPr/>
              <p:nvPr/>
            </p:nvSpPr>
            <p:spPr>
              <a:xfrm>
                <a:off x="59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9BBBBEF-F6B3-E417-5996-EB9DE4F8F133}"/>
                  </a:ext>
                </a:extLst>
              </p:cNvPr>
              <p:cNvSpPr/>
              <p:nvPr/>
            </p:nvSpPr>
            <p:spPr>
              <a:xfrm>
                <a:off x="82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2E674F5-CCE6-2351-5653-8225B9FA91A0}"/>
                  </a:ext>
                </a:extLst>
              </p:cNvPr>
              <p:cNvSpPr/>
              <p:nvPr/>
            </p:nvSpPr>
            <p:spPr>
              <a:xfrm>
                <a:off x="129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479573-7C4E-F0C5-C91B-D29226AB046A}"/>
                  </a:ext>
                </a:extLst>
              </p:cNvPr>
              <p:cNvSpPr/>
              <p:nvPr/>
            </p:nvSpPr>
            <p:spPr>
              <a:xfrm>
                <a:off x="1062000" y="26172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A2B1C22-9D7C-F9CE-C1BB-28419AAC512B}"/>
                  </a:ext>
                </a:extLst>
              </p:cNvPr>
              <p:cNvSpPr/>
              <p:nvPr/>
            </p:nvSpPr>
            <p:spPr>
              <a:xfrm>
                <a:off x="176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DF00C6C-C414-F8FE-F488-5193EFCB4C11}"/>
                  </a:ext>
                </a:extLst>
              </p:cNvPr>
              <p:cNvSpPr/>
              <p:nvPr/>
            </p:nvSpPr>
            <p:spPr>
              <a:xfrm>
                <a:off x="199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4971C6C-3F8C-E3F6-FEB3-5EA7CAC93B6C}"/>
                  </a:ext>
                </a:extLst>
              </p:cNvPr>
              <p:cNvSpPr/>
              <p:nvPr/>
            </p:nvSpPr>
            <p:spPr>
              <a:xfrm>
                <a:off x="2232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3C6A9B-B87F-726B-6219-A4D23431C96C}"/>
                  </a:ext>
                </a:extLst>
              </p:cNvPr>
              <p:cNvSpPr/>
              <p:nvPr/>
            </p:nvSpPr>
            <p:spPr>
              <a:xfrm>
                <a:off x="246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B493378-1F5B-0085-6982-156500EAD4DB}"/>
                  </a:ext>
                </a:extLst>
              </p:cNvPr>
              <p:cNvSpPr/>
              <p:nvPr/>
            </p:nvSpPr>
            <p:spPr>
              <a:xfrm>
                <a:off x="36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C89B2F-3AAE-8AFD-BF3B-44BA50EBF73A}"/>
                </a:ext>
              </a:extLst>
            </p:cNvPr>
            <p:cNvGrpSpPr/>
            <p:nvPr/>
          </p:nvGrpSpPr>
          <p:grpSpPr>
            <a:xfrm>
              <a:off x="360000" y="3240000"/>
              <a:ext cx="4680000" cy="72000"/>
              <a:chOff x="2700000" y="3240000"/>
              <a:chExt cx="4680000" cy="720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EA8D6A7-049F-3E94-96B7-F849B8116C1A}"/>
                  </a:ext>
                </a:extLst>
              </p:cNvPr>
              <p:cNvGrpSpPr/>
              <p:nvPr/>
            </p:nvGrpSpPr>
            <p:grpSpPr>
              <a:xfrm>
                <a:off x="2700000" y="32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C9C20B1-7BA5-D0D8-8343-910B71C7985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55125F8-A15E-888B-0EBD-01D9A523636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22DEFB8-7BC0-48FD-1FD3-F2F99BCD18EB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BF7D028-3300-A774-3C04-41007EEEA59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8E7971F-1CAF-2A53-6E87-18BD3F7FB4E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1798C2E-83B7-B38E-9F95-0E474E26995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5734758-EBA9-FA7E-9080-E5670E34FFA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4150093-FBF5-8030-54DA-7C49CF36E6A0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D8C0E4F-23C6-3A48-1672-3507722F86C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1102778-B092-FC9B-4A25-66A1F77A2D8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A80779B-277A-6D05-ED41-8E005C048545}"/>
                  </a:ext>
                </a:extLst>
              </p:cNvPr>
              <p:cNvGrpSpPr/>
              <p:nvPr/>
            </p:nvGrpSpPr>
            <p:grpSpPr>
              <a:xfrm>
                <a:off x="5040000" y="32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E11C22A-79E9-24FE-E1C8-66CAE83770A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1302A8-A939-C619-D639-EB7C0C1E6E9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8B2819F-2646-1AAD-2418-951E6EE1E64B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810BAB6-DFF6-61BD-784A-495D31B75C5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ADA77FB-7ECB-6C37-A8B7-B63808146E8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B34909D-C19F-6A9C-ACBB-50ADB661F33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B0B66E0-E3AC-DE5A-922E-F7A44E6958B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E780F52-7BDF-627A-4D5C-239FE1AD2C0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1D554B8-E8FF-5C51-5B13-F9D3C9DA961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CEDBFBC-C517-46B3-C10D-535E829A7FF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E6F3D0-9E2F-09CC-8B05-194AB562384E}"/>
                </a:ext>
              </a:extLst>
            </p:cNvPr>
            <p:cNvGrpSpPr/>
            <p:nvPr/>
          </p:nvGrpSpPr>
          <p:grpSpPr>
            <a:xfrm>
              <a:off x="9720000" y="3240000"/>
              <a:ext cx="2340000" cy="72000"/>
              <a:chOff x="485052" y="1937674"/>
              <a:chExt cx="2340000" cy="72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64698BD-A905-5398-E164-CB6E02E572FA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36A3919-EE0F-3466-B986-D168E564B95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264498-E583-E37B-1672-287D007D4F60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8329C4E-A39C-079D-BB84-F27672F8EAAC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DE7CF0D-1E2B-7F76-E843-06ED69800E89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C25446-571B-C765-C067-931120163FD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2A0EDD1-FAB3-CFD4-BE82-6BDB96EB0CF3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80FAE0-90C0-12D9-F4A8-6524A199BF49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F048E-D906-F902-DB39-B2F163D14AC9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B58EA3A-A2EF-8CE2-B417-AD81750A0FE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4073D9B-44B6-C8B2-15BC-300BD392324B}"/>
                </a:ext>
              </a:extLst>
            </p:cNvPr>
            <p:cNvGrpSpPr/>
            <p:nvPr/>
          </p:nvGrpSpPr>
          <p:grpSpPr>
            <a:xfrm>
              <a:off x="7380000" y="3240000"/>
              <a:ext cx="2340000" cy="72000"/>
              <a:chOff x="485052" y="1937674"/>
              <a:chExt cx="2340000" cy="720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3C9E0FC-47C7-F88E-5B41-391168FDC4B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A4C29A7-9DEA-74A2-EBDA-3DC7CB1D94F9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C65A6A-F350-BB45-DF41-57C10616CFDB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58C694E-5C51-8AC7-5F7D-79228E313159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8AA206-6BA2-81ED-1071-E231111685E6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9147831-A466-C470-3213-AF4E5E8117E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4943D5-F756-FD82-C958-5379C6247270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971A33-F8A2-1EF1-8416-EBAADDA8E52B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2CDC648-CB3F-FE05-456B-209FEC517BE3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62DD367-60EE-7F37-3FCA-6F3E525749D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9C4E585-9242-1CA9-D8EE-6CBDBA659314}"/>
              </a:ext>
            </a:extLst>
          </p:cNvPr>
          <p:cNvGrpSpPr/>
          <p:nvPr/>
        </p:nvGrpSpPr>
        <p:grpSpPr>
          <a:xfrm>
            <a:off x="0" y="6332424"/>
            <a:ext cx="12192000" cy="458892"/>
            <a:chOff x="0" y="5569726"/>
            <a:chExt cx="12192000" cy="45889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326F9CC-D855-1610-157E-60CA117189A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DB67A816-AFFF-76D7-F847-4A1604C9B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294A359-DCB6-65CA-256F-5F9B142BE69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EF7E8BD-793F-1E37-86F5-0B0DF260B7D9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F78354C-E28A-9EEB-368C-EF489FAF32BD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87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AC90A-2732-AC1E-9959-197573941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4"/>
          <a:stretch/>
        </p:blipFill>
        <p:spPr>
          <a:xfrm>
            <a:off x="464000" y="1749287"/>
            <a:ext cx="5400000" cy="288000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03F5A-1A14-C0E0-5D34-807FBF7E109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4924"/>
          <a:stretch/>
        </p:blipFill>
        <p:spPr>
          <a:xfrm>
            <a:off x="6328000" y="1749287"/>
            <a:ext cx="5400000" cy="288000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D9E7F-B474-6573-99BE-0AAE5B44C072}"/>
              </a:ext>
            </a:extLst>
          </p:cNvPr>
          <p:cNvSpPr txBox="1"/>
          <p:nvPr/>
        </p:nvSpPr>
        <p:spPr>
          <a:xfrm>
            <a:off x="357809" y="5413652"/>
            <a:ext cx="11519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multiple sources including Gallagher et al. (1992); Dixon et al. (1986); Anderson et al. (1998).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A6D50A-EE18-A5C2-A52E-7487FB2217DF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9" name="Callout: Down Arrow 8">
              <a:extLst>
                <a:ext uri="{FF2B5EF4-FFF2-40B4-BE49-F238E27FC236}">
                  <a16:creationId xmlns:a16="http://schemas.microsoft.com/office/drawing/2014/main" id="{D9A3C16E-0408-671D-51BA-F0E6C278A1FF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D83EB0-72AB-6BC5-E4E6-E96C59633B9C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201D39-07FC-D125-E72D-701BA0579B04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A2AC95-1352-5A3C-3358-3C17B15076E7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87BACD-ECFF-7D4C-8AA4-DD90C6156BD3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4129A1C-4761-1AE3-9A0C-ED86C78511B9}"/>
              </a:ext>
            </a:extLst>
          </p:cNvPr>
          <p:cNvSpPr txBox="1"/>
          <p:nvPr/>
        </p:nvSpPr>
        <p:spPr>
          <a:xfrm>
            <a:off x="1220900" y="489005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Kildare deposits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812A26-8534-8D7D-60CF-E31D78BFF2E2}"/>
              </a:ext>
            </a:extLst>
          </p:cNvPr>
          <p:cNvSpPr txBox="1"/>
          <p:nvPr/>
        </p:nvSpPr>
        <p:spPr>
          <a:xfrm>
            <a:off x="7084900" y="489005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Irish-type deposits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050C1-3E92-2F98-76BB-4E04FB9829F8}"/>
              </a:ext>
            </a:extLst>
          </p:cNvPr>
          <p:cNvSpPr txBox="1"/>
          <p:nvPr/>
        </p:nvSpPr>
        <p:spPr>
          <a:xfrm>
            <a:off x="3650974" y="836781"/>
            <a:ext cx="489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Sulphur isotopes - 1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754EC2-8682-8589-1C25-7D4F57F0DBB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600000"/>
            <a:chExt cx="11700000" cy="72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A2FC16-CC76-9D6D-3695-D1411560D5D8}"/>
                </a:ext>
              </a:extLst>
            </p:cNvPr>
            <p:cNvGrpSpPr/>
            <p:nvPr/>
          </p:nvGrpSpPr>
          <p:grpSpPr>
            <a:xfrm>
              <a:off x="5040000" y="3600000"/>
              <a:ext cx="2340000" cy="72000"/>
              <a:chOff x="360000" y="2769600"/>
              <a:chExt cx="2340000" cy="72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4C34F5E-71FA-59B5-BFCB-EF0DC9A9C479}"/>
                  </a:ext>
                </a:extLst>
              </p:cNvPr>
              <p:cNvSpPr/>
              <p:nvPr/>
            </p:nvSpPr>
            <p:spPr>
              <a:xfrm>
                <a:off x="153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FE2CD0E-A1F0-E8B7-9E1A-CE5088A9D8B4}"/>
                  </a:ext>
                </a:extLst>
              </p:cNvPr>
              <p:cNvSpPr/>
              <p:nvPr/>
            </p:nvSpPr>
            <p:spPr>
              <a:xfrm>
                <a:off x="59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1BEE8F6-0A28-74DD-18C8-8EF4DBEF997E}"/>
                  </a:ext>
                </a:extLst>
              </p:cNvPr>
              <p:cNvSpPr/>
              <p:nvPr/>
            </p:nvSpPr>
            <p:spPr>
              <a:xfrm>
                <a:off x="82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C6F199F-2514-4F2F-74C0-044EED5A4E16}"/>
                  </a:ext>
                </a:extLst>
              </p:cNvPr>
              <p:cNvSpPr/>
              <p:nvPr/>
            </p:nvSpPr>
            <p:spPr>
              <a:xfrm>
                <a:off x="1296000" y="27696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600938F-50F3-DE60-1F4E-309BE8192823}"/>
                  </a:ext>
                </a:extLst>
              </p:cNvPr>
              <p:cNvSpPr/>
              <p:nvPr/>
            </p:nvSpPr>
            <p:spPr>
              <a:xfrm>
                <a:off x="106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C1F2829-98E3-1AC7-C917-1251782088A3}"/>
                  </a:ext>
                </a:extLst>
              </p:cNvPr>
              <p:cNvSpPr/>
              <p:nvPr/>
            </p:nvSpPr>
            <p:spPr>
              <a:xfrm>
                <a:off x="176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DE4454D-01BE-F153-B220-C4BF9081DB15}"/>
                  </a:ext>
                </a:extLst>
              </p:cNvPr>
              <p:cNvSpPr/>
              <p:nvPr/>
            </p:nvSpPr>
            <p:spPr>
              <a:xfrm>
                <a:off x="199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3F4FD92-0E04-B4D3-764F-507B88381799}"/>
                  </a:ext>
                </a:extLst>
              </p:cNvPr>
              <p:cNvSpPr/>
              <p:nvPr/>
            </p:nvSpPr>
            <p:spPr>
              <a:xfrm>
                <a:off x="223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AA2939D-C75F-AB62-F795-22B8548A288C}"/>
                  </a:ext>
                </a:extLst>
              </p:cNvPr>
              <p:cNvSpPr/>
              <p:nvPr/>
            </p:nvSpPr>
            <p:spPr>
              <a:xfrm>
                <a:off x="2466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50DF4A3-67A0-C98C-1DF4-59B636DA4A40}"/>
                  </a:ext>
                </a:extLst>
              </p:cNvPr>
              <p:cNvSpPr/>
              <p:nvPr/>
            </p:nvSpPr>
            <p:spPr>
              <a:xfrm>
                <a:off x="36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0EBD65-EC8C-038C-F082-04D4CE1A9F3C}"/>
                </a:ext>
              </a:extLst>
            </p:cNvPr>
            <p:cNvGrpSpPr/>
            <p:nvPr/>
          </p:nvGrpSpPr>
          <p:grpSpPr>
            <a:xfrm>
              <a:off x="360000" y="3600000"/>
              <a:ext cx="4680000" cy="72000"/>
              <a:chOff x="2700000" y="3600000"/>
              <a:chExt cx="4680000" cy="720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A9BECFA-B5B8-2A99-9EE0-67693F687983}"/>
                  </a:ext>
                </a:extLst>
              </p:cNvPr>
              <p:cNvGrpSpPr/>
              <p:nvPr/>
            </p:nvGrpSpPr>
            <p:grpSpPr>
              <a:xfrm>
                <a:off x="2700000" y="36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23C3C8C-5724-D8AE-EA11-0EEF09516B0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EDAB990-6A24-2F76-F370-7B49307D3B6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2F1F033-19F9-616F-2680-DEA5838CC5C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195E3FD-3018-CA55-70BB-CFB32F13517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EDC568F-4EBE-97E0-583C-E33706C48A2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C242D10-0630-72B9-F7F6-1007D9E9A63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EA38C71-F504-CDC4-66FB-D116071F316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7B3B055-279E-8DE6-BCFF-210959578D2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EF2B5AE-2E55-44E1-AE9A-090867C808B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8CDC403-F5E7-1814-06DA-384A5221073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D50876-10AB-BDA5-3A10-32B822029553}"/>
                  </a:ext>
                </a:extLst>
              </p:cNvPr>
              <p:cNvGrpSpPr/>
              <p:nvPr/>
            </p:nvGrpSpPr>
            <p:grpSpPr>
              <a:xfrm>
                <a:off x="5040000" y="36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937A9FE-5386-3D12-F0CC-3FCA8EADC9B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5D52092-C915-72D5-DA2D-431DBB86642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2660C4C-BB06-638D-C5C0-6248D16456C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C0A627F-9761-3F24-2DFB-87493AE56ED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B5AF63B-1CB6-CCAE-0643-D9068EAE525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11DB6A6-2142-3787-884A-3094729F540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8FD4FEC-74D0-2529-51FB-2157436A593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45B90A74-92E6-E754-9C5E-D85B141353D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8FFDA3E-2B56-5311-D0C4-12C7B30C549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A28B731-A3C7-1EEE-0D2A-B9276F8F588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3A8D8D-64D8-78AB-5E84-4BF1A3299A09}"/>
                </a:ext>
              </a:extLst>
            </p:cNvPr>
            <p:cNvGrpSpPr/>
            <p:nvPr/>
          </p:nvGrpSpPr>
          <p:grpSpPr>
            <a:xfrm>
              <a:off x="9720000" y="3600000"/>
              <a:ext cx="2340000" cy="72000"/>
              <a:chOff x="485052" y="1937674"/>
              <a:chExt cx="2340000" cy="72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225867-F1B0-03A6-F112-E53D4BE5EE5B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837D53-704F-F17E-10B4-67E4F7D5777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1112138-11C3-08E2-BD6B-BBDB0FF58EB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3CEFC3-E008-C4CE-7D30-B87726457E1A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C4FF42-0C98-2159-C0E2-DDC9090B459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D591330-018A-70CF-5FDF-14EE290404B9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D37413E-50B4-BE04-313A-35AFC0B38DC8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79DE6F-32C0-840D-98A5-DF7DF3BBFF91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3235ECC-C2D4-00E1-70FC-0FD2532B466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F8B9C4-20C9-ED1E-7DF9-EDA5D9CA8DE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F79465-90C5-3EE6-2FF1-642C5F4E7720}"/>
                </a:ext>
              </a:extLst>
            </p:cNvPr>
            <p:cNvGrpSpPr/>
            <p:nvPr/>
          </p:nvGrpSpPr>
          <p:grpSpPr>
            <a:xfrm>
              <a:off x="7380000" y="3600000"/>
              <a:ext cx="2340000" cy="72000"/>
              <a:chOff x="485052" y="1937674"/>
              <a:chExt cx="2340000" cy="72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62CDBE0-26A5-1C5E-D885-2B3F3B107A83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6D95FA3-1051-BFEB-576F-14D8038CAAE3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F9A5398-23FF-C750-99FB-95E0B2C3253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D0BD6BB-337D-74B9-9149-0BD21D0E4689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9B80E4-592B-9A53-F2AF-D8510FB2E8B8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93F6498-E562-E135-227B-9DA76518D569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F92F184-3FFD-56D6-FC2D-934E95E9DBE9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FB02109-287A-B522-7E18-0149E4B1CC3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F8E878B-CB48-8E65-E689-C5B5D2B9A7F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224ED85-56E4-B3D1-E993-F064B2E8099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1CA7389-8148-1DAB-8685-634CF95E1F61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E1FF98E-EA72-6A44-CEB2-8CBE8F791C3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C094F60-DF88-1A66-C2FA-BAFDFC66F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EEA0D5A-8815-6654-908E-7F1D32F05D3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CD80BA0-1091-085E-1DA8-A463C6C8859B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99D54D7-6B2E-B30D-E80C-7519C8031C2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49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912644-9A13-4E86-8492-43EB9CFEE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06974" y="-1460421"/>
            <a:ext cx="5059044" cy="95775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564DE-3171-44AD-99E9-7B19CA00D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333" y="1981999"/>
            <a:ext cx="5848350" cy="30389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B9A9E-6940-40B1-9AD4-649B1E09CFAC}"/>
              </a:ext>
            </a:extLst>
          </p:cNvPr>
          <p:cNvSpPr txBox="1"/>
          <p:nvPr/>
        </p:nvSpPr>
        <p:spPr>
          <a:xfrm>
            <a:off x="3516255" y="5786617"/>
            <a:ext cx="735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Bacteriogenic                                    Hydrothermal       Seawater SO</a:t>
            </a:r>
            <a:r>
              <a:rPr kumimoji="0" lang="en-I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6E02B-4C5F-4A00-98FB-505A399E8240}"/>
              </a:ext>
            </a:extLst>
          </p:cNvPr>
          <p:cNvSpPr txBox="1"/>
          <p:nvPr/>
        </p:nvSpPr>
        <p:spPr>
          <a:xfrm>
            <a:off x="880765" y="1249096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Irish-type deposits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B0F724-88BF-365E-C40E-067749C51D49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10" name="Callout: Down Arrow 9">
              <a:extLst>
                <a:ext uri="{FF2B5EF4-FFF2-40B4-BE49-F238E27FC236}">
                  <a16:creationId xmlns:a16="http://schemas.microsoft.com/office/drawing/2014/main" id="{E2B3C9CF-5C93-9B59-9385-1EE869193CE2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B9CD5-6672-3CE8-2E0E-CCA4C0158B75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47A295-7007-C2D0-20D0-57A1AF5DB619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9AC51-3C4A-8C97-7973-B8BF731373EC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DDB625-9026-ECC0-0A6D-C9C71C5796AE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1A5608F-A860-B63D-7059-CD71DEC5282E}"/>
              </a:ext>
            </a:extLst>
          </p:cNvPr>
          <p:cNvSpPr txBox="1"/>
          <p:nvPr/>
        </p:nvSpPr>
        <p:spPr>
          <a:xfrm>
            <a:off x="3650974" y="417443"/>
            <a:ext cx="489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Sulphur isotopes - 2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7431F-2473-8C64-4B59-71E6A3D1BD32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960000"/>
            <a:chExt cx="11700000" cy="72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F02B88-5AB7-9832-D081-A9243D00FBF2}"/>
                </a:ext>
              </a:extLst>
            </p:cNvPr>
            <p:cNvGrpSpPr/>
            <p:nvPr/>
          </p:nvGrpSpPr>
          <p:grpSpPr>
            <a:xfrm>
              <a:off x="5040000" y="3960000"/>
              <a:ext cx="2340000" cy="72000"/>
              <a:chOff x="594000" y="3074400"/>
              <a:chExt cx="2340000" cy="72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4D7F9F7-F3BD-5BBB-59AB-1CAA61C96869}"/>
                  </a:ext>
                </a:extLst>
              </p:cNvPr>
              <p:cNvSpPr/>
              <p:nvPr/>
            </p:nvSpPr>
            <p:spPr>
              <a:xfrm flipH="1">
                <a:off x="153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ADAAD8E-9D4B-0F74-7159-0604BAE871D8}"/>
                  </a:ext>
                </a:extLst>
              </p:cNvPr>
              <p:cNvSpPr/>
              <p:nvPr/>
            </p:nvSpPr>
            <p:spPr>
              <a:xfrm flipH="1">
                <a:off x="246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6D7B98E-39A7-5134-9F53-EC71F5F3F579}"/>
                  </a:ext>
                </a:extLst>
              </p:cNvPr>
              <p:cNvSpPr/>
              <p:nvPr/>
            </p:nvSpPr>
            <p:spPr>
              <a:xfrm flipH="1">
                <a:off x="223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BECF5F2-5F73-90EE-CB51-12D205E969F0}"/>
                  </a:ext>
                </a:extLst>
              </p:cNvPr>
              <p:cNvSpPr/>
              <p:nvPr/>
            </p:nvSpPr>
            <p:spPr>
              <a:xfrm flipH="1">
                <a:off x="1764000" y="3074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F7ABA8E-E556-289F-3624-F462A598E5C0}"/>
                  </a:ext>
                </a:extLst>
              </p:cNvPr>
              <p:cNvSpPr/>
              <p:nvPr/>
            </p:nvSpPr>
            <p:spPr>
              <a:xfrm flipH="1">
                <a:off x="199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5F56837-1478-5A19-DFF2-2C7A5BB8FE37}"/>
                  </a:ext>
                </a:extLst>
              </p:cNvPr>
              <p:cNvSpPr/>
              <p:nvPr/>
            </p:nvSpPr>
            <p:spPr>
              <a:xfrm flipH="1">
                <a:off x="129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C347BAD-A15C-D701-28BF-EB23CB7D9212}"/>
                  </a:ext>
                </a:extLst>
              </p:cNvPr>
              <p:cNvSpPr/>
              <p:nvPr/>
            </p:nvSpPr>
            <p:spPr>
              <a:xfrm flipH="1">
                <a:off x="106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B8C1DC-145E-DAD6-2E48-7D2D72121BD6}"/>
                  </a:ext>
                </a:extLst>
              </p:cNvPr>
              <p:cNvSpPr/>
              <p:nvPr/>
            </p:nvSpPr>
            <p:spPr>
              <a:xfrm flipH="1">
                <a:off x="82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98C5F61-9281-C9CA-0C53-E606548191D8}"/>
                  </a:ext>
                </a:extLst>
              </p:cNvPr>
              <p:cNvSpPr/>
              <p:nvPr/>
            </p:nvSpPr>
            <p:spPr>
              <a:xfrm flipH="1">
                <a:off x="594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EFDE7BA-93EA-8B2C-0870-B5C5A12618EE}"/>
                  </a:ext>
                </a:extLst>
              </p:cNvPr>
              <p:cNvSpPr/>
              <p:nvPr/>
            </p:nvSpPr>
            <p:spPr>
              <a:xfrm flipH="1">
                <a:off x="270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9B8C95-847A-34A6-836C-54A765020253}"/>
                </a:ext>
              </a:extLst>
            </p:cNvPr>
            <p:cNvGrpSpPr/>
            <p:nvPr/>
          </p:nvGrpSpPr>
          <p:grpSpPr>
            <a:xfrm>
              <a:off x="360000" y="3960000"/>
              <a:ext cx="4680000" cy="72000"/>
              <a:chOff x="2700000" y="3960000"/>
              <a:chExt cx="4680000" cy="72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FD61457-AAFF-E285-A70F-E600F2266129}"/>
                  </a:ext>
                </a:extLst>
              </p:cNvPr>
              <p:cNvGrpSpPr/>
              <p:nvPr/>
            </p:nvGrpSpPr>
            <p:grpSpPr>
              <a:xfrm>
                <a:off x="2700000" y="39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93BA160-42DC-9FBF-6CE3-425115DDB57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3A091DD-0909-B5CB-1D1E-F147705F783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AA73BA3-44BB-E0EA-CC0D-53C1C2CF39B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A637FB2-2A4C-DF1A-60D5-4CC92246267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B8A4AEF-C335-0B5A-236C-77E4E580D1C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B9D2504-E7DE-839F-796C-59F491EC748B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8C03B5C-0CBE-C8F5-AD20-E9736FC5737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5554074-F16A-70B6-02C6-7C48529F4C2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2A5EFED-AB5B-1B5C-27FF-1968E3E852A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1DACB85-3393-1070-3462-9A177A2338E2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93E2BE5-2B1C-BF7E-9BA1-92FA2EB097E3}"/>
                  </a:ext>
                </a:extLst>
              </p:cNvPr>
              <p:cNvGrpSpPr/>
              <p:nvPr/>
            </p:nvGrpSpPr>
            <p:grpSpPr>
              <a:xfrm>
                <a:off x="5040000" y="39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835E25-EABA-89A3-2FE1-5CE81B8A8D3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ABE1033-4040-B1EB-7127-9F3FA180224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817F832-46AF-4CC5-07C2-6288B033D94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87A1D29-6C7B-5FC3-9E03-C8259272E46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1BC175D-F4E3-95C9-A365-A1AA2BF2F5A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32F8BF1-6392-7477-2EAB-35524D1979D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B3B6CEC-3139-2379-D4D2-58530161570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1442688-CB58-5F3C-DDD2-20633F859D90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7A68FA7-6E12-3895-4BE8-D03152D23F6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819F681-9CB4-C860-1917-8754B50A2AE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D74911-65A3-F6EC-FD21-60B3CFF4B2AF}"/>
                </a:ext>
              </a:extLst>
            </p:cNvPr>
            <p:cNvGrpSpPr/>
            <p:nvPr/>
          </p:nvGrpSpPr>
          <p:grpSpPr>
            <a:xfrm>
              <a:off x="9720000" y="3960000"/>
              <a:ext cx="2340000" cy="72000"/>
              <a:chOff x="485052" y="1937674"/>
              <a:chExt cx="2340000" cy="72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0032149-9E12-E64A-D259-A0FAF118ABD4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C808CA-3567-F120-64E0-CA183EF5DCF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3AC79C-204B-0E14-0C93-2C6DC1962697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1365CDA-2537-8CE2-1EF7-163DA8A0BAC0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C9EF6E9-3861-93FC-F6F5-CF8A05DFF0F4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5B216F0-5686-7E25-609B-890C43AB881B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5EFD159-8F11-1622-362E-3A010A1CEF86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22E032E-DF2C-CAF1-6357-E73596DF052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BFD159-5024-F75E-7695-E8430349AD30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DBB40DE-4732-74BF-13B0-E43A5BE74718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323E431-DA6A-740A-9D48-B679D2F85992}"/>
                </a:ext>
              </a:extLst>
            </p:cNvPr>
            <p:cNvGrpSpPr/>
            <p:nvPr/>
          </p:nvGrpSpPr>
          <p:grpSpPr>
            <a:xfrm>
              <a:off x="7380000" y="3960000"/>
              <a:ext cx="2340000" cy="72000"/>
              <a:chOff x="485052" y="1937674"/>
              <a:chExt cx="2340000" cy="72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672251C-6257-48A0-D5EA-66DAEA05B2AB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F6B0C3-58B4-739B-B6A4-B67456A97DE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E6D714A-88A3-294F-35D8-DD088F18D69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18F27DE-CE99-2B33-53E4-9910B9F6A650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B8CDDCF-444A-DD24-9E02-64FBBB7973D7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F6F5BC6-1633-355F-4F11-7F5861101AA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4CCCA34-FB3B-19B3-929E-70B2B24D608C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32CA95-D934-BD1A-20C7-74241C187A24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E1479CF-D190-9B16-ECEF-5716EA5188C0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EA2D2B5-576D-13C6-7B0A-9F93630C3E3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ACACEFC-537B-93D1-CD20-5036D1301A48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A5CEA0E-0C7E-8E18-2891-AC7730C9155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EA17953-D969-34CF-B3E8-F69A4664D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0449C9-1A08-6052-D29F-04C33B1D9E0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58412C6-259C-61FC-8E21-613DA89292D4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6C6BCDE-2EEF-E77B-2E0C-50F74B65BDB7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0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D1CA041-F523-6CE6-3F3C-0493E5AF7CCF}"/>
              </a:ext>
            </a:extLst>
          </p:cNvPr>
          <p:cNvSpPr txBox="1"/>
          <p:nvPr/>
        </p:nvSpPr>
        <p:spPr>
          <a:xfrm>
            <a:off x="1038807" y="768700"/>
            <a:ext cx="257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Fluid inclusions</a:t>
            </a:r>
            <a:endParaRPr kumimoji="0" lang="en-IE" sz="2400" b="1" i="0" u="none" strike="noStrike" kern="1200" cap="small" spc="0" normalizeH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B68724A-7744-3033-BCD5-83220DC5C16D}"/>
              </a:ext>
            </a:extLst>
          </p:cNvPr>
          <p:cNvGrpSpPr/>
          <p:nvPr/>
        </p:nvGrpSpPr>
        <p:grpSpPr>
          <a:xfrm>
            <a:off x="4787237" y="289570"/>
            <a:ext cx="6788942" cy="6291784"/>
            <a:chOff x="4787237" y="289570"/>
            <a:chExt cx="6788942" cy="629178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23A4CD-6553-273E-7A5F-3FC628C99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87237" y="289570"/>
              <a:ext cx="6788942" cy="6291784"/>
              <a:chOff x="4310743" y="471138"/>
              <a:chExt cx="6788942" cy="62917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6E04F62-EC17-C78A-406F-D379476A62E6}"/>
                  </a:ext>
                </a:extLst>
              </p:cNvPr>
              <p:cNvSpPr/>
              <p:nvPr/>
            </p:nvSpPr>
            <p:spPr>
              <a:xfrm>
                <a:off x="4310743" y="471138"/>
                <a:ext cx="6788942" cy="6291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0416F2-48EA-E6DF-D771-03A047CEE4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90662" y="480469"/>
                <a:ext cx="6509023" cy="583289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588F43-FB3A-7063-B31E-CD997E39D6B8}"/>
                  </a:ext>
                </a:extLst>
              </p:cNvPr>
              <p:cNvSpPr txBox="1"/>
              <p:nvPr/>
            </p:nvSpPr>
            <p:spPr>
              <a:xfrm>
                <a:off x="6218854" y="6271656"/>
                <a:ext cx="34803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Homogenization Temperature  (</a:t>
                </a:r>
                <a:r>
                  <a:rPr kumimoji="0" lang="en-US" sz="1800" b="0" i="0" u="none" strike="noStrike" kern="1200" cap="none" spc="0" normalizeH="0" baseline="4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C53524-3CA7-35FC-1E3F-ABE22A10A74F}"/>
                  </a:ext>
                </a:extLst>
              </p:cNvPr>
              <p:cNvSpPr txBox="1"/>
              <p:nvPr/>
            </p:nvSpPr>
            <p:spPr>
              <a:xfrm rot="16200000">
                <a:off x="3172408" y="3302148"/>
                <a:ext cx="299447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Salinity (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% NaCl equivalent)</a:t>
                </a: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883AAA-C928-DE11-A2C5-FF7E9AFE80D7}"/>
                </a:ext>
              </a:extLst>
            </p:cNvPr>
            <p:cNvSpPr txBox="1"/>
            <p:nvPr/>
          </p:nvSpPr>
          <p:spPr>
            <a:xfrm>
              <a:off x="7736045" y="399801"/>
              <a:ext cx="3509699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Fields for primary inclusions in deposit sphalerites and carbonates derived from data in Banks &amp; Russell (1992), Everett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al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(1997, 1999), Eyre (1998) and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Trude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Wilkinson (2001).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Fields for Silesia and Pine Point from Basuki &amp; Spooner (2002).</a:t>
              </a:r>
              <a:endPara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33B7634-A98C-924E-66A7-74156679316A}"/>
                </a:ext>
              </a:extLst>
            </p:cNvPr>
            <p:cNvSpPr/>
            <p:nvPr/>
          </p:nvSpPr>
          <p:spPr>
            <a:xfrm>
              <a:off x="6419461" y="1025264"/>
              <a:ext cx="1073022" cy="43502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90B1DB-A2D6-1531-F950-554556334D5A}"/>
                </a:ext>
              </a:extLst>
            </p:cNvPr>
            <p:cNvSpPr txBox="1"/>
            <p:nvPr/>
          </p:nvSpPr>
          <p:spPr>
            <a:xfrm>
              <a:off x="6455922" y="622703"/>
              <a:ext cx="104823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Pine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Point</a:t>
              </a:r>
              <a:endPara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976DBA-9D7E-F770-D67B-C574B9B1A4C1}"/>
                </a:ext>
              </a:extLst>
            </p:cNvPr>
            <p:cNvSpPr/>
            <p:nvPr/>
          </p:nvSpPr>
          <p:spPr>
            <a:xfrm>
              <a:off x="6195526" y="2019985"/>
              <a:ext cx="2006081" cy="3735049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B80891-09E7-F57D-858E-C6CEA7D2A516}"/>
                </a:ext>
              </a:extLst>
            </p:cNvPr>
            <p:cNvSpPr txBox="1"/>
            <p:nvPr/>
          </p:nvSpPr>
          <p:spPr>
            <a:xfrm>
              <a:off x="8266067" y="5391459"/>
              <a:ext cx="71686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Silesia</a:t>
              </a:r>
              <a:endPara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1E1E142-5FEE-A955-A5F4-D974E5AECEF8}"/>
              </a:ext>
            </a:extLst>
          </p:cNvPr>
          <p:cNvSpPr txBox="1"/>
          <p:nvPr/>
        </p:nvSpPr>
        <p:spPr>
          <a:xfrm>
            <a:off x="541777" y="1630956"/>
            <a:ext cx="3569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Harberton Bridge fluid inclusion homogenization temperature data is significantly different from the main Irish-type deposits.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salinity and lower temperatures are indicative of an evaporitic source and coincident with the values for the classic MVT Districts, such as Silesia and Pine Point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CC39DB-8983-FE09-8C1E-A0F82860F1C2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3" name="Callout: Down Arrow 2">
              <a:extLst>
                <a:ext uri="{FF2B5EF4-FFF2-40B4-BE49-F238E27FC236}">
                  <a16:creationId xmlns:a16="http://schemas.microsoft.com/office/drawing/2014/main" id="{286C6D83-D03A-A7EB-3570-E3143F0DB96D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ECAEF8-1427-A57F-E54C-C2564D45A7A2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ABDFAF-8947-6C03-5DE0-2E0CB72848AE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96E55D-4661-5365-9CD9-673B8F966172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4E9A8E-8EC8-3219-EE24-8DE3C8C6B781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13A9B-62C7-F286-0D97-4FDFE7417114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320000"/>
            <a:chExt cx="11700000" cy="72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7EE3CE1-64C6-5C08-879A-22F968EF0706}"/>
                </a:ext>
              </a:extLst>
            </p:cNvPr>
            <p:cNvGrpSpPr/>
            <p:nvPr/>
          </p:nvGrpSpPr>
          <p:grpSpPr>
            <a:xfrm>
              <a:off x="5040000" y="4320000"/>
              <a:ext cx="2340000" cy="72000"/>
              <a:chOff x="594000" y="3287738"/>
              <a:chExt cx="2340000" cy="720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025E2FA-B54F-9867-926A-DE001435FC2E}"/>
                  </a:ext>
                </a:extLst>
              </p:cNvPr>
              <p:cNvSpPr/>
              <p:nvPr/>
            </p:nvSpPr>
            <p:spPr>
              <a:xfrm rot="10800000">
                <a:off x="153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DA06B79-7069-A6B0-5D3D-8528A2FDA62F}"/>
                  </a:ext>
                </a:extLst>
              </p:cNvPr>
              <p:cNvSpPr/>
              <p:nvPr/>
            </p:nvSpPr>
            <p:spPr>
              <a:xfrm rot="10800000">
                <a:off x="246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B251BD5-15FC-A91A-BCDA-55FD6E419A52}"/>
                  </a:ext>
                </a:extLst>
              </p:cNvPr>
              <p:cNvSpPr/>
              <p:nvPr/>
            </p:nvSpPr>
            <p:spPr>
              <a:xfrm rot="10800000">
                <a:off x="223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D49250-42E6-0D68-142A-38E99F534319}"/>
                  </a:ext>
                </a:extLst>
              </p:cNvPr>
              <p:cNvSpPr/>
              <p:nvPr/>
            </p:nvSpPr>
            <p:spPr>
              <a:xfrm rot="10800000">
                <a:off x="176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27D59F-7378-596B-1696-521B82AD947C}"/>
                  </a:ext>
                </a:extLst>
              </p:cNvPr>
              <p:cNvSpPr/>
              <p:nvPr/>
            </p:nvSpPr>
            <p:spPr>
              <a:xfrm rot="10800000">
                <a:off x="1998000" y="328773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9FA59E1-1EF0-1CBF-581B-C8027A2C999A}"/>
                  </a:ext>
                </a:extLst>
              </p:cNvPr>
              <p:cNvSpPr/>
              <p:nvPr/>
            </p:nvSpPr>
            <p:spPr>
              <a:xfrm rot="10800000">
                <a:off x="129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A4CD15F-BCA7-5D48-9700-6FDDB9F8D02C}"/>
                  </a:ext>
                </a:extLst>
              </p:cNvPr>
              <p:cNvSpPr/>
              <p:nvPr/>
            </p:nvSpPr>
            <p:spPr>
              <a:xfrm rot="10800000">
                <a:off x="106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3F4AD86-9A97-FA77-2C0A-4E9A1CD852D8}"/>
                  </a:ext>
                </a:extLst>
              </p:cNvPr>
              <p:cNvSpPr/>
              <p:nvPr/>
            </p:nvSpPr>
            <p:spPr>
              <a:xfrm rot="10800000">
                <a:off x="828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DF93E38-2178-7BC8-A6E2-5957CB1E9AF6}"/>
                  </a:ext>
                </a:extLst>
              </p:cNvPr>
              <p:cNvSpPr/>
              <p:nvPr/>
            </p:nvSpPr>
            <p:spPr>
              <a:xfrm rot="10800000">
                <a:off x="59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099B03E-CD6F-D098-C4D0-F9D35082810E}"/>
                  </a:ext>
                </a:extLst>
              </p:cNvPr>
              <p:cNvSpPr/>
              <p:nvPr/>
            </p:nvSpPr>
            <p:spPr>
              <a:xfrm rot="10800000">
                <a:off x="270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556B55-95B1-1601-9576-40B7A5E25187}"/>
                </a:ext>
              </a:extLst>
            </p:cNvPr>
            <p:cNvGrpSpPr/>
            <p:nvPr/>
          </p:nvGrpSpPr>
          <p:grpSpPr>
            <a:xfrm>
              <a:off x="360000" y="4320000"/>
              <a:ext cx="4680000" cy="72000"/>
              <a:chOff x="2700000" y="4320000"/>
              <a:chExt cx="4680000" cy="720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DA306AFE-EA79-F57D-DE79-6A9CA02D8DB1}"/>
                  </a:ext>
                </a:extLst>
              </p:cNvPr>
              <p:cNvGrpSpPr/>
              <p:nvPr/>
            </p:nvGrpSpPr>
            <p:grpSpPr>
              <a:xfrm>
                <a:off x="2700000" y="43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9D9ABEC-BD92-05BD-C5C0-08B1EF050FB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96CF80E-17F3-D094-A7A9-11813A5D26F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F647F55-FF25-A3EF-051D-84B699494BF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2E73F360-D46C-3487-D67F-84A87359AEF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FD62316-4309-791A-A440-EB021A3AA73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EA015F5-D5C5-5F56-FEA0-7E2FBBCB9FF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3501618-616E-1A5E-369A-CF040269748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CA165DDD-7870-8BFB-AA54-9E19609F745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7C146A1-77F3-A396-5B5F-1E8363280B0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DEA2E7D-5E36-B9B9-31D8-B084EBA668C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A8A78A0-0DA0-D013-295B-1BDE01A1CB70}"/>
                  </a:ext>
                </a:extLst>
              </p:cNvPr>
              <p:cNvGrpSpPr/>
              <p:nvPr/>
            </p:nvGrpSpPr>
            <p:grpSpPr>
              <a:xfrm>
                <a:off x="5040000" y="43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4EE8F1D-6685-B842-9D60-698A03CE53D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7C9A996-782F-FC50-354C-1D493B29063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6C22555-6545-88FD-8375-93A91F72174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A475A8-D45E-5FF5-E14C-108E89B7756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72B2324-AA79-BC73-CFE1-7EE27EA5061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9A1225C-4BE8-F566-B2C7-6BB80D8EFEA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DF49C2F-7E78-9265-EB39-90201E20421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9F88122-3DFD-F076-358F-B615DC6221E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5E78AF7-0900-9D7E-8F9F-B8BA464AD80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6F711FB-681A-6F1F-7E41-7051FE179F1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A84670-E210-CEE5-89A3-D56E76B438EE}"/>
                </a:ext>
              </a:extLst>
            </p:cNvPr>
            <p:cNvGrpSpPr/>
            <p:nvPr/>
          </p:nvGrpSpPr>
          <p:grpSpPr>
            <a:xfrm>
              <a:off x="9720000" y="4320000"/>
              <a:ext cx="2340000" cy="72000"/>
              <a:chOff x="485052" y="1937674"/>
              <a:chExt cx="2340000" cy="72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A2B896F-DBDB-CE28-E59B-FD3D90AF120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BDFA62-2DC1-4E11-2288-1B8C7901261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55A822-4FAE-4FF4-6D0D-F4334E392EF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3C4EE9-A190-117A-76EB-B05F4532637D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71C6CB9-8029-A857-39C6-10AD5B6165CB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13036F-02D2-EDD2-F403-8404A170C9E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6A73705-FB95-97E3-1123-F0B2BFACB7B0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574D972-F476-B2D4-3898-1359DFAED67C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98762B3-D36F-4982-5B5C-A70A54682BC5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96E2BEC-3DA6-E2D6-C3F7-AE7DE593F2A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EBED7C7-6BC5-F7DE-CAC0-E9EBAC2697CC}"/>
                </a:ext>
              </a:extLst>
            </p:cNvPr>
            <p:cNvGrpSpPr/>
            <p:nvPr/>
          </p:nvGrpSpPr>
          <p:grpSpPr>
            <a:xfrm>
              <a:off x="7380000" y="4320000"/>
              <a:ext cx="2340000" cy="72000"/>
              <a:chOff x="485052" y="1937674"/>
              <a:chExt cx="2340000" cy="72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AF58FC0-A405-0BD0-C83A-AF234F2F7BA6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0A8B16C-F2A7-E035-48DB-E791A42A0CED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5811A96-A240-E393-EDCC-C3993F1A12C2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A3D0C4-4282-C46D-50FB-A4BBC75AF089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687330D-1E42-80D4-FED8-8CE044F97D46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6AE12C-21A2-BA16-7798-3564024868D1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5F55218-828A-6E30-E1C2-8C767EF9C0C1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63761F-7741-3C82-56F7-2E6BFC778265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A2AC0F5-9239-BF07-60E9-0AA5BEA14FDC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3B3DBD0-81DE-A620-79FE-F9F46A098B59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62F1D99-0137-A709-AC82-9EEA06C953E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8748BBD-BA53-E3E3-580A-8B02AE6939B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1D82D685-7AB1-5605-0C75-C6435FF3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C01A977-8DE0-1333-4FE8-CCC9B459744F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D6AA2BA-3619-774F-C53F-9585A4A642C9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5C3613-ED24-13DE-5B4D-DE00FB7DEB1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1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B847C0-5273-5819-C252-FE9A61C9FBAF}"/>
              </a:ext>
            </a:extLst>
          </p:cNvPr>
          <p:cNvGrpSpPr/>
          <p:nvPr/>
        </p:nvGrpSpPr>
        <p:grpSpPr>
          <a:xfrm>
            <a:off x="232000" y="91223"/>
            <a:ext cx="11728000" cy="526774"/>
            <a:chOff x="232000" y="2943748"/>
            <a:chExt cx="11728000" cy="526774"/>
          </a:xfrm>
        </p:grpSpPr>
        <p:sp>
          <p:nvSpPr>
            <p:cNvPr id="3" name="Callout: Down Arrow 2">
              <a:extLst>
                <a:ext uri="{FF2B5EF4-FFF2-40B4-BE49-F238E27FC236}">
                  <a16:creationId xmlns:a16="http://schemas.microsoft.com/office/drawing/2014/main" id="{57774610-AC6E-46C3-29CA-0E23017DBD8A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DAA8FE-388B-01DC-AF2E-F161CBAFB037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DD7869-E8D3-EC69-DDC3-ABE5A43A5A47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FE851E-D2C9-2C3E-2E95-663E213B8B26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52C457-C4C1-2597-3D4C-771CCB9A6D00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9D4D51C-E31B-8851-FA14-DC51686A0E53}"/>
              </a:ext>
            </a:extLst>
          </p:cNvPr>
          <p:cNvGraphicFramePr>
            <a:graphicFrameLocks noGrp="1"/>
          </p:cNvGraphicFramePr>
          <p:nvPr/>
        </p:nvGraphicFramePr>
        <p:xfrm>
          <a:off x="2735508" y="1344673"/>
          <a:ext cx="6720984" cy="4351340"/>
        </p:xfrm>
        <a:graphic>
          <a:graphicData uri="http://schemas.openxmlformats.org/drawingml/2006/table">
            <a:tbl>
              <a:tblPr/>
              <a:tblGrid>
                <a:gridCol w="3323330">
                  <a:extLst>
                    <a:ext uri="{9D8B030D-6E8A-4147-A177-3AD203B41FA5}">
                      <a16:colId xmlns:a16="http://schemas.microsoft.com/office/drawing/2014/main" val="3816841384"/>
                    </a:ext>
                  </a:extLst>
                </a:gridCol>
                <a:gridCol w="3397654">
                  <a:extLst>
                    <a:ext uri="{9D8B030D-6E8A-4147-A177-3AD203B41FA5}">
                      <a16:colId xmlns:a16="http://schemas.microsoft.com/office/drawing/2014/main" val="3726828435"/>
                    </a:ext>
                  </a:extLst>
                </a:gridCol>
              </a:tblGrid>
              <a:tr h="3109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November 1950 to March 1958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89519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Open Pit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229,269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76321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Index Bed Workings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283,732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04832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Lower Orebody 1 (Western Orebody)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28,515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52613"/>
                  </a:ext>
                </a:extLst>
              </a:tr>
              <a:tr h="310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E" sz="9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E" sz="9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36412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537,622t @ 2.6% Zn + 1.1% Pb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8650"/>
                  </a:ext>
                </a:extLst>
              </a:tr>
              <a:tr h="3109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January 1959 to September 1961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141343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Index Bed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268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838514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Lower Orebody 1 (Western Orebody)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11,145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6891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Lower orebody 2 (Under Index Bed)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142,170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4490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 Zone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35,734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15698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185,537t @ 2.0% Zn + 2.1% Pb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72741"/>
                  </a:ext>
                </a:extLst>
              </a:tr>
              <a:tr h="310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E" sz="9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E" sz="9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35292"/>
                  </a:ext>
                </a:extLst>
              </a:tr>
              <a:tr h="31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mined</a:t>
                      </a:r>
                      <a:endParaRPr lang="en-I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730,831t @ 2.45% Zn + 1.38% Pb</a:t>
                      </a:r>
                      <a:endParaRPr lang="en-I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47" marR="76447" marT="38224" marB="3822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2438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A205B17-0043-5898-48A0-D2D90FC014F3}"/>
              </a:ext>
            </a:extLst>
          </p:cNvPr>
          <p:cNvSpPr txBox="1"/>
          <p:nvPr/>
        </p:nvSpPr>
        <p:spPr>
          <a:xfrm>
            <a:off x="3048000" y="74543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Production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BF836-1CAD-03BD-D1EF-C95B2A38A1B1}"/>
              </a:ext>
            </a:extLst>
          </p:cNvPr>
          <p:cNvSpPr txBox="1"/>
          <p:nvPr/>
        </p:nvSpPr>
        <p:spPr>
          <a:xfrm>
            <a:off x="10094769" y="6122503"/>
            <a:ext cx="2060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dirty="0"/>
              <a:t>after Kelly, 2007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BA9120-550A-7582-231D-91ABD574AFAB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680000"/>
            <a:chExt cx="11700000" cy="72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8B0FDC-805F-AC10-C18A-365F1DEF8DFF}"/>
                </a:ext>
              </a:extLst>
            </p:cNvPr>
            <p:cNvGrpSpPr/>
            <p:nvPr/>
          </p:nvGrpSpPr>
          <p:grpSpPr>
            <a:xfrm>
              <a:off x="5040000" y="4680000"/>
              <a:ext cx="2342556" cy="72000"/>
              <a:chOff x="594000" y="3509711"/>
              <a:chExt cx="2342556" cy="7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754873B-2DB2-9427-D2F1-3D9648416C5B}"/>
                  </a:ext>
                </a:extLst>
              </p:cNvPr>
              <p:cNvSpPr/>
              <p:nvPr/>
            </p:nvSpPr>
            <p:spPr>
              <a:xfrm rot="10800000">
                <a:off x="1530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8E10ADA-5B7B-CA76-5E51-9360DF7E8BF7}"/>
                  </a:ext>
                </a:extLst>
              </p:cNvPr>
              <p:cNvSpPr/>
              <p:nvPr/>
            </p:nvSpPr>
            <p:spPr>
              <a:xfrm rot="10800000">
                <a:off x="246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DB6250E-CBC4-A83B-28C8-F3F96985915E}"/>
                  </a:ext>
                </a:extLst>
              </p:cNvPr>
              <p:cNvSpPr/>
              <p:nvPr/>
            </p:nvSpPr>
            <p:spPr>
              <a:xfrm rot="10800000">
                <a:off x="2702556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5E26EC2-8A2F-BD8E-BB50-F27A86CE325C}"/>
                  </a:ext>
                </a:extLst>
              </p:cNvPr>
              <p:cNvSpPr/>
              <p:nvPr/>
            </p:nvSpPr>
            <p:spPr>
              <a:xfrm rot="10800000">
                <a:off x="176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1E90A3-5B82-3672-1D75-62BA28935932}"/>
                  </a:ext>
                </a:extLst>
              </p:cNvPr>
              <p:cNvSpPr/>
              <p:nvPr/>
            </p:nvSpPr>
            <p:spPr>
              <a:xfrm rot="10800000">
                <a:off x="199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77A69A6-A111-DDC2-7AE1-0090EEE62D28}"/>
                  </a:ext>
                </a:extLst>
              </p:cNvPr>
              <p:cNvSpPr/>
              <p:nvPr/>
            </p:nvSpPr>
            <p:spPr>
              <a:xfrm rot="10800000">
                <a:off x="129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886FCF5-BC65-A944-4F2C-6275CD11E5FE}"/>
                  </a:ext>
                </a:extLst>
              </p:cNvPr>
              <p:cNvSpPr/>
              <p:nvPr/>
            </p:nvSpPr>
            <p:spPr>
              <a:xfrm rot="10800000">
                <a:off x="1062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FFB4E0-A09A-F7D0-96D7-6138E3783661}"/>
                  </a:ext>
                </a:extLst>
              </p:cNvPr>
              <p:cNvSpPr/>
              <p:nvPr/>
            </p:nvSpPr>
            <p:spPr>
              <a:xfrm rot="10800000">
                <a:off x="82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6425517-335D-0821-A2AF-EFFAB537ABDC}"/>
                  </a:ext>
                </a:extLst>
              </p:cNvPr>
              <p:cNvSpPr/>
              <p:nvPr/>
            </p:nvSpPr>
            <p:spPr>
              <a:xfrm rot="10800000">
                <a:off x="59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97CAB55-BD31-A803-3863-1F3F79D46081}"/>
                  </a:ext>
                </a:extLst>
              </p:cNvPr>
              <p:cNvSpPr/>
              <p:nvPr/>
            </p:nvSpPr>
            <p:spPr>
              <a:xfrm rot="10800000">
                <a:off x="2234556" y="3509711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71C47A-F262-3BC1-917A-68141D492764}"/>
                </a:ext>
              </a:extLst>
            </p:cNvPr>
            <p:cNvGrpSpPr/>
            <p:nvPr/>
          </p:nvGrpSpPr>
          <p:grpSpPr>
            <a:xfrm>
              <a:off x="360000" y="4680000"/>
              <a:ext cx="4680000" cy="72000"/>
              <a:chOff x="2700000" y="4680000"/>
              <a:chExt cx="4680000" cy="720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CFD546-42E7-466F-7228-57217ADECB63}"/>
                  </a:ext>
                </a:extLst>
              </p:cNvPr>
              <p:cNvGrpSpPr/>
              <p:nvPr/>
            </p:nvGrpSpPr>
            <p:grpSpPr>
              <a:xfrm>
                <a:off x="2700000" y="46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8511DF7-8C0B-E972-1099-CA1AC295507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F156B3F-5DB8-F0F6-3D89-3328D4185A5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1FEC29-02A8-E14A-2A28-3FC2600E19D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2CBF321-BC29-D1B7-0EAB-7FC72653EFE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2A08DC8-8892-7FCF-1DE5-287E26AEADB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F2295C-55C6-5807-F843-0CFE71FE5BE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26BC728-52FA-D3CC-9F89-77EDFA9FB8D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62F55F3-A4DF-F731-FDFF-69E4BAACB690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702D305-A633-8D23-8FA1-76CA27EBB0C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FCBCB10-E009-868B-DA7A-E8CEA95E8E8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5CABE7B-90BC-5B8F-5207-7E0D956479E3}"/>
                  </a:ext>
                </a:extLst>
              </p:cNvPr>
              <p:cNvGrpSpPr/>
              <p:nvPr/>
            </p:nvGrpSpPr>
            <p:grpSpPr>
              <a:xfrm>
                <a:off x="5040000" y="46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12884AA-DEE8-04A0-E8EB-DB6C485B08F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516A661-4595-5731-DE8C-367EC1E3B80B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4B95BFD-E2E2-3913-934F-9F40AB6602F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2E3C02A-B773-0E9B-CC34-B8F5BB823AA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C8E38A45-1E83-4965-D8AF-2AB05ACBB30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E2E01EE-5F2C-66D4-057E-5155D2009CC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1555CB0-CFF0-C642-FCB6-CB97B36179B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79E9643-E9CB-D043-4A0B-C843DD19720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3DDC36A-8821-1AF8-1681-E50E0AE64CD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D467A4B-84F9-C4FD-34C3-1AB90387A03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2D1728-767F-216E-BA49-FDFE0E5D7FA7}"/>
                </a:ext>
              </a:extLst>
            </p:cNvPr>
            <p:cNvGrpSpPr/>
            <p:nvPr/>
          </p:nvGrpSpPr>
          <p:grpSpPr>
            <a:xfrm>
              <a:off x="9720000" y="4680000"/>
              <a:ext cx="2340000" cy="72000"/>
              <a:chOff x="485052" y="1937674"/>
              <a:chExt cx="2340000" cy="72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4331EB9-2BB2-B120-79E8-68B539F82180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81B61CE-9F5E-062B-8941-411ACAF7069C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8B648E-1C8D-B692-C82E-9DE3F83EDD8A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0D7D3C-1A46-3892-1F49-44E0388749E4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97DF172-1984-3B6B-FAF8-C560F152BB9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D327634-B332-2206-7ED0-21635C672B43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309639A-3292-2400-B8DA-95D50F9E7CEB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CBCAB74-0EB4-4ADD-F6CA-075BA5612A7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9C73EAA-02C3-AB71-F95E-6B773A58A8DE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3085B58-C49A-A44E-23DF-AE6D816B831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36F0761-DECA-1A79-6E0C-E4F67FC4A7E3}"/>
                </a:ext>
              </a:extLst>
            </p:cNvPr>
            <p:cNvGrpSpPr/>
            <p:nvPr/>
          </p:nvGrpSpPr>
          <p:grpSpPr>
            <a:xfrm>
              <a:off x="7380000" y="4680000"/>
              <a:ext cx="2340000" cy="72000"/>
              <a:chOff x="485052" y="1937674"/>
              <a:chExt cx="2340000" cy="72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30525C-D3DA-42C7-123A-D574969864E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A829CDD-EB6B-BDFF-5B89-0C6805DEF1C9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E62337-AF88-5756-985A-F780162E2338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73621FA-22BB-5DF7-8E2F-9B0E7512BBDD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D4AF01-3574-AC90-2BF0-93A53DE6AD6D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31184F3-B919-A7B9-1610-D973F05E95B8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907848-3826-F7CF-F5DF-D691108E2A3A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120C381-7886-08A7-AE5E-2943BAEC5B26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F98B162-D3BC-2EF9-E7CB-D4361415F61B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1FCC3DE-6778-B43C-D561-024D29D52228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951032C-0118-4DDF-0128-0A9FB969694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5CCA423-2CFB-C658-A881-31DD00E89303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7F27BE9C-1B67-980D-9129-124D35D30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D446127-3E9F-CA2A-BBF0-BB8640D1C8FC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D12498C-AFF9-B745-94C2-8A61EA220132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AB3F17B-3B57-DF08-FB3A-2D4D8150BD9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046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7B033C6-3D20-1B6A-C7DF-DEDF97E5C988}"/>
              </a:ext>
            </a:extLst>
          </p:cNvPr>
          <p:cNvGrpSpPr/>
          <p:nvPr/>
        </p:nvGrpSpPr>
        <p:grpSpPr>
          <a:xfrm>
            <a:off x="2370925" y="1403089"/>
            <a:ext cx="7450150" cy="4464846"/>
            <a:chOff x="3112452" y="1282382"/>
            <a:chExt cx="5967095" cy="37208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64CD54-CA4D-9346-D688-EA9572C3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5312" y="1282382"/>
              <a:ext cx="5924235" cy="372084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95990D-8C75-3ECE-35B5-595ADEC064F6}"/>
                </a:ext>
              </a:extLst>
            </p:cNvPr>
            <p:cNvGrpSpPr/>
            <p:nvPr/>
          </p:nvGrpSpPr>
          <p:grpSpPr>
            <a:xfrm>
              <a:off x="3112452" y="1306195"/>
              <a:ext cx="5938523" cy="3099276"/>
              <a:chOff x="3112452" y="1306195"/>
              <a:chExt cx="5938523" cy="3099276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9BD4DCC-6B9B-19A2-74E0-F23D8FA0BC45}"/>
                  </a:ext>
                </a:extLst>
              </p:cNvPr>
              <p:cNvCxnSpPr/>
              <p:nvPr/>
            </p:nvCxnSpPr>
            <p:spPr>
              <a:xfrm flipV="1">
                <a:off x="3183885" y="1587182"/>
                <a:ext cx="5862327" cy="28575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16B4976-FCF0-F513-EC2E-FDAC39D3CAEB}"/>
                  </a:ext>
                </a:extLst>
              </p:cNvPr>
              <p:cNvCxnSpPr/>
              <p:nvPr/>
            </p:nvCxnSpPr>
            <p:spPr>
              <a:xfrm flipV="1">
                <a:off x="3188648" y="3582670"/>
                <a:ext cx="5862327" cy="28575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B6906B0-C41A-62EC-E8F7-F12925A96EA2}"/>
                  </a:ext>
                </a:extLst>
              </p:cNvPr>
              <p:cNvCxnSpPr/>
              <p:nvPr/>
            </p:nvCxnSpPr>
            <p:spPr>
              <a:xfrm flipV="1">
                <a:off x="3174361" y="2525395"/>
                <a:ext cx="5862009" cy="28575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9" name="Text Box 2">
                <a:extLst>
                  <a:ext uri="{FF2B5EF4-FFF2-40B4-BE49-F238E27FC236}">
                    <a16:creationId xmlns:a16="http://schemas.microsoft.com/office/drawing/2014/main" id="{5472E4C0-B8CA-22AE-3960-1519341605C0}"/>
                  </a:ext>
                </a:extLst>
              </p:cNvPr>
              <p:cNvSpPr txBox="1"/>
              <p:nvPr/>
            </p:nvSpPr>
            <p:spPr>
              <a:xfrm>
                <a:off x="3131500" y="1453832"/>
                <a:ext cx="587979" cy="2286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350000mN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23F41732-CFB0-E523-827B-24DCCC8D3FF8}"/>
                  </a:ext>
                </a:extLst>
              </p:cNvPr>
              <p:cNvSpPr txBox="1"/>
              <p:nvPr/>
            </p:nvSpPr>
            <p:spPr>
              <a:xfrm>
                <a:off x="3141023" y="2387282"/>
                <a:ext cx="587979" cy="2286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340000mN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0AC399CC-362A-009F-34AC-43DFA8354F96}"/>
                  </a:ext>
                </a:extLst>
              </p:cNvPr>
              <p:cNvSpPr txBox="1"/>
              <p:nvPr/>
            </p:nvSpPr>
            <p:spPr>
              <a:xfrm>
                <a:off x="3112452" y="3444557"/>
                <a:ext cx="587979" cy="2286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340000mN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C441DF3-652B-EC43-7E68-9FCCB4CCBB57}"/>
                  </a:ext>
                </a:extLst>
              </p:cNvPr>
              <p:cNvCxnSpPr/>
              <p:nvPr/>
            </p:nvCxnSpPr>
            <p:spPr>
              <a:xfrm flipH="1">
                <a:off x="4607798" y="1306195"/>
                <a:ext cx="9524" cy="3014662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281D1CE-694C-587D-BBF8-342D7AE78B44}"/>
                  </a:ext>
                </a:extLst>
              </p:cNvPr>
              <p:cNvCxnSpPr/>
              <p:nvPr/>
            </p:nvCxnSpPr>
            <p:spPr>
              <a:xfrm flipH="1">
                <a:off x="6331731" y="1310957"/>
                <a:ext cx="9524" cy="3014662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0DED22-4D62-B267-4FCE-1C105892F22B}"/>
                  </a:ext>
                </a:extLst>
              </p:cNvPr>
              <p:cNvCxnSpPr/>
              <p:nvPr/>
            </p:nvCxnSpPr>
            <p:spPr>
              <a:xfrm flipH="1">
                <a:off x="8031853" y="1315720"/>
                <a:ext cx="9524" cy="3014662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F627602C-E4CB-6875-1845-E8D0B44AF4E0}"/>
                  </a:ext>
                </a:extLst>
              </p:cNvPr>
              <p:cNvSpPr txBox="1"/>
              <p:nvPr/>
            </p:nvSpPr>
            <p:spPr>
              <a:xfrm rot="16200000">
                <a:off x="4405318" y="3985107"/>
                <a:ext cx="574040" cy="2285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150000mE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C8049105-E1D9-710A-E4A3-DF0B0363364D}"/>
                  </a:ext>
                </a:extLst>
              </p:cNvPr>
              <p:cNvSpPr txBox="1"/>
              <p:nvPr/>
            </p:nvSpPr>
            <p:spPr>
              <a:xfrm rot="16200000">
                <a:off x="6124398" y="4004157"/>
                <a:ext cx="574040" cy="2285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170000mE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9278F7ED-2C1F-48EB-19B8-1FDF74999B6F}"/>
                  </a:ext>
                </a:extLst>
              </p:cNvPr>
              <p:cNvSpPr txBox="1"/>
              <p:nvPr/>
            </p:nvSpPr>
            <p:spPr>
              <a:xfrm rot="16200000">
                <a:off x="7824430" y="3985107"/>
                <a:ext cx="574040" cy="2285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700" b="0" i="0" u="none" strike="noStrike" kern="10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NewRomanPSMT"/>
                  </a:rPr>
                  <a:t>190000mE</a:t>
                </a:r>
                <a:endParaRPr kumimoji="0" lang="en-IE" sz="10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NewRomanPSMT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2F631D-A300-DE7E-873B-A39B26877EEB}"/>
              </a:ext>
            </a:extLst>
          </p:cNvPr>
          <p:cNvGrpSpPr/>
          <p:nvPr/>
        </p:nvGrpSpPr>
        <p:grpSpPr>
          <a:xfrm>
            <a:off x="232000" y="91223"/>
            <a:ext cx="11728000" cy="526774"/>
            <a:chOff x="232000" y="2943748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C2C163F6-928F-D4E0-0489-548F9F84452F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3B9089-E186-9C10-2803-0A014A4CE208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C9FC9C-8F73-5112-F67C-380849B71C16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8AA4F3-5DA7-63AA-10BF-99677BBBF0E0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5F5B87-DF6D-11EE-A8BF-1B474E94297A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784F42-BD7B-7CB4-F46C-A69022C37EBF}"/>
              </a:ext>
            </a:extLst>
          </p:cNvPr>
          <p:cNvSpPr txBox="1"/>
          <p:nvPr/>
        </p:nvSpPr>
        <p:spPr>
          <a:xfrm>
            <a:off x="4966921" y="5939808"/>
            <a:ext cx="7218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600" b="0" u="none" strike="noStrike" baseline="0" dirty="0">
                <a:solidFill>
                  <a:srgbClr val="000000"/>
                </a:solidFill>
              </a:rPr>
              <a:t>after Geological Survey Ireland (</a:t>
            </a:r>
            <a:r>
              <a:rPr lang="en-IE" sz="1600" b="0" u="none" strike="noStrike" baseline="0" dirty="0" err="1">
                <a:solidFill>
                  <a:srgbClr val="000000"/>
                </a:solidFill>
              </a:rPr>
              <a:t>MacDermot</a:t>
            </a:r>
            <a:r>
              <a:rPr lang="en-IE" sz="1600" b="0" u="none" strike="noStrike" baseline="0" dirty="0">
                <a:solidFill>
                  <a:srgbClr val="000000"/>
                </a:solidFill>
              </a:rPr>
              <a:t> et al., 1996) and Hitzman 1986</a:t>
            </a:r>
            <a:endParaRPr lang="en-IE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49C114-B422-10F6-79C3-3AAD2CFB7553}"/>
              </a:ext>
            </a:extLst>
          </p:cNvPr>
          <p:cNvSpPr txBox="1"/>
          <p:nvPr/>
        </p:nvSpPr>
        <p:spPr>
          <a:xfrm>
            <a:off x="4222475" y="685801"/>
            <a:ext cx="374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Regional geology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5B05CB-1216-F7DC-714F-7A0BCC4AD50E}"/>
              </a:ext>
            </a:extLst>
          </p:cNvPr>
          <p:cNvSpPr/>
          <p:nvPr/>
        </p:nvSpPr>
        <p:spPr>
          <a:xfrm>
            <a:off x="5774632" y="3876261"/>
            <a:ext cx="432000" cy="2520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FD68BB-64EF-1B02-31A6-129B2A879D34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04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ABCCA1-F811-B8AD-CF57-0A09CE7EB27D}"/>
                </a:ext>
              </a:extLst>
            </p:cNvPr>
            <p:cNvGrpSpPr/>
            <p:nvPr/>
          </p:nvGrpSpPr>
          <p:grpSpPr>
            <a:xfrm>
              <a:off x="5040000" y="5040000"/>
              <a:ext cx="2340000" cy="72000"/>
              <a:chOff x="585722" y="3818266"/>
              <a:chExt cx="2340000" cy="720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27C451C-3ACE-13BC-6C14-13D8860C021B}"/>
                  </a:ext>
                </a:extLst>
              </p:cNvPr>
              <p:cNvSpPr/>
              <p:nvPr/>
            </p:nvSpPr>
            <p:spPr>
              <a:xfrm rot="10800000">
                <a:off x="269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813B044-7519-26DA-8891-689C518E6C74}"/>
                  </a:ext>
                </a:extLst>
              </p:cNvPr>
              <p:cNvSpPr/>
              <p:nvPr/>
            </p:nvSpPr>
            <p:spPr>
              <a:xfrm rot="10800000">
                <a:off x="152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4F1D650-B373-7284-BC01-37910D715C8E}"/>
                  </a:ext>
                </a:extLst>
              </p:cNvPr>
              <p:cNvSpPr/>
              <p:nvPr/>
            </p:nvSpPr>
            <p:spPr>
              <a:xfrm rot="10800000">
                <a:off x="222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58092C9-6377-2651-61E5-3615F6DC38A4}"/>
                  </a:ext>
                </a:extLst>
              </p:cNvPr>
              <p:cNvSpPr/>
              <p:nvPr/>
            </p:nvSpPr>
            <p:spPr>
              <a:xfrm rot="10800000">
                <a:off x="175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C7588E2-AE02-3FC0-4F77-1C78F413DCDE}"/>
                  </a:ext>
                </a:extLst>
              </p:cNvPr>
              <p:cNvSpPr/>
              <p:nvPr/>
            </p:nvSpPr>
            <p:spPr>
              <a:xfrm rot="10800000">
                <a:off x="198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F60D71D-26F2-BC75-810E-53AAD62807AD}"/>
                  </a:ext>
                </a:extLst>
              </p:cNvPr>
              <p:cNvSpPr/>
              <p:nvPr/>
            </p:nvSpPr>
            <p:spPr>
              <a:xfrm rot="10800000">
                <a:off x="1287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EC0847C-3373-690A-16F8-74B260217680}"/>
                  </a:ext>
                </a:extLst>
              </p:cNvPr>
              <p:cNvSpPr/>
              <p:nvPr/>
            </p:nvSpPr>
            <p:spPr>
              <a:xfrm rot="10800000">
                <a:off x="105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BF17444-7232-89C2-8254-8AF219874E9F}"/>
                  </a:ext>
                </a:extLst>
              </p:cNvPr>
              <p:cNvSpPr/>
              <p:nvPr/>
            </p:nvSpPr>
            <p:spPr>
              <a:xfrm rot="10800000">
                <a:off x="81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208A579-3FF2-18CB-CCF1-F1865B986C2B}"/>
                  </a:ext>
                </a:extLst>
              </p:cNvPr>
              <p:cNvSpPr/>
              <p:nvPr/>
            </p:nvSpPr>
            <p:spPr>
              <a:xfrm rot="10800000">
                <a:off x="58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803959B-34CF-C7FA-1FAD-3E6A04CDABCD}"/>
                  </a:ext>
                </a:extLst>
              </p:cNvPr>
              <p:cNvSpPr/>
              <p:nvPr/>
            </p:nvSpPr>
            <p:spPr>
              <a:xfrm rot="10800000">
                <a:off x="2457722" y="3818266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A76F93-EC69-BB49-6A3C-2786A0971CC0}"/>
                </a:ext>
              </a:extLst>
            </p:cNvPr>
            <p:cNvGrpSpPr/>
            <p:nvPr/>
          </p:nvGrpSpPr>
          <p:grpSpPr>
            <a:xfrm>
              <a:off x="360000" y="5040000"/>
              <a:ext cx="4680000" cy="72000"/>
              <a:chOff x="2700000" y="5040000"/>
              <a:chExt cx="4680000" cy="720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B039F07-88C5-A81D-84F4-88C0F7D43B07}"/>
                  </a:ext>
                </a:extLst>
              </p:cNvPr>
              <p:cNvGrpSpPr/>
              <p:nvPr/>
            </p:nvGrpSpPr>
            <p:grpSpPr>
              <a:xfrm>
                <a:off x="2700000" y="50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2D77FD2-CBFB-7660-1407-C53C39614B5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6EA271A-DDC7-7B21-A0C5-0AD25188420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6C47621-590A-ED90-6A2E-251F7F0FD0B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F72EDC0-785C-D8A3-AB15-5BC6D297598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6AF6A56C-3680-1C17-68F9-5DB5983675A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66C9CA1-FF47-6772-3979-AAE9D058EFA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4EE7E48-FD19-E2F5-C790-B592CD76673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F3BA102-73D4-9E7D-D316-5CB74B21F57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870DC13-D9C6-AF50-B892-BEADEF74DD0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CCBDD2B2-B61D-F665-0CA1-4015C949048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F138E83-6664-3CBB-B6EB-7D8530BD3C83}"/>
                  </a:ext>
                </a:extLst>
              </p:cNvPr>
              <p:cNvGrpSpPr/>
              <p:nvPr/>
            </p:nvGrpSpPr>
            <p:grpSpPr>
              <a:xfrm>
                <a:off x="5040000" y="50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DB79123-5DDA-79A8-9572-6BDA3C94EA5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81F7E13-29E7-8C65-0318-5E0983F9E1CC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2E8126D-5ED5-E92B-8C91-CADF80B6C4D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2EABA5C-CEE6-88C4-AF17-714950339D6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670425D-9C6D-5C56-A6E9-BE2CF7EA380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719547-8364-C754-03E6-856E6EF9747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C0017CB-3752-2F37-4B37-BCD03BCAD8B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6AE4D78-AD1E-2A62-3245-4341E8CED1D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D28B74B-54B0-5336-7096-C5252F9F728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896A159-60B6-FF06-9D01-9DE44B0C4C9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E1782B-D2FA-A8E9-DAB5-EC8551926E06}"/>
                </a:ext>
              </a:extLst>
            </p:cNvPr>
            <p:cNvGrpSpPr/>
            <p:nvPr/>
          </p:nvGrpSpPr>
          <p:grpSpPr>
            <a:xfrm>
              <a:off x="9720000" y="5040000"/>
              <a:ext cx="2340000" cy="72000"/>
              <a:chOff x="485052" y="1937674"/>
              <a:chExt cx="2340000" cy="72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4F33BDA-9ABE-FFDC-AFE9-64E0992AD181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116F223-5D09-E627-BCD2-F8CCFFB566D6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E6EDCB-23CA-ACDF-6251-A01EF007F1AD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A9E38C3-8902-B8D8-4C80-C07FE804D0C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4359A30-E458-5B9B-58E1-06981A1E826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5428DBC-B968-F655-33C1-F99AFA26EC65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8CD23D0-96C2-7991-B09C-1189821D228A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85F6F22-AE08-5670-D880-F0427C06204B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BE73EAA-4909-E715-99C8-C304F6122940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D043FD2-4E6F-6423-7430-387A66EC21F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DC3468F-2A14-2DCC-FA8B-DFAEEEB952CA}"/>
                </a:ext>
              </a:extLst>
            </p:cNvPr>
            <p:cNvGrpSpPr/>
            <p:nvPr/>
          </p:nvGrpSpPr>
          <p:grpSpPr>
            <a:xfrm>
              <a:off x="7380000" y="5040000"/>
              <a:ext cx="2340000" cy="72000"/>
              <a:chOff x="485052" y="1937674"/>
              <a:chExt cx="2340000" cy="72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CD80D8F-F1D7-84C7-B463-BB6F8910A388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72A1C84-6BE5-55C3-F0C7-EFB00B79A4AD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9A23717-2A1A-FE68-744B-8C7C9755E07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FB40BE7-20F0-5FE5-C99F-60CCBB9700FD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22F5C8B-6235-3235-E87C-D1DD00576476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31C07E-3545-A8C7-9F52-2B202635169B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F7F2F23-4EA6-1C32-7C0E-B2D66968C430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8D467EA-6A9A-1598-1D52-60B33D11B118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5CC72AD-8301-4528-CE19-4B5B723D5D31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D30154D-802A-BCE3-CA18-112E50560B6E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D1787A-D076-9C81-FFB2-E68B167702BC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2F239FE-869A-D48E-CE05-7F17EE220F6D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AC0F9E5D-B3B9-F371-B2C7-F6C6CF834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61DC3C-9726-27A5-40B4-8D14FED12D5A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23384E6-BA39-9ACC-FDB9-56DAB723E3DC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066D18C-2786-6C53-2599-2D30E978424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18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A900A70-8105-8AE4-D8C8-74FD5F03C5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51504" y="892716"/>
            <a:ext cx="4488992" cy="5400000"/>
            <a:chOff x="1896894" y="-70104"/>
            <a:chExt cx="5607995" cy="67452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1C5CCC-9266-8592-705A-F644F2B24B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894" y="-70104"/>
              <a:ext cx="5607995" cy="6745288"/>
              <a:chOff x="1950396" y="-44450"/>
              <a:chExt cx="5607995" cy="6745288"/>
            </a:xfrm>
          </p:grpSpPr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56EF3B38-2E34-4DD8-73EB-ABB481CE83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4238" y="-44450"/>
                <a:ext cx="5230812" cy="6745288"/>
                <a:chOff x="5767678" y="82680"/>
                <a:chExt cx="5340612" cy="6858000"/>
              </a:xfrm>
            </p:grpSpPr>
            <p:pic>
              <p:nvPicPr>
                <p:cNvPr id="12" name="Picture 5">
                  <a:extLst>
                    <a:ext uri="{FF2B5EF4-FFF2-40B4-BE49-F238E27FC236}">
                      <a16:creationId xmlns:a16="http://schemas.microsoft.com/office/drawing/2014/main" id="{2DA21D3A-3C58-B5C1-7DAC-54E7DCD5BE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67678" y="82680"/>
                  <a:ext cx="5340612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6">
                  <a:extLst>
                    <a:ext uri="{FF2B5EF4-FFF2-40B4-BE49-F238E27FC236}">
                      <a16:creationId xmlns:a16="http://schemas.microsoft.com/office/drawing/2014/main" id="{0B016B6F-56C4-4FCC-B4C3-3F2AE033CC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8540619" y="4692508"/>
                  <a:ext cx="210084" cy="20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7">
                  <a:extLst>
                    <a:ext uri="{FF2B5EF4-FFF2-40B4-BE49-F238E27FC236}">
                      <a16:creationId xmlns:a16="http://schemas.microsoft.com/office/drawing/2014/main" id="{179CE7C6-AFE6-8E62-48A7-C87DFD9A9A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01601" y="3045181"/>
                  <a:ext cx="210084" cy="20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9">
                  <a:extLst>
                    <a:ext uri="{FF2B5EF4-FFF2-40B4-BE49-F238E27FC236}">
                      <a16:creationId xmlns:a16="http://schemas.microsoft.com/office/drawing/2014/main" id="{D02DA737-47FB-61D0-4329-89A00C6268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8717140" y="4494913"/>
                  <a:ext cx="210084" cy="20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10">
                  <a:extLst>
                    <a:ext uri="{FF2B5EF4-FFF2-40B4-BE49-F238E27FC236}">
                      <a16:creationId xmlns:a16="http://schemas.microsoft.com/office/drawing/2014/main" id="{74D0E32A-81C1-E157-17EA-AA0928D8F2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8143218" y="4479830"/>
                  <a:ext cx="210084" cy="20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">
                  <a:extLst>
                    <a:ext uri="{FF2B5EF4-FFF2-40B4-BE49-F238E27FC236}">
                      <a16:creationId xmlns:a16="http://schemas.microsoft.com/office/drawing/2014/main" id="{9F8E94BC-6AB0-0B45-4CCE-253A7CB067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8052317" y="3810664"/>
                  <a:ext cx="210084" cy="20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EF7D40F-4EF1-D67D-CFCB-1FA54D2C3C36}"/>
                    </a:ext>
                  </a:extLst>
                </p:cNvPr>
                <p:cNvSpPr txBox="1"/>
                <p:nvPr/>
              </p:nvSpPr>
              <p:spPr>
                <a:xfrm>
                  <a:off x="9191406" y="3016290"/>
                  <a:ext cx="557499" cy="26141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Navan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106A39E-99F9-E287-2EB6-49B048B13209}"/>
                    </a:ext>
                  </a:extLst>
                </p:cNvPr>
                <p:cNvSpPr txBox="1"/>
                <p:nvPr/>
              </p:nvSpPr>
              <p:spPr>
                <a:xfrm>
                  <a:off x="8881865" y="4439527"/>
                  <a:ext cx="636910" cy="26141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Galmoy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1E6BE5A-7048-07CF-0F6B-B80EA73129BE}"/>
                    </a:ext>
                  </a:extLst>
                </p:cNvPr>
                <p:cNvSpPr txBox="1"/>
                <p:nvPr/>
              </p:nvSpPr>
              <p:spPr>
                <a:xfrm>
                  <a:off x="8714938" y="4665438"/>
                  <a:ext cx="627187" cy="26141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Lisheen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1EC181-F6F7-ABFA-3F4E-6F213A16B016}"/>
                    </a:ext>
                  </a:extLst>
                </p:cNvPr>
                <p:cNvSpPr txBox="1"/>
                <p:nvPr/>
              </p:nvSpPr>
              <p:spPr>
                <a:xfrm>
                  <a:off x="7546459" y="4452436"/>
                  <a:ext cx="641773" cy="26141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1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S’mines</a:t>
                  </a:r>
                  <a:endParaRPr kumimoji="0" lang="en-IE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A245751-5B35-4E3D-C119-353257162537}"/>
                    </a:ext>
                  </a:extLst>
                </p:cNvPr>
                <p:cNvSpPr txBox="1"/>
                <p:nvPr/>
              </p:nvSpPr>
              <p:spPr>
                <a:xfrm>
                  <a:off x="8244954" y="3755341"/>
                  <a:ext cx="610981" cy="26141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Tynagh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B7D1427-66EF-8FDA-D00B-89D8116F2EC3}"/>
                  </a:ext>
                </a:extLst>
              </p:cNvPr>
              <p:cNvSpPr/>
              <p:nvPr/>
            </p:nvSpPr>
            <p:spPr>
              <a:xfrm>
                <a:off x="1950396" y="33319"/>
                <a:ext cx="5607995" cy="66151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6BB9CF-BF27-0F20-4A7B-053C3B905C66}"/>
                </a:ext>
              </a:extLst>
            </p:cNvPr>
            <p:cNvSpPr/>
            <p:nvPr/>
          </p:nvSpPr>
          <p:spPr>
            <a:xfrm>
              <a:off x="5668362" y="3475537"/>
              <a:ext cx="477782" cy="2777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0EC85473-24C8-3BC8-65C2-BA300B2A4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5536" y="5853052"/>
              <a:ext cx="20351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Kildare Zn-Pb deposits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54A2452-6B5C-B200-C64F-2AE0041754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184" y="3539778"/>
              <a:ext cx="163514" cy="242830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94825-1E05-AE4C-F3FA-4C80E94C1744}"/>
                </a:ext>
              </a:extLst>
            </p:cNvPr>
            <p:cNvSpPr/>
            <p:nvPr/>
          </p:nvSpPr>
          <p:spPr>
            <a:xfrm>
              <a:off x="3900090" y="1807466"/>
              <a:ext cx="477782" cy="2761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8A85A47B-755D-8260-F522-0D607EF7F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8200" y="1303338"/>
              <a:ext cx="24177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Abbeytown Zn-Pb deposits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8D7DED4-F634-3D96-8C3E-96267980B5EE}"/>
                </a:ext>
              </a:extLst>
            </p:cNvPr>
            <p:cNvCxnSpPr>
              <a:cxnSpLocks/>
            </p:cNvCxnSpPr>
            <p:nvPr/>
          </p:nvCxnSpPr>
          <p:spPr>
            <a:xfrm>
              <a:off x="3465164" y="1621773"/>
              <a:ext cx="663499" cy="32377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BC8B8F-3743-3B14-A37E-377FA1C14767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606286"/>
            <a:chExt cx="11728000" cy="526774"/>
          </a:xfrm>
        </p:grpSpPr>
        <p:sp>
          <p:nvSpPr>
            <p:cNvPr id="25" name="Callout: Down Arrow 24">
              <a:extLst>
                <a:ext uri="{FF2B5EF4-FFF2-40B4-BE49-F238E27FC236}">
                  <a16:creationId xmlns:a16="http://schemas.microsoft.com/office/drawing/2014/main" id="{6151AFCA-E1E4-7217-29AE-D5CEB18C795B}"/>
                </a:ext>
              </a:extLst>
            </p:cNvPr>
            <p:cNvSpPr/>
            <p:nvPr/>
          </p:nvSpPr>
          <p:spPr>
            <a:xfrm>
              <a:off x="232000" y="606286"/>
              <a:ext cx="2160000" cy="526774"/>
            </a:xfrm>
            <a:prstGeom prst="down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008F43-ED49-FEB0-D337-DECFFC4AC8F7}"/>
                </a:ext>
              </a:extLst>
            </p:cNvPr>
            <p:cNvSpPr/>
            <p:nvPr/>
          </p:nvSpPr>
          <p:spPr>
            <a:xfrm>
              <a:off x="2624000" y="606286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39C2F3-E401-7C4F-9052-C0CA55CCA572}"/>
                </a:ext>
              </a:extLst>
            </p:cNvPr>
            <p:cNvSpPr/>
            <p:nvPr/>
          </p:nvSpPr>
          <p:spPr>
            <a:xfrm>
              <a:off x="5016000" y="606286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FDB2A9-F3B6-46E2-D062-232AFA39E000}"/>
                </a:ext>
              </a:extLst>
            </p:cNvPr>
            <p:cNvSpPr/>
            <p:nvPr/>
          </p:nvSpPr>
          <p:spPr>
            <a:xfrm>
              <a:off x="7408000" y="606286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0F0A5B-1B50-78F6-3738-53CA1587117D}"/>
                </a:ext>
              </a:extLst>
            </p:cNvPr>
            <p:cNvSpPr/>
            <p:nvPr/>
          </p:nvSpPr>
          <p:spPr>
            <a:xfrm>
              <a:off x="9800000" y="606286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F379FA0-38EA-2E06-845D-8DEE7733A280}"/>
              </a:ext>
            </a:extLst>
          </p:cNvPr>
          <p:cNvSpPr txBox="1"/>
          <p:nvPr/>
        </p:nvSpPr>
        <p:spPr>
          <a:xfrm>
            <a:off x="2493065" y="357815"/>
            <a:ext cx="7205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The Irish but not Irish-type Deposits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ABD9E-26E7-3FF2-CA28-0800A03880C3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880000"/>
            <a:chExt cx="11700000" cy="72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1FC4CC7-4C66-4748-F8A4-77FA166CE94B}"/>
                </a:ext>
              </a:extLst>
            </p:cNvPr>
            <p:cNvGrpSpPr/>
            <p:nvPr/>
          </p:nvGrpSpPr>
          <p:grpSpPr>
            <a:xfrm>
              <a:off x="360000" y="2880000"/>
              <a:ext cx="2342556" cy="72000"/>
              <a:chOff x="360000" y="2464800"/>
              <a:chExt cx="2342556" cy="7200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52E71F5-E1E1-0642-2DC3-429103552433}"/>
                  </a:ext>
                </a:extLst>
              </p:cNvPr>
              <p:cNvSpPr/>
              <p:nvPr/>
            </p:nvSpPr>
            <p:spPr>
              <a:xfrm>
                <a:off x="1532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8F82FC4-4237-1E93-13AC-00C690113CD9}"/>
                  </a:ext>
                </a:extLst>
              </p:cNvPr>
              <p:cNvSpPr/>
              <p:nvPr/>
            </p:nvSpPr>
            <p:spPr>
              <a:xfrm>
                <a:off x="59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EC5589D-2329-16A6-535A-5A392E1E3938}"/>
                  </a:ext>
                </a:extLst>
              </p:cNvPr>
              <p:cNvSpPr/>
              <p:nvPr/>
            </p:nvSpPr>
            <p:spPr>
              <a:xfrm>
                <a:off x="360000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0345AE7-337B-3CF4-841A-B2D77D8A19F0}"/>
                  </a:ext>
                </a:extLst>
              </p:cNvPr>
              <p:cNvSpPr/>
              <p:nvPr/>
            </p:nvSpPr>
            <p:spPr>
              <a:xfrm>
                <a:off x="129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2EF0C10-19F3-8DD1-9121-6BEDD096F9C6}"/>
                  </a:ext>
                </a:extLst>
              </p:cNvPr>
              <p:cNvSpPr/>
              <p:nvPr/>
            </p:nvSpPr>
            <p:spPr>
              <a:xfrm>
                <a:off x="106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E92D719-C0AC-42D0-5A60-5405D24EF2E7}"/>
                  </a:ext>
                </a:extLst>
              </p:cNvPr>
              <p:cNvSpPr/>
              <p:nvPr/>
            </p:nvSpPr>
            <p:spPr>
              <a:xfrm>
                <a:off x="176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1396E65-EC23-F3D8-394C-C000371421DB}"/>
                  </a:ext>
                </a:extLst>
              </p:cNvPr>
              <p:cNvSpPr/>
              <p:nvPr/>
            </p:nvSpPr>
            <p:spPr>
              <a:xfrm>
                <a:off x="2000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278D891-C457-CD6B-9648-992088ECAC68}"/>
                  </a:ext>
                </a:extLst>
              </p:cNvPr>
              <p:cNvSpPr/>
              <p:nvPr/>
            </p:nvSpPr>
            <p:spPr>
              <a:xfrm>
                <a:off x="223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27ACDC9-F9D3-D06E-E252-95AD84DA970F}"/>
                  </a:ext>
                </a:extLst>
              </p:cNvPr>
              <p:cNvSpPr/>
              <p:nvPr/>
            </p:nvSpPr>
            <p:spPr>
              <a:xfrm>
                <a:off x="246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DF755D8-9951-DF9B-317A-6A56369CF127}"/>
                  </a:ext>
                </a:extLst>
              </p:cNvPr>
              <p:cNvSpPr/>
              <p:nvPr/>
            </p:nvSpPr>
            <p:spPr>
              <a:xfrm>
                <a:off x="828000" y="24648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4012BFE-349B-8E52-C165-BC57618368D8}"/>
                </a:ext>
              </a:extLst>
            </p:cNvPr>
            <p:cNvGrpSpPr/>
            <p:nvPr/>
          </p:nvGrpSpPr>
          <p:grpSpPr>
            <a:xfrm>
              <a:off x="2700000" y="2880000"/>
              <a:ext cx="9360000" cy="72000"/>
              <a:chOff x="2700000" y="2880000"/>
              <a:chExt cx="9360000" cy="720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BA37B42-004E-B665-3300-5C53FC181DA7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814831-35FF-C198-E957-4AC2E442AC1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01ABAEC-ED99-9BF4-AA2C-E61CFCEEB18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002D608-C70B-652D-43EE-D89001D1942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F6373A1A-347A-8E54-025A-C6D7A263A3B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B15B36A-7A3B-B6D5-5291-FF28B0C147B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E19A772-9137-3602-978A-8DC1C2E3E8F5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C5798F1-7093-32AF-07E4-AD47AB54355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38ECBE0-E65D-6E05-F8F5-2B402BFECCF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6132F115-7170-6BE0-0C3A-F879E37BB525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6DBB4B96-7E1E-8F1B-BC1F-6B5CB4C9B36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C16E8B7-1ED6-C5B3-BD29-EEC7B4EF1A27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E94D7E84-6706-FC30-1CC0-E70C4F742DA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7A6AAC0-B092-715C-BB74-683174D47AB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D06EFFF-8602-F892-30AD-8A9CA70E4D9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47D9E59-B9C1-194E-7D8A-30C161AF759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E064DB8-2FA8-C035-DDB8-36B5AD50FC03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A9020E14-0826-5B42-EE59-9D7930CAC58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33DFB5F5-B60A-F32A-362B-54738FC34B4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F034674-2274-8FBA-4D4B-FDEBD056D12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E50AE5E-9AD9-DDF5-9F8A-A1C1315A525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DB1B88-A609-89A3-57A0-5C5DD3E2161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C01F289-CF5A-C5EC-43FA-33DDBFCD769B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A1DF0B6-4BAA-8CBA-744D-06D0A7DF577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126D80B-2F95-173E-1F65-4B3A99D06DB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8E05A0F-C7B6-C0B9-81EB-0887CFC770D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A4D1D12-D229-9107-7AD6-70371E89F47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C5E35609-FD93-B450-AAAE-F6BC790A41B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C51CD5C-F2CC-8E9E-8142-A16974C2957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F2AB938-5E55-C75C-FA07-A7019305B3B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E11CACA-B940-D1F5-07E2-D278FC4EF07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FF5EBBE-35B2-EE7F-5124-6ED1A0CC5B9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30E269-A1CF-7B14-BD27-4BE82BD66F2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6F428BB-F1E2-7F5F-ED9F-924406E56B77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F7B4FD3-0DBF-2148-7DEA-6A4979B90AF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AD7CC3-BFF5-BC24-A521-2F79997BDCD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38B6B72-3BDC-71C8-1E39-0E7BC7B8EF5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844294D-45B5-74D6-C578-58C324C240A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7DBB8D7-E2EF-2611-C779-3DE1F4BAF15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98E6FBA-AA25-F888-50D0-4E224C5004BA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7F61E1D-D188-2EB5-1A2F-7057E798C91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850361D-4665-03F2-5794-534A2336234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8E31A70-7765-596F-4691-A761A0F0011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C1F5021-DA3C-0C78-4A2D-36EB7C0FF2E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5F2CB1C-C32C-56B2-25BE-46907E100D3F}"/>
              </a:ext>
            </a:extLst>
          </p:cNvPr>
          <p:cNvGrpSpPr/>
          <p:nvPr/>
        </p:nvGrpSpPr>
        <p:grpSpPr>
          <a:xfrm>
            <a:off x="0" y="6315160"/>
            <a:ext cx="12192000" cy="458892"/>
            <a:chOff x="0" y="5569726"/>
            <a:chExt cx="12192000" cy="45889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A69A2C7-C484-5266-7354-3F9212A69A16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4CFCB3B-54BD-3306-CCE9-D0DB3E506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DF8B91D-10C7-C87E-CB7E-5F7E9F0AA6D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19C08A6-F1E5-998D-EB11-6A61EFB81653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FE59327-C1E7-8E6C-B787-A58AA9CE6E91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55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0AC194-8440-F0B8-6CDE-888ACE81294E}"/>
              </a:ext>
            </a:extLst>
          </p:cNvPr>
          <p:cNvGrpSpPr/>
          <p:nvPr/>
        </p:nvGrpSpPr>
        <p:grpSpPr>
          <a:xfrm>
            <a:off x="2317630" y="921635"/>
            <a:ext cx="7556740" cy="5391510"/>
            <a:chOff x="2562045" y="983411"/>
            <a:chExt cx="7556740" cy="5391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11BCE9-5D18-72EE-C2D3-40A256584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4" t="13225" r="17004" b="5702"/>
            <a:stretch/>
          </p:blipFill>
          <p:spPr>
            <a:xfrm>
              <a:off x="2562045" y="983411"/>
              <a:ext cx="7556740" cy="53915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46DB1C-0DE4-0EFA-C3B2-69A2BFB8ED98}"/>
                </a:ext>
              </a:extLst>
            </p:cNvPr>
            <p:cNvSpPr txBox="1"/>
            <p:nvPr/>
          </p:nvSpPr>
          <p:spPr>
            <a:xfrm>
              <a:off x="8227802" y="4815337"/>
              <a:ext cx="16994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/>
                <a:t>Abbeytown </a:t>
              </a:r>
              <a:r>
                <a:rPr lang="en-IE" sz="1200" dirty="0" err="1"/>
                <a:t>Lmst</a:t>
              </a:r>
              <a:r>
                <a:rPr lang="en-IE" sz="1200" dirty="0"/>
                <a:t> </a:t>
              </a:r>
              <a:r>
                <a:rPr lang="en-IE" sz="1200" dirty="0" err="1"/>
                <a:t>Mbr</a:t>
              </a:r>
              <a:endParaRPr lang="en-IE" sz="12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6E1A95C-43EB-05ED-D4BF-CEBE156846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9650" y="4793771"/>
              <a:ext cx="15207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B1E690-369A-91E5-85EE-02DB6EC65D9F}"/>
                </a:ext>
              </a:extLst>
            </p:cNvPr>
            <p:cNvCxnSpPr>
              <a:cxnSpLocks/>
            </p:cNvCxnSpPr>
            <p:nvPr/>
          </p:nvCxnSpPr>
          <p:spPr>
            <a:xfrm>
              <a:off x="8210549" y="4793771"/>
              <a:ext cx="165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492BF-4F0E-ED59-4787-F29D02D6D82C}"/>
                </a:ext>
              </a:extLst>
            </p:cNvPr>
            <p:cNvSpPr txBox="1"/>
            <p:nvPr/>
          </p:nvSpPr>
          <p:spPr>
            <a:xfrm>
              <a:off x="8246852" y="5148712"/>
              <a:ext cx="1584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 err="1"/>
                <a:t>Twigspark</a:t>
              </a:r>
              <a:r>
                <a:rPr lang="en-IE" sz="1200" dirty="0"/>
                <a:t> Formation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D4A7FA-B439-F567-F852-35E2185E857D}"/>
                </a:ext>
              </a:extLst>
            </p:cNvPr>
            <p:cNvSpPr txBox="1"/>
            <p:nvPr/>
          </p:nvSpPr>
          <p:spPr>
            <a:xfrm>
              <a:off x="8265902" y="3698216"/>
              <a:ext cx="1584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/>
                <a:t>Bundoran Shale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178C8-94D1-809E-5D81-C9535E855257}"/>
                </a:ext>
              </a:extLst>
            </p:cNvPr>
            <p:cNvSpPr txBox="1"/>
            <p:nvPr/>
          </p:nvSpPr>
          <p:spPr>
            <a:xfrm>
              <a:off x="8218277" y="3397791"/>
              <a:ext cx="163800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100" dirty="0"/>
                <a:t>Mullaghmore Sandstone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D191A-E46B-E0FC-A0BF-8947CB9437D5}"/>
                </a:ext>
              </a:extLst>
            </p:cNvPr>
            <p:cNvSpPr txBox="1"/>
            <p:nvPr/>
          </p:nvSpPr>
          <p:spPr>
            <a:xfrm>
              <a:off x="8259407" y="3127200"/>
              <a:ext cx="1584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 err="1"/>
                <a:t>Benbulben</a:t>
              </a:r>
              <a:r>
                <a:rPr lang="en-IE" sz="1200" dirty="0"/>
                <a:t> Shale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55EC2-845B-53CA-B92A-AE6788A912B3}"/>
                </a:ext>
              </a:extLst>
            </p:cNvPr>
            <p:cNvSpPr txBox="1"/>
            <p:nvPr/>
          </p:nvSpPr>
          <p:spPr>
            <a:xfrm>
              <a:off x="8268752" y="2272162"/>
              <a:ext cx="15840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/>
                <a:t>Glencar and </a:t>
              </a:r>
              <a:r>
                <a:rPr lang="en-IE" sz="1200" dirty="0" err="1"/>
                <a:t>Dartry</a:t>
              </a:r>
              <a:r>
                <a:rPr lang="en-IE" sz="1200" dirty="0"/>
                <a:t> Limestones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EBF785-C1A2-8563-AB7A-7890FCB266DD}"/>
                </a:ext>
              </a:extLst>
            </p:cNvPr>
            <p:cNvSpPr txBox="1"/>
            <p:nvPr/>
          </p:nvSpPr>
          <p:spPr>
            <a:xfrm>
              <a:off x="8262462" y="1348237"/>
              <a:ext cx="15840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 err="1"/>
                <a:t>Meenymore</a:t>
              </a:r>
              <a:r>
                <a:rPr lang="en-IE" sz="1200" dirty="0"/>
                <a:t> 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D8D7B9-05A6-3A38-F099-72AC2808728B}"/>
                </a:ext>
              </a:extLst>
            </p:cNvPr>
            <p:cNvSpPr txBox="1"/>
            <p:nvPr/>
          </p:nvSpPr>
          <p:spPr>
            <a:xfrm>
              <a:off x="3084302" y="1027497"/>
              <a:ext cx="1584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IE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52DFF-3EA3-4368-C40A-DBB8348CEBE5}"/>
                </a:ext>
              </a:extLst>
            </p:cNvPr>
            <p:cNvSpPr txBox="1"/>
            <p:nvPr/>
          </p:nvSpPr>
          <p:spPr>
            <a:xfrm>
              <a:off x="8246852" y="4250666"/>
              <a:ext cx="15840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200" dirty="0"/>
                <a:t>Ballyshannon Limestone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5B9605-B6E5-3491-CB3A-8C7387A3E9EA}"/>
              </a:ext>
            </a:extLst>
          </p:cNvPr>
          <p:cNvGrpSpPr/>
          <p:nvPr/>
        </p:nvGrpSpPr>
        <p:grpSpPr>
          <a:xfrm>
            <a:off x="232000" y="81285"/>
            <a:ext cx="11728000" cy="526774"/>
            <a:chOff x="232000" y="2943748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270E38D4-514B-C190-E717-43E90C1CBB99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7EDC20-14E4-F109-7F5C-BE2BE4E0757F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9EB86C-4144-F30D-4E16-73F78B056876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8CB47E-89D8-AD8D-1393-F6A86CAEA06A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1C76CB-419A-0564-E344-FC1499EF6AFF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ADBA0A-27A1-B39C-89C3-A10502698E18}"/>
              </a:ext>
            </a:extLst>
          </p:cNvPr>
          <p:cNvSpPr txBox="1"/>
          <p:nvPr/>
        </p:nvSpPr>
        <p:spPr>
          <a:xfrm>
            <a:off x="4287079" y="546653"/>
            <a:ext cx="361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Stratigraphy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956EF49-79AC-CE78-7529-588902C19421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BDCF7D2-D6DC-2EA1-1A4F-0E13A099ABA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B96BE8A-B87F-001D-BF0A-B6F178CF9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76AC4DB-1300-571A-D3B5-3FFB8A465FE1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788F861-E0BD-3ED2-A32D-83623D6AEFB1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F07854B-B441-03DD-BCF4-525FF882270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355B45-05DA-928D-A905-78FCFF0CA985}"/>
              </a:ext>
            </a:extLst>
          </p:cNvPr>
          <p:cNvGrpSpPr/>
          <p:nvPr/>
        </p:nvGrpSpPr>
        <p:grpSpPr>
          <a:xfrm>
            <a:off x="246000" y="6786001"/>
            <a:ext cx="11700000" cy="72000"/>
            <a:chOff x="360000" y="5400000"/>
            <a:chExt cx="11700000" cy="72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98E973-C730-1030-0F1B-864EF338E70D}"/>
                </a:ext>
              </a:extLst>
            </p:cNvPr>
            <p:cNvGrpSpPr/>
            <p:nvPr/>
          </p:nvGrpSpPr>
          <p:grpSpPr>
            <a:xfrm>
              <a:off x="5040000" y="5400000"/>
              <a:ext cx="2340000" cy="72000"/>
              <a:chOff x="569322" y="4135088"/>
              <a:chExt cx="2340000" cy="72000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E7C9050-D1E1-00AE-6B8E-FDFF44EA2120}"/>
                  </a:ext>
                </a:extLst>
              </p:cNvPr>
              <p:cNvSpPr/>
              <p:nvPr/>
            </p:nvSpPr>
            <p:spPr>
              <a:xfrm rot="10800000">
                <a:off x="1505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5E154C6-7C4F-366F-8D8C-21F2DC5F003E}"/>
                  </a:ext>
                </a:extLst>
              </p:cNvPr>
              <p:cNvSpPr/>
              <p:nvPr/>
            </p:nvSpPr>
            <p:spPr>
              <a:xfrm rot="10800000">
                <a:off x="244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F6AFB90-3E94-1235-0AF0-DAACD6048B58}"/>
                  </a:ext>
                </a:extLst>
              </p:cNvPr>
              <p:cNvSpPr/>
              <p:nvPr/>
            </p:nvSpPr>
            <p:spPr>
              <a:xfrm rot="10800000">
                <a:off x="220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D844CBC-C6A0-2706-409F-28235FB900A1}"/>
                  </a:ext>
                </a:extLst>
              </p:cNvPr>
              <p:cNvSpPr/>
              <p:nvPr/>
            </p:nvSpPr>
            <p:spPr>
              <a:xfrm rot="10800000">
                <a:off x="173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09423CA9-927C-BA77-A65A-894551BC6188}"/>
                  </a:ext>
                </a:extLst>
              </p:cNvPr>
              <p:cNvSpPr/>
              <p:nvPr/>
            </p:nvSpPr>
            <p:spPr>
              <a:xfrm rot="10800000">
                <a:off x="197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1580DD6D-6BC3-563E-1DD2-5CD2111B5047}"/>
                  </a:ext>
                </a:extLst>
              </p:cNvPr>
              <p:cNvSpPr/>
              <p:nvPr/>
            </p:nvSpPr>
            <p:spPr>
              <a:xfrm rot="10800000">
                <a:off x="127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CCCD151-E535-AC9D-9347-19020A0D940E}"/>
                  </a:ext>
                </a:extLst>
              </p:cNvPr>
              <p:cNvSpPr/>
              <p:nvPr/>
            </p:nvSpPr>
            <p:spPr>
              <a:xfrm rot="10800000">
                <a:off x="103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94A51FF-EB68-B8AB-09EE-72F4C11098D5}"/>
                  </a:ext>
                </a:extLst>
              </p:cNvPr>
              <p:cNvSpPr/>
              <p:nvPr/>
            </p:nvSpPr>
            <p:spPr>
              <a:xfrm rot="10800000">
                <a:off x="80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0A1E8F9-2496-EEF2-4164-F581DA6F15CF}"/>
                  </a:ext>
                </a:extLst>
              </p:cNvPr>
              <p:cNvSpPr/>
              <p:nvPr/>
            </p:nvSpPr>
            <p:spPr>
              <a:xfrm rot="10800000">
                <a:off x="56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F7E4D4B-E211-F863-8DFD-57CEDBDB0DA7}"/>
                  </a:ext>
                </a:extLst>
              </p:cNvPr>
              <p:cNvSpPr/>
              <p:nvPr/>
            </p:nvSpPr>
            <p:spPr>
              <a:xfrm rot="10800000">
                <a:off x="2675322" y="413508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95ECFA-40EF-DD70-09BB-AB1C63B2EF2B}"/>
                </a:ext>
              </a:extLst>
            </p:cNvPr>
            <p:cNvGrpSpPr/>
            <p:nvPr/>
          </p:nvGrpSpPr>
          <p:grpSpPr>
            <a:xfrm>
              <a:off x="360000" y="5400000"/>
              <a:ext cx="4680000" cy="72000"/>
              <a:chOff x="2700000" y="5400000"/>
              <a:chExt cx="4680000" cy="72000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492D9E1-A68F-B9F6-873F-1E997BEBD92D}"/>
                  </a:ext>
                </a:extLst>
              </p:cNvPr>
              <p:cNvGrpSpPr/>
              <p:nvPr/>
            </p:nvGrpSpPr>
            <p:grpSpPr>
              <a:xfrm>
                <a:off x="2700000" y="54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A4982FA-1CAD-A508-47E0-1F37A57CABD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185D01D-68DE-F57D-738E-279D0CFD2C2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AB510F5-4BFA-195D-8625-1F6904E8B58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2561B967-F728-AA3E-BEC5-C325A71583A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0DD955B5-248F-8D6B-997F-9991CAC6BB7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C94246C-F747-5D8D-EEA6-D6DCC38B9D3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9CC3F717-C89A-F040-6321-0F553E127E5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73C9661-69BA-6459-1C99-EE5770D1344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AA35DF3A-68DB-FAD3-061B-223C75A07CF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8F935079-DBCA-440F-AF96-349E7DBACBBF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403980C-F22C-6E3E-9502-42EC035349BC}"/>
                  </a:ext>
                </a:extLst>
              </p:cNvPr>
              <p:cNvGrpSpPr/>
              <p:nvPr/>
            </p:nvGrpSpPr>
            <p:grpSpPr>
              <a:xfrm>
                <a:off x="5040000" y="54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A40A638F-07E1-E1EF-0B51-A890A12E90C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F34C1D7-A7DC-D440-514F-45C22041B9E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43EAF15-E4B7-F92B-2385-C1FF9676837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BADD9C3-4DFA-2C64-90CE-F11B35CB92C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72D8EFA-A770-C7C8-3CAC-01B54C0ED64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F776E7B-0A40-332C-6E2B-D12A72FD669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B60FE4A-22E0-D1A7-1CAB-2EB057B26E47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AB52335-8EA3-E247-5D97-8FA09CE7AEA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8460D538-77F8-54AA-070F-4808AB103E7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C6DED35-0185-84CC-A9E2-A1F0D16D478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D470F0E-BDBF-AC24-6625-86C5ED305E56}"/>
                </a:ext>
              </a:extLst>
            </p:cNvPr>
            <p:cNvGrpSpPr/>
            <p:nvPr/>
          </p:nvGrpSpPr>
          <p:grpSpPr>
            <a:xfrm>
              <a:off x="9720000" y="5400000"/>
              <a:ext cx="2340000" cy="72000"/>
              <a:chOff x="485052" y="1937674"/>
              <a:chExt cx="2340000" cy="7200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4967FFE-CDE9-8A1E-8ABD-325808542C7D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30C9BFF-6EB1-2EA0-F6B1-84F543F7B48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83D21C8-2CF4-D6A4-1AC4-2EB47F093EA3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78EC471-6396-5888-DDAC-44BCC6441D5B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B764555-E528-0F1B-FE55-CD4AC33EAFC1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B9111-6705-6822-D3C7-7F8A0B53579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88196F-E35D-BA4C-231B-BCC43EC93504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9A53983-8FB2-BC9B-04A2-8D96FCF8F032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B641E53-8FF4-4F5D-E81F-27140497FB4C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B50F881-BFE0-D193-78FF-FB3DB19FD3EB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CE2CE57-15B6-DE32-5536-0C16A6DAF29F}"/>
                </a:ext>
              </a:extLst>
            </p:cNvPr>
            <p:cNvGrpSpPr/>
            <p:nvPr/>
          </p:nvGrpSpPr>
          <p:grpSpPr>
            <a:xfrm>
              <a:off x="7380000" y="5400000"/>
              <a:ext cx="2340000" cy="72000"/>
              <a:chOff x="485052" y="1937674"/>
              <a:chExt cx="2340000" cy="7200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0A0E000-F67E-0489-3345-9D334C28B0D7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8D29F6B-4409-3259-F49C-0A7769EDEB58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D315B16-279D-A664-A263-84632A202E4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7F28B6A-EF90-AF2C-6948-D5A13CF2AD47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0986E28-EF43-97A6-4DDB-D6538FCD8E46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B8A99D4-B706-AFD2-C6F1-7EEC855E078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327DF09-6E5B-14CF-49CF-BB6E2071DF35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40B7165-CD8B-385D-14BB-B229663A8F29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960FF07-3367-E0EC-CFAA-4F39D85E73A9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23D8E79-722A-1462-301E-DF4A62863491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211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FCE0CB-F62D-4010-A40B-456A8C6A849F}"/>
              </a:ext>
            </a:extLst>
          </p:cNvPr>
          <p:cNvGrpSpPr/>
          <p:nvPr/>
        </p:nvGrpSpPr>
        <p:grpSpPr>
          <a:xfrm>
            <a:off x="232000" y="91222"/>
            <a:ext cx="11728000" cy="526774"/>
            <a:chOff x="232000" y="2943748"/>
            <a:chExt cx="11728000" cy="526774"/>
          </a:xfrm>
        </p:grpSpPr>
        <p:sp>
          <p:nvSpPr>
            <p:cNvPr id="3" name="Callout: Down Arrow 2">
              <a:extLst>
                <a:ext uri="{FF2B5EF4-FFF2-40B4-BE49-F238E27FC236}">
                  <a16:creationId xmlns:a16="http://schemas.microsoft.com/office/drawing/2014/main" id="{0021C8D1-B480-DD55-B85E-6ACF8AD4C641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BF603B-CAD7-1F28-1BE7-D46A33DFD5AF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FD7FA3-78A6-8128-CBCC-0B879BFAE59A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ECD51B-F880-B46F-675F-B57BB9CC2199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54E509-8336-24F2-866F-B22F897F2F3A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EB12DAD-3717-C9BF-B5A2-E495C0DE00F0}"/>
              </a:ext>
            </a:extLst>
          </p:cNvPr>
          <p:cNvSpPr txBox="1"/>
          <p:nvPr/>
        </p:nvSpPr>
        <p:spPr>
          <a:xfrm>
            <a:off x="4381500" y="60628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 geology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5F7811A-2076-7CD1-9996-4AFE52B78DA4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C9671CE-0760-7D6C-893B-0637AB5FB4D1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0346C089-38CA-9F83-99FD-F134136EB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CA6244C-5FC7-1218-286A-796621EA6D21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6FC03A9-671D-9BD8-9D37-B73B47729E2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FB62259-0AF8-AB3B-0F9E-A00D140960F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01086E8-A2E2-FE29-6A76-9EEA49BA3716}"/>
              </a:ext>
            </a:extLst>
          </p:cNvPr>
          <p:cNvGrpSpPr/>
          <p:nvPr/>
        </p:nvGrpSpPr>
        <p:grpSpPr>
          <a:xfrm>
            <a:off x="2798818" y="1096364"/>
            <a:ext cx="6573182" cy="5040000"/>
            <a:chOff x="2798818" y="1096364"/>
            <a:chExt cx="6573182" cy="5040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1AF3E1-4804-E769-192B-70D3D4C0E5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98818" y="1096364"/>
              <a:ext cx="6565292" cy="5040000"/>
              <a:chOff x="6753934" y="549822"/>
              <a:chExt cx="5392913" cy="414791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F917DAD-C3E4-CBFA-6EC0-D393D70EF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48" t="14257" r="28113" b="23371"/>
              <a:stretch/>
            </p:blipFill>
            <p:spPr>
              <a:xfrm>
                <a:off x="6789842" y="549822"/>
                <a:ext cx="5357005" cy="41479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DCBCA9-9678-6234-9DB8-ED4CC67A12BF}"/>
                  </a:ext>
                </a:extLst>
              </p:cNvPr>
              <p:cNvSpPr txBox="1"/>
              <p:nvPr/>
            </p:nvSpPr>
            <p:spPr>
              <a:xfrm>
                <a:off x="6753934" y="1452227"/>
                <a:ext cx="786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00" dirty="0"/>
                  <a:t>LOB 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3537C0-E9B8-B10B-F51D-FC03D428A02C}"/>
                  </a:ext>
                </a:extLst>
              </p:cNvPr>
              <p:cNvSpPr txBox="1"/>
              <p:nvPr/>
            </p:nvSpPr>
            <p:spPr>
              <a:xfrm>
                <a:off x="7369573" y="1822364"/>
                <a:ext cx="786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00" dirty="0"/>
                  <a:t>LOB 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5FD744-418C-0A7F-B83E-D94F97879CFA}"/>
                  </a:ext>
                </a:extLst>
              </p:cNvPr>
              <p:cNvSpPr txBox="1"/>
              <p:nvPr/>
            </p:nvSpPr>
            <p:spPr>
              <a:xfrm>
                <a:off x="7702994" y="2264583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00" dirty="0"/>
                  <a:t>(Index workings)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D76D90-0A75-9643-4079-4E8E0CA9DC9C}"/>
                  </a:ext>
                </a:extLst>
              </p:cNvPr>
              <p:cNvSpPr txBox="1"/>
              <p:nvPr/>
            </p:nvSpPr>
            <p:spPr>
              <a:xfrm>
                <a:off x="7814581" y="1714359"/>
                <a:ext cx="8672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00" dirty="0"/>
                  <a:t>M zone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B5E9DE8-4EE9-2627-C745-AC24A11673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24110" y="2050864"/>
                <a:ext cx="208724" cy="142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AA84C0-4634-53E1-0532-212036FF0537}"/>
                </a:ext>
              </a:extLst>
            </p:cNvPr>
            <p:cNvSpPr txBox="1"/>
            <p:nvPr/>
          </p:nvSpPr>
          <p:spPr>
            <a:xfrm>
              <a:off x="7460376" y="5764568"/>
              <a:ext cx="1911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600" dirty="0"/>
                <a:t>after Hitzman, 1986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45A5EE-7FB4-D8B3-EC98-9F4D969B7C1C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160000"/>
            <a:chExt cx="11700000" cy="72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211871B-7105-31F1-D14E-4CE60FFC83AC}"/>
                </a:ext>
              </a:extLst>
            </p:cNvPr>
            <p:cNvGrpSpPr/>
            <p:nvPr/>
          </p:nvGrpSpPr>
          <p:grpSpPr>
            <a:xfrm>
              <a:off x="7380000" y="2160000"/>
              <a:ext cx="2340000" cy="72000"/>
              <a:chOff x="360000" y="2160000"/>
              <a:chExt cx="2340000" cy="7200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FE657A5-176C-36E9-0B71-65CA01C13908}"/>
                  </a:ext>
                </a:extLst>
              </p:cNvPr>
              <p:cNvSpPr/>
              <p:nvPr/>
            </p:nvSpPr>
            <p:spPr>
              <a:xfrm>
                <a:off x="1530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17A15E6-0BED-5A48-7A7F-6C4561BE5EB5}"/>
                  </a:ext>
                </a:extLst>
              </p:cNvPr>
              <p:cNvSpPr/>
              <p:nvPr/>
            </p:nvSpPr>
            <p:spPr>
              <a:xfrm>
                <a:off x="59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42DD029-9F31-63DD-083E-95B89E9B8991}"/>
                  </a:ext>
                </a:extLst>
              </p:cNvPr>
              <p:cNvSpPr/>
              <p:nvPr/>
            </p:nvSpPr>
            <p:spPr>
              <a:xfrm>
                <a:off x="82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959FDB67-2583-77B9-A51C-A7D256102CFD}"/>
                  </a:ext>
                </a:extLst>
              </p:cNvPr>
              <p:cNvSpPr/>
              <p:nvPr/>
            </p:nvSpPr>
            <p:spPr>
              <a:xfrm>
                <a:off x="129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AA1061A-3E51-D052-4F45-34678B5B2EAF}"/>
                  </a:ext>
                </a:extLst>
              </p:cNvPr>
              <p:cNvSpPr/>
              <p:nvPr/>
            </p:nvSpPr>
            <p:spPr>
              <a:xfrm>
                <a:off x="106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2DA7D8B-B742-6243-AA45-592D2EAC91BF}"/>
                  </a:ext>
                </a:extLst>
              </p:cNvPr>
              <p:cNvSpPr/>
              <p:nvPr/>
            </p:nvSpPr>
            <p:spPr>
              <a:xfrm>
                <a:off x="176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8AF650D-7ADE-5A4B-3C3B-F9ED01FAEB39}"/>
                  </a:ext>
                </a:extLst>
              </p:cNvPr>
              <p:cNvSpPr/>
              <p:nvPr/>
            </p:nvSpPr>
            <p:spPr>
              <a:xfrm>
                <a:off x="199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0D0D489-D53B-B152-A452-212B48C07CB5}"/>
                  </a:ext>
                </a:extLst>
              </p:cNvPr>
              <p:cNvSpPr/>
              <p:nvPr/>
            </p:nvSpPr>
            <p:spPr>
              <a:xfrm>
                <a:off x="223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107DAF7-EB09-960E-33B8-A673740DA0E6}"/>
                  </a:ext>
                </a:extLst>
              </p:cNvPr>
              <p:cNvSpPr/>
              <p:nvPr/>
            </p:nvSpPr>
            <p:spPr>
              <a:xfrm>
                <a:off x="246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A09422D-3B2B-16F8-7718-38752C18BE01}"/>
                  </a:ext>
                </a:extLst>
              </p:cNvPr>
              <p:cNvSpPr/>
              <p:nvPr/>
            </p:nvSpPr>
            <p:spPr>
              <a:xfrm>
                <a:off x="360000" y="21600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93A2FC-EAC3-D516-59EC-40205802C8B6}"/>
                </a:ext>
              </a:extLst>
            </p:cNvPr>
            <p:cNvGrpSpPr/>
            <p:nvPr/>
          </p:nvGrpSpPr>
          <p:grpSpPr>
            <a:xfrm>
              <a:off x="9720000" y="2160000"/>
              <a:ext cx="2340000" cy="72000"/>
              <a:chOff x="485052" y="1937674"/>
              <a:chExt cx="2340000" cy="72000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EEEB47E-80EA-DC27-6009-3540CA6EE2AF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2F596E9-8435-E36B-E4BE-D7DA6C6D6715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69B1560-3550-8C5A-59BB-EEE2FC07597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1B710368-38AC-5507-A1DF-05980E9574F3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6DB2A20-0323-FBC2-9719-1264F1D5755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E72DF86-B6DB-5B57-FE0C-A7052BB68C45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27DA181-6711-B8A2-EA00-70F5546E6F1F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C0B31816-E6D2-1A82-55A5-62D5538A21FA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8D332A2-4CF1-F269-303D-DEB9A4E7D625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C794C9F-3A19-FB9E-C875-0987E0D72D1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C6DDE81-EE9E-2DBF-84A7-F5C5F47C53F8}"/>
                </a:ext>
              </a:extLst>
            </p:cNvPr>
            <p:cNvGrpSpPr/>
            <p:nvPr/>
          </p:nvGrpSpPr>
          <p:grpSpPr>
            <a:xfrm>
              <a:off x="360000" y="2160000"/>
              <a:ext cx="7020000" cy="72000"/>
              <a:chOff x="2700000" y="2160000"/>
              <a:chExt cx="7020000" cy="7200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3530C46-41F9-E758-2BCD-85817A11BE75}"/>
                  </a:ext>
                </a:extLst>
              </p:cNvPr>
              <p:cNvGrpSpPr/>
              <p:nvPr/>
            </p:nvGrpSpPr>
            <p:grpSpPr>
              <a:xfrm>
                <a:off x="270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39C7DF1-A60E-39AB-6A5D-F976C75B794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E1EB5465-5ABC-49F0-DFA4-EE30A766285B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F6020096-3C9C-BAA7-41B5-A7D0A700B9B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C111A58-ED11-4186-ED48-CD4ACFC687E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9AFFB636-C52A-A24B-C425-2FB257EC336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09C55930-18EA-1AB3-0B38-E5901DE4570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78EE4B6-780C-2A63-6E8B-E2BE113C1355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21550B5-31EE-AA86-51E6-6A49DA13592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17ACA83-4461-A33C-C07D-39897705ABE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3C079D9-D8CF-7DC7-127B-7FF0612E914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A3EAEC4-4F4C-738E-728D-390C4AE8B3CF}"/>
                  </a:ext>
                </a:extLst>
              </p:cNvPr>
              <p:cNvGrpSpPr/>
              <p:nvPr/>
            </p:nvGrpSpPr>
            <p:grpSpPr>
              <a:xfrm>
                <a:off x="738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13AE933-DB0C-637E-C225-4EDBBB99111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F6B4A2D-0DA6-4246-3F0F-9E8FCEFE174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8CBC77A-043F-D07D-846A-15A34A58A98B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3659748-56FC-8ABF-388D-7DD4FF680F1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38E667E-C1A9-A898-DBCC-8A38404F6A5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6D1BFCBC-A22B-32CE-A626-90D7CFDD5DE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140D6E9-5BCD-288D-186E-1E277959A99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186CEAF9-AB7E-AAB1-CCA7-34C665B63BB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9B17B2A9-4C91-A765-213D-A5F2A976EC5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40C0EB6-BD39-7521-3674-36011FB3E4C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44E4802-47F4-ABFD-0224-7FE3366B20AF}"/>
                  </a:ext>
                </a:extLst>
              </p:cNvPr>
              <p:cNvGrpSpPr/>
              <p:nvPr/>
            </p:nvGrpSpPr>
            <p:grpSpPr>
              <a:xfrm>
                <a:off x="504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AC0E6298-12BA-42A1-16EE-86E684523575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3C5C619-0F52-7BAC-657F-29D7D4FE692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1DCF9DE2-1730-99FC-B424-AE47642F343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EF59071-2083-DB6B-5D13-5F7B330D4DE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5747DB2-32C8-2719-37E7-5A95858289A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67977BB-7BF6-7A44-C9C4-4C78E61C425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DF7688FD-E2C8-6284-2BB6-D2B1FD00591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293D114E-4B4A-34C6-1B26-C4AE3663A34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CBD82B4-626B-503D-41C1-9F01F3F874E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97C63B6-53DB-80AF-125D-2A7D98FE15E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3315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2D8B4E-D90A-B7F4-2C61-6C39D802C553}"/>
              </a:ext>
            </a:extLst>
          </p:cNvPr>
          <p:cNvGrpSpPr/>
          <p:nvPr/>
        </p:nvGrpSpPr>
        <p:grpSpPr>
          <a:xfrm>
            <a:off x="232000" y="91219"/>
            <a:ext cx="11728000" cy="526774"/>
            <a:chOff x="232000" y="2943748"/>
            <a:chExt cx="11728000" cy="526774"/>
          </a:xfrm>
        </p:grpSpPr>
        <p:sp>
          <p:nvSpPr>
            <p:cNvPr id="6" name="Callout: Down Arrow 5">
              <a:extLst>
                <a:ext uri="{FF2B5EF4-FFF2-40B4-BE49-F238E27FC236}">
                  <a16:creationId xmlns:a16="http://schemas.microsoft.com/office/drawing/2014/main" id="{2B95A412-41B5-4114-FB67-03765D6D052A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A0F6F6-D708-F6BC-D4B2-AA8EA2D7ED82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7F74E6-A320-B9C3-3D0B-922D6E3F9AB0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7CA1DD-A15B-43B4-9670-A0F5B33DAA32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B8B38D-ADDB-1AC5-1207-19529DC2C8C4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9057261-0095-874C-03E8-2D1555E3E046}"/>
              </a:ext>
            </a:extLst>
          </p:cNvPr>
          <p:cNvSpPr txBox="1"/>
          <p:nvPr/>
        </p:nvSpPr>
        <p:spPr>
          <a:xfrm>
            <a:off x="3258378" y="487020"/>
            <a:ext cx="5675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 workings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2A5EFE3-6104-8DCF-DCE0-CC885C7A3E77}"/>
              </a:ext>
            </a:extLst>
          </p:cNvPr>
          <p:cNvGrpSpPr/>
          <p:nvPr/>
        </p:nvGrpSpPr>
        <p:grpSpPr>
          <a:xfrm>
            <a:off x="119209" y="839638"/>
            <a:ext cx="5009582" cy="5400000"/>
            <a:chOff x="119209" y="839638"/>
            <a:chExt cx="5009582" cy="540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D9A742-8B00-996F-D7C5-2BA74463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209" y="839638"/>
              <a:ext cx="5009582" cy="540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AC98CD-5F36-D413-09D5-D0C39B05D2A8}"/>
                </a:ext>
              </a:extLst>
            </p:cNvPr>
            <p:cNvSpPr txBox="1"/>
            <p:nvPr/>
          </p:nvSpPr>
          <p:spPr>
            <a:xfrm>
              <a:off x="328014" y="5367228"/>
              <a:ext cx="2812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dirty="0">
                  <a:solidFill>
                    <a:schemeClr val="bg1"/>
                  </a:solidFill>
                </a:rPr>
                <a:t>From Erris Resources website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94B4D3-8402-5D0C-264D-607537BC21B2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C8BFC5B-4331-C55B-6E7C-5CA5E5CC48B9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5894426A-1543-78DC-EE1C-211AB488B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D7C3687-2DFD-A0BE-E191-7F1AE340669C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32AF814-A7B5-974E-8C4D-7992AD455FAA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72B391F-1D5E-80B5-4140-E731C8D996FA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3BEE14C-F3A3-3006-5920-9F4CAF7329F8}"/>
              </a:ext>
            </a:extLst>
          </p:cNvPr>
          <p:cNvGrpSpPr/>
          <p:nvPr/>
        </p:nvGrpSpPr>
        <p:grpSpPr>
          <a:xfrm>
            <a:off x="4899995" y="1061842"/>
            <a:ext cx="7424830" cy="5040000"/>
            <a:chOff x="4899995" y="1061842"/>
            <a:chExt cx="7424830" cy="504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5956D3-4237-AAA4-AD0C-D21F44491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26" b="3227"/>
            <a:stretch/>
          </p:blipFill>
          <p:spPr>
            <a:xfrm>
              <a:off x="4899995" y="1061842"/>
              <a:ext cx="7424830" cy="504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9DF1DC-AD96-6724-90D1-F5782CC6BAC8}"/>
                </a:ext>
              </a:extLst>
            </p:cNvPr>
            <p:cNvSpPr txBox="1"/>
            <p:nvPr/>
          </p:nvSpPr>
          <p:spPr>
            <a:xfrm>
              <a:off x="9448802" y="5705062"/>
              <a:ext cx="2594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600" dirty="0"/>
                <a:t>after Kelly, 2007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F380A3-8B42-C841-43BB-F49ED4702156}"/>
              </a:ext>
            </a:extLst>
          </p:cNvPr>
          <p:cNvGrpSpPr/>
          <p:nvPr/>
        </p:nvGrpSpPr>
        <p:grpSpPr>
          <a:xfrm>
            <a:off x="246000" y="6783126"/>
            <a:ext cx="11700000" cy="72000"/>
            <a:chOff x="360000" y="2520000"/>
            <a:chExt cx="11700000" cy="72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9B844D6-4982-FDA6-AC99-93C3DAE42495}"/>
                </a:ext>
              </a:extLst>
            </p:cNvPr>
            <p:cNvGrpSpPr/>
            <p:nvPr/>
          </p:nvGrpSpPr>
          <p:grpSpPr>
            <a:xfrm>
              <a:off x="7380000" y="2520000"/>
              <a:ext cx="2340000" cy="72000"/>
              <a:chOff x="360000" y="2312400"/>
              <a:chExt cx="2340000" cy="72000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8CABA82-800B-FD23-B2CD-CC54F5C80B65}"/>
                  </a:ext>
                </a:extLst>
              </p:cNvPr>
              <p:cNvSpPr/>
              <p:nvPr/>
            </p:nvSpPr>
            <p:spPr>
              <a:xfrm>
                <a:off x="36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14B918A-053E-22D7-FD52-27EB29E8E2DB}"/>
                  </a:ext>
                </a:extLst>
              </p:cNvPr>
              <p:cNvSpPr/>
              <p:nvPr/>
            </p:nvSpPr>
            <p:spPr>
              <a:xfrm>
                <a:off x="153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90FB427-52C7-E515-51B8-720BB5BF91C2}"/>
                  </a:ext>
                </a:extLst>
              </p:cNvPr>
              <p:cNvSpPr/>
              <p:nvPr/>
            </p:nvSpPr>
            <p:spPr>
              <a:xfrm>
                <a:off x="82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799EA6C-72FA-50A2-EC3A-9CB4892C7A5B}"/>
                  </a:ext>
                </a:extLst>
              </p:cNvPr>
              <p:cNvSpPr/>
              <p:nvPr/>
            </p:nvSpPr>
            <p:spPr>
              <a:xfrm>
                <a:off x="129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4EEB8FF-B15B-4AE4-ED0F-8E7BF1C2D41E}"/>
                  </a:ext>
                </a:extLst>
              </p:cNvPr>
              <p:cNvSpPr/>
              <p:nvPr/>
            </p:nvSpPr>
            <p:spPr>
              <a:xfrm>
                <a:off x="106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2F9785A-3905-894F-6EE3-45D260F8B59B}"/>
                  </a:ext>
                </a:extLst>
              </p:cNvPr>
              <p:cNvSpPr/>
              <p:nvPr/>
            </p:nvSpPr>
            <p:spPr>
              <a:xfrm>
                <a:off x="1764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F18DE86-1623-2D90-5A47-51BA19B68F12}"/>
                  </a:ext>
                </a:extLst>
              </p:cNvPr>
              <p:cNvSpPr/>
              <p:nvPr/>
            </p:nvSpPr>
            <p:spPr>
              <a:xfrm>
                <a:off x="199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0EC4DFE-30BF-7B3A-723C-7057EA0CD9C6}"/>
                  </a:ext>
                </a:extLst>
              </p:cNvPr>
              <p:cNvSpPr/>
              <p:nvPr/>
            </p:nvSpPr>
            <p:spPr>
              <a:xfrm>
                <a:off x="223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03681EA-0EF6-16B0-4E6F-0BE68FE2BE17}"/>
                  </a:ext>
                </a:extLst>
              </p:cNvPr>
              <p:cNvSpPr/>
              <p:nvPr/>
            </p:nvSpPr>
            <p:spPr>
              <a:xfrm>
                <a:off x="246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75135D8-C24B-6DB9-561E-BC834D5AD3E8}"/>
                  </a:ext>
                </a:extLst>
              </p:cNvPr>
              <p:cNvSpPr/>
              <p:nvPr/>
            </p:nvSpPr>
            <p:spPr>
              <a:xfrm>
                <a:off x="594000" y="2312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52DEC0-1FB4-CF8D-9E36-09424297D24A}"/>
                </a:ext>
              </a:extLst>
            </p:cNvPr>
            <p:cNvGrpSpPr/>
            <p:nvPr/>
          </p:nvGrpSpPr>
          <p:grpSpPr>
            <a:xfrm>
              <a:off x="360000" y="2520000"/>
              <a:ext cx="7020000" cy="72000"/>
              <a:chOff x="2700000" y="2520000"/>
              <a:chExt cx="7020000" cy="72000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9F7D0EC-44DE-A6CA-6B97-6959F9C3B4BC}"/>
                  </a:ext>
                </a:extLst>
              </p:cNvPr>
              <p:cNvGrpSpPr/>
              <p:nvPr/>
            </p:nvGrpSpPr>
            <p:grpSpPr>
              <a:xfrm>
                <a:off x="270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3A2F837A-A4C4-362A-2C89-B390F78FC0B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E3DF552-9F9E-3C6E-E1DA-C2FC58175F1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76BDEB0F-6C9D-89C1-3CBD-3AD21C0D4A4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FBD280E-0EC1-4086-0C0A-D48F230F703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C61ABFD-C239-90E2-2A1D-3B3623AB25B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501CCF7-CECB-452B-E2D0-DBC2AC1B43D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58E9F0B-C587-E6D0-CD51-14A91F6DF9F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F534078F-E7B4-0D31-B944-F36BF7358FB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E2AA596-A18E-986C-8268-58BF52F12AB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22F6C38-EEDC-BBF3-AC8E-8F8F6D966CE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D8D6004-F8F6-36B1-5057-2233AC5BF398}"/>
                  </a:ext>
                </a:extLst>
              </p:cNvPr>
              <p:cNvGrpSpPr/>
              <p:nvPr/>
            </p:nvGrpSpPr>
            <p:grpSpPr>
              <a:xfrm>
                <a:off x="504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BB95A9F-5D28-5585-3441-6C61F452E35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C92C03F-54C0-8D30-EC13-A31E9A5733D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EBAA8F3-67C0-599B-5B53-EF240725231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5293956A-A6F0-E353-B986-1FA22519921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3013CAB-620E-FAC4-9A73-B3B68F85728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96BE0E-5388-4932-9081-EF7564DF0F8B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3BD140D7-1877-92D0-78E7-97CCA454992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3366C41F-56A5-FA9E-D9A8-BDFBEE9F77A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598CEC0-702C-84D5-6CE4-C84849ABFAF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4F8F032-E9A5-BDF4-EAC8-DE5F45449D0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E874499-DDDB-C9D0-4DE5-AAD398EE2FC6}"/>
                  </a:ext>
                </a:extLst>
              </p:cNvPr>
              <p:cNvGrpSpPr/>
              <p:nvPr/>
            </p:nvGrpSpPr>
            <p:grpSpPr>
              <a:xfrm>
                <a:off x="738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3E910C1C-0FEF-775D-007D-33E33D15E0A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326E398-2014-085C-64F2-87EF37DB37C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9D12E36-6AEC-F39A-E747-1080865ABF49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7BA577-11BF-1BEF-4558-68423CB69FD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4B6E339-04A5-1742-5589-10FAB8B0DA6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24ACE66-255E-4EDF-76B1-6FF76B4C3D6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DBE7925-773F-4838-13AE-3A5493EC782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DA03450-D763-4242-74E2-D2FA3CA9FA9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639A52-BDCE-9F7B-68A4-ED3F427CADB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40826608-3DB1-B362-CD9E-8086892809A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128DB7-28E4-2151-9C85-5FD6A2586A57}"/>
                </a:ext>
              </a:extLst>
            </p:cNvPr>
            <p:cNvGrpSpPr/>
            <p:nvPr/>
          </p:nvGrpSpPr>
          <p:grpSpPr>
            <a:xfrm>
              <a:off x="9720000" y="2520000"/>
              <a:ext cx="2340000" cy="72000"/>
              <a:chOff x="485052" y="1937674"/>
              <a:chExt cx="2340000" cy="72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2CFBFAF-B441-1B00-EC2B-3D8E80DBC358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3E667E4-06EA-5A0C-9C89-4F58D15CE038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C3B276-AAB7-BA69-03E2-DE4C5EBD3CE1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2C6FBD7-9F38-D943-C1F7-EC1CD7724330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DD786F7-A1FC-13E9-D129-E509AABA0617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B9CEF1F-3578-7B5E-4B56-ACADD38FCD6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0357B8D-847F-25F0-01D9-FD1DD86C279D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DE4132D-4FED-4037-376F-3D48304E1DF7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A2E965B-8E29-6575-3E75-3B59E194F32A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F03BE16-B223-4457-57AD-FA130E3B5A42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967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9A65FA95-CE9E-6662-415F-38ECA8E0A43F}"/>
              </a:ext>
            </a:extLst>
          </p:cNvPr>
          <p:cNvGrpSpPr/>
          <p:nvPr/>
        </p:nvGrpSpPr>
        <p:grpSpPr>
          <a:xfrm>
            <a:off x="2237593" y="1064483"/>
            <a:ext cx="8141539" cy="5040000"/>
            <a:chOff x="2237593" y="1064483"/>
            <a:chExt cx="8141539" cy="504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04842B-5829-5A22-4CE2-7049452F0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93" y="1064483"/>
              <a:ext cx="8141539" cy="50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C84B3C-F30A-6C08-43F3-2CDB98C8D758}"/>
                </a:ext>
              </a:extLst>
            </p:cNvPr>
            <p:cNvSpPr txBox="1"/>
            <p:nvPr/>
          </p:nvSpPr>
          <p:spPr>
            <a:xfrm>
              <a:off x="6629406" y="5743822"/>
              <a:ext cx="36799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IE" sz="1600" dirty="0">
                  <a:solidFill>
                    <a:srgbClr val="000000"/>
                  </a:solidFill>
                </a:rPr>
                <a:t>a</a:t>
              </a:r>
              <a:r>
                <a:rPr lang="en-IE" sz="1600" b="0" u="none" strike="noStrike" baseline="0" dirty="0">
                  <a:solidFill>
                    <a:srgbClr val="000000"/>
                  </a:solidFill>
                </a:rPr>
                <a:t>fter Hitzman (1986) and </a:t>
              </a:r>
              <a:r>
                <a:rPr lang="en-IE" sz="1600" b="0" u="none" strike="noStrike" baseline="0" dirty="0" err="1">
                  <a:solidFill>
                    <a:srgbClr val="000000"/>
                  </a:solidFill>
                </a:rPr>
                <a:t>Persellin</a:t>
              </a:r>
              <a:r>
                <a:rPr lang="en-IE" sz="1600" b="0" u="none" strike="noStrike" baseline="0" dirty="0">
                  <a:solidFill>
                    <a:srgbClr val="000000"/>
                  </a:solidFill>
                </a:rPr>
                <a:t> (2009) </a:t>
              </a:r>
              <a:endParaRPr lang="en-IE" sz="16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305AB9-C531-7B78-3FD6-18C9746A59C4}"/>
              </a:ext>
            </a:extLst>
          </p:cNvPr>
          <p:cNvGrpSpPr/>
          <p:nvPr/>
        </p:nvGrpSpPr>
        <p:grpSpPr>
          <a:xfrm>
            <a:off x="232000" y="81285"/>
            <a:ext cx="11728000" cy="526774"/>
            <a:chOff x="232000" y="2943748"/>
            <a:chExt cx="11728000" cy="526774"/>
          </a:xfrm>
        </p:grpSpPr>
        <p:sp>
          <p:nvSpPr>
            <p:cNvPr id="8" name="Callout: Down Arrow 7">
              <a:extLst>
                <a:ext uri="{FF2B5EF4-FFF2-40B4-BE49-F238E27FC236}">
                  <a16:creationId xmlns:a16="http://schemas.microsoft.com/office/drawing/2014/main" id="{2902EB4F-ABBB-4BB2-9A9C-8D8D94A5F153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54B20E-2A5E-C899-1017-27BFB62FA0F6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7767C4-7608-60A5-F2F9-59FB6C0DFE2D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F2D639-AA8F-9711-36FF-111E643359FB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F1336-EC32-0613-68E0-7EB515DEA91C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04A045-F1E7-DFA2-B219-DC0664CE0EA0}"/>
              </a:ext>
            </a:extLst>
          </p:cNvPr>
          <p:cNvSpPr txBox="1"/>
          <p:nvPr/>
        </p:nvSpPr>
        <p:spPr>
          <a:xfrm>
            <a:off x="3998844" y="547403"/>
            <a:ext cx="419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 section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5F825D-E695-000E-582C-C127AA974856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88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B154FD-F4CC-015D-79A4-4E7D72307E63}"/>
                </a:ext>
              </a:extLst>
            </p:cNvPr>
            <p:cNvGrpSpPr/>
            <p:nvPr/>
          </p:nvGrpSpPr>
          <p:grpSpPr>
            <a:xfrm>
              <a:off x="7380000" y="2880000"/>
              <a:ext cx="2342556" cy="72000"/>
              <a:chOff x="360000" y="2464800"/>
              <a:chExt cx="2342556" cy="7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64EDD90-93EE-5B27-0909-5CCCDA9A87D2}"/>
                  </a:ext>
                </a:extLst>
              </p:cNvPr>
              <p:cNvSpPr/>
              <p:nvPr/>
            </p:nvSpPr>
            <p:spPr>
              <a:xfrm>
                <a:off x="1532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7F0717A-FB50-9C6A-ED53-655152D7BC67}"/>
                  </a:ext>
                </a:extLst>
              </p:cNvPr>
              <p:cNvSpPr/>
              <p:nvPr/>
            </p:nvSpPr>
            <p:spPr>
              <a:xfrm>
                <a:off x="59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4ADA475-04E9-EE26-B2EA-E3D74D257D3E}"/>
                  </a:ext>
                </a:extLst>
              </p:cNvPr>
              <p:cNvSpPr/>
              <p:nvPr/>
            </p:nvSpPr>
            <p:spPr>
              <a:xfrm>
                <a:off x="360000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D77028F-E3F1-D65B-E169-16AE68B75DAD}"/>
                  </a:ext>
                </a:extLst>
              </p:cNvPr>
              <p:cNvSpPr/>
              <p:nvPr/>
            </p:nvSpPr>
            <p:spPr>
              <a:xfrm>
                <a:off x="129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7812B19-C2D5-0A96-92F0-CC1536C493BD}"/>
                  </a:ext>
                </a:extLst>
              </p:cNvPr>
              <p:cNvSpPr/>
              <p:nvPr/>
            </p:nvSpPr>
            <p:spPr>
              <a:xfrm>
                <a:off x="106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F847B2E-C100-D5FA-96AB-A529B25D98B2}"/>
                  </a:ext>
                </a:extLst>
              </p:cNvPr>
              <p:cNvSpPr/>
              <p:nvPr/>
            </p:nvSpPr>
            <p:spPr>
              <a:xfrm>
                <a:off x="176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889EAA4-40A7-AE8A-49CB-0C0F9F01A701}"/>
                  </a:ext>
                </a:extLst>
              </p:cNvPr>
              <p:cNvSpPr/>
              <p:nvPr/>
            </p:nvSpPr>
            <p:spPr>
              <a:xfrm>
                <a:off x="2000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2224D83-95F8-F0B2-45B0-82AF0F237ECB}"/>
                  </a:ext>
                </a:extLst>
              </p:cNvPr>
              <p:cNvSpPr/>
              <p:nvPr/>
            </p:nvSpPr>
            <p:spPr>
              <a:xfrm>
                <a:off x="223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307B7CA-57BE-ADE3-8E75-D5B7F0E610D8}"/>
                  </a:ext>
                </a:extLst>
              </p:cNvPr>
              <p:cNvSpPr/>
              <p:nvPr/>
            </p:nvSpPr>
            <p:spPr>
              <a:xfrm>
                <a:off x="246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F9832EC-E99C-FC2E-E8EE-F355693C8E56}"/>
                  </a:ext>
                </a:extLst>
              </p:cNvPr>
              <p:cNvSpPr/>
              <p:nvPr/>
            </p:nvSpPr>
            <p:spPr>
              <a:xfrm>
                <a:off x="828000" y="24648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264A60-DF21-D0ED-4FFA-571D1781C5F4}"/>
                </a:ext>
              </a:extLst>
            </p:cNvPr>
            <p:cNvGrpSpPr/>
            <p:nvPr/>
          </p:nvGrpSpPr>
          <p:grpSpPr>
            <a:xfrm>
              <a:off x="9720000" y="2880000"/>
              <a:ext cx="2340000" cy="72000"/>
              <a:chOff x="485052" y="1937674"/>
              <a:chExt cx="2340000" cy="72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AA999FD-85EA-C55A-EB84-349D9289BAE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E1D0C01-243D-1DA8-C9C0-4224C41D287E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AE26D8A-A0B3-9CD6-30BF-B9723B58F1C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30EC92A-970B-A98E-A0F5-9854D79D7CE6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A957EFF-A0F0-2F2C-19C2-9D6B6183F873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C02057-34BF-3576-E55F-1BBBE75185AC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E11F436-9F18-EB6B-8EC9-177DB013659B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266FE1-3A9C-5522-0627-7DEEA85107E0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AF9A7D0-6489-1D08-384B-3DFA5BAE6538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5DDB34C-84E2-4C3E-DA29-91537AC512B6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CB1245-364E-057F-974D-1760B98B9F31}"/>
                </a:ext>
              </a:extLst>
            </p:cNvPr>
            <p:cNvGrpSpPr/>
            <p:nvPr/>
          </p:nvGrpSpPr>
          <p:grpSpPr>
            <a:xfrm>
              <a:off x="360000" y="2880000"/>
              <a:ext cx="7020000" cy="72000"/>
              <a:chOff x="2700000" y="2880000"/>
              <a:chExt cx="7020000" cy="72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9FB2884-4694-89D4-614E-A87EB40862B8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3E93B05-2CFF-8CD0-77B5-4D0250CB59BC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55DF757-ECC9-8F06-6F18-0B6A591F21C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F61DE93-CAF1-6DD1-09CB-90DAD9FDD0D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3A56724-6D5F-1A9F-CA45-C6371703B14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6DDB4D4-FE30-1A22-5CBF-F0436077F5B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53F69BA-919B-ECE7-7A04-676C23B51C0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F8D932A-EB30-2240-3B7B-809C85DB227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B654950-E6C0-742F-E72A-A64235AA6E3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847AC52-5EA8-47D2-00EB-6221EC1CCA4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1CB9164-725D-4EA0-03FA-F6444A2DB5C2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9748011-1059-8607-5492-C51DCB446776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004900-D2CD-A8AC-CCA9-C0836297E11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1706583-B057-177B-99D0-0BF85CC7BB6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22313F0-EB94-8F3C-BA11-4042D5ABC91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041040D-F90C-E062-F469-3E1414E1609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108690A-FDC3-4BC5-BF8C-FC1ABE8B6A4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7C817A7-653C-FB73-9448-5D3E49B29A91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314E930-4013-5B1D-CB9E-87BF9AF4EE1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552D22F-DDBD-472E-CF25-9D79309A6A2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0424D6E-F849-99C9-6D0F-2A203580F985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856C539-1841-2279-5B61-CBF4EB8FFB9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77E6BBC-DB02-453F-26E5-234ECD459C26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CB38682-19DF-AE2A-7366-4EEFD2D5A37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946B843-67D8-38B6-AF23-5F0DBC8BB84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F876A81-AE48-3689-B8AC-76078C56F4A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228294A-6F93-E1CC-322C-DD80F5CA9CC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3A6439F-DDD5-D9A6-BF94-ED5A4825799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7793C2C-6094-13F3-595B-F2A72E12F2D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ADE2255-8F31-53F3-8047-2CFEA79FE20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409B609-7704-C3C9-E25B-4175AFFDA2B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650665-8F94-27D6-E0DC-FFF2A9B1716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2F2FB8C-97C6-B546-658A-A3579B609D0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FB71E4A-8DE8-7E29-8EC7-9FDEB07AEB45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5220D03-C05B-F04A-2D99-8B00FD889D3F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E9123393-D3D5-85D7-7D16-31AE840E3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F53B6FF-1794-23FD-59C0-C8299BA59151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FFE3798-21E7-9170-2F1E-E191583B2FEE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FD6A7B-A163-1FAC-5D5D-CD1B5BEFEC91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049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01841-06F0-17A1-BE05-72C6C7BF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67"/>
          <a:stretch/>
        </p:blipFill>
        <p:spPr>
          <a:xfrm>
            <a:off x="6647514" y="1677676"/>
            <a:ext cx="5203633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A4B0-C3D4-55D9-B5C4-1F85A3D3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/>
          </a:blip>
          <a:srcRect r="8730"/>
          <a:stretch/>
        </p:blipFill>
        <p:spPr>
          <a:xfrm>
            <a:off x="523922" y="1677676"/>
            <a:ext cx="5203633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B8AEC-1BC0-7EB5-6A21-39841CB0F271}"/>
              </a:ext>
            </a:extLst>
          </p:cNvPr>
          <p:cNvSpPr txBox="1"/>
          <p:nvPr/>
        </p:nvSpPr>
        <p:spPr>
          <a:xfrm>
            <a:off x="6809274" y="5456579"/>
            <a:ext cx="48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Galena rich boulders from Western Workings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BBDF3-FDC2-316C-2DDB-5F09A9497E24}"/>
              </a:ext>
            </a:extLst>
          </p:cNvPr>
          <p:cNvSpPr txBox="1"/>
          <p:nvPr/>
        </p:nvSpPr>
        <p:spPr>
          <a:xfrm>
            <a:off x="389477" y="5456579"/>
            <a:ext cx="547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Crystalline sphalerite on dolomitized and brecciated host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02D293-5420-76D0-FB37-6DE1566504C6}"/>
              </a:ext>
            </a:extLst>
          </p:cNvPr>
          <p:cNvGrpSpPr/>
          <p:nvPr/>
        </p:nvGrpSpPr>
        <p:grpSpPr>
          <a:xfrm>
            <a:off x="232000" y="81285"/>
            <a:ext cx="11728000" cy="526774"/>
            <a:chOff x="232000" y="2943748"/>
            <a:chExt cx="11728000" cy="526774"/>
          </a:xfrm>
        </p:grpSpPr>
        <p:sp>
          <p:nvSpPr>
            <p:cNvPr id="9" name="Callout: Down Arrow 8">
              <a:extLst>
                <a:ext uri="{FF2B5EF4-FFF2-40B4-BE49-F238E27FC236}">
                  <a16:creationId xmlns:a16="http://schemas.microsoft.com/office/drawing/2014/main" id="{75B347BB-0E90-2E95-195D-32C54C1878B6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0B8304-1C3D-32A0-4F5E-4B2BC83E90E1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C8479E-16D2-35B0-72C8-E28CF5877D09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D2D16F-26CD-412E-F4A2-2983D9ED0797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180715-CD44-9215-94F0-D0F1571AB1C8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FDDA6D-5031-BA33-796A-CC064401F819}"/>
              </a:ext>
            </a:extLst>
          </p:cNvPr>
          <p:cNvSpPr txBox="1"/>
          <p:nvPr/>
        </p:nvSpPr>
        <p:spPr>
          <a:xfrm>
            <a:off x="4426226" y="755374"/>
            <a:ext cx="333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70AC8A-B00A-0AF0-F826-4D67FE44108E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24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DFA465-92DE-C408-BD9B-8D83874BB6A7}"/>
                </a:ext>
              </a:extLst>
            </p:cNvPr>
            <p:cNvGrpSpPr/>
            <p:nvPr/>
          </p:nvGrpSpPr>
          <p:grpSpPr>
            <a:xfrm>
              <a:off x="7380000" y="3240000"/>
              <a:ext cx="2340000" cy="72000"/>
              <a:chOff x="360000" y="2617200"/>
              <a:chExt cx="2340000" cy="72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C1C8284-E7B1-4B9E-142F-822826A3EE5C}"/>
                  </a:ext>
                </a:extLst>
              </p:cNvPr>
              <p:cNvSpPr/>
              <p:nvPr/>
            </p:nvSpPr>
            <p:spPr>
              <a:xfrm>
                <a:off x="153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94ADA2-3189-23D0-3A73-08B0FD4934BD}"/>
                  </a:ext>
                </a:extLst>
              </p:cNvPr>
              <p:cNvSpPr/>
              <p:nvPr/>
            </p:nvSpPr>
            <p:spPr>
              <a:xfrm>
                <a:off x="59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235849-8392-E7C0-9322-FCDD9B695E27}"/>
                  </a:ext>
                </a:extLst>
              </p:cNvPr>
              <p:cNvSpPr/>
              <p:nvPr/>
            </p:nvSpPr>
            <p:spPr>
              <a:xfrm>
                <a:off x="82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CE407E3-DBD3-75C7-D469-36DC2BBF7521}"/>
                  </a:ext>
                </a:extLst>
              </p:cNvPr>
              <p:cNvSpPr/>
              <p:nvPr/>
            </p:nvSpPr>
            <p:spPr>
              <a:xfrm>
                <a:off x="129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87604F8-A085-2D5C-8B1F-9C07B0232D29}"/>
                  </a:ext>
                </a:extLst>
              </p:cNvPr>
              <p:cNvSpPr/>
              <p:nvPr/>
            </p:nvSpPr>
            <p:spPr>
              <a:xfrm>
                <a:off x="1062000" y="26172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FF2C870-6E73-55CE-46FC-4D0660FCD7D8}"/>
                  </a:ext>
                </a:extLst>
              </p:cNvPr>
              <p:cNvSpPr/>
              <p:nvPr/>
            </p:nvSpPr>
            <p:spPr>
              <a:xfrm>
                <a:off x="176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1F69AFF-E195-3CBF-D551-65B392B726F4}"/>
                  </a:ext>
                </a:extLst>
              </p:cNvPr>
              <p:cNvSpPr/>
              <p:nvPr/>
            </p:nvSpPr>
            <p:spPr>
              <a:xfrm>
                <a:off x="199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EFFB65E-96C9-98D8-6F3C-B52979F967EA}"/>
                  </a:ext>
                </a:extLst>
              </p:cNvPr>
              <p:cNvSpPr/>
              <p:nvPr/>
            </p:nvSpPr>
            <p:spPr>
              <a:xfrm>
                <a:off x="2232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180053E-6B48-1858-5103-738FA42CE732}"/>
                  </a:ext>
                </a:extLst>
              </p:cNvPr>
              <p:cNvSpPr/>
              <p:nvPr/>
            </p:nvSpPr>
            <p:spPr>
              <a:xfrm>
                <a:off x="246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01E542C-F6D0-B347-F6D0-22A4FAC8AB46}"/>
                  </a:ext>
                </a:extLst>
              </p:cNvPr>
              <p:cNvSpPr/>
              <p:nvPr/>
            </p:nvSpPr>
            <p:spPr>
              <a:xfrm>
                <a:off x="36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5A85DC-C05D-2146-F5FF-32ABCEEFE11C}"/>
                </a:ext>
              </a:extLst>
            </p:cNvPr>
            <p:cNvGrpSpPr/>
            <p:nvPr/>
          </p:nvGrpSpPr>
          <p:grpSpPr>
            <a:xfrm>
              <a:off x="9720000" y="3240000"/>
              <a:ext cx="2340000" cy="72000"/>
              <a:chOff x="485052" y="1937674"/>
              <a:chExt cx="2340000" cy="720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29D7107-A73F-48AA-4E03-FEA96516D5D2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DCA5F0-F4B0-DB5D-AC44-83F8110B8E96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4083187-3C91-A308-97EC-B0C6B4448625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0592FE-B0FB-D94C-66CE-6D7ED93403EB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ACEDA1-B40F-F2E5-B5FD-62DBA7BC16F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A8D8EC9-E717-6F07-1E37-80F4AC680C4E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DD76EA-7431-03EC-FE5A-ADDB2562E701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3E28C06-ACA7-C9DC-84CA-39151F1E70CE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66FCA2-45DE-1386-A51D-6829FE923CC9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28CBEE6-E41C-A511-F715-627DE4D88317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0FA5E1-F033-2663-6E6C-03804F91301F}"/>
                </a:ext>
              </a:extLst>
            </p:cNvPr>
            <p:cNvGrpSpPr/>
            <p:nvPr/>
          </p:nvGrpSpPr>
          <p:grpSpPr>
            <a:xfrm>
              <a:off x="360000" y="3240000"/>
              <a:ext cx="7020000" cy="72000"/>
              <a:chOff x="2816999" y="3240000"/>
              <a:chExt cx="7020000" cy="72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5ABCC44-5AB4-54EA-8C22-53E0AE338534}"/>
                  </a:ext>
                </a:extLst>
              </p:cNvPr>
              <p:cNvGrpSpPr/>
              <p:nvPr/>
            </p:nvGrpSpPr>
            <p:grpSpPr>
              <a:xfrm>
                <a:off x="2816999" y="32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E5857B9-D23E-3407-20EC-9AC4B27AC9C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4DBAC20-A67C-61EB-0A17-C9A75C034C5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DC22CC2-089E-19CD-614F-7BE53E13F74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CF55F15-D882-3186-DC0F-01770AE89E0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DC7822-11A8-5ACE-3779-1BC9E6934C2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2730225-6569-B7E6-8355-94338F8BF1A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5E51A45-0E7D-4BA6-22D9-557FD415840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7DEE80-26FD-CCC8-2BE4-920579AB0070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140BBCA-B701-A23D-16EB-C30D57A8977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49E028C-D0AE-4B4D-8480-83C39463EE8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2D0B833-DB26-62FB-71E4-03C3152C4F8D}"/>
                  </a:ext>
                </a:extLst>
              </p:cNvPr>
              <p:cNvGrpSpPr/>
              <p:nvPr/>
            </p:nvGrpSpPr>
            <p:grpSpPr>
              <a:xfrm>
                <a:off x="5156999" y="32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FEE13E9-FC63-273E-689D-AEF4B06E155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FACFD4-E9EE-E0EC-FB16-47A3658B2E48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76EF9C8-EA14-BBBE-D42B-9F516E660B7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79FB73B-1B18-E96E-D10A-23EE6D77674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18E8D27-F96F-D2FB-6D99-CB042392D3A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C2812F5-9066-7E4A-EDDE-FB0ECDB66D3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D7788A5-05B9-AE65-969F-2831E745141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62FA9BA-70B6-BC28-51F9-6B0C163ABFD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E23C4C7-AA2A-1E9E-7495-25EA21D82BB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D546A8C-C64B-C0C0-F945-69BEDD86D8D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D9C08BC-15FF-E8FD-5722-307FDAF1ED0E}"/>
                  </a:ext>
                </a:extLst>
              </p:cNvPr>
              <p:cNvGrpSpPr/>
              <p:nvPr/>
            </p:nvGrpSpPr>
            <p:grpSpPr>
              <a:xfrm>
                <a:off x="7496999" y="32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28B0340-4CCB-C1BF-E570-7597CD40092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C710B51-4126-CCED-CC70-9F8403ACDB7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2780BB-3182-9222-9749-20A29F0AFF2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7167F40-FA67-EC27-2E03-66F65DD294A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15932DB-F58E-E0C1-DCCC-6220C34D48A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C509F1F-4187-0023-0D9F-7B55492339D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4B5EDA4-00A5-D21D-AC5C-D23CEAEF15B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C1FD90B-3490-EA40-C349-F2A7BA8C88B3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4A0DEE2-E943-86F7-D864-E464230E7CD5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C2F0F18-5104-F093-000E-9D3D2F939D7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85C80A-77E0-D15C-01DF-61AD8F518CF9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4E3A81B-B01F-EEB5-C14A-1C534CDA6DAA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068439DE-14F3-D23B-A0CD-74683841E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0421242-1C3B-9622-B5D6-F45AFA48351C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4955F39-D956-71E8-1303-850579DAFF7C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7442C9-C67B-704D-7DA0-29507A7F5D0E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970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02182-E564-B1E8-F792-A1E413BE2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48" y="1177583"/>
            <a:ext cx="8201905" cy="504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389B86-A444-DFF1-FAA0-EA13AA6F63B0}"/>
              </a:ext>
            </a:extLst>
          </p:cNvPr>
          <p:cNvGrpSpPr/>
          <p:nvPr/>
        </p:nvGrpSpPr>
        <p:grpSpPr>
          <a:xfrm>
            <a:off x="232000" y="81284"/>
            <a:ext cx="11728000" cy="526774"/>
            <a:chOff x="232000" y="2943748"/>
            <a:chExt cx="11728000" cy="526774"/>
          </a:xfrm>
        </p:grpSpPr>
        <p:sp>
          <p:nvSpPr>
            <p:cNvPr id="8" name="Callout: Down Arrow 7">
              <a:extLst>
                <a:ext uri="{FF2B5EF4-FFF2-40B4-BE49-F238E27FC236}">
                  <a16:creationId xmlns:a16="http://schemas.microsoft.com/office/drawing/2014/main" id="{11B52F11-9F78-129F-F080-EEFCD04E70E3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440B45-D800-695A-47B5-73EB42AA04FD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199F0A-D6D3-95ED-CC46-2562F9EFE55E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3FE550-A438-7A67-3153-67D1AEFEE221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CA449-1A09-BDBC-2DE1-E58FD3F413F2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5D7084-5C05-1B16-F488-6AFC9EE67A32}"/>
              </a:ext>
            </a:extLst>
          </p:cNvPr>
          <p:cNvSpPr txBox="1"/>
          <p:nvPr/>
        </p:nvSpPr>
        <p:spPr>
          <a:xfrm>
            <a:off x="4492067" y="606290"/>
            <a:ext cx="320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cap="small" dirty="0"/>
              <a:t>Index Bed mineralization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8A7C6-767A-9D1C-05DE-2D6ACD46655D}"/>
              </a:ext>
            </a:extLst>
          </p:cNvPr>
          <p:cNvSpPr txBox="1"/>
          <p:nvPr/>
        </p:nvSpPr>
        <p:spPr>
          <a:xfrm>
            <a:off x="9826487" y="6082748"/>
            <a:ext cx="236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600" dirty="0"/>
              <a:t>p</a:t>
            </a:r>
            <a:r>
              <a:rPr lang="en-IE" sz="1600"/>
              <a:t>hoto </a:t>
            </a:r>
            <a:r>
              <a:rPr lang="en-IE" sz="1600" dirty="0"/>
              <a:t>by </a:t>
            </a:r>
            <a:r>
              <a:rPr lang="en-IE" sz="1600" dirty="0" err="1"/>
              <a:t>Persellin</a:t>
            </a:r>
            <a:endParaRPr lang="en-IE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AABC9D-FF10-3798-52D0-AC55DAA2349D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600000"/>
            <a:chExt cx="11700000" cy="72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46B49C-6646-9DC2-CA83-BEBD64FE76CE}"/>
                </a:ext>
              </a:extLst>
            </p:cNvPr>
            <p:cNvGrpSpPr/>
            <p:nvPr/>
          </p:nvGrpSpPr>
          <p:grpSpPr>
            <a:xfrm>
              <a:off x="7380000" y="3600000"/>
              <a:ext cx="2340000" cy="72000"/>
              <a:chOff x="360000" y="2769600"/>
              <a:chExt cx="2340000" cy="7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31E4C87-05E8-54C8-547E-79DBEDD82C20}"/>
                  </a:ext>
                </a:extLst>
              </p:cNvPr>
              <p:cNvSpPr/>
              <p:nvPr/>
            </p:nvSpPr>
            <p:spPr>
              <a:xfrm>
                <a:off x="153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AA1D17E-63EC-9FFA-E476-CA2F05069A30}"/>
                  </a:ext>
                </a:extLst>
              </p:cNvPr>
              <p:cNvSpPr/>
              <p:nvPr/>
            </p:nvSpPr>
            <p:spPr>
              <a:xfrm>
                <a:off x="59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8055667-1481-F699-1F61-734D1CC15760}"/>
                  </a:ext>
                </a:extLst>
              </p:cNvPr>
              <p:cNvSpPr/>
              <p:nvPr/>
            </p:nvSpPr>
            <p:spPr>
              <a:xfrm>
                <a:off x="82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D8D2D14-508F-DA88-C737-935739E17A8F}"/>
                  </a:ext>
                </a:extLst>
              </p:cNvPr>
              <p:cNvSpPr/>
              <p:nvPr/>
            </p:nvSpPr>
            <p:spPr>
              <a:xfrm>
                <a:off x="1296000" y="27696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D79C648-55A3-2B3A-4C43-2A05CFDAA9C5}"/>
                  </a:ext>
                </a:extLst>
              </p:cNvPr>
              <p:cNvSpPr/>
              <p:nvPr/>
            </p:nvSpPr>
            <p:spPr>
              <a:xfrm>
                <a:off x="106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A457390-39F8-EEBE-6B78-10641C7CA15C}"/>
                  </a:ext>
                </a:extLst>
              </p:cNvPr>
              <p:cNvSpPr/>
              <p:nvPr/>
            </p:nvSpPr>
            <p:spPr>
              <a:xfrm>
                <a:off x="176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8BC154-F259-848F-ADA2-58CDD4B25BBF}"/>
                  </a:ext>
                </a:extLst>
              </p:cNvPr>
              <p:cNvSpPr/>
              <p:nvPr/>
            </p:nvSpPr>
            <p:spPr>
              <a:xfrm>
                <a:off x="199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8ED4E8-18C7-87BB-6A9F-94B7AB037E0C}"/>
                  </a:ext>
                </a:extLst>
              </p:cNvPr>
              <p:cNvSpPr/>
              <p:nvPr/>
            </p:nvSpPr>
            <p:spPr>
              <a:xfrm>
                <a:off x="223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4276AE0-BA85-35CE-B1C4-C32831CC4075}"/>
                  </a:ext>
                </a:extLst>
              </p:cNvPr>
              <p:cNvSpPr/>
              <p:nvPr/>
            </p:nvSpPr>
            <p:spPr>
              <a:xfrm>
                <a:off x="2466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42EF007-D7CA-280F-90F0-FB9EF19AEAC4}"/>
                  </a:ext>
                </a:extLst>
              </p:cNvPr>
              <p:cNvSpPr/>
              <p:nvPr/>
            </p:nvSpPr>
            <p:spPr>
              <a:xfrm>
                <a:off x="36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59D6AE-CCEC-1772-6063-579650A7827D}"/>
                </a:ext>
              </a:extLst>
            </p:cNvPr>
            <p:cNvGrpSpPr/>
            <p:nvPr/>
          </p:nvGrpSpPr>
          <p:grpSpPr>
            <a:xfrm>
              <a:off x="9720000" y="3600000"/>
              <a:ext cx="2340000" cy="72000"/>
              <a:chOff x="485052" y="1937674"/>
              <a:chExt cx="2340000" cy="72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5CC5F7-0C14-C696-97FB-465D972E3C74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D11049A-F236-8CDC-CA4F-F3D7CBDA769E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440B073-5E84-8EDF-A047-D172FBF7DF8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DF91925-984C-C50C-3783-9C525442A7C9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CB9B0A7-D9C7-A680-C15F-3FE35E9E48A0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116DBA-3A85-6F9C-2C90-35B1A5878EC4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C6A40B0-FE95-3EB5-54A4-F164EDCE48F5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A02751-1225-9057-B37A-6F3968FCB6A8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AF68092-1A91-93F4-FF3E-55B7E7DA1D68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54B7F1C-5B48-2ACA-BA1D-AD3DC03040B5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9FA171-FCBF-D871-DD10-F2133C467A33}"/>
                </a:ext>
              </a:extLst>
            </p:cNvPr>
            <p:cNvGrpSpPr/>
            <p:nvPr/>
          </p:nvGrpSpPr>
          <p:grpSpPr>
            <a:xfrm>
              <a:off x="360000" y="3600000"/>
              <a:ext cx="7020000" cy="72000"/>
              <a:chOff x="2700000" y="3600000"/>
              <a:chExt cx="7020000" cy="72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1715AF3-3CE3-63A2-3110-84E1AAE64CCA}"/>
                  </a:ext>
                </a:extLst>
              </p:cNvPr>
              <p:cNvGrpSpPr/>
              <p:nvPr/>
            </p:nvGrpSpPr>
            <p:grpSpPr>
              <a:xfrm>
                <a:off x="2700000" y="36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FE750C0-BF96-88A0-4373-934F90BF222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70890BE-1C71-B1ED-CBE1-AA3009AE8B3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9243350-5BD2-B621-D3A6-05A7F961339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10BB7EA-C558-0A75-9BFD-35EFE6BA079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8A4592F-FCB6-AE0C-1F4D-4A6B39DF769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4A3108A-1805-F5B4-302D-391929AB49E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991D98A-840E-52B2-6365-83537599D14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E936354-810F-2EBE-E92A-9C10FF4051E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B17DC67-A65F-E1D9-16CC-589197F9C9C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F20889A-BDDB-FACB-83CA-48C72C991A3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FEB7A1E-502E-A039-D073-E8EDFFEFB9FD}"/>
                  </a:ext>
                </a:extLst>
              </p:cNvPr>
              <p:cNvGrpSpPr/>
              <p:nvPr/>
            </p:nvGrpSpPr>
            <p:grpSpPr>
              <a:xfrm>
                <a:off x="5040000" y="36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AFAD22B-6AA1-EF9D-7C6F-CD54568BAD6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2DFFAEA-41E9-52D4-1777-5F4570AB301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1A87857-3E0F-3CC6-F148-BA5C9A4E882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BD0F54B-5F41-F46C-07BD-ED1500F3F81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E28A639-5606-6382-2C80-22344634E14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8D2FD-EB59-E069-DE79-427E89F95A7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B2425E0-469B-440D-F966-11FD2EB84BCF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3E7E04A-843F-EFED-8956-A2C4AE7B39F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FCEDFC2-A14C-EB8B-F035-0774177A20D5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91CE45F-A0F1-2B8D-C194-58EBD3FE1B0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B8CFF4A-0E65-D9B2-0C1D-4FDB4D295437}"/>
                  </a:ext>
                </a:extLst>
              </p:cNvPr>
              <p:cNvGrpSpPr/>
              <p:nvPr/>
            </p:nvGrpSpPr>
            <p:grpSpPr>
              <a:xfrm>
                <a:off x="7380000" y="36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4C81EB9-4E56-D82C-3B58-A7A283E067F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422DB39-00D6-1765-0846-12E3AB2768F0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FCD8D14-CEB8-CF5A-C8FC-7256CC5201E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A8CD1B6-703A-F389-A265-BB951AA2454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C507A8-F60E-89CE-E457-DC693F63FB0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7C6C799-D619-FAF6-7683-2ED66730492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4BEDD2B-143A-618A-D248-56E02C244F6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DD37B0-62BF-D8F4-BCA7-8BFD0A4D5A6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8BDED99-A74D-DBF3-8341-3DC489BFF23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2F11042-29DA-0385-D76A-BDE87D34D82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A95F763-C8F8-FC74-E36C-4FE40FE61072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7A7C0A-B7EE-86BE-9635-9CD7824464BF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9D02963-B491-0569-5696-DE6C3359B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93C7E7D-6F90-50ED-F1C6-BE77C88EC337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E9CB94-7E8F-C16D-FA7C-1F955BCF4F4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A4E52A1-4A2B-11AD-7021-C0C38D03B0C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040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44A8F-60BB-B233-E2C2-F6B40B958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13095" r="36795" b="25751"/>
          <a:stretch/>
        </p:blipFill>
        <p:spPr>
          <a:xfrm>
            <a:off x="852349" y="1072790"/>
            <a:ext cx="3742251" cy="504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FA9E6A-55FF-3ADC-F569-39806330ADF1}"/>
              </a:ext>
            </a:extLst>
          </p:cNvPr>
          <p:cNvGrpSpPr/>
          <p:nvPr/>
        </p:nvGrpSpPr>
        <p:grpSpPr>
          <a:xfrm>
            <a:off x="232000" y="81284"/>
            <a:ext cx="11728000" cy="526774"/>
            <a:chOff x="232000" y="2943748"/>
            <a:chExt cx="11728000" cy="526774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5B3200EF-C020-6483-5144-87372DBAB19D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C5DBF0-B55B-9355-7BFA-BBD0AB20B5D8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71A80-B088-2459-70FE-7AC116A205D9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F0D119-1705-9C0F-14CA-4018F0F836C5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7C2EB5-D308-86D5-8927-070CC00EF853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C1B25F9-DAD6-0E6B-DCC4-EB322D70E9AD}"/>
              </a:ext>
            </a:extLst>
          </p:cNvPr>
          <p:cNvGrpSpPr/>
          <p:nvPr/>
        </p:nvGrpSpPr>
        <p:grpSpPr>
          <a:xfrm>
            <a:off x="7494096" y="1072790"/>
            <a:ext cx="3960000" cy="5040000"/>
            <a:chOff x="7494096" y="1072790"/>
            <a:chExt cx="3960000" cy="504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09370C-1CBA-829E-7080-BD29B0FC6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7"/>
            <a:stretch/>
          </p:blipFill>
          <p:spPr>
            <a:xfrm>
              <a:off x="7613393" y="1182120"/>
              <a:ext cx="3726000" cy="2274405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0" name="Picture 9" descr="A close-up of a rock&#10;&#10;Description automatically generated with medium confidence">
              <a:extLst>
                <a:ext uri="{FF2B5EF4-FFF2-40B4-BE49-F238E27FC236}">
                  <a16:creationId xmlns:a16="http://schemas.microsoft.com/office/drawing/2014/main" id="{EB11E0F9-AA0E-E4AA-4239-29B2ADF2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135" y="3652424"/>
              <a:ext cx="3726516" cy="2340000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93DAEE-D181-25F6-5B17-76B7E55C7DBF}"/>
                </a:ext>
              </a:extLst>
            </p:cNvPr>
            <p:cNvSpPr/>
            <p:nvPr/>
          </p:nvSpPr>
          <p:spPr>
            <a:xfrm>
              <a:off x="7494096" y="1072790"/>
              <a:ext cx="3960000" cy="5040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DCDF86-7427-FBBE-E5C4-472C2AF08974}"/>
              </a:ext>
            </a:extLst>
          </p:cNvPr>
          <p:cNvSpPr txBox="1"/>
          <p:nvPr/>
        </p:nvSpPr>
        <p:spPr>
          <a:xfrm>
            <a:off x="7613135" y="1087209"/>
            <a:ext cx="4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E3690-522F-F620-5134-B84BB2620C6B}"/>
              </a:ext>
            </a:extLst>
          </p:cNvPr>
          <p:cNvSpPr txBox="1"/>
          <p:nvPr/>
        </p:nvSpPr>
        <p:spPr>
          <a:xfrm>
            <a:off x="7613134" y="3584611"/>
            <a:ext cx="4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51CD5C-C881-9DE6-1CDC-53992D2608E6}"/>
              </a:ext>
            </a:extLst>
          </p:cNvPr>
          <p:cNvSpPr txBox="1"/>
          <p:nvPr/>
        </p:nvSpPr>
        <p:spPr>
          <a:xfrm>
            <a:off x="4962000" y="1847818"/>
            <a:ext cx="2268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Dolomite cements</a:t>
            </a:r>
          </a:p>
          <a:p>
            <a:pPr marL="342900" indent="-342900">
              <a:buAutoNum type="alphaUcParenR"/>
            </a:pP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Large white saddle dolomite (left) and small grey dolomite </a:t>
            </a:r>
            <a:r>
              <a:rPr kumimoji="0" lang="en-IE" sz="16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rhombs</a:t>
            </a: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(right)</a:t>
            </a:r>
          </a:p>
          <a:p>
            <a:pPr marL="342900" indent="-342900">
              <a:buAutoNum type="alphaUcParenR"/>
            </a:pP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Large, white-brown ferroan saddle dolomite with white calcite</a:t>
            </a:r>
          </a:p>
          <a:p>
            <a:pPr algn="ctr"/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Hydrocarbons</a:t>
            </a:r>
          </a:p>
          <a:p>
            <a:pPr marL="342900" indent="-342900">
              <a:buAutoNum type="alphaUcParenR" startAt="3"/>
            </a:pPr>
            <a:r>
              <a:rPr lang="en-IE" sz="1600" dirty="0">
                <a:solidFill>
                  <a:srgbClr val="000000"/>
                </a:solidFill>
              </a:rPr>
              <a:t>On calcite</a:t>
            </a:r>
          </a:p>
          <a:p>
            <a:pPr marL="342900" indent="-342900">
              <a:buAutoNum type="alphaUcParenR" startAt="3"/>
            </a:pP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On calcite</a:t>
            </a:r>
          </a:p>
          <a:p>
            <a:endParaRPr kumimoji="0" lang="en-IE" sz="16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/>
            <a:r>
              <a:rPr lang="en-IE" sz="1600" dirty="0">
                <a:solidFill>
                  <a:srgbClr val="000000"/>
                </a:solidFill>
              </a:rPr>
              <a:t>(</a:t>
            </a: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after </a:t>
            </a:r>
            <a:r>
              <a:rPr kumimoji="0" lang="en-IE" sz="16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Persellin</a:t>
            </a:r>
            <a:r>
              <a:rPr kumimoji="0" lang="en-IE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2009)</a:t>
            </a:r>
            <a:endParaRPr lang="en-IE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22089B-62EB-4CBA-271A-8B3B79937464}"/>
              </a:ext>
            </a:extLst>
          </p:cNvPr>
          <p:cNvSpPr txBox="1"/>
          <p:nvPr/>
        </p:nvSpPr>
        <p:spPr>
          <a:xfrm>
            <a:off x="3704000" y="520062"/>
            <a:ext cx="483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Dolomite and Hydrocarbons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730F4B-18C3-6CDD-A114-7BC45A89027C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960000"/>
            <a:chExt cx="11700000" cy="72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AD03EA-1271-FF7B-AD39-328C6DED2111}"/>
                </a:ext>
              </a:extLst>
            </p:cNvPr>
            <p:cNvGrpSpPr/>
            <p:nvPr/>
          </p:nvGrpSpPr>
          <p:grpSpPr>
            <a:xfrm>
              <a:off x="7380000" y="3960000"/>
              <a:ext cx="2340000" cy="72000"/>
              <a:chOff x="594000" y="3074400"/>
              <a:chExt cx="2340000" cy="72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87CE4AC-5D18-B901-6DBB-B98E254E5785}"/>
                  </a:ext>
                </a:extLst>
              </p:cNvPr>
              <p:cNvSpPr/>
              <p:nvPr/>
            </p:nvSpPr>
            <p:spPr>
              <a:xfrm flipH="1">
                <a:off x="153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EFFBB82-3128-5B91-C698-BE55B9051C46}"/>
                  </a:ext>
                </a:extLst>
              </p:cNvPr>
              <p:cNvSpPr/>
              <p:nvPr/>
            </p:nvSpPr>
            <p:spPr>
              <a:xfrm flipH="1">
                <a:off x="246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479C92F-3146-F5B9-38E1-B427257974F1}"/>
                  </a:ext>
                </a:extLst>
              </p:cNvPr>
              <p:cNvSpPr/>
              <p:nvPr/>
            </p:nvSpPr>
            <p:spPr>
              <a:xfrm flipH="1">
                <a:off x="223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C1A88A7-8A0E-32DA-1B6A-043343894F9F}"/>
                  </a:ext>
                </a:extLst>
              </p:cNvPr>
              <p:cNvSpPr/>
              <p:nvPr/>
            </p:nvSpPr>
            <p:spPr>
              <a:xfrm flipH="1">
                <a:off x="1764000" y="3074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9027EB1-2E6E-ED50-A8BD-A834675E9EAE}"/>
                  </a:ext>
                </a:extLst>
              </p:cNvPr>
              <p:cNvSpPr/>
              <p:nvPr/>
            </p:nvSpPr>
            <p:spPr>
              <a:xfrm flipH="1">
                <a:off x="199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2D721AF-89E8-9958-2CA3-4F6C95F0AB61}"/>
                  </a:ext>
                </a:extLst>
              </p:cNvPr>
              <p:cNvSpPr/>
              <p:nvPr/>
            </p:nvSpPr>
            <p:spPr>
              <a:xfrm flipH="1">
                <a:off x="129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94C054E-6DE3-1889-42BF-DC4970C15317}"/>
                  </a:ext>
                </a:extLst>
              </p:cNvPr>
              <p:cNvSpPr/>
              <p:nvPr/>
            </p:nvSpPr>
            <p:spPr>
              <a:xfrm flipH="1">
                <a:off x="106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11D5B88-3B7F-FA5F-613F-0C9164941259}"/>
                  </a:ext>
                </a:extLst>
              </p:cNvPr>
              <p:cNvSpPr/>
              <p:nvPr/>
            </p:nvSpPr>
            <p:spPr>
              <a:xfrm flipH="1">
                <a:off x="82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811E122-34D2-DDCE-E719-AEDDE163AAAD}"/>
                  </a:ext>
                </a:extLst>
              </p:cNvPr>
              <p:cNvSpPr/>
              <p:nvPr/>
            </p:nvSpPr>
            <p:spPr>
              <a:xfrm flipH="1">
                <a:off x="594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8D0AD7-7D19-4D5E-1CA1-A86EAEF75F78}"/>
                  </a:ext>
                </a:extLst>
              </p:cNvPr>
              <p:cNvSpPr/>
              <p:nvPr/>
            </p:nvSpPr>
            <p:spPr>
              <a:xfrm flipH="1">
                <a:off x="270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E2C066-5291-21CE-02A6-B7E679AA6E53}"/>
                </a:ext>
              </a:extLst>
            </p:cNvPr>
            <p:cNvGrpSpPr/>
            <p:nvPr/>
          </p:nvGrpSpPr>
          <p:grpSpPr>
            <a:xfrm>
              <a:off x="9720000" y="3960000"/>
              <a:ext cx="2340000" cy="72000"/>
              <a:chOff x="485052" y="1937674"/>
              <a:chExt cx="2340000" cy="72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A629DB5-4712-DB61-8F06-7F42D1F17029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29634D-0EB8-4C58-51DA-6AB9AF6D24E8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042203D-DBC7-6180-D57C-DBC135F36FB8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15884B8-5197-1E4A-BBBC-ABD50F45567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63309A-9F44-A45E-66B3-936ECC1DAE90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B80D8D-8FCE-072C-E69F-643D946257B7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18AA8F8-8548-1F5A-B87A-1F19A5C0E966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971E999-FEFB-4FD4-CEED-4587D263B11D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1864A72-BD95-42E5-D83B-9BDE8D869C8D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8A374B7-2B59-E967-5A52-509D276169BC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0842EB7-98AC-928C-C799-91B706852E28}"/>
                </a:ext>
              </a:extLst>
            </p:cNvPr>
            <p:cNvGrpSpPr/>
            <p:nvPr/>
          </p:nvGrpSpPr>
          <p:grpSpPr>
            <a:xfrm>
              <a:off x="360000" y="3960000"/>
              <a:ext cx="7020000" cy="72000"/>
              <a:chOff x="2700000" y="3960000"/>
              <a:chExt cx="7020000" cy="72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7A7BD36-3839-D9B7-8E74-DF89EF444E7E}"/>
                  </a:ext>
                </a:extLst>
              </p:cNvPr>
              <p:cNvGrpSpPr/>
              <p:nvPr/>
            </p:nvGrpSpPr>
            <p:grpSpPr>
              <a:xfrm>
                <a:off x="2700000" y="39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A17EEC9-B17B-C40D-5349-3EC3FA7737B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AE57FC5-B370-546D-0A00-235C8244F67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5B29BB9-BC93-2C12-8CF5-EE3293918B4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0966F60-486E-2AEB-3453-714CFE2B798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79A322B-0D42-754F-26A1-F74E513F7EB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8F820D9-F902-5E46-9C56-6E7A80E74C9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AA82EC0-ECB0-D45C-DA4C-F6328D237B2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D0CF74D-2FD8-E86A-254B-736940A9301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8C7A0C5-391E-CC62-F8DB-9B0CD012BB3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0351E1A-81DF-F7E6-FC1F-D7FACD69F9A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AF756A5-6D34-BD97-47E0-D59149A4E3B3}"/>
                  </a:ext>
                </a:extLst>
              </p:cNvPr>
              <p:cNvGrpSpPr/>
              <p:nvPr/>
            </p:nvGrpSpPr>
            <p:grpSpPr>
              <a:xfrm>
                <a:off x="5040000" y="39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BD6D460-BA0F-974D-1917-78B12386C1F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5E67245-BDAC-69D1-6FAA-89A99642847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916FB5B-A1EA-1334-51CB-EF5EEE24055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1DB2492-5D55-39FA-97CB-FDF9320A5EE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7B9E158-5A73-54E5-75C9-E76E544B66D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146570A-84FC-EA15-8583-09A845A83F8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DBCDC88-3B43-A8C8-7CC6-FCE8D975F3C7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41C1305-4B99-46A6-273D-77B257E518A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C58364C-DF24-048E-40E6-02D353886DC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F9424F-9336-BB44-DE0A-EACD80B5B0E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76A5BAA-7D7F-8325-70CF-0DAA0E35EEC2}"/>
                  </a:ext>
                </a:extLst>
              </p:cNvPr>
              <p:cNvGrpSpPr/>
              <p:nvPr/>
            </p:nvGrpSpPr>
            <p:grpSpPr>
              <a:xfrm>
                <a:off x="7380000" y="39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1C79B4-CD34-B7A0-7B41-0071DDC4B1D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D098265-2713-0B77-4267-62DA76F0BE2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BA872C-EB1E-8AF9-88B9-17BEC13186C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D58D145-C831-B6A9-CF8A-5B9A743E405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34D9A8D-09B4-70B9-AB39-B79F1B3CCBA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55CC94B-340F-59DE-B97D-167984B8F47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D4AFB4A-5DD1-5C07-1768-B15914501E1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FA7DDCB-E5B0-57B8-46E4-B4D66BAC8C8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DEA12FF-AF41-6E59-3B67-133AF2E09C9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C6F5D09-B445-3DEE-525E-E05F0B9867B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AD83CDB-0D39-8AE3-AEE1-616B6B4C626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12E8DF5-4600-482D-8B8D-ABD130D13AA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D4627E74-49F3-C25F-E84A-6D92B842A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60FCF77-8EBC-5EF1-868A-EC83844E815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CC4B213-D8D9-66B0-0795-D5E5D0CA24B8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2623729-AE55-CF73-B706-7E5AD5CFB4E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832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2DEB17-793F-F301-544B-05B06CAA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85" y="1008390"/>
            <a:ext cx="10374230" cy="5040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581D87-46FB-9DFB-E34D-0A660683AF32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2943748"/>
            <a:chExt cx="11728000" cy="526774"/>
          </a:xfrm>
        </p:grpSpPr>
        <p:sp>
          <p:nvSpPr>
            <p:cNvPr id="3" name="Callout: Down Arrow 2">
              <a:extLst>
                <a:ext uri="{FF2B5EF4-FFF2-40B4-BE49-F238E27FC236}">
                  <a16:creationId xmlns:a16="http://schemas.microsoft.com/office/drawing/2014/main" id="{4A10829D-F983-E197-0B4D-99BF4404FC37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E8FC74-AD68-A670-001A-5DAF1E12BDC7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405018-8EF8-35B6-5321-2FF9C99C9708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B793A4-2373-BF4F-819E-4594FEA09581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7AC62B-6D7B-0864-6E1E-D2BD0A989D5D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E55EAF-1110-E56C-B0EF-925C20693116}"/>
              </a:ext>
            </a:extLst>
          </p:cNvPr>
          <p:cNvSpPr txBox="1"/>
          <p:nvPr/>
        </p:nvSpPr>
        <p:spPr>
          <a:xfrm>
            <a:off x="4093265" y="407507"/>
            <a:ext cx="400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Paragenesis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DA397A-9923-4D01-7BC1-515C35B6505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320000"/>
            <a:chExt cx="11700000" cy="72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D684E3-94E5-09B2-E5F4-DDE7DCF59B29}"/>
                </a:ext>
              </a:extLst>
            </p:cNvPr>
            <p:cNvGrpSpPr/>
            <p:nvPr/>
          </p:nvGrpSpPr>
          <p:grpSpPr>
            <a:xfrm>
              <a:off x="7380000" y="4320000"/>
              <a:ext cx="2340000" cy="72000"/>
              <a:chOff x="594000" y="3287738"/>
              <a:chExt cx="2340000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4140FDE-A5E4-25CF-EF3E-FED66AD0FD89}"/>
                  </a:ext>
                </a:extLst>
              </p:cNvPr>
              <p:cNvSpPr/>
              <p:nvPr/>
            </p:nvSpPr>
            <p:spPr>
              <a:xfrm rot="10800000">
                <a:off x="153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B4DF8C7-E622-E5E0-B88B-D8336BBCE0FC}"/>
                  </a:ext>
                </a:extLst>
              </p:cNvPr>
              <p:cNvSpPr/>
              <p:nvPr/>
            </p:nvSpPr>
            <p:spPr>
              <a:xfrm rot="10800000">
                <a:off x="246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07E308-185A-7A50-8B20-36DFE6C94B1B}"/>
                  </a:ext>
                </a:extLst>
              </p:cNvPr>
              <p:cNvSpPr/>
              <p:nvPr/>
            </p:nvSpPr>
            <p:spPr>
              <a:xfrm rot="10800000">
                <a:off x="223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1495652-338A-EDE0-87F9-7FA65BD0F52E}"/>
                  </a:ext>
                </a:extLst>
              </p:cNvPr>
              <p:cNvSpPr/>
              <p:nvPr/>
            </p:nvSpPr>
            <p:spPr>
              <a:xfrm rot="10800000">
                <a:off x="176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32EEBF6-9F9A-DCCB-9AB4-53E81F1E8946}"/>
                  </a:ext>
                </a:extLst>
              </p:cNvPr>
              <p:cNvSpPr/>
              <p:nvPr/>
            </p:nvSpPr>
            <p:spPr>
              <a:xfrm rot="10800000">
                <a:off x="1998000" y="328773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3B359A0-A5EE-0191-1BE0-8D796D727A2D}"/>
                  </a:ext>
                </a:extLst>
              </p:cNvPr>
              <p:cNvSpPr/>
              <p:nvPr/>
            </p:nvSpPr>
            <p:spPr>
              <a:xfrm rot="10800000">
                <a:off x="129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CA227DC-1858-29E9-39C5-4D907D23E528}"/>
                  </a:ext>
                </a:extLst>
              </p:cNvPr>
              <p:cNvSpPr/>
              <p:nvPr/>
            </p:nvSpPr>
            <p:spPr>
              <a:xfrm rot="10800000">
                <a:off x="106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74F530F-9E1E-7E5F-19EF-637518C83E8F}"/>
                  </a:ext>
                </a:extLst>
              </p:cNvPr>
              <p:cNvSpPr/>
              <p:nvPr/>
            </p:nvSpPr>
            <p:spPr>
              <a:xfrm rot="10800000">
                <a:off x="828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60A29C1-27BF-81C1-1A95-2CC79D62A9BC}"/>
                  </a:ext>
                </a:extLst>
              </p:cNvPr>
              <p:cNvSpPr/>
              <p:nvPr/>
            </p:nvSpPr>
            <p:spPr>
              <a:xfrm rot="10800000">
                <a:off x="59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D591658-1D90-209C-50C8-124ACE5863F4}"/>
                  </a:ext>
                </a:extLst>
              </p:cNvPr>
              <p:cNvSpPr/>
              <p:nvPr/>
            </p:nvSpPr>
            <p:spPr>
              <a:xfrm rot="10800000">
                <a:off x="270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6CC2F6-2557-86D3-78A2-CCC379C363EB}"/>
                </a:ext>
              </a:extLst>
            </p:cNvPr>
            <p:cNvGrpSpPr/>
            <p:nvPr/>
          </p:nvGrpSpPr>
          <p:grpSpPr>
            <a:xfrm>
              <a:off x="9720000" y="4320000"/>
              <a:ext cx="2340000" cy="72000"/>
              <a:chOff x="485052" y="1937674"/>
              <a:chExt cx="2340000" cy="72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B88E4E5-E8ED-9E5C-BE37-4B321A7D6F10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01D3336-A279-D3F7-6233-22B0C5ACE122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E45F596-43D6-094F-F884-8193891374C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1079F97-8F80-8A81-219C-4011FB8FF6A4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F79135D-6157-3B0F-A282-CE67765E5DF5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036F119-5062-072E-D812-14FA25695060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112C82C-538A-A4FC-15A1-7C46415138E5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C68BC65-460A-3476-E267-518D403F2F51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AB29AAE-64EB-18BD-693E-43F654419290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1D5BBF8-CF9B-8706-9F97-F788AEF8B945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CF9BD8-02F9-337C-8F7D-B18DFEBBB560}"/>
                </a:ext>
              </a:extLst>
            </p:cNvPr>
            <p:cNvGrpSpPr/>
            <p:nvPr/>
          </p:nvGrpSpPr>
          <p:grpSpPr>
            <a:xfrm>
              <a:off x="360000" y="4320000"/>
              <a:ext cx="7020000" cy="72000"/>
              <a:chOff x="2700000" y="4320000"/>
              <a:chExt cx="7020000" cy="720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B0B98A6-F3D1-A0CE-1445-4065C3C12E70}"/>
                  </a:ext>
                </a:extLst>
              </p:cNvPr>
              <p:cNvGrpSpPr/>
              <p:nvPr/>
            </p:nvGrpSpPr>
            <p:grpSpPr>
              <a:xfrm>
                <a:off x="2700000" y="43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775CF5D-F790-ABE9-B5BA-33EC3016EDD5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19F8563-0D74-5021-0A00-4BCD7EF1142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186BB63-5A2D-5294-C7FE-D6D605364F8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3B9D792-48B4-9A24-6374-EAB587B226B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DEDD2D2-FCAE-26CB-9861-AEB3F83F461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CF4837-2094-3535-8005-D912589518D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477F8ED-C269-B219-4E88-3F80EA7D946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A917E6C-3F72-A049-B763-FAA353B93A4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F100D96-0830-45BB-E659-CA69505A42C2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57664D3-EF3A-2ABD-CCBE-1EA36286841F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8FD2BAC-BF77-AD73-F1ED-67CC1D7AB11E}"/>
                  </a:ext>
                </a:extLst>
              </p:cNvPr>
              <p:cNvGrpSpPr/>
              <p:nvPr/>
            </p:nvGrpSpPr>
            <p:grpSpPr>
              <a:xfrm>
                <a:off x="5040000" y="43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11F5A0-EA94-F94A-3F7E-5F888D9C98F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6439645-A4E6-7DD5-AC1C-7C525ED7486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A26CEB1-D212-C7DF-B6F4-6BB6589DE7D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5176666-F172-E473-56AD-50A6ED2B2B80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7CB712B-61E6-C142-221B-1A019CBAFA02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AC1C6D6-09AC-C882-C412-9441EF71D75A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ECEBB890-62EE-8EBD-33B7-8784D587914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D07FB34-44D0-3519-500A-5CCF4C77D79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D335174-27CC-CC1C-870F-0A86CCEC469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0D5FFA6-DD26-5AD7-4A5F-342E11EC6CB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4E19A19-01D8-4D29-A9FB-334ACC66E75D}"/>
                  </a:ext>
                </a:extLst>
              </p:cNvPr>
              <p:cNvGrpSpPr/>
              <p:nvPr/>
            </p:nvGrpSpPr>
            <p:grpSpPr>
              <a:xfrm>
                <a:off x="7380000" y="43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C68B609-C0E0-5439-FAB8-033B19C6102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4BE870-2E9D-E10F-FF2A-A73FA8F26B0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9B2C0A6-611D-D2A2-D49C-BC6A407FDE7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7DC845-FA4A-F3CB-5F83-230D9E6FF3D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CE402C6-81EB-05C1-28D3-ABD9F7179642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A21752-68E2-B4ED-1531-53A81D57935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92D721C-52E3-3A57-040F-68787802973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A130B09-6752-B457-68D9-704E48D5186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42D21C7-BE78-AA04-994A-980D4D0BB32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CB770D3-B557-5938-32B6-853B243614B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6BFE21-D0A7-828B-A309-A890792870E7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172E5F2-7083-F7F2-1B7C-2E1D8AE48D47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3AB76DB-5382-FBD8-6273-2A760F001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119AE18-54F6-3C19-0B4B-DC494B10768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B3B3F3-181A-08AD-DAFC-43AB90188BF6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EB677FA-CA3B-BD2A-C23E-BD89159EA76D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4AB381-0915-00B2-D909-96FC19D952B4}"/>
              </a:ext>
            </a:extLst>
          </p:cNvPr>
          <p:cNvSpPr txBox="1"/>
          <p:nvPr/>
        </p:nvSpPr>
        <p:spPr>
          <a:xfrm>
            <a:off x="8250792" y="6038495"/>
            <a:ext cx="3015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600" dirty="0"/>
              <a:t>after Hitzman, 1986</a:t>
            </a:r>
          </a:p>
        </p:txBody>
      </p:sp>
    </p:spTree>
    <p:extLst>
      <p:ext uri="{BB962C8B-B14F-4D97-AF65-F5344CB8AC3E}">
        <p14:creationId xmlns:p14="http://schemas.microsoft.com/office/powerpoint/2010/main" val="952123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DC505-E3C9-A91D-F681-64504D0D7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13095" r="23231" b="3108"/>
          <a:stretch/>
        </p:blipFill>
        <p:spPr>
          <a:xfrm>
            <a:off x="2698294" y="1054297"/>
            <a:ext cx="6795413" cy="504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4BAE50-7C75-2790-1EA9-181AEC381F4E}"/>
              </a:ext>
            </a:extLst>
          </p:cNvPr>
          <p:cNvGrpSpPr/>
          <p:nvPr/>
        </p:nvGrpSpPr>
        <p:grpSpPr>
          <a:xfrm>
            <a:off x="232000" y="71174"/>
            <a:ext cx="11728000" cy="526774"/>
            <a:chOff x="232000" y="2943748"/>
            <a:chExt cx="11728000" cy="526774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97F7F47F-9A01-9353-0331-625324898B7C}"/>
                </a:ext>
              </a:extLst>
            </p:cNvPr>
            <p:cNvSpPr/>
            <p:nvPr/>
          </p:nvSpPr>
          <p:spPr>
            <a:xfrm>
              <a:off x="5016000" y="2943748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FF00"/>
                  </a:solidFill>
                </a:rPr>
                <a:t>Abbeytown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7C1305-0FDD-F612-5873-583353FBD28D}"/>
                </a:ext>
              </a:extLst>
            </p:cNvPr>
            <p:cNvSpPr/>
            <p:nvPr/>
          </p:nvSpPr>
          <p:spPr>
            <a:xfrm>
              <a:off x="232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D1B4A6-F535-5DC3-6C3D-C00A404B89C1}"/>
                </a:ext>
              </a:extLst>
            </p:cNvPr>
            <p:cNvSpPr/>
            <p:nvPr/>
          </p:nvSpPr>
          <p:spPr>
            <a:xfrm>
              <a:off x="2624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Kildare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3444E0-6728-36A5-DCE4-9445F61ACB21}"/>
                </a:ext>
              </a:extLst>
            </p:cNvPr>
            <p:cNvSpPr/>
            <p:nvPr/>
          </p:nvSpPr>
          <p:spPr>
            <a:xfrm>
              <a:off x="7408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MVT vs Irish-type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F92F65-A549-CC3E-9178-DFB33330D016}"/>
                </a:ext>
              </a:extLst>
            </p:cNvPr>
            <p:cNvSpPr/>
            <p:nvPr/>
          </p:nvSpPr>
          <p:spPr>
            <a:xfrm>
              <a:off x="9800000" y="2943748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67C220-60B8-1572-7800-71B9D9870A13}"/>
              </a:ext>
            </a:extLst>
          </p:cNvPr>
          <p:cNvSpPr txBox="1"/>
          <p:nvPr/>
        </p:nvSpPr>
        <p:spPr>
          <a:xfrm>
            <a:off x="3779808" y="531090"/>
            <a:ext cx="463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Fluid inclusions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B63C39-0A39-2763-C117-E8E0BA2C7B66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680000"/>
            <a:chExt cx="11700000" cy="72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866184-B595-6FDD-8939-251B10CAE778}"/>
                </a:ext>
              </a:extLst>
            </p:cNvPr>
            <p:cNvGrpSpPr/>
            <p:nvPr/>
          </p:nvGrpSpPr>
          <p:grpSpPr>
            <a:xfrm>
              <a:off x="7380000" y="4680000"/>
              <a:ext cx="2342556" cy="72000"/>
              <a:chOff x="594000" y="3509711"/>
              <a:chExt cx="2342556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0B09D74-CCA2-D88F-B13E-F4111681FF48}"/>
                  </a:ext>
                </a:extLst>
              </p:cNvPr>
              <p:cNvSpPr/>
              <p:nvPr/>
            </p:nvSpPr>
            <p:spPr>
              <a:xfrm rot="10800000">
                <a:off x="1530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BFCF41-3771-852A-BCB3-1667E9CBE8D5}"/>
                  </a:ext>
                </a:extLst>
              </p:cNvPr>
              <p:cNvSpPr/>
              <p:nvPr/>
            </p:nvSpPr>
            <p:spPr>
              <a:xfrm rot="10800000">
                <a:off x="246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F2A5979-1E5C-9C65-CAE7-08CAF4401CD4}"/>
                  </a:ext>
                </a:extLst>
              </p:cNvPr>
              <p:cNvSpPr/>
              <p:nvPr/>
            </p:nvSpPr>
            <p:spPr>
              <a:xfrm rot="10800000">
                <a:off x="2702556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5503DBC-A20F-8900-09F0-AD76E699F6A9}"/>
                  </a:ext>
                </a:extLst>
              </p:cNvPr>
              <p:cNvSpPr/>
              <p:nvPr/>
            </p:nvSpPr>
            <p:spPr>
              <a:xfrm rot="10800000">
                <a:off x="176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616A9D-A699-5B20-0A07-3AB8E1407978}"/>
                  </a:ext>
                </a:extLst>
              </p:cNvPr>
              <p:cNvSpPr/>
              <p:nvPr/>
            </p:nvSpPr>
            <p:spPr>
              <a:xfrm rot="10800000">
                <a:off x="199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F80B110-4C4E-73FB-B8B1-18FA5596F91E}"/>
                  </a:ext>
                </a:extLst>
              </p:cNvPr>
              <p:cNvSpPr/>
              <p:nvPr/>
            </p:nvSpPr>
            <p:spPr>
              <a:xfrm rot="10800000">
                <a:off x="129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3C5B636-528B-CD0B-07DA-5D05EBF4CF5D}"/>
                  </a:ext>
                </a:extLst>
              </p:cNvPr>
              <p:cNvSpPr/>
              <p:nvPr/>
            </p:nvSpPr>
            <p:spPr>
              <a:xfrm rot="10800000">
                <a:off x="1062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C3E02D8-9270-29E5-1A8B-292C56ABAC42}"/>
                  </a:ext>
                </a:extLst>
              </p:cNvPr>
              <p:cNvSpPr/>
              <p:nvPr/>
            </p:nvSpPr>
            <p:spPr>
              <a:xfrm rot="10800000">
                <a:off x="82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CE742D6-EC72-4008-E834-C6EBB2E9C562}"/>
                  </a:ext>
                </a:extLst>
              </p:cNvPr>
              <p:cNvSpPr/>
              <p:nvPr/>
            </p:nvSpPr>
            <p:spPr>
              <a:xfrm rot="10800000">
                <a:off x="59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8E840B2-4BFC-0232-2656-100F0B9AAE6B}"/>
                  </a:ext>
                </a:extLst>
              </p:cNvPr>
              <p:cNvSpPr/>
              <p:nvPr/>
            </p:nvSpPr>
            <p:spPr>
              <a:xfrm rot="10800000">
                <a:off x="2234556" y="3509711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16E9CF-EBF6-0155-2BC4-354394B551E2}"/>
                </a:ext>
              </a:extLst>
            </p:cNvPr>
            <p:cNvGrpSpPr/>
            <p:nvPr/>
          </p:nvGrpSpPr>
          <p:grpSpPr>
            <a:xfrm>
              <a:off x="9720000" y="4680000"/>
              <a:ext cx="2340000" cy="72000"/>
              <a:chOff x="485052" y="1937674"/>
              <a:chExt cx="2340000" cy="72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80E8407-1301-BCAA-CCA5-0C645EE248EE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4727279-C067-328D-9B8D-9BECA3046B34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5CC0885-2806-E1F1-7511-881971050E7F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A69A2EC-DAAE-13B7-E6AB-367225CE234E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1559910-E511-5C6B-859C-6B46EF4C072C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11E49C0-50BF-CB78-111A-D25AD567B482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FB1BD2A-E88D-FF6E-7CE7-CFFA2AF41796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BDE9EB7-D42E-83B8-BBDF-3DE87EA13721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72BE721-FA34-3BA8-5479-3D38F7806C07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4FDCEB-420D-18A1-A469-F07C4F6C07F3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08AD7B7-0544-296D-F139-889C03E2669E}"/>
                </a:ext>
              </a:extLst>
            </p:cNvPr>
            <p:cNvGrpSpPr/>
            <p:nvPr/>
          </p:nvGrpSpPr>
          <p:grpSpPr>
            <a:xfrm>
              <a:off x="360000" y="4680000"/>
              <a:ext cx="7020000" cy="72000"/>
              <a:chOff x="2700000" y="4680000"/>
              <a:chExt cx="7020000" cy="720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2031825-946C-C9A2-ACB4-BB67A94CF5AA}"/>
                  </a:ext>
                </a:extLst>
              </p:cNvPr>
              <p:cNvGrpSpPr/>
              <p:nvPr/>
            </p:nvGrpSpPr>
            <p:grpSpPr>
              <a:xfrm>
                <a:off x="2700000" y="46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83F521B-3B70-9752-4050-DE83C633332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F1E3BC1-CEFD-5219-06E9-80CB12E195F8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B70EEA1-EE85-F48F-F507-515861C5507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665B009-0989-F494-9FA3-2CE3DDEEEA1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7AD9369-E53C-FF27-2639-67FBA279141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C69082AA-8648-473A-2464-E7358EBCE15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77355-3143-F38C-090A-60FDE3707C8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A57F4D1-5A1C-5D9A-1FC8-6F681730493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6C3CA92-9FA0-D3E6-0BA4-DF7D1336283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ECD4235-0DA9-43E4-263B-805E4B26762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9D1E5BB-BB25-5F41-EE7C-14BA072046EE}"/>
                  </a:ext>
                </a:extLst>
              </p:cNvPr>
              <p:cNvGrpSpPr/>
              <p:nvPr/>
            </p:nvGrpSpPr>
            <p:grpSpPr>
              <a:xfrm>
                <a:off x="5040000" y="46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6EB78D2-618B-AFB9-B35E-8D0D2B6D615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16D0514-D202-1712-D1BC-FD3BEADC614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A7CB390-D879-9D9B-65DF-736A4654AEE9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7DBCD15-70F8-4431-5A44-D4B5322408F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B123CC6-F311-A435-188F-AA0D01E77E1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1D6FE9E-1391-EE27-5C42-B0956143668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4243893-A084-6497-90CE-1328802F88B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5E0949B-8E29-DA95-9E23-7708661BB7C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D5A7484-5225-A5E3-76BA-A92F07A844A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74728D1-F0F6-17F3-1F40-02503ACA541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056B2CD-1626-01DB-4F37-809AC4B95C7A}"/>
                  </a:ext>
                </a:extLst>
              </p:cNvPr>
              <p:cNvGrpSpPr/>
              <p:nvPr/>
            </p:nvGrpSpPr>
            <p:grpSpPr>
              <a:xfrm>
                <a:off x="7380000" y="46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D5199FC-709D-5B95-C262-8DB34C8A9AD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38E7E0D-9F35-FD5A-F55E-989CF32BE16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DA2D9F-0E1D-CFD1-41C4-EAA7774A08C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C39020D-48BB-A447-8D49-D02D253103C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A79F6A1-8101-A830-5477-DB45B94517B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DDFD1CE-34AE-62B3-8FAC-37F1D358EEA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15D2042-D8E6-0F63-21D3-643EB8A7130F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4F5E91E-2A09-10C9-9CB5-D20E19C11DE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CB977E5-1545-7EFD-75E5-A14591A54ED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5C3EB6F-A654-4C27-29DE-255075E6DAEF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30748D5-B0BF-8712-C042-43DC35B170A7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4741B33-41BD-B54A-B6E8-AD53066A4987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B42A14B-B8EF-96C8-66D9-EFD835BD3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B49B25-3802-9D31-9729-12B76E11B36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4AB2D1B-E308-D125-2AE5-688895810DA6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B61D351-A259-5462-5FBB-A4EA70B63D62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1BAF2C-E264-1B50-CF20-70A9F6B7DD67}"/>
              </a:ext>
            </a:extLst>
          </p:cNvPr>
          <p:cNvSpPr txBox="1"/>
          <p:nvPr/>
        </p:nvSpPr>
        <p:spPr>
          <a:xfrm>
            <a:off x="9713343" y="5719310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/>
              <a:t>after </a:t>
            </a:r>
            <a:r>
              <a:rPr lang="en-IE" dirty="0" err="1"/>
              <a:t>Persellin</a:t>
            </a:r>
            <a:r>
              <a:rPr lang="en-IE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198715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CE3629C-DB3B-8367-1846-C341C5AF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" y="1648813"/>
            <a:ext cx="11071296" cy="35603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FD4FBC-4B5E-A9BE-2324-122AB7BC7AB1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E310CBC9-84FE-5FF7-EF41-60F190799D34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4E8B61-23E1-9BBC-D931-FED3070E01F2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328773-7977-6186-E656-8DB189022EBE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741161-302D-8395-42C8-921BA0811DD2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439FB3-B29C-9678-B8BE-36CB5EC9F27D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26DDF97-5991-754B-0126-F22B2D8F3FFC}"/>
              </a:ext>
            </a:extLst>
          </p:cNvPr>
          <p:cNvSpPr txBox="1"/>
          <p:nvPr/>
        </p:nvSpPr>
        <p:spPr>
          <a:xfrm>
            <a:off x="4285891" y="601982"/>
            <a:ext cx="362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Deposit morphology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BBA2AB-DA01-9AAF-459D-0037BC69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" y="1201453"/>
            <a:ext cx="10864014" cy="51027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1FEF3E-1113-347F-271E-9C77D280400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04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553922-9B56-8A8C-35EE-9420F23F597B}"/>
                </a:ext>
              </a:extLst>
            </p:cNvPr>
            <p:cNvGrpSpPr/>
            <p:nvPr/>
          </p:nvGrpSpPr>
          <p:grpSpPr>
            <a:xfrm>
              <a:off x="7380000" y="5040000"/>
              <a:ext cx="2340000" cy="72000"/>
              <a:chOff x="585722" y="3818266"/>
              <a:chExt cx="2340000" cy="72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55530EE-CA78-F97E-5843-15911E85DDB1}"/>
                  </a:ext>
                </a:extLst>
              </p:cNvPr>
              <p:cNvSpPr/>
              <p:nvPr/>
            </p:nvSpPr>
            <p:spPr>
              <a:xfrm rot="10800000">
                <a:off x="269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378CC51-85DF-5E42-8E85-8A9A073A050D}"/>
                  </a:ext>
                </a:extLst>
              </p:cNvPr>
              <p:cNvSpPr/>
              <p:nvPr/>
            </p:nvSpPr>
            <p:spPr>
              <a:xfrm rot="10800000">
                <a:off x="152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A933001-09B6-AA75-C634-B4B6B1497AAA}"/>
                  </a:ext>
                </a:extLst>
              </p:cNvPr>
              <p:cNvSpPr/>
              <p:nvPr/>
            </p:nvSpPr>
            <p:spPr>
              <a:xfrm rot="10800000">
                <a:off x="222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A477047-5C6D-281E-C648-0E776D9F28D1}"/>
                  </a:ext>
                </a:extLst>
              </p:cNvPr>
              <p:cNvSpPr/>
              <p:nvPr/>
            </p:nvSpPr>
            <p:spPr>
              <a:xfrm rot="10800000">
                <a:off x="175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58D3123-91C4-EA07-F2C6-B12726DEF824}"/>
                  </a:ext>
                </a:extLst>
              </p:cNvPr>
              <p:cNvSpPr/>
              <p:nvPr/>
            </p:nvSpPr>
            <p:spPr>
              <a:xfrm rot="10800000">
                <a:off x="198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0F765A5-7C37-58DB-AA92-64CEA1505116}"/>
                  </a:ext>
                </a:extLst>
              </p:cNvPr>
              <p:cNvSpPr/>
              <p:nvPr/>
            </p:nvSpPr>
            <p:spPr>
              <a:xfrm rot="10800000">
                <a:off x="1287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1BC22A1-1A31-B6FC-DEB5-C45BF41868FE}"/>
                  </a:ext>
                </a:extLst>
              </p:cNvPr>
              <p:cNvSpPr/>
              <p:nvPr/>
            </p:nvSpPr>
            <p:spPr>
              <a:xfrm rot="10800000">
                <a:off x="105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01FE90A-374A-120D-2555-3FC327F09C55}"/>
                  </a:ext>
                </a:extLst>
              </p:cNvPr>
              <p:cNvSpPr/>
              <p:nvPr/>
            </p:nvSpPr>
            <p:spPr>
              <a:xfrm rot="10800000">
                <a:off x="81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B42136E-340C-EC44-5328-F6C7FAC4BE01}"/>
                  </a:ext>
                </a:extLst>
              </p:cNvPr>
              <p:cNvSpPr/>
              <p:nvPr/>
            </p:nvSpPr>
            <p:spPr>
              <a:xfrm rot="10800000">
                <a:off x="58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362482B-B706-E17E-DB70-6C7DE158DDC8}"/>
                  </a:ext>
                </a:extLst>
              </p:cNvPr>
              <p:cNvSpPr/>
              <p:nvPr/>
            </p:nvSpPr>
            <p:spPr>
              <a:xfrm rot="10800000">
                <a:off x="2457722" y="3818266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719312-DE20-626F-2A4A-2B6161029B18}"/>
                </a:ext>
              </a:extLst>
            </p:cNvPr>
            <p:cNvGrpSpPr/>
            <p:nvPr/>
          </p:nvGrpSpPr>
          <p:grpSpPr>
            <a:xfrm>
              <a:off x="9720000" y="5040000"/>
              <a:ext cx="2340000" cy="72000"/>
              <a:chOff x="485052" y="1937674"/>
              <a:chExt cx="2340000" cy="7200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2FE3D85-4D5B-DA51-0EA0-D7FF13D64A74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D2AFFB9-C680-DCBF-9D8A-F8F58F069C31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100026B-0FA6-3D48-5214-6594D46AE8D0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0403D4D-587C-EAE5-8618-FC8CD5F8105D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92F4E2F-1DF2-A8A9-5237-AE9A05DF90D1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F9D7013-90F5-E338-603F-3A3BAC9BBF1B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4D69243-3F42-FEB8-58ED-EEF8BD0571FC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FC6314-756B-8DF5-7B66-9A448F51B617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BD82312-C2F8-A52B-6A3E-734CA87EE07B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F22D754-BEAD-E7FC-A0BF-E3777C5E1B24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30D041-3011-06EC-D463-2A33CC558B1A}"/>
                </a:ext>
              </a:extLst>
            </p:cNvPr>
            <p:cNvGrpSpPr/>
            <p:nvPr/>
          </p:nvGrpSpPr>
          <p:grpSpPr>
            <a:xfrm>
              <a:off x="360000" y="5040000"/>
              <a:ext cx="7020000" cy="72000"/>
              <a:chOff x="2700000" y="5040000"/>
              <a:chExt cx="7020000" cy="720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D4CA3AB-D0A3-872F-5D31-76D166228BD0}"/>
                  </a:ext>
                </a:extLst>
              </p:cNvPr>
              <p:cNvGrpSpPr/>
              <p:nvPr/>
            </p:nvGrpSpPr>
            <p:grpSpPr>
              <a:xfrm>
                <a:off x="2700000" y="50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6121BB8-1937-65D6-A61E-2B5D278FD89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FCC87E9-6C99-6B08-8139-78AB53CFBF58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577EDD3-4CD2-A4B7-A96E-44447814161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A421C30-73F5-CFFF-F1D4-878FFE823F5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A9B8E90-C4A2-F0A2-7BD1-D92CA3721AD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5027EE0-949B-2B4F-73E8-E0A0F460BB1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8E1829D-CC4C-AE40-B99E-AEF639DA9EB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2DE0382-5E50-9ED6-B590-6A232B92E1E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AAE46DC5-3940-7708-0FF9-B0634DC5752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42B01EB-8449-F623-15BE-9A4DF912B2E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82588F9-2D29-48F9-B926-444EC1DE3CF3}"/>
                  </a:ext>
                </a:extLst>
              </p:cNvPr>
              <p:cNvGrpSpPr/>
              <p:nvPr/>
            </p:nvGrpSpPr>
            <p:grpSpPr>
              <a:xfrm>
                <a:off x="5040000" y="50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8EA6D70-E33C-587B-4BB5-5831464D1AD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87D1438-DB25-8298-E7EB-F9C115CD4E90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9EB4B26-51A0-A500-7E29-0C07528A35B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3CF68F5-0C74-4517-7DEA-116E204CE6A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F5F2258-2F67-0DED-A444-BFC0498397F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3D3423C-6614-5E37-6C53-A1A9E1AE405B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03B786D-23D2-D455-59EF-BEC5A80C6F2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22D486D-E682-B888-AE99-266DCE99BD2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38FE1A9-8A26-5D63-D6E7-447B06350E1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A232788-83BD-E1B7-C499-85A13473098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EB9133C-E4C0-72B3-493D-9A6CB9AB8F77}"/>
                  </a:ext>
                </a:extLst>
              </p:cNvPr>
              <p:cNvGrpSpPr/>
              <p:nvPr/>
            </p:nvGrpSpPr>
            <p:grpSpPr>
              <a:xfrm>
                <a:off x="7380000" y="504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B2B1E9-C55E-C12D-B702-A20D23F57BDC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8FC5FEC-CAD0-D53E-3710-C626B8B0B4A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8136C79-3BCE-7516-B9E9-0748EA6888D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6DE511-620E-E5C5-E511-E03B4629AB9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DCE51AC-6226-8E11-6D19-D86633A852B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58679D2-D9B9-3FE3-AE80-5A29322EA7B5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CCE3580-7213-ADC3-26F2-A270F352A2A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7D0E94A-6AF3-6DEB-8A21-2BA0CCF014C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A97E492-DE0D-418A-A1D2-F9EA37FD79E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7638582-A580-EB96-EF2B-CC110CD0F1F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D279802-8C0E-7FD7-1398-7DF99E6A6BB7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474263D-0293-28ED-6E6F-547356CFDAED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4FA031B1-64E7-5930-5CA9-570EA1D34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38A0025-9582-44AA-5948-D675AF1BB5B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BC43E6E-F011-9A35-2084-F5CE527F5BE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7244C6-7E31-D6DF-03FA-5907513DA4A8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7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1A171-C735-A57F-6E92-944C9341A6D9}"/>
              </a:ext>
            </a:extLst>
          </p:cNvPr>
          <p:cNvSpPr txBox="1"/>
          <p:nvPr/>
        </p:nvSpPr>
        <p:spPr>
          <a:xfrm>
            <a:off x="311217" y="1792403"/>
            <a:ext cx="31884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Zinc of Ireland announced an updated resource for Kildare (dated September 8th 2020) :</a:t>
            </a:r>
          </a:p>
          <a:p>
            <a:pPr algn="ctr"/>
            <a:r>
              <a:rPr lang="en-IE" sz="2400" b="1" dirty="0"/>
              <a:t>11.3Mt @ 9.0% Zn + Pb (Inferred)</a:t>
            </a:r>
          </a:p>
          <a:p>
            <a:endParaRPr lang="en-IE" dirty="0"/>
          </a:p>
          <a:p>
            <a:pPr algn="ctr"/>
            <a:r>
              <a:rPr lang="en-IE" dirty="0"/>
              <a:t>with thick, high grade zones of mineralization, for example:</a:t>
            </a:r>
          </a:p>
          <a:p>
            <a:pPr algn="ctr"/>
            <a:r>
              <a:rPr lang="en-IE" b="1" dirty="0"/>
              <a:t>19.89m @ 17.64% </a:t>
            </a:r>
            <a:r>
              <a:rPr lang="en-IE" b="1" dirty="0" err="1"/>
              <a:t>Zn+Pb</a:t>
            </a:r>
            <a:r>
              <a:rPr lang="en-IE" b="1" dirty="0"/>
              <a:t> at McGregor (Canal Zone)</a:t>
            </a:r>
          </a:p>
          <a:p>
            <a:pPr algn="ctr"/>
            <a:r>
              <a:rPr lang="en-IE" b="1" dirty="0"/>
              <a:t>15.65m @ 11.7% </a:t>
            </a:r>
            <a:r>
              <a:rPr lang="en-IE" b="1" dirty="0" err="1"/>
              <a:t>Zn+Pb</a:t>
            </a:r>
            <a:r>
              <a:rPr lang="en-IE" b="1" dirty="0"/>
              <a:t> at Shamrock (Bridge Zone)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6D2CA-E8E7-0BBF-646C-788335C01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864" y="1072896"/>
            <a:ext cx="8069918" cy="50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6BCA0-9B9E-D6DE-CFDE-0B643B50E855}"/>
              </a:ext>
            </a:extLst>
          </p:cNvPr>
          <p:cNvSpPr txBox="1"/>
          <p:nvPr/>
        </p:nvSpPr>
        <p:spPr>
          <a:xfrm>
            <a:off x="10100782" y="4488254"/>
            <a:ext cx="1673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Bridge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(“Shamrock”)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8E3E3-5797-5D0C-5646-00022ABC7CFF}"/>
              </a:ext>
            </a:extLst>
          </p:cNvPr>
          <p:cNvSpPr txBox="1"/>
          <p:nvPr/>
        </p:nvSpPr>
        <p:spPr>
          <a:xfrm>
            <a:off x="4893806" y="4571578"/>
            <a:ext cx="15620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Canal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(“McGregor”)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B54BD-7BF2-A641-740F-DEB022D6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412" y="5479405"/>
            <a:ext cx="1354051" cy="42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5D7959-6296-38EA-14FC-1FB82E9CD86C}"/>
              </a:ext>
            </a:extLst>
          </p:cNvPr>
          <p:cNvSpPr txBox="1"/>
          <p:nvPr/>
        </p:nvSpPr>
        <p:spPr>
          <a:xfrm>
            <a:off x="7574529" y="4940910"/>
            <a:ext cx="71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“FC3”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145BE-6523-969E-6505-649E07C029BB}"/>
              </a:ext>
            </a:extLst>
          </p:cNvPr>
          <p:cNvGrpSpPr/>
          <p:nvPr/>
        </p:nvGrpSpPr>
        <p:grpSpPr>
          <a:xfrm>
            <a:off x="232000" y="68745"/>
            <a:ext cx="11728000" cy="526774"/>
            <a:chOff x="232000" y="1814500"/>
            <a:chExt cx="11728000" cy="526774"/>
          </a:xfrm>
        </p:grpSpPr>
        <p:sp>
          <p:nvSpPr>
            <p:cNvPr id="13" name="Callout: Down Arrow 12">
              <a:extLst>
                <a:ext uri="{FF2B5EF4-FFF2-40B4-BE49-F238E27FC236}">
                  <a16:creationId xmlns:a16="http://schemas.microsoft.com/office/drawing/2014/main" id="{A4214532-B61D-1E8F-0495-4CBAB98CFE49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C41481-F978-41A0-1C61-1FE9F14BD152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8F7D6-3673-8ED7-5A04-36BA39B1DCDE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EC1F9F-2767-5C82-F85B-3A6AE1F2AC9C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C5AB0E-8D60-7D27-8789-D53326E78B6A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AD2DD0A-E8FC-A387-8BD1-77FF08765183}"/>
              </a:ext>
            </a:extLst>
          </p:cNvPr>
          <p:cNvSpPr txBox="1"/>
          <p:nvPr/>
        </p:nvSpPr>
        <p:spPr>
          <a:xfrm>
            <a:off x="4840857" y="422701"/>
            <a:ext cx="2510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Kildare Resource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A3DB6-482D-2D44-7ED7-A995E16CBA09}"/>
              </a:ext>
            </a:extLst>
          </p:cNvPr>
          <p:cNvSpPr txBox="1"/>
          <p:nvPr/>
        </p:nvSpPr>
        <p:spPr>
          <a:xfrm>
            <a:off x="9517144" y="1256337"/>
            <a:ext cx="236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FF00"/>
                </a:solidFill>
              </a:rPr>
              <a:t>Harberton Bridge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A62B67-B8EA-9410-A3D3-05CCC612A5CF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240000"/>
            <a:chExt cx="11700000" cy="72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75BE94-DF2B-5C3C-FAF6-67FF9D20E0D5}"/>
                </a:ext>
              </a:extLst>
            </p:cNvPr>
            <p:cNvGrpSpPr/>
            <p:nvPr/>
          </p:nvGrpSpPr>
          <p:grpSpPr>
            <a:xfrm>
              <a:off x="360000" y="3240000"/>
              <a:ext cx="2340000" cy="72000"/>
              <a:chOff x="360000" y="2617200"/>
              <a:chExt cx="2340000" cy="72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D7CB4E4-401E-D9F2-6CBC-388B2D026299}"/>
                  </a:ext>
                </a:extLst>
              </p:cNvPr>
              <p:cNvSpPr/>
              <p:nvPr/>
            </p:nvSpPr>
            <p:spPr>
              <a:xfrm>
                <a:off x="153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00B6F28-789C-9068-881D-0D76738871F8}"/>
                  </a:ext>
                </a:extLst>
              </p:cNvPr>
              <p:cNvSpPr/>
              <p:nvPr/>
            </p:nvSpPr>
            <p:spPr>
              <a:xfrm>
                <a:off x="59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7E6B9C3-9AA6-BDAC-2C1B-DD7C4493EC03}"/>
                  </a:ext>
                </a:extLst>
              </p:cNvPr>
              <p:cNvSpPr/>
              <p:nvPr/>
            </p:nvSpPr>
            <p:spPr>
              <a:xfrm>
                <a:off x="82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72775F8-10FE-343E-D86B-7DF3F12C0EFB}"/>
                  </a:ext>
                </a:extLst>
              </p:cNvPr>
              <p:cNvSpPr/>
              <p:nvPr/>
            </p:nvSpPr>
            <p:spPr>
              <a:xfrm>
                <a:off x="129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95641B5-18AF-E7E1-083B-F8CEE5D04210}"/>
                  </a:ext>
                </a:extLst>
              </p:cNvPr>
              <p:cNvSpPr/>
              <p:nvPr/>
            </p:nvSpPr>
            <p:spPr>
              <a:xfrm>
                <a:off x="1062000" y="26172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8C090D3-F221-8580-AE94-270BB3FB6578}"/>
                  </a:ext>
                </a:extLst>
              </p:cNvPr>
              <p:cNvSpPr/>
              <p:nvPr/>
            </p:nvSpPr>
            <p:spPr>
              <a:xfrm>
                <a:off x="176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AC1B5B7-A605-92BA-0DDA-5D97E0E55476}"/>
                  </a:ext>
                </a:extLst>
              </p:cNvPr>
              <p:cNvSpPr/>
              <p:nvPr/>
            </p:nvSpPr>
            <p:spPr>
              <a:xfrm>
                <a:off x="199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85A3A5F-7376-F511-A235-046220FCDAD9}"/>
                  </a:ext>
                </a:extLst>
              </p:cNvPr>
              <p:cNvSpPr/>
              <p:nvPr/>
            </p:nvSpPr>
            <p:spPr>
              <a:xfrm>
                <a:off x="2232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147D981-70B0-91D9-BE28-E93DFB6CF986}"/>
                  </a:ext>
                </a:extLst>
              </p:cNvPr>
              <p:cNvSpPr/>
              <p:nvPr/>
            </p:nvSpPr>
            <p:spPr>
              <a:xfrm>
                <a:off x="246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667BD51-1C38-4C88-6C7F-4BF46F3013D2}"/>
                  </a:ext>
                </a:extLst>
              </p:cNvPr>
              <p:cNvSpPr/>
              <p:nvPr/>
            </p:nvSpPr>
            <p:spPr>
              <a:xfrm>
                <a:off x="36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E00E6F4-1BC7-13ED-0AC1-A0ACF2F7CCE1}"/>
                </a:ext>
              </a:extLst>
            </p:cNvPr>
            <p:cNvGrpSpPr/>
            <p:nvPr/>
          </p:nvGrpSpPr>
          <p:grpSpPr>
            <a:xfrm>
              <a:off x="2700000" y="3240000"/>
              <a:ext cx="9360000" cy="72000"/>
              <a:chOff x="2700000" y="2880000"/>
              <a:chExt cx="9360000" cy="720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2C8B2CA-9D87-D1A1-D432-484007948F69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9FF473F-4DEB-CFFB-6581-60196FCDC7D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F257CF0-A1D2-F27D-D9AD-A8F7367D0A4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9E9966A-6D17-AC1E-5E63-67E52FD2086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5F0CC22-C105-757D-2675-75D407A78A2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7D1E132-BCA2-500A-3E2E-CBD7862DBD8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A774D4F-68B8-61C6-C76C-64C76CF654E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0C98450-9EF2-46A3-EBB4-A987E1B26FC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7C7452C-BFED-8637-A671-1D5CF51119C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BD7D748-3C76-47B8-EEA3-A9666D76FD4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8AC4056-C205-5A3E-B79C-8DBC0CC0B6B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3EDCF52-4880-C96B-483D-29A94B6D1714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7F10894-277A-A2C6-7E65-AB0F15F31DD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DF9EC01-DEC1-20D1-EE9D-BEAA4C0F022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0E01E3D-B467-E372-0748-78C65F2E054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8F7201C-8C14-EADA-73D1-ABF7FC29878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62BF8A3-4C27-E575-BED1-25600C9D6D2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8647B62-CD57-AF9E-8CBB-2264F6E1CBEA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19619FB-68F6-6EDA-8E4D-9BC0836B86F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3F322EC-8186-FE1D-5037-70DA4724C1F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4A29C9B-5490-575A-8741-8262BD8E7F3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D10B451-86C8-7AA7-30EF-CE5EA155B0B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EFB1F53-0374-6077-43B2-540E60E20F9E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51CDC94-5948-6777-B5DB-D46C9A4589B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A1848C-8BE3-4D80-A261-7B9474EEE57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0A697CF-A232-342F-2BA7-B8E1BEDD480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9BB5F69-C3B8-46CE-0B35-5B5857F493F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2E42F27-3EAB-A83F-1BC5-BCB1842A3E7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FB07E2-2EEC-FCBB-FD96-F4B981279AC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C45E8EA-58F7-C9FA-4194-B445F0F7EE3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C000037-B347-DB0C-1F47-BEB5121D681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D1C15DD-96FC-529E-E305-6944DF57AD1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9987555-F6CA-C172-CA6C-14E17EADC1F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90F9AA-1240-7DC4-A528-041D258CB667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3E9AFA3-8963-5508-EDE2-0B694F1EB665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035C7C6-AFC4-A5EB-FE16-DB213B5D593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A558AB0-08A6-1D8B-866B-8D321FFF4E59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651E0A0-A402-9886-9480-178C6123FCB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C6FD172-28C4-7E41-9E68-D97656900E0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E9A7F3B-D4FA-AA57-9072-5CC5C703DD8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CE35726-C471-D7B5-C2A5-87461E778B37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AC00630-B02D-70D6-5CF3-17B1A55A671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AF68CB7-2DA7-90C8-8A95-80200D91179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21F9863-AAA1-C256-8D6C-0AD0358D4F6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9FE370F-40D8-0857-9B62-7F98C98E3960}"/>
              </a:ext>
            </a:extLst>
          </p:cNvPr>
          <p:cNvGrpSpPr/>
          <p:nvPr/>
        </p:nvGrpSpPr>
        <p:grpSpPr>
          <a:xfrm>
            <a:off x="0" y="6315157"/>
            <a:ext cx="12192000" cy="458892"/>
            <a:chOff x="0" y="5569726"/>
            <a:chExt cx="12192000" cy="45889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46FAA78-2E62-7CF7-3ECF-34AAE3D81FA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84A030D-8E44-24F0-737A-CB1F1E035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3C8D278-3B2D-AACE-9F96-1EC85362B55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2AE53E-54BD-CB43-2546-D77CD31668EB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B0A43B5-E015-9989-50A8-C94F3B118D7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799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A9A36D-FDFB-C34B-FD42-8C891C8E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9" y="1841498"/>
            <a:ext cx="5400000" cy="3512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58E4E7-1A9A-56F7-E64F-E48B7F3F6D4E}"/>
              </a:ext>
            </a:extLst>
          </p:cNvPr>
          <p:cNvSpPr txBox="1"/>
          <p:nvPr/>
        </p:nvSpPr>
        <p:spPr>
          <a:xfrm>
            <a:off x="7312107" y="5369766"/>
            <a:ext cx="352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Robb Lake, after Paradis (1999)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6B698-1F19-3597-9C9D-998A926781DF}"/>
              </a:ext>
            </a:extLst>
          </p:cNvPr>
          <p:cNvSpPr txBox="1"/>
          <p:nvPr/>
        </p:nvSpPr>
        <p:spPr>
          <a:xfrm>
            <a:off x="646807" y="5369352"/>
            <a:ext cx="459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Pine Point, from </a:t>
            </a:r>
            <a:r>
              <a:rPr lang="en-IE" dirty="0" err="1"/>
              <a:t>Osisko</a:t>
            </a:r>
            <a:r>
              <a:rPr lang="en-IE" dirty="0"/>
              <a:t> Metals Inc website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67B72D-1F5A-9014-B17D-B3A403FF604B}"/>
              </a:ext>
            </a:extLst>
          </p:cNvPr>
          <p:cNvSpPr txBox="1"/>
          <p:nvPr/>
        </p:nvSpPr>
        <p:spPr>
          <a:xfrm>
            <a:off x="3036127" y="5819122"/>
            <a:ext cx="628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East Tennessee, after Leach and Sangster (1993)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79D2A0-C38D-CA5A-A8B7-4746785057FA}"/>
              </a:ext>
            </a:extLst>
          </p:cNvPr>
          <p:cNvGrpSpPr/>
          <p:nvPr/>
        </p:nvGrpSpPr>
        <p:grpSpPr>
          <a:xfrm>
            <a:off x="6376302" y="2338140"/>
            <a:ext cx="5400000" cy="3006822"/>
            <a:chOff x="3225598" y="1872266"/>
            <a:chExt cx="5400000" cy="30068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112FB7-826C-1F30-A50D-59DBFEFA50DA}"/>
                </a:ext>
              </a:extLst>
            </p:cNvPr>
            <p:cNvGrpSpPr/>
            <p:nvPr/>
          </p:nvGrpSpPr>
          <p:grpSpPr>
            <a:xfrm>
              <a:off x="3225598" y="1872266"/>
              <a:ext cx="5400000" cy="3006822"/>
              <a:chOff x="4159136" y="2317713"/>
              <a:chExt cx="5400000" cy="300682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503A855-7881-9135-F514-9AF25BA245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0001"/>
              <a:stretch/>
            </p:blipFill>
            <p:spPr>
              <a:xfrm>
                <a:off x="4159136" y="2317713"/>
                <a:ext cx="5400000" cy="300682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8B623E-1C67-F2BD-E4AC-8E02A52FD0E6}"/>
                  </a:ext>
                </a:extLst>
              </p:cNvPr>
              <p:cNvSpPr/>
              <p:nvPr/>
            </p:nvSpPr>
            <p:spPr>
              <a:xfrm>
                <a:off x="4472609" y="2377347"/>
                <a:ext cx="301400" cy="972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6B9EAF1-AA77-0DF4-8E95-BAA7D5833E26}"/>
                </a:ext>
              </a:extLst>
            </p:cNvPr>
            <p:cNvGrpSpPr/>
            <p:nvPr/>
          </p:nvGrpSpPr>
          <p:grpSpPr>
            <a:xfrm>
              <a:off x="3329622" y="2057403"/>
              <a:ext cx="688140" cy="1331844"/>
              <a:chOff x="3329622" y="2057403"/>
              <a:chExt cx="688140" cy="1331844"/>
            </a:xfrm>
          </p:grpSpPr>
          <p:sp>
            <p:nvSpPr>
              <p:cNvPr id="25" name="Arrow: Up-Down 24">
                <a:extLst>
                  <a:ext uri="{FF2B5EF4-FFF2-40B4-BE49-F238E27FC236}">
                    <a16:creationId xmlns:a16="http://schemas.microsoft.com/office/drawing/2014/main" id="{C53883E1-9D6F-E5B8-2B48-0367B43F06F1}"/>
                  </a:ext>
                </a:extLst>
              </p:cNvPr>
              <p:cNvSpPr/>
              <p:nvPr/>
            </p:nvSpPr>
            <p:spPr>
              <a:xfrm>
                <a:off x="3329622" y="2057403"/>
                <a:ext cx="99392" cy="1331844"/>
              </a:xfrm>
              <a:prstGeom prst="up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4FDDDA-A84D-FA92-8E0B-51F9FCA1570C}"/>
                  </a:ext>
                </a:extLst>
              </p:cNvPr>
              <p:cNvSpPr txBox="1"/>
              <p:nvPr/>
            </p:nvSpPr>
            <p:spPr>
              <a:xfrm>
                <a:off x="3361779" y="2584826"/>
                <a:ext cx="6559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200" dirty="0">
                    <a:solidFill>
                      <a:srgbClr val="FF0000"/>
                    </a:solidFill>
                  </a:rPr>
                  <a:t>~400m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8E5FF2-0AC4-60E6-6026-39BFA3A3BCA6}"/>
              </a:ext>
            </a:extLst>
          </p:cNvPr>
          <p:cNvGrpSpPr/>
          <p:nvPr/>
        </p:nvGrpSpPr>
        <p:grpSpPr>
          <a:xfrm>
            <a:off x="1986995" y="1162930"/>
            <a:ext cx="8378691" cy="4205837"/>
            <a:chOff x="1958006" y="574885"/>
            <a:chExt cx="8378691" cy="420583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C48CA1-7873-5717-8A26-CA6CD3AAB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4" t="40584" r="20679" b="21154"/>
            <a:stretch/>
          </p:blipFill>
          <p:spPr>
            <a:xfrm>
              <a:off x="1958009" y="574885"/>
              <a:ext cx="8378688" cy="420583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DBF789E-8B78-9FD5-7565-382CECB49D25}"/>
                </a:ext>
              </a:extLst>
            </p:cNvPr>
            <p:cNvGrpSpPr/>
            <p:nvPr/>
          </p:nvGrpSpPr>
          <p:grpSpPr>
            <a:xfrm>
              <a:off x="1958006" y="675860"/>
              <a:ext cx="876259" cy="2808000"/>
              <a:chOff x="1958006" y="675860"/>
              <a:chExt cx="876259" cy="2808000"/>
            </a:xfrm>
          </p:grpSpPr>
          <p:sp>
            <p:nvSpPr>
              <p:cNvPr id="19" name="Arrow: Up-Down 18">
                <a:extLst>
                  <a:ext uri="{FF2B5EF4-FFF2-40B4-BE49-F238E27FC236}">
                    <a16:creationId xmlns:a16="http://schemas.microsoft.com/office/drawing/2014/main" id="{57E5BE40-5DE0-C086-FB55-0E70EE0011EC}"/>
                  </a:ext>
                </a:extLst>
              </p:cNvPr>
              <p:cNvSpPr/>
              <p:nvPr/>
            </p:nvSpPr>
            <p:spPr>
              <a:xfrm>
                <a:off x="1958006" y="675860"/>
                <a:ext cx="248479" cy="2808000"/>
              </a:xfrm>
              <a:prstGeom prst="up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BACBBD-EA3C-2E2B-76B2-FBC11B6BDF02}"/>
                  </a:ext>
                </a:extLst>
              </p:cNvPr>
              <p:cNvSpPr txBox="1"/>
              <p:nvPr/>
            </p:nvSpPr>
            <p:spPr>
              <a:xfrm>
                <a:off x="2118647" y="1895194"/>
                <a:ext cx="715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>
                    <a:solidFill>
                      <a:srgbClr val="FF0000"/>
                    </a:solidFill>
                  </a:rPr>
                  <a:t>~60m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2029953-BCB0-C4E6-CAED-B2BA2768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43" y="-11948"/>
            <a:ext cx="11741914" cy="5852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5738B2-A95C-2B6A-4095-761CA826D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31" y="455277"/>
            <a:ext cx="3621338" cy="6462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A00093-4EC8-3021-DC37-7748EFFD7A6C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40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93507B-A195-7058-E734-D018787C2539}"/>
                </a:ext>
              </a:extLst>
            </p:cNvPr>
            <p:cNvGrpSpPr/>
            <p:nvPr/>
          </p:nvGrpSpPr>
          <p:grpSpPr>
            <a:xfrm>
              <a:off x="7380000" y="5400000"/>
              <a:ext cx="2340000" cy="72000"/>
              <a:chOff x="569322" y="4135088"/>
              <a:chExt cx="2340000" cy="720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D883CD-7E60-C8C9-38C1-198E21F0333A}"/>
                  </a:ext>
                </a:extLst>
              </p:cNvPr>
              <p:cNvSpPr/>
              <p:nvPr/>
            </p:nvSpPr>
            <p:spPr>
              <a:xfrm rot="10800000">
                <a:off x="1505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CA50273-6D16-2887-A7E6-90F563628C7A}"/>
                  </a:ext>
                </a:extLst>
              </p:cNvPr>
              <p:cNvSpPr/>
              <p:nvPr/>
            </p:nvSpPr>
            <p:spPr>
              <a:xfrm rot="10800000">
                <a:off x="244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419894D-DA76-A61B-3DEC-6578AF6EC9E9}"/>
                  </a:ext>
                </a:extLst>
              </p:cNvPr>
              <p:cNvSpPr/>
              <p:nvPr/>
            </p:nvSpPr>
            <p:spPr>
              <a:xfrm rot="10800000">
                <a:off x="220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8A8C5B7-3121-238D-6A82-5B7291F1B1A8}"/>
                  </a:ext>
                </a:extLst>
              </p:cNvPr>
              <p:cNvSpPr/>
              <p:nvPr/>
            </p:nvSpPr>
            <p:spPr>
              <a:xfrm rot="10800000">
                <a:off x="173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10AE60D-1415-8D1D-8469-8FF2078DE80A}"/>
                  </a:ext>
                </a:extLst>
              </p:cNvPr>
              <p:cNvSpPr/>
              <p:nvPr/>
            </p:nvSpPr>
            <p:spPr>
              <a:xfrm rot="10800000">
                <a:off x="197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662C25-5411-9FEF-7427-8C5ED47563DF}"/>
                  </a:ext>
                </a:extLst>
              </p:cNvPr>
              <p:cNvSpPr/>
              <p:nvPr/>
            </p:nvSpPr>
            <p:spPr>
              <a:xfrm rot="10800000">
                <a:off x="127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21ED3A4-8DA5-93F7-EAC1-6C9CB8A4675C}"/>
                  </a:ext>
                </a:extLst>
              </p:cNvPr>
              <p:cNvSpPr/>
              <p:nvPr/>
            </p:nvSpPr>
            <p:spPr>
              <a:xfrm rot="10800000">
                <a:off x="103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ED3A57D-B8DA-1B33-0F1D-CFD7D6259809}"/>
                  </a:ext>
                </a:extLst>
              </p:cNvPr>
              <p:cNvSpPr/>
              <p:nvPr/>
            </p:nvSpPr>
            <p:spPr>
              <a:xfrm rot="10800000">
                <a:off x="80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08B2B39-F269-15E5-EF69-33CAA2166B1C}"/>
                  </a:ext>
                </a:extLst>
              </p:cNvPr>
              <p:cNvSpPr/>
              <p:nvPr/>
            </p:nvSpPr>
            <p:spPr>
              <a:xfrm rot="10800000">
                <a:off x="56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3515AE2-4752-7E9E-63D2-B5CF8E034523}"/>
                  </a:ext>
                </a:extLst>
              </p:cNvPr>
              <p:cNvSpPr/>
              <p:nvPr/>
            </p:nvSpPr>
            <p:spPr>
              <a:xfrm rot="10800000">
                <a:off x="2675322" y="413508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592993-5AE6-EE4B-C296-78D49F0247FC}"/>
                </a:ext>
              </a:extLst>
            </p:cNvPr>
            <p:cNvGrpSpPr/>
            <p:nvPr/>
          </p:nvGrpSpPr>
          <p:grpSpPr>
            <a:xfrm>
              <a:off x="9720000" y="5400000"/>
              <a:ext cx="2340000" cy="72000"/>
              <a:chOff x="485052" y="1937674"/>
              <a:chExt cx="2340000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D1F921-2FB1-3BD3-ECF8-A7FF42A4D068}"/>
                  </a:ext>
                </a:extLst>
              </p:cNvPr>
              <p:cNvSpPr/>
              <p:nvPr/>
            </p:nvSpPr>
            <p:spPr>
              <a:xfrm>
                <a:off x="142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1BF6007-CF8F-C4B1-84AB-C3330D9F9248}"/>
                  </a:ext>
                </a:extLst>
              </p:cNvPr>
              <p:cNvSpPr/>
              <p:nvPr/>
            </p:nvSpPr>
            <p:spPr>
              <a:xfrm>
                <a:off x="48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722E474-63C9-AD31-FB48-E87131CD7A66}"/>
                  </a:ext>
                </a:extLst>
              </p:cNvPr>
              <p:cNvSpPr/>
              <p:nvPr/>
            </p:nvSpPr>
            <p:spPr>
              <a:xfrm>
                <a:off x="71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984E27-0BE3-19E0-FFA2-C4B6EB03AB21}"/>
                  </a:ext>
                </a:extLst>
              </p:cNvPr>
              <p:cNvSpPr/>
              <p:nvPr/>
            </p:nvSpPr>
            <p:spPr>
              <a:xfrm>
                <a:off x="118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9AB7FEA-8675-48BC-0E57-1080BD0B62FA}"/>
                  </a:ext>
                </a:extLst>
              </p:cNvPr>
              <p:cNvSpPr/>
              <p:nvPr/>
            </p:nvSpPr>
            <p:spPr>
              <a:xfrm>
                <a:off x="95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75E60-A361-62D7-2359-3CC07C9AA91A}"/>
                  </a:ext>
                </a:extLst>
              </p:cNvPr>
              <p:cNvSpPr/>
              <p:nvPr/>
            </p:nvSpPr>
            <p:spPr>
              <a:xfrm>
                <a:off x="1655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CCDA907-4189-2D75-540A-119D4605F276}"/>
                  </a:ext>
                </a:extLst>
              </p:cNvPr>
              <p:cNvSpPr/>
              <p:nvPr/>
            </p:nvSpPr>
            <p:spPr>
              <a:xfrm>
                <a:off x="1889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C986BEC-4124-A683-3253-9A11E72D2139}"/>
                  </a:ext>
                </a:extLst>
              </p:cNvPr>
              <p:cNvSpPr/>
              <p:nvPr/>
            </p:nvSpPr>
            <p:spPr>
              <a:xfrm>
                <a:off x="2123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CE1B328-78E5-606B-6934-645383EA70AB}"/>
                  </a:ext>
                </a:extLst>
              </p:cNvPr>
              <p:cNvSpPr/>
              <p:nvPr/>
            </p:nvSpPr>
            <p:spPr>
              <a:xfrm>
                <a:off x="2357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19BCCD6-9718-36B5-BB7B-8FC6AA01B24F}"/>
                  </a:ext>
                </a:extLst>
              </p:cNvPr>
              <p:cNvSpPr/>
              <p:nvPr/>
            </p:nvSpPr>
            <p:spPr>
              <a:xfrm>
                <a:off x="2591052" y="1937674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74CF642-7BE7-B76D-314B-3F509FF49266}"/>
                </a:ext>
              </a:extLst>
            </p:cNvPr>
            <p:cNvGrpSpPr/>
            <p:nvPr/>
          </p:nvGrpSpPr>
          <p:grpSpPr>
            <a:xfrm>
              <a:off x="360000" y="5400000"/>
              <a:ext cx="7020000" cy="72000"/>
              <a:chOff x="2700000" y="5400000"/>
              <a:chExt cx="7020000" cy="72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0F1E524-5474-A8E7-5EDD-D64A04154D4D}"/>
                  </a:ext>
                </a:extLst>
              </p:cNvPr>
              <p:cNvGrpSpPr/>
              <p:nvPr/>
            </p:nvGrpSpPr>
            <p:grpSpPr>
              <a:xfrm>
                <a:off x="2700000" y="54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3E4A13B-3621-414D-B479-C4AB8AB6765C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4A096C7D-6204-C25A-AE68-31AE8367990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848938F-FE3A-547B-C6F5-F821347CE07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3516210-50C2-5316-61D5-8862F4F0EB80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83EAA43-C8E1-2622-6433-93A8D321086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7F7A695-3CFE-7EEC-8A65-7222ED5106C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A390463-916A-5AD4-1476-57D710AA5E7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FAD47EF-B0AE-F5D0-5924-058291CBC75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338925-3F52-50E6-48DE-A8A5A5B4321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2F65F4C-E454-0AC6-9359-36994422E611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0ABCA57-AD65-A3FD-7964-AE30C0396979}"/>
                  </a:ext>
                </a:extLst>
              </p:cNvPr>
              <p:cNvGrpSpPr/>
              <p:nvPr/>
            </p:nvGrpSpPr>
            <p:grpSpPr>
              <a:xfrm>
                <a:off x="5040000" y="54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DDCDC-7719-FE2F-0877-942FB857C9E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0F63440-5D8D-3E36-BF9B-CD58E2B7F1F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9A0D4F4-6EB4-F146-C6D2-393C3C7734F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DC3734D-5BB8-8716-C3F8-1B2FE4DE8C2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F678CE4-C4B8-C84D-DE77-C4C12D24102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10A6A4D-3446-7F9B-1673-10AEBB94BC3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5740ECA-9AAB-D343-FB17-8167E455C44B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4CD9CD1-C130-E0C9-7121-225FD0FAAB6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D1AE126-7929-69EE-4F1F-EFE87994108E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90AC117-2C78-D67A-C7A5-14B2D16CD4E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79AE24-AFDC-D095-C83B-B252403A300C}"/>
                  </a:ext>
                </a:extLst>
              </p:cNvPr>
              <p:cNvGrpSpPr/>
              <p:nvPr/>
            </p:nvGrpSpPr>
            <p:grpSpPr>
              <a:xfrm>
                <a:off x="7380000" y="540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9852766-D1F7-2BB9-ADFE-774D06370A6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01F3D46-7ED9-CDFA-A7F7-5DF8C7F6A64C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BD45F45-7325-5920-7E7F-6D93EE61933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B58E1F9-685E-064A-FEC0-58EA7087664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F3CDDD6-3D8F-963D-25CE-184E3CF553E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512BAA7-676B-6C97-9B29-82A3ED5C83B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1FDAC56-B173-7BA0-7935-9BBFEE36477F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5F75F94-91FF-18B5-356F-BB701C040DE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A52B247-CAD4-F9BB-CA13-8710CC91C915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790EEFC-C018-DB73-146C-CBC3F2F9B22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6A02504-2D79-2A61-A2D2-775A63E6D5C9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403A48A-FC8C-9EA3-0984-CCDE12747442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E0A94859-5509-F46B-AB05-6B5DE676E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F7EEDB9-FABD-45C0-FDE9-EAC49FEF8D9D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1FB6B92-4E1D-8FB0-2112-A3A9C59AF31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5A7A6D9-6C85-A212-0FFF-1856BE703DF1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8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3BDA0B-E5C4-50A4-C451-E298AB259392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F2643C4C-8B9D-0C8A-7DA2-B0F0D57E6BFD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27136F-696C-E5EF-9CC6-46C1F0ECF881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CAE089-004A-4A24-C27F-0B710FD6C3A3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CA83E-2C1B-005D-DA46-0DD4ACEE3FB6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C94AC9-0528-A68C-C1A8-CF9C065877F9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8A155F-0D0C-9DDD-EBCF-A9C8795FAA41}"/>
              </a:ext>
            </a:extLst>
          </p:cNvPr>
          <p:cNvSpPr txBox="1"/>
          <p:nvPr/>
        </p:nvSpPr>
        <p:spPr>
          <a:xfrm>
            <a:off x="4285891" y="492653"/>
            <a:ext cx="362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 textures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C0C180-F6AF-17A1-636A-9FDB855AC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773" b="59946"/>
          <a:stretch/>
        </p:blipFill>
        <p:spPr>
          <a:xfrm>
            <a:off x="1507206" y="4777328"/>
            <a:ext cx="9000000" cy="1490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C68E1-F752-46BE-921E-27370B5E3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206" y="1023729"/>
            <a:ext cx="6065561" cy="36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5392D9-96AF-82F9-804A-9D596924A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234" y="1023729"/>
            <a:ext cx="5768738" cy="360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23F713-54D4-243C-A7E0-457349E5C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513" y="1030328"/>
            <a:ext cx="8202975" cy="504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94E284-D7EE-8CA4-B59D-54CEB1FFBA97}"/>
              </a:ext>
            </a:extLst>
          </p:cNvPr>
          <p:cNvGrpSpPr/>
          <p:nvPr/>
        </p:nvGrpSpPr>
        <p:grpSpPr>
          <a:xfrm>
            <a:off x="2744400" y="1030328"/>
            <a:ext cx="6703200" cy="5400000"/>
            <a:chOff x="2744400" y="1030328"/>
            <a:chExt cx="6703200" cy="540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5BA7615-F312-15A1-94C6-384833FB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44400" y="1030328"/>
              <a:ext cx="6703200" cy="5400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855236-21F2-893E-ACF6-AD0B4A46D776}"/>
                </a:ext>
              </a:extLst>
            </p:cNvPr>
            <p:cNvSpPr txBox="1"/>
            <p:nvPr/>
          </p:nvSpPr>
          <p:spPr>
            <a:xfrm>
              <a:off x="5227031" y="5984111"/>
              <a:ext cx="4220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2000" dirty="0">
                  <a:solidFill>
                    <a:schemeClr val="bg1"/>
                  </a:solidFill>
                </a:rPr>
                <a:t>Gordonsville, Central Tennessee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EB0C5F-395C-8FE2-C43F-6452E13AA9A7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160000"/>
            <a:chExt cx="11700000" cy="72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401CB0-E93A-9F63-A7AD-C371586A75B1}"/>
                </a:ext>
              </a:extLst>
            </p:cNvPr>
            <p:cNvGrpSpPr/>
            <p:nvPr/>
          </p:nvGrpSpPr>
          <p:grpSpPr>
            <a:xfrm>
              <a:off x="9720000" y="2160000"/>
              <a:ext cx="2340000" cy="72000"/>
              <a:chOff x="360000" y="2160000"/>
              <a:chExt cx="2340000" cy="720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436EB42-21A9-0171-D188-4F3CDD98958B}"/>
                  </a:ext>
                </a:extLst>
              </p:cNvPr>
              <p:cNvSpPr/>
              <p:nvPr/>
            </p:nvSpPr>
            <p:spPr>
              <a:xfrm>
                <a:off x="1530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B2AB0AB-52EC-D9A9-22DB-14DCA4FF3253}"/>
                  </a:ext>
                </a:extLst>
              </p:cNvPr>
              <p:cNvSpPr/>
              <p:nvPr/>
            </p:nvSpPr>
            <p:spPr>
              <a:xfrm>
                <a:off x="59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059E251-42D0-A242-678F-50BA159BF7C9}"/>
                  </a:ext>
                </a:extLst>
              </p:cNvPr>
              <p:cNvSpPr/>
              <p:nvPr/>
            </p:nvSpPr>
            <p:spPr>
              <a:xfrm>
                <a:off x="82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DF3F972-F435-EA36-9BED-ADD74B5AF23F}"/>
                  </a:ext>
                </a:extLst>
              </p:cNvPr>
              <p:cNvSpPr/>
              <p:nvPr/>
            </p:nvSpPr>
            <p:spPr>
              <a:xfrm>
                <a:off x="129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8CF4583-9320-32F0-DEC0-05814837D7DE}"/>
                  </a:ext>
                </a:extLst>
              </p:cNvPr>
              <p:cNvSpPr/>
              <p:nvPr/>
            </p:nvSpPr>
            <p:spPr>
              <a:xfrm>
                <a:off x="106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7EAC5D-DC5D-60D9-05BA-8D33BB36C256}"/>
                  </a:ext>
                </a:extLst>
              </p:cNvPr>
              <p:cNvSpPr/>
              <p:nvPr/>
            </p:nvSpPr>
            <p:spPr>
              <a:xfrm>
                <a:off x="1764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ABF35C3-5EE3-113C-3FF4-9F55465D6307}"/>
                  </a:ext>
                </a:extLst>
              </p:cNvPr>
              <p:cNvSpPr/>
              <p:nvPr/>
            </p:nvSpPr>
            <p:spPr>
              <a:xfrm>
                <a:off x="1998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CB6E267-8FFD-22E1-AE7B-9537167F5F9D}"/>
                  </a:ext>
                </a:extLst>
              </p:cNvPr>
              <p:cNvSpPr/>
              <p:nvPr/>
            </p:nvSpPr>
            <p:spPr>
              <a:xfrm>
                <a:off x="2232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5033547-ECAB-A608-E1BB-BF14B6F7DA6B}"/>
                  </a:ext>
                </a:extLst>
              </p:cNvPr>
              <p:cNvSpPr/>
              <p:nvPr/>
            </p:nvSpPr>
            <p:spPr>
              <a:xfrm>
                <a:off x="2466000" y="21600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8AD026E-D056-8F79-0E96-A27034566221}"/>
                  </a:ext>
                </a:extLst>
              </p:cNvPr>
              <p:cNvSpPr/>
              <p:nvPr/>
            </p:nvSpPr>
            <p:spPr>
              <a:xfrm>
                <a:off x="360000" y="21600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90E459-72A7-8E74-1E1E-DDBF24AB7D32}"/>
                </a:ext>
              </a:extLst>
            </p:cNvPr>
            <p:cNvGrpSpPr/>
            <p:nvPr/>
          </p:nvGrpSpPr>
          <p:grpSpPr>
            <a:xfrm>
              <a:off x="360000" y="2160000"/>
              <a:ext cx="9360000" cy="72000"/>
              <a:chOff x="2700000" y="2160000"/>
              <a:chExt cx="9360000" cy="72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0B2AD88-8976-48F6-60EB-987EC7B14E33}"/>
                  </a:ext>
                </a:extLst>
              </p:cNvPr>
              <p:cNvGrpSpPr/>
              <p:nvPr/>
            </p:nvGrpSpPr>
            <p:grpSpPr>
              <a:xfrm>
                <a:off x="270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D829A60-95A3-62A8-EBC4-CDB2A298D37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131D99F-3F74-5F6E-1368-094D9C796A8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1FF0622-8FB8-2883-7DDA-AC94A5ECD7A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19C6F9C-3728-B3AD-4A9A-F1B91474EE4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8445684-65CC-979F-61A4-DCC188F41D3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A7F1863-9522-5C88-64DD-5151DC1BB1D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3F4B5CE2-6348-8075-E713-EF59F24F038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4333C5B-53CA-8342-3271-BA8372AB57B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E61FB88-CCEF-FD5B-81F2-ECF6DA591DD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0860077-B12F-8868-4685-BC315FAC9E0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185E3D8-4D7E-FD90-8FFD-4267D3DA8B88}"/>
                  </a:ext>
                </a:extLst>
              </p:cNvPr>
              <p:cNvGrpSpPr/>
              <p:nvPr/>
            </p:nvGrpSpPr>
            <p:grpSpPr>
              <a:xfrm>
                <a:off x="972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2C84445-AC04-CDC1-CBAF-6DE2B0FF7BD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6E6CB62-A512-2EDE-1521-73A2C9D1685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75DA465-8EF1-1420-BFC2-5B057C6E687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CD842A-DC73-3DE2-BD7C-7872BD1B200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8FFFE88-6F23-E0FC-4DEF-E0E1B3A07A4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00F972F-1753-D02B-30E4-C4C1688BE41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1831863-F88D-DA3F-FA92-5DF272F38A5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2092017-54AD-E148-A14E-4C612BAFF29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C0A9157-CA0F-DF47-BDFA-D78F7DDDBE02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5A04C5E-6FDF-B8D2-EBEE-A04685A8DC2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4AFB524-7F44-4A2A-1B8E-73D7E761E1FA}"/>
                  </a:ext>
                </a:extLst>
              </p:cNvPr>
              <p:cNvGrpSpPr/>
              <p:nvPr/>
            </p:nvGrpSpPr>
            <p:grpSpPr>
              <a:xfrm>
                <a:off x="738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BAEE188-20E5-5579-76CD-BA89A9F330C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072CDAD-2785-0035-604C-C3D43C619FE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FAB5F02-EC07-724D-CB08-9BDBFD4DBAC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451A86C-83D8-1221-856D-C1296C66114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11162E8-8F66-AE1D-DB27-A2638EFC97C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5681ABD-398F-CF55-5619-BC24240BABE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2EC5593-1320-C5C3-F145-42B82B85438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34EAC53-C0CA-F6D8-003A-DB4A27EA5E9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7D8D22D-0836-C257-C2E5-13AEC15FFCB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C094C9F-7E4E-50AE-E50F-4F5D558ABA6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DF4EBCE-6BBC-5948-CAFF-164E70B8E0FF}"/>
                  </a:ext>
                </a:extLst>
              </p:cNvPr>
              <p:cNvGrpSpPr/>
              <p:nvPr/>
            </p:nvGrpSpPr>
            <p:grpSpPr>
              <a:xfrm>
                <a:off x="5040000" y="216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02B52D-AEA1-C217-A6A2-E128EACDD4B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4CE3232-32C5-A8D7-ED73-39E5CE84019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07B21C2-DAA0-57B6-F467-E815DC95663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DF3BDA2-09BD-DD1B-FC0C-34DF44D74AA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178B14D-A259-6A6B-4603-7CCA38B68D2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C0FCFD9-4AA5-C00E-D8AC-D2D9EA42E86B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15B122F-5D23-E99C-28C2-D55DFB907E9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EB6C748-7EC0-A85B-FC1B-3C7AA6600343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FF0C7EA-D5DF-7060-E425-A1E1B26965B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E420026-0CBF-F717-D8F2-C4F86C858DA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B6E6F1D-F231-394E-75E1-560F56F0812D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05A2CD-B781-48BC-E364-54BB5A72B936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F7190462-3576-4E92-9A2A-D60347384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74E4FD5-AAC0-FDDB-C5DD-504062D82274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D0F38FE-FE47-D82F-3715-C532BE0ECEF4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81E2AFF-014F-8B48-3F25-9749A8D4117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1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3BDA0B-E5C4-50A4-C451-E298AB259392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F2643C4C-8B9D-0C8A-7DA2-B0F0D57E6BFD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27136F-696C-E5EF-9CC6-46C1F0ECF881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CAE089-004A-4A24-C27F-0B710FD6C3A3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CA83E-2C1B-005D-DA46-0DD4ACEE3FB6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C94AC9-0528-A68C-C1A8-CF9C065877F9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8A155F-0D0C-9DDD-EBCF-A9C8795FAA41}"/>
              </a:ext>
            </a:extLst>
          </p:cNvPr>
          <p:cNvSpPr txBox="1"/>
          <p:nvPr/>
        </p:nvSpPr>
        <p:spPr>
          <a:xfrm>
            <a:off x="4285891" y="681494"/>
            <a:ext cx="3620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Mineral textures</a:t>
            </a:r>
          </a:p>
          <a:p>
            <a:pPr algn="ctr"/>
            <a:r>
              <a:rPr lang="en-IE" cap="small" dirty="0"/>
              <a:t>(Kildare and Abbeytown)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A6845A-0E72-8EFD-8ED5-2A60F2AC1B3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091"/>
          <a:stretch/>
        </p:blipFill>
        <p:spPr>
          <a:xfrm>
            <a:off x="373738" y="1061154"/>
            <a:ext cx="2844000" cy="180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4A6CE0D-2EC1-53E8-FA76-1C684D6DE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1"/>
          <a:stretch/>
        </p:blipFill>
        <p:spPr>
          <a:xfrm>
            <a:off x="4476000" y="3652928"/>
            <a:ext cx="3240000" cy="180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013B96-F724-A892-5F1B-375FCABACA9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000" y="1701813"/>
            <a:ext cx="324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2FEFA7-AB73-CFB3-9B2A-E8621F6B3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0743" y="1961153"/>
            <a:ext cx="1679568" cy="3600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A0B8F08-6234-B530-D77F-0B95D15213DA}"/>
              </a:ext>
            </a:extLst>
          </p:cNvPr>
          <p:cNvGrpSpPr/>
          <p:nvPr/>
        </p:nvGrpSpPr>
        <p:grpSpPr>
          <a:xfrm>
            <a:off x="10341960" y="1961152"/>
            <a:ext cx="1619251" cy="3600000"/>
            <a:chOff x="5377178" y="3428999"/>
            <a:chExt cx="1619251" cy="288512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04E6582-026D-23E9-EBB8-A4269B24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8641"/>
            <a:stretch/>
          </p:blipFill>
          <p:spPr>
            <a:xfrm rot="16200000">
              <a:off x="4689294" y="4116883"/>
              <a:ext cx="2885123" cy="150935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E9E6384-0117-2E65-386C-32A39167D19E}"/>
                </a:ext>
              </a:extLst>
            </p:cNvPr>
            <p:cNvGrpSpPr/>
            <p:nvPr/>
          </p:nvGrpSpPr>
          <p:grpSpPr>
            <a:xfrm>
              <a:off x="6547956" y="3727947"/>
              <a:ext cx="448473" cy="2379694"/>
              <a:chOff x="9330905" y="3916788"/>
              <a:chExt cx="448473" cy="237969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69C706C-E196-B61F-E4AD-DBAFF4702D83}"/>
                  </a:ext>
                </a:extLst>
              </p:cNvPr>
              <p:cNvSpPr/>
              <p:nvPr/>
            </p:nvSpPr>
            <p:spPr>
              <a:xfrm>
                <a:off x="9496750" y="5850951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E45FA9-4D9E-655D-3EFE-46DAD8336591}"/>
                  </a:ext>
                </a:extLst>
              </p:cNvPr>
              <p:cNvSpPr/>
              <p:nvPr/>
            </p:nvSpPr>
            <p:spPr>
              <a:xfrm>
                <a:off x="9499753" y="3916788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D4C634-38BA-46C0-60A5-CB31F059AA15}"/>
                  </a:ext>
                </a:extLst>
              </p:cNvPr>
              <p:cNvSpPr/>
              <p:nvPr/>
            </p:nvSpPr>
            <p:spPr>
              <a:xfrm>
                <a:off x="9503069" y="4367360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CFF644D-49AA-E0BC-F5AC-06ED9744835E}"/>
                  </a:ext>
                </a:extLst>
              </p:cNvPr>
              <p:cNvSpPr/>
              <p:nvPr/>
            </p:nvSpPr>
            <p:spPr>
              <a:xfrm>
                <a:off x="9496750" y="4788117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8B2DCC3-D9DC-5867-AC03-B12832DA6B47}"/>
                  </a:ext>
                </a:extLst>
              </p:cNvPr>
              <p:cNvSpPr/>
              <p:nvPr/>
            </p:nvSpPr>
            <p:spPr>
              <a:xfrm>
                <a:off x="9499755" y="5228755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C2D1660-8CAA-60AF-07A5-8106866C88EC}"/>
                  </a:ext>
                </a:extLst>
              </p:cNvPr>
              <p:cNvSpPr/>
              <p:nvPr/>
            </p:nvSpPr>
            <p:spPr>
              <a:xfrm>
                <a:off x="9503068" y="5659451"/>
                <a:ext cx="107999" cy="216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dirty="0"/>
                  <a:t>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F6C5464-F971-E01F-6033-F688B3CAD916}"/>
                  </a:ext>
                </a:extLst>
              </p:cNvPr>
              <p:cNvSpPr/>
              <p:nvPr/>
            </p:nvSpPr>
            <p:spPr>
              <a:xfrm>
                <a:off x="9500173" y="413876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88DAC6E-1B20-39FE-E7AB-0C8C88B0B94B}"/>
                  </a:ext>
                </a:extLst>
              </p:cNvPr>
              <p:cNvSpPr/>
              <p:nvPr/>
            </p:nvSpPr>
            <p:spPr>
              <a:xfrm>
                <a:off x="9503483" y="4579400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30E118D-ACA2-7F8F-496E-B149F6DE03B1}"/>
                  </a:ext>
                </a:extLst>
              </p:cNvPr>
              <p:cNvSpPr/>
              <p:nvPr/>
            </p:nvSpPr>
            <p:spPr>
              <a:xfrm>
                <a:off x="9496862" y="500015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96398FA-63F4-8156-DB32-F787F646D581}"/>
                  </a:ext>
                </a:extLst>
              </p:cNvPr>
              <p:cNvSpPr/>
              <p:nvPr/>
            </p:nvSpPr>
            <p:spPr>
              <a:xfrm>
                <a:off x="9503483" y="5434165"/>
                <a:ext cx="108000" cy="21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D6E7707-4124-4FB3-9E3F-9304EEA4AF28}"/>
                  </a:ext>
                </a:extLst>
              </p:cNvPr>
              <p:cNvSpPr txBox="1"/>
              <p:nvPr/>
            </p:nvSpPr>
            <p:spPr>
              <a:xfrm>
                <a:off x="9330905" y="5957928"/>
                <a:ext cx="44847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E" sz="1600" dirty="0"/>
                  <a:t>cm</a:t>
                </a:r>
              </a:p>
            </p:txBody>
          </p:sp>
        </p:grp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FF61B47-D7E0-E1C9-29AD-96247C00A7B3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50169"/>
          <a:stretch/>
        </p:blipFill>
        <p:spPr>
          <a:xfrm>
            <a:off x="330196" y="4657712"/>
            <a:ext cx="2880000" cy="17984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7BD4C91-2B31-E0D7-FF37-D4EB3514AF97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r="49830"/>
          <a:stretch/>
        </p:blipFill>
        <p:spPr>
          <a:xfrm>
            <a:off x="373738" y="2860195"/>
            <a:ext cx="2880000" cy="17984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374E30-85CB-8A91-44C4-55E898F1A8AD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252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2AAA42-7330-DD80-5638-5F72D4157010}"/>
                </a:ext>
              </a:extLst>
            </p:cNvPr>
            <p:cNvGrpSpPr/>
            <p:nvPr/>
          </p:nvGrpSpPr>
          <p:grpSpPr>
            <a:xfrm>
              <a:off x="9720000" y="2520000"/>
              <a:ext cx="2340000" cy="72000"/>
              <a:chOff x="360000" y="2312400"/>
              <a:chExt cx="2340000" cy="7200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A6F177B-331A-E64C-F8C6-C18684E2BE13}"/>
                  </a:ext>
                </a:extLst>
              </p:cNvPr>
              <p:cNvSpPr/>
              <p:nvPr/>
            </p:nvSpPr>
            <p:spPr>
              <a:xfrm>
                <a:off x="36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90BFB90-9258-8485-0938-DA75AD190A2A}"/>
                  </a:ext>
                </a:extLst>
              </p:cNvPr>
              <p:cNvSpPr/>
              <p:nvPr/>
            </p:nvSpPr>
            <p:spPr>
              <a:xfrm>
                <a:off x="1530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BA37B2A-2DBE-207F-2F2B-A685EEEFBD45}"/>
                  </a:ext>
                </a:extLst>
              </p:cNvPr>
              <p:cNvSpPr/>
              <p:nvPr/>
            </p:nvSpPr>
            <p:spPr>
              <a:xfrm>
                <a:off x="82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AC7BF41-91F0-2613-41EE-B1CE7F8C87DF}"/>
                  </a:ext>
                </a:extLst>
              </p:cNvPr>
              <p:cNvSpPr/>
              <p:nvPr/>
            </p:nvSpPr>
            <p:spPr>
              <a:xfrm>
                <a:off x="129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B44EC9D-F507-9CA9-EB1B-06559E7A273E}"/>
                  </a:ext>
                </a:extLst>
              </p:cNvPr>
              <p:cNvSpPr/>
              <p:nvPr/>
            </p:nvSpPr>
            <p:spPr>
              <a:xfrm>
                <a:off x="106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8B2FAC9-B3EC-871F-F439-E4B2516BEBD9}"/>
                  </a:ext>
                </a:extLst>
              </p:cNvPr>
              <p:cNvSpPr/>
              <p:nvPr/>
            </p:nvSpPr>
            <p:spPr>
              <a:xfrm>
                <a:off x="1764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8D510C-1F8F-79AD-2E67-8CCBE95E76BC}"/>
                  </a:ext>
                </a:extLst>
              </p:cNvPr>
              <p:cNvSpPr/>
              <p:nvPr/>
            </p:nvSpPr>
            <p:spPr>
              <a:xfrm>
                <a:off x="1998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967B470-5C46-10B6-7F2D-B9FDFCD42247}"/>
                  </a:ext>
                </a:extLst>
              </p:cNvPr>
              <p:cNvSpPr/>
              <p:nvPr/>
            </p:nvSpPr>
            <p:spPr>
              <a:xfrm>
                <a:off x="2232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AFB615A-619F-AE9C-C53A-E4D66F483BEA}"/>
                  </a:ext>
                </a:extLst>
              </p:cNvPr>
              <p:cNvSpPr/>
              <p:nvPr/>
            </p:nvSpPr>
            <p:spPr>
              <a:xfrm>
                <a:off x="2466000" y="2312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5B1060A-3129-FF37-019D-ED489810F9D9}"/>
                  </a:ext>
                </a:extLst>
              </p:cNvPr>
              <p:cNvSpPr/>
              <p:nvPr/>
            </p:nvSpPr>
            <p:spPr>
              <a:xfrm>
                <a:off x="594000" y="2312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8BC298-7F42-4CA7-1AF8-9D47C4636845}"/>
                </a:ext>
              </a:extLst>
            </p:cNvPr>
            <p:cNvGrpSpPr/>
            <p:nvPr/>
          </p:nvGrpSpPr>
          <p:grpSpPr>
            <a:xfrm>
              <a:off x="360000" y="2520000"/>
              <a:ext cx="9360000" cy="72000"/>
              <a:chOff x="2700000" y="2520000"/>
              <a:chExt cx="9360000" cy="72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33497FC-8F6E-77CD-8EFA-86E447FF081B}"/>
                  </a:ext>
                </a:extLst>
              </p:cNvPr>
              <p:cNvGrpSpPr/>
              <p:nvPr/>
            </p:nvGrpSpPr>
            <p:grpSpPr>
              <a:xfrm>
                <a:off x="270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5C825D0-5C20-7D78-D9E7-72A414C32C0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0F27D4E-62FA-88F8-6DA4-06C4533EDE3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CE63BEA-B411-A829-C3CA-4F1DE2DFF7D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2BB3548-52AF-852A-279C-E1F432FA8DE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D5ACE9B-D1E3-4F8B-D1F3-72479A09383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16BFA74-118C-171E-5F15-D28998E71EC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A3378DA-633C-95DE-D9D3-88A145D8183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2D7E323-F6D4-8985-6AE4-C996B0CBA84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C127CD3-BA3E-875E-006F-5F5D8A228C5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685BD19-7E18-E972-3B49-165FBA80B87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A99012B-56D4-1849-5C37-8C99E762ED35}"/>
                  </a:ext>
                </a:extLst>
              </p:cNvPr>
              <p:cNvGrpSpPr/>
              <p:nvPr/>
            </p:nvGrpSpPr>
            <p:grpSpPr>
              <a:xfrm>
                <a:off x="504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5822831-2EC6-287B-529C-ED2606EC0B5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9419FFF-7067-E172-7407-F73D52B9B16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0703BA3-E742-720C-5C2F-E9595A9B53E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4F98DAE-75A9-1EDE-C4DB-9B224146697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2A449EC-D191-A63D-08B8-8ED17AD7E70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360E841-FE61-7087-A52F-7AC251053F4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70AC516-50ED-BA76-9B48-9E2CA3B112F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D8C570EB-9B89-3918-8AA2-454582987FD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CFEF4373-9263-65F8-8872-1A54BC8867B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CBBE408-5B61-1E26-8E40-8E5AEA53A07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5F1D826-C105-BCE0-FC0D-2BDE715B70BF}"/>
                  </a:ext>
                </a:extLst>
              </p:cNvPr>
              <p:cNvGrpSpPr/>
              <p:nvPr/>
            </p:nvGrpSpPr>
            <p:grpSpPr>
              <a:xfrm>
                <a:off x="738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EE1FEDF-BC6F-67BD-1198-5B255F2016E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73EB235-3876-E666-DFC5-E0BD97267B7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0CE0B51-F01A-728C-B822-2750B00CC3A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CB616BE-A9D3-D888-ED35-B5EB73575E3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76F526F-58AB-E0A4-041A-050620E406C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3699EFE-6974-877B-B123-4D0C6A8514F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19FE2C1-EEF9-B22D-D049-BD2E8D37DDE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470622-1312-D26B-2D5C-DEDE5CA7FE4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1D908C6-65B6-62C7-5112-C2974893A4B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17AB738-489E-5934-6D47-CD86E5E685D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DF1FE8-1E1F-0399-2996-2BC5D05B09CB}"/>
                  </a:ext>
                </a:extLst>
              </p:cNvPr>
              <p:cNvGrpSpPr/>
              <p:nvPr/>
            </p:nvGrpSpPr>
            <p:grpSpPr>
              <a:xfrm>
                <a:off x="9720000" y="252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8A5D0E4-CFB1-57C1-6CA6-8E5520FF90D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C0D1F95-5BBB-1753-9019-EBCA231B4BC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DC8C8E9-143F-4C0C-60E8-50C81ADD7C8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87CF2C-DB95-FD76-EE03-13110DC58BE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9D0A6A6-DA66-C12E-F845-FA8A15A87D9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29B113C-37A7-B69E-CF0A-4230600703A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81AA2AE-E8BB-A579-65DE-683E1D85221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A278E24-95F4-0FC0-BEE1-FDB11FAF86B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CCD1A4A-2810-A383-46DA-391E82AA8ED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8EA2D66-BB7A-048D-58F4-3C8B35EEAA1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AC11A88-B03E-F68D-0782-0BBE2D7CF3C1}"/>
              </a:ext>
            </a:extLst>
          </p:cNvPr>
          <p:cNvGrpSpPr/>
          <p:nvPr/>
        </p:nvGrpSpPr>
        <p:grpSpPr>
          <a:xfrm>
            <a:off x="389477" y="1677676"/>
            <a:ext cx="11461670" cy="3600000"/>
            <a:chOff x="389477" y="1677676"/>
            <a:chExt cx="11461670" cy="3600000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B82FA03-489B-672E-9142-5720883B2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7467"/>
            <a:stretch/>
          </p:blipFill>
          <p:spPr>
            <a:xfrm>
              <a:off x="6647514" y="1677676"/>
              <a:ext cx="5203633" cy="3600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7D6D799-CA14-6EE6-2247-17A5E6CA3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20000"/>
            </a:blip>
            <a:srcRect r="8730"/>
            <a:stretch/>
          </p:blipFill>
          <p:spPr>
            <a:xfrm>
              <a:off x="389477" y="1677676"/>
              <a:ext cx="5203633" cy="360000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C9897A-7BAA-762A-46A3-51F38C051A6D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BD58534-CA2B-23FA-5C7A-BDFEA806AF6F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CB6932E4-D058-371E-9D01-616FA3FD0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AFCBAED-6C65-12B8-0361-DDBFFB775354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7C1344B-7E84-288D-F0A9-C1F83161C9E7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8E9073A-B00D-5281-9541-E92E104E960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13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3BDA0B-E5C4-50A4-C451-E298AB259392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F2643C4C-8B9D-0C8A-7DA2-B0F0D57E6BFD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27136F-696C-E5EF-9CC6-46C1F0ECF881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CAE089-004A-4A24-C27F-0B710FD6C3A3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CA83E-2C1B-005D-DA46-0DD4ACEE3FB6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C94AC9-0528-A68C-C1A8-CF9C065877F9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8A155F-0D0C-9DDD-EBCF-A9C8795FAA41}"/>
              </a:ext>
            </a:extLst>
          </p:cNvPr>
          <p:cNvSpPr txBox="1"/>
          <p:nvPr/>
        </p:nvSpPr>
        <p:spPr>
          <a:xfrm>
            <a:off x="3435306" y="325349"/>
            <a:ext cx="5321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textures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cap="small" dirty="0">
                <a:solidFill>
                  <a:prstClr val="black"/>
                </a:solidFill>
                <a:latin typeface="Calibri" panose="020F0502020204030204"/>
              </a:rPr>
              <a:t>(MVT deposits from around the world)</a:t>
            </a:r>
            <a:endParaRPr kumimoji="0" lang="en-IE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B180D-867A-D331-47E7-8700983F1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3500" b="32060"/>
          <a:stretch/>
        </p:blipFill>
        <p:spPr>
          <a:xfrm>
            <a:off x="4207120" y="1007719"/>
            <a:ext cx="3926080" cy="27490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31FFFA-D47D-7316-3360-2F05D7A11DB6}"/>
              </a:ext>
            </a:extLst>
          </p:cNvPr>
          <p:cNvSpPr txBox="1"/>
          <p:nvPr/>
        </p:nvSpPr>
        <p:spPr>
          <a:xfrm>
            <a:off x="4268809" y="3246261"/>
            <a:ext cx="18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Pine Point, NWT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EF1927-4ED5-31B3-BD8A-E98ADE004982}"/>
              </a:ext>
            </a:extLst>
          </p:cNvPr>
          <p:cNvGrpSpPr/>
          <p:nvPr/>
        </p:nvGrpSpPr>
        <p:grpSpPr>
          <a:xfrm>
            <a:off x="241619" y="1190299"/>
            <a:ext cx="3725551" cy="5134056"/>
            <a:chOff x="241619" y="1408010"/>
            <a:chExt cx="3725551" cy="513405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E96E3D-C2A2-78FA-E7BD-BFCF7F615B63}"/>
                </a:ext>
              </a:extLst>
            </p:cNvPr>
            <p:cNvSpPr txBox="1"/>
            <p:nvPr/>
          </p:nvSpPr>
          <p:spPr>
            <a:xfrm>
              <a:off x="484394" y="6172734"/>
              <a:ext cx="32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Robb Lake, British Columbia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A53527C-58F4-DE60-598C-F13C4599489A}"/>
                </a:ext>
              </a:extLst>
            </p:cNvPr>
            <p:cNvGrpSpPr/>
            <p:nvPr/>
          </p:nvGrpSpPr>
          <p:grpSpPr>
            <a:xfrm>
              <a:off x="241619" y="1408010"/>
              <a:ext cx="3725551" cy="4680000"/>
              <a:chOff x="251238" y="1408010"/>
              <a:chExt cx="3725551" cy="4680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7B4E01-C607-A6F7-1BA2-D834EA8F8B94}"/>
                  </a:ext>
                </a:extLst>
              </p:cNvPr>
              <p:cNvGrpSpPr/>
              <p:nvPr/>
            </p:nvGrpSpPr>
            <p:grpSpPr>
              <a:xfrm>
                <a:off x="251238" y="1408010"/>
                <a:ext cx="1522792" cy="4680000"/>
                <a:chOff x="7592590" y="2286453"/>
                <a:chExt cx="1522792" cy="4171388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1029FC9-5C7E-36DB-687F-BFD1E82FF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50000"/>
                <a:stretch/>
              </p:blipFill>
              <p:spPr>
                <a:xfrm>
                  <a:off x="7592590" y="2286453"/>
                  <a:ext cx="1522792" cy="309600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4E6C91E7-81DA-2291-3F4E-B619F2A4C1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0000" b="67759"/>
                <a:stretch/>
              </p:blipFill>
              <p:spPr>
                <a:xfrm>
                  <a:off x="7592590" y="5459644"/>
                  <a:ext cx="1522792" cy="998197"/>
                </a:xfrm>
                <a:prstGeom prst="rect">
                  <a:avLst/>
                </a:prstGeom>
              </p:spPr>
            </p:pic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2E527D-9AB3-562C-A0D1-FD59902ADF14}"/>
                  </a:ext>
                </a:extLst>
              </p:cNvPr>
              <p:cNvSpPr txBox="1"/>
              <p:nvPr/>
            </p:nvSpPr>
            <p:spPr>
              <a:xfrm>
                <a:off x="1959303" y="1756229"/>
                <a:ext cx="2017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/>
                  <a:t>Crackle breccia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923048-F58A-70E8-8532-4A8297EBD431}"/>
                  </a:ext>
                </a:extLst>
              </p:cNvPr>
              <p:cNvSpPr txBox="1"/>
              <p:nvPr/>
            </p:nvSpPr>
            <p:spPr>
              <a:xfrm>
                <a:off x="1959303" y="4134678"/>
                <a:ext cx="2017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/>
                  <a:t>Rubble breccia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987CD5-9AF4-BDA5-3058-09A9759FDFD8}"/>
                  </a:ext>
                </a:extLst>
              </p:cNvPr>
              <p:cNvSpPr txBox="1"/>
              <p:nvPr/>
            </p:nvSpPr>
            <p:spPr>
              <a:xfrm>
                <a:off x="1959303" y="2864196"/>
                <a:ext cx="2017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/>
                  <a:t>Mosaic breccia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7F51CEE-7305-ED98-9385-863F67BD0EA2}"/>
                  </a:ext>
                </a:extLst>
              </p:cNvPr>
              <p:cNvSpPr txBox="1"/>
              <p:nvPr/>
            </p:nvSpPr>
            <p:spPr>
              <a:xfrm>
                <a:off x="1959303" y="5299113"/>
                <a:ext cx="2017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/>
                  <a:t>Rock matrix breccia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A9229C-521C-9EAB-4662-F5C2FB23D805}"/>
              </a:ext>
            </a:extLst>
          </p:cNvPr>
          <p:cNvGrpSpPr/>
          <p:nvPr/>
        </p:nvGrpSpPr>
        <p:grpSpPr>
          <a:xfrm>
            <a:off x="8492997" y="2037925"/>
            <a:ext cx="3498638" cy="2782150"/>
            <a:chOff x="8492997" y="2125561"/>
            <a:chExt cx="3498638" cy="27821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C4D161-D66F-B2A2-D2F7-2775A12C176F}"/>
                </a:ext>
              </a:extLst>
            </p:cNvPr>
            <p:cNvSpPr txBox="1"/>
            <p:nvPr/>
          </p:nvSpPr>
          <p:spPr>
            <a:xfrm>
              <a:off x="8748812" y="4538379"/>
              <a:ext cx="298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 err="1"/>
                <a:t>Cadjebut</a:t>
              </a:r>
              <a:r>
                <a:rPr lang="en-IE" dirty="0"/>
                <a:t>, Western Australia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B2FDE3-776B-8494-9AC2-DC4CC54BC5C7}"/>
                </a:ext>
              </a:extLst>
            </p:cNvPr>
            <p:cNvGrpSpPr/>
            <p:nvPr/>
          </p:nvGrpSpPr>
          <p:grpSpPr>
            <a:xfrm>
              <a:off x="8492997" y="2125561"/>
              <a:ext cx="3498638" cy="2514063"/>
              <a:chOff x="8356701" y="5149820"/>
              <a:chExt cx="3498638" cy="251406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0DB9BAE-4D88-E340-E2E5-5396B7BB0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09" t="11065" r="45939" b="52618"/>
              <a:stretch/>
            </p:blipFill>
            <p:spPr>
              <a:xfrm>
                <a:off x="8356701" y="5149820"/>
                <a:ext cx="3383514" cy="241516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0CC6D83-CF13-DCF3-D24D-0A8174E482BF}"/>
                  </a:ext>
                </a:extLst>
              </p:cNvPr>
              <p:cNvSpPr txBox="1"/>
              <p:nvPr/>
            </p:nvSpPr>
            <p:spPr>
              <a:xfrm>
                <a:off x="10332546" y="7294551"/>
                <a:ext cx="15227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/>
                  <a:t>20cm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DD1EC0-DD8F-0D04-4A70-48D8718D6C29}"/>
              </a:ext>
            </a:extLst>
          </p:cNvPr>
          <p:cNvGrpSpPr/>
          <p:nvPr/>
        </p:nvGrpSpPr>
        <p:grpSpPr>
          <a:xfrm>
            <a:off x="3462643" y="3706868"/>
            <a:ext cx="4746028" cy="2379741"/>
            <a:chOff x="3462643" y="3706868"/>
            <a:chExt cx="4746028" cy="237974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C4C37E-D637-688C-EAEC-D43E469B5734}"/>
                </a:ext>
              </a:extLst>
            </p:cNvPr>
            <p:cNvGrpSpPr/>
            <p:nvPr/>
          </p:nvGrpSpPr>
          <p:grpSpPr>
            <a:xfrm>
              <a:off x="4285891" y="3741412"/>
              <a:ext cx="3922780" cy="2345197"/>
              <a:chOff x="4285891" y="3741412"/>
              <a:chExt cx="3922780" cy="234519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58B043A-423A-6315-927F-45AB6B6BA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2444" b="37786"/>
              <a:stretch/>
            </p:blipFill>
            <p:spPr>
              <a:xfrm>
                <a:off x="4285891" y="3741412"/>
                <a:ext cx="3844009" cy="2345197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12EC2ED-6E85-2489-8D0B-28A96C8CAC28}"/>
                  </a:ext>
                </a:extLst>
              </p:cNvPr>
              <p:cNvSpPr/>
              <p:nvPr/>
            </p:nvSpPr>
            <p:spPr>
              <a:xfrm>
                <a:off x="4398461" y="3756773"/>
                <a:ext cx="371025" cy="42310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DE2399-0283-02BC-007D-1C9DDFBDA40B}"/>
                  </a:ext>
                </a:extLst>
              </p:cNvPr>
              <p:cNvSpPr txBox="1"/>
              <p:nvPr/>
            </p:nvSpPr>
            <p:spPr>
              <a:xfrm>
                <a:off x="7036990" y="5528057"/>
                <a:ext cx="11716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>
                    <a:solidFill>
                      <a:schemeClr val="bg1"/>
                    </a:solidFill>
                  </a:rPr>
                  <a:t>1cm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B66AF6-D0D3-3233-30EA-CBAAEB775FA9}"/>
                </a:ext>
              </a:extLst>
            </p:cNvPr>
            <p:cNvSpPr txBox="1"/>
            <p:nvPr/>
          </p:nvSpPr>
          <p:spPr>
            <a:xfrm>
              <a:off x="3462643" y="3706868"/>
              <a:ext cx="320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solidFill>
                    <a:schemeClr val="bg1"/>
                  </a:solidFill>
                </a:rPr>
                <a:t>Polaris, Nunavut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EFE01C-37A3-426B-62C4-528EA9B28630}"/>
              </a:ext>
            </a:extLst>
          </p:cNvPr>
          <p:cNvGrpSpPr/>
          <p:nvPr/>
        </p:nvGrpSpPr>
        <p:grpSpPr>
          <a:xfrm>
            <a:off x="244722" y="6786000"/>
            <a:ext cx="11702556" cy="72000"/>
            <a:chOff x="360000" y="2880000"/>
            <a:chExt cx="11702556" cy="72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AFAF94-ED97-FC65-F486-7ED70F12827E}"/>
                </a:ext>
              </a:extLst>
            </p:cNvPr>
            <p:cNvGrpSpPr/>
            <p:nvPr/>
          </p:nvGrpSpPr>
          <p:grpSpPr>
            <a:xfrm>
              <a:off x="9720000" y="2880000"/>
              <a:ext cx="2342556" cy="72000"/>
              <a:chOff x="360000" y="2464800"/>
              <a:chExt cx="2342556" cy="72000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35FFA74-4246-8E5B-20C3-7335094D557A}"/>
                  </a:ext>
                </a:extLst>
              </p:cNvPr>
              <p:cNvSpPr/>
              <p:nvPr/>
            </p:nvSpPr>
            <p:spPr>
              <a:xfrm>
                <a:off x="1532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3CE77DE-C4CF-5445-A25D-3B20EBF99AF3}"/>
                  </a:ext>
                </a:extLst>
              </p:cNvPr>
              <p:cNvSpPr/>
              <p:nvPr/>
            </p:nvSpPr>
            <p:spPr>
              <a:xfrm>
                <a:off x="59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F6DB84-B2A4-C7A3-F397-D7582C154375}"/>
                  </a:ext>
                </a:extLst>
              </p:cNvPr>
              <p:cNvSpPr/>
              <p:nvPr/>
            </p:nvSpPr>
            <p:spPr>
              <a:xfrm>
                <a:off x="360000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A244F72-40E1-E91F-A976-9F36B3C02E6E}"/>
                  </a:ext>
                </a:extLst>
              </p:cNvPr>
              <p:cNvSpPr/>
              <p:nvPr/>
            </p:nvSpPr>
            <p:spPr>
              <a:xfrm>
                <a:off x="129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E050B6B-F5FE-25CB-E651-D8A055E32CF6}"/>
                  </a:ext>
                </a:extLst>
              </p:cNvPr>
              <p:cNvSpPr/>
              <p:nvPr/>
            </p:nvSpPr>
            <p:spPr>
              <a:xfrm>
                <a:off x="106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24A57EF-BF98-EE18-487F-A36F3623F6F1}"/>
                  </a:ext>
                </a:extLst>
              </p:cNvPr>
              <p:cNvSpPr/>
              <p:nvPr/>
            </p:nvSpPr>
            <p:spPr>
              <a:xfrm>
                <a:off x="1766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D31A1EF-600C-A291-C5BB-F17343892CF4}"/>
                  </a:ext>
                </a:extLst>
              </p:cNvPr>
              <p:cNvSpPr/>
              <p:nvPr/>
            </p:nvSpPr>
            <p:spPr>
              <a:xfrm>
                <a:off x="2000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0E76BCD-DAB1-AC7D-E78E-2AD0EFE239D9}"/>
                  </a:ext>
                </a:extLst>
              </p:cNvPr>
              <p:cNvSpPr/>
              <p:nvPr/>
            </p:nvSpPr>
            <p:spPr>
              <a:xfrm>
                <a:off x="2234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C97EF78-BE73-5106-36EB-3B9447ACC46D}"/>
                  </a:ext>
                </a:extLst>
              </p:cNvPr>
              <p:cNvSpPr/>
              <p:nvPr/>
            </p:nvSpPr>
            <p:spPr>
              <a:xfrm>
                <a:off x="2468556" y="24648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B430623-22E7-6D79-144F-C3BFC81077B6}"/>
                  </a:ext>
                </a:extLst>
              </p:cNvPr>
              <p:cNvSpPr/>
              <p:nvPr/>
            </p:nvSpPr>
            <p:spPr>
              <a:xfrm>
                <a:off x="828000" y="24648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F35FFB-8825-C087-7F15-FB0BE6911E3C}"/>
                </a:ext>
              </a:extLst>
            </p:cNvPr>
            <p:cNvGrpSpPr/>
            <p:nvPr/>
          </p:nvGrpSpPr>
          <p:grpSpPr>
            <a:xfrm>
              <a:off x="360000" y="2880000"/>
              <a:ext cx="9360000" cy="72000"/>
              <a:chOff x="2700000" y="2880000"/>
              <a:chExt cx="9360000" cy="720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053366A-D6CC-2523-433B-C0CB8C355B56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F73C152-D60F-3256-7A8A-2A0F6833C12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F76BB072-584D-E0C0-7E92-34C430509248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83EE6A3-DCB8-08C2-52E0-489D1848927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A23E4CC-CB7D-03EB-30DC-199E23CBC7C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24DFA16-CD86-9B39-D95E-D9C6004D290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60C53F5A-CDC3-959A-4019-E87F9FAE355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6E287FDD-A8B2-33EE-04F3-DF184AE27B6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20722327-6E70-F89E-E544-B3182F207BB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659EBD5-E14F-FE81-567F-B96B029AE91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17DED7F-7261-7019-A4AE-E01DD710AEF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DD12B7D-6CEB-3CE7-DB10-864987DB3F96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91BFF61-0268-D447-7A2B-98A4E4E2AA6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BD7D442-D1B9-C0D0-2591-42B0433DD8F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1C1D85D-639F-391D-9703-23795CCEEAB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6CE0CF1-134D-B8D5-24F0-AFEE65505D3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226C7DE-66A5-3BDD-10AB-74FCF6675873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F80CF95-41D3-5E0A-B7E0-5E3EBF84FE2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31E0B00C-41DB-4107-7F73-08EE034F141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2EDA53E-E391-452D-64BC-33289AFAB7B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E2807709-E934-A3FC-EC47-D8162A6A6A0E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7623E67-85D7-48B1-52FE-86CBE28AADE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2D90B1-005C-3086-847E-18B73D2F6DC7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C2E89E3-ABE0-5832-9B92-F829E015072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8EDF116-9DD3-93C9-D621-85855390423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00BD1EC-F4B1-8F8F-8FCB-AF8726D81DF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950FAF0-DAF9-8192-41F7-78CBE764B32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D8F3CBF-094F-96F7-6CD1-8DC3444B794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C1A333F-C47E-BAE2-3524-65FF46BBFDA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FE86F99-D0BC-44DE-BEFD-6EB2E0A4C78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1AEFCCB-3E8B-AFFD-41C5-F28ABAC8BCD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071B1BB-3130-1B7C-4B84-77A4FF2C142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EB7CF75-2BE6-8397-7F3B-0051B738F7C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1D42CAE-0CE0-B4FF-BA3B-BEEA5C71D770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E7D25B1-6B45-1E95-2350-F9C7EFA7427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D1F5149-D082-3E32-90BE-CDDF55B76C3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B74CF02-DFC0-A6C5-D45D-944DA7862E0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62EE373-9AB2-4D82-79A1-3296EEA0543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49BEA52-09FD-4C40-35D1-3D83B60BB41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01E0724-5014-0557-5FF1-4361BC062F6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0D36B1A-374E-B30B-B359-08EC6666565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52EDDD6-678D-FB43-BBA0-36F91B4F5C6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8A7573A-7B1E-5170-3B56-73A7D51EC71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94E6CD8-6828-BE14-4A80-4258BE5C1D6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605B01-68FA-046D-4A85-982FB584501D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953A4DD-8E63-4504-A7E2-E326324EAA4B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554F995C-E2EE-7B45-F259-E1CBE1C01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5225F43-3FAA-8CCE-9AC1-F2167178117D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1755C84-E7DF-8E17-CE52-B8B988FADC93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2B048F0-74DF-D7CA-ED20-4B14AFBD3BE8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846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FC2FE8-965D-8C01-9572-1506888FDE95}"/>
              </a:ext>
            </a:extLst>
          </p:cNvPr>
          <p:cNvSpPr txBox="1"/>
          <p:nvPr/>
        </p:nvSpPr>
        <p:spPr>
          <a:xfrm>
            <a:off x="3444355" y="3574108"/>
            <a:ext cx="530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Upper Silesia, Poland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EE1DC-F182-511C-4950-3EB9E9AE8746}"/>
              </a:ext>
            </a:extLst>
          </p:cNvPr>
          <p:cNvGrpSpPr/>
          <p:nvPr/>
        </p:nvGrpSpPr>
        <p:grpSpPr>
          <a:xfrm>
            <a:off x="528423" y="3684201"/>
            <a:ext cx="3600000" cy="2781037"/>
            <a:chOff x="728730" y="3684201"/>
            <a:chExt cx="3600000" cy="2781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22CA21-0D29-91AE-C691-60E9B0B6A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749" r="3195" b="74894"/>
            <a:stretch/>
          </p:blipFill>
          <p:spPr>
            <a:xfrm rot="21540000">
              <a:off x="728730" y="3684201"/>
              <a:ext cx="3600000" cy="2422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C6125F-0A17-C974-8833-89C19F1574BB}"/>
                </a:ext>
              </a:extLst>
            </p:cNvPr>
            <p:cNvSpPr txBox="1"/>
            <p:nvPr/>
          </p:nvSpPr>
          <p:spPr>
            <a:xfrm>
              <a:off x="728730" y="6095906"/>
              <a:ext cx="36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Lucky Dog, Arkansas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1C6D77-0C53-1E00-34BC-576FFF4A1525}"/>
              </a:ext>
            </a:extLst>
          </p:cNvPr>
          <p:cNvGrpSpPr/>
          <p:nvPr/>
        </p:nvGrpSpPr>
        <p:grpSpPr>
          <a:xfrm>
            <a:off x="8282688" y="3970532"/>
            <a:ext cx="3600000" cy="2520000"/>
            <a:chOff x="8321377" y="3698213"/>
            <a:chExt cx="3600000" cy="27173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B5571C-D593-159E-14C9-74C9C900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80" t="4749" r="10321" b="14745"/>
            <a:stretch/>
          </p:blipFill>
          <p:spPr>
            <a:xfrm>
              <a:off x="8619772" y="3698213"/>
              <a:ext cx="3003211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8AFEA-2B65-4989-8403-4D63AB50268B}"/>
                </a:ext>
              </a:extLst>
            </p:cNvPr>
            <p:cNvSpPr txBox="1"/>
            <p:nvPr/>
          </p:nvSpPr>
          <p:spPr>
            <a:xfrm>
              <a:off x="8321377" y="6046200"/>
              <a:ext cx="36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Gordonsville, Tennessee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C5C030-5865-C17D-533F-FA066E308BD5}"/>
              </a:ext>
            </a:extLst>
          </p:cNvPr>
          <p:cNvGrpSpPr/>
          <p:nvPr/>
        </p:nvGrpSpPr>
        <p:grpSpPr>
          <a:xfrm>
            <a:off x="342404" y="966734"/>
            <a:ext cx="11640542" cy="2448000"/>
            <a:chOff x="518482" y="966734"/>
            <a:chExt cx="11640542" cy="2448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9B1DFE-9307-6DE9-05D4-CDB0ED8BA233}"/>
                </a:ext>
              </a:extLst>
            </p:cNvPr>
            <p:cNvGrpSpPr/>
            <p:nvPr/>
          </p:nvGrpSpPr>
          <p:grpSpPr>
            <a:xfrm>
              <a:off x="518482" y="1052426"/>
              <a:ext cx="3619883" cy="2309940"/>
              <a:chOff x="328117" y="1157201"/>
              <a:chExt cx="3619883" cy="230994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D8F8B-5BE1-517F-CC15-CC8F2296E2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0417" t="25710" r="2903" b="50027"/>
              <a:stretch/>
            </p:blipFill>
            <p:spPr>
              <a:xfrm rot="21540000">
                <a:off x="348000" y="1157201"/>
                <a:ext cx="3600000" cy="230994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D466AF-E086-5E3B-6C97-FC82A14E6942}"/>
                  </a:ext>
                </a:extLst>
              </p:cNvPr>
              <p:cNvSpPr txBox="1"/>
              <p:nvPr/>
            </p:nvSpPr>
            <p:spPr>
              <a:xfrm>
                <a:off x="328117" y="1310427"/>
                <a:ext cx="203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 err="1">
                    <a:solidFill>
                      <a:schemeClr val="bg1"/>
                    </a:solidFill>
                  </a:rPr>
                  <a:t>Pomorzany</a:t>
                </a:r>
                <a:endParaRPr lang="en-IE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F9FDF2-DC69-7CA1-042E-550DD979D399}"/>
                </a:ext>
              </a:extLst>
            </p:cNvPr>
            <p:cNvGrpSpPr/>
            <p:nvPr/>
          </p:nvGrpSpPr>
          <p:grpSpPr>
            <a:xfrm>
              <a:off x="4296000" y="1064317"/>
              <a:ext cx="4329576" cy="2268000"/>
              <a:chOff x="4296000" y="1125962"/>
              <a:chExt cx="4329576" cy="245795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57C1739-3214-6DCC-5595-B11DD2D7D7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9" t="22665" r="32407" b="35195"/>
              <a:stretch/>
            </p:blipFill>
            <p:spPr>
              <a:xfrm>
                <a:off x="4296000" y="1125962"/>
                <a:ext cx="3600000" cy="2457951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E787C0-29A3-AEE6-4F02-E96CB423926B}"/>
                  </a:ext>
                </a:extLst>
              </p:cNvPr>
              <p:cNvSpPr txBox="1"/>
              <p:nvPr/>
            </p:nvSpPr>
            <p:spPr>
              <a:xfrm>
                <a:off x="6724204" y="3205528"/>
                <a:ext cx="1901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 err="1">
                    <a:solidFill>
                      <a:schemeClr val="bg1"/>
                    </a:solidFill>
                  </a:rPr>
                  <a:t>Trzebionka</a:t>
                </a:r>
                <a:endParaRPr lang="en-IE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26AED4-7622-48A6-8D65-DA10ED7AF814}"/>
                </a:ext>
              </a:extLst>
            </p:cNvPr>
            <p:cNvGrpSpPr/>
            <p:nvPr/>
          </p:nvGrpSpPr>
          <p:grpSpPr>
            <a:xfrm>
              <a:off x="8282686" y="966734"/>
              <a:ext cx="3876338" cy="2448000"/>
              <a:chOff x="8243998" y="1071509"/>
              <a:chExt cx="3876338" cy="244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C271938-5354-A146-2C73-8C5DC3201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43998" y="1071509"/>
                <a:ext cx="3876338" cy="2448000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82FC85-07A4-4769-F41F-5607B50AE1CC}"/>
                  </a:ext>
                </a:extLst>
              </p:cNvPr>
              <p:cNvSpPr txBox="1"/>
              <p:nvPr/>
            </p:nvSpPr>
            <p:spPr>
              <a:xfrm>
                <a:off x="10348795" y="2857186"/>
                <a:ext cx="14760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 err="1">
                    <a:solidFill>
                      <a:schemeClr val="bg1"/>
                    </a:solidFill>
                  </a:rPr>
                  <a:t>Trzebionka</a:t>
                </a:r>
                <a:endParaRPr lang="en-IE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45F8D08-5F35-F094-F2D0-1B9D621E1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43" y="-34627"/>
            <a:ext cx="11741914" cy="5852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217A95-4A80-005C-FB0E-A2A70C20A230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240000"/>
            <a:chExt cx="11700000" cy="72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EEF181-1FD2-330B-E044-2F1558D7E255}"/>
                </a:ext>
              </a:extLst>
            </p:cNvPr>
            <p:cNvGrpSpPr/>
            <p:nvPr/>
          </p:nvGrpSpPr>
          <p:grpSpPr>
            <a:xfrm>
              <a:off x="9720000" y="3240000"/>
              <a:ext cx="2340000" cy="72000"/>
              <a:chOff x="360000" y="2617200"/>
              <a:chExt cx="2340000" cy="72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64B081B-9CDD-8329-8B72-A22AFEF1C5EE}"/>
                  </a:ext>
                </a:extLst>
              </p:cNvPr>
              <p:cNvSpPr/>
              <p:nvPr/>
            </p:nvSpPr>
            <p:spPr>
              <a:xfrm>
                <a:off x="153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338C477-FB60-F99B-5BC8-65EB206B7762}"/>
                  </a:ext>
                </a:extLst>
              </p:cNvPr>
              <p:cNvSpPr/>
              <p:nvPr/>
            </p:nvSpPr>
            <p:spPr>
              <a:xfrm>
                <a:off x="59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494702E-B872-62B4-C0E7-D1AB27746F3A}"/>
                  </a:ext>
                </a:extLst>
              </p:cNvPr>
              <p:cNvSpPr/>
              <p:nvPr/>
            </p:nvSpPr>
            <p:spPr>
              <a:xfrm>
                <a:off x="82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9A910E8-0CB2-877E-ADE6-4A4F90E0C1EE}"/>
                  </a:ext>
                </a:extLst>
              </p:cNvPr>
              <p:cNvSpPr/>
              <p:nvPr/>
            </p:nvSpPr>
            <p:spPr>
              <a:xfrm>
                <a:off x="129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51C7B8B-E45F-9D0A-0155-A9CF81B6AB7E}"/>
                  </a:ext>
                </a:extLst>
              </p:cNvPr>
              <p:cNvSpPr/>
              <p:nvPr/>
            </p:nvSpPr>
            <p:spPr>
              <a:xfrm>
                <a:off x="1062000" y="26172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5CA97B0-AE24-D4C5-D528-30EE0C751D38}"/>
                  </a:ext>
                </a:extLst>
              </p:cNvPr>
              <p:cNvSpPr/>
              <p:nvPr/>
            </p:nvSpPr>
            <p:spPr>
              <a:xfrm>
                <a:off x="1764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6B0A9FF-D819-0DAA-4EA3-31747295AE55}"/>
                  </a:ext>
                </a:extLst>
              </p:cNvPr>
              <p:cNvSpPr/>
              <p:nvPr/>
            </p:nvSpPr>
            <p:spPr>
              <a:xfrm>
                <a:off x="1998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548C6AA-CAD1-D09F-3F6C-2D37F3CDA31D}"/>
                  </a:ext>
                </a:extLst>
              </p:cNvPr>
              <p:cNvSpPr/>
              <p:nvPr/>
            </p:nvSpPr>
            <p:spPr>
              <a:xfrm>
                <a:off x="2232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04017FF-AD64-802C-E56C-06BAD1AF17E1}"/>
                  </a:ext>
                </a:extLst>
              </p:cNvPr>
              <p:cNvSpPr/>
              <p:nvPr/>
            </p:nvSpPr>
            <p:spPr>
              <a:xfrm>
                <a:off x="2466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4246833-2C6C-0701-712B-BEBF7DD08293}"/>
                  </a:ext>
                </a:extLst>
              </p:cNvPr>
              <p:cNvSpPr/>
              <p:nvPr/>
            </p:nvSpPr>
            <p:spPr>
              <a:xfrm>
                <a:off x="360000" y="26172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1071B4-8677-5958-3848-5FA24E3A2238}"/>
                </a:ext>
              </a:extLst>
            </p:cNvPr>
            <p:cNvGrpSpPr/>
            <p:nvPr/>
          </p:nvGrpSpPr>
          <p:grpSpPr>
            <a:xfrm>
              <a:off x="360000" y="3240000"/>
              <a:ext cx="9360000" cy="72000"/>
              <a:chOff x="2700000" y="2880000"/>
              <a:chExt cx="9360000" cy="72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E7CCA56-C243-E8F0-C101-551046B0F2EA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AF974A-D7C1-145C-DF3A-730F61F4D53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1BC5D43B-FF82-A81E-822E-BB61ED1D6A8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B1F79A0-79BC-B715-CE5E-54BE2D12D64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B6DA108-7911-342A-B8CE-A2D8BB3D7CD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B25706A-EB3D-1661-330C-C4868B9CE4F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06187F3-942D-81F8-C2F7-472B3F8CEB1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790A803-151B-4AE1-9395-21531F8FCCF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7C18FA8-0014-1BFE-5994-A3D09743CFF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C4B14C25-634B-0100-3D54-D7B248C6525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1F3F79F-9042-F4D9-1504-24F11BFC011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6EAF9D3-CECE-439D-20FE-1770383D8E97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3B12769-DBC1-BB39-BF1A-0BB047F0156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E062A32-29E1-8C98-71A2-FCAB7E2FC2FD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16E2BCE-B2FB-DD87-2AF0-A11A7CC528E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A1120C1-42DA-B64B-EF64-A6A71B5F524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CD722C3-BCE7-C575-10DB-195D65817B3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1AA8A43-6718-61D9-D929-BA5A74769D1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93CEA6B0-A4A3-0240-36F1-8918B0F89D8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BA1BD7E-5AD2-F5BD-2A73-AB83A4CCDEA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5C3D913-1C90-A086-036C-D42AD50E243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52E7475-1216-DC90-5CAA-BF4EC6BEC74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1972D4E-0B84-BCA3-5976-7DADCCE9B43F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CD5F890-B833-53EA-34CD-31F648A0ECF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5EA18D9-1A19-9021-CE2D-F521D1ADD4C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F06DFF6-48F1-5BF2-9CA5-E7D7AF5CB27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0477013-CC6E-DFB3-0A69-02AF8FB0784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980CE9D-DF26-ED80-3C6A-6591EFA78DC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F3738BC-E1B8-2220-B35D-CB3E83F17DF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CF31238-3843-E345-B4FB-C7A1FFBB6E2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E8A7879E-E930-D5D5-C694-DE18C59C126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5AF282B-4596-ABC4-CC3C-6DEB48AA018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6B68711-DC62-EF3B-6D78-D8D04A0DFD1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236D3CC-76EA-F10B-F0DC-1D21BD238638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D48DA2E-AE87-46D2-A489-219AD84ADDA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173FC93-FD30-40D2-7429-80159D8CB1E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8C69099-49FD-7C4B-C9F3-5F0FC505E27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D7D80BA-9986-3C5B-48B5-EB6366B9B0F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0B29729-17FF-E0F3-BC97-F91E75D118A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686AB1A-F312-8A7E-4A02-F16793288C61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4FBB411-5B4E-EA73-6A48-15C8F4C2B5CF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68241F2-1F31-E27D-3538-861CEBC1469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AD55618-715F-7415-BA8D-F7E4311E511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2D7298F-16FC-7A9A-ED20-A554A62B2AEF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C01F7D9-5C09-A474-B1C3-90CBF0A0FB8C}"/>
              </a:ext>
            </a:extLst>
          </p:cNvPr>
          <p:cNvSpPr txBox="1"/>
          <p:nvPr/>
        </p:nvSpPr>
        <p:spPr>
          <a:xfrm>
            <a:off x="3435306" y="325349"/>
            <a:ext cx="5321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textures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cap="small" dirty="0">
                <a:solidFill>
                  <a:prstClr val="black"/>
                </a:solidFill>
                <a:latin typeface="Calibri" panose="020F0502020204030204"/>
              </a:rPr>
              <a:t>(MVT deposits from around the world)</a:t>
            </a:r>
            <a:endParaRPr kumimoji="0" lang="en-IE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C5EC49-0F5F-17C7-0318-5EEF0CAFF33D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33A0939-3F35-70D5-D576-9B9310F4FF72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38FE499F-D32D-6B6F-AA8A-9AB057306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BB1169D-D2E7-8836-D391-9693CDB1B1CB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9D250F5-76FA-CA58-B4D0-6B2D5DC800C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1CD6755-DB61-3E84-9608-7388E66D26B0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pic>
        <p:nvPicPr>
          <p:cNvPr id="1026" name="Picture 2" descr="brown and white striped ore">
            <a:extLst>
              <a:ext uri="{FF2B5EF4-FFF2-40B4-BE49-F238E27FC236}">
                <a16:creationId xmlns:a16="http://schemas.microsoft.com/office/drawing/2014/main" id="{82341907-847A-9B15-D6C3-266B6AE5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13" y="392462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0358B3-D8D5-8B40-61F9-A04BE2646651}"/>
              </a:ext>
            </a:extLst>
          </p:cNvPr>
          <p:cNvSpPr txBox="1"/>
          <p:nvPr/>
        </p:nvSpPr>
        <p:spPr>
          <a:xfrm>
            <a:off x="4926000" y="6090324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Nanisivik, Nunavut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F6771F70-B2CE-02F5-848C-B774F8620F17}"/>
              </a:ext>
            </a:extLst>
          </p:cNvPr>
          <p:cNvSpPr/>
          <p:nvPr/>
        </p:nvSpPr>
        <p:spPr>
          <a:xfrm rot="16200000">
            <a:off x="5952001" y="-2198805"/>
            <a:ext cx="288000" cy="11340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8927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45490-486E-E72F-CE9B-0B7DC66C7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75" y="1362570"/>
            <a:ext cx="6286296" cy="39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2EE74-3226-6A94-A397-BBBEBA26B190}"/>
              </a:ext>
            </a:extLst>
          </p:cNvPr>
          <p:cNvSpPr txBox="1"/>
          <p:nvPr/>
        </p:nvSpPr>
        <p:spPr>
          <a:xfrm>
            <a:off x="331154" y="4823525"/>
            <a:ext cx="530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Buick, Viburnum, Missouri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4259D-EA45-77AE-90DA-71DC20642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t="31387" r="37891" b="38076"/>
          <a:stretch/>
        </p:blipFill>
        <p:spPr>
          <a:xfrm rot="21420000">
            <a:off x="6338080" y="1351578"/>
            <a:ext cx="5939989" cy="404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C05A15-EA2B-FF0B-BF99-60184C20E04B}"/>
              </a:ext>
            </a:extLst>
          </p:cNvPr>
          <p:cNvSpPr txBox="1"/>
          <p:nvPr/>
        </p:nvSpPr>
        <p:spPr>
          <a:xfrm>
            <a:off x="6511028" y="4838150"/>
            <a:ext cx="249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Reocin</a:t>
            </a:r>
            <a:r>
              <a:rPr lang="en-IE" dirty="0">
                <a:solidFill>
                  <a:schemeClr val="bg1"/>
                </a:solidFill>
              </a:rPr>
              <a:t>, Spain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55CB7-5821-45E4-D754-54F8CABC7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43" y="-34627"/>
            <a:ext cx="11741914" cy="5852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4C6DC0-116A-6240-2E80-D7E0EF7AD3D8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600000"/>
            <a:chExt cx="11700000" cy="72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94E58C-717C-603D-4801-68AAFA6DDAC8}"/>
                </a:ext>
              </a:extLst>
            </p:cNvPr>
            <p:cNvGrpSpPr/>
            <p:nvPr/>
          </p:nvGrpSpPr>
          <p:grpSpPr>
            <a:xfrm>
              <a:off x="9720000" y="3600000"/>
              <a:ext cx="2340000" cy="72000"/>
              <a:chOff x="360000" y="2769600"/>
              <a:chExt cx="2340000" cy="72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029090D-B58D-C5D9-85C0-C8028D605CAA}"/>
                  </a:ext>
                </a:extLst>
              </p:cNvPr>
              <p:cNvSpPr/>
              <p:nvPr/>
            </p:nvSpPr>
            <p:spPr>
              <a:xfrm>
                <a:off x="153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7BCE6C-1DD9-A544-45A1-21C6C0C6074C}"/>
                  </a:ext>
                </a:extLst>
              </p:cNvPr>
              <p:cNvSpPr/>
              <p:nvPr/>
            </p:nvSpPr>
            <p:spPr>
              <a:xfrm>
                <a:off x="59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6510463-30F5-E9B2-3376-4605E6C1C8C3}"/>
                  </a:ext>
                </a:extLst>
              </p:cNvPr>
              <p:cNvSpPr/>
              <p:nvPr/>
            </p:nvSpPr>
            <p:spPr>
              <a:xfrm>
                <a:off x="82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476002F-4E4A-47C3-197E-0D10B4F85BD7}"/>
                  </a:ext>
                </a:extLst>
              </p:cNvPr>
              <p:cNvSpPr/>
              <p:nvPr/>
            </p:nvSpPr>
            <p:spPr>
              <a:xfrm>
                <a:off x="1296000" y="27696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558CA9D-3873-BD80-4A7E-D7863D9D9DAF}"/>
                  </a:ext>
                </a:extLst>
              </p:cNvPr>
              <p:cNvSpPr/>
              <p:nvPr/>
            </p:nvSpPr>
            <p:spPr>
              <a:xfrm>
                <a:off x="106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3987BA5-4E25-1B91-DEBD-B3373417AE42}"/>
                  </a:ext>
                </a:extLst>
              </p:cNvPr>
              <p:cNvSpPr/>
              <p:nvPr/>
            </p:nvSpPr>
            <p:spPr>
              <a:xfrm>
                <a:off x="176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5960DA6-5F5A-B464-A456-AD53D8385E22}"/>
                  </a:ext>
                </a:extLst>
              </p:cNvPr>
              <p:cNvSpPr/>
              <p:nvPr/>
            </p:nvSpPr>
            <p:spPr>
              <a:xfrm>
                <a:off x="199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676FD03-F803-F3D8-7EE0-C2F81ADD7F47}"/>
                  </a:ext>
                </a:extLst>
              </p:cNvPr>
              <p:cNvSpPr/>
              <p:nvPr/>
            </p:nvSpPr>
            <p:spPr>
              <a:xfrm>
                <a:off x="223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7AAA840-30DC-9BE0-7374-7B6C9C234452}"/>
                  </a:ext>
                </a:extLst>
              </p:cNvPr>
              <p:cNvSpPr/>
              <p:nvPr/>
            </p:nvSpPr>
            <p:spPr>
              <a:xfrm>
                <a:off x="2466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7A5E1E0-7F6B-B327-7DB4-541B2068D7AB}"/>
                  </a:ext>
                </a:extLst>
              </p:cNvPr>
              <p:cNvSpPr/>
              <p:nvPr/>
            </p:nvSpPr>
            <p:spPr>
              <a:xfrm>
                <a:off x="36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654D66-EA30-76FB-BF50-FC6B5A54685A}"/>
                </a:ext>
              </a:extLst>
            </p:cNvPr>
            <p:cNvGrpSpPr/>
            <p:nvPr/>
          </p:nvGrpSpPr>
          <p:grpSpPr>
            <a:xfrm>
              <a:off x="360000" y="3600000"/>
              <a:ext cx="9360000" cy="72000"/>
              <a:chOff x="2700000" y="2880000"/>
              <a:chExt cx="9360000" cy="72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7D78DEF-9081-32DA-5823-740D1470989C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0F37CD5-3535-41ED-863F-7BABE79E842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DF5194-C055-A1BC-2453-3D7D3C42D08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7FED32E-087E-0A1D-A308-38204C21E68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B8EFAAC-463D-C57C-AD6E-0E38FBB93DA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06B1374-4202-20FD-4FD2-0A3D636D50F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BC402B6-9667-753E-B338-14385597718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CE34961D-BEDA-EB7A-2FBF-328F40589667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953C3B6F-004F-2551-C53B-6696FBF2840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3E267C8-F9EE-3891-C0F7-246DBFD7C9B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BB82B3D-3F5D-5B2D-3967-79496645A1F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622A18C-A327-66D2-7E24-66DBE941EDA0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5054171-8F54-01BE-4BDE-6EAD796FBAD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28F2380-93AF-95ED-49FF-1D61961D05A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92AF320-795D-9A2E-077E-A387CA7BBC4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D6DBCFA-5F5C-5441-5253-30938AAE612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8168CBF-AEA9-21A3-139F-247A8800D61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AEE4B92-2B63-F23C-51DB-CDAA21B6FA9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6CD5916-C0F5-3605-B4F6-D8016C0A5CF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56195D1-8116-1BE5-EC45-2FA2C116DCA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7DC002C-F1DF-0189-3871-4348FC17A58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1B82C9A-CEC4-8A5F-D679-3F3F5426E57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6ACC253-D822-2393-6226-3018BB1187E5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00A1474-193D-DBB5-0CA6-66D41C14EA73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D2BE34D-1C9C-5203-BE7F-AA1BB986E5E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3B63A2-CA63-F358-14FF-2080C0C7837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99F13CD-639D-0AE6-B3D5-A0DFC3628B1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30D8471-F34D-ACEB-BE99-E45043D9486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0BCDC5E-05D7-5B2C-D68A-11E62DFCB52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0DFB563-427D-1A8F-2A1C-1E1DB42CA77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466C0E9-350B-3CEF-F01C-90C3D7C17203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A433A04-93D2-E335-0594-6FB3CCFC521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BA95443-2F9A-DDF1-2D92-8F8F8FCDDA7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57E8EEF-1C85-3036-C1C8-10C83BEAB461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4051571-36A9-8B53-8240-1294A4CFECE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978C286-8753-2872-9C1A-2E8D04168A5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15C09AE-FCA2-0D50-9773-3BD6B3A23FB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CD2DBF0-621F-8741-20F2-F438EEA915E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8BE0997-0BBC-0E28-9EE3-009A7A5A8FA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695673D-1884-55F5-7C9F-1BF77832339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E601E86-BACD-E594-0E45-88DAC51528C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2BDF8DE-1DA7-4E63-1E32-0FE45DDB997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348F2CC-1B12-5506-4D14-0542F35505C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6B74DC3-0E10-5E59-BF73-00360D7A54B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B20A00A-1FA8-7832-E3D8-015A2C3EC156}"/>
              </a:ext>
            </a:extLst>
          </p:cNvPr>
          <p:cNvSpPr txBox="1"/>
          <p:nvPr/>
        </p:nvSpPr>
        <p:spPr>
          <a:xfrm>
            <a:off x="3435306" y="558261"/>
            <a:ext cx="5321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textures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cap="small" dirty="0">
                <a:solidFill>
                  <a:prstClr val="black"/>
                </a:solidFill>
                <a:latin typeface="Calibri" panose="020F0502020204030204"/>
              </a:rPr>
              <a:t>(MVT deposits from around the world)</a:t>
            </a:r>
            <a:endParaRPr kumimoji="0" lang="en-IE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0362F60-95FB-70D6-33CA-486A4D5D747A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169DE7E-6840-EFAD-3590-2C00B67434DB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4A8C306B-9590-29A1-445A-94C5386E7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0043D1C-3C11-29AF-38BA-88F2DD766CF6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AD7CB39-47F6-828E-B0D5-F8FCBFCC8BAD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8B9871-D2FA-534B-C473-39BBCF9218E7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620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18902-E6CC-46EE-3511-71797616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165" y="999220"/>
            <a:ext cx="3053824" cy="25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B52F45-AAC5-6EEA-5375-1730320F8CDA}"/>
              </a:ext>
            </a:extLst>
          </p:cNvPr>
          <p:cNvSpPr txBox="1"/>
          <p:nvPr/>
        </p:nvSpPr>
        <p:spPr>
          <a:xfrm>
            <a:off x="4712568" y="1626033"/>
            <a:ext cx="222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Colloform textures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BF61E-9CD0-6079-913C-89AFED6BE9B6}"/>
              </a:ext>
            </a:extLst>
          </p:cNvPr>
          <p:cNvSpPr txBox="1"/>
          <p:nvPr/>
        </p:nvSpPr>
        <p:spPr>
          <a:xfrm>
            <a:off x="5257899" y="4619077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Zebra textures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79139-1600-1B00-3B7F-286480A3AB08}"/>
              </a:ext>
            </a:extLst>
          </p:cNvPr>
          <p:cNvSpPr txBox="1"/>
          <p:nvPr/>
        </p:nvSpPr>
        <p:spPr>
          <a:xfrm>
            <a:off x="1769778" y="3149888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err="1">
                <a:solidFill>
                  <a:schemeClr val="bg1"/>
                </a:solidFill>
              </a:rPr>
              <a:t>Pomorzany</a:t>
            </a:r>
            <a:endParaRPr lang="en-IE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128169-CB22-B1DD-8D17-EBDE049D7C54}"/>
              </a:ext>
            </a:extLst>
          </p:cNvPr>
          <p:cNvGrpSpPr/>
          <p:nvPr/>
        </p:nvGrpSpPr>
        <p:grpSpPr>
          <a:xfrm>
            <a:off x="7913775" y="1265518"/>
            <a:ext cx="3600000" cy="2165903"/>
            <a:chOff x="6928000" y="1468716"/>
            <a:chExt cx="3600000" cy="21659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95F4DE-1A09-6A7E-8FF4-94A91B2D5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000" y="1468716"/>
              <a:ext cx="3600000" cy="21025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13B5A3-B376-4B40-B101-65D52A1D4B5F}"/>
                </a:ext>
              </a:extLst>
            </p:cNvPr>
            <p:cNvSpPr txBox="1"/>
            <p:nvPr/>
          </p:nvSpPr>
          <p:spPr>
            <a:xfrm>
              <a:off x="8332000" y="3265287"/>
              <a:ext cx="21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dirty="0" err="1"/>
                <a:t>Olkusz</a:t>
              </a:r>
              <a:endParaRPr lang="en-IE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D42DC3-8299-76B3-FFAB-C84E4591D428}"/>
              </a:ext>
            </a:extLst>
          </p:cNvPr>
          <p:cNvGrpSpPr/>
          <p:nvPr/>
        </p:nvGrpSpPr>
        <p:grpSpPr>
          <a:xfrm>
            <a:off x="527077" y="3448434"/>
            <a:ext cx="3996000" cy="2880000"/>
            <a:chOff x="527077" y="3504706"/>
            <a:chExt cx="4203745" cy="3121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1B27C3-2347-4DF9-F096-9351018D7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077" y="3504706"/>
              <a:ext cx="4203745" cy="28605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AE6A5E-C167-B17A-BC44-91624C8CEE5F}"/>
                </a:ext>
              </a:extLst>
            </p:cNvPr>
            <p:cNvSpPr txBox="1"/>
            <p:nvPr/>
          </p:nvSpPr>
          <p:spPr>
            <a:xfrm>
              <a:off x="776513" y="6257191"/>
              <a:ext cx="385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Daniel’s Harbour, Newfoundland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E6E484-D024-2A55-636D-8121236FFB9A}"/>
              </a:ext>
            </a:extLst>
          </p:cNvPr>
          <p:cNvGrpSpPr/>
          <p:nvPr/>
        </p:nvGrpSpPr>
        <p:grpSpPr>
          <a:xfrm>
            <a:off x="7884144" y="3495501"/>
            <a:ext cx="3659262" cy="2883599"/>
            <a:chOff x="8005662" y="3728409"/>
            <a:chExt cx="3659262" cy="28835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28AB02-C647-9D0F-ECE7-9F297032B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6" t="65273" r="59870" b="16225"/>
            <a:stretch/>
          </p:blipFill>
          <p:spPr>
            <a:xfrm>
              <a:off x="8005662" y="3728409"/>
              <a:ext cx="3659262" cy="252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76CFAF-8680-0B9B-B2E8-82505859C33C}"/>
                </a:ext>
              </a:extLst>
            </p:cNvPr>
            <p:cNvSpPr txBox="1"/>
            <p:nvPr/>
          </p:nvSpPr>
          <p:spPr>
            <a:xfrm>
              <a:off x="8420071" y="6242676"/>
              <a:ext cx="2807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dirty="0" err="1"/>
                <a:t>Cadjebut</a:t>
              </a:r>
              <a:r>
                <a:rPr lang="en-IE" dirty="0"/>
                <a:t>, Western Australia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271F8-446F-7353-2E0E-487870D36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43" y="-34627"/>
            <a:ext cx="11741914" cy="5852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C391B3-2479-A7D6-B2A9-463B797AAFE6}"/>
              </a:ext>
            </a:extLst>
          </p:cNvPr>
          <p:cNvSpPr txBox="1"/>
          <p:nvPr/>
        </p:nvSpPr>
        <p:spPr>
          <a:xfrm>
            <a:off x="3883196" y="550640"/>
            <a:ext cx="494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Other MVT Textures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042836-3D96-8B80-A4A7-48FB5881155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960000"/>
            <a:chExt cx="11700000" cy="72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3AF524-CC3F-BA7B-17F6-17CA420751F3}"/>
                </a:ext>
              </a:extLst>
            </p:cNvPr>
            <p:cNvGrpSpPr/>
            <p:nvPr/>
          </p:nvGrpSpPr>
          <p:grpSpPr>
            <a:xfrm>
              <a:off x="9720000" y="3960000"/>
              <a:ext cx="2340000" cy="72000"/>
              <a:chOff x="594000" y="3074400"/>
              <a:chExt cx="2340000" cy="720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E1D5763-C163-72D2-B238-184135FEE647}"/>
                  </a:ext>
                </a:extLst>
              </p:cNvPr>
              <p:cNvSpPr/>
              <p:nvPr/>
            </p:nvSpPr>
            <p:spPr>
              <a:xfrm flipH="1">
                <a:off x="153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EF4B564-ACFF-F13C-60EE-9714F662C46E}"/>
                  </a:ext>
                </a:extLst>
              </p:cNvPr>
              <p:cNvSpPr/>
              <p:nvPr/>
            </p:nvSpPr>
            <p:spPr>
              <a:xfrm flipH="1">
                <a:off x="246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67DAA8-3B21-8948-0CB3-9ACBA8E3190E}"/>
                  </a:ext>
                </a:extLst>
              </p:cNvPr>
              <p:cNvSpPr/>
              <p:nvPr/>
            </p:nvSpPr>
            <p:spPr>
              <a:xfrm flipH="1">
                <a:off x="223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1B77977-40B9-94BD-9F01-8141FB50D14C}"/>
                  </a:ext>
                </a:extLst>
              </p:cNvPr>
              <p:cNvSpPr/>
              <p:nvPr/>
            </p:nvSpPr>
            <p:spPr>
              <a:xfrm flipH="1">
                <a:off x="1764000" y="3074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A4C0716-E622-34D4-3E43-DED23C55133C}"/>
                  </a:ext>
                </a:extLst>
              </p:cNvPr>
              <p:cNvSpPr/>
              <p:nvPr/>
            </p:nvSpPr>
            <p:spPr>
              <a:xfrm flipH="1">
                <a:off x="199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BDA019E-9E59-9ACF-5ABF-3518CFC9D9DE}"/>
                  </a:ext>
                </a:extLst>
              </p:cNvPr>
              <p:cNvSpPr/>
              <p:nvPr/>
            </p:nvSpPr>
            <p:spPr>
              <a:xfrm flipH="1">
                <a:off x="129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3E614A5-F956-762E-DDD4-B01BDE2985CD}"/>
                  </a:ext>
                </a:extLst>
              </p:cNvPr>
              <p:cNvSpPr/>
              <p:nvPr/>
            </p:nvSpPr>
            <p:spPr>
              <a:xfrm flipH="1">
                <a:off x="106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34D7F24-B3FC-616A-E430-685174810AEE}"/>
                  </a:ext>
                </a:extLst>
              </p:cNvPr>
              <p:cNvSpPr/>
              <p:nvPr/>
            </p:nvSpPr>
            <p:spPr>
              <a:xfrm flipH="1">
                <a:off x="82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953219D-706F-81BB-E130-27BC6A8EB818}"/>
                  </a:ext>
                </a:extLst>
              </p:cNvPr>
              <p:cNvSpPr/>
              <p:nvPr/>
            </p:nvSpPr>
            <p:spPr>
              <a:xfrm flipH="1">
                <a:off x="594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BBA71F5-AEF6-94DC-E94F-EBDFF955E89A}"/>
                  </a:ext>
                </a:extLst>
              </p:cNvPr>
              <p:cNvSpPr/>
              <p:nvPr/>
            </p:nvSpPr>
            <p:spPr>
              <a:xfrm flipH="1">
                <a:off x="270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F7AC43-C32A-FCE9-3615-68D0D100A227}"/>
                </a:ext>
              </a:extLst>
            </p:cNvPr>
            <p:cNvGrpSpPr/>
            <p:nvPr/>
          </p:nvGrpSpPr>
          <p:grpSpPr>
            <a:xfrm>
              <a:off x="360000" y="3960000"/>
              <a:ext cx="9360000" cy="72000"/>
              <a:chOff x="2700000" y="2880000"/>
              <a:chExt cx="9360000" cy="72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8FACE9A-2E05-FEE6-E0E1-7BC18BBEB6F2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35A04A4-7D03-1CE3-C580-6AD8D585DBA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D375AE7-CA13-A832-ECBC-A5BB2DA7AC9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3EB8607-93B2-850F-83EF-AC8C5532789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3A30FA86-492E-69DE-5C59-AF16662ACD6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9304AB7-28F7-5149-4B6F-6AE98B7AE76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ED69225-4B2C-4724-8FF1-5B9A07EAE175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3A2E383-4514-0432-BD91-20E7EB60805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1337CD-6832-F9D6-6C67-95F55372DD1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2BB63C0-7079-C396-7236-271AA5AB0BB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8E761A8-1B7F-2423-D1C5-ABA5100401A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5AAEA2D-8F72-7B24-8343-9A7BAD444BB0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F3BFBC0-76BA-BE57-387D-C6E96D4CE8F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4D34B6D-9F72-607B-FCE6-586026F0232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2B0CB8E-09FB-2B6E-D526-39BEA664FDC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7E457F-427E-C870-3F69-6B162D36554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A8DA483-681A-AA6B-CF61-424E14A04BC2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E3708F0-48DB-11D8-709F-8019E09B76D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C5A6B96-3146-C288-9BC6-6625A28009E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0E892B6-3A50-C45B-6A75-8FC7342271D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CBA8038-B2BB-D64D-CED9-A3FCC12739E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F794C5C-E0B6-D220-4DEF-C4F1BC3FEC2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8E9B213-2830-0302-852C-79D0B7B083A7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CB756DD-CF55-6F94-F7B8-A2E9C4DA0EA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23304DB-B1D2-D122-B92B-BD4E4084730C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2F7E26A-9EED-F1BC-35AA-DCBA2D631B3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C98ED69-700B-094C-DD32-6DDBCB39BC18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E184B9A-81E8-0079-FEA9-3FB0B088199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6AAE0F6-64C1-147F-4C96-EEE5EC5DF8D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27428F3-D25D-28F2-0BA2-98B00B001FD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C9CFA39-4189-5D8B-A71D-0A3294349F8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C39F63B-859E-869A-1262-1B48F8A0D78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2531E24-8A71-E5A5-947A-3EC8F6FC7C0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FA1AB5E-D581-275C-92FD-3D07639A932C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3123C9F-7382-E6FF-BC7B-E10F4DB430E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ACC1FAD-0812-AB90-9616-3AC483EED5B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BCE0A11-AF3E-A838-F767-9DC87CB638D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7121AD4-C170-01A6-A54A-D6CFEAE004EE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B6AC87A-A88A-7C05-4D5E-3382EE46F21A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436BDA8-26D0-E90C-BC88-B8183B40A1E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AB02853-FEA1-1733-8E99-661BDB6B65B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DB799AE-5BFB-EE5D-902D-91F2C925A15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6F38B2A-3E1C-B9EF-1C19-F44A3509869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70E8F3C-AD7F-FEF2-D232-482BC1B0623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0768AEA-A31E-ED73-DF76-8D9F7466DF43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8516EA2-CD70-DD5F-4B52-DE7663273B6C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325B1CA4-FA45-B8D4-34C2-B5A75835B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F11A2C9-A96A-2ED2-8D1E-76E6975288FD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3654E8-AD26-DBAD-BD4A-31B4BE8A5051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EC2BE7B-CB33-05A6-1590-08DDEA11244B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968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A540D2-2386-E3EB-B4EA-761663086693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8153CB66-87D7-3426-D3AD-511735D3C514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44F2E4-83FD-AED7-2D44-7DD7AF9DD6C0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9C889B-B518-1888-ABAE-45656F453CF5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FF5F0E-2550-DB34-16FC-934513A7B475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8EA2EA-B608-AA49-E419-9D36124165C5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31405B9-A34F-24BC-2C87-DC915C3EA293}"/>
              </a:ext>
            </a:extLst>
          </p:cNvPr>
          <p:cNvSpPr txBox="1"/>
          <p:nvPr/>
        </p:nvSpPr>
        <p:spPr>
          <a:xfrm>
            <a:off x="4285891" y="681494"/>
            <a:ext cx="362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Sulphur isotopes</a:t>
            </a:r>
          </a:p>
        </p:txBody>
      </p:sp>
      <p:pic>
        <p:nvPicPr>
          <p:cNvPr id="3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974E17-0730-B579-5AB9-8556B440A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06974" y="-1460421"/>
            <a:ext cx="5059044" cy="9577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6E76D0-3EEE-A0C8-D300-CBCFCA971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333" y="1981999"/>
            <a:ext cx="5848350" cy="30389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E6C250-5B9F-4551-849E-AF289434A487}"/>
              </a:ext>
            </a:extLst>
          </p:cNvPr>
          <p:cNvSpPr txBox="1"/>
          <p:nvPr/>
        </p:nvSpPr>
        <p:spPr>
          <a:xfrm>
            <a:off x="3516255" y="5786617"/>
            <a:ext cx="735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Bacteriogenic                                    Hydrothermal       Seawater SO</a:t>
            </a:r>
            <a:r>
              <a:rPr kumimoji="0" lang="en-I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E5DB4-0C64-49B2-B4EF-48C1D6BC286B}"/>
              </a:ext>
            </a:extLst>
          </p:cNvPr>
          <p:cNvSpPr txBox="1"/>
          <p:nvPr/>
        </p:nvSpPr>
        <p:spPr>
          <a:xfrm>
            <a:off x="880765" y="1249096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Irish-type deposits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5B1BB6-42D1-E33D-2DC2-4BC749499AB7}"/>
              </a:ext>
            </a:extLst>
          </p:cNvPr>
          <p:cNvSpPr txBox="1"/>
          <p:nvPr/>
        </p:nvSpPr>
        <p:spPr>
          <a:xfrm>
            <a:off x="3650974" y="516833"/>
            <a:ext cx="489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Sulphur isotopes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CCFE06-B067-00A7-81D6-D39F0287EE5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320000"/>
            <a:chExt cx="11700000" cy="72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B491D5-7CDA-21FF-D185-0ED6F1CFFFFF}"/>
                </a:ext>
              </a:extLst>
            </p:cNvPr>
            <p:cNvGrpSpPr/>
            <p:nvPr/>
          </p:nvGrpSpPr>
          <p:grpSpPr>
            <a:xfrm>
              <a:off x="9720000" y="4320000"/>
              <a:ext cx="2340000" cy="72000"/>
              <a:chOff x="594000" y="3287738"/>
              <a:chExt cx="2340000" cy="72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92BC562-DA09-A96F-F3EF-ED5CA8FC5C31}"/>
                  </a:ext>
                </a:extLst>
              </p:cNvPr>
              <p:cNvSpPr/>
              <p:nvPr/>
            </p:nvSpPr>
            <p:spPr>
              <a:xfrm rot="10800000">
                <a:off x="153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C6AFE69-488A-0B3D-80A3-96458B40E8CD}"/>
                  </a:ext>
                </a:extLst>
              </p:cNvPr>
              <p:cNvSpPr/>
              <p:nvPr/>
            </p:nvSpPr>
            <p:spPr>
              <a:xfrm rot="10800000">
                <a:off x="246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E21E4B1-EDF8-FF6B-32DE-3ED7FD81FAFE}"/>
                  </a:ext>
                </a:extLst>
              </p:cNvPr>
              <p:cNvSpPr/>
              <p:nvPr/>
            </p:nvSpPr>
            <p:spPr>
              <a:xfrm rot="10800000">
                <a:off x="223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4138816-ABBA-F12A-C0FD-7B6AC3E03196}"/>
                  </a:ext>
                </a:extLst>
              </p:cNvPr>
              <p:cNvSpPr/>
              <p:nvPr/>
            </p:nvSpPr>
            <p:spPr>
              <a:xfrm rot="10800000">
                <a:off x="176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4080B07-64F4-07AB-0961-9EEE046E24B5}"/>
                  </a:ext>
                </a:extLst>
              </p:cNvPr>
              <p:cNvSpPr/>
              <p:nvPr/>
            </p:nvSpPr>
            <p:spPr>
              <a:xfrm rot="10800000">
                <a:off x="1998000" y="328773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9461113-B526-52F4-6EFC-B242BAE47F5B}"/>
                  </a:ext>
                </a:extLst>
              </p:cNvPr>
              <p:cNvSpPr/>
              <p:nvPr/>
            </p:nvSpPr>
            <p:spPr>
              <a:xfrm rot="10800000">
                <a:off x="129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111FBCC-5D0C-7AE7-3E9B-5CE8F77E8000}"/>
                  </a:ext>
                </a:extLst>
              </p:cNvPr>
              <p:cNvSpPr/>
              <p:nvPr/>
            </p:nvSpPr>
            <p:spPr>
              <a:xfrm rot="10800000">
                <a:off x="106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9D0B688-9CEF-C376-3D8C-EEB5EB3274BF}"/>
                  </a:ext>
                </a:extLst>
              </p:cNvPr>
              <p:cNvSpPr/>
              <p:nvPr/>
            </p:nvSpPr>
            <p:spPr>
              <a:xfrm rot="10800000">
                <a:off x="828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4D8862F-EC78-4C56-96A1-25C7025CBC9B}"/>
                  </a:ext>
                </a:extLst>
              </p:cNvPr>
              <p:cNvSpPr/>
              <p:nvPr/>
            </p:nvSpPr>
            <p:spPr>
              <a:xfrm rot="10800000">
                <a:off x="59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C1A7AC-2674-ADCA-C1D3-392061BF1362}"/>
                  </a:ext>
                </a:extLst>
              </p:cNvPr>
              <p:cNvSpPr/>
              <p:nvPr/>
            </p:nvSpPr>
            <p:spPr>
              <a:xfrm rot="10800000">
                <a:off x="270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12C3E5-F1D7-5757-AC36-C7E9437E4F43}"/>
                </a:ext>
              </a:extLst>
            </p:cNvPr>
            <p:cNvGrpSpPr/>
            <p:nvPr/>
          </p:nvGrpSpPr>
          <p:grpSpPr>
            <a:xfrm>
              <a:off x="360000" y="4320000"/>
              <a:ext cx="9360000" cy="72000"/>
              <a:chOff x="2700000" y="2880000"/>
              <a:chExt cx="9360000" cy="72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05E0C2F-B9DD-0A42-8FF6-92D1A979BC73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79BEEA2-8100-F7EA-FB2B-F4B79CB8496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FA78E3-31A7-B697-46B4-4F8E91AEE05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481A526-0746-B7D3-490A-C55D15FA4FE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A7E2AFF-98E3-2EC9-4E37-EFD3BD50E5C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92A84E8-BFCC-1BB6-6D9D-AF2173CDB1A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1435AA6-D172-8843-3359-2B0D8CDB57D6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262DA8B-4105-A8DA-D2E2-2B04FB7E2DF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34D6F2D-C7C5-8706-B35B-66DDE618FB5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D1E7212D-4448-7D56-9B27-4DA9CC26F40B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53A703-0557-518F-8AF8-8EED7219A63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A6DA2E1-19EF-5A47-A86C-DC410EE97267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5974AE3-3971-1049-8970-66620BD65E7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CBBD6C7-3F8B-D934-6BA3-370785CE2D8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53ACEE9-AABB-AEB0-61E8-47920309071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7AFD493-5B28-BDF4-253B-5F3024F91AC0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30B5A5F-1D75-B378-3595-892AE9C2032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9389BD5-20A6-AD26-728E-4627149C17B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D58000A-53C4-88CA-3D0C-AED535EE8C8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F289A3B-8CD9-9A62-9C58-9156CFD87E2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8E02CC5-47FC-92AD-F681-F9D4DC8AB67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F4C11FF-A59D-BC23-3643-AD8A40E3124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D33CD00-5EFF-5A43-AB90-A04C4F87283C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AD602BD-03B5-D66A-7B9F-638559AB6D7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29544A4-84BC-D3AA-BC25-DACDA6E24D8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FE59C5A-E91A-8C68-A1C1-E6E444E830D9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F3A8677-877E-0EB1-931D-45CE2ADD907B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3A1CCFC-35D5-2539-D24D-B5ADE36AB83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E734E39-29AA-5CA4-705C-724B62247E0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DE0843B-EB03-81E1-F18B-A9ADF459D21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5324315-F4CA-3D61-A31A-495D033D379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64F1076-C49D-0AD7-F63E-7A559B33B1C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E31D754-ABF4-6C8E-41B7-10FD2603F7A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7ADF299-6144-7B93-D0CD-A2BCEAB809E4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A2F4643-B4F5-6435-D7B8-139CFD0E530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1717900-67E0-6331-258C-23B87E1B7DA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25E9A7A-8629-4AE7-2AD4-0BC0BD3C479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72215C9-8E72-D384-4A54-EDF5BFEDEB4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FBDB3F4-6BE6-3482-8CAD-E7B52007224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B5C0272-B9FE-B0E7-5997-859C6B0E0CC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6EA2B27-2CFE-7A87-11A1-D59E4926820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822EE24-EE89-9866-10B7-09F75B8E749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6D0EA9D-3C81-F875-2D59-73CE157B945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70E83B4-22F7-72AA-2A4E-E1370C180895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040BF3-2044-AE4F-93E2-D72D1D2A95F5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2B2DD63-2C82-C7BF-B497-B6A25B5F814B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5A00CE71-E1A4-9EDF-BDA4-8D5184CB4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FD5074F-90B5-3738-57D7-378AE74DE9D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2F7C4B5-CD7A-83B1-5DC9-FB6957E1A162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78134E-1DAA-6238-F23A-D37265E9339C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A540D2-2386-E3EB-B4EA-761663086693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8153CB66-87D7-3426-D3AD-511735D3C514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44F2E4-83FD-AED7-2D44-7DD7AF9DD6C0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9C889B-B518-1888-ABAE-45656F453CF5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FF5F0E-2550-DB34-16FC-934513A7B475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8EA2EA-B608-AA49-E419-9D36124165C5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31405B9-A34F-24BC-2C87-DC915C3EA293}"/>
              </a:ext>
            </a:extLst>
          </p:cNvPr>
          <p:cNvSpPr txBox="1"/>
          <p:nvPr/>
        </p:nvSpPr>
        <p:spPr>
          <a:xfrm>
            <a:off x="3959087" y="681494"/>
            <a:ext cx="427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Age and timing of mineralization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944105-E972-FAC7-20D0-5A9D12724AE1}"/>
              </a:ext>
            </a:extLst>
          </p:cNvPr>
          <p:cNvSpPr txBox="1">
            <a:spLocks/>
          </p:cNvSpPr>
          <p:nvPr/>
        </p:nvSpPr>
        <p:spPr>
          <a:xfrm>
            <a:off x="696000" y="1099910"/>
            <a:ext cx="10800000" cy="52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200" b="1" dirty="0"/>
              <a:t>Kildare</a:t>
            </a:r>
            <a:endParaRPr lang="en-IE" b="1" dirty="0"/>
          </a:p>
          <a:p>
            <a:r>
              <a:rPr lang="en-IE" sz="2400" dirty="0"/>
              <a:t>Hosted in late Chadian to early </a:t>
            </a:r>
            <a:r>
              <a:rPr lang="en-IE" sz="2400" dirty="0" err="1"/>
              <a:t>Arundian</a:t>
            </a:r>
            <a:r>
              <a:rPr lang="en-IE" sz="2400" dirty="0"/>
              <a:t> sedimentary rocks</a:t>
            </a:r>
          </a:p>
          <a:p>
            <a:r>
              <a:rPr lang="en-IE" sz="2400" dirty="0"/>
              <a:t>Cut by NW-SE late faults which also displaces the Kildare Thrust which is of Variscan age (~310Ma)</a:t>
            </a:r>
          </a:p>
          <a:p>
            <a:r>
              <a:rPr lang="en-IE" sz="2400" dirty="0"/>
              <a:t>Therefore, the mineralization must be post Variscan</a:t>
            </a:r>
            <a:endParaRPr lang="en-IE" dirty="0"/>
          </a:p>
          <a:p>
            <a:pPr marL="0" indent="0">
              <a:buNone/>
            </a:pPr>
            <a:r>
              <a:rPr lang="en-IE" sz="3200" b="1" dirty="0"/>
              <a:t>Abbeytown</a:t>
            </a:r>
            <a:endParaRPr lang="en-IE" b="1" dirty="0"/>
          </a:p>
          <a:p>
            <a:r>
              <a:rPr lang="en-IE" sz="2400" dirty="0"/>
              <a:t>Hosted by Chadian sedimentary rocks</a:t>
            </a:r>
          </a:p>
          <a:p>
            <a:r>
              <a:rPr lang="en-IE" sz="2400" dirty="0"/>
              <a:t>Post initial onset of movement (</a:t>
            </a:r>
            <a:r>
              <a:rPr lang="en-IE" sz="2400" dirty="0" err="1"/>
              <a:t>Asbian</a:t>
            </a:r>
            <a:r>
              <a:rPr lang="en-IE" sz="2400" dirty="0"/>
              <a:t>) on the faults associated with the up-lift of the Ox Mountains Inlier</a:t>
            </a:r>
          </a:p>
          <a:p>
            <a:r>
              <a:rPr lang="en-IE" sz="2400" dirty="0"/>
              <a:t>Hitzman (1986)  - </a:t>
            </a:r>
            <a:r>
              <a:rPr lang="en-IE" sz="2400" dirty="0" err="1"/>
              <a:t>Asbian</a:t>
            </a:r>
            <a:r>
              <a:rPr lang="en-IE" sz="2400" dirty="0"/>
              <a:t> or later age based on the structural history of the area</a:t>
            </a:r>
          </a:p>
          <a:p>
            <a:r>
              <a:rPr lang="en-IE" sz="2400" dirty="0"/>
              <a:t>Halliday and Mitchell (1983) - Permian age based on K-</a:t>
            </a:r>
            <a:r>
              <a:rPr lang="en-IE" sz="2400" dirty="0" err="1"/>
              <a:t>Ar</a:t>
            </a:r>
            <a:r>
              <a:rPr lang="en-IE" sz="2400" dirty="0"/>
              <a:t> dating (270 and 285Ma) of chlorite intergrown with sphalerite and galena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17F9BE-7FBE-8EAF-492C-5EB895C6CB9C}"/>
              </a:ext>
            </a:extLst>
          </p:cNvPr>
          <p:cNvGrpSpPr/>
          <p:nvPr/>
        </p:nvGrpSpPr>
        <p:grpSpPr>
          <a:xfrm>
            <a:off x="244722" y="6786000"/>
            <a:ext cx="11702556" cy="72000"/>
            <a:chOff x="360000" y="4680000"/>
            <a:chExt cx="11702556" cy="72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081A38-BA04-CA13-642A-70FC66C88866}"/>
                </a:ext>
              </a:extLst>
            </p:cNvPr>
            <p:cNvGrpSpPr/>
            <p:nvPr/>
          </p:nvGrpSpPr>
          <p:grpSpPr>
            <a:xfrm>
              <a:off x="9720000" y="4680000"/>
              <a:ext cx="2342556" cy="72000"/>
              <a:chOff x="594000" y="3509711"/>
              <a:chExt cx="2342556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273BDAE-B97E-08A4-A76F-DF8979B99374}"/>
                  </a:ext>
                </a:extLst>
              </p:cNvPr>
              <p:cNvSpPr/>
              <p:nvPr/>
            </p:nvSpPr>
            <p:spPr>
              <a:xfrm rot="10800000">
                <a:off x="1530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55AA4CC-9836-DBA0-9CDE-C87331A625DA}"/>
                  </a:ext>
                </a:extLst>
              </p:cNvPr>
              <p:cNvSpPr/>
              <p:nvPr/>
            </p:nvSpPr>
            <p:spPr>
              <a:xfrm rot="10800000">
                <a:off x="246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0F860DE-57A4-8B47-839A-9A6D584F8C6D}"/>
                  </a:ext>
                </a:extLst>
              </p:cNvPr>
              <p:cNvSpPr/>
              <p:nvPr/>
            </p:nvSpPr>
            <p:spPr>
              <a:xfrm rot="10800000">
                <a:off x="2702556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9DA406D-F12C-2722-6090-A6BFE1A2B183}"/>
                  </a:ext>
                </a:extLst>
              </p:cNvPr>
              <p:cNvSpPr/>
              <p:nvPr/>
            </p:nvSpPr>
            <p:spPr>
              <a:xfrm rot="10800000">
                <a:off x="176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D9850CE-7B59-9B87-B94D-96CEA1624DDC}"/>
                  </a:ext>
                </a:extLst>
              </p:cNvPr>
              <p:cNvSpPr/>
              <p:nvPr/>
            </p:nvSpPr>
            <p:spPr>
              <a:xfrm rot="10800000">
                <a:off x="199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325895F-1040-9D1A-9EFA-0CE2BD6AB4F1}"/>
                  </a:ext>
                </a:extLst>
              </p:cNvPr>
              <p:cNvSpPr/>
              <p:nvPr/>
            </p:nvSpPr>
            <p:spPr>
              <a:xfrm rot="10800000">
                <a:off x="129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76FEBDB-CD2A-8432-4FF1-355C76A3FF33}"/>
                  </a:ext>
                </a:extLst>
              </p:cNvPr>
              <p:cNvSpPr/>
              <p:nvPr/>
            </p:nvSpPr>
            <p:spPr>
              <a:xfrm rot="10800000">
                <a:off x="1062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485E8A2-CAAA-679D-4833-ADB8FEEAAEBC}"/>
                  </a:ext>
                </a:extLst>
              </p:cNvPr>
              <p:cNvSpPr/>
              <p:nvPr/>
            </p:nvSpPr>
            <p:spPr>
              <a:xfrm rot="10800000">
                <a:off x="82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3D44B25-E5FA-11B9-7706-F009818FEFD4}"/>
                  </a:ext>
                </a:extLst>
              </p:cNvPr>
              <p:cNvSpPr/>
              <p:nvPr/>
            </p:nvSpPr>
            <p:spPr>
              <a:xfrm rot="10800000">
                <a:off x="59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7904DD0-C793-1BC3-1668-D0902D82362E}"/>
                  </a:ext>
                </a:extLst>
              </p:cNvPr>
              <p:cNvSpPr/>
              <p:nvPr/>
            </p:nvSpPr>
            <p:spPr>
              <a:xfrm rot="10800000">
                <a:off x="2234556" y="3509711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6AC1518-6F46-428B-34A9-67CF4F6F6ADB}"/>
                </a:ext>
              </a:extLst>
            </p:cNvPr>
            <p:cNvGrpSpPr/>
            <p:nvPr/>
          </p:nvGrpSpPr>
          <p:grpSpPr>
            <a:xfrm>
              <a:off x="360000" y="4680000"/>
              <a:ext cx="9360000" cy="72000"/>
              <a:chOff x="2700000" y="2880000"/>
              <a:chExt cx="9360000" cy="720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30972BA-6892-CB58-DA97-150D02DC775E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AF724921-0733-C29E-4BD0-66EAFF6A858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DB581A7-A631-F6C1-01EA-823A0C859DA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879D91D-A677-FE72-6C2D-E23E030B9E4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B57E8D0-BF04-7AFD-BA6E-0A1F967697C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8545C12-8AD5-5EF5-B082-E08CFBD9BAD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89A2CAD-2D69-10EA-2C18-C6A1F326A24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BA2878D-3519-E0DB-0733-AF46E9C93EB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0F2B1E7-0BD4-85CC-4B09-2A10985E702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F728968-AA63-55EC-529E-E88ACC09632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A43D8E3-524A-D52E-3EF7-06577B9A838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70D29C5-04A5-095F-FFBB-D3A54C352C40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B629E97-0B04-C818-F221-72384DF80C9F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A4F0A02-6FE3-5987-CDFA-E2F219CF3DB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9E45294-E2C1-5097-DA40-874FD1B8123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4665CD4-7CA8-5057-765C-6A9F14BBA6B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CF613B9-1996-1E47-4DD1-93ABA7AA46A3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DA91B96-8F8B-6578-6ADA-8D65710A4A4B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27A9E73-32BB-8AFA-D4FE-601D7FC2495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BBF50E4-B7F1-D7C1-784E-72E13A10A12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B58A231-4BF6-8B9A-EA62-D8FEA7E788B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7FC3D5B-BC55-CD15-427D-44050BC8701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B8B0927-D0EA-411A-E67B-F612C4715336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B74A18D-E466-99EE-7666-D6C8CBB12F1C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09C4617-9260-E425-EA8D-025485E9D3F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61536B2-99B4-0110-A743-50B301DB599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8FBADE4-291B-561E-BD0A-227A93BB4AA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C90C79B-8578-5109-A58C-D068CAEB8B3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98673AE-29B3-99AA-F78B-AF2DFF67AB7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39EF2C5-642F-706D-00F5-C3250C39179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98D7F25-5742-0B63-F660-0DC660C0CA2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FF84D32-502E-9800-5DA6-38A2133879A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C3D0BDE-0739-2324-E308-76E69531F4A9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73E018F-659E-3FA8-A742-A9BC3F49D548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366C9FF-924E-4F7C-7F99-93892E08C97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1264197-F5FF-81B3-B686-0D450B0193E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2C86977-2A81-9766-C6AE-1A00880C722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74648F8-EDC3-BF61-E63A-B0ECF7716F20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2289FE4-7895-7FC8-2C23-987FFAF2F89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B86746-2498-A4C8-DC4F-765AEB98D60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AB145E7-EECE-9E6D-56BF-A98281F3E0BF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FB09B22-D36B-D195-CB41-5F07C896325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F772CF5-7876-9B43-100D-E738BCD5FF1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0ED15F6-D751-FA63-6E6E-2621D104433C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C54D5B-86AB-9A81-3F6A-CB715682007E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050414C-03F4-1DD3-96B8-C8E773A497F1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C46E494-8B8F-371F-921A-0F3A50F26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121E5C2-B59E-3673-9196-F104D1B29D5D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D697C2-96E0-52BF-9BB3-AA446B12E5C6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E727EAE-3F03-E789-5959-83D5276E1062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041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4EAA99-C84A-B73B-9921-28AEE64F86C3}"/>
              </a:ext>
            </a:extLst>
          </p:cNvPr>
          <p:cNvSpPr txBox="1"/>
          <p:nvPr/>
        </p:nvSpPr>
        <p:spPr>
          <a:xfrm>
            <a:off x="551795" y="1182626"/>
            <a:ext cx="10515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algn="just">
              <a:buFont typeface="Calibri" panose="020F0502020204030204" pitchFamily="34" charset="0"/>
              <a:buChar char="•"/>
              <a:defRPr/>
            </a:pPr>
            <a:r>
              <a:rPr lang="en-IE" sz="2000" dirty="0"/>
              <a:t>Hosted by rocks younger than typical Irish-type deposits: Kildare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deposits are developed over a stratigraphic interval of around 500m into post-Chadian sedimentary rocks.  Abbeytown hosted by Chadian rocks.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Isotopically very different, notably with no bacteriogenic sulphur (in marked contrast to all Irish-type deposits) – evaporitic sulphur source likely.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Abundant marcasite in Kildare rather than pyrite as at the Irish-type deposits.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en-IE" sz="2000" dirty="0">
                <a:latin typeface="Calibri" panose="020F0502020204030204"/>
              </a:rPr>
              <a:t>S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paragenesis with limited phases.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Fluid inclusions: - 45-70°C, 12-17wt% NaCl equivalent (lower T).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 suggests that both the Kildare and Abbeytown deposits are younger than Irish-type deposits.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8C7B3D-40F9-2333-26E9-873A08885AFC}"/>
              </a:ext>
            </a:extLst>
          </p:cNvPr>
          <p:cNvGrpSpPr/>
          <p:nvPr/>
        </p:nvGrpSpPr>
        <p:grpSpPr>
          <a:xfrm>
            <a:off x="232000" y="68774"/>
            <a:ext cx="11728000" cy="526774"/>
            <a:chOff x="232000" y="4003922"/>
            <a:chExt cx="11728000" cy="526774"/>
          </a:xfrm>
        </p:grpSpPr>
        <p:sp>
          <p:nvSpPr>
            <p:cNvPr id="9" name="Callout: Down Arrow 8">
              <a:extLst>
                <a:ext uri="{FF2B5EF4-FFF2-40B4-BE49-F238E27FC236}">
                  <a16:creationId xmlns:a16="http://schemas.microsoft.com/office/drawing/2014/main" id="{859D6557-D5E4-450E-BFA4-B9DE60F427B8}"/>
                </a:ext>
              </a:extLst>
            </p:cNvPr>
            <p:cNvSpPr/>
            <p:nvPr/>
          </p:nvSpPr>
          <p:spPr>
            <a:xfrm>
              <a:off x="7408000" y="4003922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76DC20-11B1-5EBB-404E-B929D8921E33}"/>
                </a:ext>
              </a:extLst>
            </p:cNvPr>
            <p:cNvSpPr/>
            <p:nvPr/>
          </p:nvSpPr>
          <p:spPr>
            <a:xfrm>
              <a:off x="232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F8EE86-6556-5557-3DF5-FF6BFAD1B066}"/>
                </a:ext>
              </a:extLst>
            </p:cNvPr>
            <p:cNvSpPr/>
            <p:nvPr/>
          </p:nvSpPr>
          <p:spPr>
            <a:xfrm>
              <a:off x="2624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E1F286-73E5-FA29-87C3-329EF7B966F8}"/>
                </a:ext>
              </a:extLst>
            </p:cNvPr>
            <p:cNvSpPr/>
            <p:nvPr/>
          </p:nvSpPr>
          <p:spPr>
            <a:xfrm>
              <a:off x="5016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5F8A1A-0F0A-5FAA-CAD1-C197D29A7FD2}"/>
                </a:ext>
              </a:extLst>
            </p:cNvPr>
            <p:cNvSpPr/>
            <p:nvPr/>
          </p:nvSpPr>
          <p:spPr>
            <a:xfrm>
              <a:off x="9800000" y="4003922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B1A9F4-3217-AA8E-9BA7-03829765C301}"/>
              </a:ext>
            </a:extLst>
          </p:cNvPr>
          <p:cNvSpPr txBox="1"/>
          <p:nvPr/>
        </p:nvSpPr>
        <p:spPr>
          <a:xfrm>
            <a:off x="1785257" y="740229"/>
            <a:ext cx="862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Main differences with Irish-type deposits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5E00F3-AEE5-0C50-F434-933BD0F5D691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04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68A4D-9B1B-740C-5E09-8CCD8E5349F8}"/>
                </a:ext>
              </a:extLst>
            </p:cNvPr>
            <p:cNvGrpSpPr/>
            <p:nvPr/>
          </p:nvGrpSpPr>
          <p:grpSpPr>
            <a:xfrm>
              <a:off x="9720000" y="5040000"/>
              <a:ext cx="2340000" cy="72000"/>
              <a:chOff x="585722" y="3818266"/>
              <a:chExt cx="2340000" cy="72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AEB4D98-5C01-2801-B348-0FDAD381D2BB}"/>
                  </a:ext>
                </a:extLst>
              </p:cNvPr>
              <p:cNvSpPr/>
              <p:nvPr/>
            </p:nvSpPr>
            <p:spPr>
              <a:xfrm rot="10800000">
                <a:off x="269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FB2A0A9-F17A-6D1D-D6D7-5666C27222DA}"/>
                  </a:ext>
                </a:extLst>
              </p:cNvPr>
              <p:cNvSpPr/>
              <p:nvPr/>
            </p:nvSpPr>
            <p:spPr>
              <a:xfrm rot="10800000">
                <a:off x="152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A4B780A-153E-0D2D-E32B-6C84D6B4C148}"/>
                  </a:ext>
                </a:extLst>
              </p:cNvPr>
              <p:cNvSpPr/>
              <p:nvPr/>
            </p:nvSpPr>
            <p:spPr>
              <a:xfrm rot="10800000">
                <a:off x="222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54A46A5-A695-E188-1EA1-9DEA063DC008}"/>
                  </a:ext>
                </a:extLst>
              </p:cNvPr>
              <p:cNvSpPr/>
              <p:nvPr/>
            </p:nvSpPr>
            <p:spPr>
              <a:xfrm rot="10800000">
                <a:off x="175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C43EBF4-4ACE-4998-282F-9133207E47D9}"/>
                  </a:ext>
                </a:extLst>
              </p:cNvPr>
              <p:cNvSpPr/>
              <p:nvPr/>
            </p:nvSpPr>
            <p:spPr>
              <a:xfrm rot="10800000">
                <a:off x="198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FFC41BF-138B-17E0-F722-DFD43F7D0629}"/>
                  </a:ext>
                </a:extLst>
              </p:cNvPr>
              <p:cNvSpPr/>
              <p:nvPr/>
            </p:nvSpPr>
            <p:spPr>
              <a:xfrm rot="10800000">
                <a:off x="1287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ED96E82-2F6B-C96A-0FE2-81FC724AD254}"/>
                  </a:ext>
                </a:extLst>
              </p:cNvPr>
              <p:cNvSpPr/>
              <p:nvPr/>
            </p:nvSpPr>
            <p:spPr>
              <a:xfrm rot="10800000">
                <a:off x="105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D9B151C-E98F-D21C-66D4-BF1A940B81D5}"/>
                  </a:ext>
                </a:extLst>
              </p:cNvPr>
              <p:cNvSpPr/>
              <p:nvPr/>
            </p:nvSpPr>
            <p:spPr>
              <a:xfrm rot="10800000">
                <a:off x="81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873416D-2981-F561-1C48-9B3F1D690CFC}"/>
                  </a:ext>
                </a:extLst>
              </p:cNvPr>
              <p:cNvSpPr/>
              <p:nvPr/>
            </p:nvSpPr>
            <p:spPr>
              <a:xfrm rot="10800000">
                <a:off x="58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7058AF8-1CF2-E1A1-20C5-49F995CBB77B}"/>
                  </a:ext>
                </a:extLst>
              </p:cNvPr>
              <p:cNvSpPr/>
              <p:nvPr/>
            </p:nvSpPr>
            <p:spPr>
              <a:xfrm rot="10800000">
                <a:off x="2457722" y="3818266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8A5525-D97B-7E82-4F5D-507B4B172F12}"/>
                </a:ext>
              </a:extLst>
            </p:cNvPr>
            <p:cNvGrpSpPr/>
            <p:nvPr/>
          </p:nvGrpSpPr>
          <p:grpSpPr>
            <a:xfrm>
              <a:off x="360000" y="5040000"/>
              <a:ext cx="9360000" cy="72000"/>
              <a:chOff x="2700000" y="2880000"/>
              <a:chExt cx="9360000" cy="7200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DC7950D-D15F-F6B6-8840-2C3B62157048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6A74B36-5FD6-56CA-9C4D-48C85A312B0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40C1EBE-902A-662D-8717-35710690CFC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2A2AFAF-A930-9323-DC07-C1AEB59C461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7E9F96B-0809-989B-BB5F-6D4E2D877BA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0726D2C-5EA5-82A6-67D0-44AF3670ED4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43CD2CA-8480-981B-C344-1A84AA6AB1F1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C0A0E19-637A-8732-0B43-8F4F94984DF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604A29E-1B66-5F9D-FB07-9223E390C6BB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09EE9CE-2546-2851-F532-7246EEC7B8DE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F7149BB-75F0-C643-C69E-E10B353D9D02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A6070F-813D-8FDB-97F0-0B01BC76C903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1AC5CC6-1795-62BE-741B-559A9122B2C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26E26FC-8DAA-7F7B-27C5-80A6B95CDEA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DD875D6-7298-43B4-9737-0C0723F0190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D806BC4-EDDD-CB6C-17AE-50CAFADD246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806FA16-CAD8-7C9A-67A1-FA2E23668D0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17BF202-977B-9018-A586-ABFCF34AD86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83B82FB-A2E2-B76A-1ADF-4503F77C9F1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B73C10C-B854-339E-E9FE-884C8B8712C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D3207B3-7164-CC77-1A09-6BA29AA6E15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9D09CA3-CCE7-F0FE-F07D-BC9B2BC68934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4DD3BA7-2C43-ED54-B047-14BA8E73DF68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3001D92-B696-B066-DDAA-856AA152CD9E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B497BCF-BBA2-16F7-0E8D-0439D087D93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D72D13C-B76C-2322-358B-13D2A0C8141C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77BD0-8CBA-7025-362A-11C6C7EC55F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2109DDD-6C8E-8F20-42D5-744F23AA30F6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D75AC40-0139-70ED-701B-5106595E8B5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C7E22CF-FBD0-A8E1-D2A0-A795834221B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6EBD0F9-67DA-643B-5A71-5AB2DECEC6E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E2479F4-4103-DA7F-6710-1D54A1BF72B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DACA769-605B-3334-BE4D-32B7BB83EC5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426786F-D549-A5EE-3C5D-C0A2D3DE2BBD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A4C96D8-5847-5045-8229-011E18040A1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9A93C1A-00A9-6CFF-CAA0-50C937A4B4F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58ADCF-2D64-D26A-DB41-5B9855CC894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202228E-5976-C086-E12B-F06335678E1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1CF515C-F783-D3FF-7CD8-0A511823505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9E1BDC2-7DAE-D484-EE3B-157954A274D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7E84DC-87C8-C104-CCA2-1F6AB358A0D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FBDF2BF-EB78-E99A-3969-40CF6B4D017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D74E1E-FA26-F840-ED27-169E4E337D2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5873B85-5B93-6ED0-1F3A-20677B36B55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1D5C45-4E32-238A-009A-AFA61DD43E4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58BAC96-9F75-8905-0BEE-22694653BB8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C1AFF812-3BB8-A258-B792-6CD1D69AF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9E0B141-F85E-8511-A571-6F344DF447D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2985CEB-F4F8-5608-B1E8-C0EC3D57C227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A82882B-0FB8-F296-9347-7B6CC82217BF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07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625FFC-3F2F-6AE1-FAB5-C98C76D86A54}"/>
              </a:ext>
            </a:extLst>
          </p:cNvPr>
          <p:cNvGrpSpPr>
            <a:grpSpLocks noChangeAspect="1"/>
          </p:cNvGrpSpPr>
          <p:nvPr/>
        </p:nvGrpSpPr>
        <p:grpSpPr>
          <a:xfrm>
            <a:off x="4464562" y="886697"/>
            <a:ext cx="6893967" cy="5400000"/>
            <a:chOff x="430039" y="230767"/>
            <a:chExt cx="7483133" cy="58614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D8E00C-665D-C1B1-8AF9-20D9FF6A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039" y="230767"/>
              <a:ext cx="7483133" cy="58614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67B305-DFA7-3628-4F5A-2EC6030CA2B9}"/>
                </a:ext>
              </a:extLst>
            </p:cNvPr>
            <p:cNvSpPr txBox="1"/>
            <p:nvPr/>
          </p:nvSpPr>
          <p:spPr>
            <a:xfrm>
              <a:off x="2657475" y="1067004"/>
              <a:ext cx="1427928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ALLENWOOD SOUTH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5404C2-707C-FB24-1454-228F7C8876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3678" y="1147536"/>
              <a:ext cx="72000" cy="72000"/>
            </a:xfrm>
            <a:prstGeom prst="rect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9B02ED-05B8-3422-3234-431D159BD9E4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5" name="Callout: Down Arrow 4">
              <a:extLst>
                <a:ext uri="{FF2B5EF4-FFF2-40B4-BE49-F238E27FC236}">
                  <a16:creationId xmlns:a16="http://schemas.microsoft.com/office/drawing/2014/main" id="{3C17AAD1-AA59-A34A-0EEF-94084D8E5654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0BA970-6B52-4093-DE29-05732B79661E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5948F3-6662-0C53-8A4A-9FE1F19B9832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D26A89-1D50-6281-2F08-39B018484A77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1412C0-4F0B-8C88-8318-A41A9126A0BE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C271AC-5EE4-76A0-BD0A-DBDC2EC21B33}"/>
              </a:ext>
            </a:extLst>
          </p:cNvPr>
          <p:cNvGrpSpPr/>
          <p:nvPr/>
        </p:nvGrpSpPr>
        <p:grpSpPr>
          <a:xfrm>
            <a:off x="394669" y="1471599"/>
            <a:ext cx="3087641" cy="2942869"/>
            <a:chOff x="653935" y="1548884"/>
            <a:chExt cx="3087641" cy="27767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A532AB-30FA-BA58-A350-3ED241AAFE83}"/>
                </a:ext>
              </a:extLst>
            </p:cNvPr>
            <p:cNvSpPr txBox="1"/>
            <p:nvPr/>
          </p:nvSpPr>
          <p:spPr>
            <a:xfrm>
              <a:off x="670560" y="2012951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645F16-D444-A474-3201-3846E6BE3A45}"/>
                </a:ext>
              </a:extLst>
            </p:cNvPr>
            <p:cNvSpPr/>
            <p:nvPr/>
          </p:nvSpPr>
          <p:spPr>
            <a:xfrm>
              <a:off x="653935" y="1548884"/>
              <a:ext cx="3087641" cy="2776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B011F5-D815-314B-6CB0-FA97B6A80C7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188" y="2825477"/>
              <a:ext cx="546509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8867E6-36DF-F8E1-B292-B56432155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627" y="2443132"/>
              <a:ext cx="530736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36F0BF-D54B-F4DE-B247-4357EB4F024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188" y="3194369"/>
              <a:ext cx="545029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1D328-DDF3-69ED-2579-D06670C59C50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174" y="2088068"/>
              <a:ext cx="542523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09405C-892A-7A38-AD16-44DC1A13520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628" y="1714137"/>
              <a:ext cx="538069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0DBB03-6744-4F0C-84B6-A501BBF4D99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188" y="3555938"/>
              <a:ext cx="539176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7FD9C4-0C69-CFD6-280E-9344C328131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535" y="3921906"/>
              <a:ext cx="545027" cy="28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0D7595-153F-25E0-9D2E-7442D8683654}"/>
                </a:ext>
              </a:extLst>
            </p:cNvPr>
            <p:cNvSpPr txBox="1"/>
            <p:nvPr/>
          </p:nvSpPr>
          <p:spPr>
            <a:xfrm>
              <a:off x="1474114" y="1722340"/>
              <a:ext cx="2144796" cy="236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Allenwood Beds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Rickardstown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Formation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Waulsortian Mudbank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ABC 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Navan 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Basal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Clastics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Lower </a:t>
              </a:r>
              <a:r>
                <a:rPr lang="en-US" sz="1400" dirty="0" err="1">
                  <a:solidFill>
                    <a:prstClr val="black"/>
                  </a:solidFill>
                </a:rPr>
                <a:t>Palaeozoic</a:t>
              </a:r>
              <a:endPara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1A4760-AED9-3EDC-8565-B59E8E7E5B7C}"/>
              </a:ext>
            </a:extLst>
          </p:cNvPr>
          <p:cNvSpPr txBox="1"/>
          <p:nvPr/>
        </p:nvSpPr>
        <p:spPr>
          <a:xfrm>
            <a:off x="3602348" y="362774"/>
            <a:ext cx="498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Kildare District Deposits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6F3931-C255-EA42-E7FF-5A335F8066C1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3600000"/>
            <a:chExt cx="11700000" cy="72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A8106D-D5B3-9D2F-71E8-1B26622DBF5D}"/>
                </a:ext>
              </a:extLst>
            </p:cNvPr>
            <p:cNvGrpSpPr/>
            <p:nvPr/>
          </p:nvGrpSpPr>
          <p:grpSpPr>
            <a:xfrm>
              <a:off x="360000" y="3600000"/>
              <a:ext cx="2340000" cy="72000"/>
              <a:chOff x="360000" y="2769600"/>
              <a:chExt cx="2340000" cy="720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E6163B6-DE66-F3C8-61AB-102293EF4C68}"/>
                  </a:ext>
                </a:extLst>
              </p:cNvPr>
              <p:cNvSpPr/>
              <p:nvPr/>
            </p:nvSpPr>
            <p:spPr>
              <a:xfrm>
                <a:off x="153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288C9D9-8141-B6FB-9910-28F9DEED76FB}"/>
                  </a:ext>
                </a:extLst>
              </p:cNvPr>
              <p:cNvSpPr/>
              <p:nvPr/>
            </p:nvSpPr>
            <p:spPr>
              <a:xfrm>
                <a:off x="59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54D8978-F34B-2847-C6AA-8A8A8C40316E}"/>
                  </a:ext>
                </a:extLst>
              </p:cNvPr>
              <p:cNvSpPr/>
              <p:nvPr/>
            </p:nvSpPr>
            <p:spPr>
              <a:xfrm>
                <a:off x="82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3059E2A-F074-485A-034A-E59C23418C00}"/>
                  </a:ext>
                </a:extLst>
              </p:cNvPr>
              <p:cNvSpPr/>
              <p:nvPr/>
            </p:nvSpPr>
            <p:spPr>
              <a:xfrm>
                <a:off x="1296000" y="27696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59CA307-C769-7B84-4D26-41ADA77379B5}"/>
                  </a:ext>
                </a:extLst>
              </p:cNvPr>
              <p:cNvSpPr/>
              <p:nvPr/>
            </p:nvSpPr>
            <p:spPr>
              <a:xfrm>
                <a:off x="106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CAA515-3293-25D1-CB8A-68EF3DB189B2}"/>
                  </a:ext>
                </a:extLst>
              </p:cNvPr>
              <p:cNvSpPr/>
              <p:nvPr/>
            </p:nvSpPr>
            <p:spPr>
              <a:xfrm>
                <a:off x="1764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F363569-E446-DC92-E702-BAD6414DF200}"/>
                  </a:ext>
                </a:extLst>
              </p:cNvPr>
              <p:cNvSpPr/>
              <p:nvPr/>
            </p:nvSpPr>
            <p:spPr>
              <a:xfrm>
                <a:off x="1998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6C32379-3EA1-9817-8A5C-9F8BFB870AC7}"/>
                  </a:ext>
                </a:extLst>
              </p:cNvPr>
              <p:cNvSpPr/>
              <p:nvPr/>
            </p:nvSpPr>
            <p:spPr>
              <a:xfrm>
                <a:off x="2232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76D04FC-6AF2-66B8-44D3-D3A9A5462F89}"/>
                  </a:ext>
                </a:extLst>
              </p:cNvPr>
              <p:cNvSpPr/>
              <p:nvPr/>
            </p:nvSpPr>
            <p:spPr>
              <a:xfrm>
                <a:off x="2466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DC486D2-3F1E-C1EF-0C1E-544D519F0259}"/>
                  </a:ext>
                </a:extLst>
              </p:cNvPr>
              <p:cNvSpPr/>
              <p:nvPr/>
            </p:nvSpPr>
            <p:spPr>
              <a:xfrm>
                <a:off x="360000" y="27696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0F3FF-91B2-3B6B-B18F-49BE704920F1}"/>
                </a:ext>
              </a:extLst>
            </p:cNvPr>
            <p:cNvGrpSpPr/>
            <p:nvPr/>
          </p:nvGrpSpPr>
          <p:grpSpPr>
            <a:xfrm>
              <a:off x="2700000" y="3600000"/>
              <a:ext cx="9360000" cy="72000"/>
              <a:chOff x="2700000" y="2880000"/>
              <a:chExt cx="9360000" cy="72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08A358A-938A-ACC5-A42F-AB344518D694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7CD4B55-F4AB-5A4A-7FA1-93AF4885B60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61F1C54-478B-6B5C-B80F-0133E0A8A58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8A45E2-8E25-AF4A-B92C-2D1728146436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E764CB-46E7-F9A0-6030-0856EBA76075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4B4722E-64BC-9C38-FEF8-74EAADA2776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BC80725-0D1D-3326-2F1D-DFCECBF3A9E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DF0DE4-9A13-E77F-D48E-D377F5A96302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61C65BF-C691-010C-1085-B778BD07F852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F25D8FC-3770-0B24-4ADC-A80B1090884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0A59CA5-4EC9-45ED-7A73-116D2E92FAF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7EC97D7-05A3-821A-6925-A976A47A9EE7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39723C5-744E-C48D-F935-750D0537939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2518AE7-27B6-081B-8686-7CEAFCCB689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B5C90B5-4A05-55D6-E9F1-9118FEE6307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018DA3A-F7FB-D006-1D43-253C07581A22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21A0095-560B-D246-501D-A6D783B20713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1F94611-BCAD-CA2B-7807-F20681A6773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3C3482A-B0AC-EB7A-4024-F80003EC3B3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C7D0F45-6786-1950-2A6A-FDAD8A7C6C27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55EF83A2-C82D-164D-9025-9BCD5582E39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36F1ABA3-B369-3AC9-5CCD-D7501F62CA4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6DE2579-11CE-366E-25B8-417306D67A67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57A9CC2-AC51-2A04-FE04-DD38F40F0D4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D2544BE-1779-EDF3-207F-E8D5950BEA17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B8CE511-E370-7E87-1965-CACC6A7C54B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6904FF5-39CC-E5A4-BC27-9E8163E9FCC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FD6C96F-5941-BABB-7F51-5D2C90D0DB24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A98D2C8-9A36-5AE1-C8E0-CD7561C9A7AA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A75792D-F6CE-E67F-F471-690DEAF2977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27B4F6B-5B26-9050-9C9B-37E80CB0F69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DD53A71-7E00-0567-F3F0-BC1F3F1A4651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BEDE50A-B338-6AA6-4B66-6031419CB5B1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0A8B420-6F84-E0D6-81FA-637E460B8BD0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9BA99AA7-1AC6-5997-9AE4-BE2A3204707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70EB4E6-3D07-8CC8-4160-F332534F18C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8653033-725E-59FD-7844-7A2420CCD54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5FDFF1F-5F6F-B727-1046-A2B0BACBF41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DD4916F-1A22-6755-DEE4-B72F28D2F72F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0D400A2-704C-B984-CB84-F98D05E631C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5501464-EB2E-A1D0-A603-10BDA03B4CF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0FBCB02-A833-2CBB-65BD-EED3D291D53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C6AC7C3-B62C-378D-BC99-A780684B1F7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83227AD-9DD4-6B05-23B2-F1751D58E4F1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073AEAB-2E48-0537-2518-2F9BA205EBEB}"/>
              </a:ext>
            </a:extLst>
          </p:cNvPr>
          <p:cNvGrpSpPr/>
          <p:nvPr/>
        </p:nvGrpSpPr>
        <p:grpSpPr>
          <a:xfrm>
            <a:off x="0" y="6325103"/>
            <a:ext cx="12192000" cy="458892"/>
            <a:chOff x="0" y="5569726"/>
            <a:chExt cx="12192000" cy="45889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E845F8E-2E54-99F6-560F-CD8E22365588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547CB06-BAEC-90D4-465B-5879E3E86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5F4FF36-05C1-F08B-9A8F-C25A0228ECB9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432D823-3C67-79A7-1814-BAEAB1856C7C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10D053-6F85-89FB-D6EB-6B839E80A07E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476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F33AD-82BC-CE75-2753-2E2584AD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786" y="1702000"/>
            <a:ext cx="10468429" cy="435133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400" dirty="0"/>
              <a:t>The term </a:t>
            </a:r>
            <a:r>
              <a:rPr lang="en-US" sz="2400" b="1" dirty="0"/>
              <a:t>‘‘Irish-type’’ </a:t>
            </a:r>
            <a:r>
              <a:rPr lang="en-US" sz="2400" dirty="0"/>
              <a:t>should be reserved for deposits that display the criteria usually associated with such deposits.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dirty="0"/>
              <a:t>The Kildare and Abbeytown deposits have features that do not occur in Irish-type deposits.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dirty="0"/>
              <a:t>The deposits in Kildare and at Abbeytown display many features that are typical of Mississippi Valley-type deposits.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dirty="0"/>
              <a:t>However, the deposits in Kildare and at Abbeytown represent an end-member of the spectrum of mineral deposits observed in the Irish Orefield – they are Irish but not Irish-type.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400" dirty="0"/>
          </a:p>
          <a:p>
            <a:pPr marL="0" indent="0" algn="just">
              <a:spcBef>
                <a:spcPts val="0"/>
              </a:spcBef>
              <a:buNone/>
            </a:pP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4EFAE-CA04-95C5-1F07-860BF054DAC5}"/>
              </a:ext>
            </a:extLst>
          </p:cNvPr>
          <p:cNvGrpSpPr/>
          <p:nvPr/>
        </p:nvGrpSpPr>
        <p:grpSpPr>
          <a:xfrm>
            <a:off x="232000" y="73297"/>
            <a:ext cx="11728000" cy="526774"/>
            <a:chOff x="232000" y="4869565"/>
            <a:chExt cx="11728000" cy="526774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7F730D16-C562-3ADD-43AF-2C7B496D05D2}"/>
                </a:ext>
              </a:extLst>
            </p:cNvPr>
            <p:cNvSpPr/>
            <p:nvPr/>
          </p:nvSpPr>
          <p:spPr>
            <a:xfrm>
              <a:off x="9800000" y="4869565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3D1ED6-858C-C373-47A1-57159A2C22D1}"/>
                </a:ext>
              </a:extLst>
            </p:cNvPr>
            <p:cNvSpPr/>
            <p:nvPr/>
          </p:nvSpPr>
          <p:spPr>
            <a:xfrm>
              <a:off x="232000" y="4869565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53A844-594D-8209-4A63-27653F366B31}"/>
                </a:ext>
              </a:extLst>
            </p:cNvPr>
            <p:cNvSpPr/>
            <p:nvPr/>
          </p:nvSpPr>
          <p:spPr>
            <a:xfrm>
              <a:off x="2624000" y="4869565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C49B0D-755F-2A5A-FE0F-5F303230893C}"/>
                </a:ext>
              </a:extLst>
            </p:cNvPr>
            <p:cNvSpPr/>
            <p:nvPr/>
          </p:nvSpPr>
          <p:spPr>
            <a:xfrm>
              <a:off x="5016000" y="4869565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7A1AC5-6111-8F6B-0E14-942C9C78E252}"/>
                </a:ext>
              </a:extLst>
            </p:cNvPr>
            <p:cNvSpPr/>
            <p:nvPr/>
          </p:nvSpPr>
          <p:spPr>
            <a:xfrm>
              <a:off x="7408000" y="4869565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75D6A0-BB94-912D-D531-216AEC170797}"/>
              </a:ext>
            </a:extLst>
          </p:cNvPr>
          <p:cNvSpPr txBox="1"/>
          <p:nvPr/>
        </p:nvSpPr>
        <p:spPr>
          <a:xfrm>
            <a:off x="3555521" y="879892"/>
            <a:ext cx="5080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Conclusion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538D4-AD28-F501-7FE5-DDF80AA2CBE3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400000"/>
            <a:chExt cx="11700000" cy="72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75DFF-6262-C49B-17CF-C809A563EE45}"/>
                </a:ext>
              </a:extLst>
            </p:cNvPr>
            <p:cNvGrpSpPr/>
            <p:nvPr/>
          </p:nvGrpSpPr>
          <p:grpSpPr>
            <a:xfrm>
              <a:off x="9720000" y="5400000"/>
              <a:ext cx="2340000" cy="72000"/>
              <a:chOff x="569322" y="4135088"/>
              <a:chExt cx="2340000" cy="72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217EB93-27A9-998B-5BA4-DAF3AE5C225A}"/>
                  </a:ext>
                </a:extLst>
              </p:cNvPr>
              <p:cNvSpPr/>
              <p:nvPr/>
            </p:nvSpPr>
            <p:spPr>
              <a:xfrm rot="10800000">
                <a:off x="1505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2888679-A8F5-214D-438F-14C6B6D90A9E}"/>
                  </a:ext>
                </a:extLst>
              </p:cNvPr>
              <p:cNvSpPr/>
              <p:nvPr/>
            </p:nvSpPr>
            <p:spPr>
              <a:xfrm rot="10800000">
                <a:off x="244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8BAF066-6A49-F3F9-4640-F8AC9EB171B8}"/>
                  </a:ext>
                </a:extLst>
              </p:cNvPr>
              <p:cNvSpPr/>
              <p:nvPr/>
            </p:nvSpPr>
            <p:spPr>
              <a:xfrm rot="10800000">
                <a:off x="220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C17B429-9684-A445-FA6E-E1F406590981}"/>
                  </a:ext>
                </a:extLst>
              </p:cNvPr>
              <p:cNvSpPr/>
              <p:nvPr/>
            </p:nvSpPr>
            <p:spPr>
              <a:xfrm rot="10800000">
                <a:off x="173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F61E9C4-D11E-C00D-0147-A2BB3E044706}"/>
                  </a:ext>
                </a:extLst>
              </p:cNvPr>
              <p:cNvSpPr/>
              <p:nvPr/>
            </p:nvSpPr>
            <p:spPr>
              <a:xfrm rot="10800000">
                <a:off x="197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6F6309B-0690-CFA8-113D-8D6F700B4C3A}"/>
                  </a:ext>
                </a:extLst>
              </p:cNvPr>
              <p:cNvSpPr/>
              <p:nvPr/>
            </p:nvSpPr>
            <p:spPr>
              <a:xfrm rot="10800000">
                <a:off x="1271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0ED868E-13EA-7440-E344-5A1B0EE33114}"/>
                  </a:ext>
                </a:extLst>
              </p:cNvPr>
              <p:cNvSpPr/>
              <p:nvPr/>
            </p:nvSpPr>
            <p:spPr>
              <a:xfrm rot="10800000">
                <a:off x="1037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21A400E-679F-CDBC-4B7A-AFCE26829221}"/>
                  </a:ext>
                </a:extLst>
              </p:cNvPr>
              <p:cNvSpPr/>
              <p:nvPr/>
            </p:nvSpPr>
            <p:spPr>
              <a:xfrm rot="10800000">
                <a:off x="803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E11989-6082-284C-F298-47F264AFD6FC}"/>
                  </a:ext>
                </a:extLst>
              </p:cNvPr>
              <p:cNvSpPr/>
              <p:nvPr/>
            </p:nvSpPr>
            <p:spPr>
              <a:xfrm rot="10800000">
                <a:off x="569322" y="413508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73BAFC2-6ACE-ABD1-E70D-E3BD9C050137}"/>
                  </a:ext>
                </a:extLst>
              </p:cNvPr>
              <p:cNvSpPr/>
              <p:nvPr/>
            </p:nvSpPr>
            <p:spPr>
              <a:xfrm rot="10800000">
                <a:off x="2675322" y="413508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E0C90A-19F7-2A72-6933-A1A9DAC6AF24}"/>
                </a:ext>
              </a:extLst>
            </p:cNvPr>
            <p:cNvGrpSpPr/>
            <p:nvPr/>
          </p:nvGrpSpPr>
          <p:grpSpPr>
            <a:xfrm>
              <a:off x="360000" y="5400000"/>
              <a:ext cx="9360000" cy="72000"/>
              <a:chOff x="2700000" y="2880000"/>
              <a:chExt cx="9360000" cy="72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B2C00D1-6996-E073-F9B9-E2537D6293E4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111BE9F-385E-B9FB-3751-CD03B1D6EE22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893DA17-E1BF-A795-A389-20F07512AE8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92692FD-9628-088A-DC8A-BBCB4423DAC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6E3E8FE-EE95-B89E-42B2-70C572C7272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5E6432B-C726-8121-5F72-A190A037117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9B105AA-359D-FB7D-F044-B2C46A3892E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21BD2D2-578C-66F8-AB57-7BD32A315EF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5757A0A-7010-485B-6AB9-033E13A31C5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4389A6-442A-7CFB-225B-915173AFEFB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B9BD21D-F15F-6E8F-85C3-2F02816D1B9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063E920-D7A7-11C6-A074-46940AC05F42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A3D8892-7CB5-E60E-FC66-415AB399A14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393A200-AA11-EDB8-1119-ED879674C71F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5786E27-BFAC-73CE-618E-52555D251413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7CEE71C-C8F7-D074-FF72-D639E24448B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C9A7AB2-5A83-1358-D72F-575D465276FB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E0DB1DA-6ED8-35CB-80E8-7145AD7FFDF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3F95165-3529-FEBE-F44F-7FB5BEC4F2A8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B131594-6A08-8992-FD29-A63FA0C94DF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02F613F-8861-F6D9-CC8C-E5824893A624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AFFC337-6900-052A-1093-56D0A2E589F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D77D8CD-243F-3DB4-F381-92437490CED7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FAB3F04-6341-8135-2D1F-BC7BD392368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C4067B8-331D-C5C4-7BFA-0FEBBA9A0C29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DAA47A-2989-76DB-6234-7FD355D78A9F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DDDFA35-4DDD-DCB6-EA95-A745FDE40A6C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6D4EA-CBA7-5322-2469-AF7965F6761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2A0C061-C1EB-571D-EC26-034A562E9AA2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6C8C7A7-9CED-7D1B-7A76-6AA6900974C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C8FAEB9-B4A1-B0CE-482E-BF0F81F09A6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8C9FD1E-0B73-BE94-7117-8D12DADAC85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B51FB29-352A-FDE3-87EF-9F6BCB593BF7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60F16AA-0657-5D7E-345A-A0B5BC286E1F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C6AEE76-BBCB-89CF-CFDE-EAD10D68B9B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FE6F229-64D8-B602-E9C0-26FB76B870F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E94E5D5-48CE-CD20-BCF7-1F6AB288A29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A8F00A-29A2-02BB-7BE0-110E8B1E7FC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2AE9E0E-93BF-1E5C-25C3-9F65FE71E1E7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42B4CF-ED0D-8677-B417-FC6B4EA7B79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27F4F96-85A2-5EAB-9D60-9B1F41D5F549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6D796A1-64CE-F009-98CF-10CE4CC8C00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15E92D7-1016-ED9E-99E5-95F3D8F03EC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CAD8787-E149-839D-2443-D2DBDCE47A0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6FE2948-C809-BE44-8F4C-A8D955566D30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87662-29C4-676D-785D-DEE185688833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12D1B70-E3E1-4CD0-8544-07DE9DA93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36DAC48-DBC8-592C-3FDB-03CFC2D86643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14C3235-2547-A3BA-0FF7-64CABAA40E7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F1E1379-BB53-C0F3-B193-977354DE890E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06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0EE99-F7C6-8398-035F-EF7A5A843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192" y="1253824"/>
            <a:ext cx="3600000" cy="432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US" sz="1800" dirty="0"/>
              <a:t>The Allenwood Formation comprise pale grey, massive shelf limestones and their dolomitized equivalents.  It is thought that the Allenwood Formation passes laterally into Calp in the basinal areas.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US" sz="1800" dirty="0" err="1"/>
              <a:t>Rickardstown</a:t>
            </a:r>
            <a:r>
              <a:rPr lang="en-US" sz="1800" dirty="0"/>
              <a:t> Formation comprises thinly interbedded nodular crinoidal, cherty micrites, shales and reef-derived conglomerates overlain by a dark grey, fine-grained dolomite with abundant chert. </a:t>
            </a:r>
            <a:endParaRPr lang="en-IE" sz="1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DBAE08-ED77-BB23-3D70-286EA66500B5}"/>
              </a:ext>
            </a:extLst>
          </p:cNvPr>
          <p:cNvGrpSpPr>
            <a:grpSpLocks noChangeAspect="1"/>
          </p:cNvGrpSpPr>
          <p:nvPr/>
        </p:nvGrpSpPr>
        <p:grpSpPr>
          <a:xfrm>
            <a:off x="772103" y="908398"/>
            <a:ext cx="2878708" cy="5400000"/>
            <a:chOff x="8163859" y="245999"/>
            <a:chExt cx="3335289" cy="62564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DA1523-A95F-7E2D-DB44-0D8034171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3859" y="245999"/>
              <a:ext cx="3335289" cy="625649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06C898-4A00-D6E8-2175-D9C9719BB0E5}"/>
                </a:ext>
              </a:extLst>
            </p:cNvPr>
            <p:cNvSpPr/>
            <p:nvPr/>
          </p:nvSpPr>
          <p:spPr>
            <a:xfrm>
              <a:off x="11043763" y="773906"/>
              <a:ext cx="45719" cy="17621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BF233D-846F-F25C-EEE8-2519AA47D6BD}"/>
                </a:ext>
              </a:extLst>
            </p:cNvPr>
            <p:cNvSpPr/>
            <p:nvPr/>
          </p:nvSpPr>
          <p:spPr>
            <a:xfrm>
              <a:off x="11049478" y="2721769"/>
              <a:ext cx="45719" cy="5040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68056A-487F-57EE-93AE-6F0B0F273A2A}"/>
                </a:ext>
              </a:extLst>
            </p:cNvPr>
            <p:cNvSpPr/>
            <p:nvPr/>
          </p:nvSpPr>
          <p:spPr>
            <a:xfrm>
              <a:off x="11016336" y="2721768"/>
              <a:ext cx="108000" cy="2160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9638F6-FF11-2013-E630-1F40F6EEA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68232" y="950119"/>
              <a:ext cx="3153" cy="14836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21B39A-99C5-6CD5-4B99-42AC5D2E7180}"/>
                </a:ext>
              </a:extLst>
            </p:cNvPr>
            <p:cNvCxnSpPr/>
            <p:nvPr/>
          </p:nvCxnSpPr>
          <p:spPr>
            <a:xfrm>
              <a:off x="11069003" y="3645694"/>
              <a:ext cx="0" cy="2238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40A4F0-F721-E21C-3053-F8DEA6DBC7E3}"/>
                </a:ext>
              </a:extLst>
            </p:cNvPr>
            <p:cNvSpPr/>
            <p:nvPr/>
          </p:nvSpPr>
          <p:spPr>
            <a:xfrm>
              <a:off x="10998994" y="2433767"/>
              <a:ext cx="125342" cy="245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5633F8-57BE-1A40-A324-C3AD676C38AF}"/>
                </a:ext>
              </a:extLst>
            </p:cNvPr>
            <p:cNvSpPr/>
            <p:nvPr/>
          </p:nvSpPr>
          <p:spPr>
            <a:xfrm>
              <a:off x="11016336" y="4635828"/>
              <a:ext cx="125342" cy="806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E4D60D-63F2-B0A1-925C-7F915D3CAF67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11068232" y="3225769"/>
              <a:ext cx="4106" cy="54798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6B682E-9192-39F7-92B8-FFC4514C86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68232" y="4707421"/>
              <a:ext cx="4583" cy="66315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14DC1D-B80F-4E9F-F4F7-336A89088A08}"/>
                </a:ext>
              </a:extLst>
            </p:cNvPr>
            <p:cNvSpPr/>
            <p:nvPr/>
          </p:nvSpPr>
          <p:spPr>
            <a:xfrm>
              <a:off x="8715374" y="626269"/>
              <a:ext cx="324000" cy="1183545"/>
            </a:xfrm>
            <a:prstGeom prst="rect">
              <a:avLst/>
            </a:prstGeom>
            <a:solidFill>
              <a:srgbClr val="00FF00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5DB461-F04F-CF43-3711-0980185FF843}"/>
                </a:ext>
              </a:extLst>
            </p:cNvPr>
            <p:cNvSpPr/>
            <p:nvPr/>
          </p:nvSpPr>
          <p:spPr>
            <a:xfrm>
              <a:off x="8716188" y="1809814"/>
              <a:ext cx="324000" cy="1350105"/>
            </a:xfrm>
            <a:prstGeom prst="rect">
              <a:avLst/>
            </a:prstGeom>
            <a:solidFill>
              <a:srgbClr val="00B0F0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E55E46-7C5D-501F-B50D-E27A6290DB55}"/>
                </a:ext>
              </a:extLst>
            </p:cNvPr>
            <p:cNvSpPr/>
            <p:nvPr/>
          </p:nvSpPr>
          <p:spPr>
            <a:xfrm>
              <a:off x="8715374" y="3168287"/>
              <a:ext cx="324000" cy="1494201"/>
            </a:xfrm>
            <a:prstGeom prst="rect">
              <a:avLst/>
            </a:prstGeom>
            <a:solidFill>
              <a:srgbClr val="003399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9F0D921-1BF1-04DE-29BE-95153F968E6D}"/>
                </a:ext>
              </a:extLst>
            </p:cNvPr>
            <p:cNvSpPr/>
            <p:nvPr/>
          </p:nvSpPr>
          <p:spPr>
            <a:xfrm>
              <a:off x="8715374" y="4670858"/>
              <a:ext cx="324000" cy="640800"/>
            </a:xfrm>
            <a:prstGeom prst="rect">
              <a:avLst/>
            </a:prstGeom>
            <a:solidFill>
              <a:srgbClr val="FFFF00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5A7A50-55BA-9853-5792-477FF241F378}"/>
                </a:ext>
              </a:extLst>
            </p:cNvPr>
            <p:cNvSpPr/>
            <p:nvPr/>
          </p:nvSpPr>
          <p:spPr>
            <a:xfrm>
              <a:off x="8715374" y="5314862"/>
              <a:ext cx="324000" cy="162000"/>
            </a:xfrm>
            <a:prstGeom prst="rect">
              <a:avLst/>
            </a:prstGeom>
            <a:solidFill>
              <a:schemeClr val="accent6">
                <a:lumMod val="50000"/>
                <a:alpha val="16863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D1D36A-4D1F-2721-45E4-888D3115B583}"/>
                </a:ext>
              </a:extLst>
            </p:cNvPr>
            <p:cNvSpPr/>
            <p:nvPr/>
          </p:nvSpPr>
          <p:spPr>
            <a:xfrm>
              <a:off x="8722523" y="5483929"/>
              <a:ext cx="324000" cy="198000"/>
            </a:xfrm>
            <a:prstGeom prst="rect">
              <a:avLst/>
            </a:prstGeom>
            <a:solidFill>
              <a:srgbClr val="FFC000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A16BA7-E989-F7E7-F5C8-9C1F2104B771}"/>
                </a:ext>
              </a:extLst>
            </p:cNvPr>
            <p:cNvSpPr/>
            <p:nvPr/>
          </p:nvSpPr>
          <p:spPr>
            <a:xfrm>
              <a:off x="8720142" y="5694519"/>
              <a:ext cx="324000" cy="270511"/>
            </a:xfrm>
            <a:prstGeom prst="rect">
              <a:avLst/>
            </a:prstGeom>
            <a:solidFill>
              <a:srgbClr val="7030A0">
                <a:alpha val="1686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A0DD6DB-BAEE-BD03-B89F-732515AB2A99}"/>
              </a:ext>
            </a:extLst>
          </p:cNvPr>
          <p:cNvSpPr txBox="1"/>
          <p:nvPr/>
        </p:nvSpPr>
        <p:spPr>
          <a:xfrm>
            <a:off x="3198744" y="357810"/>
            <a:ext cx="579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Kildare District: Stratigraphic Setting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FD3F63-835A-C947-BE32-433F6D270812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20" name="Callout: Down Arrow 19">
              <a:extLst>
                <a:ext uri="{FF2B5EF4-FFF2-40B4-BE49-F238E27FC236}">
                  <a16:creationId xmlns:a16="http://schemas.microsoft.com/office/drawing/2014/main" id="{BDEC23FE-E4E6-B0A1-BB8D-6E9D95CDE5E3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38362D-0479-6094-368A-5F0D59F1622A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5EEFC9-8595-092D-F11F-55A97ECAA109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57BEC-583E-5FB7-1D35-8197812BCE3B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19CA9F-7C53-7F34-EF48-8193EF2EE9FC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BBE551C-B25A-06F8-F6B0-1287159390F5}"/>
              </a:ext>
            </a:extLst>
          </p:cNvPr>
          <p:cNvSpPr txBox="1"/>
          <p:nvPr/>
        </p:nvSpPr>
        <p:spPr>
          <a:xfrm>
            <a:off x="4293703" y="1253824"/>
            <a:ext cx="36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lvl="1" indent="-23040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IE" dirty="0"/>
              <a:t>Sub-Waulsortian – Kildare Province of </a:t>
            </a:r>
            <a:r>
              <a:rPr lang="en-IE" dirty="0" err="1"/>
              <a:t>Philcox</a:t>
            </a:r>
            <a:r>
              <a:rPr lang="en-IE" dirty="0"/>
              <a:t> (1984) – twice as thick as the Limerick and North Midlands Provinces, and almost  four times as thick as the Dunmore Province.</a:t>
            </a:r>
          </a:p>
          <a:p>
            <a:pPr marL="230400" lvl="1" indent="-230400">
              <a:spcBef>
                <a:spcPts val="50"/>
              </a:spcBef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IE" dirty="0"/>
              <a:t>Comprises a Navan Beds equivalent; Argillaceous Bioclastic Limestones; and laminated calcarenite; Banded Shale; and some thinner limestones at the top.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0DE924B-6DED-2550-24FB-8FAC8C12BCD9}"/>
              </a:ext>
            </a:extLst>
          </p:cNvPr>
          <p:cNvGrpSpPr/>
          <p:nvPr/>
        </p:nvGrpSpPr>
        <p:grpSpPr>
          <a:xfrm>
            <a:off x="0" y="6325102"/>
            <a:ext cx="12192000" cy="458892"/>
            <a:chOff x="0" y="5569726"/>
            <a:chExt cx="12192000" cy="45889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3CB31BD-023D-1002-BFD3-15D9274DDCF3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CFA2FD83-0E5E-E12E-FB37-AB8E66A25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0949010-4DCA-8350-7662-0D9067E0F0F9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9C1A116-FA57-23F4-172C-C154575F8A27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5539501-B18F-82C1-11D8-1D188302ECBA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78FFF-E097-6790-ECE5-E89D90A4520F}"/>
              </a:ext>
            </a:extLst>
          </p:cNvPr>
          <p:cNvGrpSpPr/>
          <p:nvPr/>
        </p:nvGrpSpPr>
        <p:grpSpPr>
          <a:xfrm>
            <a:off x="211683" y="6779020"/>
            <a:ext cx="11700000" cy="72000"/>
            <a:chOff x="360000" y="3960000"/>
            <a:chExt cx="11700000" cy="72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53966D-A867-B1C1-D045-0D979722101E}"/>
                </a:ext>
              </a:extLst>
            </p:cNvPr>
            <p:cNvGrpSpPr/>
            <p:nvPr/>
          </p:nvGrpSpPr>
          <p:grpSpPr>
            <a:xfrm>
              <a:off x="360000" y="3960000"/>
              <a:ext cx="2340000" cy="72000"/>
              <a:chOff x="594000" y="3074400"/>
              <a:chExt cx="2340000" cy="72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6564B1D-80A0-5EBA-1B22-1EF5734BCFED}"/>
                  </a:ext>
                </a:extLst>
              </p:cNvPr>
              <p:cNvSpPr/>
              <p:nvPr/>
            </p:nvSpPr>
            <p:spPr>
              <a:xfrm flipH="1">
                <a:off x="153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12C662E-1DEE-06A3-D5E0-2AE752D4EEC0}"/>
                  </a:ext>
                </a:extLst>
              </p:cNvPr>
              <p:cNvSpPr/>
              <p:nvPr/>
            </p:nvSpPr>
            <p:spPr>
              <a:xfrm flipH="1">
                <a:off x="246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4469AC3-4554-B1A8-A47F-D81B71FB392D}"/>
                  </a:ext>
                </a:extLst>
              </p:cNvPr>
              <p:cNvSpPr/>
              <p:nvPr/>
            </p:nvSpPr>
            <p:spPr>
              <a:xfrm flipH="1">
                <a:off x="223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40AF9A9-955F-548F-827B-1C1328ADFE3D}"/>
                  </a:ext>
                </a:extLst>
              </p:cNvPr>
              <p:cNvSpPr/>
              <p:nvPr/>
            </p:nvSpPr>
            <p:spPr>
              <a:xfrm flipH="1">
                <a:off x="1764000" y="3074400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7DBE2F3-E166-FDB1-D6B8-9B251163080D}"/>
                  </a:ext>
                </a:extLst>
              </p:cNvPr>
              <p:cNvSpPr/>
              <p:nvPr/>
            </p:nvSpPr>
            <p:spPr>
              <a:xfrm flipH="1">
                <a:off x="199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146566E-C352-B644-B3ED-9CDF6578CF68}"/>
                  </a:ext>
                </a:extLst>
              </p:cNvPr>
              <p:cNvSpPr/>
              <p:nvPr/>
            </p:nvSpPr>
            <p:spPr>
              <a:xfrm flipH="1">
                <a:off x="1296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82C0440-D0E3-6C1C-8CB2-464FB937C545}"/>
                  </a:ext>
                </a:extLst>
              </p:cNvPr>
              <p:cNvSpPr/>
              <p:nvPr/>
            </p:nvSpPr>
            <p:spPr>
              <a:xfrm flipH="1">
                <a:off x="1062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7B3A679-1F04-0D99-9D74-229F1ED75B78}"/>
                  </a:ext>
                </a:extLst>
              </p:cNvPr>
              <p:cNvSpPr/>
              <p:nvPr/>
            </p:nvSpPr>
            <p:spPr>
              <a:xfrm flipH="1">
                <a:off x="828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A115C42-9CF4-22A3-BD3D-C4C64F90F40F}"/>
                  </a:ext>
                </a:extLst>
              </p:cNvPr>
              <p:cNvSpPr/>
              <p:nvPr/>
            </p:nvSpPr>
            <p:spPr>
              <a:xfrm flipH="1">
                <a:off x="594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F0BC6A-67E1-D43C-0A7F-FA27442AD905}"/>
                  </a:ext>
                </a:extLst>
              </p:cNvPr>
              <p:cNvSpPr/>
              <p:nvPr/>
            </p:nvSpPr>
            <p:spPr>
              <a:xfrm flipH="1">
                <a:off x="2700000" y="3074400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95037C-4423-7AA9-348B-A2E36E186AA9}"/>
                </a:ext>
              </a:extLst>
            </p:cNvPr>
            <p:cNvGrpSpPr/>
            <p:nvPr/>
          </p:nvGrpSpPr>
          <p:grpSpPr>
            <a:xfrm>
              <a:off x="2700000" y="3960000"/>
              <a:ext cx="9360000" cy="72000"/>
              <a:chOff x="2700000" y="2880000"/>
              <a:chExt cx="9360000" cy="72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5645E01-DCC0-E9EF-5AA9-7B83D3E3D402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F5E004E-0AF5-1940-E7DD-F0D4573B57F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394EEEE5-7519-0161-42B4-4C2C77C2BDC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EDAE17B-8CC2-2774-3D05-8042BDBDEF25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D1323B5E-E486-632D-2E37-40DA9F14568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F3B12BE-F24F-0207-67BB-4B0C660F84B3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99F7793-0EB1-D8AB-8D00-FB32C042EDD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3505F56-F28F-F71C-560F-0E89451A34D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3368D9A-7705-C04E-7F10-382F28FBFBF9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C4D95E5-11D8-2C27-B47F-238292F689BC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AB9C577-B34D-BE95-D413-59EC8D002E0B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E00CA03-F49C-20E6-6E9F-895FEF9659FD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95FF3D0A-EF7B-C95C-7593-3A122976C47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CA0ABAD-BF22-2EA1-9EED-8AD037C21D2C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9EFBF30-F242-329D-43C1-04A90A3481E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B579BA9-AA67-6AB2-18A1-A392CE92E726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C38F2E1-384F-2B6F-37FA-C4EB8FAFF22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30F5676-17BA-6C5E-DA8D-18A40938A18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F4CE3C-8AE2-405C-DE20-020B4F0C8D75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05B8043-FDCB-5442-70B5-2C06459F0BA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83BED2E-2CE8-E605-87B5-61C1ADC9145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72776DF-8208-FD18-60A1-B368AC08BDF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029B391-1238-54DD-6625-9AB3DF76816F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C18E4B6-CA5D-E957-06C2-51ECB6FC9F1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8852D85-B55D-81C2-67D2-3E2BD5BA1B8B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8A81670-C0BF-C805-973A-09B33466268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57253E6-7363-6C4B-479C-DCF46D788F87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3AF0810-47E8-253B-8719-3B996377943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BE72F60-8EBB-7A69-8467-5AA47D0E88C7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D6DF676-3E65-291C-5EC1-0D54BE56C1C1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740D0BD-6D51-0594-BC5C-DBF5C71F1A8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46B94DD-2A19-CC34-8993-CF2B90BE657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D1A13C8-2873-4549-095A-D4C2B2C783D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E5441B2-BA5C-FDA9-71B5-50374649A0C1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DDD41E3-9FEB-EF34-CE2F-BBA1674B900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085F0BA-E1CA-3F4E-6B70-3FDA91BED310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A4CB77-C9A3-F980-4764-55FEF02AA3F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240335F-3A96-96D0-D4D1-521D11D3D82C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EFFC592-027E-2960-86D3-E0F81D0DF57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3B7BA98-2D4C-D465-CA33-5530024BDAB0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714FDE7-AEF4-36E1-C37B-55DFF85D5A3B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C1FCDBB-754F-9679-5E8F-78260FE1C40C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6E48236-26A5-D1CC-87C2-D46B4B5D5AA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FDA64DD-AE23-7A39-2825-52C49BC94C1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0703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299B0-F2F9-15E9-B41E-6DDAC9C0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434" y="917841"/>
            <a:ext cx="7239849" cy="54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11CEB4-9F34-60B6-2BAF-E798D484CD25}"/>
              </a:ext>
            </a:extLst>
          </p:cNvPr>
          <p:cNvSpPr txBox="1"/>
          <p:nvPr/>
        </p:nvSpPr>
        <p:spPr>
          <a:xfrm>
            <a:off x="551043" y="4887884"/>
            <a:ext cx="205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 from GSI 100,000 Sheet 16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935C7-DA6C-09B7-3B37-63FF0A432497}"/>
              </a:ext>
            </a:extLst>
          </p:cNvPr>
          <p:cNvSpPr txBox="1"/>
          <p:nvPr/>
        </p:nvSpPr>
        <p:spPr>
          <a:xfrm>
            <a:off x="8121535" y="1459123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Allenwood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63FE6-2D27-320E-2FE9-E564DA94931C}"/>
              </a:ext>
            </a:extLst>
          </p:cNvPr>
          <p:cNvSpPr txBox="1"/>
          <p:nvPr/>
        </p:nvSpPr>
        <p:spPr>
          <a:xfrm>
            <a:off x="8001877" y="1957996"/>
            <a:ext cx="240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Harberton Bridge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4D9A3-BEE7-81D4-E46A-146B74664DA2}"/>
              </a:ext>
            </a:extLst>
          </p:cNvPr>
          <p:cNvSpPr txBox="1"/>
          <p:nvPr/>
        </p:nvSpPr>
        <p:spPr>
          <a:xfrm>
            <a:off x="8637930" y="4190287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Rickardstown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B9CF4-63E7-08ED-4E71-05DF7ED0D458}"/>
              </a:ext>
            </a:extLst>
          </p:cNvPr>
          <p:cNvSpPr txBox="1"/>
          <p:nvPr/>
        </p:nvSpPr>
        <p:spPr>
          <a:xfrm>
            <a:off x="6852288" y="3244334"/>
            <a:ext cx="10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Cloncurry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E40CF243-2820-1557-DAB8-181B130DFE81}"/>
              </a:ext>
            </a:extLst>
          </p:cNvPr>
          <p:cNvSpPr/>
          <p:nvPr/>
        </p:nvSpPr>
        <p:spPr>
          <a:xfrm>
            <a:off x="7875877" y="1517789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A4226CD2-47C8-AA67-6B8E-5B6091957F89}"/>
              </a:ext>
            </a:extLst>
          </p:cNvPr>
          <p:cNvSpPr/>
          <p:nvPr/>
        </p:nvSpPr>
        <p:spPr>
          <a:xfrm>
            <a:off x="7816355" y="2029001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02898691-6E71-2450-2A09-83C924AB0140}"/>
              </a:ext>
            </a:extLst>
          </p:cNvPr>
          <p:cNvSpPr/>
          <p:nvPr/>
        </p:nvSpPr>
        <p:spPr>
          <a:xfrm>
            <a:off x="6601235" y="3274195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A0F8BA6B-E293-2B3F-D7E9-7B838FD50EB6}"/>
              </a:ext>
            </a:extLst>
          </p:cNvPr>
          <p:cNvSpPr/>
          <p:nvPr/>
        </p:nvSpPr>
        <p:spPr>
          <a:xfrm>
            <a:off x="8113576" y="3914467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BD24017-4216-9A79-F989-DD771589A6FB}"/>
              </a:ext>
            </a:extLst>
          </p:cNvPr>
          <p:cNvSpPr/>
          <p:nvPr/>
        </p:nvSpPr>
        <p:spPr>
          <a:xfrm>
            <a:off x="8472450" y="4329233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18B45-6838-4C7E-DE9D-6C8E6A0388EE}"/>
              </a:ext>
            </a:extLst>
          </p:cNvPr>
          <p:cNvSpPr txBox="1"/>
          <p:nvPr/>
        </p:nvSpPr>
        <p:spPr>
          <a:xfrm>
            <a:off x="8365576" y="3855801"/>
            <a:ext cx="14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Clongownagh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2238038-1ABB-A5EA-5B49-1E0D9FC8B5F6}"/>
              </a:ext>
            </a:extLst>
          </p:cNvPr>
          <p:cNvSpPr/>
          <p:nvPr/>
        </p:nvSpPr>
        <p:spPr>
          <a:xfrm>
            <a:off x="6408068" y="3418317"/>
            <a:ext cx="252000" cy="252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845000-096A-9902-16CE-AB6219CDFC42}"/>
              </a:ext>
            </a:extLst>
          </p:cNvPr>
          <p:cNvSpPr txBox="1"/>
          <p:nvPr/>
        </p:nvSpPr>
        <p:spPr>
          <a:xfrm>
            <a:off x="5499522" y="3592051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Boston Hill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5F6707-5F9B-CE70-08A0-6370F13EC65E}"/>
              </a:ext>
            </a:extLst>
          </p:cNvPr>
          <p:cNvGrpSpPr/>
          <p:nvPr/>
        </p:nvGrpSpPr>
        <p:grpSpPr>
          <a:xfrm>
            <a:off x="312222" y="1992285"/>
            <a:ext cx="3590198" cy="2930103"/>
            <a:chOff x="235129" y="770661"/>
            <a:chExt cx="3590198" cy="29301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A3BCAB-3768-D8DA-DCA5-AFC4CB523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129" y="770661"/>
              <a:ext cx="3062622" cy="293010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8D5D44-87A9-F64B-E82A-3146FAC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531"/>
            <a:stretch/>
          </p:blipFill>
          <p:spPr>
            <a:xfrm>
              <a:off x="974342" y="770661"/>
              <a:ext cx="2850985" cy="293010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F31490-EE71-5BE1-C5AB-34DD674698A0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32" name="Callout: Down Arrow 31">
              <a:extLst>
                <a:ext uri="{FF2B5EF4-FFF2-40B4-BE49-F238E27FC236}">
                  <a16:creationId xmlns:a16="http://schemas.microsoft.com/office/drawing/2014/main" id="{4977F27F-6601-6903-DDB8-B92CA87524C9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725CA-5DB0-2F1D-F8B7-1CC0337470A5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3E83195-77AC-8315-D250-BC3DE9682629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55DDC3-1B87-F961-B241-7667390EEB06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A31C97-FA54-530A-3222-F944CF0D0A82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276B8FB-8A36-C212-3875-4FB502F5D8EC}"/>
              </a:ext>
            </a:extLst>
          </p:cNvPr>
          <p:cNvSpPr txBox="1"/>
          <p:nvPr/>
        </p:nvSpPr>
        <p:spPr>
          <a:xfrm>
            <a:off x="2562221" y="357967"/>
            <a:ext cx="706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Regional Geology: Kildare District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C82D72D-6F02-5CB9-C043-281C50368212}"/>
              </a:ext>
            </a:extLst>
          </p:cNvPr>
          <p:cNvGrpSpPr/>
          <p:nvPr/>
        </p:nvGrpSpPr>
        <p:grpSpPr>
          <a:xfrm>
            <a:off x="0" y="6305217"/>
            <a:ext cx="12192000" cy="458892"/>
            <a:chOff x="0" y="5569726"/>
            <a:chExt cx="12192000" cy="4588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BE4CF29-3C6C-189C-FD62-1EE5304D72C9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D007653D-0B39-C146-679F-1B922FB50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53C070B-0230-992B-7D46-C9CB607945F7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4C4D91-5A95-B940-610D-28F1FA791A18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9E28291-D00D-2DC0-7234-E6BB6428ABE4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971417-24CA-75E7-39C0-D67B5E1D8D8E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320000"/>
            <a:chExt cx="11700000" cy="72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F43CB8-170D-83C4-9BB5-2FCE4FA6F64C}"/>
                </a:ext>
              </a:extLst>
            </p:cNvPr>
            <p:cNvGrpSpPr/>
            <p:nvPr/>
          </p:nvGrpSpPr>
          <p:grpSpPr>
            <a:xfrm>
              <a:off x="360000" y="4320000"/>
              <a:ext cx="2340000" cy="72000"/>
              <a:chOff x="594000" y="3287738"/>
              <a:chExt cx="2340000" cy="7200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AB5863B-EE3B-8EEB-4D56-B56CA39B822A}"/>
                  </a:ext>
                </a:extLst>
              </p:cNvPr>
              <p:cNvSpPr/>
              <p:nvPr/>
            </p:nvSpPr>
            <p:spPr>
              <a:xfrm rot="10800000">
                <a:off x="153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67C5001-4E96-8A43-B002-9729CB4C7D44}"/>
                  </a:ext>
                </a:extLst>
              </p:cNvPr>
              <p:cNvSpPr/>
              <p:nvPr/>
            </p:nvSpPr>
            <p:spPr>
              <a:xfrm rot="10800000">
                <a:off x="246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E16923D-BC04-CB16-A7E4-C508D0CBE4EB}"/>
                  </a:ext>
                </a:extLst>
              </p:cNvPr>
              <p:cNvSpPr/>
              <p:nvPr/>
            </p:nvSpPr>
            <p:spPr>
              <a:xfrm rot="10800000">
                <a:off x="223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FECF8A5-347C-5B3F-071E-DE3C4F618634}"/>
                  </a:ext>
                </a:extLst>
              </p:cNvPr>
              <p:cNvSpPr/>
              <p:nvPr/>
            </p:nvSpPr>
            <p:spPr>
              <a:xfrm rot="10800000">
                <a:off x="176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5D0BDD4-DACF-89D0-2322-4262ED934894}"/>
                  </a:ext>
                </a:extLst>
              </p:cNvPr>
              <p:cNvSpPr/>
              <p:nvPr/>
            </p:nvSpPr>
            <p:spPr>
              <a:xfrm rot="10800000">
                <a:off x="1998000" y="3287738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421CFB6-935F-47F1-20EF-6EE7BE89F521}"/>
                  </a:ext>
                </a:extLst>
              </p:cNvPr>
              <p:cNvSpPr/>
              <p:nvPr/>
            </p:nvSpPr>
            <p:spPr>
              <a:xfrm rot="10800000">
                <a:off x="1296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3551860-BC70-E463-F431-13821980F844}"/>
                  </a:ext>
                </a:extLst>
              </p:cNvPr>
              <p:cNvSpPr/>
              <p:nvPr/>
            </p:nvSpPr>
            <p:spPr>
              <a:xfrm rot="10800000">
                <a:off x="1062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967A67-4165-0CDB-50FC-2787003485A3}"/>
                  </a:ext>
                </a:extLst>
              </p:cNvPr>
              <p:cNvSpPr/>
              <p:nvPr/>
            </p:nvSpPr>
            <p:spPr>
              <a:xfrm rot="10800000">
                <a:off x="828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A3D0EE1-041D-C0BF-4CCB-C7F538C1F2A7}"/>
                  </a:ext>
                </a:extLst>
              </p:cNvPr>
              <p:cNvSpPr/>
              <p:nvPr/>
            </p:nvSpPr>
            <p:spPr>
              <a:xfrm rot="10800000">
                <a:off x="594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36E6361-3D3A-4438-9DCA-B76806DF73F3}"/>
                  </a:ext>
                </a:extLst>
              </p:cNvPr>
              <p:cNvSpPr/>
              <p:nvPr/>
            </p:nvSpPr>
            <p:spPr>
              <a:xfrm rot="10800000">
                <a:off x="2700000" y="3287738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BF668B-4C3A-1CE4-37D6-1AEC7C96707E}"/>
                </a:ext>
              </a:extLst>
            </p:cNvPr>
            <p:cNvGrpSpPr/>
            <p:nvPr/>
          </p:nvGrpSpPr>
          <p:grpSpPr>
            <a:xfrm>
              <a:off x="2700000" y="4320000"/>
              <a:ext cx="9360000" cy="72000"/>
              <a:chOff x="2700000" y="2880000"/>
              <a:chExt cx="9360000" cy="720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0CD5C7F-2C39-7F2C-6F53-17FB0D025201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2494C4FE-CB8A-4057-02BE-082F5AD0A8C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0682C59E-BAD9-768C-B57B-29DD2FD19A52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1E7ADCA-983A-A2CF-69D9-523DE44A0A47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337F6A87-E1A0-68BD-DDF9-F36713272E9C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0C4A32D-353D-A042-4569-4B9F0F59BC1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3B74F1AB-5A85-4558-DAD8-DDC567C0C268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8E8E60-B87E-2CAE-1F35-5E09B9BF033D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D5FB030-C066-B936-0E08-02BE2E867C8A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7B22A1F-29AC-767F-7489-7B945AEFC009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4D320CD3-F66C-D85C-386D-1E46AE7DA59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365EF1DA-3B37-6399-4B10-E66B604CEDE9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B8E7056-DD69-1DBC-FAEF-723790E737D6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181853C-7F61-C23B-663B-48B46150BBE4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CCEE621F-6D5B-3CCA-656E-65AD456B0E0B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0CA16B0-3EBD-DD40-0E51-D1CA2FD0CDB4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2793520-4E3B-7564-F752-6CCE0236EFF5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C270989-6DBF-7A06-AF9A-4F603739670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62033B65-6ECC-0291-84BC-0EC79A70E2B0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047496FD-36B0-4DE3-53E0-6FF910B4232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6B37918-60E7-6A7F-EBD6-0654B738A818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E39B1CCC-FE9B-8182-C113-140337357DD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AEA4AAA6-6C64-103D-073D-FCCDA0E46A25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12C1B7C-E3E1-3226-B718-D79022D96697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5F635A9-EFAA-FC7D-3DF8-AB476D9AD05E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A4385CF-6013-0E91-6883-D6BE060383B1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5AA7CD6-B9E4-F745-03BD-2A9FA5FEDA33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2FB466F-B279-9AC0-6674-CB7B0F97A28C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2F003FC7-7195-FAC8-13A2-1094A5F61AF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543E8BC-1211-3E51-8AE0-4300601BBA16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8B2E4D5-6E0A-5F18-A3CB-C5388EA563B4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33A8E2E-A367-B9BA-2D80-29E9E826A760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C2399D5-11DB-A47D-BA96-04D8180B2D3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A1EA121-D59C-8BCC-0FA6-BBE95D26556E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6FE487F-BDDD-0378-79EA-1C774973DD2B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8F5F321-2BB8-C447-9B48-D19A16C36A7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4F1138-8C3D-B67D-0A72-AB55EF59050E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F2B40DE-85C1-09A6-D902-13D881FE839A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5479D6A2-9290-79F0-8E6F-DAA8A1E7A2D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2FA1D5B-DF15-1961-4CA2-CC81211FDBEC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AC5A97-D2FA-01F9-19EF-0312E48062A3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5C1D88-2250-CF0E-7622-47407485ACAD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1BE9616F-EF91-2153-BA7A-9F07B8F74C6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B6D4D42-1199-1CFE-B576-B728D722131E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5904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0F7055B-D6C1-5FE6-97D3-D468E60EF3B6}"/>
              </a:ext>
            </a:extLst>
          </p:cNvPr>
          <p:cNvGrpSpPr>
            <a:grpSpLocks noChangeAspect="1"/>
          </p:cNvGrpSpPr>
          <p:nvPr/>
        </p:nvGrpSpPr>
        <p:grpSpPr>
          <a:xfrm>
            <a:off x="2718489" y="1000434"/>
            <a:ext cx="6504346" cy="5040000"/>
            <a:chOff x="458080" y="1205155"/>
            <a:chExt cx="6504344" cy="540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97F16E-1F76-4231-AD50-FA7D8AFD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080" y="1205155"/>
              <a:ext cx="6504344" cy="54000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>
                  <a:alpha val="50000"/>
                </a:schemeClr>
              </a:solidFill>
            </a:ln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B5F0D8-11DC-4A20-BC5F-B8A45B970532}"/>
                </a:ext>
              </a:extLst>
            </p:cNvPr>
            <p:cNvSpPr/>
            <p:nvPr/>
          </p:nvSpPr>
          <p:spPr>
            <a:xfrm>
              <a:off x="3736181" y="3673012"/>
              <a:ext cx="1564069" cy="2604763"/>
            </a:xfrm>
            <a:custGeom>
              <a:avLst/>
              <a:gdLst>
                <a:gd name="connsiteX0" fmla="*/ 233363 w 1552575"/>
                <a:gd name="connsiteY0" fmla="*/ 2181225 h 2181225"/>
                <a:gd name="connsiteX1" fmla="*/ 104775 w 1552575"/>
                <a:gd name="connsiteY1" fmla="*/ 2062163 h 2181225"/>
                <a:gd name="connsiteX2" fmla="*/ 0 w 1552575"/>
                <a:gd name="connsiteY2" fmla="*/ 2005013 h 2181225"/>
                <a:gd name="connsiteX3" fmla="*/ 61913 w 1552575"/>
                <a:gd name="connsiteY3" fmla="*/ 1919288 h 2181225"/>
                <a:gd name="connsiteX4" fmla="*/ 180975 w 1552575"/>
                <a:gd name="connsiteY4" fmla="*/ 1852613 h 2181225"/>
                <a:gd name="connsiteX5" fmla="*/ 319088 w 1552575"/>
                <a:gd name="connsiteY5" fmla="*/ 1790700 h 2181225"/>
                <a:gd name="connsiteX6" fmla="*/ 447675 w 1552575"/>
                <a:gd name="connsiteY6" fmla="*/ 1714500 h 2181225"/>
                <a:gd name="connsiteX7" fmla="*/ 514350 w 1552575"/>
                <a:gd name="connsiteY7" fmla="*/ 1604963 h 2181225"/>
                <a:gd name="connsiteX8" fmla="*/ 552450 w 1552575"/>
                <a:gd name="connsiteY8" fmla="*/ 1514475 h 2181225"/>
                <a:gd name="connsiteX9" fmla="*/ 561975 w 1552575"/>
                <a:gd name="connsiteY9" fmla="*/ 1433513 h 2181225"/>
                <a:gd name="connsiteX10" fmla="*/ 538163 w 1552575"/>
                <a:gd name="connsiteY10" fmla="*/ 1304925 h 2181225"/>
                <a:gd name="connsiteX11" fmla="*/ 523875 w 1552575"/>
                <a:gd name="connsiteY11" fmla="*/ 1209675 h 2181225"/>
                <a:gd name="connsiteX12" fmla="*/ 528638 w 1552575"/>
                <a:gd name="connsiteY12" fmla="*/ 1114425 h 2181225"/>
                <a:gd name="connsiteX13" fmla="*/ 600075 w 1552575"/>
                <a:gd name="connsiteY13" fmla="*/ 985838 h 2181225"/>
                <a:gd name="connsiteX14" fmla="*/ 676275 w 1552575"/>
                <a:gd name="connsiteY14" fmla="*/ 876300 h 2181225"/>
                <a:gd name="connsiteX15" fmla="*/ 685800 w 1552575"/>
                <a:gd name="connsiteY15" fmla="*/ 704850 h 2181225"/>
                <a:gd name="connsiteX16" fmla="*/ 728663 w 1552575"/>
                <a:gd name="connsiteY16" fmla="*/ 571500 h 2181225"/>
                <a:gd name="connsiteX17" fmla="*/ 809625 w 1552575"/>
                <a:gd name="connsiteY17" fmla="*/ 442913 h 2181225"/>
                <a:gd name="connsiteX18" fmla="*/ 881063 w 1552575"/>
                <a:gd name="connsiteY18" fmla="*/ 352425 h 2181225"/>
                <a:gd name="connsiteX19" fmla="*/ 966788 w 1552575"/>
                <a:gd name="connsiteY19" fmla="*/ 295275 h 2181225"/>
                <a:gd name="connsiteX20" fmla="*/ 1085850 w 1552575"/>
                <a:gd name="connsiteY20" fmla="*/ 238125 h 2181225"/>
                <a:gd name="connsiteX21" fmla="*/ 1204913 w 1552575"/>
                <a:gd name="connsiteY21" fmla="*/ 204788 h 2181225"/>
                <a:gd name="connsiteX22" fmla="*/ 1409700 w 1552575"/>
                <a:gd name="connsiteY22" fmla="*/ 57150 h 2181225"/>
                <a:gd name="connsiteX23" fmla="*/ 1462088 w 1552575"/>
                <a:gd name="connsiteY23" fmla="*/ 23813 h 2181225"/>
                <a:gd name="connsiteX24" fmla="*/ 1509713 w 1552575"/>
                <a:gd name="connsiteY24" fmla="*/ 0 h 2181225"/>
                <a:gd name="connsiteX25" fmla="*/ 1524000 w 1552575"/>
                <a:gd name="connsiteY25" fmla="*/ 23813 h 2181225"/>
                <a:gd name="connsiteX26" fmla="*/ 1509713 w 1552575"/>
                <a:gd name="connsiteY26" fmla="*/ 71438 h 2181225"/>
                <a:gd name="connsiteX27" fmla="*/ 1414463 w 1552575"/>
                <a:gd name="connsiteY27" fmla="*/ 166688 h 2181225"/>
                <a:gd name="connsiteX28" fmla="*/ 1371600 w 1552575"/>
                <a:gd name="connsiteY28" fmla="*/ 242888 h 2181225"/>
                <a:gd name="connsiteX29" fmla="*/ 1314450 w 1552575"/>
                <a:gd name="connsiteY29" fmla="*/ 409575 h 2181225"/>
                <a:gd name="connsiteX30" fmla="*/ 1276350 w 1552575"/>
                <a:gd name="connsiteY30" fmla="*/ 523875 h 2181225"/>
                <a:gd name="connsiteX31" fmla="*/ 1171575 w 1552575"/>
                <a:gd name="connsiteY31" fmla="*/ 642938 h 2181225"/>
                <a:gd name="connsiteX32" fmla="*/ 1047750 w 1552575"/>
                <a:gd name="connsiteY32" fmla="*/ 800100 h 2181225"/>
                <a:gd name="connsiteX33" fmla="*/ 933450 w 1552575"/>
                <a:gd name="connsiteY33" fmla="*/ 962025 h 2181225"/>
                <a:gd name="connsiteX34" fmla="*/ 890588 w 1552575"/>
                <a:gd name="connsiteY34" fmla="*/ 1085850 h 2181225"/>
                <a:gd name="connsiteX35" fmla="*/ 881063 w 1552575"/>
                <a:gd name="connsiteY35" fmla="*/ 1195388 h 2181225"/>
                <a:gd name="connsiteX36" fmla="*/ 909638 w 1552575"/>
                <a:gd name="connsiteY36" fmla="*/ 1352550 h 2181225"/>
                <a:gd name="connsiteX37" fmla="*/ 976313 w 1552575"/>
                <a:gd name="connsiteY37" fmla="*/ 1466850 h 2181225"/>
                <a:gd name="connsiteX38" fmla="*/ 1095375 w 1552575"/>
                <a:gd name="connsiteY38" fmla="*/ 1552575 h 2181225"/>
                <a:gd name="connsiteX39" fmla="*/ 1243013 w 1552575"/>
                <a:gd name="connsiteY39" fmla="*/ 1614488 h 2181225"/>
                <a:gd name="connsiteX40" fmla="*/ 1381125 w 1552575"/>
                <a:gd name="connsiteY40" fmla="*/ 1685925 h 2181225"/>
                <a:gd name="connsiteX41" fmla="*/ 1457325 w 1552575"/>
                <a:gd name="connsiteY41" fmla="*/ 1785938 h 2181225"/>
                <a:gd name="connsiteX42" fmla="*/ 1509713 w 1552575"/>
                <a:gd name="connsiteY42" fmla="*/ 1909763 h 2181225"/>
                <a:gd name="connsiteX43" fmla="*/ 1552575 w 1552575"/>
                <a:gd name="connsiteY43" fmla="*/ 2033588 h 2181225"/>
                <a:gd name="connsiteX44" fmla="*/ 1528763 w 1552575"/>
                <a:gd name="connsiteY44" fmla="*/ 2109788 h 2181225"/>
                <a:gd name="connsiteX45" fmla="*/ 1500188 w 1552575"/>
                <a:gd name="connsiteY45" fmla="*/ 2166938 h 2181225"/>
                <a:gd name="connsiteX0" fmla="*/ 681038 w 1552575"/>
                <a:gd name="connsiteY0" fmla="*/ 2509838 h 2509838"/>
                <a:gd name="connsiteX1" fmla="*/ 104775 w 1552575"/>
                <a:gd name="connsiteY1" fmla="*/ 2062163 h 2509838"/>
                <a:gd name="connsiteX2" fmla="*/ 0 w 1552575"/>
                <a:gd name="connsiteY2" fmla="*/ 2005013 h 2509838"/>
                <a:gd name="connsiteX3" fmla="*/ 61913 w 1552575"/>
                <a:gd name="connsiteY3" fmla="*/ 1919288 h 2509838"/>
                <a:gd name="connsiteX4" fmla="*/ 180975 w 1552575"/>
                <a:gd name="connsiteY4" fmla="*/ 1852613 h 2509838"/>
                <a:gd name="connsiteX5" fmla="*/ 319088 w 1552575"/>
                <a:gd name="connsiteY5" fmla="*/ 1790700 h 2509838"/>
                <a:gd name="connsiteX6" fmla="*/ 447675 w 1552575"/>
                <a:gd name="connsiteY6" fmla="*/ 1714500 h 2509838"/>
                <a:gd name="connsiteX7" fmla="*/ 514350 w 1552575"/>
                <a:gd name="connsiteY7" fmla="*/ 1604963 h 2509838"/>
                <a:gd name="connsiteX8" fmla="*/ 552450 w 1552575"/>
                <a:gd name="connsiteY8" fmla="*/ 1514475 h 2509838"/>
                <a:gd name="connsiteX9" fmla="*/ 561975 w 1552575"/>
                <a:gd name="connsiteY9" fmla="*/ 1433513 h 2509838"/>
                <a:gd name="connsiteX10" fmla="*/ 538163 w 1552575"/>
                <a:gd name="connsiteY10" fmla="*/ 1304925 h 2509838"/>
                <a:gd name="connsiteX11" fmla="*/ 523875 w 1552575"/>
                <a:gd name="connsiteY11" fmla="*/ 1209675 h 2509838"/>
                <a:gd name="connsiteX12" fmla="*/ 528638 w 1552575"/>
                <a:gd name="connsiteY12" fmla="*/ 1114425 h 2509838"/>
                <a:gd name="connsiteX13" fmla="*/ 600075 w 1552575"/>
                <a:gd name="connsiteY13" fmla="*/ 985838 h 2509838"/>
                <a:gd name="connsiteX14" fmla="*/ 676275 w 1552575"/>
                <a:gd name="connsiteY14" fmla="*/ 876300 h 2509838"/>
                <a:gd name="connsiteX15" fmla="*/ 685800 w 1552575"/>
                <a:gd name="connsiteY15" fmla="*/ 704850 h 2509838"/>
                <a:gd name="connsiteX16" fmla="*/ 728663 w 1552575"/>
                <a:gd name="connsiteY16" fmla="*/ 571500 h 2509838"/>
                <a:gd name="connsiteX17" fmla="*/ 809625 w 1552575"/>
                <a:gd name="connsiteY17" fmla="*/ 442913 h 2509838"/>
                <a:gd name="connsiteX18" fmla="*/ 881063 w 1552575"/>
                <a:gd name="connsiteY18" fmla="*/ 352425 h 2509838"/>
                <a:gd name="connsiteX19" fmla="*/ 966788 w 1552575"/>
                <a:gd name="connsiteY19" fmla="*/ 295275 h 2509838"/>
                <a:gd name="connsiteX20" fmla="*/ 1085850 w 1552575"/>
                <a:gd name="connsiteY20" fmla="*/ 238125 h 2509838"/>
                <a:gd name="connsiteX21" fmla="*/ 1204913 w 1552575"/>
                <a:gd name="connsiteY21" fmla="*/ 204788 h 2509838"/>
                <a:gd name="connsiteX22" fmla="*/ 1409700 w 1552575"/>
                <a:gd name="connsiteY22" fmla="*/ 57150 h 2509838"/>
                <a:gd name="connsiteX23" fmla="*/ 1462088 w 1552575"/>
                <a:gd name="connsiteY23" fmla="*/ 23813 h 2509838"/>
                <a:gd name="connsiteX24" fmla="*/ 1509713 w 1552575"/>
                <a:gd name="connsiteY24" fmla="*/ 0 h 2509838"/>
                <a:gd name="connsiteX25" fmla="*/ 1524000 w 1552575"/>
                <a:gd name="connsiteY25" fmla="*/ 23813 h 2509838"/>
                <a:gd name="connsiteX26" fmla="*/ 1509713 w 1552575"/>
                <a:gd name="connsiteY26" fmla="*/ 71438 h 2509838"/>
                <a:gd name="connsiteX27" fmla="*/ 1414463 w 1552575"/>
                <a:gd name="connsiteY27" fmla="*/ 166688 h 2509838"/>
                <a:gd name="connsiteX28" fmla="*/ 1371600 w 1552575"/>
                <a:gd name="connsiteY28" fmla="*/ 242888 h 2509838"/>
                <a:gd name="connsiteX29" fmla="*/ 1314450 w 1552575"/>
                <a:gd name="connsiteY29" fmla="*/ 409575 h 2509838"/>
                <a:gd name="connsiteX30" fmla="*/ 1276350 w 1552575"/>
                <a:gd name="connsiteY30" fmla="*/ 523875 h 2509838"/>
                <a:gd name="connsiteX31" fmla="*/ 1171575 w 1552575"/>
                <a:gd name="connsiteY31" fmla="*/ 642938 h 2509838"/>
                <a:gd name="connsiteX32" fmla="*/ 1047750 w 1552575"/>
                <a:gd name="connsiteY32" fmla="*/ 800100 h 2509838"/>
                <a:gd name="connsiteX33" fmla="*/ 933450 w 1552575"/>
                <a:gd name="connsiteY33" fmla="*/ 962025 h 2509838"/>
                <a:gd name="connsiteX34" fmla="*/ 890588 w 1552575"/>
                <a:gd name="connsiteY34" fmla="*/ 1085850 h 2509838"/>
                <a:gd name="connsiteX35" fmla="*/ 881063 w 1552575"/>
                <a:gd name="connsiteY35" fmla="*/ 1195388 h 2509838"/>
                <a:gd name="connsiteX36" fmla="*/ 909638 w 1552575"/>
                <a:gd name="connsiteY36" fmla="*/ 1352550 h 2509838"/>
                <a:gd name="connsiteX37" fmla="*/ 976313 w 1552575"/>
                <a:gd name="connsiteY37" fmla="*/ 1466850 h 2509838"/>
                <a:gd name="connsiteX38" fmla="*/ 1095375 w 1552575"/>
                <a:gd name="connsiteY38" fmla="*/ 1552575 h 2509838"/>
                <a:gd name="connsiteX39" fmla="*/ 1243013 w 1552575"/>
                <a:gd name="connsiteY39" fmla="*/ 1614488 h 2509838"/>
                <a:gd name="connsiteX40" fmla="*/ 1381125 w 1552575"/>
                <a:gd name="connsiteY40" fmla="*/ 1685925 h 2509838"/>
                <a:gd name="connsiteX41" fmla="*/ 1457325 w 1552575"/>
                <a:gd name="connsiteY41" fmla="*/ 1785938 h 2509838"/>
                <a:gd name="connsiteX42" fmla="*/ 1509713 w 1552575"/>
                <a:gd name="connsiteY42" fmla="*/ 1909763 h 2509838"/>
                <a:gd name="connsiteX43" fmla="*/ 1552575 w 1552575"/>
                <a:gd name="connsiteY43" fmla="*/ 2033588 h 2509838"/>
                <a:gd name="connsiteX44" fmla="*/ 1528763 w 1552575"/>
                <a:gd name="connsiteY44" fmla="*/ 2109788 h 2509838"/>
                <a:gd name="connsiteX45" fmla="*/ 1500188 w 1552575"/>
                <a:gd name="connsiteY45" fmla="*/ 2166938 h 2509838"/>
                <a:gd name="connsiteX0" fmla="*/ 681038 w 1552575"/>
                <a:gd name="connsiteY0" fmla="*/ 2509838 h 2509838"/>
                <a:gd name="connsiteX1" fmla="*/ 314325 w 1552575"/>
                <a:gd name="connsiteY1" fmla="*/ 2295524 h 2509838"/>
                <a:gd name="connsiteX2" fmla="*/ 104775 w 1552575"/>
                <a:gd name="connsiteY2" fmla="*/ 2062163 h 2509838"/>
                <a:gd name="connsiteX3" fmla="*/ 0 w 1552575"/>
                <a:gd name="connsiteY3" fmla="*/ 2005013 h 2509838"/>
                <a:gd name="connsiteX4" fmla="*/ 61913 w 1552575"/>
                <a:gd name="connsiteY4" fmla="*/ 1919288 h 2509838"/>
                <a:gd name="connsiteX5" fmla="*/ 180975 w 1552575"/>
                <a:gd name="connsiteY5" fmla="*/ 1852613 h 2509838"/>
                <a:gd name="connsiteX6" fmla="*/ 319088 w 1552575"/>
                <a:gd name="connsiteY6" fmla="*/ 1790700 h 2509838"/>
                <a:gd name="connsiteX7" fmla="*/ 447675 w 1552575"/>
                <a:gd name="connsiteY7" fmla="*/ 1714500 h 2509838"/>
                <a:gd name="connsiteX8" fmla="*/ 514350 w 1552575"/>
                <a:gd name="connsiteY8" fmla="*/ 1604963 h 2509838"/>
                <a:gd name="connsiteX9" fmla="*/ 552450 w 1552575"/>
                <a:gd name="connsiteY9" fmla="*/ 1514475 h 2509838"/>
                <a:gd name="connsiteX10" fmla="*/ 561975 w 1552575"/>
                <a:gd name="connsiteY10" fmla="*/ 1433513 h 2509838"/>
                <a:gd name="connsiteX11" fmla="*/ 538163 w 1552575"/>
                <a:gd name="connsiteY11" fmla="*/ 1304925 h 2509838"/>
                <a:gd name="connsiteX12" fmla="*/ 523875 w 1552575"/>
                <a:gd name="connsiteY12" fmla="*/ 1209675 h 2509838"/>
                <a:gd name="connsiteX13" fmla="*/ 528638 w 1552575"/>
                <a:gd name="connsiteY13" fmla="*/ 1114425 h 2509838"/>
                <a:gd name="connsiteX14" fmla="*/ 600075 w 1552575"/>
                <a:gd name="connsiteY14" fmla="*/ 985838 h 2509838"/>
                <a:gd name="connsiteX15" fmla="*/ 676275 w 1552575"/>
                <a:gd name="connsiteY15" fmla="*/ 876300 h 2509838"/>
                <a:gd name="connsiteX16" fmla="*/ 685800 w 1552575"/>
                <a:gd name="connsiteY16" fmla="*/ 704850 h 2509838"/>
                <a:gd name="connsiteX17" fmla="*/ 728663 w 1552575"/>
                <a:gd name="connsiteY17" fmla="*/ 571500 h 2509838"/>
                <a:gd name="connsiteX18" fmla="*/ 809625 w 1552575"/>
                <a:gd name="connsiteY18" fmla="*/ 442913 h 2509838"/>
                <a:gd name="connsiteX19" fmla="*/ 881063 w 1552575"/>
                <a:gd name="connsiteY19" fmla="*/ 352425 h 2509838"/>
                <a:gd name="connsiteX20" fmla="*/ 966788 w 1552575"/>
                <a:gd name="connsiteY20" fmla="*/ 295275 h 2509838"/>
                <a:gd name="connsiteX21" fmla="*/ 1085850 w 1552575"/>
                <a:gd name="connsiteY21" fmla="*/ 238125 h 2509838"/>
                <a:gd name="connsiteX22" fmla="*/ 1204913 w 1552575"/>
                <a:gd name="connsiteY22" fmla="*/ 204788 h 2509838"/>
                <a:gd name="connsiteX23" fmla="*/ 1409700 w 1552575"/>
                <a:gd name="connsiteY23" fmla="*/ 57150 h 2509838"/>
                <a:gd name="connsiteX24" fmla="*/ 1462088 w 1552575"/>
                <a:gd name="connsiteY24" fmla="*/ 23813 h 2509838"/>
                <a:gd name="connsiteX25" fmla="*/ 1509713 w 1552575"/>
                <a:gd name="connsiteY25" fmla="*/ 0 h 2509838"/>
                <a:gd name="connsiteX26" fmla="*/ 1524000 w 1552575"/>
                <a:gd name="connsiteY26" fmla="*/ 23813 h 2509838"/>
                <a:gd name="connsiteX27" fmla="*/ 1509713 w 1552575"/>
                <a:gd name="connsiteY27" fmla="*/ 71438 h 2509838"/>
                <a:gd name="connsiteX28" fmla="*/ 1414463 w 1552575"/>
                <a:gd name="connsiteY28" fmla="*/ 166688 h 2509838"/>
                <a:gd name="connsiteX29" fmla="*/ 1371600 w 1552575"/>
                <a:gd name="connsiteY29" fmla="*/ 242888 h 2509838"/>
                <a:gd name="connsiteX30" fmla="*/ 1314450 w 1552575"/>
                <a:gd name="connsiteY30" fmla="*/ 409575 h 2509838"/>
                <a:gd name="connsiteX31" fmla="*/ 1276350 w 1552575"/>
                <a:gd name="connsiteY31" fmla="*/ 523875 h 2509838"/>
                <a:gd name="connsiteX32" fmla="*/ 1171575 w 1552575"/>
                <a:gd name="connsiteY32" fmla="*/ 642938 h 2509838"/>
                <a:gd name="connsiteX33" fmla="*/ 1047750 w 1552575"/>
                <a:gd name="connsiteY33" fmla="*/ 800100 h 2509838"/>
                <a:gd name="connsiteX34" fmla="*/ 933450 w 1552575"/>
                <a:gd name="connsiteY34" fmla="*/ 962025 h 2509838"/>
                <a:gd name="connsiteX35" fmla="*/ 890588 w 1552575"/>
                <a:gd name="connsiteY35" fmla="*/ 1085850 h 2509838"/>
                <a:gd name="connsiteX36" fmla="*/ 881063 w 1552575"/>
                <a:gd name="connsiteY36" fmla="*/ 1195388 h 2509838"/>
                <a:gd name="connsiteX37" fmla="*/ 909638 w 1552575"/>
                <a:gd name="connsiteY37" fmla="*/ 1352550 h 2509838"/>
                <a:gd name="connsiteX38" fmla="*/ 976313 w 1552575"/>
                <a:gd name="connsiteY38" fmla="*/ 1466850 h 2509838"/>
                <a:gd name="connsiteX39" fmla="*/ 1095375 w 1552575"/>
                <a:gd name="connsiteY39" fmla="*/ 1552575 h 2509838"/>
                <a:gd name="connsiteX40" fmla="*/ 1243013 w 1552575"/>
                <a:gd name="connsiteY40" fmla="*/ 1614488 h 2509838"/>
                <a:gd name="connsiteX41" fmla="*/ 1381125 w 1552575"/>
                <a:gd name="connsiteY41" fmla="*/ 1685925 h 2509838"/>
                <a:gd name="connsiteX42" fmla="*/ 1457325 w 1552575"/>
                <a:gd name="connsiteY42" fmla="*/ 1785938 h 2509838"/>
                <a:gd name="connsiteX43" fmla="*/ 1509713 w 1552575"/>
                <a:gd name="connsiteY43" fmla="*/ 1909763 h 2509838"/>
                <a:gd name="connsiteX44" fmla="*/ 1552575 w 1552575"/>
                <a:gd name="connsiteY44" fmla="*/ 2033588 h 2509838"/>
                <a:gd name="connsiteX45" fmla="*/ 1528763 w 1552575"/>
                <a:gd name="connsiteY45" fmla="*/ 2109788 h 2509838"/>
                <a:gd name="connsiteX46" fmla="*/ 1500188 w 1552575"/>
                <a:gd name="connsiteY46" fmla="*/ 2166938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500188 w 1552575"/>
                <a:gd name="connsiteY47" fmla="*/ 2166938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704850 w 1552575"/>
                <a:gd name="connsiteY47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847725 w 1552575"/>
                <a:gd name="connsiteY47" fmla="*/ 2281237 h 2509838"/>
                <a:gd name="connsiteX48" fmla="*/ 704850 w 1552575"/>
                <a:gd name="connsiteY48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262063 w 1552575"/>
                <a:gd name="connsiteY47" fmla="*/ 2271712 h 2509838"/>
                <a:gd name="connsiteX48" fmla="*/ 847725 w 1552575"/>
                <a:gd name="connsiteY48" fmla="*/ 2281237 h 2509838"/>
                <a:gd name="connsiteX49" fmla="*/ 704850 w 1552575"/>
                <a:gd name="connsiteY49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466850 w 1552575"/>
                <a:gd name="connsiteY47" fmla="*/ 2200274 h 2509838"/>
                <a:gd name="connsiteX48" fmla="*/ 1262063 w 1552575"/>
                <a:gd name="connsiteY48" fmla="*/ 2271712 h 2509838"/>
                <a:gd name="connsiteX49" fmla="*/ 847725 w 1552575"/>
                <a:gd name="connsiteY49" fmla="*/ 2281237 h 2509838"/>
                <a:gd name="connsiteX50" fmla="*/ 704850 w 1552575"/>
                <a:gd name="connsiteY50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466850 w 1552575"/>
                <a:gd name="connsiteY47" fmla="*/ 2200274 h 2509838"/>
                <a:gd name="connsiteX48" fmla="*/ 1262063 w 1552575"/>
                <a:gd name="connsiteY48" fmla="*/ 2271712 h 2509838"/>
                <a:gd name="connsiteX49" fmla="*/ 847725 w 1552575"/>
                <a:gd name="connsiteY49" fmla="*/ 2281237 h 2509838"/>
                <a:gd name="connsiteX50" fmla="*/ 766763 w 1552575"/>
                <a:gd name="connsiteY50" fmla="*/ 2338387 h 2509838"/>
                <a:gd name="connsiteX51" fmla="*/ 704850 w 1552575"/>
                <a:gd name="connsiteY51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466850 w 1552575"/>
                <a:gd name="connsiteY47" fmla="*/ 2200274 h 2509838"/>
                <a:gd name="connsiteX48" fmla="*/ 1262063 w 1552575"/>
                <a:gd name="connsiteY48" fmla="*/ 2271712 h 2509838"/>
                <a:gd name="connsiteX49" fmla="*/ 957263 w 1552575"/>
                <a:gd name="connsiteY49" fmla="*/ 2262187 h 2509838"/>
                <a:gd name="connsiteX50" fmla="*/ 847725 w 1552575"/>
                <a:gd name="connsiteY50" fmla="*/ 2281237 h 2509838"/>
                <a:gd name="connsiteX51" fmla="*/ 766763 w 1552575"/>
                <a:gd name="connsiteY51" fmla="*/ 2338387 h 2509838"/>
                <a:gd name="connsiteX52" fmla="*/ 704850 w 1552575"/>
                <a:gd name="connsiteY52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466850 w 1552575"/>
                <a:gd name="connsiteY47" fmla="*/ 2200274 h 2509838"/>
                <a:gd name="connsiteX48" fmla="*/ 1262063 w 1552575"/>
                <a:gd name="connsiteY48" fmla="*/ 2271712 h 2509838"/>
                <a:gd name="connsiteX49" fmla="*/ 1119188 w 1552575"/>
                <a:gd name="connsiteY49" fmla="*/ 2285999 h 2509838"/>
                <a:gd name="connsiteX50" fmla="*/ 957263 w 1552575"/>
                <a:gd name="connsiteY50" fmla="*/ 2262187 h 2509838"/>
                <a:gd name="connsiteX51" fmla="*/ 847725 w 1552575"/>
                <a:gd name="connsiteY51" fmla="*/ 2281237 h 2509838"/>
                <a:gd name="connsiteX52" fmla="*/ 766763 w 1552575"/>
                <a:gd name="connsiteY52" fmla="*/ 2338387 h 2509838"/>
                <a:gd name="connsiteX53" fmla="*/ 704850 w 1552575"/>
                <a:gd name="connsiteY53" fmla="*/ 2428876 h 2509838"/>
                <a:gd name="connsiteX0" fmla="*/ 681038 w 1552575"/>
                <a:gd name="connsiteY0" fmla="*/ 2509838 h 2509838"/>
                <a:gd name="connsiteX1" fmla="*/ 461963 w 1552575"/>
                <a:gd name="connsiteY1" fmla="*/ 2424112 h 2509838"/>
                <a:gd name="connsiteX2" fmla="*/ 314325 w 1552575"/>
                <a:gd name="connsiteY2" fmla="*/ 2295524 h 2509838"/>
                <a:gd name="connsiteX3" fmla="*/ 104775 w 1552575"/>
                <a:gd name="connsiteY3" fmla="*/ 2062163 h 2509838"/>
                <a:gd name="connsiteX4" fmla="*/ 0 w 1552575"/>
                <a:gd name="connsiteY4" fmla="*/ 2005013 h 2509838"/>
                <a:gd name="connsiteX5" fmla="*/ 61913 w 1552575"/>
                <a:gd name="connsiteY5" fmla="*/ 1919288 h 2509838"/>
                <a:gd name="connsiteX6" fmla="*/ 180975 w 1552575"/>
                <a:gd name="connsiteY6" fmla="*/ 1852613 h 2509838"/>
                <a:gd name="connsiteX7" fmla="*/ 319088 w 1552575"/>
                <a:gd name="connsiteY7" fmla="*/ 1790700 h 2509838"/>
                <a:gd name="connsiteX8" fmla="*/ 447675 w 1552575"/>
                <a:gd name="connsiteY8" fmla="*/ 1714500 h 2509838"/>
                <a:gd name="connsiteX9" fmla="*/ 514350 w 1552575"/>
                <a:gd name="connsiteY9" fmla="*/ 1604963 h 2509838"/>
                <a:gd name="connsiteX10" fmla="*/ 552450 w 1552575"/>
                <a:gd name="connsiteY10" fmla="*/ 1514475 h 2509838"/>
                <a:gd name="connsiteX11" fmla="*/ 561975 w 1552575"/>
                <a:gd name="connsiteY11" fmla="*/ 1433513 h 2509838"/>
                <a:gd name="connsiteX12" fmla="*/ 538163 w 1552575"/>
                <a:gd name="connsiteY12" fmla="*/ 1304925 h 2509838"/>
                <a:gd name="connsiteX13" fmla="*/ 523875 w 1552575"/>
                <a:gd name="connsiteY13" fmla="*/ 1209675 h 2509838"/>
                <a:gd name="connsiteX14" fmla="*/ 528638 w 1552575"/>
                <a:gd name="connsiteY14" fmla="*/ 1114425 h 2509838"/>
                <a:gd name="connsiteX15" fmla="*/ 600075 w 1552575"/>
                <a:gd name="connsiteY15" fmla="*/ 985838 h 2509838"/>
                <a:gd name="connsiteX16" fmla="*/ 676275 w 1552575"/>
                <a:gd name="connsiteY16" fmla="*/ 876300 h 2509838"/>
                <a:gd name="connsiteX17" fmla="*/ 685800 w 1552575"/>
                <a:gd name="connsiteY17" fmla="*/ 704850 h 2509838"/>
                <a:gd name="connsiteX18" fmla="*/ 728663 w 1552575"/>
                <a:gd name="connsiteY18" fmla="*/ 571500 h 2509838"/>
                <a:gd name="connsiteX19" fmla="*/ 809625 w 1552575"/>
                <a:gd name="connsiteY19" fmla="*/ 442913 h 2509838"/>
                <a:gd name="connsiteX20" fmla="*/ 881063 w 1552575"/>
                <a:gd name="connsiteY20" fmla="*/ 352425 h 2509838"/>
                <a:gd name="connsiteX21" fmla="*/ 966788 w 1552575"/>
                <a:gd name="connsiteY21" fmla="*/ 295275 h 2509838"/>
                <a:gd name="connsiteX22" fmla="*/ 1085850 w 1552575"/>
                <a:gd name="connsiteY22" fmla="*/ 238125 h 2509838"/>
                <a:gd name="connsiteX23" fmla="*/ 1204913 w 1552575"/>
                <a:gd name="connsiteY23" fmla="*/ 204788 h 2509838"/>
                <a:gd name="connsiteX24" fmla="*/ 1409700 w 1552575"/>
                <a:gd name="connsiteY24" fmla="*/ 57150 h 2509838"/>
                <a:gd name="connsiteX25" fmla="*/ 1462088 w 1552575"/>
                <a:gd name="connsiteY25" fmla="*/ 23813 h 2509838"/>
                <a:gd name="connsiteX26" fmla="*/ 1509713 w 1552575"/>
                <a:gd name="connsiteY26" fmla="*/ 0 h 2509838"/>
                <a:gd name="connsiteX27" fmla="*/ 1524000 w 1552575"/>
                <a:gd name="connsiteY27" fmla="*/ 23813 h 2509838"/>
                <a:gd name="connsiteX28" fmla="*/ 1509713 w 1552575"/>
                <a:gd name="connsiteY28" fmla="*/ 71438 h 2509838"/>
                <a:gd name="connsiteX29" fmla="*/ 1414463 w 1552575"/>
                <a:gd name="connsiteY29" fmla="*/ 166688 h 2509838"/>
                <a:gd name="connsiteX30" fmla="*/ 1371600 w 1552575"/>
                <a:gd name="connsiteY30" fmla="*/ 242888 h 2509838"/>
                <a:gd name="connsiteX31" fmla="*/ 1314450 w 1552575"/>
                <a:gd name="connsiteY31" fmla="*/ 409575 h 2509838"/>
                <a:gd name="connsiteX32" fmla="*/ 1276350 w 1552575"/>
                <a:gd name="connsiteY32" fmla="*/ 523875 h 2509838"/>
                <a:gd name="connsiteX33" fmla="*/ 1171575 w 1552575"/>
                <a:gd name="connsiteY33" fmla="*/ 642938 h 2509838"/>
                <a:gd name="connsiteX34" fmla="*/ 1047750 w 1552575"/>
                <a:gd name="connsiteY34" fmla="*/ 800100 h 2509838"/>
                <a:gd name="connsiteX35" fmla="*/ 933450 w 1552575"/>
                <a:gd name="connsiteY35" fmla="*/ 962025 h 2509838"/>
                <a:gd name="connsiteX36" fmla="*/ 890588 w 1552575"/>
                <a:gd name="connsiteY36" fmla="*/ 1085850 h 2509838"/>
                <a:gd name="connsiteX37" fmla="*/ 881063 w 1552575"/>
                <a:gd name="connsiteY37" fmla="*/ 1195388 h 2509838"/>
                <a:gd name="connsiteX38" fmla="*/ 909638 w 1552575"/>
                <a:gd name="connsiteY38" fmla="*/ 1352550 h 2509838"/>
                <a:gd name="connsiteX39" fmla="*/ 976313 w 1552575"/>
                <a:gd name="connsiteY39" fmla="*/ 1466850 h 2509838"/>
                <a:gd name="connsiteX40" fmla="*/ 1095375 w 1552575"/>
                <a:gd name="connsiteY40" fmla="*/ 1552575 h 2509838"/>
                <a:gd name="connsiteX41" fmla="*/ 1243013 w 1552575"/>
                <a:gd name="connsiteY41" fmla="*/ 1614488 h 2509838"/>
                <a:gd name="connsiteX42" fmla="*/ 1381125 w 1552575"/>
                <a:gd name="connsiteY42" fmla="*/ 1685925 h 2509838"/>
                <a:gd name="connsiteX43" fmla="*/ 1457325 w 1552575"/>
                <a:gd name="connsiteY43" fmla="*/ 1785938 h 2509838"/>
                <a:gd name="connsiteX44" fmla="*/ 1509713 w 1552575"/>
                <a:gd name="connsiteY44" fmla="*/ 1909763 h 2509838"/>
                <a:gd name="connsiteX45" fmla="*/ 1552575 w 1552575"/>
                <a:gd name="connsiteY45" fmla="*/ 2033588 h 2509838"/>
                <a:gd name="connsiteX46" fmla="*/ 1528763 w 1552575"/>
                <a:gd name="connsiteY46" fmla="*/ 2109788 h 2509838"/>
                <a:gd name="connsiteX47" fmla="*/ 1466850 w 1552575"/>
                <a:gd name="connsiteY47" fmla="*/ 2200274 h 2509838"/>
                <a:gd name="connsiteX48" fmla="*/ 1262063 w 1552575"/>
                <a:gd name="connsiteY48" fmla="*/ 2271712 h 2509838"/>
                <a:gd name="connsiteX49" fmla="*/ 1119188 w 1552575"/>
                <a:gd name="connsiteY49" fmla="*/ 2285999 h 2509838"/>
                <a:gd name="connsiteX50" fmla="*/ 957263 w 1552575"/>
                <a:gd name="connsiteY50" fmla="*/ 2262187 h 2509838"/>
                <a:gd name="connsiteX51" fmla="*/ 847725 w 1552575"/>
                <a:gd name="connsiteY51" fmla="*/ 2281237 h 2509838"/>
                <a:gd name="connsiteX52" fmla="*/ 766763 w 1552575"/>
                <a:gd name="connsiteY52" fmla="*/ 2338387 h 2509838"/>
                <a:gd name="connsiteX53" fmla="*/ 704850 w 1552575"/>
                <a:gd name="connsiteY53" fmla="*/ 2428876 h 2509838"/>
                <a:gd name="connsiteX54" fmla="*/ 681038 w 1552575"/>
                <a:gd name="connsiteY54" fmla="*/ 2509838 h 250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52575" h="2509838">
                  <a:moveTo>
                    <a:pt x="681038" y="2509838"/>
                  </a:moveTo>
                  <a:cubicBezTo>
                    <a:pt x="649288" y="2492375"/>
                    <a:pt x="523082" y="2459831"/>
                    <a:pt x="461963" y="2424112"/>
                  </a:cubicBezTo>
                  <a:cubicBezTo>
                    <a:pt x="400844" y="2388393"/>
                    <a:pt x="378619" y="2352674"/>
                    <a:pt x="314325" y="2295524"/>
                  </a:cubicBezTo>
                  <a:lnTo>
                    <a:pt x="104775" y="2062163"/>
                  </a:lnTo>
                  <a:lnTo>
                    <a:pt x="0" y="2005013"/>
                  </a:lnTo>
                  <a:lnTo>
                    <a:pt x="61913" y="1919288"/>
                  </a:lnTo>
                  <a:lnTo>
                    <a:pt x="180975" y="1852613"/>
                  </a:lnTo>
                  <a:lnTo>
                    <a:pt x="319088" y="1790700"/>
                  </a:lnTo>
                  <a:lnTo>
                    <a:pt x="447675" y="1714500"/>
                  </a:lnTo>
                  <a:lnTo>
                    <a:pt x="514350" y="1604963"/>
                  </a:lnTo>
                  <a:lnTo>
                    <a:pt x="552450" y="1514475"/>
                  </a:lnTo>
                  <a:lnTo>
                    <a:pt x="561975" y="1433513"/>
                  </a:lnTo>
                  <a:lnTo>
                    <a:pt x="538163" y="1304925"/>
                  </a:lnTo>
                  <a:lnTo>
                    <a:pt x="523875" y="1209675"/>
                  </a:lnTo>
                  <a:lnTo>
                    <a:pt x="528638" y="1114425"/>
                  </a:lnTo>
                  <a:lnTo>
                    <a:pt x="600075" y="985838"/>
                  </a:lnTo>
                  <a:lnTo>
                    <a:pt x="676275" y="876300"/>
                  </a:lnTo>
                  <a:lnTo>
                    <a:pt x="685800" y="704850"/>
                  </a:lnTo>
                  <a:lnTo>
                    <a:pt x="728663" y="571500"/>
                  </a:lnTo>
                  <a:lnTo>
                    <a:pt x="809625" y="442913"/>
                  </a:lnTo>
                  <a:lnTo>
                    <a:pt x="881063" y="352425"/>
                  </a:lnTo>
                  <a:lnTo>
                    <a:pt x="966788" y="295275"/>
                  </a:lnTo>
                  <a:lnTo>
                    <a:pt x="1085850" y="238125"/>
                  </a:lnTo>
                  <a:lnTo>
                    <a:pt x="1204913" y="204788"/>
                  </a:lnTo>
                  <a:lnTo>
                    <a:pt x="1409700" y="57150"/>
                  </a:lnTo>
                  <a:lnTo>
                    <a:pt x="1462088" y="23813"/>
                  </a:lnTo>
                  <a:lnTo>
                    <a:pt x="1509713" y="0"/>
                  </a:lnTo>
                  <a:lnTo>
                    <a:pt x="1524000" y="23813"/>
                  </a:lnTo>
                  <a:lnTo>
                    <a:pt x="1509713" y="71438"/>
                  </a:lnTo>
                  <a:lnTo>
                    <a:pt x="1414463" y="166688"/>
                  </a:lnTo>
                  <a:lnTo>
                    <a:pt x="1371600" y="242888"/>
                  </a:lnTo>
                  <a:lnTo>
                    <a:pt x="1314450" y="409575"/>
                  </a:lnTo>
                  <a:lnTo>
                    <a:pt x="1276350" y="523875"/>
                  </a:lnTo>
                  <a:lnTo>
                    <a:pt x="1171575" y="642938"/>
                  </a:lnTo>
                  <a:lnTo>
                    <a:pt x="1047750" y="800100"/>
                  </a:lnTo>
                  <a:lnTo>
                    <a:pt x="933450" y="962025"/>
                  </a:lnTo>
                  <a:lnTo>
                    <a:pt x="890588" y="1085850"/>
                  </a:lnTo>
                  <a:lnTo>
                    <a:pt x="881063" y="1195388"/>
                  </a:lnTo>
                  <a:lnTo>
                    <a:pt x="909638" y="1352550"/>
                  </a:lnTo>
                  <a:lnTo>
                    <a:pt x="976313" y="1466850"/>
                  </a:lnTo>
                  <a:lnTo>
                    <a:pt x="1095375" y="1552575"/>
                  </a:lnTo>
                  <a:lnTo>
                    <a:pt x="1243013" y="1614488"/>
                  </a:lnTo>
                  <a:lnTo>
                    <a:pt x="1381125" y="1685925"/>
                  </a:lnTo>
                  <a:lnTo>
                    <a:pt x="1457325" y="1785938"/>
                  </a:lnTo>
                  <a:lnTo>
                    <a:pt x="1509713" y="1909763"/>
                  </a:lnTo>
                  <a:lnTo>
                    <a:pt x="1552575" y="2033588"/>
                  </a:lnTo>
                  <a:lnTo>
                    <a:pt x="1528763" y="2109788"/>
                  </a:lnTo>
                  <a:cubicBezTo>
                    <a:pt x="1508919" y="2134394"/>
                    <a:pt x="1511300" y="2173287"/>
                    <a:pt x="1466850" y="2200274"/>
                  </a:cubicBezTo>
                  <a:cubicBezTo>
                    <a:pt x="1422400" y="2227261"/>
                    <a:pt x="1319213" y="2260600"/>
                    <a:pt x="1262063" y="2271712"/>
                  </a:cubicBezTo>
                  <a:cubicBezTo>
                    <a:pt x="1204913" y="2282825"/>
                    <a:pt x="1169988" y="2287587"/>
                    <a:pt x="1119188" y="2285999"/>
                  </a:cubicBezTo>
                  <a:cubicBezTo>
                    <a:pt x="1068388" y="2284412"/>
                    <a:pt x="1003300" y="2259806"/>
                    <a:pt x="957263" y="2262187"/>
                  </a:cubicBezTo>
                  <a:cubicBezTo>
                    <a:pt x="911226" y="2264568"/>
                    <a:pt x="881063" y="2271712"/>
                    <a:pt x="847725" y="2281237"/>
                  </a:cubicBezTo>
                  <a:cubicBezTo>
                    <a:pt x="823913" y="2301874"/>
                    <a:pt x="790575" y="2317750"/>
                    <a:pt x="766763" y="2338387"/>
                  </a:cubicBezTo>
                  <a:lnTo>
                    <a:pt x="704850" y="2428876"/>
                  </a:lnTo>
                  <a:lnTo>
                    <a:pt x="681038" y="2509838"/>
                  </a:ln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4D02F5-3514-4378-B8A6-42CC77201420}"/>
                </a:ext>
              </a:extLst>
            </p:cNvPr>
            <p:cNvSpPr/>
            <p:nvPr/>
          </p:nvSpPr>
          <p:spPr>
            <a:xfrm>
              <a:off x="4176812" y="2317414"/>
              <a:ext cx="1193007" cy="947738"/>
            </a:xfrm>
            <a:custGeom>
              <a:avLst/>
              <a:gdLst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38237 w 1162050"/>
                <a:gd name="connsiteY26" fmla="*/ 242888 h 923925"/>
                <a:gd name="connsiteX27" fmla="*/ 1071562 w 1162050"/>
                <a:gd name="connsiteY27" fmla="*/ 266700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04825 w 1162050"/>
                <a:gd name="connsiteY35" fmla="*/ 619125 h 923925"/>
                <a:gd name="connsiteX36" fmla="*/ 447675 w 1162050"/>
                <a:gd name="connsiteY36" fmla="*/ 676275 h 923925"/>
                <a:gd name="connsiteX37" fmla="*/ 361950 w 1162050"/>
                <a:gd name="connsiteY37" fmla="*/ 742950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38237 w 1162050"/>
                <a:gd name="connsiteY26" fmla="*/ 242888 h 923925"/>
                <a:gd name="connsiteX27" fmla="*/ 1071562 w 1162050"/>
                <a:gd name="connsiteY27" fmla="*/ 266700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04825 w 1162050"/>
                <a:gd name="connsiteY35" fmla="*/ 619125 h 923925"/>
                <a:gd name="connsiteX36" fmla="*/ 457200 w 1162050"/>
                <a:gd name="connsiteY36" fmla="*/ 700088 h 923925"/>
                <a:gd name="connsiteX37" fmla="*/ 361950 w 1162050"/>
                <a:gd name="connsiteY37" fmla="*/ 742950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38237 w 1162050"/>
                <a:gd name="connsiteY26" fmla="*/ 242888 h 923925"/>
                <a:gd name="connsiteX27" fmla="*/ 1071562 w 1162050"/>
                <a:gd name="connsiteY27" fmla="*/ 266700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61950 w 1162050"/>
                <a:gd name="connsiteY37" fmla="*/ 742950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38237 w 1162050"/>
                <a:gd name="connsiteY26" fmla="*/ 242888 h 923925"/>
                <a:gd name="connsiteX27" fmla="*/ 1071562 w 1162050"/>
                <a:gd name="connsiteY27" fmla="*/ 266700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71475 w 1162050"/>
                <a:gd name="connsiteY37" fmla="*/ 757238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38237 w 1162050"/>
                <a:gd name="connsiteY26" fmla="*/ 242888 h 923925"/>
                <a:gd name="connsiteX27" fmla="*/ 1071562 w 1162050"/>
                <a:gd name="connsiteY27" fmla="*/ 290512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71475 w 1162050"/>
                <a:gd name="connsiteY37" fmla="*/ 757238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47762 w 1162050"/>
                <a:gd name="connsiteY26" fmla="*/ 257176 h 923925"/>
                <a:gd name="connsiteX27" fmla="*/ 1071562 w 1162050"/>
                <a:gd name="connsiteY27" fmla="*/ 290512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8650 w 1162050"/>
                <a:gd name="connsiteY32" fmla="*/ 633413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71475 w 1162050"/>
                <a:gd name="connsiteY37" fmla="*/ 757238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47762 w 1162050"/>
                <a:gd name="connsiteY26" fmla="*/ 257176 h 923925"/>
                <a:gd name="connsiteX27" fmla="*/ 1071562 w 1162050"/>
                <a:gd name="connsiteY27" fmla="*/ 290512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66750 w 1162050"/>
                <a:gd name="connsiteY31" fmla="*/ 595313 h 923925"/>
                <a:gd name="connsiteX32" fmla="*/ 623887 w 1162050"/>
                <a:gd name="connsiteY32" fmla="*/ 657225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71475 w 1162050"/>
                <a:gd name="connsiteY37" fmla="*/ 757238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62050"/>
                <a:gd name="connsiteY0" fmla="*/ 890588 h 923925"/>
                <a:gd name="connsiteX1" fmla="*/ 52387 w 1162050"/>
                <a:gd name="connsiteY1" fmla="*/ 838200 h 923925"/>
                <a:gd name="connsiteX2" fmla="*/ 157162 w 1162050"/>
                <a:gd name="connsiteY2" fmla="*/ 804863 h 923925"/>
                <a:gd name="connsiteX3" fmla="*/ 214312 w 1162050"/>
                <a:gd name="connsiteY3" fmla="*/ 771525 h 923925"/>
                <a:gd name="connsiteX4" fmla="*/ 261937 w 1162050"/>
                <a:gd name="connsiteY4" fmla="*/ 657225 h 923925"/>
                <a:gd name="connsiteX5" fmla="*/ 319087 w 1162050"/>
                <a:gd name="connsiteY5" fmla="*/ 581025 h 923925"/>
                <a:gd name="connsiteX6" fmla="*/ 328612 w 1162050"/>
                <a:gd name="connsiteY6" fmla="*/ 533400 h 923925"/>
                <a:gd name="connsiteX7" fmla="*/ 352425 w 1162050"/>
                <a:gd name="connsiteY7" fmla="*/ 423863 h 923925"/>
                <a:gd name="connsiteX8" fmla="*/ 361950 w 1162050"/>
                <a:gd name="connsiteY8" fmla="*/ 357188 h 923925"/>
                <a:gd name="connsiteX9" fmla="*/ 400050 w 1162050"/>
                <a:gd name="connsiteY9" fmla="*/ 319088 h 923925"/>
                <a:gd name="connsiteX10" fmla="*/ 476250 w 1162050"/>
                <a:gd name="connsiteY10" fmla="*/ 280988 h 923925"/>
                <a:gd name="connsiteX11" fmla="*/ 547687 w 1162050"/>
                <a:gd name="connsiteY11" fmla="*/ 290513 h 923925"/>
                <a:gd name="connsiteX12" fmla="*/ 609600 w 1162050"/>
                <a:gd name="connsiteY12" fmla="*/ 328613 h 923925"/>
                <a:gd name="connsiteX13" fmla="*/ 671512 w 1162050"/>
                <a:gd name="connsiteY13" fmla="*/ 319088 h 923925"/>
                <a:gd name="connsiteX14" fmla="*/ 790575 w 1162050"/>
                <a:gd name="connsiteY14" fmla="*/ 285750 h 923925"/>
                <a:gd name="connsiteX15" fmla="*/ 857250 w 1162050"/>
                <a:gd name="connsiteY15" fmla="*/ 257175 h 923925"/>
                <a:gd name="connsiteX16" fmla="*/ 895350 w 1162050"/>
                <a:gd name="connsiteY16" fmla="*/ 271463 h 923925"/>
                <a:gd name="connsiteX17" fmla="*/ 933450 w 1162050"/>
                <a:gd name="connsiteY17" fmla="*/ 266700 h 923925"/>
                <a:gd name="connsiteX18" fmla="*/ 947737 w 1162050"/>
                <a:gd name="connsiteY18" fmla="*/ 142875 h 923925"/>
                <a:gd name="connsiteX19" fmla="*/ 966787 w 1162050"/>
                <a:gd name="connsiteY19" fmla="*/ 76200 h 923925"/>
                <a:gd name="connsiteX20" fmla="*/ 1000125 w 1162050"/>
                <a:gd name="connsiteY20" fmla="*/ 23813 h 923925"/>
                <a:gd name="connsiteX21" fmla="*/ 1023937 w 1162050"/>
                <a:gd name="connsiteY21" fmla="*/ 4763 h 923925"/>
                <a:gd name="connsiteX22" fmla="*/ 1100137 w 1162050"/>
                <a:gd name="connsiteY22" fmla="*/ 0 h 923925"/>
                <a:gd name="connsiteX23" fmla="*/ 1133475 w 1162050"/>
                <a:gd name="connsiteY23" fmla="*/ 28575 h 923925"/>
                <a:gd name="connsiteX24" fmla="*/ 1162050 w 1162050"/>
                <a:gd name="connsiteY24" fmla="*/ 104775 h 923925"/>
                <a:gd name="connsiteX25" fmla="*/ 1162050 w 1162050"/>
                <a:gd name="connsiteY25" fmla="*/ 185738 h 923925"/>
                <a:gd name="connsiteX26" fmla="*/ 1147762 w 1162050"/>
                <a:gd name="connsiteY26" fmla="*/ 257176 h 923925"/>
                <a:gd name="connsiteX27" fmla="*/ 1071562 w 1162050"/>
                <a:gd name="connsiteY27" fmla="*/ 290512 h 923925"/>
                <a:gd name="connsiteX28" fmla="*/ 1019175 w 1162050"/>
                <a:gd name="connsiteY28" fmla="*/ 257175 h 923925"/>
                <a:gd name="connsiteX29" fmla="*/ 723900 w 1162050"/>
                <a:gd name="connsiteY29" fmla="*/ 471488 h 923925"/>
                <a:gd name="connsiteX30" fmla="*/ 690562 w 1162050"/>
                <a:gd name="connsiteY30" fmla="*/ 533400 h 923925"/>
                <a:gd name="connsiteX31" fmla="*/ 671513 w 1162050"/>
                <a:gd name="connsiteY31" fmla="*/ 619126 h 923925"/>
                <a:gd name="connsiteX32" fmla="*/ 623887 w 1162050"/>
                <a:gd name="connsiteY32" fmla="*/ 657225 h 923925"/>
                <a:gd name="connsiteX33" fmla="*/ 590550 w 1162050"/>
                <a:gd name="connsiteY33" fmla="*/ 604838 h 923925"/>
                <a:gd name="connsiteX34" fmla="*/ 561975 w 1162050"/>
                <a:gd name="connsiteY34" fmla="*/ 590550 h 923925"/>
                <a:gd name="connsiteX35" fmla="*/ 519112 w 1162050"/>
                <a:gd name="connsiteY35" fmla="*/ 638175 h 923925"/>
                <a:gd name="connsiteX36" fmla="*/ 457200 w 1162050"/>
                <a:gd name="connsiteY36" fmla="*/ 700088 h 923925"/>
                <a:gd name="connsiteX37" fmla="*/ 371475 w 1162050"/>
                <a:gd name="connsiteY37" fmla="*/ 757238 h 923925"/>
                <a:gd name="connsiteX38" fmla="*/ 333375 w 1162050"/>
                <a:gd name="connsiteY38" fmla="*/ 800100 h 923925"/>
                <a:gd name="connsiteX39" fmla="*/ 333375 w 1162050"/>
                <a:gd name="connsiteY39" fmla="*/ 800100 h 923925"/>
                <a:gd name="connsiteX40" fmla="*/ 347662 w 1162050"/>
                <a:gd name="connsiteY40" fmla="*/ 857250 h 923925"/>
                <a:gd name="connsiteX41" fmla="*/ 347662 w 1162050"/>
                <a:gd name="connsiteY41" fmla="*/ 857250 h 923925"/>
                <a:gd name="connsiteX42" fmla="*/ 361950 w 1162050"/>
                <a:gd name="connsiteY42" fmla="*/ 923925 h 923925"/>
                <a:gd name="connsiteX43" fmla="*/ 147637 w 1162050"/>
                <a:gd name="connsiteY43" fmla="*/ 914400 h 923925"/>
                <a:gd name="connsiteX44" fmla="*/ 0 w 1162050"/>
                <a:gd name="connsiteY44" fmla="*/ 890588 h 923925"/>
                <a:gd name="connsiteX0" fmla="*/ 0 w 1193007"/>
                <a:gd name="connsiteY0" fmla="*/ 914400 h 923925"/>
                <a:gd name="connsiteX1" fmla="*/ 83344 w 1193007"/>
                <a:gd name="connsiteY1" fmla="*/ 838200 h 923925"/>
                <a:gd name="connsiteX2" fmla="*/ 188119 w 1193007"/>
                <a:gd name="connsiteY2" fmla="*/ 804863 h 923925"/>
                <a:gd name="connsiteX3" fmla="*/ 245269 w 1193007"/>
                <a:gd name="connsiteY3" fmla="*/ 771525 h 923925"/>
                <a:gd name="connsiteX4" fmla="*/ 292894 w 1193007"/>
                <a:gd name="connsiteY4" fmla="*/ 657225 h 923925"/>
                <a:gd name="connsiteX5" fmla="*/ 350044 w 1193007"/>
                <a:gd name="connsiteY5" fmla="*/ 581025 h 923925"/>
                <a:gd name="connsiteX6" fmla="*/ 359569 w 1193007"/>
                <a:gd name="connsiteY6" fmla="*/ 533400 h 923925"/>
                <a:gd name="connsiteX7" fmla="*/ 383382 w 1193007"/>
                <a:gd name="connsiteY7" fmla="*/ 423863 h 923925"/>
                <a:gd name="connsiteX8" fmla="*/ 392907 w 1193007"/>
                <a:gd name="connsiteY8" fmla="*/ 357188 h 923925"/>
                <a:gd name="connsiteX9" fmla="*/ 431007 w 1193007"/>
                <a:gd name="connsiteY9" fmla="*/ 319088 h 923925"/>
                <a:gd name="connsiteX10" fmla="*/ 507207 w 1193007"/>
                <a:gd name="connsiteY10" fmla="*/ 280988 h 923925"/>
                <a:gd name="connsiteX11" fmla="*/ 578644 w 1193007"/>
                <a:gd name="connsiteY11" fmla="*/ 290513 h 923925"/>
                <a:gd name="connsiteX12" fmla="*/ 640557 w 1193007"/>
                <a:gd name="connsiteY12" fmla="*/ 328613 h 923925"/>
                <a:gd name="connsiteX13" fmla="*/ 702469 w 1193007"/>
                <a:gd name="connsiteY13" fmla="*/ 319088 h 923925"/>
                <a:gd name="connsiteX14" fmla="*/ 821532 w 1193007"/>
                <a:gd name="connsiteY14" fmla="*/ 285750 h 923925"/>
                <a:gd name="connsiteX15" fmla="*/ 888207 w 1193007"/>
                <a:gd name="connsiteY15" fmla="*/ 257175 h 923925"/>
                <a:gd name="connsiteX16" fmla="*/ 926307 w 1193007"/>
                <a:gd name="connsiteY16" fmla="*/ 271463 h 923925"/>
                <a:gd name="connsiteX17" fmla="*/ 964407 w 1193007"/>
                <a:gd name="connsiteY17" fmla="*/ 266700 h 923925"/>
                <a:gd name="connsiteX18" fmla="*/ 978694 w 1193007"/>
                <a:gd name="connsiteY18" fmla="*/ 142875 h 923925"/>
                <a:gd name="connsiteX19" fmla="*/ 997744 w 1193007"/>
                <a:gd name="connsiteY19" fmla="*/ 76200 h 923925"/>
                <a:gd name="connsiteX20" fmla="*/ 1031082 w 1193007"/>
                <a:gd name="connsiteY20" fmla="*/ 23813 h 923925"/>
                <a:gd name="connsiteX21" fmla="*/ 1054894 w 1193007"/>
                <a:gd name="connsiteY21" fmla="*/ 4763 h 923925"/>
                <a:gd name="connsiteX22" fmla="*/ 1131094 w 1193007"/>
                <a:gd name="connsiteY22" fmla="*/ 0 h 923925"/>
                <a:gd name="connsiteX23" fmla="*/ 1164432 w 1193007"/>
                <a:gd name="connsiteY23" fmla="*/ 28575 h 923925"/>
                <a:gd name="connsiteX24" fmla="*/ 1193007 w 1193007"/>
                <a:gd name="connsiteY24" fmla="*/ 104775 h 923925"/>
                <a:gd name="connsiteX25" fmla="*/ 1193007 w 1193007"/>
                <a:gd name="connsiteY25" fmla="*/ 185738 h 923925"/>
                <a:gd name="connsiteX26" fmla="*/ 1178719 w 1193007"/>
                <a:gd name="connsiteY26" fmla="*/ 257176 h 923925"/>
                <a:gd name="connsiteX27" fmla="*/ 1102519 w 1193007"/>
                <a:gd name="connsiteY27" fmla="*/ 290512 h 923925"/>
                <a:gd name="connsiteX28" fmla="*/ 1050132 w 1193007"/>
                <a:gd name="connsiteY28" fmla="*/ 257175 h 923925"/>
                <a:gd name="connsiteX29" fmla="*/ 754857 w 1193007"/>
                <a:gd name="connsiteY29" fmla="*/ 471488 h 923925"/>
                <a:gd name="connsiteX30" fmla="*/ 721519 w 1193007"/>
                <a:gd name="connsiteY30" fmla="*/ 533400 h 923925"/>
                <a:gd name="connsiteX31" fmla="*/ 702470 w 1193007"/>
                <a:gd name="connsiteY31" fmla="*/ 619126 h 923925"/>
                <a:gd name="connsiteX32" fmla="*/ 654844 w 1193007"/>
                <a:gd name="connsiteY32" fmla="*/ 657225 h 923925"/>
                <a:gd name="connsiteX33" fmla="*/ 621507 w 1193007"/>
                <a:gd name="connsiteY33" fmla="*/ 604838 h 923925"/>
                <a:gd name="connsiteX34" fmla="*/ 592932 w 1193007"/>
                <a:gd name="connsiteY34" fmla="*/ 590550 h 923925"/>
                <a:gd name="connsiteX35" fmla="*/ 550069 w 1193007"/>
                <a:gd name="connsiteY35" fmla="*/ 638175 h 923925"/>
                <a:gd name="connsiteX36" fmla="*/ 488157 w 1193007"/>
                <a:gd name="connsiteY36" fmla="*/ 700088 h 923925"/>
                <a:gd name="connsiteX37" fmla="*/ 402432 w 1193007"/>
                <a:gd name="connsiteY37" fmla="*/ 757238 h 923925"/>
                <a:gd name="connsiteX38" fmla="*/ 364332 w 1193007"/>
                <a:gd name="connsiteY38" fmla="*/ 800100 h 923925"/>
                <a:gd name="connsiteX39" fmla="*/ 364332 w 1193007"/>
                <a:gd name="connsiteY39" fmla="*/ 800100 h 923925"/>
                <a:gd name="connsiteX40" fmla="*/ 378619 w 1193007"/>
                <a:gd name="connsiteY40" fmla="*/ 857250 h 923925"/>
                <a:gd name="connsiteX41" fmla="*/ 378619 w 1193007"/>
                <a:gd name="connsiteY41" fmla="*/ 857250 h 923925"/>
                <a:gd name="connsiteX42" fmla="*/ 392907 w 1193007"/>
                <a:gd name="connsiteY42" fmla="*/ 923925 h 923925"/>
                <a:gd name="connsiteX43" fmla="*/ 178594 w 1193007"/>
                <a:gd name="connsiteY43" fmla="*/ 914400 h 923925"/>
                <a:gd name="connsiteX44" fmla="*/ 0 w 1193007"/>
                <a:gd name="connsiteY44" fmla="*/ 914400 h 923925"/>
                <a:gd name="connsiteX0" fmla="*/ 0 w 1193007"/>
                <a:gd name="connsiteY0" fmla="*/ 914400 h 947737"/>
                <a:gd name="connsiteX1" fmla="*/ 83344 w 1193007"/>
                <a:gd name="connsiteY1" fmla="*/ 838200 h 947737"/>
                <a:gd name="connsiteX2" fmla="*/ 188119 w 1193007"/>
                <a:gd name="connsiteY2" fmla="*/ 804863 h 947737"/>
                <a:gd name="connsiteX3" fmla="*/ 245269 w 1193007"/>
                <a:gd name="connsiteY3" fmla="*/ 771525 h 947737"/>
                <a:gd name="connsiteX4" fmla="*/ 292894 w 1193007"/>
                <a:gd name="connsiteY4" fmla="*/ 657225 h 947737"/>
                <a:gd name="connsiteX5" fmla="*/ 350044 w 1193007"/>
                <a:gd name="connsiteY5" fmla="*/ 581025 h 947737"/>
                <a:gd name="connsiteX6" fmla="*/ 359569 w 1193007"/>
                <a:gd name="connsiteY6" fmla="*/ 533400 h 947737"/>
                <a:gd name="connsiteX7" fmla="*/ 383382 w 1193007"/>
                <a:gd name="connsiteY7" fmla="*/ 423863 h 947737"/>
                <a:gd name="connsiteX8" fmla="*/ 392907 w 1193007"/>
                <a:gd name="connsiteY8" fmla="*/ 357188 h 947737"/>
                <a:gd name="connsiteX9" fmla="*/ 431007 w 1193007"/>
                <a:gd name="connsiteY9" fmla="*/ 319088 h 947737"/>
                <a:gd name="connsiteX10" fmla="*/ 507207 w 1193007"/>
                <a:gd name="connsiteY10" fmla="*/ 280988 h 947737"/>
                <a:gd name="connsiteX11" fmla="*/ 578644 w 1193007"/>
                <a:gd name="connsiteY11" fmla="*/ 290513 h 947737"/>
                <a:gd name="connsiteX12" fmla="*/ 640557 w 1193007"/>
                <a:gd name="connsiteY12" fmla="*/ 328613 h 947737"/>
                <a:gd name="connsiteX13" fmla="*/ 702469 w 1193007"/>
                <a:gd name="connsiteY13" fmla="*/ 319088 h 947737"/>
                <a:gd name="connsiteX14" fmla="*/ 821532 w 1193007"/>
                <a:gd name="connsiteY14" fmla="*/ 285750 h 947737"/>
                <a:gd name="connsiteX15" fmla="*/ 888207 w 1193007"/>
                <a:gd name="connsiteY15" fmla="*/ 257175 h 947737"/>
                <a:gd name="connsiteX16" fmla="*/ 926307 w 1193007"/>
                <a:gd name="connsiteY16" fmla="*/ 271463 h 947737"/>
                <a:gd name="connsiteX17" fmla="*/ 964407 w 1193007"/>
                <a:gd name="connsiteY17" fmla="*/ 266700 h 947737"/>
                <a:gd name="connsiteX18" fmla="*/ 978694 w 1193007"/>
                <a:gd name="connsiteY18" fmla="*/ 142875 h 947737"/>
                <a:gd name="connsiteX19" fmla="*/ 997744 w 1193007"/>
                <a:gd name="connsiteY19" fmla="*/ 76200 h 947737"/>
                <a:gd name="connsiteX20" fmla="*/ 1031082 w 1193007"/>
                <a:gd name="connsiteY20" fmla="*/ 23813 h 947737"/>
                <a:gd name="connsiteX21" fmla="*/ 1054894 w 1193007"/>
                <a:gd name="connsiteY21" fmla="*/ 4763 h 947737"/>
                <a:gd name="connsiteX22" fmla="*/ 1131094 w 1193007"/>
                <a:gd name="connsiteY22" fmla="*/ 0 h 947737"/>
                <a:gd name="connsiteX23" fmla="*/ 1164432 w 1193007"/>
                <a:gd name="connsiteY23" fmla="*/ 28575 h 947737"/>
                <a:gd name="connsiteX24" fmla="*/ 1193007 w 1193007"/>
                <a:gd name="connsiteY24" fmla="*/ 104775 h 947737"/>
                <a:gd name="connsiteX25" fmla="*/ 1193007 w 1193007"/>
                <a:gd name="connsiteY25" fmla="*/ 185738 h 947737"/>
                <a:gd name="connsiteX26" fmla="*/ 1178719 w 1193007"/>
                <a:gd name="connsiteY26" fmla="*/ 257176 h 947737"/>
                <a:gd name="connsiteX27" fmla="*/ 1102519 w 1193007"/>
                <a:gd name="connsiteY27" fmla="*/ 290512 h 947737"/>
                <a:gd name="connsiteX28" fmla="*/ 1050132 w 1193007"/>
                <a:gd name="connsiteY28" fmla="*/ 257175 h 947737"/>
                <a:gd name="connsiteX29" fmla="*/ 754857 w 1193007"/>
                <a:gd name="connsiteY29" fmla="*/ 471488 h 947737"/>
                <a:gd name="connsiteX30" fmla="*/ 721519 w 1193007"/>
                <a:gd name="connsiteY30" fmla="*/ 533400 h 947737"/>
                <a:gd name="connsiteX31" fmla="*/ 702470 w 1193007"/>
                <a:gd name="connsiteY31" fmla="*/ 619126 h 947737"/>
                <a:gd name="connsiteX32" fmla="*/ 654844 w 1193007"/>
                <a:gd name="connsiteY32" fmla="*/ 657225 h 947737"/>
                <a:gd name="connsiteX33" fmla="*/ 621507 w 1193007"/>
                <a:gd name="connsiteY33" fmla="*/ 604838 h 947737"/>
                <a:gd name="connsiteX34" fmla="*/ 592932 w 1193007"/>
                <a:gd name="connsiteY34" fmla="*/ 590550 h 947737"/>
                <a:gd name="connsiteX35" fmla="*/ 550069 w 1193007"/>
                <a:gd name="connsiteY35" fmla="*/ 638175 h 947737"/>
                <a:gd name="connsiteX36" fmla="*/ 488157 w 1193007"/>
                <a:gd name="connsiteY36" fmla="*/ 700088 h 947737"/>
                <a:gd name="connsiteX37" fmla="*/ 402432 w 1193007"/>
                <a:gd name="connsiteY37" fmla="*/ 757238 h 947737"/>
                <a:gd name="connsiteX38" fmla="*/ 364332 w 1193007"/>
                <a:gd name="connsiteY38" fmla="*/ 800100 h 947737"/>
                <a:gd name="connsiteX39" fmla="*/ 364332 w 1193007"/>
                <a:gd name="connsiteY39" fmla="*/ 800100 h 947737"/>
                <a:gd name="connsiteX40" fmla="*/ 378619 w 1193007"/>
                <a:gd name="connsiteY40" fmla="*/ 857250 h 947737"/>
                <a:gd name="connsiteX41" fmla="*/ 378619 w 1193007"/>
                <a:gd name="connsiteY41" fmla="*/ 857250 h 947737"/>
                <a:gd name="connsiteX42" fmla="*/ 400051 w 1193007"/>
                <a:gd name="connsiteY42" fmla="*/ 947737 h 947737"/>
                <a:gd name="connsiteX43" fmla="*/ 178594 w 1193007"/>
                <a:gd name="connsiteY43" fmla="*/ 914400 h 947737"/>
                <a:gd name="connsiteX44" fmla="*/ 0 w 1193007"/>
                <a:gd name="connsiteY44" fmla="*/ 914400 h 947737"/>
                <a:gd name="connsiteX0" fmla="*/ 0 w 1193007"/>
                <a:gd name="connsiteY0" fmla="*/ 914400 h 947737"/>
                <a:gd name="connsiteX1" fmla="*/ 83344 w 1193007"/>
                <a:gd name="connsiteY1" fmla="*/ 838200 h 947737"/>
                <a:gd name="connsiteX2" fmla="*/ 188119 w 1193007"/>
                <a:gd name="connsiteY2" fmla="*/ 804863 h 947737"/>
                <a:gd name="connsiteX3" fmla="*/ 245269 w 1193007"/>
                <a:gd name="connsiteY3" fmla="*/ 771525 h 947737"/>
                <a:gd name="connsiteX4" fmla="*/ 292894 w 1193007"/>
                <a:gd name="connsiteY4" fmla="*/ 657225 h 947737"/>
                <a:gd name="connsiteX5" fmla="*/ 350044 w 1193007"/>
                <a:gd name="connsiteY5" fmla="*/ 581025 h 947737"/>
                <a:gd name="connsiteX6" fmla="*/ 359569 w 1193007"/>
                <a:gd name="connsiteY6" fmla="*/ 533400 h 947737"/>
                <a:gd name="connsiteX7" fmla="*/ 383382 w 1193007"/>
                <a:gd name="connsiteY7" fmla="*/ 423863 h 947737"/>
                <a:gd name="connsiteX8" fmla="*/ 392907 w 1193007"/>
                <a:gd name="connsiteY8" fmla="*/ 357188 h 947737"/>
                <a:gd name="connsiteX9" fmla="*/ 431007 w 1193007"/>
                <a:gd name="connsiteY9" fmla="*/ 319088 h 947737"/>
                <a:gd name="connsiteX10" fmla="*/ 507207 w 1193007"/>
                <a:gd name="connsiteY10" fmla="*/ 280988 h 947737"/>
                <a:gd name="connsiteX11" fmla="*/ 578644 w 1193007"/>
                <a:gd name="connsiteY11" fmla="*/ 290513 h 947737"/>
                <a:gd name="connsiteX12" fmla="*/ 640557 w 1193007"/>
                <a:gd name="connsiteY12" fmla="*/ 328613 h 947737"/>
                <a:gd name="connsiteX13" fmla="*/ 702469 w 1193007"/>
                <a:gd name="connsiteY13" fmla="*/ 319088 h 947737"/>
                <a:gd name="connsiteX14" fmla="*/ 821532 w 1193007"/>
                <a:gd name="connsiteY14" fmla="*/ 285750 h 947737"/>
                <a:gd name="connsiteX15" fmla="*/ 888207 w 1193007"/>
                <a:gd name="connsiteY15" fmla="*/ 257175 h 947737"/>
                <a:gd name="connsiteX16" fmla="*/ 926307 w 1193007"/>
                <a:gd name="connsiteY16" fmla="*/ 271463 h 947737"/>
                <a:gd name="connsiteX17" fmla="*/ 964407 w 1193007"/>
                <a:gd name="connsiteY17" fmla="*/ 266700 h 947737"/>
                <a:gd name="connsiteX18" fmla="*/ 978694 w 1193007"/>
                <a:gd name="connsiteY18" fmla="*/ 142875 h 947737"/>
                <a:gd name="connsiteX19" fmla="*/ 997744 w 1193007"/>
                <a:gd name="connsiteY19" fmla="*/ 76200 h 947737"/>
                <a:gd name="connsiteX20" fmla="*/ 1031082 w 1193007"/>
                <a:gd name="connsiteY20" fmla="*/ 23813 h 947737"/>
                <a:gd name="connsiteX21" fmla="*/ 1054894 w 1193007"/>
                <a:gd name="connsiteY21" fmla="*/ 4763 h 947737"/>
                <a:gd name="connsiteX22" fmla="*/ 1131094 w 1193007"/>
                <a:gd name="connsiteY22" fmla="*/ 0 h 947737"/>
                <a:gd name="connsiteX23" fmla="*/ 1164432 w 1193007"/>
                <a:gd name="connsiteY23" fmla="*/ 28575 h 947737"/>
                <a:gd name="connsiteX24" fmla="*/ 1193007 w 1193007"/>
                <a:gd name="connsiteY24" fmla="*/ 104775 h 947737"/>
                <a:gd name="connsiteX25" fmla="*/ 1193007 w 1193007"/>
                <a:gd name="connsiteY25" fmla="*/ 185738 h 947737"/>
                <a:gd name="connsiteX26" fmla="*/ 1178719 w 1193007"/>
                <a:gd name="connsiteY26" fmla="*/ 257176 h 947737"/>
                <a:gd name="connsiteX27" fmla="*/ 1102519 w 1193007"/>
                <a:gd name="connsiteY27" fmla="*/ 290512 h 947737"/>
                <a:gd name="connsiteX28" fmla="*/ 1050132 w 1193007"/>
                <a:gd name="connsiteY28" fmla="*/ 257175 h 947737"/>
                <a:gd name="connsiteX29" fmla="*/ 754857 w 1193007"/>
                <a:gd name="connsiteY29" fmla="*/ 471488 h 947737"/>
                <a:gd name="connsiteX30" fmla="*/ 721519 w 1193007"/>
                <a:gd name="connsiteY30" fmla="*/ 533400 h 947737"/>
                <a:gd name="connsiteX31" fmla="*/ 702470 w 1193007"/>
                <a:gd name="connsiteY31" fmla="*/ 619126 h 947737"/>
                <a:gd name="connsiteX32" fmla="*/ 654844 w 1193007"/>
                <a:gd name="connsiteY32" fmla="*/ 657225 h 947737"/>
                <a:gd name="connsiteX33" fmla="*/ 621507 w 1193007"/>
                <a:gd name="connsiteY33" fmla="*/ 604838 h 947737"/>
                <a:gd name="connsiteX34" fmla="*/ 592932 w 1193007"/>
                <a:gd name="connsiteY34" fmla="*/ 590550 h 947737"/>
                <a:gd name="connsiteX35" fmla="*/ 550069 w 1193007"/>
                <a:gd name="connsiteY35" fmla="*/ 638175 h 947737"/>
                <a:gd name="connsiteX36" fmla="*/ 488157 w 1193007"/>
                <a:gd name="connsiteY36" fmla="*/ 700088 h 947737"/>
                <a:gd name="connsiteX37" fmla="*/ 402432 w 1193007"/>
                <a:gd name="connsiteY37" fmla="*/ 757238 h 947737"/>
                <a:gd name="connsiteX38" fmla="*/ 364332 w 1193007"/>
                <a:gd name="connsiteY38" fmla="*/ 800100 h 947737"/>
                <a:gd name="connsiteX39" fmla="*/ 364332 w 1193007"/>
                <a:gd name="connsiteY39" fmla="*/ 800100 h 947737"/>
                <a:gd name="connsiteX40" fmla="*/ 378619 w 1193007"/>
                <a:gd name="connsiteY40" fmla="*/ 857250 h 947737"/>
                <a:gd name="connsiteX41" fmla="*/ 378619 w 1193007"/>
                <a:gd name="connsiteY41" fmla="*/ 857250 h 947737"/>
                <a:gd name="connsiteX42" fmla="*/ 404814 w 1193007"/>
                <a:gd name="connsiteY42" fmla="*/ 897731 h 947737"/>
                <a:gd name="connsiteX43" fmla="*/ 400051 w 1193007"/>
                <a:gd name="connsiteY43" fmla="*/ 947737 h 947737"/>
                <a:gd name="connsiteX44" fmla="*/ 178594 w 1193007"/>
                <a:gd name="connsiteY44" fmla="*/ 914400 h 947737"/>
                <a:gd name="connsiteX45" fmla="*/ 0 w 1193007"/>
                <a:gd name="connsiteY45" fmla="*/ 914400 h 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3007" h="947737">
                  <a:moveTo>
                    <a:pt x="0" y="914400"/>
                  </a:moveTo>
                  <a:lnTo>
                    <a:pt x="83344" y="838200"/>
                  </a:lnTo>
                  <a:lnTo>
                    <a:pt x="188119" y="804863"/>
                  </a:lnTo>
                  <a:lnTo>
                    <a:pt x="245269" y="771525"/>
                  </a:lnTo>
                  <a:lnTo>
                    <a:pt x="292894" y="657225"/>
                  </a:lnTo>
                  <a:lnTo>
                    <a:pt x="350044" y="581025"/>
                  </a:lnTo>
                  <a:lnTo>
                    <a:pt x="359569" y="533400"/>
                  </a:lnTo>
                  <a:lnTo>
                    <a:pt x="383382" y="423863"/>
                  </a:lnTo>
                  <a:lnTo>
                    <a:pt x="392907" y="357188"/>
                  </a:lnTo>
                  <a:lnTo>
                    <a:pt x="431007" y="319088"/>
                  </a:lnTo>
                  <a:lnTo>
                    <a:pt x="507207" y="280988"/>
                  </a:lnTo>
                  <a:lnTo>
                    <a:pt x="578644" y="290513"/>
                  </a:lnTo>
                  <a:lnTo>
                    <a:pt x="640557" y="328613"/>
                  </a:lnTo>
                  <a:lnTo>
                    <a:pt x="702469" y="319088"/>
                  </a:lnTo>
                  <a:lnTo>
                    <a:pt x="821532" y="285750"/>
                  </a:lnTo>
                  <a:lnTo>
                    <a:pt x="888207" y="257175"/>
                  </a:lnTo>
                  <a:lnTo>
                    <a:pt x="926307" y="271463"/>
                  </a:lnTo>
                  <a:lnTo>
                    <a:pt x="964407" y="266700"/>
                  </a:lnTo>
                  <a:lnTo>
                    <a:pt x="978694" y="142875"/>
                  </a:lnTo>
                  <a:lnTo>
                    <a:pt x="997744" y="76200"/>
                  </a:lnTo>
                  <a:lnTo>
                    <a:pt x="1031082" y="23813"/>
                  </a:lnTo>
                  <a:lnTo>
                    <a:pt x="1054894" y="4763"/>
                  </a:lnTo>
                  <a:lnTo>
                    <a:pt x="1131094" y="0"/>
                  </a:lnTo>
                  <a:lnTo>
                    <a:pt x="1164432" y="28575"/>
                  </a:lnTo>
                  <a:lnTo>
                    <a:pt x="1193007" y="104775"/>
                  </a:lnTo>
                  <a:lnTo>
                    <a:pt x="1193007" y="185738"/>
                  </a:lnTo>
                  <a:lnTo>
                    <a:pt x="1178719" y="257176"/>
                  </a:lnTo>
                  <a:lnTo>
                    <a:pt x="1102519" y="290512"/>
                  </a:lnTo>
                  <a:lnTo>
                    <a:pt x="1050132" y="257175"/>
                  </a:lnTo>
                  <a:lnTo>
                    <a:pt x="754857" y="471488"/>
                  </a:lnTo>
                  <a:lnTo>
                    <a:pt x="721519" y="533400"/>
                  </a:lnTo>
                  <a:lnTo>
                    <a:pt x="702470" y="619126"/>
                  </a:lnTo>
                  <a:lnTo>
                    <a:pt x="654844" y="657225"/>
                  </a:lnTo>
                  <a:lnTo>
                    <a:pt x="621507" y="604838"/>
                  </a:lnTo>
                  <a:lnTo>
                    <a:pt x="592932" y="590550"/>
                  </a:lnTo>
                  <a:lnTo>
                    <a:pt x="550069" y="638175"/>
                  </a:lnTo>
                  <a:lnTo>
                    <a:pt x="488157" y="700088"/>
                  </a:lnTo>
                  <a:lnTo>
                    <a:pt x="402432" y="757238"/>
                  </a:lnTo>
                  <a:lnTo>
                    <a:pt x="364332" y="800100"/>
                  </a:lnTo>
                  <a:lnTo>
                    <a:pt x="364332" y="800100"/>
                  </a:lnTo>
                  <a:lnTo>
                    <a:pt x="378619" y="857250"/>
                  </a:lnTo>
                  <a:lnTo>
                    <a:pt x="378619" y="857250"/>
                  </a:lnTo>
                  <a:cubicBezTo>
                    <a:pt x="382985" y="863997"/>
                    <a:pt x="404020" y="885031"/>
                    <a:pt x="404814" y="897731"/>
                  </a:cubicBezTo>
                  <a:lnTo>
                    <a:pt x="400051" y="947737"/>
                  </a:lnTo>
                  <a:lnTo>
                    <a:pt x="178594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790914B-6D97-44F7-B93E-AC24A8A6234A}"/>
                </a:ext>
              </a:extLst>
            </p:cNvPr>
            <p:cNvSpPr/>
            <p:nvPr/>
          </p:nvSpPr>
          <p:spPr>
            <a:xfrm>
              <a:off x="5366713" y="3479197"/>
              <a:ext cx="481013" cy="433388"/>
            </a:xfrm>
            <a:custGeom>
              <a:avLst/>
              <a:gdLst>
                <a:gd name="connsiteX0" fmla="*/ 0 w 481013"/>
                <a:gd name="connsiteY0" fmla="*/ 323850 h 433387"/>
                <a:gd name="connsiteX1" fmla="*/ 138113 w 481013"/>
                <a:gd name="connsiteY1" fmla="*/ 228600 h 433387"/>
                <a:gd name="connsiteX2" fmla="*/ 242888 w 481013"/>
                <a:gd name="connsiteY2" fmla="*/ 133350 h 433387"/>
                <a:gd name="connsiteX3" fmla="*/ 323850 w 481013"/>
                <a:gd name="connsiteY3" fmla="*/ 52387 h 433387"/>
                <a:gd name="connsiteX4" fmla="*/ 395288 w 481013"/>
                <a:gd name="connsiteY4" fmla="*/ 9525 h 433387"/>
                <a:gd name="connsiteX5" fmla="*/ 433388 w 481013"/>
                <a:gd name="connsiteY5" fmla="*/ 0 h 433387"/>
                <a:gd name="connsiteX6" fmla="*/ 476250 w 481013"/>
                <a:gd name="connsiteY6" fmla="*/ 4762 h 433387"/>
                <a:gd name="connsiteX7" fmla="*/ 481013 w 481013"/>
                <a:gd name="connsiteY7" fmla="*/ 80962 h 433387"/>
                <a:gd name="connsiteX8" fmla="*/ 433388 w 481013"/>
                <a:gd name="connsiteY8" fmla="*/ 176212 h 433387"/>
                <a:gd name="connsiteX9" fmla="*/ 395288 w 481013"/>
                <a:gd name="connsiteY9" fmla="*/ 247650 h 433387"/>
                <a:gd name="connsiteX10" fmla="*/ 381000 w 481013"/>
                <a:gd name="connsiteY10" fmla="*/ 290512 h 433387"/>
                <a:gd name="connsiteX11" fmla="*/ 381000 w 481013"/>
                <a:gd name="connsiteY11" fmla="*/ 328612 h 433387"/>
                <a:gd name="connsiteX12" fmla="*/ 357188 w 481013"/>
                <a:gd name="connsiteY12" fmla="*/ 347662 h 433387"/>
                <a:gd name="connsiteX13" fmla="*/ 319088 w 481013"/>
                <a:gd name="connsiteY13" fmla="*/ 357187 h 433387"/>
                <a:gd name="connsiteX14" fmla="*/ 280988 w 481013"/>
                <a:gd name="connsiteY14" fmla="*/ 361950 h 433387"/>
                <a:gd name="connsiteX15" fmla="*/ 247650 w 481013"/>
                <a:gd name="connsiteY15" fmla="*/ 376237 h 433387"/>
                <a:gd name="connsiteX16" fmla="*/ 209550 w 481013"/>
                <a:gd name="connsiteY16" fmla="*/ 423862 h 433387"/>
                <a:gd name="connsiteX17" fmla="*/ 166688 w 481013"/>
                <a:gd name="connsiteY17" fmla="*/ 433387 h 433387"/>
                <a:gd name="connsiteX18" fmla="*/ 142875 w 481013"/>
                <a:gd name="connsiteY18" fmla="*/ 414337 h 433387"/>
                <a:gd name="connsiteX19" fmla="*/ 133350 w 481013"/>
                <a:gd name="connsiteY19" fmla="*/ 385762 h 433387"/>
                <a:gd name="connsiteX20" fmla="*/ 85725 w 481013"/>
                <a:gd name="connsiteY20" fmla="*/ 385762 h 433387"/>
                <a:gd name="connsiteX21" fmla="*/ 23813 w 481013"/>
                <a:gd name="connsiteY21" fmla="*/ 381000 h 433387"/>
                <a:gd name="connsiteX22" fmla="*/ 0 w 481013"/>
                <a:gd name="connsiteY22" fmla="*/ 323850 h 43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1013" h="433387">
                  <a:moveTo>
                    <a:pt x="0" y="323850"/>
                  </a:moveTo>
                  <a:lnTo>
                    <a:pt x="138113" y="228600"/>
                  </a:lnTo>
                  <a:lnTo>
                    <a:pt x="242888" y="133350"/>
                  </a:lnTo>
                  <a:lnTo>
                    <a:pt x="323850" y="52387"/>
                  </a:lnTo>
                  <a:lnTo>
                    <a:pt x="395288" y="9525"/>
                  </a:lnTo>
                  <a:lnTo>
                    <a:pt x="433388" y="0"/>
                  </a:lnTo>
                  <a:lnTo>
                    <a:pt x="476250" y="4762"/>
                  </a:lnTo>
                  <a:lnTo>
                    <a:pt x="481013" y="80962"/>
                  </a:lnTo>
                  <a:lnTo>
                    <a:pt x="433388" y="176212"/>
                  </a:lnTo>
                  <a:lnTo>
                    <a:pt x="395288" y="247650"/>
                  </a:lnTo>
                  <a:lnTo>
                    <a:pt x="381000" y="290512"/>
                  </a:lnTo>
                  <a:lnTo>
                    <a:pt x="381000" y="328612"/>
                  </a:lnTo>
                  <a:lnTo>
                    <a:pt x="357188" y="347662"/>
                  </a:lnTo>
                  <a:lnTo>
                    <a:pt x="319088" y="357187"/>
                  </a:lnTo>
                  <a:lnTo>
                    <a:pt x="280988" y="361950"/>
                  </a:lnTo>
                  <a:lnTo>
                    <a:pt x="247650" y="376237"/>
                  </a:lnTo>
                  <a:lnTo>
                    <a:pt x="209550" y="423862"/>
                  </a:lnTo>
                  <a:lnTo>
                    <a:pt x="166688" y="433387"/>
                  </a:lnTo>
                  <a:lnTo>
                    <a:pt x="142875" y="414337"/>
                  </a:lnTo>
                  <a:lnTo>
                    <a:pt x="133350" y="385762"/>
                  </a:lnTo>
                  <a:lnTo>
                    <a:pt x="85725" y="385762"/>
                  </a:lnTo>
                  <a:lnTo>
                    <a:pt x="23813" y="38100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6A41A3-8EED-494B-BC5E-ECA1CE6A18E6}"/>
                </a:ext>
              </a:extLst>
            </p:cNvPr>
            <p:cNvSpPr/>
            <p:nvPr/>
          </p:nvSpPr>
          <p:spPr>
            <a:xfrm>
              <a:off x="3914772" y="3554273"/>
              <a:ext cx="752475" cy="223838"/>
            </a:xfrm>
            <a:custGeom>
              <a:avLst/>
              <a:gdLst>
                <a:gd name="connsiteX0" fmla="*/ 57150 w 752475"/>
                <a:gd name="connsiteY0" fmla="*/ 209550 h 223837"/>
                <a:gd name="connsiteX1" fmla="*/ 14288 w 752475"/>
                <a:gd name="connsiteY1" fmla="*/ 190500 h 223837"/>
                <a:gd name="connsiteX2" fmla="*/ 0 w 752475"/>
                <a:gd name="connsiteY2" fmla="*/ 171450 h 223837"/>
                <a:gd name="connsiteX3" fmla="*/ 19050 w 752475"/>
                <a:gd name="connsiteY3" fmla="*/ 138112 h 223837"/>
                <a:gd name="connsiteX4" fmla="*/ 66675 w 752475"/>
                <a:gd name="connsiteY4" fmla="*/ 104775 h 223837"/>
                <a:gd name="connsiteX5" fmla="*/ 171450 w 752475"/>
                <a:gd name="connsiteY5" fmla="*/ 100012 h 223837"/>
                <a:gd name="connsiteX6" fmla="*/ 271463 w 752475"/>
                <a:gd name="connsiteY6" fmla="*/ 80962 h 223837"/>
                <a:gd name="connsiteX7" fmla="*/ 338138 w 752475"/>
                <a:gd name="connsiteY7" fmla="*/ 76200 h 223837"/>
                <a:gd name="connsiteX8" fmla="*/ 395288 w 752475"/>
                <a:gd name="connsiteY8" fmla="*/ 76200 h 223837"/>
                <a:gd name="connsiteX9" fmla="*/ 457200 w 752475"/>
                <a:gd name="connsiteY9" fmla="*/ 38100 h 223837"/>
                <a:gd name="connsiteX10" fmla="*/ 528638 w 752475"/>
                <a:gd name="connsiteY10" fmla="*/ 14287 h 223837"/>
                <a:gd name="connsiteX11" fmla="*/ 604838 w 752475"/>
                <a:gd name="connsiteY11" fmla="*/ 0 h 223837"/>
                <a:gd name="connsiteX12" fmla="*/ 661988 w 752475"/>
                <a:gd name="connsiteY12" fmla="*/ 33337 h 223837"/>
                <a:gd name="connsiteX13" fmla="*/ 709613 w 752475"/>
                <a:gd name="connsiteY13" fmla="*/ 100012 h 223837"/>
                <a:gd name="connsiteX14" fmla="*/ 747713 w 752475"/>
                <a:gd name="connsiteY14" fmla="*/ 147637 h 223837"/>
                <a:gd name="connsiteX15" fmla="*/ 752475 w 752475"/>
                <a:gd name="connsiteY15" fmla="*/ 190500 h 223837"/>
                <a:gd name="connsiteX16" fmla="*/ 700088 w 752475"/>
                <a:gd name="connsiteY16" fmla="*/ 223837 h 223837"/>
                <a:gd name="connsiteX17" fmla="*/ 490538 w 752475"/>
                <a:gd name="connsiteY17" fmla="*/ 209550 h 223837"/>
                <a:gd name="connsiteX18" fmla="*/ 295275 w 752475"/>
                <a:gd name="connsiteY18" fmla="*/ 204787 h 223837"/>
                <a:gd name="connsiteX19" fmla="*/ 57150 w 752475"/>
                <a:gd name="connsiteY19" fmla="*/ 20955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475" h="223837">
                  <a:moveTo>
                    <a:pt x="57150" y="209550"/>
                  </a:moveTo>
                  <a:lnTo>
                    <a:pt x="14288" y="190500"/>
                  </a:lnTo>
                  <a:lnTo>
                    <a:pt x="0" y="171450"/>
                  </a:lnTo>
                  <a:lnTo>
                    <a:pt x="19050" y="138112"/>
                  </a:lnTo>
                  <a:lnTo>
                    <a:pt x="66675" y="104775"/>
                  </a:lnTo>
                  <a:lnTo>
                    <a:pt x="171450" y="100012"/>
                  </a:lnTo>
                  <a:lnTo>
                    <a:pt x="271463" y="80962"/>
                  </a:lnTo>
                  <a:lnTo>
                    <a:pt x="338138" y="76200"/>
                  </a:lnTo>
                  <a:lnTo>
                    <a:pt x="395288" y="76200"/>
                  </a:lnTo>
                  <a:lnTo>
                    <a:pt x="457200" y="38100"/>
                  </a:lnTo>
                  <a:lnTo>
                    <a:pt x="528638" y="14287"/>
                  </a:lnTo>
                  <a:lnTo>
                    <a:pt x="604838" y="0"/>
                  </a:lnTo>
                  <a:lnTo>
                    <a:pt x="661988" y="33337"/>
                  </a:lnTo>
                  <a:lnTo>
                    <a:pt x="709613" y="100012"/>
                  </a:lnTo>
                  <a:lnTo>
                    <a:pt x="747713" y="147637"/>
                  </a:lnTo>
                  <a:lnTo>
                    <a:pt x="752475" y="190500"/>
                  </a:lnTo>
                  <a:lnTo>
                    <a:pt x="700088" y="223837"/>
                  </a:lnTo>
                  <a:lnTo>
                    <a:pt x="490538" y="209550"/>
                  </a:lnTo>
                  <a:lnTo>
                    <a:pt x="295275" y="204787"/>
                  </a:lnTo>
                  <a:lnTo>
                    <a:pt x="57150" y="209550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7951CE-655E-48BA-BB49-61E7F363CE6C}"/>
                </a:ext>
              </a:extLst>
            </p:cNvPr>
            <p:cNvSpPr/>
            <p:nvPr/>
          </p:nvSpPr>
          <p:spPr>
            <a:xfrm>
              <a:off x="3080921" y="3590982"/>
              <a:ext cx="233362" cy="157163"/>
            </a:xfrm>
            <a:custGeom>
              <a:avLst/>
              <a:gdLst>
                <a:gd name="connsiteX0" fmla="*/ 66675 w 233362"/>
                <a:gd name="connsiteY0" fmla="*/ 0 h 157163"/>
                <a:gd name="connsiteX1" fmla="*/ 14287 w 233362"/>
                <a:gd name="connsiteY1" fmla="*/ 0 h 157163"/>
                <a:gd name="connsiteX2" fmla="*/ 0 w 233362"/>
                <a:gd name="connsiteY2" fmla="*/ 28575 h 157163"/>
                <a:gd name="connsiteX3" fmla="*/ 9525 w 233362"/>
                <a:gd name="connsiteY3" fmla="*/ 80963 h 157163"/>
                <a:gd name="connsiteX4" fmla="*/ 71437 w 233362"/>
                <a:gd name="connsiteY4" fmla="*/ 133350 h 157163"/>
                <a:gd name="connsiteX5" fmla="*/ 123825 w 233362"/>
                <a:gd name="connsiteY5" fmla="*/ 157163 h 157163"/>
                <a:gd name="connsiteX6" fmla="*/ 171450 w 233362"/>
                <a:gd name="connsiteY6" fmla="*/ 157163 h 157163"/>
                <a:gd name="connsiteX7" fmla="*/ 209550 w 233362"/>
                <a:gd name="connsiteY7" fmla="*/ 138113 h 157163"/>
                <a:gd name="connsiteX8" fmla="*/ 233362 w 233362"/>
                <a:gd name="connsiteY8" fmla="*/ 95250 h 157163"/>
                <a:gd name="connsiteX9" fmla="*/ 157162 w 233362"/>
                <a:gd name="connsiteY9" fmla="*/ 47625 h 157163"/>
                <a:gd name="connsiteX10" fmla="*/ 66675 w 233362"/>
                <a:gd name="connsiteY10" fmla="*/ 0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362" h="157163">
                  <a:moveTo>
                    <a:pt x="66675" y="0"/>
                  </a:moveTo>
                  <a:lnTo>
                    <a:pt x="14287" y="0"/>
                  </a:lnTo>
                  <a:lnTo>
                    <a:pt x="0" y="28575"/>
                  </a:lnTo>
                  <a:lnTo>
                    <a:pt x="9525" y="80963"/>
                  </a:lnTo>
                  <a:lnTo>
                    <a:pt x="71437" y="133350"/>
                  </a:lnTo>
                  <a:lnTo>
                    <a:pt x="123825" y="157163"/>
                  </a:lnTo>
                  <a:lnTo>
                    <a:pt x="171450" y="157163"/>
                  </a:lnTo>
                  <a:lnTo>
                    <a:pt x="209550" y="138113"/>
                  </a:lnTo>
                  <a:lnTo>
                    <a:pt x="233362" y="95250"/>
                  </a:lnTo>
                  <a:lnTo>
                    <a:pt x="157162" y="47625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20E185-12C9-4358-9734-8AD71E362A14}"/>
                </a:ext>
              </a:extLst>
            </p:cNvPr>
            <p:cNvSpPr/>
            <p:nvPr/>
          </p:nvSpPr>
          <p:spPr>
            <a:xfrm>
              <a:off x="2649812" y="3877856"/>
              <a:ext cx="466725" cy="342900"/>
            </a:xfrm>
            <a:custGeom>
              <a:avLst/>
              <a:gdLst>
                <a:gd name="connsiteX0" fmla="*/ 57150 w 466725"/>
                <a:gd name="connsiteY0" fmla="*/ 0 h 342900"/>
                <a:gd name="connsiteX1" fmla="*/ 0 w 466725"/>
                <a:gd name="connsiteY1" fmla="*/ 28575 h 342900"/>
                <a:gd name="connsiteX2" fmla="*/ 28575 w 466725"/>
                <a:gd name="connsiteY2" fmla="*/ 66675 h 342900"/>
                <a:gd name="connsiteX3" fmla="*/ 66675 w 466725"/>
                <a:gd name="connsiteY3" fmla="*/ 119063 h 342900"/>
                <a:gd name="connsiteX4" fmla="*/ 52387 w 466725"/>
                <a:gd name="connsiteY4" fmla="*/ 204788 h 342900"/>
                <a:gd name="connsiteX5" fmla="*/ 52387 w 466725"/>
                <a:gd name="connsiteY5" fmla="*/ 257175 h 342900"/>
                <a:gd name="connsiteX6" fmla="*/ 52387 w 466725"/>
                <a:gd name="connsiteY6" fmla="*/ 257175 h 342900"/>
                <a:gd name="connsiteX7" fmla="*/ 85725 w 466725"/>
                <a:gd name="connsiteY7" fmla="*/ 304800 h 342900"/>
                <a:gd name="connsiteX8" fmla="*/ 171450 w 466725"/>
                <a:gd name="connsiteY8" fmla="*/ 295275 h 342900"/>
                <a:gd name="connsiteX9" fmla="*/ 252412 w 466725"/>
                <a:gd name="connsiteY9" fmla="*/ 285750 h 342900"/>
                <a:gd name="connsiteX10" fmla="*/ 361950 w 466725"/>
                <a:gd name="connsiteY10" fmla="*/ 309563 h 342900"/>
                <a:gd name="connsiteX11" fmla="*/ 423862 w 466725"/>
                <a:gd name="connsiteY11" fmla="*/ 328613 h 342900"/>
                <a:gd name="connsiteX12" fmla="*/ 466725 w 466725"/>
                <a:gd name="connsiteY12" fmla="*/ 342900 h 342900"/>
                <a:gd name="connsiteX13" fmla="*/ 466725 w 466725"/>
                <a:gd name="connsiteY13" fmla="*/ 304800 h 342900"/>
                <a:gd name="connsiteX14" fmla="*/ 323850 w 466725"/>
                <a:gd name="connsiteY14" fmla="*/ 200025 h 342900"/>
                <a:gd name="connsiteX15" fmla="*/ 185737 w 466725"/>
                <a:gd name="connsiteY15" fmla="*/ 95250 h 342900"/>
                <a:gd name="connsiteX16" fmla="*/ 57150 w 466725"/>
                <a:gd name="connsiteY16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6725" h="342900">
                  <a:moveTo>
                    <a:pt x="57150" y="0"/>
                  </a:moveTo>
                  <a:lnTo>
                    <a:pt x="0" y="28575"/>
                  </a:lnTo>
                  <a:lnTo>
                    <a:pt x="28575" y="66675"/>
                  </a:lnTo>
                  <a:lnTo>
                    <a:pt x="66675" y="119063"/>
                  </a:lnTo>
                  <a:lnTo>
                    <a:pt x="52387" y="204788"/>
                  </a:lnTo>
                  <a:lnTo>
                    <a:pt x="52387" y="257175"/>
                  </a:lnTo>
                  <a:lnTo>
                    <a:pt x="52387" y="257175"/>
                  </a:lnTo>
                  <a:lnTo>
                    <a:pt x="85725" y="304800"/>
                  </a:lnTo>
                  <a:lnTo>
                    <a:pt x="171450" y="295275"/>
                  </a:lnTo>
                  <a:lnTo>
                    <a:pt x="252412" y="285750"/>
                  </a:lnTo>
                  <a:lnTo>
                    <a:pt x="361950" y="309563"/>
                  </a:lnTo>
                  <a:lnTo>
                    <a:pt x="423862" y="328613"/>
                  </a:lnTo>
                  <a:lnTo>
                    <a:pt x="466725" y="342900"/>
                  </a:lnTo>
                  <a:lnTo>
                    <a:pt x="466725" y="304800"/>
                  </a:lnTo>
                  <a:lnTo>
                    <a:pt x="323850" y="200025"/>
                  </a:lnTo>
                  <a:lnTo>
                    <a:pt x="185737" y="952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1B17C0-99B2-473D-AAC8-1F263E2C1294}"/>
                </a:ext>
              </a:extLst>
            </p:cNvPr>
            <p:cNvSpPr/>
            <p:nvPr/>
          </p:nvSpPr>
          <p:spPr>
            <a:xfrm>
              <a:off x="4697892" y="4870437"/>
              <a:ext cx="247650" cy="204788"/>
            </a:xfrm>
            <a:custGeom>
              <a:avLst/>
              <a:gdLst>
                <a:gd name="connsiteX0" fmla="*/ 4763 w 247650"/>
                <a:gd name="connsiteY0" fmla="*/ 33337 h 204787"/>
                <a:gd name="connsiteX1" fmla="*/ 28575 w 247650"/>
                <a:gd name="connsiteY1" fmla="*/ 0 h 204787"/>
                <a:gd name="connsiteX2" fmla="*/ 52388 w 247650"/>
                <a:gd name="connsiteY2" fmla="*/ 0 h 204787"/>
                <a:gd name="connsiteX3" fmla="*/ 80963 w 247650"/>
                <a:gd name="connsiteY3" fmla="*/ 42862 h 204787"/>
                <a:gd name="connsiteX4" fmla="*/ 95250 w 247650"/>
                <a:gd name="connsiteY4" fmla="*/ 66675 h 204787"/>
                <a:gd name="connsiteX5" fmla="*/ 233363 w 247650"/>
                <a:gd name="connsiteY5" fmla="*/ 109537 h 204787"/>
                <a:gd name="connsiteX6" fmla="*/ 247650 w 247650"/>
                <a:gd name="connsiteY6" fmla="*/ 142875 h 204787"/>
                <a:gd name="connsiteX7" fmla="*/ 195263 w 247650"/>
                <a:gd name="connsiteY7" fmla="*/ 161925 h 204787"/>
                <a:gd name="connsiteX8" fmla="*/ 123825 w 247650"/>
                <a:gd name="connsiteY8" fmla="*/ 185737 h 204787"/>
                <a:gd name="connsiteX9" fmla="*/ 95250 w 247650"/>
                <a:gd name="connsiteY9" fmla="*/ 204787 h 204787"/>
                <a:gd name="connsiteX10" fmla="*/ 38100 w 247650"/>
                <a:gd name="connsiteY10" fmla="*/ 180975 h 204787"/>
                <a:gd name="connsiteX11" fmla="*/ 0 w 247650"/>
                <a:gd name="connsiteY11" fmla="*/ 104775 h 204787"/>
                <a:gd name="connsiteX12" fmla="*/ 4763 w 247650"/>
                <a:gd name="connsiteY12" fmla="*/ 33337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650" h="204787">
                  <a:moveTo>
                    <a:pt x="4763" y="33337"/>
                  </a:moveTo>
                  <a:lnTo>
                    <a:pt x="28575" y="0"/>
                  </a:lnTo>
                  <a:lnTo>
                    <a:pt x="52388" y="0"/>
                  </a:lnTo>
                  <a:lnTo>
                    <a:pt x="80963" y="42862"/>
                  </a:lnTo>
                  <a:lnTo>
                    <a:pt x="95250" y="66675"/>
                  </a:lnTo>
                  <a:lnTo>
                    <a:pt x="233363" y="109537"/>
                  </a:lnTo>
                  <a:lnTo>
                    <a:pt x="247650" y="142875"/>
                  </a:lnTo>
                  <a:lnTo>
                    <a:pt x="195263" y="161925"/>
                  </a:lnTo>
                  <a:lnTo>
                    <a:pt x="123825" y="185737"/>
                  </a:lnTo>
                  <a:lnTo>
                    <a:pt x="95250" y="204787"/>
                  </a:lnTo>
                  <a:lnTo>
                    <a:pt x="38100" y="180975"/>
                  </a:lnTo>
                  <a:lnTo>
                    <a:pt x="0" y="104775"/>
                  </a:lnTo>
                  <a:lnTo>
                    <a:pt x="4763" y="33337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54BA4C-02FD-423A-943F-B6A413FB35B3}"/>
                </a:ext>
              </a:extLst>
            </p:cNvPr>
            <p:cNvSpPr/>
            <p:nvPr/>
          </p:nvSpPr>
          <p:spPr>
            <a:xfrm>
              <a:off x="3103489" y="5376386"/>
              <a:ext cx="195263" cy="123825"/>
            </a:xfrm>
            <a:custGeom>
              <a:avLst/>
              <a:gdLst>
                <a:gd name="connsiteX0" fmla="*/ 0 w 195263"/>
                <a:gd name="connsiteY0" fmla="*/ 52387 h 123825"/>
                <a:gd name="connsiteX1" fmla="*/ 0 w 195263"/>
                <a:gd name="connsiteY1" fmla="*/ 52387 h 123825"/>
                <a:gd name="connsiteX2" fmla="*/ 61913 w 195263"/>
                <a:gd name="connsiteY2" fmla="*/ 4762 h 123825"/>
                <a:gd name="connsiteX3" fmla="*/ 109538 w 195263"/>
                <a:gd name="connsiteY3" fmla="*/ 0 h 123825"/>
                <a:gd name="connsiteX4" fmla="*/ 166688 w 195263"/>
                <a:gd name="connsiteY4" fmla="*/ 19050 h 123825"/>
                <a:gd name="connsiteX5" fmla="*/ 195263 w 195263"/>
                <a:gd name="connsiteY5" fmla="*/ 57150 h 123825"/>
                <a:gd name="connsiteX6" fmla="*/ 195263 w 195263"/>
                <a:gd name="connsiteY6" fmla="*/ 95250 h 123825"/>
                <a:gd name="connsiteX7" fmla="*/ 161925 w 195263"/>
                <a:gd name="connsiteY7" fmla="*/ 123825 h 123825"/>
                <a:gd name="connsiteX8" fmla="*/ 104775 w 195263"/>
                <a:gd name="connsiteY8" fmla="*/ 100012 h 123825"/>
                <a:gd name="connsiteX9" fmla="*/ 66675 w 195263"/>
                <a:gd name="connsiteY9" fmla="*/ 80962 h 123825"/>
                <a:gd name="connsiteX10" fmla="*/ 0 w 195263"/>
                <a:gd name="connsiteY10" fmla="*/ 5238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5263" h="123825">
                  <a:moveTo>
                    <a:pt x="0" y="52387"/>
                  </a:moveTo>
                  <a:lnTo>
                    <a:pt x="0" y="52387"/>
                  </a:lnTo>
                  <a:lnTo>
                    <a:pt x="61913" y="4762"/>
                  </a:lnTo>
                  <a:lnTo>
                    <a:pt x="109538" y="0"/>
                  </a:lnTo>
                  <a:lnTo>
                    <a:pt x="166688" y="19050"/>
                  </a:lnTo>
                  <a:lnTo>
                    <a:pt x="195263" y="57150"/>
                  </a:lnTo>
                  <a:lnTo>
                    <a:pt x="195263" y="95250"/>
                  </a:lnTo>
                  <a:lnTo>
                    <a:pt x="161925" y="123825"/>
                  </a:lnTo>
                  <a:lnTo>
                    <a:pt x="104775" y="100012"/>
                  </a:lnTo>
                  <a:lnTo>
                    <a:pt x="66675" y="80962"/>
                  </a:lnTo>
                  <a:lnTo>
                    <a:pt x="0" y="52387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A628F9-8AB5-4BD7-8730-6DF3304E3A99}"/>
                </a:ext>
              </a:extLst>
            </p:cNvPr>
            <p:cNvSpPr/>
            <p:nvPr/>
          </p:nvSpPr>
          <p:spPr>
            <a:xfrm>
              <a:off x="783122" y="1666609"/>
              <a:ext cx="468000" cy="18573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D62160-BBE8-4E9F-8704-9F6642B7D865}"/>
                </a:ext>
              </a:extLst>
            </p:cNvPr>
            <p:cNvSpPr/>
            <p:nvPr/>
          </p:nvSpPr>
          <p:spPr>
            <a:xfrm>
              <a:off x="773182" y="1922526"/>
              <a:ext cx="468000" cy="18573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969D80-CA8F-462D-8A4C-7737FBC3AEF0}"/>
                </a:ext>
              </a:extLst>
            </p:cNvPr>
            <p:cNvSpPr/>
            <p:nvPr/>
          </p:nvSpPr>
          <p:spPr>
            <a:xfrm>
              <a:off x="5281405" y="2376944"/>
              <a:ext cx="92869" cy="150019"/>
            </a:xfrm>
            <a:custGeom>
              <a:avLst/>
              <a:gdLst>
                <a:gd name="connsiteX0" fmla="*/ 16669 w 92869"/>
                <a:gd name="connsiteY0" fmla="*/ 80963 h 150019"/>
                <a:gd name="connsiteX1" fmla="*/ 0 w 92869"/>
                <a:gd name="connsiteY1" fmla="*/ 54769 h 150019"/>
                <a:gd name="connsiteX2" fmla="*/ 4763 w 92869"/>
                <a:gd name="connsiteY2" fmla="*/ 21432 h 150019"/>
                <a:gd name="connsiteX3" fmla="*/ 26194 w 92869"/>
                <a:gd name="connsiteY3" fmla="*/ 0 h 150019"/>
                <a:gd name="connsiteX4" fmla="*/ 57150 w 92869"/>
                <a:gd name="connsiteY4" fmla="*/ 4763 h 150019"/>
                <a:gd name="connsiteX5" fmla="*/ 80963 w 92869"/>
                <a:gd name="connsiteY5" fmla="*/ 50007 h 150019"/>
                <a:gd name="connsiteX6" fmla="*/ 92869 w 92869"/>
                <a:gd name="connsiteY6" fmla="*/ 100013 h 150019"/>
                <a:gd name="connsiteX7" fmla="*/ 90488 w 92869"/>
                <a:gd name="connsiteY7" fmla="*/ 133350 h 150019"/>
                <a:gd name="connsiteX8" fmla="*/ 57150 w 92869"/>
                <a:gd name="connsiteY8" fmla="*/ 150019 h 150019"/>
                <a:gd name="connsiteX9" fmla="*/ 23813 w 92869"/>
                <a:gd name="connsiteY9" fmla="*/ 135732 h 150019"/>
                <a:gd name="connsiteX10" fmla="*/ 16669 w 92869"/>
                <a:gd name="connsiteY10" fmla="*/ 80963 h 1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9" h="150019">
                  <a:moveTo>
                    <a:pt x="16669" y="80963"/>
                  </a:moveTo>
                  <a:lnTo>
                    <a:pt x="0" y="54769"/>
                  </a:lnTo>
                  <a:lnTo>
                    <a:pt x="4763" y="21432"/>
                  </a:lnTo>
                  <a:lnTo>
                    <a:pt x="26194" y="0"/>
                  </a:lnTo>
                  <a:lnTo>
                    <a:pt x="57150" y="4763"/>
                  </a:lnTo>
                  <a:lnTo>
                    <a:pt x="80963" y="50007"/>
                  </a:lnTo>
                  <a:lnTo>
                    <a:pt x="92869" y="100013"/>
                  </a:lnTo>
                  <a:lnTo>
                    <a:pt x="90488" y="133350"/>
                  </a:lnTo>
                  <a:lnTo>
                    <a:pt x="57150" y="150019"/>
                  </a:lnTo>
                  <a:lnTo>
                    <a:pt x="23813" y="135732"/>
                  </a:lnTo>
                  <a:lnTo>
                    <a:pt x="16669" y="80963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0A6379-CC85-4A1D-97E9-7D7E53AC3525}"/>
                </a:ext>
              </a:extLst>
            </p:cNvPr>
            <p:cNvSpPr/>
            <p:nvPr/>
          </p:nvSpPr>
          <p:spPr>
            <a:xfrm>
              <a:off x="4603470" y="2630615"/>
              <a:ext cx="207169" cy="211931"/>
            </a:xfrm>
            <a:custGeom>
              <a:avLst/>
              <a:gdLst>
                <a:gd name="connsiteX0" fmla="*/ 0 w 207169"/>
                <a:gd name="connsiteY0" fmla="*/ 100013 h 211931"/>
                <a:gd name="connsiteX1" fmla="*/ 33338 w 207169"/>
                <a:gd name="connsiteY1" fmla="*/ 50006 h 211931"/>
                <a:gd name="connsiteX2" fmla="*/ 54769 w 207169"/>
                <a:gd name="connsiteY2" fmla="*/ 23813 h 211931"/>
                <a:gd name="connsiteX3" fmla="*/ 85725 w 207169"/>
                <a:gd name="connsiteY3" fmla="*/ 7144 h 211931"/>
                <a:gd name="connsiteX4" fmla="*/ 119063 w 207169"/>
                <a:gd name="connsiteY4" fmla="*/ 0 h 211931"/>
                <a:gd name="connsiteX5" fmla="*/ 157163 w 207169"/>
                <a:gd name="connsiteY5" fmla="*/ 35719 h 211931"/>
                <a:gd name="connsiteX6" fmla="*/ 185738 w 207169"/>
                <a:gd name="connsiteY6" fmla="*/ 95250 h 211931"/>
                <a:gd name="connsiteX7" fmla="*/ 207169 w 207169"/>
                <a:gd name="connsiteY7" fmla="*/ 145256 h 211931"/>
                <a:gd name="connsiteX8" fmla="*/ 195263 w 207169"/>
                <a:gd name="connsiteY8" fmla="*/ 185738 h 211931"/>
                <a:gd name="connsiteX9" fmla="*/ 164306 w 207169"/>
                <a:gd name="connsiteY9" fmla="*/ 211931 h 211931"/>
                <a:gd name="connsiteX10" fmla="*/ 119063 w 207169"/>
                <a:gd name="connsiteY10" fmla="*/ 209550 h 211931"/>
                <a:gd name="connsiteX11" fmla="*/ 45244 w 207169"/>
                <a:gd name="connsiteY11" fmla="*/ 171450 h 211931"/>
                <a:gd name="connsiteX12" fmla="*/ 14288 w 207169"/>
                <a:gd name="connsiteY12" fmla="*/ 154781 h 211931"/>
                <a:gd name="connsiteX13" fmla="*/ 0 w 207169"/>
                <a:gd name="connsiteY13" fmla="*/ 100013 h 2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169" h="211931">
                  <a:moveTo>
                    <a:pt x="0" y="100013"/>
                  </a:moveTo>
                  <a:lnTo>
                    <a:pt x="33338" y="50006"/>
                  </a:lnTo>
                  <a:lnTo>
                    <a:pt x="54769" y="23813"/>
                  </a:lnTo>
                  <a:lnTo>
                    <a:pt x="85725" y="7144"/>
                  </a:lnTo>
                  <a:lnTo>
                    <a:pt x="119063" y="0"/>
                  </a:lnTo>
                  <a:lnTo>
                    <a:pt x="157163" y="35719"/>
                  </a:lnTo>
                  <a:lnTo>
                    <a:pt x="185738" y="95250"/>
                  </a:lnTo>
                  <a:lnTo>
                    <a:pt x="207169" y="145256"/>
                  </a:lnTo>
                  <a:lnTo>
                    <a:pt x="195263" y="185738"/>
                  </a:lnTo>
                  <a:lnTo>
                    <a:pt x="164306" y="211931"/>
                  </a:lnTo>
                  <a:lnTo>
                    <a:pt x="119063" y="209550"/>
                  </a:lnTo>
                  <a:lnTo>
                    <a:pt x="45244" y="171450"/>
                  </a:lnTo>
                  <a:lnTo>
                    <a:pt x="14288" y="154781"/>
                  </a:lnTo>
                  <a:lnTo>
                    <a:pt x="0" y="100013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C06A146-2EE3-42DB-8349-A39AA13E5612}"/>
                </a:ext>
              </a:extLst>
            </p:cNvPr>
            <p:cNvSpPr/>
            <p:nvPr/>
          </p:nvSpPr>
          <p:spPr>
            <a:xfrm>
              <a:off x="4464530" y="2857957"/>
              <a:ext cx="195262" cy="216694"/>
            </a:xfrm>
            <a:custGeom>
              <a:avLst/>
              <a:gdLst>
                <a:gd name="connsiteX0" fmla="*/ 0 w 195262"/>
                <a:gd name="connsiteY0" fmla="*/ 211931 h 216694"/>
                <a:gd name="connsiteX1" fmla="*/ 42862 w 195262"/>
                <a:gd name="connsiteY1" fmla="*/ 121444 h 216694"/>
                <a:gd name="connsiteX2" fmla="*/ 85725 w 195262"/>
                <a:gd name="connsiteY2" fmla="*/ 71437 h 216694"/>
                <a:gd name="connsiteX3" fmla="*/ 104775 w 195262"/>
                <a:gd name="connsiteY3" fmla="*/ 38100 h 216694"/>
                <a:gd name="connsiteX4" fmla="*/ 128587 w 195262"/>
                <a:gd name="connsiteY4" fmla="*/ 11906 h 216694"/>
                <a:gd name="connsiteX5" fmla="*/ 159543 w 195262"/>
                <a:gd name="connsiteY5" fmla="*/ 0 h 216694"/>
                <a:gd name="connsiteX6" fmla="*/ 190500 w 195262"/>
                <a:gd name="connsiteY6" fmla="*/ 9525 h 216694"/>
                <a:gd name="connsiteX7" fmla="*/ 195262 w 195262"/>
                <a:gd name="connsiteY7" fmla="*/ 38100 h 216694"/>
                <a:gd name="connsiteX8" fmla="*/ 176212 w 195262"/>
                <a:gd name="connsiteY8" fmla="*/ 97631 h 216694"/>
                <a:gd name="connsiteX9" fmla="*/ 147637 w 195262"/>
                <a:gd name="connsiteY9" fmla="*/ 150019 h 216694"/>
                <a:gd name="connsiteX10" fmla="*/ 102393 w 195262"/>
                <a:gd name="connsiteY10" fmla="*/ 183356 h 216694"/>
                <a:gd name="connsiteX11" fmla="*/ 54768 w 195262"/>
                <a:gd name="connsiteY11" fmla="*/ 216694 h 216694"/>
                <a:gd name="connsiteX12" fmla="*/ 0 w 195262"/>
                <a:gd name="connsiteY12" fmla="*/ 211931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262" h="216694">
                  <a:moveTo>
                    <a:pt x="0" y="211931"/>
                  </a:moveTo>
                  <a:lnTo>
                    <a:pt x="42862" y="121444"/>
                  </a:lnTo>
                  <a:lnTo>
                    <a:pt x="85725" y="71437"/>
                  </a:lnTo>
                  <a:lnTo>
                    <a:pt x="104775" y="38100"/>
                  </a:lnTo>
                  <a:lnTo>
                    <a:pt x="128587" y="11906"/>
                  </a:lnTo>
                  <a:lnTo>
                    <a:pt x="159543" y="0"/>
                  </a:lnTo>
                  <a:lnTo>
                    <a:pt x="190500" y="9525"/>
                  </a:lnTo>
                  <a:lnTo>
                    <a:pt x="195262" y="38100"/>
                  </a:lnTo>
                  <a:lnTo>
                    <a:pt x="176212" y="97631"/>
                  </a:lnTo>
                  <a:lnTo>
                    <a:pt x="147637" y="150019"/>
                  </a:lnTo>
                  <a:lnTo>
                    <a:pt x="102393" y="183356"/>
                  </a:lnTo>
                  <a:lnTo>
                    <a:pt x="54768" y="216694"/>
                  </a:lnTo>
                  <a:lnTo>
                    <a:pt x="0" y="211931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E07033-C0B2-4160-B292-FDCC686F701B}"/>
                </a:ext>
              </a:extLst>
            </p:cNvPr>
            <p:cNvSpPr/>
            <p:nvPr/>
          </p:nvSpPr>
          <p:spPr>
            <a:xfrm>
              <a:off x="4385536" y="3576961"/>
              <a:ext cx="259557" cy="178594"/>
            </a:xfrm>
            <a:custGeom>
              <a:avLst/>
              <a:gdLst>
                <a:gd name="connsiteX0" fmla="*/ 28575 w 259557"/>
                <a:gd name="connsiteY0" fmla="*/ 161925 h 178594"/>
                <a:gd name="connsiteX1" fmla="*/ 0 w 259557"/>
                <a:gd name="connsiteY1" fmla="*/ 133350 h 178594"/>
                <a:gd name="connsiteX2" fmla="*/ 4763 w 259557"/>
                <a:gd name="connsiteY2" fmla="*/ 97631 h 178594"/>
                <a:gd name="connsiteX3" fmla="*/ 52388 w 259557"/>
                <a:gd name="connsiteY3" fmla="*/ 54769 h 178594"/>
                <a:gd name="connsiteX4" fmla="*/ 78582 w 259557"/>
                <a:gd name="connsiteY4" fmla="*/ 23813 h 178594"/>
                <a:gd name="connsiteX5" fmla="*/ 92869 w 259557"/>
                <a:gd name="connsiteY5" fmla="*/ 0 h 178594"/>
                <a:gd name="connsiteX6" fmla="*/ 154782 w 259557"/>
                <a:gd name="connsiteY6" fmla="*/ 7144 h 178594"/>
                <a:gd name="connsiteX7" fmla="*/ 183357 w 259557"/>
                <a:gd name="connsiteY7" fmla="*/ 40481 h 178594"/>
                <a:gd name="connsiteX8" fmla="*/ 204788 w 259557"/>
                <a:gd name="connsiteY8" fmla="*/ 76200 h 178594"/>
                <a:gd name="connsiteX9" fmla="*/ 245269 w 259557"/>
                <a:gd name="connsiteY9" fmla="*/ 97631 h 178594"/>
                <a:gd name="connsiteX10" fmla="*/ 259557 w 259557"/>
                <a:gd name="connsiteY10" fmla="*/ 130969 h 178594"/>
                <a:gd name="connsiteX11" fmla="*/ 240507 w 259557"/>
                <a:gd name="connsiteY11" fmla="*/ 159544 h 178594"/>
                <a:gd name="connsiteX12" fmla="*/ 200025 w 259557"/>
                <a:gd name="connsiteY12" fmla="*/ 178594 h 178594"/>
                <a:gd name="connsiteX13" fmla="*/ 28575 w 259557"/>
                <a:gd name="connsiteY13" fmla="*/ 161925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557" h="178594">
                  <a:moveTo>
                    <a:pt x="28575" y="161925"/>
                  </a:moveTo>
                  <a:lnTo>
                    <a:pt x="0" y="133350"/>
                  </a:lnTo>
                  <a:lnTo>
                    <a:pt x="4763" y="97631"/>
                  </a:lnTo>
                  <a:lnTo>
                    <a:pt x="52388" y="54769"/>
                  </a:lnTo>
                  <a:lnTo>
                    <a:pt x="78582" y="23813"/>
                  </a:lnTo>
                  <a:lnTo>
                    <a:pt x="92869" y="0"/>
                  </a:lnTo>
                  <a:lnTo>
                    <a:pt x="154782" y="7144"/>
                  </a:lnTo>
                  <a:lnTo>
                    <a:pt x="183357" y="40481"/>
                  </a:lnTo>
                  <a:lnTo>
                    <a:pt x="204788" y="76200"/>
                  </a:lnTo>
                  <a:lnTo>
                    <a:pt x="245269" y="97631"/>
                  </a:lnTo>
                  <a:lnTo>
                    <a:pt x="259557" y="130969"/>
                  </a:lnTo>
                  <a:lnTo>
                    <a:pt x="240507" y="159544"/>
                  </a:lnTo>
                  <a:lnTo>
                    <a:pt x="200025" y="178594"/>
                  </a:lnTo>
                  <a:lnTo>
                    <a:pt x="28575" y="161925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408455-2D27-4FC6-8E33-E4897E6A4124}"/>
                </a:ext>
              </a:extLst>
            </p:cNvPr>
            <p:cNvSpPr/>
            <p:nvPr/>
          </p:nvSpPr>
          <p:spPr>
            <a:xfrm>
              <a:off x="5566844" y="3488989"/>
              <a:ext cx="295275" cy="319088"/>
            </a:xfrm>
            <a:custGeom>
              <a:avLst/>
              <a:gdLst>
                <a:gd name="connsiteX0" fmla="*/ 0 w 295275"/>
                <a:gd name="connsiteY0" fmla="*/ 290513 h 319088"/>
                <a:gd name="connsiteX1" fmla="*/ 33337 w 295275"/>
                <a:gd name="connsiteY1" fmla="*/ 207169 h 319088"/>
                <a:gd name="connsiteX2" fmla="*/ 76200 w 295275"/>
                <a:gd name="connsiteY2" fmla="*/ 150019 h 319088"/>
                <a:gd name="connsiteX3" fmla="*/ 140494 w 295275"/>
                <a:gd name="connsiteY3" fmla="*/ 104775 h 319088"/>
                <a:gd name="connsiteX4" fmla="*/ 192881 w 295275"/>
                <a:gd name="connsiteY4" fmla="*/ 57150 h 319088"/>
                <a:gd name="connsiteX5" fmla="*/ 233362 w 295275"/>
                <a:gd name="connsiteY5" fmla="*/ 16669 h 319088"/>
                <a:gd name="connsiteX6" fmla="*/ 259556 w 295275"/>
                <a:gd name="connsiteY6" fmla="*/ 0 h 319088"/>
                <a:gd name="connsiteX7" fmla="*/ 290512 w 295275"/>
                <a:gd name="connsiteY7" fmla="*/ 0 h 319088"/>
                <a:gd name="connsiteX8" fmla="*/ 295275 w 295275"/>
                <a:gd name="connsiteY8" fmla="*/ 40481 h 319088"/>
                <a:gd name="connsiteX9" fmla="*/ 264319 w 295275"/>
                <a:gd name="connsiteY9" fmla="*/ 126206 h 319088"/>
                <a:gd name="connsiteX10" fmla="*/ 204787 w 295275"/>
                <a:gd name="connsiteY10" fmla="*/ 192881 h 319088"/>
                <a:gd name="connsiteX11" fmla="*/ 161925 w 295275"/>
                <a:gd name="connsiteY11" fmla="*/ 226219 h 319088"/>
                <a:gd name="connsiteX12" fmla="*/ 116681 w 295275"/>
                <a:gd name="connsiteY12" fmla="*/ 261938 h 319088"/>
                <a:gd name="connsiteX13" fmla="*/ 73819 w 295275"/>
                <a:gd name="connsiteY13" fmla="*/ 297656 h 319088"/>
                <a:gd name="connsiteX14" fmla="*/ 50006 w 295275"/>
                <a:gd name="connsiteY14" fmla="*/ 319088 h 319088"/>
                <a:gd name="connsiteX15" fmla="*/ 0 w 295275"/>
                <a:gd name="connsiteY15" fmla="*/ 290513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5275" h="319088">
                  <a:moveTo>
                    <a:pt x="0" y="290513"/>
                  </a:moveTo>
                  <a:lnTo>
                    <a:pt x="33337" y="207169"/>
                  </a:lnTo>
                  <a:lnTo>
                    <a:pt x="76200" y="150019"/>
                  </a:lnTo>
                  <a:lnTo>
                    <a:pt x="140494" y="104775"/>
                  </a:lnTo>
                  <a:lnTo>
                    <a:pt x="192881" y="57150"/>
                  </a:lnTo>
                  <a:lnTo>
                    <a:pt x="233362" y="16669"/>
                  </a:lnTo>
                  <a:lnTo>
                    <a:pt x="259556" y="0"/>
                  </a:lnTo>
                  <a:lnTo>
                    <a:pt x="290512" y="0"/>
                  </a:lnTo>
                  <a:lnTo>
                    <a:pt x="295275" y="40481"/>
                  </a:lnTo>
                  <a:lnTo>
                    <a:pt x="264319" y="126206"/>
                  </a:lnTo>
                  <a:lnTo>
                    <a:pt x="204787" y="192881"/>
                  </a:lnTo>
                  <a:lnTo>
                    <a:pt x="161925" y="226219"/>
                  </a:lnTo>
                  <a:lnTo>
                    <a:pt x="116681" y="261938"/>
                  </a:lnTo>
                  <a:lnTo>
                    <a:pt x="73819" y="297656"/>
                  </a:lnTo>
                  <a:lnTo>
                    <a:pt x="50006" y="319088"/>
                  </a:lnTo>
                  <a:lnTo>
                    <a:pt x="0" y="290513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3071A0-C1EB-4BBB-906B-57BE25406DF8}"/>
                </a:ext>
              </a:extLst>
            </p:cNvPr>
            <p:cNvSpPr/>
            <p:nvPr/>
          </p:nvSpPr>
          <p:spPr>
            <a:xfrm>
              <a:off x="4004846" y="3704158"/>
              <a:ext cx="80962" cy="54769"/>
            </a:xfrm>
            <a:custGeom>
              <a:avLst/>
              <a:gdLst>
                <a:gd name="connsiteX0" fmla="*/ 0 w 80962"/>
                <a:gd name="connsiteY0" fmla="*/ 50006 h 54769"/>
                <a:gd name="connsiteX1" fmla="*/ 11906 w 80962"/>
                <a:gd name="connsiteY1" fmla="*/ 9525 h 54769"/>
                <a:gd name="connsiteX2" fmla="*/ 42862 w 80962"/>
                <a:gd name="connsiteY2" fmla="*/ 0 h 54769"/>
                <a:gd name="connsiteX3" fmla="*/ 69056 w 80962"/>
                <a:gd name="connsiteY3" fmla="*/ 9525 h 54769"/>
                <a:gd name="connsiteX4" fmla="*/ 80962 w 80962"/>
                <a:gd name="connsiteY4" fmla="*/ 26194 h 54769"/>
                <a:gd name="connsiteX5" fmla="*/ 76200 w 80962"/>
                <a:gd name="connsiteY5" fmla="*/ 45244 h 54769"/>
                <a:gd name="connsiteX6" fmla="*/ 64293 w 80962"/>
                <a:gd name="connsiteY6" fmla="*/ 54769 h 54769"/>
                <a:gd name="connsiteX7" fmla="*/ 0 w 80962"/>
                <a:gd name="connsiteY7" fmla="*/ 50006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62" h="54769">
                  <a:moveTo>
                    <a:pt x="0" y="50006"/>
                  </a:moveTo>
                  <a:lnTo>
                    <a:pt x="11906" y="9525"/>
                  </a:lnTo>
                  <a:lnTo>
                    <a:pt x="42862" y="0"/>
                  </a:lnTo>
                  <a:lnTo>
                    <a:pt x="69056" y="9525"/>
                  </a:lnTo>
                  <a:lnTo>
                    <a:pt x="80962" y="26194"/>
                  </a:lnTo>
                  <a:lnTo>
                    <a:pt x="76200" y="45244"/>
                  </a:lnTo>
                  <a:lnTo>
                    <a:pt x="64293" y="54769"/>
                  </a:lnTo>
                  <a:lnTo>
                    <a:pt x="0" y="50006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C03594-2276-4A17-BA68-60B644B06BEE}"/>
                </a:ext>
              </a:extLst>
            </p:cNvPr>
            <p:cNvSpPr/>
            <p:nvPr/>
          </p:nvSpPr>
          <p:spPr>
            <a:xfrm>
              <a:off x="4739204" y="4958543"/>
              <a:ext cx="88107" cy="116681"/>
            </a:xfrm>
            <a:custGeom>
              <a:avLst/>
              <a:gdLst>
                <a:gd name="connsiteX0" fmla="*/ 2382 w 88107"/>
                <a:gd name="connsiteY0" fmla="*/ 66675 h 116681"/>
                <a:gd name="connsiteX1" fmla="*/ 0 w 88107"/>
                <a:gd name="connsiteY1" fmla="*/ 35719 h 116681"/>
                <a:gd name="connsiteX2" fmla="*/ 7144 w 88107"/>
                <a:gd name="connsiteY2" fmla="*/ 14287 h 116681"/>
                <a:gd name="connsiteX3" fmla="*/ 23813 w 88107"/>
                <a:gd name="connsiteY3" fmla="*/ 2381 h 116681"/>
                <a:gd name="connsiteX4" fmla="*/ 54769 w 88107"/>
                <a:gd name="connsiteY4" fmla="*/ 0 h 116681"/>
                <a:gd name="connsiteX5" fmla="*/ 80963 w 88107"/>
                <a:gd name="connsiteY5" fmla="*/ 26194 h 116681"/>
                <a:gd name="connsiteX6" fmla="*/ 85725 w 88107"/>
                <a:gd name="connsiteY6" fmla="*/ 54769 h 116681"/>
                <a:gd name="connsiteX7" fmla="*/ 88107 w 88107"/>
                <a:gd name="connsiteY7" fmla="*/ 85725 h 116681"/>
                <a:gd name="connsiteX8" fmla="*/ 88107 w 88107"/>
                <a:gd name="connsiteY8" fmla="*/ 109537 h 116681"/>
                <a:gd name="connsiteX9" fmla="*/ 76200 w 88107"/>
                <a:gd name="connsiteY9" fmla="*/ 116681 h 116681"/>
                <a:gd name="connsiteX10" fmla="*/ 2382 w 88107"/>
                <a:gd name="connsiteY10" fmla="*/ 6667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107" h="116681">
                  <a:moveTo>
                    <a:pt x="2382" y="66675"/>
                  </a:moveTo>
                  <a:lnTo>
                    <a:pt x="0" y="35719"/>
                  </a:lnTo>
                  <a:lnTo>
                    <a:pt x="7144" y="14287"/>
                  </a:lnTo>
                  <a:lnTo>
                    <a:pt x="23813" y="2381"/>
                  </a:lnTo>
                  <a:lnTo>
                    <a:pt x="54769" y="0"/>
                  </a:lnTo>
                  <a:lnTo>
                    <a:pt x="80963" y="26194"/>
                  </a:lnTo>
                  <a:lnTo>
                    <a:pt x="85725" y="54769"/>
                  </a:lnTo>
                  <a:lnTo>
                    <a:pt x="88107" y="85725"/>
                  </a:lnTo>
                  <a:lnTo>
                    <a:pt x="88107" y="109537"/>
                  </a:lnTo>
                  <a:lnTo>
                    <a:pt x="76200" y="116681"/>
                  </a:lnTo>
                  <a:lnTo>
                    <a:pt x="2382" y="66675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3BFBA1-586D-48E5-A900-48A06610E261}"/>
                </a:ext>
              </a:extLst>
            </p:cNvPr>
            <p:cNvSpPr/>
            <p:nvPr/>
          </p:nvSpPr>
          <p:spPr>
            <a:xfrm>
              <a:off x="2728807" y="4039781"/>
              <a:ext cx="128587" cy="128588"/>
            </a:xfrm>
            <a:custGeom>
              <a:avLst/>
              <a:gdLst>
                <a:gd name="connsiteX0" fmla="*/ 83344 w 128587"/>
                <a:gd name="connsiteY0" fmla="*/ 0 h 128588"/>
                <a:gd name="connsiteX1" fmla="*/ 57150 w 128587"/>
                <a:gd name="connsiteY1" fmla="*/ 21431 h 128588"/>
                <a:gd name="connsiteX2" fmla="*/ 38100 w 128587"/>
                <a:gd name="connsiteY2" fmla="*/ 57150 h 128588"/>
                <a:gd name="connsiteX3" fmla="*/ 19050 w 128587"/>
                <a:gd name="connsiteY3" fmla="*/ 80963 h 128588"/>
                <a:gd name="connsiteX4" fmla="*/ 4762 w 128587"/>
                <a:gd name="connsiteY4" fmla="*/ 95250 h 128588"/>
                <a:gd name="connsiteX5" fmla="*/ 0 w 128587"/>
                <a:gd name="connsiteY5" fmla="*/ 111919 h 128588"/>
                <a:gd name="connsiteX6" fmla="*/ 11906 w 128587"/>
                <a:gd name="connsiteY6" fmla="*/ 128588 h 128588"/>
                <a:gd name="connsiteX7" fmla="*/ 69056 w 128587"/>
                <a:gd name="connsiteY7" fmla="*/ 121444 h 128588"/>
                <a:gd name="connsiteX8" fmla="*/ 111919 w 128587"/>
                <a:gd name="connsiteY8" fmla="*/ 116681 h 128588"/>
                <a:gd name="connsiteX9" fmla="*/ 128587 w 128587"/>
                <a:gd name="connsiteY9" fmla="*/ 102394 h 128588"/>
                <a:gd name="connsiteX10" fmla="*/ 114300 w 128587"/>
                <a:gd name="connsiteY10" fmla="*/ 76200 h 128588"/>
                <a:gd name="connsiteX11" fmla="*/ 100012 w 128587"/>
                <a:gd name="connsiteY11" fmla="*/ 52388 h 128588"/>
                <a:gd name="connsiteX12" fmla="*/ 83344 w 128587"/>
                <a:gd name="connsiteY12" fmla="*/ 0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87" h="128588">
                  <a:moveTo>
                    <a:pt x="83344" y="0"/>
                  </a:moveTo>
                  <a:lnTo>
                    <a:pt x="57150" y="21431"/>
                  </a:lnTo>
                  <a:lnTo>
                    <a:pt x="38100" y="57150"/>
                  </a:lnTo>
                  <a:lnTo>
                    <a:pt x="19050" y="80963"/>
                  </a:lnTo>
                  <a:lnTo>
                    <a:pt x="4762" y="95250"/>
                  </a:lnTo>
                  <a:lnTo>
                    <a:pt x="0" y="111919"/>
                  </a:lnTo>
                  <a:lnTo>
                    <a:pt x="11906" y="128588"/>
                  </a:lnTo>
                  <a:lnTo>
                    <a:pt x="69056" y="121444"/>
                  </a:lnTo>
                  <a:lnTo>
                    <a:pt x="111919" y="116681"/>
                  </a:lnTo>
                  <a:lnTo>
                    <a:pt x="128587" y="102394"/>
                  </a:lnTo>
                  <a:lnTo>
                    <a:pt x="114300" y="76200"/>
                  </a:lnTo>
                  <a:lnTo>
                    <a:pt x="100012" y="52388"/>
                  </a:lnTo>
                  <a:lnTo>
                    <a:pt x="83344" y="0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7010443-351F-41BF-8F0C-58B1AA310F51}"/>
                </a:ext>
              </a:extLst>
            </p:cNvPr>
            <p:cNvSpPr/>
            <p:nvPr/>
          </p:nvSpPr>
          <p:spPr>
            <a:xfrm>
              <a:off x="3083613" y="3597135"/>
              <a:ext cx="64294" cy="66675"/>
            </a:xfrm>
            <a:custGeom>
              <a:avLst/>
              <a:gdLst>
                <a:gd name="connsiteX0" fmla="*/ 0 w 64294"/>
                <a:gd name="connsiteY0" fmla="*/ 0 h 66675"/>
                <a:gd name="connsiteX1" fmla="*/ 47625 w 64294"/>
                <a:gd name="connsiteY1" fmla="*/ 26194 h 66675"/>
                <a:gd name="connsiteX2" fmla="*/ 64294 w 64294"/>
                <a:gd name="connsiteY2" fmla="*/ 47625 h 66675"/>
                <a:gd name="connsiteX3" fmla="*/ 47625 w 64294"/>
                <a:gd name="connsiteY3" fmla="*/ 61913 h 66675"/>
                <a:gd name="connsiteX4" fmla="*/ 23813 w 64294"/>
                <a:gd name="connsiteY4" fmla="*/ 66675 h 66675"/>
                <a:gd name="connsiteX5" fmla="*/ 0 w 64294"/>
                <a:gd name="connsiteY5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4" h="66675">
                  <a:moveTo>
                    <a:pt x="0" y="0"/>
                  </a:moveTo>
                  <a:lnTo>
                    <a:pt x="47625" y="26194"/>
                  </a:lnTo>
                  <a:lnTo>
                    <a:pt x="64294" y="47625"/>
                  </a:lnTo>
                  <a:lnTo>
                    <a:pt x="47625" y="61913"/>
                  </a:lnTo>
                  <a:lnTo>
                    <a:pt x="23813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10ACD1-4517-4977-A9F5-A015D1A8D698}"/>
                </a:ext>
              </a:extLst>
            </p:cNvPr>
            <p:cNvSpPr/>
            <p:nvPr/>
          </p:nvSpPr>
          <p:spPr>
            <a:xfrm>
              <a:off x="3153083" y="5413228"/>
              <a:ext cx="83344" cy="50007"/>
            </a:xfrm>
            <a:custGeom>
              <a:avLst/>
              <a:gdLst>
                <a:gd name="connsiteX0" fmla="*/ 0 w 83344"/>
                <a:gd name="connsiteY0" fmla="*/ 14288 h 35719"/>
                <a:gd name="connsiteX1" fmla="*/ 16669 w 83344"/>
                <a:gd name="connsiteY1" fmla="*/ 2382 h 35719"/>
                <a:gd name="connsiteX2" fmla="*/ 50007 w 83344"/>
                <a:gd name="connsiteY2" fmla="*/ 0 h 35719"/>
                <a:gd name="connsiteX3" fmla="*/ 69057 w 83344"/>
                <a:gd name="connsiteY3" fmla="*/ 19050 h 35719"/>
                <a:gd name="connsiteX4" fmla="*/ 83344 w 83344"/>
                <a:gd name="connsiteY4" fmla="*/ 35719 h 35719"/>
                <a:gd name="connsiteX5" fmla="*/ 83344 w 83344"/>
                <a:gd name="connsiteY5" fmla="*/ 35719 h 35719"/>
                <a:gd name="connsiteX6" fmla="*/ 0 w 83344"/>
                <a:gd name="connsiteY6" fmla="*/ 14288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4" h="35719">
                  <a:moveTo>
                    <a:pt x="0" y="14288"/>
                  </a:moveTo>
                  <a:lnTo>
                    <a:pt x="16669" y="2382"/>
                  </a:lnTo>
                  <a:lnTo>
                    <a:pt x="50007" y="0"/>
                  </a:lnTo>
                  <a:lnTo>
                    <a:pt x="69057" y="19050"/>
                  </a:lnTo>
                  <a:lnTo>
                    <a:pt x="83344" y="35719"/>
                  </a:lnTo>
                  <a:lnTo>
                    <a:pt x="83344" y="35719"/>
                  </a:lnTo>
                  <a:lnTo>
                    <a:pt x="0" y="14288"/>
                  </a:lnTo>
                  <a:close/>
                </a:path>
              </a:pathLst>
            </a:custGeom>
            <a:solidFill>
              <a:srgbClr val="FF0000">
                <a:alpha val="74902"/>
              </a:srgbClr>
            </a:solidFill>
            <a:ln w="190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3530AAA-1A58-446E-BFB3-808EDD4E2B7F}"/>
                </a:ext>
              </a:extLst>
            </p:cNvPr>
            <p:cNvSpPr/>
            <p:nvPr/>
          </p:nvSpPr>
          <p:spPr>
            <a:xfrm>
              <a:off x="2848388" y="1890275"/>
              <a:ext cx="2800142" cy="1654149"/>
            </a:xfrm>
            <a:custGeom>
              <a:avLst/>
              <a:gdLst>
                <a:gd name="connsiteX0" fmla="*/ 371475 w 2686050"/>
                <a:gd name="connsiteY0" fmla="*/ 642938 h 1604963"/>
                <a:gd name="connsiteX1" fmla="*/ 561975 w 2686050"/>
                <a:gd name="connsiteY1" fmla="*/ 576263 h 1604963"/>
                <a:gd name="connsiteX2" fmla="*/ 695325 w 2686050"/>
                <a:gd name="connsiteY2" fmla="*/ 509588 h 1604963"/>
                <a:gd name="connsiteX3" fmla="*/ 819150 w 2686050"/>
                <a:gd name="connsiteY3" fmla="*/ 419100 h 1604963"/>
                <a:gd name="connsiteX4" fmla="*/ 971550 w 2686050"/>
                <a:gd name="connsiteY4" fmla="*/ 319088 h 1604963"/>
                <a:gd name="connsiteX5" fmla="*/ 1114425 w 2686050"/>
                <a:gd name="connsiteY5" fmla="*/ 204788 h 1604963"/>
                <a:gd name="connsiteX6" fmla="*/ 1290638 w 2686050"/>
                <a:gd name="connsiteY6" fmla="*/ 100013 h 1604963"/>
                <a:gd name="connsiteX7" fmla="*/ 1385888 w 2686050"/>
                <a:gd name="connsiteY7" fmla="*/ 61913 h 1604963"/>
                <a:gd name="connsiteX8" fmla="*/ 1495425 w 2686050"/>
                <a:gd name="connsiteY8" fmla="*/ 38100 h 1604963"/>
                <a:gd name="connsiteX9" fmla="*/ 1747838 w 2686050"/>
                <a:gd name="connsiteY9" fmla="*/ 23813 h 1604963"/>
                <a:gd name="connsiteX10" fmla="*/ 1933575 w 2686050"/>
                <a:gd name="connsiteY10" fmla="*/ 0 h 1604963"/>
                <a:gd name="connsiteX11" fmla="*/ 2114550 w 2686050"/>
                <a:gd name="connsiteY11" fmla="*/ 4763 h 1604963"/>
                <a:gd name="connsiteX12" fmla="*/ 2281238 w 2686050"/>
                <a:gd name="connsiteY12" fmla="*/ 33338 h 1604963"/>
                <a:gd name="connsiteX13" fmla="*/ 2409825 w 2686050"/>
                <a:gd name="connsiteY13" fmla="*/ 85725 h 1604963"/>
                <a:gd name="connsiteX14" fmla="*/ 2500313 w 2686050"/>
                <a:gd name="connsiteY14" fmla="*/ 171450 h 1604963"/>
                <a:gd name="connsiteX15" fmla="*/ 2590800 w 2686050"/>
                <a:gd name="connsiteY15" fmla="*/ 266700 h 1604963"/>
                <a:gd name="connsiteX16" fmla="*/ 2671763 w 2686050"/>
                <a:gd name="connsiteY16" fmla="*/ 323850 h 1604963"/>
                <a:gd name="connsiteX17" fmla="*/ 2686050 w 2686050"/>
                <a:gd name="connsiteY17" fmla="*/ 381000 h 1604963"/>
                <a:gd name="connsiteX18" fmla="*/ 2676525 w 2686050"/>
                <a:gd name="connsiteY18" fmla="*/ 428625 h 1604963"/>
                <a:gd name="connsiteX19" fmla="*/ 2566988 w 2686050"/>
                <a:gd name="connsiteY19" fmla="*/ 442913 h 1604963"/>
                <a:gd name="connsiteX20" fmla="*/ 2443163 w 2686050"/>
                <a:gd name="connsiteY20" fmla="*/ 447675 h 1604963"/>
                <a:gd name="connsiteX21" fmla="*/ 2295525 w 2686050"/>
                <a:gd name="connsiteY21" fmla="*/ 433388 h 1604963"/>
                <a:gd name="connsiteX22" fmla="*/ 2190750 w 2686050"/>
                <a:gd name="connsiteY22" fmla="*/ 357188 h 1604963"/>
                <a:gd name="connsiteX23" fmla="*/ 2109788 w 2686050"/>
                <a:gd name="connsiteY23" fmla="*/ 261938 h 1604963"/>
                <a:gd name="connsiteX24" fmla="*/ 2019300 w 2686050"/>
                <a:gd name="connsiteY24" fmla="*/ 200025 h 1604963"/>
                <a:gd name="connsiteX25" fmla="*/ 1966913 w 2686050"/>
                <a:gd name="connsiteY25" fmla="*/ 176213 h 1604963"/>
                <a:gd name="connsiteX26" fmla="*/ 1890713 w 2686050"/>
                <a:gd name="connsiteY26" fmla="*/ 176213 h 1604963"/>
                <a:gd name="connsiteX27" fmla="*/ 1809750 w 2686050"/>
                <a:gd name="connsiteY27" fmla="*/ 223838 h 1604963"/>
                <a:gd name="connsiteX28" fmla="*/ 1747838 w 2686050"/>
                <a:gd name="connsiteY28" fmla="*/ 361950 h 1604963"/>
                <a:gd name="connsiteX29" fmla="*/ 1666875 w 2686050"/>
                <a:gd name="connsiteY29" fmla="*/ 476250 h 1604963"/>
                <a:gd name="connsiteX30" fmla="*/ 1543050 w 2686050"/>
                <a:gd name="connsiteY30" fmla="*/ 561975 h 1604963"/>
                <a:gd name="connsiteX31" fmla="*/ 1433513 w 2686050"/>
                <a:gd name="connsiteY31" fmla="*/ 666750 h 1604963"/>
                <a:gd name="connsiteX32" fmla="*/ 1381125 w 2686050"/>
                <a:gd name="connsiteY32" fmla="*/ 785813 h 1604963"/>
                <a:gd name="connsiteX33" fmla="*/ 1400175 w 2686050"/>
                <a:gd name="connsiteY33" fmla="*/ 909638 h 1604963"/>
                <a:gd name="connsiteX34" fmla="*/ 1404938 w 2686050"/>
                <a:gd name="connsiteY34" fmla="*/ 1000125 h 1604963"/>
                <a:gd name="connsiteX35" fmla="*/ 1362075 w 2686050"/>
                <a:gd name="connsiteY35" fmla="*/ 1071563 h 1604963"/>
                <a:gd name="connsiteX36" fmla="*/ 1252538 w 2686050"/>
                <a:gd name="connsiteY36" fmla="*/ 1123950 h 1604963"/>
                <a:gd name="connsiteX37" fmla="*/ 1123950 w 2686050"/>
                <a:gd name="connsiteY37" fmla="*/ 1181100 h 1604963"/>
                <a:gd name="connsiteX38" fmla="*/ 1071563 w 2686050"/>
                <a:gd name="connsiteY38" fmla="*/ 1252538 h 1604963"/>
                <a:gd name="connsiteX39" fmla="*/ 1057275 w 2686050"/>
                <a:gd name="connsiteY39" fmla="*/ 1309688 h 1604963"/>
                <a:gd name="connsiteX40" fmla="*/ 1076325 w 2686050"/>
                <a:gd name="connsiteY40" fmla="*/ 1381125 h 1604963"/>
                <a:gd name="connsiteX41" fmla="*/ 1119188 w 2686050"/>
                <a:gd name="connsiteY41" fmla="*/ 1476375 h 1604963"/>
                <a:gd name="connsiteX42" fmla="*/ 1157288 w 2686050"/>
                <a:gd name="connsiteY42" fmla="*/ 1538288 h 1604963"/>
                <a:gd name="connsiteX43" fmla="*/ 1162050 w 2686050"/>
                <a:gd name="connsiteY43" fmla="*/ 1585913 h 1604963"/>
                <a:gd name="connsiteX44" fmla="*/ 1028700 w 2686050"/>
                <a:gd name="connsiteY44" fmla="*/ 1571625 h 1604963"/>
                <a:gd name="connsiteX45" fmla="*/ 895350 w 2686050"/>
                <a:gd name="connsiteY45" fmla="*/ 1519238 h 1604963"/>
                <a:gd name="connsiteX46" fmla="*/ 819150 w 2686050"/>
                <a:gd name="connsiteY46" fmla="*/ 1509713 h 1604963"/>
                <a:gd name="connsiteX47" fmla="*/ 723900 w 2686050"/>
                <a:gd name="connsiteY47" fmla="*/ 1538288 h 1604963"/>
                <a:gd name="connsiteX48" fmla="*/ 609600 w 2686050"/>
                <a:gd name="connsiteY48" fmla="*/ 1581150 h 1604963"/>
                <a:gd name="connsiteX49" fmla="*/ 490538 w 2686050"/>
                <a:gd name="connsiteY49" fmla="*/ 1604963 h 1604963"/>
                <a:gd name="connsiteX50" fmla="*/ 352425 w 2686050"/>
                <a:gd name="connsiteY50" fmla="*/ 1576388 h 1604963"/>
                <a:gd name="connsiteX51" fmla="*/ 238125 w 2686050"/>
                <a:gd name="connsiteY51" fmla="*/ 1524000 h 1604963"/>
                <a:gd name="connsiteX52" fmla="*/ 138113 w 2686050"/>
                <a:gd name="connsiteY52" fmla="*/ 1485900 h 1604963"/>
                <a:gd name="connsiteX53" fmla="*/ 4763 w 2686050"/>
                <a:gd name="connsiteY53" fmla="*/ 1457325 h 1604963"/>
                <a:gd name="connsiteX54" fmla="*/ 0 w 2686050"/>
                <a:gd name="connsiteY54" fmla="*/ 1204913 h 1604963"/>
                <a:gd name="connsiteX55" fmla="*/ 76200 w 2686050"/>
                <a:gd name="connsiteY55" fmla="*/ 923925 h 1604963"/>
                <a:gd name="connsiteX56" fmla="*/ 185738 w 2686050"/>
                <a:gd name="connsiteY56" fmla="*/ 819150 h 1604963"/>
                <a:gd name="connsiteX57" fmla="*/ 371475 w 2686050"/>
                <a:gd name="connsiteY57" fmla="*/ 642938 h 160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686050" h="1604963">
                  <a:moveTo>
                    <a:pt x="371475" y="642938"/>
                  </a:moveTo>
                  <a:lnTo>
                    <a:pt x="561975" y="576263"/>
                  </a:lnTo>
                  <a:lnTo>
                    <a:pt x="695325" y="509588"/>
                  </a:lnTo>
                  <a:lnTo>
                    <a:pt x="819150" y="419100"/>
                  </a:lnTo>
                  <a:lnTo>
                    <a:pt x="971550" y="319088"/>
                  </a:lnTo>
                  <a:lnTo>
                    <a:pt x="1114425" y="204788"/>
                  </a:lnTo>
                  <a:lnTo>
                    <a:pt x="1290638" y="100013"/>
                  </a:lnTo>
                  <a:lnTo>
                    <a:pt x="1385888" y="61913"/>
                  </a:lnTo>
                  <a:lnTo>
                    <a:pt x="1495425" y="38100"/>
                  </a:lnTo>
                  <a:lnTo>
                    <a:pt x="1747838" y="23813"/>
                  </a:lnTo>
                  <a:lnTo>
                    <a:pt x="1933575" y="0"/>
                  </a:lnTo>
                  <a:lnTo>
                    <a:pt x="2114550" y="4763"/>
                  </a:lnTo>
                  <a:lnTo>
                    <a:pt x="2281238" y="33338"/>
                  </a:lnTo>
                  <a:lnTo>
                    <a:pt x="2409825" y="85725"/>
                  </a:lnTo>
                  <a:lnTo>
                    <a:pt x="2500313" y="171450"/>
                  </a:lnTo>
                  <a:lnTo>
                    <a:pt x="2590800" y="266700"/>
                  </a:lnTo>
                  <a:lnTo>
                    <a:pt x="2671763" y="323850"/>
                  </a:lnTo>
                  <a:lnTo>
                    <a:pt x="2686050" y="381000"/>
                  </a:lnTo>
                  <a:lnTo>
                    <a:pt x="2676525" y="428625"/>
                  </a:lnTo>
                  <a:lnTo>
                    <a:pt x="2566988" y="442913"/>
                  </a:lnTo>
                  <a:lnTo>
                    <a:pt x="2443163" y="447675"/>
                  </a:lnTo>
                  <a:lnTo>
                    <a:pt x="2295525" y="433388"/>
                  </a:lnTo>
                  <a:lnTo>
                    <a:pt x="2190750" y="357188"/>
                  </a:lnTo>
                  <a:lnTo>
                    <a:pt x="2109788" y="261938"/>
                  </a:lnTo>
                  <a:lnTo>
                    <a:pt x="2019300" y="200025"/>
                  </a:lnTo>
                  <a:lnTo>
                    <a:pt x="1966913" y="176213"/>
                  </a:lnTo>
                  <a:lnTo>
                    <a:pt x="1890713" y="176213"/>
                  </a:lnTo>
                  <a:lnTo>
                    <a:pt x="1809750" y="223838"/>
                  </a:lnTo>
                  <a:lnTo>
                    <a:pt x="1747838" y="361950"/>
                  </a:lnTo>
                  <a:lnTo>
                    <a:pt x="1666875" y="476250"/>
                  </a:lnTo>
                  <a:lnTo>
                    <a:pt x="1543050" y="561975"/>
                  </a:lnTo>
                  <a:lnTo>
                    <a:pt x="1433513" y="666750"/>
                  </a:lnTo>
                  <a:lnTo>
                    <a:pt x="1381125" y="785813"/>
                  </a:lnTo>
                  <a:lnTo>
                    <a:pt x="1400175" y="909638"/>
                  </a:lnTo>
                  <a:lnTo>
                    <a:pt x="1404938" y="1000125"/>
                  </a:lnTo>
                  <a:lnTo>
                    <a:pt x="1362075" y="1071563"/>
                  </a:lnTo>
                  <a:lnTo>
                    <a:pt x="1252538" y="1123950"/>
                  </a:lnTo>
                  <a:lnTo>
                    <a:pt x="1123950" y="1181100"/>
                  </a:lnTo>
                  <a:lnTo>
                    <a:pt x="1071563" y="1252538"/>
                  </a:lnTo>
                  <a:lnTo>
                    <a:pt x="1057275" y="1309688"/>
                  </a:lnTo>
                  <a:lnTo>
                    <a:pt x="1076325" y="1381125"/>
                  </a:lnTo>
                  <a:lnTo>
                    <a:pt x="1119188" y="1476375"/>
                  </a:lnTo>
                  <a:lnTo>
                    <a:pt x="1157288" y="1538288"/>
                  </a:lnTo>
                  <a:lnTo>
                    <a:pt x="1162050" y="1585913"/>
                  </a:lnTo>
                  <a:lnTo>
                    <a:pt x="1028700" y="1571625"/>
                  </a:lnTo>
                  <a:lnTo>
                    <a:pt x="895350" y="1519238"/>
                  </a:lnTo>
                  <a:lnTo>
                    <a:pt x="819150" y="1509713"/>
                  </a:lnTo>
                  <a:lnTo>
                    <a:pt x="723900" y="1538288"/>
                  </a:lnTo>
                  <a:lnTo>
                    <a:pt x="609600" y="1581150"/>
                  </a:lnTo>
                  <a:lnTo>
                    <a:pt x="490538" y="1604963"/>
                  </a:lnTo>
                  <a:lnTo>
                    <a:pt x="352425" y="1576388"/>
                  </a:lnTo>
                  <a:lnTo>
                    <a:pt x="238125" y="1524000"/>
                  </a:lnTo>
                  <a:lnTo>
                    <a:pt x="138113" y="1485900"/>
                  </a:lnTo>
                  <a:lnTo>
                    <a:pt x="4763" y="1457325"/>
                  </a:lnTo>
                  <a:cubicBezTo>
                    <a:pt x="3175" y="1373188"/>
                    <a:pt x="1588" y="1289050"/>
                    <a:pt x="0" y="1204913"/>
                  </a:cubicBezTo>
                  <a:lnTo>
                    <a:pt x="76200" y="923925"/>
                  </a:lnTo>
                  <a:lnTo>
                    <a:pt x="185738" y="819150"/>
                  </a:lnTo>
                  <a:lnTo>
                    <a:pt x="371475" y="642938"/>
                  </a:ln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5ECA04-DE78-494F-B790-D2A398B0BFFE}"/>
                </a:ext>
              </a:extLst>
            </p:cNvPr>
            <p:cNvSpPr/>
            <p:nvPr/>
          </p:nvSpPr>
          <p:spPr>
            <a:xfrm>
              <a:off x="807181" y="2666729"/>
              <a:ext cx="432000" cy="185738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91CD744-9E3A-4112-BA2F-58B434D1EF20}"/>
                </a:ext>
              </a:extLst>
            </p:cNvPr>
            <p:cNvSpPr txBox="1"/>
            <p:nvPr/>
          </p:nvSpPr>
          <p:spPr>
            <a:xfrm>
              <a:off x="1337459" y="1611449"/>
              <a:ext cx="1708032" cy="1363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Fe-Zn-Pb mineralization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Brecciation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Waulsortian </a:t>
              </a:r>
              <a:r>
                <a:rPr kumimoji="0" lang="en-I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isopachytes</a:t>
              </a:r>
              <a:endPara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Fault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 bank facies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78F38-2E96-401D-B6B8-16C6007D7358}"/>
                </a:ext>
              </a:extLst>
            </p:cNvPr>
            <p:cNvCxnSpPr>
              <a:cxnSpLocks/>
            </p:cNvCxnSpPr>
            <p:nvPr/>
          </p:nvCxnSpPr>
          <p:spPr>
            <a:xfrm>
              <a:off x="807185" y="2759599"/>
              <a:ext cx="4320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D28F04-47A7-F2EE-20E2-52C968050407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17" name="Callout: Down Arrow 16">
              <a:extLst>
                <a:ext uri="{FF2B5EF4-FFF2-40B4-BE49-F238E27FC236}">
                  <a16:creationId xmlns:a16="http://schemas.microsoft.com/office/drawing/2014/main" id="{D6A3197A-67D8-3C05-B9A8-A60EEBEE4668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9F3CEE-E2A5-136B-3266-614A5E8DC298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370091-7DAE-8363-767F-6AA794A5D7A5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AEB82A-5E4A-5D2B-31D9-B16D2C015F49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15C9ACC-3E6F-2F40-2987-5245EE29D32D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6B3A3C9-DB20-F96D-4E2C-CA5D55295614}"/>
              </a:ext>
            </a:extLst>
          </p:cNvPr>
          <p:cNvSpPr txBox="1"/>
          <p:nvPr/>
        </p:nvSpPr>
        <p:spPr>
          <a:xfrm>
            <a:off x="1886779" y="427384"/>
            <a:ext cx="841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Waulsortian </a:t>
            </a:r>
            <a:r>
              <a:rPr lang="en-IE" sz="2400" b="1" cap="small" dirty="0" err="1"/>
              <a:t>isopachytes</a:t>
            </a:r>
            <a:r>
              <a:rPr lang="en-IE" sz="2400" b="1" cap="small" dirty="0"/>
              <a:t> (</a:t>
            </a:r>
            <a:r>
              <a:rPr lang="en-IE" sz="2400" b="1" dirty="0"/>
              <a:t>after Andrew, 1986</a:t>
            </a:r>
            <a:r>
              <a:rPr lang="en-IE" sz="2400" b="1" cap="small" dirty="0"/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A55B20-C9DA-1C05-CCF0-71114FB2E5E5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4680000"/>
            <a:chExt cx="11700000" cy="72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C6181D-C9A0-2CCE-79FE-9A8A93E8DFC5}"/>
                </a:ext>
              </a:extLst>
            </p:cNvPr>
            <p:cNvGrpSpPr/>
            <p:nvPr/>
          </p:nvGrpSpPr>
          <p:grpSpPr>
            <a:xfrm>
              <a:off x="360000" y="4680000"/>
              <a:ext cx="2342556" cy="72000"/>
              <a:chOff x="594000" y="3509711"/>
              <a:chExt cx="2342556" cy="72000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7AA215E-E4D5-A73D-DB0C-4E2A141E2A23}"/>
                  </a:ext>
                </a:extLst>
              </p:cNvPr>
              <p:cNvSpPr/>
              <p:nvPr/>
            </p:nvSpPr>
            <p:spPr>
              <a:xfrm rot="10800000">
                <a:off x="1530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6CC497F-92D2-BD34-B36C-E32B2DEFD93C}"/>
                  </a:ext>
                </a:extLst>
              </p:cNvPr>
              <p:cNvSpPr/>
              <p:nvPr/>
            </p:nvSpPr>
            <p:spPr>
              <a:xfrm rot="10800000">
                <a:off x="246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5E17D98-1F8B-EFCA-02EE-873C37D0A0A5}"/>
                  </a:ext>
                </a:extLst>
              </p:cNvPr>
              <p:cNvSpPr/>
              <p:nvPr/>
            </p:nvSpPr>
            <p:spPr>
              <a:xfrm rot="10800000">
                <a:off x="2702556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FC585AF-C84B-AC50-EC75-5A573D42ECBA}"/>
                  </a:ext>
                </a:extLst>
              </p:cNvPr>
              <p:cNvSpPr/>
              <p:nvPr/>
            </p:nvSpPr>
            <p:spPr>
              <a:xfrm rot="10800000">
                <a:off x="176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D86330B-01A6-A75F-4328-7EF4535623BE}"/>
                  </a:ext>
                </a:extLst>
              </p:cNvPr>
              <p:cNvSpPr/>
              <p:nvPr/>
            </p:nvSpPr>
            <p:spPr>
              <a:xfrm rot="10800000">
                <a:off x="199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B9E7E77-F127-A482-8771-A6EE4927445C}"/>
                  </a:ext>
                </a:extLst>
              </p:cNvPr>
              <p:cNvSpPr/>
              <p:nvPr/>
            </p:nvSpPr>
            <p:spPr>
              <a:xfrm rot="10800000">
                <a:off x="1296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2A6D5E5-6D21-9614-9F68-7EB55215BF6A}"/>
                  </a:ext>
                </a:extLst>
              </p:cNvPr>
              <p:cNvSpPr/>
              <p:nvPr/>
            </p:nvSpPr>
            <p:spPr>
              <a:xfrm rot="10800000">
                <a:off x="1062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74BCF27-F021-ADFB-A28B-F5A39EA31453}"/>
                  </a:ext>
                </a:extLst>
              </p:cNvPr>
              <p:cNvSpPr/>
              <p:nvPr/>
            </p:nvSpPr>
            <p:spPr>
              <a:xfrm rot="10800000">
                <a:off x="828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BFEBBAB-9DE9-48BF-F143-2CE8789731F2}"/>
                  </a:ext>
                </a:extLst>
              </p:cNvPr>
              <p:cNvSpPr/>
              <p:nvPr/>
            </p:nvSpPr>
            <p:spPr>
              <a:xfrm rot="10800000">
                <a:off x="594000" y="3509711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81D8789-B40D-5EC2-024D-3B71E95FBB8E}"/>
                  </a:ext>
                </a:extLst>
              </p:cNvPr>
              <p:cNvSpPr/>
              <p:nvPr/>
            </p:nvSpPr>
            <p:spPr>
              <a:xfrm rot="10800000">
                <a:off x="2234556" y="3509711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8EE4AB-00DF-3169-CBD8-25F33961D981}"/>
                </a:ext>
              </a:extLst>
            </p:cNvPr>
            <p:cNvGrpSpPr/>
            <p:nvPr/>
          </p:nvGrpSpPr>
          <p:grpSpPr>
            <a:xfrm>
              <a:off x="2700000" y="4680000"/>
              <a:ext cx="9360000" cy="72000"/>
              <a:chOff x="2700000" y="2880000"/>
              <a:chExt cx="9360000" cy="7200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6C11C5E-2500-306C-7864-F94FA47CF183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4B43F0F-D92F-841D-1AE5-6AFB4BF10F0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E9A71D6-2422-DB58-6D3C-F14330D2D02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1EAC107B-0167-2C11-DA5F-F66BC7D69CF0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92511023-9B6E-5EEC-5387-740AB629F72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6E3182F-3208-E3F8-9011-C13E640E669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3C3A1254-2CE9-DA7A-B88F-9F5D3E9A3BAE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E8A55F9-11AA-D4AC-FABC-6458CCD7D28E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ABB0774-BB98-E500-217A-8AB6BF4AD958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F3F1F3F-996C-A760-8B5F-F8AB8278EF3A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22D18A2-AC97-8A65-A212-96B69017CBF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B1B8C78-D3CE-40BF-D5C5-45BCD0ACA45D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1F5EF0B-3555-7AE0-3E80-69D71638BEED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3D678194-70BC-B9E1-F04E-92D230A7E6E8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ABD6026-315C-D6C0-6C42-B88B168BCAC2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2B5C3CF-1357-ED60-F91F-974F8CCF6CB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49CEC20-C2A5-CEE9-7121-6BB9C0712BFD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D39CCBDE-2BF7-4016-BDEB-8D9403B0D024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91BE9DC-3FDA-8CC4-8FEC-B919F59BC08C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7823347-826F-8C12-FAC5-CD540731878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F237458A-00C3-873C-CC7C-C01F7B03362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4ED26B09-B85B-77B4-2A7E-A4EFE7B2A1AA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1F80411-4F85-A588-74CD-BDF8B4993120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1AB2A811-1AAE-4A01-3F3E-32293CFC7ECA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0F9DE43-D117-95D2-E901-A4BDC663C92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91FD033-0806-99A8-5335-ED1125BEF95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326C4A6-50DD-E5E1-26B1-3DF2CC70681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A7336DA-63FC-9872-4BA3-2BB4448C05B1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EF6CEC4-A352-3CB4-1195-0A803DED7B55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FC9657-2681-BAFC-BC67-8BC2D14B7EA7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A7898B3-A488-1AF0-F01D-1D889931000F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1F739BF-CBEB-4F26-1B33-E51E857690CD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5A7CD80-B8A0-B137-C9AD-F06D9BE3F056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E3CD5A4-FC93-420A-511F-6411EC4EDAAF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35557B6-551E-22A6-48D2-8A5346AC7181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799691B-08EE-A05E-14E0-846291D96031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89B001A-B948-7AA5-862B-62EDC643A56A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DC855B-6884-C365-FCA0-7C8638A6D7BC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484A030-801B-A17D-9BFF-9E8A7F641FA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626AD2B-6765-7F8B-3F30-AEEBD2DF2B9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69E915E-E6A1-E2E8-10BB-0625061CDFA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37EF1FF-BF19-6663-416E-465053E94BE5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4D182FA-C411-DBE2-65EC-1CBD08D6D987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5ED6273-C0EC-495A-1E77-7B615592871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C1F8F2D-3891-6A93-B40E-6E50745D81A5}"/>
              </a:ext>
            </a:extLst>
          </p:cNvPr>
          <p:cNvGrpSpPr/>
          <p:nvPr/>
        </p:nvGrpSpPr>
        <p:grpSpPr>
          <a:xfrm>
            <a:off x="0" y="6315153"/>
            <a:ext cx="12192000" cy="458892"/>
            <a:chOff x="0" y="5569726"/>
            <a:chExt cx="12192000" cy="45889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0C73ADA-6AEB-426B-7350-365DF07F3421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FEEA001D-1CD9-6B35-969D-B445F4F64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ABDDF4A-F362-B519-F519-4EA06904B739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004036-B8B6-0E1C-277F-55D572A9C3DF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841A2AB-94E1-5F4F-8FEE-89EF05EF828D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8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08F4E8-CF4B-4283-9491-8FBFB3243461}"/>
              </a:ext>
            </a:extLst>
          </p:cNvPr>
          <p:cNvSpPr txBox="1"/>
          <p:nvPr/>
        </p:nvSpPr>
        <p:spPr>
          <a:xfrm>
            <a:off x="394528" y="201295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5D71E-CE61-7AA7-1844-BD229C40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1706077"/>
            <a:ext cx="11475721" cy="4275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165D3-1068-9216-11A1-F464AE95F2CD}"/>
              </a:ext>
            </a:extLst>
          </p:cNvPr>
          <p:cNvSpPr txBox="1"/>
          <p:nvPr/>
        </p:nvSpPr>
        <p:spPr>
          <a:xfrm>
            <a:off x="1586018" y="4067739"/>
            <a:ext cx="6290505" cy="1616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Peloidal skeletal </a:t>
            </a:r>
            <a:r>
              <a:rPr kumimoji="0" lang="en-I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grainstone</a:t>
            </a: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oolitic limestones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Crinoidal shaley limestones and occasional cherts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Coalesced and stacked stromatactid micrite mudbanks with a few interbedded shale and crinoidal limestone intervals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“Brown Calp”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“Upper Dolomite”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Laminated dolomitic mudstones and thin bioclastic horizons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Argillaceous Bioclastic Limestones and shales, transitional to Waulsortian in parts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Silty Calcarenites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DD544-242F-6FDB-6168-8D7DE9A74326}"/>
              </a:ext>
            </a:extLst>
          </p:cNvPr>
          <p:cNvSpPr/>
          <p:nvPr/>
        </p:nvSpPr>
        <p:spPr>
          <a:xfrm>
            <a:off x="-329" y="852811"/>
            <a:ext cx="11475721" cy="54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1CAF6-1E7A-37A4-1B65-26EE11391626}"/>
              </a:ext>
            </a:extLst>
          </p:cNvPr>
          <p:cNvSpPr txBox="1"/>
          <p:nvPr/>
        </p:nvSpPr>
        <p:spPr>
          <a:xfrm>
            <a:off x="86665" y="1543311"/>
            <a:ext cx="111251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Rickardstown                               Clongownagh                                                                                   Cloncurry                                                                     Harberton        Allenwood                                        Prosperous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041FA-9B5E-E4B8-F691-E9E8744E4119}"/>
              </a:ext>
            </a:extLst>
          </p:cNvPr>
          <p:cNvSpPr txBox="1"/>
          <p:nvPr/>
        </p:nvSpPr>
        <p:spPr>
          <a:xfrm>
            <a:off x="1710709" y="2254604"/>
            <a:ext cx="1059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Lucan 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01B-1902-2826-EE96-768070731EAE}"/>
              </a:ext>
            </a:extLst>
          </p:cNvPr>
          <p:cNvSpPr txBox="1"/>
          <p:nvPr/>
        </p:nvSpPr>
        <p:spPr>
          <a:xfrm>
            <a:off x="9611771" y="2152665"/>
            <a:ext cx="1059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Lucan 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5A6C3-B215-4344-5761-D3E570B6EA98}"/>
              </a:ext>
            </a:extLst>
          </p:cNvPr>
          <p:cNvSpPr txBox="1"/>
          <p:nvPr/>
        </p:nvSpPr>
        <p:spPr>
          <a:xfrm>
            <a:off x="6257771" y="2521958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Allenwood Beds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CAD7A-BB7E-463B-8296-9086EDE7F9BD}"/>
              </a:ext>
            </a:extLst>
          </p:cNvPr>
          <p:cNvSpPr txBox="1"/>
          <p:nvPr/>
        </p:nvSpPr>
        <p:spPr>
          <a:xfrm>
            <a:off x="9611771" y="3541732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Silty Calcarenite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5E1814-1184-0929-DBCF-5C742267C241}"/>
              </a:ext>
            </a:extLst>
          </p:cNvPr>
          <p:cNvSpPr txBox="1"/>
          <p:nvPr/>
        </p:nvSpPr>
        <p:spPr>
          <a:xfrm>
            <a:off x="1710709" y="3474825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Silty Calcarenite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D8B4F-EF15-8BCD-3F50-0DC2520952D4}"/>
              </a:ext>
            </a:extLst>
          </p:cNvPr>
          <p:cNvSpPr txBox="1"/>
          <p:nvPr/>
        </p:nvSpPr>
        <p:spPr>
          <a:xfrm>
            <a:off x="5748656" y="2957307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 Dolomite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2AB20-FF4A-F941-42D8-99B779276B73}"/>
              </a:ext>
            </a:extLst>
          </p:cNvPr>
          <p:cNvSpPr txBox="1"/>
          <p:nvPr/>
        </p:nvSpPr>
        <p:spPr>
          <a:xfrm>
            <a:off x="118637" y="2768179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Waulsortian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4FFFD-7744-00C0-B180-3DE8F9F75AC9}"/>
              </a:ext>
            </a:extLst>
          </p:cNvPr>
          <p:cNvSpPr txBox="1"/>
          <p:nvPr/>
        </p:nvSpPr>
        <p:spPr>
          <a:xfrm>
            <a:off x="3537193" y="2878140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Waulsortian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23F08-F309-BE62-FB25-2EB2873BF1D5}"/>
              </a:ext>
            </a:extLst>
          </p:cNvPr>
          <p:cNvSpPr txBox="1"/>
          <p:nvPr/>
        </p:nvSpPr>
        <p:spPr>
          <a:xfrm>
            <a:off x="9970790" y="2859898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Waulsortian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9BBAE0-D6AF-7402-80F1-CA9764A5ECF6}"/>
              </a:ext>
            </a:extLst>
          </p:cNvPr>
          <p:cNvSpPr txBox="1"/>
          <p:nvPr/>
        </p:nvSpPr>
        <p:spPr>
          <a:xfrm>
            <a:off x="2143583" y="2824672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Waul </a:t>
            </a:r>
            <a:r>
              <a:rPr kumimoji="0" lang="en-I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</a:t>
            </a: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3E1D83-5CCC-1DA6-5CC6-9CC86EE3C215}"/>
              </a:ext>
            </a:extLst>
          </p:cNvPr>
          <p:cNvSpPr txBox="1"/>
          <p:nvPr/>
        </p:nvSpPr>
        <p:spPr>
          <a:xfrm>
            <a:off x="7755367" y="2817514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Waul </a:t>
            </a:r>
            <a:r>
              <a:rPr kumimoji="0" lang="en-I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</a:t>
            </a: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35FEA5-BE49-EF7F-3A4C-2247E5F36A2F}"/>
              </a:ext>
            </a:extLst>
          </p:cNvPr>
          <p:cNvSpPr txBox="1"/>
          <p:nvPr/>
        </p:nvSpPr>
        <p:spPr>
          <a:xfrm>
            <a:off x="1263964" y="2836446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 Beds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8449B-BB20-D3FB-FA2F-C3F41FAD2CF6}"/>
              </a:ext>
            </a:extLst>
          </p:cNvPr>
          <p:cNvSpPr txBox="1"/>
          <p:nvPr/>
        </p:nvSpPr>
        <p:spPr>
          <a:xfrm>
            <a:off x="8636183" y="3270267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Argillaceous Bioclastic Limestones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DB91CC-929E-1399-4A2A-D14D49AB7AB1}"/>
              </a:ext>
            </a:extLst>
          </p:cNvPr>
          <p:cNvSpPr txBox="1"/>
          <p:nvPr/>
        </p:nvSpPr>
        <p:spPr>
          <a:xfrm>
            <a:off x="1391165" y="3181971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Argillaceous Bioclastic Limestones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2527E3-45F3-16D4-01FE-A3070A2A2389}"/>
              </a:ext>
            </a:extLst>
          </p:cNvPr>
          <p:cNvSpPr txBox="1"/>
          <p:nvPr/>
        </p:nvSpPr>
        <p:spPr>
          <a:xfrm>
            <a:off x="1776431" y="2555134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“Brown Calp”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877A55-C1F3-C57B-134B-08A0EAE1D174}"/>
              </a:ext>
            </a:extLst>
          </p:cNvPr>
          <p:cNvSpPr txBox="1"/>
          <p:nvPr/>
        </p:nvSpPr>
        <p:spPr>
          <a:xfrm>
            <a:off x="1412804" y="2009720"/>
            <a:ext cx="19078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Restricted Environments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72DF5D-F8EC-2696-9EEA-12B24DD79C01}"/>
              </a:ext>
            </a:extLst>
          </p:cNvPr>
          <p:cNvSpPr txBox="1"/>
          <p:nvPr/>
        </p:nvSpPr>
        <p:spPr>
          <a:xfrm>
            <a:off x="6306699" y="2024523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Shelf and Open Marine Environments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3C4BDD-7BA6-FE87-9E83-0CD27594C0F2}"/>
              </a:ext>
            </a:extLst>
          </p:cNvPr>
          <p:cNvSpPr txBox="1"/>
          <p:nvPr/>
        </p:nvSpPr>
        <p:spPr>
          <a:xfrm>
            <a:off x="11229277" y="3940584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scale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5B2E7D-46A0-FFD5-C7C8-86996A9D3FAB}"/>
              </a:ext>
            </a:extLst>
          </p:cNvPr>
          <p:cNvSpPr txBox="1"/>
          <p:nvPr/>
        </p:nvSpPr>
        <p:spPr>
          <a:xfrm>
            <a:off x="1864744" y="479700"/>
            <a:ext cx="846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cap="small" dirty="0"/>
              <a:t>Schematic section through Kildare Deposits</a:t>
            </a:r>
          </a:p>
          <a:p>
            <a:pPr algn="ctr"/>
            <a:r>
              <a:rPr lang="en-IE" dirty="0"/>
              <a:t>(length of section approximately 35km)</a:t>
            </a:r>
            <a:endParaRPr lang="en-IE" sz="2400" b="1" cap="small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42F097-8616-77E5-49F0-E181101AF3A7}"/>
              </a:ext>
            </a:extLst>
          </p:cNvPr>
          <p:cNvGrpSpPr/>
          <p:nvPr/>
        </p:nvGrpSpPr>
        <p:grpSpPr>
          <a:xfrm>
            <a:off x="232000" y="0"/>
            <a:ext cx="11728000" cy="526774"/>
            <a:chOff x="232000" y="1814500"/>
            <a:chExt cx="11728000" cy="526774"/>
          </a:xfrm>
        </p:grpSpPr>
        <p:sp>
          <p:nvSpPr>
            <p:cNvPr id="33" name="Callout: Down Arrow 32">
              <a:extLst>
                <a:ext uri="{FF2B5EF4-FFF2-40B4-BE49-F238E27FC236}">
                  <a16:creationId xmlns:a16="http://schemas.microsoft.com/office/drawing/2014/main" id="{509A56E8-1FF7-3FD0-8AA5-902ACF907381}"/>
                </a:ext>
              </a:extLst>
            </p:cNvPr>
            <p:cNvSpPr/>
            <p:nvPr/>
          </p:nvSpPr>
          <p:spPr>
            <a:xfrm>
              <a:off x="2624000" y="1814500"/>
              <a:ext cx="2160000" cy="526774"/>
            </a:xfrm>
            <a:prstGeom prst="downArrowCallo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Kildare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1387B5B-5DA9-238A-5334-80D18E035C4E}"/>
                </a:ext>
              </a:extLst>
            </p:cNvPr>
            <p:cNvSpPr/>
            <p:nvPr/>
          </p:nvSpPr>
          <p:spPr>
            <a:xfrm>
              <a:off x="232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121086-415A-930D-B2C3-4C5676313598}"/>
                </a:ext>
              </a:extLst>
            </p:cNvPr>
            <p:cNvSpPr/>
            <p:nvPr/>
          </p:nvSpPr>
          <p:spPr>
            <a:xfrm>
              <a:off x="5016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Abbeytown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E03109-B85A-58E6-10C9-6477D9B43CE5}"/>
                </a:ext>
              </a:extLst>
            </p:cNvPr>
            <p:cNvSpPr/>
            <p:nvPr/>
          </p:nvSpPr>
          <p:spPr>
            <a:xfrm>
              <a:off x="7408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MVT vs Irish-type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63AA6F5-4B1E-528E-6869-E0382A72C376}"/>
                </a:ext>
              </a:extLst>
            </p:cNvPr>
            <p:cNvSpPr/>
            <p:nvPr/>
          </p:nvSpPr>
          <p:spPr>
            <a:xfrm>
              <a:off x="9800000" y="1814500"/>
              <a:ext cx="2160000" cy="347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Conclusion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302F8B-C664-1B6A-7DA8-F76E1672CAE2}"/>
              </a:ext>
            </a:extLst>
          </p:cNvPr>
          <p:cNvGrpSpPr/>
          <p:nvPr/>
        </p:nvGrpSpPr>
        <p:grpSpPr>
          <a:xfrm>
            <a:off x="11407548" y="2245454"/>
            <a:ext cx="533333" cy="1685714"/>
            <a:chOff x="11407548" y="1708745"/>
            <a:chExt cx="533333" cy="16857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5EAEDCA-689F-071E-AAE8-2ACCF01F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831358" y="2284935"/>
              <a:ext cx="1685714" cy="533333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5FD6C65-69BA-F983-2CC6-AB9174916745}"/>
                </a:ext>
              </a:extLst>
            </p:cNvPr>
            <p:cNvSpPr/>
            <p:nvPr/>
          </p:nvSpPr>
          <p:spPr>
            <a:xfrm>
              <a:off x="11735216" y="1819047"/>
              <a:ext cx="107842" cy="1483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6A8CE68-4B25-7716-4133-B337063F054B}"/>
              </a:ext>
            </a:extLst>
          </p:cNvPr>
          <p:cNvSpPr txBox="1"/>
          <p:nvPr/>
        </p:nvSpPr>
        <p:spPr>
          <a:xfrm>
            <a:off x="11636106" y="2981860"/>
            <a:ext cx="457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latin typeface="Arial Black" panose="020B0A040201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79F49A-3E5B-641E-88C9-1EC52F9403CD}"/>
              </a:ext>
            </a:extLst>
          </p:cNvPr>
          <p:cNvSpPr txBox="1"/>
          <p:nvPr/>
        </p:nvSpPr>
        <p:spPr>
          <a:xfrm>
            <a:off x="11636106" y="3654323"/>
            <a:ext cx="457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latin typeface="Arial Black" panose="020B0A04020102020204" pitchFamily="34" charset="0"/>
              </a:rPr>
              <a:t>500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F464BB-5DB1-3D8A-23A1-09E87B34C243}"/>
              </a:ext>
            </a:extLst>
          </p:cNvPr>
          <p:cNvSpPr txBox="1"/>
          <p:nvPr/>
        </p:nvSpPr>
        <p:spPr>
          <a:xfrm>
            <a:off x="11712306" y="2309396"/>
            <a:ext cx="304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2D7EE4-A548-5E8B-DADD-4DAF1AB5DF28}"/>
              </a:ext>
            </a:extLst>
          </p:cNvPr>
          <p:cNvSpPr/>
          <p:nvPr/>
        </p:nvSpPr>
        <p:spPr>
          <a:xfrm>
            <a:off x="118637" y="1543311"/>
            <a:ext cx="11986698" cy="414140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3DB8C58-AEC2-26CA-A1A1-6D79AB237A76}"/>
              </a:ext>
            </a:extLst>
          </p:cNvPr>
          <p:cNvGrpSpPr/>
          <p:nvPr/>
        </p:nvGrpSpPr>
        <p:grpSpPr>
          <a:xfrm>
            <a:off x="0" y="6315162"/>
            <a:ext cx="12192000" cy="458892"/>
            <a:chOff x="0" y="5569726"/>
            <a:chExt cx="12192000" cy="45889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A198949-1D05-915C-4FF4-1AB005C61E19}"/>
                </a:ext>
              </a:extLst>
            </p:cNvPr>
            <p:cNvGrpSpPr/>
            <p:nvPr/>
          </p:nvGrpSpPr>
          <p:grpSpPr>
            <a:xfrm>
              <a:off x="3467794" y="5569726"/>
              <a:ext cx="4375204" cy="458892"/>
              <a:chOff x="3934035" y="5233189"/>
              <a:chExt cx="4375204" cy="458892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BF02FCE-61C8-9E62-89BB-8CBC6A99E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53" b="92527" l="7163" r="94663">
                            <a14:foregroundMark x1="7163" y1="43077" x2="8708" y2="52088"/>
                            <a14:foregroundMark x1="15028" y1="53846" x2="16292" y2="47692"/>
                            <a14:foregroundMark x1="7584" y1="61758" x2="7725" y2="57582"/>
                            <a14:foregroundMark x1="16573" y1="59341" x2="20927" y2="58901"/>
                            <a14:foregroundMark x1="22893" y1="58681" x2="21629" y2="44835"/>
                            <a14:foregroundMark x1="31180" y1="62857" x2="31461" y2="45055"/>
                            <a14:foregroundMark x1="34551" y1="52088" x2="35815" y2="52088"/>
                            <a14:foregroundMark x1="45365" y1="43516" x2="43961" y2="43516"/>
                            <a14:foregroundMark x1="43961" y1="43297" x2="42416" y2="55604"/>
                            <a14:foregroundMark x1="51124" y1="52747" x2="50702" y2="63297"/>
                            <a14:foregroundMark x1="47331" y1="39560" x2="49438" y2="40220"/>
                            <a14:foregroundMark x1="75000" y1="9451" x2="75000" y2="9451"/>
                            <a14:foregroundMark x1="74579" y1="9670" x2="74579" y2="9670"/>
                            <a14:foregroundMark x1="87079" y1="9670" x2="91152" y2="18022"/>
                            <a14:foregroundMark x1="92135" y1="26593" x2="91854" y2="28791"/>
                            <a14:foregroundMark x1="94522" y1="23736" x2="94803" y2="26374"/>
                            <a14:foregroundMark x1="59691" y1="92747" x2="62079" y2="91429"/>
                            <a14:foregroundMark x1="30197" y1="43077" x2="33567" y2="38901"/>
                            <a14:foregroundMark x1="30758" y1="64396" x2="35955" y2="64396"/>
                            <a14:foregroundMark x1="34691" y1="39121" x2="35955" y2="40000"/>
                            <a14:foregroundMark x1="80056" y1="7253" x2="80056" y2="7253"/>
                            <a14:foregroundMark x1="80056" y1="8132" x2="79635" y2="9011"/>
                            <a14:foregroundMark x1="82865" y1="51209" x2="82303" y2="44615"/>
                            <a14:foregroundMark x1="89185" y1="48352" x2="89185" y2="47912"/>
                            <a14:foregroundMark x1="36657" y1="38242" x2="37079" y2="39780"/>
                            <a14:foregroundMark x1="55337" y1="36264" x2="55197" y2="35385"/>
                            <a14:foregroundMark x1="76826" y1="7253" x2="76826" y2="7253"/>
                            <a14:foregroundMark x1="14888" y1="63516" x2="15309" y2="60659"/>
                            <a14:foregroundMark x1="60815" y1="65275" x2="60955" y2="63736"/>
                            <a14:foregroundMark x1="88202" y1="41099" x2="88202" y2="40879"/>
                            <a14:foregroundMark x1="88062" y1="41538" x2="88062" y2="41538"/>
                            <a14:foregroundMark x1="88202" y1="40659" x2="88202" y2="40659"/>
                            <a14:foregroundMark x1="88202" y1="40659" x2="88202" y2="40659"/>
                            <a14:foregroundMark x1="88483" y1="41538" x2="88343" y2="40879"/>
                            <a14:foregroundMark x1="88483" y1="40879" x2="88202" y2="40440"/>
                            <a14:backgroundMark x1="78090" y1="9451" x2="78090" y2="9451"/>
                            <a14:backgroundMark x1="78090" y1="9451" x2="78090" y2="9451"/>
                            <a14:backgroundMark x1="76826" y1="9890" x2="76685" y2="9890"/>
                            <a14:backgroundMark x1="92275" y1="22418" x2="92556" y2="22198"/>
                            <a14:backgroundMark x1="93961" y1="26154" x2="93961" y2="25714"/>
                            <a14:backgroundMark x1="89466" y1="36484" x2="89607" y2="36703"/>
                            <a14:backgroundMark x1="55337" y1="32308" x2="55618" y2="31648"/>
                            <a14:backgroundMark x1="56601" y1="44176" x2="57303" y2="44176"/>
                            <a14:backgroundMark x1="63343" y1="64396" x2="63343" y2="64396"/>
                            <a14:backgroundMark x1="65169" y1="67253" x2="65309" y2="67253"/>
                            <a14:backgroundMark x1="81320" y1="79780" x2="81320" y2="80440"/>
                            <a14:backgroundMark x1="56601" y1="89670" x2="57022" y2="89670"/>
                            <a14:backgroundMark x1="55197" y1="86154" x2="55899" y2="85714"/>
                            <a14:backgroundMark x1="54213" y1="78901" x2="54635" y2="78681"/>
                            <a14:backgroundMark x1="55478" y1="92527" x2="55899" y2="91868"/>
                            <a14:backgroundMark x1="56180" y1="49231" x2="56601" y2="49231"/>
                            <a14:backgroundMark x1="88062" y1="41099" x2="88062" y2="41319"/>
                            <a14:backgroundMark x1="88062" y1="40659" x2="88062" y2="40659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4035" y="5233189"/>
                <a:ext cx="718091" cy="458892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C73B2FD-F8D2-CF40-9F0A-99EA605F5D70}"/>
                  </a:ext>
                </a:extLst>
              </p:cNvPr>
              <p:cNvSpPr txBox="1"/>
              <p:nvPr/>
            </p:nvSpPr>
            <p:spPr>
              <a:xfrm>
                <a:off x="4511615" y="5293358"/>
                <a:ext cx="3797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Irish-type Zn-Pb deposits around the world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B5F3DB4-ACCD-6826-B781-E344F708EDF0}"/>
                </a:ext>
              </a:extLst>
            </p:cNvPr>
            <p:cNvSpPr txBox="1"/>
            <p:nvPr/>
          </p:nvSpPr>
          <p:spPr>
            <a:xfrm>
              <a:off x="9126748" y="5629895"/>
              <a:ext cx="3065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Galway, September 8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10</a:t>
              </a:r>
              <a:r>
                <a:rPr kumimoji="0" lang="en-IE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91FAA2A-F883-C739-8BEB-882588D2205D}"/>
                </a:ext>
              </a:extLst>
            </p:cNvPr>
            <p:cNvSpPr txBox="1"/>
            <p:nvPr/>
          </p:nvSpPr>
          <p:spPr>
            <a:xfrm>
              <a:off x="0" y="5629895"/>
              <a:ext cx="2184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Irish but not Irish-type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8E51B8-A5EC-0B41-E5CA-71D512DF91A9}"/>
              </a:ext>
            </a:extLst>
          </p:cNvPr>
          <p:cNvGrpSpPr/>
          <p:nvPr/>
        </p:nvGrpSpPr>
        <p:grpSpPr>
          <a:xfrm>
            <a:off x="246000" y="6786000"/>
            <a:ext cx="11700000" cy="72000"/>
            <a:chOff x="360000" y="5040000"/>
            <a:chExt cx="11700000" cy="72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F8E403A-DD71-3DCA-BF7F-B8C16D67DDE2}"/>
                </a:ext>
              </a:extLst>
            </p:cNvPr>
            <p:cNvGrpSpPr/>
            <p:nvPr/>
          </p:nvGrpSpPr>
          <p:grpSpPr>
            <a:xfrm>
              <a:off x="360000" y="5040000"/>
              <a:ext cx="2340000" cy="72000"/>
              <a:chOff x="585722" y="3818266"/>
              <a:chExt cx="2340000" cy="72000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770DDB3-B125-227F-D310-8CCE9484EA8A}"/>
                  </a:ext>
                </a:extLst>
              </p:cNvPr>
              <p:cNvSpPr/>
              <p:nvPr/>
            </p:nvSpPr>
            <p:spPr>
              <a:xfrm rot="10800000">
                <a:off x="269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8B29A31-2911-1B01-E567-406D0D8A2732}"/>
                  </a:ext>
                </a:extLst>
              </p:cNvPr>
              <p:cNvSpPr/>
              <p:nvPr/>
            </p:nvSpPr>
            <p:spPr>
              <a:xfrm rot="10800000">
                <a:off x="1521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BB5AF8F-B12D-711F-F981-3C0BF1C961A8}"/>
                  </a:ext>
                </a:extLst>
              </p:cNvPr>
              <p:cNvSpPr/>
              <p:nvPr/>
            </p:nvSpPr>
            <p:spPr>
              <a:xfrm rot="10800000">
                <a:off x="222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888022C-2350-8F5E-452A-14D01F9C8708}"/>
                  </a:ext>
                </a:extLst>
              </p:cNvPr>
              <p:cNvSpPr/>
              <p:nvPr/>
            </p:nvSpPr>
            <p:spPr>
              <a:xfrm rot="10800000">
                <a:off x="175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BFB14F4-F7E5-E33D-DC5F-276BB0282886}"/>
                  </a:ext>
                </a:extLst>
              </p:cNvPr>
              <p:cNvSpPr/>
              <p:nvPr/>
            </p:nvSpPr>
            <p:spPr>
              <a:xfrm rot="10800000">
                <a:off x="198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F998C46-1AAD-BBD9-070E-EBF0935AF701}"/>
                  </a:ext>
                </a:extLst>
              </p:cNvPr>
              <p:cNvSpPr/>
              <p:nvPr/>
            </p:nvSpPr>
            <p:spPr>
              <a:xfrm rot="10800000">
                <a:off x="1287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4E7C0E5-E390-B9F9-4E42-F684566F90FC}"/>
                  </a:ext>
                </a:extLst>
              </p:cNvPr>
              <p:cNvSpPr/>
              <p:nvPr/>
            </p:nvSpPr>
            <p:spPr>
              <a:xfrm rot="10800000">
                <a:off x="1053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3D02B227-3D94-2F14-CEFA-A9B82CA20371}"/>
                  </a:ext>
                </a:extLst>
              </p:cNvPr>
              <p:cNvSpPr/>
              <p:nvPr/>
            </p:nvSpPr>
            <p:spPr>
              <a:xfrm rot="10800000">
                <a:off x="819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684887CD-D0A4-8AC6-783E-287961256717}"/>
                  </a:ext>
                </a:extLst>
              </p:cNvPr>
              <p:cNvSpPr/>
              <p:nvPr/>
            </p:nvSpPr>
            <p:spPr>
              <a:xfrm rot="10800000">
                <a:off x="585722" y="3818266"/>
                <a:ext cx="234000" cy="7200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540B3CF-E7A1-8E46-F0C8-F651805E2FC4}"/>
                  </a:ext>
                </a:extLst>
              </p:cNvPr>
              <p:cNvSpPr/>
              <p:nvPr/>
            </p:nvSpPr>
            <p:spPr>
              <a:xfrm rot="10800000">
                <a:off x="2457722" y="3818266"/>
                <a:ext cx="234000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D806411-0D2A-60E7-400F-F1D21F5E4B7A}"/>
                </a:ext>
              </a:extLst>
            </p:cNvPr>
            <p:cNvGrpSpPr/>
            <p:nvPr/>
          </p:nvGrpSpPr>
          <p:grpSpPr>
            <a:xfrm>
              <a:off x="2700000" y="5040000"/>
              <a:ext cx="9360000" cy="72000"/>
              <a:chOff x="2700000" y="2880000"/>
              <a:chExt cx="9360000" cy="720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7E65E83-795A-FB91-8BA3-F25479A00D6E}"/>
                  </a:ext>
                </a:extLst>
              </p:cNvPr>
              <p:cNvGrpSpPr/>
              <p:nvPr/>
            </p:nvGrpSpPr>
            <p:grpSpPr>
              <a:xfrm>
                <a:off x="270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5975F1DE-A0BB-E265-F7F2-FDFAE3207ED9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8D247E0C-209E-6874-E3BC-A8A9B7E79163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87B810BC-0ACE-9F4A-A101-19190F5F5244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A7840377-9D38-CB8B-E8ED-0E3CAF68AA6D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426BA53B-E686-4091-D796-88A2A55FF7A0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FCCF4FE-8B1D-0954-8BDB-6F940798AB93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276E59B6-8483-DD92-6EA5-EF86535F510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090C013-5A0B-7C33-784D-2385967E39C6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A3CE3BC-11FE-C245-9C11-4E60CB329AC2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78562B5-CAB8-1883-2E4E-F334207115D0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721D939-AE77-8D08-EB68-96E7E4CCB01D}"/>
                  </a:ext>
                </a:extLst>
              </p:cNvPr>
              <p:cNvGrpSpPr/>
              <p:nvPr/>
            </p:nvGrpSpPr>
            <p:grpSpPr>
              <a:xfrm>
                <a:off x="504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ED4FDF94-8D9D-07C2-15ED-7C8DE35D2B38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CFF1EE7-27A5-A938-BAEC-84F58A7250D5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21359A9-319A-5E54-B179-6B26882DBE1D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59FF502-EC7A-5FA6-30FE-E321EBEF4A41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CF56FD09-CFAB-EA19-05A6-0CF1877990CE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8D950C9-1B14-2857-F849-AEB0B5BFC0A9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CA96A26F-65A9-3FF7-5BFF-C3B3B1FF6A9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75843C4-A770-4F11-327A-A4EF132CD4C1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9AE93CB-F1E5-12C2-2EDF-DBFF7C456176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BC606AB7-760E-5577-4704-A9D920185E73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9102AC2D-7754-CD2E-5345-DF6EABAE7EEB}"/>
                  </a:ext>
                </a:extLst>
              </p:cNvPr>
              <p:cNvGrpSpPr/>
              <p:nvPr/>
            </p:nvGrpSpPr>
            <p:grpSpPr>
              <a:xfrm>
                <a:off x="972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6AC64EA6-236C-F789-2D7B-D65F34037F74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0348A02-D309-D3D4-DB65-91687E8AE1BA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850E4AD-BB92-C5A0-1260-91FB830955D8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1A91A78-94DD-363B-C56A-6C98B3D548FF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26B748D-9430-2293-E1A3-DCF8ACA35379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144FE4B-96E4-67FA-2703-91C9088DC77D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C4A689A-35BD-6168-97AE-EE88EB1E1A8A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AD69E255-C280-CE60-2D85-50C9A470AA5E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6C4A521-35D3-323D-919C-ADD5E9EF7A93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E81B97F0-519F-5CBC-CCF6-7867D7E3E1CD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7F62055-F162-2285-4540-50074BC89C0D}"/>
                  </a:ext>
                </a:extLst>
              </p:cNvPr>
              <p:cNvGrpSpPr/>
              <p:nvPr/>
            </p:nvGrpSpPr>
            <p:grpSpPr>
              <a:xfrm>
                <a:off x="7380000" y="2880000"/>
                <a:ext cx="2340000" cy="72000"/>
                <a:chOff x="485052" y="1937674"/>
                <a:chExt cx="2340000" cy="7200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4C56BB7-845C-700D-E71F-739A916D9CA0}"/>
                    </a:ext>
                  </a:extLst>
                </p:cNvPr>
                <p:cNvSpPr/>
                <p:nvPr/>
              </p:nvSpPr>
              <p:spPr>
                <a:xfrm>
                  <a:off x="142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F3427E7-37B6-B382-CBF5-2572E457D5D6}"/>
                    </a:ext>
                  </a:extLst>
                </p:cNvPr>
                <p:cNvSpPr/>
                <p:nvPr/>
              </p:nvSpPr>
              <p:spPr>
                <a:xfrm>
                  <a:off x="48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E9E59D7-C197-60E5-B52D-F1365ED952C9}"/>
                    </a:ext>
                  </a:extLst>
                </p:cNvPr>
                <p:cNvSpPr/>
                <p:nvPr/>
              </p:nvSpPr>
              <p:spPr>
                <a:xfrm>
                  <a:off x="71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23FC3A0-44E6-08D7-B3DE-E42F8512C229}"/>
                    </a:ext>
                  </a:extLst>
                </p:cNvPr>
                <p:cNvSpPr/>
                <p:nvPr/>
              </p:nvSpPr>
              <p:spPr>
                <a:xfrm>
                  <a:off x="118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312CD7BE-A47A-4F1C-5DB7-56C65BD9F258}"/>
                    </a:ext>
                  </a:extLst>
                </p:cNvPr>
                <p:cNvSpPr/>
                <p:nvPr/>
              </p:nvSpPr>
              <p:spPr>
                <a:xfrm>
                  <a:off x="95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B327C77-855B-39A4-E849-70A0AEE64BBF}"/>
                    </a:ext>
                  </a:extLst>
                </p:cNvPr>
                <p:cNvSpPr/>
                <p:nvPr/>
              </p:nvSpPr>
              <p:spPr>
                <a:xfrm>
                  <a:off x="1655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E97D93C-5C98-584A-4F82-822191746FE4}"/>
                    </a:ext>
                  </a:extLst>
                </p:cNvPr>
                <p:cNvSpPr/>
                <p:nvPr/>
              </p:nvSpPr>
              <p:spPr>
                <a:xfrm>
                  <a:off x="1889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6130EA8-F43D-9E41-B4A6-FBB0D3F9E760}"/>
                    </a:ext>
                  </a:extLst>
                </p:cNvPr>
                <p:cNvSpPr/>
                <p:nvPr/>
              </p:nvSpPr>
              <p:spPr>
                <a:xfrm>
                  <a:off x="2123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6E8CFDEE-DA3B-C251-470E-BC8819C1E57F}"/>
                    </a:ext>
                  </a:extLst>
                </p:cNvPr>
                <p:cNvSpPr/>
                <p:nvPr/>
              </p:nvSpPr>
              <p:spPr>
                <a:xfrm>
                  <a:off x="2357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E6F978E-1BAC-78A6-A2D1-ABCEE01C5958}"/>
                    </a:ext>
                  </a:extLst>
                </p:cNvPr>
                <p:cNvSpPr/>
                <p:nvPr/>
              </p:nvSpPr>
              <p:spPr>
                <a:xfrm>
                  <a:off x="2591052" y="1937674"/>
                  <a:ext cx="234000" cy="7200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26670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2845</Words>
  <Application>Microsoft Macintosh PowerPoint</Application>
  <PresentationFormat>Widescreen</PresentationFormat>
  <Paragraphs>771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Tahoma</vt:lpstr>
      <vt:lpstr>Verdana</vt:lpstr>
      <vt:lpstr>Wingdings</vt:lpstr>
      <vt:lpstr>Office Theme</vt:lpstr>
      <vt:lpstr>Irish but not Irish-type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Irish but not Irish-type</dc:title>
  <dc:creator>Gerry</dc:creator>
  <cp:lastModifiedBy>Gerry Stanley</cp:lastModifiedBy>
  <cp:revision>10</cp:revision>
  <dcterms:created xsi:type="dcterms:W3CDTF">2023-08-30T16:44:18Z</dcterms:created>
  <dcterms:modified xsi:type="dcterms:W3CDTF">2023-09-09T18:00:11Z</dcterms:modified>
</cp:coreProperties>
</file>