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77" r:id="rId5"/>
    <p:sldMasterId id="2147483691" r:id="rId6"/>
  </p:sldMasterIdLst>
  <p:notesMasterIdLst>
    <p:notesMasterId r:id="rId42"/>
  </p:notesMasterIdLst>
  <p:sldIdLst>
    <p:sldId id="288" r:id="rId7"/>
    <p:sldId id="291" r:id="rId8"/>
    <p:sldId id="290" r:id="rId9"/>
    <p:sldId id="293" r:id="rId10"/>
    <p:sldId id="294" r:id="rId11"/>
    <p:sldId id="275" r:id="rId12"/>
    <p:sldId id="302" r:id="rId13"/>
    <p:sldId id="303" r:id="rId14"/>
    <p:sldId id="304" r:id="rId15"/>
    <p:sldId id="306" r:id="rId16"/>
    <p:sldId id="308" r:id="rId17"/>
    <p:sldId id="309" r:id="rId18"/>
    <p:sldId id="277" r:id="rId19"/>
    <p:sldId id="310" r:id="rId20"/>
    <p:sldId id="311" r:id="rId21"/>
    <p:sldId id="264" r:id="rId22"/>
    <p:sldId id="314" r:id="rId23"/>
    <p:sldId id="280" r:id="rId24"/>
    <p:sldId id="281" r:id="rId25"/>
    <p:sldId id="284" r:id="rId26"/>
    <p:sldId id="315" r:id="rId27"/>
    <p:sldId id="285" r:id="rId28"/>
    <p:sldId id="278" r:id="rId29"/>
    <p:sldId id="318" r:id="rId30"/>
    <p:sldId id="286" r:id="rId31"/>
    <p:sldId id="283" r:id="rId32"/>
    <p:sldId id="272" r:id="rId33"/>
    <p:sldId id="266" r:id="rId34"/>
    <p:sldId id="267" r:id="rId35"/>
    <p:sldId id="319" r:id="rId36"/>
    <p:sldId id="324" r:id="rId37"/>
    <p:sldId id="289" r:id="rId38"/>
    <p:sldId id="321" r:id="rId39"/>
    <p:sldId id="322" r:id="rId40"/>
    <p:sldId id="32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30AA84"/>
    <a:srgbClr val="FF3399"/>
    <a:srgbClr val="000000"/>
    <a:srgbClr val="A3E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4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7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BCE75-AFC3-4A3F-BA2F-967A8FE89A9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2B331-E798-4B0B-BF72-41258999F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7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B331-E798-4B0B-BF72-41258999F7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9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B331-E798-4B0B-BF72-41258999F7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talk about Ti mobility here. Leave alteration with seawater until later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B331-E798-4B0B-BF72-41258999F7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5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seawater alteration bit here.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B331-E798-4B0B-BF72-41258999F7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33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Lots of talk about heat, but no one explains why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B331-E798-4B0B-BF72-41258999F7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47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 sure to emphasise that igneous stuff is clogging the faults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2B331-E798-4B0B-BF72-41258999F7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1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0E92-B1BF-4786-937A-7F48D201B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5D9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6DED-CEED-4217-B87F-C87566E7F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5D9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90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9FF7-DE52-453F-9525-F6F909C3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BA908-AF56-4D41-9085-1F0C0E635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CE432-2975-40E9-83D8-940C1789F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23FCF-B720-4C13-ADF9-3CA8ADF76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229A5-B3BB-4A0A-955B-EE1535928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352DAF-B7A0-4928-92C0-204D91E7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5B590A-7E6F-4E6D-B0DC-F0475DB2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18BB68-D3E1-4B37-9AF9-BC248262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749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0321-AC25-4A68-B179-B243DF38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1079E-E61D-425F-BC3A-84D8D4D5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5BDF2-5A6B-48F8-A0F9-95406B33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10E77-2047-47AB-B203-D29589FD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9850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8110D-CE75-4CD1-953A-DA9410E8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BF487-AA94-4426-A625-9C688C5C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4F73E-BA23-4028-9427-A7FD053B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111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440D-FC5B-4789-AC55-72848AC0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E4786-D197-43CA-8DCD-ADCE12BC3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BECDD-8A81-42DA-ABFC-2F81105CE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48212-98EC-4CC7-B3CC-9EEFD783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FC6B-DBD2-431D-87E5-B5B7F7A1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69A72-ED41-4345-815A-BF2F4DF5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1993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7033-4504-4300-9BE5-BABBC27B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17340-67BC-4397-B9AB-B6576F1A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4062C-F7F3-40E9-8F97-CD37C5235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1B3AB-A615-4CCE-B24C-51D7B746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69A27-172F-4112-B627-B79FCE48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24683-B9F1-492C-AF8F-BC811115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689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CE37-F868-4041-A184-F95B9453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0F806-685B-467C-820D-53854F4DF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2D1CF-8877-4D0D-B31C-29F5622F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2A539-FE82-4359-8AF3-6F7353EF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394E-70C3-4DF1-8C13-2CBD70B5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7703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F82E2-995A-4BF8-9B7E-6FC368561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79F68-7123-447E-8BE6-663E24D48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688F3-F653-4446-9AF2-0A3C26D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6CC71-620E-4B3B-BEAC-63370F12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50DA8-27BC-43EB-BA04-82CF6038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72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0E92-B1BF-4786-937A-7F48D201B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5D9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6DED-CEED-4217-B87F-C87566E7F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5D9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41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ent Showca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78528"/>
            <a:ext cx="10515600" cy="2015031"/>
          </a:xfrm>
        </p:spPr>
        <p:txBody>
          <a:bodyPr>
            <a:normAutofit/>
          </a:bodyPr>
          <a:lstStyle>
            <a:lvl1pPr algn="ctr">
              <a:defRPr sz="4000" b="1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53219" y="4406391"/>
            <a:ext cx="7085562" cy="43817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here to add Presenter Name, Organization</a:t>
            </a: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88FB5-F7B9-BF0C-AFF9-A2367C6825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5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096962"/>
          </a:xfrm>
        </p:spPr>
        <p:txBody>
          <a:bodyPr/>
          <a:lstStyle>
            <a:lvl1pPr algn="l">
              <a:defRPr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60E019-D906-70CE-9877-1CC0E553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895" y="6400800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EB02BC5-296C-4F32-813F-754B73D820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041E79C-5F8B-CFD2-AD10-5B04C639E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6342455"/>
            <a:ext cx="1964589" cy="392918"/>
          </a:xfrm>
          <a:prstGeom prst="rect">
            <a:avLst/>
          </a:prstGeom>
        </p:spPr>
      </p:pic>
      <p:cxnSp>
        <p:nvCxnSpPr>
          <p:cNvPr id="10" name="Long gold">
            <a:extLst>
              <a:ext uri="{FF2B5EF4-FFF2-40B4-BE49-F238E27FC236}">
                <a16:creationId xmlns:a16="http://schemas.microsoft.com/office/drawing/2014/main" id="{FB1199BA-6CD5-185A-7CC2-C9C5F5FEECED}"/>
              </a:ext>
            </a:extLst>
          </p:cNvPr>
          <p:cNvCxnSpPr>
            <a:cxnSpLocks/>
          </p:cNvCxnSpPr>
          <p:nvPr userDrawn="1"/>
        </p:nvCxnSpPr>
        <p:spPr>
          <a:xfrm>
            <a:off x="15240" y="6284338"/>
            <a:ext cx="12161520" cy="0"/>
          </a:xfrm>
          <a:prstGeom prst="line">
            <a:avLst/>
          </a:prstGeom>
          <a:ln w="19050" cap="rnd">
            <a:solidFill>
              <a:srgbClr val="9A83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3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297" y="4059166"/>
            <a:ext cx="8341407" cy="1142999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0DDD6B2-7F9A-9B55-804B-33D6E5317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34" y="5517598"/>
            <a:ext cx="5166532" cy="103330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321236-33A0-2328-8C29-78E7B0E02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895" y="6400800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EB02BC5-296C-4F32-813F-754B73D820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64FE1C-9C3E-9C9C-BC47-494C0B547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84172"/>
            <a:ext cx="10515600" cy="2015031"/>
          </a:xfrm>
        </p:spPr>
        <p:txBody>
          <a:bodyPr>
            <a:normAutofit/>
          </a:bodyPr>
          <a:lstStyle>
            <a:lvl1pPr algn="ctr">
              <a:defRPr sz="3600" b="1" cap="none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0924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8753-55A5-438B-BA06-877C9F17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BC760-7D72-496E-AC70-013E4473B7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09788"/>
            <a:ext cx="10394950" cy="1017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ACC38E-13E4-4119-8555-39F30202D9D2}"/>
              </a:ext>
            </a:extLst>
          </p:cNvPr>
          <p:cNvSpPr/>
          <p:nvPr userDrawn="1"/>
        </p:nvSpPr>
        <p:spPr>
          <a:xfrm>
            <a:off x="0" y="0"/>
            <a:ext cx="12192000" cy="361244"/>
          </a:xfrm>
          <a:prstGeom prst="rect">
            <a:avLst/>
          </a:prstGeom>
          <a:solidFill>
            <a:srgbClr val="005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1487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F91E8-04E3-48D2-898C-1AD23408F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2DE59-3C41-4139-BF9B-5EB7FA2D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5AA10-3AB2-4A6A-8454-8096809C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CD33-81DC-4AC5-BCE4-F4E1FB65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FE9B-8C17-4083-81D9-DC3301A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395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A970-314E-4027-BF0C-042DCD12E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5E777-F3D4-4737-A5C5-9C0E78F0B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B4281-DF12-44E3-8EA1-CFDAA32A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CD469-9E3D-4AD0-BB36-59FBD8BE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AEF7-125C-43CD-A753-7B740D80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33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66AF-4841-4720-8176-A28B3C3E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966A9-6E69-45F8-821B-A7E6F97EE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25C7-7B3F-4145-AD4A-6BF16248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8D196-FF3B-48FD-9E68-4100CA86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FA18C-783B-4750-A2CB-B71F2280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479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BAD7-4477-4DB6-B388-3039C43D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5966B-55B5-4BCC-993F-B30BDBEC6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91AC0-A867-4C47-97A2-43DF6239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8C20E-0561-4677-B8A8-C4C0C05E3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06158-E8CD-4DD7-B316-136A83BE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B5B9F-BC83-4AD3-9D5D-DBDAF84B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F51F03-12A2-4585-A58B-3F4674E1B64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3238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4011BCD-D2F8-441A-8184-F2EE594E3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4" b="46428"/>
          <a:stretch/>
        </p:blipFill>
        <p:spPr>
          <a:xfrm>
            <a:off x="7848087" y="4719361"/>
            <a:ext cx="4343913" cy="21386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7675F-B336-4A64-B8F7-828D43D4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ABFE7-E6F8-4DF7-B216-C575B480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E9D6F1-206D-42D1-82B2-146EFA095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3" y="230188"/>
            <a:ext cx="2750314" cy="112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D9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D9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D9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D9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9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EA6B0-0585-463E-B80F-4DAB07A5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D9839-A9B8-436A-8D79-ED399BFCC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2048C-4941-440A-9C9F-7DA1EE0C315F}"/>
              </a:ext>
            </a:extLst>
          </p:cNvPr>
          <p:cNvSpPr/>
          <p:nvPr/>
        </p:nvSpPr>
        <p:spPr>
          <a:xfrm>
            <a:off x="0" y="6508045"/>
            <a:ext cx="12192000" cy="361244"/>
          </a:xfrm>
          <a:prstGeom prst="rect">
            <a:avLst/>
          </a:prstGeom>
          <a:solidFill>
            <a:srgbClr val="00B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9309C9-403B-4BC9-A5D2-7248BC033E0B}"/>
              </a:ext>
            </a:extLst>
          </p:cNvPr>
          <p:cNvSpPr/>
          <p:nvPr/>
        </p:nvSpPr>
        <p:spPr>
          <a:xfrm>
            <a:off x="0" y="0"/>
            <a:ext cx="12192000" cy="361244"/>
          </a:xfrm>
          <a:prstGeom prst="rect">
            <a:avLst/>
          </a:prstGeom>
          <a:solidFill>
            <a:srgbClr val="005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AAEB4E-334C-4745-93AB-5858967933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2" y="6518184"/>
            <a:ext cx="2443543" cy="341104"/>
          </a:xfrm>
          <a:prstGeom prst="rect">
            <a:avLst/>
          </a:prstGeom>
          <a:ln>
            <a:solidFill>
              <a:srgbClr val="00B9E3"/>
            </a:solidFill>
          </a:ln>
        </p:spPr>
      </p:pic>
    </p:spTree>
    <p:extLst>
      <p:ext uri="{BB962C8B-B14F-4D97-AF65-F5344CB8AC3E}">
        <p14:creationId xmlns:p14="http://schemas.microsoft.com/office/powerpoint/2010/main" val="191168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5D9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D9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D9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D9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9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4011BCD-D2F8-441A-8184-F2EE594E34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4" b="46428"/>
          <a:stretch/>
        </p:blipFill>
        <p:spPr>
          <a:xfrm>
            <a:off x="7848087" y="4719361"/>
            <a:ext cx="4343913" cy="21386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7675F-B336-4A64-B8F7-828D43D4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ABFE7-E6F8-4DF7-B216-C575B480F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E9D6F1-206D-42D1-82B2-146EFA0956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3" y="230188"/>
            <a:ext cx="2750314" cy="112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D9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D9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D9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D9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9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9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0AD61A9-FF86-46AB-88D0-91D5AACEEABB}"/>
              </a:ext>
            </a:extLst>
          </p:cNvPr>
          <p:cNvSpPr txBox="1"/>
          <p:nvPr/>
        </p:nvSpPr>
        <p:spPr>
          <a:xfrm>
            <a:off x="267685" y="2844225"/>
            <a:ext cx="642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5D9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AA42B-728D-4E08-B429-3445DA6D2097}"/>
              </a:ext>
            </a:extLst>
          </p:cNvPr>
          <p:cNvSpPr txBox="1"/>
          <p:nvPr/>
        </p:nvSpPr>
        <p:spPr>
          <a:xfrm>
            <a:off x="193040" y="3845712"/>
            <a:ext cx="1059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ierstadt" panose="020B0004020202020204" pitchFamily="34" charset="0"/>
              </a:rPr>
              <a:t>Paul Slezak</a:t>
            </a:r>
            <a:r>
              <a:rPr lang="en-US" sz="2400" baseline="30000" dirty="0">
                <a:latin typeface="Bierstadt" panose="020B0004020202020204" pitchFamily="34" charset="0"/>
              </a:rPr>
              <a:t>1</a:t>
            </a:r>
            <a:r>
              <a:rPr lang="en-US" sz="2400" dirty="0">
                <a:latin typeface="Bierstadt" panose="020B0004020202020204" pitchFamily="34" charset="0"/>
              </a:rPr>
              <a:t>, Danny Hnatyshin</a:t>
            </a:r>
            <a:r>
              <a:rPr lang="en-US" sz="2400" baseline="30000" dirty="0">
                <a:latin typeface="Bierstadt" panose="020B0004020202020204" pitchFamily="34" charset="0"/>
              </a:rPr>
              <a:t>2</a:t>
            </a:r>
            <a:r>
              <a:rPr lang="en-US" sz="2400" dirty="0">
                <a:latin typeface="Bierstadt" panose="020B0004020202020204" pitchFamily="34" charset="0"/>
              </a:rPr>
              <a:t>, Alejandro Andrés</a:t>
            </a:r>
            <a:r>
              <a:rPr lang="en-US" sz="2400" baseline="30000" dirty="0">
                <a:latin typeface="Bierstadt" panose="020B0004020202020204" pitchFamily="34" charset="0"/>
              </a:rPr>
              <a:t>3</a:t>
            </a:r>
            <a:r>
              <a:rPr lang="en-US" sz="2400" dirty="0">
                <a:latin typeface="Bierstadt" panose="020B0004020202020204" pitchFamily="34" charset="0"/>
              </a:rPr>
              <a:t>, Eoin Dunlevy</a:t>
            </a:r>
            <a:r>
              <a:rPr lang="en-US" sz="2400" baseline="30000" dirty="0">
                <a:latin typeface="Bierstadt" panose="020B0004020202020204" pitchFamily="34" charset="0"/>
              </a:rPr>
              <a:t>4</a:t>
            </a:r>
            <a:r>
              <a:rPr lang="en-US" sz="2400" dirty="0">
                <a:latin typeface="Bierstadt" panose="020B0004020202020204" pitchFamily="34" charset="0"/>
              </a:rPr>
              <a:t>, Hilde Koch</a:t>
            </a:r>
            <a:r>
              <a:rPr lang="en-US" sz="2400" baseline="30000" dirty="0">
                <a:latin typeface="Bierstadt" panose="020B0004020202020204" pitchFamily="34" charset="0"/>
              </a:rPr>
              <a:t>5</a:t>
            </a:r>
            <a:r>
              <a:rPr lang="en-US" sz="2400" dirty="0">
                <a:latin typeface="Bierstadt" panose="020B0004020202020204" pitchFamily="34" charset="0"/>
              </a:rPr>
              <a:t>, Mark Holdstock</a:t>
            </a:r>
            <a:r>
              <a:rPr lang="en-US" sz="2400" baseline="30000" dirty="0">
                <a:latin typeface="Bierstadt" panose="020B0004020202020204" pitchFamily="34" charset="0"/>
              </a:rPr>
              <a:t>6</a:t>
            </a:r>
            <a:r>
              <a:rPr lang="en-US" sz="2400" dirty="0">
                <a:latin typeface="Bierstadt" panose="020B0004020202020204" pitchFamily="34" charset="0"/>
              </a:rPr>
              <a:t>, Murray W. Hitzman</a:t>
            </a:r>
            <a:r>
              <a:rPr lang="en-US" sz="2400" baseline="30000" dirty="0">
                <a:latin typeface="Bierstadt" panose="020B0004020202020204" pitchFamily="34" charset="0"/>
              </a:rPr>
              <a:t>1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E2709925-C508-4E00-FC51-5E1822276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40" y="1612178"/>
            <a:ext cx="11359165" cy="1664422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latin typeface="Bierstadt" panose="020B0004020202020204" pitchFamily="34" charset="0"/>
              </a:rPr>
              <a:t>A review of the Limerick Igneous Suite (LIS): links to base metal mineralisation in the SW Irish </a:t>
            </a:r>
            <a:r>
              <a:rPr lang="en-GB" sz="3600" b="1" dirty="0" err="1">
                <a:latin typeface="Bierstadt" panose="020B0004020202020204" pitchFamily="34" charset="0"/>
              </a:rPr>
              <a:t>orefield</a:t>
            </a:r>
            <a:endParaRPr lang="en-US" sz="3600" b="1" dirty="0">
              <a:latin typeface="Bierstadt" panose="020B0004020202020204" pitchFamily="34" charset="0"/>
            </a:endParaRPr>
          </a:p>
        </p:txBody>
      </p:sp>
      <p:sp>
        <p:nvSpPr>
          <p:cNvPr id="3" name="AutoShape 2" descr="Access a European microscopy network | EXCITE Network">
            <a:extLst>
              <a:ext uri="{FF2B5EF4-FFF2-40B4-BE49-F238E27FC236}">
                <a16:creationId xmlns:a16="http://schemas.microsoft.com/office/drawing/2014/main" id="{BC71620E-DB79-3AA4-1276-B9814BE6CA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81C4D-2BE8-AF22-1577-E255578D78F8}"/>
              </a:ext>
            </a:extLst>
          </p:cNvPr>
          <p:cNvSpPr txBox="1"/>
          <p:nvPr/>
        </p:nvSpPr>
        <p:spPr>
          <a:xfrm>
            <a:off x="193040" y="5245822"/>
            <a:ext cx="118592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aseline="30000" dirty="0"/>
              <a:t>1</a:t>
            </a:r>
            <a:r>
              <a:rPr lang="en-GB" sz="1600" dirty="0"/>
              <a:t>iCRAG, School of Earth Science, University College Dublin, Dublin 4, Ireland</a:t>
            </a:r>
          </a:p>
          <a:p>
            <a:r>
              <a:rPr lang="en-GB" sz="1600" baseline="30000" dirty="0"/>
              <a:t>2</a:t>
            </a:r>
            <a:r>
              <a:rPr lang="en-GB" sz="1600" dirty="0"/>
              <a:t>Natural Resources Canada, Geological Survey of Canada, 601 Booth Street, Ottawa, Ontario K1A0EA, Canada </a:t>
            </a:r>
          </a:p>
          <a:p>
            <a:r>
              <a:rPr lang="en-GB" sz="1600" baseline="30000" dirty="0"/>
              <a:t>3</a:t>
            </a:r>
            <a:r>
              <a:rPr lang="en-GB" sz="1600" dirty="0"/>
              <a:t>STU Department of the Faculty of Sciences and Techniques, Nantes Université, 2 Chem. de la </a:t>
            </a:r>
            <a:r>
              <a:rPr lang="en-GB" sz="1600" dirty="0" err="1"/>
              <a:t>Houssinière</a:t>
            </a:r>
            <a:r>
              <a:rPr lang="en-GB" sz="1600" dirty="0"/>
              <a:t> </a:t>
            </a:r>
            <a:r>
              <a:rPr lang="en-GB" sz="1600" dirty="0" err="1"/>
              <a:t>Bâtiment</a:t>
            </a:r>
            <a:r>
              <a:rPr lang="en-GB" sz="1600" dirty="0"/>
              <a:t> 4, 44300 Nantes, France</a:t>
            </a:r>
          </a:p>
          <a:p>
            <a:r>
              <a:rPr lang="en-GB" sz="1600" baseline="30000" dirty="0"/>
              <a:t>4</a:t>
            </a:r>
            <a:r>
              <a:rPr lang="en-GB" sz="1600" dirty="0"/>
              <a:t>T</a:t>
            </a:r>
            <a:r>
              <a:rPr lang="de-DE" sz="1600" dirty="0"/>
              <a:t>erranta GmbH, Rathausstraße 37a | 52072 Aachen, Germany</a:t>
            </a:r>
          </a:p>
          <a:p>
            <a:r>
              <a:rPr lang="en-GB" sz="1600" baseline="30000" dirty="0"/>
              <a:t>5</a:t>
            </a:r>
            <a:r>
              <a:rPr lang="en-GB" sz="1600" dirty="0"/>
              <a:t>Earth Surface Research Laboratory (ESRL), Unit 6b, Trinity Technology &amp; Enterprise Centre (TTEC), Pearce Street, Dublin 2, Ireland</a:t>
            </a:r>
          </a:p>
          <a:p>
            <a:r>
              <a:rPr lang="en-GB" sz="1600" baseline="30000" dirty="0"/>
              <a:t>6</a:t>
            </a:r>
            <a:r>
              <a:rPr lang="en-GB" sz="1600" dirty="0"/>
              <a:t>Group Eleven Mining &amp; Exploration Ltd, 22 Northumberland Road, Dublin 4, Ireland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61F2772-6E78-AC6C-67D1-F9001435E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649" r="4201" b="6997"/>
          <a:stretch/>
        </p:blipFill>
        <p:spPr>
          <a:xfrm>
            <a:off x="9906000" y="21028"/>
            <a:ext cx="2261649" cy="12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Knockroe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3" name="Picture 2" descr="A collage of different minerals&#10;&#10;Description automatically generated">
            <a:extLst>
              <a:ext uri="{FF2B5EF4-FFF2-40B4-BE49-F238E27FC236}">
                <a16:creationId xmlns:a16="http://schemas.microsoft.com/office/drawing/2014/main" id="{E1F5A37C-DA58-A3C1-D310-BA397098F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546" y="1428750"/>
            <a:ext cx="7018907" cy="469009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DDC644C-B401-EB39-CD15-101F075DFAFE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10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54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Knockroe: porphyritic olivine basalts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A close-up of wood logs&#10;&#10;Description automatically generated">
            <a:extLst>
              <a:ext uri="{FF2B5EF4-FFF2-40B4-BE49-F238E27FC236}">
                <a16:creationId xmlns:a16="http://schemas.microsoft.com/office/drawing/2014/main" id="{167A7E6B-9CEE-CCF2-3EF8-8EBA0475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1" y="1784350"/>
            <a:ext cx="8278508" cy="39544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9305B38-C34D-7BA2-138A-7D23A73DA3FB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11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8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Knockroe: porphyritic olivine basalts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A close-up of a yellow and black object&#10;&#10;Description automatically generated">
            <a:extLst>
              <a:ext uri="{FF2B5EF4-FFF2-40B4-BE49-F238E27FC236}">
                <a16:creationId xmlns:a16="http://schemas.microsoft.com/office/drawing/2014/main" id="{E2FD18D4-C226-CB1D-9599-8C2E8638B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11" y="2389188"/>
            <a:ext cx="8998978" cy="297815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63930EA-D93A-D6CB-A272-AE9CE72BB2AD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12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3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3FCF-1CAE-F2D5-BC9D-66AC0404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4" y="484026"/>
            <a:ext cx="3849165" cy="1694024"/>
          </a:xfrm>
        </p:spPr>
        <p:txBody>
          <a:bodyPr>
            <a:no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4. Knockroe/</a:t>
            </a:r>
            <a:br>
              <a:rPr lang="en-GB" dirty="0">
                <a:latin typeface="Bierstadt" panose="020B0004020202020204" pitchFamily="34" charset="0"/>
              </a:rPr>
            </a:br>
            <a:r>
              <a:rPr lang="en-GB" dirty="0">
                <a:latin typeface="Bierstadt" panose="020B0004020202020204" pitchFamily="34" charset="0"/>
              </a:rPr>
              <a:t>Knockseefin </a:t>
            </a:r>
            <a:br>
              <a:rPr lang="en-GB" dirty="0">
                <a:latin typeface="Bierstadt" panose="020B0004020202020204" pitchFamily="34" charset="0"/>
              </a:rPr>
            </a:br>
            <a:r>
              <a:rPr lang="en-GB" dirty="0">
                <a:latin typeface="Bierstadt" panose="020B0004020202020204" pitchFamily="34" charset="0"/>
              </a:rPr>
              <a:t>contact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0AE7C-B59D-3925-98B0-C0E42AF91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63" y="360801"/>
            <a:ext cx="7816648" cy="61363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C157287-588C-DE74-1E1A-8102D6F7FF53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13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17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Knockseefin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5" name="Picture 4" descr="Long shot of several pipes&#10;&#10;Description automatically generated">
            <a:extLst>
              <a:ext uri="{FF2B5EF4-FFF2-40B4-BE49-F238E27FC236}">
                <a16:creationId xmlns:a16="http://schemas.microsoft.com/office/drawing/2014/main" id="{D574B498-27C5-C773-C5D3-EBDC6A2D2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22" y="1500423"/>
            <a:ext cx="7249355" cy="466542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CA8741-C435-D5C7-E862-99C085D160EA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14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71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Knockseefin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A collage of different images of different types of minerals&#10;&#10;Description automatically generated">
            <a:extLst>
              <a:ext uri="{FF2B5EF4-FFF2-40B4-BE49-F238E27FC236}">
                <a16:creationId xmlns:a16="http://schemas.microsoft.com/office/drawing/2014/main" id="{7BB3100E-26E8-52C5-4A20-5185C6C67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33" y="1578356"/>
            <a:ext cx="6892333" cy="460019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1138BF-D83B-1268-7AEB-B71106A47A91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15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88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F10F-BA35-C72A-2DDF-32D907E2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6" y="410310"/>
            <a:ext cx="9383697" cy="785728"/>
          </a:xfrm>
        </p:spPr>
        <p:txBody>
          <a:bodyPr>
            <a:normAutofit/>
          </a:bodyPr>
          <a:lstStyle/>
          <a:p>
            <a:r>
              <a:rPr lang="en-IE" dirty="0">
                <a:latin typeface="Bierstadt" panose="020B0004020202020204" pitchFamily="34" charset="0"/>
              </a:rPr>
              <a:t>3. LIS bulk rock geochemistry</a:t>
            </a:r>
          </a:p>
        </p:txBody>
      </p:sp>
      <p:pic>
        <p:nvPicPr>
          <p:cNvPr id="15" name="Picture 14" descr="A diagram of different types of rock formation&#10;&#10;Description automatically generated">
            <a:extLst>
              <a:ext uri="{FF2B5EF4-FFF2-40B4-BE49-F238E27FC236}">
                <a16:creationId xmlns:a16="http://schemas.microsoft.com/office/drawing/2014/main" id="{B2F135B1-927D-D4A6-5D88-433731F4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8" y="1515234"/>
            <a:ext cx="4887976" cy="4685805"/>
          </a:xfrm>
          <a:prstGeom prst="rect">
            <a:avLst/>
          </a:prstGeom>
        </p:spPr>
      </p:pic>
      <p:pic>
        <p:nvPicPr>
          <p:cNvPr id="16" name="Picture 15" descr="A diagram of different types of rock types&#10;&#10;Description automatically generated">
            <a:extLst>
              <a:ext uri="{FF2B5EF4-FFF2-40B4-BE49-F238E27FC236}">
                <a16:creationId xmlns:a16="http://schemas.microsoft.com/office/drawing/2014/main" id="{098602E0-F86A-4C6A-0472-997BD3BC4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15234"/>
            <a:ext cx="4887976" cy="46858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74C15B-2527-0BE1-555A-58BBA43E5EAB}"/>
              </a:ext>
            </a:extLst>
          </p:cNvPr>
          <p:cNvSpPr txBox="1"/>
          <p:nvPr/>
        </p:nvSpPr>
        <p:spPr>
          <a:xfrm>
            <a:off x="96622" y="6584176"/>
            <a:ext cx="14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(Slezak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00B11FC7-57D2-A5DC-88EF-BF9E17E01AAF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16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F10F-BA35-C72A-2DDF-32D907E2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06" y="410310"/>
            <a:ext cx="9383697" cy="785728"/>
          </a:xfrm>
        </p:spPr>
        <p:txBody>
          <a:bodyPr>
            <a:normAutofit/>
          </a:bodyPr>
          <a:lstStyle/>
          <a:p>
            <a:r>
              <a:rPr lang="en-IE" dirty="0">
                <a:latin typeface="Bierstadt" panose="020B0004020202020204" pitchFamily="34" charset="0"/>
              </a:rPr>
              <a:t>3. LIS bulk rock geochemistry</a:t>
            </a:r>
          </a:p>
        </p:txBody>
      </p:sp>
      <p:pic>
        <p:nvPicPr>
          <p:cNvPr id="5" name="Picture 4" descr="A diagram of different types of minerals&#10;&#10;Description automatically generated with medium confidence">
            <a:extLst>
              <a:ext uri="{FF2B5EF4-FFF2-40B4-BE49-F238E27FC236}">
                <a16:creationId xmlns:a16="http://schemas.microsoft.com/office/drawing/2014/main" id="{31A6EE8F-23E7-5F26-FD0B-D80E7512B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b="5863"/>
          <a:stretch/>
        </p:blipFill>
        <p:spPr>
          <a:xfrm>
            <a:off x="419100" y="1167373"/>
            <a:ext cx="5121148" cy="5322570"/>
          </a:xfrm>
          <a:prstGeom prst="rect">
            <a:avLst/>
          </a:prstGeom>
        </p:spPr>
      </p:pic>
      <p:pic>
        <p:nvPicPr>
          <p:cNvPr id="9" name="Picture 8" descr="A graph of different types of water&#10;&#10;Description automatically generated with medium confidence">
            <a:extLst>
              <a:ext uri="{FF2B5EF4-FFF2-40B4-BE49-F238E27FC236}">
                <a16:creationId xmlns:a16="http://schemas.microsoft.com/office/drawing/2014/main" id="{3EA6B07B-13C9-5892-5696-5B2280ACE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57" y="575309"/>
            <a:ext cx="4927933" cy="5885968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0659CF5-159D-1B51-DF6F-2E2E02ED7A6F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17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D1FD-80BC-47D2-8EDF-E0AF8AA6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" y="27463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Bierstadt" panose="020B0004020202020204" pitchFamily="34" charset="0"/>
              </a:rPr>
              <a:t>3</a:t>
            </a:r>
            <a:r>
              <a:rPr lang="en-US" dirty="0">
                <a:solidFill>
                  <a:srgbClr val="005D90"/>
                </a:solidFill>
                <a:latin typeface="Bierstadt" panose="020B0004020202020204" pitchFamily="34" charset="0"/>
              </a:rPr>
              <a:t>.LIS models: volcanic successions</a:t>
            </a:r>
            <a:endParaRPr lang="en-IE" dirty="0">
              <a:solidFill>
                <a:srgbClr val="005D90"/>
              </a:solidFill>
              <a:latin typeface="Bierstadt" panose="020B0004020202020204" pitchFamily="34" charset="0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FC7084C-F951-48A1-9DA8-4A209B250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95"/>
          <a:stretch/>
        </p:blipFill>
        <p:spPr>
          <a:xfrm>
            <a:off x="461510" y="1600200"/>
            <a:ext cx="8726843" cy="4892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CACB24-65AB-58C2-1BF7-B33B711E5C4F}"/>
              </a:ext>
            </a:extLst>
          </p:cNvPr>
          <p:cNvSpPr txBox="1"/>
          <p:nvPr/>
        </p:nvSpPr>
        <p:spPr>
          <a:xfrm>
            <a:off x="96622" y="6584176"/>
            <a:ext cx="2159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(Modified from Strogen 1983)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6" name="Picture 5" descr="A graph of different types of water&#10;&#10;Description automatically generated with medium confidence">
            <a:extLst>
              <a:ext uri="{FF2B5EF4-FFF2-40B4-BE49-F238E27FC236}">
                <a16:creationId xmlns:a16="http://schemas.microsoft.com/office/drawing/2014/main" id="{1F7A7661-F89B-8902-763C-ADD2DD81C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630238"/>
            <a:ext cx="3082241" cy="36814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FD8657B-DA9A-752C-0F51-6C365292D305}"/>
              </a:ext>
            </a:extLst>
          </p:cNvPr>
          <p:cNvSpPr txBox="1">
            <a:spLocks/>
          </p:cNvSpPr>
          <p:nvPr/>
        </p:nvSpPr>
        <p:spPr>
          <a:xfrm>
            <a:off x="11671300" y="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18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06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D1FD-80BC-47D2-8EDF-E0AF8AA67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714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Bierstadt" panose="020B0004020202020204" pitchFamily="34" charset="0"/>
              </a:rPr>
              <a:t>3</a:t>
            </a:r>
            <a:r>
              <a:rPr lang="en-US" dirty="0">
                <a:solidFill>
                  <a:srgbClr val="005D90"/>
                </a:solidFill>
                <a:latin typeface="Bierstadt" panose="020B0004020202020204" pitchFamily="34" charset="0"/>
              </a:rPr>
              <a:t>. LIS models: volcanic successions</a:t>
            </a:r>
            <a:endParaRPr lang="en-IE" dirty="0">
              <a:solidFill>
                <a:srgbClr val="005D90"/>
              </a:solidFill>
              <a:latin typeface="Bierstadt" panose="020B0004020202020204" pitchFamily="34" charset="0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01FF244-C688-4159-A6E0-7F2DF2FDD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2" b="11389"/>
          <a:stretch/>
        </p:blipFill>
        <p:spPr>
          <a:xfrm>
            <a:off x="96622" y="1320800"/>
            <a:ext cx="8954827" cy="5114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1CDF6-8112-BEDC-04BF-C905D0B3C2A4}"/>
              </a:ext>
            </a:extLst>
          </p:cNvPr>
          <p:cNvSpPr txBox="1"/>
          <p:nvPr/>
        </p:nvSpPr>
        <p:spPr>
          <a:xfrm>
            <a:off x="96622" y="6584176"/>
            <a:ext cx="2114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(Modified from Strogen 1983)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5" name="Picture 4" descr="A graph of different types of water&#10;&#10;Description automatically generated with medium confidence">
            <a:extLst>
              <a:ext uri="{FF2B5EF4-FFF2-40B4-BE49-F238E27FC236}">
                <a16:creationId xmlns:a16="http://schemas.microsoft.com/office/drawing/2014/main" id="{3692EFF4-52EA-5569-4429-DB06C75B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630238"/>
            <a:ext cx="3082241" cy="3681457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E873F1A-0914-4C55-1491-1CBB1F7D74FF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19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6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9CF-80FB-F7BE-B49E-1840624E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077"/>
            <a:ext cx="10515600" cy="1325563"/>
          </a:xfrm>
        </p:spPr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Outline		</a:t>
            </a:r>
            <a:endParaRPr lang="en-IE" dirty="0">
              <a:latin typeface="Bierstad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0D9D3-D9B0-D987-F364-932F89E66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577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GB" dirty="0">
                <a:latin typeface="Bierstadt" panose="020B0004020202020204" pitchFamily="34" charset="0"/>
              </a:rPr>
              <a:t>Location </a:t>
            </a:r>
          </a:p>
          <a:p>
            <a:pPr marL="514350" indent="-514350">
              <a:buAutoNum type="arabicPeriod"/>
            </a:pPr>
            <a:r>
              <a:rPr lang="en-GB" dirty="0">
                <a:latin typeface="Bierstadt" panose="020B0004020202020204" pitchFamily="34" charset="0"/>
              </a:rPr>
              <a:t>Stratigraphic context</a:t>
            </a:r>
          </a:p>
          <a:p>
            <a:pPr marL="514350" indent="-514350">
              <a:buAutoNum type="arabicPeriod"/>
            </a:pPr>
            <a:r>
              <a:rPr lang="en-GB" dirty="0">
                <a:latin typeface="Bierstadt" panose="020B0004020202020204" pitchFamily="34" charset="0"/>
              </a:rPr>
              <a:t>Limerick Igneous Suite</a:t>
            </a:r>
          </a:p>
          <a:p>
            <a:pPr lvl="1"/>
            <a:r>
              <a:rPr lang="en-GB" dirty="0">
                <a:latin typeface="Bierstadt" panose="020B0004020202020204" pitchFamily="34" charset="0"/>
              </a:rPr>
              <a:t>Different units (core and petrography)</a:t>
            </a:r>
          </a:p>
          <a:p>
            <a:pPr lvl="1"/>
            <a:r>
              <a:rPr lang="en-GB" dirty="0">
                <a:latin typeface="Bierstadt" panose="020B0004020202020204" pitchFamily="34" charset="0"/>
              </a:rPr>
              <a:t>How to distinguish geochemically </a:t>
            </a:r>
          </a:p>
          <a:p>
            <a:pPr lvl="1"/>
            <a:r>
              <a:rPr lang="en-GB" dirty="0">
                <a:latin typeface="Bierstadt" panose="020B0004020202020204" pitchFamily="34" charset="0"/>
              </a:rPr>
              <a:t>Why they’re so complicated (model)</a:t>
            </a:r>
          </a:p>
          <a:p>
            <a:pPr marL="0" indent="0">
              <a:buNone/>
            </a:pPr>
            <a:r>
              <a:rPr lang="en-GB" dirty="0">
                <a:latin typeface="Bierstadt" panose="020B0004020202020204" pitchFamily="34" charset="0"/>
              </a:rPr>
              <a:t>4. Geochemical origins </a:t>
            </a:r>
          </a:p>
          <a:p>
            <a:pPr marL="0" indent="0">
              <a:buNone/>
            </a:pPr>
            <a:r>
              <a:rPr lang="en-IE" dirty="0">
                <a:latin typeface="Bierstadt" panose="020B0004020202020204" pitchFamily="34" charset="0"/>
              </a:rPr>
              <a:t>5. Date &amp; isotopes</a:t>
            </a:r>
          </a:p>
          <a:p>
            <a:pPr marL="0" indent="0">
              <a:buNone/>
            </a:pPr>
            <a:r>
              <a:rPr lang="en-IE" dirty="0">
                <a:latin typeface="Bierstadt" panose="020B0004020202020204" pitchFamily="34" charset="0"/>
              </a:rPr>
              <a:t>6. Tectonic context and models</a:t>
            </a:r>
            <a:endParaRPr lang="en-GB" dirty="0">
              <a:latin typeface="Bierstadt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A6313-8CEC-C4D7-D110-483EB8BD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42750" y="0"/>
            <a:ext cx="266700" cy="365125"/>
          </a:xfrm>
        </p:spPr>
        <p:txBody>
          <a:bodyPr/>
          <a:lstStyle/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t>2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32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7E15E-843B-8B0E-AA80-70CEE449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09" y="73025"/>
            <a:ext cx="7206741" cy="1325563"/>
          </a:xfrm>
        </p:spPr>
        <p:txBody>
          <a:bodyPr>
            <a:normAutofit/>
          </a:bodyPr>
          <a:lstStyle/>
          <a:p>
            <a:r>
              <a:rPr lang="en-IE" dirty="0">
                <a:latin typeface="Bierstadt" panose="020B0004020202020204" pitchFamily="34" charset="0"/>
              </a:rPr>
              <a:t>4. LIS sources/affinities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DB4F3-5A65-4B89-B476-56BD7C998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667" r="916" b="1627"/>
          <a:stretch/>
        </p:blipFill>
        <p:spPr>
          <a:xfrm>
            <a:off x="6627975" y="488949"/>
            <a:ext cx="4783086" cy="586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3ACAAF-0E68-3EEA-D01A-A4FFB116D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699" r="1886" b="1403"/>
          <a:stretch/>
        </p:blipFill>
        <p:spPr>
          <a:xfrm>
            <a:off x="609600" y="1149349"/>
            <a:ext cx="5041900" cy="5264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9D29E3-F1DB-5EB7-6395-D8CCB9454505}"/>
              </a:ext>
            </a:extLst>
          </p:cNvPr>
          <p:cNvSpPr txBox="1"/>
          <p:nvPr/>
        </p:nvSpPr>
        <p:spPr>
          <a:xfrm>
            <a:off x="96622" y="6584176"/>
            <a:ext cx="14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(Slezak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742C0FD-1D15-F465-B125-2E402B2D0ED1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20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00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F10F-BA35-C72A-2DDF-32D907E2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48" y="410310"/>
            <a:ext cx="9383697" cy="785728"/>
          </a:xfrm>
        </p:spPr>
        <p:txBody>
          <a:bodyPr>
            <a:normAutofit/>
          </a:bodyPr>
          <a:lstStyle/>
          <a:p>
            <a:r>
              <a:rPr lang="en-IE" dirty="0">
                <a:latin typeface="Bierstadt" panose="020B0004020202020204" pitchFamily="34" charset="0"/>
              </a:rPr>
              <a:t>4. LIS sources/affinities</a:t>
            </a:r>
          </a:p>
        </p:txBody>
      </p:sp>
      <p:pic>
        <p:nvPicPr>
          <p:cNvPr id="5" name="Picture 4" descr="A diagram of different types of minerals&#10;&#10;Description automatically generated with medium confidence">
            <a:extLst>
              <a:ext uri="{FF2B5EF4-FFF2-40B4-BE49-F238E27FC236}">
                <a16:creationId xmlns:a16="http://schemas.microsoft.com/office/drawing/2014/main" id="{31A6EE8F-23E7-5F26-FD0B-D80E7512B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2" t="40841" b="17830"/>
          <a:stretch/>
        </p:blipFill>
        <p:spPr>
          <a:xfrm>
            <a:off x="1263649" y="1768823"/>
            <a:ext cx="3984211" cy="3716766"/>
          </a:xfrm>
          <a:prstGeom prst="rect">
            <a:avLst/>
          </a:prstGeom>
        </p:spPr>
      </p:pic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8300F68E-14F3-1CB8-DAC1-5E9A33901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62" y="752374"/>
            <a:ext cx="4486146" cy="5588250"/>
          </a:xfrm>
          <a:prstGeom prst="rect">
            <a:avLst/>
          </a:prstGeom>
        </p:spPr>
      </p:pic>
      <p:pic>
        <p:nvPicPr>
          <p:cNvPr id="3" name="Picture 2" descr="A diagram of different types of minerals&#10;&#10;Description automatically generated with medium confidence">
            <a:extLst>
              <a:ext uri="{FF2B5EF4-FFF2-40B4-BE49-F238E27FC236}">
                <a16:creationId xmlns:a16="http://schemas.microsoft.com/office/drawing/2014/main" id="{62F80896-654C-208C-3B11-FCADEB4A5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82453" r="10331" b="5863"/>
          <a:stretch/>
        </p:blipFill>
        <p:spPr>
          <a:xfrm>
            <a:off x="1768344" y="5485589"/>
            <a:ext cx="3571487" cy="70506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EDA2EF1-B9AB-E97C-EAC2-D6BC05009A11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21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9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A8C5-833D-9633-0FFD-C82C42D6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4. Mantle origin takeaways</a:t>
            </a:r>
            <a:endParaRPr lang="en-IE" dirty="0">
              <a:latin typeface="Bierstad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7E9C6-02C4-75F6-6D4E-B4DBD02D9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Least-altered Tb/</a:t>
            </a:r>
            <a:r>
              <a:rPr lang="en-GB" dirty="0" err="1">
                <a:latin typeface="Bierstadt" panose="020B0004020202020204" pitchFamily="34" charset="0"/>
              </a:rPr>
              <a:t>Yb</a:t>
            </a:r>
            <a:r>
              <a:rPr lang="en-GB" baseline="-25000" dirty="0" err="1">
                <a:latin typeface="Bierstadt" panose="020B0004020202020204" pitchFamily="34" charset="0"/>
              </a:rPr>
              <a:t>cn</a:t>
            </a:r>
            <a:r>
              <a:rPr lang="en-GB" dirty="0">
                <a:latin typeface="Bierstadt" panose="020B0004020202020204" pitchFamily="34" charset="0"/>
              </a:rPr>
              <a:t> = 2.2–2.9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Garnet may have been significant mantle component, hinting at a relatively deep source (Wang et al., 2002)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Using model from Lee et al. (2009), estimated formation ~4-5 </a:t>
            </a:r>
            <a:r>
              <a:rPr lang="en-GB" dirty="0" err="1">
                <a:latin typeface="Bierstadt" panose="020B0004020202020204" pitchFamily="34" charset="0"/>
              </a:rPr>
              <a:t>GPa</a:t>
            </a:r>
            <a:r>
              <a:rPr lang="en-GB" dirty="0">
                <a:latin typeface="Bierstadt" panose="020B0004020202020204" pitchFamily="34" charset="0"/>
              </a:rPr>
              <a:t> and ~1500°C</a:t>
            </a:r>
            <a:endParaRPr lang="en-IE" dirty="0">
              <a:latin typeface="Bierstadt" panose="020B0004020202020204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869279F-AA9A-CBF3-EDF3-4DA59D136D6C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22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70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ED7C-7E3F-CE7A-8092-A9FF9FDF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5. LIS apatite</a:t>
            </a:r>
            <a:r>
              <a:rPr lang="en-GB" sz="4000" dirty="0">
                <a:latin typeface="Bierstadt" panose="020B0004020202020204" pitchFamily="34" charset="0"/>
              </a:rPr>
              <a:t> dates </a:t>
            </a:r>
            <a:endParaRPr lang="en-IE" sz="4000" dirty="0">
              <a:latin typeface="Bierstadt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6936F-18A7-4A9C-1AED-0E0121575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3796" r="4703" b="2315"/>
          <a:stretch/>
        </p:blipFill>
        <p:spPr>
          <a:xfrm>
            <a:off x="8362950" y="365125"/>
            <a:ext cx="3714750" cy="3144205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766AD9-9960-678B-78D3-A9E9C02AC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6199" r="3596" b="2823"/>
          <a:stretch/>
        </p:blipFill>
        <p:spPr>
          <a:xfrm>
            <a:off x="44450" y="2913856"/>
            <a:ext cx="8464550" cy="3579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E93DAE-3C19-A9E6-D6C0-A077B434C9A7}"/>
              </a:ext>
            </a:extLst>
          </p:cNvPr>
          <p:cNvSpPr txBox="1"/>
          <p:nvPr/>
        </p:nvSpPr>
        <p:spPr>
          <a:xfrm>
            <a:off x="96622" y="6584176"/>
            <a:ext cx="14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(Slezak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E6DF3D9-A61E-1D13-16EE-C0BB43798F49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23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ED7C-7E3F-CE7A-8092-A9FF9FDF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5. Re–</a:t>
            </a:r>
            <a:r>
              <a:rPr lang="en-GB" dirty="0" err="1">
                <a:latin typeface="Bierstadt" panose="020B0004020202020204" pitchFamily="34" charset="0"/>
              </a:rPr>
              <a:t>Os</a:t>
            </a:r>
            <a:r>
              <a:rPr lang="en-GB" dirty="0">
                <a:latin typeface="Bierstadt" panose="020B0004020202020204" pitchFamily="34" charset="0"/>
              </a:rPr>
              <a:t> (isochron using </a:t>
            </a:r>
            <a:r>
              <a:rPr lang="en-GB" dirty="0" err="1">
                <a:latin typeface="Bierstadt" panose="020B0004020202020204" pitchFamily="34" charset="0"/>
              </a:rPr>
              <a:t>py</a:t>
            </a:r>
            <a:r>
              <a:rPr lang="en-GB" dirty="0">
                <a:latin typeface="Bierstadt" panose="020B0004020202020204" pitchFamily="34" charset="0"/>
              </a:rPr>
              <a:t>, </a:t>
            </a:r>
            <a:r>
              <a:rPr lang="en-GB" dirty="0" err="1">
                <a:latin typeface="Bierstadt" panose="020B0004020202020204" pitchFamily="34" charset="0"/>
              </a:rPr>
              <a:t>sp</a:t>
            </a:r>
            <a:r>
              <a:rPr lang="en-GB" dirty="0">
                <a:latin typeface="Bierstadt" panose="020B0004020202020204" pitchFamily="34" charset="0"/>
              </a:rPr>
              <a:t>, </a:t>
            </a:r>
            <a:r>
              <a:rPr lang="en-GB" dirty="0" err="1">
                <a:latin typeface="Bierstadt" panose="020B0004020202020204" pitchFamily="34" charset="0"/>
              </a:rPr>
              <a:t>gn</a:t>
            </a:r>
            <a:r>
              <a:rPr lang="en-GB" dirty="0">
                <a:latin typeface="Bierstadt" panose="020B0004020202020204" pitchFamily="34" charset="0"/>
              </a:rPr>
              <a:t>)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8" name="Picture 7" descr="A graph of a rock and a graph of a rock&#10;&#10;Description automatically generated with medium confidence">
            <a:extLst>
              <a:ext uri="{FF2B5EF4-FFF2-40B4-BE49-F238E27FC236}">
                <a16:creationId xmlns:a16="http://schemas.microsoft.com/office/drawing/2014/main" id="{E0B61B06-8E16-70F5-07FB-8E9584C68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1662" r="2087"/>
          <a:stretch/>
        </p:blipFill>
        <p:spPr>
          <a:xfrm>
            <a:off x="2374900" y="1492251"/>
            <a:ext cx="7231690" cy="4947418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EDC0BB0-0448-6D87-1DB3-D55744D45B4E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24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07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365E-2DF4-5CCC-F93F-77C7C196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5. Biostratigraphy</a:t>
            </a:r>
            <a:endParaRPr lang="en-IE" dirty="0">
              <a:latin typeface="Bierstadt" panose="020B00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CF7216-2C7C-8B63-754D-8C91E58B2183}"/>
              </a:ext>
            </a:extLst>
          </p:cNvPr>
          <p:cNvGrpSpPr/>
          <p:nvPr/>
        </p:nvGrpSpPr>
        <p:grpSpPr>
          <a:xfrm>
            <a:off x="2029586" y="1366717"/>
            <a:ext cx="8606664" cy="5062562"/>
            <a:chOff x="2067686" y="1379417"/>
            <a:chExt cx="8482584" cy="4989576"/>
          </a:xfrm>
        </p:grpSpPr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8BB73C95-E10D-9895-C9BB-75C7F1FEE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686" y="1379417"/>
              <a:ext cx="8482584" cy="49895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3837C4-7F1E-6E6B-DEF9-A2B432AF3216}"/>
                </a:ext>
              </a:extLst>
            </p:cNvPr>
            <p:cNvSpPr txBox="1"/>
            <p:nvPr/>
          </p:nvSpPr>
          <p:spPr>
            <a:xfrm>
              <a:off x="4921250" y="3059668"/>
              <a:ext cx="127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TC-2531-1</a:t>
              </a:r>
              <a:endParaRPr lang="en-IE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D915C3-852B-0F94-E82F-DFE79B460643}"/>
                </a:ext>
              </a:extLst>
            </p:cNvPr>
            <p:cNvSpPr txBox="1"/>
            <p:nvPr/>
          </p:nvSpPr>
          <p:spPr>
            <a:xfrm>
              <a:off x="8714614" y="3768974"/>
              <a:ext cx="1566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GC-2529-491</a:t>
              </a:r>
              <a:endParaRPr lang="en-IE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60C80783-8D2C-227E-3738-E0E847BBCCB3}"/>
              </a:ext>
            </a:extLst>
          </p:cNvPr>
          <p:cNvSpPr/>
          <p:nvPr/>
        </p:nvSpPr>
        <p:spPr>
          <a:xfrm>
            <a:off x="4163595" y="4629150"/>
            <a:ext cx="192505" cy="20320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03350-2DB1-E7D3-B5FA-245EF7F6FAA8}"/>
              </a:ext>
            </a:extLst>
          </p:cNvPr>
          <p:cNvSpPr txBox="1"/>
          <p:nvPr/>
        </p:nvSpPr>
        <p:spPr>
          <a:xfrm>
            <a:off x="96622" y="6584176"/>
            <a:ext cx="2677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(Modified from Somerville et al. 1992)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B383384-7A78-081B-AF9D-92652197ACA9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25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56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BCCA-8232-E5FC-C840-C3461943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5. Significance</a:t>
            </a:r>
            <a:r>
              <a:rPr lang="en-GB" sz="4000" dirty="0">
                <a:latin typeface="Bierstadt" panose="020B0004020202020204" pitchFamily="34" charset="0"/>
              </a:rPr>
              <a:t> of the dates</a:t>
            </a:r>
            <a:endParaRPr lang="en-IE" sz="4000" dirty="0">
              <a:latin typeface="Bierstadt" panose="020B0004020202020204" pitchFamily="34" charset="0"/>
            </a:endParaRPr>
          </a:p>
        </p:txBody>
      </p:sp>
      <p:pic>
        <p:nvPicPr>
          <p:cNvPr id="9" name="Picture 8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98322290-CE0D-3505-B9FD-21FF5156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33" y="1777492"/>
            <a:ext cx="7156128" cy="41407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E2174-D6A7-0DB4-3D9A-832628F1E6A4}"/>
              </a:ext>
            </a:extLst>
          </p:cNvPr>
          <p:cNvSpPr txBox="1"/>
          <p:nvPr/>
        </p:nvSpPr>
        <p:spPr>
          <a:xfrm>
            <a:off x="0" y="6581001"/>
            <a:ext cx="510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</a:t>
            </a:r>
            <a:r>
              <a:rPr lang="en-GB" sz="1200" baseline="30000" dirty="0">
                <a:solidFill>
                  <a:schemeClr val="bg1"/>
                </a:solidFill>
                <a:latin typeface="Bierstadt" panose="020B0004020202020204" pitchFamily="34" charset="0"/>
              </a:rPr>
              <a:t>1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Slezak et al. 2023; </a:t>
            </a:r>
            <a:r>
              <a:rPr lang="en-GB" sz="1200" baseline="30000" dirty="0">
                <a:solidFill>
                  <a:schemeClr val="bg1"/>
                </a:solidFill>
                <a:latin typeface="Bierstadt" panose="020B0004020202020204" pitchFamily="34" charset="0"/>
              </a:rPr>
              <a:t>2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Hnatyshin et al. 2015; </a:t>
            </a:r>
            <a:r>
              <a:rPr lang="en-GB" sz="1200" baseline="30000" dirty="0">
                <a:solidFill>
                  <a:schemeClr val="bg1"/>
                </a:solidFill>
                <a:latin typeface="Bierstadt" panose="020B0004020202020204" pitchFamily="34" charset="0"/>
              </a:rPr>
              <a:t>3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This study; </a:t>
            </a:r>
            <a:r>
              <a:rPr lang="en-GB" sz="1200" baseline="30000" dirty="0">
                <a:solidFill>
                  <a:schemeClr val="bg1"/>
                </a:solidFill>
                <a:latin typeface="Bierstadt" panose="020B0004020202020204" pitchFamily="34" charset="0"/>
              </a:rPr>
              <a:t>4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Vafeas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5F55932-D83E-B554-5BBB-D1BE157EA590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26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08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D605-A032-DADC-FAFC-FD6657F9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kern="100" dirty="0">
                <a:latin typeface="Bierstadt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Stable isotopes (</a:t>
            </a:r>
            <a:r>
              <a:rPr lang="en-IE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IE" kern="100" baseline="30000" dirty="0">
                <a:latin typeface="Bierstadt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en-IE" kern="100" dirty="0">
                <a:latin typeface="Bierstadt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S)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E29254C-FB99-FB78-EB67-4392E925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4806" r="1838" b="1775"/>
          <a:stretch/>
        </p:blipFill>
        <p:spPr>
          <a:xfrm>
            <a:off x="1581150" y="2184400"/>
            <a:ext cx="8928100" cy="3461798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361356B-1BEC-B222-BEED-0A1282F2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14" y="5033639"/>
            <a:ext cx="2143957" cy="612559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868FD9E-99D3-988E-5C8B-C9ED06381956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27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F10F-BA35-C72A-2DDF-32D907E2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61" y="345532"/>
            <a:ext cx="6462489" cy="1301441"/>
          </a:xfrm>
        </p:spPr>
        <p:txBody>
          <a:bodyPr>
            <a:normAutofit/>
          </a:bodyPr>
          <a:lstStyle/>
          <a:p>
            <a:r>
              <a:rPr lang="en-GB" dirty="0">
                <a:latin typeface="Bierstadt" panose="020B0004020202020204" pitchFamily="34" charset="0"/>
              </a:rPr>
              <a:t>5. Radiogenic isotopes </a:t>
            </a:r>
            <a:endParaRPr lang="en-IE" dirty="0">
              <a:latin typeface="Bierstadt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25725-7E51-68D6-541E-BB96955ADAAD}"/>
              </a:ext>
            </a:extLst>
          </p:cNvPr>
          <p:cNvSpPr txBox="1"/>
          <p:nvPr/>
        </p:nvSpPr>
        <p:spPr>
          <a:xfrm>
            <a:off x="103410" y="6468044"/>
            <a:ext cx="9116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Waulsortian, Navan and MG values from Walshaw et al. (2006); ORS, </a:t>
            </a:r>
            <a:r>
              <a:rPr lang="en-GB" sz="1200" dirty="0" err="1">
                <a:solidFill>
                  <a:schemeClr val="bg1"/>
                </a:solidFill>
                <a:latin typeface="Bierstadt" panose="020B0004020202020204" pitchFamily="34" charset="0"/>
              </a:rPr>
              <a:t>Gortdrum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 and </a:t>
            </a:r>
            <a:r>
              <a:rPr lang="en-GB" sz="1200" dirty="0" err="1">
                <a:solidFill>
                  <a:schemeClr val="bg1"/>
                </a:solidFill>
                <a:latin typeface="Bierstadt" panose="020B0004020202020204" pitchFamily="34" charset="0"/>
              </a:rPr>
              <a:t>Tullacondra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 from Cordeiro et al. (2023); He isotopes from </a:t>
            </a:r>
            <a:r>
              <a:rPr lang="en-GB" sz="1200" dirty="0" err="1">
                <a:solidFill>
                  <a:schemeClr val="bg1"/>
                </a:solidFill>
                <a:latin typeface="Bierstadt" panose="020B0004020202020204" pitchFamily="34" charset="0"/>
              </a:rPr>
              <a:t>Davidheiser</a:t>
            </a:r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-Kroll et al. (2014)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6" name="Picture 5" descr="A diagram of a geological formation&#10;&#10;Description automatically generated with medium confidence">
            <a:extLst>
              <a:ext uri="{FF2B5EF4-FFF2-40B4-BE49-F238E27FC236}">
                <a16:creationId xmlns:a16="http://schemas.microsoft.com/office/drawing/2014/main" id="{16E30719-AF4D-F452-8EA9-9BACA99E3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99" y="1315346"/>
            <a:ext cx="7118050" cy="48552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57E15E-F8D4-30B0-9771-94097B221554}"/>
              </a:ext>
            </a:extLst>
          </p:cNvPr>
          <p:cNvSpPr txBox="1">
            <a:spLocks/>
          </p:cNvSpPr>
          <p:nvPr/>
        </p:nvSpPr>
        <p:spPr>
          <a:xfrm>
            <a:off x="0" y="1819275"/>
            <a:ext cx="49783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5D9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D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D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D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D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baseline="30000" dirty="0">
                <a:latin typeface="Bierstadt" panose="020B0004020202020204" pitchFamily="34" charset="0"/>
              </a:rPr>
              <a:t>187</a:t>
            </a:r>
            <a:r>
              <a:rPr lang="en-GB" dirty="0">
                <a:latin typeface="Bierstadt" panose="020B0004020202020204" pitchFamily="34" charset="0"/>
              </a:rPr>
              <a:t>Os/</a:t>
            </a:r>
            <a:r>
              <a:rPr lang="en-GB" baseline="30000" dirty="0">
                <a:latin typeface="Bierstadt" panose="020B0004020202020204" pitchFamily="34" charset="0"/>
              </a:rPr>
              <a:t>188</a:t>
            </a:r>
            <a:r>
              <a:rPr lang="en-GB" dirty="0">
                <a:latin typeface="Bierstadt" panose="020B0004020202020204" pitchFamily="34" charset="0"/>
              </a:rPr>
              <a:t>Os = 0.4816 ±0.0207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*</a:t>
            </a:r>
            <a:r>
              <a:rPr lang="en-GB" u="sng" dirty="0">
                <a:latin typeface="Bierstadt" panose="020B0004020202020204" pitchFamily="34" charset="0"/>
              </a:rPr>
              <a:t>Crustal values</a:t>
            </a:r>
            <a:r>
              <a:rPr lang="en-GB" dirty="0">
                <a:latin typeface="Bierstadt" panose="020B0004020202020204" pitchFamily="34" charset="0"/>
              </a:rPr>
              <a:t>* (mantle ~0.2)</a:t>
            </a:r>
          </a:p>
          <a:p>
            <a:pPr marL="457200" lvl="1" indent="0">
              <a:buNone/>
            </a:pPr>
            <a:endParaRPr lang="en-GB" dirty="0">
              <a:latin typeface="Bierstadt" panose="020B00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sz="2800" baseline="30000" dirty="0">
                <a:latin typeface="Bierstadt" panose="020B0004020202020204" pitchFamily="34" charset="0"/>
              </a:rPr>
              <a:t>3</a:t>
            </a:r>
            <a:r>
              <a:rPr lang="en-GB" sz="2800" dirty="0">
                <a:latin typeface="Bierstadt" panose="020B0004020202020204" pitchFamily="34" charset="0"/>
              </a:rPr>
              <a:t>He/</a:t>
            </a:r>
            <a:r>
              <a:rPr lang="en-GB" sz="2800" baseline="30000" dirty="0">
                <a:latin typeface="Bierstadt" panose="020B0004020202020204" pitchFamily="34" charset="0"/>
              </a:rPr>
              <a:t>4</a:t>
            </a:r>
            <a:r>
              <a:rPr lang="en-GB" sz="2800" dirty="0">
                <a:latin typeface="Bierstadt" panose="020B0004020202020204" pitchFamily="34" charset="0"/>
              </a:rPr>
              <a:t>He = 0.15 – 0.2 R</a:t>
            </a:r>
            <a:r>
              <a:rPr lang="en-GB" sz="2800" i="1" baseline="-25000" dirty="0">
                <a:latin typeface="Bierstadt" panose="020B0004020202020204" pitchFamily="34" charset="0"/>
              </a:rPr>
              <a:t>a </a:t>
            </a:r>
            <a:r>
              <a:rPr lang="en-GB" sz="2800" dirty="0">
                <a:latin typeface="Bierstadt" panose="020B0004020202020204" pitchFamily="34" charset="0"/>
              </a:rPr>
              <a:t>in ore fluids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(Crust = 0.01 and mantle = ~6 – 8 R</a:t>
            </a:r>
            <a:r>
              <a:rPr lang="en-GB" i="1" baseline="-25000" dirty="0">
                <a:latin typeface="Bierstadt" panose="020B0004020202020204" pitchFamily="34" charset="0"/>
              </a:rPr>
              <a:t>a</a:t>
            </a:r>
            <a:r>
              <a:rPr lang="en-GB" dirty="0">
                <a:latin typeface="Bierstadt" panose="020B00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Bierstadt" panose="020B00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latin typeface="Bierstadt" panose="020B00040202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DE1EFC1-C544-FC8C-B3B8-4FA2319AAD28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28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F10F-BA35-C72A-2DDF-32D907E2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41" y="89472"/>
            <a:ext cx="8913181" cy="1304322"/>
          </a:xfrm>
        </p:spPr>
        <p:txBody>
          <a:bodyPr>
            <a:normAutofit/>
          </a:bodyPr>
          <a:lstStyle/>
          <a:p>
            <a:r>
              <a:rPr lang="en-IE" dirty="0">
                <a:latin typeface="Bierstadt" panose="020B0004020202020204" pitchFamily="34" charset="0"/>
              </a:rPr>
              <a:t>6. Tectonic context &amp; implications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0C417-347E-0822-3569-81CBB3A59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2063" r="1522" b="1997"/>
          <a:stretch/>
        </p:blipFill>
        <p:spPr>
          <a:xfrm>
            <a:off x="1413299" y="1952624"/>
            <a:ext cx="9365401" cy="3521075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5F9E0BC-744F-27FD-AD8C-A19EA7E9C250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29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5E8F5-5C72-A6E0-1D6B-6B4784369B04}"/>
              </a:ext>
            </a:extLst>
          </p:cNvPr>
          <p:cNvSpPr txBox="1"/>
          <p:nvPr/>
        </p:nvSpPr>
        <p:spPr>
          <a:xfrm>
            <a:off x="96622" y="6584176"/>
            <a:ext cx="14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(Slezak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3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03A2-E8B8-6862-28EE-A3BCED7E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1. Location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A map of ireland with white text&#10;&#10;Description automatically generated">
            <a:extLst>
              <a:ext uri="{FF2B5EF4-FFF2-40B4-BE49-F238E27FC236}">
                <a16:creationId xmlns:a16="http://schemas.microsoft.com/office/drawing/2014/main" id="{BE82CC3F-48F7-C259-32BB-F6AA893B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97" y="797560"/>
            <a:ext cx="4410102" cy="5247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29BAD-E46F-AC0A-E382-609713721530}"/>
              </a:ext>
            </a:extLst>
          </p:cNvPr>
          <p:cNvSpPr txBox="1"/>
          <p:nvPr/>
        </p:nvSpPr>
        <p:spPr>
          <a:xfrm>
            <a:off x="0" y="6565126"/>
            <a:ext cx="4120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(Modified from Slezak et al. 2023; Ashton et al. this volume)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69FF3-07B5-6EBA-2097-5967E42E7254}"/>
              </a:ext>
            </a:extLst>
          </p:cNvPr>
          <p:cNvSpPr txBox="1"/>
          <p:nvPr/>
        </p:nvSpPr>
        <p:spPr>
          <a:xfrm rot="19571893">
            <a:off x="5339105" y="2306642"/>
            <a:ext cx="168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</a:rPr>
              <a:t>Laurentia</a:t>
            </a:r>
            <a:endParaRPr lang="en-IE" sz="2800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B1BAE-BFF9-47E0-7DCF-C80B868CDEA1}"/>
              </a:ext>
            </a:extLst>
          </p:cNvPr>
          <p:cNvSpPr txBox="1"/>
          <p:nvPr/>
        </p:nvSpPr>
        <p:spPr>
          <a:xfrm rot="19571893">
            <a:off x="6184686" y="5189147"/>
            <a:ext cx="168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2">
                    <a:lumMod val="10000"/>
                  </a:schemeClr>
                </a:solidFill>
              </a:rPr>
              <a:t>Avalonia</a:t>
            </a:r>
            <a:endParaRPr lang="en-IE" sz="28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81222BC-1BB0-322F-1D7F-D184EAC85572}"/>
              </a:ext>
            </a:extLst>
          </p:cNvPr>
          <p:cNvSpPr txBox="1">
            <a:spLocks/>
          </p:cNvSpPr>
          <p:nvPr/>
        </p:nvSpPr>
        <p:spPr>
          <a:xfrm>
            <a:off x="11842750" y="0"/>
            <a:ext cx="2667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3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023C-B32F-BB11-2AD2-5ADB4FCB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6. Limerick genetic model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Diagram of a geological formation&#10;&#10;Description automatically generated with medium confidence">
            <a:extLst>
              <a:ext uri="{FF2B5EF4-FFF2-40B4-BE49-F238E27FC236}">
                <a16:creationId xmlns:a16="http://schemas.microsoft.com/office/drawing/2014/main" id="{13AAF559-8F2E-8CFA-3045-BD12F7603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09" y="2101848"/>
            <a:ext cx="6813550" cy="3799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9E203-F34D-A260-EBBC-72A21A62F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2063" r="1522" b="1997"/>
          <a:stretch/>
        </p:blipFill>
        <p:spPr>
          <a:xfrm>
            <a:off x="7676077" y="498474"/>
            <a:ext cx="4264674" cy="16033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FBEC5C-36F4-956E-26AA-5B54C0FE4D05}"/>
              </a:ext>
            </a:extLst>
          </p:cNvPr>
          <p:cNvSpPr/>
          <p:nvPr/>
        </p:nvSpPr>
        <p:spPr>
          <a:xfrm>
            <a:off x="8826500" y="1060450"/>
            <a:ext cx="692150" cy="419100"/>
          </a:xfrm>
          <a:prstGeom prst="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C505A85-A2F5-4EB6-AC09-6E7DDFF92E5D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30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62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9C8D-B0CE-A9DB-A016-2B7045C0E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Conclusions</a:t>
            </a:r>
            <a:endParaRPr lang="en-IE" dirty="0">
              <a:latin typeface="Bierstad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D0666-FC77-E915-724B-1D54A8DBB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LIS comprises two magmatic trends</a:t>
            </a:r>
            <a:r>
              <a:rPr lang="en-IE" dirty="0">
                <a:latin typeface="Bierstadt" panose="020B0004020202020204" pitchFamily="34" charset="0"/>
              </a:rPr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E" dirty="0">
                <a:latin typeface="Bierstadt" panose="020B0004020202020204" pitchFamily="34" charset="0"/>
              </a:rPr>
              <a:t>Knockroe: Alkali basalts to </a:t>
            </a:r>
            <a:r>
              <a:rPr lang="en-IE" dirty="0" err="1">
                <a:latin typeface="Bierstadt" panose="020B0004020202020204" pitchFamily="34" charset="0"/>
              </a:rPr>
              <a:t>trachytes</a:t>
            </a:r>
            <a:endParaRPr lang="en-IE" dirty="0">
              <a:latin typeface="Bierstadt" panose="020B00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IE" dirty="0">
                <a:latin typeface="Bierstadt" panose="020B0004020202020204" pitchFamily="34" charset="0"/>
              </a:rPr>
              <a:t>Knockseefin: Alkali basalts to basanites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>
                <a:latin typeface="Bierstadt" panose="020B0004020202020204" pitchFamily="34" charset="0"/>
              </a:rPr>
              <a:t>Units distinguishable by Ni-Cr-Cu (±Co)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>
                <a:latin typeface="Bierstadt" panose="020B0004020202020204" pitchFamily="34" charset="0"/>
              </a:rPr>
              <a:t>Not a base metal source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dirty="0">
                <a:latin typeface="Bierstadt" panose="020B0004020202020204" pitchFamily="34" charset="0"/>
              </a:rPr>
              <a:t>Evidence of mantle heat</a:t>
            </a:r>
            <a:endParaRPr lang="en-GB" dirty="0">
              <a:latin typeface="Bierstadt" panose="020B00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Bierstadt" panose="020B0004020202020204" pitchFamily="34" charset="0"/>
              </a:rPr>
              <a:t>Local heat source likely facilitating </a:t>
            </a:r>
            <a:r>
              <a:rPr lang="en-GB" dirty="0" err="1">
                <a:latin typeface="Bierstadt" panose="020B0004020202020204" pitchFamily="34" charset="0"/>
              </a:rPr>
              <a:t>hydrothermalism</a:t>
            </a:r>
            <a:r>
              <a:rPr lang="en-GB" dirty="0">
                <a:latin typeface="Bierstadt" panose="020B0004020202020204" pitchFamily="34" charset="0"/>
              </a:rPr>
              <a:t> but potentially hindering fluid flow</a:t>
            </a:r>
            <a:endParaRPr lang="en-IE" dirty="0">
              <a:latin typeface="Bierstadt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806A7-F785-7518-0FF7-D453CC1E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F03-12A2-4585-A58B-3F4674E1B646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4222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95C4-88A5-4E60-AB96-349B75DE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567920"/>
            <a:ext cx="5071492" cy="1325563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Bierstadt" panose="020B0004020202020204" pitchFamily="34" charset="0"/>
              </a:rPr>
              <a:t>Thank you!</a:t>
            </a:r>
            <a:endParaRPr lang="en-IE" sz="6000" dirty="0">
              <a:latin typeface="Bierstadt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F7A8E-929E-32A4-E8B1-160D55C249CA}"/>
              </a:ext>
            </a:extLst>
          </p:cNvPr>
          <p:cNvSpPr txBox="1"/>
          <p:nvPr/>
        </p:nvSpPr>
        <p:spPr>
          <a:xfrm>
            <a:off x="0" y="6464300"/>
            <a:ext cx="969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This presentation has emanated from research supported by Science Foundation Ireland Grant Number 16/RP/3849 and in part from Irish Research Council award GOIPD/2022/897   </a:t>
            </a:r>
          </a:p>
          <a:p>
            <a:pPr algn="just"/>
            <a:endParaRPr lang="en-GB" sz="1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874097A-0F4E-734A-DBF0-8376EB1BF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2" y="1034097"/>
            <a:ext cx="3925998" cy="807363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9A08113-815D-6D2E-8957-5D0E7F012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651843"/>
            <a:ext cx="5478184" cy="1437714"/>
          </a:xfrm>
          <a:prstGeom prst="rect">
            <a:avLst/>
          </a:prstGeom>
        </p:spPr>
      </p:pic>
      <p:pic>
        <p:nvPicPr>
          <p:cNvPr id="9" name="Picture 2" descr="NCIG Logo">
            <a:extLst>
              <a:ext uri="{FF2B5EF4-FFF2-40B4-BE49-F238E27FC236}">
                <a16:creationId xmlns:a16="http://schemas.microsoft.com/office/drawing/2014/main" id="{D8EB9C6C-5094-D72D-1920-8D209F714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549" y="3076292"/>
            <a:ext cx="1628460" cy="13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3B676A-3369-DC08-D0E4-ACBD00C247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649" r="4201" b="6997"/>
          <a:stretch/>
        </p:blipFill>
        <p:spPr>
          <a:xfrm>
            <a:off x="5509642" y="4268226"/>
            <a:ext cx="2999363" cy="1671581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32C95F7-300C-3FE5-4F2F-2209D6BAC8D9}"/>
              </a:ext>
            </a:extLst>
          </p:cNvPr>
          <p:cNvSpPr txBox="1">
            <a:spLocks/>
          </p:cNvSpPr>
          <p:nvPr/>
        </p:nvSpPr>
        <p:spPr>
          <a:xfrm>
            <a:off x="11706225" y="6350"/>
            <a:ext cx="4381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32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655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arison of a graph and a graph&#10;&#10;Description automatically generated with medium confidence">
            <a:extLst>
              <a:ext uri="{FF2B5EF4-FFF2-40B4-BE49-F238E27FC236}">
                <a16:creationId xmlns:a16="http://schemas.microsoft.com/office/drawing/2014/main" id="{7AF0EB7D-45A1-17D7-B802-53F4FBFCB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54" y="1522488"/>
            <a:ext cx="7014691" cy="39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62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1388E1-35A0-AD9D-57A2-63CF1262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F03-12A2-4585-A58B-3F4674E1B646}" type="slidenum">
              <a:rPr lang="en-IE" smtClean="0"/>
              <a:t>34</a:t>
            </a:fld>
            <a:endParaRPr lang="en-IE"/>
          </a:p>
        </p:txBody>
      </p:sp>
      <p:pic>
        <p:nvPicPr>
          <p:cNvPr id="4" name="Picture 3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AD2216B7-1EBC-6931-3DC4-AF9E1E513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56" y="531114"/>
            <a:ext cx="5276088" cy="56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6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2B35E2-A5F7-72C9-CA42-838D911B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51F03-12A2-4585-A58B-3F4674E1B646}" type="slidenum">
              <a:rPr lang="en-IE" smtClean="0"/>
              <a:t>35</a:t>
            </a:fld>
            <a:endParaRPr lang="en-IE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39C3AF3-4A3B-9B3C-06B8-C07E0ADE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67" y="28575"/>
            <a:ext cx="330846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1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03A2-E8B8-6862-28EE-A3BCED7E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I. Location, Location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A map of ireland with white text&#10;&#10;Description automatically generated">
            <a:extLst>
              <a:ext uri="{FF2B5EF4-FFF2-40B4-BE49-F238E27FC236}">
                <a16:creationId xmlns:a16="http://schemas.microsoft.com/office/drawing/2014/main" id="{BE82CC3F-48F7-C259-32BB-F6AA893BF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00" y="372174"/>
            <a:ext cx="2216151" cy="2637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29BAD-E46F-AC0A-E382-609713721530}"/>
              </a:ext>
            </a:extLst>
          </p:cNvPr>
          <p:cNvSpPr txBox="1"/>
          <p:nvPr/>
        </p:nvSpPr>
        <p:spPr>
          <a:xfrm>
            <a:off x="0" y="6565126"/>
            <a:ext cx="2440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(Modified from Slezak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6220098-9087-1C80-917A-0F5B3AAF740E}"/>
              </a:ext>
            </a:extLst>
          </p:cNvPr>
          <p:cNvSpPr txBox="1">
            <a:spLocks/>
          </p:cNvSpPr>
          <p:nvPr/>
        </p:nvSpPr>
        <p:spPr>
          <a:xfrm>
            <a:off x="11842750" y="0"/>
            <a:ext cx="2667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4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8FF54-99D8-FE27-354D-A689BA20A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02" y="1518386"/>
            <a:ext cx="7707615" cy="49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2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03A2-E8B8-6862-28EE-A3BCED7E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1. Location, Location, Location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4" name="Picture 3" descr="A map of ireland with white text&#10;&#10;Description automatically generated">
            <a:extLst>
              <a:ext uri="{FF2B5EF4-FFF2-40B4-BE49-F238E27FC236}">
                <a16:creationId xmlns:a16="http://schemas.microsoft.com/office/drawing/2014/main" id="{BE82CC3F-48F7-C259-32BB-F6AA893B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00" y="372174"/>
            <a:ext cx="2216151" cy="2637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29BAD-E46F-AC0A-E382-609713721530}"/>
              </a:ext>
            </a:extLst>
          </p:cNvPr>
          <p:cNvSpPr txBox="1"/>
          <p:nvPr/>
        </p:nvSpPr>
        <p:spPr>
          <a:xfrm>
            <a:off x="0" y="6565126"/>
            <a:ext cx="2440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Bierstadt" panose="020B0004020202020204" pitchFamily="34" charset="0"/>
              </a:rPr>
              <a:t>(Modified from Slezak et al. 2023)</a:t>
            </a:r>
            <a:endParaRPr lang="en-IE" sz="120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Picture 7" descr="A map of the area&#10;&#10;Description automatically generated with medium confidence">
            <a:extLst>
              <a:ext uri="{FF2B5EF4-FFF2-40B4-BE49-F238E27FC236}">
                <a16:creationId xmlns:a16="http://schemas.microsoft.com/office/drawing/2014/main" id="{FDC3E102-879B-FA60-CB3D-9C99AC2F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12" y="1390650"/>
            <a:ext cx="7836899" cy="497205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500743F-29E9-AE71-6CD6-CB86C6B503EC}"/>
              </a:ext>
            </a:extLst>
          </p:cNvPr>
          <p:cNvSpPr txBox="1">
            <a:spLocks/>
          </p:cNvSpPr>
          <p:nvPr/>
        </p:nvSpPr>
        <p:spPr>
          <a:xfrm>
            <a:off x="11842750" y="0"/>
            <a:ext cx="2667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5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3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7007-3DA9-19B1-2346-E18F8D65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850" y="274070"/>
            <a:ext cx="4490995" cy="1325563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Bierstadt" panose="020B0004020202020204" pitchFamily="34" charset="0"/>
              </a:rPr>
              <a:t>2. “Stratigraphy”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02AD24E-4307-4291-FA8E-AF8F1379A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2" y="70841"/>
            <a:ext cx="2773866" cy="6759735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CFEDEC-A841-5E25-2E62-D26DA31D1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6" y="1421520"/>
            <a:ext cx="7508084" cy="466901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7B6560-8A2C-00A8-B39C-0F178986E3D1}"/>
              </a:ext>
            </a:extLst>
          </p:cNvPr>
          <p:cNvCxnSpPr>
            <a:cxnSpLocks/>
          </p:cNvCxnSpPr>
          <p:nvPr/>
        </p:nvCxnSpPr>
        <p:spPr>
          <a:xfrm>
            <a:off x="2968048" y="1401715"/>
            <a:ext cx="1565852" cy="1608185"/>
          </a:xfrm>
          <a:prstGeom prst="straightConnector1">
            <a:avLst/>
          </a:prstGeom>
          <a:ln w="381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9E733E-47EB-2A7D-7EA9-3BA2D8EB8BE3}"/>
              </a:ext>
            </a:extLst>
          </p:cNvPr>
          <p:cNvCxnSpPr>
            <a:cxnSpLocks/>
          </p:cNvCxnSpPr>
          <p:nvPr/>
        </p:nvCxnSpPr>
        <p:spPr>
          <a:xfrm>
            <a:off x="2178050" y="3009900"/>
            <a:ext cx="2413000" cy="2698750"/>
          </a:xfrm>
          <a:prstGeom prst="straightConnector1">
            <a:avLst/>
          </a:prstGeom>
          <a:ln w="381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5FE1892-5446-DBF9-F2A4-4CDF71026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215" y="4257889"/>
            <a:ext cx="1928425" cy="257268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D83AE0-E497-1455-A40A-3681CA085944}"/>
              </a:ext>
            </a:extLst>
          </p:cNvPr>
          <p:cNvCxnSpPr/>
          <p:nvPr/>
        </p:nvCxnSpPr>
        <p:spPr>
          <a:xfrm>
            <a:off x="2724150" y="2374900"/>
            <a:ext cx="1917700" cy="2762250"/>
          </a:xfrm>
          <a:prstGeom prst="straightConnector1">
            <a:avLst/>
          </a:prstGeom>
          <a:ln w="28575">
            <a:solidFill>
              <a:srgbClr val="30AA84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B82692-C398-3F43-DC65-BBCCCEEBF691}"/>
              </a:ext>
            </a:extLst>
          </p:cNvPr>
          <p:cNvSpPr txBox="1"/>
          <p:nvPr/>
        </p:nvSpPr>
        <p:spPr>
          <a:xfrm>
            <a:off x="3486644" y="3328393"/>
            <a:ext cx="528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0AA84"/>
                </a:solidFill>
              </a:rPr>
              <a:t>???</a:t>
            </a:r>
            <a:endParaRPr lang="en-IE" dirty="0">
              <a:solidFill>
                <a:srgbClr val="30AA84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F0DDF6F-BD73-E531-2E3D-440C514F85E9}"/>
              </a:ext>
            </a:extLst>
          </p:cNvPr>
          <p:cNvSpPr txBox="1">
            <a:spLocks/>
          </p:cNvSpPr>
          <p:nvPr/>
        </p:nvSpPr>
        <p:spPr>
          <a:xfrm>
            <a:off x="11842750" y="0"/>
            <a:ext cx="2667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6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Diatremes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3" name="Picture 2" descr="A stack of pipes with white text&#10;&#10;Description automatically generated">
            <a:extLst>
              <a:ext uri="{FF2B5EF4-FFF2-40B4-BE49-F238E27FC236}">
                <a16:creationId xmlns:a16="http://schemas.microsoft.com/office/drawing/2014/main" id="{07D0C794-F9B3-CA83-A729-EE866DB49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87" y="1961545"/>
            <a:ext cx="10140662" cy="3220055"/>
          </a:xfrm>
          <a:prstGeom prst="rect">
            <a:avLst/>
          </a:prstGeom>
        </p:spPr>
      </p:pic>
      <p:pic>
        <p:nvPicPr>
          <p:cNvPr id="4" name="Picture 3" descr="A close up of a cement bench&#10;&#10;Description automatically generated">
            <a:extLst>
              <a:ext uri="{FF2B5EF4-FFF2-40B4-BE49-F238E27FC236}">
                <a16:creationId xmlns:a16="http://schemas.microsoft.com/office/drawing/2014/main" id="{D116A507-6785-B358-2802-316B042CD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43" y="1582738"/>
            <a:ext cx="5467349" cy="410051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3BD2674-CEA3-DC79-135B-7A2255A2EFE8}"/>
              </a:ext>
            </a:extLst>
          </p:cNvPr>
          <p:cNvSpPr txBox="1">
            <a:spLocks/>
          </p:cNvSpPr>
          <p:nvPr/>
        </p:nvSpPr>
        <p:spPr>
          <a:xfrm>
            <a:off x="11842750" y="0"/>
            <a:ext cx="2667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7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84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Diatremes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3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9DE92215-ABA4-5D99-6FFC-0959A623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85" y="2276140"/>
            <a:ext cx="8987029" cy="295625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586263-6257-B8EE-2FFC-4E083C07B53F}"/>
              </a:ext>
            </a:extLst>
          </p:cNvPr>
          <p:cNvSpPr txBox="1">
            <a:spLocks/>
          </p:cNvSpPr>
          <p:nvPr/>
        </p:nvSpPr>
        <p:spPr>
          <a:xfrm>
            <a:off x="11842750" y="0"/>
            <a:ext cx="2667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8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66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A62D-553C-EF71-72EE-1EB6CEF8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ierstadt" panose="020B0004020202020204" pitchFamily="34" charset="0"/>
              </a:rPr>
              <a:t>3. Knockroe units</a:t>
            </a:r>
            <a:endParaRPr lang="en-IE" dirty="0">
              <a:latin typeface="Bierstadt" panose="020B0004020202020204" pitchFamily="34" charset="0"/>
            </a:endParaRPr>
          </a:p>
        </p:txBody>
      </p:sp>
      <p:pic>
        <p:nvPicPr>
          <p:cNvPr id="3" name="Picture 2" descr="Long shot of several wood planks&#10;&#10;Description automatically generated">
            <a:extLst>
              <a:ext uri="{FF2B5EF4-FFF2-40B4-BE49-F238E27FC236}">
                <a16:creationId xmlns:a16="http://schemas.microsoft.com/office/drawing/2014/main" id="{5FADFB16-BFF9-4C62-3FD1-6370FA68D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5" y="1328738"/>
            <a:ext cx="7651750" cy="478910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89762AD-B7B7-DEB2-8C75-D432B827DC5C}"/>
              </a:ext>
            </a:extLst>
          </p:cNvPr>
          <p:cNvSpPr txBox="1">
            <a:spLocks/>
          </p:cNvSpPr>
          <p:nvPr/>
        </p:nvSpPr>
        <p:spPr>
          <a:xfrm>
            <a:off x="11745136" y="0"/>
            <a:ext cx="3806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F51F03-12A2-4585-A58B-3F4674E1B646}" type="slidenum">
              <a:rPr lang="en-IE" smtClean="0">
                <a:solidFill>
                  <a:schemeClr val="bg1"/>
                </a:solidFill>
                <a:latin typeface="Bierstadt" panose="020B0004020202020204" pitchFamily="34" charset="0"/>
              </a:rPr>
              <a:pPr/>
              <a:t>9</a:t>
            </a:fld>
            <a:endParaRPr lang="en-IE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00079"/>
      </p:ext>
    </p:extLst>
  </p:cSld>
  <p:clrMapOvr>
    <a:masterClrMapping/>
  </p:clrMapOvr>
</p:sld>
</file>

<file path=ppt/theme/theme1.xml><?xml version="1.0" encoding="utf-8"?>
<a:theme xmlns:a="http://schemas.openxmlformats.org/drawingml/2006/main" name="iCRAG2 Researcher Presentation Template">
  <a:themeElements>
    <a:clrScheme name="Custom 5">
      <a:dk1>
        <a:srgbClr val="005D9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6">
      <a:dk1>
        <a:srgbClr val="005D9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5">
      <a:dk1>
        <a:srgbClr val="005D9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6BFB97E561664FBFF2B8A82791A193" ma:contentTypeVersion="15" ma:contentTypeDescription="Create a new document." ma:contentTypeScope="" ma:versionID="3133699cecbdfd52a414fd08a9c074fd">
  <xsd:schema xmlns:xsd="http://www.w3.org/2001/XMLSchema" xmlns:xs="http://www.w3.org/2001/XMLSchema" xmlns:p="http://schemas.microsoft.com/office/2006/metadata/properties" xmlns:ns2="28624de8-dece-49a1-9ba5-b3165f18d5c2" xmlns:ns3="e8f09b5f-f4b9-4302-9b3a-c63117629be0" targetNamespace="http://schemas.microsoft.com/office/2006/metadata/properties" ma:root="true" ma:fieldsID="492d9ca57cd7ee0951c0639b05dddcfd" ns2:_="" ns3:_="">
    <xsd:import namespace="28624de8-dece-49a1-9ba5-b3165f18d5c2"/>
    <xsd:import namespace="e8f09b5f-f4b9-4302-9b3a-c63117629b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4de8-dece-49a1-9ba5-b3165f18d5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f1e4b26-f063-4393-9d47-a9f8592ad2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09b5f-f4b9-4302-9b3a-c63117629be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ded044e-c2ef-47bd-af73-4a2bb5d3ecc1}" ma:internalName="TaxCatchAll" ma:showField="CatchAllData" ma:web="e8f09b5f-f4b9-4302-9b3a-c63117629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24de8-dece-49a1-9ba5-b3165f18d5c2">
      <Terms xmlns="http://schemas.microsoft.com/office/infopath/2007/PartnerControls"/>
    </lcf76f155ced4ddcb4097134ff3c332f>
    <TaxCatchAll xmlns="e8f09b5f-f4b9-4302-9b3a-c63117629be0" xsi:nil="true"/>
  </documentManagement>
</p:properties>
</file>

<file path=customXml/itemProps1.xml><?xml version="1.0" encoding="utf-8"?>
<ds:datastoreItem xmlns:ds="http://schemas.openxmlformats.org/officeDocument/2006/customXml" ds:itemID="{32C976C2-D7C0-4B3D-8711-A0C35283CB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FB355B-8045-439C-AE20-C24D10CCAD7C}">
  <ds:schemaRefs>
    <ds:schemaRef ds:uri="28624de8-dece-49a1-9ba5-b3165f18d5c2"/>
    <ds:schemaRef ds:uri="e8f09b5f-f4b9-4302-9b3a-c63117629b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B532FFF-2593-43E5-AF88-C2B2B3191544}">
  <ds:schemaRefs>
    <ds:schemaRef ds:uri="http://schemas.openxmlformats.org/package/2006/metadata/core-properties"/>
    <ds:schemaRef ds:uri="28624de8-dece-49a1-9ba5-b3165f18d5c2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e8f09b5f-f4b9-4302-9b3a-c63117629be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iCRAG2 Researcher Presentation Template</Template>
  <TotalTime>4221</TotalTime>
  <Words>741</Words>
  <Application>Microsoft Office PowerPoint</Application>
  <PresentationFormat>Widescreen</PresentationFormat>
  <Paragraphs>124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Bierstadt</vt:lpstr>
      <vt:lpstr>Calibri</vt:lpstr>
      <vt:lpstr>Calibri Light</vt:lpstr>
      <vt:lpstr>Open Sans</vt:lpstr>
      <vt:lpstr>Wingdings</vt:lpstr>
      <vt:lpstr>iCRAG2 Researcher Presentation Template</vt:lpstr>
      <vt:lpstr>Custom Design</vt:lpstr>
      <vt:lpstr>Office Theme</vt:lpstr>
      <vt:lpstr>A review of the Limerick Igneous Suite (LIS): links to base metal mineralisation in the SW Irish orefield</vt:lpstr>
      <vt:lpstr>Outline  </vt:lpstr>
      <vt:lpstr>1. Location</vt:lpstr>
      <vt:lpstr>I. Location, Location</vt:lpstr>
      <vt:lpstr>1. Location, Location, Location</vt:lpstr>
      <vt:lpstr>2. “Stratigraphy”</vt:lpstr>
      <vt:lpstr>3. Diatremes</vt:lpstr>
      <vt:lpstr>3. Diatremes</vt:lpstr>
      <vt:lpstr>3. Knockroe units</vt:lpstr>
      <vt:lpstr>3. Knockroe</vt:lpstr>
      <vt:lpstr>3. Knockroe: porphyritic olivine basalts</vt:lpstr>
      <vt:lpstr>3. Knockroe: porphyritic olivine basalts</vt:lpstr>
      <vt:lpstr>4. Knockroe/ Knockseefin  contact</vt:lpstr>
      <vt:lpstr>3. Knockseefin</vt:lpstr>
      <vt:lpstr>3. Knockseefin</vt:lpstr>
      <vt:lpstr>3. LIS bulk rock geochemistry</vt:lpstr>
      <vt:lpstr>3. LIS bulk rock geochemistry</vt:lpstr>
      <vt:lpstr>3.LIS models: volcanic successions</vt:lpstr>
      <vt:lpstr>3. LIS models: volcanic successions</vt:lpstr>
      <vt:lpstr>4. LIS sources/affinities</vt:lpstr>
      <vt:lpstr>4. LIS sources/affinities</vt:lpstr>
      <vt:lpstr>4. Mantle origin takeaways</vt:lpstr>
      <vt:lpstr>5. LIS apatite dates </vt:lpstr>
      <vt:lpstr>5. Re–Os (isochron using py, sp, gn)</vt:lpstr>
      <vt:lpstr>5. Biostratigraphy</vt:lpstr>
      <vt:lpstr>5. Significance of the dates</vt:lpstr>
      <vt:lpstr>5. Stable isotopes (δ34S)</vt:lpstr>
      <vt:lpstr>5. Radiogenic isotopes </vt:lpstr>
      <vt:lpstr>6. Tectonic context &amp; implications</vt:lpstr>
      <vt:lpstr>6. Limerick genetic model</vt:lpstr>
      <vt:lpstr>Conclusions</vt:lpstr>
      <vt:lpstr>Thank you!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Deanne Rider</dc:creator>
  <cp:lastModifiedBy>Paul Slezak</cp:lastModifiedBy>
  <cp:revision>58</cp:revision>
  <dcterms:created xsi:type="dcterms:W3CDTF">2020-09-24T17:46:15Z</dcterms:created>
  <dcterms:modified xsi:type="dcterms:W3CDTF">2023-09-08T11:33:12Z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0x0101005725B52C5B6DC840A329753F8A64C16B</vt:lpwstr>
  </property>
  <property fmtid="{D5CDD505-2E9C-101B-9397-08002B2CF9AE}" pid="3" name="MediaServiceImageTags">
    <vt:lpwstr/>
  </property>
</Properties>
</file>