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6" r:id="rId11"/>
    <p:sldId id="269" r:id="rId12"/>
    <p:sldId id="268" r:id="rId13"/>
    <p:sldId id="267"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4009927-2D2E-4ACD-9B5A-B9DD297721B2}">
          <p14:sldIdLst>
            <p14:sldId id="256"/>
          </p14:sldIdLst>
        </p14:section>
        <p14:section name="Untitled Section" id="{0989CB02-8CD7-4145-8D1E-5E0B8E63035B}">
          <p14:sldIdLst>
            <p14:sldId id="257"/>
            <p14:sldId id="258"/>
            <p14:sldId id="259"/>
            <p14:sldId id="260"/>
            <p14:sldId id="261"/>
            <p14:sldId id="262"/>
            <p14:sldId id="263"/>
            <p14:sldId id="264"/>
            <p14:sldId id="266"/>
            <p14:sldId id="269"/>
            <p14:sldId id="268"/>
            <p14:sldId id="267"/>
            <p14:sldId id="270"/>
            <p14:sldId id="271"/>
            <p14:sldId id="272"/>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69095" autoAdjust="0"/>
  </p:normalViewPr>
  <p:slideViewPr>
    <p:cSldViewPr snapToGrid="0">
      <p:cViewPr varScale="1">
        <p:scale>
          <a:sx n="79" d="100"/>
          <a:sy n="79" d="100"/>
        </p:scale>
        <p:origin x="17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A7198-E22D-466F-ADC2-B977FFD049B3}" type="datetimeFigureOut">
              <a:rPr lang="en-IE" smtClean="0"/>
              <a:t>07/09/2023</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5D9F7-8991-4E84-9F46-65164430304D}" type="slidenum">
              <a:rPr lang="en-IE" smtClean="0"/>
              <a:t>‹#›</a:t>
            </a:fld>
            <a:endParaRPr lang="en-IE" dirty="0"/>
          </a:p>
        </p:txBody>
      </p:sp>
    </p:spTree>
    <p:extLst>
      <p:ext uri="{BB962C8B-B14F-4D97-AF65-F5344CB8AC3E}">
        <p14:creationId xmlns:p14="http://schemas.microsoft.com/office/powerpoint/2010/main" val="127797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 would like to start by thanking the IAEG for inviting me to speak at the conference</a:t>
            </a:r>
          </a:p>
          <a:p>
            <a:r>
              <a:rPr lang="en-IE" dirty="0"/>
              <a:t>And to offer them my congratulations on being 50</a:t>
            </a:r>
          </a:p>
          <a:p>
            <a:r>
              <a:rPr lang="en-IE" dirty="0"/>
              <a:t>It is a great achievement and a testament to the continuing commitment of their members</a:t>
            </a:r>
          </a:p>
          <a:p>
            <a:endParaRPr lang="en-IE" dirty="0"/>
          </a:p>
          <a:p>
            <a:r>
              <a:rPr lang="en-IE" dirty="0"/>
              <a:t>Ok - Let’s start with a quick demonstration of the influence of zinc on the great and good of Irish Geology (yourselves)</a:t>
            </a:r>
          </a:p>
          <a:p>
            <a:r>
              <a:rPr lang="en-IE" dirty="0"/>
              <a:t>Please raise your hand if you currently work in zinc exploration or mining in Ireland - Pause</a:t>
            </a:r>
          </a:p>
          <a:p>
            <a:r>
              <a:rPr lang="en-IE" dirty="0"/>
              <a:t>And now, those who have at some time in their pass, worked in the Irish zinc ore-fields?</a:t>
            </a:r>
          </a:p>
          <a:p>
            <a:r>
              <a:rPr lang="en-IE" dirty="0"/>
              <a:t>Nothing like preaching to the converted</a:t>
            </a:r>
          </a:p>
          <a:p>
            <a:endParaRPr lang="en-IE" dirty="0"/>
          </a:p>
          <a:p>
            <a:r>
              <a:rPr lang="en-IE" dirty="0"/>
              <a:t>Ok, let’s put the economics into the Irish Association of Economic Geologists</a:t>
            </a:r>
          </a:p>
          <a:p>
            <a:r>
              <a:rPr lang="en-IE" dirty="0"/>
              <a:t>NEXT SLIDE </a:t>
            </a:r>
          </a:p>
        </p:txBody>
      </p:sp>
      <p:sp>
        <p:nvSpPr>
          <p:cNvPr id="4" name="Slide Number Placeholder 3"/>
          <p:cNvSpPr>
            <a:spLocks noGrp="1"/>
          </p:cNvSpPr>
          <p:nvPr>
            <p:ph type="sldNum" sz="quarter" idx="5"/>
          </p:nvPr>
        </p:nvSpPr>
        <p:spPr/>
        <p:txBody>
          <a:bodyPr/>
          <a:lstStyle/>
          <a:p>
            <a:fld id="{B525D9F7-8991-4E84-9F46-65164430304D}" type="slidenum">
              <a:rPr lang="en-IE" smtClean="0"/>
              <a:t>1</a:t>
            </a:fld>
            <a:endParaRPr lang="en-IE"/>
          </a:p>
        </p:txBody>
      </p:sp>
    </p:spTree>
    <p:extLst>
      <p:ext uri="{BB962C8B-B14F-4D97-AF65-F5344CB8AC3E}">
        <p14:creationId xmlns:p14="http://schemas.microsoft.com/office/powerpoint/2010/main" val="455873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The report was a detailed independent look at the full mine cycle of both Galmoy and Lisheen, from construction to closure  </a:t>
            </a: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Both mines were the first in Ireland to be opened, operated, and closed under a modern regulatory regime.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The report used a capitals approach to assess the social, environmental, and economic effects of each mine and is publicly available to download for from gov.ie</a:t>
            </a: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For this talk we have focused on the economics, however the three effects are often interconnected, in particular the social and economic effects.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NEXT SLIDE</a:t>
            </a:r>
          </a:p>
          <a:p>
            <a:pPr>
              <a:lnSpc>
                <a:spcPct val="107000"/>
              </a:lnSpc>
              <a:spcAft>
                <a:spcPts val="800"/>
              </a:spcAft>
            </a:pPr>
            <a:endParaRPr lang="en-IE" sz="1800" dirty="0">
              <a:effectLst/>
              <a:latin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B525D9F7-8991-4E84-9F46-65164430304D}" type="slidenum">
              <a:rPr lang="en-IE" smtClean="0"/>
              <a:t>10</a:t>
            </a:fld>
            <a:endParaRPr lang="en-IE" dirty="0"/>
          </a:p>
        </p:txBody>
      </p:sp>
    </p:spTree>
    <p:extLst>
      <p:ext uri="{BB962C8B-B14F-4D97-AF65-F5344CB8AC3E}">
        <p14:creationId xmlns:p14="http://schemas.microsoft.com/office/powerpoint/2010/main" val="3313578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rPr>
              <a:t>Some examples of the economic benefits to the community and State from Galmoy were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rPr>
              <a:t>an average of over 200 direct employees; 80 per cent of whom lived within 30km of the mine.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rPr>
              <a:t>an estimated €65 m paid in royalties, taxes and rates over the life of the mine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rPr>
              <a:t>And had a total spending, including direct, indirect and induced of €1.7 billion</a:t>
            </a:r>
          </a:p>
          <a:p>
            <a:endParaRPr lang="en-IE" dirty="0"/>
          </a:p>
        </p:txBody>
      </p:sp>
      <p:sp>
        <p:nvSpPr>
          <p:cNvPr id="4" name="Slide Number Placeholder 3"/>
          <p:cNvSpPr>
            <a:spLocks noGrp="1"/>
          </p:cNvSpPr>
          <p:nvPr>
            <p:ph type="sldNum" sz="quarter" idx="5"/>
          </p:nvPr>
        </p:nvSpPr>
        <p:spPr/>
        <p:txBody>
          <a:bodyPr/>
          <a:lstStyle/>
          <a:p>
            <a:fld id="{B525D9F7-8991-4E84-9F46-65164430304D}" type="slidenum">
              <a:rPr lang="en-IE" smtClean="0"/>
              <a:t>11</a:t>
            </a:fld>
            <a:endParaRPr lang="en-IE" dirty="0"/>
          </a:p>
        </p:txBody>
      </p:sp>
    </p:spTree>
    <p:extLst>
      <p:ext uri="{BB962C8B-B14F-4D97-AF65-F5344CB8AC3E}">
        <p14:creationId xmlns:p14="http://schemas.microsoft.com/office/powerpoint/2010/main" val="1175312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dirty="0"/>
              <a:t>At Lisheen</a:t>
            </a:r>
          </a:p>
          <a:p>
            <a:pPr marL="628650" lvl="1" indent="-171450">
              <a:buFont typeface="Arial" panose="020B0604020202020204" pitchFamily="34" charset="0"/>
              <a:buChar char="•"/>
            </a:pPr>
            <a:r>
              <a:rPr lang="en-IE" dirty="0"/>
              <a:t>There was an average of 350 people employed, with 74 per cent living within 30km of the mine. </a:t>
            </a:r>
          </a:p>
          <a:p>
            <a:pPr marL="628650" lvl="1" indent="-171450">
              <a:buFont typeface="Arial" panose="020B0604020202020204" pitchFamily="34" charset="0"/>
              <a:buChar char="•"/>
            </a:pPr>
            <a:r>
              <a:rPr lang="en-IE" dirty="0"/>
              <a:t>They paid an estimated €257 m in royalties, taxes and rates over the life of mine</a:t>
            </a:r>
          </a:p>
          <a:p>
            <a:pPr marL="628650" lvl="1" indent="-171450">
              <a:buFont typeface="Arial" panose="020B0604020202020204" pitchFamily="34" charset="0"/>
              <a:buChar char="•"/>
            </a:pPr>
            <a:r>
              <a:rPr lang="en-IE" dirty="0"/>
              <a:t>And had a total spending of €5.8 billion </a:t>
            </a:r>
          </a:p>
          <a:p>
            <a:pPr marL="628650" lvl="1" indent="-171450">
              <a:buFont typeface="Arial" panose="020B0604020202020204" pitchFamily="34" charset="0"/>
              <a:buChar char="•"/>
            </a:pPr>
            <a:endParaRPr lang="en-IE" dirty="0"/>
          </a:p>
          <a:p>
            <a:pPr marL="0" lvl="0" indent="0">
              <a:buFont typeface="Arial" panose="020B0604020202020204" pitchFamily="34" charset="0"/>
              <a:buNone/>
            </a:pPr>
            <a:r>
              <a:rPr lang="en-IE" dirty="0"/>
              <a:t>NEXT SLIDE</a:t>
            </a:r>
          </a:p>
          <a:p>
            <a:endParaRPr lang="en-IE" dirty="0"/>
          </a:p>
        </p:txBody>
      </p:sp>
      <p:sp>
        <p:nvSpPr>
          <p:cNvPr id="4" name="Slide Number Placeholder 3"/>
          <p:cNvSpPr>
            <a:spLocks noGrp="1"/>
          </p:cNvSpPr>
          <p:nvPr>
            <p:ph type="sldNum" sz="quarter" idx="5"/>
          </p:nvPr>
        </p:nvSpPr>
        <p:spPr/>
        <p:txBody>
          <a:bodyPr/>
          <a:lstStyle/>
          <a:p>
            <a:fld id="{B525D9F7-8991-4E84-9F46-65164430304D}" type="slidenum">
              <a:rPr lang="en-IE" smtClean="0"/>
              <a:t>12</a:t>
            </a:fld>
            <a:endParaRPr lang="en-IE" dirty="0"/>
          </a:p>
        </p:txBody>
      </p:sp>
    </p:spTree>
    <p:extLst>
      <p:ext uri="{BB962C8B-B14F-4D97-AF65-F5344CB8AC3E}">
        <p14:creationId xmlns:p14="http://schemas.microsoft.com/office/powerpoint/2010/main" val="2408098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Additional information and a breakdown of the economics is available in the new Green volume or from the AECOM Report itself</a:t>
            </a:r>
          </a:p>
          <a:p>
            <a:pPr>
              <a:lnSpc>
                <a:spcPct val="107000"/>
              </a:lnSpc>
              <a:spcAft>
                <a:spcPts val="800"/>
              </a:spcAft>
            </a:pPr>
            <a:r>
              <a:rPr lang="en-IE" sz="1800" dirty="0">
                <a:effectLst/>
                <a:latin typeface="Calibri" panose="020F0502020204030204" pitchFamily="34" charset="0"/>
                <a:cs typeface="Times New Roman" panose="02020603050405020304" pitchFamily="18" charset="0"/>
              </a:rPr>
              <a:t>Just google – AECOM, Galmoy and Lisheen and the report should come up</a:t>
            </a:r>
            <a:endParaRPr lang="en-IE" dirty="0"/>
          </a:p>
          <a:p>
            <a:endParaRPr lang="en-IE" dirty="0"/>
          </a:p>
          <a:p>
            <a:r>
              <a:rPr lang="en-IE" dirty="0"/>
              <a:t>NEXT SLIDE</a:t>
            </a:r>
          </a:p>
        </p:txBody>
      </p:sp>
      <p:sp>
        <p:nvSpPr>
          <p:cNvPr id="4" name="Slide Number Placeholder 3"/>
          <p:cNvSpPr>
            <a:spLocks noGrp="1"/>
          </p:cNvSpPr>
          <p:nvPr>
            <p:ph type="sldNum" sz="quarter" idx="5"/>
          </p:nvPr>
        </p:nvSpPr>
        <p:spPr/>
        <p:txBody>
          <a:bodyPr/>
          <a:lstStyle/>
          <a:p>
            <a:fld id="{B525D9F7-8991-4E84-9F46-65164430304D}" type="slidenum">
              <a:rPr lang="en-IE" smtClean="0"/>
              <a:t>13</a:t>
            </a:fld>
            <a:endParaRPr lang="en-IE" dirty="0"/>
          </a:p>
        </p:txBody>
      </p:sp>
    </p:spTree>
    <p:extLst>
      <p:ext uri="{BB962C8B-B14F-4D97-AF65-F5344CB8AC3E}">
        <p14:creationId xmlns:p14="http://schemas.microsoft.com/office/powerpoint/2010/main" val="97953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It is not just Galmoy and Lisheen that have left a positive legacy</a:t>
            </a:r>
          </a:p>
          <a:p>
            <a:r>
              <a:rPr lang="en-IE" dirty="0"/>
              <a:t>For example, If you look at Tynagh which closed in </a:t>
            </a:r>
            <a:r>
              <a:rPr lang="en-IE" b="1" dirty="0">
                <a:highlight>
                  <a:srgbClr val="FFFF00"/>
                </a:highlight>
              </a:rPr>
              <a:t>1982, </a:t>
            </a:r>
            <a:r>
              <a:rPr lang="en-IE" b="0" dirty="0">
                <a:highlight>
                  <a:srgbClr val="FFFF00"/>
                </a:highlight>
              </a:rPr>
              <a:t>a number of important Geoscience companies developed in its ecosystem</a:t>
            </a:r>
          </a:p>
          <a:p>
            <a:r>
              <a:rPr lang="en-IE" b="0" dirty="0">
                <a:highlight>
                  <a:srgbClr val="FFFF00"/>
                </a:highlight>
              </a:rPr>
              <a:t>Including</a:t>
            </a:r>
          </a:p>
          <a:p>
            <a:pPr marL="628650" lvl="1" indent="-171450">
              <a:buFont typeface="Arial" panose="020B0604020202020204" pitchFamily="34" charset="0"/>
              <a:buChar char="•"/>
            </a:pPr>
            <a:r>
              <a:rPr lang="en-IE" b="0" dirty="0">
                <a:highlight>
                  <a:srgbClr val="FFFF00"/>
                </a:highlight>
              </a:rPr>
              <a:t>OMAC, now ALS Global Loughrea, which celebrated over 40 years in business in 2020 and is one of the major employers in Loughrea Co Galway with about 200 staff.  </a:t>
            </a:r>
          </a:p>
          <a:p>
            <a:pPr marL="628650" lvl="1" indent="-171450">
              <a:buFont typeface="Arial" panose="020B0604020202020204" pitchFamily="34" charset="0"/>
              <a:buChar char="•"/>
            </a:pPr>
            <a:r>
              <a:rPr lang="en-IE" b="0" dirty="0">
                <a:highlight>
                  <a:srgbClr val="FFFF00"/>
                </a:highlight>
              </a:rPr>
              <a:t>Irish drilling has been in business for over 55 years and employs over 55 people and </a:t>
            </a:r>
          </a:p>
          <a:p>
            <a:pPr marL="628650" lvl="1" indent="-171450">
              <a:buFont typeface="Arial" panose="020B0604020202020204" pitchFamily="34" charset="0"/>
              <a:buChar char="•"/>
            </a:pPr>
            <a:r>
              <a:rPr lang="en-IE" b="0" dirty="0">
                <a:highlight>
                  <a:srgbClr val="FFFF00"/>
                </a:highlight>
              </a:rPr>
              <a:t>Priority Drilling has been providing drilling services since 1954, employing over 65 people   </a:t>
            </a:r>
          </a:p>
          <a:p>
            <a:pPr marL="0" lvl="0" indent="0">
              <a:buFont typeface="Arial" panose="020B0604020202020204" pitchFamily="34" charset="0"/>
              <a:buNone/>
            </a:pPr>
            <a:endParaRPr lang="en-IE" b="0" dirty="0">
              <a:highlight>
                <a:srgbClr val="FFFF00"/>
              </a:highlight>
            </a:endParaRPr>
          </a:p>
          <a:p>
            <a:pPr marL="0" lvl="0" indent="0">
              <a:buFont typeface="Arial" panose="020B0604020202020204" pitchFamily="34" charset="0"/>
              <a:buNone/>
            </a:pPr>
            <a:r>
              <a:rPr lang="en-IE" b="0" dirty="0">
                <a:highlight>
                  <a:srgbClr val="FFFF00"/>
                </a:highlight>
              </a:rPr>
              <a:t>That is over 300 jobs in rural East Galway since the 1950s.  </a:t>
            </a:r>
          </a:p>
          <a:p>
            <a:pPr marL="0" lvl="0" indent="0">
              <a:buFont typeface="Arial" panose="020B0604020202020204" pitchFamily="34" charset="0"/>
              <a:buNone/>
            </a:pPr>
            <a:r>
              <a:rPr lang="en-IE" b="0" dirty="0">
                <a:highlight>
                  <a:srgbClr val="FFFF00"/>
                </a:highlight>
              </a:rPr>
              <a:t>It should be noted that not all of the legacies from Tynagh has been positive, and there remains a number of </a:t>
            </a:r>
            <a:r>
              <a:rPr lang="en-IE" b="1" dirty="0">
                <a:highlight>
                  <a:srgbClr val="FFFF00"/>
                </a:highlight>
              </a:rPr>
              <a:t>environmental issues </a:t>
            </a:r>
            <a:r>
              <a:rPr lang="en-IE" b="0" dirty="0">
                <a:highlight>
                  <a:srgbClr val="FFFF00"/>
                </a:highlight>
              </a:rPr>
              <a:t>associated with the former mine.</a:t>
            </a:r>
          </a:p>
          <a:p>
            <a:pPr marL="0" lvl="0" indent="0">
              <a:buFont typeface="Arial" panose="020B0604020202020204" pitchFamily="34" charset="0"/>
              <a:buNone/>
            </a:pPr>
            <a:endParaRPr lang="en-IE" b="0" dirty="0">
              <a:highlight>
                <a:srgbClr val="FFFF00"/>
              </a:highlight>
            </a:endParaRPr>
          </a:p>
          <a:p>
            <a:pPr marL="0" lvl="0" indent="0">
              <a:buFont typeface="Arial" panose="020B0604020202020204" pitchFamily="34" charset="0"/>
              <a:buNone/>
            </a:pPr>
            <a:r>
              <a:rPr lang="en-IE" b="0" dirty="0">
                <a:highlight>
                  <a:srgbClr val="FFFF00"/>
                </a:highlight>
              </a:rPr>
              <a:t>NEXT SLIDE</a:t>
            </a:r>
          </a:p>
          <a:p>
            <a:endParaRPr lang="en-IE" b="0" dirty="0"/>
          </a:p>
          <a:p>
            <a:endParaRPr lang="en-IE" dirty="0"/>
          </a:p>
        </p:txBody>
      </p:sp>
      <p:sp>
        <p:nvSpPr>
          <p:cNvPr id="4" name="Slide Number Placeholder 3"/>
          <p:cNvSpPr>
            <a:spLocks noGrp="1"/>
          </p:cNvSpPr>
          <p:nvPr>
            <p:ph type="sldNum" sz="quarter" idx="5"/>
          </p:nvPr>
        </p:nvSpPr>
        <p:spPr/>
        <p:txBody>
          <a:bodyPr/>
          <a:lstStyle/>
          <a:p>
            <a:fld id="{B525D9F7-8991-4E84-9F46-65164430304D}" type="slidenum">
              <a:rPr lang="en-IE" smtClean="0"/>
              <a:t>14</a:t>
            </a:fld>
            <a:endParaRPr lang="en-IE" dirty="0"/>
          </a:p>
        </p:txBody>
      </p:sp>
    </p:spTree>
    <p:extLst>
      <p:ext uri="{BB962C8B-B14F-4D97-AF65-F5344CB8AC3E}">
        <p14:creationId xmlns:p14="http://schemas.microsoft.com/office/powerpoint/2010/main" val="369447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dirty="0"/>
              <a:t>Hopefully, I have showed you that zinc has had a positive economic impact in Ireland and its mines are strong economic drivers in their local communities</a:t>
            </a:r>
          </a:p>
          <a:p>
            <a:r>
              <a:rPr lang="en-IE" b="0" dirty="0"/>
              <a:t>It is a</a:t>
            </a:r>
            <a:r>
              <a:rPr lang="en-IE" dirty="0"/>
              <a:t>n important employer in the communities it works in and supports an important skill set in the country. </a:t>
            </a:r>
          </a:p>
          <a:p>
            <a:endParaRPr lang="en-IE" dirty="0"/>
          </a:p>
          <a:p>
            <a:r>
              <a:rPr lang="en-IE" dirty="0"/>
              <a:t>However, we are still on the bottom rung of the ladder. We are only an exporter of zinc concentrate and maybe it is time for us to consider adding addition value to our zinc</a:t>
            </a:r>
          </a:p>
          <a:p>
            <a:endParaRPr lang="en-IE" dirty="0"/>
          </a:p>
          <a:p>
            <a:r>
              <a:rPr lang="en-IE" dirty="0"/>
              <a:t>The world is going through fundamental change, and this is an opportunity for Ireland to be more than just an exporter of zinc concentrate.  </a:t>
            </a:r>
          </a:p>
          <a:p>
            <a:endParaRPr lang="en-IE" dirty="0"/>
          </a:p>
          <a:p>
            <a:r>
              <a:rPr lang="en-IE" dirty="0"/>
              <a:t>Over the next decade Ireland plans, not just to become self-sufficient in energy, but to have a surplus of renewable green energy</a:t>
            </a:r>
          </a:p>
          <a:p>
            <a:r>
              <a:rPr lang="en-IE" dirty="0"/>
              <a:t>And this surplus of cheap green energy is an opportunity</a:t>
            </a:r>
          </a:p>
          <a:p>
            <a:endParaRPr lang="en-IE" dirty="0"/>
          </a:p>
          <a:p>
            <a:r>
              <a:rPr lang="en-IE" dirty="0"/>
              <a:t>NEXT SLIDE</a:t>
            </a:r>
          </a:p>
        </p:txBody>
      </p:sp>
      <p:sp>
        <p:nvSpPr>
          <p:cNvPr id="4" name="Slide Number Placeholder 3"/>
          <p:cNvSpPr>
            <a:spLocks noGrp="1"/>
          </p:cNvSpPr>
          <p:nvPr>
            <p:ph type="sldNum" sz="quarter" idx="5"/>
          </p:nvPr>
        </p:nvSpPr>
        <p:spPr/>
        <p:txBody>
          <a:bodyPr/>
          <a:lstStyle/>
          <a:p>
            <a:fld id="{B525D9F7-8991-4E84-9F46-65164430304D}" type="slidenum">
              <a:rPr lang="en-IE" smtClean="0"/>
              <a:t>15</a:t>
            </a:fld>
            <a:endParaRPr lang="en-IE" dirty="0"/>
          </a:p>
        </p:txBody>
      </p:sp>
    </p:spTree>
    <p:extLst>
      <p:ext uri="{BB962C8B-B14F-4D97-AF65-F5344CB8AC3E}">
        <p14:creationId xmlns:p14="http://schemas.microsoft.com/office/powerpoint/2010/main" val="1296892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An opportunity for Ireland to become a producer of low carbon refined zinc? </a:t>
            </a:r>
          </a:p>
          <a:p>
            <a:r>
              <a:rPr lang="en-IE" dirty="0"/>
              <a:t>A low carbon smelter using power from our offshore wind and green hydrogen, similar to the Boliden zinc smelter in </a:t>
            </a:r>
            <a:r>
              <a:rPr lang="en-IE" dirty="0" err="1"/>
              <a:t>Odda</a:t>
            </a:r>
            <a:r>
              <a:rPr lang="en-IE" dirty="0"/>
              <a:t> Norway  </a:t>
            </a:r>
          </a:p>
          <a:p>
            <a:endParaRPr lang="en-IE" dirty="0"/>
          </a:p>
          <a:p>
            <a:r>
              <a:rPr lang="en-IE" dirty="0"/>
              <a:t>Or can we think bigger and follow the example of Teck’s partnership with Metal Tech Alley, in British Columbia in Canada </a:t>
            </a:r>
          </a:p>
          <a:p>
            <a:r>
              <a:rPr lang="en-IE" dirty="0"/>
              <a:t>Where they are developing a cluster of advanced materials and metallurgy companies. </a:t>
            </a:r>
          </a:p>
          <a:p>
            <a:endParaRPr lang="en-IE" dirty="0"/>
          </a:p>
          <a:p>
            <a:r>
              <a:rPr lang="en-IE" dirty="0"/>
              <a:t>So why not build the capacity within clusters to mine, smelt and build value added products from Ireland’s zinc </a:t>
            </a:r>
          </a:p>
          <a:p>
            <a:endParaRPr lang="en-IE" dirty="0"/>
          </a:p>
          <a:p>
            <a:r>
              <a:rPr lang="en-IE" dirty="0"/>
              <a:t>Examples are already available within the EU where lithium clusters have come together to produce lithium batteries from EU mined lithium</a:t>
            </a:r>
          </a:p>
          <a:p>
            <a:endParaRPr lang="en-IE" dirty="0"/>
          </a:p>
          <a:p>
            <a:r>
              <a:rPr lang="en-IE" dirty="0"/>
              <a:t>Ambitious, nuts, not going to happen? </a:t>
            </a:r>
          </a:p>
          <a:p>
            <a:r>
              <a:rPr lang="en-IE" dirty="0"/>
              <a:t>Well, I will leave you with this thought  - NEXT SLIDE</a:t>
            </a:r>
          </a:p>
          <a:p>
            <a:endParaRPr lang="en-IE" dirty="0"/>
          </a:p>
          <a:p>
            <a:endParaRPr lang="en-IE" dirty="0"/>
          </a:p>
        </p:txBody>
      </p:sp>
      <p:sp>
        <p:nvSpPr>
          <p:cNvPr id="4" name="Slide Number Placeholder 3"/>
          <p:cNvSpPr>
            <a:spLocks noGrp="1"/>
          </p:cNvSpPr>
          <p:nvPr>
            <p:ph type="sldNum" sz="quarter" idx="5"/>
          </p:nvPr>
        </p:nvSpPr>
        <p:spPr/>
        <p:txBody>
          <a:bodyPr/>
          <a:lstStyle/>
          <a:p>
            <a:fld id="{B525D9F7-8991-4E84-9F46-65164430304D}" type="slidenum">
              <a:rPr lang="en-IE" smtClean="0"/>
              <a:t>16</a:t>
            </a:fld>
            <a:endParaRPr lang="en-IE" dirty="0"/>
          </a:p>
        </p:txBody>
      </p:sp>
    </p:spTree>
    <p:extLst>
      <p:ext uri="{BB962C8B-B14F-4D97-AF65-F5344CB8AC3E}">
        <p14:creationId xmlns:p14="http://schemas.microsoft.com/office/powerpoint/2010/main" val="19874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Always look on the bright side of life</a:t>
            </a:r>
          </a:p>
          <a:p>
            <a:endParaRPr lang="en-IE" dirty="0"/>
          </a:p>
          <a:p>
            <a:r>
              <a:rPr lang="en-IE"/>
              <a:t>Thank you</a:t>
            </a:r>
            <a:endParaRPr lang="en-IE" dirty="0"/>
          </a:p>
        </p:txBody>
      </p:sp>
      <p:sp>
        <p:nvSpPr>
          <p:cNvPr id="4" name="Slide Number Placeholder 3"/>
          <p:cNvSpPr>
            <a:spLocks noGrp="1"/>
          </p:cNvSpPr>
          <p:nvPr>
            <p:ph type="sldNum" sz="quarter" idx="5"/>
          </p:nvPr>
        </p:nvSpPr>
        <p:spPr/>
        <p:txBody>
          <a:bodyPr/>
          <a:lstStyle/>
          <a:p>
            <a:fld id="{B525D9F7-8991-4E84-9F46-65164430304D}" type="slidenum">
              <a:rPr lang="en-IE" smtClean="0"/>
              <a:t>17</a:t>
            </a:fld>
            <a:endParaRPr lang="en-IE"/>
          </a:p>
        </p:txBody>
      </p:sp>
    </p:spTree>
    <p:extLst>
      <p:ext uri="{BB962C8B-B14F-4D97-AF65-F5344CB8AC3E}">
        <p14:creationId xmlns:p14="http://schemas.microsoft.com/office/powerpoint/2010/main" val="4092857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So, what has zinc ever done for Ireland</a:t>
            </a: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Back in 1995, Ireland was ranked as having the most zinc discovered per square kilometre than anywhere else in the world.  </a:t>
            </a: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This included discoveries like Abbeytown, Tynagh, </a:t>
            </a:r>
            <a:r>
              <a:rPr lang="en-IE" sz="1200" dirty="0" err="1">
                <a:effectLst/>
                <a:latin typeface="Calibri" panose="020F0502020204030204" pitchFamily="34" charset="0"/>
                <a:ea typeface="Calibri" panose="020F0502020204030204" pitchFamily="34" charset="0"/>
                <a:cs typeface="Times New Roman" panose="02020603050405020304" pitchFamily="18" charset="0"/>
              </a:rPr>
              <a:t>Silvermines</a:t>
            </a:r>
            <a:r>
              <a:rPr lang="en-IE" sz="1200" dirty="0">
                <a:effectLst/>
                <a:latin typeface="Calibri" panose="020F0502020204030204" pitchFamily="34" charset="0"/>
                <a:ea typeface="Calibri" panose="020F0502020204030204" pitchFamily="34" charset="0"/>
                <a:cs typeface="Times New Roman" panose="02020603050405020304" pitchFamily="18" charset="0"/>
              </a:rPr>
              <a:t>, Galmoy, Lisheen and the big dog Tara Mines</a:t>
            </a:r>
          </a:p>
          <a:p>
            <a:endParaRPr lang="en-IE" dirty="0"/>
          </a:p>
          <a:p>
            <a:r>
              <a:rPr lang="en-IE" dirty="0"/>
              <a:t>NEXT SLIDE</a:t>
            </a:r>
          </a:p>
        </p:txBody>
      </p:sp>
      <p:sp>
        <p:nvSpPr>
          <p:cNvPr id="4" name="Slide Number Placeholder 3"/>
          <p:cNvSpPr>
            <a:spLocks noGrp="1"/>
          </p:cNvSpPr>
          <p:nvPr>
            <p:ph type="sldNum" sz="quarter" idx="5"/>
          </p:nvPr>
        </p:nvSpPr>
        <p:spPr/>
        <p:txBody>
          <a:bodyPr/>
          <a:lstStyle/>
          <a:p>
            <a:fld id="{B525D9F7-8991-4E84-9F46-65164430304D}" type="slidenum">
              <a:rPr lang="en-IE" smtClean="0"/>
              <a:t>2</a:t>
            </a:fld>
            <a:endParaRPr lang="en-IE" dirty="0"/>
          </a:p>
        </p:txBody>
      </p:sp>
    </p:spTree>
    <p:extLst>
      <p:ext uri="{BB962C8B-B14F-4D97-AF65-F5344CB8AC3E}">
        <p14:creationId xmlns:p14="http://schemas.microsoft.com/office/powerpoint/2010/main" val="519293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Since then, we have added a number of significant discoveries, in particular Pallas Green and Tara Deep</a:t>
            </a:r>
          </a:p>
          <a:p>
            <a:r>
              <a:rPr lang="en-IE" dirty="0"/>
              <a:t>If you look at the graph you will see on a metal tonnes basis Pallas Green is ranked 2</a:t>
            </a:r>
            <a:r>
              <a:rPr lang="en-IE" baseline="30000" dirty="0"/>
              <a:t>nd</a:t>
            </a:r>
            <a:r>
              <a:rPr lang="en-IE" dirty="0"/>
              <a:t> and Tara Deep 4</a:t>
            </a:r>
            <a:r>
              <a:rPr lang="en-IE" baseline="30000" dirty="0"/>
              <a:t>th</a:t>
            </a:r>
            <a:r>
              <a:rPr lang="en-IE" dirty="0"/>
              <a:t> of the major discoveries in Ireland</a:t>
            </a:r>
          </a:p>
          <a:p>
            <a:endParaRPr lang="en-IE" dirty="0"/>
          </a:p>
          <a:p>
            <a:r>
              <a:rPr lang="en-IE" dirty="0"/>
              <a:t>And anyone following the exploration companies on social media, you will see companies are continuing to hit some interesting intersections</a:t>
            </a:r>
          </a:p>
          <a:p>
            <a:endParaRPr lang="en-IE" dirty="0"/>
          </a:p>
          <a:p>
            <a:r>
              <a:rPr lang="en-IE" dirty="0"/>
              <a:t>It is this potential, more than any other metal, that has attracted global and indigenous prospectors and investors to Ireland.  </a:t>
            </a:r>
          </a:p>
          <a:p>
            <a:r>
              <a:rPr lang="en-IE" dirty="0"/>
              <a:t>Allowing us to establish and maintain an exploration and mining infrastructure within the country.</a:t>
            </a:r>
          </a:p>
          <a:p>
            <a:endParaRPr lang="en-IE" dirty="0"/>
          </a:p>
          <a:p>
            <a:r>
              <a:rPr lang="en-IE" dirty="0"/>
              <a:t>NEXT SLIDE</a:t>
            </a:r>
          </a:p>
        </p:txBody>
      </p:sp>
      <p:sp>
        <p:nvSpPr>
          <p:cNvPr id="4" name="Slide Number Placeholder 3"/>
          <p:cNvSpPr>
            <a:spLocks noGrp="1"/>
          </p:cNvSpPr>
          <p:nvPr>
            <p:ph type="sldNum" sz="quarter" idx="5"/>
          </p:nvPr>
        </p:nvSpPr>
        <p:spPr/>
        <p:txBody>
          <a:bodyPr/>
          <a:lstStyle/>
          <a:p>
            <a:fld id="{B525D9F7-8991-4E84-9F46-65164430304D}" type="slidenum">
              <a:rPr lang="en-IE" smtClean="0"/>
              <a:t>3</a:t>
            </a:fld>
            <a:endParaRPr lang="en-IE" dirty="0"/>
          </a:p>
        </p:txBody>
      </p:sp>
    </p:spTree>
    <p:extLst>
      <p:ext uri="{BB962C8B-B14F-4D97-AF65-F5344CB8AC3E}">
        <p14:creationId xmlns:p14="http://schemas.microsoft.com/office/powerpoint/2010/main" val="252274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Looking at the Exploration Sector</a:t>
            </a:r>
          </a:p>
          <a:p>
            <a:endParaRPr lang="en-IE" dirty="0"/>
          </a:p>
          <a:p>
            <a:r>
              <a:rPr lang="en-IE" dirty="0"/>
              <a:t>The Indecon report of 2013 gave us a snapshot into the economics of the exploration sector</a:t>
            </a:r>
          </a:p>
          <a:p>
            <a:pPr marL="628650" lvl="1" indent="-171450">
              <a:buFont typeface="Arial" panose="020B0604020202020204" pitchFamily="34" charset="0"/>
              <a:buChar char="•"/>
            </a:pPr>
            <a:r>
              <a:rPr lang="en-IE" dirty="0"/>
              <a:t>Which employed approximately 240 in 2012</a:t>
            </a:r>
          </a:p>
          <a:p>
            <a:pPr marL="628650" lvl="1" indent="-171450">
              <a:buFont typeface="Arial" panose="020B0604020202020204" pitchFamily="34" charset="0"/>
              <a:buChar char="•"/>
            </a:pPr>
            <a:r>
              <a:rPr lang="en-IE" dirty="0"/>
              <a:t>contributing approximately €4.3m in wages</a:t>
            </a:r>
          </a:p>
          <a:p>
            <a:pPr marL="628650" lvl="1" indent="-171450">
              <a:buFont typeface="Arial" panose="020B0604020202020204" pitchFamily="34" charset="0"/>
              <a:buChar char="•"/>
            </a:pPr>
            <a:r>
              <a:rPr lang="en-IE" dirty="0"/>
              <a:t>And €23.7m in Irish produced non-labour inputs</a:t>
            </a:r>
          </a:p>
          <a:p>
            <a:pPr marL="628650" lvl="1" indent="-171450">
              <a:buFont typeface="Arial" panose="020B0604020202020204" pitchFamily="34" charset="0"/>
              <a:buChar char="•"/>
            </a:pPr>
            <a:endParaRPr lang="en-IE" dirty="0"/>
          </a:p>
          <a:p>
            <a:pPr marL="0" lvl="0" indent="0">
              <a:buFont typeface="Arial" panose="020B0604020202020204" pitchFamily="34" charset="0"/>
              <a:buNone/>
            </a:pPr>
            <a:r>
              <a:rPr lang="en-IE" dirty="0"/>
              <a:t>NEXT SLIDE</a:t>
            </a:r>
          </a:p>
          <a:p>
            <a:endParaRPr lang="en-IE" dirty="0"/>
          </a:p>
          <a:p>
            <a:endParaRPr lang="en-IE" dirty="0"/>
          </a:p>
        </p:txBody>
      </p:sp>
      <p:sp>
        <p:nvSpPr>
          <p:cNvPr id="4" name="Slide Number Placeholder 3"/>
          <p:cNvSpPr>
            <a:spLocks noGrp="1"/>
          </p:cNvSpPr>
          <p:nvPr>
            <p:ph type="sldNum" sz="quarter" idx="5"/>
          </p:nvPr>
        </p:nvSpPr>
        <p:spPr/>
        <p:txBody>
          <a:bodyPr/>
          <a:lstStyle/>
          <a:p>
            <a:fld id="{B525D9F7-8991-4E84-9F46-65164430304D}" type="slidenum">
              <a:rPr lang="en-IE" smtClean="0"/>
              <a:t>4</a:t>
            </a:fld>
            <a:endParaRPr lang="en-IE" dirty="0"/>
          </a:p>
        </p:txBody>
      </p:sp>
    </p:spTree>
    <p:extLst>
      <p:ext uri="{BB962C8B-B14F-4D97-AF65-F5344CB8AC3E}">
        <p14:creationId xmlns:p14="http://schemas.microsoft.com/office/powerpoint/2010/main" val="348820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For a boarder view we can use data from the much-loved Geoscience Regulation Office and look at the exploration spend in Ireland from 1995 to 2022.</a:t>
            </a:r>
          </a:p>
          <a:p>
            <a:r>
              <a:rPr lang="en-IE" dirty="0"/>
              <a:t>What the graph shows is a doubling of expenditure over the period, with high spending outlier years including 2011 and 2012</a:t>
            </a:r>
          </a:p>
          <a:p>
            <a:r>
              <a:rPr lang="en-IE" dirty="0"/>
              <a:t>Expenditure has gone from averaging just under €10 million per year in the latter half of the 1990s to averaging over €23 million since 2010</a:t>
            </a:r>
          </a:p>
          <a:p>
            <a:endParaRPr lang="en-IE" dirty="0"/>
          </a:p>
          <a:p>
            <a:r>
              <a:rPr lang="en-IE" dirty="0"/>
              <a:t>It should be noted that the expenditure here does not account for total spend by exploration companies as the GSRO only considers expenses incurred in a technical field programme </a:t>
            </a:r>
          </a:p>
          <a:p>
            <a:endParaRPr lang="en-IE" dirty="0"/>
          </a:p>
          <a:p>
            <a:r>
              <a:rPr lang="en-IE" dirty="0"/>
              <a:t>Ok, so the exploration expenditure has doubled over last few decades but what is the influence of zinc on this? </a:t>
            </a:r>
          </a:p>
          <a:p>
            <a:r>
              <a:rPr lang="en-IE" dirty="0"/>
              <a:t>Excluding the zinc price spike of 2006 / 2007, we can see a correlation between the increase in the zinc price over the last 25 years, and exploration expenditure in Ireland. </a:t>
            </a:r>
          </a:p>
          <a:p>
            <a:endParaRPr lang="en-IE" dirty="0"/>
          </a:p>
          <a:p>
            <a:r>
              <a:rPr lang="en-IE" dirty="0"/>
              <a:t>And if we also look at the influence of the zinc price on the number of prospecting licences held  - NEXT SLIDE</a:t>
            </a:r>
          </a:p>
        </p:txBody>
      </p:sp>
      <p:sp>
        <p:nvSpPr>
          <p:cNvPr id="4" name="Slide Number Placeholder 3"/>
          <p:cNvSpPr>
            <a:spLocks noGrp="1"/>
          </p:cNvSpPr>
          <p:nvPr>
            <p:ph type="sldNum" sz="quarter" idx="5"/>
          </p:nvPr>
        </p:nvSpPr>
        <p:spPr/>
        <p:txBody>
          <a:bodyPr/>
          <a:lstStyle/>
          <a:p>
            <a:fld id="{B525D9F7-8991-4E84-9F46-65164430304D}" type="slidenum">
              <a:rPr lang="en-IE" smtClean="0"/>
              <a:t>5</a:t>
            </a:fld>
            <a:endParaRPr lang="en-IE" dirty="0"/>
          </a:p>
        </p:txBody>
      </p:sp>
    </p:spTree>
    <p:extLst>
      <p:ext uri="{BB962C8B-B14F-4D97-AF65-F5344CB8AC3E}">
        <p14:creationId xmlns:p14="http://schemas.microsoft.com/office/powerpoint/2010/main" val="314942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We see a similar trend,</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Both the zinc price and the number of prospecting licences held correlates reasonably well up to 2020. </a:t>
            </a: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However, from 2020 onwards we start to see a possible decoupling between the number of licences held and the zinc price.  </a:t>
            </a: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It is probably a little early to say if this is a trend or a temporary situation,</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NEXT SLIDE</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B525D9F7-8991-4E84-9F46-65164430304D}" type="slidenum">
              <a:rPr lang="en-IE" smtClean="0"/>
              <a:t>6</a:t>
            </a:fld>
            <a:endParaRPr lang="en-IE" dirty="0"/>
          </a:p>
        </p:txBody>
      </p:sp>
    </p:spTree>
    <p:extLst>
      <p:ext uri="{BB962C8B-B14F-4D97-AF65-F5344CB8AC3E}">
        <p14:creationId xmlns:p14="http://schemas.microsoft.com/office/powerpoint/2010/main" val="1775405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Associated with external factors like investors moving into marijuana or an effect of the Covid pandemic.  </a:t>
            </a:r>
          </a:p>
          <a:p>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dirty="0"/>
              <a:t>NEXT SLIDE</a:t>
            </a:r>
          </a:p>
        </p:txBody>
      </p:sp>
      <p:sp>
        <p:nvSpPr>
          <p:cNvPr id="4" name="Slide Number Placeholder 3"/>
          <p:cNvSpPr>
            <a:spLocks noGrp="1"/>
          </p:cNvSpPr>
          <p:nvPr>
            <p:ph type="sldNum" sz="quarter" idx="5"/>
          </p:nvPr>
        </p:nvSpPr>
        <p:spPr/>
        <p:txBody>
          <a:bodyPr/>
          <a:lstStyle/>
          <a:p>
            <a:fld id="{B525D9F7-8991-4E84-9F46-65164430304D}" type="slidenum">
              <a:rPr lang="en-IE" smtClean="0"/>
              <a:t>7</a:t>
            </a:fld>
            <a:endParaRPr lang="en-IE" dirty="0"/>
          </a:p>
        </p:txBody>
      </p:sp>
    </p:spTree>
    <p:extLst>
      <p:ext uri="{BB962C8B-B14F-4D97-AF65-F5344CB8AC3E}">
        <p14:creationId xmlns:p14="http://schemas.microsoft.com/office/powerpoint/2010/main" val="3097551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However, what both graphs indicate is the influence of the zinc price on </a:t>
            </a:r>
          </a:p>
          <a:p>
            <a:pPr marL="628650" lvl="1" indent="-171450">
              <a:buFont typeface="Arial" panose="020B0604020202020204" pitchFamily="34" charset="0"/>
              <a:buChar char="•"/>
            </a:pPr>
            <a:r>
              <a:rPr lang="en-IE" dirty="0"/>
              <a:t>the overall exploration spend within Ireland and </a:t>
            </a:r>
          </a:p>
          <a:p>
            <a:pPr marL="628650" lvl="1" indent="-171450">
              <a:buFont typeface="Arial" panose="020B0604020202020204" pitchFamily="34" charset="0"/>
              <a:buChar char="•"/>
            </a:pPr>
            <a:r>
              <a:rPr lang="en-IE" dirty="0"/>
              <a:t>the number of prospecting licences held.  </a:t>
            </a:r>
          </a:p>
          <a:p>
            <a:pPr marL="457200" lvl="1" indent="0">
              <a:buFont typeface="Arial" panose="020B0604020202020204" pitchFamily="34" charset="0"/>
              <a:buNone/>
            </a:pPr>
            <a:endParaRPr lang="en-IE" dirty="0"/>
          </a:p>
          <a:p>
            <a:pPr marL="0" lvl="0" indent="0">
              <a:buFont typeface="Arial" panose="020B0604020202020204" pitchFamily="34" charset="0"/>
              <a:buNone/>
            </a:pPr>
            <a:r>
              <a:rPr lang="en-IE" dirty="0"/>
              <a:t>illustrating that zinc is central to Irish exploration activity</a:t>
            </a:r>
          </a:p>
          <a:p>
            <a:endParaRPr lang="en-IE" dirty="0"/>
          </a:p>
          <a:p>
            <a:r>
              <a:rPr lang="en-IE" dirty="0"/>
              <a:t>NEXT SLIDE</a:t>
            </a:r>
          </a:p>
        </p:txBody>
      </p:sp>
      <p:sp>
        <p:nvSpPr>
          <p:cNvPr id="4" name="Slide Number Placeholder 3"/>
          <p:cNvSpPr>
            <a:spLocks noGrp="1"/>
          </p:cNvSpPr>
          <p:nvPr>
            <p:ph type="sldNum" sz="quarter" idx="5"/>
          </p:nvPr>
        </p:nvSpPr>
        <p:spPr/>
        <p:txBody>
          <a:bodyPr/>
          <a:lstStyle/>
          <a:p>
            <a:fld id="{B525D9F7-8991-4E84-9F46-65164430304D}" type="slidenum">
              <a:rPr lang="en-IE" smtClean="0"/>
              <a:t>8</a:t>
            </a:fld>
            <a:endParaRPr lang="en-IE" dirty="0"/>
          </a:p>
        </p:txBody>
      </p:sp>
    </p:spTree>
    <p:extLst>
      <p:ext uri="{BB962C8B-B14F-4D97-AF65-F5344CB8AC3E}">
        <p14:creationId xmlns:p14="http://schemas.microsoft.com/office/powerpoint/2010/main" val="2799580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dirty="0">
                <a:effectLst/>
                <a:latin typeface="Calibri" panose="020F0502020204030204" pitchFamily="34" charset="0"/>
                <a:ea typeface="Calibri" panose="020F0502020204030204" pitchFamily="34" charset="0"/>
                <a:cs typeface="Times New Roman" panose="02020603050405020304" pitchFamily="18" charset="0"/>
              </a:rPr>
              <a:t>We all love exploration but when it comes to the economics  - MINING is MONEY</a:t>
            </a:r>
          </a:p>
          <a:p>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Calibri" panose="020F0502020204030204" pitchFamily="34" charset="0"/>
                <a:ea typeface="Calibri" panose="020F0502020204030204" pitchFamily="34" charset="0"/>
                <a:cs typeface="Times New Roman" panose="02020603050405020304" pitchFamily="18" charset="0"/>
              </a:rPr>
              <a:t>We switch from talking about millions of Euro to talking about billions, </a:t>
            </a:r>
          </a:p>
          <a:p>
            <a:r>
              <a:rPr lang="en-IE" sz="1800" dirty="0">
                <a:effectLst/>
                <a:latin typeface="Calibri" panose="020F0502020204030204" pitchFamily="34" charset="0"/>
                <a:ea typeface="Calibri" panose="020F0502020204030204" pitchFamily="34" charset="0"/>
                <a:cs typeface="Times New Roman" panose="02020603050405020304" pitchFamily="18" charset="0"/>
              </a:rPr>
              <a:t>And this is nicely illustrated from the DECC’s AECOM’ report on Galmoy and Lisheen  </a:t>
            </a:r>
          </a:p>
          <a:p>
            <a:endParaRPr lang="en-IE" sz="1800" dirty="0">
              <a:effectLst/>
              <a:latin typeface="Calibri" panose="020F0502020204030204" pitchFamily="34" charset="0"/>
              <a:cs typeface="Times New Roman" panose="02020603050405020304" pitchFamily="18" charset="0"/>
            </a:endParaRPr>
          </a:p>
          <a:p>
            <a:r>
              <a:rPr lang="en-IE" sz="1800" dirty="0">
                <a:effectLst/>
                <a:latin typeface="Calibri" panose="020F0502020204030204" pitchFamily="34" charset="0"/>
                <a:cs typeface="Times New Roman" panose="02020603050405020304" pitchFamily="18" charset="0"/>
              </a:rPr>
              <a:t>NEXT SLIDE</a:t>
            </a:r>
            <a:endParaRPr lang="en-IE" dirty="0"/>
          </a:p>
          <a:p>
            <a:endParaRPr lang="en-IE" dirty="0"/>
          </a:p>
        </p:txBody>
      </p:sp>
      <p:sp>
        <p:nvSpPr>
          <p:cNvPr id="4" name="Slide Number Placeholder 3"/>
          <p:cNvSpPr>
            <a:spLocks noGrp="1"/>
          </p:cNvSpPr>
          <p:nvPr>
            <p:ph type="sldNum" sz="quarter" idx="5"/>
          </p:nvPr>
        </p:nvSpPr>
        <p:spPr/>
        <p:txBody>
          <a:bodyPr/>
          <a:lstStyle/>
          <a:p>
            <a:fld id="{B525D9F7-8991-4E84-9F46-65164430304D}" type="slidenum">
              <a:rPr lang="en-IE" smtClean="0"/>
              <a:t>9</a:t>
            </a:fld>
            <a:endParaRPr lang="en-IE" dirty="0"/>
          </a:p>
        </p:txBody>
      </p:sp>
    </p:spTree>
    <p:extLst>
      <p:ext uri="{BB962C8B-B14F-4D97-AF65-F5344CB8AC3E}">
        <p14:creationId xmlns:p14="http://schemas.microsoft.com/office/powerpoint/2010/main" val="76902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9C16-73DA-D27E-15A4-D4966F2CA2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5248CFB5-8D9E-1356-F5EB-21791F42A5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E37510B-03B5-C3E1-F75A-4AB9C75E2DDE}"/>
              </a:ext>
            </a:extLst>
          </p:cNvPr>
          <p:cNvSpPr>
            <a:spLocks noGrp="1"/>
          </p:cNvSpPr>
          <p:nvPr>
            <p:ph type="dt" sz="half" idx="10"/>
          </p:nvPr>
        </p:nvSpPr>
        <p:spPr/>
        <p:txBody>
          <a:bodyPr/>
          <a:lstStyle/>
          <a:p>
            <a:fld id="{91CF718A-8498-4990-96B9-5D07E37852C8}" type="datetimeFigureOut">
              <a:rPr lang="en-IE" smtClean="0"/>
              <a:t>07/09/2023</a:t>
            </a:fld>
            <a:endParaRPr lang="en-IE" dirty="0"/>
          </a:p>
        </p:txBody>
      </p:sp>
      <p:sp>
        <p:nvSpPr>
          <p:cNvPr id="5" name="Footer Placeholder 4">
            <a:extLst>
              <a:ext uri="{FF2B5EF4-FFF2-40B4-BE49-F238E27FC236}">
                <a16:creationId xmlns:a16="http://schemas.microsoft.com/office/drawing/2014/main" id="{39B11205-299D-401F-5452-C332788DFF18}"/>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AF695617-8B2C-A7F4-71B4-72EA8AAC4AA5}"/>
              </a:ext>
            </a:extLst>
          </p:cNvPr>
          <p:cNvSpPr>
            <a:spLocks noGrp="1"/>
          </p:cNvSpPr>
          <p:nvPr>
            <p:ph type="sldNum" sz="quarter" idx="12"/>
          </p:nvPr>
        </p:nvSpPr>
        <p:spPr/>
        <p:txBody>
          <a:bodyPr/>
          <a:lstStyle/>
          <a:p>
            <a:fld id="{C42D9962-4C50-47F7-8B4D-7433903E5C15}" type="slidenum">
              <a:rPr lang="en-IE" smtClean="0"/>
              <a:t>‹#›</a:t>
            </a:fld>
            <a:endParaRPr lang="en-IE" dirty="0"/>
          </a:p>
        </p:txBody>
      </p:sp>
    </p:spTree>
    <p:extLst>
      <p:ext uri="{BB962C8B-B14F-4D97-AF65-F5344CB8AC3E}">
        <p14:creationId xmlns:p14="http://schemas.microsoft.com/office/powerpoint/2010/main" val="380124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9D52-5FED-7BFE-EBB3-C98D626056DA}"/>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4ADA1993-6C7E-A6EF-922E-723509DEF9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039B616-82BE-F9E5-C8CA-47B4AA1EF275}"/>
              </a:ext>
            </a:extLst>
          </p:cNvPr>
          <p:cNvSpPr>
            <a:spLocks noGrp="1"/>
          </p:cNvSpPr>
          <p:nvPr>
            <p:ph type="dt" sz="half" idx="10"/>
          </p:nvPr>
        </p:nvSpPr>
        <p:spPr/>
        <p:txBody>
          <a:bodyPr/>
          <a:lstStyle/>
          <a:p>
            <a:fld id="{91CF718A-8498-4990-96B9-5D07E37852C8}" type="datetimeFigureOut">
              <a:rPr lang="en-IE" smtClean="0"/>
              <a:t>07/09/2023</a:t>
            </a:fld>
            <a:endParaRPr lang="en-IE" dirty="0"/>
          </a:p>
        </p:txBody>
      </p:sp>
      <p:sp>
        <p:nvSpPr>
          <p:cNvPr id="5" name="Footer Placeholder 4">
            <a:extLst>
              <a:ext uri="{FF2B5EF4-FFF2-40B4-BE49-F238E27FC236}">
                <a16:creationId xmlns:a16="http://schemas.microsoft.com/office/drawing/2014/main" id="{B4E1E43B-4EF7-FB5A-6A60-36292FA6A2BC}"/>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FA2008D3-9FE9-05F5-B240-4C7ED1B09F02}"/>
              </a:ext>
            </a:extLst>
          </p:cNvPr>
          <p:cNvSpPr>
            <a:spLocks noGrp="1"/>
          </p:cNvSpPr>
          <p:nvPr>
            <p:ph type="sldNum" sz="quarter" idx="12"/>
          </p:nvPr>
        </p:nvSpPr>
        <p:spPr/>
        <p:txBody>
          <a:bodyPr/>
          <a:lstStyle/>
          <a:p>
            <a:fld id="{C42D9962-4C50-47F7-8B4D-7433903E5C15}" type="slidenum">
              <a:rPr lang="en-IE" smtClean="0"/>
              <a:t>‹#›</a:t>
            </a:fld>
            <a:endParaRPr lang="en-IE" dirty="0"/>
          </a:p>
        </p:txBody>
      </p:sp>
    </p:spTree>
    <p:extLst>
      <p:ext uri="{BB962C8B-B14F-4D97-AF65-F5344CB8AC3E}">
        <p14:creationId xmlns:p14="http://schemas.microsoft.com/office/powerpoint/2010/main" val="3775392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9114D1-85F4-C6A8-1E8B-E879878B97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BB8BD37-54B8-5552-EA96-5A519C08D9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06B2ADE-30A6-8E26-BDC8-6BE85EBC2F8C}"/>
              </a:ext>
            </a:extLst>
          </p:cNvPr>
          <p:cNvSpPr>
            <a:spLocks noGrp="1"/>
          </p:cNvSpPr>
          <p:nvPr>
            <p:ph type="dt" sz="half" idx="10"/>
          </p:nvPr>
        </p:nvSpPr>
        <p:spPr/>
        <p:txBody>
          <a:bodyPr/>
          <a:lstStyle/>
          <a:p>
            <a:fld id="{91CF718A-8498-4990-96B9-5D07E37852C8}" type="datetimeFigureOut">
              <a:rPr lang="en-IE" smtClean="0"/>
              <a:t>07/09/2023</a:t>
            </a:fld>
            <a:endParaRPr lang="en-IE" dirty="0"/>
          </a:p>
        </p:txBody>
      </p:sp>
      <p:sp>
        <p:nvSpPr>
          <p:cNvPr id="5" name="Footer Placeholder 4">
            <a:extLst>
              <a:ext uri="{FF2B5EF4-FFF2-40B4-BE49-F238E27FC236}">
                <a16:creationId xmlns:a16="http://schemas.microsoft.com/office/drawing/2014/main" id="{AC711CD8-7DF0-7624-8D0A-50E3D4B94B74}"/>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3738DA50-56F0-07C8-5DEE-EA3E2048134E}"/>
              </a:ext>
            </a:extLst>
          </p:cNvPr>
          <p:cNvSpPr>
            <a:spLocks noGrp="1"/>
          </p:cNvSpPr>
          <p:nvPr>
            <p:ph type="sldNum" sz="quarter" idx="12"/>
          </p:nvPr>
        </p:nvSpPr>
        <p:spPr/>
        <p:txBody>
          <a:bodyPr/>
          <a:lstStyle/>
          <a:p>
            <a:fld id="{C42D9962-4C50-47F7-8B4D-7433903E5C15}" type="slidenum">
              <a:rPr lang="en-IE" smtClean="0"/>
              <a:t>‹#›</a:t>
            </a:fld>
            <a:endParaRPr lang="en-IE" dirty="0"/>
          </a:p>
        </p:txBody>
      </p:sp>
    </p:spTree>
    <p:extLst>
      <p:ext uri="{BB962C8B-B14F-4D97-AF65-F5344CB8AC3E}">
        <p14:creationId xmlns:p14="http://schemas.microsoft.com/office/powerpoint/2010/main" val="2028727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CA7B-48DB-5094-2069-658CFC95C05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109AB23-F5E3-F7F9-6373-3FA1F7CDD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087E4F2-6EF5-4954-2529-F8A335543500}"/>
              </a:ext>
            </a:extLst>
          </p:cNvPr>
          <p:cNvSpPr>
            <a:spLocks noGrp="1"/>
          </p:cNvSpPr>
          <p:nvPr>
            <p:ph type="dt" sz="half" idx="10"/>
          </p:nvPr>
        </p:nvSpPr>
        <p:spPr/>
        <p:txBody>
          <a:bodyPr/>
          <a:lstStyle/>
          <a:p>
            <a:fld id="{91CF718A-8498-4990-96B9-5D07E37852C8}" type="datetimeFigureOut">
              <a:rPr lang="en-IE" smtClean="0"/>
              <a:t>07/09/2023</a:t>
            </a:fld>
            <a:endParaRPr lang="en-IE" dirty="0"/>
          </a:p>
        </p:txBody>
      </p:sp>
      <p:sp>
        <p:nvSpPr>
          <p:cNvPr id="5" name="Footer Placeholder 4">
            <a:extLst>
              <a:ext uri="{FF2B5EF4-FFF2-40B4-BE49-F238E27FC236}">
                <a16:creationId xmlns:a16="http://schemas.microsoft.com/office/drawing/2014/main" id="{5CE09F34-6733-9251-29AB-4F3D14420AE7}"/>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2BDB2910-E7A0-0D2D-DB47-A76031B25EFB}"/>
              </a:ext>
            </a:extLst>
          </p:cNvPr>
          <p:cNvSpPr>
            <a:spLocks noGrp="1"/>
          </p:cNvSpPr>
          <p:nvPr>
            <p:ph type="sldNum" sz="quarter" idx="12"/>
          </p:nvPr>
        </p:nvSpPr>
        <p:spPr/>
        <p:txBody>
          <a:bodyPr/>
          <a:lstStyle/>
          <a:p>
            <a:fld id="{C42D9962-4C50-47F7-8B4D-7433903E5C15}" type="slidenum">
              <a:rPr lang="en-IE" smtClean="0"/>
              <a:t>‹#›</a:t>
            </a:fld>
            <a:endParaRPr lang="en-IE" dirty="0"/>
          </a:p>
        </p:txBody>
      </p:sp>
    </p:spTree>
    <p:extLst>
      <p:ext uri="{BB962C8B-B14F-4D97-AF65-F5344CB8AC3E}">
        <p14:creationId xmlns:p14="http://schemas.microsoft.com/office/powerpoint/2010/main" val="137507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4FB3A-F77A-5BF8-E819-9B3A284B0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F7746DA5-4D05-69FB-E480-52C26107A0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D225AC-9D2C-ED07-C744-6281EFFF4B45}"/>
              </a:ext>
            </a:extLst>
          </p:cNvPr>
          <p:cNvSpPr>
            <a:spLocks noGrp="1"/>
          </p:cNvSpPr>
          <p:nvPr>
            <p:ph type="dt" sz="half" idx="10"/>
          </p:nvPr>
        </p:nvSpPr>
        <p:spPr/>
        <p:txBody>
          <a:bodyPr/>
          <a:lstStyle/>
          <a:p>
            <a:fld id="{91CF718A-8498-4990-96B9-5D07E37852C8}" type="datetimeFigureOut">
              <a:rPr lang="en-IE" smtClean="0"/>
              <a:t>07/09/2023</a:t>
            </a:fld>
            <a:endParaRPr lang="en-IE" dirty="0"/>
          </a:p>
        </p:txBody>
      </p:sp>
      <p:sp>
        <p:nvSpPr>
          <p:cNvPr id="5" name="Footer Placeholder 4">
            <a:extLst>
              <a:ext uri="{FF2B5EF4-FFF2-40B4-BE49-F238E27FC236}">
                <a16:creationId xmlns:a16="http://schemas.microsoft.com/office/drawing/2014/main" id="{C2D733F0-BD69-36D1-45AE-C7654DCA3EC1}"/>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92B69243-F62C-4459-C715-016E421628D4}"/>
              </a:ext>
            </a:extLst>
          </p:cNvPr>
          <p:cNvSpPr>
            <a:spLocks noGrp="1"/>
          </p:cNvSpPr>
          <p:nvPr>
            <p:ph type="sldNum" sz="quarter" idx="12"/>
          </p:nvPr>
        </p:nvSpPr>
        <p:spPr/>
        <p:txBody>
          <a:bodyPr/>
          <a:lstStyle/>
          <a:p>
            <a:fld id="{C42D9962-4C50-47F7-8B4D-7433903E5C15}" type="slidenum">
              <a:rPr lang="en-IE" smtClean="0"/>
              <a:t>‹#›</a:t>
            </a:fld>
            <a:endParaRPr lang="en-IE" dirty="0"/>
          </a:p>
        </p:txBody>
      </p:sp>
    </p:spTree>
    <p:extLst>
      <p:ext uri="{BB962C8B-B14F-4D97-AF65-F5344CB8AC3E}">
        <p14:creationId xmlns:p14="http://schemas.microsoft.com/office/powerpoint/2010/main" val="422519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F584-A5C3-611C-CDEF-6BBE83435B4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CB51A80-76F6-2AEB-EEEF-53E3695164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9DFDBED-61AE-738D-6829-4D5EB9839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7A72CED-FACF-7674-676F-C5C73B7A3B7A}"/>
              </a:ext>
            </a:extLst>
          </p:cNvPr>
          <p:cNvSpPr>
            <a:spLocks noGrp="1"/>
          </p:cNvSpPr>
          <p:nvPr>
            <p:ph type="dt" sz="half" idx="10"/>
          </p:nvPr>
        </p:nvSpPr>
        <p:spPr/>
        <p:txBody>
          <a:bodyPr/>
          <a:lstStyle/>
          <a:p>
            <a:fld id="{91CF718A-8498-4990-96B9-5D07E37852C8}" type="datetimeFigureOut">
              <a:rPr lang="en-IE" smtClean="0"/>
              <a:t>07/09/2023</a:t>
            </a:fld>
            <a:endParaRPr lang="en-IE" dirty="0"/>
          </a:p>
        </p:txBody>
      </p:sp>
      <p:sp>
        <p:nvSpPr>
          <p:cNvPr id="6" name="Footer Placeholder 5">
            <a:extLst>
              <a:ext uri="{FF2B5EF4-FFF2-40B4-BE49-F238E27FC236}">
                <a16:creationId xmlns:a16="http://schemas.microsoft.com/office/drawing/2014/main" id="{9CD5457D-F728-F339-D962-823D4BF5BA58}"/>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904186D4-2BA5-E2E3-A180-F8BBE2216B76}"/>
              </a:ext>
            </a:extLst>
          </p:cNvPr>
          <p:cNvSpPr>
            <a:spLocks noGrp="1"/>
          </p:cNvSpPr>
          <p:nvPr>
            <p:ph type="sldNum" sz="quarter" idx="12"/>
          </p:nvPr>
        </p:nvSpPr>
        <p:spPr/>
        <p:txBody>
          <a:bodyPr/>
          <a:lstStyle/>
          <a:p>
            <a:fld id="{C42D9962-4C50-47F7-8B4D-7433903E5C15}" type="slidenum">
              <a:rPr lang="en-IE" smtClean="0"/>
              <a:t>‹#›</a:t>
            </a:fld>
            <a:endParaRPr lang="en-IE" dirty="0"/>
          </a:p>
        </p:txBody>
      </p:sp>
    </p:spTree>
    <p:extLst>
      <p:ext uri="{BB962C8B-B14F-4D97-AF65-F5344CB8AC3E}">
        <p14:creationId xmlns:p14="http://schemas.microsoft.com/office/powerpoint/2010/main" val="75139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CF29-07FC-CD72-9B5E-CE18867AB48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8672786-F120-0440-F91F-FC26973F02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6773C-ECD1-3E2E-8F69-FA4D3A46A0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7183D69-D48F-189D-0716-3C89D8DD4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BBDD59-522E-C502-8B88-167610C6E4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7852DA0E-5A4A-1112-1DBB-029998840E72}"/>
              </a:ext>
            </a:extLst>
          </p:cNvPr>
          <p:cNvSpPr>
            <a:spLocks noGrp="1"/>
          </p:cNvSpPr>
          <p:nvPr>
            <p:ph type="dt" sz="half" idx="10"/>
          </p:nvPr>
        </p:nvSpPr>
        <p:spPr/>
        <p:txBody>
          <a:bodyPr/>
          <a:lstStyle/>
          <a:p>
            <a:fld id="{91CF718A-8498-4990-96B9-5D07E37852C8}" type="datetimeFigureOut">
              <a:rPr lang="en-IE" smtClean="0"/>
              <a:t>07/09/2023</a:t>
            </a:fld>
            <a:endParaRPr lang="en-IE" dirty="0"/>
          </a:p>
        </p:txBody>
      </p:sp>
      <p:sp>
        <p:nvSpPr>
          <p:cNvPr id="8" name="Footer Placeholder 7">
            <a:extLst>
              <a:ext uri="{FF2B5EF4-FFF2-40B4-BE49-F238E27FC236}">
                <a16:creationId xmlns:a16="http://schemas.microsoft.com/office/drawing/2014/main" id="{EBD81E38-912C-B673-3D11-D4B2E8BE13DA}"/>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5D274F52-4581-3AF0-7725-F439D37D8076}"/>
              </a:ext>
            </a:extLst>
          </p:cNvPr>
          <p:cNvSpPr>
            <a:spLocks noGrp="1"/>
          </p:cNvSpPr>
          <p:nvPr>
            <p:ph type="sldNum" sz="quarter" idx="12"/>
          </p:nvPr>
        </p:nvSpPr>
        <p:spPr/>
        <p:txBody>
          <a:bodyPr/>
          <a:lstStyle/>
          <a:p>
            <a:fld id="{C42D9962-4C50-47F7-8B4D-7433903E5C15}" type="slidenum">
              <a:rPr lang="en-IE" smtClean="0"/>
              <a:t>‹#›</a:t>
            </a:fld>
            <a:endParaRPr lang="en-IE" dirty="0"/>
          </a:p>
        </p:txBody>
      </p:sp>
    </p:spTree>
    <p:extLst>
      <p:ext uri="{BB962C8B-B14F-4D97-AF65-F5344CB8AC3E}">
        <p14:creationId xmlns:p14="http://schemas.microsoft.com/office/powerpoint/2010/main" val="3865320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5083-40AE-408E-BECB-96EE42EF7DD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307CFD5-3883-C6BE-89D0-B49D7C1A8C34}"/>
              </a:ext>
            </a:extLst>
          </p:cNvPr>
          <p:cNvSpPr>
            <a:spLocks noGrp="1"/>
          </p:cNvSpPr>
          <p:nvPr>
            <p:ph type="dt" sz="half" idx="10"/>
          </p:nvPr>
        </p:nvSpPr>
        <p:spPr/>
        <p:txBody>
          <a:bodyPr/>
          <a:lstStyle/>
          <a:p>
            <a:fld id="{91CF718A-8498-4990-96B9-5D07E37852C8}" type="datetimeFigureOut">
              <a:rPr lang="en-IE" smtClean="0"/>
              <a:t>07/09/2023</a:t>
            </a:fld>
            <a:endParaRPr lang="en-IE" dirty="0"/>
          </a:p>
        </p:txBody>
      </p:sp>
      <p:sp>
        <p:nvSpPr>
          <p:cNvPr id="4" name="Footer Placeholder 3">
            <a:extLst>
              <a:ext uri="{FF2B5EF4-FFF2-40B4-BE49-F238E27FC236}">
                <a16:creationId xmlns:a16="http://schemas.microsoft.com/office/drawing/2014/main" id="{F6FD3F07-0675-AB58-8F5A-29B410FDD183}"/>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BB365015-815C-3120-5445-0348D200C7A7}"/>
              </a:ext>
            </a:extLst>
          </p:cNvPr>
          <p:cNvSpPr>
            <a:spLocks noGrp="1"/>
          </p:cNvSpPr>
          <p:nvPr>
            <p:ph type="sldNum" sz="quarter" idx="12"/>
          </p:nvPr>
        </p:nvSpPr>
        <p:spPr/>
        <p:txBody>
          <a:bodyPr/>
          <a:lstStyle/>
          <a:p>
            <a:fld id="{C42D9962-4C50-47F7-8B4D-7433903E5C15}" type="slidenum">
              <a:rPr lang="en-IE" smtClean="0"/>
              <a:t>‹#›</a:t>
            </a:fld>
            <a:endParaRPr lang="en-IE" dirty="0"/>
          </a:p>
        </p:txBody>
      </p:sp>
    </p:spTree>
    <p:extLst>
      <p:ext uri="{BB962C8B-B14F-4D97-AF65-F5344CB8AC3E}">
        <p14:creationId xmlns:p14="http://schemas.microsoft.com/office/powerpoint/2010/main" val="95647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0170A-C651-0598-A71D-AA40215EFFCA}"/>
              </a:ext>
            </a:extLst>
          </p:cNvPr>
          <p:cNvSpPr>
            <a:spLocks noGrp="1"/>
          </p:cNvSpPr>
          <p:nvPr>
            <p:ph type="dt" sz="half" idx="10"/>
          </p:nvPr>
        </p:nvSpPr>
        <p:spPr/>
        <p:txBody>
          <a:bodyPr/>
          <a:lstStyle/>
          <a:p>
            <a:fld id="{91CF718A-8498-4990-96B9-5D07E37852C8}" type="datetimeFigureOut">
              <a:rPr lang="en-IE" smtClean="0"/>
              <a:t>07/09/2023</a:t>
            </a:fld>
            <a:endParaRPr lang="en-IE" dirty="0"/>
          </a:p>
        </p:txBody>
      </p:sp>
      <p:sp>
        <p:nvSpPr>
          <p:cNvPr id="3" name="Footer Placeholder 2">
            <a:extLst>
              <a:ext uri="{FF2B5EF4-FFF2-40B4-BE49-F238E27FC236}">
                <a16:creationId xmlns:a16="http://schemas.microsoft.com/office/drawing/2014/main" id="{3B882E7C-A3B4-1AC2-CA9A-2AACA7BE21E3}"/>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C704D793-1868-80DF-2087-483640714749}"/>
              </a:ext>
            </a:extLst>
          </p:cNvPr>
          <p:cNvSpPr>
            <a:spLocks noGrp="1"/>
          </p:cNvSpPr>
          <p:nvPr>
            <p:ph type="sldNum" sz="quarter" idx="12"/>
          </p:nvPr>
        </p:nvSpPr>
        <p:spPr/>
        <p:txBody>
          <a:bodyPr/>
          <a:lstStyle/>
          <a:p>
            <a:fld id="{C42D9962-4C50-47F7-8B4D-7433903E5C15}" type="slidenum">
              <a:rPr lang="en-IE" smtClean="0"/>
              <a:t>‹#›</a:t>
            </a:fld>
            <a:endParaRPr lang="en-IE" dirty="0"/>
          </a:p>
        </p:txBody>
      </p:sp>
    </p:spTree>
    <p:extLst>
      <p:ext uri="{BB962C8B-B14F-4D97-AF65-F5344CB8AC3E}">
        <p14:creationId xmlns:p14="http://schemas.microsoft.com/office/powerpoint/2010/main" val="35944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94F9-F64C-A76F-31BB-DC71435F2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C2537B2B-A114-036E-8877-2AF433592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1E3B56D-9DE5-EC33-D925-FEF65FDBBB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37728B-E8EE-AAE2-D012-4FB37D01501A}"/>
              </a:ext>
            </a:extLst>
          </p:cNvPr>
          <p:cNvSpPr>
            <a:spLocks noGrp="1"/>
          </p:cNvSpPr>
          <p:nvPr>
            <p:ph type="dt" sz="half" idx="10"/>
          </p:nvPr>
        </p:nvSpPr>
        <p:spPr/>
        <p:txBody>
          <a:bodyPr/>
          <a:lstStyle/>
          <a:p>
            <a:fld id="{91CF718A-8498-4990-96B9-5D07E37852C8}" type="datetimeFigureOut">
              <a:rPr lang="en-IE" smtClean="0"/>
              <a:t>07/09/2023</a:t>
            </a:fld>
            <a:endParaRPr lang="en-IE" dirty="0"/>
          </a:p>
        </p:txBody>
      </p:sp>
      <p:sp>
        <p:nvSpPr>
          <p:cNvPr id="6" name="Footer Placeholder 5">
            <a:extLst>
              <a:ext uri="{FF2B5EF4-FFF2-40B4-BE49-F238E27FC236}">
                <a16:creationId xmlns:a16="http://schemas.microsoft.com/office/drawing/2014/main" id="{B7AAC610-18EB-C9DE-FFE0-525A6CE3AF84}"/>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97F0FCB5-05EC-B6ED-DE36-443ED982E109}"/>
              </a:ext>
            </a:extLst>
          </p:cNvPr>
          <p:cNvSpPr>
            <a:spLocks noGrp="1"/>
          </p:cNvSpPr>
          <p:nvPr>
            <p:ph type="sldNum" sz="quarter" idx="12"/>
          </p:nvPr>
        </p:nvSpPr>
        <p:spPr/>
        <p:txBody>
          <a:bodyPr/>
          <a:lstStyle/>
          <a:p>
            <a:fld id="{C42D9962-4C50-47F7-8B4D-7433903E5C15}" type="slidenum">
              <a:rPr lang="en-IE" smtClean="0"/>
              <a:t>‹#›</a:t>
            </a:fld>
            <a:endParaRPr lang="en-IE" dirty="0"/>
          </a:p>
        </p:txBody>
      </p:sp>
    </p:spTree>
    <p:extLst>
      <p:ext uri="{BB962C8B-B14F-4D97-AF65-F5344CB8AC3E}">
        <p14:creationId xmlns:p14="http://schemas.microsoft.com/office/powerpoint/2010/main" val="167875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C3774-6650-15B5-F766-1F18A5DD9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B37EFC4D-61C0-898C-8446-8C4A8E327C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a:extLst>
              <a:ext uri="{FF2B5EF4-FFF2-40B4-BE49-F238E27FC236}">
                <a16:creationId xmlns:a16="http://schemas.microsoft.com/office/drawing/2014/main" id="{FBF19F56-6488-7FD1-DE56-1F8825857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24949-5C7D-249D-2D77-FAC7AA8E50F2}"/>
              </a:ext>
            </a:extLst>
          </p:cNvPr>
          <p:cNvSpPr>
            <a:spLocks noGrp="1"/>
          </p:cNvSpPr>
          <p:nvPr>
            <p:ph type="dt" sz="half" idx="10"/>
          </p:nvPr>
        </p:nvSpPr>
        <p:spPr/>
        <p:txBody>
          <a:bodyPr/>
          <a:lstStyle/>
          <a:p>
            <a:fld id="{91CF718A-8498-4990-96B9-5D07E37852C8}" type="datetimeFigureOut">
              <a:rPr lang="en-IE" smtClean="0"/>
              <a:t>07/09/2023</a:t>
            </a:fld>
            <a:endParaRPr lang="en-IE" dirty="0"/>
          </a:p>
        </p:txBody>
      </p:sp>
      <p:sp>
        <p:nvSpPr>
          <p:cNvPr id="6" name="Footer Placeholder 5">
            <a:extLst>
              <a:ext uri="{FF2B5EF4-FFF2-40B4-BE49-F238E27FC236}">
                <a16:creationId xmlns:a16="http://schemas.microsoft.com/office/drawing/2014/main" id="{550B14A8-48ED-7382-0BBC-F896B9005580}"/>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B780DEFD-AFAE-DE5C-8CA3-0F83405A0C1C}"/>
              </a:ext>
            </a:extLst>
          </p:cNvPr>
          <p:cNvSpPr>
            <a:spLocks noGrp="1"/>
          </p:cNvSpPr>
          <p:nvPr>
            <p:ph type="sldNum" sz="quarter" idx="12"/>
          </p:nvPr>
        </p:nvSpPr>
        <p:spPr/>
        <p:txBody>
          <a:bodyPr/>
          <a:lstStyle/>
          <a:p>
            <a:fld id="{C42D9962-4C50-47F7-8B4D-7433903E5C15}" type="slidenum">
              <a:rPr lang="en-IE" smtClean="0"/>
              <a:t>‹#›</a:t>
            </a:fld>
            <a:endParaRPr lang="en-IE" dirty="0"/>
          </a:p>
        </p:txBody>
      </p:sp>
    </p:spTree>
    <p:extLst>
      <p:ext uri="{BB962C8B-B14F-4D97-AF65-F5344CB8AC3E}">
        <p14:creationId xmlns:p14="http://schemas.microsoft.com/office/powerpoint/2010/main" val="2955452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B0623-BBB3-4934-CD31-6527A0663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2B92470-D529-F43D-83C8-DF214AA5C8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3A635B0-9DAC-20DA-D16F-A81C98F863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718A-8498-4990-96B9-5D07E37852C8}" type="datetimeFigureOut">
              <a:rPr lang="en-IE" smtClean="0"/>
              <a:t>07/09/2023</a:t>
            </a:fld>
            <a:endParaRPr lang="en-IE" dirty="0"/>
          </a:p>
        </p:txBody>
      </p:sp>
      <p:sp>
        <p:nvSpPr>
          <p:cNvPr id="5" name="Footer Placeholder 4">
            <a:extLst>
              <a:ext uri="{FF2B5EF4-FFF2-40B4-BE49-F238E27FC236}">
                <a16:creationId xmlns:a16="http://schemas.microsoft.com/office/drawing/2014/main" id="{098A38EC-4CC3-C878-E5E3-DFA70FC04E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28C6095F-EEBB-42DF-3610-BDD325026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D9962-4C50-47F7-8B4D-7433903E5C15}" type="slidenum">
              <a:rPr lang="en-IE" smtClean="0"/>
              <a:t>‹#›</a:t>
            </a:fld>
            <a:endParaRPr lang="en-IE" dirty="0"/>
          </a:p>
        </p:txBody>
      </p:sp>
    </p:spTree>
    <p:extLst>
      <p:ext uri="{BB962C8B-B14F-4D97-AF65-F5344CB8AC3E}">
        <p14:creationId xmlns:p14="http://schemas.microsoft.com/office/powerpoint/2010/main" val="1494317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ul.mcdermott@decc.gov.i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thewildgeese.irish/profiles/blogs/gold-in-them-there-hills-tynagh-county-galway-ireland" TargetMode="External"/><Relationship Id="rId5" Type="http://schemas.openxmlformats.org/officeDocument/2006/relationships/image" Target="../media/image24.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hyperlink" Target="mailto:paul.mcdermott@decc.gov.i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063C65-CB93-7236-1473-C89F2D300AAD}"/>
              </a:ext>
            </a:extLst>
          </p:cNvPr>
          <p:cNvSpPr>
            <a:spLocks noGrp="1"/>
          </p:cNvSpPr>
          <p:nvPr>
            <p:ph type="ctrTitle"/>
          </p:nvPr>
        </p:nvSpPr>
        <p:spPr>
          <a:xfrm>
            <a:off x="391403" y="89239"/>
            <a:ext cx="11409194" cy="1899170"/>
          </a:xfrm>
        </p:spPr>
        <p:txBody>
          <a:bodyPr wrap="square">
            <a:normAutofit/>
          </a:bodyPr>
          <a:lstStyle/>
          <a:p>
            <a:pPr algn="l"/>
            <a:r>
              <a:rPr lang="en-IE" dirty="0">
                <a:solidFill>
                  <a:schemeClr val="bg1"/>
                </a:solidFill>
              </a:rPr>
              <a:t>“</a:t>
            </a:r>
            <a:r>
              <a:rPr lang="en-IE" b="1" dirty="0">
                <a:solidFill>
                  <a:schemeClr val="bg1"/>
                </a:solidFill>
              </a:rPr>
              <a:t>What has Zinc ever done for us?</a:t>
            </a:r>
            <a:r>
              <a:rPr lang="en-IE" dirty="0">
                <a:solidFill>
                  <a:schemeClr val="bg1"/>
                </a:solidFill>
              </a:rPr>
              <a:t>” </a:t>
            </a:r>
            <a:br>
              <a:rPr lang="en-IE" sz="5600" dirty="0">
                <a:solidFill>
                  <a:schemeClr val="bg1"/>
                </a:solidFill>
              </a:rPr>
            </a:br>
            <a:r>
              <a:rPr lang="en-IE" sz="5600" dirty="0">
                <a:solidFill>
                  <a:schemeClr val="bg1"/>
                </a:solidFill>
              </a:rPr>
              <a:t> </a:t>
            </a:r>
            <a:r>
              <a:rPr lang="en-IE" sz="2200" dirty="0">
                <a:solidFill>
                  <a:schemeClr val="bg1"/>
                </a:solidFill>
              </a:rPr>
              <a:t>A geologist’s assessment of zinc’s contribution to the Irish economy</a:t>
            </a:r>
            <a:endParaRPr lang="en-IE" sz="5600" dirty="0">
              <a:solidFill>
                <a:schemeClr val="bg1"/>
              </a:solidFill>
            </a:endParaRPr>
          </a:p>
        </p:txBody>
      </p:sp>
      <p:sp>
        <p:nvSpPr>
          <p:cNvPr id="3" name="Subtitle 2">
            <a:extLst>
              <a:ext uri="{FF2B5EF4-FFF2-40B4-BE49-F238E27FC236}">
                <a16:creationId xmlns:a16="http://schemas.microsoft.com/office/drawing/2014/main" id="{E0BEFEEA-02E8-E2CD-5244-378E9B9732CA}"/>
              </a:ext>
            </a:extLst>
          </p:cNvPr>
          <p:cNvSpPr>
            <a:spLocks noGrp="1"/>
          </p:cNvSpPr>
          <p:nvPr>
            <p:ph type="subTitle" idx="1"/>
          </p:nvPr>
        </p:nvSpPr>
        <p:spPr>
          <a:xfrm>
            <a:off x="597178" y="2440844"/>
            <a:ext cx="8789464" cy="884538"/>
          </a:xfrm>
        </p:spPr>
        <p:txBody>
          <a:bodyPr wrap="square">
            <a:normAutofit/>
          </a:bodyPr>
          <a:lstStyle/>
          <a:p>
            <a:pPr algn="l"/>
            <a:r>
              <a:rPr lang="en-IE" sz="1000" i="1" dirty="0" err="1">
                <a:solidFill>
                  <a:schemeClr val="bg1"/>
                </a:solidFill>
              </a:rPr>
              <a:t>EurGeol</a:t>
            </a:r>
            <a:r>
              <a:rPr lang="en-IE" sz="1200" dirty="0">
                <a:solidFill>
                  <a:schemeClr val="bg1"/>
                </a:solidFill>
              </a:rPr>
              <a:t> Paul Mc Dermott </a:t>
            </a:r>
            <a:r>
              <a:rPr lang="en-IE" sz="1000" i="1" dirty="0" err="1">
                <a:solidFill>
                  <a:schemeClr val="bg1"/>
                </a:solidFill>
              </a:rPr>
              <a:t>PGeo</a:t>
            </a:r>
            <a:endParaRPr lang="en-IE" sz="1000" i="1" dirty="0">
              <a:solidFill>
                <a:schemeClr val="bg1"/>
              </a:solidFill>
            </a:endParaRPr>
          </a:p>
          <a:p>
            <a:pPr algn="l"/>
            <a:r>
              <a:rPr lang="en-IE" sz="1200" dirty="0">
                <a:solidFill>
                  <a:schemeClr val="bg1"/>
                </a:solidFill>
              </a:rPr>
              <a:t>Geoscience Regulation Office (DECC)</a:t>
            </a:r>
          </a:p>
          <a:p>
            <a:pPr algn="l"/>
            <a:r>
              <a:rPr lang="en-IE" sz="1200" dirty="0">
                <a:solidFill>
                  <a:schemeClr val="bg1"/>
                </a:solidFill>
                <a:hlinkClick r:id="rId3"/>
              </a:rPr>
              <a:t>paul.mcdermott@decc.gov.ie</a:t>
            </a:r>
            <a:r>
              <a:rPr lang="en-IE" sz="1200" dirty="0">
                <a:solidFill>
                  <a:schemeClr val="bg1"/>
                </a:solidFill>
              </a:rPr>
              <a:t>  </a:t>
            </a:r>
          </a:p>
          <a:p>
            <a:endParaRPr lang="en-IE" dirty="0">
              <a:solidFill>
                <a:schemeClr val="bg1"/>
              </a:solidFill>
            </a:endParaRPr>
          </a:p>
        </p:txBody>
      </p:sp>
      <p:pic>
        <p:nvPicPr>
          <p:cNvPr id="6" name="Picture 5">
            <a:extLst>
              <a:ext uri="{FF2B5EF4-FFF2-40B4-BE49-F238E27FC236}">
                <a16:creationId xmlns:a16="http://schemas.microsoft.com/office/drawing/2014/main" id="{4A2FA119-6479-A13A-2C00-6F9F3156B52A}"/>
              </a:ext>
            </a:extLst>
          </p:cNvPr>
          <p:cNvPicPr>
            <a:picLocks noChangeAspect="1"/>
          </p:cNvPicPr>
          <p:nvPr/>
        </p:nvPicPr>
        <p:blipFill rotWithShape="1">
          <a:blip r:embed="rId4"/>
          <a:srcRect r="912" b="1"/>
          <a:stretch/>
        </p:blipFill>
        <p:spPr>
          <a:xfrm>
            <a:off x="0" y="3557522"/>
            <a:ext cx="6000749" cy="3300478"/>
          </a:xfrm>
          <a:custGeom>
            <a:avLst/>
            <a:gdLst/>
            <a:ahLst/>
            <a:cxnLst/>
            <a:rect l="l" t="t" r="r" b="b"/>
            <a:pathLst>
              <a:path w="6000749" h="3300478">
                <a:moveTo>
                  <a:pt x="0" y="0"/>
                </a:moveTo>
                <a:lnTo>
                  <a:pt x="72689" y="17405"/>
                </a:lnTo>
                <a:cubicBezTo>
                  <a:pt x="148479" y="30382"/>
                  <a:pt x="220740" y="46697"/>
                  <a:pt x="296224" y="60096"/>
                </a:cubicBezTo>
                <a:cubicBezTo>
                  <a:pt x="370204" y="73143"/>
                  <a:pt x="437718" y="89378"/>
                  <a:pt x="480347" y="125215"/>
                </a:cubicBezTo>
                <a:cubicBezTo>
                  <a:pt x="499354" y="141006"/>
                  <a:pt x="525380" y="157497"/>
                  <a:pt x="557941" y="163614"/>
                </a:cubicBezTo>
                <a:cubicBezTo>
                  <a:pt x="604343" y="172287"/>
                  <a:pt x="661151" y="169659"/>
                  <a:pt x="711163" y="175552"/>
                </a:cubicBezTo>
                <a:cubicBezTo>
                  <a:pt x="770061" y="182442"/>
                  <a:pt x="837586" y="186026"/>
                  <a:pt x="879547" y="204397"/>
                </a:cubicBezTo>
                <a:cubicBezTo>
                  <a:pt x="916853" y="220789"/>
                  <a:pt x="953852" y="232503"/>
                  <a:pt x="1001114" y="239543"/>
                </a:cubicBezTo>
                <a:cubicBezTo>
                  <a:pt x="1034229" y="244449"/>
                  <a:pt x="1060244" y="258297"/>
                  <a:pt x="1094193" y="261385"/>
                </a:cubicBezTo>
                <a:cubicBezTo>
                  <a:pt x="1138864" y="265585"/>
                  <a:pt x="1183576" y="267514"/>
                  <a:pt x="1223712" y="278215"/>
                </a:cubicBezTo>
                <a:cubicBezTo>
                  <a:pt x="1265353" y="289267"/>
                  <a:pt x="1311848" y="296040"/>
                  <a:pt x="1355116" y="305727"/>
                </a:cubicBezTo>
                <a:cubicBezTo>
                  <a:pt x="1378077" y="310948"/>
                  <a:pt x="1397486" y="319319"/>
                  <a:pt x="1419784" y="325013"/>
                </a:cubicBezTo>
                <a:cubicBezTo>
                  <a:pt x="1460606" y="335426"/>
                  <a:pt x="1502092" y="345368"/>
                  <a:pt x="1543855" y="354703"/>
                </a:cubicBezTo>
                <a:cubicBezTo>
                  <a:pt x="1585613" y="364041"/>
                  <a:pt x="1625936" y="376036"/>
                  <a:pt x="1671044" y="380741"/>
                </a:cubicBezTo>
                <a:cubicBezTo>
                  <a:pt x="1747929" y="388654"/>
                  <a:pt x="1830544" y="388195"/>
                  <a:pt x="1905503" y="397893"/>
                </a:cubicBezTo>
                <a:cubicBezTo>
                  <a:pt x="1981585" y="407807"/>
                  <a:pt x="2054121" y="423516"/>
                  <a:pt x="2122943" y="441264"/>
                </a:cubicBezTo>
                <a:cubicBezTo>
                  <a:pt x="2177383" y="455211"/>
                  <a:pt x="2228579" y="469433"/>
                  <a:pt x="2294750" y="471131"/>
                </a:cubicBezTo>
                <a:cubicBezTo>
                  <a:pt x="2331675" y="472095"/>
                  <a:pt x="2371411" y="480021"/>
                  <a:pt x="2395406" y="492458"/>
                </a:cubicBezTo>
                <a:cubicBezTo>
                  <a:pt x="2447356" y="519599"/>
                  <a:pt x="2511089" y="534865"/>
                  <a:pt x="2582173" y="545492"/>
                </a:cubicBezTo>
                <a:cubicBezTo>
                  <a:pt x="2677107" y="559893"/>
                  <a:pt x="2771049" y="575002"/>
                  <a:pt x="2866260" y="588796"/>
                </a:cubicBezTo>
                <a:cubicBezTo>
                  <a:pt x="2922428" y="597021"/>
                  <a:pt x="2978373" y="606221"/>
                  <a:pt x="3037154" y="609730"/>
                </a:cubicBezTo>
                <a:cubicBezTo>
                  <a:pt x="3157310" y="617134"/>
                  <a:pt x="3279823" y="620612"/>
                  <a:pt x="3400817" y="626198"/>
                </a:cubicBezTo>
                <a:cubicBezTo>
                  <a:pt x="3440399" y="627913"/>
                  <a:pt x="3478286" y="633081"/>
                  <a:pt x="3518453" y="633771"/>
                </a:cubicBezTo>
                <a:cubicBezTo>
                  <a:pt x="3561907" y="634557"/>
                  <a:pt x="3607885" y="630075"/>
                  <a:pt x="3651342" y="630861"/>
                </a:cubicBezTo>
                <a:cubicBezTo>
                  <a:pt x="3723632" y="632064"/>
                  <a:pt x="3794230" y="636720"/>
                  <a:pt x="3866543" y="638109"/>
                </a:cubicBezTo>
                <a:cubicBezTo>
                  <a:pt x="4006046" y="640675"/>
                  <a:pt x="4145773" y="642266"/>
                  <a:pt x="4285471" y="643671"/>
                </a:cubicBezTo>
                <a:cubicBezTo>
                  <a:pt x="4315374" y="643936"/>
                  <a:pt x="4347225" y="639959"/>
                  <a:pt x="4376825" y="640644"/>
                </a:cubicBezTo>
                <a:cubicBezTo>
                  <a:pt x="4455420" y="642648"/>
                  <a:pt x="4533819" y="645811"/>
                  <a:pt x="4611883" y="649214"/>
                </a:cubicBezTo>
                <a:cubicBezTo>
                  <a:pt x="4659172" y="651342"/>
                  <a:pt x="4705681" y="655657"/>
                  <a:pt x="4753273" y="657363"/>
                </a:cubicBezTo>
                <a:cubicBezTo>
                  <a:pt x="4791348" y="658728"/>
                  <a:pt x="4830282" y="658460"/>
                  <a:pt x="4869416" y="657032"/>
                </a:cubicBezTo>
                <a:cubicBezTo>
                  <a:pt x="4903113" y="655812"/>
                  <a:pt x="4937685" y="650501"/>
                  <a:pt x="4971133" y="650072"/>
                </a:cubicBezTo>
                <a:cubicBezTo>
                  <a:pt x="5061656" y="648862"/>
                  <a:pt x="5151315" y="649288"/>
                  <a:pt x="5241228" y="648921"/>
                </a:cubicBezTo>
                <a:cubicBezTo>
                  <a:pt x="5277251" y="648692"/>
                  <a:pt x="5313809" y="647064"/>
                  <a:pt x="5348948" y="648281"/>
                </a:cubicBezTo>
                <a:cubicBezTo>
                  <a:pt x="5442983" y="651292"/>
                  <a:pt x="5535908" y="656726"/>
                  <a:pt x="5630171" y="658761"/>
                </a:cubicBezTo>
                <a:cubicBezTo>
                  <a:pt x="5708354" y="660446"/>
                  <a:pt x="5788179" y="658309"/>
                  <a:pt x="5867227" y="658360"/>
                </a:cubicBezTo>
                <a:cubicBezTo>
                  <a:pt x="5900754" y="658487"/>
                  <a:pt x="5933144" y="660851"/>
                  <a:pt x="5966562" y="660236"/>
                </a:cubicBezTo>
                <a:lnTo>
                  <a:pt x="6000749" y="659419"/>
                </a:lnTo>
                <a:lnTo>
                  <a:pt x="6000749" y="3300478"/>
                </a:lnTo>
                <a:lnTo>
                  <a:pt x="0" y="3300478"/>
                </a:lnTo>
                <a:close/>
              </a:path>
            </a:pathLst>
          </a:custGeom>
        </p:spPr>
      </p:pic>
      <p:pic>
        <p:nvPicPr>
          <p:cNvPr id="5" name="Picture 4">
            <a:extLst>
              <a:ext uri="{FF2B5EF4-FFF2-40B4-BE49-F238E27FC236}">
                <a16:creationId xmlns:a16="http://schemas.microsoft.com/office/drawing/2014/main" id="{C476DAB8-7351-F76D-8746-E463DA188EC9}"/>
              </a:ext>
            </a:extLst>
          </p:cNvPr>
          <p:cNvPicPr>
            <a:picLocks noChangeAspect="1"/>
          </p:cNvPicPr>
          <p:nvPr/>
        </p:nvPicPr>
        <p:blipFill rotWithShape="1">
          <a:blip r:embed="rId5"/>
          <a:srcRect t="8835" r="1" b="6451"/>
          <a:stretch/>
        </p:blipFill>
        <p:spPr>
          <a:xfrm>
            <a:off x="6191245" y="3477464"/>
            <a:ext cx="6000750" cy="3380536"/>
          </a:xfrm>
          <a:custGeom>
            <a:avLst/>
            <a:gdLst/>
            <a:ahLst/>
            <a:cxnLst/>
            <a:rect l="l" t="t" r="r" b="b"/>
            <a:pathLst>
              <a:path w="6000750" h="3380536">
                <a:moveTo>
                  <a:pt x="6000750" y="0"/>
                </a:moveTo>
                <a:lnTo>
                  <a:pt x="6000750" y="3380536"/>
                </a:lnTo>
                <a:lnTo>
                  <a:pt x="0" y="3380536"/>
                </a:lnTo>
                <a:lnTo>
                  <a:pt x="0" y="734920"/>
                </a:lnTo>
                <a:lnTo>
                  <a:pt x="1093" y="734894"/>
                </a:lnTo>
                <a:cubicBezTo>
                  <a:pt x="43982" y="734250"/>
                  <a:pt x="86046" y="738067"/>
                  <a:pt x="129383" y="735472"/>
                </a:cubicBezTo>
                <a:cubicBezTo>
                  <a:pt x="232305" y="729284"/>
                  <a:pt x="335599" y="720589"/>
                  <a:pt x="438999" y="712634"/>
                </a:cubicBezTo>
                <a:cubicBezTo>
                  <a:pt x="545632" y="704405"/>
                  <a:pt x="651967" y="696598"/>
                  <a:pt x="758502" y="687629"/>
                </a:cubicBezTo>
                <a:cubicBezTo>
                  <a:pt x="816777" y="682526"/>
                  <a:pt x="875042" y="674778"/>
                  <a:pt x="933290" y="669489"/>
                </a:cubicBezTo>
                <a:cubicBezTo>
                  <a:pt x="984350" y="664848"/>
                  <a:pt x="1035368" y="662477"/>
                  <a:pt x="1086504" y="658393"/>
                </a:cubicBezTo>
                <a:cubicBezTo>
                  <a:pt x="1130780" y="654718"/>
                  <a:pt x="1175255" y="649883"/>
                  <a:pt x="1219532" y="646211"/>
                </a:cubicBezTo>
                <a:cubicBezTo>
                  <a:pt x="1290460" y="640432"/>
                  <a:pt x="1361111" y="635262"/>
                  <a:pt x="1431709" y="629721"/>
                </a:cubicBezTo>
                <a:cubicBezTo>
                  <a:pt x="1461215" y="627211"/>
                  <a:pt x="1492576" y="627456"/>
                  <a:pt x="1519665" y="620761"/>
                </a:cubicBezTo>
                <a:cubicBezTo>
                  <a:pt x="1587914" y="603847"/>
                  <a:pt x="1656385" y="596155"/>
                  <a:pt x="1725964" y="591136"/>
                </a:cubicBezTo>
                <a:cubicBezTo>
                  <a:pt x="1749760" y="589442"/>
                  <a:pt x="1775052" y="585455"/>
                  <a:pt x="1797448" y="579050"/>
                </a:cubicBezTo>
                <a:cubicBezTo>
                  <a:pt x="1843314" y="566085"/>
                  <a:pt x="1887378" y="550735"/>
                  <a:pt x="1932321" y="536393"/>
                </a:cubicBezTo>
                <a:cubicBezTo>
                  <a:pt x="1937187" y="534756"/>
                  <a:pt x="1943228" y="533703"/>
                  <a:pt x="1948501" y="532386"/>
                </a:cubicBezTo>
                <a:cubicBezTo>
                  <a:pt x="1978396" y="524909"/>
                  <a:pt x="2007929" y="517486"/>
                  <a:pt x="2037878" y="510381"/>
                </a:cubicBezTo>
                <a:cubicBezTo>
                  <a:pt x="2054084" y="506558"/>
                  <a:pt x="2070836" y="503979"/>
                  <a:pt x="2087074" y="500340"/>
                </a:cubicBezTo>
                <a:cubicBezTo>
                  <a:pt x="2149871" y="486094"/>
                  <a:pt x="2221077" y="484809"/>
                  <a:pt x="2272856" y="454575"/>
                </a:cubicBezTo>
                <a:cubicBezTo>
                  <a:pt x="2306493" y="435047"/>
                  <a:pt x="2341593" y="433439"/>
                  <a:pt x="2380102" y="430210"/>
                </a:cubicBezTo>
                <a:cubicBezTo>
                  <a:pt x="2409255" y="427750"/>
                  <a:pt x="2438805" y="422967"/>
                  <a:pt x="2468101" y="418977"/>
                </a:cubicBezTo>
                <a:cubicBezTo>
                  <a:pt x="2519583" y="412197"/>
                  <a:pt x="2571012" y="405050"/>
                  <a:pt x="2622546" y="398641"/>
                </a:cubicBezTo>
                <a:cubicBezTo>
                  <a:pt x="2639021" y="396667"/>
                  <a:pt x="2656456" y="398901"/>
                  <a:pt x="2672416" y="395869"/>
                </a:cubicBezTo>
                <a:cubicBezTo>
                  <a:pt x="2746162" y="381759"/>
                  <a:pt x="2819618" y="365613"/>
                  <a:pt x="2893417" y="351874"/>
                </a:cubicBezTo>
                <a:cubicBezTo>
                  <a:pt x="2935273" y="344015"/>
                  <a:pt x="2978970" y="341367"/>
                  <a:pt x="3020364" y="332819"/>
                </a:cubicBezTo>
                <a:cubicBezTo>
                  <a:pt x="3068129" y="322982"/>
                  <a:pt x="3114165" y="308673"/>
                  <a:pt x="3161340" y="297221"/>
                </a:cubicBezTo>
                <a:cubicBezTo>
                  <a:pt x="3174361" y="294043"/>
                  <a:pt x="3189234" y="293619"/>
                  <a:pt x="3203209" y="292002"/>
                </a:cubicBezTo>
                <a:cubicBezTo>
                  <a:pt x="3218968" y="290132"/>
                  <a:pt x="3234424" y="288682"/>
                  <a:pt x="3250157" y="286626"/>
                </a:cubicBezTo>
                <a:cubicBezTo>
                  <a:pt x="3298044" y="280172"/>
                  <a:pt x="3345797" y="272792"/>
                  <a:pt x="3393816" y="267263"/>
                </a:cubicBezTo>
                <a:cubicBezTo>
                  <a:pt x="3423190" y="263828"/>
                  <a:pt x="3454970" y="267035"/>
                  <a:pt x="3481707" y="260387"/>
                </a:cubicBezTo>
                <a:cubicBezTo>
                  <a:pt x="3536267" y="247128"/>
                  <a:pt x="3593313" y="251261"/>
                  <a:pt x="3647214" y="233375"/>
                </a:cubicBezTo>
                <a:cubicBezTo>
                  <a:pt x="3663930" y="227969"/>
                  <a:pt x="3688543" y="232010"/>
                  <a:pt x="3709301" y="229426"/>
                </a:cubicBezTo>
                <a:cubicBezTo>
                  <a:pt x="3761192" y="222966"/>
                  <a:pt x="3812924" y="215397"/>
                  <a:pt x="3864656" y="207827"/>
                </a:cubicBezTo>
                <a:cubicBezTo>
                  <a:pt x="3911037" y="201021"/>
                  <a:pt x="3959597" y="196736"/>
                  <a:pt x="4003477" y="185188"/>
                </a:cubicBezTo>
                <a:cubicBezTo>
                  <a:pt x="4049448" y="172966"/>
                  <a:pt x="4091674" y="167696"/>
                  <a:pt x="4137906" y="167519"/>
                </a:cubicBezTo>
                <a:cubicBezTo>
                  <a:pt x="4169570" y="167345"/>
                  <a:pt x="4202490" y="163215"/>
                  <a:pt x="4234799" y="159925"/>
                </a:cubicBezTo>
                <a:cubicBezTo>
                  <a:pt x="4269635" y="156466"/>
                  <a:pt x="4307277" y="147130"/>
                  <a:pt x="4339561" y="148755"/>
                </a:cubicBezTo>
                <a:cubicBezTo>
                  <a:pt x="4435674" y="153547"/>
                  <a:pt x="4532250" y="143733"/>
                  <a:pt x="4630056" y="129778"/>
                </a:cubicBezTo>
                <a:cubicBezTo>
                  <a:pt x="4647906" y="127231"/>
                  <a:pt x="4665742" y="122044"/>
                  <a:pt x="4682476" y="116824"/>
                </a:cubicBezTo>
                <a:cubicBezTo>
                  <a:pt x="4780053" y="85907"/>
                  <a:pt x="4880569" y="73077"/>
                  <a:pt x="4983755" y="68740"/>
                </a:cubicBezTo>
                <a:cubicBezTo>
                  <a:pt x="5005134" y="67956"/>
                  <a:pt x="5028744" y="64966"/>
                  <a:pt x="5049489" y="59740"/>
                </a:cubicBezTo>
                <a:cubicBezTo>
                  <a:pt x="5107823" y="44808"/>
                  <a:pt x="5163760" y="25875"/>
                  <a:pt x="5222715" y="12743"/>
                </a:cubicBezTo>
                <a:cubicBezTo>
                  <a:pt x="5320150" y="-8899"/>
                  <a:pt x="5409108" y="4464"/>
                  <a:pt x="5499654" y="8541"/>
                </a:cubicBezTo>
                <a:cubicBezTo>
                  <a:pt x="5585786" y="12301"/>
                  <a:pt x="5662247" y="37645"/>
                  <a:pt x="5760350" y="15528"/>
                </a:cubicBezTo>
                <a:cubicBezTo>
                  <a:pt x="5770235" y="13363"/>
                  <a:pt x="5782015" y="16781"/>
                  <a:pt x="5793267" y="16498"/>
                </a:cubicBezTo>
                <a:cubicBezTo>
                  <a:pt x="5824109" y="15685"/>
                  <a:pt x="5855057" y="15611"/>
                  <a:pt x="5885995" y="12898"/>
                </a:cubicBezTo>
                <a:cubicBezTo>
                  <a:pt x="5923792" y="9771"/>
                  <a:pt x="5961883" y="3581"/>
                  <a:pt x="5999626" y="83"/>
                </a:cubicBezTo>
                <a:close/>
              </a:path>
            </a:pathLst>
          </a:custGeom>
        </p:spPr>
      </p:pic>
      <p:grpSp>
        <p:nvGrpSpPr>
          <p:cNvPr id="78" name="Group 77">
            <a:extLst>
              <a:ext uri="{FF2B5EF4-FFF2-40B4-BE49-F238E27FC236}">
                <a16:creationId xmlns:a16="http://schemas.microsoft.com/office/drawing/2014/main" id="{C36E7633-D204-4C70-AA1D-FC904463EA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14035"/>
            <a:ext cx="12192000" cy="1203824"/>
            <a:chOff x="0" y="3014035"/>
            <a:chExt cx="12192000" cy="1203824"/>
          </a:xfrm>
        </p:grpSpPr>
        <p:sp>
          <p:nvSpPr>
            <p:cNvPr id="79" name="Freeform: Shape 78">
              <a:extLst>
                <a:ext uri="{FF2B5EF4-FFF2-40B4-BE49-F238E27FC236}">
                  <a16:creationId xmlns:a16="http://schemas.microsoft.com/office/drawing/2014/main" id="{03DA9B54-D89F-4BC6-9210-8D90666607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14035"/>
              <a:ext cx="12192000" cy="1203824"/>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rgbClr val="FFFFFF"/>
            </a:solidFill>
            <a:ln>
              <a:noFill/>
            </a:ln>
            <a:effectLst>
              <a:outerShdw blurRad="381000" dist="152400" dir="162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449C648B-1331-428B-BBB3-D8B69D31D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14035"/>
              <a:ext cx="12192000" cy="1203824"/>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6">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51253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A9109292-76A3-CC8B-8217-8D4BF3DDAC0C}"/>
              </a:ext>
            </a:extLst>
          </p:cNvPr>
          <p:cNvSpPr txBox="1"/>
          <p:nvPr/>
        </p:nvSpPr>
        <p:spPr>
          <a:xfrm>
            <a:off x="6527800" y="448721"/>
            <a:ext cx="4713997" cy="12256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kern="1200">
                <a:solidFill>
                  <a:schemeClr val="bg1"/>
                </a:solidFill>
                <a:latin typeface="+mj-lt"/>
                <a:ea typeface="+mj-ea"/>
                <a:cs typeface="+mj-cs"/>
              </a:rPr>
              <a:t>AECOM Report</a:t>
            </a:r>
          </a:p>
        </p:txBody>
      </p:sp>
      <p:pic>
        <p:nvPicPr>
          <p:cNvPr id="12" name="Picture 11">
            <a:extLst>
              <a:ext uri="{FF2B5EF4-FFF2-40B4-BE49-F238E27FC236}">
                <a16:creationId xmlns:a16="http://schemas.microsoft.com/office/drawing/2014/main" id="{45672681-B7B4-AA69-E3A6-5224ACE8C20E}"/>
              </a:ext>
            </a:extLst>
          </p:cNvPr>
          <p:cNvPicPr>
            <a:picLocks noChangeAspect="1"/>
          </p:cNvPicPr>
          <p:nvPr/>
        </p:nvPicPr>
        <p:blipFill rotWithShape="1">
          <a:blip r:embed="rId3"/>
          <a:srcRect l="30317" r="30176" b="20000"/>
          <a:stretch/>
        </p:blipFill>
        <p:spPr>
          <a:xfrm>
            <a:off x="-2346" y="201793"/>
            <a:ext cx="5666547" cy="6454414"/>
          </a:xfrm>
          <a:prstGeom prst="rect">
            <a:avLst/>
          </a:prstGeom>
        </p:spPr>
      </p:pic>
      <p:cxnSp>
        <p:nvCxnSpPr>
          <p:cNvPr id="29" name="Straight Connector 2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5D9E56F-9E62-CBD9-73B9-C037AEEB824F}"/>
              </a:ext>
            </a:extLst>
          </p:cNvPr>
          <p:cNvSpPr txBox="1"/>
          <p:nvPr/>
        </p:nvSpPr>
        <p:spPr>
          <a:xfrm>
            <a:off x="6527800" y="2343021"/>
            <a:ext cx="5359400" cy="307493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b="1" dirty="0">
                <a:solidFill>
                  <a:schemeClr val="bg1"/>
                </a:solidFill>
              </a:rPr>
              <a:t>Social</a:t>
            </a:r>
            <a:r>
              <a:rPr lang="en-US" sz="2400" dirty="0">
                <a:solidFill>
                  <a:schemeClr val="bg1"/>
                </a:solidFill>
              </a:rPr>
              <a:t>, </a:t>
            </a:r>
            <a:r>
              <a:rPr lang="en-US" sz="2400" b="1" dirty="0">
                <a:solidFill>
                  <a:schemeClr val="bg1"/>
                </a:solidFill>
              </a:rPr>
              <a:t>environmental</a:t>
            </a:r>
            <a:r>
              <a:rPr lang="en-US" sz="2400" dirty="0">
                <a:solidFill>
                  <a:schemeClr val="bg1"/>
                </a:solidFill>
              </a:rPr>
              <a:t> </a:t>
            </a:r>
            <a:r>
              <a:rPr lang="en-US" sz="2000" dirty="0">
                <a:solidFill>
                  <a:schemeClr val="bg1"/>
                </a:solidFill>
              </a:rPr>
              <a:t>and </a:t>
            </a:r>
            <a:r>
              <a:rPr lang="en-US" sz="2400" b="1" dirty="0">
                <a:solidFill>
                  <a:schemeClr val="bg1"/>
                </a:solidFill>
              </a:rPr>
              <a:t>economic</a:t>
            </a:r>
            <a:r>
              <a:rPr lang="en-US" sz="2000" dirty="0">
                <a:solidFill>
                  <a:schemeClr val="bg1"/>
                </a:solidFill>
              </a:rPr>
              <a:t> effects of Galmoy and Lisheen Mines</a:t>
            </a:r>
          </a:p>
          <a:p>
            <a:pPr marL="285750" indent="-228600">
              <a:lnSpc>
                <a:spcPct val="90000"/>
              </a:lnSpc>
              <a:spcAft>
                <a:spcPts val="600"/>
              </a:spcAft>
              <a:buFont typeface="Arial" panose="020B0604020202020204" pitchFamily="34" charset="0"/>
              <a:buChar char="•"/>
            </a:pPr>
            <a:endParaRPr lang="en-US" sz="2000" dirty="0">
              <a:solidFill>
                <a:schemeClr val="bg1"/>
              </a:solidFill>
            </a:endParaRPr>
          </a:p>
          <a:p>
            <a:pPr marL="285750" indent="-228600">
              <a:lnSpc>
                <a:spcPct val="90000"/>
              </a:lnSpc>
              <a:spcAft>
                <a:spcPts val="600"/>
              </a:spcAft>
              <a:buFont typeface="Arial" panose="020B0604020202020204" pitchFamily="34" charset="0"/>
              <a:buChar char="•"/>
            </a:pPr>
            <a:r>
              <a:rPr lang="en-US" sz="2000" dirty="0">
                <a:solidFill>
                  <a:schemeClr val="bg1"/>
                </a:solidFill>
              </a:rPr>
              <a:t>Considered the baseline, construction, production, closure and rehabilitation stages</a:t>
            </a:r>
          </a:p>
          <a:p>
            <a:pPr marL="285750" indent="-228600">
              <a:lnSpc>
                <a:spcPct val="90000"/>
              </a:lnSpc>
              <a:spcAft>
                <a:spcPts val="600"/>
              </a:spcAft>
              <a:buFont typeface="Arial" panose="020B0604020202020204" pitchFamily="34" charset="0"/>
              <a:buChar char="•"/>
            </a:pPr>
            <a:endParaRPr lang="en-US" sz="2000" dirty="0">
              <a:solidFill>
                <a:schemeClr val="bg1"/>
              </a:solidFill>
            </a:endParaRPr>
          </a:p>
          <a:p>
            <a:pPr marL="285750" indent="-228600">
              <a:lnSpc>
                <a:spcPct val="90000"/>
              </a:lnSpc>
              <a:spcAft>
                <a:spcPts val="600"/>
              </a:spcAft>
              <a:buFont typeface="Arial" panose="020B0604020202020204" pitchFamily="34" charset="0"/>
              <a:buChar char="•"/>
            </a:pPr>
            <a:r>
              <a:rPr lang="en-US" sz="2000" dirty="0">
                <a:solidFill>
                  <a:schemeClr val="bg1"/>
                </a:solidFill>
              </a:rPr>
              <a:t>Study was framed using a ‘Capitals’ approach</a:t>
            </a:r>
          </a:p>
        </p:txBody>
      </p:sp>
      <p:cxnSp>
        <p:nvCxnSpPr>
          <p:cNvPr id="31" name="Straight Connector 3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464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8" name="Straight Connector 1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F58A853-88E8-4E6B-3920-C14CA59093FD}"/>
              </a:ext>
            </a:extLst>
          </p:cNvPr>
          <p:cNvPicPr>
            <a:picLocks noChangeAspect="1"/>
          </p:cNvPicPr>
          <p:nvPr/>
        </p:nvPicPr>
        <p:blipFill rotWithShape="1">
          <a:blip r:embed="rId3"/>
          <a:srcRect t="19554"/>
          <a:stretch/>
        </p:blipFill>
        <p:spPr>
          <a:xfrm>
            <a:off x="7109138" y="290360"/>
            <a:ext cx="2909243" cy="2962494"/>
          </a:xfrm>
          <a:prstGeom prst="rect">
            <a:avLst/>
          </a:prstGeom>
        </p:spPr>
      </p:pic>
      <p:sp>
        <p:nvSpPr>
          <p:cNvPr id="20" name="Rectangle 19">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866839-9633-0A04-3E20-A94716923908}"/>
              </a:ext>
            </a:extLst>
          </p:cNvPr>
          <p:cNvPicPr>
            <a:picLocks noChangeAspect="1"/>
          </p:cNvPicPr>
          <p:nvPr/>
        </p:nvPicPr>
        <p:blipFill rotWithShape="1">
          <a:blip r:embed="rId4"/>
          <a:srcRect r="8801" b="6154"/>
          <a:stretch/>
        </p:blipFill>
        <p:spPr>
          <a:xfrm>
            <a:off x="7914685" y="3850512"/>
            <a:ext cx="3817032" cy="2562897"/>
          </a:xfrm>
          <a:prstGeom prst="rect">
            <a:avLst/>
          </a:prstGeom>
        </p:spPr>
      </p:pic>
      <p:sp>
        <p:nvSpPr>
          <p:cNvPr id="22" name="Rectangle 21">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D9E56F-9E62-CBD9-73B9-C037AEEB824F}"/>
              </a:ext>
            </a:extLst>
          </p:cNvPr>
          <p:cNvSpPr txBox="1"/>
          <p:nvPr/>
        </p:nvSpPr>
        <p:spPr>
          <a:xfrm>
            <a:off x="167802" y="2425956"/>
            <a:ext cx="6096000" cy="3416320"/>
          </a:xfrm>
          <a:prstGeom prst="rect">
            <a:avLst/>
          </a:prstGeom>
          <a:noFill/>
        </p:spPr>
        <p:txBody>
          <a:bodyPr wrap="square" rtlCol="0">
            <a:spAutoFit/>
          </a:bodyPr>
          <a:lstStyle/>
          <a:p>
            <a:pPr marL="342900" indent="-342900">
              <a:buFont typeface="Arial" panose="020B0604020202020204" pitchFamily="34" charset="0"/>
              <a:buChar char="•"/>
            </a:pPr>
            <a:r>
              <a:rPr lang="en-IE" sz="2400" dirty="0">
                <a:solidFill>
                  <a:schemeClr val="bg1"/>
                </a:solidFill>
              </a:rPr>
              <a:t>An average of 213 direct employees</a:t>
            </a:r>
          </a:p>
          <a:p>
            <a:pPr marL="342900" indent="-342900">
              <a:buFont typeface="Arial" panose="020B0604020202020204" pitchFamily="34" charset="0"/>
              <a:buChar char="•"/>
            </a:pPr>
            <a:endParaRPr lang="en-IE" sz="2400" dirty="0">
              <a:solidFill>
                <a:schemeClr val="bg1"/>
              </a:solidFill>
            </a:endParaRPr>
          </a:p>
          <a:p>
            <a:pPr marL="342900" indent="-342900">
              <a:buFont typeface="Arial" panose="020B0604020202020204" pitchFamily="34" charset="0"/>
              <a:buChar char="•"/>
            </a:pPr>
            <a:r>
              <a:rPr lang="en-IE" sz="2400" dirty="0">
                <a:solidFill>
                  <a:schemeClr val="bg1"/>
                </a:solidFill>
              </a:rPr>
              <a:t>80% of whom lived within 30km of the mine</a:t>
            </a:r>
          </a:p>
          <a:p>
            <a:pPr marL="342900" indent="-342900">
              <a:buFont typeface="Arial" panose="020B0604020202020204" pitchFamily="34" charset="0"/>
              <a:buChar char="•"/>
            </a:pPr>
            <a:endParaRPr lang="en-IE" sz="2400" dirty="0">
              <a:solidFill>
                <a:schemeClr val="bg1"/>
              </a:solidFill>
            </a:endParaRPr>
          </a:p>
          <a:p>
            <a:pPr marL="342900" indent="-342900">
              <a:buFont typeface="Arial" panose="020B0604020202020204" pitchFamily="34" charset="0"/>
              <a:buChar char="•"/>
            </a:pPr>
            <a:r>
              <a:rPr lang="en-IE" sz="2400" dirty="0">
                <a:solidFill>
                  <a:schemeClr val="bg1"/>
                </a:solidFill>
              </a:rPr>
              <a:t>Paid an estimated €65 m in royalties, taxes and rates over life of mine</a:t>
            </a:r>
          </a:p>
          <a:p>
            <a:pPr marL="342900" indent="-342900">
              <a:buFont typeface="Arial" panose="020B0604020202020204" pitchFamily="34" charset="0"/>
              <a:buChar char="•"/>
            </a:pPr>
            <a:endParaRPr lang="en-IE" sz="2400" dirty="0">
              <a:solidFill>
                <a:schemeClr val="bg1"/>
              </a:solidFill>
            </a:endParaRPr>
          </a:p>
          <a:p>
            <a:pPr marL="342900" indent="-342900">
              <a:buFont typeface="Arial" panose="020B0604020202020204" pitchFamily="34" charset="0"/>
              <a:buChar char="•"/>
            </a:pPr>
            <a:r>
              <a:rPr lang="en-IE" sz="2400" dirty="0">
                <a:solidFill>
                  <a:schemeClr val="bg1"/>
                </a:solidFill>
              </a:rPr>
              <a:t>And had a total spending, including direct, indirect and induced of </a:t>
            </a:r>
            <a:r>
              <a:rPr lang="en-IE" sz="2400" b="1" dirty="0">
                <a:solidFill>
                  <a:schemeClr val="bg1"/>
                </a:solidFill>
              </a:rPr>
              <a:t>€1.7 billion</a:t>
            </a:r>
          </a:p>
        </p:txBody>
      </p:sp>
      <p:sp>
        <p:nvSpPr>
          <p:cNvPr id="5" name="TextBox 4">
            <a:extLst>
              <a:ext uri="{FF2B5EF4-FFF2-40B4-BE49-F238E27FC236}">
                <a16:creationId xmlns:a16="http://schemas.microsoft.com/office/drawing/2014/main" id="{A9109292-76A3-CC8B-8217-8D4BF3DDAC0C}"/>
              </a:ext>
            </a:extLst>
          </p:cNvPr>
          <p:cNvSpPr txBox="1"/>
          <p:nvPr/>
        </p:nvSpPr>
        <p:spPr>
          <a:xfrm>
            <a:off x="295541" y="470687"/>
            <a:ext cx="3816961" cy="78439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chemeClr val="bg1"/>
                </a:solidFill>
                <a:latin typeface="+mj-lt"/>
                <a:ea typeface="+mj-ea"/>
                <a:cs typeface="+mj-cs"/>
              </a:rPr>
              <a:t>Galmoy Mine</a:t>
            </a:r>
          </a:p>
        </p:txBody>
      </p:sp>
      <p:pic>
        <p:nvPicPr>
          <p:cNvPr id="6" name="Picture 5">
            <a:extLst>
              <a:ext uri="{FF2B5EF4-FFF2-40B4-BE49-F238E27FC236}">
                <a16:creationId xmlns:a16="http://schemas.microsoft.com/office/drawing/2014/main" id="{AF1520BC-2FED-0861-D11A-64EEB44A8432}"/>
              </a:ext>
            </a:extLst>
          </p:cNvPr>
          <p:cNvPicPr>
            <a:picLocks noChangeAspect="1"/>
          </p:cNvPicPr>
          <p:nvPr/>
        </p:nvPicPr>
        <p:blipFill>
          <a:blip r:embed="rId5"/>
          <a:stretch>
            <a:fillRect/>
          </a:stretch>
        </p:blipFill>
        <p:spPr>
          <a:xfrm>
            <a:off x="10562225" y="45568"/>
            <a:ext cx="1556795" cy="1036257"/>
          </a:xfrm>
          <a:prstGeom prst="rect">
            <a:avLst/>
          </a:prstGeom>
        </p:spPr>
      </p:pic>
    </p:spTree>
    <p:extLst>
      <p:ext uri="{BB962C8B-B14F-4D97-AF65-F5344CB8AC3E}">
        <p14:creationId xmlns:p14="http://schemas.microsoft.com/office/powerpoint/2010/main" val="849396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8" name="Straight Connector 1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6C91EEE-1BC6-B8B2-C176-9BB2E7535DE2}"/>
              </a:ext>
            </a:extLst>
          </p:cNvPr>
          <p:cNvPicPr>
            <a:picLocks noChangeAspect="1"/>
          </p:cNvPicPr>
          <p:nvPr/>
        </p:nvPicPr>
        <p:blipFill rotWithShape="1">
          <a:blip r:embed="rId3"/>
          <a:srcRect t="19415"/>
          <a:stretch/>
        </p:blipFill>
        <p:spPr>
          <a:xfrm>
            <a:off x="6967470" y="245480"/>
            <a:ext cx="2949261" cy="3009482"/>
          </a:xfrm>
          <a:prstGeom prst="rect">
            <a:avLst/>
          </a:prstGeom>
        </p:spPr>
      </p:pic>
      <p:pic>
        <p:nvPicPr>
          <p:cNvPr id="5" name="Picture 4">
            <a:extLst>
              <a:ext uri="{FF2B5EF4-FFF2-40B4-BE49-F238E27FC236}">
                <a16:creationId xmlns:a16="http://schemas.microsoft.com/office/drawing/2014/main" id="{6B332260-61E5-1306-8223-52E20C5EAD80}"/>
              </a:ext>
            </a:extLst>
          </p:cNvPr>
          <p:cNvPicPr>
            <a:picLocks noChangeAspect="1"/>
          </p:cNvPicPr>
          <p:nvPr/>
        </p:nvPicPr>
        <p:blipFill rotWithShape="1">
          <a:blip r:embed="rId4"/>
          <a:srcRect l="1339" t="2506" r="18960" b="1467"/>
          <a:stretch/>
        </p:blipFill>
        <p:spPr>
          <a:xfrm>
            <a:off x="7998198" y="3697223"/>
            <a:ext cx="3650006" cy="2869476"/>
          </a:xfrm>
          <a:prstGeom prst="rect">
            <a:avLst/>
          </a:prstGeom>
        </p:spPr>
      </p:pic>
      <p:sp>
        <p:nvSpPr>
          <p:cNvPr id="7" name="TextBox 6">
            <a:extLst>
              <a:ext uri="{FF2B5EF4-FFF2-40B4-BE49-F238E27FC236}">
                <a16:creationId xmlns:a16="http://schemas.microsoft.com/office/drawing/2014/main" id="{E8C1D24E-22C7-9404-C4C9-DDAC68AD3587}"/>
              </a:ext>
            </a:extLst>
          </p:cNvPr>
          <p:cNvSpPr txBox="1"/>
          <p:nvPr/>
        </p:nvSpPr>
        <p:spPr>
          <a:xfrm>
            <a:off x="295541" y="470687"/>
            <a:ext cx="3816961" cy="78439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chemeClr val="bg1"/>
                </a:solidFill>
                <a:latin typeface="+mj-lt"/>
                <a:ea typeface="+mj-ea"/>
                <a:cs typeface="+mj-cs"/>
              </a:rPr>
              <a:t>Lisheen Mine</a:t>
            </a:r>
          </a:p>
        </p:txBody>
      </p:sp>
      <p:sp>
        <p:nvSpPr>
          <p:cNvPr id="8" name="TextBox 7">
            <a:extLst>
              <a:ext uri="{FF2B5EF4-FFF2-40B4-BE49-F238E27FC236}">
                <a16:creationId xmlns:a16="http://schemas.microsoft.com/office/drawing/2014/main" id="{869D58DD-B9C2-F548-F6B2-085FC9EA7101}"/>
              </a:ext>
            </a:extLst>
          </p:cNvPr>
          <p:cNvSpPr txBox="1"/>
          <p:nvPr/>
        </p:nvSpPr>
        <p:spPr>
          <a:xfrm>
            <a:off x="167802" y="2425956"/>
            <a:ext cx="6096000" cy="3416320"/>
          </a:xfrm>
          <a:prstGeom prst="rect">
            <a:avLst/>
          </a:prstGeom>
          <a:noFill/>
        </p:spPr>
        <p:txBody>
          <a:bodyPr wrap="square" rtlCol="0">
            <a:spAutoFit/>
          </a:bodyPr>
          <a:lstStyle/>
          <a:p>
            <a:pPr marL="342900" indent="-342900">
              <a:buFont typeface="Arial" panose="020B0604020202020204" pitchFamily="34" charset="0"/>
              <a:buChar char="•"/>
            </a:pPr>
            <a:r>
              <a:rPr lang="en-IE" sz="2400" dirty="0">
                <a:solidFill>
                  <a:schemeClr val="bg1"/>
                </a:solidFill>
              </a:rPr>
              <a:t>An average of 350 direct employees</a:t>
            </a:r>
          </a:p>
          <a:p>
            <a:pPr marL="342900" indent="-342900">
              <a:buFont typeface="Arial" panose="020B0604020202020204" pitchFamily="34" charset="0"/>
              <a:buChar char="•"/>
            </a:pPr>
            <a:endParaRPr lang="en-IE" sz="2400" dirty="0">
              <a:solidFill>
                <a:schemeClr val="bg1"/>
              </a:solidFill>
            </a:endParaRPr>
          </a:p>
          <a:p>
            <a:pPr marL="342900" indent="-342900">
              <a:buFont typeface="Arial" panose="020B0604020202020204" pitchFamily="34" charset="0"/>
              <a:buChar char="•"/>
            </a:pPr>
            <a:r>
              <a:rPr lang="en-IE" sz="2400" dirty="0">
                <a:solidFill>
                  <a:schemeClr val="bg1"/>
                </a:solidFill>
              </a:rPr>
              <a:t>74% of whom lived within 30km of the mine</a:t>
            </a:r>
          </a:p>
          <a:p>
            <a:pPr marL="342900" indent="-342900">
              <a:buFont typeface="Arial" panose="020B0604020202020204" pitchFamily="34" charset="0"/>
              <a:buChar char="•"/>
            </a:pPr>
            <a:endParaRPr lang="en-IE" sz="2400" dirty="0">
              <a:solidFill>
                <a:schemeClr val="bg1"/>
              </a:solidFill>
            </a:endParaRPr>
          </a:p>
          <a:p>
            <a:pPr marL="342900" indent="-342900">
              <a:buFont typeface="Arial" panose="020B0604020202020204" pitchFamily="34" charset="0"/>
              <a:buChar char="•"/>
            </a:pPr>
            <a:r>
              <a:rPr lang="en-IE" sz="2400" dirty="0">
                <a:solidFill>
                  <a:schemeClr val="bg1"/>
                </a:solidFill>
              </a:rPr>
              <a:t>Paid an estimated €257 m in royalties, taxes and rates</a:t>
            </a:r>
          </a:p>
          <a:p>
            <a:pPr marL="342900" indent="-342900">
              <a:buFont typeface="Arial" panose="020B0604020202020204" pitchFamily="34" charset="0"/>
              <a:buChar char="•"/>
            </a:pPr>
            <a:endParaRPr lang="en-IE" sz="2400" dirty="0">
              <a:solidFill>
                <a:schemeClr val="bg1"/>
              </a:solidFill>
            </a:endParaRPr>
          </a:p>
          <a:p>
            <a:pPr marL="342900" indent="-342900">
              <a:buFont typeface="Arial" panose="020B0604020202020204" pitchFamily="34" charset="0"/>
              <a:buChar char="•"/>
            </a:pPr>
            <a:r>
              <a:rPr lang="en-IE" sz="2400" dirty="0">
                <a:solidFill>
                  <a:schemeClr val="bg1"/>
                </a:solidFill>
              </a:rPr>
              <a:t>And had a total spending, including direct, indirect and induced of </a:t>
            </a:r>
            <a:r>
              <a:rPr lang="en-IE" sz="2400" b="1" dirty="0">
                <a:solidFill>
                  <a:schemeClr val="bg1"/>
                </a:solidFill>
              </a:rPr>
              <a:t>€5.8 billion</a:t>
            </a:r>
          </a:p>
        </p:txBody>
      </p:sp>
      <p:pic>
        <p:nvPicPr>
          <p:cNvPr id="9" name="Picture 8">
            <a:extLst>
              <a:ext uri="{FF2B5EF4-FFF2-40B4-BE49-F238E27FC236}">
                <a16:creationId xmlns:a16="http://schemas.microsoft.com/office/drawing/2014/main" id="{338C1271-705F-818E-0B4F-7FFDC29F0963}"/>
              </a:ext>
            </a:extLst>
          </p:cNvPr>
          <p:cNvPicPr>
            <a:picLocks noChangeAspect="1"/>
          </p:cNvPicPr>
          <p:nvPr/>
        </p:nvPicPr>
        <p:blipFill>
          <a:blip r:embed="rId5"/>
          <a:stretch>
            <a:fillRect/>
          </a:stretch>
        </p:blipFill>
        <p:spPr>
          <a:xfrm>
            <a:off x="10544106" y="88626"/>
            <a:ext cx="1529405" cy="1018025"/>
          </a:xfrm>
          <a:prstGeom prst="rect">
            <a:avLst/>
          </a:prstGeom>
        </p:spPr>
      </p:pic>
    </p:spTree>
    <p:extLst>
      <p:ext uri="{BB962C8B-B14F-4D97-AF65-F5344CB8AC3E}">
        <p14:creationId xmlns:p14="http://schemas.microsoft.com/office/powerpoint/2010/main" val="2083803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EB72A8-DE20-45D1-D7DD-AF176160CDB4}"/>
              </a:ext>
            </a:extLst>
          </p:cNvPr>
          <p:cNvPicPr>
            <a:picLocks noChangeAspect="1"/>
          </p:cNvPicPr>
          <p:nvPr/>
        </p:nvPicPr>
        <p:blipFill rotWithShape="1">
          <a:blip r:embed="rId3"/>
          <a:srcRect r="6771" b="2"/>
          <a:stretch/>
        </p:blipFill>
        <p:spPr>
          <a:xfrm>
            <a:off x="5162052" y="3272588"/>
            <a:ext cx="6105382" cy="3585411"/>
          </a:xfrm>
          <a:prstGeom prst="rect">
            <a:avLst/>
          </a:prstGeom>
        </p:spPr>
      </p:pic>
      <p:pic>
        <p:nvPicPr>
          <p:cNvPr id="3" name="Picture 2">
            <a:extLst>
              <a:ext uri="{FF2B5EF4-FFF2-40B4-BE49-F238E27FC236}">
                <a16:creationId xmlns:a16="http://schemas.microsoft.com/office/drawing/2014/main" id="{97B2A500-2FA8-F725-C45F-709261F6454E}"/>
              </a:ext>
            </a:extLst>
          </p:cNvPr>
          <p:cNvPicPr>
            <a:picLocks noChangeAspect="1"/>
          </p:cNvPicPr>
          <p:nvPr/>
        </p:nvPicPr>
        <p:blipFill rotWithShape="1">
          <a:blip r:embed="rId4"/>
          <a:srcRect t="24317" r="-2" b="28728"/>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6" name="Rectangle 15">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53403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76F650-3329-E8C7-FC02-C5C09169A25B}"/>
              </a:ext>
            </a:extLst>
          </p:cNvPr>
          <p:cNvPicPr>
            <a:picLocks noChangeAspect="1"/>
          </p:cNvPicPr>
          <p:nvPr/>
        </p:nvPicPr>
        <p:blipFill>
          <a:blip r:embed="rId5"/>
          <a:stretch>
            <a:fillRect/>
          </a:stretch>
        </p:blipFill>
        <p:spPr>
          <a:xfrm>
            <a:off x="136288" y="5547237"/>
            <a:ext cx="1969179" cy="1310754"/>
          </a:xfrm>
          <a:prstGeom prst="rect">
            <a:avLst/>
          </a:prstGeom>
        </p:spPr>
      </p:pic>
    </p:spTree>
    <p:extLst>
      <p:ext uri="{BB962C8B-B14F-4D97-AF65-F5344CB8AC3E}">
        <p14:creationId xmlns:p14="http://schemas.microsoft.com/office/powerpoint/2010/main" val="329491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0" name="Freeform: Shape 9">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extBox 3">
            <a:extLst>
              <a:ext uri="{FF2B5EF4-FFF2-40B4-BE49-F238E27FC236}">
                <a16:creationId xmlns:a16="http://schemas.microsoft.com/office/drawing/2014/main" id="{67F75EEA-6D8B-B896-FC97-9105B45E146F}"/>
              </a:ext>
            </a:extLst>
          </p:cNvPr>
          <p:cNvSpPr txBox="1"/>
          <p:nvPr/>
        </p:nvSpPr>
        <p:spPr>
          <a:xfrm>
            <a:off x="295541" y="470687"/>
            <a:ext cx="3816961" cy="78439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a:solidFill>
                  <a:schemeClr val="bg1"/>
                </a:solidFill>
                <a:latin typeface="+mj-lt"/>
                <a:ea typeface="+mj-ea"/>
                <a:cs typeface="+mj-cs"/>
              </a:rPr>
              <a:t>Tynagh Mine</a:t>
            </a:r>
            <a:endParaRPr lang="en-US" sz="4000" b="1" kern="1200" dirty="0">
              <a:solidFill>
                <a:schemeClr val="bg1"/>
              </a:solidFill>
              <a:latin typeface="+mj-lt"/>
              <a:ea typeface="+mj-ea"/>
              <a:cs typeface="+mj-cs"/>
            </a:endParaRPr>
          </a:p>
        </p:txBody>
      </p:sp>
      <p:sp>
        <p:nvSpPr>
          <p:cNvPr id="6" name="TextBox 5">
            <a:extLst>
              <a:ext uri="{FF2B5EF4-FFF2-40B4-BE49-F238E27FC236}">
                <a16:creationId xmlns:a16="http://schemas.microsoft.com/office/drawing/2014/main" id="{A69DBBAC-D8BF-814D-FA75-F077E966BBAD}"/>
              </a:ext>
            </a:extLst>
          </p:cNvPr>
          <p:cNvSpPr txBox="1"/>
          <p:nvPr/>
        </p:nvSpPr>
        <p:spPr>
          <a:xfrm>
            <a:off x="295541" y="1587849"/>
            <a:ext cx="6092380" cy="3416320"/>
          </a:xfrm>
          <a:prstGeom prst="rect">
            <a:avLst/>
          </a:prstGeom>
          <a:noFill/>
        </p:spPr>
        <p:txBody>
          <a:bodyPr wrap="square" rtlCol="0">
            <a:spAutoFit/>
          </a:bodyPr>
          <a:lstStyle/>
          <a:p>
            <a:pPr marL="285750" indent="-285750">
              <a:buFont typeface="Arial" panose="020B0604020202020204" pitchFamily="34" charset="0"/>
              <a:buChar char="•"/>
            </a:pPr>
            <a:r>
              <a:rPr lang="en-IE" sz="2400">
                <a:solidFill>
                  <a:schemeClr val="bg1"/>
                </a:solidFill>
              </a:rPr>
              <a:t>OMAC, now ALS Global Loughrea</a:t>
            </a:r>
          </a:p>
          <a:p>
            <a:pPr marL="1200150" lvl="2" indent="-285750">
              <a:buFont typeface="Arial" panose="020B0604020202020204" pitchFamily="34" charset="0"/>
              <a:buChar char="•"/>
            </a:pPr>
            <a:r>
              <a:rPr lang="en-IE" sz="2400">
                <a:solidFill>
                  <a:schemeClr val="bg1"/>
                </a:solidFill>
              </a:rPr>
              <a:t>40 years in business in 2020 </a:t>
            </a:r>
          </a:p>
          <a:p>
            <a:pPr marL="1200150" lvl="2" indent="-285750">
              <a:buFont typeface="Arial" panose="020B0604020202020204" pitchFamily="34" charset="0"/>
              <a:buChar char="•"/>
            </a:pPr>
            <a:r>
              <a:rPr lang="en-IE" sz="2400">
                <a:solidFill>
                  <a:schemeClr val="bg1"/>
                </a:solidFill>
              </a:rPr>
              <a:t>Approx. 200 staff.  </a:t>
            </a:r>
          </a:p>
          <a:p>
            <a:pPr marL="285750" indent="-285750">
              <a:buFont typeface="Arial" panose="020B0604020202020204" pitchFamily="34" charset="0"/>
              <a:buChar char="•"/>
            </a:pPr>
            <a:r>
              <a:rPr lang="en-IE" sz="2400">
                <a:solidFill>
                  <a:schemeClr val="bg1"/>
                </a:solidFill>
              </a:rPr>
              <a:t>Irish drilling </a:t>
            </a:r>
          </a:p>
          <a:p>
            <a:pPr marL="1200150" lvl="2" indent="-285750">
              <a:buFont typeface="Arial" panose="020B0604020202020204" pitchFamily="34" charset="0"/>
              <a:buChar char="•"/>
            </a:pPr>
            <a:r>
              <a:rPr lang="en-IE" sz="2400">
                <a:solidFill>
                  <a:schemeClr val="bg1"/>
                </a:solidFill>
              </a:rPr>
              <a:t>55 years and </a:t>
            </a:r>
          </a:p>
          <a:p>
            <a:pPr marL="1200150" lvl="2" indent="-285750">
              <a:buFont typeface="Arial" panose="020B0604020202020204" pitchFamily="34" charset="0"/>
              <a:buChar char="•"/>
            </a:pPr>
            <a:r>
              <a:rPr lang="en-IE" sz="2400">
                <a:solidFill>
                  <a:schemeClr val="bg1"/>
                </a:solidFill>
              </a:rPr>
              <a:t>employs over 55 people  </a:t>
            </a:r>
          </a:p>
          <a:p>
            <a:pPr marL="285750" indent="-285750">
              <a:buFont typeface="Arial" panose="020B0604020202020204" pitchFamily="34" charset="0"/>
              <a:buChar char="•"/>
            </a:pPr>
            <a:r>
              <a:rPr lang="en-IE" sz="2400">
                <a:solidFill>
                  <a:schemeClr val="bg1"/>
                </a:solidFill>
              </a:rPr>
              <a:t>Priority Drilling </a:t>
            </a:r>
          </a:p>
          <a:p>
            <a:pPr marL="1200150" lvl="2" indent="-285750">
              <a:buFont typeface="Arial" panose="020B0604020202020204" pitchFamily="34" charset="0"/>
              <a:buChar char="•"/>
            </a:pPr>
            <a:r>
              <a:rPr lang="en-IE" sz="2400">
                <a:solidFill>
                  <a:schemeClr val="bg1"/>
                </a:solidFill>
              </a:rPr>
              <a:t>since 1954, </a:t>
            </a:r>
          </a:p>
          <a:p>
            <a:pPr marL="1200150" lvl="2" indent="-285750">
              <a:buFont typeface="Arial" panose="020B0604020202020204" pitchFamily="34" charset="0"/>
              <a:buChar char="•"/>
            </a:pPr>
            <a:r>
              <a:rPr lang="en-IE" sz="2400">
                <a:solidFill>
                  <a:schemeClr val="bg1"/>
                </a:solidFill>
              </a:rPr>
              <a:t>employing over 65</a:t>
            </a:r>
            <a:endParaRPr lang="en-IE" sz="2400" dirty="0">
              <a:solidFill>
                <a:schemeClr val="bg1"/>
              </a:solidFill>
            </a:endParaRPr>
          </a:p>
        </p:txBody>
      </p:sp>
      <p:pic>
        <p:nvPicPr>
          <p:cNvPr id="8" name="Picture 7">
            <a:extLst>
              <a:ext uri="{FF2B5EF4-FFF2-40B4-BE49-F238E27FC236}">
                <a16:creationId xmlns:a16="http://schemas.microsoft.com/office/drawing/2014/main" id="{D3345C5E-8E94-FBD9-C89E-712B1E83D9AE}"/>
              </a:ext>
            </a:extLst>
          </p:cNvPr>
          <p:cNvPicPr>
            <a:picLocks noChangeAspect="1"/>
          </p:cNvPicPr>
          <p:nvPr/>
        </p:nvPicPr>
        <p:blipFill>
          <a:blip r:embed="rId4"/>
          <a:stretch>
            <a:fillRect/>
          </a:stretch>
        </p:blipFill>
        <p:spPr>
          <a:xfrm>
            <a:off x="9962952" y="5408625"/>
            <a:ext cx="1971836" cy="1311613"/>
          </a:xfrm>
          <a:prstGeom prst="rect">
            <a:avLst/>
          </a:prstGeom>
        </p:spPr>
      </p:pic>
      <p:pic>
        <p:nvPicPr>
          <p:cNvPr id="3" name="Picture 2">
            <a:extLst>
              <a:ext uri="{FF2B5EF4-FFF2-40B4-BE49-F238E27FC236}">
                <a16:creationId xmlns:a16="http://schemas.microsoft.com/office/drawing/2014/main" id="{742D2FEF-F4D2-0249-D00F-580E4647400B}"/>
              </a:ext>
            </a:extLst>
          </p:cNvPr>
          <p:cNvPicPr>
            <a:picLocks noChangeAspect="1"/>
          </p:cNvPicPr>
          <p:nvPr/>
        </p:nvPicPr>
        <p:blipFill rotWithShape="1">
          <a:blip r:embed="rId5"/>
          <a:srcRect l="23768" t="22121" r="24155" b="12411"/>
          <a:stretch/>
        </p:blipFill>
        <p:spPr>
          <a:xfrm>
            <a:off x="4567448" y="526472"/>
            <a:ext cx="7169605" cy="48821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Box 12">
            <a:extLst>
              <a:ext uri="{FF2B5EF4-FFF2-40B4-BE49-F238E27FC236}">
                <a16:creationId xmlns:a16="http://schemas.microsoft.com/office/drawing/2014/main" id="{EFC90F8C-6401-C87B-09DE-FE8DD724F530}"/>
              </a:ext>
            </a:extLst>
          </p:cNvPr>
          <p:cNvSpPr txBox="1"/>
          <p:nvPr/>
        </p:nvSpPr>
        <p:spPr>
          <a:xfrm>
            <a:off x="6001554" y="5512086"/>
            <a:ext cx="4662153" cy="215444"/>
          </a:xfrm>
          <a:prstGeom prst="rect">
            <a:avLst/>
          </a:prstGeom>
          <a:noFill/>
        </p:spPr>
        <p:txBody>
          <a:bodyPr wrap="square">
            <a:spAutoFit/>
          </a:bodyPr>
          <a:lstStyle/>
          <a:p>
            <a:r>
              <a:rPr lang="en-IE" sz="800" dirty="0">
                <a:solidFill>
                  <a:schemeClr val="bg1"/>
                </a:solidFill>
                <a:hlinkClick r:id="rId6"/>
              </a:rPr>
              <a:t>https://thewildgeese.irish/profiles/blogs/gold-in-them-there-hills-tynagh-county-galway-ireland</a:t>
            </a:r>
            <a:r>
              <a:rPr lang="en-IE" sz="800" dirty="0">
                <a:solidFill>
                  <a:schemeClr val="bg1"/>
                </a:solidFill>
              </a:rPr>
              <a:t> </a:t>
            </a:r>
          </a:p>
        </p:txBody>
      </p:sp>
    </p:spTree>
    <p:extLst>
      <p:ext uri="{BB962C8B-B14F-4D97-AF65-F5344CB8AC3E}">
        <p14:creationId xmlns:p14="http://schemas.microsoft.com/office/powerpoint/2010/main" val="1701841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F75EEA-6D8B-B896-FC97-9105B45E146F}"/>
              </a:ext>
            </a:extLst>
          </p:cNvPr>
          <p:cNvSpPr txBox="1"/>
          <p:nvPr/>
        </p:nvSpPr>
        <p:spPr>
          <a:xfrm>
            <a:off x="245773" y="843157"/>
            <a:ext cx="5386584" cy="5338702"/>
          </a:xfrm>
          <a:prstGeom prst="rect">
            <a:avLst/>
          </a:prstGeom>
        </p:spPr>
        <p:txBody>
          <a:bodyPr vert="horz" lIns="91440" tIns="45720" rIns="91440" bIns="45720" rtlCol="0">
            <a:noAutofit/>
          </a:bodyPr>
          <a:lstStyle/>
          <a:p>
            <a:pPr>
              <a:lnSpc>
                <a:spcPct val="90000"/>
              </a:lnSpc>
              <a:spcBef>
                <a:spcPct val="0"/>
              </a:spcBef>
              <a:spcAft>
                <a:spcPts val="600"/>
              </a:spcAft>
            </a:pPr>
            <a:r>
              <a:rPr lang="en-US" sz="4000" b="1" dirty="0">
                <a:solidFill>
                  <a:schemeClr val="bg1">
                    <a:alpha val="80000"/>
                  </a:schemeClr>
                </a:solidFill>
              </a:rPr>
              <a:t>“Apart from the sanitation, the medicine, education, wine, public order, irrigation, roads, the fresh-water system, and public health, what have the Romans ever done for us?”</a:t>
            </a:r>
          </a:p>
        </p:txBody>
      </p:sp>
      <p:pic>
        <p:nvPicPr>
          <p:cNvPr id="2" name="Picture 1">
            <a:extLst>
              <a:ext uri="{FF2B5EF4-FFF2-40B4-BE49-F238E27FC236}">
                <a16:creationId xmlns:a16="http://schemas.microsoft.com/office/drawing/2014/main" id="{DCEE87A5-D378-3922-6744-4A3ECFE61FFF}"/>
              </a:ext>
            </a:extLst>
          </p:cNvPr>
          <p:cNvPicPr>
            <a:picLocks noChangeAspect="1"/>
          </p:cNvPicPr>
          <p:nvPr/>
        </p:nvPicPr>
        <p:blipFill rotWithShape="1">
          <a:blip r:embed="rId3"/>
          <a:srcRect r="1" b="5395"/>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8" name="Picture 7">
            <a:extLst>
              <a:ext uri="{FF2B5EF4-FFF2-40B4-BE49-F238E27FC236}">
                <a16:creationId xmlns:a16="http://schemas.microsoft.com/office/drawing/2014/main" id="{D3345C5E-8E94-FBD9-C89E-712B1E83D9AE}"/>
              </a:ext>
            </a:extLst>
          </p:cNvPr>
          <p:cNvPicPr>
            <a:picLocks noChangeAspect="1"/>
          </p:cNvPicPr>
          <p:nvPr/>
        </p:nvPicPr>
        <p:blipFill rotWithShape="1">
          <a:blip r:embed="rId4"/>
          <a:srcRect t="11892" r="1" b="9507"/>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18" name="Group 1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19" name="Freeform: Shape 1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45580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E6659C6F-A29D-4D83-86DA-5B0289733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327242-5482-AD7F-E9C2-F905DAAE34C1}"/>
              </a:ext>
            </a:extLst>
          </p:cNvPr>
          <p:cNvPicPr>
            <a:picLocks noChangeAspect="1"/>
          </p:cNvPicPr>
          <p:nvPr/>
        </p:nvPicPr>
        <p:blipFill rotWithShape="1">
          <a:blip r:embed="rId3"/>
          <a:srcRect l="18526" r="21800" b="1"/>
          <a:stretch/>
        </p:blipFill>
        <p:spPr>
          <a:xfrm>
            <a:off x="4472902" y="18"/>
            <a:ext cx="4049486" cy="3681383"/>
          </a:xfrm>
          <a:prstGeom prst="rect">
            <a:avLst/>
          </a:prstGeom>
        </p:spPr>
      </p:pic>
      <p:pic>
        <p:nvPicPr>
          <p:cNvPr id="10" name="Picture 9">
            <a:extLst>
              <a:ext uri="{FF2B5EF4-FFF2-40B4-BE49-F238E27FC236}">
                <a16:creationId xmlns:a16="http://schemas.microsoft.com/office/drawing/2014/main" id="{90B9E56F-4C1F-D79B-820B-A200CADE3AE3}"/>
              </a:ext>
            </a:extLst>
          </p:cNvPr>
          <p:cNvPicPr>
            <a:picLocks noChangeAspect="1"/>
          </p:cNvPicPr>
          <p:nvPr/>
        </p:nvPicPr>
        <p:blipFill rotWithShape="1">
          <a:blip r:embed="rId4">
            <a:alphaModFix/>
          </a:blip>
          <a:srcRect l="21922" r="24002"/>
          <a:stretch/>
        </p:blipFill>
        <p:spPr>
          <a:xfrm>
            <a:off x="8522390" y="-7"/>
            <a:ext cx="3669610" cy="3681406"/>
          </a:xfrm>
          <a:prstGeom prst="rect">
            <a:avLst/>
          </a:prstGeom>
        </p:spPr>
      </p:pic>
      <p:pic>
        <p:nvPicPr>
          <p:cNvPr id="7" name="Picture 6">
            <a:extLst>
              <a:ext uri="{FF2B5EF4-FFF2-40B4-BE49-F238E27FC236}">
                <a16:creationId xmlns:a16="http://schemas.microsoft.com/office/drawing/2014/main" id="{63FE2BC4-B59F-C479-0F44-4EB2306BE6A6}"/>
              </a:ext>
            </a:extLst>
          </p:cNvPr>
          <p:cNvPicPr>
            <a:picLocks noChangeAspect="1"/>
          </p:cNvPicPr>
          <p:nvPr/>
        </p:nvPicPr>
        <p:blipFill rotWithShape="1">
          <a:blip r:embed="rId5"/>
          <a:srcRect t="6276" r="1" b="17868"/>
          <a:stretch/>
        </p:blipFill>
        <p:spPr>
          <a:xfrm>
            <a:off x="4472902" y="3681405"/>
            <a:ext cx="7719098" cy="3176595"/>
          </a:xfrm>
          <a:prstGeom prst="rect">
            <a:avLst/>
          </a:prstGeom>
        </p:spPr>
      </p:pic>
      <p:sp>
        <p:nvSpPr>
          <p:cNvPr id="56" name="Rectangle 5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3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F75EEA-6D8B-B896-FC97-9105B45E146F}"/>
              </a:ext>
            </a:extLst>
          </p:cNvPr>
          <p:cNvSpPr txBox="1"/>
          <p:nvPr/>
        </p:nvSpPr>
        <p:spPr>
          <a:xfrm>
            <a:off x="547255" y="1293799"/>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dirty="0">
                <a:solidFill>
                  <a:schemeClr val="bg1"/>
                </a:solidFill>
                <a:latin typeface="+mj-lt"/>
                <a:ea typeface="+mj-ea"/>
                <a:cs typeface="+mj-cs"/>
              </a:rPr>
              <a:t>From mine </a:t>
            </a:r>
          </a:p>
          <a:p>
            <a:pPr>
              <a:lnSpc>
                <a:spcPct val="90000"/>
              </a:lnSpc>
              <a:spcBef>
                <a:spcPct val="0"/>
              </a:spcBef>
              <a:spcAft>
                <a:spcPts val="600"/>
              </a:spcAft>
            </a:pPr>
            <a:r>
              <a:rPr lang="en-US" sz="5000" kern="1200" dirty="0">
                <a:solidFill>
                  <a:schemeClr val="bg1"/>
                </a:solidFill>
                <a:latin typeface="+mj-lt"/>
                <a:ea typeface="+mj-ea"/>
                <a:cs typeface="+mj-cs"/>
              </a:rPr>
              <a:t>	– to product </a:t>
            </a:r>
          </a:p>
          <a:p>
            <a:pPr>
              <a:lnSpc>
                <a:spcPct val="90000"/>
              </a:lnSpc>
              <a:spcBef>
                <a:spcPct val="0"/>
              </a:spcBef>
              <a:spcAft>
                <a:spcPts val="600"/>
              </a:spcAft>
            </a:pPr>
            <a:r>
              <a:rPr lang="en-US" sz="5000" kern="1200" dirty="0">
                <a:solidFill>
                  <a:schemeClr val="bg1"/>
                </a:solidFill>
                <a:latin typeface="+mj-lt"/>
                <a:ea typeface="+mj-ea"/>
                <a:cs typeface="+mj-cs"/>
              </a:rPr>
              <a:t>		– to recycle</a:t>
            </a:r>
          </a:p>
        </p:txBody>
      </p:sp>
      <p:cxnSp>
        <p:nvCxnSpPr>
          <p:cNvPr id="58" name="Straight Connector 5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477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0F85D44-E4E6-5C15-DC4D-A2703388CFFB}"/>
              </a:ext>
            </a:extLst>
          </p:cNvPr>
          <p:cNvPicPr>
            <a:picLocks noChangeAspect="1"/>
          </p:cNvPicPr>
          <p:nvPr/>
        </p:nvPicPr>
        <p:blipFill rotWithShape="1">
          <a:blip r:embed="rId3">
            <a:alphaModFix amt="70000"/>
          </a:blip>
          <a:srcRect l="13876" t="16969" r="19895" b="5324"/>
          <a:stretch/>
        </p:blipFill>
        <p:spPr>
          <a:xfrm>
            <a:off x="20" y="0"/>
            <a:ext cx="10295696" cy="6857990"/>
          </a:xfrm>
          <a:prstGeom prst="rect">
            <a:avLst/>
          </a:prstGeom>
        </p:spPr>
      </p:pic>
      <p:sp>
        <p:nvSpPr>
          <p:cNvPr id="2" name="Title 1">
            <a:extLst>
              <a:ext uri="{FF2B5EF4-FFF2-40B4-BE49-F238E27FC236}">
                <a16:creationId xmlns:a16="http://schemas.microsoft.com/office/drawing/2014/main" id="{91063C65-CB93-7236-1473-C89F2D300AAD}"/>
              </a:ext>
            </a:extLst>
          </p:cNvPr>
          <p:cNvSpPr>
            <a:spLocks noGrp="1"/>
          </p:cNvSpPr>
          <p:nvPr>
            <p:ph type="ctrTitle"/>
          </p:nvPr>
        </p:nvSpPr>
        <p:spPr>
          <a:xfrm>
            <a:off x="173182" y="820108"/>
            <a:ext cx="6971773" cy="4331566"/>
          </a:xfrm>
        </p:spPr>
        <p:txBody>
          <a:bodyPr vert="horz" lIns="91440" tIns="45720" rIns="91440" bIns="45720" rtlCol="0" anchor="ctr">
            <a:noAutofit/>
          </a:bodyPr>
          <a:lstStyle/>
          <a:p>
            <a:pPr algn="l"/>
            <a:r>
              <a:rPr lang="en-US" sz="9600" b="1" kern="1200" dirty="0">
                <a:solidFill>
                  <a:srgbClr val="00B0F0"/>
                </a:solidFill>
                <a:latin typeface="+mj-lt"/>
                <a:ea typeface="+mj-ea"/>
                <a:cs typeface="+mj-cs"/>
              </a:rPr>
              <a:t>“Always look on the bright side of life”</a:t>
            </a:r>
          </a:p>
        </p:txBody>
      </p:sp>
      <p:sp>
        <p:nvSpPr>
          <p:cNvPr id="3" name="Subtitle 2">
            <a:extLst>
              <a:ext uri="{FF2B5EF4-FFF2-40B4-BE49-F238E27FC236}">
                <a16:creationId xmlns:a16="http://schemas.microsoft.com/office/drawing/2014/main" id="{E0BEFEEA-02E8-E2CD-5244-378E9B9732CA}"/>
              </a:ext>
            </a:extLst>
          </p:cNvPr>
          <p:cNvSpPr>
            <a:spLocks noGrp="1"/>
          </p:cNvSpPr>
          <p:nvPr>
            <p:ph type="subTitle" idx="1"/>
          </p:nvPr>
        </p:nvSpPr>
        <p:spPr>
          <a:xfrm>
            <a:off x="173182" y="5447884"/>
            <a:ext cx="4619621" cy="1410106"/>
          </a:xfrm>
        </p:spPr>
        <p:txBody>
          <a:bodyPr vert="horz" lIns="91440" tIns="45720" rIns="91440" bIns="45720" rtlCol="0">
            <a:normAutofit/>
          </a:bodyPr>
          <a:lstStyle/>
          <a:p>
            <a:pPr algn="l"/>
            <a:r>
              <a:rPr lang="en-US" sz="2000" i="1" dirty="0" err="1">
                <a:solidFill>
                  <a:srgbClr val="FFFFFF"/>
                </a:solidFill>
              </a:rPr>
              <a:t>EurGeol</a:t>
            </a:r>
            <a:r>
              <a:rPr lang="en-US" sz="2000" dirty="0">
                <a:solidFill>
                  <a:srgbClr val="FFFFFF"/>
                </a:solidFill>
              </a:rPr>
              <a:t> Paul Mc Dermott </a:t>
            </a:r>
            <a:r>
              <a:rPr lang="en-US" sz="2000" i="1" dirty="0" err="1">
                <a:solidFill>
                  <a:srgbClr val="FFFFFF"/>
                </a:solidFill>
              </a:rPr>
              <a:t>PGeo</a:t>
            </a:r>
            <a:endParaRPr lang="en-US" sz="2000" i="1" dirty="0">
              <a:solidFill>
                <a:srgbClr val="FFFFFF"/>
              </a:solidFill>
            </a:endParaRPr>
          </a:p>
          <a:p>
            <a:pPr algn="l"/>
            <a:r>
              <a:rPr lang="en-US" sz="2000" dirty="0">
                <a:solidFill>
                  <a:srgbClr val="FFFFFF"/>
                </a:solidFill>
              </a:rPr>
              <a:t>Geoscience Regulation Office (DECC)</a:t>
            </a:r>
          </a:p>
          <a:p>
            <a:pPr algn="l"/>
            <a:r>
              <a:rPr lang="en-US" sz="2000" dirty="0">
                <a:solidFill>
                  <a:srgbClr val="FFFFFF"/>
                </a:solidFill>
                <a:hlinkClick r:id="rId4"/>
              </a:rPr>
              <a:t>paul.mcdermott@decc.gov.ie</a:t>
            </a:r>
            <a:r>
              <a:rPr lang="en-US" sz="2000" dirty="0">
                <a:solidFill>
                  <a:srgbClr val="FFFFFF"/>
                </a:solidFill>
              </a:rPr>
              <a:t>  </a:t>
            </a:r>
          </a:p>
          <a:p>
            <a:pPr algn="l"/>
            <a:endParaRPr lang="en-US" sz="2000" dirty="0">
              <a:solidFill>
                <a:srgbClr val="FFFFFF"/>
              </a:solidFill>
            </a:endParaRPr>
          </a:p>
        </p:txBody>
      </p:sp>
      <p:pic>
        <p:nvPicPr>
          <p:cNvPr id="5" name="Picture 4" descr="A green and white text on a black background&#10;&#10;Description automatically generated">
            <a:extLst>
              <a:ext uri="{FF2B5EF4-FFF2-40B4-BE49-F238E27FC236}">
                <a16:creationId xmlns:a16="http://schemas.microsoft.com/office/drawing/2014/main" id="{C476DAB8-7351-F76D-8746-E463DA188EC9}"/>
              </a:ext>
            </a:extLst>
          </p:cNvPr>
          <p:cNvPicPr>
            <a:picLocks noChangeAspect="1"/>
          </p:cNvPicPr>
          <p:nvPr/>
        </p:nvPicPr>
        <p:blipFill rotWithShape="1">
          <a:blip r:embed="rId5">
            <a:alphaModFix/>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5900"/>
                    </a14:imgEffect>
                  </a14:imgLayer>
                </a14:imgProps>
              </a:ext>
            </a:extLst>
          </a:blip>
          <a:srcRect l="42180"/>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71609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20FDFD2-19AF-4124-A49A-BAC0929B1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B7A1954-1854-60DC-801A-12DC6321C727}"/>
              </a:ext>
            </a:extLst>
          </p:cNvPr>
          <p:cNvSpPr txBox="1"/>
          <p:nvPr/>
        </p:nvSpPr>
        <p:spPr>
          <a:xfrm>
            <a:off x="7027050" y="387582"/>
            <a:ext cx="3816961" cy="78439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chemeClr val="bg1"/>
                </a:solidFill>
                <a:latin typeface="+mj-lt"/>
                <a:ea typeface="+mj-ea"/>
                <a:cs typeface="+mj-cs"/>
              </a:rPr>
              <a:t>Ireland and Zinc</a:t>
            </a:r>
          </a:p>
        </p:txBody>
      </p:sp>
      <p:pic>
        <p:nvPicPr>
          <p:cNvPr id="13" name="Picture 12">
            <a:extLst>
              <a:ext uri="{FF2B5EF4-FFF2-40B4-BE49-F238E27FC236}">
                <a16:creationId xmlns:a16="http://schemas.microsoft.com/office/drawing/2014/main" id="{AC1F3E53-28EB-1E46-6D2C-C3AC8D88D4C6}"/>
              </a:ext>
            </a:extLst>
          </p:cNvPr>
          <p:cNvPicPr>
            <a:picLocks noChangeAspect="1"/>
          </p:cNvPicPr>
          <p:nvPr/>
        </p:nvPicPr>
        <p:blipFill rotWithShape="1">
          <a:blip r:embed="rId3"/>
          <a:srcRect t="40648" r="-3" b="16732"/>
          <a:stretch/>
        </p:blipFill>
        <p:spPr>
          <a:xfrm>
            <a:off x="20" y="10"/>
            <a:ext cx="5983982" cy="3333738"/>
          </a:xfrm>
          <a:custGeom>
            <a:avLst/>
            <a:gdLst/>
            <a:ahLst/>
            <a:cxnLst/>
            <a:rect l="l" t="t" r="r" b="b"/>
            <a:pathLst>
              <a:path w="5984002" h="3333748">
                <a:moveTo>
                  <a:pt x="0" y="0"/>
                </a:moveTo>
                <a:lnTo>
                  <a:pt x="5984002" y="0"/>
                </a:lnTo>
                <a:lnTo>
                  <a:pt x="5984002" y="3207466"/>
                </a:lnTo>
                <a:lnTo>
                  <a:pt x="5974632" y="3224222"/>
                </a:lnTo>
                <a:cubicBezTo>
                  <a:pt x="5971874" y="3232240"/>
                  <a:pt x="5969769" y="3240871"/>
                  <a:pt x="5966960" y="3248619"/>
                </a:cubicBezTo>
                <a:cubicBezTo>
                  <a:pt x="5960339" y="3266468"/>
                  <a:pt x="5963751" y="3279610"/>
                  <a:pt x="5983007" y="3289222"/>
                </a:cubicBezTo>
                <a:lnTo>
                  <a:pt x="5984002" y="3290152"/>
                </a:lnTo>
                <a:lnTo>
                  <a:pt x="5984002" y="3333748"/>
                </a:lnTo>
                <a:lnTo>
                  <a:pt x="0" y="3333748"/>
                </a:lnTo>
                <a:close/>
              </a:path>
            </a:pathLst>
          </a:custGeom>
        </p:spPr>
      </p:pic>
      <p:grpSp>
        <p:nvGrpSpPr>
          <p:cNvPr id="20" name="Group 19">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21" name="Freeform: Shape 20">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 name="TextBox 4">
            <a:extLst>
              <a:ext uri="{FF2B5EF4-FFF2-40B4-BE49-F238E27FC236}">
                <a16:creationId xmlns:a16="http://schemas.microsoft.com/office/drawing/2014/main" id="{7CEAD215-5C3C-9FAF-A991-B6CD31986F5B}"/>
              </a:ext>
            </a:extLst>
          </p:cNvPr>
          <p:cNvSpPr txBox="1"/>
          <p:nvPr/>
        </p:nvSpPr>
        <p:spPr>
          <a:xfrm>
            <a:off x="7027050" y="2141041"/>
            <a:ext cx="4391024" cy="268200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solidFill>
                  <a:schemeClr val="bg1">
                    <a:alpha val="80000"/>
                  </a:schemeClr>
                </a:solidFill>
              </a:rPr>
              <a:t>Most zinc discovered per square kilo</a:t>
            </a:r>
            <a:r>
              <a:rPr lang="en-IE" sz="2400" dirty="0">
                <a:solidFill>
                  <a:schemeClr val="bg1">
                    <a:alpha val="80000"/>
                  </a:schemeClr>
                </a:solidFill>
              </a:rPr>
              <a:t>metre</a:t>
            </a:r>
            <a:r>
              <a:rPr lang="en-US" sz="2400" dirty="0">
                <a:solidFill>
                  <a:schemeClr val="bg1">
                    <a:alpha val="80000"/>
                  </a:schemeClr>
                </a:solidFill>
              </a:rPr>
              <a:t> (Singer 1995)</a:t>
            </a:r>
          </a:p>
          <a:p>
            <a:pPr marL="285750" indent="-228600">
              <a:lnSpc>
                <a:spcPct val="90000"/>
              </a:lnSpc>
              <a:spcAft>
                <a:spcPts val="600"/>
              </a:spcAft>
              <a:buFont typeface="Arial" panose="020B0604020202020204" pitchFamily="34" charset="0"/>
              <a:buChar char="•"/>
            </a:pPr>
            <a:endParaRPr lang="en-US" sz="2400" dirty="0">
              <a:solidFill>
                <a:schemeClr val="bg1">
                  <a:alpha val="80000"/>
                </a:schemeClr>
              </a:solidFill>
            </a:endParaRPr>
          </a:p>
          <a:p>
            <a:pPr marL="285750" indent="-228600">
              <a:lnSpc>
                <a:spcPct val="90000"/>
              </a:lnSpc>
              <a:spcAft>
                <a:spcPts val="600"/>
              </a:spcAft>
              <a:buFont typeface="Arial" panose="020B0604020202020204" pitchFamily="34" charset="0"/>
              <a:buChar char="•"/>
            </a:pPr>
            <a:r>
              <a:rPr lang="en-US" sz="2400" dirty="0">
                <a:solidFill>
                  <a:schemeClr val="bg1">
                    <a:alpha val="80000"/>
                  </a:schemeClr>
                </a:solidFill>
              </a:rPr>
              <a:t>9.5% of zinc mine output in Europe (2022)</a:t>
            </a:r>
          </a:p>
        </p:txBody>
      </p:sp>
      <p:pic>
        <p:nvPicPr>
          <p:cNvPr id="14" name="Picture 13">
            <a:extLst>
              <a:ext uri="{FF2B5EF4-FFF2-40B4-BE49-F238E27FC236}">
                <a16:creationId xmlns:a16="http://schemas.microsoft.com/office/drawing/2014/main" id="{BC555168-69DC-3D5C-5F10-E0CD42C464FE}"/>
              </a:ext>
            </a:extLst>
          </p:cNvPr>
          <p:cNvPicPr>
            <a:picLocks noChangeAspect="1"/>
          </p:cNvPicPr>
          <p:nvPr/>
        </p:nvPicPr>
        <p:blipFill>
          <a:blip r:embed="rId5"/>
          <a:stretch>
            <a:fillRect/>
          </a:stretch>
        </p:blipFill>
        <p:spPr>
          <a:xfrm>
            <a:off x="9820048" y="5253063"/>
            <a:ext cx="2133785" cy="1420491"/>
          </a:xfrm>
          <a:prstGeom prst="rect">
            <a:avLst/>
          </a:prstGeom>
        </p:spPr>
      </p:pic>
      <p:pic>
        <p:nvPicPr>
          <p:cNvPr id="15" name="Picture 14">
            <a:extLst>
              <a:ext uri="{FF2B5EF4-FFF2-40B4-BE49-F238E27FC236}">
                <a16:creationId xmlns:a16="http://schemas.microsoft.com/office/drawing/2014/main" id="{24A78F18-E823-9CB7-B1AE-C1D544D5CE03}"/>
              </a:ext>
            </a:extLst>
          </p:cNvPr>
          <p:cNvPicPr>
            <a:picLocks noChangeAspect="1"/>
          </p:cNvPicPr>
          <p:nvPr/>
        </p:nvPicPr>
        <p:blipFill>
          <a:blip r:embed="rId6"/>
          <a:stretch>
            <a:fillRect/>
          </a:stretch>
        </p:blipFill>
        <p:spPr>
          <a:xfrm>
            <a:off x="1340648" y="3700752"/>
            <a:ext cx="3280795" cy="2972802"/>
          </a:xfrm>
          <a:prstGeom prst="rect">
            <a:avLst/>
          </a:prstGeom>
        </p:spPr>
      </p:pic>
    </p:spTree>
    <p:extLst>
      <p:ext uri="{BB962C8B-B14F-4D97-AF65-F5344CB8AC3E}">
        <p14:creationId xmlns:p14="http://schemas.microsoft.com/office/powerpoint/2010/main" val="2748640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236A17-D18A-F0F8-6B4A-2A094FF43B48}"/>
              </a:ext>
            </a:extLst>
          </p:cNvPr>
          <p:cNvPicPr>
            <a:picLocks noChangeAspect="1"/>
          </p:cNvPicPr>
          <p:nvPr/>
        </p:nvPicPr>
        <p:blipFill rotWithShape="1">
          <a:blip r:embed="rId3"/>
          <a:srcRect l="4976" r="5924"/>
          <a:stretch/>
        </p:blipFill>
        <p:spPr>
          <a:xfrm>
            <a:off x="4211392" y="-1"/>
            <a:ext cx="7980606" cy="6858001"/>
          </a:xfrm>
          <a:prstGeom prst="rect">
            <a:avLst/>
          </a:prstGeom>
        </p:spPr>
      </p:pic>
      <p:grpSp>
        <p:nvGrpSpPr>
          <p:cNvPr id="16" name="Group 15">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7" name="Freeform: Shape 16">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9" name="Group 18">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3" name="Freeform: Shape 22">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21" name="Freeform: Shape 20">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5104A003-DA4C-DB54-34D4-4FD8EEB543DB}"/>
              </a:ext>
            </a:extLst>
          </p:cNvPr>
          <p:cNvSpPr txBox="1"/>
          <p:nvPr/>
        </p:nvSpPr>
        <p:spPr>
          <a:xfrm>
            <a:off x="244699" y="2021982"/>
            <a:ext cx="3721993" cy="2031325"/>
          </a:xfrm>
          <a:prstGeom prst="rect">
            <a:avLst/>
          </a:prstGeom>
          <a:noFill/>
        </p:spPr>
        <p:txBody>
          <a:bodyPr wrap="square" rtlCol="0">
            <a:spAutoFit/>
          </a:bodyPr>
          <a:lstStyle/>
          <a:p>
            <a:pPr marL="285750" indent="-285750">
              <a:buFont typeface="Arial" panose="020B0604020202020204" pitchFamily="34" charset="0"/>
              <a:buChar char="•"/>
            </a:pPr>
            <a:r>
              <a:rPr lang="en-IE" b="1" dirty="0">
                <a:solidFill>
                  <a:schemeClr val="bg1"/>
                </a:solidFill>
              </a:rPr>
              <a:t>Pallas Green 45.1 Mt @ 7.2% Zn and 1.2% Pb</a:t>
            </a:r>
          </a:p>
          <a:p>
            <a:pPr marL="285750" indent="-285750">
              <a:buFont typeface="Arial" panose="020B0604020202020204" pitchFamily="34" charset="0"/>
              <a:buChar char="•"/>
            </a:pPr>
            <a:endParaRPr lang="en-IE" b="1" dirty="0">
              <a:solidFill>
                <a:schemeClr val="bg1"/>
              </a:solidFill>
            </a:endParaRPr>
          </a:p>
          <a:p>
            <a:pPr marL="285750" indent="-285750">
              <a:buFont typeface="Arial" panose="020B0604020202020204" pitchFamily="34" charset="0"/>
              <a:buChar char="•"/>
            </a:pPr>
            <a:endParaRPr lang="en-IE" b="1" dirty="0">
              <a:solidFill>
                <a:schemeClr val="bg1"/>
              </a:solidFill>
            </a:endParaRPr>
          </a:p>
          <a:p>
            <a:pPr marL="285750" indent="-285750">
              <a:buFont typeface="Arial" panose="020B0604020202020204" pitchFamily="34" charset="0"/>
              <a:buChar char="•"/>
            </a:pPr>
            <a:endParaRPr lang="en-IE" b="1" dirty="0">
              <a:solidFill>
                <a:schemeClr val="bg1"/>
              </a:solidFill>
            </a:endParaRPr>
          </a:p>
          <a:p>
            <a:pPr marL="285750" indent="-285750">
              <a:buFont typeface="Arial" panose="020B0604020202020204" pitchFamily="34" charset="0"/>
              <a:buChar char="•"/>
            </a:pPr>
            <a:r>
              <a:rPr lang="en-IE" b="1" dirty="0">
                <a:solidFill>
                  <a:schemeClr val="bg1"/>
                </a:solidFill>
              </a:rPr>
              <a:t>Tara Deep 27.0 Mt @ 8.4% Zn and 1.6% Pb</a:t>
            </a:r>
          </a:p>
        </p:txBody>
      </p:sp>
      <p:pic>
        <p:nvPicPr>
          <p:cNvPr id="8" name="Picture 7">
            <a:extLst>
              <a:ext uri="{FF2B5EF4-FFF2-40B4-BE49-F238E27FC236}">
                <a16:creationId xmlns:a16="http://schemas.microsoft.com/office/drawing/2014/main" id="{77F9C25A-58F8-6485-7CB2-A1D68449A0DA}"/>
              </a:ext>
            </a:extLst>
          </p:cNvPr>
          <p:cNvPicPr>
            <a:picLocks noChangeAspect="1"/>
          </p:cNvPicPr>
          <p:nvPr/>
        </p:nvPicPr>
        <p:blipFill>
          <a:blip r:embed="rId5"/>
          <a:stretch>
            <a:fillRect/>
          </a:stretch>
        </p:blipFill>
        <p:spPr>
          <a:xfrm>
            <a:off x="945522" y="5203066"/>
            <a:ext cx="2320345" cy="1543432"/>
          </a:xfrm>
          <a:prstGeom prst="rect">
            <a:avLst/>
          </a:prstGeom>
        </p:spPr>
      </p:pic>
    </p:spTree>
    <p:extLst>
      <p:ext uri="{BB962C8B-B14F-4D97-AF65-F5344CB8AC3E}">
        <p14:creationId xmlns:p14="http://schemas.microsoft.com/office/powerpoint/2010/main" val="146091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0" name="Freeform: Shape 9">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extBox 3">
            <a:extLst>
              <a:ext uri="{FF2B5EF4-FFF2-40B4-BE49-F238E27FC236}">
                <a16:creationId xmlns:a16="http://schemas.microsoft.com/office/drawing/2014/main" id="{67F75EEA-6D8B-B896-FC97-9105B45E146F}"/>
              </a:ext>
            </a:extLst>
          </p:cNvPr>
          <p:cNvSpPr txBox="1"/>
          <p:nvPr/>
        </p:nvSpPr>
        <p:spPr>
          <a:xfrm>
            <a:off x="295541" y="470687"/>
            <a:ext cx="3816961" cy="784396"/>
          </a:xfrm>
          <a:prstGeom prst="rect">
            <a:avLst/>
          </a:prstGeom>
        </p:spPr>
        <p:txBody>
          <a:bodyPr vert="horz" lIns="91440" tIns="45720" rIns="91440" bIns="45720" rtlCol="0" anchor="t">
            <a:normAutofit fontScale="85000" lnSpcReduction="10000"/>
          </a:bodyPr>
          <a:lstStyle/>
          <a:p>
            <a:pPr>
              <a:lnSpc>
                <a:spcPct val="90000"/>
              </a:lnSpc>
              <a:spcBef>
                <a:spcPct val="0"/>
              </a:spcBef>
              <a:spcAft>
                <a:spcPts val="600"/>
              </a:spcAft>
            </a:pPr>
            <a:r>
              <a:rPr lang="en-US" sz="4000" b="1" kern="1200" dirty="0">
                <a:solidFill>
                  <a:schemeClr val="bg1"/>
                </a:solidFill>
                <a:latin typeface="+mj-lt"/>
                <a:ea typeface="+mj-ea"/>
                <a:cs typeface="+mj-cs"/>
              </a:rPr>
              <a:t>Exploration and Zinc</a:t>
            </a:r>
          </a:p>
        </p:txBody>
      </p:sp>
      <p:pic>
        <p:nvPicPr>
          <p:cNvPr id="5" name="Picture 4">
            <a:extLst>
              <a:ext uri="{FF2B5EF4-FFF2-40B4-BE49-F238E27FC236}">
                <a16:creationId xmlns:a16="http://schemas.microsoft.com/office/drawing/2014/main" id="{E0963F13-7856-F7DB-B934-293C1042FDA1}"/>
              </a:ext>
            </a:extLst>
          </p:cNvPr>
          <p:cNvPicPr>
            <a:picLocks noChangeAspect="1"/>
          </p:cNvPicPr>
          <p:nvPr/>
        </p:nvPicPr>
        <p:blipFill>
          <a:blip r:embed="rId4"/>
          <a:stretch>
            <a:fillRect/>
          </a:stretch>
        </p:blipFill>
        <p:spPr>
          <a:xfrm>
            <a:off x="4093410" y="862885"/>
            <a:ext cx="7549811" cy="47333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TextBox 5">
            <a:extLst>
              <a:ext uri="{FF2B5EF4-FFF2-40B4-BE49-F238E27FC236}">
                <a16:creationId xmlns:a16="http://schemas.microsoft.com/office/drawing/2014/main" id="{A69DBBAC-D8BF-814D-FA75-F077E966BBAD}"/>
              </a:ext>
            </a:extLst>
          </p:cNvPr>
          <p:cNvSpPr txBox="1"/>
          <p:nvPr/>
        </p:nvSpPr>
        <p:spPr>
          <a:xfrm>
            <a:off x="295541" y="1442433"/>
            <a:ext cx="4713668" cy="3046988"/>
          </a:xfrm>
          <a:prstGeom prst="rect">
            <a:avLst/>
          </a:prstGeom>
          <a:noFill/>
        </p:spPr>
        <p:txBody>
          <a:bodyPr wrap="square" rtlCol="0">
            <a:spAutoFit/>
          </a:bodyPr>
          <a:lstStyle/>
          <a:p>
            <a:r>
              <a:rPr lang="en-IE" sz="2400" b="1" dirty="0">
                <a:solidFill>
                  <a:schemeClr val="bg1"/>
                </a:solidFill>
              </a:rPr>
              <a:t>Indecon report of 2013</a:t>
            </a:r>
          </a:p>
          <a:p>
            <a:endParaRPr lang="en-IE" sz="2400" b="1" dirty="0">
              <a:solidFill>
                <a:schemeClr val="bg1"/>
              </a:solidFill>
            </a:endParaRPr>
          </a:p>
          <a:p>
            <a:pPr marL="285750" indent="-285750">
              <a:buFont typeface="Arial" panose="020B0604020202020204" pitchFamily="34" charset="0"/>
              <a:buChar char="•"/>
            </a:pPr>
            <a:r>
              <a:rPr lang="en-IE" sz="2400" dirty="0">
                <a:solidFill>
                  <a:schemeClr val="bg1"/>
                </a:solidFill>
              </a:rPr>
              <a:t>240 employed in 2012</a:t>
            </a:r>
          </a:p>
          <a:p>
            <a:pPr marL="285750" indent="-285750">
              <a:buFont typeface="Arial" panose="020B0604020202020204" pitchFamily="34" charset="0"/>
              <a:buChar char="•"/>
            </a:pPr>
            <a:endParaRPr lang="en-IE" sz="2400" dirty="0">
              <a:solidFill>
                <a:schemeClr val="bg1"/>
              </a:solidFill>
            </a:endParaRPr>
          </a:p>
          <a:p>
            <a:pPr marL="285750" indent="-285750">
              <a:buFont typeface="Arial" panose="020B0604020202020204" pitchFamily="34" charset="0"/>
              <a:buChar char="•"/>
            </a:pPr>
            <a:r>
              <a:rPr lang="en-IE" sz="2400" dirty="0">
                <a:solidFill>
                  <a:schemeClr val="bg1"/>
                </a:solidFill>
              </a:rPr>
              <a:t>Wages of approximately €4.3m</a:t>
            </a:r>
          </a:p>
          <a:p>
            <a:pPr marL="285750" indent="-285750">
              <a:buFont typeface="Arial" panose="020B0604020202020204" pitchFamily="34" charset="0"/>
              <a:buChar char="•"/>
            </a:pPr>
            <a:endParaRPr lang="en-IE" sz="2400" dirty="0">
              <a:solidFill>
                <a:schemeClr val="bg1"/>
              </a:solidFill>
            </a:endParaRPr>
          </a:p>
          <a:p>
            <a:pPr marL="285750" indent="-285750">
              <a:buFont typeface="Arial" panose="020B0604020202020204" pitchFamily="34" charset="0"/>
              <a:buChar char="•"/>
            </a:pPr>
            <a:r>
              <a:rPr lang="en-IE" sz="2400" dirty="0">
                <a:solidFill>
                  <a:schemeClr val="bg1"/>
                </a:solidFill>
              </a:rPr>
              <a:t>And €23.7m in Irish produced non-labour inputs</a:t>
            </a:r>
          </a:p>
        </p:txBody>
      </p:sp>
      <p:pic>
        <p:nvPicPr>
          <p:cNvPr id="8" name="Picture 7">
            <a:extLst>
              <a:ext uri="{FF2B5EF4-FFF2-40B4-BE49-F238E27FC236}">
                <a16:creationId xmlns:a16="http://schemas.microsoft.com/office/drawing/2014/main" id="{D3345C5E-8E94-FBD9-C89E-712B1E83D9AE}"/>
              </a:ext>
            </a:extLst>
          </p:cNvPr>
          <p:cNvPicPr>
            <a:picLocks noChangeAspect="1"/>
          </p:cNvPicPr>
          <p:nvPr/>
        </p:nvPicPr>
        <p:blipFill>
          <a:blip r:embed="rId5"/>
          <a:stretch>
            <a:fillRect/>
          </a:stretch>
        </p:blipFill>
        <p:spPr>
          <a:xfrm>
            <a:off x="9782647" y="5035638"/>
            <a:ext cx="1971836" cy="1311613"/>
          </a:xfrm>
          <a:prstGeom prst="rect">
            <a:avLst/>
          </a:prstGeom>
        </p:spPr>
      </p:pic>
    </p:spTree>
    <p:extLst>
      <p:ext uri="{BB962C8B-B14F-4D97-AF65-F5344CB8AC3E}">
        <p14:creationId xmlns:p14="http://schemas.microsoft.com/office/powerpoint/2010/main" val="679707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0" name="Freeform: Shape 9">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3" name="Picture 2">
            <a:extLst>
              <a:ext uri="{FF2B5EF4-FFF2-40B4-BE49-F238E27FC236}">
                <a16:creationId xmlns:a16="http://schemas.microsoft.com/office/drawing/2014/main" id="{D6C840B8-DDB5-AAA3-3737-15F5CC74BE1E}"/>
              </a:ext>
            </a:extLst>
          </p:cNvPr>
          <p:cNvPicPr>
            <a:picLocks noChangeAspect="1"/>
          </p:cNvPicPr>
          <p:nvPr/>
        </p:nvPicPr>
        <p:blipFill>
          <a:blip r:embed="rId4"/>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C26BF15D-745D-4948-F108-44BA982FBDAD}"/>
              </a:ext>
            </a:extLst>
          </p:cNvPr>
          <p:cNvPicPr>
            <a:picLocks noChangeAspect="1"/>
          </p:cNvPicPr>
          <p:nvPr/>
        </p:nvPicPr>
        <p:blipFill>
          <a:blip r:embed="rId5">
            <a:duotone>
              <a:schemeClr val="accent6">
                <a:shade val="45000"/>
                <a:satMod val="135000"/>
              </a:schemeClr>
              <a:prstClr val="white"/>
            </a:duotone>
          </a:blip>
          <a:stretch>
            <a:fillRect/>
          </a:stretch>
        </p:blipFill>
        <p:spPr>
          <a:xfrm>
            <a:off x="10672728" y="5836890"/>
            <a:ext cx="1403725" cy="933720"/>
          </a:xfrm>
          <a:prstGeom prst="rect">
            <a:avLst/>
          </a:prstGeom>
        </p:spPr>
      </p:pic>
    </p:spTree>
    <p:extLst>
      <p:ext uri="{BB962C8B-B14F-4D97-AF65-F5344CB8AC3E}">
        <p14:creationId xmlns:p14="http://schemas.microsoft.com/office/powerpoint/2010/main" val="101503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0" name="Freeform: Shape 9">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2" name="Picture 1">
            <a:extLst>
              <a:ext uri="{FF2B5EF4-FFF2-40B4-BE49-F238E27FC236}">
                <a16:creationId xmlns:a16="http://schemas.microsoft.com/office/drawing/2014/main" id="{C4DF902F-1C7A-D596-4BE3-7B88FFFCF702}"/>
              </a:ext>
            </a:extLst>
          </p:cNvPr>
          <p:cNvPicPr>
            <a:picLocks noChangeAspect="1"/>
          </p:cNvPicPr>
          <p:nvPr/>
        </p:nvPicPr>
        <p:blipFill>
          <a:blip r:embed="rId4"/>
          <a:stretch>
            <a:fillRect/>
          </a:stretch>
        </p:blipFill>
        <p:spPr>
          <a:xfrm>
            <a:off x="0" y="0"/>
            <a:ext cx="12192001" cy="6847277"/>
          </a:xfrm>
          <a:prstGeom prst="rect">
            <a:avLst/>
          </a:prstGeom>
        </p:spPr>
      </p:pic>
      <p:pic>
        <p:nvPicPr>
          <p:cNvPr id="3" name="Picture 2">
            <a:extLst>
              <a:ext uri="{FF2B5EF4-FFF2-40B4-BE49-F238E27FC236}">
                <a16:creationId xmlns:a16="http://schemas.microsoft.com/office/drawing/2014/main" id="{211A2E35-6DFF-C720-A136-A1BB68EAAA46}"/>
              </a:ext>
            </a:extLst>
          </p:cNvPr>
          <p:cNvPicPr>
            <a:picLocks noChangeAspect="1"/>
          </p:cNvPicPr>
          <p:nvPr/>
        </p:nvPicPr>
        <p:blipFill>
          <a:blip r:embed="rId5">
            <a:duotone>
              <a:schemeClr val="accent6">
                <a:shade val="45000"/>
                <a:satMod val="135000"/>
              </a:schemeClr>
              <a:prstClr val="white"/>
            </a:duotone>
          </a:blip>
          <a:stretch>
            <a:fillRect/>
          </a:stretch>
        </p:blipFill>
        <p:spPr>
          <a:xfrm>
            <a:off x="10724453" y="5847008"/>
            <a:ext cx="1236091" cy="822215"/>
          </a:xfrm>
          <a:prstGeom prst="rect">
            <a:avLst/>
          </a:prstGeom>
        </p:spPr>
      </p:pic>
    </p:spTree>
    <p:extLst>
      <p:ext uri="{BB962C8B-B14F-4D97-AF65-F5344CB8AC3E}">
        <p14:creationId xmlns:p14="http://schemas.microsoft.com/office/powerpoint/2010/main" val="2415225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DF902F-1C7A-D596-4BE3-7B88FFFCF702}"/>
              </a:ext>
            </a:extLst>
          </p:cNvPr>
          <p:cNvPicPr>
            <a:picLocks noChangeAspect="1"/>
          </p:cNvPicPr>
          <p:nvPr/>
        </p:nvPicPr>
        <p:blipFill rotWithShape="1">
          <a:blip r:embed="rId3"/>
          <a:srcRect l="14396" r="-4" b="-4"/>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4" name="Picture 3">
            <a:extLst>
              <a:ext uri="{FF2B5EF4-FFF2-40B4-BE49-F238E27FC236}">
                <a16:creationId xmlns:a16="http://schemas.microsoft.com/office/drawing/2014/main" id="{B0DF89CB-F820-838A-8F6F-4FEDA8410B0F}"/>
              </a:ext>
            </a:extLst>
          </p:cNvPr>
          <p:cNvPicPr>
            <a:picLocks noChangeAspect="1"/>
          </p:cNvPicPr>
          <p:nvPr/>
        </p:nvPicPr>
        <p:blipFill rotWithShape="1">
          <a:blip r:embed="rId4"/>
          <a:srcRect l="10967"/>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3" name="Picture 2">
            <a:extLst>
              <a:ext uri="{FF2B5EF4-FFF2-40B4-BE49-F238E27FC236}">
                <a16:creationId xmlns:a16="http://schemas.microsoft.com/office/drawing/2014/main" id="{3971F6E5-F29F-0FB5-AA74-8E1BD9B3A26A}"/>
              </a:ext>
            </a:extLst>
          </p:cNvPr>
          <p:cNvPicPr>
            <a:picLocks noChangeAspect="1"/>
          </p:cNvPicPr>
          <p:nvPr/>
        </p:nvPicPr>
        <p:blipFill rotWithShape="1">
          <a:blip r:embed="rId5"/>
          <a:srcRect t="12142" r="3" b="11235"/>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pic>
        <p:nvPicPr>
          <p:cNvPr id="6" name="Picture 5">
            <a:extLst>
              <a:ext uri="{FF2B5EF4-FFF2-40B4-BE49-F238E27FC236}">
                <a16:creationId xmlns:a16="http://schemas.microsoft.com/office/drawing/2014/main" id="{C4B635F1-B8A7-D759-2215-ADE590E03D1D}"/>
              </a:ext>
            </a:extLst>
          </p:cNvPr>
          <p:cNvPicPr>
            <a:picLocks noChangeAspect="1"/>
          </p:cNvPicPr>
          <p:nvPr/>
        </p:nvPicPr>
        <p:blipFill>
          <a:blip r:embed="rId6"/>
          <a:stretch>
            <a:fillRect/>
          </a:stretch>
        </p:blipFill>
        <p:spPr>
          <a:xfrm>
            <a:off x="0" y="5761211"/>
            <a:ext cx="1648861" cy="1096779"/>
          </a:xfrm>
          <a:prstGeom prst="rect">
            <a:avLst/>
          </a:prstGeom>
        </p:spPr>
      </p:pic>
    </p:spTree>
    <p:extLst>
      <p:ext uri="{BB962C8B-B14F-4D97-AF65-F5344CB8AC3E}">
        <p14:creationId xmlns:p14="http://schemas.microsoft.com/office/powerpoint/2010/main" val="1112665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840B8-DDB5-AAA3-3737-15F5CC74BE1E}"/>
              </a:ext>
            </a:extLst>
          </p:cNvPr>
          <p:cNvPicPr>
            <a:picLocks noChangeAspect="1"/>
          </p:cNvPicPr>
          <p:nvPr/>
        </p:nvPicPr>
        <p:blipFill rotWithShape="1">
          <a:blip r:embed="rId3"/>
          <a:srcRect l="13091" r="1"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2" name="Picture 1">
            <a:extLst>
              <a:ext uri="{FF2B5EF4-FFF2-40B4-BE49-F238E27FC236}">
                <a16:creationId xmlns:a16="http://schemas.microsoft.com/office/drawing/2014/main" id="{97CA6FC2-8FC0-FFA2-D528-2FC9873DA147}"/>
              </a:ext>
            </a:extLst>
          </p:cNvPr>
          <p:cNvPicPr>
            <a:picLocks noChangeAspect="1"/>
          </p:cNvPicPr>
          <p:nvPr/>
        </p:nvPicPr>
        <p:blipFill rotWithShape="1">
          <a:blip r:embed="rId4"/>
          <a:srcRect l="33615" r="13840" b="1"/>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4" name="Picture 3">
            <a:extLst>
              <a:ext uri="{FF2B5EF4-FFF2-40B4-BE49-F238E27FC236}">
                <a16:creationId xmlns:a16="http://schemas.microsoft.com/office/drawing/2014/main" id="{A47B6CB2-1464-3688-4529-8EF2C115E030}"/>
              </a:ext>
            </a:extLst>
          </p:cNvPr>
          <p:cNvPicPr>
            <a:picLocks noChangeAspect="1"/>
          </p:cNvPicPr>
          <p:nvPr/>
        </p:nvPicPr>
        <p:blipFill>
          <a:blip r:embed="rId5">
            <a:duotone>
              <a:schemeClr val="accent6">
                <a:shade val="45000"/>
                <a:satMod val="135000"/>
              </a:schemeClr>
              <a:prstClr val="white"/>
            </a:duotone>
          </a:blip>
          <a:stretch>
            <a:fillRect/>
          </a:stretch>
        </p:blipFill>
        <p:spPr>
          <a:xfrm>
            <a:off x="10264462" y="0"/>
            <a:ext cx="1657062" cy="1102234"/>
          </a:xfrm>
          <a:prstGeom prst="rect">
            <a:avLst/>
          </a:prstGeom>
        </p:spPr>
      </p:pic>
    </p:spTree>
    <p:extLst>
      <p:ext uri="{BB962C8B-B14F-4D97-AF65-F5344CB8AC3E}">
        <p14:creationId xmlns:p14="http://schemas.microsoft.com/office/powerpoint/2010/main" val="2336650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F75EEA-6D8B-B896-FC97-9105B45E146F}"/>
              </a:ext>
            </a:extLst>
          </p:cNvPr>
          <p:cNvSpPr txBox="1"/>
          <p:nvPr/>
        </p:nvSpPr>
        <p:spPr>
          <a:xfrm>
            <a:off x="4120467" y="257577"/>
            <a:ext cx="3747866" cy="473942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kern="1200" dirty="0">
                <a:solidFill>
                  <a:schemeClr val="bg1"/>
                </a:solidFill>
                <a:latin typeface="+mj-lt"/>
                <a:ea typeface="+mj-ea"/>
                <a:cs typeface="+mj-cs"/>
              </a:rPr>
              <a:t>Mining and Zinc</a:t>
            </a:r>
          </a:p>
          <a:p>
            <a:pPr algn="ctr">
              <a:lnSpc>
                <a:spcPct val="90000"/>
              </a:lnSpc>
              <a:spcBef>
                <a:spcPct val="0"/>
              </a:spcBef>
              <a:spcAft>
                <a:spcPts val="600"/>
              </a:spcAft>
            </a:pPr>
            <a:endParaRPr lang="en-US" sz="3900" b="1" kern="1200" dirty="0">
              <a:solidFill>
                <a:schemeClr val="bg1"/>
              </a:solidFill>
              <a:latin typeface="+mj-lt"/>
              <a:ea typeface="+mj-ea"/>
              <a:cs typeface="+mj-cs"/>
            </a:endParaRPr>
          </a:p>
          <a:p>
            <a:pPr algn="ctr">
              <a:lnSpc>
                <a:spcPct val="90000"/>
              </a:lnSpc>
              <a:spcBef>
                <a:spcPct val="0"/>
              </a:spcBef>
              <a:spcAft>
                <a:spcPts val="600"/>
              </a:spcAft>
            </a:pPr>
            <a:endParaRPr lang="en-US" sz="3900" b="1" kern="1200" dirty="0">
              <a:solidFill>
                <a:schemeClr val="bg1"/>
              </a:solidFill>
              <a:latin typeface="+mj-lt"/>
              <a:ea typeface="+mj-ea"/>
              <a:cs typeface="+mj-cs"/>
            </a:endParaRPr>
          </a:p>
          <a:p>
            <a:pPr algn="ctr">
              <a:lnSpc>
                <a:spcPct val="90000"/>
              </a:lnSpc>
              <a:spcBef>
                <a:spcPct val="0"/>
              </a:spcBef>
              <a:spcAft>
                <a:spcPts val="600"/>
              </a:spcAft>
            </a:pPr>
            <a:r>
              <a:rPr lang="en-US" sz="6600" b="1" kern="1200" dirty="0">
                <a:solidFill>
                  <a:schemeClr val="bg1"/>
                </a:solidFill>
                <a:latin typeface="+mj-lt"/>
                <a:ea typeface="+mj-ea"/>
                <a:cs typeface="+mj-cs"/>
              </a:rPr>
              <a:t>“Show me the Money”</a:t>
            </a:r>
          </a:p>
        </p:txBody>
      </p:sp>
      <p:grpSp>
        <p:nvGrpSpPr>
          <p:cNvPr id="40" name="Group 39">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41" name="Freeform: Shape 40">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 name="Picture 2" descr="A green and white text on a black background&#10;&#10;Description automatically generated">
            <a:extLst>
              <a:ext uri="{FF2B5EF4-FFF2-40B4-BE49-F238E27FC236}">
                <a16:creationId xmlns:a16="http://schemas.microsoft.com/office/drawing/2014/main" id="{B9AFE01B-6003-E1DC-BAE6-D6D2AB267022}"/>
              </a:ext>
            </a:extLst>
          </p:cNvPr>
          <p:cNvPicPr>
            <a:picLocks noChangeAspect="1"/>
          </p:cNvPicPr>
          <p:nvPr/>
        </p:nvPicPr>
        <p:blipFill rotWithShape="1">
          <a:blip r:embed="rId3"/>
          <a:srcRect l="56511" r="5575"/>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44" name="Group 43">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45" name="Freeform: Shape 44">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8" name="Group 47">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49" name="Freeform: Shape 48">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Picture 1" descr="A person talking on a cell phone&#10;&#10;Description automatically generated">
            <a:extLst>
              <a:ext uri="{FF2B5EF4-FFF2-40B4-BE49-F238E27FC236}">
                <a16:creationId xmlns:a16="http://schemas.microsoft.com/office/drawing/2014/main" id="{2645FF97-69EF-1D52-49A4-E32276B3E86D}"/>
              </a:ext>
            </a:extLst>
          </p:cNvPr>
          <p:cNvPicPr>
            <a:picLocks noChangeAspect="1"/>
          </p:cNvPicPr>
          <p:nvPr/>
        </p:nvPicPr>
        <p:blipFill rotWithShape="1">
          <a:blip r:embed="rId5"/>
          <a:srcRect l="2568" r="19061"/>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52" name="Group 51">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53" name="Freeform: Shape 52">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12736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TotalTime>
  <Words>1768</Words>
  <Application>Microsoft Office PowerPoint</Application>
  <PresentationFormat>Widescreen</PresentationFormat>
  <Paragraphs>209</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“What has Zinc ever done for us?”   A geologist’s assessment of zinc’s contribution to the Irish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“Always look on the bright side of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has Zinc ever done for us?”   A geologist’s assessment of zinc’s contribution to the Irish economy</dc:title>
  <dc:creator>Paul McDermott</dc:creator>
  <cp:lastModifiedBy>Paul McDermott</cp:lastModifiedBy>
  <cp:revision>17</cp:revision>
  <dcterms:created xsi:type="dcterms:W3CDTF">2023-09-03T11:28:19Z</dcterms:created>
  <dcterms:modified xsi:type="dcterms:W3CDTF">2023-09-07T12:00:49Z</dcterms:modified>
</cp:coreProperties>
</file>