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5" r:id="rId2"/>
    <p:sldId id="308" r:id="rId3"/>
    <p:sldId id="311" r:id="rId4"/>
    <p:sldId id="291" r:id="rId5"/>
    <p:sldId id="293" r:id="rId6"/>
    <p:sldId id="273" r:id="rId7"/>
    <p:sldId id="274" r:id="rId8"/>
    <p:sldId id="257" r:id="rId9"/>
    <p:sldId id="277" r:id="rId10"/>
    <p:sldId id="258" r:id="rId11"/>
    <p:sldId id="307" r:id="rId12"/>
    <p:sldId id="290" r:id="rId13"/>
    <p:sldId id="263" r:id="rId14"/>
    <p:sldId id="296" r:id="rId15"/>
    <p:sldId id="297" r:id="rId16"/>
    <p:sldId id="260" r:id="rId17"/>
    <p:sldId id="282" r:id="rId18"/>
    <p:sldId id="278" r:id="rId19"/>
    <p:sldId id="287" r:id="rId20"/>
    <p:sldId id="286" r:id="rId21"/>
    <p:sldId id="305" r:id="rId22"/>
    <p:sldId id="295" r:id="rId23"/>
    <p:sldId id="294" r:id="rId24"/>
    <p:sldId id="302" r:id="rId25"/>
    <p:sldId id="303" r:id="rId26"/>
    <p:sldId id="285" r:id="rId27"/>
    <p:sldId id="301" r:id="rId28"/>
    <p:sldId id="304" r:id="rId29"/>
    <p:sldId id="306" r:id="rId30"/>
    <p:sldId id="299" r:id="rId31"/>
    <p:sldId id="312" r:id="rId32"/>
    <p:sldId id="280" r:id="rId33"/>
    <p:sldId id="284" r:id="rId34"/>
    <p:sldId id="309" r:id="rId35"/>
    <p:sldId id="272" r:id="rId36"/>
    <p:sldId id="310" r:id="rId37"/>
    <p:sldId id="266" r:id="rId38"/>
    <p:sldId id="288" r:id="rId39"/>
    <p:sldId id="26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53" autoAdjust="0"/>
    <p:restoredTop sz="94910" autoAdjust="0"/>
  </p:normalViewPr>
  <p:slideViewPr>
    <p:cSldViewPr snapToGrid="0">
      <p:cViewPr>
        <p:scale>
          <a:sx n="75" d="100"/>
          <a:sy n="75" d="100"/>
        </p:scale>
        <p:origin x="768" y="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270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D0E19-06ED-4AFE-9E2D-660A9B58E709}" type="datetimeFigureOut">
              <a:rPr lang="en-CA" smtClean="0"/>
              <a:t>08/09/2023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DA423-8B28-4E77-BB87-BD90A418FB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0240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Summarize</a:t>
            </a:r>
            <a:r>
              <a:rPr lang="en-CA" baseline="0" dirty="0" smtClean="0"/>
              <a:t> from Leach et al. papers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5555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5818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2308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4562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0929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0438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8993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1118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7825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789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0449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9443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2302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3344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4366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7938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1598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9973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Summary of the sites</a:t>
            </a:r>
            <a:r>
              <a:rPr lang="en-CA" baseline="0" dirty="0" smtClean="0"/>
              <a:t> with the tonnage, ore types, </a:t>
            </a:r>
            <a:r>
              <a:rPr lang="en-CA" dirty="0" smtClean="0"/>
              <a:t>ages of host, timing</a:t>
            </a:r>
            <a:r>
              <a:rPr lang="en-CA" baseline="0" dirty="0" smtClean="0"/>
              <a:t> of mineralization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6625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207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9878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327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A423-8B28-4E77-BB87-BD90A418FBC2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715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0345-13C1-42C8-9133-031B1E9754EF}" type="datetimeFigureOut">
              <a:rPr lang="en-CA" smtClean="0"/>
              <a:t>08/09/2023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FBCE-499B-4748-968F-6196D283F8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1728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0345-13C1-42C8-9133-031B1E9754EF}" type="datetimeFigureOut">
              <a:rPr lang="en-CA" smtClean="0"/>
              <a:t>08/09/2023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FBCE-499B-4748-968F-6196D283F8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535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0345-13C1-42C8-9133-031B1E9754EF}" type="datetimeFigureOut">
              <a:rPr lang="en-CA" smtClean="0"/>
              <a:t>08/09/2023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FBCE-499B-4748-968F-6196D283F8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2301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0345-13C1-42C8-9133-031B1E9754EF}" type="datetimeFigureOut">
              <a:rPr lang="en-CA" smtClean="0"/>
              <a:t>08/09/2023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FBCE-499B-4748-968F-6196D283F8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694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0345-13C1-42C8-9133-031B1E9754EF}" type="datetimeFigureOut">
              <a:rPr lang="en-CA" smtClean="0"/>
              <a:t>08/09/2023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FBCE-499B-4748-968F-6196D283F8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416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0345-13C1-42C8-9133-031B1E9754EF}" type="datetimeFigureOut">
              <a:rPr lang="en-CA" smtClean="0"/>
              <a:t>08/09/2023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FBCE-499B-4748-968F-6196D283F8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5591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0345-13C1-42C8-9133-031B1E9754EF}" type="datetimeFigureOut">
              <a:rPr lang="en-CA" smtClean="0"/>
              <a:t>08/09/2023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FBCE-499B-4748-968F-6196D283F8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6178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0345-13C1-42C8-9133-031B1E9754EF}" type="datetimeFigureOut">
              <a:rPr lang="en-CA" smtClean="0"/>
              <a:t>08/09/2023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FBCE-499B-4748-968F-6196D283F8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443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0345-13C1-42C8-9133-031B1E9754EF}" type="datetimeFigureOut">
              <a:rPr lang="en-CA" smtClean="0"/>
              <a:t>08/09/2023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FBCE-499B-4748-968F-6196D283F8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1819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0345-13C1-42C8-9133-031B1E9754EF}" type="datetimeFigureOut">
              <a:rPr lang="en-CA" smtClean="0"/>
              <a:t>08/09/2023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FBCE-499B-4748-968F-6196D283F8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6079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0345-13C1-42C8-9133-031B1E9754EF}" type="datetimeFigureOut">
              <a:rPr lang="en-CA" smtClean="0"/>
              <a:t>08/09/2023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FBCE-499B-4748-968F-6196D283F8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9791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A0345-13C1-42C8-9133-031B1E9754EF}" type="datetimeFigureOut">
              <a:rPr lang="en-CA" smtClean="0"/>
              <a:t>08/09/2023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5FBCE-499B-4748-968F-6196D283F8A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229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0.jpe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22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f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9.tif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1.png"/><Relationship Id="rId4" Type="http://schemas.openxmlformats.org/officeDocument/2006/relationships/image" Target="../media/image70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tiff"/><Relationship Id="rId5" Type="http://schemas.openxmlformats.org/officeDocument/2006/relationships/image" Target="../media/image75.tiff"/><Relationship Id="rId4" Type="http://schemas.openxmlformats.org/officeDocument/2006/relationships/image" Target="../media/image7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7" Type="http://schemas.openxmlformats.org/officeDocument/2006/relationships/image" Target="../media/image82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tiff"/><Relationship Id="rId5" Type="http://schemas.openxmlformats.org/officeDocument/2006/relationships/image" Target="../media/image80.tiff"/><Relationship Id="rId4" Type="http://schemas.openxmlformats.org/officeDocument/2006/relationships/image" Target="../media/image7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4916" y="6713"/>
            <a:ext cx="11096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CA" sz="2400" dirty="0">
              <a:solidFill>
                <a:srgbClr val="000000"/>
              </a:solidFill>
            </a:endParaRPr>
          </a:p>
          <a:p>
            <a:pPr algn="ctr"/>
            <a:r>
              <a:rPr lang="en-CA" sz="2400" b="1" dirty="0" smtClean="0">
                <a:solidFill>
                  <a:srgbClr val="000000"/>
                </a:solidFill>
              </a:rPr>
              <a:t>Mineralogical </a:t>
            </a:r>
            <a:r>
              <a:rPr lang="en-CA" sz="2400" b="1" dirty="0">
                <a:solidFill>
                  <a:srgbClr val="000000"/>
                </a:solidFill>
              </a:rPr>
              <a:t>and chemical characterization of Mississippi Valley–type mineralization in </a:t>
            </a:r>
            <a:r>
              <a:rPr lang="en-CA" sz="2400" b="1" dirty="0" smtClean="0">
                <a:solidFill>
                  <a:srgbClr val="000000"/>
                </a:solidFill>
              </a:rPr>
              <a:t>Western Canada: </a:t>
            </a:r>
            <a:r>
              <a:rPr lang="en-CA" sz="2400" b="1" dirty="0" smtClean="0">
                <a:solidFill>
                  <a:srgbClr val="000000"/>
                </a:solidFill>
              </a:rPr>
              <a:t>Implications </a:t>
            </a:r>
            <a:r>
              <a:rPr lang="en-CA" sz="2400" b="1" dirty="0">
                <a:solidFill>
                  <a:srgbClr val="000000"/>
                </a:solidFill>
              </a:rPr>
              <a:t>for ore-forming processes </a:t>
            </a:r>
            <a:r>
              <a:rPr lang="en-CA" sz="2400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92" y="5442309"/>
            <a:ext cx="2033033" cy="12885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823" y="1323983"/>
            <a:ext cx="108488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600" b="1" dirty="0" smtClean="0">
                <a:solidFill>
                  <a:srgbClr val="000000"/>
                </a:solidFill>
              </a:rPr>
              <a:t>Daniel </a:t>
            </a:r>
            <a:r>
              <a:rPr lang="en-CA" sz="1600" b="1" dirty="0">
                <a:solidFill>
                  <a:srgbClr val="000000"/>
                </a:solidFill>
              </a:rPr>
              <a:t>J. </a:t>
            </a:r>
            <a:r>
              <a:rPr lang="en-CA" sz="1600" b="1" dirty="0" smtClean="0">
                <a:solidFill>
                  <a:srgbClr val="000000"/>
                </a:solidFill>
              </a:rPr>
              <a:t>Kontak and Zach Waller </a:t>
            </a:r>
            <a:endParaRPr lang="en-CA" sz="1600" dirty="0"/>
          </a:p>
          <a:p>
            <a:pPr algn="ctr"/>
            <a:r>
              <a:rPr lang="en-CA" sz="1600" dirty="0"/>
              <a:t> </a:t>
            </a:r>
            <a:r>
              <a:rPr lang="en-CA" sz="1600" i="1" dirty="0"/>
              <a:t>1Harquail School of Earth Sciences, Laurentian </a:t>
            </a:r>
            <a:r>
              <a:rPr lang="en-CA" sz="1600" i="1" dirty="0" smtClean="0"/>
              <a:t>University, </a:t>
            </a:r>
            <a:r>
              <a:rPr lang="en-CA" sz="1600" i="1" dirty="0"/>
              <a:t>Sudbury, </a:t>
            </a:r>
            <a:r>
              <a:rPr lang="en-CA" sz="1600" i="1" dirty="0" smtClean="0"/>
              <a:t>Canada</a:t>
            </a:r>
          </a:p>
          <a:p>
            <a:pPr algn="ctr"/>
            <a:r>
              <a:rPr lang="en-CA" sz="1600" b="1" dirty="0">
                <a:solidFill>
                  <a:srgbClr val="000000"/>
                </a:solidFill>
              </a:rPr>
              <a:t>Suzanne Paradis</a:t>
            </a:r>
            <a:r>
              <a:rPr lang="en-CA" sz="1600" i="1" dirty="0" smtClean="0"/>
              <a:t> </a:t>
            </a:r>
            <a:endParaRPr lang="en-CA" sz="1600" dirty="0"/>
          </a:p>
          <a:p>
            <a:pPr algn="ctr"/>
            <a:r>
              <a:rPr lang="en-CA" sz="1600" i="1" dirty="0" smtClean="0"/>
              <a:t>Geological </a:t>
            </a:r>
            <a:r>
              <a:rPr lang="en-CA" sz="1600" i="1" dirty="0"/>
              <a:t>Survey of Canada, </a:t>
            </a:r>
            <a:r>
              <a:rPr lang="en-CA" sz="1600" i="1" dirty="0" smtClean="0"/>
              <a:t>Sidney</a:t>
            </a:r>
            <a:r>
              <a:rPr lang="en-CA" sz="1600" i="1" dirty="0"/>
              <a:t>, British Columbia, </a:t>
            </a:r>
            <a:r>
              <a:rPr lang="en-CA" sz="1600" i="1" dirty="0" smtClean="0"/>
              <a:t>Canada</a:t>
            </a:r>
          </a:p>
          <a:p>
            <a:pPr algn="ctr"/>
            <a:r>
              <a:rPr lang="en-CA" sz="1600" b="1" dirty="0">
                <a:solidFill>
                  <a:srgbClr val="000000"/>
                </a:solidFill>
              </a:rPr>
              <a:t>Mostafa Fayek</a:t>
            </a:r>
            <a:endParaRPr lang="en-CA" sz="1600" dirty="0"/>
          </a:p>
          <a:p>
            <a:pPr algn="ctr"/>
            <a:r>
              <a:rPr lang="en-CA" sz="1600" i="1" dirty="0" smtClean="0"/>
              <a:t>Department </a:t>
            </a:r>
            <a:r>
              <a:rPr lang="en-CA" sz="1600" i="1" dirty="0"/>
              <a:t>of Geological Sciences, University of Manitoba, Winnipeg, </a:t>
            </a:r>
            <a:r>
              <a:rPr lang="en-CA" sz="1600" i="1" dirty="0" smtClean="0"/>
              <a:t>Canada</a:t>
            </a:r>
            <a:endParaRPr lang="en-CA" sz="700" dirty="0">
              <a:solidFill>
                <a:srgbClr val="000000"/>
              </a:solidFill>
            </a:endParaRPr>
          </a:p>
        </p:txBody>
      </p:sp>
      <p:pic>
        <p:nvPicPr>
          <p:cNvPr id="5" name="Picture 2" descr="Résultats de recherche d'images pour « laurentian harquail logo 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141" y="5656360"/>
            <a:ext cx="3615440" cy="85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www.physics.mcgill.ca/NSERCnanoIP/e/nser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028" y="5696286"/>
            <a:ext cx="2135701" cy="8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s://adventuremed.ca/wp-content/uploads/2013/08/GeologicalSurveyCanad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541" y="5442309"/>
            <a:ext cx="1176527" cy="117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08" y="3029854"/>
            <a:ext cx="2770095" cy="2077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0"/>
          <a:stretch/>
        </p:blipFill>
        <p:spPr>
          <a:xfrm>
            <a:off x="4563248" y="3005858"/>
            <a:ext cx="2794251" cy="2101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828" y="3017856"/>
            <a:ext cx="2770093" cy="20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4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Sampling Sites</a:t>
            </a:r>
            <a:endParaRPr lang="en-CA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9" y="691961"/>
            <a:ext cx="6419744" cy="56241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30884" y="742689"/>
            <a:ext cx="52282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1. Kootenay Arc: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 highly deformed and metamorphosed due to accretionary tectonics</a:t>
            </a:r>
            <a:endParaRPr lang="en-CA" sz="2000" dirty="0"/>
          </a:p>
          <a:p>
            <a:endParaRPr lang="en-CA" sz="2400" dirty="0"/>
          </a:p>
          <a:p>
            <a:r>
              <a:rPr lang="en-CA" sz="2400" dirty="0" smtClean="0"/>
              <a:t>2. </a:t>
            </a:r>
            <a:r>
              <a:rPr lang="en-CA" sz="2400" dirty="0"/>
              <a:t>Rocky Mountain Fold and Thrust </a:t>
            </a:r>
            <a:r>
              <a:rPr lang="en-CA" sz="2400" dirty="0" smtClean="0"/>
              <a:t>Belt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moderate deformation better preservation</a:t>
            </a:r>
            <a:endParaRPr lang="en-CA" sz="2000" dirty="0"/>
          </a:p>
          <a:p>
            <a:endParaRPr lang="en-CA" sz="2400" dirty="0" smtClean="0"/>
          </a:p>
          <a:p>
            <a:r>
              <a:rPr lang="en-CA" sz="2400" dirty="0" smtClean="0"/>
              <a:t>3. Western Canadian Sedimentary </a:t>
            </a:r>
            <a:r>
              <a:rPr lang="en-CA" sz="2400" dirty="0"/>
              <a:t>B</a:t>
            </a:r>
            <a:r>
              <a:rPr lang="en-CA" sz="2400" dirty="0" smtClean="0"/>
              <a:t>asin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000" dirty="0" smtClean="0"/>
              <a:t>well preserved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9708" y="985094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/>
              <a:t>❷</a:t>
            </a:r>
            <a:endParaRPr lang="en-CA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284007" y="4606881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/>
              <a:t>❸</a:t>
            </a:r>
            <a:endParaRPr lang="en-CA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330405" y="1347019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/>
              <a:t>❶</a:t>
            </a:r>
            <a:endParaRPr lang="en-CA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948023" y="3249630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/>
              <a:t>❷</a:t>
            </a:r>
            <a:endParaRPr lang="en-CA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873725" y="3740340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/>
              <a:t>❶</a:t>
            </a:r>
            <a:endParaRPr lang="en-CA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761206" y="4855062"/>
            <a:ext cx="5228202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chemeClr val="bg1"/>
                </a:solidFill>
              </a:rPr>
              <a:t>Deposits Zn&gt;Pb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chemeClr val="bg1"/>
                </a:solidFill>
              </a:rPr>
              <a:t>Small &lt;1 Mt to large (10 Mt)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chemeClr val="bg1"/>
                </a:solidFill>
              </a:rPr>
              <a:t>Most have not been explored in modern context (e.g., geophysics, deep drilling)</a:t>
            </a:r>
            <a:endParaRPr lang="en-CA" sz="2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6305" y="6327718"/>
            <a:ext cx="1690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 smtClean="0"/>
              <a:t>from Paradis et al. 2022</a:t>
            </a:r>
            <a:endParaRPr lang="en-CA" sz="1200" b="1" dirty="0"/>
          </a:p>
        </p:txBody>
      </p:sp>
    </p:spTree>
    <p:extLst>
      <p:ext uri="{BB962C8B-B14F-4D97-AF65-F5344CB8AC3E}">
        <p14:creationId xmlns:p14="http://schemas.microsoft.com/office/powerpoint/2010/main" val="288129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643" t="27989" r="25428" b="19033"/>
          <a:stretch/>
        </p:blipFill>
        <p:spPr>
          <a:xfrm>
            <a:off x="323404" y="2906583"/>
            <a:ext cx="5950122" cy="354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Regional Geological </a:t>
            </a:r>
            <a:r>
              <a:rPr lang="en-CA" sz="2400" dirty="0" smtClean="0"/>
              <a:t>Setting: Mineralized Horizons</a:t>
            </a:r>
            <a:endParaRPr lang="en-CA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67539" y="681847"/>
            <a:ext cx="11294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 smtClean="0"/>
              <a:t>Many carbonate horizons present in local/regional stratigraphy sections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 smtClean="0"/>
              <a:t>Thus, Zn-Pb mineralization NOT at one preferred horizon</a:t>
            </a:r>
            <a:endParaRPr lang="en-CA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3404" y="2133602"/>
            <a:ext cx="595012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</a:rPr>
              <a:t>E.g., Stratigraphy of southern BC/USA – many carbonate horizons....as seen in Ireland and elsewhere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8" name="Picture 2" descr="ire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05" y="2971466"/>
            <a:ext cx="5473886" cy="3333082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404" y="6476006"/>
            <a:ext cx="1696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 smtClean="0"/>
              <a:t>from Paradis et al. 2023</a:t>
            </a:r>
            <a:endParaRPr lang="en-CA" sz="1200" b="1" dirty="0"/>
          </a:p>
        </p:txBody>
      </p:sp>
    </p:spTree>
    <p:extLst>
      <p:ext uri="{BB962C8B-B14F-4D97-AF65-F5344CB8AC3E}">
        <p14:creationId xmlns:p14="http://schemas.microsoft.com/office/powerpoint/2010/main" val="75547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127" t="11812" r="19824" b="13409"/>
          <a:stretch/>
        </p:blipFill>
        <p:spPr>
          <a:xfrm>
            <a:off x="238986" y="2044278"/>
            <a:ext cx="4694131" cy="4480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Timing/a</a:t>
            </a:r>
            <a:r>
              <a:rPr lang="en-CA" sz="2400" dirty="0" smtClean="0"/>
              <a:t>ge of Mineralization and Related Model(s)</a:t>
            </a:r>
            <a:endParaRPr lang="en-CA" sz="2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860" y="2197067"/>
            <a:ext cx="6528889" cy="423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823" y="627813"/>
            <a:ext cx="112619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Relative/absolute ages important for </a:t>
            </a:r>
            <a:r>
              <a:rPr lang="en-CA" sz="2000" dirty="0" err="1" smtClean="0"/>
              <a:t>Sedex</a:t>
            </a:r>
            <a:r>
              <a:rPr lang="en-CA" sz="2000" dirty="0" smtClean="0"/>
              <a:t> vs MVT vs IT deposit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Few absolute age constraints...challenging (!)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M</a:t>
            </a:r>
            <a:r>
              <a:rPr lang="en-CA" sz="2000" dirty="0" smtClean="0"/>
              <a:t>ineralization variable and suggest prolonged period of ingress of mineralizing fluids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MVY deposits in many carbonate horizons and fluids part of ongoing basin evolution (= </a:t>
            </a:r>
            <a:r>
              <a:rPr lang="en-CA" sz="2000" dirty="0" err="1" smtClean="0"/>
              <a:t>Sedex</a:t>
            </a:r>
            <a:r>
              <a:rPr lang="en-CA" sz="2000" dirty="0" smtClean="0"/>
              <a:t> formation)</a:t>
            </a:r>
            <a:endParaRPr lang="en-CA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60258" y="6491461"/>
            <a:ext cx="1352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/>
              <a:t>P</a:t>
            </a:r>
            <a:r>
              <a:rPr lang="en-CA" sz="1200" b="1" dirty="0" smtClean="0"/>
              <a:t>aradis et al. 2022</a:t>
            </a:r>
            <a:endParaRPr lang="en-CA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00771" y="6498721"/>
            <a:ext cx="1279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 smtClean="0"/>
              <a:t>Goodfellow 2007</a:t>
            </a:r>
            <a:endParaRPr lang="en-CA" sz="1200" b="1" dirty="0"/>
          </a:p>
        </p:txBody>
      </p:sp>
    </p:spTree>
    <p:extLst>
      <p:ext uri="{BB962C8B-B14F-4D97-AF65-F5344CB8AC3E}">
        <p14:creationId xmlns:p14="http://schemas.microsoft.com/office/powerpoint/2010/main" val="66928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MVT Settings: Robb </a:t>
            </a:r>
            <a:r>
              <a:rPr lang="en-CA" sz="2400" dirty="0"/>
              <a:t>L</a:t>
            </a:r>
            <a:r>
              <a:rPr lang="en-CA" sz="2400" dirty="0" smtClean="0"/>
              <a:t>ake Deposit (RMFTB)</a:t>
            </a:r>
            <a:endParaRPr lang="en-CA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43"/>
          <a:stretch/>
        </p:blipFill>
        <p:spPr>
          <a:xfrm>
            <a:off x="328052" y="3459420"/>
            <a:ext cx="6010759" cy="330763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7574" y="619938"/>
            <a:ext cx="8525880" cy="2650213"/>
            <a:chOff x="1900272" y="619938"/>
            <a:chExt cx="8525880" cy="26502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29" b="58946"/>
            <a:stretch/>
          </p:blipFill>
          <p:spPr>
            <a:xfrm>
              <a:off x="1900272" y="619938"/>
              <a:ext cx="8525880" cy="265021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545287" y="953825"/>
              <a:ext cx="49398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CA" dirty="0" smtClean="0">
                  <a:solidFill>
                    <a:schemeClr val="bg1"/>
                  </a:solidFill>
                </a:rPr>
                <a:t>SW</a:t>
              </a:r>
              <a:endParaRPr lang="en-CA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253467" y="966743"/>
              <a:ext cx="44595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CA" dirty="0" smtClean="0">
                  <a:solidFill>
                    <a:schemeClr val="bg1"/>
                  </a:solidFill>
                </a:rPr>
                <a:t>NE</a:t>
              </a:r>
              <a:endParaRPr lang="en-CA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3" t="69384" r="1821" b="9963"/>
          <a:stretch/>
        </p:blipFill>
        <p:spPr>
          <a:xfrm>
            <a:off x="6637126" y="4341396"/>
            <a:ext cx="5387662" cy="20594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9746" y="5113237"/>
            <a:ext cx="3056732" cy="11170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372" y="619938"/>
            <a:ext cx="2622580" cy="17499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2589" y="1512426"/>
            <a:ext cx="19094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</a:rPr>
              <a:t>Deep basinal </a:t>
            </a:r>
            <a:r>
              <a:rPr lang="en-CA" dirty="0" smtClean="0">
                <a:solidFill>
                  <a:schemeClr val="bg1"/>
                </a:solidFill>
              </a:rPr>
              <a:t>units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3039" y="2115482"/>
            <a:ext cx="22502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</a:rPr>
              <a:t>Platformal </a:t>
            </a:r>
            <a:r>
              <a:rPr lang="en-CA" dirty="0" smtClean="0">
                <a:solidFill>
                  <a:schemeClr val="bg1"/>
                </a:solidFill>
              </a:rPr>
              <a:t>carbonates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372" y="2508482"/>
            <a:ext cx="2622580" cy="177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1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MVT Settings: Pine Point Deposit</a:t>
            </a:r>
            <a:endParaRPr lang="en-CA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777005" y="662186"/>
            <a:ext cx="6075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≈100 ore bodies (0.1-xMt) of tabular and prismatic geometry; ca. 69 Mt 10% Zn + 3% 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Sulfides occlude open space via dissolution with related textures</a:t>
            </a:r>
            <a:endParaRPr lang="en-CA" sz="2000" dirty="0"/>
          </a:p>
        </p:txBody>
      </p:sp>
      <p:pic>
        <p:nvPicPr>
          <p:cNvPr id="3074" name="Picture 2" descr="Pine Point Geology - Fig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39" y="662186"/>
            <a:ext cx="4897688" cy="373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ne Point Geology - Fig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084" y="2250314"/>
            <a:ext cx="5715269" cy="438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41207" y="4811359"/>
            <a:ext cx="4980190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chemeClr val="bg1"/>
                </a:solidFill>
              </a:rPr>
              <a:t>2022 </a:t>
            </a:r>
            <a:r>
              <a:rPr lang="en-CA" sz="2000" dirty="0">
                <a:solidFill>
                  <a:schemeClr val="bg1"/>
                </a:solidFill>
              </a:rPr>
              <a:t>PEA </a:t>
            </a:r>
            <a:r>
              <a:rPr lang="en-CA" sz="2000" dirty="0" smtClean="0">
                <a:solidFill>
                  <a:schemeClr val="bg1"/>
                </a:solidFill>
              </a:rPr>
              <a:t>for Zn and Pb ($</a:t>
            </a:r>
            <a:r>
              <a:rPr lang="en-CA" sz="2000" dirty="0">
                <a:solidFill>
                  <a:schemeClr val="bg1"/>
                </a:solidFill>
              </a:rPr>
              <a:t>1.37/lb and $0.97/lb respectively) </a:t>
            </a:r>
            <a:r>
              <a:rPr lang="en-CA" sz="2000" dirty="0" smtClean="0">
                <a:solidFill>
                  <a:schemeClr val="bg1"/>
                </a:solidFill>
              </a:rPr>
              <a:t>→ </a:t>
            </a:r>
            <a:r>
              <a:rPr lang="en-CA" sz="2000" dirty="0">
                <a:solidFill>
                  <a:schemeClr val="bg1"/>
                </a:solidFill>
              </a:rPr>
              <a:t>15.7 </a:t>
            </a:r>
            <a:r>
              <a:rPr lang="en-CA" sz="2000" dirty="0" smtClean="0">
                <a:solidFill>
                  <a:schemeClr val="bg1"/>
                </a:solidFill>
              </a:rPr>
              <a:t>Mt @ 5.5% Zn eq. in indicated + 47.2 Mt @ 5.94</a:t>
            </a:r>
            <a:r>
              <a:rPr lang="en-CA" sz="2000" dirty="0">
                <a:solidFill>
                  <a:schemeClr val="bg1"/>
                </a:solidFill>
              </a:rPr>
              <a:t>% </a:t>
            </a:r>
            <a:r>
              <a:rPr lang="en-CA" sz="2000" dirty="0" smtClean="0">
                <a:solidFill>
                  <a:schemeClr val="bg1"/>
                </a:solidFill>
              </a:rPr>
              <a:t>Zn eq. inferred</a:t>
            </a:r>
            <a:r>
              <a:rPr lang="en-CA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 rot="20189171">
            <a:off x="1624695" y="2896161"/>
            <a:ext cx="189769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chemeClr val="bg1"/>
                </a:solidFill>
              </a:rPr>
              <a:t>Great Slave Shear Zone</a:t>
            </a:r>
            <a:endParaRPr lang="en-CA" sz="1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15502" y="3063860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 smtClean="0"/>
              <a:t>Sh</a:t>
            </a:r>
            <a:endParaRPr lang="en-CA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803037" y="3381509"/>
            <a:ext cx="532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 smtClean="0"/>
              <a:t>Lmst</a:t>
            </a:r>
            <a:endParaRPr lang="en-CA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5794066" y="3816301"/>
            <a:ext cx="532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 smtClean="0"/>
              <a:t>Lmst</a:t>
            </a:r>
            <a:endParaRPr lang="en-CA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5798543" y="4378841"/>
            <a:ext cx="444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 smtClean="0"/>
              <a:t>Evp</a:t>
            </a:r>
            <a:endParaRPr lang="en-CA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5803020" y="4941381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 smtClean="0"/>
              <a:t>Dolm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90471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MVT Settings: Pine Point Deposit</a:t>
            </a:r>
            <a:endParaRPr lang="en-CA" sz="2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33" y="617170"/>
            <a:ext cx="2697846" cy="2023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504" y="599052"/>
            <a:ext cx="2722003" cy="20415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32" y="599052"/>
            <a:ext cx="2697846" cy="2023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993" y="2867890"/>
            <a:ext cx="3639127" cy="27293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03" y="617170"/>
            <a:ext cx="3333471" cy="25001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673" y="4187364"/>
            <a:ext cx="3304225" cy="247816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050" name="Picture 2" descr="Pine Point Geology - Fig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33" y="2834610"/>
            <a:ext cx="5560474" cy="361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53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Features to be Assessed in Sites</a:t>
            </a:r>
            <a:endParaRPr lang="en-CA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879476" y="1419193"/>
            <a:ext cx="509787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Mineral paragenesis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Diagenesis/cementation</a:t>
            </a:r>
            <a:endParaRPr lang="en-CA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Sphalerite (habit, texture, chemistry)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Presence of petroleum/bitumen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Breccias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T </a:t>
            </a:r>
            <a:r>
              <a:rPr lang="en-CA" sz="2400" dirty="0" smtClean="0"/>
              <a:t>of ore formation via </a:t>
            </a:r>
            <a:r>
              <a:rPr lang="en-CA" sz="2400" dirty="0" smtClean="0"/>
              <a:t>FIs</a:t>
            </a:r>
            <a:endParaRPr lang="en-CA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Fluid reservoirs - </a:t>
            </a:r>
            <a:r>
              <a:rPr lang="el-GR" sz="2400" dirty="0" smtClean="0">
                <a:ea typeface="Gulim" panose="020B0600000101010101" pitchFamily="34" charset="-127"/>
              </a:rPr>
              <a:t>δ</a:t>
            </a:r>
            <a:r>
              <a:rPr lang="en-CA" sz="2400" baseline="30000" dirty="0" smtClean="0">
                <a:ea typeface="Gulim" panose="020B0600000101010101" pitchFamily="34" charset="-127"/>
              </a:rPr>
              <a:t>18</a:t>
            </a:r>
            <a:r>
              <a:rPr lang="en-CA" sz="2400" dirty="0" smtClean="0">
                <a:ea typeface="Gulim" panose="020B0600000101010101" pitchFamily="34" charset="-127"/>
              </a:rPr>
              <a:t>O and </a:t>
            </a:r>
            <a:r>
              <a:rPr lang="el-GR" sz="2400" dirty="0" smtClean="0">
                <a:ea typeface="Gulim" panose="020B0600000101010101" pitchFamily="34" charset="-127"/>
              </a:rPr>
              <a:t>δ</a:t>
            </a:r>
            <a:r>
              <a:rPr lang="en-CA" sz="2400" baseline="30000" dirty="0" smtClean="0">
                <a:ea typeface="Gulim" panose="020B0600000101010101" pitchFamily="34" charset="-127"/>
              </a:rPr>
              <a:t>18</a:t>
            </a:r>
            <a:r>
              <a:rPr lang="en-CA" sz="2400" dirty="0" smtClean="0"/>
              <a:t>S</a:t>
            </a:r>
            <a:endParaRPr lang="en-CA" sz="2400" dirty="0"/>
          </a:p>
        </p:txBody>
      </p:sp>
      <p:pic>
        <p:nvPicPr>
          <p:cNvPr id="4" name="Picture 4" descr="IMG_00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68" y="1586741"/>
            <a:ext cx="6077303" cy="455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3767" y="1075765"/>
            <a:ext cx="6077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/>
              <a:t>Pine Point, Western Canadian Sedimentary Basin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21513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Mineralogy and Paragenesis</a:t>
            </a:r>
            <a:endParaRPr lang="en-CA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895" t="18465" r="24474" b="16846"/>
          <a:stretch/>
        </p:blipFill>
        <p:spPr>
          <a:xfrm>
            <a:off x="49180" y="1798970"/>
            <a:ext cx="4683966" cy="4072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4375" t="13783" r="24736" b="14369"/>
          <a:stretch/>
        </p:blipFill>
        <p:spPr>
          <a:xfrm>
            <a:off x="4747977" y="1841615"/>
            <a:ext cx="3408159" cy="4029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2173" t="14953" r="22236" b="12496"/>
          <a:stretch/>
        </p:blipFill>
        <p:spPr>
          <a:xfrm>
            <a:off x="8238608" y="1789876"/>
            <a:ext cx="3938401" cy="4084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69683" y="998819"/>
            <a:ext cx="3782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/>
              <a:t>Western Canadian Sedimentary </a:t>
            </a:r>
          </a:p>
          <a:p>
            <a:pPr algn="ctr"/>
            <a:r>
              <a:rPr lang="en-CA" sz="2000" b="1" dirty="0" smtClean="0"/>
              <a:t>Basin</a:t>
            </a:r>
            <a:endParaRPr lang="en-CA" sz="20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4747976" y="1022883"/>
            <a:ext cx="3305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/>
              <a:t>Rocky Mountain Fold and </a:t>
            </a:r>
            <a:br>
              <a:rPr lang="en-CA" sz="2000" b="1" dirty="0" smtClean="0"/>
            </a:br>
            <a:r>
              <a:rPr lang="en-CA" sz="2000" b="1" dirty="0" smtClean="0"/>
              <a:t>Thrust Belt</a:t>
            </a:r>
            <a:endParaRPr lang="en-CA" sz="20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1080967" y="1092126"/>
            <a:ext cx="3506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/>
              <a:t>Kootenay Arc</a:t>
            </a:r>
            <a:endParaRPr lang="en-CA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871285" y="6114130"/>
            <a:ext cx="4396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  Present            Dominant               Abundant</a:t>
            </a:r>
            <a:endParaRPr lang="en-CA" dirty="0"/>
          </a:p>
        </p:txBody>
      </p:sp>
      <p:sp>
        <p:nvSpPr>
          <p:cNvPr id="23" name="Oval 22"/>
          <p:cNvSpPr/>
          <p:nvPr/>
        </p:nvSpPr>
        <p:spPr>
          <a:xfrm>
            <a:off x="6973822" y="6226436"/>
            <a:ext cx="148893" cy="15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2" name="Oval 61"/>
          <p:cNvSpPr/>
          <p:nvPr/>
        </p:nvSpPr>
        <p:spPr>
          <a:xfrm>
            <a:off x="10173470" y="6220923"/>
            <a:ext cx="148893" cy="15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   </a:t>
            </a:r>
            <a:endParaRPr lang="en-CA" dirty="0"/>
          </a:p>
        </p:txBody>
      </p:sp>
      <p:sp>
        <p:nvSpPr>
          <p:cNvPr id="63" name="Oval 62"/>
          <p:cNvSpPr/>
          <p:nvPr/>
        </p:nvSpPr>
        <p:spPr>
          <a:xfrm>
            <a:off x="8524263" y="6220923"/>
            <a:ext cx="148893" cy="15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Oval 63"/>
          <p:cNvSpPr/>
          <p:nvPr/>
        </p:nvSpPr>
        <p:spPr>
          <a:xfrm>
            <a:off x="8716856" y="6220923"/>
            <a:ext cx="148893" cy="15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   </a:t>
            </a:r>
            <a:endParaRPr lang="en-CA" dirty="0"/>
          </a:p>
        </p:txBody>
      </p:sp>
      <p:sp>
        <p:nvSpPr>
          <p:cNvPr id="65" name="Oval 64"/>
          <p:cNvSpPr/>
          <p:nvPr/>
        </p:nvSpPr>
        <p:spPr>
          <a:xfrm>
            <a:off x="10389432" y="6220923"/>
            <a:ext cx="148893" cy="15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Oval 65"/>
          <p:cNvSpPr/>
          <p:nvPr/>
        </p:nvSpPr>
        <p:spPr>
          <a:xfrm>
            <a:off x="10582025" y="6220923"/>
            <a:ext cx="148893" cy="15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   </a:t>
            </a:r>
            <a:endParaRPr lang="en-CA" dirty="0"/>
          </a:p>
        </p:txBody>
      </p:sp>
      <p:sp>
        <p:nvSpPr>
          <p:cNvPr id="31" name="TextBox 30"/>
          <p:cNvSpPr txBox="1"/>
          <p:nvPr/>
        </p:nvSpPr>
        <p:spPr>
          <a:xfrm>
            <a:off x="2134729" y="3026399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143786" y="2814571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137547" y="3248130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80371" y="3026400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575594" y="3249381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195115" y="3248130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189182" y="3026399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654370" y="3034053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099879" y="2800240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125496" y="2778117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702982" y="4862875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134729" y="4862874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602846" y="4862873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099879" y="4863471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999843" y="4607592"/>
            <a:ext cx="310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985159" y="4844652"/>
            <a:ext cx="310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9524160" y="4622569"/>
            <a:ext cx="310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0491768" y="4595835"/>
            <a:ext cx="310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952767" y="4832893"/>
            <a:ext cx="310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1101368" y="4821975"/>
            <a:ext cx="310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x</a:t>
            </a:r>
            <a:endParaRPr lang="en-CA" sz="1400" b="1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3613346" y="5308046"/>
            <a:ext cx="376717" cy="3606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332509" y="6077255"/>
            <a:ext cx="425448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AW anomalous Cu rich – see </a:t>
            </a:r>
            <a:r>
              <a:rPr lang="en-CA" dirty="0" err="1" smtClean="0">
                <a:solidFill>
                  <a:schemeClr val="bg1"/>
                </a:solidFill>
              </a:rPr>
              <a:t>sph</a:t>
            </a:r>
            <a:r>
              <a:rPr lang="en-CA" dirty="0" smtClean="0">
                <a:solidFill>
                  <a:schemeClr val="bg1"/>
                </a:solidFill>
              </a:rPr>
              <a:t> chemistry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0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3284" y="1636293"/>
            <a:ext cx="8286750" cy="24990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Mineralogy and Paragenesis</a:t>
            </a:r>
            <a:endParaRPr lang="en-CA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98098" y="1207832"/>
            <a:ext cx="7905306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Event                                                    Pre-Ore               Ore-Stage                      Post-ore</a:t>
            </a:r>
          </a:p>
          <a:p>
            <a:r>
              <a:rPr lang="en-CA" b="1" dirty="0" smtClean="0"/>
              <a:t>  </a:t>
            </a:r>
          </a:p>
          <a:p>
            <a:r>
              <a:rPr lang="en-CA" sz="1600" b="1" dirty="0" smtClean="0"/>
              <a:t>Marine cementation                          </a:t>
            </a:r>
          </a:p>
          <a:p>
            <a:endParaRPr lang="en-CA" sz="1600" b="1" dirty="0" smtClean="0"/>
          </a:p>
          <a:p>
            <a:r>
              <a:rPr lang="en-CA" sz="1600" b="1" dirty="0" smtClean="0"/>
              <a:t>Brecciation</a:t>
            </a:r>
          </a:p>
          <a:p>
            <a:endParaRPr lang="en-CA" sz="1600" b="1" dirty="0" smtClean="0"/>
          </a:p>
          <a:p>
            <a:r>
              <a:rPr lang="en-CA" sz="1600" b="1" dirty="0" smtClean="0"/>
              <a:t>F/MGCD</a:t>
            </a:r>
          </a:p>
          <a:p>
            <a:endParaRPr lang="en-CA" sz="1600" b="1" dirty="0"/>
          </a:p>
          <a:p>
            <a:r>
              <a:rPr lang="en-CA" sz="1600" b="1" dirty="0" smtClean="0"/>
              <a:t>CGCD</a:t>
            </a:r>
          </a:p>
          <a:p>
            <a:endParaRPr lang="en-CA" sz="1600" b="1" dirty="0"/>
          </a:p>
          <a:p>
            <a:r>
              <a:rPr lang="en-CA" sz="1600" b="1" dirty="0" smtClean="0"/>
              <a:t>SD</a:t>
            </a:r>
          </a:p>
          <a:p>
            <a:endParaRPr lang="en-CA" sz="1600" b="1" dirty="0" smtClean="0"/>
          </a:p>
          <a:p>
            <a:r>
              <a:rPr lang="en-CA" sz="1600" b="1" dirty="0" smtClean="0"/>
              <a:t>Sphalerite</a:t>
            </a:r>
          </a:p>
          <a:p>
            <a:endParaRPr lang="en-CA" sz="1600" b="1" dirty="0"/>
          </a:p>
          <a:p>
            <a:r>
              <a:rPr lang="en-CA" sz="1600" b="1" dirty="0" smtClean="0"/>
              <a:t>Galena</a:t>
            </a:r>
          </a:p>
          <a:p>
            <a:endParaRPr lang="en-CA" sz="1600" b="1" dirty="0" smtClean="0"/>
          </a:p>
          <a:p>
            <a:r>
              <a:rPr lang="en-CA" sz="1600" b="1" dirty="0" smtClean="0"/>
              <a:t>Pyrite</a:t>
            </a:r>
          </a:p>
          <a:p>
            <a:endParaRPr lang="en-CA" sz="1600" b="1" dirty="0"/>
          </a:p>
          <a:p>
            <a:r>
              <a:rPr lang="en-CA" sz="1600" b="1" dirty="0" smtClean="0"/>
              <a:t>Chalcopyrite</a:t>
            </a:r>
          </a:p>
          <a:p>
            <a:endParaRPr lang="en-CA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547697" y="1869198"/>
            <a:ext cx="324599" cy="31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45349" y="1976570"/>
            <a:ext cx="324599" cy="31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45639" y="2089484"/>
            <a:ext cx="324599" cy="31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92434" y="2337480"/>
            <a:ext cx="324599" cy="31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64763" y="2446274"/>
            <a:ext cx="433770" cy="74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54914" y="2551532"/>
            <a:ext cx="324599" cy="31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970066" y="2823382"/>
            <a:ext cx="324599" cy="31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096671" y="2919324"/>
            <a:ext cx="824638" cy="26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73896" y="3022192"/>
            <a:ext cx="324599" cy="31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396787" y="3265943"/>
            <a:ext cx="90036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90845" y="3377640"/>
            <a:ext cx="1078168" cy="2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82359" y="3501587"/>
            <a:ext cx="324599" cy="31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45984" y="3737809"/>
            <a:ext cx="2034089" cy="43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850948" y="3858703"/>
            <a:ext cx="2029125" cy="63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94137" y="3987671"/>
            <a:ext cx="324599" cy="31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843447" y="4230428"/>
            <a:ext cx="621690" cy="1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038539" y="4367518"/>
            <a:ext cx="426598" cy="3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810096" y="4524339"/>
            <a:ext cx="370609" cy="258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94584" y="4226072"/>
            <a:ext cx="621690" cy="1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042983" y="4736108"/>
            <a:ext cx="621690" cy="1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040635" y="4865456"/>
            <a:ext cx="502902" cy="21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978213" y="5002488"/>
            <a:ext cx="324599" cy="31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162036" y="4731752"/>
            <a:ext cx="621690" cy="1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497976" y="5182571"/>
            <a:ext cx="621690" cy="1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6495628" y="5314907"/>
            <a:ext cx="564919" cy="46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6507348" y="5448716"/>
            <a:ext cx="496305" cy="791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783726" y="1040730"/>
            <a:ext cx="0" cy="5276193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726576" y="5662503"/>
            <a:ext cx="621690" cy="1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233284" y="1040730"/>
            <a:ext cx="8286750" cy="527619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1" name="Straight Connector 60"/>
          <p:cNvCxnSpPr/>
          <p:nvPr/>
        </p:nvCxnSpPr>
        <p:spPr>
          <a:xfrm>
            <a:off x="4945997" y="1040730"/>
            <a:ext cx="0" cy="5276193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328074" y="4367519"/>
            <a:ext cx="426598" cy="3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6189414" y="4865456"/>
            <a:ext cx="328334" cy="1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5213121" y="5317255"/>
            <a:ext cx="324599" cy="31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7306866" y="5314907"/>
            <a:ext cx="324599" cy="31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5368961" y="2528086"/>
            <a:ext cx="707644" cy="1309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7490848" y="2504640"/>
            <a:ext cx="324599" cy="31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800104" y="4522912"/>
            <a:ext cx="370609" cy="258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6394960" y="5002488"/>
            <a:ext cx="324599" cy="31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327338" y="5465342"/>
            <a:ext cx="324599" cy="31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245483" y="1636293"/>
            <a:ext cx="82745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805784" y="1017688"/>
            <a:ext cx="3080915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400" b="1" dirty="0" smtClean="0"/>
              <a:t>Kootenay Arc</a:t>
            </a:r>
          </a:p>
          <a:p>
            <a:endParaRPr lang="en-CA" sz="2400" b="1" dirty="0"/>
          </a:p>
          <a:p>
            <a:r>
              <a:rPr lang="en-CA" sz="2400" b="1" dirty="0" err="1" smtClean="0">
                <a:solidFill>
                  <a:srgbClr val="FF0000"/>
                </a:solidFill>
              </a:rPr>
              <a:t>Rockly</a:t>
            </a:r>
            <a:r>
              <a:rPr lang="en-CA" sz="2400" b="1" dirty="0" smtClean="0">
                <a:solidFill>
                  <a:srgbClr val="FF0000"/>
                </a:solidFill>
              </a:rPr>
              <a:t> </a:t>
            </a:r>
            <a:r>
              <a:rPr lang="en-CA" sz="2400" b="1" dirty="0" err="1" smtClean="0">
                <a:solidFill>
                  <a:srgbClr val="FF0000"/>
                </a:solidFill>
              </a:rPr>
              <a:t>Mtn</a:t>
            </a:r>
            <a:r>
              <a:rPr lang="en-CA" sz="2400" b="1" dirty="0" smtClean="0">
                <a:solidFill>
                  <a:srgbClr val="FF0000"/>
                </a:solidFill>
              </a:rPr>
              <a:t> Fold and Thrust Belt</a:t>
            </a:r>
          </a:p>
          <a:p>
            <a:endParaRPr lang="en-CA" sz="2400" b="1" dirty="0"/>
          </a:p>
          <a:p>
            <a:r>
              <a:rPr lang="en-CA" sz="2400" b="1" dirty="0" smtClean="0">
                <a:solidFill>
                  <a:srgbClr val="FFC000"/>
                </a:solidFill>
              </a:rPr>
              <a:t>Western Canadian </a:t>
            </a:r>
          </a:p>
          <a:p>
            <a:r>
              <a:rPr lang="en-CA" sz="2400" b="1" dirty="0" smtClean="0">
                <a:solidFill>
                  <a:srgbClr val="FFC000"/>
                </a:solidFill>
              </a:rPr>
              <a:t>Sedimentary Basin</a:t>
            </a:r>
            <a:endParaRPr lang="en-CA" sz="2400" b="1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22687" y="4135366"/>
            <a:ext cx="33165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Generally very similar paragenesis for the 3 districts and many deposits studies...reflects a repeated process in time and space and </a:t>
            </a:r>
            <a:r>
              <a:rPr lang="en-CA" sz="2000" b="1" dirty="0" smtClean="0">
                <a:solidFill>
                  <a:srgbClr val="FF0000"/>
                </a:solidFill>
              </a:rPr>
              <a:t>suggests a common model</a:t>
            </a:r>
            <a:endParaRPr lang="en-CA" sz="2000" b="1" dirty="0">
              <a:solidFill>
                <a:srgbClr val="FF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770449" y="1938547"/>
            <a:ext cx="2390274" cy="2069431"/>
          </a:xfrm>
          <a:custGeom>
            <a:avLst/>
            <a:gdLst>
              <a:gd name="connsiteX0" fmla="*/ 0 w 2390274"/>
              <a:gd name="connsiteY0" fmla="*/ 0 h 2069431"/>
              <a:gd name="connsiteX1" fmla="*/ 882316 w 2390274"/>
              <a:gd name="connsiteY1" fmla="*/ 1058779 h 2069431"/>
              <a:gd name="connsiteX2" fmla="*/ 2390274 w 2390274"/>
              <a:gd name="connsiteY2" fmla="*/ 2069431 h 206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0274" h="2069431">
                <a:moveTo>
                  <a:pt x="0" y="0"/>
                </a:moveTo>
                <a:cubicBezTo>
                  <a:pt x="241968" y="356937"/>
                  <a:pt x="483937" y="713874"/>
                  <a:pt x="882316" y="1058779"/>
                </a:cubicBezTo>
                <a:cubicBezTo>
                  <a:pt x="1280695" y="1403684"/>
                  <a:pt x="1835484" y="1736557"/>
                  <a:pt x="2390274" y="2069431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598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</a:t>
            </a:r>
            <a:r>
              <a:rPr lang="en-CA" sz="2400" dirty="0" smtClean="0"/>
              <a:t>Carbonate Cementation, Chemistry, and CL</a:t>
            </a:r>
            <a:endParaRPr lang="en-CA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"/>
          <a:stretch/>
        </p:blipFill>
        <p:spPr>
          <a:xfrm>
            <a:off x="152400" y="1914898"/>
            <a:ext cx="5850033" cy="46769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t="1179" r="9429" b="-1179"/>
          <a:stretch/>
        </p:blipFill>
        <p:spPr>
          <a:xfrm>
            <a:off x="6309209" y="1914899"/>
            <a:ext cx="5713128" cy="47531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5914" y="6210847"/>
            <a:ext cx="144953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cs typeface="Arial" panose="020B0604020202020204" pitchFamily="34" charset="0"/>
              </a:rPr>
              <a:t>2 mm</a:t>
            </a:r>
            <a:endParaRPr lang="en-CA" sz="1200" b="1" dirty="0"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34148" y="6210847"/>
            <a:ext cx="144953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cs typeface="Arial" panose="020B0604020202020204" pitchFamily="34" charset="0"/>
              </a:rPr>
              <a:t>2 mm</a:t>
            </a:r>
            <a:endParaRPr lang="en-CA" sz="1200" b="1" dirty="0"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76650" y="5544097"/>
            <a:ext cx="5564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smtClean="0"/>
              <a:t>FCD</a:t>
            </a:r>
            <a:endParaRPr lang="en-CA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90600" y="3105697"/>
            <a:ext cx="5564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smtClean="0"/>
              <a:t>FCD</a:t>
            </a:r>
            <a:endParaRPr lang="en-CA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8100" y="4068706"/>
            <a:ext cx="6543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smtClean="0"/>
              <a:t>MCD</a:t>
            </a:r>
            <a:endParaRPr lang="en-CA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058400" y="2400847"/>
            <a:ext cx="6543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smtClean="0"/>
              <a:t>MCD</a:t>
            </a:r>
            <a:endParaRPr lang="en-CA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858500" y="5334547"/>
            <a:ext cx="5564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smtClean="0"/>
              <a:t>FCD</a:t>
            </a:r>
            <a:endParaRPr lang="en-CA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039100" y="4972597"/>
            <a:ext cx="5564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smtClean="0"/>
              <a:t>FCD</a:t>
            </a:r>
            <a:endParaRPr lang="en-CA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877300" y="4382047"/>
            <a:ext cx="5741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smtClean="0"/>
              <a:t>CCD</a:t>
            </a:r>
            <a:endParaRPr lang="en-CA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902317" y="2736365"/>
            <a:ext cx="5405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Sph</a:t>
            </a:r>
            <a:endParaRPr lang="en-CA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858343" y="4245780"/>
            <a:ext cx="5405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Sph</a:t>
            </a:r>
            <a:endParaRPr lang="en-CA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354467" y="3345620"/>
            <a:ext cx="5405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Sph</a:t>
            </a:r>
            <a:endParaRPr lang="en-CA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71214" y="627994"/>
            <a:ext cx="58624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200" dirty="0" smtClean="0"/>
              <a:t>Carbonate cementation paragenesis: </a:t>
            </a:r>
          </a:p>
          <a:p>
            <a:pPr algn="ctr"/>
            <a:endParaRPr lang="en-CA" sz="2200" dirty="0" smtClean="0"/>
          </a:p>
          <a:p>
            <a:pPr algn="ctr"/>
            <a:r>
              <a:rPr lang="en-CA" sz="2200" dirty="0" err="1" smtClean="0"/>
              <a:t>Lmst</a:t>
            </a:r>
            <a:r>
              <a:rPr lang="en-CA" sz="2200" dirty="0" smtClean="0"/>
              <a:t>  →  FCD  →  </a:t>
            </a:r>
            <a:r>
              <a:rPr lang="en-CA" sz="2200" b="1" dirty="0" smtClean="0">
                <a:solidFill>
                  <a:srgbClr val="FF0000"/>
                </a:solidFill>
              </a:rPr>
              <a:t>MCD  →  CCD  →  SD </a:t>
            </a:r>
            <a:r>
              <a:rPr lang="en-CA" sz="2200" dirty="0" smtClean="0"/>
              <a:t>→  late Cc </a:t>
            </a: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138794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5"/>
          <a:stretch/>
        </p:blipFill>
        <p:spPr>
          <a:xfrm>
            <a:off x="0" y="568605"/>
            <a:ext cx="12192000" cy="73833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Cautionary Statement</a:t>
            </a:r>
            <a:endParaRPr lang="en-CA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785" t="21786" r="34643" b="35019"/>
          <a:stretch/>
        </p:blipFill>
        <p:spPr>
          <a:xfrm>
            <a:off x="478972" y="1349513"/>
            <a:ext cx="4526165" cy="2051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523" t="19879" r="35595" b="39889"/>
          <a:stretch/>
        </p:blipFill>
        <p:spPr>
          <a:xfrm>
            <a:off x="638630" y="4492716"/>
            <a:ext cx="4398176" cy="199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9048" t="19244" r="32857" b="13633"/>
          <a:stretch/>
        </p:blipFill>
        <p:spPr>
          <a:xfrm>
            <a:off x="6720879" y="1349513"/>
            <a:ext cx="3501009" cy="470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6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/>
          <a:srcRect l="18958" t="16465" r="23229" b="23135"/>
          <a:stretch/>
        </p:blipFill>
        <p:spPr>
          <a:xfrm>
            <a:off x="144379" y="1279773"/>
            <a:ext cx="7918329" cy="46511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62709" y="946614"/>
            <a:ext cx="386259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 smtClean="0"/>
              <a:t>General trend of increasing Fe (</a:t>
            </a:r>
            <a:r>
              <a:rPr lang="en-CA" sz="2200" b="1" dirty="0" smtClean="0">
                <a:solidFill>
                  <a:srgbClr val="FF0000"/>
                </a:solidFill>
              </a:rPr>
              <a:t>also Zn </a:t>
            </a:r>
            <a:r>
              <a:rPr lang="en-CA" sz="2200" b="1" dirty="0" smtClean="0">
                <a:solidFill>
                  <a:srgbClr val="FF0000"/>
                </a:solidFill>
              </a:rPr>
              <a:t>as </a:t>
            </a:r>
            <a:r>
              <a:rPr lang="en-CA" sz="2200" b="1" dirty="0" smtClean="0">
                <a:solidFill>
                  <a:srgbClr val="FF0000"/>
                </a:solidFill>
              </a:rPr>
              <a:t>micro-inclusions</a:t>
            </a:r>
            <a:r>
              <a:rPr lang="en-CA" sz="2200" dirty="0" smtClean="0"/>
              <a:t>) in carbonates from early FG dolomites through coarsening to saddle-type dolomite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 smtClean="0"/>
              <a:t>Late-stage post-ore calcite </a:t>
            </a:r>
            <a:r>
              <a:rPr lang="en-CA" sz="2200" dirty="0" smtClean="0"/>
              <a:t>Fe-poor </a:t>
            </a:r>
            <a:endParaRPr lang="en-CA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b="1" dirty="0" smtClean="0">
                <a:solidFill>
                  <a:srgbClr val="FF0000"/>
                </a:solidFill>
              </a:rPr>
              <a:t>Does </a:t>
            </a:r>
            <a:r>
              <a:rPr lang="en-CA" sz="2200" b="1" dirty="0" smtClean="0">
                <a:solidFill>
                  <a:srgbClr val="FF0000"/>
                </a:solidFill>
              </a:rPr>
              <a:t>carbonate chemistry </a:t>
            </a:r>
            <a:r>
              <a:rPr lang="en-CA" sz="2200" b="1" dirty="0" smtClean="0">
                <a:solidFill>
                  <a:srgbClr val="FF0000"/>
                </a:solidFill>
              </a:rPr>
              <a:t>trace </a:t>
            </a:r>
            <a:r>
              <a:rPr lang="en-CA" sz="2200" b="1" dirty="0" smtClean="0">
                <a:solidFill>
                  <a:srgbClr val="FF0000"/>
                </a:solidFill>
              </a:rPr>
              <a:t>an evolving fluid?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200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2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b="1" dirty="0" smtClean="0"/>
              <a:t>Can see this easier, quicker and more comprehensive  with CL!</a:t>
            </a:r>
            <a:endParaRPr lang="en-CA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</a:t>
            </a:r>
            <a:r>
              <a:rPr lang="en-CA" sz="2400" dirty="0" smtClean="0"/>
              <a:t>Carbonate Cementation, Chemistry, and CL</a:t>
            </a:r>
            <a:endParaRPr lang="en-CA" sz="2400" dirty="0"/>
          </a:p>
        </p:txBody>
      </p:sp>
      <p:sp>
        <p:nvSpPr>
          <p:cNvPr id="7" name="Freeform 6"/>
          <p:cNvSpPr/>
          <p:nvPr/>
        </p:nvSpPr>
        <p:spPr>
          <a:xfrm>
            <a:off x="5213580" y="3190512"/>
            <a:ext cx="1299515" cy="916267"/>
          </a:xfrm>
          <a:custGeom>
            <a:avLst/>
            <a:gdLst>
              <a:gd name="connsiteX0" fmla="*/ 1139094 w 1299515"/>
              <a:gd name="connsiteY0" fmla="*/ 402919 h 916267"/>
              <a:gd name="connsiteX1" fmla="*/ 385115 w 1299515"/>
              <a:gd name="connsiteY1" fmla="*/ 1867 h 916267"/>
              <a:gd name="connsiteX2" fmla="*/ 104 w 1299515"/>
              <a:gd name="connsiteY2" fmla="*/ 547298 h 916267"/>
              <a:gd name="connsiteX3" fmla="*/ 417199 w 1299515"/>
              <a:gd name="connsiteY3" fmla="*/ 803972 h 916267"/>
              <a:gd name="connsiteX4" fmla="*/ 1299515 w 1299515"/>
              <a:gd name="connsiteY4" fmla="*/ 916267 h 916267"/>
              <a:gd name="connsiteX5" fmla="*/ 1299515 w 1299515"/>
              <a:gd name="connsiteY5" fmla="*/ 916267 h 916267"/>
              <a:gd name="connsiteX6" fmla="*/ 1299515 w 1299515"/>
              <a:gd name="connsiteY6" fmla="*/ 916267 h 91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9515" h="916267">
                <a:moveTo>
                  <a:pt x="1139094" y="402919"/>
                </a:moveTo>
                <a:cubicBezTo>
                  <a:pt x="857020" y="190361"/>
                  <a:pt x="574947" y="-22196"/>
                  <a:pt x="385115" y="1867"/>
                </a:cubicBezTo>
                <a:cubicBezTo>
                  <a:pt x="195283" y="25930"/>
                  <a:pt x="-5243" y="413614"/>
                  <a:pt x="104" y="547298"/>
                </a:cubicBezTo>
                <a:cubicBezTo>
                  <a:pt x="5451" y="680982"/>
                  <a:pt x="200630" y="742477"/>
                  <a:pt x="417199" y="803972"/>
                </a:cubicBezTo>
                <a:cubicBezTo>
                  <a:pt x="633767" y="865467"/>
                  <a:pt x="1299515" y="916267"/>
                  <a:pt x="1299515" y="916267"/>
                </a:cubicBezTo>
                <a:lnTo>
                  <a:pt x="1299515" y="916267"/>
                </a:lnTo>
                <a:lnTo>
                  <a:pt x="1299515" y="916267"/>
                </a:lnTo>
              </a:path>
            </a:pathLst>
          </a:custGeom>
          <a:noFill/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4103543" y="3737447"/>
            <a:ext cx="104637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ore stage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38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</a:t>
            </a:r>
            <a:r>
              <a:rPr lang="en-CA" sz="2400" dirty="0" smtClean="0"/>
              <a:t>Carbonate Cementation, Chemistry, and CL</a:t>
            </a:r>
            <a:endParaRPr lang="en-CA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257021" y="739037"/>
            <a:ext cx="8138160" cy="5893983"/>
            <a:chOff x="-925203" y="-567872"/>
            <a:chExt cx="9990597" cy="7566992"/>
          </a:xfrm>
        </p:grpSpPr>
        <p:pic>
          <p:nvPicPr>
            <p:cNvPr id="8" name="Picture 7" descr="IMG_4115.jpg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5203" y="-545595"/>
              <a:ext cx="4942385" cy="3712937"/>
            </a:xfrm>
            <a:prstGeom prst="rect">
              <a:avLst/>
            </a:prstGeom>
          </p:spPr>
        </p:pic>
        <p:pic>
          <p:nvPicPr>
            <p:cNvPr id="9" name="Picture 8" descr="IMG_4149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993" y="3308462"/>
              <a:ext cx="4844401" cy="3690658"/>
            </a:xfrm>
            <a:prstGeom prst="rect">
              <a:avLst/>
            </a:prstGeom>
          </p:spPr>
        </p:pic>
        <p:pic>
          <p:nvPicPr>
            <p:cNvPr id="10" name="Picture 9" descr="IMG_4126.jpg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5203" y="3292929"/>
              <a:ext cx="4942385" cy="3706190"/>
            </a:xfrm>
            <a:prstGeom prst="rect">
              <a:avLst/>
            </a:prstGeom>
          </p:spPr>
        </p:pic>
        <p:pic>
          <p:nvPicPr>
            <p:cNvPr id="11" name="Picture 10" descr="IMG_4134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0" r="4634" b="7933"/>
            <a:stretch/>
          </p:blipFill>
          <p:spPr>
            <a:xfrm>
              <a:off x="4233406" y="-567872"/>
              <a:ext cx="4831988" cy="3735214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26168" y="3345040"/>
            <a:ext cx="92893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mm</a:t>
            </a:r>
            <a:endParaRPr lang="en-CA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2674" y="3345040"/>
            <a:ext cx="92893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mm</a:t>
            </a:r>
            <a:endParaRPr lang="en-CA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168" y="6339924"/>
            <a:ext cx="92893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mm</a:t>
            </a:r>
            <a:endParaRPr lang="en-CA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02674" y="6339924"/>
            <a:ext cx="92893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mm</a:t>
            </a:r>
            <a:endParaRPr lang="en-CA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58112" y="2293674"/>
            <a:ext cx="597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FCD</a:t>
            </a:r>
            <a:endParaRPr lang="en-CA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56627" y="4853755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Cc</a:t>
            </a:r>
            <a:endParaRPr lang="en-CA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01352" y="1793619"/>
            <a:ext cx="46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SD</a:t>
            </a:r>
            <a:endParaRPr lang="en-CA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88922" y="5463365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Sph</a:t>
            </a:r>
            <a:endParaRPr lang="en-CA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71313" y="718958"/>
            <a:ext cx="34492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CL is a measure of variable luminescence due to the presence of activators (often TMs as </a:t>
            </a:r>
            <a:r>
              <a:rPr lang="en-CA" sz="2000" b="1" dirty="0" smtClean="0">
                <a:solidFill>
                  <a:srgbClr val="FF0000"/>
                </a:solidFill>
              </a:rPr>
              <a:t>Fe, Mn</a:t>
            </a:r>
            <a:r>
              <a:rPr lang="en-CA" sz="2000" dirty="0" smtClean="0"/>
              <a:t>, Al, Ti)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Trend of CL dark to CL brighter (orange, reds) from FCD to MCD to CCD to SD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err="1" smtClean="0"/>
              <a:t>Sph</a:t>
            </a:r>
            <a:r>
              <a:rPr lang="en-CA" sz="2000" dirty="0" smtClean="0"/>
              <a:t>(-Gal) with the MCD and CCD....</a:t>
            </a:r>
            <a:r>
              <a:rPr lang="en-CA" sz="2000" b="1" dirty="0"/>
              <a:t> </a:t>
            </a:r>
            <a:r>
              <a:rPr lang="en-CA" sz="2000" b="1" dirty="0" smtClean="0"/>
              <a:t>suggests </a:t>
            </a:r>
            <a:r>
              <a:rPr lang="en-CA" sz="2000" b="1" dirty="0"/>
              <a:t>Fe-Mn </a:t>
            </a:r>
            <a:r>
              <a:rPr lang="en-CA" sz="2000" b="1" dirty="0" smtClean="0"/>
              <a:t>addition is syn-mineralization and reflect different fluid vs marine cementation</a:t>
            </a:r>
            <a:endParaRPr lang="en-CA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Post-ore calcite (Cc) is CL dark...depleted in Fe-Mn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0908" y="4615087"/>
            <a:ext cx="46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SD</a:t>
            </a:r>
            <a:endParaRPr lang="en-CA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0955" y="1979180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Sph</a:t>
            </a:r>
            <a:endParaRPr lang="en-CA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65195" y="2225357"/>
            <a:ext cx="61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C</a:t>
            </a:r>
            <a:r>
              <a:rPr lang="en-CA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CD</a:t>
            </a:r>
            <a:endParaRPr lang="en-CA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94085" y="4017370"/>
            <a:ext cx="597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F</a:t>
            </a:r>
            <a:r>
              <a:rPr lang="en-CA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CD</a:t>
            </a:r>
            <a:endParaRPr lang="en-CA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37962" y="595115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M/CCD</a:t>
            </a:r>
            <a:endParaRPr lang="en-CA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10707" y="3807177"/>
            <a:ext cx="928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F/M</a:t>
            </a:r>
            <a:r>
              <a:rPr lang="en-CA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CD</a:t>
            </a:r>
            <a:endParaRPr lang="en-CA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8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</a:t>
            </a:r>
            <a:r>
              <a:rPr lang="en-CA" sz="2400" dirty="0" smtClean="0"/>
              <a:t>Carbonate Cementation, Chemistry, and CL</a:t>
            </a:r>
            <a:endParaRPr lang="en-CA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294" y="590311"/>
            <a:ext cx="3956115" cy="29670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663" y="590310"/>
            <a:ext cx="3956115" cy="296708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294" y="3741463"/>
            <a:ext cx="3956115" cy="29670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663" y="3741463"/>
            <a:ext cx="3956115" cy="2967086"/>
          </a:xfrm>
          <a:prstGeom prst="rect">
            <a:avLst/>
          </a:prstGeom>
        </p:spPr>
      </p:pic>
      <p:sp>
        <p:nvSpPr>
          <p:cNvPr id="27" name="Striped Right Arrow 26"/>
          <p:cNvSpPr/>
          <p:nvPr/>
        </p:nvSpPr>
        <p:spPr>
          <a:xfrm>
            <a:off x="5538436" y="1878227"/>
            <a:ext cx="457200" cy="914400"/>
          </a:xfrm>
          <a:prstGeom prst="striped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Striped Right Arrow 28"/>
          <p:cNvSpPr/>
          <p:nvPr/>
        </p:nvSpPr>
        <p:spPr>
          <a:xfrm>
            <a:off x="5528688" y="4801609"/>
            <a:ext cx="457200" cy="914400"/>
          </a:xfrm>
          <a:prstGeom prst="striped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TextBox 27"/>
          <p:cNvSpPr txBox="1"/>
          <p:nvPr/>
        </p:nvSpPr>
        <p:spPr>
          <a:xfrm>
            <a:off x="1424294" y="562336"/>
            <a:ext cx="5196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PPL</a:t>
            </a:r>
            <a:endParaRPr lang="en-CA" dirty="0"/>
          </a:p>
        </p:txBody>
      </p:sp>
      <p:sp>
        <p:nvSpPr>
          <p:cNvPr id="31" name="TextBox 30"/>
          <p:cNvSpPr txBox="1"/>
          <p:nvPr/>
        </p:nvSpPr>
        <p:spPr>
          <a:xfrm>
            <a:off x="6153663" y="555576"/>
            <a:ext cx="4571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CN</a:t>
            </a:r>
            <a:endParaRPr lang="en-CA" dirty="0"/>
          </a:p>
        </p:txBody>
      </p:sp>
      <p:sp>
        <p:nvSpPr>
          <p:cNvPr id="32" name="TextBox 31"/>
          <p:cNvSpPr txBox="1"/>
          <p:nvPr/>
        </p:nvSpPr>
        <p:spPr>
          <a:xfrm>
            <a:off x="1417551" y="3945111"/>
            <a:ext cx="5196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PPL</a:t>
            </a:r>
            <a:endParaRPr lang="en-CA" dirty="0"/>
          </a:p>
        </p:txBody>
      </p:sp>
      <p:sp>
        <p:nvSpPr>
          <p:cNvPr id="33" name="TextBox 32"/>
          <p:cNvSpPr txBox="1"/>
          <p:nvPr/>
        </p:nvSpPr>
        <p:spPr>
          <a:xfrm>
            <a:off x="6171634" y="3938351"/>
            <a:ext cx="4571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CN</a:t>
            </a:r>
            <a:endParaRPr lang="en-CA" dirty="0"/>
          </a:p>
        </p:txBody>
      </p:sp>
      <p:sp>
        <p:nvSpPr>
          <p:cNvPr id="30" name="TextBox 29"/>
          <p:cNvSpPr txBox="1"/>
          <p:nvPr/>
        </p:nvSpPr>
        <p:spPr>
          <a:xfrm>
            <a:off x="1403696" y="3505414"/>
            <a:ext cx="870608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chemeClr val="bg1"/>
                </a:solidFill>
              </a:rPr>
              <a:t>Need in situ TE chemistry and isotopes to trace fluid ingress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543238" y="1303164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Sph</a:t>
            </a:r>
            <a:endParaRPr lang="en-CA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8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3284" y="4099713"/>
            <a:ext cx="8286750" cy="22121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Mineralogy and Paragenesis</a:t>
            </a:r>
            <a:endParaRPr lang="en-CA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98098" y="1207832"/>
            <a:ext cx="7905306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Event                                                    Pre-Ore               Ore-Stage                      Post-ore</a:t>
            </a:r>
          </a:p>
          <a:p>
            <a:r>
              <a:rPr lang="en-CA" b="1" dirty="0" smtClean="0"/>
              <a:t>  </a:t>
            </a:r>
          </a:p>
          <a:p>
            <a:r>
              <a:rPr lang="en-CA" sz="1600" b="1" dirty="0" smtClean="0"/>
              <a:t>Marine cementation                          </a:t>
            </a:r>
          </a:p>
          <a:p>
            <a:endParaRPr lang="en-CA" sz="1600" b="1" dirty="0" smtClean="0"/>
          </a:p>
          <a:p>
            <a:r>
              <a:rPr lang="en-CA" sz="1600" b="1" dirty="0" smtClean="0"/>
              <a:t>Brecciation</a:t>
            </a:r>
          </a:p>
          <a:p>
            <a:endParaRPr lang="en-CA" sz="1600" b="1" dirty="0" smtClean="0"/>
          </a:p>
          <a:p>
            <a:r>
              <a:rPr lang="en-CA" sz="1600" b="1" dirty="0" smtClean="0"/>
              <a:t>F/MGCD</a:t>
            </a:r>
          </a:p>
          <a:p>
            <a:endParaRPr lang="en-CA" sz="1600" b="1" dirty="0"/>
          </a:p>
          <a:p>
            <a:r>
              <a:rPr lang="en-CA" sz="1600" b="1" dirty="0" smtClean="0"/>
              <a:t>CGCD</a:t>
            </a:r>
          </a:p>
          <a:p>
            <a:endParaRPr lang="en-CA" sz="1600" b="1" dirty="0"/>
          </a:p>
          <a:p>
            <a:r>
              <a:rPr lang="en-CA" sz="1600" b="1" dirty="0" smtClean="0"/>
              <a:t>SD</a:t>
            </a:r>
          </a:p>
          <a:p>
            <a:endParaRPr lang="en-CA" sz="1600" b="1" dirty="0" smtClean="0"/>
          </a:p>
          <a:p>
            <a:r>
              <a:rPr lang="en-CA" sz="1600" b="1" dirty="0" smtClean="0"/>
              <a:t>Sphalerite</a:t>
            </a:r>
          </a:p>
          <a:p>
            <a:endParaRPr lang="en-CA" sz="1600" b="1" dirty="0"/>
          </a:p>
          <a:p>
            <a:r>
              <a:rPr lang="en-CA" sz="1600" b="1" dirty="0" smtClean="0"/>
              <a:t>Galena</a:t>
            </a:r>
          </a:p>
          <a:p>
            <a:endParaRPr lang="en-CA" sz="1600" b="1" dirty="0" smtClean="0"/>
          </a:p>
          <a:p>
            <a:r>
              <a:rPr lang="en-CA" sz="1600" b="1" dirty="0" smtClean="0"/>
              <a:t>Pyrite</a:t>
            </a:r>
          </a:p>
          <a:p>
            <a:endParaRPr lang="en-CA" sz="1600" b="1" dirty="0"/>
          </a:p>
          <a:p>
            <a:r>
              <a:rPr lang="en-CA" sz="1600" b="1" dirty="0" smtClean="0"/>
              <a:t>Chalcopyrite</a:t>
            </a:r>
          </a:p>
          <a:p>
            <a:endParaRPr lang="en-CA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547697" y="1869198"/>
            <a:ext cx="324599" cy="31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45349" y="1976570"/>
            <a:ext cx="324599" cy="31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45639" y="2089484"/>
            <a:ext cx="324599" cy="31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92434" y="2337480"/>
            <a:ext cx="324599" cy="31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64763" y="2446274"/>
            <a:ext cx="433770" cy="74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54914" y="2551532"/>
            <a:ext cx="324599" cy="31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970066" y="2823382"/>
            <a:ext cx="324599" cy="31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096671" y="2919324"/>
            <a:ext cx="824638" cy="26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73896" y="3022192"/>
            <a:ext cx="324599" cy="31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396787" y="3265943"/>
            <a:ext cx="90036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90845" y="3377640"/>
            <a:ext cx="1078168" cy="2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82359" y="3501587"/>
            <a:ext cx="324599" cy="31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45984" y="3737809"/>
            <a:ext cx="2034089" cy="43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850948" y="3858703"/>
            <a:ext cx="2029125" cy="63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94137" y="3987671"/>
            <a:ext cx="324599" cy="31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843447" y="4230428"/>
            <a:ext cx="621690" cy="1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038539" y="4367518"/>
            <a:ext cx="426598" cy="3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810096" y="4524339"/>
            <a:ext cx="370609" cy="258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94584" y="4226072"/>
            <a:ext cx="621690" cy="1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042983" y="4736108"/>
            <a:ext cx="621690" cy="1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040635" y="4865456"/>
            <a:ext cx="502902" cy="21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978213" y="5002488"/>
            <a:ext cx="324599" cy="31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162036" y="4731752"/>
            <a:ext cx="621690" cy="1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497976" y="5182571"/>
            <a:ext cx="621690" cy="1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6495628" y="5314907"/>
            <a:ext cx="564919" cy="46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6507348" y="5448716"/>
            <a:ext cx="496305" cy="791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783726" y="1040730"/>
            <a:ext cx="0" cy="5276193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726576" y="5662503"/>
            <a:ext cx="621690" cy="1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233284" y="1040730"/>
            <a:ext cx="8286750" cy="527619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1" name="Straight Connector 60"/>
          <p:cNvCxnSpPr/>
          <p:nvPr/>
        </p:nvCxnSpPr>
        <p:spPr>
          <a:xfrm>
            <a:off x="4945997" y="1040730"/>
            <a:ext cx="0" cy="5276193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328074" y="4367519"/>
            <a:ext cx="426598" cy="38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6189414" y="4865456"/>
            <a:ext cx="328334" cy="1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5213121" y="5317255"/>
            <a:ext cx="324599" cy="31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7306866" y="5314907"/>
            <a:ext cx="324599" cy="31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5368961" y="2528086"/>
            <a:ext cx="707644" cy="1309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7490848" y="2504640"/>
            <a:ext cx="324599" cy="31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800104" y="4522912"/>
            <a:ext cx="370609" cy="258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6394960" y="5002488"/>
            <a:ext cx="324599" cy="31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327338" y="5465342"/>
            <a:ext cx="324599" cy="312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245483" y="1636293"/>
            <a:ext cx="82745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805784" y="1017688"/>
            <a:ext cx="3080915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400" b="1" dirty="0" smtClean="0"/>
              <a:t>Kootenay Arc</a:t>
            </a:r>
          </a:p>
          <a:p>
            <a:endParaRPr lang="en-CA" sz="2400" b="1" dirty="0"/>
          </a:p>
          <a:p>
            <a:r>
              <a:rPr lang="en-CA" sz="2400" b="1" dirty="0" err="1" smtClean="0">
                <a:solidFill>
                  <a:srgbClr val="FF0000"/>
                </a:solidFill>
              </a:rPr>
              <a:t>Rockly</a:t>
            </a:r>
            <a:r>
              <a:rPr lang="en-CA" sz="2400" b="1" dirty="0" smtClean="0">
                <a:solidFill>
                  <a:srgbClr val="FF0000"/>
                </a:solidFill>
              </a:rPr>
              <a:t> </a:t>
            </a:r>
            <a:r>
              <a:rPr lang="en-CA" sz="2400" b="1" dirty="0" err="1" smtClean="0">
                <a:solidFill>
                  <a:srgbClr val="FF0000"/>
                </a:solidFill>
              </a:rPr>
              <a:t>Mtn</a:t>
            </a:r>
            <a:r>
              <a:rPr lang="en-CA" sz="2400" b="1" dirty="0" smtClean="0">
                <a:solidFill>
                  <a:srgbClr val="FF0000"/>
                </a:solidFill>
              </a:rPr>
              <a:t> Fold and Thrust Belt</a:t>
            </a:r>
          </a:p>
          <a:p>
            <a:endParaRPr lang="en-CA" sz="2400" b="1" dirty="0"/>
          </a:p>
          <a:p>
            <a:r>
              <a:rPr lang="en-CA" sz="2400" b="1" dirty="0" smtClean="0">
                <a:solidFill>
                  <a:srgbClr val="FFC000"/>
                </a:solidFill>
              </a:rPr>
              <a:t>Western Canadian </a:t>
            </a:r>
          </a:p>
          <a:p>
            <a:r>
              <a:rPr lang="en-CA" sz="2400" b="1" dirty="0" smtClean="0">
                <a:solidFill>
                  <a:srgbClr val="FFC000"/>
                </a:solidFill>
              </a:rPr>
              <a:t>Sedimentary Basin</a:t>
            </a:r>
            <a:endParaRPr lang="en-CA" sz="2400" b="1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22687" y="4135366"/>
            <a:ext cx="33165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Generally very similar paragenesis for the 3 districts and many deposits studies...reflects a repeated process in time and space and </a:t>
            </a:r>
            <a:r>
              <a:rPr lang="en-CA" sz="2000" b="1" dirty="0" smtClean="0">
                <a:solidFill>
                  <a:srgbClr val="FF0000"/>
                </a:solidFill>
              </a:rPr>
              <a:t>suggests a common model</a:t>
            </a:r>
            <a:endParaRPr lang="en-C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6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Mineralogy and Paragenesis – </a:t>
            </a:r>
            <a:r>
              <a:rPr lang="en-CA" sz="2400" dirty="0" smtClean="0"/>
              <a:t>Sphalerite(-Galena)</a:t>
            </a:r>
            <a:endParaRPr lang="en-CA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2" y="1573488"/>
            <a:ext cx="3233981" cy="24254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06" y="4225913"/>
            <a:ext cx="3233980" cy="24254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2761" y="1564001"/>
            <a:ext cx="19902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Reeves-MacDonald</a:t>
            </a:r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1" r="6302"/>
          <a:stretch/>
        </p:blipFill>
        <p:spPr>
          <a:xfrm>
            <a:off x="544858" y="4225913"/>
            <a:ext cx="3448050" cy="2344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377" y="1573488"/>
            <a:ext cx="3233981" cy="24254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98952" y="1531214"/>
            <a:ext cx="19902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Reeves-MacDonald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4"/>
          <a:stretch/>
        </p:blipFill>
        <p:spPr>
          <a:xfrm>
            <a:off x="7599821" y="1573488"/>
            <a:ext cx="3373248" cy="24223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57" y="4218915"/>
            <a:ext cx="3243312" cy="24324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94823" y="1564250"/>
            <a:ext cx="7579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Jersey</a:t>
            </a:r>
            <a:endParaRPr lang="en-CA" dirty="0"/>
          </a:p>
        </p:txBody>
      </p:sp>
      <p:sp>
        <p:nvSpPr>
          <p:cNvPr id="17" name="TextBox 16"/>
          <p:cNvSpPr txBox="1"/>
          <p:nvPr/>
        </p:nvSpPr>
        <p:spPr>
          <a:xfrm>
            <a:off x="469952" y="4144526"/>
            <a:ext cx="11416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Mastodon</a:t>
            </a:r>
            <a:endParaRPr lang="en-CA" dirty="0"/>
          </a:p>
        </p:txBody>
      </p:sp>
      <p:sp>
        <p:nvSpPr>
          <p:cNvPr id="19" name="TextBox 18"/>
          <p:cNvSpPr txBox="1"/>
          <p:nvPr/>
        </p:nvSpPr>
        <p:spPr>
          <a:xfrm>
            <a:off x="4209006" y="4041247"/>
            <a:ext cx="16385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Abbott-Wagner</a:t>
            </a:r>
            <a:endParaRPr lang="en-CA" dirty="0"/>
          </a:p>
        </p:txBody>
      </p:sp>
      <p:sp>
        <p:nvSpPr>
          <p:cNvPr id="25" name="TextBox 24"/>
          <p:cNvSpPr txBox="1"/>
          <p:nvPr/>
        </p:nvSpPr>
        <p:spPr>
          <a:xfrm>
            <a:off x="7729757" y="4152637"/>
            <a:ext cx="4539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HB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450739" y="618499"/>
            <a:ext cx="10503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b="1" dirty="0" smtClean="0"/>
              <a:t>Kootenay Arc </a:t>
            </a:r>
            <a:r>
              <a:rPr lang="en-CA" sz="2200" dirty="0" smtClean="0"/>
              <a:t>setting mineralization is replacement-type and deformed/recrystallized, but replacement textures still preserved (?)</a:t>
            </a: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30598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Mineralogy and Paragenesis – </a:t>
            </a:r>
            <a:r>
              <a:rPr lang="en-CA" sz="2400" dirty="0" smtClean="0"/>
              <a:t>Sphalerite(-Galena0</a:t>
            </a:r>
            <a:endParaRPr lang="en-CA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58"/>
          <a:stretch/>
        </p:blipFill>
        <p:spPr>
          <a:xfrm>
            <a:off x="8104757" y="1589699"/>
            <a:ext cx="3824008" cy="51729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0"/>
          <a:stretch/>
        </p:blipFill>
        <p:spPr>
          <a:xfrm>
            <a:off x="355742" y="1628560"/>
            <a:ext cx="3389303" cy="2549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2" y="4313189"/>
            <a:ext cx="3670952" cy="24494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5742" y="4262701"/>
            <a:ext cx="10990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Robb lake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413" y="4262701"/>
            <a:ext cx="3689046" cy="249993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27413" y="4262701"/>
            <a:ext cx="10990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Robb lake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1" b="16793"/>
          <a:stretch/>
        </p:blipFill>
        <p:spPr>
          <a:xfrm>
            <a:off x="3869957" y="1612681"/>
            <a:ext cx="3972087" cy="25649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5742" y="1593630"/>
            <a:ext cx="14438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Kicking Horse</a:t>
            </a:r>
            <a:endParaRPr lang="en-CA" dirty="0"/>
          </a:p>
        </p:txBody>
      </p:sp>
      <p:sp>
        <p:nvSpPr>
          <p:cNvPr id="15" name="TextBox 14"/>
          <p:cNvSpPr txBox="1"/>
          <p:nvPr/>
        </p:nvSpPr>
        <p:spPr>
          <a:xfrm>
            <a:off x="4132670" y="1612680"/>
            <a:ext cx="14438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Kicking Horse</a:t>
            </a:r>
            <a:endParaRPr lang="en-CA" dirty="0"/>
          </a:p>
        </p:txBody>
      </p:sp>
      <p:sp>
        <p:nvSpPr>
          <p:cNvPr id="20" name="TextBox 19"/>
          <p:cNvSpPr txBox="1"/>
          <p:nvPr/>
        </p:nvSpPr>
        <p:spPr>
          <a:xfrm>
            <a:off x="8104756" y="1589699"/>
            <a:ext cx="11317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Pine Point</a:t>
            </a:r>
            <a:endParaRPr lang="en-CA" dirty="0"/>
          </a:p>
        </p:txBody>
      </p:sp>
      <p:sp>
        <p:nvSpPr>
          <p:cNvPr id="21" name="TextBox 20"/>
          <p:cNvSpPr txBox="1"/>
          <p:nvPr/>
        </p:nvSpPr>
        <p:spPr>
          <a:xfrm>
            <a:off x="385615" y="597187"/>
            <a:ext cx="11543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b="1" dirty="0" smtClean="0"/>
              <a:t>RMTFB and WCSB </a:t>
            </a:r>
            <a:r>
              <a:rPr lang="en-CA" sz="2200" dirty="0" smtClean="0"/>
              <a:t>setting mineralization less and/or more commonly </a:t>
            </a:r>
            <a:r>
              <a:rPr lang="en-CA" sz="2200" dirty="0" err="1" smtClean="0"/>
              <a:t>undeformed</a:t>
            </a:r>
            <a:r>
              <a:rPr lang="en-CA" sz="2200" dirty="0" smtClean="0"/>
              <a:t>, more open-space type textures</a:t>
            </a: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53878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Mineralogy and Paragenesis – </a:t>
            </a:r>
            <a:r>
              <a:rPr lang="en-CA" sz="2400" dirty="0" smtClean="0"/>
              <a:t>Sphalerite(-Galena)</a:t>
            </a:r>
            <a:endParaRPr lang="en-CA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59" y="3764167"/>
            <a:ext cx="3792897" cy="2598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29" y="3757233"/>
            <a:ext cx="3803017" cy="26054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1204" y="6067164"/>
            <a:ext cx="112925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mm</a:t>
            </a:r>
            <a:endParaRPr lang="en-CA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920" y="6078938"/>
            <a:ext cx="112925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mm</a:t>
            </a:r>
            <a:endParaRPr lang="en-CA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91839" y="5490792"/>
            <a:ext cx="783567" cy="380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CA" sz="11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endParaRPr lang="en-CA" sz="11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59" y="1099780"/>
            <a:ext cx="3766296" cy="258030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03701" y="3410679"/>
            <a:ext cx="108100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mm</a:t>
            </a:r>
            <a:endParaRPr lang="en-CA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>
          <a:xfrm>
            <a:off x="4184754" y="1104900"/>
            <a:ext cx="3815492" cy="257680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247349" y="3401384"/>
            <a:ext cx="113598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mm</a:t>
            </a:r>
            <a:endParaRPr lang="en-CA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177045" y="1094965"/>
            <a:ext cx="390710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Many textural varieties of low-Fe sphalerite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M</a:t>
            </a:r>
            <a:r>
              <a:rPr lang="en-CA" sz="2000" dirty="0" smtClean="0"/>
              <a:t>ixed habits/overgrowths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Pale yellow/orange brown to clear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Where zoned, brownish to paler (always)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L</a:t>
            </a:r>
            <a:r>
              <a:rPr lang="en-CA" sz="2000" dirty="0" smtClean="0"/>
              <a:t>ayered, granular, massive, isolated grains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Tartan-like twinning/strain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U</a:t>
            </a:r>
            <a:r>
              <a:rPr lang="en-CA" sz="2000" dirty="0" smtClean="0"/>
              <a:t>nusual textures </a:t>
            </a:r>
            <a:r>
              <a:rPr lang="en-CA" sz="2000" dirty="0"/>
              <a:t>(dendritic </a:t>
            </a:r>
            <a:r>
              <a:rPr lang="en-CA" sz="2000" dirty="0" smtClean="0"/>
              <a:t>gal)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81529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Mineralogy and Paragenesis – </a:t>
            </a:r>
            <a:r>
              <a:rPr lang="en-CA" sz="2400" dirty="0" smtClean="0"/>
              <a:t>Sphalerite(-Galena0</a:t>
            </a:r>
            <a:endParaRPr lang="en-CA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7" t="7321" r="25708" b="15943"/>
          <a:stretch/>
        </p:blipFill>
        <p:spPr>
          <a:xfrm rot="16200000">
            <a:off x="872777" y="573978"/>
            <a:ext cx="2481163" cy="36465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5959" y="3346911"/>
            <a:ext cx="138109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0.5 mm</a:t>
            </a:r>
            <a:endParaRPr lang="en-CA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40313" y="1794009"/>
            <a:ext cx="7211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SPH</a:t>
            </a:r>
            <a:endParaRPr lang="en-CA" sz="11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83974" y="1504439"/>
            <a:ext cx="767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MCD</a:t>
            </a:r>
            <a:endParaRPr lang="en-CA" sz="11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4"/>
          <a:stretch/>
        </p:blipFill>
        <p:spPr>
          <a:xfrm>
            <a:off x="4100476" y="1165680"/>
            <a:ext cx="3614774" cy="247150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184282" y="3297583"/>
            <a:ext cx="102834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mm</a:t>
            </a:r>
            <a:endParaRPr lang="en-CA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971" y="3750459"/>
            <a:ext cx="3630703" cy="27230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71634" y="6168529"/>
            <a:ext cx="107567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mm</a:t>
            </a:r>
            <a:endParaRPr lang="en-CA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01"/>
          <a:stretch/>
        </p:blipFill>
        <p:spPr>
          <a:xfrm>
            <a:off x="241659" y="3773510"/>
            <a:ext cx="3804229" cy="275042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07743" y="6228958"/>
            <a:ext cx="94679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mm</a:t>
            </a:r>
            <a:endParaRPr lang="en-CA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77045" y="1094965"/>
            <a:ext cx="390710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Many textural varieties of low-Fe sphalerite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M</a:t>
            </a:r>
            <a:r>
              <a:rPr lang="en-CA" sz="2000" dirty="0" smtClean="0"/>
              <a:t>ixed habits/overgrowths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Pale yellow/orange brown to clear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Where zoned, brownish to paler (always)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L</a:t>
            </a:r>
            <a:r>
              <a:rPr lang="en-CA" sz="2000" dirty="0" smtClean="0"/>
              <a:t>ayered, granular, massive, isolated grains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Tartan-like twinning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U</a:t>
            </a:r>
            <a:r>
              <a:rPr lang="en-CA" sz="2000" dirty="0" smtClean="0"/>
              <a:t>nusual textures </a:t>
            </a:r>
            <a:r>
              <a:rPr lang="en-CA" sz="2000" dirty="0"/>
              <a:t>(dendritic </a:t>
            </a:r>
            <a:r>
              <a:rPr lang="en-CA" sz="2000" dirty="0" smtClean="0"/>
              <a:t>gal)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31966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879" y="1077976"/>
            <a:ext cx="3462071" cy="259655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4" y="1099781"/>
            <a:ext cx="3403925" cy="2552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Mineralogy and Paragenesis – </a:t>
            </a:r>
            <a:r>
              <a:rPr lang="en-CA" sz="2400" dirty="0" smtClean="0"/>
              <a:t>Sphalerite(-Galena)</a:t>
            </a:r>
            <a:endParaRPr lang="en-CA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4" y="3893798"/>
            <a:ext cx="3450756" cy="25880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64" y="3893798"/>
            <a:ext cx="3468702" cy="26015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14379" y="6212067"/>
            <a:ext cx="87788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CA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mm</a:t>
            </a:r>
            <a:endParaRPr lang="en-CA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40109" y="6197489"/>
            <a:ext cx="87788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0.5 mm</a:t>
            </a:r>
            <a:endParaRPr lang="en-CA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1498" y="3383562"/>
            <a:ext cx="84824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mm</a:t>
            </a:r>
            <a:endParaRPr lang="en-CA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23528" y="3383562"/>
            <a:ext cx="82479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CA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177045" y="1094965"/>
            <a:ext cx="390710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Many textural varieties of low-Fe sphalerite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M</a:t>
            </a:r>
            <a:r>
              <a:rPr lang="en-CA" sz="2000" dirty="0" smtClean="0"/>
              <a:t>ixed habits/overgrowths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Pale yellow/orange brown to clear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Where zoned, brownish to paler (always)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L</a:t>
            </a:r>
            <a:r>
              <a:rPr lang="en-CA" sz="2000" dirty="0" smtClean="0"/>
              <a:t>ayered, granular, massive, isolated grains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Tartan-like twinning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U</a:t>
            </a:r>
            <a:r>
              <a:rPr lang="en-CA" sz="2000" dirty="0" smtClean="0"/>
              <a:t>nusual textures (</a:t>
            </a:r>
            <a:r>
              <a:rPr lang="en-CA" sz="2000" b="1" dirty="0" smtClean="0"/>
              <a:t>dendritic gal</a:t>
            </a:r>
            <a:r>
              <a:rPr lang="en-CA" sz="2000" dirty="0" smtClean="0"/>
              <a:t>)</a:t>
            </a:r>
            <a:endParaRPr lang="en-CA" sz="2000" dirty="0"/>
          </a:p>
        </p:txBody>
      </p:sp>
      <p:sp>
        <p:nvSpPr>
          <p:cNvPr id="43" name="Rectangle 42"/>
          <p:cNvSpPr/>
          <p:nvPr/>
        </p:nvSpPr>
        <p:spPr>
          <a:xfrm>
            <a:off x="3022600" y="4290841"/>
            <a:ext cx="774549" cy="77645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272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697" y="999037"/>
            <a:ext cx="3702909" cy="2777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65" y="999037"/>
            <a:ext cx="3702908" cy="2777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65" y="3936713"/>
            <a:ext cx="3752688" cy="28145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</a:t>
            </a:r>
            <a:r>
              <a:rPr lang="en-CA" sz="2400" dirty="0" smtClean="0"/>
              <a:t>Liquid Petroleum in Pine Pont Sphalerite</a:t>
            </a:r>
            <a:endParaRPr lang="en-CA" sz="2400" dirty="0"/>
          </a:p>
        </p:txBody>
      </p:sp>
      <p:sp>
        <p:nvSpPr>
          <p:cNvPr id="10" name="Rectangle 9"/>
          <p:cNvSpPr/>
          <p:nvPr/>
        </p:nvSpPr>
        <p:spPr>
          <a:xfrm>
            <a:off x="397473" y="1485247"/>
            <a:ext cx="1839951" cy="171728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6125173" y="1770283"/>
            <a:ext cx="1572941" cy="154221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0" t="28662" r="19294" b="30176"/>
          <a:stretch/>
        </p:blipFill>
        <p:spPr>
          <a:xfrm>
            <a:off x="4277696" y="3944229"/>
            <a:ext cx="3702909" cy="27774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53" y="999037"/>
            <a:ext cx="3702908" cy="27771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53" y="3944229"/>
            <a:ext cx="3703313" cy="277748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347673" y="1915499"/>
            <a:ext cx="2004741" cy="15494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/>
          <p:cNvSpPr/>
          <p:nvPr/>
        </p:nvSpPr>
        <p:spPr>
          <a:xfrm>
            <a:off x="286465" y="535317"/>
            <a:ext cx="11570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cs typeface="Angsana New" panose="02020603050405020304" pitchFamily="18" charset="-34"/>
              </a:rPr>
              <a:t>Also see </a:t>
            </a:r>
            <a:r>
              <a:rPr lang="en-CA" dirty="0" err="1" smtClean="0">
                <a:cs typeface="Angsana New" panose="02020603050405020304" pitchFamily="18" charset="-34"/>
              </a:rPr>
              <a:t>Szmihelsky</a:t>
            </a:r>
            <a:r>
              <a:rPr lang="en-CA" dirty="0" smtClean="0">
                <a:cs typeface="Angsana New" panose="02020603050405020304" pitchFamily="18" charset="-34"/>
              </a:rPr>
              <a:t> et al. (2020 Geology)....petroleum initiates rapid sulfide precipitation via sulphate reduction</a:t>
            </a:r>
            <a:endParaRPr lang="en-CA" dirty="0">
              <a:cs typeface="Angsana New" panose="02020603050405020304" pitchFamily="18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6465" y="3650028"/>
            <a:ext cx="115703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Images in PPL and SW IR light – spent and active petroleum</a:t>
            </a:r>
            <a:endParaRPr lang="en-CA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73442" y="3369048"/>
            <a:ext cx="84824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mm</a:t>
            </a:r>
            <a:endParaRPr lang="en-CA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936048" y="3356534"/>
            <a:ext cx="84824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mm</a:t>
            </a:r>
            <a:endParaRPr lang="en-CA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82847" y="3349274"/>
            <a:ext cx="84824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CA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CA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95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Regional Geological Setting</a:t>
            </a:r>
            <a:endParaRPr lang="en-CA" sz="2400" dirty="0"/>
          </a:p>
        </p:txBody>
      </p:sp>
      <p:pic>
        <p:nvPicPr>
          <p:cNvPr id="16" name="Picture 2" descr="fig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48" y="3254776"/>
            <a:ext cx="4356940" cy="3220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941" t="16847" r="38787" b="31167"/>
          <a:stretch/>
        </p:blipFill>
        <p:spPr>
          <a:xfrm>
            <a:off x="887413" y="624091"/>
            <a:ext cx="4464424" cy="2449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8456" t="16258" r="16397" b="33129"/>
          <a:stretch/>
        </p:blipFill>
        <p:spPr>
          <a:xfrm>
            <a:off x="5876364" y="525745"/>
            <a:ext cx="5632409" cy="2906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9890" t="16650" r="5698" b="33521"/>
          <a:stretch/>
        </p:blipFill>
        <p:spPr>
          <a:xfrm>
            <a:off x="6010836" y="3845860"/>
            <a:ext cx="5575062" cy="24247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58218" y="3897899"/>
            <a:ext cx="542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b="1" dirty="0" smtClean="0"/>
              <a:t>Storm</a:t>
            </a:r>
            <a:endParaRPr lang="en-CA" sz="1100" b="1" dirty="0"/>
          </a:p>
        </p:txBody>
      </p:sp>
      <p:sp>
        <p:nvSpPr>
          <p:cNvPr id="19" name="Oval 18"/>
          <p:cNvSpPr/>
          <p:nvPr/>
        </p:nvSpPr>
        <p:spPr>
          <a:xfrm rot="1515783">
            <a:off x="2430693" y="3702605"/>
            <a:ext cx="1359188" cy="71011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Oval 19"/>
          <p:cNvSpPr/>
          <p:nvPr/>
        </p:nvSpPr>
        <p:spPr>
          <a:xfrm rot="6177402">
            <a:off x="4185551" y="5498719"/>
            <a:ext cx="788346" cy="24345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/>
          <p:cNvSpPr txBox="1"/>
          <p:nvPr/>
        </p:nvSpPr>
        <p:spPr>
          <a:xfrm>
            <a:off x="4181531" y="6115027"/>
            <a:ext cx="1008866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CA" sz="1200" dirty="0" err="1" smtClean="0">
                <a:solidFill>
                  <a:schemeClr val="bg1"/>
                </a:solidFill>
              </a:rPr>
              <a:t>Conliffe</a:t>
            </a:r>
            <a:r>
              <a:rPr lang="en-CA" sz="1200" dirty="0" smtClean="0">
                <a:solidFill>
                  <a:schemeClr val="bg1"/>
                </a:solidFill>
              </a:rPr>
              <a:t> et al.</a:t>
            </a:r>
            <a:endParaRPr lang="en-CA" sz="12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24389" y="5838028"/>
            <a:ext cx="700576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CA" sz="1200" dirty="0" smtClean="0">
                <a:solidFill>
                  <a:schemeClr val="bg1"/>
                </a:solidFill>
              </a:rPr>
              <a:t>This talk</a:t>
            </a:r>
            <a:endParaRPr lang="en-CA" sz="1200" dirty="0">
              <a:solidFill>
                <a:schemeClr val="bg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5400000">
            <a:off x="1466850" y="4875597"/>
            <a:ext cx="952497" cy="73914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TextBox 23"/>
          <p:cNvSpPr txBox="1"/>
          <p:nvPr/>
        </p:nvSpPr>
        <p:spPr>
          <a:xfrm>
            <a:off x="874586" y="6540815"/>
            <a:ext cx="1352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 smtClean="0"/>
              <a:t>Paradis et al. 2007</a:t>
            </a:r>
            <a:endParaRPr lang="en-CA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134218" y="3117007"/>
            <a:ext cx="1952137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CA" sz="1600" dirty="0" smtClean="0">
                <a:solidFill>
                  <a:schemeClr val="bg1"/>
                </a:solidFill>
              </a:rPr>
              <a:t>low value of Zn/km</a:t>
            </a:r>
            <a:r>
              <a:rPr lang="en-CA" sz="1600" baseline="30000" dirty="0" smtClean="0">
                <a:solidFill>
                  <a:schemeClr val="bg1"/>
                </a:solidFill>
              </a:rPr>
              <a:t>2</a:t>
            </a:r>
            <a:r>
              <a:rPr lang="en-CA" sz="1600" dirty="0" smtClean="0">
                <a:solidFill>
                  <a:schemeClr val="bg1"/>
                </a:solidFill>
              </a:rPr>
              <a:t>!</a:t>
            </a:r>
            <a:endParaRPr lang="en-CA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77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Mineralogy and Paragenesis – </a:t>
            </a:r>
            <a:r>
              <a:rPr lang="en-CA" sz="2400" dirty="0" smtClean="0"/>
              <a:t>Sphalerite(-Galena)</a:t>
            </a:r>
            <a:endParaRPr lang="en-CA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396" t="19060" r="24167" b="40180"/>
          <a:stretch/>
        </p:blipFill>
        <p:spPr>
          <a:xfrm>
            <a:off x="378327" y="2294037"/>
            <a:ext cx="6022474" cy="25827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l="29737" t="31570" r="28947" b="12965"/>
          <a:stretch/>
        </p:blipFill>
        <p:spPr>
          <a:xfrm>
            <a:off x="6785811" y="2237888"/>
            <a:ext cx="5037221" cy="380197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15603" y="993143"/>
            <a:ext cx="104694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 smtClean="0">
                <a:cs typeface="Angsana New" panose="02020603050405020304" pitchFamily="18" charset="-34"/>
              </a:rPr>
              <a:t>TEs can be used discriminate deposits such as Abbot Wagner from other settings in Kootenay Arc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200" dirty="0">
              <a:cs typeface="Angsana New" panose="02020603050405020304" pitchFamily="18" charset="-34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9079831" y="2438399"/>
            <a:ext cx="2648063" cy="2967789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TextBox 34"/>
          <p:cNvSpPr txBox="1"/>
          <p:nvPr/>
        </p:nvSpPr>
        <p:spPr>
          <a:xfrm>
            <a:off x="9304421" y="2153478"/>
            <a:ext cx="148303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CA" b="1" dirty="0" err="1" smtClean="0">
                <a:solidFill>
                  <a:schemeClr val="bg1"/>
                </a:solidFill>
              </a:rPr>
              <a:t>KArc</a:t>
            </a:r>
            <a:r>
              <a:rPr lang="en-CA" b="1" dirty="0" smtClean="0">
                <a:solidFill>
                  <a:schemeClr val="bg1"/>
                </a:solidFill>
              </a:rPr>
              <a:t> deposits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085094" y="4876774"/>
            <a:ext cx="562590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solidFill>
                  <a:schemeClr val="bg1"/>
                </a:solidFill>
              </a:rPr>
              <a:t>AW</a:t>
            </a:r>
            <a:endParaRPr lang="en-C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Breccia Textures</a:t>
            </a:r>
            <a:endParaRPr lang="en-CA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333" t="17268" r="21667" b="15292"/>
          <a:stretch/>
        </p:blipFill>
        <p:spPr>
          <a:xfrm>
            <a:off x="0" y="1825524"/>
            <a:ext cx="4981513" cy="4050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3211" t="17021" r="20834" b="8869"/>
          <a:stretch/>
        </p:blipFill>
        <p:spPr>
          <a:xfrm>
            <a:off x="4991725" y="1840514"/>
            <a:ext cx="3471926" cy="4050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4657" t="17762" r="21945" b="17268"/>
          <a:stretch/>
        </p:blipFill>
        <p:spPr>
          <a:xfrm>
            <a:off x="8451858" y="1825524"/>
            <a:ext cx="3740142" cy="40506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69683" y="998819"/>
            <a:ext cx="3782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/>
              <a:t>Western Canadian Sedimentary </a:t>
            </a:r>
          </a:p>
          <a:p>
            <a:pPr algn="ctr"/>
            <a:r>
              <a:rPr lang="en-CA" sz="2000" b="1" dirty="0" smtClean="0"/>
              <a:t>Basin</a:t>
            </a:r>
            <a:endParaRPr lang="en-CA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47976" y="1022883"/>
            <a:ext cx="3305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/>
              <a:t>Rocky Mountain Fold and </a:t>
            </a:r>
            <a:br>
              <a:rPr lang="en-CA" sz="2000" b="1" dirty="0" smtClean="0"/>
            </a:br>
            <a:r>
              <a:rPr lang="en-CA" sz="2000" b="1" dirty="0" smtClean="0"/>
              <a:t>Thrust Belt</a:t>
            </a:r>
            <a:endParaRPr lang="en-CA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80967" y="1092126"/>
            <a:ext cx="3506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/>
              <a:t>Kootenay Arc</a:t>
            </a:r>
            <a:endParaRPr lang="en-CA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51535" y="6114130"/>
            <a:ext cx="4396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  Present            Dominant               Abundant</a:t>
            </a:r>
            <a:endParaRPr lang="en-CA" dirty="0"/>
          </a:p>
        </p:txBody>
      </p:sp>
      <p:sp>
        <p:nvSpPr>
          <p:cNvPr id="16" name="Oval 15"/>
          <p:cNvSpPr/>
          <p:nvPr/>
        </p:nvSpPr>
        <p:spPr>
          <a:xfrm>
            <a:off x="4854072" y="6226436"/>
            <a:ext cx="148893" cy="15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/>
          <p:cNvSpPr/>
          <p:nvPr/>
        </p:nvSpPr>
        <p:spPr>
          <a:xfrm>
            <a:off x="8053720" y="6220923"/>
            <a:ext cx="148893" cy="15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   </a:t>
            </a:r>
            <a:endParaRPr lang="en-CA" dirty="0"/>
          </a:p>
        </p:txBody>
      </p:sp>
      <p:sp>
        <p:nvSpPr>
          <p:cNvPr id="18" name="Oval 17"/>
          <p:cNvSpPr/>
          <p:nvPr/>
        </p:nvSpPr>
        <p:spPr>
          <a:xfrm>
            <a:off x="6404513" y="6220923"/>
            <a:ext cx="148893" cy="15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Oval 18"/>
          <p:cNvSpPr/>
          <p:nvPr/>
        </p:nvSpPr>
        <p:spPr>
          <a:xfrm>
            <a:off x="6597106" y="6220923"/>
            <a:ext cx="148893" cy="15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   </a:t>
            </a:r>
            <a:endParaRPr lang="en-CA" dirty="0"/>
          </a:p>
        </p:txBody>
      </p:sp>
      <p:sp>
        <p:nvSpPr>
          <p:cNvPr id="20" name="Oval 19"/>
          <p:cNvSpPr/>
          <p:nvPr/>
        </p:nvSpPr>
        <p:spPr>
          <a:xfrm>
            <a:off x="8269682" y="6220923"/>
            <a:ext cx="148893" cy="15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Oval 20"/>
          <p:cNvSpPr/>
          <p:nvPr/>
        </p:nvSpPr>
        <p:spPr>
          <a:xfrm>
            <a:off x="8462275" y="6220923"/>
            <a:ext cx="148893" cy="15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  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963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Breccia Textures</a:t>
            </a:r>
            <a:endParaRPr lang="en-CA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333" t="17268" r="21667" b="15292"/>
          <a:stretch/>
        </p:blipFill>
        <p:spPr>
          <a:xfrm>
            <a:off x="0" y="1825524"/>
            <a:ext cx="4981513" cy="4050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3211" t="17021" r="20834" b="8869"/>
          <a:stretch/>
        </p:blipFill>
        <p:spPr>
          <a:xfrm>
            <a:off x="4991725" y="1840514"/>
            <a:ext cx="3471926" cy="4050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4657" t="17762" r="21945" b="17268"/>
          <a:stretch/>
        </p:blipFill>
        <p:spPr>
          <a:xfrm>
            <a:off x="8451858" y="1825524"/>
            <a:ext cx="3740142" cy="40506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69683" y="998819"/>
            <a:ext cx="3782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/>
              <a:t>Western Canadian Sedimentary </a:t>
            </a:r>
          </a:p>
          <a:p>
            <a:pPr algn="ctr"/>
            <a:r>
              <a:rPr lang="en-CA" sz="2000" b="1" dirty="0" smtClean="0"/>
              <a:t>Basin</a:t>
            </a:r>
            <a:endParaRPr lang="en-CA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47976" y="1022883"/>
            <a:ext cx="3305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/>
              <a:t>Rocky Mountain Fold and </a:t>
            </a:r>
            <a:br>
              <a:rPr lang="en-CA" sz="2000" b="1" dirty="0" smtClean="0"/>
            </a:br>
            <a:r>
              <a:rPr lang="en-CA" sz="2000" b="1" dirty="0" smtClean="0"/>
              <a:t>Thrust Belt</a:t>
            </a:r>
            <a:endParaRPr lang="en-CA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80967" y="1092126"/>
            <a:ext cx="3506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/>
              <a:t>Kootenay Arc</a:t>
            </a:r>
            <a:endParaRPr lang="en-CA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51535" y="6114130"/>
            <a:ext cx="4396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  Present            Dominant               Abundant</a:t>
            </a:r>
            <a:endParaRPr lang="en-CA" dirty="0"/>
          </a:p>
        </p:txBody>
      </p:sp>
      <p:sp>
        <p:nvSpPr>
          <p:cNvPr id="16" name="Oval 15"/>
          <p:cNvSpPr/>
          <p:nvPr/>
        </p:nvSpPr>
        <p:spPr>
          <a:xfrm>
            <a:off x="4854072" y="6226436"/>
            <a:ext cx="148893" cy="15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/>
          <p:cNvSpPr/>
          <p:nvPr/>
        </p:nvSpPr>
        <p:spPr>
          <a:xfrm>
            <a:off x="8053720" y="6220923"/>
            <a:ext cx="148893" cy="15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   </a:t>
            </a:r>
            <a:endParaRPr lang="en-CA" dirty="0"/>
          </a:p>
        </p:txBody>
      </p:sp>
      <p:sp>
        <p:nvSpPr>
          <p:cNvPr id="18" name="Oval 17"/>
          <p:cNvSpPr/>
          <p:nvPr/>
        </p:nvSpPr>
        <p:spPr>
          <a:xfrm>
            <a:off x="6404513" y="6220923"/>
            <a:ext cx="148893" cy="15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Oval 18"/>
          <p:cNvSpPr/>
          <p:nvPr/>
        </p:nvSpPr>
        <p:spPr>
          <a:xfrm>
            <a:off x="6597106" y="6220923"/>
            <a:ext cx="148893" cy="15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   </a:t>
            </a:r>
            <a:endParaRPr lang="en-CA" dirty="0"/>
          </a:p>
        </p:txBody>
      </p:sp>
      <p:sp>
        <p:nvSpPr>
          <p:cNvPr id="20" name="Oval 19"/>
          <p:cNvSpPr/>
          <p:nvPr/>
        </p:nvSpPr>
        <p:spPr>
          <a:xfrm>
            <a:off x="8269682" y="6220923"/>
            <a:ext cx="148893" cy="15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Oval 20"/>
          <p:cNvSpPr/>
          <p:nvPr/>
        </p:nvSpPr>
        <p:spPr>
          <a:xfrm>
            <a:off x="8462275" y="6220923"/>
            <a:ext cx="148893" cy="155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   </a:t>
            </a:r>
            <a:endParaRPr lang="en-CA" dirty="0"/>
          </a:p>
        </p:txBody>
      </p:sp>
      <p:grpSp>
        <p:nvGrpSpPr>
          <p:cNvPr id="7" name="Group 6"/>
          <p:cNvGrpSpPr/>
          <p:nvPr/>
        </p:nvGrpSpPr>
        <p:grpSpPr>
          <a:xfrm>
            <a:off x="1136387" y="2040293"/>
            <a:ext cx="10372278" cy="3704214"/>
            <a:chOff x="1699406" y="2337166"/>
            <a:chExt cx="9240908" cy="307375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406" y="2344727"/>
              <a:ext cx="4589162" cy="306212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4513" y="2337166"/>
              <a:ext cx="4535801" cy="3073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988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Fluid Inclusions – Previous Work</a:t>
            </a:r>
            <a:endParaRPr lang="en-CA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139" t="11348" r="21312" b="12113"/>
          <a:stretch/>
        </p:blipFill>
        <p:spPr>
          <a:xfrm>
            <a:off x="83244" y="613258"/>
            <a:ext cx="9061553" cy="60410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255" y="1075871"/>
            <a:ext cx="2197100" cy="19304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61255" y="3018971"/>
            <a:ext cx="2197100" cy="34798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/>
          <p:cNvSpPr/>
          <p:nvPr/>
        </p:nvSpPr>
        <p:spPr>
          <a:xfrm>
            <a:off x="6149222" y="2492202"/>
            <a:ext cx="744467" cy="1780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6147874" y="2644602"/>
            <a:ext cx="744467" cy="1780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6146526" y="2845554"/>
            <a:ext cx="744467" cy="1780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6145178" y="1954086"/>
            <a:ext cx="744467" cy="1780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6143830" y="1442942"/>
            <a:ext cx="744467" cy="1780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/>
          <p:cNvSpPr/>
          <p:nvPr/>
        </p:nvSpPr>
        <p:spPr>
          <a:xfrm>
            <a:off x="6143830" y="1790898"/>
            <a:ext cx="744467" cy="1780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/>
          <p:cNvSpPr/>
          <p:nvPr/>
        </p:nvSpPr>
        <p:spPr>
          <a:xfrm>
            <a:off x="6142482" y="1627710"/>
            <a:ext cx="744467" cy="1780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/>
          <p:cNvSpPr/>
          <p:nvPr/>
        </p:nvSpPr>
        <p:spPr>
          <a:xfrm>
            <a:off x="6145178" y="3014138"/>
            <a:ext cx="744467" cy="1780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/>
          <p:cNvSpPr/>
          <p:nvPr/>
        </p:nvSpPr>
        <p:spPr>
          <a:xfrm>
            <a:off x="6143830" y="3182722"/>
            <a:ext cx="744467" cy="1780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Oval 17"/>
          <p:cNvSpPr/>
          <p:nvPr/>
        </p:nvSpPr>
        <p:spPr>
          <a:xfrm>
            <a:off x="6134390" y="4961614"/>
            <a:ext cx="744467" cy="1780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/>
          <p:cNvSpPr txBox="1"/>
          <p:nvPr/>
        </p:nvSpPr>
        <p:spPr>
          <a:xfrm>
            <a:off x="9144797" y="714919"/>
            <a:ext cx="28768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Old data did not follow FIA protocol – </a:t>
            </a:r>
            <a:r>
              <a:rPr lang="en-CA" dirty="0" smtClean="0">
                <a:solidFill>
                  <a:srgbClr val="FF0000"/>
                </a:solidFill>
              </a:rPr>
              <a:t>how </a:t>
            </a:r>
            <a:r>
              <a:rPr lang="en-CA" dirty="0" smtClean="0">
                <a:solidFill>
                  <a:srgbClr val="FF0000"/>
                </a:solidFill>
              </a:rPr>
              <a:t>reliable (?)</a:t>
            </a:r>
            <a:endParaRPr lang="en-CA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Poor classification as P, PS, S types – </a:t>
            </a:r>
            <a:r>
              <a:rPr lang="en-CA" dirty="0" smtClean="0">
                <a:solidFill>
                  <a:srgbClr val="FF0000"/>
                </a:solidFill>
              </a:rPr>
              <a:t>what is timing of fluid(s)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L</a:t>
            </a:r>
            <a:r>
              <a:rPr lang="en-CA" dirty="0" smtClean="0"/>
              <a:t>arge ranges for Th values (40-65°C) </a:t>
            </a:r>
            <a:r>
              <a:rPr lang="en-CA" dirty="0" smtClean="0"/>
              <a:t>for  </a:t>
            </a:r>
            <a:r>
              <a:rPr lang="en-CA" dirty="0" smtClean="0"/>
              <a:t>single groups of FIs – </a:t>
            </a:r>
            <a:r>
              <a:rPr lang="en-CA" dirty="0" smtClean="0">
                <a:solidFill>
                  <a:srgbClr val="FF0000"/>
                </a:solidFill>
              </a:rPr>
              <a:t>suggest post-entrapment </a:t>
            </a:r>
            <a:r>
              <a:rPr lang="en-CA" dirty="0" smtClean="0">
                <a:solidFill>
                  <a:srgbClr val="FF0000"/>
                </a:solidFill>
              </a:rPr>
              <a:t>issues (?)...Th likely &lt;100°C</a:t>
            </a:r>
            <a:endParaRPr lang="en-CA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L</a:t>
            </a:r>
            <a:r>
              <a:rPr lang="en-CA" dirty="0" smtClean="0"/>
              <a:t>arge range for salinities of &lt;1 to 35 wt. </a:t>
            </a:r>
            <a:r>
              <a:rPr lang="en-CA" dirty="0"/>
              <a:t>%</a:t>
            </a:r>
            <a:r>
              <a:rPr lang="en-CA" dirty="0" smtClean="0"/>
              <a:t>eq. NaCl) </a:t>
            </a:r>
            <a:r>
              <a:rPr lang="en-CA" dirty="0" smtClean="0"/>
              <a:t>– thus </a:t>
            </a:r>
            <a:r>
              <a:rPr lang="en-CA" dirty="0" smtClean="0">
                <a:solidFill>
                  <a:srgbClr val="FF0000"/>
                </a:solidFill>
              </a:rPr>
              <a:t>different </a:t>
            </a:r>
            <a:r>
              <a:rPr lang="en-CA" dirty="0" smtClean="0">
                <a:solidFill>
                  <a:srgbClr val="FF0000"/>
                </a:solidFill>
              </a:rPr>
              <a:t>fluids</a:t>
            </a:r>
          </a:p>
        </p:txBody>
      </p:sp>
      <p:sp>
        <p:nvSpPr>
          <p:cNvPr id="20" name="Oval 19"/>
          <p:cNvSpPr/>
          <p:nvPr/>
        </p:nvSpPr>
        <p:spPr>
          <a:xfrm>
            <a:off x="4867860" y="3353050"/>
            <a:ext cx="744467" cy="1780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Oval 20"/>
          <p:cNvSpPr/>
          <p:nvPr/>
        </p:nvSpPr>
        <p:spPr>
          <a:xfrm>
            <a:off x="4870851" y="3893908"/>
            <a:ext cx="744467" cy="1780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Oval 21"/>
          <p:cNvSpPr/>
          <p:nvPr/>
        </p:nvSpPr>
        <p:spPr>
          <a:xfrm>
            <a:off x="4879818" y="4769443"/>
            <a:ext cx="744467" cy="1780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181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Fluid Inclusions – </a:t>
            </a:r>
            <a:r>
              <a:rPr lang="en-CA" sz="2400" dirty="0" smtClean="0"/>
              <a:t>FIA Approach</a:t>
            </a: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181" t="13982" r="11127" b="54144"/>
          <a:stretch/>
        </p:blipFill>
        <p:spPr>
          <a:xfrm>
            <a:off x="529136" y="783826"/>
            <a:ext cx="6228037" cy="2004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0562" t="21653" r="15250" b="18651"/>
          <a:stretch/>
        </p:blipFill>
        <p:spPr>
          <a:xfrm>
            <a:off x="1059580" y="3338590"/>
            <a:ext cx="5167147" cy="32004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58500" t="12750" r="12250" b="9313"/>
          <a:stretch/>
        </p:blipFill>
        <p:spPr>
          <a:xfrm>
            <a:off x="7726680" y="1196787"/>
            <a:ext cx="3566160" cy="534221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69271" y="2925324"/>
            <a:ext cx="4508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</a:rPr>
              <a:t>Cave-in-Rock Fluorite MVT deposit 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10499" y="554688"/>
            <a:ext cx="337745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solidFill>
                  <a:schemeClr val="bg1"/>
                </a:solidFill>
              </a:rPr>
              <a:t>Creede</a:t>
            </a:r>
            <a:r>
              <a:rPr lang="en-CA" dirty="0" smtClean="0">
                <a:solidFill>
                  <a:schemeClr val="bg1"/>
                </a:solidFill>
              </a:rPr>
              <a:t> LS epithermal deposit (USA)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23671" y="3656857"/>
            <a:ext cx="216418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Th values =  x ± 1-2°C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10055106" y="2530445"/>
            <a:ext cx="284479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solidFill>
                  <a:schemeClr val="bg1"/>
                </a:solidFill>
              </a:rPr>
              <a:t>C</a:t>
            </a:r>
            <a:r>
              <a:rPr lang="en-CA" sz="2000" b="1" dirty="0" smtClean="0">
                <a:solidFill>
                  <a:schemeClr val="bg1"/>
                </a:solidFill>
              </a:rPr>
              <a:t>onvention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10613534" y="5235173"/>
            <a:ext cx="1753343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>
                <a:solidFill>
                  <a:schemeClr val="bg1"/>
                </a:solidFill>
              </a:rPr>
              <a:t>FIA  approach</a:t>
            </a:r>
            <a:endParaRPr lang="en-C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35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Fluid Inclusions</a:t>
            </a:r>
            <a:endParaRPr lang="en-CA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180" t="16596" r="23893" b="17799"/>
          <a:stretch/>
        </p:blipFill>
        <p:spPr>
          <a:xfrm>
            <a:off x="899411" y="461665"/>
            <a:ext cx="9871674" cy="639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Fluid Inclusion </a:t>
            </a:r>
            <a:r>
              <a:rPr lang="en-CA" sz="2400" dirty="0" smtClean="0"/>
              <a:t>Data or Sphalerite using FIA Approach</a:t>
            </a:r>
            <a:endParaRPr lang="en-CA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360" t="24250" r="27828" b="13862"/>
          <a:stretch/>
        </p:blipFill>
        <p:spPr>
          <a:xfrm>
            <a:off x="180713" y="1769256"/>
            <a:ext cx="6203437" cy="44220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9219" y="2458803"/>
            <a:ext cx="46469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</a:rPr>
              <a:t>PP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509" y="6301697"/>
            <a:ext cx="1648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 smtClean="0"/>
              <a:t>from Kontak et al. 2022</a:t>
            </a:r>
            <a:endParaRPr lang="en-CA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8645" t="42034" r="23437" b="30175"/>
          <a:stretch/>
        </p:blipFill>
        <p:spPr>
          <a:xfrm>
            <a:off x="6518621" y="1333718"/>
            <a:ext cx="5524500" cy="21081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4275" y="1196511"/>
            <a:ext cx="529482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>
                <a:solidFill>
                  <a:schemeClr val="bg1"/>
                </a:solidFill>
              </a:rPr>
              <a:t>Sphalerite-hosted FI data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8621" y="3656455"/>
            <a:ext cx="55245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 smtClean="0"/>
              <a:t>Large </a:t>
            </a:r>
            <a:r>
              <a:rPr lang="en-CA" sz="2200" dirty="0" smtClean="0"/>
              <a:t>range </a:t>
            </a:r>
            <a:r>
              <a:rPr lang="en-CA" sz="2200" dirty="0" smtClean="0"/>
              <a:t>in </a:t>
            </a:r>
            <a:r>
              <a:rPr lang="en-CA" sz="2200" dirty="0" smtClean="0"/>
              <a:t>Th </a:t>
            </a:r>
            <a:r>
              <a:rPr lang="en-CA" sz="2200" dirty="0" smtClean="0"/>
              <a:t>for sphalerite-hosted FIs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 smtClean="0"/>
              <a:t>Large </a:t>
            </a:r>
            <a:r>
              <a:rPr lang="en-CA" sz="2200" dirty="0" smtClean="0"/>
              <a:t>range </a:t>
            </a:r>
            <a:r>
              <a:rPr lang="en-CA" sz="2200" dirty="0" smtClean="0"/>
              <a:t>in salinity for </a:t>
            </a:r>
            <a:r>
              <a:rPr lang="en-CA" sz="2200" dirty="0" smtClean="0"/>
              <a:t>sphalerite-hosted FIs </a:t>
            </a:r>
            <a:endParaRPr lang="en-CA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b="1" dirty="0" smtClean="0">
                <a:solidFill>
                  <a:srgbClr val="FF0000"/>
                </a:solidFill>
              </a:rPr>
              <a:t>No single fluid-type </a:t>
            </a:r>
            <a:r>
              <a:rPr lang="en-CA" sz="2200" dirty="0" smtClean="0"/>
              <a:t>implicated </a:t>
            </a:r>
            <a:r>
              <a:rPr lang="en-CA" sz="2200" dirty="0" smtClean="0"/>
              <a:t>in </a:t>
            </a:r>
            <a:r>
              <a:rPr lang="en-CA" sz="2200" dirty="0" smtClean="0"/>
              <a:t>mineralization...mixing of two (?) end members (but more work needed)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 smtClean="0"/>
              <a:t>But see </a:t>
            </a:r>
            <a:r>
              <a:rPr lang="en-CA" sz="2400" dirty="0" err="1">
                <a:cs typeface="Angsana New" panose="02020603050405020304" pitchFamily="18" charset="-34"/>
              </a:rPr>
              <a:t>Szmihelsky</a:t>
            </a:r>
            <a:r>
              <a:rPr lang="en-CA" sz="2400" dirty="0">
                <a:cs typeface="Angsana New" panose="02020603050405020304" pitchFamily="18" charset="-34"/>
              </a:rPr>
              <a:t> et al. (</a:t>
            </a:r>
            <a:r>
              <a:rPr lang="en-CA" sz="2400" dirty="0" smtClean="0">
                <a:cs typeface="Angsana New" panose="02020603050405020304" pitchFamily="18" charset="-34"/>
              </a:rPr>
              <a:t>2020)</a:t>
            </a:r>
            <a:endParaRPr lang="en-CA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6518621" y="746128"/>
            <a:ext cx="55245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>
                <a:solidFill>
                  <a:schemeClr val="bg1"/>
                </a:solidFill>
              </a:rPr>
              <a:t>Th values from L:V ratios or density</a:t>
            </a:r>
            <a:endParaRPr lang="en-CA" sz="2000" dirty="0">
              <a:solidFill>
                <a:schemeClr val="bg1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815353" y="2057400"/>
            <a:ext cx="3267635" cy="3079376"/>
          </a:xfrm>
          <a:custGeom>
            <a:avLst/>
            <a:gdLst>
              <a:gd name="connsiteX0" fmla="*/ 0 w 3267635"/>
              <a:gd name="connsiteY0" fmla="*/ 0 h 3079376"/>
              <a:gd name="connsiteX1" fmla="*/ 1075765 w 3267635"/>
              <a:gd name="connsiteY1" fmla="*/ 1896035 h 3079376"/>
              <a:gd name="connsiteX2" fmla="*/ 3267635 w 3267635"/>
              <a:gd name="connsiteY2" fmla="*/ 3079376 h 307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7635" h="3079376">
                <a:moveTo>
                  <a:pt x="0" y="0"/>
                </a:moveTo>
                <a:cubicBezTo>
                  <a:pt x="265579" y="691403"/>
                  <a:pt x="531159" y="1382806"/>
                  <a:pt x="1075765" y="1896035"/>
                </a:cubicBezTo>
                <a:cubicBezTo>
                  <a:pt x="1620371" y="2409264"/>
                  <a:pt x="2444003" y="2744320"/>
                  <a:pt x="3267635" y="3079376"/>
                </a:cubicBezTo>
              </a:path>
            </a:pathLst>
          </a:custGeom>
          <a:noFill/>
          <a:ln w="57150">
            <a:solidFill>
              <a:schemeClr val="accent2"/>
            </a:solidFill>
            <a:headEnd type="diamond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1028827" y="2900124"/>
            <a:ext cx="145648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/>
              <a:t>PP ore fluid –</a:t>
            </a:r>
          </a:p>
          <a:p>
            <a:pPr algn="ctr"/>
            <a:r>
              <a:rPr lang="en-CA" b="1" dirty="0" smtClean="0"/>
              <a:t>metal rich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407721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</a:t>
            </a:r>
            <a:r>
              <a:rPr lang="en-CA" sz="2400" dirty="0" smtClean="0"/>
              <a:t>in situ SIMS S </a:t>
            </a:r>
            <a:r>
              <a:rPr lang="en-CA" sz="2400" dirty="0" smtClean="0"/>
              <a:t>Isotopes</a:t>
            </a:r>
            <a:endParaRPr lang="en-CA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733" t="15570" r="12746" b="5518"/>
          <a:stretch/>
        </p:blipFill>
        <p:spPr>
          <a:xfrm>
            <a:off x="180305" y="1210614"/>
            <a:ext cx="6542468" cy="49599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8564" y="6184056"/>
            <a:ext cx="1544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 smtClean="0"/>
              <a:t>Paradis et al. 2022</a:t>
            </a:r>
            <a:endParaRPr lang="en-CA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935133" y="1332567"/>
            <a:ext cx="51804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In situ </a:t>
            </a:r>
            <a:r>
              <a:rPr lang="en-CA" sz="2400" dirty="0"/>
              <a:t>SIMS </a:t>
            </a:r>
            <a:r>
              <a:rPr lang="el-GR" sz="2400" dirty="0">
                <a:ea typeface="Gulim" panose="020B0600000101010101" pitchFamily="34" charset="-127"/>
              </a:rPr>
              <a:t>δ</a:t>
            </a:r>
            <a:r>
              <a:rPr lang="en-CA" sz="2400" baseline="30000" dirty="0">
                <a:ea typeface="Gulim" panose="020B0600000101010101" pitchFamily="34" charset="-127"/>
              </a:rPr>
              <a:t>34</a:t>
            </a:r>
            <a:r>
              <a:rPr lang="en-CA" sz="2400" dirty="0">
                <a:ea typeface="Gulim" panose="020B0600000101010101" pitchFamily="34" charset="-127"/>
              </a:rPr>
              <a:t>S </a:t>
            </a:r>
            <a:r>
              <a:rPr lang="en-CA" sz="2400" dirty="0" smtClean="0">
                <a:ea typeface="Gulim" panose="020B0600000101010101" pitchFamily="34" charset="-127"/>
              </a:rPr>
              <a:t>analysis</a:t>
            </a:r>
            <a:endParaRPr lang="en-CA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Additional data </a:t>
            </a:r>
            <a:r>
              <a:rPr lang="en-CA" sz="2400" dirty="0" smtClean="0">
                <a:ea typeface="Gulim" panose="020B0600000101010101" pitchFamily="34" charset="-127"/>
              </a:rPr>
              <a:t>confirm earlier work of Paradis et al. </a:t>
            </a:r>
            <a:r>
              <a:rPr lang="en-CA" sz="2400" dirty="0">
                <a:ea typeface="Gulim" panose="020B0600000101010101" pitchFamily="34" charset="-127"/>
              </a:rPr>
              <a:t>(</a:t>
            </a:r>
            <a:r>
              <a:rPr lang="en-CA" sz="2400" dirty="0" smtClean="0">
                <a:ea typeface="Gulim" panose="020B0600000101010101" pitchFamily="34" charset="-127"/>
              </a:rPr>
              <a:t>2022) and extend data base (see data)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ea typeface="Gulim" panose="020B0600000101010101" pitchFamily="34" charset="-127"/>
              </a:rPr>
              <a:t>No extreme variations on the microscale (as noted in other settings)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ea typeface="Gulim" panose="020B0600000101010101" pitchFamily="34" charset="-127"/>
              </a:rPr>
              <a:t>Suggests evaporitic S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ea typeface="Gulim" panose="020B0600000101010101" pitchFamily="34" charset="-127"/>
              </a:rPr>
              <a:t>Sulfate reduction via TSR processes vs BSR</a:t>
            </a:r>
            <a:endParaRPr lang="en-CA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21179" y="2590032"/>
            <a:ext cx="37702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chemeClr val="bg1"/>
                </a:solidFill>
              </a:rPr>
              <a:t>PP</a:t>
            </a:r>
            <a:endParaRPr lang="en-CA" sz="1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3589" y="4571232"/>
            <a:ext cx="55656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chemeClr val="bg1"/>
                </a:solidFill>
              </a:rPr>
              <a:t>R</a:t>
            </a:r>
            <a:r>
              <a:rPr lang="en-CA" sz="1400" b="1" dirty="0" smtClean="0">
                <a:solidFill>
                  <a:schemeClr val="bg1"/>
                </a:solidFill>
              </a:rPr>
              <a:t>MD</a:t>
            </a:r>
            <a:endParaRPr lang="en-CA" sz="1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3498" y="3225393"/>
            <a:ext cx="36099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CA" sz="1400" b="1" dirty="0" smtClean="0">
                <a:solidFill>
                  <a:schemeClr val="bg1"/>
                </a:solidFill>
              </a:rPr>
              <a:t>RL</a:t>
            </a:r>
            <a:endParaRPr lang="en-CA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41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Results: </a:t>
            </a:r>
            <a:r>
              <a:rPr lang="en-CA" sz="2400" dirty="0" smtClean="0"/>
              <a:t>In situ SIMS O </a:t>
            </a:r>
            <a:r>
              <a:rPr lang="en-CA" sz="2400" dirty="0" smtClean="0"/>
              <a:t>Isotopes</a:t>
            </a:r>
            <a:endParaRPr lang="en-CA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993356" y="1715090"/>
            <a:ext cx="45574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ea typeface="Gulim" panose="020B0600000101010101" pitchFamily="34" charset="-127"/>
              </a:rPr>
              <a:t>U</a:t>
            </a:r>
            <a:r>
              <a:rPr lang="en-CA" sz="2000" dirty="0" smtClean="0">
                <a:ea typeface="Gulim" panose="020B0600000101010101" pitchFamily="34" charset="-127"/>
              </a:rPr>
              <a:t>se P-corrected </a:t>
            </a:r>
            <a:r>
              <a:rPr lang="en-CA" sz="2000" dirty="0">
                <a:ea typeface="Gulim" panose="020B0600000101010101" pitchFamily="34" charset="-127"/>
              </a:rPr>
              <a:t>T</a:t>
            </a:r>
            <a:r>
              <a:rPr lang="en-CA" sz="2000" dirty="0" smtClean="0">
                <a:ea typeface="Gulim" panose="020B0600000101010101" pitchFamily="34" charset="-127"/>
              </a:rPr>
              <a:t>h data with δ</a:t>
            </a:r>
            <a:r>
              <a:rPr lang="en-CA" sz="2000" baseline="30000" dirty="0" smtClean="0">
                <a:ea typeface="Gulim" panose="020B0600000101010101" pitchFamily="34" charset="-127"/>
              </a:rPr>
              <a:t>18</a:t>
            </a:r>
            <a:r>
              <a:rPr lang="en-CA" sz="2000" dirty="0" smtClean="0">
                <a:ea typeface="Gulim" panose="020B0600000101010101" pitchFamily="34" charset="-127"/>
              </a:rPr>
              <a:t>O</a:t>
            </a:r>
            <a:r>
              <a:rPr lang="en-CA" sz="2000" baseline="-25000" dirty="0" smtClean="0">
                <a:ea typeface="Gulim" panose="020B0600000101010101" pitchFamily="34" charset="-127"/>
              </a:rPr>
              <a:t>carb</a:t>
            </a:r>
            <a:r>
              <a:rPr lang="en-CA" sz="2000" dirty="0" smtClean="0">
                <a:ea typeface="Gulim" panose="020B0600000101010101" pitchFamily="34" charset="-127"/>
              </a:rPr>
              <a:t> (to infer δ</a:t>
            </a:r>
            <a:r>
              <a:rPr lang="en-CA" sz="2000" baseline="30000" dirty="0" smtClean="0">
                <a:ea typeface="Gulim" panose="020B0600000101010101" pitchFamily="34" charset="-127"/>
              </a:rPr>
              <a:t>18</a:t>
            </a:r>
            <a:r>
              <a:rPr lang="en-CA" sz="2000" dirty="0" smtClean="0">
                <a:ea typeface="Gulim" panose="020B0600000101010101" pitchFamily="34" charset="-127"/>
              </a:rPr>
              <a:t>O</a:t>
            </a:r>
            <a:r>
              <a:rPr lang="en-CA" sz="2000" baseline="-25000" dirty="0" smtClean="0">
                <a:ea typeface="Gulim" panose="020B0600000101010101" pitchFamily="34" charset="-127"/>
              </a:rPr>
              <a:t>H2O</a:t>
            </a:r>
            <a:endParaRPr lang="en-CA" sz="2000" dirty="0" smtClean="0">
              <a:ea typeface="Gulim" panose="020B0600000101010101" pitchFamily="34" charset="-127"/>
            </a:endParaRPr>
          </a:p>
          <a:p>
            <a:endParaRPr lang="en-CA" sz="2000" dirty="0">
              <a:ea typeface="Gulim" panose="020B0600000101010101" pitchFamily="34" charset="-127"/>
            </a:endParaRPr>
          </a:p>
          <a:p>
            <a:r>
              <a:rPr lang="en-CA" sz="2000" dirty="0" smtClean="0">
                <a:ea typeface="Gulim" panose="020B0600000101010101" pitchFamily="34" charset="-127"/>
              </a:rPr>
              <a:t>δ</a:t>
            </a:r>
            <a:r>
              <a:rPr lang="en-CA" sz="2000" baseline="30000" dirty="0" smtClean="0">
                <a:ea typeface="Gulim" panose="020B0600000101010101" pitchFamily="34" charset="-127"/>
              </a:rPr>
              <a:t>18</a:t>
            </a:r>
            <a:r>
              <a:rPr lang="en-CA" sz="2000" dirty="0" smtClean="0">
                <a:ea typeface="Gulim" panose="020B0600000101010101" pitchFamily="34" charset="-127"/>
              </a:rPr>
              <a:t>O</a:t>
            </a:r>
            <a:r>
              <a:rPr lang="en-CA" sz="2000" baseline="-25000" dirty="0" smtClean="0">
                <a:ea typeface="Gulim" panose="020B0600000101010101" pitchFamily="34" charset="-127"/>
              </a:rPr>
              <a:t>carb</a:t>
            </a:r>
            <a:r>
              <a:rPr lang="en-CA" sz="2000" dirty="0" smtClean="0">
                <a:ea typeface="Gulim" panose="020B0600000101010101" pitchFamily="34" charset="-127"/>
              </a:rPr>
              <a:t> (old and new data) </a:t>
            </a:r>
            <a:r>
              <a:rPr lang="en-CA" sz="2000" dirty="0" smtClean="0"/>
              <a:t>records equilibration of host carbonate rocks: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 FCD carbonate with SW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dolomite cements (MCD to SD) with fluid in thermal and chemical with basinal sediments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late calcite with meteoric fluid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7390" t="28617" r="29191" b="25086"/>
          <a:stretch/>
        </p:blipFill>
        <p:spPr>
          <a:xfrm>
            <a:off x="376517" y="1349171"/>
            <a:ext cx="6468515" cy="503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5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Summary and Conclusions</a:t>
            </a:r>
            <a:endParaRPr lang="en-CA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54960" y="685801"/>
            <a:ext cx="115129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Study of &gt;20 carbonate-hosted MVT settings across western Canada consistent with MVT features, hence a distant Irish relative but DO NOT disown as many processes are still the same (see below)!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D</a:t>
            </a:r>
            <a:r>
              <a:rPr lang="en-CA" sz="2000" dirty="0" smtClean="0"/>
              <a:t>eposits have similar mineral paragenesis: 1) dolomite cementation (</a:t>
            </a:r>
            <a:r>
              <a:rPr lang="en-CA" sz="2000" dirty="0" smtClean="0">
                <a:solidFill>
                  <a:srgbClr val="FF0000"/>
                </a:solidFill>
              </a:rPr>
              <a:t>with Fe/Mn enrichment</a:t>
            </a:r>
            <a:r>
              <a:rPr lang="en-CA" sz="2000" dirty="0" smtClean="0"/>
              <a:t>); 2) mineralization; 3) post-ore calcite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Mineralization of Zn &gt; Pb [where Cu present possibly of different (?)] as replacement/cavity fill (dissolution features) with similar ore textures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S is evaporitic; H</a:t>
            </a:r>
            <a:r>
              <a:rPr lang="en-CA" sz="2000" baseline="-25000" dirty="0" smtClean="0"/>
              <a:t>2</a:t>
            </a:r>
            <a:r>
              <a:rPr lang="en-CA" sz="2000" dirty="0" smtClean="0"/>
              <a:t>S via open/closed system reduction by TSR &gt; BSR (but Boyce et al. approach needed)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ea typeface="Gulim" panose="020B0600000101010101" pitchFamily="34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>
                <a:ea typeface="Gulim" panose="020B0600000101010101" pitchFamily="34" charset="-127"/>
              </a:rPr>
              <a:t>δ</a:t>
            </a:r>
            <a:r>
              <a:rPr lang="en-CA" sz="2000" baseline="30000" dirty="0" smtClean="0">
                <a:ea typeface="Gulim" panose="020B0600000101010101" pitchFamily="34" charset="-127"/>
              </a:rPr>
              <a:t>18</a:t>
            </a:r>
            <a:r>
              <a:rPr lang="en-CA" sz="2000" dirty="0" smtClean="0">
                <a:ea typeface="Gulim" panose="020B0600000101010101" pitchFamily="34" charset="-127"/>
              </a:rPr>
              <a:t>O</a:t>
            </a:r>
            <a:r>
              <a:rPr lang="en-CA" sz="2000" baseline="-25000" dirty="0" smtClean="0">
                <a:ea typeface="Gulim" panose="020B0600000101010101" pitchFamily="34" charset="-127"/>
              </a:rPr>
              <a:t>carb</a:t>
            </a:r>
            <a:r>
              <a:rPr lang="en-CA" sz="2000" dirty="0" smtClean="0">
                <a:ea typeface="Gulim" panose="020B0600000101010101" pitchFamily="34" charset="-127"/>
              </a:rPr>
              <a:t> records change in fluid from marine to crustal/thermally-equilibrated to meteoric (as in many other studies)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ea typeface="Gulim" panose="020B0600000101010101" pitchFamily="34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>
                <a:ea typeface="Gulim" panose="020B0600000101010101" pitchFamily="34" charset="-127"/>
              </a:rPr>
              <a:t>FIs indicate two end-member fluids....but implications/relevance TBD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ea typeface="Gulim" panose="020B0600000101010101" pitchFamily="34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>
                <a:ea typeface="Gulim" panose="020B0600000101010101" pitchFamily="34" charset="-127"/>
              </a:rPr>
              <a:t>Implications of Pine Point – does its size reflect an efficiency/process not seen elsewhere or simply longer/bigger fluid flux?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61001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Regional </a:t>
            </a:r>
            <a:r>
              <a:rPr lang="en-CA" sz="2400" dirty="0" smtClean="0"/>
              <a:t>Setting: Cross </a:t>
            </a:r>
            <a:r>
              <a:rPr lang="en-CA" sz="2400" dirty="0" smtClean="0"/>
              <a:t>Section of the </a:t>
            </a:r>
            <a:r>
              <a:rPr lang="en-CA" sz="2400" dirty="0" smtClean="0"/>
              <a:t> </a:t>
            </a:r>
            <a:r>
              <a:rPr lang="en-CA" sz="2400" dirty="0" smtClean="0"/>
              <a:t>R</a:t>
            </a:r>
            <a:r>
              <a:rPr lang="en-CA" sz="2400" dirty="0" smtClean="0"/>
              <a:t>ocky Mountains/Canadian Cordillera</a:t>
            </a:r>
            <a:endParaRPr lang="en-CA" sz="2400" dirty="0"/>
          </a:p>
        </p:txBody>
      </p:sp>
      <p:pic>
        <p:nvPicPr>
          <p:cNvPr id="1026" name="Picture 2" descr="https://blogs.agu.org/mountainbeltway/files/2012/07/Cross-section-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773906"/>
            <a:ext cx="5159375" cy="531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8312" y="6301085"/>
            <a:ext cx="2144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b="1" dirty="0" smtClean="0">
                <a:solidFill>
                  <a:srgbClr val="272B33"/>
                </a:solidFill>
                <a:latin typeface="Arial" panose="020B0604020202020204" pitchFamily="34" charset="0"/>
              </a:rPr>
              <a:t>C. Bentley, Piedmont College, </a:t>
            </a:r>
            <a:r>
              <a:rPr lang="en-CA" sz="1200" b="1" dirty="0">
                <a:solidFill>
                  <a:srgbClr val="272B33"/>
                </a:solidFill>
                <a:latin typeface="Arial" panose="020B0604020202020204" pitchFamily="34" charset="0"/>
              </a:rPr>
              <a:t>Virginia</a:t>
            </a:r>
            <a:endParaRPr lang="en-CA" sz="1200" b="1" dirty="0"/>
          </a:p>
        </p:txBody>
      </p:sp>
      <p:pic>
        <p:nvPicPr>
          <p:cNvPr id="1028" name="Picture 4" descr="Fold and thrust belt slides © J. Waldron and others 2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57" y="2767825"/>
            <a:ext cx="5711825" cy="376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rphogeologic belts of the Canadian Cordillera. Modifi ed from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810" y="836063"/>
            <a:ext cx="2225233" cy="33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362500" y="6107216"/>
            <a:ext cx="132677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A" sz="1200" b="1" dirty="0" smtClean="0">
                <a:solidFill>
                  <a:srgbClr val="272B33"/>
                </a:solidFill>
                <a:latin typeface="Arial" panose="020B0604020202020204" pitchFamily="34" charset="0"/>
              </a:rPr>
              <a:t>Univ. of Alberta</a:t>
            </a:r>
            <a:endParaRPr lang="en-CA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103166" y="836063"/>
            <a:ext cx="3919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Collage of numerous off-board terranes and numerous arcs/subduction zones, etc.</a:t>
            </a:r>
            <a:endParaRPr lang="en-CA" sz="20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733309" y="3144982"/>
            <a:ext cx="762000" cy="429491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25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Introduction: </a:t>
            </a:r>
            <a:r>
              <a:rPr lang="en-CA" sz="2400" dirty="0" smtClean="0"/>
              <a:t>Regional Setting</a:t>
            </a:r>
            <a:endParaRPr lang="en-CA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55" y="1251000"/>
            <a:ext cx="4109866" cy="5263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392" y="1250999"/>
            <a:ext cx="6008289" cy="52637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849593"/>
            <a:ext cx="1817049" cy="214949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244436" y="642422"/>
            <a:ext cx="8858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/>
              <a:t>Numerous </a:t>
            </a:r>
            <a:r>
              <a:rPr lang="en-CA" sz="2000" dirty="0" err="1" smtClean="0"/>
              <a:t>Sedex</a:t>
            </a:r>
            <a:r>
              <a:rPr lang="en-CA" sz="2000" dirty="0" smtClean="0"/>
              <a:t> </a:t>
            </a:r>
            <a:r>
              <a:rPr lang="en-CA" sz="2000" b="1" dirty="0" smtClean="0">
                <a:solidFill>
                  <a:srgbClr val="FF0000"/>
                </a:solidFill>
              </a:rPr>
              <a:t>(= CHSD) </a:t>
            </a:r>
            <a:r>
              <a:rPr lang="en-CA" sz="2000" dirty="0" smtClean="0"/>
              <a:t>and MVT Zn-Pb deposits throughout the Cordillera</a:t>
            </a:r>
            <a:endParaRPr lang="en-CA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884255" y="6518426"/>
            <a:ext cx="173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 smtClean="0"/>
              <a:t>from Paradis et al. 2022</a:t>
            </a:r>
            <a:endParaRPr lang="en-CA" sz="1200" b="1" dirty="0"/>
          </a:p>
        </p:txBody>
      </p:sp>
    </p:spTree>
    <p:extLst>
      <p:ext uri="{BB962C8B-B14F-4D97-AF65-F5344CB8AC3E}">
        <p14:creationId xmlns:p14="http://schemas.microsoft.com/office/powerpoint/2010/main" val="379653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37708" y="789307"/>
            <a:ext cx="472698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 smtClean="0"/>
              <a:t>Are there common and relevant features among MVT deposits in regional districts important in regard to </a:t>
            </a:r>
            <a:r>
              <a:rPr lang="en-CA" sz="2200" dirty="0" smtClean="0"/>
              <a:t>their </a:t>
            </a:r>
            <a:r>
              <a:rPr lang="en-CA" sz="2200" dirty="0" smtClean="0"/>
              <a:t>genesis/exploration/etc</a:t>
            </a:r>
            <a:r>
              <a:rPr lang="en-CA" sz="2200" dirty="0" smtClean="0"/>
              <a:t>.?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 smtClean="0"/>
              <a:t>What causes/localises </a:t>
            </a:r>
            <a:r>
              <a:rPr lang="en-CA" sz="2200" dirty="0" smtClean="0"/>
              <a:t>such styles of mineralization </a:t>
            </a:r>
            <a:r>
              <a:rPr lang="en-CA" sz="2200" dirty="0" smtClean="0"/>
              <a:t>in MVT-type settings?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 smtClean="0"/>
              <a:t>Is variation in paragenesis, mineralogy, alteration, T°C, fluid chemistry (</a:t>
            </a:r>
            <a:r>
              <a:rPr lang="el-GR" sz="2200" dirty="0" smtClean="0">
                <a:ea typeface="Gulim" panose="020B0600000101010101" pitchFamily="34" charset="-127"/>
              </a:rPr>
              <a:t>δ</a:t>
            </a:r>
            <a:r>
              <a:rPr lang="en-CA" sz="2200" baseline="30000" dirty="0" smtClean="0">
                <a:ea typeface="Gulim" panose="020B0600000101010101" pitchFamily="34" charset="-127"/>
              </a:rPr>
              <a:t>34</a:t>
            </a:r>
            <a:r>
              <a:rPr lang="en-CA" sz="2200" dirty="0" smtClean="0">
                <a:ea typeface="Gulim" panose="020B0600000101010101" pitchFamily="34" charset="-127"/>
              </a:rPr>
              <a:t>S</a:t>
            </a:r>
            <a:r>
              <a:rPr lang="en-CA" sz="2200" baseline="-25000" dirty="0" smtClean="0">
                <a:ea typeface="Gulim" panose="020B0600000101010101" pitchFamily="34" charset="-127"/>
              </a:rPr>
              <a:t>H2S</a:t>
            </a:r>
            <a:r>
              <a:rPr lang="en-CA" sz="2200" dirty="0" smtClean="0">
                <a:ea typeface="Gulim" panose="020B0600000101010101" pitchFamily="34" charset="-127"/>
              </a:rPr>
              <a:t>, </a:t>
            </a:r>
            <a:r>
              <a:rPr lang="el-GR" sz="2200" dirty="0" smtClean="0">
                <a:ea typeface="Gulim" panose="020B0600000101010101" pitchFamily="34" charset="-127"/>
              </a:rPr>
              <a:t>δ</a:t>
            </a:r>
            <a:r>
              <a:rPr lang="en-CA" sz="2200" baseline="30000" dirty="0" smtClean="0">
                <a:ea typeface="Gulim" panose="020B0600000101010101" pitchFamily="34" charset="-127"/>
              </a:rPr>
              <a:t>18</a:t>
            </a:r>
            <a:r>
              <a:rPr lang="en-CA" sz="2200" dirty="0" smtClean="0">
                <a:ea typeface="Gulim" panose="020B0600000101010101" pitchFamily="34" charset="-127"/>
              </a:rPr>
              <a:t>O</a:t>
            </a:r>
            <a:r>
              <a:rPr lang="en-CA" sz="2200" baseline="-25000" dirty="0" smtClean="0">
                <a:ea typeface="Gulim" panose="020B0600000101010101" pitchFamily="34" charset="-127"/>
              </a:rPr>
              <a:t>H2O</a:t>
            </a:r>
            <a:r>
              <a:rPr lang="en-CA" sz="2200" dirty="0" smtClean="0">
                <a:ea typeface="Gulim" panose="020B0600000101010101" pitchFamily="34" charset="-127"/>
              </a:rPr>
              <a:t>) </a:t>
            </a:r>
            <a:r>
              <a:rPr lang="en-CA" sz="2200" dirty="0" smtClean="0"/>
              <a:t>important?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b="1" dirty="0" smtClean="0"/>
              <a:t>Address this using archived samples from  MVT deposits across the Canadian Cordillera</a:t>
            </a:r>
            <a:endParaRPr lang="en-CA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Introduction: Intent of this Study</a:t>
            </a:r>
            <a:endParaRPr lang="en-CA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3" y="789307"/>
            <a:ext cx="3233981" cy="2425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774" y="789307"/>
            <a:ext cx="3233980" cy="2425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773" y="3897820"/>
            <a:ext cx="3233981" cy="2425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0"/>
          <a:stretch/>
        </p:blipFill>
        <p:spPr>
          <a:xfrm>
            <a:off x="201478" y="3897820"/>
            <a:ext cx="3224936" cy="24254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07389" y="6362674"/>
            <a:ext cx="144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Kicking Horse</a:t>
            </a:r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4476426" y="6362674"/>
            <a:ext cx="1131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Pine Point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1007389" y="3282516"/>
            <a:ext cx="199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Reeves-MacDonald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4476426" y="3282516"/>
            <a:ext cx="1638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Abbott-Wagner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9793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Regional Geological Setting</a:t>
            </a:r>
            <a:endParaRPr lang="en-CA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36" y="1162135"/>
            <a:ext cx="4253001" cy="5447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674" y="1162134"/>
            <a:ext cx="6217541" cy="54470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54499" y="1383696"/>
            <a:ext cx="941283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solidFill>
                  <a:schemeClr val="bg1"/>
                </a:solidFill>
              </a:rPr>
              <a:t>RMFTB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7147" y="1999736"/>
            <a:ext cx="941283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solidFill>
                  <a:schemeClr val="bg1"/>
                </a:solidFill>
              </a:rPr>
              <a:t>RMFTB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8712" y="4458023"/>
            <a:ext cx="816185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solidFill>
                  <a:schemeClr val="bg1"/>
                </a:solidFill>
              </a:rPr>
              <a:t>WCSB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16444" y="3596318"/>
            <a:ext cx="67633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CA" sz="2000" b="1" dirty="0" err="1" smtClean="0">
                <a:solidFill>
                  <a:schemeClr val="bg1"/>
                </a:solidFill>
              </a:rPr>
              <a:t>KArc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421" y="621938"/>
            <a:ext cx="1129251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chemeClr val="bg1"/>
                </a:solidFill>
              </a:rPr>
              <a:t>RMFTB </a:t>
            </a:r>
            <a:r>
              <a:rPr lang="en-CA" sz="2000" dirty="0" smtClean="0">
                <a:solidFill>
                  <a:schemeClr val="bg1"/>
                </a:solidFill>
              </a:rPr>
              <a:t>= Rocky </a:t>
            </a:r>
            <a:r>
              <a:rPr lang="en-CA" sz="2000" dirty="0" err="1" smtClean="0">
                <a:solidFill>
                  <a:schemeClr val="bg1"/>
                </a:solidFill>
              </a:rPr>
              <a:t>Mtn</a:t>
            </a:r>
            <a:r>
              <a:rPr lang="en-CA" sz="2000" dirty="0" smtClean="0">
                <a:solidFill>
                  <a:schemeClr val="bg1"/>
                </a:solidFill>
              </a:rPr>
              <a:t> Fold and </a:t>
            </a:r>
            <a:r>
              <a:rPr lang="en-CA" sz="2000" dirty="0" err="1" smtClean="0">
                <a:solidFill>
                  <a:schemeClr val="bg1"/>
                </a:solidFill>
              </a:rPr>
              <a:t>Thrut</a:t>
            </a:r>
            <a:r>
              <a:rPr lang="en-CA" sz="2000" dirty="0" smtClean="0">
                <a:solidFill>
                  <a:schemeClr val="bg1"/>
                </a:solidFill>
              </a:rPr>
              <a:t> Belt, </a:t>
            </a:r>
            <a:r>
              <a:rPr lang="en-CA" sz="2000" b="1" dirty="0" smtClean="0">
                <a:solidFill>
                  <a:schemeClr val="bg1"/>
                </a:solidFill>
              </a:rPr>
              <a:t>WCSB</a:t>
            </a:r>
            <a:r>
              <a:rPr lang="en-CA" sz="2000" dirty="0" smtClean="0">
                <a:solidFill>
                  <a:schemeClr val="bg1"/>
                </a:solidFill>
              </a:rPr>
              <a:t> = Western </a:t>
            </a:r>
            <a:r>
              <a:rPr lang="en-CA" sz="2000" dirty="0" err="1" smtClean="0">
                <a:solidFill>
                  <a:schemeClr val="bg1"/>
                </a:solidFill>
              </a:rPr>
              <a:t>Canadain</a:t>
            </a:r>
            <a:r>
              <a:rPr lang="en-CA" sz="2000" dirty="0" smtClean="0">
                <a:solidFill>
                  <a:schemeClr val="bg1"/>
                </a:solidFill>
              </a:rPr>
              <a:t> Sedimentary Basin, </a:t>
            </a:r>
            <a:r>
              <a:rPr lang="en-CA" sz="2000" b="1" dirty="0" err="1" smtClean="0">
                <a:solidFill>
                  <a:schemeClr val="bg1"/>
                </a:solidFill>
              </a:rPr>
              <a:t>KArc</a:t>
            </a:r>
            <a:r>
              <a:rPr lang="en-CA" sz="2000" b="1" dirty="0" smtClean="0">
                <a:solidFill>
                  <a:schemeClr val="bg1"/>
                </a:solidFill>
              </a:rPr>
              <a:t> </a:t>
            </a:r>
            <a:r>
              <a:rPr lang="en-CA" sz="2000" dirty="0" smtClean="0">
                <a:solidFill>
                  <a:schemeClr val="bg1"/>
                </a:solidFill>
              </a:rPr>
              <a:t>= </a:t>
            </a:r>
            <a:r>
              <a:rPr lang="en-CA" sz="2000" dirty="0" err="1" smtClean="0">
                <a:solidFill>
                  <a:schemeClr val="bg1"/>
                </a:solidFill>
              </a:rPr>
              <a:t>Kootney</a:t>
            </a:r>
            <a:r>
              <a:rPr lang="en-CA" sz="2000" dirty="0" smtClean="0">
                <a:solidFill>
                  <a:schemeClr val="bg1"/>
                </a:solidFill>
              </a:rPr>
              <a:t> Arc </a:t>
            </a:r>
            <a:endParaRPr lang="en-CA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826" y="6539436"/>
            <a:ext cx="1690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 smtClean="0"/>
              <a:t>from Paradis et al. 2022</a:t>
            </a:r>
            <a:endParaRPr lang="en-CA" sz="1200" b="1" dirty="0"/>
          </a:p>
        </p:txBody>
      </p:sp>
    </p:spTree>
    <p:extLst>
      <p:ext uri="{BB962C8B-B14F-4D97-AF65-F5344CB8AC3E}">
        <p14:creationId xmlns:p14="http://schemas.microsoft.com/office/powerpoint/2010/main" val="361959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Regional Geological Setting</a:t>
            </a:r>
            <a:endParaRPr lang="en-CA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408" y="2636175"/>
            <a:ext cx="4344592" cy="38061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97995" y="740284"/>
            <a:ext cx="554275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Part of long lived, Neoproterozoic </a:t>
            </a:r>
            <a:r>
              <a:rPr lang="en-CA" sz="2400" b="1" dirty="0" smtClean="0"/>
              <a:t>(1) </a:t>
            </a:r>
            <a:r>
              <a:rPr lang="en-CA" sz="2400" dirty="0" err="1" smtClean="0"/>
              <a:t>Windemere</a:t>
            </a:r>
            <a:r>
              <a:rPr lang="en-CA" sz="2400" dirty="0" smtClean="0"/>
              <a:t> </a:t>
            </a:r>
            <a:r>
              <a:rPr lang="en-CA" sz="2400" dirty="0" err="1" smtClean="0"/>
              <a:t>SGp</a:t>
            </a:r>
            <a:r>
              <a:rPr lang="en-CA" sz="2400" dirty="0" smtClean="0"/>
              <a:t> (Sullivan) </a:t>
            </a:r>
            <a:r>
              <a:rPr lang="en-CA" sz="2400" dirty="0" smtClean="0"/>
              <a:t>to Mesozoic </a:t>
            </a:r>
            <a:r>
              <a:rPr lang="en-CA" sz="2400" dirty="0" smtClean="0"/>
              <a:t>(Red Dog) basin </a:t>
            </a:r>
            <a:r>
              <a:rPr lang="en-CA" sz="2400" dirty="0" smtClean="0"/>
              <a:t>evolution off margin of the Precambrian Canadian </a:t>
            </a:r>
            <a:r>
              <a:rPr lang="en-CA" sz="2400" dirty="0" smtClean="0"/>
              <a:t>Shield (Laurentia)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Basinal sediments </a:t>
            </a:r>
            <a:r>
              <a:rPr lang="en-CA" sz="2400" b="1" dirty="0" smtClean="0"/>
              <a:t>(2) </a:t>
            </a:r>
            <a:r>
              <a:rPr lang="en-CA" sz="2400" dirty="0" smtClean="0"/>
              <a:t>and platformal carbonates </a:t>
            </a:r>
            <a:r>
              <a:rPr lang="en-CA" sz="2400" b="1" dirty="0" smtClean="0"/>
              <a:t>(3a,b) </a:t>
            </a:r>
            <a:endParaRPr lang="en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Deep-water basins host SEDEX  deposits (e.g., Sullivan, Howards Pass, Red Dog) and platformal carbonate sequences host MVT deposits (e.g., Pine Point)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Accretion of many </a:t>
            </a:r>
            <a:r>
              <a:rPr lang="en-CA" sz="2400" dirty="0" err="1" smtClean="0"/>
              <a:t>allochthonous</a:t>
            </a:r>
            <a:r>
              <a:rPr lang="en-CA" sz="2400" dirty="0" smtClean="0"/>
              <a:t> </a:t>
            </a:r>
            <a:r>
              <a:rPr lang="en-CA" sz="2400" dirty="0"/>
              <a:t>terranes with related deformation (</a:t>
            </a:r>
            <a:r>
              <a:rPr lang="en-CA" sz="2400" dirty="0" err="1"/>
              <a:t>KArc</a:t>
            </a:r>
            <a:r>
              <a:rPr lang="en-CA" sz="2400" dirty="0" smtClean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Regionally </a:t>
            </a:r>
            <a:r>
              <a:rPr lang="en-CA" sz="2400" dirty="0" smtClean="0"/>
              <a:t>extensive oil/gas reservoirs – see Pine Point district </a:t>
            </a:r>
            <a:r>
              <a:rPr lang="en-CA" sz="2400" dirty="0" smtClean="0"/>
              <a:t>in WCSB </a:t>
            </a:r>
            <a:r>
              <a:rPr lang="en-CA" sz="2400" b="1" dirty="0" smtClean="0"/>
              <a:t>(4)</a:t>
            </a:r>
            <a:endParaRPr lang="en-CA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81" y="654978"/>
            <a:ext cx="2928573" cy="37507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09449" y="5140759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/>
              <a:t>❶</a:t>
            </a:r>
            <a:endParaRPr lang="en-CA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17982" y="2016493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/>
              <a:t>❷</a:t>
            </a:r>
            <a:endParaRPr lang="en-CA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381035" y="1450036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/>
              <a:t>❸</a:t>
            </a:r>
            <a:endParaRPr lang="en-CA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472189" y="315633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❹</a:t>
            </a:r>
            <a:endParaRPr lang="en-CA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46083" y="2419656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/>
              <a:t>❸</a:t>
            </a:r>
            <a:endParaRPr lang="en-CA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312151" y="3666922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/>
              <a:t>❸</a:t>
            </a:r>
            <a:endParaRPr lang="en-CA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777694" y="4404258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❹</a:t>
            </a:r>
            <a:endParaRPr lang="en-CA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671798" y="6463640"/>
            <a:ext cx="1345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 smtClean="0"/>
              <a:t>Paradis et al. 2022</a:t>
            </a:r>
            <a:endParaRPr lang="en-CA" sz="1200" b="1" dirty="0"/>
          </a:p>
        </p:txBody>
      </p:sp>
    </p:spTree>
    <p:extLst>
      <p:ext uri="{BB962C8B-B14F-4D97-AF65-F5344CB8AC3E}">
        <p14:creationId xmlns:p14="http://schemas.microsoft.com/office/powerpoint/2010/main" val="274499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Regional Geological Setting</a:t>
            </a:r>
            <a:endParaRPr lang="en-CA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738723" y="652361"/>
            <a:ext cx="59166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Some important geological features:</a:t>
            </a:r>
          </a:p>
          <a:p>
            <a:endParaRPr lang="en-CA" sz="2400" dirty="0"/>
          </a:p>
          <a:p>
            <a:pPr marL="457200" indent="-457200">
              <a:buAutoNum type="arabicPeriod"/>
            </a:pPr>
            <a:r>
              <a:rPr lang="en-CA" sz="2400" dirty="0"/>
              <a:t>L</a:t>
            </a:r>
            <a:r>
              <a:rPr lang="en-CA" sz="2400" dirty="0" smtClean="0"/>
              <a:t>imit of Cordilleran deformation</a:t>
            </a:r>
          </a:p>
          <a:p>
            <a:pPr marL="457200" indent="-457200">
              <a:buAutoNum type="arabicPeriod"/>
            </a:pPr>
            <a:r>
              <a:rPr lang="en-CA" sz="2400" dirty="0"/>
              <a:t>W</a:t>
            </a:r>
            <a:r>
              <a:rPr lang="en-CA" sz="2400" dirty="0" smtClean="0"/>
              <a:t>estern edge of N American craton</a:t>
            </a:r>
          </a:p>
          <a:p>
            <a:pPr marL="457200" indent="-457200">
              <a:buAutoNum type="arabicPeriod"/>
            </a:pPr>
            <a:r>
              <a:rPr lang="en-CA" sz="2400" dirty="0"/>
              <a:t>S</a:t>
            </a:r>
            <a:r>
              <a:rPr lang="en-CA" sz="2400" dirty="0" smtClean="0"/>
              <a:t>hale outline/western edge of Paleozoic carbonates</a:t>
            </a:r>
          </a:p>
          <a:p>
            <a:pPr marL="457200" indent="-457200">
              <a:buAutoNum type="arabicPeriod"/>
            </a:pPr>
            <a:r>
              <a:rPr lang="en-CA" sz="2400" dirty="0" smtClean="0"/>
              <a:t>McDonald-Hay River Fault/Great Slave SZ</a:t>
            </a:r>
            <a:endParaRPr lang="en-CA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72" y="601160"/>
            <a:ext cx="4733448" cy="60623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6419" t="39289" r="51148" b="42339"/>
          <a:stretch/>
        </p:blipFill>
        <p:spPr>
          <a:xfrm>
            <a:off x="5440591" y="3539067"/>
            <a:ext cx="6489990" cy="206707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 rot="20875777">
            <a:off x="2770023" y="4057087"/>
            <a:ext cx="332890" cy="11410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 rot="20875777">
            <a:off x="1959736" y="1479320"/>
            <a:ext cx="253286" cy="7328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/>
          <p:cNvSpPr/>
          <p:nvPr/>
        </p:nvSpPr>
        <p:spPr>
          <a:xfrm rot="8072497">
            <a:off x="4397503" y="3024083"/>
            <a:ext cx="910294" cy="2958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5688885" y="5573536"/>
            <a:ext cx="601801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</a:rPr>
              <a:t>N</a:t>
            </a:r>
            <a:r>
              <a:rPr lang="en-CA" sz="2000" dirty="0" smtClean="0">
                <a:solidFill>
                  <a:schemeClr val="bg1"/>
                </a:solidFill>
              </a:rPr>
              <a:t>ote 1</a:t>
            </a:r>
            <a:r>
              <a:rPr lang="en-CA" sz="2000" baseline="30000" dirty="0" smtClean="0">
                <a:solidFill>
                  <a:schemeClr val="bg1"/>
                </a:solidFill>
              </a:rPr>
              <a:t>st</a:t>
            </a:r>
            <a:r>
              <a:rPr lang="en-CA" sz="2000" dirty="0" smtClean="0">
                <a:solidFill>
                  <a:schemeClr val="bg1"/>
                </a:solidFill>
              </a:rPr>
              <a:t> order structural control to </a:t>
            </a:r>
            <a:r>
              <a:rPr lang="en-CA" sz="2000" dirty="0">
                <a:solidFill>
                  <a:schemeClr val="bg1"/>
                </a:solidFill>
              </a:rPr>
              <a:t>M</a:t>
            </a:r>
            <a:r>
              <a:rPr lang="en-CA" sz="2000" dirty="0" smtClean="0">
                <a:solidFill>
                  <a:schemeClr val="bg1"/>
                </a:solidFill>
              </a:rPr>
              <a:t>VT deposits</a:t>
            </a:r>
            <a:endParaRPr lang="en-CA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chemeClr val="bg1"/>
                </a:solidFill>
              </a:rPr>
              <a:t>D</a:t>
            </a:r>
            <a:r>
              <a:rPr lang="en-CA" sz="2000" dirty="0" smtClean="0">
                <a:solidFill>
                  <a:schemeClr val="bg1"/>
                </a:solidFill>
              </a:rPr>
              <a:t>eposits </a:t>
            </a:r>
            <a:r>
              <a:rPr lang="en-CA" sz="2000" dirty="0" smtClean="0">
                <a:solidFill>
                  <a:schemeClr val="bg1"/>
                </a:solidFill>
              </a:rPr>
              <a:t>part of passive margin basin development</a:t>
            </a:r>
            <a:endParaRPr lang="en-CA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17623" y="1552435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/>
              <a:t>❶</a:t>
            </a:r>
            <a:endParaRPr lang="en-CA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395073" y="2532130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/>
              <a:t>❷</a:t>
            </a:r>
            <a:endParaRPr lang="en-CA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304800" y="3401086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/>
              <a:t>❸</a:t>
            </a:r>
            <a:endParaRPr lang="en-CA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014061" y="3733172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❹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57380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6631</TotalTime>
  <Words>1986</Words>
  <Application>Microsoft Office PowerPoint</Application>
  <PresentationFormat>Widescreen</PresentationFormat>
  <Paragraphs>450</Paragraphs>
  <Slides>39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Gulim</vt:lpstr>
      <vt:lpstr>Angsana New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dkontak</dc:creator>
  <cp:lastModifiedBy>dkontak</cp:lastModifiedBy>
  <cp:revision>122</cp:revision>
  <dcterms:created xsi:type="dcterms:W3CDTF">2023-08-26T13:31:10Z</dcterms:created>
  <dcterms:modified xsi:type="dcterms:W3CDTF">2023-09-10T07:30:32Z</dcterms:modified>
</cp:coreProperties>
</file>