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710" r:id="rId2"/>
    <p:sldId id="660" r:id="rId3"/>
    <p:sldId id="261" r:id="rId4"/>
    <p:sldId id="662" r:id="rId5"/>
    <p:sldId id="670" r:id="rId6"/>
    <p:sldId id="739" r:id="rId7"/>
    <p:sldId id="707" r:id="rId8"/>
    <p:sldId id="754" r:id="rId9"/>
    <p:sldId id="671" r:id="rId10"/>
    <p:sldId id="752" r:id="rId11"/>
    <p:sldId id="745" r:id="rId12"/>
    <p:sldId id="748" r:id="rId13"/>
    <p:sldId id="749" r:id="rId14"/>
    <p:sldId id="750" r:id="rId15"/>
    <p:sldId id="751" r:id="rId16"/>
    <p:sldId id="265" r:id="rId17"/>
    <p:sldId id="753" r:id="rId18"/>
    <p:sldId id="678" r:id="rId19"/>
    <p:sldId id="672" r:id="rId20"/>
    <p:sldId id="741" r:id="rId21"/>
  </p:sldIdLst>
  <p:sldSz cx="9144000" cy="6858000" type="screen4x3"/>
  <p:notesSz cx="6858000" cy="9144000"/>
  <p:embeddedFontLst>
    <p:embeddedFont>
      <p:font typeface="Bodoni MT" panose="02070603080606020203"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DCFC"/>
    <a:srgbClr val="4AA756"/>
    <a:srgbClr val="3B61A6"/>
    <a:srgbClr val="862222"/>
    <a:srgbClr val="A52929"/>
    <a:srgbClr val="9F2F2F"/>
    <a:srgbClr val="89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662" autoAdjust="0"/>
  </p:normalViewPr>
  <p:slideViewPr>
    <p:cSldViewPr snapToGrid="0">
      <p:cViewPr>
        <p:scale>
          <a:sx n="66" d="100"/>
          <a:sy n="66" d="100"/>
        </p:scale>
        <p:origin x="1195" y="38"/>
      </p:cViewPr>
      <p:guideLst/>
    </p:cSldViewPr>
  </p:slideViewPr>
  <p:notesTextViewPr>
    <p:cViewPr>
      <p:scale>
        <a:sx n="1" d="1"/>
        <a:sy n="1" d="1"/>
      </p:scale>
      <p:origin x="0" y="0"/>
    </p:cViewPr>
  </p:notesTextViewPr>
  <p:sorterViewPr>
    <p:cViewPr>
      <p:scale>
        <a:sx n="100" d="100"/>
        <a:sy n="100" d="100"/>
      </p:scale>
      <p:origin x="0" y="-8746"/>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FD229-B100-462F-9B1B-6F5D831E35AB}" type="datetimeFigureOut">
              <a:rPr lang="en-US" smtClean="0"/>
              <a:t>9/6/2023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E5288-E7C5-4A9E-9BE9-EC3ECCED9C28}" type="slidenum">
              <a:rPr lang="en-US" smtClean="0"/>
              <a:t>‹#›</a:t>
            </a:fld>
            <a:endParaRPr lang="en-US"/>
          </a:p>
        </p:txBody>
      </p:sp>
    </p:spTree>
    <p:extLst>
      <p:ext uri="{BB962C8B-B14F-4D97-AF65-F5344CB8AC3E}">
        <p14:creationId xmlns:p14="http://schemas.microsoft.com/office/powerpoint/2010/main" val="89507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Hello again. Due to the absence of Miss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Khanmohammadi</a:t>
            </a:r>
            <a:r>
              <a:rPr lang="en-US" sz="1800" kern="100" dirty="0">
                <a:effectLst/>
                <a:latin typeface="Calibri" panose="020F0502020204030204" pitchFamily="34" charset="0"/>
                <a:ea typeface="Calibri" panose="020F0502020204030204" pitchFamily="34" charset="0"/>
                <a:cs typeface="Arial" panose="020B0604020202020204" pitchFamily="34" charset="0"/>
              </a:rPr>
              <a:t> at this conference, I present the paper on behalf her.</a:t>
            </a:r>
          </a:p>
          <a:p>
            <a:pPr>
              <a:lnSpc>
                <a:spcPct val="115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Khan Mohammadi is an MSc student in Economic Geology at the University of Tehran.</a:t>
            </a:r>
          </a:p>
          <a:p>
            <a:pPr>
              <a:lnSpc>
                <a:spcPct val="115000"/>
              </a:lnSpc>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We are going to talk to you about the world's largest carbonate-hosted lead-zinc deposits.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1</a:t>
            </a:fld>
            <a:endParaRPr lang="en-US"/>
          </a:p>
        </p:txBody>
      </p:sp>
    </p:spTree>
    <p:extLst>
      <p:ext uri="{BB962C8B-B14F-4D97-AF65-F5344CB8AC3E}">
        <p14:creationId xmlns:p14="http://schemas.microsoft.com/office/powerpoint/2010/main" val="2630006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mineralogical studies of the ore outcrops in new mining activities reveal several ore stages in this deposit.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The first stage of mineralization is characterized by minor </a:t>
            </a:r>
            <a:r>
              <a:rPr lang="en-US" sz="1800" dirty="0" err="1">
                <a:effectLst/>
                <a:latin typeface="Calibri Light" panose="020F0302020204030204" pitchFamily="34" charset="0"/>
                <a:ea typeface="Times New Roman" panose="02020603050405020304" pitchFamily="18" charset="0"/>
              </a:rPr>
              <a:t>sulphides</a:t>
            </a:r>
            <a:r>
              <a:rPr lang="en-US" sz="1800" dirty="0">
                <a:effectLst/>
                <a:latin typeface="Calibri Light" panose="020F0302020204030204" pitchFamily="34" charset="0"/>
                <a:ea typeface="Times New Roman" panose="02020603050405020304" pitchFamily="18" charset="0"/>
              </a:rPr>
              <a:t>, including framboidal pyrite and fine-grained barite, and minor sphalerite and galena.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10</a:t>
            </a:fld>
            <a:endParaRPr lang="en-US"/>
          </a:p>
        </p:txBody>
      </p:sp>
    </p:spTree>
    <p:extLst>
      <p:ext uri="{BB962C8B-B14F-4D97-AF65-F5344CB8AC3E}">
        <p14:creationId xmlns:p14="http://schemas.microsoft.com/office/powerpoint/2010/main" val="2597689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The second stage includes the pre-sulphide, massive fine-grained barite  (C).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The third stage consists of siderite with coarse-grained barites (A, B). These minerals occur mainly as veins, crosscut and replace previous orebodies and carbonate host rocks.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 In some parts of the mine, this barite is associated with galena, sphalerite, chalcopyrite, colloform pyrite, and siderite, which developed as zebra texture.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Stage 4 of mineralization includes stockwork veins and veinlets composed mainly of quartz, sphalerite, galena, chalcopyrite, bornite, and pyrite. These veins crosscut the previous barite, </a:t>
            </a:r>
            <a:r>
              <a:rPr lang="en-US" sz="1800" dirty="0" err="1">
                <a:effectLst/>
                <a:latin typeface="Calibri Light" panose="020F0302020204030204" pitchFamily="34" charset="0"/>
                <a:ea typeface="Times New Roman" panose="02020603050405020304" pitchFamily="18" charset="0"/>
              </a:rPr>
              <a:t>sulphides</a:t>
            </a:r>
            <a:r>
              <a:rPr lang="en-US" sz="1800" dirty="0">
                <a:effectLst/>
                <a:latin typeface="Calibri Light" panose="020F0302020204030204" pitchFamily="34" charset="0"/>
                <a:ea typeface="Times New Roman" panose="02020603050405020304" pitchFamily="18" charset="0"/>
              </a:rPr>
              <a:t> and carbonates. Chalcopyrite is observed as a replacement in barite and pyrite (5C), in the feeder zone and the massive 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Light" panose="020F03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Light" panose="020F03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Light" panose="020F03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11</a:t>
            </a:fld>
            <a:endParaRPr lang="en-US"/>
          </a:p>
        </p:txBody>
      </p:sp>
    </p:spTree>
    <p:extLst>
      <p:ext uri="{BB962C8B-B14F-4D97-AF65-F5344CB8AC3E}">
        <p14:creationId xmlns:p14="http://schemas.microsoft.com/office/powerpoint/2010/main" val="9157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000"/>
              </a:spcAft>
            </a:pPr>
            <a:r>
              <a:rPr lang="en-US" sz="1800" dirty="0">
                <a:effectLst/>
                <a:latin typeface="Calibri Light" panose="020F0302020204030204" pitchFamily="34" charset="0"/>
                <a:ea typeface="Times New Roman" panose="02020603050405020304" pitchFamily="18" charset="0"/>
              </a:rPr>
              <a:t>Stage 5 is characterized by white barites, followed by the massive sulphide replacement, with abundant sphalerite and galena. These </a:t>
            </a:r>
            <a:r>
              <a:rPr lang="en-US" sz="1800" dirty="0" err="1">
                <a:effectLst/>
                <a:latin typeface="Calibri Light" panose="020F0302020204030204" pitchFamily="34" charset="0"/>
                <a:ea typeface="Times New Roman" panose="02020603050405020304" pitchFamily="18" charset="0"/>
              </a:rPr>
              <a:t>sulphides</a:t>
            </a:r>
            <a:r>
              <a:rPr lang="en-US" sz="1800" dirty="0">
                <a:effectLst/>
                <a:latin typeface="Calibri Light" panose="020F0302020204030204" pitchFamily="34" charset="0"/>
                <a:ea typeface="Times New Roman" panose="02020603050405020304" pitchFamily="18" charset="0"/>
              </a:rPr>
              <a:t> replace the former barite crystals and other </a:t>
            </a:r>
            <a:r>
              <a:rPr lang="en-US" sz="1800" dirty="0" err="1">
                <a:effectLst/>
                <a:latin typeface="Calibri Light" panose="020F0302020204030204" pitchFamily="34" charset="0"/>
                <a:ea typeface="Times New Roman" panose="02020603050405020304" pitchFamily="18" charset="0"/>
              </a:rPr>
              <a:t>sulphides</a:t>
            </a:r>
            <a:r>
              <a:rPr lang="en-US" sz="1800" dirty="0">
                <a:effectLst/>
                <a:latin typeface="Calibri Light" panose="020F0302020204030204" pitchFamily="34" charset="0"/>
                <a:ea typeface="Times New Roman" panose="02020603050405020304" pitchFamily="18" charset="0"/>
              </a:rPr>
              <a:t>. The last stage forms the late massive barite at the upper part of the deposit, which is characterized by the widespread zebra texture at the upper part, and a barite vein network, interrupting the orebodies at the bottom.</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12</a:t>
            </a:fld>
            <a:endParaRPr lang="en-US"/>
          </a:p>
        </p:txBody>
      </p:sp>
    </p:spTree>
    <p:extLst>
      <p:ext uri="{BB962C8B-B14F-4D97-AF65-F5344CB8AC3E}">
        <p14:creationId xmlns:p14="http://schemas.microsoft.com/office/powerpoint/2010/main" val="253072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Besides the Zn-pb sulphide mineralization, the copper-rich sulphide-barite zone is one of the most critical orebodies that contains more than 50 Mt copper ore and developed near the Black Hill fault. This ore zone includes chalcopyrite, bornite, chalcocite, covellite, minor sphalerite, and galena, replacing coarse-grained pyrite and barite.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Times New Roman" panose="02020603050405020304" pitchFamily="18" charset="0"/>
              </a:rPr>
              <a:t>Here you see a replacement of barite with copper sulfides.</a:t>
            </a:r>
            <a:endParaRPr lang="en-US" sz="1800" dirty="0">
              <a:effectLst/>
              <a:latin typeface="Times New Roman" panose="02020603050405020304" pitchFamily="18" charset="0"/>
              <a:ea typeface="Times New Roman" panose="02020603050405020304" pitchFamily="18" charset="0"/>
            </a:endParaRP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13</a:t>
            </a:fld>
            <a:endParaRPr lang="en-US"/>
          </a:p>
        </p:txBody>
      </p:sp>
    </p:spTree>
    <p:extLst>
      <p:ext uri="{BB962C8B-B14F-4D97-AF65-F5344CB8AC3E}">
        <p14:creationId xmlns:p14="http://schemas.microsoft.com/office/powerpoint/2010/main" val="18609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a:t>
            </a:r>
            <a:r>
              <a:rPr lang="en-US" sz="1200" dirty="0">
                <a:solidFill>
                  <a:srgbClr val="002060"/>
                </a:solidFill>
                <a:effectLst/>
                <a:latin typeface="Cambria" panose="02040503050406030204" pitchFamily="18" charset="0"/>
                <a:ea typeface="Cambria" panose="02040503050406030204" pitchFamily="18" charset="0"/>
              </a:rPr>
              <a:t>photomicrographs of </a:t>
            </a:r>
            <a:r>
              <a:rPr lang="en-US" sz="1200" dirty="0" err="1">
                <a:solidFill>
                  <a:srgbClr val="002060"/>
                </a:solidFill>
                <a:effectLst/>
                <a:latin typeface="Cambria" panose="02040503050406030204" pitchFamily="18" charset="0"/>
                <a:ea typeface="Cambria" panose="02040503050406030204" pitchFamily="18" charset="0"/>
              </a:rPr>
              <a:t>sulphides</a:t>
            </a:r>
            <a:r>
              <a:rPr lang="en-US" sz="1200" dirty="0">
                <a:solidFill>
                  <a:srgbClr val="002060"/>
                </a:solidFill>
                <a:effectLst/>
                <a:latin typeface="Cambria" panose="02040503050406030204" pitchFamily="18" charset="0"/>
                <a:ea typeface="Cambria" panose="02040503050406030204" pitchFamily="18" charset="0"/>
              </a:rPr>
              <a:t> and barite replacement textures in the </a:t>
            </a:r>
            <a:r>
              <a:rPr lang="en-US" sz="1200" dirty="0" err="1">
                <a:solidFill>
                  <a:srgbClr val="002060"/>
                </a:solidFill>
                <a:effectLst/>
                <a:latin typeface="Cambria" panose="02040503050406030204" pitchFamily="18" charset="0"/>
                <a:ea typeface="Cambria" panose="02040503050406030204" pitchFamily="18" charset="0"/>
              </a:rPr>
              <a:t>Mehdiabad</a:t>
            </a:r>
            <a:r>
              <a:rPr lang="en-US" sz="1200" dirty="0">
                <a:solidFill>
                  <a:srgbClr val="002060"/>
                </a:solidFill>
                <a:effectLst/>
                <a:latin typeface="Cambria" panose="02040503050406030204" pitchFamily="18" charset="0"/>
                <a:ea typeface="Cambria" panose="02040503050406030204" pitchFamily="18" charset="0"/>
              </a:rPr>
              <a:t> deposit. A to C) Replacement of pyrite with chalcopyrite, galena and sphalerite. Galena and sphalerite also replace chalcopyrite. D to F represent the replacement of barite with chalcopyrite. </a:t>
            </a:r>
            <a:endParaRPr lang="fa-IR" sz="1200" dirty="0">
              <a:solidFill>
                <a:srgbClr val="002060"/>
              </a:solidFill>
              <a:latin typeface="Cambria" panose="02040503050406030204" pitchFamily="18" charset="0"/>
              <a:ea typeface="Cambria" panose="02040503050406030204" pitchFamily="18" charset="0"/>
            </a:endParaRP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14</a:t>
            </a:fld>
            <a:endParaRPr lang="en-US"/>
          </a:p>
        </p:txBody>
      </p:sp>
    </p:spTree>
    <p:extLst>
      <p:ext uri="{BB962C8B-B14F-4D97-AF65-F5344CB8AC3E}">
        <p14:creationId xmlns:p14="http://schemas.microsoft.com/office/powerpoint/2010/main" val="93773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fluid inclusion studies in </a:t>
            </a:r>
            <a:r>
              <a:rPr lang="en-US" dirty="0" err="1"/>
              <a:t>Mehdiabad</a:t>
            </a:r>
            <a:r>
              <a:rPr lang="en-US" dirty="0"/>
              <a:t>.</a:t>
            </a:r>
          </a:p>
          <a:p>
            <a:r>
              <a:rPr lang="en-US" dirty="0"/>
              <a:t>It shows high homogenization temperatures for ore fluids and is more compatible with Irish-type deposits. Also, fluid inclusions represent basinal brine and seawater sources for ore fluids. </a:t>
            </a: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15</a:t>
            </a:fld>
            <a:endParaRPr lang="en-US"/>
          </a:p>
        </p:txBody>
      </p:sp>
    </p:spTree>
    <p:extLst>
      <p:ext uri="{BB962C8B-B14F-4D97-AF65-F5344CB8AC3E}">
        <p14:creationId xmlns:p14="http://schemas.microsoft.com/office/powerpoint/2010/main" val="211532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let me sum up the main points:</a:t>
            </a:r>
          </a:p>
          <a:p>
            <a:r>
              <a:rPr lang="en-US" dirty="0"/>
              <a:t>The </a:t>
            </a:r>
            <a:r>
              <a:rPr lang="en-US" dirty="0" err="1"/>
              <a:t>Mehdiabad</a:t>
            </a:r>
            <a:r>
              <a:rPr lang="en-US" dirty="0"/>
              <a:t> formed in an extensional environment. </a:t>
            </a:r>
          </a:p>
          <a:p>
            <a:r>
              <a:rPr lang="en-US" dirty="0"/>
              <a:t>The sulphide and barite mineralizations are controlled with syn-sedimentary normal Black Hill fault.</a:t>
            </a:r>
          </a:p>
          <a:p>
            <a:r>
              <a:rPr lang="en-US" dirty="0"/>
              <a:t>The deposit is stratabound and comprises a wedge-shaped sulphide-barite orebody.</a:t>
            </a:r>
          </a:p>
          <a:p>
            <a:r>
              <a:rPr lang="en-US" dirty="0"/>
              <a:t>Orebodies represent complex textures of </a:t>
            </a:r>
            <a:r>
              <a:rPr lang="en-US" dirty="0" err="1"/>
              <a:t>sulphides</a:t>
            </a:r>
            <a:r>
              <a:rPr lang="en-US" dirty="0"/>
              <a:t> and barite, such as brecciated, replacement, colloform, zebra, banded replacement, and very minor lamina.</a:t>
            </a:r>
          </a:p>
          <a:p>
            <a:r>
              <a:rPr lang="en-US" dirty="0"/>
              <a:t>Alteration consists mainly of dolomitization and Silicification. Fe-dolomite and siderite are common.</a:t>
            </a:r>
          </a:p>
          <a:p>
            <a:r>
              <a:rPr lang="en-US" dirty="0"/>
              <a:t>Barite is an important gangue mineral, replaced by coarse-grained pyrite, chalcopyrite, galena and sphalerite. </a:t>
            </a:r>
          </a:p>
          <a:p>
            <a:r>
              <a:rPr lang="en-US" dirty="0"/>
              <a:t>Laminated </a:t>
            </a:r>
            <a:r>
              <a:rPr lang="en-US" dirty="0" err="1"/>
              <a:t>sulphides</a:t>
            </a:r>
            <a:r>
              <a:rPr lang="en-US" dirty="0"/>
              <a:t> are minor, and there is no evidence of exhalation in the formation of orebodies.</a:t>
            </a:r>
          </a:p>
          <a:p>
            <a:r>
              <a:rPr lang="en-US" dirty="0"/>
              <a:t>Temperatures of ore deposition are typically similar to those in other Irish-type and some barite-replacement sediment-hosted Zn-Pb deposits worldwide, suggesting that diagenetic and replacement processes in carbonate rocks formed the </a:t>
            </a:r>
            <a:r>
              <a:rPr lang="en-US" dirty="0" err="1"/>
              <a:t>Mehdiabad</a:t>
            </a:r>
            <a:r>
              <a:rPr lang="en-US" dirty="0"/>
              <a:t> deposit.  </a:t>
            </a:r>
          </a:p>
          <a:p>
            <a:endParaRPr lang="en-US" dirty="0"/>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16</a:t>
            </a:fld>
            <a:endParaRPr lang="en-US"/>
          </a:p>
        </p:txBody>
      </p:sp>
    </p:spTree>
    <p:extLst>
      <p:ext uri="{BB962C8B-B14F-4D97-AF65-F5344CB8AC3E}">
        <p14:creationId xmlns:p14="http://schemas.microsoft.com/office/powerpoint/2010/main" val="3884584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effectLst/>
                <a:latin typeface="Cambria" panose="02040503050406030204" pitchFamily="18" charset="0"/>
                <a:ea typeface="Cambria" panose="02040503050406030204" pitchFamily="18" charset="0"/>
              </a:rPr>
              <a:t>So, Is the </a:t>
            </a:r>
            <a:r>
              <a:rPr lang="en-US" sz="1200" b="1" i="0" dirty="0" err="1">
                <a:solidFill>
                  <a:srgbClr val="002060"/>
                </a:solidFill>
                <a:effectLst/>
                <a:latin typeface="Cambria" panose="02040503050406030204" pitchFamily="18" charset="0"/>
                <a:ea typeface="Cambria" panose="02040503050406030204" pitchFamily="18" charset="0"/>
              </a:rPr>
              <a:t>Mehdiabad</a:t>
            </a:r>
            <a:r>
              <a:rPr lang="en-US" sz="1200" b="1" i="0" dirty="0">
                <a:solidFill>
                  <a:srgbClr val="002060"/>
                </a:solidFill>
                <a:effectLst/>
                <a:latin typeface="Cambria" panose="02040503050406030204" pitchFamily="18" charset="0"/>
                <a:ea typeface="Cambria" panose="02040503050406030204" pitchFamily="18" charset="0"/>
              </a:rPr>
              <a:t>, as an Irish-type deposit, fraternal twin to Red Dog or distant cousins? </a:t>
            </a:r>
            <a:endParaRPr lang="fa-IR" sz="1200" dirty="0">
              <a:solidFill>
                <a:srgbClr val="002060"/>
              </a:solidFill>
              <a:latin typeface="Cambria" panose="02040503050406030204" pitchFamily="18" charset="0"/>
              <a:ea typeface="Cambria" panose="02040503050406030204" pitchFamily="18" charset="0"/>
            </a:endParaRPr>
          </a:p>
          <a:p>
            <a:r>
              <a:rPr lang="en-US" sz="1800" b="0" i="0" dirty="0">
                <a:solidFill>
                  <a:srgbClr val="000000"/>
                </a:solidFill>
                <a:effectLst/>
                <a:latin typeface="CIDFont+F5"/>
              </a:rPr>
              <a:t>Dr Gleeson and </a:t>
            </a:r>
            <a:r>
              <a:rPr lang="en-US" sz="1800" b="0" i="0" dirty="0" err="1">
                <a:solidFill>
                  <a:srgbClr val="000000"/>
                </a:solidFill>
                <a:effectLst/>
                <a:latin typeface="CIDFont+F5"/>
              </a:rPr>
              <a:t>Magnall</a:t>
            </a:r>
            <a:r>
              <a:rPr lang="en-US" dirty="0"/>
              <a:t> answer us.</a:t>
            </a:r>
          </a:p>
          <a:p>
            <a:br>
              <a:rPr lang="en-US" dirty="0"/>
            </a:b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17</a:t>
            </a:fld>
            <a:endParaRPr lang="en-US"/>
          </a:p>
        </p:txBody>
      </p:sp>
    </p:spTree>
    <p:extLst>
      <p:ext uri="{BB962C8B-B14F-4D97-AF65-F5344CB8AC3E}">
        <p14:creationId xmlns:p14="http://schemas.microsoft.com/office/powerpoint/2010/main" val="224835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ambiguities about the </a:t>
            </a:r>
            <a:r>
              <a:rPr lang="en-US" dirty="0" err="1"/>
              <a:t>Mehdiabad</a:t>
            </a:r>
            <a:r>
              <a:rPr lang="en-US" dirty="0"/>
              <a:t> deposit, which we hope Miss Khan Mohammadi will answer in her research.</a:t>
            </a:r>
            <a:endParaRPr lang="en-US" b="1" i="0" dirty="0">
              <a:solidFill>
                <a:srgbClr val="272727"/>
              </a:solidFill>
              <a:effectLst/>
              <a:latin typeface="IRANSansWeb"/>
            </a:endParaRPr>
          </a:p>
          <a:p>
            <a:r>
              <a:rPr lang="en-US" b="1" i="0" dirty="0">
                <a:solidFill>
                  <a:srgbClr val="272727"/>
                </a:solidFill>
                <a:effectLst/>
                <a:latin typeface="IRANSansWeb"/>
              </a:rPr>
              <a:t>Thank you for listening. </a:t>
            </a:r>
          </a:p>
          <a:p>
            <a:r>
              <a:rPr lang="en-US" b="1" i="0" dirty="0">
                <a:solidFill>
                  <a:srgbClr val="272727"/>
                </a:solidFill>
                <a:effectLst/>
                <a:latin typeface="IRANSansWeb"/>
              </a:rPr>
              <a:t>I’ll gladly answer any of your questions at the end if I can.</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18</a:t>
            </a:fld>
            <a:endParaRPr lang="en-US"/>
          </a:p>
        </p:txBody>
      </p:sp>
    </p:spTree>
    <p:extLst>
      <p:ext uri="{BB962C8B-B14F-4D97-AF65-F5344CB8AC3E}">
        <p14:creationId xmlns:p14="http://schemas.microsoft.com/office/powerpoint/2010/main" val="415630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ignoring this slide, you have seen that before.</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19</a:t>
            </a:fld>
            <a:endParaRPr lang="en-US"/>
          </a:p>
        </p:txBody>
      </p:sp>
    </p:spTree>
    <p:extLst>
      <p:ext uri="{BB962C8B-B14F-4D97-AF65-F5344CB8AC3E}">
        <p14:creationId xmlns:p14="http://schemas.microsoft.com/office/powerpoint/2010/main" val="64519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This map, again, shows the distribution of carbonate‐hosted Zn‐Pb deposits in Iran. There are four major metallogenic belts that host these deposits, including the Central Alborz, Tabas‐Posht e Badam, Malayer‐Esfahan, and Yazd‐</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Anarak</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metallogenic belts.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Mehdiabad</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is here, in the Yazd-</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Anarak</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metallogenic belt.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2</a:t>
            </a:fld>
            <a:endParaRPr lang="en-US"/>
          </a:p>
        </p:txBody>
      </p:sp>
    </p:spTree>
    <p:extLst>
      <p:ext uri="{BB962C8B-B14F-4D97-AF65-F5344CB8AC3E}">
        <p14:creationId xmlns:p14="http://schemas.microsoft.com/office/powerpoint/2010/main" val="276454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However, some authors suggest an orogenic MVT model for the Early Cretaceous deposits of Iran, but it can not explain all geological and geochemical aspects of these deposits.</a:t>
            </a:r>
          </a:p>
          <a:p>
            <a:pPr algn="l"/>
            <a:r>
              <a:rPr lang="en-US" dirty="0"/>
              <a:t>The Early Cretaceous Irish-Type deposits of Iran occur around the Nain-Baft suture zone, far from the Zagros collisional thrust zone. </a:t>
            </a:r>
          </a:p>
          <a:p>
            <a:pPr algn="l"/>
            <a:r>
              <a:rPr lang="en-US" dirty="0"/>
              <a:t>Recent evidence of the Nain-Baft ophiolites shows that the suture between the Sanandaj-Sirjan zone and Central Iran is in fact a major structure resulting from a series of back-arc basins. </a:t>
            </a:r>
          </a:p>
          <a:p>
            <a:pPr algn="l"/>
            <a:endParaRPr lang="en-US" dirty="0"/>
          </a:p>
          <a:p>
            <a:pPr algn="l"/>
            <a:r>
              <a:rPr lang="en-US" dirty="0"/>
              <a:t>Following the subduction of Neo-Tethyan oceanic crust beneath the southern margin of the Iran plateau in the Early Cretaceous, the Nain-Baft back-arc basin began opening. </a:t>
            </a:r>
          </a:p>
          <a:p>
            <a:pPr algn="l"/>
            <a:endParaRPr lang="en-US" dirty="0"/>
          </a:p>
          <a:p>
            <a:pPr algn="l"/>
            <a:r>
              <a:rPr lang="en-US" dirty="0"/>
              <a:t>We suggest that the extensional back-arc environment between the Sanandaj-Sirjan zone and Central Iran in Early Cretaceous time created </a:t>
            </a:r>
            <a:r>
              <a:rPr lang="en-US" dirty="0" err="1"/>
              <a:t>favourable</a:t>
            </a:r>
            <a:r>
              <a:rPr lang="en-US" dirty="0"/>
              <a:t> conditions for the formation of VHMS ore deposits within the </a:t>
            </a:r>
            <a:r>
              <a:rPr lang="en-US" dirty="0" err="1"/>
              <a:t>riftogenic</a:t>
            </a:r>
            <a:r>
              <a:rPr lang="en-US" dirty="0"/>
              <a:t> sequence and Irish-type deposits in the passive marginal carbonate platforms on both edges of the basin.</a:t>
            </a:r>
          </a:p>
        </p:txBody>
      </p:sp>
      <p:sp>
        <p:nvSpPr>
          <p:cNvPr id="4" name="Slide Number Placeholder 3"/>
          <p:cNvSpPr>
            <a:spLocks noGrp="1"/>
          </p:cNvSpPr>
          <p:nvPr>
            <p:ph type="sldNum" sz="quarter" idx="5"/>
          </p:nvPr>
        </p:nvSpPr>
        <p:spPr/>
        <p:txBody>
          <a:bodyPr/>
          <a:lstStyle/>
          <a:p>
            <a:fld id="{33AE5288-E7C5-4A9E-9BE9-EC3ECCED9C28}" type="slidenum">
              <a:rPr lang="en-US" smtClean="0"/>
              <a:t>20</a:t>
            </a:fld>
            <a:endParaRPr lang="en-US"/>
          </a:p>
        </p:txBody>
      </p:sp>
    </p:spTree>
    <p:extLst>
      <p:ext uri="{BB962C8B-B14F-4D97-AF65-F5344CB8AC3E}">
        <p14:creationId xmlns:p14="http://schemas.microsoft.com/office/powerpoint/2010/main" val="246084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different kinds of sediment-hosted zinc-lead deposit classifications, including the clastic-dominated and Carbonate-dominated deposits. The common method is the genetic classification suggested by Leach et al. (2005). We also prefer to use genetic classification of these deposits that mainly includes Shale-Hosted massive sulphide, the Irish-type and MVT deposits. Other groups are not very extensive.</a:t>
            </a:r>
          </a:p>
          <a:p>
            <a:r>
              <a:rPr lang="en-US" dirty="0"/>
              <a:t>Many authors worked on </a:t>
            </a:r>
            <a:r>
              <a:rPr lang="en-US" dirty="0" err="1"/>
              <a:t>Mehdiabad</a:t>
            </a:r>
            <a:r>
              <a:rPr lang="en-US" dirty="0"/>
              <a:t> deposit and suggested different genetic models, from </a:t>
            </a:r>
            <a:r>
              <a:rPr lang="en-US" dirty="0" err="1"/>
              <a:t>Sdex</a:t>
            </a:r>
            <a:r>
              <a:rPr lang="en-US" dirty="0"/>
              <a:t> to MVT and Irish-type.</a:t>
            </a:r>
          </a:p>
        </p:txBody>
      </p:sp>
      <p:sp>
        <p:nvSpPr>
          <p:cNvPr id="4" name="Slide Number Placeholder 3"/>
          <p:cNvSpPr>
            <a:spLocks noGrp="1"/>
          </p:cNvSpPr>
          <p:nvPr>
            <p:ph type="sldNum" sz="quarter" idx="5"/>
          </p:nvPr>
        </p:nvSpPr>
        <p:spPr/>
        <p:txBody>
          <a:bodyPr/>
          <a:lstStyle/>
          <a:p>
            <a:fld id="{33AE5288-E7C5-4A9E-9BE9-EC3ECCED9C28}" type="slidenum">
              <a:rPr lang="en-US" smtClean="0"/>
              <a:t>3</a:t>
            </a:fld>
            <a:endParaRPr lang="en-US"/>
          </a:p>
        </p:txBody>
      </p:sp>
    </p:spTree>
    <p:extLst>
      <p:ext uri="{BB962C8B-B14F-4D97-AF65-F5344CB8AC3E}">
        <p14:creationId xmlns:p14="http://schemas.microsoft.com/office/powerpoint/2010/main" val="354072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Yazd-</a:t>
            </a:r>
            <a:r>
              <a:rPr lang="en-US" sz="1800" dirty="0" err="1">
                <a:effectLst/>
                <a:latin typeface="Calibri" panose="020F0502020204030204" pitchFamily="34" charset="0"/>
                <a:ea typeface="Calibri" panose="020F0502020204030204" pitchFamily="34" charset="0"/>
                <a:cs typeface="Calibri" panose="020F0502020204030204" pitchFamily="34" charset="0"/>
              </a:rPr>
              <a:t>Anarak</a:t>
            </a:r>
            <a:r>
              <a:rPr lang="en-US" sz="1800" dirty="0">
                <a:effectLst/>
                <a:latin typeface="Calibri" panose="020F0502020204030204" pitchFamily="34" charset="0"/>
                <a:ea typeface="Calibri" panose="020F0502020204030204" pitchFamily="34" charset="0"/>
                <a:cs typeface="Calibri" panose="020F0502020204030204" pitchFamily="34" charset="0"/>
              </a:rPr>
              <a:t> metallogenic belt (YAMB) in Central Iran hosts several carbonate-hosted Zn–Pb deposits, including Irish-type mineralizations (e.g., </a:t>
            </a:r>
            <a:r>
              <a:rPr lang="en-US" sz="1800" dirty="0" err="1">
                <a:effectLst/>
                <a:latin typeface="Calibri" panose="020F0502020204030204" pitchFamily="34" charset="0"/>
                <a:ea typeface="Calibri" panose="020F0502020204030204" pitchFamily="34" charset="0"/>
                <a:cs typeface="Calibri" panose="020F0502020204030204" pitchFamily="34" charset="0"/>
              </a:rPr>
              <a:t>Mehdiabad</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Mansourabad</a:t>
            </a:r>
            <a:r>
              <a:rPr lang="en-US" sz="1800" dirty="0">
                <a:effectLst/>
                <a:latin typeface="Calibri" panose="020F0502020204030204" pitchFamily="34" charset="0"/>
                <a:ea typeface="Calibri" panose="020F0502020204030204" pitchFamily="34" charset="0"/>
                <a:cs typeface="Calibri" panose="020F0502020204030204" pitchFamily="34" charset="0"/>
              </a:rPr>
              <a:t>, and </a:t>
            </a:r>
            <a:r>
              <a:rPr lang="en-US" sz="1800" dirty="0" err="1">
                <a:effectLst/>
                <a:latin typeface="Calibri" panose="020F0502020204030204" pitchFamily="34" charset="0"/>
                <a:ea typeface="Calibri" panose="020F0502020204030204" pitchFamily="34" charset="0"/>
                <a:cs typeface="Calibri" panose="020F0502020204030204" pitchFamily="34" charset="0"/>
              </a:rPr>
              <a:t>Farahabad</a:t>
            </a:r>
            <a:r>
              <a:rPr lang="en-US" sz="1800" dirty="0">
                <a:effectLst/>
                <a:latin typeface="Calibri" panose="020F0502020204030204" pitchFamily="34" charset="0"/>
                <a:ea typeface="Calibri" panose="020F0502020204030204" pitchFamily="34" charset="0"/>
                <a:cs typeface="Calibri" panose="020F0502020204030204" pitchFamily="34" charset="0"/>
              </a:rPr>
              <a:t>) and structural control Mississippi Valley-type, MVT, (e.g., </a:t>
            </a:r>
            <a:r>
              <a:rPr lang="en-US" sz="1800" dirty="0" err="1">
                <a:effectLst/>
                <a:latin typeface="Calibri" panose="020F0502020204030204" pitchFamily="34" charset="0"/>
                <a:ea typeface="Calibri" panose="020F0502020204030204" pitchFamily="34" charset="0"/>
                <a:cs typeface="Calibri" panose="020F0502020204030204" pitchFamily="34" charset="0"/>
              </a:rPr>
              <a:t>Nakhlak</a:t>
            </a:r>
            <a:r>
              <a:rPr lang="en-US" sz="1800" dirty="0">
                <a:effectLst/>
                <a:latin typeface="Calibri" panose="020F0502020204030204" pitchFamily="34" charset="0"/>
                <a:ea typeface="Calibri" panose="020F0502020204030204" pitchFamily="34" charset="0"/>
                <a:cs typeface="Calibri" panose="020F0502020204030204" pitchFamily="34" charset="0"/>
              </a:rPr>
              <a:t> and </a:t>
            </a:r>
            <a:r>
              <a:rPr lang="en-US" sz="1800" dirty="0" err="1">
                <a:effectLst/>
                <a:latin typeface="Calibri" panose="020F0502020204030204" pitchFamily="34" charset="0"/>
                <a:ea typeface="Calibri" panose="020F0502020204030204" pitchFamily="34" charset="0"/>
                <a:cs typeface="Calibri" panose="020F0502020204030204" pitchFamily="34" charset="0"/>
              </a:rPr>
              <a:t>Darreh-Zanjir</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similar deposits to </a:t>
            </a:r>
            <a:r>
              <a:rPr lang="en-US" dirty="0" err="1"/>
              <a:t>Mehdiabad</a:t>
            </a:r>
            <a:r>
              <a:rPr lang="en-US" dirty="0"/>
              <a:t> are the </a:t>
            </a:r>
            <a:r>
              <a:rPr lang="en-US" dirty="0" err="1"/>
              <a:t>Farahabad</a:t>
            </a:r>
            <a:r>
              <a:rPr lang="en-US" dirty="0"/>
              <a:t> and </a:t>
            </a:r>
            <a:r>
              <a:rPr lang="en-US" dirty="0" err="1"/>
              <a:t>Mansourabad</a:t>
            </a:r>
            <a:r>
              <a:rPr lang="en-US" dirty="0"/>
              <a:t> deposits southwest of </a:t>
            </a:r>
            <a:r>
              <a:rPr lang="en-US" dirty="0" err="1"/>
              <a:t>Mehdiabad</a:t>
            </a:r>
            <a:r>
              <a:rPr lang="en-US" dirty="0"/>
              <a:t>.</a:t>
            </a:r>
          </a:p>
        </p:txBody>
      </p:sp>
      <p:sp>
        <p:nvSpPr>
          <p:cNvPr id="4" name="Slide Number Placeholder 3"/>
          <p:cNvSpPr>
            <a:spLocks noGrp="1"/>
          </p:cNvSpPr>
          <p:nvPr>
            <p:ph type="sldNum" sz="quarter" idx="5"/>
          </p:nvPr>
        </p:nvSpPr>
        <p:spPr/>
        <p:txBody>
          <a:bodyPr/>
          <a:lstStyle/>
          <a:p>
            <a:fld id="{33AE5288-E7C5-4A9E-9BE9-EC3ECCED9C28}" type="slidenum">
              <a:rPr lang="en-US" smtClean="0"/>
              <a:t>4</a:t>
            </a:fld>
            <a:endParaRPr lang="en-US"/>
          </a:p>
        </p:txBody>
      </p:sp>
    </p:spTree>
    <p:extLst>
      <p:ext uri="{BB962C8B-B14F-4D97-AF65-F5344CB8AC3E}">
        <p14:creationId xmlns:p14="http://schemas.microsoft.com/office/powerpoint/2010/main" val="364349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again at the geological map of the </a:t>
            </a:r>
            <a:r>
              <a:rPr lang="en-US" dirty="0" err="1"/>
              <a:t>Mehdiabad</a:t>
            </a:r>
            <a:r>
              <a:rPr lang="en-US" dirty="0"/>
              <a:t> deposit. Here is the Sangestan formation, on the right and the Taft formation, on the top. Here is the Black-hill fault. The mineralization occurs on the right-hand hanging wall of this fault. You see a small outcrop of mineralization here. </a:t>
            </a:r>
          </a:p>
          <a:p>
            <a:r>
              <a:rPr lang="en-US" dirty="0"/>
              <a:t>Here in the northwest, you see the </a:t>
            </a:r>
            <a:r>
              <a:rPr lang="en-US" dirty="0" err="1"/>
              <a:t>Abkuh</a:t>
            </a:r>
            <a:r>
              <a:rPr lang="en-US" dirty="0"/>
              <a:t> calamine ore. </a:t>
            </a:r>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5</a:t>
            </a:fld>
            <a:endParaRPr lang="en-US"/>
          </a:p>
        </p:txBody>
      </p:sp>
    </p:spTree>
    <p:extLst>
      <p:ext uri="{BB962C8B-B14F-4D97-AF65-F5344CB8AC3E}">
        <p14:creationId xmlns:p14="http://schemas.microsoft.com/office/powerpoint/2010/main" val="271531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In the Taft formation, we have the main orebodies of </a:t>
            </a:r>
            <a:r>
              <a:rPr lang="en-US" sz="1800" dirty="0" err="1">
                <a:effectLst/>
                <a:latin typeface="Calibri" panose="020F0502020204030204" pitchFamily="34" charset="0"/>
                <a:ea typeface="Calibri" panose="020F0502020204030204" pitchFamily="34" charset="0"/>
              </a:rPr>
              <a:t>Mehdiabad</a:t>
            </a:r>
            <a:r>
              <a:rPr lang="en-US" sz="1800" dirty="0">
                <a:effectLst/>
                <a:latin typeface="Calibri" panose="020F0502020204030204" pitchFamily="34" charset="0"/>
                <a:ea typeface="Calibri" panose="020F0502020204030204" pitchFamily="34" charset="0"/>
              </a:rPr>
              <a:t>, and here is the Calamine ore in </a:t>
            </a:r>
            <a:r>
              <a:rPr lang="en-US" sz="1800" dirty="0" err="1">
                <a:effectLst/>
                <a:latin typeface="Calibri" panose="020F0502020204030204" pitchFamily="34" charset="0"/>
                <a:ea typeface="Calibri" panose="020F0502020204030204" pitchFamily="34" charset="0"/>
              </a:rPr>
              <a:t>Abkuh</a:t>
            </a:r>
            <a:r>
              <a:rPr lang="en-US" sz="1800" dirty="0">
                <a:effectLst/>
                <a:latin typeface="Calibri" panose="020F0502020204030204" pitchFamily="34" charset="0"/>
                <a:ea typeface="Calibri" panose="020F0502020204030204" pitchFamily="34" charset="0"/>
              </a:rPr>
              <a:t> Formation.</a:t>
            </a:r>
          </a:p>
        </p:txBody>
      </p:sp>
      <p:sp>
        <p:nvSpPr>
          <p:cNvPr id="4" name="Slide Number Placeholder 3"/>
          <p:cNvSpPr>
            <a:spLocks noGrp="1"/>
          </p:cNvSpPr>
          <p:nvPr>
            <p:ph type="sldNum" sz="quarter" idx="5"/>
          </p:nvPr>
        </p:nvSpPr>
        <p:spPr/>
        <p:txBody>
          <a:bodyPr/>
          <a:lstStyle/>
          <a:p>
            <a:fld id="{33AE5288-E7C5-4A9E-9BE9-EC3ECCED9C28}" type="slidenum">
              <a:rPr lang="en-US" smtClean="0"/>
              <a:t>6</a:t>
            </a:fld>
            <a:endParaRPr lang="en-US"/>
          </a:p>
        </p:txBody>
      </p:sp>
    </p:spTree>
    <p:extLst>
      <p:ext uri="{BB962C8B-B14F-4D97-AF65-F5344CB8AC3E}">
        <p14:creationId xmlns:p14="http://schemas.microsoft.com/office/powerpoint/2010/main" val="358357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The lower and main horizon of the mineralization in </a:t>
            </a:r>
            <a:r>
              <a:rPr lang="en-US" sz="18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Mehdiabad</a:t>
            </a: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deposit is composed of three parts: the Mountain/Black Hill orebody, the Central Valley orebody, and the East Ridge, hosted in the Taft Formation. The second ore horizon is only observed at the Calamine Mine and is hosted in the </a:t>
            </a:r>
            <a:r>
              <a:rPr lang="en-US" sz="18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Abkuh</a:t>
            </a: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Here you see the upper massive barite ore, oxidized massive sulfide and barite, the non-sulphide zinc-lead ore associated with Fe – Mn oxide.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the bottom, here we have late barite veins that cut oxide ore. On the right, there is an outcrop of the East Ridge oxide 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7</a:t>
            </a:fld>
            <a:endParaRPr lang="en-US"/>
          </a:p>
        </p:txBody>
      </p:sp>
    </p:spTree>
    <p:extLst>
      <p:ext uri="{BB962C8B-B14F-4D97-AF65-F5344CB8AC3E}">
        <p14:creationId xmlns:p14="http://schemas.microsoft.com/office/powerpoint/2010/main" val="221194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general view of the Calamine ore in the </a:t>
            </a:r>
            <a:r>
              <a:rPr lang="en-US" dirty="0" err="1"/>
              <a:t>Abkuh</a:t>
            </a:r>
            <a:r>
              <a:rPr lang="en-US" dirty="0"/>
              <a:t> Formation, on the right </a:t>
            </a:r>
            <a:r>
              <a:rPr lang="en-US" dirty="0" err="1"/>
              <a:t>hangingwall</a:t>
            </a:r>
            <a:r>
              <a:rPr lang="en-US" dirty="0"/>
              <a:t> of the Black Hill normal Fault. And a geological cross-section of this part of the deposit.</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8</a:t>
            </a:fld>
            <a:endParaRPr lang="en-US"/>
          </a:p>
        </p:txBody>
      </p:sp>
    </p:spTree>
    <p:extLst>
      <p:ext uri="{BB962C8B-B14F-4D97-AF65-F5344CB8AC3E}">
        <p14:creationId xmlns:p14="http://schemas.microsoft.com/office/powerpoint/2010/main" val="84446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cross-section of the </a:t>
            </a:r>
            <a:r>
              <a:rPr lang="en-US" dirty="0" err="1"/>
              <a:t>Mehdiabad</a:t>
            </a:r>
            <a:r>
              <a:rPr lang="en-US" dirty="0"/>
              <a:t> deposit.</a:t>
            </a:r>
          </a:p>
          <a:p>
            <a:r>
              <a:rPr lang="en-US" dirty="0"/>
              <a:t>The main three parts of the deposit are the Mountain/Black Hill orebody, the Central Valley orebody, and the East Ridge. </a:t>
            </a:r>
          </a:p>
          <a:p>
            <a:r>
              <a:rPr lang="en-US" dirty="0"/>
              <a:t>Black Hill orebody consists of a feeder zone, copper-rich sulphide-barite ore, zinc-lead sulfide ore, non-sulphide orebody, and massive barite at the top. </a:t>
            </a:r>
          </a:p>
          <a:p>
            <a:r>
              <a:rPr lang="en-US" dirty="0"/>
              <a:t>Based on the orebody geology, mineralogy, and ore textures and fabrics, the orebodies in the </a:t>
            </a:r>
            <a:r>
              <a:rPr lang="en-US" dirty="0" err="1"/>
              <a:t>Mehdiabad</a:t>
            </a:r>
            <a:r>
              <a:rPr lang="en-US" dirty="0"/>
              <a:t> deposits can be divided into different ore zones, including the feeder zone, massive ore (including sulphide-oxide parts), massive barite ore, and copper-rich sulphide-barite ore. </a:t>
            </a:r>
          </a:p>
          <a:p>
            <a:endParaRPr lang="en-US" dirty="0"/>
          </a:p>
          <a:p>
            <a:r>
              <a:rPr lang="en-US" dirty="0"/>
              <a:t>The major features of this deposit are the barite sheath around the sulphide mineralization, and also the presence of high-grade copper mineralization near the Black Hill fault.</a:t>
            </a:r>
          </a:p>
        </p:txBody>
      </p:sp>
      <p:sp>
        <p:nvSpPr>
          <p:cNvPr id="4" name="Slide Number Placeholder 3"/>
          <p:cNvSpPr>
            <a:spLocks noGrp="1"/>
          </p:cNvSpPr>
          <p:nvPr>
            <p:ph type="sldNum" sz="quarter" idx="5"/>
          </p:nvPr>
        </p:nvSpPr>
        <p:spPr/>
        <p:txBody>
          <a:bodyPr/>
          <a:lstStyle/>
          <a:p>
            <a:fld id="{33AE5288-E7C5-4A9E-9BE9-EC3ECCED9C28}" type="slidenum">
              <a:rPr lang="en-US" smtClean="0"/>
              <a:t>9</a:t>
            </a:fld>
            <a:endParaRPr lang="en-US"/>
          </a:p>
        </p:txBody>
      </p:sp>
    </p:spTree>
    <p:extLst>
      <p:ext uri="{BB962C8B-B14F-4D97-AF65-F5344CB8AC3E}">
        <p14:creationId xmlns:p14="http://schemas.microsoft.com/office/powerpoint/2010/main" val="374020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14474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80782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220837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45731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172319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72655-3AF7-4ECC-88E2-8683ABC03515}" type="datetimeFigureOut">
              <a:rPr lang="fa-IR" smtClean="0"/>
              <a:t>21/02/1445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340706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72655-3AF7-4ECC-88E2-8683ABC03515}" type="datetimeFigureOut">
              <a:rPr lang="fa-IR" smtClean="0"/>
              <a:t>21/02/1445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221917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72655-3AF7-4ECC-88E2-8683ABC03515}" type="datetimeFigureOut">
              <a:rPr lang="fa-IR" smtClean="0"/>
              <a:t>21/02/1445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75420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72655-3AF7-4ECC-88E2-8683ABC03515}" type="datetimeFigureOut">
              <a:rPr lang="fa-IR" smtClean="0"/>
              <a:t>21/02/1445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235716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72655-3AF7-4ECC-88E2-8683ABC03515}" type="datetimeFigureOut">
              <a:rPr lang="fa-IR" smtClean="0"/>
              <a:t>21/02/1445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117252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72655-3AF7-4ECC-88E2-8683ABC03515}" type="datetimeFigureOut">
              <a:rPr lang="fa-IR" smtClean="0"/>
              <a:t>21/02/1445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319370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72655-3AF7-4ECC-88E2-8683ABC03515}" type="datetimeFigureOut">
              <a:rPr lang="fa-IR" smtClean="0"/>
              <a:t>21/02/1445</a:t>
            </a:fld>
            <a:endParaRPr lang="fa-I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DAD3C-FCFA-4D0F-B3A3-A2C75926FA2A}" type="slidenum">
              <a:rPr lang="fa-IR" smtClean="0"/>
              <a:t>‹#›</a:t>
            </a:fld>
            <a:endParaRPr lang="fa-IR"/>
          </a:p>
        </p:txBody>
      </p:sp>
    </p:spTree>
    <p:extLst>
      <p:ext uri="{BB962C8B-B14F-4D97-AF65-F5344CB8AC3E}">
        <p14:creationId xmlns:p14="http://schemas.microsoft.com/office/powerpoint/2010/main" val="1645486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hyperlink" Target="mailto:rahman.rajabi@ut.ac.ir"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034B9-0259-484D-98F6-7F36303F06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7000" contrast="10000"/>
                    </a14:imgEffect>
                  </a14:imgLayer>
                </a14:imgProps>
              </a:ext>
              <a:ext uri="{28A0092B-C50C-407E-A947-70E740481C1C}">
                <a14:useLocalDpi xmlns:a14="http://schemas.microsoft.com/office/drawing/2010/main"/>
              </a:ext>
            </a:extLst>
          </a:blip>
          <a:srcRect/>
          <a:stretch/>
        </p:blipFill>
        <p:spPr>
          <a:xfrm>
            <a:off x="-1" y="624094"/>
            <a:ext cx="9144001" cy="5609811"/>
          </a:xfrm>
          <a:prstGeom prst="rect">
            <a:avLst/>
          </a:prstGeom>
        </p:spPr>
      </p:pic>
      <p:grpSp>
        <p:nvGrpSpPr>
          <p:cNvPr id="4" name="Group 3">
            <a:extLst>
              <a:ext uri="{FF2B5EF4-FFF2-40B4-BE49-F238E27FC236}">
                <a16:creationId xmlns:a16="http://schemas.microsoft.com/office/drawing/2014/main" id="{3EDB0728-0B39-49E3-8D99-3A643E81DE2A}"/>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9F0E5372-E442-4EA1-8A63-43C09B8FE0F8}"/>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4BBDE1C-3492-4C2C-AD9B-B66009380C36}"/>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0D08C043-29BE-4021-A374-530B709BDDC2}"/>
                </a:ext>
              </a:extLst>
            </p:cNvPr>
            <p:cNvPicPr>
              <a:picLocks noChangeAspect="1"/>
            </p:cNvPicPr>
            <p:nvPr/>
          </p:nvPicPr>
          <p:blipFill rotWithShape="1">
            <a:blip r:embed="rId6"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grpSp>
        <p:nvGrpSpPr>
          <p:cNvPr id="18" name="Group 17">
            <a:extLst>
              <a:ext uri="{FF2B5EF4-FFF2-40B4-BE49-F238E27FC236}">
                <a16:creationId xmlns:a16="http://schemas.microsoft.com/office/drawing/2014/main" id="{ACB623B2-7AF6-499B-B318-7CC134630234}"/>
              </a:ext>
            </a:extLst>
          </p:cNvPr>
          <p:cNvGrpSpPr/>
          <p:nvPr/>
        </p:nvGrpSpPr>
        <p:grpSpPr>
          <a:xfrm>
            <a:off x="814460" y="6291974"/>
            <a:ext cx="8329540" cy="587277"/>
            <a:chOff x="23893" y="5786825"/>
            <a:chExt cx="8329540" cy="587277"/>
          </a:xfrm>
        </p:grpSpPr>
        <p:sp>
          <p:nvSpPr>
            <p:cNvPr id="12" name="Rectangle 11">
              <a:extLst>
                <a:ext uri="{FF2B5EF4-FFF2-40B4-BE49-F238E27FC236}">
                  <a16:creationId xmlns:a16="http://schemas.microsoft.com/office/drawing/2014/main" id="{4ACA8EAF-92B0-4AA4-9BEC-5B812686F69E}"/>
                </a:ext>
              </a:extLst>
            </p:cNvPr>
            <p:cNvSpPr/>
            <p:nvPr/>
          </p:nvSpPr>
          <p:spPr>
            <a:xfrm>
              <a:off x="23893" y="5786825"/>
              <a:ext cx="8329540" cy="359807"/>
            </a:xfrm>
            <a:prstGeom prst="rect">
              <a:avLst/>
            </a:prstGeom>
            <a:solidFill>
              <a:srgbClr val="3ADCFC">
                <a:alpha val="48000"/>
              </a:srgbClr>
            </a:solidFill>
          </p:spPr>
          <p:txBody>
            <a:bodyPr wrap="square">
              <a:spAutoFit/>
            </a:bodyPr>
            <a:lstStyle/>
            <a:p>
              <a:endParaRPr lang="fa-IR" sz="1400" dirty="0">
                <a:latin typeface="Constantia" panose="02030602050306030303" pitchFamily="18" charset="0"/>
              </a:endParaRPr>
            </a:p>
          </p:txBody>
        </p:sp>
        <p:sp>
          <p:nvSpPr>
            <p:cNvPr id="13" name="Rectangle 12">
              <a:extLst>
                <a:ext uri="{FF2B5EF4-FFF2-40B4-BE49-F238E27FC236}">
                  <a16:creationId xmlns:a16="http://schemas.microsoft.com/office/drawing/2014/main" id="{EA3335D3-8A2C-44F8-8D27-987F46942150}"/>
                </a:ext>
              </a:extLst>
            </p:cNvPr>
            <p:cNvSpPr/>
            <p:nvPr/>
          </p:nvSpPr>
          <p:spPr>
            <a:xfrm>
              <a:off x="123052" y="5789327"/>
              <a:ext cx="7015566" cy="584775"/>
            </a:xfrm>
            <a:prstGeom prst="rect">
              <a:avLst/>
            </a:prstGeom>
          </p:spPr>
          <p:txBody>
            <a:bodyPr wrap="square">
              <a:spAutoFit/>
            </a:bodyPr>
            <a:lstStyle/>
            <a:p>
              <a:r>
                <a:rPr lang="en-US" sz="1600" b="1" dirty="0">
                  <a:latin typeface="Constantia" panose="02030602050306030303" pitchFamily="18" charset="0"/>
                </a:rPr>
                <a:t>* e-mail: </a:t>
              </a:r>
              <a:r>
                <a:rPr lang="en-US" sz="1600" dirty="0">
                  <a:latin typeface="Constantia" panose="02030602050306030303" pitchFamily="18" charset="0"/>
                </a:rPr>
                <a:t>rahman.rajabi@ut.ac.ir</a:t>
              </a:r>
              <a:br>
                <a:rPr lang="en-US" sz="1600" dirty="0">
                  <a:latin typeface="Constantia" panose="02030602050306030303" pitchFamily="18" charset="0"/>
                </a:rPr>
              </a:br>
              <a:endParaRPr lang="fa-IR" sz="1600" dirty="0">
                <a:latin typeface="Constantia" panose="02030602050306030303" pitchFamily="18" charset="0"/>
              </a:endParaRPr>
            </a:p>
          </p:txBody>
        </p:sp>
      </p:grpSp>
      <p:sp>
        <p:nvSpPr>
          <p:cNvPr id="14" name="Rectangle 13">
            <a:extLst>
              <a:ext uri="{FF2B5EF4-FFF2-40B4-BE49-F238E27FC236}">
                <a16:creationId xmlns:a16="http://schemas.microsoft.com/office/drawing/2014/main" id="{7F1C06B9-3D50-4DBD-B19C-30AE542427B9}"/>
              </a:ext>
            </a:extLst>
          </p:cNvPr>
          <p:cNvSpPr/>
          <p:nvPr/>
        </p:nvSpPr>
        <p:spPr>
          <a:xfrm>
            <a:off x="6892119" y="5719605"/>
            <a:ext cx="2421161" cy="738664"/>
          </a:xfrm>
          <a:prstGeom prst="rect">
            <a:avLst/>
          </a:prstGeom>
        </p:spPr>
        <p:txBody>
          <a:bodyPr wrap="square">
            <a:spAutoFit/>
          </a:bodyPr>
          <a:lstStyle/>
          <a:p>
            <a:r>
              <a:rPr lang="en-US" sz="1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Mehdiabad</a:t>
            </a:r>
            <a:r>
              <a:rPr lang="en-US"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Mining Camp</a:t>
            </a:r>
          </a:p>
          <a:p>
            <a:r>
              <a:rPr lang="en-US"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Yazd, Iran - 2019</a:t>
            </a:r>
          </a:p>
          <a:p>
            <a:endParaRPr lang="fa-IR"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Title 1">
            <a:extLst>
              <a:ext uri="{FF2B5EF4-FFF2-40B4-BE49-F238E27FC236}">
                <a16:creationId xmlns:a16="http://schemas.microsoft.com/office/drawing/2014/main" id="{88A92D6E-FD1D-4737-B8A1-112D60AEBDCE}"/>
              </a:ext>
            </a:extLst>
          </p:cNvPr>
          <p:cNvSpPr txBox="1">
            <a:spLocks/>
          </p:cNvSpPr>
          <p:nvPr/>
        </p:nvSpPr>
        <p:spPr>
          <a:xfrm>
            <a:off x="842468" y="954960"/>
            <a:ext cx="7157867" cy="1447800"/>
          </a:xfrm>
          <a:prstGeom prst="rect">
            <a:avLst/>
          </a:prstGeom>
        </p:spPr>
        <p:txBody>
          <a:bodyP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dirty="0">
                <a:solidFill>
                  <a:srgbClr val="FF0000"/>
                </a:solidFill>
                <a:effectLst>
                  <a:outerShdw blurRad="38100" dist="38100" dir="2700000" algn="tl">
                    <a:srgbClr val="000000">
                      <a:alpha val="43137"/>
                    </a:srgbClr>
                  </a:outerShdw>
                </a:effectLst>
                <a:latin typeface="Constantia" panose="02030602050306030303" pitchFamily="18" charset="0"/>
                <a:cs typeface="Andalus" panose="02020603050405020304" pitchFamily="18" charset="-78"/>
              </a:rPr>
              <a:t>Carbonate -Hosted Zn-Pb-Cu-Ba (-Ag) mineralization in </a:t>
            </a:r>
            <a:r>
              <a:rPr lang="en-US" sz="3600" dirty="0" err="1">
                <a:solidFill>
                  <a:srgbClr val="FF0000"/>
                </a:solidFill>
                <a:effectLst>
                  <a:outerShdw blurRad="38100" dist="38100" dir="2700000" algn="tl">
                    <a:srgbClr val="000000">
                      <a:alpha val="43137"/>
                    </a:srgbClr>
                  </a:outerShdw>
                </a:effectLst>
                <a:latin typeface="Constantia" panose="02030602050306030303" pitchFamily="18" charset="0"/>
                <a:cs typeface="Andalus" panose="02020603050405020304" pitchFamily="18" charset="-78"/>
              </a:rPr>
              <a:t>Mehdiabad</a:t>
            </a:r>
            <a:r>
              <a:rPr lang="en-US" sz="3600" dirty="0">
                <a:solidFill>
                  <a:srgbClr val="FF0000"/>
                </a:solidFill>
                <a:effectLst>
                  <a:outerShdw blurRad="38100" dist="38100" dir="2700000" algn="tl">
                    <a:srgbClr val="000000">
                      <a:alpha val="43137"/>
                    </a:srgbClr>
                  </a:outerShdw>
                </a:effectLst>
                <a:latin typeface="Constantia" panose="02030602050306030303" pitchFamily="18" charset="0"/>
                <a:cs typeface="Andalus" panose="02020603050405020304" pitchFamily="18" charset="-78"/>
              </a:rPr>
              <a:t> deposit: new insights, new discoveries</a:t>
            </a:r>
            <a:br>
              <a:rPr lang="en-US" sz="3200" b="1" dirty="0">
                <a:ln/>
                <a:solidFill>
                  <a:srgbClr val="FF0000"/>
                </a:solidFill>
                <a:latin typeface="Bodoni MT" panose="02070603080606020203" pitchFamily="18" charset="0"/>
                <a:ea typeface="Calibri" panose="020F0502020204030204" pitchFamily="34" charset="0"/>
                <a:cs typeface="Arial" panose="020B0604020202020204" pitchFamily="34" charset="0"/>
              </a:rPr>
            </a:br>
            <a:endParaRPr lang="en-US" sz="3600" dirty="0">
              <a:solidFill>
                <a:srgbClr val="FF0000"/>
              </a:solidFill>
              <a:effectLst>
                <a:outerShdw blurRad="38100" dist="38100" dir="2700000" algn="tl">
                  <a:srgbClr val="000000">
                    <a:alpha val="43137"/>
                  </a:srgbClr>
                </a:outerShdw>
              </a:effectLst>
              <a:latin typeface="Constantia" panose="02030602050306030303" pitchFamily="18" charset="0"/>
              <a:cs typeface="Andalus" panose="02020603050405020304" pitchFamily="18" charset="-78"/>
            </a:endParaRPr>
          </a:p>
        </p:txBody>
      </p:sp>
      <p:pic>
        <p:nvPicPr>
          <p:cNvPr id="16" name="Picture 15">
            <a:extLst>
              <a:ext uri="{FF2B5EF4-FFF2-40B4-BE49-F238E27FC236}">
                <a16:creationId xmlns:a16="http://schemas.microsoft.com/office/drawing/2014/main" id="{F324C5F4-98F8-4BE6-BE45-8CAEB0EC1BF3}"/>
              </a:ext>
            </a:extLst>
          </p:cNvPr>
          <p:cNvPicPr>
            <a:picLocks noChangeAspect="1"/>
          </p:cNvPicPr>
          <p:nvPr/>
        </p:nvPicPr>
        <p:blipFill rotWithShape="1">
          <a:blip r:embed="rId6" cstate="print">
            <a:clrChange>
              <a:clrFrom>
                <a:srgbClr val="4AA756"/>
              </a:clrFrom>
              <a:clrTo>
                <a:srgbClr val="4AA756">
                  <a:alpha val="0"/>
                </a:srgbClr>
              </a:clrTo>
            </a:clrChange>
            <a:duotone>
              <a:prstClr val="black"/>
              <a:srgbClr val="4AA756">
                <a:tint val="45000"/>
                <a:satMod val="400000"/>
              </a:srgbClr>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7" name="TextBox 16">
            <a:extLst>
              <a:ext uri="{FF2B5EF4-FFF2-40B4-BE49-F238E27FC236}">
                <a16:creationId xmlns:a16="http://schemas.microsoft.com/office/drawing/2014/main" id="{3E169295-45A4-49A2-8C89-ABAC155F2EC8}"/>
              </a:ext>
            </a:extLst>
          </p:cNvPr>
          <p:cNvSpPr txBox="1"/>
          <p:nvPr/>
        </p:nvSpPr>
        <p:spPr>
          <a:xfrm>
            <a:off x="0" y="4619417"/>
            <a:ext cx="9144002" cy="307777"/>
          </a:xfrm>
          <a:prstGeom prst="rect">
            <a:avLst/>
          </a:prstGeom>
          <a:solidFill>
            <a:srgbClr val="3ADCFC">
              <a:alpha val="49804"/>
            </a:srgbClr>
          </a:solidFill>
        </p:spPr>
        <p:txBody>
          <a:bodyPr wrap="square">
            <a:spAutoFit/>
          </a:bodyPr>
          <a:lstStyle/>
          <a:p>
            <a:r>
              <a:rPr lang="en-US" sz="1400" i="1" dirty="0" err="1">
                <a:solidFill>
                  <a:schemeClr val="bg1"/>
                </a:solidFill>
                <a:latin typeface="Cambria" panose="02040503050406030204" pitchFamily="18" charset="0"/>
                <a:ea typeface="Cambria" panose="02040503050406030204" pitchFamily="18" charset="0"/>
              </a:rPr>
              <a:t>Ghazaleh</a:t>
            </a:r>
            <a:r>
              <a:rPr lang="en-US" sz="1400" i="1" dirty="0">
                <a:solidFill>
                  <a:schemeClr val="bg1"/>
                </a:solidFill>
                <a:latin typeface="Cambria" panose="02040503050406030204" pitchFamily="18" charset="0"/>
                <a:ea typeface="Cambria" panose="02040503050406030204" pitchFamily="18" charset="0"/>
              </a:rPr>
              <a:t> Khan Mohammadi, </a:t>
            </a:r>
            <a:r>
              <a:rPr lang="en-US" sz="1400" i="1" dirty="0" err="1">
                <a:solidFill>
                  <a:schemeClr val="bg1"/>
                </a:solidFill>
                <a:latin typeface="Cambria" panose="02040503050406030204" pitchFamily="18" charset="0"/>
                <a:ea typeface="Cambria" panose="02040503050406030204" pitchFamily="18" charset="0"/>
              </a:rPr>
              <a:t>Abdorrahman</a:t>
            </a:r>
            <a:r>
              <a:rPr lang="en-US" sz="1400" i="1" dirty="0">
                <a:solidFill>
                  <a:schemeClr val="bg1"/>
                </a:solidFill>
                <a:latin typeface="Cambria" panose="02040503050406030204" pitchFamily="18" charset="0"/>
                <a:ea typeface="Cambria" panose="02040503050406030204" pitchFamily="18" charset="0"/>
              </a:rPr>
              <a:t> </a:t>
            </a:r>
            <a:r>
              <a:rPr lang="en-US" sz="1400" i="1" dirty="0" err="1">
                <a:solidFill>
                  <a:schemeClr val="bg1"/>
                </a:solidFill>
                <a:latin typeface="Cambria" panose="02040503050406030204" pitchFamily="18" charset="0"/>
                <a:ea typeface="Cambria" panose="02040503050406030204" pitchFamily="18" charset="0"/>
              </a:rPr>
              <a:t>Rajabi</a:t>
            </a:r>
            <a:r>
              <a:rPr lang="en-US" sz="1400" i="1" dirty="0">
                <a:solidFill>
                  <a:schemeClr val="bg1"/>
                </a:solidFill>
                <a:latin typeface="Cambria" panose="02040503050406030204" pitchFamily="18" charset="0"/>
                <a:ea typeface="Cambria" panose="02040503050406030204" pitchFamily="18" charset="0"/>
              </a:rPr>
              <a:t>*, </a:t>
            </a:r>
            <a:r>
              <a:rPr lang="en-US" sz="1400" i="1" dirty="0" err="1">
                <a:solidFill>
                  <a:schemeClr val="bg1"/>
                </a:solidFill>
                <a:latin typeface="Cambria" panose="02040503050406030204" pitchFamily="18" charset="0"/>
                <a:ea typeface="Cambria" panose="02040503050406030204" pitchFamily="18" charset="0"/>
              </a:rPr>
              <a:t>Shojaedin</a:t>
            </a:r>
            <a:r>
              <a:rPr lang="en-US" sz="1400" i="1" dirty="0">
                <a:solidFill>
                  <a:schemeClr val="bg1"/>
                </a:solidFill>
                <a:latin typeface="Cambria" panose="02040503050406030204" pitchFamily="18" charset="0"/>
                <a:ea typeface="Cambria" panose="02040503050406030204" pitchFamily="18" charset="0"/>
              </a:rPr>
              <a:t> </a:t>
            </a:r>
            <a:r>
              <a:rPr lang="en-US" sz="1400" i="1" dirty="0" err="1">
                <a:solidFill>
                  <a:schemeClr val="bg1"/>
                </a:solidFill>
                <a:latin typeface="Cambria" panose="02040503050406030204" pitchFamily="18" charset="0"/>
                <a:ea typeface="Cambria" panose="02040503050406030204" pitchFamily="18" charset="0"/>
              </a:rPr>
              <a:t>Niroomand</a:t>
            </a:r>
            <a:r>
              <a:rPr lang="en-US" sz="1400" i="1" dirty="0">
                <a:solidFill>
                  <a:schemeClr val="bg1"/>
                </a:solidFill>
                <a:latin typeface="Cambria" panose="02040503050406030204" pitchFamily="18" charset="0"/>
                <a:ea typeface="Cambria" panose="02040503050406030204" pitchFamily="18" charset="0"/>
              </a:rPr>
              <a:t>, Pouria Mahmoodi, Carles Canet, Pura Alfonso </a:t>
            </a:r>
          </a:p>
        </p:txBody>
      </p:sp>
      <p:pic>
        <p:nvPicPr>
          <p:cNvPr id="20" name="Picture 19">
            <a:extLst>
              <a:ext uri="{FF2B5EF4-FFF2-40B4-BE49-F238E27FC236}">
                <a16:creationId xmlns:a16="http://schemas.microsoft.com/office/drawing/2014/main" id="{FFBC74D3-5FF3-4B4F-AFBE-2A2A974BEC7A}"/>
              </a:ext>
            </a:extLst>
          </p:cNvPr>
          <p:cNvPicPr>
            <a:picLocks noChangeAspect="1"/>
          </p:cNvPicPr>
          <p:nvPr/>
        </p:nvPicPr>
        <p:blipFill>
          <a:blip r:embed="rId7">
            <a:clrChange>
              <a:clrFrom>
                <a:srgbClr val="4AA756"/>
              </a:clrFrom>
              <a:clrTo>
                <a:srgbClr val="4AA756">
                  <a:alpha val="0"/>
                </a:srgbClr>
              </a:clrTo>
            </a:clrChange>
          </a:blip>
          <a:stretch>
            <a:fillRect/>
          </a:stretch>
        </p:blipFill>
        <p:spPr>
          <a:xfrm>
            <a:off x="1419958" y="5423545"/>
            <a:ext cx="1718137" cy="651460"/>
          </a:xfrm>
          <a:prstGeom prst="rect">
            <a:avLst/>
          </a:prstGeom>
        </p:spPr>
      </p:pic>
      <p:pic>
        <p:nvPicPr>
          <p:cNvPr id="21" name="Picture 20">
            <a:extLst>
              <a:ext uri="{FF2B5EF4-FFF2-40B4-BE49-F238E27FC236}">
                <a16:creationId xmlns:a16="http://schemas.microsoft.com/office/drawing/2014/main" id="{45AA0BC7-A171-406C-820B-9062E38916BA}"/>
              </a:ext>
            </a:extLst>
          </p:cNvPr>
          <p:cNvPicPr>
            <a:picLocks noChangeAspect="1"/>
          </p:cNvPicPr>
          <p:nvPr/>
        </p:nvPicPr>
        <p:blipFill rotWithShape="1">
          <a:blip r:embed="rId8" cstate="print">
            <a:clrChange>
              <a:clrFrom>
                <a:srgbClr val="4AA756"/>
              </a:clrFrom>
              <a:clrTo>
                <a:srgbClr val="4AA756">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4065" y="5441156"/>
            <a:ext cx="762731" cy="550997"/>
          </a:xfrm>
          <a:prstGeom prst="rect">
            <a:avLst/>
          </a:prstGeom>
        </p:spPr>
      </p:pic>
      <p:pic>
        <p:nvPicPr>
          <p:cNvPr id="1026" name="Picture 2" descr="https://www.gsi.ie/images/logo/IAEG_Original%20Logo%20Resize.png?Width=300&amp;RenditionID=15">
            <a:extLst>
              <a:ext uri="{FF2B5EF4-FFF2-40B4-BE49-F238E27FC236}">
                <a16:creationId xmlns:a16="http://schemas.microsoft.com/office/drawing/2014/main" id="{69ED05A2-FD25-4EB3-B944-D0175DCB6AF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71793" y="5481108"/>
            <a:ext cx="762731" cy="50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74114"/>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28E5E-7124-76F0-CC23-87473A16369C}"/>
              </a:ext>
            </a:extLst>
          </p:cNvPr>
          <p:cNvPicPr>
            <a:picLocks noChangeAspect="1"/>
          </p:cNvPicPr>
          <p:nvPr/>
        </p:nvPicPr>
        <p:blipFill>
          <a:blip r:embed="rId3"/>
          <a:stretch>
            <a:fillRect/>
          </a:stretch>
        </p:blipFill>
        <p:spPr>
          <a:xfrm>
            <a:off x="744682" y="1199284"/>
            <a:ext cx="7239000" cy="3600450"/>
          </a:xfrm>
          <a:prstGeom prst="rect">
            <a:avLst/>
          </a:prstGeom>
        </p:spPr>
      </p:pic>
      <p:grpSp>
        <p:nvGrpSpPr>
          <p:cNvPr id="4" name="Group 3">
            <a:extLst>
              <a:ext uri="{FF2B5EF4-FFF2-40B4-BE49-F238E27FC236}">
                <a16:creationId xmlns:a16="http://schemas.microsoft.com/office/drawing/2014/main" id="{FF8C5A48-9F17-D589-B9A8-A175C15F896C}"/>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C66A9D9C-C63F-60BB-7616-77B39E34430C}"/>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B7E85E9-4ED0-2860-E453-8160FF8FE88F}"/>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36FFF4F5-628D-1B6C-AFD7-60E5394AD93A}"/>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8" name="Picture 7">
            <a:extLst>
              <a:ext uri="{FF2B5EF4-FFF2-40B4-BE49-F238E27FC236}">
                <a16:creationId xmlns:a16="http://schemas.microsoft.com/office/drawing/2014/main" id="{FE6C9A66-1D72-7069-7520-8BB2DE007D7E}"/>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9" name="TextBox 8">
            <a:extLst>
              <a:ext uri="{FF2B5EF4-FFF2-40B4-BE49-F238E27FC236}">
                <a16:creationId xmlns:a16="http://schemas.microsoft.com/office/drawing/2014/main" id="{68B87D66-D8A5-DA29-27FA-394EE851C690}"/>
              </a:ext>
            </a:extLst>
          </p:cNvPr>
          <p:cNvSpPr txBox="1"/>
          <p:nvPr/>
        </p:nvSpPr>
        <p:spPr>
          <a:xfrm>
            <a:off x="660584" y="4918689"/>
            <a:ext cx="8216687" cy="307777"/>
          </a:xfrm>
          <a:prstGeom prst="rect">
            <a:avLst/>
          </a:prstGeom>
          <a:noFill/>
        </p:spPr>
        <p:txBody>
          <a:bodyPr wrap="square">
            <a:spAutoFit/>
          </a:bodyPr>
          <a:lstStyle/>
          <a:p>
            <a:r>
              <a:rPr lang="en-US" sz="1400" dirty="0">
                <a:solidFill>
                  <a:srgbClr val="002060"/>
                </a:solidFill>
                <a:effectLst/>
                <a:latin typeface="Cambria" panose="02040503050406030204" pitchFamily="18" charset="0"/>
                <a:ea typeface="Cambria" panose="02040503050406030204" pitchFamily="18" charset="0"/>
              </a:rPr>
              <a:t>The first stage of mineralization in </a:t>
            </a:r>
            <a:r>
              <a:rPr lang="en-US" sz="1400" dirty="0" err="1">
                <a:solidFill>
                  <a:srgbClr val="002060"/>
                </a:solidFill>
                <a:effectLst/>
                <a:latin typeface="Cambria" panose="02040503050406030204" pitchFamily="18" charset="0"/>
                <a:ea typeface="Cambria" panose="02040503050406030204" pitchFamily="18" charset="0"/>
              </a:rPr>
              <a:t>Mehdabad</a:t>
            </a:r>
            <a:r>
              <a:rPr lang="en-US" sz="1400" dirty="0">
                <a:solidFill>
                  <a:srgbClr val="002060"/>
                </a:solidFill>
                <a:effectLst/>
                <a:latin typeface="Cambria" panose="02040503050406030204" pitchFamily="18" charset="0"/>
                <a:ea typeface="Cambria" panose="02040503050406030204" pitchFamily="18" charset="0"/>
              </a:rPr>
              <a:t> indicated with fine-grained </a:t>
            </a:r>
            <a:r>
              <a:rPr lang="en-US" sz="1400" dirty="0" err="1">
                <a:solidFill>
                  <a:srgbClr val="002060"/>
                </a:solidFill>
                <a:effectLst/>
                <a:latin typeface="Cambria" panose="02040503050406030204" pitchFamily="18" charset="0"/>
                <a:ea typeface="Cambria" panose="02040503050406030204" pitchFamily="18" charset="0"/>
              </a:rPr>
              <a:t>sulphides</a:t>
            </a:r>
            <a:r>
              <a:rPr lang="en-US" sz="1400" dirty="0">
                <a:solidFill>
                  <a:srgbClr val="002060"/>
                </a:solidFill>
                <a:effectLst/>
                <a:latin typeface="Cambria" panose="02040503050406030204" pitchFamily="18" charset="0"/>
                <a:ea typeface="Cambria" panose="02040503050406030204" pitchFamily="18" charset="0"/>
              </a:rPr>
              <a:t> and barite</a:t>
            </a:r>
            <a:endParaRPr lang="fa-IR" sz="1400" dirty="0">
              <a:solidFill>
                <a:srgbClr val="002060"/>
              </a:solidFill>
              <a:latin typeface="Cambria" panose="02040503050406030204" pitchFamily="18" charset="0"/>
              <a:ea typeface="Cambria" panose="02040503050406030204" pitchFamily="18" charset="0"/>
            </a:endParaRPr>
          </a:p>
        </p:txBody>
      </p:sp>
      <p:sp>
        <p:nvSpPr>
          <p:cNvPr id="10" name="Rounded Rectangle 16">
            <a:extLst>
              <a:ext uri="{FF2B5EF4-FFF2-40B4-BE49-F238E27FC236}">
                <a16:creationId xmlns:a16="http://schemas.microsoft.com/office/drawing/2014/main" id="{CA472736-8FFD-0BAF-89D1-F764218614D5}"/>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11" name="Oval 10">
            <a:extLst>
              <a:ext uri="{FF2B5EF4-FFF2-40B4-BE49-F238E27FC236}">
                <a16:creationId xmlns:a16="http://schemas.microsoft.com/office/drawing/2014/main" id="{A59C5BC5-0781-329C-2B01-9D3EF1A63232}"/>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10</a:t>
            </a:r>
            <a:endParaRPr lang="fa-IR" sz="1000" dirty="0"/>
          </a:p>
        </p:txBody>
      </p:sp>
    </p:spTree>
    <p:extLst>
      <p:ext uri="{BB962C8B-B14F-4D97-AF65-F5344CB8AC3E}">
        <p14:creationId xmlns:p14="http://schemas.microsoft.com/office/powerpoint/2010/main" val="118510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7" name="TextBox 16">
            <a:extLst>
              <a:ext uri="{FF2B5EF4-FFF2-40B4-BE49-F238E27FC236}">
                <a16:creationId xmlns:a16="http://schemas.microsoft.com/office/drawing/2014/main" id="{AE333A74-C5AE-C42E-AE3E-03092B384394}"/>
              </a:ext>
            </a:extLst>
          </p:cNvPr>
          <p:cNvSpPr txBox="1"/>
          <p:nvPr/>
        </p:nvSpPr>
        <p:spPr>
          <a:xfrm>
            <a:off x="346123" y="2726322"/>
            <a:ext cx="3295001" cy="954107"/>
          </a:xfrm>
          <a:prstGeom prst="rect">
            <a:avLst/>
          </a:prstGeom>
          <a:noFill/>
        </p:spPr>
        <p:txBody>
          <a:bodyPr wrap="square">
            <a:spAutoFit/>
          </a:bodyPr>
          <a:lstStyle/>
          <a:p>
            <a:r>
              <a:rPr lang="en-US" sz="1400" dirty="0">
                <a:solidFill>
                  <a:srgbClr val="002060"/>
                </a:solidFill>
                <a:effectLst/>
                <a:latin typeface="Cambria" panose="02040503050406030204" pitchFamily="18" charset="0"/>
                <a:ea typeface="Cambria" panose="02040503050406030204" pitchFamily="18" charset="0"/>
              </a:rPr>
              <a:t>Complex veins and veinlets of </a:t>
            </a:r>
            <a:r>
              <a:rPr lang="en-US" sz="1400" dirty="0" err="1">
                <a:solidFill>
                  <a:srgbClr val="002060"/>
                </a:solidFill>
                <a:effectLst/>
                <a:latin typeface="Cambria" panose="02040503050406030204" pitchFamily="18" charset="0"/>
                <a:ea typeface="Cambria" panose="02040503050406030204" pitchFamily="18" charset="0"/>
              </a:rPr>
              <a:t>sulphides</a:t>
            </a:r>
            <a:r>
              <a:rPr lang="en-US" sz="1400" dirty="0">
                <a:solidFill>
                  <a:srgbClr val="002060"/>
                </a:solidFill>
                <a:effectLst/>
                <a:latin typeface="Cambria" panose="02040503050406030204" pitchFamily="18" charset="0"/>
                <a:ea typeface="Cambria" panose="02040503050406030204" pitchFamily="18" charset="0"/>
              </a:rPr>
              <a:t> and barite in the feeder zone of the </a:t>
            </a:r>
            <a:r>
              <a:rPr lang="en-US" sz="1400" dirty="0" err="1">
                <a:solidFill>
                  <a:srgbClr val="002060"/>
                </a:solidFill>
                <a:effectLst/>
                <a:latin typeface="Cambria" panose="02040503050406030204" pitchFamily="18" charset="0"/>
                <a:ea typeface="Cambria" panose="02040503050406030204" pitchFamily="18" charset="0"/>
              </a:rPr>
              <a:t>Mehdiabad</a:t>
            </a:r>
            <a:r>
              <a:rPr lang="en-US" sz="1400" dirty="0">
                <a:solidFill>
                  <a:srgbClr val="002060"/>
                </a:solidFill>
                <a:effectLst/>
                <a:latin typeface="Cambria" panose="02040503050406030204" pitchFamily="18" charset="0"/>
                <a:ea typeface="Cambria" panose="02040503050406030204" pitchFamily="18" charset="0"/>
              </a:rPr>
              <a:t> deposit. </a:t>
            </a:r>
            <a:r>
              <a:rPr lang="en-US" sz="1400" dirty="0" err="1">
                <a:solidFill>
                  <a:srgbClr val="002060"/>
                </a:solidFill>
                <a:effectLst/>
                <a:latin typeface="Cambria" panose="02040503050406030204" pitchFamily="18" charset="0"/>
                <a:ea typeface="Cambria" panose="02040503050406030204" pitchFamily="18" charset="0"/>
              </a:rPr>
              <a:t>Gn</a:t>
            </a:r>
            <a:r>
              <a:rPr lang="en-US" sz="1400" dirty="0">
                <a:solidFill>
                  <a:srgbClr val="002060"/>
                </a:solidFill>
                <a:effectLst/>
                <a:latin typeface="Cambria" panose="02040503050406030204" pitchFamily="18" charset="0"/>
                <a:ea typeface="Cambria" panose="02040503050406030204" pitchFamily="18" charset="0"/>
              </a:rPr>
              <a:t>: galena, Ba: barite, </a:t>
            </a:r>
            <a:endParaRPr lang="fa-IR" sz="1400" dirty="0">
              <a:solidFill>
                <a:srgbClr val="00206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78913B4E-4302-221B-F9B2-F86EEEAADA3C}"/>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11</a:t>
            </a:r>
            <a:endParaRPr lang="fa-IR" sz="1000" dirty="0"/>
          </a:p>
        </p:txBody>
      </p:sp>
      <p:pic>
        <p:nvPicPr>
          <p:cNvPr id="5" name="Picture 4">
            <a:extLst>
              <a:ext uri="{FF2B5EF4-FFF2-40B4-BE49-F238E27FC236}">
                <a16:creationId xmlns:a16="http://schemas.microsoft.com/office/drawing/2014/main" id="{B809DE5F-CFDF-F90D-B446-DF237A70E0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5983" y="625073"/>
            <a:ext cx="4422318" cy="5931560"/>
          </a:xfrm>
          <a:prstGeom prst="rect">
            <a:avLst/>
          </a:prstGeom>
        </p:spPr>
      </p:pic>
      <p:sp>
        <p:nvSpPr>
          <p:cNvPr id="6" name="Rounded Rectangle 16">
            <a:extLst>
              <a:ext uri="{FF2B5EF4-FFF2-40B4-BE49-F238E27FC236}">
                <a16:creationId xmlns:a16="http://schemas.microsoft.com/office/drawing/2014/main" id="{D5647014-135D-DAA2-A832-32BB5C17F6ED}"/>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Tree>
    <p:extLst>
      <p:ext uri="{BB962C8B-B14F-4D97-AF65-F5344CB8AC3E}">
        <p14:creationId xmlns:p14="http://schemas.microsoft.com/office/powerpoint/2010/main" val="90868175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7" name="TextBox 16">
            <a:extLst>
              <a:ext uri="{FF2B5EF4-FFF2-40B4-BE49-F238E27FC236}">
                <a16:creationId xmlns:a16="http://schemas.microsoft.com/office/drawing/2014/main" id="{AE333A74-C5AE-C42E-AE3E-03092B384394}"/>
              </a:ext>
            </a:extLst>
          </p:cNvPr>
          <p:cNvSpPr txBox="1"/>
          <p:nvPr/>
        </p:nvSpPr>
        <p:spPr>
          <a:xfrm>
            <a:off x="234586" y="2731552"/>
            <a:ext cx="3295001" cy="954107"/>
          </a:xfrm>
          <a:prstGeom prst="rect">
            <a:avLst/>
          </a:prstGeom>
          <a:noFill/>
        </p:spPr>
        <p:txBody>
          <a:bodyPr wrap="square">
            <a:spAutoFit/>
          </a:bodyPr>
          <a:lstStyle/>
          <a:p>
            <a:r>
              <a:rPr lang="en-US" sz="1400" dirty="0" err="1">
                <a:solidFill>
                  <a:srgbClr val="002060"/>
                </a:solidFill>
                <a:latin typeface="Cambria" panose="02040503050406030204" pitchFamily="18" charset="0"/>
                <a:ea typeface="Cambria" panose="02040503050406030204" pitchFamily="18" charset="0"/>
              </a:rPr>
              <a:t>Crustiform</a:t>
            </a:r>
            <a:r>
              <a:rPr lang="en-US" sz="1400" dirty="0">
                <a:solidFill>
                  <a:srgbClr val="002060"/>
                </a:solidFill>
                <a:latin typeface="Cambria" panose="02040503050406030204" pitchFamily="18" charset="0"/>
                <a:ea typeface="Cambria" panose="02040503050406030204" pitchFamily="18" charset="0"/>
              </a:rPr>
              <a:t> banded barite (A) and zebra texture (B-D) from the </a:t>
            </a:r>
            <a:r>
              <a:rPr lang="en-US" sz="1400" dirty="0" err="1">
                <a:solidFill>
                  <a:srgbClr val="002060"/>
                </a:solidFill>
                <a:latin typeface="Cambria" panose="02040503050406030204" pitchFamily="18" charset="0"/>
                <a:ea typeface="Cambria" panose="02040503050406030204" pitchFamily="18" charset="0"/>
              </a:rPr>
              <a:t>Mehdiabad</a:t>
            </a:r>
            <a:r>
              <a:rPr lang="en-US" sz="1400" dirty="0">
                <a:solidFill>
                  <a:srgbClr val="002060"/>
                </a:solidFill>
                <a:latin typeface="Cambria" panose="02040503050406030204" pitchFamily="18" charset="0"/>
                <a:ea typeface="Cambria" panose="02040503050406030204" pitchFamily="18" charset="0"/>
              </a:rPr>
              <a:t> deposit consisting of interlayered barite and altered </a:t>
            </a:r>
            <a:r>
              <a:rPr lang="en-US" sz="1400" dirty="0" err="1">
                <a:solidFill>
                  <a:srgbClr val="002060"/>
                </a:solidFill>
                <a:latin typeface="Cambria" panose="02040503050406030204" pitchFamily="18" charset="0"/>
                <a:ea typeface="Cambria" panose="02040503050406030204" pitchFamily="18" charset="0"/>
              </a:rPr>
              <a:t>sulphides</a:t>
            </a:r>
            <a:r>
              <a:rPr lang="en-US" sz="1400" dirty="0">
                <a:solidFill>
                  <a:srgbClr val="002060"/>
                </a:solidFill>
                <a:latin typeface="Cambria" panose="02040503050406030204" pitchFamily="18" charset="0"/>
                <a:ea typeface="Cambria" panose="02040503050406030204" pitchFamily="18" charset="0"/>
              </a:rPr>
              <a:t>.</a:t>
            </a:r>
            <a:endParaRPr lang="fa-IR" sz="1400" dirty="0">
              <a:solidFill>
                <a:srgbClr val="00206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78913B4E-4302-221B-F9B2-F86EEEAADA3C}"/>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10</a:t>
            </a:r>
            <a:endParaRPr lang="fa-IR" sz="1000" dirty="0"/>
          </a:p>
        </p:txBody>
      </p:sp>
      <p:pic>
        <p:nvPicPr>
          <p:cNvPr id="6" name="Picture 5">
            <a:extLst>
              <a:ext uri="{FF2B5EF4-FFF2-40B4-BE49-F238E27FC236}">
                <a16:creationId xmlns:a16="http://schemas.microsoft.com/office/drawing/2014/main" id="{A80FD032-66BE-1CA1-B2BB-4A9941A7D4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3141" y="705824"/>
            <a:ext cx="4574403" cy="5850809"/>
          </a:xfrm>
          <a:prstGeom prst="rect">
            <a:avLst/>
          </a:prstGeom>
        </p:spPr>
      </p:pic>
      <p:sp>
        <p:nvSpPr>
          <p:cNvPr id="11" name="Rounded Rectangle 16">
            <a:extLst>
              <a:ext uri="{FF2B5EF4-FFF2-40B4-BE49-F238E27FC236}">
                <a16:creationId xmlns:a16="http://schemas.microsoft.com/office/drawing/2014/main" id="{70401315-F95A-E8D1-3216-B2A432228A7A}"/>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Tree>
    <p:extLst>
      <p:ext uri="{BB962C8B-B14F-4D97-AF65-F5344CB8AC3E}">
        <p14:creationId xmlns:p14="http://schemas.microsoft.com/office/powerpoint/2010/main" val="250196697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AF85F-12BF-0326-08D9-B70DB1917D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7494" y="902765"/>
            <a:ext cx="5970633" cy="5818960"/>
          </a:xfrm>
          <a:prstGeom prst="rect">
            <a:avLst/>
          </a:prstGeom>
        </p:spPr>
      </p:pic>
      <p:grpSp>
        <p:nvGrpSpPr>
          <p:cNvPr id="4" name="Group 3">
            <a:extLst>
              <a:ext uri="{FF2B5EF4-FFF2-40B4-BE49-F238E27FC236}">
                <a16:creationId xmlns:a16="http://schemas.microsoft.com/office/drawing/2014/main" id="{4F4B9C1F-2C18-7C14-2979-81A82A392FE2}"/>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C4287A2B-3E5A-B414-459B-BC5DD3389F77}"/>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581AF77-FEA6-900B-DF64-E4C16BBE1768}"/>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DE76035C-4F5D-5088-AC2E-418C68D35B0D}"/>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8" name="Picture 7">
            <a:extLst>
              <a:ext uri="{FF2B5EF4-FFF2-40B4-BE49-F238E27FC236}">
                <a16:creationId xmlns:a16="http://schemas.microsoft.com/office/drawing/2014/main" id="{75F37224-FDE6-EF81-4961-0DC6330B93C9}"/>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9" name="Rounded Rectangle 16">
            <a:extLst>
              <a:ext uri="{FF2B5EF4-FFF2-40B4-BE49-F238E27FC236}">
                <a16:creationId xmlns:a16="http://schemas.microsoft.com/office/drawing/2014/main" id="{EC1EF897-3470-F16A-F238-19E6B8E18F8B}"/>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11" name="TextBox 10">
            <a:extLst>
              <a:ext uri="{FF2B5EF4-FFF2-40B4-BE49-F238E27FC236}">
                <a16:creationId xmlns:a16="http://schemas.microsoft.com/office/drawing/2014/main" id="{04CDFB59-3601-1F04-EE9E-F2F01BBB75C7}"/>
              </a:ext>
            </a:extLst>
          </p:cNvPr>
          <p:cNvSpPr txBox="1"/>
          <p:nvPr/>
        </p:nvSpPr>
        <p:spPr>
          <a:xfrm>
            <a:off x="221673" y="2331442"/>
            <a:ext cx="2585821" cy="3139321"/>
          </a:xfrm>
          <a:prstGeom prst="rect">
            <a:avLst/>
          </a:prstGeom>
          <a:noFill/>
        </p:spPr>
        <p:txBody>
          <a:bodyPr wrap="square">
            <a:spAutoFit/>
          </a:bodyPr>
          <a:lstStyle/>
          <a:p>
            <a:r>
              <a:rPr lang="en-US" sz="1800" dirty="0">
                <a:solidFill>
                  <a:srgbClr val="002060"/>
                </a:solidFill>
                <a:effectLst/>
                <a:latin typeface="Cambria" panose="02040503050406030204" pitchFamily="18" charset="0"/>
                <a:ea typeface="Cambria" panose="02040503050406030204" pitchFamily="18" charset="0"/>
              </a:rPr>
              <a:t>Hand specimen samples of copper mineralization in copper-rich sulphide-barite ore of the </a:t>
            </a:r>
            <a:r>
              <a:rPr lang="en-US" sz="1800" dirty="0" err="1">
                <a:solidFill>
                  <a:srgbClr val="002060"/>
                </a:solidFill>
                <a:effectLst/>
                <a:latin typeface="Cambria" panose="02040503050406030204" pitchFamily="18" charset="0"/>
                <a:ea typeface="Cambria" panose="02040503050406030204" pitchFamily="18" charset="0"/>
              </a:rPr>
              <a:t>Mehdiabad</a:t>
            </a:r>
            <a:r>
              <a:rPr lang="en-US" sz="1800" dirty="0">
                <a:solidFill>
                  <a:srgbClr val="002060"/>
                </a:solidFill>
                <a:effectLst/>
                <a:latin typeface="Cambria" panose="02040503050406030204" pitchFamily="18" charset="0"/>
                <a:ea typeface="Cambria" panose="02040503050406030204" pitchFamily="18" charset="0"/>
              </a:rPr>
              <a:t> deposit illustrate the replacement of barite with </a:t>
            </a:r>
            <a:r>
              <a:rPr lang="en-US" sz="1800" dirty="0" err="1">
                <a:solidFill>
                  <a:srgbClr val="002060"/>
                </a:solidFill>
                <a:effectLst/>
                <a:latin typeface="Cambria" panose="02040503050406030204" pitchFamily="18" charset="0"/>
                <a:ea typeface="Cambria" panose="02040503050406030204" pitchFamily="18" charset="0"/>
              </a:rPr>
              <a:t>sulphides</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Cpy</a:t>
            </a:r>
            <a:r>
              <a:rPr lang="en-US" sz="1800" dirty="0">
                <a:solidFill>
                  <a:srgbClr val="002060"/>
                </a:solidFill>
                <a:effectLst/>
                <a:latin typeface="Cambria" panose="02040503050406030204" pitchFamily="18" charset="0"/>
                <a:ea typeface="Cambria" panose="02040503050406030204" pitchFamily="18" charset="0"/>
              </a:rPr>
              <a:t>: chalcopyrite, </a:t>
            </a:r>
            <a:r>
              <a:rPr lang="en-US" sz="1800" dirty="0" err="1">
                <a:solidFill>
                  <a:srgbClr val="002060"/>
                </a:solidFill>
                <a:effectLst/>
                <a:latin typeface="Cambria" panose="02040503050406030204" pitchFamily="18" charset="0"/>
                <a:ea typeface="Cambria" panose="02040503050406030204" pitchFamily="18" charset="0"/>
              </a:rPr>
              <a:t>Py</a:t>
            </a:r>
            <a:r>
              <a:rPr lang="en-US" sz="1800" dirty="0">
                <a:solidFill>
                  <a:srgbClr val="002060"/>
                </a:solidFill>
                <a:effectLst/>
                <a:latin typeface="Cambria" panose="02040503050406030204" pitchFamily="18" charset="0"/>
                <a:ea typeface="Cambria" panose="02040503050406030204" pitchFamily="18" charset="0"/>
              </a:rPr>
              <a:t>: pyrite, </a:t>
            </a:r>
            <a:r>
              <a:rPr lang="en-US" sz="1800" dirty="0" err="1">
                <a:solidFill>
                  <a:srgbClr val="002060"/>
                </a:solidFill>
                <a:effectLst/>
                <a:latin typeface="Cambria" panose="02040503050406030204" pitchFamily="18" charset="0"/>
                <a:ea typeface="Cambria" panose="02040503050406030204" pitchFamily="18" charset="0"/>
              </a:rPr>
              <a:t>Gn</a:t>
            </a:r>
            <a:r>
              <a:rPr lang="en-US" sz="1800" dirty="0">
                <a:solidFill>
                  <a:srgbClr val="002060"/>
                </a:solidFill>
                <a:effectLst/>
                <a:latin typeface="Cambria" panose="02040503050406030204" pitchFamily="18" charset="0"/>
                <a:ea typeface="Cambria" panose="02040503050406030204" pitchFamily="18" charset="0"/>
              </a:rPr>
              <a:t>: galena, Cc: Chalcocite, Ba: barite.</a:t>
            </a:r>
            <a:endParaRPr lang="fa-IR" dirty="0">
              <a:solidFill>
                <a:srgbClr val="002060"/>
              </a:solidFill>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C654AAD2-E2E3-9891-E5E9-BC4FFF584A4F}"/>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11</a:t>
            </a:r>
            <a:endParaRPr lang="fa-IR" sz="1000" dirty="0"/>
          </a:p>
        </p:txBody>
      </p:sp>
    </p:spTree>
    <p:extLst>
      <p:ext uri="{BB962C8B-B14F-4D97-AF65-F5344CB8AC3E}">
        <p14:creationId xmlns:p14="http://schemas.microsoft.com/office/powerpoint/2010/main" val="1402187620"/>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680B3-DEBE-D563-8D88-3DF7D52165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19422"/>
            <a:ext cx="9144000" cy="4219156"/>
          </a:xfrm>
          <a:prstGeom prst="rect">
            <a:avLst/>
          </a:prstGeom>
        </p:spPr>
      </p:pic>
      <p:grpSp>
        <p:nvGrpSpPr>
          <p:cNvPr id="4" name="Group 3">
            <a:extLst>
              <a:ext uri="{FF2B5EF4-FFF2-40B4-BE49-F238E27FC236}">
                <a16:creationId xmlns:a16="http://schemas.microsoft.com/office/drawing/2014/main" id="{78D2FEE2-3692-742B-6F0D-D0CFF2D9D36D}"/>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48E04C23-1085-042C-C0B7-564B6BB203AB}"/>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1B4672-143C-A5F8-92A6-AAE08EF79AF8}"/>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246DFF90-4068-67EA-260E-65EA6134FA88}"/>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8" name="Picture 7">
            <a:extLst>
              <a:ext uri="{FF2B5EF4-FFF2-40B4-BE49-F238E27FC236}">
                <a16:creationId xmlns:a16="http://schemas.microsoft.com/office/drawing/2014/main" id="{E86D6D53-DC54-7ABB-4F0B-CE8FEF8A6B98}"/>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9" name="Rounded Rectangle 16">
            <a:extLst>
              <a:ext uri="{FF2B5EF4-FFF2-40B4-BE49-F238E27FC236}">
                <a16:creationId xmlns:a16="http://schemas.microsoft.com/office/drawing/2014/main" id="{ADCA49AE-A6F8-B23D-7271-A0345C45FAFD}"/>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11" name="TextBox 10">
            <a:extLst>
              <a:ext uri="{FF2B5EF4-FFF2-40B4-BE49-F238E27FC236}">
                <a16:creationId xmlns:a16="http://schemas.microsoft.com/office/drawing/2014/main" id="{832FFE02-016F-F955-05D6-39BAD5ECD1F8}"/>
              </a:ext>
            </a:extLst>
          </p:cNvPr>
          <p:cNvSpPr txBox="1"/>
          <p:nvPr/>
        </p:nvSpPr>
        <p:spPr>
          <a:xfrm>
            <a:off x="411813" y="5562228"/>
            <a:ext cx="8591458" cy="738664"/>
          </a:xfrm>
          <a:prstGeom prst="rect">
            <a:avLst/>
          </a:prstGeom>
          <a:noFill/>
        </p:spPr>
        <p:txBody>
          <a:bodyPr wrap="square">
            <a:spAutoFit/>
          </a:bodyPr>
          <a:lstStyle/>
          <a:p>
            <a:r>
              <a:rPr lang="en-US" sz="1400" dirty="0">
                <a:solidFill>
                  <a:srgbClr val="002060"/>
                </a:solidFill>
                <a:effectLst/>
                <a:latin typeface="Cambria" panose="02040503050406030204" pitchFamily="18" charset="0"/>
                <a:ea typeface="Cambria" panose="02040503050406030204" pitchFamily="18" charset="0"/>
              </a:rPr>
              <a:t>Photomicrographs of </a:t>
            </a:r>
            <a:r>
              <a:rPr lang="en-US" sz="1400" dirty="0" err="1">
                <a:solidFill>
                  <a:srgbClr val="002060"/>
                </a:solidFill>
                <a:effectLst/>
                <a:latin typeface="Cambria" panose="02040503050406030204" pitchFamily="18" charset="0"/>
                <a:ea typeface="Cambria" panose="02040503050406030204" pitchFamily="18" charset="0"/>
              </a:rPr>
              <a:t>sulphides</a:t>
            </a:r>
            <a:r>
              <a:rPr lang="en-US" sz="1400" dirty="0">
                <a:solidFill>
                  <a:srgbClr val="002060"/>
                </a:solidFill>
                <a:effectLst/>
                <a:latin typeface="Cambria" panose="02040503050406030204" pitchFamily="18" charset="0"/>
                <a:ea typeface="Cambria" panose="02040503050406030204" pitchFamily="18" charset="0"/>
              </a:rPr>
              <a:t> and barite replacement textures in </a:t>
            </a:r>
            <a:r>
              <a:rPr lang="en-US" sz="1400" dirty="0" err="1">
                <a:solidFill>
                  <a:srgbClr val="002060"/>
                </a:solidFill>
                <a:effectLst/>
                <a:latin typeface="Cambria" panose="02040503050406030204" pitchFamily="18" charset="0"/>
                <a:ea typeface="Cambria" panose="02040503050406030204" pitchFamily="18" charset="0"/>
              </a:rPr>
              <a:t>Mehdiabad</a:t>
            </a:r>
            <a:r>
              <a:rPr lang="en-US" sz="1400" dirty="0">
                <a:solidFill>
                  <a:srgbClr val="002060"/>
                </a:solidFill>
                <a:effectLst/>
                <a:latin typeface="Cambria" panose="02040503050406030204" pitchFamily="18" charset="0"/>
                <a:ea typeface="Cambria" panose="02040503050406030204" pitchFamily="18" charset="0"/>
              </a:rPr>
              <a:t> deposit. A-C) Replacement of pyrite (</a:t>
            </a:r>
            <a:r>
              <a:rPr lang="en-US" sz="1400" dirty="0" err="1">
                <a:solidFill>
                  <a:srgbClr val="002060"/>
                </a:solidFill>
                <a:effectLst/>
                <a:latin typeface="Cambria" panose="02040503050406030204" pitchFamily="18" charset="0"/>
                <a:ea typeface="Cambria" panose="02040503050406030204" pitchFamily="18" charset="0"/>
              </a:rPr>
              <a:t>Py</a:t>
            </a:r>
            <a:r>
              <a:rPr lang="en-US" sz="1400" dirty="0">
                <a:solidFill>
                  <a:srgbClr val="002060"/>
                </a:solidFill>
                <a:effectLst/>
                <a:latin typeface="Cambria" panose="02040503050406030204" pitchFamily="18" charset="0"/>
                <a:ea typeface="Cambria" panose="02040503050406030204" pitchFamily="18" charset="0"/>
              </a:rPr>
              <a:t>) with chalcopyrite (</a:t>
            </a:r>
            <a:r>
              <a:rPr lang="en-US" sz="1400" dirty="0" err="1">
                <a:solidFill>
                  <a:srgbClr val="002060"/>
                </a:solidFill>
                <a:effectLst/>
                <a:latin typeface="Cambria" panose="02040503050406030204" pitchFamily="18" charset="0"/>
                <a:ea typeface="Cambria" panose="02040503050406030204" pitchFamily="18" charset="0"/>
              </a:rPr>
              <a:t>Cpy</a:t>
            </a:r>
            <a:r>
              <a:rPr lang="en-US" sz="1400" dirty="0">
                <a:solidFill>
                  <a:srgbClr val="002060"/>
                </a:solidFill>
                <a:effectLst/>
                <a:latin typeface="Cambria" panose="02040503050406030204" pitchFamily="18" charset="0"/>
                <a:ea typeface="Cambria" panose="02040503050406030204" pitchFamily="18" charset="0"/>
              </a:rPr>
              <a:t>), galena (</a:t>
            </a:r>
            <a:r>
              <a:rPr lang="en-US" sz="1400" dirty="0" err="1">
                <a:solidFill>
                  <a:srgbClr val="002060"/>
                </a:solidFill>
                <a:effectLst/>
                <a:latin typeface="Cambria" panose="02040503050406030204" pitchFamily="18" charset="0"/>
                <a:ea typeface="Cambria" panose="02040503050406030204" pitchFamily="18" charset="0"/>
              </a:rPr>
              <a:t>Gn</a:t>
            </a:r>
            <a:r>
              <a:rPr lang="en-US" sz="1400" dirty="0">
                <a:solidFill>
                  <a:srgbClr val="002060"/>
                </a:solidFill>
                <a:effectLst/>
                <a:latin typeface="Cambria" panose="02040503050406030204" pitchFamily="18" charset="0"/>
                <a:ea typeface="Cambria" panose="02040503050406030204" pitchFamily="18" charset="0"/>
              </a:rPr>
              <a:t>) and sphalerite (</a:t>
            </a:r>
            <a:r>
              <a:rPr lang="en-US" sz="1400" dirty="0" err="1">
                <a:solidFill>
                  <a:srgbClr val="002060"/>
                </a:solidFill>
                <a:effectLst/>
                <a:latin typeface="Cambria" panose="02040503050406030204" pitchFamily="18" charset="0"/>
                <a:ea typeface="Cambria" panose="02040503050406030204" pitchFamily="18" charset="0"/>
              </a:rPr>
              <a:t>Sp</a:t>
            </a:r>
            <a:r>
              <a:rPr lang="en-US" sz="1400" dirty="0">
                <a:solidFill>
                  <a:srgbClr val="002060"/>
                </a:solidFill>
                <a:effectLst/>
                <a:latin typeface="Cambria" panose="02040503050406030204" pitchFamily="18" charset="0"/>
                <a:ea typeface="Cambria" panose="02040503050406030204" pitchFamily="18" charset="0"/>
              </a:rPr>
              <a:t>). Galena and sphalerite also replace chalcopyrite. D-F) Replacement of barite with chalcopyrite. </a:t>
            </a:r>
            <a:endParaRPr lang="fa-IR" sz="1400" dirty="0">
              <a:solidFill>
                <a:srgbClr val="002060"/>
              </a:solidFill>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222BDC5A-2CB6-FF30-B18F-5533F57A5C0F}"/>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12</a:t>
            </a:r>
            <a:endParaRPr lang="fa-IR" sz="1000" dirty="0"/>
          </a:p>
        </p:txBody>
      </p:sp>
    </p:spTree>
    <p:extLst>
      <p:ext uri="{BB962C8B-B14F-4D97-AF65-F5344CB8AC3E}">
        <p14:creationId xmlns:p14="http://schemas.microsoft.com/office/powerpoint/2010/main" val="2354952193"/>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86498-9837-4FC6-1A71-95E74DD92D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4604" y="1211948"/>
            <a:ext cx="5918380" cy="4709645"/>
          </a:xfrm>
          <a:prstGeom prst="rect">
            <a:avLst/>
          </a:prstGeom>
        </p:spPr>
      </p:pic>
      <p:grpSp>
        <p:nvGrpSpPr>
          <p:cNvPr id="4" name="Group 3">
            <a:extLst>
              <a:ext uri="{FF2B5EF4-FFF2-40B4-BE49-F238E27FC236}">
                <a16:creationId xmlns:a16="http://schemas.microsoft.com/office/drawing/2014/main" id="{200B8208-FE5F-2A0B-6CD3-54CEB5F6A75E}"/>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FE8E33C4-20C1-F097-2CCF-70E515A24AB8}"/>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750C4A4-2A4C-C6FF-89AF-3FC6C5565DA9}"/>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E482C8D2-0ED8-7558-7450-69ED12181DCD}"/>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8" name="Picture 7">
            <a:extLst>
              <a:ext uri="{FF2B5EF4-FFF2-40B4-BE49-F238E27FC236}">
                <a16:creationId xmlns:a16="http://schemas.microsoft.com/office/drawing/2014/main" id="{41D294B3-2277-6677-6A66-D9B4124B11F3}"/>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9" name="Rounded Rectangle 16">
            <a:extLst>
              <a:ext uri="{FF2B5EF4-FFF2-40B4-BE49-F238E27FC236}">
                <a16:creationId xmlns:a16="http://schemas.microsoft.com/office/drawing/2014/main" id="{ABA20826-96D7-2796-EEC5-A02A5D4FA0EC}"/>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11" name="TextBox 10">
            <a:extLst>
              <a:ext uri="{FF2B5EF4-FFF2-40B4-BE49-F238E27FC236}">
                <a16:creationId xmlns:a16="http://schemas.microsoft.com/office/drawing/2014/main" id="{E1ACDA43-083C-D982-9772-213DE3E864F3}"/>
              </a:ext>
            </a:extLst>
          </p:cNvPr>
          <p:cNvSpPr txBox="1"/>
          <p:nvPr/>
        </p:nvSpPr>
        <p:spPr>
          <a:xfrm>
            <a:off x="781318" y="6001547"/>
            <a:ext cx="6974987" cy="738664"/>
          </a:xfrm>
          <a:prstGeom prst="rect">
            <a:avLst/>
          </a:prstGeom>
          <a:noFill/>
        </p:spPr>
        <p:txBody>
          <a:bodyPr wrap="square">
            <a:spAutoFit/>
          </a:bodyPr>
          <a:lstStyle/>
          <a:p>
            <a:r>
              <a:rPr lang="en-US" sz="14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Summary of published fluid inclusion homogenization temperature–salinity pairs from </a:t>
            </a:r>
            <a:r>
              <a:rPr lang="en-US" sz="14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Mehdiabad</a:t>
            </a:r>
            <a:r>
              <a:rPr lang="en-US" sz="14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deposit </a:t>
            </a:r>
            <a:r>
              <a:rPr lang="en-US" sz="1400" dirty="0">
                <a:solidFill>
                  <a:srgbClr val="002060"/>
                </a:solidFill>
                <a:effectLst/>
                <a:latin typeface="Cambria" panose="02040503050406030204" pitchFamily="18" charset="0"/>
                <a:ea typeface="Cambria" panose="02040503050406030204" pitchFamily="18" charset="0"/>
              </a:rPr>
              <a:t>(modified after </a:t>
            </a:r>
            <a:r>
              <a:rPr lang="en-US" sz="1400" dirty="0" err="1">
                <a:solidFill>
                  <a:srgbClr val="002060"/>
                </a:solidFill>
                <a:effectLst/>
                <a:latin typeface="Cambria" panose="02040503050406030204" pitchFamily="18" charset="0"/>
                <a:ea typeface="Cambria" panose="02040503050406030204" pitchFamily="18" charset="0"/>
              </a:rPr>
              <a:t>Rajabi</a:t>
            </a:r>
            <a:r>
              <a:rPr lang="en-US" sz="1400" dirty="0">
                <a:solidFill>
                  <a:srgbClr val="002060"/>
                </a:solidFill>
                <a:effectLst/>
                <a:latin typeface="Cambria" panose="02040503050406030204" pitchFamily="18" charset="0"/>
                <a:ea typeface="Cambria" panose="02040503050406030204" pitchFamily="18" charset="0"/>
              </a:rPr>
              <a:t> et al., 2019b, 2023; Data from </a:t>
            </a:r>
            <a:r>
              <a:rPr lang="en-US" sz="1400" dirty="0" err="1">
                <a:solidFill>
                  <a:srgbClr val="002060"/>
                </a:solidFill>
                <a:effectLst/>
                <a:latin typeface="Cambria" panose="02040503050406030204" pitchFamily="18" charset="0"/>
                <a:ea typeface="Cambria" panose="02040503050406030204" pitchFamily="18" charset="0"/>
              </a:rPr>
              <a:t>Maghfouri</a:t>
            </a:r>
            <a:r>
              <a:rPr lang="en-US" sz="1400" dirty="0">
                <a:solidFill>
                  <a:srgbClr val="002060"/>
                </a:solidFill>
                <a:effectLst/>
                <a:latin typeface="Cambria" panose="02040503050406030204" pitchFamily="18" charset="0"/>
                <a:ea typeface="Cambria" panose="02040503050406030204" pitchFamily="18" charset="0"/>
              </a:rPr>
              <a:t>, 2007; Lui et al., 2023).</a:t>
            </a:r>
            <a:endParaRPr lang="fa-IR" sz="1400" dirty="0">
              <a:solidFill>
                <a:srgbClr val="002060"/>
              </a:solidFill>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33A4609A-AB2C-27C0-CF88-58A0AB30D070}"/>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14</a:t>
            </a:r>
            <a:endParaRPr lang="fa-IR" sz="1000" dirty="0"/>
          </a:p>
        </p:txBody>
      </p:sp>
    </p:spTree>
    <p:extLst>
      <p:ext uri="{BB962C8B-B14F-4D97-AF65-F5344CB8AC3E}">
        <p14:creationId xmlns:p14="http://schemas.microsoft.com/office/powerpoint/2010/main" val="1217103914"/>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0DB00C-D37F-D55C-5C6C-EBA4A9936562}"/>
              </a:ext>
            </a:extLst>
          </p:cNvPr>
          <p:cNvSpPr>
            <a:spLocks noGrp="1"/>
          </p:cNvSpPr>
          <p:nvPr>
            <p:ph type="dt" sz="half" idx="10"/>
          </p:nvPr>
        </p:nvSpPr>
        <p:spPr/>
        <p:txBody>
          <a:bodyPr/>
          <a:lstStyle/>
          <a:p>
            <a:fld id="{B892B2BE-E4CB-41C0-A6BC-AE78024DDD01}" type="datetimeyyyy">
              <a:rPr lang="en-US" smtClean="0"/>
              <a:t>2023</a:t>
            </a:fld>
            <a:endParaRPr lang="en-US"/>
          </a:p>
        </p:txBody>
      </p:sp>
      <p:sp>
        <p:nvSpPr>
          <p:cNvPr id="7" name="TextBox 6">
            <a:extLst>
              <a:ext uri="{FF2B5EF4-FFF2-40B4-BE49-F238E27FC236}">
                <a16:creationId xmlns:a16="http://schemas.microsoft.com/office/drawing/2014/main" id="{A7E05844-4873-F2A2-CFF8-6FE9A267DDE8}"/>
              </a:ext>
            </a:extLst>
          </p:cNvPr>
          <p:cNvSpPr txBox="1"/>
          <p:nvPr/>
        </p:nvSpPr>
        <p:spPr>
          <a:xfrm>
            <a:off x="452184" y="1069505"/>
            <a:ext cx="8155132" cy="4980851"/>
          </a:xfrm>
          <a:prstGeom prst="rect">
            <a:avLst/>
          </a:prstGeom>
          <a:noFill/>
        </p:spPr>
        <p:txBody>
          <a:bodyPr wrap="square">
            <a:spAutoFit/>
          </a:bodyPr>
          <a:lstStyle/>
          <a:p>
            <a:pPr algn="just">
              <a:lnSpc>
                <a:spcPct val="150000"/>
              </a:lnSpc>
              <a:spcAft>
                <a:spcPts val="600"/>
              </a:spcAft>
            </a:pPr>
            <a:r>
              <a:rPr lang="en-US" sz="1400" dirty="0">
                <a:latin typeface="Cambria" panose="02040503050406030204" pitchFamily="18" charset="0"/>
                <a:ea typeface="Cambria" panose="02040503050406030204" pitchFamily="18" charset="0"/>
                <a:cs typeface="Arial" panose="020B0604020202020204" pitchFamily="34" charset="0"/>
              </a:rPr>
              <a:t>Consideration of the geologic characteristics of this deposit leads to a recognition of the following features:</a:t>
            </a:r>
          </a:p>
          <a:p>
            <a:pPr marL="257175" indent="-257175" algn="just">
              <a:spcAft>
                <a:spcPts val="750"/>
              </a:spcAft>
              <a:buFont typeface="+mj-lt"/>
              <a:buAutoNum type="arabicParenBoth"/>
              <a:tabLst>
                <a:tab pos="0" algn="l"/>
              </a:tabLst>
            </a:pPr>
            <a:r>
              <a:rPr lang="en-US" sz="1400" dirty="0">
                <a:latin typeface="Cambria" panose="02040503050406030204" pitchFamily="18" charset="0"/>
                <a:ea typeface="Cambria" panose="02040503050406030204" pitchFamily="18" charset="0"/>
                <a:cs typeface="Arial" panose="020B0604020202020204" pitchFamily="34" charset="0"/>
              </a:rPr>
              <a:t>The </a:t>
            </a:r>
            <a:r>
              <a:rPr lang="en-US" sz="1400" dirty="0" err="1">
                <a:latin typeface="Cambria" panose="02040503050406030204" pitchFamily="18" charset="0"/>
                <a:ea typeface="Cambria" panose="02040503050406030204" pitchFamily="18" charset="0"/>
                <a:cs typeface="Arial" panose="020B0604020202020204" pitchFamily="34" charset="0"/>
              </a:rPr>
              <a:t>Mehdiabad</a:t>
            </a:r>
            <a:r>
              <a:rPr lang="en-US" sz="1400" dirty="0">
                <a:latin typeface="Cambria" panose="02040503050406030204" pitchFamily="18" charset="0"/>
                <a:ea typeface="Cambria" panose="02040503050406030204" pitchFamily="18" charset="0"/>
                <a:cs typeface="Arial" panose="020B0604020202020204" pitchFamily="34" charset="0"/>
              </a:rPr>
              <a:t> deposit formed in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an extensional environment </a:t>
            </a:r>
            <a:r>
              <a:rPr lang="en-US" sz="1400" dirty="0">
                <a:latin typeface="Cambria" panose="02040503050406030204" pitchFamily="18" charset="0"/>
                <a:ea typeface="Cambria" panose="02040503050406030204" pitchFamily="18" charset="0"/>
                <a:cs typeface="Arial" panose="020B0604020202020204" pitchFamily="34" charset="0"/>
              </a:rPr>
              <a:t>that is related to the </a:t>
            </a:r>
            <a:r>
              <a:rPr lang="en-US" sz="1400" dirty="0" err="1">
                <a:latin typeface="Cambria" panose="02040503050406030204" pitchFamily="18" charset="0"/>
                <a:ea typeface="Cambria" panose="02040503050406030204" pitchFamily="18" charset="0"/>
                <a:cs typeface="Arial" panose="020B0604020202020204" pitchFamily="34" charset="0"/>
              </a:rPr>
              <a:t>Naein</a:t>
            </a:r>
            <a:r>
              <a:rPr lang="en-US" sz="1400" dirty="0">
                <a:latin typeface="Cambria" panose="02040503050406030204" pitchFamily="18" charset="0"/>
                <a:ea typeface="Cambria" panose="02040503050406030204" pitchFamily="18" charset="0"/>
                <a:cs typeface="Arial" panose="020B0604020202020204" pitchFamily="34" charset="0"/>
              </a:rPr>
              <a:t>-Baft back-arc basin undergoing active extensional faulting and subsidence. </a:t>
            </a:r>
          </a:p>
          <a:p>
            <a:pPr marL="257175" indent="-257175" algn="just">
              <a:spcAft>
                <a:spcPts val="750"/>
              </a:spcAft>
              <a:buFont typeface="+mj-lt"/>
              <a:buAutoNum type="arabicParenBoth"/>
              <a:tabLst>
                <a:tab pos="0" algn="l"/>
              </a:tabLst>
            </a:pPr>
            <a:r>
              <a:rPr lang="en-US" sz="1400" dirty="0">
                <a:latin typeface="Cambria" panose="02040503050406030204" pitchFamily="18" charset="0"/>
                <a:ea typeface="Cambria" panose="02040503050406030204" pitchFamily="18" charset="0"/>
                <a:cs typeface="Arial" panose="020B0604020202020204" pitchFamily="34" charset="0"/>
              </a:rPr>
              <a:t>The </a:t>
            </a:r>
            <a:r>
              <a:rPr lang="en-US" sz="1400" dirty="0" err="1">
                <a:latin typeface="Cambria" panose="02040503050406030204" pitchFamily="18" charset="0"/>
                <a:ea typeface="Cambria" panose="02040503050406030204" pitchFamily="18" charset="0"/>
                <a:cs typeface="Arial" panose="020B0604020202020204" pitchFamily="34" charset="0"/>
              </a:rPr>
              <a:t>sulphide</a:t>
            </a:r>
            <a:r>
              <a:rPr lang="en-US" sz="1400" dirty="0">
                <a:latin typeface="Cambria" panose="02040503050406030204" pitchFamily="18" charset="0"/>
                <a:ea typeface="Cambria" panose="02040503050406030204" pitchFamily="18" charset="0"/>
                <a:cs typeface="Arial" panose="020B0604020202020204" pitchFamily="34" charset="0"/>
              </a:rPr>
              <a:t> and barite </a:t>
            </a:r>
            <a:r>
              <a:rPr lang="en-US" sz="1400" dirty="0" err="1">
                <a:latin typeface="Cambria" panose="02040503050406030204" pitchFamily="18" charset="0"/>
                <a:ea typeface="Cambria" panose="02040503050406030204" pitchFamily="18" charset="0"/>
                <a:cs typeface="Arial" panose="020B0604020202020204" pitchFamily="34" charset="0"/>
              </a:rPr>
              <a:t>mineralizations</a:t>
            </a:r>
            <a:r>
              <a:rPr lang="en-US" sz="1400" dirty="0">
                <a:latin typeface="Cambria" panose="02040503050406030204" pitchFamily="18" charset="0"/>
                <a:ea typeface="Cambria" panose="02040503050406030204" pitchFamily="18" charset="0"/>
                <a:cs typeface="Arial" panose="020B0604020202020204" pitchFamily="34" charset="0"/>
              </a:rPr>
              <a:t> are controlled with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syn-sedimentary normal Black Hill fault </a:t>
            </a:r>
            <a:r>
              <a:rPr lang="en-US" sz="1400" dirty="0">
                <a:latin typeface="Cambria" panose="02040503050406030204" pitchFamily="18" charset="0"/>
                <a:ea typeface="Cambria" panose="02040503050406030204" pitchFamily="18" charset="0"/>
                <a:cs typeface="Arial" panose="020B0604020202020204" pitchFamily="34" charset="0"/>
              </a:rPr>
              <a:t>that may act as feeder zones and conduits for ore fluids and generated debris flow breccias.</a:t>
            </a:r>
          </a:p>
          <a:p>
            <a:pPr marL="257175" indent="-257175" algn="just">
              <a:spcAft>
                <a:spcPts val="750"/>
              </a:spcAft>
              <a:buFont typeface="+mj-lt"/>
              <a:buAutoNum type="arabicParenBoth"/>
              <a:tabLst>
                <a:tab pos="0" algn="l"/>
              </a:tabLst>
            </a:pPr>
            <a:r>
              <a:rPr lang="en-US" sz="1400" dirty="0">
                <a:latin typeface="Cambria" panose="02040503050406030204" pitchFamily="18" charset="0"/>
                <a:ea typeface="Cambria" panose="02040503050406030204" pitchFamily="18" charset="0"/>
                <a:cs typeface="Arial" panose="020B0604020202020204" pitchFamily="34" charset="0"/>
              </a:rPr>
              <a:t>The deposit is </a:t>
            </a:r>
            <a:r>
              <a:rPr lang="en-US" sz="1400" dirty="0" err="1">
                <a:solidFill>
                  <a:srgbClr val="FF0000"/>
                </a:solidFill>
                <a:latin typeface="Cambria" panose="02040503050406030204" pitchFamily="18" charset="0"/>
                <a:ea typeface="Cambria" panose="02040503050406030204" pitchFamily="18" charset="0"/>
                <a:cs typeface="Arial" panose="020B0604020202020204" pitchFamily="34" charset="0"/>
              </a:rPr>
              <a:t>stratabound</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 and </a:t>
            </a:r>
            <a:r>
              <a:rPr lang="en-US" sz="1400" dirty="0">
                <a:latin typeface="Cambria" panose="02040503050406030204" pitchFamily="18" charset="0"/>
                <a:ea typeface="Cambria" panose="02040503050406030204" pitchFamily="18" charset="0"/>
                <a:cs typeface="Arial" panose="020B0604020202020204" pitchFamily="34" charset="0"/>
              </a:rPr>
              <a:t>comprises a wedge-shaped </a:t>
            </a:r>
            <a:r>
              <a:rPr lang="en-US" sz="1400" dirty="0" err="1">
                <a:latin typeface="Cambria" panose="02040503050406030204" pitchFamily="18" charset="0"/>
                <a:ea typeface="Cambria" panose="02040503050406030204" pitchFamily="18" charset="0"/>
                <a:cs typeface="Arial" panose="020B0604020202020204" pitchFamily="34" charset="0"/>
              </a:rPr>
              <a:t>sulphide</a:t>
            </a:r>
            <a:r>
              <a:rPr lang="en-US" sz="1400" dirty="0">
                <a:latin typeface="Cambria" panose="02040503050406030204" pitchFamily="18" charset="0"/>
                <a:ea typeface="Cambria" panose="02040503050406030204" pitchFamily="18" charset="0"/>
                <a:cs typeface="Arial" panose="020B0604020202020204" pitchFamily="34" charset="0"/>
              </a:rPr>
              <a:t>-barite orebody.</a:t>
            </a:r>
          </a:p>
          <a:p>
            <a:pPr marL="257175" indent="-257175" algn="just">
              <a:spcAft>
                <a:spcPts val="750"/>
              </a:spcAft>
              <a:buFont typeface="+mj-lt"/>
              <a:buAutoNum type="arabicParenBoth"/>
              <a:tabLst>
                <a:tab pos="0" algn="l"/>
              </a:tabLst>
            </a:pPr>
            <a:r>
              <a:rPr lang="en-US" sz="1400" dirty="0">
                <a:latin typeface="Cambria" panose="02040503050406030204" pitchFamily="18" charset="0"/>
                <a:ea typeface="Cambria" panose="02040503050406030204" pitchFamily="18" charset="0"/>
                <a:cs typeface="Arial" panose="020B0604020202020204" pitchFamily="34" charset="0"/>
              </a:rPr>
              <a:t>Orebodies represent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complex textures of </a:t>
            </a:r>
            <a:r>
              <a:rPr lang="en-US" sz="1400" dirty="0" err="1">
                <a:solidFill>
                  <a:srgbClr val="FF0000"/>
                </a:solidFill>
                <a:latin typeface="Cambria" panose="02040503050406030204" pitchFamily="18" charset="0"/>
                <a:ea typeface="Cambria" panose="02040503050406030204" pitchFamily="18" charset="0"/>
                <a:cs typeface="Arial" panose="020B0604020202020204" pitchFamily="34" charset="0"/>
              </a:rPr>
              <a:t>sulphides</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 and barite, such as brecciated, replacement, colloform, zebra, banded replacement, and very minor laminated</a:t>
            </a:r>
            <a:r>
              <a:rPr lang="en-US" sz="1400" dirty="0">
                <a:latin typeface="Cambria" panose="02040503050406030204" pitchFamily="18" charset="0"/>
                <a:ea typeface="Cambria" panose="02040503050406030204" pitchFamily="18" charset="0"/>
                <a:cs typeface="Arial" panose="020B0604020202020204" pitchFamily="34" charset="0"/>
              </a:rPr>
              <a:t>.</a:t>
            </a:r>
          </a:p>
          <a:p>
            <a:pPr marL="257175" indent="-257175" algn="just">
              <a:spcAft>
                <a:spcPts val="750"/>
              </a:spcAft>
              <a:buFont typeface="+mj-lt"/>
              <a:buAutoNum type="arabicParenBoth"/>
              <a:tabLst>
                <a:tab pos="0" algn="l"/>
              </a:tabLst>
            </a:pPr>
            <a:r>
              <a:rPr lang="en-US" sz="1400" dirty="0">
                <a:latin typeface="Cambria" panose="02040503050406030204" pitchFamily="18" charset="0"/>
                <a:ea typeface="Cambria" panose="02040503050406030204" pitchFamily="18" charset="0"/>
                <a:cs typeface="Arial" panose="020B0604020202020204" pitchFamily="34" charset="0"/>
              </a:rPr>
              <a:t>Alteration consists mainly of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dolomitization and Silicification</a:t>
            </a:r>
            <a:r>
              <a:rPr lang="en-US" sz="1400" dirty="0">
                <a:latin typeface="Cambria" panose="02040503050406030204" pitchFamily="18" charset="0"/>
                <a:ea typeface="Cambria" panose="02040503050406030204" pitchFamily="18" charset="0"/>
                <a:cs typeface="Arial" panose="020B0604020202020204" pitchFamily="34" charset="0"/>
              </a:rPr>
              <a:t>. Fe-dolomite and siderite are common.</a:t>
            </a:r>
          </a:p>
          <a:p>
            <a:pPr marL="257175" indent="-257175" algn="just">
              <a:spcAft>
                <a:spcPts val="750"/>
              </a:spcAft>
              <a:buFont typeface="+mj-lt"/>
              <a:buAutoNum type="arabicParenBoth"/>
              <a:tabLst>
                <a:tab pos="0" algn="l"/>
              </a:tabLst>
            </a:pP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Barite</a:t>
            </a:r>
            <a:r>
              <a:rPr lang="en-US" sz="1400" dirty="0">
                <a:latin typeface="Cambria" panose="02040503050406030204" pitchFamily="18" charset="0"/>
                <a:ea typeface="Cambria" panose="02040503050406030204" pitchFamily="18" charset="0"/>
                <a:cs typeface="Arial" panose="020B0604020202020204" pitchFamily="34" charset="0"/>
              </a:rPr>
              <a:t> is an important gangue mineral,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replaced by coarse-grained </a:t>
            </a:r>
            <a:r>
              <a:rPr lang="en-US" sz="1400" dirty="0">
                <a:latin typeface="Cambria" panose="02040503050406030204" pitchFamily="18" charset="0"/>
                <a:ea typeface="Cambria" panose="02040503050406030204" pitchFamily="18" charset="0"/>
                <a:cs typeface="Arial" panose="020B0604020202020204" pitchFamily="34" charset="0"/>
              </a:rPr>
              <a:t>pyrite, chalcopyrite, galena and sphalerite. Laminated </a:t>
            </a:r>
            <a:r>
              <a:rPr lang="en-US" sz="1400" dirty="0" err="1">
                <a:latin typeface="Cambria" panose="02040503050406030204" pitchFamily="18" charset="0"/>
                <a:ea typeface="Cambria" panose="02040503050406030204" pitchFamily="18" charset="0"/>
                <a:cs typeface="Arial" panose="020B0604020202020204" pitchFamily="34" charset="0"/>
              </a:rPr>
              <a:t>sulphides</a:t>
            </a:r>
            <a:r>
              <a:rPr lang="en-US" sz="1400" dirty="0">
                <a:latin typeface="Cambria" panose="02040503050406030204" pitchFamily="18" charset="0"/>
                <a:ea typeface="Cambria" panose="02040503050406030204" pitchFamily="18" charset="0"/>
                <a:cs typeface="Arial" panose="020B0604020202020204" pitchFamily="34" charset="0"/>
              </a:rPr>
              <a:t> are minor, and there is no evidence of exhalation in the formation of orebodies.</a:t>
            </a:r>
          </a:p>
          <a:p>
            <a:pPr marL="257175" indent="-257175" algn="just">
              <a:spcAft>
                <a:spcPts val="750"/>
              </a:spcAft>
              <a:buFont typeface="+mj-lt"/>
              <a:buAutoNum type="arabicParenBoth"/>
              <a:tabLst>
                <a:tab pos="0" algn="l"/>
              </a:tabLst>
            </a:pPr>
            <a:r>
              <a:rPr lang="en-US" sz="1400" dirty="0">
                <a:latin typeface="Cambria" panose="02040503050406030204" pitchFamily="18" charset="0"/>
                <a:ea typeface="Cambria" panose="02040503050406030204" pitchFamily="18" charset="0"/>
                <a:cs typeface="Arial" panose="020B0604020202020204" pitchFamily="34" charset="0"/>
              </a:rPr>
              <a:t>Temperatures of ore deposition are typically 80° to about 250°C (majority 120°-230°C), and salinities range from 1 to 20 </a:t>
            </a:r>
            <a:r>
              <a:rPr lang="en-US" sz="1400" dirty="0" err="1">
                <a:latin typeface="Cambria" panose="02040503050406030204" pitchFamily="18" charset="0"/>
                <a:ea typeface="Cambria" panose="02040503050406030204" pitchFamily="18" charset="0"/>
                <a:cs typeface="Arial" panose="020B0604020202020204" pitchFamily="34" charset="0"/>
              </a:rPr>
              <a:t>wt</a:t>
            </a:r>
            <a:r>
              <a:rPr lang="en-US" sz="1400" dirty="0">
                <a:latin typeface="Cambria" panose="02040503050406030204" pitchFamily="18" charset="0"/>
                <a:ea typeface="Cambria" panose="02040503050406030204" pitchFamily="18" charset="0"/>
                <a:cs typeface="Arial" panose="020B0604020202020204" pitchFamily="34" charset="0"/>
              </a:rPr>
              <a:t>% NaCl equiv., with the majority falling between 5 and 17 </a:t>
            </a:r>
            <a:r>
              <a:rPr lang="en-US" sz="1400" dirty="0" err="1">
                <a:latin typeface="Cambria" panose="02040503050406030204" pitchFamily="18" charset="0"/>
                <a:ea typeface="Cambria" panose="02040503050406030204" pitchFamily="18" charset="0"/>
                <a:cs typeface="Arial" panose="020B0604020202020204" pitchFamily="34" charset="0"/>
              </a:rPr>
              <a:t>wt</a:t>
            </a:r>
            <a:r>
              <a:rPr lang="en-US" sz="1400" dirty="0">
                <a:latin typeface="Cambria" panose="02040503050406030204" pitchFamily="18" charset="0"/>
                <a:ea typeface="Cambria" panose="02040503050406030204" pitchFamily="18" charset="0"/>
                <a:cs typeface="Arial" panose="020B0604020202020204" pitchFamily="34" charset="0"/>
              </a:rPr>
              <a:t>%.</a:t>
            </a:r>
          </a:p>
          <a:p>
            <a:pPr marL="171450" algn="just">
              <a:spcAft>
                <a:spcPts val="600"/>
              </a:spcAft>
            </a:pPr>
            <a:r>
              <a:rPr lang="en-US" sz="1400" dirty="0">
                <a:latin typeface="Cambria" panose="02040503050406030204" pitchFamily="18" charset="0"/>
                <a:ea typeface="Cambria" panose="02040503050406030204" pitchFamily="18" charset="0"/>
                <a:cs typeface="Arial" panose="020B0604020202020204" pitchFamily="34" charset="0"/>
              </a:rPr>
              <a:t>These features are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similar to those in other Irish-type </a:t>
            </a:r>
            <a:r>
              <a:rPr lang="en-US" sz="1400" dirty="0">
                <a:latin typeface="Cambria" panose="02040503050406030204" pitchFamily="18" charset="0"/>
                <a:ea typeface="Cambria" panose="02040503050406030204" pitchFamily="18" charset="0"/>
                <a:cs typeface="Arial" panose="020B0604020202020204" pitchFamily="34" charset="0"/>
              </a:rPr>
              <a:t>and some </a:t>
            </a:r>
            <a:r>
              <a:rPr lang="en-US" sz="1400" dirty="0">
                <a:solidFill>
                  <a:srgbClr val="FF0000"/>
                </a:solidFill>
                <a:latin typeface="Cambria" panose="02040503050406030204" pitchFamily="18" charset="0"/>
                <a:ea typeface="Cambria" panose="02040503050406030204" pitchFamily="18" charset="0"/>
                <a:cs typeface="Arial" panose="020B0604020202020204" pitchFamily="34" charset="0"/>
              </a:rPr>
              <a:t>barite-replacement sediment-hosted Zn-Pb (e.g., Red Dog) </a:t>
            </a:r>
            <a:r>
              <a:rPr lang="en-US" sz="1400" dirty="0">
                <a:latin typeface="Cambria" panose="02040503050406030204" pitchFamily="18" charset="0"/>
                <a:ea typeface="Cambria" panose="02040503050406030204" pitchFamily="18" charset="0"/>
                <a:cs typeface="Arial" panose="020B0604020202020204" pitchFamily="34" charset="0"/>
              </a:rPr>
              <a:t>deposits worldwide, suggesting that diagenetic and replacement processes in carbonate rocks formed the </a:t>
            </a:r>
            <a:r>
              <a:rPr lang="en-US" sz="1400" dirty="0" err="1">
                <a:latin typeface="Cambria" panose="02040503050406030204" pitchFamily="18" charset="0"/>
                <a:ea typeface="Cambria" panose="02040503050406030204" pitchFamily="18" charset="0"/>
                <a:cs typeface="Arial" panose="020B0604020202020204" pitchFamily="34" charset="0"/>
              </a:rPr>
              <a:t>Mehdiabad</a:t>
            </a:r>
            <a:r>
              <a:rPr lang="en-US" sz="1400" dirty="0">
                <a:latin typeface="Cambria" panose="02040503050406030204" pitchFamily="18" charset="0"/>
                <a:ea typeface="Cambria" panose="02040503050406030204" pitchFamily="18" charset="0"/>
                <a:cs typeface="Arial" panose="020B0604020202020204" pitchFamily="34" charset="0"/>
              </a:rPr>
              <a:t> deposit.  </a:t>
            </a:r>
          </a:p>
        </p:txBody>
      </p:sp>
      <p:grpSp>
        <p:nvGrpSpPr>
          <p:cNvPr id="2" name="Group 1">
            <a:extLst>
              <a:ext uri="{FF2B5EF4-FFF2-40B4-BE49-F238E27FC236}">
                <a16:creationId xmlns:a16="http://schemas.microsoft.com/office/drawing/2014/main" id="{853CA25E-1DF4-7AE3-CC4B-D75DBE2A5C1D}"/>
              </a:ext>
            </a:extLst>
          </p:cNvPr>
          <p:cNvGrpSpPr/>
          <p:nvPr/>
        </p:nvGrpSpPr>
        <p:grpSpPr>
          <a:xfrm>
            <a:off x="123052" y="117789"/>
            <a:ext cx="8892000" cy="475532"/>
            <a:chOff x="65902" y="117789"/>
            <a:chExt cx="8892000" cy="475532"/>
          </a:xfrm>
        </p:grpSpPr>
        <p:sp>
          <p:nvSpPr>
            <p:cNvPr id="3" name="Rectangle: Rounded Corners 2">
              <a:extLst>
                <a:ext uri="{FF2B5EF4-FFF2-40B4-BE49-F238E27FC236}">
                  <a16:creationId xmlns:a16="http://schemas.microsoft.com/office/drawing/2014/main" id="{61962194-0CD5-9609-62FB-42A39106909D}"/>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713BF4E-6E59-B8EA-063C-C2C75423D844}"/>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2" name="Picture 11">
              <a:extLst>
                <a:ext uri="{FF2B5EF4-FFF2-40B4-BE49-F238E27FC236}">
                  <a16:creationId xmlns:a16="http://schemas.microsoft.com/office/drawing/2014/main" id="{F09B734D-12A4-7A00-6C29-48AC519E02A8}"/>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3" name="Picture 12">
            <a:extLst>
              <a:ext uri="{FF2B5EF4-FFF2-40B4-BE49-F238E27FC236}">
                <a16:creationId xmlns:a16="http://schemas.microsoft.com/office/drawing/2014/main" id="{6B94C4BA-3E2D-DB6E-F8FC-5AABF71A0F9A}"/>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4" name="Rounded Rectangle 16">
            <a:extLst>
              <a:ext uri="{FF2B5EF4-FFF2-40B4-BE49-F238E27FC236}">
                <a16:creationId xmlns:a16="http://schemas.microsoft.com/office/drawing/2014/main" id="{FEA42259-6524-E9D3-2134-196062B4961F}"/>
              </a:ext>
            </a:extLst>
          </p:cNvPr>
          <p:cNvSpPr/>
          <p:nvPr/>
        </p:nvSpPr>
        <p:spPr>
          <a:xfrm>
            <a:off x="123051" y="669330"/>
            <a:ext cx="2520000" cy="360000"/>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Summary and Conclusion</a:t>
            </a:r>
          </a:p>
        </p:txBody>
      </p:sp>
      <p:sp>
        <p:nvSpPr>
          <p:cNvPr id="8" name="Oval 7">
            <a:extLst>
              <a:ext uri="{FF2B5EF4-FFF2-40B4-BE49-F238E27FC236}">
                <a16:creationId xmlns:a16="http://schemas.microsoft.com/office/drawing/2014/main" id="{08C60D2D-DBD4-C2AC-8F39-1E9DF4797BB2}"/>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15</a:t>
            </a:r>
            <a:endParaRPr lang="fa-IR" sz="1000" dirty="0"/>
          </a:p>
        </p:txBody>
      </p:sp>
    </p:spTree>
    <p:extLst>
      <p:ext uri="{BB962C8B-B14F-4D97-AF65-F5344CB8AC3E}">
        <p14:creationId xmlns:p14="http://schemas.microsoft.com/office/powerpoint/2010/main" val="1467537252"/>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40BA1C-689F-8967-1B6F-2DE696145FB2}"/>
              </a:ext>
            </a:extLst>
          </p:cNvPr>
          <p:cNvSpPr txBox="1"/>
          <p:nvPr/>
        </p:nvSpPr>
        <p:spPr>
          <a:xfrm>
            <a:off x="1234164" y="1500405"/>
            <a:ext cx="6423949" cy="707886"/>
          </a:xfrm>
          <a:prstGeom prst="rect">
            <a:avLst/>
          </a:prstGeom>
          <a:noFill/>
        </p:spPr>
        <p:txBody>
          <a:bodyPr wrap="square">
            <a:spAutoFit/>
          </a:bodyPr>
          <a:lstStyle/>
          <a:p>
            <a:pPr algn="ctr"/>
            <a:r>
              <a:rPr lang="en-US" sz="2000" b="1" i="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 Is the </a:t>
            </a:r>
            <a:r>
              <a:rPr lang="en-US" sz="2000" b="1" i="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Mehdiabad</a:t>
            </a:r>
            <a:r>
              <a:rPr lang="en-US" sz="2000" b="1" i="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as an Irish-type deposit, fraternal twin to Red Dog or distant cousins? </a:t>
            </a:r>
            <a:endParaRPr lang="fa-IR"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4C5B0769-080B-16EA-7696-CEE9BBE90E68}"/>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56B41A4E-9340-C75C-61D1-F7C9F3F498FC}"/>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8EE4E24-F3E9-7992-DE8A-BE860BBE2B00}"/>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440FADFF-76CD-0635-3841-602BAC9528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67A7B2F3-A30D-2348-95DA-C44CA8294F7F}"/>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3" name="TextBox 12">
            <a:extLst>
              <a:ext uri="{FF2B5EF4-FFF2-40B4-BE49-F238E27FC236}">
                <a16:creationId xmlns:a16="http://schemas.microsoft.com/office/drawing/2014/main" id="{7E171547-2726-640D-6006-A0AFCE077B3B}"/>
              </a:ext>
            </a:extLst>
          </p:cNvPr>
          <p:cNvSpPr txBox="1"/>
          <p:nvPr/>
        </p:nvSpPr>
        <p:spPr>
          <a:xfrm>
            <a:off x="2027029" y="2279334"/>
            <a:ext cx="4572000" cy="307777"/>
          </a:xfrm>
          <a:prstGeom prst="rect">
            <a:avLst/>
          </a:prstGeom>
          <a:noFill/>
        </p:spPr>
        <p:txBody>
          <a:bodyPr wrap="square">
            <a:spAutoFit/>
          </a:bodyPr>
          <a:lstStyle/>
          <a:p>
            <a:pPr algn="ctr"/>
            <a:r>
              <a:rPr lang="en-US" sz="1400" b="1" i="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Dr. Gleeson and </a:t>
            </a:r>
            <a:r>
              <a:rPr lang="en-US" sz="1400" b="1" i="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Magnall</a:t>
            </a:r>
            <a:r>
              <a:rPr lang="en-US" sz="1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answer us.</a:t>
            </a:r>
          </a:p>
        </p:txBody>
      </p:sp>
      <p:pic>
        <p:nvPicPr>
          <p:cNvPr id="14" name="Picture 13" descr="10-6">
            <a:extLst>
              <a:ext uri="{FF2B5EF4-FFF2-40B4-BE49-F238E27FC236}">
                <a16:creationId xmlns:a16="http://schemas.microsoft.com/office/drawing/2014/main" id="{E816A746-2F4B-5B14-295F-8017CCC81ADC}"/>
              </a:ext>
            </a:extLst>
          </p:cNvPr>
          <p:cNvPicPr>
            <a:picLocks noChangeAspect="1"/>
          </p:cNvPicPr>
          <p:nvPr/>
        </p:nvPicPr>
        <p:blipFill rotWithShape="1">
          <a:blip r:embed="rId5" cstate="print">
            <a:lum bright="-10000" contrast="20000"/>
            <a:extLst>
              <a:ext uri="{28A0092B-C50C-407E-A947-70E740481C1C}">
                <a14:useLocalDpi xmlns:a14="http://schemas.microsoft.com/office/drawing/2010/main" val="0"/>
              </a:ext>
            </a:extLst>
          </a:blip>
          <a:srcRect t="68767"/>
          <a:stretch/>
        </p:blipFill>
        <p:spPr bwMode="auto">
          <a:xfrm>
            <a:off x="1148751" y="3450346"/>
            <a:ext cx="3651885" cy="1671151"/>
          </a:xfrm>
          <a:prstGeom prst="rect">
            <a:avLst/>
          </a:prstGeom>
          <a:noFill/>
          <a:ln>
            <a:noFill/>
          </a:ln>
        </p:spPr>
      </p:pic>
      <p:pic>
        <p:nvPicPr>
          <p:cNvPr id="16" name="Picture 15">
            <a:extLst>
              <a:ext uri="{FF2B5EF4-FFF2-40B4-BE49-F238E27FC236}">
                <a16:creationId xmlns:a16="http://schemas.microsoft.com/office/drawing/2014/main" id="{E98472CB-AADB-89A2-73AD-FC33E359640E}"/>
              </a:ext>
            </a:extLst>
          </p:cNvPr>
          <p:cNvPicPr>
            <a:picLocks noChangeAspect="1"/>
          </p:cNvPicPr>
          <p:nvPr/>
        </p:nvPicPr>
        <p:blipFill>
          <a:blip r:embed="rId6"/>
          <a:stretch>
            <a:fillRect/>
          </a:stretch>
        </p:blipFill>
        <p:spPr>
          <a:xfrm>
            <a:off x="5419682" y="3026250"/>
            <a:ext cx="2189402" cy="2344721"/>
          </a:xfrm>
          <a:prstGeom prst="rect">
            <a:avLst/>
          </a:prstGeom>
        </p:spPr>
      </p:pic>
      <p:sp>
        <p:nvSpPr>
          <p:cNvPr id="17" name="TextBox 16">
            <a:extLst>
              <a:ext uri="{FF2B5EF4-FFF2-40B4-BE49-F238E27FC236}">
                <a16:creationId xmlns:a16="http://schemas.microsoft.com/office/drawing/2014/main" id="{D290743A-5148-FB4A-B7BF-2BA04E50CB54}"/>
              </a:ext>
            </a:extLst>
          </p:cNvPr>
          <p:cNvSpPr txBox="1"/>
          <p:nvPr/>
        </p:nvSpPr>
        <p:spPr>
          <a:xfrm>
            <a:off x="1148751" y="5192540"/>
            <a:ext cx="4572000" cy="261610"/>
          </a:xfrm>
          <a:prstGeom prst="rect">
            <a:avLst/>
          </a:prstGeom>
          <a:noFill/>
        </p:spPr>
        <p:txBody>
          <a:bodyPr wrap="square">
            <a:spAutoFit/>
          </a:bodyPr>
          <a:lstStyle/>
          <a:p>
            <a:r>
              <a:rPr lang="en-US" sz="1050" b="0" i="0" dirty="0">
                <a:solidFill>
                  <a:srgbClr val="000000"/>
                </a:solidFill>
                <a:effectLst/>
                <a:latin typeface="Cambria" panose="02040503050406030204" pitchFamily="18" charset="0"/>
                <a:ea typeface="Cambria" panose="02040503050406030204" pitchFamily="18" charset="0"/>
              </a:rPr>
              <a:t>Kelley et al. (2004)</a:t>
            </a:r>
            <a:endParaRPr lang="en-US" sz="105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18D3601-902E-3225-F2A6-FA6A9AF39486}"/>
              </a:ext>
            </a:extLst>
          </p:cNvPr>
          <p:cNvSpPr txBox="1"/>
          <p:nvPr/>
        </p:nvSpPr>
        <p:spPr>
          <a:xfrm>
            <a:off x="5917593" y="5450067"/>
            <a:ext cx="4572000" cy="261610"/>
          </a:xfrm>
          <a:prstGeom prst="rect">
            <a:avLst/>
          </a:prstGeom>
          <a:noFill/>
        </p:spPr>
        <p:txBody>
          <a:bodyPr wrap="square">
            <a:spAutoFit/>
          </a:bodyPr>
          <a:lstStyle/>
          <a:p>
            <a:r>
              <a:rPr lang="en-US" sz="1050" b="0" i="0" dirty="0">
                <a:solidFill>
                  <a:srgbClr val="000000"/>
                </a:solidFill>
                <a:effectLst/>
                <a:latin typeface="Cambria" panose="02040503050406030204" pitchFamily="18" charset="0"/>
                <a:ea typeface="Cambria" panose="02040503050406030204" pitchFamily="18" charset="0"/>
              </a:rPr>
              <a:t>Liu et al. (2023)</a:t>
            </a:r>
            <a:endParaRPr lang="en-US" sz="105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062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5CE82474-A075-A4B4-0E13-C75F85BFB28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5" name="TextBox 4">
            <a:extLst>
              <a:ext uri="{FF2B5EF4-FFF2-40B4-BE49-F238E27FC236}">
                <a16:creationId xmlns:a16="http://schemas.microsoft.com/office/drawing/2014/main" id="{AF7BFC8E-47C7-5048-C181-00E1A4600F3E}"/>
              </a:ext>
            </a:extLst>
          </p:cNvPr>
          <p:cNvSpPr txBox="1"/>
          <p:nvPr/>
        </p:nvSpPr>
        <p:spPr>
          <a:xfrm>
            <a:off x="907317" y="6214034"/>
            <a:ext cx="2771548" cy="461665"/>
          </a:xfrm>
          <a:prstGeom prst="rect">
            <a:avLst/>
          </a:prstGeom>
          <a:noFill/>
        </p:spPr>
        <p:txBody>
          <a:bodyPr wrap="square">
            <a:spAutoFit/>
          </a:bodyPr>
          <a:lstStyle/>
          <a:p>
            <a:pPr algn="l" fontAlgn="base"/>
            <a:r>
              <a:rPr lang="da-DK" sz="1200" b="1" i="1" dirty="0">
                <a:latin typeface="Cambria" panose="02040503050406030204" pitchFamily="18" charset="0"/>
                <a:ea typeface="Cambria" panose="02040503050406030204" pitchFamily="18" charset="0"/>
                <a:hlinkClick r:id="rId5"/>
              </a:rPr>
              <a:t>rahman.rajabi@ut.ac.ir</a:t>
            </a:r>
            <a:endParaRPr lang="da-DK" sz="1200" b="1" i="1" dirty="0">
              <a:latin typeface="Cambria" panose="02040503050406030204" pitchFamily="18" charset="0"/>
              <a:ea typeface="Cambria" panose="02040503050406030204" pitchFamily="18" charset="0"/>
            </a:endParaRPr>
          </a:p>
          <a:p>
            <a:pPr algn="l" fontAlgn="base"/>
            <a:r>
              <a:rPr lang="da-DK" sz="1200" b="1" i="1" strike="noStrike" dirty="0">
                <a:effectLst/>
                <a:latin typeface="Cambria" panose="02040503050406030204" pitchFamily="18" charset="0"/>
                <a:ea typeface="Cambria" panose="02040503050406030204" pitchFamily="18" charset="0"/>
              </a:rPr>
              <a:t>abdorrahmanrajabi.ut@gmail.com</a:t>
            </a:r>
          </a:p>
        </p:txBody>
      </p:sp>
      <p:sp>
        <p:nvSpPr>
          <p:cNvPr id="11" name="Oval 10">
            <a:extLst>
              <a:ext uri="{FF2B5EF4-FFF2-40B4-BE49-F238E27FC236}">
                <a16:creationId xmlns:a16="http://schemas.microsoft.com/office/drawing/2014/main" id="{3B943360-7710-105C-F991-89B5B5B8EBBB}"/>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16</a:t>
            </a:r>
            <a:endParaRPr lang="fa-IR" sz="1000" dirty="0"/>
          </a:p>
        </p:txBody>
      </p:sp>
      <p:pic>
        <p:nvPicPr>
          <p:cNvPr id="14" name="Picture 13">
            <a:extLst>
              <a:ext uri="{FF2B5EF4-FFF2-40B4-BE49-F238E27FC236}">
                <a16:creationId xmlns:a16="http://schemas.microsoft.com/office/drawing/2014/main" id="{1793EB90-E8B8-61C8-2A29-2E2286AC0A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731" y="807719"/>
            <a:ext cx="9168453" cy="5400000"/>
          </a:xfrm>
          <a:prstGeom prst="rect">
            <a:avLst/>
          </a:prstGeom>
        </p:spPr>
      </p:pic>
    </p:spTree>
    <p:extLst>
      <p:ext uri="{BB962C8B-B14F-4D97-AF65-F5344CB8AC3E}">
        <p14:creationId xmlns:p14="http://schemas.microsoft.com/office/powerpoint/2010/main" val="3562952989"/>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633A4264-2C31-D08D-CC2F-AB113DEB09A4}"/>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5" name="Picture 4">
            <a:extLst>
              <a:ext uri="{FF2B5EF4-FFF2-40B4-BE49-F238E27FC236}">
                <a16:creationId xmlns:a16="http://schemas.microsoft.com/office/drawing/2014/main" id="{014366C4-E789-492A-DE69-D537C4DC750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4493" y="1007191"/>
            <a:ext cx="5388221" cy="4979970"/>
          </a:xfrm>
          <a:prstGeom prst="rect">
            <a:avLst/>
          </a:prstGeom>
        </p:spPr>
      </p:pic>
      <p:sp>
        <p:nvSpPr>
          <p:cNvPr id="11" name="TextBox 10">
            <a:extLst>
              <a:ext uri="{FF2B5EF4-FFF2-40B4-BE49-F238E27FC236}">
                <a16:creationId xmlns:a16="http://schemas.microsoft.com/office/drawing/2014/main" id="{8C7A6438-91C5-0669-8675-3DA8CAC9B843}"/>
              </a:ext>
            </a:extLst>
          </p:cNvPr>
          <p:cNvSpPr txBox="1"/>
          <p:nvPr/>
        </p:nvSpPr>
        <p:spPr>
          <a:xfrm>
            <a:off x="1009135" y="6067912"/>
            <a:ext cx="7675654" cy="600164"/>
          </a:xfrm>
          <a:prstGeom prst="rect">
            <a:avLst/>
          </a:prstGeom>
          <a:noFill/>
        </p:spPr>
        <p:txBody>
          <a:bodyPr wrap="square">
            <a:spAutoFit/>
          </a:bodyPr>
          <a:lstStyle/>
          <a:p>
            <a:pPr algn="just" rtl="0">
              <a:spcAft>
                <a:spcPts val="1000"/>
              </a:spcAft>
            </a:pP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Photomicrographs of replacement textures of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sulphides</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barite in the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Mehdiabad</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deposit. A-C) Replacement of barite with pyrite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Py</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chalcopyrite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Cpy</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sphalerite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Sp</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D, E) Replacement of barite with galena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Gn</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F, G) Replacement of dolomite (Do), galena and pyrite with sphalerite. </a:t>
            </a:r>
            <a:endParaRPr lang="en-US" sz="11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3" name="Oval 2">
            <a:extLst>
              <a:ext uri="{FF2B5EF4-FFF2-40B4-BE49-F238E27FC236}">
                <a16:creationId xmlns:a16="http://schemas.microsoft.com/office/drawing/2014/main" id="{0AC810B2-ABB5-BE3E-3BD1-CF400F77E6EB}"/>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13</a:t>
            </a:r>
            <a:endParaRPr lang="fa-IR" sz="1000" dirty="0"/>
          </a:p>
        </p:txBody>
      </p:sp>
      <p:sp>
        <p:nvSpPr>
          <p:cNvPr id="6" name="Rounded Rectangle 16">
            <a:extLst>
              <a:ext uri="{FF2B5EF4-FFF2-40B4-BE49-F238E27FC236}">
                <a16:creationId xmlns:a16="http://schemas.microsoft.com/office/drawing/2014/main" id="{294247D4-CA68-82B4-2B69-E95ACF2B16EC}"/>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Tree>
    <p:extLst>
      <p:ext uri="{BB962C8B-B14F-4D97-AF65-F5344CB8AC3E}">
        <p14:creationId xmlns:p14="http://schemas.microsoft.com/office/powerpoint/2010/main" val="285304354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BB08DAA3-D54F-E9D5-11B1-5B8C5B9E22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8053" y="1151234"/>
            <a:ext cx="6761998" cy="4704977"/>
          </a:xfrm>
          <a:prstGeom prst="rect">
            <a:avLst/>
          </a:prstGeom>
        </p:spPr>
      </p:pic>
      <p:sp>
        <p:nvSpPr>
          <p:cNvPr id="4" name="Rectangle 3">
            <a:extLst>
              <a:ext uri="{FF2B5EF4-FFF2-40B4-BE49-F238E27FC236}">
                <a16:creationId xmlns:a16="http://schemas.microsoft.com/office/drawing/2014/main" id="{E220C7CC-227D-BC82-894B-7D067A8B8F98}"/>
              </a:ext>
            </a:extLst>
          </p:cNvPr>
          <p:cNvSpPr/>
          <p:nvPr/>
        </p:nvSpPr>
        <p:spPr>
          <a:xfrm>
            <a:off x="781318" y="5921595"/>
            <a:ext cx="8233734" cy="830997"/>
          </a:xfrm>
          <a:prstGeom prst="rect">
            <a:avLst/>
          </a:prstGeom>
        </p:spPr>
        <p:txBody>
          <a:bodyPr wrap="square">
            <a:spAutoFit/>
          </a:bodyPr>
          <a:lstStyle/>
          <a:p>
            <a:pPr algn="just" rtl="0">
              <a:spcAft>
                <a:spcPts val="1000"/>
              </a:spcAft>
            </a:pPr>
            <a:r>
              <a:rPr lang="en-US" sz="1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Simplified tectonic map of Iran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Aghanabati</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1998) and distribution map of carbonate‐hosted (MVT and Irish-type) Zn‐Pb and F‐rich deposits according to the age of host rocks in the Central Alborz, Tabas‐Posht e Badam, Malayer‐Esfahan, and Yazd‐</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Anarak</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metallogenic belts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et al., 2012a; 2019a; 2022). Major Irish-type deposits are indicated with red font. </a:t>
            </a:r>
            <a:r>
              <a:rPr lang="en-US" sz="1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Simplified terrane map of the western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Tethysides</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crustal domains of Iran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et al., 2019a).</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69189EBB-DBE5-C214-2FA2-51C68FBA074D}"/>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5" name="Rounded Rectangle 16">
            <a:extLst>
              <a:ext uri="{FF2B5EF4-FFF2-40B4-BE49-F238E27FC236}">
                <a16:creationId xmlns:a16="http://schemas.microsoft.com/office/drawing/2014/main" id="{D3E476F9-0949-06C5-3990-2BE6F9D6438F}"/>
              </a:ext>
            </a:extLst>
          </p:cNvPr>
          <p:cNvSpPr/>
          <p:nvPr/>
        </p:nvSpPr>
        <p:spPr>
          <a:xfrm>
            <a:off x="123051" y="658705"/>
            <a:ext cx="3290759"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Distribution of the CH Zn-Pb ore deposits</a:t>
            </a:r>
          </a:p>
        </p:txBody>
      </p:sp>
      <p:sp>
        <p:nvSpPr>
          <p:cNvPr id="12" name="Oval 11">
            <a:extLst>
              <a:ext uri="{FF2B5EF4-FFF2-40B4-BE49-F238E27FC236}">
                <a16:creationId xmlns:a16="http://schemas.microsoft.com/office/drawing/2014/main" id="{0283DE98-C944-0608-DDB2-79ADEBEAF5B6}"/>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2</a:t>
            </a:r>
            <a:endParaRPr lang="fa-IR" sz="1000" dirty="0"/>
          </a:p>
        </p:txBody>
      </p:sp>
    </p:spTree>
    <p:extLst>
      <p:ext uri="{BB962C8B-B14F-4D97-AF65-F5344CB8AC3E}">
        <p14:creationId xmlns:p14="http://schemas.microsoft.com/office/powerpoint/2010/main" val="95929516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76A532BD-B5C7-132B-7E74-330E279845FD}"/>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Rounded Rectangle 16">
            <a:extLst>
              <a:ext uri="{FF2B5EF4-FFF2-40B4-BE49-F238E27FC236}">
                <a16:creationId xmlns:a16="http://schemas.microsoft.com/office/drawing/2014/main" id="{38B71E1F-A685-81D2-8A22-012730E36C7D}"/>
              </a:ext>
            </a:extLst>
          </p:cNvPr>
          <p:cNvSpPr/>
          <p:nvPr/>
        </p:nvSpPr>
        <p:spPr>
          <a:xfrm>
            <a:off x="123051" y="649026"/>
            <a:ext cx="6022375" cy="277414"/>
          </a:xfrm>
          <a:prstGeom prst="roundRect">
            <a:avLst>
              <a:gd name="adj"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Spatial distribution of deposits and their relation to the  tectonic environment</a:t>
            </a:r>
          </a:p>
        </p:txBody>
      </p:sp>
      <p:pic>
        <p:nvPicPr>
          <p:cNvPr id="12" name="Picture 11">
            <a:extLst>
              <a:ext uri="{FF2B5EF4-FFF2-40B4-BE49-F238E27FC236}">
                <a16:creationId xmlns:a16="http://schemas.microsoft.com/office/drawing/2014/main" id="{22E7864F-1622-A71F-A7E6-3AA49CE1F4B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0860" y="1673760"/>
            <a:ext cx="8527267" cy="3119783"/>
          </a:xfrm>
          <a:prstGeom prst="rect">
            <a:avLst/>
          </a:prstGeom>
        </p:spPr>
      </p:pic>
      <p:sp>
        <p:nvSpPr>
          <p:cNvPr id="14" name="TextBox 13">
            <a:extLst>
              <a:ext uri="{FF2B5EF4-FFF2-40B4-BE49-F238E27FC236}">
                <a16:creationId xmlns:a16="http://schemas.microsoft.com/office/drawing/2014/main" id="{95A2D1B7-21E2-9ED5-7492-4A15967821D3}"/>
              </a:ext>
            </a:extLst>
          </p:cNvPr>
          <p:cNvSpPr txBox="1"/>
          <p:nvPr/>
        </p:nvSpPr>
        <p:spPr>
          <a:xfrm>
            <a:off x="250860" y="4910217"/>
            <a:ext cx="8382600" cy="430887"/>
          </a:xfrm>
          <a:prstGeom prst="rect">
            <a:avLst/>
          </a:prstGeom>
          <a:noFill/>
        </p:spPr>
        <p:txBody>
          <a:bodyPr wrap="square">
            <a:spAutoFit/>
          </a:bodyPr>
          <a:lstStyle/>
          <a:p>
            <a:pPr algn="just"/>
            <a:r>
              <a:rPr lang="en-US" sz="11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A-C) Geodynamic reconstruction model of the Iranian plateau (dark grey) from the Early to Late Cretaceous (modified after </a:t>
            </a:r>
            <a:r>
              <a:rPr lang="en-US" sz="11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1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et al., 2012a) and Zn-Pb (Ag ± Cu ± Ba) mineralizations around the Nain-Baft suture zone. (modified after </a:t>
            </a:r>
            <a:r>
              <a:rPr lang="en-US" sz="11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1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et al., 2012a, 2019a). </a:t>
            </a:r>
            <a:endParaRPr lang="fa-IR" sz="11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70E40434-46BD-8546-5EFB-7BBD210453E9}"/>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33</a:t>
            </a:r>
            <a:endParaRPr lang="fa-IR" sz="1000" dirty="0"/>
          </a:p>
        </p:txBody>
      </p:sp>
    </p:spTree>
    <p:extLst>
      <p:ext uri="{BB962C8B-B14F-4D97-AF65-F5344CB8AC3E}">
        <p14:creationId xmlns:p14="http://schemas.microsoft.com/office/powerpoint/2010/main" val="296164368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AEE156A-D554-4676-B55D-84A6032CF528}" type="slidenum">
              <a:rPr lang="en-US" smtClean="0"/>
              <a:pPr>
                <a:defRPr/>
              </a:pPr>
              <a:t>3</a:t>
            </a:fld>
            <a:endParaRPr lang="en-US"/>
          </a:p>
        </p:txBody>
      </p:sp>
      <p:pic>
        <p:nvPicPr>
          <p:cNvPr id="8" name="Picture 7"/>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bwMode="auto">
          <a:xfrm>
            <a:off x="1473111" y="1638192"/>
            <a:ext cx="5935946" cy="3581616"/>
          </a:xfrm>
          <a:prstGeom prst="rect">
            <a:avLst/>
          </a:prstGeom>
          <a:noFill/>
          <a:ln>
            <a:noFill/>
          </a:ln>
        </p:spPr>
      </p:pic>
      <p:sp>
        <p:nvSpPr>
          <p:cNvPr id="3" name="Rounded Rectangle 16">
            <a:extLst>
              <a:ext uri="{FF2B5EF4-FFF2-40B4-BE49-F238E27FC236}">
                <a16:creationId xmlns:a16="http://schemas.microsoft.com/office/drawing/2014/main" id="{5B81ABDB-1825-3F2C-48B9-42FE242F1078}"/>
              </a:ext>
            </a:extLst>
          </p:cNvPr>
          <p:cNvSpPr/>
          <p:nvPr/>
        </p:nvSpPr>
        <p:spPr>
          <a:xfrm>
            <a:off x="123051" y="645457"/>
            <a:ext cx="2933699"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Types of the SH Zn-Pb ore deposits</a:t>
            </a:r>
          </a:p>
        </p:txBody>
      </p:sp>
      <p:grpSp>
        <p:nvGrpSpPr>
          <p:cNvPr id="5" name="Group 4">
            <a:extLst>
              <a:ext uri="{FF2B5EF4-FFF2-40B4-BE49-F238E27FC236}">
                <a16:creationId xmlns:a16="http://schemas.microsoft.com/office/drawing/2014/main" id="{29B247EF-3A8F-B6D9-B759-CDA74F662166}"/>
              </a:ext>
            </a:extLst>
          </p:cNvPr>
          <p:cNvGrpSpPr/>
          <p:nvPr/>
        </p:nvGrpSpPr>
        <p:grpSpPr>
          <a:xfrm>
            <a:off x="123052" y="117789"/>
            <a:ext cx="8892000" cy="475532"/>
            <a:chOff x="65902" y="117789"/>
            <a:chExt cx="8892000" cy="475532"/>
          </a:xfrm>
        </p:grpSpPr>
        <p:sp>
          <p:nvSpPr>
            <p:cNvPr id="6" name="Rectangle: Rounded Corners 5">
              <a:extLst>
                <a:ext uri="{FF2B5EF4-FFF2-40B4-BE49-F238E27FC236}">
                  <a16:creationId xmlns:a16="http://schemas.microsoft.com/office/drawing/2014/main" id="{A9043975-D119-5713-E26F-EB825D3F3712}"/>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1CECA96-4504-F18C-03E4-A763BD1528E8}"/>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9" name="Picture 8">
              <a:extLst>
                <a:ext uri="{FF2B5EF4-FFF2-40B4-BE49-F238E27FC236}">
                  <a16:creationId xmlns:a16="http://schemas.microsoft.com/office/drawing/2014/main" id="{8CEF0005-892E-810D-8C4C-15A05BDB8D67}"/>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11" name="Rectangle 10">
            <a:extLst>
              <a:ext uri="{FF2B5EF4-FFF2-40B4-BE49-F238E27FC236}">
                <a16:creationId xmlns:a16="http://schemas.microsoft.com/office/drawing/2014/main" id="{04FFB90E-D49E-8736-B571-11061172154E}"/>
              </a:ext>
            </a:extLst>
          </p:cNvPr>
          <p:cNvSpPr/>
          <p:nvPr/>
        </p:nvSpPr>
        <p:spPr>
          <a:xfrm>
            <a:off x="142757" y="2616214"/>
            <a:ext cx="1752718" cy="246221"/>
          </a:xfrm>
          <a:prstGeom prst="rect">
            <a:avLst/>
          </a:prstGeom>
        </p:spPr>
        <p:txBody>
          <a:bodyPr wrap="square">
            <a:spAutoFit/>
          </a:bodyPr>
          <a:lstStyle/>
          <a:p>
            <a:r>
              <a:rPr lang="en-US" sz="1000" dirty="0">
                <a:solidFill>
                  <a:srgbClr val="002060"/>
                </a:solidFill>
                <a:latin typeface="Cambria" panose="02040503050406030204" pitchFamily="18" charset="0"/>
                <a:ea typeface="Cambria" panose="02040503050406030204" pitchFamily="18" charset="0"/>
              </a:rPr>
              <a:t>Leach et al. (2010)</a:t>
            </a:r>
            <a:endParaRPr lang="fa-IR" sz="1000"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BF87298-061F-AFFA-1EB6-2356F06ED517}"/>
              </a:ext>
            </a:extLst>
          </p:cNvPr>
          <p:cNvSpPr/>
          <p:nvPr/>
        </p:nvSpPr>
        <p:spPr>
          <a:xfrm>
            <a:off x="142757" y="3680683"/>
            <a:ext cx="1752718" cy="246221"/>
          </a:xfrm>
          <a:prstGeom prst="rect">
            <a:avLst/>
          </a:prstGeom>
        </p:spPr>
        <p:txBody>
          <a:bodyPr wrap="square">
            <a:spAutoFit/>
          </a:bodyPr>
          <a:lstStyle/>
          <a:p>
            <a:r>
              <a:rPr lang="en-US" sz="1000" dirty="0">
                <a:solidFill>
                  <a:srgbClr val="002060"/>
                </a:solidFill>
                <a:latin typeface="Cambria" panose="02040503050406030204" pitchFamily="18" charset="0"/>
                <a:ea typeface="Cambria" panose="02040503050406030204" pitchFamily="18" charset="0"/>
              </a:rPr>
              <a:t>Leach et al. (2005)</a:t>
            </a:r>
            <a:endParaRPr lang="fa-IR" sz="1000"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CB8473CC-A6B3-DC79-69DD-97E01A3F20C7}"/>
              </a:ext>
            </a:extLst>
          </p:cNvPr>
          <p:cNvSpPr/>
          <p:nvPr/>
        </p:nvSpPr>
        <p:spPr>
          <a:xfrm>
            <a:off x="142757" y="4639107"/>
            <a:ext cx="1752718" cy="384721"/>
          </a:xfrm>
          <a:prstGeom prst="rect">
            <a:avLst/>
          </a:prstGeom>
        </p:spPr>
        <p:txBody>
          <a:bodyPr wrap="square">
            <a:spAutoFit/>
          </a:bodyPr>
          <a:lstStyle/>
          <a:p>
            <a:r>
              <a:rPr lang="en-US" sz="1000" dirty="0">
                <a:solidFill>
                  <a:srgbClr val="002060"/>
                </a:solidFill>
                <a:latin typeface="Cambria" panose="02040503050406030204" pitchFamily="18" charset="0"/>
                <a:ea typeface="Cambria" panose="02040503050406030204" pitchFamily="18" charset="0"/>
              </a:rPr>
              <a:t>Houston et al. (2015)</a:t>
            </a:r>
          </a:p>
          <a:p>
            <a:r>
              <a:rPr lang="en-US" sz="900" i="1" dirty="0">
                <a:solidFill>
                  <a:srgbClr val="002060"/>
                </a:solidFill>
                <a:latin typeface="Cambria" panose="02040503050406030204" pitchFamily="18" charset="0"/>
                <a:ea typeface="Cambria" panose="02040503050406030204" pitchFamily="18" charset="0"/>
              </a:rPr>
              <a:t>(Goodfellow, 2004)</a:t>
            </a:r>
            <a:endParaRPr lang="fa-IR" sz="900" i="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D6FE4B9-EBFB-0A1E-FEF0-CFB16835599A}"/>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5" name="Rectangle: Rounded Corners 14">
            <a:extLst>
              <a:ext uri="{FF2B5EF4-FFF2-40B4-BE49-F238E27FC236}">
                <a16:creationId xmlns:a16="http://schemas.microsoft.com/office/drawing/2014/main" id="{FB6B211D-E0F4-479D-8B2C-12086715D69D}"/>
              </a:ext>
            </a:extLst>
          </p:cNvPr>
          <p:cNvSpPr/>
          <p:nvPr/>
        </p:nvSpPr>
        <p:spPr>
          <a:xfrm>
            <a:off x="5059680" y="3619500"/>
            <a:ext cx="1257300" cy="5334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C643E18B-1C27-49B3-BB14-5C139B1081D8}"/>
              </a:ext>
            </a:extLst>
          </p:cNvPr>
          <p:cNvSpPr/>
          <p:nvPr/>
        </p:nvSpPr>
        <p:spPr>
          <a:xfrm>
            <a:off x="6525137" y="3611880"/>
            <a:ext cx="861060" cy="5334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28D1AEA1-079B-EFEF-E45F-66D77A61A430}"/>
              </a:ext>
            </a:extLst>
          </p:cNvPr>
          <p:cNvGrpSpPr/>
          <p:nvPr/>
        </p:nvGrpSpPr>
        <p:grpSpPr>
          <a:xfrm>
            <a:off x="57091" y="5434442"/>
            <a:ext cx="8458259" cy="1185593"/>
            <a:chOff x="57091" y="5434442"/>
            <a:chExt cx="8458259" cy="1185593"/>
          </a:xfrm>
        </p:grpSpPr>
        <p:sp>
          <p:nvSpPr>
            <p:cNvPr id="10" name="Rectangle 9">
              <a:extLst>
                <a:ext uri="{FF2B5EF4-FFF2-40B4-BE49-F238E27FC236}">
                  <a16:creationId xmlns:a16="http://schemas.microsoft.com/office/drawing/2014/main" id="{88015D1D-4676-427D-CB8A-8A6BD5E6410C}"/>
                </a:ext>
              </a:extLst>
            </p:cNvPr>
            <p:cNvSpPr/>
            <p:nvPr/>
          </p:nvSpPr>
          <p:spPr>
            <a:xfrm>
              <a:off x="1762259" y="5798347"/>
              <a:ext cx="1924050" cy="276999"/>
            </a:xfrm>
            <a:prstGeom prst="rect">
              <a:avLst/>
            </a:prstGeom>
          </p:spPr>
          <p:txBody>
            <a:bodyPr wrap="square">
              <a:spAutoFit/>
            </a:bodyPr>
            <a:lstStyle/>
            <a:p>
              <a:r>
                <a:rPr lang="en-US" sz="1200" dirty="0" err="1">
                  <a:solidFill>
                    <a:srgbClr val="002060"/>
                  </a:solidFill>
                  <a:latin typeface="Cambria" panose="02040503050406030204" pitchFamily="18" charset="0"/>
                  <a:ea typeface="Cambria" panose="02040503050406030204" pitchFamily="18" charset="0"/>
                </a:rPr>
                <a:t>Maghfouri</a:t>
              </a:r>
              <a:r>
                <a:rPr lang="en-US" sz="1200" dirty="0">
                  <a:solidFill>
                    <a:srgbClr val="002060"/>
                  </a:solidFill>
                  <a:latin typeface="Cambria" panose="02040503050406030204" pitchFamily="18" charset="0"/>
                  <a:ea typeface="Cambria" panose="02040503050406030204" pitchFamily="18" charset="0"/>
                </a:rPr>
                <a:t> et al. (2019)</a:t>
              </a:r>
              <a:endParaRPr lang="fa-IR" sz="1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1057105-431D-4C81-949B-21946811350D}"/>
                </a:ext>
              </a:extLst>
            </p:cNvPr>
            <p:cNvSpPr/>
            <p:nvPr/>
          </p:nvSpPr>
          <p:spPr>
            <a:xfrm>
              <a:off x="1981141" y="5434442"/>
              <a:ext cx="936000" cy="3240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Cambria" panose="02040503050406030204" pitchFamily="18" charset="0"/>
                  <a:ea typeface="Cambria" panose="02040503050406030204" pitchFamily="18" charset="0"/>
                </a:rPr>
                <a:t>SEDEX</a:t>
              </a:r>
            </a:p>
          </p:txBody>
        </p:sp>
        <p:sp>
          <p:nvSpPr>
            <p:cNvPr id="17" name="Rectangle 16">
              <a:extLst>
                <a:ext uri="{FF2B5EF4-FFF2-40B4-BE49-F238E27FC236}">
                  <a16:creationId xmlns:a16="http://schemas.microsoft.com/office/drawing/2014/main" id="{6AD5A872-2C4C-3EA3-D7BA-EEF73878BAF7}"/>
                </a:ext>
              </a:extLst>
            </p:cNvPr>
            <p:cNvSpPr/>
            <p:nvPr/>
          </p:nvSpPr>
          <p:spPr>
            <a:xfrm>
              <a:off x="4989197" y="5796705"/>
              <a:ext cx="1924050" cy="461665"/>
            </a:xfrm>
            <a:prstGeom prst="rect">
              <a:avLst/>
            </a:prstGeom>
          </p:spPr>
          <p:txBody>
            <a:bodyPr wrap="square">
              <a:spAutoFit/>
            </a:bodyPr>
            <a:lstStyle/>
            <a:p>
              <a:r>
                <a:rPr lang="en-US" sz="1200" dirty="0">
                  <a:solidFill>
                    <a:srgbClr val="002060"/>
                  </a:solidFill>
                  <a:latin typeface="Cambria" panose="02040503050406030204" pitchFamily="18" charset="0"/>
                  <a:ea typeface="Cambria" panose="02040503050406030204" pitchFamily="18" charset="0"/>
                </a:rPr>
                <a:t>Leach et al. (2005 )</a:t>
              </a:r>
            </a:p>
            <a:p>
              <a:r>
                <a:rPr lang="en-US" sz="1200" b="0" i="0" dirty="0">
                  <a:solidFill>
                    <a:srgbClr val="002060"/>
                  </a:solidFill>
                  <a:effectLst/>
                  <a:latin typeface="Cambria" panose="02040503050406030204" pitchFamily="18" charset="0"/>
                  <a:ea typeface="Cambria" panose="02040503050406030204" pitchFamily="18" charset="0"/>
                </a:rPr>
                <a:t>Liu</a:t>
              </a:r>
              <a:r>
                <a:rPr lang="en-US" sz="1200" dirty="0">
                  <a:solidFill>
                    <a:srgbClr val="002060"/>
                  </a:solidFill>
                  <a:latin typeface="Cambria" panose="02040503050406030204" pitchFamily="18" charset="0"/>
                  <a:ea typeface="Cambria" panose="02040503050406030204" pitchFamily="18" charset="0"/>
                </a:rPr>
                <a:t> et al. (2023)</a:t>
              </a:r>
              <a:endParaRPr lang="fa-IR" sz="1200" dirty="0">
                <a:solidFill>
                  <a:srgbClr val="002060"/>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9C221B6E-C7C6-712D-57A3-349A0FDACB3F}"/>
                </a:ext>
              </a:extLst>
            </p:cNvPr>
            <p:cNvSpPr/>
            <p:nvPr/>
          </p:nvSpPr>
          <p:spPr>
            <a:xfrm>
              <a:off x="6591300" y="5789038"/>
              <a:ext cx="1924050" cy="830997"/>
            </a:xfrm>
            <a:prstGeom prst="rect">
              <a:avLst/>
            </a:prstGeom>
          </p:spPr>
          <p:txBody>
            <a:bodyPr wrap="square">
              <a:spAutoFit/>
            </a:bodyPr>
            <a:lstStyle/>
            <a:p>
              <a:r>
                <a:rPr lang="en-US" sz="1200" dirty="0">
                  <a:solidFill>
                    <a:srgbClr val="002060"/>
                  </a:solidFill>
                  <a:latin typeface="Cambria" panose="02040503050406030204" pitchFamily="18" charset="0"/>
                  <a:ea typeface="Cambria" panose="02040503050406030204" pitchFamily="18" charset="0"/>
                </a:rPr>
                <a:t>Burton (2003)</a:t>
              </a:r>
            </a:p>
            <a:p>
              <a:r>
                <a:rPr lang="en-US" sz="1200" dirty="0" err="1">
                  <a:solidFill>
                    <a:srgbClr val="002060"/>
                  </a:solidFill>
                  <a:latin typeface="Cambria" panose="02040503050406030204" pitchFamily="18" charset="0"/>
                  <a:ea typeface="Cambria" panose="02040503050406030204" pitchFamily="18" charset="0"/>
                </a:rPr>
                <a:t>Rajabi</a:t>
              </a:r>
              <a:r>
                <a:rPr lang="en-US" sz="1200" dirty="0">
                  <a:solidFill>
                    <a:srgbClr val="002060"/>
                  </a:solidFill>
                  <a:latin typeface="Cambria" panose="02040503050406030204" pitchFamily="18" charset="0"/>
                  <a:ea typeface="Cambria" panose="02040503050406030204" pitchFamily="18" charset="0"/>
                </a:rPr>
                <a:t> et al. (2012)</a:t>
              </a:r>
            </a:p>
            <a:p>
              <a:r>
                <a:rPr lang="en-US" sz="1200" dirty="0" err="1">
                  <a:solidFill>
                    <a:srgbClr val="002060"/>
                  </a:solidFill>
                  <a:latin typeface="Cambria" panose="02040503050406030204" pitchFamily="18" charset="0"/>
                  <a:ea typeface="Cambria" panose="02040503050406030204" pitchFamily="18" charset="0"/>
                </a:rPr>
                <a:t>Rajabi</a:t>
              </a:r>
              <a:r>
                <a:rPr lang="en-US" sz="1200" dirty="0">
                  <a:solidFill>
                    <a:srgbClr val="002060"/>
                  </a:solidFill>
                  <a:latin typeface="Cambria" panose="02040503050406030204" pitchFamily="18" charset="0"/>
                  <a:ea typeface="Cambria" panose="02040503050406030204" pitchFamily="18" charset="0"/>
                </a:rPr>
                <a:t> (2022)</a:t>
              </a:r>
            </a:p>
            <a:p>
              <a:r>
                <a:rPr lang="en-US" sz="1200" dirty="0" err="1">
                  <a:solidFill>
                    <a:srgbClr val="002060"/>
                  </a:solidFill>
                  <a:latin typeface="Cambria" panose="02040503050406030204" pitchFamily="18" charset="0"/>
                  <a:ea typeface="Cambria" panose="02040503050406030204" pitchFamily="18" charset="0"/>
                </a:rPr>
                <a:t>Ghasemi</a:t>
              </a:r>
              <a:r>
                <a:rPr lang="en-US" sz="1200" dirty="0">
                  <a:solidFill>
                    <a:srgbClr val="002060"/>
                  </a:solidFill>
                  <a:latin typeface="Cambria" panose="02040503050406030204" pitchFamily="18" charset="0"/>
                  <a:ea typeface="Cambria" panose="02040503050406030204" pitchFamily="18" charset="0"/>
                </a:rPr>
                <a:t> (2006)</a:t>
              </a:r>
            </a:p>
          </p:txBody>
        </p:sp>
        <p:sp>
          <p:nvSpPr>
            <p:cNvPr id="19" name="Rectangle 18">
              <a:extLst>
                <a:ext uri="{FF2B5EF4-FFF2-40B4-BE49-F238E27FC236}">
                  <a16:creationId xmlns:a16="http://schemas.microsoft.com/office/drawing/2014/main" id="{B17CFC9C-E6D3-0930-7D1C-E00E57D899A9}"/>
                </a:ext>
              </a:extLst>
            </p:cNvPr>
            <p:cNvSpPr/>
            <p:nvPr/>
          </p:nvSpPr>
          <p:spPr>
            <a:xfrm>
              <a:off x="57091" y="5789038"/>
              <a:ext cx="1620000" cy="461665"/>
            </a:xfrm>
            <a:prstGeom prst="rect">
              <a:avLst/>
            </a:prstGeom>
            <a:solidFill>
              <a:srgbClr val="FF0000">
                <a:alpha val="34000"/>
              </a:srgbClr>
            </a:solidFill>
            <a:ln>
              <a:noFill/>
            </a:ln>
          </p:spPr>
          <p:txBody>
            <a:bodyPr wrap="square">
              <a:spAutoFit/>
            </a:bodyPr>
            <a:lstStyle/>
            <a:p>
              <a:r>
                <a:rPr lang="en-US" sz="1200" dirty="0">
                  <a:solidFill>
                    <a:srgbClr val="002060"/>
                  </a:solidFill>
                  <a:latin typeface="Cambria" panose="02040503050406030204" pitchFamily="18" charset="0"/>
                  <a:ea typeface="Cambria" panose="02040503050406030204" pitchFamily="18" charset="0"/>
                </a:rPr>
                <a:t>Suggested Model for </a:t>
              </a:r>
              <a:r>
                <a:rPr lang="en-US" sz="1200" dirty="0" err="1">
                  <a:solidFill>
                    <a:srgbClr val="002060"/>
                  </a:solidFill>
                  <a:latin typeface="Cambria" panose="02040503050406030204" pitchFamily="18" charset="0"/>
                  <a:ea typeface="Cambria" panose="02040503050406030204" pitchFamily="18" charset="0"/>
                </a:rPr>
                <a:t>Mehdiabad</a:t>
              </a:r>
              <a:endParaRPr lang="fa-IR" sz="1200" dirty="0">
                <a:solidFill>
                  <a:srgbClr val="00206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A4A17151-CBCE-DB96-E6C7-417E379E05AF}"/>
                </a:ext>
              </a:extLst>
            </p:cNvPr>
            <p:cNvSpPr/>
            <p:nvPr/>
          </p:nvSpPr>
          <p:spPr>
            <a:xfrm>
              <a:off x="5162686" y="5434442"/>
              <a:ext cx="861060" cy="3240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Cambria" panose="02040503050406030204" pitchFamily="18" charset="0"/>
                  <a:ea typeface="Cambria" panose="02040503050406030204" pitchFamily="18" charset="0"/>
                </a:rPr>
                <a:t>MVT</a:t>
              </a:r>
            </a:p>
          </p:txBody>
        </p:sp>
        <p:sp>
          <p:nvSpPr>
            <p:cNvPr id="21" name="Rectangle: Rounded Corners 20">
              <a:extLst>
                <a:ext uri="{FF2B5EF4-FFF2-40B4-BE49-F238E27FC236}">
                  <a16:creationId xmlns:a16="http://schemas.microsoft.com/office/drawing/2014/main" id="{17B863FB-7E73-1B7F-7BF2-9E8576C4C0D2}"/>
                </a:ext>
              </a:extLst>
            </p:cNvPr>
            <p:cNvSpPr/>
            <p:nvPr/>
          </p:nvSpPr>
          <p:spPr>
            <a:xfrm>
              <a:off x="6568859" y="5434442"/>
              <a:ext cx="1296000" cy="3240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Cambria" panose="02040503050406030204" pitchFamily="18" charset="0"/>
                  <a:ea typeface="Cambria" panose="02040503050406030204" pitchFamily="18" charset="0"/>
                </a:rPr>
                <a:t>Irish-Type</a:t>
              </a:r>
            </a:p>
          </p:txBody>
        </p:sp>
      </p:grpSp>
      <p:sp>
        <p:nvSpPr>
          <p:cNvPr id="22" name="Rectangle: Rounded Corners 21">
            <a:extLst>
              <a:ext uri="{FF2B5EF4-FFF2-40B4-BE49-F238E27FC236}">
                <a16:creationId xmlns:a16="http://schemas.microsoft.com/office/drawing/2014/main" id="{E6DCCDB9-2549-77D5-E61A-91C9B688AFB4}"/>
              </a:ext>
            </a:extLst>
          </p:cNvPr>
          <p:cNvSpPr/>
          <p:nvPr/>
        </p:nvSpPr>
        <p:spPr>
          <a:xfrm>
            <a:off x="1589900" y="3611880"/>
            <a:ext cx="861060" cy="5334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1EBC0F0-CEE7-B850-4622-2D1F2E3267D5}"/>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3</a:t>
            </a:r>
            <a:endParaRPr lang="fa-IR" sz="1000" dirty="0"/>
          </a:p>
        </p:txBody>
      </p:sp>
    </p:spTree>
    <p:extLst>
      <p:ext uri="{BB962C8B-B14F-4D97-AF65-F5344CB8AC3E}">
        <p14:creationId xmlns:p14="http://schemas.microsoft.com/office/powerpoint/2010/main" val="42438669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2A449E78-9AEB-6650-ACAE-0F0DC1A539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1808" y="1085851"/>
            <a:ext cx="6740041" cy="5225078"/>
          </a:xfrm>
          <a:prstGeom prst="rect">
            <a:avLst/>
          </a:prstGeom>
        </p:spPr>
      </p:pic>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5" name="Rounded Rectangle 16">
            <a:extLst>
              <a:ext uri="{FF2B5EF4-FFF2-40B4-BE49-F238E27FC236}">
                <a16:creationId xmlns:a16="http://schemas.microsoft.com/office/drawing/2014/main" id="{49838A8D-63DA-55F8-3B6D-CA10D61D265E}"/>
              </a:ext>
            </a:extLst>
          </p:cNvPr>
          <p:cNvSpPr/>
          <p:nvPr/>
        </p:nvSpPr>
        <p:spPr>
          <a:xfrm>
            <a:off x="123051" y="649026"/>
            <a:ext cx="380974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Cretaceous  Metallogenic Belt </a:t>
            </a:r>
          </a:p>
        </p:txBody>
      </p:sp>
      <p:sp>
        <p:nvSpPr>
          <p:cNvPr id="11" name="TextBox 10">
            <a:extLst>
              <a:ext uri="{FF2B5EF4-FFF2-40B4-BE49-F238E27FC236}">
                <a16:creationId xmlns:a16="http://schemas.microsoft.com/office/drawing/2014/main" id="{B1C2A803-B92D-4AF1-5B2E-159BF4CBAA2E}"/>
              </a:ext>
            </a:extLst>
          </p:cNvPr>
          <p:cNvSpPr txBox="1"/>
          <p:nvPr/>
        </p:nvSpPr>
        <p:spPr>
          <a:xfrm>
            <a:off x="781317" y="6201732"/>
            <a:ext cx="8000217" cy="646331"/>
          </a:xfrm>
          <a:prstGeom prst="rect">
            <a:avLst/>
          </a:prstGeom>
          <a:noFill/>
        </p:spPr>
        <p:txBody>
          <a:bodyPr wrap="square">
            <a:spAutoFit/>
          </a:bodyPr>
          <a:lstStyle/>
          <a:p>
            <a:pPr algn="l" rtl="0">
              <a:spcAft>
                <a:spcPts val="1000"/>
              </a:spcAft>
            </a:pPr>
            <a:r>
              <a:rPr lang="en-US" sz="1200" i="0" dirty="0">
                <a:solidFill>
                  <a:srgbClr val="231F20"/>
                </a:solidFill>
                <a:effectLst/>
                <a:latin typeface="Cambria" panose="02040503050406030204" pitchFamily="18" charset="0"/>
                <a:ea typeface="Cambria" panose="02040503050406030204" pitchFamily="18" charset="0"/>
                <a:cs typeface="Calibri" panose="020F0502020204030204" pitchFamily="34" charset="0"/>
              </a:rPr>
              <a:t>Distribution map of Irish-type, SHMS (SEDEX) and VSHMS deposits in the Malayer-Esfahan and Yazd-</a:t>
            </a:r>
            <a:r>
              <a:rPr lang="en-US" sz="1200" i="0" dirty="0" err="1">
                <a:solidFill>
                  <a:srgbClr val="231F20"/>
                </a:solidFill>
                <a:effectLst/>
                <a:latin typeface="Cambria" panose="02040503050406030204" pitchFamily="18" charset="0"/>
                <a:ea typeface="Cambria" panose="02040503050406030204" pitchFamily="18" charset="0"/>
                <a:cs typeface="Calibri" panose="020F0502020204030204" pitchFamily="34" charset="0"/>
              </a:rPr>
              <a:t>Anarak</a:t>
            </a:r>
            <a:r>
              <a:rPr lang="en-US" sz="1200" i="0" dirty="0">
                <a:solidFill>
                  <a:srgbClr val="231F20"/>
                </a:solidFill>
                <a:effectLst/>
                <a:latin typeface="Cambria" panose="02040503050406030204" pitchFamily="18" charset="0"/>
                <a:ea typeface="Cambria" panose="02040503050406030204" pitchFamily="18" charset="0"/>
                <a:cs typeface="Calibri" panose="020F0502020204030204" pitchFamily="34" charset="0"/>
              </a:rPr>
              <a:t> metallogenic belts of Iran (after </a:t>
            </a:r>
            <a:r>
              <a:rPr lang="en-US" sz="1200" i="0" dirty="0" err="1">
                <a:solidFill>
                  <a:srgbClr val="231F20"/>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231F20"/>
                </a:solidFill>
                <a:effectLst/>
                <a:latin typeface="Cambria" panose="02040503050406030204" pitchFamily="18" charset="0"/>
                <a:ea typeface="Cambria" panose="02040503050406030204" pitchFamily="18" charset="0"/>
                <a:cs typeface="Calibri" panose="020F0502020204030204" pitchFamily="34" charset="0"/>
              </a:rPr>
              <a:t> et al., 2012). These deposits occur on both sides of the Nain-Baft back-arc basin, characterized by ophiolites.</a:t>
            </a:r>
            <a:endParaRPr lang="en-US" sz="1200" i="1" dirty="0">
              <a:solidFill>
                <a:srgbClr val="44546A"/>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Freeform: Shape 3">
            <a:extLst>
              <a:ext uri="{FF2B5EF4-FFF2-40B4-BE49-F238E27FC236}">
                <a16:creationId xmlns:a16="http://schemas.microsoft.com/office/drawing/2014/main" id="{A5E524BF-2946-94F9-ADC2-FD563DB5B993}"/>
              </a:ext>
            </a:extLst>
          </p:cNvPr>
          <p:cNvSpPr/>
          <p:nvPr/>
        </p:nvSpPr>
        <p:spPr>
          <a:xfrm>
            <a:off x="1653154" y="1806862"/>
            <a:ext cx="3184421" cy="3262608"/>
          </a:xfrm>
          <a:custGeom>
            <a:avLst/>
            <a:gdLst>
              <a:gd name="connsiteX0" fmla="*/ 1547246 w 3184421"/>
              <a:gd name="connsiteY0" fmla="*/ 2470498 h 3262608"/>
              <a:gd name="connsiteX1" fmla="*/ 2187326 w 3184421"/>
              <a:gd name="connsiteY1" fmla="*/ 2968338 h 3262608"/>
              <a:gd name="connsiteX2" fmla="*/ 2705486 w 3184421"/>
              <a:gd name="connsiteY2" fmla="*/ 3222338 h 3262608"/>
              <a:gd name="connsiteX3" fmla="*/ 2908686 w 3184421"/>
              <a:gd name="connsiteY3" fmla="*/ 3212178 h 3262608"/>
              <a:gd name="connsiteX4" fmla="*/ 3162686 w 3184421"/>
              <a:gd name="connsiteY4" fmla="*/ 2744818 h 3262608"/>
              <a:gd name="connsiteX5" fmla="*/ 3162686 w 3184421"/>
              <a:gd name="connsiteY5" fmla="*/ 2114898 h 3262608"/>
              <a:gd name="connsiteX6" fmla="*/ 3091566 w 3184421"/>
              <a:gd name="connsiteY6" fmla="*/ 1789778 h 3262608"/>
              <a:gd name="connsiteX7" fmla="*/ 2431166 w 3184421"/>
              <a:gd name="connsiteY7" fmla="*/ 1078578 h 3262608"/>
              <a:gd name="connsiteX8" fmla="*/ 1984126 w 3184421"/>
              <a:gd name="connsiteY8" fmla="*/ 651858 h 3262608"/>
              <a:gd name="connsiteX9" fmla="*/ 1008766 w 3184421"/>
              <a:gd name="connsiteY9" fmla="*/ 113378 h 3262608"/>
              <a:gd name="connsiteX10" fmla="*/ 287406 w 3184421"/>
              <a:gd name="connsiteY10" fmla="*/ 1618 h 3262608"/>
              <a:gd name="connsiteX11" fmla="*/ 23246 w 3184421"/>
              <a:gd name="connsiteY11" fmla="*/ 62578 h 3262608"/>
              <a:gd name="connsiteX12" fmla="*/ 63886 w 3184421"/>
              <a:gd name="connsiteY12" fmla="*/ 265778 h 3262608"/>
              <a:gd name="connsiteX13" fmla="*/ 470286 w 3184421"/>
              <a:gd name="connsiteY13" fmla="*/ 621378 h 3262608"/>
              <a:gd name="connsiteX14" fmla="*/ 1364366 w 3184421"/>
              <a:gd name="connsiteY14" fmla="*/ 1586578 h 3262608"/>
              <a:gd name="connsiteX15" fmla="*/ 1587886 w 3184421"/>
              <a:gd name="connsiteY15" fmla="*/ 1942178 h 3262608"/>
              <a:gd name="connsiteX16" fmla="*/ 1476126 w 3184421"/>
              <a:gd name="connsiteY16" fmla="*/ 2257138 h 3262608"/>
              <a:gd name="connsiteX17" fmla="*/ 1547246 w 3184421"/>
              <a:gd name="connsiteY17" fmla="*/ 2470498 h 326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4421" h="3262608">
                <a:moveTo>
                  <a:pt x="1547246" y="2470498"/>
                </a:moveTo>
                <a:cubicBezTo>
                  <a:pt x="1665779" y="2589031"/>
                  <a:pt x="1994286" y="2843031"/>
                  <a:pt x="2187326" y="2968338"/>
                </a:cubicBezTo>
                <a:cubicBezTo>
                  <a:pt x="2380366" y="3093645"/>
                  <a:pt x="2585259" y="3181698"/>
                  <a:pt x="2705486" y="3222338"/>
                </a:cubicBezTo>
                <a:cubicBezTo>
                  <a:pt x="2825713" y="3262978"/>
                  <a:pt x="2832486" y="3291765"/>
                  <a:pt x="2908686" y="3212178"/>
                </a:cubicBezTo>
                <a:cubicBezTo>
                  <a:pt x="2984886" y="3132591"/>
                  <a:pt x="3120353" y="2927698"/>
                  <a:pt x="3162686" y="2744818"/>
                </a:cubicBezTo>
                <a:cubicBezTo>
                  <a:pt x="3205019" y="2561938"/>
                  <a:pt x="3174539" y="2274071"/>
                  <a:pt x="3162686" y="2114898"/>
                </a:cubicBezTo>
                <a:cubicBezTo>
                  <a:pt x="3150833" y="1955725"/>
                  <a:pt x="3213486" y="1962498"/>
                  <a:pt x="3091566" y="1789778"/>
                </a:cubicBezTo>
                <a:cubicBezTo>
                  <a:pt x="2969646" y="1617058"/>
                  <a:pt x="2615739" y="1268231"/>
                  <a:pt x="2431166" y="1078578"/>
                </a:cubicBezTo>
                <a:cubicBezTo>
                  <a:pt x="2246593" y="888925"/>
                  <a:pt x="2221193" y="812725"/>
                  <a:pt x="1984126" y="651858"/>
                </a:cubicBezTo>
                <a:cubicBezTo>
                  <a:pt x="1747059" y="490991"/>
                  <a:pt x="1291553" y="221751"/>
                  <a:pt x="1008766" y="113378"/>
                </a:cubicBezTo>
                <a:cubicBezTo>
                  <a:pt x="725979" y="5005"/>
                  <a:pt x="451659" y="10085"/>
                  <a:pt x="287406" y="1618"/>
                </a:cubicBezTo>
                <a:cubicBezTo>
                  <a:pt x="123153" y="-6849"/>
                  <a:pt x="60499" y="18551"/>
                  <a:pt x="23246" y="62578"/>
                </a:cubicBezTo>
                <a:cubicBezTo>
                  <a:pt x="-14007" y="106605"/>
                  <a:pt x="-10621" y="172645"/>
                  <a:pt x="63886" y="265778"/>
                </a:cubicBezTo>
                <a:cubicBezTo>
                  <a:pt x="138393" y="358911"/>
                  <a:pt x="253539" y="401245"/>
                  <a:pt x="470286" y="621378"/>
                </a:cubicBezTo>
                <a:cubicBezTo>
                  <a:pt x="687033" y="841511"/>
                  <a:pt x="1178099" y="1366445"/>
                  <a:pt x="1364366" y="1586578"/>
                </a:cubicBezTo>
                <a:cubicBezTo>
                  <a:pt x="1550633" y="1806711"/>
                  <a:pt x="1569259" y="1830418"/>
                  <a:pt x="1587886" y="1942178"/>
                </a:cubicBezTo>
                <a:cubicBezTo>
                  <a:pt x="1606513" y="2053938"/>
                  <a:pt x="1484593" y="2164005"/>
                  <a:pt x="1476126" y="2257138"/>
                </a:cubicBezTo>
                <a:cubicBezTo>
                  <a:pt x="1467659" y="2350271"/>
                  <a:pt x="1428713" y="2351965"/>
                  <a:pt x="1547246" y="2470498"/>
                </a:cubicBezTo>
                <a:close/>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Freeform: Shape 5">
            <a:extLst>
              <a:ext uri="{FF2B5EF4-FFF2-40B4-BE49-F238E27FC236}">
                <a16:creationId xmlns:a16="http://schemas.microsoft.com/office/drawing/2014/main" id="{1A61C929-3CB9-8533-3D6D-426F7184E6E5}"/>
              </a:ext>
            </a:extLst>
          </p:cNvPr>
          <p:cNvSpPr/>
          <p:nvPr/>
        </p:nvSpPr>
        <p:spPr>
          <a:xfrm>
            <a:off x="5845243" y="2572358"/>
            <a:ext cx="1583081" cy="2802046"/>
          </a:xfrm>
          <a:custGeom>
            <a:avLst/>
            <a:gdLst>
              <a:gd name="connsiteX0" fmla="*/ 1490277 w 1583081"/>
              <a:gd name="connsiteY0" fmla="*/ 2284122 h 2802046"/>
              <a:gd name="connsiteX1" fmla="*/ 1581717 w 1583081"/>
              <a:gd name="connsiteY1" fmla="*/ 1420522 h 2802046"/>
              <a:gd name="connsiteX2" fmla="*/ 1520757 w 1583081"/>
              <a:gd name="connsiteY2" fmla="*/ 709322 h 2802046"/>
              <a:gd name="connsiteX3" fmla="*/ 1226117 w 1583081"/>
              <a:gd name="connsiteY3" fmla="*/ 231802 h 2802046"/>
              <a:gd name="connsiteX4" fmla="*/ 1012757 w 1583081"/>
              <a:gd name="connsiteY4" fmla="*/ 38762 h 2802046"/>
              <a:gd name="connsiteX5" fmla="*/ 301557 w 1583081"/>
              <a:gd name="connsiteY5" fmla="*/ 8282 h 2802046"/>
              <a:gd name="connsiteX6" fmla="*/ 138997 w 1583081"/>
              <a:gd name="connsiteY6" fmla="*/ 59082 h 2802046"/>
              <a:gd name="connsiteX7" fmla="*/ 37397 w 1583081"/>
              <a:gd name="connsiteY7" fmla="*/ 567082 h 2802046"/>
              <a:gd name="connsiteX8" fmla="*/ 6917 w 1583081"/>
              <a:gd name="connsiteY8" fmla="*/ 1684682 h 2802046"/>
              <a:gd name="connsiteX9" fmla="*/ 159317 w 1583081"/>
              <a:gd name="connsiteY9" fmla="*/ 2436522 h 2802046"/>
              <a:gd name="connsiteX10" fmla="*/ 616517 w 1583081"/>
              <a:gd name="connsiteY10" fmla="*/ 2781962 h 2802046"/>
              <a:gd name="connsiteX11" fmla="*/ 1053397 w 1583081"/>
              <a:gd name="connsiteY11" fmla="*/ 2741322 h 2802046"/>
              <a:gd name="connsiteX12" fmla="*/ 1368357 w 1583081"/>
              <a:gd name="connsiteY12" fmla="*/ 2578762 h 2802046"/>
              <a:gd name="connsiteX13" fmla="*/ 1480117 w 1583081"/>
              <a:gd name="connsiteY13" fmla="*/ 2375562 h 2802046"/>
              <a:gd name="connsiteX14" fmla="*/ 1490277 w 1583081"/>
              <a:gd name="connsiteY14" fmla="*/ 2365402 h 2802046"/>
              <a:gd name="connsiteX15" fmla="*/ 1581717 w 1583081"/>
              <a:gd name="connsiteY15" fmla="*/ 1664362 h 280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3081" h="2802046">
                <a:moveTo>
                  <a:pt x="1490277" y="2284122"/>
                </a:moveTo>
                <a:cubicBezTo>
                  <a:pt x="1533457" y="1983555"/>
                  <a:pt x="1576637" y="1682989"/>
                  <a:pt x="1581717" y="1420522"/>
                </a:cubicBezTo>
                <a:cubicBezTo>
                  <a:pt x="1586797" y="1158055"/>
                  <a:pt x="1580024" y="907442"/>
                  <a:pt x="1520757" y="709322"/>
                </a:cubicBezTo>
                <a:cubicBezTo>
                  <a:pt x="1461490" y="511202"/>
                  <a:pt x="1310784" y="343562"/>
                  <a:pt x="1226117" y="231802"/>
                </a:cubicBezTo>
                <a:cubicBezTo>
                  <a:pt x="1141450" y="120042"/>
                  <a:pt x="1166850" y="76015"/>
                  <a:pt x="1012757" y="38762"/>
                </a:cubicBezTo>
                <a:cubicBezTo>
                  <a:pt x="858664" y="1509"/>
                  <a:pt x="447184" y="4895"/>
                  <a:pt x="301557" y="8282"/>
                </a:cubicBezTo>
                <a:cubicBezTo>
                  <a:pt x="155930" y="11669"/>
                  <a:pt x="183024" y="-34051"/>
                  <a:pt x="138997" y="59082"/>
                </a:cubicBezTo>
                <a:cubicBezTo>
                  <a:pt x="94970" y="152215"/>
                  <a:pt x="59410" y="296149"/>
                  <a:pt x="37397" y="567082"/>
                </a:cubicBezTo>
                <a:cubicBezTo>
                  <a:pt x="15384" y="838015"/>
                  <a:pt x="-13403" y="1373109"/>
                  <a:pt x="6917" y="1684682"/>
                </a:cubicBezTo>
                <a:cubicBezTo>
                  <a:pt x="27237" y="1996255"/>
                  <a:pt x="57717" y="2253642"/>
                  <a:pt x="159317" y="2436522"/>
                </a:cubicBezTo>
                <a:cubicBezTo>
                  <a:pt x="260917" y="2619402"/>
                  <a:pt x="467504" y="2731162"/>
                  <a:pt x="616517" y="2781962"/>
                </a:cubicBezTo>
                <a:cubicBezTo>
                  <a:pt x="765530" y="2832762"/>
                  <a:pt x="928090" y="2775189"/>
                  <a:pt x="1053397" y="2741322"/>
                </a:cubicBezTo>
                <a:cubicBezTo>
                  <a:pt x="1178704" y="2707455"/>
                  <a:pt x="1297237" y="2639722"/>
                  <a:pt x="1368357" y="2578762"/>
                </a:cubicBezTo>
                <a:cubicBezTo>
                  <a:pt x="1439477" y="2517802"/>
                  <a:pt x="1480117" y="2375562"/>
                  <a:pt x="1480117" y="2375562"/>
                </a:cubicBezTo>
                <a:cubicBezTo>
                  <a:pt x="1500437" y="2340002"/>
                  <a:pt x="1473344" y="2483935"/>
                  <a:pt x="1490277" y="2365402"/>
                </a:cubicBezTo>
                <a:cubicBezTo>
                  <a:pt x="1507210" y="2246869"/>
                  <a:pt x="1544463" y="1955615"/>
                  <a:pt x="1581717" y="1664362"/>
                </a:cubicBezTo>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Freeform: Shape 11">
            <a:extLst>
              <a:ext uri="{FF2B5EF4-FFF2-40B4-BE49-F238E27FC236}">
                <a16:creationId xmlns:a16="http://schemas.microsoft.com/office/drawing/2014/main" id="{05891699-2502-2486-66C1-4178F5C1C08C}"/>
              </a:ext>
            </a:extLst>
          </p:cNvPr>
          <p:cNvSpPr/>
          <p:nvPr/>
        </p:nvSpPr>
        <p:spPr>
          <a:xfrm>
            <a:off x="5370573" y="2788638"/>
            <a:ext cx="1487427" cy="3321320"/>
          </a:xfrm>
          <a:custGeom>
            <a:avLst/>
            <a:gdLst>
              <a:gd name="connsiteX0" fmla="*/ 1487427 w 1487427"/>
              <a:gd name="connsiteY0" fmla="*/ 3246402 h 3321320"/>
              <a:gd name="connsiteX1" fmla="*/ 1192787 w 1487427"/>
              <a:gd name="connsiteY1" fmla="*/ 3022882 h 3321320"/>
              <a:gd name="connsiteX2" fmla="*/ 928627 w 1487427"/>
              <a:gd name="connsiteY2" fmla="*/ 2626642 h 3321320"/>
              <a:gd name="connsiteX3" fmla="*/ 735587 w 1487427"/>
              <a:gd name="connsiteY3" fmla="*/ 2271042 h 3321320"/>
              <a:gd name="connsiteX4" fmla="*/ 308867 w 1487427"/>
              <a:gd name="connsiteY4" fmla="*/ 1387122 h 3321320"/>
              <a:gd name="connsiteX5" fmla="*/ 197107 w 1487427"/>
              <a:gd name="connsiteY5" fmla="*/ 625122 h 3321320"/>
              <a:gd name="connsiteX6" fmla="*/ 430787 w 1487427"/>
              <a:gd name="connsiteY6" fmla="*/ 76482 h 3321320"/>
              <a:gd name="connsiteX7" fmla="*/ 319027 w 1487427"/>
              <a:gd name="connsiteY7" fmla="*/ 25682 h 3321320"/>
              <a:gd name="connsiteX8" fmla="*/ 105667 w 1487427"/>
              <a:gd name="connsiteY8" fmla="*/ 279682 h 3321320"/>
              <a:gd name="connsiteX9" fmla="*/ 14227 w 1487427"/>
              <a:gd name="connsiteY9" fmla="*/ 655602 h 3321320"/>
              <a:gd name="connsiteX10" fmla="*/ 400307 w 1487427"/>
              <a:gd name="connsiteY10" fmla="*/ 2179602 h 3321320"/>
              <a:gd name="connsiteX11" fmla="*/ 1223267 w 1487427"/>
              <a:gd name="connsiteY11" fmla="*/ 3256562 h 3321320"/>
              <a:gd name="connsiteX12" fmla="*/ 1335027 w 1487427"/>
              <a:gd name="connsiteY12" fmla="*/ 3205762 h 3321320"/>
              <a:gd name="connsiteX13" fmla="*/ 1335027 w 1487427"/>
              <a:gd name="connsiteY13" fmla="*/ 3205762 h 3321320"/>
              <a:gd name="connsiteX14" fmla="*/ 1335027 w 1487427"/>
              <a:gd name="connsiteY14" fmla="*/ 3205762 h 33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7427" h="3321320">
                <a:moveTo>
                  <a:pt x="1487427" y="3246402"/>
                </a:moveTo>
                <a:cubicBezTo>
                  <a:pt x="1386673" y="3186288"/>
                  <a:pt x="1285920" y="3126175"/>
                  <a:pt x="1192787" y="3022882"/>
                </a:cubicBezTo>
                <a:cubicBezTo>
                  <a:pt x="1099654" y="2919589"/>
                  <a:pt x="1004827" y="2751949"/>
                  <a:pt x="928627" y="2626642"/>
                </a:cubicBezTo>
                <a:cubicBezTo>
                  <a:pt x="852427" y="2501335"/>
                  <a:pt x="838880" y="2477629"/>
                  <a:pt x="735587" y="2271042"/>
                </a:cubicBezTo>
                <a:cubicBezTo>
                  <a:pt x="632294" y="2064455"/>
                  <a:pt x="398614" y="1661442"/>
                  <a:pt x="308867" y="1387122"/>
                </a:cubicBezTo>
                <a:cubicBezTo>
                  <a:pt x="219120" y="1112802"/>
                  <a:pt x="176787" y="843562"/>
                  <a:pt x="197107" y="625122"/>
                </a:cubicBezTo>
                <a:cubicBezTo>
                  <a:pt x="217427" y="406682"/>
                  <a:pt x="410467" y="176389"/>
                  <a:pt x="430787" y="76482"/>
                </a:cubicBezTo>
                <a:cubicBezTo>
                  <a:pt x="451107" y="-23425"/>
                  <a:pt x="373214" y="-8185"/>
                  <a:pt x="319027" y="25682"/>
                </a:cubicBezTo>
                <a:cubicBezTo>
                  <a:pt x="264840" y="59549"/>
                  <a:pt x="156467" y="174695"/>
                  <a:pt x="105667" y="279682"/>
                </a:cubicBezTo>
                <a:cubicBezTo>
                  <a:pt x="54867" y="384669"/>
                  <a:pt x="-34880" y="338949"/>
                  <a:pt x="14227" y="655602"/>
                </a:cubicBezTo>
                <a:cubicBezTo>
                  <a:pt x="63334" y="972255"/>
                  <a:pt x="198800" y="1746109"/>
                  <a:pt x="400307" y="2179602"/>
                </a:cubicBezTo>
                <a:cubicBezTo>
                  <a:pt x="601814" y="2613095"/>
                  <a:pt x="1067480" y="3085535"/>
                  <a:pt x="1223267" y="3256562"/>
                </a:cubicBezTo>
                <a:cubicBezTo>
                  <a:pt x="1379054" y="3427589"/>
                  <a:pt x="1335027" y="3205762"/>
                  <a:pt x="1335027" y="3205762"/>
                </a:cubicBezTo>
                <a:lnTo>
                  <a:pt x="1335027" y="3205762"/>
                </a:lnTo>
                <a:lnTo>
                  <a:pt x="1335027" y="3205762"/>
                </a:lnTo>
              </a:path>
            </a:pathLst>
          </a:custGeom>
          <a:no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Oval 13">
            <a:extLst>
              <a:ext uri="{FF2B5EF4-FFF2-40B4-BE49-F238E27FC236}">
                <a16:creationId xmlns:a16="http://schemas.microsoft.com/office/drawing/2014/main" id="{328C2935-8F45-F0DA-6555-57BEDB9732C2}"/>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4</a:t>
            </a:r>
            <a:endParaRPr lang="fa-IR" sz="1000" dirty="0"/>
          </a:p>
        </p:txBody>
      </p:sp>
    </p:spTree>
    <p:extLst>
      <p:ext uri="{BB962C8B-B14F-4D97-AF65-F5344CB8AC3E}">
        <p14:creationId xmlns:p14="http://schemas.microsoft.com/office/powerpoint/2010/main" val="1832399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405853E4-555F-1C19-C356-807A627A640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5" name="Picture 4">
            <a:extLst>
              <a:ext uri="{FF2B5EF4-FFF2-40B4-BE49-F238E27FC236}">
                <a16:creationId xmlns:a16="http://schemas.microsoft.com/office/drawing/2014/main" id="{01684C7F-F961-3474-DB8C-044783398E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2654" y="926440"/>
            <a:ext cx="4854107" cy="5847862"/>
          </a:xfrm>
          <a:prstGeom prst="rect">
            <a:avLst/>
          </a:prstGeom>
        </p:spPr>
      </p:pic>
      <p:sp>
        <p:nvSpPr>
          <p:cNvPr id="11" name="TextBox 10">
            <a:extLst>
              <a:ext uri="{FF2B5EF4-FFF2-40B4-BE49-F238E27FC236}">
                <a16:creationId xmlns:a16="http://schemas.microsoft.com/office/drawing/2014/main" id="{7939185A-DFBA-0F8A-46DC-DA5EB3DBBC29}"/>
              </a:ext>
            </a:extLst>
          </p:cNvPr>
          <p:cNvSpPr txBox="1"/>
          <p:nvPr/>
        </p:nvSpPr>
        <p:spPr>
          <a:xfrm>
            <a:off x="0" y="3643496"/>
            <a:ext cx="3872654" cy="3284041"/>
          </a:xfrm>
          <a:prstGeom prst="rect">
            <a:avLst/>
          </a:prstGeom>
          <a:noFill/>
        </p:spPr>
        <p:txBody>
          <a:bodyPr wrap="square">
            <a:spAutoFit/>
          </a:bodyPr>
          <a:lstStyle/>
          <a:p>
            <a:pPr algn="just">
              <a:lnSpc>
                <a:spcPct val="150000"/>
              </a:lnSpc>
            </a:pPr>
            <a:r>
              <a:rPr lang="en-US" sz="1400" b="0" i="0" dirty="0">
                <a:solidFill>
                  <a:srgbClr val="002060"/>
                </a:solidFill>
                <a:effectLst/>
                <a:latin typeface="Cambria" panose="02040503050406030204" pitchFamily="18" charset="0"/>
                <a:ea typeface="Cambria" panose="02040503050406030204" pitchFamily="18" charset="0"/>
              </a:rPr>
              <a:t>Geological map of the </a:t>
            </a:r>
            <a:r>
              <a:rPr lang="en-US" sz="1400" b="0" i="0" dirty="0" err="1">
                <a:solidFill>
                  <a:srgbClr val="002060"/>
                </a:solidFill>
                <a:effectLst/>
                <a:latin typeface="Cambria" panose="02040503050406030204" pitchFamily="18" charset="0"/>
                <a:ea typeface="Cambria" panose="02040503050406030204" pitchFamily="18" charset="0"/>
              </a:rPr>
              <a:t>Mehdiabad</a:t>
            </a:r>
            <a:r>
              <a:rPr lang="en-US" sz="1400" b="0" i="0" dirty="0">
                <a:solidFill>
                  <a:srgbClr val="002060"/>
                </a:solidFill>
                <a:effectLst/>
                <a:latin typeface="Cambria" panose="02040503050406030204" pitchFamily="18" charset="0"/>
                <a:ea typeface="Cambria" panose="02040503050406030204" pitchFamily="18" charset="0"/>
              </a:rPr>
              <a:t> deposit showing the location of the barite deposit in the east of the Black-Hill Fault and of the oxide Zn-Pb orebody in the northeast of the map.</a:t>
            </a:r>
            <a:r>
              <a:rPr lang="en-US" sz="1400" b="0" i="1" dirty="0">
                <a:solidFill>
                  <a:srgbClr val="002060"/>
                </a:solidFill>
                <a:effectLst/>
                <a:latin typeface="Cambria" panose="02040503050406030204" pitchFamily="18" charset="0"/>
                <a:ea typeface="Cambria" panose="02040503050406030204" pitchFamily="18" charset="0"/>
              </a:rPr>
              <a:t> CVF: Central Valley fault; NTF: North Thrust fault; FF: </a:t>
            </a:r>
            <a:r>
              <a:rPr lang="en-US" sz="1400" b="0" i="1" dirty="0" err="1">
                <a:solidFill>
                  <a:srgbClr val="002060"/>
                </a:solidFill>
                <a:effectLst/>
                <a:latin typeface="Cambria" panose="02040503050406030204" pitchFamily="18" charset="0"/>
                <a:ea typeface="Cambria" panose="02040503050406030204" pitchFamily="18" charset="0"/>
              </a:rPr>
              <a:t>Fourozandeh</a:t>
            </a:r>
            <a:r>
              <a:rPr lang="en-US" sz="1400" b="0" i="1" dirty="0">
                <a:solidFill>
                  <a:srgbClr val="002060"/>
                </a:solidFill>
                <a:effectLst/>
                <a:latin typeface="Cambria" panose="02040503050406030204" pitchFamily="18" charset="0"/>
                <a:ea typeface="Cambria" panose="02040503050406030204" pitchFamily="18" charset="0"/>
              </a:rPr>
              <a:t> fault; BHO: Black-Hill ore; CVOB: Central Valley orebody; ER: East Ridge; CM: Calamine Mine </a:t>
            </a:r>
            <a:r>
              <a:rPr lang="en-US" sz="1400" b="0" i="0" dirty="0">
                <a:solidFill>
                  <a:srgbClr val="002060"/>
                </a:solidFill>
                <a:effectLst/>
                <a:latin typeface="Cambria" panose="02040503050406030204" pitchFamily="18" charset="0"/>
                <a:ea typeface="Cambria" panose="02040503050406030204" pitchFamily="18" charset="0"/>
              </a:rPr>
              <a:t>(</a:t>
            </a:r>
            <a:r>
              <a:rPr lang="en-US" sz="1400" b="0" i="0" dirty="0" err="1">
                <a:solidFill>
                  <a:srgbClr val="002060"/>
                </a:solidFill>
                <a:effectLst/>
                <a:latin typeface="Cambria" panose="02040503050406030204" pitchFamily="18" charset="0"/>
                <a:ea typeface="Cambria" panose="02040503050406030204" pitchFamily="18" charset="0"/>
              </a:rPr>
              <a:t>Maghfouri</a:t>
            </a:r>
            <a:r>
              <a:rPr lang="en-US" sz="1400" b="0" i="0" dirty="0">
                <a:solidFill>
                  <a:srgbClr val="002060"/>
                </a:solidFill>
                <a:effectLst/>
                <a:latin typeface="Cambria" panose="02040503050406030204" pitchFamily="18" charset="0"/>
                <a:ea typeface="Cambria" panose="02040503050406030204" pitchFamily="18" charset="0"/>
              </a:rPr>
              <a:t> et al., 2019).</a:t>
            </a:r>
            <a:r>
              <a:rPr lang="en-US" sz="1400" dirty="0">
                <a:solidFill>
                  <a:srgbClr val="002060"/>
                </a:solidFill>
                <a:latin typeface="Cambria" panose="02040503050406030204" pitchFamily="18" charset="0"/>
                <a:ea typeface="Cambria" panose="02040503050406030204" pitchFamily="18" charset="0"/>
              </a:rPr>
              <a:t> </a:t>
            </a:r>
          </a:p>
          <a:p>
            <a:pPr algn="just">
              <a:lnSpc>
                <a:spcPct val="150000"/>
              </a:lnSpc>
            </a:pPr>
            <a:br>
              <a:rPr lang="en-US" sz="1400" dirty="0">
                <a:solidFill>
                  <a:srgbClr val="002060"/>
                </a:solidFill>
                <a:latin typeface="Cambria" panose="02040503050406030204" pitchFamily="18" charset="0"/>
                <a:ea typeface="Cambria" panose="02040503050406030204" pitchFamily="18" charset="0"/>
              </a:rPr>
            </a:br>
            <a:endParaRPr lang="fa-IR" sz="1400" dirty="0">
              <a:solidFill>
                <a:srgbClr val="002060"/>
              </a:solidFill>
              <a:latin typeface="Cambria" panose="02040503050406030204" pitchFamily="18" charset="0"/>
              <a:ea typeface="Cambria" panose="02040503050406030204" pitchFamily="18" charset="0"/>
            </a:endParaRPr>
          </a:p>
        </p:txBody>
      </p:sp>
      <p:sp>
        <p:nvSpPr>
          <p:cNvPr id="12" name="Rounded Rectangle 16">
            <a:extLst>
              <a:ext uri="{FF2B5EF4-FFF2-40B4-BE49-F238E27FC236}">
                <a16:creationId xmlns:a16="http://schemas.microsoft.com/office/drawing/2014/main" id="{249AB504-4981-DBF0-00AE-027C6C2647BC}"/>
              </a:ext>
            </a:extLst>
          </p:cNvPr>
          <p:cNvSpPr/>
          <p:nvPr/>
        </p:nvSpPr>
        <p:spPr>
          <a:xfrm>
            <a:off x="3995705" y="623511"/>
            <a:ext cx="3518073" cy="277414"/>
          </a:xfrm>
          <a:prstGeom prst="roundRect">
            <a:avLst>
              <a:gd name="adj" fmla="val 50000"/>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14" name="TextBox 13">
            <a:extLst>
              <a:ext uri="{FF2B5EF4-FFF2-40B4-BE49-F238E27FC236}">
                <a16:creationId xmlns:a16="http://schemas.microsoft.com/office/drawing/2014/main" id="{6F01C81E-4133-3EEC-959D-2FAF7E9408BF}"/>
              </a:ext>
            </a:extLst>
          </p:cNvPr>
          <p:cNvSpPr txBox="1"/>
          <p:nvPr/>
        </p:nvSpPr>
        <p:spPr>
          <a:xfrm>
            <a:off x="195629" y="1623248"/>
            <a:ext cx="3677025" cy="1569660"/>
          </a:xfrm>
          <a:prstGeom prst="rect">
            <a:avLst/>
          </a:prstGeom>
          <a:noFill/>
        </p:spPr>
        <p:txBody>
          <a:bodyPr wrap="square">
            <a:spAutoFit/>
          </a:bodyPr>
          <a:lstStyle/>
          <a:p>
            <a:r>
              <a:rPr lang="en-US" sz="16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Mehdiabad</a:t>
            </a:r>
            <a:r>
              <a:rPr lang="en-US" sz="1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deposit</a:t>
            </a:r>
            <a:r>
              <a:rPr lang="en-US" sz="1600" dirty="0">
                <a:effectLst/>
                <a:latin typeface="Cambria" panose="02040503050406030204" pitchFamily="18" charset="0"/>
                <a:ea typeface="Cambria" panose="02040503050406030204" pitchFamily="18" charset="0"/>
              </a:rPr>
              <a:t>:</a:t>
            </a:r>
          </a:p>
          <a:p>
            <a:r>
              <a:rPr lang="en-US" sz="1600" dirty="0">
                <a:effectLst/>
                <a:latin typeface="Cambria" panose="02040503050406030204" pitchFamily="18" charset="0"/>
                <a:ea typeface="Cambria" panose="02040503050406030204" pitchFamily="18" charset="0"/>
              </a:rPr>
              <a:t>Recent exploration revealed the total geological resource of this deposit of about 630 Mt at 4.2% Zn, 1.2% Pb, 5% Cu and 51 g/t Ag, along with tens of Mt of barite.</a:t>
            </a:r>
            <a:endParaRPr lang="fa-IR" sz="1600" dirty="0">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3DA3B94A-BF05-ABD8-DD5B-ED00F9830965}"/>
              </a:ext>
            </a:extLst>
          </p:cNvPr>
          <p:cNvCxnSpPr>
            <a:cxnSpLocks/>
          </p:cNvCxnSpPr>
          <p:nvPr/>
        </p:nvCxnSpPr>
        <p:spPr>
          <a:xfrm>
            <a:off x="6024880" y="4084320"/>
            <a:ext cx="1574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2B428F0-F04C-A231-DC28-DF23DD62A727}"/>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5</a:t>
            </a:r>
            <a:endParaRPr lang="fa-IR" sz="1000" dirty="0"/>
          </a:p>
        </p:txBody>
      </p:sp>
      <p:sp>
        <p:nvSpPr>
          <p:cNvPr id="6" name="Rounded Rectangle 16">
            <a:extLst>
              <a:ext uri="{FF2B5EF4-FFF2-40B4-BE49-F238E27FC236}">
                <a16:creationId xmlns:a16="http://schemas.microsoft.com/office/drawing/2014/main" id="{A4BC7FE0-AEB8-F682-D534-5E636FF4A505}"/>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Tree>
    <p:extLst>
      <p:ext uri="{BB962C8B-B14F-4D97-AF65-F5344CB8AC3E}">
        <p14:creationId xmlns:p14="http://schemas.microsoft.com/office/powerpoint/2010/main" val="123347490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405853E4-555F-1C19-C356-807A627A640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13" name="Picture 12">
            <a:extLst>
              <a:ext uri="{FF2B5EF4-FFF2-40B4-BE49-F238E27FC236}">
                <a16:creationId xmlns:a16="http://schemas.microsoft.com/office/drawing/2014/main" id="{617CD454-372F-8214-FE0A-F2CE09FB42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41124" y="649026"/>
            <a:ext cx="4508956" cy="6121632"/>
          </a:xfrm>
          <a:prstGeom prst="rect">
            <a:avLst/>
          </a:prstGeom>
        </p:spPr>
      </p:pic>
      <p:sp>
        <p:nvSpPr>
          <p:cNvPr id="15" name="TextBox 14">
            <a:extLst>
              <a:ext uri="{FF2B5EF4-FFF2-40B4-BE49-F238E27FC236}">
                <a16:creationId xmlns:a16="http://schemas.microsoft.com/office/drawing/2014/main" id="{E1764CC8-A6A8-B319-6259-0933AE7DC3F5}"/>
              </a:ext>
            </a:extLst>
          </p:cNvPr>
          <p:cNvSpPr txBox="1"/>
          <p:nvPr/>
        </p:nvSpPr>
        <p:spPr>
          <a:xfrm>
            <a:off x="18584" y="4528934"/>
            <a:ext cx="3622540" cy="1345048"/>
          </a:xfrm>
          <a:prstGeom prst="rect">
            <a:avLst/>
          </a:prstGeom>
          <a:noFill/>
        </p:spPr>
        <p:txBody>
          <a:bodyPr wrap="square">
            <a:spAutoFit/>
          </a:bodyPr>
          <a:lstStyle/>
          <a:p>
            <a:pPr>
              <a:lnSpc>
                <a:spcPct val="150000"/>
              </a:lnSpc>
            </a:pPr>
            <a:r>
              <a:rPr lang="en-US" sz="1400" dirty="0">
                <a:solidFill>
                  <a:srgbClr val="002060"/>
                </a:solidFill>
                <a:effectLst/>
                <a:latin typeface="Cambria" panose="02040503050406030204" pitchFamily="18" charset="0"/>
                <a:ea typeface="Cambria" panose="02040503050406030204" pitchFamily="18" charset="0"/>
              </a:rPr>
              <a:t>Generalized lithostratigraphic columnar sections of </a:t>
            </a:r>
            <a:r>
              <a:rPr lang="en-US" sz="1400" dirty="0" err="1">
                <a:solidFill>
                  <a:srgbClr val="002060"/>
                </a:solidFill>
                <a:effectLst/>
                <a:latin typeface="Cambria" panose="02040503050406030204" pitchFamily="18" charset="0"/>
                <a:ea typeface="Cambria" panose="02040503050406030204" pitchFamily="18" charset="0"/>
              </a:rPr>
              <a:t>Mehdiabad</a:t>
            </a:r>
            <a:r>
              <a:rPr lang="en-US" sz="1400" dirty="0">
                <a:solidFill>
                  <a:srgbClr val="002060"/>
                </a:solidFill>
                <a:effectLst/>
                <a:latin typeface="Cambria" panose="02040503050406030204" pitchFamily="18" charset="0"/>
                <a:ea typeface="Cambria" panose="02040503050406030204" pitchFamily="18" charset="0"/>
              </a:rPr>
              <a:t> deposit (Modified after </a:t>
            </a:r>
            <a:r>
              <a:rPr lang="en-US" sz="1400" dirty="0" err="1">
                <a:solidFill>
                  <a:srgbClr val="002060"/>
                </a:solidFill>
                <a:effectLst/>
                <a:latin typeface="Cambria" panose="02040503050406030204" pitchFamily="18" charset="0"/>
                <a:ea typeface="Cambria" panose="02040503050406030204" pitchFamily="18" charset="0"/>
              </a:rPr>
              <a:t>Rajabi</a:t>
            </a:r>
            <a:r>
              <a:rPr lang="en-US" sz="1400" dirty="0">
                <a:solidFill>
                  <a:srgbClr val="002060"/>
                </a:solidFill>
                <a:effectLst/>
                <a:latin typeface="Cambria" panose="02040503050406030204" pitchFamily="18" charset="0"/>
                <a:ea typeface="Cambria" panose="02040503050406030204" pitchFamily="18" charset="0"/>
              </a:rPr>
              <a:t> et al., 2012; </a:t>
            </a:r>
            <a:r>
              <a:rPr lang="en-US" sz="1400" dirty="0" err="1">
                <a:solidFill>
                  <a:srgbClr val="002060"/>
                </a:solidFill>
                <a:effectLst/>
                <a:latin typeface="Cambria" panose="02040503050406030204" pitchFamily="18" charset="0"/>
                <a:ea typeface="Cambria" panose="02040503050406030204" pitchFamily="18" charset="0"/>
              </a:rPr>
              <a:t>Khanmohammadi</a:t>
            </a:r>
            <a:r>
              <a:rPr lang="en-US" sz="1400" dirty="0">
                <a:solidFill>
                  <a:srgbClr val="002060"/>
                </a:solidFill>
                <a:latin typeface="Cambria" panose="02040503050406030204" pitchFamily="18" charset="0"/>
                <a:ea typeface="Cambria" panose="02040503050406030204" pitchFamily="18" charset="0"/>
              </a:rPr>
              <a:t> et al., 2023</a:t>
            </a:r>
            <a:r>
              <a:rPr lang="en-US" sz="1400" dirty="0">
                <a:solidFill>
                  <a:srgbClr val="002060"/>
                </a:solidFill>
                <a:effectLst/>
                <a:latin typeface="Cambria" panose="02040503050406030204" pitchFamily="18" charset="0"/>
                <a:ea typeface="Cambria" panose="02040503050406030204" pitchFamily="18" charset="0"/>
              </a:rPr>
              <a:t>).</a:t>
            </a:r>
            <a:endParaRPr lang="fa-IR" sz="1400" dirty="0">
              <a:solidFill>
                <a:srgbClr val="002060"/>
              </a:solidFill>
              <a:latin typeface="Cambria" panose="02040503050406030204" pitchFamily="18" charset="0"/>
              <a:ea typeface="Cambria" panose="02040503050406030204" pitchFamily="18" charset="0"/>
            </a:endParaRPr>
          </a:p>
        </p:txBody>
      </p:sp>
      <p:sp>
        <p:nvSpPr>
          <p:cNvPr id="16" name="Rounded Rectangle 16">
            <a:extLst>
              <a:ext uri="{FF2B5EF4-FFF2-40B4-BE49-F238E27FC236}">
                <a16:creationId xmlns:a16="http://schemas.microsoft.com/office/drawing/2014/main" id="{9EC80A28-9E84-6649-5B42-8CD026E562C9}"/>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4" name="Oval 3">
            <a:extLst>
              <a:ext uri="{FF2B5EF4-FFF2-40B4-BE49-F238E27FC236}">
                <a16:creationId xmlns:a16="http://schemas.microsoft.com/office/drawing/2014/main" id="{AC022F4B-8264-AF2B-3E4E-5BEB89B37224}"/>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6</a:t>
            </a:r>
            <a:endParaRPr lang="fa-IR" sz="1000" dirty="0"/>
          </a:p>
        </p:txBody>
      </p:sp>
    </p:spTree>
    <p:extLst>
      <p:ext uri="{BB962C8B-B14F-4D97-AF65-F5344CB8AC3E}">
        <p14:creationId xmlns:p14="http://schemas.microsoft.com/office/powerpoint/2010/main" val="2814883580"/>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4" name="Picture 3">
            <a:extLst>
              <a:ext uri="{FF2B5EF4-FFF2-40B4-BE49-F238E27FC236}">
                <a16:creationId xmlns:a16="http://schemas.microsoft.com/office/drawing/2014/main" id="{2552DF19-5943-EE40-770A-98B7E1359FD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bwMode="auto">
          <a:xfrm>
            <a:off x="1073755" y="1012160"/>
            <a:ext cx="6647846" cy="5181086"/>
          </a:xfrm>
          <a:prstGeom prst="rect">
            <a:avLst/>
          </a:prstGeom>
        </p:spPr>
      </p:pic>
      <p:sp>
        <p:nvSpPr>
          <p:cNvPr id="3" name="Oval 2">
            <a:extLst>
              <a:ext uri="{FF2B5EF4-FFF2-40B4-BE49-F238E27FC236}">
                <a16:creationId xmlns:a16="http://schemas.microsoft.com/office/drawing/2014/main" id="{BE1087C7-C3CF-5607-AD29-76E38D879F87}"/>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7</a:t>
            </a:r>
            <a:endParaRPr lang="fa-IR" sz="1000" dirty="0"/>
          </a:p>
        </p:txBody>
      </p:sp>
      <p:sp>
        <p:nvSpPr>
          <p:cNvPr id="6" name="TextBox 5">
            <a:extLst>
              <a:ext uri="{FF2B5EF4-FFF2-40B4-BE49-F238E27FC236}">
                <a16:creationId xmlns:a16="http://schemas.microsoft.com/office/drawing/2014/main" id="{4CBA2B28-8A5E-8C48-3739-D9112DBB92AF}"/>
              </a:ext>
            </a:extLst>
          </p:cNvPr>
          <p:cNvSpPr txBox="1"/>
          <p:nvPr/>
        </p:nvSpPr>
        <p:spPr>
          <a:xfrm>
            <a:off x="746655" y="6180702"/>
            <a:ext cx="7806330" cy="670825"/>
          </a:xfrm>
          <a:prstGeom prst="rect">
            <a:avLst/>
          </a:prstGeom>
          <a:noFill/>
        </p:spPr>
        <p:txBody>
          <a:bodyPr wrap="square">
            <a:spAutoFit/>
          </a:bodyPr>
          <a:lstStyle/>
          <a:p>
            <a:pPr>
              <a:lnSpc>
                <a:spcPct val="107000"/>
              </a:lnSpc>
              <a:spcAft>
                <a:spcPts val="800"/>
              </a:spcAft>
            </a:pPr>
            <a:r>
              <a:rPr lang="en-US" sz="1200" dirty="0">
                <a:effectLst/>
                <a:latin typeface="Cambria" panose="02040503050406030204" pitchFamily="18" charset="0"/>
                <a:ea typeface="Cambria" panose="02040503050406030204" pitchFamily="18" charset="0"/>
                <a:cs typeface="Arial" panose="020B0604020202020204" pitchFamily="34" charset="0"/>
              </a:rPr>
              <a:t>Outcrop views from Black Hill open pit and Calamine ore (A), Central Valley (B) and East Ridge (D) open pits in </a:t>
            </a:r>
            <a:r>
              <a:rPr lang="en-US" sz="1200" dirty="0" err="1">
                <a:effectLst/>
                <a:latin typeface="Cambria" panose="02040503050406030204" pitchFamily="18" charset="0"/>
                <a:ea typeface="Cambria" panose="02040503050406030204" pitchFamily="18" charset="0"/>
                <a:cs typeface="Arial" panose="020B0604020202020204" pitchFamily="34" charset="0"/>
              </a:rPr>
              <a:t>Mehdiabad</a:t>
            </a:r>
            <a:r>
              <a:rPr lang="en-US" sz="1200" dirty="0">
                <a:effectLst/>
                <a:latin typeface="Cambria" panose="02040503050406030204" pitchFamily="18" charset="0"/>
                <a:ea typeface="Cambria" panose="02040503050406030204" pitchFamily="18" charset="0"/>
                <a:cs typeface="Arial" panose="020B0604020202020204" pitchFamily="34" charset="0"/>
              </a:rPr>
              <a:t> giant deposit, representing oxidized massive ore, upper massive barite, non-sulphide Fe-Mn oxide and Zn-Pb ore, and late barite veins (C). </a:t>
            </a:r>
          </a:p>
        </p:txBody>
      </p:sp>
      <p:sp>
        <p:nvSpPr>
          <p:cNvPr id="11" name="Rounded Rectangle 16">
            <a:extLst>
              <a:ext uri="{FF2B5EF4-FFF2-40B4-BE49-F238E27FC236}">
                <a16:creationId xmlns:a16="http://schemas.microsoft.com/office/drawing/2014/main" id="{9EBF1DDB-6AC5-1B97-0DB1-51FBBC4789BA}"/>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Tree>
    <p:extLst>
      <p:ext uri="{BB962C8B-B14F-4D97-AF65-F5344CB8AC3E}">
        <p14:creationId xmlns:p14="http://schemas.microsoft.com/office/powerpoint/2010/main" val="3294183131"/>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976EF9-6F14-FFCD-C3C3-E65F1032AA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9287" y="1115849"/>
            <a:ext cx="6967487" cy="3548333"/>
          </a:xfrm>
          <a:prstGeom prst="rect">
            <a:avLst/>
          </a:prstGeom>
          <a:noFill/>
          <a:ln>
            <a:noFill/>
          </a:ln>
        </p:spPr>
      </p:pic>
      <p:grpSp>
        <p:nvGrpSpPr>
          <p:cNvPr id="3" name="Group 2">
            <a:extLst>
              <a:ext uri="{FF2B5EF4-FFF2-40B4-BE49-F238E27FC236}">
                <a16:creationId xmlns:a16="http://schemas.microsoft.com/office/drawing/2014/main" id="{F03908F5-887D-6C1D-8DDA-B74795AD13A4}"/>
              </a:ext>
            </a:extLst>
          </p:cNvPr>
          <p:cNvGrpSpPr/>
          <p:nvPr/>
        </p:nvGrpSpPr>
        <p:grpSpPr>
          <a:xfrm>
            <a:off x="123052" y="117789"/>
            <a:ext cx="8892000" cy="475532"/>
            <a:chOff x="65902" y="117789"/>
            <a:chExt cx="8892000" cy="475532"/>
          </a:xfrm>
        </p:grpSpPr>
        <p:sp>
          <p:nvSpPr>
            <p:cNvPr id="4" name="Rectangle: Rounded Corners 3">
              <a:extLst>
                <a:ext uri="{FF2B5EF4-FFF2-40B4-BE49-F238E27FC236}">
                  <a16:creationId xmlns:a16="http://schemas.microsoft.com/office/drawing/2014/main" id="{4D0FC155-8F8E-10DE-C162-3A1BDF3D8D95}"/>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991BD94-0CD3-A2D6-5F4E-CC618A359974}"/>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6" name="Picture 5">
              <a:extLst>
                <a:ext uri="{FF2B5EF4-FFF2-40B4-BE49-F238E27FC236}">
                  <a16:creationId xmlns:a16="http://schemas.microsoft.com/office/drawing/2014/main" id="{F06C6E44-EAFB-9615-706B-B67E30E13A0C}"/>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7" name="Picture 6">
            <a:extLst>
              <a:ext uri="{FF2B5EF4-FFF2-40B4-BE49-F238E27FC236}">
                <a16:creationId xmlns:a16="http://schemas.microsoft.com/office/drawing/2014/main" id="{EDE9B142-BFA0-AEFE-321E-652C119EC3E5}"/>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8" name="Rounded Rectangle 16">
            <a:extLst>
              <a:ext uri="{FF2B5EF4-FFF2-40B4-BE49-F238E27FC236}">
                <a16:creationId xmlns:a16="http://schemas.microsoft.com/office/drawing/2014/main" id="{EF4A0827-D881-A64D-0711-5A66659B671B}"/>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pic>
        <p:nvPicPr>
          <p:cNvPr id="9" name="Picture 8" descr="final V">
            <a:extLst>
              <a:ext uri="{FF2B5EF4-FFF2-40B4-BE49-F238E27FC236}">
                <a16:creationId xmlns:a16="http://schemas.microsoft.com/office/drawing/2014/main" id="{052CA24D-B24D-8E04-8713-A72B0A93DFA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6221" y="4616450"/>
            <a:ext cx="4337050" cy="2241550"/>
          </a:xfrm>
          <a:prstGeom prst="rect">
            <a:avLst/>
          </a:prstGeom>
          <a:noFill/>
          <a:ln>
            <a:noFill/>
          </a:ln>
        </p:spPr>
      </p:pic>
      <p:sp>
        <p:nvSpPr>
          <p:cNvPr id="10" name="TextBox 9">
            <a:extLst>
              <a:ext uri="{FF2B5EF4-FFF2-40B4-BE49-F238E27FC236}">
                <a16:creationId xmlns:a16="http://schemas.microsoft.com/office/drawing/2014/main" id="{4133E3D5-6B56-2BB1-EC04-463932D6D502}"/>
              </a:ext>
            </a:extLst>
          </p:cNvPr>
          <p:cNvSpPr txBox="1"/>
          <p:nvPr/>
        </p:nvSpPr>
        <p:spPr>
          <a:xfrm>
            <a:off x="1599356" y="6426485"/>
            <a:ext cx="3066865" cy="253916"/>
          </a:xfrm>
          <a:prstGeom prst="rect">
            <a:avLst/>
          </a:prstGeom>
          <a:noFill/>
        </p:spPr>
        <p:txBody>
          <a:bodyPr wrap="none" rtlCol="1">
            <a:spAutoFit/>
          </a:bodyPr>
          <a:lstStyle/>
          <a:p>
            <a:r>
              <a:rPr lang="en-US" sz="1050" dirty="0">
                <a:solidFill>
                  <a:srgbClr val="002060"/>
                </a:solidFill>
                <a:latin typeface="Cambria" panose="02040503050406030204" pitchFamily="18" charset="0"/>
                <a:ea typeface="Cambria" panose="02040503050406030204" pitchFamily="18" charset="0"/>
              </a:rPr>
              <a:t>After </a:t>
            </a:r>
            <a:r>
              <a:rPr lang="en-US" sz="1050" dirty="0" err="1">
                <a:solidFill>
                  <a:srgbClr val="002060"/>
                </a:solidFill>
                <a:latin typeface="Cambria" panose="02040503050406030204" pitchFamily="18" charset="0"/>
                <a:ea typeface="Cambria" panose="02040503050406030204" pitchFamily="18" charset="0"/>
              </a:rPr>
              <a:t>Nisratian</a:t>
            </a:r>
            <a:r>
              <a:rPr lang="en-US" sz="1050" dirty="0">
                <a:solidFill>
                  <a:srgbClr val="002060"/>
                </a:solidFill>
                <a:latin typeface="Cambria" panose="02040503050406030204" pitchFamily="18" charset="0"/>
                <a:ea typeface="Cambria" panose="02040503050406030204" pitchFamily="18" charset="0"/>
              </a:rPr>
              <a:t> (1990) and </a:t>
            </a:r>
            <a:r>
              <a:rPr lang="en-US" sz="1050" dirty="0" err="1">
                <a:solidFill>
                  <a:srgbClr val="002060"/>
                </a:solidFill>
                <a:latin typeface="Cambria" panose="02040503050406030204" pitchFamily="18" charset="0"/>
                <a:ea typeface="Cambria" panose="02040503050406030204" pitchFamily="18" charset="0"/>
              </a:rPr>
              <a:t>Maghfouri</a:t>
            </a:r>
            <a:r>
              <a:rPr lang="en-US" sz="1050" dirty="0">
                <a:solidFill>
                  <a:srgbClr val="002060"/>
                </a:solidFill>
                <a:latin typeface="Cambria" panose="02040503050406030204" pitchFamily="18" charset="0"/>
                <a:ea typeface="Cambria" panose="02040503050406030204" pitchFamily="18" charset="0"/>
              </a:rPr>
              <a:t> et al. (2019)</a:t>
            </a:r>
            <a:endParaRPr lang="fa-IR" sz="1050" dirty="0">
              <a:solidFill>
                <a:srgbClr val="002060"/>
              </a:solidFill>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FD3FA059-E428-5A7F-37BB-BE48B70C0A77}"/>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8</a:t>
            </a:r>
            <a:endParaRPr lang="fa-IR" sz="1000" dirty="0"/>
          </a:p>
        </p:txBody>
      </p:sp>
    </p:spTree>
    <p:extLst>
      <p:ext uri="{BB962C8B-B14F-4D97-AF65-F5344CB8AC3E}">
        <p14:creationId xmlns:p14="http://schemas.microsoft.com/office/powerpoint/2010/main" val="2486026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1A098AD-6AC4-6DCC-E65F-240545357E6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11" name="Picture 10">
            <a:extLst>
              <a:ext uri="{FF2B5EF4-FFF2-40B4-BE49-F238E27FC236}">
                <a16:creationId xmlns:a16="http://schemas.microsoft.com/office/drawing/2014/main" id="{371C277F-C97C-C7CA-4495-157B95DD58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764" y="982145"/>
            <a:ext cx="6395575" cy="5078839"/>
          </a:xfrm>
          <a:prstGeom prst="rect">
            <a:avLst/>
          </a:prstGeom>
        </p:spPr>
      </p:pic>
      <p:sp>
        <p:nvSpPr>
          <p:cNvPr id="12" name="TextBox 11">
            <a:extLst>
              <a:ext uri="{FF2B5EF4-FFF2-40B4-BE49-F238E27FC236}">
                <a16:creationId xmlns:a16="http://schemas.microsoft.com/office/drawing/2014/main" id="{DFCC4CBF-78E9-9C06-E31F-7C6E4AFA74CA}"/>
              </a:ext>
            </a:extLst>
          </p:cNvPr>
          <p:cNvSpPr txBox="1"/>
          <p:nvPr/>
        </p:nvSpPr>
        <p:spPr>
          <a:xfrm>
            <a:off x="1202724" y="6013189"/>
            <a:ext cx="6812692" cy="461665"/>
          </a:xfrm>
          <a:prstGeom prst="rect">
            <a:avLst/>
          </a:prstGeom>
          <a:noFill/>
        </p:spPr>
        <p:txBody>
          <a:bodyPr wrap="square">
            <a:spAutoFit/>
          </a:bodyPr>
          <a:lstStyle/>
          <a:p>
            <a:r>
              <a:rPr lang="en-US" sz="1200" dirty="0">
                <a:solidFill>
                  <a:srgbClr val="002060"/>
                </a:solidFill>
                <a:effectLst/>
                <a:latin typeface="Cambria" panose="02040503050406030204" pitchFamily="18" charset="0"/>
                <a:ea typeface="Cambria" panose="02040503050406030204" pitchFamily="18" charset="0"/>
              </a:rPr>
              <a:t>Schematic cross-section of the </a:t>
            </a:r>
            <a:r>
              <a:rPr lang="en-US" sz="1200" dirty="0" err="1">
                <a:solidFill>
                  <a:srgbClr val="002060"/>
                </a:solidFill>
                <a:effectLst/>
                <a:latin typeface="Cambria" panose="02040503050406030204" pitchFamily="18" charset="0"/>
                <a:ea typeface="Cambria" panose="02040503050406030204" pitchFamily="18" charset="0"/>
              </a:rPr>
              <a:t>Mehdiabad</a:t>
            </a:r>
            <a:r>
              <a:rPr lang="en-US" sz="1200" dirty="0">
                <a:solidFill>
                  <a:srgbClr val="002060"/>
                </a:solidFill>
                <a:effectLst/>
                <a:latin typeface="Cambria" panose="02040503050406030204" pitchFamily="18" charset="0"/>
                <a:ea typeface="Cambria" panose="02040503050406030204" pitchFamily="18" charset="0"/>
              </a:rPr>
              <a:t> deposit (</a:t>
            </a:r>
            <a:r>
              <a:rPr lang="en-US" sz="1200" dirty="0" err="1">
                <a:solidFill>
                  <a:srgbClr val="002060"/>
                </a:solidFill>
                <a:effectLst/>
                <a:latin typeface="Cambria" panose="02040503050406030204" pitchFamily="18" charset="0"/>
                <a:ea typeface="Cambria" panose="02040503050406030204" pitchFamily="18" charset="0"/>
              </a:rPr>
              <a:t>Khanmohammadi</a:t>
            </a:r>
            <a:r>
              <a:rPr lang="en-US" sz="1200" dirty="0">
                <a:solidFill>
                  <a:srgbClr val="002060"/>
                </a:solidFill>
                <a:effectLst/>
                <a:latin typeface="Cambria" panose="02040503050406030204" pitchFamily="18" charset="0"/>
                <a:ea typeface="Cambria" panose="02040503050406030204" pitchFamily="18" charset="0"/>
              </a:rPr>
              <a:t> et al., 2023; modified after Reichert, 2007; </a:t>
            </a:r>
            <a:r>
              <a:rPr lang="en-US" sz="1200" dirty="0" err="1">
                <a:solidFill>
                  <a:srgbClr val="002060"/>
                </a:solidFill>
                <a:effectLst/>
                <a:latin typeface="Cambria" panose="02040503050406030204" pitchFamily="18" charset="0"/>
                <a:ea typeface="Cambria" panose="02040503050406030204" pitchFamily="18" charset="0"/>
              </a:rPr>
              <a:t>Rajabi</a:t>
            </a:r>
            <a:r>
              <a:rPr lang="en-US" sz="1200" dirty="0">
                <a:solidFill>
                  <a:srgbClr val="002060"/>
                </a:solidFill>
                <a:effectLst/>
                <a:latin typeface="Cambria" panose="02040503050406030204" pitchFamily="18" charset="0"/>
                <a:ea typeface="Cambria" panose="02040503050406030204" pitchFamily="18" charset="0"/>
              </a:rPr>
              <a:t> et al., 2012; Lui et al., 2023).</a:t>
            </a:r>
            <a:endParaRPr lang="fa-IR" sz="1200" dirty="0">
              <a:solidFill>
                <a:srgbClr val="00206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A295B1DC-2F61-F795-59A7-1726C46B2CD3}"/>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9</a:t>
            </a:r>
            <a:endParaRPr lang="fa-IR" sz="1000" dirty="0"/>
          </a:p>
        </p:txBody>
      </p:sp>
      <p:sp>
        <p:nvSpPr>
          <p:cNvPr id="4" name="Rounded Rectangle 16">
            <a:extLst>
              <a:ext uri="{FF2B5EF4-FFF2-40B4-BE49-F238E27FC236}">
                <a16:creationId xmlns:a16="http://schemas.microsoft.com/office/drawing/2014/main" id="{8FF7D339-7320-8D1F-422E-CFB515302F88}"/>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Tree>
    <p:extLst>
      <p:ext uri="{BB962C8B-B14F-4D97-AF65-F5344CB8AC3E}">
        <p14:creationId xmlns:p14="http://schemas.microsoft.com/office/powerpoint/2010/main" val="237004970"/>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4358</TotalTime>
  <Words>2925</Words>
  <Application>Microsoft Office PowerPoint</Application>
  <PresentationFormat>On-screen Show (4:3)</PresentationFormat>
  <Paragraphs>194</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Constantia</vt:lpstr>
      <vt:lpstr>Times New Roman</vt:lpstr>
      <vt:lpstr>Calibri Light</vt:lpstr>
      <vt:lpstr>Cambria</vt:lpstr>
      <vt:lpstr>IRANSansWeb</vt:lpstr>
      <vt:lpstr>Bodoni MT</vt:lpstr>
      <vt:lpstr>CIDFont+F5</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153</cp:revision>
  <dcterms:created xsi:type="dcterms:W3CDTF">2023-04-26T08:18:31Z</dcterms:created>
  <dcterms:modified xsi:type="dcterms:W3CDTF">2023-09-06T16:00:50Z</dcterms:modified>
</cp:coreProperties>
</file>