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4" r:id="rId2"/>
    <p:sldMasterId id="2147483694" r:id="rId3"/>
    <p:sldMasterId id="2147483706" r:id="rId4"/>
    <p:sldMasterId id="2147483718" r:id="rId5"/>
  </p:sldMasterIdLst>
  <p:notesMasterIdLst>
    <p:notesMasterId r:id="rId34"/>
  </p:notesMasterIdLst>
  <p:sldIdLst>
    <p:sldId id="1565" r:id="rId6"/>
    <p:sldId id="601" r:id="rId7"/>
    <p:sldId id="1578" r:id="rId8"/>
    <p:sldId id="1583" r:id="rId9"/>
    <p:sldId id="613" r:id="rId10"/>
    <p:sldId id="1619" r:id="rId11"/>
    <p:sldId id="1624" r:id="rId12"/>
    <p:sldId id="267" r:id="rId13"/>
    <p:sldId id="290" r:id="rId14"/>
    <p:sldId id="421" r:id="rId15"/>
    <p:sldId id="422" r:id="rId16"/>
    <p:sldId id="291" r:id="rId17"/>
    <p:sldId id="302" r:id="rId18"/>
    <p:sldId id="288" r:id="rId19"/>
    <p:sldId id="423" r:id="rId20"/>
    <p:sldId id="420" r:id="rId21"/>
    <p:sldId id="280" r:id="rId22"/>
    <p:sldId id="591" r:id="rId23"/>
    <p:sldId id="626" r:id="rId24"/>
    <p:sldId id="268" r:id="rId25"/>
    <p:sldId id="619" r:id="rId26"/>
    <p:sldId id="1184" r:id="rId27"/>
    <p:sldId id="1567" r:id="rId28"/>
    <p:sldId id="1620" r:id="rId29"/>
    <p:sldId id="269" r:id="rId30"/>
    <p:sldId id="270" r:id="rId31"/>
    <p:sldId id="271"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8CEBA0-4FB9-4BA8-94EC-34D35BFB3A06}">
          <p14:sldIdLst>
            <p14:sldId id="1565"/>
            <p14:sldId id="601"/>
            <p14:sldId id="1578"/>
            <p14:sldId id="1583"/>
            <p14:sldId id="613"/>
            <p14:sldId id="1619"/>
            <p14:sldId id="1624"/>
            <p14:sldId id="267"/>
            <p14:sldId id="290"/>
            <p14:sldId id="421"/>
            <p14:sldId id="422"/>
            <p14:sldId id="291"/>
            <p14:sldId id="302"/>
            <p14:sldId id="288"/>
            <p14:sldId id="423"/>
            <p14:sldId id="420"/>
            <p14:sldId id="280"/>
            <p14:sldId id="591"/>
            <p14:sldId id="626"/>
          </p14:sldIdLst>
        </p14:section>
        <p14:section name="Extra slides: general" id="{5F8C5947-D4A9-4C93-B19E-108AA6E12F1E}">
          <p14:sldIdLst>
            <p14:sldId id="268"/>
            <p14:sldId id="619"/>
            <p14:sldId id="1184"/>
            <p14:sldId id="1567"/>
          </p14:sldIdLst>
        </p14:section>
        <p14:section name="Extra clumped slides" id="{464AD4C4-DB76-4814-A7E6-CB53822C3FB5}">
          <p14:sldIdLst>
            <p14:sldId id="1620"/>
            <p14:sldId id="269"/>
            <p14:sldId id="270"/>
            <p14:sldId id="271"/>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0CF585-FB8A-0BAD-698E-A31F1134D9C6}" name="Aileen Doran" initials="AD" userId="S::aileen.doran@ucd.ie::f1c6f130-04c6-49ab-9caa-fc55f62890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FFFFF"/>
    <a:srgbClr val="F0F0F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4968" autoAdjust="0"/>
  </p:normalViewPr>
  <p:slideViewPr>
    <p:cSldViewPr snapToGrid="0">
      <p:cViewPr varScale="1">
        <p:scale>
          <a:sx n="62" d="100"/>
          <a:sy n="62" d="100"/>
        </p:scale>
        <p:origin x="14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247E6-2068-4E83-BB03-21D9506FE213}" type="datetimeFigureOut">
              <a:rPr lang="en-IE" smtClean="0"/>
              <a:t>09/09/2023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90A62-8C25-4B0C-925E-7E9B16A778E0}" type="slidenum">
              <a:rPr lang="en-IE" smtClean="0"/>
              <a:t>‹#›</a:t>
            </a:fld>
            <a:endParaRPr lang="en-IE"/>
          </a:p>
        </p:txBody>
      </p:sp>
    </p:spTree>
    <p:extLst>
      <p:ext uri="{BB962C8B-B14F-4D97-AF65-F5344CB8AC3E}">
        <p14:creationId xmlns:p14="http://schemas.microsoft.com/office/powerpoint/2010/main" val="3828292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C55EA-324C-4D8C-BE25-5F1B705005D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6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errors at hydrothermal temperatures better than ±12˚C.</a:t>
            </a:r>
          </a:p>
          <a:p>
            <a:endParaRPr lang="en-IE" dirty="0"/>
          </a:p>
          <a:p>
            <a:r>
              <a:rPr lang="en-IE" dirty="0"/>
              <a:t>*Filling the gaps in our carbonate system evolution, gaining new insights from carbonate that were inaccessible before.</a:t>
            </a:r>
          </a:p>
        </p:txBody>
      </p:sp>
      <p:sp>
        <p:nvSpPr>
          <p:cNvPr id="4" name="Slide Number Placeholder 3"/>
          <p:cNvSpPr>
            <a:spLocks noGrp="1"/>
          </p:cNvSpPr>
          <p:nvPr>
            <p:ph type="sldNum" sz="quarter" idx="5"/>
          </p:nvPr>
        </p:nvSpPr>
        <p:spPr/>
        <p:txBody>
          <a:bodyPr/>
          <a:lstStyle/>
          <a:p>
            <a:fld id="{92C634EA-202A-40FE-8174-159D21EED031}" type="slidenum">
              <a:rPr lang="en-IE" smtClean="0"/>
              <a:t>11</a:t>
            </a:fld>
            <a:endParaRPr lang="en-IE"/>
          </a:p>
        </p:txBody>
      </p:sp>
    </p:spTree>
    <p:extLst>
      <p:ext uri="{BB962C8B-B14F-4D97-AF65-F5344CB8AC3E}">
        <p14:creationId xmlns:p14="http://schemas.microsoft.com/office/powerpoint/2010/main" val="77070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Steve's study: comparison of clumped temperatures with fluid inclusion data to test the accuracy of the technique. Focused on broader area. This study focused in on Lisheen and Galmoy…</a:t>
            </a:r>
          </a:p>
          <a:p>
            <a:endParaRPr lang="en-IE" dirty="0"/>
          </a:p>
          <a:p>
            <a:r>
              <a:rPr lang="en-IE" dirty="0"/>
              <a:t>Nice review: http://www.carbonateresearch.com/clumped_isotope</a:t>
            </a:r>
          </a:p>
        </p:txBody>
      </p:sp>
      <p:sp>
        <p:nvSpPr>
          <p:cNvPr id="4" name="Slide Number Placeholder 3"/>
          <p:cNvSpPr>
            <a:spLocks noGrp="1"/>
          </p:cNvSpPr>
          <p:nvPr>
            <p:ph type="sldNum" sz="quarter" idx="5"/>
          </p:nvPr>
        </p:nvSpPr>
        <p:spPr/>
        <p:txBody>
          <a:bodyPr/>
          <a:lstStyle/>
          <a:p>
            <a:fld id="{92C634EA-202A-40FE-8174-159D21EED031}" type="slidenum">
              <a:rPr lang="en-IE" smtClean="0"/>
              <a:t>12</a:t>
            </a:fld>
            <a:endParaRPr lang="en-IE"/>
          </a:p>
        </p:txBody>
      </p:sp>
    </p:spTree>
    <p:extLst>
      <p:ext uri="{BB962C8B-B14F-4D97-AF65-F5344CB8AC3E}">
        <p14:creationId xmlns:p14="http://schemas.microsoft.com/office/powerpoint/2010/main" val="10438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Figure 6.4 </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δ</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18</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O</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V-SMOW</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vs δ</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13</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C</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V-PDB</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for carbonates at the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Lisheen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and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Galmoy</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deposits. Shaded areas represent data from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Douthit</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et al. (1993),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Hitzman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and Beaty (1996),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Hitzman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et al. </a:t>
            </a:r>
            <a:r>
              <a:rPr lang="nl-NL"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(1998), </a:t>
            </a:r>
            <a:r>
              <a:rPr lang="nl-NL"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Eyre</a:t>
            </a:r>
            <a:r>
              <a:rPr lang="nl-NL"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(1998), </a:t>
            </a:r>
            <a:r>
              <a:rPr lang="nl-NL"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Everett</a:t>
            </a:r>
            <a:r>
              <a:rPr lang="nl-NL"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et al. (1999), </a:t>
            </a:r>
            <a:r>
              <a:rPr lang="nl-NL"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Everett</a:t>
            </a:r>
            <a:r>
              <a:rPr lang="nl-NL"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(2000), Wright (2001), </a:t>
            </a:r>
            <a:r>
              <a:rPr lang="nl-NL"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Gregg</a:t>
            </a:r>
            <a:r>
              <a:rPr lang="nl-NL"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et al. (2001) Wright et al. (2004), Wilkinson et al. </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(2005b) and Hollis et al. (in review). The data range for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undolomitized</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limestone includes samples distal to known Zn-Pb mineralisation, which have similar isotopic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Figure 6.5</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δ</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18</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O</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fluid</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vs TΔ</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47</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temperature (°C) data from carbonates at the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Lisheen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and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Galmoy</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deposits. Included data marked by * denotes data from Hollis et al. (in review), while the shaded boxes represent data from Everett et al. (1999) and Hollis et al. (in review). δ</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18</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O</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fluid</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values from previously published data (defined by shaded boxes) were modelled based on fluid inclusion analysis in these studies. The buffering curves from Hollis et al. (in review) represent mean Dol1a and Dol1b compositions, but overall, these two phases overlap significantly.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Figure 6.6</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δ</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18</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O</a:t>
            </a:r>
            <a:r>
              <a:rPr lang="en-IE" sz="1800" i="0" baseline="-25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V-SMOW</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vs </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87</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Sr/</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86</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Sr ratios from the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Lisheen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and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Galmoy</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deposits. Coloured boxes represent data from Everett et al. (1999),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Douthit</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et al. (1993), Hollis et al. (in review) and Turner (2019). </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87</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Sr/</a:t>
            </a:r>
            <a:r>
              <a:rPr lang="en-IE" sz="1800" i="0" baseline="3000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86</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Sr ratios for Dol2 and Dol3, taken from Turner (2019), have been vertically exaggerated on the plot.</a:t>
            </a: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92C634EA-202A-40FE-8174-159D21EED031}" type="slidenum">
              <a:rPr lang="en-IE" smtClean="0"/>
              <a:t>13</a:t>
            </a:fld>
            <a:endParaRPr lang="en-IE"/>
          </a:p>
        </p:txBody>
      </p:sp>
    </p:spTree>
    <p:extLst>
      <p:ext uri="{BB962C8B-B14F-4D97-AF65-F5344CB8AC3E}">
        <p14:creationId xmlns:p14="http://schemas.microsoft.com/office/powerpoint/2010/main" val="396748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dirty="0"/>
              <a:t>Entire history of </a:t>
            </a:r>
            <a:r>
              <a:rPr lang="en-IE" dirty="0" err="1"/>
              <a:t>cb</a:t>
            </a:r>
            <a:r>
              <a:rPr lang="en-IE" dirty="0"/>
              <a:t> evolution on one slide</a:t>
            </a:r>
            <a:endParaRPr dirty="0"/>
          </a:p>
        </p:txBody>
      </p:sp>
      <p:sp>
        <p:nvSpPr>
          <p:cNvPr id="541" name="Google Shape;541;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This was really just a snapshot of Clumped isotopes and its application – paper one under review and should be out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20000"/>
              </a:lnSpc>
              <a:spcAft>
                <a:spcPts val="600"/>
              </a:spcAft>
              <a:buClr>
                <a:srgbClr val="000000"/>
              </a:buClr>
              <a:buSzPct val="100000"/>
              <a:buFont typeface="Arial" panose="020B0604020202020204" pitchFamily="34" charset="0"/>
              <a:buChar char="•"/>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Dol1b-3 are part of a </a:t>
            </a:r>
            <a:r>
              <a:rPr lang="en-US" sz="18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hydrothermal continuum </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from fluids that become progressively closer to Lower </a:t>
            </a:r>
            <a:r>
              <a:rPr lang="en-US" sz="18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Palaeozoic</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 basement composition. </a:t>
            </a:r>
          </a:p>
          <a:p>
            <a:pPr marL="457200" indent="-457200">
              <a:lnSpc>
                <a:spcPct val="120000"/>
              </a:lnSpc>
              <a:spcAft>
                <a:spcPts val="600"/>
              </a:spcAft>
              <a:buClr>
                <a:srgbClr val="000000"/>
              </a:buClr>
              <a:buSzPct val="100000"/>
              <a:buFont typeface="Arial" panose="020B0604020202020204" pitchFamily="34" charset="0"/>
              <a:buChar char="•"/>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Dissolution of earlier formed carbonates and later </a:t>
            </a:r>
            <a:r>
              <a:rPr lang="en-US" sz="18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fluid buffering </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likely affected their composition, leading to </a:t>
            </a:r>
            <a:r>
              <a:rPr lang="en-US" sz="18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T</a:t>
            </a:r>
            <a:r>
              <a:rPr lang="en-US" sz="1800" b="1" baseline="-25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Δ47</a:t>
            </a:r>
            <a:r>
              <a:rPr lang="en-US" sz="18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 and isotope resetting </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of these earlier phases (e.g., WLF). Thus, calcite data is likely reset.</a:t>
            </a:r>
          </a:p>
          <a:p>
            <a:pPr marL="457200" indent="-457200">
              <a:lnSpc>
                <a:spcPct val="120000"/>
              </a:lnSpc>
              <a:spcAft>
                <a:spcPts val="600"/>
              </a:spcAft>
              <a:buClr>
                <a:srgbClr val="000000"/>
              </a:buClr>
              <a:buSzPct val="100000"/>
              <a:buFont typeface="Arial" panose="020B0604020202020204" pitchFamily="34" charset="0"/>
              <a:buChar char="•"/>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The formation of these pre-ore dolomites, which are typically spatially associated with fault networks at deposits, was </a:t>
            </a:r>
            <a:r>
              <a:rPr lang="en-US" sz="18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crucial for facilitating later massive sulphide mineralisation </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in the southern Irish ore field.</a:t>
            </a:r>
          </a:p>
          <a:p>
            <a:pPr marL="457200" indent="-457200">
              <a:lnSpc>
                <a:spcPct val="120000"/>
              </a:lnSpc>
              <a:spcAft>
                <a:spcPts val="600"/>
              </a:spcAft>
              <a:buClr>
                <a:srgbClr val="000000"/>
              </a:buClr>
              <a:buSzPct val="100000"/>
              <a:buFont typeface="Arial" panose="020B0604020202020204" pitchFamily="34" charset="0"/>
              <a:buChar char="•"/>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Clumped isotope analysis is not currently possible on Dol2 due to presence of fine-grained </a:t>
            </a:r>
            <a:r>
              <a:rPr lang="en-US" sz="18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sulphides</a:t>
            </a: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sym typeface="Calibri"/>
              </a:rPr>
              <a:t> throughout the breccia.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C634EA-202A-40FE-8174-159D21EED031}" type="slidenum">
              <a:rPr lang="en-IE" smtClean="0"/>
              <a:t>15</a:t>
            </a:fld>
            <a:endParaRPr lang="en-IE"/>
          </a:p>
        </p:txBody>
      </p:sp>
    </p:spTree>
    <p:extLst>
      <p:ext uri="{BB962C8B-B14F-4D97-AF65-F5344CB8AC3E}">
        <p14:creationId xmlns:p14="http://schemas.microsoft.com/office/powerpoint/2010/main" val="323660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u="none"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16</a:t>
            </a:fld>
            <a:endParaRPr lang="en-US"/>
          </a:p>
        </p:txBody>
      </p:sp>
    </p:spTree>
    <p:extLst>
      <p:ext uri="{BB962C8B-B14F-4D97-AF65-F5344CB8AC3E}">
        <p14:creationId xmlns:p14="http://schemas.microsoft.com/office/powerpoint/2010/main" val="329476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Aft>
                <a:spcPts val="1200"/>
              </a:spcAft>
              <a:buFont typeface="Courier New" panose="02070309020205020404" pitchFamily="49" charset="0"/>
              <a:buNone/>
              <a:defRPr/>
            </a:pPr>
            <a:r>
              <a:rPr lang="en-GB" sz="1000" dirty="0">
                <a:solidFill>
                  <a:srgbClr val="005D90"/>
                </a:solidFill>
                <a:latin typeface="+mn-lt"/>
              </a:rPr>
              <a:t>Also IP hosts highest levels of Tl and As from whole study, associated with Py2. </a:t>
            </a:r>
          </a:p>
          <a:p>
            <a:pPr marL="0" lvl="0" indent="0">
              <a:spcAft>
                <a:spcPts val="1200"/>
              </a:spcAft>
              <a:buFont typeface="Courier New" panose="02070309020205020404" pitchFamily="49" charset="0"/>
              <a:buNone/>
              <a:defRPr/>
            </a:pPr>
            <a:r>
              <a:rPr lang="en-GB" sz="1000" dirty="0">
                <a:solidFill>
                  <a:srgbClr val="005D90"/>
                </a:solidFill>
                <a:latin typeface="+mn-lt"/>
              </a:rPr>
              <a:t>Discuss trends overall, proximal to distal – show bivariate plot for steel ore? Interesting trends not in Py0 – in hydrothermal. So look closer at pyrite – will show clear evidence if </a:t>
            </a:r>
            <a:r>
              <a:rPr lang="en-GB" sz="1000" dirty="0" err="1">
                <a:solidFill>
                  <a:srgbClr val="005D90"/>
                </a:solidFill>
                <a:latin typeface="+mn-lt"/>
              </a:rPr>
              <a:t>hydrpthemral</a:t>
            </a:r>
            <a:r>
              <a:rPr lang="en-GB" sz="1000" dirty="0">
                <a:solidFill>
                  <a:srgbClr val="005D90"/>
                </a:solidFill>
                <a:latin typeface="+mn-lt"/>
              </a:rPr>
              <a:t>, with specific enrichments closer to feeders</a:t>
            </a: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0" lvl="0" indent="0">
              <a:spcAft>
                <a:spcPts val="1200"/>
              </a:spcAft>
              <a:buFont typeface="Courier New" panose="02070309020205020404" pitchFamily="49" charset="0"/>
              <a:buNone/>
              <a:defRPr/>
            </a:pPr>
            <a:r>
              <a:rPr lang="en-GB" sz="1000" dirty="0">
                <a:solidFill>
                  <a:srgbClr val="005D90"/>
                </a:solidFill>
                <a:latin typeface="+mn-lt"/>
              </a:rPr>
              <a:t>Py2 and 3 nice – decrease in Ag, As, and Tl, but increase in Ni as you move away from orebody into halo – these pyrites are typically nicely zoned and can be identified easily under microscope. </a:t>
            </a: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0" lvl="0" indent="0">
              <a:spcAft>
                <a:spcPts val="1200"/>
              </a:spcAft>
              <a:buFont typeface="Courier New" panose="02070309020205020404" pitchFamily="49" charset="0"/>
              <a:buNone/>
              <a:defRPr/>
            </a:pPr>
            <a:r>
              <a:rPr lang="en-GB" sz="1000" dirty="0">
                <a:solidFill>
                  <a:srgbClr val="005D90"/>
                </a:solidFill>
                <a:latin typeface="+mn-lt"/>
              </a:rPr>
              <a:t>The mineral chemistry analysis was carried out on all </a:t>
            </a:r>
            <a:r>
              <a:rPr lang="en-GB" sz="1000" dirty="0" err="1">
                <a:solidFill>
                  <a:srgbClr val="005D90"/>
                </a:solidFill>
                <a:latin typeface="+mn-lt"/>
              </a:rPr>
              <a:t>sulfide</a:t>
            </a:r>
            <a:r>
              <a:rPr lang="en-GB" sz="1000" dirty="0">
                <a:solidFill>
                  <a:srgbClr val="005D90"/>
                </a:solidFill>
                <a:latin typeface="+mn-lt"/>
              </a:rPr>
              <a:t> phases found within the IP. </a:t>
            </a:r>
            <a:r>
              <a:rPr lang="en-GB" sz="1000" dirty="0" err="1">
                <a:solidFill>
                  <a:srgbClr val="005D90"/>
                </a:solidFill>
                <a:latin typeface="+mn-lt"/>
              </a:rPr>
              <a:t>Sp</a:t>
            </a:r>
            <a:r>
              <a:rPr lang="en-GB" sz="1000" dirty="0">
                <a:solidFill>
                  <a:srgbClr val="005D90"/>
                </a:solidFill>
                <a:latin typeface="+mn-lt"/>
              </a:rPr>
              <a:t> summary, and </a:t>
            </a:r>
            <a:r>
              <a:rPr lang="en-GB" sz="1000" dirty="0" err="1">
                <a:solidFill>
                  <a:srgbClr val="005D90"/>
                </a:solidFill>
                <a:latin typeface="+mn-lt"/>
              </a:rPr>
              <a:t>gn.</a:t>
            </a:r>
            <a:r>
              <a:rPr lang="en-GB" sz="1000" dirty="0">
                <a:solidFill>
                  <a:srgbClr val="005D90"/>
                </a:solidFill>
                <a:latin typeface="+mn-lt"/>
              </a:rPr>
              <a:t> But, pyrite proved to hold a lot more information.  ….. Summarize </a:t>
            </a:r>
            <a:r>
              <a:rPr lang="en-GB" sz="1000" dirty="0" err="1">
                <a:solidFill>
                  <a:srgbClr val="005D90"/>
                </a:solidFill>
                <a:latin typeface="+mn-lt"/>
              </a:rPr>
              <a:t>py</a:t>
            </a:r>
            <a:r>
              <a:rPr lang="en-GB" sz="1000" dirty="0">
                <a:solidFill>
                  <a:srgbClr val="005D90"/>
                </a:solidFill>
                <a:latin typeface="+mn-lt"/>
              </a:rPr>
              <a:t> data…. Found all these elements… but when we looked at the data in terms of spatial distribution, what came up was a distinct difference between the rebody and </a:t>
            </a:r>
            <a:r>
              <a:rPr lang="en-GB" sz="1000" dirty="0" err="1">
                <a:solidFill>
                  <a:srgbClr val="005D90"/>
                </a:solidFill>
                <a:latin typeface="+mn-lt"/>
              </a:rPr>
              <a:t>halpo</a:t>
            </a:r>
            <a:r>
              <a:rPr lang="en-GB" sz="1000" dirty="0">
                <a:solidFill>
                  <a:srgbClr val="005D90"/>
                </a:solidFill>
                <a:latin typeface="+mn-lt"/>
              </a:rPr>
              <a:t> in terms of As….</a:t>
            </a: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0" lvl="0" indent="0">
              <a:spcAft>
                <a:spcPts val="1200"/>
              </a:spcAft>
              <a:buFont typeface="Courier New" panose="02070309020205020404" pitchFamily="49" charset="0"/>
              <a:buNone/>
              <a:defRPr/>
            </a:pPr>
            <a:r>
              <a:rPr lang="en-GB" sz="1000" dirty="0">
                <a:solidFill>
                  <a:srgbClr val="005D90"/>
                </a:solidFill>
                <a:latin typeface="+mn-lt"/>
              </a:rPr>
              <a:t>We can think about the data in 2 key ways, and compare the larger scale with the smaller. So if we start with the orebody scale. In this study we looked at paragenetically constrained pyrites , and whether or not//</a:t>
            </a: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0" lvl="0" indent="0">
              <a:spcAft>
                <a:spcPts val="1200"/>
              </a:spcAft>
              <a:buFont typeface="Courier New" panose="02070309020205020404" pitchFamily="49" charset="0"/>
              <a:buNone/>
              <a:defRPr/>
            </a:pPr>
            <a:r>
              <a:rPr lang="en-GB" sz="1000" dirty="0">
                <a:solidFill>
                  <a:srgbClr val="005D90"/>
                </a:solidFill>
                <a:latin typeface="+mn-lt"/>
              </a:rPr>
              <a:t>The main result that popped up was ….</a:t>
            </a: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0" marR="0" lvl="0" indent="0" algn="l" defTabSz="914400" rtl="0" eaLnBrk="1" fontAlgn="auto" latinLnBrk="0" hangingPunct="1">
              <a:lnSpc>
                <a:spcPct val="100000"/>
              </a:lnSpc>
              <a:spcBef>
                <a:spcPts val="0"/>
              </a:spcBef>
              <a:spcAft>
                <a:spcPts val="1200"/>
              </a:spcAft>
              <a:buClrTx/>
              <a:buSzTx/>
              <a:buFont typeface="Courier New" panose="02070309020205020404" pitchFamily="49" charset="0"/>
              <a:buNone/>
              <a:tabLst/>
              <a:defRPr/>
            </a:pPr>
            <a:r>
              <a:rPr kumimoji="0" lang="en-GB" sz="1000" b="1" i="0" u="none" strike="noStrike" kern="1200" cap="none" spc="0" normalizeH="0" baseline="0" noProof="0" dirty="0">
                <a:ln>
                  <a:noFill/>
                </a:ln>
                <a:solidFill>
                  <a:srgbClr val="005D90"/>
                </a:solidFill>
                <a:effectLst/>
                <a:uLnTx/>
                <a:uFillTx/>
                <a:latin typeface="+mn-lt"/>
                <a:ea typeface="+mn-ea"/>
                <a:cs typeface="+mn-cs"/>
              </a:rPr>
              <a:t>Average orebody concentrations of Co, As, Ni, Tl in pyrite almost double those for the halo</a:t>
            </a:r>
          </a:p>
          <a:p>
            <a:pPr marL="342900" marR="0" lvl="0"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1000" b="0" i="0" u="none" strike="noStrike" kern="1200" cap="none" spc="0" normalizeH="0" baseline="0" noProof="0" dirty="0">
                <a:ln>
                  <a:noFill/>
                </a:ln>
                <a:solidFill>
                  <a:srgbClr val="005D90"/>
                </a:solidFill>
                <a:effectLst/>
                <a:uLnTx/>
                <a:uFillTx/>
                <a:latin typeface="+mn-lt"/>
                <a:ea typeface="+mn-ea"/>
                <a:cs typeface="+mn-cs"/>
              </a:rPr>
              <a:t>Sphalerite (except for Fe) and galena relatively “clean”</a:t>
            </a:r>
          </a:p>
          <a:p>
            <a:pPr marL="342900" marR="0" lvl="0"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1000" b="0" i="0" u="none" strike="noStrike" kern="1200" cap="none" spc="0" normalizeH="0" baseline="0" noProof="0" dirty="0">
                <a:ln>
                  <a:noFill/>
                </a:ln>
                <a:solidFill>
                  <a:srgbClr val="005D90"/>
                </a:solidFill>
                <a:effectLst/>
                <a:uLnTx/>
                <a:uFillTx/>
                <a:latin typeface="+mn-lt"/>
                <a:ea typeface="+mn-ea"/>
                <a:cs typeface="+mn-cs"/>
              </a:rPr>
              <a:t>Pyrite reveals the most varied results (Fe, S, As, Co, Ni, Mn, Pb, Tl and Zn all detected)</a:t>
            </a:r>
          </a:p>
          <a:p>
            <a:pPr marL="0" marR="0" lvl="0" indent="0" algn="l" defTabSz="914400" rtl="0" eaLnBrk="1" fontAlgn="auto" latinLnBrk="0" hangingPunct="1">
              <a:lnSpc>
                <a:spcPct val="100000"/>
              </a:lnSpc>
              <a:spcBef>
                <a:spcPts val="0"/>
              </a:spcBef>
              <a:spcAft>
                <a:spcPts val="1200"/>
              </a:spcAft>
              <a:buClrTx/>
              <a:buSzTx/>
              <a:buFont typeface="Courier New" panose="02070309020205020404" pitchFamily="49" charset="0"/>
              <a:buNone/>
              <a:tabLst/>
              <a:defRPr/>
            </a:pPr>
            <a:endParaRPr kumimoji="0" lang="en-GB" sz="1000" b="1" i="0" u="none" strike="noStrike" kern="1200" cap="none" spc="0" normalizeH="0" baseline="0" noProof="0" dirty="0">
              <a:ln>
                <a:noFill/>
              </a:ln>
              <a:solidFill>
                <a:srgbClr val="005D90"/>
              </a:solidFill>
              <a:effectLst/>
              <a:uLnTx/>
              <a:uFillTx/>
              <a:latin typeface="+mn-lt"/>
              <a:ea typeface="+mn-ea"/>
              <a:cs typeface="+mn-cs"/>
            </a:endParaRPr>
          </a:p>
          <a:p>
            <a:pPr marL="0" lvl="0" indent="0">
              <a:spcAft>
                <a:spcPts val="1200"/>
              </a:spcAft>
              <a:buFont typeface="Courier New" panose="02070309020205020404" pitchFamily="49" charset="0"/>
              <a:buNone/>
              <a:defRPr/>
            </a:pPr>
            <a:endParaRPr lang="en-GB" sz="1000" dirty="0">
              <a:solidFill>
                <a:srgbClr val="005D90"/>
              </a:solidFill>
              <a:latin typeface="+mn-lt"/>
            </a:endParaRPr>
          </a:p>
          <a:p>
            <a:pPr marL="457200" lvl="0" indent="-457200">
              <a:spcAft>
                <a:spcPts val="1200"/>
              </a:spcAft>
              <a:buFont typeface="Courier New" panose="02070309020205020404" pitchFamily="49" charset="0"/>
              <a:buChar char="o"/>
              <a:defRPr/>
            </a:pPr>
            <a:endParaRPr lang="en-GB" sz="1000" dirty="0">
              <a:solidFill>
                <a:srgbClr val="005D90"/>
              </a:solidFill>
              <a:latin typeface="+mn-lt"/>
            </a:endParaRPr>
          </a:p>
          <a:p>
            <a:pPr marL="457200" lvl="0" indent="-457200">
              <a:spcAft>
                <a:spcPts val="1200"/>
              </a:spcAft>
              <a:buFont typeface="Courier New" panose="02070309020205020404" pitchFamily="49" charset="0"/>
              <a:buChar char="o"/>
              <a:defRPr/>
            </a:pPr>
            <a:r>
              <a:rPr lang="en-GB" sz="1000" dirty="0">
                <a:solidFill>
                  <a:srgbClr val="005D90"/>
                </a:solidFill>
                <a:latin typeface="+mn-lt"/>
              </a:rPr>
              <a:t>Sphalerite and galena relatively “clean”</a:t>
            </a:r>
          </a:p>
          <a:p>
            <a:pPr marL="457200" lvl="0" indent="-457200">
              <a:spcAft>
                <a:spcPts val="1200"/>
              </a:spcAft>
              <a:buFont typeface="Courier New" panose="02070309020205020404" pitchFamily="49" charset="0"/>
              <a:buChar char="o"/>
              <a:defRPr/>
            </a:pPr>
            <a:r>
              <a:rPr lang="en-GB" sz="1000" dirty="0">
                <a:solidFill>
                  <a:srgbClr val="005D90"/>
                </a:solidFill>
                <a:latin typeface="+mn-lt"/>
              </a:rPr>
              <a:t>Pyrite revealed interesting variation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dirty="0"/>
              <a:t> Then start bringing in these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E41ED-D2D7-AA4B-8B96-F0E71570FC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8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E41ED-D2D7-AA4B-8B96-F0E71570FC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22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is a huge amount of other past and current research that further help identify fluid sources and record their compositional evolution as they mix and begin precipitation of </a:t>
            </a:r>
            <a:r>
              <a:rPr lang="en-IE" dirty="0" err="1"/>
              <a:t>sulfide</a:t>
            </a:r>
            <a:r>
              <a:rPr lang="en-IE" dirty="0"/>
              <a:t> phases.</a:t>
            </a:r>
          </a:p>
          <a:p>
            <a:endParaRPr lang="en-IE" dirty="0"/>
          </a:p>
          <a:p>
            <a:r>
              <a:rPr lang="en-IE" dirty="0"/>
              <a:t>Just really wanted to highlight some of the other ongoing work, including Pb isotope work. Undertaken by Dr Hollis – regional and local scale.</a:t>
            </a:r>
          </a:p>
        </p:txBody>
      </p:sp>
      <p:sp>
        <p:nvSpPr>
          <p:cNvPr id="4" name="Slide Number Placeholder 3"/>
          <p:cNvSpPr>
            <a:spLocks noGrp="1"/>
          </p:cNvSpPr>
          <p:nvPr>
            <p:ph type="sldNum" sz="quarter" idx="5"/>
          </p:nvPr>
        </p:nvSpPr>
        <p:spPr/>
        <p:txBody>
          <a:bodyPr/>
          <a:lstStyle/>
          <a:p>
            <a:fld id="{75290A62-8C25-4B0C-925E-7E9B16A778E0}" type="slidenum">
              <a:rPr lang="en-IE" smtClean="0"/>
              <a:t>22</a:t>
            </a:fld>
            <a:endParaRPr lang="en-IE"/>
          </a:p>
        </p:txBody>
      </p:sp>
    </p:spTree>
    <p:extLst>
      <p:ext uri="{BB962C8B-B14F-4D97-AF65-F5344CB8AC3E}">
        <p14:creationId xmlns:p14="http://schemas.microsoft.com/office/powerpoint/2010/main" val="137807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thinking and tools are required.</a:t>
            </a:r>
          </a:p>
        </p:txBody>
      </p:sp>
      <p:sp>
        <p:nvSpPr>
          <p:cNvPr id="4" name="Slide Number Placeholder 3"/>
          <p:cNvSpPr>
            <a:spLocks noGrp="1"/>
          </p:cNvSpPr>
          <p:nvPr>
            <p:ph type="sldNum" sz="quarter" idx="5"/>
          </p:nvPr>
        </p:nvSpPr>
        <p:spPr/>
        <p:txBody>
          <a:bodyPr/>
          <a:lstStyle/>
          <a:p>
            <a:fld id="{75290A62-8C25-4B0C-925E-7E9B16A778E0}" type="slidenum">
              <a:rPr lang="en-IE" smtClean="0"/>
              <a:t>3</a:t>
            </a:fld>
            <a:endParaRPr lang="en-IE"/>
          </a:p>
        </p:txBody>
      </p:sp>
    </p:spTree>
    <p:extLst>
      <p:ext uri="{BB962C8B-B14F-4D97-AF65-F5344CB8AC3E}">
        <p14:creationId xmlns:p14="http://schemas.microsoft.com/office/powerpoint/2010/main" val="305166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4: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5: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6: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Case example </a:t>
            </a:r>
          </a:p>
          <a:p>
            <a:endParaRPr lang="en-IE" dirty="0"/>
          </a:p>
        </p:txBody>
      </p:sp>
      <p:sp>
        <p:nvSpPr>
          <p:cNvPr id="4" name="Slide Number Placeholder 3"/>
          <p:cNvSpPr>
            <a:spLocks noGrp="1"/>
          </p:cNvSpPr>
          <p:nvPr>
            <p:ph type="sldNum" sz="quarter" idx="5"/>
          </p:nvPr>
        </p:nvSpPr>
        <p:spPr/>
        <p:txBody>
          <a:bodyPr/>
          <a:lstStyle/>
          <a:p>
            <a:fld id="{75290A62-8C25-4B0C-925E-7E9B16A778E0}" type="slidenum">
              <a:rPr lang="en-IE" smtClean="0"/>
              <a:t>4</a:t>
            </a:fld>
            <a:endParaRPr lang="en-IE"/>
          </a:p>
        </p:txBody>
      </p:sp>
    </p:spTree>
    <p:extLst>
      <p:ext uri="{BB962C8B-B14F-4D97-AF65-F5344CB8AC3E}">
        <p14:creationId xmlns:p14="http://schemas.microsoft.com/office/powerpoint/2010/main" val="289933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E41ED-D2D7-AA4B-8B96-F0E71570FC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6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What about the carbonates?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Summarized overview of carbonate phases discussed in this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Figure 6.3 </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Representative images of </a:t>
            </a: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(a)</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undolomitised</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Waulsortian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Limestone Formation (WLF) (CL image), </a:t>
            </a: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(b)</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white matrix breccia (Dol3) with regional dolomite clasts (photo of core sample), and </a:t>
            </a: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(c)</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Dol3 with regional dolomite clasts (CL image). In both (b) and (c) the regional dolomite clasts are primarily composed of fine-grained, grey Dol1a, with minor amounts of coarse-grained, white Dol1b also present. </a:t>
            </a:r>
            <a:r>
              <a:rPr lang="en-IE" sz="1800" b="1"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(d)</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Idealized cross-section showing the occurrences of black matrix breccia/rock matrix breccias (Dol2) relative to massive sulphide mineralisation, in the hanging wall of a normal fault (x2.5 vertical exaggeration). White matrix breccia (Dol3) typically forms in the overlying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Waulsortian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Limestone Formation, which is generally dolomitised in the Rathdowney Trend. Image modified from Wilkinson et al. (2011). While white matrix dolomites are often best developed around Dol2/sulphide mineralisation, they extend much more widely throughout the regionally dolomitised WLF at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Lisheen</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 and </a:t>
            </a:r>
            <a:r>
              <a:rPr lang="en-IE" sz="1800" i="0" dirty="0" err="1">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Galmoy</a:t>
            </a:r>
            <a:r>
              <a:rPr lang="en-IE" sz="1800" i="0" dirty="0">
                <a:solidFill>
                  <a:srgbClr val="44546A"/>
                </a:solidFill>
                <a:effectLst/>
                <a:latin typeface="Tahoma" panose="020B0604030504040204" pitchFamily="34" charset="0"/>
                <a:ea typeface="Calibri" panose="020F0502020204030204" pitchFamily="34" charset="0"/>
                <a:cs typeface="Times New Roman" panose="02020603050405020304" pitchFamily="18" charset="0"/>
              </a:rPr>
              <a:t>.</a:t>
            </a:r>
            <a:endParaRPr lang="en-IE"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92C634EA-202A-40FE-8174-159D21EED031}" type="slidenum">
              <a:rPr lang="en-IE" smtClean="0"/>
              <a:t>6</a:t>
            </a:fld>
            <a:endParaRPr lang="en-IE"/>
          </a:p>
        </p:txBody>
      </p:sp>
    </p:spTree>
    <p:extLst>
      <p:ext uri="{BB962C8B-B14F-4D97-AF65-F5344CB8AC3E}">
        <p14:creationId xmlns:p14="http://schemas.microsoft.com/office/powerpoint/2010/main" val="156394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5290A62-8C25-4B0C-925E-7E9B16A778E0}" type="slidenum">
              <a:rPr lang="en-IE" smtClean="0"/>
              <a:t>7</a:t>
            </a:fld>
            <a:endParaRPr lang="en-IE"/>
          </a:p>
        </p:txBody>
      </p:sp>
    </p:spTree>
    <p:extLst>
      <p:ext uri="{BB962C8B-B14F-4D97-AF65-F5344CB8AC3E}">
        <p14:creationId xmlns:p14="http://schemas.microsoft.com/office/powerpoint/2010/main" val="228196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I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2C634EA-202A-40FE-8174-159D21EED031}" type="slidenum">
              <a:rPr lang="en-IE" smtClean="0"/>
              <a:t>9</a:t>
            </a:fld>
            <a:endParaRPr lang="en-IE"/>
          </a:p>
        </p:txBody>
      </p:sp>
    </p:spTree>
    <p:extLst>
      <p:ext uri="{BB962C8B-B14F-4D97-AF65-F5344CB8AC3E}">
        <p14:creationId xmlns:p14="http://schemas.microsoft.com/office/powerpoint/2010/main" val="195188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errors at hydrothermal temperatures better than ±12˚C.</a:t>
            </a:r>
          </a:p>
          <a:p>
            <a:endParaRPr lang="en-IE" dirty="0"/>
          </a:p>
          <a:p>
            <a:r>
              <a:rPr lang="en-US" dirty="0"/>
              <a:t>Clumped isotope analysis provides both carbonate δ13C, δ18O and temperature allowing fluid compositions to be directly calculated</a:t>
            </a:r>
          </a:p>
        </p:txBody>
      </p:sp>
      <p:sp>
        <p:nvSpPr>
          <p:cNvPr id="4" name="Slide Number Placeholder 3"/>
          <p:cNvSpPr>
            <a:spLocks noGrp="1"/>
          </p:cNvSpPr>
          <p:nvPr>
            <p:ph type="sldNum" sz="quarter" idx="5"/>
          </p:nvPr>
        </p:nvSpPr>
        <p:spPr/>
        <p:txBody>
          <a:bodyPr/>
          <a:lstStyle/>
          <a:p>
            <a:fld id="{92C634EA-202A-40FE-8174-159D21EED031}" type="slidenum">
              <a:rPr lang="en-IE" smtClean="0"/>
              <a:t>10</a:t>
            </a:fld>
            <a:endParaRPr lang="en-IE"/>
          </a:p>
        </p:txBody>
      </p:sp>
    </p:spTree>
    <p:extLst>
      <p:ext uri="{BB962C8B-B14F-4D97-AF65-F5344CB8AC3E}">
        <p14:creationId xmlns:p14="http://schemas.microsoft.com/office/powerpoint/2010/main" val="413970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ABDC-AC86-EF0C-3298-9C4EFDBFA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FEA1FE8-A71A-7396-1DE8-2392C9726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8F7B943-67B4-A573-7AC9-F704E71E5E2E}"/>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4EC53149-1592-32B9-CFA5-DAC003F5F92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4F4E401-D900-5139-46E5-D4BA9A2D0184}"/>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278511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8A1B-D000-94E4-6287-A63E6CB2DC9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400D375-5447-02E5-0680-3C0E21CD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76A085A-448D-83E2-DE49-D6F69F8466AC}"/>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9409BA74-F5FB-7322-3D8F-33D27437857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60FE0D1-6FAA-0BD2-CB44-4BF78E021C74}"/>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233227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D8CD9-040D-0470-83EB-B15D69293D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A114B9F-4AE4-1153-A4FD-A2DA7A0D22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2968E27-1DC1-83CB-6A36-EBBBB4A51A0E}"/>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B201C0B3-8A11-D7BA-2EF7-1FAE325389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8DD62E-0910-E18E-1133-5F280320EEB5}"/>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189957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8753-55A5-438B-BA06-877C9F17609B}"/>
              </a:ext>
            </a:extLst>
          </p:cNvPr>
          <p:cNvSpPr>
            <a:spLocks noGrp="1"/>
          </p:cNvSpPr>
          <p:nvPr>
            <p:ph type="title"/>
          </p:nvPr>
        </p:nvSpPr>
        <p:spPr/>
        <p:txBody>
          <a:bodyPr/>
          <a:lstStyle/>
          <a:p>
            <a:r>
              <a:rPr lang="en-US" dirty="0"/>
              <a:t>Click to edit Master title style</a:t>
            </a:r>
            <a:endParaRPr lang="en-IE" dirty="0"/>
          </a:p>
        </p:txBody>
      </p:sp>
      <p:sp>
        <p:nvSpPr>
          <p:cNvPr id="7" name="Text Placeholder 6">
            <a:extLst>
              <a:ext uri="{FF2B5EF4-FFF2-40B4-BE49-F238E27FC236}">
                <a16:creationId xmlns:a16="http://schemas.microsoft.com/office/drawing/2014/main" id="{D7EBC760-7D72-496E-AC70-013E4473B702}"/>
              </a:ext>
            </a:extLst>
          </p:cNvPr>
          <p:cNvSpPr>
            <a:spLocks noGrp="1"/>
          </p:cNvSpPr>
          <p:nvPr>
            <p:ph type="body" sz="quarter" idx="13"/>
          </p:nvPr>
        </p:nvSpPr>
        <p:spPr>
          <a:xfrm>
            <a:off x="838200" y="2109788"/>
            <a:ext cx="10394950" cy="1017587"/>
          </a:xfrm>
        </p:spPr>
        <p:txBody>
          <a:bodyPr/>
          <a:lstStyle/>
          <a:p>
            <a:pPr lvl="0"/>
            <a:r>
              <a:rPr lang="en-US" dirty="0"/>
              <a:t>Click to edit Master text styles</a:t>
            </a:r>
          </a:p>
          <a:p>
            <a:pPr lvl="1"/>
            <a:r>
              <a:rPr lang="en-US" dirty="0"/>
              <a:t>Second level</a:t>
            </a:r>
          </a:p>
          <a:p>
            <a:pPr lvl="2"/>
            <a:r>
              <a:rPr lang="en-US" dirty="0"/>
              <a:t>Third level</a:t>
            </a:r>
          </a:p>
          <a:p>
            <a:pPr lvl="3"/>
            <a:r>
              <a:rPr lang="en-US"/>
              <a:t>Fourth level</a:t>
            </a:r>
          </a:p>
          <a:p>
            <a:pPr lvl="4"/>
            <a:r>
              <a:rPr lang="en-US" dirty="0"/>
              <a:t>Fifth level</a:t>
            </a:r>
            <a:endParaRPr lang="en-IE" dirty="0"/>
          </a:p>
        </p:txBody>
      </p:sp>
      <p:sp>
        <p:nvSpPr>
          <p:cNvPr id="9" name="Rectangle 8">
            <a:extLst>
              <a:ext uri="{FF2B5EF4-FFF2-40B4-BE49-F238E27FC236}">
                <a16:creationId xmlns:a16="http://schemas.microsoft.com/office/drawing/2014/main" id="{7BACC38E-13E4-4119-8555-39F30202D9D2}"/>
              </a:ext>
            </a:extLst>
          </p:cNvPr>
          <p:cNvSpPr/>
          <p:nvPr userDrawn="1"/>
        </p:nvSpPr>
        <p:spPr>
          <a:xfrm>
            <a:off x="0" y="0"/>
            <a:ext cx="12192000" cy="361244"/>
          </a:xfrm>
          <a:prstGeom prst="rect">
            <a:avLst/>
          </a:prstGeom>
          <a:solidFill>
            <a:srgbClr val="00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48578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8B888B-7D78-44E0-B44A-3FB5BAB664BF}" type="datetimeFigureOut">
              <a:rPr lang="en-IE" smtClean="0"/>
              <a:t>09/09/2023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703565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888B-7D78-44E0-B44A-3FB5BAB664BF}" type="datetimeFigureOut">
              <a:rPr lang="en-IE" smtClean="0"/>
              <a:t>09/09/2023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508289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B888B-7D78-44E0-B44A-3FB5BAB664BF}" type="datetimeFigureOut">
              <a:rPr lang="en-IE" smtClean="0"/>
              <a:t>09/09/2023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418923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8B888B-7D78-44E0-B44A-3FB5BAB664BF}" type="datetimeFigureOut">
              <a:rPr lang="en-IE" smtClean="0"/>
              <a:t>09/09/2023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37759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8B888B-7D78-44E0-B44A-3FB5BAB664BF}" type="datetimeFigureOut">
              <a:rPr lang="en-IE" smtClean="0"/>
              <a:t>09/09/2023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2133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8B888B-7D78-44E0-B44A-3FB5BAB664BF}" type="datetimeFigureOut">
              <a:rPr lang="en-IE" smtClean="0"/>
              <a:t>09/09/2023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016397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37DD5-EB23-4DDC-A4E4-A3FDAF918E9A}" type="datetimeFigureOut">
              <a:rPr lang="en-IE" smtClean="0"/>
              <a:t>09/09/2023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57C924D-37E9-4F17-A8A5-7F1AAB2AE1EA}" type="slidenum">
              <a:rPr lang="en-IE" smtClean="0"/>
              <a:t>‹#›</a:t>
            </a:fld>
            <a:endParaRPr lang="en-IE"/>
          </a:p>
        </p:txBody>
      </p:sp>
    </p:spTree>
    <p:extLst>
      <p:ext uri="{BB962C8B-B14F-4D97-AF65-F5344CB8AC3E}">
        <p14:creationId xmlns:p14="http://schemas.microsoft.com/office/powerpoint/2010/main" val="332001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5143-0C67-0952-0611-F038353BE95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48FFB91-C47F-DC30-8BD6-CDAC664DD9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EFA755D-721F-C006-C67A-C30FE4343384}"/>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C822D1B9-82EB-5FE5-EFAA-9F3D9E29D8C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FC644B0-4ECC-2C32-EF72-CFF75867DFC7}"/>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7050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B888B-7D78-44E0-B44A-3FB5BAB664BF}" type="datetimeFigureOut">
              <a:rPr lang="en-IE" smtClean="0"/>
              <a:t>09/09/2023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576756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B888B-7D78-44E0-B44A-3FB5BAB664BF}" type="datetimeFigureOut">
              <a:rPr lang="en-IE" smtClean="0"/>
              <a:t>09/09/2023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200600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888B-7D78-44E0-B44A-3FB5BAB664BF}" type="datetimeFigureOut">
              <a:rPr lang="en-IE" smtClean="0"/>
              <a:t>09/09/2023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2455316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888B-7D78-44E0-B44A-3FB5BAB664BF}" type="datetimeFigureOut">
              <a:rPr lang="en-IE" smtClean="0"/>
              <a:t>09/09/2023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2129316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814" y="-27381"/>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4" name="Title 1"/>
          <p:cNvSpPr txBox="1">
            <a:spLocks/>
          </p:cNvSpPr>
          <p:nvPr userDrawn="1"/>
        </p:nvSpPr>
        <p:spPr>
          <a:xfrm>
            <a:off x="0" y="6631619"/>
            <a:ext cx="12192000" cy="22639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7" name="Rectangle 6"/>
          <p:cNvSpPr/>
          <p:nvPr userDrawn="1"/>
        </p:nvSpPr>
        <p:spPr>
          <a:xfrm>
            <a:off x="-1" y="8"/>
            <a:ext cx="12192365" cy="341859"/>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762B9851-8A23-4F25-B4CD-DF4C4762E21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761199" y="6485681"/>
            <a:ext cx="2427316" cy="339501"/>
          </a:xfrm>
          <a:prstGeom prst="rect">
            <a:avLst/>
          </a:prstGeom>
          <a:ln w="3175">
            <a:solidFill>
              <a:srgbClr val="00B0F0"/>
            </a:solidFill>
          </a:ln>
          <a:effectLst/>
        </p:spPr>
      </p:pic>
      <p:pic>
        <p:nvPicPr>
          <p:cNvPr id="8" name="Picture 7">
            <a:extLst>
              <a:ext uri="{FF2B5EF4-FFF2-40B4-BE49-F238E27FC236}">
                <a16:creationId xmlns:a16="http://schemas.microsoft.com/office/drawing/2014/main" id="{9AE5241C-55BF-4011-B7A0-62B1CD93FE56}"/>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3" y="4177"/>
            <a:ext cx="353308" cy="341859"/>
          </a:xfrm>
          <a:prstGeom prst="rect">
            <a:avLst/>
          </a:prstGeom>
          <a:ln>
            <a:noFill/>
          </a:ln>
        </p:spPr>
      </p:pic>
    </p:spTree>
    <p:extLst>
      <p:ext uri="{BB962C8B-B14F-4D97-AF65-F5344CB8AC3E}">
        <p14:creationId xmlns:p14="http://schemas.microsoft.com/office/powerpoint/2010/main" val="4282194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814" y="-27381"/>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4" name="Title 1"/>
          <p:cNvSpPr txBox="1">
            <a:spLocks/>
          </p:cNvSpPr>
          <p:nvPr userDrawn="1"/>
        </p:nvSpPr>
        <p:spPr>
          <a:xfrm>
            <a:off x="0" y="6631619"/>
            <a:ext cx="12192000" cy="22639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7" name="Rectangle 6"/>
          <p:cNvSpPr/>
          <p:nvPr userDrawn="1"/>
        </p:nvSpPr>
        <p:spPr>
          <a:xfrm>
            <a:off x="-1" y="8"/>
            <a:ext cx="12192365" cy="341859"/>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762B9851-8A23-4F25-B4CD-DF4C4762E21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761199" y="6485681"/>
            <a:ext cx="2427316" cy="339501"/>
          </a:xfrm>
          <a:prstGeom prst="rect">
            <a:avLst/>
          </a:prstGeom>
          <a:ln w="3175">
            <a:solidFill>
              <a:srgbClr val="00B0F0"/>
            </a:solidFill>
          </a:ln>
          <a:effectLst/>
        </p:spPr>
      </p:pic>
      <p:pic>
        <p:nvPicPr>
          <p:cNvPr id="8" name="Picture 7">
            <a:extLst>
              <a:ext uri="{FF2B5EF4-FFF2-40B4-BE49-F238E27FC236}">
                <a16:creationId xmlns:a16="http://schemas.microsoft.com/office/drawing/2014/main" id="{9AE5241C-55BF-4011-B7A0-62B1CD93FE56}"/>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3" y="4177"/>
            <a:ext cx="353308" cy="341859"/>
          </a:xfrm>
          <a:prstGeom prst="rect">
            <a:avLst/>
          </a:prstGeom>
          <a:ln>
            <a:noFill/>
          </a:ln>
        </p:spPr>
      </p:pic>
      <p:sp>
        <p:nvSpPr>
          <p:cNvPr id="10" name="Rectangle 9"/>
          <p:cNvSpPr/>
          <p:nvPr userDrawn="1"/>
        </p:nvSpPr>
        <p:spPr>
          <a:xfrm>
            <a:off x="1" y="0"/>
            <a:ext cx="12188515" cy="6858000"/>
          </a:xfrm>
          <a:prstGeom prst="rect">
            <a:avLst/>
          </a:prstGeom>
          <a:noFill/>
          <a:ln w="190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8175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0D55E9-D53A-4276-B476-E3755F3E2E04}"/>
              </a:ext>
            </a:extLst>
          </p:cNvPr>
          <p:cNvSpPr txBox="1">
            <a:spLocks/>
          </p:cNvSpPr>
          <p:nvPr userDrawn="1"/>
        </p:nvSpPr>
        <p:spPr>
          <a:xfrm>
            <a:off x="0" y="6631619"/>
            <a:ext cx="12192000" cy="22639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5E6C55B-3290-44EE-B1D3-22CE7DAE61C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761199" y="6485681"/>
            <a:ext cx="2427316" cy="339501"/>
          </a:xfrm>
          <a:prstGeom prst="rect">
            <a:avLst/>
          </a:prstGeom>
          <a:ln w="3175">
            <a:solidFill>
              <a:srgbClr val="00B0F0"/>
            </a:solidFill>
          </a:ln>
          <a:effectLst/>
        </p:spPr>
      </p:pic>
    </p:spTree>
    <p:extLst>
      <p:ext uri="{BB962C8B-B14F-4D97-AF65-F5344CB8AC3E}">
        <p14:creationId xmlns:p14="http://schemas.microsoft.com/office/powerpoint/2010/main" val="1379248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989E3-A223-4D24-A8C0-923558591ABE}"/>
              </a:ext>
            </a:extLst>
          </p:cNvPr>
          <p:cNvSpPr/>
          <p:nvPr userDrawn="1"/>
        </p:nvSpPr>
        <p:spPr>
          <a:xfrm>
            <a:off x="-1" y="8"/>
            <a:ext cx="12192365" cy="341859"/>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31534A14-3A67-4E15-B532-C930764E88E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3" y="4177"/>
            <a:ext cx="353308" cy="341859"/>
          </a:xfrm>
          <a:prstGeom prst="rect">
            <a:avLst/>
          </a:prstGeom>
          <a:ln>
            <a:noFill/>
          </a:ln>
        </p:spPr>
      </p:pic>
      <p:sp>
        <p:nvSpPr>
          <p:cNvPr id="9" name="Text Placeholder 8"/>
          <p:cNvSpPr>
            <a:spLocks noGrp="1"/>
          </p:cNvSpPr>
          <p:nvPr>
            <p:ph type="body" sz="quarter" idx="10" hasCustomPrompt="1"/>
          </p:nvPr>
        </p:nvSpPr>
        <p:spPr>
          <a:xfrm>
            <a:off x="4271814" y="-27381"/>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Tree>
    <p:extLst>
      <p:ext uri="{BB962C8B-B14F-4D97-AF65-F5344CB8AC3E}">
        <p14:creationId xmlns:p14="http://schemas.microsoft.com/office/powerpoint/2010/main" val="29079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1"/>
            <a:ext cx="12188952" cy="365125"/>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9" y="6459657"/>
            <a:ext cx="2425004" cy="339501"/>
          </a:xfrm>
          <a:prstGeom prst="rect">
            <a:avLst/>
          </a:prstGeom>
          <a:ln w="3175">
            <a:solidFill>
              <a:srgbClr val="00B0F0"/>
            </a:solidFill>
          </a:ln>
          <a:effectLst/>
        </p:spPr>
      </p:pic>
    </p:spTree>
    <p:extLst>
      <p:ext uri="{BB962C8B-B14F-4D97-AF65-F5344CB8AC3E}">
        <p14:creationId xmlns:p14="http://schemas.microsoft.com/office/powerpoint/2010/main" val="2347570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808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D683-09F6-162D-BB5E-3EDF29AA61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BEC7A25-6F69-9EA3-C184-E6A0FF39E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8E8CE-B281-1088-44A9-D17B475132D2}"/>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EEA71B94-1D6D-740D-06DA-D4006BD7C9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F3A015C-6C57-D498-9F42-674C7A1D7747}"/>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3609177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320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5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9EF5-1C1F-45D6-9878-24CC77882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D085F4-FE62-4AA4-88B3-56544C1DF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C712B6-0A49-427E-8A89-A33B127D5337}"/>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B9E2376D-56E1-46BA-8054-BCA6F2B2B3C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AF8D720-2F41-4254-94F3-099B67D64B9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204857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040-2203-4215-90B9-FBF04E618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FBB049-A7D7-415F-BAF9-418ABED25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0C907B-A58B-4923-B679-0B9466C31F55}"/>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2D5E7BCE-B281-445A-A90A-8479943A70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BE35B5D-3CA8-44EB-BCBB-ACFCA6F3528C}"/>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736470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CB10-AB8B-45CF-A359-18B3A51814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B5B605-A9C2-4596-9FCD-BE88113FB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14F224-D0AD-4382-922D-9622328464D9}"/>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56881D06-BC3C-48F0-81C4-A81604DC6F1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B0E643-47F5-4BA7-B13F-A542C99A3315}"/>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98410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D8C7-87FD-47EE-8FFC-E02DD53708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DA862C-9183-4800-B21F-DB0B8D9D3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E95D25-9C8D-4976-A755-EB659C079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0C9F6A-0F2C-4CE2-92A7-BFC59F11FB39}"/>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465E2227-F317-4D15-BFC2-9A44C24A2E2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6AE2822-55DE-43AE-A337-2EB668A5167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568512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364E-4EC5-4AC1-8C25-3CFE1C1631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CCD066-A09A-4D34-9995-96B9A04F1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1206EB-4FC9-4880-868F-E9A73E374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BDFCB-3C7E-447A-89C6-E1C66F727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02FE7-E12A-43DF-9E88-158D127D0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E64E1F-A315-493D-8273-391A22270564}"/>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8" name="Footer Placeholder 7">
            <a:extLst>
              <a:ext uri="{FF2B5EF4-FFF2-40B4-BE49-F238E27FC236}">
                <a16:creationId xmlns:a16="http://schemas.microsoft.com/office/drawing/2014/main" id="{28B3E33D-2571-442F-8116-F99712D937C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6AD3120-3D2D-402C-8039-C383F86B3556}"/>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160467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8847-E8EE-45DE-9A47-21FA896DE5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04F205-A64D-4632-86BA-F1987F7064FF}"/>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4" name="Footer Placeholder 3">
            <a:extLst>
              <a:ext uri="{FF2B5EF4-FFF2-40B4-BE49-F238E27FC236}">
                <a16:creationId xmlns:a16="http://schemas.microsoft.com/office/drawing/2014/main" id="{CAF6B25B-06ED-4A70-9591-3B761919558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B105453-7D67-49D9-8F62-E6197A83C8B6}"/>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142163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83E16-DE97-41E9-BEC4-64DF4EC65D83}"/>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3" name="Footer Placeholder 2">
            <a:extLst>
              <a:ext uri="{FF2B5EF4-FFF2-40B4-BE49-F238E27FC236}">
                <a16:creationId xmlns:a16="http://schemas.microsoft.com/office/drawing/2014/main" id="{7BE97164-BB35-45E6-8300-8E8DA227A21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FDD2554-B359-40D1-BA23-2F664E5D0A2E}"/>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256179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4C86-6A1A-4F5E-9C45-2FA1DD2D47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C1B513-5965-4E8F-9399-B0F16B3B7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58E984-E0A9-45F0-B5FB-4D8600EFB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FA2F5-3643-4BCC-B8DE-EF857F4CF0B4}"/>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8AAA0751-1897-413D-A1E0-1803EEF27A7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6289E06-3A62-4437-BEDB-904C7BE36F98}"/>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61845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A691-B57C-1884-DCA9-858D5A3CAB4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F9DAC30-AAF3-723D-306C-D9106AF3DE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5DEE881-7CBF-4484-F3E5-6DD80A0CD7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B5CFBE2-BDB9-3E7D-94A6-51EA26805FB0}"/>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6" name="Footer Placeholder 5">
            <a:extLst>
              <a:ext uri="{FF2B5EF4-FFF2-40B4-BE49-F238E27FC236}">
                <a16:creationId xmlns:a16="http://schemas.microsoft.com/office/drawing/2014/main" id="{FE1A49EF-2D4A-046B-09C1-2FEAC9B4C5E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A96504E-D024-C96A-1F44-61729E5A7788}"/>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81046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FDE5-5CA1-41A4-8BA3-57655DFD5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E0281E-C12B-4ACD-8D8D-0024A25F8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E352F5-732D-484F-A87D-961158D55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C3CA2-71EE-4148-92F8-C1BA860CA470}"/>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C06924C9-A878-4700-BE6B-D39059BE758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686AC28-C2BA-47C5-B90B-7596B22FC685}"/>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38775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F24F-1965-4004-8833-9BB8020DA5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4D3B09-A7B5-4A77-8D14-7C44361D9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DE08E-3CAD-4A3D-AC90-FE15D96D8146}"/>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E10D6619-309B-4F30-BC85-CCFC11C756B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2E56B17-56C5-4A76-B7B1-D56A017E351D}"/>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738935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21760-5052-44EA-A3C3-61F04749A6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334D01-A14F-442B-A194-49E39717D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F5E272-4CB3-44C0-8D3A-C04E62362E7B}"/>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576B1BDC-4318-47C8-829D-D224A1BF20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1902DA-8A6E-4EF3-80B2-3BDFC9BC780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449765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4209035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3557456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773718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3908212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575155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487839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2346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06C3-63CD-8A31-5173-F0BD9C46182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7F7B7D-0536-0638-D647-6B3AD66B9C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A1791-C66F-EFA1-89A6-1059B6E48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2ADF892-7BE7-114B-CDBF-4C3911DF3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8C342-6977-6454-0141-FBF6ABD9CD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581C772-4816-42B7-6FAE-FEBD1DEEFA88}"/>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8" name="Footer Placeholder 7">
            <a:extLst>
              <a:ext uri="{FF2B5EF4-FFF2-40B4-BE49-F238E27FC236}">
                <a16:creationId xmlns:a16="http://schemas.microsoft.com/office/drawing/2014/main" id="{73E1AA13-1F9B-B2BA-42F6-3B717B8AC3A5}"/>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A0B0120-E28D-05FA-2590-4C4A1F80E404}"/>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2017286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91391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7"/>
          <p:cNvSpPr>
            <a:spLocks noGrp="1"/>
          </p:cNvSpPr>
          <p:nvPr>
            <p:ph type="pic" idx="2"/>
          </p:nvPr>
        </p:nvSpPr>
        <p:spPr>
          <a:xfrm>
            <a:off x="5183188" y="987427"/>
            <a:ext cx="6172200" cy="4873625"/>
          </a:xfrm>
          <a:prstGeom prst="rect">
            <a:avLst/>
          </a:prstGeom>
          <a:noFill/>
          <a:ln>
            <a:noFill/>
          </a:ln>
        </p:spPr>
      </p:sp>
      <p:sp>
        <p:nvSpPr>
          <p:cNvPr id="68" name="Google Shape;68;p6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1150455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6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1118383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69"/>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9"/>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3179852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9EF5-1C1F-45D6-9878-24CC77882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D085F4-FE62-4AA4-88B3-56544C1DF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C712B6-0A49-427E-8A89-A33B127D5337}"/>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B9E2376D-56E1-46BA-8054-BCA6F2B2B3C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AF8D720-2F41-4254-94F3-099B67D64B9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039200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040-2203-4215-90B9-FBF04E618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FBB049-A7D7-415F-BAF9-418ABED25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0C907B-A58B-4923-B679-0B9466C31F55}"/>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2D5E7BCE-B281-445A-A90A-8479943A70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BE35B5D-3CA8-44EB-BCBB-ACFCA6F3528C}"/>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012330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CB10-AB8B-45CF-A359-18B3A51814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B5B605-A9C2-4596-9FCD-BE88113FB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14F224-D0AD-4382-922D-9622328464D9}"/>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56881D06-BC3C-48F0-81C4-A81604DC6F1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B0E643-47F5-4BA7-B13F-A542C99A3315}"/>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850624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D8C7-87FD-47EE-8FFC-E02DD53708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DA862C-9183-4800-B21F-DB0B8D9D3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E95D25-9C8D-4976-A755-EB659C079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0C9F6A-0F2C-4CE2-92A7-BFC59F11FB39}"/>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465E2227-F317-4D15-BFC2-9A44C24A2E2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6AE2822-55DE-43AE-A337-2EB668A5167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748539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364E-4EC5-4AC1-8C25-3CFE1C1631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CCD066-A09A-4D34-9995-96B9A04F1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1206EB-4FC9-4880-868F-E9A73E374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BDFCB-3C7E-447A-89C6-E1C66F727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02FE7-E12A-43DF-9E88-158D127D0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E64E1F-A315-493D-8273-391A22270564}"/>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8" name="Footer Placeholder 7">
            <a:extLst>
              <a:ext uri="{FF2B5EF4-FFF2-40B4-BE49-F238E27FC236}">
                <a16:creationId xmlns:a16="http://schemas.microsoft.com/office/drawing/2014/main" id="{28B3E33D-2571-442F-8116-F99712D937C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6AD3120-3D2D-402C-8039-C383F86B3556}"/>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209320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8847-E8EE-45DE-9A47-21FA896DE5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04F205-A64D-4632-86BA-F1987F7064FF}"/>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4" name="Footer Placeholder 3">
            <a:extLst>
              <a:ext uri="{FF2B5EF4-FFF2-40B4-BE49-F238E27FC236}">
                <a16:creationId xmlns:a16="http://schemas.microsoft.com/office/drawing/2014/main" id="{CAF6B25B-06ED-4A70-9591-3B761919558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B105453-7D67-49D9-8F62-E6197A83C8B6}"/>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47317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4C60-A959-6E07-8EA1-B11D20CBE61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3E3AEE0-2D83-5FF3-0A72-0EE2B9507C2A}"/>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4" name="Footer Placeholder 3">
            <a:extLst>
              <a:ext uri="{FF2B5EF4-FFF2-40B4-BE49-F238E27FC236}">
                <a16:creationId xmlns:a16="http://schemas.microsoft.com/office/drawing/2014/main" id="{03B1B1B8-2932-5DEB-D425-AC6293A72DB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BDFC51E-5A82-4DF7-067F-7DF311427D88}"/>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654827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83E16-DE97-41E9-BEC4-64DF4EC65D83}"/>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3" name="Footer Placeholder 2">
            <a:extLst>
              <a:ext uri="{FF2B5EF4-FFF2-40B4-BE49-F238E27FC236}">
                <a16:creationId xmlns:a16="http://schemas.microsoft.com/office/drawing/2014/main" id="{7BE97164-BB35-45E6-8300-8E8DA227A21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FDD2554-B359-40D1-BA23-2F664E5D0A2E}"/>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43398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4C86-6A1A-4F5E-9C45-2FA1DD2D47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C1B513-5965-4E8F-9399-B0F16B3B7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58E984-E0A9-45F0-B5FB-4D8600EFB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FA2F5-3643-4BCC-B8DE-EF857F4CF0B4}"/>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8AAA0751-1897-413D-A1E0-1803EEF27A7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6289E06-3A62-4437-BEDB-904C7BE36F98}"/>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708680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FDE5-5CA1-41A4-8BA3-57655DFD5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E0281E-C12B-4ACD-8D8D-0024A25F8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E352F5-732D-484F-A87D-961158D55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C3CA2-71EE-4148-92F8-C1BA860CA470}"/>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6" name="Footer Placeholder 5">
            <a:extLst>
              <a:ext uri="{FF2B5EF4-FFF2-40B4-BE49-F238E27FC236}">
                <a16:creationId xmlns:a16="http://schemas.microsoft.com/office/drawing/2014/main" id="{C06924C9-A878-4700-BE6B-D39059BE758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686AC28-C2BA-47C5-B90B-7596B22FC685}"/>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854824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F24F-1965-4004-8833-9BB8020DA5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4D3B09-A7B5-4A77-8D14-7C44361D9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DE08E-3CAD-4A3D-AC90-FE15D96D8146}"/>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E10D6619-309B-4F30-BC85-CCFC11C756B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2E56B17-56C5-4A76-B7B1-D56A017E351D}"/>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5238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21760-5052-44EA-A3C3-61F04749A6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334D01-A14F-442B-A194-49E39717D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F5E272-4CB3-44C0-8D3A-C04E62362E7B}"/>
              </a:ext>
            </a:extLst>
          </p:cNvPr>
          <p:cNvSpPr>
            <a:spLocks noGrp="1"/>
          </p:cNvSpPr>
          <p:nvPr>
            <p:ph type="dt" sz="half" idx="10"/>
          </p:nvPr>
        </p:nvSpPr>
        <p:spPr/>
        <p:txBody>
          <a:body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576B1BDC-4318-47C8-829D-D224A1BF20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1902DA-8A6E-4EF3-80B2-3BDFC9BC7802}"/>
              </a:ext>
            </a:extLst>
          </p:cNvPr>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443173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8753-55A5-438B-BA06-877C9F17609B}"/>
              </a:ext>
            </a:extLst>
          </p:cNvPr>
          <p:cNvSpPr>
            <a:spLocks noGrp="1"/>
          </p:cNvSpPr>
          <p:nvPr>
            <p:ph type="title"/>
          </p:nvPr>
        </p:nvSpPr>
        <p:spPr/>
        <p:txBody>
          <a:bodyPr/>
          <a:lstStyle/>
          <a:p>
            <a:r>
              <a:rPr lang="en-US" dirty="0"/>
              <a:t>Click to edit Master title style</a:t>
            </a:r>
            <a:endParaRPr lang="en-IE" dirty="0"/>
          </a:p>
        </p:txBody>
      </p:sp>
      <p:sp>
        <p:nvSpPr>
          <p:cNvPr id="7" name="Text Placeholder 6">
            <a:extLst>
              <a:ext uri="{FF2B5EF4-FFF2-40B4-BE49-F238E27FC236}">
                <a16:creationId xmlns:a16="http://schemas.microsoft.com/office/drawing/2014/main" id="{D7EBC760-7D72-496E-AC70-013E4473B702}"/>
              </a:ext>
            </a:extLst>
          </p:cNvPr>
          <p:cNvSpPr>
            <a:spLocks noGrp="1"/>
          </p:cNvSpPr>
          <p:nvPr>
            <p:ph type="body" sz="quarter" idx="13"/>
          </p:nvPr>
        </p:nvSpPr>
        <p:spPr>
          <a:xfrm>
            <a:off x="838200" y="2109788"/>
            <a:ext cx="10394950" cy="1017587"/>
          </a:xfrm>
        </p:spPr>
        <p:txBody>
          <a:bodyPr/>
          <a:lstStyle/>
          <a:p>
            <a:pPr lvl="0"/>
            <a:r>
              <a:rPr lang="en-US" dirty="0"/>
              <a:t>Click to edit Master text styles</a:t>
            </a:r>
          </a:p>
          <a:p>
            <a:pPr lvl="1"/>
            <a:r>
              <a:rPr lang="en-US" dirty="0"/>
              <a:t>Second level</a:t>
            </a:r>
          </a:p>
          <a:p>
            <a:pPr lvl="2"/>
            <a:r>
              <a:rPr lang="en-US" dirty="0"/>
              <a:t>Third level</a:t>
            </a:r>
          </a:p>
          <a:p>
            <a:pPr lvl="3"/>
            <a:r>
              <a:rPr lang="en-US"/>
              <a:t>Fourth level</a:t>
            </a:r>
          </a:p>
          <a:p>
            <a:pPr lvl="4"/>
            <a:r>
              <a:rPr lang="en-US" dirty="0"/>
              <a:t>Fifth level</a:t>
            </a:r>
            <a:endParaRPr lang="en-IE" dirty="0"/>
          </a:p>
        </p:txBody>
      </p:sp>
      <p:sp>
        <p:nvSpPr>
          <p:cNvPr id="9" name="Rectangle 8">
            <a:extLst>
              <a:ext uri="{FF2B5EF4-FFF2-40B4-BE49-F238E27FC236}">
                <a16:creationId xmlns:a16="http://schemas.microsoft.com/office/drawing/2014/main" id="{7BACC38E-13E4-4119-8555-39F30202D9D2}"/>
              </a:ext>
            </a:extLst>
          </p:cNvPr>
          <p:cNvSpPr/>
          <p:nvPr userDrawn="1"/>
        </p:nvSpPr>
        <p:spPr>
          <a:xfrm>
            <a:off x="0" y="0"/>
            <a:ext cx="12192000" cy="361244"/>
          </a:xfrm>
          <a:prstGeom prst="rect">
            <a:avLst/>
          </a:prstGeom>
          <a:solidFill>
            <a:srgbClr val="00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4141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94F31F-AD1C-75AF-4848-6D4050C6B0BB}"/>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3" name="Footer Placeholder 2">
            <a:extLst>
              <a:ext uri="{FF2B5EF4-FFF2-40B4-BE49-F238E27FC236}">
                <a16:creationId xmlns:a16="http://schemas.microsoft.com/office/drawing/2014/main" id="{A319C069-089C-629B-58B5-CFB77CE9E5EA}"/>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575723F-3569-3C7B-D20E-D8113F0D7DEA}"/>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196736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F39D-D713-35FB-BF2B-F2B18F600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3BF59AA-D238-D0DC-558F-3732B623A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870391F-33AD-DBBB-FC3A-57157DF1E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69F0B-9ECF-E8DD-28DD-C3F9BFAF7284}"/>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6" name="Footer Placeholder 5">
            <a:extLst>
              <a:ext uri="{FF2B5EF4-FFF2-40B4-BE49-F238E27FC236}">
                <a16:creationId xmlns:a16="http://schemas.microsoft.com/office/drawing/2014/main" id="{6BDCAF2C-E922-EF51-AC68-958E406C922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3BFA2BA-A1CE-6741-2356-3FCF5E07247E}"/>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235023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0B13-DDAC-D12E-8AA8-82AFD9141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E8EC579-03C3-B032-7A52-0B94FAC8BA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B0BB6E0-638E-7DAF-9CB3-CE64517B2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2658A-2C25-339A-0396-5A69BAC025A2}"/>
              </a:ext>
            </a:extLst>
          </p:cNvPr>
          <p:cNvSpPr>
            <a:spLocks noGrp="1"/>
          </p:cNvSpPr>
          <p:nvPr>
            <p:ph type="dt" sz="half" idx="10"/>
          </p:nvPr>
        </p:nvSpPr>
        <p:spPr/>
        <p:txBody>
          <a:bodyPr/>
          <a:lstStyle/>
          <a:p>
            <a:fld id="{DDB45607-FBBD-4675-B58B-FDC3785C9883}" type="datetimeFigureOut">
              <a:rPr lang="en-IE" smtClean="0"/>
              <a:t>09/09/2023</a:t>
            </a:fld>
            <a:endParaRPr lang="en-IE"/>
          </a:p>
        </p:txBody>
      </p:sp>
      <p:sp>
        <p:nvSpPr>
          <p:cNvPr id="6" name="Footer Placeholder 5">
            <a:extLst>
              <a:ext uri="{FF2B5EF4-FFF2-40B4-BE49-F238E27FC236}">
                <a16:creationId xmlns:a16="http://schemas.microsoft.com/office/drawing/2014/main" id="{484182E8-6803-04EB-6E53-78407F78285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E9B0A6E-15A2-FF2F-1E4C-46537E0B7D81}"/>
              </a:ext>
            </a:extLst>
          </p:cNvPr>
          <p:cNvSpPr>
            <a:spLocks noGrp="1"/>
          </p:cNvSpPr>
          <p:nvPr>
            <p:ph type="sldNum" sz="quarter" idx="12"/>
          </p:nvPr>
        </p:nvSpPr>
        <p:spPr/>
        <p:txBody>
          <a:bodyPr/>
          <a:lstStyle/>
          <a:p>
            <a:fld id="{EFFE054E-BD13-44C4-A7BC-CF7E10C5E74B}" type="slidenum">
              <a:rPr lang="en-IE" smtClean="0"/>
              <a:t>‹#›</a:t>
            </a:fld>
            <a:endParaRPr lang="en-IE"/>
          </a:p>
        </p:txBody>
      </p:sp>
    </p:spTree>
    <p:extLst>
      <p:ext uri="{BB962C8B-B14F-4D97-AF65-F5344CB8AC3E}">
        <p14:creationId xmlns:p14="http://schemas.microsoft.com/office/powerpoint/2010/main" val="215855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2FFE1-965A-3422-561B-0112BEE93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2BFA415-7AF3-1591-7008-F95DCFA1A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9177DE6-B858-50CE-1187-5A411D43B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45607-FBBD-4675-B58B-FDC3785C9883}" type="datetimeFigureOut">
              <a:rPr lang="en-IE" smtClean="0"/>
              <a:t>09/09/2023</a:t>
            </a:fld>
            <a:endParaRPr lang="en-IE"/>
          </a:p>
        </p:txBody>
      </p:sp>
      <p:sp>
        <p:nvSpPr>
          <p:cNvPr id="5" name="Footer Placeholder 4">
            <a:extLst>
              <a:ext uri="{FF2B5EF4-FFF2-40B4-BE49-F238E27FC236}">
                <a16:creationId xmlns:a16="http://schemas.microsoft.com/office/drawing/2014/main" id="{90B8C721-5C3C-8ED2-11F1-D227CDB4E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D4782F7-DC95-24C3-B75F-5710B473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E054E-BD13-44C4-A7BC-CF7E10C5E74B}" type="slidenum">
              <a:rPr lang="en-IE" smtClean="0"/>
              <a:t>‹#›</a:t>
            </a:fld>
            <a:endParaRPr lang="en-IE"/>
          </a:p>
        </p:txBody>
      </p:sp>
    </p:spTree>
    <p:extLst>
      <p:ext uri="{BB962C8B-B14F-4D97-AF65-F5344CB8AC3E}">
        <p14:creationId xmlns:p14="http://schemas.microsoft.com/office/powerpoint/2010/main" val="1946694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B888B-7D78-44E0-B44A-3FB5BAB664BF}" type="datetimeFigureOut">
              <a:rPr lang="en-IE" smtClean="0"/>
              <a:t>09/09/2023</a:t>
            </a:fld>
            <a:endParaRPr lang="en-IE"/>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807D9-C36A-4A43-AEA5-FFA88C9E4682}" type="slidenum">
              <a:rPr lang="en-IE" smtClean="0"/>
              <a:t>‹#›</a:t>
            </a:fld>
            <a:endParaRPr lang="en-IE"/>
          </a:p>
        </p:txBody>
      </p:sp>
    </p:spTree>
    <p:extLst>
      <p:ext uri="{BB962C8B-B14F-4D97-AF65-F5344CB8AC3E}">
        <p14:creationId xmlns:p14="http://schemas.microsoft.com/office/powerpoint/2010/main" val="8333701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1482-F3A1-4BEB-ACEB-361B8FA7F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3CE402-C5E0-4FA4-816A-89DB5E6A4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B50326-1DDF-4A8B-A043-47F498C08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0A7ECD89-4FC0-41F5-AFEA-9CD567654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A05CC87-610F-4B37-BDD5-3CC844C525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8643D-49BF-4D39-A81A-E60E848615E0}" type="slidenum">
              <a:rPr lang="en-IE" smtClean="0"/>
              <a:t>‹#›</a:t>
            </a:fld>
            <a:endParaRPr lang="en-IE"/>
          </a:p>
        </p:txBody>
      </p:sp>
    </p:spTree>
    <p:extLst>
      <p:ext uri="{BB962C8B-B14F-4D97-AF65-F5344CB8AC3E}">
        <p14:creationId xmlns:p14="http://schemas.microsoft.com/office/powerpoint/2010/main" val="27194860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45716894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1482-F3A1-4BEB-ACEB-361B8FA7F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3CE402-C5E0-4FA4-816A-89DB5E6A4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B50326-1DDF-4A8B-A043-47F498C08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CE5D6-2B3A-475E-A15C-E0D86D54F48D}" type="datetimeFigureOut">
              <a:rPr lang="en-IE" smtClean="0"/>
              <a:t>09/09/2023</a:t>
            </a:fld>
            <a:endParaRPr lang="en-IE"/>
          </a:p>
        </p:txBody>
      </p:sp>
      <p:sp>
        <p:nvSpPr>
          <p:cNvPr id="5" name="Footer Placeholder 4">
            <a:extLst>
              <a:ext uri="{FF2B5EF4-FFF2-40B4-BE49-F238E27FC236}">
                <a16:creationId xmlns:a16="http://schemas.microsoft.com/office/drawing/2014/main" id="{0A7ECD89-4FC0-41F5-AFEA-9CD567654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A05CC87-610F-4B37-BDD5-3CC844C525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8643D-49BF-4D39-A81A-E60E848615E0}" type="slidenum">
              <a:rPr lang="en-IE" smtClean="0"/>
              <a:t>‹#›</a:t>
            </a:fld>
            <a:endParaRPr lang="en-IE"/>
          </a:p>
        </p:txBody>
      </p:sp>
    </p:spTree>
    <p:extLst>
      <p:ext uri="{BB962C8B-B14F-4D97-AF65-F5344CB8AC3E}">
        <p14:creationId xmlns:p14="http://schemas.microsoft.com/office/powerpoint/2010/main" val="18222235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43.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notesSlide" Target="../notesSlides/notesSlide15.xml"/><Relationship Id="rId21" Type="http://schemas.openxmlformats.org/officeDocument/2006/relationships/image" Target="../media/image61.pn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png"/><Relationship Id="rId2" Type="http://schemas.openxmlformats.org/officeDocument/2006/relationships/slideLayout" Target="../slideLayouts/slideLayout2.xml"/><Relationship Id="rId16" Type="http://schemas.openxmlformats.org/officeDocument/2006/relationships/image" Target="../media/image56.jpeg"/><Relationship Id="rId20" Type="http://schemas.openxmlformats.org/officeDocument/2006/relationships/image" Target="../media/image60.png"/><Relationship Id="rId1" Type="http://schemas.openxmlformats.org/officeDocument/2006/relationships/tags" Target="../tags/tag3.xml"/><Relationship Id="rId6" Type="http://schemas.openxmlformats.org/officeDocument/2006/relationships/image" Target="../media/image46.png"/><Relationship Id="rId11" Type="http://schemas.openxmlformats.org/officeDocument/2006/relationships/image" Target="../media/image51.jpeg"/><Relationship Id="rId24" Type="http://schemas.openxmlformats.org/officeDocument/2006/relationships/image" Target="../media/image63.png"/><Relationship Id="rId5" Type="http://schemas.openxmlformats.org/officeDocument/2006/relationships/image" Target="../media/image45.png"/><Relationship Id="rId15" Type="http://schemas.openxmlformats.org/officeDocument/2006/relationships/image" Target="../media/image55.jpeg"/><Relationship Id="rId23" Type="http://schemas.openxmlformats.org/officeDocument/2006/relationships/image" Target="../media/image62.jp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 Id="rId22" Type="http://schemas.openxmlformats.org/officeDocument/2006/relationships/hyperlink" Target="https://rdcu.be/cJs7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4.xml"/><Relationship Id="rId6" Type="http://schemas.openxmlformats.org/officeDocument/2006/relationships/image" Target="../media/image67.tiff"/><Relationship Id="rId5" Type="http://schemas.openxmlformats.org/officeDocument/2006/relationships/image" Target="../media/image20.jpeg"/><Relationship Id="rId4" Type="http://schemas.openxmlformats.org/officeDocument/2006/relationships/image" Target="../media/image66.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xml"/><Relationship Id="rId6" Type="http://schemas.openxmlformats.org/officeDocument/2006/relationships/image" Target="../media/image68.png"/><Relationship Id="rId5" Type="http://schemas.openxmlformats.org/officeDocument/2006/relationships/image" Target="../media/image1.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36.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3.jpeg"/><Relationship Id="rId5" Type="http://schemas.openxmlformats.org/officeDocument/2006/relationships/image" Target="../media/image1.jpe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notesSlide" Target="../notesSlides/notesSlide5.xml"/><Relationship Id="rId7" Type="http://schemas.openxmlformats.org/officeDocument/2006/relationships/image" Target="../media/image31.jp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36.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5A03C12-3F99-4D6B-13C2-B6E763A3A45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170" t="34279" b="35049"/>
          <a:stretch/>
        </p:blipFill>
        <p:spPr>
          <a:xfrm>
            <a:off x="-1" y="0"/>
            <a:ext cx="12192000" cy="6858000"/>
          </a:xfrm>
          <a:prstGeom prst="rect">
            <a:avLst/>
          </a:prstGeom>
        </p:spPr>
      </p:pic>
      <p:sp>
        <p:nvSpPr>
          <p:cNvPr id="5" name="Title 1">
            <a:extLst>
              <a:ext uri="{FF2B5EF4-FFF2-40B4-BE49-F238E27FC236}">
                <a16:creationId xmlns:a16="http://schemas.microsoft.com/office/drawing/2014/main" id="{CB941FA1-56F9-44D8-8B38-C22D2FCB896F}"/>
              </a:ext>
            </a:extLst>
          </p:cNvPr>
          <p:cNvSpPr>
            <a:spLocks noGrp="1"/>
          </p:cNvSpPr>
          <p:nvPr>
            <p:ph type="ctrTitle"/>
          </p:nvPr>
        </p:nvSpPr>
        <p:spPr>
          <a:xfrm>
            <a:off x="3088475" y="1062949"/>
            <a:ext cx="5974939" cy="2466474"/>
          </a:xfrm>
        </p:spPr>
        <p:txBody>
          <a:bodyPr anchor="b">
            <a:normAutofit/>
          </a:bodyPr>
          <a:lstStyle/>
          <a:p>
            <a:r>
              <a:rPr lang="en-US" sz="4400" b="1" dirty="0">
                <a:ln>
                  <a:solidFill>
                    <a:schemeClr val="accent1">
                      <a:lumMod val="50000"/>
                    </a:schemeClr>
                  </a:solidFill>
                </a:ln>
                <a:solidFill>
                  <a:schemeClr val="accent1">
                    <a:lumMod val="50000"/>
                  </a:schemeClr>
                </a:solidFill>
                <a:latin typeface="Atkinson Hyperlegible" pitchFamily="50" charset="0"/>
              </a:rPr>
              <a:t>Dr Aileen Doran</a:t>
            </a:r>
          </a:p>
        </p:txBody>
      </p:sp>
      <p:sp>
        <p:nvSpPr>
          <p:cNvPr id="6" name="Subtitle 2">
            <a:extLst>
              <a:ext uri="{FF2B5EF4-FFF2-40B4-BE49-F238E27FC236}">
                <a16:creationId xmlns:a16="http://schemas.microsoft.com/office/drawing/2014/main" id="{119F5DBF-3A68-469D-BE6D-728B8D5D4CD3}"/>
              </a:ext>
            </a:extLst>
          </p:cNvPr>
          <p:cNvSpPr>
            <a:spLocks noGrp="1"/>
          </p:cNvSpPr>
          <p:nvPr>
            <p:ph type="subTitle" idx="1"/>
          </p:nvPr>
        </p:nvSpPr>
        <p:spPr>
          <a:xfrm>
            <a:off x="3088475" y="3394286"/>
            <a:ext cx="5974938" cy="403983"/>
          </a:xfrm>
        </p:spPr>
        <p:txBody>
          <a:bodyPr anchor="t">
            <a:normAutofit/>
          </a:bodyPr>
          <a:lstStyle/>
          <a:p>
            <a:r>
              <a:rPr lang="en-US" sz="2000" i="1" dirty="0">
                <a:ln>
                  <a:solidFill>
                    <a:schemeClr val="accent1">
                      <a:lumMod val="50000"/>
                    </a:schemeClr>
                  </a:solidFill>
                </a:ln>
                <a:solidFill>
                  <a:schemeClr val="accent1">
                    <a:lumMod val="50000"/>
                  </a:schemeClr>
                </a:solidFill>
                <a:latin typeface="Atkinson Hyperlegible" pitchFamily="50" charset="0"/>
              </a:rPr>
              <a:t>Postdoctoral researcher with iCRAG at UCD</a:t>
            </a:r>
          </a:p>
        </p:txBody>
      </p:sp>
      <p:sp>
        <p:nvSpPr>
          <p:cNvPr id="10" name="Subtitle 2">
            <a:extLst>
              <a:ext uri="{FF2B5EF4-FFF2-40B4-BE49-F238E27FC236}">
                <a16:creationId xmlns:a16="http://schemas.microsoft.com/office/drawing/2014/main" id="{C1B4C9D8-F778-41D8-828E-67145FF05993}"/>
              </a:ext>
            </a:extLst>
          </p:cNvPr>
          <p:cNvSpPr txBox="1">
            <a:spLocks/>
          </p:cNvSpPr>
          <p:nvPr/>
        </p:nvSpPr>
        <p:spPr>
          <a:xfrm>
            <a:off x="4407607" y="4592372"/>
            <a:ext cx="4254890" cy="48491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ln>
                  <a:solidFill>
                    <a:schemeClr val="accent1">
                      <a:lumMod val="50000"/>
                    </a:schemeClr>
                  </a:solidFill>
                </a:ln>
                <a:solidFill>
                  <a:schemeClr val="accent1">
                    <a:lumMod val="50000"/>
                  </a:schemeClr>
                </a:solidFill>
                <a:latin typeface="Atkinson Hyperlegible" pitchFamily="50" charset="0"/>
              </a:rPr>
              <a:t>IAEG 50, September 9</a:t>
            </a:r>
            <a:r>
              <a:rPr lang="en-US" sz="2000" baseline="30000" dirty="0">
                <a:ln>
                  <a:solidFill>
                    <a:schemeClr val="accent1">
                      <a:lumMod val="50000"/>
                    </a:schemeClr>
                  </a:solidFill>
                </a:ln>
                <a:solidFill>
                  <a:schemeClr val="accent1">
                    <a:lumMod val="50000"/>
                  </a:schemeClr>
                </a:solidFill>
                <a:latin typeface="Atkinson Hyperlegible" pitchFamily="50" charset="0"/>
              </a:rPr>
              <a:t>th</a:t>
            </a:r>
            <a:r>
              <a:rPr kumimoji="0" lang="en-US" sz="2000" b="0" i="0" u="none" strike="noStrike" kern="1200" cap="none" spc="0" normalizeH="0" baseline="0" noProof="0" dirty="0">
                <a:ln>
                  <a:solidFill>
                    <a:schemeClr val="accent1">
                      <a:lumMod val="50000"/>
                    </a:schemeClr>
                  </a:solidFill>
                </a:ln>
                <a:solidFill>
                  <a:schemeClr val="accent1">
                    <a:lumMod val="50000"/>
                  </a:schemeClr>
                </a:solidFill>
                <a:effectLst/>
                <a:uLnTx/>
                <a:uFillTx/>
                <a:latin typeface="Atkinson Hyperlegible" pitchFamily="50" charset="0"/>
                <a:ea typeface="+mn-ea"/>
                <a:cs typeface="+mn-cs"/>
              </a:rPr>
              <a:t>, 2023</a:t>
            </a:r>
          </a:p>
        </p:txBody>
      </p:sp>
      <p:pic>
        <p:nvPicPr>
          <p:cNvPr id="13" name="Shape 93">
            <a:extLst>
              <a:ext uri="{FF2B5EF4-FFF2-40B4-BE49-F238E27FC236}">
                <a16:creationId xmlns:a16="http://schemas.microsoft.com/office/drawing/2014/main" id="{FD4DA8B2-C4C2-4C8D-B624-C74F69DA2AA0}"/>
              </a:ext>
            </a:extLst>
          </p:cNvPr>
          <p:cNvPicPr preferRelativeResize="0"/>
          <p:nvPr/>
        </p:nvPicPr>
        <p:blipFill rotWithShape="1">
          <a:blip r:embed="rId4">
            <a:alphaModFix/>
          </a:blip>
          <a:srcRect/>
          <a:stretch/>
        </p:blipFill>
        <p:spPr>
          <a:xfrm>
            <a:off x="5686632" y="5336094"/>
            <a:ext cx="1142225" cy="1142225"/>
          </a:xfrm>
          <a:prstGeom prst="rect">
            <a:avLst/>
          </a:prstGeom>
          <a:noFill/>
          <a:ln>
            <a:noFill/>
          </a:ln>
        </p:spPr>
      </p:pic>
      <p:sp>
        <p:nvSpPr>
          <p:cNvPr id="3" name="AutoShape 2" descr="iCRAG logo">
            <a:extLst>
              <a:ext uri="{FF2B5EF4-FFF2-40B4-BE49-F238E27FC236}">
                <a16:creationId xmlns:a16="http://schemas.microsoft.com/office/drawing/2014/main" id="{94B6CDF2-FE7E-EDAA-357A-0E645A4D05EB}"/>
              </a:ext>
            </a:extLst>
          </p:cNvPr>
          <p:cNvSpPr>
            <a:spLocks noChangeAspect="1" noChangeArrowheads="1"/>
          </p:cNvSpPr>
          <p:nvPr/>
        </p:nvSpPr>
        <p:spPr bwMode="auto">
          <a:xfrm>
            <a:off x="6433224" y="3627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4" name="Picture 3">
            <a:extLst>
              <a:ext uri="{FF2B5EF4-FFF2-40B4-BE49-F238E27FC236}">
                <a16:creationId xmlns:a16="http://schemas.microsoft.com/office/drawing/2014/main" id="{B080A055-3F81-61C3-E9CC-37E5974A984A}"/>
              </a:ext>
            </a:extLst>
          </p:cNvPr>
          <p:cNvPicPr>
            <a:picLocks noChangeAspect="1"/>
          </p:cNvPicPr>
          <p:nvPr/>
        </p:nvPicPr>
        <p:blipFill rotWithShape="1">
          <a:blip r:embed="rId5"/>
          <a:srcRect t="25559" b="28148"/>
          <a:stretch/>
        </p:blipFill>
        <p:spPr>
          <a:xfrm>
            <a:off x="2573969" y="5491556"/>
            <a:ext cx="3291841" cy="1077775"/>
          </a:xfrm>
          <a:prstGeom prst="rect">
            <a:avLst/>
          </a:prstGeom>
        </p:spPr>
      </p:pic>
      <p:pic>
        <p:nvPicPr>
          <p:cNvPr id="7" name="Picture 4" descr="IAEG - IAEG 50">
            <a:extLst>
              <a:ext uri="{FF2B5EF4-FFF2-40B4-BE49-F238E27FC236}">
                <a16:creationId xmlns:a16="http://schemas.microsoft.com/office/drawing/2014/main" id="{C25CFAE6-139A-8206-9C1C-8776FBDC8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9679" y="4289677"/>
            <a:ext cx="3068428" cy="3068428"/>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1112C735-D1D5-165E-D545-2ADA4298F6F1}"/>
              </a:ext>
            </a:extLst>
          </p:cNvPr>
          <p:cNvSpPr txBox="1">
            <a:spLocks/>
          </p:cNvSpPr>
          <p:nvPr/>
        </p:nvSpPr>
        <p:spPr>
          <a:xfrm>
            <a:off x="841682" y="3882862"/>
            <a:ext cx="10795678" cy="16036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n>
                  <a:solidFill>
                    <a:schemeClr val="accent1">
                      <a:lumMod val="50000"/>
                    </a:schemeClr>
                  </a:solidFill>
                </a:ln>
                <a:solidFill>
                  <a:schemeClr val="accent1">
                    <a:lumMod val="50000"/>
                  </a:schemeClr>
                </a:solidFill>
                <a:latin typeface="Atkinson Hyperlegible" pitchFamily="50" charset="0"/>
              </a:rPr>
              <a:t>Hydrothermal carbonates in the Irish Zn-Pb ore field: tracking fluid sources, mixing, and temperatures</a:t>
            </a:r>
          </a:p>
        </p:txBody>
      </p:sp>
      <p:pic>
        <p:nvPicPr>
          <p:cNvPr id="12" name="Picture 11">
            <a:extLst>
              <a:ext uri="{FF2B5EF4-FFF2-40B4-BE49-F238E27FC236}">
                <a16:creationId xmlns:a16="http://schemas.microsoft.com/office/drawing/2014/main" id="{498CCF75-05E4-E0DF-EB92-05AF1F0F7793}"/>
              </a:ext>
            </a:extLst>
          </p:cNvPr>
          <p:cNvPicPr/>
          <p:nvPr/>
        </p:nvPicPr>
        <p:blipFill rotWithShape="1">
          <a:blip r:embed="rId7" cstate="print">
            <a:extLst>
              <a:ext uri="{28A0092B-C50C-407E-A947-70E740481C1C}">
                <a14:useLocalDpi xmlns:a14="http://schemas.microsoft.com/office/drawing/2010/main" val="0"/>
              </a:ext>
            </a:extLst>
          </a:blip>
          <a:srcRect l="64575" t="33109" r="5007" b="38005"/>
          <a:stretch/>
        </p:blipFill>
        <p:spPr bwMode="auto">
          <a:xfrm>
            <a:off x="7590956" y="237437"/>
            <a:ext cx="2985546" cy="2307802"/>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456A936-DBE9-C892-4874-D893B5217A97}"/>
              </a:ext>
            </a:extLst>
          </p:cNvPr>
          <p:cNvPicPr/>
          <p:nvPr/>
        </p:nvPicPr>
        <p:blipFill rotWithShape="1">
          <a:blip r:embed="rId8" cstate="print">
            <a:extLst>
              <a:ext uri="{28A0092B-C50C-407E-A947-70E740481C1C}">
                <a14:useLocalDpi xmlns:a14="http://schemas.microsoft.com/office/drawing/2010/main" val="0"/>
              </a:ext>
            </a:extLst>
          </a:blip>
          <a:srcRect r="67856" b="69844"/>
          <a:stretch/>
        </p:blipFill>
        <p:spPr bwMode="auto">
          <a:xfrm>
            <a:off x="4451751" y="330067"/>
            <a:ext cx="2930719" cy="2149301"/>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B1B9E0E1-E89C-3A0A-AEF3-52F30B8F599D}"/>
              </a:ext>
            </a:extLst>
          </p:cNvPr>
          <p:cNvPicPr>
            <a:picLocks noChangeAspect="1"/>
          </p:cNvPicPr>
          <p:nvPr/>
        </p:nvPicPr>
        <p:blipFill rotWithShape="1">
          <a:blip r:embed="rId9">
            <a:extLst>
              <a:ext uri="{28A0092B-C50C-407E-A947-70E740481C1C}">
                <a14:useLocalDpi xmlns:a14="http://schemas.microsoft.com/office/drawing/2010/main" val="0"/>
              </a:ext>
            </a:extLst>
          </a:blip>
          <a:srcRect l="48090" t="766" r="9311" b="63983"/>
          <a:stretch/>
        </p:blipFill>
        <p:spPr>
          <a:xfrm>
            <a:off x="1659142" y="178764"/>
            <a:ext cx="2559041" cy="2310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090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95C4-88A5-4E60-AB96-349B75DEADAF}"/>
              </a:ext>
            </a:extLst>
          </p:cNvPr>
          <p:cNvSpPr>
            <a:spLocks noGrp="1"/>
          </p:cNvSpPr>
          <p:nvPr>
            <p:ph type="title"/>
          </p:nvPr>
        </p:nvSpPr>
        <p:spPr>
          <a:xfrm>
            <a:off x="0" y="365125"/>
            <a:ext cx="10515600" cy="606425"/>
          </a:xfrm>
        </p:spPr>
        <p:txBody>
          <a:bodyPr>
            <a:normAutofit/>
          </a:bodyPr>
          <a:lstStyle/>
          <a:p>
            <a:r>
              <a:rPr lang="en-US" sz="3200" dirty="0">
                <a:solidFill>
                  <a:schemeClr val="accent1">
                    <a:lumMod val="50000"/>
                  </a:schemeClr>
                </a:solidFill>
                <a:latin typeface="Atkinson Hyperlegible" pitchFamily="50" charset="0"/>
              </a:rPr>
              <a:t>Potential solutions</a:t>
            </a:r>
            <a:endParaRPr lang="en-IE" sz="3200" dirty="0">
              <a:solidFill>
                <a:schemeClr val="accent1">
                  <a:lumMod val="50000"/>
                </a:schemeClr>
              </a:solidFill>
              <a:latin typeface="Atkinson Hyperlegible" pitchFamily="50" charset="0"/>
            </a:endParaRPr>
          </a:p>
        </p:txBody>
      </p:sp>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156214" y="971550"/>
            <a:ext cx="11129711" cy="3503631"/>
          </a:xfrm>
        </p:spPr>
        <p:txBody>
          <a:bodyPr>
            <a:normAutofit/>
          </a:bodyPr>
          <a:lstStyle/>
          <a:p>
            <a:r>
              <a:rPr lang="en-US" sz="2400" b="1" i="1" dirty="0">
                <a:solidFill>
                  <a:schemeClr val="accent1">
                    <a:lumMod val="50000"/>
                  </a:schemeClr>
                </a:solidFill>
                <a:latin typeface="Atkinson Hyperlegible" pitchFamily="50" charset="0"/>
              </a:rPr>
              <a:t>Clumped isotopes: What are they?</a:t>
            </a:r>
            <a:r>
              <a:rPr lang="en-US" sz="2400" i="1" dirty="0">
                <a:solidFill>
                  <a:schemeClr val="accent1">
                    <a:lumMod val="50000"/>
                  </a:schemeClr>
                </a:solidFill>
                <a:latin typeface="Atkinson Hyperlegible" pitchFamily="50" charset="0"/>
              </a:rPr>
              <a:t> (geothermometer) </a:t>
            </a:r>
          </a:p>
          <a:p>
            <a:r>
              <a:rPr lang="en-US" sz="2400" dirty="0">
                <a:solidFill>
                  <a:schemeClr val="accent1">
                    <a:lumMod val="50000"/>
                  </a:schemeClr>
                </a:solidFill>
                <a:latin typeface="Atkinson Hyperlegible" pitchFamily="50" charset="0"/>
              </a:rPr>
              <a:t>Traditional application to low T environments</a:t>
            </a:r>
          </a:p>
          <a:p>
            <a:r>
              <a:rPr lang="en-US" sz="2400" dirty="0">
                <a:solidFill>
                  <a:schemeClr val="accent1">
                    <a:lumMod val="50000"/>
                  </a:schemeClr>
                </a:solidFill>
                <a:latin typeface="Atkinson Hyperlegible" pitchFamily="50" charset="0"/>
              </a:rPr>
              <a:t>Technique depends on ordering of heavy isotopes</a:t>
            </a:r>
          </a:p>
          <a:p>
            <a:r>
              <a:rPr lang="en-US" sz="2400" dirty="0">
                <a:solidFill>
                  <a:schemeClr val="accent1">
                    <a:lumMod val="50000"/>
                  </a:schemeClr>
                </a:solidFill>
                <a:latin typeface="Atkinson Hyperlegible" pitchFamily="50" charset="0"/>
              </a:rPr>
              <a:t>Degree of bonding or ‘clumping’ of heavy isotopes in carbonate minerals is temperature dependent</a:t>
            </a:r>
          </a:p>
        </p:txBody>
      </p:sp>
      <p:sp>
        <p:nvSpPr>
          <p:cNvPr id="7" name="TextBox 6">
            <a:extLst>
              <a:ext uri="{FF2B5EF4-FFF2-40B4-BE49-F238E27FC236}">
                <a16:creationId xmlns:a16="http://schemas.microsoft.com/office/drawing/2014/main" id="{014E1D97-8D9F-475B-91B6-7D49C910A16E}"/>
              </a:ext>
            </a:extLst>
          </p:cNvPr>
          <p:cNvSpPr txBox="1"/>
          <p:nvPr/>
        </p:nvSpPr>
        <p:spPr>
          <a:xfrm>
            <a:off x="320039" y="6441558"/>
            <a:ext cx="4692686" cy="584775"/>
          </a:xfrm>
          <a:prstGeom prst="rect">
            <a:avLst/>
          </a:prstGeom>
          <a:noFill/>
          <a:ln>
            <a:noFill/>
          </a:ln>
        </p:spPr>
        <p:txBody>
          <a:bodyPr wrap="square" rtlCol="0">
            <a:spAutoFit/>
          </a:bodyPr>
          <a:lstStyle/>
          <a:p>
            <a:r>
              <a:rPr lang="en-IE" sz="1600" b="1" i="1" dirty="0">
                <a:solidFill>
                  <a:schemeClr val="accent1">
                    <a:lumMod val="50000"/>
                  </a:schemeClr>
                </a:solidFill>
              </a:rPr>
              <a:t>Adapted from https://dinotopes.wordpress.com/</a:t>
            </a:r>
          </a:p>
          <a:p>
            <a:endParaRPr lang="en-IE" sz="1600" b="1" i="1" dirty="0">
              <a:solidFill>
                <a:schemeClr val="accent1">
                  <a:lumMod val="50000"/>
                </a:schemeClr>
              </a:solidFill>
            </a:endParaRPr>
          </a:p>
        </p:txBody>
      </p:sp>
      <p:pic>
        <p:nvPicPr>
          <p:cNvPr id="4" name="Picture 3">
            <a:extLst>
              <a:ext uri="{FF2B5EF4-FFF2-40B4-BE49-F238E27FC236}">
                <a16:creationId xmlns:a16="http://schemas.microsoft.com/office/drawing/2014/main" id="{F0AD2E5C-9FE0-9994-5211-BC67DED41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73" t="14740" r="26289" b="48306"/>
          <a:stretch/>
        </p:blipFill>
        <p:spPr bwMode="auto">
          <a:xfrm>
            <a:off x="446061" y="3207216"/>
            <a:ext cx="3816860" cy="22301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BBBC732-7B2F-5251-EA83-C9F33D5C5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73" t="56443" r="27090" b="7019"/>
          <a:stretch/>
        </p:blipFill>
        <p:spPr bwMode="auto">
          <a:xfrm>
            <a:off x="4419135" y="3230315"/>
            <a:ext cx="3720398" cy="2207099"/>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95">
            <a:extLst>
              <a:ext uri="{FF2B5EF4-FFF2-40B4-BE49-F238E27FC236}">
                <a16:creationId xmlns:a16="http://schemas.microsoft.com/office/drawing/2014/main" id="{881C7C81-E6C7-85E2-76B6-05FE0DDFBF28}"/>
              </a:ext>
            </a:extLst>
          </p:cNvPr>
          <p:cNvSpPr/>
          <p:nvPr/>
        </p:nvSpPr>
        <p:spPr>
          <a:xfrm>
            <a:off x="446061" y="5397986"/>
            <a:ext cx="3720398" cy="1309350"/>
          </a:xfrm>
          <a:prstGeom prst="rect">
            <a:avLst/>
          </a:prstGeom>
          <a:noFill/>
          <a:ln>
            <a:noFill/>
          </a:ln>
          <a:effectLst/>
        </p:spPr>
        <p:txBody>
          <a:bodyPr lIns="91425" tIns="45700" rIns="91425" bIns="45700" anchor="t" anchorCtr="0">
            <a:noAutofit/>
          </a:bodyPr>
          <a:lstStyle/>
          <a:p>
            <a:pPr lvl="0">
              <a:lnSpc>
                <a:spcPct val="115000"/>
              </a:lnSpc>
              <a:buSzPct val="25000"/>
            </a:pPr>
            <a:r>
              <a:rPr lang="en-IE" sz="18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At very high temperatures, heavy isotopes like </a:t>
            </a:r>
            <a:r>
              <a:rPr lang="en-IE" sz="1800" i="1" baseline="30000"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13</a:t>
            </a:r>
            <a:r>
              <a:rPr lang="en-IE" sz="18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C and </a:t>
            </a:r>
            <a:r>
              <a:rPr lang="en-IE" sz="1800" i="1" baseline="30000"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18</a:t>
            </a:r>
            <a:r>
              <a:rPr lang="en-IE" sz="18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O will be distributed more or less randomly.</a:t>
            </a:r>
          </a:p>
        </p:txBody>
      </p:sp>
      <p:sp>
        <p:nvSpPr>
          <p:cNvPr id="11" name="Shape 95">
            <a:extLst>
              <a:ext uri="{FF2B5EF4-FFF2-40B4-BE49-F238E27FC236}">
                <a16:creationId xmlns:a16="http://schemas.microsoft.com/office/drawing/2014/main" id="{564B6114-87F8-B9BC-BE1E-2E7DAE8B83D6}"/>
              </a:ext>
            </a:extLst>
          </p:cNvPr>
          <p:cNvSpPr/>
          <p:nvPr/>
        </p:nvSpPr>
        <p:spPr>
          <a:xfrm>
            <a:off x="4419136" y="5405178"/>
            <a:ext cx="3720398" cy="1131241"/>
          </a:xfrm>
          <a:prstGeom prst="rect">
            <a:avLst/>
          </a:prstGeom>
          <a:noFill/>
          <a:ln>
            <a:noFill/>
          </a:ln>
          <a:effectLst/>
        </p:spPr>
        <p:txBody>
          <a:bodyPr lIns="91425" tIns="45700" rIns="91425" bIns="45700" anchor="t" anchorCtr="0">
            <a:noAutofit/>
          </a:bodyPr>
          <a:lstStyle/>
          <a:p>
            <a:pPr lvl="0">
              <a:lnSpc>
                <a:spcPct val="115000"/>
              </a:lnSpc>
              <a:buSzPct val="25000"/>
            </a:pPr>
            <a:r>
              <a:rPr lang="en-IE" sz="18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The colder it gets, the more heavy isotopes tend to huddle together in clumps.</a:t>
            </a:r>
            <a:endParaRPr lang="en-US"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endParaRPr>
          </a:p>
        </p:txBody>
      </p:sp>
      <p:pic>
        <p:nvPicPr>
          <p:cNvPr id="9" name="Picture 8">
            <a:extLst>
              <a:ext uri="{FF2B5EF4-FFF2-40B4-BE49-F238E27FC236}">
                <a16:creationId xmlns:a16="http://schemas.microsoft.com/office/drawing/2014/main" id="{063D182C-B10D-82ED-3D7C-422748815E43}"/>
              </a:ext>
            </a:extLst>
          </p:cNvPr>
          <p:cNvPicPr>
            <a:picLocks noChangeAspect="1"/>
          </p:cNvPicPr>
          <p:nvPr/>
        </p:nvPicPr>
        <p:blipFill>
          <a:blip r:embed="rId4"/>
          <a:stretch>
            <a:fillRect/>
          </a:stretch>
        </p:blipFill>
        <p:spPr>
          <a:xfrm>
            <a:off x="8949048" y="2926947"/>
            <a:ext cx="3133103" cy="3125714"/>
          </a:xfrm>
          <a:prstGeom prst="rect">
            <a:avLst/>
          </a:prstGeom>
        </p:spPr>
      </p:pic>
    </p:spTree>
    <p:extLst>
      <p:ext uri="{BB962C8B-B14F-4D97-AF65-F5344CB8AC3E}">
        <p14:creationId xmlns:p14="http://schemas.microsoft.com/office/powerpoint/2010/main" val="36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95C4-88A5-4E60-AB96-349B75DEADAF}"/>
              </a:ext>
            </a:extLst>
          </p:cNvPr>
          <p:cNvSpPr>
            <a:spLocks noGrp="1"/>
          </p:cNvSpPr>
          <p:nvPr>
            <p:ph type="title"/>
          </p:nvPr>
        </p:nvSpPr>
        <p:spPr>
          <a:xfrm>
            <a:off x="0" y="365125"/>
            <a:ext cx="10515600" cy="606425"/>
          </a:xfrm>
        </p:spPr>
        <p:txBody>
          <a:bodyPr>
            <a:normAutofit/>
          </a:bodyPr>
          <a:lstStyle/>
          <a:p>
            <a:r>
              <a:rPr lang="en-US" sz="3200" dirty="0">
                <a:latin typeface="Atkinson Hyperlegible" pitchFamily="50" charset="0"/>
              </a:rPr>
              <a:t>Potential solutions</a:t>
            </a:r>
            <a:endParaRPr lang="en-IE" sz="3200" dirty="0">
              <a:latin typeface="Atkinson Hyperlegible" pitchFamily="50" charset="0"/>
            </a:endParaRPr>
          </a:p>
        </p:txBody>
      </p:sp>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276223" y="971550"/>
            <a:ext cx="11639549" cy="5734050"/>
          </a:xfrm>
        </p:spPr>
        <p:txBody>
          <a:bodyPr>
            <a:normAutofit/>
          </a:bodyPr>
          <a:lstStyle/>
          <a:p>
            <a:r>
              <a:rPr lang="en-US" sz="2400" b="1" i="1" dirty="0">
                <a:solidFill>
                  <a:schemeClr val="bg1">
                    <a:lumMod val="95000"/>
                  </a:schemeClr>
                </a:solidFill>
                <a:latin typeface="Atkinson Hyperlegible" pitchFamily="50" charset="0"/>
              </a:rPr>
              <a:t>Clumped isotopes. </a:t>
            </a:r>
          </a:p>
          <a:p>
            <a:r>
              <a:rPr lang="en-US" sz="2400" b="1" i="1" dirty="0">
                <a:solidFill>
                  <a:schemeClr val="bg1">
                    <a:lumMod val="95000"/>
                  </a:schemeClr>
                </a:solidFill>
                <a:latin typeface="Atkinson Hyperlegible" pitchFamily="50" charset="0"/>
              </a:rPr>
              <a:t>What are they?</a:t>
            </a:r>
          </a:p>
          <a:p>
            <a:r>
              <a:rPr lang="en-US" sz="2400" dirty="0">
                <a:solidFill>
                  <a:schemeClr val="bg1">
                    <a:lumMod val="95000"/>
                  </a:schemeClr>
                </a:solidFill>
                <a:latin typeface="Atkinson Hyperlegible" pitchFamily="50" charset="0"/>
              </a:rPr>
              <a:t>Technique depends on ordering of heavy isotopes</a:t>
            </a:r>
          </a:p>
          <a:p>
            <a:r>
              <a:rPr lang="en-US" sz="2400" dirty="0">
                <a:solidFill>
                  <a:schemeClr val="bg1">
                    <a:lumMod val="95000"/>
                  </a:schemeClr>
                </a:solidFill>
                <a:latin typeface="Atkinson Hyperlegible" pitchFamily="50" charset="0"/>
              </a:rPr>
              <a:t>Degree of bonding or ‘clumping’ of heavy isotopes in carbonate minerals is temperature dependent</a:t>
            </a:r>
          </a:p>
          <a:p>
            <a:r>
              <a:rPr lang="en-US" sz="2400" dirty="0">
                <a:latin typeface="Atkinson Hyperlegible" pitchFamily="50" charset="0"/>
              </a:rPr>
              <a:t>Independent of fluid isotope composition and carbonate mineral chemistry, no need for fluid inclusions to get temperatures (!)</a:t>
            </a:r>
          </a:p>
          <a:p>
            <a:pPr lvl="1"/>
            <a:r>
              <a:rPr lang="en-US" sz="2000" dirty="0">
                <a:latin typeface="Atkinson Hyperlegible" pitchFamily="50" charset="0"/>
              </a:rPr>
              <a:t>React carbonates powder with phosphoric acid at a set temperature</a:t>
            </a:r>
          </a:p>
          <a:p>
            <a:r>
              <a:rPr lang="en-US" sz="2400" dirty="0">
                <a:latin typeface="Atkinson Hyperlegible" pitchFamily="50" charset="0"/>
              </a:rPr>
              <a:t>Allows fluid compositions (fluid δ</a:t>
            </a:r>
            <a:r>
              <a:rPr lang="en-US" sz="2400" baseline="30000" dirty="0">
                <a:latin typeface="Atkinson Hyperlegible" pitchFamily="50" charset="0"/>
              </a:rPr>
              <a:t>18</a:t>
            </a:r>
            <a:r>
              <a:rPr lang="en-US" sz="2400" dirty="0">
                <a:latin typeface="Atkinson Hyperlegible" pitchFamily="50" charset="0"/>
              </a:rPr>
              <a:t>O) to be directly calculated </a:t>
            </a:r>
            <a:r>
              <a:rPr lang="en-IE" sz="2400" dirty="0">
                <a:latin typeface="Atkinson Hyperlegible" pitchFamily="50" charset="0"/>
              </a:rPr>
              <a:t>(over modelled)</a:t>
            </a:r>
          </a:p>
          <a:p>
            <a:r>
              <a:rPr lang="en-US" sz="2400" dirty="0">
                <a:latin typeface="Atkinson Hyperlegible" pitchFamily="50" charset="0"/>
              </a:rPr>
              <a:t>Clumped O-C isotope analysis results in both carbonate δ</a:t>
            </a:r>
            <a:r>
              <a:rPr lang="en-US" sz="2400" baseline="30000" dirty="0">
                <a:latin typeface="Atkinson Hyperlegible" pitchFamily="50" charset="0"/>
              </a:rPr>
              <a:t>13</a:t>
            </a:r>
            <a:r>
              <a:rPr lang="en-US" sz="2400" dirty="0">
                <a:latin typeface="Atkinson Hyperlegible" pitchFamily="50" charset="0"/>
              </a:rPr>
              <a:t>C, δ</a:t>
            </a:r>
            <a:r>
              <a:rPr lang="en-US" sz="2400" baseline="30000" dirty="0">
                <a:latin typeface="Atkinson Hyperlegible" pitchFamily="50" charset="0"/>
              </a:rPr>
              <a:t>18</a:t>
            </a:r>
            <a:r>
              <a:rPr lang="en-US" sz="2400" dirty="0">
                <a:latin typeface="Atkinson Hyperlegible" pitchFamily="50" charset="0"/>
              </a:rPr>
              <a:t>O and temperature - provides an independent measure of carbonate crystallization temperatures </a:t>
            </a:r>
          </a:p>
          <a:p>
            <a:r>
              <a:rPr lang="en-US" sz="2400" dirty="0">
                <a:latin typeface="Atkinson Hyperlegible" pitchFamily="50" charset="0"/>
              </a:rPr>
              <a:t>New insights into fluids involved in ore formation, helping to generate new models</a:t>
            </a:r>
          </a:p>
          <a:p>
            <a:r>
              <a:rPr lang="en-IE" sz="2400" b="1" i="1" dirty="0">
                <a:latin typeface="Atkinson Hyperlegible" pitchFamily="50" charset="0"/>
              </a:rPr>
              <a:t>Challenges of sulphides – ongoing work (Missing BMB)</a:t>
            </a:r>
          </a:p>
        </p:txBody>
      </p:sp>
      <p:sp>
        <p:nvSpPr>
          <p:cNvPr id="7" name="TextBox 6">
            <a:extLst>
              <a:ext uri="{FF2B5EF4-FFF2-40B4-BE49-F238E27FC236}">
                <a16:creationId xmlns:a16="http://schemas.microsoft.com/office/drawing/2014/main" id="{2CC1DD75-665A-4021-B741-3634CB5E831F}"/>
              </a:ext>
            </a:extLst>
          </p:cNvPr>
          <p:cNvSpPr txBox="1"/>
          <p:nvPr/>
        </p:nvSpPr>
        <p:spPr>
          <a:xfrm>
            <a:off x="276225" y="1251703"/>
            <a:ext cx="11639550" cy="1711916"/>
          </a:xfrm>
          <a:prstGeom prst="rect">
            <a:avLst/>
          </a:prstGeom>
          <a:solidFill>
            <a:schemeClr val="bg1">
              <a:lumMod val="85000"/>
            </a:schemeClr>
          </a:solidFill>
        </p:spPr>
        <p:txBody>
          <a:bodyPr wrap="square" tIns="360000" bIns="360000">
            <a:spAutoFit/>
          </a:bodyPr>
          <a:lstStyle/>
          <a:p>
            <a:pPr algn="ctr">
              <a:spcBef>
                <a:spcPts val="2400"/>
              </a:spcBef>
              <a:spcAft>
                <a:spcPts val="2400"/>
              </a:spcAft>
            </a:pPr>
            <a:r>
              <a:rPr lang="en-US" sz="3200" b="1" dirty="0">
                <a:latin typeface="Atkinson Hyperlegible" pitchFamily="50" charset="0"/>
              </a:rPr>
              <a:t>Applied to any carbonate phase; providing independent measure of carbonate crystallization temperatures</a:t>
            </a:r>
          </a:p>
        </p:txBody>
      </p:sp>
    </p:spTree>
    <p:extLst>
      <p:ext uri="{BB962C8B-B14F-4D97-AF65-F5344CB8AC3E}">
        <p14:creationId xmlns:p14="http://schemas.microsoft.com/office/powerpoint/2010/main" val="36364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95C4-88A5-4E60-AB96-349B75DEADAF}"/>
              </a:ext>
            </a:extLst>
          </p:cNvPr>
          <p:cNvSpPr>
            <a:spLocks noGrp="1"/>
          </p:cNvSpPr>
          <p:nvPr>
            <p:ph type="title"/>
          </p:nvPr>
        </p:nvSpPr>
        <p:spPr>
          <a:xfrm>
            <a:off x="0" y="365125"/>
            <a:ext cx="10515600" cy="606425"/>
          </a:xfrm>
        </p:spPr>
        <p:txBody>
          <a:bodyPr>
            <a:normAutofit/>
          </a:bodyPr>
          <a:lstStyle/>
          <a:p>
            <a:r>
              <a:rPr lang="en-US" sz="3200" dirty="0">
                <a:solidFill>
                  <a:schemeClr val="accent1">
                    <a:lumMod val="50000"/>
                  </a:schemeClr>
                </a:solidFill>
                <a:latin typeface="Atkinson Hyperlegible" pitchFamily="50" charset="0"/>
              </a:rPr>
              <a:t>Clumped isotope studies of the Irish ore field</a:t>
            </a:r>
            <a:endParaRPr lang="en-IE" sz="3200" dirty="0">
              <a:solidFill>
                <a:schemeClr val="accent1">
                  <a:lumMod val="50000"/>
                </a:schemeClr>
              </a:solidFill>
              <a:latin typeface="Atkinson Hyperlegible" pitchFamily="50" charset="0"/>
            </a:endParaRPr>
          </a:p>
        </p:txBody>
      </p:sp>
      <p:sp>
        <p:nvSpPr>
          <p:cNvPr id="9" name="TextBox 8">
            <a:extLst>
              <a:ext uri="{FF2B5EF4-FFF2-40B4-BE49-F238E27FC236}">
                <a16:creationId xmlns:a16="http://schemas.microsoft.com/office/drawing/2014/main" id="{581DCA4B-42E7-4AE6-821F-70D53DBBE2FA}"/>
              </a:ext>
            </a:extLst>
          </p:cNvPr>
          <p:cNvSpPr txBox="1"/>
          <p:nvPr/>
        </p:nvSpPr>
        <p:spPr>
          <a:xfrm>
            <a:off x="3363351" y="6244357"/>
            <a:ext cx="7846531" cy="646331"/>
          </a:xfrm>
          <a:prstGeom prst="rect">
            <a:avLst/>
          </a:prstGeom>
          <a:noFill/>
          <a:ln>
            <a:noFill/>
          </a:ln>
        </p:spPr>
        <p:txBody>
          <a:bodyPr wrap="square" rtlCol="0">
            <a:spAutoFit/>
          </a:bodyPr>
          <a:lstStyle/>
          <a:p>
            <a:pPr algn="ctr"/>
            <a:r>
              <a:rPr lang="en-IE" b="1" i="1" dirty="0">
                <a:solidFill>
                  <a:schemeClr val="accent1">
                    <a:lumMod val="50000"/>
                  </a:schemeClr>
                </a:solidFill>
                <a:latin typeface="Atkinson Hyperlegible" pitchFamily="50" charset="0"/>
              </a:rPr>
              <a:t>Data from Hollis et al. (in review); Doran (2021); </a:t>
            </a:r>
            <a:r>
              <a:rPr lang="en-IE" b="1" dirty="0">
                <a:solidFill>
                  <a:srgbClr val="44546A"/>
                </a:solidFill>
                <a:latin typeface="Tahoma" panose="020B0604030504040204" pitchFamily="34" charset="0"/>
                <a:ea typeface="Calibri" panose="020F0502020204030204" pitchFamily="34" charset="0"/>
                <a:cs typeface="Times New Roman" panose="02020603050405020304" pitchFamily="18" charset="0"/>
              </a:rPr>
              <a:t>Everett et al. (1999); Hollis et al. (in review).</a:t>
            </a:r>
            <a:endParaRPr lang="en-IE" b="1" i="1" dirty="0">
              <a:solidFill>
                <a:schemeClr val="accent1">
                  <a:lumMod val="50000"/>
                </a:schemeClr>
              </a:solidFill>
              <a:latin typeface="Atkinson Hyperlegible" pitchFamily="50" charset="0"/>
            </a:endParaRPr>
          </a:p>
        </p:txBody>
      </p:sp>
      <p:grpSp>
        <p:nvGrpSpPr>
          <p:cNvPr id="10" name="Group 9">
            <a:extLst>
              <a:ext uri="{FF2B5EF4-FFF2-40B4-BE49-F238E27FC236}">
                <a16:creationId xmlns:a16="http://schemas.microsoft.com/office/drawing/2014/main" id="{C355A9FE-4ED3-4A49-B513-3328BD10E3BF}"/>
              </a:ext>
            </a:extLst>
          </p:cNvPr>
          <p:cNvGrpSpPr/>
          <p:nvPr/>
        </p:nvGrpSpPr>
        <p:grpSpPr>
          <a:xfrm>
            <a:off x="3266482" y="971550"/>
            <a:ext cx="9159594" cy="5268560"/>
            <a:chOff x="2895601" y="1024909"/>
            <a:chExt cx="9264414" cy="5328852"/>
          </a:xfrm>
        </p:grpSpPr>
        <p:pic>
          <p:nvPicPr>
            <p:cNvPr id="11" name="Picture 10">
              <a:extLst>
                <a:ext uri="{FF2B5EF4-FFF2-40B4-BE49-F238E27FC236}">
                  <a16:creationId xmlns:a16="http://schemas.microsoft.com/office/drawing/2014/main" id="{3ACE7643-7B8A-4F47-B753-5BC40BA369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1024909"/>
              <a:ext cx="8432562" cy="5328852"/>
            </a:xfrm>
            <a:prstGeom prst="rect">
              <a:avLst/>
            </a:prstGeom>
            <a:noFill/>
            <a:ln>
              <a:noFill/>
            </a:ln>
          </p:spPr>
        </p:pic>
        <p:sp>
          <p:nvSpPr>
            <p:cNvPr id="12" name="TextBox 11">
              <a:extLst>
                <a:ext uri="{FF2B5EF4-FFF2-40B4-BE49-F238E27FC236}">
                  <a16:creationId xmlns:a16="http://schemas.microsoft.com/office/drawing/2014/main" id="{43F8F9A4-F96F-4AE2-B0AF-A41975423E33}"/>
                </a:ext>
              </a:extLst>
            </p:cNvPr>
            <p:cNvSpPr txBox="1"/>
            <p:nvPr/>
          </p:nvSpPr>
          <p:spPr>
            <a:xfrm>
              <a:off x="10521997" y="3810959"/>
              <a:ext cx="1028700"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WMB </a:t>
              </a:r>
              <a:endParaRPr lang="en-IE" sz="1400" dirty="0">
                <a:solidFill>
                  <a:schemeClr val="accent1">
                    <a:lumMod val="50000"/>
                  </a:schemeClr>
                </a:solidFill>
                <a:latin typeface="Atkinson Hyperlegible" pitchFamily="50" charset="0"/>
              </a:endParaRPr>
            </a:p>
          </p:txBody>
        </p:sp>
        <p:sp>
          <p:nvSpPr>
            <p:cNvPr id="13" name="Rectangle 12">
              <a:extLst>
                <a:ext uri="{FF2B5EF4-FFF2-40B4-BE49-F238E27FC236}">
                  <a16:creationId xmlns:a16="http://schemas.microsoft.com/office/drawing/2014/main" id="{0E63A463-CD35-499A-A0D9-706E2EE5E520}"/>
                </a:ext>
              </a:extLst>
            </p:cNvPr>
            <p:cNvSpPr/>
            <p:nvPr/>
          </p:nvSpPr>
          <p:spPr>
            <a:xfrm>
              <a:off x="11144250" y="1181100"/>
              <a:ext cx="361950" cy="463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50000"/>
                  </a:schemeClr>
                </a:solidFill>
                <a:latin typeface="Atkinson Hyperlegible" pitchFamily="50" charset="0"/>
              </a:endParaRPr>
            </a:p>
          </p:txBody>
        </p:sp>
        <p:sp>
          <p:nvSpPr>
            <p:cNvPr id="14" name="TextBox 13">
              <a:extLst>
                <a:ext uri="{FF2B5EF4-FFF2-40B4-BE49-F238E27FC236}">
                  <a16:creationId xmlns:a16="http://schemas.microsoft.com/office/drawing/2014/main" id="{CAD0A2CD-E253-49FE-BB52-970DF83EC6B1}"/>
                </a:ext>
              </a:extLst>
            </p:cNvPr>
            <p:cNvSpPr txBox="1"/>
            <p:nvPr/>
          </p:nvSpPr>
          <p:spPr>
            <a:xfrm>
              <a:off x="10453813" y="4884459"/>
              <a:ext cx="1672048"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Late yellow calcite</a:t>
              </a:r>
              <a:endParaRPr lang="en-IE" sz="1400" dirty="0">
                <a:solidFill>
                  <a:schemeClr val="accent1">
                    <a:lumMod val="50000"/>
                  </a:schemeClr>
                </a:solidFill>
                <a:latin typeface="Atkinson Hyperlegible" pitchFamily="50" charset="0"/>
              </a:endParaRPr>
            </a:p>
          </p:txBody>
        </p:sp>
        <p:sp>
          <p:nvSpPr>
            <p:cNvPr id="15" name="TextBox 14">
              <a:extLst>
                <a:ext uri="{FF2B5EF4-FFF2-40B4-BE49-F238E27FC236}">
                  <a16:creationId xmlns:a16="http://schemas.microsoft.com/office/drawing/2014/main" id="{30AF5825-9400-44BA-ACB9-2FA13D573D51}"/>
                </a:ext>
              </a:extLst>
            </p:cNvPr>
            <p:cNvSpPr txBox="1"/>
            <p:nvPr/>
          </p:nvSpPr>
          <p:spPr>
            <a:xfrm>
              <a:off x="10501870" y="4528431"/>
              <a:ext cx="1621071"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Late white calcite</a:t>
              </a:r>
              <a:endParaRPr lang="en-IE" sz="1400" dirty="0">
                <a:solidFill>
                  <a:schemeClr val="accent1">
                    <a:lumMod val="50000"/>
                  </a:schemeClr>
                </a:solidFill>
                <a:latin typeface="Atkinson Hyperlegible" pitchFamily="50" charset="0"/>
              </a:endParaRPr>
            </a:p>
          </p:txBody>
        </p:sp>
        <p:sp>
          <p:nvSpPr>
            <p:cNvPr id="16" name="TextBox 15">
              <a:extLst>
                <a:ext uri="{FF2B5EF4-FFF2-40B4-BE49-F238E27FC236}">
                  <a16:creationId xmlns:a16="http://schemas.microsoft.com/office/drawing/2014/main" id="{0870B52E-7198-4955-AE86-35432AA6288E}"/>
                </a:ext>
              </a:extLst>
            </p:cNvPr>
            <p:cNvSpPr txBox="1"/>
            <p:nvPr/>
          </p:nvSpPr>
          <p:spPr>
            <a:xfrm>
              <a:off x="10508357" y="4071458"/>
              <a:ext cx="1651658" cy="529208"/>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Post-ore pink dolomite</a:t>
              </a:r>
              <a:endParaRPr lang="en-IE" sz="1400" dirty="0">
                <a:solidFill>
                  <a:schemeClr val="accent1">
                    <a:lumMod val="50000"/>
                  </a:schemeClr>
                </a:solidFill>
                <a:latin typeface="Atkinson Hyperlegible" pitchFamily="50" charset="0"/>
              </a:endParaRPr>
            </a:p>
          </p:txBody>
        </p:sp>
        <p:sp>
          <p:nvSpPr>
            <p:cNvPr id="17" name="TextBox 16">
              <a:extLst>
                <a:ext uri="{FF2B5EF4-FFF2-40B4-BE49-F238E27FC236}">
                  <a16:creationId xmlns:a16="http://schemas.microsoft.com/office/drawing/2014/main" id="{3109C8D5-E56B-4CA9-8651-749453E9EEF8}"/>
                </a:ext>
              </a:extLst>
            </p:cNvPr>
            <p:cNvSpPr txBox="1"/>
            <p:nvPr/>
          </p:nvSpPr>
          <p:spPr>
            <a:xfrm>
              <a:off x="10488109" y="3067873"/>
              <a:ext cx="1101104"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WMB </a:t>
              </a:r>
              <a:endParaRPr lang="en-IE" sz="1400" dirty="0">
                <a:solidFill>
                  <a:schemeClr val="accent1">
                    <a:lumMod val="50000"/>
                  </a:schemeClr>
                </a:solidFill>
                <a:latin typeface="Atkinson Hyperlegible" pitchFamily="50" charset="0"/>
              </a:endParaRPr>
            </a:p>
          </p:txBody>
        </p:sp>
        <p:sp>
          <p:nvSpPr>
            <p:cNvPr id="18" name="TextBox 17">
              <a:extLst>
                <a:ext uri="{FF2B5EF4-FFF2-40B4-BE49-F238E27FC236}">
                  <a16:creationId xmlns:a16="http://schemas.microsoft.com/office/drawing/2014/main" id="{952FE872-B86D-40BC-8715-280FDE87DA2C}"/>
                </a:ext>
              </a:extLst>
            </p:cNvPr>
            <p:cNvSpPr txBox="1"/>
            <p:nvPr/>
          </p:nvSpPr>
          <p:spPr>
            <a:xfrm>
              <a:off x="10445764" y="3428999"/>
              <a:ext cx="1641461"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19" name="TextBox 18">
              <a:extLst>
                <a:ext uri="{FF2B5EF4-FFF2-40B4-BE49-F238E27FC236}">
                  <a16:creationId xmlns:a16="http://schemas.microsoft.com/office/drawing/2014/main" id="{170FD62A-C4BB-45EF-925C-EC49D94A162D}"/>
                </a:ext>
              </a:extLst>
            </p:cNvPr>
            <p:cNvSpPr txBox="1"/>
            <p:nvPr/>
          </p:nvSpPr>
          <p:spPr>
            <a:xfrm>
              <a:off x="10442229" y="2089845"/>
              <a:ext cx="1695217"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20" name="TextBox 19">
              <a:extLst>
                <a:ext uri="{FF2B5EF4-FFF2-40B4-BE49-F238E27FC236}">
                  <a16:creationId xmlns:a16="http://schemas.microsoft.com/office/drawing/2014/main" id="{72280823-3507-4121-A981-D33A1441858F}"/>
                </a:ext>
              </a:extLst>
            </p:cNvPr>
            <p:cNvSpPr txBox="1"/>
            <p:nvPr/>
          </p:nvSpPr>
          <p:spPr>
            <a:xfrm>
              <a:off x="10464798" y="2416593"/>
              <a:ext cx="1695217"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21" name="TextBox 20">
              <a:extLst>
                <a:ext uri="{FF2B5EF4-FFF2-40B4-BE49-F238E27FC236}">
                  <a16:creationId xmlns:a16="http://schemas.microsoft.com/office/drawing/2014/main" id="{8EEA6143-1EEA-4EA9-B9C1-0C1E8BBEBD18}"/>
                </a:ext>
              </a:extLst>
            </p:cNvPr>
            <p:cNvSpPr txBox="1"/>
            <p:nvPr/>
          </p:nvSpPr>
          <p:spPr>
            <a:xfrm>
              <a:off x="10488109" y="2759422"/>
              <a:ext cx="1028700" cy="311299"/>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WMB </a:t>
              </a:r>
              <a:endParaRPr lang="en-IE" sz="1400" dirty="0">
                <a:solidFill>
                  <a:schemeClr val="accent1">
                    <a:lumMod val="50000"/>
                  </a:schemeClr>
                </a:solidFill>
                <a:latin typeface="Atkinson Hyperlegible" pitchFamily="50" charset="0"/>
              </a:endParaRPr>
            </a:p>
          </p:txBody>
        </p:sp>
        <p:sp>
          <p:nvSpPr>
            <p:cNvPr id="23" name="Rectangle 22">
              <a:extLst>
                <a:ext uri="{FF2B5EF4-FFF2-40B4-BE49-F238E27FC236}">
                  <a16:creationId xmlns:a16="http://schemas.microsoft.com/office/drawing/2014/main" id="{3B7EF94F-180C-40C3-971B-850852EE4391}"/>
                </a:ext>
              </a:extLst>
            </p:cNvPr>
            <p:cNvSpPr/>
            <p:nvPr/>
          </p:nvSpPr>
          <p:spPr>
            <a:xfrm>
              <a:off x="8800637" y="1024909"/>
              <a:ext cx="2527525" cy="32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50000"/>
                  </a:schemeClr>
                </a:solidFill>
                <a:latin typeface="Atkinson Hyperlegible" pitchFamily="50" charset="0"/>
              </a:endParaRPr>
            </a:p>
          </p:txBody>
        </p:sp>
        <p:sp>
          <p:nvSpPr>
            <p:cNvPr id="24" name="Rectangle 23">
              <a:extLst>
                <a:ext uri="{FF2B5EF4-FFF2-40B4-BE49-F238E27FC236}">
                  <a16:creationId xmlns:a16="http://schemas.microsoft.com/office/drawing/2014/main" id="{E71C5610-35FC-4062-A8F2-182946F4B272}"/>
                </a:ext>
              </a:extLst>
            </p:cNvPr>
            <p:cNvSpPr/>
            <p:nvPr/>
          </p:nvSpPr>
          <p:spPr>
            <a:xfrm>
              <a:off x="8953500" y="5658090"/>
              <a:ext cx="2374662" cy="339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50000"/>
                  </a:schemeClr>
                </a:solidFill>
                <a:latin typeface="Atkinson Hyperlegible" pitchFamily="50" charset="0"/>
              </a:endParaRPr>
            </a:p>
          </p:txBody>
        </p:sp>
        <p:sp>
          <p:nvSpPr>
            <p:cNvPr id="22" name="Rectangle 21">
              <a:extLst>
                <a:ext uri="{FF2B5EF4-FFF2-40B4-BE49-F238E27FC236}">
                  <a16:creationId xmlns:a16="http://schemas.microsoft.com/office/drawing/2014/main" id="{B7A2E194-626B-47B4-B509-D389634B113D}"/>
                </a:ext>
              </a:extLst>
            </p:cNvPr>
            <p:cNvSpPr/>
            <p:nvPr/>
          </p:nvSpPr>
          <p:spPr>
            <a:xfrm>
              <a:off x="8953500" y="1362075"/>
              <a:ext cx="3053652" cy="4280277"/>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50000"/>
                  </a:schemeClr>
                </a:solidFill>
                <a:latin typeface="Atkinson Hyperlegible" pitchFamily="50" charset="0"/>
              </a:endParaRPr>
            </a:p>
          </p:txBody>
        </p:sp>
      </p:grpSp>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198792" y="971550"/>
            <a:ext cx="3360837" cy="5915980"/>
          </a:xfrm>
        </p:spPr>
        <p:txBody>
          <a:bodyPr>
            <a:normAutofit fontScale="85000" lnSpcReduction="20000"/>
          </a:bodyPr>
          <a:lstStyle/>
          <a:p>
            <a:r>
              <a:rPr lang="en-US" sz="2400" b="1" dirty="0">
                <a:solidFill>
                  <a:schemeClr val="accent1">
                    <a:lumMod val="50000"/>
                  </a:schemeClr>
                </a:solidFill>
                <a:latin typeface="Atkinson Hyperlegible" pitchFamily="50" charset="0"/>
              </a:rPr>
              <a:t>Initial studies by Dr Steve Hollis</a:t>
            </a:r>
            <a:r>
              <a:rPr lang="en-US" sz="2400" dirty="0">
                <a:solidFill>
                  <a:schemeClr val="accent1">
                    <a:lumMod val="50000"/>
                  </a:schemeClr>
                </a:solidFill>
                <a:latin typeface="Atkinson Hyperlegible" pitchFamily="50" charset="0"/>
              </a:rPr>
              <a:t> (matched T from clumped and fluid inclusions)</a:t>
            </a:r>
          </a:p>
          <a:p>
            <a:r>
              <a:rPr lang="en-US" sz="2400" dirty="0">
                <a:solidFill>
                  <a:schemeClr val="accent1">
                    <a:lumMod val="50000"/>
                  </a:schemeClr>
                </a:solidFill>
                <a:latin typeface="Atkinson Hyperlegible" pitchFamily="50" charset="0"/>
              </a:rPr>
              <a:t>Galmoy &amp; Lisheen</a:t>
            </a:r>
          </a:p>
          <a:p>
            <a:r>
              <a:rPr lang="en-US" sz="2400" dirty="0">
                <a:solidFill>
                  <a:schemeClr val="accent1">
                    <a:lumMod val="50000"/>
                  </a:schemeClr>
                </a:solidFill>
                <a:latin typeface="Atkinson Hyperlegible" pitchFamily="50" charset="0"/>
              </a:rPr>
              <a:t>Two end-member trends: hydrothermal and marine sources</a:t>
            </a:r>
          </a:p>
          <a:p>
            <a:r>
              <a:rPr lang="en-US" sz="2400" dirty="0">
                <a:solidFill>
                  <a:schemeClr val="accent1">
                    <a:lumMod val="50000"/>
                  </a:schemeClr>
                </a:solidFill>
                <a:latin typeface="Atkinson Hyperlegible" pitchFamily="50" charset="0"/>
              </a:rPr>
              <a:t>Curved nature: Fluid δ</a:t>
            </a:r>
            <a:r>
              <a:rPr lang="en-US" sz="2400" baseline="30000" dirty="0">
                <a:solidFill>
                  <a:schemeClr val="accent1">
                    <a:lumMod val="50000"/>
                  </a:schemeClr>
                </a:solidFill>
                <a:latin typeface="Atkinson Hyperlegible" pitchFamily="50" charset="0"/>
              </a:rPr>
              <a:t>18</a:t>
            </a:r>
            <a:r>
              <a:rPr lang="en-US" sz="2400" dirty="0">
                <a:solidFill>
                  <a:schemeClr val="accent1">
                    <a:lumMod val="50000"/>
                  </a:schemeClr>
                </a:solidFill>
                <a:latin typeface="Atkinson Hyperlegible" pitchFamily="50" charset="0"/>
              </a:rPr>
              <a:t>O values suggest buffering by dissolution of regional dolostone (Dol1) </a:t>
            </a:r>
          </a:p>
          <a:p>
            <a:r>
              <a:rPr lang="en-US" sz="2400" dirty="0">
                <a:solidFill>
                  <a:schemeClr val="accent1">
                    <a:lumMod val="50000"/>
                  </a:schemeClr>
                </a:solidFill>
                <a:latin typeface="Atkinson Hyperlegible" pitchFamily="50" charset="0"/>
              </a:rPr>
              <a:t>Limestone reset, shifted towards basement</a:t>
            </a:r>
          </a:p>
          <a:p>
            <a:r>
              <a:rPr lang="en-US" sz="2400" dirty="0">
                <a:solidFill>
                  <a:schemeClr val="accent1">
                    <a:lumMod val="50000"/>
                  </a:schemeClr>
                </a:solidFill>
                <a:latin typeface="Atkinson Hyperlegible" pitchFamily="50" charset="0"/>
              </a:rPr>
              <a:t>Overall trend towards fluids equilibrated with basement buffered by regional dolostone (before) </a:t>
            </a:r>
          </a:p>
          <a:p>
            <a:r>
              <a:rPr lang="en-US" sz="2400" dirty="0">
                <a:solidFill>
                  <a:schemeClr val="accent1">
                    <a:lumMod val="50000"/>
                  </a:schemeClr>
                </a:solidFill>
                <a:latin typeface="Atkinson Hyperlegible" pitchFamily="50" charset="0"/>
              </a:rPr>
              <a:t>&amp; return to seawater composition for post-ore phases</a:t>
            </a:r>
          </a:p>
        </p:txBody>
      </p:sp>
      <p:sp>
        <p:nvSpPr>
          <p:cNvPr id="4" name="Oval 3">
            <a:extLst>
              <a:ext uri="{FF2B5EF4-FFF2-40B4-BE49-F238E27FC236}">
                <a16:creationId xmlns:a16="http://schemas.microsoft.com/office/drawing/2014/main" id="{9B224C11-0D80-3C50-813E-04D48231D325}"/>
              </a:ext>
            </a:extLst>
          </p:cNvPr>
          <p:cNvSpPr/>
          <p:nvPr/>
        </p:nvSpPr>
        <p:spPr>
          <a:xfrm rot="19252942">
            <a:off x="4690477" y="2272953"/>
            <a:ext cx="2372498" cy="966962"/>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Arrow: Up 4">
            <a:extLst>
              <a:ext uri="{FF2B5EF4-FFF2-40B4-BE49-F238E27FC236}">
                <a16:creationId xmlns:a16="http://schemas.microsoft.com/office/drawing/2014/main" id="{C2853F72-3F24-044F-F7AA-2D58153728FF}"/>
              </a:ext>
            </a:extLst>
          </p:cNvPr>
          <p:cNvSpPr/>
          <p:nvPr/>
        </p:nvSpPr>
        <p:spPr>
          <a:xfrm rot="3050218">
            <a:off x="6951681" y="2257929"/>
            <a:ext cx="425928" cy="191302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Arrow: Up 5">
            <a:extLst>
              <a:ext uri="{FF2B5EF4-FFF2-40B4-BE49-F238E27FC236}">
                <a16:creationId xmlns:a16="http://schemas.microsoft.com/office/drawing/2014/main" id="{B549C201-3A33-9441-8E17-6F1FE12852EF}"/>
              </a:ext>
            </a:extLst>
          </p:cNvPr>
          <p:cNvSpPr/>
          <p:nvPr/>
        </p:nvSpPr>
        <p:spPr>
          <a:xfrm rot="13842578">
            <a:off x="5446657" y="3478919"/>
            <a:ext cx="425928" cy="191302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682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95C4-88A5-4E60-AB96-349B75DEADAF}"/>
              </a:ext>
            </a:extLst>
          </p:cNvPr>
          <p:cNvSpPr>
            <a:spLocks noGrp="1"/>
          </p:cNvSpPr>
          <p:nvPr>
            <p:ph type="title"/>
          </p:nvPr>
        </p:nvSpPr>
        <p:spPr>
          <a:xfrm>
            <a:off x="-1" y="365125"/>
            <a:ext cx="11785483" cy="591505"/>
          </a:xfrm>
        </p:spPr>
        <p:txBody>
          <a:bodyPr>
            <a:normAutofit fontScale="90000"/>
          </a:bodyPr>
          <a:lstStyle/>
          <a:p>
            <a:r>
              <a:rPr lang="en-US" sz="3200" dirty="0">
                <a:solidFill>
                  <a:schemeClr val="accent1">
                    <a:lumMod val="50000"/>
                  </a:schemeClr>
                </a:solidFill>
                <a:latin typeface="Atkinson Hyperlegible" pitchFamily="50" charset="0"/>
              </a:rPr>
              <a:t>Combined with Strontium (</a:t>
            </a:r>
            <a:r>
              <a:rPr lang="en-US" sz="3200" baseline="30000" dirty="0">
                <a:solidFill>
                  <a:schemeClr val="accent1">
                    <a:lumMod val="50000"/>
                  </a:schemeClr>
                </a:solidFill>
                <a:latin typeface="Atkinson Hyperlegible" pitchFamily="50" charset="0"/>
              </a:rPr>
              <a:t>87</a:t>
            </a:r>
            <a:r>
              <a:rPr lang="en-US" sz="3200" dirty="0">
                <a:solidFill>
                  <a:schemeClr val="accent1">
                    <a:lumMod val="50000"/>
                  </a:schemeClr>
                </a:solidFill>
                <a:latin typeface="Atkinson Hyperlegible" pitchFamily="50" charset="0"/>
              </a:rPr>
              <a:t>Sr/</a:t>
            </a:r>
            <a:r>
              <a:rPr lang="en-US" sz="3200" baseline="30000" dirty="0">
                <a:solidFill>
                  <a:schemeClr val="accent1">
                    <a:lumMod val="50000"/>
                  </a:schemeClr>
                </a:solidFill>
                <a:latin typeface="Atkinson Hyperlegible" pitchFamily="50" charset="0"/>
              </a:rPr>
              <a:t>86</a:t>
            </a:r>
            <a:r>
              <a:rPr lang="en-US" sz="3200" dirty="0">
                <a:solidFill>
                  <a:schemeClr val="accent1">
                    <a:lumMod val="50000"/>
                  </a:schemeClr>
                </a:solidFill>
                <a:latin typeface="Atkinson Hyperlegible" pitchFamily="50" charset="0"/>
              </a:rPr>
              <a:t>Sr ratios) isotope analysis (sources)</a:t>
            </a:r>
            <a:endParaRPr lang="en-IE" sz="3200" dirty="0">
              <a:solidFill>
                <a:schemeClr val="accent1">
                  <a:lumMod val="50000"/>
                </a:schemeClr>
              </a:solidFill>
              <a:latin typeface="Atkinson Hyperlegible" pitchFamily="50" charset="0"/>
            </a:endParaRPr>
          </a:p>
        </p:txBody>
      </p:sp>
      <p:grpSp>
        <p:nvGrpSpPr>
          <p:cNvPr id="4" name="Group 3">
            <a:extLst>
              <a:ext uri="{FF2B5EF4-FFF2-40B4-BE49-F238E27FC236}">
                <a16:creationId xmlns:a16="http://schemas.microsoft.com/office/drawing/2014/main" id="{91F35670-40E6-467B-91CE-8216BA736215}"/>
              </a:ext>
            </a:extLst>
          </p:cNvPr>
          <p:cNvGrpSpPr/>
          <p:nvPr/>
        </p:nvGrpSpPr>
        <p:grpSpPr>
          <a:xfrm>
            <a:off x="2967382" y="1165451"/>
            <a:ext cx="9605682" cy="5192318"/>
            <a:chOff x="3058477" y="1264101"/>
            <a:chExt cx="9053450" cy="4893811"/>
          </a:xfrm>
        </p:grpSpPr>
        <p:pic>
          <p:nvPicPr>
            <p:cNvPr id="8" name="Picture 7">
              <a:extLst>
                <a:ext uri="{FF2B5EF4-FFF2-40B4-BE49-F238E27FC236}">
                  <a16:creationId xmlns:a16="http://schemas.microsoft.com/office/drawing/2014/main" id="{6A8CD7BD-1F73-4E33-8CC0-0B9A604212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8477" y="1264101"/>
              <a:ext cx="8000048" cy="4893811"/>
            </a:xfrm>
            <a:prstGeom prst="rect">
              <a:avLst/>
            </a:prstGeom>
            <a:noFill/>
            <a:ln>
              <a:noFill/>
            </a:ln>
          </p:spPr>
        </p:pic>
        <p:sp>
          <p:nvSpPr>
            <p:cNvPr id="9" name="TextBox 8">
              <a:extLst>
                <a:ext uri="{FF2B5EF4-FFF2-40B4-BE49-F238E27FC236}">
                  <a16:creationId xmlns:a16="http://schemas.microsoft.com/office/drawing/2014/main" id="{6A65ECEA-4646-4838-B9F2-DE4D539F2BFA}"/>
                </a:ext>
              </a:extLst>
            </p:cNvPr>
            <p:cNvSpPr txBox="1"/>
            <p:nvPr/>
          </p:nvSpPr>
          <p:spPr>
            <a:xfrm>
              <a:off x="10918587" y="4364743"/>
              <a:ext cx="1028700" cy="290083"/>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WMB </a:t>
              </a:r>
              <a:endParaRPr lang="en-IE" sz="1400" dirty="0">
                <a:solidFill>
                  <a:schemeClr val="accent1">
                    <a:lumMod val="50000"/>
                  </a:schemeClr>
                </a:solidFill>
                <a:latin typeface="Atkinson Hyperlegible" pitchFamily="50" charset="0"/>
              </a:endParaRPr>
            </a:p>
          </p:txBody>
        </p:sp>
        <p:sp>
          <p:nvSpPr>
            <p:cNvPr id="10" name="TextBox 9">
              <a:extLst>
                <a:ext uri="{FF2B5EF4-FFF2-40B4-BE49-F238E27FC236}">
                  <a16:creationId xmlns:a16="http://schemas.microsoft.com/office/drawing/2014/main" id="{94255809-A57B-49BF-B339-51F4889FA389}"/>
                </a:ext>
              </a:extLst>
            </p:cNvPr>
            <p:cNvSpPr txBox="1"/>
            <p:nvPr/>
          </p:nvSpPr>
          <p:spPr>
            <a:xfrm>
              <a:off x="10918587" y="3748852"/>
              <a:ext cx="1193340" cy="493140"/>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11" name="TextBox 10">
              <a:extLst>
                <a:ext uri="{FF2B5EF4-FFF2-40B4-BE49-F238E27FC236}">
                  <a16:creationId xmlns:a16="http://schemas.microsoft.com/office/drawing/2014/main" id="{15F68FF4-CA84-42D3-9A7A-28128089B8D0}"/>
                </a:ext>
              </a:extLst>
            </p:cNvPr>
            <p:cNvSpPr txBox="1"/>
            <p:nvPr/>
          </p:nvSpPr>
          <p:spPr>
            <a:xfrm>
              <a:off x="10915764" y="2469444"/>
              <a:ext cx="856668" cy="493140"/>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12" name="TextBox 11">
              <a:extLst>
                <a:ext uri="{FF2B5EF4-FFF2-40B4-BE49-F238E27FC236}">
                  <a16:creationId xmlns:a16="http://schemas.microsoft.com/office/drawing/2014/main" id="{F7A11648-2DFE-4CA6-9E43-B8CFBCDED8BC}"/>
                </a:ext>
              </a:extLst>
            </p:cNvPr>
            <p:cNvSpPr txBox="1"/>
            <p:nvPr/>
          </p:nvSpPr>
          <p:spPr>
            <a:xfrm>
              <a:off x="10918587" y="3109148"/>
              <a:ext cx="856668" cy="493140"/>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Regional dolomite</a:t>
              </a:r>
              <a:endParaRPr lang="en-IE" sz="1400" dirty="0">
                <a:solidFill>
                  <a:schemeClr val="accent1">
                    <a:lumMod val="50000"/>
                  </a:schemeClr>
                </a:solidFill>
                <a:latin typeface="Atkinson Hyperlegible" pitchFamily="50" charset="0"/>
              </a:endParaRPr>
            </a:p>
          </p:txBody>
        </p:sp>
        <p:sp>
          <p:nvSpPr>
            <p:cNvPr id="13" name="TextBox 12">
              <a:extLst>
                <a:ext uri="{FF2B5EF4-FFF2-40B4-BE49-F238E27FC236}">
                  <a16:creationId xmlns:a16="http://schemas.microsoft.com/office/drawing/2014/main" id="{4927AF72-2E5C-4324-89AC-850FB2541065}"/>
                </a:ext>
              </a:extLst>
            </p:cNvPr>
            <p:cNvSpPr txBox="1"/>
            <p:nvPr/>
          </p:nvSpPr>
          <p:spPr>
            <a:xfrm>
              <a:off x="10918587" y="4972684"/>
              <a:ext cx="1028700" cy="290083"/>
            </a:xfrm>
            <a:prstGeom prst="rect">
              <a:avLst/>
            </a:prstGeom>
            <a:noFill/>
          </p:spPr>
          <p:txBody>
            <a:bodyPr wrap="square" rtlCol="0">
              <a:spAutoFit/>
            </a:bodyPr>
            <a:lstStyle/>
            <a:p>
              <a:r>
                <a:rPr lang="en-US" sz="1400" dirty="0">
                  <a:solidFill>
                    <a:schemeClr val="accent1">
                      <a:lumMod val="50000"/>
                    </a:schemeClr>
                  </a:solidFill>
                  <a:latin typeface="Atkinson Hyperlegible" pitchFamily="50" charset="0"/>
                </a:rPr>
                <a:t>WMB </a:t>
              </a:r>
              <a:endParaRPr lang="en-IE" sz="1400" dirty="0">
                <a:solidFill>
                  <a:schemeClr val="accent1">
                    <a:lumMod val="50000"/>
                  </a:schemeClr>
                </a:solidFill>
                <a:latin typeface="Atkinson Hyperlegible" pitchFamily="50" charset="0"/>
              </a:endParaRPr>
            </a:p>
          </p:txBody>
        </p:sp>
      </p:grpSp>
      <p:sp>
        <p:nvSpPr>
          <p:cNvPr id="5" name="Rectangle 4">
            <a:extLst>
              <a:ext uri="{FF2B5EF4-FFF2-40B4-BE49-F238E27FC236}">
                <a16:creationId xmlns:a16="http://schemas.microsoft.com/office/drawing/2014/main" id="{46C0EB2A-0712-49F5-9ED1-3596ECCE015C}"/>
              </a:ext>
            </a:extLst>
          </p:cNvPr>
          <p:cNvSpPr/>
          <p:nvPr/>
        </p:nvSpPr>
        <p:spPr>
          <a:xfrm>
            <a:off x="2967383" y="1165451"/>
            <a:ext cx="6589572" cy="5192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50000"/>
                </a:schemeClr>
              </a:solidFill>
              <a:latin typeface="Atkinson Hyperlegible" pitchFamily="50" charset="0"/>
            </a:endParaRPr>
          </a:p>
        </p:txBody>
      </p:sp>
      <p:pic>
        <p:nvPicPr>
          <p:cNvPr id="16" name="Picture 15">
            <a:extLst>
              <a:ext uri="{FF2B5EF4-FFF2-40B4-BE49-F238E27FC236}">
                <a16:creationId xmlns:a16="http://schemas.microsoft.com/office/drawing/2014/main" id="{934FED9D-2EC8-4946-A129-544E7C321332}"/>
              </a:ext>
            </a:extLst>
          </p:cNvPr>
          <p:cNvPicPr>
            <a:picLocks noChangeAspect="1"/>
          </p:cNvPicPr>
          <p:nvPr/>
        </p:nvPicPr>
        <p:blipFill rotWithShape="1">
          <a:blip r:embed="rId3">
            <a:extLst>
              <a:ext uri="{28A0092B-C50C-407E-A947-70E740481C1C}">
                <a14:useLocalDpi xmlns:a14="http://schemas.microsoft.com/office/drawing/2010/main" val="0"/>
              </a:ext>
            </a:extLst>
          </a:blip>
          <a:srcRect r="27039"/>
          <a:stretch/>
        </p:blipFill>
        <p:spPr bwMode="auto">
          <a:xfrm>
            <a:off x="3394914" y="1027171"/>
            <a:ext cx="6192956" cy="5192318"/>
          </a:xfrm>
          <a:prstGeom prst="rect">
            <a:avLst/>
          </a:prstGeom>
          <a:noFill/>
          <a:ln>
            <a:noFill/>
          </a:ln>
        </p:spPr>
      </p:pic>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276225" y="1278294"/>
            <a:ext cx="3118688" cy="5579706"/>
          </a:xfrm>
        </p:spPr>
        <p:txBody>
          <a:bodyPr>
            <a:normAutofit fontScale="92500"/>
          </a:bodyPr>
          <a:lstStyle/>
          <a:p>
            <a:pPr marL="0" indent="0">
              <a:buNone/>
            </a:pPr>
            <a:r>
              <a:rPr lang="en-US" sz="2400" dirty="0">
                <a:solidFill>
                  <a:schemeClr val="accent1">
                    <a:lumMod val="50000"/>
                  </a:schemeClr>
                </a:solidFill>
                <a:latin typeface="Atkinson Hyperlegible" pitchFamily="50" charset="0"/>
              </a:rPr>
              <a:t>Limestone </a:t>
            </a:r>
            <a:r>
              <a:rPr lang="en-US" sz="2400" baseline="30000" dirty="0">
                <a:solidFill>
                  <a:schemeClr val="accent1">
                    <a:lumMod val="50000"/>
                  </a:schemeClr>
                </a:solidFill>
                <a:latin typeface="Atkinson Hyperlegible" pitchFamily="50" charset="0"/>
              </a:rPr>
              <a:t>87</a:t>
            </a:r>
            <a:r>
              <a:rPr lang="en-US" sz="2400" dirty="0">
                <a:solidFill>
                  <a:schemeClr val="accent1">
                    <a:lumMod val="50000"/>
                  </a:schemeClr>
                </a:solidFill>
                <a:latin typeface="Atkinson Hyperlegible" pitchFamily="50" charset="0"/>
              </a:rPr>
              <a:t>Sr/</a:t>
            </a:r>
            <a:r>
              <a:rPr lang="en-US" sz="2400" baseline="30000" dirty="0">
                <a:solidFill>
                  <a:schemeClr val="accent1">
                    <a:lumMod val="50000"/>
                  </a:schemeClr>
                </a:solidFill>
                <a:latin typeface="Atkinson Hyperlegible" pitchFamily="50" charset="0"/>
              </a:rPr>
              <a:t>86</a:t>
            </a:r>
            <a:r>
              <a:rPr lang="en-US" sz="2400" dirty="0">
                <a:solidFill>
                  <a:schemeClr val="accent1">
                    <a:lumMod val="50000"/>
                  </a:schemeClr>
                </a:solidFill>
                <a:latin typeface="Atkinson Hyperlegible" pitchFamily="50" charset="0"/>
              </a:rPr>
              <a:t>Sr ratios in line with those expected from Carboniferous seawater (partial resetting)</a:t>
            </a:r>
          </a:p>
          <a:p>
            <a:pPr marL="0" indent="0">
              <a:buNone/>
            </a:pPr>
            <a:r>
              <a:rPr lang="el-GR" sz="2400" dirty="0">
                <a:solidFill>
                  <a:schemeClr val="accent1">
                    <a:lumMod val="50000"/>
                  </a:schemeClr>
                </a:solidFill>
              </a:rPr>
              <a:t>δ</a:t>
            </a:r>
            <a:r>
              <a:rPr lang="el-GR" sz="2400" baseline="30000" dirty="0">
                <a:solidFill>
                  <a:schemeClr val="accent1">
                    <a:lumMod val="50000"/>
                  </a:schemeClr>
                </a:solidFill>
              </a:rPr>
              <a:t>18</a:t>
            </a:r>
            <a:r>
              <a:rPr lang="en-US" sz="2400" dirty="0">
                <a:solidFill>
                  <a:schemeClr val="accent1">
                    <a:lumMod val="50000"/>
                  </a:schemeClr>
                </a:solidFill>
                <a:latin typeface="Atkinson Hyperlegible" pitchFamily="50" charset="0"/>
              </a:rPr>
              <a:t>O</a:t>
            </a:r>
            <a:r>
              <a:rPr lang="en-US" sz="2400" baseline="-25000" dirty="0">
                <a:solidFill>
                  <a:schemeClr val="accent1">
                    <a:lumMod val="50000"/>
                  </a:schemeClr>
                </a:solidFill>
                <a:latin typeface="Atkinson Hyperlegible" pitchFamily="50" charset="0"/>
              </a:rPr>
              <a:t>V-SMOW</a:t>
            </a:r>
            <a:r>
              <a:rPr lang="en-US" sz="2400" dirty="0">
                <a:solidFill>
                  <a:schemeClr val="accent1">
                    <a:lumMod val="50000"/>
                  </a:schemeClr>
                </a:solidFill>
                <a:latin typeface="Atkinson Hyperlegible" pitchFamily="50" charset="0"/>
              </a:rPr>
              <a:t> values overlap later hydrothermal samples (&amp; last slide)</a:t>
            </a:r>
          </a:p>
          <a:p>
            <a:r>
              <a:rPr lang="en-US" sz="2400" dirty="0">
                <a:solidFill>
                  <a:schemeClr val="accent1">
                    <a:lumMod val="50000"/>
                  </a:schemeClr>
                </a:solidFill>
                <a:latin typeface="Atkinson Hyperlegible" pitchFamily="50" charset="0"/>
              </a:rPr>
              <a:t>Overall trend towards hydrothermal fluids, equilibrated with basement (WMB -&gt; basement) (&amp; again seeing return to seawater)</a:t>
            </a:r>
          </a:p>
          <a:p>
            <a:endParaRPr lang="en-IE" sz="2400" dirty="0">
              <a:solidFill>
                <a:schemeClr val="accent1">
                  <a:lumMod val="50000"/>
                </a:schemeClr>
              </a:solidFill>
              <a:latin typeface="Atkinson Hyperlegible" pitchFamily="50" charset="0"/>
            </a:endParaRPr>
          </a:p>
        </p:txBody>
      </p:sp>
      <p:sp>
        <p:nvSpPr>
          <p:cNvPr id="7" name="TextBox 6">
            <a:extLst>
              <a:ext uri="{FF2B5EF4-FFF2-40B4-BE49-F238E27FC236}">
                <a16:creationId xmlns:a16="http://schemas.microsoft.com/office/drawing/2014/main" id="{A9AE023F-5018-1E73-A4F5-4BAC18FE891D}"/>
              </a:ext>
            </a:extLst>
          </p:cNvPr>
          <p:cNvSpPr txBox="1"/>
          <p:nvPr/>
        </p:nvSpPr>
        <p:spPr>
          <a:xfrm>
            <a:off x="3753259" y="6252015"/>
            <a:ext cx="7846531" cy="646331"/>
          </a:xfrm>
          <a:prstGeom prst="rect">
            <a:avLst/>
          </a:prstGeom>
          <a:noFill/>
          <a:ln>
            <a:noFill/>
          </a:ln>
        </p:spPr>
        <p:txBody>
          <a:bodyPr wrap="square" rtlCol="0">
            <a:spAutoFit/>
          </a:bodyPr>
          <a:lstStyle/>
          <a:p>
            <a:pPr algn="ctr"/>
            <a:r>
              <a:rPr lang="en-IE" b="1" i="1" dirty="0">
                <a:solidFill>
                  <a:schemeClr val="accent1">
                    <a:lumMod val="50000"/>
                  </a:schemeClr>
                </a:solidFill>
                <a:latin typeface="Atkinson Hyperlegible" pitchFamily="50" charset="0"/>
              </a:rPr>
              <a:t>Data from Doran (2021); Turner (2019; unpublished PhD thesis); </a:t>
            </a:r>
            <a:r>
              <a:rPr lang="da-DK" b="1" i="1" dirty="0">
                <a:solidFill>
                  <a:schemeClr val="accent1">
                    <a:lumMod val="50000"/>
                  </a:schemeClr>
                </a:solidFill>
                <a:latin typeface="Atkinson Hyperlegible" pitchFamily="50" charset="0"/>
              </a:rPr>
              <a:t>Everett et al. (1999); Douthit et al. (1993), Hollis et al. (in review) </a:t>
            </a:r>
            <a:endParaRPr lang="en-IE" b="1" i="1" dirty="0">
              <a:solidFill>
                <a:schemeClr val="accent1">
                  <a:lumMod val="50000"/>
                </a:schemeClr>
              </a:solidFill>
              <a:latin typeface="Atkinson Hyperlegible" pitchFamily="50" charset="0"/>
            </a:endParaRPr>
          </a:p>
        </p:txBody>
      </p:sp>
      <p:sp>
        <p:nvSpPr>
          <p:cNvPr id="6" name="Arrow: Up 5">
            <a:extLst>
              <a:ext uri="{FF2B5EF4-FFF2-40B4-BE49-F238E27FC236}">
                <a16:creationId xmlns:a16="http://schemas.microsoft.com/office/drawing/2014/main" id="{77AAC8AE-4213-35A8-B2ED-6FB73841EC08}"/>
              </a:ext>
            </a:extLst>
          </p:cNvPr>
          <p:cNvSpPr/>
          <p:nvPr/>
        </p:nvSpPr>
        <p:spPr>
          <a:xfrm rot="18566396">
            <a:off x="6128555" y="1656024"/>
            <a:ext cx="425928" cy="191302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E2BB011F-49E7-A3B7-9D30-1520E8A3C5EE}"/>
              </a:ext>
            </a:extLst>
          </p:cNvPr>
          <p:cNvSpPr/>
          <p:nvPr/>
        </p:nvSpPr>
        <p:spPr>
          <a:xfrm>
            <a:off x="6346972" y="4396923"/>
            <a:ext cx="2512541" cy="810293"/>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Oval 16">
            <a:extLst>
              <a:ext uri="{FF2B5EF4-FFF2-40B4-BE49-F238E27FC236}">
                <a16:creationId xmlns:a16="http://schemas.microsoft.com/office/drawing/2014/main" id="{A99EC5E9-964B-CBAE-265C-407375FEF48B}"/>
              </a:ext>
            </a:extLst>
          </p:cNvPr>
          <p:cNvSpPr/>
          <p:nvPr/>
        </p:nvSpPr>
        <p:spPr>
          <a:xfrm>
            <a:off x="7360341" y="3040182"/>
            <a:ext cx="1025893" cy="52322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087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11" name="Group 10">
            <a:extLst>
              <a:ext uri="{FF2B5EF4-FFF2-40B4-BE49-F238E27FC236}">
                <a16:creationId xmlns:a16="http://schemas.microsoft.com/office/drawing/2014/main" id="{F9CAE1EC-6875-C304-9906-D7539EC003A8}"/>
              </a:ext>
            </a:extLst>
          </p:cNvPr>
          <p:cNvGrpSpPr/>
          <p:nvPr/>
        </p:nvGrpSpPr>
        <p:grpSpPr>
          <a:xfrm>
            <a:off x="2959549" y="871273"/>
            <a:ext cx="9144000" cy="6000751"/>
            <a:chOff x="1527798" y="160423"/>
            <a:chExt cx="9144000" cy="6000751"/>
          </a:xfrm>
        </p:grpSpPr>
        <p:pic>
          <p:nvPicPr>
            <p:cNvPr id="543" name="Google Shape;543;p33"/>
            <p:cNvPicPr preferRelativeResize="0"/>
            <p:nvPr/>
          </p:nvPicPr>
          <p:blipFill rotWithShape="1">
            <a:blip r:embed="rId3">
              <a:alphaModFix/>
            </a:blip>
            <a:srcRect r="4123" b="2833"/>
            <a:stretch/>
          </p:blipFill>
          <p:spPr>
            <a:xfrm>
              <a:off x="1527798" y="160423"/>
              <a:ext cx="9144000" cy="6000751"/>
            </a:xfrm>
            <a:prstGeom prst="rect">
              <a:avLst/>
            </a:prstGeom>
            <a:noFill/>
            <a:ln>
              <a:noFill/>
            </a:ln>
          </p:spPr>
        </p:pic>
        <p:grpSp>
          <p:nvGrpSpPr>
            <p:cNvPr id="544" name="Google Shape;544;p33"/>
            <p:cNvGrpSpPr/>
            <p:nvPr/>
          </p:nvGrpSpPr>
          <p:grpSpPr>
            <a:xfrm>
              <a:off x="6281463" y="221543"/>
              <a:ext cx="4289822" cy="3300413"/>
              <a:chOff x="-1885128" y="-204347"/>
              <a:chExt cx="4732636" cy="3539249"/>
            </a:xfrm>
          </p:grpSpPr>
          <p:grpSp>
            <p:nvGrpSpPr>
              <p:cNvPr id="545" name="Google Shape;545;p33"/>
              <p:cNvGrpSpPr/>
              <p:nvPr/>
            </p:nvGrpSpPr>
            <p:grpSpPr>
              <a:xfrm>
                <a:off x="-1885128" y="-204347"/>
                <a:ext cx="4732636" cy="3539249"/>
                <a:chOff x="-1885128" y="-204347"/>
                <a:chExt cx="4732636" cy="3539249"/>
              </a:xfrm>
            </p:grpSpPr>
            <p:pic>
              <p:nvPicPr>
                <p:cNvPr id="546" name="Google Shape;546;p33"/>
                <p:cNvPicPr preferRelativeResize="0"/>
                <p:nvPr/>
              </p:nvPicPr>
              <p:blipFill rotWithShape="1">
                <a:blip r:embed="rId4">
                  <a:alphaModFix/>
                </a:blip>
                <a:srcRect/>
                <a:stretch/>
              </p:blipFill>
              <p:spPr>
                <a:xfrm>
                  <a:off x="-1885128" y="-204347"/>
                  <a:ext cx="4732636" cy="3539249"/>
                </a:xfrm>
                <a:prstGeom prst="rect">
                  <a:avLst/>
                </a:prstGeom>
                <a:noFill/>
                <a:ln>
                  <a:noFill/>
                </a:ln>
              </p:spPr>
            </p:pic>
            <p:sp>
              <p:nvSpPr>
                <p:cNvPr id="547" name="Google Shape;547;p33"/>
                <p:cNvSpPr txBox="1"/>
                <p:nvPr/>
              </p:nvSpPr>
              <p:spPr>
                <a:xfrm flipH="1">
                  <a:off x="-359664" y="1861987"/>
                  <a:ext cx="1446415" cy="544580"/>
                </a:xfrm>
                <a:prstGeom prst="rect">
                  <a:avLst/>
                </a:prstGeom>
                <a:noFill/>
                <a:ln>
                  <a:noFill/>
                </a:ln>
              </p:spPr>
              <p:txBody>
                <a:bodyPr spcFirstLastPara="1" wrap="square" lIns="91425" tIns="45700" rIns="91425" bIns="45700" anchor="t" anchorCtr="0">
                  <a:spAutoFit/>
                </a:bodyPr>
                <a:lstStyle/>
                <a:p>
                  <a:pPr>
                    <a:buClr>
                      <a:srgbClr val="000000"/>
                    </a:buClr>
                  </a:pPr>
                  <a:r>
                    <a:rPr lang="en-IE" sz="1350" kern="0">
                      <a:solidFill>
                        <a:srgbClr val="FFFFFF"/>
                      </a:solidFill>
                      <a:latin typeface="Calibri"/>
                      <a:ea typeface="Calibri"/>
                      <a:cs typeface="Calibri"/>
                      <a:sym typeface="Calibri"/>
                    </a:rPr>
                    <a:t>Pink Dolomite (D5)</a:t>
                  </a:r>
                  <a:endParaRPr sz="1400" kern="0">
                    <a:solidFill>
                      <a:srgbClr val="000000"/>
                    </a:solidFill>
                    <a:latin typeface="Arial"/>
                    <a:cs typeface="Arial"/>
                    <a:sym typeface="Arial"/>
                  </a:endParaRPr>
                </a:p>
              </p:txBody>
            </p:sp>
            <p:sp>
              <p:nvSpPr>
                <p:cNvPr id="548" name="Google Shape;548;p33"/>
                <p:cNvSpPr txBox="1"/>
                <p:nvPr/>
              </p:nvSpPr>
              <p:spPr>
                <a:xfrm>
                  <a:off x="-1739032" y="276661"/>
                  <a:ext cx="2276307" cy="321798"/>
                </a:xfrm>
                <a:prstGeom prst="rect">
                  <a:avLst/>
                </a:prstGeom>
                <a:noFill/>
                <a:ln>
                  <a:noFill/>
                </a:ln>
              </p:spPr>
              <p:txBody>
                <a:bodyPr spcFirstLastPara="1" wrap="square" lIns="91425" tIns="45700" rIns="91425" bIns="45700" anchor="t" anchorCtr="0">
                  <a:spAutoFit/>
                </a:bodyPr>
                <a:lstStyle/>
                <a:p>
                  <a:pPr>
                    <a:buClr>
                      <a:srgbClr val="000000"/>
                    </a:buClr>
                  </a:pPr>
                  <a:r>
                    <a:rPr lang="en-IE" sz="1350" kern="0">
                      <a:solidFill>
                        <a:srgbClr val="FFFFFF"/>
                      </a:solidFill>
                      <a:latin typeface="Calibri"/>
                      <a:ea typeface="Calibri"/>
                      <a:cs typeface="Calibri"/>
                      <a:sym typeface="Calibri"/>
                    </a:rPr>
                    <a:t>Regional dolomite (D1a+b)</a:t>
                  </a:r>
                  <a:endParaRPr sz="1400" kern="0">
                    <a:solidFill>
                      <a:srgbClr val="000000"/>
                    </a:solidFill>
                    <a:latin typeface="Arial"/>
                    <a:cs typeface="Arial"/>
                    <a:sym typeface="Arial"/>
                  </a:endParaRPr>
                </a:p>
              </p:txBody>
            </p:sp>
            <p:sp>
              <p:nvSpPr>
                <p:cNvPr id="549" name="Google Shape;549;p33"/>
                <p:cNvSpPr txBox="1"/>
                <p:nvPr/>
              </p:nvSpPr>
              <p:spPr>
                <a:xfrm>
                  <a:off x="1573383" y="686077"/>
                  <a:ext cx="1013688" cy="321798"/>
                </a:xfrm>
                <a:prstGeom prst="rect">
                  <a:avLst/>
                </a:prstGeom>
                <a:noFill/>
                <a:ln>
                  <a:noFill/>
                </a:ln>
              </p:spPr>
              <p:txBody>
                <a:bodyPr spcFirstLastPara="1" wrap="square" lIns="91425" tIns="45700" rIns="91425" bIns="45700" anchor="t" anchorCtr="0">
                  <a:spAutoFit/>
                </a:bodyPr>
                <a:lstStyle/>
                <a:p>
                  <a:pPr>
                    <a:buClr>
                      <a:srgbClr val="000000"/>
                    </a:buClr>
                  </a:pPr>
                  <a:r>
                    <a:rPr lang="en-IE" sz="1350" kern="0">
                      <a:solidFill>
                        <a:srgbClr val="FFFFFF"/>
                      </a:solidFill>
                      <a:latin typeface="Calibri"/>
                      <a:ea typeface="Calibri"/>
                      <a:cs typeface="Calibri"/>
                      <a:sym typeface="Calibri"/>
                    </a:rPr>
                    <a:t>WMB (D3)</a:t>
                  </a:r>
                  <a:endParaRPr sz="1400" kern="0">
                    <a:solidFill>
                      <a:srgbClr val="000000"/>
                    </a:solidFill>
                    <a:latin typeface="Arial"/>
                    <a:cs typeface="Arial"/>
                    <a:sym typeface="Arial"/>
                  </a:endParaRPr>
                </a:p>
              </p:txBody>
            </p:sp>
          </p:grpSp>
          <p:sp>
            <p:nvSpPr>
              <p:cNvPr id="550" name="Google Shape;550;p33"/>
              <p:cNvSpPr txBox="1"/>
              <p:nvPr/>
            </p:nvSpPr>
            <p:spPr>
              <a:xfrm>
                <a:off x="301575" y="2753112"/>
                <a:ext cx="2000850" cy="445566"/>
              </a:xfrm>
              <a:prstGeom prst="rect">
                <a:avLst/>
              </a:prstGeom>
              <a:noFill/>
              <a:ln>
                <a:noFill/>
              </a:ln>
            </p:spPr>
            <p:txBody>
              <a:bodyPr spcFirstLastPara="1" wrap="square" lIns="91425" tIns="45700" rIns="91425" bIns="45700" anchor="t" anchorCtr="0">
                <a:spAutoFit/>
              </a:bodyPr>
              <a:lstStyle/>
              <a:p>
                <a:pPr>
                  <a:buClr>
                    <a:srgbClr val="000000"/>
                  </a:buClr>
                </a:pPr>
                <a:r>
                  <a:rPr lang="en-IE" sz="2100" kern="0">
                    <a:solidFill>
                      <a:srgbClr val="FFFFFF"/>
                    </a:solidFill>
                    <a:latin typeface="Calibri"/>
                    <a:ea typeface="Calibri"/>
                    <a:cs typeface="Calibri"/>
                    <a:sym typeface="Calibri"/>
                  </a:rPr>
                  <a:t>SPL053 – site 3</a:t>
                </a:r>
                <a:endParaRPr sz="1400" kern="0">
                  <a:solidFill>
                    <a:srgbClr val="000000"/>
                  </a:solidFill>
                  <a:latin typeface="Arial"/>
                  <a:cs typeface="Arial"/>
                  <a:sym typeface="Arial"/>
                </a:endParaRPr>
              </a:p>
            </p:txBody>
          </p:sp>
        </p:grpSp>
        <p:sp>
          <p:nvSpPr>
            <p:cNvPr id="551" name="Google Shape;551;p33"/>
            <p:cNvSpPr/>
            <p:nvPr/>
          </p:nvSpPr>
          <p:spPr>
            <a:xfrm>
              <a:off x="6817521" y="4740794"/>
              <a:ext cx="479961" cy="385834"/>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endParaRPr sz="1350" b="1" kern="0">
                <a:solidFill>
                  <a:srgbClr val="FFFFFF"/>
                </a:solidFill>
                <a:latin typeface="Calibri"/>
                <a:ea typeface="Calibri"/>
                <a:cs typeface="Calibri"/>
                <a:sym typeface="Calibri"/>
              </a:endParaRPr>
            </a:p>
          </p:txBody>
        </p:sp>
        <p:cxnSp>
          <p:nvCxnSpPr>
            <p:cNvPr id="565" name="Google Shape;565;p33"/>
            <p:cNvCxnSpPr>
              <a:cxnSpLocks/>
            </p:cNvCxnSpPr>
            <p:nvPr/>
          </p:nvCxnSpPr>
          <p:spPr>
            <a:xfrm rot="10800000">
              <a:off x="6297558" y="221542"/>
              <a:ext cx="521458" cy="4519250"/>
            </a:xfrm>
            <a:prstGeom prst="straightConnector1">
              <a:avLst/>
            </a:prstGeom>
            <a:noFill/>
            <a:ln w="57150" cap="flat" cmpd="sng">
              <a:solidFill>
                <a:srgbClr val="FF0000"/>
              </a:solidFill>
              <a:prstDash val="solid"/>
              <a:miter lim="800000"/>
              <a:headEnd type="none" w="sm" len="sm"/>
              <a:tailEnd type="none" w="sm" len="sm"/>
            </a:ln>
          </p:spPr>
        </p:cxnSp>
        <p:cxnSp>
          <p:nvCxnSpPr>
            <p:cNvPr id="566" name="Google Shape;566;p33"/>
            <p:cNvCxnSpPr>
              <a:cxnSpLocks/>
            </p:cNvCxnSpPr>
            <p:nvPr/>
          </p:nvCxnSpPr>
          <p:spPr>
            <a:xfrm rot="10800000" flipH="1">
              <a:off x="7289509" y="3521955"/>
              <a:ext cx="3281777" cy="1604674"/>
            </a:xfrm>
            <a:prstGeom prst="straightConnector1">
              <a:avLst/>
            </a:prstGeom>
            <a:noFill/>
            <a:ln w="57150" cap="flat" cmpd="sng">
              <a:solidFill>
                <a:srgbClr val="FF0000"/>
              </a:solidFill>
              <a:prstDash val="solid"/>
              <a:miter lim="800000"/>
              <a:headEnd type="none" w="sm" len="sm"/>
              <a:tailEnd type="none" w="sm" len="sm"/>
            </a:ln>
          </p:spPr>
        </p:cxnSp>
      </p:grpSp>
      <p:grpSp>
        <p:nvGrpSpPr>
          <p:cNvPr id="10" name="Group 9">
            <a:extLst>
              <a:ext uri="{FF2B5EF4-FFF2-40B4-BE49-F238E27FC236}">
                <a16:creationId xmlns:a16="http://schemas.microsoft.com/office/drawing/2014/main" id="{C6CB2E04-4139-707C-EDAA-7F548E72AA23}"/>
              </a:ext>
            </a:extLst>
          </p:cNvPr>
          <p:cNvGrpSpPr/>
          <p:nvPr/>
        </p:nvGrpSpPr>
        <p:grpSpPr>
          <a:xfrm>
            <a:off x="444136" y="1912770"/>
            <a:ext cx="4851417" cy="4287912"/>
            <a:chOff x="1588357" y="2839916"/>
            <a:chExt cx="3576223" cy="3160835"/>
          </a:xfrm>
        </p:grpSpPr>
        <p:sp>
          <p:nvSpPr>
            <p:cNvPr id="552" name="Google Shape;552;p33"/>
            <p:cNvSpPr/>
            <p:nvPr/>
          </p:nvSpPr>
          <p:spPr>
            <a:xfrm>
              <a:off x="1588357" y="2839916"/>
              <a:ext cx="2480782" cy="316083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pic>
          <p:nvPicPr>
            <p:cNvPr id="553" name="Google Shape;553;p33"/>
            <p:cNvPicPr preferRelativeResize="0"/>
            <p:nvPr/>
          </p:nvPicPr>
          <p:blipFill rotWithShape="1">
            <a:blip r:embed="rId5">
              <a:alphaModFix/>
            </a:blip>
            <a:srcRect l="15535" t="15625" r="8583" b="24375"/>
            <a:stretch/>
          </p:blipFill>
          <p:spPr>
            <a:xfrm>
              <a:off x="1656538" y="2970586"/>
              <a:ext cx="1831012" cy="2897425"/>
            </a:xfrm>
            <a:prstGeom prst="rect">
              <a:avLst/>
            </a:prstGeom>
            <a:noFill/>
            <a:ln>
              <a:noFill/>
            </a:ln>
          </p:spPr>
        </p:pic>
        <p:cxnSp>
          <p:nvCxnSpPr>
            <p:cNvPr id="554" name="Google Shape;554;p33"/>
            <p:cNvCxnSpPr>
              <a:cxnSpLocks/>
            </p:cNvCxnSpPr>
            <p:nvPr/>
          </p:nvCxnSpPr>
          <p:spPr>
            <a:xfrm flipH="1">
              <a:off x="3169417" y="3908856"/>
              <a:ext cx="692363" cy="176525"/>
            </a:xfrm>
            <a:prstGeom prst="straightConnector1">
              <a:avLst/>
            </a:prstGeom>
            <a:noFill/>
            <a:ln w="38100" cap="flat" cmpd="sng">
              <a:solidFill>
                <a:srgbClr val="FF0000"/>
              </a:solidFill>
              <a:prstDash val="solid"/>
              <a:miter lim="800000"/>
              <a:headEnd type="none" w="sm" len="sm"/>
              <a:tailEnd type="triangle" w="med" len="med"/>
            </a:ln>
          </p:spPr>
        </p:cxnSp>
        <p:cxnSp>
          <p:nvCxnSpPr>
            <p:cNvPr id="555" name="Google Shape;555;p33"/>
            <p:cNvCxnSpPr>
              <a:cxnSpLocks/>
            </p:cNvCxnSpPr>
            <p:nvPr/>
          </p:nvCxnSpPr>
          <p:spPr>
            <a:xfrm rot="10800000">
              <a:off x="2830240" y="5126626"/>
              <a:ext cx="755309" cy="338570"/>
            </a:xfrm>
            <a:prstGeom prst="straightConnector1">
              <a:avLst/>
            </a:prstGeom>
            <a:noFill/>
            <a:ln w="38100" cap="flat" cmpd="sng">
              <a:solidFill>
                <a:srgbClr val="FF0000"/>
              </a:solidFill>
              <a:prstDash val="solid"/>
              <a:miter lim="800000"/>
              <a:headEnd type="none" w="sm" len="sm"/>
              <a:tailEnd type="triangle" w="med" len="med"/>
            </a:ln>
          </p:spPr>
        </p:cxnSp>
        <p:sp>
          <p:nvSpPr>
            <p:cNvPr id="556" name="Google Shape;556;p33"/>
            <p:cNvSpPr txBox="1"/>
            <p:nvPr/>
          </p:nvSpPr>
          <p:spPr>
            <a:xfrm>
              <a:off x="3265701" y="5385224"/>
              <a:ext cx="1819185" cy="276999"/>
            </a:xfrm>
            <a:prstGeom prst="rect">
              <a:avLst/>
            </a:prstGeom>
            <a:solidFill>
              <a:srgbClr val="FFD966"/>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200" kern="0">
                  <a:solidFill>
                    <a:srgbClr val="000000"/>
                  </a:solidFill>
                  <a:latin typeface="Calibri"/>
                  <a:ea typeface="Calibri"/>
                  <a:cs typeface="Calibri"/>
                  <a:sym typeface="Calibri"/>
                </a:rPr>
                <a:t>V. Late yellow calcite 42°C</a:t>
              </a:r>
              <a:endParaRPr sz="1400" kern="0">
                <a:solidFill>
                  <a:srgbClr val="000000"/>
                </a:solidFill>
                <a:latin typeface="Arial"/>
                <a:cs typeface="Arial"/>
                <a:sym typeface="Arial"/>
              </a:endParaRPr>
            </a:p>
          </p:txBody>
        </p:sp>
        <p:sp>
          <p:nvSpPr>
            <p:cNvPr id="557" name="Google Shape;557;p33"/>
            <p:cNvSpPr txBox="1"/>
            <p:nvPr/>
          </p:nvSpPr>
          <p:spPr>
            <a:xfrm>
              <a:off x="3627901" y="3802205"/>
              <a:ext cx="1338681" cy="461665"/>
            </a:xfrm>
            <a:prstGeom prst="rect">
              <a:avLst/>
            </a:prstGeom>
            <a:solidFill>
              <a:srgbClr val="A5A5A5"/>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200" kern="0">
                  <a:solidFill>
                    <a:srgbClr val="000000"/>
                  </a:solidFill>
                  <a:latin typeface="Calibri"/>
                  <a:ea typeface="Calibri"/>
                  <a:cs typeface="Calibri"/>
                  <a:sym typeface="Calibri"/>
                </a:rPr>
                <a:t>Regional dolomite clast 163°C</a:t>
              </a:r>
              <a:endParaRPr sz="1400" kern="0">
                <a:solidFill>
                  <a:srgbClr val="000000"/>
                </a:solidFill>
                <a:latin typeface="Arial"/>
                <a:cs typeface="Arial"/>
                <a:sym typeface="Arial"/>
              </a:endParaRPr>
            </a:p>
          </p:txBody>
        </p:sp>
        <p:cxnSp>
          <p:nvCxnSpPr>
            <p:cNvPr id="558" name="Google Shape;558;p33"/>
            <p:cNvCxnSpPr>
              <a:cxnSpLocks/>
            </p:cNvCxnSpPr>
            <p:nvPr/>
          </p:nvCxnSpPr>
          <p:spPr>
            <a:xfrm flipH="1">
              <a:off x="3169420" y="4518436"/>
              <a:ext cx="458483" cy="158303"/>
            </a:xfrm>
            <a:prstGeom prst="straightConnector1">
              <a:avLst/>
            </a:prstGeom>
            <a:noFill/>
            <a:ln w="38100" cap="flat" cmpd="sng">
              <a:solidFill>
                <a:srgbClr val="FF0000"/>
              </a:solidFill>
              <a:prstDash val="solid"/>
              <a:miter lim="800000"/>
              <a:headEnd type="none" w="sm" len="sm"/>
              <a:tailEnd type="triangle" w="med" len="med"/>
            </a:ln>
          </p:spPr>
        </p:cxnSp>
        <p:sp>
          <p:nvSpPr>
            <p:cNvPr id="559" name="Google Shape;559;p33"/>
            <p:cNvSpPr txBox="1"/>
            <p:nvPr/>
          </p:nvSpPr>
          <p:spPr>
            <a:xfrm>
              <a:off x="3585548" y="4411430"/>
              <a:ext cx="1579032" cy="461665"/>
            </a:xfrm>
            <a:prstGeom prst="rect">
              <a:avLst/>
            </a:prstGeom>
            <a:solidFill>
              <a:srgbClr val="BBD6EE"/>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200" kern="0" dirty="0">
                  <a:solidFill>
                    <a:srgbClr val="000000"/>
                  </a:solidFill>
                  <a:latin typeface="Calibri"/>
                  <a:ea typeface="Calibri"/>
                  <a:cs typeface="Calibri"/>
                  <a:sym typeface="Calibri"/>
                </a:rPr>
                <a:t>Late White calcite 63°C</a:t>
              </a:r>
              <a:endParaRPr sz="1400" kern="0" dirty="0">
                <a:solidFill>
                  <a:srgbClr val="000000"/>
                </a:solidFill>
                <a:latin typeface="Arial"/>
                <a:cs typeface="Arial"/>
                <a:sym typeface="Arial"/>
              </a:endParaRPr>
            </a:p>
          </p:txBody>
        </p:sp>
        <p:cxnSp>
          <p:nvCxnSpPr>
            <p:cNvPr id="560" name="Google Shape;560;p33"/>
            <p:cNvCxnSpPr>
              <a:cxnSpLocks/>
            </p:cNvCxnSpPr>
            <p:nvPr/>
          </p:nvCxnSpPr>
          <p:spPr>
            <a:xfrm flipH="1">
              <a:off x="2377643" y="3440591"/>
              <a:ext cx="1107001" cy="621550"/>
            </a:xfrm>
            <a:prstGeom prst="straightConnector1">
              <a:avLst/>
            </a:prstGeom>
            <a:noFill/>
            <a:ln w="38100" cap="flat" cmpd="sng">
              <a:solidFill>
                <a:srgbClr val="FF0000"/>
              </a:solidFill>
              <a:prstDash val="solid"/>
              <a:miter lim="800000"/>
              <a:headEnd type="none" w="sm" len="sm"/>
              <a:tailEnd type="triangle" w="med" len="med"/>
            </a:ln>
          </p:spPr>
        </p:cxnSp>
        <p:cxnSp>
          <p:nvCxnSpPr>
            <p:cNvPr id="561" name="Google Shape;561;p33"/>
            <p:cNvCxnSpPr>
              <a:cxnSpLocks/>
            </p:cNvCxnSpPr>
            <p:nvPr/>
          </p:nvCxnSpPr>
          <p:spPr>
            <a:xfrm flipH="1">
              <a:off x="2546815" y="3437698"/>
              <a:ext cx="937829" cy="304526"/>
            </a:xfrm>
            <a:prstGeom prst="straightConnector1">
              <a:avLst/>
            </a:prstGeom>
            <a:noFill/>
            <a:ln w="38100" cap="flat" cmpd="sng">
              <a:solidFill>
                <a:srgbClr val="FF0000"/>
              </a:solidFill>
              <a:prstDash val="solid"/>
              <a:miter lim="800000"/>
              <a:headEnd type="none" w="sm" len="sm"/>
              <a:tailEnd type="triangle" w="med" len="med"/>
            </a:ln>
          </p:spPr>
        </p:cxnSp>
        <p:cxnSp>
          <p:nvCxnSpPr>
            <p:cNvPr id="562" name="Google Shape;562;p33"/>
            <p:cNvCxnSpPr>
              <a:cxnSpLocks/>
            </p:cNvCxnSpPr>
            <p:nvPr/>
          </p:nvCxnSpPr>
          <p:spPr>
            <a:xfrm flipH="1">
              <a:off x="3162291" y="5015309"/>
              <a:ext cx="458483" cy="158303"/>
            </a:xfrm>
            <a:prstGeom prst="straightConnector1">
              <a:avLst/>
            </a:prstGeom>
            <a:noFill/>
            <a:ln w="38100" cap="flat" cmpd="sng">
              <a:solidFill>
                <a:srgbClr val="FF0000"/>
              </a:solidFill>
              <a:prstDash val="solid"/>
              <a:miter lim="800000"/>
              <a:headEnd type="none" w="sm" len="sm"/>
              <a:tailEnd type="triangle" w="med" len="med"/>
            </a:ln>
          </p:spPr>
        </p:cxnSp>
        <p:sp>
          <p:nvSpPr>
            <p:cNvPr id="563" name="Google Shape;563;p33"/>
            <p:cNvSpPr txBox="1"/>
            <p:nvPr/>
          </p:nvSpPr>
          <p:spPr>
            <a:xfrm>
              <a:off x="3593257" y="4956918"/>
              <a:ext cx="1373324" cy="276999"/>
            </a:xfrm>
            <a:prstGeom prst="rect">
              <a:avLst/>
            </a:prstGeom>
            <a:solidFill>
              <a:srgbClr val="EBA7D4"/>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200" kern="0">
                  <a:solidFill>
                    <a:srgbClr val="000000"/>
                  </a:solidFill>
                  <a:latin typeface="Calibri"/>
                  <a:ea typeface="Calibri"/>
                  <a:cs typeface="Calibri"/>
                  <a:sym typeface="Calibri"/>
                </a:rPr>
                <a:t>Pink dolomite 82°C</a:t>
              </a:r>
              <a:endParaRPr sz="1400" kern="0">
                <a:solidFill>
                  <a:srgbClr val="000000"/>
                </a:solidFill>
                <a:latin typeface="Arial"/>
                <a:cs typeface="Arial"/>
                <a:sym typeface="Arial"/>
              </a:endParaRPr>
            </a:p>
          </p:txBody>
        </p:sp>
        <p:sp>
          <p:nvSpPr>
            <p:cNvPr id="564" name="Google Shape;564;p33"/>
            <p:cNvSpPr txBox="1"/>
            <p:nvPr/>
          </p:nvSpPr>
          <p:spPr>
            <a:xfrm>
              <a:off x="3215949" y="3066428"/>
              <a:ext cx="1750633" cy="461665"/>
            </a:xfrm>
            <a:prstGeom prst="rect">
              <a:avLst/>
            </a:prstGeom>
            <a:solidFill>
              <a:srgbClr val="C4E0B2"/>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200" kern="0">
                  <a:solidFill>
                    <a:srgbClr val="000000"/>
                  </a:solidFill>
                  <a:latin typeface="Calibri"/>
                  <a:ea typeface="Calibri"/>
                  <a:cs typeface="Calibri"/>
                  <a:sym typeface="Calibri"/>
                </a:rPr>
                <a:t>WMB dolomite</a:t>
              </a:r>
              <a:endParaRPr sz="1400" kern="0">
                <a:solidFill>
                  <a:srgbClr val="000000"/>
                </a:solidFill>
                <a:latin typeface="Arial"/>
                <a:cs typeface="Arial"/>
                <a:sym typeface="Arial"/>
              </a:endParaRPr>
            </a:p>
            <a:p>
              <a:pPr>
                <a:buClr>
                  <a:srgbClr val="000000"/>
                </a:buClr>
              </a:pPr>
              <a:r>
                <a:rPr lang="en-IE" sz="1200" kern="0">
                  <a:solidFill>
                    <a:srgbClr val="000000"/>
                  </a:solidFill>
                  <a:latin typeface="Calibri"/>
                  <a:ea typeface="Calibri"/>
                  <a:cs typeface="Calibri"/>
                  <a:sym typeface="Calibri"/>
                </a:rPr>
                <a:t>98°C (UEA) / 96°C (UoB)</a:t>
              </a:r>
              <a:endParaRPr sz="1400" kern="0">
                <a:solidFill>
                  <a:srgbClr val="000000"/>
                </a:solidFill>
                <a:latin typeface="Arial"/>
                <a:cs typeface="Arial"/>
                <a:sym typeface="Arial"/>
              </a:endParaRPr>
            </a:p>
          </p:txBody>
        </p:sp>
      </p:grpSp>
      <p:sp>
        <p:nvSpPr>
          <p:cNvPr id="567" name="Google Shape;567;p33"/>
          <p:cNvSpPr txBox="1"/>
          <p:nvPr/>
        </p:nvSpPr>
        <p:spPr>
          <a:xfrm>
            <a:off x="234088" y="1124240"/>
            <a:ext cx="4636130" cy="58477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buClr>
                <a:srgbClr val="000000"/>
              </a:buClr>
            </a:pPr>
            <a:r>
              <a:rPr lang="en-IE" sz="1600" kern="0" dirty="0">
                <a:solidFill>
                  <a:srgbClr val="FFFFFF"/>
                </a:solidFill>
                <a:latin typeface="Calibri"/>
                <a:ea typeface="Calibri"/>
                <a:cs typeface="Calibri"/>
                <a:sym typeface="Calibri"/>
              </a:rPr>
              <a:t>We are able to characterize multiple phases in a thin section; example SPL53 (Island Pod)</a:t>
            </a:r>
            <a:endParaRPr sz="1400" kern="0" dirty="0">
              <a:solidFill>
                <a:srgbClr val="000000"/>
              </a:solidFill>
              <a:latin typeface="Arial"/>
              <a:cs typeface="Arial"/>
              <a:sym typeface="Arial"/>
            </a:endParaRPr>
          </a:p>
        </p:txBody>
      </p:sp>
      <p:sp>
        <p:nvSpPr>
          <p:cNvPr id="12" name="Text Placeholder 2">
            <a:extLst>
              <a:ext uri="{FF2B5EF4-FFF2-40B4-BE49-F238E27FC236}">
                <a16:creationId xmlns:a16="http://schemas.microsoft.com/office/drawing/2014/main" id="{B7917EA4-6210-FE94-0D64-FB698E142761}"/>
              </a:ext>
            </a:extLst>
          </p:cNvPr>
          <p:cNvSpPr txBox="1">
            <a:spLocks/>
          </p:cNvSpPr>
          <p:nvPr/>
        </p:nvSpPr>
        <p:spPr>
          <a:xfrm>
            <a:off x="20534" y="6427284"/>
            <a:ext cx="4719881" cy="310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D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D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1400" b="1" i="1" dirty="0">
                <a:solidFill>
                  <a:schemeClr val="accent1">
                    <a:lumMod val="50000"/>
                  </a:schemeClr>
                </a:solidFill>
                <a:latin typeface="Atkinson Hyperlegible" pitchFamily="50" charset="0"/>
              </a:rPr>
              <a:t>Slide source: Dr Steve Hollis</a:t>
            </a:r>
          </a:p>
        </p:txBody>
      </p:sp>
      <p:sp>
        <p:nvSpPr>
          <p:cNvPr id="13" name="Title 1">
            <a:extLst>
              <a:ext uri="{FF2B5EF4-FFF2-40B4-BE49-F238E27FC236}">
                <a16:creationId xmlns:a16="http://schemas.microsoft.com/office/drawing/2014/main" id="{BFEFCF15-9236-4956-A983-D9A276924062}"/>
              </a:ext>
            </a:extLst>
          </p:cNvPr>
          <p:cNvSpPr>
            <a:spLocks noGrp="1"/>
          </p:cNvSpPr>
          <p:nvPr>
            <p:ph type="title"/>
          </p:nvPr>
        </p:nvSpPr>
        <p:spPr>
          <a:xfrm>
            <a:off x="47897" y="98216"/>
            <a:ext cx="10515600" cy="606425"/>
          </a:xfrm>
        </p:spPr>
        <p:txBody>
          <a:bodyPr>
            <a:normAutofit/>
          </a:bodyPr>
          <a:lstStyle/>
          <a:p>
            <a:r>
              <a:rPr lang="en-US" sz="3200" dirty="0">
                <a:latin typeface="Atkinson Hyperlegible" pitchFamily="50" charset="0"/>
              </a:rPr>
              <a:t>Thin section scale: recording multiple phases</a:t>
            </a:r>
            <a:endParaRPr lang="en-IE" sz="3200" dirty="0">
              <a:latin typeface="Atkinson Hyperlegible" pitchFamily="50"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73CD045-98DF-4036-A9AC-930F9A7D56E0}"/>
              </a:ext>
            </a:extLst>
          </p:cNvPr>
          <p:cNvGrpSpPr/>
          <p:nvPr/>
        </p:nvGrpSpPr>
        <p:grpSpPr>
          <a:xfrm>
            <a:off x="120312" y="1027171"/>
            <a:ext cx="8882497" cy="5109175"/>
            <a:chOff x="2895601" y="1024909"/>
            <a:chExt cx="9264414" cy="5328852"/>
          </a:xfrm>
        </p:grpSpPr>
        <p:pic>
          <p:nvPicPr>
            <p:cNvPr id="18" name="Picture 17">
              <a:extLst>
                <a:ext uri="{FF2B5EF4-FFF2-40B4-BE49-F238E27FC236}">
                  <a16:creationId xmlns:a16="http://schemas.microsoft.com/office/drawing/2014/main" id="{7DD4EFB6-6B78-4C07-9A16-1D991054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1024909"/>
              <a:ext cx="8432562" cy="5328852"/>
            </a:xfrm>
            <a:prstGeom prst="rect">
              <a:avLst/>
            </a:prstGeom>
            <a:noFill/>
            <a:ln>
              <a:noFill/>
            </a:ln>
          </p:spPr>
        </p:pic>
        <p:sp>
          <p:nvSpPr>
            <p:cNvPr id="19" name="TextBox 18">
              <a:extLst>
                <a:ext uri="{FF2B5EF4-FFF2-40B4-BE49-F238E27FC236}">
                  <a16:creationId xmlns:a16="http://schemas.microsoft.com/office/drawing/2014/main" id="{C50869B2-058A-46F7-A56B-205D6C9E1254}"/>
                </a:ext>
              </a:extLst>
            </p:cNvPr>
            <p:cNvSpPr txBox="1"/>
            <p:nvPr/>
          </p:nvSpPr>
          <p:spPr>
            <a:xfrm>
              <a:off x="10576269" y="3755748"/>
              <a:ext cx="1028700" cy="307777"/>
            </a:xfrm>
            <a:prstGeom prst="rect">
              <a:avLst/>
            </a:prstGeom>
            <a:noFill/>
          </p:spPr>
          <p:txBody>
            <a:bodyPr wrap="square" rtlCol="0">
              <a:spAutoFit/>
            </a:bodyPr>
            <a:lstStyle/>
            <a:p>
              <a:r>
                <a:rPr lang="en-US" sz="1400" dirty="0">
                  <a:solidFill>
                    <a:schemeClr val="tx1">
                      <a:lumMod val="50000"/>
                    </a:schemeClr>
                  </a:solidFill>
                </a:rPr>
                <a:t>WMB </a:t>
              </a:r>
              <a:endParaRPr lang="en-IE" sz="1400" dirty="0">
                <a:solidFill>
                  <a:schemeClr val="tx1">
                    <a:lumMod val="50000"/>
                  </a:schemeClr>
                </a:solidFill>
              </a:endParaRPr>
            </a:p>
          </p:txBody>
        </p:sp>
        <p:sp>
          <p:nvSpPr>
            <p:cNvPr id="20" name="Rectangle 19">
              <a:extLst>
                <a:ext uri="{FF2B5EF4-FFF2-40B4-BE49-F238E27FC236}">
                  <a16:creationId xmlns:a16="http://schemas.microsoft.com/office/drawing/2014/main" id="{AAD0D79D-09B1-4219-8157-91BB0A5B9124}"/>
                </a:ext>
              </a:extLst>
            </p:cNvPr>
            <p:cNvSpPr/>
            <p:nvPr/>
          </p:nvSpPr>
          <p:spPr>
            <a:xfrm>
              <a:off x="11144250" y="1181100"/>
              <a:ext cx="361950" cy="463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a16="http://schemas.microsoft.com/office/drawing/2014/main" id="{446464EA-F423-4B8C-8F7D-1F4FC7DA7021}"/>
                </a:ext>
              </a:extLst>
            </p:cNvPr>
            <p:cNvSpPr txBox="1"/>
            <p:nvPr/>
          </p:nvSpPr>
          <p:spPr>
            <a:xfrm>
              <a:off x="10525125" y="4873139"/>
              <a:ext cx="1562100" cy="307777"/>
            </a:xfrm>
            <a:prstGeom prst="rect">
              <a:avLst/>
            </a:prstGeom>
            <a:noFill/>
          </p:spPr>
          <p:txBody>
            <a:bodyPr wrap="square" rtlCol="0">
              <a:spAutoFit/>
            </a:bodyPr>
            <a:lstStyle/>
            <a:p>
              <a:r>
                <a:rPr lang="en-US" sz="1400" dirty="0">
                  <a:solidFill>
                    <a:schemeClr val="tx1">
                      <a:lumMod val="50000"/>
                    </a:schemeClr>
                  </a:solidFill>
                </a:rPr>
                <a:t>Late yellow calcite</a:t>
              </a:r>
              <a:endParaRPr lang="en-IE" sz="1400" dirty="0">
                <a:solidFill>
                  <a:schemeClr val="tx1">
                    <a:lumMod val="50000"/>
                  </a:schemeClr>
                </a:solidFill>
              </a:endParaRPr>
            </a:p>
          </p:txBody>
        </p:sp>
        <p:sp>
          <p:nvSpPr>
            <p:cNvPr id="22" name="TextBox 21">
              <a:extLst>
                <a:ext uri="{FF2B5EF4-FFF2-40B4-BE49-F238E27FC236}">
                  <a16:creationId xmlns:a16="http://schemas.microsoft.com/office/drawing/2014/main" id="{7D4AB712-7EDA-4805-B2D3-ACDAC391DC49}"/>
                </a:ext>
              </a:extLst>
            </p:cNvPr>
            <p:cNvSpPr txBox="1"/>
            <p:nvPr/>
          </p:nvSpPr>
          <p:spPr>
            <a:xfrm>
              <a:off x="10525125" y="4493656"/>
              <a:ext cx="1514475" cy="307777"/>
            </a:xfrm>
            <a:prstGeom prst="rect">
              <a:avLst/>
            </a:prstGeom>
            <a:noFill/>
          </p:spPr>
          <p:txBody>
            <a:bodyPr wrap="square" rtlCol="0">
              <a:spAutoFit/>
            </a:bodyPr>
            <a:lstStyle/>
            <a:p>
              <a:r>
                <a:rPr lang="en-US" sz="1400" dirty="0">
                  <a:solidFill>
                    <a:schemeClr val="tx1">
                      <a:lumMod val="50000"/>
                    </a:schemeClr>
                  </a:solidFill>
                </a:rPr>
                <a:t>Late white calcite</a:t>
              </a:r>
              <a:endParaRPr lang="en-IE" sz="1400" dirty="0">
                <a:solidFill>
                  <a:schemeClr val="tx1">
                    <a:lumMod val="50000"/>
                  </a:schemeClr>
                </a:solidFill>
              </a:endParaRPr>
            </a:p>
          </p:txBody>
        </p:sp>
        <p:sp>
          <p:nvSpPr>
            <p:cNvPr id="23" name="TextBox 22">
              <a:extLst>
                <a:ext uri="{FF2B5EF4-FFF2-40B4-BE49-F238E27FC236}">
                  <a16:creationId xmlns:a16="http://schemas.microsoft.com/office/drawing/2014/main" id="{EEF9A3BE-197E-4FCD-BB88-315F1ABCAFAC}"/>
                </a:ext>
              </a:extLst>
            </p:cNvPr>
            <p:cNvSpPr txBox="1"/>
            <p:nvPr/>
          </p:nvSpPr>
          <p:spPr>
            <a:xfrm>
              <a:off x="10544174" y="4038899"/>
              <a:ext cx="1543051" cy="523220"/>
            </a:xfrm>
            <a:prstGeom prst="rect">
              <a:avLst/>
            </a:prstGeom>
            <a:noFill/>
          </p:spPr>
          <p:txBody>
            <a:bodyPr wrap="square" rtlCol="0">
              <a:spAutoFit/>
            </a:bodyPr>
            <a:lstStyle/>
            <a:p>
              <a:r>
                <a:rPr lang="en-US" sz="1400" dirty="0">
                  <a:solidFill>
                    <a:schemeClr val="tx1">
                      <a:lumMod val="50000"/>
                    </a:schemeClr>
                  </a:solidFill>
                </a:rPr>
                <a:t>Post-ore pink dolomite</a:t>
              </a:r>
              <a:endParaRPr lang="en-IE" sz="1400" dirty="0">
                <a:solidFill>
                  <a:schemeClr val="tx1">
                    <a:lumMod val="50000"/>
                  </a:schemeClr>
                </a:solidFill>
              </a:endParaRPr>
            </a:p>
          </p:txBody>
        </p:sp>
        <p:sp>
          <p:nvSpPr>
            <p:cNvPr id="24" name="TextBox 23">
              <a:extLst>
                <a:ext uri="{FF2B5EF4-FFF2-40B4-BE49-F238E27FC236}">
                  <a16:creationId xmlns:a16="http://schemas.microsoft.com/office/drawing/2014/main" id="{0B39D01E-DFFB-4369-A7F3-9A9A753E0B83}"/>
                </a:ext>
              </a:extLst>
            </p:cNvPr>
            <p:cNvSpPr txBox="1"/>
            <p:nvPr/>
          </p:nvSpPr>
          <p:spPr>
            <a:xfrm>
              <a:off x="10560512" y="3067873"/>
              <a:ext cx="1028700" cy="307777"/>
            </a:xfrm>
            <a:prstGeom prst="rect">
              <a:avLst/>
            </a:prstGeom>
            <a:noFill/>
          </p:spPr>
          <p:txBody>
            <a:bodyPr wrap="square" rtlCol="0">
              <a:spAutoFit/>
            </a:bodyPr>
            <a:lstStyle/>
            <a:p>
              <a:r>
                <a:rPr lang="en-US" sz="1400" dirty="0">
                  <a:solidFill>
                    <a:schemeClr val="tx1">
                      <a:lumMod val="50000"/>
                    </a:schemeClr>
                  </a:solidFill>
                </a:rPr>
                <a:t>WMB </a:t>
              </a:r>
              <a:endParaRPr lang="en-IE" sz="1400" dirty="0">
                <a:solidFill>
                  <a:schemeClr val="tx1">
                    <a:lumMod val="50000"/>
                  </a:schemeClr>
                </a:solidFill>
              </a:endParaRPr>
            </a:p>
          </p:txBody>
        </p:sp>
        <p:sp>
          <p:nvSpPr>
            <p:cNvPr id="25" name="TextBox 24">
              <a:extLst>
                <a:ext uri="{FF2B5EF4-FFF2-40B4-BE49-F238E27FC236}">
                  <a16:creationId xmlns:a16="http://schemas.microsoft.com/office/drawing/2014/main" id="{F1D2B441-390B-4114-AD88-8C75F2FEA399}"/>
                </a:ext>
              </a:extLst>
            </p:cNvPr>
            <p:cNvSpPr txBox="1"/>
            <p:nvPr/>
          </p:nvSpPr>
          <p:spPr>
            <a:xfrm>
              <a:off x="10553700" y="3429000"/>
              <a:ext cx="1533525" cy="307777"/>
            </a:xfrm>
            <a:prstGeom prst="rect">
              <a:avLst/>
            </a:prstGeom>
            <a:noFill/>
          </p:spPr>
          <p:txBody>
            <a:bodyPr wrap="square" rtlCol="0">
              <a:spAutoFit/>
            </a:bodyPr>
            <a:lstStyle/>
            <a:p>
              <a:r>
                <a:rPr lang="en-US" sz="1400" dirty="0">
                  <a:solidFill>
                    <a:schemeClr val="tx1">
                      <a:lumMod val="50000"/>
                    </a:schemeClr>
                  </a:solidFill>
                </a:rPr>
                <a:t>Regional dolomite</a:t>
              </a:r>
              <a:endParaRPr lang="en-IE" sz="1400" dirty="0">
                <a:solidFill>
                  <a:schemeClr val="tx1">
                    <a:lumMod val="50000"/>
                  </a:schemeClr>
                </a:solidFill>
              </a:endParaRPr>
            </a:p>
          </p:txBody>
        </p:sp>
        <p:sp>
          <p:nvSpPr>
            <p:cNvPr id="26" name="TextBox 25">
              <a:extLst>
                <a:ext uri="{FF2B5EF4-FFF2-40B4-BE49-F238E27FC236}">
                  <a16:creationId xmlns:a16="http://schemas.microsoft.com/office/drawing/2014/main" id="{B1DFF2C7-F53D-4746-A2FE-D963B3D159EB}"/>
                </a:ext>
              </a:extLst>
            </p:cNvPr>
            <p:cNvSpPr txBox="1"/>
            <p:nvPr/>
          </p:nvSpPr>
          <p:spPr>
            <a:xfrm>
              <a:off x="10553700" y="2089845"/>
              <a:ext cx="1583746" cy="307777"/>
            </a:xfrm>
            <a:prstGeom prst="rect">
              <a:avLst/>
            </a:prstGeom>
            <a:noFill/>
          </p:spPr>
          <p:txBody>
            <a:bodyPr wrap="square" rtlCol="0">
              <a:spAutoFit/>
            </a:bodyPr>
            <a:lstStyle/>
            <a:p>
              <a:r>
                <a:rPr lang="en-US" sz="1400" dirty="0">
                  <a:solidFill>
                    <a:schemeClr val="tx1">
                      <a:lumMod val="50000"/>
                    </a:schemeClr>
                  </a:solidFill>
                </a:rPr>
                <a:t>Regional dolomite</a:t>
              </a:r>
              <a:endParaRPr lang="en-IE" sz="1400" dirty="0">
                <a:solidFill>
                  <a:schemeClr val="tx1">
                    <a:lumMod val="50000"/>
                  </a:schemeClr>
                </a:solidFill>
              </a:endParaRPr>
            </a:p>
          </p:txBody>
        </p:sp>
        <p:sp>
          <p:nvSpPr>
            <p:cNvPr id="27" name="TextBox 26">
              <a:extLst>
                <a:ext uri="{FF2B5EF4-FFF2-40B4-BE49-F238E27FC236}">
                  <a16:creationId xmlns:a16="http://schemas.microsoft.com/office/drawing/2014/main" id="{13BCA14D-26AE-4A03-9A84-93A22CA8125B}"/>
                </a:ext>
              </a:extLst>
            </p:cNvPr>
            <p:cNvSpPr txBox="1"/>
            <p:nvPr/>
          </p:nvSpPr>
          <p:spPr>
            <a:xfrm>
              <a:off x="10576269" y="2416593"/>
              <a:ext cx="1583746" cy="307777"/>
            </a:xfrm>
            <a:prstGeom prst="rect">
              <a:avLst/>
            </a:prstGeom>
            <a:noFill/>
          </p:spPr>
          <p:txBody>
            <a:bodyPr wrap="square" rtlCol="0">
              <a:spAutoFit/>
            </a:bodyPr>
            <a:lstStyle/>
            <a:p>
              <a:r>
                <a:rPr lang="en-US" sz="1400" dirty="0">
                  <a:solidFill>
                    <a:schemeClr val="tx1">
                      <a:lumMod val="50000"/>
                    </a:schemeClr>
                  </a:solidFill>
                </a:rPr>
                <a:t>Regional dolomite</a:t>
              </a:r>
              <a:endParaRPr lang="en-IE" sz="1400" dirty="0">
                <a:solidFill>
                  <a:schemeClr val="tx1">
                    <a:lumMod val="50000"/>
                  </a:schemeClr>
                </a:solidFill>
              </a:endParaRPr>
            </a:p>
          </p:txBody>
        </p:sp>
        <p:sp>
          <p:nvSpPr>
            <p:cNvPr id="28" name="TextBox 27">
              <a:extLst>
                <a:ext uri="{FF2B5EF4-FFF2-40B4-BE49-F238E27FC236}">
                  <a16:creationId xmlns:a16="http://schemas.microsoft.com/office/drawing/2014/main" id="{BA34DC95-72CE-496D-83E9-81853EF44BF0}"/>
                </a:ext>
              </a:extLst>
            </p:cNvPr>
            <p:cNvSpPr txBox="1"/>
            <p:nvPr/>
          </p:nvSpPr>
          <p:spPr>
            <a:xfrm>
              <a:off x="10553699" y="2772409"/>
              <a:ext cx="1028700" cy="307777"/>
            </a:xfrm>
            <a:prstGeom prst="rect">
              <a:avLst/>
            </a:prstGeom>
            <a:noFill/>
          </p:spPr>
          <p:txBody>
            <a:bodyPr wrap="square" rtlCol="0">
              <a:spAutoFit/>
            </a:bodyPr>
            <a:lstStyle/>
            <a:p>
              <a:r>
                <a:rPr lang="en-US" sz="1400" dirty="0">
                  <a:solidFill>
                    <a:schemeClr val="tx1">
                      <a:lumMod val="50000"/>
                    </a:schemeClr>
                  </a:solidFill>
                </a:rPr>
                <a:t>WMB </a:t>
              </a:r>
              <a:endParaRPr lang="en-IE" sz="1400" dirty="0">
                <a:solidFill>
                  <a:schemeClr val="tx1">
                    <a:lumMod val="50000"/>
                  </a:schemeClr>
                </a:solidFill>
              </a:endParaRPr>
            </a:p>
          </p:txBody>
        </p:sp>
        <p:sp>
          <p:nvSpPr>
            <p:cNvPr id="29" name="Rectangle 28">
              <a:extLst>
                <a:ext uri="{FF2B5EF4-FFF2-40B4-BE49-F238E27FC236}">
                  <a16:creationId xmlns:a16="http://schemas.microsoft.com/office/drawing/2014/main" id="{770585F9-720D-4D5E-A64C-53EA88F5FBEC}"/>
                </a:ext>
              </a:extLst>
            </p:cNvPr>
            <p:cNvSpPr/>
            <p:nvPr/>
          </p:nvSpPr>
          <p:spPr>
            <a:xfrm>
              <a:off x="8800637" y="1024909"/>
              <a:ext cx="2527525" cy="321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6D921E5E-A575-4B2E-9DCA-0AF63A8D5A10}"/>
                </a:ext>
              </a:extLst>
            </p:cNvPr>
            <p:cNvSpPr/>
            <p:nvPr/>
          </p:nvSpPr>
          <p:spPr>
            <a:xfrm>
              <a:off x="8953500" y="5658090"/>
              <a:ext cx="2374662" cy="339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7493B1CA-AA57-4369-9495-B4CCECE2E9DB}"/>
                </a:ext>
              </a:extLst>
            </p:cNvPr>
            <p:cNvSpPr/>
            <p:nvPr/>
          </p:nvSpPr>
          <p:spPr>
            <a:xfrm>
              <a:off x="8953500" y="1362075"/>
              <a:ext cx="3053652" cy="4280277"/>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4" name="TextBox 13">
            <a:extLst>
              <a:ext uri="{FF2B5EF4-FFF2-40B4-BE49-F238E27FC236}">
                <a16:creationId xmlns:a16="http://schemas.microsoft.com/office/drawing/2014/main" id="{D3D8A0AE-9FC9-4D8A-A357-4435D9FAF891}"/>
              </a:ext>
            </a:extLst>
          </p:cNvPr>
          <p:cNvSpPr txBox="1"/>
          <p:nvPr/>
        </p:nvSpPr>
        <p:spPr>
          <a:xfrm>
            <a:off x="8801100" y="6492875"/>
            <a:ext cx="2024853" cy="369332"/>
          </a:xfrm>
          <a:prstGeom prst="rect">
            <a:avLst/>
          </a:prstGeom>
          <a:noFill/>
          <a:ln>
            <a:noFill/>
          </a:ln>
        </p:spPr>
        <p:txBody>
          <a:bodyPr wrap="square" rtlCol="0">
            <a:spAutoFit/>
          </a:bodyPr>
          <a:lstStyle/>
          <a:p>
            <a:r>
              <a:rPr lang="en-IE" b="1" i="1" dirty="0">
                <a:solidFill>
                  <a:schemeClr val="bg1"/>
                </a:solidFill>
              </a:rPr>
              <a:t>Doran (2021)</a:t>
            </a:r>
          </a:p>
        </p:txBody>
      </p:sp>
      <p:sp>
        <p:nvSpPr>
          <p:cNvPr id="5" name="Rectangle 4">
            <a:extLst>
              <a:ext uri="{FF2B5EF4-FFF2-40B4-BE49-F238E27FC236}">
                <a16:creationId xmlns:a16="http://schemas.microsoft.com/office/drawing/2014/main" id="{46C0EB2A-0712-49F5-9ED1-3596ECCE015C}"/>
              </a:ext>
            </a:extLst>
          </p:cNvPr>
          <p:cNvSpPr/>
          <p:nvPr/>
        </p:nvSpPr>
        <p:spPr>
          <a:xfrm>
            <a:off x="0" y="883541"/>
            <a:ext cx="12192000" cy="5192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34" name="TextBox 33">
            <a:extLst>
              <a:ext uri="{FF2B5EF4-FFF2-40B4-BE49-F238E27FC236}">
                <a16:creationId xmlns:a16="http://schemas.microsoft.com/office/drawing/2014/main" id="{3F5BF18E-6960-400F-A28C-4FDAE510CECD}"/>
              </a:ext>
            </a:extLst>
          </p:cNvPr>
          <p:cNvSpPr txBox="1"/>
          <p:nvPr/>
        </p:nvSpPr>
        <p:spPr>
          <a:xfrm>
            <a:off x="1655805" y="15335"/>
            <a:ext cx="9588844" cy="6759452"/>
          </a:xfrm>
          <a:prstGeom prst="rect">
            <a:avLst/>
          </a:prstGeom>
          <a:solidFill>
            <a:schemeClr val="bg1">
              <a:lumMod val="85000"/>
            </a:schemeClr>
          </a:solidFill>
        </p:spPr>
        <p:txBody>
          <a:bodyPr wrap="square" tIns="360000" bIns="360000">
            <a:spAutoFit/>
          </a:bodyPr>
          <a:lstStyle/>
          <a:p>
            <a:pPr algn="ctr">
              <a:spcBef>
                <a:spcPts val="2400"/>
              </a:spcBef>
              <a:spcAft>
                <a:spcPts val="1200"/>
              </a:spcAft>
            </a:pPr>
            <a:r>
              <a:rPr lang="en-US" sz="2400" b="1" dirty="0">
                <a:latin typeface="Atkinson Hyperlegible" pitchFamily="50" charset="0"/>
              </a:rPr>
              <a:t>Conclusion &amp; potential applications</a:t>
            </a:r>
          </a:p>
          <a:p>
            <a:pPr marL="457200" indent="-457200">
              <a:spcAft>
                <a:spcPts val="600"/>
              </a:spcAft>
              <a:buFont typeface="Arial" panose="020B0604020202020204" pitchFamily="34" charset="0"/>
              <a:buChar char="•"/>
            </a:pPr>
            <a:r>
              <a:rPr lang="en-US" sz="2100" i="1" dirty="0">
                <a:latin typeface="Atkinson Hyperlegible" pitchFamily="50" charset="0"/>
              </a:rPr>
              <a:t>Fluids &amp; Resetting</a:t>
            </a:r>
          </a:p>
          <a:p>
            <a:pPr marL="457200" indent="-457200">
              <a:spcAft>
                <a:spcPts val="600"/>
              </a:spcAft>
              <a:buFont typeface="Arial" panose="020B0604020202020204" pitchFamily="34" charset="0"/>
              <a:buChar char="•"/>
            </a:pPr>
            <a:r>
              <a:rPr lang="en-US" sz="2100" b="1" i="1" u="sng" dirty="0">
                <a:latin typeface="Atkinson Hyperlegible" pitchFamily="50" charset="0"/>
              </a:rPr>
              <a:t>Overall:</a:t>
            </a:r>
            <a:r>
              <a:rPr lang="en-US" sz="2100" dirty="0">
                <a:latin typeface="Atkinson Hyperlegible" pitchFamily="50" charset="0"/>
              </a:rPr>
              <a:t> early carbonate phases are part of a multi-stage, hydrothermal continuum, with buffering and modification from mixing and dissolution of host rocks (which were crucial processes in creating space for later </a:t>
            </a:r>
            <a:r>
              <a:rPr lang="en-US" sz="2100" dirty="0" err="1">
                <a:latin typeface="Atkinson Hyperlegible" pitchFamily="50" charset="0"/>
              </a:rPr>
              <a:t>sulphides</a:t>
            </a:r>
            <a:r>
              <a:rPr lang="en-US" sz="2100" dirty="0">
                <a:latin typeface="Atkinson Hyperlegible" pitchFamily="50" charset="0"/>
              </a:rPr>
              <a:t>)</a:t>
            </a:r>
          </a:p>
          <a:p>
            <a:pPr marL="457200" indent="-457200">
              <a:spcAft>
                <a:spcPts val="600"/>
              </a:spcAft>
              <a:buFont typeface="Arial" panose="020B0604020202020204" pitchFamily="34" charset="0"/>
              <a:buChar char="•"/>
            </a:pPr>
            <a:r>
              <a:rPr lang="en-US" sz="2100" i="1" dirty="0">
                <a:latin typeface="Atkinson Hyperlegible" pitchFamily="50" charset="0"/>
              </a:rPr>
              <a:t>Understanding of isotopic resetting</a:t>
            </a:r>
            <a:r>
              <a:rPr lang="en-US" sz="2100" dirty="0">
                <a:latin typeface="Atkinson Hyperlegible" pitchFamily="50" charset="0"/>
              </a:rPr>
              <a:t> (limestone) – current area of discussion in </a:t>
            </a:r>
            <a:r>
              <a:rPr lang="en-US" sz="2100" dirty="0" err="1">
                <a:latin typeface="Atkinson Hyperlegible" pitchFamily="50" charset="0"/>
              </a:rPr>
              <a:t>Cb</a:t>
            </a:r>
            <a:r>
              <a:rPr lang="en-US" sz="2100" dirty="0">
                <a:latin typeface="Atkinson Hyperlegible" pitchFamily="50" charset="0"/>
              </a:rPr>
              <a:t> world. Multiple isotope methods needed to understand modification, mixing and sources?</a:t>
            </a:r>
          </a:p>
          <a:p>
            <a:pPr marL="457200" indent="-457200">
              <a:spcAft>
                <a:spcPts val="600"/>
              </a:spcAft>
              <a:buFont typeface="Arial" panose="020B0604020202020204" pitchFamily="34" charset="0"/>
              <a:buChar char="•"/>
            </a:pPr>
            <a:r>
              <a:rPr lang="en-US" sz="2100" dirty="0">
                <a:latin typeface="Atkinson Hyperlegible" pitchFamily="50" charset="0"/>
              </a:rPr>
              <a:t>Further testing required (distal, sulphide contaminated samples, etc.)</a:t>
            </a:r>
          </a:p>
          <a:p>
            <a:pPr marL="457200" indent="-457200">
              <a:spcAft>
                <a:spcPts val="600"/>
              </a:spcAft>
              <a:buFont typeface="Arial" panose="020B0604020202020204" pitchFamily="34" charset="0"/>
              <a:buChar char="•"/>
            </a:pPr>
            <a:r>
              <a:rPr lang="en-US" sz="2100" i="1" dirty="0">
                <a:latin typeface="Atkinson Hyperlegible" pitchFamily="50" charset="0"/>
              </a:rPr>
              <a:t>Vector/pathfinder to ore? </a:t>
            </a:r>
            <a:r>
              <a:rPr lang="en-US" sz="2100" dirty="0">
                <a:latin typeface="Atkinson Hyperlegible" pitchFamily="50" charset="0"/>
              </a:rPr>
              <a:t>Test spatial variations to identify any T trends to known mineralization (need to test distally) – hotter toward Zn-Pb? </a:t>
            </a:r>
            <a:r>
              <a:rPr lang="en-US" sz="2100" b="1" dirty="0">
                <a:latin typeface="Atkinson Hyperlegible" pitchFamily="50" charset="0"/>
              </a:rPr>
              <a:t>Match with methods more commonly used by industry </a:t>
            </a:r>
          </a:p>
          <a:p>
            <a:pPr marL="457200" indent="-457200">
              <a:buFont typeface="Arial" panose="020B0604020202020204" pitchFamily="34" charset="0"/>
              <a:buChar char="•"/>
            </a:pPr>
            <a:r>
              <a:rPr lang="en-US" sz="2100" dirty="0">
                <a:latin typeface="Atkinson Hyperlegible" pitchFamily="50" charset="0"/>
              </a:rPr>
              <a:t>Still several challenges to overcome (contamination, preparation) but lots of potential to combine with other techniques (U-Pb dating, LA-ICP-MS) to gain refined understanding of early hydrothermal systems</a:t>
            </a:r>
          </a:p>
          <a:p>
            <a:pPr marL="457200" indent="-457200">
              <a:buFont typeface="Arial" panose="020B0604020202020204" pitchFamily="34" charset="0"/>
              <a:buChar char="•"/>
            </a:pPr>
            <a:r>
              <a:rPr lang="en-US" sz="2100" b="1" dirty="0">
                <a:latin typeface="Atkinson Hyperlegible" pitchFamily="50" charset="0"/>
              </a:rPr>
              <a:t>Moving forward..</a:t>
            </a:r>
          </a:p>
        </p:txBody>
      </p:sp>
    </p:spTree>
    <p:extLst>
      <p:ext uri="{BB962C8B-B14F-4D97-AF65-F5344CB8AC3E}">
        <p14:creationId xmlns:p14="http://schemas.microsoft.com/office/powerpoint/2010/main" val="404462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3" end="3"/>
                                            </p:txEl>
                                          </p:spTgt>
                                        </p:tgtEl>
                                        <p:attrNameLst>
                                          <p:attrName>style.visibility</p:attrName>
                                        </p:attrNameLst>
                                      </p:cBhvr>
                                      <p:to>
                                        <p:strVal val="visible"/>
                                      </p:to>
                                    </p:set>
                                    <p:animEffect transition="in" filter="fade">
                                      <p:cBhvr>
                                        <p:cTn id="7" dur="500"/>
                                        <p:tgtEl>
                                          <p:spTgt spid="3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4" end="4"/>
                                            </p:txEl>
                                          </p:spTgt>
                                        </p:tgtEl>
                                        <p:attrNameLst>
                                          <p:attrName>style.visibility</p:attrName>
                                        </p:attrNameLst>
                                      </p:cBhvr>
                                      <p:to>
                                        <p:strVal val="visible"/>
                                      </p:to>
                                    </p:set>
                                    <p:animEffect transition="in" filter="fade">
                                      <p:cBhvr>
                                        <p:cTn id="12" dur="500"/>
                                        <p:tgtEl>
                                          <p:spTgt spid="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5" end="5"/>
                                            </p:txEl>
                                          </p:spTgt>
                                        </p:tgtEl>
                                        <p:attrNameLst>
                                          <p:attrName>style.visibility</p:attrName>
                                        </p:attrNameLst>
                                      </p:cBhvr>
                                      <p:to>
                                        <p:strVal val="visible"/>
                                      </p:to>
                                    </p:set>
                                    <p:animEffect transition="in" filter="fade">
                                      <p:cBhvr>
                                        <p:cTn id="17" dur="500"/>
                                        <p:tgtEl>
                                          <p:spTgt spid="3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7" end="7"/>
                                            </p:txEl>
                                          </p:spTgt>
                                        </p:tgtEl>
                                        <p:attrNameLst>
                                          <p:attrName>style.visibility</p:attrName>
                                        </p:attrNameLst>
                                      </p:cBhvr>
                                      <p:to>
                                        <p:strVal val="visible"/>
                                      </p:to>
                                    </p:set>
                                    <p:animEffect transition="in" filter="fade">
                                      <p:cBhvr>
                                        <p:cTn id="22" dur="500"/>
                                        <p:tgtEl>
                                          <p:spTgt spid="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12192000" cy="598942"/>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499"/>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0678B1-B4F7-46D4-85C7-A163AB4E8E6D}"/>
              </a:ext>
            </a:extLst>
          </p:cNvPr>
          <p:cNvSpPr txBox="1"/>
          <p:nvPr/>
        </p:nvSpPr>
        <p:spPr>
          <a:xfrm>
            <a:off x="242374" y="4288595"/>
            <a:ext cx="10092043" cy="738664"/>
          </a:xfrm>
          <a:prstGeom prst="rect">
            <a:avLst/>
          </a:prstGeom>
          <a:noFill/>
        </p:spPr>
        <p:txBody>
          <a:bodyPr wrap="square" rtlCol="0">
            <a:spAutoFit/>
          </a:bodyPr>
          <a:lstStyle/>
          <a:p>
            <a:pPr>
              <a:spcAft>
                <a:spcPts val="1200"/>
              </a:spcAft>
            </a:pPr>
            <a:r>
              <a:rPr lang="en-GB" sz="1600" dirty="0">
                <a:solidFill>
                  <a:srgbClr val="005D90"/>
                </a:solidFill>
              </a:rPr>
              <a:t>The authors thank </a:t>
            </a:r>
            <a:r>
              <a:rPr lang="en-GB" sz="1600" dirty="0" err="1">
                <a:solidFill>
                  <a:srgbClr val="005D90"/>
                </a:solidFill>
              </a:rPr>
              <a:t>Vendata</a:t>
            </a:r>
            <a:r>
              <a:rPr lang="en-GB" sz="1600" dirty="0">
                <a:solidFill>
                  <a:srgbClr val="005D90"/>
                </a:solidFill>
              </a:rPr>
              <a:t> Resources and Zinc of Ireland for access to drill core and acknowledge support from…</a:t>
            </a:r>
          </a:p>
          <a:p>
            <a:pPr marL="342900" indent="-342900">
              <a:spcAft>
                <a:spcPts val="1200"/>
              </a:spcAft>
              <a:buFont typeface="Courier New" panose="02070309020205020404" pitchFamily="49" charset="0"/>
              <a:buChar char="o"/>
            </a:pPr>
            <a:endParaRPr lang="en-GB" sz="1600" dirty="0">
              <a:solidFill>
                <a:srgbClr val="005D90"/>
              </a:solidFill>
            </a:endParaRPr>
          </a:p>
        </p:txBody>
      </p:sp>
      <p:pic>
        <p:nvPicPr>
          <p:cNvPr id="11" name="Picture 10">
            <a:extLst>
              <a:ext uri="{FF2B5EF4-FFF2-40B4-BE49-F238E27FC236}">
                <a16:creationId xmlns:a16="http://schemas.microsoft.com/office/drawing/2014/main" id="{A97B6C8D-7797-4045-BE62-163AA0335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6237" y="5146372"/>
            <a:ext cx="1238378" cy="1194685"/>
          </a:xfrm>
          <a:prstGeom prst="rect">
            <a:avLst/>
          </a:prstGeom>
        </p:spPr>
      </p:pic>
      <p:sp>
        <p:nvSpPr>
          <p:cNvPr id="12" name="TextBox 11">
            <a:extLst>
              <a:ext uri="{FF2B5EF4-FFF2-40B4-BE49-F238E27FC236}">
                <a16:creationId xmlns:a16="http://schemas.microsoft.com/office/drawing/2014/main" id="{B8B634A4-511A-40A0-862B-4BBB013ADA2C}"/>
              </a:ext>
            </a:extLst>
          </p:cNvPr>
          <p:cNvSpPr txBox="1"/>
          <p:nvPr/>
        </p:nvSpPr>
        <p:spPr>
          <a:xfrm>
            <a:off x="261309" y="6468993"/>
            <a:ext cx="11643306" cy="430887"/>
          </a:xfrm>
          <a:prstGeom prst="rect">
            <a:avLst/>
          </a:prstGeom>
          <a:noFill/>
        </p:spPr>
        <p:txBody>
          <a:bodyPr wrap="square" rtlCol="0">
            <a:spAutoFit/>
          </a:bodyPr>
          <a:lstStyle/>
          <a:p>
            <a:pPr algn="ctr"/>
            <a:r>
              <a:rPr lang="en-GB" sz="1100" b="1" dirty="0">
                <a:solidFill>
                  <a:schemeClr val="bg1">
                    <a:lumMod val="95000"/>
                  </a:schemeClr>
                </a:solidFill>
                <a:latin typeface="Arial" panose="020B0604020202020204" pitchFamily="34" charset="0"/>
                <a:cs typeface="Arial" panose="020B0604020202020204" pitchFamily="34" charset="0"/>
              </a:rPr>
              <a:t>This presentation has emanated from research supported in part by a research grant from Science Foundation Ireland (SFI) under Grant Number 13/RC/2092 and is co-funded under the European Regional Development Fund and by iCRAG industry partners.</a:t>
            </a:r>
          </a:p>
        </p:txBody>
      </p:sp>
      <p:pic>
        <p:nvPicPr>
          <p:cNvPr id="14" name="Picture 13">
            <a:extLst>
              <a:ext uri="{FF2B5EF4-FFF2-40B4-BE49-F238E27FC236}">
                <a16:creationId xmlns:a16="http://schemas.microsoft.com/office/drawing/2014/main" id="{CB6625BC-7DCA-41D0-B7BD-1F542EECB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885" y="4789392"/>
            <a:ext cx="2633585" cy="440302"/>
          </a:xfrm>
          <a:prstGeom prst="rect">
            <a:avLst/>
          </a:prstGeom>
        </p:spPr>
      </p:pic>
      <p:pic>
        <p:nvPicPr>
          <p:cNvPr id="15" name="Picture 14">
            <a:extLst>
              <a:ext uri="{FF2B5EF4-FFF2-40B4-BE49-F238E27FC236}">
                <a16:creationId xmlns:a16="http://schemas.microsoft.com/office/drawing/2014/main" id="{6D70CAFB-6295-493B-B4AE-A22A515086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422" y="4633239"/>
            <a:ext cx="2908031" cy="447836"/>
          </a:xfrm>
          <a:prstGeom prst="rect">
            <a:avLst/>
          </a:prstGeom>
        </p:spPr>
      </p:pic>
      <p:pic>
        <p:nvPicPr>
          <p:cNvPr id="16" name="Picture 15">
            <a:extLst>
              <a:ext uri="{FF2B5EF4-FFF2-40B4-BE49-F238E27FC236}">
                <a16:creationId xmlns:a16="http://schemas.microsoft.com/office/drawing/2014/main" id="{EE233AEA-E4E5-47DE-AFE2-D7E36E63D69B}"/>
              </a:ext>
            </a:extLst>
          </p:cNvPr>
          <p:cNvPicPr>
            <a:picLocks noChangeAspect="1"/>
          </p:cNvPicPr>
          <p:nvPr/>
        </p:nvPicPr>
        <p:blipFill>
          <a:blip r:embed="rId7"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7011744" y="4653730"/>
            <a:ext cx="2929574" cy="497418"/>
          </a:xfrm>
          <a:prstGeom prst="rect">
            <a:avLst/>
          </a:prstGeom>
        </p:spPr>
      </p:pic>
      <p:pic>
        <p:nvPicPr>
          <p:cNvPr id="17" name="Picture 16">
            <a:extLst>
              <a:ext uri="{FF2B5EF4-FFF2-40B4-BE49-F238E27FC236}">
                <a16:creationId xmlns:a16="http://schemas.microsoft.com/office/drawing/2014/main" id="{F8803B74-C6BE-47C2-948A-9E35FEDC8E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077" y="5090512"/>
            <a:ext cx="1537206" cy="625643"/>
          </a:xfrm>
          <a:prstGeom prst="rect">
            <a:avLst/>
          </a:prstGeom>
        </p:spPr>
      </p:pic>
      <p:pic>
        <p:nvPicPr>
          <p:cNvPr id="21" name="Picture 20">
            <a:extLst>
              <a:ext uri="{FF2B5EF4-FFF2-40B4-BE49-F238E27FC236}">
                <a16:creationId xmlns:a16="http://schemas.microsoft.com/office/drawing/2014/main" id="{8D24CE40-788E-47C4-8941-4C7965AB177F}"/>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1025" b="-1"/>
          <a:stretch/>
        </p:blipFill>
        <p:spPr>
          <a:xfrm>
            <a:off x="9370093" y="5362396"/>
            <a:ext cx="996025" cy="933743"/>
          </a:xfrm>
          <a:prstGeom prst="rect">
            <a:avLst/>
          </a:prstGeom>
        </p:spPr>
      </p:pic>
      <p:pic>
        <p:nvPicPr>
          <p:cNvPr id="23" name="Picture 22">
            <a:extLst>
              <a:ext uri="{FF2B5EF4-FFF2-40B4-BE49-F238E27FC236}">
                <a16:creationId xmlns:a16="http://schemas.microsoft.com/office/drawing/2014/main" id="{F36909EB-7939-452B-BF6A-B64F0D7D73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7732" y="5713399"/>
            <a:ext cx="1944216" cy="678898"/>
          </a:xfrm>
          <a:prstGeom prst="rect">
            <a:avLst/>
          </a:prstGeom>
        </p:spPr>
      </p:pic>
      <p:pic>
        <p:nvPicPr>
          <p:cNvPr id="24" name="Picture 23">
            <a:extLst>
              <a:ext uri="{FF2B5EF4-FFF2-40B4-BE49-F238E27FC236}">
                <a16:creationId xmlns:a16="http://schemas.microsoft.com/office/drawing/2014/main" id="{A542EF1F-25DE-402F-874C-AEB2D721C45B}"/>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1902" y="5136076"/>
            <a:ext cx="2551714" cy="669682"/>
          </a:xfrm>
          <a:prstGeom prst="rect">
            <a:avLst/>
          </a:prstGeom>
        </p:spPr>
      </p:pic>
      <p:pic>
        <p:nvPicPr>
          <p:cNvPr id="25" name="Picture 24">
            <a:extLst>
              <a:ext uri="{FF2B5EF4-FFF2-40B4-BE49-F238E27FC236}">
                <a16:creationId xmlns:a16="http://schemas.microsoft.com/office/drawing/2014/main" id="{7F210E04-3B52-48A6-BD93-9D4E3575BDE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5557" y="5338791"/>
            <a:ext cx="2466187" cy="284844"/>
          </a:xfrm>
          <a:prstGeom prst="rect">
            <a:avLst/>
          </a:prstGeom>
        </p:spPr>
      </p:pic>
      <p:pic>
        <p:nvPicPr>
          <p:cNvPr id="26" name="Picture 25">
            <a:extLst>
              <a:ext uri="{FF2B5EF4-FFF2-40B4-BE49-F238E27FC236}">
                <a16:creationId xmlns:a16="http://schemas.microsoft.com/office/drawing/2014/main" id="{3424DC64-87BD-43B1-9B16-D8D2D6D6C20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281861" y="5074364"/>
            <a:ext cx="2128366" cy="718242"/>
          </a:xfrm>
          <a:prstGeom prst="rect">
            <a:avLst/>
          </a:prstGeom>
        </p:spPr>
      </p:pic>
      <p:pic>
        <p:nvPicPr>
          <p:cNvPr id="27" name="Picture 26">
            <a:extLst>
              <a:ext uri="{FF2B5EF4-FFF2-40B4-BE49-F238E27FC236}">
                <a16:creationId xmlns:a16="http://schemas.microsoft.com/office/drawing/2014/main" id="{77300245-D1F0-4F4D-9452-63CE02F3CC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3269" y="5794444"/>
            <a:ext cx="2202529" cy="474183"/>
          </a:xfrm>
          <a:prstGeom prst="rect">
            <a:avLst/>
          </a:prstGeom>
        </p:spPr>
      </p:pic>
      <p:pic>
        <p:nvPicPr>
          <p:cNvPr id="28" name="Picture 27">
            <a:extLst>
              <a:ext uri="{FF2B5EF4-FFF2-40B4-BE49-F238E27FC236}">
                <a16:creationId xmlns:a16="http://schemas.microsoft.com/office/drawing/2014/main" id="{86672BA7-FA4B-4C7E-80EE-1F10DCA389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3069" y="5794444"/>
            <a:ext cx="1717772" cy="530283"/>
          </a:xfrm>
          <a:prstGeom prst="rect">
            <a:avLst/>
          </a:prstGeom>
        </p:spPr>
      </p:pic>
      <p:pic>
        <p:nvPicPr>
          <p:cNvPr id="29" name="Picture 28">
            <a:extLst>
              <a:ext uri="{FF2B5EF4-FFF2-40B4-BE49-F238E27FC236}">
                <a16:creationId xmlns:a16="http://schemas.microsoft.com/office/drawing/2014/main" id="{A888B7E3-BD3E-4933-B003-46914F0E8FC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69493" y="5794444"/>
            <a:ext cx="1024389" cy="467642"/>
          </a:xfrm>
          <a:prstGeom prst="rect">
            <a:avLst/>
          </a:prstGeom>
        </p:spPr>
      </p:pic>
      <p:pic>
        <p:nvPicPr>
          <p:cNvPr id="31" name="Picture 2" descr="Image result for seg geology">
            <a:extLst>
              <a:ext uri="{FF2B5EF4-FFF2-40B4-BE49-F238E27FC236}">
                <a16:creationId xmlns:a16="http://schemas.microsoft.com/office/drawing/2014/main" id="{F39D5FDD-7D00-45E3-A52A-C17BCF0B3A6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5957" y="5722436"/>
            <a:ext cx="824574" cy="59065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567BD5B-6FE4-48F0-AAD8-6BEA13A30825}"/>
              </a:ext>
            </a:extLst>
          </p:cNvPr>
          <p:cNvSpPr txBox="1"/>
          <p:nvPr/>
        </p:nvSpPr>
        <p:spPr>
          <a:xfrm>
            <a:off x="772954" y="1528643"/>
            <a:ext cx="3570681" cy="872034"/>
          </a:xfrm>
          <a:prstGeom prst="rect">
            <a:avLst/>
          </a:prstGeom>
          <a:noFill/>
          <a:ln>
            <a:noFill/>
          </a:ln>
          <a:effectLst/>
        </p:spPr>
        <p:txBody>
          <a:bodyPr wrap="square" rtlCol="0">
            <a:spAutoFit/>
          </a:bodyPr>
          <a:lstStyle/>
          <a:p>
            <a:pPr>
              <a:lnSpc>
                <a:spcPct val="150000"/>
              </a:lnSpc>
            </a:pPr>
            <a:r>
              <a:rPr lang="en-IE" i="1" dirty="0">
                <a:solidFill>
                  <a:srgbClr val="005D90"/>
                </a:solidFill>
                <a:latin typeface="Arial" panose="020B0604020202020204" pitchFamily="34" charset="0"/>
                <a:cs typeface="Arial" panose="020B0604020202020204" pitchFamily="34" charset="0"/>
              </a:rPr>
              <a:t>: aileen.doran@icrag-centre.org  </a:t>
            </a:r>
          </a:p>
          <a:p>
            <a:pPr>
              <a:lnSpc>
                <a:spcPct val="150000"/>
              </a:lnSpc>
            </a:pPr>
            <a:r>
              <a:rPr lang="en-IE" i="1" dirty="0">
                <a:solidFill>
                  <a:srgbClr val="005D90"/>
                </a:solidFill>
                <a:latin typeface="Arial" panose="020B0604020202020204" pitchFamily="34" charset="0"/>
                <a:cs typeface="Arial" panose="020B0604020202020204" pitchFamily="34" charset="0"/>
              </a:rPr>
              <a:t>: @aileendoran1</a:t>
            </a:r>
            <a:endParaRPr lang="en-IE" i="1" kern="0" dirty="0">
              <a:solidFill>
                <a:srgbClr val="005D90"/>
              </a:solidFill>
              <a:latin typeface="Arial" panose="020B0604020202020204" pitchFamily="34" charset="0"/>
              <a:cs typeface="Arial" panose="020B0604020202020204" pitchFamily="34" charset="0"/>
            </a:endParaRPr>
          </a:p>
        </p:txBody>
      </p:sp>
      <p:pic>
        <p:nvPicPr>
          <p:cNvPr id="35" name="Picture 2" descr="Image result for twitter">
            <a:extLst>
              <a:ext uri="{FF2B5EF4-FFF2-40B4-BE49-F238E27FC236}">
                <a16:creationId xmlns:a16="http://schemas.microsoft.com/office/drawing/2014/main" id="{52D773D6-E411-403A-8198-8DBD4DDCDAC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0130" y="1980133"/>
            <a:ext cx="716804" cy="7267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elated image">
            <a:extLst>
              <a:ext uri="{FF2B5EF4-FFF2-40B4-BE49-F238E27FC236}">
                <a16:creationId xmlns:a16="http://schemas.microsoft.com/office/drawing/2014/main" id="{3386769E-8A99-4E3D-AC43-2816E9416BE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627" y="1632422"/>
            <a:ext cx="452774" cy="2791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FCA9EF7-9792-4350-8A14-BD0AF12296F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472185" y="699559"/>
            <a:ext cx="644734" cy="946620"/>
          </a:xfrm>
          <a:prstGeom prst="rect">
            <a:avLst/>
          </a:prstGeom>
          <a:effectLst/>
        </p:spPr>
      </p:pic>
      <p:sp>
        <p:nvSpPr>
          <p:cNvPr id="41" name="Title 1">
            <a:extLst>
              <a:ext uri="{FF2B5EF4-FFF2-40B4-BE49-F238E27FC236}">
                <a16:creationId xmlns:a16="http://schemas.microsoft.com/office/drawing/2014/main" id="{B67E8A50-1914-481D-B5CA-230587FB7AA6}"/>
              </a:ext>
            </a:extLst>
          </p:cNvPr>
          <p:cNvSpPr>
            <a:spLocks noGrp="1"/>
          </p:cNvSpPr>
          <p:nvPr>
            <p:ph type="title"/>
          </p:nvPr>
        </p:nvSpPr>
        <p:spPr>
          <a:xfrm>
            <a:off x="153069" y="285306"/>
            <a:ext cx="10515600" cy="1325563"/>
          </a:xfrm>
        </p:spPr>
        <p:txBody>
          <a:bodyPr>
            <a:normAutofit/>
          </a:bodyPr>
          <a:lstStyle/>
          <a:p>
            <a:r>
              <a:rPr lang="en-US" sz="3200" dirty="0"/>
              <a:t>Thank you for listening</a:t>
            </a:r>
            <a:endParaRPr lang="en-IE" sz="3200" dirty="0"/>
          </a:p>
        </p:txBody>
      </p:sp>
      <p:sp>
        <p:nvSpPr>
          <p:cNvPr id="42" name="Title 1">
            <a:extLst>
              <a:ext uri="{FF2B5EF4-FFF2-40B4-BE49-F238E27FC236}">
                <a16:creationId xmlns:a16="http://schemas.microsoft.com/office/drawing/2014/main" id="{1A13208E-452F-490E-BFBC-7AB9EDA3BE91}"/>
              </a:ext>
            </a:extLst>
          </p:cNvPr>
          <p:cNvSpPr txBox="1">
            <a:spLocks/>
          </p:cNvSpPr>
          <p:nvPr/>
        </p:nvSpPr>
        <p:spPr>
          <a:xfrm>
            <a:off x="205619" y="1160044"/>
            <a:ext cx="3330443" cy="45189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rgbClr val="005D90"/>
                </a:solidFill>
                <a:latin typeface="+mj-lt"/>
                <a:ea typeface="+mj-ea"/>
                <a:cs typeface="+mj-cs"/>
              </a:defRPr>
            </a:lvl1pPr>
          </a:lstStyle>
          <a:p>
            <a:r>
              <a:rPr lang="en-US" sz="2800" i="1" dirty="0"/>
              <a:t>Contact details</a:t>
            </a:r>
            <a:endParaRPr lang="en-IE" sz="2800" i="1" dirty="0"/>
          </a:p>
        </p:txBody>
      </p:sp>
      <p:pic>
        <p:nvPicPr>
          <p:cNvPr id="3" name="Picture 2">
            <a:extLst>
              <a:ext uri="{FF2B5EF4-FFF2-40B4-BE49-F238E27FC236}">
                <a16:creationId xmlns:a16="http://schemas.microsoft.com/office/drawing/2014/main" id="{5E433AC1-3AC8-41F3-A34A-B2DC2BF76F53}"/>
              </a:ext>
            </a:extLst>
          </p:cNvPr>
          <p:cNvPicPr>
            <a:picLocks noChangeAspect="1"/>
          </p:cNvPicPr>
          <p:nvPr/>
        </p:nvPicPr>
        <p:blipFill>
          <a:blip r:embed="rId21"/>
          <a:stretch>
            <a:fillRect/>
          </a:stretch>
        </p:blipFill>
        <p:spPr>
          <a:xfrm>
            <a:off x="10535281" y="6560"/>
            <a:ext cx="1670388" cy="669078"/>
          </a:xfrm>
          <a:prstGeom prst="rect">
            <a:avLst/>
          </a:prstGeom>
        </p:spPr>
      </p:pic>
      <p:sp>
        <p:nvSpPr>
          <p:cNvPr id="30" name="Title 1">
            <a:extLst>
              <a:ext uri="{FF2B5EF4-FFF2-40B4-BE49-F238E27FC236}">
                <a16:creationId xmlns:a16="http://schemas.microsoft.com/office/drawing/2014/main" id="{9E8FA262-9186-4F94-A16E-FCCEFB5EA28D}"/>
              </a:ext>
            </a:extLst>
          </p:cNvPr>
          <p:cNvSpPr txBox="1">
            <a:spLocks/>
          </p:cNvSpPr>
          <p:nvPr/>
        </p:nvSpPr>
        <p:spPr>
          <a:xfrm>
            <a:off x="4789473" y="774950"/>
            <a:ext cx="6524398" cy="3301426"/>
          </a:xfrm>
          <a:prstGeom prst="rect">
            <a:avLst/>
          </a:prstGeom>
          <a:ln>
            <a:solidFill>
              <a:schemeClr val="bg2">
                <a:lumMod val="10000"/>
              </a:schemeClr>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rgbClr val="005D90"/>
                </a:solidFill>
                <a:latin typeface="+mj-lt"/>
                <a:ea typeface="+mj-ea"/>
                <a:cs typeface="+mj-cs"/>
              </a:defRPr>
            </a:lvl1pPr>
          </a:lstStyle>
          <a:p>
            <a:pPr algn="ctr"/>
            <a:r>
              <a:rPr lang="en-US" sz="1800" u="sng" dirty="0"/>
              <a:t>Articles (published/coming up)</a:t>
            </a:r>
          </a:p>
          <a:p>
            <a:pPr marL="285750" indent="-285750">
              <a:buFont typeface="Arial" panose="020B0604020202020204" pitchFamily="34" charset="0"/>
              <a:buChar char="•"/>
            </a:pPr>
            <a:r>
              <a:rPr lang="en-US" sz="1800" dirty="0"/>
              <a:t>Hollis et al. (in press). </a:t>
            </a:r>
            <a:r>
              <a:rPr lang="en-US" sz="1800" b="0" dirty="0"/>
              <a:t>Tracking fluid temperature and δ18O in carbonate-hosted hydrothermal ore systems using clumped C-O isotopes. Economic Geology.</a:t>
            </a:r>
          </a:p>
          <a:p>
            <a:pPr marL="285750" indent="-285750">
              <a:buFont typeface="Arial" panose="020B0604020202020204" pitchFamily="34" charset="0"/>
              <a:buChar char="•"/>
            </a:pPr>
            <a:r>
              <a:rPr lang="en-US" sz="1800" dirty="0"/>
              <a:t>Doran et al. </a:t>
            </a:r>
            <a:r>
              <a:rPr lang="en-US" sz="1800" b="0" dirty="0"/>
              <a:t>(in prep.), Zn-Pb-Cu-Ni mineralisation in the Lisduff Oolite Member at Lisheen, Ireland: Metal sources, replacement processes, </a:t>
            </a:r>
            <a:r>
              <a:rPr lang="el-GR" sz="1800" b="0" dirty="0"/>
              <a:t>δ34</a:t>
            </a:r>
            <a:r>
              <a:rPr lang="en-US" sz="1800" b="0" dirty="0"/>
              <a:t>S isotopic recycling and hydrothermal fluid evolution. Ore Geology Reviews.</a:t>
            </a:r>
          </a:p>
          <a:p>
            <a:pPr marL="285750" indent="-285750">
              <a:buFont typeface="Arial" panose="020B0604020202020204" pitchFamily="34" charset="0"/>
              <a:buChar char="•"/>
            </a:pPr>
            <a:r>
              <a:rPr lang="en-US" sz="1800" dirty="0"/>
              <a:t>Doran et al. </a:t>
            </a:r>
            <a:r>
              <a:rPr lang="en-US" sz="1800" b="0" dirty="0"/>
              <a:t>2022, A distal, high-grade Irish-type orebody: petrographic, </a:t>
            </a:r>
            <a:r>
              <a:rPr lang="en-US" sz="1800" b="0" dirty="0" err="1"/>
              <a:t>sulphur</a:t>
            </a:r>
            <a:r>
              <a:rPr lang="en-US" sz="1800" b="0" dirty="0"/>
              <a:t> isotope, and sulphide chemistry of the Island Pod Zn-Pb orebody, Lisheen, Ireland. Economic Geology, v. 117, p. 305-326.</a:t>
            </a:r>
          </a:p>
          <a:p>
            <a:pPr marL="285750" indent="-285750">
              <a:buFont typeface="Arial" panose="020B0604020202020204" pitchFamily="34" charset="0"/>
              <a:buChar char="•"/>
            </a:pPr>
            <a:r>
              <a:rPr lang="en-US" sz="1800" dirty="0"/>
              <a:t>Doran 2022, “Tracking ore fluid evolution using clumped C–O isotopes”, </a:t>
            </a:r>
            <a:r>
              <a:rPr lang="en-US" sz="1800" b="0" dirty="0"/>
              <a:t>available at: </a:t>
            </a:r>
            <a:r>
              <a:rPr lang="en-US" sz="1800" b="0" dirty="0">
                <a:hlinkClick r:id="rId22"/>
              </a:rPr>
              <a:t>https://rdcu.be/cJs7B</a:t>
            </a:r>
            <a:r>
              <a:rPr lang="en-US" sz="1800" b="0" dirty="0"/>
              <a:t>  </a:t>
            </a:r>
          </a:p>
        </p:txBody>
      </p:sp>
      <p:pic>
        <p:nvPicPr>
          <p:cNvPr id="2" name="Picture 1">
            <a:extLst>
              <a:ext uri="{FF2B5EF4-FFF2-40B4-BE49-F238E27FC236}">
                <a16:creationId xmlns:a16="http://schemas.microsoft.com/office/drawing/2014/main" id="{AA09AAAC-9D66-79CE-F3F7-50E49126CA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1309" y="2655638"/>
            <a:ext cx="1885687" cy="1414265"/>
          </a:xfrm>
          <a:prstGeom prst="rect">
            <a:avLst/>
          </a:prstGeom>
        </p:spPr>
      </p:pic>
      <p:sp>
        <p:nvSpPr>
          <p:cNvPr id="4" name="TextBox 3">
            <a:extLst>
              <a:ext uri="{FF2B5EF4-FFF2-40B4-BE49-F238E27FC236}">
                <a16:creationId xmlns:a16="http://schemas.microsoft.com/office/drawing/2014/main" id="{A1D021F0-5A97-9DDA-0340-4CED01B1B839}"/>
              </a:ext>
            </a:extLst>
          </p:cNvPr>
          <p:cNvSpPr txBox="1"/>
          <p:nvPr/>
        </p:nvSpPr>
        <p:spPr>
          <a:xfrm>
            <a:off x="2204841" y="2717419"/>
            <a:ext cx="25851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srgbClr val="005D90"/>
                </a:solidFill>
                <a:effectLst/>
                <a:uLnTx/>
                <a:uFillTx/>
                <a:latin typeface="Calibri" panose="020F0502020204030204" pitchFamily="34" charset="0"/>
                <a:ea typeface="+mn-ea"/>
                <a:cs typeface="Calibri" panose="020F0502020204030204" pitchFamily="34" charset="0"/>
              </a:rPr>
              <a:t>Micrograph of colloform sphalerite from the Irish base metal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dirty="0">
              <a:solidFill>
                <a:srgbClr val="005D9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srgbClr val="005D90"/>
                </a:solidFill>
                <a:effectLst/>
                <a:uLnTx/>
                <a:uFillTx/>
                <a:latin typeface="Calibri" panose="020F0502020204030204" pitchFamily="34" charset="0"/>
                <a:ea typeface="+mn-ea"/>
                <a:cs typeface="Calibri" panose="020F0502020204030204" pitchFamily="34" charset="0"/>
              </a:rPr>
              <a:t>(SFI Photo of the year 2021)</a:t>
            </a:r>
          </a:p>
        </p:txBody>
      </p:sp>
      <p:pic>
        <p:nvPicPr>
          <p:cNvPr id="5" name="Picture 2" descr="2018 U21 Banner WHITE">
            <a:extLst>
              <a:ext uri="{FF2B5EF4-FFF2-40B4-BE49-F238E27FC236}">
                <a16:creationId xmlns:a16="http://schemas.microsoft.com/office/drawing/2014/main" id="{89B4D14C-3549-3209-72E0-F8034649DDFA}"/>
              </a:ext>
            </a:extLst>
          </p:cNvPr>
          <p:cNvPicPr>
            <a:picLocks noChangeAspect="1" noChangeArrowheads="1"/>
          </p:cNvPicPr>
          <p:nvPr/>
        </p:nvPicPr>
        <p:blipFill rotWithShape="1">
          <a:blip r:embed="rId24">
            <a:clrChange>
              <a:clrFrom>
                <a:srgbClr val="F5F6F5"/>
              </a:clrFrom>
              <a:clrTo>
                <a:srgbClr val="F5F6F5">
                  <a:alpha val="0"/>
                </a:srgbClr>
              </a:clrTo>
            </a:clrChange>
            <a:extLst>
              <a:ext uri="{28A0092B-C50C-407E-A947-70E740481C1C}">
                <a14:useLocalDpi xmlns:a14="http://schemas.microsoft.com/office/drawing/2010/main" val="0"/>
              </a:ext>
            </a:extLst>
          </a:blip>
          <a:srcRect l="37615" t="23925" r="37281" b="27100"/>
          <a:stretch/>
        </p:blipFill>
        <p:spPr bwMode="auto">
          <a:xfrm>
            <a:off x="10012340" y="4521578"/>
            <a:ext cx="788369" cy="5676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299518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6322277" y="478975"/>
            <a:ext cx="4895634" cy="580510"/>
          </a:xfrm>
        </p:spPr>
        <p:txBody>
          <a:bodyPr>
            <a:normAutofit fontScale="92500" lnSpcReduction="20000"/>
          </a:bodyPr>
          <a:lstStyle/>
          <a:p>
            <a:pPr marL="0" indent="0">
              <a:buNone/>
            </a:pPr>
            <a:r>
              <a:rPr lang="en-US" sz="2400" i="1" dirty="0"/>
              <a:t>Doran et al. (in prep) - replacement features and impact on geochemistry</a:t>
            </a:r>
            <a:endParaRPr lang="en-US" sz="2000" i="1" dirty="0"/>
          </a:p>
          <a:p>
            <a:endParaRPr lang="en-IE" sz="2400" i="1" dirty="0"/>
          </a:p>
        </p:txBody>
      </p:sp>
      <p:pic>
        <p:nvPicPr>
          <p:cNvPr id="9" name="Picture 8" descr="A collage of images of different colors&#10;&#10;Description automatically generated">
            <a:extLst>
              <a:ext uri="{FF2B5EF4-FFF2-40B4-BE49-F238E27FC236}">
                <a16:creationId xmlns:a16="http://schemas.microsoft.com/office/drawing/2014/main" id="{0C941BC5-3E3D-A64E-F385-13ADCAF2C2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075" y="417152"/>
            <a:ext cx="5489990" cy="4080708"/>
          </a:xfrm>
          <a:prstGeom prst="rect">
            <a:avLst/>
          </a:prstGeom>
          <a:noFill/>
          <a:ln>
            <a:noFill/>
          </a:ln>
        </p:spPr>
      </p:pic>
      <p:sp>
        <p:nvSpPr>
          <p:cNvPr id="11" name="TextBox 10">
            <a:extLst>
              <a:ext uri="{FF2B5EF4-FFF2-40B4-BE49-F238E27FC236}">
                <a16:creationId xmlns:a16="http://schemas.microsoft.com/office/drawing/2014/main" id="{02E54B16-6F3A-8BA6-2910-53A9245658CC}"/>
              </a:ext>
            </a:extLst>
          </p:cNvPr>
          <p:cNvSpPr txBox="1"/>
          <p:nvPr/>
        </p:nvSpPr>
        <p:spPr>
          <a:xfrm>
            <a:off x="231075" y="4524554"/>
            <a:ext cx="3339412" cy="968278"/>
          </a:xfrm>
          <a:prstGeom prst="rect">
            <a:avLst/>
          </a:prstGeom>
          <a:noFill/>
        </p:spPr>
        <p:txBody>
          <a:bodyPr wrap="square">
            <a:spAutoFit/>
          </a:bodyPr>
          <a:lstStyle/>
          <a:p>
            <a:pPr algn="just">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Figure 5.</a:t>
            </a:r>
            <a:r>
              <a:rPr lang="en-IE" sz="1800" dirty="0">
                <a:effectLst/>
                <a:latin typeface="Calibri" panose="020F0502020204030204" pitchFamily="34" charset="0"/>
                <a:ea typeface="Calibri" panose="020F0502020204030204" pitchFamily="34" charset="0"/>
                <a:cs typeface="Times New Roman" panose="02020603050405020304" pitchFamily="18" charset="0"/>
              </a:rPr>
              <a:t> Key ore textures and sulphide phases from steel ore-hosted mineralisation. </a:t>
            </a:r>
          </a:p>
        </p:txBody>
      </p:sp>
      <p:pic>
        <p:nvPicPr>
          <p:cNvPr id="12" name="Picture 11" descr="A screenshot of a video game&#10;&#10;Description automatically generated">
            <a:extLst>
              <a:ext uri="{FF2B5EF4-FFF2-40B4-BE49-F238E27FC236}">
                <a16:creationId xmlns:a16="http://schemas.microsoft.com/office/drawing/2014/main" id="{CBAF4595-E767-3182-F456-BDA91FFC3C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3396" y="1059485"/>
            <a:ext cx="6558604" cy="3623727"/>
          </a:xfrm>
          <a:prstGeom prst="rect">
            <a:avLst/>
          </a:prstGeom>
          <a:noFill/>
          <a:ln>
            <a:noFill/>
          </a:ln>
        </p:spPr>
      </p:pic>
      <p:sp>
        <p:nvSpPr>
          <p:cNvPr id="14" name="TextBox 13">
            <a:extLst>
              <a:ext uri="{FF2B5EF4-FFF2-40B4-BE49-F238E27FC236}">
                <a16:creationId xmlns:a16="http://schemas.microsoft.com/office/drawing/2014/main" id="{528F95BD-1038-D001-AEE2-1B7585CAE49E}"/>
              </a:ext>
            </a:extLst>
          </p:cNvPr>
          <p:cNvSpPr txBox="1"/>
          <p:nvPr/>
        </p:nvSpPr>
        <p:spPr>
          <a:xfrm>
            <a:off x="5923779" y="4683212"/>
            <a:ext cx="6098058" cy="968278"/>
          </a:xfrm>
          <a:prstGeom prst="rect">
            <a:avLst/>
          </a:prstGeom>
          <a:noFill/>
        </p:spPr>
        <p:txBody>
          <a:bodyPr wrap="square">
            <a:spAutoFit/>
          </a:bodyPr>
          <a:lstStyle/>
          <a:p>
            <a:pPr algn="just">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Figure 7.</a:t>
            </a:r>
            <a:r>
              <a:rPr lang="en-IE" sz="1800" dirty="0">
                <a:effectLst/>
                <a:latin typeface="Calibri" panose="020F0502020204030204" pitchFamily="34" charset="0"/>
                <a:ea typeface="Calibri" panose="020F0502020204030204" pitchFamily="34" charset="0"/>
                <a:cs typeface="Times New Roman" panose="02020603050405020304" pitchFamily="18" charset="0"/>
              </a:rPr>
              <a:t> Box plot of select elements from all pyrite phases, defined by location across LOM-hosted mineralization. (spatial trends)</a:t>
            </a:r>
          </a:p>
        </p:txBody>
      </p:sp>
    </p:spTree>
    <p:extLst>
      <p:ext uri="{BB962C8B-B14F-4D97-AF65-F5344CB8AC3E}">
        <p14:creationId xmlns:p14="http://schemas.microsoft.com/office/powerpoint/2010/main" val="183564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12192000" cy="764704"/>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65F0FB-009B-48A3-A4EA-6FBBE6E6FC66}"/>
              </a:ext>
            </a:extLst>
          </p:cNvPr>
          <p:cNvSpPr txBox="1"/>
          <p:nvPr/>
        </p:nvSpPr>
        <p:spPr>
          <a:xfrm>
            <a:off x="0" y="86057"/>
            <a:ext cx="12288688" cy="646331"/>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Atkinson Hyperlegible" pitchFamily="50" charset="0"/>
                <a:ea typeface="+mn-ea"/>
                <a:cs typeface="+mn-cs"/>
              </a:rPr>
              <a:t>Pyrite mineral chemistry: Orebody scale (Doran et al., 2022)</a:t>
            </a:r>
          </a:p>
        </p:txBody>
      </p:sp>
      <p:sp>
        <p:nvSpPr>
          <p:cNvPr id="23" name="TextBox 22">
            <a:extLst>
              <a:ext uri="{FF2B5EF4-FFF2-40B4-BE49-F238E27FC236}">
                <a16:creationId xmlns:a16="http://schemas.microsoft.com/office/drawing/2014/main" id="{8897555D-3247-4215-862D-4B067C6E55B2}"/>
              </a:ext>
            </a:extLst>
          </p:cNvPr>
          <p:cNvSpPr txBox="1"/>
          <p:nvPr/>
        </p:nvSpPr>
        <p:spPr>
          <a:xfrm>
            <a:off x="6144344" y="6497422"/>
            <a:ext cx="561820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1" u="none" strike="noStrike" kern="1200" cap="none" spc="0" normalizeH="0" baseline="0" noProof="0" dirty="0">
                <a:ln>
                  <a:noFill/>
                </a:ln>
                <a:solidFill>
                  <a:srgbClr val="005D90"/>
                </a:solidFill>
                <a:effectLst/>
                <a:uLnTx/>
                <a:uFillTx/>
                <a:latin typeface="Calibri" panose="020F0502020204030204"/>
                <a:ea typeface="+mn-ea"/>
                <a:cs typeface="+mn-cs"/>
              </a:rPr>
              <a:t>Adapted from Doran (2021) &amp; Doran et al. (2022) </a:t>
            </a:r>
          </a:p>
        </p:txBody>
      </p:sp>
      <p:pic>
        <p:nvPicPr>
          <p:cNvPr id="15" name="Picture 14" descr="A screenshot of a cell phone&#10;&#10;Description automatically generated">
            <a:extLst>
              <a:ext uri="{FF2B5EF4-FFF2-40B4-BE49-F238E27FC236}">
                <a16:creationId xmlns:a16="http://schemas.microsoft.com/office/drawing/2014/main" id="{E282DC64-5D12-426E-8526-463ADC09A4B7}"/>
              </a:ext>
            </a:extLst>
          </p:cNvPr>
          <p:cNvPicPr>
            <a:picLocks noChangeAspect="1"/>
          </p:cNvPicPr>
          <p:nvPr/>
        </p:nvPicPr>
        <p:blipFill rotWithShape="1">
          <a:blip r:embed="rId4">
            <a:clrChange>
              <a:clrFrom>
                <a:srgbClr val="FFFEFD"/>
              </a:clrFrom>
              <a:clrTo>
                <a:srgbClr val="FFFEFD">
                  <a:alpha val="0"/>
                </a:srgbClr>
              </a:clrTo>
            </a:clrChange>
            <a:extLst>
              <a:ext uri="{28A0092B-C50C-407E-A947-70E740481C1C}">
                <a14:useLocalDpi xmlns:a14="http://schemas.microsoft.com/office/drawing/2010/main" val="0"/>
              </a:ext>
            </a:extLst>
          </a:blip>
          <a:srcRect l="22776" t="57022" r="22562"/>
          <a:stretch/>
        </p:blipFill>
        <p:spPr>
          <a:xfrm>
            <a:off x="8396707" y="2680723"/>
            <a:ext cx="3662755" cy="3830172"/>
          </a:xfrm>
          <a:prstGeom prst="rect">
            <a:avLst/>
          </a:prstGeom>
        </p:spPr>
      </p:pic>
      <p:sp>
        <p:nvSpPr>
          <p:cNvPr id="12" name="TextBox 11">
            <a:extLst>
              <a:ext uri="{FF2B5EF4-FFF2-40B4-BE49-F238E27FC236}">
                <a16:creationId xmlns:a16="http://schemas.microsoft.com/office/drawing/2014/main" id="{807555C3-08ED-7C89-4131-60126A095AD8}"/>
              </a:ext>
            </a:extLst>
          </p:cNvPr>
          <p:cNvSpPr txBox="1"/>
          <p:nvPr/>
        </p:nvSpPr>
        <p:spPr>
          <a:xfrm>
            <a:off x="304800" y="3926311"/>
            <a:ext cx="445130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1" u="none" strike="noStrike" kern="1200" cap="none" spc="0" normalizeH="0" baseline="0" noProof="0" dirty="0">
                <a:ln>
                  <a:noFill/>
                </a:ln>
                <a:solidFill>
                  <a:srgbClr val="005D90"/>
                </a:solidFill>
                <a:effectLst/>
                <a:uLnTx/>
                <a:uFillTx/>
                <a:latin typeface="Atkinson Hyperlegible" pitchFamily="50" charset="0"/>
                <a:ea typeface="+mn-ea"/>
                <a:cs typeface="+mn-cs"/>
              </a:rPr>
              <a:t>Similar trends for Co and Ni</a:t>
            </a:r>
            <a:endParaRPr lang="en-GB" sz="2000" b="1" i="1" dirty="0">
              <a:solidFill>
                <a:srgbClr val="005D90"/>
              </a:solidFill>
              <a:latin typeface="Atkinson Hyperlegible" pitchFamily="50"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i="1" u="none" strike="noStrike" kern="1200" cap="none" spc="0" normalizeH="0" baseline="0" noProof="0" dirty="0">
                <a:ln>
                  <a:noFill/>
                </a:ln>
                <a:solidFill>
                  <a:srgbClr val="005D90"/>
                </a:solidFill>
                <a:effectLst/>
                <a:uLnTx/>
                <a:uFillTx/>
                <a:latin typeface="Atkinson Hyperlegible" pitchFamily="50" charset="0"/>
                <a:ea typeface="+mn-ea"/>
                <a:cs typeface="+mn-cs"/>
              </a:rPr>
              <a:t>*hydrothermal pyrite</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GB" sz="2000" i="1" dirty="0">
              <a:solidFill>
                <a:srgbClr val="005D90"/>
              </a:solidFill>
              <a:latin typeface="Atkinson Hyperlegible" pitchFamily="50"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i="1" u="none" strike="noStrike" kern="1200" cap="none" spc="0" normalizeH="0" baseline="0" noProof="0" dirty="0">
                <a:ln>
                  <a:noFill/>
                </a:ln>
                <a:solidFill>
                  <a:srgbClr val="005D90"/>
                </a:solidFill>
                <a:effectLst/>
                <a:uLnTx/>
                <a:uFillTx/>
                <a:latin typeface="Atkinson Hyperlegible" pitchFamily="50" charset="0"/>
                <a:ea typeface="+mn-ea"/>
                <a:cs typeface="+mn-cs"/>
              </a:rPr>
              <a:t>Pyrite TE’s differ from metal</a:t>
            </a:r>
            <a:r>
              <a:rPr kumimoji="0" lang="en-GB" sz="2000" i="1" u="none" strike="noStrike" kern="1200" cap="none" spc="0" normalizeH="0" noProof="0" dirty="0">
                <a:ln>
                  <a:noFill/>
                </a:ln>
                <a:solidFill>
                  <a:srgbClr val="005D90"/>
                </a:solidFill>
                <a:effectLst/>
                <a:uLnTx/>
                <a:uFillTx/>
                <a:latin typeface="Atkinson Hyperlegible" pitchFamily="50" charset="0"/>
                <a:ea typeface="+mn-ea"/>
                <a:cs typeface="+mn-cs"/>
              </a:rPr>
              <a:t> mobility maps – hydrothermal phases typically hosted by pyrite in distal zones</a:t>
            </a:r>
            <a:endParaRPr kumimoji="0" lang="en-GB" sz="2000" i="1" u="none" strike="noStrike" kern="1200" cap="none" spc="0" normalizeH="0" baseline="0" noProof="0" dirty="0">
              <a:ln>
                <a:noFill/>
              </a:ln>
              <a:solidFill>
                <a:srgbClr val="005D90"/>
              </a:solidFill>
              <a:effectLst/>
              <a:uLnTx/>
              <a:uFillTx/>
              <a:latin typeface="Atkinson Hyperlegible" pitchFamily="50" charset="0"/>
              <a:ea typeface="+mn-ea"/>
              <a:cs typeface="+mn-cs"/>
            </a:endParaRPr>
          </a:p>
        </p:txBody>
      </p:sp>
      <p:pic>
        <p:nvPicPr>
          <p:cNvPr id="2" name="Picture 1" descr="Diagram, map&#10;&#10;Description automatically generated">
            <a:extLst>
              <a:ext uri="{FF2B5EF4-FFF2-40B4-BE49-F238E27FC236}">
                <a16:creationId xmlns:a16="http://schemas.microsoft.com/office/drawing/2014/main" id="{C2B5673F-DD44-5EA7-87A0-431A9FE95A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81" t="2050" r="1817" b="3687"/>
          <a:stretch/>
        </p:blipFill>
        <p:spPr bwMode="auto">
          <a:xfrm>
            <a:off x="132538" y="850762"/>
            <a:ext cx="3951317" cy="2560444"/>
          </a:xfrm>
          <a:prstGeom prst="rect">
            <a:avLst/>
          </a:prstGeom>
          <a:noFill/>
          <a:ln>
            <a:noFill/>
          </a:ln>
        </p:spPr>
      </p:pic>
      <p:pic>
        <p:nvPicPr>
          <p:cNvPr id="13" name="Picture 12" descr="A screenshot of a cell phone&#10;&#10;Description automatically generated">
            <a:extLst>
              <a:ext uri="{FF2B5EF4-FFF2-40B4-BE49-F238E27FC236}">
                <a16:creationId xmlns:a16="http://schemas.microsoft.com/office/drawing/2014/main" id="{F8D6ED60-09F0-4159-A618-48DD41A237B4}"/>
              </a:ext>
            </a:extLst>
          </p:cNvPr>
          <p:cNvPicPr>
            <a:picLocks noChangeAspect="1"/>
          </p:cNvPicPr>
          <p:nvPr/>
        </p:nvPicPr>
        <p:blipFill rotWithShape="1">
          <a:blip r:embed="rId4">
            <a:clrChange>
              <a:clrFrom>
                <a:srgbClr val="FFFEFD"/>
              </a:clrFrom>
              <a:clrTo>
                <a:srgbClr val="FFFEFD">
                  <a:alpha val="0"/>
                </a:srgbClr>
              </a:clrTo>
            </a:clrChange>
            <a:extLst>
              <a:ext uri="{28A0092B-C50C-407E-A947-70E740481C1C}">
                <a14:useLocalDpi xmlns:a14="http://schemas.microsoft.com/office/drawing/2010/main" val="0"/>
              </a:ext>
            </a:extLst>
          </a:blip>
          <a:srcRect l="19165" t="4948" r="22332" b="51890"/>
          <a:stretch/>
        </p:blipFill>
        <p:spPr>
          <a:xfrm>
            <a:off x="4565266" y="2682559"/>
            <a:ext cx="3903362" cy="3830172"/>
          </a:xfrm>
          <a:prstGeom prst="rect">
            <a:avLst/>
          </a:prstGeom>
        </p:spPr>
      </p:pic>
      <p:sp>
        <p:nvSpPr>
          <p:cNvPr id="3" name="TextBox 2">
            <a:extLst>
              <a:ext uri="{FF2B5EF4-FFF2-40B4-BE49-F238E27FC236}">
                <a16:creationId xmlns:a16="http://schemas.microsoft.com/office/drawing/2014/main" id="{092C2FF8-2753-752F-B1FA-A180787D5232}"/>
              </a:ext>
            </a:extLst>
          </p:cNvPr>
          <p:cNvSpPr txBox="1"/>
          <p:nvPr/>
        </p:nvSpPr>
        <p:spPr>
          <a:xfrm>
            <a:off x="4565267" y="818445"/>
            <a:ext cx="7626734" cy="1631216"/>
          </a:xfrm>
          <a:prstGeom prst="rect">
            <a:avLst/>
          </a:prstGeom>
          <a:noFill/>
        </p:spPr>
        <p:txBody>
          <a:bodyPr wrap="square">
            <a:spAutoFit/>
          </a:bodyPr>
          <a:lstStyle/>
          <a:p>
            <a:pPr lvl="0">
              <a:spcAft>
                <a:spcPts val="1200"/>
              </a:spcAft>
              <a:defRPr/>
            </a:pPr>
            <a:r>
              <a:rPr lang="en-US" sz="2000" i="1" dirty="0">
                <a:solidFill>
                  <a:srgbClr val="005D90"/>
                </a:solidFill>
                <a:latin typeface="Atkinson Hyperlegible" pitchFamily="50" charset="0"/>
              </a:rPr>
              <a:t>Ni/Cu distribution in pyrites not behaving as expected – sources?</a:t>
            </a:r>
          </a:p>
          <a:p>
            <a:pPr lvl="0">
              <a:spcAft>
                <a:spcPts val="1200"/>
              </a:spcAft>
              <a:defRPr/>
            </a:pPr>
            <a:r>
              <a:rPr lang="en-US" sz="2000" b="1" i="1" dirty="0">
                <a:solidFill>
                  <a:srgbClr val="005D90"/>
                </a:solidFill>
                <a:latin typeface="Atkinson Hyperlegible" pitchFamily="50" charset="0"/>
              </a:rPr>
              <a:t>As/Tl show spatial variability on deposit scale; vector?</a:t>
            </a:r>
          </a:p>
          <a:p>
            <a:pPr lvl="0">
              <a:spcAft>
                <a:spcPts val="1200"/>
              </a:spcAft>
              <a:defRPr/>
            </a:pPr>
            <a:r>
              <a:rPr lang="en-US" sz="2000" b="1" i="1" u="sng" dirty="0">
                <a:solidFill>
                  <a:srgbClr val="005D90"/>
                </a:solidFill>
                <a:latin typeface="Atkinson Hyperlegible" pitchFamily="50" charset="0"/>
              </a:rPr>
              <a:t>How can this be applied to exploration? (multi-element/</a:t>
            </a:r>
            <a:r>
              <a:rPr lang="en-US" sz="2000" b="1" i="1" u="sng" dirty="0" err="1">
                <a:solidFill>
                  <a:srgbClr val="005D90"/>
                </a:solidFill>
                <a:latin typeface="Atkinson Hyperlegible" pitchFamily="50" charset="0"/>
              </a:rPr>
              <a:t>pXRF</a:t>
            </a:r>
            <a:r>
              <a:rPr lang="en-US" sz="2000" b="1" i="1" u="sng" dirty="0">
                <a:solidFill>
                  <a:srgbClr val="005D90"/>
                </a:solidFill>
                <a:latin typeface="Atkinson Hyperlegible" pitchFamily="50" charset="0"/>
              </a:rPr>
              <a:t>, etc.) </a:t>
            </a:r>
            <a:r>
              <a:rPr lang="en-US" sz="2000" b="1" i="1" dirty="0">
                <a:solidFill>
                  <a:srgbClr val="005D90"/>
                </a:solidFill>
                <a:latin typeface="Atkinson Hyperlegible" pitchFamily="50" charset="0"/>
              </a:rPr>
              <a:t>– often pyrite only sulfide in drill core</a:t>
            </a:r>
          </a:p>
        </p:txBody>
      </p:sp>
      <p:pic>
        <p:nvPicPr>
          <p:cNvPr id="16" name="Picture 15" descr="A screenshot of a cell phone&#10;&#10;Description automatically generated">
            <a:extLst>
              <a:ext uri="{FF2B5EF4-FFF2-40B4-BE49-F238E27FC236}">
                <a16:creationId xmlns:a16="http://schemas.microsoft.com/office/drawing/2014/main" id="{35B7B65B-95C9-4B04-8B3C-39F8761920A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9653" t="8130" r="2506" b="78312"/>
          <a:stretch/>
        </p:blipFill>
        <p:spPr>
          <a:xfrm>
            <a:off x="5370503" y="2977618"/>
            <a:ext cx="1798432" cy="702198"/>
          </a:xfrm>
          <a:prstGeom prst="rect">
            <a:avLst/>
          </a:prstGeom>
        </p:spPr>
      </p:pic>
    </p:spTree>
    <p:custDataLst>
      <p:tags r:id="rId1"/>
    </p:custDataLst>
    <p:extLst>
      <p:ext uri="{BB962C8B-B14F-4D97-AF65-F5344CB8AC3E}">
        <p14:creationId xmlns:p14="http://schemas.microsoft.com/office/powerpoint/2010/main" val="177597640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12192000" cy="764704"/>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1"/>
          <p:cNvSpPr txBox="1">
            <a:spLocks/>
          </p:cNvSpPr>
          <p:nvPr/>
        </p:nvSpPr>
        <p:spPr>
          <a:xfrm>
            <a:off x="0" y="6518499"/>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4E71E4F4-5531-494D-98A5-7327F797FE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151" y="0"/>
            <a:ext cx="1159480" cy="1008112"/>
          </a:xfrm>
          <a:prstGeom prst="rect">
            <a:avLst/>
          </a:prstGeom>
          <a:effectLst>
            <a:outerShdw blurRad="63500" dist="50800" dir="9600000" sx="101000" sy="101000" algn="tr" rotWithShape="0">
              <a:prstClr val="black">
                <a:alpha val="40000"/>
              </a:prstClr>
            </a:outerShdw>
          </a:effectLst>
        </p:spPr>
      </p:pic>
      <p:sp>
        <p:nvSpPr>
          <p:cNvPr id="14" name="TextBox 13">
            <a:extLst>
              <a:ext uri="{FF2B5EF4-FFF2-40B4-BE49-F238E27FC236}">
                <a16:creationId xmlns:a16="http://schemas.microsoft.com/office/drawing/2014/main" id="{5C65F0FB-009B-48A3-A4EA-6FBBE6E6FC66}"/>
              </a:ext>
            </a:extLst>
          </p:cNvPr>
          <p:cNvSpPr txBox="1"/>
          <p:nvPr/>
        </p:nvSpPr>
        <p:spPr>
          <a:xfrm>
            <a:off x="0" y="86057"/>
            <a:ext cx="10920536" cy="646331"/>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Atkinson Hyperlegible" pitchFamily="50" charset="0"/>
                <a:ea typeface="+mn-ea"/>
                <a:cs typeface="+mn-cs"/>
              </a:rPr>
              <a:t>           Ongoing work</a:t>
            </a:r>
          </a:p>
        </p:txBody>
      </p:sp>
      <p:sp>
        <p:nvSpPr>
          <p:cNvPr id="22" name="TextBox 21">
            <a:extLst>
              <a:ext uri="{FF2B5EF4-FFF2-40B4-BE49-F238E27FC236}">
                <a16:creationId xmlns:a16="http://schemas.microsoft.com/office/drawing/2014/main" id="{4AEFC96D-047A-4A71-B8F6-1243304F4557}"/>
              </a:ext>
            </a:extLst>
          </p:cNvPr>
          <p:cNvSpPr txBox="1"/>
          <p:nvPr/>
        </p:nvSpPr>
        <p:spPr>
          <a:xfrm>
            <a:off x="47328" y="996979"/>
            <a:ext cx="5112568" cy="60324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This work builds on studies by past </a:t>
            </a:r>
            <a:r>
              <a:rPr kumimoji="0" lang="en-GB" sz="2400" b="0" i="0" u="none" strike="noStrike" kern="1200" cap="none" spc="0" normalizeH="0" baseline="0" noProof="0" dirty="0" err="1">
                <a:ln>
                  <a:noFill/>
                </a:ln>
                <a:solidFill>
                  <a:srgbClr val="005D90"/>
                </a:solidFill>
                <a:effectLst/>
                <a:uLnTx/>
                <a:uFillTx/>
                <a:latin typeface="Atkinson Hyperlegible" pitchFamily="50" charset="0"/>
                <a:ea typeface="+mn-ea"/>
                <a:cs typeface="+mn-cs"/>
              </a:rPr>
              <a:t>iCRAG</a:t>
            </a: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 researchers: new projects looking at potential vectors for use in exploration</a:t>
            </a:r>
          </a:p>
          <a:p>
            <a:pPr marL="457200" marR="0" lvl="0"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LA-ICP-MS element maps and spots to explore variation, on grain and regional scale (moving away from just</a:t>
            </a:r>
            <a:r>
              <a:rPr kumimoji="0" lang="en-GB" sz="2400" b="0" i="0" u="none" strike="noStrike" kern="1200" cap="none" spc="0" normalizeH="0" noProof="0" dirty="0">
                <a:ln>
                  <a:noFill/>
                </a:ln>
                <a:solidFill>
                  <a:srgbClr val="005D90"/>
                </a:solidFill>
                <a:effectLst/>
                <a:uLnTx/>
                <a:uFillTx/>
                <a:latin typeface="Atkinson Hyperlegible" pitchFamily="50" charset="0"/>
                <a:ea typeface="+mn-ea"/>
                <a:cs typeface="+mn-cs"/>
              </a:rPr>
              <a:t> Lisheen)</a:t>
            </a:r>
            <a:endPar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Claire </a:t>
            </a:r>
            <a:r>
              <a:rPr kumimoji="0" lang="en-GB" sz="2400" b="0" i="0" u="none" strike="noStrike" kern="1200" cap="none" spc="0" normalizeH="0" baseline="0" noProof="0" dirty="0" err="1">
                <a:ln>
                  <a:noFill/>
                </a:ln>
                <a:solidFill>
                  <a:srgbClr val="005D90"/>
                </a:solidFill>
                <a:effectLst/>
                <a:uLnTx/>
                <a:uFillTx/>
                <a:latin typeface="Atkinson Hyperlegible" pitchFamily="50" charset="0"/>
                <a:ea typeface="+mn-ea"/>
                <a:cs typeface="+mn-cs"/>
              </a:rPr>
              <a:t>Geel</a:t>
            </a: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 (</a:t>
            </a:r>
            <a:r>
              <a:rPr kumimoji="0" lang="en-GB" sz="2400" b="0" i="0" u="none" strike="noStrike" kern="1200" cap="none" spc="0" normalizeH="0" baseline="0" noProof="0" dirty="0" err="1">
                <a:ln>
                  <a:noFill/>
                </a:ln>
                <a:solidFill>
                  <a:srgbClr val="005D90"/>
                </a:solidFill>
                <a:effectLst/>
                <a:uLnTx/>
                <a:uFillTx/>
                <a:latin typeface="Atkinson Hyperlegible" pitchFamily="50" charset="0"/>
                <a:ea typeface="+mn-ea"/>
                <a:cs typeface="+mn-cs"/>
              </a:rPr>
              <a:t>iCRAG</a:t>
            </a: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 UCD)</a:t>
            </a:r>
          </a:p>
          <a:p>
            <a:pPr marL="457200" marR="0" lvl="0"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rPr>
              <a:t>Geochemical studies of pyrites(+marcasite) from across the Irish Zn-Pb ore field</a:t>
            </a:r>
          </a:p>
          <a:p>
            <a:pPr marL="457200" marR="0" lvl="0"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lang="en-GB" sz="2400" dirty="0">
                <a:solidFill>
                  <a:srgbClr val="005D90"/>
                </a:solidFill>
                <a:latin typeface="Atkinson Hyperlegible" pitchFamily="50" charset="0"/>
              </a:rPr>
              <a:t>Check out Claire’s poster !</a:t>
            </a:r>
            <a:endPar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endParaRPr>
          </a:p>
          <a:p>
            <a:pPr marR="0" lvl="1" algn="l" defTabSz="914400" rtl="0" eaLnBrk="1" fontAlgn="auto" latinLnBrk="0" hangingPunct="1">
              <a:lnSpc>
                <a:spcPct val="100000"/>
              </a:lnSpc>
              <a:spcBef>
                <a:spcPts val="0"/>
              </a:spcBef>
              <a:spcAft>
                <a:spcPts val="1200"/>
              </a:spcAft>
              <a:buClrTx/>
              <a:buSzTx/>
              <a:tabLst/>
              <a:defRPr/>
            </a:pPr>
            <a:endParaRPr kumimoji="0" lang="en-GB" sz="2400" b="0" i="0" u="none" strike="noStrike" kern="1200" cap="none" spc="0" normalizeH="0" baseline="0" noProof="0" dirty="0">
              <a:ln>
                <a:noFill/>
              </a:ln>
              <a:solidFill>
                <a:srgbClr val="005D90"/>
              </a:solidFill>
              <a:effectLst/>
              <a:uLnTx/>
              <a:uFillTx/>
              <a:latin typeface="Atkinson Hyperlegible" pitchFamily="50" charset="0"/>
              <a:ea typeface="+mn-ea"/>
              <a:cs typeface="+mn-cs"/>
            </a:endParaRPr>
          </a:p>
        </p:txBody>
      </p:sp>
      <p:pic>
        <p:nvPicPr>
          <p:cNvPr id="15" name="Picture 14">
            <a:extLst>
              <a:ext uri="{FF2B5EF4-FFF2-40B4-BE49-F238E27FC236}">
                <a16:creationId xmlns:a16="http://schemas.microsoft.com/office/drawing/2014/main" id="{C17802DC-7479-47D8-BF26-808F56CC4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463138"/>
            <a:ext cx="2425004" cy="339501"/>
          </a:xfrm>
          <a:prstGeom prst="rect">
            <a:avLst/>
          </a:prstGeom>
          <a:ln w="3175">
            <a:solidFill>
              <a:srgbClr val="00B0F0"/>
            </a:solidFill>
          </a:ln>
          <a:effectLst/>
        </p:spPr>
      </p:pic>
      <p:pic>
        <p:nvPicPr>
          <p:cNvPr id="3" name="Picture 2">
            <a:extLst>
              <a:ext uri="{FF2B5EF4-FFF2-40B4-BE49-F238E27FC236}">
                <a16:creationId xmlns:a16="http://schemas.microsoft.com/office/drawing/2014/main" id="{D0DC4ECE-38D5-4C43-8FBD-5FFE48342F0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20613" y="1182208"/>
            <a:ext cx="5386631" cy="4493584"/>
          </a:xfrm>
          <a:prstGeom prst="rect">
            <a:avLst/>
          </a:prstGeom>
        </p:spPr>
      </p:pic>
    </p:spTree>
    <p:custDataLst>
      <p:tags r:id="rId1"/>
    </p:custDataLst>
    <p:extLst>
      <p:ext uri="{BB962C8B-B14F-4D97-AF65-F5344CB8AC3E}">
        <p14:creationId xmlns:p14="http://schemas.microsoft.com/office/powerpoint/2010/main" val="201679519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AAFB-DEDE-4E0F-946B-730DC9887752}"/>
              </a:ext>
            </a:extLst>
          </p:cNvPr>
          <p:cNvSpPr>
            <a:spLocks noGrp="1"/>
          </p:cNvSpPr>
          <p:nvPr>
            <p:ph type="ctrTitle"/>
          </p:nvPr>
        </p:nvSpPr>
        <p:spPr>
          <a:xfrm>
            <a:off x="175097" y="259080"/>
            <a:ext cx="11342451" cy="923599"/>
          </a:xfrm>
        </p:spPr>
        <p:txBody>
          <a:bodyPr anchor="t">
            <a:normAutofit/>
          </a:bodyPr>
          <a:lstStyle/>
          <a:p>
            <a:pPr algn="l"/>
            <a:r>
              <a:rPr lang="en-US" sz="4400" dirty="0">
                <a:solidFill>
                  <a:schemeClr val="accent1">
                    <a:lumMod val="50000"/>
                  </a:schemeClr>
                </a:solidFill>
                <a:latin typeface="Atkinson Hyperlegible" pitchFamily="50" charset="0"/>
              </a:rPr>
              <a:t>Zn-Pb in Ireland and global impacts</a:t>
            </a:r>
          </a:p>
        </p:txBody>
      </p:sp>
      <p:pic>
        <p:nvPicPr>
          <p:cNvPr id="5" name="Picture 4">
            <a:extLst>
              <a:ext uri="{FF2B5EF4-FFF2-40B4-BE49-F238E27FC236}">
                <a16:creationId xmlns:a16="http://schemas.microsoft.com/office/drawing/2014/main" id="{14042EC7-BF53-41F9-B2F7-C07D34A0D13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1432" y="5328772"/>
            <a:ext cx="891248" cy="764704"/>
          </a:xfrm>
          <a:prstGeom prst="rect">
            <a:avLst/>
          </a:prstGeom>
        </p:spPr>
      </p:pic>
      <p:pic>
        <p:nvPicPr>
          <p:cNvPr id="6" name="Picture 5">
            <a:extLst>
              <a:ext uri="{FF2B5EF4-FFF2-40B4-BE49-F238E27FC236}">
                <a16:creationId xmlns:a16="http://schemas.microsoft.com/office/drawing/2014/main" id="{188EFDD4-7B13-4AC2-8DC7-A038492E6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56" y="1268760"/>
            <a:ext cx="1620000" cy="1620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29BC8DF-7254-4176-AB22-DCF1987033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6" y="1824837"/>
            <a:ext cx="1620000" cy="1620000"/>
          </a:xfrm>
          <a:prstGeom prst="rect">
            <a:avLst/>
          </a:prstGeom>
        </p:spPr>
      </p:pic>
      <p:pic>
        <p:nvPicPr>
          <p:cNvPr id="8" name="Picture 7">
            <a:extLst>
              <a:ext uri="{FF2B5EF4-FFF2-40B4-BE49-F238E27FC236}">
                <a16:creationId xmlns:a16="http://schemas.microsoft.com/office/drawing/2014/main" id="{31ECD2AA-29A3-45C4-81B3-711503542D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56" y="2410311"/>
            <a:ext cx="1620000" cy="1620000"/>
          </a:xfrm>
          <a:prstGeom prst="rect">
            <a:avLst/>
          </a:prstGeom>
        </p:spPr>
      </p:pic>
      <p:pic>
        <p:nvPicPr>
          <p:cNvPr id="9" name="Picture 8">
            <a:extLst>
              <a:ext uri="{FF2B5EF4-FFF2-40B4-BE49-F238E27FC236}">
                <a16:creationId xmlns:a16="http://schemas.microsoft.com/office/drawing/2014/main" id="{2F23F6CC-8CE6-4B95-AA87-1686F2A6A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56" y="2927574"/>
            <a:ext cx="1620000" cy="1620000"/>
          </a:xfrm>
          <a:prstGeom prst="rect">
            <a:avLst/>
          </a:prstGeom>
        </p:spPr>
      </p:pic>
      <p:sp>
        <p:nvSpPr>
          <p:cNvPr id="10" name="TextBox 9">
            <a:extLst>
              <a:ext uri="{FF2B5EF4-FFF2-40B4-BE49-F238E27FC236}">
                <a16:creationId xmlns:a16="http://schemas.microsoft.com/office/drawing/2014/main" id="{7894A572-06FA-43CB-85FC-EF10A4DFDEF0}"/>
              </a:ext>
            </a:extLst>
          </p:cNvPr>
          <p:cNvSpPr txBox="1"/>
          <p:nvPr/>
        </p:nvSpPr>
        <p:spPr>
          <a:xfrm>
            <a:off x="1703512" y="3641417"/>
            <a:ext cx="3719918" cy="2677656"/>
          </a:xfrm>
          <a:prstGeom prst="rect">
            <a:avLst/>
          </a:prstGeom>
          <a:noFill/>
        </p:spPr>
        <p:txBody>
          <a:bodyPr wrap="square" rtlCol="0">
            <a:spAutoFit/>
          </a:bodyPr>
          <a:lstStyle/>
          <a:p>
            <a:pPr marL="342900" indent="-342900">
              <a:spcAft>
                <a:spcPts val="600"/>
              </a:spcAft>
              <a:buFont typeface="Arial" panose="020B0604020202020204" pitchFamily="34" charset="0"/>
              <a:buChar char="•"/>
              <a:defRPr/>
            </a:pPr>
            <a:r>
              <a:rPr lang="en-IE" sz="2400" dirty="0">
                <a:solidFill>
                  <a:srgbClr val="005D90"/>
                </a:solidFill>
                <a:latin typeface="Atkinson Hyperlegible" pitchFamily="50" charset="0"/>
              </a:rPr>
              <a:t>Similar deposits globally – many put in ‘Irish type’ category </a:t>
            </a:r>
            <a:r>
              <a:rPr lang="en-US" sz="2400" dirty="0">
                <a:solidFill>
                  <a:srgbClr val="005D90"/>
                </a:solidFill>
                <a:latin typeface="Atkinson Hyperlegible" pitchFamily="50" charset="0"/>
              </a:rPr>
              <a:t>(Hitzman &amp; Large 1986)</a:t>
            </a:r>
            <a:r>
              <a:rPr lang="en-IE" sz="2400" dirty="0">
                <a:solidFill>
                  <a:srgbClr val="005D90"/>
                </a:solidFill>
                <a:latin typeface="Atkinson Hyperlegible" pitchFamily="50" charset="0"/>
              </a:rPr>
              <a:t>, but still many more to be identified (esp. in Canada)</a:t>
            </a:r>
          </a:p>
        </p:txBody>
      </p:sp>
      <p:pic>
        <p:nvPicPr>
          <p:cNvPr id="11" name="Picture 10" descr="A picture containing flower&#10;&#10;Description automatically generated">
            <a:extLst>
              <a:ext uri="{FF2B5EF4-FFF2-40B4-BE49-F238E27FC236}">
                <a16:creationId xmlns:a16="http://schemas.microsoft.com/office/drawing/2014/main" id="{AAAD03F3-3726-4F47-AC50-E0F9DFC82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56" y="3651409"/>
            <a:ext cx="1620000" cy="162000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515BBC4-4180-4E81-BA35-0499946ADEC7}"/>
              </a:ext>
            </a:extLst>
          </p:cNvPr>
          <p:cNvPicPr>
            <a:picLocks noChangeAspect="1"/>
          </p:cNvPicPr>
          <p:nvPr/>
        </p:nvPicPr>
        <p:blipFill rotWithShape="1">
          <a:blip r:embed="rId8" cstate="print">
            <a:clrChange>
              <a:clrFrom>
                <a:srgbClr val="FEFEFE"/>
              </a:clrFrom>
              <a:clrTo>
                <a:srgbClr val="FEFEFE">
                  <a:alpha val="0"/>
                </a:srgbClr>
              </a:clrTo>
            </a:clrChange>
            <a:alphaModFix amt="20000"/>
            <a:extLst>
              <a:ext uri="{28A0092B-C50C-407E-A947-70E740481C1C}">
                <a14:useLocalDpi xmlns:a14="http://schemas.microsoft.com/office/drawing/2010/main" val="0"/>
              </a:ext>
            </a:extLst>
          </a:blip>
          <a:srcRect l="19821" b="10564"/>
          <a:stretch/>
        </p:blipFill>
        <p:spPr>
          <a:xfrm rot="10800000">
            <a:off x="10761217" y="0"/>
            <a:ext cx="1452313" cy="1620000"/>
          </a:xfrm>
          <a:prstGeom prst="rect">
            <a:avLst/>
          </a:prstGeom>
        </p:spPr>
      </p:pic>
      <p:pic>
        <p:nvPicPr>
          <p:cNvPr id="17" name="Picture 16">
            <a:extLst>
              <a:ext uri="{FF2B5EF4-FFF2-40B4-BE49-F238E27FC236}">
                <a16:creationId xmlns:a16="http://schemas.microsoft.com/office/drawing/2014/main" id="{3A3F94D3-6D37-8A6A-5B47-16CD095B4C39}"/>
              </a:ext>
            </a:extLst>
          </p:cNvPr>
          <p:cNvPicPr>
            <a:picLocks noChangeAspect="1"/>
          </p:cNvPicPr>
          <p:nvPr/>
        </p:nvPicPr>
        <p:blipFill>
          <a:blip r:embed="rId9"/>
          <a:stretch>
            <a:fillRect/>
          </a:stretch>
        </p:blipFill>
        <p:spPr>
          <a:xfrm>
            <a:off x="6065520" y="3416201"/>
            <a:ext cx="5452028" cy="2907748"/>
          </a:xfrm>
          <a:prstGeom prst="rect">
            <a:avLst/>
          </a:prstGeom>
        </p:spPr>
      </p:pic>
      <p:sp>
        <p:nvSpPr>
          <p:cNvPr id="18" name="TextBox 17">
            <a:extLst>
              <a:ext uri="{FF2B5EF4-FFF2-40B4-BE49-F238E27FC236}">
                <a16:creationId xmlns:a16="http://schemas.microsoft.com/office/drawing/2014/main" id="{B7A12268-46AA-EBB4-6E27-8E2405F4A1EE}"/>
              </a:ext>
            </a:extLst>
          </p:cNvPr>
          <p:cNvSpPr txBox="1"/>
          <p:nvPr/>
        </p:nvSpPr>
        <p:spPr>
          <a:xfrm>
            <a:off x="1703512" y="1179204"/>
            <a:ext cx="9038678"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005D90"/>
                </a:solidFill>
                <a:latin typeface="Atkinson Hyperlegible" pitchFamily="50" charset="0"/>
              </a:rPr>
              <a:t>Zinc is</a:t>
            </a:r>
            <a:r>
              <a:rPr lang="en-IE" sz="2400" dirty="0">
                <a:solidFill>
                  <a:srgbClr val="005D90"/>
                </a:solidFill>
                <a:latin typeface="Atkinson Hyperlegible" pitchFamily="50" charset="0"/>
              </a:rPr>
              <a:t> crucial to achieving many sustainable development goals (</a:t>
            </a:r>
            <a:r>
              <a:rPr lang="en-IE" sz="2400" b="1" dirty="0">
                <a:solidFill>
                  <a:srgbClr val="005D90"/>
                </a:solidFill>
                <a:latin typeface="Atkinson Hyperlegible" pitchFamily="50" charset="0"/>
              </a:rPr>
              <a:t>SDG’s; </a:t>
            </a:r>
            <a:r>
              <a:rPr lang="en-IE" sz="2400" dirty="0">
                <a:solidFill>
                  <a:srgbClr val="005D90"/>
                </a:solidFill>
                <a:latin typeface="Atkinson Hyperlegible" pitchFamily="50" charset="0"/>
              </a:rPr>
              <a:t>used in infrastructure, green technologies, etc.)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400" i="0" u="none" strike="noStrike" kern="1200" cap="none" spc="0" normalizeH="0" baseline="0" noProof="0" dirty="0">
                <a:ln>
                  <a:noFill/>
                </a:ln>
                <a:solidFill>
                  <a:srgbClr val="005D90"/>
                </a:solidFill>
                <a:effectLst/>
                <a:uLnTx/>
                <a:uFillTx/>
                <a:latin typeface="Atkinson Hyperlegible" pitchFamily="50" charset="0"/>
              </a:rPr>
              <a:t>Irish Zn-Pb are world-class (less unwanted phases, less energy intensive to process), supplying much of Europe's Zn needs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400" i="0" u="none" strike="noStrike" kern="1200" cap="none" spc="0" normalizeH="0" baseline="0" noProof="0" dirty="0">
                <a:ln>
                  <a:noFill/>
                </a:ln>
                <a:solidFill>
                  <a:srgbClr val="005D90"/>
                </a:solidFill>
                <a:effectLst/>
                <a:uLnTx/>
                <a:uFillTx/>
                <a:latin typeface="Atkinson Hyperlegible" pitchFamily="50" charset="0"/>
              </a:rPr>
              <a:t>Exploration active in Ireland, with several potential projects in the southern Irish ore field </a:t>
            </a:r>
          </a:p>
        </p:txBody>
      </p:sp>
      <p:sp>
        <p:nvSpPr>
          <p:cNvPr id="20" name="Text Placeholder 1">
            <a:extLst>
              <a:ext uri="{FF2B5EF4-FFF2-40B4-BE49-F238E27FC236}">
                <a16:creationId xmlns:a16="http://schemas.microsoft.com/office/drawing/2014/main" id="{81C799E1-5E4D-C4D0-A10F-69FB84D53128}"/>
              </a:ext>
            </a:extLst>
          </p:cNvPr>
          <p:cNvSpPr txBox="1">
            <a:spLocks/>
          </p:cNvSpPr>
          <p:nvPr/>
        </p:nvSpPr>
        <p:spPr>
          <a:xfrm>
            <a:off x="8791534" y="3502393"/>
            <a:ext cx="2606421" cy="298031"/>
          </a:xfrm>
          <a:prstGeom prst="rect">
            <a:avLst/>
          </a:prstGeom>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400" b="1" i="1" dirty="0"/>
              <a:t> source: Dr Koen Torremans</a:t>
            </a:r>
          </a:p>
        </p:txBody>
      </p:sp>
      <p:sp>
        <p:nvSpPr>
          <p:cNvPr id="21" name="Rectangle 20">
            <a:extLst>
              <a:ext uri="{FF2B5EF4-FFF2-40B4-BE49-F238E27FC236}">
                <a16:creationId xmlns:a16="http://schemas.microsoft.com/office/drawing/2014/main" id="{22FF36A3-703A-9BF5-5CA6-06FB378C17CE}"/>
              </a:ext>
            </a:extLst>
          </p:cNvPr>
          <p:cNvSpPr/>
          <p:nvPr/>
        </p:nvSpPr>
        <p:spPr>
          <a:xfrm>
            <a:off x="6096000" y="3444837"/>
            <a:ext cx="5421548" cy="287423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F92D4F09-583F-C426-85BF-924489AFDAFE}"/>
              </a:ext>
            </a:extLst>
          </p:cNvPr>
          <p:cNvSpPr txBox="1"/>
          <p:nvPr/>
        </p:nvSpPr>
        <p:spPr>
          <a:xfrm>
            <a:off x="6558873" y="3953437"/>
            <a:ext cx="4495801" cy="1938992"/>
          </a:xfrm>
          <a:prstGeom prst="rect">
            <a:avLst/>
          </a:prstGeom>
          <a:noFill/>
        </p:spPr>
        <p:txBody>
          <a:bodyPr wrap="square" rtlCol="0">
            <a:spAutoFit/>
          </a:bodyPr>
          <a:lstStyle/>
          <a:p>
            <a:pPr algn="ctr">
              <a:spcAft>
                <a:spcPts val="600"/>
              </a:spcAft>
              <a:defRPr/>
            </a:pPr>
            <a:r>
              <a:rPr lang="en-IE" sz="2400" b="1" i="1" dirty="0">
                <a:solidFill>
                  <a:srgbClr val="005D90"/>
                </a:solidFill>
                <a:latin typeface="Atkinson Hyperlegible" pitchFamily="50" charset="0"/>
              </a:rPr>
              <a:t>Ireland is in a position to become the leader in refining our understanding, developing models and testing vectors </a:t>
            </a:r>
          </a:p>
        </p:txBody>
      </p:sp>
    </p:spTree>
    <p:extLst>
      <p:ext uri="{BB962C8B-B14F-4D97-AF65-F5344CB8AC3E}">
        <p14:creationId xmlns:p14="http://schemas.microsoft.com/office/powerpoint/2010/main" val="189382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3"/>
          <p:cNvSpPr txBox="1"/>
          <p:nvPr/>
        </p:nvSpPr>
        <p:spPr>
          <a:xfrm>
            <a:off x="1682183" y="138676"/>
            <a:ext cx="6837641" cy="400110"/>
          </a:xfrm>
          <a:prstGeom prst="rect">
            <a:avLst/>
          </a:prstGeom>
          <a:noFill/>
          <a:ln>
            <a:noFill/>
          </a:ln>
        </p:spPr>
        <p:txBody>
          <a:bodyPr spcFirstLastPara="1" wrap="square" lIns="91425" tIns="45700" rIns="91425" bIns="45700" anchor="t" anchorCtr="0">
            <a:spAutoFit/>
          </a:bodyPr>
          <a:lstStyle/>
          <a:p>
            <a:r>
              <a:rPr lang="en-IE" sz="2000">
                <a:solidFill>
                  <a:schemeClr val="dk1"/>
                </a:solidFill>
                <a:latin typeface="Calibri"/>
                <a:ea typeface="Calibri"/>
                <a:cs typeface="Calibri"/>
                <a:sym typeface="Calibri"/>
              </a:rPr>
              <a:t>Standard carbonate δ</a:t>
            </a:r>
            <a:r>
              <a:rPr lang="en-IE" sz="2000" baseline="30000">
                <a:solidFill>
                  <a:schemeClr val="dk1"/>
                </a:solidFill>
                <a:latin typeface="Calibri"/>
                <a:ea typeface="Calibri"/>
                <a:cs typeface="Calibri"/>
                <a:sym typeface="Calibri"/>
              </a:rPr>
              <a:t>13</a:t>
            </a:r>
            <a:r>
              <a:rPr lang="en-IE" sz="2000">
                <a:solidFill>
                  <a:schemeClr val="dk1"/>
                </a:solidFill>
                <a:latin typeface="Calibri"/>
                <a:ea typeface="Calibri"/>
                <a:cs typeface="Calibri"/>
                <a:sym typeface="Calibri"/>
              </a:rPr>
              <a:t>C and δ</a:t>
            </a:r>
            <a:r>
              <a:rPr lang="en-IE" sz="2000" baseline="30000">
                <a:solidFill>
                  <a:schemeClr val="dk1"/>
                </a:solidFill>
                <a:latin typeface="Calibri"/>
                <a:ea typeface="Calibri"/>
                <a:cs typeface="Calibri"/>
                <a:sym typeface="Calibri"/>
              </a:rPr>
              <a:t>18</a:t>
            </a:r>
            <a:r>
              <a:rPr lang="en-IE" sz="2000">
                <a:solidFill>
                  <a:schemeClr val="dk1"/>
                </a:solidFill>
                <a:latin typeface="Calibri"/>
                <a:ea typeface="Calibri"/>
                <a:cs typeface="Calibri"/>
                <a:sym typeface="Calibri"/>
              </a:rPr>
              <a:t>O isotope data: Lisheen deposit</a:t>
            </a:r>
            <a:endParaRPr/>
          </a:p>
        </p:txBody>
      </p:sp>
      <p:sp>
        <p:nvSpPr>
          <p:cNvPr id="293" name="Google Shape;293;p13"/>
          <p:cNvSpPr txBox="1"/>
          <p:nvPr/>
        </p:nvSpPr>
        <p:spPr>
          <a:xfrm>
            <a:off x="1682183" y="642430"/>
            <a:ext cx="9212432" cy="1107996"/>
          </a:xfrm>
          <a:prstGeom prst="rect">
            <a:avLst/>
          </a:prstGeom>
          <a:noFill/>
          <a:ln>
            <a:noFill/>
          </a:ln>
        </p:spPr>
        <p:txBody>
          <a:bodyPr spcFirstLastPara="1" wrap="square" lIns="91425" tIns="45700" rIns="91425" bIns="45700" anchor="t" anchorCtr="0">
            <a:spAutoFit/>
          </a:bodyPr>
          <a:lstStyle/>
          <a:p>
            <a:pPr marL="214313" indent="-214313">
              <a:buClr>
                <a:schemeClr val="dk1"/>
              </a:buClr>
              <a:buSzPts val="1600"/>
              <a:buFont typeface="Arial"/>
              <a:buChar char="•"/>
            </a:pPr>
            <a:r>
              <a:rPr lang="en-IE" sz="1600" dirty="0">
                <a:solidFill>
                  <a:schemeClr val="dk1"/>
                </a:solidFill>
                <a:latin typeface="Calibri"/>
                <a:ea typeface="Calibri"/>
                <a:cs typeface="Calibri"/>
                <a:sym typeface="Calibri"/>
              </a:rPr>
              <a:t>Each carbonate phase shows a large range in carbonate δ</a:t>
            </a:r>
            <a:r>
              <a:rPr lang="en-IE" sz="1600" baseline="30000" dirty="0">
                <a:solidFill>
                  <a:schemeClr val="dk1"/>
                </a:solidFill>
                <a:latin typeface="Calibri"/>
                <a:ea typeface="Calibri"/>
                <a:cs typeface="Calibri"/>
                <a:sym typeface="Calibri"/>
              </a:rPr>
              <a:t>18</a:t>
            </a:r>
            <a:r>
              <a:rPr lang="en-IE" sz="1600" dirty="0">
                <a:solidFill>
                  <a:schemeClr val="dk1"/>
                </a:solidFill>
                <a:latin typeface="Calibri"/>
                <a:ea typeface="Calibri"/>
                <a:cs typeface="Calibri"/>
                <a:sym typeface="Calibri"/>
              </a:rPr>
              <a:t>O values with significant overlap.</a:t>
            </a:r>
            <a:endParaRPr dirty="0"/>
          </a:p>
          <a:p>
            <a:pPr marL="214313" indent="-163513">
              <a:buClr>
                <a:schemeClr val="dk1"/>
              </a:buClr>
              <a:buSzPts val="800"/>
            </a:pPr>
            <a:endParaRPr sz="800" dirty="0">
              <a:solidFill>
                <a:schemeClr val="dk1"/>
              </a:solidFill>
              <a:latin typeface="Calibri"/>
              <a:ea typeface="Calibri"/>
              <a:cs typeface="Calibri"/>
              <a:sym typeface="Calibri"/>
            </a:endParaRPr>
          </a:p>
          <a:p>
            <a:pPr marL="214313" indent="-214313">
              <a:buClr>
                <a:schemeClr val="dk1"/>
              </a:buClr>
              <a:buSzPts val="1600"/>
              <a:buFont typeface="Arial"/>
              <a:buChar char="•"/>
            </a:pPr>
            <a:r>
              <a:rPr lang="en-IE" sz="1600" b="1" dirty="0">
                <a:solidFill>
                  <a:schemeClr val="dk1"/>
                </a:solidFill>
                <a:latin typeface="Calibri"/>
                <a:ea typeface="Calibri"/>
                <a:cs typeface="Calibri"/>
                <a:sym typeface="Calibri"/>
              </a:rPr>
              <a:t>Bulk carbonate δ</a:t>
            </a:r>
            <a:r>
              <a:rPr lang="en-IE" sz="1600" b="1" baseline="30000" dirty="0">
                <a:solidFill>
                  <a:schemeClr val="dk1"/>
                </a:solidFill>
                <a:latin typeface="Calibri"/>
                <a:ea typeface="Calibri"/>
                <a:cs typeface="Calibri"/>
                <a:sym typeface="Calibri"/>
              </a:rPr>
              <a:t>18</a:t>
            </a:r>
            <a:r>
              <a:rPr lang="en-IE" sz="1600" b="1" dirty="0">
                <a:solidFill>
                  <a:schemeClr val="dk1"/>
                </a:solidFill>
                <a:latin typeface="Calibri"/>
                <a:ea typeface="Calibri"/>
                <a:cs typeface="Calibri"/>
                <a:sym typeface="Calibri"/>
              </a:rPr>
              <a:t>O varies according to temperature and fluid isotopic composition.</a:t>
            </a:r>
            <a:endParaRPr dirty="0"/>
          </a:p>
          <a:p>
            <a:pPr marL="214313" indent="-163513">
              <a:buClr>
                <a:schemeClr val="dk1"/>
              </a:buClr>
              <a:buSzPts val="800"/>
            </a:pPr>
            <a:endParaRPr sz="800" dirty="0">
              <a:solidFill>
                <a:schemeClr val="dk1"/>
              </a:solidFill>
              <a:latin typeface="Calibri"/>
              <a:ea typeface="Calibri"/>
              <a:cs typeface="Calibri"/>
              <a:sym typeface="Calibri"/>
            </a:endParaRPr>
          </a:p>
          <a:p>
            <a:pPr marL="214313" indent="-214313">
              <a:buClr>
                <a:schemeClr val="dk1"/>
              </a:buClr>
              <a:buSzPts val="1600"/>
              <a:buFont typeface="Arial"/>
              <a:buChar char="•"/>
            </a:pPr>
            <a:r>
              <a:rPr lang="en-IE" sz="1600" dirty="0">
                <a:solidFill>
                  <a:schemeClr val="dk1"/>
                </a:solidFill>
                <a:latin typeface="Calibri"/>
                <a:ea typeface="Calibri"/>
                <a:cs typeface="Calibri"/>
                <a:sym typeface="Calibri"/>
              </a:rPr>
              <a:t>Bulk δ</a:t>
            </a:r>
            <a:r>
              <a:rPr lang="en-IE" sz="1600" baseline="30000" dirty="0">
                <a:solidFill>
                  <a:schemeClr val="dk1"/>
                </a:solidFill>
                <a:latin typeface="Calibri"/>
                <a:ea typeface="Calibri"/>
                <a:cs typeface="Calibri"/>
                <a:sym typeface="Calibri"/>
              </a:rPr>
              <a:t>13</a:t>
            </a:r>
            <a:r>
              <a:rPr lang="en-IE" sz="1600" dirty="0">
                <a:solidFill>
                  <a:schemeClr val="dk1"/>
                </a:solidFill>
                <a:latin typeface="Calibri"/>
                <a:ea typeface="Calibri"/>
                <a:cs typeface="Calibri"/>
                <a:sym typeface="Calibri"/>
              </a:rPr>
              <a:t>C values buffered by Waulsortian limestones. Lower in basement veins and post-ore phases.</a:t>
            </a:r>
            <a:endParaRPr dirty="0"/>
          </a:p>
        </p:txBody>
      </p:sp>
      <p:pic>
        <p:nvPicPr>
          <p:cNvPr id="294" name="Google Shape;294;p13"/>
          <p:cNvPicPr preferRelativeResize="0"/>
          <p:nvPr/>
        </p:nvPicPr>
        <p:blipFill rotWithShape="1">
          <a:blip r:embed="rId3">
            <a:alphaModFix/>
          </a:blip>
          <a:srcRect/>
          <a:stretch/>
        </p:blipFill>
        <p:spPr>
          <a:xfrm>
            <a:off x="3161432" y="1907931"/>
            <a:ext cx="6987848" cy="4324164"/>
          </a:xfrm>
          <a:prstGeom prst="rect">
            <a:avLst/>
          </a:prstGeom>
          <a:noFill/>
          <a:ln>
            <a:noFill/>
          </a:ln>
        </p:spPr>
      </p:pic>
      <p:sp>
        <p:nvSpPr>
          <p:cNvPr id="295" name="Google Shape;295;p13"/>
          <p:cNvSpPr txBox="1"/>
          <p:nvPr/>
        </p:nvSpPr>
        <p:spPr>
          <a:xfrm>
            <a:off x="1902070" y="6101290"/>
            <a:ext cx="4019049" cy="261610"/>
          </a:xfrm>
          <a:prstGeom prst="rect">
            <a:avLst/>
          </a:prstGeom>
          <a:noFill/>
          <a:ln>
            <a:noFill/>
          </a:ln>
        </p:spPr>
        <p:txBody>
          <a:bodyPr spcFirstLastPara="1" wrap="square" lIns="91425" tIns="45700" rIns="91425" bIns="45700" anchor="t" anchorCtr="0">
            <a:spAutoFit/>
          </a:bodyPr>
          <a:lstStyle/>
          <a:p>
            <a:r>
              <a:rPr lang="en-IE" sz="1100">
                <a:solidFill>
                  <a:schemeClr val="dk1"/>
                </a:solidFill>
                <a:latin typeface="Calibri"/>
                <a:ea typeface="Calibri"/>
                <a:cs typeface="Calibri"/>
                <a:sym typeface="Calibri"/>
              </a:rPr>
              <a:t>Data from Eyre (1998), Hitzman et al. (1998) &amp; Hollis (unpublished)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183AE8-A2D4-4704-922E-F93B0F7CEADE}"/>
              </a:ext>
            </a:extLst>
          </p:cNvPr>
          <p:cNvSpPr>
            <a:spLocks noGrp="1"/>
          </p:cNvSpPr>
          <p:nvPr>
            <p:ph type="body" sz="quarter" idx="10"/>
          </p:nvPr>
        </p:nvSpPr>
        <p:spPr/>
        <p:txBody>
          <a:bodyPr/>
          <a:lstStyle/>
          <a:p>
            <a:r>
              <a:rPr lang="en-IE" dirty="0"/>
              <a:t>Source of Metals</a:t>
            </a:r>
          </a:p>
        </p:txBody>
      </p:sp>
      <p:sp>
        <p:nvSpPr>
          <p:cNvPr id="151" name="Rectangle 150">
            <a:extLst>
              <a:ext uri="{FF2B5EF4-FFF2-40B4-BE49-F238E27FC236}">
                <a16:creationId xmlns:a16="http://schemas.microsoft.com/office/drawing/2014/main" id="{84887D6F-6746-4022-8CA9-8911424F6B84}"/>
              </a:ext>
            </a:extLst>
          </p:cNvPr>
          <p:cNvSpPr>
            <a:spLocks noChangeArrowheads="1"/>
          </p:cNvSpPr>
          <p:nvPr/>
        </p:nvSpPr>
        <p:spPr bwMode="auto">
          <a:xfrm>
            <a:off x="9146" y="6571697"/>
            <a:ext cx="4041775"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Dixon et al. (1990), O'Keeffe (1987)</a:t>
            </a:r>
          </a:p>
        </p:txBody>
      </p:sp>
      <p:grpSp>
        <p:nvGrpSpPr>
          <p:cNvPr id="212" name="Group 211"/>
          <p:cNvGrpSpPr>
            <a:grpSpLocks noChangeAspect="1"/>
          </p:cNvGrpSpPr>
          <p:nvPr/>
        </p:nvGrpSpPr>
        <p:grpSpPr>
          <a:xfrm>
            <a:off x="-88900" y="570543"/>
            <a:ext cx="7593163" cy="5943921"/>
            <a:chOff x="76200" y="570543"/>
            <a:chExt cx="7886406" cy="6173471"/>
          </a:xfrm>
        </p:grpSpPr>
        <p:sp>
          <p:nvSpPr>
            <p:cNvPr id="3" name="Freeform 2">
              <a:extLst>
                <a:ext uri="{FF2B5EF4-FFF2-40B4-BE49-F238E27FC236}">
                  <a16:creationId xmlns:a16="http://schemas.microsoft.com/office/drawing/2014/main" id="{F45528E1-01EA-412F-900B-5A88CDCC8308}"/>
                </a:ext>
              </a:extLst>
            </p:cNvPr>
            <p:cNvSpPr>
              <a:spLocks/>
            </p:cNvSpPr>
            <p:nvPr/>
          </p:nvSpPr>
          <p:spPr bwMode="auto">
            <a:xfrm>
              <a:off x="2457451" y="2197100"/>
              <a:ext cx="2947988" cy="3151188"/>
            </a:xfrm>
            <a:custGeom>
              <a:avLst/>
              <a:gdLst>
                <a:gd name="T0" fmla="*/ 0 w 2089"/>
                <a:gd name="T1" fmla="*/ 2147483647 h 1985"/>
                <a:gd name="T2" fmla="*/ 2147483647 w 2089"/>
                <a:gd name="T3" fmla="*/ 2147483647 h 1985"/>
                <a:gd name="T4" fmla="*/ 2147483647 w 2089"/>
                <a:gd name="T5" fmla="*/ 0 h 1985"/>
                <a:gd name="T6" fmla="*/ 2147483647 w 2089"/>
                <a:gd name="T7" fmla="*/ 2147483647 h 1985"/>
                <a:gd name="T8" fmla="*/ 2147483647 w 2089"/>
                <a:gd name="T9" fmla="*/ 2147483647 h 1985"/>
                <a:gd name="T10" fmla="*/ 2147483647 w 2089"/>
                <a:gd name="T11" fmla="*/ 2147483647 h 1985"/>
                <a:gd name="T12" fmla="*/ 2147483647 w 2089"/>
                <a:gd name="T13" fmla="*/ 2147483647 h 1985"/>
                <a:gd name="T14" fmla="*/ 2147483647 w 2089"/>
                <a:gd name="T15" fmla="*/ 2147483647 h 1985"/>
                <a:gd name="T16" fmla="*/ 2147483647 w 2089"/>
                <a:gd name="T17" fmla="*/ 2147483647 h 1985"/>
                <a:gd name="T18" fmla="*/ 0 w 2089"/>
                <a:gd name="T19" fmla="*/ 2147483647 h 19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9"/>
                <a:gd name="T31" fmla="*/ 0 h 1985"/>
                <a:gd name="T32" fmla="*/ 2089 w 2089"/>
                <a:gd name="T33" fmla="*/ 1985 h 19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9" h="1985">
                  <a:moveTo>
                    <a:pt x="0" y="1825"/>
                  </a:moveTo>
                  <a:lnTo>
                    <a:pt x="813" y="821"/>
                  </a:lnTo>
                  <a:lnTo>
                    <a:pt x="1777" y="0"/>
                  </a:lnTo>
                  <a:lnTo>
                    <a:pt x="1984" y="48"/>
                  </a:lnTo>
                  <a:lnTo>
                    <a:pt x="2088" y="263"/>
                  </a:lnTo>
                  <a:lnTo>
                    <a:pt x="1243" y="948"/>
                  </a:lnTo>
                  <a:lnTo>
                    <a:pt x="972" y="1315"/>
                  </a:lnTo>
                  <a:lnTo>
                    <a:pt x="112" y="1984"/>
                  </a:lnTo>
                  <a:lnTo>
                    <a:pt x="8" y="1952"/>
                  </a:lnTo>
                  <a:lnTo>
                    <a:pt x="0" y="1825"/>
                  </a:lnTo>
                </a:path>
              </a:pathLst>
            </a:custGeom>
            <a:solidFill>
              <a:srgbClr val="98C2EC"/>
            </a:solidFill>
            <a:ln w="12700" cap="rnd">
              <a:solidFill>
                <a:schemeClr val="tx1"/>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9F1B9C6F-6FF4-46DD-BA11-56A202308139}"/>
                </a:ext>
              </a:extLst>
            </p:cNvPr>
            <p:cNvGrpSpPr>
              <a:grpSpLocks/>
            </p:cNvGrpSpPr>
            <p:nvPr/>
          </p:nvGrpSpPr>
          <p:grpSpPr bwMode="auto">
            <a:xfrm>
              <a:off x="1052500" y="1136650"/>
              <a:ext cx="102616" cy="4419600"/>
              <a:chOff x="1196" y="716"/>
              <a:chExt cx="72" cy="2784"/>
            </a:xfrm>
          </p:grpSpPr>
          <p:sp>
            <p:nvSpPr>
              <p:cNvPr id="116" name="Line 5">
                <a:extLst>
                  <a:ext uri="{FF2B5EF4-FFF2-40B4-BE49-F238E27FC236}">
                    <a16:creationId xmlns:a16="http://schemas.microsoft.com/office/drawing/2014/main" id="{4071E484-C36B-4A58-91C4-00B54163BF20}"/>
                  </a:ext>
                </a:extLst>
              </p:cNvPr>
              <p:cNvSpPr>
                <a:spLocks noChangeShapeType="1"/>
              </p:cNvSpPr>
              <p:nvPr/>
            </p:nvSpPr>
            <p:spPr bwMode="auto">
              <a:xfrm flipH="1">
                <a:off x="1196" y="2860"/>
                <a:ext cx="7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6">
                <a:extLst>
                  <a:ext uri="{FF2B5EF4-FFF2-40B4-BE49-F238E27FC236}">
                    <a16:creationId xmlns:a16="http://schemas.microsoft.com/office/drawing/2014/main" id="{2E9D7067-253C-44B0-AA95-3976E0FC97A3}"/>
                  </a:ext>
                </a:extLst>
              </p:cNvPr>
              <p:cNvSpPr>
                <a:spLocks noChangeShapeType="1"/>
              </p:cNvSpPr>
              <p:nvPr/>
            </p:nvSpPr>
            <p:spPr bwMode="auto">
              <a:xfrm flipH="1">
                <a:off x="1196" y="1788"/>
                <a:ext cx="7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7">
                <a:extLst>
                  <a:ext uri="{FF2B5EF4-FFF2-40B4-BE49-F238E27FC236}">
                    <a16:creationId xmlns:a16="http://schemas.microsoft.com/office/drawing/2014/main" id="{C7C71B87-EC33-4880-B5F3-950679F31DA3}"/>
                  </a:ext>
                </a:extLst>
              </p:cNvPr>
              <p:cNvSpPr>
                <a:spLocks noChangeShapeType="1"/>
              </p:cNvSpPr>
              <p:nvPr/>
            </p:nvSpPr>
            <p:spPr bwMode="auto">
              <a:xfrm flipH="1">
                <a:off x="1196" y="716"/>
                <a:ext cx="7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8">
                <a:extLst>
                  <a:ext uri="{FF2B5EF4-FFF2-40B4-BE49-F238E27FC236}">
                    <a16:creationId xmlns:a16="http://schemas.microsoft.com/office/drawing/2014/main" id="{C19ADD61-81C7-44FA-96C1-FE4ECF8F1DB3}"/>
                  </a:ext>
                </a:extLst>
              </p:cNvPr>
              <p:cNvSpPr>
                <a:spLocks noChangeShapeType="1"/>
              </p:cNvSpPr>
              <p:nvPr/>
            </p:nvSpPr>
            <p:spPr bwMode="auto">
              <a:xfrm flipH="1">
                <a:off x="1228" y="3500"/>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9">
                <a:extLst>
                  <a:ext uri="{FF2B5EF4-FFF2-40B4-BE49-F238E27FC236}">
                    <a16:creationId xmlns:a16="http://schemas.microsoft.com/office/drawing/2014/main" id="{EE22E096-CE5B-48B7-8664-73D3C244BDC1}"/>
                  </a:ext>
                </a:extLst>
              </p:cNvPr>
              <p:cNvSpPr>
                <a:spLocks noChangeShapeType="1"/>
              </p:cNvSpPr>
              <p:nvPr/>
            </p:nvSpPr>
            <p:spPr bwMode="auto">
              <a:xfrm flipH="1">
                <a:off x="1228" y="3284"/>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Line 10">
                <a:extLst>
                  <a:ext uri="{FF2B5EF4-FFF2-40B4-BE49-F238E27FC236}">
                    <a16:creationId xmlns:a16="http://schemas.microsoft.com/office/drawing/2014/main" id="{EEB05323-0585-423A-B9DE-452E8AA65D0C}"/>
                  </a:ext>
                </a:extLst>
              </p:cNvPr>
              <p:cNvSpPr>
                <a:spLocks noChangeShapeType="1"/>
              </p:cNvSpPr>
              <p:nvPr/>
            </p:nvSpPr>
            <p:spPr bwMode="auto">
              <a:xfrm flipH="1">
                <a:off x="1228" y="3068"/>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11">
                <a:extLst>
                  <a:ext uri="{FF2B5EF4-FFF2-40B4-BE49-F238E27FC236}">
                    <a16:creationId xmlns:a16="http://schemas.microsoft.com/office/drawing/2014/main" id="{BFA5DE73-81B3-44A9-8500-BB151DE40228}"/>
                  </a:ext>
                </a:extLst>
              </p:cNvPr>
              <p:cNvSpPr>
                <a:spLocks noChangeShapeType="1"/>
              </p:cNvSpPr>
              <p:nvPr/>
            </p:nvSpPr>
            <p:spPr bwMode="auto">
              <a:xfrm flipH="1">
                <a:off x="1228" y="2644"/>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Line 12">
                <a:extLst>
                  <a:ext uri="{FF2B5EF4-FFF2-40B4-BE49-F238E27FC236}">
                    <a16:creationId xmlns:a16="http://schemas.microsoft.com/office/drawing/2014/main" id="{029672B3-156D-4D4D-AE2A-93A22B5E85E1}"/>
                  </a:ext>
                </a:extLst>
              </p:cNvPr>
              <p:cNvSpPr>
                <a:spLocks noChangeShapeType="1"/>
              </p:cNvSpPr>
              <p:nvPr/>
            </p:nvSpPr>
            <p:spPr bwMode="auto">
              <a:xfrm flipH="1">
                <a:off x="1228" y="2428"/>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3">
                <a:extLst>
                  <a:ext uri="{FF2B5EF4-FFF2-40B4-BE49-F238E27FC236}">
                    <a16:creationId xmlns:a16="http://schemas.microsoft.com/office/drawing/2014/main" id="{0BA44771-AF45-4CDE-94AF-7A4ED58D7A63}"/>
                  </a:ext>
                </a:extLst>
              </p:cNvPr>
              <p:cNvSpPr>
                <a:spLocks noChangeShapeType="1"/>
              </p:cNvSpPr>
              <p:nvPr/>
            </p:nvSpPr>
            <p:spPr bwMode="auto">
              <a:xfrm flipH="1">
                <a:off x="1228" y="2212"/>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14">
                <a:extLst>
                  <a:ext uri="{FF2B5EF4-FFF2-40B4-BE49-F238E27FC236}">
                    <a16:creationId xmlns:a16="http://schemas.microsoft.com/office/drawing/2014/main" id="{3ACE68F1-4704-472C-ABB9-30E3F1611B8A}"/>
                  </a:ext>
                </a:extLst>
              </p:cNvPr>
              <p:cNvSpPr>
                <a:spLocks noChangeShapeType="1"/>
              </p:cNvSpPr>
              <p:nvPr/>
            </p:nvSpPr>
            <p:spPr bwMode="auto">
              <a:xfrm flipH="1">
                <a:off x="1228" y="2004"/>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15">
                <a:extLst>
                  <a:ext uri="{FF2B5EF4-FFF2-40B4-BE49-F238E27FC236}">
                    <a16:creationId xmlns:a16="http://schemas.microsoft.com/office/drawing/2014/main" id="{67F6CFB9-368C-4FD4-9A94-B58A3273CF86}"/>
                  </a:ext>
                </a:extLst>
              </p:cNvPr>
              <p:cNvSpPr>
                <a:spLocks noChangeShapeType="1"/>
              </p:cNvSpPr>
              <p:nvPr/>
            </p:nvSpPr>
            <p:spPr bwMode="auto">
              <a:xfrm flipH="1">
                <a:off x="1228" y="1572"/>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ine 16">
                <a:extLst>
                  <a:ext uri="{FF2B5EF4-FFF2-40B4-BE49-F238E27FC236}">
                    <a16:creationId xmlns:a16="http://schemas.microsoft.com/office/drawing/2014/main" id="{30389777-B596-4D85-9663-711C6F66EFE8}"/>
                  </a:ext>
                </a:extLst>
              </p:cNvPr>
              <p:cNvSpPr>
                <a:spLocks noChangeShapeType="1"/>
              </p:cNvSpPr>
              <p:nvPr/>
            </p:nvSpPr>
            <p:spPr bwMode="auto">
              <a:xfrm flipH="1">
                <a:off x="1228" y="1356"/>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Line 17">
                <a:extLst>
                  <a:ext uri="{FF2B5EF4-FFF2-40B4-BE49-F238E27FC236}">
                    <a16:creationId xmlns:a16="http://schemas.microsoft.com/office/drawing/2014/main" id="{D310C659-BE75-4B04-A173-38A8696FA29A}"/>
                  </a:ext>
                </a:extLst>
              </p:cNvPr>
              <p:cNvSpPr>
                <a:spLocks noChangeShapeType="1"/>
              </p:cNvSpPr>
              <p:nvPr/>
            </p:nvSpPr>
            <p:spPr bwMode="auto">
              <a:xfrm flipH="1">
                <a:off x="1228" y="1148"/>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18">
                <a:extLst>
                  <a:ext uri="{FF2B5EF4-FFF2-40B4-BE49-F238E27FC236}">
                    <a16:creationId xmlns:a16="http://schemas.microsoft.com/office/drawing/2014/main" id="{01A94A56-7F34-4005-AD26-AB74ED126BE7}"/>
                  </a:ext>
                </a:extLst>
              </p:cNvPr>
              <p:cNvSpPr>
                <a:spLocks noChangeShapeType="1"/>
              </p:cNvSpPr>
              <p:nvPr/>
            </p:nvSpPr>
            <p:spPr bwMode="auto">
              <a:xfrm flipH="1">
                <a:off x="1228" y="932"/>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19">
                <a:extLst>
                  <a:ext uri="{FF2B5EF4-FFF2-40B4-BE49-F238E27FC236}">
                    <a16:creationId xmlns:a16="http://schemas.microsoft.com/office/drawing/2014/main" id="{BF1B75A1-C748-4D26-B132-55B5CD0785E8}"/>
                  </a:ext>
                </a:extLst>
              </p:cNvPr>
              <p:cNvSpPr>
                <a:spLocks noChangeShapeType="1"/>
              </p:cNvSpPr>
              <p:nvPr/>
            </p:nvSpPr>
            <p:spPr bwMode="auto">
              <a:xfrm flipH="1">
                <a:off x="1228" y="716"/>
                <a:ext cx="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20">
              <a:extLst>
                <a:ext uri="{FF2B5EF4-FFF2-40B4-BE49-F238E27FC236}">
                  <a16:creationId xmlns:a16="http://schemas.microsoft.com/office/drawing/2014/main" id="{BD036357-FE05-4BE9-A9E0-2BEFDC95C8A8}"/>
                </a:ext>
              </a:extLst>
            </p:cNvPr>
            <p:cNvGrpSpPr>
              <a:grpSpLocks/>
            </p:cNvGrpSpPr>
            <p:nvPr/>
          </p:nvGrpSpPr>
          <p:grpSpPr bwMode="auto">
            <a:xfrm>
              <a:off x="1155116" y="5810250"/>
              <a:ext cx="6457480" cy="88900"/>
              <a:chOff x="1268" y="3660"/>
              <a:chExt cx="4576" cy="56"/>
            </a:xfrm>
          </p:grpSpPr>
          <p:sp>
            <p:nvSpPr>
              <p:cNvPr id="97" name="Line 21">
                <a:extLst>
                  <a:ext uri="{FF2B5EF4-FFF2-40B4-BE49-F238E27FC236}">
                    <a16:creationId xmlns:a16="http://schemas.microsoft.com/office/drawing/2014/main" id="{4DD66663-BCCE-44E6-95C8-0CDA487DDB47}"/>
                  </a:ext>
                </a:extLst>
              </p:cNvPr>
              <p:cNvSpPr>
                <a:spLocks noChangeShapeType="1"/>
              </p:cNvSpPr>
              <p:nvPr/>
            </p:nvSpPr>
            <p:spPr bwMode="auto">
              <a:xfrm>
                <a:off x="1268"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22">
                <a:extLst>
                  <a:ext uri="{FF2B5EF4-FFF2-40B4-BE49-F238E27FC236}">
                    <a16:creationId xmlns:a16="http://schemas.microsoft.com/office/drawing/2014/main" id="{22922F46-3E62-4DCC-AB0B-F47FB454EE3C}"/>
                  </a:ext>
                </a:extLst>
              </p:cNvPr>
              <p:cNvSpPr>
                <a:spLocks noChangeShapeType="1"/>
              </p:cNvSpPr>
              <p:nvPr/>
            </p:nvSpPr>
            <p:spPr bwMode="auto">
              <a:xfrm>
                <a:off x="1836"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23">
                <a:extLst>
                  <a:ext uri="{FF2B5EF4-FFF2-40B4-BE49-F238E27FC236}">
                    <a16:creationId xmlns:a16="http://schemas.microsoft.com/office/drawing/2014/main" id="{9C864E99-A025-41A5-B64F-9D7C6F3D1524}"/>
                  </a:ext>
                </a:extLst>
              </p:cNvPr>
              <p:cNvSpPr>
                <a:spLocks noChangeShapeType="1"/>
              </p:cNvSpPr>
              <p:nvPr/>
            </p:nvSpPr>
            <p:spPr bwMode="auto">
              <a:xfrm>
                <a:off x="2412"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24">
                <a:extLst>
                  <a:ext uri="{FF2B5EF4-FFF2-40B4-BE49-F238E27FC236}">
                    <a16:creationId xmlns:a16="http://schemas.microsoft.com/office/drawing/2014/main" id="{4C08F945-C088-41ED-BE87-B7CF065AA695}"/>
                  </a:ext>
                </a:extLst>
              </p:cNvPr>
              <p:cNvSpPr>
                <a:spLocks noChangeShapeType="1"/>
              </p:cNvSpPr>
              <p:nvPr/>
            </p:nvSpPr>
            <p:spPr bwMode="auto">
              <a:xfrm>
                <a:off x="2980"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25">
                <a:extLst>
                  <a:ext uri="{FF2B5EF4-FFF2-40B4-BE49-F238E27FC236}">
                    <a16:creationId xmlns:a16="http://schemas.microsoft.com/office/drawing/2014/main" id="{466F3DAB-47D5-41E7-8499-DCBEBFA4E5C7}"/>
                  </a:ext>
                </a:extLst>
              </p:cNvPr>
              <p:cNvSpPr>
                <a:spLocks noChangeShapeType="1"/>
              </p:cNvSpPr>
              <p:nvPr/>
            </p:nvSpPr>
            <p:spPr bwMode="auto">
              <a:xfrm>
                <a:off x="3556"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26">
                <a:extLst>
                  <a:ext uri="{FF2B5EF4-FFF2-40B4-BE49-F238E27FC236}">
                    <a16:creationId xmlns:a16="http://schemas.microsoft.com/office/drawing/2014/main" id="{5F6CA04B-0D0D-4C79-B9D3-28379ED6F7FC}"/>
                  </a:ext>
                </a:extLst>
              </p:cNvPr>
              <p:cNvSpPr>
                <a:spLocks noChangeShapeType="1"/>
              </p:cNvSpPr>
              <p:nvPr/>
            </p:nvSpPr>
            <p:spPr bwMode="auto">
              <a:xfrm>
                <a:off x="4124"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27">
                <a:extLst>
                  <a:ext uri="{FF2B5EF4-FFF2-40B4-BE49-F238E27FC236}">
                    <a16:creationId xmlns:a16="http://schemas.microsoft.com/office/drawing/2014/main" id="{3AEF8D38-4922-4335-9372-DC3E874EEAAF}"/>
                  </a:ext>
                </a:extLst>
              </p:cNvPr>
              <p:cNvSpPr>
                <a:spLocks noChangeShapeType="1"/>
              </p:cNvSpPr>
              <p:nvPr/>
            </p:nvSpPr>
            <p:spPr bwMode="auto">
              <a:xfrm>
                <a:off x="4700"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28">
                <a:extLst>
                  <a:ext uri="{FF2B5EF4-FFF2-40B4-BE49-F238E27FC236}">
                    <a16:creationId xmlns:a16="http://schemas.microsoft.com/office/drawing/2014/main" id="{4A77D48C-0FE8-4B5B-8BA7-4856F28CF19E}"/>
                  </a:ext>
                </a:extLst>
              </p:cNvPr>
              <p:cNvSpPr>
                <a:spLocks noChangeShapeType="1"/>
              </p:cNvSpPr>
              <p:nvPr/>
            </p:nvSpPr>
            <p:spPr bwMode="auto">
              <a:xfrm>
                <a:off x="5268"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29">
                <a:extLst>
                  <a:ext uri="{FF2B5EF4-FFF2-40B4-BE49-F238E27FC236}">
                    <a16:creationId xmlns:a16="http://schemas.microsoft.com/office/drawing/2014/main" id="{A4307D06-0330-4742-B2B9-9F895ECE968D}"/>
                  </a:ext>
                </a:extLst>
              </p:cNvPr>
              <p:cNvSpPr>
                <a:spLocks noChangeShapeType="1"/>
              </p:cNvSpPr>
              <p:nvPr/>
            </p:nvSpPr>
            <p:spPr bwMode="auto">
              <a:xfrm>
                <a:off x="5844" y="3660"/>
                <a:ext cx="0" cy="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30">
                <a:extLst>
                  <a:ext uri="{FF2B5EF4-FFF2-40B4-BE49-F238E27FC236}">
                    <a16:creationId xmlns:a16="http://schemas.microsoft.com/office/drawing/2014/main" id="{23EC726E-97F7-409D-8FDC-33FC21AF96E8}"/>
                  </a:ext>
                </a:extLst>
              </p:cNvPr>
              <p:cNvSpPr>
                <a:spLocks noChangeShapeType="1"/>
              </p:cNvSpPr>
              <p:nvPr/>
            </p:nvSpPr>
            <p:spPr bwMode="auto">
              <a:xfrm>
                <a:off x="1556"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Line 31">
                <a:extLst>
                  <a:ext uri="{FF2B5EF4-FFF2-40B4-BE49-F238E27FC236}">
                    <a16:creationId xmlns:a16="http://schemas.microsoft.com/office/drawing/2014/main" id="{FFB13350-AAF8-4F81-93A3-E05BD444565B}"/>
                  </a:ext>
                </a:extLst>
              </p:cNvPr>
              <p:cNvSpPr>
                <a:spLocks noChangeShapeType="1"/>
              </p:cNvSpPr>
              <p:nvPr/>
            </p:nvSpPr>
            <p:spPr bwMode="auto">
              <a:xfrm>
                <a:off x="2124"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32">
                <a:extLst>
                  <a:ext uri="{FF2B5EF4-FFF2-40B4-BE49-F238E27FC236}">
                    <a16:creationId xmlns:a16="http://schemas.microsoft.com/office/drawing/2014/main" id="{5077C3FC-CA67-4088-946D-8699834D91C3}"/>
                  </a:ext>
                </a:extLst>
              </p:cNvPr>
              <p:cNvSpPr>
                <a:spLocks noChangeShapeType="1"/>
              </p:cNvSpPr>
              <p:nvPr/>
            </p:nvSpPr>
            <p:spPr bwMode="auto">
              <a:xfrm>
                <a:off x="2412"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33">
                <a:extLst>
                  <a:ext uri="{FF2B5EF4-FFF2-40B4-BE49-F238E27FC236}">
                    <a16:creationId xmlns:a16="http://schemas.microsoft.com/office/drawing/2014/main" id="{18D35699-8A95-43F8-B072-046545A1AC2E}"/>
                  </a:ext>
                </a:extLst>
              </p:cNvPr>
              <p:cNvSpPr>
                <a:spLocks noChangeShapeType="1"/>
              </p:cNvSpPr>
              <p:nvPr/>
            </p:nvSpPr>
            <p:spPr bwMode="auto">
              <a:xfrm>
                <a:off x="2700"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34">
                <a:extLst>
                  <a:ext uri="{FF2B5EF4-FFF2-40B4-BE49-F238E27FC236}">
                    <a16:creationId xmlns:a16="http://schemas.microsoft.com/office/drawing/2014/main" id="{17A2A87E-BC1B-454B-9FAE-9F732C0D683F}"/>
                  </a:ext>
                </a:extLst>
              </p:cNvPr>
              <p:cNvSpPr>
                <a:spLocks noChangeShapeType="1"/>
              </p:cNvSpPr>
              <p:nvPr/>
            </p:nvSpPr>
            <p:spPr bwMode="auto">
              <a:xfrm>
                <a:off x="3268"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35">
                <a:extLst>
                  <a:ext uri="{FF2B5EF4-FFF2-40B4-BE49-F238E27FC236}">
                    <a16:creationId xmlns:a16="http://schemas.microsoft.com/office/drawing/2014/main" id="{E3A6D557-3C24-4EBB-9072-24BEA8A7230E}"/>
                  </a:ext>
                </a:extLst>
              </p:cNvPr>
              <p:cNvSpPr>
                <a:spLocks noChangeShapeType="1"/>
              </p:cNvSpPr>
              <p:nvPr/>
            </p:nvSpPr>
            <p:spPr bwMode="auto">
              <a:xfrm>
                <a:off x="3844"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Line 36">
                <a:extLst>
                  <a:ext uri="{FF2B5EF4-FFF2-40B4-BE49-F238E27FC236}">
                    <a16:creationId xmlns:a16="http://schemas.microsoft.com/office/drawing/2014/main" id="{48CF435D-D7E8-4A74-8FD8-D54619AA9BB7}"/>
                  </a:ext>
                </a:extLst>
              </p:cNvPr>
              <p:cNvSpPr>
                <a:spLocks noChangeShapeType="1"/>
              </p:cNvSpPr>
              <p:nvPr/>
            </p:nvSpPr>
            <p:spPr bwMode="auto">
              <a:xfrm>
                <a:off x="4412"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37">
                <a:extLst>
                  <a:ext uri="{FF2B5EF4-FFF2-40B4-BE49-F238E27FC236}">
                    <a16:creationId xmlns:a16="http://schemas.microsoft.com/office/drawing/2014/main" id="{CB57D2F3-8D52-484E-8E40-3EE63B8D5589}"/>
                  </a:ext>
                </a:extLst>
              </p:cNvPr>
              <p:cNvSpPr>
                <a:spLocks noChangeShapeType="1"/>
              </p:cNvSpPr>
              <p:nvPr/>
            </p:nvSpPr>
            <p:spPr bwMode="auto">
              <a:xfrm>
                <a:off x="4988"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38">
                <a:extLst>
                  <a:ext uri="{FF2B5EF4-FFF2-40B4-BE49-F238E27FC236}">
                    <a16:creationId xmlns:a16="http://schemas.microsoft.com/office/drawing/2014/main" id="{DE6592EE-0A41-450B-933C-286FE1594BAB}"/>
                  </a:ext>
                </a:extLst>
              </p:cNvPr>
              <p:cNvSpPr>
                <a:spLocks noChangeShapeType="1"/>
              </p:cNvSpPr>
              <p:nvPr/>
            </p:nvSpPr>
            <p:spPr bwMode="auto">
              <a:xfrm>
                <a:off x="5268"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39">
                <a:extLst>
                  <a:ext uri="{FF2B5EF4-FFF2-40B4-BE49-F238E27FC236}">
                    <a16:creationId xmlns:a16="http://schemas.microsoft.com/office/drawing/2014/main" id="{3F9B9ADF-4338-4F20-B256-73E08B0B8EAB}"/>
                  </a:ext>
                </a:extLst>
              </p:cNvPr>
              <p:cNvSpPr>
                <a:spLocks noChangeShapeType="1"/>
              </p:cNvSpPr>
              <p:nvPr/>
            </p:nvSpPr>
            <p:spPr bwMode="auto">
              <a:xfrm>
                <a:off x="5556" y="3660"/>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Line 40">
              <a:extLst>
                <a:ext uri="{FF2B5EF4-FFF2-40B4-BE49-F238E27FC236}">
                  <a16:creationId xmlns:a16="http://schemas.microsoft.com/office/drawing/2014/main" id="{77241453-8286-41AD-A488-41BF870A9B27}"/>
                </a:ext>
              </a:extLst>
            </p:cNvPr>
            <p:cNvSpPr>
              <a:spLocks noChangeShapeType="1"/>
            </p:cNvSpPr>
            <p:nvPr/>
          </p:nvSpPr>
          <p:spPr bwMode="auto">
            <a:xfrm flipV="1">
              <a:off x="1149252" y="876300"/>
              <a:ext cx="0" cy="4940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41">
              <a:extLst>
                <a:ext uri="{FF2B5EF4-FFF2-40B4-BE49-F238E27FC236}">
                  <a16:creationId xmlns:a16="http://schemas.microsoft.com/office/drawing/2014/main" id="{1F539F13-C8CE-4DFB-845D-9AE7A6A48516}"/>
                </a:ext>
              </a:extLst>
            </p:cNvPr>
            <p:cNvSpPr>
              <a:spLocks noChangeShapeType="1"/>
            </p:cNvSpPr>
            <p:nvPr/>
          </p:nvSpPr>
          <p:spPr bwMode="auto">
            <a:xfrm flipV="1">
              <a:off x="7606732" y="876300"/>
              <a:ext cx="0" cy="494030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42">
              <a:extLst>
                <a:ext uri="{FF2B5EF4-FFF2-40B4-BE49-F238E27FC236}">
                  <a16:creationId xmlns:a16="http://schemas.microsoft.com/office/drawing/2014/main" id="{997B709C-DDAE-4F5B-9005-F5ECD5A69649}"/>
                </a:ext>
              </a:extLst>
            </p:cNvPr>
            <p:cNvSpPr>
              <a:spLocks noChangeShapeType="1"/>
            </p:cNvSpPr>
            <p:nvPr/>
          </p:nvSpPr>
          <p:spPr bwMode="auto">
            <a:xfrm>
              <a:off x="1155116" y="5810250"/>
              <a:ext cx="64457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Line 43">
              <a:extLst>
                <a:ext uri="{FF2B5EF4-FFF2-40B4-BE49-F238E27FC236}">
                  <a16:creationId xmlns:a16="http://schemas.microsoft.com/office/drawing/2014/main" id="{C15781FE-3C78-4BCD-89D3-CAEDAD05E05E}"/>
                </a:ext>
              </a:extLst>
            </p:cNvPr>
            <p:cNvSpPr>
              <a:spLocks noChangeShapeType="1"/>
            </p:cNvSpPr>
            <p:nvPr/>
          </p:nvSpPr>
          <p:spPr bwMode="auto">
            <a:xfrm>
              <a:off x="1155116" y="882650"/>
              <a:ext cx="64457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44">
              <a:extLst>
                <a:ext uri="{FF2B5EF4-FFF2-40B4-BE49-F238E27FC236}">
                  <a16:creationId xmlns:a16="http://schemas.microsoft.com/office/drawing/2014/main" id="{BD1137E2-780B-4B24-815F-1395B8E5EC26}"/>
                </a:ext>
              </a:extLst>
            </p:cNvPr>
            <p:cNvSpPr>
              <a:spLocks noChangeArrowheads="1"/>
            </p:cNvSpPr>
            <p:nvPr/>
          </p:nvSpPr>
          <p:spPr bwMode="auto">
            <a:xfrm>
              <a:off x="1515738" y="3625850"/>
              <a:ext cx="57172" cy="63500"/>
            </a:xfrm>
            <a:prstGeom prst="ellipse">
              <a:avLst/>
            </a:prstGeom>
            <a:solidFill>
              <a:schemeClr val="tx1"/>
            </a:solidFill>
            <a:ln w="12700">
              <a:solidFill>
                <a:schemeClr val="tx1"/>
              </a:solidFill>
              <a:round/>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 name="Oval 45">
              <a:extLst>
                <a:ext uri="{FF2B5EF4-FFF2-40B4-BE49-F238E27FC236}">
                  <a16:creationId xmlns:a16="http://schemas.microsoft.com/office/drawing/2014/main" id="{B7192487-F3BC-497D-A99B-9F6FA3A76B90}"/>
                </a:ext>
              </a:extLst>
            </p:cNvPr>
            <p:cNvSpPr>
              <a:spLocks noChangeArrowheads="1"/>
            </p:cNvSpPr>
            <p:nvPr/>
          </p:nvSpPr>
          <p:spPr bwMode="auto">
            <a:xfrm>
              <a:off x="3197175" y="3092450"/>
              <a:ext cx="57172" cy="63500"/>
            </a:xfrm>
            <a:prstGeom prst="ellipse">
              <a:avLst/>
            </a:prstGeom>
            <a:solidFill>
              <a:schemeClr val="tx1"/>
            </a:solidFill>
            <a:ln w="12700">
              <a:solidFill>
                <a:schemeClr val="tx1"/>
              </a:solidFill>
              <a:round/>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Oval 46">
              <a:extLst>
                <a:ext uri="{FF2B5EF4-FFF2-40B4-BE49-F238E27FC236}">
                  <a16:creationId xmlns:a16="http://schemas.microsoft.com/office/drawing/2014/main" id="{923C9275-E6FC-45D3-AE27-8E29DD666C63}"/>
                </a:ext>
              </a:extLst>
            </p:cNvPr>
            <p:cNvSpPr>
              <a:spLocks noChangeArrowheads="1"/>
            </p:cNvSpPr>
            <p:nvPr/>
          </p:nvSpPr>
          <p:spPr bwMode="auto">
            <a:xfrm>
              <a:off x="4812644" y="2660650"/>
              <a:ext cx="55706" cy="63500"/>
            </a:xfrm>
            <a:prstGeom prst="ellipse">
              <a:avLst/>
            </a:prstGeom>
            <a:solidFill>
              <a:schemeClr val="tx1"/>
            </a:solidFill>
            <a:ln w="12700">
              <a:solidFill>
                <a:schemeClr val="tx1"/>
              </a:solidFill>
              <a:round/>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Oval 47">
              <a:extLst>
                <a:ext uri="{FF2B5EF4-FFF2-40B4-BE49-F238E27FC236}">
                  <a16:creationId xmlns:a16="http://schemas.microsoft.com/office/drawing/2014/main" id="{266B5539-0B26-48AA-BE0C-C425994004D0}"/>
                </a:ext>
              </a:extLst>
            </p:cNvPr>
            <p:cNvSpPr>
              <a:spLocks noChangeArrowheads="1"/>
            </p:cNvSpPr>
            <p:nvPr/>
          </p:nvSpPr>
          <p:spPr bwMode="auto">
            <a:xfrm>
              <a:off x="6370942" y="2317750"/>
              <a:ext cx="55706" cy="63500"/>
            </a:xfrm>
            <a:prstGeom prst="ellipse">
              <a:avLst/>
            </a:prstGeom>
            <a:solidFill>
              <a:schemeClr val="tx1"/>
            </a:solidFill>
            <a:ln w="12700">
              <a:solidFill>
                <a:schemeClr val="tx1"/>
              </a:solidFill>
              <a:round/>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Rectangle 48">
              <a:extLst>
                <a:ext uri="{FF2B5EF4-FFF2-40B4-BE49-F238E27FC236}">
                  <a16:creationId xmlns:a16="http://schemas.microsoft.com/office/drawing/2014/main" id="{77249604-EE8E-4A77-80F7-9079EC1C43AC}"/>
                </a:ext>
              </a:extLst>
            </p:cNvPr>
            <p:cNvSpPr>
              <a:spLocks noChangeArrowheads="1"/>
            </p:cNvSpPr>
            <p:nvPr/>
          </p:nvSpPr>
          <p:spPr bwMode="auto">
            <a:xfrm>
              <a:off x="4422704" y="30734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Freeform 49">
              <a:extLst>
                <a:ext uri="{FF2B5EF4-FFF2-40B4-BE49-F238E27FC236}">
                  <a16:creationId xmlns:a16="http://schemas.microsoft.com/office/drawing/2014/main" id="{A275605A-CB1C-47CE-8AD9-0B1FE6B7BE07}"/>
                </a:ext>
              </a:extLst>
            </p:cNvPr>
            <p:cNvSpPr>
              <a:spLocks/>
            </p:cNvSpPr>
            <p:nvPr/>
          </p:nvSpPr>
          <p:spPr bwMode="auto">
            <a:xfrm>
              <a:off x="4422704" y="30734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Rectangle 50">
              <a:extLst>
                <a:ext uri="{FF2B5EF4-FFF2-40B4-BE49-F238E27FC236}">
                  <a16:creationId xmlns:a16="http://schemas.microsoft.com/office/drawing/2014/main" id="{3373D2B6-73B8-475D-9494-60979E227AA8}"/>
                </a:ext>
              </a:extLst>
            </p:cNvPr>
            <p:cNvSpPr>
              <a:spLocks noChangeArrowheads="1"/>
            </p:cNvSpPr>
            <p:nvPr/>
          </p:nvSpPr>
          <p:spPr bwMode="auto">
            <a:xfrm>
              <a:off x="4523854" y="31750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 name="Freeform 51">
              <a:extLst>
                <a:ext uri="{FF2B5EF4-FFF2-40B4-BE49-F238E27FC236}">
                  <a16:creationId xmlns:a16="http://schemas.microsoft.com/office/drawing/2014/main" id="{E0983525-06C1-4231-AA61-54792385C5EB}"/>
                </a:ext>
              </a:extLst>
            </p:cNvPr>
            <p:cNvSpPr>
              <a:spLocks/>
            </p:cNvSpPr>
            <p:nvPr/>
          </p:nvSpPr>
          <p:spPr bwMode="auto">
            <a:xfrm>
              <a:off x="4523854" y="3175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 name="Rectangle 52">
              <a:extLst>
                <a:ext uri="{FF2B5EF4-FFF2-40B4-BE49-F238E27FC236}">
                  <a16:creationId xmlns:a16="http://schemas.microsoft.com/office/drawing/2014/main" id="{47803967-89C4-47C9-9E5C-3B7BB2419711}"/>
                </a:ext>
              </a:extLst>
            </p:cNvPr>
            <p:cNvSpPr>
              <a:spLocks noChangeArrowheads="1"/>
            </p:cNvSpPr>
            <p:nvPr/>
          </p:nvSpPr>
          <p:spPr bwMode="auto">
            <a:xfrm>
              <a:off x="4422704" y="32385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 name="Freeform 53">
              <a:extLst>
                <a:ext uri="{FF2B5EF4-FFF2-40B4-BE49-F238E27FC236}">
                  <a16:creationId xmlns:a16="http://schemas.microsoft.com/office/drawing/2014/main" id="{E161534F-A3AA-4920-85EB-4AE977F81CED}"/>
                </a:ext>
              </a:extLst>
            </p:cNvPr>
            <p:cNvSpPr>
              <a:spLocks/>
            </p:cNvSpPr>
            <p:nvPr/>
          </p:nvSpPr>
          <p:spPr bwMode="auto">
            <a:xfrm>
              <a:off x="4422704" y="32385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 name="Rectangle 54">
              <a:extLst>
                <a:ext uri="{FF2B5EF4-FFF2-40B4-BE49-F238E27FC236}">
                  <a16:creationId xmlns:a16="http://schemas.microsoft.com/office/drawing/2014/main" id="{6F363188-5629-43A2-A230-763869BD284C}"/>
                </a:ext>
              </a:extLst>
            </p:cNvPr>
            <p:cNvSpPr>
              <a:spLocks noChangeArrowheads="1"/>
            </p:cNvSpPr>
            <p:nvPr/>
          </p:nvSpPr>
          <p:spPr bwMode="auto">
            <a:xfrm>
              <a:off x="3462511" y="39243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 name="Freeform 55">
              <a:extLst>
                <a:ext uri="{FF2B5EF4-FFF2-40B4-BE49-F238E27FC236}">
                  <a16:creationId xmlns:a16="http://schemas.microsoft.com/office/drawing/2014/main" id="{45CB0A6A-1789-4428-9181-85656B60BFAE}"/>
                </a:ext>
              </a:extLst>
            </p:cNvPr>
            <p:cNvSpPr>
              <a:spLocks/>
            </p:cNvSpPr>
            <p:nvPr/>
          </p:nvSpPr>
          <p:spPr bwMode="auto">
            <a:xfrm>
              <a:off x="3462511" y="39243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 name="Rectangle 56">
              <a:extLst>
                <a:ext uri="{FF2B5EF4-FFF2-40B4-BE49-F238E27FC236}">
                  <a16:creationId xmlns:a16="http://schemas.microsoft.com/office/drawing/2014/main" id="{E9120080-5962-44CA-B958-3C45A29CC466}"/>
                </a:ext>
              </a:extLst>
            </p:cNvPr>
            <p:cNvSpPr>
              <a:spLocks noChangeArrowheads="1"/>
            </p:cNvSpPr>
            <p:nvPr/>
          </p:nvSpPr>
          <p:spPr bwMode="auto">
            <a:xfrm>
              <a:off x="3452249" y="38227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 name="Freeform 57">
              <a:extLst>
                <a:ext uri="{FF2B5EF4-FFF2-40B4-BE49-F238E27FC236}">
                  <a16:creationId xmlns:a16="http://schemas.microsoft.com/office/drawing/2014/main" id="{2FCF3DA8-3FCF-49BE-B671-4D38859FA2F5}"/>
                </a:ext>
              </a:extLst>
            </p:cNvPr>
            <p:cNvSpPr>
              <a:spLocks/>
            </p:cNvSpPr>
            <p:nvPr/>
          </p:nvSpPr>
          <p:spPr bwMode="auto">
            <a:xfrm>
              <a:off x="3452249" y="38227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 name="Rectangle 58">
              <a:extLst>
                <a:ext uri="{FF2B5EF4-FFF2-40B4-BE49-F238E27FC236}">
                  <a16:creationId xmlns:a16="http://schemas.microsoft.com/office/drawing/2014/main" id="{767D15D7-0B67-4464-929C-1B812EF0C852}"/>
                </a:ext>
              </a:extLst>
            </p:cNvPr>
            <p:cNvSpPr>
              <a:spLocks noChangeArrowheads="1"/>
            </p:cNvSpPr>
            <p:nvPr/>
          </p:nvSpPr>
          <p:spPr bwMode="auto">
            <a:xfrm>
              <a:off x="3406805" y="38227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6" name="Freeform 59">
              <a:extLst>
                <a:ext uri="{FF2B5EF4-FFF2-40B4-BE49-F238E27FC236}">
                  <a16:creationId xmlns:a16="http://schemas.microsoft.com/office/drawing/2014/main" id="{637219FA-A61C-40F6-97C8-62DD08A3552F}"/>
                </a:ext>
              </a:extLst>
            </p:cNvPr>
            <p:cNvSpPr>
              <a:spLocks/>
            </p:cNvSpPr>
            <p:nvPr/>
          </p:nvSpPr>
          <p:spPr bwMode="auto">
            <a:xfrm>
              <a:off x="3406805" y="38227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7" name="Rectangle 60">
              <a:extLst>
                <a:ext uri="{FF2B5EF4-FFF2-40B4-BE49-F238E27FC236}">
                  <a16:creationId xmlns:a16="http://schemas.microsoft.com/office/drawing/2014/main" id="{7859252D-AC68-419E-8B1B-D13698519F38}"/>
                </a:ext>
              </a:extLst>
            </p:cNvPr>
            <p:cNvSpPr>
              <a:spLocks noChangeArrowheads="1"/>
            </p:cNvSpPr>
            <p:nvPr/>
          </p:nvSpPr>
          <p:spPr bwMode="auto">
            <a:xfrm>
              <a:off x="3068172" y="45720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Freeform 61">
              <a:extLst>
                <a:ext uri="{FF2B5EF4-FFF2-40B4-BE49-F238E27FC236}">
                  <a16:creationId xmlns:a16="http://schemas.microsoft.com/office/drawing/2014/main" id="{86343474-C575-4A1F-9FAD-8A6E35A7C64A}"/>
                </a:ext>
              </a:extLst>
            </p:cNvPr>
            <p:cNvSpPr>
              <a:spLocks/>
            </p:cNvSpPr>
            <p:nvPr/>
          </p:nvSpPr>
          <p:spPr bwMode="auto">
            <a:xfrm>
              <a:off x="3068172" y="4572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 name="Rectangle 62">
              <a:extLst>
                <a:ext uri="{FF2B5EF4-FFF2-40B4-BE49-F238E27FC236}">
                  <a16:creationId xmlns:a16="http://schemas.microsoft.com/office/drawing/2014/main" id="{0B03BC2A-FA94-4793-A737-3BDA48FE4A2E}"/>
                </a:ext>
              </a:extLst>
            </p:cNvPr>
            <p:cNvSpPr>
              <a:spLocks noChangeArrowheads="1"/>
            </p:cNvSpPr>
            <p:nvPr/>
          </p:nvSpPr>
          <p:spPr bwMode="auto">
            <a:xfrm>
              <a:off x="3349633" y="38354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 name="Freeform 63">
              <a:extLst>
                <a:ext uri="{FF2B5EF4-FFF2-40B4-BE49-F238E27FC236}">
                  <a16:creationId xmlns:a16="http://schemas.microsoft.com/office/drawing/2014/main" id="{6ADE84E5-0748-4260-A3BD-AFE428FCE884}"/>
                </a:ext>
              </a:extLst>
            </p:cNvPr>
            <p:cNvSpPr>
              <a:spLocks/>
            </p:cNvSpPr>
            <p:nvPr/>
          </p:nvSpPr>
          <p:spPr bwMode="auto">
            <a:xfrm>
              <a:off x="3349633" y="38354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1" name="Rectangle 64">
              <a:extLst>
                <a:ext uri="{FF2B5EF4-FFF2-40B4-BE49-F238E27FC236}">
                  <a16:creationId xmlns:a16="http://schemas.microsoft.com/office/drawing/2014/main" id="{F790ADC7-D404-49E7-96A1-5CF70AB62E26}"/>
                </a:ext>
              </a:extLst>
            </p:cNvPr>
            <p:cNvSpPr>
              <a:spLocks noChangeArrowheads="1"/>
            </p:cNvSpPr>
            <p:nvPr/>
          </p:nvSpPr>
          <p:spPr bwMode="auto">
            <a:xfrm>
              <a:off x="5088242" y="24765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2" name="Freeform 65">
              <a:extLst>
                <a:ext uri="{FF2B5EF4-FFF2-40B4-BE49-F238E27FC236}">
                  <a16:creationId xmlns:a16="http://schemas.microsoft.com/office/drawing/2014/main" id="{19B72AB2-32A6-420D-B568-2E824750905C}"/>
                </a:ext>
              </a:extLst>
            </p:cNvPr>
            <p:cNvSpPr>
              <a:spLocks/>
            </p:cNvSpPr>
            <p:nvPr/>
          </p:nvSpPr>
          <p:spPr bwMode="auto">
            <a:xfrm>
              <a:off x="5088242" y="24765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3" name="Rectangle 66">
              <a:extLst>
                <a:ext uri="{FF2B5EF4-FFF2-40B4-BE49-F238E27FC236}">
                  <a16:creationId xmlns:a16="http://schemas.microsoft.com/office/drawing/2014/main" id="{5F347CCF-A4D1-4D77-B150-CAC446B4A4F3}"/>
                </a:ext>
              </a:extLst>
            </p:cNvPr>
            <p:cNvSpPr>
              <a:spLocks noChangeArrowheads="1"/>
            </p:cNvSpPr>
            <p:nvPr/>
          </p:nvSpPr>
          <p:spPr bwMode="auto">
            <a:xfrm>
              <a:off x="5044263" y="25273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4" name="Freeform 67">
              <a:extLst>
                <a:ext uri="{FF2B5EF4-FFF2-40B4-BE49-F238E27FC236}">
                  <a16:creationId xmlns:a16="http://schemas.microsoft.com/office/drawing/2014/main" id="{BE11575A-EA70-4A66-86C9-A07B9D874CC5}"/>
                </a:ext>
              </a:extLst>
            </p:cNvPr>
            <p:cNvSpPr>
              <a:spLocks/>
            </p:cNvSpPr>
            <p:nvPr/>
          </p:nvSpPr>
          <p:spPr bwMode="auto">
            <a:xfrm>
              <a:off x="5044263" y="25273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5" name="Rectangle 68">
              <a:extLst>
                <a:ext uri="{FF2B5EF4-FFF2-40B4-BE49-F238E27FC236}">
                  <a16:creationId xmlns:a16="http://schemas.microsoft.com/office/drawing/2014/main" id="{D5CB4F20-FF46-44AF-8FBC-24E15AA0E1BA}"/>
                </a:ext>
              </a:extLst>
            </p:cNvPr>
            <p:cNvSpPr>
              <a:spLocks noChangeArrowheads="1"/>
            </p:cNvSpPr>
            <p:nvPr/>
          </p:nvSpPr>
          <p:spPr bwMode="auto">
            <a:xfrm>
              <a:off x="3666277" y="40640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6" name="Freeform 69">
              <a:extLst>
                <a:ext uri="{FF2B5EF4-FFF2-40B4-BE49-F238E27FC236}">
                  <a16:creationId xmlns:a16="http://schemas.microsoft.com/office/drawing/2014/main" id="{21C5D86B-CC32-41FC-93DC-B444B0405EE7}"/>
                </a:ext>
              </a:extLst>
            </p:cNvPr>
            <p:cNvSpPr>
              <a:spLocks/>
            </p:cNvSpPr>
            <p:nvPr/>
          </p:nvSpPr>
          <p:spPr bwMode="auto">
            <a:xfrm>
              <a:off x="3666277" y="4064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7" name="Rectangle 70">
              <a:extLst>
                <a:ext uri="{FF2B5EF4-FFF2-40B4-BE49-F238E27FC236}">
                  <a16:creationId xmlns:a16="http://schemas.microsoft.com/office/drawing/2014/main" id="{A9ADE871-52B1-42F1-BAA7-DEDD8AA5697F}"/>
                </a:ext>
              </a:extLst>
            </p:cNvPr>
            <p:cNvSpPr>
              <a:spLocks noChangeArrowheads="1"/>
            </p:cNvSpPr>
            <p:nvPr/>
          </p:nvSpPr>
          <p:spPr bwMode="auto">
            <a:xfrm>
              <a:off x="4377259" y="32893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8" name="Freeform 71">
              <a:extLst>
                <a:ext uri="{FF2B5EF4-FFF2-40B4-BE49-F238E27FC236}">
                  <a16:creationId xmlns:a16="http://schemas.microsoft.com/office/drawing/2014/main" id="{9D28898E-E3F3-471A-871A-F02D6C0FED84}"/>
                </a:ext>
              </a:extLst>
            </p:cNvPr>
            <p:cNvSpPr>
              <a:spLocks/>
            </p:cNvSpPr>
            <p:nvPr/>
          </p:nvSpPr>
          <p:spPr bwMode="auto">
            <a:xfrm>
              <a:off x="4377259" y="32893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 name="Rectangle 72">
              <a:extLst>
                <a:ext uri="{FF2B5EF4-FFF2-40B4-BE49-F238E27FC236}">
                  <a16:creationId xmlns:a16="http://schemas.microsoft.com/office/drawing/2014/main" id="{3F64C046-EE46-4E37-921D-A3DFC5D5F450}"/>
                </a:ext>
              </a:extLst>
            </p:cNvPr>
            <p:cNvSpPr>
              <a:spLocks noChangeArrowheads="1"/>
            </p:cNvSpPr>
            <p:nvPr/>
          </p:nvSpPr>
          <p:spPr bwMode="auto">
            <a:xfrm>
              <a:off x="4468148" y="28702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 name="Freeform 73">
              <a:extLst>
                <a:ext uri="{FF2B5EF4-FFF2-40B4-BE49-F238E27FC236}">
                  <a16:creationId xmlns:a16="http://schemas.microsoft.com/office/drawing/2014/main" id="{E4D7D2EF-B037-4C54-969E-A152556B6C79}"/>
                </a:ext>
              </a:extLst>
            </p:cNvPr>
            <p:cNvSpPr>
              <a:spLocks/>
            </p:cNvSpPr>
            <p:nvPr/>
          </p:nvSpPr>
          <p:spPr bwMode="auto">
            <a:xfrm>
              <a:off x="4468148" y="28702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 name="Rectangle 74">
              <a:extLst>
                <a:ext uri="{FF2B5EF4-FFF2-40B4-BE49-F238E27FC236}">
                  <a16:creationId xmlns:a16="http://schemas.microsoft.com/office/drawing/2014/main" id="{80F6F926-F126-4652-B695-9AF91E13111F}"/>
                </a:ext>
              </a:extLst>
            </p:cNvPr>
            <p:cNvSpPr>
              <a:spLocks noChangeArrowheads="1"/>
            </p:cNvSpPr>
            <p:nvPr/>
          </p:nvSpPr>
          <p:spPr bwMode="auto">
            <a:xfrm>
              <a:off x="5123424" y="22860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2" name="Freeform 75">
              <a:extLst>
                <a:ext uri="{FF2B5EF4-FFF2-40B4-BE49-F238E27FC236}">
                  <a16:creationId xmlns:a16="http://schemas.microsoft.com/office/drawing/2014/main" id="{4003F1EE-6A74-4880-8308-2794C89F9C9E}"/>
                </a:ext>
              </a:extLst>
            </p:cNvPr>
            <p:cNvSpPr>
              <a:spLocks/>
            </p:cNvSpPr>
            <p:nvPr/>
          </p:nvSpPr>
          <p:spPr bwMode="auto">
            <a:xfrm>
              <a:off x="5123424" y="2286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 name="Rectangle 76">
              <a:extLst>
                <a:ext uri="{FF2B5EF4-FFF2-40B4-BE49-F238E27FC236}">
                  <a16:creationId xmlns:a16="http://schemas.microsoft.com/office/drawing/2014/main" id="{7A56EADF-91FB-431B-839F-99B5D986FF7D}"/>
                </a:ext>
              </a:extLst>
            </p:cNvPr>
            <p:cNvSpPr>
              <a:spLocks noChangeArrowheads="1"/>
            </p:cNvSpPr>
            <p:nvPr/>
          </p:nvSpPr>
          <p:spPr bwMode="auto">
            <a:xfrm>
              <a:off x="2559490" y="49911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4" name="Freeform 77">
              <a:extLst>
                <a:ext uri="{FF2B5EF4-FFF2-40B4-BE49-F238E27FC236}">
                  <a16:creationId xmlns:a16="http://schemas.microsoft.com/office/drawing/2014/main" id="{B2BC458E-AE55-472D-A04C-36221EA4283A}"/>
                </a:ext>
              </a:extLst>
            </p:cNvPr>
            <p:cNvSpPr>
              <a:spLocks/>
            </p:cNvSpPr>
            <p:nvPr/>
          </p:nvSpPr>
          <p:spPr bwMode="auto">
            <a:xfrm>
              <a:off x="2559490" y="49911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5" name="Rectangle 78">
              <a:extLst>
                <a:ext uri="{FF2B5EF4-FFF2-40B4-BE49-F238E27FC236}">
                  <a16:creationId xmlns:a16="http://schemas.microsoft.com/office/drawing/2014/main" id="{2F5B5E63-EBBF-4ACF-9F65-D91C0FF504E4}"/>
                </a:ext>
              </a:extLst>
            </p:cNvPr>
            <p:cNvSpPr>
              <a:spLocks noChangeArrowheads="1"/>
            </p:cNvSpPr>
            <p:nvPr/>
          </p:nvSpPr>
          <p:spPr bwMode="auto">
            <a:xfrm>
              <a:off x="4287837" y="32385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6" name="Freeform 79">
              <a:extLst>
                <a:ext uri="{FF2B5EF4-FFF2-40B4-BE49-F238E27FC236}">
                  <a16:creationId xmlns:a16="http://schemas.microsoft.com/office/drawing/2014/main" id="{91103908-ACE0-4E1C-86E9-A763548D95FD}"/>
                </a:ext>
              </a:extLst>
            </p:cNvPr>
            <p:cNvSpPr>
              <a:spLocks/>
            </p:cNvSpPr>
            <p:nvPr/>
          </p:nvSpPr>
          <p:spPr bwMode="auto">
            <a:xfrm>
              <a:off x="4287837" y="32385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7" name="Rectangle 80">
              <a:extLst>
                <a:ext uri="{FF2B5EF4-FFF2-40B4-BE49-F238E27FC236}">
                  <a16:creationId xmlns:a16="http://schemas.microsoft.com/office/drawing/2014/main" id="{E593D8A7-6771-4673-8E04-F27D6DB7BEE3}"/>
                </a:ext>
              </a:extLst>
            </p:cNvPr>
            <p:cNvSpPr>
              <a:spLocks noChangeArrowheads="1"/>
            </p:cNvSpPr>
            <p:nvPr/>
          </p:nvSpPr>
          <p:spPr bwMode="auto">
            <a:xfrm>
              <a:off x="5258291" y="25146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8" name="Freeform 81">
              <a:extLst>
                <a:ext uri="{FF2B5EF4-FFF2-40B4-BE49-F238E27FC236}">
                  <a16:creationId xmlns:a16="http://schemas.microsoft.com/office/drawing/2014/main" id="{A6283B47-C869-4EF7-8B4E-D3D10564928C}"/>
                </a:ext>
              </a:extLst>
            </p:cNvPr>
            <p:cNvSpPr>
              <a:spLocks/>
            </p:cNvSpPr>
            <p:nvPr/>
          </p:nvSpPr>
          <p:spPr bwMode="auto">
            <a:xfrm>
              <a:off x="5258291" y="25146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9" name="Rectangle 82">
              <a:extLst>
                <a:ext uri="{FF2B5EF4-FFF2-40B4-BE49-F238E27FC236}">
                  <a16:creationId xmlns:a16="http://schemas.microsoft.com/office/drawing/2014/main" id="{C1119896-5ACF-4163-923F-4ED03AD09C48}"/>
                </a:ext>
              </a:extLst>
            </p:cNvPr>
            <p:cNvSpPr>
              <a:spLocks noChangeArrowheads="1"/>
            </p:cNvSpPr>
            <p:nvPr/>
          </p:nvSpPr>
          <p:spPr bwMode="auto">
            <a:xfrm>
              <a:off x="4965103" y="22352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0" name="Freeform 83">
              <a:extLst>
                <a:ext uri="{FF2B5EF4-FFF2-40B4-BE49-F238E27FC236}">
                  <a16:creationId xmlns:a16="http://schemas.microsoft.com/office/drawing/2014/main" id="{04ED331F-5D01-4B82-8541-41AC4B7219E1}"/>
                </a:ext>
              </a:extLst>
            </p:cNvPr>
            <p:cNvSpPr>
              <a:spLocks/>
            </p:cNvSpPr>
            <p:nvPr/>
          </p:nvSpPr>
          <p:spPr bwMode="auto">
            <a:xfrm>
              <a:off x="4965103" y="22352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1" name="Rectangle 84">
              <a:extLst>
                <a:ext uri="{FF2B5EF4-FFF2-40B4-BE49-F238E27FC236}">
                  <a16:creationId xmlns:a16="http://schemas.microsoft.com/office/drawing/2014/main" id="{C8661881-F2C2-463E-BA92-C79146DA0FD3}"/>
                </a:ext>
              </a:extLst>
            </p:cNvPr>
            <p:cNvSpPr>
              <a:spLocks noChangeArrowheads="1"/>
            </p:cNvSpPr>
            <p:nvPr/>
          </p:nvSpPr>
          <p:spPr bwMode="auto">
            <a:xfrm>
              <a:off x="4196948" y="29591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2" name="Freeform 85">
              <a:extLst>
                <a:ext uri="{FF2B5EF4-FFF2-40B4-BE49-F238E27FC236}">
                  <a16:creationId xmlns:a16="http://schemas.microsoft.com/office/drawing/2014/main" id="{5CFE20EB-83C6-439B-A2DE-8FE1B3E84C56}"/>
                </a:ext>
              </a:extLst>
            </p:cNvPr>
            <p:cNvSpPr>
              <a:spLocks/>
            </p:cNvSpPr>
            <p:nvPr/>
          </p:nvSpPr>
          <p:spPr bwMode="auto">
            <a:xfrm>
              <a:off x="4196948" y="29591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3" name="Rectangle 86">
              <a:extLst>
                <a:ext uri="{FF2B5EF4-FFF2-40B4-BE49-F238E27FC236}">
                  <a16:creationId xmlns:a16="http://schemas.microsoft.com/office/drawing/2014/main" id="{C821D193-13B7-4D00-8EB4-B95AD5D04463}"/>
                </a:ext>
              </a:extLst>
            </p:cNvPr>
            <p:cNvSpPr>
              <a:spLocks noChangeArrowheads="1"/>
            </p:cNvSpPr>
            <p:nvPr/>
          </p:nvSpPr>
          <p:spPr bwMode="auto">
            <a:xfrm>
              <a:off x="4400714" y="32893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4" name="Freeform 87">
              <a:extLst>
                <a:ext uri="{FF2B5EF4-FFF2-40B4-BE49-F238E27FC236}">
                  <a16:creationId xmlns:a16="http://schemas.microsoft.com/office/drawing/2014/main" id="{067AC21B-A7D1-42FD-AB94-D0BB01813485}"/>
                </a:ext>
              </a:extLst>
            </p:cNvPr>
            <p:cNvSpPr>
              <a:spLocks/>
            </p:cNvSpPr>
            <p:nvPr/>
          </p:nvSpPr>
          <p:spPr bwMode="auto">
            <a:xfrm>
              <a:off x="4400714" y="32893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5" name="Rectangle 88">
              <a:extLst>
                <a:ext uri="{FF2B5EF4-FFF2-40B4-BE49-F238E27FC236}">
                  <a16:creationId xmlns:a16="http://schemas.microsoft.com/office/drawing/2014/main" id="{E13A3FE8-C0AE-490D-B20A-69C08961A48A}"/>
                </a:ext>
              </a:extLst>
            </p:cNvPr>
            <p:cNvSpPr>
              <a:spLocks noChangeArrowheads="1"/>
            </p:cNvSpPr>
            <p:nvPr/>
          </p:nvSpPr>
          <p:spPr bwMode="auto">
            <a:xfrm>
              <a:off x="4377259" y="29083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6" name="Freeform 89">
              <a:extLst>
                <a:ext uri="{FF2B5EF4-FFF2-40B4-BE49-F238E27FC236}">
                  <a16:creationId xmlns:a16="http://schemas.microsoft.com/office/drawing/2014/main" id="{FC257CBA-899B-4F37-A66B-0CE5327E9F2E}"/>
                </a:ext>
              </a:extLst>
            </p:cNvPr>
            <p:cNvSpPr>
              <a:spLocks/>
            </p:cNvSpPr>
            <p:nvPr/>
          </p:nvSpPr>
          <p:spPr bwMode="auto">
            <a:xfrm>
              <a:off x="4377259" y="29083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7" name="Rectangle 90">
              <a:extLst>
                <a:ext uri="{FF2B5EF4-FFF2-40B4-BE49-F238E27FC236}">
                  <a16:creationId xmlns:a16="http://schemas.microsoft.com/office/drawing/2014/main" id="{7F0D98F7-6541-4FA1-8DB7-5D0ED0E55582}"/>
                </a:ext>
              </a:extLst>
            </p:cNvPr>
            <p:cNvSpPr>
              <a:spLocks noChangeArrowheads="1"/>
            </p:cNvSpPr>
            <p:nvPr/>
          </p:nvSpPr>
          <p:spPr bwMode="auto">
            <a:xfrm>
              <a:off x="5179130" y="24257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8" name="Freeform 91">
              <a:extLst>
                <a:ext uri="{FF2B5EF4-FFF2-40B4-BE49-F238E27FC236}">
                  <a16:creationId xmlns:a16="http://schemas.microsoft.com/office/drawing/2014/main" id="{D6509BDF-8146-49C2-B57D-733205995133}"/>
                </a:ext>
              </a:extLst>
            </p:cNvPr>
            <p:cNvSpPr>
              <a:spLocks/>
            </p:cNvSpPr>
            <p:nvPr/>
          </p:nvSpPr>
          <p:spPr bwMode="auto">
            <a:xfrm>
              <a:off x="5179130" y="24257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9" name="Rectangle 92">
              <a:extLst>
                <a:ext uri="{FF2B5EF4-FFF2-40B4-BE49-F238E27FC236}">
                  <a16:creationId xmlns:a16="http://schemas.microsoft.com/office/drawing/2014/main" id="{59342194-56BD-45DE-AAB7-144318D3EF61}"/>
                </a:ext>
              </a:extLst>
            </p:cNvPr>
            <p:cNvSpPr>
              <a:spLocks noChangeArrowheads="1"/>
            </p:cNvSpPr>
            <p:nvPr/>
          </p:nvSpPr>
          <p:spPr bwMode="auto">
            <a:xfrm>
              <a:off x="3644288" y="34798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0" name="Freeform 93">
              <a:extLst>
                <a:ext uri="{FF2B5EF4-FFF2-40B4-BE49-F238E27FC236}">
                  <a16:creationId xmlns:a16="http://schemas.microsoft.com/office/drawing/2014/main" id="{101E1648-0123-4EEE-A771-4EA3B99BD86D}"/>
                </a:ext>
              </a:extLst>
            </p:cNvPr>
            <p:cNvSpPr>
              <a:spLocks/>
            </p:cNvSpPr>
            <p:nvPr/>
          </p:nvSpPr>
          <p:spPr bwMode="auto">
            <a:xfrm>
              <a:off x="3644288" y="34798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1" name="Rectangle 94">
              <a:extLst>
                <a:ext uri="{FF2B5EF4-FFF2-40B4-BE49-F238E27FC236}">
                  <a16:creationId xmlns:a16="http://schemas.microsoft.com/office/drawing/2014/main" id="{D0618268-FA49-4CF3-9B75-E03F7F352E9F}"/>
                </a:ext>
              </a:extLst>
            </p:cNvPr>
            <p:cNvSpPr>
              <a:spLocks noChangeArrowheads="1"/>
            </p:cNvSpPr>
            <p:nvPr/>
          </p:nvSpPr>
          <p:spPr bwMode="auto">
            <a:xfrm>
              <a:off x="4410976" y="2882900"/>
              <a:ext cx="112878" cy="127000"/>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2" name="Freeform 95">
              <a:extLst>
                <a:ext uri="{FF2B5EF4-FFF2-40B4-BE49-F238E27FC236}">
                  <a16:creationId xmlns:a16="http://schemas.microsoft.com/office/drawing/2014/main" id="{439BEFFC-F383-42DC-92D6-B34F5A1488A6}"/>
                </a:ext>
              </a:extLst>
            </p:cNvPr>
            <p:cNvSpPr>
              <a:spLocks/>
            </p:cNvSpPr>
            <p:nvPr/>
          </p:nvSpPr>
          <p:spPr bwMode="auto">
            <a:xfrm>
              <a:off x="4410976" y="28829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3" name="Rectangle 96">
              <a:extLst>
                <a:ext uri="{FF2B5EF4-FFF2-40B4-BE49-F238E27FC236}">
                  <a16:creationId xmlns:a16="http://schemas.microsoft.com/office/drawing/2014/main" id="{536FD8C8-F72A-4848-90EB-0D2A9FF9D5DA}"/>
                </a:ext>
              </a:extLst>
            </p:cNvPr>
            <p:cNvSpPr>
              <a:spLocks noChangeArrowheads="1"/>
            </p:cNvSpPr>
            <p:nvPr/>
          </p:nvSpPr>
          <p:spPr bwMode="auto">
            <a:xfrm>
              <a:off x="2525773" y="5181600"/>
              <a:ext cx="112878" cy="127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4" name="Freeform 97">
              <a:extLst>
                <a:ext uri="{FF2B5EF4-FFF2-40B4-BE49-F238E27FC236}">
                  <a16:creationId xmlns:a16="http://schemas.microsoft.com/office/drawing/2014/main" id="{AFA76C5F-8C5C-4F0C-9251-866EFD5CFC5D}"/>
                </a:ext>
              </a:extLst>
            </p:cNvPr>
            <p:cNvSpPr>
              <a:spLocks/>
            </p:cNvSpPr>
            <p:nvPr/>
          </p:nvSpPr>
          <p:spPr bwMode="auto">
            <a:xfrm>
              <a:off x="2525773" y="51816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5" name="Rectangle 98">
              <a:extLst>
                <a:ext uri="{FF2B5EF4-FFF2-40B4-BE49-F238E27FC236}">
                  <a16:creationId xmlns:a16="http://schemas.microsoft.com/office/drawing/2014/main" id="{1997D1AC-2AD7-4F3B-AA2B-102736D8C582}"/>
                </a:ext>
              </a:extLst>
            </p:cNvPr>
            <p:cNvSpPr>
              <a:spLocks noChangeArrowheads="1"/>
            </p:cNvSpPr>
            <p:nvPr/>
          </p:nvSpPr>
          <p:spPr bwMode="auto">
            <a:xfrm>
              <a:off x="3214766" y="45720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 name="Freeform 99">
              <a:extLst>
                <a:ext uri="{FF2B5EF4-FFF2-40B4-BE49-F238E27FC236}">
                  <a16:creationId xmlns:a16="http://schemas.microsoft.com/office/drawing/2014/main" id="{41683A94-4888-4F0B-A16B-4E271A6B1E3D}"/>
                </a:ext>
              </a:extLst>
            </p:cNvPr>
            <p:cNvSpPr>
              <a:spLocks/>
            </p:cNvSpPr>
            <p:nvPr/>
          </p:nvSpPr>
          <p:spPr bwMode="auto">
            <a:xfrm>
              <a:off x="3214766" y="4572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solidFill>
              <a:schemeClr val="bg2"/>
            </a:solidFill>
            <a:ln w="12700" cap="rnd">
              <a:solidFill>
                <a:srgbClr val="000000"/>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7" name="Rectangle 100">
              <a:extLst>
                <a:ext uri="{FF2B5EF4-FFF2-40B4-BE49-F238E27FC236}">
                  <a16:creationId xmlns:a16="http://schemas.microsoft.com/office/drawing/2014/main" id="{90BEFF79-6CB9-4988-9298-BB28C27063CF}"/>
                </a:ext>
              </a:extLst>
            </p:cNvPr>
            <p:cNvSpPr>
              <a:spLocks noChangeArrowheads="1"/>
            </p:cNvSpPr>
            <p:nvPr/>
          </p:nvSpPr>
          <p:spPr bwMode="auto">
            <a:xfrm>
              <a:off x="3260211" y="4521200"/>
              <a:ext cx="112878" cy="127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8" name="Freeform 101">
              <a:extLst>
                <a:ext uri="{FF2B5EF4-FFF2-40B4-BE49-F238E27FC236}">
                  <a16:creationId xmlns:a16="http://schemas.microsoft.com/office/drawing/2014/main" id="{AA19A141-3F70-4D3C-AE73-6B8DA45A6782}"/>
                </a:ext>
              </a:extLst>
            </p:cNvPr>
            <p:cNvSpPr>
              <a:spLocks/>
            </p:cNvSpPr>
            <p:nvPr/>
          </p:nvSpPr>
          <p:spPr bwMode="auto">
            <a:xfrm>
              <a:off x="3260211" y="45212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9" name="Rectangle 102">
              <a:extLst>
                <a:ext uri="{FF2B5EF4-FFF2-40B4-BE49-F238E27FC236}">
                  <a16:creationId xmlns:a16="http://schemas.microsoft.com/office/drawing/2014/main" id="{E7FEA8C4-4B05-48D6-A34E-A017CF28108A}"/>
                </a:ext>
              </a:extLst>
            </p:cNvPr>
            <p:cNvSpPr>
              <a:spLocks noChangeArrowheads="1"/>
            </p:cNvSpPr>
            <p:nvPr/>
          </p:nvSpPr>
          <p:spPr bwMode="auto">
            <a:xfrm>
              <a:off x="3068172" y="44831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0" name="Freeform 103">
              <a:extLst>
                <a:ext uri="{FF2B5EF4-FFF2-40B4-BE49-F238E27FC236}">
                  <a16:creationId xmlns:a16="http://schemas.microsoft.com/office/drawing/2014/main" id="{69F1B192-0AA1-4AEA-A8C7-C115DDDB84F8}"/>
                </a:ext>
              </a:extLst>
            </p:cNvPr>
            <p:cNvSpPr>
              <a:spLocks/>
            </p:cNvSpPr>
            <p:nvPr/>
          </p:nvSpPr>
          <p:spPr bwMode="auto">
            <a:xfrm>
              <a:off x="3068172" y="44831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solidFill>
              <a:schemeClr val="bg2"/>
            </a:solidFill>
            <a:ln w="12700" cap="rnd">
              <a:solidFill>
                <a:srgbClr val="000000"/>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1" name="Rectangle 104">
              <a:extLst>
                <a:ext uri="{FF2B5EF4-FFF2-40B4-BE49-F238E27FC236}">
                  <a16:creationId xmlns:a16="http://schemas.microsoft.com/office/drawing/2014/main" id="{C6D94816-735E-46DE-8B8A-9E3ACDA04601}"/>
                </a:ext>
              </a:extLst>
            </p:cNvPr>
            <p:cNvSpPr>
              <a:spLocks noChangeArrowheads="1"/>
            </p:cNvSpPr>
            <p:nvPr/>
          </p:nvSpPr>
          <p:spPr bwMode="auto">
            <a:xfrm>
              <a:off x="3531410" y="4165600"/>
              <a:ext cx="112878" cy="127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2" name="Freeform 105">
              <a:extLst>
                <a:ext uri="{FF2B5EF4-FFF2-40B4-BE49-F238E27FC236}">
                  <a16:creationId xmlns:a16="http://schemas.microsoft.com/office/drawing/2014/main" id="{4C18E743-43FE-4B6E-95C4-07CCCEF0F79A}"/>
                </a:ext>
              </a:extLst>
            </p:cNvPr>
            <p:cNvSpPr>
              <a:spLocks/>
            </p:cNvSpPr>
            <p:nvPr/>
          </p:nvSpPr>
          <p:spPr bwMode="auto">
            <a:xfrm>
              <a:off x="3531410" y="41656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3" name="Rectangle 106">
              <a:extLst>
                <a:ext uri="{FF2B5EF4-FFF2-40B4-BE49-F238E27FC236}">
                  <a16:creationId xmlns:a16="http://schemas.microsoft.com/office/drawing/2014/main" id="{1C76CD18-5697-4356-99A8-D13A8474AB83}"/>
                </a:ext>
              </a:extLst>
            </p:cNvPr>
            <p:cNvSpPr>
              <a:spLocks noChangeArrowheads="1"/>
            </p:cNvSpPr>
            <p:nvPr/>
          </p:nvSpPr>
          <p:spPr bwMode="auto">
            <a:xfrm>
              <a:off x="3711721" y="4165600"/>
              <a:ext cx="112878" cy="127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4" name="Freeform 107">
              <a:extLst>
                <a:ext uri="{FF2B5EF4-FFF2-40B4-BE49-F238E27FC236}">
                  <a16:creationId xmlns:a16="http://schemas.microsoft.com/office/drawing/2014/main" id="{9F805DF8-DFCB-447F-9597-E05CBC248BCB}"/>
                </a:ext>
              </a:extLst>
            </p:cNvPr>
            <p:cNvSpPr>
              <a:spLocks/>
            </p:cNvSpPr>
            <p:nvPr/>
          </p:nvSpPr>
          <p:spPr bwMode="auto">
            <a:xfrm>
              <a:off x="3711721" y="41656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5" name="Rectangle 108">
              <a:extLst>
                <a:ext uri="{FF2B5EF4-FFF2-40B4-BE49-F238E27FC236}">
                  <a16:creationId xmlns:a16="http://schemas.microsoft.com/office/drawing/2014/main" id="{99B4F8DA-AC0C-47DD-A950-0A603A220635}"/>
                </a:ext>
              </a:extLst>
            </p:cNvPr>
            <p:cNvSpPr>
              <a:spLocks noChangeArrowheads="1"/>
            </p:cNvSpPr>
            <p:nvPr/>
          </p:nvSpPr>
          <p:spPr bwMode="auto">
            <a:xfrm>
              <a:off x="4095798" y="34798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6" name="Freeform 109">
              <a:extLst>
                <a:ext uri="{FF2B5EF4-FFF2-40B4-BE49-F238E27FC236}">
                  <a16:creationId xmlns:a16="http://schemas.microsoft.com/office/drawing/2014/main" id="{E368367E-E0FD-4009-8746-4B2C018AE698}"/>
                </a:ext>
              </a:extLst>
            </p:cNvPr>
            <p:cNvSpPr>
              <a:spLocks/>
            </p:cNvSpPr>
            <p:nvPr/>
          </p:nvSpPr>
          <p:spPr bwMode="auto">
            <a:xfrm>
              <a:off x="4095798" y="34798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solidFill>
              <a:schemeClr val="bg2"/>
            </a:solidFill>
            <a:ln w="12700" cap="rnd">
              <a:solidFill>
                <a:srgbClr val="000000"/>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7" name="Rectangle 110">
              <a:extLst>
                <a:ext uri="{FF2B5EF4-FFF2-40B4-BE49-F238E27FC236}">
                  <a16:creationId xmlns:a16="http://schemas.microsoft.com/office/drawing/2014/main" id="{81FE3AE3-DE67-4729-98C0-B488CC143693}"/>
                </a:ext>
              </a:extLst>
            </p:cNvPr>
            <p:cNvSpPr>
              <a:spLocks noChangeArrowheads="1"/>
            </p:cNvSpPr>
            <p:nvPr/>
          </p:nvSpPr>
          <p:spPr bwMode="auto">
            <a:xfrm>
              <a:off x="4163232" y="3429000"/>
              <a:ext cx="112878" cy="127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8" name="Freeform 111">
              <a:extLst>
                <a:ext uri="{FF2B5EF4-FFF2-40B4-BE49-F238E27FC236}">
                  <a16:creationId xmlns:a16="http://schemas.microsoft.com/office/drawing/2014/main" id="{0E2FD057-2625-4533-A800-2667B105D7C2}"/>
                </a:ext>
              </a:extLst>
            </p:cNvPr>
            <p:cNvSpPr>
              <a:spLocks/>
            </p:cNvSpPr>
            <p:nvPr/>
          </p:nvSpPr>
          <p:spPr bwMode="auto">
            <a:xfrm>
              <a:off x="4163232" y="34290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9" name="Rectangle 112">
              <a:extLst>
                <a:ext uri="{FF2B5EF4-FFF2-40B4-BE49-F238E27FC236}">
                  <a16:creationId xmlns:a16="http://schemas.microsoft.com/office/drawing/2014/main" id="{B7CF0A94-F7EB-430B-AF04-F1978A515A47}"/>
                </a:ext>
              </a:extLst>
            </p:cNvPr>
            <p:cNvSpPr>
              <a:spLocks noChangeArrowheads="1"/>
            </p:cNvSpPr>
            <p:nvPr/>
          </p:nvSpPr>
          <p:spPr bwMode="auto">
            <a:xfrm>
              <a:off x="4106060" y="3568700"/>
              <a:ext cx="112878" cy="127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0" name="Freeform 113">
              <a:extLst>
                <a:ext uri="{FF2B5EF4-FFF2-40B4-BE49-F238E27FC236}">
                  <a16:creationId xmlns:a16="http://schemas.microsoft.com/office/drawing/2014/main" id="{1F6E14C9-52AA-4CC5-8DC6-70F81B4F2CB0}"/>
                </a:ext>
              </a:extLst>
            </p:cNvPr>
            <p:cNvSpPr>
              <a:spLocks/>
            </p:cNvSpPr>
            <p:nvPr/>
          </p:nvSpPr>
          <p:spPr bwMode="auto">
            <a:xfrm>
              <a:off x="4106060" y="35687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solidFill>
              <a:schemeClr val="bg2"/>
            </a:solidFill>
            <a:ln w="12700" cap="rnd">
              <a:solidFill>
                <a:srgbClr val="000000"/>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1" name="Rectangle 114">
              <a:extLst>
                <a:ext uri="{FF2B5EF4-FFF2-40B4-BE49-F238E27FC236}">
                  <a16:creationId xmlns:a16="http://schemas.microsoft.com/office/drawing/2014/main" id="{54182C95-1937-495E-8439-3B7AE1D66779}"/>
                </a:ext>
              </a:extLst>
            </p:cNvPr>
            <p:cNvSpPr>
              <a:spLocks noChangeArrowheads="1"/>
            </p:cNvSpPr>
            <p:nvPr/>
          </p:nvSpPr>
          <p:spPr bwMode="auto">
            <a:xfrm>
              <a:off x="4343543" y="3086100"/>
              <a:ext cx="112878" cy="127000"/>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2" name="Freeform 115">
              <a:extLst>
                <a:ext uri="{FF2B5EF4-FFF2-40B4-BE49-F238E27FC236}">
                  <a16:creationId xmlns:a16="http://schemas.microsoft.com/office/drawing/2014/main" id="{0DEF3293-FE2A-4663-9073-07B1F785AB0F}"/>
                </a:ext>
              </a:extLst>
            </p:cNvPr>
            <p:cNvSpPr>
              <a:spLocks/>
            </p:cNvSpPr>
            <p:nvPr/>
          </p:nvSpPr>
          <p:spPr bwMode="auto">
            <a:xfrm>
              <a:off x="4343543" y="3086100"/>
              <a:ext cx="114344" cy="128588"/>
            </a:xfrm>
            <a:custGeom>
              <a:avLst/>
              <a:gdLst>
                <a:gd name="T0" fmla="*/ 0 w 81"/>
                <a:gd name="T1" fmla="*/ 0 h 81"/>
                <a:gd name="T2" fmla="*/ 0 w 81"/>
                <a:gd name="T3" fmla="*/ 80 h 81"/>
                <a:gd name="T4" fmla="*/ 51 w 81"/>
                <a:gd name="T5" fmla="*/ 80 h 81"/>
                <a:gd name="T6" fmla="*/ 51 w 81"/>
                <a:gd name="T7" fmla="*/ 0 h 81"/>
                <a:gd name="T8" fmla="*/ 0 w 81"/>
                <a:gd name="T9" fmla="*/ 0 h 81"/>
                <a:gd name="T10" fmla="*/ 0 60000 65536"/>
                <a:gd name="T11" fmla="*/ 0 60000 65536"/>
                <a:gd name="T12" fmla="*/ 0 60000 65536"/>
                <a:gd name="T13" fmla="*/ 0 60000 65536"/>
                <a:gd name="T14" fmla="*/ 0 60000 65536"/>
                <a:gd name="T15" fmla="*/ 0 w 81"/>
                <a:gd name="T16" fmla="*/ 0 h 81"/>
                <a:gd name="T17" fmla="*/ 81 w 81"/>
                <a:gd name="T18" fmla="*/ 81 h 81"/>
              </a:gdLst>
              <a:ahLst/>
              <a:cxnLst>
                <a:cxn ang="T10">
                  <a:pos x="T0" y="T1"/>
                </a:cxn>
                <a:cxn ang="T11">
                  <a:pos x="T2" y="T3"/>
                </a:cxn>
                <a:cxn ang="T12">
                  <a:pos x="T4" y="T5"/>
                </a:cxn>
                <a:cxn ang="T13">
                  <a:pos x="T6" y="T7"/>
                </a:cxn>
                <a:cxn ang="T14">
                  <a:pos x="T8" y="T9"/>
                </a:cxn>
              </a:cxnLst>
              <a:rect l="T15" t="T16" r="T17" b="T18"/>
              <a:pathLst>
                <a:path w="81" h="81">
                  <a:moveTo>
                    <a:pt x="0" y="0"/>
                  </a:moveTo>
                  <a:lnTo>
                    <a:pt x="0" y="80"/>
                  </a:lnTo>
                  <a:lnTo>
                    <a:pt x="80" y="80"/>
                  </a:lnTo>
                  <a:lnTo>
                    <a:pt x="80"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83" name="Group 116">
              <a:extLst>
                <a:ext uri="{FF2B5EF4-FFF2-40B4-BE49-F238E27FC236}">
                  <a16:creationId xmlns:a16="http://schemas.microsoft.com/office/drawing/2014/main" id="{7046C40F-3EFD-465B-98D3-06A010995E23}"/>
                </a:ext>
              </a:extLst>
            </p:cNvPr>
            <p:cNvGrpSpPr>
              <a:grpSpLocks/>
            </p:cNvGrpSpPr>
            <p:nvPr/>
          </p:nvGrpSpPr>
          <p:grpSpPr bwMode="auto">
            <a:xfrm>
              <a:off x="382593" y="933450"/>
              <a:ext cx="681664" cy="3787775"/>
              <a:chOff x="775" y="588"/>
              <a:chExt cx="482" cy="2386"/>
            </a:xfrm>
          </p:grpSpPr>
          <p:sp>
            <p:nvSpPr>
              <p:cNvPr id="94" name="Rectangle 117">
                <a:extLst>
                  <a:ext uri="{FF2B5EF4-FFF2-40B4-BE49-F238E27FC236}">
                    <a16:creationId xmlns:a16="http://schemas.microsoft.com/office/drawing/2014/main" id="{3F3D275B-CAC5-496D-AD0E-F91C4D013B5E}"/>
                  </a:ext>
                </a:extLst>
              </p:cNvPr>
              <p:cNvSpPr>
                <a:spLocks noChangeArrowheads="1"/>
              </p:cNvSpPr>
              <p:nvPr/>
            </p:nvSpPr>
            <p:spPr bwMode="auto">
              <a:xfrm>
                <a:off x="775" y="2724"/>
                <a:ext cx="4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15.5</a:t>
                </a:r>
              </a:p>
            </p:txBody>
          </p:sp>
          <p:sp>
            <p:nvSpPr>
              <p:cNvPr id="95" name="Rectangle 118">
                <a:extLst>
                  <a:ext uri="{FF2B5EF4-FFF2-40B4-BE49-F238E27FC236}">
                    <a16:creationId xmlns:a16="http://schemas.microsoft.com/office/drawing/2014/main" id="{E747970D-516D-4155-AA79-0BC0724A1E2D}"/>
                  </a:ext>
                </a:extLst>
              </p:cNvPr>
              <p:cNvSpPr>
                <a:spLocks noChangeArrowheads="1"/>
              </p:cNvSpPr>
              <p:nvPr/>
            </p:nvSpPr>
            <p:spPr bwMode="auto">
              <a:xfrm>
                <a:off x="775" y="1660"/>
                <a:ext cx="4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15.6</a:t>
                </a:r>
              </a:p>
            </p:txBody>
          </p:sp>
          <p:sp>
            <p:nvSpPr>
              <p:cNvPr id="96" name="Rectangle 119">
                <a:extLst>
                  <a:ext uri="{FF2B5EF4-FFF2-40B4-BE49-F238E27FC236}">
                    <a16:creationId xmlns:a16="http://schemas.microsoft.com/office/drawing/2014/main" id="{BEA8CAF8-1205-4693-9631-EDF5E30A952D}"/>
                  </a:ext>
                </a:extLst>
              </p:cNvPr>
              <p:cNvSpPr>
                <a:spLocks noChangeArrowheads="1"/>
              </p:cNvSpPr>
              <p:nvPr/>
            </p:nvSpPr>
            <p:spPr bwMode="auto">
              <a:xfrm>
                <a:off x="775" y="588"/>
                <a:ext cx="4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15.7</a:t>
                </a:r>
              </a:p>
            </p:txBody>
          </p:sp>
        </p:grpSp>
        <p:grpSp>
          <p:nvGrpSpPr>
            <p:cNvPr id="84" name="Group 120">
              <a:extLst>
                <a:ext uri="{FF2B5EF4-FFF2-40B4-BE49-F238E27FC236}">
                  <a16:creationId xmlns:a16="http://schemas.microsoft.com/office/drawing/2014/main" id="{C48CBAD5-12E6-4E7A-B6A2-F59920221317}"/>
                </a:ext>
              </a:extLst>
            </p:cNvPr>
            <p:cNvGrpSpPr>
              <a:grpSpLocks/>
            </p:cNvGrpSpPr>
            <p:nvPr/>
          </p:nvGrpSpPr>
          <p:grpSpPr bwMode="auto">
            <a:xfrm>
              <a:off x="854598" y="5924550"/>
              <a:ext cx="7016004" cy="401638"/>
              <a:chOff x="1055" y="3732"/>
              <a:chExt cx="4972" cy="253"/>
            </a:xfrm>
          </p:grpSpPr>
          <p:sp>
            <p:nvSpPr>
              <p:cNvPr id="85" name="Rectangle 121">
                <a:extLst>
                  <a:ext uri="{FF2B5EF4-FFF2-40B4-BE49-F238E27FC236}">
                    <a16:creationId xmlns:a16="http://schemas.microsoft.com/office/drawing/2014/main" id="{02AE3897-C112-4B77-A1C1-5902375AB774}"/>
                  </a:ext>
                </a:extLst>
              </p:cNvPr>
              <p:cNvSpPr>
                <a:spLocks noChangeArrowheads="1"/>
              </p:cNvSpPr>
              <p:nvPr/>
            </p:nvSpPr>
            <p:spPr bwMode="auto">
              <a:xfrm>
                <a:off x="1055" y="3732"/>
                <a:ext cx="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17.4</a:t>
                </a:r>
              </a:p>
            </p:txBody>
          </p:sp>
          <p:sp>
            <p:nvSpPr>
              <p:cNvPr id="86" name="Rectangle 122">
                <a:extLst>
                  <a:ext uri="{FF2B5EF4-FFF2-40B4-BE49-F238E27FC236}">
                    <a16:creationId xmlns:a16="http://schemas.microsoft.com/office/drawing/2014/main" id="{0446650E-AD54-4EC9-A6B2-5208FC97052B}"/>
                  </a:ext>
                </a:extLst>
              </p:cNvPr>
              <p:cNvSpPr>
                <a:spLocks noChangeArrowheads="1"/>
              </p:cNvSpPr>
              <p:nvPr/>
            </p:nvSpPr>
            <p:spPr bwMode="auto">
              <a:xfrm>
                <a:off x="1626" y="373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7" name="Rectangle 123">
                <a:extLst>
                  <a:ext uri="{FF2B5EF4-FFF2-40B4-BE49-F238E27FC236}">
                    <a16:creationId xmlns:a16="http://schemas.microsoft.com/office/drawing/2014/main" id="{62C9B260-E39A-4D52-8D97-DCFD8E0B1CD0}"/>
                  </a:ext>
                </a:extLst>
              </p:cNvPr>
              <p:cNvSpPr>
                <a:spLocks noChangeArrowheads="1"/>
              </p:cNvSpPr>
              <p:nvPr/>
            </p:nvSpPr>
            <p:spPr bwMode="auto">
              <a:xfrm>
                <a:off x="2199" y="3732"/>
                <a:ext cx="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17.8</a:t>
                </a:r>
              </a:p>
            </p:txBody>
          </p:sp>
          <p:sp>
            <p:nvSpPr>
              <p:cNvPr id="88" name="Rectangle 124">
                <a:extLst>
                  <a:ext uri="{FF2B5EF4-FFF2-40B4-BE49-F238E27FC236}">
                    <a16:creationId xmlns:a16="http://schemas.microsoft.com/office/drawing/2014/main" id="{C205752D-7636-4DC0-8E97-AEBF0C45C500}"/>
                  </a:ext>
                </a:extLst>
              </p:cNvPr>
              <p:cNvSpPr>
                <a:spLocks noChangeArrowheads="1"/>
              </p:cNvSpPr>
              <p:nvPr/>
            </p:nvSpPr>
            <p:spPr bwMode="auto">
              <a:xfrm>
                <a:off x="2834" y="3735"/>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9" name="Rectangle 125">
                <a:extLst>
                  <a:ext uri="{FF2B5EF4-FFF2-40B4-BE49-F238E27FC236}">
                    <a16:creationId xmlns:a16="http://schemas.microsoft.com/office/drawing/2014/main" id="{F0D9F178-DA0A-4AFB-BA57-7508F8F5DAD0}"/>
                  </a:ext>
                </a:extLst>
              </p:cNvPr>
              <p:cNvSpPr>
                <a:spLocks noChangeArrowheads="1"/>
              </p:cNvSpPr>
              <p:nvPr/>
            </p:nvSpPr>
            <p:spPr bwMode="auto">
              <a:xfrm>
                <a:off x="3343" y="3732"/>
                <a:ext cx="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18.2</a:t>
                </a:r>
              </a:p>
            </p:txBody>
          </p:sp>
          <p:sp>
            <p:nvSpPr>
              <p:cNvPr id="90" name="Rectangle 126">
                <a:extLst>
                  <a:ext uri="{FF2B5EF4-FFF2-40B4-BE49-F238E27FC236}">
                    <a16:creationId xmlns:a16="http://schemas.microsoft.com/office/drawing/2014/main" id="{70B888FC-638A-4DBF-9A27-E37EB624C214}"/>
                  </a:ext>
                </a:extLst>
              </p:cNvPr>
              <p:cNvSpPr>
                <a:spLocks noChangeArrowheads="1"/>
              </p:cNvSpPr>
              <p:nvPr/>
            </p:nvSpPr>
            <p:spPr bwMode="auto">
              <a:xfrm>
                <a:off x="3914" y="373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1" name="Rectangle 127">
                <a:extLst>
                  <a:ext uri="{FF2B5EF4-FFF2-40B4-BE49-F238E27FC236}">
                    <a16:creationId xmlns:a16="http://schemas.microsoft.com/office/drawing/2014/main" id="{58647252-F1C8-4EA1-B632-D249BE160E8D}"/>
                  </a:ext>
                </a:extLst>
              </p:cNvPr>
              <p:cNvSpPr>
                <a:spLocks noChangeArrowheads="1"/>
              </p:cNvSpPr>
              <p:nvPr/>
            </p:nvSpPr>
            <p:spPr bwMode="auto">
              <a:xfrm>
                <a:off x="4487" y="3732"/>
                <a:ext cx="4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18.6</a:t>
                </a:r>
              </a:p>
            </p:txBody>
          </p:sp>
          <p:sp>
            <p:nvSpPr>
              <p:cNvPr id="92" name="Rectangle 128">
                <a:extLst>
                  <a:ext uri="{FF2B5EF4-FFF2-40B4-BE49-F238E27FC236}">
                    <a16:creationId xmlns:a16="http://schemas.microsoft.com/office/drawing/2014/main" id="{9A799610-37F1-4221-8158-E5DD01D9A1DA}"/>
                  </a:ext>
                </a:extLst>
              </p:cNvPr>
              <p:cNvSpPr>
                <a:spLocks noChangeArrowheads="1"/>
              </p:cNvSpPr>
              <p:nvPr/>
            </p:nvSpPr>
            <p:spPr bwMode="auto">
              <a:xfrm>
                <a:off x="5058" y="373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3" name="Rectangle 129">
                <a:extLst>
                  <a:ext uri="{FF2B5EF4-FFF2-40B4-BE49-F238E27FC236}">
                    <a16:creationId xmlns:a16="http://schemas.microsoft.com/office/drawing/2014/main" id="{0FD2CFF2-1FB3-4EC9-9C90-EE48536D2C72}"/>
                  </a:ext>
                </a:extLst>
              </p:cNvPr>
              <p:cNvSpPr>
                <a:spLocks noChangeArrowheads="1"/>
              </p:cNvSpPr>
              <p:nvPr/>
            </p:nvSpPr>
            <p:spPr bwMode="auto">
              <a:xfrm>
                <a:off x="5695" y="3732"/>
                <a:ext cx="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19</a:t>
                </a:r>
              </a:p>
            </p:txBody>
          </p:sp>
        </p:grpSp>
        <p:sp>
          <p:nvSpPr>
            <p:cNvPr id="131" name="Rectangle 130">
              <a:extLst>
                <a:ext uri="{FF2B5EF4-FFF2-40B4-BE49-F238E27FC236}">
                  <a16:creationId xmlns:a16="http://schemas.microsoft.com/office/drawing/2014/main" id="{255E01ED-F6A0-48A0-9EAB-7FDD583B9F5D}"/>
                </a:ext>
              </a:extLst>
            </p:cNvPr>
            <p:cNvSpPr>
              <a:spLocks noChangeArrowheads="1"/>
            </p:cNvSpPr>
            <p:nvPr/>
          </p:nvSpPr>
          <p:spPr bwMode="auto">
            <a:xfrm>
              <a:off x="4070354" y="2403482"/>
              <a:ext cx="88806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300Ma</a:t>
              </a:r>
            </a:p>
          </p:txBody>
        </p:sp>
        <p:sp>
          <p:nvSpPr>
            <p:cNvPr id="132" name="Rectangle 131">
              <a:extLst>
                <a:ext uri="{FF2B5EF4-FFF2-40B4-BE49-F238E27FC236}">
                  <a16:creationId xmlns:a16="http://schemas.microsoft.com/office/drawing/2014/main" id="{511791C8-2CE2-4E0E-8020-44E302E1FC24}"/>
                </a:ext>
              </a:extLst>
            </p:cNvPr>
            <p:cNvSpPr>
              <a:spLocks noChangeArrowheads="1"/>
            </p:cNvSpPr>
            <p:nvPr/>
          </p:nvSpPr>
          <p:spPr bwMode="auto">
            <a:xfrm>
              <a:off x="2789240" y="2752732"/>
              <a:ext cx="88806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500Ma</a:t>
              </a:r>
            </a:p>
          </p:txBody>
        </p:sp>
        <p:sp>
          <p:nvSpPr>
            <p:cNvPr id="134" name="Rectangle 133">
              <a:extLst>
                <a:ext uri="{FF2B5EF4-FFF2-40B4-BE49-F238E27FC236}">
                  <a16:creationId xmlns:a16="http://schemas.microsoft.com/office/drawing/2014/main" id="{2B2B46F1-0C7D-4E59-B6FD-298CFD8EF758}"/>
                </a:ext>
              </a:extLst>
            </p:cNvPr>
            <p:cNvSpPr>
              <a:spLocks noChangeArrowheads="1"/>
            </p:cNvSpPr>
            <p:nvPr/>
          </p:nvSpPr>
          <p:spPr bwMode="auto">
            <a:xfrm>
              <a:off x="1140794" y="570543"/>
              <a:ext cx="523274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Stacey &amp; Kramer (1975) growth curve</a:t>
              </a:r>
            </a:p>
          </p:txBody>
        </p:sp>
        <p:sp>
          <p:nvSpPr>
            <p:cNvPr id="136" name="Freeform 135">
              <a:extLst>
                <a:ext uri="{FF2B5EF4-FFF2-40B4-BE49-F238E27FC236}">
                  <a16:creationId xmlns:a16="http://schemas.microsoft.com/office/drawing/2014/main" id="{4AD49A1A-D759-4EB7-BBDC-3437C7AF0EE7}"/>
                </a:ext>
              </a:extLst>
            </p:cNvPr>
            <p:cNvSpPr>
              <a:spLocks/>
            </p:cNvSpPr>
            <p:nvPr/>
          </p:nvSpPr>
          <p:spPr bwMode="auto">
            <a:xfrm>
              <a:off x="2108205" y="3289300"/>
              <a:ext cx="46039" cy="52388"/>
            </a:xfrm>
            <a:custGeom>
              <a:avLst/>
              <a:gdLst>
                <a:gd name="T0" fmla="*/ 2147483647 w 33"/>
                <a:gd name="T1" fmla="*/ 2147483647 h 33"/>
                <a:gd name="T2" fmla="*/ 0 w 33"/>
                <a:gd name="T3" fmla="*/ 2147483647 h 33"/>
                <a:gd name="T4" fmla="*/ 2147483647 w 33"/>
                <a:gd name="T5" fmla="*/ 0 h 33"/>
                <a:gd name="T6" fmla="*/ 2147483647 w 33"/>
                <a:gd name="T7" fmla="*/ 2147483647 h 33"/>
                <a:gd name="T8" fmla="*/ 0 60000 65536"/>
                <a:gd name="T9" fmla="*/ 0 60000 65536"/>
                <a:gd name="T10" fmla="*/ 0 60000 65536"/>
                <a:gd name="T11" fmla="*/ 0 60000 65536"/>
                <a:gd name="T12" fmla="*/ 0 w 33"/>
                <a:gd name="T13" fmla="*/ 0 h 33"/>
                <a:gd name="T14" fmla="*/ 33 w 33"/>
                <a:gd name="T15" fmla="*/ 33 h 33"/>
              </a:gdLst>
              <a:ahLst/>
              <a:cxnLst>
                <a:cxn ang="T8">
                  <a:pos x="T0" y="T1"/>
                </a:cxn>
                <a:cxn ang="T9">
                  <a:pos x="T2" y="T3"/>
                </a:cxn>
                <a:cxn ang="T10">
                  <a:pos x="T4" y="T5"/>
                </a:cxn>
                <a:cxn ang="T11">
                  <a:pos x="T6" y="T7"/>
                </a:cxn>
              </a:cxnLst>
              <a:rect l="T12" t="T13" r="T14" b="T15"/>
              <a:pathLst>
                <a:path w="33" h="33">
                  <a:moveTo>
                    <a:pt x="32" y="32"/>
                  </a:moveTo>
                  <a:lnTo>
                    <a:pt x="0" y="13"/>
                  </a:lnTo>
                  <a:lnTo>
                    <a:pt x="26" y="0"/>
                  </a:lnTo>
                  <a:lnTo>
                    <a:pt x="32" y="3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138" name="Group 137">
              <a:extLst>
                <a:ext uri="{FF2B5EF4-FFF2-40B4-BE49-F238E27FC236}">
                  <a16:creationId xmlns:a16="http://schemas.microsoft.com/office/drawing/2014/main" id="{B272B1F0-CB7E-455E-800B-E02767F05E94}"/>
                </a:ext>
              </a:extLst>
            </p:cNvPr>
            <p:cNvGrpSpPr>
              <a:grpSpLocks/>
            </p:cNvGrpSpPr>
            <p:nvPr/>
          </p:nvGrpSpPr>
          <p:grpSpPr bwMode="auto">
            <a:xfrm>
              <a:off x="76200" y="3060707"/>
              <a:ext cx="879029" cy="965201"/>
              <a:chOff x="103" y="1928"/>
              <a:chExt cx="625" cy="608"/>
            </a:xfrm>
          </p:grpSpPr>
          <p:sp>
            <p:nvSpPr>
              <p:cNvPr id="139" name="Rectangle 138">
                <a:extLst>
                  <a:ext uri="{FF2B5EF4-FFF2-40B4-BE49-F238E27FC236}">
                    <a16:creationId xmlns:a16="http://schemas.microsoft.com/office/drawing/2014/main" id="{4AD4D39A-DC77-40A5-A79E-8A9430AE0055}"/>
                  </a:ext>
                </a:extLst>
              </p:cNvPr>
              <p:cNvSpPr>
                <a:spLocks noChangeArrowheads="1"/>
              </p:cNvSpPr>
              <p:nvPr/>
            </p:nvSpPr>
            <p:spPr bwMode="auto">
              <a:xfrm>
                <a:off x="103" y="1928"/>
                <a:ext cx="3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207</a:t>
                </a:r>
              </a:p>
            </p:txBody>
          </p:sp>
          <p:sp>
            <p:nvSpPr>
              <p:cNvPr id="140" name="Rectangle 139">
                <a:extLst>
                  <a:ext uri="{FF2B5EF4-FFF2-40B4-BE49-F238E27FC236}">
                    <a16:creationId xmlns:a16="http://schemas.microsoft.com/office/drawing/2014/main" id="{FF19199A-7F18-4A4D-AE87-29181F60B13D}"/>
                  </a:ext>
                </a:extLst>
              </p:cNvPr>
              <p:cNvSpPr>
                <a:spLocks noChangeArrowheads="1"/>
              </p:cNvSpPr>
              <p:nvPr/>
            </p:nvSpPr>
            <p:spPr bwMode="auto">
              <a:xfrm>
                <a:off x="319" y="1959"/>
                <a:ext cx="40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Pb</a:t>
                </a:r>
              </a:p>
            </p:txBody>
          </p:sp>
          <p:sp>
            <p:nvSpPr>
              <p:cNvPr id="141" name="Rectangle 140">
                <a:extLst>
                  <a:ext uri="{FF2B5EF4-FFF2-40B4-BE49-F238E27FC236}">
                    <a16:creationId xmlns:a16="http://schemas.microsoft.com/office/drawing/2014/main" id="{45072F46-EF3D-4FFA-A64A-7F9096BB9D16}"/>
                  </a:ext>
                </a:extLst>
              </p:cNvPr>
              <p:cNvSpPr>
                <a:spLocks noChangeArrowheads="1"/>
              </p:cNvSpPr>
              <p:nvPr/>
            </p:nvSpPr>
            <p:spPr bwMode="auto">
              <a:xfrm>
                <a:off x="103" y="2216"/>
                <a:ext cx="3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204</a:t>
                </a:r>
              </a:p>
            </p:txBody>
          </p:sp>
          <p:sp>
            <p:nvSpPr>
              <p:cNvPr id="142" name="Rectangle 141">
                <a:extLst>
                  <a:ext uri="{FF2B5EF4-FFF2-40B4-BE49-F238E27FC236}">
                    <a16:creationId xmlns:a16="http://schemas.microsoft.com/office/drawing/2014/main" id="{B106019D-BA81-4821-B943-A4EAC5EBF930}"/>
                  </a:ext>
                </a:extLst>
              </p:cNvPr>
              <p:cNvSpPr>
                <a:spLocks noChangeArrowheads="1"/>
              </p:cNvSpPr>
              <p:nvPr/>
            </p:nvSpPr>
            <p:spPr bwMode="auto">
              <a:xfrm>
                <a:off x="319" y="2247"/>
                <a:ext cx="40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Pb</a:t>
                </a:r>
              </a:p>
            </p:txBody>
          </p:sp>
          <p:sp>
            <p:nvSpPr>
              <p:cNvPr id="143" name="Line 142">
                <a:extLst>
                  <a:ext uri="{FF2B5EF4-FFF2-40B4-BE49-F238E27FC236}">
                    <a16:creationId xmlns:a16="http://schemas.microsoft.com/office/drawing/2014/main" id="{25AC7713-5457-4AD8-89DF-2D3995D233C1}"/>
                  </a:ext>
                </a:extLst>
              </p:cNvPr>
              <p:cNvSpPr>
                <a:spLocks noChangeShapeType="1"/>
              </p:cNvSpPr>
              <p:nvPr/>
            </p:nvSpPr>
            <p:spPr bwMode="auto">
              <a:xfrm>
                <a:off x="300" y="2220"/>
                <a:ext cx="4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11E3D3D-AC65-472C-9877-1392518456CF}"/>
                </a:ext>
              </a:extLst>
            </p:cNvPr>
            <p:cNvSpPr>
              <a:spLocks noChangeArrowheads="1"/>
            </p:cNvSpPr>
            <p:nvPr/>
          </p:nvSpPr>
          <p:spPr bwMode="auto">
            <a:xfrm>
              <a:off x="6429375" y="2073282"/>
              <a:ext cx="63158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0Ma</a:t>
              </a:r>
            </a:p>
          </p:txBody>
        </p:sp>
        <p:sp>
          <p:nvSpPr>
            <p:cNvPr id="146" name="Rectangle 145">
              <a:extLst>
                <a:ext uri="{FF2B5EF4-FFF2-40B4-BE49-F238E27FC236}">
                  <a16:creationId xmlns:a16="http://schemas.microsoft.com/office/drawing/2014/main" id="{3E033F68-5819-4685-8A78-FFBD25D9B20B}"/>
                </a:ext>
              </a:extLst>
            </p:cNvPr>
            <p:cNvSpPr>
              <a:spLocks noChangeArrowheads="1"/>
            </p:cNvSpPr>
            <p:nvPr/>
          </p:nvSpPr>
          <p:spPr bwMode="auto">
            <a:xfrm>
              <a:off x="1176342" y="3228982"/>
              <a:ext cx="88806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700Ma</a:t>
              </a:r>
            </a:p>
          </p:txBody>
        </p:sp>
        <p:sp>
          <p:nvSpPr>
            <p:cNvPr id="147" name="Rectangle 146">
              <a:extLst>
                <a:ext uri="{FF2B5EF4-FFF2-40B4-BE49-F238E27FC236}">
                  <a16:creationId xmlns:a16="http://schemas.microsoft.com/office/drawing/2014/main" id="{BCD7A2CB-F39D-412F-BD2A-873BAFEA750E}"/>
                </a:ext>
              </a:extLst>
            </p:cNvPr>
            <p:cNvSpPr>
              <a:spLocks noChangeArrowheads="1"/>
            </p:cNvSpPr>
            <p:nvPr/>
          </p:nvSpPr>
          <p:spPr bwMode="auto">
            <a:xfrm>
              <a:off x="3529018" y="6235708"/>
              <a:ext cx="52418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206</a:t>
              </a:r>
            </a:p>
          </p:txBody>
        </p:sp>
        <p:sp>
          <p:nvSpPr>
            <p:cNvPr id="148" name="Rectangle 147">
              <a:extLst>
                <a:ext uri="{FF2B5EF4-FFF2-40B4-BE49-F238E27FC236}">
                  <a16:creationId xmlns:a16="http://schemas.microsoft.com/office/drawing/2014/main" id="{4EDBB471-F558-47AF-832F-FC87F87DE392}"/>
                </a:ext>
              </a:extLst>
            </p:cNvPr>
            <p:cNvSpPr>
              <a:spLocks noChangeArrowheads="1"/>
            </p:cNvSpPr>
            <p:nvPr/>
          </p:nvSpPr>
          <p:spPr bwMode="auto">
            <a:xfrm>
              <a:off x="3833818" y="6284914"/>
              <a:ext cx="100027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 /   </a:t>
              </a:r>
            </a:p>
          </p:txBody>
        </p:sp>
        <p:sp>
          <p:nvSpPr>
            <p:cNvPr id="149" name="Rectangle 148">
              <a:extLst>
                <a:ext uri="{FF2B5EF4-FFF2-40B4-BE49-F238E27FC236}">
                  <a16:creationId xmlns:a16="http://schemas.microsoft.com/office/drawing/2014/main" id="{3B6451B3-D75F-4662-8650-717E5FA0D5CF}"/>
                </a:ext>
              </a:extLst>
            </p:cNvPr>
            <p:cNvSpPr>
              <a:spLocks noChangeArrowheads="1"/>
            </p:cNvSpPr>
            <p:nvPr/>
          </p:nvSpPr>
          <p:spPr bwMode="auto">
            <a:xfrm>
              <a:off x="4595818" y="6235708"/>
              <a:ext cx="52418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204</a:t>
              </a:r>
            </a:p>
          </p:txBody>
        </p:sp>
        <p:sp>
          <p:nvSpPr>
            <p:cNvPr id="150" name="Rectangle 149">
              <a:extLst>
                <a:ext uri="{FF2B5EF4-FFF2-40B4-BE49-F238E27FC236}">
                  <a16:creationId xmlns:a16="http://schemas.microsoft.com/office/drawing/2014/main" id="{644662DE-E5AF-4458-8785-4B9015462B0A}"/>
                </a:ext>
              </a:extLst>
            </p:cNvPr>
            <p:cNvSpPr>
              <a:spLocks noChangeArrowheads="1"/>
            </p:cNvSpPr>
            <p:nvPr/>
          </p:nvSpPr>
          <p:spPr bwMode="auto">
            <a:xfrm>
              <a:off x="4900613" y="6284914"/>
              <a:ext cx="57548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a:t>
              </a:r>
            </a:p>
          </p:txBody>
        </p:sp>
        <p:sp>
          <p:nvSpPr>
            <p:cNvPr id="152" name="Rectangle 151">
              <a:extLst>
                <a:ext uri="{FF2B5EF4-FFF2-40B4-BE49-F238E27FC236}">
                  <a16:creationId xmlns:a16="http://schemas.microsoft.com/office/drawing/2014/main" id="{A11FC997-AC12-4F23-A45C-79AC448E8092}"/>
                </a:ext>
              </a:extLst>
            </p:cNvPr>
            <p:cNvSpPr>
              <a:spLocks noChangeArrowheads="1"/>
            </p:cNvSpPr>
            <p:nvPr/>
          </p:nvSpPr>
          <p:spPr bwMode="auto">
            <a:xfrm>
              <a:off x="4546605" y="1260476"/>
              <a:ext cx="341600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Deposit array (galena)</a:t>
              </a:r>
            </a:p>
          </p:txBody>
        </p:sp>
        <p:sp>
          <p:nvSpPr>
            <p:cNvPr id="153" name="Line 152">
              <a:extLst>
                <a:ext uri="{FF2B5EF4-FFF2-40B4-BE49-F238E27FC236}">
                  <a16:creationId xmlns:a16="http://schemas.microsoft.com/office/drawing/2014/main" id="{9E18689C-014A-41A7-98EE-F543025476E4}"/>
                </a:ext>
              </a:extLst>
            </p:cNvPr>
            <p:cNvSpPr>
              <a:spLocks noChangeShapeType="1"/>
            </p:cNvSpPr>
            <p:nvPr/>
          </p:nvSpPr>
          <p:spPr bwMode="auto">
            <a:xfrm flipV="1">
              <a:off x="5157791" y="1689100"/>
              <a:ext cx="303212" cy="508000"/>
            </a:xfrm>
            <a:prstGeom prst="line">
              <a:avLst/>
            </a:prstGeom>
            <a:noFill/>
            <a:ln w="2857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153">
              <a:extLst>
                <a:ext uri="{FF2B5EF4-FFF2-40B4-BE49-F238E27FC236}">
                  <a16:creationId xmlns:a16="http://schemas.microsoft.com/office/drawing/2014/main" id="{E42543FC-9830-4929-9300-5F0FD8EB08DE}"/>
                </a:ext>
              </a:extLst>
            </p:cNvPr>
            <p:cNvSpPr>
              <a:spLocks/>
            </p:cNvSpPr>
            <p:nvPr/>
          </p:nvSpPr>
          <p:spPr bwMode="auto">
            <a:xfrm>
              <a:off x="1536700" y="2362200"/>
              <a:ext cx="4876800" cy="1314450"/>
            </a:xfrm>
            <a:custGeom>
              <a:avLst/>
              <a:gdLst>
                <a:gd name="T0" fmla="*/ 0 w 3072"/>
                <a:gd name="T1" fmla="*/ 2147483647 h 828"/>
                <a:gd name="T2" fmla="*/ 2147483647 w 3072"/>
                <a:gd name="T3" fmla="*/ 2147483647 h 828"/>
                <a:gd name="T4" fmla="*/ 2147483647 w 3072"/>
                <a:gd name="T5" fmla="*/ 2147483647 h 828"/>
                <a:gd name="T6" fmla="*/ 2147483647 w 3072"/>
                <a:gd name="T7" fmla="*/ 0 h 828"/>
                <a:gd name="T8" fmla="*/ 0 60000 65536"/>
                <a:gd name="T9" fmla="*/ 0 60000 65536"/>
                <a:gd name="T10" fmla="*/ 0 60000 65536"/>
                <a:gd name="T11" fmla="*/ 0 60000 65536"/>
                <a:gd name="T12" fmla="*/ 0 w 3072"/>
                <a:gd name="T13" fmla="*/ 0 h 828"/>
                <a:gd name="T14" fmla="*/ 3072 w 3072"/>
                <a:gd name="T15" fmla="*/ 828 h 828"/>
              </a:gdLst>
              <a:ahLst/>
              <a:cxnLst>
                <a:cxn ang="T8">
                  <a:pos x="T0" y="T1"/>
                </a:cxn>
                <a:cxn ang="T9">
                  <a:pos x="T2" y="T3"/>
                </a:cxn>
                <a:cxn ang="T10">
                  <a:pos x="T4" y="T5"/>
                </a:cxn>
                <a:cxn ang="T11">
                  <a:pos x="T6" y="T7"/>
                </a:cxn>
              </a:cxnLst>
              <a:rect l="T12" t="T13" r="T14" b="T15"/>
              <a:pathLst>
                <a:path w="3072" h="828">
                  <a:moveTo>
                    <a:pt x="0" y="828"/>
                  </a:moveTo>
                  <a:cubicBezTo>
                    <a:pt x="176" y="770"/>
                    <a:pt x="710" y="582"/>
                    <a:pt x="1056" y="480"/>
                  </a:cubicBezTo>
                  <a:cubicBezTo>
                    <a:pt x="1402" y="378"/>
                    <a:pt x="1740" y="296"/>
                    <a:pt x="2076" y="216"/>
                  </a:cubicBezTo>
                  <a:cubicBezTo>
                    <a:pt x="2412" y="136"/>
                    <a:pt x="2865" y="45"/>
                    <a:pt x="3072" y="0"/>
                  </a:cubicBezTo>
                </a:path>
              </a:pathLst>
            </a:custGeom>
            <a:noFill/>
            <a:ln w="12700">
              <a:solidFill>
                <a:srgbClr val="FE9B03"/>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5" name="Rectangle 155">
              <a:extLst>
                <a:ext uri="{FF2B5EF4-FFF2-40B4-BE49-F238E27FC236}">
                  <a16:creationId xmlns:a16="http://schemas.microsoft.com/office/drawing/2014/main" id="{E8A9880D-008D-4FEB-B3D6-C014F2B3489D}"/>
                </a:ext>
              </a:extLst>
            </p:cNvPr>
            <p:cNvSpPr>
              <a:spLocks noChangeArrowheads="1"/>
            </p:cNvSpPr>
            <p:nvPr/>
          </p:nvSpPr>
          <p:spPr bwMode="auto">
            <a:xfrm>
              <a:off x="4316417" y="4951414"/>
              <a:ext cx="2870306" cy="47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Lower </a:t>
              </a:r>
              <a:r>
                <a:rPr kumimoji="0" lang="en-US" altLang="en-US" sz="2400" b="1"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Palaeozoic</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6" name="Rectangle 156">
              <a:extLst>
                <a:ext uri="{FF2B5EF4-FFF2-40B4-BE49-F238E27FC236}">
                  <a16:creationId xmlns:a16="http://schemas.microsoft.com/office/drawing/2014/main" id="{6E84002A-290E-4A07-910F-5831C62B221B}"/>
                </a:ext>
              </a:extLst>
            </p:cNvPr>
            <p:cNvSpPr>
              <a:spLocks noChangeArrowheads="1"/>
            </p:cNvSpPr>
            <p:nvPr/>
          </p:nvSpPr>
          <p:spPr bwMode="auto">
            <a:xfrm>
              <a:off x="3525839" y="5268914"/>
              <a:ext cx="3893696"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wholerocks (present day)</a:t>
              </a:r>
            </a:p>
          </p:txBody>
        </p:sp>
        <p:sp>
          <p:nvSpPr>
            <p:cNvPr id="157" name="Freeform 158">
              <a:extLst>
                <a:ext uri="{FF2B5EF4-FFF2-40B4-BE49-F238E27FC236}">
                  <a16:creationId xmlns:a16="http://schemas.microsoft.com/office/drawing/2014/main" id="{E4995E2A-2E15-431E-86E5-404C83E70251}"/>
                </a:ext>
              </a:extLst>
            </p:cNvPr>
            <p:cNvSpPr>
              <a:spLocks/>
            </p:cNvSpPr>
            <p:nvPr/>
          </p:nvSpPr>
          <p:spPr bwMode="auto">
            <a:xfrm>
              <a:off x="3294069" y="2794000"/>
              <a:ext cx="3646487" cy="2554288"/>
            </a:xfrm>
            <a:custGeom>
              <a:avLst/>
              <a:gdLst>
                <a:gd name="T0" fmla="*/ 0 w 2585"/>
                <a:gd name="T1" fmla="*/ 2147483647 h 1609"/>
                <a:gd name="T2" fmla="*/ 2147483647 w 2585"/>
                <a:gd name="T3" fmla="*/ 2147483647 h 1609"/>
                <a:gd name="T4" fmla="*/ 2147483647 w 2585"/>
                <a:gd name="T5" fmla="*/ 2147483647 h 1609"/>
                <a:gd name="T6" fmla="*/ 2147483647 w 2585"/>
                <a:gd name="T7" fmla="*/ 0 h 1609"/>
                <a:gd name="T8" fmla="*/ 2147483647 w 2585"/>
                <a:gd name="T9" fmla="*/ 2147483647 h 1609"/>
                <a:gd name="T10" fmla="*/ 2147483647 w 2585"/>
                <a:gd name="T11" fmla="*/ 2147483647 h 1609"/>
                <a:gd name="T12" fmla="*/ 2147483647 w 2585"/>
                <a:gd name="T13" fmla="*/ 2147483647 h 1609"/>
                <a:gd name="T14" fmla="*/ 2147483647 w 2585"/>
                <a:gd name="T15" fmla="*/ 2147483647 h 1609"/>
                <a:gd name="T16" fmla="*/ 2147483647 w 2585"/>
                <a:gd name="T17" fmla="*/ 2147483647 h 1609"/>
                <a:gd name="T18" fmla="*/ 2147483647 w 2585"/>
                <a:gd name="T19" fmla="*/ 2147483647 h 1609"/>
                <a:gd name="T20" fmla="*/ 0 w 2585"/>
                <a:gd name="T21" fmla="*/ 2147483647 h 1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85"/>
                <a:gd name="T34" fmla="*/ 0 h 1609"/>
                <a:gd name="T35" fmla="*/ 2585 w 2585"/>
                <a:gd name="T36" fmla="*/ 1609 h 16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85" h="1609">
                  <a:moveTo>
                    <a:pt x="0" y="1480"/>
                  </a:moveTo>
                  <a:lnTo>
                    <a:pt x="1248" y="784"/>
                  </a:lnTo>
                  <a:lnTo>
                    <a:pt x="1600" y="416"/>
                  </a:lnTo>
                  <a:lnTo>
                    <a:pt x="2512" y="0"/>
                  </a:lnTo>
                  <a:lnTo>
                    <a:pt x="2584" y="40"/>
                  </a:lnTo>
                  <a:lnTo>
                    <a:pt x="2488" y="752"/>
                  </a:lnTo>
                  <a:lnTo>
                    <a:pt x="2264" y="1344"/>
                  </a:lnTo>
                  <a:lnTo>
                    <a:pt x="2144" y="1360"/>
                  </a:lnTo>
                  <a:lnTo>
                    <a:pt x="1560" y="872"/>
                  </a:lnTo>
                  <a:lnTo>
                    <a:pt x="96" y="1608"/>
                  </a:lnTo>
                  <a:lnTo>
                    <a:pt x="0" y="1480"/>
                  </a:lnTo>
                </a:path>
              </a:pathLst>
            </a:custGeom>
            <a:solidFill>
              <a:srgbClr val="808080"/>
            </a:solidFill>
            <a:ln w="12700" cap="rnd">
              <a:solidFill>
                <a:schemeClr val="tx1"/>
              </a:solidFill>
              <a:round/>
              <a:headEnd/>
              <a:tailEnd/>
            </a:ln>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8" name="Oval 159">
              <a:extLst>
                <a:ext uri="{FF2B5EF4-FFF2-40B4-BE49-F238E27FC236}">
                  <a16:creationId xmlns:a16="http://schemas.microsoft.com/office/drawing/2014/main" id="{44BE4052-1976-4F0D-AF82-276FAF831C79}"/>
                </a:ext>
              </a:extLst>
            </p:cNvPr>
            <p:cNvSpPr>
              <a:spLocks noChangeArrowheads="1"/>
            </p:cNvSpPr>
            <p:nvPr/>
          </p:nvSpPr>
          <p:spPr bwMode="auto">
            <a:xfrm>
              <a:off x="5529269" y="3657600"/>
              <a:ext cx="134937"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9" name="Line 160">
              <a:extLst>
                <a:ext uri="{FF2B5EF4-FFF2-40B4-BE49-F238E27FC236}">
                  <a16:creationId xmlns:a16="http://schemas.microsoft.com/office/drawing/2014/main" id="{ABAEEC3A-C902-440C-AB22-C36906F00A33}"/>
                </a:ext>
              </a:extLst>
            </p:cNvPr>
            <p:cNvSpPr>
              <a:spLocks noChangeShapeType="1"/>
            </p:cNvSpPr>
            <p:nvPr/>
          </p:nvSpPr>
          <p:spPr bwMode="auto">
            <a:xfrm>
              <a:off x="5602288" y="37338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Oval 161">
              <a:extLst>
                <a:ext uri="{FF2B5EF4-FFF2-40B4-BE49-F238E27FC236}">
                  <a16:creationId xmlns:a16="http://schemas.microsoft.com/office/drawing/2014/main" id="{9AE53E8F-FDB9-48E1-A60A-675C6EF4E93D}"/>
                </a:ext>
              </a:extLst>
            </p:cNvPr>
            <p:cNvSpPr>
              <a:spLocks noChangeArrowheads="1"/>
            </p:cNvSpPr>
            <p:nvPr/>
          </p:nvSpPr>
          <p:spPr bwMode="auto">
            <a:xfrm>
              <a:off x="5535616" y="3663950"/>
              <a:ext cx="122237"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1" name="Oval 162">
              <a:extLst>
                <a:ext uri="{FF2B5EF4-FFF2-40B4-BE49-F238E27FC236}">
                  <a16:creationId xmlns:a16="http://schemas.microsoft.com/office/drawing/2014/main" id="{02988A8B-9B1A-4B65-A028-67C5BCAF0ABE}"/>
                </a:ext>
              </a:extLst>
            </p:cNvPr>
            <p:cNvSpPr>
              <a:spLocks noChangeArrowheads="1"/>
            </p:cNvSpPr>
            <p:nvPr/>
          </p:nvSpPr>
          <p:spPr bwMode="auto">
            <a:xfrm>
              <a:off x="5562601" y="4013200"/>
              <a:ext cx="134939"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2" name="Line 163">
              <a:extLst>
                <a:ext uri="{FF2B5EF4-FFF2-40B4-BE49-F238E27FC236}">
                  <a16:creationId xmlns:a16="http://schemas.microsoft.com/office/drawing/2014/main" id="{E84683AB-E9C8-4F04-AB8F-B6C479D4DA11}"/>
                </a:ext>
              </a:extLst>
            </p:cNvPr>
            <p:cNvSpPr>
              <a:spLocks noChangeShapeType="1"/>
            </p:cNvSpPr>
            <p:nvPr/>
          </p:nvSpPr>
          <p:spPr bwMode="auto">
            <a:xfrm>
              <a:off x="5635625" y="40894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Oval 164">
              <a:extLst>
                <a:ext uri="{FF2B5EF4-FFF2-40B4-BE49-F238E27FC236}">
                  <a16:creationId xmlns:a16="http://schemas.microsoft.com/office/drawing/2014/main" id="{FE4B498E-FFB1-4A7D-93F1-57C4C23A6AAE}"/>
                </a:ext>
              </a:extLst>
            </p:cNvPr>
            <p:cNvSpPr>
              <a:spLocks noChangeArrowheads="1"/>
            </p:cNvSpPr>
            <p:nvPr/>
          </p:nvSpPr>
          <p:spPr bwMode="auto">
            <a:xfrm>
              <a:off x="5568954" y="4019550"/>
              <a:ext cx="122239"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4" name="Oval 165">
              <a:extLst>
                <a:ext uri="{FF2B5EF4-FFF2-40B4-BE49-F238E27FC236}">
                  <a16:creationId xmlns:a16="http://schemas.microsoft.com/office/drawing/2014/main" id="{960091C2-C795-41D9-BAB0-A0249E5ED607}"/>
                </a:ext>
              </a:extLst>
            </p:cNvPr>
            <p:cNvSpPr>
              <a:spLocks noChangeArrowheads="1"/>
            </p:cNvSpPr>
            <p:nvPr/>
          </p:nvSpPr>
          <p:spPr bwMode="auto">
            <a:xfrm>
              <a:off x="6645276" y="3860800"/>
              <a:ext cx="136525"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5" name="Line 166">
              <a:extLst>
                <a:ext uri="{FF2B5EF4-FFF2-40B4-BE49-F238E27FC236}">
                  <a16:creationId xmlns:a16="http://schemas.microsoft.com/office/drawing/2014/main" id="{C9100FC0-ADF8-42C0-A099-8EF46D9C60D3}"/>
                </a:ext>
              </a:extLst>
            </p:cNvPr>
            <p:cNvSpPr>
              <a:spLocks noChangeShapeType="1"/>
            </p:cNvSpPr>
            <p:nvPr/>
          </p:nvSpPr>
          <p:spPr bwMode="auto">
            <a:xfrm>
              <a:off x="6719888" y="39370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Oval 167">
              <a:extLst>
                <a:ext uri="{FF2B5EF4-FFF2-40B4-BE49-F238E27FC236}">
                  <a16:creationId xmlns:a16="http://schemas.microsoft.com/office/drawing/2014/main" id="{BBFA76DB-8092-4AF9-8A78-73519A6CA4FD}"/>
                </a:ext>
              </a:extLst>
            </p:cNvPr>
            <p:cNvSpPr>
              <a:spLocks noChangeArrowheads="1"/>
            </p:cNvSpPr>
            <p:nvPr/>
          </p:nvSpPr>
          <p:spPr bwMode="auto">
            <a:xfrm>
              <a:off x="6651628" y="3867150"/>
              <a:ext cx="125413"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7" name="Oval 168">
              <a:extLst>
                <a:ext uri="{FF2B5EF4-FFF2-40B4-BE49-F238E27FC236}">
                  <a16:creationId xmlns:a16="http://schemas.microsoft.com/office/drawing/2014/main" id="{0A891466-0C4D-4B2D-9903-089FE6D686B9}"/>
                </a:ext>
              </a:extLst>
            </p:cNvPr>
            <p:cNvSpPr>
              <a:spLocks noChangeArrowheads="1"/>
            </p:cNvSpPr>
            <p:nvPr/>
          </p:nvSpPr>
          <p:spPr bwMode="auto">
            <a:xfrm>
              <a:off x="5562601" y="3454400"/>
              <a:ext cx="134939"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8" name="Line 169">
              <a:extLst>
                <a:ext uri="{FF2B5EF4-FFF2-40B4-BE49-F238E27FC236}">
                  <a16:creationId xmlns:a16="http://schemas.microsoft.com/office/drawing/2014/main" id="{7B3620BE-4E05-4D36-A8EF-4B17C9069B3E}"/>
                </a:ext>
              </a:extLst>
            </p:cNvPr>
            <p:cNvSpPr>
              <a:spLocks noChangeShapeType="1"/>
            </p:cNvSpPr>
            <p:nvPr/>
          </p:nvSpPr>
          <p:spPr bwMode="auto">
            <a:xfrm>
              <a:off x="5635625" y="35306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Oval 170">
              <a:extLst>
                <a:ext uri="{FF2B5EF4-FFF2-40B4-BE49-F238E27FC236}">
                  <a16:creationId xmlns:a16="http://schemas.microsoft.com/office/drawing/2014/main" id="{A729746D-929A-4F0B-9081-AB7A4B8A451A}"/>
                </a:ext>
              </a:extLst>
            </p:cNvPr>
            <p:cNvSpPr>
              <a:spLocks noChangeArrowheads="1"/>
            </p:cNvSpPr>
            <p:nvPr/>
          </p:nvSpPr>
          <p:spPr bwMode="auto">
            <a:xfrm>
              <a:off x="5568954" y="3460750"/>
              <a:ext cx="122239"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0" name="Oval 171">
              <a:extLst>
                <a:ext uri="{FF2B5EF4-FFF2-40B4-BE49-F238E27FC236}">
                  <a16:creationId xmlns:a16="http://schemas.microsoft.com/office/drawing/2014/main" id="{DAD50474-3850-427F-8F75-4A99BC064183}"/>
                </a:ext>
              </a:extLst>
            </p:cNvPr>
            <p:cNvSpPr>
              <a:spLocks noChangeArrowheads="1"/>
            </p:cNvSpPr>
            <p:nvPr/>
          </p:nvSpPr>
          <p:spPr bwMode="auto">
            <a:xfrm>
              <a:off x="5800725" y="3505200"/>
              <a:ext cx="134939"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1" name="Line 172">
              <a:extLst>
                <a:ext uri="{FF2B5EF4-FFF2-40B4-BE49-F238E27FC236}">
                  <a16:creationId xmlns:a16="http://schemas.microsoft.com/office/drawing/2014/main" id="{DB4AB3E2-F0F7-48AF-89DD-03B8436A691C}"/>
                </a:ext>
              </a:extLst>
            </p:cNvPr>
            <p:cNvSpPr>
              <a:spLocks noChangeShapeType="1"/>
            </p:cNvSpPr>
            <p:nvPr/>
          </p:nvSpPr>
          <p:spPr bwMode="auto">
            <a:xfrm>
              <a:off x="5873751" y="35814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Oval 173">
              <a:extLst>
                <a:ext uri="{FF2B5EF4-FFF2-40B4-BE49-F238E27FC236}">
                  <a16:creationId xmlns:a16="http://schemas.microsoft.com/office/drawing/2014/main" id="{952643D5-C069-47AF-A6B4-E3A7266BA49B}"/>
                </a:ext>
              </a:extLst>
            </p:cNvPr>
            <p:cNvSpPr>
              <a:spLocks noChangeArrowheads="1"/>
            </p:cNvSpPr>
            <p:nvPr/>
          </p:nvSpPr>
          <p:spPr bwMode="auto">
            <a:xfrm>
              <a:off x="5803900" y="3511550"/>
              <a:ext cx="125413"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3" name="Oval 174">
              <a:extLst>
                <a:ext uri="{FF2B5EF4-FFF2-40B4-BE49-F238E27FC236}">
                  <a16:creationId xmlns:a16="http://schemas.microsoft.com/office/drawing/2014/main" id="{CBFE0214-5DD1-419C-9EDC-C4B4AC1E5909}"/>
                </a:ext>
              </a:extLst>
            </p:cNvPr>
            <p:cNvSpPr>
              <a:spLocks noChangeArrowheads="1"/>
            </p:cNvSpPr>
            <p:nvPr/>
          </p:nvSpPr>
          <p:spPr bwMode="auto">
            <a:xfrm>
              <a:off x="5562601" y="3746500"/>
              <a:ext cx="134939"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4" name="Line 175">
              <a:extLst>
                <a:ext uri="{FF2B5EF4-FFF2-40B4-BE49-F238E27FC236}">
                  <a16:creationId xmlns:a16="http://schemas.microsoft.com/office/drawing/2014/main" id="{E4460D1B-E367-48AE-90DC-0B9822C0786C}"/>
                </a:ext>
              </a:extLst>
            </p:cNvPr>
            <p:cNvSpPr>
              <a:spLocks noChangeShapeType="1"/>
            </p:cNvSpPr>
            <p:nvPr/>
          </p:nvSpPr>
          <p:spPr bwMode="auto">
            <a:xfrm>
              <a:off x="5635625" y="38227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Oval 176">
              <a:extLst>
                <a:ext uri="{FF2B5EF4-FFF2-40B4-BE49-F238E27FC236}">
                  <a16:creationId xmlns:a16="http://schemas.microsoft.com/office/drawing/2014/main" id="{892BFB02-72F0-49A7-A38D-828126DF6A48}"/>
                </a:ext>
              </a:extLst>
            </p:cNvPr>
            <p:cNvSpPr>
              <a:spLocks noChangeArrowheads="1"/>
            </p:cNvSpPr>
            <p:nvPr/>
          </p:nvSpPr>
          <p:spPr bwMode="auto">
            <a:xfrm>
              <a:off x="5568954" y="3752850"/>
              <a:ext cx="122239"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6" name="Oval 177">
              <a:extLst>
                <a:ext uri="{FF2B5EF4-FFF2-40B4-BE49-F238E27FC236}">
                  <a16:creationId xmlns:a16="http://schemas.microsoft.com/office/drawing/2014/main" id="{8865F5B1-10A7-453A-8977-2B05A99DE40B}"/>
                </a:ext>
              </a:extLst>
            </p:cNvPr>
            <p:cNvSpPr>
              <a:spLocks noChangeArrowheads="1"/>
            </p:cNvSpPr>
            <p:nvPr/>
          </p:nvSpPr>
          <p:spPr bwMode="auto">
            <a:xfrm>
              <a:off x="6364293" y="4686300"/>
              <a:ext cx="134937"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7" name="Line 178">
              <a:extLst>
                <a:ext uri="{FF2B5EF4-FFF2-40B4-BE49-F238E27FC236}">
                  <a16:creationId xmlns:a16="http://schemas.microsoft.com/office/drawing/2014/main" id="{B709BA83-B04D-42AA-9BA9-E394686282D0}"/>
                </a:ext>
              </a:extLst>
            </p:cNvPr>
            <p:cNvSpPr>
              <a:spLocks noChangeShapeType="1"/>
            </p:cNvSpPr>
            <p:nvPr/>
          </p:nvSpPr>
          <p:spPr bwMode="auto">
            <a:xfrm>
              <a:off x="6437313" y="47625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Oval 179">
              <a:extLst>
                <a:ext uri="{FF2B5EF4-FFF2-40B4-BE49-F238E27FC236}">
                  <a16:creationId xmlns:a16="http://schemas.microsoft.com/office/drawing/2014/main" id="{F3A96C16-39AE-4C25-84C3-6BB68B4274FC}"/>
                </a:ext>
              </a:extLst>
            </p:cNvPr>
            <p:cNvSpPr>
              <a:spLocks noChangeArrowheads="1"/>
            </p:cNvSpPr>
            <p:nvPr/>
          </p:nvSpPr>
          <p:spPr bwMode="auto">
            <a:xfrm>
              <a:off x="6370640" y="4692650"/>
              <a:ext cx="122237"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9" name="Oval 180">
              <a:extLst>
                <a:ext uri="{FF2B5EF4-FFF2-40B4-BE49-F238E27FC236}">
                  <a16:creationId xmlns:a16="http://schemas.microsoft.com/office/drawing/2014/main" id="{C76C3B3F-7B5E-4A89-AB06-8ED00549A1ED}"/>
                </a:ext>
              </a:extLst>
            </p:cNvPr>
            <p:cNvSpPr>
              <a:spLocks noChangeArrowheads="1"/>
            </p:cNvSpPr>
            <p:nvPr/>
          </p:nvSpPr>
          <p:spPr bwMode="auto">
            <a:xfrm>
              <a:off x="6307140" y="4762500"/>
              <a:ext cx="136525" cy="152400"/>
            </a:xfrm>
            <a:prstGeom prst="ellipse">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0" name="Line 181">
              <a:extLst>
                <a:ext uri="{FF2B5EF4-FFF2-40B4-BE49-F238E27FC236}">
                  <a16:creationId xmlns:a16="http://schemas.microsoft.com/office/drawing/2014/main" id="{18255023-9C20-4FFA-AE94-99BC4FC53E77}"/>
                </a:ext>
              </a:extLst>
            </p:cNvPr>
            <p:cNvSpPr>
              <a:spLocks noChangeShapeType="1"/>
            </p:cNvSpPr>
            <p:nvPr/>
          </p:nvSpPr>
          <p:spPr bwMode="auto">
            <a:xfrm>
              <a:off x="6380163" y="4838700"/>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Oval 182">
              <a:extLst>
                <a:ext uri="{FF2B5EF4-FFF2-40B4-BE49-F238E27FC236}">
                  <a16:creationId xmlns:a16="http://schemas.microsoft.com/office/drawing/2014/main" id="{5636CD67-058D-41CA-9F45-60A1C1FCEAD0}"/>
                </a:ext>
              </a:extLst>
            </p:cNvPr>
            <p:cNvSpPr>
              <a:spLocks noChangeArrowheads="1"/>
            </p:cNvSpPr>
            <p:nvPr/>
          </p:nvSpPr>
          <p:spPr bwMode="auto">
            <a:xfrm>
              <a:off x="6313491" y="4768850"/>
              <a:ext cx="123825" cy="1397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2" name="Rectangle 183">
              <a:extLst>
                <a:ext uri="{FF2B5EF4-FFF2-40B4-BE49-F238E27FC236}">
                  <a16:creationId xmlns:a16="http://schemas.microsoft.com/office/drawing/2014/main" id="{75A8A30B-6577-49F8-B961-A1099F3285AE}"/>
                </a:ext>
              </a:extLst>
            </p:cNvPr>
            <p:cNvSpPr>
              <a:spLocks noChangeArrowheads="1"/>
            </p:cNvSpPr>
            <p:nvPr/>
          </p:nvSpPr>
          <p:spPr bwMode="auto">
            <a:xfrm>
              <a:off x="6757988" y="2870200"/>
              <a:ext cx="136525" cy="152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3" name="Freeform 184">
              <a:extLst>
                <a:ext uri="{FF2B5EF4-FFF2-40B4-BE49-F238E27FC236}">
                  <a16:creationId xmlns:a16="http://schemas.microsoft.com/office/drawing/2014/main" id="{750846AA-42B2-463C-8DA2-EDF1DDE09082}"/>
                </a:ext>
              </a:extLst>
            </p:cNvPr>
            <p:cNvSpPr>
              <a:spLocks/>
            </p:cNvSpPr>
            <p:nvPr/>
          </p:nvSpPr>
          <p:spPr bwMode="auto">
            <a:xfrm>
              <a:off x="6757988" y="2870200"/>
              <a:ext cx="138112" cy="153988"/>
            </a:xfrm>
            <a:custGeom>
              <a:avLst/>
              <a:gdLst>
                <a:gd name="T0" fmla="*/ 0 w 97"/>
                <a:gd name="T1" fmla="*/ 0 h 97"/>
                <a:gd name="T2" fmla="*/ 0 w 97"/>
                <a:gd name="T3" fmla="*/ 2147483647 h 97"/>
                <a:gd name="T4" fmla="*/ 2147483647 w 97"/>
                <a:gd name="T5" fmla="*/ 2147483647 h 97"/>
                <a:gd name="T6" fmla="*/ 2147483647 w 97"/>
                <a:gd name="T7" fmla="*/ 0 h 97"/>
                <a:gd name="T8" fmla="*/ 0 w 97"/>
                <a:gd name="T9" fmla="*/ 0 h 97"/>
                <a:gd name="T10" fmla="*/ 0 60000 65536"/>
                <a:gd name="T11" fmla="*/ 0 60000 65536"/>
                <a:gd name="T12" fmla="*/ 0 60000 65536"/>
                <a:gd name="T13" fmla="*/ 0 60000 65536"/>
                <a:gd name="T14" fmla="*/ 0 60000 65536"/>
                <a:gd name="T15" fmla="*/ 0 w 97"/>
                <a:gd name="T16" fmla="*/ 0 h 97"/>
                <a:gd name="T17" fmla="*/ 97 w 97"/>
                <a:gd name="T18" fmla="*/ 97 h 97"/>
              </a:gdLst>
              <a:ahLst/>
              <a:cxnLst>
                <a:cxn ang="T10">
                  <a:pos x="T0" y="T1"/>
                </a:cxn>
                <a:cxn ang="T11">
                  <a:pos x="T2" y="T3"/>
                </a:cxn>
                <a:cxn ang="T12">
                  <a:pos x="T4" y="T5"/>
                </a:cxn>
                <a:cxn ang="T13">
                  <a:pos x="T6" y="T7"/>
                </a:cxn>
                <a:cxn ang="T14">
                  <a:pos x="T8" y="T9"/>
                </a:cxn>
              </a:cxnLst>
              <a:rect l="T15" t="T16" r="T17" b="T18"/>
              <a:pathLst>
                <a:path w="97" h="97">
                  <a:moveTo>
                    <a:pt x="0" y="0"/>
                  </a:moveTo>
                  <a:lnTo>
                    <a:pt x="0" y="96"/>
                  </a:lnTo>
                  <a:lnTo>
                    <a:pt x="96" y="96"/>
                  </a:lnTo>
                  <a:lnTo>
                    <a:pt x="96"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4" name="Line 185">
              <a:extLst>
                <a:ext uri="{FF2B5EF4-FFF2-40B4-BE49-F238E27FC236}">
                  <a16:creationId xmlns:a16="http://schemas.microsoft.com/office/drawing/2014/main" id="{6E22892E-AF5F-4786-A290-C4C43B1AF164}"/>
                </a:ext>
              </a:extLst>
            </p:cNvPr>
            <p:cNvSpPr>
              <a:spLocks noChangeShapeType="1"/>
            </p:cNvSpPr>
            <p:nvPr/>
          </p:nvSpPr>
          <p:spPr bwMode="auto">
            <a:xfrm>
              <a:off x="6832600" y="2876550"/>
              <a:ext cx="0" cy="139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86">
              <a:extLst>
                <a:ext uri="{FF2B5EF4-FFF2-40B4-BE49-F238E27FC236}">
                  <a16:creationId xmlns:a16="http://schemas.microsoft.com/office/drawing/2014/main" id="{226BAA04-70F8-4B46-857B-4013A0CDC66A}"/>
                </a:ext>
              </a:extLst>
            </p:cNvPr>
            <p:cNvSpPr>
              <a:spLocks noChangeShapeType="1"/>
            </p:cNvSpPr>
            <p:nvPr/>
          </p:nvSpPr>
          <p:spPr bwMode="auto">
            <a:xfrm>
              <a:off x="6764339" y="2952750"/>
              <a:ext cx="1254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7">
              <a:extLst>
                <a:ext uri="{FF2B5EF4-FFF2-40B4-BE49-F238E27FC236}">
                  <a16:creationId xmlns:a16="http://schemas.microsoft.com/office/drawing/2014/main" id="{52E7D1B6-7D13-42C5-B1E5-F8D1FECCA7AC}"/>
                </a:ext>
              </a:extLst>
            </p:cNvPr>
            <p:cNvSpPr>
              <a:spLocks noChangeArrowheads="1"/>
            </p:cNvSpPr>
            <p:nvPr/>
          </p:nvSpPr>
          <p:spPr bwMode="auto">
            <a:xfrm>
              <a:off x="5383218" y="3746500"/>
              <a:ext cx="133351" cy="152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7" name="Freeform 188">
              <a:extLst>
                <a:ext uri="{FF2B5EF4-FFF2-40B4-BE49-F238E27FC236}">
                  <a16:creationId xmlns:a16="http://schemas.microsoft.com/office/drawing/2014/main" id="{28434C90-C98C-4BE5-993B-A62D34CA0674}"/>
                </a:ext>
              </a:extLst>
            </p:cNvPr>
            <p:cNvSpPr>
              <a:spLocks/>
            </p:cNvSpPr>
            <p:nvPr/>
          </p:nvSpPr>
          <p:spPr bwMode="auto">
            <a:xfrm>
              <a:off x="5383218" y="3746500"/>
              <a:ext cx="134937" cy="153988"/>
            </a:xfrm>
            <a:custGeom>
              <a:avLst/>
              <a:gdLst>
                <a:gd name="T0" fmla="*/ 0 w 97"/>
                <a:gd name="T1" fmla="*/ 0 h 97"/>
                <a:gd name="T2" fmla="*/ 0 w 97"/>
                <a:gd name="T3" fmla="*/ 2147483647 h 97"/>
                <a:gd name="T4" fmla="*/ 2147483647 w 97"/>
                <a:gd name="T5" fmla="*/ 2147483647 h 97"/>
                <a:gd name="T6" fmla="*/ 2147483647 w 97"/>
                <a:gd name="T7" fmla="*/ 0 h 97"/>
                <a:gd name="T8" fmla="*/ 0 w 97"/>
                <a:gd name="T9" fmla="*/ 0 h 97"/>
                <a:gd name="T10" fmla="*/ 0 60000 65536"/>
                <a:gd name="T11" fmla="*/ 0 60000 65536"/>
                <a:gd name="T12" fmla="*/ 0 60000 65536"/>
                <a:gd name="T13" fmla="*/ 0 60000 65536"/>
                <a:gd name="T14" fmla="*/ 0 60000 65536"/>
                <a:gd name="T15" fmla="*/ 0 w 97"/>
                <a:gd name="T16" fmla="*/ 0 h 97"/>
                <a:gd name="T17" fmla="*/ 97 w 97"/>
                <a:gd name="T18" fmla="*/ 97 h 97"/>
              </a:gdLst>
              <a:ahLst/>
              <a:cxnLst>
                <a:cxn ang="T10">
                  <a:pos x="T0" y="T1"/>
                </a:cxn>
                <a:cxn ang="T11">
                  <a:pos x="T2" y="T3"/>
                </a:cxn>
                <a:cxn ang="T12">
                  <a:pos x="T4" y="T5"/>
                </a:cxn>
                <a:cxn ang="T13">
                  <a:pos x="T6" y="T7"/>
                </a:cxn>
                <a:cxn ang="T14">
                  <a:pos x="T8" y="T9"/>
                </a:cxn>
              </a:cxnLst>
              <a:rect l="T15" t="T16" r="T17" b="T18"/>
              <a:pathLst>
                <a:path w="97" h="97">
                  <a:moveTo>
                    <a:pt x="0" y="0"/>
                  </a:moveTo>
                  <a:lnTo>
                    <a:pt x="0" y="96"/>
                  </a:lnTo>
                  <a:lnTo>
                    <a:pt x="96" y="96"/>
                  </a:lnTo>
                  <a:lnTo>
                    <a:pt x="96"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8" name="Line 189">
              <a:extLst>
                <a:ext uri="{FF2B5EF4-FFF2-40B4-BE49-F238E27FC236}">
                  <a16:creationId xmlns:a16="http://schemas.microsoft.com/office/drawing/2014/main" id="{07EA0B32-F8EC-4F56-B3EC-1B554EF6DBBD}"/>
                </a:ext>
              </a:extLst>
            </p:cNvPr>
            <p:cNvSpPr>
              <a:spLocks noChangeShapeType="1"/>
            </p:cNvSpPr>
            <p:nvPr/>
          </p:nvSpPr>
          <p:spPr bwMode="auto">
            <a:xfrm>
              <a:off x="5456239" y="3752850"/>
              <a:ext cx="0" cy="139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190">
              <a:extLst>
                <a:ext uri="{FF2B5EF4-FFF2-40B4-BE49-F238E27FC236}">
                  <a16:creationId xmlns:a16="http://schemas.microsoft.com/office/drawing/2014/main" id="{3DDE727A-2EEA-4391-8EB6-79075A1A0E98}"/>
                </a:ext>
              </a:extLst>
            </p:cNvPr>
            <p:cNvSpPr>
              <a:spLocks noChangeShapeType="1"/>
            </p:cNvSpPr>
            <p:nvPr/>
          </p:nvSpPr>
          <p:spPr bwMode="auto">
            <a:xfrm>
              <a:off x="5387981" y="3829050"/>
              <a:ext cx="1238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91">
              <a:extLst>
                <a:ext uri="{FF2B5EF4-FFF2-40B4-BE49-F238E27FC236}">
                  <a16:creationId xmlns:a16="http://schemas.microsoft.com/office/drawing/2014/main" id="{7A3C517D-1401-4F48-A85A-0E406744C1DB}"/>
                </a:ext>
              </a:extLst>
            </p:cNvPr>
            <p:cNvSpPr>
              <a:spLocks noChangeArrowheads="1"/>
            </p:cNvSpPr>
            <p:nvPr/>
          </p:nvSpPr>
          <p:spPr bwMode="auto">
            <a:xfrm>
              <a:off x="5010149" y="4165600"/>
              <a:ext cx="134939" cy="152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1" name="Freeform 192">
              <a:extLst>
                <a:ext uri="{FF2B5EF4-FFF2-40B4-BE49-F238E27FC236}">
                  <a16:creationId xmlns:a16="http://schemas.microsoft.com/office/drawing/2014/main" id="{BEA1AFF1-52A3-4EE8-973A-E5D9D8DAA575}"/>
                </a:ext>
              </a:extLst>
            </p:cNvPr>
            <p:cNvSpPr>
              <a:spLocks/>
            </p:cNvSpPr>
            <p:nvPr/>
          </p:nvSpPr>
          <p:spPr bwMode="auto">
            <a:xfrm>
              <a:off x="5010152" y="4165600"/>
              <a:ext cx="136525" cy="153988"/>
            </a:xfrm>
            <a:custGeom>
              <a:avLst/>
              <a:gdLst>
                <a:gd name="T0" fmla="*/ 0 w 97"/>
                <a:gd name="T1" fmla="*/ 0 h 97"/>
                <a:gd name="T2" fmla="*/ 0 w 97"/>
                <a:gd name="T3" fmla="*/ 2147483647 h 97"/>
                <a:gd name="T4" fmla="*/ 2147483647 w 97"/>
                <a:gd name="T5" fmla="*/ 2147483647 h 97"/>
                <a:gd name="T6" fmla="*/ 2147483647 w 97"/>
                <a:gd name="T7" fmla="*/ 0 h 97"/>
                <a:gd name="T8" fmla="*/ 0 w 97"/>
                <a:gd name="T9" fmla="*/ 0 h 97"/>
                <a:gd name="T10" fmla="*/ 0 60000 65536"/>
                <a:gd name="T11" fmla="*/ 0 60000 65536"/>
                <a:gd name="T12" fmla="*/ 0 60000 65536"/>
                <a:gd name="T13" fmla="*/ 0 60000 65536"/>
                <a:gd name="T14" fmla="*/ 0 60000 65536"/>
                <a:gd name="T15" fmla="*/ 0 w 97"/>
                <a:gd name="T16" fmla="*/ 0 h 97"/>
                <a:gd name="T17" fmla="*/ 97 w 97"/>
                <a:gd name="T18" fmla="*/ 97 h 97"/>
              </a:gdLst>
              <a:ahLst/>
              <a:cxnLst>
                <a:cxn ang="T10">
                  <a:pos x="T0" y="T1"/>
                </a:cxn>
                <a:cxn ang="T11">
                  <a:pos x="T2" y="T3"/>
                </a:cxn>
                <a:cxn ang="T12">
                  <a:pos x="T4" y="T5"/>
                </a:cxn>
                <a:cxn ang="T13">
                  <a:pos x="T6" y="T7"/>
                </a:cxn>
                <a:cxn ang="T14">
                  <a:pos x="T8" y="T9"/>
                </a:cxn>
              </a:cxnLst>
              <a:rect l="T15" t="T16" r="T17" b="T18"/>
              <a:pathLst>
                <a:path w="97" h="97">
                  <a:moveTo>
                    <a:pt x="0" y="0"/>
                  </a:moveTo>
                  <a:lnTo>
                    <a:pt x="0" y="96"/>
                  </a:lnTo>
                  <a:lnTo>
                    <a:pt x="96" y="96"/>
                  </a:lnTo>
                  <a:lnTo>
                    <a:pt x="96"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2" name="Line 193">
              <a:extLst>
                <a:ext uri="{FF2B5EF4-FFF2-40B4-BE49-F238E27FC236}">
                  <a16:creationId xmlns:a16="http://schemas.microsoft.com/office/drawing/2014/main" id="{10B50FBE-5581-4631-A077-4AF8B642DE8F}"/>
                </a:ext>
              </a:extLst>
            </p:cNvPr>
            <p:cNvSpPr>
              <a:spLocks noChangeShapeType="1"/>
            </p:cNvSpPr>
            <p:nvPr/>
          </p:nvSpPr>
          <p:spPr bwMode="auto">
            <a:xfrm>
              <a:off x="5083175" y="4171950"/>
              <a:ext cx="0" cy="139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94">
              <a:extLst>
                <a:ext uri="{FF2B5EF4-FFF2-40B4-BE49-F238E27FC236}">
                  <a16:creationId xmlns:a16="http://schemas.microsoft.com/office/drawing/2014/main" id="{A443B042-55B5-486A-8BDA-0707EB196C37}"/>
                </a:ext>
              </a:extLst>
            </p:cNvPr>
            <p:cNvSpPr>
              <a:spLocks noChangeShapeType="1"/>
            </p:cNvSpPr>
            <p:nvPr/>
          </p:nvSpPr>
          <p:spPr bwMode="auto">
            <a:xfrm>
              <a:off x="5014918" y="4248150"/>
              <a:ext cx="1238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5">
              <a:extLst>
                <a:ext uri="{FF2B5EF4-FFF2-40B4-BE49-F238E27FC236}">
                  <a16:creationId xmlns:a16="http://schemas.microsoft.com/office/drawing/2014/main" id="{A380DD51-E4E2-4EBE-8D53-E944BE098A8E}"/>
                </a:ext>
              </a:extLst>
            </p:cNvPr>
            <p:cNvSpPr>
              <a:spLocks noChangeArrowheads="1"/>
            </p:cNvSpPr>
            <p:nvPr/>
          </p:nvSpPr>
          <p:spPr bwMode="auto">
            <a:xfrm>
              <a:off x="3395664" y="5118100"/>
              <a:ext cx="136525" cy="152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5" name="Freeform 196">
              <a:extLst>
                <a:ext uri="{FF2B5EF4-FFF2-40B4-BE49-F238E27FC236}">
                  <a16:creationId xmlns:a16="http://schemas.microsoft.com/office/drawing/2014/main" id="{BA34D0F2-439B-47FB-ABA1-7711B5FE1734}"/>
                </a:ext>
              </a:extLst>
            </p:cNvPr>
            <p:cNvSpPr>
              <a:spLocks/>
            </p:cNvSpPr>
            <p:nvPr/>
          </p:nvSpPr>
          <p:spPr bwMode="auto">
            <a:xfrm>
              <a:off x="3395664" y="5118100"/>
              <a:ext cx="136525" cy="153988"/>
            </a:xfrm>
            <a:custGeom>
              <a:avLst/>
              <a:gdLst>
                <a:gd name="T0" fmla="*/ 0 w 97"/>
                <a:gd name="T1" fmla="*/ 0 h 97"/>
                <a:gd name="T2" fmla="*/ 0 w 97"/>
                <a:gd name="T3" fmla="*/ 2147483647 h 97"/>
                <a:gd name="T4" fmla="*/ 2147483647 w 97"/>
                <a:gd name="T5" fmla="*/ 2147483647 h 97"/>
                <a:gd name="T6" fmla="*/ 2147483647 w 97"/>
                <a:gd name="T7" fmla="*/ 0 h 97"/>
                <a:gd name="T8" fmla="*/ 0 w 97"/>
                <a:gd name="T9" fmla="*/ 0 h 97"/>
                <a:gd name="T10" fmla="*/ 0 60000 65536"/>
                <a:gd name="T11" fmla="*/ 0 60000 65536"/>
                <a:gd name="T12" fmla="*/ 0 60000 65536"/>
                <a:gd name="T13" fmla="*/ 0 60000 65536"/>
                <a:gd name="T14" fmla="*/ 0 60000 65536"/>
                <a:gd name="T15" fmla="*/ 0 w 97"/>
                <a:gd name="T16" fmla="*/ 0 h 97"/>
                <a:gd name="T17" fmla="*/ 97 w 97"/>
                <a:gd name="T18" fmla="*/ 97 h 97"/>
              </a:gdLst>
              <a:ahLst/>
              <a:cxnLst>
                <a:cxn ang="T10">
                  <a:pos x="T0" y="T1"/>
                </a:cxn>
                <a:cxn ang="T11">
                  <a:pos x="T2" y="T3"/>
                </a:cxn>
                <a:cxn ang="T12">
                  <a:pos x="T4" y="T5"/>
                </a:cxn>
                <a:cxn ang="T13">
                  <a:pos x="T6" y="T7"/>
                </a:cxn>
                <a:cxn ang="T14">
                  <a:pos x="T8" y="T9"/>
                </a:cxn>
              </a:cxnLst>
              <a:rect l="T15" t="T16" r="T17" b="T18"/>
              <a:pathLst>
                <a:path w="97" h="97">
                  <a:moveTo>
                    <a:pt x="0" y="0"/>
                  </a:moveTo>
                  <a:lnTo>
                    <a:pt x="0" y="96"/>
                  </a:lnTo>
                  <a:lnTo>
                    <a:pt x="96" y="96"/>
                  </a:lnTo>
                  <a:lnTo>
                    <a:pt x="96"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6" name="Line 197">
              <a:extLst>
                <a:ext uri="{FF2B5EF4-FFF2-40B4-BE49-F238E27FC236}">
                  <a16:creationId xmlns:a16="http://schemas.microsoft.com/office/drawing/2014/main" id="{170B4F65-BA67-46C9-BBB6-7F7579566B9B}"/>
                </a:ext>
              </a:extLst>
            </p:cNvPr>
            <p:cNvSpPr>
              <a:spLocks noChangeShapeType="1"/>
            </p:cNvSpPr>
            <p:nvPr/>
          </p:nvSpPr>
          <p:spPr bwMode="auto">
            <a:xfrm>
              <a:off x="3468688" y="5124450"/>
              <a:ext cx="0" cy="139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98">
              <a:extLst>
                <a:ext uri="{FF2B5EF4-FFF2-40B4-BE49-F238E27FC236}">
                  <a16:creationId xmlns:a16="http://schemas.microsoft.com/office/drawing/2014/main" id="{12704776-F8DE-4E0D-8130-EC53C041F0F6}"/>
                </a:ext>
              </a:extLst>
            </p:cNvPr>
            <p:cNvSpPr>
              <a:spLocks noChangeShapeType="1"/>
            </p:cNvSpPr>
            <p:nvPr/>
          </p:nvSpPr>
          <p:spPr bwMode="auto">
            <a:xfrm>
              <a:off x="3400428" y="5200650"/>
              <a:ext cx="1254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8" name="Group 200">
              <a:extLst>
                <a:ext uri="{FF2B5EF4-FFF2-40B4-BE49-F238E27FC236}">
                  <a16:creationId xmlns:a16="http://schemas.microsoft.com/office/drawing/2014/main" id="{D9E41D1F-23D3-4231-B7AA-5540352CC1D4}"/>
                </a:ext>
              </a:extLst>
            </p:cNvPr>
            <p:cNvGrpSpPr>
              <a:grpSpLocks/>
            </p:cNvGrpSpPr>
            <p:nvPr/>
          </p:nvGrpSpPr>
          <p:grpSpPr bwMode="auto">
            <a:xfrm>
              <a:off x="3267595" y="2714625"/>
              <a:ext cx="3558661" cy="1831975"/>
              <a:chOff x="2585" y="1710"/>
              <a:chExt cx="2428" cy="1154"/>
            </a:xfrm>
          </p:grpSpPr>
          <p:sp>
            <p:nvSpPr>
              <p:cNvPr id="199" name="AutoShape 201">
                <a:extLst>
                  <a:ext uri="{FF2B5EF4-FFF2-40B4-BE49-F238E27FC236}">
                    <a16:creationId xmlns:a16="http://schemas.microsoft.com/office/drawing/2014/main" id="{97B7EDA8-DB4D-4857-B6FF-8B44303F4655}"/>
                  </a:ext>
                </a:extLst>
              </p:cNvPr>
              <p:cNvSpPr>
                <a:spLocks noChangeArrowheads="1"/>
              </p:cNvSpPr>
              <p:nvPr/>
            </p:nvSpPr>
            <p:spPr bwMode="auto">
              <a:xfrm>
                <a:off x="2585" y="2786"/>
                <a:ext cx="909" cy="78"/>
              </a:xfrm>
              <a:prstGeom prst="leftArrow">
                <a:avLst>
                  <a:gd name="adj1" fmla="val 50000"/>
                  <a:gd name="adj2" fmla="val 69495"/>
                </a:avLst>
              </a:prstGeom>
              <a:solidFill>
                <a:srgbClr val="FFCCCC"/>
              </a:solidFill>
              <a:ln w="9525">
                <a:solidFill>
                  <a:schemeClr val="tx1"/>
                </a:solidFill>
                <a:miter lim="800000"/>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0" name="AutoShape 202">
                <a:extLst>
                  <a:ext uri="{FF2B5EF4-FFF2-40B4-BE49-F238E27FC236}">
                    <a16:creationId xmlns:a16="http://schemas.microsoft.com/office/drawing/2014/main" id="{E3D9C0D6-3054-41DF-A676-7D8B69457528}"/>
                  </a:ext>
                </a:extLst>
              </p:cNvPr>
              <p:cNvSpPr>
                <a:spLocks noChangeArrowheads="1"/>
              </p:cNvSpPr>
              <p:nvPr/>
            </p:nvSpPr>
            <p:spPr bwMode="auto">
              <a:xfrm>
                <a:off x="3742" y="1710"/>
                <a:ext cx="1271" cy="114"/>
              </a:xfrm>
              <a:prstGeom prst="leftArrow">
                <a:avLst>
                  <a:gd name="adj1" fmla="val 50000"/>
                  <a:gd name="adj2" fmla="val 97171"/>
                </a:avLst>
              </a:prstGeom>
              <a:solidFill>
                <a:srgbClr val="FFCCCC"/>
              </a:solidFill>
              <a:ln w="9525">
                <a:solidFill>
                  <a:schemeClr val="tx1"/>
                </a:solidFill>
                <a:miter lim="800000"/>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1" name="AutoShape 203">
                <a:extLst>
                  <a:ext uri="{FF2B5EF4-FFF2-40B4-BE49-F238E27FC236}">
                    <a16:creationId xmlns:a16="http://schemas.microsoft.com/office/drawing/2014/main" id="{D391A902-F50B-4D7A-8452-0D8A87E0287F}"/>
                  </a:ext>
                </a:extLst>
              </p:cNvPr>
              <p:cNvSpPr>
                <a:spLocks noChangeArrowheads="1"/>
              </p:cNvSpPr>
              <p:nvPr/>
            </p:nvSpPr>
            <p:spPr bwMode="auto">
              <a:xfrm>
                <a:off x="2934" y="2344"/>
                <a:ext cx="1086" cy="135"/>
              </a:xfrm>
              <a:prstGeom prst="leftArrow">
                <a:avLst>
                  <a:gd name="adj1" fmla="val 50000"/>
                  <a:gd name="adj2" fmla="val 83028"/>
                </a:avLst>
              </a:prstGeom>
              <a:solidFill>
                <a:srgbClr val="FFCCCC"/>
              </a:solidFill>
              <a:ln w="9525">
                <a:solidFill>
                  <a:schemeClr val="tx1"/>
                </a:solidFill>
                <a:miter lim="800000"/>
                <a:headEnd/>
                <a:tailEnd/>
              </a:ln>
            </p:spPr>
            <p:txBody>
              <a:bodyPr wrap="none" anchor="ct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sp>
          <p:nvSpPr>
            <p:cNvPr id="202" name="Text Box 204">
              <a:extLst>
                <a:ext uri="{FF2B5EF4-FFF2-40B4-BE49-F238E27FC236}">
                  <a16:creationId xmlns:a16="http://schemas.microsoft.com/office/drawing/2014/main" id="{9B65365C-54DE-4913-A4CC-1070F1EB80F9}"/>
                </a:ext>
              </a:extLst>
            </p:cNvPr>
            <p:cNvSpPr txBox="1">
              <a:spLocks noChangeArrowheads="1"/>
            </p:cNvSpPr>
            <p:nvPr/>
          </p:nvSpPr>
          <p:spPr bwMode="auto">
            <a:xfrm>
              <a:off x="1684342" y="463550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1"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3" name="Text Box 205">
              <a:extLst>
                <a:ext uri="{FF2B5EF4-FFF2-40B4-BE49-F238E27FC236}">
                  <a16:creationId xmlns:a16="http://schemas.microsoft.com/office/drawing/2014/main" id="{393B1CCF-1CDC-48BA-AF5A-F4A602D25DC8}"/>
                </a:ext>
              </a:extLst>
            </p:cNvPr>
            <p:cNvSpPr txBox="1">
              <a:spLocks noChangeArrowheads="1"/>
            </p:cNvSpPr>
            <p:nvPr/>
          </p:nvSpPr>
          <p:spPr bwMode="auto">
            <a:xfrm>
              <a:off x="1126423" y="4591058"/>
              <a:ext cx="16430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1" i="1" u="none" strike="noStrike" kern="1200" cap="none" spc="0" normalizeH="0" baseline="0" noProof="0" dirty="0">
                  <a:ln>
                    <a:noFill/>
                  </a:ln>
                  <a:solidFill>
                    <a:srgbClr val="4472C4"/>
                  </a:solidFill>
                  <a:effectLst/>
                  <a:uLnTx/>
                  <a:uFillTx/>
                  <a:latin typeface="Arial" panose="020B0604020202020204" pitchFamily="34" charset="0"/>
                  <a:ea typeface="ＭＳ Ｐゴシック" panose="020B0600070205080204" pitchFamily="34" charset="-128"/>
                  <a:cs typeface="+mn-cs"/>
                </a:rPr>
                <a:t>Northwest Ireland</a:t>
              </a:r>
            </a:p>
          </p:txBody>
        </p:sp>
        <p:sp>
          <p:nvSpPr>
            <p:cNvPr id="204" name="Text Box 206">
              <a:extLst>
                <a:ext uri="{FF2B5EF4-FFF2-40B4-BE49-F238E27FC236}">
                  <a16:creationId xmlns:a16="http://schemas.microsoft.com/office/drawing/2014/main" id="{A15C984A-3055-4644-8DA6-64D5A28AB375}"/>
                </a:ext>
              </a:extLst>
            </p:cNvPr>
            <p:cNvSpPr txBox="1">
              <a:spLocks noChangeArrowheads="1"/>
            </p:cNvSpPr>
            <p:nvPr/>
          </p:nvSpPr>
          <p:spPr bwMode="auto">
            <a:xfrm>
              <a:off x="3405223" y="1726109"/>
              <a:ext cx="16367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rgbClr val="C1CEFF"/>
                  </a:solidFill>
                  <a:latin typeface="Arial" panose="020B0604020202020204" pitchFamily="34" charset="0"/>
                  <a:ea typeface="ＭＳ Ｐゴシック" panose="020B0600070205080204" pitchFamily="34" charset="-128"/>
                </a:defRPr>
              </a:lvl1pPr>
              <a:lvl2pPr marL="37931725" indent="-37474525">
                <a:defRPr sz="2400" b="1" i="1">
                  <a:solidFill>
                    <a:srgbClr val="C1CEFF"/>
                  </a:solidFill>
                  <a:latin typeface="Arial" panose="020B0604020202020204" pitchFamily="34" charset="0"/>
                  <a:ea typeface="ＭＳ Ｐゴシック" panose="020B0600070205080204" pitchFamily="34" charset="-128"/>
                </a:defRPr>
              </a:lvl2pPr>
              <a:lvl3pPr>
                <a:defRPr sz="2400" b="1" i="1">
                  <a:solidFill>
                    <a:srgbClr val="C1CEFF"/>
                  </a:solidFill>
                  <a:latin typeface="Arial" panose="020B0604020202020204" pitchFamily="34" charset="0"/>
                  <a:ea typeface="ＭＳ Ｐゴシック" panose="020B0600070205080204" pitchFamily="34" charset="-128"/>
                </a:defRPr>
              </a:lvl3pPr>
              <a:lvl4pPr>
                <a:defRPr sz="2400" b="1" i="1">
                  <a:solidFill>
                    <a:srgbClr val="C1CEFF"/>
                  </a:solidFill>
                  <a:latin typeface="Arial" panose="020B0604020202020204" pitchFamily="34" charset="0"/>
                  <a:ea typeface="ＭＳ Ｐゴシック" panose="020B0600070205080204" pitchFamily="34" charset="-128"/>
                </a:defRPr>
              </a:lvl4pPr>
              <a:lvl5pPr>
                <a:defRPr sz="2400" b="1" i="1">
                  <a:solidFill>
                    <a:srgbClr val="C1CEFF"/>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i="1">
                  <a:solidFill>
                    <a:srgbClr val="C1CE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1" i="1" u="none" strike="noStrike" kern="1200" cap="none" spc="0" normalizeH="0" baseline="0" noProof="0" dirty="0">
                  <a:ln>
                    <a:noFill/>
                  </a:ln>
                  <a:solidFill>
                    <a:srgbClr val="4472C4"/>
                  </a:solidFill>
                  <a:effectLst/>
                  <a:uLnTx/>
                  <a:uFillTx/>
                  <a:latin typeface="Arial" panose="020B0604020202020204" pitchFamily="34" charset="0"/>
                  <a:ea typeface="ＭＳ Ｐゴシック" panose="020B0600070205080204" pitchFamily="34" charset="-128"/>
                  <a:cs typeface="+mn-cs"/>
                </a:rPr>
                <a:t>Southeast Ireland</a:t>
              </a:r>
            </a:p>
          </p:txBody>
        </p:sp>
        <p:cxnSp>
          <p:nvCxnSpPr>
            <p:cNvPr id="206" name="Straight Arrow Connector 205">
              <a:extLst>
                <a:ext uri="{FF2B5EF4-FFF2-40B4-BE49-F238E27FC236}">
                  <a16:creationId xmlns:a16="http://schemas.microsoft.com/office/drawing/2014/main" id="{A8F86049-72C2-4580-BC0D-88BF0EE74ECB}"/>
                </a:ext>
              </a:extLst>
            </p:cNvPr>
            <p:cNvCxnSpPr>
              <a:stCxn id="155" idx="0"/>
            </p:cNvCxnSpPr>
            <p:nvPr/>
          </p:nvCxnSpPr>
          <p:spPr bwMode="auto">
            <a:xfrm flipV="1">
              <a:off x="5751570" y="4406916"/>
              <a:ext cx="14236" cy="544498"/>
            </a:xfrm>
            <a:prstGeom prst="straightConnector1">
              <a:avLst/>
            </a:prstGeom>
            <a:solidFill>
              <a:schemeClr val="tx1"/>
            </a:solidFill>
            <a:ln w="50800" cap="flat" cmpd="sng" algn="ctr">
              <a:solidFill>
                <a:schemeClr val="tx1"/>
              </a:solidFill>
              <a:prstDash val="solid"/>
              <a:round/>
              <a:headEnd type="none" w="med" len="med"/>
              <a:tailEnd type="arrow"/>
            </a:ln>
            <a:effectLst/>
          </p:spPr>
        </p:cxnSp>
      </p:grpSp>
      <p:sp>
        <p:nvSpPr>
          <p:cNvPr id="207" name="Rectangle 206"/>
          <p:cNvSpPr/>
          <p:nvPr/>
        </p:nvSpPr>
        <p:spPr>
          <a:xfrm>
            <a:off x="7632700" y="636450"/>
            <a:ext cx="4559300" cy="563231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rPr>
              <a:t>Deposit array with more radiogenic comps in the SE and least radiogenic in the NW.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rPr>
              <a:t>Comparison with Low. Pal. basement shows matching geographic pattern.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rPr>
              <a:t>Lower Palaeozoic </a:t>
            </a:r>
            <a:r>
              <a:rPr kumimoji="0" lang="en-GB" altLang="en-US" sz="2000" b="0" i="0" u="none" strike="noStrike" kern="1200" cap="none" spc="0" normalizeH="0" baseline="0" noProof="0" dirty="0" err="1">
                <a:ln>
                  <a:noFill/>
                </a:ln>
                <a:solidFill>
                  <a:srgbClr val="44546A"/>
                </a:solidFill>
                <a:effectLst/>
                <a:uLnTx/>
                <a:uFillTx/>
                <a:latin typeface="Calibri" panose="020F0502020204030204"/>
                <a:ea typeface="+mn-ea"/>
                <a:cs typeface="+mn-cs"/>
              </a:rPr>
              <a:t>Pb</a:t>
            </a:r>
            <a:r>
              <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rPr>
              <a:t> compositions modelled back to 350 Ma directly overlie deposit array – convincing evidence for direct derivation of </a:t>
            </a:r>
            <a:r>
              <a:rPr kumimoji="0" lang="en-GB" altLang="en-US" sz="2000" b="0" i="0" u="none" strike="noStrike" kern="1200" cap="none" spc="0" normalizeH="0" baseline="0" noProof="0" dirty="0" err="1">
                <a:ln>
                  <a:noFill/>
                </a:ln>
                <a:solidFill>
                  <a:srgbClr val="44546A"/>
                </a:solidFill>
                <a:effectLst/>
                <a:uLnTx/>
                <a:uFillTx/>
                <a:latin typeface="Calibri" panose="020F0502020204030204"/>
                <a:ea typeface="+mn-ea"/>
                <a:cs typeface="+mn-cs"/>
              </a:rPr>
              <a:t>Pb</a:t>
            </a:r>
            <a:r>
              <a:rPr kumimoji="0" lang="en-GB" altLang="en-US" sz="2000" b="0" i="0" u="none" strike="noStrike" kern="1200" cap="none" spc="0" normalizeH="0" baseline="0" noProof="0" dirty="0">
                <a:ln>
                  <a:noFill/>
                </a:ln>
                <a:solidFill>
                  <a:srgbClr val="44546A"/>
                </a:solidFill>
                <a:effectLst/>
                <a:uLnTx/>
                <a:uFillTx/>
                <a:latin typeface="Calibri" panose="020F0502020204030204"/>
                <a:ea typeface="+mn-ea"/>
                <a:cs typeface="+mn-cs"/>
              </a:rPr>
              <a:t> from local basement.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44546A"/>
                </a:solidFill>
                <a:effectLst/>
                <a:uLnTx/>
                <a:uFillTx/>
                <a:latin typeface="Calibri" panose="020F0502020204030204"/>
                <a:ea typeface="+mn-ea"/>
                <a:cs typeface="+mn-cs"/>
              </a:rPr>
              <a:t>Modelled </a:t>
            </a:r>
            <a:r>
              <a:rPr kumimoji="0" lang="en-IE" sz="2000" b="0" i="0" u="none" strike="noStrike" kern="1200" cap="none" spc="0" normalizeH="0" baseline="0" noProof="0" dirty="0" err="1">
                <a:ln>
                  <a:noFill/>
                </a:ln>
                <a:solidFill>
                  <a:srgbClr val="44546A"/>
                </a:solidFill>
                <a:effectLst/>
                <a:uLnTx/>
                <a:uFillTx/>
                <a:latin typeface="Calibri" panose="020F0502020204030204"/>
                <a:ea typeface="+mn-ea"/>
                <a:cs typeface="+mn-cs"/>
              </a:rPr>
              <a:t>Pb</a:t>
            </a:r>
            <a:r>
              <a:rPr kumimoji="0" lang="en-IE" sz="20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IE" sz="2000" b="0" i="0" u="none" strike="noStrike" kern="1200" cap="none" spc="0" normalizeH="0" baseline="0" noProof="0" dirty="0" err="1">
                <a:ln>
                  <a:noFill/>
                </a:ln>
                <a:solidFill>
                  <a:srgbClr val="44546A"/>
                </a:solidFill>
                <a:effectLst/>
                <a:uLnTx/>
                <a:uFillTx/>
                <a:latin typeface="Calibri" panose="020F0502020204030204"/>
                <a:ea typeface="+mn-ea"/>
                <a:cs typeface="+mn-cs"/>
              </a:rPr>
              <a:t>modeled</a:t>
            </a:r>
            <a:r>
              <a:rPr kumimoji="0" lang="en-IE" sz="2000" b="0" i="0" u="none" strike="noStrike" kern="1200" cap="none" spc="0" normalizeH="0" baseline="0" noProof="0" dirty="0">
                <a:ln>
                  <a:noFill/>
                </a:ln>
                <a:solidFill>
                  <a:srgbClr val="44546A"/>
                </a:solidFill>
                <a:effectLst/>
                <a:uLnTx/>
                <a:uFillTx/>
                <a:latin typeface="Calibri" panose="020F0502020204030204"/>
                <a:ea typeface="+mn-ea"/>
                <a:cs typeface="+mn-cs"/>
              </a:rPr>
              <a:t> lead isotope composition of the Old Red Sandstone at 350 Ma is too radiogenic to have acted as main source of lead for the Irish ore field.</a:t>
            </a:r>
          </a:p>
        </p:txBody>
      </p:sp>
    </p:spTree>
    <p:extLst>
      <p:ext uri="{BB962C8B-B14F-4D97-AF65-F5344CB8AC3E}">
        <p14:creationId xmlns:p14="http://schemas.microsoft.com/office/powerpoint/2010/main" val="187862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9880" y="428178"/>
            <a:ext cx="11277600" cy="60016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44546A"/>
                </a:solidFill>
                <a:effectLst/>
                <a:uLnTx/>
                <a:uFillTx/>
                <a:latin typeface="Atkinson Hyperlegible" pitchFamily="50" charset="0"/>
              </a:rPr>
              <a:t>Further evidence for fluid interactions and sources</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44546A"/>
                </a:solidFill>
                <a:effectLst/>
                <a:uLnTx/>
                <a:uFillTx/>
                <a:latin typeface="Atkinson Hyperlegible" pitchFamily="50" charset="0"/>
              </a:rPr>
              <a:t>Nd isotopes of hydrothermal carbonates from Navan deposit suggest that interaction fluids with crystalline basement occurred in this area (Walshaw et al., 2006)</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44546A"/>
                </a:solidFill>
                <a:effectLst/>
                <a:uLnTx/>
                <a:uFillTx/>
                <a:latin typeface="Atkinson Hyperlegible" pitchFamily="50" charset="0"/>
              </a:rPr>
              <a:t>Old Red Sandstone has been proposed as a source of metals in some models (e.g., </a:t>
            </a:r>
            <a:r>
              <a:rPr kumimoji="0" lang="en-IE" sz="2000" b="0" i="0" u="none" strike="noStrike" kern="1200" cap="none" spc="0" normalizeH="0" baseline="0" noProof="0" dirty="0" err="1">
                <a:ln>
                  <a:noFill/>
                </a:ln>
                <a:solidFill>
                  <a:srgbClr val="44546A"/>
                </a:solidFill>
                <a:effectLst/>
                <a:uLnTx/>
                <a:uFillTx/>
                <a:latin typeface="Atkinson Hyperlegible" pitchFamily="50" charset="0"/>
              </a:rPr>
              <a:t>Hitzman</a:t>
            </a:r>
            <a:r>
              <a:rPr kumimoji="0" lang="en-IE" sz="2000" b="0" i="0" u="none" strike="noStrike" kern="1200" cap="none" spc="0" normalizeH="0" baseline="0" noProof="0" dirty="0">
                <a:ln>
                  <a:noFill/>
                </a:ln>
                <a:solidFill>
                  <a:srgbClr val="44546A"/>
                </a:solidFill>
                <a:effectLst/>
                <a:uLnTx/>
                <a:uFillTx/>
                <a:latin typeface="Atkinson Hyperlegible" pitchFamily="50" charset="0"/>
              </a:rPr>
              <a:t> and </a:t>
            </a:r>
            <a:r>
              <a:rPr kumimoji="0" lang="en-IE" sz="2000" b="0" i="0" u="none" strike="noStrike" kern="1200" cap="none" spc="0" normalizeH="0" baseline="0" noProof="0" dirty="0" err="1">
                <a:ln>
                  <a:noFill/>
                </a:ln>
                <a:solidFill>
                  <a:srgbClr val="44546A"/>
                </a:solidFill>
                <a:effectLst/>
                <a:uLnTx/>
                <a:uFillTx/>
                <a:latin typeface="Atkinson Hyperlegible" pitchFamily="50" charset="0"/>
              </a:rPr>
              <a:t>Beaty</a:t>
            </a:r>
            <a:r>
              <a:rPr kumimoji="0" lang="en-IE" sz="2000" b="0" i="0" u="none" strike="noStrike" kern="1200" cap="none" spc="0" normalizeH="0" baseline="0" noProof="0" dirty="0">
                <a:ln>
                  <a:noFill/>
                </a:ln>
                <a:solidFill>
                  <a:srgbClr val="44546A"/>
                </a:solidFill>
                <a:effectLst/>
                <a:uLnTx/>
                <a:uFillTx/>
                <a:latin typeface="Atkinson Hyperlegible" pitchFamily="50" charset="0"/>
              </a:rPr>
              <a:t>, 1996; </a:t>
            </a:r>
            <a:r>
              <a:rPr kumimoji="0" lang="en-IE" sz="2000" b="0" i="0" u="none" strike="noStrike" kern="1200" cap="none" spc="0" normalizeH="0" baseline="0" noProof="0" dirty="0" err="1">
                <a:ln>
                  <a:noFill/>
                </a:ln>
                <a:solidFill>
                  <a:srgbClr val="44546A"/>
                </a:solidFill>
                <a:effectLst/>
                <a:uLnTx/>
                <a:uFillTx/>
                <a:latin typeface="Atkinson Hyperlegible" pitchFamily="50" charset="0"/>
              </a:rPr>
              <a:t>Lydon</a:t>
            </a:r>
            <a:r>
              <a:rPr kumimoji="0" lang="en-IE" sz="2000" b="0" i="0" u="none" strike="noStrike" kern="1200" cap="none" spc="0" normalizeH="0" baseline="0" noProof="0" dirty="0">
                <a:ln>
                  <a:noFill/>
                </a:ln>
                <a:solidFill>
                  <a:srgbClr val="44546A"/>
                </a:solidFill>
                <a:effectLst/>
                <a:uLnTx/>
                <a:uFillTx/>
                <a:latin typeface="Atkinson Hyperlegible" pitchFamily="50" charset="0"/>
              </a:rPr>
              <a:t>, 1986). Can be contributor, due to its clastic content that is basement derived, but contribution will be small (&lt;10%, Wilkinson et al 2007).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44546A"/>
                </a:solidFill>
                <a:effectLst/>
                <a:uLnTx/>
                <a:uFillTx/>
                <a:latin typeface="Atkinson Hyperlegible" pitchFamily="50" charset="0"/>
              </a:rPr>
              <a:t>Arc-derived Lower Palaeozoic greywackes are a good source rock. They can be easily leached of Pb, Zn, Cu, Ba, Ni, Co, Fe, Cd, As, Mn </a:t>
            </a:r>
            <a:endParaRPr lang="en-IE" sz="2000" dirty="0">
              <a:solidFill>
                <a:srgbClr val="44546A"/>
              </a:solidFill>
              <a:latin typeface="Atkinson Hyperlegible" pitchFamily="50" charset="0"/>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44546A"/>
                </a:solidFill>
                <a:effectLst/>
                <a:uLnTx/>
                <a:uFillTx/>
                <a:latin typeface="Atkinson Hyperlegible" pitchFamily="50" charset="0"/>
              </a:rPr>
              <a:t>Sr, C and O isotope data of hydrothermal carbonates in deposits fall in same trends as or continue trends of basement-hosted veins: Indicates use of similar fluid pathways, and elemental and isotopic exchange was happening.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2000" dirty="0">
              <a:solidFill>
                <a:srgbClr val="44546A"/>
              </a:solidFill>
              <a:latin typeface="Atkinson Hyperlegible" pitchFamily="50"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srgbClr val="44546A"/>
                </a:solidFill>
                <a:effectLst/>
                <a:uLnTx/>
                <a:uFillTx/>
                <a:latin typeface="Atkinson Hyperlegible" pitchFamily="50" charset="0"/>
              </a:rPr>
              <a:t>Pb isotopes from Lisheen show differences between ore bodies</a:t>
            </a:r>
            <a:r>
              <a:rPr kumimoji="0" lang="en-IE" sz="2000" b="1" i="0" u="none" strike="noStrike" kern="1200" cap="none" spc="0" normalizeH="0" noProof="0" dirty="0">
                <a:ln>
                  <a:noFill/>
                </a:ln>
                <a:solidFill>
                  <a:srgbClr val="44546A"/>
                </a:solidFill>
                <a:effectLst/>
                <a:uLnTx/>
                <a:uFillTx/>
                <a:latin typeface="Atkinson Hyperlegible" pitchFamily="50" charset="0"/>
              </a:rPr>
              <a:t> at Lisheen</a:t>
            </a:r>
            <a:r>
              <a:rPr kumimoji="0" lang="en-IE" sz="2000" b="1" i="0" u="none" strike="noStrike" kern="1200" cap="none" spc="0" normalizeH="0" baseline="0" noProof="0" dirty="0">
                <a:ln>
                  <a:noFill/>
                </a:ln>
                <a:solidFill>
                  <a:srgbClr val="44546A"/>
                </a:solidFill>
                <a:effectLst/>
                <a:uLnTx/>
                <a:uFillTx/>
                <a:latin typeface="Atkinson Hyperlegible" pitchFamily="50" charset="0"/>
              </a:rPr>
              <a:t>, along with mapping basement affinities across Ireland (Hollis et al., in prep)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2000" b="1" dirty="0">
              <a:solidFill>
                <a:srgbClr val="44546A"/>
              </a:solidFill>
              <a:latin typeface="Atkinson Hyperlegible" pitchFamily="50"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srgbClr val="44546A"/>
                </a:solidFill>
                <a:effectLst/>
                <a:uLnTx/>
                <a:uFillTx/>
                <a:latin typeface="Atkinson Hyperlegible" pitchFamily="50" charset="0"/>
              </a:rPr>
              <a:t>Chert</a:t>
            </a:r>
            <a:r>
              <a:rPr kumimoji="0" lang="en-IE" sz="2000" b="1" i="0" u="none" strike="noStrike" kern="1200" cap="none" spc="0" normalizeH="0" noProof="0" dirty="0">
                <a:ln>
                  <a:noFill/>
                </a:ln>
                <a:solidFill>
                  <a:srgbClr val="44546A"/>
                </a:solidFill>
                <a:effectLst/>
                <a:uLnTx/>
                <a:uFillTx/>
                <a:latin typeface="Atkinson Hyperlegible" pitchFamily="50" charset="0"/>
              </a:rPr>
              <a:t> oxygen isotope work – differentiating between O (and fluid) sources using cherts from across Irish ore field – pilot study by Evie Burton (UCD, iCRAG) – Links up with pyrite chemistry</a:t>
            </a:r>
            <a:endParaRPr kumimoji="0" lang="en-IE" sz="2000" b="1" i="0" u="none" strike="noStrike" kern="1200" cap="none" spc="0" normalizeH="0" baseline="0" noProof="0" dirty="0">
              <a:ln>
                <a:noFill/>
              </a:ln>
              <a:solidFill>
                <a:srgbClr val="44546A"/>
              </a:solidFill>
              <a:effectLst/>
              <a:uLnTx/>
              <a:uFillTx/>
              <a:latin typeface="Atkinson Hyperlegible" pitchFamily="50" charset="0"/>
            </a:endParaRPr>
          </a:p>
        </p:txBody>
      </p:sp>
      <p:sp>
        <p:nvSpPr>
          <p:cNvPr id="3" name="Text Placeholder 1">
            <a:extLst>
              <a:ext uri="{FF2B5EF4-FFF2-40B4-BE49-F238E27FC236}">
                <a16:creationId xmlns:a16="http://schemas.microsoft.com/office/drawing/2014/main" id="{2CE5C7C4-925F-D70F-ECD9-7A9A3D4553FB}"/>
              </a:ext>
            </a:extLst>
          </p:cNvPr>
          <p:cNvSpPr txBox="1">
            <a:spLocks/>
          </p:cNvSpPr>
          <p:nvPr/>
        </p:nvSpPr>
        <p:spPr>
          <a:xfrm>
            <a:off x="0" y="6598255"/>
            <a:ext cx="3322320" cy="305465"/>
          </a:xfrm>
          <a:prstGeom prst="rect">
            <a:avLst/>
          </a:prstGeom>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400" b="1" i="1" dirty="0"/>
              <a:t>Slide modified from: Dr Koen Torremans</a:t>
            </a:r>
          </a:p>
        </p:txBody>
      </p:sp>
    </p:spTree>
    <p:extLst>
      <p:ext uri="{BB962C8B-B14F-4D97-AF65-F5344CB8AC3E}">
        <p14:creationId xmlns:p14="http://schemas.microsoft.com/office/powerpoint/2010/main" val="424352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8" end="8"/>
                                            </p:txEl>
                                          </p:spTgt>
                                        </p:tgtEl>
                                        <p:attrNameLst>
                                          <p:attrName>style.visibility</p:attrName>
                                        </p:attrNameLst>
                                      </p:cBhvr>
                                      <p:to>
                                        <p:strVal val="visible"/>
                                      </p:to>
                                    </p:set>
                                    <p:animEffect transition="in" filter="fade">
                                      <p:cBhvr>
                                        <p:cTn id="1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197D44-B95D-F79E-CCE9-DABEF13E18D3}"/>
              </a:ext>
            </a:extLst>
          </p:cNvPr>
          <p:cNvSpPr txBox="1">
            <a:spLocks/>
          </p:cNvSpPr>
          <p:nvPr/>
        </p:nvSpPr>
        <p:spPr>
          <a:xfrm>
            <a:off x="209136" y="346509"/>
            <a:ext cx="11465628" cy="115901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b="1" dirty="0">
                <a:latin typeface="Atkinson Hyperlegible" pitchFamily="50" charset="0"/>
              </a:rPr>
              <a:t>Current research </a:t>
            </a:r>
          </a:p>
        </p:txBody>
      </p:sp>
      <p:sp>
        <p:nvSpPr>
          <p:cNvPr id="5" name="Subtitle 2">
            <a:extLst>
              <a:ext uri="{FF2B5EF4-FFF2-40B4-BE49-F238E27FC236}">
                <a16:creationId xmlns:a16="http://schemas.microsoft.com/office/drawing/2014/main" id="{E1B695CD-08FB-F200-356B-B0CB48586317}"/>
              </a:ext>
            </a:extLst>
          </p:cNvPr>
          <p:cNvSpPr txBox="1">
            <a:spLocks/>
          </p:cNvSpPr>
          <p:nvPr/>
        </p:nvSpPr>
        <p:spPr>
          <a:xfrm>
            <a:off x="109223" y="1246766"/>
            <a:ext cx="6668655" cy="557732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Atkinson Hyperlegible" pitchFamily="50" charset="0"/>
              </a:rPr>
              <a:t>Project in Zambia, Africa – applying techniques and lessons from Irish work </a:t>
            </a:r>
          </a:p>
          <a:p>
            <a:pPr marL="342900" indent="-342900" algn="l">
              <a:buFont typeface="Arial" panose="020B0604020202020204" pitchFamily="34" charset="0"/>
              <a:buChar char="•"/>
            </a:pPr>
            <a:r>
              <a:rPr lang="en-US" dirty="0">
                <a:latin typeface="Atkinson Hyperlegible" pitchFamily="50" charset="0"/>
              </a:rPr>
              <a:t>Looking at cobalt-copper deposits</a:t>
            </a:r>
          </a:p>
          <a:p>
            <a:pPr marL="342900" indent="-342900" algn="l">
              <a:buFont typeface="Arial" panose="020B0604020202020204" pitchFamily="34" charset="0"/>
              <a:buChar char="•"/>
            </a:pPr>
            <a:r>
              <a:rPr lang="en-US" dirty="0">
                <a:latin typeface="Atkinson Hyperlegible" pitchFamily="50" charset="0"/>
              </a:rPr>
              <a:t>Get to look at ~2 km cores of rock that record the environment from up to ~900 </a:t>
            </a:r>
            <a:r>
              <a:rPr lang="en-US" dirty="0" err="1">
                <a:latin typeface="Atkinson Hyperlegible" pitchFamily="50" charset="0"/>
              </a:rPr>
              <a:t>mya</a:t>
            </a:r>
            <a:endParaRPr lang="en-US" dirty="0">
              <a:latin typeface="Atkinson Hyperlegible" pitchFamily="50" charset="0"/>
            </a:endParaRPr>
          </a:p>
          <a:p>
            <a:pPr marL="342900" indent="-342900" algn="l">
              <a:buFont typeface="Arial" panose="020B0604020202020204" pitchFamily="34" charset="0"/>
              <a:buChar char="•"/>
            </a:pPr>
            <a:r>
              <a:rPr lang="en-US" dirty="0">
                <a:latin typeface="Atkinson Hyperlegible" pitchFamily="50" charset="0"/>
              </a:rPr>
              <a:t>Record the influence of a suspected global glaciation event (snowball earth), can help with climate science studies</a:t>
            </a:r>
          </a:p>
          <a:p>
            <a:pPr marL="342900" indent="-342900" algn="l">
              <a:buFont typeface="Arial" panose="020B0604020202020204" pitchFamily="34" charset="0"/>
              <a:buChar char="•"/>
            </a:pPr>
            <a:r>
              <a:rPr lang="en-US" dirty="0">
                <a:latin typeface="Atkinson Hyperlegible" pitchFamily="50" charset="0"/>
              </a:rPr>
              <a:t>How did these rocks form? Are the features we see original or the result of intensive metamorphic/other alteration? Why is this important to understand? What are the challenges with this? </a:t>
            </a:r>
          </a:p>
          <a:p>
            <a:pPr marL="342900" indent="-342900" algn="l">
              <a:buFont typeface="Arial" panose="020B0604020202020204" pitchFamily="34" charset="0"/>
              <a:buChar char="•"/>
            </a:pPr>
            <a:r>
              <a:rPr lang="en-US" dirty="0">
                <a:latin typeface="Atkinson Hyperlegible" pitchFamily="50" charset="0"/>
              </a:rPr>
              <a:t>What environmental history have we lost since these rocks were deposited (e.g., massive salt dissolution)? How did the metals become so concentrated in this part of the world? How can we use this information to help find more of these crucial deposits? What minerals can be used to help us explore more effectively?</a:t>
            </a:r>
          </a:p>
          <a:p>
            <a:pPr marL="342900" indent="-342900" algn="l">
              <a:buFont typeface="Arial" panose="020B0604020202020204" pitchFamily="34" charset="0"/>
              <a:buChar char="•"/>
            </a:pPr>
            <a:r>
              <a:rPr lang="en-US" dirty="0">
                <a:latin typeface="Atkinson Hyperlegible" pitchFamily="50" charset="0"/>
              </a:rPr>
              <a:t>How can we ensure this is done sustainably and for the benefit of all? </a:t>
            </a:r>
          </a:p>
        </p:txBody>
      </p:sp>
      <p:pic>
        <p:nvPicPr>
          <p:cNvPr id="3" name="Picture 2">
            <a:extLst>
              <a:ext uri="{FF2B5EF4-FFF2-40B4-BE49-F238E27FC236}">
                <a16:creationId xmlns:a16="http://schemas.microsoft.com/office/drawing/2014/main" id="{E2126EDD-7E36-AE63-A693-69FC94512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985" y="30222"/>
            <a:ext cx="4488672" cy="3366504"/>
          </a:xfrm>
          <a:prstGeom prst="rect">
            <a:avLst/>
          </a:prstGeom>
        </p:spPr>
      </p:pic>
      <p:pic>
        <p:nvPicPr>
          <p:cNvPr id="6" name="Picture 5" descr="Train tracks with a tree and a building in the background&#10;&#10;Description automatically generated with medium confidence">
            <a:extLst>
              <a:ext uri="{FF2B5EF4-FFF2-40B4-BE49-F238E27FC236}">
                <a16:creationId xmlns:a16="http://schemas.microsoft.com/office/drawing/2014/main" id="{60B02266-7B9A-AC7F-674C-3195EFD0A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985" y="3457590"/>
            <a:ext cx="4488671" cy="3366504"/>
          </a:xfrm>
          <a:prstGeom prst="rect">
            <a:avLst/>
          </a:prstGeom>
        </p:spPr>
      </p:pic>
      <p:cxnSp>
        <p:nvCxnSpPr>
          <p:cNvPr id="8" name="Straight Arrow Connector 7">
            <a:extLst>
              <a:ext uri="{FF2B5EF4-FFF2-40B4-BE49-F238E27FC236}">
                <a16:creationId xmlns:a16="http://schemas.microsoft.com/office/drawing/2014/main" id="{593718CC-08EF-B82A-AA39-806FADF26390}"/>
              </a:ext>
            </a:extLst>
          </p:cNvPr>
          <p:cNvCxnSpPr>
            <a:cxnSpLocks/>
          </p:cNvCxnSpPr>
          <p:nvPr/>
        </p:nvCxnSpPr>
        <p:spPr>
          <a:xfrm>
            <a:off x="9975273" y="346509"/>
            <a:ext cx="0" cy="104370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4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
          <p:cNvSpPr/>
          <p:nvPr/>
        </p:nvSpPr>
        <p:spPr>
          <a:xfrm>
            <a:off x="1735595" y="210387"/>
            <a:ext cx="5608583" cy="1938992"/>
          </a:xfrm>
          <a:prstGeom prst="rect">
            <a:avLst/>
          </a:prstGeom>
          <a:noFill/>
          <a:ln>
            <a:noFill/>
          </a:ln>
        </p:spPr>
        <p:txBody>
          <a:bodyPr spcFirstLastPara="1" wrap="square" lIns="91425" tIns="45700" rIns="91425" bIns="45700" anchor="t" anchorCtr="0">
            <a:spAutoFit/>
          </a:bodyPr>
          <a:lstStyle/>
          <a:p>
            <a:r>
              <a:rPr lang="en-IE" sz="2400">
                <a:solidFill>
                  <a:schemeClr val="dk1"/>
                </a:solidFill>
                <a:latin typeface="Calibri"/>
                <a:ea typeface="Calibri"/>
                <a:cs typeface="Calibri"/>
                <a:sym typeface="Calibri"/>
              </a:rPr>
              <a:t>Existing temperature constraints</a:t>
            </a:r>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p:txBody>
      </p:sp>
      <p:sp>
        <p:nvSpPr>
          <p:cNvPr id="275" name="Google Shape;275;p12"/>
          <p:cNvSpPr txBox="1"/>
          <p:nvPr/>
        </p:nvSpPr>
        <p:spPr>
          <a:xfrm>
            <a:off x="1816799" y="872259"/>
            <a:ext cx="3751664" cy="4985980"/>
          </a:xfrm>
          <a:prstGeom prst="rect">
            <a:avLst/>
          </a:prstGeom>
          <a:noFill/>
          <a:ln>
            <a:noFill/>
          </a:ln>
        </p:spPr>
        <p:txBody>
          <a:bodyPr spcFirstLastPara="1" wrap="square" lIns="91425" tIns="45700" rIns="91425" bIns="45700" anchor="t" anchorCtr="0">
            <a:spAutoFit/>
          </a:bodyPr>
          <a:lstStyle/>
          <a:p>
            <a:pPr marL="214313" indent="-214313">
              <a:buClr>
                <a:schemeClr val="dk1"/>
              </a:buClr>
              <a:buSzPts val="1500"/>
              <a:buFont typeface="Arial"/>
              <a:buChar char="•"/>
            </a:pPr>
            <a:r>
              <a:rPr lang="en-IE" sz="1500" dirty="0">
                <a:solidFill>
                  <a:schemeClr val="dk1"/>
                </a:solidFill>
                <a:latin typeface="Calibri"/>
                <a:ea typeface="Calibri"/>
                <a:cs typeface="Calibri"/>
                <a:sym typeface="Calibri"/>
              </a:rPr>
              <a:t>Wealth of existing fluid inclusion data, fundamental in identifying two fluid sources </a:t>
            </a:r>
            <a:r>
              <a:rPr lang="en-IE" sz="1200" dirty="0">
                <a:solidFill>
                  <a:schemeClr val="dk1"/>
                </a:solidFill>
                <a:latin typeface="Calibri"/>
                <a:ea typeface="Calibri"/>
                <a:cs typeface="Calibri"/>
                <a:sym typeface="Calibri"/>
              </a:rPr>
              <a:t>(Wilkinson, 2010).</a:t>
            </a:r>
            <a:endParaRPr dirty="0"/>
          </a:p>
          <a:p>
            <a:pPr marL="214313" indent="-138113">
              <a:buClr>
                <a:schemeClr val="dk1"/>
              </a:buClr>
              <a:buSzPts val="1200"/>
            </a:pPr>
            <a:endParaRPr sz="1200" dirty="0">
              <a:solidFill>
                <a:schemeClr val="dk1"/>
              </a:solidFill>
              <a:latin typeface="Calibri"/>
              <a:ea typeface="Calibri"/>
              <a:cs typeface="Calibri"/>
              <a:sym typeface="Calibri"/>
            </a:endParaRPr>
          </a:p>
          <a:p>
            <a:pPr marL="214313" indent="-214313">
              <a:buClr>
                <a:schemeClr val="dk1"/>
              </a:buClr>
              <a:buSzPts val="1500"/>
              <a:buFont typeface="Arial"/>
              <a:buChar char="•"/>
            </a:pPr>
            <a:r>
              <a:rPr lang="en-IE" sz="1500" b="1" dirty="0">
                <a:solidFill>
                  <a:schemeClr val="dk1"/>
                </a:solidFill>
                <a:latin typeface="Calibri"/>
                <a:ea typeface="Calibri"/>
                <a:cs typeface="Calibri"/>
                <a:sym typeface="Calibri"/>
              </a:rPr>
              <a:t>Number of key phases are under-represented</a:t>
            </a:r>
            <a:r>
              <a:rPr lang="en-IE" sz="1500" dirty="0">
                <a:solidFill>
                  <a:schemeClr val="dk1"/>
                </a:solidFill>
                <a:latin typeface="Calibri"/>
                <a:ea typeface="Calibri"/>
                <a:cs typeface="Calibri"/>
                <a:sym typeface="Calibri"/>
              </a:rPr>
              <a:t>:</a:t>
            </a:r>
            <a:endParaRPr dirty="0"/>
          </a:p>
          <a:p>
            <a:pPr marL="557213" lvl="1" indent="-214312">
              <a:buClr>
                <a:schemeClr val="dk1"/>
              </a:buClr>
              <a:buSzPts val="1500"/>
              <a:buFont typeface="Arial"/>
              <a:buChar char="•"/>
            </a:pPr>
            <a:r>
              <a:rPr lang="en-IE" sz="1500" dirty="0">
                <a:solidFill>
                  <a:schemeClr val="dk1"/>
                </a:solidFill>
                <a:latin typeface="Calibri"/>
                <a:ea typeface="Calibri"/>
                <a:cs typeface="Calibri"/>
                <a:sym typeface="Calibri"/>
              </a:rPr>
              <a:t>Various types of regional dolomite rarely have inclusions.</a:t>
            </a:r>
            <a:endParaRPr dirty="0"/>
          </a:p>
          <a:p>
            <a:pPr marL="557213" lvl="1" indent="-214312">
              <a:buClr>
                <a:schemeClr val="dk1"/>
              </a:buClr>
              <a:buSzPts val="1500"/>
              <a:buFont typeface="Arial"/>
              <a:buChar char="•"/>
            </a:pPr>
            <a:r>
              <a:rPr lang="en-IE" sz="1500" dirty="0">
                <a:solidFill>
                  <a:schemeClr val="dk1"/>
                </a:solidFill>
                <a:latin typeface="Calibri"/>
                <a:ea typeface="Calibri"/>
                <a:cs typeface="Calibri"/>
                <a:sym typeface="Calibri"/>
              </a:rPr>
              <a:t>Only 1 BMB sample has yielded fluid inclusions in Ireland </a:t>
            </a:r>
            <a:r>
              <a:rPr lang="en-IE" sz="1200" dirty="0">
                <a:solidFill>
                  <a:schemeClr val="dk1"/>
                </a:solidFill>
                <a:latin typeface="Calibri"/>
                <a:ea typeface="Calibri"/>
                <a:cs typeface="Calibri"/>
                <a:sym typeface="Calibri"/>
              </a:rPr>
              <a:t>(Wilkinson &amp; Earls, 2000) – not from an orebody.</a:t>
            </a:r>
            <a:endParaRPr sz="1500" dirty="0">
              <a:solidFill>
                <a:schemeClr val="dk1"/>
              </a:solidFill>
              <a:latin typeface="Calibri"/>
              <a:ea typeface="Calibri"/>
              <a:cs typeface="Calibri"/>
              <a:sym typeface="Calibri"/>
            </a:endParaRPr>
          </a:p>
          <a:p>
            <a:pPr marL="557213" lvl="1" indent="-214312">
              <a:buClr>
                <a:schemeClr val="dk1"/>
              </a:buClr>
              <a:buSzPts val="1500"/>
              <a:buFont typeface="Arial"/>
              <a:buChar char="•"/>
            </a:pPr>
            <a:r>
              <a:rPr lang="en-IE" sz="1500" dirty="0">
                <a:solidFill>
                  <a:schemeClr val="dk1"/>
                </a:solidFill>
                <a:latin typeface="Calibri"/>
                <a:ea typeface="Calibri"/>
                <a:cs typeface="Calibri"/>
                <a:sym typeface="Calibri"/>
              </a:rPr>
              <a:t>WMBs often contain fluid inclusions too small for reliable analysis (&lt;5 µm). </a:t>
            </a:r>
            <a:r>
              <a:rPr lang="en-IE" sz="1200" dirty="0">
                <a:solidFill>
                  <a:schemeClr val="dk1"/>
                </a:solidFill>
                <a:latin typeface="Calibri"/>
                <a:ea typeface="Calibri"/>
                <a:cs typeface="Calibri"/>
                <a:sym typeface="Calibri"/>
              </a:rPr>
              <a:t>– all Lisheen data from one hole!</a:t>
            </a:r>
            <a:endParaRPr sz="1200" dirty="0">
              <a:solidFill>
                <a:schemeClr val="dk1"/>
              </a:solidFill>
              <a:latin typeface="Calibri"/>
              <a:ea typeface="Calibri"/>
              <a:cs typeface="Calibri"/>
              <a:sym typeface="Calibri"/>
            </a:endParaRPr>
          </a:p>
          <a:p>
            <a:pPr marL="557213" lvl="1" indent="-214312">
              <a:buClr>
                <a:schemeClr val="dk1"/>
              </a:buClr>
              <a:buSzPts val="1500"/>
              <a:buFont typeface="Arial"/>
              <a:buChar char="•"/>
            </a:pPr>
            <a:r>
              <a:rPr lang="en-IE" sz="1500" dirty="0">
                <a:solidFill>
                  <a:schemeClr val="dk1"/>
                </a:solidFill>
                <a:latin typeface="Calibri"/>
                <a:ea typeface="Calibri"/>
                <a:cs typeface="Calibri"/>
                <a:sym typeface="Calibri"/>
              </a:rPr>
              <a:t>Ore-stage carbonates. </a:t>
            </a:r>
            <a:endParaRPr dirty="0"/>
          </a:p>
          <a:p>
            <a:pPr marL="557213" lvl="1" indent="-119062">
              <a:buClr>
                <a:schemeClr val="dk1"/>
              </a:buClr>
              <a:buSzPts val="1500"/>
            </a:pPr>
            <a:endParaRPr sz="1500" dirty="0">
              <a:solidFill>
                <a:schemeClr val="dk1"/>
              </a:solidFill>
              <a:latin typeface="Calibri"/>
              <a:ea typeface="Calibri"/>
              <a:cs typeface="Calibri"/>
              <a:sym typeface="Calibri"/>
            </a:endParaRPr>
          </a:p>
          <a:p>
            <a:pPr marL="214313" indent="-214313">
              <a:buClr>
                <a:schemeClr val="dk1"/>
              </a:buClr>
              <a:buSzPts val="1500"/>
              <a:buFont typeface="Arial"/>
              <a:buChar char="•"/>
            </a:pPr>
            <a:r>
              <a:rPr lang="en-IE" sz="1500" dirty="0">
                <a:solidFill>
                  <a:schemeClr val="dk1"/>
                </a:solidFill>
                <a:latin typeface="Calibri"/>
                <a:ea typeface="Calibri"/>
                <a:cs typeface="Calibri"/>
                <a:sym typeface="Calibri"/>
              </a:rPr>
              <a:t>Carbonate-hosted fluid inclusions are susceptible to post-entrapment modification -  especially compared to quartz.</a:t>
            </a:r>
            <a:endParaRPr dirty="0"/>
          </a:p>
          <a:p>
            <a:pPr marL="214313" indent="-138113">
              <a:buClr>
                <a:schemeClr val="dk1"/>
              </a:buClr>
              <a:buSzPts val="1200"/>
            </a:pPr>
            <a:endParaRPr sz="1200" dirty="0">
              <a:solidFill>
                <a:schemeClr val="dk1"/>
              </a:solidFill>
              <a:latin typeface="Calibri"/>
              <a:ea typeface="Calibri"/>
              <a:cs typeface="Calibri"/>
              <a:sym typeface="Calibri"/>
            </a:endParaRPr>
          </a:p>
          <a:p>
            <a:pPr marL="214313" indent="-138113">
              <a:buClr>
                <a:schemeClr val="dk1"/>
              </a:buClr>
              <a:buSzPts val="1200"/>
            </a:pPr>
            <a:endParaRPr sz="1200" dirty="0">
              <a:solidFill>
                <a:schemeClr val="dk1"/>
              </a:solidFill>
              <a:latin typeface="Calibri"/>
              <a:ea typeface="Calibri"/>
              <a:cs typeface="Calibri"/>
              <a:sym typeface="Calibri"/>
            </a:endParaRPr>
          </a:p>
        </p:txBody>
      </p:sp>
      <p:pic>
        <p:nvPicPr>
          <p:cNvPr id="276" name="Google Shape;276;p12"/>
          <p:cNvPicPr preferRelativeResize="0"/>
          <p:nvPr/>
        </p:nvPicPr>
        <p:blipFill rotWithShape="1">
          <a:blip r:embed="rId3">
            <a:alphaModFix/>
          </a:blip>
          <a:srcRect/>
          <a:stretch/>
        </p:blipFill>
        <p:spPr>
          <a:xfrm>
            <a:off x="6093272" y="3426958"/>
            <a:ext cx="5456" cy="4091"/>
          </a:xfrm>
          <a:prstGeom prst="rect">
            <a:avLst/>
          </a:prstGeom>
          <a:noFill/>
          <a:ln>
            <a:noFill/>
          </a:ln>
        </p:spPr>
      </p:pic>
      <p:pic>
        <p:nvPicPr>
          <p:cNvPr id="277" name="Google Shape;277;p12"/>
          <p:cNvPicPr preferRelativeResize="0"/>
          <p:nvPr/>
        </p:nvPicPr>
        <p:blipFill rotWithShape="1">
          <a:blip r:embed="rId3">
            <a:alphaModFix/>
          </a:blip>
          <a:srcRect/>
          <a:stretch/>
        </p:blipFill>
        <p:spPr>
          <a:xfrm>
            <a:off x="6093272" y="3426958"/>
            <a:ext cx="5456" cy="4091"/>
          </a:xfrm>
          <a:prstGeom prst="rect">
            <a:avLst/>
          </a:prstGeom>
          <a:noFill/>
          <a:ln>
            <a:noFill/>
          </a:ln>
        </p:spPr>
      </p:pic>
      <p:grpSp>
        <p:nvGrpSpPr>
          <p:cNvPr id="278" name="Google Shape;278;p12"/>
          <p:cNvGrpSpPr/>
          <p:nvPr/>
        </p:nvGrpSpPr>
        <p:grpSpPr>
          <a:xfrm>
            <a:off x="5849816" y="4022045"/>
            <a:ext cx="4610281" cy="2417016"/>
            <a:chOff x="4897041" y="3724510"/>
            <a:chExt cx="3652193" cy="2072643"/>
          </a:xfrm>
        </p:grpSpPr>
        <p:pic>
          <p:nvPicPr>
            <p:cNvPr id="279" name="Google Shape;279;p12"/>
            <p:cNvPicPr preferRelativeResize="0"/>
            <p:nvPr/>
          </p:nvPicPr>
          <p:blipFill rotWithShape="1">
            <a:blip r:embed="rId4">
              <a:alphaModFix/>
            </a:blip>
            <a:srcRect l="50451" t="27263" r="17086" b="38104"/>
            <a:stretch/>
          </p:blipFill>
          <p:spPr>
            <a:xfrm>
              <a:off x="4897041" y="3724510"/>
              <a:ext cx="3652193" cy="2072643"/>
            </a:xfrm>
            <a:prstGeom prst="rect">
              <a:avLst/>
            </a:prstGeom>
            <a:noFill/>
            <a:ln>
              <a:noFill/>
            </a:ln>
          </p:spPr>
        </p:pic>
        <p:cxnSp>
          <p:nvCxnSpPr>
            <p:cNvPr id="280" name="Google Shape;280;p12"/>
            <p:cNvCxnSpPr/>
            <p:nvPr/>
          </p:nvCxnSpPr>
          <p:spPr>
            <a:xfrm flipH="1">
              <a:off x="5909501" y="5311251"/>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1" name="Google Shape;281;p12"/>
            <p:cNvCxnSpPr/>
            <p:nvPr/>
          </p:nvCxnSpPr>
          <p:spPr>
            <a:xfrm flipH="1">
              <a:off x="8223433" y="38819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2" name="Google Shape;282;p12"/>
            <p:cNvCxnSpPr/>
            <p:nvPr/>
          </p:nvCxnSpPr>
          <p:spPr>
            <a:xfrm flipH="1">
              <a:off x="5570972" y="48538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3" name="Google Shape;283;p12"/>
            <p:cNvCxnSpPr/>
            <p:nvPr/>
          </p:nvCxnSpPr>
          <p:spPr>
            <a:xfrm flipH="1">
              <a:off x="5570972" y="4340675"/>
              <a:ext cx="146579" cy="111424"/>
            </a:xfrm>
            <a:prstGeom prst="straightConnector1">
              <a:avLst/>
            </a:prstGeom>
            <a:noFill/>
            <a:ln w="38100" cap="flat" cmpd="sng">
              <a:solidFill>
                <a:srgbClr val="FF0000"/>
              </a:solidFill>
              <a:prstDash val="solid"/>
              <a:miter lim="800000"/>
              <a:headEnd type="none" w="sm" len="sm"/>
              <a:tailEnd type="triangle" w="med" len="med"/>
            </a:ln>
          </p:spPr>
        </p:cxnSp>
      </p:grpSp>
      <p:sp>
        <p:nvSpPr>
          <p:cNvPr id="284" name="Google Shape;284;p12"/>
          <p:cNvSpPr txBox="1"/>
          <p:nvPr/>
        </p:nvSpPr>
        <p:spPr>
          <a:xfrm>
            <a:off x="3110413" y="5977397"/>
            <a:ext cx="2739403" cy="461665"/>
          </a:xfrm>
          <a:prstGeom prst="rect">
            <a:avLst/>
          </a:prstGeom>
          <a:noFill/>
          <a:ln>
            <a:noFill/>
          </a:ln>
        </p:spPr>
        <p:txBody>
          <a:bodyPr spcFirstLastPara="1" wrap="square" lIns="91425" tIns="45700" rIns="91425" bIns="45700" anchor="t" anchorCtr="0">
            <a:spAutoFit/>
          </a:bodyPr>
          <a:lstStyle/>
          <a:p>
            <a:pPr algn="r"/>
            <a:r>
              <a:rPr lang="en-IE" sz="1200" i="1">
                <a:solidFill>
                  <a:schemeClr val="dk1"/>
                </a:solidFill>
                <a:latin typeface="Calibri"/>
                <a:ea typeface="Calibri"/>
                <a:cs typeface="Calibri"/>
                <a:sym typeface="Calibri"/>
              </a:rPr>
              <a:t>Examples of fluid inclusions from Navan. </a:t>
            </a:r>
            <a:endParaRPr/>
          </a:p>
          <a:p>
            <a:pPr algn="r"/>
            <a:r>
              <a:rPr lang="en-IE" sz="1200" i="1">
                <a:solidFill>
                  <a:schemeClr val="dk1"/>
                </a:solidFill>
                <a:latin typeface="Calibri"/>
                <a:ea typeface="Calibri"/>
                <a:cs typeface="Calibri"/>
                <a:sym typeface="Calibri"/>
              </a:rPr>
              <a:t>Average size ~5 µm.</a:t>
            </a:r>
            <a:endParaRPr/>
          </a:p>
        </p:txBody>
      </p:sp>
      <p:pic>
        <p:nvPicPr>
          <p:cNvPr id="285" name="Google Shape;285;p12"/>
          <p:cNvPicPr preferRelativeResize="0"/>
          <p:nvPr/>
        </p:nvPicPr>
        <p:blipFill rotWithShape="1">
          <a:blip r:embed="rId5">
            <a:alphaModFix/>
          </a:blip>
          <a:srcRect b="50000"/>
          <a:stretch/>
        </p:blipFill>
        <p:spPr>
          <a:xfrm>
            <a:off x="5720007" y="686742"/>
            <a:ext cx="4810428" cy="3086224"/>
          </a:xfrm>
          <a:prstGeom prst="rect">
            <a:avLst/>
          </a:prstGeom>
          <a:noFill/>
          <a:ln>
            <a:noFill/>
          </a:ln>
        </p:spPr>
      </p:pic>
      <p:sp>
        <p:nvSpPr>
          <p:cNvPr id="286" name="Google Shape;286;p12"/>
          <p:cNvSpPr/>
          <p:nvPr/>
        </p:nvSpPr>
        <p:spPr>
          <a:xfrm>
            <a:off x="9144001" y="1270000"/>
            <a:ext cx="1386435" cy="4572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4"/>
          <p:cNvPicPr preferRelativeResize="0"/>
          <p:nvPr/>
        </p:nvPicPr>
        <p:blipFill rotWithShape="1">
          <a:blip r:embed="rId3">
            <a:alphaModFix/>
          </a:blip>
          <a:srcRect l="-2633" t="49097" r="-2459" b="-1259"/>
          <a:stretch/>
        </p:blipFill>
        <p:spPr>
          <a:xfrm>
            <a:off x="4829910" y="816183"/>
            <a:ext cx="5899637" cy="3760649"/>
          </a:xfrm>
          <a:prstGeom prst="rect">
            <a:avLst/>
          </a:prstGeom>
          <a:noFill/>
          <a:ln>
            <a:noFill/>
          </a:ln>
        </p:spPr>
      </p:pic>
      <p:sp>
        <p:nvSpPr>
          <p:cNvPr id="301" name="Google Shape;301;p14"/>
          <p:cNvSpPr txBox="1"/>
          <p:nvPr/>
        </p:nvSpPr>
        <p:spPr>
          <a:xfrm>
            <a:off x="1791892" y="219892"/>
            <a:ext cx="6886437" cy="400110"/>
          </a:xfrm>
          <a:prstGeom prst="rect">
            <a:avLst/>
          </a:prstGeom>
          <a:noFill/>
          <a:ln>
            <a:noFill/>
          </a:ln>
        </p:spPr>
        <p:txBody>
          <a:bodyPr spcFirstLastPara="1" wrap="square" lIns="91425" tIns="45700" rIns="91425" bIns="45700" anchor="t" anchorCtr="0">
            <a:spAutoFit/>
          </a:bodyPr>
          <a:lstStyle/>
          <a:p>
            <a:r>
              <a:rPr lang="en-IE" sz="2000">
                <a:solidFill>
                  <a:schemeClr val="dk1"/>
                </a:solidFill>
                <a:latin typeface="Calibri"/>
                <a:ea typeface="Calibri"/>
                <a:cs typeface="Calibri"/>
                <a:sym typeface="Calibri"/>
              </a:rPr>
              <a:t>What temperature do we use if we want to calculate fluid δ</a:t>
            </a:r>
            <a:r>
              <a:rPr lang="en-IE" sz="2000" baseline="30000">
                <a:solidFill>
                  <a:schemeClr val="dk1"/>
                </a:solidFill>
                <a:latin typeface="Calibri"/>
                <a:ea typeface="Calibri"/>
                <a:cs typeface="Calibri"/>
                <a:sym typeface="Calibri"/>
              </a:rPr>
              <a:t>18</a:t>
            </a:r>
            <a:r>
              <a:rPr lang="en-IE" sz="2000">
                <a:solidFill>
                  <a:schemeClr val="dk1"/>
                </a:solidFill>
                <a:latin typeface="Calibri"/>
                <a:ea typeface="Calibri"/>
                <a:cs typeface="Calibri"/>
                <a:sym typeface="Calibri"/>
              </a:rPr>
              <a:t>O? </a:t>
            </a:r>
            <a:endParaRPr/>
          </a:p>
        </p:txBody>
      </p:sp>
      <p:sp>
        <p:nvSpPr>
          <p:cNvPr id="302" name="Google Shape;302;p14"/>
          <p:cNvSpPr txBox="1"/>
          <p:nvPr/>
        </p:nvSpPr>
        <p:spPr>
          <a:xfrm>
            <a:off x="1730346" y="986631"/>
            <a:ext cx="2932509" cy="4347344"/>
          </a:xfrm>
          <a:prstGeom prst="rect">
            <a:avLst/>
          </a:prstGeom>
          <a:noFill/>
          <a:ln>
            <a:noFill/>
          </a:ln>
        </p:spPr>
        <p:txBody>
          <a:bodyPr spcFirstLastPara="1" wrap="square" lIns="91425" tIns="45700" rIns="91425" bIns="45700" anchor="t" anchorCtr="0">
            <a:spAutoFit/>
          </a:bodyPr>
          <a:lstStyle/>
          <a:p>
            <a:pPr marL="214313" indent="-214313">
              <a:buClr>
                <a:schemeClr val="dk1"/>
              </a:buClr>
              <a:buSzPts val="1600"/>
              <a:buFont typeface="Arial"/>
              <a:buChar char="•"/>
            </a:pPr>
            <a:r>
              <a:rPr lang="en-IE" sz="1600" b="1" dirty="0">
                <a:solidFill>
                  <a:schemeClr val="dk1"/>
                </a:solidFill>
                <a:latin typeface="Calibri"/>
                <a:ea typeface="Calibri"/>
                <a:cs typeface="Calibri"/>
                <a:sym typeface="Calibri"/>
              </a:rPr>
              <a:t>For </a:t>
            </a:r>
            <a:r>
              <a:rPr lang="en-IE" sz="1600" b="1" u="sng" dirty="0">
                <a:solidFill>
                  <a:schemeClr val="dk1"/>
                </a:solidFill>
                <a:latin typeface="Calibri"/>
                <a:ea typeface="Calibri"/>
                <a:cs typeface="Calibri"/>
                <a:sym typeface="Calibri"/>
              </a:rPr>
              <a:t>fluid δ</a:t>
            </a:r>
            <a:r>
              <a:rPr lang="en-IE" sz="1600" b="1" u="sng" baseline="30000" dirty="0">
                <a:solidFill>
                  <a:schemeClr val="dk1"/>
                </a:solidFill>
                <a:latin typeface="Calibri"/>
                <a:ea typeface="Calibri"/>
                <a:cs typeface="Calibri"/>
                <a:sym typeface="Calibri"/>
              </a:rPr>
              <a:t>18</a:t>
            </a:r>
            <a:r>
              <a:rPr lang="en-IE" sz="1600" b="1" u="sng" dirty="0">
                <a:solidFill>
                  <a:schemeClr val="dk1"/>
                </a:solidFill>
                <a:latin typeface="Calibri"/>
                <a:ea typeface="Calibri"/>
                <a:cs typeface="Calibri"/>
                <a:sym typeface="Calibri"/>
              </a:rPr>
              <a:t>O</a:t>
            </a:r>
            <a:r>
              <a:rPr lang="en-IE" sz="1600" b="1" dirty="0">
                <a:solidFill>
                  <a:schemeClr val="dk1"/>
                </a:solidFill>
                <a:latin typeface="Calibri"/>
                <a:ea typeface="Calibri"/>
                <a:cs typeface="Calibri"/>
                <a:sym typeface="Calibri"/>
              </a:rPr>
              <a:t> be determined, accurate temperature constraints are required for each sample with matched carbonate δ</a:t>
            </a:r>
            <a:r>
              <a:rPr lang="en-IE" sz="1600" b="1" baseline="30000" dirty="0">
                <a:solidFill>
                  <a:schemeClr val="dk1"/>
                </a:solidFill>
                <a:latin typeface="Calibri"/>
                <a:ea typeface="Calibri"/>
                <a:cs typeface="Calibri"/>
                <a:sym typeface="Calibri"/>
              </a:rPr>
              <a:t>18</a:t>
            </a:r>
            <a:r>
              <a:rPr lang="en-IE" sz="1600" b="1" dirty="0">
                <a:solidFill>
                  <a:schemeClr val="dk1"/>
                </a:solidFill>
                <a:latin typeface="Calibri"/>
                <a:ea typeface="Calibri"/>
                <a:cs typeface="Calibri"/>
                <a:sym typeface="Calibri"/>
              </a:rPr>
              <a:t>O.</a:t>
            </a:r>
            <a:endParaRPr dirty="0"/>
          </a:p>
          <a:p>
            <a:pPr marL="214313" indent="-150813">
              <a:buClr>
                <a:schemeClr val="dk1"/>
              </a:buClr>
              <a:buSzPts val="1000"/>
            </a:pPr>
            <a:endParaRPr sz="1000" dirty="0">
              <a:solidFill>
                <a:schemeClr val="dk1"/>
              </a:solidFill>
              <a:latin typeface="Calibri"/>
              <a:ea typeface="Calibri"/>
              <a:cs typeface="Calibri"/>
              <a:sym typeface="Calibri"/>
            </a:endParaRPr>
          </a:p>
          <a:p>
            <a:pPr marL="214313" indent="-214313">
              <a:buClr>
                <a:schemeClr val="dk1"/>
              </a:buClr>
              <a:buSzPts val="1600"/>
              <a:buFont typeface="Arial"/>
              <a:buChar char="•"/>
            </a:pPr>
            <a:r>
              <a:rPr lang="en-IE" sz="1600" dirty="0">
                <a:solidFill>
                  <a:schemeClr val="dk1"/>
                </a:solidFill>
                <a:latin typeface="Calibri"/>
                <a:ea typeface="Calibri"/>
                <a:cs typeface="Calibri"/>
                <a:sym typeface="Calibri"/>
              </a:rPr>
              <a:t>Temperatures cannot be assumed where there are large intra-sample variations (e.g. WMBs) 🡪 leads to uncertainty of ~5‰ at high T</a:t>
            </a:r>
            <a:endParaRPr dirty="0"/>
          </a:p>
          <a:p>
            <a:pPr marL="214313" indent="-147638">
              <a:buClr>
                <a:schemeClr val="dk1"/>
              </a:buClr>
              <a:buSzPts val="1050"/>
            </a:pPr>
            <a:endParaRPr sz="1050" dirty="0">
              <a:solidFill>
                <a:schemeClr val="dk1"/>
              </a:solidFill>
              <a:latin typeface="Calibri"/>
              <a:ea typeface="Calibri"/>
              <a:cs typeface="Calibri"/>
              <a:sym typeface="Calibri"/>
            </a:endParaRPr>
          </a:p>
          <a:p>
            <a:pPr marL="214313" indent="-214313">
              <a:buClr>
                <a:schemeClr val="dk1"/>
              </a:buClr>
              <a:buSzPts val="1600"/>
              <a:buFont typeface="Arial"/>
              <a:buChar char="•"/>
            </a:pPr>
            <a:r>
              <a:rPr lang="en-IE" sz="1600" b="1" dirty="0">
                <a:solidFill>
                  <a:schemeClr val="dk1"/>
                </a:solidFill>
                <a:latin typeface="Calibri"/>
                <a:ea typeface="Calibri"/>
                <a:cs typeface="Calibri"/>
                <a:sym typeface="Calibri"/>
              </a:rPr>
              <a:t>Clumped isotope analysis </a:t>
            </a:r>
            <a:r>
              <a:rPr lang="en-IE" sz="1600" dirty="0">
                <a:solidFill>
                  <a:schemeClr val="dk1"/>
                </a:solidFill>
                <a:latin typeface="Calibri"/>
                <a:ea typeface="Calibri"/>
                <a:cs typeface="Calibri"/>
                <a:sym typeface="Calibri"/>
              </a:rPr>
              <a:t>provides both carbonate δ</a:t>
            </a:r>
            <a:r>
              <a:rPr lang="en-IE" sz="1600" baseline="30000" dirty="0">
                <a:solidFill>
                  <a:schemeClr val="dk1"/>
                </a:solidFill>
                <a:latin typeface="Calibri"/>
                <a:ea typeface="Calibri"/>
                <a:cs typeface="Calibri"/>
                <a:sym typeface="Calibri"/>
              </a:rPr>
              <a:t>13</a:t>
            </a:r>
            <a:r>
              <a:rPr lang="en-IE" sz="1600" dirty="0">
                <a:solidFill>
                  <a:schemeClr val="dk1"/>
                </a:solidFill>
                <a:latin typeface="Calibri"/>
                <a:ea typeface="Calibri"/>
                <a:cs typeface="Calibri"/>
                <a:sym typeface="Calibri"/>
              </a:rPr>
              <a:t>C, δ</a:t>
            </a:r>
            <a:r>
              <a:rPr lang="en-IE" sz="1600" baseline="30000" dirty="0">
                <a:solidFill>
                  <a:schemeClr val="dk1"/>
                </a:solidFill>
                <a:latin typeface="Calibri"/>
                <a:ea typeface="Calibri"/>
                <a:cs typeface="Calibri"/>
                <a:sym typeface="Calibri"/>
              </a:rPr>
              <a:t>18</a:t>
            </a:r>
            <a:r>
              <a:rPr lang="en-IE" sz="1600" dirty="0">
                <a:solidFill>
                  <a:schemeClr val="dk1"/>
                </a:solidFill>
                <a:latin typeface="Calibri"/>
                <a:ea typeface="Calibri"/>
                <a:cs typeface="Calibri"/>
                <a:sym typeface="Calibri"/>
              </a:rPr>
              <a:t>O and temperature allowing fluid compositions to be directly calculated</a:t>
            </a:r>
            <a:endParaRPr dirty="0"/>
          </a:p>
          <a:p>
            <a:pPr marL="214313" indent="-112713">
              <a:buClr>
                <a:schemeClr val="dk1"/>
              </a:buClr>
              <a:buSzPts val="1600"/>
            </a:pPr>
            <a:endParaRPr sz="1600" dirty="0">
              <a:solidFill>
                <a:schemeClr val="dk1"/>
              </a:solidFill>
              <a:latin typeface="Calibri"/>
              <a:ea typeface="Calibri"/>
              <a:cs typeface="Calibri"/>
              <a:sym typeface="Calibri"/>
            </a:endParaRPr>
          </a:p>
        </p:txBody>
      </p:sp>
      <p:sp>
        <p:nvSpPr>
          <p:cNvPr id="303" name="Google Shape;303;p14"/>
          <p:cNvSpPr/>
          <p:nvPr/>
        </p:nvSpPr>
        <p:spPr>
          <a:xfrm>
            <a:off x="7905946" y="4949255"/>
            <a:ext cx="2762054" cy="276999"/>
          </a:xfrm>
          <a:prstGeom prst="rect">
            <a:avLst/>
          </a:prstGeom>
          <a:noFill/>
          <a:ln>
            <a:noFill/>
          </a:ln>
        </p:spPr>
        <p:txBody>
          <a:bodyPr spcFirstLastPara="1" wrap="square" lIns="91425" tIns="45700" rIns="91425" bIns="45700" anchor="t" anchorCtr="0">
            <a:spAutoFit/>
          </a:bodyPr>
          <a:lstStyle/>
          <a:p>
            <a:r>
              <a:rPr lang="en-IE" sz="1200">
                <a:solidFill>
                  <a:schemeClr val="dk1"/>
                </a:solidFill>
                <a:latin typeface="Calibri"/>
                <a:ea typeface="Calibri"/>
                <a:cs typeface="Calibri"/>
                <a:sym typeface="Calibri"/>
              </a:rPr>
              <a:t>Data from: Eyre (1998), Wilkinson (2010)</a:t>
            </a:r>
            <a:endParaRPr/>
          </a:p>
        </p:txBody>
      </p:sp>
      <p:sp>
        <p:nvSpPr>
          <p:cNvPr id="304" name="Google Shape;304;p14"/>
          <p:cNvSpPr txBox="1"/>
          <p:nvPr/>
        </p:nvSpPr>
        <p:spPr>
          <a:xfrm>
            <a:off x="5524502" y="986632"/>
            <a:ext cx="2609625" cy="307777"/>
          </a:xfrm>
          <a:prstGeom prst="rect">
            <a:avLst/>
          </a:prstGeom>
          <a:noFill/>
          <a:ln>
            <a:noFill/>
          </a:ln>
        </p:spPr>
        <p:txBody>
          <a:bodyPr spcFirstLastPara="1" wrap="square" lIns="91425" tIns="45700" rIns="91425" bIns="45700" anchor="t" anchorCtr="0">
            <a:spAutoFit/>
          </a:bodyPr>
          <a:lstStyle/>
          <a:p>
            <a:r>
              <a:rPr lang="en-IE" sz="1400" i="1">
                <a:solidFill>
                  <a:schemeClr val="dk1"/>
                </a:solidFill>
                <a:latin typeface="Calibri"/>
                <a:ea typeface="Calibri"/>
                <a:cs typeface="Calibri"/>
                <a:sym typeface="Calibri"/>
              </a:rPr>
              <a:t>Symbols reflect different samples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p:nvPr/>
        </p:nvSpPr>
        <p:spPr>
          <a:xfrm>
            <a:off x="7151104" y="3396285"/>
            <a:ext cx="3988238" cy="1325563"/>
          </a:xfrm>
          <a:prstGeom prst="rect">
            <a:avLst/>
          </a:prstGeom>
          <a:noFill/>
          <a:ln>
            <a:noFill/>
          </a:ln>
        </p:spPr>
        <p:txBody>
          <a:bodyPr spcFirstLastPara="1" wrap="square" lIns="91425" tIns="45700" rIns="91425" bIns="45700" anchor="ctr" anchorCtr="0">
            <a:normAutofit/>
          </a:bodyPr>
          <a:lstStyle/>
          <a:p>
            <a:pPr>
              <a:lnSpc>
                <a:spcPct val="90000"/>
              </a:lnSpc>
              <a:buClr>
                <a:srgbClr val="002060"/>
              </a:buClr>
              <a:buSzPts val="3200"/>
            </a:pPr>
            <a:r>
              <a:rPr lang="en-IE" sz="3200" b="1">
                <a:solidFill>
                  <a:srgbClr val="002060"/>
                </a:solidFill>
                <a:latin typeface="Calibri"/>
                <a:ea typeface="Calibri"/>
                <a:cs typeface="Calibri"/>
                <a:sym typeface="Calibri"/>
              </a:rPr>
              <a:t>&amp; isotopologues</a:t>
            </a:r>
            <a:endParaRPr sz="3200" b="1">
              <a:solidFill>
                <a:srgbClr val="002060"/>
              </a:solidFill>
              <a:latin typeface="Calibri"/>
              <a:ea typeface="Calibri"/>
              <a:cs typeface="Calibri"/>
              <a:sym typeface="Calibri"/>
            </a:endParaRPr>
          </a:p>
        </p:txBody>
      </p:sp>
      <p:pic>
        <p:nvPicPr>
          <p:cNvPr id="310" name="Google Shape;310;p15"/>
          <p:cNvPicPr preferRelativeResize="0"/>
          <p:nvPr/>
        </p:nvPicPr>
        <p:blipFill rotWithShape="1">
          <a:blip r:embed="rId3">
            <a:alphaModFix/>
          </a:blip>
          <a:srcRect/>
          <a:stretch/>
        </p:blipFill>
        <p:spPr>
          <a:xfrm>
            <a:off x="5494877" y="276662"/>
            <a:ext cx="4102985" cy="2351354"/>
          </a:xfrm>
          <a:prstGeom prst="rect">
            <a:avLst/>
          </a:prstGeom>
          <a:noFill/>
          <a:ln>
            <a:noFill/>
          </a:ln>
        </p:spPr>
      </p:pic>
      <p:sp>
        <p:nvSpPr>
          <p:cNvPr id="311" name="Google Shape;311;p15"/>
          <p:cNvSpPr txBox="1"/>
          <p:nvPr/>
        </p:nvSpPr>
        <p:spPr>
          <a:xfrm>
            <a:off x="1711161" y="126777"/>
            <a:ext cx="7886700" cy="1325563"/>
          </a:xfrm>
          <a:prstGeom prst="rect">
            <a:avLst/>
          </a:prstGeom>
          <a:noFill/>
          <a:ln>
            <a:noFill/>
          </a:ln>
        </p:spPr>
        <p:txBody>
          <a:bodyPr spcFirstLastPara="1" wrap="square" lIns="91425" tIns="45700" rIns="91425" bIns="45700" anchor="ctr" anchorCtr="0">
            <a:normAutofit/>
          </a:bodyPr>
          <a:lstStyle/>
          <a:p>
            <a:pPr>
              <a:lnSpc>
                <a:spcPct val="90000"/>
              </a:lnSpc>
              <a:buClr>
                <a:srgbClr val="002060"/>
              </a:buClr>
              <a:buSzPts val="3200"/>
            </a:pPr>
            <a:r>
              <a:rPr lang="en-IE" sz="3200" b="1">
                <a:solidFill>
                  <a:srgbClr val="002060"/>
                </a:solidFill>
                <a:latin typeface="Calibri"/>
                <a:ea typeface="Calibri"/>
                <a:cs typeface="Calibri"/>
                <a:sym typeface="Calibri"/>
              </a:rPr>
              <a:t>You have isotopes….</a:t>
            </a:r>
            <a:endParaRPr/>
          </a:p>
        </p:txBody>
      </p:sp>
      <p:pic>
        <p:nvPicPr>
          <p:cNvPr id="312" name="Google Shape;312;p15"/>
          <p:cNvPicPr preferRelativeResize="0"/>
          <p:nvPr/>
        </p:nvPicPr>
        <p:blipFill rotWithShape="1">
          <a:blip r:embed="rId4">
            <a:alphaModFix/>
          </a:blip>
          <a:srcRect/>
          <a:stretch/>
        </p:blipFill>
        <p:spPr>
          <a:xfrm>
            <a:off x="1999984" y="2866536"/>
            <a:ext cx="5151120" cy="3157728"/>
          </a:xfrm>
          <a:prstGeom prst="rect">
            <a:avLst/>
          </a:prstGeom>
          <a:noFill/>
          <a:ln>
            <a:noFill/>
          </a:ln>
        </p:spPr>
      </p:pic>
      <p:sp>
        <p:nvSpPr>
          <p:cNvPr id="313" name="Google Shape;313;p15"/>
          <p:cNvSpPr txBox="1"/>
          <p:nvPr/>
        </p:nvSpPr>
        <p:spPr>
          <a:xfrm>
            <a:off x="2353340" y="1452339"/>
            <a:ext cx="2984278" cy="369332"/>
          </a:xfrm>
          <a:prstGeom prst="rect">
            <a:avLst/>
          </a:prstGeom>
          <a:noFill/>
          <a:ln>
            <a:noFill/>
          </a:ln>
        </p:spPr>
        <p:txBody>
          <a:bodyPr spcFirstLastPara="1" wrap="square" lIns="91425" tIns="45700" rIns="91425" bIns="45700" anchor="t" anchorCtr="0">
            <a:spAutoFit/>
          </a:bodyPr>
          <a:lstStyle/>
          <a:p>
            <a:r>
              <a:rPr lang="en-IE" i="1">
                <a:solidFill>
                  <a:schemeClr val="dk1"/>
                </a:solidFill>
                <a:latin typeface="Calibri"/>
                <a:ea typeface="Calibri"/>
                <a:cs typeface="Calibri"/>
                <a:sym typeface="Calibri"/>
              </a:rPr>
              <a:t>Same element, different mass</a:t>
            </a:r>
            <a:endParaRPr/>
          </a:p>
        </p:txBody>
      </p:sp>
      <p:sp>
        <p:nvSpPr>
          <p:cNvPr id="314" name="Google Shape;314;p15"/>
          <p:cNvSpPr txBox="1"/>
          <p:nvPr/>
        </p:nvSpPr>
        <p:spPr>
          <a:xfrm>
            <a:off x="7546368" y="4403560"/>
            <a:ext cx="2957476" cy="646331"/>
          </a:xfrm>
          <a:prstGeom prst="rect">
            <a:avLst/>
          </a:prstGeom>
          <a:noFill/>
          <a:ln>
            <a:noFill/>
          </a:ln>
        </p:spPr>
        <p:txBody>
          <a:bodyPr spcFirstLastPara="1" wrap="square" lIns="91425" tIns="45700" rIns="91425" bIns="45700" anchor="t" anchorCtr="0">
            <a:spAutoFit/>
          </a:bodyPr>
          <a:lstStyle/>
          <a:p>
            <a:r>
              <a:rPr lang="en-IE" i="1">
                <a:solidFill>
                  <a:schemeClr val="dk1"/>
                </a:solidFill>
                <a:latin typeface="Calibri"/>
                <a:ea typeface="Calibri"/>
                <a:cs typeface="Calibri"/>
                <a:sym typeface="Calibri"/>
              </a:rPr>
              <a:t>Same CO</a:t>
            </a:r>
            <a:r>
              <a:rPr lang="en-IE" i="1" baseline="-25000">
                <a:solidFill>
                  <a:schemeClr val="dk1"/>
                </a:solidFill>
                <a:latin typeface="Calibri"/>
                <a:ea typeface="Calibri"/>
                <a:cs typeface="Calibri"/>
                <a:sym typeface="Calibri"/>
              </a:rPr>
              <a:t>3</a:t>
            </a:r>
            <a:r>
              <a:rPr lang="en-IE" i="1">
                <a:solidFill>
                  <a:schemeClr val="dk1"/>
                </a:solidFill>
                <a:latin typeface="Calibri"/>
                <a:ea typeface="Calibri"/>
                <a:cs typeface="Calibri"/>
                <a:sym typeface="Calibri"/>
              </a:rPr>
              <a:t> molecule, </a:t>
            </a:r>
            <a:endParaRPr/>
          </a:p>
          <a:p>
            <a:r>
              <a:rPr lang="en-IE" i="1">
                <a:solidFill>
                  <a:schemeClr val="dk1"/>
                </a:solidFill>
                <a:latin typeface="Calibri"/>
                <a:ea typeface="Calibri"/>
                <a:cs typeface="Calibri"/>
                <a:sym typeface="Calibri"/>
              </a:rPr>
              <a:t>different isotopic composition</a:t>
            </a:r>
            <a:endParaRPr i="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6"/>
          <p:cNvPicPr preferRelativeResize="0"/>
          <p:nvPr/>
        </p:nvPicPr>
        <p:blipFill rotWithShape="1">
          <a:blip r:embed="rId3">
            <a:alphaModFix/>
          </a:blip>
          <a:srcRect l="3299"/>
          <a:stretch/>
        </p:blipFill>
        <p:spPr>
          <a:xfrm>
            <a:off x="1590664" y="228504"/>
            <a:ext cx="9077336" cy="3983397"/>
          </a:xfrm>
          <a:prstGeom prst="rect">
            <a:avLst/>
          </a:prstGeom>
          <a:noFill/>
          <a:ln>
            <a:noFill/>
          </a:ln>
        </p:spPr>
      </p:pic>
      <p:sp>
        <p:nvSpPr>
          <p:cNvPr id="320" name="Google Shape;320;p16"/>
          <p:cNvSpPr txBox="1"/>
          <p:nvPr/>
        </p:nvSpPr>
        <p:spPr>
          <a:xfrm>
            <a:off x="8226780" y="489357"/>
            <a:ext cx="2416111" cy="276999"/>
          </a:xfrm>
          <a:prstGeom prst="rect">
            <a:avLst/>
          </a:prstGeom>
          <a:noFill/>
          <a:ln>
            <a:noFill/>
          </a:ln>
        </p:spPr>
        <p:txBody>
          <a:bodyPr spcFirstLastPara="1" wrap="square" lIns="91425" tIns="45700" rIns="91425" bIns="45700" anchor="t" anchorCtr="0">
            <a:spAutoFit/>
          </a:bodyPr>
          <a:lstStyle/>
          <a:p>
            <a:r>
              <a:rPr lang="en-IE" sz="1200" b="1">
                <a:solidFill>
                  <a:srgbClr val="002060"/>
                </a:solidFill>
                <a:latin typeface="Calibri"/>
                <a:ea typeface="Calibri"/>
                <a:cs typeface="Calibri"/>
                <a:sym typeface="Calibri"/>
              </a:rPr>
              <a:t>https://dinotopes.wordpress.com/</a:t>
            </a:r>
            <a:endParaRPr/>
          </a:p>
        </p:txBody>
      </p:sp>
      <p:sp>
        <p:nvSpPr>
          <p:cNvPr id="321" name="Google Shape;321;p16"/>
          <p:cNvSpPr txBox="1"/>
          <p:nvPr/>
        </p:nvSpPr>
        <p:spPr>
          <a:xfrm>
            <a:off x="1711161" y="4110174"/>
            <a:ext cx="8834888" cy="1200329"/>
          </a:xfrm>
          <a:prstGeom prst="rect">
            <a:avLst/>
          </a:prstGeom>
          <a:noFill/>
          <a:ln>
            <a:noFill/>
          </a:ln>
        </p:spPr>
        <p:txBody>
          <a:bodyPr spcFirstLastPara="1" wrap="square" lIns="91425" tIns="45700" rIns="91425" bIns="45700" anchor="t" anchorCtr="0">
            <a:spAutoFit/>
          </a:bodyPr>
          <a:lstStyle/>
          <a:p>
            <a:r>
              <a:rPr lang="en-IE" b="1">
                <a:solidFill>
                  <a:srgbClr val="002060"/>
                </a:solidFill>
                <a:latin typeface="Calibri"/>
                <a:ea typeface="Calibri"/>
                <a:cs typeface="Calibri"/>
                <a:sym typeface="Calibri"/>
              </a:rPr>
              <a:t>a multiply-substituted isotopologoue </a:t>
            </a:r>
            <a:r>
              <a:rPr lang="en-IE">
                <a:solidFill>
                  <a:schemeClr val="dk1"/>
                </a:solidFill>
                <a:latin typeface="Calibri"/>
                <a:ea typeface="Calibri"/>
                <a:cs typeface="Calibri"/>
                <a:sym typeface="Calibri"/>
              </a:rPr>
              <a:t>/ or an isotopologoue with two or more rare isotopes </a:t>
            </a:r>
            <a:endParaRPr/>
          </a:p>
          <a:p>
            <a:endParaRPr>
              <a:solidFill>
                <a:schemeClr val="dk1"/>
              </a:solidFill>
              <a:latin typeface="Calibri"/>
              <a:ea typeface="Calibri"/>
              <a:cs typeface="Calibri"/>
              <a:sym typeface="Calibri"/>
            </a:endParaRPr>
          </a:p>
          <a:p>
            <a:r>
              <a:rPr lang="en-IE">
                <a:solidFill>
                  <a:schemeClr val="dk1"/>
                </a:solidFill>
                <a:latin typeface="Calibri"/>
                <a:ea typeface="Calibri"/>
                <a:cs typeface="Calibri"/>
                <a:sym typeface="Calibri"/>
              </a:rPr>
              <a:t>The degree of ‘clumping’ (heavy-heavy bonding) is an inverse function of temperature.</a:t>
            </a:r>
            <a:endParaRPr/>
          </a:p>
          <a:p>
            <a:endParaRPr>
              <a:solidFill>
                <a:schemeClr val="dk1"/>
              </a:solidFill>
              <a:latin typeface="Calibri"/>
              <a:ea typeface="Calibri"/>
              <a:cs typeface="Calibri"/>
              <a:sym typeface="Calibri"/>
            </a:endParaRPr>
          </a:p>
        </p:txBody>
      </p:sp>
      <p:sp>
        <p:nvSpPr>
          <p:cNvPr id="322" name="Google Shape;322;p16"/>
          <p:cNvSpPr txBox="1"/>
          <p:nvPr/>
        </p:nvSpPr>
        <p:spPr>
          <a:xfrm>
            <a:off x="1711161" y="126777"/>
            <a:ext cx="7886700" cy="639578"/>
          </a:xfrm>
          <a:prstGeom prst="rect">
            <a:avLst/>
          </a:prstGeom>
          <a:noFill/>
          <a:ln>
            <a:noFill/>
          </a:ln>
        </p:spPr>
        <p:txBody>
          <a:bodyPr spcFirstLastPara="1" wrap="square" lIns="91425" tIns="45700" rIns="91425" bIns="45700" anchor="ctr" anchorCtr="0">
            <a:normAutofit/>
          </a:bodyPr>
          <a:lstStyle/>
          <a:p>
            <a:pPr>
              <a:lnSpc>
                <a:spcPct val="90000"/>
              </a:lnSpc>
              <a:buClr>
                <a:srgbClr val="002060"/>
              </a:buClr>
              <a:buSzPts val="3200"/>
            </a:pPr>
            <a:r>
              <a:rPr lang="en-IE" sz="3200" b="1">
                <a:solidFill>
                  <a:srgbClr val="002060"/>
                </a:solidFill>
                <a:latin typeface="Calibri"/>
                <a:ea typeface="Calibri"/>
                <a:cs typeface="Calibri"/>
                <a:sym typeface="Calibri"/>
              </a:rPr>
              <a:t>What is a clumped isotope?</a:t>
            </a:r>
            <a:endParaRPr/>
          </a:p>
        </p:txBody>
      </p:sp>
      <p:sp>
        <p:nvSpPr>
          <p:cNvPr id="323" name="Google Shape;323;p16"/>
          <p:cNvSpPr txBox="1"/>
          <p:nvPr/>
        </p:nvSpPr>
        <p:spPr>
          <a:xfrm>
            <a:off x="2316481" y="5283645"/>
            <a:ext cx="8064137" cy="120032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r>
              <a:rPr lang="en-IE">
                <a:solidFill>
                  <a:schemeClr val="dk1"/>
                </a:solidFill>
                <a:latin typeface="Calibri"/>
                <a:ea typeface="Calibri"/>
                <a:cs typeface="Calibri"/>
                <a:sym typeface="Calibri"/>
              </a:rPr>
              <a:t>Example of carbon and oxygen: </a:t>
            </a:r>
            <a:endParaRPr/>
          </a:p>
          <a:p>
            <a:r>
              <a:rPr lang="en-IE">
                <a:solidFill>
                  <a:schemeClr val="dk1"/>
                </a:solidFill>
                <a:latin typeface="Calibri"/>
                <a:ea typeface="Calibri"/>
                <a:cs typeface="Calibri"/>
                <a:sym typeface="Calibri"/>
              </a:rPr>
              <a:t>	At lower temperatures, clumping of these heavy isotopes is favoured </a:t>
            </a:r>
            <a:r>
              <a:rPr lang="en-IE" b="1">
                <a:solidFill>
                  <a:schemeClr val="dk1"/>
                </a:solidFill>
                <a:latin typeface="Calibri"/>
                <a:ea typeface="Calibri"/>
                <a:cs typeface="Calibri"/>
                <a:sym typeface="Calibri"/>
              </a:rPr>
              <a:t>as the 	vibrational energy for the heavy-heavy bond </a:t>
            </a:r>
            <a:r>
              <a:rPr lang="en-IE">
                <a:solidFill>
                  <a:schemeClr val="dk1"/>
                </a:solidFill>
                <a:latin typeface="Calibri"/>
                <a:ea typeface="Calibri"/>
                <a:cs typeface="Calibri"/>
                <a:sym typeface="Calibri"/>
              </a:rPr>
              <a:t>(</a:t>
            </a:r>
            <a:r>
              <a:rPr lang="en-IE" baseline="30000">
                <a:solidFill>
                  <a:schemeClr val="dk1"/>
                </a:solidFill>
                <a:latin typeface="Calibri"/>
                <a:ea typeface="Calibri"/>
                <a:cs typeface="Calibri"/>
                <a:sym typeface="Calibri"/>
              </a:rPr>
              <a:t>13</a:t>
            </a:r>
            <a:r>
              <a:rPr lang="en-IE">
                <a:solidFill>
                  <a:schemeClr val="dk1"/>
                </a:solidFill>
                <a:latin typeface="Calibri"/>
                <a:ea typeface="Calibri"/>
                <a:cs typeface="Calibri"/>
                <a:sym typeface="Calibri"/>
              </a:rPr>
              <a:t>C-</a:t>
            </a:r>
            <a:r>
              <a:rPr lang="en-IE" baseline="30000">
                <a:solidFill>
                  <a:schemeClr val="dk1"/>
                </a:solidFill>
                <a:latin typeface="Calibri"/>
                <a:ea typeface="Calibri"/>
                <a:cs typeface="Calibri"/>
                <a:sym typeface="Calibri"/>
              </a:rPr>
              <a:t>18</a:t>
            </a:r>
            <a:r>
              <a:rPr lang="en-IE">
                <a:solidFill>
                  <a:schemeClr val="dk1"/>
                </a:solidFill>
                <a:latin typeface="Calibri"/>
                <a:ea typeface="Calibri"/>
                <a:cs typeface="Calibri"/>
                <a:sym typeface="Calibri"/>
              </a:rPr>
              <a:t>O) </a:t>
            </a:r>
            <a:r>
              <a:rPr lang="en-IE" b="1">
                <a:solidFill>
                  <a:schemeClr val="dk1"/>
                </a:solidFill>
                <a:latin typeface="Calibri"/>
                <a:ea typeface="Calibri"/>
                <a:cs typeface="Calibri"/>
                <a:sym typeface="Calibri"/>
              </a:rPr>
              <a:t>is half that of the 	corresponding light-light bond </a:t>
            </a:r>
            <a:r>
              <a:rPr lang="en-IE">
                <a:solidFill>
                  <a:schemeClr val="dk1"/>
                </a:solidFill>
                <a:latin typeface="Calibri"/>
                <a:ea typeface="Calibri"/>
                <a:cs typeface="Calibri"/>
                <a:sym typeface="Calibri"/>
              </a:rPr>
              <a:t>(</a:t>
            </a:r>
            <a:r>
              <a:rPr lang="en-IE" baseline="30000">
                <a:solidFill>
                  <a:schemeClr val="dk1"/>
                </a:solidFill>
                <a:latin typeface="Calibri"/>
                <a:ea typeface="Calibri"/>
                <a:cs typeface="Calibri"/>
                <a:sym typeface="Calibri"/>
              </a:rPr>
              <a:t>12</a:t>
            </a:r>
            <a:r>
              <a:rPr lang="en-IE">
                <a:solidFill>
                  <a:schemeClr val="dk1"/>
                </a:solidFill>
                <a:latin typeface="Calibri"/>
                <a:ea typeface="Calibri"/>
                <a:cs typeface="Calibri"/>
                <a:sym typeface="Calibri"/>
              </a:rPr>
              <a:t>C-</a:t>
            </a:r>
            <a:r>
              <a:rPr lang="en-IE" baseline="30000">
                <a:solidFill>
                  <a:schemeClr val="dk1"/>
                </a:solidFill>
                <a:latin typeface="Calibri"/>
                <a:ea typeface="Calibri"/>
                <a:cs typeface="Calibri"/>
                <a:sym typeface="Calibri"/>
              </a:rPr>
              <a:t>16</a:t>
            </a:r>
            <a:r>
              <a:rPr lang="en-IE">
                <a:solidFill>
                  <a:schemeClr val="dk1"/>
                </a:solidFill>
                <a:latin typeface="Calibri"/>
                <a:ea typeface="Calibri"/>
                <a:cs typeface="Calibri"/>
                <a:sym typeface="Calibri"/>
              </a:rPr>
              <a:t>O). </a:t>
            </a:r>
            <a:endParaRPr>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500"/>
                                        <p:tgtEl>
                                          <p:spTgt spid="3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3">
            <a:alphaModFix/>
          </a:blip>
          <a:srcRect/>
          <a:stretch/>
        </p:blipFill>
        <p:spPr>
          <a:xfrm>
            <a:off x="5707145" y="448409"/>
            <a:ext cx="4889509" cy="5157615"/>
          </a:xfrm>
          <a:prstGeom prst="rect">
            <a:avLst/>
          </a:prstGeom>
          <a:noFill/>
          <a:ln>
            <a:noFill/>
          </a:ln>
        </p:spPr>
      </p:pic>
      <p:sp>
        <p:nvSpPr>
          <p:cNvPr id="330" name="Google Shape;330;p17"/>
          <p:cNvSpPr/>
          <p:nvPr/>
        </p:nvSpPr>
        <p:spPr>
          <a:xfrm>
            <a:off x="8502595" y="551587"/>
            <a:ext cx="766967" cy="72047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350">
              <a:solidFill>
                <a:schemeClr val="lt1"/>
              </a:solidFill>
              <a:latin typeface="Calibri"/>
              <a:ea typeface="Calibri"/>
              <a:cs typeface="Calibri"/>
              <a:sym typeface="Calibri"/>
            </a:endParaRPr>
          </a:p>
        </p:txBody>
      </p:sp>
      <p:sp>
        <p:nvSpPr>
          <p:cNvPr id="331" name="Google Shape;331;p17"/>
          <p:cNvSpPr txBox="1"/>
          <p:nvPr/>
        </p:nvSpPr>
        <p:spPr>
          <a:xfrm>
            <a:off x="8495213" y="1220516"/>
            <a:ext cx="410939" cy="300042"/>
          </a:xfrm>
          <a:prstGeom prst="rect">
            <a:avLst/>
          </a:prstGeom>
          <a:noFill/>
          <a:ln>
            <a:noFill/>
          </a:ln>
        </p:spPr>
        <p:txBody>
          <a:bodyPr spcFirstLastPara="1" wrap="square" lIns="91425" tIns="45700" rIns="91425" bIns="45700" anchor="t" anchorCtr="0">
            <a:spAutoFit/>
          </a:bodyPr>
          <a:lstStyle/>
          <a:p>
            <a:r>
              <a:rPr lang="en-IE" sz="1350" b="1">
                <a:solidFill>
                  <a:srgbClr val="FF0000"/>
                </a:solidFill>
                <a:latin typeface="Calibri"/>
                <a:ea typeface="Calibri"/>
                <a:cs typeface="Calibri"/>
                <a:sym typeface="Calibri"/>
              </a:rPr>
              <a:t>47</a:t>
            </a:r>
            <a:endParaRPr/>
          </a:p>
        </p:txBody>
      </p:sp>
      <p:sp>
        <p:nvSpPr>
          <p:cNvPr id="332" name="Google Shape;332;p17"/>
          <p:cNvSpPr/>
          <p:nvPr/>
        </p:nvSpPr>
        <p:spPr>
          <a:xfrm>
            <a:off x="7257121" y="1252693"/>
            <a:ext cx="766967" cy="72047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350">
              <a:solidFill>
                <a:schemeClr val="lt1"/>
              </a:solidFill>
              <a:latin typeface="Calibri"/>
              <a:ea typeface="Calibri"/>
              <a:cs typeface="Calibri"/>
              <a:sym typeface="Calibri"/>
            </a:endParaRPr>
          </a:p>
        </p:txBody>
      </p:sp>
      <p:sp>
        <p:nvSpPr>
          <p:cNvPr id="333" name="Google Shape;333;p17"/>
          <p:cNvSpPr txBox="1"/>
          <p:nvPr/>
        </p:nvSpPr>
        <p:spPr>
          <a:xfrm>
            <a:off x="7415211" y="953387"/>
            <a:ext cx="410939" cy="300042"/>
          </a:xfrm>
          <a:prstGeom prst="rect">
            <a:avLst/>
          </a:prstGeom>
          <a:noFill/>
          <a:ln>
            <a:noFill/>
          </a:ln>
        </p:spPr>
        <p:txBody>
          <a:bodyPr spcFirstLastPara="1" wrap="square" lIns="91425" tIns="45700" rIns="91425" bIns="45700" anchor="t" anchorCtr="0">
            <a:spAutoFit/>
          </a:bodyPr>
          <a:lstStyle/>
          <a:p>
            <a:r>
              <a:rPr lang="en-IE" sz="1350" b="1">
                <a:solidFill>
                  <a:srgbClr val="FF0000"/>
                </a:solidFill>
                <a:latin typeface="Calibri"/>
                <a:ea typeface="Calibri"/>
                <a:cs typeface="Calibri"/>
                <a:sym typeface="Calibri"/>
              </a:rPr>
              <a:t>44</a:t>
            </a:r>
            <a:endParaRPr/>
          </a:p>
        </p:txBody>
      </p:sp>
      <p:sp>
        <p:nvSpPr>
          <p:cNvPr id="334" name="Google Shape;334;p17"/>
          <p:cNvSpPr/>
          <p:nvPr/>
        </p:nvSpPr>
        <p:spPr>
          <a:xfrm>
            <a:off x="1760290" y="334802"/>
            <a:ext cx="3717251" cy="6232435"/>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r>
              <a:rPr lang="en-IE" sz="2000" b="1" dirty="0">
                <a:solidFill>
                  <a:schemeClr val="dk1"/>
                </a:solidFill>
                <a:latin typeface="Calibri"/>
                <a:ea typeface="Calibri"/>
                <a:cs typeface="Calibri"/>
                <a:sym typeface="Calibri"/>
              </a:rPr>
              <a:t>Clumped C-O isotope analysis </a:t>
            </a:r>
            <a:r>
              <a:rPr lang="en-IE" sz="2000" dirty="0">
                <a:solidFill>
                  <a:schemeClr val="dk1"/>
                </a:solidFill>
                <a:latin typeface="Calibri"/>
                <a:ea typeface="Calibri"/>
                <a:cs typeface="Calibri"/>
                <a:sym typeface="Calibri"/>
              </a:rPr>
              <a:t>– how does it work?</a:t>
            </a:r>
            <a:endParaRPr dirty="0"/>
          </a:p>
          <a:p>
            <a:endParaRPr sz="900" dirty="0">
              <a:solidFill>
                <a:schemeClr val="dk1"/>
              </a:solidFill>
              <a:latin typeface="Calibri"/>
              <a:ea typeface="Calibri"/>
              <a:cs typeface="Calibri"/>
              <a:sym typeface="Calibri"/>
            </a:endParaRPr>
          </a:p>
          <a:p>
            <a:r>
              <a:rPr lang="en-IE" sz="1600" dirty="0">
                <a:solidFill>
                  <a:schemeClr val="dk1"/>
                </a:solidFill>
                <a:latin typeface="Calibri"/>
                <a:ea typeface="Calibri"/>
                <a:cs typeface="Calibri"/>
                <a:sym typeface="Calibri"/>
              </a:rPr>
              <a:t>Technique relies on the ordering of isotopes of carbon (12,13) and oxygen (16,17,18) in the carbonate mineral lattice.</a:t>
            </a:r>
            <a:endParaRPr sz="1100" dirty="0">
              <a:solidFill>
                <a:schemeClr val="dk1"/>
              </a:solidFill>
              <a:latin typeface="Calibri"/>
              <a:ea typeface="Calibri"/>
              <a:cs typeface="Calibri"/>
              <a:sym typeface="Calibri"/>
            </a:endParaRPr>
          </a:p>
          <a:p>
            <a:endParaRPr sz="1000" dirty="0">
              <a:solidFill>
                <a:schemeClr val="dk1"/>
              </a:solidFill>
              <a:latin typeface="Calibri"/>
              <a:ea typeface="Calibri"/>
              <a:cs typeface="Calibri"/>
              <a:sym typeface="Calibri"/>
            </a:endParaRPr>
          </a:p>
          <a:p>
            <a:r>
              <a:rPr lang="en-IE" sz="1600" dirty="0">
                <a:solidFill>
                  <a:schemeClr val="dk1"/>
                </a:solidFill>
                <a:latin typeface="Calibri"/>
                <a:ea typeface="Calibri"/>
                <a:cs typeface="Calibri"/>
                <a:sym typeface="Calibri"/>
              </a:rPr>
              <a:t>The heavy isotopes of  carbon and oxygen (</a:t>
            </a:r>
            <a:r>
              <a:rPr lang="en-IE" sz="1600" baseline="30000" dirty="0">
                <a:solidFill>
                  <a:schemeClr val="dk1"/>
                </a:solidFill>
                <a:latin typeface="Calibri"/>
                <a:ea typeface="Calibri"/>
                <a:cs typeface="Calibri"/>
                <a:sym typeface="Calibri"/>
              </a:rPr>
              <a:t>13</a:t>
            </a:r>
            <a:r>
              <a:rPr lang="en-IE" sz="1600" dirty="0">
                <a:solidFill>
                  <a:schemeClr val="dk1"/>
                </a:solidFill>
                <a:latin typeface="Calibri"/>
                <a:ea typeface="Calibri"/>
                <a:cs typeface="Calibri"/>
                <a:sym typeface="Calibri"/>
              </a:rPr>
              <a:t>C,</a:t>
            </a:r>
            <a:r>
              <a:rPr lang="en-IE" sz="1600" baseline="30000" dirty="0">
                <a:solidFill>
                  <a:schemeClr val="dk1"/>
                </a:solidFill>
                <a:latin typeface="Calibri"/>
                <a:ea typeface="Calibri"/>
                <a:cs typeface="Calibri"/>
                <a:sym typeface="Calibri"/>
              </a:rPr>
              <a:t>18</a:t>
            </a:r>
            <a:r>
              <a:rPr lang="en-IE" sz="1600" dirty="0">
                <a:solidFill>
                  <a:schemeClr val="dk1"/>
                </a:solidFill>
                <a:latin typeface="Calibri"/>
                <a:ea typeface="Calibri"/>
                <a:cs typeface="Calibri"/>
                <a:sym typeface="Calibri"/>
              </a:rPr>
              <a:t>O) are now known to bond in carbonate minerals more frequently than expected by stochastic (i.e. random) distribution. </a:t>
            </a:r>
            <a:endParaRPr dirty="0"/>
          </a:p>
          <a:p>
            <a:endParaRPr sz="1000" dirty="0">
              <a:solidFill>
                <a:schemeClr val="dk1"/>
              </a:solidFill>
              <a:latin typeface="Calibri"/>
              <a:ea typeface="Calibri"/>
              <a:cs typeface="Calibri"/>
              <a:sym typeface="Calibri"/>
            </a:endParaRPr>
          </a:p>
          <a:p>
            <a:r>
              <a:rPr lang="en-IE" sz="1600" b="1" dirty="0">
                <a:solidFill>
                  <a:schemeClr val="dk1"/>
                </a:solidFill>
                <a:latin typeface="Calibri"/>
                <a:ea typeface="Calibri"/>
                <a:cs typeface="Calibri"/>
                <a:sym typeface="Calibri"/>
              </a:rPr>
              <a:t>The extent of this “clumping” is temperature dependent, but crucially is independent of fluid isotope composition and carbonate mineral chemistry. </a:t>
            </a:r>
            <a:endParaRPr dirty="0"/>
          </a:p>
          <a:p>
            <a:endParaRPr sz="1000" dirty="0">
              <a:solidFill>
                <a:schemeClr val="dk1"/>
              </a:solidFill>
              <a:latin typeface="Calibri"/>
              <a:ea typeface="Calibri"/>
              <a:cs typeface="Calibri"/>
              <a:sym typeface="Calibri"/>
            </a:endParaRPr>
          </a:p>
          <a:p>
            <a:r>
              <a:rPr lang="en-IE" sz="1600" b="1" dirty="0">
                <a:solidFill>
                  <a:schemeClr val="dk1"/>
                </a:solidFill>
                <a:latin typeface="Calibri"/>
                <a:ea typeface="Calibri"/>
                <a:cs typeface="Calibri"/>
                <a:sym typeface="Calibri"/>
              </a:rPr>
              <a:t>Isotopes move towards a more random (stochastic) distribution with increasing temperature.</a:t>
            </a:r>
            <a:endParaRPr dirty="0"/>
          </a:p>
          <a:p>
            <a:endParaRPr sz="1600" b="1" dirty="0">
              <a:solidFill>
                <a:schemeClr val="dk1"/>
              </a:solidFill>
              <a:latin typeface="Calibri"/>
              <a:ea typeface="Calibri"/>
              <a:cs typeface="Calibri"/>
              <a:sym typeface="Calibri"/>
            </a:endParaRPr>
          </a:p>
          <a:p>
            <a:r>
              <a:rPr lang="en-IE" sz="1600" b="1" dirty="0">
                <a:solidFill>
                  <a:schemeClr val="dk1"/>
                </a:solidFill>
                <a:latin typeface="Calibri"/>
                <a:ea typeface="Calibri"/>
                <a:cs typeface="Calibri"/>
                <a:sym typeface="Calibri"/>
              </a:rPr>
              <a:t>We can’t measure solids, hence we react carbonates with phosphoric acid at a </a:t>
            </a:r>
            <a:r>
              <a:rPr lang="en-IE" sz="1600" b="1" u="sng" dirty="0">
                <a:solidFill>
                  <a:schemeClr val="dk1"/>
                </a:solidFill>
                <a:latin typeface="Calibri"/>
                <a:ea typeface="Calibri"/>
                <a:cs typeface="Calibri"/>
                <a:sym typeface="Calibri"/>
              </a:rPr>
              <a:t>set temperature</a:t>
            </a:r>
            <a:r>
              <a:rPr lang="en-IE" sz="1600" b="1" dirty="0">
                <a:solidFill>
                  <a:schemeClr val="dk1"/>
                </a:solidFill>
                <a:latin typeface="Calibri"/>
                <a:ea typeface="Calibri"/>
                <a:cs typeface="Calibri"/>
                <a:sym typeface="Calibri"/>
              </a:rPr>
              <a:t> to produce CO</a:t>
            </a:r>
            <a:r>
              <a:rPr lang="en-IE" sz="1600" b="1" baseline="-25000" dirty="0">
                <a:solidFill>
                  <a:schemeClr val="dk1"/>
                </a:solidFill>
                <a:latin typeface="Calibri"/>
                <a:ea typeface="Calibri"/>
                <a:cs typeface="Calibri"/>
                <a:sym typeface="Calibri"/>
              </a:rPr>
              <a:t>2</a:t>
            </a:r>
            <a:r>
              <a:rPr lang="en-IE" sz="1600" b="1" dirty="0">
                <a:solidFill>
                  <a:schemeClr val="dk1"/>
                </a:solidFill>
                <a:latin typeface="Calibri"/>
                <a:ea typeface="Calibri"/>
                <a:cs typeface="Calibri"/>
                <a:sym typeface="Calibri"/>
              </a:rPr>
              <a:t>.</a:t>
            </a:r>
            <a:endParaRPr dirty="0"/>
          </a:p>
        </p:txBody>
      </p:sp>
      <p:sp>
        <p:nvSpPr>
          <p:cNvPr id="335" name="Google Shape;335;p17"/>
          <p:cNvSpPr/>
          <p:nvPr/>
        </p:nvSpPr>
        <p:spPr>
          <a:xfrm>
            <a:off x="8055773" y="3243868"/>
            <a:ext cx="2813441" cy="199608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336" name="Google Shape;336;p17"/>
          <p:cNvPicPr preferRelativeResize="0"/>
          <p:nvPr/>
        </p:nvPicPr>
        <p:blipFill rotWithShape="1">
          <a:blip r:embed="rId4">
            <a:alphaModFix/>
          </a:blip>
          <a:srcRect b="57390"/>
          <a:stretch/>
        </p:blipFill>
        <p:spPr>
          <a:xfrm>
            <a:off x="8195318" y="3345323"/>
            <a:ext cx="2148487" cy="970694"/>
          </a:xfrm>
          <a:prstGeom prst="rect">
            <a:avLst/>
          </a:prstGeom>
          <a:noFill/>
          <a:ln>
            <a:noFill/>
          </a:ln>
        </p:spPr>
      </p:pic>
      <p:pic>
        <p:nvPicPr>
          <p:cNvPr id="337" name="Google Shape;337;p17"/>
          <p:cNvPicPr preferRelativeResize="0"/>
          <p:nvPr/>
        </p:nvPicPr>
        <p:blipFill rotWithShape="1">
          <a:blip r:embed="rId4">
            <a:alphaModFix/>
          </a:blip>
          <a:srcRect t="56195"/>
          <a:stretch/>
        </p:blipFill>
        <p:spPr>
          <a:xfrm>
            <a:off x="8196887" y="4242062"/>
            <a:ext cx="2148487" cy="9978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p:tgtEl>
                                          <p:spTgt spid="330"/>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331"/>
                                        </p:tgtEl>
                                        <p:attrNameLst>
                                          <p:attrName>style.visibility</p:attrName>
                                        </p:attrNameLst>
                                      </p:cBhvr>
                                      <p:to>
                                        <p:strVal val="visible"/>
                                      </p:to>
                                    </p:set>
                                    <p:anim calcmode="lin" valueType="num">
                                      <p:cBhvr additive="base">
                                        <p:cTn id="10" dur="500"/>
                                        <p:tgtEl>
                                          <p:spTgt spid="33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332"/>
                                        </p:tgtEl>
                                        <p:attrNameLst>
                                          <p:attrName>style.visibility</p:attrName>
                                        </p:attrNameLst>
                                      </p:cBhvr>
                                      <p:to>
                                        <p:strVal val="visible"/>
                                      </p:to>
                                    </p:set>
                                    <p:anim calcmode="lin" valueType="num">
                                      <p:cBhvr additive="base">
                                        <p:cTn id="13" dur="500"/>
                                        <p:tgtEl>
                                          <p:spTgt spid="332"/>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333"/>
                                        </p:tgtEl>
                                        <p:attrNameLst>
                                          <p:attrName>style.visibility</p:attrName>
                                        </p:attrNameLst>
                                      </p:cBhvr>
                                      <p:to>
                                        <p:strVal val="visible"/>
                                      </p:to>
                                    </p:set>
                                    <p:anim calcmode="lin" valueType="num">
                                      <p:cBhvr additive="base">
                                        <p:cTn id="16" dur="500"/>
                                        <p:tgtEl>
                                          <p:spTgt spid="3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197D44-B95D-F79E-CCE9-DABEF13E18D3}"/>
              </a:ext>
            </a:extLst>
          </p:cNvPr>
          <p:cNvSpPr txBox="1">
            <a:spLocks/>
          </p:cNvSpPr>
          <p:nvPr/>
        </p:nvSpPr>
        <p:spPr>
          <a:xfrm>
            <a:off x="209136" y="221214"/>
            <a:ext cx="11982864" cy="1159018"/>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4800" b="1" dirty="0">
                <a:solidFill>
                  <a:schemeClr val="accent1">
                    <a:lumMod val="50000"/>
                  </a:schemeClr>
                </a:solidFill>
                <a:latin typeface="Atkinson Hyperlegible" pitchFamily="50" charset="0"/>
              </a:rPr>
              <a:t>Southern Irish ore field: Geology overview</a:t>
            </a:r>
          </a:p>
        </p:txBody>
      </p:sp>
      <p:sp>
        <p:nvSpPr>
          <p:cNvPr id="5" name="Subtitle 2">
            <a:extLst>
              <a:ext uri="{FF2B5EF4-FFF2-40B4-BE49-F238E27FC236}">
                <a16:creationId xmlns:a16="http://schemas.microsoft.com/office/drawing/2014/main" id="{E1B695CD-08FB-F200-356B-B0CB48586317}"/>
              </a:ext>
            </a:extLst>
          </p:cNvPr>
          <p:cNvSpPr txBox="1">
            <a:spLocks/>
          </p:cNvSpPr>
          <p:nvPr/>
        </p:nvSpPr>
        <p:spPr>
          <a:xfrm>
            <a:off x="209135" y="929641"/>
            <a:ext cx="4336668" cy="3854221"/>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Blue: Lower Carboniferous (Mississippian) marine carbonate succession (host rocks) </a:t>
            </a:r>
          </a:p>
          <a:p>
            <a:pPr marL="800100" lvl="1" indent="-342900" algn="l">
              <a:buFont typeface="Wingdings" panose="05000000000000000000" pitchFamily="2" charset="2"/>
              <a:buChar char="Ø"/>
            </a:pPr>
            <a:r>
              <a:rPr lang="en-US" dirty="0">
                <a:solidFill>
                  <a:schemeClr val="accent1">
                    <a:lumMod val="50000"/>
                  </a:schemeClr>
                </a:solidFill>
                <a:latin typeface="Atkinson Hyperlegible" pitchFamily="50" charset="0"/>
              </a:rPr>
              <a:t>Waulsortian Limestone Fm = southern Irish Zn-Pb ore field</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Lower Paleozoic basement (metal source) </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Dolomitized on regional scale – Rathdowney Trend </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Five carbonate-hosted Zn-Pb orebodies mined in last 50 years and over 20 sub-economic prospects discovered</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15 deposits with &gt;1Mt Zn-Pb</a:t>
            </a:r>
          </a:p>
          <a:p>
            <a:pPr marL="342900" indent="-342900" algn="l">
              <a:buFont typeface="Arial" panose="020B0604020202020204" pitchFamily="34" charset="0"/>
              <a:buChar char="•"/>
            </a:pPr>
            <a:r>
              <a:rPr lang="en-US" b="1" dirty="0">
                <a:solidFill>
                  <a:schemeClr val="accent1">
                    <a:lumMod val="50000"/>
                  </a:schemeClr>
                </a:solidFill>
                <a:latin typeface="Atkinson Hyperlegible" pitchFamily="50" charset="0"/>
              </a:rPr>
              <a:t>Exploration moving to deeper levels – so need refined tools to help vector to new mineralization - new thinking &amp; tools</a:t>
            </a:r>
          </a:p>
          <a:p>
            <a:pPr algn="l"/>
            <a:endParaRPr lang="en-US" b="1" dirty="0">
              <a:solidFill>
                <a:schemeClr val="accent1">
                  <a:lumMod val="50000"/>
                </a:schemeClr>
              </a:solidFill>
              <a:latin typeface="Atkinson Hyperlegible" pitchFamily="50" charset="0"/>
            </a:endParaRPr>
          </a:p>
        </p:txBody>
      </p:sp>
      <p:sp>
        <p:nvSpPr>
          <p:cNvPr id="3" name="TextBox 2">
            <a:extLst>
              <a:ext uri="{FF2B5EF4-FFF2-40B4-BE49-F238E27FC236}">
                <a16:creationId xmlns:a16="http://schemas.microsoft.com/office/drawing/2014/main" id="{DB4CA59E-71F5-6992-2A19-0C11781CA232}"/>
              </a:ext>
            </a:extLst>
          </p:cNvPr>
          <p:cNvSpPr txBox="1"/>
          <p:nvPr/>
        </p:nvSpPr>
        <p:spPr>
          <a:xfrm>
            <a:off x="4752819" y="6114149"/>
            <a:ext cx="7492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accent1">
                    <a:lumMod val="50000"/>
                  </a:schemeClr>
                </a:solidFill>
                <a:latin typeface="Atkinson Hyperlegible" pitchFamily="50" charset="0"/>
              </a:rPr>
              <a:t>Geology a</a:t>
            </a:r>
            <a:r>
              <a:rPr kumimoji="0" lang="en-GB" sz="1200" b="0" i="1" u="none" strike="noStrike" kern="1200" cap="none" spc="0" normalizeH="0" baseline="0" noProof="0" dirty="0" err="1">
                <a:ln>
                  <a:noFill/>
                </a:ln>
                <a:solidFill>
                  <a:schemeClr val="accent1">
                    <a:lumMod val="50000"/>
                  </a:schemeClr>
                </a:solidFill>
                <a:effectLst/>
                <a:uLnTx/>
                <a:uFillTx/>
                <a:latin typeface="Atkinson Hyperlegible" pitchFamily="50" charset="0"/>
              </a:rPr>
              <a:t>dapted</a:t>
            </a:r>
            <a:r>
              <a:rPr kumimoji="0" lang="en-GB" sz="1200" b="0" i="1" u="none" strike="noStrike" kern="1200" cap="none" spc="0" normalizeH="0" baseline="0" noProof="0" dirty="0">
                <a:ln>
                  <a:noFill/>
                </a:ln>
                <a:solidFill>
                  <a:schemeClr val="accent1">
                    <a:lumMod val="50000"/>
                  </a:schemeClr>
                </a:solidFill>
                <a:effectLst/>
                <a:uLnTx/>
                <a:uFillTx/>
                <a:latin typeface="Atkinson Hyperlegible" pitchFamily="50" charset="0"/>
              </a:rPr>
              <a:t> from Geological Survey Ireland, </a:t>
            </a:r>
            <a:r>
              <a:rPr lang="en-GB" sz="1200" i="1" dirty="0">
                <a:solidFill>
                  <a:schemeClr val="accent1">
                    <a:lumMod val="50000"/>
                  </a:schemeClr>
                </a:solidFill>
                <a:latin typeface="Atkinson Hyperlegible" pitchFamily="50" charset="0"/>
              </a:rPr>
              <a:t>1</a:t>
            </a:r>
            <a:r>
              <a:rPr kumimoji="0" lang="en-GB" sz="1200" b="0" i="1" u="none" strike="noStrike" kern="1200" cap="none" spc="0" normalizeH="0" baseline="0" noProof="0" dirty="0">
                <a:ln>
                  <a:noFill/>
                </a:ln>
                <a:solidFill>
                  <a:schemeClr val="accent1">
                    <a:lumMod val="50000"/>
                  </a:schemeClr>
                </a:solidFill>
                <a:effectLst/>
                <a:uLnTx/>
                <a:uFillTx/>
                <a:latin typeface="Atkinson Hyperlegible" pitchFamily="50" charset="0"/>
              </a:rPr>
              <a:t>:150,000 Bedrock Series; </a:t>
            </a:r>
            <a:r>
              <a:rPr kumimoji="0" lang="en-US" sz="1200" b="0" i="1" u="none" strike="noStrike" kern="1200" cap="none" spc="0" normalizeH="0" baseline="0" noProof="0" dirty="0">
                <a:ln>
                  <a:noFill/>
                </a:ln>
                <a:solidFill>
                  <a:schemeClr val="accent1">
                    <a:lumMod val="50000"/>
                  </a:schemeClr>
                </a:solidFill>
                <a:effectLst/>
                <a:uLnTx/>
                <a:uFillTx/>
                <a:latin typeface="Atkinson Hyperlegible" pitchFamily="50" charset="0"/>
              </a:rPr>
              <a:t>Map produced by the Exploration and Mining Division, Department of Communications, Climate Action and Environment</a:t>
            </a:r>
          </a:p>
        </p:txBody>
      </p:sp>
      <p:grpSp>
        <p:nvGrpSpPr>
          <p:cNvPr id="14" name="Group 13">
            <a:extLst>
              <a:ext uri="{FF2B5EF4-FFF2-40B4-BE49-F238E27FC236}">
                <a16:creationId xmlns:a16="http://schemas.microsoft.com/office/drawing/2014/main" id="{CD43FF12-D2BD-3CB3-C3EE-A7494ED9023E}"/>
              </a:ext>
            </a:extLst>
          </p:cNvPr>
          <p:cNvGrpSpPr/>
          <p:nvPr/>
        </p:nvGrpSpPr>
        <p:grpSpPr>
          <a:xfrm>
            <a:off x="4545803" y="959596"/>
            <a:ext cx="7214560" cy="4938808"/>
            <a:chOff x="2338514" y="505311"/>
            <a:chExt cx="8812212" cy="6032500"/>
          </a:xfrm>
        </p:grpSpPr>
        <p:pic>
          <p:nvPicPr>
            <p:cNvPr id="2" name="Picture 20" descr="EMD Top55_2005map central.tiff">
              <a:extLst>
                <a:ext uri="{FF2B5EF4-FFF2-40B4-BE49-F238E27FC236}">
                  <a16:creationId xmlns:a16="http://schemas.microsoft.com/office/drawing/2014/main" id="{2F9C0C70-D943-CB5D-9FD8-4F8F635E61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8514" y="505311"/>
              <a:ext cx="8812212"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22">
              <a:extLst>
                <a:ext uri="{FF2B5EF4-FFF2-40B4-BE49-F238E27FC236}">
                  <a16:creationId xmlns:a16="http://schemas.microsoft.com/office/drawing/2014/main" id="{2AA4E69C-BF2C-3F6B-FE8E-CD4B3613AAF7}"/>
                </a:ext>
              </a:extLst>
            </p:cNvPr>
            <p:cNvGrpSpPr>
              <a:grpSpLocks/>
            </p:cNvGrpSpPr>
            <p:nvPr/>
          </p:nvGrpSpPr>
          <p:grpSpPr bwMode="auto">
            <a:xfrm>
              <a:off x="5605901" y="5641795"/>
              <a:ext cx="1561442" cy="701347"/>
              <a:chOff x="3462064" y="5961832"/>
              <a:chExt cx="1439676" cy="701588"/>
            </a:xfrm>
          </p:grpSpPr>
          <p:sp>
            <p:nvSpPr>
              <p:cNvPr id="12" name="Oval 11">
                <a:extLst>
                  <a:ext uri="{FF2B5EF4-FFF2-40B4-BE49-F238E27FC236}">
                    <a16:creationId xmlns:a16="http://schemas.microsoft.com/office/drawing/2014/main" id="{EFE5C1DD-D9F5-2DDD-6DA3-93169DA1179C}"/>
                  </a:ext>
                </a:extLst>
              </p:cNvPr>
              <p:cNvSpPr/>
              <p:nvPr/>
            </p:nvSpPr>
            <p:spPr>
              <a:xfrm rot="18480000">
                <a:off x="3475297" y="6300724"/>
                <a:ext cx="349463" cy="375929"/>
              </a:xfrm>
              <a:prstGeom prst="ellipse">
                <a:avLst/>
              </a:prstGeom>
              <a:solidFill>
                <a:srgbClr val="0EA91A"/>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TextBox 13">
                <a:extLst>
                  <a:ext uri="{FF2B5EF4-FFF2-40B4-BE49-F238E27FC236}">
                    <a16:creationId xmlns:a16="http://schemas.microsoft.com/office/drawing/2014/main" id="{27B6D1CC-0411-8BDF-FA23-EF9A7FAB3EA9}"/>
                  </a:ext>
                </a:extLst>
              </p:cNvPr>
              <p:cNvSpPr txBox="1">
                <a:spLocks noChangeArrowheads="1"/>
              </p:cNvSpPr>
              <p:nvPr/>
            </p:nvSpPr>
            <p:spPr bwMode="auto">
              <a:xfrm>
                <a:off x="3640443" y="5961832"/>
                <a:ext cx="1261297" cy="52648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dirty="0" err="1">
                    <a:solidFill>
                      <a:schemeClr val="accent1">
                        <a:lumMod val="50000"/>
                      </a:schemeClr>
                    </a:solidFill>
                  </a:rPr>
                  <a:t>Stonepark</a:t>
                </a:r>
                <a:r>
                  <a:rPr lang="en-US" sz="1100" b="1" dirty="0">
                    <a:solidFill>
                      <a:schemeClr val="accent1">
                        <a:lumMod val="50000"/>
                      </a:schemeClr>
                    </a:solidFill>
                  </a:rPr>
                  <a:t>; Pallas Green</a:t>
                </a:r>
              </a:p>
            </p:txBody>
          </p:sp>
        </p:grpSp>
      </p:grpSp>
      <p:pic>
        <p:nvPicPr>
          <p:cNvPr id="15" name="Picture 14">
            <a:extLst>
              <a:ext uri="{FF2B5EF4-FFF2-40B4-BE49-F238E27FC236}">
                <a16:creationId xmlns:a16="http://schemas.microsoft.com/office/drawing/2014/main" id="{E2BCDD1D-8794-EEDA-3568-CA519521F0BA}"/>
              </a:ext>
            </a:extLst>
          </p:cNvPr>
          <p:cNvPicPr>
            <a:picLocks noChangeAspect="1"/>
          </p:cNvPicPr>
          <p:nvPr/>
        </p:nvPicPr>
        <p:blipFill>
          <a:blip r:embed="rId4"/>
          <a:stretch>
            <a:fillRect/>
          </a:stretch>
        </p:blipFill>
        <p:spPr>
          <a:xfrm>
            <a:off x="599734" y="4848219"/>
            <a:ext cx="3769013" cy="1788567"/>
          </a:xfrm>
          <a:prstGeom prst="rect">
            <a:avLst/>
          </a:prstGeom>
          <a:ln w="57150" cap="sq">
            <a:no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646C73C8-5655-C2F1-2A5A-A97C76C916E6}"/>
              </a:ext>
            </a:extLst>
          </p:cNvPr>
          <p:cNvSpPr/>
          <p:nvPr/>
        </p:nvSpPr>
        <p:spPr>
          <a:xfrm>
            <a:off x="7168153" y="4848219"/>
            <a:ext cx="2106476" cy="963249"/>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986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197D44-B95D-F79E-CCE9-DABEF13E18D3}"/>
              </a:ext>
            </a:extLst>
          </p:cNvPr>
          <p:cNvSpPr txBox="1">
            <a:spLocks/>
          </p:cNvSpPr>
          <p:nvPr/>
        </p:nvSpPr>
        <p:spPr>
          <a:xfrm>
            <a:off x="209136" y="327894"/>
            <a:ext cx="11465628" cy="115901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4800" b="1" dirty="0">
                <a:solidFill>
                  <a:schemeClr val="accent1">
                    <a:lumMod val="50000"/>
                  </a:schemeClr>
                </a:solidFill>
                <a:latin typeface="Atkinson Hyperlegible" pitchFamily="50" charset="0"/>
              </a:rPr>
              <a:t>Lisheen deposit</a:t>
            </a:r>
          </a:p>
        </p:txBody>
      </p:sp>
      <p:sp>
        <p:nvSpPr>
          <p:cNvPr id="5" name="Subtitle 2">
            <a:extLst>
              <a:ext uri="{FF2B5EF4-FFF2-40B4-BE49-F238E27FC236}">
                <a16:creationId xmlns:a16="http://schemas.microsoft.com/office/drawing/2014/main" id="{E1B695CD-08FB-F200-356B-B0CB48586317}"/>
              </a:ext>
            </a:extLst>
          </p:cNvPr>
          <p:cNvSpPr txBox="1">
            <a:spLocks/>
          </p:cNvSpPr>
          <p:nvPr/>
        </p:nvSpPr>
        <p:spPr>
          <a:xfrm>
            <a:off x="209136" y="1085937"/>
            <a:ext cx="4576225" cy="5559031"/>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Operational for over 15 years, closing in 2015</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Strongly controlled by an extensional, left-stepping, ramp-relay fault array</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Normal faults act as fluid conduit for dual fluid sources</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Dual fluid source, mixing</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Pyrite, sphalerite, galena, barite, sulfosalts, chalcopyrite, Ni-As-sulfides</a:t>
            </a:r>
          </a:p>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Mineralization typically at base of Waulsortian, with </a:t>
            </a:r>
            <a:r>
              <a:rPr lang="en-US" b="1" u="sng" dirty="0">
                <a:solidFill>
                  <a:schemeClr val="accent1">
                    <a:lumMod val="50000"/>
                  </a:schemeClr>
                </a:solidFill>
                <a:latin typeface="Atkinson Hyperlegible" pitchFamily="50" charset="0"/>
              </a:rPr>
              <a:t>several carbonate (dolomite/calcite) phases associated with ore formation</a:t>
            </a:r>
          </a:p>
          <a:p>
            <a:pPr marL="342900" indent="-342900" algn="l">
              <a:buFont typeface="Arial" panose="020B0604020202020204" pitchFamily="34" charset="0"/>
              <a:buChar char="•"/>
            </a:pPr>
            <a:r>
              <a:rPr lang="en-US" b="1" u="sng" dirty="0">
                <a:solidFill>
                  <a:schemeClr val="accent1">
                    <a:lumMod val="50000"/>
                  </a:schemeClr>
                </a:solidFill>
                <a:latin typeface="Atkinson Hyperlegible" pitchFamily="50" charset="0"/>
              </a:rPr>
              <a:t>Carbonate dissolution crucial in formation of deposits (space generation and compositional effects)</a:t>
            </a:r>
          </a:p>
          <a:p>
            <a:pPr marL="342900" indent="-342900" algn="l">
              <a:buFont typeface="Arial" panose="020B0604020202020204" pitchFamily="34" charset="0"/>
              <a:buChar char="•"/>
            </a:pPr>
            <a:endParaRPr lang="en-US" dirty="0">
              <a:solidFill>
                <a:schemeClr val="accent1">
                  <a:lumMod val="50000"/>
                </a:schemeClr>
              </a:solidFill>
              <a:latin typeface="Atkinson Hyperlegible" pitchFamily="50" charset="0"/>
            </a:endParaRPr>
          </a:p>
          <a:p>
            <a:pPr marL="342900" indent="-342900" algn="l">
              <a:buFont typeface="Arial" panose="020B0604020202020204" pitchFamily="34" charset="0"/>
              <a:buChar char="•"/>
            </a:pPr>
            <a:endParaRPr lang="en-US" dirty="0">
              <a:solidFill>
                <a:schemeClr val="accent1">
                  <a:lumMod val="50000"/>
                </a:schemeClr>
              </a:solidFill>
              <a:latin typeface="Atkinson Hyperlegible" pitchFamily="50" charset="0"/>
            </a:endParaRPr>
          </a:p>
        </p:txBody>
      </p:sp>
      <p:sp>
        <p:nvSpPr>
          <p:cNvPr id="2" name="Shape 95">
            <a:extLst>
              <a:ext uri="{FF2B5EF4-FFF2-40B4-BE49-F238E27FC236}">
                <a16:creationId xmlns:a16="http://schemas.microsoft.com/office/drawing/2014/main" id="{49E1702B-23E7-B12A-30D0-0B1861D78882}"/>
              </a:ext>
            </a:extLst>
          </p:cNvPr>
          <p:cNvSpPr/>
          <p:nvPr/>
        </p:nvSpPr>
        <p:spPr>
          <a:xfrm>
            <a:off x="10153053" y="352070"/>
            <a:ext cx="1446522" cy="1039797"/>
          </a:xfrm>
          <a:prstGeom prst="rect">
            <a:avLst/>
          </a:prstGeom>
          <a:noFill/>
          <a:ln>
            <a:noFill/>
          </a:ln>
          <a:effectLst/>
        </p:spPr>
        <p:txBody>
          <a:bodyPr lIns="91425" tIns="45700" rIns="91425" bIns="45700" anchor="t" anchorCtr="0">
            <a:noAutofit/>
          </a:bodyPr>
          <a:lstStyle/>
          <a:p>
            <a:pPr lvl="0">
              <a:lnSpc>
                <a:spcPct val="115000"/>
              </a:lnSpc>
              <a:buSzPct val="25000"/>
            </a:pPr>
            <a:r>
              <a:rPr lang="en-IE" sz="12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Adapted from Torremans et al. (2018), </a:t>
            </a:r>
            <a:r>
              <a:rPr lang="en-IE" sz="1200" i="1" dirty="0" err="1">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Kyne</a:t>
            </a:r>
            <a:r>
              <a:rPr lang="en-IE" sz="1200" i="1" dirty="0">
                <a:solidFill>
                  <a:schemeClr val="accent1">
                    <a:lumMod val="50000"/>
                  </a:schemeClr>
                </a:solidFill>
                <a:latin typeface="Atkinson Hyperlegible" pitchFamily="50" charset="0"/>
                <a:ea typeface="Tahoma" panose="020B0604030504040204" pitchFamily="34" charset="0"/>
                <a:cs typeface="Tahoma" panose="020B0604030504040204" pitchFamily="34" charset="0"/>
                <a:sym typeface="Calibri"/>
              </a:rPr>
              <a:t> et al. (2019), Doran (2021)</a:t>
            </a:r>
          </a:p>
        </p:txBody>
      </p:sp>
      <p:pic>
        <p:nvPicPr>
          <p:cNvPr id="3" name="Picture 2" descr="Diagram, map&#10;&#10;Description automatically generated">
            <a:extLst>
              <a:ext uri="{FF2B5EF4-FFF2-40B4-BE49-F238E27FC236}">
                <a16:creationId xmlns:a16="http://schemas.microsoft.com/office/drawing/2014/main" id="{39802A0B-3703-F40E-545C-C552BEB19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1" t="2050" r="1817" b="3687"/>
          <a:stretch/>
        </p:blipFill>
        <p:spPr bwMode="auto">
          <a:xfrm>
            <a:off x="5188391" y="260633"/>
            <a:ext cx="4889473" cy="3168367"/>
          </a:xfrm>
          <a:prstGeom prst="rect">
            <a:avLst/>
          </a:prstGeom>
          <a:noFill/>
          <a:ln>
            <a:noFill/>
          </a:ln>
        </p:spPr>
      </p:pic>
      <p:sp>
        <p:nvSpPr>
          <p:cNvPr id="6" name="TextBox 5">
            <a:extLst>
              <a:ext uri="{FF2B5EF4-FFF2-40B4-BE49-F238E27FC236}">
                <a16:creationId xmlns:a16="http://schemas.microsoft.com/office/drawing/2014/main" id="{715989C3-3D00-DCC2-AFFD-8C068A42CE73}"/>
              </a:ext>
            </a:extLst>
          </p:cNvPr>
          <p:cNvSpPr txBox="1"/>
          <p:nvPr/>
        </p:nvSpPr>
        <p:spPr>
          <a:xfrm>
            <a:off x="10876314" y="3325417"/>
            <a:ext cx="1296144" cy="461665"/>
          </a:xfrm>
          <a:prstGeom prst="rect">
            <a:avLst/>
          </a:prstGeom>
          <a:noFill/>
        </p:spPr>
        <p:txBody>
          <a:bodyPr wrap="square" rtlCol="0">
            <a:spAutoFit/>
          </a:bodyPr>
          <a:lstStyle/>
          <a:p>
            <a:r>
              <a:rPr lang="en-GB" sz="1200" i="1" dirty="0">
                <a:solidFill>
                  <a:schemeClr val="accent1">
                    <a:lumMod val="50000"/>
                  </a:schemeClr>
                </a:solidFill>
                <a:latin typeface="Atkinson Hyperlegible" pitchFamily="50" charset="0"/>
              </a:rPr>
              <a:t>Adapted from Wilkinson, 2010</a:t>
            </a:r>
          </a:p>
        </p:txBody>
      </p:sp>
      <p:pic>
        <p:nvPicPr>
          <p:cNvPr id="15" name="Picture 14">
            <a:extLst>
              <a:ext uri="{FF2B5EF4-FFF2-40B4-BE49-F238E27FC236}">
                <a16:creationId xmlns:a16="http://schemas.microsoft.com/office/drawing/2014/main" id="{B2490A6B-3C3F-6918-5D13-9F4A6FA17C41}"/>
              </a:ext>
            </a:extLst>
          </p:cNvPr>
          <p:cNvPicPr>
            <a:picLocks noChangeAspect="1"/>
          </p:cNvPicPr>
          <p:nvPr/>
        </p:nvPicPr>
        <p:blipFill>
          <a:blip r:embed="rId4"/>
          <a:stretch>
            <a:fillRect/>
          </a:stretch>
        </p:blipFill>
        <p:spPr>
          <a:xfrm>
            <a:off x="5919754" y="3787082"/>
            <a:ext cx="5755010" cy="3070918"/>
          </a:xfrm>
          <a:prstGeom prst="rect">
            <a:avLst/>
          </a:prstGeom>
        </p:spPr>
      </p:pic>
    </p:spTree>
    <p:extLst>
      <p:ext uri="{BB962C8B-B14F-4D97-AF65-F5344CB8AC3E}">
        <p14:creationId xmlns:p14="http://schemas.microsoft.com/office/powerpoint/2010/main" val="36542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12192000" cy="764704"/>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1"/>
          <p:cNvSpPr txBox="1">
            <a:spLocks/>
          </p:cNvSpPr>
          <p:nvPr/>
        </p:nvSpPr>
        <p:spPr>
          <a:xfrm>
            <a:off x="0" y="6518499"/>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4E71E4F4-5531-494D-98A5-7327F797FE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151" y="0"/>
            <a:ext cx="1159480" cy="1008112"/>
          </a:xfrm>
          <a:prstGeom prst="rect">
            <a:avLst/>
          </a:prstGeom>
          <a:effectLst>
            <a:outerShdw blurRad="63500" dist="50800" dir="9600000" sx="101000" sy="101000" algn="tr" rotWithShape="0">
              <a:prstClr val="black">
                <a:alpha val="40000"/>
              </a:prstClr>
            </a:outerShdw>
          </a:effectLst>
        </p:spPr>
      </p:pic>
      <p:sp>
        <p:nvSpPr>
          <p:cNvPr id="14" name="TextBox 13">
            <a:extLst>
              <a:ext uri="{FF2B5EF4-FFF2-40B4-BE49-F238E27FC236}">
                <a16:creationId xmlns:a16="http://schemas.microsoft.com/office/drawing/2014/main" id="{5C65F0FB-009B-48A3-A4EA-6FBBE6E6FC66}"/>
              </a:ext>
            </a:extLst>
          </p:cNvPr>
          <p:cNvSpPr txBox="1"/>
          <p:nvPr/>
        </p:nvSpPr>
        <p:spPr>
          <a:xfrm>
            <a:off x="0" y="94466"/>
            <a:ext cx="11689928" cy="646331"/>
          </a:xfrm>
          <a:prstGeom prst="rect">
            <a:avLst/>
          </a:prstGeom>
          <a:noFill/>
          <a:effectLst>
            <a:outerShdw blurRad="50800" dist="38100" algn="l" rotWithShape="0">
              <a:prstClr val="black">
                <a:alpha val="40000"/>
              </a:prstClr>
            </a:outerShdw>
          </a:effectLst>
        </p:spPr>
        <p:txBody>
          <a:bodyPr wrap="square" rtlCol="0">
            <a:spAutoFit/>
          </a:bodyPr>
          <a:lstStyle/>
          <a:p>
            <a:pPr>
              <a:defRPr/>
            </a:pPr>
            <a:r>
              <a:rPr kumimoji="0" lang="en-GB" sz="3600" b="0" i="0" u="none" strike="noStrike" kern="1200" cap="none" spc="0" normalizeH="0" baseline="0" noProof="0" dirty="0">
                <a:ln>
                  <a:noFill/>
                </a:ln>
                <a:solidFill>
                  <a:prstClr val="white"/>
                </a:solidFill>
                <a:effectLst/>
                <a:uLnTx/>
                <a:uFillTx/>
                <a:latin typeface="Atkinson Hyperlegible" pitchFamily="50" charset="0"/>
              </a:rPr>
              <a:t>           Lisheen </a:t>
            </a:r>
            <a:r>
              <a:rPr kumimoji="0" lang="en-GB" sz="3600" b="0" i="0" u="none" strike="noStrike" kern="1200" cap="none" spc="0" normalizeH="0" baseline="0" noProof="0" dirty="0" err="1">
                <a:ln>
                  <a:noFill/>
                </a:ln>
                <a:solidFill>
                  <a:prstClr val="white"/>
                </a:solidFill>
                <a:effectLst/>
                <a:uLnTx/>
                <a:uFillTx/>
                <a:latin typeface="Atkinson Hyperlegible" pitchFamily="50" charset="0"/>
              </a:rPr>
              <a:t>sulfides</a:t>
            </a:r>
            <a:r>
              <a:rPr kumimoji="0" lang="en-GB" sz="3600" b="0" i="0" u="none" strike="noStrike" kern="1200" cap="none" spc="0" normalizeH="0" baseline="0" noProof="0" dirty="0">
                <a:ln>
                  <a:noFill/>
                </a:ln>
                <a:solidFill>
                  <a:prstClr val="white"/>
                </a:solidFill>
                <a:effectLst/>
                <a:uLnTx/>
                <a:uFillTx/>
                <a:latin typeface="Atkinson Hyperlegible" pitchFamily="50" charset="0"/>
              </a:rPr>
              <a:t>: </a:t>
            </a:r>
            <a:r>
              <a:rPr lang="en-GB" sz="3600" dirty="0">
                <a:solidFill>
                  <a:prstClr val="white"/>
                </a:solidFill>
              </a:rPr>
              <a:t>early ore phases</a:t>
            </a:r>
          </a:p>
        </p:txBody>
      </p:sp>
      <p:sp>
        <p:nvSpPr>
          <p:cNvPr id="16" name="TextBox 15">
            <a:extLst>
              <a:ext uri="{FF2B5EF4-FFF2-40B4-BE49-F238E27FC236}">
                <a16:creationId xmlns:a16="http://schemas.microsoft.com/office/drawing/2014/main" id="{8F086EEB-935F-4EA3-A34D-8F44C8D20B67}"/>
              </a:ext>
            </a:extLst>
          </p:cNvPr>
          <p:cNvSpPr txBox="1"/>
          <p:nvPr/>
        </p:nvSpPr>
        <p:spPr>
          <a:xfrm>
            <a:off x="212280" y="1324374"/>
            <a:ext cx="5737372" cy="4708981"/>
          </a:xfrm>
          <a:prstGeom prst="rect">
            <a:avLst/>
          </a:prstGeom>
          <a:noFill/>
        </p:spPr>
        <p:txBody>
          <a:bodyPr wrap="square" rtlCol="0">
            <a:spAutoFit/>
          </a:bodyPr>
          <a:lstStyle/>
          <a:p>
            <a:pPr marL="342900" lvl="0" indent="-342900">
              <a:spcAft>
                <a:spcPts val="1200"/>
              </a:spcAft>
              <a:buFont typeface="Courier New" panose="02070309020205020404" pitchFamily="49" charset="0"/>
              <a:buChar char="o"/>
              <a:defRPr/>
            </a:pPr>
            <a:r>
              <a:rPr lang="en-GB" sz="2000" dirty="0">
                <a:solidFill>
                  <a:srgbClr val="005D90"/>
                </a:solidFill>
                <a:latin typeface="Atkinson Hyperlegible" pitchFamily="50" charset="0"/>
              </a:rPr>
              <a:t>Early Fe-dominated event: multiple phases of hydrothermal pyrites, with increasing textural &amp; geochemical complexity with time </a:t>
            </a:r>
          </a:p>
          <a:p>
            <a:pPr marL="342900" lvl="0" indent="-342900">
              <a:spcAft>
                <a:spcPts val="1200"/>
              </a:spcAft>
              <a:buFont typeface="Courier New" panose="02070309020205020404" pitchFamily="49" charset="0"/>
              <a:buChar char="o"/>
              <a:defRPr/>
            </a:pPr>
            <a:r>
              <a:rPr lang="en-GB" sz="2000" dirty="0">
                <a:solidFill>
                  <a:srgbClr val="005D90"/>
                </a:solidFill>
                <a:latin typeface="Atkinson Hyperlegible" pitchFamily="50" charset="0"/>
              </a:rPr>
              <a:t>Episodic hydrothermal fluid flow - Record the ‘ramping’ up of the system as hydrothermal influxes continued; before massive Zn-Pb</a:t>
            </a:r>
          </a:p>
          <a:p>
            <a:pPr marL="342900" lvl="0" indent="-342900">
              <a:spcAft>
                <a:spcPts val="1200"/>
              </a:spcAft>
              <a:buFont typeface="Courier New" panose="02070309020205020404" pitchFamily="49" charset="0"/>
              <a:buChar char="o"/>
              <a:defRPr/>
            </a:pPr>
            <a:r>
              <a:rPr lang="en-GB" sz="2000" b="1" u="sng" dirty="0">
                <a:solidFill>
                  <a:srgbClr val="005D90"/>
                </a:solidFill>
                <a:latin typeface="Atkinson Hyperlegible" pitchFamily="50" charset="0"/>
              </a:rPr>
              <a:t>S isotopes: </a:t>
            </a:r>
            <a:r>
              <a:rPr lang="en-GB" sz="2000" dirty="0">
                <a:solidFill>
                  <a:srgbClr val="005D90"/>
                </a:solidFill>
                <a:latin typeface="Atkinson Hyperlegible" pitchFamily="50" charset="0"/>
              </a:rPr>
              <a:t>additional impact from </a:t>
            </a:r>
            <a:r>
              <a:rPr lang="en-GB" sz="2000" b="1" dirty="0">
                <a:solidFill>
                  <a:srgbClr val="005D90"/>
                </a:solidFill>
                <a:latin typeface="Atkinson Hyperlegible" pitchFamily="50" charset="0"/>
              </a:rPr>
              <a:t>replacement</a:t>
            </a:r>
            <a:r>
              <a:rPr lang="en-GB" sz="2000" dirty="0">
                <a:solidFill>
                  <a:srgbClr val="005D90"/>
                </a:solidFill>
                <a:latin typeface="Atkinson Hyperlegible" pitchFamily="50" charset="0"/>
              </a:rPr>
              <a:t> of diagenetic pyrite (S recycling; Doran et al., 2022; Doran et al., in prep.)</a:t>
            </a:r>
          </a:p>
          <a:p>
            <a:pPr marL="342900" lvl="0" indent="-342900">
              <a:spcAft>
                <a:spcPts val="1200"/>
              </a:spcAft>
              <a:buFont typeface="Courier New" panose="02070309020205020404" pitchFamily="49" charset="0"/>
              <a:buChar char="o"/>
              <a:defRPr/>
            </a:pPr>
            <a:r>
              <a:rPr lang="en-GB" sz="2000" dirty="0">
                <a:solidFill>
                  <a:srgbClr val="005D90"/>
                </a:solidFill>
                <a:latin typeface="Atkinson Hyperlegible" pitchFamily="50" charset="0"/>
              </a:rPr>
              <a:t>Pyrite also a vector to mineralization (As-Tl spatial trends; Doran et al., 2022)? (Dr Claire </a:t>
            </a:r>
            <a:r>
              <a:rPr lang="en-GB" sz="2000" dirty="0" err="1">
                <a:solidFill>
                  <a:srgbClr val="005D90"/>
                </a:solidFill>
                <a:latin typeface="Atkinson Hyperlegible" pitchFamily="50" charset="0"/>
              </a:rPr>
              <a:t>Geel’s</a:t>
            </a:r>
            <a:r>
              <a:rPr lang="en-GB" sz="2000" dirty="0">
                <a:solidFill>
                  <a:srgbClr val="005D90"/>
                </a:solidFill>
                <a:latin typeface="Atkinson Hyperlegible" pitchFamily="50" charset="0"/>
              </a:rPr>
              <a:t> poster!)</a:t>
            </a:r>
          </a:p>
          <a:p>
            <a:pPr marL="342900" lvl="0" indent="-342900">
              <a:spcAft>
                <a:spcPts val="1200"/>
              </a:spcAft>
              <a:buFont typeface="Courier New" panose="02070309020205020404" pitchFamily="49" charset="0"/>
              <a:buChar char="o"/>
              <a:defRPr/>
            </a:pPr>
            <a:r>
              <a:rPr lang="en-GB" sz="2000" b="1" i="1" dirty="0">
                <a:solidFill>
                  <a:srgbClr val="005D90"/>
                </a:solidFill>
                <a:latin typeface="Atkinson Hyperlegible" pitchFamily="50" charset="0"/>
              </a:rPr>
              <a:t>But what about outside of the sulphides?</a:t>
            </a:r>
          </a:p>
        </p:txBody>
      </p:sp>
      <p:pic>
        <p:nvPicPr>
          <p:cNvPr id="17" name="Picture 16">
            <a:extLst>
              <a:ext uri="{FF2B5EF4-FFF2-40B4-BE49-F238E27FC236}">
                <a16:creationId xmlns:a16="http://schemas.microsoft.com/office/drawing/2014/main" id="{03342B35-8D90-4E21-9B4A-C2803E9FD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463138"/>
            <a:ext cx="2425004" cy="339501"/>
          </a:xfrm>
          <a:prstGeom prst="rect">
            <a:avLst/>
          </a:prstGeom>
          <a:ln w="3175">
            <a:solidFill>
              <a:srgbClr val="00B0F0"/>
            </a:solidFill>
          </a:ln>
          <a:effectLst/>
        </p:spPr>
      </p:pic>
      <p:pic>
        <p:nvPicPr>
          <p:cNvPr id="11" name="Picture 10">
            <a:extLst>
              <a:ext uri="{FF2B5EF4-FFF2-40B4-BE49-F238E27FC236}">
                <a16:creationId xmlns:a16="http://schemas.microsoft.com/office/drawing/2014/main" id="{B52E4921-E5ED-47FD-9C01-BA0AE3CCD6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13978" y="2962020"/>
            <a:ext cx="3040418" cy="2294606"/>
          </a:xfrm>
          <a:prstGeom prst="rect">
            <a:avLst/>
          </a:prstGeom>
          <a:noFill/>
          <a:ln>
            <a:noFill/>
          </a:ln>
        </p:spPr>
      </p:pic>
      <p:pic>
        <p:nvPicPr>
          <p:cNvPr id="13" name="Picture 12">
            <a:extLst>
              <a:ext uri="{FF2B5EF4-FFF2-40B4-BE49-F238E27FC236}">
                <a16:creationId xmlns:a16="http://schemas.microsoft.com/office/drawing/2014/main" id="{4C6F4BD6-F977-416D-8234-D3C4A8ABD9F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88555"/>
            <a:ext cx="3074596" cy="2294606"/>
          </a:xfrm>
          <a:prstGeom prst="rect">
            <a:avLst/>
          </a:prstGeom>
          <a:noFill/>
          <a:ln>
            <a:noFill/>
          </a:ln>
        </p:spPr>
      </p:pic>
      <p:pic>
        <p:nvPicPr>
          <p:cNvPr id="15" name="Picture 14">
            <a:extLst>
              <a:ext uri="{FF2B5EF4-FFF2-40B4-BE49-F238E27FC236}">
                <a16:creationId xmlns:a16="http://schemas.microsoft.com/office/drawing/2014/main" id="{D742437B-BA88-45B8-99CE-BDA9531C9F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2344" y="698114"/>
            <a:ext cx="3047618" cy="2285047"/>
          </a:xfrm>
          <a:prstGeom prst="rect">
            <a:avLst/>
          </a:prstGeom>
          <a:noFill/>
          <a:ln>
            <a:noFill/>
          </a:ln>
        </p:spPr>
      </p:pic>
      <p:pic>
        <p:nvPicPr>
          <p:cNvPr id="19" name="Picture 18">
            <a:extLst>
              <a:ext uri="{FF2B5EF4-FFF2-40B4-BE49-F238E27FC236}">
                <a16:creationId xmlns:a16="http://schemas.microsoft.com/office/drawing/2014/main" id="{83797EB6-3AD1-4E8C-B7A3-CCE38ECF002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4687" y="3013248"/>
            <a:ext cx="3074596" cy="2202161"/>
          </a:xfrm>
          <a:prstGeom prst="rect">
            <a:avLst/>
          </a:prstGeom>
          <a:noFill/>
          <a:ln>
            <a:noFill/>
          </a:ln>
        </p:spPr>
      </p:pic>
      <p:cxnSp>
        <p:nvCxnSpPr>
          <p:cNvPr id="3" name="Straight Connector 2">
            <a:extLst>
              <a:ext uri="{FF2B5EF4-FFF2-40B4-BE49-F238E27FC236}">
                <a16:creationId xmlns:a16="http://schemas.microsoft.com/office/drawing/2014/main" id="{B2832131-1D19-4393-BA15-50F0CBC300F3}"/>
              </a:ext>
            </a:extLst>
          </p:cNvPr>
          <p:cNvCxnSpPr>
            <a:cxnSpLocks/>
          </p:cNvCxnSpPr>
          <p:nvPr/>
        </p:nvCxnSpPr>
        <p:spPr>
          <a:xfrm>
            <a:off x="5807968" y="2983161"/>
            <a:ext cx="644642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C822B2-43C4-46A0-8996-E9A0EB24EB89}"/>
              </a:ext>
            </a:extLst>
          </p:cNvPr>
          <p:cNvCxnSpPr>
            <a:cxnSpLocks/>
          </p:cNvCxnSpPr>
          <p:nvPr/>
        </p:nvCxnSpPr>
        <p:spPr>
          <a:xfrm>
            <a:off x="6093668" y="5215409"/>
            <a:ext cx="644642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51013E3-2FC8-48C2-94D9-643FDC81718C}"/>
              </a:ext>
            </a:extLst>
          </p:cNvPr>
          <p:cNvCxnSpPr>
            <a:cxnSpLocks/>
          </p:cNvCxnSpPr>
          <p:nvPr/>
        </p:nvCxnSpPr>
        <p:spPr>
          <a:xfrm>
            <a:off x="6096000" y="850305"/>
            <a:ext cx="0" cy="44371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54F80C-8828-4F44-8A5B-8CE2E8AF0609}"/>
              </a:ext>
            </a:extLst>
          </p:cNvPr>
          <p:cNvCxnSpPr>
            <a:cxnSpLocks/>
          </p:cNvCxnSpPr>
          <p:nvPr/>
        </p:nvCxnSpPr>
        <p:spPr>
          <a:xfrm>
            <a:off x="6110020" y="678905"/>
            <a:ext cx="0" cy="448587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71EA68-1CA1-4E0E-8BD6-AA488E9E27B0}"/>
              </a:ext>
            </a:extLst>
          </p:cNvPr>
          <p:cNvSpPr txBox="1"/>
          <p:nvPr/>
        </p:nvSpPr>
        <p:spPr>
          <a:xfrm>
            <a:off x="5807968" y="6512731"/>
            <a:ext cx="3888432" cy="369332"/>
          </a:xfrm>
          <a:prstGeom prst="rect">
            <a:avLst/>
          </a:prstGeom>
          <a:noFill/>
          <a:ln>
            <a:noFill/>
          </a:ln>
        </p:spPr>
        <p:txBody>
          <a:bodyPr wrap="square" rtlCol="0">
            <a:spAutoFit/>
          </a:bodyPr>
          <a:lstStyle/>
          <a:p>
            <a:r>
              <a:rPr lang="en-IE" b="1" i="1" dirty="0">
                <a:solidFill>
                  <a:srgbClr val="005D90"/>
                </a:solidFill>
                <a:latin typeface="Atkinson Hyperlegible" pitchFamily="50" charset="0"/>
              </a:rPr>
              <a:t>Doran (2021); Doran et al. (2022)</a:t>
            </a:r>
          </a:p>
        </p:txBody>
      </p:sp>
      <p:pic>
        <p:nvPicPr>
          <p:cNvPr id="25" name="Picture 24">
            <a:extLst>
              <a:ext uri="{FF2B5EF4-FFF2-40B4-BE49-F238E27FC236}">
                <a16:creationId xmlns:a16="http://schemas.microsoft.com/office/drawing/2014/main" id="{96475B63-6000-4913-9FCD-EE484029DCC6}"/>
              </a:ext>
            </a:extLst>
          </p:cNvPr>
          <p:cNvPicPr>
            <a:picLocks noChangeAspect="1"/>
          </p:cNvPicPr>
          <p:nvPr/>
        </p:nvPicPr>
        <p:blipFill rotWithShape="1">
          <a:blip r:embed="rId10">
            <a:extLst>
              <a:ext uri="{28A0092B-C50C-407E-A947-70E740481C1C}">
                <a14:useLocalDpi xmlns:a14="http://schemas.microsoft.com/office/drawing/2010/main" val="0"/>
              </a:ext>
            </a:extLst>
          </a:blip>
          <a:srcRect l="1701" t="3256" r="67691" b="66258"/>
          <a:stretch/>
        </p:blipFill>
        <p:spPr bwMode="auto">
          <a:xfrm>
            <a:off x="7790433" y="4328354"/>
            <a:ext cx="2481498" cy="2146798"/>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80942306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fade">
                                      <p:cBhvr>
                                        <p:cTn id="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95C4-88A5-4E60-AB96-349B75DEADAF}"/>
              </a:ext>
            </a:extLst>
          </p:cNvPr>
          <p:cNvSpPr>
            <a:spLocks noGrp="1"/>
          </p:cNvSpPr>
          <p:nvPr>
            <p:ph type="title"/>
          </p:nvPr>
        </p:nvSpPr>
        <p:spPr>
          <a:xfrm>
            <a:off x="80073" y="427390"/>
            <a:ext cx="10515600" cy="606425"/>
          </a:xfrm>
        </p:spPr>
        <p:txBody>
          <a:bodyPr>
            <a:normAutofit/>
          </a:bodyPr>
          <a:lstStyle/>
          <a:p>
            <a:r>
              <a:rPr lang="en-US" sz="3200" dirty="0">
                <a:solidFill>
                  <a:schemeClr val="accent1">
                    <a:lumMod val="50000"/>
                  </a:schemeClr>
                </a:solidFill>
                <a:latin typeface="Atkinson Hyperlegible" pitchFamily="50" charset="0"/>
              </a:rPr>
              <a:t>Carbonates associated with mineralization</a:t>
            </a:r>
            <a:endParaRPr lang="en-IE" sz="3200" dirty="0">
              <a:solidFill>
                <a:schemeClr val="accent1">
                  <a:lumMod val="50000"/>
                </a:schemeClr>
              </a:solidFill>
              <a:latin typeface="Atkinson Hyperlegible" pitchFamily="50" charset="0"/>
            </a:endParaRPr>
          </a:p>
        </p:txBody>
      </p:sp>
      <p:sp>
        <p:nvSpPr>
          <p:cNvPr id="3" name="Text Placeholder 2">
            <a:extLst>
              <a:ext uri="{FF2B5EF4-FFF2-40B4-BE49-F238E27FC236}">
                <a16:creationId xmlns:a16="http://schemas.microsoft.com/office/drawing/2014/main" id="{8FB32E0C-A491-4D6D-BA35-8EBC6A727EFF}"/>
              </a:ext>
            </a:extLst>
          </p:cNvPr>
          <p:cNvSpPr>
            <a:spLocks noGrp="1"/>
          </p:cNvSpPr>
          <p:nvPr>
            <p:ph type="body" sz="quarter" idx="13"/>
          </p:nvPr>
        </p:nvSpPr>
        <p:spPr>
          <a:xfrm>
            <a:off x="8982388" y="460646"/>
            <a:ext cx="3038627" cy="5284814"/>
          </a:xfrm>
        </p:spPr>
        <p:txBody>
          <a:bodyPr>
            <a:noAutofit/>
          </a:bodyPr>
          <a:lstStyle/>
          <a:p>
            <a:pPr marL="0" indent="0">
              <a:lnSpc>
                <a:spcPct val="100000"/>
              </a:lnSpc>
              <a:spcBef>
                <a:spcPts val="0"/>
              </a:spcBef>
              <a:buNone/>
            </a:pPr>
            <a:r>
              <a:rPr lang="en-US" sz="2000" i="1" dirty="0">
                <a:solidFill>
                  <a:schemeClr val="accent1">
                    <a:lumMod val="50000"/>
                  </a:schemeClr>
                </a:solidFill>
                <a:latin typeface="Atkinson Hyperlegible" pitchFamily="50" charset="0"/>
              </a:rPr>
              <a:t>In paragenetic order:</a:t>
            </a:r>
          </a:p>
          <a:p>
            <a:pPr>
              <a:lnSpc>
                <a:spcPct val="100000"/>
              </a:lnSpc>
              <a:spcBef>
                <a:spcPts val="0"/>
              </a:spcBef>
            </a:pPr>
            <a:r>
              <a:rPr lang="en-US" sz="2000" dirty="0">
                <a:solidFill>
                  <a:schemeClr val="accent1">
                    <a:lumMod val="50000"/>
                  </a:schemeClr>
                </a:solidFill>
                <a:latin typeface="Atkinson Hyperlegible" pitchFamily="50" charset="0"/>
              </a:rPr>
              <a:t>Waulsortian limestone</a:t>
            </a:r>
          </a:p>
          <a:p>
            <a:pPr>
              <a:lnSpc>
                <a:spcPct val="100000"/>
              </a:lnSpc>
              <a:spcBef>
                <a:spcPts val="0"/>
              </a:spcBef>
            </a:pPr>
            <a:r>
              <a:rPr lang="en-US" sz="2000" b="1" dirty="0">
                <a:solidFill>
                  <a:schemeClr val="accent1">
                    <a:lumMod val="50000"/>
                  </a:schemeClr>
                </a:solidFill>
                <a:latin typeface="Atkinson Hyperlegible" pitchFamily="50" charset="0"/>
              </a:rPr>
              <a:t>Dol1: </a:t>
            </a:r>
            <a:r>
              <a:rPr lang="en-US" sz="2000" dirty="0">
                <a:solidFill>
                  <a:schemeClr val="accent1">
                    <a:lumMod val="50000"/>
                  </a:schemeClr>
                </a:solidFill>
                <a:latin typeface="Atkinson Hyperlegible" pitchFamily="50" charset="0"/>
              </a:rPr>
              <a:t>Regional dolostone (a. fine, grey &amp; b. </a:t>
            </a:r>
            <a:r>
              <a:rPr lang="en-US" sz="2000" dirty="0" err="1">
                <a:solidFill>
                  <a:schemeClr val="accent1">
                    <a:lumMod val="50000"/>
                  </a:schemeClr>
                </a:solidFill>
                <a:latin typeface="Atkinson Hyperlegible" pitchFamily="50" charset="0"/>
              </a:rPr>
              <a:t>coase</a:t>
            </a:r>
            <a:r>
              <a:rPr lang="en-US" sz="2000" dirty="0">
                <a:solidFill>
                  <a:schemeClr val="accent1">
                    <a:lumMod val="50000"/>
                  </a:schemeClr>
                </a:solidFill>
                <a:latin typeface="Atkinson Hyperlegible" pitchFamily="50" charset="0"/>
              </a:rPr>
              <a:t>, white)</a:t>
            </a:r>
          </a:p>
          <a:p>
            <a:pPr>
              <a:lnSpc>
                <a:spcPct val="100000"/>
              </a:lnSpc>
              <a:spcBef>
                <a:spcPts val="0"/>
              </a:spcBef>
            </a:pPr>
            <a:r>
              <a:rPr lang="en-IE" sz="2000" b="1" dirty="0">
                <a:solidFill>
                  <a:schemeClr val="accent1">
                    <a:lumMod val="50000"/>
                  </a:schemeClr>
                </a:solidFill>
                <a:latin typeface="Atkinson Hyperlegible" pitchFamily="50" charset="0"/>
              </a:rPr>
              <a:t>Dol2: </a:t>
            </a:r>
            <a:r>
              <a:rPr lang="en-IE" sz="2000" dirty="0">
                <a:solidFill>
                  <a:schemeClr val="accent1">
                    <a:lumMod val="50000"/>
                  </a:schemeClr>
                </a:solidFill>
                <a:latin typeface="Atkinson Hyperlegible" pitchFamily="50" charset="0"/>
              </a:rPr>
              <a:t>Black matrix breccia (halo around ore)</a:t>
            </a:r>
          </a:p>
          <a:p>
            <a:pPr>
              <a:lnSpc>
                <a:spcPct val="100000"/>
              </a:lnSpc>
              <a:spcBef>
                <a:spcPts val="0"/>
              </a:spcBef>
            </a:pPr>
            <a:r>
              <a:rPr lang="en-IE" sz="2000" b="1" dirty="0">
                <a:solidFill>
                  <a:schemeClr val="accent1">
                    <a:lumMod val="50000"/>
                  </a:schemeClr>
                </a:solidFill>
                <a:latin typeface="Atkinson Hyperlegible" pitchFamily="50" charset="0"/>
              </a:rPr>
              <a:t>Dol3: </a:t>
            </a:r>
            <a:r>
              <a:rPr lang="en-IE" sz="2000" dirty="0">
                <a:solidFill>
                  <a:schemeClr val="accent1">
                    <a:lumMod val="50000"/>
                  </a:schemeClr>
                </a:solidFill>
                <a:latin typeface="Atkinson Hyperlegible" pitchFamily="50" charset="0"/>
              </a:rPr>
              <a:t>White matrix breccia (broader distribution)</a:t>
            </a:r>
          </a:p>
          <a:p>
            <a:pPr>
              <a:lnSpc>
                <a:spcPct val="100000"/>
              </a:lnSpc>
              <a:spcBef>
                <a:spcPts val="0"/>
              </a:spcBef>
            </a:pPr>
            <a:r>
              <a:rPr lang="en-US" sz="2000" b="1" dirty="0">
                <a:solidFill>
                  <a:schemeClr val="accent1">
                    <a:lumMod val="50000"/>
                  </a:schemeClr>
                </a:solidFill>
                <a:latin typeface="Atkinson Hyperlegible" pitchFamily="50" charset="0"/>
              </a:rPr>
              <a:t>Dol4: </a:t>
            </a:r>
            <a:r>
              <a:rPr lang="en-US" sz="2000" dirty="0">
                <a:solidFill>
                  <a:schemeClr val="accent1">
                    <a:lumMod val="50000"/>
                  </a:schemeClr>
                </a:solidFill>
                <a:latin typeface="Atkinson Hyperlegible" pitchFamily="50" charset="0"/>
              </a:rPr>
              <a:t>White, coarse dolomite (veins)</a:t>
            </a:r>
          </a:p>
          <a:p>
            <a:pPr>
              <a:lnSpc>
                <a:spcPct val="100000"/>
              </a:lnSpc>
              <a:spcBef>
                <a:spcPts val="0"/>
              </a:spcBef>
            </a:pPr>
            <a:r>
              <a:rPr lang="en-US" sz="2000" b="1" dirty="0">
                <a:solidFill>
                  <a:schemeClr val="accent1">
                    <a:lumMod val="50000"/>
                  </a:schemeClr>
                </a:solidFill>
                <a:latin typeface="Atkinson Hyperlegible" pitchFamily="50" charset="0"/>
              </a:rPr>
              <a:t>Dol5: </a:t>
            </a:r>
            <a:r>
              <a:rPr lang="en-US" sz="2000" dirty="0">
                <a:solidFill>
                  <a:schemeClr val="accent1">
                    <a:lumMod val="50000"/>
                  </a:schemeClr>
                </a:solidFill>
                <a:latin typeface="Atkinson Hyperlegible" pitchFamily="50" charset="0"/>
              </a:rPr>
              <a:t>Pink dolomite phase, often saddle</a:t>
            </a:r>
          </a:p>
          <a:p>
            <a:pPr>
              <a:lnSpc>
                <a:spcPct val="100000"/>
              </a:lnSpc>
              <a:spcBef>
                <a:spcPts val="0"/>
              </a:spcBef>
            </a:pPr>
            <a:r>
              <a:rPr lang="en-US" sz="2000" b="1" dirty="0">
                <a:solidFill>
                  <a:schemeClr val="accent1">
                    <a:lumMod val="50000"/>
                  </a:schemeClr>
                </a:solidFill>
                <a:latin typeface="Atkinson Hyperlegible" pitchFamily="50" charset="0"/>
              </a:rPr>
              <a:t>Cal4: </a:t>
            </a:r>
            <a:r>
              <a:rPr lang="en-US" sz="2000" dirty="0">
                <a:solidFill>
                  <a:schemeClr val="accent1">
                    <a:lumMod val="50000"/>
                  </a:schemeClr>
                </a:solidFill>
                <a:latin typeface="Atkinson Hyperlegible" pitchFamily="50" charset="0"/>
              </a:rPr>
              <a:t>White calcite (veins)</a:t>
            </a:r>
          </a:p>
          <a:p>
            <a:pPr>
              <a:lnSpc>
                <a:spcPct val="100000"/>
              </a:lnSpc>
              <a:spcBef>
                <a:spcPts val="0"/>
              </a:spcBef>
            </a:pPr>
            <a:r>
              <a:rPr lang="en-US" sz="2000" b="1" dirty="0">
                <a:solidFill>
                  <a:schemeClr val="accent1">
                    <a:lumMod val="50000"/>
                  </a:schemeClr>
                </a:solidFill>
                <a:latin typeface="Atkinson Hyperlegible" pitchFamily="50" charset="0"/>
              </a:rPr>
              <a:t>Cal6/7: </a:t>
            </a:r>
            <a:r>
              <a:rPr lang="en-US" sz="2000" dirty="0">
                <a:solidFill>
                  <a:schemeClr val="accent1">
                    <a:lumMod val="50000"/>
                  </a:schemeClr>
                </a:solidFill>
                <a:latin typeface="Atkinson Hyperlegible" pitchFamily="50" charset="0"/>
              </a:rPr>
              <a:t>White to yellow calcite (coarse)</a:t>
            </a:r>
          </a:p>
          <a:p>
            <a:pPr>
              <a:lnSpc>
                <a:spcPct val="100000"/>
              </a:lnSpc>
              <a:spcBef>
                <a:spcPts val="0"/>
              </a:spcBef>
            </a:pPr>
            <a:endParaRPr lang="en-IE" sz="2000" dirty="0">
              <a:solidFill>
                <a:schemeClr val="accent1">
                  <a:lumMod val="50000"/>
                </a:schemeClr>
              </a:solidFill>
              <a:latin typeface="Atkinson Hyperlegible" pitchFamily="50" charset="0"/>
            </a:endParaRPr>
          </a:p>
        </p:txBody>
      </p:sp>
      <p:grpSp>
        <p:nvGrpSpPr>
          <p:cNvPr id="28" name="Group 27">
            <a:extLst>
              <a:ext uri="{FF2B5EF4-FFF2-40B4-BE49-F238E27FC236}">
                <a16:creationId xmlns:a16="http://schemas.microsoft.com/office/drawing/2014/main" id="{86DE276D-CB98-4D22-B91A-DC029BDF178A}"/>
              </a:ext>
            </a:extLst>
          </p:cNvPr>
          <p:cNvGrpSpPr/>
          <p:nvPr/>
        </p:nvGrpSpPr>
        <p:grpSpPr>
          <a:xfrm>
            <a:off x="0" y="997704"/>
            <a:ext cx="9057445" cy="4406387"/>
            <a:chOff x="3179634" y="1048831"/>
            <a:chExt cx="8809139" cy="4285588"/>
          </a:xfrm>
        </p:grpSpPr>
        <p:pic>
          <p:nvPicPr>
            <p:cNvPr id="5" name="Picture 4">
              <a:extLst>
                <a:ext uri="{FF2B5EF4-FFF2-40B4-BE49-F238E27FC236}">
                  <a16:creationId xmlns:a16="http://schemas.microsoft.com/office/drawing/2014/main" id="{79A1DFAA-DB5A-4FB0-A9E8-3D29D3EA10FD}"/>
                </a:ext>
              </a:extLst>
            </p:cNvPr>
            <p:cNvPicPr>
              <a:picLocks noChangeAspect="1"/>
            </p:cNvPicPr>
            <p:nvPr/>
          </p:nvPicPr>
          <p:blipFill rotWithShape="1">
            <a:blip r:embed="rId4">
              <a:extLst>
                <a:ext uri="{28A0092B-C50C-407E-A947-70E740481C1C}">
                  <a14:useLocalDpi xmlns:a14="http://schemas.microsoft.com/office/drawing/2010/main" val="0"/>
                </a:ext>
              </a:extLst>
            </a:blip>
            <a:srcRect r="1375" b="54700"/>
            <a:stretch/>
          </p:blipFill>
          <p:spPr bwMode="auto">
            <a:xfrm>
              <a:off x="3189582" y="1048831"/>
              <a:ext cx="5489475" cy="1882596"/>
            </a:xfrm>
            <a:prstGeom prst="rect">
              <a:avLst/>
            </a:prstGeom>
            <a:noFill/>
            <a:ln>
              <a:noFill/>
            </a:ln>
            <a:extLst>
              <a:ext uri="{53640926-AAD7-44D8-BBD7-CCE9431645EC}">
                <a14:shadowObscured xmlns:a14="http://schemas.microsoft.com/office/drawing/2010/main"/>
              </a:ext>
            </a:extLst>
          </p:spPr>
        </p:pic>
        <p:grpSp>
          <p:nvGrpSpPr>
            <p:cNvPr id="26" name="Group 25">
              <a:extLst>
                <a:ext uri="{FF2B5EF4-FFF2-40B4-BE49-F238E27FC236}">
                  <a16:creationId xmlns:a16="http://schemas.microsoft.com/office/drawing/2014/main" id="{F6158867-527D-40A5-93CE-3FC14297CF12}"/>
                </a:ext>
              </a:extLst>
            </p:cNvPr>
            <p:cNvGrpSpPr/>
            <p:nvPr/>
          </p:nvGrpSpPr>
          <p:grpSpPr>
            <a:xfrm>
              <a:off x="3179634" y="3024084"/>
              <a:ext cx="3680483" cy="2310334"/>
              <a:chOff x="-471866" y="2552058"/>
              <a:chExt cx="3680483" cy="2310334"/>
            </a:xfrm>
          </p:grpSpPr>
          <p:pic>
            <p:nvPicPr>
              <p:cNvPr id="11" name="Google Shape;248;p10">
                <a:extLst>
                  <a:ext uri="{FF2B5EF4-FFF2-40B4-BE49-F238E27FC236}">
                    <a16:creationId xmlns:a16="http://schemas.microsoft.com/office/drawing/2014/main" id="{1E7071AD-0BB4-4339-9583-2E7557EAB75F}"/>
                  </a:ext>
                </a:extLst>
              </p:cNvPr>
              <p:cNvPicPr preferRelativeResize="0"/>
              <p:nvPr/>
            </p:nvPicPr>
            <p:blipFill rotWithShape="1">
              <a:blip r:embed="rId5">
                <a:alphaModFix/>
              </a:blip>
              <a:srcRect l="27425" t="27224" b="10672"/>
              <a:stretch/>
            </p:blipFill>
            <p:spPr>
              <a:xfrm>
                <a:off x="-409219" y="2562212"/>
                <a:ext cx="3617836" cy="2300180"/>
              </a:xfrm>
              <a:prstGeom prst="rect">
                <a:avLst/>
              </a:prstGeom>
              <a:noFill/>
              <a:ln w="28575" cap="flat" cmpd="sng">
                <a:noFill/>
                <a:prstDash val="solid"/>
                <a:round/>
                <a:headEnd type="none" w="sm" len="sm"/>
                <a:tailEnd type="none" w="sm" len="sm"/>
              </a:ln>
            </p:spPr>
          </p:pic>
          <p:sp>
            <p:nvSpPr>
              <p:cNvPr id="12" name="Google Shape;249;p10">
                <a:extLst>
                  <a:ext uri="{FF2B5EF4-FFF2-40B4-BE49-F238E27FC236}">
                    <a16:creationId xmlns:a16="http://schemas.microsoft.com/office/drawing/2014/main" id="{136147A8-2BE6-468E-8554-5DE1A0B3357B}"/>
                  </a:ext>
                </a:extLst>
              </p:cNvPr>
              <p:cNvSpPr txBox="1"/>
              <p:nvPr/>
            </p:nvSpPr>
            <p:spPr>
              <a:xfrm>
                <a:off x="-471866" y="2552058"/>
                <a:ext cx="2346555" cy="3000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350" b="1" dirty="0">
                    <a:solidFill>
                      <a:schemeClr val="bg1"/>
                    </a:solidFill>
                    <a:latin typeface="Calibri"/>
                    <a:ea typeface="Calibri"/>
                    <a:cs typeface="Calibri"/>
                    <a:sym typeface="Calibri"/>
                  </a:rPr>
                  <a:t>BMB with regional dol. clasts</a:t>
                </a:r>
                <a:endParaRPr b="1" dirty="0">
                  <a:solidFill>
                    <a:schemeClr val="bg1"/>
                  </a:solidFill>
                </a:endParaRPr>
              </a:p>
            </p:txBody>
          </p:sp>
        </p:grpSp>
        <p:grpSp>
          <p:nvGrpSpPr>
            <p:cNvPr id="27" name="Group 26">
              <a:extLst>
                <a:ext uri="{FF2B5EF4-FFF2-40B4-BE49-F238E27FC236}">
                  <a16:creationId xmlns:a16="http://schemas.microsoft.com/office/drawing/2014/main" id="{97BF7811-9236-40D5-A6F9-6766804B8798}"/>
                </a:ext>
              </a:extLst>
            </p:cNvPr>
            <p:cNvGrpSpPr/>
            <p:nvPr/>
          </p:nvGrpSpPr>
          <p:grpSpPr>
            <a:xfrm>
              <a:off x="8713431" y="1133988"/>
              <a:ext cx="3202344" cy="1776215"/>
              <a:chOff x="103377" y="5101747"/>
              <a:chExt cx="3202344" cy="1776215"/>
            </a:xfrm>
          </p:grpSpPr>
          <p:pic>
            <p:nvPicPr>
              <p:cNvPr id="10" name="Google Shape;247;p10">
                <a:extLst>
                  <a:ext uri="{FF2B5EF4-FFF2-40B4-BE49-F238E27FC236}">
                    <a16:creationId xmlns:a16="http://schemas.microsoft.com/office/drawing/2014/main" id="{F6935AF2-6D58-4FC0-B380-2D55384DF478}"/>
                  </a:ext>
                </a:extLst>
              </p:cNvPr>
              <p:cNvPicPr preferRelativeResize="0"/>
              <p:nvPr/>
            </p:nvPicPr>
            <p:blipFill rotWithShape="1">
              <a:blip r:embed="rId6">
                <a:alphaModFix/>
              </a:blip>
              <a:srcRect l="19039" r="14946"/>
              <a:stretch/>
            </p:blipFill>
            <p:spPr>
              <a:xfrm rot="10800000" flipH="1">
                <a:off x="103377" y="5101747"/>
                <a:ext cx="3202344" cy="1771354"/>
              </a:xfrm>
              <a:prstGeom prst="rect">
                <a:avLst/>
              </a:prstGeom>
              <a:noFill/>
              <a:ln w="28575" cap="flat" cmpd="sng">
                <a:noFill/>
                <a:prstDash val="solid"/>
                <a:round/>
                <a:headEnd type="none" w="sm" len="sm"/>
                <a:tailEnd type="none" w="sm" len="sm"/>
              </a:ln>
            </p:spPr>
          </p:pic>
          <p:sp>
            <p:nvSpPr>
              <p:cNvPr id="13" name="Google Shape;250;p10">
                <a:extLst>
                  <a:ext uri="{FF2B5EF4-FFF2-40B4-BE49-F238E27FC236}">
                    <a16:creationId xmlns:a16="http://schemas.microsoft.com/office/drawing/2014/main" id="{87392030-7033-4D24-99AD-7C227A4E3157}"/>
                  </a:ext>
                </a:extLst>
              </p:cNvPr>
              <p:cNvSpPr txBox="1"/>
              <p:nvPr/>
            </p:nvSpPr>
            <p:spPr>
              <a:xfrm>
                <a:off x="206145" y="6577920"/>
                <a:ext cx="2492961" cy="3000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350" b="1" dirty="0">
                    <a:solidFill>
                      <a:schemeClr val="bg1"/>
                    </a:solidFill>
                    <a:latin typeface="Calibri"/>
                    <a:ea typeface="Calibri"/>
                    <a:cs typeface="Calibri"/>
                    <a:sym typeface="Calibri"/>
                  </a:rPr>
                  <a:t>WMB with regional dol. clasts</a:t>
                </a:r>
                <a:endParaRPr b="1" dirty="0">
                  <a:solidFill>
                    <a:schemeClr val="bg1"/>
                  </a:solidFill>
                </a:endParaRPr>
              </a:p>
            </p:txBody>
          </p:sp>
        </p:grpSp>
        <p:grpSp>
          <p:nvGrpSpPr>
            <p:cNvPr id="23" name="Group 22">
              <a:extLst>
                <a:ext uri="{FF2B5EF4-FFF2-40B4-BE49-F238E27FC236}">
                  <a16:creationId xmlns:a16="http://schemas.microsoft.com/office/drawing/2014/main" id="{3140703E-7100-4B72-AE4F-8FECFFC35C2B}"/>
                </a:ext>
              </a:extLst>
            </p:cNvPr>
            <p:cNvGrpSpPr/>
            <p:nvPr/>
          </p:nvGrpSpPr>
          <p:grpSpPr>
            <a:xfrm>
              <a:off x="6922764" y="3045523"/>
              <a:ext cx="2260507" cy="2288895"/>
              <a:chOff x="4870848" y="4311631"/>
              <a:chExt cx="2260507" cy="2288895"/>
            </a:xfrm>
          </p:grpSpPr>
          <p:pic>
            <p:nvPicPr>
              <p:cNvPr id="15" name="Google Shape;252;p10">
                <a:extLst>
                  <a:ext uri="{FF2B5EF4-FFF2-40B4-BE49-F238E27FC236}">
                    <a16:creationId xmlns:a16="http://schemas.microsoft.com/office/drawing/2014/main" id="{F29BA2BC-D7DB-4AD1-B146-0679876005EE}"/>
                  </a:ext>
                </a:extLst>
              </p:cNvPr>
              <p:cNvPicPr preferRelativeResize="0"/>
              <p:nvPr/>
            </p:nvPicPr>
            <p:blipFill rotWithShape="1">
              <a:blip r:embed="rId7">
                <a:alphaModFix/>
              </a:blip>
              <a:srcRect/>
              <a:stretch/>
            </p:blipFill>
            <p:spPr>
              <a:xfrm>
                <a:off x="4896962" y="4319699"/>
                <a:ext cx="2234393" cy="2280827"/>
              </a:xfrm>
              <a:prstGeom prst="rect">
                <a:avLst/>
              </a:prstGeom>
              <a:noFill/>
              <a:ln w="12700" cap="flat" cmpd="sng">
                <a:noFill/>
                <a:prstDash val="solid"/>
                <a:round/>
                <a:headEnd type="none" w="sm" len="sm"/>
                <a:tailEnd type="none" w="sm" len="sm"/>
              </a:ln>
            </p:spPr>
          </p:pic>
          <p:sp>
            <p:nvSpPr>
              <p:cNvPr id="16" name="Google Shape;253;p10">
                <a:extLst>
                  <a:ext uri="{FF2B5EF4-FFF2-40B4-BE49-F238E27FC236}">
                    <a16:creationId xmlns:a16="http://schemas.microsoft.com/office/drawing/2014/main" id="{78D2EDDF-877E-494D-AF81-E22B190E331D}"/>
                  </a:ext>
                </a:extLst>
              </p:cNvPr>
              <p:cNvSpPr txBox="1"/>
              <p:nvPr/>
            </p:nvSpPr>
            <p:spPr>
              <a:xfrm>
                <a:off x="4870848" y="4311631"/>
                <a:ext cx="1157433"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350" b="1">
                    <a:solidFill>
                      <a:schemeClr val="bg1"/>
                    </a:solidFill>
                    <a:latin typeface="Calibri"/>
                    <a:ea typeface="Calibri"/>
                    <a:cs typeface="Calibri"/>
                    <a:sym typeface="Calibri"/>
                  </a:rPr>
                  <a:t>Pink dolomite</a:t>
                </a:r>
                <a:endParaRPr b="1">
                  <a:solidFill>
                    <a:schemeClr val="bg1"/>
                  </a:solidFill>
                </a:endParaRPr>
              </a:p>
            </p:txBody>
          </p:sp>
        </p:grpSp>
        <p:grpSp>
          <p:nvGrpSpPr>
            <p:cNvPr id="4" name="Group 3">
              <a:extLst>
                <a:ext uri="{FF2B5EF4-FFF2-40B4-BE49-F238E27FC236}">
                  <a16:creationId xmlns:a16="http://schemas.microsoft.com/office/drawing/2014/main" id="{BD73E6DD-12A3-41DF-B932-A40DF4B6FD09}"/>
                </a:ext>
              </a:extLst>
            </p:cNvPr>
            <p:cNvGrpSpPr/>
            <p:nvPr/>
          </p:nvGrpSpPr>
          <p:grpSpPr>
            <a:xfrm>
              <a:off x="9272031" y="3053591"/>
              <a:ext cx="2716742" cy="2280828"/>
              <a:chOff x="6453686" y="3737097"/>
              <a:chExt cx="2716742" cy="2280828"/>
            </a:xfrm>
          </p:grpSpPr>
          <p:pic>
            <p:nvPicPr>
              <p:cNvPr id="14" name="Google Shape;251;p10">
                <a:extLst>
                  <a:ext uri="{FF2B5EF4-FFF2-40B4-BE49-F238E27FC236}">
                    <a16:creationId xmlns:a16="http://schemas.microsoft.com/office/drawing/2014/main" id="{36CE0F36-8B92-433F-B4A6-CDDF6394D4C3}"/>
                  </a:ext>
                </a:extLst>
              </p:cNvPr>
              <p:cNvPicPr preferRelativeResize="0"/>
              <p:nvPr/>
            </p:nvPicPr>
            <p:blipFill rotWithShape="1">
              <a:blip r:embed="rId8">
                <a:alphaModFix/>
              </a:blip>
              <a:srcRect b="13009"/>
              <a:stretch/>
            </p:blipFill>
            <p:spPr>
              <a:xfrm>
                <a:off x="6453686" y="3737097"/>
                <a:ext cx="2643743" cy="2280828"/>
              </a:xfrm>
              <a:prstGeom prst="rect">
                <a:avLst/>
              </a:prstGeom>
              <a:noFill/>
              <a:ln w="12700" cap="flat" cmpd="sng">
                <a:noFill/>
                <a:prstDash val="solid"/>
                <a:round/>
                <a:headEnd type="none" w="sm" len="sm"/>
                <a:tailEnd type="none" w="sm" len="sm"/>
              </a:ln>
            </p:spPr>
          </p:pic>
          <p:sp>
            <p:nvSpPr>
              <p:cNvPr id="17" name="Google Shape;254;p10">
                <a:extLst>
                  <a:ext uri="{FF2B5EF4-FFF2-40B4-BE49-F238E27FC236}">
                    <a16:creationId xmlns:a16="http://schemas.microsoft.com/office/drawing/2014/main" id="{C2162DC9-DA68-4B39-B970-06591C956DCA}"/>
                  </a:ext>
                </a:extLst>
              </p:cNvPr>
              <p:cNvSpPr txBox="1"/>
              <p:nvPr/>
            </p:nvSpPr>
            <p:spPr>
              <a:xfrm>
                <a:off x="7738253" y="5556580"/>
                <a:ext cx="1432175" cy="3000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350" b="1" dirty="0">
                    <a:solidFill>
                      <a:schemeClr val="bg1"/>
                    </a:solidFill>
                    <a:latin typeface="Calibri"/>
                    <a:ea typeface="Calibri"/>
                    <a:cs typeface="Calibri"/>
                    <a:sym typeface="Calibri"/>
                  </a:rPr>
                  <a:t>Late carbonate</a:t>
                </a:r>
                <a:endParaRPr b="1" dirty="0">
                  <a:solidFill>
                    <a:schemeClr val="bg1"/>
                  </a:solidFill>
                </a:endParaRPr>
              </a:p>
            </p:txBody>
          </p:sp>
        </p:grpSp>
      </p:grpSp>
      <p:sp>
        <p:nvSpPr>
          <p:cNvPr id="24" name="Text Placeholder 2">
            <a:extLst>
              <a:ext uri="{FF2B5EF4-FFF2-40B4-BE49-F238E27FC236}">
                <a16:creationId xmlns:a16="http://schemas.microsoft.com/office/drawing/2014/main" id="{DFCFE044-6A3C-4B85-A285-620C2F19B2FC}"/>
              </a:ext>
            </a:extLst>
          </p:cNvPr>
          <p:cNvSpPr txBox="1">
            <a:spLocks/>
          </p:cNvSpPr>
          <p:nvPr/>
        </p:nvSpPr>
        <p:spPr>
          <a:xfrm>
            <a:off x="1223366" y="5529697"/>
            <a:ext cx="7198433" cy="683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D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D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sz="1400" dirty="0">
                <a:latin typeface="Atkinson Hyperlegible" pitchFamily="50" charset="0"/>
              </a:rPr>
              <a:t>*CL images (taken at Imperial College London) with C. John</a:t>
            </a:r>
          </a:p>
          <a:p>
            <a:pPr marL="0" indent="0" algn="ctr">
              <a:lnSpc>
                <a:spcPct val="100000"/>
              </a:lnSpc>
              <a:spcBef>
                <a:spcPts val="0"/>
              </a:spcBef>
              <a:buNone/>
            </a:pPr>
            <a:endParaRPr lang="en-IE" sz="1400" dirty="0">
              <a:latin typeface="Atkinson Hyperlegible" pitchFamily="50" charset="0"/>
            </a:endParaRPr>
          </a:p>
          <a:p>
            <a:pPr marL="0" indent="0" algn="ctr">
              <a:lnSpc>
                <a:spcPct val="100000"/>
              </a:lnSpc>
              <a:spcBef>
                <a:spcPts val="0"/>
              </a:spcBef>
              <a:buNone/>
            </a:pPr>
            <a:r>
              <a:rPr lang="en-IE" sz="1400" dirty="0">
                <a:latin typeface="Atkinson Hyperlegible" pitchFamily="50" charset="0"/>
              </a:rPr>
              <a:t>Drill core images courtesy of Dr Steve Hollis</a:t>
            </a:r>
          </a:p>
        </p:txBody>
      </p:sp>
      <p:sp>
        <p:nvSpPr>
          <p:cNvPr id="7" name="TextBox 6">
            <a:extLst>
              <a:ext uri="{FF2B5EF4-FFF2-40B4-BE49-F238E27FC236}">
                <a16:creationId xmlns:a16="http://schemas.microsoft.com/office/drawing/2014/main" id="{1BDF633B-8BAE-A063-3727-1B95BC741E03}"/>
              </a:ext>
            </a:extLst>
          </p:cNvPr>
          <p:cNvSpPr txBox="1"/>
          <p:nvPr/>
        </p:nvSpPr>
        <p:spPr>
          <a:xfrm>
            <a:off x="10735704" y="6491570"/>
            <a:ext cx="1296144" cy="276999"/>
          </a:xfrm>
          <a:prstGeom prst="rect">
            <a:avLst/>
          </a:prstGeom>
          <a:noFill/>
        </p:spPr>
        <p:txBody>
          <a:bodyPr wrap="square" rtlCol="0">
            <a:spAutoFit/>
          </a:bodyPr>
          <a:lstStyle/>
          <a:p>
            <a:r>
              <a:rPr lang="en-GB" sz="1200" i="1" dirty="0">
                <a:solidFill>
                  <a:schemeClr val="accent1">
                    <a:lumMod val="50000"/>
                  </a:schemeClr>
                </a:solidFill>
                <a:latin typeface="Atkinson Hyperlegible" pitchFamily="50" charset="0"/>
              </a:rPr>
              <a:t>Doran, 2021</a:t>
            </a:r>
          </a:p>
        </p:txBody>
      </p:sp>
    </p:spTree>
    <p:custDataLst>
      <p:tags r:id="rId1"/>
    </p:custDataLst>
    <p:extLst>
      <p:ext uri="{BB962C8B-B14F-4D97-AF65-F5344CB8AC3E}">
        <p14:creationId xmlns:p14="http://schemas.microsoft.com/office/powerpoint/2010/main" val="2000679756"/>
      </p:ext>
    </p:extLst>
  </p:cSld>
  <p:clrMapOvr>
    <a:masterClrMapping/>
  </p:clrMapOvr>
  <mc:AlternateContent xmlns:mc="http://schemas.openxmlformats.org/markup-compatibility/2006" xmlns:p14="http://schemas.microsoft.com/office/powerpoint/2010/main">
    <mc:Choice Requires="p14">
      <p:transition spd="slow" p14:dur="2000" advTm="64535"/>
    </mc:Choice>
    <mc:Fallback xmlns="">
      <p:transition spd="slow" advTm="645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197D44-B95D-F79E-CCE9-DABEF13E18D3}"/>
              </a:ext>
            </a:extLst>
          </p:cNvPr>
          <p:cNvSpPr txBox="1">
            <a:spLocks/>
          </p:cNvSpPr>
          <p:nvPr/>
        </p:nvSpPr>
        <p:spPr>
          <a:xfrm>
            <a:off x="0" y="170616"/>
            <a:ext cx="11465628" cy="708426"/>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1">
                    <a:lumMod val="50000"/>
                  </a:schemeClr>
                </a:solidFill>
                <a:latin typeface="Atkinson Hyperlegible" pitchFamily="50" charset="0"/>
              </a:rPr>
              <a:t>Carbonate classification scheme</a:t>
            </a:r>
          </a:p>
        </p:txBody>
      </p:sp>
      <p:sp>
        <p:nvSpPr>
          <p:cNvPr id="5" name="Subtitle 2">
            <a:extLst>
              <a:ext uri="{FF2B5EF4-FFF2-40B4-BE49-F238E27FC236}">
                <a16:creationId xmlns:a16="http://schemas.microsoft.com/office/drawing/2014/main" id="{E1B695CD-08FB-F200-356B-B0CB48586317}"/>
              </a:ext>
            </a:extLst>
          </p:cNvPr>
          <p:cNvSpPr txBox="1">
            <a:spLocks/>
          </p:cNvSpPr>
          <p:nvPr/>
        </p:nvSpPr>
        <p:spPr>
          <a:xfrm>
            <a:off x="479613" y="851109"/>
            <a:ext cx="6073587" cy="98358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accent1">
                    <a:lumMod val="50000"/>
                  </a:schemeClr>
                </a:solidFill>
                <a:latin typeface="Atkinson Hyperlegible" pitchFamily="50" charset="0"/>
              </a:rPr>
              <a:t>Wilkinson (2010) carbonate classification scheme for Irish midlands</a:t>
            </a:r>
          </a:p>
        </p:txBody>
      </p:sp>
      <p:pic>
        <p:nvPicPr>
          <p:cNvPr id="7" name="Picture 6">
            <a:extLst>
              <a:ext uri="{FF2B5EF4-FFF2-40B4-BE49-F238E27FC236}">
                <a16:creationId xmlns:a16="http://schemas.microsoft.com/office/drawing/2014/main" id="{27CD6429-46DE-F0A1-3FCD-6C44F6D7A491}"/>
              </a:ext>
            </a:extLst>
          </p:cNvPr>
          <p:cNvPicPr>
            <a:picLocks noChangeAspect="1"/>
          </p:cNvPicPr>
          <p:nvPr/>
        </p:nvPicPr>
        <p:blipFill>
          <a:blip r:embed="rId3"/>
          <a:stretch>
            <a:fillRect/>
          </a:stretch>
        </p:blipFill>
        <p:spPr>
          <a:xfrm>
            <a:off x="7140498" y="0"/>
            <a:ext cx="5051502" cy="6858000"/>
          </a:xfrm>
          <a:prstGeom prst="rect">
            <a:avLst/>
          </a:prstGeom>
        </p:spPr>
      </p:pic>
      <p:sp>
        <p:nvSpPr>
          <p:cNvPr id="8" name="Arrow: Right 7">
            <a:extLst>
              <a:ext uri="{FF2B5EF4-FFF2-40B4-BE49-F238E27FC236}">
                <a16:creationId xmlns:a16="http://schemas.microsoft.com/office/drawing/2014/main" id="{10A92E77-AFA2-C7CB-5EA0-166898B3B36E}"/>
              </a:ext>
            </a:extLst>
          </p:cNvPr>
          <p:cNvSpPr/>
          <p:nvPr/>
        </p:nvSpPr>
        <p:spPr>
          <a:xfrm>
            <a:off x="7187145" y="3093720"/>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9" name="Arrow: Right 8">
            <a:extLst>
              <a:ext uri="{FF2B5EF4-FFF2-40B4-BE49-F238E27FC236}">
                <a16:creationId xmlns:a16="http://schemas.microsoft.com/office/drawing/2014/main" id="{5D31529C-9F6B-9F59-6BF5-62DDE7E23BF6}"/>
              </a:ext>
            </a:extLst>
          </p:cNvPr>
          <p:cNvSpPr/>
          <p:nvPr/>
        </p:nvSpPr>
        <p:spPr>
          <a:xfrm>
            <a:off x="7192161" y="3441903"/>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0" name="Arrow: Right 9">
            <a:extLst>
              <a:ext uri="{FF2B5EF4-FFF2-40B4-BE49-F238E27FC236}">
                <a16:creationId xmlns:a16="http://schemas.microsoft.com/office/drawing/2014/main" id="{7DBA3F1B-C658-F4B7-6970-E7395D1193AA}"/>
              </a:ext>
            </a:extLst>
          </p:cNvPr>
          <p:cNvSpPr/>
          <p:nvPr/>
        </p:nvSpPr>
        <p:spPr>
          <a:xfrm>
            <a:off x="7187145" y="6085638"/>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1" name="Arrow: Right 10">
            <a:extLst>
              <a:ext uri="{FF2B5EF4-FFF2-40B4-BE49-F238E27FC236}">
                <a16:creationId xmlns:a16="http://schemas.microsoft.com/office/drawing/2014/main" id="{DF8462E7-A98C-93D8-D75F-A52E26269404}"/>
              </a:ext>
            </a:extLst>
          </p:cNvPr>
          <p:cNvSpPr/>
          <p:nvPr/>
        </p:nvSpPr>
        <p:spPr>
          <a:xfrm>
            <a:off x="7187145" y="5810250"/>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6485CC03-6F1D-5E7F-13CF-4E0B549FCD19}"/>
              </a:ext>
            </a:extLst>
          </p:cNvPr>
          <p:cNvSpPr/>
          <p:nvPr/>
        </p:nvSpPr>
        <p:spPr>
          <a:xfrm>
            <a:off x="7187145" y="5459730"/>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8595B156-E88E-B9F4-649E-3659A09C4CAD}"/>
              </a:ext>
            </a:extLst>
          </p:cNvPr>
          <p:cNvSpPr/>
          <p:nvPr/>
        </p:nvSpPr>
        <p:spPr>
          <a:xfrm>
            <a:off x="7172170" y="4061460"/>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40195262-DF52-C1F8-CEA9-A7C9B997A3CE}"/>
              </a:ext>
            </a:extLst>
          </p:cNvPr>
          <p:cNvSpPr/>
          <p:nvPr/>
        </p:nvSpPr>
        <p:spPr>
          <a:xfrm>
            <a:off x="7187145" y="6396623"/>
            <a:ext cx="666206" cy="441960"/>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5" name="Title 1">
            <a:extLst>
              <a:ext uri="{FF2B5EF4-FFF2-40B4-BE49-F238E27FC236}">
                <a16:creationId xmlns:a16="http://schemas.microsoft.com/office/drawing/2014/main" id="{7BE0E807-2695-71D8-4AD5-018AD6C41FD8}"/>
              </a:ext>
            </a:extLst>
          </p:cNvPr>
          <p:cNvSpPr txBox="1">
            <a:spLocks/>
          </p:cNvSpPr>
          <p:nvPr/>
        </p:nvSpPr>
        <p:spPr>
          <a:xfrm>
            <a:off x="21772" y="1743039"/>
            <a:ext cx="4637314" cy="6064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50000"/>
                  </a:schemeClr>
                </a:solidFill>
                <a:latin typeface="Atkinson Hyperlegible" pitchFamily="50" charset="0"/>
              </a:rPr>
              <a:t>Why carbonates?</a:t>
            </a:r>
            <a:endParaRPr lang="en-IE" sz="3200" b="1" dirty="0">
              <a:solidFill>
                <a:schemeClr val="accent1">
                  <a:lumMod val="50000"/>
                </a:schemeClr>
              </a:solidFill>
              <a:latin typeface="Atkinson Hyperlegible" pitchFamily="50" charset="0"/>
            </a:endParaRPr>
          </a:p>
        </p:txBody>
      </p:sp>
      <p:sp>
        <p:nvSpPr>
          <p:cNvPr id="16" name="Text Placeholder 2">
            <a:extLst>
              <a:ext uri="{FF2B5EF4-FFF2-40B4-BE49-F238E27FC236}">
                <a16:creationId xmlns:a16="http://schemas.microsoft.com/office/drawing/2014/main" id="{9499549A-EACB-056B-5C7A-67694A665D6D}"/>
              </a:ext>
            </a:extLst>
          </p:cNvPr>
          <p:cNvSpPr txBox="1">
            <a:spLocks/>
          </p:cNvSpPr>
          <p:nvPr/>
        </p:nvSpPr>
        <p:spPr>
          <a:xfrm>
            <a:off x="473585" y="2365440"/>
            <a:ext cx="6193328" cy="434111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1">
                    <a:lumMod val="50000"/>
                  </a:schemeClr>
                </a:solidFill>
                <a:latin typeface="Atkinson Hyperlegible" pitchFamily="50" charset="0"/>
              </a:rPr>
              <a:t>Carbonates often associated with ore systems, globally</a:t>
            </a:r>
          </a:p>
          <a:p>
            <a:r>
              <a:rPr lang="en-US" sz="2400" dirty="0">
                <a:solidFill>
                  <a:schemeClr val="accent1">
                    <a:lumMod val="50000"/>
                  </a:schemeClr>
                </a:solidFill>
                <a:latin typeface="Atkinson Hyperlegible" pitchFamily="50" charset="0"/>
              </a:rPr>
              <a:t>Irish systems: carbonates closely associated with mineralization (pre, main and post-ore phases)</a:t>
            </a:r>
          </a:p>
          <a:p>
            <a:r>
              <a:rPr lang="en-US" sz="2400" dirty="0">
                <a:solidFill>
                  <a:schemeClr val="accent1">
                    <a:lumMod val="50000"/>
                  </a:schemeClr>
                </a:solidFill>
                <a:latin typeface="Atkinson Hyperlegible" pitchFamily="50" charset="0"/>
              </a:rPr>
              <a:t>Temperature &amp; isotopic (C-O) studies help to improve understanding of fluid processes (including sources, mixing, ore formation) </a:t>
            </a:r>
          </a:p>
          <a:p>
            <a:r>
              <a:rPr lang="en-US" sz="2400" dirty="0">
                <a:solidFill>
                  <a:schemeClr val="accent1">
                    <a:lumMod val="50000"/>
                  </a:schemeClr>
                </a:solidFill>
                <a:latin typeface="Atkinson Hyperlegible" pitchFamily="50" charset="0"/>
              </a:rPr>
              <a:t>Potential for vector development – large haloes around ore deposits – targets for exploration?</a:t>
            </a:r>
          </a:p>
        </p:txBody>
      </p:sp>
      <p:sp>
        <p:nvSpPr>
          <p:cNvPr id="2" name="Rectangle 1">
            <a:extLst>
              <a:ext uri="{FF2B5EF4-FFF2-40B4-BE49-F238E27FC236}">
                <a16:creationId xmlns:a16="http://schemas.microsoft.com/office/drawing/2014/main" id="{7D749B6C-5B53-2776-1227-D75631A82B72}"/>
              </a:ext>
            </a:extLst>
          </p:cNvPr>
          <p:cNvSpPr/>
          <p:nvPr/>
        </p:nvSpPr>
        <p:spPr>
          <a:xfrm>
            <a:off x="7187145" y="4485959"/>
            <a:ext cx="5051502" cy="95435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01468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
          <p:cNvSpPr/>
          <p:nvPr/>
        </p:nvSpPr>
        <p:spPr>
          <a:xfrm>
            <a:off x="137522" y="135881"/>
            <a:ext cx="6486279" cy="2246729"/>
          </a:xfrm>
          <a:prstGeom prst="rect">
            <a:avLst/>
          </a:prstGeom>
          <a:noFill/>
          <a:ln>
            <a:noFill/>
          </a:ln>
        </p:spPr>
        <p:txBody>
          <a:bodyPr spcFirstLastPara="1" wrap="square" lIns="91425" tIns="45700" rIns="91425" bIns="45700" anchor="t" anchorCtr="0">
            <a:spAutoFit/>
          </a:bodyPr>
          <a:lstStyle/>
          <a:p>
            <a:pPr>
              <a:buClr>
                <a:srgbClr val="000000"/>
              </a:buClr>
            </a:pPr>
            <a:r>
              <a:rPr lang="en-IE" sz="2800" b="1" kern="0" dirty="0">
                <a:solidFill>
                  <a:schemeClr val="accent1">
                    <a:lumMod val="50000"/>
                  </a:schemeClr>
                </a:solidFill>
                <a:latin typeface="Atkinson Hyperlegible" pitchFamily="50" charset="0"/>
                <a:ea typeface="Calibri"/>
                <a:cs typeface="Calibri"/>
                <a:sym typeface="Calibri"/>
              </a:rPr>
              <a:t>Existing temperature constraints</a:t>
            </a:r>
            <a:endParaRPr sz="1600" b="1" kern="0" dirty="0">
              <a:solidFill>
                <a:schemeClr val="accent1">
                  <a:lumMod val="50000"/>
                </a:schemeClr>
              </a:solidFill>
              <a:latin typeface="Atkinson Hyperlegible" pitchFamily="50" charset="0"/>
              <a:cs typeface="Arial"/>
              <a:sym typeface="Arial"/>
            </a:endParaRPr>
          </a:p>
          <a:p>
            <a:pPr>
              <a:buClr>
                <a:srgbClr val="000000"/>
              </a:buClr>
            </a:pPr>
            <a:endParaRPr sz="2800" b="1" kern="0" dirty="0">
              <a:solidFill>
                <a:schemeClr val="accent1">
                  <a:lumMod val="50000"/>
                </a:schemeClr>
              </a:solidFill>
              <a:latin typeface="Atkinson Hyperlegible" pitchFamily="50" charset="0"/>
              <a:ea typeface="Calibri"/>
              <a:cs typeface="Calibri"/>
              <a:sym typeface="Calibri"/>
            </a:endParaRPr>
          </a:p>
          <a:p>
            <a:pPr>
              <a:buClr>
                <a:srgbClr val="000000"/>
              </a:buClr>
            </a:pPr>
            <a:endParaRPr sz="2800" b="1" kern="0" dirty="0">
              <a:solidFill>
                <a:schemeClr val="accent1">
                  <a:lumMod val="50000"/>
                </a:schemeClr>
              </a:solidFill>
              <a:latin typeface="Atkinson Hyperlegible" pitchFamily="50" charset="0"/>
              <a:ea typeface="Calibri"/>
              <a:cs typeface="Calibri"/>
              <a:sym typeface="Calibri"/>
            </a:endParaRPr>
          </a:p>
          <a:p>
            <a:pPr>
              <a:buClr>
                <a:srgbClr val="000000"/>
              </a:buClr>
            </a:pPr>
            <a:endParaRPr sz="2800" b="1" kern="0" dirty="0">
              <a:solidFill>
                <a:schemeClr val="accent1">
                  <a:lumMod val="50000"/>
                </a:schemeClr>
              </a:solidFill>
              <a:latin typeface="Atkinson Hyperlegible" pitchFamily="50" charset="0"/>
              <a:ea typeface="Calibri"/>
              <a:cs typeface="Calibri"/>
              <a:sym typeface="Calibri"/>
            </a:endParaRPr>
          </a:p>
          <a:p>
            <a:pPr>
              <a:buClr>
                <a:srgbClr val="000000"/>
              </a:buClr>
            </a:pPr>
            <a:endParaRPr sz="2800" b="1" kern="0" dirty="0">
              <a:solidFill>
                <a:schemeClr val="accent1">
                  <a:lumMod val="50000"/>
                </a:schemeClr>
              </a:solidFill>
              <a:latin typeface="Atkinson Hyperlegible" pitchFamily="50" charset="0"/>
              <a:ea typeface="Calibri"/>
              <a:cs typeface="Calibri"/>
              <a:sym typeface="Calibri"/>
            </a:endParaRPr>
          </a:p>
        </p:txBody>
      </p:sp>
      <p:sp>
        <p:nvSpPr>
          <p:cNvPr id="275" name="Google Shape;275;p12"/>
          <p:cNvSpPr txBox="1"/>
          <p:nvPr/>
        </p:nvSpPr>
        <p:spPr>
          <a:xfrm>
            <a:off x="304800" y="956440"/>
            <a:ext cx="5133590" cy="5355272"/>
          </a:xfrm>
          <a:prstGeom prst="rect">
            <a:avLst/>
          </a:prstGeom>
          <a:noFill/>
          <a:ln>
            <a:noFill/>
          </a:ln>
        </p:spPr>
        <p:txBody>
          <a:bodyPr spcFirstLastPara="1" wrap="square" lIns="91425" tIns="45700" rIns="91425" bIns="45700" anchor="t" anchorCtr="0">
            <a:spAutoFit/>
          </a:bodyPr>
          <a:lstStyle/>
          <a:p>
            <a:pPr marL="214313" indent="-214313">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Wealth of existing fluid inclusion data, fundamental in identifying two fluid sources (Wilkinson, 2010).</a:t>
            </a:r>
            <a:endParaRPr kern="0" dirty="0">
              <a:solidFill>
                <a:schemeClr val="accent1">
                  <a:lumMod val="50000"/>
                </a:schemeClr>
              </a:solidFill>
              <a:latin typeface="Atkinson Hyperlegible" pitchFamily="50" charset="0"/>
              <a:cs typeface="Arial"/>
              <a:sym typeface="Arial"/>
            </a:endParaRPr>
          </a:p>
          <a:p>
            <a:pPr marL="214313" indent="-138113">
              <a:buClr>
                <a:srgbClr val="000000"/>
              </a:buClr>
              <a:buSzPts val="1200"/>
            </a:pPr>
            <a:endParaRPr kern="0" dirty="0">
              <a:solidFill>
                <a:schemeClr val="accent1">
                  <a:lumMod val="50000"/>
                </a:schemeClr>
              </a:solidFill>
              <a:latin typeface="Atkinson Hyperlegible" pitchFamily="50" charset="0"/>
              <a:ea typeface="Calibri"/>
              <a:cs typeface="Calibri"/>
              <a:sym typeface="Calibri"/>
            </a:endParaRPr>
          </a:p>
          <a:p>
            <a:pPr marL="214313" indent="-214313">
              <a:buClr>
                <a:srgbClr val="000000"/>
              </a:buClr>
              <a:buSzPts val="1500"/>
              <a:buFont typeface="Arial"/>
              <a:buChar char="•"/>
            </a:pPr>
            <a:r>
              <a:rPr lang="en-IE" b="1" kern="0" dirty="0">
                <a:solidFill>
                  <a:schemeClr val="accent1">
                    <a:lumMod val="50000"/>
                  </a:schemeClr>
                </a:solidFill>
                <a:latin typeface="Atkinson Hyperlegible" pitchFamily="50" charset="0"/>
                <a:ea typeface="Calibri"/>
                <a:cs typeface="Calibri"/>
                <a:sym typeface="Calibri"/>
              </a:rPr>
              <a:t>Number of key phases are under-represented</a:t>
            </a:r>
            <a:r>
              <a:rPr lang="en-IE" kern="0" dirty="0">
                <a:solidFill>
                  <a:schemeClr val="accent1">
                    <a:lumMod val="50000"/>
                  </a:schemeClr>
                </a:solidFill>
                <a:latin typeface="Atkinson Hyperlegible" pitchFamily="50" charset="0"/>
                <a:ea typeface="Calibri"/>
                <a:cs typeface="Calibri"/>
                <a:sym typeface="Calibri"/>
              </a:rPr>
              <a:t>:</a:t>
            </a:r>
            <a:endParaRPr kern="0" dirty="0">
              <a:solidFill>
                <a:schemeClr val="accent1">
                  <a:lumMod val="50000"/>
                </a:schemeClr>
              </a:solidFill>
              <a:latin typeface="Atkinson Hyperlegible" pitchFamily="50" charset="0"/>
              <a:cs typeface="Arial"/>
              <a:sym typeface="Arial"/>
            </a:endParaRPr>
          </a:p>
          <a:p>
            <a:pPr marL="557213" lvl="1" indent="-214312">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Various types of regional dolomite rarely have inclusions</a:t>
            </a:r>
            <a:endParaRPr kern="0" dirty="0">
              <a:solidFill>
                <a:schemeClr val="accent1">
                  <a:lumMod val="50000"/>
                </a:schemeClr>
              </a:solidFill>
              <a:latin typeface="Atkinson Hyperlegible" pitchFamily="50" charset="0"/>
              <a:cs typeface="Arial"/>
              <a:sym typeface="Arial"/>
            </a:endParaRPr>
          </a:p>
          <a:p>
            <a:pPr marL="557213" lvl="1" indent="-214312">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Only 1 BMB (Dol2) sample has yielded fluid inclusions in Ireland (Wilkinson &amp; Earls, 2000) – not from an orebody</a:t>
            </a:r>
            <a:endParaRPr kern="0" dirty="0">
              <a:solidFill>
                <a:schemeClr val="accent1">
                  <a:lumMod val="50000"/>
                </a:schemeClr>
              </a:solidFill>
              <a:latin typeface="Atkinson Hyperlegible" pitchFamily="50" charset="0"/>
              <a:ea typeface="Calibri"/>
              <a:cs typeface="Calibri"/>
              <a:sym typeface="Calibri"/>
            </a:endParaRPr>
          </a:p>
          <a:p>
            <a:pPr marL="557213" lvl="1" indent="-214312">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WMBs (Dol3) often contain fluid inclusions too small for reliable analysis (&lt;5 µm) (most Lisheen from one hole) </a:t>
            </a:r>
          </a:p>
          <a:p>
            <a:pPr marL="557213" lvl="1" indent="-214312">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Ore-stage carbonates</a:t>
            </a:r>
            <a:endParaRPr kern="0" dirty="0">
              <a:solidFill>
                <a:schemeClr val="accent1">
                  <a:lumMod val="50000"/>
                </a:schemeClr>
              </a:solidFill>
              <a:latin typeface="Atkinson Hyperlegible" pitchFamily="50" charset="0"/>
              <a:cs typeface="Arial"/>
              <a:sym typeface="Arial"/>
            </a:endParaRPr>
          </a:p>
          <a:p>
            <a:pPr marL="557213" lvl="1" indent="-119062">
              <a:buClr>
                <a:srgbClr val="000000"/>
              </a:buClr>
              <a:buSzPts val="1500"/>
            </a:pPr>
            <a:endParaRPr kern="0" dirty="0">
              <a:solidFill>
                <a:schemeClr val="accent1">
                  <a:lumMod val="50000"/>
                </a:schemeClr>
              </a:solidFill>
              <a:latin typeface="Atkinson Hyperlegible" pitchFamily="50" charset="0"/>
              <a:ea typeface="Calibri"/>
              <a:cs typeface="Calibri"/>
              <a:sym typeface="Calibri"/>
            </a:endParaRPr>
          </a:p>
          <a:p>
            <a:pPr marL="214313" indent="-214313">
              <a:buClr>
                <a:srgbClr val="000000"/>
              </a:buClr>
              <a:buSzPts val="1500"/>
              <a:buFont typeface="Arial"/>
              <a:buChar char="•"/>
            </a:pPr>
            <a:r>
              <a:rPr lang="en-IE" kern="0" dirty="0">
                <a:solidFill>
                  <a:schemeClr val="accent1">
                    <a:lumMod val="50000"/>
                  </a:schemeClr>
                </a:solidFill>
                <a:latin typeface="Atkinson Hyperlegible" pitchFamily="50" charset="0"/>
                <a:ea typeface="Calibri"/>
                <a:cs typeface="Calibri"/>
                <a:sym typeface="Calibri"/>
              </a:rPr>
              <a:t>Carbonate-hosted fluid inclusions are susceptible to post-entrapment modification -  especially compared to quartz.</a:t>
            </a:r>
            <a:endParaRPr kern="0" dirty="0">
              <a:solidFill>
                <a:schemeClr val="accent1">
                  <a:lumMod val="50000"/>
                </a:schemeClr>
              </a:solidFill>
              <a:latin typeface="Atkinson Hyperlegible" pitchFamily="50" charset="0"/>
              <a:ea typeface="Calibri"/>
              <a:cs typeface="Calibri"/>
              <a:sym typeface="Calibri"/>
            </a:endParaRPr>
          </a:p>
        </p:txBody>
      </p:sp>
      <p:pic>
        <p:nvPicPr>
          <p:cNvPr id="276" name="Google Shape;276;p12"/>
          <p:cNvPicPr preferRelativeResize="0"/>
          <p:nvPr/>
        </p:nvPicPr>
        <p:blipFill rotWithShape="1">
          <a:blip r:embed="rId3">
            <a:alphaModFix/>
          </a:blip>
          <a:srcRect/>
          <a:stretch/>
        </p:blipFill>
        <p:spPr>
          <a:xfrm>
            <a:off x="6997067" y="3271977"/>
            <a:ext cx="5456" cy="4091"/>
          </a:xfrm>
          <a:prstGeom prst="rect">
            <a:avLst/>
          </a:prstGeom>
          <a:noFill/>
          <a:ln>
            <a:noFill/>
          </a:ln>
        </p:spPr>
      </p:pic>
      <p:pic>
        <p:nvPicPr>
          <p:cNvPr id="277" name="Google Shape;277;p12"/>
          <p:cNvPicPr preferRelativeResize="0"/>
          <p:nvPr/>
        </p:nvPicPr>
        <p:blipFill rotWithShape="1">
          <a:blip r:embed="rId3">
            <a:alphaModFix/>
          </a:blip>
          <a:srcRect/>
          <a:stretch/>
        </p:blipFill>
        <p:spPr>
          <a:xfrm>
            <a:off x="6997067" y="3271977"/>
            <a:ext cx="5456" cy="4091"/>
          </a:xfrm>
          <a:prstGeom prst="rect">
            <a:avLst/>
          </a:prstGeom>
          <a:noFill/>
          <a:ln>
            <a:noFill/>
          </a:ln>
        </p:spPr>
      </p:pic>
      <p:grpSp>
        <p:nvGrpSpPr>
          <p:cNvPr id="278" name="Google Shape;278;p12"/>
          <p:cNvGrpSpPr/>
          <p:nvPr/>
        </p:nvGrpSpPr>
        <p:grpSpPr>
          <a:xfrm>
            <a:off x="6753611" y="3867064"/>
            <a:ext cx="4610281" cy="2417016"/>
            <a:chOff x="4897041" y="3724510"/>
            <a:chExt cx="3652193" cy="2072643"/>
          </a:xfrm>
        </p:grpSpPr>
        <p:pic>
          <p:nvPicPr>
            <p:cNvPr id="279" name="Google Shape;279;p12"/>
            <p:cNvPicPr preferRelativeResize="0"/>
            <p:nvPr/>
          </p:nvPicPr>
          <p:blipFill rotWithShape="1">
            <a:blip r:embed="rId4">
              <a:alphaModFix/>
            </a:blip>
            <a:srcRect l="50451" t="27263" r="17086" b="38104"/>
            <a:stretch/>
          </p:blipFill>
          <p:spPr>
            <a:xfrm>
              <a:off x="4897041" y="3724510"/>
              <a:ext cx="3652193" cy="2072643"/>
            </a:xfrm>
            <a:prstGeom prst="rect">
              <a:avLst/>
            </a:prstGeom>
            <a:noFill/>
            <a:ln>
              <a:noFill/>
            </a:ln>
          </p:spPr>
        </p:pic>
        <p:cxnSp>
          <p:nvCxnSpPr>
            <p:cNvPr id="280" name="Google Shape;280;p12"/>
            <p:cNvCxnSpPr/>
            <p:nvPr/>
          </p:nvCxnSpPr>
          <p:spPr>
            <a:xfrm flipH="1">
              <a:off x="5909501" y="5311251"/>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1" name="Google Shape;281;p12"/>
            <p:cNvCxnSpPr/>
            <p:nvPr/>
          </p:nvCxnSpPr>
          <p:spPr>
            <a:xfrm flipH="1">
              <a:off x="8223433" y="38819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2" name="Google Shape;282;p12"/>
            <p:cNvCxnSpPr/>
            <p:nvPr/>
          </p:nvCxnSpPr>
          <p:spPr>
            <a:xfrm flipH="1">
              <a:off x="5570972" y="48538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3" name="Google Shape;283;p12"/>
            <p:cNvCxnSpPr/>
            <p:nvPr/>
          </p:nvCxnSpPr>
          <p:spPr>
            <a:xfrm flipH="1">
              <a:off x="5570972" y="4340675"/>
              <a:ext cx="146579" cy="111424"/>
            </a:xfrm>
            <a:prstGeom prst="straightConnector1">
              <a:avLst/>
            </a:prstGeom>
            <a:noFill/>
            <a:ln w="38100" cap="flat" cmpd="sng">
              <a:solidFill>
                <a:srgbClr val="FF0000"/>
              </a:solidFill>
              <a:prstDash val="solid"/>
              <a:miter lim="800000"/>
              <a:headEnd type="none" w="sm" len="sm"/>
              <a:tailEnd type="triangle" w="med" len="med"/>
            </a:ln>
          </p:spPr>
        </p:cxnSp>
      </p:grpSp>
      <p:sp>
        <p:nvSpPr>
          <p:cNvPr id="284" name="Google Shape;284;p12"/>
          <p:cNvSpPr txBox="1"/>
          <p:nvPr/>
        </p:nvSpPr>
        <p:spPr>
          <a:xfrm>
            <a:off x="4760007" y="5746579"/>
            <a:ext cx="1993604" cy="646290"/>
          </a:xfrm>
          <a:prstGeom prst="rect">
            <a:avLst/>
          </a:prstGeom>
          <a:noFill/>
          <a:ln>
            <a:noFill/>
          </a:ln>
        </p:spPr>
        <p:txBody>
          <a:bodyPr spcFirstLastPara="1" wrap="square" lIns="91425" tIns="45700" rIns="91425" bIns="45700" anchor="t" anchorCtr="0">
            <a:spAutoFit/>
          </a:bodyPr>
          <a:lstStyle/>
          <a:p>
            <a:pPr algn="r">
              <a:buClr>
                <a:srgbClr val="000000"/>
              </a:buClr>
            </a:pPr>
            <a:r>
              <a:rPr lang="en-IE" sz="1200" i="1" kern="0" dirty="0">
                <a:solidFill>
                  <a:schemeClr val="accent1">
                    <a:lumMod val="50000"/>
                  </a:schemeClr>
                </a:solidFill>
                <a:latin typeface="Atkinson Hyperlegible" pitchFamily="50" charset="0"/>
                <a:ea typeface="Calibri"/>
                <a:cs typeface="Calibri"/>
                <a:sym typeface="Calibri"/>
              </a:rPr>
              <a:t>Examples of fluid inclusions from Navan. </a:t>
            </a:r>
            <a:endParaRPr sz="1400" kern="0" dirty="0">
              <a:solidFill>
                <a:schemeClr val="accent1">
                  <a:lumMod val="50000"/>
                </a:schemeClr>
              </a:solidFill>
              <a:latin typeface="Atkinson Hyperlegible" pitchFamily="50" charset="0"/>
              <a:cs typeface="Arial"/>
              <a:sym typeface="Arial"/>
            </a:endParaRPr>
          </a:p>
          <a:p>
            <a:pPr algn="r">
              <a:buClr>
                <a:srgbClr val="000000"/>
              </a:buClr>
            </a:pPr>
            <a:r>
              <a:rPr lang="en-IE" sz="1200" i="1" kern="0" dirty="0">
                <a:solidFill>
                  <a:schemeClr val="accent1">
                    <a:lumMod val="50000"/>
                  </a:schemeClr>
                </a:solidFill>
                <a:latin typeface="Atkinson Hyperlegible" pitchFamily="50" charset="0"/>
                <a:ea typeface="Calibri"/>
                <a:cs typeface="Calibri"/>
                <a:sym typeface="Calibri"/>
              </a:rPr>
              <a:t>Average size ~5 µm.</a:t>
            </a:r>
            <a:endParaRPr sz="1400" kern="0" dirty="0">
              <a:solidFill>
                <a:schemeClr val="accent1">
                  <a:lumMod val="50000"/>
                </a:schemeClr>
              </a:solidFill>
              <a:latin typeface="Atkinson Hyperlegible" pitchFamily="50" charset="0"/>
              <a:cs typeface="Arial"/>
              <a:sym typeface="Arial"/>
            </a:endParaRPr>
          </a:p>
        </p:txBody>
      </p:sp>
      <p:pic>
        <p:nvPicPr>
          <p:cNvPr id="285" name="Google Shape;285;p12"/>
          <p:cNvPicPr preferRelativeResize="0"/>
          <p:nvPr/>
        </p:nvPicPr>
        <p:blipFill rotWithShape="1">
          <a:blip r:embed="rId5">
            <a:alphaModFix/>
          </a:blip>
          <a:srcRect b="50000"/>
          <a:stretch/>
        </p:blipFill>
        <p:spPr>
          <a:xfrm>
            <a:off x="6623802" y="531761"/>
            <a:ext cx="4810428" cy="3086224"/>
          </a:xfrm>
          <a:prstGeom prst="rect">
            <a:avLst/>
          </a:prstGeom>
          <a:noFill/>
          <a:ln>
            <a:noFill/>
          </a:ln>
        </p:spPr>
      </p:pic>
      <p:sp>
        <p:nvSpPr>
          <p:cNvPr id="286" name="Google Shape;286;p12"/>
          <p:cNvSpPr/>
          <p:nvPr/>
        </p:nvSpPr>
        <p:spPr>
          <a:xfrm>
            <a:off x="10047796" y="1115019"/>
            <a:ext cx="1386435" cy="4572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endParaRPr kern="0">
              <a:solidFill>
                <a:schemeClr val="accent1">
                  <a:lumMod val="50000"/>
                </a:schemeClr>
              </a:solidFill>
              <a:latin typeface="Calibri"/>
              <a:ea typeface="Calibri"/>
              <a:cs typeface="Calibri"/>
              <a:sym typeface="Calibri"/>
            </a:endParaRPr>
          </a:p>
        </p:txBody>
      </p:sp>
      <p:sp>
        <p:nvSpPr>
          <p:cNvPr id="2" name="Text Placeholder 2">
            <a:extLst>
              <a:ext uri="{FF2B5EF4-FFF2-40B4-BE49-F238E27FC236}">
                <a16:creationId xmlns:a16="http://schemas.microsoft.com/office/drawing/2014/main" id="{C131A8D0-D520-32F7-94DA-CDD2A74CBE2F}"/>
              </a:ext>
            </a:extLst>
          </p:cNvPr>
          <p:cNvSpPr txBox="1">
            <a:spLocks/>
          </p:cNvSpPr>
          <p:nvPr/>
        </p:nvSpPr>
        <p:spPr>
          <a:xfrm>
            <a:off x="40126" y="6547495"/>
            <a:ext cx="4719881" cy="310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D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D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1600" b="1" i="1" dirty="0">
                <a:solidFill>
                  <a:schemeClr val="accent1">
                    <a:lumMod val="50000"/>
                  </a:schemeClr>
                </a:solidFill>
                <a:latin typeface="Atkinson Hyperlegible" pitchFamily="50" charset="0"/>
              </a:rPr>
              <a:t>Slide source: Dr Steve Hollis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500"/>
                                        <p:tgtEl>
                                          <p:spTgt spid="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xEl>
                                              <p:pRg st="2" end="2"/>
                                            </p:txEl>
                                          </p:spTgt>
                                        </p:tgtEl>
                                        <p:attrNameLst>
                                          <p:attrName>style.visibility</p:attrName>
                                        </p:attrNameLst>
                                      </p:cBhvr>
                                      <p:to>
                                        <p:strVal val="visible"/>
                                      </p:to>
                                    </p:set>
                                    <p:animEffect transition="in" filter="fade">
                                      <p:cBhvr>
                                        <p:cTn id="12" dur="500"/>
                                        <p:tgtEl>
                                          <p:spTgt spid="27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5">
                                            <p:txEl>
                                              <p:pRg st="3" end="3"/>
                                            </p:txEl>
                                          </p:spTgt>
                                        </p:tgtEl>
                                        <p:attrNameLst>
                                          <p:attrName>style.visibility</p:attrName>
                                        </p:attrNameLst>
                                      </p:cBhvr>
                                      <p:to>
                                        <p:strVal val="visible"/>
                                      </p:to>
                                    </p:set>
                                    <p:animEffect transition="in" filter="fade">
                                      <p:cBhvr>
                                        <p:cTn id="15" dur="500"/>
                                        <p:tgtEl>
                                          <p:spTgt spid="27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5">
                                            <p:txEl>
                                              <p:pRg st="4" end="4"/>
                                            </p:txEl>
                                          </p:spTgt>
                                        </p:tgtEl>
                                        <p:attrNameLst>
                                          <p:attrName>style.visibility</p:attrName>
                                        </p:attrNameLst>
                                      </p:cBhvr>
                                      <p:to>
                                        <p:strVal val="visible"/>
                                      </p:to>
                                    </p:set>
                                    <p:animEffect transition="in" filter="fade">
                                      <p:cBhvr>
                                        <p:cTn id="18" dur="500"/>
                                        <p:tgtEl>
                                          <p:spTgt spid="27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xEl>
                                              <p:pRg st="5" end="5"/>
                                            </p:txEl>
                                          </p:spTgt>
                                        </p:tgtEl>
                                        <p:attrNameLst>
                                          <p:attrName>style.visibility</p:attrName>
                                        </p:attrNameLst>
                                      </p:cBhvr>
                                      <p:to>
                                        <p:strVal val="visible"/>
                                      </p:to>
                                    </p:set>
                                    <p:animEffect transition="in" filter="fade">
                                      <p:cBhvr>
                                        <p:cTn id="21" dur="500"/>
                                        <p:tgtEl>
                                          <p:spTgt spid="27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75">
                                            <p:txEl>
                                              <p:pRg st="6" end="6"/>
                                            </p:txEl>
                                          </p:spTgt>
                                        </p:tgtEl>
                                        <p:attrNameLst>
                                          <p:attrName>style.visibility</p:attrName>
                                        </p:attrNameLst>
                                      </p:cBhvr>
                                      <p:to>
                                        <p:strVal val="visible"/>
                                      </p:to>
                                    </p:set>
                                    <p:animEffect transition="in" filter="fade">
                                      <p:cBhvr>
                                        <p:cTn id="24" dur="500"/>
                                        <p:tgtEl>
                                          <p:spTgt spid="275">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75">
                                            <p:txEl>
                                              <p:pRg st="8" end="8"/>
                                            </p:txEl>
                                          </p:spTgt>
                                        </p:tgtEl>
                                        <p:attrNameLst>
                                          <p:attrName>style.visibility</p:attrName>
                                        </p:attrNameLst>
                                      </p:cBhvr>
                                      <p:to>
                                        <p:strVal val="visible"/>
                                      </p:to>
                                    </p:set>
                                    <p:animEffect transition="in" filter="fade">
                                      <p:cBhvr>
                                        <p:cTn id="27" dur="500"/>
                                        <p:tgtEl>
                                          <p:spTgt spid="2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2DCC1A-AF09-47AA-8ABD-EDAAC2FA4577}"/>
              </a:ext>
            </a:extLst>
          </p:cNvPr>
          <p:cNvSpPr txBox="1">
            <a:spLocks/>
          </p:cNvSpPr>
          <p:nvPr/>
        </p:nvSpPr>
        <p:spPr>
          <a:xfrm>
            <a:off x="0" y="482149"/>
            <a:ext cx="6143625" cy="60642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1" kern="1200">
                <a:solidFill>
                  <a:srgbClr val="005D90"/>
                </a:solidFill>
                <a:latin typeface="+mj-lt"/>
                <a:ea typeface="+mj-ea"/>
                <a:cs typeface="+mj-cs"/>
              </a:defRPr>
            </a:lvl1pPr>
          </a:lstStyle>
          <a:p>
            <a:r>
              <a:rPr lang="en-US" sz="3200" dirty="0">
                <a:latin typeface="Atkinson Hyperlegible" pitchFamily="50" charset="0"/>
              </a:rPr>
              <a:t>Challenges with traditional methods</a:t>
            </a:r>
            <a:endParaRPr lang="en-IE" sz="3200" dirty="0">
              <a:latin typeface="Atkinson Hyperlegible" pitchFamily="50" charset="0"/>
            </a:endParaRPr>
          </a:p>
        </p:txBody>
      </p:sp>
      <p:sp>
        <p:nvSpPr>
          <p:cNvPr id="7" name="Text Placeholder 2">
            <a:extLst>
              <a:ext uri="{FF2B5EF4-FFF2-40B4-BE49-F238E27FC236}">
                <a16:creationId xmlns:a16="http://schemas.microsoft.com/office/drawing/2014/main" id="{E9B66A55-2AE9-4B96-BE06-F871668B5C7A}"/>
              </a:ext>
            </a:extLst>
          </p:cNvPr>
          <p:cNvSpPr txBox="1">
            <a:spLocks/>
          </p:cNvSpPr>
          <p:nvPr/>
        </p:nvSpPr>
        <p:spPr>
          <a:xfrm>
            <a:off x="536121" y="1189264"/>
            <a:ext cx="6789470" cy="56687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D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D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tkinson Hyperlegible" pitchFamily="50" charset="0"/>
              </a:rPr>
              <a:t>Fluid inclusion studies</a:t>
            </a:r>
          </a:p>
          <a:p>
            <a:r>
              <a:rPr lang="en-US" sz="2400" dirty="0">
                <a:latin typeface="Atkinson Hyperlegible" pitchFamily="50" charset="0"/>
              </a:rPr>
              <a:t>Fluid inclusions; often too small, deformed, ruptured or absent for reliable analysis</a:t>
            </a:r>
          </a:p>
          <a:p>
            <a:pPr marL="0" indent="0">
              <a:buNone/>
            </a:pPr>
            <a:r>
              <a:rPr lang="en-US" sz="2400" b="1" dirty="0">
                <a:latin typeface="Atkinson Hyperlegible" pitchFamily="50" charset="0"/>
              </a:rPr>
              <a:t>Traditional δ</a:t>
            </a:r>
            <a:r>
              <a:rPr lang="en-US" sz="2400" b="1" baseline="30000" dirty="0">
                <a:latin typeface="Atkinson Hyperlegible" pitchFamily="50" charset="0"/>
              </a:rPr>
              <a:t>18</a:t>
            </a:r>
            <a:r>
              <a:rPr lang="en-US" sz="2400" b="1" dirty="0">
                <a:latin typeface="Atkinson Hyperlegible" pitchFamily="50" charset="0"/>
              </a:rPr>
              <a:t>O isotopic analysis</a:t>
            </a:r>
          </a:p>
          <a:p>
            <a:r>
              <a:rPr lang="en-US" sz="2400" dirty="0">
                <a:latin typeface="Atkinson Hyperlegible" pitchFamily="50" charset="0"/>
              </a:rPr>
              <a:t>Bulk carbonate δ</a:t>
            </a:r>
            <a:r>
              <a:rPr lang="en-US" sz="2400" baseline="30000" dirty="0">
                <a:latin typeface="Atkinson Hyperlegible" pitchFamily="50" charset="0"/>
              </a:rPr>
              <a:t>18</a:t>
            </a:r>
            <a:r>
              <a:rPr lang="en-US" sz="2400" dirty="0">
                <a:latin typeface="Atkinson Hyperlegible" pitchFamily="50" charset="0"/>
              </a:rPr>
              <a:t>O isotopic values vary according to temperature and fluid isotopic composition</a:t>
            </a:r>
          </a:p>
          <a:p>
            <a:r>
              <a:rPr lang="en-US" sz="2400" dirty="0">
                <a:latin typeface="Atkinson Hyperlegible" pitchFamily="50" charset="0"/>
              </a:rPr>
              <a:t>Fluid δ</a:t>
            </a:r>
            <a:r>
              <a:rPr lang="en-US" sz="2400" baseline="30000" dirty="0">
                <a:latin typeface="Atkinson Hyperlegible" pitchFamily="50" charset="0"/>
              </a:rPr>
              <a:t>18</a:t>
            </a:r>
            <a:r>
              <a:rPr lang="en-US" sz="2400" dirty="0">
                <a:latin typeface="Atkinson Hyperlegible" pitchFamily="50" charset="0"/>
              </a:rPr>
              <a:t>O isotope values are often inferred, leading to uncertainties with the fluid δ</a:t>
            </a:r>
            <a:r>
              <a:rPr lang="en-US" sz="2400" baseline="30000" dirty="0">
                <a:latin typeface="Atkinson Hyperlegible" pitchFamily="50" charset="0"/>
              </a:rPr>
              <a:t>18</a:t>
            </a:r>
            <a:r>
              <a:rPr lang="en-US" sz="2400" dirty="0">
                <a:latin typeface="Atkinson Hyperlegible" pitchFamily="50" charset="0"/>
              </a:rPr>
              <a:t>O-based thermometer model</a:t>
            </a:r>
          </a:p>
          <a:p>
            <a:r>
              <a:rPr lang="en-US" sz="2400" dirty="0">
                <a:latin typeface="Atkinson Hyperlegible" pitchFamily="50" charset="0"/>
              </a:rPr>
              <a:t>For fluid δ</a:t>
            </a:r>
            <a:r>
              <a:rPr lang="en-US" sz="2400" baseline="30000" dirty="0">
                <a:latin typeface="Atkinson Hyperlegible" pitchFamily="50" charset="0"/>
              </a:rPr>
              <a:t>18</a:t>
            </a:r>
            <a:r>
              <a:rPr lang="en-US" sz="2400" dirty="0">
                <a:latin typeface="Atkinson Hyperlegible" pitchFamily="50" charset="0"/>
              </a:rPr>
              <a:t>O isotope values to be determined, accurate temperature constraints are required for each sample with matched carbonate isotope values </a:t>
            </a:r>
          </a:p>
          <a:p>
            <a:r>
              <a:rPr lang="en-US" sz="2400" dirty="0">
                <a:latin typeface="Atkinson Hyperlegible" pitchFamily="50" charset="0"/>
              </a:rPr>
              <a:t>δ</a:t>
            </a:r>
            <a:r>
              <a:rPr lang="en-US" sz="2400" baseline="30000" dirty="0">
                <a:latin typeface="Atkinson Hyperlegible" pitchFamily="50" charset="0"/>
              </a:rPr>
              <a:t>18</a:t>
            </a:r>
            <a:r>
              <a:rPr lang="en-US" sz="2400" dirty="0">
                <a:latin typeface="Atkinson Hyperlegible" pitchFamily="50" charset="0"/>
              </a:rPr>
              <a:t>O temperatures cannot be assumed where there are large intra-sample variations (e.g. WMBs) </a:t>
            </a:r>
          </a:p>
          <a:p>
            <a:r>
              <a:rPr lang="en-US" sz="2400" dirty="0">
                <a:latin typeface="Atkinson Hyperlegible" pitchFamily="50" charset="0"/>
              </a:rPr>
              <a:t>Clumped isotope analysis provides carbonate δ</a:t>
            </a:r>
            <a:r>
              <a:rPr lang="en-US" sz="2400" baseline="30000" dirty="0">
                <a:latin typeface="Atkinson Hyperlegible" pitchFamily="50" charset="0"/>
              </a:rPr>
              <a:t>13</a:t>
            </a:r>
            <a:r>
              <a:rPr lang="en-US" sz="2400" dirty="0">
                <a:latin typeface="Atkinson Hyperlegible" pitchFamily="50" charset="0"/>
              </a:rPr>
              <a:t>C, δ</a:t>
            </a:r>
            <a:r>
              <a:rPr lang="en-US" sz="2400" baseline="30000" dirty="0">
                <a:latin typeface="Atkinson Hyperlegible" pitchFamily="50" charset="0"/>
              </a:rPr>
              <a:t>18</a:t>
            </a:r>
            <a:r>
              <a:rPr lang="en-US" sz="2400" dirty="0">
                <a:latin typeface="Atkinson Hyperlegible" pitchFamily="50" charset="0"/>
              </a:rPr>
              <a:t>O and temperature </a:t>
            </a:r>
            <a:r>
              <a:rPr lang="en-US" sz="2400" b="1" dirty="0">
                <a:latin typeface="Atkinson Hyperlegible" pitchFamily="50" charset="0"/>
              </a:rPr>
              <a:t>allowing fluid compositions to be directly calculated*</a:t>
            </a:r>
          </a:p>
          <a:p>
            <a:endParaRPr lang="en-US" sz="2400" dirty="0">
              <a:latin typeface="Atkinson Hyperlegible" pitchFamily="50" charset="0"/>
            </a:endParaRPr>
          </a:p>
        </p:txBody>
      </p:sp>
      <p:sp>
        <p:nvSpPr>
          <p:cNvPr id="16" name="Google Shape;284;p12">
            <a:extLst>
              <a:ext uri="{FF2B5EF4-FFF2-40B4-BE49-F238E27FC236}">
                <a16:creationId xmlns:a16="http://schemas.microsoft.com/office/drawing/2014/main" id="{377C14B6-4191-CAF7-B65C-CE1253587A85}"/>
              </a:ext>
            </a:extLst>
          </p:cNvPr>
          <p:cNvSpPr txBox="1"/>
          <p:nvPr/>
        </p:nvSpPr>
        <p:spPr>
          <a:xfrm>
            <a:off x="7045598" y="3847043"/>
            <a:ext cx="4480138" cy="461624"/>
          </a:xfrm>
          <a:prstGeom prst="rect">
            <a:avLst/>
          </a:prstGeom>
          <a:noFill/>
          <a:ln>
            <a:noFill/>
          </a:ln>
        </p:spPr>
        <p:txBody>
          <a:bodyPr spcFirstLastPara="1" wrap="square" lIns="91425" tIns="45700" rIns="91425" bIns="45700" anchor="t" anchorCtr="0">
            <a:spAutoFit/>
          </a:bodyPr>
          <a:lstStyle/>
          <a:p>
            <a:pPr algn="r">
              <a:buClr>
                <a:srgbClr val="000000"/>
              </a:buClr>
            </a:pPr>
            <a:r>
              <a:rPr lang="en-IE" sz="1200" i="1" kern="0" dirty="0">
                <a:solidFill>
                  <a:schemeClr val="accent1">
                    <a:lumMod val="50000"/>
                  </a:schemeClr>
                </a:solidFill>
                <a:latin typeface="Atkinson Hyperlegible" pitchFamily="50" charset="0"/>
                <a:ea typeface="Calibri"/>
                <a:cs typeface="Calibri"/>
                <a:sym typeface="Calibri"/>
              </a:rPr>
              <a:t>Examples of fluid inclusions from Navan. </a:t>
            </a:r>
            <a:endParaRPr sz="1400" kern="0" dirty="0">
              <a:solidFill>
                <a:schemeClr val="accent1">
                  <a:lumMod val="50000"/>
                </a:schemeClr>
              </a:solidFill>
              <a:latin typeface="Atkinson Hyperlegible" pitchFamily="50" charset="0"/>
              <a:cs typeface="Arial"/>
              <a:sym typeface="Arial"/>
            </a:endParaRPr>
          </a:p>
          <a:p>
            <a:pPr algn="r">
              <a:buClr>
                <a:srgbClr val="000000"/>
              </a:buClr>
            </a:pPr>
            <a:r>
              <a:rPr lang="en-IE" sz="1200" i="1" kern="0" dirty="0">
                <a:solidFill>
                  <a:schemeClr val="accent1">
                    <a:lumMod val="50000"/>
                  </a:schemeClr>
                </a:solidFill>
                <a:latin typeface="Atkinson Hyperlegible" pitchFamily="50" charset="0"/>
                <a:ea typeface="Calibri"/>
                <a:cs typeface="Calibri"/>
                <a:sym typeface="Calibri"/>
              </a:rPr>
              <a:t>Average size ~5 µm.</a:t>
            </a:r>
            <a:endParaRPr sz="1400" kern="0" dirty="0">
              <a:solidFill>
                <a:schemeClr val="accent1">
                  <a:lumMod val="50000"/>
                </a:schemeClr>
              </a:solidFill>
              <a:latin typeface="Atkinson Hyperlegible" pitchFamily="50" charset="0"/>
              <a:cs typeface="Arial"/>
              <a:sym typeface="Arial"/>
            </a:endParaRPr>
          </a:p>
        </p:txBody>
      </p:sp>
      <p:sp>
        <p:nvSpPr>
          <p:cNvPr id="17" name="Text Placeholder 2">
            <a:extLst>
              <a:ext uri="{FF2B5EF4-FFF2-40B4-BE49-F238E27FC236}">
                <a16:creationId xmlns:a16="http://schemas.microsoft.com/office/drawing/2014/main" id="{1C742068-2456-58F0-F774-E511DF0BB428}"/>
              </a:ext>
            </a:extLst>
          </p:cNvPr>
          <p:cNvSpPr txBox="1">
            <a:spLocks/>
          </p:cNvSpPr>
          <p:nvPr/>
        </p:nvSpPr>
        <p:spPr>
          <a:xfrm>
            <a:off x="9199759" y="4283741"/>
            <a:ext cx="2821972" cy="320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D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D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D9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1600" b="1" i="1" dirty="0">
                <a:solidFill>
                  <a:schemeClr val="accent1">
                    <a:lumMod val="50000"/>
                  </a:schemeClr>
                </a:solidFill>
                <a:latin typeface="Atkinson Hyperlegible" pitchFamily="50" charset="0"/>
              </a:rPr>
              <a:t>Source: Dr Steve Hollis</a:t>
            </a:r>
          </a:p>
        </p:txBody>
      </p:sp>
      <p:grpSp>
        <p:nvGrpSpPr>
          <p:cNvPr id="25" name="Google Shape;278;p12">
            <a:extLst>
              <a:ext uri="{FF2B5EF4-FFF2-40B4-BE49-F238E27FC236}">
                <a16:creationId xmlns:a16="http://schemas.microsoft.com/office/drawing/2014/main" id="{F99376E1-2EB3-E15B-C1D4-F868132D3968}"/>
              </a:ext>
            </a:extLst>
          </p:cNvPr>
          <p:cNvGrpSpPr/>
          <p:nvPr/>
        </p:nvGrpSpPr>
        <p:grpSpPr>
          <a:xfrm>
            <a:off x="7221697" y="1365751"/>
            <a:ext cx="4610281" cy="2417016"/>
            <a:chOff x="4897041" y="3724510"/>
            <a:chExt cx="3652193" cy="2072643"/>
          </a:xfrm>
        </p:grpSpPr>
        <p:pic>
          <p:nvPicPr>
            <p:cNvPr id="26" name="Google Shape;279;p12">
              <a:extLst>
                <a:ext uri="{FF2B5EF4-FFF2-40B4-BE49-F238E27FC236}">
                  <a16:creationId xmlns:a16="http://schemas.microsoft.com/office/drawing/2014/main" id="{BF6393BE-4CB9-243A-344E-088A3FBF6633}"/>
                </a:ext>
              </a:extLst>
            </p:cNvPr>
            <p:cNvPicPr preferRelativeResize="0"/>
            <p:nvPr/>
          </p:nvPicPr>
          <p:blipFill rotWithShape="1">
            <a:blip r:embed="rId3">
              <a:alphaModFix/>
            </a:blip>
            <a:srcRect l="50451" t="27263" r="17086" b="38104"/>
            <a:stretch/>
          </p:blipFill>
          <p:spPr>
            <a:xfrm>
              <a:off x="4897041" y="3724510"/>
              <a:ext cx="3652193" cy="2072643"/>
            </a:xfrm>
            <a:prstGeom prst="rect">
              <a:avLst/>
            </a:prstGeom>
            <a:noFill/>
            <a:ln>
              <a:noFill/>
            </a:ln>
          </p:spPr>
        </p:pic>
        <p:cxnSp>
          <p:nvCxnSpPr>
            <p:cNvPr id="27" name="Google Shape;280;p12">
              <a:extLst>
                <a:ext uri="{FF2B5EF4-FFF2-40B4-BE49-F238E27FC236}">
                  <a16:creationId xmlns:a16="http://schemas.microsoft.com/office/drawing/2014/main" id="{4DB714BA-F9FB-8271-ACC0-5AE846817553}"/>
                </a:ext>
              </a:extLst>
            </p:cNvPr>
            <p:cNvCxnSpPr/>
            <p:nvPr/>
          </p:nvCxnSpPr>
          <p:spPr>
            <a:xfrm flipH="1">
              <a:off x="5909501" y="5311251"/>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8" name="Google Shape;281;p12">
              <a:extLst>
                <a:ext uri="{FF2B5EF4-FFF2-40B4-BE49-F238E27FC236}">
                  <a16:creationId xmlns:a16="http://schemas.microsoft.com/office/drawing/2014/main" id="{655D0390-8F7C-2C30-8C38-4A562C3029E4}"/>
                </a:ext>
              </a:extLst>
            </p:cNvPr>
            <p:cNvCxnSpPr/>
            <p:nvPr/>
          </p:nvCxnSpPr>
          <p:spPr>
            <a:xfrm flipH="1">
              <a:off x="8223433" y="38819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29" name="Google Shape;282;p12">
              <a:extLst>
                <a:ext uri="{FF2B5EF4-FFF2-40B4-BE49-F238E27FC236}">
                  <a16:creationId xmlns:a16="http://schemas.microsoft.com/office/drawing/2014/main" id="{65452FDF-2F68-2E70-44BA-0370744EC2B3}"/>
                </a:ext>
              </a:extLst>
            </p:cNvPr>
            <p:cNvCxnSpPr/>
            <p:nvPr/>
          </p:nvCxnSpPr>
          <p:spPr>
            <a:xfrm flipH="1">
              <a:off x="5570972" y="4853819"/>
              <a:ext cx="146579" cy="111424"/>
            </a:xfrm>
            <a:prstGeom prst="straightConnector1">
              <a:avLst/>
            </a:prstGeom>
            <a:noFill/>
            <a:ln w="38100" cap="flat" cmpd="sng">
              <a:solidFill>
                <a:srgbClr val="FF0000"/>
              </a:solidFill>
              <a:prstDash val="solid"/>
              <a:miter lim="800000"/>
              <a:headEnd type="none" w="sm" len="sm"/>
              <a:tailEnd type="triangle" w="med" len="med"/>
            </a:ln>
          </p:spPr>
        </p:cxnSp>
        <p:cxnSp>
          <p:nvCxnSpPr>
            <p:cNvPr id="30" name="Google Shape;283;p12">
              <a:extLst>
                <a:ext uri="{FF2B5EF4-FFF2-40B4-BE49-F238E27FC236}">
                  <a16:creationId xmlns:a16="http://schemas.microsoft.com/office/drawing/2014/main" id="{058061CE-6827-8BB5-A312-E6A4653B4813}"/>
                </a:ext>
              </a:extLst>
            </p:cNvPr>
            <p:cNvCxnSpPr/>
            <p:nvPr/>
          </p:nvCxnSpPr>
          <p:spPr>
            <a:xfrm flipH="1">
              <a:off x="5570972" y="4340675"/>
              <a:ext cx="146579" cy="111424"/>
            </a:xfrm>
            <a:prstGeom prst="straightConnector1">
              <a:avLst/>
            </a:prstGeom>
            <a:noFill/>
            <a:ln w="38100" cap="flat" cmpd="sng">
              <a:solidFill>
                <a:srgbClr val="FF0000"/>
              </a:solidFill>
              <a:prstDash val="solid"/>
              <a:miter lim="800000"/>
              <a:headEnd type="none" w="sm" len="sm"/>
              <a:tailEnd type="triangle" w="med" len="med"/>
            </a:ln>
          </p:spPr>
        </p:cxnSp>
      </p:grpSp>
    </p:spTree>
    <p:extLst>
      <p:ext uri="{BB962C8B-B14F-4D97-AF65-F5344CB8AC3E}">
        <p14:creationId xmlns:p14="http://schemas.microsoft.com/office/powerpoint/2010/main" val="17336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8.4|14.9|5.6"/>
</p:tagLst>
</file>

<file path=ppt/tags/tag2.xml><?xml version="1.0" encoding="utf-8"?>
<p:tagLst xmlns:a="http://schemas.openxmlformats.org/drawingml/2006/main" xmlns:r="http://schemas.openxmlformats.org/officeDocument/2006/relationships" xmlns:p="http://schemas.openxmlformats.org/presentationml/2006/main">
  <p:tag name="TIMING" val="|20.3|4.2|3.7|28.2|4.8|0.5"/>
</p:tagLst>
</file>

<file path=ppt/tags/tag3.xml><?xml version="1.0" encoding="utf-8"?>
<p:tagLst xmlns:a="http://schemas.openxmlformats.org/drawingml/2006/main" xmlns:r="http://schemas.openxmlformats.org/officeDocument/2006/relationships" xmlns:p="http://schemas.openxmlformats.org/presentationml/2006/main">
  <p:tag name="TIMING" val="|7.6|8.4|14.9|5.6"/>
</p:tagLst>
</file>

<file path=ppt/tags/tag4.xml><?xml version="1.0" encoding="utf-8"?>
<p:tagLst xmlns:a="http://schemas.openxmlformats.org/drawingml/2006/main" xmlns:r="http://schemas.openxmlformats.org/officeDocument/2006/relationships" xmlns:p="http://schemas.openxmlformats.org/presentationml/2006/main">
  <p:tag name="TIMING" val="|7.6|8.4|14.9|5.6"/>
</p:tagLst>
</file>

<file path=ppt/tags/tag5.xml><?xml version="1.0" encoding="utf-8"?>
<p:tagLst xmlns:a="http://schemas.openxmlformats.org/drawingml/2006/main" xmlns:r="http://schemas.openxmlformats.org/officeDocument/2006/relationships" xmlns:p="http://schemas.openxmlformats.org/presentationml/2006/main">
  <p:tag name="TIMING" val="|7.6|8.4|14.9|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4310</Words>
  <Application>Microsoft Office PowerPoint</Application>
  <PresentationFormat>Widescreen</PresentationFormat>
  <Paragraphs>381</Paragraphs>
  <Slides>28</Slides>
  <Notes>24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Arial</vt:lpstr>
      <vt:lpstr>Atkinson Hyperlegible</vt:lpstr>
      <vt:lpstr>Calibri</vt:lpstr>
      <vt:lpstr>Calibri Light</vt:lpstr>
      <vt:lpstr>Courier New</vt:lpstr>
      <vt:lpstr>Tahoma</vt:lpstr>
      <vt:lpstr>Times</vt:lpstr>
      <vt:lpstr>Times New Roman</vt:lpstr>
      <vt:lpstr>Wingdings</vt:lpstr>
      <vt:lpstr>Office Theme</vt:lpstr>
      <vt:lpstr>1_Office Theme</vt:lpstr>
      <vt:lpstr>2_Office Theme</vt:lpstr>
      <vt:lpstr>3_Office Theme</vt:lpstr>
      <vt:lpstr>4_Office Theme</vt:lpstr>
      <vt:lpstr>Dr Aileen Doran</vt:lpstr>
      <vt:lpstr>Zn-Pb in Ireland and global impacts</vt:lpstr>
      <vt:lpstr>PowerPoint Presentation</vt:lpstr>
      <vt:lpstr>PowerPoint Presentation</vt:lpstr>
      <vt:lpstr>PowerPoint Presentation</vt:lpstr>
      <vt:lpstr>Carbonates associated with mineralization</vt:lpstr>
      <vt:lpstr>PowerPoint Presentation</vt:lpstr>
      <vt:lpstr>PowerPoint Presentation</vt:lpstr>
      <vt:lpstr>PowerPoint Presentation</vt:lpstr>
      <vt:lpstr>Potential solutions</vt:lpstr>
      <vt:lpstr>Potential solutions</vt:lpstr>
      <vt:lpstr>Clumped isotope studies of the Irish ore field</vt:lpstr>
      <vt:lpstr>Combined with Strontium (87Sr/86Sr ratios) isotope analysis (sources)</vt:lpstr>
      <vt:lpstr>Thin section scale: recording multiple phases</vt:lpstr>
      <vt:lpstr>PowerPoint Presentation</vt:lpstr>
      <vt:lpstr>Thank you for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Contents</dc:title>
  <dc:creator>Aileen Doran</dc:creator>
  <cp:lastModifiedBy>Aileen Doran</cp:lastModifiedBy>
  <cp:revision>82</cp:revision>
  <dcterms:created xsi:type="dcterms:W3CDTF">2023-01-26T18:43:12Z</dcterms:created>
  <dcterms:modified xsi:type="dcterms:W3CDTF">2023-09-09T13:17:53Z</dcterms:modified>
</cp:coreProperties>
</file>