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48.jpg" ContentType="image/tiff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sldIdLst>
    <p:sldId id="258" r:id="rId2"/>
    <p:sldId id="259" r:id="rId3"/>
    <p:sldId id="267" r:id="rId4"/>
    <p:sldId id="268" r:id="rId5"/>
    <p:sldId id="277" r:id="rId6"/>
    <p:sldId id="276" r:id="rId7"/>
    <p:sldId id="273" r:id="rId8"/>
    <p:sldId id="278" r:id="rId9"/>
    <p:sldId id="270" r:id="rId10"/>
    <p:sldId id="274" r:id="rId11"/>
    <p:sldId id="271" r:id="rId12"/>
    <p:sldId id="272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90" r:id="rId22"/>
    <p:sldId id="291" r:id="rId23"/>
    <p:sldId id="256" r:id="rId24"/>
    <p:sldId id="260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6346" autoAdjust="0"/>
  </p:normalViewPr>
  <p:slideViewPr>
    <p:cSldViewPr snapToGrid="0">
      <p:cViewPr varScale="1">
        <p:scale>
          <a:sx n="63" d="100"/>
          <a:sy n="6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62735-BC09-4E9C-895A-B716A9A187F2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86EAD-F3FF-42B0-955E-B623285D220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68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60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3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691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33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71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62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318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17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90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10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88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96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33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73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5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592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800" b="0" i="0" u="none" strike="noStrike" baseline="0" dirty="0">
              <a:solidFill>
                <a:srgbClr val="000000"/>
              </a:solidFill>
              <a:latin typeface="AdvTT5ada87c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56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6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13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86EAD-F3FF-42B0-955E-B623285D22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7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0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3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2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2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7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1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5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21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tif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5" Type="http://schemas.openxmlformats.org/officeDocument/2006/relationships/image" Target="../media/image51.jpeg"/><Relationship Id="rId4" Type="http://schemas.openxmlformats.org/officeDocument/2006/relationships/image" Target="../media/image5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.jpe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8483CD-CB4E-4930-03B2-879EDF48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25506"/>
            <a:ext cx="4341118" cy="6140408"/>
          </a:xfrm>
        </p:spPr>
        <p:txBody>
          <a:bodyPr anchor="ctr">
            <a:normAutofit/>
          </a:bodyPr>
          <a:lstStyle/>
          <a:p>
            <a:pPr algn="ctr"/>
            <a:r>
              <a:rPr lang="en-GB" sz="4800" dirty="0">
                <a:solidFill>
                  <a:srgbClr val="FFFFFF"/>
                </a:solidFill>
              </a:rPr>
              <a:t>Irish-type deposits in Tunisia: a new perspective to assign the Pb-Zn deposits of the </a:t>
            </a:r>
            <a:r>
              <a:rPr lang="en-GB" sz="4800" dirty="0" err="1">
                <a:solidFill>
                  <a:srgbClr val="FFFFFF"/>
                </a:solidFill>
              </a:rPr>
              <a:t>Nefza</a:t>
            </a:r>
            <a:r>
              <a:rPr lang="en-GB" sz="4800" dirty="0">
                <a:solidFill>
                  <a:srgbClr val="FFFFFF"/>
                </a:solidFill>
              </a:rPr>
              <a:t> District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AEED9E-BB91-43A0-911B-1ACD8803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864FDBD-698D-A45D-2DBF-93B1E2874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1" b="-55"/>
          <a:stretch/>
        </p:blipFill>
        <p:spPr>
          <a:xfrm>
            <a:off x="5238933" y="244549"/>
            <a:ext cx="6357058" cy="4808525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724438A-7852-C5BC-6E59-59AB4201D666}"/>
              </a:ext>
            </a:extLst>
          </p:cNvPr>
          <p:cNvSpPr txBox="1">
            <a:spLocks/>
          </p:cNvSpPr>
          <p:nvPr/>
        </p:nvSpPr>
        <p:spPr>
          <a:xfrm>
            <a:off x="4911191" y="5273663"/>
            <a:ext cx="5361239" cy="19845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/>
              <a:t>Sophie Decrée</a:t>
            </a:r>
            <a:r>
              <a:rPr lang="fr-BE" sz="2000" dirty="0"/>
              <a:t>, A Van Ham-</a:t>
            </a:r>
            <a:r>
              <a:rPr lang="fr-BE" sz="2000" dirty="0" err="1"/>
              <a:t>Meert</a:t>
            </a:r>
            <a:r>
              <a:rPr lang="fr-BE" sz="2000" dirty="0"/>
              <a:t>, JM </a:t>
            </a:r>
            <a:r>
              <a:rPr lang="fr-BE" sz="2000" dirty="0" err="1"/>
              <a:t>Baele</a:t>
            </a:r>
            <a:r>
              <a:rPr lang="fr-BE" sz="2000" dirty="0"/>
              <a:t>, O Namur, E </a:t>
            </a:r>
            <a:r>
              <a:rPr lang="fr-BE" sz="2000" dirty="0" err="1"/>
              <a:t>Deloule</a:t>
            </a:r>
            <a:r>
              <a:rPr lang="fr-BE" sz="2000" dirty="0"/>
              <a:t> and C Marignac</a:t>
            </a:r>
            <a:endParaRPr lang="en-GB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441A17-E633-0DE0-3300-38CCD5A8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13" y="6445415"/>
            <a:ext cx="947568" cy="3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PG | otelo.univ-lorraine.fr">
            <a:extLst>
              <a:ext uri="{FF2B5EF4-FFF2-40B4-BE49-F238E27FC236}">
                <a16:creationId xmlns:a16="http://schemas.microsoft.com/office/drawing/2014/main" id="{B64C47CB-0E0F-54E1-99B2-31F72D47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162" y="6472976"/>
            <a:ext cx="1354466" cy="3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726642-7F89-5DB7-418C-EA8F963B4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8" b="10527"/>
          <a:stretch/>
        </p:blipFill>
        <p:spPr bwMode="auto">
          <a:xfrm>
            <a:off x="6732413" y="6397708"/>
            <a:ext cx="999403" cy="4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UMONS | Sciences.be">
            <a:extLst>
              <a:ext uri="{FF2B5EF4-FFF2-40B4-BE49-F238E27FC236}">
                <a16:creationId xmlns:a16="http://schemas.microsoft.com/office/drawing/2014/main" id="{850A4DF5-497A-A7FC-E066-31EF8BA54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b="60167"/>
          <a:stretch/>
        </p:blipFill>
        <p:spPr bwMode="auto">
          <a:xfrm>
            <a:off x="11209917" y="6428075"/>
            <a:ext cx="880452" cy="4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cune description de photo disponible.">
            <a:extLst>
              <a:ext uri="{FF2B5EF4-FFF2-40B4-BE49-F238E27FC236}">
                <a16:creationId xmlns:a16="http://schemas.microsoft.com/office/drawing/2014/main" id="{104D4613-3269-85BC-CE1E-77CCA80CF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4" b="12522"/>
          <a:stretch/>
        </p:blipFill>
        <p:spPr bwMode="auto">
          <a:xfrm>
            <a:off x="10445219" y="5149386"/>
            <a:ext cx="1568307" cy="11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BINS Logo – ENVRI Community">
            <a:extLst>
              <a:ext uri="{FF2B5EF4-FFF2-40B4-BE49-F238E27FC236}">
                <a16:creationId xmlns:a16="http://schemas.microsoft.com/office/drawing/2014/main" id="{77477714-E34F-5CF5-D2C7-BE3041C1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92" y="6454299"/>
            <a:ext cx="832071" cy="3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227121"/>
            <a:ext cx="10529760" cy="1450757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Main </a:t>
            </a:r>
            <a:r>
              <a:rPr lang="fr-BE" sz="4000" dirty="0" err="1">
                <a:solidFill>
                  <a:srgbClr val="FFFFFF"/>
                </a:solidFill>
              </a:rPr>
              <a:t>features</a:t>
            </a:r>
            <a:r>
              <a:rPr lang="fr-BE" sz="4000" dirty="0">
                <a:solidFill>
                  <a:srgbClr val="FFFFFF"/>
                </a:solidFill>
              </a:rPr>
              <a:t> of the Pb-Zn ore at Sidi Driss and </a:t>
            </a:r>
            <a:r>
              <a:rPr lang="fr-BE" sz="4000" dirty="0" err="1">
                <a:solidFill>
                  <a:srgbClr val="FFFFFF"/>
                </a:solidFill>
              </a:rPr>
              <a:t>Douahria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7C72A9DA-0A44-082B-BF80-5C4604DA2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16169"/>
          <a:stretch/>
        </p:blipFill>
        <p:spPr bwMode="auto">
          <a:xfrm>
            <a:off x="133227" y="2058079"/>
            <a:ext cx="4247387" cy="41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rocher&#10;&#10;Description générée automatiquement">
            <a:extLst>
              <a:ext uri="{FF2B5EF4-FFF2-40B4-BE49-F238E27FC236}">
                <a16:creationId xmlns:a16="http://schemas.microsoft.com/office/drawing/2014/main" id="{42EFA7BF-64B7-2A96-1AFF-37696DD61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7" r="9808" b="10969"/>
          <a:stretch/>
        </p:blipFill>
        <p:spPr>
          <a:xfrm>
            <a:off x="4512334" y="2078573"/>
            <a:ext cx="3589622" cy="415458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D6BF9A-74D3-E503-755B-10AD1E18B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689" y="2058079"/>
            <a:ext cx="3822085" cy="4154586"/>
          </a:xfrm>
        </p:spPr>
        <p:txBody>
          <a:bodyPr>
            <a:normAutofit/>
          </a:bodyPr>
          <a:lstStyle/>
          <a:p>
            <a:r>
              <a:rPr lang="fr-BE" sz="1400" dirty="0"/>
              <a:t>- </a:t>
            </a:r>
            <a:r>
              <a:rPr lang="en-GB" sz="1400" dirty="0"/>
              <a:t>Pb-Zn ore is mostly </a:t>
            </a:r>
            <a:r>
              <a:rPr lang="en-GB" sz="1400" dirty="0" err="1"/>
              <a:t>stratabound</a:t>
            </a:r>
            <a:endParaRPr lang="en-GB" sz="1400" dirty="0"/>
          </a:p>
          <a:p>
            <a:r>
              <a:rPr lang="en-GB" sz="1400" dirty="0"/>
              <a:t>- Composed of galena, sphalerite and Fe-sulphides (pyrite and marcasite)</a:t>
            </a:r>
          </a:p>
          <a:p>
            <a:r>
              <a:rPr lang="en-GB" sz="1400" dirty="0"/>
              <a:t>- Banded or disseminated, replacing the host rock or filling voids</a:t>
            </a:r>
          </a:p>
          <a:p>
            <a:r>
              <a:rPr lang="en-GB" sz="1400" dirty="0"/>
              <a:t>- A rhythmic alternation of mineralized layers is commonly observed </a:t>
            </a:r>
          </a:p>
          <a:p>
            <a:r>
              <a:rPr lang="en-GB" sz="1400" dirty="0"/>
              <a:t>- Soft-sediment deformation suggests the </a:t>
            </a:r>
            <a:r>
              <a:rPr lang="en-GB" sz="1400" dirty="0" err="1"/>
              <a:t>syndiagenetic</a:t>
            </a:r>
            <a:r>
              <a:rPr lang="en-GB" sz="1400" dirty="0"/>
              <a:t> origin of these deposits (such as the </a:t>
            </a:r>
            <a:r>
              <a:rPr lang="en-GB" sz="1400" dirty="0" err="1"/>
              <a:t>loadcast</a:t>
            </a:r>
            <a:r>
              <a:rPr lang="en-GB" sz="1400" dirty="0"/>
              <a:t> structure in a galena layer)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5F3867-9972-2229-01BB-1B9F209CC734}"/>
              </a:ext>
            </a:extLst>
          </p:cNvPr>
          <p:cNvSpPr txBox="1"/>
          <p:nvPr/>
        </p:nvSpPr>
        <p:spPr>
          <a:xfrm>
            <a:off x="956929" y="5726006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Sidi Driss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3A47BD-1B6F-C259-73DC-F950FB86E790}"/>
              </a:ext>
            </a:extLst>
          </p:cNvPr>
          <p:cNvSpPr txBox="1"/>
          <p:nvPr/>
        </p:nvSpPr>
        <p:spPr>
          <a:xfrm>
            <a:off x="6824285" y="5812129"/>
            <a:ext cx="1184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 err="1"/>
              <a:t>Douahria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B3A90C-9E58-32BD-1DBC-DA17E274BFA0}"/>
              </a:ext>
            </a:extLst>
          </p:cNvPr>
          <p:cNvSpPr txBox="1"/>
          <p:nvPr/>
        </p:nvSpPr>
        <p:spPr>
          <a:xfrm>
            <a:off x="5318447" y="39712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Clt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EBFBDB-0389-B142-875D-2A6FACEA030B}"/>
              </a:ext>
            </a:extLst>
          </p:cNvPr>
          <p:cNvSpPr txBox="1"/>
          <p:nvPr/>
        </p:nvSpPr>
        <p:spPr>
          <a:xfrm>
            <a:off x="6095983" y="477465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Clt</a:t>
            </a:r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7FEC8E-956D-F704-3E96-FD33AB55B77D}"/>
              </a:ext>
            </a:extLst>
          </p:cNvPr>
          <p:cNvSpPr txBox="1"/>
          <p:nvPr/>
        </p:nvSpPr>
        <p:spPr>
          <a:xfrm>
            <a:off x="6643404" y="33795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5CA57C-8AF1-76CB-BF2E-327DB4EC3449}"/>
              </a:ext>
            </a:extLst>
          </p:cNvPr>
          <p:cNvSpPr txBox="1"/>
          <p:nvPr/>
        </p:nvSpPr>
        <p:spPr>
          <a:xfrm>
            <a:off x="7164121" y="25111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DDC8D5-398D-2C02-EC4A-453928798EB3}"/>
              </a:ext>
            </a:extLst>
          </p:cNvPr>
          <p:cNvSpPr txBox="1"/>
          <p:nvPr/>
        </p:nvSpPr>
        <p:spPr>
          <a:xfrm>
            <a:off x="5072908" y="359331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FeOX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A027A5-D3E8-FBB0-9B8D-F6A132CBD320}"/>
              </a:ext>
            </a:extLst>
          </p:cNvPr>
          <p:cNvSpPr txBox="1"/>
          <p:nvPr/>
        </p:nvSpPr>
        <p:spPr>
          <a:xfrm>
            <a:off x="6268862" y="319489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E14C8F-6298-311A-132A-B9F29D1A4D47}"/>
              </a:ext>
            </a:extLst>
          </p:cNvPr>
          <p:cNvSpPr txBox="1"/>
          <p:nvPr/>
        </p:nvSpPr>
        <p:spPr>
          <a:xfrm>
            <a:off x="7672493" y="31861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8EA067-E440-BDF5-BDBB-72DA1C359964}"/>
              </a:ext>
            </a:extLst>
          </p:cNvPr>
          <p:cNvSpPr txBox="1"/>
          <p:nvPr/>
        </p:nvSpPr>
        <p:spPr>
          <a:xfrm>
            <a:off x="6588426" y="428137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D83385C-A752-8CFA-D4CB-0128D0021337}"/>
              </a:ext>
            </a:extLst>
          </p:cNvPr>
          <p:cNvSpPr txBox="1"/>
          <p:nvPr/>
        </p:nvSpPr>
        <p:spPr>
          <a:xfrm>
            <a:off x="3390968" y="31205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F66831-ADC9-5B2B-9B34-F7B3AED00B96}"/>
              </a:ext>
            </a:extLst>
          </p:cNvPr>
          <p:cNvSpPr txBox="1"/>
          <p:nvPr/>
        </p:nvSpPr>
        <p:spPr>
          <a:xfrm>
            <a:off x="3629660" y="364293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7A7D37-BCE0-A121-6AB1-0EA890723EE7}"/>
              </a:ext>
            </a:extLst>
          </p:cNvPr>
          <p:cNvSpPr txBox="1"/>
          <p:nvPr/>
        </p:nvSpPr>
        <p:spPr>
          <a:xfrm>
            <a:off x="1063368" y="264640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F90163-623B-9D08-B3D3-5C6AA53F53B8}"/>
              </a:ext>
            </a:extLst>
          </p:cNvPr>
          <p:cNvSpPr txBox="1"/>
          <p:nvPr/>
        </p:nvSpPr>
        <p:spPr>
          <a:xfrm>
            <a:off x="2734928" y="32443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96FF0E8-1285-AF70-1ECC-7459DA4DDD34}"/>
              </a:ext>
            </a:extLst>
          </p:cNvPr>
          <p:cNvSpPr txBox="1"/>
          <p:nvPr/>
        </p:nvSpPr>
        <p:spPr>
          <a:xfrm>
            <a:off x="2316288" y="253004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Cal</a:t>
            </a:r>
            <a:endParaRPr lang="en-GB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2646262-796C-7AD0-8DF3-ED1415728F0A}"/>
              </a:ext>
            </a:extLst>
          </p:cNvPr>
          <p:cNvSpPr txBox="1"/>
          <p:nvPr/>
        </p:nvSpPr>
        <p:spPr>
          <a:xfrm>
            <a:off x="2256920" y="397527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Carb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01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Host rocks of the Pb-Zn ore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856" y="2221995"/>
            <a:ext cx="2756718" cy="3193294"/>
          </a:xfrm>
        </p:spPr>
        <p:txBody>
          <a:bodyPr>
            <a:normAutofit/>
          </a:bodyPr>
          <a:lstStyle/>
          <a:p>
            <a:r>
              <a:rPr lang="fr-BE" sz="1400" dirty="0"/>
              <a:t>- </a:t>
            </a:r>
            <a:r>
              <a:rPr lang="en-GB" sz="1400" dirty="0"/>
              <a:t>Fe-Mn enriched </a:t>
            </a:r>
            <a:r>
              <a:rPr lang="en-GB" sz="1400" dirty="0" err="1"/>
              <a:t>dedolomite</a:t>
            </a:r>
            <a:r>
              <a:rPr lang="en-GB" sz="1400" dirty="0"/>
              <a:t> (up to 5% Fe and 4.5%Mn) &lt; dedolomitization - Mn-Fe fluids (Sidi </a:t>
            </a:r>
            <a:r>
              <a:rPr lang="en-GB" sz="1400" dirty="0" err="1"/>
              <a:t>Driss</a:t>
            </a:r>
            <a:r>
              <a:rPr lang="en-GB" sz="1400" dirty="0"/>
              <a:t>)</a:t>
            </a:r>
          </a:p>
          <a:p>
            <a:r>
              <a:rPr lang="fr-BE" sz="1400" dirty="0"/>
              <a:t>- </a:t>
            </a:r>
            <a:r>
              <a:rPr lang="en-GB" sz="1400" dirty="0"/>
              <a:t>Early sulphates (barite in Sidi </a:t>
            </a:r>
            <a:r>
              <a:rPr lang="en-GB" sz="1400" dirty="0" err="1"/>
              <a:t>Driss</a:t>
            </a:r>
            <a:r>
              <a:rPr lang="en-GB" sz="1400" dirty="0"/>
              <a:t> and celestite in both sites)</a:t>
            </a:r>
          </a:p>
          <a:p>
            <a:r>
              <a:rPr lang="fr-BE" sz="1400" dirty="0"/>
              <a:t>- Early replacement of </a:t>
            </a:r>
            <a:r>
              <a:rPr lang="fr-BE" sz="1400" dirty="0" err="1"/>
              <a:t>dedolomite</a:t>
            </a:r>
            <a:r>
              <a:rPr lang="fr-BE" sz="1400" dirty="0"/>
              <a:t> by </a:t>
            </a:r>
            <a:r>
              <a:rPr lang="fr-BE" sz="1400" dirty="0" err="1"/>
              <a:t>sulphates</a:t>
            </a:r>
            <a:r>
              <a:rPr lang="fr-BE" sz="1400" dirty="0"/>
              <a:t> at Sidi Driss</a:t>
            </a:r>
            <a:endParaRPr lang="en-GB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3592C-2F99-72A1-7CB2-F0A5E63C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26" y="2072639"/>
            <a:ext cx="4926677" cy="416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AD7AEF6-5812-51C3-ED62-CF6988FC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22" y="2086108"/>
            <a:ext cx="3711395" cy="41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6A9709-6622-07EF-E8CE-7ECB3166ACEE}"/>
              </a:ext>
            </a:extLst>
          </p:cNvPr>
          <p:cNvSpPr txBox="1"/>
          <p:nvPr/>
        </p:nvSpPr>
        <p:spPr>
          <a:xfrm>
            <a:off x="3902791" y="586382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Sidi Driss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3FAEAD-C3C5-BB8D-DCB1-820A4159F058}"/>
              </a:ext>
            </a:extLst>
          </p:cNvPr>
          <p:cNvSpPr txBox="1"/>
          <p:nvPr/>
        </p:nvSpPr>
        <p:spPr>
          <a:xfrm>
            <a:off x="7812205" y="586382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Sidi Driss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88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83" y="128864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Petrography and paragenetic sequence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5B1B5706-1219-DE6D-9929-E60E2D11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b="55655"/>
          <a:stretch>
            <a:fillRect/>
          </a:stretch>
        </p:blipFill>
        <p:spPr bwMode="auto">
          <a:xfrm>
            <a:off x="185099" y="2160620"/>
            <a:ext cx="215900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texte, noir et blanc, carte&#10;&#10;Description générée automatiquement">
            <a:extLst>
              <a:ext uri="{FF2B5EF4-FFF2-40B4-BE49-F238E27FC236}">
                <a16:creationId xmlns:a16="http://schemas.microsoft.com/office/drawing/2014/main" id="{CDE71BD8-A810-A74C-7968-DE6AE4BB4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67" y="2170293"/>
            <a:ext cx="5474624" cy="404375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A1CE86D-92E2-6793-4E54-D0BD5D2A013F}"/>
              </a:ext>
            </a:extLst>
          </p:cNvPr>
          <p:cNvSpPr txBox="1">
            <a:spLocks/>
          </p:cNvSpPr>
          <p:nvPr/>
        </p:nvSpPr>
        <p:spPr>
          <a:xfrm>
            <a:off x="8102009" y="2221995"/>
            <a:ext cx="3801565" cy="31932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b="1" dirty="0" err="1"/>
              <a:t>Sphalerite</a:t>
            </a:r>
            <a:r>
              <a:rPr lang="fr-BE" sz="1400" dirty="0"/>
              <a:t>:</a:t>
            </a:r>
          </a:p>
          <a:p>
            <a:r>
              <a:rPr lang="fr-BE" sz="1400" dirty="0"/>
              <a:t>- </a:t>
            </a:r>
            <a:r>
              <a:rPr lang="fr-BE" sz="1400" dirty="0" err="1"/>
              <a:t>exhibits</a:t>
            </a:r>
            <a:r>
              <a:rPr lang="fr-BE" sz="1400" dirty="0"/>
              <a:t> </a:t>
            </a:r>
            <a:r>
              <a:rPr lang="fr-BE" sz="1400" dirty="0" err="1"/>
              <a:t>spherulitic</a:t>
            </a:r>
            <a:r>
              <a:rPr lang="fr-BE" sz="1400" dirty="0"/>
              <a:t> textures (up to 30 µm in diam.)</a:t>
            </a:r>
          </a:p>
          <a:p>
            <a:r>
              <a:rPr lang="fr-BE" sz="1400" dirty="0"/>
              <a:t>- spherules coalescence up to </a:t>
            </a:r>
            <a:r>
              <a:rPr lang="fr-BE" sz="1400" dirty="0" err="1"/>
              <a:t>form</a:t>
            </a:r>
            <a:r>
              <a:rPr lang="fr-BE" sz="1400" dirty="0"/>
              <a:t> </a:t>
            </a:r>
            <a:r>
              <a:rPr lang="fr-BE" sz="1400" dirty="0" err="1"/>
              <a:t>colloform</a:t>
            </a:r>
            <a:r>
              <a:rPr lang="fr-BE" sz="1400" dirty="0"/>
              <a:t> </a:t>
            </a:r>
            <a:r>
              <a:rPr lang="fr-BE" sz="1400" dirty="0" err="1"/>
              <a:t>layers</a:t>
            </a:r>
            <a:r>
              <a:rPr lang="fr-BE" sz="1400" dirty="0"/>
              <a:t> &lt; </a:t>
            </a:r>
            <a:r>
              <a:rPr lang="en-GB" sz="1400" dirty="0"/>
              <a:t>progressive recrystallization through the early burial diagenesis</a:t>
            </a:r>
            <a:endParaRPr lang="fr-BE" sz="1400" dirty="0"/>
          </a:p>
          <a:p>
            <a:r>
              <a:rPr lang="fr-BE" sz="1400" dirty="0"/>
              <a:t>- are </a:t>
            </a:r>
            <a:r>
              <a:rPr lang="fr-BE" sz="1400" dirty="0" err="1"/>
              <a:t>likely</a:t>
            </a:r>
            <a:r>
              <a:rPr lang="fr-BE" sz="1400" dirty="0"/>
              <a:t> products of </a:t>
            </a:r>
            <a:r>
              <a:rPr lang="fr-BE" sz="1400" dirty="0" err="1"/>
              <a:t>microbial</a:t>
            </a:r>
            <a:r>
              <a:rPr lang="fr-BE" sz="1400" dirty="0"/>
              <a:t> </a:t>
            </a:r>
            <a:r>
              <a:rPr lang="fr-BE" sz="1400" dirty="0" err="1"/>
              <a:t>activity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44762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0" y="250309"/>
            <a:ext cx="7334669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Petrography and paragenetic sequence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8415F0DE-5CE4-FFE5-E04E-EE31D190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6" y="-48535"/>
            <a:ext cx="4641343" cy="42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F3513FC7-8111-1220-23E0-0F7F37A3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"/>
          <a:stretch>
            <a:fillRect/>
          </a:stretch>
        </p:blipFill>
        <p:spPr bwMode="auto">
          <a:xfrm>
            <a:off x="3929628" y="1143323"/>
            <a:ext cx="3333162" cy="30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378F414-5F1C-6C36-C0FA-2EA6E44739C2}"/>
              </a:ext>
            </a:extLst>
          </p:cNvPr>
          <p:cNvSpPr txBox="1">
            <a:spLocks/>
          </p:cNvSpPr>
          <p:nvPr/>
        </p:nvSpPr>
        <p:spPr>
          <a:xfrm>
            <a:off x="171163" y="1989980"/>
            <a:ext cx="3641673" cy="432003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b="1" dirty="0"/>
              <a:t>Galena</a:t>
            </a:r>
            <a:r>
              <a:rPr lang="fr-BE" sz="1400" dirty="0"/>
              <a:t>:</a:t>
            </a:r>
          </a:p>
          <a:p>
            <a:r>
              <a:rPr lang="fr-BE" sz="1400" dirty="0"/>
              <a:t>- </a:t>
            </a:r>
            <a:r>
              <a:rPr lang="en-GB" sz="1400" dirty="0"/>
              <a:t>mostly forms euhedral to subhedral crystals/grains</a:t>
            </a:r>
          </a:p>
          <a:p>
            <a:r>
              <a:rPr lang="en-GB" sz="1400" dirty="0"/>
              <a:t>- frequently replaced sphalerite</a:t>
            </a:r>
          </a:p>
          <a:p>
            <a:r>
              <a:rPr lang="en-GB" sz="1400" b="1" dirty="0"/>
              <a:t>Pyrite and marcasite</a:t>
            </a:r>
            <a:r>
              <a:rPr lang="en-GB" sz="1400" dirty="0"/>
              <a:t>:</a:t>
            </a:r>
          </a:p>
          <a:p>
            <a:r>
              <a:rPr lang="en-GB" sz="1400" dirty="0"/>
              <a:t>- replaced earlier carbonates and/or sulphides </a:t>
            </a:r>
          </a:p>
          <a:p>
            <a:r>
              <a:rPr lang="en-GB" sz="1400" dirty="0"/>
              <a:t>- filled voids or are present as colloform bands </a:t>
            </a:r>
          </a:p>
          <a:p>
            <a:r>
              <a:rPr lang="en-GB" sz="1400" b="1" dirty="0"/>
              <a:t>Calcite</a:t>
            </a:r>
            <a:r>
              <a:rPr lang="en-GB" sz="1400" dirty="0"/>
              <a:t>:</a:t>
            </a:r>
          </a:p>
          <a:p>
            <a:r>
              <a:rPr lang="en-GB" sz="1400" dirty="0"/>
              <a:t>- fills most of the remaining voids in the carbonate host rock</a:t>
            </a:r>
            <a:endParaRPr lang="fr-BE" sz="1400" dirty="0"/>
          </a:p>
        </p:txBody>
      </p:sp>
      <p:pic>
        <p:nvPicPr>
          <p:cNvPr id="17" name="Image 16" descr="Une image contenant texte, rocher&#10;&#10;Description générée automatiquement">
            <a:extLst>
              <a:ext uri="{FF2B5EF4-FFF2-40B4-BE49-F238E27FC236}">
                <a16:creationId xmlns:a16="http://schemas.microsoft.com/office/drawing/2014/main" id="{3943656F-0786-214F-11DA-7E8EB3306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7" t="26263" r="9808" b="23771"/>
          <a:stretch/>
        </p:blipFill>
        <p:spPr>
          <a:xfrm>
            <a:off x="9239693" y="4393343"/>
            <a:ext cx="2950766" cy="1916676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94FC8C8-FDC0-E0C4-29BF-A42D07CD2588}"/>
              </a:ext>
            </a:extLst>
          </p:cNvPr>
          <p:cNvSpPr txBox="1">
            <a:spLocks/>
          </p:cNvSpPr>
          <p:nvPr/>
        </p:nvSpPr>
        <p:spPr>
          <a:xfrm>
            <a:off x="7325537" y="4528377"/>
            <a:ext cx="1743153" cy="16210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Late oxidation </a:t>
            </a:r>
            <a:r>
              <a:rPr lang="en-GB" sz="1400" dirty="0"/>
              <a:t>of the sulphide assemblage, well expressed at </a:t>
            </a:r>
            <a:r>
              <a:rPr lang="en-GB" sz="1400" dirty="0" err="1"/>
              <a:t>Douahria</a:t>
            </a:r>
            <a:endParaRPr lang="fr-BE" sz="1400" dirty="0"/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C7E12FC4-15B6-7F8F-3B27-B7CDCCA1B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r="16169" b="54147"/>
          <a:stretch/>
        </p:blipFill>
        <p:spPr bwMode="auto">
          <a:xfrm>
            <a:off x="3929628" y="4410820"/>
            <a:ext cx="322490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2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6" y="286603"/>
            <a:ext cx="4076054" cy="1450757"/>
          </a:xfrm>
        </p:spPr>
        <p:txBody>
          <a:bodyPr anchor="ctr">
            <a:normAutofit fontScale="90000"/>
          </a:bodyPr>
          <a:lstStyle/>
          <a:p>
            <a:r>
              <a:rPr lang="fr-BE" dirty="0">
                <a:solidFill>
                  <a:srgbClr val="FFFFFF"/>
                </a:solidFill>
              </a:rPr>
              <a:t>Sulphide </a:t>
            </a:r>
            <a:r>
              <a:rPr lang="fr-BE" dirty="0" err="1">
                <a:solidFill>
                  <a:srgbClr val="FFFFFF"/>
                </a:solidFill>
              </a:rPr>
              <a:t>chemistry</a:t>
            </a:r>
            <a:r>
              <a:rPr lang="fr-BE" dirty="0">
                <a:solidFill>
                  <a:srgbClr val="FFFFFF"/>
                </a:solidFill>
              </a:rPr>
              <a:t> </a:t>
            </a:r>
            <a:r>
              <a:rPr lang="fr-BE" sz="2700" dirty="0">
                <a:solidFill>
                  <a:srgbClr val="FFFFFF"/>
                </a:solidFill>
              </a:rPr>
              <a:t>(LA-ICPMS analyses)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1905000"/>
            <a:ext cx="4643151" cy="4495799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Galena</a:t>
            </a:r>
            <a:r>
              <a:rPr lang="en-GB" dirty="0"/>
              <a:t>: </a:t>
            </a:r>
          </a:p>
          <a:p>
            <a:r>
              <a:rPr lang="en-GB" dirty="0"/>
              <a:t>- As, Tl and Sb are the main minor and trace elements (up to 4472, 2481 and 683ppm, respectively). Low Fe and Zn contents (&lt;60 ppm and &lt;21 ppm)</a:t>
            </a:r>
          </a:p>
          <a:p>
            <a:r>
              <a:rPr lang="en-GB" b="1" dirty="0"/>
              <a:t>Pyrite and marcasite</a:t>
            </a:r>
            <a:r>
              <a:rPr lang="en-GB" dirty="0"/>
              <a:t>:</a:t>
            </a:r>
          </a:p>
          <a:p>
            <a:r>
              <a:rPr lang="en-GB" dirty="0"/>
              <a:t>- High but variable As contents (1.7-4477 ppm), whereas Zn, Ge, Sb are low (a few ppm)</a:t>
            </a:r>
          </a:p>
          <a:p>
            <a:r>
              <a:rPr lang="fr-BE" b="1" dirty="0" err="1"/>
              <a:t>Sphalerite</a:t>
            </a:r>
            <a:r>
              <a:rPr lang="fr-BE" dirty="0"/>
              <a:t>:</a:t>
            </a:r>
          </a:p>
          <a:p>
            <a:r>
              <a:rPr lang="fr-BE" dirty="0"/>
              <a:t>- Variable </a:t>
            </a:r>
            <a:r>
              <a:rPr lang="en-GB" dirty="0"/>
              <a:t>Fe, Cd and Tl contents (215&lt;Fe&lt;15304 ppm; 595&lt;Cd&lt;15881 ppm; 69&lt;Tl&lt;8120 ppm, </a:t>
            </a:r>
            <a:r>
              <a:rPr lang="en-GB" dirty="0" err="1"/>
              <a:t>m.v</a:t>
            </a:r>
            <a:r>
              <a:rPr lang="en-GB" dirty="0"/>
              <a:t>. of 353 ppm Tl)</a:t>
            </a:r>
          </a:p>
          <a:p>
            <a:r>
              <a:rPr lang="en-GB" dirty="0"/>
              <a:t>- Content in trace elements closer to the MVT rather than the </a:t>
            </a:r>
            <a:r>
              <a:rPr lang="en-GB" dirty="0" err="1"/>
              <a:t>Sedex</a:t>
            </a:r>
            <a:r>
              <a:rPr lang="en-GB" dirty="0"/>
              <a:t> (data from Hu et al., 2021)</a:t>
            </a:r>
          </a:p>
          <a:p>
            <a:r>
              <a:rPr lang="en-GB" dirty="0"/>
              <a:t>- Comparable Fe and Cd contents with the Irish-type (Navan deposits, </a:t>
            </a:r>
            <a:r>
              <a:rPr lang="en-GB" dirty="0" err="1"/>
              <a:t>Gagnevin</a:t>
            </a:r>
            <a:r>
              <a:rPr lang="en-GB" dirty="0"/>
              <a:t> et al., 2014), with an overlap in As, Mn, Sb, Ga, and Cu concentrations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729E71-7F33-6356-F92F-8572EF61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588" y="0"/>
            <a:ext cx="744403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FAB06C-2D75-948F-F78D-D874806727B7}"/>
              </a:ext>
            </a:extLst>
          </p:cNvPr>
          <p:cNvSpPr txBox="1"/>
          <p:nvPr/>
        </p:nvSpPr>
        <p:spPr>
          <a:xfrm>
            <a:off x="5834549" y="5384897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dirty="0" err="1"/>
              <a:t>Sphalerite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57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86603"/>
            <a:ext cx="7061459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Sulphur isotope composition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B2634A-A0E9-AC0C-5CA1-BE67791F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341" y="0"/>
            <a:ext cx="4353118" cy="685800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023048FC-29AA-B526-D40A-9E90A1926DAB}"/>
              </a:ext>
            </a:extLst>
          </p:cNvPr>
          <p:cNvSpPr txBox="1">
            <a:spLocks noChangeArrowheads="1"/>
          </p:cNvSpPr>
          <p:nvPr/>
        </p:nvSpPr>
        <p:spPr>
          <a:xfrm>
            <a:off x="467832" y="1923810"/>
            <a:ext cx="7310569" cy="45307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fr-BE" altLang="en-US" sz="1400" b="1" dirty="0" err="1">
                <a:solidFill>
                  <a:srgbClr val="333399"/>
                </a:solidFill>
              </a:rPr>
              <a:t>sulphates</a:t>
            </a:r>
            <a:r>
              <a:rPr lang="fr-BE" altLang="en-US" sz="1400" dirty="0">
                <a:solidFill>
                  <a:srgbClr val="333399"/>
                </a:solidFill>
              </a:rPr>
              <a:t> forming the host rock: </a:t>
            </a:r>
            <a:r>
              <a:rPr lang="fr-BE" altLang="en-US" sz="1400" dirty="0">
                <a:solidFill>
                  <a:srgbClr val="333399"/>
                </a:solidFill>
                <a:latin typeface="Symbol" panose="05050102010706020507" pitchFamily="18" charset="2"/>
              </a:rPr>
              <a:t>d</a:t>
            </a:r>
            <a:r>
              <a:rPr lang="fr-BE" altLang="en-US" sz="1400" baseline="30000" dirty="0">
                <a:solidFill>
                  <a:srgbClr val="333399"/>
                </a:solidFill>
              </a:rPr>
              <a:t>34</a:t>
            </a:r>
            <a:r>
              <a:rPr lang="fr-BE" altLang="en-US" sz="1400" dirty="0">
                <a:solidFill>
                  <a:srgbClr val="333399"/>
                </a:solidFill>
              </a:rPr>
              <a:t>S </a:t>
            </a:r>
            <a:r>
              <a:rPr lang="fr-BE" altLang="en-US" sz="1400" dirty="0">
                <a:solidFill>
                  <a:srgbClr val="333399"/>
                </a:solidFill>
                <a:ea typeface="Batang" panose="02030600000101010101" pitchFamily="18" charset="-127"/>
              </a:rPr>
              <a:t>≈</a:t>
            </a:r>
            <a:r>
              <a:rPr lang="fr-BE" altLang="en-US" sz="1400" dirty="0">
                <a:solidFill>
                  <a:srgbClr val="333399"/>
                </a:solidFill>
              </a:rPr>
              <a:t> </a:t>
            </a:r>
            <a:r>
              <a:rPr lang="fr-BE" altLang="en-US" sz="1400" dirty="0" err="1">
                <a:solidFill>
                  <a:srgbClr val="333399"/>
                </a:solidFill>
              </a:rPr>
              <a:t>Messinian</a:t>
            </a:r>
            <a:r>
              <a:rPr lang="fr-BE" altLang="en-US" sz="1400" dirty="0">
                <a:solidFill>
                  <a:srgbClr val="333399"/>
                </a:solidFill>
              </a:rPr>
              <a:t> </a:t>
            </a:r>
            <a:r>
              <a:rPr lang="fr-BE" altLang="en-US" sz="1400" dirty="0" err="1">
                <a:solidFill>
                  <a:srgbClr val="333399"/>
                </a:solidFill>
              </a:rPr>
              <a:t>evaporites</a:t>
            </a:r>
            <a:endParaRPr lang="fr-BE" altLang="en-US" sz="1400" dirty="0">
              <a:solidFill>
                <a:srgbClr val="333399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fr-BE" altLang="en-US" sz="1400" b="1" dirty="0" err="1">
                <a:solidFill>
                  <a:srgbClr val="008000"/>
                </a:solidFill>
              </a:rPr>
              <a:t>sphalerite</a:t>
            </a:r>
            <a:r>
              <a:rPr lang="fr-BE" altLang="en-US" sz="1400" dirty="0">
                <a:solidFill>
                  <a:srgbClr val="008000"/>
                </a:solidFill>
              </a:rPr>
              <a:t>:</a:t>
            </a: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rgbClr val="008000"/>
                </a:solidFill>
              </a:rPr>
              <a:t>- </a:t>
            </a:r>
            <a:r>
              <a:rPr lang="fr-BE" altLang="en-US" sz="1400" dirty="0" err="1">
                <a:solidFill>
                  <a:srgbClr val="008000"/>
                </a:solidFill>
              </a:rPr>
              <a:t>Fractionnation</a:t>
            </a:r>
            <a:r>
              <a:rPr lang="fr-BE" altLang="en-US" sz="1400" dirty="0">
                <a:solidFill>
                  <a:srgbClr val="008000"/>
                </a:solidFill>
              </a:rPr>
              <a:t> </a:t>
            </a:r>
            <a:r>
              <a:rPr lang="fr-BE" altLang="en-US" sz="1400" dirty="0" err="1">
                <a:solidFill>
                  <a:srgbClr val="008000"/>
                </a:solidFill>
              </a:rPr>
              <a:t>related</a:t>
            </a:r>
            <a:r>
              <a:rPr lang="fr-BE" altLang="en-US" sz="1400" dirty="0">
                <a:solidFill>
                  <a:srgbClr val="008000"/>
                </a:solidFill>
              </a:rPr>
              <a:t> to </a:t>
            </a:r>
            <a:r>
              <a:rPr lang="fr-BE" altLang="en-US" sz="1400" b="1" dirty="0">
                <a:solidFill>
                  <a:srgbClr val="008000"/>
                </a:solidFill>
              </a:rPr>
              <a:t>BSR</a:t>
            </a:r>
            <a:r>
              <a:rPr lang="fr-BE" altLang="en-US" sz="1400" dirty="0">
                <a:solidFill>
                  <a:srgbClr val="008000"/>
                </a:solidFill>
              </a:rPr>
              <a:t>, </a:t>
            </a:r>
            <a:r>
              <a:rPr lang="fr-BE" altLang="en-US" sz="1400" dirty="0" err="1">
                <a:solidFill>
                  <a:srgbClr val="008000"/>
                </a:solidFill>
              </a:rPr>
              <a:t>likely</a:t>
            </a:r>
            <a:r>
              <a:rPr lang="fr-BE" altLang="en-US" sz="1400" dirty="0">
                <a:solidFill>
                  <a:srgbClr val="008000"/>
                </a:solidFill>
              </a:rPr>
              <a:t> cf. </a:t>
            </a:r>
            <a:r>
              <a:rPr lang="fr-BE" altLang="en-US" sz="1400" dirty="0" err="1">
                <a:solidFill>
                  <a:srgbClr val="008000"/>
                </a:solidFill>
              </a:rPr>
              <a:t>spherulitic</a:t>
            </a:r>
            <a:r>
              <a:rPr lang="fr-BE" altLang="en-US" sz="1400" dirty="0">
                <a:solidFill>
                  <a:srgbClr val="008000"/>
                </a:solidFill>
              </a:rPr>
              <a:t> texture</a:t>
            </a: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rgbClr val="008000"/>
                </a:solidFill>
              </a:rPr>
              <a:t>- For the </a:t>
            </a:r>
            <a:r>
              <a:rPr lang="fr-BE" altLang="en-US" sz="1400" dirty="0" err="1">
                <a:solidFill>
                  <a:srgbClr val="008000"/>
                </a:solidFill>
              </a:rPr>
              <a:t>less</a:t>
            </a:r>
            <a:r>
              <a:rPr lang="fr-BE" altLang="en-US" sz="1400" dirty="0">
                <a:solidFill>
                  <a:srgbClr val="008000"/>
                </a:solidFill>
              </a:rPr>
              <a:t> negative values: </a:t>
            </a:r>
            <a:r>
              <a:rPr lang="fr-BE" altLang="en-US" sz="1400" b="1" dirty="0">
                <a:solidFill>
                  <a:srgbClr val="008000"/>
                </a:solidFill>
              </a:rPr>
              <a:t>BSR</a:t>
            </a:r>
            <a:r>
              <a:rPr lang="fr-BE" altLang="en-US" sz="1400" dirty="0">
                <a:solidFill>
                  <a:srgbClr val="008000"/>
                </a:solidFill>
              </a:rPr>
              <a:t> </a:t>
            </a:r>
            <a:r>
              <a:rPr lang="fr-BE" altLang="en-US" sz="1400" dirty="0" err="1">
                <a:solidFill>
                  <a:srgbClr val="008000"/>
                </a:solidFill>
              </a:rPr>
              <a:t>with</a:t>
            </a:r>
            <a:r>
              <a:rPr lang="fr-BE" altLang="en-US" sz="1400" dirty="0">
                <a:solidFill>
                  <a:srgbClr val="008000"/>
                </a:solidFill>
              </a:rPr>
              <a:t> </a:t>
            </a:r>
            <a:r>
              <a:rPr lang="fr-BE" altLang="en-US" sz="1400" dirty="0" err="1">
                <a:solidFill>
                  <a:srgbClr val="008000"/>
                </a:solidFill>
              </a:rPr>
              <a:t>limited</a:t>
            </a:r>
            <a:r>
              <a:rPr lang="fr-BE" altLang="en-US" sz="1400" dirty="0">
                <a:solidFill>
                  <a:srgbClr val="008000"/>
                </a:solidFill>
              </a:rPr>
              <a:t> sulfate input (</a:t>
            </a:r>
            <a:r>
              <a:rPr lang="fr-BE" altLang="en-US" sz="1400" dirty="0" err="1">
                <a:solidFill>
                  <a:srgbClr val="008000"/>
                </a:solidFill>
              </a:rPr>
              <a:t>closed</a:t>
            </a:r>
            <a:r>
              <a:rPr lang="fr-BE" altLang="en-US" sz="1400" dirty="0">
                <a:solidFill>
                  <a:srgbClr val="008000"/>
                </a:solidFill>
              </a:rPr>
              <a:t> system) </a:t>
            </a:r>
          </a:p>
          <a:p>
            <a:pPr mar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b="1" dirty="0">
                <a:solidFill>
                  <a:schemeClr val="tx2"/>
                </a:solidFill>
              </a:rPr>
              <a:t> </a:t>
            </a:r>
            <a:r>
              <a:rPr lang="fr-BE" altLang="en-US" sz="1400" b="1" dirty="0" err="1">
                <a:solidFill>
                  <a:schemeClr val="tx2"/>
                </a:solidFill>
              </a:rPr>
              <a:t>galena</a:t>
            </a:r>
            <a:r>
              <a:rPr lang="fr-BE" altLang="en-US" sz="1400" dirty="0">
                <a:solidFill>
                  <a:schemeClr val="tx2"/>
                </a:solidFill>
              </a:rPr>
              <a:t>:</a:t>
            </a: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chemeClr val="tx2"/>
                </a:solidFill>
              </a:rPr>
              <a:t>- Signature </a:t>
            </a:r>
            <a:r>
              <a:rPr lang="fr-BE" altLang="en-US" sz="1400" dirty="0" err="1">
                <a:solidFill>
                  <a:schemeClr val="tx2"/>
                </a:solidFill>
              </a:rPr>
              <a:t>inherited</a:t>
            </a:r>
            <a:r>
              <a:rPr lang="fr-BE" altLang="en-US" sz="1400" dirty="0">
                <a:solidFill>
                  <a:schemeClr val="tx2"/>
                </a:solidFill>
              </a:rPr>
              <a:t> </a:t>
            </a:r>
            <a:r>
              <a:rPr lang="fr-BE" altLang="en-US" sz="1400" dirty="0" err="1">
                <a:solidFill>
                  <a:schemeClr val="tx2"/>
                </a:solidFill>
              </a:rPr>
              <a:t>from</a:t>
            </a:r>
            <a:r>
              <a:rPr lang="fr-BE" altLang="en-US" sz="1400" dirty="0">
                <a:solidFill>
                  <a:schemeClr val="tx2"/>
                </a:solidFill>
              </a:rPr>
              <a:t> </a:t>
            </a:r>
            <a:r>
              <a:rPr lang="fr-BE" altLang="en-US" sz="1400" dirty="0" err="1">
                <a:solidFill>
                  <a:schemeClr val="tx2"/>
                </a:solidFill>
              </a:rPr>
              <a:t>sphalerite</a:t>
            </a:r>
            <a:r>
              <a:rPr lang="fr-BE" altLang="en-US" sz="1400" dirty="0">
                <a:solidFill>
                  <a:schemeClr val="tx2"/>
                </a:solidFill>
              </a:rPr>
              <a:t> (replacement of the latter), and </a:t>
            </a: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b="1" dirty="0">
                <a:solidFill>
                  <a:schemeClr val="tx2"/>
                </a:solidFill>
              </a:rPr>
              <a:t>- TSR</a:t>
            </a:r>
            <a:r>
              <a:rPr lang="fr-BE" altLang="en-US" sz="1400" dirty="0">
                <a:solidFill>
                  <a:schemeClr val="tx2"/>
                </a:solidFill>
              </a:rPr>
              <a:t> </a:t>
            </a:r>
            <a:r>
              <a:rPr lang="fr-BE" altLang="en-US" sz="1400" i="1" dirty="0">
                <a:solidFill>
                  <a:schemeClr val="tx2"/>
                </a:solidFill>
              </a:rPr>
              <a:t>in situ</a:t>
            </a:r>
            <a:r>
              <a:rPr lang="fr-BE" altLang="en-US" sz="1400" dirty="0">
                <a:solidFill>
                  <a:schemeClr val="tx2"/>
                </a:solidFill>
              </a:rPr>
              <a:t>, (</a:t>
            </a:r>
            <a:r>
              <a:rPr lang="fr-BE" altLang="en-US" sz="1400" dirty="0" err="1">
                <a:solidFill>
                  <a:schemeClr val="tx2"/>
                </a:solidFill>
              </a:rPr>
              <a:t>considering</a:t>
            </a:r>
            <a:r>
              <a:rPr lang="fr-BE" altLang="en-US" sz="1400" dirty="0">
                <a:solidFill>
                  <a:schemeClr val="tx2"/>
                </a:solidFill>
              </a:rPr>
              <a:t> T</a:t>
            </a:r>
            <a:r>
              <a:rPr lang="fr-BE" altLang="en-US" sz="1400" baseline="-25000" dirty="0">
                <a:solidFill>
                  <a:schemeClr val="tx2"/>
                </a:solidFill>
              </a:rPr>
              <a:t>h</a:t>
            </a:r>
            <a:r>
              <a:rPr lang="fr-BE" altLang="en-US" sz="1400" dirty="0">
                <a:solidFill>
                  <a:schemeClr val="tx2"/>
                </a:solidFill>
              </a:rPr>
              <a:t>&gt; 160°C on calcite)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fr-BE" altLang="en-US" sz="1400" b="1" dirty="0">
                <a:solidFill>
                  <a:srgbClr val="FF9900"/>
                </a:solidFill>
              </a:rPr>
              <a:t>Fe-sulphides</a:t>
            </a:r>
            <a:r>
              <a:rPr lang="fr-BE" altLang="en-US" sz="1400" dirty="0">
                <a:solidFill>
                  <a:srgbClr val="FF9900"/>
                </a:solidFill>
              </a:rPr>
              <a:t>: </a:t>
            </a: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1400" dirty="0">
                <a:solidFill>
                  <a:srgbClr val="FF9900"/>
                </a:solidFill>
              </a:rPr>
              <a:t>- Signature inherited from sphalerite and galena by replacement</a:t>
            </a:r>
            <a:endParaRPr lang="fr-BE" altLang="en-US" sz="1400" dirty="0">
              <a:solidFill>
                <a:srgbClr val="FF9900"/>
              </a:solidFill>
            </a:endParaRP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rgbClr val="FF9900"/>
                </a:solidFill>
              </a:rPr>
              <a:t>- Rayleigh fractionation in </a:t>
            </a:r>
            <a:r>
              <a:rPr lang="fr-BE" altLang="en-US" sz="1400" dirty="0" err="1">
                <a:solidFill>
                  <a:srgbClr val="FF9900"/>
                </a:solidFill>
              </a:rPr>
              <a:t>closed</a:t>
            </a:r>
            <a:r>
              <a:rPr lang="fr-BE" altLang="en-US" sz="1400" dirty="0">
                <a:solidFill>
                  <a:srgbClr val="FF9900"/>
                </a:solidFill>
              </a:rPr>
              <a:t> system </a:t>
            </a:r>
          </a:p>
          <a:p>
            <a:pPr mar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rgbClr val="FF9900"/>
                </a:solidFill>
              </a:rPr>
              <a:t> </a:t>
            </a:r>
            <a:r>
              <a:rPr lang="fr-BE" altLang="en-US" sz="1400" b="1" dirty="0" err="1">
                <a:solidFill>
                  <a:srgbClr val="00CCFF"/>
                </a:solidFill>
              </a:rPr>
              <a:t>Late</a:t>
            </a:r>
            <a:r>
              <a:rPr lang="fr-BE" altLang="en-US" sz="1400" b="1" dirty="0">
                <a:solidFill>
                  <a:srgbClr val="00CCFF"/>
                </a:solidFill>
              </a:rPr>
              <a:t> </a:t>
            </a:r>
            <a:r>
              <a:rPr lang="fr-BE" altLang="en-US" sz="1400" b="1" dirty="0" err="1">
                <a:solidFill>
                  <a:srgbClr val="00CCFF"/>
                </a:solidFill>
              </a:rPr>
              <a:t>sulphates</a:t>
            </a:r>
            <a:r>
              <a:rPr lang="fr-BE" altLang="en-US" sz="1400" dirty="0">
                <a:solidFill>
                  <a:srgbClr val="00CCFF"/>
                </a:solidFill>
              </a:rPr>
              <a:t>:</a:t>
            </a:r>
          </a:p>
          <a:p>
            <a:pPr mar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dirty="0">
                <a:solidFill>
                  <a:srgbClr val="00CCFF"/>
                </a:solidFill>
              </a:rPr>
              <a:t>   - </a:t>
            </a:r>
            <a:r>
              <a:rPr lang="en-GB" altLang="en-US" sz="1400" dirty="0">
                <a:solidFill>
                  <a:srgbClr val="00CCFF"/>
                </a:solidFill>
              </a:rPr>
              <a:t>Precipitated after light (</a:t>
            </a:r>
            <a:r>
              <a:rPr lang="en-GB" altLang="en-US" sz="1400" baseline="30000" dirty="0">
                <a:solidFill>
                  <a:srgbClr val="00CCFF"/>
                </a:solidFill>
              </a:rPr>
              <a:t>32</a:t>
            </a:r>
            <a:r>
              <a:rPr lang="en-GB" altLang="en-US" sz="1400" dirty="0">
                <a:solidFill>
                  <a:srgbClr val="00CCFF"/>
                </a:solidFill>
              </a:rPr>
              <a:t>S)-enriched Fe-sulphides</a:t>
            </a:r>
            <a:endParaRPr lang="fr-BE" altLang="en-US" sz="1400" dirty="0">
              <a:solidFill>
                <a:srgbClr val="00CCFF"/>
              </a:solidFill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BE" altLang="en-US" sz="1050" dirty="0">
              <a:solidFill>
                <a:srgbClr val="FF9900"/>
              </a:solidFill>
            </a:endParaRPr>
          </a:p>
          <a:p>
            <a:pPr marL="201168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altLang="en-US" sz="1400" b="1" dirty="0" err="1">
                <a:solidFill>
                  <a:schemeClr val="tx1"/>
                </a:solidFill>
              </a:rPr>
              <a:t>Comparison</a:t>
            </a:r>
            <a:r>
              <a:rPr lang="fr-BE" altLang="en-US" sz="1400" b="1" dirty="0">
                <a:solidFill>
                  <a:schemeClr val="tx1"/>
                </a:solidFill>
              </a:rPr>
              <a:t> </a:t>
            </a:r>
            <a:r>
              <a:rPr lang="fr-BE" altLang="en-US" sz="1400" b="1" dirty="0" err="1">
                <a:solidFill>
                  <a:schemeClr val="tx1"/>
                </a:solidFill>
              </a:rPr>
              <a:t>with</a:t>
            </a:r>
            <a:r>
              <a:rPr lang="fr-BE" altLang="en-US" sz="1400" b="1" dirty="0">
                <a:solidFill>
                  <a:schemeClr val="tx1"/>
                </a:solidFill>
              </a:rPr>
              <a:t> </a:t>
            </a:r>
            <a:r>
              <a:rPr lang="fr-BE" altLang="en-US" sz="1400" b="1" dirty="0" err="1">
                <a:solidFill>
                  <a:schemeClr val="tx1"/>
                </a:solidFill>
              </a:rPr>
              <a:t>sphalerite</a:t>
            </a:r>
            <a:r>
              <a:rPr lang="fr-BE" altLang="en-US" sz="1400" b="1" dirty="0">
                <a:solidFill>
                  <a:schemeClr val="tx1"/>
                </a:solidFill>
              </a:rPr>
              <a:t> </a:t>
            </a:r>
            <a:r>
              <a:rPr lang="fr-BE" altLang="en-US" sz="1400" b="1" dirty="0" err="1">
                <a:solidFill>
                  <a:schemeClr val="tx1"/>
                </a:solidFill>
              </a:rPr>
              <a:t>from</a:t>
            </a:r>
            <a:r>
              <a:rPr lang="fr-BE" altLang="en-US" sz="1400" b="1" dirty="0">
                <a:solidFill>
                  <a:schemeClr val="tx1"/>
                </a:solidFill>
              </a:rPr>
              <a:t> </a:t>
            </a:r>
            <a:r>
              <a:rPr lang="fr-BE" altLang="en-US" sz="1400" b="1" dirty="0" err="1">
                <a:solidFill>
                  <a:schemeClr val="tx1"/>
                </a:solidFill>
              </a:rPr>
              <a:t>other</a:t>
            </a:r>
            <a:r>
              <a:rPr lang="fr-BE" altLang="en-US" sz="1400" b="1" dirty="0">
                <a:solidFill>
                  <a:schemeClr val="tx1"/>
                </a:solidFill>
              </a:rPr>
              <a:t> </a:t>
            </a:r>
            <a:r>
              <a:rPr lang="fr-BE" altLang="en-US" sz="1400" b="1" dirty="0" err="1">
                <a:solidFill>
                  <a:schemeClr val="tx1"/>
                </a:solidFill>
              </a:rPr>
              <a:t>deposit</a:t>
            </a:r>
            <a:r>
              <a:rPr lang="fr-BE" altLang="en-US" sz="1400" b="1" dirty="0">
                <a:solidFill>
                  <a:schemeClr val="tx1"/>
                </a:solidFill>
              </a:rPr>
              <a:t> types: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BE" altLang="en-US" sz="1400" dirty="0" err="1">
                <a:solidFill>
                  <a:schemeClr val="tx1"/>
                </a:solidFill>
              </a:rPr>
              <a:t>Closer</a:t>
            </a:r>
            <a:r>
              <a:rPr lang="fr-BE" altLang="en-US" sz="1400" dirty="0">
                <a:solidFill>
                  <a:schemeClr val="tx1"/>
                </a:solidFill>
              </a:rPr>
              <a:t> to the Irish-type </a:t>
            </a:r>
            <a:r>
              <a:rPr lang="fr-BE" altLang="en-US" sz="1400" dirty="0" err="1">
                <a:solidFill>
                  <a:schemeClr val="tx1"/>
                </a:solidFill>
              </a:rPr>
              <a:t>deposits</a:t>
            </a:r>
            <a:endParaRPr lang="fr-BE" altLang="en-US" sz="1400" dirty="0">
              <a:solidFill>
                <a:schemeClr val="tx1"/>
              </a:solidFill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BE" altLang="en-US" sz="1400" dirty="0" err="1">
                <a:solidFill>
                  <a:schemeClr val="tx1"/>
                </a:solidFill>
              </a:rPr>
              <a:t>Heavier</a:t>
            </a:r>
            <a:r>
              <a:rPr lang="fr-BE" altLang="en-US" sz="1400" dirty="0">
                <a:solidFill>
                  <a:schemeClr val="tx1"/>
                </a:solidFill>
              </a:rPr>
              <a:t> composition for </a:t>
            </a:r>
            <a:r>
              <a:rPr lang="fr-BE" altLang="en-US" sz="1400" dirty="0" err="1">
                <a:solidFill>
                  <a:schemeClr val="tx1"/>
                </a:solidFill>
              </a:rPr>
              <a:t>spahlerite</a:t>
            </a:r>
            <a:r>
              <a:rPr lang="fr-BE" altLang="en-US" sz="1400" dirty="0">
                <a:solidFill>
                  <a:schemeClr val="tx1"/>
                </a:solidFill>
              </a:rPr>
              <a:t> </a:t>
            </a:r>
            <a:r>
              <a:rPr lang="fr-BE" altLang="en-US" sz="1400" dirty="0" err="1">
                <a:solidFill>
                  <a:schemeClr val="tx1"/>
                </a:solidFill>
              </a:rPr>
              <a:t>from</a:t>
            </a:r>
            <a:r>
              <a:rPr lang="fr-BE" altLang="en-US" sz="1400" dirty="0">
                <a:solidFill>
                  <a:schemeClr val="tx1"/>
                </a:solidFill>
              </a:rPr>
              <a:t> MVT and </a:t>
            </a:r>
            <a:r>
              <a:rPr lang="fr-BE" altLang="en-US" sz="1400" dirty="0" err="1">
                <a:solidFill>
                  <a:schemeClr val="tx1"/>
                </a:solidFill>
              </a:rPr>
              <a:t>SedEx</a:t>
            </a:r>
            <a:endParaRPr lang="fr-FR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80FC74B-3B70-E0A0-2D73-B31F281F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5556" y="5466895"/>
            <a:ext cx="168387" cy="777536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1E86FC9B-7FD2-7301-075F-6B68A4F19BDF}"/>
              </a:ext>
            </a:extLst>
          </p:cNvPr>
          <p:cNvSpPr>
            <a:spLocks noChangeArrowheads="1"/>
          </p:cNvSpPr>
          <p:nvPr/>
        </p:nvSpPr>
        <p:spPr bwMode="auto">
          <a:xfrm rot="3620451" flipV="1">
            <a:off x="9675321" y="4796507"/>
            <a:ext cx="1458859" cy="68715"/>
          </a:xfrm>
          <a:prstGeom prst="leftArrow">
            <a:avLst>
              <a:gd name="adj1" fmla="val 50000"/>
              <a:gd name="adj2" fmla="val 20818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E324EF6A-58B6-599E-3DB3-07422743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487" y="3457401"/>
            <a:ext cx="1730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en-US" sz="1200" b="1" dirty="0">
                <a:solidFill>
                  <a:srgbClr val="008000"/>
                </a:solidFill>
              </a:rPr>
              <a:t>∆</a:t>
            </a:r>
            <a:r>
              <a:rPr lang="fr-BE" altLang="en-US" sz="1200" b="1" baseline="30000" dirty="0">
                <a:solidFill>
                  <a:srgbClr val="008000"/>
                </a:solidFill>
              </a:rPr>
              <a:t>34</a:t>
            </a:r>
            <a:r>
              <a:rPr lang="fr-BE" altLang="en-US" sz="1200" b="1" dirty="0">
                <a:solidFill>
                  <a:srgbClr val="008000"/>
                </a:solidFill>
              </a:rPr>
              <a:t>S: -25 à -70‰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3441BD76-C83F-84EF-CBF0-6B663F37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0789" y="3697981"/>
            <a:ext cx="1792078" cy="611362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AutoShape 16">
            <a:extLst>
              <a:ext uri="{FF2B5EF4-FFF2-40B4-BE49-F238E27FC236}">
                <a16:creationId xmlns:a16="http://schemas.microsoft.com/office/drawing/2014/main" id="{76FAB042-41B8-FF09-089D-99456274AE96}"/>
              </a:ext>
            </a:extLst>
          </p:cNvPr>
          <p:cNvSpPr>
            <a:spLocks noChangeArrowheads="1"/>
          </p:cNvSpPr>
          <p:nvPr/>
        </p:nvSpPr>
        <p:spPr bwMode="auto">
          <a:xfrm rot="3120000">
            <a:off x="9420992" y="5445620"/>
            <a:ext cx="1594367" cy="45719"/>
          </a:xfrm>
          <a:prstGeom prst="leftArrow">
            <a:avLst>
              <a:gd name="adj1" fmla="val 50000"/>
              <a:gd name="adj2" fmla="val 51793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5A90BA8C-69D8-7A18-3096-C7F5E9860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1759" y="4353008"/>
            <a:ext cx="1259172" cy="473209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C1A8D48-6755-4F50-1E01-423F82FB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489" y="4477256"/>
            <a:ext cx="8483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en-US" sz="1200" b="1" dirty="0">
                <a:solidFill>
                  <a:schemeClr val="tx2"/>
                </a:solidFill>
              </a:rPr>
              <a:t>∆</a:t>
            </a:r>
            <a:r>
              <a:rPr lang="fr-BE" altLang="en-US" sz="1200" b="1" baseline="30000" dirty="0">
                <a:solidFill>
                  <a:schemeClr val="tx2"/>
                </a:solidFill>
              </a:rPr>
              <a:t>34</a:t>
            </a:r>
            <a:r>
              <a:rPr lang="fr-BE" altLang="en-US" sz="1200" b="1" dirty="0">
                <a:solidFill>
                  <a:schemeClr val="tx2"/>
                </a:solidFill>
              </a:rPr>
              <a:t>S: -30 </a:t>
            </a:r>
          </a:p>
          <a:p>
            <a:r>
              <a:rPr lang="fr-BE" altLang="en-US" sz="1200" b="1" dirty="0">
                <a:solidFill>
                  <a:schemeClr val="tx2"/>
                </a:solidFill>
              </a:rPr>
              <a:t>to -55‰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DA987A70-04D4-9250-7170-EBFBF09E6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088" y="4982586"/>
            <a:ext cx="2430679" cy="46751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830CD5C4-450D-5BFA-4EE1-A186E780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705" y="5439090"/>
            <a:ext cx="16811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en-US" sz="1200" b="1" dirty="0">
                <a:solidFill>
                  <a:srgbClr val="FF9900"/>
                </a:solidFill>
              </a:rPr>
              <a:t>∆</a:t>
            </a:r>
            <a:r>
              <a:rPr lang="fr-BE" altLang="en-US" sz="1200" b="1" baseline="30000" dirty="0">
                <a:solidFill>
                  <a:srgbClr val="FF9900"/>
                </a:solidFill>
              </a:rPr>
              <a:t>34</a:t>
            </a:r>
            <a:r>
              <a:rPr lang="fr-BE" altLang="en-US" sz="1200" b="1" dirty="0">
                <a:solidFill>
                  <a:srgbClr val="FF9900"/>
                </a:solidFill>
              </a:rPr>
              <a:t>S: -60 à +5‰</a:t>
            </a:r>
          </a:p>
        </p:txBody>
      </p:sp>
      <p:sp>
        <p:nvSpPr>
          <p:cNvPr id="24" name="AutoShape 21">
            <a:extLst>
              <a:ext uri="{FF2B5EF4-FFF2-40B4-BE49-F238E27FC236}">
                <a16:creationId xmlns:a16="http://schemas.microsoft.com/office/drawing/2014/main" id="{EA3C5A27-FD5B-E7A4-EFC0-9B8CC6AD4300}"/>
              </a:ext>
            </a:extLst>
          </p:cNvPr>
          <p:cNvSpPr>
            <a:spLocks noChangeArrowheads="1"/>
          </p:cNvSpPr>
          <p:nvPr/>
        </p:nvSpPr>
        <p:spPr bwMode="auto">
          <a:xfrm rot="3107414">
            <a:off x="9903083" y="5806810"/>
            <a:ext cx="932614" cy="50833"/>
          </a:xfrm>
          <a:prstGeom prst="leftArrow">
            <a:avLst>
              <a:gd name="adj1" fmla="val 50000"/>
              <a:gd name="adj2" fmla="val 64130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01C8F91-5540-D6C7-31B3-9B5AAEE6D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7301" y="5469840"/>
            <a:ext cx="936625" cy="287338"/>
          </a:xfrm>
          <a:prstGeom prst="rect">
            <a:avLst/>
          </a:prstGeom>
          <a:noFill/>
          <a:ln w="19050">
            <a:solidFill>
              <a:srgbClr val="33CC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7" name="Picture 33">
            <a:extLst>
              <a:ext uri="{FF2B5EF4-FFF2-40B4-BE49-F238E27FC236}">
                <a16:creationId xmlns:a16="http://schemas.microsoft.com/office/drawing/2014/main" id="{4B35A31B-3AE2-199A-15A8-66752B86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2"/>
          <a:stretch>
            <a:fillRect/>
          </a:stretch>
        </p:blipFill>
        <p:spPr>
          <a:xfrm>
            <a:off x="10119039" y="3465080"/>
            <a:ext cx="1008063" cy="866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35">
            <a:extLst>
              <a:ext uri="{FF2B5EF4-FFF2-40B4-BE49-F238E27FC236}">
                <a16:creationId xmlns:a16="http://schemas.microsoft.com/office/drawing/2014/main" id="{478E5F47-052D-CC47-6204-828ACAD1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3"/>
          <a:stretch>
            <a:fillRect/>
          </a:stretch>
        </p:blipFill>
        <p:spPr bwMode="auto">
          <a:xfrm>
            <a:off x="10272857" y="4201524"/>
            <a:ext cx="1008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>
            <a:extLst>
              <a:ext uri="{FF2B5EF4-FFF2-40B4-BE49-F238E27FC236}">
                <a16:creationId xmlns:a16="http://schemas.microsoft.com/office/drawing/2014/main" id="{3E1B5293-AC58-9E46-CAB8-7B1EAB9B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662" y="4214004"/>
            <a:ext cx="86360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113CCC0E-BA14-2C6C-7247-E1DAD872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5200" y="4487070"/>
            <a:ext cx="1008062" cy="931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EEC33D-1DDF-7E57-15D3-76FB8616A5C2}"/>
              </a:ext>
            </a:extLst>
          </p:cNvPr>
          <p:cNvSpPr txBox="1"/>
          <p:nvPr/>
        </p:nvSpPr>
        <p:spPr>
          <a:xfrm>
            <a:off x="6567950" y="5260786"/>
            <a:ext cx="174984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are from: (a) Decrée et al. 2016 (and references therein), (b) Leach et al. </a:t>
            </a:r>
            <a:r>
              <a:rPr lang="da-DK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(2005), and references therein), (c) Yesares et al. (2019), (d) Sheppard et al. (1996), (e) Claypool et al. </a:t>
            </a:r>
            <a:r>
              <a:rPr lang="fr-BE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(1980), (f) </a:t>
            </a:r>
            <a:r>
              <a:rPr lang="fr-BE" sz="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Paytan</a:t>
            </a:r>
            <a:r>
              <a:rPr lang="fr-BE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GB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(1998)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8987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6" y="286603"/>
            <a:ext cx="5863524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Lead isotope composition &amp; Fluid inclusions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43" y="2191603"/>
            <a:ext cx="3742816" cy="3193294"/>
          </a:xfrm>
        </p:spPr>
        <p:txBody>
          <a:bodyPr>
            <a:normAutofit/>
          </a:bodyPr>
          <a:lstStyle/>
          <a:p>
            <a:r>
              <a:rPr lang="fr-BE" dirty="0"/>
              <a:t>The Oued </a:t>
            </a:r>
            <a:r>
              <a:rPr lang="fr-BE" dirty="0" err="1"/>
              <a:t>Belif</a:t>
            </a:r>
            <a:r>
              <a:rPr lang="fr-BE" dirty="0"/>
              <a:t> </a:t>
            </a:r>
            <a:r>
              <a:rPr lang="fr-BE" dirty="0" err="1"/>
              <a:t>breccia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CB516E-913B-869F-6703-C63E28275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43" y="1905000"/>
            <a:ext cx="6126266" cy="4473581"/>
          </a:xfrm>
          <a:prstGeom prst="rect">
            <a:avLst/>
          </a:prstGeom>
        </p:spPr>
      </p:pic>
      <p:pic>
        <p:nvPicPr>
          <p:cNvPr id="9" name="Image 8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5A9E631E-09DC-41D0-6DA6-FF9E31324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59" y="2252352"/>
            <a:ext cx="4259623" cy="3483090"/>
          </a:xfrm>
          <a:prstGeom prst="rect">
            <a:avLst/>
          </a:prstGeom>
        </p:spPr>
      </p:pic>
      <p:pic>
        <p:nvPicPr>
          <p:cNvPr id="18" name="Image 17" descr="Une image contenant texte, croquis, carte, dessin&#10;&#10;Description générée automatiquement">
            <a:extLst>
              <a:ext uri="{FF2B5EF4-FFF2-40B4-BE49-F238E27FC236}">
                <a16:creationId xmlns:a16="http://schemas.microsoft.com/office/drawing/2014/main" id="{DE0E6F12-F331-9CA2-D028-5D4ED5391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23" y="55264"/>
            <a:ext cx="5352413" cy="20234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E51CA2-C50D-9251-45A5-FB0560DC7D52}"/>
              </a:ext>
            </a:extLst>
          </p:cNvPr>
          <p:cNvSpPr txBox="1"/>
          <p:nvPr/>
        </p:nvSpPr>
        <p:spPr>
          <a:xfrm>
            <a:off x="7571268" y="6172731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Decrée et al. 2016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7ABE64C-4B35-4707-2F80-D02894D3F54A}"/>
              </a:ext>
            </a:extLst>
          </p:cNvPr>
          <p:cNvSpPr txBox="1">
            <a:spLocks/>
          </p:cNvSpPr>
          <p:nvPr/>
        </p:nvSpPr>
        <p:spPr>
          <a:xfrm>
            <a:off x="7419759" y="5843528"/>
            <a:ext cx="4643151" cy="40000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en-GB" sz="1400" dirty="0"/>
              <a:t>FIs: 11.7-18.3 </a:t>
            </a:r>
            <a:r>
              <a:rPr lang="en-GB" sz="1400" dirty="0" err="1"/>
              <a:t>wt</a:t>
            </a:r>
            <a:r>
              <a:rPr lang="en-GB" sz="1400" dirty="0"/>
              <a:t>% NaCl </a:t>
            </a:r>
            <a:r>
              <a:rPr lang="en-GB" sz="1400" dirty="0">
                <a:sym typeface="Wingdings" panose="05000000000000000000" pitchFamily="2" charset="2"/>
              </a:rPr>
              <a:t> fluid mixing</a:t>
            </a:r>
          </a:p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en-GB" sz="1400" dirty="0">
                <a:sym typeface="Wingdings" panose="05000000000000000000" pitchFamily="2" charset="2"/>
              </a:rPr>
              <a:t>T: 160-180°C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42707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86603"/>
            <a:ext cx="11410175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Proposed model for the mineralization at Sidi </a:t>
            </a:r>
            <a:r>
              <a:rPr lang="en-GB" sz="4000" dirty="0" err="1">
                <a:solidFill>
                  <a:srgbClr val="FFFFFF"/>
                </a:solidFill>
              </a:rPr>
              <a:t>Driss</a:t>
            </a:r>
            <a:r>
              <a:rPr lang="en-GB" sz="4000" dirty="0">
                <a:solidFill>
                  <a:srgbClr val="FFFFFF"/>
                </a:solidFill>
              </a:rPr>
              <a:t> and </a:t>
            </a:r>
            <a:r>
              <a:rPr lang="en-GB" sz="4000" dirty="0" err="1">
                <a:solidFill>
                  <a:srgbClr val="FFFFFF"/>
                </a:solidFill>
              </a:rPr>
              <a:t>Douahria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74" y="2191603"/>
            <a:ext cx="11670017" cy="426613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Main characteristics</a:t>
            </a:r>
            <a:r>
              <a:rPr lang="en-GB" sz="16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- Complex and multi-stage nature of the mineralization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- Early Mn-Fe enrichment of the host carbonates, sub-contemporaneous sulphur source, and soft-sediment texture of the ore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early/</a:t>
            </a:r>
            <a:r>
              <a:rPr lang="en-GB" sz="1600" dirty="0" err="1"/>
              <a:t>syn</a:t>
            </a:r>
            <a:r>
              <a:rPr lang="en-GB" sz="1600" dirty="0"/>
              <a:t>-diagenetic (Messinian) character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- Wide range of δ</a:t>
            </a:r>
            <a:r>
              <a:rPr lang="en-GB" sz="1600" baseline="30000" dirty="0"/>
              <a:t>34</a:t>
            </a:r>
            <a:r>
              <a:rPr lang="en-GB" sz="1600" dirty="0"/>
              <a:t>S values measured in sphalerite, galena and Fe-sulphides &lt;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alternating BSR fractionation (</a:t>
            </a:r>
            <a:r>
              <a:rPr lang="en-GB" sz="1400" dirty="0" err="1"/>
              <a:t>microspherulitic</a:t>
            </a:r>
            <a:r>
              <a:rPr lang="en-GB" sz="1400" dirty="0"/>
              <a:t> sphalerite of likely biogenic origin) and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TSR fractionation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Rayleigh fractionation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- Thermally driven fluid circulation likely linked to the Messinian mafic magmatism and/or to a concealed igneous sill at shallow depth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40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78" y="227121"/>
            <a:ext cx="10540407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Fluid circulation pattern - </a:t>
            </a:r>
            <a:r>
              <a:rPr lang="en-GB" sz="4000" dirty="0" err="1">
                <a:solidFill>
                  <a:srgbClr val="FFFFFF"/>
                </a:solidFill>
              </a:rPr>
              <a:t>Nefza</a:t>
            </a:r>
            <a:r>
              <a:rPr lang="en-GB" sz="4000" dirty="0">
                <a:solidFill>
                  <a:srgbClr val="FFFFFF"/>
                </a:solidFill>
              </a:rPr>
              <a:t> Pb-Zn deposits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3CB3EB-E450-453C-7BC9-2CA5E2F18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05" y="2362208"/>
            <a:ext cx="4470260" cy="237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lnSpc>
                <a:spcPct val="150000"/>
              </a:lnSpc>
              <a:buFontTx/>
              <a:buNone/>
            </a:pPr>
            <a:r>
              <a:rPr lang="en-US" altLang="en-US" sz="16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fr-FR" altLang="en-US" sz="1600" dirty="0">
                <a:latin typeface="+mn-lt"/>
              </a:rPr>
              <a:t> </a:t>
            </a:r>
            <a:r>
              <a:rPr lang="fr-FR" altLang="en-US" sz="1600" dirty="0" err="1">
                <a:latin typeface="+mn-lt"/>
              </a:rPr>
              <a:t>development</a:t>
            </a:r>
            <a:r>
              <a:rPr lang="fr-FR" altLang="en-US" sz="1600" dirty="0">
                <a:latin typeface="+mn-lt"/>
              </a:rPr>
              <a:t> of </a:t>
            </a:r>
            <a:r>
              <a:rPr lang="en-GB" altLang="en-US" sz="1600" dirty="0">
                <a:solidFill>
                  <a:srgbClr val="CC0066"/>
                </a:solidFill>
                <a:latin typeface="+mn-lt"/>
              </a:rPr>
              <a:t>small-scale shallow low-temperature convection cells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210DB1A-79DC-8BD7-96E5-73983CA0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10" y="1965042"/>
            <a:ext cx="7407349" cy="42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7390CBA-1F14-E441-9DB7-F898FA00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72" y="3300063"/>
            <a:ext cx="3992293" cy="21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en-US" sz="1600" dirty="0">
                <a:solidFill>
                  <a:srgbClr val="CC0066"/>
                </a:solidFill>
                <a:latin typeface="+mn-lt"/>
              </a:rPr>
              <a:t>- Main drains</a:t>
            </a:r>
            <a:r>
              <a:rPr lang="en-GB" altLang="en-US" sz="1600" dirty="0">
                <a:latin typeface="+mn-lt"/>
              </a:rPr>
              <a:t> are structural discontinuities (thrust sheet boundaries, deformed diapirs and older felsic magmatic rock/sediment interfaces)</a:t>
            </a:r>
            <a:endParaRPr lang="en-US" altLang="en-US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altLang="en-US" sz="1600" dirty="0">
                <a:solidFill>
                  <a:srgbClr val="CC0066"/>
                </a:solidFill>
                <a:latin typeface="+mn-lt"/>
              </a:rPr>
              <a:t>- Leaching</a:t>
            </a:r>
            <a:r>
              <a:rPr lang="en-GB" altLang="en-US" sz="1600" dirty="0">
                <a:latin typeface="+mn-lt"/>
              </a:rPr>
              <a:t> of older felsic magmatic rocks + sediments </a:t>
            </a:r>
            <a:r>
              <a:rPr lang="en-GB" altLang="en-US" sz="1600" dirty="0">
                <a:latin typeface="+mn-lt"/>
                <a:sym typeface="Symbol" panose="05050102010706020507" pitchFamily="18" charset="2"/>
              </a:rPr>
              <a:t> </a:t>
            </a:r>
            <a:r>
              <a:rPr lang="en-GB" altLang="en-US" sz="1600" dirty="0">
                <a:latin typeface="+mn-lt"/>
              </a:rPr>
              <a:t>base </a:t>
            </a:r>
            <a:r>
              <a:rPr lang="en-GB" altLang="en-US" sz="1600" dirty="0">
                <a:solidFill>
                  <a:srgbClr val="CC0066"/>
                </a:solidFill>
                <a:latin typeface="+mn-lt"/>
              </a:rPr>
              <a:t>metal enrichment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749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6" y="286603"/>
            <a:ext cx="11665357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Former assignment to the </a:t>
            </a:r>
            <a:r>
              <a:rPr lang="en-GB" sz="4000" dirty="0" err="1">
                <a:solidFill>
                  <a:srgbClr val="FFFFFF"/>
                </a:solidFill>
              </a:rPr>
              <a:t>SedEx</a:t>
            </a:r>
            <a:r>
              <a:rPr lang="en-GB" sz="4000" dirty="0">
                <a:solidFill>
                  <a:srgbClr val="FFFFFF"/>
                </a:solidFill>
              </a:rPr>
              <a:t>-SHMS deposits &amp; comparison with MVT deposits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DE73D90-9036-D489-8C8F-A59DF52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2115879"/>
            <a:ext cx="11483163" cy="428492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Features that </a:t>
            </a:r>
            <a:r>
              <a:rPr lang="en-GB" b="1" dirty="0"/>
              <a:t>favour the assignment of the </a:t>
            </a:r>
            <a:r>
              <a:rPr lang="en-GB" b="1" dirty="0" err="1"/>
              <a:t>Nefza</a:t>
            </a:r>
            <a:r>
              <a:rPr lang="en-GB" b="1" dirty="0"/>
              <a:t> Pb-Zn deposits to the SHMS-</a:t>
            </a:r>
            <a:r>
              <a:rPr lang="en-GB" b="1" dirty="0" err="1"/>
              <a:t>SedEx</a:t>
            </a:r>
            <a:r>
              <a:rPr lang="en-GB" b="1" dirty="0"/>
              <a:t> type (</a:t>
            </a:r>
            <a:r>
              <a:rPr lang="en-GB" b="1" u="sng" dirty="0"/>
              <a:t>but not exclusively</a:t>
            </a:r>
            <a:r>
              <a:rPr lang="en-GB" b="1" dirty="0"/>
              <a:t>) </a:t>
            </a:r>
            <a:r>
              <a:rPr lang="en-GB" dirty="0"/>
              <a:t>:</a:t>
            </a:r>
          </a:p>
          <a:p>
            <a:r>
              <a:rPr lang="en-GB" dirty="0"/>
              <a:t>- the </a:t>
            </a:r>
            <a:r>
              <a:rPr lang="en-GB" dirty="0" err="1"/>
              <a:t>stratabound</a:t>
            </a:r>
            <a:r>
              <a:rPr lang="en-GB" dirty="0"/>
              <a:t> texture of their ore with ‘soft’-style sedimentary structures suggesting </a:t>
            </a:r>
            <a:r>
              <a:rPr lang="en-GB" dirty="0" err="1"/>
              <a:t>synsedimentary</a:t>
            </a:r>
            <a:r>
              <a:rPr lang="en-GB" dirty="0"/>
              <a:t> formation</a:t>
            </a:r>
          </a:p>
          <a:p>
            <a:r>
              <a:rPr lang="en-GB" dirty="0"/>
              <a:t>- the involvement of hot fluids is inferred. They act early in the system: Fe–Mn enrichment of early diagenetic carbonates with a repartition area of this Fe-Mn aureole than the extent of base metal enrichment</a:t>
            </a:r>
          </a:p>
          <a:p>
            <a:r>
              <a:rPr lang="en-GB" dirty="0"/>
              <a:t>Others are </a:t>
            </a:r>
            <a:r>
              <a:rPr lang="en-GB" b="1" dirty="0"/>
              <a:t>against</a:t>
            </a:r>
            <a:r>
              <a:rPr lang="en-GB" dirty="0"/>
              <a:t>:</a:t>
            </a:r>
          </a:p>
          <a:p>
            <a:r>
              <a:rPr lang="en-GB" dirty="0"/>
              <a:t>- very low metal tonnage observed in the Tunisian deposits compared to the </a:t>
            </a:r>
            <a:r>
              <a:rPr lang="en-GB" dirty="0" err="1"/>
              <a:t>SedEx</a:t>
            </a:r>
            <a:r>
              <a:rPr lang="en-GB" dirty="0"/>
              <a:t> </a:t>
            </a:r>
            <a:r>
              <a:rPr lang="en-GB" dirty="0" err="1"/>
              <a:t>s.s.</a:t>
            </a:r>
            <a:r>
              <a:rPr lang="en-GB" dirty="0"/>
              <a:t> (limiting factor is the availability in base metals) </a:t>
            </a:r>
          </a:p>
          <a:p>
            <a:r>
              <a:rPr lang="en-GB" dirty="0"/>
              <a:t>-  chemistry of sphalerite regarding trace elements contents but also S isotopic composition </a:t>
            </a:r>
          </a:p>
          <a:p>
            <a:r>
              <a:rPr lang="en-GB" b="1" dirty="0"/>
              <a:t>Comparison with MVT deposits</a:t>
            </a:r>
            <a:r>
              <a:rPr lang="en-GB" dirty="0"/>
              <a:t>:</a:t>
            </a:r>
          </a:p>
          <a:p>
            <a:r>
              <a:rPr lang="en-GB" dirty="0"/>
              <a:t>- By and large, overlap of the trace element contents of sphalerite </a:t>
            </a:r>
          </a:p>
          <a:p>
            <a:r>
              <a:rPr lang="en-GB" dirty="0"/>
              <a:t>- However, their S isotope composition differs significantly, with heavier  δ</a:t>
            </a:r>
            <a:r>
              <a:rPr lang="en-GB" baseline="30000" dirty="0"/>
              <a:t>34</a:t>
            </a:r>
            <a:r>
              <a:rPr lang="en-GB" dirty="0"/>
              <a:t>S for sphalerite and galena from the MVT deposits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20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745959" cy="1450757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Mining district of Nefza (N. Tunisia)</a:t>
            </a:r>
            <a:endParaRPr lang="en-GB" sz="4000" dirty="0">
              <a:solidFill>
                <a:srgbClr val="FFFFFF"/>
              </a:solidFill>
            </a:endParaRPr>
          </a:p>
        </p:txBody>
      </p:sp>
      <p:pic>
        <p:nvPicPr>
          <p:cNvPr id="11" name="Espace réservé du contenu 10" descr="Une image contenant plein air, habits, ciel, sol&#10;&#10;Description générée automatiquement">
            <a:extLst>
              <a:ext uri="{FF2B5EF4-FFF2-40B4-BE49-F238E27FC236}">
                <a16:creationId xmlns:a16="http://schemas.microsoft.com/office/drawing/2014/main" id="{53F4D415-E8BE-F230-A17B-EDC2402F9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3515" y="2466975"/>
            <a:ext cx="4495802" cy="337185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E79679-FAB4-D8F2-A49C-5D94B5AB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63" y="0"/>
            <a:ext cx="5986063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50F2BA-8059-8C69-C31C-AF5A71294C5E}"/>
              </a:ext>
            </a:extLst>
          </p:cNvPr>
          <p:cNvSpPr txBox="1"/>
          <p:nvPr/>
        </p:nvSpPr>
        <p:spPr>
          <a:xfrm>
            <a:off x="8588774" y="101198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0070C0"/>
                </a:solidFill>
              </a:rPr>
              <a:t>Nefza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B715E-7D72-0D0A-B744-8E955C33C814}"/>
              </a:ext>
            </a:extLst>
          </p:cNvPr>
          <p:cNvSpPr/>
          <p:nvPr/>
        </p:nvSpPr>
        <p:spPr>
          <a:xfrm>
            <a:off x="8118088" y="1326995"/>
            <a:ext cx="624468" cy="36799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0FBA96-615D-9336-7D4A-6C9A3E039A55}"/>
              </a:ext>
            </a:extLst>
          </p:cNvPr>
          <p:cNvSpPr txBox="1">
            <a:spLocks/>
          </p:cNvSpPr>
          <p:nvPr/>
        </p:nvSpPr>
        <p:spPr>
          <a:xfrm>
            <a:off x="3567952" y="2023964"/>
            <a:ext cx="2782926" cy="4209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dirty="0"/>
              <a:t>- Sidi Driss and </a:t>
            </a:r>
            <a:r>
              <a:rPr lang="fr-BE" sz="1600" dirty="0" err="1"/>
              <a:t>Douahria</a:t>
            </a:r>
            <a:r>
              <a:rPr lang="fr-BE" sz="1600" dirty="0"/>
              <a:t> Pb-Zn </a:t>
            </a:r>
            <a:r>
              <a:rPr lang="fr-BE" sz="1600" dirty="0" err="1"/>
              <a:t>deposits</a:t>
            </a:r>
            <a:r>
              <a:rPr lang="fr-BE" sz="1600" dirty="0"/>
              <a:t> in the Nefza </a:t>
            </a:r>
            <a:r>
              <a:rPr lang="fr-BE" sz="1600" dirty="0" err="1"/>
              <a:t>mining</a:t>
            </a:r>
            <a:r>
              <a:rPr lang="fr-BE" sz="1600" dirty="0"/>
              <a:t> district (polymetallic ore </a:t>
            </a:r>
            <a:r>
              <a:rPr lang="fr-BE" sz="1600" dirty="0" err="1"/>
              <a:t>deposits</a:t>
            </a:r>
            <a:r>
              <a:rPr lang="fr-BE" sz="1600" dirty="0"/>
              <a:t> and </a:t>
            </a:r>
            <a:r>
              <a:rPr lang="fr-BE" sz="1600" dirty="0" err="1"/>
              <a:t>magmatic</a:t>
            </a:r>
            <a:r>
              <a:rPr lang="fr-BE" sz="1600" dirty="0"/>
              <a:t> rocks)</a:t>
            </a:r>
          </a:p>
          <a:p>
            <a:r>
              <a:rPr lang="fr-BE" sz="1600" dirty="0"/>
              <a:t>- « </a:t>
            </a:r>
            <a:r>
              <a:rPr lang="fr-BE" sz="1600" dirty="0" err="1"/>
              <a:t>SedEx</a:t>
            </a:r>
            <a:r>
              <a:rPr lang="fr-BE" sz="1600" dirty="0"/>
              <a:t>-SHMS affinity » &gt;&lt; MVT </a:t>
            </a:r>
            <a:r>
              <a:rPr lang="fr-BE" sz="1600" dirty="0" err="1"/>
              <a:t>further</a:t>
            </a:r>
            <a:r>
              <a:rPr lang="fr-BE" sz="1600" dirty="0"/>
              <a:t> South</a:t>
            </a:r>
          </a:p>
          <a:p>
            <a:r>
              <a:rPr lang="fr-BE" sz="1600" dirty="0"/>
              <a:t>- 15 </a:t>
            </a:r>
            <a:r>
              <a:rPr lang="fr-BE" sz="1600" dirty="0" err="1"/>
              <a:t>years</a:t>
            </a:r>
            <a:r>
              <a:rPr lang="fr-BE" sz="1600" dirty="0"/>
              <a:t> </a:t>
            </a:r>
            <a:r>
              <a:rPr lang="fr-BE" sz="1600" dirty="0" err="1"/>
              <a:t>after</a:t>
            </a:r>
            <a:r>
              <a:rPr lang="fr-BE" sz="1600" dirty="0"/>
              <a:t>: </a:t>
            </a:r>
            <a:r>
              <a:rPr lang="fr-BE" sz="1600" dirty="0" err="1"/>
              <a:t>thanks</a:t>
            </a:r>
            <a:r>
              <a:rPr lang="fr-BE" sz="1600" dirty="0"/>
              <a:t> to IAEG, </a:t>
            </a:r>
            <a:r>
              <a:rPr lang="fr-BE" sz="1600" dirty="0" err="1"/>
              <a:t>there</a:t>
            </a:r>
            <a:r>
              <a:rPr lang="fr-BE" sz="1600" dirty="0"/>
              <a:t> </a:t>
            </a:r>
            <a:r>
              <a:rPr lang="fr-BE" sz="1600" dirty="0" err="1"/>
              <a:t>is</a:t>
            </a:r>
            <a:r>
              <a:rPr lang="fr-BE" sz="1600" dirty="0"/>
              <a:t> an </a:t>
            </a:r>
            <a:r>
              <a:rPr lang="fr-BE" sz="1600" dirty="0" err="1"/>
              <a:t>opportunity</a:t>
            </a:r>
            <a:r>
              <a:rPr lang="fr-BE" sz="1600" dirty="0"/>
              <a:t> to </a:t>
            </a:r>
            <a:r>
              <a:rPr lang="fr-BE" sz="1600" dirty="0" err="1"/>
              <a:t>reconsider</a:t>
            </a:r>
            <a:r>
              <a:rPr lang="fr-BE" sz="1600" dirty="0"/>
              <a:t> </a:t>
            </a:r>
            <a:r>
              <a:rPr lang="fr-BE" sz="1600" dirty="0" err="1"/>
              <a:t>these</a:t>
            </a:r>
            <a:r>
              <a:rPr lang="fr-BE" sz="1600" dirty="0"/>
              <a:t> </a:t>
            </a:r>
            <a:r>
              <a:rPr lang="fr-BE" sz="1600" dirty="0" err="1"/>
              <a:t>deposits</a:t>
            </a:r>
            <a:r>
              <a:rPr lang="fr-BE" sz="1600" dirty="0"/>
              <a:t>!</a:t>
            </a:r>
            <a:endParaRPr lang="en-GB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47E815-59A2-A56A-F014-B52F376FC210}"/>
              </a:ext>
            </a:extLst>
          </p:cNvPr>
          <p:cNvSpPr txBox="1"/>
          <p:nvPr/>
        </p:nvSpPr>
        <p:spPr>
          <a:xfrm>
            <a:off x="5041658" y="6192230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Decrée et al. 2016</a:t>
            </a:r>
            <a:endParaRPr lang="en-GB" sz="10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286603"/>
            <a:ext cx="11527133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Fluid circulation pattern – Tunisian MVT deposits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D4CC12EE-5079-16F5-CA3F-1B87E251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03" y="3171192"/>
            <a:ext cx="3078642" cy="3668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12">
            <a:extLst>
              <a:ext uri="{FF2B5EF4-FFF2-40B4-BE49-F238E27FC236}">
                <a16:creationId xmlns:a16="http://schemas.microsoft.com/office/drawing/2014/main" id="{71E91985-76AF-E69A-DDF1-978D91E5BD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78977" y="3374485"/>
            <a:ext cx="7890" cy="885302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77DE3F2-6E97-97FB-3EF0-619D8F27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b="41441"/>
          <a:stretch>
            <a:fillRect/>
          </a:stretch>
        </p:blipFill>
        <p:spPr bwMode="auto">
          <a:xfrm>
            <a:off x="232476" y="3339892"/>
            <a:ext cx="8461770" cy="28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8DE3CA-B467-BEFA-5B1E-09D400F4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73" y="2023963"/>
            <a:ext cx="11686110" cy="2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400" dirty="0">
                <a:latin typeface="Univers" panose="020B0503020202020204" pitchFamily="34" charset="0"/>
              </a:rPr>
              <a:t>- Proposed model (Kyle and Posey, 1991): </a:t>
            </a:r>
            <a:r>
              <a:rPr lang="en-US" altLang="en-US" sz="1400" dirty="0">
                <a:solidFill>
                  <a:srgbClr val="CC0066"/>
                </a:solidFill>
                <a:latin typeface="Univers" panose="020B0503020202020204" pitchFamily="34" charset="0"/>
              </a:rPr>
              <a:t>gravity driven fluid circulations</a:t>
            </a:r>
            <a:r>
              <a:rPr lang="en-US" altLang="en-US" sz="1400" dirty="0">
                <a:latin typeface="Univers" panose="020B0503020202020204" pitchFamily="34" charset="0"/>
              </a:rPr>
              <a:t> </a:t>
            </a:r>
            <a:r>
              <a:rPr lang="en-GB" altLang="en-US" sz="1400" dirty="0">
                <a:latin typeface="Univers" panose="020B0503020202020204" pitchFamily="34" charset="0"/>
              </a:rPr>
              <a:t>related to late Alpine convergence (Serravallian-Tortonian)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1400" dirty="0">
                <a:latin typeface="Univers" panose="020B0503020202020204" pitchFamily="34" charset="0"/>
              </a:rPr>
              <a:t>- Meteoric fluids infiltrated in the </a:t>
            </a:r>
            <a:r>
              <a:rPr lang="en-GB" altLang="en-US" sz="1400" dirty="0">
                <a:solidFill>
                  <a:srgbClr val="CC0066"/>
                </a:solidFill>
                <a:latin typeface="Univers" panose="020B0503020202020204" pitchFamily="34" charset="0"/>
              </a:rPr>
              <a:t>Alpine highlands</a:t>
            </a:r>
            <a:r>
              <a:rPr lang="en-GB" altLang="en-US" sz="1400" dirty="0">
                <a:latin typeface="Univers" panose="020B0503020202020204" pitchFamily="34" charset="0"/>
              </a:rPr>
              <a:t> </a:t>
            </a:r>
            <a:r>
              <a:rPr lang="en-GB" altLang="en-US" sz="1400" dirty="0">
                <a:latin typeface="Univers" panose="020B0503020202020204" pitchFamily="34" charset="0"/>
                <a:sym typeface="Symbol" panose="05050102010706020507" pitchFamily="18" charset="2"/>
              </a:rPr>
              <a:t></a:t>
            </a:r>
            <a:r>
              <a:rPr lang="en-GB" altLang="en-US" sz="1400" dirty="0">
                <a:latin typeface="Univers" panose="020B0503020202020204" pitchFamily="34" charset="0"/>
              </a:rPr>
              <a:t> </a:t>
            </a:r>
            <a:r>
              <a:rPr lang="en-GB" altLang="en-US" sz="1400" dirty="0">
                <a:solidFill>
                  <a:srgbClr val="CC0066"/>
                </a:solidFill>
                <a:latin typeface="Univers" panose="020B0503020202020204" pitchFamily="34" charset="0"/>
              </a:rPr>
              <a:t>deep aquifers</a:t>
            </a:r>
            <a:r>
              <a:rPr lang="en-GB" altLang="en-US" sz="1400" dirty="0">
                <a:latin typeface="Univers" panose="020B0503020202020204" pitchFamily="34" charset="0"/>
              </a:rPr>
              <a:t> </a:t>
            </a:r>
            <a:r>
              <a:rPr lang="en-GB" altLang="en-US" sz="1400" dirty="0">
                <a:latin typeface="Univers" panose="020B0503020202020204" pitchFamily="34" charset="0"/>
                <a:sym typeface="Symbol" panose="05050102010706020507" pitchFamily="18" charset="2"/>
              </a:rPr>
              <a:t></a:t>
            </a:r>
            <a:r>
              <a:rPr lang="en-GB" altLang="en-US" sz="1400" dirty="0">
                <a:latin typeface="Univers" panose="020B0503020202020204" pitchFamily="34" charset="0"/>
              </a:rPr>
              <a:t> </a:t>
            </a:r>
            <a:r>
              <a:rPr lang="en-GB" altLang="en-US" sz="1400" dirty="0">
                <a:solidFill>
                  <a:srgbClr val="CC0066"/>
                </a:solidFill>
                <a:latin typeface="Univers" panose="020B0503020202020204" pitchFamily="34" charset="0"/>
              </a:rPr>
              <a:t>thrusts and associated diapirs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1400" dirty="0">
                <a:latin typeface="Univers" panose="020B0503020202020204" pitchFamily="34" charset="0"/>
              </a:rPr>
              <a:t>- Greater opportunities to produce </a:t>
            </a:r>
            <a:r>
              <a:rPr lang="en-GB" altLang="en-US" sz="1400" dirty="0">
                <a:solidFill>
                  <a:srgbClr val="CC0066"/>
                </a:solidFill>
                <a:latin typeface="Univers" panose="020B0503020202020204" pitchFamily="34" charset="0"/>
              </a:rPr>
              <a:t>large metal deposits</a:t>
            </a:r>
            <a:r>
              <a:rPr lang="en-GB" altLang="en-US" sz="1400" dirty="0">
                <a:latin typeface="Univers" panose="020B0503020202020204" pitchFamily="34" charset="0"/>
              </a:rPr>
              <a:t> than the more local compaction-driven flow (</a:t>
            </a:r>
            <a:r>
              <a:rPr lang="en-GB" altLang="en-US" sz="1400" dirty="0" err="1">
                <a:latin typeface="Univers" panose="020B0503020202020204" pitchFamily="34" charset="0"/>
              </a:rPr>
              <a:t>overpressuring</a:t>
            </a:r>
            <a:r>
              <a:rPr lang="en-GB" altLang="en-US" sz="1400" dirty="0">
                <a:latin typeface="Univers" panose="020B0503020202020204" pitchFamily="34" charset="0"/>
              </a:rPr>
              <a:t> in the basin)</a:t>
            </a:r>
          </a:p>
        </p:txBody>
      </p:sp>
    </p:spTree>
    <p:extLst>
      <p:ext uri="{BB962C8B-B14F-4D97-AF65-F5344CB8AC3E}">
        <p14:creationId xmlns:p14="http://schemas.microsoft.com/office/powerpoint/2010/main" val="10406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6" y="286603"/>
            <a:ext cx="11792947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Sidi </a:t>
            </a:r>
            <a:r>
              <a:rPr lang="en-GB" sz="4000" dirty="0" err="1">
                <a:solidFill>
                  <a:srgbClr val="FFFFFF"/>
                </a:solidFill>
              </a:rPr>
              <a:t>Driss</a:t>
            </a:r>
            <a:r>
              <a:rPr lang="en-GB" sz="4000" dirty="0">
                <a:solidFill>
                  <a:srgbClr val="FFFFFF"/>
                </a:solidFill>
              </a:rPr>
              <a:t> and </a:t>
            </a:r>
            <a:r>
              <a:rPr lang="en-GB" sz="4000" dirty="0" err="1">
                <a:solidFill>
                  <a:srgbClr val="FFFFFF"/>
                </a:solidFill>
              </a:rPr>
              <a:t>Douahria</a:t>
            </a:r>
            <a:r>
              <a:rPr lang="en-GB" sz="4000" dirty="0">
                <a:solidFill>
                  <a:srgbClr val="FFFFFF"/>
                </a:solidFill>
              </a:rPr>
              <a:t> belonging to the Irish-type deposits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26776A78-14CD-1673-5550-1367F942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75" y="2191602"/>
            <a:ext cx="11734237" cy="4666397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GB" sz="1400" dirty="0"/>
              <a:t>- Features that relate the </a:t>
            </a:r>
            <a:r>
              <a:rPr lang="en-GB" sz="1400" dirty="0" err="1"/>
              <a:t>Nefza</a:t>
            </a:r>
            <a:r>
              <a:rPr lang="en-GB" sz="1400" dirty="0"/>
              <a:t> Pb-Zn deposits to the </a:t>
            </a:r>
            <a:r>
              <a:rPr lang="en-GB" sz="1400" dirty="0" err="1"/>
              <a:t>SedEx</a:t>
            </a:r>
            <a:r>
              <a:rPr lang="en-GB" sz="1400" dirty="0"/>
              <a:t> type deposits and to the MVT deposits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b="1" dirty="0"/>
              <a:t>hybrid class</a:t>
            </a:r>
            <a:r>
              <a:rPr lang="en-GB" sz="1400" dirty="0"/>
              <a:t>, as are the Pb-Zn deposits hosted in carbonates of the Irish </a:t>
            </a:r>
            <a:r>
              <a:rPr lang="en-GB" sz="1400" dirty="0" err="1"/>
              <a:t>orefield</a:t>
            </a:r>
            <a:endParaRPr lang="en-GB" sz="1400" dirty="0"/>
          </a:p>
          <a:p>
            <a:pPr>
              <a:lnSpc>
                <a:spcPct val="160000"/>
              </a:lnSpc>
            </a:pPr>
            <a:r>
              <a:rPr lang="en-GB" sz="1400" dirty="0"/>
              <a:t>- Sidi </a:t>
            </a:r>
            <a:r>
              <a:rPr lang="en-GB" sz="1400" dirty="0" err="1"/>
              <a:t>Driss</a:t>
            </a:r>
            <a:r>
              <a:rPr lang="en-GB" sz="1400" dirty="0"/>
              <a:t> and </a:t>
            </a:r>
            <a:r>
              <a:rPr lang="en-GB" sz="1400" dirty="0" err="1"/>
              <a:t>Douahria</a:t>
            </a:r>
            <a:r>
              <a:rPr lang="en-GB" sz="1400" dirty="0"/>
              <a:t> could be considered as </a:t>
            </a:r>
            <a:r>
              <a:rPr lang="en-GB" sz="1400" b="1" dirty="0"/>
              <a:t>pertaining to Irish-type deposits</a:t>
            </a:r>
            <a:r>
              <a:rPr lang="en-GB" sz="1400" dirty="0"/>
              <a:t>, as emphasized hereafter: </a:t>
            </a:r>
          </a:p>
          <a:p>
            <a:pPr lvl="1">
              <a:lnSpc>
                <a:spcPct val="160000"/>
              </a:lnSpc>
            </a:pPr>
            <a:r>
              <a:rPr lang="en-GB" sz="1400" dirty="0"/>
              <a:t>All these deposits are mostly </a:t>
            </a:r>
            <a:r>
              <a:rPr lang="en-GB" sz="1400" dirty="0" err="1">
                <a:solidFill>
                  <a:srgbClr val="CC0066"/>
                </a:solidFill>
              </a:rPr>
              <a:t>stratabound</a:t>
            </a:r>
            <a:r>
              <a:rPr lang="en-GB" sz="1400" dirty="0"/>
              <a:t> and result from the replacement of carbonate rocks</a:t>
            </a:r>
          </a:p>
          <a:p>
            <a:pPr lvl="1">
              <a:lnSpc>
                <a:spcPct val="160000"/>
              </a:lnSpc>
            </a:pPr>
            <a:r>
              <a:rPr lang="en-GB" sz="1400" dirty="0"/>
              <a:t>Complex sulphide textures are observed in both deposit types; </a:t>
            </a:r>
            <a:r>
              <a:rPr lang="en-GB" sz="1400" dirty="0">
                <a:solidFill>
                  <a:srgbClr val="CC0066"/>
                </a:solidFill>
              </a:rPr>
              <a:t>spherulitic and colloform texture of sphalerite </a:t>
            </a:r>
            <a:r>
              <a:rPr lang="en-GB" sz="1400" dirty="0"/>
              <a:t>is one of the most typical textures, with quite comparable chemistry of sphalerite</a:t>
            </a:r>
          </a:p>
          <a:p>
            <a:pPr lvl="1">
              <a:lnSpc>
                <a:spcPct val="160000"/>
              </a:lnSpc>
            </a:pPr>
            <a:r>
              <a:rPr lang="en-GB" sz="1400" dirty="0"/>
              <a:t>Dominant </a:t>
            </a:r>
            <a:r>
              <a:rPr lang="en-GB" sz="1400" dirty="0">
                <a:solidFill>
                  <a:srgbClr val="CC0066"/>
                </a:solidFill>
              </a:rPr>
              <a:t>BSR as dominant sulphate reduction process</a:t>
            </a:r>
            <a:r>
              <a:rPr lang="en-GB" sz="1400" dirty="0"/>
              <a:t>. A bimodal distribution of S isotopic composition in sulphides is reported and relates </a:t>
            </a:r>
            <a:r>
              <a:rPr lang="en-GB" sz="1400" dirty="0">
                <a:solidFill>
                  <a:srgbClr val="CC0066"/>
                </a:solidFill>
              </a:rPr>
              <a:t>combined BSR </a:t>
            </a:r>
            <a:r>
              <a:rPr lang="en-GB" sz="1400" dirty="0"/>
              <a:t>(for the most negative δ</a:t>
            </a:r>
            <a:r>
              <a:rPr lang="en-GB" sz="1400" baseline="30000" dirty="0"/>
              <a:t>34</a:t>
            </a:r>
            <a:r>
              <a:rPr lang="en-GB" sz="1400" dirty="0"/>
              <a:t>S) </a:t>
            </a:r>
            <a:r>
              <a:rPr lang="en-GB" sz="1400" dirty="0">
                <a:solidFill>
                  <a:srgbClr val="CC0066"/>
                </a:solidFill>
              </a:rPr>
              <a:t>and TSR </a:t>
            </a:r>
            <a:r>
              <a:rPr lang="en-GB" sz="1400" dirty="0"/>
              <a:t>(for the most positive δ</a:t>
            </a:r>
            <a:r>
              <a:rPr lang="en-GB" sz="1400" baseline="30000" dirty="0"/>
              <a:t>34</a:t>
            </a:r>
            <a:r>
              <a:rPr lang="en-GB" sz="1400" dirty="0"/>
              <a:t>S values) + effect of Rayleigh fractionation</a:t>
            </a:r>
          </a:p>
          <a:p>
            <a:pPr lvl="1">
              <a:lnSpc>
                <a:spcPct val="160000"/>
              </a:lnSpc>
            </a:pPr>
            <a:r>
              <a:rPr lang="en-GB" sz="1400" dirty="0"/>
              <a:t>Alternating deposition of BSR and TSR-related sulphides is likely due to the </a:t>
            </a:r>
            <a:r>
              <a:rPr lang="en-GB" sz="1400" dirty="0">
                <a:solidFill>
                  <a:srgbClr val="CC0066"/>
                </a:solidFill>
              </a:rPr>
              <a:t>mixing of </a:t>
            </a:r>
            <a:r>
              <a:rPr lang="en-GB" sz="1400" dirty="0">
                <a:solidFill>
                  <a:schemeClr val="tx1"/>
                </a:solidFill>
              </a:rPr>
              <a:t>shallow-</a:t>
            </a:r>
            <a:r>
              <a:rPr lang="en-GB" sz="1400" dirty="0" err="1">
                <a:solidFill>
                  <a:schemeClr val="tx1"/>
                </a:solidFill>
              </a:rPr>
              <a:t>basinal</a:t>
            </a:r>
            <a:r>
              <a:rPr lang="en-GB" sz="1400" dirty="0">
                <a:solidFill>
                  <a:schemeClr val="tx1"/>
                </a:solidFill>
              </a:rPr>
              <a:t> and deep-hot </a:t>
            </a:r>
            <a:r>
              <a:rPr lang="en-GB" sz="1400" dirty="0">
                <a:solidFill>
                  <a:srgbClr val="CC0066"/>
                </a:solidFill>
              </a:rPr>
              <a:t>fluids </a:t>
            </a:r>
            <a:r>
              <a:rPr lang="en-GB" sz="1400" dirty="0"/>
              <a:t>// Two fluids evoked for the formation of the Irish-type deposits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9889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6" y="286603"/>
            <a:ext cx="11792947" cy="1450757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Sidi </a:t>
            </a:r>
            <a:r>
              <a:rPr lang="en-GB" sz="4000" dirty="0" err="1">
                <a:solidFill>
                  <a:srgbClr val="FFFFFF"/>
                </a:solidFill>
              </a:rPr>
              <a:t>Driss</a:t>
            </a:r>
            <a:r>
              <a:rPr lang="en-GB" sz="4000" dirty="0">
                <a:solidFill>
                  <a:srgbClr val="FFFFFF"/>
                </a:solidFill>
              </a:rPr>
              <a:t> and </a:t>
            </a:r>
            <a:r>
              <a:rPr lang="en-GB" sz="4000" dirty="0" err="1">
                <a:solidFill>
                  <a:srgbClr val="FFFFFF"/>
                </a:solidFill>
              </a:rPr>
              <a:t>Douahria</a:t>
            </a:r>
            <a:r>
              <a:rPr lang="en-GB" sz="4000" dirty="0">
                <a:solidFill>
                  <a:srgbClr val="FFFFFF"/>
                </a:solidFill>
              </a:rPr>
              <a:t> belonging to the Irish-type deposits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26776A78-14CD-1673-5550-1367F942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75" y="2467897"/>
            <a:ext cx="11734237" cy="3932902"/>
          </a:xfrm>
        </p:spPr>
        <p:txBody>
          <a:bodyPr>
            <a:normAutofit/>
          </a:bodyPr>
          <a:lstStyle/>
          <a:p>
            <a:r>
              <a:rPr lang="en-GB" sz="1600" dirty="0"/>
              <a:t>- Sidi </a:t>
            </a:r>
            <a:r>
              <a:rPr lang="en-GB" sz="1600" dirty="0" err="1"/>
              <a:t>Driss</a:t>
            </a:r>
            <a:r>
              <a:rPr lang="en-GB" sz="1600" dirty="0"/>
              <a:t> and </a:t>
            </a:r>
            <a:r>
              <a:rPr lang="en-GB" sz="1600" dirty="0" err="1"/>
              <a:t>Douahria</a:t>
            </a:r>
            <a:r>
              <a:rPr lang="en-GB" sz="1600" dirty="0"/>
              <a:t> could be considered as </a:t>
            </a:r>
            <a:r>
              <a:rPr lang="en-GB" sz="1600" b="1" dirty="0"/>
              <a:t>pertaining to Irish-type deposits</a:t>
            </a:r>
            <a:r>
              <a:rPr lang="en-GB" sz="1600" dirty="0"/>
              <a:t>, as emphasized hereafter: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In the </a:t>
            </a:r>
            <a:r>
              <a:rPr lang="en-GB" sz="1400" dirty="0" err="1"/>
              <a:t>Nefza</a:t>
            </a:r>
            <a:r>
              <a:rPr lang="en-GB" sz="1400" dirty="0"/>
              <a:t> district, the metal deposits are located along </a:t>
            </a:r>
            <a:r>
              <a:rPr lang="en-GB" sz="1400" dirty="0">
                <a:solidFill>
                  <a:srgbClr val="CC0066"/>
                </a:solidFill>
              </a:rPr>
              <a:t>structures</a:t>
            </a:r>
            <a:r>
              <a:rPr lang="en-GB" sz="1400" dirty="0"/>
              <a:t> created or </a:t>
            </a:r>
            <a:r>
              <a:rPr lang="en-GB" sz="1400" dirty="0">
                <a:solidFill>
                  <a:srgbClr val="CC0066"/>
                </a:solidFill>
              </a:rPr>
              <a:t>reactivated under </a:t>
            </a:r>
            <a:r>
              <a:rPr lang="en-GB" sz="1400" dirty="0" err="1">
                <a:solidFill>
                  <a:srgbClr val="CC0066"/>
                </a:solidFill>
              </a:rPr>
              <a:t>transtensional</a:t>
            </a:r>
            <a:r>
              <a:rPr lang="en-GB" sz="1400" dirty="0">
                <a:solidFill>
                  <a:srgbClr val="CC0066"/>
                </a:solidFill>
              </a:rPr>
              <a:t> regime </a:t>
            </a:r>
            <a:r>
              <a:rPr lang="en-GB" sz="1400" dirty="0"/>
              <a:t>// The Irish-type mineralization is likewise controlled by inherited normal faults in a </a:t>
            </a:r>
            <a:r>
              <a:rPr lang="en-GB" sz="1400" dirty="0" err="1"/>
              <a:t>transtentional</a:t>
            </a:r>
            <a:r>
              <a:rPr lang="en-GB" sz="1400" dirty="0"/>
              <a:t> context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rgbClr val="CC0066"/>
                </a:solidFill>
              </a:rPr>
              <a:t>Heat generated by alkaline magmatism in extensional regime </a:t>
            </a:r>
            <a:r>
              <a:rPr lang="en-GB" sz="1400" dirty="0"/>
              <a:t>locally constitutes a driver for hydrothermal fluids for some of the Irish-type deposits // In the </a:t>
            </a:r>
            <a:r>
              <a:rPr lang="en-GB" sz="1400" dirty="0" err="1"/>
              <a:t>Nefza</a:t>
            </a:r>
            <a:r>
              <a:rPr lang="en-GB" sz="1400" dirty="0"/>
              <a:t> district, Messinian mafic magmatism would trigger/favour thermally driven fluid circulations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rgbClr val="CC0066"/>
                </a:solidFill>
              </a:rPr>
              <a:t>Enrichment in Mn and Ba </a:t>
            </a:r>
            <a:r>
              <a:rPr lang="en-GB" sz="1400" dirty="0"/>
              <a:t>(most visible expression: Mn halo at the fringe of the orebody resulting from metal remobilization in the system) which is likely related to hydrothermal fluids</a:t>
            </a:r>
          </a:p>
        </p:txBody>
      </p:sp>
    </p:spTree>
    <p:extLst>
      <p:ext uri="{BB962C8B-B14F-4D97-AF65-F5344CB8AC3E}">
        <p14:creationId xmlns:p14="http://schemas.microsoft.com/office/powerpoint/2010/main" val="4083550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2A7B41D-17B3-458F-B98E-A4642EC4F4F7}"/>
              </a:ext>
            </a:extLst>
          </p:cNvPr>
          <p:cNvSpPr/>
          <p:nvPr/>
        </p:nvSpPr>
        <p:spPr>
          <a:xfrm>
            <a:off x="8101781" y="467360"/>
            <a:ext cx="2969342" cy="3860799"/>
          </a:xfrm>
          <a:prstGeom prst="roundRect">
            <a:avLst/>
          </a:prstGeom>
          <a:solidFill>
            <a:srgbClr val="F1F7E4"/>
          </a:solidFill>
          <a:ln>
            <a:solidFill>
              <a:srgbClr val="99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rgbClr val="10472C"/>
                </a:solidFill>
              </a:rPr>
              <a:t>Picture of the </a:t>
            </a:r>
            <a:r>
              <a:rPr lang="fr-BE" dirty="0" err="1">
                <a:solidFill>
                  <a:srgbClr val="10472C"/>
                </a:solidFill>
              </a:rPr>
              <a:t>Awardee</a:t>
            </a:r>
            <a:r>
              <a:rPr lang="fr-BE" dirty="0">
                <a:solidFill>
                  <a:srgbClr val="10472C"/>
                </a:solidFill>
              </a:rPr>
              <a:t>/</a:t>
            </a:r>
            <a:r>
              <a:rPr lang="fr-BE" dirty="0" err="1">
                <a:solidFill>
                  <a:srgbClr val="10472C"/>
                </a:solidFill>
              </a:rPr>
              <a:t>lecturer</a:t>
            </a:r>
            <a:r>
              <a:rPr lang="fr-BE" dirty="0">
                <a:solidFill>
                  <a:srgbClr val="10472C"/>
                </a:solidFill>
              </a:rPr>
              <a:t>/…</a:t>
            </a:r>
            <a:endParaRPr lang="en-GB" dirty="0">
              <a:solidFill>
                <a:srgbClr val="10472C"/>
              </a:solidFill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520224F-D597-403E-A825-E95BFB41807C}"/>
              </a:ext>
            </a:extLst>
          </p:cNvPr>
          <p:cNvSpPr/>
          <p:nvPr/>
        </p:nvSpPr>
        <p:spPr>
          <a:xfrm>
            <a:off x="-16333" y="-21772"/>
            <a:ext cx="7204385" cy="6879772"/>
          </a:xfrm>
          <a:custGeom>
            <a:avLst/>
            <a:gdLst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043057 w 7195457"/>
              <a:gd name="connsiteY8" fmla="*/ 2873828 h 6890657"/>
              <a:gd name="connsiteX9" fmla="*/ 7021285 w 7195457"/>
              <a:gd name="connsiteY9" fmla="*/ 3037114 h 6890657"/>
              <a:gd name="connsiteX10" fmla="*/ 6694714 w 7195457"/>
              <a:gd name="connsiteY10" fmla="*/ 3853542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043057 w 7195457"/>
              <a:gd name="connsiteY8" fmla="*/ 2873828 h 6890657"/>
              <a:gd name="connsiteX9" fmla="*/ 7021285 w 7195457"/>
              <a:gd name="connsiteY9" fmla="*/ 3037114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7021285 w 7195457"/>
              <a:gd name="connsiteY9" fmla="*/ 3037114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7021285 w 7195457"/>
              <a:gd name="connsiteY9" fmla="*/ 3037114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7021285 w 7195457"/>
              <a:gd name="connsiteY9" fmla="*/ 3037114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7004720 w 7195457"/>
              <a:gd name="connsiteY9" fmla="*/ 3149757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6757661 w 7195457"/>
              <a:gd name="connsiteY9" fmla="*/ 3946307 h 6890657"/>
              <a:gd name="connsiteX10" fmla="*/ 6531428 w 7195457"/>
              <a:gd name="connsiteY10" fmla="*/ 4397828 h 6890657"/>
              <a:gd name="connsiteX11" fmla="*/ 6400800 w 7195457"/>
              <a:gd name="connsiteY11" fmla="*/ 4659085 h 6890657"/>
              <a:gd name="connsiteX12" fmla="*/ 6313714 w 7195457"/>
              <a:gd name="connsiteY12" fmla="*/ 4800600 h 6890657"/>
              <a:gd name="connsiteX13" fmla="*/ 6291942 w 7195457"/>
              <a:gd name="connsiteY13" fmla="*/ 4855028 h 6890657"/>
              <a:gd name="connsiteX14" fmla="*/ 5976257 w 7195457"/>
              <a:gd name="connsiteY14" fmla="*/ 5519057 h 6890657"/>
              <a:gd name="connsiteX15" fmla="*/ 5900057 w 7195457"/>
              <a:gd name="connsiteY15" fmla="*/ 5638800 h 6890657"/>
              <a:gd name="connsiteX16" fmla="*/ 5845628 w 7195457"/>
              <a:gd name="connsiteY16" fmla="*/ 5704114 h 6890657"/>
              <a:gd name="connsiteX17" fmla="*/ 5812971 w 7195457"/>
              <a:gd name="connsiteY17" fmla="*/ 5780314 h 6890657"/>
              <a:gd name="connsiteX18" fmla="*/ 5573485 w 7195457"/>
              <a:gd name="connsiteY18" fmla="*/ 6248400 h 6890657"/>
              <a:gd name="connsiteX19" fmla="*/ 5519057 w 7195457"/>
              <a:gd name="connsiteY19" fmla="*/ 6368142 h 6890657"/>
              <a:gd name="connsiteX20" fmla="*/ 5453742 w 7195457"/>
              <a:gd name="connsiteY20" fmla="*/ 6444342 h 6890657"/>
              <a:gd name="connsiteX21" fmla="*/ 5388428 w 7195457"/>
              <a:gd name="connsiteY21" fmla="*/ 6531428 h 6890657"/>
              <a:gd name="connsiteX22" fmla="*/ 5355771 w 7195457"/>
              <a:gd name="connsiteY22" fmla="*/ 6585857 h 6890657"/>
              <a:gd name="connsiteX23" fmla="*/ 5257800 w 7195457"/>
              <a:gd name="connsiteY23" fmla="*/ 6672942 h 6890657"/>
              <a:gd name="connsiteX24" fmla="*/ 5159828 w 7195457"/>
              <a:gd name="connsiteY24" fmla="*/ 6705600 h 6890657"/>
              <a:gd name="connsiteX25" fmla="*/ 5061857 w 7195457"/>
              <a:gd name="connsiteY25" fmla="*/ 6749142 h 6890657"/>
              <a:gd name="connsiteX26" fmla="*/ 5029200 w 7195457"/>
              <a:gd name="connsiteY26" fmla="*/ 6770914 h 6890657"/>
              <a:gd name="connsiteX27" fmla="*/ 4963885 w 7195457"/>
              <a:gd name="connsiteY27" fmla="*/ 6792685 h 6890657"/>
              <a:gd name="connsiteX28" fmla="*/ 4931228 w 7195457"/>
              <a:gd name="connsiteY28" fmla="*/ 6814457 h 6890657"/>
              <a:gd name="connsiteX29" fmla="*/ 4898571 w 7195457"/>
              <a:gd name="connsiteY29" fmla="*/ 6847114 h 6890657"/>
              <a:gd name="connsiteX30" fmla="*/ 4865914 w 7195457"/>
              <a:gd name="connsiteY30" fmla="*/ 6858000 h 6890657"/>
              <a:gd name="connsiteX31" fmla="*/ 4865914 w 7195457"/>
              <a:gd name="connsiteY31" fmla="*/ 6858000 h 6890657"/>
              <a:gd name="connsiteX32" fmla="*/ 10885 w 7195457"/>
              <a:gd name="connsiteY32" fmla="*/ 6890657 h 6890657"/>
              <a:gd name="connsiteX33" fmla="*/ 10885 w 7195457"/>
              <a:gd name="connsiteY33" fmla="*/ 6890657 h 6890657"/>
              <a:gd name="connsiteX34" fmla="*/ 0 w 7195457"/>
              <a:gd name="connsiteY34" fmla="*/ 0 h 6890657"/>
              <a:gd name="connsiteX0" fmla="*/ 0 w 7195457"/>
              <a:gd name="connsiteY0" fmla="*/ 0 h 6890657"/>
              <a:gd name="connsiteX1" fmla="*/ 7119257 w 7195457"/>
              <a:gd name="connsiteY1" fmla="*/ 10885 h 6890657"/>
              <a:gd name="connsiteX2" fmla="*/ 7119257 w 7195457"/>
              <a:gd name="connsiteY2" fmla="*/ 10885 h 6890657"/>
              <a:gd name="connsiteX3" fmla="*/ 7141028 w 7195457"/>
              <a:gd name="connsiteY3" fmla="*/ 163285 h 6890657"/>
              <a:gd name="connsiteX4" fmla="*/ 7184571 w 7195457"/>
              <a:gd name="connsiteY4" fmla="*/ 315685 h 6890657"/>
              <a:gd name="connsiteX5" fmla="*/ 7195457 w 7195457"/>
              <a:gd name="connsiteY5" fmla="*/ 381000 h 6890657"/>
              <a:gd name="connsiteX6" fmla="*/ 7173685 w 7195457"/>
              <a:gd name="connsiteY6" fmla="*/ 794657 h 6890657"/>
              <a:gd name="connsiteX7" fmla="*/ 7162800 w 7195457"/>
              <a:gd name="connsiteY7" fmla="*/ 2090057 h 6890657"/>
              <a:gd name="connsiteX8" fmla="*/ 7109318 w 7195457"/>
              <a:gd name="connsiteY8" fmla="*/ 2605472 h 6890657"/>
              <a:gd name="connsiteX9" fmla="*/ 6975849 w 7195457"/>
              <a:gd name="connsiteY9" fmla="*/ 3235423 h 6890657"/>
              <a:gd name="connsiteX10" fmla="*/ 6757661 w 7195457"/>
              <a:gd name="connsiteY10" fmla="*/ 3946307 h 6890657"/>
              <a:gd name="connsiteX11" fmla="*/ 6531428 w 7195457"/>
              <a:gd name="connsiteY11" fmla="*/ 4397828 h 6890657"/>
              <a:gd name="connsiteX12" fmla="*/ 6400800 w 7195457"/>
              <a:gd name="connsiteY12" fmla="*/ 4659085 h 6890657"/>
              <a:gd name="connsiteX13" fmla="*/ 6313714 w 7195457"/>
              <a:gd name="connsiteY13" fmla="*/ 4800600 h 6890657"/>
              <a:gd name="connsiteX14" fmla="*/ 6291942 w 7195457"/>
              <a:gd name="connsiteY14" fmla="*/ 4855028 h 6890657"/>
              <a:gd name="connsiteX15" fmla="*/ 5976257 w 7195457"/>
              <a:gd name="connsiteY15" fmla="*/ 5519057 h 6890657"/>
              <a:gd name="connsiteX16" fmla="*/ 5900057 w 7195457"/>
              <a:gd name="connsiteY16" fmla="*/ 5638800 h 6890657"/>
              <a:gd name="connsiteX17" fmla="*/ 5845628 w 7195457"/>
              <a:gd name="connsiteY17" fmla="*/ 5704114 h 6890657"/>
              <a:gd name="connsiteX18" fmla="*/ 5812971 w 7195457"/>
              <a:gd name="connsiteY18" fmla="*/ 5780314 h 6890657"/>
              <a:gd name="connsiteX19" fmla="*/ 5573485 w 7195457"/>
              <a:gd name="connsiteY19" fmla="*/ 6248400 h 6890657"/>
              <a:gd name="connsiteX20" fmla="*/ 5519057 w 7195457"/>
              <a:gd name="connsiteY20" fmla="*/ 6368142 h 6890657"/>
              <a:gd name="connsiteX21" fmla="*/ 5453742 w 7195457"/>
              <a:gd name="connsiteY21" fmla="*/ 6444342 h 6890657"/>
              <a:gd name="connsiteX22" fmla="*/ 5388428 w 7195457"/>
              <a:gd name="connsiteY22" fmla="*/ 6531428 h 6890657"/>
              <a:gd name="connsiteX23" fmla="*/ 5355771 w 7195457"/>
              <a:gd name="connsiteY23" fmla="*/ 6585857 h 6890657"/>
              <a:gd name="connsiteX24" fmla="*/ 5257800 w 7195457"/>
              <a:gd name="connsiteY24" fmla="*/ 6672942 h 6890657"/>
              <a:gd name="connsiteX25" fmla="*/ 5159828 w 7195457"/>
              <a:gd name="connsiteY25" fmla="*/ 6705600 h 6890657"/>
              <a:gd name="connsiteX26" fmla="*/ 5061857 w 7195457"/>
              <a:gd name="connsiteY26" fmla="*/ 6749142 h 6890657"/>
              <a:gd name="connsiteX27" fmla="*/ 5029200 w 7195457"/>
              <a:gd name="connsiteY27" fmla="*/ 6770914 h 6890657"/>
              <a:gd name="connsiteX28" fmla="*/ 4963885 w 7195457"/>
              <a:gd name="connsiteY28" fmla="*/ 6792685 h 6890657"/>
              <a:gd name="connsiteX29" fmla="*/ 4931228 w 7195457"/>
              <a:gd name="connsiteY29" fmla="*/ 6814457 h 6890657"/>
              <a:gd name="connsiteX30" fmla="*/ 4898571 w 7195457"/>
              <a:gd name="connsiteY30" fmla="*/ 6847114 h 6890657"/>
              <a:gd name="connsiteX31" fmla="*/ 4865914 w 7195457"/>
              <a:gd name="connsiteY31" fmla="*/ 6858000 h 6890657"/>
              <a:gd name="connsiteX32" fmla="*/ 4865914 w 7195457"/>
              <a:gd name="connsiteY32" fmla="*/ 6858000 h 6890657"/>
              <a:gd name="connsiteX33" fmla="*/ 10885 w 7195457"/>
              <a:gd name="connsiteY33" fmla="*/ 6890657 h 6890657"/>
              <a:gd name="connsiteX34" fmla="*/ 10885 w 7195457"/>
              <a:gd name="connsiteY34" fmla="*/ 6890657 h 6890657"/>
              <a:gd name="connsiteX35" fmla="*/ 0 w 7195457"/>
              <a:gd name="connsiteY35" fmla="*/ 0 h 6890657"/>
              <a:gd name="connsiteX0" fmla="*/ 0 w 7207043"/>
              <a:gd name="connsiteY0" fmla="*/ 0 h 6890657"/>
              <a:gd name="connsiteX1" fmla="*/ 7119257 w 7207043"/>
              <a:gd name="connsiteY1" fmla="*/ 10885 h 6890657"/>
              <a:gd name="connsiteX2" fmla="*/ 7119257 w 7207043"/>
              <a:gd name="connsiteY2" fmla="*/ 10885 h 6890657"/>
              <a:gd name="connsiteX3" fmla="*/ 7141028 w 7207043"/>
              <a:gd name="connsiteY3" fmla="*/ 163285 h 6890657"/>
              <a:gd name="connsiteX4" fmla="*/ 7184571 w 7207043"/>
              <a:gd name="connsiteY4" fmla="*/ 315685 h 6890657"/>
              <a:gd name="connsiteX5" fmla="*/ 7195457 w 7207043"/>
              <a:gd name="connsiteY5" fmla="*/ 381000 h 6890657"/>
              <a:gd name="connsiteX6" fmla="*/ 7206815 w 7207043"/>
              <a:gd name="connsiteY6" fmla="*/ 1523527 h 6890657"/>
              <a:gd name="connsiteX7" fmla="*/ 7162800 w 7207043"/>
              <a:gd name="connsiteY7" fmla="*/ 2090057 h 6890657"/>
              <a:gd name="connsiteX8" fmla="*/ 7109318 w 7207043"/>
              <a:gd name="connsiteY8" fmla="*/ 2605472 h 6890657"/>
              <a:gd name="connsiteX9" fmla="*/ 6975849 w 7207043"/>
              <a:gd name="connsiteY9" fmla="*/ 3235423 h 6890657"/>
              <a:gd name="connsiteX10" fmla="*/ 6757661 w 7207043"/>
              <a:gd name="connsiteY10" fmla="*/ 3946307 h 6890657"/>
              <a:gd name="connsiteX11" fmla="*/ 6531428 w 7207043"/>
              <a:gd name="connsiteY11" fmla="*/ 4397828 h 6890657"/>
              <a:gd name="connsiteX12" fmla="*/ 6400800 w 7207043"/>
              <a:gd name="connsiteY12" fmla="*/ 4659085 h 6890657"/>
              <a:gd name="connsiteX13" fmla="*/ 6313714 w 7207043"/>
              <a:gd name="connsiteY13" fmla="*/ 4800600 h 6890657"/>
              <a:gd name="connsiteX14" fmla="*/ 6291942 w 7207043"/>
              <a:gd name="connsiteY14" fmla="*/ 4855028 h 6890657"/>
              <a:gd name="connsiteX15" fmla="*/ 5976257 w 7207043"/>
              <a:gd name="connsiteY15" fmla="*/ 5519057 h 6890657"/>
              <a:gd name="connsiteX16" fmla="*/ 5900057 w 7207043"/>
              <a:gd name="connsiteY16" fmla="*/ 5638800 h 6890657"/>
              <a:gd name="connsiteX17" fmla="*/ 5845628 w 7207043"/>
              <a:gd name="connsiteY17" fmla="*/ 5704114 h 6890657"/>
              <a:gd name="connsiteX18" fmla="*/ 5812971 w 7207043"/>
              <a:gd name="connsiteY18" fmla="*/ 5780314 h 6890657"/>
              <a:gd name="connsiteX19" fmla="*/ 5573485 w 7207043"/>
              <a:gd name="connsiteY19" fmla="*/ 6248400 h 6890657"/>
              <a:gd name="connsiteX20" fmla="*/ 5519057 w 7207043"/>
              <a:gd name="connsiteY20" fmla="*/ 6368142 h 6890657"/>
              <a:gd name="connsiteX21" fmla="*/ 5453742 w 7207043"/>
              <a:gd name="connsiteY21" fmla="*/ 6444342 h 6890657"/>
              <a:gd name="connsiteX22" fmla="*/ 5388428 w 7207043"/>
              <a:gd name="connsiteY22" fmla="*/ 6531428 h 6890657"/>
              <a:gd name="connsiteX23" fmla="*/ 5355771 w 7207043"/>
              <a:gd name="connsiteY23" fmla="*/ 6585857 h 6890657"/>
              <a:gd name="connsiteX24" fmla="*/ 5257800 w 7207043"/>
              <a:gd name="connsiteY24" fmla="*/ 6672942 h 6890657"/>
              <a:gd name="connsiteX25" fmla="*/ 5159828 w 7207043"/>
              <a:gd name="connsiteY25" fmla="*/ 6705600 h 6890657"/>
              <a:gd name="connsiteX26" fmla="*/ 5061857 w 7207043"/>
              <a:gd name="connsiteY26" fmla="*/ 6749142 h 6890657"/>
              <a:gd name="connsiteX27" fmla="*/ 5029200 w 7207043"/>
              <a:gd name="connsiteY27" fmla="*/ 6770914 h 6890657"/>
              <a:gd name="connsiteX28" fmla="*/ 4963885 w 7207043"/>
              <a:gd name="connsiteY28" fmla="*/ 6792685 h 6890657"/>
              <a:gd name="connsiteX29" fmla="*/ 4931228 w 7207043"/>
              <a:gd name="connsiteY29" fmla="*/ 6814457 h 6890657"/>
              <a:gd name="connsiteX30" fmla="*/ 4898571 w 7207043"/>
              <a:gd name="connsiteY30" fmla="*/ 6847114 h 6890657"/>
              <a:gd name="connsiteX31" fmla="*/ 4865914 w 7207043"/>
              <a:gd name="connsiteY31" fmla="*/ 6858000 h 6890657"/>
              <a:gd name="connsiteX32" fmla="*/ 4865914 w 7207043"/>
              <a:gd name="connsiteY32" fmla="*/ 6858000 h 6890657"/>
              <a:gd name="connsiteX33" fmla="*/ 10885 w 7207043"/>
              <a:gd name="connsiteY33" fmla="*/ 6890657 h 6890657"/>
              <a:gd name="connsiteX34" fmla="*/ 10885 w 7207043"/>
              <a:gd name="connsiteY34" fmla="*/ 6890657 h 6890657"/>
              <a:gd name="connsiteX35" fmla="*/ 0 w 7207043"/>
              <a:gd name="connsiteY35" fmla="*/ 0 h 6890657"/>
              <a:gd name="connsiteX0" fmla="*/ 0 w 7207043"/>
              <a:gd name="connsiteY0" fmla="*/ 0 h 6890657"/>
              <a:gd name="connsiteX1" fmla="*/ 7119257 w 7207043"/>
              <a:gd name="connsiteY1" fmla="*/ 10885 h 6890657"/>
              <a:gd name="connsiteX2" fmla="*/ 7119257 w 7207043"/>
              <a:gd name="connsiteY2" fmla="*/ 10885 h 6890657"/>
              <a:gd name="connsiteX3" fmla="*/ 7141028 w 7207043"/>
              <a:gd name="connsiteY3" fmla="*/ 163285 h 6890657"/>
              <a:gd name="connsiteX4" fmla="*/ 7195457 w 7207043"/>
              <a:gd name="connsiteY4" fmla="*/ 381000 h 6890657"/>
              <a:gd name="connsiteX5" fmla="*/ 7206815 w 7207043"/>
              <a:gd name="connsiteY5" fmla="*/ 1523527 h 6890657"/>
              <a:gd name="connsiteX6" fmla="*/ 7162800 w 7207043"/>
              <a:gd name="connsiteY6" fmla="*/ 2090057 h 6890657"/>
              <a:gd name="connsiteX7" fmla="*/ 7109318 w 7207043"/>
              <a:gd name="connsiteY7" fmla="*/ 2605472 h 6890657"/>
              <a:gd name="connsiteX8" fmla="*/ 6975849 w 7207043"/>
              <a:gd name="connsiteY8" fmla="*/ 3235423 h 6890657"/>
              <a:gd name="connsiteX9" fmla="*/ 6757661 w 7207043"/>
              <a:gd name="connsiteY9" fmla="*/ 3946307 h 6890657"/>
              <a:gd name="connsiteX10" fmla="*/ 6531428 w 7207043"/>
              <a:gd name="connsiteY10" fmla="*/ 4397828 h 6890657"/>
              <a:gd name="connsiteX11" fmla="*/ 6400800 w 7207043"/>
              <a:gd name="connsiteY11" fmla="*/ 4659085 h 6890657"/>
              <a:gd name="connsiteX12" fmla="*/ 6313714 w 7207043"/>
              <a:gd name="connsiteY12" fmla="*/ 4800600 h 6890657"/>
              <a:gd name="connsiteX13" fmla="*/ 6291942 w 7207043"/>
              <a:gd name="connsiteY13" fmla="*/ 4855028 h 6890657"/>
              <a:gd name="connsiteX14" fmla="*/ 5976257 w 7207043"/>
              <a:gd name="connsiteY14" fmla="*/ 5519057 h 6890657"/>
              <a:gd name="connsiteX15" fmla="*/ 5900057 w 7207043"/>
              <a:gd name="connsiteY15" fmla="*/ 5638800 h 6890657"/>
              <a:gd name="connsiteX16" fmla="*/ 5845628 w 7207043"/>
              <a:gd name="connsiteY16" fmla="*/ 5704114 h 6890657"/>
              <a:gd name="connsiteX17" fmla="*/ 5812971 w 7207043"/>
              <a:gd name="connsiteY17" fmla="*/ 5780314 h 6890657"/>
              <a:gd name="connsiteX18" fmla="*/ 5573485 w 7207043"/>
              <a:gd name="connsiteY18" fmla="*/ 6248400 h 6890657"/>
              <a:gd name="connsiteX19" fmla="*/ 5519057 w 7207043"/>
              <a:gd name="connsiteY19" fmla="*/ 6368142 h 6890657"/>
              <a:gd name="connsiteX20" fmla="*/ 5453742 w 7207043"/>
              <a:gd name="connsiteY20" fmla="*/ 6444342 h 6890657"/>
              <a:gd name="connsiteX21" fmla="*/ 5388428 w 7207043"/>
              <a:gd name="connsiteY21" fmla="*/ 6531428 h 6890657"/>
              <a:gd name="connsiteX22" fmla="*/ 5355771 w 7207043"/>
              <a:gd name="connsiteY22" fmla="*/ 6585857 h 6890657"/>
              <a:gd name="connsiteX23" fmla="*/ 5257800 w 7207043"/>
              <a:gd name="connsiteY23" fmla="*/ 6672942 h 6890657"/>
              <a:gd name="connsiteX24" fmla="*/ 5159828 w 7207043"/>
              <a:gd name="connsiteY24" fmla="*/ 6705600 h 6890657"/>
              <a:gd name="connsiteX25" fmla="*/ 5061857 w 7207043"/>
              <a:gd name="connsiteY25" fmla="*/ 6749142 h 6890657"/>
              <a:gd name="connsiteX26" fmla="*/ 5029200 w 7207043"/>
              <a:gd name="connsiteY26" fmla="*/ 6770914 h 6890657"/>
              <a:gd name="connsiteX27" fmla="*/ 4963885 w 7207043"/>
              <a:gd name="connsiteY27" fmla="*/ 6792685 h 6890657"/>
              <a:gd name="connsiteX28" fmla="*/ 4931228 w 7207043"/>
              <a:gd name="connsiteY28" fmla="*/ 6814457 h 6890657"/>
              <a:gd name="connsiteX29" fmla="*/ 4898571 w 7207043"/>
              <a:gd name="connsiteY29" fmla="*/ 6847114 h 6890657"/>
              <a:gd name="connsiteX30" fmla="*/ 4865914 w 7207043"/>
              <a:gd name="connsiteY30" fmla="*/ 6858000 h 6890657"/>
              <a:gd name="connsiteX31" fmla="*/ 4865914 w 7207043"/>
              <a:gd name="connsiteY31" fmla="*/ 6858000 h 6890657"/>
              <a:gd name="connsiteX32" fmla="*/ 10885 w 7207043"/>
              <a:gd name="connsiteY32" fmla="*/ 6890657 h 6890657"/>
              <a:gd name="connsiteX33" fmla="*/ 10885 w 7207043"/>
              <a:gd name="connsiteY33" fmla="*/ 6890657 h 6890657"/>
              <a:gd name="connsiteX34" fmla="*/ 0 w 7207043"/>
              <a:gd name="connsiteY34" fmla="*/ 0 h 6890657"/>
              <a:gd name="connsiteX0" fmla="*/ 0 w 7207043"/>
              <a:gd name="connsiteY0" fmla="*/ 0 h 6890657"/>
              <a:gd name="connsiteX1" fmla="*/ 7119257 w 7207043"/>
              <a:gd name="connsiteY1" fmla="*/ 10885 h 6890657"/>
              <a:gd name="connsiteX2" fmla="*/ 7119257 w 7207043"/>
              <a:gd name="connsiteY2" fmla="*/ 10885 h 6890657"/>
              <a:gd name="connsiteX3" fmla="*/ 7195457 w 7207043"/>
              <a:gd name="connsiteY3" fmla="*/ 381000 h 6890657"/>
              <a:gd name="connsiteX4" fmla="*/ 7206815 w 7207043"/>
              <a:gd name="connsiteY4" fmla="*/ 1523527 h 6890657"/>
              <a:gd name="connsiteX5" fmla="*/ 7162800 w 7207043"/>
              <a:gd name="connsiteY5" fmla="*/ 2090057 h 6890657"/>
              <a:gd name="connsiteX6" fmla="*/ 7109318 w 7207043"/>
              <a:gd name="connsiteY6" fmla="*/ 2605472 h 6890657"/>
              <a:gd name="connsiteX7" fmla="*/ 6975849 w 7207043"/>
              <a:gd name="connsiteY7" fmla="*/ 3235423 h 6890657"/>
              <a:gd name="connsiteX8" fmla="*/ 6757661 w 7207043"/>
              <a:gd name="connsiteY8" fmla="*/ 3946307 h 6890657"/>
              <a:gd name="connsiteX9" fmla="*/ 6531428 w 7207043"/>
              <a:gd name="connsiteY9" fmla="*/ 4397828 h 6890657"/>
              <a:gd name="connsiteX10" fmla="*/ 6400800 w 7207043"/>
              <a:gd name="connsiteY10" fmla="*/ 4659085 h 6890657"/>
              <a:gd name="connsiteX11" fmla="*/ 6313714 w 7207043"/>
              <a:gd name="connsiteY11" fmla="*/ 4800600 h 6890657"/>
              <a:gd name="connsiteX12" fmla="*/ 6291942 w 7207043"/>
              <a:gd name="connsiteY12" fmla="*/ 4855028 h 6890657"/>
              <a:gd name="connsiteX13" fmla="*/ 5976257 w 7207043"/>
              <a:gd name="connsiteY13" fmla="*/ 5519057 h 6890657"/>
              <a:gd name="connsiteX14" fmla="*/ 5900057 w 7207043"/>
              <a:gd name="connsiteY14" fmla="*/ 5638800 h 6890657"/>
              <a:gd name="connsiteX15" fmla="*/ 5845628 w 7207043"/>
              <a:gd name="connsiteY15" fmla="*/ 5704114 h 6890657"/>
              <a:gd name="connsiteX16" fmla="*/ 5812971 w 7207043"/>
              <a:gd name="connsiteY16" fmla="*/ 5780314 h 6890657"/>
              <a:gd name="connsiteX17" fmla="*/ 5573485 w 7207043"/>
              <a:gd name="connsiteY17" fmla="*/ 6248400 h 6890657"/>
              <a:gd name="connsiteX18" fmla="*/ 5519057 w 7207043"/>
              <a:gd name="connsiteY18" fmla="*/ 6368142 h 6890657"/>
              <a:gd name="connsiteX19" fmla="*/ 5453742 w 7207043"/>
              <a:gd name="connsiteY19" fmla="*/ 6444342 h 6890657"/>
              <a:gd name="connsiteX20" fmla="*/ 5388428 w 7207043"/>
              <a:gd name="connsiteY20" fmla="*/ 6531428 h 6890657"/>
              <a:gd name="connsiteX21" fmla="*/ 5355771 w 7207043"/>
              <a:gd name="connsiteY21" fmla="*/ 6585857 h 6890657"/>
              <a:gd name="connsiteX22" fmla="*/ 5257800 w 7207043"/>
              <a:gd name="connsiteY22" fmla="*/ 6672942 h 6890657"/>
              <a:gd name="connsiteX23" fmla="*/ 5159828 w 7207043"/>
              <a:gd name="connsiteY23" fmla="*/ 6705600 h 6890657"/>
              <a:gd name="connsiteX24" fmla="*/ 5061857 w 7207043"/>
              <a:gd name="connsiteY24" fmla="*/ 6749142 h 6890657"/>
              <a:gd name="connsiteX25" fmla="*/ 5029200 w 7207043"/>
              <a:gd name="connsiteY25" fmla="*/ 6770914 h 6890657"/>
              <a:gd name="connsiteX26" fmla="*/ 4963885 w 7207043"/>
              <a:gd name="connsiteY26" fmla="*/ 6792685 h 6890657"/>
              <a:gd name="connsiteX27" fmla="*/ 4931228 w 7207043"/>
              <a:gd name="connsiteY27" fmla="*/ 6814457 h 6890657"/>
              <a:gd name="connsiteX28" fmla="*/ 4898571 w 7207043"/>
              <a:gd name="connsiteY28" fmla="*/ 6847114 h 6890657"/>
              <a:gd name="connsiteX29" fmla="*/ 4865914 w 7207043"/>
              <a:gd name="connsiteY29" fmla="*/ 6858000 h 6890657"/>
              <a:gd name="connsiteX30" fmla="*/ 4865914 w 7207043"/>
              <a:gd name="connsiteY30" fmla="*/ 6858000 h 6890657"/>
              <a:gd name="connsiteX31" fmla="*/ 10885 w 7207043"/>
              <a:gd name="connsiteY31" fmla="*/ 6890657 h 6890657"/>
              <a:gd name="connsiteX32" fmla="*/ 10885 w 7207043"/>
              <a:gd name="connsiteY32" fmla="*/ 6890657 h 6890657"/>
              <a:gd name="connsiteX33" fmla="*/ 0 w 7207043"/>
              <a:gd name="connsiteY33" fmla="*/ 0 h 6890657"/>
              <a:gd name="connsiteX0" fmla="*/ 0 w 7207791"/>
              <a:gd name="connsiteY0" fmla="*/ 0 h 6890657"/>
              <a:gd name="connsiteX1" fmla="*/ 7119257 w 7207791"/>
              <a:gd name="connsiteY1" fmla="*/ 10885 h 6890657"/>
              <a:gd name="connsiteX2" fmla="*/ 7119257 w 7207791"/>
              <a:gd name="connsiteY2" fmla="*/ 10885 h 6890657"/>
              <a:gd name="connsiteX3" fmla="*/ 7206815 w 7207791"/>
              <a:gd name="connsiteY3" fmla="*/ 1523527 h 6890657"/>
              <a:gd name="connsiteX4" fmla="*/ 7162800 w 7207791"/>
              <a:gd name="connsiteY4" fmla="*/ 2090057 h 6890657"/>
              <a:gd name="connsiteX5" fmla="*/ 7109318 w 7207791"/>
              <a:gd name="connsiteY5" fmla="*/ 2605472 h 6890657"/>
              <a:gd name="connsiteX6" fmla="*/ 6975849 w 7207791"/>
              <a:gd name="connsiteY6" fmla="*/ 3235423 h 6890657"/>
              <a:gd name="connsiteX7" fmla="*/ 6757661 w 7207791"/>
              <a:gd name="connsiteY7" fmla="*/ 3946307 h 6890657"/>
              <a:gd name="connsiteX8" fmla="*/ 6531428 w 7207791"/>
              <a:gd name="connsiteY8" fmla="*/ 4397828 h 6890657"/>
              <a:gd name="connsiteX9" fmla="*/ 6400800 w 7207791"/>
              <a:gd name="connsiteY9" fmla="*/ 4659085 h 6890657"/>
              <a:gd name="connsiteX10" fmla="*/ 6313714 w 7207791"/>
              <a:gd name="connsiteY10" fmla="*/ 4800600 h 6890657"/>
              <a:gd name="connsiteX11" fmla="*/ 6291942 w 7207791"/>
              <a:gd name="connsiteY11" fmla="*/ 4855028 h 6890657"/>
              <a:gd name="connsiteX12" fmla="*/ 5976257 w 7207791"/>
              <a:gd name="connsiteY12" fmla="*/ 5519057 h 6890657"/>
              <a:gd name="connsiteX13" fmla="*/ 5900057 w 7207791"/>
              <a:gd name="connsiteY13" fmla="*/ 5638800 h 6890657"/>
              <a:gd name="connsiteX14" fmla="*/ 5845628 w 7207791"/>
              <a:gd name="connsiteY14" fmla="*/ 5704114 h 6890657"/>
              <a:gd name="connsiteX15" fmla="*/ 5812971 w 7207791"/>
              <a:gd name="connsiteY15" fmla="*/ 5780314 h 6890657"/>
              <a:gd name="connsiteX16" fmla="*/ 5573485 w 7207791"/>
              <a:gd name="connsiteY16" fmla="*/ 6248400 h 6890657"/>
              <a:gd name="connsiteX17" fmla="*/ 5519057 w 7207791"/>
              <a:gd name="connsiteY17" fmla="*/ 6368142 h 6890657"/>
              <a:gd name="connsiteX18" fmla="*/ 5453742 w 7207791"/>
              <a:gd name="connsiteY18" fmla="*/ 6444342 h 6890657"/>
              <a:gd name="connsiteX19" fmla="*/ 5388428 w 7207791"/>
              <a:gd name="connsiteY19" fmla="*/ 6531428 h 6890657"/>
              <a:gd name="connsiteX20" fmla="*/ 5355771 w 7207791"/>
              <a:gd name="connsiteY20" fmla="*/ 6585857 h 6890657"/>
              <a:gd name="connsiteX21" fmla="*/ 5257800 w 7207791"/>
              <a:gd name="connsiteY21" fmla="*/ 6672942 h 6890657"/>
              <a:gd name="connsiteX22" fmla="*/ 5159828 w 7207791"/>
              <a:gd name="connsiteY22" fmla="*/ 6705600 h 6890657"/>
              <a:gd name="connsiteX23" fmla="*/ 5061857 w 7207791"/>
              <a:gd name="connsiteY23" fmla="*/ 6749142 h 6890657"/>
              <a:gd name="connsiteX24" fmla="*/ 5029200 w 7207791"/>
              <a:gd name="connsiteY24" fmla="*/ 6770914 h 6890657"/>
              <a:gd name="connsiteX25" fmla="*/ 4963885 w 7207791"/>
              <a:gd name="connsiteY25" fmla="*/ 6792685 h 6890657"/>
              <a:gd name="connsiteX26" fmla="*/ 4931228 w 7207791"/>
              <a:gd name="connsiteY26" fmla="*/ 6814457 h 6890657"/>
              <a:gd name="connsiteX27" fmla="*/ 4898571 w 7207791"/>
              <a:gd name="connsiteY27" fmla="*/ 6847114 h 6890657"/>
              <a:gd name="connsiteX28" fmla="*/ 4865914 w 7207791"/>
              <a:gd name="connsiteY28" fmla="*/ 6858000 h 6890657"/>
              <a:gd name="connsiteX29" fmla="*/ 4865914 w 7207791"/>
              <a:gd name="connsiteY29" fmla="*/ 6858000 h 6890657"/>
              <a:gd name="connsiteX30" fmla="*/ 10885 w 7207791"/>
              <a:gd name="connsiteY30" fmla="*/ 6890657 h 6890657"/>
              <a:gd name="connsiteX31" fmla="*/ 10885 w 7207791"/>
              <a:gd name="connsiteY31" fmla="*/ 6890657 h 6890657"/>
              <a:gd name="connsiteX32" fmla="*/ 0 w 7207791"/>
              <a:gd name="connsiteY32" fmla="*/ 0 h 6890657"/>
              <a:gd name="connsiteX0" fmla="*/ 0 w 7215893"/>
              <a:gd name="connsiteY0" fmla="*/ 0 h 6890657"/>
              <a:gd name="connsiteX1" fmla="*/ 7119257 w 7215893"/>
              <a:gd name="connsiteY1" fmla="*/ 10885 h 6890657"/>
              <a:gd name="connsiteX2" fmla="*/ 7119257 w 7215893"/>
              <a:gd name="connsiteY2" fmla="*/ 10885 h 6890657"/>
              <a:gd name="connsiteX3" fmla="*/ 7207762 w 7215893"/>
              <a:gd name="connsiteY3" fmla="*/ 750641 h 6890657"/>
              <a:gd name="connsiteX4" fmla="*/ 7206815 w 7215893"/>
              <a:gd name="connsiteY4" fmla="*/ 1523527 h 6890657"/>
              <a:gd name="connsiteX5" fmla="*/ 7162800 w 7215893"/>
              <a:gd name="connsiteY5" fmla="*/ 2090057 h 6890657"/>
              <a:gd name="connsiteX6" fmla="*/ 7109318 w 7215893"/>
              <a:gd name="connsiteY6" fmla="*/ 2605472 h 6890657"/>
              <a:gd name="connsiteX7" fmla="*/ 6975849 w 7215893"/>
              <a:gd name="connsiteY7" fmla="*/ 3235423 h 6890657"/>
              <a:gd name="connsiteX8" fmla="*/ 6757661 w 7215893"/>
              <a:gd name="connsiteY8" fmla="*/ 3946307 h 6890657"/>
              <a:gd name="connsiteX9" fmla="*/ 6531428 w 7215893"/>
              <a:gd name="connsiteY9" fmla="*/ 4397828 h 6890657"/>
              <a:gd name="connsiteX10" fmla="*/ 6400800 w 7215893"/>
              <a:gd name="connsiteY10" fmla="*/ 4659085 h 6890657"/>
              <a:gd name="connsiteX11" fmla="*/ 6313714 w 7215893"/>
              <a:gd name="connsiteY11" fmla="*/ 4800600 h 6890657"/>
              <a:gd name="connsiteX12" fmla="*/ 6291942 w 7215893"/>
              <a:gd name="connsiteY12" fmla="*/ 4855028 h 6890657"/>
              <a:gd name="connsiteX13" fmla="*/ 5976257 w 7215893"/>
              <a:gd name="connsiteY13" fmla="*/ 5519057 h 6890657"/>
              <a:gd name="connsiteX14" fmla="*/ 5900057 w 7215893"/>
              <a:gd name="connsiteY14" fmla="*/ 5638800 h 6890657"/>
              <a:gd name="connsiteX15" fmla="*/ 5845628 w 7215893"/>
              <a:gd name="connsiteY15" fmla="*/ 5704114 h 6890657"/>
              <a:gd name="connsiteX16" fmla="*/ 5812971 w 7215893"/>
              <a:gd name="connsiteY16" fmla="*/ 5780314 h 6890657"/>
              <a:gd name="connsiteX17" fmla="*/ 5573485 w 7215893"/>
              <a:gd name="connsiteY17" fmla="*/ 6248400 h 6890657"/>
              <a:gd name="connsiteX18" fmla="*/ 5519057 w 7215893"/>
              <a:gd name="connsiteY18" fmla="*/ 6368142 h 6890657"/>
              <a:gd name="connsiteX19" fmla="*/ 5453742 w 7215893"/>
              <a:gd name="connsiteY19" fmla="*/ 6444342 h 6890657"/>
              <a:gd name="connsiteX20" fmla="*/ 5388428 w 7215893"/>
              <a:gd name="connsiteY20" fmla="*/ 6531428 h 6890657"/>
              <a:gd name="connsiteX21" fmla="*/ 5355771 w 7215893"/>
              <a:gd name="connsiteY21" fmla="*/ 6585857 h 6890657"/>
              <a:gd name="connsiteX22" fmla="*/ 5257800 w 7215893"/>
              <a:gd name="connsiteY22" fmla="*/ 6672942 h 6890657"/>
              <a:gd name="connsiteX23" fmla="*/ 5159828 w 7215893"/>
              <a:gd name="connsiteY23" fmla="*/ 6705600 h 6890657"/>
              <a:gd name="connsiteX24" fmla="*/ 5061857 w 7215893"/>
              <a:gd name="connsiteY24" fmla="*/ 6749142 h 6890657"/>
              <a:gd name="connsiteX25" fmla="*/ 5029200 w 7215893"/>
              <a:gd name="connsiteY25" fmla="*/ 6770914 h 6890657"/>
              <a:gd name="connsiteX26" fmla="*/ 4963885 w 7215893"/>
              <a:gd name="connsiteY26" fmla="*/ 6792685 h 6890657"/>
              <a:gd name="connsiteX27" fmla="*/ 4931228 w 7215893"/>
              <a:gd name="connsiteY27" fmla="*/ 6814457 h 6890657"/>
              <a:gd name="connsiteX28" fmla="*/ 4898571 w 7215893"/>
              <a:gd name="connsiteY28" fmla="*/ 6847114 h 6890657"/>
              <a:gd name="connsiteX29" fmla="*/ 4865914 w 7215893"/>
              <a:gd name="connsiteY29" fmla="*/ 6858000 h 6890657"/>
              <a:gd name="connsiteX30" fmla="*/ 4865914 w 7215893"/>
              <a:gd name="connsiteY30" fmla="*/ 6858000 h 6890657"/>
              <a:gd name="connsiteX31" fmla="*/ 10885 w 7215893"/>
              <a:gd name="connsiteY31" fmla="*/ 6890657 h 6890657"/>
              <a:gd name="connsiteX32" fmla="*/ 10885 w 7215893"/>
              <a:gd name="connsiteY32" fmla="*/ 6890657 h 6890657"/>
              <a:gd name="connsiteX33" fmla="*/ 0 w 7215893"/>
              <a:gd name="connsiteY33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31428 w 7215270"/>
              <a:gd name="connsiteY9" fmla="*/ 4397828 h 6890657"/>
              <a:gd name="connsiteX10" fmla="*/ 6400800 w 7215270"/>
              <a:gd name="connsiteY10" fmla="*/ 4659085 h 6890657"/>
              <a:gd name="connsiteX11" fmla="*/ 6313714 w 7215270"/>
              <a:gd name="connsiteY11" fmla="*/ 4800600 h 6890657"/>
              <a:gd name="connsiteX12" fmla="*/ 6291942 w 7215270"/>
              <a:gd name="connsiteY12" fmla="*/ 4855028 h 6890657"/>
              <a:gd name="connsiteX13" fmla="*/ 5976257 w 7215270"/>
              <a:gd name="connsiteY13" fmla="*/ 5519057 h 6890657"/>
              <a:gd name="connsiteX14" fmla="*/ 5900057 w 7215270"/>
              <a:gd name="connsiteY14" fmla="*/ 5638800 h 6890657"/>
              <a:gd name="connsiteX15" fmla="*/ 5845628 w 7215270"/>
              <a:gd name="connsiteY15" fmla="*/ 5704114 h 6890657"/>
              <a:gd name="connsiteX16" fmla="*/ 5812971 w 7215270"/>
              <a:gd name="connsiteY16" fmla="*/ 5780314 h 6890657"/>
              <a:gd name="connsiteX17" fmla="*/ 5573485 w 7215270"/>
              <a:gd name="connsiteY17" fmla="*/ 6248400 h 6890657"/>
              <a:gd name="connsiteX18" fmla="*/ 5519057 w 7215270"/>
              <a:gd name="connsiteY18" fmla="*/ 6368142 h 6890657"/>
              <a:gd name="connsiteX19" fmla="*/ 5453742 w 7215270"/>
              <a:gd name="connsiteY19" fmla="*/ 6444342 h 6890657"/>
              <a:gd name="connsiteX20" fmla="*/ 5388428 w 7215270"/>
              <a:gd name="connsiteY20" fmla="*/ 6531428 h 6890657"/>
              <a:gd name="connsiteX21" fmla="*/ 5355771 w 7215270"/>
              <a:gd name="connsiteY21" fmla="*/ 6585857 h 6890657"/>
              <a:gd name="connsiteX22" fmla="*/ 5257800 w 7215270"/>
              <a:gd name="connsiteY22" fmla="*/ 6672942 h 6890657"/>
              <a:gd name="connsiteX23" fmla="*/ 5159828 w 7215270"/>
              <a:gd name="connsiteY23" fmla="*/ 6705600 h 6890657"/>
              <a:gd name="connsiteX24" fmla="*/ 5061857 w 7215270"/>
              <a:gd name="connsiteY24" fmla="*/ 6749142 h 6890657"/>
              <a:gd name="connsiteX25" fmla="*/ 5029200 w 7215270"/>
              <a:gd name="connsiteY25" fmla="*/ 6770914 h 6890657"/>
              <a:gd name="connsiteX26" fmla="*/ 4963885 w 7215270"/>
              <a:gd name="connsiteY26" fmla="*/ 6792685 h 6890657"/>
              <a:gd name="connsiteX27" fmla="*/ 4931228 w 7215270"/>
              <a:gd name="connsiteY27" fmla="*/ 6814457 h 6890657"/>
              <a:gd name="connsiteX28" fmla="*/ 4898571 w 7215270"/>
              <a:gd name="connsiteY28" fmla="*/ 6847114 h 6890657"/>
              <a:gd name="connsiteX29" fmla="*/ 4865914 w 7215270"/>
              <a:gd name="connsiteY29" fmla="*/ 6858000 h 6890657"/>
              <a:gd name="connsiteX30" fmla="*/ 4865914 w 7215270"/>
              <a:gd name="connsiteY30" fmla="*/ 6858000 h 6890657"/>
              <a:gd name="connsiteX31" fmla="*/ 10885 w 7215270"/>
              <a:gd name="connsiteY31" fmla="*/ 6890657 h 6890657"/>
              <a:gd name="connsiteX32" fmla="*/ 10885 w 7215270"/>
              <a:gd name="connsiteY32" fmla="*/ 6890657 h 6890657"/>
              <a:gd name="connsiteX33" fmla="*/ 0 w 7215270"/>
              <a:gd name="connsiteY33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400800 w 7215270"/>
              <a:gd name="connsiteY10" fmla="*/ 4659085 h 6890657"/>
              <a:gd name="connsiteX11" fmla="*/ 6313714 w 7215270"/>
              <a:gd name="connsiteY11" fmla="*/ 4800600 h 6890657"/>
              <a:gd name="connsiteX12" fmla="*/ 6291942 w 7215270"/>
              <a:gd name="connsiteY12" fmla="*/ 4855028 h 6890657"/>
              <a:gd name="connsiteX13" fmla="*/ 5976257 w 7215270"/>
              <a:gd name="connsiteY13" fmla="*/ 5519057 h 6890657"/>
              <a:gd name="connsiteX14" fmla="*/ 5900057 w 7215270"/>
              <a:gd name="connsiteY14" fmla="*/ 5638800 h 6890657"/>
              <a:gd name="connsiteX15" fmla="*/ 5845628 w 7215270"/>
              <a:gd name="connsiteY15" fmla="*/ 5704114 h 6890657"/>
              <a:gd name="connsiteX16" fmla="*/ 5812971 w 7215270"/>
              <a:gd name="connsiteY16" fmla="*/ 5780314 h 6890657"/>
              <a:gd name="connsiteX17" fmla="*/ 5573485 w 7215270"/>
              <a:gd name="connsiteY17" fmla="*/ 6248400 h 6890657"/>
              <a:gd name="connsiteX18" fmla="*/ 5519057 w 7215270"/>
              <a:gd name="connsiteY18" fmla="*/ 6368142 h 6890657"/>
              <a:gd name="connsiteX19" fmla="*/ 5453742 w 7215270"/>
              <a:gd name="connsiteY19" fmla="*/ 6444342 h 6890657"/>
              <a:gd name="connsiteX20" fmla="*/ 5388428 w 7215270"/>
              <a:gd name="connsiteY20" fmla="*/ 6531428 h 6890657"/>
              <a:gd name="connsiteX21" fmla="*/ 5355771 w 7215270"/>
              <a:gd name="connsiteY21" fmla="*/ 6585857 h 6890657"/>
              <a:gd name="connsiteX22" fmla="*/ 5257800 w 7215270"/>
              <a:gd name="connsiteY22" fmla="*/ 6672942 h 6890657"/>
              <a:gd name="connsiteX23" fmla="*/ 5159828 w 7215270"/>
              <a:gd name="connsiteY23" fmla="*/ 6705600 h 6890657"/>
              <a:gd name="connsiteX24" fmla="*/ 5061857 w 7215270"/>
              <a:gd name="connsiteY24" fmla="*/ 6749142 h 6890657"/>
              <a:gd name="connsiteX25" fmla="*/ 5029200 w 7215270"/>
              <a:gd name="connsiteY25" fmla="*/ 6770914 h 6890657"/>
              <a:gd name="connsiteX26" fmla="*/ 4963885 w 7215270"/>
              <a:gd name="connsiteY26" fmla="*/ 6792685 h 6890657"/>
              <a:gd name="connsiteX27" fmla="*/ 4931228 w 7215270"/>
              <a:gd name="connsiteY27" fmla="*/ 6814457 h 6890657"/>
              <a:gd name="connsiteX28" fmla="*/ 4898571 w 7215270"/>
              <a:gd name="connsiteY28" fmla="*/ 6847114 h 6890657"/>
              <a:gd name="connsiteX29" fmla="*/ 4865914 w 7215270"/>
              <a:gd name="connsiteY29" fmla="*/ 6858000 h 6890657"/>
              <a:gd name="connsiteX30" fmla="*/ 4865914 w 7215270"/>
              <a:gd name="connsiteY30" fmla="*/ 6858000 h 6890657"/>
              <a:gd name="connsiteX31" fmla="*/ 10885 w 7215270"/>
              <a:gd name="connsiteY31" fmla="*/ 6890657 h 6890657"/>
              <a:gd name="connsiteX32" fmla="*/ 10885 w 7215270"/>
              <a:gd name="connsiteY32" fmla="*/ 6890657 h 6890657"/>
              <a:gd name="connsiteX33" fmla="*/ 0 w 7215270"/>
              <a:gd name="connsiteY33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64356 w 7215270"/>
              <a:gd name="connsiteY10" fmla="*/ 4834676 h 6890657"/>
              <a:gd name="connsiteX11" fmla="*/ 6313714 w 7215270"/>
              <a:gd name="connsiteY11" fmla="*/ 4800600 h 6890657"/>
              <a:gd name="connsiteX12" fmla="*/ 6291942 w 7215270"/>
              <a:gd name="connsiteY12" fmla="*/ 4855028 h 6890657"/>
              <a:gd name="connsiteX13" fmla="*/ 5976257 w 7215270"/>
              <a:gd name="connsiteY13" fmla="*/ 5519057 h 6890657"/>
              <a:gd name="connsiteX14" fmla="*/ 5900057 w 7215270"/>
              <a:gd name="connsiteY14" fmla="*/ 5638800 h 6890657"/>
              <a:gd name="connsiteX15" fmla="*/ 5845628 w 7215270"/>
              <a:gd name="connsiteY15" fmla="*/ 5704114 h 6890657"/>
              <a:gd name="connsiteX16" fmla="*/ 5812971 w 7215270"/>
              <a:gd name="connsiteY16" fmla="*/ 5780314 h 6890657"/>
              <a:gd name="connsiteX17" fmla="*/ 5573485 w 7215270"/>
              <a:gd name="connsiteY17" fmla="*/ 6248400 h 6890657"/>
              <a:gd name="connsiteX18" fmla="*/ 5519057 w 7215270"/>
              <a:gd name="connsiteY18" fmla="*/ 6368142 h 6890657"/>
              <a:gd name="connsiteX19" fmla="*/ 5453742 w 7215270"/>
              <a:gd name="connsiteY19" fmla="*/ 6444342 h 6890657"/>
              <a:gd name="connsiteX20" fmla="*/ 5388428 w 7215270"/>
              <a:gd name="connsiteY20" fmla="*/ 6531428 h 6890657"/>
              <a:gd name="connsiteX21" fmla="*/ 5355771 w 7215270"/>
              <a:gd name="connsiteY21" fmla="*/ 6585857 h 6890657"/>
              <a:gd name="connsiteX22" fmla="*/ 5257800 w 7215270"/>
              <a:gd name="connsiteY22" fmla="*/ 6672942 h 6890657"/>
              <a:gd name="connsiteX23" fmla="*/ 5159828 w 7215270"/>
              <a:gd name="connsiteY23" fmla="*/ 6705600 h 6890657"/>
              <a:gd name="connsiteX24" fmla="*/ 5061857 w 7215270"/>
              <a:gd name="connsiteY24" fmla="*/ 6749142 h 6890657"/>
              <a:gd name="connsiteX25" fmla="*/ 5029200 w 7215270"/>
              <a:gd name="connsiteY25" fmla="*/ 6770914 h 6890657"/>
              <a:gd name="connsiteX26" fmla="*/ 4963885 w 7215270"/>
              <a:gd name="connsiteY26" fmla="*/ 6792685 h 6890657"/>
              <a:gd name="connsiteX27" fmla="*/ 4931228 w 7215270"/>
              <a:gd name="connsiteY27" fmla="*/ 6814457 h 6890657"/>
              <a:gd name="connsiteX28" fmla="*/ 4898571 w 7215270"/>
              <a:gd name="connsiteY28" fmla="*/ 6847114 h 6890657"/>
              <a:gd name="connsiteX29" fmla="*/ 4865914 w 7215270"/>
              <a:gd name="connsiteY29" fmla="*/ 6858000 h 6890657"/>
              <a:gd name="connsiteX30" fmla="*/ 4865914 w 7215270"/>
              <a:gd name="connsiteY30" fmla="*/ 6858000 h 6890657"/>
              <a:gd name="connsiteX31" fmla="*/ 10885 w 7215270"/>
              <a:gd name="connsiteY31" fmla="*/ 6890657 h 6890657"/>
              <a:gd name="connsiteX32" fmla="*/ 10885 w 7215270"/>
              <a:gd name="connsiteY32" fmla="*/ 6890657 h 6890657"/>
              <a:gd name="connsiteX33" fmla="*/ 0 w 7215270"/>
              <a:gd name="connsiteY33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64356 w 7215270"/>
              <a:gd name="connsiteY10" fmla="*/ 4834676 h 6890657"/>
              <a:gd name="connsiteX11" fmla="*/ 6291942 w 7215270"/>
              <a:gd name="connsiteY11" fmla="*/ 4855028 h 6890657"/>
              <a:gd name="connsiteX12" fmla="*/ 5976257 w 7215270"/>
              <a:gd name="connsiteY12" fmla="*/ 5519057 h 6890657"/>
              <a:gd name="connsiteX13" fmla="*/ 5900057 w 7215270"/>
              <a:gd name="connsiteY13" fmla="*/ 5638800 h 6890657"/>
              <a:gd name="connsiteX14" fmla="*/ 5845628 w 7215270"/>
              <a:gd name="connsiteY14" fmla="*/ 5704114 h 6890657"/>
              <a:gd name="connsiteX15" fmla="*/ 5812971 w 7215270"/>
              <a:gd name="connsiteY15" fmla="*/ 5780314 h 6890657"/>
              <a:gd name="connsiteX16" fmla="*/ 5573485 w 7215270"/>
              <a:gd name="connsiteY16" fmla="*/ 6248400 h 6890657"/>
              <a:gd name="connsiteX17" fmla="*/ 5519057 w 7215270"/>
              <a:gd name="connsiteY17" fmla="*/ 6368142 h 6890657"/>
              <a:gd name="connsiteX18" fmla="*/ 5453742 w 7215270"/>
              <a:gd name="connsiteY18" fmla="*/ 6444342 h 6890657"/>
              <a:gd name="connsiteX19" fmla="*/ 5388428 w 7215270"/>
              <a:gd name="connsiteY19" fmla="*/ 6531428 h 6890657"/>
              <a:gd name="connsiteX20" fmla="*/ 5355771 w 7215270"/>
              <a:gd name="connsiteY20" fmla="*/ 6585857 h 6890657"/>
              <a:gd name="connsiteX21" fmla="*/ 5257800 w 7215270"/>
              <a:gd name="connsiteY21" fmla="*/ 6672942 h 6890657"/>
              <a:gd name="connsiteX22" fmla="*/ 5159828 w 7215270"/>
              <a:gd name="connsiteY22" fmla="*/ 6705600 h 6890657"/>
              <a:gd name="connsiteX23" fmla="*/ 5061857 w 7215270"/>
              <a:gd name="connsiteY23" fmla="*/ 6749142 h 6890657"/>
              <a:gd name="connsiteX24" fmla="*/ 5029200 w 7215270"/>
              <a:gd name="connsiteY24" fmla="*/ 6770914 h 6890657"/>
              <a:gd name="connsiteX25" fmla="*/ 4963885 w 7215270"/>
              <a:gd name="connsiteY25" fmla="*/ 6792685 h 6890657"/>
              <a:gd name="connsiteX26" fmla="*/ 4931228 w 7215270"/>
              <a:gd name="connsiteY26" fmla="*/ 6814457 h 6890657"/>
              <a:gd name="connsiteX27" fmla="*/ 4898571 w 7215270"/>
              <a:gd name="connsiteY27" fmla="*/ 6847114 h 6890657"/>
              <a:gd name="connsiteX28" fmla="*/ 4865914 w 7215270"/>
              <a:gd name="connsiteY28" fmla="*/ 6858000 h 6890657"/>
              <a:gd name="connsiteX29" fmla="*/ 4865914 w 7215270"/>
              <a:gd name="connsiteY29" fmla="*/ 6858000 h 6890657"/>
              <a:gd name="connsiteX30" fmla="*/ 10885 w 7215270"/>
              <a:gd name="connsiteY30" fmla="*/ 6890657 h 6890657"/>
              <a:gd name="connsiteX31" fmla="*/ 10885 w 7215270"/>
              <a:gd name="connsiteY31" fmla="*/ 6890657 h 6890657"/>
              <a:gd name="connsiteX32" fmla="*/ 0 w 7215270"/>
              <a:gd name="connsiteY32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64356 w 7215270"/>
              <a:gd name="connsiteY10" fmla="*/ 4834676 h 6890657"/>
              <a:gd name="connsiteX11" fmla="*/ 5976257 w 7215270"/>
              <a:gd name="connsiteY11" fmla="*/ 5519057 h 6890657"/>
              <a:gd name="connsiteX12" fmla="*/ 5900057 w 7215270"/>
              <a:gd name="connsiteY12" fmla="*/ 5638800 h 6890657"/>
              <a:gd name="connsiteX13" fmla="*/ 5845628 w 7215270"/>
              <a:gd name="connsiteY13" fmla="*/ 5704114 h 6890657"/>
              <a:gd name="connsiteX14" fmla="*/ 5812971 w 7215270"/>
              <a:gd name="connsiteY14" fmla="*/ 5780314 h 6890657"/>
              <a:gd name="connsiteX15" fmla="*/ 5573485 w 7215270"/>
              <a:gd name="connsiteY15" fmla="*/ 6248400 h 6890657"/>
              <a:gd name="connsiteX16" fmla="*/ 5519057 w 7215270"/>
              <a:gd name="connsiteY16" fmla="*/ 6368142 h 6890657"/>
              <a:gd name="connsiteX17" fmla="*/ 5453742 w 7215270"/>
              <a:gd name="connsiteY17" fmla="*/ 6444342 h 6890657"/>
              <a:gd name="connsiteX18" fmla="*/ 5388428 w 7215270"/>
              <a:gd name="connsiteY18" fmla="*/ 6531428 h 6890657"/>
              <a:gd name="connsiteX19" fmla="*/ 5355771 w 7215270"/>
              <a:gd name="connsiteY19" fmla="*/ 6585857 h 6890657"/>
              <a:gd name="connsiteX20" fmla="*/ 5257800 w 7215270"/>
              <a:gd name="connsiteY20" fmla="*/ 6672942 h 6890657"/>
              <a:gd name="connsiteX21" fmla="*/ 5159828 w 7215270"/>
              <a:gd name="connsiteY21" fmla="*/ 6705600 h 6890657"/>
              <a:gd name="connsiteX22" fmla="*/ 5061857 w 7215270"/>
              <a:gd name="connsiteY22" fmla="*/ 6749142 h 6890657"/>
              <a:gd name="connsiteX23" fmla="*/ 5029200 w 7215270"/>
              <a:gd name="connsiteY23" fmla="*/ 6770914 h 6890657"/>
              <a:gd name="connsiteX24" fmla="*/ 4963885 w 7215270"/>
              <a:gd name="connsiteY24" fmla="*/ 6792685 h 6890657"/>
              <a:gd name="connsiteX25" fmla="*/ 4931228 w 7215270"/>
              <a:gd name="connsiteY25" fmla="*/ 6814457 h 6890657"/>
              <a:gd name="connsiteX26" fmla="*/ 4898571 w 7215270"/>
              <a:gd name="connsiteY26" fmla="*/ 6847114 h 6890657"/>
              <a:gd name="connsiteX27" fmla="*/ 4865914 w 7215270"/>
              <a:gd name="connsiteY27" fmla="*/ 6858000 h 6890657"/>
              <a:gd name="connsiteX28" fmla="*/ 4865914 w 7215270"/>
              <a:gd name="connsiteY28" fmla="*/ 6858000 h 6890657"/>
              <a:gd name="connsiteX29" fmla="*/ 10885 w 7215270"/>
              <a:gd name="connsiteY29" fmla="*/ 6890657 h 6890657"/>
              <a:gd name="connsiteX30" fmla="*/ 10885 w 7215270"/>
              <a:gd name="connsiteY30" fmla="*/ 6890657 h 6890657"/>
              <a:gd name="connsiteX31" fmla="*/ 0 w 7215270"/>
              <a:gd name="connsiteY31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19057 h 6890657"/>
              <a:gd name="connsiteX12" fmla="*/ 5900057 w 7215270"/>
              <a:gd name="connsiteY12" fmla="*/ 5638800 h 6890657"/>
              <a:gd name="connsiteX13" fmla="*/ 5845628 w 7215270"/>
              <a:gd name="connsiteY13" fmla="*/ 5704114 h 6890657"/>
              <a:gd name="connsiteX14" fmla="*/ 5812971 w 7215270"/>
              <a:gd name="connsiteY14" fmla="*/ 5780314 h 6890657"/>
              <a:gd name="connsiteX15" fmla="*/ 5573485 w 7215270"/>
              <a:gd name="connsiteY15" fmla="*/ 6248400 h 6890657"/>
              <a:gd name="connsiteX16" fmla="*/ 5519057 w 7215270"/>
              <a:gd name="connsiteY16" fmla="*/ 6368142 h 6890657"/>
              <a:gd name="connsiteX17" fmla="*/ 5453742 w 7215270"/>
              <a:gd name="connsiteY17" fmla="*/ 6444342 h 6890657"/>
              <a:gd name="connsiteX18" fmla="*/ 5388428 w 7215270"/>
              <a:gd name="connsiteY18" fmla="*/ 6531428 h 6890657"/>
              <a:gd name="connsiteX19" fmla="*/ 5355771 w 7215270"/>
              <a:gd name="connsiteY19" fmla="*/ 6585857 h 6890657"/>
              <a:gd name="connsiteX20" fmla="*/ 5257800 w 7215270"/>
              <a:gd name="connsiteY20" fmla="*/ 6672942 h 6890657"/>
              <a:gd name="connsiteX21" fmla="*/ 5159828 w 7215270"/>
              <a:gd name="connsiteY21" fmla="*/ 6705600 h 6890657"/>
              <a:gd name="connsiteX22" fmla="*/ 5061857 w 7215270"/>
              <a:gd name="connsiteY22" fmla="*/ 6749142 h 6890657"/>
              <a:gd name="connsiteX23" fmla="*/ 5029200 w 7215270"/>
              <a:gd name="connsiteY23" fmla="*/ 6770914 h 6890657"/>
              <a:gd name="connsiteX24" fmla="*/ 4963885 w 7215270"/>
              <a:gd name="connsiteY24" fmla="*/ 6792685 h 6890657"/>
              <a:gd name="connsiteX25" fmla="*/ 4931228 w 7215270"/>
              <a:gd name="connsiteY25" fmla="*/ 6814457 h 6890657"/>
              <a:gd name="connsiteX26" fmla="*/ 4898571 w 7215270"/>
              <a:gd name="connsiteY26" fmla="*/ 6847114 h 6890657"/>
              <a:gd name="connsiteX27" fmla="*/ 4865914 w 7215270"/>
              <a:gd name="connsiteY27" fmla="*/ 6858000 h 6890657"/>
              <a:gd name="connsiteX28" fmla="*/ 4865914 w 7215270"/>
              <a:gd name="connsiteY28" fmla="*/ 6858000 h 6890657"/>
              <a:gd name="connsiteX29" fmla="*/ 10885 w 7215270"/>
              <a:gd name="connsiteY29" fmla="*/ 6890657 h 6890657"/>
              <a:gd name="connsiteX30" fmla="*/ 10885 w 7215270"/>
              <a:gd name="connsiteY30" fmla="*/ 6890657 h 6890657"/>
              <a:gd name="connsiteX31" fmla="*/ 0 w 7215270"/>
              <a:gd name="connsiteY31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19057 h 6890657"/>
              <a:gd name="connsiteX12" fmla="*/ 5900057 w 7215270"/>
              <a:gd name="connsiteY12" fmla="*/ 5638800 h 6890657"/>
              <a:gd name="connsiteX13" fmla="*/ 5812971 w 7215270"/>
              <a:gd name="connsiteY13" fmla="*/ 5780314 h 6890657"/>
              <a:gd name="connsiteX14" fmla="*/ 5573485 w 7215270"/>
              <a:gd name="connsiteY14" fmla="*/ 6248400 h 6890657"/>
              <a:gd name="connsiteX15" fmla="*/ 5519057 w 7215270"/>
              <a:gd name="connsiteY15" fmla="*/ 6368142 h 6890657"/>
              <a:gd name="connsiteX16" fmla="*/ 5453742 w 7215270"/>
              <a:gd name="connsiteY16" fmla="*/ 6444342 h 6890657"/>
              <a:gd name="connsiteX17" fmla="*/ 5388428 w 7215270"/>
              <a:gd name="connsiteY17" fmla="*/ 6531428 h 6890657"/>
              <a:gd name="connsiteX18" fmla="*/ 5355771 w 7215270"/>
              <a:gd name="connsiteY18" fmla="*/ 6585857 h 6890657"/>
              <a:gd name="connsiteX19" fmla="*/ 5257800 w 7215270"/>
              <a:gd name="connsiteY19" fmla="*/ 6672942 h 6890657"/>
              <a:gd name="connsiteX20" fmla="*/ 5159828 w 7215270"/>
              <a:gd name="connsiteY20" fmla="*/ 6705600 h 6890657"/>
              <a:gd name="connsiteX21" fmla="*/ 5061857 w 7215270"/>
              <a:gd name="connsiteY21" fmla="*/ 6749142 h 6890657"/>
              <a:gd name="connsiteX22" fmla="*/ 5029200 w 7215270"/>
              <a:gd name="connsiteY22" fmla="*/ 6770914 h 6890657"/>
              <a:gd name="connsiteX23" fmla="*/ 4963885 w 7215270"/>
              <a:gd name="connsiteY23" fmla="*/ 6792685 h 6890657"/>
              <a:gd name="connsiteX24" fmla="*/ 4931228 w 7215270"/>
              <a:gd name="connsiteY24" fmla="*/ 6814457 h 6890657"/>
              <a:gd name="connsiteX25" fmla="*/ 4898571 w 7215270"/>
              <a:gd name="connsiteY25" fmla="*/ 6847114 h 6890657"/>
              <a:gd name="connsiteX26" fmla="*/ 4865914 w 7215270"/>
              <a:gd name="connsiteY26" fmla="*/ 6858000 h 6890657"/>
              <a:gd name="connsiteX27" fmla="*/ 4865914 w 7215270"/>
              <a:gd name="connsiteY27" fmla="*/ 6858000 h 6890657"/>
              <a:gd name="connsiteX28" fmla="*/ 10885 w 7215270"/>
              <a:gd name="connsiteY28" fmla="*/ 6890657 h 6890657"/>
              <a:gd name="connsiteX29" fmla="*/ 10885 w 7215270"/>
              <a:gd name="connsiteY29" fmla="*/ 6890657 h 6890657"/>
              <a:gd name="connsiteX30" fmla="*/ 0 w 7215270"/>
              <a:gd name="connsiteY30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19057 h 6890657"/>
              <a:gd name="connsiteX12" fmla="*/ 5900057 w 7215270"/>
              <a:gd name="connsiteY12" fmla="*/ 5638800 h 6890657"/>
              <a:gd name="connsiteX13" fmla="*/ 5573485 w 7215270"/>
              <a:gd name="connsiteY13" fmla="*/ 6248400 h 6890657"/>
              <a:gd name="connsiteX14" fmla="*/ 5519057 w 7215270"/>
              <a:gd name="connsiteY14" fmla="*/ 6368142 h 6890657"/>
              <a:gd name="connsiteX15" fmla="*/ 5453742 w 7215270"/>
              <a:gd name="connsiteY15" fmla="*/ 6444342 h 6890657"/>
              <a:gd name="connsiteX16" fmla="*/ 5388428 w 7215270"/>
              <a:gd name="connsiteY16" fmla="*/ 6531428 h 6890657"/>
              <a:gd name="connsiteX17" fmla="*/ 5355771 w 7215270"/>
              <a:gd name="connsiteY17" fmla="*/ 6585857 h 6890657"/>
              <a:gd name="connsiteX18" fmla="*/ 5257800 w 7215270"/>
              <a:gd name="connsiteY18" fmla="*/ 6672942 h 6890657"/>
              <a:gd name="connsiteX19" fmla="*/ 5159828 w 7215270"/>
              <a:gd name="connsiteY19" fmla="*/ 6705600 h 6890657"/>
              <a:gd name="connsiteX20" fmla="*/ 5061857 w 7215270"/>
              <a:gd name="connsiteY20" fmla="*/ 6749142 h 6890657"/>
              <a:gd name="connsiteX21" fmla="*/ 5029200 w 7215270"/>
              <a:gd name="connsiteY21" fmla="*/ 6770914 h 6890657"/>
              <a:gd name="connsiteX22" fmla="*/ 4963885 w 7215270"/>
              <a:gd name="connsiteY22" fmla="*/ 6792685 h 6890657"/>
              <a:gd name="connsiteX23" fmla="*/ 4931228 w 7215270"/>
              <a:gd name="connsiteY23" fmla="*/ 6814457 h 6890657"/>
              <a:gd name="connsiteX24" fmla="*/ 4898571 w 7215270"/>
              <a:gd name="connsiteY24" fmla="*/ 6847114 h 6890657"/>
              <a:gd name="connsiteX25" fmla="*/ 4865914 w 7215270"/>
              <a:gd name="connsiteY25" fmla="*/ 6858000 h 6890657"/>
              <a:gd name="connsiteX26" fmla="*/ 4865914 w 7215270"/>
              <a:gd name="connsiteY26" fmla="*/ 6858000 h 6890657"/>
              <a:gd name="connsiteX27" fmla="*/ 10885 w 7215270"/>
              <a:gd name="connsiteY27" fmla="*/ 6890657 h 6890657"/>
              <a:gd name="connsiteX28" fmla="*/ 10885 w 7215270"/>
              <a:gd name="connsiteY28" fmla="*/ 6890657 h 6890657"/>
              <a:gd name="connsiteX29" fmla="*/ 0 w 7215270"/>
              <a:gd name="connsiteY29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19057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931228 w 7215270"/>
              <a:gd name="connsiteY22" fmla="*/ 6814457 h 6890657"/>
              <a:gd name="connsiteX23" fmla="*/ 4898571 w 7215270"/>
              <a:gd name="connsiteY23" fmla="*/ 6847114 h 6890657"/>
              <a:gd name="connsiteX24" fmla="*/ 4865914 w 7215270"/>
              <a:gd name="connsiteY24" fmla="*/ 6858000 h 6890657"/>
              <a:gd name="connsiteX25" fmla="*/ 4865914 w 7215270"/>
              <a:gd name="connsiteY25" fmla="*/ 6858000 h 6890657"/>
              <a:gd name="connsiteX26" fmla="*/ 10885 w 7215270"/>
              <a:gd name="connsiteY26" fmla="*/ 6890657 h 6890657"/>
              <a:gd name="connsiteX27" fmla="*/ 10885 w 7215270"/>
              <a:gd name="connsiteY27" fmla="*/ 6890657 h 6890657"/>
              <a:gd name="connsiteX28" fmla="*/ 0 w 7215270"/>
              <a:gd name="connsiteY28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931228 w 7215270"/>
              <a:gd name="connsiteY22" fmla="*/ 6814457 h 6890657"/>
              <a:gd name="connsiteX23" fmla="*/ 4898571 w 7215270"/>
              <a:gd name="connsiteY23" fmla="*/ 6847114 h 6890657"/>
              <a:gd name="connsiteX24" fmla="*/ 4865914 w 7215270"/>
              <a:gd name="connsiteY24" fmla="*/ 6858000 h 6890657"/>
              <a:gd name="connsiteX25" fmla="*/ 4865914 w 7215270"/>
              <a:gd name="connsiteY25" fmla="*/ 6858000 h 6890657"/>
              <a:gd name="connsiteX26" fmla="*/ 10885 w 7215270"/>
              <a:gd name="connsiteY26" fmla="*/ 6890657 h 6890657"/>
              <a:gd name="connsiteX27" fmla="*/ 10885 w 7215270"/>
              <a:gd name="connsiteY27" fmla="*/ 6890657 h 6890657"/>
              <a:gd name="connsiteX28" fmla="*/ 0 w 7215270"/>
              <a:gd name="connsiteY28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931228 w 7215270"/>
              <a:gd name="connsiteY22" fmla="*/ 6814457 h 6890657"/>
              <a:gd name="connsiteX23" fmla="*/ 4898571 w 7215270"/>
              <a:gd name="connsiteY23" fmla="*/ 6847114 h 6890657"/>
              <a:gd name="connsiteX24" fmla="*/ 4865914 w 7215270"/>
              <a:gd name="connsiteY24" fmla="*/ 6858000 h 6890657"/>
              <a:gd name="connsiteX25" fmla="*/ 4865914 w 7215270"/>
              <a:gd name="connsiteY25" fmla="*/ 6884504 h 6890657"/>
              <a:gd name="connsiteX26" fmla="*/ 10885 w 7215270"/>
              <a:gd name="connsiteY26" fmla="*/ 6890657 h 6890657"/>
              <a:gd name="connsiteX27" fmla="*/ 10885 w 7215270"/>
              <a:gd name="connsiteY27" fmla="*/ 6890657 h 6890657"/>
              <a:gd name="connsiteX28" fmla="*/ 0 w 7215270"/>
              <a:gd name="connsiteY28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931228 w 7215270"/>
              <a:gd name="connsiteY22" fmla="*/ 6814457 h 6890657"/>
              <a:gd name="connsiteX23" fmla="*/ 4865914 w 7215270"/>
              <a:gd name="connsiteY23" fmla="*/ 6858000 h 6890657"/>
              <a:gd name="connsiteX24" fmla="*/ 4865914 w 7215270"/>
              <a:gd name="connsiteY24" fmla="*/ 6884504 h 6890657"/>
              <a:gd name="connsiteX25" fmla="*/ 10885 w 7215270"/>
              <a:gd name="connsiteY25" fmla="*/ 6890657 h 6890657"/>
              <a:gd name="connsiteX26" fmla="*/ 10885 w 7215270"/>
              <a:gd name="connsiteY26" fmla="*/ 6890657 h 6890657"/>
              <a:gd name="connsiteX27" fmla="*/ 0 w 7215270"/>
              <a:gd name="connsiteY27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865914 w 7215270"/>
              <a:gd name="connsiteY22" fmla="*/ 6858000 h 6890657"/>
              <a:gd name="connsiteX23" fmla="*/ 4865914 w 7215270"/>
              <a:gd name="connsiteY23" fmla="*/ 6884504 h 6890657"/>
              <a:gd name="connsiteX24" fmla="*/ 10885 w 7215270"/>
              <a:gd name="connsiteY24" fmla="*/ 6890657 h 6890657"/>
              <a:gd name="connsiteX25" fmla="*/ 10885 w 7215270"/>
              <a:gd name="connsiteY25" fmla="*/ 6890657 h 6890657"/>
              <a:gd name="connsiteX26" fmla="*/ 0 w 7215270"/>
              <a:gd name="connsiteY26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865914 w 7215270"/>
              <a:gd name="connsiteY22" fmla="*/ 6858000 h 6890657"/>
              <a:gd name="connsiteX23" fmla="*/ 10885 w 7215270"/>
              <a:gd name="connsiteY23" fmla="*/ 6890657 h 6890657"/>
              <a:gd name="connsiteX24" fmla="*/ 10885 w 7215270"/>
              <a:gd name="connsiteY24" fmla="*/ 6890657 h 6890657"/>
              <a:gd name="connsiteX25" fmla="*/ 0 w 7215270"/>
              <a:gd name="connsiteY25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963885 w 7215270"/>
              <a:gd name="connsiteY21" fmla="*/ 6792685 h 6890657"/>
              <a:gd name="connsiteX22" fmla="*/ 4895732 w 7215270"/>
              <a:gd name="connsiteY22" fmla="*/ 6877878 h 6890657"/>
              <a:gd name="connsiteX23" fmla="*/ 10885 w 7215270"/>
              <a:gd name="connsiteY23" fmla="*/ 6890657 h 6890657"/>
              <a:gd name="connsiteX24" fmla="*/ 10885 w 7215270"/>
              <a:gd name="connsiteY24" fmla="*/ 6890657 h 6890657"/>
              <a:gd name="connsiteX25" fmla="*/ 0 w 7215270"/>
              <a:gd name="connsiteY25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5029200 w 7215270"/>
              <a:gd name="connsiteY20" fmla="*/ 6770914 h 6890657"/>
              <a:gd name="connsiteX21" fmla="*/ 4895732 w 7215270"/>
              <a:gd name="connsiteY21" fmla="*/ 6877878 h 6890657"/>
              <a:gd name="connsiteX22" fmla="*/ 10885 w 7215270"/>
              <a:gd name="connsiteY22" fmla="*/ 6890657 h 6890657"/>
              <a:gd name="connsiteX23" fmla="*/ 10885 w 7215270"/>
              <a:gd name="connsiteY23" fmla="*/ 6890657 h 6890657"/>
              <a:gd name="connsiteX24" fmla="*/ 0 w 7215270"/>
              <a:gd name="connsiteY24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5061857 w 7215270"/>
              <a:gd name="connsiteY19" fmla="*/ 6749142 h 6890657"/>
              <a:gd name="connsiteX20" fmla="*/ 4895732 w 7215270"/>
              <a:gd name="connsiteY20" fmla="*/ 6877878 h 6890657"/>
              <a:gd name="connsiteX21" fmla="*/ 10885 w 7215270"/>
              <a:gd name="connsiteY21" fmla="*/ 6890657 h 6890657"/>
              <a:gd name="connsiteX22" fmla="*/ 10885 w 7215270"/>
              <a:gd name="connsiteY22" fmla="*/ 6890657 h 6890657"/>
              <a:gd name="connsiteX23" fmla="*/ 0 w 7215270"/>
              <a:gd name="connsiteY23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4895732 w 7215270"/>
              <a:gd name="connsiteY19" fmla="*/ 6877878 h 6890657"/>
              <a:gd name="connsiteX20" fmla="*/ 10885 w 7215270"/>
              <a:gd name="connsiteY20" fmla="*/ 6890657 h 6890657"/>
              <a:gd name="connsiteX21" fmla="*/ 10885 w 7215270"/>
              <a:gd name="connsiteY21" fmla="*/ 6890657 h 6890657"/>
              <a:gd name="connsiteX22" fmla="*/ 0 w 7215270"/>
              <a:gd name="connsiteY22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5159828 w 7215270"/>
              <a:gd name="connsiteY18" fmla="*/ 6705600 h 6890657"/>
              <a:gd name="connsiteX19" fmla="*/ 4895732 w 7215270"/>
              <a:gd name="connsiteY19" fmla="*/ 6877878 h 6890657"/>
              <a:gd name="connsiteX20" fmla="*/ 10885 w 7215270"/>
              <a:gd name="connsiteY20" fmla="*/ 6890657 h 6890657"/>
              <a:gd name="connsiteX21" fmla="*/ 10885 w 7215270"/>
              <a:gd name="connsiteY21" fmla="*/ 6890657 h 6890657"/>
              <a:gd name="connsiteX22" fmla="*/ 0 w 7215270"/>
              <a:gd name="connsiteY22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5257800 w 7215270"/>
              <a:gd name="connsiteY17" fmla="*/ 6672942 h 6890657"/>
              <a:gd name="connsiteX18" fmla="*/ 4895732 w 7215270"/>
              <a:gd name="connsiteY18" fmla="*/ 6877878 h 6890657"/>
              <a:gd name="connsiteX19" fmla="*/ 10885 w 7215270"/>
              <a:gd name="connsiteY19" fmla="*/ 6890657 h 6890657"/>
              <a:gd name="connsiteX20" fmla="*/ 10885 w 7215270"/>
              <a:gd name="connsiteY20" fmla="*/ 6890657 h 6890657"/>
              <a:gd name="connsiteX21" fmla="*/ 0 w 7215270"/>
              <a:gd name="connsiteY21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4895732 w 7215270"/>
              <a:gd name="connsiteY17" fmla="*/ 6877878 h 6890657"/>
              <a:gd name="connsiteX18" fmla="*/ 10885 w 7215270"/>
              <a:gd name="connsiteY18" fmla="*/ 6890657 h 6890657"/>
              <a:gd name="connsiteX19" fmla="*/ 10885 w 7215270"/>
              <a:gd name="connsiteY19" fmla="*/ 6890657 h 6890657"/>
              <a:gd name="connsiteX20" fmla="*/ 0 w 7215270"/>
              <a:gd name="connsiteY20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5355771 w 7215270"/>
              <a:gd name="connsiteY16" fmla="*/ 6585857 h 6890657"/>
              <a:gd name="connsiteX17" fmla="*/ 10885 w 7215270"/>
              <a:gd name="connsiteY17" fmla="*/ 6890657 h 6890657"/>
              <a:gd name="connsiteX18" fmla="*/ 10885 w 7215270"/>
              <a:gd name="connsiteY18" fmla="*/ 6890657 h 6890657"/>
              <a:gd name="connsiteX19" fmla="*/ 0 w 7215270"/>
              <a:gd name="connsiteY19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5388428 w 7215270"/>
              <a:gd name="connsiteY15" fmla="*/ 6531428 h 6890657"/>
              <a:gd name="connsiteX16" fmla="*/ 10885 w 7215270"/>
              <a:gd name="connsiteY16" fmla="*/ 6890657 h 6890657"/>
              <a:gd name="connsiteX17" fmla="*/ 10885 w 7215270"/>
              <a:gd name="connsiteY17" fmla="*/ 6890657 h 6890657"/>
              <a:gd name="connsiteX18" fmla="*/ 0 w 7215270"/>
              <a:gd name="connsiteY18" fmla="*/ 0 h 6890657"/>
              <a:gd name="connsiteX0" fmla="*/ 0 w 7215270"/>
              <a:gd name="connsiteY0" fmla="*/ 0 h 6937103"/>
              <a:gd name="connsiteX1" fmla="*/ 7119257 w 7215270"/>
              <a:gd name="connsiteY1" fmla="*/ 10885 h 6937103"/>
              <a:gd name="connsiteX2" fmla="*/ 7119257 w 7215270"/>
              <a:gd name="connsiteY2" fmla="*/ 10885 h 6937103"/>
              <a:gd name="connsiteX3" fmla="*/ 7207762 w 7215270"/>
              <a:gd name="connsiteY3" fmla="*/ 750641 h 6937103"/>
              <a:gd name="connsiteX4" fmla="*/ 7206815 w 7215270"/>
              <a:gd name="connsiteY4" fmla="*/ 1523527 h 6937103"/>
              <a:gd name="connsiteX5" fmla="*/ 7176052 w 7215270"/>
              <a:gd name="connsiteY5" fmla="*/ 2143066 h 6937103"/>
              <a:gd name="connsiteX6" fmla="*/ 7109318 w 7215270"/>
              <a:gd name="connsiteY6" fmla="*/ 2605472 h 6937103"/>
              <a:gd name="connsiteX7" fmla="*/ 6975849 w 7215270"/>
              <a:gd name="connsiteY7" fmla="*/ 3235423 h 6937103"/>
              <a:gd name="connsiteX8" fmla="*/ 6757661 w 7215270"/>
              <a:gd name="connsiteY8" fmla="*/ 3946307 h 6937103"/>
              <a:gd name="connsiteX9" fmla="*/ 6544681 w 7215270"/>
              <a:gd name="connsiteY9" fmla="*/ 4480654 h 6937103"/>
              <a:gd name="connsiteX10" fmla="*/ 6334539 w 7215270"/>
              <a:gd name="connsiteY10" fmla="*/ 4937380 h 6937103"/>
              <a:gd name="connsiteX11" fmla="*/ 5976257 w 7215270"/>
              <a:gd name="connsiteY11" fmla="*/ 5575379 h 6937103"/>
              <a:gd name="connsiteX12" fmla="*/ 5573485 w 7215270"/>
              <a:gd name="connsiteY12" fmla="*/ 6248400 h 6937103"/>
              <a:gd name="connsiteX13" fmla="*/ 5519057 w 7215270"/>
              <a:gd name="connsiteY13" fmla="*/ 6368142 h 6937103"/>
              <a:gd name="connsiteX14" fmla="*/ 5453742 w 7215270"/>
              <a:gd name="connsiteY14" fmla="*/ 6444342 h 6937103"/>
              <a:gd name="connsiteX15" fmla="*/ 4573180 w 7215270"/>
              <a:gd name="connsiteY15" fmla="*/ 6917018 h 6937103"/>
              <a:gd name="connsiteX16" fmla="*/ 10885 w 7215270"/>
              <a:gd name="connsiteY16" fmla="*/ 6890657 h 6937103"/>
              <a:gd name="connsiteX17" fmla="*/ 10885 w 7215270"/>
              <a:gd name="connsiteY17" fmla="*/ 6890657 h 6937103"/>
              <a:gd name="connsiteX18" fmla="*/ 0 w 7215270"/>
              <a:gd name="connsiteY18" fmla="*/ 0 h 6937103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5453742 w 7215270"/>
              <a:gd name="connsiteY14" fmla="*/ 6444342 h 6890657"/>
              <a:gd name="connsiteX15" fmla="*/ 10885 w 7215270"/>
              <a:gd name="connsiteY15" fmla="*/ 6890657 h 6890657"/>
              <a:gd name="connsiteX16" fmla="*/ 10885 w 7215270"/>
              <a:gd name="connsiteY16" fmla="*/ 6890657 h 6890657"/>
              <a:gd name="connsiteX17" fmla="*/ 0 w 7215270"/>
              <a:gd name="connsiteY17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19057 w 7215270"/>
              <a:gd name="connsiteY13" fmla="*/ 6368142 h 6890657"/>
              <a:gd name="connsiteX14" fmla="*/ 10885 w 7215270"/>
              <a:gd name="connsiteY14" fmla="*/ 6890657 h 6890657"/>
              <a:gd name="connsiteX15" fmla="*/ 10885 w 7215270"/>
              <a:gd name="connsiteY15" fmla="*/ 6890657 h 6890657"/>
              <a:gd name="connsiteX16" fmla="*/ 0 w 7215270"/>
              <a:gd name="connsiteY16" fmla="*/ 0 h 6890657"/>
              <a:gd name="connsiteX0" fmla="*/ 0 w 7215270"/>
              <a:gd name="connsiteY0" fmla="*/ 0 h 6910297"/>
              <a:gd name="connsiteX1" fmla="*/ 7119257 w 7215270"/>
              <a:gd name="connsiteY1" fmla="*/ 10885 h 6910297"/>
              <a:gd name="connsiteX2" fmla="*/ 7119257 w 7215270"/>
              <a:gd name="connsiteY2" fmla="*/ 10885 h 6910297"/>
              <a:gd name="connsiteX3" fmla="*/ 7207762 w 7215270"/>
              <a:gd name="connsiteY3" fmla="*/ 750641 h 6910297"/>
              <a:gd name="connsiteX4" fmla="*/ 7206815 w 7215270"/>
              <a:gd name="connsiteY4" fmla="*/ 1523527 h 6910297"/>
              <a:gd name="connsiteX5" fmla="*/ 7176052 w 7215270"/>
              <a:gd name="connsiteY5" fmla="*/ 2143066 h 6910297"/>
              <a:gd name="connsiteX6" fmla="*/ 7109318 w 7215270"/>
              <a:gd name="connsiteY6" fmla="*/ 2605472 h 6910297"/>
              <a:gd name="connsiteX7" fmla="*/ 6975849 w 7215270"/>
              <a:gd name="connsiteY7" fmla="*/ 3235423 h 6910297"/>
              <a:gd name="connsiteX8" fmla="*/ 6757661 w 7215270"/>
              <a:gd name="connsiteY8" fmla="*/ 3946307 h 6910297"/>
              <a:gd name="connsiteX9" fmla="*/ 6544681 w 7215270"/>
              <a:gd name="connsiteY9" fmla="*/ 4480654 h 6910297"/>
              <a:gd name="connsiteX10" fmla="*/ 6334539 w 7215270"/>
              <a:gd name="connsiteY10" fmla="*/ 4937380 h 6910297"/>
              <a:gd name="connsiteX11" fmla="*/ 5976257 w 7215270"/>
              <a:gd name="connsiteY11" fmla="*/ 5575379 h 6910297"/>
              <a:gd name="connsiteX12" fmla="*/ 5573485 w 7215270"/>
              <a:gd name="connsiteY12" fmla="*/ 6248400 h 6910297"/>
              <a:gd name="connsiteX13" fmla="*/ 5012281 w 7215270"/>
              <a:gd name="connsiteY13" fmla="*/ 6874918 h 6910297"/>
              <a:gd name="connsiteX14" fmla="*/ 10885 w 7215270"/>
              <a:gd name="connsiteY14" fmla="*/ 6890657 h 6910297"/>
              <a:gd name="connsiteX15" fmla="*/ 10885 w 7215270"/>
              <a:gd name="connsiteY15" fmla="*/ 6890657 h 6910297"/>
              <a:gd name="connsiteX16" fmla="*/ 0 w 7215270"/>
              <a:gd name="connsiteY16" fmla="*/ 0 h 691029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530205 w 7215270"/>
              <a:gd name="connsiteY13" fmla="*/ 6709010 h 6890657"/>
              <a:gd name="connsiteX14" fmla="*/ 5012281 w 7215270"/>
              <a:gd name="connsiteY14" fmla="*/ 6874918 h 6890657"/>
              <a:gd name="connsiteX15" fmla="*/ 10885 w 7215270"/>
              <a:gd name="connsiteY15" fmla="*/ 6890657 h 6890657"/>
              <a:gd name="connsiteX16" fmla="*/ 10885 w 7215270"/>
              <a:gd name="connsiteY16" fmla="*/ 6890657 h 6890657"/>
              <a:gd name="connsiteX17" fmla="*/ 0 w 7215270"/>
              <a:gd name="connsiteY17" fmla="*/ 0 h 6890657"/>
              <a:gd name="connsiteX0" fmla="*/ 0 w 7215270"/>
              <a:gd name="connsiteY0" fmla="*/ 0 h 6891807"/>
              <a:gd name="connsiteX1" fmla="*/ 7119257 w 7215270"/>
              <a:gd name="connsiteY1" fmla="*/ 10885 h 6891807"/>
              <a:gd name="connsiteX2" fmla="*/ 7119257 w 7215270"/>
              <a:gd name="connsiteY2" fmla="*/ 10885 h 6891807"/>
              <a:gd name="connsiteX3" fmla="*/ 7207762 w 7215270"/>
              <a:gd name="connsiteY3" fmla="*/ 750641 h 6891807"/>
              <a:gd name="connsiteX4" fmla="*/ 7206815 w 7215270"/>
              <a:gd name="connsiteY4" fmla="*/ 1523527 h 6891807"/>
              <a:gd name="connsiteX5" fmla="*/ 7176052 w 7215270"/>
              <a:gd name="connsiteY5" fmla="*/ 2143066 h 6891807"/>
              <a:gd name="connsiteX6" fmla="*/ 7109318 w 7215270"/>
              <a:gd name="connsiteY6" fmla="*/ 2605472 h 6891807"/>
              <a:gd name="connsiteX7" fmla="*/ 6975849 w 7215270"/>
              <a:gd name="connsiteY7" fmla="*/ 3235423 h 6891807"/>
              <a:gd name="connsiteX8" fmla="*/ 6757661 w 7215270"/>
              <a:gd name="connsiteY8" fmla="*/ 3946307 h 6891807"/>
              <a:gd name="connsiteX9" fmla="*/ 6544681 w 7215270"/>
              <a:gd name="connsiteY9" fmla="*/ 4480654 h 6891807"/>
              <a:gd name="connsiteX10" fmla="*/ 6334539 w 7215270"/>
              <a:gd name="connsiteY10" fmla="*/ 4937380 h 6891807"/>
              <a:gd name="connsiteX11" fmla="*/ 5976257 w 7215270"/>
              <a:gd name="connsiteY11" fmla="*/ 5575379 h 6891807"/>
              <a:gd name="connsiteX12" fmla="*/ 5573485 w 7215270"/>
              <a:gd name="connsiteY12" fmla="*/ 6248400 h 6891807"/>
              <a:gd name="connsiteX13" fmla="*/ 5320884 w 7215270"/>
              <a:gd name="connsiteY13" fmla="*/ 6521723 h 6891807"/>
              <a:gd name="connsiteX14" fmla="*/ 5012281 w 7215270"/>
              <a:gd name="connsiteY14" fmla="*/ 6874918 h 6891807"/>
              <a:gd name="connsiteX15" fmla="*/ 10885 w 7215270"/>
              <a:gd name="connsiteY15" fmla="*/ 6890657 h 6891807"/>
              <a:gd name="connsiteX16" fmla="*/ 10885 w 7215270"/>
              <a:gd name="connsiteY16" fmla="*/ 6890657 h 6891807"/>
              <a:gd name="connsiteX17" fmla="*/ 0 w 7215270"/>
              <a:gd name="connsiteY17" fmla="*/ 0 h 689180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320884 w 7215270"/>
              <a:gd name="connsiteY13" fmla="*/ 6521723 h 6890657"/>
              <a:gd name="connsiteX14" fmla="*/ 5144614 w 7215270"/>
              <a:gd name="connsiteY14" fmla="*/ 6731043 h 6890657"/>
              <a:gd name="connsiteX15" fmla="*/ 5012281 w 7215270"/>
              <a:gd name="connsiteY15" fmla="*/ 6874918 h 6890657"/>
              <a:gd name="connsiteX16" fmla="*/ 10885 w 7215270"/>
              <a:gd name="connsiteY16" fmla="*/ 6890657 h 6890657"/>
              <a:gd name="connsiteX17" fmla="*/ 10885 w 7215270"/>
              <a:gd name="connsiteY17" fmla="*/ 6890657 h 6890657"/>
              <a:gd name="connsiteX18" fmla="*/ 0 w 7215270"/>
              <a:gd name="connsiteY18" fmla="*/ 0 h 6890657"/>
              <a:gd name="connsiteX0" fmla="*/ 0 w 7215270"/>
              <a:gd name="connsiteY0" fmla="*/ 0 h 6890657"/>
              <a:gd name="connsiteX1" fmla="*/ 7119257 w 7215270"/>
              <a:gd name="connsiteY1" fmla="*/ 10885 h 6890657"/>
              <a:gd name="connsiteX2" fmla="*/ 7119257 w 7215270"/>
              <a:gd name="connsiteY2" fmla="*/ 10885 h 6890657"/>
              <a:gd name="connsiteX3" fmla="*/ 7207762 w 7215270"/>
              <a:gd name="connsiteY3" fmla="*/ 750641 h 6890657"/>
              <a:gd name="connsiteX4" fmla="*/ 7206815 w 7215270"/>
              <a:gd name="connsiteY4" fmla="*/ 1523527 h 6890657"/>
              <a:gd name="connsiteX5" fmla="*/ 7176052 w 7215270"/>
              <a:gd name="connsiteY5" fmla="*/ 2143066 h 6890657"/>
              <a:gd name="connsiteX6" fmla="*/ 7109318 w 7215270"/>
              <a:gd name="connsiteY6" fmla="*/ 2605472 h 6890657"/>
              <a:gd name="connsiteX7" fmla="*/ 6975849 w 7215270"/>
              <a:gd name="connsiteY7" fmla="*/ 3235423 h 6890657"/>
              <a:gd name="connsiteX8" fmla="*/ 6757661 w 7215270"/>
              <a:gd name="connsiteY8" fmla="*/ 3946307 h 6890657"/>
              <a:gd name="connsiteX9" fmla="*/ 6544681 w 7215270"/>
              <a:gd name="connsiteY9" fmla="*/ 4480654 h 6890657"/>
              <a:gd name="connsiteX10" fmla="*/ 6334539 w 7215270"/>
              <a:gd name="connsiteY10" fmla="*/ 4937380 h 6890657"/>
              <a:gd name="connsiteX11" fmla="*/ 5976257 w 7215270"/>
              <a:gd name="connsiteY11" fmla="*/ 5575379 h 6890657"/>
              <a:gd name="connsiteX12" fmla="*/ 5573485 w 7215270"/>
              <a:gd name="connsiteY12" fmla="*/ 6248400 h 6890657"/>
              <a:gd name="connsiteX13" fmla="*/ 5320884 w 7215270"/>
              <a:gd name="connsiteY13" fmla="*/ 6521723 h 6890657"/>
              <a:gd name="connsiteX14" fmla="*/ 5144614 w 7215270"/>
              <a:gd name="connsiteY14" fmla="*/ 6731043 h 6890657"/>
              <a:gd name="connsiteX15" fmla="*/ 5012281 w 7215270"/>
              <a:gd name="connsiteY15" fmla="*/ 6874918 h 6890657"/>
              <a:gd name="connsiteX16" fmla="*/ 1402336 w 7215270"/>
              <a:gd name="connsiteY16" fmla="*/ 6881052 h 6890657"/>
              <a:gd name="connsiteX17" fmla="*/ 10885 w 7215270"/>
              <a:gd name="connsiteY17" fmla="*/ 6890657 h 6890657"/>
              <a:gd name="connsiteX18" fmla="*/ 10885 w 7215270"/>
              <a:gd name="connsiteY18" fmla="*/ 6890657 h 6890657"/>
              <a:gd name="connsiteX19" fmla="*/ 0 w 7215270"/>
              <a:gd name="connsiteY19" fmla="*/ 0 h 6890657"/>
              <a:gd name="connsiteX0" fmla="*/ 81323 w 7204385"/>
              <a:gd name="connsiteY0" fmla="*/ 0 h 6888095"/>
              <a:gd name="connsiteX1" fmla="*/ 7108372 w 7204385"/>
              <a:gd name="connsiteY1" fmla="*/ 8323 h 6888095"/>
              <a:gd name="connsiteX2" fmla="*/ 7108372 w 7204385"/>
              <a:gd name="connsiteY2" fmla="*/ 8323 h 6888095"/>
              <a:gd name="connsiteX3" fmla="*/ 7196877 w 7204385"/>
              <a:gd name="connsiteY3" fmla="*/ 748079 h 6888095"/>
              <a:gd name="connsiteX4" fmla="*/ 7195930 w 7204385"/>
              <a:gd name="connsiteY4" fmla="*/ 1520965 h 6888095"/>
              <a:gd name="connsiteX5" fmla="*/ 7165167 w 7204385"/>
              <a:gd name="connsiteY5" fmla="*/ 2140504 h 6888095"/>
              <a:gd name="connsiteX6" fmla="*/ 7098433 w 7204385"/>
              <a:gd name="connsiteY6" fmla="*/ 2602910 h 6888095"/>
              <a:gd name="connsiteX7" fmla="*/ 6964964 w 7204385"/>
              <a:gd name="connsiteY7" fmla="*/ 3232861 h 6888095"/>
              <a:gd name="connsiteX8" fmla="*/ 6746776 w 7204385"/>
              <a:gd name="connsiteY8" fmla="*/ 3943745 h 6888095"/>
              <a:gd name="connsiteX9" fmla="*/ 6533796 w 7204385"/>
              <a:gd name="connsiteY9" fmla="*/ 4478092 h 6888095"/>
              <a:gd name="connsiteX10" fmla="*/ 6323654 w 7204385"/>
              <a:gd name="connsiteY10" fmla="*/ 4934818 h 6888095"/>
              <a:gd name="connsiteX11" fmla="*/ 5965372 w 7204385"/>
              <a:gd name="connsiteY11" fmla="*/ 5572817 h 6888095"/>
              <a:gd name="connsiteX12" fmla="*/ 5562600 w 7204385"/>
              <a:gd name="connsiteY12" fmla="*/ 6245838 h 6888095"/>
              <a:gd name="connsiteX13" fmla="*/ 5309999 w 7204385"/>
              <a:gd name="connsiteY13" fmla="*/ 6519161 h 6888095"/>
              <a:gd name="connsiteX14" fmla="*/ 5133729 w 7204385"/>
              <a:gd name="connsiteY14" fmla="*/ 6728481 h 6888095"/>
              <a:gd name="connsiteX15" fmla="*/ 5001396 w 7204385"/>
              <a:gd name="connsiteY15" fmla="*/ 6872356 h 6888095"/>
              <a:gd name="connsiteX16" fmla="*/ 1391451 w 7204385"/>
              <a:gd name="connsiteY16" fmla="*/ 6878490 h 6888095"/>
              <a:gd name="connsiteX17" fmla="*/ 0 w 7204385"/>
              <a:gd name="connsiteY17" fmla="*/ 6888095 h 6888095"/>
              <a:gd name="connsiteX18" fmla="*/ 0 w 7204385"/>
              <a:gd name="connsiteY18" fmla="*/ 6888095 h 6888095"/>
              <a:gd name="connsiteX19" fmla="*/ 81323 w 7204385"/>
              <a:gd name="connsiteY19" fmla="*/ 0 h 6888095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309999 w 7204385"/>
              <a:gd name="connsiteY13" fmla="*/ 6510838 h 6879772"/>
              <a:gd name="connsiteX14" fmla="*/ 5133729 w 7204385"/>
              <a:gd name="connsiteY14" fmla="*/ 6720158 h 6879772"/>
              <a:gd name="connsiteX15" fmla="*/ 5001396 w 7204385"/>
              <a:gd name="connsiteY15" fmla="*/ 6864033 h 6879772"/>
              <a:gd name="connsiteX16" fmla="*/ 1391451 w 7204385"/>
              <a:gd name="connsiteY16" fmla="*/ 6870167 h 6879772"/>
              <a:gd name="connsiteX17" fmla="*/ 0 w 7204385"/>
              <a:gd name="connsiteY17" fmla="*/ 6879772 h 6879772"/>
              <a:gd name="connsiteX18" fmla="*/ 0 w 7204385"/>
              <a:gd name="connsiteY18" fmla="*/ 6879772 h 6879772"/>
              <a:gd name="connsiteX19" fmla="*/ 12167 w 7204385"/>
              <a:gd name="connsiteY19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20352 w 7204385"/>
              <a:gd name="connsiteY13" fmla="*/ 6605608 h 6879772"/>
              <a:gd name="connsiteX14" fmla="*/ 5133729 w 7204385"/>
              <a:gd name="connsiteY14" fmla="*/ 6720158 h 6879772"/>
              <a:gd name="connsiteX15" fmla="*/ 5001396 w 7204385"/>
              <a:gd name="connsiteY15" fmla="*/ 6864033 h 6879772"/>
              <a:gd name="connsiteX16" fmla="*/ 1391451 w 7204385"/>
              <a:gd name="connsiteY16" fmla="*/ 6870167 h 6879772"/>
              <a:gd name="connsiteX17" fmla="*/ 0 w 7204385"/>
              <a:gd name="connsiteY17" fmla="*/ 6879772 h 6879772"/>
              <a:gd name="connsiteX18" fmla="*/ 0 w 7204385"/>
              <a:gd name="connsiteY18" fmla="*/ 6879772 h 6879772"/>
              <a:gd name="connsiteX19" fmla="*/ 12167 w 7204385"/>
              <a:gd name="connsiteY19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20352 w 7204385"/>
              <a:gd name="connsiteY13" fmla="*/ 6605608 h 6879772"/>
              <a:gd name="connsiteX14" fmla="*/ 5133729 w 7204385"/>
              <a:gd name="connsiteY14" fmla="*/ 6720158 h 6879772"/>
              <a:gd name="connsiteX15" fmla="*/ 5001396 w 7204385"/>
              <a:gd name="connsiteY15" fmla="*/ 6864033 h 6879772"/>
              <a:gd name="connsiteX16" fmla="*/ 1391451 w 7204385"/>
              <a:gd name="connsiteY16" fmla="*/ 6870167 h 6879772"/>
              <a:gd name="connsiteX17" fmla="*/ 0 w 7204385"/>
              <a:gd name="connsiteY17" fmla="*/ 6879772 h 6879772"/>
              <a:gd name="connsiteX18" fmla="*/ 0 w 7204385"/>
              <a:gd name="connsiteY18" fmla="*/ 6879772 h 6879772"/>
              <a:gd name="connsiteX19" fmla="*/ 12167 w 7204385"/>
              <a:gd name="connsiteY19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133729 w 7204385"/>
              <a:gd name="connsiteY14" fmla="*/ 6720158 h 6879772"/>
              <a:gd name="connsiteX15" fmla="*/ 5001396 w 7204385"/>
              <a:gd name="connsiteY15" fmla="*/ 6864033 h 6879772"/>
              <a:gd name="connsiteX16" fmla="*/ 1391451 w 7204385"/>
              <a:gd name="connsiteY16" fmla="*/ 6870167 h 6879772"/>
              <a:gd name="connsiteX17" fmla="*/ 0 w 7204385"/>
              <a:gd name="connsiteY17" fmla="*/ 6879772 h 6879772"/>
              <a:gd name="connsiteX18" fmla="*/ 0 w 7204385"/>
              <a:gd name="connsiteY18" fmla="*/ 6879772 h 6879772"/>
              <a:gd name="connsiteX19" fmla="*/ 12167 w 7204385"/>
              <a:gd name="connsiteY19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001396 w 7204385"/>
              <a:gd name="connsiteY14" fmla="*/ 6864033 h 6879772"/>
              <a:gd name="connsiteX15" fmla="*/ 1391451 w 7204385"/>
              <a:gd name="connsiteY15" fmla="*/ 6870167 h 6879772"/>
              <a:gd name="connsiteX16" fmla="*/ 0 w 7204385"/>
              <a:gd name="connsiteY16" fmla="*/ 6879772 h 6879772"/>
              <a:gd name="connsiteX17" fmla="*/ 0 w 7204385"/>
              <a:gd name="connsiteY17" fmla="*/ 6879772 h 6879772"/>
              <a:gd name="connsiteX18" fmla="*/ 12167 w 7204385"/>
              <a:gd name="connsiteY18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102839 w 7204385"/>
              <a:gd name="connsiteY14" fmla="*/ 6795887 h 6879772"/>
              <a:gd name="connsiteX15" fmla="*/ 5001396 w 7204385"/>
              <a:gd name="connsiteY15" fmla="*/ 6864033 h 6879772"/>
              <a:gd name="connsiteX16" fmla="*/ 1391451 w 7204385"/>
              <a:gd name="connsiteY16" fmla="*/ 6870167 h 6879772"/>
              <a:gd name="connsiteX17" fmla="*/ 0 w 7204385"/>
              <a:gd name="connsiteY17" fmla="*/ 6879772 h 6879772"/>
              <a:gd name="connsiteX18" fmla="*/ 0 w 7204385"/>
              <a:gd name="connsiteY18" fmla="*/ 6879772 h 6879772"/>
              <a:gd name="connsiteX19" fmla="*/ 12167 w 7204385"/>
              <a:gd name="connsiteY19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102839 w 7204385"/>
              <a:gd name="connsiteY14" fmla="*/ 6795887 h 6879772"/>
              <a:gd name="connsiteX15" fmla="*/ 5049051 w 7204385"/>
              <a:gd name="connsiteY15" fmla="*/ 6841991 h 6879772"/>
              <a:gd name="connsiteX16" fmla="*/ 5001396 w 7204385"/>
              <a:gd name="connsiteY16" fmla="*/ 6864033 h 6879772"/>
              <a:gd name="connsiteX17" fmla="*/ 1391451 w 7204385"/>
              <a:gd name="connsiteY17" fmla="*/ 6870167 h 6879772"/>
              <a:gd name="connsiteX18" fmla="*/ 0 w 7204385"/>
              <a:gd name="connsiteY18" fmla="*/ 6879772 h 6879772"/>
              <a:gd name="connsiteX19" fmla="*/ 0 w 7204385"/>
              <a:gd name="connsiteY19" fmla="*/ 6879772 h 6879772"/>
              <a:gd name="connsiteX20" fmla="*/ 12167 w 7204385"/>
              <a:gd name="connsiteY20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102839 w 7204385"/>
              <a:gd name="connsiteY14" fmla="*/ 6795887 h 6879772"/>
              <a:gd name="connsiteX15" fmla="*/ 5049051 w 7204385"/>
              <a:gd name="connsiteY15" fmla="*/ 6841991 h 6879772"/>
              <a:gd name="connsiteX16" fmla="*/ 5041367 w 7204385"/>
              <a:gd name="connsiteY16" fmla="*/ 6847114 h 6879772"/>
              <a:gd name="connsiteX17" fmla="*/ 5001396 w 7204385"/>
              <a:gd name="connsiteY17" fmla="*/ 6864033 h 6879772"/>
              <a:gd name="connsiteX18" fmla="*/ 1391451 w 7204385"/>
              <a:gd name="connsiteY18" fmla="*/ 6870167 h 6879772"/>
              <a:gd name="connsiteX19" fmla="*/ 0 w 7204385"/>
              <a:gd name="connsiteY19" fmla="*/ 6879772 h 6879772"/>
              <a:gd name="connsiteX20" fmla="*/ 0 w 7204385"/>
              <a:gd name="connsiteY20" fmla="*/ 6879772 h 6879772"/>
              <a:gd name="connsiteX21" fmla="*/ 12167 w 7204385"/>
              <a:gd name="connsiteY21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102839 w 7204385"/>
              <a:gd name="connsiteY14" fmla="*/ 6795887 h 6879772"/>
              <a:gd name="connsiteX15" fmla="*/ 5049051 w 7204385"/>
              <a:gd name="connsiteY15" fmla="*/ 6841991 h 6879772"/>
              <a:gd name="connsiteX16" fmla="*/ 4992701 w 7204385"/>
              <a:gd name="connsiteY16" fmla="*/ 6859920 h 6879772"/>
              <a:gd name="connsiteX17" fmla="*/ 5001396 w 7204385"/>
              <a:gd name="connsiteY17" fmla="*/ 6864033 h 6879772"/>
              <a:gd name="connsiteX18" fmla="*/ 1391451 w 7204385"/>
              <a:gd name="connsiteY18" fmla="*/ 6870167 h 6879772"/>
              <a:gd name="connsiteX19" fmla="*/ 0 w 7204385"/>
              <a:gd name="connsiteY19" fmla="*/ 6879772 h 6879772"/>
              <a:gd name="connsiteX20" fmla="*/ 0 w 7204385"/>
              <a:gd name="connsiteY20" fmla="*/ 6879772 h 6879772"/>
              <a:gd name="connsiteX21" fmla="*/ 12167 w 7204385"/>
              <a:gd name="connsiteY21" fmla="*/ 12167 h 6879772"/>
              <a:gd name="connsiteX0" fmla="*/ 12167 w 7204385"/>
              <a:gd name="connsiteY0" fmla="*/ 12167 h 6879772"/>
              <a:gd name="connsiteX1" fmla="*/ 7108372 w 7204385"/>
              <a:gd name="connsiteY1" fmla="*/ 0 h 6879772"/>
              <a:gd name="connsiteX2" fmla="*/ 7108372 w 7204385"/>
              <a:gd name="connsiteY2" fmla="*/ 0 h 6879772"/>
              <a:gd name="connsiteX3" fmla="*/ 7196877 w 7204385"/>
              <a:gd name="connsiteY3" fmla="*/ 739756 h 6879772"/>
              <a:gd name="connsiteX4" fmla="*/ 7195930 w 7204385"/>
              <a:gd name="connsiteY4" fmla="*/ 1512642 h 6879772"/>
              <a:gd name="connsiteX5" fmla="*/ 7165167 w 7204385"/>
              <a:gd name="connsiteY5" fmla="*/ 2132181 h 6879772"/>
              <a:gd name="connsiteX6" fmla="*/ 7098433 w 7204385"/>
              <a:gd name="connsiteY6" fmla="*/ 2594587 h 6879772"/>
              <a:gd name="connsiteX7" fmla="*/ 6964964 w 7204385"/>
              <a:gd name="connsiteY7" fmla="*/ 3224538 h 6879772"/>
              <a:gd name="connsiteX8" fmla="*/ 6746776 w 7204385"/>
              <a:gd name="connsiteY8" fmla="*/ 3935422 h 6879772"/>
              <a:gd name="connsiteX9" fmla="*/ 6533796 w 7204385"/>
              <a:gd name="connsiteY9" fmla="*/ 4469769 h 6879772"/>
              <a:gd name="connsiteX10" fmla="*/ 6323654 w 7204385"/>
              <a:gd name="connsiteY10" fmla="*/ 4926495 h 6879772"/>
              <a:gd name="connsiteX11" fmla="*/ 5965372 w 7204385"/>
              <a:gd name="connsiteY11" fmla="*/ 5564494 h 6879772"/>
              <a:gd name="connsiteX12" fmla="*/ 5562600 w 7204385"/>
              <a:gd name="connsiteY12" fmla="*/ 6237515 h 6879772"/>
              <a:gd name="connsiteX13" fmla="*/ 5230597 w 7204385"/>
              <a:gd name="connsiteY13" fmla="*/ 6677325 h 6879772"/>
              <a:gd name="connsiteX14" fmla="*/ 5049051 w 7204385"/>
              <a:gd name="connsiteY14" fmla="*/ 6841991 h 6879772"/>
              <a:gd name="connsiteX15" fmla="*/ 4992701 w 7204385"/>
              <a:gd name="connsiteY15" fmla="*/ 6859920 h 6879772"/>
              <a:gd name="connsiteX16" fmla="*/ 5001396 w 7204385"/>
              <a:gd name="connsiteY16" fmla="*/ 6864033 h 6879772"/>
              <a:gd name="connsiteX17" fmla="*/ 1391451 w 7204385"/>
              <a:gd name="connsiteY17" fmla="*/ 6870167 h 6879772"/>
              <a:gd name="connsiteX18" fmla="*/ 0 w 7204385"/>
              <a:gd name="connsiteY18" fmla="*/ 6879772 h 6879772"/>
              <a:gd name="connsiteX19" fmla="*/ 0 w 7204385"/>
              <a:gd name="connsiteY19" fmla="*/ 6879772 h 6879772"/>
              <a:gd name="connsiteX20" fmla="*/ 12167 w 7204385"/>
              <a:gd name="connsiteY20" fmla="*/ 12167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04385" h="6879772">
                <a:moveTo>
                  <a:pt x="12167" y="12167"/>
                </a:moveTo>
                <a:lnTo>
                  <a:pt x="7108372" y="0"/>
                </a:lnTo>
                <a:lnTo>
                  <a:pt x="7108372" y="0"/>
                </a:lnTo>
                <a:cubicBezTo>
                  <a:pt x="7114840" y="121084"/>
                  <a:pt x="7182284" y="487649"/>
                  <a:pt x="7196877" y="739756"/>
                </a:cubicBezTo>
                <a:cubicBezTo>
                  <a:pt x="7211470" y="991863"/>
                  <a:pt x="7201215" y="1280571"/>
                  <a:pt x="7195930" y="1512642"/>
                </a:cubicBezTo>
                <a:cubicBezTo>
                  <a:pt x="7190645" y="1744713"/>
                  <a:pt x="7181416" y="1951857"/>
                  <a:pt x="7165167" y="2132181"/>
                </a:cubicBezTo>
                <a:cubicBezTo>
                  <a:pt x="7148918" y="2312505"/>
                  <a:pt x="7131800" y="2412528"/>
                  <a:pt x="7098433" y="2594587"/>
                </a:cubicBezTo>
                <a:cubicBezTo>
                  <a:pt x="7065066" y="2776646"/>
                  <a:pt x="7023574" y="3001066"/>
                  <a:pt x="6964964" y="3224538"/>
                </a:cubicBezTo>
                <a:cubicBezTo>
                  <a:pt x="6906355" y="3448011"/>
                  <a:pt x="6817533" y="3735614"/>
                  <a:pt x="6746776" y="3935422"/>
                </a:cubicBezTo>
                <a:cubicBezTo>
                  <a:pt x="6676019" y="4135230"/>
                  <a:pt x="6604316" y="4304590"/>
                  <a:pt x="6533796" y="4469769"/>
                </a:cubicBezTo>
                <a:cubicBezTo>
                  <a:pt x="6463276" y="4634948"/>
                  <a:pt x="6418391" y="4744041"/>
                  <a:pt x="6323654" y="4926495"/>
                </a:cubicBezTo>
                <a:cubicBezTo>
                  <a:pt x="6228917" y="5108949"/>
                  <a:pt x="6092214" y="5345991"/>
                  <a:pt x="5965372" y="5564494"/>
                </a:cubicBezTo>
                <a:cubicBezTo>
                  <a:pt x="5838530" y="5782997"/>
                  <a:pt x="5685062" y="6052043"/>
                  <a:pt x="5562600" y="6237515"/>
                </a:cubicBezTo>
                <a:cubicBezTo>
                  <a:pt x="5440138" y="6422987"/>
                  <a:pt x="5316188" y="6576579"/>
                  <a:pt x="5230597" y="6677325"/>
                </a:cubicBezTo>
                <a:cubicBezTo>
                  <a:pt x="5145006" y="6778071"/>
                  <a:pt x="5088700" y="6811559"/>
                  <a:pt x="5049051" y="6841991"/>
                </a:cubicBezTo>
                <a:cubicBezTo>
                  <a:pt x="5009402" y="6872424"/>
                  <a:pt x="5000643" y="6856246"/>
                  <a:pt x="4992701" y="6859920"/>
                </a:cubicBezTo>
                <a:cubicBezTo>
                  <a:pt x="4984759" y="6863594"/>
                  <a:pt x="5601604" y="6862325"/>
                  <a:pt x="5001396" y="6864033"/>
                </a:cubicBezTo>
                <a:lnTo>
                  <a:pt x="1391451" y="6870167"/>
                </a:lnTo>
                <a:lnTo>
                  <a:pt x="0" y="6879772"/>
                </a:lnTo>
                <a:lnTo>
                  <a:pt x="0" y="6879772"/>
                </a:lnTo>
                <a:cubicBezTo>
                  <a:pt x="3629" y="4579258"/>
                  <a:pt x="30309" y="2301795"/>
                  <a:pt x="12167" y="12167"/>
                </a:cubicBezTo>
                <a:close/>
              </a:path>
            </a:pathLst>
          </a:custGeom>
          <a:solidFill>
            <a:srgbClr val="F1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34485DC-0DC7-4E6C-906B-A9C389D39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863" y="4348390"/>
            <a:ext cx="169147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10472C"/>
                </a:solidFill>
                <a:latin typeface="Georgia" panose="02040502050405020303" pitchFamily="18" charset="0"/>
              </a:rPr>
              <a:t>Est. 1965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A382DB-A40A-493D-9377-5BB5CB2A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740289" y="562380"/>
            <a:ext cx="4258376" cy="4155072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AFCA84E-8C82-4C3F-AC43-51D20D4A4F56}"/>
              </a:ext>
            </a:extLst>
          </p:cNvPr>
          <p:cNvSpPr txBox="1">
            <a:spLocks/>
          </p:cNvSpPr>
          <p:nvPr/>
        </p:nvSpPr>
        <p:spPr>
          <a:xfrm>
            <a:off x="235998" y="2639916"/>
            <a:ext cx="3813976" cy="1696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8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Society for </a:t>
            </a:r>
          </a:p>
          <a:p>
            <a:pPr algn="l"/>
            <a:r>
              <a:rPr lang="fr-BE" sz="28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Geology </a:t>
            </a:r>
            <a:r>
              <a:rPr lang="fr-BE" sz="28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Applied</a:t>
            </a:r>
            <a:r>
              <a:rPr lang="fr-BE" sz="28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 </a:t>
            </a:r>
          </a:p>
          <a:p>
            <a:pPr algn="l"/>
            <a:r>
              <a:rPr lang="fr-BE" sz="28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to </a:t>
            </a:r>
            <a:r>
              <a:rPr lang="fr-BE" sz="28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Mineral</a:t>
            </a:r>
            <a:r>
              <a:rPr lang="fr-BE" sz="28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 </a:t>
            </a:r>
            <a:r>
              <a:rPr lang="fr-BE" sz="28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Deposits</a:t>
            </a:r>
            <a:endParaRPr lang="en-GB" sz="2800" b="1" dirty="0">
              <a:solidFill>
                <a:srgbClr val="10472C"/>
              </a:solidFill>
              <a:latin typeface="Georgia" panose="02040502050405020303" pitchFamily="18" charset="0"/>
              <a:cs typeface="Aldhabi" panose="020B0604020202020204" pitchFamily="2" charset="-78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59E3219-D6B1-4333-B041-C125EF389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29893"/>
          <a:stretch/>
        </p:blipFill>
        <p:spPr bwMode="auto">
          <a:xfrm>
            <a:off x="331844" y="292864"/>
            <a:ext cx="2268294" cy="19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6FEE4FF-C55E-4A70-B730-D9B00AF6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4" y="5116776"/>
            <a:ext cx="4657256" cy="14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2C9DB8F-FDE7-37D6-4DBE-9923FA844ED2}"/>
              </a:ext>
            </a:extLst>
          </p:cNvPr>
          <p:cNvSpPr txBox="1">
            <a:spLocks/>
          </p:cNvSpPr>
          <p:nvPr/>
        </p:nvSpPr>
        <p:spPr>
          <a:xfrm>
            <a:off x="6250379" y="4987727"/>
            <a:ext cx="6095999" cy="11435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SGA </a:t>
            </a:r>
            <a:r>
              <a:rPr lang="fr-BE" sz="2800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sponsored</a:t>
            </a:r>
            <a: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 </a:t>
            </a:r>
            <a:r>
              <a:rPr lang="fr-BE" sz="2800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presentation</a:t>
            </a:r>
            <a:endParaRPr lang="fr-BE" sz="2800" i="1" dirty="0">
              <a:solidFill>
                <a:schemeClr val="accent5">
                  <a:lumMod val="75000"/>
                </a:schemeClr>
              </a:solidFill>
              <a:effectLst>
                <a:outerShdw blurRad="25400" dist="25400" dir="5400000" sx="99000" sy="99000" algn="t" rotWithShape="0">
                  <a:prstClr val="black">
                    <a:alpha val="40000"/>
                  </a:prstClr>
                </a:outerShdw>
              </a:effectLst>
              <a:latin typeface="Sitka Banner Semibold" panose="020B0604020202020204" pitchFamily="2" charset="0"/>
            </a:endParaRPr>
          </a:p>
          <a:p>
            <a:b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</a:b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Sophie Decrée </a:t>
            </a:r>
            <a:b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</a:br>
            <a: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(Geological Survey of </a:t>
            </a:r>
            <a:r>
              <a:rPr lang="fr-BE" sz="2800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Belgium</a:t>
            </a:r>
            <a:r>
              <a:rPr lang="fr-BE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25400" dist="25400" dir="5400000" sx="99000" sy="99000" algn="t" rotWithShape="0">
                    <a:prstClr val="black">
                      <a:alpha val="40000"/>
                    </a:prstClr>
                  </a:outerShdw>
                </a:effectLst>
                <a:latin typeface="Sitka Banner Semibold" panose="020B0604020202020204" pitchFamily="2" charset="0"/>
              </a:rPr>
              <a:t>) </a:t>
            </a:r>
            <a:endParaRPr lang="en-GB" sz="2800" i="1" dirty="0">
              <a:solidFill>
                <a:schemeClr val="accent5">
                  <a:lumMod val="75000"/>
                </a:schemeClr>
              </a:solidFill>
              <a:effectLst>
                <a:outerShdw blurRad="25400" dist="25400" dir="5400000" sx="99000" sy="99000" algn="t" rotWithShape="0">
                  <a:prstClr val="black">
                    <a:alpha val="40000"/>
                  </a:prstClr>
                </a:outerShdw>
              </a:effectLst>
              <a:latin typeface="Sitka Banner Semibold" panose="020B0604020202020204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5E846D-142D-C809-47D3-21A94FA11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63" y="726767"/>
            <a:ext cx="2245265" cy="33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FBBAD1-57D6-C47E-C474-5CA67EFCC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0" y="3143070"/>
            <a:ext cx="2749467" cy="36545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D4F926F-746F-2B4B-97F7-294D66BD37C2}"/>
              </a:ext>
            </a:extLst>
          </p:cNvPr>
          <p:cNvSpPr/>
          <p:nvPr/>
        </p:nvSpPr>
        <p:spPr>
          <a:xfrm>
            <a:off x="2995914" y="2703453"/>
            <a:ext cx="1780259" cy="2056816"/>
          </a:xfrm>
          <a:prstGeom prst="roundRect">
            <a:avLst/>
          </a:prstGeom>
          <a:noFill/>
          <a:ln w="19050">
            <a:solidFill>
              <a:srgbClr val="99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30566A3-6FA6-C39F-67D4-9B187F9111F4}"/>
              </a:ext>
            </a:extLst>
          </p:cNvPr>
          <p:cNvSpPr/>
          <p:nvPr/>
        </p:nvSpPr>
        <p:spPr>
          <a:xfrm>
            <a:off x="6413406" y="5168565"/>
            <a:ext cx="5649447" cy="1607035"/>
          </a:xfrm>
          <a:prstGeom prst="roundRect">
            <a:avLst/>
          </a:prstGeom>
          <a:noFill/>
          <a:ln w="19050">
            <a:solidFill>
              <a:srgbClr val="99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4AF7F2-2CF3-582A-DF9B-88A1C334A0C6}"/>
              </a:ext>
            </a:extLst>
          </p:cNvPr>
          <p:cNvSpPr txBox="1"/>
          <p:nvPr/>
        </p:nvSpPr>
        <p:spPr>
          <a:xfrm>
            <a:off x="6133433" y="49974"/>
            <a:ext cx="6028773" cy="226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1600" b="1" i="1" dirty="0" err="1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Mineralium</a:t>
            </a: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 Deposita</a:t>
            </a:r>
            <a:r>
              <a:rPr lang="en-GB" sz="1600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;</a:t>
            </a: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 SGA News</a:t>
            </a:r>
            <a:r>
              <a:rPr lang="en-GB" sz="1600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; </a:t>
            </a: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SGA Special   Publications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SGA Educational Fund </a:t>
            </a:r>
            <a:r>
              <a:rPr lang="en-GB" sz="1600" b="0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supporting </a:t>
            </a:r>
            <a:r>
              <a:rPr lang="en-GB" sz="1600" b="1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20 Student Chapters</a:t>
            </a:r>
            <a:r>
              <a:rPr lang="en-GB" sz="1600" b="0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, SGA Keynote speaker program and travel grants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10472C"/>
                </a:solidFill>
                <a:latin typeface="Georgia" panose="02040502050405020303" pitchFamily="18" charset="0"/>
              </a:rPr>
              <a:t>SGA Mobility Grant</a:t>
            </a:r>
            <a:r>
              <a:rPr lang="en-GB" sz="1600" i="1" dirty="0">
                <a:solidFill>
                  <a:srgbClr val="10472C"/>
                </a:solidFill>
                <a:latin typeface="Georgia" panose="02040502050405020303" pitchFamily="18" charset="0"/>
              </a:rPr>
              <a:t>, </a:t>
            </a:r>
            <a:r>
              <a:rPr lang="en-GB" sz="1600" b="0" i="1" dirty="0">
                <a:solidFill>
                  <a:srgbClr val="10472C"/>
                </a:solidFill>
                <a:effectLst/>
                <a:latin typeface="Georgia" panose="02040502050405020303" pitchFamily="18" charset="0"/>
              </a:rPr>
              <a:t>sponsored meetings/courses, …</a:t>
            </a:r>
            <a:endParaRPr lang="en-GB" sz="1600" i="1" dirty="0">
              <a:solidFill>
                <a:srgbClr val="10472C"/>
              </a:solidFill>
              <a:latin typeface="Georgia" panose="02040502050405020303" pitchFamily="18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b="1" i="1" dirty="0">
                <a:solidFill>
                  <a:srgbClr val="10472C"/>
                </a:solidFill>
                <a:latin typeface="Georgia" panose="02040502050405020303" pitchFamily="18" charset="0"/>
              </a:rPr>
              <a:t>Medals, Awards, Prizes </a:t>
            </a:r>
            <a:r>
              <a:rPr lang="en-GB" sz="1600" i="1" dirty="0">
                <a:solidFill>
                  <a:srgbClr val="10472C"/>
                </a:solidFill>
                <a:latin typeface="Georgia" panose="02040502050405020303" pitchFamily="18" charset="0"/>
              </a:rPr>
              <a:t>and much more</a:t>
            </a:r>
            <a:endParaRPr lang="en-GB" sz="1600" b="1" i="1" u="sng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860AEA-9044-80E1-D517-87721B74A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9" b="8306"/>
          <a:stretch/>
        </p:blipFill>
        <p:spPr>
          <a:xfrm>
            <a:off x="2904857" y="5170832"/>
            <a:ext cx="3436433" cy="160703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8DC1F80-8AC9-D3BC-C4BA-CA237D1D4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798" y="2900867"/>
            <a:ext cx="1578518" cy="16927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500" b="1" i="1" dirty="0">
                <a:solidFill>
                  <a:srgbClr val="10472C"/>
                </a:solidFill>
                <a:latin typeface="Georgia" panose="02040502050405020303" pitchFamily="18" charset="0"/>
              </a:rPr>
              <a:t>~1200 members </a:t>
            </a:r>
            <a:r>
              <a:rPr lang="en-US" altLang="en-US" sz="1500" i="1" dirty="0">
                <a:solidFill>
                  <a:srgbClr val="10472C"/>
                </a:solidFill>
                <a:latin typeface="Georgia" panose="02040502050405020303" pitchFamily="18" charset="0"/>
              </a:rPr>
              <a:t>(2020) from academia, government and industry</a:t>
            </a:r>
          </a:p>
          <a:p>
            <a:pPr lvl="0"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500" b="1" i="1" dirty="0">
                <a:solidFill>
                  <a:srgbClr val="10472C"/>
                </a:solidFill>
                <a:latin typeface="Georgia" panose="02040502050405020303" pitchFamily="18" charset="0"/>
              </a:rPr>
              <a:t>&gt;50 countries </a:t>
            </a:r>
            <a:r>
              <a:rPr lang="en-US" altLang="en-US" sz="1500" i="1" dirty="0">
                <a:solidFill>
                  <a:srgbClr val="10472C"/>
                </a:solidFill>
                <a:latin typeface="Georgia" panose="02040502050405020303" pitchFamily="18" charset="0"/>
              </a:rPr>
              <a:t>represented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4FD63FD-30A8-4F25-A910-F62315E26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497" y="5346967"/>
            <a:ext cx="229113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10472C"/>
                </a:solidFill>
                <a:latin typeface="Georgia" panose="02040502050405020303" pitchFamily="18" charset="0"/>
              </a:rPr>
              <a:t>SGA Special Publications</a:t>
            </a:r>
            <a:endParaRPr lang="en-US" altLang="en-US" dirty="0">
              <a:solidFill>
                <a:srgbClr val="10472C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614621-8263-BDB9-985B-95D31F411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6780" y="193314"/>
            <a:ext cx="2731835" cy="266556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094D408-6499-A69A-32F3-E391DC4DE948}"/>
              </a:ext>
            </a:extLst>
          </p:cNvPr>
          <p:cNvSpPr txBox="1">
            <a:spLocks/>
          </p:cNvSpPr>
          <p:nvPr/>
        </p:nvSpPr>
        <p:spPr>
          <a:xfrm>
            <a:off x="2504604" y="996909"/>
            <a:ext cx="3823707" cy="724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Society for Geology </a:t>
            </a:r>
            <a:r>
              <a:rPr lang="fr-BE" sz="24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Applied</a:t>
            </a:r>
            <a:r>
              <a:rPr lang="fr-BE" sz="24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 to </a:t>
            </a:r>
            <a:r>
              <a:rPr lang="fr-BE" sz="24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Mineral</a:t>
            </a:r>
            <a:r>
              <a:rPr lang="fr-BE" sz="2400" b="1" dirty="0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 </a:t>
            </a:r>
            <a:r>
              <a:rPr lang="fr-BE" sz="2400" b="1" dirty="0" err="1">
                <a:solidFill>
                  <a:srgbClr val="10472C"/>
                </a:solidFill>
                <a:latin typeface="Georgia" panose="02040502050405020303" pitchFamily="18" charset="0"/>
                <a:cs typeface="Aldhabi" panose="020B0604020202020204" pitchFamily="2" charset="-78"/>
              </a:rPr>
              <a:t>Deposits</a:t>
            </a:r>
            <a:endParaRPr lang="en-GB" sz="2400" b="1" dirty="0">
              <a:solidFill>
                <a:srgbClr val="10472C"/>
              </a:solidFill>
              <a:latin typeface="Georgia" panose="02040502050405020303" pitchFamily="18" charset="0"/>
              <a:cs typeface="Aldhabi" panose="020B0604020202020204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44B5EDD-E377-FCF0-5B03-C38AA6145892}"/>
              </a:ext>
            </a:extLst>
          </p:cNvPr>
          <p:cNvSpPr/>
          <p:nvPr/>
        </p:nvSpPr>
        <p:spPr>
          <a:xfrm>
            <a:off x="99711" y="6079366"/>
            <a:ext cx="2709477" cy="677380"/>
          </a:xfrm>
          <a:prstGeom prst="roundRect">
            <a:avLst/>
          </a:prstGeom>
          <a:solidFill>
            <a:srgbClr val="F3F1D9">
              <a:alpha val="89804"/>
            </a:srgbClr>
          </a:solidFill>
          <a:ln>
            <a:solidFill>
              <a:srgbClr val="99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AD9CAF9-45AE-8298-3A8F-9C929C08A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76" y="2600733"/>
            <a:ext cx="169147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10472C"/>
                </a:solidFill>
                <a:latin typeface="Georgia" panose="02040502050405020303" pitchFamily="18" charset="0"/>
              </a:rPr>
              <a:t>Est. 1965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A10108-081B-8444-45BE-C04F0881C474}"/>
              </a:ext>
            </a:extLst>
          </p:cNvPr>
          <p:cNvSpPr/>
          <p:nvPr/>
        </p:nvSpPr>
        <p:spPr>
          <a:xfrm>
            <a:off x="2953383" y="1742158"/>
            <a:ext cx="2694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See </a:t>
            </a:r>
            <a:r>
              <a:rPr lang="en-GB" sz="2000" b="1" i="1" u="sng" dirty="0">
                <a:solidFill>
                  <a:srgbClr val="FF0000"/>
                </a:solidFill>
                <a:latin typeface="Georgia" panose="02040502050405020303" pitchFamily="18" charset="0"/>
              </a:rPr>
              <a:t>www.e-sga.org</a:t>
            </a:r>
            <a:endParaRPr lang="en-GB" sz="2000" dirty="0"/>
          </a:p>
        </p:txBody>
      </p:sp>
      <p:pic>
        <p:nvPicPr>
          <p:cNvPr id="14" name="Picture 2" descr="Springer-Verlag Heidelberg | Öffnungszeiten | Telefon ...">
            <a:extLst>
              <a:ext uri="{FF2B5EF4-FFF2-40B4-BE49-F238E27FC236}">
                <a16:creationId xmlns:a16="http://schemas.microsoft.com/office/drawing/2014/main" id="{A5617BB2-8486-4EC6-BD9A-10742BDE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41" y="6079366"/>
            <a:ext cx="1793759" cy="5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72061ACA-B0A6-0A41-892C-5E9C370DEA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40" b="23994"/>
          <a:stretch/>
        </p:blipFill>
        <p:spPr>
          <a:xfrm>
            <a:off x="8656635" y="5254864"/>
            <a:ext cx="1560857" cy="145478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3EE487-FF3F-89DE-473B-42DD67A707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05" b="23994"/>
          <a:stretch/>
        </p:blipFill>
        <p:spPr>
          <a:xfrm>
            <a:off x="10337398" y="5254864"/>
            <a:ext cx="1560857" cy="1442143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90100A08-9816-1929-C2DA-467C3F94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68" y="6166145"/>
            <a:ext cx="258209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5143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Highest impact factor journal in ore geology</a:t>
            </a:r>
          </a:p>
          <a:p>
            <a:pPr algn="ctr" defTabSz="5143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FF0000"/>
                </a:solidFill>
                <a:latin typeface="Georgia" panose="02040502050405020303" pitchFamily="18" charset="0"/>
              </a:rPr>
              <a:t>4.767 (2021) – 5-years IF</a:t>
            </a:r>
          </a:p>
        </p:txBody>
      </p:sp>
      <p:pic>
        <p:nvPicPr>
          <p:cNvPr id="20" name="Image 19" descr="Une image contenant texte, plein air, Panneau d’affichage, signe&#10;&#10;Description générée automatiquement">
            <a:extLst>
              <a:ext uri="{FF2B5EF4-FFF2-40B4-BE49-F238E27FC236}">
                <a16:creationId xmlns:a16="http://schemas.microsoft.com/office/drawing/2014/main" id="{0E8D5B90-123A-9C32-823B-FADE636C1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62" y="2615888"/>
            <a:ext cx="7146717" cy="22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6193" y="287338"/>
            <a:ext cx="3805083" cy="2158150"/>
          </a:xfrm>
        </p:spPr>
        <p:txBody>
          <a:bodyPr anchor="ctr">
            <a:normAutofit/>
          </a:bodyPr>
          <a:lstStyle/>
          <a:p>
            <a:r>
              <a:rPr lang="en-GB" sz="5400" dirty="0">
                <a:solidFill>
                  <a:schemeClr val="accent5">
                    <a:lumMod val="7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318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94" y="-18991"/>
            <a:ext cx="7567153" cy="1549610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General setting: regional substratum and basins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2C998B-BD10-CABC-D82D-B9E8B5DE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9" r="87951" b="12104"/>
          <a:stretch/>
        </p:blipFill>
        <p:spPr>
          <a:xfrm>
            <a:off x="8832723" y="26145"/>
            <a:ext cx="939831" cy="35792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4D4276-E0EE-1D0B-918F-AEC58BAD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79" t="9086" b="10482"/>
          <a:stretch/>
        </p:blipFill>
        <p:spPr>
          <a:xfrm>
            <a:off x="9792175" y="-18991"/>
            <a:ext cx="2458644" cy="36908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48A6A4-C9D1-444D-3DB0-AF1C6F06D744}"/>
              </a:ext>
            </a:extLst>
          </p:cNvPr>
          <p:cNvSpPr txBox="1"/>
          <p:nvPr/>
        </p:nvSpPr>
        <p:spPr>
          <a:xfrm>
            <a:off x="10787515" y="3436963"/>
            <a:ext cx="1350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Bouaziz et al. 2002</a:t>
            </a:r>
            <a:endParaRPr lang="en-GB" sz="1050" i="1" dirty="0">
              <a:solidFill>
                <a:srgbClr val="0070C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EA599FE-2C2F-A346-BD68-017466494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802" r="59927"/>
          <a:stretch/>
        </p:blipFill>
        <p:spPr>
          <a:xfrm>
            <a:off x="7942087" y="4923594"/>
            <a:ext cx="4266667" cy="19344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122A14-B26D-9724-6C48-01B3F2F53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23"/>
          <a:stretch/>
        </p:blipFill>
        <p:spPr>
          <a:xfrm>
            <a:off x="-53179" y="3086101"/>
            <a:ext cx="8218800" cy="386878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7CA2E1C-C973-178C-B437-D7419CD2FA6D}"/>
              </a:ext>
            </a:extLst>
          </p:cNvPr>
          <p:cNvSpPr/>
          <p:nvPr/>
        </p:nvSpPr>
        <p:spPr>
          <a:xfrm>
            <a:off x="3929063" y="3436963"/>
            <a:ext cx="957262" cy="4063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CE51EBA-481B-8375-7D00-AEAB6DC410E6}"/>
              </a:ext>
            </a:extLst>
          </p:cNvPr>
          <p:cNvSpPr/>
          <p:nvPr/>
        </p:nvSpPr>
        <p:spPr>
          <a:xfrm>
            <a:off x="6913563" y="3609984"/>
            <a:ext cx="957262" cy="4063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753D4095-95F8-5CEA-FAA1-321301E511B1}"/>
              </a:ext>
            </a:extLst>
          </p:cNvPr>
          <p:cNvSpPr/>
          <p:nvPr/>
        </p:nvSpPr>
        <p:spPr>
          <a:xfrm>
            <a:off x="3925125" y="3878131"/>
            <a:ext cx="675449" cy="48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FEBBD9B0-161C-2F2D-071D-C273B2DC9E81}"/>
              </a:ext>
            </a:extLst>
          </p:cNvPr>
          <p:cNvSpPr/>
          <p:nvPr/>
        </p:nvSpPr>
        <p:spPr>
          <a:xfrm>
            <a:off x="5348172" y="3337005"/>
            <a:ext cx="775831" cy="2683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A31228B3-AADA-8D7E-6473-347486B9B229}"/>
              </a:ext>
            </a:extLst>
          </p:cNvPr>
          <p:cNvSpPr/>
          <p:nvPr/>
        </p:nvSpPr>
        <p:spPr>
          <a:xfrm rot="3279018">
            <a:off x="6745361" y="4344985"/>
            <a:ext cx="1392857" cy="556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10A13DCC-F408-5B83-37EB-AD3DEBBE1314}"/>
              </a:ext>
            </a:extLst>
          </p:cNvPr>
          <p:cNvSpPr/>
          <p:nvPr/>
        </p:nvSpPr>
        <p:spPr>
          <a:xfrm rot="19319166">
            <a:off x="14032" y="5364389"/>
            <a:ext cx="1971294" cy="623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B165B2EE-D9A8-EC75-C46D-0A5D78B0E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98" y="3350940"/>
            <a:ext cx="1972357" cy="1479268"/>
          </a:xfrm>
          <a:prstGeom prst="rect">
            <a:avLst/>
          </a:prstGeom>
        </p:spPr>
      </p:pic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0C3182DA-20F2-EEA8-FDA3-7F4599D91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347" y="614363"/>
            <a:ext cx="1267395" cy="1689858"/>
          </a:xfrm>
          <a:prstGeom prst="rect">
            <a:avLst/>
          </a:prstGeom>
        </p:spPr>
      </p:pic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C1ED7E2D-2B8C-6F88-74D3-2E4785714910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6010385" y="1892504"/>
            <a:ext cx="1704865" cy="1483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79B80E2F-DD7D-89C8-D85D-C499D346E94C}"/>
              </a:ext>
            </a:extLst>
          </p:cNvPr>
          <p:cNvCxnSpPr>
            <a:cxnSpLocks/>
          </p:cNvCxnSpPr>
          <p:nvPr/>
        </p:nvCxnSpPr>
        <p:spPr>
          <a:xfrm flipV="1">
            <a:off x="7750970" y="4402414"/>
            <a:ext cx="872937" cy="22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4">
            <a:extLst>
              <a:ext uri="{FF2B5EF4-FFF2-40B4-BE49-F238E27FC236}">
                <a16:creationId xmlns:a16="http://schemas.microsoft.com/office/drawing/2014/main" id="{53B8384C-F19C-78D6-E2FB-F0962B7B6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6" y="1509031"/>
            <a:ext cx="5408625" cy="1594801"/>
          </a:xfrm>
          <a:prstGeom prst="rect">
            <a:avLst/>
          </a:prstGeom>
        </p:spPr>
      </p:pic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3C0D4BC1-9F18-2596-3037-F5D6A8107EF1}"/>
              </a:ext>
            </a:extLst>
          </p:cNvPr>
          <p:cNvCxnSpPr>
            <a:cxnSpLocks/>
          </p:cNvCxnSpPr>
          <p:nvPr/>
        </p:nvCxnSpPr>
        <p:spPr>
          <a:xfrm>
            <a:off x="3822040" y="3035419"/>
            <a:ext cx="314145" cy="858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CB21AE3-3F10-7D36-A743-5BEDC81C97FA}"/>
              </a:ext>
            </a:extLst>
          </p:cNvPr>
          <p:cNvSpPr txBox="1"/>
          <p:nvPr/>
        </p:nvSpPr>
        <p:spPr>
          <a:xfrm>
            <a:off x="6759409" y="2926715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Decrée et al. 2016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DDAC629-B0B1-A01E-4F44-6427E308CE58}"/>
              </a:ext>
            </a:extLst>
          </p:cNvPr>
          <p:cNvSpPr/>
          <p:nvPr/>
        </p:nvSpPr>
        <p:spPr>
          <a:xfrm>
            <a:off x="10843172" y="1435608"/>
            <a:ext cx="1154549" cy="45689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D556C63-FB13-47CA-6141-36F0C6199136}"/>
              </a:ext>
            </a:extLst>
          </p:cNvPr>
          <p:cNvSpPr/>
          <p:nvPr/>
        </p:nvSpPr>
        <p:spPr>
          <a:xfrm>
            <a:off x="10827269" y="2977418"/>
            <a:ext cx="1154549" cy="456896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C562530-2E6B-21C3-0E45-E5542FBA814B}"/>
              </a:ext>
            </a:extLst>
          </p:cNvPr>
          <p:cNvSpPr/>
          <p:nvPr/>
        </p:nvSpPr>
        <p:spPr>
          <a:xfrm>
            <a:off x="10843542" y="959721"/>
            <a:ext cx="1154549" cy="456896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AA06EF3-5737-047B-7356-DD89E67CE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82" y="1901731"/>
            <a:ext cx="6273391" cy="449907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21779F0-B4A1-6725-E485-51AC3AB4EE22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638302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>
                <a:solidFill>
                  <a:srgbClr val="FFFFFF"/>
                </a:solidFill>
              </a:rPr>
              <a:t>Regional structures, </a:t>
            </a:r>
            <a:r>
              <a:rPr lang="fr-BE" sz="4000" dirty="0" err="1">
                <a:solidFill>
                  <a:srgbClr val="FFFFFF"/>
                </a:solidFill>
              </a:rPr>
              <a:t>deposits</a:t>
            </a:r>
            <a:r>
              <a:rPr lang="fr-BE" sz="4000" dirty="0">
                <a:solidFill>
                  <a:srgbClr val="FFFFFF"/>
                </a:solidFill>
              </a:rPr>
              <a:t> and </a:t>
            </a:r>
            <a:r>
              <a:rPr lang="fr-BE" sz="4000" dirty="0" err="1">
                <a:solidFill>
                  <a:srgbClr val="FFFFFF"/>
                </a:solidFill>
              </a:rPr>
              <a:t>geochemical</a:t>
            </a:r>
            <a:r>
              <a:rPr lang="fr-BE" sz="4000" dirty="0">
                <a:solidFill>
                  <a:srgbClr val="FFFFFF"/>
                </a:solidFill>
              </a:rPr>
              <a:t> anomalies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60DD23-30BB-4942-4A52-C793ED5DDD10}"/>
              </a:ext>
            </a:extLst>
          </p:cNvPr>
          <p:cNvSpPr txBox="1"/>
          <p:nvPr/>
        </p:nvSpPr>
        <p:spPr>
          <a:xfrm>
            <a:off x="0" y="6154879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Decrée et al. 2016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5E367-9A3C-A1A3-D095-062213EA8475}"/>
              </a:ext>
            </a:extLst>
          </p:cNvPr>
          <p:cNvSpPr/>
          <p:nvPr/>
        </p:nvSpPr>
        <p:spPr>
          <a:xfrm>
            <a:off x="0" y="1905000"/>
            <a:ext cx="654987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7DB958-C624-A715-F389-58043816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99" r="87910" b="10654"/>
          <a:stretch/>
        </p:blipFill>
        <p:spPr>
          <a:xfrm>
            <a:off x="8829071" y="26145"/>
            <a:ext cx="943007" cy="36457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9A00AA-54FE-7CEE-684F-64809D883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79" t="9086" b="10482"/>
          <a:stretch/>
        </p:blipFill>
        <p:spPr>
          <a:xfrm>
            <a:off x="9792175" y="-18991"/>
            <a:ext cx="2458644" cy="369087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50FC89-0E75-5874-455E-9674C075E999}"/>
              </a:ext>
            </a:extLst>
          </p:cNvPr>
          <p:cNvSpPr txBox="1"/>
          <p:nvPr/>
        </p:nvSpPr>
        <p:spPr>
          <a:xfrm>
            <a:off x="10787515" y="3436963"/>
            <a:ext cx="1350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Bouaziz et al. 2002</a:t>
            </a:r>
            <a:endParaRPr lang="en-GB" sz="1050" i="1" dirty="0">
              <a:solidFill>
                <a:srgbClr val="0070C0"/>
              </a:solidFill>
            </a:endParaRP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CD470746-B862-9B16-E8B2-6A5EF4FF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52" y="4426015"/>
            <a:ext cx="5003837" cy="21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D27465-F2FF-CE78-66F1-98980CECC700}"/>
              </a:ext>
            </a:extLst>
          </p:cNvPr>
          <p:cNvSpPr txBox="1"/>
          <p:nvPr/>
        </p:nvSpPr>
        <p:spPr>
          <a:xfrm>
            <a:off x="7529914" y="6154879"/>
            <a:ext cx="12234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Piqué et al. 1998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F35FAD2-EFF6-6100-2868-A27570796C39}"/>
              </a:ext>
            </a:extLst>
          </p:cNvPr>
          <p:cNvSpPr txBox="1">
            <a:spLocks/>
          </p:cNvSpPr>
          <p:nvPr/>
        </p:nvSpPr>
        <p:spPr>
          <a:xfrm>
            <a:off x="6395379" y="1849016"/>
            <a:ext cx="2376380" cy="41092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dirty="0"/>
              <a:t>- </a:t>
            </a:r>
            <a:r>
              <a:rPr lang="en-GB" sz="1600" dirty="0"/>
              <a:t>Structural lineaments inherited from the </a:t>
            </a:r>
            <a:r>
              <a:rPr lang="en-GB" sz="1600" dirty="0" err="1"/>
              <a:t>Variscan</a:t>
            </a:r>
            <a:r>
              <a:rPr lang="en-GB" sz="1600" dirty="0"/>
              <a:t> basement </a:t>
            </a:r>
          </a:p>
          <a:p>
            <a:r>
              <a:rPr lang="fr-BE" sz="1600" dirty="0"/>
              <a:t>- Control of the </a:t>
            </a:r>
            <a:r>
              <a:rPr lang="fr-BE" sz="1600" dirty="0" err="1"/>
              <a:t>magmatic</a:t>
            </a:r>
            <a:r>
              <a:rPr lang="fr-BE" sz="1600" dirty="0"/>
              <a:t> rocks emplacement en </a:t>
            </a:r>
            <a:r>
              <a:rPr lang="fr-BE" sz="1600" dirty="0" err="1"/>
              <a:t>mineralizations</a:t>
            </a:r>
            <a:r>
              <a:rPr lang="fr-BE" sz="1600" dirty="0"/>
              <a:t> (Pb-Zn    (-Ag), Cu, Au, REE)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6840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3" y="99335"/>
            <a:ext cx="8100087" cy="974003"/>
          </a:xfrm>
        </p:spPr>
        <p:txBody>
          <a:bodyPr anchor="ctr">
            <a:normAutofit/>
          </a:bodyPr>
          <a:lstStyle/>
          <a:p>
            <a:r>
              <a:rPr lang="fr-BE" sz="4000" dirty="0" err="1">
                <a:solidFill>
                  <a:srgbClr val="FFFFFF"/>
                </a:solidFill>
              </a:rPr>
              <a:t>Miocene</a:t>
            </a:r>
            <a:r>
              <a:rPr lang="fr-BE" sz="4000" dirty="0">
                <a:solidFill>
                  <a:srgbClr val="FFFFFF"/>
                </a:solidFill>
              </a:rPr>
              <a:t> </a:t>
            </a:r>
            <a:r>
              <a:rPr lang="fr-BE" sz="4000" dirty="0" err="1">
                <a:solidFill>
                  <a:srgbClr val="FFFFFF"/>
                </a:solidFill>
              </a:rPr>
              <a:t>magmatic</a:t>
            </a:r>
            <a:r>
              <a:rPr lang="fr-BE" sz="4000" dirty="0">
                <a:solidFill>
                  <a:srgbClr val="FFFFFF"/>
                </a:solidFill>
              </a:rPr>
              <a:t> </a:t>
            </a:r>
            <a:r>
              <a:rPr lang="fr-BE" sz="4000" dirty="0" err="1">
                <a:solidFill>
                  <a:srgbClr val="FFFFFF"/>
                </a:solidFill>
              </a:rPr>
              <a:t>activity</a:t>
            </a:r>
            <a:r>
              <a:rPr lang="fr-BE" sz="4000" dirty="0">
                <a:solidFill>
                  <a:srgbClr val="FFFFFF"/>
                </a:solidFill>
              </a:rPr>
              <a:t> in the Nefza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82" y="4606734"/>
            <a:ext cx="7731970" cy="31932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600" dirty="0"/>
              <a:t>- </a:t>
            </a:r>
            <a:r>
              <a:rPr lang="en-GB" sz="1600" dirty="0"/>
              <a:t>Shear zones and associated lineaments inherited from the </a:t>
            </a:r>
            <a:r>
              <a:rPr lang="en-GB" sz="1600" dirty="0" err="1"/>
              <a:t>Variscan</a:t>
            </a:r>
            <a:r>
              <a:rPr lang="en-GB" sz="1600" dirty="0"/>
              <a:t> orogeny reactivated by </a:t>
            </a:r>
            <a:r>
              <a:rPr lang="en-GB" sz="1600" dirty="0" err="1"/>
              <a:t>transtensional</a:t>
            </a:r>
            <a:r>
              <a:rPr lang="en-GB" sz="1600" dirty="0"/>
              <a:t> processes during the Alpine orogeny</a:t>
            </a:r>
          </a:p>
          <a:p>
            <a:pPr>
              <a:lnSpc>
                <a:spcPct val="100000"/>
              </a:lnSpc>
            </a:pPr>
            <a:r>
              <a:rPr lang="fr-BE" sz="1600" dirty="0"/>
              <a:t>- </a:t>
            </a:r>
            <a:r>
              <a:rPr lang="en-GB" sz="1600" dirty="0"/>
              <a:t>magma ascent facilitated due to a thinner lower crust (10 km vs. 20 km in central Tunisia) and a more proximal Moho 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- Gravimetric survey </a:t>
            </a:r>
            <a:r>
              <a:rPr lang="en-GB" sz="1600" dirty="0">
                <a:sym typeface="Wingdings" panose="05000000000000000000" pitchFamily="2" charset="2"/>
              </a:rPr>
              <a:t> s</a:t>
            </a:r>
            <a:r>
              <a:rPr lang="fr-BE" sz="1600" dirty="0" err="1"/>
              <a:t>hallow</a:t>
            </a:r>
            <a:r>
              <a:rPr lang="fr-BE" sz="1600" dirty="0"/>
              <a:t> </a:t>
            </a:r>
            <a:r>
              <a:rPr lang="fr-BE" sz="1600" dirty="0" err="1"/>
              <a:t>concealed</a:t>
            </a:r>
            <a:r>
              <a:rPr lang="fr-BE" sz="1600" dirty="0"/>
              <a:t> </a:t>
            </a:r>
            <a:r>
              <a:rPr lang="fr-BE" sz="1600" dirty="0" err="1"/>
              <a:t>igneous</a:t>
            </a:r>
            <a:r>
              <a:rPr lang="fr-BE" sz="1600" dirty="0"/>
              <a:t> bodies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40C162-40A1-C619-72B0-45D233873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23"/>
          <a:stretch/>
        </p:blipFill>
        <p:spPr>
          <a:xfrm>
            <a:off x="459619" y="1085193"/>
            <a:ext cx="7068757" cy="33274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E073AF-F987-3D0F-863B-10FDB53B3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" t="77211" r="70075" b="14037"/>
          <a:stretch/>
        </p:blipFill>
        <p:spPr>
          <a:xfrm>
            <a:off x="5098445" y="3810358"/>
            <a:ext cx="2195536" cy="48766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AA7E38-B52F-37EE-4EFC-B63C0631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88" y="-1222"/>
            <a:ext cx="4205512" cy="165810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F1A8ECF-AB80-E85C-78F3-16A800FAF11B}"/>
              </a:ext>
            </a:extLst>
          </p:cNvPr>
          <p:cNvSpPr txBox="1"/>
          <p:nvPr/>
        </p:nvSpPr>
        <p:spPr>
          <a:xfrm>
            <a:off x="7929161" y="1376520"/>
            <a:ext cx="16097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 err="1">
                <a:solidFill>
                  <a:srgbClr val="0070C0"/>
                </a:solidFill>
              </a:rPr>
              <a:t>Jallouli</a:t>
            </a:r>
            <a:r>
              <a:rPr lang="fr-BE" sz="1050" i="1" dirty="0">
                <a:solidFill>
                  <a:srgbClr val="0070C0"/>
                </a:solidFill>
              </a:rPr>
              <a:t> &amp; </a:t>
            </a:r>
            <a:r>
              <a:rPr lang="fr-BE" sz="1050" i="1" dirty="0" err="1">
                <a:solidFill>
                  <a:srgbClr val="0070C0"/>
                </a:solidFill>
              </a:rPr>
              <a:t>Mickus</a:t>
            </a:r>
            <a:r>
              <a:rPr lang="fr-BE" sz="1050" i="1" dirty="0">
                <a:solidFill>
                  <a:srgbClr val="0070C0"/>
                </a:solidFill>
              </a:rPr>
              <a:t> 1999</a:t>
            </a:r>
            <a:endParaRPr lang="en-GB" sz="1050" i="1" dirty="0">
              <a:solidFill>
                <a:srgbClr val="0070C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83A314-85EF-EC62-7813-D77721FAB8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21"/>
          <a:stretch/>
        </p:blipFill>
        <p:spPr>
          <a:xfrm>
            <a:off x="7996729" y="1647470"/>
            <a:ext cx="4226016" cy="36799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7035A1D-F220-C971-7EF6-32FF62D8B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5" t="50321" r="6037" b="3745"/>
          <a:stretch/>
        </p:blipFill>
        <p:spPr>
          <a:xfrm>
            <a:off x="7992062" y="5338004"/>
            <a:ext cx="4199280" cy="151999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1BDB173-C847-51C2-32E2-442DA77A41E1}"/>
              </a:ext>
            </a:extLst>
          </p:cNvPr>
          <p:cNvSpPr txBox="1"/>
          <p:nvPr/>
        </p:nvSpPr>
        <p:spPr>
          <a:xfrm>
            <a:off x="10214053" y="4894794"/>
            <a:ext cx="1327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 err="1">
                <a:solidFill>
                  <a:srgbClr val="0070C0"/>
                </a:solidFill>
              </a:rPr>
              <a:t>Jallouli</a:t>
            </a:r>
            <a:r>
              <a:rPr lang="fr-BE" sz="1050" i="1" dirty="0">
                <a:solidFill>
                  <a:srgbClr val="0070C0"/>
                </a:solidFill>
              </a:rPr>
              <a:t> et al. 2003</a:t>
            </a:r>
            <a:endParaRPr lang="en-GB" sz="10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53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500" y="4099206"/>
            <a:ext cx="5250384" cy="228520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BE" sz="1400" dirty="0" err="1"/>
              <a:t>From</a:t>
            </a:r>
            <a:r>
              <a:rPr lang="fr-BE" sz="1400" dirty="0"/>
              <a:t> the </a:t>
            </a:r>
            <a:r>
              <a:rPr lang="fr-BE" sz="1400" dirty="0" err="1"/>
              <a:t>oldest</a:t>
            </a:r>
            <a:r>
              <a:rPr lang="fr-BE" sz="1400" dirty="0"/>
              <a:t> to the </a:t>
            </a:r>
            <a:r>
              <a:rPr lang="fr-BE" sz="1400" dirty="0" err="1"/>
              <a:t>most</a:t>
            </a:r>
            <a:r>
              <a:rPr lang="fr-BE" sz="1400" dirty="0"/>
              <a:t> recent :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BE" sz="1400" dirty="0"/>
              <a:t>- granodiorite &lt; </a:t>
            </a:r>
            <a:r>
              <a:rPr lang="en-GB" sz="1400" dirty="0"/>
              <a:t>differentiation of a </a:t>
            </a:r>
            <a:r>
              <a:rPr lang="en-GB" sz="1400" dirty="0" err="1"/>
              <a:t>metaluminous</a:t>
            </a:r>
            <a:r>
              <a:rPr lang="en-GB" sz="1400" dirty="0"/>
              <a:t> calc-alkaline magma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- rhyodacite &lt; same magma with melted crust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- cordierite-bearing rhyodacite &lt; highest crustal contribution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400" dirty="0"/>
              <a:t>- late basalts, transitional between the calc-alkaline and alkaline series &lt; enriched mantle source (lithosphere–asthenosphere boundary)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D33889-E3B0-F59C-8388-AB624966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37" y="11253"/>
            <a:ext cx="5303978" cy="4076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373612-7587-6B6F-EFFD-19EC8B24FA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23"/>
          <a:stretch/>
        </p:blipFill>
        <p:spPr>
          <a:xfrm>
            <a:off x="129442" y="2437837"/>
            <a:ext cx="6781995" cy="31924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74811D-B78A-705E-B2A7-CE0379DA1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9" t="77211" r="70075" b="14037"/>
          <a:stretch/>
        </p:blipFill>
        <p:spPr>
          <a:xfrm>
            <a:off x="4381678" y="4831860"/>
            <a:ext cx="2195536" cy="48766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3AD9B6F-8750-142A-AE95-2DB5ED57EA59}"/>
              </a:ext>
            </a:extLst>
          </p:cNvPr>
          <p:cNvSpPr txBox="1"/>
          <p:nvPr/>
        </p:nvSpPr>
        <p:spPr>
          <a:xfrm>
            <a:off x="10812910" y="3685245"/>
            <a:ext cx="1309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>
                <a:solidFill>
                  <a:srgbClr val="0070C0"/>
                </a:solidFill>
              </a:rPr>
              <a:t>Decrée et al. 2014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4FF5D9C-BE96-D5F3-3813-E01FC61DB9D0}"/>
              </a:ext>
            </a:extLst>
          </p:cNvPr>
          <p:cNvSpPr txBox="1">
            <a:spLocks/>
          </p:cNvSpPr>
          <p:nvPr/>
        </p:nvSpPr>
        <p:spPr>
          <a:xfrm>
            <a:off x="331634" y="473593"/>
            <a:ext cx="6579803" cy="129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 err="1">
                <a:solidFill>
                  <a:srgbClr val="FFFFFF"/>
                </a:solidFill>
              </a:rPr>
              <a:t>Miocene</a:t>
            </a:r>
            <a:r>
              <a:rPr lang="fr-BE" sz="4000" dirty="0">
                <a:solidFill>
                  <a:srgbClr val="FFFFFF"/>
                </a:solidFill>
              </a:rPr>
              <a:t> </a:t>
            </a:r>
            <a:r>
              <a:rPr lang="fr-BE" sz="4000" dirty="0" err="1">
                <a:solidFill>
                  <a:srgbClr val="FFFFFF"/>
                </a:solidFill>
              </a:rPr>
              <a:t>magmatic</a:t>
            </a:r>
            <a:r>
              <a:rPr lang="fr-BE" sz="4000" dirty="0">
                <a:solidFill>
                  <a:srgbClr val="FFFFFF"/>
                </a:solidFill>
              </a:rPr>
              <a:t> </a:t>
            </a:r>
            <a:r>
              <a:rPr lang="fr-BE" sz="4000" dirty="0" err="1">
                <a:solidFill>
                  <a:srgbClr val="FFFFFF"/>
                </a:solidFill>
              </a:rPr>
              <a:t>activity</a:t>
            </a:r>
            <a:r>
              <a:rPr lang="fr-BE" sz="4000" dirty="0">
                <a:solidFill>
                  <a:srgbClr val="FFFFFF"/>
                </a:solidFill>
              </a:rPr>
              <a:t> in the Nefza</a:t>
            </a: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34" y="296139"/>
            <a:ext cx="7449820" cy="1450757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The Nefza </a:t>
            </a:r>
            <a:r>
              <a:rPr lang="fr-BE" sz="4000" dirty="0" err="1">
                <a:solidFill>
                  <a:srgbClr val="FFFFFF"/>
                </a:solidFill>
              </a:rPr>
              <a:t>mining</a:t>
            </a:r>
            <a:r>
              <a:rPr lang="fr-BE" sz="4000" dirty="0">
                <a:solidFill>
                  <a:srgbClr val="FFFFFF"/>
                </a:solidFill>
              </a:rPr>
              <a:t> district: polymetallic </a:t>
            </a:r>
            <a:r>
              <a:rPr lang="fr-BE" sz="4000" dirty="0" err="1">
                <a:solidFill>
                  <a:srgbClr val="FFFFFF"/>
                </a:solidFill>
              </a:rPr>
              <a:t>deposits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3053" y="2012802"/>
            <a:ext cx="2694978" cy="4156541"/>
          </a:xfrm>
        </p:spPr>
        <p:txBody>
          <a:bodyPr>
            <a:normAutofit/>
          </a:bodyPr>
          <a:lstStyle/>
          <a:p>
            <a:r>
              <a:rPr lang="fr-BE" sz="1400" dirty="0"/>
              <a:t>- Oued </a:t>
            </a:r>
            <a:r>
              <a:rPr lang="fr-BE" sz="1400" dirty="0" err="1"/>
              <a:t>Belif</a:t>
            </a:r>
            <a:r>
              <a:rPr lang="fr-BE" sz="1400" dirty="0"/>
              <a:t> IOCG: matrix-</a:t>
            </a:r>
            <a:r>
              <a:rPr lang="fr-BE" sz="1400" dirty="0" err="1"/>
              <a:t>supported</a:t>
            </a:r>
            <a:r>
              <a:rPr lang="fr-BE" sz="1400" dirty="0"/>
              <a:t> </a:t>
            </a:r>
            <a:r>
              <a:rPr lang="fr-BE" sz="1400" dirty="0" err="1"/>
              <a:t>breccia</a:t>
            </a:r>
            <a:r>
              <a:rPr lang="fr-BE" sz="1400" dirty="0"/>
              <a:t> (</a:t>
            </a:r>
            <a:r>
              <a:rPr lang="fr-BE" sz="1400" dirty="0" err="1"/>
              <a:t>phreato-magmatic</a:t>
            </a:r>
            <a:r>
              <a:rPr lang="fr-BE" sz="1400" dirty="0"/>
              <a:t> </a:t>
            </a:r>
            <a:r>
              <a:rPr lang="fr-BE" sz="1400" dirty="0" err="1"/>
              <a:t>event</a:t>
            </a:r>
            <a:r>
              <a:rPr lang="fr-BE" sz="1400" dirty="0"/>
              <a:t>) mineralized in Fe-REE-Cu(-Au) – </a:t>
            </a:r>
            <a:r>
              <a:rPr lang="fr-BE" sz="1400" dirty="0" err="1"/>
              <a:t>Tortonian</a:t>
            </a:r>
            <a:r>
              <a:rPr lang="fr-BE" sz="1400" dirty="0"/>
              <a:t> (9 Ma)</a:t>
            </a:r>
          </a:p>
          <a:p>
            <a:r>
              <a:rPr lang="fr-BE" sz="1400" dirty="0"/>
              <a:t>- Pb-Zn </a:t>
            </a:r>
            <a:r>
              <a:rPr lang="fr-BE" sz="1400" dirty="0" err="1"/>
              <a:t>deposits</a:t>
            </a:r>
            <a:r>
              <a:rPr lang="fr-BE" sz="1400" dirty="0"/>
              <a:t> of </a:t>
            </a:r>
            <a:r>
              <a:rPr lang="fr-BE" sz="1400" dirty="0" err="1"/>
              <a:t>interest</a:t>
            </a:r>
            <a:r>
              <a:rPr lang="fr-BE" sz="1400" dirty="0"/>
              <a:t>: Sidi Driss and </a:t>
            </a:r>
            <a:r>
              <a:rPr lang="fr-BE" sz="1400" dirty="0" err="1"/>
              <a:t>Douaria</a:t>
            </a:r>
            <a:r>
              <a:rPr lang="fr-BE" sz="1400" dirty="0"/>
              <a:t> – </a:t>
            </a:r>
            <a:r>
              <a:rPr lang="fr-BE" sz="1400" dirty="0" err="1"/>
              <a:t>Messinian</a:t>
            </a:r>
            <a:r>
              <a:rPr lang="fr-BE" sz="1400" dirty="0"/>
              <a:t> (~7-6 Ma)</a:t>
            </a:r>
          </a:p>
          <a:p>
            <a:r>
              <a:rPr lang="fr-BE" sz="1400" dirty="0"/>
              <a:t>- Fe oxides (+ Mn </a:t>
            </a:r>
            <a:r>
              <a:rPr lang="fr-BE" sz="1400" dirty="0" err="1"/>
              <a:t>above</a:t>
            </a:r>
            <a:r>
              <a:rPr lang="fr-BE" sz="1400" dirty="0"/>
              <a:t> Sidi Driss): mixed influence of hydrothermal fluid circulation and </a:t>
            </a:r>
            <a:r>
              <a:rPr lang="fr-BE" sz="1400" dirty="0" err="1"/>
              <a:t>pedogenesis</a:t>
            </a:r>
            <a:r>
              <a:rPr lang="fr-BE" sz="1400" dirty="0"/>
              <a:t> </a:t>
            </a:r>
            <a:r>
              <a:rPr lang="fr-BE" sz="1400" dirty="0" err="1"/>
              <a:t>during</a:t>
            </a:r>
            <a:r>
              <a:rPr lang="fr-BE" sz="1400" dirty="0"/>
              <a:t> the </a:t>
            </a:r>
            <a:r>
              <a:rPr lang="fr-BE" sz="1400" dirty="0" err="1"/>
              <a:t>Pliocene</a:t>
            </a:r>
            <a:r>
              <a:rPr lang="fr-BE" sz="1400" dirty="0"/>
              <a:t> (4.5-3.3 Ma)</a:t>
            </a:r>
          </a:p>
          <a:p>
            <a:endParaRPr lang="en-GB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3CC7E2-A1F2-2BE7-D35F-EE4902B5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23"/>
          <a:stretch/>
        </p:blipFill>
        <p:spPr>
          <a:xfrm>
            <a:off x="0" y="2012802"/>
            <a:ext cx="9321800" cy="43879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BF0549-794C-C23F-1C51-E7F66A46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5" t="79670" r="33027" b="5287"/>
          <a:stretch/>
        </p:blipFill>
        <p:spPr>
          <a:xfrm>
            <a:off x="6918842" y="4850625"/>
            <a:ext cx="2184400" cy="1456267"/>
          </a:xfrm>
          <a:prstGeom prst="rect">
            <a:avLst/>
          </a:prstGeom>
        </p:spPr>
      </p:pic>
      <p:pic>
        <p:nvPicPr>
          <p:cNvPr id="7" name="Image 6" descr="Une image contenant rocher, sol, pierre&#10;&#10;Description générée automatiquement">
            <a:extLst>
              <a:ext uri="{FF2B5EF4-FFF2-40B4-BE49-F238E27FC236}">
                <a16:creationId xmlns:a16="http://schemas.microsoft.com/office/drawing/2014/main" id="{EA564D5E-F9D1-C37C-7FBC-CD2927D6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97" y="86139"/>
            <a:ext cx="3032002" cy="2274001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495D3D0-58C8-460F-351C-1B03D6B1C40A}"/>
              </a:ext>
            </a:extLst>
          </p:cNvPr>
          <p:cNvCxnSpPr/>
          <p:nvPr/>
        </p:nvCxnSpPr>
        <p:spPr>
          <a:xfrm flipV="1">
            <a:off x="5424616" y="2360141"/>
            <a:ext cx="877330" cy="12974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27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64" y="161811"/>
            <a:ext cx="7449820" cy="1450757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The Nefza </a:t>
            </a:r>
            <a:r>
              <a:rPr lang="fr-BE" sz="4000" dirty="0" err="1">
                <a:solidFill>
                  <a:srgbClr val="FFFFFF"/>
                </a:solidFill>
              </a:rPr>
              <a:t>mining</a:t>
            </a:r>
            <a:r>
              <a:rPr lang="fr-BE" sz="4000" dirty="0">
                <a:solidFill>
                  <a:srgbClr val="FFFFFF"/>
                </a:solidFill>
              </a:rPr>
              <a:t> district: polymetallic </a:t>
            </a:r>
            <a:r>
              <a:rPr lang="fr-BE" sz="4000" dirty="0" err="1">
                <a:solidFill>
                  <a:srgbClr val="FFFFFF"/>
                </a:solidFill>
              </a:rPr>
              <a:t>deposits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199" y="2191603"/>
            <a:ext cx="2743201" cy="3677385"/>
          </a:xfrm>
        </p:spPr>
        <p:txBody>
          <a:bodyPr>
            <a:normAutofit/>
          </a:bodyPr>
          <a:lstStyle/>
          <a:p>
            <a:r>
              <a:rPr lang="fr-BE" dirty="0"/>
              <a:t>- Pb-Zn </a:t>
            </a:r>
            <a:r>
              <a:rPr lang="fr-BE" dirty="0" err="1"/>
              <a:t>deposits</a:t>
            </a:r>
            <a:r>
              <a:rPr lang="fr-BE" dirty="0"/>
              <a:t> of </a:t>
            </a:r>
            <a:r>
              <a:rPr lang="fr-BE" dirty="0" err="1"/>
              <a:t>interest</a:t>
            </a:r>
            <a:r>
              <a:rPr lang="fr-BE" dirty="0"/>
              <a:t>: Sidi Driss and </a:t>
            </a:r>
            <a:r>
              <a:rPr lang="fr-BE" dirty="0" err="1"/>
              <a:t>Douaria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22B439-EB2F-6E90-D70D-DF7826DC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599" y="1737031"/>
            <a:ext cx="7767850" cy="3583045"/>
          </a:xfrm>
          <a:prstGeom prst="rect">
            <a:avLst/>
          </a:prstGeom>
        </p:spPr>
      </p:pic>
      <p:pic>
        <p:nvPicPr>
          <p:cNvPr id="14" name="Image 13" descr="Une image contenant plein air, ciel, arbre, herbe&#10;&#10;Description générée automatiquement">
            <a:extLst>
              <a:ext uri="{FF2B5EF4-FFF2-40B4-BE49-F238E27FC236}">
                <a16:creationId xmlns:a16="http://schemas.microsoft.com/office/drawing/2014/main" id="{84B58743-F655-E9C8-A4CE-4FEAEC547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0" y="-73151"/>
            <a:ext cx="4495252" cy="33714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1CC4C7-ACDC-F930-C026-A54300130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451" y="2538326"/>
            <a:ext cx="5577008" cy="43168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5DA0E9E-68CD-C28C-7574-BFC79194F14F}"/>
              </a:ext>
            </a:extLst>
          </p:cNvPr>
          <p:cNvSpPr txBox="1"/>
          <p:nvPr/>
        </p:nvSpPr>
        <p:spPr>
          <a:xfrm>
            <a:off x="9368347" y="6488826"/>
            <a:ext cx="10214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 err="1">
                <a:solidFill>
                  <a:srgbClr val="0070C0"/>
                </a:solidFill>
              </a:rPr>
              <a:t>Albidon</a:t>
            </a:r>
            <a:r>
              <a:rPr lang="fr-BE" sz="1050" i="1" dirty="0">
                <a:solidFill>
                  <a:srgbClr val="0070C0"/>
                </a:solidFill>
              </a:rPr>
              <a:t> 2004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C579A3-100B-BCBC-5481-E903E6465B9C}"/>
              </a:ext>
            </a:extLst>
          </p:cNvPr>
          <p:cNvSpPr txBox="1"/>
          <p:nvPr/>
        </p:nvSpPr>
        <p:spPr>
          <a:xfrm>
            <a:off x="139049" y="4062688"/>
            <a:ext cx="902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 err="1">
                <a:solidFill>
                  <a:srgbClr val="0070C0"/>
                </a:solidFill>
              </a:rPr>
              <a:t>Gottis</a:t>
            </a:r>
            <a:r>
              <a:rPr lang="fr-BE" sz="1050" i="1" dirty="0">
                <a:solidFill>
                  <a:srgbClr val="0070C0"/>
                </a:solidFill>
              </a:rPr>
              <a:t> 1952</a:t>
            </a:r>
            <a:endParaRPr lang="en-GB" sz="1050" i="1" dirty="0">
              <a:solidFill>
                <a:srgbClr val="0070C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B4DD8B7-1D94-D0B3-CBAD-62A16C313853}"/>
              </a:ext>
            </a:extLst>
          </p:cNvPr>
          <p:cNvSpPr txBox="1">
            <a:spLocks/>
          </p:cNvSpPr>
          <p:nvPr/>
        </p:nvSpPr>
        <p:spPr>
          <a:xfrm>
            <a:off x="406993" y="5444539"/>
            <a:ext cx="5250384" cy="21507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400" dirty="0"/>
              <a:t>- Sidi Driss: </a:t>
            </a:r>
            <a:r>
              <a:rPr lang="fr-BE" sz="1400" dirty="0" err="1"/>
              <a:t>discovered</a:t>
            </a:r>
            <a:r>
              <a:rPr lang="fr-BE" sz="1400" dirty="0"/>
              <a:t> in 1902, </a:t>
            </a:r>
            <a:r>
              <a:rPr lang="fr-BE" sz="1400" dirty="0" err="1"/>
              <a:t>closed</a:t>
            </a:r>
            <a:r>
              <a:rPr lang="fr-BE" sz="1400" dirty="0"/>
              <a:t> in the 70’s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Fe oxides (rich in As) send to the UK/US (1920-1950)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- New exploration permits (</a:t>
            </a:r>
            <a:r>
              <a:rPr lang="en-GB" sz="1400" dirty="0" err="1"/>
              <a:t>Albidon</a:t>
            </a:r>
            <a:r>
              <a:rPr lang="en-GB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63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702DB-7CAB-F60F-BD7E-4F71F916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68" y="188337"/>
            <a:ext cx="10058400" cy="1450757"/>
          </a:xfrm>
        </p:spPr>
        <p:txBody>
          <a:bodyPr anchor="ctr">
            <a:normAutofit/>
          </a:bodyPr>
          <a:lstStyle/>
          <a:p>
            <a:r>
              <a:rPr lang="fr-BE" sz="4000" dirty="0">
                <a:solidFill>
                  <a:srgbClr val="FFFFFF"/>
                </a:solidFill>
              </a:rPr>
              <a:t>Sidi Driss and </a:t>
            </a:r>
            <a:r>
              <a:rPr lang="fr-BE" sz="4000" dirty="0" err="1">
                <a:solidFill>
                  <a:srgbClr val="FFFFFF"/>
                </a:solidFill>
              </a:rPr>
              <a:t>Douahria</a:t>
            </a:r>
            <a:r>
              <a:rPr lang="fr-BE" sz="4000" dirty="0">
                <a:solidFill>
                  <a:srgbClr val="FFFFFF"/>
                </a:solidFill>
              </a:rPr>
              <a:t> basins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258230D-85FD-FD72-CA42-1CE3AD0C6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"/>
          <a:stretch/>
        </p:blipFill>
        <p:spPr bwMode="auto">
          <a:xfrm>
            <a:off x="8931" y="1846587"/>
            <a:ext cx="8713787" cy="45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1C549D-8709-E789-4BE6-3DE2D99EB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96" t="3893" r="2039" b="61751"/>
          <a:stretch/>
        </p:blipFill>
        <p:spPr>
          <a:xfrm>
            <a:off x="7218534" y="99164"/>
            <a:ext cx="4806778" cy="22209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020476-01DD-BC78-575D-C3BB75CF5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475" y="5157943"/>
            <a:ext cx="4208443" cy="171863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82253C-CF20-C339-D9E1-89D83D03A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577" y="2763821"/>
            <a:ext cx="2781071" cy="3193294"/>
          </a:xfrm>
        </p:spPr>
        <p:txBody>
          <a:bodyPr>
            <a:normAutofit/>
          </a:bodyPr>
          <a:lstStyle/>
          <a:p>
            <a:r>
              <a:rPr lang="fr-BE" sz="1400" dirty="0"/>
              <a:t>- </a:t>
            </a:r>
            <a:r>
              <a:rPr lang="fr-BE" sz="1400" dirty="0" err="1"/>
              <a:t>Messinian</a:t>
            </a:r>
            <a:r>
              <a:rPr lang="fr-BE" sz="1400" dirty="0"/>
              <a:t> basins, </a:t>
            </a:r>
            <a:r>
              <a:rPr lang="fr-BE" sz="1400" dirty="0" err="1"/>
              <a:t>shallow</a:t>
            </a:r>
            <a:r>
              <a:rPr lang="fr-BE" sz="1400" dirty="0"/>
              <a:t> marine </a:t>
            </a:r>
            <a:r>
              <a:rPr lang="fr-BE" sz="1400" dirty="0" err="1"/>
              <a:t>sediments</a:t>
            </a:r>
            <a:endParaRPr lang="fr-BE" sz="1400" dirty="0"/>
          </a:p>
          <a:p>
            <a:r>
              <a:rPr lang="fr-BE" sz="1400" dirty="0"/>
              <a:t>- Basin </a:t>
            </a:r>
            <a:r>
              <a:rPr lang="fr-BE" sz="1400" dirty="0" err="1"/>
              <a:t>infilling</a:t>
            </a:r>
            <a:r>
              <a:rPr lang="fr-BE" sz="1400" dirty="0"/>
              <a:t>: </a:t>
            </a:r>
            <a:r>
              <a:rPr lang="fr-BE" sz="1400" dirty="0" err="1"/>
              <a:t>epiclastic</a:t>
            </a:r>
            <a:r>
              <a:rPr lang="fr-BE" sz="1400" dirty="0"/>
              <a:t>/</a:t>
            </a:r>
            <a:r>
              <a:rPr lang="fr-BE" sz="1400" dirty="0" err="1"/>
              <a:t>pyroclastic</a:t>
            </a:r>
            <a:r>
              <a:rPr lang="fr-BE" sz="1400" dirty="0"/>
              <a:t> </a:t>
            </a:r>
            <a:r>
              <a:rPr lang="fr-BE" sz="1400" dirty="0" err="1"/>
              <a:t>deposits</a:t>
            </a:r>
            <a:r>
              <a:rPr lang="fr-BE" sz="1400" dirty="0"/>
              <a:t>, </a:t>
            </a:r>
            <a:r>
              <a:rPr lang="fr-BE" sz="1400" dirty="0" err="1"/>
              <a:t>marls</a:t>
            </a:r>
            <a:r>
              <a:rPr lang="fr-BE" sz="1400" dirty="0"/>
              <a:t>, carbonate </a:t>
            </a:r>
            <a:r>
              <a:rPr lang="fr-BE" sz="1400" dirty="0" err="1"/>
              <a:t>lenses</a:t>
            </a:r>
            <a:r>
              <a:rPr lang="fr-BE" sz="1400" dirty="0"/>
              <a:t> (</a:t>
            </a:r>
            <a:r>
              <a:rPr lang="fr-BE" sz="1400" dirty="0" err="1"/>
              <a:t>hosting</a:t>
            </a:r>
            <a:r>
              <a:rPr lang="fr-BE" sz="1400" dirty="0"/>
              <a:t> </a:t>
            </a:r>
            <a:r>
              <a:rPr lang="fr-BE" sz="1400" dirty="0" err="1"/>
              <a:t>stratabound</a:t>
            </a:r>
            <a:r>
              <a:rPr lang="fr-BE" sz="1400" dirty="0"/>
              <a:t> Pb-Zn </a:t>
            </a:r>
            <a:r>
              <a:rPr lang="fr-BE" sz="1400" dirty="0" err="1"/>
              <a:t>mineralizations</a:t>
            </a:r>
            <a:r>
              <a:rPr lang="fr-BE" sz="1400" dirty="0"/>
              <a:t>) and </a:t>
            </a:r>
            <a:r>
              <a:rPr lang="fr-BE" sz="1400" dirty="0" err="1"/>
              <a:t>evaporites</a:t>
            </a:r>
            <a:endParaRPr lang="fr-BE" sz="1400" dirty="0"/>
          </a:p>
          <a:p>
            <a:r>
              <a:rPr lang="fr-BE" sz="1400" dirty="0"/>
              <a:t>- </a:t>
            </a:r>
            <a:r>
              <a:rPr lang="fr-BE" sz="1400" dirty="0" err="1"/>
              <a:t>Heavily</a:t>
            </a:r>
            <a:r>
              <a:rPr lang="fr-BE" sz="1400" dirty="0"/>
              <a:t> Fe-mineralised </a:t>
            </a:r>
            <a:r>
              <a:rPr lang="fr-BE" sz="1400" dirty="0" err="1"/>
              <a:t>material</a:t>
            </a:r>
            <a:r>
              <a:rPr lang="fr-BE" sz="1400" dirty="0"/>
              <a:t> at </a:t>
            </a:r>
            <a:r>
              <a:rPr lang="fr-BE" sz="1400" dirty="0" err="1"/>
              <a:t>Douahria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1903700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1982</Words>
  <Application>Microsoft Office PowerPoint</Application>
  <PresentationFormat>Grand écran</PresentationFormat>
  <Paragraphs>206</Paragraphs>
  <Slides>25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AdvTT5ada87cc</vt:lpstr>
      <vt:lpstr>Calibri</vt:lpstr>
      <vt:lpstr>Georgia</vt:lpstr>
      <vt:lpstr>Sitka Banner Semibold</vt:lpstr>
      <vt:lpstr>Symbol</vt:lpstr>
      <vt:lpstr>Univers</vt:lpstr>
      <vt:lpstr>Univers Condensed</vt:lpstr>
      <vt:lpstr>Wingdings</vt:lpstr>
      <vt:lpstr>RetrospectVTI</vt:lpstr>
      <vt:lpstr>Irish-type deposits in Tunisia: a new perspective to assign the Pb-Zn deposits of the Nefza District</vt:lpstr>
      <vt:lpstr>Mining district of Nefza (N. Tunisia)</vt:lpstr>
      <vt:lpstr>General setting: regional substratum and basins</vt:lpstr>
      <vt:lpstr>Présentation PowerPoint</vt:lpstr>
      <vt:lpstr>Miocene magmatic activity in the Nefza</vt:lpstr>
      <vt:lpstr>Présentation PowerPoint</vt:lpstr>
      <vt:lpstr>The Nefza mining district: polymetallic deposits</vt:lpstr>
      <vt:lpstr>The Nefza mining district: polymetallic deposits</vt:lpstr>
      <vt:lpstr>Sidi Driss and Douahria basins</vt:lpstr>
      <vt:lpstr>Main features of the Pb-Zn ore at Sidi Driss and Douahria</vt:lpstr>
      <vt:lpstr>Host rocks of the Pb-Zn ore</vt:lpstr>
      <vt:lpstr>Petrography and paragenetic sequence</vt:lpstr>
      <vt:lpstr>Petrography and paragenetic sequence</vt:lpstr>
      <vt:lpstr>Sulphide chemistry (LA-ICPMS analyses)</vt:lpstr>
      <vt:lpstr>Sulphur isotope composition</vt:lpstr>
      <vt:lpstr>Lead isotope composition &amp; Fluid inclusions</vt:lpstr>
      <vt:lpstr>Proposed model for the mineralization at Sidi Driss and Douahria</vt:lpstr>
      <vt:lpstr>Fluid circulation pattern - Nefza Pb-Zn deposits</vt:lpstr>
      <vt:lpstr>Former assignment to the SedEx-SHMS deposits &amp; comparison with MVT deposits</vt:lpstr>
      <vt:lpstr>Fluid circulation pattern – Tunisian MVT deposits</vt:lpstr>
      <vt:lpstr>Sidi Driss and Douahria belonging to the Irish-type deposits</vt:lpstr>
      <vt:lpstr>Sidi Driss and Douahria belonging to the Irish-type deposits</vt:lpstr>
      <vt:lpstr>Présentation PowerPoint</vt:lpstr>
      <vt:lpstr>Présentation PowerPoint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Decrée</dc:creator>
  <cp:lastModifiedBy>Sophie Decrée</cp:lastModifiedBy>
  <cp:revision>61</cp:revision>
  <dcterms:created xsi:type="dcterms:W3CDTF">2023-05-18T06:44:59Z</dcterms:created>
  <dcterms:modified xsi:type="dcterms:W3CDTF">2023-09-08T13:12:11Z</dcterms:modified>
</cp:coreProperties>
</file>