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6" r:id="rId1"/>
  </p:sldMasterIdLst>
  <p:notesMasterIdLst>
    <p:notesMasterId r:id="rId22"/>
  </p:notesMasterIdLst>
  <p:sldIdLst>
    <p:sldId id="256" r:id="rId2"/>
    <p:sldId id="258" r:id="rId3"/>
    <p:sldId id="257" r:id="rId4"/>
    <p:sldId id="259" r:id="rId5"/>
    <p:sldId id="267" r:id="rId6"/>
    <p:sldId id="268" r:id="rId7"/>
    <p:sldId id="266" r:id="rId8"/>
    <p:sldId id="260" r:id="rId9"/>
    <p:sldId id="349" r:id="rId10"/>
    <p:sldId id="348" r:id="rId11"/>
    <p:sldId id="285" r:id="rId12"/>
    <p:sldId id="350" r:id="rId13"/>
    <p:sldId id="261" r:id="rId14"/>
    <p:sldId id="274" r:id="rId15"/>
    <p:sldId id="278" r:id="rId16"/>
    <p:sldId id="265" r:id="rId17"/>
    <p:sldId id="294" r:id="rId18"/>
    <p:sldId id="298" r:id="rId19"/>
    <p:sldId id="272" r:id="rId20"/>
    <p:sldId id="28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17CAD2-5CF1-2C49-A214-6AF33E30D484}" v="2179" dt="2023-09-08T11:26:01.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84"/>
    <p:restoredTop sz="75845"/>
  </p:normalViewPr>
  <p:slideViewPr>
    <p:cSldViewPr snapToGrid="0">
      <p:cViewPr>
        <p:scale>
          <a:sx n="83" d="100"/>
          <a:sy n="83" d="100"/>
        </p:scale>
        <p:origin x="32" y="384"/>
      </p:cViewPr>
      <p:guideLst/>
    </p:cSldViewPr>
  </p:slideViewPr>
  <p:notesTextViewPr>
    <p:cViewPr>
      <p:scale>
        <a:sx n="85" d="100"/>
        <a:sy n="85"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Boyce" userId="S::adrian.boyce@glasgow.ac.uk::c1947d75-6a8b-431e-940c-2c5156942b03" providerId="AD" clId="Web-{5E389513-6D18-5467-571A-47DD688806A1}"/>
    <pc:docChg chg="modSld">
      <pc:chgData name="Adrian Boyce" userId="S::adrian.boyce@glasgow.ac.uk::c1947d75-6a8b-431e-940c-2c5156942b03" providerId="AD" clId="Web-{5E389513-6D18-5467-571A-47DD688806A1}" dt="2023-09-05T17:02:58.808" v="0" actId="20577"/>
      <pc:docMkLst>
        <pc:docMk/>
      </pc:docMkLst>
      <pc:sldChg chg="modSp">
        <pc:chgData name="Adrian Boyce" userId="S::adrian.boyce@glasgow.ac.uk::c1947d75-6a8b-431e-940c-2c5156942b03" providerId="AD" clId="Web-{5E389513-6D18-5467-571A-47DD688806A1}" dt="2023-09-05T17:02:58.808" v="0" actId="20577"/>
        <pc:sldMkLst>
          <pc:docMk/>
          <pc:sldMk cId="761850775" sldId="256"/>
        </pc:sldMkLst>
        <pc:spChg chg="mod">
          <ac:chgData name="Adrian Boyce" userId="S::adrian.boyce@glasgow.ac.uk::c1947d75-6a8b-431e-940c-2c5156942b03" providerId="AD" clId="Web-{5E389513-6D18-5467-571A-47DD688806A1}" dt="2023-09-05T17:02:58.808" v="0" actId="20577"/>
          <ac:spMkLst>
            <pc:docMk/>
            <pc:sldMk cId="761850775" sldId="256"/>
            <ac:spMk id="2" creationId="{4EA1C485-C783-2043-C9C4-288177BCD06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gla-my.sharepoint.com/personal/adrian_boyce_glasgow_ac_uk/Documents/Work/IAEG%20S%20iso%20paper/Crockford%20et%20al%20(2019)%20Supplementary%20data%20tabl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Carboniferous!$L$8:$L$119</c:f>
              <c:numCache>
                <c:formatCode>General</c:formatCode>
                <c:ptCount val="112"/>
                <c:pt idx="0">
                  <c:v>330</c:v>
                </c:pt>
                <c:pt idx="1">
                  <c:v>330</c:v>
                </c:pt>
                <c:pt idx="2">
                  <c:v>330</c:v>
                </c:pt>
                <c:pt idx="3">
                  <c:v>330</c:v>
                </c:pt>
                <c:pt idx="4">
                  <c:v>330</c:v>
                </c:pt>
                <c:pt idx="5">
                  <c:v>330</c:v>
                </c:pt>
                <c:pt idx="6">
                  <c:v>330</c:v>
                </c:pt>
                <c:pt idx="7">
                  <c:v>330</c:v>
                </c:pt>
                <c:pt idx="8">
                  <c:v>330</c:v>
                </c:pt>
                <c:pt idx="9">
                  <c:v>330</c:v>
                </c:pt>
                <c:pt idx="10">
                  <c:v>331</c:v>
                </c:pt>
                <c:pt idx="11">
                  <c:v>331</c:v>
                </c:pt>
                <c:pt idx="12">
                  <c:v>331</c:v>
                </c:pt>
                <c:pt idx="13">
                  <c:v>331.8</c:v>
                </c:pt>
                <c:pt idx="14">
                  <c:v>332</c:v>
                </c:pt>
                <c:pt idx="15">
                  <c:v>332.7</c:v>
                </c:pt>
                <c:pt idx="16">
                  <c:v>333.4</c:v>
                </c:pt>
                <c:pt idx="17">
                  <c:v>334</c:v>
                </c:pt>
                <c:pt idx="18">
                  <c:v>334</c:v>
                </c:pt>
                <c:pt idx="19">
                  <c:v>334.1</c:v>
                </c:pt>
                <c:pt idx="20">
                  <c:v>334.2</c:v>
                </c:pt>
                <c:pt idx="21">
                  <c:v>334.4</c:v>
                </c:pt>
                <c:pt idx="22">
                  <c:v>334.5</c:v>
                </c:pt>
                <c:pt idx="23">
                  <c:v>335</c:v>
                </c:pt>
                <c:pt idx="24">
                  <c:v>335.3</c:v>
                </c:pt>
                <c:pt idx="25">
                  <c:v>335.4</c:v>
                </c:pt>
                <c:pt idx="26">
                  <c:v>336</c:v>
                </c:pt>
                <c:pt idx="27">
                  <c:v>336.5</c:v>
                </c:pt>
                <c:pt idx="28">
                  <c:v>336.7</c:v>
                </c:pt>
                <c:pt idx="29">
                  <c:v>337</c:v>
                </c:pt>
                <c:pt idx="30">
                  <c:v>337</c:v>
                </c:pt>
                <c:pt idx="31">
                  <c:v>337</c:v>
                </c:pt>
                <c:pt idx="32">
                  <c:v>337</c:v>
                </c:pt>
                <c:pt idx="33">
                  <c:v>337</c:v>
                </c:pt>
                <c:pt idx="34">
                  <c:v>337</c:v>
                </c:pt>
                <c:pt idx="35">
                  <c:v>337</c:v>
                </c:pt>
                <c:pt idx="36">
                  <c:v>337</c:v>
                </c:pt>
                <c:pt idx="37">
                  <c:v>337</c:v>
                </c:pt>
                <c:pt idx="38">
                  <c:v>337</c:v>
                </c:pt>
                <c:pt idx="39">
                  <c:v>337</c:v>
                </c:pt>
                <c:pt idx="40">
                  <c:v>337</c:v>
                </c:pt>
                <c:pt idx="41">
                  <c:v>337</c:v>
                </c:pt>
                <c:pt idx="42">
                  <c:v>337</c:v>
                </c:pt>
                <c:pt idx="43">
                  <c:v>337</c:v>
                </c:pt>
                <c:pt idx="44">
                  <c:v>337</c:v>
                </c:pt>
                <c:pt idx="45">
                  <c:v>337</c:v>
                </c:pt>
                <c:pt idx="46">
                  <c:v>337</c:v>
                </c:pt>
                <c:pt idx="47">
                  <c:v>337</c:v>
                </c:pt>
                <c:pt idx="48">
                  <c:v>337</c:v>
                </c:pt>
                <c:pt idx="49">
                  <c:v>337</c:v>
                </c:pt>
                <c:pt idx="50">
                  <c:v>337</c:v>
                </c:pt>
                <c:pt idx="51">
                  <c:v>337</c:v>
                </c:pt>
                <c:pt idx="52">
                  <c:v>337</c:v>
                </c:pt>
                <c:pt idx="53">
                  <c:v>337</c:v>
                </c:pt>
                <c:pt idx="54">
                  <c:v>337.5</c:v>
                </c:pt>
                <c:pt idx="55">
                  <c:v>337.7</c:v>
                </c:pt>
                <c:pt idx="56">
                  <c:v>338</c:v>
                </c:pt>
                <c:pt idx="57">
                  <c:v>338.2</c:v>
                </c:pt>
                <c:pt idx="58">
                  <c:v>338.4</c:v>
                </c:pt>
                <c:pt idx="59">
                  <c:v>339</c:v>
                </c:pt>
                <c:pt idx="60">
                  <c:v>339.4</c:v>
                </c:pt>
                <c:pt idx="61">
                  <c:v>339.7</c:v>
                </c:pt>
                <c:pt idx="62">
                  <c:v>340</c:v>
                </c:pt>
                <c:pt idx="63">
                  <c:v>340.2</c:v>
                </c:pt>
                <c:pt idx="64">
                  <c:v>340.3</c:v>
                </c:pt>
                <c:pt idx="65">
                  <c:v>340.5</c:v>
                </c:pt>
                <c:pt idx="66">
                  <c:v>340.6</c:v>
                </c:pt>
                <c:pt idx="67">
                  <c:v>341.6</c:v>
                </c:pt>
                <c:pt idx="68">
                  <c:v>341.8</c:v>
                </c:pt>
                <c:pt idx="69">
                  <c:v>342.7</c:v>
                </c:pt>
                <c:pt idx="70">
                  <c:v>343</c:v>
                </c:pt>
                <c:pt idx="71">
                  <c:v>343</c:v>
                </c:pt>
                <c:pt idx="72">
                  <c:v>343.1</c:v>
                </c:pt>
                <c:pt idx="73">
                  <c:v>343.4</c:v>
                </c:pt>
                <c:pt idx="74">
                  <c:v>343.6</c:v>
                </c:pt>
                <c:pt idx="75">
                  <c:v>343.8</c:v>
                </c:pt>
                <c:pt idx="76">
                  <c:v>343.8</c:v>
                </c:pt>
                <c:pt idx="77">
                  <c:v>345</c:v>
                </c:pt>
                <c:pt idx="78">
                  <c:v>345</c:v>
                </c:pt>
                <c:pt idx="79">
                  <c:v>345</c:v>
                </c:pt>
                <c:pt idx="80">
                  <c:v>345</c:v>
                </c:pt>
                <c:pt idx="81">
                  <c:v>345</c:v>
                </c:pt>
                <c:pt idx="82">
                  <c:v>345</c:v>
                </c:pt>
                <c:pt idx="83">
                  <c:v>345</c:v>
                </c:pt>
                <c:pt idx="84">
                  <c:v>345</c:v>
                </c:pt>
                <c:pt idx="85">
                  <c:v>345</c:v>
                </c:pt>
                <c:pt idx="86">
                  <c:v>345.2</c:v>
                </c:pt>
                <c:pt idx="87">
                  <c:v>345.3</c:v>
                </c:pt>
                <c:pt idx="88">
                  <c:v>346</c:v>
                </c:pt>
                <c:pt idx="89">
                  <c:v>346.2</c:v>
                </c:pt>
                <c:pt idx="90">
                  <c:v>346.3</c:v>
                </c:pt>
                <c:pt idx="91">
                  <c:v>346.4</c:v>
                </c:pt>
                <c:pt idx="92">
                  <c:v>346.7</c:v>
                </c:pt>
                <c:pt idx="93">
                  <c:v>347.2</c:v>
                </c:pt>
                <c:pt idx="94">
                  <c:v>348.7</c:v>
                </c:pt>
                <c:pt idx="95">
                  <c:v>349</c:v>
                </c:pt>
                <c:pt idx="96">
                  <c:v>349</c:v>
                </c:pt>
                <c:pt idx="97">
                  <c:v>350.8</c:v>
                </c:pt>
                <c:pt idx="98">
                  <c:v>350.9</c:v>
                </c:pt>
                <c:pt idx="99">
                  <c:v>351</c:v>
                </c:pt>
                <c:pt idx="100">
                  <c:v>351.5</c:v>
                </c:pt>
                <c:pt idx="101">
                  <c:v>351.9</c:v>
                </c:pt>
                <c:pt idx="102">
                  <c:v>351.9</c:v>
                </c:pt>
                <c:pt idx="103">
                  <c:v>352.1</c:v>
                </c:pt>
                <c:pt idx="104">
                  <c:v>353</c:v>
                </c:pt>
                <c:pt idx="105">
                  <c:v>353.1</c:v>
                </c:pt>
                <c:pt idx="106">
                  <c:v>354.2</c:v>
                </c:pt>
                <c:pt idx="107">
                  <c:v>354.4</c:v>
                </c:pt>
                <c:pt idx="108">
                  <c:v>354.7</c:v>
                </c:pt>
                <c:pt idx="109">
                  <c:v>355</c:v>
                </c:pt>
                <c:pt idx="110">
                  <c:v>355</c:v>
                </c:pt>
                <c:pt idx="111">
                  <c:v>355.9</c:v>
                </c:pt>
              </c:numCache>
            </c:numRef>
          </c:xVal>
          <c:yVal>
            <c:numRef>
              <c:f>Carboniferous!$M$8:$M$119</c:f>
              <c:numCache>
                <c:formatCode>0.0</c:formatCode>
                <c:ptCount val="112"/>
                <c:pt idx="27">
                  <c:v>16.399999999999999</c:v>
                </c:pt>
                <c:pt idx="28">
                  <c:v>19</c:v>
                </c:pt>
                <c:pt idx="29">
                  <c:v>16.399999999999999</c:v>
                </c:pt>
                <c:pt idx="30">
                  <c:v>16.2</c:v>
                </c:pt>
                <c:pt idx="31">
                  <c:v>15.7</c:v>
                </c:pt>
                <c:pt idx="32">
                  <c:v>15.6</c:v>
                </c:pt>
                <c:pt idx="33">
                  <c:v>16</c:v>
                </c:pt>
                <c:pt idx="34">
                  <c:v>15.2</c:v>
                </c:pt>
                <c:pt idx="35">
                  <c:v>14.9</c:v>
                </c:pt>
                <c:pt idx="36">
                  <c:v>15.2</c:v>
                </c:pt>
                <c:pt idx="37">
                  <c:v>17.2</c:v>
                </c:pt>
                <c:pt idx="38">
                  <c:v>14.9</c:v>
                </c:pt>
                <c:pt idx="39">
                  <c:v>14</c:v>
                </c:pt>
                <c:pt idx="40">
                  <c:v>14.5</c:v>
                </c:pt>
                <c:pt idx="41">
                  <c:v>15.2</c:v>
                </c:pt>
                <c:pt idx="42">
                  <c:v>15.2</c:v>
                </c:pt>
                <c:pt idx="43">
                  <c:v>15</c:v>
                </c:pt>
                <c:pt idx="44">
                  <c:v>15.5</c:v>
                </c:pt>
                <c:pt idx="45">
                  <c:v>14.6</c:v>
                </c:pt>
                <c:pt idx="46">
                  <c:v>15.2</c:v>
                </c:pt>
                <c:pt idx="47">
                  <c:v>14.4</c:v>
                </c:pt>
                <c:pt idx="48">
                  <c:v>15.1</c:v>
                </c:pt>
                <c:pt idx="49">
                  <c:v>14.2</c:v>
                </c:pt>
                <c:pt idx="50">
                  <c:v>18.7</c:v>
                </c:pt>
                <c:pt idx="51">
                  <c:v>16.600000000000001</c:v>
                </c:pt>
                <c:pt idx="52">
                  <c:v>13.6</c:v>
                </c:pt>
                <c:pt idx="53">
                  <c:v>15</c:v>
                </c:pt>
                <c:pt idx="54">
                  <c:v>15.2</c:v>
                </c:pt>
                <c:pt idx="55">
                  <c:v>15.4</c:v>
                </c:pt>
                <c:pt idx="56">
                  <c:v>15.9</c:v>
                </c:pt>
                <c:pt idx="57" formatCode="General">
                  <c:v>14.1</c:v>
                </c:pt>
                <c:pt idx="58" formatCode="General">
                  <c:v>14</c:v>
                </c:pt>
                <c:pt idx="59" formatCode="General">
                  <c:v>14.4</c:v>
                </c:pt>
                <c:pt idx="60" formatCode="General">
                  <c:v>14.6</c:v>
                </c:pt>
                <c:pt idx="61" formatCode="General">
                  <c:v>15</c:v>
                </c:pt>
                <c:pt idx="62" formatCode="General">
                  <c:v>15.5</c:v>
                </c:pt>
                <c:pt idx="63" formatCode="General">
                  <c:v>14.5</c:v>
                </c:pt>
                <c:pt idx="64" formatCode="General">
                  <c:v>14.6</c:v>
                </c:pt>
                <c:pt idx="65" formatCode="General">
                  <c:v>15.3</c:v>
                </c:pt>
                <c:pt idx="66">
                  <c:v>16.600000000000001</c:v>
                </c:pt>
                <c:pt idx="67">
                  <c:v>16.2</c:v>
                </c:pt>
                <c:pt idx="68">
                  <c:v>15.7</c:v>
                </c:pt>
                <c:pt idx="69">
                  <c:v>12.5</c:v>
                </c:pt>
                <c:pt idx="70">
                  <c:v>17.5</c:v>
                </c:pt>
                <c:pt idx="71">
                  <c:v>14</c:v>
                </c:pt>
                <c:pt idx="72">
                  <c:v>18.5</c:v>
                </c:pt>
                <c:pt idx="73">
                  <c:v>14.6</c:v>
                </c:pt>
                <c:pt idx="74">
                  <c:v>15.4</c:v>
                </c:pt>
                <c:pt idx="75">
                  <c:v>18.100000000000001</c:v>
                </c:pt>
                <c:pt idx="76">
                  <c:v>21</c:v>
                </c:pt>
                <c:pt idx="77">
                  <c:v>14.2</c:v>
                </c:pt>
                <c:pt idx="78">
                  <c:v>13.1</c:v>
                </c:pt>
                <c:pt idx="79">
                  <c:v>18.8</c:v>
                </c:pt>
                <c:pt idx="80">
                  <c:v>18.3</c:v>
                </c:pt>
                <c:pt idx="81">
                  <c:v>14.1</c:v>
                </c:pt>
                <c:pt idx="82">
                  <c:v>16.7</c:v>
                </c:pt>
                <c:pt idx="83">
                  <c:v>14.5</c:v>
                </c:pt>
                <c:pt idx="84">
                  <c:v>27.3</c:v>
                </c:pt>
                <c:pt idx="85">
                  <c:v>19.899999999999999</c:v>
                </c:pt>
                <c:pt idx="86">
                  <c:v>18.3</c:v>
                </c:pt>
                <c:pt idx="87">
                  <c:v>12.8</c:v>
                </c:pt>
                <c:pt idx="88">
                  <c:v>19.5</c:v>
                </c:pt>
                <c:pt idx="89">
                  <c:v>21.7</c:v>
                </c:pt>
                <c:pt idx="90">
                  <c:v>19.600000000000001</c:v>
                </c:pt>
                <c:pt idx="91">
                  <c:v>16.8</c:v>
                </c:pt>
                <c:pt idx="92">
                  <c:v>16.3</c:v>
                </c:pt>
                <c:pt idx="93">
                  <c:v>20.3</c:v>
                </c:pt>
                <c:pt idx="94">
                  <c:v>10</c:v>
                </c:pt>
                <c:pt idx="95">
                  <c:v>17.399999999999999</c:v>
                </c:pt>
                <c:pt idx="96">
                  <c:v>19.5</c:v>
                </c:pt>
                <c:pt idx="97">
                  <c:v>19.100000000000001</c:v>
                </c:pt>
                <c:pt idx="98">
                  <c:v>22.2</c:v>
                </c:pt>
                <c:pt idx="99">
                  <c:v>16.600000000000001</c:v>
                </c:pt>
                <c:pt idx="100">
                  <c:v>21.9</c:v>
                </c:pt>
                <c:pt idx="101">
                  <c:v>17.3</c:v>
                </c:pt>
                <c:pt idx="102">
                  <c:v>21.2</c:v>
                </c:pt>
                <c:pt idx="103">
                  <c:v>21.7</c:v>
                </c:pt>
                <c:pt idx="104">
                  <c:v>22.4</c:v>
                </c:pt>
                <c:pt idx="105">
                  <c:v>23.9</c:v>
                </c:pt>
                <c:pt idx="106">
                  <c:v>22.2</c:v>
                </c:pt>
                <c:pt idx="107">
                  <c:v>20.2</c:v>
                </c:pt>
                <c:pt idx="108">
                  <c:v>18.5</c:v>
                </c:pt>
                <c:pt idx="109">
                  <c:v>20.3</c:v>
                </c:pt>
                <c:pt idx="110">
                  <c:v>20.2</c:v>
                </c:pt>
                <c:pt idx="111">
                  <c:v>18</c:v>
                </c:pt>
              </c:numCache>
            </c:numRef>
          </c:yVal>
          <c:smooth val="0"/>
          <c:extLst>
            <c:ext xmlns:c16="http://schemas.microsoft.com/office/drawing/2014/chart" uri="{C3380CC4-5D6E-409C-BE32-E72D297353CC}">
              <c16:uniqueId val="{00000000-B210-C044-B005-A328F3BD2586}"/>
            </c:ext>
          </c:extLst>
        </c:ser>
        <c:dLbls>
          <c:showLegendKey val="0"/>
          <c:showVal val="0"/>
          <c:showCatName val="0"/>
          <c:showSerName val="0"/>
          <c:showPercent val="0"/>
          <c:showBubbleSize val="0"/>
        </c:dLbls>
        <c:axId val="261025935"/>
        <c:axId val="260637087"/>
      </c:scatterChart>
      <c:valAx>
        <c:axId val="2610259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60637087"/>
        <c:crosses val="autoZero"/>
        <c:crossBetween val="midCat"/>
      </c:valAx>
      <c:valAx>
        <c:axId val="26063708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6102593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E95C30-28B5-BD4D-B9D8-BFE173A3AB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5FF9E28-D86E-2D44-85FC-43E97C5FB0AD}">
      <dgm:prSet custT="1"/>
      <dgm:spPr/>
      <dgm:t>
        <a:bodyPr/>
        <a:lstStyle/>
        <a:p>
          <a:r>
            <a:rPr lang="en-US" sz="2000" b="1" dirty="0"/>
            <a:t>The unit </a:t>
          </a:r>
          <a:r>
            <a:rPr lang="en-US" sz="2000" dirty="0"/>
            <a:t>– </a:t>
          </a:r>
          <a:r>
            <a:rPr lang="en-US" sz="2800" b="1" dirty="0">
              <a:latin typeface="Symbol" pitchFamily="2" charset="2"/>
            </a:rPr>
            <a:t>d</a:t>
          </a:r>
          <a:r>
            <a:rPr lang="en-US" sz="2800" b="1" baseline="30000" dirty="0"/>
            <a:t>34</a:t>
          </a:r>
          <a:r>
            <a:rPr lang="en-US" sz="2800" b="1" dirty="0"/>
            <a:t>S</a:t>
          </a:r>
          <a:r>
            <a:rPr lang="en-US" sz="2000" dirty="0"/>
            <a:t> – a comparison of the ratio of </a:t>
          </a:r>
          <a:r>
            <a:rPr lang="en-US" sz="2000" baseline="30000" dirty="0"/>
            <a:t>34</a:t>
          </a:r>
          <a:r>
            <a:rPr lang="en-US" sz="2000" dirty="0"/>
            <a:t>S/</a:t>
          </a:r>
          <a:r>
            <a:rPr lang="en-US" sz="2000" baseline="30000" dirty="0"/>
            <a:t>32</a:t>
          </a:r>
          <a:r>
            <a:rPr lang="en-US" sz="2000" dirty="0"/>
            <a:t>S in your sample to the ratio in an international standard (a meteorite sulfide)</a:t>
          </a:r>
          <a:endParaRPr lang="en-GB" sz="2000" dirty="0"/>
        </a:p>
      </dgm:t>
    </dgm:pt>
    <dgm:pt modelId="{E5D9542B-529F-A74C-BEE4-E27F84DBFC66}" type="parTrans" cxnId="{0D1C53E9-0E5E-384C-AB15-94830DF729EA}">
      <dgm:prSet/>
      <dgm:spPr/>
      <dgm:t>
        <a:bodyPr/>
        <a:lstStyle/>
        <a:p>
          <a:endParaRPr lang="en-GB"/>
        </a:p>
      </dgm:t>
    </dgm:pt>
    <dgm:pt modelId="{B10943DA-8594-174E-B207-2B7C5BC5ED9C}" type="sibTrans" cxnId="{0D1C53E9-0E5E-384C-AB15-94830DF729EA}">
      <dgm:prSet/>
      <dgm:spPr/>
      <dgm:t>
        <a:bodyPr/>
        <a:lstStyle/>
        <a:p>
          <a:endParaRPr lang="en-GB"/>
        </a:p>
      </dgm:t>
    </dgm:pt>
    <dgm:pt modelId="{7B830A8F-8AF9-FD4B-AB0B-1AC33071660B}">
      <dgm:prSet custT="1"/>
      <dgm:spPr/>
      <dgm:t>
        <a:bodyPr/>
        <a:lstStyle/>
        <a:p>
          <a:r>
            <a:rPr lang="en-US" sz="2000" b="1" dirty="0"/>
            <a:t>Fractionation</a:t>
          </a:r>
          <a:r>
            <a:rPr lang="en-US" sz="2000" dirty="0"/>
            <a:t> – any process which alters the relative abundance of the </a:t>
          </a:r>
          <a:r>
            <a:rPr lang="en-US" sz="2000" baseline="30000" dirty="0"/>
            <a:t>34</a:t>
          </a:r>
          <a:r>
            <a:rPr lang="en-US" sz="2000" dirty="0"/>
            <a:t>S/</a:t>
          </a:r>
          <a:r>
            <a:rPr lang="en-US" sz="2000" baseline="30000" dirty="0"/>
            <a:t>32</a:t>
          </a:r>
          <a:r>
            <a:rPr lang="en-US" sz="2000" dirty="0"/>
            <a:t>S ratio – equilibrium (hydrothermal precipitation) or kinetic (microbial reduction of sulfate to sulfide).</a:t>
          </a:r>
        </a:p>
        <a:p>
          <a:r>
            <a:rPr lang="en-US" sz="2000" dirty="0"/>
            <a:t> By far the biggest fractionations occur between sulfates and sulfide.</a:t>
          </a:r>
          <a:endParaRPr lang="en-GB" sz="2000" dirty="0"/>
        </a:p>
      </dgm:t>
    </dgm:pt>
    <dgm:pt modelId="{377E0CC0-C5CE-C94D-A643-74DAF876B2F8}" type="parTrans" cxnId="{39478813-E455-A54A-B4A2-047000339655}">
      <dgm:prSet/>
      <dgm:spPr/>
      <dgm:t>
        <a:bodyPr/>
        <a:lstStyle/>
        <a:p>
          <a:endParaRPr lang="en-GB"/>
        </a:p>
      </dgm:t>
    </dgm:pt>
    <dgm:pt modelId="{5C832F97-F877-B845-9EC4-5CF15F666757}" type="sibTrans" cxnId="{39478813-E455-A54A-B4A2-047000339655}">
      <dgm:prSet/>
      <dgm:spPr/>
      <dgm:t>
        <a:bodyPr/>
        <a:lstStyle/>
        <a:p>
          <a:endParaRPr lang="en-GB"/>
        </a:p>
      </dgm:t>
    </dgm:pt>
    <dgm:pt modelId="{4870F9A0-7FD8-734A-AEA0-5B3A9464FEFD}">
      <dgm:prSet custT="1"/>
      <dgm:spPr/>
      <dgm:t>
        <a:bodyPr/>
        <a:lstStyle/>
        <a:p>
          <a:r>
            <a:rPr lang="en-US" sz="2000" b="1" dirty="0"/>
            <a:t>Numbers – </a:t>
          </a:r>
          <a:r>
            <a:rPr lang="en-US" sz="2000" b="0" dirty="0"/>
            <a:t>Measured in ‰ – per mil(le). If there is more </a:t>
          </a:r>
          <a:r>
            <a:rPr lang="en-US" sz="2000" b="0" baseline="30000" dirty="0"/>
            <a:t>32</a:t>
          </a:r>
          <a:r>
            <a:rPr lang="en-US" sz="2000" b="0" dirty="0"/>
            <a:t>S in your sample compared to the standard numbers will be negative; and vice versa. </a:t>
          </a:r>
        </a:p>
        <a:p>
          <a:r>
            <a:rPr lang="en-US" sz="2000" b="0" dirty="0"/>
            <a:t>We commonly speak of “lighter”/”lower”/”negative” and “heavier”/”higher”/”positive” when we mean enriched in </a:t>
          </a:r>
          <a:r>
            <a:rPr lang="en-US" sz="2000" b="0" baseline="30000" dirty="0"/>
            <a:t>32</a:t>
          </a:r>
          <a:r>
            <a:rPr lang="en-US" sz="2000" b="0" dirty="0"/>
            <a:t>S or </a:t>
          </a:r>
          <a:r>
            <a:rPr lang="en-US" sz="2000" b="0" baseline="30000" dirty="0"/>
            <a:t>34</a:t>
          </a:r>
          <a:r>
            <a:rPr lang="en-US" sz="2000" b="0" dirty="0"/>
            <a:t>S, respectively, versus the standard.</a:t>
          </a:r>
          <a:endParaRPr lang="en-GB" sz="2000" b="0" dirty="0"/>
        </a:p>
      </dgm:t>
    </dgm:pt>
    <dgm:pt modelId="{7185B34D-7375-F04B-AF82-F5E07BC568A2}" type="parTrans" cxnId="{93375785-0756-D24A-9306-4BFC1B08AEB7}">
      <dgm:prSet/>
      <dgm:spPr/>
      <dgm:t>
        <a:bodyPr/>
        <a:lstStyle/>
        <a:p>
          <a:endParaRPr lang="en-GB"/>
        </a:p>
      </dgm:t>
    </dgm:pt>
    <dgm:pt modelId="{F8A02851-68B0-E64C-89F7-394EE4A15DF8}" type="sibTrans" cxnId="{93375785-0756-D24A-9306-4BFC1B08AEB7}">
      <dgm:prSet/>
      <dgm:spPr/>
      <dgm:t>
        <a:bodyPr/>
        <a:lstStyle/>
        <a:p>
          <a:endParaRPr lang="en-GB"/>
        </a:p>
      </dgm:t>
    </dgm:pt>
    <dgm:pt modelId="{8D20D883-25E6-9641-879F-570D6E01B04B}" type="pres">
      <dgm:prSet presAssocID="{19E95C30-28B5-BD4D-B9D8-BFE173A3AB67}" presName="linear" presStyleCnt="0">
        <dgm:presLayoutVars>
          <dgm:animLvl val="lvl"/>
          <dgm:resizeHandles val="exact"/>
        </dgm:presLayoutVars>
      </dgm:prSet>
      <dgm:spPr/>
    </dgm:pt>
    <dgm:pt modelId="{FC92878A-C02A-1347-94E6-3886E2A901B8}" type="pres">
      <dgm:prSet presAssocID="{15FF9E28-D86E-2D44-85FC-43E97C5FB0AD}" presName="parentText" presStyleLbl="node1" presStyleIdx="0" presStyleCnt="3" custAng="0">
        <dgm:presLayoutVars>
          <dgm:chMax val="0"/>
          <dgm:bulletEnabled val="1"/>
        </dgm:presLayoutVars>
      </dgm:prSet>
      <dgm:spPr/>
    </dgm:pt>
    <dgm:pt modelId="{237F9B5D-84E2-B542-AB43-D78AE91F3021}" type="pres">
      <dgm:prSet presAssocID="{B10943DA-8594-174E-B207-2B7C5BC5ED9C}" presName="spacer" presStyleCnt="0"/>
      <dgm:spPr/>
    </dgm:pt>
    <dgm:pt modelId="{FE399E62-2385-2C4C-B4C7-3C91EEE7F081}" type="pres">
      <dgm:prSet presAssocID="{4870F9A0-7FD8-734A-AEA0-5B3A9464FEFD}" presName="parentText" presStyleLbl="node1" presStyleIdx="1" presStyleCnt="3">
        <dgm:presLayoutVars>
          <dgm:chMax val="0"/>
          <dgm:bulletEnabled val="1"/>
        </dgm:presLayoutVars>
      </dgm:prSet>
      <dgm:spPr/>
    </dgm:pt>
    <dgm:pt modelId="{ACF9244A-2221-534A-9C80-007AA2E83363}" type="pres">
      <dgm:prSet presAssocID="{F8A02851-68B0-E64C-89F7-394EE4A15DF8}" presName="spacer" presStyleCnt="0"/>
      <dgm:spPr/>
    </dgm:pt>
    <dgm:pt modelId="{0CA2E65A-AE6A-2346-9C8A-07D0C3883BB7}" type="pres">
      <dgm:prSet presAssocID="{7B830A8F-8AF9-FD4B-AB0B-1AC33071660B}" presName="parentText" presStyleLbl="node1" presStyleIdx="2" presStyleCnt="3">
        <dgm:presLayoutVars>
          <dgm:chMax val="0"/>
          <dgm:bulletEnabled val="1"/>
        </dgm:presLayoutVars>
      </dgm:prSet>
      <dgm:spPr/>
    </dgm:pt>
  </dgm:ptLst>
  <dgm:cxnLst>
    <dgm:cxn modelId="{39478813-E455-A54A-B4A2-047000339655}" srcId="{19E95C30-28B5-BD4D-B9D8-BFE173A3AB67}" destId="{7B830A8F-8AF9-FD4B-AB0B-1AC33071660B}" srcOrd="2" destOrd="0" parTransId="{377E0CC0-C5CE-C94D-A643-74DAF876B2F8}" sibTransId="{5C832F97-F877-B845-9EC4-5CF15F666757}"/>
    <dgm:cxn modelId="{14E4CF4C-BCF4-6349-8D65-4D9AED7C1D7A}" type="presOf" srcId="{4870F9A0-7FD8-734A-AEA0-5B3A9464FEFD}" destId="{FE399E62-2385-2C4C-B4C7-3C91EEE7F081}" srcOrd="0" destOrd="0" presId="urn:microsoft.com/office/officeart/2005/8/layout/vList2"/>
    <dgm:cxn modelId="{96E1184F-BDBC-D549-A3C8-BC317EAA9F6B}" type="presOf" srcId="{7B830A8F-8AF9-FD4B-AB0B-1AC33071660B}" destId="{0CA2E65A-AE6A-2346-9C8A-07D0C3883BB7}" srcOrd="0" destOrd="0" presId="urn:microsoft.com/office/officeart/2005/8/layout/vList2"/>
    <dgm:cxn modelId="{93375785-0756-D24A-9306-4BFC1B08AEB7}" srcId="{19E95C30-28B5-BD4D-B9D8-BFE173A3AB67}" destId="{4870F9A0-7FD8-734A-AEA0-5B3A9464FEFD}" srcOrd="1" destOrd="0" parTransId="{7185B34D-7375-F04B-AF82-F5E07BC568A2}" sibTransId="{F8A02851-68B0-E64C-89F7-394EE4A15DF8}"/>
    <dgm:cxn modelId="{A1A11590-456F-B846-9013-0012CB26407F}" type="presOf" srcId="{15FF9E28-D86E-2D44-85FC-43E97C5FB0AD}" destId="{FC92878A-C02A-1347-94E6-3886E2A901B8}" srcOrd="0" destOrd="0" presId="urn:microsoft.com/office/officeart/2005/8/layout/vList2"/>
    <dgm:cxn modelId="{D3F93BE3-8884-3444-80C8-2D579B8FA2AC}" type="presOf" srcId="{19E95C30-28B5-BD4D-B9D8-BFE173A3AB67}" destId="{8D20D883-25E6-9641-879F-570D6E01B04B}" srcOrd="0" destOrd="0" presId="urn:microsoft.com/office/officeart/2005/8/layout/vList2"/>
    <dgm:cxn modelId="{0D1C53E9-0E5E-384C-AB15-94830DF729EA}" srcId="{19E95C30-28B5-BD4D-B9D8-BFE173A3AB67}" destId="{15FF9E28-D86E-2D44-85FC-43E97C5FB0AD}" srcOrd="0" destOrd="0" parTransId="{E5D9542B-529F-A74C-BEE4-E27F84DBFC66}" sibTransId="{B10943DA-8594-174E-B207-2B7C5BC5ED9C}"/>
    <dgm:cxn modelId="{CAB9704F-E337-1D4A-A3AC-7D46F6D59A08}" type="presParOf" srcId="{8D20D883-25E6-9641-879F-570D6E01B04B}" destId="{FC92878A-C02A-1347-94E6-3886E2A901B8}" srcOrd="0" destOrd="0" presId="urn:microsoft.com/office/officeart/2005/8/layout/vList2"/>
    <dgm:cxn modelId="{25EA63F3-7AA7-374B-BE22-71065C4FF4A7}" type="presParOf" srcId="{8D20D883-25E6-9641-879F-570D6E01B04B}" destId="{237F9B5D-84E2-B542-AB43-D78AE91F3021}" srcOrd="1" destOrd="0" presId="urn:microsoft.com/office/officeart/2005/8/layout/vList2"/>
    <dgm:cxn modelId="{1156B6F2-1B7A-5945-9B52-2EAAF575692E}" type="presParOf" srcId="{8D20D883-25E6-9641-879F-570D6E01B04B}" destId="{FE399E62-2385-2C4C-B4C7-3C91EEE7F081}" srcOrd="2" destOrd="0" presId="urn:microsoft.com/office/officeart/2005/8/layout/vList2"/>
    <dgm:cxn modelId="{AAD489AA-B054-DD42-892E-4328A3E67CD1}" type="presParOf" srcId="{8D20D883-25E6-9641-879F-570D6E01B04B}" destId="{ACF9244A-2221-534A-9C80-007AA2E83363}" srcOrd="3" destOrd="0" presId="urn:microsoft.com/office/officeart/2005/8/layout/vList2"/>
    <dgm:cxn modelId="{00B68775-7B5F-D942-A5EA-C000814D4FF2}" type="presParOf" srcId="{8D20D883-25E6-9641-879F-570D6E01B04B}" destId="{0CA2E65A-AE6A-2346-9C8A-07D0C3883BB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2878A-C02A-1347-94E6-3886E2A901B8}">
      <dsp:nvSpPr>
        <dsp:cNvPr id="0" name=""/>
        <dsp:cNvSpPr/>
      </dsp:nvSpPr>
      <dsp:spPr>
        <a:xfrm>
          <a:off x="0" y="1373"/>
          <a:ext cx="10506991" cy="12395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The unit </a:t>
          </a:r>
          <a:r>
            <a:rPr lang="en-US" sz="2000" kern="1200" dirty="0"/>
            <a:t>– </a:t>
          </a:r>
          <a:r>
            <a:rPr lang="en-US" sz="2800" b="1" kern="1200" dirty="0">
              <a:latin typeface="Symbol" pitchFamily="2" charset="2"/>
            </a:rPr>
            <a:t>d</a:t>
          </a:r>
          <a:r>
            <a:rPr lang="en-US" sz="2800" b="1" kern="1200" baseline="30000" dirty="0"/>
            <a:t>34</a:t>
          </a:r>
          <a:r>
            <a:rPr lang="en-US" sz="2800" b="1" kern="1200" dirty="0"/>
            <a:t>S</a:t>
          </a:r>
          <a:r>
            <a:rPr lang="en-US" sz="2000" kern="1200" dirty="0"/>
            <a:t> – a comparison of the ratio of </a:t>
          </a:r>
          <a:r>
            <a:rPr lang="en-US" sz="2000" kern="1200" baseline="30000" dirty="0"/>
            <a:t>34</a:t>
          </a:r>
          <a:r>
            <a:rPr lang="en-US" sz="2000" kern="1200" dirty="0"/>
            <a:t>S/</a:t>
          </a:r>
          <a:r>
            <a:rPr lang="en-US" sz="2000" kern="1200" baseline="30000" dirty="0"/>
            <a:t>32</a:t>
          </a:r>
          <a:r>
            <a:rPr lang="en-US" sz="2000" kern="1200" dirty="0"/>
            <a:t>S in your sample to the ratio in an international standard (a meteorite sulfide)</a:t>
          </a:r>
          <a:endParaRPr lang="en-GB" sz="2000" kern="1200" dirty="0"/>
        </a:p>
      </dsp:txBody>
      <dsp:txXfrm>
        <a:off x="60509" y="61882"/>
        <a:ext cx="10385973" cy="1118519"/>
      </dsp:txXfrm>
    </dsp:sp>
    <dsp:sp modelId="{FE399E62-2385-2C4C-B4C7-3C91EEE7F081}">
      <dsp:nvSpPr>
        <dsp:cNvPr id="0" name=""/>
        <dsp:cNvSpPr/>
      </dsp:nvSpPr>
      <dsp:spPr>
        <a:xfrm>
          <a:off x="0" y="1255085"/>
          <a:ext cx="10506991" cy="12395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Numbers – </a:t>
          </a:r>
          <a:r>
            <a:rPr lang="en-US" sz="2000" b="0" kern="1200" dirty="0"/>
            <a:t>Measured in ‰ – per mil(le). If there is more </a:t>
          </a:r>
          <a:r>
            <a:rPr lang="en-US" sz="2000" b="0" kern="1200" baseline="30000" dirty="0"/>
            <a:t>32</a:t>
          </a:r>
          <a:r>
            <a:rPr lang="en-US" sz="2000" b="0" kern="1200" dirty="0"/>
            <a:t>S in your sample compared to the standard numbers will be negative; and vice versa. </a:t>
          </a:r>
        </a:p>
        <a:p>
          <a:pPr marL="0" lvl="0" indent="0" algn="l" defTabSz="889000">
            <a:lnSpc>
              <a:spcPct val="90000"/>
            </a:lnSpc>
            <a:spcBef>
              <a:spcPct val="0"/>
            </a:spcBef>
            <a:spcAft>
              <a:spcPct val="35000"/>
            </a:spcAft>
            <a:buNone/>
          </a:pPr>
          <a:r>
            <a:rPr lang="en-US" sz="2000" b="0" kern="1200" dirty="0"/>
            <a:t>We commonly speak of “lighter”/”lower”/”negative” and “heavier”/”higher”/”positive” when we mean enriched in </a:t>
          </a:r>
          <a:r>
            <a:rPr lang="en-US" sz="2000" b="0" kern="1200" baseline="30000" dirty="0"/>
            <a:t>32</a:t>
          </a:r>
          <a:r>
            <a:rPr lang="en-US" sz="2000" b="0" kern="1200" dirty="0"/>
            <a:t>S or </a:t>
          </a:r>
          <a:r>
            <a:rPr lang="en-US" sz="2000" b="0" kern="1200" baseline="30000" dirty="0"/>
            <a:t>34</a:t>
          </a:r>
          <a:r>
            <a:rPr lang="en-US" sz="2000" b="0" kern="1200" dirty="0"/>
            <a:t>S, respectively, versus the standard.</a:t>
          </a:r>
          <a:endParaRPr lang="en-GB" sz="2000" b="0" kern="1200" dirty="0"/>
        </a:p>
      </dsp:txBody>
      <dsp:txXfrm>
        <a:off x="60509" y="1315594"/>
        <a:ext cx="10385973" cy="1118519"/>
      </dsp:txXfrm>
    </dsp:sp>
    <dsp:sp modelId="{0CA2E65A-AE6A-2346-9C8A-07D0C3883BB7}">
      <dsp:nvSpPr>
        <dsp:cNvPr id="0" name=""/>
        <dsp:cNvSpPr/>
      </dsp:nvSpPr>
      <dsp:spPr>
        <a:xfrm>
          <a:off x="0" y="2508797"/>
          <a:ext cx="10506991" cy="12395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Fractionation</a:t>
          </a:r>
          <a:r>
            <a:rPr lang="en-US" sz="2000" kern="1200" dirty="0"/>
            <a:t> – any process which alters the relative abundance of the </a:t>
          </a:r>
          <a:r>
            <a:rPr lang="en-US" sz="2000" kern="1200" baseline="30000" dirty="0"/>
            <a:t>34</a:t>
          </a:r>
          <a:r>
            <a:rPr lang="en-US" sz="2000" kern="1200" dirty="0"/>
            <a:t>S/</a:t>
          </a:r>
          <a:r>
            <a:rPr lang="en-US" sz="2000" kern="1200" baseline="30000" dirty="0"/>
            <a:t>32</a:t>
          </a:r>
          <a:r>
            <a:rPr lang="en-US" sz="2000" kern="1200" dirty="0"/>
            <a:t>S ratio – equilibrium (hydrothermal precipitation) or kinetic (microbial reduction of sulfate to sulfide).</a:t>
          </a:r>
        </a:p>
        <a:p>
          <a:pPr marL="0" lvl="0" indent="0" algn="l" defTabSz="889000">
            <a:lnSpc>
              <a:spcPct val="90000"/>
            </a:lnSpc>
            <a:spcBef>
              <a:spcPct val="0"/>
            </a:spcBef>
            <a:spcAft>
              <a:spcPct val="35000"/>
            </a:spcAft>
            <a:buNone/>
          </a:pPr>
          <a:r>
            <a:rPr lang="en-US" sz="2000" kern="1200" dirty="0"/>
            <a:t> By far the biggest fractionations occur between sulfates and sulfide.</a:t>
          </a:r>
          <a:endParaRPr lang="en-GB" sz="2000" kern="1200" dirty="0"/>
        </a:p>
      </dsp:txBody>
      <dsp:txXfrm>
        <a:off x="60509" y="2569306"/>
        <a:ext cx="10385973" cy="11185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E1A642-40E1-5A4F-B690-65A25611BCF2}" type="datetimeFigureOut">
              <a:rPr lang="en-US" smtClean="0"/>
              <a:t>9/5/23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3E2AA-7036-5442-A171-D43D08595C5A}" type="slidenum">
              <a:rPr lang="en-US" smtClean="0"/>
              <a:t>‹#›</a:t>
            </a:fld>
            <a:endParaRPr lang="en-US"/>
          </a:p>
        </p:txBody>
      </p:sp>
    </p:spTree>
    <p:extLst>
      <p:ext uri="{BB962C8B-B14F-4D97-AF65-F5344CB8AC3E}">
        <p14:creationId xmlns:p14="http://schemas.microsoft.com/office/powerpoint/2010/main" val="126682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hundreds since the 1970’s</a:t>
            </a:r>
          </a:p>
          <a:p>
            <a:endParaRPr lang="en-US" dirty="0"/>
          </a:p>
          <a:p>
            <a:r>
              <a:rPr lang="en-US" dirty="0"/>
              <a:t>Explore the patterns of S isotopes in the major deposits, and what these tell us of the genesis of the Irish-type deposits</a:t>
            </a:r>
          </a:p>
          <a:p>
            <a:endParaRPr lang="en-US" dirty="0"/>
          </a:p>
          <a:p>
            <a:r>
              <a:rPr lang="en-US" dirty="0"/>
              <a:t>2 cautions: 1. S isotopes tell us about sulfur; 2. No isotope analyses should be carried out without a full understanding of the geological and mineralogical context. As Max Coleman used to say – stable isotopes is the last thing you need!</a:t>
            </a:r>
          </a:p>
          <a:p>
            <a:endParaRPr lang="en-US" dirty="0"/>
          </a:p>
        </p:txBody>
      </p:sp>
      <p:sp>
        <p:nvSpPr>
          <p:cNvPr id="4" name="Slide Number Placeholder 3"/>
          <p:cNvSpPr>
            <a:spLocks noGrp="1"/>
          </p:cNvSpPr>
          <p:nvPr>
            <p:ph type="sldNum" sz="quarter" idx="5"/>
          </p:nvPr>
        </p:nvSpPr>
        <p:spPr/>
        <p:txBody>
          <a:bodyPr/>
          <a:lstStyle/>
          <a:p>
            <a:fld id="{5F43E2AA-7036-5442-A171-D43D08595C5A}" type="slidenum">
              <a:rPr lang="en-US" smtClean="0"/>
              <a:t>1</a:t>
            </a:fld>
            <a:endParaRPr lang="en-US"/>
          </a:p>
        </p:txBody>
      </p:sp>
    </p:spTree>
    <p:extLst>
      <p:ext uri="{BB962C8B-B14F-4D97-AF65-F5344CB8AC3E}">
        <p14:creationId xmlns:p14="http://schemas.microsoft.com/office/powerpoint/2010/main" val="3767173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759C95D6-2940-1F6D-5982-3F67DFB9330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D0F104-7416-7F49-9F2B-3F582823C8A7}" type="slidenum">
              <a:rPr lang="en-US" altLang="en-US" sz="1200">
                <a:latin typeface="Stencil" pitchFamily="82" charset="77"/>
              </a:rPr>
              <a:pPr/>
              <a:t>10</a:t>
            </a:fld>
            <a:endParaRPr lang="en-US" altLang="en-US" sz="1200">
              <a:latin typeface="Stencil" pitchFamily="82" charset="77"/>
            </a:endParaRPr>
          </a:p>
        </p:txBody>
      </p:sp>
      <p:sp>
        <p:nvSpPr>
          <p:cNvPr id="33794" name="Rectangle 2">
            <a:extLst>
              <a:ext uri="{FF2B5EF4-FFF2-40B4-BE49-F238E27FC236}">
                <a16:creationId xmlns:a16="http://schemas.microsoft.com/office/drawing/2014/main" id="{9DA7280A-A530-097C-A1EC-4794A6B10158}"/>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12643" name="Rectangle 3">
            <a:extLst>
              <a:ext uri="{FF2B5EF4-FFF2-40B4-BE49-F238E27FC236}">
                <a16:creationId xmlns:a16="http://schemas.microsoft.com/office/drawing/2014/main" id="{8FDEA8FF-CBCE-B473-2CD9-FF7BB03A84EB}"/>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Arial" panose="020B0604020202020204" pitchFamily="34" charset="0"/>
                <a:ea typeface="ＭＳ Ｐゴシック" panose="020B0600070205080204" pitchFamily="34" charset="-128"/>
              </a:rPr>
              <a:t>The reduction rate depends on a suite of physiological controls – metabolic enzymes – which respond to their environment.</a:t>
            </a:r>
          </a:p>
          <a:p>
            <a:pPr eaLnBrk="1" hangingPunct="1"/>
            <a:endParaRPr lang="en-US" altLang="en-US" b="1"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Univers" panose="020B0503020202020204" pitchFamily="34" charset="0"/>
              </a:rPr>
              <a:t>production of a variety of different metabolic substrates support a high microbial diversity and activity in the seafloor.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eaLnBrk="1" hangingPunct="1"/>
            <a:r>
              <a:rPr lang="en-GB" b="1" i="0" u="none" strike="noStrike" dirty="0">
                <a:solidFill>
                  <a:srgbClr val="282828"/>
                </a:solidFill>
                <a:effectLst/>
                <a:latin typeface="MuseoSans"/>
              </a:rPr>
              <a:t>This subsurface processing system produces a maze of subsurface flow pathways that ultimately reach the sediment surface, where they are evident in hydrothermal edifices of different developmental stages, hydrothermal mineral deposits, venting orifices emitting hot hydrothermal fluids, and hydrothermally active sediments.</a:t>
            </a:r>
          </a:p>
          <a:p>
            <a:pPr eaLnBrk="1" hangingPunct="1"/>
            <a:endParaRPr lang="en-US" altLang="en-US" dirty="0">
              <a:latin typeface="Arial" panose="020B0604020202020204" pitchFamily="34" charset="0"/>
              <a:ea typeface="ＭＳ Ｐゴシック" panose="020B0600070205080204" pitchFamily="34" charset="-128"/>
            </a:endParaRPr>
          </a:p>
          <a:p>
            <a:r>
              <a:rPr lang="en-GB" sz="1800" dirty="0">
                <a:effectLst/>
                <a:latin typeface="AdvTimes"/>
              </a:rPr>
              <a:t>There are two main sources of organic carbon for sulfate reduction in hydrothermal </a:t>
            </a:r>
            <a:r>
              <a:rPr lang="en-GB" sz="1800" dirty="0" err="1">
                <a:effectLst/>
                <a:latin typeface="AdvTimes"/>
              </a:rPr>
              <a:t>lsediments</a:t>
            </a:r>
            <a:r>
              <a:rPr lang="en-GB" sz="1800" dirty="0">
                <a:effectLst/>
                <a:latin typeface="AdvTimes"/>
              </a:rPr>
              <a:t>: the hydrothermal </a:t>
            </a:r>
            <a:r>
              <a:rPr lang="en-GB" sz="1800" dirty="0" err="1">
                <a:effectLst/>
                <a:latin typeface="AdvTimes"/>
              </a:rPr>
              <a:t>circulation,which</a:t>
            </a:r>
            <a:r>
              <a:rPr lang="en-GB" sz="1800" dirty="0">
                <a:effectLst/>
                <a:latin typeface="AdvTimes"/>
              </a:rPr>
              <a:t> brings up oil constituents, methane and low molecular weight organic compounds from deep and hot sediment layers, and the new biomass of free-living and symbiotic bacteria that live from the oxidation of these compounds and of which some have a chemoautotrophic metabolism. As shown by the adjacent non-hydrothermal sediment (Fig.5),the in-flux of phytoplankton derived organic matter supports only low SRRs. </a:t>
            </a:r>
          </a:p>
          <a:p>
            <a:endParaRPr lang="en-GB" sz="1800" dirty="0">
              <a:effectLst/>
              <a:latin typeface="Adv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dvTimes"/>
              </a:rPr>
              <a:t>Substrates for sulfate reduction here were apparently coming up from deeper sediment strata, produced by thermo-catalytic degradation of organic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dv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dvTimes"/>
              </a:rPr>
              <a:t>Sediment slurries incubated between 0</a:t>
            </a:r>
            <a:r>
              <a:rPr lang="en-GB" sz="1800" dirty="0">
                <a:effectLst/>
                <a:latin typeface="AdvEls"/>
              </a:rPr>
              <a:t>1</a:t>
            </a:r>
            <a:r>
              <a:rPr lang="en-GB" sz="1800" dirty="0">
                <a:effectLst/>
                <a:latin typeface="AdvTimes"/>
              </a:rPr>
              <a:t>C and 120</a:t>
            </a:r>
            <a:r>
              <a:rPr lang="en-GB" sz="1800" dirty="0">
                <a:effectLst/>
                <a:latin typeface="AdvEls"/>
              </a:rPr>
              <a:t>1</a:t>
            </a:r>
            <a:r>
              <a:rPr lang="en-GB" sz="1800" dirty="0">
                <a:effectLst/>
                <a:latin typeface="AdvTimes"/>
              </a:rPr>
              <a:t>C displayed little activity in the mesophilic range below 40</a:t>
            </a:r>
            <a:r>
              <a:rPr lang="en-GB" sz="1800" dirty="0">
                <a:effectLst/>
                <a:latin typeface="AdvEls"/>
              </a:rPr>
              <a:t>*</a:t>
            </a:r>
            <a:r>
              <a:rPr lang="en-GB" sz="1800" dirty="0">
                <a:effectLst/>
                <a:latin typeface="AdvTimes"/>
              </a:rPr>
              <a:t>C but high activity in two thermophilic ranges at 40–70</a:t>
            </a:r>
            <a:r>
              <a:rPr lang="en-GB" sz="1800" dirty="0">
                <a:effectLst/>
                <a:latin typeface="AdvEls"/>
              </a:rPr>
              <a:t>*</a:t>
            </a:r>
            <a:r>
              <a:rPr lang="en-GB" sz="1800" dirty="0">
                <a:effectLst/>
                <a:latin typeface="AdvTimes"/>
              </a:rPr>
              <a:t>C and 70–100</a:t>
            </a:r>
            <a:r>
              <a:rPr lang="en-GB" sz="1800" dirty="0">
                <a:effectLst/>
                <a:latin typeface="AdvEls"/>
              </a:rPr>
              <a:t>*</a:t>
            </a:r>
            <a:r>
              <a:rPr lang="en-GB" sz="1800" dirty="0">
                <a:effectLst/>
                <a:latin typeface="AdvTimes"/>
              </a:rPr>
              <a: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dv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dvTimes"/>
              </a:rPr>
              <a:t>The upper temperature limit for sulfate reduction found in the present study,100</a:t>
            </a:r>
            <a:r>
              <a:rPr lang="en-GB" sz="1800" dirty="0">
                <a:effectLst/>
                <a:latin typeface="AdvEls"/>
              </a:rPr>
              <a:t>*</a:t>
            </a:r>
            <a:r>
              <a:rPr lang="en-GB" sz="1800" dirty="0">
                <a:effectLst/>
                <a:latin typeface="AdvTimes"/>
              </a:rPr>
              <a:t>C, </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dvTimes"/>
              </a:rPr>
              <a:t> </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dvTimes"/>
              </a:rPr>
              <a:t> </a:t>
            </a:r>
            <a:endParaRPr lang="en-GB" dirty="0"/>
          </a:p>
          <a:p>
            <a:endParaRPr lang="en-GB" dirty="0"/>
          </a:p>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4CDAF0B1-EB9F-9809-46AF-31F67CD93C1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7634FB-E328-C74C-884C-CF284701DA98}" type="slidenum">
              <a:rPr lang="en-US" altLang="en-US" sz="1200"/>
              <a:pPr/>
              <a:t>11</a:t>
            </a:fld>
            <a:endParaRPr lang="en-US" altLang="en-US" sz="1200"/>
          </a:p>
        </p:txBody>
      </p:sp>
      <p:sp>
        <p:nvSpPr>
          <p:cNvPr id="37890" name="Rectangle 2">
            <a:extLst>
              <a:ext uri="{FF2B5EF4-FFF2-40B4-BE49-F238E27FC236}">
                <a16:creationId xmlns:a16="http://schemas.microsoft.com/office/drawing/2014/main" id="{AE6408D5-5060-2621-C681-E97B0B10BEE4}"/>
              </a:ext>
            </a:extLst>
          </p:cNvPr>
          <p:cNvSpPr>
            <a:spLocks noGrp="1" noRot="1" noChangeAspect="1" noChangeArrowheads="1" noTextEdit="1"/>
          </p:cNvSpPr>
          <p:nvPr>
            <p:ph type="sldImg"/>
          </p:nvPr>
        </p:nvSpPr>
        <p:spPr>
          <a:solidFill>
            <a:srgbClr val="FFFFFF"/>
          </a:solidFill>
          <a:ln/>
        </p:spPr>
      </p:sp>
      <p:sp>
        <p:nvSpPr>
          <p:cNvPr id="37891" name="Rectangle 3">
            <a:extLst>
              <a:ext uri="{FF2B5EF4-FFF2-40B4-BE49-F238E27FC236}">
                <a16:creationId xmlns:a16="http://schemas.microsoft.com/office/drawing/2014/main" id="{1BA361F0-C4FF-FBF1-D2A5-6C034359EBC1}"/>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The 5‰ offset tells us that the microbiological – </a:t>
            </a:r>
            <a:r>
              <a:rPr lang="en-US" sz="1800" b="1" dirty="0" err="1"/>
              <a:t>hydrothermla</a:t>
            </a:r>
            <a:r>
              <a:rPr lang="en-US" sz="1800" b="1" dirty="0"/>
              <a:t> interaction behaves just the same as at the Main Mine – but is operating with a distinct sulfate isotope composition – of which, of course, the microbiology could care less: they just do their same thing. </a:t>
            </a:r>
          </a:p>
        </p:txBody>
      </p:sp>
      <p:sp>
        <p:nvSpPr>
          <p:cNvPr id="4" name="Slide Number Placeholder 3"/>
          <p:cNvSpPr>
            <a:spLocks noGrp="1"/>
          </p:cNvSpPr>
          <p:nvPr>
            <p:ph type="sldNum" sz="quarter" idx="5"/>
          </p:nvPr>
        </p:nvSpPr>
        <p:spPr/>
        <p:txBody>
          <a:bodyPr/>
          <a:lstStyle/>
          <a:p>
            <a:fld id="{5F43E2AA-7036-5442-A171-D43D08595C5A}" type="slidenum">
              <a:rPr lang="en-US" smtClean="0"/>
              <a:t>12</a:t>
            </a:fld>
            <a:endParaRPr lang="en-US"/>
          </a:p>
        </p:txBody>
      </p:sp>
    </p:spTree>
    <p:extLst>
      <p:ext uri="{BB962C8B-B14F-4D97-AF65-F5344CB8AC3E}">
        <p14:creationId xmlns:p14="http://schemas.microsoft.com/office/powerpoint/2010/main" val="1250453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 Silurian to late Ordovician</a:t>
            </a:r>
          </a:p>
        </p:txBody>
      </p:sp>
      <p:sp>
        <p:nvSpPr>
          <p:cNvPr id="4" name="Slide Number Placeholder 3"/>
          <p:cNvSpPr>
            <a:spLocks noGrp="1"/>
          </p:cNvSpPr>
          <p:nvPr>
            <p:ph type="sldNum" sz="quarter" idx="5"/>
          </p:nvPr>
        </p:nvSpPr>
        <p:spPr/>
        <p:txBody>
          <a:bodyPr/>
          <a:lstStyle/>
          <a:p>
            <a:fld id="{5F43E2AA-7036-5442-A171-D43D08595C5A}" type="slidenum">
              <a:rPr lang="en-US" smtClean="0"/>
              <a:t>13</a:t>
            </a:fld>
            <a:endParaRPr lang="en-US"/>
          </a:p>
        </p:txBody>
      </p:sp>
    </p:spTree>
    <p:extLst>
      <p:ext uri="{BB962C8B-B14F-4D97-AF65-F5344CB8AC3E}">
        <p14:creationId xmlns:p14="http://schemas.microsoft.com/office/powerpoint/2010/main" val="488689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5A828B27-718E-2E4F-6032-27D6785540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56F9F39-5607-4841-B7E8-53CB23607AB5}" type="slidenum">
              <a:rPr lang="en-US" altLang="en-US" sz="1200"/>
              <a:pPr/>
              <a:t>14</a:t>
            </a:fld>
            <a:endParaRPr lang="en-US" altLang="en-US" sz="1200"/>
          </a:p>
        </p:txBody>
      </p:sp>
      <p:sp>
        <p:nvSpPr>
          <p:cNvPr id="48130" name="Rectangle 2">
            <a:extLst>
              <a:ext uri="{FF2B5EF4-FFF2-40B4-BE49-F238E27FC236}">
                <a16:creationId xmlns:a16="http://schemas.microsoft.com/office/drawing/2014/main" id="{A2FC6610-78F9-93B3-9DC4-3E386A1D37EE}"/>
              </a:ext>
            </a:extLst>
          </p:cNvPr>
          <p:cNvSpPr>
            <a:spLocks noGrp="1" noRot="1" noChangeAspect="1" noChangeArrowheads="1" noTextEdit="1"/>
          </p:cNvSpPr>
          <p:nvPr>
            <p:ph type="sldImg"/>
          </p:nvPr>
        </p:nvSpPr>
        <p:spPr>
          <a:solidFill>
            <a:srgbClr val="FFFFFF"/>
          </a:solidFill>
          <a:ln/>
        </p:spPr>
      </p:sp>
      <p:sp>
        <p:nvSpPr>
          <p:cNvPr id="48131" name="Rectangle 3">
            <a:extLst>
              <a:ext uri="{FF2B5EF4-FFF2-40B4-BE49-F238E27FC236}">
                <a16:creationId xmlns:a16="http://schemas.microsoft.com/office/drawing/2014/main" id="{D5A04896-0174-38C9-2439-12C93B4501F1}"/>
              </a:ext>
            </a:extLst>
          </p:cNvPr>
          <p:cNvSpPr>
            <a:spLocks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r>
              <a:rPr lang="en-US" altLang="en-US">
                <a:latin typeface="Arial" panose="020B0604020202020204" pitchFamily="34" charset="0"/>
                <a:ea typeface="ＭＳ Ｐゴシック" panose="020B0600070205080204" pitchFamily="34" charset="-128"/>
              </a:rPr>
              <a:t>Talk about the case study. Main points:</a:t>
            </a:r>
          </a:p>
          <a:p>
            <a:pPr marL="228600" indent="-228600" eaLnBrk="1" hangingPunct="1">
              <a:buFontTx/>
              <a:buAutoNum type="arabicPeriod"/>
            </a:pPr>
            <a:r>
              <a:rPr lang="en-US" altLang="en-US">
                <a:latin typeface="Arial" panose="020B0604020202020204" pitchFamily="34" charset="0"/>
                <a:ea typeface="ＭＳ Ｐゴシック" panose="020B0600070205080204" pitchFamily="34" charset="-128"/>
              </a:rPr>
              <a:t>The samples looked at are all from the Galmoy Zn-Pb Mine, Ireland </a:t>
            </a:r>
          </a:p>
          <a:p>
            <a:pPr marL="228600" indent="-228600" eaLnBrk="1" hangingPunct="1">
              <a:buFontTx/>
              <a:buAutoNum type="arabicPeriod"/>
            </a:pPr>
            <a:r>
              <a:rPr lang="en-US" altLang="en-US">
                <a:latin typeface="Arial" panose="020B0604020202020204" pitchFamily="34" charset="0"/>
                <a:ea typeface="ＭＳ Ｐゴシック" panose="020B0600070205080204" pitchFamily="34" charset="-128"/>
              </a:rPr>
              <a:t>They are all sphalerite colloform textures although and accompanying study looked at the same textures in pyrite</a:t>
            </a:r>
          </a:p>
          <a:p>
            <a:pPr marL="228600" indent="-228600" eaLnBrk="1" hangingPunct="1">
              <a:buFontTx/>
              <a:buAutoNum type="arabicPeriod"/>
            </a:pPr>
            <a:r>
              <a:rPr lang="en-US" altLang="en-US">
                <a:latin typeface="Arial" panose="020B0604020202020204" pitchFamily="34" charset="0"/>
                <a:ea typeface="ＭＳ Ｐゴシック" panose="020B0600070205080204" pitchFamily="34" charset="-128"/>
              </a:rPr>
              <a:t>Although these textures look relatively simple they are not they can be complex as hell and growth is not always as intuitive as you might think. Even determining younging direction can be fraught with problems!</a:t>
            </a:r>
          </a:p>
          <a:p>
            <a:pPr marL="228600" indent="-228600" eaLnBrk="1" hangingPunct="1">
              <a:buFontTx/>
              <a:buAutoNum type="arabicPeriod"/>
            </a:pPr>
            <a:r>
              <a:rPr lang="en-US" altLang="en-US">
                <a:latin typeface="Arial" panose="020B0604020202020204" pitchFamily="34" charset="0"/>
                <a:ea typeface="ＭＳ Ｐゴシック" panose="020B0600070205080204" pitchFamily="34" charset="-128"/>
              </a:rPr>
              <a:t>If you want to understand sphalerite formation and what controls growth changes then you need to carefully study these textures. How can you talk about the bug picture if you don</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t even understand the history of the small one?</a:t>
            </a: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1612E04B-8B2C-0E5B-E228-45DD8FE0261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6CCF0F1-35E9-1249-ACA5-38CE4B765E0A}" type="slidenum">
              <a:rPr lang="en-US" altLang="en-US" sz="1200"/>
              <a:pPr/>
              <a:t>15</a:t>
            </a:fld>
            <a:endParaRPr lang="en-US" altLang="en-US" sz="1200"/>
          </a:p>
        </p:txBody>
      </p:sp>
      <p:sp>
        <p:nvSpPr>
          <p:cNvPr id="56322" name="Rectangle 2">
            <a:extLst>
              <a:ext uri="{FF2B5EF4-FFF2-40B4-BE49-F238E27FC236}">
                <a16:creationId xmlns:a16="http://schemas.microsoft.com/office/drawing/2014/main" id="{0706BAD1-C0AA-C359-81DE-323F67A7F872}"/>
              </a:ext>
            </a:extLst>
          </p:cNvPr>
          <p:cNvSpPr>
            <a:spLocks noGrp="1" noRot="1" noChangeAspect="1" noChangeArrowheads="1" noTextEdit="1"/>
          </p:cNvSpPr>
          <p:nvPr>
            <p:ph type="sldImg"/>
          </p:nvPr>
        </p:nvSpPr>
        <p:spPr>
          <a:solidFill>
            <a:srgbClr val="FFFFFF"/>
          </a:solidFill>
          <a:ln/>
        </p:spPr>
      </p:sp>
      <p:sp>
        <p:nvSpPr>
          <p:cNvPr id="56323" name="Rectangle 3">
            <a:extLst>
              <a:ext uri="{FF2B5EF4-FFF2-40B4-BE49-F238E27FC236}">
                <a16:creationId xmlns:a16="http://schemas.microsoft.com/office/drawing/2014/main" id="{CCB36E85-82B8-1B1C-07E2-74961D0D5C99}"/>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u="none" strike="noStrike" dirty="0">
              <a:solidFill>
                <a:srgbClr val="282828"/>
              </a:solidFill>
              <a:effectLst/>
              <a:latin typeface="MuseoSans"/>
            </a:endParaRPr>
          </a:p>
          <a:p>
            <a:r>
              <a:rPr lang="en-US" dirty="0">
                <a:solidFill>
                  <a:srgbClr val="7030A0"/>
                </a:solidFill>
              </a:rPr>
              <a:t>We know the mineralizing system was near the seafloor </a:t>
            </a:r>
          </a:p>
          <a:p>
            <a:r>
              <a:rPr lang="en-US" dirty="0">
                <a:solidFill>
                  <a:srgbClr val="7030A0"/>
                </a:solidFill>
              </a:rPr>
              <a:t>the S data isotope speak of direct communication, with no limitation on the sulfate concentration – the system is open to the sulfate reservoir – the sea</a:t>
            </a:r>
          </a:p>
          <a:p>
            <a:endParaRPr lang="en-GB" b="1" i="1" u="none" strike="noStrike" dirty="0">
              <a:solidFill>
                <a:srgbClr val="282828"/>
              </a:solidFill>
              <a:effectLst/>
              <a:latin typeface="MuseoSans"/>
            </a:endParaRPr>
          </a:p>
          <a:p>
            <a:r>
              <a:rPr lang="en-GB" b="1" i="1" u="none" strike="noStrike" dirty="0">
                <a:solidFill>
                  <a:srgbClr val="282828"/>
                </a:solidFill>
                <a:effectLst/>
                <a:latin typeface="MuseoSans"/>
              </a:rPr>
              <a:t>This subsurface processing system produces a maze of subsurface flow pathways that ultimately reach the sediment surface, where they are evident in hydrothermal edifices of different developmental stages, hydrothermal mineral deposits, venting orifices emitting hot hydrothermal fluids, and hydrothermally active sediments.</a:t>
            </a:r>
          </a:p>
          <a:p>
            <a:endParaRPr lang="en-GB" b="1" i="0" u="none" strike="noStrike" dirty="0">
              <a:solidFill>
                <a:srgbClr val="282828"/>
              </a:solidFill>
              <a:effectLst/>
              <a:latin typeface="MuseoSans"/>
            </a:endParaRPr>
          </a:p>
          <a:p>
            <a:r>
              <a:rPr lang="en-GB" b="1" i="0" u="none" strike="noStrike" dirty="0">
                <a:solidFill>
                  <a:srgbClr val="282828"/>
                </a:solidFill>
                <a:effectLst/>
                <a:latin typeface="MuseoSans"/>
              </a:rPr>
              <a:t>Of course they will reach the surface and seep out – and fortunately for us, their passage has led to the development of an abundance of microbial activity at the interface between these extraordinary discharging fluids and the seawater which brings the source of sulfate for the sulfide which forms the bulk of these deposits.</a:t>
            </a:r>
          </a:p>
          <a:p>
            <a:endParaRPr lang="en-GB" b="1" i="0" u="none" strike="noStrike" dirty="0">
              <a:solidFill>
                <a:srgbClr val="282828"/>
              </a:solidFill>
              <a:effectLst/>
              <a:latin typeface="MuseoSans"/>
            </a:endParaRPr>
          </a:p>
          <a:p>
            <a:r>
              <a:rPr lang="en-GB" b="0" i="0" u="none" strike="noStrike" dirty="0">
                <a:solidFill>
                  <a:srgbClr val="282828"/>
                </a:solidFill>
                <a:effectLst/>
                <a:latin typeface="MuseoSans"/>
              </a:rPr>
              <a:t>The hydrothermal mats, mounds, and chimneys of the southern </a:t>
            </a:r>
            <a:r>
              <a:rPr lang="en-GB" b="0" i="0" u="none" strike="noStrike" dirty="0" err="1">
                <a:solidFill>
                  <a:srgbClr val="282828"/>
                </a:solidFill>
                <a:effectLst/>
                <a:latin typeface="MuseoSans"/>
              </a:rPr>
              <a:t>Guaymas</a:t>
            </a:r>
            <a:r>
              <a:rPr lang="en-GB" b="0" i="0" u="none" strike="noStrike" dirty="0">
                <a:solidFill>
                  <a:srgbClr val="282828"/>
                </a:solidFill>
                <a:effectLst/>
                <a:latin typeface="MuseoSans"/>
              </a:rPr>
              <a:t> Basin are the surface expression of complex subsurface hydrothermal circulation patterns.</a:t>
            </a:r>
            <a:r>
              <a:rPr lang="en-GB" b="1" i="1" u="none" strike="noStrike" dirty="0">
                <a:solidFill>
                  <a:srgbClr val="282828"/>
                </a:solidFill>
                <a:effectLst/>
                <a:latin typeface="MuseoSans"/>
              </a:rPr>
              <a:t> This subsurface processing system produces a maze of subsurface flow pathways that ultimately reach the sediment surface………</a:t>
            </a:r>
            <a:endParaRPr lang="en-GB" b="0" i="0" u="none" strike="noStrike" dirty="0">
              <a:solidFill>
                <a:srgbClr val="282828"/>
              </a:solidFill>
              <a:effectLst/>
              <a:latin typeface="MuseoSans"/>
            </a:endParaRPr>
          </a:p>
          <a:p>
            <a:r>
              <a:rPr lang="en-US" dirty="0">
                <a:solidFill>
                  <a:srgbClr val="7030A0"/>
                </a:solidFill>
              </a:rPr>
              <a:t>     </a:t>
            </a:r>
          </a:p>
          <a:p>
            <a:r>
              <a:rPr lang="en-US" dirty="0">
                <a:solidFill>
                  <a:srgbClr val="7030A0"/>
                </a:solidFill>
              </a:rPr>
              <a:t>We have a fluid emerging towards this surface through a sedimentary package above the basement. It’s hot – 250°C – metal-laden – it likely interacts and breaks down organics </a:t>
            </a:r>
            <a:r>
              <a:rPr lang="en-US" i="1" dirty="0" err="1">
                <a:solidFill>
                  <a:srgbClr val="7030A0"/>
                </a:solidFill>
              </a:rPr>
              <a:t>en</a:t>
            </a:r>
            <a:r>
              <a:rPr lang="en-US" i="1" dirty="0">
                <a:solidFill>
                  <a:srgbClr val="7030A0"/>
                </a:solidFill>
              </a:rPr>
              <a:t> route </a:t>
            </a:r>
            <a:r>
              <a:rPr lang="en-US" dirty="0">
                <a:solidFill>
                  <a:srgbClr val="7030A0"/>
                </a:solidFill>
              </a:rPr>
              <a:t>(like </a:t>
            </a:r>
            <a:r>
              <a:rPr lang="en-US" dirty="0" err="1">
                <a:solidFill>
                  <a:srgbClr val="7030A0"/>
                </a:solidFill>
              </a:rPr>
              <a:t>Guaymas</a:t>
            </a:r>
            <a:r>
              <a:rPr lang="en-US" dirty="0">
                <a:solidFill>
                  <a:srgbClr val="7030A0"/>
                </a:solidFill>
              </a:rPr>
              <a:t>). It interacts with the surface sediments –bringing abundant nutrients, and likely stimulating a rich microbial environment. The </a:t>
            </a:r>
            <a:r>
              <a:rPr lang="en-US" dirty="0" err="1">
                <a:solidFill>
                  <a:srgbClr val="7030A0"/>
                </a:solidFill>
              </a:rPr>
              <a:t>micfrobial</a:t>
            </a:r>
            <a:r>
              <a:rPr lang="en-US" dirty="0">
                <a:solidFill>
                  <a:srgbClr val="7030A0"/>
                </a:solidFill>
              </a:rPr>
              <a:t> systems fed off the hydrothermal energy and nutrient input to produce prodigious amounts of sulfide at rapid rates, delivering a reduced This is the environment which produced the complexity of texture which students like the young Kerr Anderson and Aileen Doran so eloquently describe. Why wouldn’t such an energetic fluid make an impact on the seafloor?</a:t>
            </a:r>
          </a:p>
          <a:p>
            <a:r>
              <a:rPr lang="en-GB" b="0" i="0" u="none" strike="noStrike" dirty="0">
                <a:solidFill>
                  <a:srgbClr val="282828"/>
                </a:solidFill>
                <a:effectLst/>
                <a:latin typeface="MuseoSans"/>
              </a:rPr>
              <a:t>This subsurface processing system produces a maze of subsurface flow pathways that ultimately reach the sediment surface, where they are evident in hydrothermal edifices of different developmental stages, hydrothermal mineral deposits, venting orifices emitting hot hydrothermal fluids, and hydrothermally active sediments.</a:t>
            </a:r>
            <a:endParaRPr lang="en-US" dirty="0">
              <a:solidFill>
                <a:srgbClr val="7030A0"/>
              </a:solidFill>
            </a:endParaRPr>
          </a:p>
          <a:p>
            <a:endParaRPr lang="en-US" dirty="0"/>
          </a:p>
        </p:txBody>
      </p:sp>
      <p:sp>
        <p:nvSpPr>
          <p:cNvPr id="4" name="Slide Number Placeholder 3"/>
          <p:cNvSpPr>
            <a:spLocks noGrp="1"/>
          </p:cNvSpPr>
          <p:nvPr>
            <p:ph type="sldNum" sz="quarter" idx="5"/>
          </p:nvPr>
        </p:nvSpPr>
        <p:spPr/>
        <p:txBody>
          <a:bodyPr/>
          <a:lstStyle/>
          <a:p>
            <a:fld id="{5F43E2AA-7036-5442-A171-D43D08595C5A}" type="slidenum">
              <a:rPr lang="en-US" smtClean="0"/>
              <a:t>16</a:t>
            </a:fld>
            <a:endParaRPr lang="en-US"/>
          </a:p>
        </p:txBody>
      </p:sp>
    </p:spTree>
    <p:extLst>
      <p:ext uri="{BB962C8B-B14F-4D97-AF65-F5344CB8AC3E}">
        <p14:creationId xmlns:p14="http://schemas.microsoft.com/office/powerpoint/2010/main" val="921305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9056A602-84FD-1AE1-1F9B-EC5F69F0D99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339915A-C93C-EB44-A297-5319F572F081}" type="slidenum">
              <a:rPr lang="en-US" altLang="en-US" sz="1200"/>
              <a:pPr/>
              <a:t>17</a:t>
            </a:fld>
            <a:endParaRPr lang="en-US" altLang="en-US" sz="1200"/>
          </a:p>
        </p:txBody>
      </p:sp>
      <p:sp>
        <p:nvSpPr>
          <p:cNvPr id="88066" name="Rectangle 2">
            <a:extLst>
              <a:ext uri="{FF2B5EF4-FFF2-40B4-BE49-F238E27FC236}">
                <a16:creationId xmlns:a16="http://schemas.microsoft.com/office/drawing/2014/main" id="{50CE1CB3-3439-980D-1FF4-D0E2A0F00732}"/>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94211" name="Rectangle 3">
            <a:extLst>
              <a:ext uri="{FF2B5EF4-FFF2-40B4-BE49-F238E27FC236}">
                <a16:creationId xmlns:a16="http://schemas.microsoft.com/office/drawing/2014/main" id="{44B7DFF3-0963-A347-7A97-FBEA72722CC8}"/>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7BC168AA-0DEF-0128-274E-B88B153D18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F267A54-9899-5F40-818D-6FEEBC9AEA4D}" type="slidenum">
              <a:rPr lang="en-US" altLang="en-US" sz="1200"/>
              <a:pPr/>
              <a:t>18</a:t>
            </a:fld>
            <a:endParaRPr lang="en-US" altLang="en-US" sz="1200"/>
          </a:p>
        </p:txBody>
      </p:sp>
      <p:sp>
        <p:nvSpPr>
          <p:cNvPr id="96258" name="Rectangle 2">
            <a:extLst>
              <a:ext uri="{FF2B5EF4-FFF2-40B4-BE49-F238E27FC236}">
                <a16:creationId xmlns:a16="http://schemas.microsoft.com/office/drawing/2014/main" id="{85493876-419C-D0D6-DECF-19A1D3ECDD86}"/>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00355" name="Rectangle 3">
            <a:extLst>
              <a:ext uri="{FF2B5EF4-FFF2-40B4-BE49-F238E27FC236}">
                <a16:creationId xmlns:a16="http://schemas.microsoft.com/office/drawing/2014/main" id="{A750C6CD-DF49-B803-E984-971D3D057037}"/>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4D0F8C72-EFFB-2512-6C56-5B01B95626E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E3A4142-57E6-D742-BB4F-B26B2FB00BDF}" type="slidenum">
              <a:rPr lang="en-US" altLang="en-US" sz="1200"/>
              <a:pPr/>
              <a:t>19</a:t>
            </a:fld>
            <a:endParaRPr lang="en-US" altLang="en-US" sz="1200"/>
          </a:p>
        </p:txBody>
      </p:sp>
      <p:sp>
        <p:nvSpPr>
          <p:cNvPr id="64514" name="Rectangle 2">
            <a:extLst>
              <a:ext uri="{FF2B5EF4-FFF2-40B4-BE49-F238E27FC236}">
                <a16:creationId xmlns:a16="http://schemas.microsoft.com/office/drawing/2014/main" id="{0DDA61D6-FE56-7F42-2970-FB7EE5E90A64}"/>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31127DD1-D0CD-E088-B0BF-06AA3E4634F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Equilibrium of kinetic</a:t>
            </a:r>
          </a:p>
        </p:txBody>
      </p:sp>
      <p:sp>
        <p:nvSpPr>
          <p:cNvPr id="4" name="Slide Number Placeholder 3"/>
          <p:cNvSpPr>
            <a:spLocks noGrp="1"/>
          </p:cNvSpPr>
          <p:nvPr>
            <p:ph type="sldNum" sz="quarter" idx="5"/>
          </p:nvPr>
        </p:nvSpPr>
        <p:spPr/>
        <p:txBody>
          <a:bodyPr/>
          <a:lstStyle/>
          <a:p>
            <a:fld id="{5F43E2AA-7036-5442-A171-D43D08595C5A}" type="slidenum">
              <a:rPr lang="en-US" smtClean="0"/>
              <a:t>2</a:t>
            </a:fld>
            <a:endParaRPr lang="en-US"/>
          </a:p>
        </p:txBody>
      </p:sp>
    </p:spTree>
    <p:extLst>
      <p:ext uri="{BB962C8B-B14F-4D97-AF65-F5344CB8AC3E}">
        <p14:creationId xmlns:p14="http://schemas.microsoft.com/office/powerpoint/2010/main" val="187086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000" dirty="0"/>
              <a:t>Over time the vast majority of researchers – whether they believe in SEDEX, MVT or hybrid origins accept this broad interpretation of S isotopes revealing a Dual Source of S for the Irish ore deposits. </a:t>
            </a:r>
          </a:p>
          <a:p>
            <a:pPr marL="171450" indent="-171450">
              <a:buFont typeface="Arial" panose="020B0604020202020204" pitchFamily="34" charset="0"/>
              <a:buChar char="•"/>
            </a:pPr>
            <a:r>
              <a:rPr lang="en-US" sz="2000" dirty="0"/>
              <a:t>Indeed, it is now regarded as a type characteristic of the Irish-type deposits.</a:t>
            </a:r>
          </a:p>
        </p:txBody>
      </p:sp>
      <p:sp>
        <p:nvSpPr>
          <p:cNvPr id="4" name="Slide Number Placeholder 3"/>
          <p:cNvSpPr>
            <a:spLocks noGrp="1"/>
          </p:cNvSpPr>
          <p:nvPr>
            <p:ph type="sldNum" sz="quarter" idx="5"/>
          </p:nvPr>
        </p:nvSpPr>
        <p:spPr/>
        <p:txBody>
          <a:bodyPr/>
          <a:lstStyle/>
          <a:p>
            <a:fld id="{5F43E2AA-7036-5442-A171-D43D08595C5A}" type="slidenum">
              <a:rPr lang="en-US" smtClean="0"/>
              <a:t>3</a:t>
            </a:fld>
            <a:endParaRPr lang="en-US"/>
          </a:p>
        </p:txBody>
      </p:sp>
    </p:spTree>
    <p:extLst>
      <p:ext uri="{BB962C8B-B14F-4D97-AF65-F5344CB8AC3E}">
        <p14:creationId xmlns:p14="http://schemas.microsoft.com/office/powerpoint/2010/main" val="2391023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Compilation of Crockford et al (2019) Chemical Geology</a:t>
            </a:r>
          </a:p>
          <a:p>
            <a:endParaRPr lang="en-US" dirty="0"/>
          </a:p>
          <a:p>
            <a:endParaRPr lang="en-US" dirty="0"/>
          </a:p>
        </p:txBody>
      </p:sp>
      <p:sp>
        <p:nvSpPr>
          <p:cNvPr id="4" name="Slide Number Placeholder 3"/>
          <p:cNvSpPr>
            <a:spLocks noGrp="1"/>
          </p:cNvSpPr>
          <p:nvPr>
            <p:ph type="sldNum" sz="quarter" idx="5"/>
          </p:nvPr>
        </p:nvSpPr>
        <p:spPr/>
        <p:txBody>
          <a:bodyPr/>
          <a:lstStyle/>
          <a:p>
            <a:fld id="{5F43E2AA-7036-5442-A171-D43D08595C5A}" type="slidenum">
              <a:rPr lang="en-US" smtClean="0"/>
              <a:t>4</a:t>
            </a:fld>
            <a:endParaRPr lang="en-US"/>
          </a:p>
        </p:txBody>
      </p:sp>
    </p:spTree>
    <p:extLst>
      <p:ext uri="{BB962C8B-B14F-4D97-AF65-F5344CB8AC3E}">
        <p14:creationId xmlns:p14="http://schemas.microsoft.com/office/powerpoint/2010/main" val="2989745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AdvOT6c1def61.B"/>
              </a:rPr>
              <a:t>D</a:t>
            </a:r>
            <a:r>
              <a:rPr lang="en-GB" sz="2000" dirty="0">
                <a:effectLst/>
                <a:latin typeface="AdvOT88ac8687"/>
              </a:rPr>
              <a:t>issimilatory sulfate reduction is a respiratory process used by some bacteria and archaea to generate energy under anaerobic conditions.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effectLst/>
                <a:latin typeface="AdvOT88ac8687"/>
              </a:rPr>
              <a:t>Aqueous sulfate serves as the terminal electron acceptor in this process, leading to the oxidation of organic carbon compounds and sometimes hydrogen and to the production of aqueous sulfide.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effectLst/>
                <a:latin typeface="AdvOT88ac8687"/>
              </a:rPr>
              <a:t>Carboniferous </a:t>
            </a:r>
            <a:r>
              <a:rPr lang="en-GB" sz="3200" dirty="0" err="1">
                <a:effectLst/>
                <a:latin typeface="AdvOT88ac8687"/>
              </a:rPr>
              <a:t>eawater</a:t>
            </a:r>
            <a:r>
              <a:rPr lang="en-GB" sz="3200" dirty="0">
                <a:effectLst/>
                <a:latin typeface="AdvOT88ac8687"/>
              </a:rPr>
              <a:t> sulfate concentration considered to be </a:t>
            </a:r>
            <a:r>
              <a:rPr lang="en-GB" sz="3200" dirty="0" err="1">
                <a:effectLst/>
                <a:latin typeface="AdvOT88ac8687"/>
              </a:rPr>
              <a:t>approximatelyin</a:t>
            </a:r>
            <a:r>
              <a:rPr lang="en-GB" sz="3200" dirty="0">
                <a:effectLst/>
                <a:latin typeface="AdvOT88ac8687"/>
              </a:rPr>
              <a:t> the range of modern values – 28mMol or 2600ppm.</a:t>
            </a:r>
            <a:endParaRPr lang="en-GB"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p>
          <a:p>
            <a:endParaRPr lang="en-US" dirty="0"/>
          </a:p>
        </p:txBody>
      </p:sp>
      <p:sp>
        <p:nvSpPr>
          <p:cNvPr id="4" name="Slide Number Placeholder 3"/>
          <p:cNvSpPr>
            <a:spLocks noGrp="1"/>
          </p:cNvSpPr>
          <p:nvPr>
            <p:ph type="sldNum" sz="quarter" idx="5"/>
          </p:nvPr>
        </p:nvSpPr>
        <p:spPr/>
        <p:txBody>
          <a:bodyPr/>
          <a:lstStyle/>
          <a:p>
            <a:fld id="{5F43E2AA-7036-5442-A171-D43D08595C5A}" type="slidenum">
              <a:rPr lang="en-US" smtClean="0"/>
              <a:t>5</a:t>
            </a:fld>
            <a:endParaRPr lang="en-US"/>
          </a:p>
        </p:txBody>
      </p:sp>
    </p:spTree>
    <p:extLst>
      <p:ext uri="{BB962C8B-B14F-4D97-AF65-F5344CB8AC3E}">
        <p14:creationId xmlns:p14="http://schemas.microsoft.com/office/powerpoint/2010/main" val="2610363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The reduction rate depends on a suite of physiological controls – metabolic enzymes – which respond to their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Distributions are characteristically broad as these are living systems, responding to their environment. Temperature; nutrient supply; </a:t>
            </a:r>
            <a:r>
              <a:rPr lang="en-US" altLang="en-US" dirty="0" err="1">
                <a:latin typeface="Arial" panose="020B0604020202020204" pitchFamily="34" charset="0"/>
                <a:ea typeface="ＭＳ Ｐゴシック" panose="020B0600070205080204" pitchFamily="34" charset="-128"/>
              </a:rPr>
              <a:t>etc</a:t>
            </a:r>
            <a:r>
              <a:rPr lang="en-US" altLang="en-US" dirty="0">
                <a:latin typeface="Arial" panose="020B0604020202020204" pitchFamily="34" charset="0"/>
                <a:ea typeface="ＭＳ Ｐゴシック" panose="020B0600070205080204" pitchFamily="34" charset="-128"/>
              </a:rPr>
              <a:t> can all impact the level of fractionation.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Different types can have different fractionation norms; and the same type can vary depending on environmental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And, of course, these microbes do not work in isolation – they are part of complex microbial communities.</a:t>
            </a:r>
          </a:p>
          <a:p>
            <a:endParaRPr lang="en-US" dirty="0"/>
          </a:p>
        </p:txBody>
      </p:sp>
      <p:sp>
        <p:nvSpPr>
          <p:cNvPr id="4" name="Slide Number Placeholder 3"/>
          <p:cNvSpPr>
            <a:spLocks noGrp="1"/>
          </p:cNvSpPr>
          <p:nvPr>
            <p:ph type="sldNum" sz="quarter" idx="5"/>
          </p:nvPr>
        </p:nvSpPr>
        <p:spPr/>
        <p:txBody>
          <a:bodyPr/>
          <a:lstStyle/>
          <a:p>
            <a:fld id="{5F43E2AA-7036-5442-A171-D43D08595C5A}" type="slidenum">
              <a:rPr lang="en-US" smtClean="0"/>
              <a:t>6</a:t>
            </a:fld>
            <a:endParaRPr lang="en-US"/>
          </a:p>
        </p:txBody>
      </p:sp>
    </p:spTree>
    <p:extLst>
      <p:ext uri="{BB962C8B-B14F-4D97-AF65-F5344CB8AC3E}">
        <p14:creationId xmlns:p14="http://schemas.microsoft.com/office/powerpoint/2010/main" val="33902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Tripartite </a:t>
            </a:r>
            <a:r>
              <a:rPr lang="en-US" err="1"/>
              <a:t>distriobuition</a:t>
            </a:r>
            <a:endParaRPr lang="en-US"/>
          </a:p>
          <a:p>
            <a:pPr marL="171450" indent="-171450">
              <a:buFont typeface="Arial" panose="020B0604020202020204" pitchFamily="34" charset="0"/>
              <a:buChar char="•"/>
            </a:pPr>
            <a:r>
              <a:rPr lang="en-US"/>
              <a:t>All sulfate – in barite has a very </a:t>
            </a:r>
            <a:r>
              <a:rPr lang="en-US" err="1"/>
              <a:t>homogeneouis</a:t>
            </a:r>
            <a:r>
              <a:rPr lang="en-US"/>
              <a:t> signature </a:t>
            </a:r>
            <a:r>
              <a:rPr lang="en-US" err="1"/>
              <a:t>arpund</a:t>
            </a:r>
            <a:r>
              <a:rPr lang="en-US"/>
              <a:t> 18‰</a:t>
            </a:r>
          </a:p>
          <a:p>
            <a:pPr marL="171450" indent="-171450">
              <a:buFont typeface="Arial" panose="020B0604020202020204" pitchFamily="34" charset="0"/>
              <a:buChar char="•"/>
            </a:pPr>
            <a:r>
              <a:rPr lang="en-US"/>
              <a:t>Stratiform sulfides typically average -18‰</a:t>
            </a:r>
          </a:p>
          <a:p>
            <a:pPr marL="171450" indent="-171450">
              <a:buFont typeface="Arial" panose="020B0604020202020204" pitchFamily="34" charset="0"/>
              <a:buChar char="•"/>
            </a:pPr>
            <a:r>
              <a:rPr lang="en-US"/>
              <a:t>Epigenetic sulfides – in veins from ORS at </a:t>
            </a:r>
            <a:r>
              <a:rPr lang="en-US" err="1"/>
              <a:t>Shallee</a:t>
            </a:r>
            <a:r>
              <a:rPr lang="en-US"/>
              <a:t>, through to Pb and sulfosalt rich NW-trending feeders – proximal ores of Taylor and Andrew – have values averaging -1‰</a:t>
            </a:r>
          </a:p>
        </p:txBody>
      </p:sp>
      <p:sp>
        <p:nvSpPr>
          <p:cNvPr id="4" name="Slide Number Placeholder 3"/>
          <p:cNvSpPr>
            <a:spLocks noGrp="1"/>
          </p:cNvSpPr>
          <p:nvPr>
            <p:ph type="sldNum" sz="quarter" idx="5"/>
          </p:nvPr>
        </p:nvSpPr>
        <p:spPr/>
        <p:txBody>
          <a:bodyPr/>
          <a:lstStyle/>
          <a:p>
            <a:fld id="{5F43E2AA-7036-5442-A171-D43D08595C5A}" type="slidenum">
              <a:rPr lang="en-US" smtClean="0"/>
              <a:t>7</a:t>
            </a:fld>
            <a:endParaRPr lang="en-US"/>
          </a:p>
        </p:txBody>
      </p:sp>
    </p:spTree>
    <p:extLst>
      <p:ext uri="{BB962C8B-B14F-4D97-AF65-F5344CB8AC3E}">
        <p14:creationId xmlns:p14="http://schemas.microsoft.com/office/powerpoint/2010/main" val="3059145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43E2AA-7036-5442-A171-D43D08595C5A}" type="slidenum">
              <a:rPr lang="en-US" smtClean="0"/>
              <a:t>8</a:t>
            </a:fld>
            <a:endParaRPr lang="en-US"/>
          </a:p>
        </p:txBody>
      </p:sp>
    </p:spTree>
    <p:extLst>
      <p:ext uri="{BB962C8B-B14F-4D97-AF65-F5344CB8AC3E}">
        <p14:creationId xmlns:p14="http://schemas.microsoft.com/office/powerpoint/2010/main" val="44093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Navan main orebody is pyrite poor</a:t>
            </a:r>
          </a:p>
          <a:p>
            <a:r>
              <a:rPr lang="en-US" dirty="0"/>
              <a:t>Pyrite enrichment is abundant above erosion surface in CGO and TBU – only 3% of the deposit ore.</a:t>
            </a:r>
          </a:p>
          <a:p>
            <a:r>
              <a:rPr lang="en-US" dirty="0" err="1"/>
              <a:t>Contrsast</a:t>
            </a:r>
            <a:r>
              <a:rPr lang="en-US" dirty="0"/>
              <a:t> to </a:t>
            </a:r>
            <a:r>
              <a:rPr lang="en-US" dirty="0" err="1"/>
              <a:t>Silvermines</a:t>
            </a:r>
            <a:r>
              <a:rPr lang="en-US" dirty="0"/>
              <a:t>, </a:t>
            </a:r>
            <a:r>
              <a:rPr lang="en-US" dirty="0" err="1"/>
              <a:t>Tynagh</a:t>
            </a:r>
            <a:r>
              <a:rPr lang="en-US" dirty="0"/>
              <a:t> and Rathdowney deposits – pyrite is abundant. Indeed entire rooms of pyrite faces are common in </a:t>
            </a:r>
            <a:r>
              <a:rPr lang="en-US" dirty="0" err="1"/>
              <a:t>Silvermines</a:t>
            </a:r>
            <a:r>
              <a:rPr lang="en-US" dirty="0"/>
              <a:t>, for example.</a:t>
            </a:r>
          </a:p>
          <a:p>
            <a:r>
              <a:rPr lang="en-US" dirty="0"/>
              <a:t>This relative pyrite abundance is reflected in the mineralogy of the </a:t>
            </a:r>
            <a:r>
              <a:rPr lang="en-US" dirty="0" err="1"/>
              <a:t>analysed</a:t>
            </a:r>
            <a:r>
              <a:rPr lang="en-US" dirty="0"/>
              <a:t> phases – with pyrite being MUCH more commonly </a:t>
            </a:r>
            <a:r>
              <a:rPr lang="en-US" dirty="0" err="1"/>
              <a:t>analysed</a:t>
            </a:r>
            <a:r>
              <a:rPr lang="en-US" dirty="0"/>
              <a:t> in </a:t>
            </a:r>
            <a:r>
              <a:rPr lang="en-US" dirty="0" err="1"/>
              <a:t>Waulsortian</a:t>
            </a:r>
            <a:r>
              <a:rPr lang="en-US" dirty="0"/>
              <a:t> deposits, compared to Pale Beds deposits, other than the supra-erosion surface ores.</a:t>
            </a:r>
          </a:p>
        </p:txBody>
      </p:sp>
      <p:sp>
        <p:nvSpPr>
          <p:cNvPr id="4" name="Slide Number Placeholder 3"/>
          <p:cNvSpPr>
            <a:spLocks noGrp="1"/>
          </p:cNvSpPr>
          <p:nvPr>
            <p:ph type="sldNum" sz="quarter" idx="5"/>
          </p:nvPr>
        </p:nvSpPr>
        <p:spPr/>
        <p:txBody>
          <a:bodyPr/>
          <a:lstStyle/>
          <a:p>
            <a:fld id="{5F43E2AA-7036-5442-A171-D43D08595C5A}" type="slidenum">
              <a:rPr lang="en-US" smtClean="0"/>
              <a:t>9</a:t>
            </a:fld>
            <a:endParaRPr lang="en-US"/>
          </a:p>
        </p:txBody>
      </p:sp>
    </p:spTree>
    <p:extLst>
      <p:ext uri="{BB962C8B-B14F-4D97-AF65-F5344CB8AC3E}">
        <p14:creationId xmlns:p14="http://schemas.microsoft.com/office/powerpoint/2010/main" val="2768679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9/4/23</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73933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9/4/23</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828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9/4/23</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65046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9/4/23</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12581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9/4/23</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36931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9/4/23</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351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9/4/23</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76676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9/4/23</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7927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9/4/23</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43028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9/4/23</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925230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9/4/23</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55750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9/4/23</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9984874"/>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5" r:id="rId6"/>
    <p:sldLayoutId id="2147483920" r:id="rId7"/>
    <p:sldLayoutId id="2147483921" r:id="rId8"/>
    <p:sldLayoutId id="2147483922" r:id="rId9"/>
    <p:sldLayoutId id="2147483924" r:id="rId10"/>
    <p:sldLayoutId id="2147483923" r:id="rId11"/>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1C485-C783-2043-C9C4-288177BCD069}"/>
              </a:ext>
            </a:extLst>
          </p:cNvPr>
          <p:cNvSpPr>
            <a:spLocks noGrp="1"/>
          </p:cNvSpPr>
          <p:nvPr>
            <p:ph type="ctrTitle"/>
          </p:nvPr>
        </p:nvSpPr>
        <p:spPr>
          <a:xfrm>
            <a:off x="481007" y="702870"/>
            <a:ext cx="5614993" cy="3093468"/>
          </a:xfrm>
        </p:spPr>
        <p:txBody>
          <a:bodyPr anchor="b">
            <a:normAutofit/>
          </a:bodyPr>
          <a:lstStyle/>
          <a:p>
            <a:pPr algn="ctr">
              <a:lnSpc>
                <a:spcPct val="90000"/>
              </a:lnSpc>
            </a:pPr>
            <a:r>
              <a:rPr lang="en-GB" sz="4100" b="1" kern="100">
                <a:solidFill>
                  <a:srgbClr val="7030A0"/>
                </a:solidFill>
                <a:effectLst/>
                <a:latin typeface="Calibri"/>
                <a:ea typeface="Calibri" panose="020F0502020204030204" pitchFamily="34" charset="0"/>
                <a:cs typeface="Times New Roman"/>
              </a:rPr>
              <a:t>Taking account of sulfur isotope geochemistry in the genesis of Irish-type base-metal deposits</a:t>
            </a:r>
            <a:br>
              <a:rPr lang="en-GB" sz="4100" b="1" kern="100">
                <a:solidFill>
                  <a:srgbClr val="7030A0"/>
                </a:solidFill>
                <a:latin typeface="Calibri"/>
                <a:ea typeface="Calibri" panose="020F0502020204030204" pitchFamily="34" charset="0"/>
                <a:cs typeface="Times New Roman"/>
              </a:rPr>
            </a:br>
            <a:endParaRPr lang="en-GB" sz="41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0DF04FBE-2587-FF80-3BB7-ECFF23F2AA51}"/>
              </a:ext>
            </a:extLst>
          </p:cNvPr>
          <p:cNvSpPr>
            <a:spLocks noGrp="1"/>
          </p:cNvSpPr>
          <p:nvPr>
            <p:ph type="subTitle" idx="1"/>
          </p:nvPr>
        </p:nvSpPr>
        <p:spPr>
          <a:xfrm>
            <a:off x="481006" y="3137696"/>
            <a:ext cx="5614993" cy="3093468"/>
          </a:xfrm>
        </p:spPr>
        <p:txBody>
          <a:bodyPr anchor="t">
            <a:normAutofit fontScale="70000" lnSpcReduction="20000"/>
          </a:bodyPr>
          <a:lstStyle/>
          <a:p>
            <a:pPr algn="ctr"/>
            <a:r>
              <a:rPr lang="en-US" b="1" dirty="0">
                <a:solidFill>
                  <a:srgbClr val="7030A0"/>
                </a:solidFill>
              </a:rPr>
              <a:t>Adrian Boyce, Tony </a:t>
            </a:r>
            <a:r>
              <a:rPr lang="en-US" b="1" dirty="0" err="1">
                <a:solidFill>
                  <a:srgbClr val="7030A0"/>
                </a:solidFill>
              </a:rPr>
              <a:t>Fallick</a:t>
            </a:r>
            <a:r>
              <a:rPr lang="en-US" b="1" dirty="0">
                <a:solidFill>
                  <a:srgbClr val="7030A0"/>
                </a:solidFill>
              </a:rPr>
              <a:t> </a:t>
            </a:r>
          </a:p>
          <a:p>
            <a:pPr algn="ctr"/>
            <a:r>
              <a:rPr lang="en-US" b="1" dirty="0">
                <a:solidFill>
                  <a:srgbClr val="7030A0"/>
                </a:solidFill>
              </a:rPr>
              <a:t>and </a:t>
            </a:r>
          </a:p>
          <a:p>
            <a:pPr algn="ctr"/>
            <a:r>
              <a:rPr lang="en-US" sz="3400" b="1" dirty="0">
                <a:solidFill>
                  <a:srgbClr val="7030A0"/>
                </a:solidFill>
              </a:rPr>
              <a:t>Gary Mullen</a:t>
            </a:r>
          </a:p>
          <a:p>
            <a:pPr algn="ctr"/>
            <a:r>
              <a:rPr lang="en-US" sz="3400" b="1" dirty="0">
                <a:solidFill>
                  <a:srgbClr val="7030A0"/>
                </a:solidFill>
              </a:rPr>
              <a:t>Drew Drummond and Aileen Doran*</a:t>
            </a:r>
          </a:p>
          <a:p>
            <a:pPr algn="ctr"/>
            <a:r>
              <a:rPr lang="en-US" b="1" dirty="0">
                <a:solidFill>
                  <a:srgbClr val="7030A0"/>
                </a:solidFill>
              </a:rPr>
              <a:t>Scottish Universities Environmental Research Centre (SUERC), East </a:t>
            </a:r>
            <a:r>
              <a:rPr lang="en-US" b="1" dirty="0" err="1">
                <a:solidFill>
                  <a:srgbClr val="7030A0"/>
                </a:solidFill>
              </a:rPr>
              <a:t>Kilbride</a:t>
            </a:r>
            <a:r>
              <a:rPr lang="en-US" b="1" dirty="0">
                <a:solidFill>
                  <a:srgbClr val="7030A0"/>
                </a:solidFill>
              </a:rPr>
              <a:t>, Glasgow, Scotland, UK</a:t>
            </a:r>
          </a:p>
          <a:p>
            <a:pPr algn="ctr"/>
            <a:r>
              <a:rPr lang="en-US" sz="2900" b="1" dirty="0">
                <a:solidFill>
                  <a:srgbClr val="7030A0"/>
                </a:solidFill>
              </a:rPr>
              <a:t>Mogul – </a:t>
            </a:r>
            <a:r>
              <a:rPr lang="en-US" sz="2900" b="1" dirty="0" err="1">
                <a:solidFill>
                  <a:srgbClr val="7030A0"/>
                </a:solidFill>
              </a:rPr>
              <a:t>Magcobar</a:t>
            </a:r>
            <a:r>
              <a:rPr lang="en-US" sz="2900" b="1" dirty="0">
                <a:solidFill>
                  <a:srgbClr val="7030A0"/>
                </a:solidFill>
              </a:rPr>
              <a:t> - Boliden Tara mines -</a:t>
            </a:r>
            <a:r>
              <a:rPr lang="en-US" sz="2900" b="1" dirty="0" err="1">
                <a:solidFill>
                  <a:srgbClr val="7030A0"/>
                </a:solidFill>
              </a:rPr>
              <a:t>Outokumou</a:t>
            </a:r>
            <a:r>
              <a:rPr lang="en-US" sz="2900" b="1" dirty="0">
                <a:solidFill>
                  <a:srgbClr val="7030A0"/>
                </a:solidFill>
              </a:rPr>
              <a:t> Oy – Vedanta </a:t>
            </a:r>
            <a:r>
              <a:rPr lang="en-US" sz="2900" b="1">
                <a:solidFill>
                  <a:srgbClr val="7030A0"/>
                </a:solidFill>
              </a:rPr>
              <a:t>– Lundin - </a:t>
            </a:r>
            <a:r>
              <a:rPr lang="en-US" sz="2900" b="1" dirty="0">
                <a:solidFill>
                  <a:srgbClr val="7030A0"/>
                </a:solidFill>
              </a:rPr>
              <a:t>Imperial/NHM – </a:t>
            </a:r>
            <a:r>
              <a:rPr lang="en-US" sz="2900" b="1" dirty="0" err="1">
                <a:solidFill>
                  <a:srgbClr val="7030A0"/>
                </a:solidFill>
              </a:rPr>
              <a:t>iCRAG</a:t>
            </a:r>
            <a:r>
              <a:rPr lang="en-US" sz="2900" b="1" dirty="0">
                <a:solidFill>
                  <a:srgbClr val="7030A0"/>
                </a:solidFill>
              </a:rPr>
              <a:t>*</a:t>
            </a:r>
          </a:p>
        </p:txBody>
      </p:sp>
      <p:pic>
        <p:nvPicPr>
          <p:cNvPr id="4" name="Picture 3" descr="A close-up of a network&#10;&#10;Description automatically generated">
            <a:extLst>
              <a:ext uri="{FF2B5EF4-FFF2-40B4-BE49-F238E27FC236}">
                <a16:creationId xmlns:a16="http://schemas.microsoft.com/office/drawing/2014/main" id="{2C4283C3-0E8B-D9A9-BF03-F7D988C6B6B6}"/>
              </a:ext>
            </a:extLst>
          </p:cNvPr>
          <p:cNvPicPr>
            <a:picLocks noChangeAspect="1"/>
          </p:cNvPicPr>
          <p:nvPr/>
        </p:nvPicPr>
        <p:blipFill rotWithShape="1">
          <a:blip r:embed="rId3">
            <a:alphaModFix/>
          </a:blip>
          <a:srcRect r="9000" b="2"/>
          <a:stretch/>
        </p:blipFill>
        <p:spPr>
          <a:xfrm>
            <a:off x="6280340" y="489856"/>
            <a:ext cx="5349331" cy="5878282"/>
          </a:xfrm>
          <a:prstGeom prst="rect">
            <a:avLst/>
          </a:prstGeom>
        </p:spPr>
      </p:pic>
    </p:spTree>
    <p:extLst>
      <p:ext uri="{BB962C8B-B14F-4D97-AF65-F5344CB8AC3E}">
        <p14:creationId xmlns:p14="http://schemas.microsoft.com/office/powerpoint/2010/main" val="761850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5">
            <a:extLst>
              <a:ext uri="{FF2B5EF4-FFF2-40B4-BE49-F238E27FC236}">
                <a16:creationId xmlns:a16="http://schemas.microsoft.com/office/drawing/2014/main" id="{E8B79BD0-C009-5C72-8AC0-7EEF5112A043}"/>
              </a:ext>
            </a:extLst>
          </p:cNvPr>
          <p:cNvSpPr txBox="1">
            <a:spLocks noChangeArrowheads="1"/>
          </p:cNvSpPr>
          <p:nvPr/>
        </p:nvSpPr>
        <p:spPr bwMode="auto">
          <a:xfrm>
            <a:off x="520861" y="562966"/>
            <a:ext cx="6545103"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Font typeface="Arial" panose="020B0604020202020204" pitchFamily="34" charset="0"/>
              <a:buNone/>
            </a:pPr>
            <a:r>
              <a:rPr lang="en-US" altLang="en-US" sz="3200" b="1" dirty="0">
                <a:solidFill>
                  <a:srgbClr val="7030A0"/>
                </a:solidFill>
                <a:latin typeface="+mj-lt"/>
              </a:rPr>
              <a:t>Hydrothermal stimulation of rate of microbial reduction</a:t>
            </a:r>
            <a:endParaRPr lang="en-US" altLang="en-US" sz="3200" b="1" u="sng" dirty="0">
              <a:solidFill>
                <a:srgbClr val="7030A0"/>
              </a:solidFill>
              <a:latin typeface="+mj-lt"/>
            </a:endParaRPr>
          </a:p>
        </p:txBody>
      </p:sp>
      <p:grpSp>
        <p:nvGrpSpPr>
          <p:cNvPr id="13" name="Group 12">
            <a:extLst>
              <a:ext uri="{FF2B5EF4-FFF2-40B4-BE49-F238E27FC236}">
                <a16:creationId xmlns:a16="http://schemas.microsoft.com/office/drawing/2014/main" id="{5D55A4A3-2593-30E9-9053-4543AC1AD8FA}"/>
              </a:ext>
            </a:extLst>
          </p:cNvPr>
          <p:cNvGrpSpPr/>
          <p:nvPr/>
        </p:nvGrpSpPr>
        <p:grpSpPr>
          <a:xfrm>
            <a:off x="7448550" y="609601"/>
            <a:ext cx="3003550" cy="5470525"/>
            <a:chOff x="7448550" y="609601"/>
            <a:chExt cx="3003550" cy="5470525"/>
          </a:xfrm>
        </p:grpSpPr>
        <p:pic>
          <p:nvPicPr>
            <p:cNvPr id="32774" name="Picture 6" descr="Guaymas Basin">
              <a:extLst>
                <a:ext uri="{FF2B5EF4-FFF2-40B4-BE49-F238E27FC236}">
                  <a16:creationId xmlns:a16="http://schemas.microsoft.com/office/drawing/2014/main" id="{A7FA8E98-0D72-5DCA-1C09-4A3FAD9BE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852" b="10487"/>
            <a:stretch>
              <a:fillRect/>
            </a:stretch>
          </p:blipFill>
          <p:spPr bwMode="auto">
            <a:xfrm>
              <a:off x="7448550" y="609601"/>
              <a:ext cx="3003550" cy="3381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5" name="Picture 7" descr="guaymas vents">
              <a:extLst>
                <a:ext uri="{FF2B5EF4-FFF2-40B4-BE49-F238E27FC236}">
                  <a16:creationId xmlns:a16="http://schemas.microsoft.com/office/drawing/2014/main" id="{2D587C18-4A51-BCCA-12F8-02C7E7B8E6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0776" y="4343401"/>
              <a:ext cx="2976563" cy="173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11620" name="Text Box 8">
            <a:extLst>
              <a:ext uri="{FF2B5EF4-FFF2-40B4-BE49-F238E27FC236}">
                <a16:creationId xmlns:a16="http://schemas.microsoft.com/office/drawing/2014/main" id="{464E95BB-216A-72B7-BE8C-BD3530F3C352}"/>
              </a:ext>
            </a:extLst>
          </p:cNvPr>
          <p:cNvSpPr txBox="1">
            <a:spLocks noChangeArrowheads="1"/>
          </p:cNvSpPr>
          <p:nvPr/>
        </p:nvSpPr>
        <p:spPr bwMode="auto">
          <a:xfrm>
            <a:off x="1053387" y="1835850"/>
            <a:ext cx="5480050" cy="203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dirty="0">
                <a:solidFill>
                  <a:srgbClr val="7030A0"/>
                </a:solidFill>
                <a:latin typeface="+mj-lt"/>
              </a:rPr>
              <a:t>Sulfate reduction rates for microbes vary, but typically produce H</a:t>
            </a:r>
            <a:r>
              <a:rPr lang="en-US" altLang="en-US" sz="2000" baseline="-25000" dirty="0">
                <a:solidFill>
                  <a:srgbClr val="7030A0"/>
                </a:solidFill>
                <a:latin typeface="+mj-lt"/>
              </a:rPr>
              <a:t>2</a:t>
            </a:r>
            <a:r>
              <a:rPr lang="en-US" altLang="en-US" sz="2000" dirty="0">
                <a:solidFill>
                  <a:srgbClr val="7030A0"/>
                </a:solidFill>
                <a:latin typeface="+mj-lt"/>
              </a:rPr>
              <a:t>S</a:t>
            </a:r>
          </a:p>
          <a:p>
            <a:pPr algn="ctr">
              <a:spcBef>
                <a:spcPct val="50000"/>
              </a:spcBef>
            </a:pPr>
            <a:r>
              <a:rPr lang="en-US" altLang="en-US" b="1" dirty="0">
                <a:solidFill>
                  <a:srgbClr val="7030A0"/>
                </a:solidFill>
                <a:latin typeface="+mj-lt"/>
              </a:rPr>
              <a:t>~20 nmol cm</a:t>
            </a:r>
            <a:r>
              <a:rPr lang="en-US" altLang="en-US" b="1" baseline="30000" dirty="0">
                <a:solidFill>
                  <a:srgbClr val="7030A0"/>
                </a:solidFill>
                <a:latin typeface="+mj-lt"/>
              </a:rPr>
              <a:t>-3</a:t>
            </a:r>
            <a:r>
              <a:rPr lang="en-US" altLang="en-US" b="1" dirty="0">
                <a:solidFill>
                  <a:srgbClr val="7030A0"/>
                </a:solidFill>
                <a:latin typeface="+mj-lt"/>
              </a:rPr>
              <a:t> d</a:t>
            </a:r>
            <a:r>
              <a:rPr lang="en-US" altLang="en-US" b="1" baseline="30000" dirty="0">
                <a:solidFill>
                  <a:srgbClr val="7030A0"/>
                </a:solidFill>
                <a:latin typeface="+mj-lt"/>
              </a:rPr>
              <a:t>-1</a:t>
            </a:r>
          </a:p>
          <a:p>
            <a:pPr algn="ctr">
              <a:spcBef>
                <a:spcPct val="50000"/>
              </a:spcBef>
            </a:pPr>
            <a:r>
              <a:rPr lang="en-US" altLang="en-US" sz="2000" dirty="0">
                <a:solidFill>
                  <a:srgbClr val="7030A0"/>
                </a:solidFill>
                <a:latin typeface="+mj-lt"/>
              </a:rPr>
              <a:t>At these low rates, </a:t>
            </a:r>
            <a:r>
              <a:rPr lang="en-US" altLang="en-US" sz="2000" b="1" dirty="0">
                <a:solidFill>
                  <a:srgbClr val="7030A0"/>
                </a:solidFill>
                <a:latin typeface="+mj-lt"/>
              </a:rPr>
              <a:t>70‰ fractionations </a:t>
            </a:r>
            <a:r>
              <a:rPr lang="en-US" altLang="en-US" sz="2000" dirty="0">
                <a:solidFill>
                  <a:srgbClr val="7030A0"/>
                </a:solidFill>
                <a:latin typeface="+mj-lt"/>
              </a:rPr>
              <a:t>are now considered standard (e.g. Alfonso Basin).</a:t>
            </a:r>
          </a:p>
        </p:txBody>
      </p:sp>
      <p:sp>
        <p:nvSpPr>
          <p:cNvPr id="32777" name="Text Box 9">
            <a:extLst>
              <a:ext uri="{FF2B5EF4-FFF2-40B4-BE49-F238E27FC236}">
                <a16:creationId xmlns:a16="http://schemas.microsoft.com/office/drawing/2014/main" id="{339A9E64-E84B-9A99-07F1-D21691F76F76}"/>
              </a:ext>
            </a:extLst>
          </p:cNvPr>
          <p:cNvSpPr txBox="1">
            <a:spLocks noChangeArrowheads="1"/>
          </p:cNvSpPr>
          <p:nvPr/>
        </p:nvSpPr>
        <p:spPr bwMode="auto">
          <a:xfrm>
            <a:off x="892256" y="3943131"/>
            <a:ext cx="5802313"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dirty="0">
                <a:solidFill>
                  <a:srgbClr val="7030A0"/>
                </a:solidFill>
                <a:latin typeface="+mj-lt"/>
              </a:rPr>
              <a:t>By contrast, environments with </a:t>
            </a:r>
            <a:r>
              <a:rPr lang="en-US" altLang="en-US" sz="2000" b="1" dirty="0">
                <a:solidFill>
                  <a:srgbClr val="7030A0"/>
                </a:solidFill>
                <a:latin typeface="+mj-lt"/>
              </a:rPr>
              <a:t>hydrothermal</a:t>
            </a:r>
            <a:r>
              <a:rPr lang="en-US" altLang="en-US" sz="2000" dirty="0">
                <a:solidFill>
                  <a:srgbClr val="7030A0"/>
                </a:solidFill>
                <a:latin typeface="+mj-lt"/>
              </a:rPr>
              <a:t> activity, such as </a:t>
            </a:r>
            <a:r>
              <a:rPr lang="en-US" altLang="en-US" sz="2000" b="1" dirty="0" err="1">
                <a:solidFill>
                  <a:srgbClr val="7030A0"/>
                </a:solidFill>
                <a:latin typeface="+mj-lt"/>
              </a:rPr>
              <a:t>Guaymas</a:t>
            </a:r>
            <a:r>
              <a:rPr lang="en-US" altLang="en-US" sz="2000" b="1" dirty="0">
                <a:solidFill>
                  <a:srgbClr val="7030A0"/>
                </a:solidFill>
                <a:latin typeface="+mj-lt"/>
              </a:rPr>
              <a:t> Basin</a:t>
            </a:r>
            <a:r>
              <a:rPr lang="en-US" altLang="en-US" sz="2000" dirty="0">
                <a:solidFill>
                  <a:srgbClr val="7030A0"/>
                </a:solidFill>
                <a:latin typeface="+mj-lt"/>
              </a:rPr>
              <a:t>, often show the highest production rates of H</a:t>
            </a:r>
            <a:r>
              <a:rPr lang="en-US" altLang="en-US" sz="2000" baseline="-25000" dirty="0">
                <a:solidFill>
                  <a:srgbClr val="7030A0"/>
                </a:solidFill>
                <a:latin typeface="+mj-lt"/>
              </a:rPr>
              <a:t>2</a:t>
            </a:r>
            <a:r>
              <a:rPr lang="en-US" altLang="en-US" sz="2000" dirty="0">
                <a:solidFill>
                  <a:srgbClr val="7030A0"/>
                </a:solidFill>
                <a:latin typeface="+mj-lt"/>
              </a:rPr>
              <a:t>S</a:t>
            </a:r>
          </a:p>
        </p:txBody>
      </p:sp>
      <p:sp>
        <p:nvSpPr>
          <p:cNvPr id="32779" name="Text Box 11">
            <a:extLst>
              <a:ext uri="{FF2B5EF4-FFF2-40B4-BE49-F238E27FC236}">
                <a16:creationId xmlns:a16="http://schemas.microsoft.com/office/drawing/2014/main" id="{3E766F32-B2A0-FD6E-28AB-0CA8166C434C}"/>
              </a:ext>
            </a:extLst>
          </p:cNvPr>
          <p:cNvSpPr txBox="1">
            <a:spLocks noChangeArrowheads="1"/>
          </p:cNvSpPr>
          <p:nvPr/>
        </p:nvSpPr>
        <p:spPr bwMode="auto">
          <a:xfrm>
            <a:off x="1258174" y="4951076"/>
            <a:ext cx="5070475"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b="1" dirty="0">
                <a:solidFill>
                  <a:srgbClr val="7030A0"/>
                </a:solidFill>
                <a:latin typeface="+mj-lt"/>
              </a:rPr>
              <a:t>3350 nmol cm</a:t>
            </a:r>
            <a:r>
              <a:rPr lang="en-US" altLang="en-US" b="1" baseline="30000" dirty="0">
                <a:solidFill>
                  <a:srgbClr val="7030A0"/>
                </a:solidFill>
                <a:latin typeface="+mj-lt"/>
              </a:rPr>
              <a:t>-3</a:t>
            </a:r>
            <a:r>
              <a:rPr lang="en-US" altLang="en-US" b="1" dirty="0">
                <a:solidFill>
                  <a:srgbClr val="7030A0"/>
                </a:solidFill>
                <a:latin typeface="+mj-lt"/>
              </a:rPr>
              <a:t> d</a:t>
            </a:r>
            <a:r>
              <a:rPr lang="en-US" altLang="en-US" b="1" baseline="30000" dirty="0">
                <a:solidFill>
                  <a:srgbClr val="7030A0"/>
                </a:solidFill>
                <a:latin typeface="+mj-lt"/>
              </a:rPr>
              <a:t>-1</a:t>
            </a:r>
            <a:r>
              <a:rPr lang="en-US" altLang="en-US" b="1" dirty="0">
                <a:solidFill>
                  <a:srgbClr val="7030A0"/>
                </a:solidFill>
                <a:latin typeface="+mj-lt"/>
              </a:rPr>
              <a:t> at vent site</a:t>
            </a:r>
          </a:p>
        </p:txBody>
      </p:sp>
      <p:grpSp>
        <p:nvGrpSpPr>
          <p:cNvPr id="12" name="Group 11">
            <a:extLst>
              <a:ext uri="{FF2B5EF4-FFF2-40B4-BE49-F238E27FC236}">
                <a16:creationId xmlns:a16="http://schemas.microsoft.com/office/drawing/2014/main" id="{81F23BEA-F699-014B-5794-DD21B8DA20FC}"/>
              </a:ext>
            </a:extLst>
          </p:cNvPr>
          <p:cNvGrpSpPr/>
          <p:nvPr/>
        </p:nvGrpSpPr>
        <p:grpSpPr>
          <a:xfrm>
            <a:off x="6492669" y="3453955"/>
            <a:ext cx="2859261" cy="369332"/>
            <a:chOff x="6492669" y="3453955"/>
            <a:chExt cx="2859261" cy="369332"/>
          </a:xfrm>
        </p:grpSpPr>
        <p:sp>
          <p:nvSpPr>
            <p:cNvPr id="2" name="TextBox 1">
              <a:extLst>
                <a:ext uri="{FF2B5EF4-FFF2-40B4-BE49-F238E27FC236}">
                  <a16:creationId xmlns:a16="http://schemas.microsoft.com/office/drawing/2014/main" id="{723F5C44-C3F9-A0DD-2543-52CE01F95CF3}"/>
                </a:ext>
              </a:extLst>
            </p:cNvPr>
            <p:cNvSpPr txBox="1"/>
            <p:nvPr/>
          </p:nvSpPr>
          <p:spPr>
            <a:xfrm>
              <a:off x="9037146" y="3453955"/>
              <a:ext cx="314784" cy="369332"/>
            </a:xfrm>
            <a:prstGeom prst="rect">
              <a:avLst/>
            </a:prstGeom>
            <a:noFill/>
          </p:spPr>
          <p:txBody>
            <a:bodyPr wrap="square" rtlCol="0">
              <a:spAutoFit/>
            </a:bodyPr>
            <a:lstStyle/>
            <a:p>
              <a:r>
                <a:rPr lang="en-US" altLang="en-US" sz="1800" b="1" dirty="0">
                  <a:solidFill>
                    <a:srgbClr val="7030A0"/>
                  </a:solidFill>
                  <a:latin typeface="+mj-lt"/>
                </a:rPr>
                <a:t>⭐︎</a:t>
              </a:r>
              <a:endParaRPr lang="en-US" b="1" dirty="0"/>
            </a:p>
          </p:txBody>
        </p:sp>
        <p:cxnSp>
          <p:nvCxnSpPr>
            <p:cNvPr id="4" name="Straight Arrow Connector 3">
              <a:extLst>
                <a:ext uri="{FF2B5EF4-FFF2-40B4-BE49-F238E27FC236}">
                  <a16:creationId xmlns:a16="http://schemas.microsoft.com/office/drawing/2014/main" id="{E7C1D3AC-A338-DF22-3BEA-1CC1F30825BA}"/>
                </a:ext>
              </a:extLst>
            </p:cNvPr>
            <p:cNvCxnSpPr>
              <a:cxnSpLocks/>
            </p:cNvCxnSpPr>
            <p:nvPr/>
          </p:nvCxnSpPr>
          <p:spPr>
            <a:xfrm>
              <a:off x="6492669" y="3540486"/>
              <a:ext cx="2701869" cy="98135"/>
            </a:xfrm>
            <a:prstGeom prst="straightConnector1">
              <a:avLst/>
            </a:prstGeom>
            <a:ln w="31750">
              <a:solidFill>
                <a:schemeClr val="accent2">
                  <a:lumMod val="75000"/>
                </a:schemeClr>
              </a:solidFill>
              <a:headEnd w="lg" len="med"/>
              <a:tailEnd type="stealth" w="lg" len="med"/>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0B75A169-0100-4AE2-6B73-1EC9D8A63391}"/>
              </a:ext>
            </a:extLst>
          </p:cNvPr>
          <p:cNvSpPr txBox="1"/>
          <p:nvPr/>
        </p:nvSpPr>
        <p:spPr>
          <a:xfrm>
            <a:off x="4036741" y="6110868"/>
            <a:ext cx="184731" cy="369332"/>
          </a:xfrm>
          <a:prstGeom prst="rect">
            <a:avLst/>
          </a:prstGeom>
          <a:noFill/>
        </p:spPr>
        <p:txBody>
          <a:bodyPr wrap="none" rtlCol="0">
            <a:spAutoFit/>
          </a:bodyPr>
          <a:lstStyle/>
          <a:p>
            <a:endParaRPr lang="en-US" dirty="0"/>
          </a:p>
        </p:txBody>
      </p:sp>
      <p:sp>
        <p:nvSpPr>
          <p:cNvPr id="15" name="Text Box 11">
            <a:extLst>
              <a:ext uri="{FF2B5EF4-FFF2-40B4-BE49-F238E27FC236}">
                <a16:creationId xmlns:a16="http://schemas.microsoft.com/office/drawing/2014/main" id="{9220C597-E5F0-13E3-7747-DCC71E477C31}"/>
              </a:ext>
            </a:extLst>
          </p:cNvPr>
          <p:cNvSpPr txBox="1">
            <a:spLocks noChangeArrowheads="1"/>
          </p:cNvSpPr>
          <p:nvPr/>
        </p:nvSpPr>
        <p:spPr bwMode="auto">
          <a:xfrm>
            <a:off x="1258173" y="5858781"/>
            <a:ext cx="5070475"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b="1" dirty="0">
                <a:solidFill>
                  <a:srgbClr val="7030A0"/>
                </a:solidFill>
                <a:latin typeface="+mj-lt"/>
              </a:rPr>
              <a:t>&lt;12 nmol cm</a:t>
            </a:r>
            <a:r>
              <a:rPr lang="en-US" altLang="en-US" b="1" baseline="30000" dirty="0">
                <a:solidFill>
                  <a:srgbClr val="7030A0"/>
                </a:solidFill>
                <a:latin typeface="+mj-lt"/>
              </a:rPr>
              <a:t>-3</a:t>
            </a:r>
            <a:r>
              <a:rPr lang="en-US" altLang="en-US" b="1" dirty="0">
                <a:solidFill>
                  <a:srgbClr val="7030A0"/>
                </a:solidFill>
                <a:latin typeface="+mj-lt"/>
              </a:rPr>
              <a:t> d</a:t>
            </a:r>
            <a:r>
              <a:rPr lang="en-US" altLang="en-US" b="1" baseline="30000" dirty="0">
                <a:solidFill>
                  <a:srgbClr val="7030A0"/>
                </a:solidFill>
                <a:latin typeface="+mj-lt"/>
              </a:rPr>
              <a:t>-1</a:t>
            </a:r>
            <a:r>
              <a:rPr lang="en-US" altLang="en-US" b="1" dirty="0">
                <a:solidFill>
                  <a:srgbClr val="7030A0"/>
                </a:solidFill>
                <a:latin typeface="+mj-lt"/>
              </a:rPr>
              <a:t> at vent site</a:t>
            </a:r>
          </a:p>
        </p:txBody>
      </p:sp>
      <p:sp>
        <p:nvSpPr>
          <p:cNvPr id="16" name="TextBox 15">
            <a:extLst>
              <a:ext uri="{FF2B5EF4-FFF2-40B4-BE49-F238E27FC236}">
                <a16:creationId xmlns:a16="http://schemas.microsoft.com/office/drawing/2014/main" id="{A97914B0-2D45-5F05-1335-DD716E4DB901}"/>
              </a:ext>
            </a:extLst>
          </p:cNvPr>
          <p:cNvSpPr txBox="1"/>
          <p:nvPr/>
        </p:nvSpPr>
        <p:spPr>
          <a:xfrm>
            <a:off x="3323063" y="562021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A129B38A-0FE9-E53D-D5E3-855B5EE5F80C}"/>
              </a:ext>
            </a:extLst>
          </p:cNvPr>
          <p:cNvSpPr txBox="1"/>
          <p:nvPr/>
        </p:nvSpPr>
        <p:spPr>
          <a:xfrm>
            <a:off x="1053387" y="5445773"/>
            <a:ext cx="5779146" cy="369332"/>
          </a:xfrm>
          <a:prstGeom prst="rect">
            <a:avLst/>
          </a:prstGeom>
          <a:noFill/>
        </p:spPr>
        <p:txBody>
          <a:bodyPr wrap="none" rtlCol="0">
            <a:spAutoFit/>
          </a:bodyPr>
          <a:lstStyle/>
          <a:p>
            <a:r>
              <a:rPr lang="en-US" altLang="en-US" sz="1800" dirty="0">
                <a:solidFill>
                  <a:srgbClr val="7030A0"/>
                </a:solidFill>
                <a:latin typeface="+mj-lt"/>
              </a:rPr>
              <a:t>Non-hydrothermal sediments just outside the vent field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16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2" presetClass="entr" presetSubtype="0" fill="hold" grpId="0" nodeType="clickEffect">
                                  <p:stCondLst>
                                    <p:cond delay="0"/>
                                  </p:stCondLst>
                                  <p:childTnLst>
                                    <p:set>
                                      <p:cBhvr>
                                        <p:cTn id="10" dur="1" fill="hold">
                                          <p:stCondLst>
                                            <p:cond delay="0"/>
                                          </p:stCondLst>
                                        </p:cTn>
                                        <p:tgtEl>
                                          <p:spTgt spid="111620"/>
                                        </p:tgtEl>
                                        <p:attrNameLst>
                                          <p:attrName>style.visibility</p:attrName>
                                        </p:attrNameLst>
                                      </p:cBhvr>
                                      <p:to>
                                        <p:strVal val="visible"/>
                                      </p:to>
                                    </p:set>
                                    <p:animScale>
                                      <p:cBhvr>
                                        <p:cTn id="11" dur="1000" decel="50000" fill="hold">
                                          <p:stCondLst>
                                            <p:cond delay="0"/>
                                          </p:stCondLst>
                                        </p:cTn>
                                        <p:tgtEl>
                                          <p:spTgt spid="1116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11620"/>
                                        </p:tgtEl>
                                        <p:attrNameLst>
                                          <p:attrName>ppt_x</p:attrName>
                                          <p:attrName>ppt_y</p:attrName>
                                        </p:attrNameLst>
                                      </p:cBhvr>
                                    </p:animMotion>
                                    <p:animEffect transition="in" filter="fade">
                                      <p:cBhvr>
                                        <p:cTn id="13" dur="1000"/>
                                        <p:tgtEl>
                                          <p:spTgt spid="111620"/>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2777"/>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327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7" grpId="0"/>
      <p:bldP spid="111620" grpId="0"/>
      <p:bldP spid="32777" grpId="0"/>
      <p:bldP spid="32779"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0D5129-F34F-2EB9-3081-C0AC77F75CC4}"/>
              </a:ext>
            </a:extLst>
          </p:cNvPr>
          <p:cNvSpPr/>
          <p:nvPr/>
        </p:nvSpPr>
        <p:spPr>
          <a:xfrm>
            <a:off x="379133" y="31144"/>
            <a:ext cx="11268635" cy="6454588"/>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466" name="Group 2">
            <a:extLst>
              <a:ext uri="{FF2B5EF4-FFF2-40B4-BE49-F238E27FC236}">
                <a16:creationId xmlns:a16="http://schemas.microsoft.com/office/drawing/2014/main" id="{D01871E5-CCC8-A022-35D1-512C76B95157}"/>
              </a:ext>
            </a:extLst>
          </p:cNvPr>
          <p:cNvGrpSpPr>
            <a:grpSpLocks/>
          </p:cNvGrpSpPr>
          <p:nvPr/>
        </p:nvGrpSpPr>
        <p:grpSpPr bwMode="auto">
          <a:xfrm>
            <a:off x="1858963" y="2971801"/>
            <a:ext cx="5448300" cy="3495675"/>
            <a:chOff x="211" y="1872"/>
            <a:chExt cx="3432" cy="2202"/>
          </a:xfrm>
        </p:grpSpPr>
        <p:sp>
          <p:nvSpPr>
            <p:cNvPr id="36931" name="Freeform 3">
              <a:extLst>
                <a:ext uri="{FF2B5EF4-FFF2-40B4-BE49-F238E27FC236}">
                  <a16:creationId xmlns:a16="http://schemas.microsoft.com/office/drawing/2014/main" id="{A9DE97B7-A5F0-9C26-FC82-B17D32080261}"/>
                </a:ext>
              </a:extLst>
            </p:cNvPr>
            <p:cNvSpPr>
              <a:spLocks/>
            </p:cNvSpPr>
            <p:nvPr/>
          </p:nvSpPr>
          <p:spPr bwMode="auto">
            <a:xfrm>
              <a:off x="652" y="2988"/>
              <a:ext cx="2952" cy="632"/>
            </a:xfrm>
            <a:custGeom>
              <a:avLst/>
              <a:gdLst>
                <a:gd name="T0" fmla="*/ 0 w 2952"/>
                <a:gd name="T1" fmla="*/ 0 h 632"/>
                <a:gd name="T2" fmla="*/ 0 w 2952"/>
                <a:gd name="T3" fmla="*/ 632 h 632"/>
                <a:gd name="T4" fmla="*/ 2952 w 2952"/>
                <a:gd name="T5" fmla="*/ 632 h 632"/>
                <a:gd name="T6" fmla="*/ 0 60000 65536"/>
                <a:gd name="T7" fmla="*/ 0 60000 65536"/>
                <a:gd name="T8" fmla="*/ 0 60000 65536"/>
              </a:gdLst>
              <a:ahLst/>
              <a:cxnLst>
                <a:cxn ang="T6">
                  <a:pos x="T0" y="T1"/>
                </a:cxn>
                <a:cxn ang="T7">
                  <a:pos x="T2" y="T3"/>
                </a:cxn>
                <a:cxn ang="T8">
                  <a:pos x="T4" y="T5"/>
                </a:cxn>
              </a:cxnLst>
              <a:rect l="0" t="0" r="r" b="b"/>
              <a:pathLst>
                <a:path w="2952" h="632">
                  <a:moveTo>
                    <a:pt x="0" y="0"/>
                  </a:moveTo>
                  <a:lnTo>
                    <a:pt x="0" y="632"/>
                  </a:lnTo>
                  <a:lnTo>
                    <a:pt x="2952" y="632"/>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32" name="Line 4">
              <a:extLst>
                <a:ext uri="{FF2B5EF4-FFF2-40B4-BE49-F238E27FC236}">
                  <a16:creationId xmlns:a16="http://schemas.microsoft.com/office/drawing/2014/main" id="{D5AEACF5-66CB-A383-A8AC-C231266819CE}"/>
                </a:ext>
              </a:extLst>
            </p:cNvPr>
            <p:cNvSpPr>
              <a:spLocks noChangeShapeType="1"/>
            </p:cNvSpPr>
            <p:nvPr/>
          </p:nvSpPr>
          <p:spPr bwMode="auto">
            <a:xfrm>
              <a:off x="612" y="3620"/>
              <a:ext cx="32" cy="1"/>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3" name="Line 5">
              <a:extLst>
                <a:ext uri="{FF2B5EF4-FFF2-40B4-BE49-F238E27FC236}">
                  <a16:creationId xmlns:a16="http://schemas.microsoft.com/office/drawing/2014/main" id="{788FF279-FF23-A736-708A-E0D1F9E09D5F}"/>
                </a:ext>
              </a:extLst>
            </p:cNvPr>
            <p:cNvSpPr>
              <a:spLocks noChangeShapeType="1"/>
            </p:cNvSpPr>
            <p:nvPr/>
          </p:nvSpPr>
          <p:spPr bwMode="auto">
            <a:xfrm>
              <a:off x="612" y="3404"/>
              <a:ext cx="32" cy="1"/>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4" name="Line 6">
              <a:extLst>
                <a:ext uri="{FF2B5EF4-FFF2-40B4-BE49-F238E27FC236}">
                  <a16:creationId xmlns:a16="http://schemas.microsoft.com/office/drawing/2014/main" id="{0983D9CF-FBD9-565D-586D-24004A506E94}"/>
                </a:ext>
              </a:extLst>
            </p:cNvPr>
            <p:cNvSpPr>
              <a:spLocks noChangeShapeType="1"/>
            </p:cNvSpPr>
            <p:nvPr/>
          </p:nvSpPr>
          <p:spPr bwMode="auto">
            <a:xfrm>
              <a:off x="612" y="3196"/>
              <a:ext cx="32" cy="1"/>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5" name="Line 7">
              <a:extLst>
                <a:ext uri="{FF2B5EF4-FFF2-40B4-BE49-F238E27FC236}">
                  <a16:creationId xmlns:a16="http://schemas.microsoft.com/office/drawing/2014/main" id="{481B80D3-5F1D-2AE4-AFE5-B10AA6D19653}"/>
                </a:ext>
              </a:extLst>
            </p:cNvPr>
            <p:cNvSpPr>
              <a:spLocks noChangeShapeType="1"/>
            </p:cNvSpPr>
            <p:nvPr/>
          </p:nvSpPr>
          <p:spPr bwMode="auto">
            <a:xfrm>
              <a:off x="612" y="2988"/>
              <a:ext cx="32" cy="1"/>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6" name="Line 8">
              <a:extLst>
                <a:ext uri="{FF2B5EF4-FFF2-40B4-BE49-F238E27FC236}">
                  <a16:creationId xmlns:a16="http://schemas.microsoft.com/office/drawing/2014/main" id="{C5AA73BE-F503-0B96-3C3B-AD1ECEE3C799}"/>
                </a:ext>
              </a:extLst>
            </p:cNvPr>
            <p:cNvSpPr>
              <a:spLocks noChangeShapeType="1"/>
            </p:cNvSpPr>
            <p:nvPr/>
          </p:nvSpPr>
          <p:spPr bwMode="auto">
            <a:xfrm flipV="1">
              <a:off x="652" y="2988"/>
              <a:ext cx="1" cy="632"/>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7" name="Line 9">
              <a:extLst>
                <a:ext uri="{FF2B5EF4-FFF2-40B4-BE49-F238E27FC236}">
                  <a16:creationId xmlns:a16="http://schemas.microsoft.com/office/drawing/2014/main" id="{89DB4258-38E6-0C40-0D1D-3DF375D46229}"/>
                </a:ext>
              </a:extLst>
            </p:cNvPr>
            <p:cNvSpPr>
              <a:spLocks noChangeShapeType="1"/>
            </p:cNvSpPr>
            <p:nvPr/>
          </p:nvSpPr>
          <p:spPr bwMode="auto">
            <a:xfrm>
              <a:off x="652" y="362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8" name="Line 10">
              <a:extLst>
                <a:ext uri="{FF2B5EF4-FFF2-40B4-BE49-F238E27FC236}">
                  <a16:creationId xmlns:a16="http://schemas.microsoft.com/office/drawing/2014/main" id="{6B789478-7847-E8C9-651D-E5F54F6A93C9}"/>
                </a:ext>
              </a:extLst>
            </p:cNvPr>
            <p:cNvSpPr>
              <a:spLocks noChangeShapeType="1"/>
            </p:cNvSpPr>
            <p:nvPr/>
          </p:nvSpPr>
          <p:spPr bwMode="auto">
            <a:xfrm>
              <a:off x="900" y="362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9" name="Line 11">
              <a:extLst>
                <a:ext uri="{FF2B5EF4-FFF2-40B4-BE49-F238E27FC236}">
                  <a16:creationId xmlns:a16="http://schemas.microsoft.com/office/drawing/2014/main" id="{A3A0C5E3-2761-2378-7EC3-1C83303B13D2}"/>
                </a:ext>
              </a:extLst>
            </p:cNvPr>
            <p:cNvSpPr>
              <a:spLocks noChangeShapeType="1"/>
            </p:cNvSpPr>
            <p:nvPr/>
          </p:nvSpPr>
          <p:spPr bwMode="auto">
            <a:xfrm>
              <a:off x="1148" y="362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0" name="Line 12">
              <a:extLst>
                <a:ext uri="{FF2B5EF4-FFF2-40B4-BE49-F238E27FC236}">
                  <a16:creationId xmlns:a16="http://schemas.microsoft.com/office/drawing/2014/main" id="{BFB6C399-8974-49F6-8A44-76A7AA9D7E55}"/>
                </a:ext>
              </a:extLst>
            </p:cNvPr>
            <p:cNvSpPr>
              <a:spLocks noChangeShapeType="1"/>
            </p:cNvSpPr>
            <p:nvPr/>
          </p:nvSpPr>
          <p:spPr bwMode="auto">
            <a:xfrm>
              <a:off x="1388" y="362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1" name="Line 13">
              <a:extLst>
                <a:ext uri="{FF2B5EF4-FFF2-40B4-BE49-F238E27FC236}">
                  <a16:creationId xmlns:a16="http://schemas.microsoft.com/office/drawing/2014/main" id="{4DB38CF0-918A-611C-6188-036783C99A2C}"/>
                </a:ext>
              </a:extLst>
            </p:cNvPr>
            <p:cNvSpPr>
              <a:spLocks noChangeShapeType="1"/>
            </p:cNvSpPr>
            <p:nvPr/>
          </p:nvSpPr>
          <p:spPr bwMode="auto">
            <a:xfrm>
              <a:off x="1636" y="362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2" name="Line 14">
              <a:extLst>
                <a:ext uri="{FF2B5EF4-FFF2-40B4-BE49-F238E27FC236}">
                  <a16:creationId xmlns:a16="http://schemas.microsoft.com/office/drawing/2014/main" id="{2763C35A-3990-4FB9-F97D-A5C3E4A5F92F}"/>
                </a:ext>
              </a:extLst>
            </p:cNvPr>
            <p:cNvSpPr>
              <a:spLocks noChangeShapeType="1"/>
            </p:cNvSpPr>
            <p:nvPr/>
          </p:nvSpPr>
          <p:spPr bwMode="auto">
            <a:xfrm>
              <a:off x="1884" y="362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3" name="Line 15">
              <a:extLst>
                <a:ext uri="{FF2B5EF4-FFF2-40B4-BE49-F238E27FC236}">
                  <a16:creationId xmlns:a16="http://schemas.microsoft.com/office/drawing/2014/main" id="{9372C06E-4C60-E95D-7886-BFB956B6B13E}"/>
                </a:ext>
              </a:extLst>
            </p:cNvPr>
            <p:cNvSpPr>
              <a:spLocks noChangeShapeType="1"/>
            </p:cNvSpPr>
            <p:nvPr/>
          </p:nvSpPr>
          <p:spPr bwMode="auto">
            <a:xfrm>
              <a:off x="2132" y="362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4" name="Line 16">
              <a:extLst>
                <a:ext uri="{FF2B5EF4-FFF2-40B4-BE49-F238E27FC236}">
                  <a16:creationId xmlns:a16="http://schemas.microsoft.com/office/drawing/2014/main" id="{89A3DA81-6764-F344-E258-005A44572E83}"/>
                </a:ext>
              </a:extLst>
            </p:cNvPr>
            <p:cNvSpPr>
              <a:spLocks noChangeShapeType="1"/>
            </p:cNvSpPr>
            <p:nvPr/>
          </p:nvSpPr>
          <p:spPr bwMode="auto">
            <a:xfrm>
              <a:off x="2372" y="362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5" name="Line 17">
              <a:extLst>
                <a:ext uri="{FF2B5EF4-FFF2-40B4-BE49-F238E27FC236}">
                  <a16:creationId xmlns:a16="http://schemas.microsoft.com/office/drawing/2014/main" id="{BFC95E40-5EF2-B974-BE26-B99FA6E71EA9}"/>
                </a:ext>
              </a:extLst>
            </p:cNvPr>
            <p:cNvSpPr>
              <a:spLocks noChangeShapeType="1"/>
            </p:cNvSpPr>
            <p:nvPr/>
          </p:nvSpPr>
          <p:spPr bwMode="auto">
            <a:xfrm>
              <a:off x="2620" y="362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6" name="Line 18">
              <a:extLst>
                <a:ext uri="{FF2B5EF4-FFF2-40B4-BE49-F238E27FC236}">
                  <a16:creationId xmlns:a16="http://schemas.microsoft.com/office/drawing/2014/main" id="{9989A59D-EA05-873A-C268-1C6E89FAD2FD}"/>
                </a:ext>
              </a:extLst>
            </p:cNvPr>
            <p:cNvSpPr>
              <a:spLocks noChangeShapeType="1"/>
            </p:cNvSpPr>
            <p:nvPr/>
          </p:nvSpPr>
          <p:spPr bwMode="auto">
            <a:xfrm>
              <a:off x="2868" y="362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7" name="Line 19">
              <a:extLst>
                <a:ext uri="{FF2B5EF4-FFF2-40B4-BE49-F238E27FC236}">
                  <a16:creationId xmlns:a16="http://schemas.microsoft.com/office/drawing/2014/main" id="{4A65C2D2-B09E-1B3D-8F41-8D7042C87E38}"/>
                </a:ext>
              </a:extLst>
            </p:cNvPr>
            <p:cNvSpPr>
              <a:spLocks noChangeShapeType="1"/>
            </p:cNvSpPr>
            <p:nvPr/>
          </p:nvSpPr>
          <p:spPr bwMode="auto">
            <a:xfrm>
              <a:off x="3116" y="362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8" name="Line 20">
              <a:extLst>
                <a:ext uri="{FF2B5EF4-FFF2-40B4-BE49-F238E27FC236}">
                  <a16:creationId xmlns:a16="http://schemas.microsoft.com/office/drawing/2014/main" id="{09E4FFAE-940B-BB12-8D9F-E0DB61006DE8}"/>
                </a:ext>
              </a:extLst>
            </p:cNvPr>
            <p:cNvSpPr>
              <a:spLocks noChangeShapeType="1"/>
            </p:cNvSpPr>
            <p:nvPr/>
          </p:nvSpPr>
          <p:spPr bwMode="auto">
            <a:xfrm>
              <a:off x="3356" y="362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9" name="Line 21">
              <a:extLst>
                <a:ext uri="{FF2B5EF4-FFF2-40B4-BE49-F238E27FC236}">
                  <a16:creationId xmlns:a16="http://schemas.microsoft.com/office/drawing/2014/main" id="{C1C65436-2E3B-3A63-19E8-FB346115B39B}"/>
                </a:ext>
              </a:extLst>
            </p:cNvPr>
            <p:cNvSpPr>
              <a:spLocks noChangeShapeType="1"/>
            </p:cNvSpPr>
            <p:nvPr/>
          </p:nvSpPr>
          <p:spPr bwMode="auto">
            <a:xfrm>
              <a:off x="3604" y="362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0" name="Line 22">
              <a:extLst>
                <a:ext uri="{FF2B5EF4-FFF2-40B4-BE49-F238E27FC236}">
                  <a16:creationId xmlns:a16="http://schemas.microsoft.com/office/drawing/2014/main" id="{71089E7F-9E39-D2FB-03A5-927752D8880A}"/>
                </a:ext>
              </a:extLst>
            </p:cNvPr>
            <p:cNvSpPr>
              <a:spLocks noChangeShapeType="1"/>
            </p:cNvSpPr>
            <p:nvPr/>
          </p:nvSpPr>
          <p:spPr bwMode="auto">
            <a:xfrm>
              <a:off x="652" y="3620"/>
              <a:ext cx="2952" cy="1"/>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1" name="Rectangle 23">
              <a:extLst>
                <a:ext uri="{FF2B5EF4-FFF2-40B4-BE49-F238E27FC236}">
                  <a16:creationId xmlns:a16="http://schemas.microsoft.com/office/drawing/2014/main" id="{F879EE35-04FF-F28A-68E7-62095EEC7929}"/>
                </a:ext>
              </a:extLst>
            </p:cNvPr>
            <p:cNvSpPr>
              <a:spLocks noChangeArrowheads="1"/>
            </p:cNvSpPr>
            <p:nvPr/>
          </p:nvSpPr>
          <p:spPr bwMode="auto">
            <a:xfrm>
              <a:off x="852" y="3572"/>
              <a:ext cx="96" cy="48"/>
            </a:xfrm>
            <a:prstGeom prst="rect">
              <a:avLst/>
            </a:prstGeom>
            <a:solidFill>
              <a:srgbClr val="59FD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52" name="Rectangle 24">
              <a:extLst>
                <a:ext uri="{FF2B5EF4-FFF2-40B4-BE49-F238E27FC236}">
                  <a16:creationId xmlns:a16="http://schemas.microsoft.com/office/drawing/2014/main" id="{FA5E3AFB-ED29-0842-D907-BAD228CFBF5E}"/>
                </a:ext>
              </a:extLst>
            </p:cNvPr>
            <p:cNvSpPr>
              <a:spLocks noChangeArrowheads="1"/>
            </p:cNvSpPr>
            <p:nvPr/>
          </p:nvSpPr>
          <p:spPr bwMode="auto">
            <a:xfrm>
              <a:off x="852" y="3572"/>
              <a:ext cx="104" cy="56"/>
            </a:xfrm>
            <a:prstGeom prst="rect">
              <a:avLst/>
            </a:prstGeom>
            <a:noFill/>
            <a:ln w="19050">
              <a:solidFill>
                <a:srgbClr val="59FDE6"/>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53" name="Rectangle 25">
              <a:extLst>
                <a:ext uri="{FF2B5EF4-FFF2-40B4-BE49-F238E27FC236}">
                  <a16:creationId xmlns:a16="http://schemas.microsoft.com/office/drawing/2014/main" id="{263AD1D2-13DD-5E0B-5DA3-9B791DF8645D}"/>
                </a:ext>
              </a:extLst>
            </p:cNvPr>
            <p:cNvSpPr>
              <a:spLocks noChangeArrowheads="1"/>
            </p:cNvSpPr>
            <p:nvPr/>
          </p:nvSpPr>
          <p:spPr bwMode="auto">
            <a:xfrm>
              <a:off x="948" y="3572"/>
              <a:ext cx="96" cy="48"/>
            </a:xfrm>
            <a:prstGeom prst="rect">
              <a:avLst/>
            </a:prstGeom>
            <a:solidFill>
              <a:srgbClr val="59FD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54" name="Rectangle 26">
              <a:extLst>
                <a:ext uri="{FF2B5EF4-FFF2-40B4-BE49-F238E27FC236}">
                  <a16:creationId xmlns:a16="http://schemas.microsoft.com/office/drawing/2014/main" id="{39B93F84-4B2B-A5C4-BF75-1E287078DFC0}"/>
                </a:ext>
              </a:extLst>
            </p:cNvPr>
            <p:cNvSpPr>
              <a:spLocks noChangeArrowheads="1"/>
            </p:cNvSpPr>
            <p:nvPr/>
          </p:nvSpPr>
          <p:spPr bwMode="auto">
            <a:xfrm>
              <a:off x="948" y="3572"/>
              <a:ext cx="104" cy="56"/>
            </a:xfrm>
            <a:prstGeom prst="rect">
              <a:avLst/>
            </a:prstGeom>
            <a:noFill/>
            <a:ln w="19050">
              <a:solidFill>
                <a:srgbClr val="59FDE6"/>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55" name="Rectangle 27">
              <a:extLst>
                <a:ext uri="{FF2B5EF4-FFF2-40B4-BE49-F238E27FC236}">
                  <a16:creationId xmlns:a16="http://schemas.microsoft.com/office/drawing/2014/main" id="{B0D3731C-823A-5E5A-CD0F-F3D31E2BBB40}"/>
                </a:ext>
              </a:extLst>
            </p:cNvPr>
            <p:cNvSpPr>
              <a:spLocks noChangeArrowheads="1"/>
            </p:cNvSpPr>
            <p:nvPr/>
          </p:nvSpPr>
          <p:spPr bwMode="auto">
            <a:xfrm>
              <a:off x="1044" y="3452"/>
              <a:ext cx="104" cy="168"/>
            </a:xfrm>
            <a:prstGeom prst="rect">
              <a:avLst/>
            </a:prstGeom>
            <a:solidFill>
              <a:srgbClr val="59FD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56" name="Rectangle 28">
              <a:extLst>
                <a:ext uri="{FF2B5EF4-FFF2-40B4-BE49-F238E27FC236}">
                  <a16:creationId xmlns:a16="http://schemas.microsoft.com/office/drawing/2014/main" id="{5D44528E-3B7E-2FAF-62D2-843EBC99E819}"/>
                </a:ext>
              </a:extLst>
            </p:cNvPr>
            <p:cNvSpPr>
              <a:spLocks noChangeArrowheads="1"/>
            </p:cNvSpPr>
            <p:nvPr/>
          </p:nvSpPr>
          <p:spPr bwMode="auto">
            <a:xfrm>
              <a:off x="1044" y="3452"/>
              <a:ext cx="112" cy="176"/>
            </a:xfrm>
            <a:prstGeom prst="rect">
              <a:avLst/>
            </a:prstGeom>
            <a:noFill/>
            <a:ln w="19050">
              <a:solidFill>
                <a:srgbClr val="59FDE6"/>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57" name="Rectangle 29">
              <a:extLst>
                <a:ext uri="{FF2B5EF4-FFF2-40B4-BE49-F238E27FC236}">
                  <a16:creationId xmlns:a16="http://schemas.microsoft.com/office/drawing/2014/main" id="{128B2205-6B52-5172-8483-8AC87F2F89D2}"/>
                </a:ext>
              </a:extLst>
            </p:cNvPr>
            <p:cNvSpPr>
              <a:spLocks noChangeArrowheads="1"/>
            </p:cNvSpPr>
            <p:nvPr/>
          </p:nvSpPr>
          <p:spPr bwMode="auto">
            <a:xfrm>
              <a:off x="1148" y="3364"/>
              <a:ext cx="96" cy="256"/>
            </a:xfrm>
            <a:prstGeom prst="rect">
              <a:avLst/>
            </a:prstGeom>
            <a:solidFill>
              <a:srgbClr val="59FD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58" name="Rectangle 30">
              <a:extLst>
                <a:ext uri="{FF2B5EF4-FFF2-40B4-BE49-F238E27FC236}">
                  <a16:creationId xmlns:a16="http://schemas.microsoft.com/office/drawing/2014/main" id="{5023800C-CAE4-8E1F-AD85-3F79C4D83F12}"/>
                </a:ext>
              </a:extLst>
            </p:cNvPr>
            <p:cNvSpPr>
              <a:spLocks noChangeArrowheads="1"/>
            </p:cNvSpPr>
            <p:nvPr/>
          </p:nvSpPr>
          <p:spPr bwMode="auto">
            <a:xfrm>
              <a:off x="1148" y="3364"/>
              <a:ext cx="104" cy="264"/>
            </a:xfrm>
            <a:prstGeom prst="rect">
              <a:avLst/>
            </a:prstGeom>
            <a:noFill/>
            <a:ln w="19050">
              <a:solidFill>
                <a:srgbClr val="59FDE6"/>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59" name="Rectangle 31">
              <a:extLst>
                <a:ext uri="{FF2B5EF4-FFF2-40B4-BE49-F238E27FC236}">
                  <a16:creationId xmlns:a16="http://schemas.microsoft.com/office/drawing/2014/main" id="{DCA4A32D-B3F8-4BDF-329D-1DF333C06BE8}"/>
                </a:ext>
              </a:extLst>
            </p:cNvPr>
            <p:cNvSpPr>
              <a:spLocks noChangeArrowheads="1"/>
            </p:cNvSpPr>
            <p:nvPr/>
          </p:nvSpPr>
          <p:spPr bwMode="auto">
            <a:xfrm>
              <a:off x="1244" y="3492"/>
              <a:ext cx="96" cy="128"/>
            </a:xfrm>
            <a:prstGeom prst="rect">
              <a:avLst/>
            </a:prstGeom>
            <a:solidFill>
              <a:srgbClr val="59FD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60" name="Rectangle 32">
              <a:extLst>
                <a:ext uri="{FF2B5EF4-FFF2-40B4-BE49-F238E27FC236}">
                  <a16:creationId xmlns:a16="http://schemas.microsoft.com/office/drawing/2014/main" id="{583F7DD8-C8D7-05E7-1CB7-58B0EEA92B31}"/>
                </a:ext>
              </a:extLst>
            </p:cNvPr>
            <p:cNvSpPr>
              <a:spLocks noChangeArrowheads="1"/>
            </p:cNvSpPr>
            <p:nvPr/>
          </p:nvSpPr>
          <p:spPr bwMode="auto">
            <a:xfrm>
              <a:off x="1244" y="3492"/>
              <a:ext cx="104" cy="136"/>
            </a:xfrm>
            <a:prstGeom prst="rect">
              <a:avLst/>
            </a:prstGeom>
            <a:noFill/>
            <a:ln w="19050">
              <a:solidFill>
                <a:srgbClr val="59FDE6"/>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61" name="Rectangle 33">
              <a:extLst>
                <a:ext uri="{FF2B5EF4-FFF2-40B4-BE49-F238E27FC236}">
                  <a16:creationId xmlns:a16="http://schemas.microsoft.com/office/drawing/2014/main" id="{EF679BC2-165A-B7D1-0040-C1DB4A25ABBF}"/>
                </a:ext>
              </a:extLst>
            </p:cNvPr>
            <p:cNvSpPr>
              <a:spLocks noChangeArrowheads="1"/>
            </p:cNvSpPr>
            <p:nvPr/>
          </p:nvSpPr>
          <p:spPr bwMode="auto">
            <a:xfrm>
              <a:off x="1340" y="3364"/>
              <a:ext cx="104" cy="256"/>
            </a:xfrm>
            <a:prstGeom prst="rect">
              <a:avLst/>
            </a:prstGeom>
            <a:solidFill>
              <a:srgbClr val="59FD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62" name="Rectangle 34">
              <a:extLst>
                <a:ext uri="{FF2B5EF4-FFF2-40B4-BE49-F238E27FC236}">
                  <a16:creationId xmlns:a16="http://schemas.microsoft.com/office/drawing/2014/main" id="{86FE80A4-438A-B924-E08D-7A9EEFEDDF01}"/>
                </a:ext>
              </a:extLst>
            </p:cNvPr>
            <p:cNvSpPr>
              <a:spLocks noChangeArrowheads="1"/>
            </p:cNvSpPr>
            <p:nvPr/>
          </p:nvSpPr>
          <p:spPr bwMode="auto">
            <a:xfrm>
              <a:off x="1340" y="3364"/>
              <a:ext cx="112" cy="264"/>
            </a:xfrm>
            <a:prstGeom prst="rect">
              <a:avLst/>
            </a:prstGeom>
            <a:noFill/>
            <a:ln w="19050">
              <a:solidFill>
                <a:srgbClr val="59FDE6"/>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63" name="Rectangle 35">
              <a:extLst>
                <a:ext uri="{FF2B5EF4-FFF2-40B4-BE49-F238E27FC236}">
                  <a16:creationId xmlns:a16="http://schemas.microsoft.com/office/drawing/2014/main" id="{1C9F0A6A-E08D-4C21-EC19-4728D1F6212C}"/>
                </a:ext>
              </a:extLst>
            </p:cNvPr>
            <p:cNvSpPr>
              <a:spLocks noChangeArrowheads="1"/>
            </p:cNvSpPr>
            <p:nvPr/>
          </p:nvSpPr>
          <p:spPr bwMode="auto">
            <a:xfrm>
              <a:off x="1444" y="3620"/>
              <a:ext cx="104" cy="8"/>
            </a:xfrm>
            <a:prstGeom prst="rect">
              <a:avLst/>
            </a:prstGeom>
            <a:noFill/>
            <a:ln w="19050">
              <a:solidFill>
                <a:srgbClr val="59FDE6"/>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64" name="Rectangle 36">
              <a:extLst>
                <a:ext uri="{FF2B5EF4-FFF2-40B4-BE49-F238E27FC236}">
                  <a16:creationId xmlns:a16="http://schemas.microsoft.com/office/drawing/2014/main" id="{8B1F9DE0-8ECC-F384-B2A9-0D2EBC8429DA}"/>
                </a:ext>
              </a:extLst>
            </p:cNvPr>
            <p:cNvSpPr>
              <a:spLocks noChangeArrowheads="1"/>
            </p:cNvSpPr>
            <p:nvPr/>
          </p:nvSpPr>
          <p:spPr bwMode="auto">
            <a:xfrm>
              <a:off x="1540" y="3364"/>
              <a:ext cx="96" cy="256"/>
            </a:xfrm>
            <a:prstGeom prst="rect">
              <a:avLst/>
            </a:prstGeom>
            <a:solidFill>
              <a:srgbClr val="59FD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65" name="Rectangle 37">
              <a:extLst>
                <a:ext uri="{FF2B5EF4-FFF2-40B4-BE49-F238E27FC236}">
                  <a16:creationId xmlns:a16="http://schemas.microsoft.com/office/drawing/2014/main" id="{7DE94485-323E-3A5D-32D4-99096E60D3FE}"/>
                </a:ext>
              </a:extLst>
            </p:cNvPr>
            <p:cNvSpPr>
              <a:spLocks noChangeArrowheads="1"/>
            </p:cNvSpPr>
            <p:nvPr/>
          </p:nvSpPr>
          <p:spPr bwMode="auto">
            <a:xfrm>
              <a:off x="1540" y="3364"/>
              <a:ext cx="104" cy="264"/>
            </a:xfrm>
            <a:prstGeom prst="rect">
              <a:avLst/>
            </a:prstGeom>
            <a:noFill/>
            <a:ln w="19050">
              <a:solidFill>
                <a:srgbClr val="59FDE6"/>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66" name="Rectangle 38">
              <a:extLst>
                <a:ext uri="{FF2B5EF4-FFF2-40B4-BE49-F238E27FC236}">
                  <a16:creationId xmlns:a16="http://schemas.microsoft.com/office/drawing/2014/main" id="{76F856AB-B455-7BB3-D089-8ECB23787CB1}"/>
                </a:ext>
              </a:extLst>
            </p:cNvPr>
            <p:cNvSpPr>
              <a:spLocks noChangeArrowheads="1"/>
            </p:cNvSpPr>
            <p:nvPr/>
          </p:nvSpPr>
          <p:spPr bwMode="auto">
            <a:xfrm>
              <a:off x="1636" y="3404"/>
              <a:ext cx="96" cy="216"/>
            </a:xfrm>
            <a:prstGeom prst="rect">
              <a:avLst/>
            </a:prstGeom>
            <a:solidFill>
              <a:srgbClr val="59FD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67" name="Rectangle 39">
              <a:extLst>
                <a:ext uri="{FF2B5EF4-FFF2-40B4-BE49-F238E27FC236}">
                  <a16:creationId xmlns:a16="http://schemas.microsoft.com/office/drawing/2014/main" id="{3C3D8426-B9A8-C98E-AA5C-08BB894E7A0B}"/>
                </a:ext>
              </a:extLst>
            </p:cNvPr>
            <p:cNvSpPr>
              <a:spLocks noChangeArrowheads="1"/>
            </p:cNvSpPr>
            <p:nvPr/>
          </p:nvSpPr>
          <p:spPr bwMode="auto">
            <a:xfrm>
              <a:off x="1636" y="3404"/>
              <a:ext cx="104" cy="224"/>
            </a:xfrm>
            <a:prstGeom prst="rect">
              <a:avLst/>
            </a:prstGeom>
            <a:noFill/>
            <a:ln w="19050">
              <a:solidFill>
                <a:srgbClr val="59FDE6"/>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68" name="Rectangle 40">
              <a:extLst>
                <a:ext uri="{FF2B5EF4-FFF2-40B4-BE49-F238E27FC236}">
                  <a16:creationId xmlns:a16="http://schemas.microsoft.com/office/drawing/2014/main" id="{F77384CE-638C-A27A-2365-AE760816B851}"/>
                </a:ext>
              </a:extLst>
            </p:cNvPr>
            <p:cNvSpPr>
              <a:spLocks noChangeArrowheads="1"/>
            </p:cNvSpPr>
            <p:nvPr/>
          </p:nvSpPr>
          <p:spPr bwMode="auto">
            <a:xfrm>
              <a:off x="1732" y="3364"/>
              <a:ext cx="104" cy="256"/>
            </a:xfrm>
            <a:prstGeom prst="rect">
              <a:avLst/>
            </a:prstGeom>
            <a:solidFill>
              <a:srgbClr val="59FD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69" name="Rectangle 41">
              <a:extLst>
                <a:ext uri="{FF2B5EF4-FFF2-40B4-BE49-F238E27FC236}">
                  <a16:creationId xmlns:a16="http://schemas.microsoft.com/office/drawing/2014/main" id="{878AF74B-7793-C4DB-E5F9-5D9FB8470E11}"/>
                </a:ext>
              </a:extLst>
            </p:cNvPr>
            <p:cNvSpPr>
              <a:spLocks noChangeArrowheads="1"/>
            </p:cNvSpPr>
            <p:nvPr/>
          </p:nvSpPr>
          <p:spPr bwMode="auto">
            <a:xfrm>
              <a:off x="1732" y="3364"/>
              <a:ext cx="112" cy="264"/>
            </a:xfrm>
            <a:prstGeom prst="rect">
              <a:avLst/>
            </a:prstGeom>
            <a:noFill/>
            <a:ln w="19050">
              <a:solidFill>
                <a:srgbClr val="59FDE6"/>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70" name="Rectangle 42">
              <a:extLst>
                <a:ext uri="{FF2B5EF4-FFF2-40B4-BE49-F238E27FC236}">
                  <a16:creationId xmlns:a16="http://schemas.microsoft.com/office/drawing/2014/main" id="{ADB99399-DA2B-2DBD-884A-05347DC7734F}"/>
                </a:ext>
              </a:extLst>
            </p:cNvPr>
            <p:cNvSpPr>
              <a:spLocks noChangeArrowheads="1"/>
            </p:cNvSpPr>
            <p:nvPr/>
          </p:nvSpPr>
          <p:spPr bwMode="auto">
            <a:xfrm>
              <a:off x="1836" y="3620"/>
              <a:ext cx="104" cy="8"/>
            </a:xfrm>
            <a:prstGeom prst="rect">
              <a:avLst/>
            </a:prstGeom>
            <a:noFill/>
            <a:ln w="19050">
              <a:solidFill>
                <a:srgbClr val="59FDE6"/>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71" name="Rectangle 43">
              <a:extLst>
                <a:ext uri="{FF2B5EF4-FFF2-40B4-BE49-F238E27FC236}">
                  <a16:creationId xmlns:a16="http://schemas.microsoft.com/office/drawing/2014/main" id="{E1D28027-D943-043D-8719-9D71B77BE5E1}"/>
                </a:ext>
              </a:extLst>
            </p:cNvPr>
            <p:cNvSpPr>
              <a:spLocks noChangeArrowheads="1"/>
            </p:cNvSpPr>
            <p:nvPr/>
          </p:nvSpPr>
          <p:spPr bwMode="auto">
            <a:xfrm>
              <a:off x="1932" y="3620"/>
              <a:ext cx="104" cy="8"/>
            </a:xfrm>
            <a:prstGeom prst="rect">
              <a:avLst/>
            </a:prstGeom>
            <a:noFill/>
            <a:ln w="19050">
              <a:solidFill>
                <a:srgbClr val="59FDE6"/>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72" name="Rectangle 44">
              <a:extLst>
                <a:ext uri="{FF2B5EF4-FFF2-40B4-BE49-F238E27FC236}">
                  <a16:creationId xmlns:a16="http://schemas.microsoft.com/office/drawing/2014/main" id="{BBD82BDC-2ED3-D6E4-0EB1-6B13E095F268}"/>
                </a:ext>
              </a:extLst>
            </p:cNvPr>
            <p:cNvSpPr>
              <a:spLocks noChangeArrowheads="1"/>
            </p:cNvSpPr>
            <p:nvPr/>
          </p:nvSpPr>
          <p:spPr bwMode="auto">
            <a:xfrm>
              <a:off x="2028" y="3492"/>
              <a:ext cx="104" cy="128"/>
            </a:xfrm>
            <a:prstGeom prst="rect">
              <a:avLst/>
            </a:prstGeom>
            <a:solidFill>
              <a:srgbClr val="59FD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73" name="Rectangle 45">
              <a:extLst>
                <a:ext uri="{FF2B5EF4-FFF2-40B4-BE49-F238E27FC236}">
                  <a16:creationId xmlns:a16="http://schemas.microsoft.com/office/drawing/2014/main" id="{501299C5-21C5-2C00-1555-5CC03765B802}"/>
                </a:ext>
              </a:extLst>
            </p:cNvPr>
            <p:cNvSpPr>
              <a:spLocks noChangeArrowheads="1"/>
            </p:cNvSpPr>
            <p:nvPr/>
          </p:nvSpPr>
          <p:spPr bwMode="auto">
            <a:xfrm>
              <a:off x="2028" y="3492"/>
              <a:ext cx="112" cy="136"/>
            </a:xfrm>
            <a:prstGeom prst="rect">
              <a:avLst/>
            </a:prstGeom>
            <a:noFill/>
            <a:ln w="19050">
              <a:solidFill>
                <a:srgbClr val="59FDE6"/>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74" name="Rectangle 46">
              <a:extLst>
                <a:ext uri="{FF2B5EF4-FFF2-40B4-BE49-F238E27FC236}">
                  <a16:creationId xmlns:a16="http://schemas.microsoft.com/office/drawing/2014/main" id="{629AAE01-4262-93B4-FA72-4D03E90F5D74}"/>
                </a:ext>
              </a:extLst>
            </p:cNvPr>
            <p:cNvSpPr>
              <a:spLocks noChangeArrowheads="1"/>
            </p:cNvSpPr>
            <p:nvPr/>
          </p:nvSpPr>
          <p:spPr bwMode="auto">
            <a:xfrm>
              <a:off x="2132" y="3284"/>
              <a:ext cx="96" cy="336"/>
            </a:xfrm>
            <a:prstGeom prst="rect">
              <a:avLst/>
            </a:prstGeom>
            <a:solidFill>
              <a:srgbClr val="59FD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75" name="Rectangle 47">
              <a:extLst>
                <a:ext uri="{FF2B5EF4-FFF2-40B4-BE49-F238E27FC236}">
                  <a16:creationId xmlns:a16="http://schemas.microsoft.com/office/drawing/2014/main" id="{150F54B6-BDC4-8134-CFF8-47EC02AFB7C5}"/>
                </a:ext>
              </a:extLst>
            </p:cNvPr>
            <p:cNvSpPr>
              <a:spLocks noChangeArrowheads="1"/>
            </p:cNvSpPr>
            <p:nvPr/>
          </p:nvSpPr>
          <p:spPr bwMode="auto">
            <a:xfrm>
              <a:off x="2132" y="3284"/>
              <a:ext cx="104" cy="344"/>
            </a:xfrm>
            <a:prstGeom prst="rect">
              <a:avLst/>
            </a:prstGeom>
            <a:noFill/>
            <a:ln w="19050">
              <a:solidFill>
                <a:srgbClr val="59FDE6"/>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76" name="Rectangle 48">
              <a:extLst>
                <a:ext uri="{FF2B5EF4-FFF2-40B4-BE49-F238E27FC236}">
                  <a16:creationId xmlns:a16="http://schemas.microsoft.com/office/drawing/2014/main" id="{24BA2191-E58A-9494-E942-F6A9951E7176}"/>
                </a:ext>
              </a:extLst>
            </p:cNvPr>
            <p:cNvSpPr>
              <a:spLocks noChangeArrowheads="1"/>
            </p:cNvSpPr>
            <p:nvPr/>
          </p:nvSpPr>
          <p:spPr bwMode="auto">
            <a:xfrm>
              <a:off x="2228" y="3324"/>
              <a:ext cx="96" cy="296"/>
            </a:xfrm>
            <a:prstGeom prst="rect">
              <a:avLst/>
            </a:prstGeom>
            <a:solidFill>
              <a:srgbClr val="59FD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77" name="Rectangle 49">
              <a:extLst>
                <a:ext uri="{FF2B5EF4-FFF2-40B4-BE49-F238E27FC236}">
                  <a16:creationId xmlns:a16="http://schemas.microsoft.com/office/drawing/2014/main" id="{092E930A-9744-3BB6-DA04-D01C8DC5F34D}"/>
                </a:ext>
              </a:extLst>
            </p:cNvPr>
            <p:cNvSpPr>
              <a:spLocks noChangeArrowheads="1"/>
            </p:cNvSpPr>
            <p:nvPr/>
          </p:nvSpPr>
          <p:spPr bwMode="auto">
            <a:xfrm>
              <a:off x="2228" y="3324"/>
              <a:ext cx="104" cy="304"/>
            </a:xfrm>
            <a:prstGeom prst="rect">
              <a:avLst/>
            </a:prstGeom>
            <a:noFill/>
            <a:ln w="19050">
              <a:solidFill>
                <a:srgbClr val="59FDE6"/>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78" name="Rectangle 50">
              <a:extLst>
                <a:ext uri="{FF2B5EF4-FFF2-40B4-BE49-F238E27FC236}">
                  <a16:creationId xmlns:a16="http://schemas.microsoft.com/office/drawing/2014/main" id="{3DE1C715-F07C-4E97-2D4C-710DF414E4EA}"/>
                </a:ext>
              </a:extLst>
            </p:cNvPr>
            <p:cNvSpPr>
              <a:spLocks noChangeArrowheads="1"/>
            </p:cNvSpPr>
            <p:nvPr/>
          </p:nvSpPr>
          <p:spPr bwMode="auto">
            <a:xfrm>
              <a:off x="2324" y="3324"/>
              <a:ext cx="104" cy="296"/>
            </a:xfrm>
            <a:prstGeom prst="rect">
              <a:avLst/>
            </a:prstGeom>
            <a:solidFill>
              <a:srgbClr val="59FD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79" name="Rectangle 51">
              <a:extLst>
                <a:ext uri="{FF2B5EF4-FFF2-40B4-BE49-F238E27FC236}">
                  <a16:creationId xmlns:a16="http://schemas.microsoft.com/office/drawing/2014/main" id="{DB390063-EBB4-F662-B58C-9C599CAB1614}"/>
                </a:ext>
              </a:extLst>
            </p:cNvPr>
            <p:cNvSpPr>
              <a:spLocks noChangeArrowheads="1"/>
            </p:cNvSpPr>
            <p:nvPr/>
          </p:nvSpPr>
          <p:spPr bwMode="auto">
            <a:xfrm>
              <a:off x="2324" y="3324"/>
              <a:ext cx="112" cy="304"/>
            </a:xfrm>
            <a:prstGeom prst="rect">
              <a:avLst/>
            </a:prstGeom>
            <a:noFill/>
            <a:ln w="19050">
              <a:solidFill>
                <a:srgbClr val="59FDE6"/>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80" name="Rectangle 52">
              <a:extLst>
                <a:ext uri="{FF2B5EF4-FFF2-40B4-BE49-F238E27FC236}">
                  <a16:creationId xmlns:a16="http://schemas.microsoft.com/office/drawing/2014/main" id="{BF1BB9DA-A499-A01A-5918-30F7EDCDEA5D}"/>
                </a:ext>
              </a:extLst>
            </p:cNvPr>
            <p:cNvSpPr>
              <a:spLocks noChangeArrowheads="1"/>
            </p:cNvSpPr>
            <p:nvPr/>
          </p:nvSpPr>
          <p:spPr bwMode="auto">
            <a:xfrm>
              <a:off x="2428" y="3068"/>
              <a:ext cx="96" cy="552"/>
            </a:xfrm>
            <a:prstGeom prst="rect">
              <a:avLst/>
            </a:prstGeom>
            <a:solidFill>
              <a:srgbClr val="59FD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81" name="Rectangle 53">
              <a:extLst>
                <a:ext uri="{FF2B5EF4-FFF2-40B4-BE49-F238E27FC236}">
                  <a16:creationId xmlns:a16="http://schemas.microsoft.com/office/drawing/2014/main" id="{09A2C4AF-A667-1E6F-7BD2-B3B591B3DFDA}"/>
                </a:ext>
              </a:extLst>
            </p:cNvPr>
            <p:cNvSpPr>
              <a:spLocks noChangeArrowheads="1"/>
            </p:cNvSpPr>
            <p:nvPr/>
          </p:nvSpPr>
          <p:spPr bwMode="auto">
            <a:xfrm>
              <a:off x="2428" y="3068"/>
              <a:ext cx="104" cy="560"/>
            </a:xfrm>
            <a:prstGeom prst="rect">
              <a:avLst/>
            </a:prstGeom>
            <a:noFill/>
            <a:ln w="19050">
              <a:solidFill>
                <a:srgbClr val="59FDE6"/>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82" name="Rectangle 54">
              <a:extLst>
                <a:ext uri="{FF2B5EF4-FFF2-40B4-BE49-F238E27FC236}">
                  <a16:creationId xmlns:a16="http://schemas.microsoft.com/office/drawing/2014/main" id="{E5476D35-AB99-7B82-553E-8CE6A0C80EEE}"/>
                </a:ext>
              </a:extLst>
            </p:cNvPr>
            <p:cNvSpPr>
              <a:spLocks noChangeArrowheads="1"/>
            </p:cNvSpPr>
            <p:nvPr/>
          </p:nvSpPr>
          <p:spPr bwMode="auto">
            <a:xfrm>
              <a:off x="2524" y="3028"/>
              <a:ext cx="96" cy="592"/>
            </a:xfrm>
            <a:prstGeom prst="rect">
              <a:avLst/>
            </a:prstGeom>
            <a:solidFill>
              <a:srgbClr val="59FD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83" name="Rectangle 55">
              <a:extLst>
                <a:ext uri="{FF2B5EF4-FFF2-40B4-BE49-F238E27FC236}">
                  <a16:creationId xmlns:a16="http://schemas.microsoft.com/office/drawing/2014/main" id="{15C96F26-02B3-6854-A762-AE5B2FF0FB6F}"/>
                </a:ext>
              </a:extLst>
            </p:cNvPr>
            <p:cNvSpPr>
              <a:spLocks noChangeArrowheads="1"/>
            </p:cNvSpPr>
            <p:nvPr/>
          </p:nvSpPr>
          <p:spPr bwMode="auto">
            <a:xfrm>
              <a:off x="2524" y="3028"/>
              <a:ext cx="104" cy="600"/>
            </a:xfrm>
            <a:prstGeom prst="rect">
              <a:avLst/>
            </a:prstGeom>
            <a:noFill/>
            <a:ln w="19050">
              <a:solidFill>
                <a:srgbClr val="59FDE6"/>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84" name="Rectangle 56">
              <a:extLst>
                <a:ext uri="{FF2B5EF4-FFF2-40B4-BE49-F238E27FC236}">
                  <a16:creationId xmlns:a16="http://schemas.microsoft.com/office/drawing/2014/main" id="{DAD4889F-575F-14B2-0645-CEC2AA2281E4}"/>
                </a:ext>
              </a:extLst>
            </p:cNvPr>
            <p:cNvSpPr>
              <a:spLocks noChangeArrowheads="1"/>
            </p:cNvSpPr>
            <p:nvPr/>
          </p:nvSpPr>
          <p:spPr bwMode="auto">
            <a:xfrm>
              <a:off x="2620" y="3156"/>
              <a:ext cx="96" cy="464"/>
            </a:xfrm>
            <a:prstGeom prst="rect">
              <a:avLst/>
            </a:prstGeom>
            <a:solidFill>
              <a:srgbClr val="59FD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85" name="Rectangle 57">
              <a:extLst>
                <a:ext uri="{FF2B5EF4-FFF2-40B4-BE49-F238E27FC236}">
                  <a16:creationId xmlns:a16="http://schemas.microsoft.com/office/drawing/2014/main" id="{DAF62B84-1387-4761-857F-84491DAD6675}"/>
                </a:ext>
              </a:extLst>
            </p:cNvPr>
            <p:cNvSpPr>
              <a:spLocks noChangeArrowheads="1"/>
            </p:cNvSpPr>
            <p:nvPr/>
          </p:nvSpPr>
          <p:spPr bwMode="auto">
            <a:xfrm>
              <a:off x="2620" y="3156"/>
              <a:ext cx="104" cy="472"/>
            </a:xfrm>
            <a:prstGeom prst="rect">
              <a:avLst/>
            </a:prstGeom>
            <a:noFill/>
            <a:ln w="19050">
              <a:solidFill>
                <a:srgbClr val="59FDE6"/>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86" name="Rectangle 58">
              <a:extLst>
                <a:ext uri="{FF2B5EF4-FFF2-40B4-BE49-F238E27FC236}">
                  <a16:creationId xmlns:a16="http://schemas.microsoft.com/office/drawing/2014/main" id="{E1EFCF6B-01E3-6889-423A-7BD6ADE8D70B}"/>
                </a:ext>
              </a:extLst>
            </p:cNvPr>
            <p:cNvSpPr>
              <a:spLocks noChangeArrowheads="1"/>
            </p:cNvSpPr>
            <p:nvPr/>
          </p:nvSpPr>
          <p:spPr bwMode="auto">
            <a:xfrm>
              <a:off x="2716" y="3492"/>
              <a:ext cx="104" cy="128"/>
            </a:xfrm>
            <a:prstGeom prst="rect">
              <a:avLst/>
            </a:prstGeom>
            <a:solidFill>
              <a:srgbClr val="59FD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87" name="Rectangle 59">
              <a:extLst>
                <a:ext uri="{FF2B5EF4-FFF2-40B4-BE49-F238E27FC236}">
                  <a16:creationId xmlns:a16="http://schemas.microsoft.com/office/drawing/2014/main" id="{DFA0F232-B486-6E85-571F-EF05F72E59C6}"/>
                </a:ext>
              </a:extLst>
            </p:cNvPr>
            <p:cNvSpPr>
              <a:spLocks noChangeArrowheads="1"/>
            </p:cNvSpPr>
            <p:nvPr/>
          </p:nvSpPr>
          <p:spPr bwMode="auto">
            <a:xfrm>
              <a:off x="2716" y="3492"/>
              <a:ext cx="112" cy="136"/>
            </a:xfrm>
            <a:prstGeom prst="rect">
              <a:avLst/>
            </a:prstGeom>
            <a:noFill/>
            <a:ln w="19050">
              <a:solidFill>
                <a:srgbClr val="59FDE6"/>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88" name="Rectangle 60">
              <a:extLst>
                <a:ext uri="{FF2B5EF4-FFF2-40B4-BE49-F238E27FC236}">
                  <a16:creationId xmlns:a16="http://schemas.microsoft.com/office/drawing/2014/main" id="{EB005B20-D575-B71B-28E5-79CE3BD62F93}"/>
                </a:ext>
              </a:extLst>
            </p:cNvPr>
            <p:cNvSpPr>
              <a:spLocks noChangeArrowheads="1"/>
            </p:cNvSpPr>
            <p:nvPr/>
          </p:nvSpPr>
          <p:spPr bwMode="auto">
            <a:xfrm>
              <a:off x="2820" y="3572"/>
              <a:ext cx="96" cy="48"/>
            </a:xfrm>
            <a:prstGeom prst="rect">
              <a:avLst/>
            </a:prstGeom>
            <a:solidFill>
              <a:srgbClr val="59FD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89" name="Rectangle 61">
              <a:extLst>
                <a:ext uri="{FF2B5EF4-FFF2-40B4-BE49-F238E27FC236}">
                  <a16:creationId xmlns:a16="http://schemas.microsoft.com/office/drawing/2014/main" id="{02BE7522-B991-69DA-EAB1-41D1950D4408}"/>
                </a:ext>
              </a:extLst>
            </p:cNvPr>
            <p:cNvSpPr>
              <a:spLocks noChangeArrowheads="1"/>
            </p:cNvSpPr>
            <p:nvPr/>
          </p:nvSpPr>
          <p:spPr bwMode="auto">
            <a:xfrm>
              <a:off x="2820" y="3572"/>
              <a:ext cx="104" cy="56"/>
            </a:xfrm>
            <a:prstGeom prst="rect">
              <a:avLst/>
            </a:prstGeom>
            <a:noFill/>
            <a:ln w="19050">
              <a:solidFill>
                <a:srgbClr val="59FDE6"/>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90" name="Rectangle 62">
              <a:extLst>
                <a:ext uri="{FF2B5EF4-FFF2-40B4-BE49-F238E27FC236}">
                  <a16:creationId xmlns:a16="http://schemas.microsoft.com/office/drawing/2014/main" id="{DC468C85-2543-F0D1-876F-2201C43EB016}"/>
                </a:ext>
              </a:extLst>
            </p:cNvPr>
            <p:cNvSpPr>
              <a:spLocks noChangeArrowheads="1"/>
            </p:cNvSpPr>
            <p:nvPr/>
          </p:nvSpPr>
          <p:spPr bwMode="auto">
            <a:xfrm>
              <a:off x="544" y="3576"/>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0</a:t>
              </a:r>
              <a:endParaRPr lang="en-GB" altLang="en-US" sz="2000" b="1">
                <a:solidFill>
                  <a:srgbClr val="FFFFFF"/>
                </a:solidFill>
                <a:latin typeface="Bank Gothic" pitchFamily="1" charset="0"/>
              </a:endParaRPr>
            </a:p>
          </p:txBody>
        </p:sp>
        <p:sp>
          <p:nvSpPr>
            <p:cNvPr id="36991" name="Rectangle 63">
              <a:extLst>
                <a:ext uri="{FF2B5EF4-FFF2-40B4-BE49-F238E27FC236}">
                  <a16:creationId xmlns:a16="http://schemas.microsoft.com/office/drawing/2014/main" id="{04F91033-230B-A905-08F2-9EADC80F9F03}"/>
                </a:ext>
              </a:extLst>
            </p:cNvPr>
            <p:cNvSpPr>
              <a:spLocks noChangeArrowheads="1"/>
            </p:cNvSpPr>
            <p:nvPr/>
          </p:nvSpPr>
          <p:spPr bwMode="auto">
            <a:xfrm>
              <a:off x="544" y="3360"/>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5</a:t>
              </a:r>
              <a:endParaRPr lang="en-GB" altLang="en-US" sz="2000" b="1">
                <a:solidFill>
                  <a:srgbClr val="FFFFFF"/>
                </a:solidFill>
                <a:latin typeface="Bank Gothic" pitchFamily="1" charset="0"/>
              </a:endParaRPr>
            </a:p>
          </p:txBody>
        </p:sp>
        <p:sp>
          <p:nvSpPr>
            <p:cNvPr id="36992" name="Rectangle 64">
              <a:extLst>
                <a:ext uri="{FF2B5EF4-FFF2-40B4-BE49-F238E27FC236}">
                  <a16:creationId xmlns:a16="http://schemas.microsoft.com/office/drawing/2014/main" id="{C8BF93D7-C328-F7AE-DED2-8753A12DCD92}"/>
                </a:ext>
              </a:extLst>
            </p:cNvPr>
            <p:cNvSpPr>
              <a:spLocks noChangeArrowheads="1"/>
            </p:cNvSpPr>
            <p:nvPr/>
          </p:nvSpPr>
          <p:spPr bwMode="auto">
            <a:xfrm>
              <a:off x="496" y="3152"/>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10</a:t>
              </a:r>
              <a:endParaRPr lang="en-GB" altLang="en-US" sz="2000" b="1">
                <a:solidFill>
                  <a:srgbClr val="FFFFFF"/>
                </a:solidFill>
                <a:latin typeface="Bank Gothic" pitchFamily="1" charset="0"/>
              </a:endParaRPr>
            </a:p>
          </p:txBody>
        </p:sp>
        <p:sp>
          <p:nvSpPr>
            <p:cNvPr id="36993" name="Rectangle 65">
              <a:extLst>
                <a:ext uri="{FF2B5EF4-FFF2-40B4-BE49-F238E27FC236}">
                  <a16:creationId xmlns:a16="http://schemas.microsoft.com/office/drawing/2014/main" id="{E58E842D-90C4-98B0-354F-997F9C44871F}"/>
                </a:ext>
              </a:extLst>
            </p:cNvPr>
            <p:cNvSpPr>
              <a:spLocks noChangeArrowheads="1"/>
            </p:cNvSpPr>
            <p:nvPr/>
          </p:nvSpPr>
          <p:spPr bwMode="auto">
            <a:xfrm>
              <a:off x="496" y="2944"/>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15</a:t>
              </a:r>
              <a:endParaRPr lang="en-GB" altLang="en-US" sz="2000" b="1">
                <a:solidFill>
                  <a:srgbClr val="FFFFFF"/>
                </a:solidFill>
                <a:latin typeface="Bank Gothic" pitchFamily="1" charset="0"/>
              </a:endParaRPr>
            </a:p>
          </p:txBody>
        </p:sp>
        <p:sp>
          <p:nvSpPr>
            <p:cNvPr id="36994" name="Rectangle 66">
              <a:extLst>
                <a:ext uri="{FF2B5EF4-FFF2-40B4-BE49-F238E27FC236}">
                  <a16:creationId xmlns:a16="http://schemas.microsoft.com/office/drawing/2014/main" id="{ACBEF8AC-59B9-4FEF-3927-35F2BE1952BF}"/>
                </a:ext>
              </a:extLst>
            </p:cNvPr>
            <p:cNvSpPr>
              <a:spLocks noChangeArrowheads="1"/>
            </p:cNvSpPr>
            <p:nvPr/>
          </p:nvSpPr>
          <p:spPr bwMode="auto">
            <a:xfrm rot="16200000">
              <a:off x="94" y="3325"/>
              <a:ext cx="41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200">
                  <a:solidFill>
                    <a:srgbClr val="FFFFFF"/>
                  </a:solidFill>
                  <a:latin typeface="Bank Gothic" pitchFamily="1" charset="0"/>
                </a:rPr>
                <a:t>Frequency</a:t>
              </a:r>
              <a:endParaRPr lang="en-GB" altLang="en-US" sz="2000" b="1">
                <a:solidFill>
                  <a:srgbClr val="FFFFFF"/>
                </a:solidFill>
                <a:latin typeface="Bank Gothic" pitchFamily="1" charset="0"/>
              </a:endParaRPr>
            </a:p>
          </p:txBody>
        </p:sp>
        <p:sp>
          <p:nvSpPr>
            <p:cNvPr id="36995" name="Rectangle 67">
              <a:extLst>
                <a:ext uri="{FF2B5EF4-FFF2-40B4-BE49-F238E27FC236}">
                  <a16:creationId xmlns:a16="http://schemas.microsoft.com/office/drawing/2014/main" id="{3B77448C-239F-391C-6B93-5E437909AEFD}"/>
                </a:ext>
              </a:extLst>
            </p:cNvPr>
            <p:cNvSpPr>
              <a:spLocks noChangeArrowheads="1"/>
            </p:cNvSpPr>
            <p:nvPr/>
          </p:nvSpPr>
          <p:spPr bwMode="auto">
            <a:xfrm>
              <a:off x="592" y="3688"/>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-30</a:t>
              </a:r>
              <a:endParaRPr lang="en-GB" altLang="en-US" sz="2000" b="1">
                <a:solidFill>
                  <a:srgbClr val="FFFFFF"/>
                </a:solidFill>
                <a:latin typeface="Bank Gothic" pitchFamily="1" charset="0"/>
              </a:endParaRPr>
            </a:p>
          </p:txBody>
        </p:sp>
        <p:sp>
          <p:nvSpPr>
            <p:cNvPr id="36996" name="Rectangle 68">
              <a:extLst>
                <a:ext uri="{FF2B5EF4-FFF2-40B4-BE49-F238E27FC236}">
                  <a16:creationId xmlns:a16="http://schemas.microsoft.com/office/drawing/2014/main" id="{AB8B4223-0D0C-2DAC-6515-20F603799E5F}"/>
                </a:ext>
              </a:extLst>
            </p:cNvPr>
            <p:cNvSpPr>
              <a:spLocks noChangeArrowheads="1"/>
            </p:cNvSpPr>
            <p:nvPr/>
          </p:nvSpPr>
          <p:spPr bwMode="auto">
            <a:xfrm>
              <a:off x="840" y="3688"/>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-25</a:t>
              </a:r>
              <a:endParaRPr lang="en-GB" altLang="en-US" sz="2000" b="1">
                <a:solidFill>
                  <a:srgbClr val="FFFFFF"/>
                </a:solidFill>
                <a:latin typeface="Bank Gothic" pitchFamily="1" charset="0"/>
              </a:endParaRPr>
            </a:p>
          </p:txBody>
        </p:sp>
        <p:sp>
          <p:nvSpPr>
            <p:cNvPr id="36997" name="Rectangle 69">
              <a:extLst>
                <a:ext uri="{FF2B5EF4-FFF2-40B4-BE49-F238E27FC236}">
                  <a16:creationId xmlns:a16="http://schemas.microsoft.com/office/drawing/2014/main" id="{1978151E-6D9C-4D89-EBD0-52FE2EEA943F}"/>
                </a:ext>
              </a:extLst>
            </p:cNvPr>
            <p:cNvSpPr>
              <a:spLocks noChangeArrowheads="1"/>
            </p:cNvSpPr>
            <p:nvPr/>
          </p:nvSpPr>
          <p:spPr bwMode="auto">
            <a:xfrm>
              <a:off x="1088" y="3688"/>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-20</a:t>
              </a:r>
              <a:endParaRPr lang="en-GB" altLang="en-US" sz="2000" b="1">
                <a:solidFill>
                  <a:srgbClr val="FFFFFF"/>
                </a:solidFill>
                <a:latin typeface="Bank Gothic" pitchFamily="1" charset="0"/>
              </a:endParaRPr>
            </a:p>
          </p:txBody>
        </p:sp>
        <p:sp>
          <p:nvSpPr>
            <p:cNvPr id="36998" name="Rectangle 70">
              <a:extLst>
                <a:ext uri="{FF2B5EF4-FFF2-40B4-BE49-F238E27FC236}">
                  <a16:creationId xmlns:a16="http://schemas.microsoft.com/office/drawing/2014/main" id="{6F32F6DF-A846-A2E4-8255-2CDE60E6748E}"/>
                </a:ext>
              </a:extLst>
            </p:cNvPr>
            <p:cNvSpPr>
              <a:spLocks noChangeArrowheads="1"/>
            </p:cNvSpPr>
            <p:nvPr/>
          </p:nvSpPr>
          <p:spPr bwMode="auto">
            <a:xfrm>
              <a:off x="1328" y="3688"/>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-15</a:t>
              </a:r>
              <a:endParaRPr lang="en-GB" altLang="en-US" sz="2000" b="1">
                <a:solidFill>
                  <a:srgbClr val="FFFFFF"/>
                </a:solidFill>
                <a:latin typeface="Bank Gothic" pitchFamily="1" charset="0"/>
              </a:endParaRPr>
            </a:p>
          </p:txBody>
        </p:sp>
        <p:sp>
          <p:nvSpPr>
            <p:cNvPr id="36999" name="Rectangle 71">
              <a:extLst>
                <a:ext uri="{FF2B5EF4-FFF2-40B4-BE49-F238E27FC236}">
                  <a16:creationId xmlns:a16="http://schemas.microsoft.com/office/drawing/2014/main" id="{34CE3B36-BCEF-23FF-B4C1-8B1814F51615}"/>
                </a:ext>
              </a:extLst>
            </p:cNvPr>
            <p:cNvSpPr>
              <a:spLocks noChangeArrowheads="1"/>
            </p:cNvSpPr>
            <p:nvPr/>
          </p:nvSpPr>
          <p:spPr bwMode="auto">
            <a:xfrm>
              <a:off x="1576" y="3688"/>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-10</a:t>
              </a:r>
              <a:endParaRPr lang="en-GB" altLang="en-US" sz="2000" b="1">
                <a:solidFill>
                  <a:srgbClr val="FFFFFF"/>
                </a:solidFill>
                <a:latin typeface="Bank Gothic" pitchFamily="1" charset="0"/>
              </a:endParaRPr>
            </a:p>
          </p:txBody>
        </p:sp>
        <p:sp>
          <p:nvSpPr>
            <p:cNvPr id="37000" name="Rectangle 72">
              <a:extLst>
                <a:ext uri="{FF2B5EF4-FFF2-40B4-BE49-F238E27FC236}">
                  <a16:creationId xmlns:a16="http://schemas.microsoft.com/office/drawing/2014/main" id="{00E54F37-49F2-6917-DF0E-437167B4D42D}"/>
                </a:ext>
              </a:extLst>
            </p:cNvPr>
            <p:cNvSpPr>
              <a:spLocks noChangeArrowheads="1"/>
            </p:cNvSpPr>
            <p:nvPr/>
          </p:nvSpPr>
          <p:spPr bwMode="auto">
            <a:xfrm>
              <a:off x="1848" y="3688"/>
              <a:ext cx="6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-5</a:t>
              </a:r>
              <a:endParaRPr lang="en-GB" altLang="en-US" sz="2000" b="1">
                <a:solidFill>
                  <a:srgbClr val="FFFFFF"/>
                </a:solidFill>
                <a:latin typeface="Bank Gothic" pitchFamily="1" charset="0"/>
              </a:endParaRPr>
            </a:p>
          </p:txBody>
        </p:sp>
        <p:sp>
          <p:nvSpPr>
            <p:cNvPr id="37001" name="Rectangle 73">
              <a:extLst>
                <a:ext uri="{FF2B5EF4-FFF2-40B4-BE49-F238E27FC236}">
                  <a16:creationId xmlns:a16="http://schemas.microsoft.com/office/drawing/2014/main" id="{F85341CE-B132-A60C-BE4C-8F69D691A33C}"/>
                </a:ext>
              </a:extLst>
            </p:cNvPr>
            <p:cNvSpPr>
              <a:spLocks noChangeArrowheads="1"/>
            </p:cNvSpPr>
            <p:nvPr/>
          </p:nvSpPr>
          <p:spPr bwMode="auto">
            <a:xfrm>
              <a:off x="2112" y="3688"/>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0</a:t>
              </a:r>
              <a:endParaRPr lang="en-GB" altLang="en-US" sz="2000" b="1">
                <a:solidFill>
                  <a:srgbClr val="FFFFFF"/>
                </a:solidFill>
                <a:latin typeface="Bank Gothic" pitchFamily="1" charset="0"/>
              </a:endParaRPr>
            </a:p>
          </p:txBody>
        </p:sp>
        <p:sp>
          <p:nvSpPr>
            <p:cNvPr id="37002" name="Rectangle 74">
              <a:extLst>
                <a:ext uri="{FF2B5EF4-FFF2-40B4-BE49-F238E27FC236}">
                  <a16:creationId xmlns:a16="http://schemas.microsoft.com/office/drawing/2014/main" id="{74A5406C-7556-4927-AFE5-758E618BA5B8}"/>
                </a:ext>
              </a:extLst>
            </p:cNvPr>
            <p:cNvSpPr>
              <a:spLocks noChangeArrowheads="1"/>
            </p:cNvSpPr>
            <p:nvPr/>
          </p:nvSpPr>
          <p:spPr bwMode="auto">
            <a:xfrm>
              <a:off x="2352" y="3688"/>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5</a:t>
              </a:r>
              <a:endParaRPr lang="en-GB" altLang="en-US" sz="2000" b="1">
                <a:solidFill>
                  <a:srgbClr val="FFFFFF"/>
                </a:solidFill>
                <a:latin typeface="Bank Gothic" pitchFamily="1" charset="0"/>
              </a:endParaRPr>
            </a:p>
          </p:txBody>
        </p:sp>
        <p:sp>
          <p:nvSpPr>
            <p:cNvPr id="37003" name="Rectangle 75">
              <a:extLst>
                <a:ext uri="{FF2B5EF4-FFF2-40B4-BE49-F238E27FC236}">
                  <a16:creationId xmlns:a16="http://schemas.microsoft.com/office/drawing/2014/main" id="{41A47B23-0C3D-E159-5892-388287171FE8}"/>
                </a:ext>
              </a:extLst>
            </p:cNvPr>
            <p:cNvSpPr>
              <a:spLocks noChangeArrowheads="1"/>
            </p:cNvSpPr>
            <p:nvPr/>
          </p:nvSpPr>
          <p:spPr bwMode="auto">
            <a:xfrm>
              <a:off x="2576" y="3688"/>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10</a:t>
              </a:r>
              <a:endParaRPr lang="en-GB" altLang="en-US" sz="2000" b="1">
                <a:solidFill>
                  <a:srgbClr val="FFFFFF"/>
                </a:solidFill>
                <a:latin typeface="Bank Gothic" pitchFamily="1" charset="0"/>
              </a:endParaRPr>
            </a:p>
          </p:txBody>
        </p:sp>
        <p:sp>
          <p:nvSpPr>
            <p:cNvPr id="37004" name="Rectangle 76">
              <a:extLst>
                <a:ext uri="{FF2B5EF4-FFF2-40B4-BE49-F238E27FC236}">
                  <a16:creationId xmlns:a16="http://schemas.microsoft.com/office/drawing/2014/main" id="{0D333678-1928-7E1D-D3AC-6A8D8E6E27DA}"/>
                </a:ext>
              </a:extLst>
            </p:cNvPr>
            <p:cNvSpPr>
              <a:spLocks noChangeArrowheads="1"/>
            </p:cNvSpPr>
            <p:nvPr/>
          </p:nvSpPr>
          <p:spPr bwMode="auto">
            <a:xfrm>
              <a:off x="2824" y="3688"/>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15</a:t>
              </a:r>
              <a:endParaRPr lang="en-GB" altLang="en-US" sz="2000" b="1">
                <a:solidFill>
                  <a:srgbClr val="FFFFFF"/>
                </a:solidFill>
                <a:latin typeface="Bank Gothic" pitchFamily="1" charset="0"/>
              </a:endParaRPr>
            </a:p>
          </p:txBody>
        </p:sp>
        <p:sp>
          <p:nvSpPr>
            <p:cNvPr id="37005" name="Rectangle 77">
              <a:extLst>
                <a:ext uri="{FF2B5EF4-FFF2-40B4-BE49-F238E27FC236}">
                  <a16:creationId xmlns:a16="http://schemas.microsoft.com/office/drawing/2014/main" id="{B2C17377-5EBB-CFCA-884B-D1868DCADF9E}"/>
                </a:ext>
              </a:extLst>
            </p:cNvPr>
            <p:cNvSpPr>
              <a:spLocks noChangeArrowheads="1"/>
            </p:cNvSpPr>
            <p:nvPr/>
          </p:nvSpPr>
          <p:spPr bwMode="auto">
            <a:xfrm>
              <a:off x="3072" y="3688"/>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20</a:t>
              </a:r>
              <a:endParaRPr lang="en-GB" altLang="en-US" sz="2000" b="1">
                <a:solidFill>
                  <a:srgbClr val="FFFFFF"/>
                </a:solidFill>
                <a:latin typeface="Bank Gothic" pitchFamily="1" charset="0"/>
              </a:endParaRPr>
            </a:p>
          </p:txBody>
        </p:sp>
        <p:sp>
          <p:nvSpPr>
            <p:cNvPr id="37006" name="Rectangle 78">
              <a:extLst>
                <a:ext uri="{FF2B5EF4-FFF2-40B4-BE49-F238E27FC236}">
                  <a16:creationId xmlns:a16="http://schemas.microsoft.com/office/drawing/2014/main" id="{08CB01C1-66CE-5922-9193-130D646F1BD0}"/>
                </a:ext>
              </a:extLst>
            </p:cNvPr>
            <p:cNvSpPr>
              <a:spLocks noChangeArrowheads="1"/>
            </p:cNvSpPr>
            <p:nvPr/>
          </p:nvSpPr>
          <p:spPr bwMode="auto">
            <a:xfrm>
              <a:off x="3312" y="3688"/>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25</a:t>
              </a:r>
              <a:endParaRPr lang="en-GB" altLang="en-US" sz="2000" b="1">
                <a:solidFill>
                  <a:srgbClr val="FFFFFF"/>
                </a:solidFill>
                <a:latin typeface="Bank Gothic" pitchFamily="1" charset="0"/>
              </a:endParaRPr>
            </a:p>
          </p:txBody>
        </p:sp>
        <p:sp>
          <p:nvSpPr>
            <p:cNvPr id="37007" name="Rectangle 79">
              <a:extLst>
                <a:ext uri="{FF2B5EF4-FFF2-40B4-BE49-F238E27FC236}">
                  <a16:creationId xmlns:a16="http://schemas.microsoft.com/office/drawing/2014/main" id="{47FE0826-B795-C87C-5BD1-2DD566335CF5}"/>
                </a:ext>
              </a:extLst>
            </p:cNvPr>
            <p:cNvSpPr>
              <a:spLocks noChangeArrowheads="1"/>
            </p:cNvSpPr>
            <p:nvPr/>
          </p:nvSpPr>
          <p:spPr bwMode="auto">
            <a:xfrm>
              <a:off x="3560" y="3688"/>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30</a:t>
              </a:r>
              <a:endParaRPr lang="en-GB" altLang="en-US" sz="2000" b="1">
                <a:solidFill>
                  <a:srgbClr val="FFFFFF"/>
                </a:solidFill>
                <a:latin typeface="Bank Gothic" pitchFamily="1" charset="0"/>
              </a:endParaRPr>
            </a:p>
          </p:txBody>
        </p:sp>
        <p:sp>
          <p:nvSpPr>
            <p:cNvPr id="37008" name="Rectangle 80">
              <a:extLst>
                <a:ext uri="{FF2B5EF4-FFF2-40B4-BE49-F238E27FC236}">
                  <a16:creationId xmlns:a16="http://schemas.microsoft.com/office/drawing/2014/main" id="{08966B8C-679A-A2FD-2C92-F0C893375E21}"/>
                </a:ext>
              </a:extLst>
            </p:cNvPr>
            <p:cNvSpPr>
              <a:spLocks noChangeArrowheads="1"/>
            </p:cNvSpPr>
            <p:nvPr/>
          </p:nvSpPr>
          <p:spPr bwMode="auto">
            <a:xfrm>
              <a:off x="3060" y="3008"/>
              <a:ext cx="2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200" b="1">
                  <a:solidFill>
                    <a:srgbClr val="FFFFFF"/>
                  </a:solidFill>
                  <a:latin typeface="Bank Gothic" pitchFamily="1" charset="0"/>
                </a:rPr>
                <a:t>Galena</a:t>
              </a:r>
            </a:p>
          </p:txBody>
        </p:sp>
        <p:sp>
          <p:nvSpPr>
            <p:cNvPr id="37009" name="Freeform 81">
              <a:extLst>
                <a:ext uri="{FF2B5EF4-FFF2-40B4-BE49-F238E27FC236}">
                  <a16:creationId xmlns:a16="http://schemas.microsoft.com/office/drawing/2014/main" id="{63DBE326-5E21-721E-A057-C2148C5E2591}"/>
                </a:ext>
              </a:extLst>
            </p:cNvPr>
            <p:cNvSpPr>
              <a:spLocks/>
            </p:cNvSpPr>
            <p:nvPr/>
          </p:nvSpPr>
          <p:spPr bwMode="auto">
            <a:xfrm>
              <a:off x="652" y="1916"/>
              <a:ext cx="2944" cy="624"/>
            </a:xfrm>
            <a:custGeom>
              <a:avLst/>
              <a:gdLst>
                <a:gd name="T0" fmla="*/ 0 w 2944"/>
                <a:gd name="T1" fmla="*/ 0 h 624"/>
                <a:gd name="T2" fmla="*/ 0 w 2944"/>
                <a:gd name="T3" fmla="*/ 624 h 624"/>
                <a:gd name="T4" fmla="*/ 2944 w 2944"/>
                <a:gd name="T5" fmla="*/ 624 h 624"/>
                <a:gd name="T6" fmla="*/ 0 60000 65536"/>
                <a:gd name="T7" fmla="*/ 0 60000 65536"/>
                <a:gd name="T8" fmla="*/ 0 60000 65536"/>
              </a:gdLst>
              <a:ahLst/>
              <a:cxnLst>
                <a:cxn ang="T6">
                  <a:pos x="T0" y="T1"/>
                </a:cxn>
                <a:cxn ang="T7">
                  <a:pos x="T2" y="T3"/>
                </a:cxn>
                <a:cxn ang="T8">
                  <a:pos x="T4" y="T5"/>
                </a:cxn>
              </a:cxnLst>
              <a:rect l="0" t="0" r="r" b="b"/>
              <a:pathLst>
                <a:path w="2944" h="624">
                  <a:moveTo>
                    <a:pt x="0" y="0"/>
                  </a:moveTo>
                  <a:lnTo>
                    <a:pt x="0" y="624"/>
                  </a:lnTo>
                  <a:lnTo>
                    <a:pt x="2944" y="624"/>
                  </a:lnTo>
                </a:path>
              </a:pathLst>
            </a:custGeom>
            <a:noFill/>
            <a:ln w="19050">
              <a:solidFill>
                <a:srgbClr val="FCF30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10" name="Line 82">
              <a:extLst>
                <a:ext uri="{FF2B5EF4-FFF2-40B4-BE49-F238E27FC236}">
                  <a16:creationId xmlns:a16="http://schemas.microsoft.com/office/drawing/2014/main" id="{28FE0327-11B7-40EE-349F-057BFF8E53DA}"/>
                </a:ext>
              </a:extLst>
            </p:cNvPr>
            <p:cNvSpPr>
              <a:spLocks noChangeShapeType="1"/>
            </p:cNvSpPr>
            <p:nvPr/>
          </p:nvSpPr>
          <p:spPr bwMode="auto">
            <a:xfrm>
              <a:off x="612" y="2540"/>
              <a:ext cx="32" cy="1"/>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1" name="Line 83">
              <a:extLst>
                <a:ext uri="{FF2B5EF4-FFF2-40B4-BE49-F238E27FC236}">
                  <a16:creationId xmlns:a16="http://schemas.microsoft.com/office/drawing/2014/main" id="{8CC660F7-BEB5-8693-1BB6-BFC01B636EAC}"/>
                </a:ext>
              </a:extLst>
            </p:cNvPr>
            <p:cNvSpPr>
              <a:spLocks noChangeShapeType="1"/>
            </p:cNvSpPr>
            <p:nvPr/>
          </p:nvSpPr>
          <p:spPr bwMode="auto">
            <a:xfrm>
              <a:off x="612" y="2332"/>
              <a:ext cx="32" cy="1"/>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2" name="Line 84">
              <a:extLst>
                <a:ext uri="{FF2B5EF4-FFF2-40B4-BE49-F238E27FC236}">
                  <a16:creationId xmlns:a16="http://schemas.microsoft.com/office/drawing/2014/main" id="{37CD32C9-BB1C-6AF3-CA05-254CB22CB66B}"/>
                </a:ext>
              </a:extLst>
            </p:cNvPr>
            <p:cNvSpPr>
              <a:spLocks noChangeShapeType="1"/>
            </p:cNvSpPr>
            <p:nvPr/>
          </p:nvSpPr>
          <p:spPr bwMode="auto">
            <a:xfrm>
              <a:off x="612" y="2124"/>
              <a:ext cx="32" cy="1"/>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3" name="Line 85">
              <a:extLst>
                <a:ext uri="{FF2B5EF4-FFF2-40B4-BE49-F238E27FC236}">
                  <a16:creationId xmlns:a16="http://schemas.microsoft.com/office/drawing/2014/main" id="{4614236F-CF23-34E8-E33D-38B6AA9F2FCD}"/>
                </a:ext>
              </a:extLst>
            </p:cNvPr>
            <p:cNvSpPr>
              <a:spLocks noChangeShapeType="1"/>
            </p:cNvSpPr>
            <p:nvPr/>
          </p:nvSpPr>
          <p:spPr bwMode="auto">
            <a:xfrm>
              <a:off x="612" y="1916"/>
              <a:ext cx="32" cy="1"/>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4" name="Line 86">
              <a:extLst>
                <a:ext uri="{FF2B5EF4-FFF2-40B4-BE49-F238E27FC236}">
                  <a16:creationId xmlns:a16="http://schemas.microsoft.com/office/drawing/2014/main" id="{CAF894C6-92C7-F136-3353-D0DDBCEF1A0F}"/>
                </a:ext>
              </a:extLst>
            </p:cNvPr>
            <p:cNvSpPr>
              <a:spLocks noChangeShapeType="1"/>
            </p:cNvSpPr>
            <p:nvPr/>
          </p:nvSpPr>
          <p:spPr bwMode="auto">
            <a:xfrm flipV="1">
              <a:off x="652" y="1916"/>
              <a:ext cx="1" cy="624"/>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5" name="Line 87">
              <a:extLst>
                <a:ext uri="{FF2B5EF4-FFF2-40B4-BE49-F238E27FC236}">
                  <a16:creationId xmlns:a16="http://schemas.microsoft.com/office/drawing/2014/main" id="{F65A4868-7C0A-9F31-8D90-CE910FB0D254}"/>
                </a:ext>
              </a:extLst>
            </p:cNvPr>
            <p:cNvSpPr>
              <a:spLocks noChangeShapeType="1"/>
            </p:cNvSpPr>
            <p:nvPr/>
          </p:nvSpPr>
          <p:spPr bwMode="auto">
            <a:xfrm>
              <a:off x="652" y="254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6" name="Line 88">
              <a:extLst>
                <a:ext uri="{FF2B5EF4-FFF2-40B4-BE49-F238E27FC236}">
                  <a16:creationId xmlns:a16="http://schemas.microsoft.com/office/drawing/2014/main" id="{1733B1C5-384F-6AD2-0951-31FD66321AC9}"/>
                </a:ext>
              </a:extLst>
            </p:cNvPr>
            <p:cNvSpPr>
              <a:spLocks noChangeShapeType="1"/>
            </p:cNvSpPr>
            <p:nvPr/>
          </p:nvSpPr>
          <p:spPr bwMode="auto">
            <a:xfrm>
              <a:off x="892" y="254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7" name="Line 89">
              <a:extLst>
                <a:ext uri="{FF2B5EF4-FFF2-40B4-BE49-F238E27FC236}">
                  <a16:creationId xmlns:a16="http://schemas.microsoft.com/office/drawing/2014/main" id="{6D2E4F22-C754-2E9A-344A-16C7E5D3DCF1}"/>
                </a:ext>
              </a:extLst>
            </p:cNvPr>
            <p:cNvSpPr>
              <a:spLocks noChangeShapeType="1"/>
            </p:cNvSpPr>
            <p:nvPr/>
          </p:nvSpPr>
          <p:spPr bwMode="auto">
            <a:xfrm>
              <a:off x="1140" y="254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8" name="Line 90">
              <a:extLst>
                <a:ext uri="{FF2B5EF4-FFF2-40B4-BE49-F238E27FC236}">
                  <a16:creationId xmlns:a16="http://schemas.microsoft.com/office/drawing/2014/main" id="{37B4D17A-ECD2-EE42-BA1A-9A53E3EFE4B0}"/>
                </a:ext>
              </a:extLst>
            </p:cNvPr>
            <p:cNvSpPr>
              <a:spLocks noChangeShapeType="1"/>
            </p:cNvSpPr>
            <p:nvPr/>
          </p:nvSpPr>
          <p:spPr bwMode="auto">
            <a:xfrm>
              <a:off x="1388" y="254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9" name="Line 91">
              <a:extLst>
                <a:ext uri="{FF2B5EF4-FFF2-40B4-BE49-F238E27FC236}">
                  <a16:creationId xmlns:a16="http://schemas.microsoft.com/office/drawing/2014/main" id="{7C7E80D7-EDE3-AB91-7540-B67B409BCC21}"/>
                </a:ext>
              </a:extLst>
            </p:cNvPr>
            <p:cNvSpPr>
              <a:spLocks noChangeShapeType="1"/>
            </p:cNvSpPr>
            <p:nvPr/>
          </p:nvSpPr>
          <p:spPr bwMode="auto">
            <a:xfrm>
              <a:off x="1636" y="254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0" name="Line 92">
              <a:extLst>
                <a:ext uri="{FF2B5EF4-FFF2-40B4-BE49-F238E27FC236}">
                  <a16:creationId xmlns:a16="http://schemas.microsoft.com/office/drawing/2014/main" id="{E6ED92C3-57C8-6C64-000C-CD0F2AA73594}"/>
                </a:ext>
              </a:extLst>
            </p:cNvPr>
            <p:cNvSpPr>
              <a:spLocks noChangeShapeType="1"/>
            </p:cNvSpPr>
            <p:nvPr/>
          </p:nvSpPr>
          <p:spPr bwMode="auto">
            <a:xfrm>
              <a:off x="1876" y="254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1" name="Line 93">
              <a:extLst>
                <a:ext uri="{FF2B5EF4-FFF2-40B4-BE49-F238E27FC236}">
                  <a16:creationId xmlns:a16="http://schemas.microsoft.com/office/drawing/2014/main" id="{31F1764E-F2B6-9777-B05C-8F687179B5D7}"/>
                </a:ext>
              </a:extLst>
            </p:cNvPr>
            <p:cNvSpPr>
              <a:spLocks noChangeShapeType="1"/>
            </p:cNvSpPr>
            <p:nvPr/>
          </p:nvSpPr>
          <p:spPr bwMode="auto">
            <a:xfrm>
              <a:off x="2124" y="254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2" name="Line 94">
              <a:extLst>
                <a:ext uri="{FF2B5EF4-FFF2-40B4-BE49-F238E27FC236}">
                  <a16:creationId xmlns:a16="http://schemas.microsoft.com/office/drawing/2014/main" id="{498EC959-7AEA-A8A6-D7D8-E33D5C970578}"/>
                </a:ext>
              </a:extLst>
            </p:cNvPr>
            <p:cNvSpPr>
              <a:spLocks noChangeShapeType="1"/>
            </p:cNvSpPr>
            <p:nvPr/>
          </p:nvSpPr>
          <p:spPr bwMode="auto">
            <a:xfrm>
              <a:off x="2372" y="254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3" name="Line 95">
              <a:extLst>
                <a:ext uri="{FF2B5EF4-FFF2-40B4-BE49-F238E27FC236}">
                  <a16:creationId xmlns:a16="http://schemas.microsoft.com/office/drawing/2014/main" id="{ECB135BE-1227-74AB-CD4D-FAC43189A340}"/>
                </a:ext>
              </a:extLst>
            </p:cNvPr>
            <p:cNvSpPr>
              <a:spLocks noChangeShapeType="1"/>
            </p:cNvSpPr>
            <p:nvPr/>
          </p:nvSpPr>
          <p:spPr bwMode="auto">
            <a:xfrm>
              <a:off x="2612" y="254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4" name="Line 96">
              <a:extLst>
                <a:ext uri="{FF2B5EF4-FFF2-40B4-BE49-F238E27FC236}">
                  <a16:creationId xmlns:a16="http://schemas.microsoft.com/office/drawing/2014/main" id="{9D1CC45E-D1D8-B5C1-D2C7-0889CCE0CB37}"/>
                </a:ext>
              </a:extLst>
            </p:cNvPr>
            <p:cNvSpPr>
              <a:spLocks noChangeShapeType="1"/>
            </p:cNvSpPr>
            <p:nvPr/>
          </p:nvSpPr>
          <p:spPr bwMode="auto">
            <a:xfrm>
              <a:off x="2860" y="254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5" name="Line 97">
              <a:extLst>
                <a:ext uri="{FF2B5EF4-FFF2-40B4-BE49-F238E27FC236}">
                  <a16:creationId xmlns:a16="http://schemas.microsoft.com/office/drawing/2014/main" id="{B44AFC46-9142-D69E-3A35-A8F568AFE5E5}"/>
                </a:ext>
              </a:extLst>
            </p:cNvPr>
            <p:cNvSpPr>
              <a:spLocks noChangeShapeType="1"/>
            </p:cNvSpPr>
            <p:nvPr/>
          </p:nvSpPr>
          <p:spPr bwMode="auto">
            <a:xfrm>
              <a:off x="3108" y="254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6" name="Line 98">
              <a:extLst>
                <a:ext uri="{FF2B5EF4-FFF2-40B4-BE49-F238E27FC236}">
                  <a16:creationId xmlns:a16="http://schemas.microsoft.com/office/drawing/2014/main" id="{8122673A-C220-8ECB-449F-D826F7CEE72F}"/>
                </a:ext>
              </a:extLst>
            </p:cNvPr>
            <p:cNvSpPr>
              <a:spLocks noChangeShapeType="1"/>
            </p:cNvSpPr>
            <p:nvPr/>
          </p:nvSpPr>
          <p:spPr bwMode="auto">
            <a:xfrm>
              <a:off x="3348" y="254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7" name="Line 99">
              <a:extLst>
                <a:ext uri="{FF2B5EF4-FFF2-40B4-BE49-F238E27FC236}">
                  <a16:creationId xmlns:a16="http://schemas.microsoft.com/office/drawing/2014/main" id="{B2188324-99FD-BC16-BAE5-C3CC8345642B}"/>
                </a:ext>
              </a:extLst>
            </p:cNvPr>
            <p:cNvSpPr>
              <a:spLocks noChangeShapeType="1"/>
            </p:cNvSpPr>
            <p:nvPr/>
          </p:nvSpPr>
          <p:spPr bwMode="auto">
            <a:xfrm>
              <a:off x="3596" y="2548"/>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8" name="Line 100">
              <a:extLst>
                <a:ext uri="{FF2B5EF4-FFF2-40B4-BE49-F238E27FC236}">
                  <a16:creationId xmlns:a16="http://schemas.microsoft.com/office/drawing/2014/main" id="{39F76F0B-0ED3-F38C-CC54-043A40B3D14E}"/>
                </a:ext>
              </a:extLst>
            </p:cNvPr>
            <p:cNvSpPr>
              <a:spLocks noChangeShapeType="1"/>
            </p:cNvSpPr>
            <p:nvPr/>
          </p:nvSpPr>
          <p:spPr bwMode="auto">
            <a:xfrm>
              <a:off x="652" y="2540"/>
              <a:ext cx="2944" cy="1"/>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9" name="Rectangle 101">
              <a:extLst>
                <a:ext uri="{FF2B5EF4-FFF2-40B4-BE49-F238E27FC236}">
                  <a16:creationId xmlns:a16="http://schemas.microsoft.com/office/drawing/2014/main" id="{F98E1322-4103-47C4-E376-26B0527117E6}"/>
                </a:ext>
              </a:extLst>
            </p:cNvPr>
            <p:cNvSpPr>
              <a:spLocks noChangeArrowheads="1"/>
            </p:cNvSpPr>
            <p:nvPr/>
          </p:nvSpPr>
          <p:spPr bwMode="auto">
            <a:xfrm>
              <a:off x="948" y="2332"/>
              <a:ext cx="96" cy="208"/>
            </a:xfrm>
            <a:prstGeom prst="rect">
              <a:avLst/>
            </a:prstGeom>
            <a:solidFill>
              <a:srgbClr val="07E6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30" name="Rectangle 102">
              <a:extLst>
                <a:ext uri="{FF2B5EF4-FFF2-40B4-BE49-F238E27FC236}">
                  <a16:creationId xmlns:a16="http://schemas.microsoft.com/office/drawing/2014/main" id="{580DB097-6F8A-DE14-E2C4-F7718E3D0999}"/>
                </a:ext>
              </a:extLst>
            </p:cNvPr>
            <p:cNvSpPr>
              <a:spLocks noChangeArrowheads="1"/>
            </p:cNvSpPr>
            <p:nvPr/>
          </p:nvSpPr>
          <p:spPr bwMode="auto">
            <a:xfrm>
              <a:off x="948" y="2332"/>
              <a:ext cx="104" cy="216"/>
            </a:xfrm>
            <a:prstGeom prst="rect">
              <a:avLst/>
            </a:prstGeom>
            <a:noFill/>
            <a:ln w="19050">
              <a:solidFill>
                <a:srgbClr val="02ABEA"/>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31" name="Rectangle 103">
              <a:extLst>
                <a:ext uri="{FF2B5EF4-FFF2-40B4-BE49-F238E27FC236}">
                  <a16:creationId xmlns:a16="http://schemas.microsoft.com/office/drawing/2014/main" id="{A0B559FB-660D-6B83-F60B-A2D7861A782F}"/>
                </a:ext>
              </a:extLst>
            </p:cNvPr>
            <p:cNvSpPr>
              <a:spLocks noChangeArrowheads="1"/>
            </p:cNvSpPr>
            <p:nvPr/>
          </p:nvSpPr>
          <p:spPr bwMode="auto">
            <a:xfrm>
              <a:off x="1044" y="2164"/>
              <a:ext cx="96" cy="376"/>
            </a:xfrm>
            <a:prstGeom prst="rect">
              <a:avLst/>
            </a:prstGeom>
            <a:solidFill>
              <a:srgbClr val="07E6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32" name="Rectangle 104">
              <a:extLst>
                <a:ext uri="{FF2B5EF4-FFF2-40B4-BE49-F238E27FC236}">
                  <a16:creationId xmlns:a16="http://schemas.microsoft.com/office/drawing/2014/main" id="{96F63244-936E-8DF6-0AA8-BDFD5C016276}"/>
                </a:ext>
              </a:extLst>
            </p:cNvPr>
            <p:cNvSpPr>
              <a:spLocks noChangeArrowheads="1"/>
            </p:cNvSpPr>
            <p:nvPr/>
          </p:nvSpPr>
          <p:spPr bwMode="auto">
            <a:xfrm>
              <a:off x="1044" y="2164"/>
              <a:ext cx="104" cy="384"/>
            </a:xfrm>
            <a:prstGeom prst="rect">
              <a:avLst/>
            </a:prstGeom>
            <a:noFill/>
            <a:ln w="19050">
              <a:solidFill>
                <a:srgbClr val="02ABEA"/>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33" name="Rectangle 105">
              <a:extLst>
                <a:ext uri="{FF2B5EF4-FFF2-40B4-BE49-F238E27FC236}">
                  <a16:creationId xmlns:a16="http://schemas.microsoft.com/office/drawing/2014/main" id="{818B5420-EA38-0CE0-FB1B-D7EA4F130785}"/>
                </a:ext>
              </a:extLst>
            </p:cNvPr>
            <p:cNvSpPr>
              <a:spLocks noChangeArrowheads="1"/>
            </p:cNvSpPr>
            <p:nvPr/>
          </p:nvSpPr>
          <p:spPr bwMode="auto">
            <a:xfrm>
              <a:off x="1140" y="2332"/>
              <a:ext cx="96" cy="208"/>
            </a:xfrm>
            <a:prstGeom prst="rect">
              <a:avLst/>
            </a:prstGeom>
            <a:solidFill>
              <a:srgbClr val="07E6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34" name="Rectangle 106">
              <a:extLst>
                <a:ext uri="{FF2B5EF4-FFF2-40B4-BE49-F238E27FC236}">
                  <a16:creationId xmlns:a16="http://schemas.microsoft.com/office/drawing/2014/main" id="{648F4859-3B4B-F2E3-3ED4-170E3AD7CBE3}"/>
                </a:ext>
              </a:extLst>
            </p:cNvPr>
            <p:cNvSpPr>
              <a:spLocks noChangeArrowheads="1"/>
            </p:cNvSpPr>
            <p:nvPr/>
          </p:nvSpPr>
          <p:spPr bwMode="auto">
            <a:xfrm>
              <a:off x="1140" y="2332"/>
              <a:ext cx="104" cy="216"/>
            </a:xfrm>
            <a:prstGeom prst="rect">
              <a:avLst/>
            </a:prstGeom>
            <a:noFill/>
            <a:ln w="19050">
              <a:solidFill>
                <a:srgbClr val="02ABEA"/>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35" name="Rectangle 107">
              <a:extLst>
                <a:ext uri="{FF2B5EF4-FFF2-40B4-BE49-F238E27FC236}">
                  <a16:creationId xmlns:a16="http://schemas.microsoft.com/office/drawing/2014/main" id="{B517C62B-4002-614F-173F-D7DF1B13BA8B}"/>
                </a:ext>
              </a:extLst>
            </p:cNvPr>
            <p:cNvSpPr>
              <a:spLocks noChangeArrowheads="1"/>
            </p:cNvSpPr>
            <p:nvPr/>
          </p:nvSpPr>
          <p:spPr bwMode="auto">
            <a:xfrm>
              <a:off x="1236" y="2292"/>
              <a:ext cx="104" cy="248"/>
            </a:xfrm>
            <a:prstGeom prst="rect">
              <a:avLst/>
            </a:prstGeom>
            <a:solidFill>
              <a:srgbClr val="07E6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36" name="Rectangle 108">
              <a:extLst>
                <a:ext uri="{FF2B5EF4-FFF2-40B4-BE49-F238E27FC236}">
                  <a16:creationId xmlns:a16="http://schemas.microsoft.com/office/drawing/2014/main" id="{73158360-E561-2C80-F3DC-D5EDE36B4DFD}"/>
                </a:ext>
              </a:extLst>
            </p:cNvPr>
            <p:cNvSpPr>
              <a:spLocks noChangeArrowheads="1"/>
            </p:cNvSpPr>
            <p:nvPr/>
          </p:nvSpPr>
          <p:spPr bwMode="auto">
            <a:xfrm>
              <a:off x="1236" y="2292"/>
              <a:ext cx="112" cy="256"/>
            </a:xfrm>
            <a:prstGeom prst="rect">
              <a:avLst/>
            </a:prstGeom>
            <a:noFill/>
            <a:ln w="19050">
              <a:solidFill>
                <a:srgbClr val="02ABEA"/>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37" name="Rectangle 109">
              <a:extLst>
                <a:ext uri="{FF2B5EF4-FFF2-40B4-BE49-F238E27FC236}">
                  <a16:creationId xmlns:a16="http://schemas.microsoft.com/office/drawing/2014/main" id="{EF98D989-3B95-5910-6A7D-3EC3148E6350}"/>
                </a:ext>
              </a:extLst>
            </p:cNvPr>
            <p:cNvSpPr>
              <a:spLocks noChangeArrowheads="1"/>
            </p:cNvSpPr>
            <p:nvPr/>
          </p:nvSpPr>
          <p:spPr bwMode="auto">
            <a:xfrm>
              <a:off x="1340" y="2084"/>
              <a:ext cx="96" cy="456"/>
            </a:xfrm>
            <a:prstGeom prst="rect">
              <a:avLst/>
            </a:prstGeom>
            <a:solidFill>
              <a:srgbClr val="07E6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38" name="Rectangle 110">
              <a:extLst>
                <a:ext uri="{FF2B5EF4-FFF2-40B4-BE49-F238E27FC236}">
                  <a16:creationId xmlns:a16="http://schemas.microsoft.com/office/drawing/2014/main" id="{8F71F6DC-8083-8AC2-99F3-E727E918B81C}"/>
                </a:ext>
              </a:extLst>
            </p:cNvPr>
            <p:cNvSpPr>
              <a:spLocks noChangeArrowheads="1"/>
            </p:cNvSpPr>
            <p:nvPr/>
          </p:nvSpPr>
          <p:spPr bwMode="auto">
            <a:xfrm>
              <a:off x="1340" y="2084"/>
              <a:ext cx="104" cy="464"/>
            </a:xfrm>
            <a:prstGeom prst="rect">
              <a:avLst/>
            </a:prstGeom>
            <a:noFill/>
            <a:ln w="19050">
              <a:solidFill>
                <a:srgbClr val="02ABEA"/>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39" name="Rectangle 111">
              <a:extLst>
                <a:ext uri="{FF2B5EF4-FFF2-40B4-BE49-F238E27FC236}">
                  <a16:creationId xmlns:a16="http://schemas.microsoft.com/office/drawing/2014/main" id="{22108AF6-55FF-FE45-7653-A6C7CD05A012}"/>
                </a:ext>
              </a:extLst>
            </p:cNvPr>
            <p:cNvSpPr>
              <a:spLocks noChangeArrowheads="1"/>
            </p:cNvSpPr>
            <p:nvPr/>
          </p:nvSpPr>
          <p:spPr bwMode="auto">
            <a:xfrm>
              <a:off x="1436" y="2412"/>
              <a:ext cx="96" cy="128"/>
            </a:xfrm>
            <a:prstGeom prst="rect">
              <a:avLst/>
            </a:prstGeom>
            <a:solidFill>
              <a:srgbClr val="07E6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40" name="Rectangle 112">
              <a:extLst>
                <a:ext uri="{FF2B5EF4-FFF2-40B4-BE49-F238E27FC236}">
                  <a16:creationId xmlns:a16="http://schemas.microsoft.com/office/drawing/2014/main" id="{4AF6E44A-A587-B339-9BBA-B7D89E0C5BB4}"/>
                </a:ext>
              </a:extLst>
            </p:cNvPr>
            <p:cNvSpPr>
              <a:spLocks noChangeArrowheads="1"/>
            </p:cNvSpPr>
            <p:nvPr/>
          </p:nvSpPr>
          <p:spPr bwMode="auto">
            <a:xfrm>
              <a:off x="1436" y="2412"/>
              <a:ext cx="104" cy="136"/>
            </a:xfrm>
            <a:prstGeom prst="rect">
              <a:avLst/>
            </a:prstGeom>
            <a:noFill/>
            <a:ln w="19050">
              <a:solidFill>
                <a:srgbClr val="02ABEA"/>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41" name="Rectangle 113">
              <a:extLst>
                <a:ext uri="{FF2B5EF4-FFF2-40B4-BE49-F238E27FC236}">
                  <a16:creationId xmlns:a16="http://schemas.microsoft.com/office/drawing/2014/main" id="{CB114484-2AF3-3A6A-D574-29179C0642E8}"/>
                </a:ext>
              </a:extLst>
            </p:cNvPr>
            <p:cNvSpPr>
              <a:spLocks noChangeArrowheads="1"/>
            </p:cNvSpPr>
            <p:nvPr/>
          </p:nvSpPr>
          <p:spPr bwMode="auto">
            <a:xfrm>
              <a:off x="1532" y="2124"/>
              <a:ext cx="104" cy="416"/>
            </a:xfrm>
            <a:prstGeom prst="rect">
              <a:avLst/>
            </a:prstGeom>
            <a:solidFill>
              <a:srgbClr val="07E6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42" name="Rectangle 114">
              <a:extLst>
                <a:ext uri="{FF2B5EF4-FFF2-40B4-BE49-F238E27FC236}">
                  <a16:creationId xmlns:a16="http://schemas.microsoft.com/office/drawing/2014/main" id="{46D9987E-0EA3-6A6E-B581-650A777EA44E}"/>
                </a:ext>
              </a:extLst>
            </p:cNvPr>
            <p:cNvSpPr>
              <a:spLocks noChangeArrowheads="1"/>
            </p:cNvSpPr>
            <p:nvPr/>
          </p:nvSpPr>
          <p:spPr bwMode="auto">
            <a:xfrm>
              <a:off x="1532" y="2124"/>
              <a:ext cx="112" cy="424"/>
            </a:xfrm>
            <a:prstGeom prst="rect">
              <a:avLst/>
            </a:prstGeom>
            <a:noFill/>
            <a:ln w="19050">
              <a:solidFill>
                <a:srgbClr val="02ABEA"/>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43" name="Rectangle 115">
              <a:extLst>
                <a:ext uri="{FF2B5EF4-FFF2-40B4-BE49-F238E27FC236}">
                  <a16:creationId xmlns:a16="http://schemas.microsoft.com/office/drawing/2014/main" id="{23D46E94-B0C6-8E5D-FB5A-1226686B9B9F}"/>
                </a:ext>
              </a:extLst>
            </p:cNvPr>
            <p:cNvSpPr>
              <a:spLocks noChangeArrowheads="1"/>
            </p:cNvSpPr>
            <p:nvPr/>
          </p:nvSpPr>
          <p:spPr bwMode="auto">
            <a:xfrm>
              <a:off x="1636" y="2244"/>
              <a:ext cx="96" cy="296"/>
            </a:xfrm>
            <a:prstGeom prst="rect">
              <a:avLst/>
            </a:prstGeom>
            <a:solidFill>
              <a:srgbClr val="07E6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44" name="Rectangle 116">
              <a:extLst>
                <a:ext uri="{FF2B5EF4-FFF2-40B4-BE49-F238E27FC236}">
                  <a16:creationId xmlns:a16="http://schemas.microsoft.com/office/drawing/2014/main" id="{F99C9682-594A-FB92-D144-49B4E38549A6}"/>
                </a:ext>
              </a:extLst>
            </p:cNvPr>
            <p:cNvSpPr>
              <a:spLocks noChangeArrowheads="1"/>
            </p:cNvSpPr>
            <p:nvPr/>
          </p:nvSpPr>
          <p:spPr bwMode="auto">
            <a:xfrm>
              <a:off x="1636" y="2244"/>
              <a:ext cx="104" cy="304"/>
            </a:xfrm>
            <a:prstGeom prst="rect">
              <a:avLst/>
            </a:prstGeom>
            <a:noFill/>
            <a:ln w="19050">
              <a:solidFill>
                <a:srgbClr val="02ABEA"/>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45" name="Rectangle 117">
              <a:extLst>
                <a:ext uri="{FF2B5EF4-FFF2-40B4-BE49-F238E27FC236}">
                  <a16:creationId xmlns:a16="http://schemas.microsoft.com/office/drawing/2014/main" id="{2E7FE9A9-515F-8C96-AA90-5ACD92DB4DC5}"/>
                </a:ext>
              </a:extLst>
            </p:cNvPr>
            <p:cNvSpPr>
              <a:spLocks noChangeArrowheads="1"/>
            </p:cNvSpPr>
            <p:nvPr/>
          </p:nvSpPr>
          <p:spPr bwMode="auto">
            <a:xfrm>
              <a:off x="1732" y="2452"/>
              <a:ext cx="96" cy="88"/>
            </a:xfrm>
            <a:prstGeom prst="rect">
              <a:avLst/>
            </a:prstGeom>
            <a:solidFill>
              <a:srgbClr val="07E6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46" name="Rectangle 118">
              <a:extLst>
                <a:ext uri="{FF2B5EF4-FFF2-40B4-BE49-F238E27FC236}">
                  <a16:creationId xmlns:a16="http://schemas.microsoft.com/office/drawing/2014/main" id="{E5419810-2252-1BFF-0F06-8C8DBB420BD6}"/>
                </a:ext>
              </a:extLst>
            </p:cNvPr>
            <p:cNvSpPr>
              <a:spLocks noChangeArrowheads="1"/>
            </p:cNvSpPr>
            <p:nvPr/>
          </p:nvSpPr>
          <p:spPr bwMode="auto">
            <a:xfrm>
              <a:off x="1732" y="2452"/>
              <a:ext cx="104" cy="96"/>
            </a:xfrm>
            <a:prstGeom prst="rect">
              <a:avLst/>
            </a:prstGeom>
            <a:noFill/>
            <a:ln w="19050">
              <a:solidFill>
                <a:srgbClr val="02ABEA"/>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47" name="Rectangle 119">
              <a:extLst>
                <a:ext uri="{FF2B5EF4-FFF2-40B4-BE49-F238E27FC236}">
                  <a16:creationId xmlns:a16="http://schemas.microsoft.com/office/drawing/2014/main" id="{A7AEC201-5A7B-0897-8FC0-B7B7D6030837}"/>
                </a:ext>
              </a:extLst>
            </p:cNvPr>
            <p:cNvSpPr>
              <a:spLocks noChangeArrowheads="1"/>
            </p:cNvSpPr>
            <p:nvPr/>
          </p:nvSpPr>
          <p:spPr bwMode="auto">
            <a:xfrm>
              <a:off x="1828" y="2452"/>
              <a:ext cx="96" cy="88"/>
            </a:xfrm>
            <a:prstGeom prst="rect">
              <a:avLst/>
            </a:prstGeom>
            <a:solidFill>
              <a:srgbClr val="07E6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48" name="Rectangle 120">
              <a:extLst>
                <a:ext uri="{FF2B5EF4-FFF2-40B4-BE49-F238E27FC236}">
                  <a16:creationId xmlns:a16="http://schemas.microsoft.com/office/drawing/2014/main" id="{9B3A98F0-C33A-51AF-EBF1-681F57010214}"/>
                </a:ext>
              </a:extLst>
            </p:cNvPr>
            <p:cNvSpPr>
              <a:spLocks noChangeArrowheads="1"/>
            </p:cNvSpPr>
            <p:nvPr/>
          </p:nvSpPr>
          <p:spPr bwMode="auto">
            <a:xfrm>
              <a:off x="1828" y="2452"/>
              <a:ext cx="104" cy="96"/>
            </a:xfrm>
            <a:prstGeom prst="rect">
              <a:avLst/>
            </a:prstGeom>
            <a:noFill/>
            <a:ln w="19050">
              <a:solidFill>
                <a:srgbClr val="02ABEA"/>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49" name="Rectangle 121">
              <a:extLst>
                <a:ext uri="{FF2B5EF4-FFF2-40B4-BE49-F238E27FC236}">
                  <a16:creationId xmlns:a16="http://schemas.microsoft.com/office/drawing/2014/main" id="{7EAB6460-C3DA-5AAC-917C-90BA829BF9FE}"/>
                </a:ext>
              </a:extLst>
            </p:cNvPr>
            <p:cNvSpPr>
              <a:spLocks noChangeArrowheads="1"/>
            </p:cNvSpPr>
            <p:nvPr/>
          </p:nvSpPr>
          <p:spPr bwMode="auto">
            <a:xfrm>
              <a:off x="1924" y="2412"/>
              <a:ext cx="104" cy="128"/>
            </a:xfrm>
            <a:prstGeom prst="rect">
              <a:avLst/>
            </a:prstGeom>
            <a:solidFill>
              <a:srgbClr val="07E6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50" name="Rectangle 122">
              <a:extLst>
                <a:ext uri="{FF2B5EF4-FFF2-40B4-BE49-F238E27FC236}">
                  <a16:creationId xmlns:a16="http://schemas.microsoft.com/office/drawing/2014/main" id="{D691F5AB-0558-FE5F-F084-FA36916DBED1}"/>
                </a:ext>
              </a:extLst>
            </p:cNvPr>
            <p:cNvSpPr>
              <a:spLocks noChangeArrowheads="1"/>
            </p:cNvSpPr>
            <p:nvPr/>
          </p:nvSpPr>
          <p:spPr bwMode="auto">
            <a:xfrm>
              <a:off x="1924" y="2412"/>
              <a:ext cx="112" cy="136"/>
            </a:xfrm>
            <a:prstGeom prst="rect">
              <a:avLst/>
            </a:prstGeom>
            <a:noFill/>
            <a:ln w="19050">
              <a:solidFill>
                <a:srgbClr val="02ABEA"/>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51" name="Rectangle 123">
              <a:extLst>
                <a:ext uri="{FF2B5EF4-FFF2-40B4-BE49-F238E27FC236}">
                  <a16:creationId xmlns:a16="http://schemas.microsoft.com/office/drawing/2014/main" id="{684C6ED5-0054-2154-901C-B39B2949DE49}"/>
                </a:ext>
              </a:extLst>
            </p:cNvPr>
            <p:cNvSpPr>
              <a:spLocks noChangeArrowheads="1"/>
            </p:cNvSpPr>
            <p:nvPr/>
          </p:nvSpPr>
          <p:spPr bwMode="auto">
            <a:xfrm>
              <a:off x="2028" y="2452"/>
              <a:ext cx="96" cy="88"/>
            </a:xfrm>
            <a:prstGeom prst="rect">
              <a:avLst/>
            </a:prstGeom>
            <a:solidFill>
              <a:srgbClr val="07E6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52" name="Rectangle 124">
              <a:extLst>
                <a:ext uri="{FF2B5EF4-FFF2-40B4-BE49-F238E27FC236}">
                  <a16:creationId xmlns:a16="http://schemas.microsoft.com/office/drawing/2014/main" id="{2AA2A5CC-B4A9-B215-CF38-5BF2AB67F0D4}"/>
                </a:ext>
              </a:extLst>
            </p:cNvPr>
            <p:cNvSpPr>
              <a:spLocks noChangeArrowheads="1"/>
            </p:cNvSpPr>
            <p:nvPr/>
          </p:nvSpPr>
          <p:spPr bwMode="auto">
            <a:xfrm>
              <a:off x="2028" y="2452"/>
              <a:ext cx="104" cy="96"/>
            </a:xfrm>
            <a:prstGeom prst="rect">
              <a:avLst/>
            </a:prstGeom>
            <a:noFill/>
            <a:ln w="19050">
              <a:solidFill>
                <a:srgbClr val="02ABEA"/>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53" name="Rectangle 125">
              <a:extLst>
                <a:ext uri="{FF2B5EF4-FFF2-40B4-BE49-F238E27FC236}">
                  <a16:creationId xmlns:a16="http://schemas.microsoft.com/office/drawing/2014/main" id="{31395850-BBA8-8917-572A-93D3DC96E301}"/>
                </a:ext>
              </a:extLst>
            </p:cNvPr>
            <p:cNvSpPr>
              <a:spLocks noChangeArrowheads="1"/>
            </p:cNvSpPr>
            <p:nvPr/>
          </p:nvSpPr>
          <p:spPr bwMode="auto">
            <a:xfrm>
              <a:off x="2124" y="2540"/>
              <a:ext cx="96" cy="1"/>
            </a:xfrm>
            <a:prstGeom prst="rect">
              <a:avLst/>
            </a:prstGeom>
            <a:solidFill>
              <a:srgbClr val="07E6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54" name="Rectangle 126">
              <a:extLst>
                <a:ext uri="{FF2B5EF4-FFF2-40B4-BE49-F238E27FC236}">
                  <a16:creationId xmlns:a16="http://schemas.microsoft.com/office/drawing/2014/main" id="{619BD51A-ECA8-4E5C-8C10-0F7D4B92D80F}"/>
                </a:ext>
              </a:extLst>
            </p:cNvPr>
            <p:cNvSpPr>
              <a:spLocks noChangeArrowheads="1"/>
            </p:cNvSpPr>
            <p:nvPr/>
          </p:nvSpPr>
          <p:spPr bwMode="auto">
            <a:xfrm>
              <a:off x="2124" y="2540"/>
              <a:ext cx="104" cy="8"/>
            </a:xfrm>
            <a:prstGeom prst="rect">
              <a:avLst/>
            </a:prstGeom>
            <a:noFill/>
            <a:ln w="19050">
              <a:solidFill>
                <a:srgbClr val="02ABEA"/>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55" name="Rectangle 127">
              <a:extLst>
                <a:ext uri="{FF2B5EF4-FFF2-40B4-BE49-F238E27FC236}">
                  <a16:creationId xmlns:a16="http://schemas.microsoft.com/office/drawing/2014/main" id="{83FFCCDB-17AE-0341-872D-045D059FAF97}"/>
                </a:ext>
              </a:extLst>
            </p:cNvPr>
            <p:cNvSpPr>
              <a:spLocks noChangeArrowheads="1"/>
            </p:cNvSpPr>
            <p:nvPr/>
          </p:nvSpPr>
          <p:spPr bwMode="auto">
            <a:xfrm>
              <a:off x="2220" y="2412"/>
              <a:ext cx="104" cy="128"/>
            </a:xfrm>
            <a:prstGeom prst="rect">
              <a:avLst/>
            </a:prstGeom>
            <a:solidFill>
              <a:srgbClr val="07E6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56" name="Rectangle 128">
              <a:extLst>
                <a:ext uri="{FF2B5EF4-FFF2-40B4-BE49-F238E27FC236}">
                  <a16:creationId xmlns:a16="http://schemas.microsoft.com/office/drawing/2014/main" id="{E76D38F5-1608-003E-5574-9E43910883DA}"/>
                </a:ext>
              </a:extLst>
            </p:cNvPr>
            <p:cNvSpPr>
              <a:spLocks noChangeArrowheads="1"/>
            </p:cNvSpPr>
            <p:nvPr/>
          </p:nvSpPr>
          <p:spPr bwMode="auto">
            <a:xfrm>
              <a:off x="2220" y="2412"/>
              <a:ext cx="112" cy="136"/>
            </a:xfrm>
            <a:prstGeom prst="rect">
              <a:avLst/>
            </a:prstGeom>
            <a:noFill/>
            <a:ln w="19050">
              <a:solidFill>
                <a:srgbClr val="02ABEA"/>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57" name="Rectangle 129">
              <a:extLst>
                <a:ext uri="{FF2B5EF4-FFF2-40B4-BE49-F238E27FC236}">
                  <a16:creationId xmlns:a16="http://schemas.microsoft.com/office/drawing/2014/main" id="{DB4C5B78-F199-093D-2FB9-03D38E51F893}"/>
                </a:ext>
              </a:extLst>
            </p:cNvPr>
            <p:cNvSpPr>
              <a:spLocks noChangeArrowheads="1"/>
            </p:cNvSpPr>
            <p:nvPr/>
          </p:nvSpPr>
          <p:spPr bwMode="auto">
            <a:xfrm>
              <a:off x="2324" y="2540"/>
              <a:ext cx="96" cy="1"/>
            </a:xfrm>
            <a:prstGeom prst="rect">
              <a:avLst/>
            </a:prstGeom>
            <a:solidFill>
              <a:srgbClr val="07E6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58" name="Rectangle 130">
              <a:extLst>
                <a:ext uri="{FF2B5EF4-FFF2-40B4-BE49-F238E27FC236}">
                  <a16:creationId xmlns:a16="http://schemas.microsoft.com/office/drawing/2014/main" id="{D72B864C-D201-92FB-C02D-40C06210FCC7}"/>
                </a:ext>
              </a:extLst>
            </p:cNvPr>
            <p:cNvSpPr>
              <a:spLocks noChangeArrowheads="1"/>
            </p:cNvSpPr>
            <p:nvPr/>
          </p:nvSpPr>
          <p:spPr bwMode="auto">
            <a:xfrm>
              <a:off x="2324" y="2540"/>
              <a:ext cx="104" cy="8"/>
            </a:xfrm>
            <a:prstGeom prst="rect">
              <a:avLst/>
            </a:prstGeom>
            <a:noFill/>
            <a:ln w="19050">
              <a:solidFill>
                <a:srgbClr val="02ABEA"/>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59" name="Rectangle 131">
              <a:extLst>
                <a:ext uri="{FF2B5EF4-FFF2-40B4-BE49-F238E27FC236}">
                  <a16:creationId xmlns:a16="http://schemas.microsoft.com/office/drawing/2014/main" id="{9F2A6B23-52A8-4013-F87D-559176734E53}"/>
                </a:ext>
              </a:extLst>
            </p:cNvPr>
            <p:cNvSpPr>
              <a:spLocks noChangeArrowheads="1"/>
            </p:cNvSpPr>
            <p:nvPr/>
          </p:nvSpPr>
          <p:spPr bwMode="auto">
            <a:xfrm>
              <a:off x="2420" y="2412"/>
              <a:ext cx="96" cy="128"/>
            </a:xfrm>
            <a:prstGeom prst="rect">
              <a:avLst/>
            </a:prstGeom>
            <a:solidFill>
              <a:srgbClr val="07E6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60" name="Rectangle 132">
              <a:extLst>
                <a:ext uri="{FF2B5EF4-FFF2-40B4-BE49-F238E27FC236}">
                  <a16:creationId xmlns:a16="http://schemas.microsoft.com/office/drawing/2014/main" id="{3750696D-F12E-A55A-964C-106F5D7C958E}"/>
                </a:ext>
              </a:extLst>
            </p:cNvPr>
            <p:cNvSpPr>
              <a:spLocks noChangeArrowheads="1"/>
            </p:cNvSpPr>
            <p:nvPr/>
          </p:nvSpPr>
          <p:spPr bwMode="auto">
            <a:xfrm>
              <a:off x="2420" y="2412"/>
              <a:ext cx="104" cy="136"/>
            </a:xfrm>
            <a:prstGeom prst="rect">
              <a:avLst/>
            </a:prstGeom>
            <a:noFill/>
            <a:ln w="19050">
              <a:solidFill>
                <a:srgbClr val="02ABEA"/>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61" name="Rectangle 133">
              <a:extLst>
                <a:ext uri="{FF2B5EF4-FFF2-40B4-BE49-F238E27FC236}">
                  <a16:creationId xmlns:a16="http://schemas.microsoft.com/office/drawing/2014/main" id="{70E8F9E7-763B-CC83-516E-8015DEB866BF}"/>
                </a:ext>
              </a:extLst>
            </p:cNvPr>
            <p:cNvSpPr>
              <a:spLocks noChangeArrowheads="1"/>
            </p:cNvSpPr>
            <p:nvPr/>
          </p:nvSpPr>
          <p:spPr bwMode="auto">
            <a:xfrm>
              <a:off x="2516" y="2244"/>
              <a:ext cx="96" cy="296"/>
            </a:xfrm>
            <a:prstGeom prst="rect">
              <a:avLst/>
            </a:prstGeom>
            <a:solidFill>
              <a:srgbClr val="07E6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62" name="Rectangle 134">
              <a:extLst>
                <a:ext uri="{FF2B5EF4-FFF2-40B4-BE49-F238E27FC236}">
                  <a16:creationId xmlns:a16="http://schemas.microsoft.com/office/drawing/2014/main" id="{75A497CA-66FF-C10B-6735-C491292CEAC6}"/>
                </a:ext>
              </a:extLst>
            </p:cNvPr>
            <p:cNvSpPr>
              <a:spLocks noChangeArrowheads="1"/>
            </p:cNvSpPr>
            <p:nvPr/>
          </p:nvSpPr>
          <p:spPr bwMode="auto">
            <a:xfrm>
              <a:off x="2516" y="2244"/>
              <a:ext cx="104" cy="304"/>
            </a:xfrm>
            <a:prstGeom prst="rect">
              <a:avLst/>
            </a:prstGeom>
            <a:noFill/>
            <a:ln w="19050">
              <a:solidFill>
                <a:srgbClr val="02ABEA"/>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63" name="Rectangle 135">
              <a:extLst>
                <a:ext uri="{FF2B5EF4-FFF2-40B4-BE49-F238E27FC236}">
                  <a16:creationId xmlns:a16="http://schemas.microsoft.com/office/drawing/2014/main" id="{A1E93449-CCAA-1F61-CE06-BAA7D9CFEB9B}"/>
                </a:ext>
              </a:extLst>
            </p:cNvPr>
            <p:cNvSpPr>
              <a:spLocks noChangeArrowheads="1"/>
            </p:cNvSpPr>
            <p:nvPr/>
          </p:nvSpPr>
          <p:spPr bwMode="auto">
            <a:xfrm>
              <a:off x="2612" y="2412"/>
              <a:ext cx="104" cy="128"/>
            </a:xfrm>
            <a:prstGeom prst="rect">
              <a:avLst/>
            </a:prstGeom>
            <a:solidFill>
              <a:srgbClr val="07E6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64" name="Rectangle 136">
              <a:extLst>
                <a:ext uri="{FF2B5EF4-FFF2-40B4-BE49-F238E27FC236}">
                  <a16:creationId xmlns:a16="http://schemas.microsoft.com/office/drawing/2014/main" id="{951A71FC-7505-3C5D-AA5F-D4C78959693C}"/>
                </a:ext>
              </a:extLst>
            </p:cNvPr>
            <p:cNvSpPr>
              <a:spLocks noChangeArrowheads="1"/>
            </p:cNvSpPr>
            <p:nvPr/>
          </p:nvSpPr>
          <p:spPr bwMode="auto">
            <a:xfrm>
              <a:off x="2612" y="2412"/>
              <a:ext cx="112" cy="136"/>
            </a:xfrm>
            <a:prstGeom prst="rect">
              <a:avLst/>
            </a:prstGeom>
            <a:noFill/>
            <a:ln w="19050">
              <a:solidFill>
                <a:srgbClr val="02ABEA"/>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65" name="Rectangle 137">
              <a:extLst>
                <a:ext uri="{FF2B5EF4-FFF2-40B4-BE49-F238E27FC236}">
                  <a16:creationId xmlns:a16="http://schemas.microsoft.com/office/drawing/2014/main" id="{33B51BC9-4584-685E-31EF-188AB4747079}"/>
                </a:ext>
              </a:extLst>
            </p:cNvPr>
            <p:cNvSpPr>
              <a:spLocks noChangeArrowheads="1"/>
            </p:cNvSpPr>
            <p:nvPr/>
          </p:nvSpPr>
          <p:spPr bwMode="auto">
            <a:xfrm>
              <a:off x="2716" y="2500"/>
              <a:ext cx="96" cy="40"/>
            </a:xfrm>
            <a:prstGeom prst="rect">
              <a:avLst/>
            </a:prstGeom>
            <a:solidFill>
              <a:srgbClr val="07E6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66" name="Rectangle 138">
              <a:extLst>
                <a:ext uri="{FF2B5EF4-FFF2-40B4-BE49-F238E27FC236}">
                  <a16:creationId xmlns:a16="http://schemas.microsoft.com/office/drawing/2014/main" id="{BA838DDE-2587-4983-72D1-B71906699B50}"/>
                </a:ext>
              </a:extLst>
            </p:cNvPr>
            <p:cNvSpPr>
              <a:spLocks noChangeArrowheads="1"/>
            </p:cNvSpPr>
            <p:nvPr/>
          </p:nvSpPr>
          <p:spPr bwMode="auto">
            <a:xfrm>
              <a:off x="2716" y="2500"/>
              <a:ext cx="104" cy="48"/>
            </a:xfrm>
            <a:prstGeom prst="rect">
              <a:avLst/>
            </a:prstGeom>
            <a:noFill/>
            <a:ln w="19050">
              <a:solidFill>
                <a:srgbClr val="02ABEA"/>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7067" name="Rectangle 139">
              <a:extLst>
                <a:ext uri="{FF2B5EF4-FFF2-40B4-BE49-F238E27FC236}">
                  <a16:creationId xmlns:a16="http://schemas.microsoft.com/office/drawing/2014/main" id="{E50F7621-E13E-3B7C-A471-1576C58A553C}"/>
                </a:ext>
              </a:extLst>
            </p:cNvPr>
            <p:cNvSpPr>
              <a:spLocks noChangeArrowheads="1"/>
            </p:cNvSpPr>
            <p:nvPr/>
          </p:nvSpPr>
          <p:spPr bwMode="auto">
            <a:xfrm>
              <a:off x="544" y="2496"/>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0</a:t>
              </a:r>
              <a:endParaRPr lang="en-GB" altLang="en-US" sz="2000" b="1">
                <a:solidFill>
                  <a:srgbClr val="FFFFFF"/>
                </a:solidFill>
                <a:latin typeface="Bank Gothic" pitchFamily="1" charset="0"/>
              </a:endParaRPr>
            </a:p>
          </p:txBody>
        </p:sp>
        <p:sp>
          <p:nvSpPr>
            <p:cNvPr id="37068" name="Rectangle 140">
              <a:extLst>
                <a:ext uri="{FF2B5EF4-FFF2-40B4-BE49-F238E27FC236}">
                  <a16:creationId xmlns:a16="http://schemas.microsoft.com/office/drawing/2014/main" id="{DA853CDD-E9C4-812C-153B-A0B5908E8D41}"/>
                </a:ext>
              </a:extLst>
            </p:cNvPr>
            <p:cNvSpPr>
              <a:spLocks noChangeArrowheads="1"/>
            </p:cNvSpPr>
            <p:nvPr/>
          </p:nvSpPr>
          <p:spPr bwMode="auto">
            <a:xfrm>
              <a:off x="544" y="2288"/>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5</a:t>
              </a:r>
              <a:endParaRPr lang="en-GB" altLang="en-US" sz="2000" b="1">
                <a:solidFill>
                  <a:srgbClr val="FFFFFF"/>
                </a:solidFill>
                <a:latin typeface="Bank Gothic" pitchFamily="1" charset="0"/>
              </a:endParaRPr>
            </a:p>
          </p:txBody>
        </p:sp>
        <p:sp>
          <p:nvSpPr>
            <p:cNvPr id="37069" name="Rectangle 141">
              <a:extLst>
                <a:ext uri="{FF2B5EF4-FFF2-40B4-BE49-F238E27FC236}">
                  <a16:creationId xmlns:a16="http://schemas.microsoft.com/office/drawing/2014/main" id="{CE639660-19BD-D856-ABAB-6FACD7350644}"/>
                </a:ext>
              </a:extLst>
            </p:cNvPr>
            <p:cNvSpPr>
              <a:spLocks noChangeArrowheads="1"/>
            </p:cNvSpPr>
            <p:nvPr/>
          </p:nvSpPr>
          <p:spPr bwMode="auto">
            <a:xfrm>
              <a:off x="496" y="2080"/>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10</a:t>
              </a:r>
              <a:endParaRPr lang="en-GB" altLang="en-US" sz="2000" b="1">
                <a:solidFill>
                  <a:srgbClr val="FFFFFF"/>
                </a:solidFill>
                <a:latin typeface="Bank Gothic" pitchFamily="1" charset="0"/>
              </a:endParaRPr>
            </a:p>
          </p:txBody>
        </p:sp>
        <p:sp>
          <p:nvSpPr>
            <p:cNvPr id="37070" name="Rectangle 142">
              <a:extLst>
                <a:ext uri="{FF2B5EF4-FFF2-40B4-BE49-F238E27FC236}">
                  <a16:creationId xmlns:a16="http://schemas.microsoft.com/office/drawing/2014/main" id="{E2772992-9521-32C2-4C9E-EF1942B7D27D}"/>
                </a:ext>
              </a:extLst>
            </p:cNvPr>
            <p:cNvSpPr>
              <a:spLocks noChangeArrowheads="1"/>
            </p:cNvSpPr>
            <p:nvPr/>
          </p:nvSpPr>
          <p:spPr bwMode="auto">
            <a:xfrm>
              <a:off x="496" y="1872"/>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15</a:t>
              </a:r>
              <a:endParaRPr lang="en-GB" altLang="en-US" sz="2000" b="1">
                <a:solidFill>
                  <a:srgbClr val="FFFFFF"/>
                </a:solidFill>
                <a:latin typeface="Bank Gothic" pitchFamily="1" charset="0"/>
              </a:endParaRPr>
            </a:p>
          </p:txBody>
        </p:sp>
        <p:sp>
          <p:nvSpPr>
            <p:cNvPr id="37071" name="Rectangle 143">
              <a:extLst>
                <a:ext uri="{FF2B5EF4-FFF2-40B4-BE49-F238E27FC236}">
                  <a16:creationId xmlns:a16="http://schemas.microsoft.com/office/drawing/2014/main" id="{376646BE-6B2B-3151-F972-201EEE70FA2E}"/>
                </a:ext>
              </a:extLst>
            </p:cNvPr>
            <p:cNvSpPr>
              <a:spLocks noChangeArrowheads="1"/>
            </p:cNvSpPr>
            <p:nvPr/>
          </p:nvSpPr>
          <p:spPr bwMode="auto">
            <a:xfrm rot="16200000">
              <a:off x="64" y="2121"/>
              <a:ext cx="41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200">
                  <a:solidFill>
                    <a:srgbClr val="FFFFFF"/>
                  </a:solidFill>
                  <a:latin typeface="Bank Gothic" pitchFamily="1" charset="0"/>
                </a:rPr>
                <a:t>Frequency</a:t>
              </a:r>
              <a:endParaRPr lang="en-GB" altLang="en-US" sz="2000" b="1">
                <a:solidFill>
                  <a:srgbClr val="FFFFFF"/>
                </a:solidFill>
                <a:latin typeface="Bank Gothic" pitchFamily="1" charset="0"/>
              </a:endParaRPr>
            </a:p>
          </p:txBody>
        </p:sp>
        <p:sp>
          <p:nvSpPr>
            <p:cNvPr id="37072" name="Rectangle 144">
              <a:extLst>
                <a:ext uri="{FF2B5EF4-FFF2-40B4-BE49-F238E27FC236}">
                  <a16:creationId xmlns:a16="http://schemas.microsoft.com/office/drawing/2014/main" id="{2AA952DB-F0FD-138B-CEED-8136C415045F}"/>
                </a:ext>
              </a:extLst>
            </p:cNvPr>
            <p:cNvSpPr>
              <a:spLocks noChangeArrowheads="1"/>
            </p:cNvSpPr>
            <p:nvPr/>
          </p:nvSpPr>
          <p:spPr bwMode="auto">
            <a:xfrm>
              <a:off x="592" y="2608"/>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-30</a:t>
              </a:r>
              <a:endParaRPr lang="en-GB" altLang="en-US" sz="2000" b="1">
                <a:solidFill>
                  <a:srgbClr val="FFFFFF"/>
                </a:solidFill>
                <a:latin typeface="Bank Gothic" pitchFamily="1" charset="0"/>
              </a:endParaRPr>
            </a:p>
          </p:txBody>
        </p:sp>
        <p:sp>
          <p:nvSpPr>
            <p:cNvPr id="37073" name="Rectangle 145">
              <a:extLst>
                <a:ext uri="{FF2B5EF4-FFF2-40B4-BE49-F238E27FC236}">
                  <a16:creationId xmlns:a16="http://schemas.microsoft.com/office/drawing/2014/main" id="{FC8A9782-D77B-42A9-77A0-332238D6CD5D}"/>
                </a:ext>
              </a:extLst>
            </p:cNvPr>
            <p:cNvSpPr>
              <a:spLocks noChangeArrowheads="1"/>
            </p:cNvSpPr>
            <p:nvPr/>
          </p:nvSpPr>
          <p:spPr bwMode="auto">
            <a:xfrm>
              <a:off x="832" y="2608"/>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-25</a:t>
              </a:r>
              <a:endParaRPr lang="en-GB" altLang="en-US" sz="2000" b="1">
                <a:solidFill>
                  <a:srgbClr val="FFFFFF"/>
                </a:solidFill>
                <a:latin typeface="Bank Gothic" pitchFamily="1" charset="0"/>
              </a:endParaRPr>
            </a:p>
          </p:txBody>
        </p:sp>
        <p:sp>
          <p:nvSpPr>
            <p:cNvPr id="37074" name="Rectangle 146">
              <a:extLst>
                <a:ext uri="{FF2B5EF4-FFF2-40B4-BE49-F238E27FC236}">
                  <a16:creationId xmlns:a16="http://schemas.microsoft.com/office/drawing/2014/main" id="{D353DE2B-BB51-A2E2-4FFE-6AC588618CFE}"/>
                </a:ext>
              </a:extLst>
            </p:cNvPr>
            <p:cNvSpPr>
              <a:spLocks noChangeArrowheads="1"/>
            </p:cNvSpPr>
            <p:nvPr/>
          </p:nvSpPr>
          <p:spPr bwMode="auto">
            <a:xfrm>
              <a:off x="1080" y="2608"/>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-20</a:t>
              </a:r>
              <a:endParaRPr lang="en-GB" altLang="en-US" sz="2000" b="1">
                <a:solidFill>
                  <a:srgbClr val="FFFFFF"/>
                </a:solidFill>
                <a:latin typeface="Bank Gothic" pitchFamily="1" charset="0"/>
              </a:endParaRPr>
            </a:p>
          </p:txBody>
        </p:sp>
        <p:sp>
          <p:nvSpPr>
            <p:cNvPr id="37075" name="Rectangle 147">
              <a:extLst>
                <a:ext uri="{FF2B5EF4-FFF2-40B4-BE49-F238E27FC236}">
                  <a16:creationId xmlns:a16="http://schemas.microsoft.com/office/drawing/2014/main" id="{FD0A1898-C9FB-5058-021A-E1DB1DEA10A7}"/>
                </a:ext>
              </a:extLst>
            </p:cNvPr>
            <p:cNvSpPr>
              <a:spLocks noChangeArrowheads="1"/>
            </p:cNvSpPr>
            <p:nvPr/>
          </p:nvSpPr>
          <p:spPr bwMode="auto">
            <a:xfrm>
              <a:off x="1328" y="2608"/>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-15</a:t>
              </a:r>
              <a:endParaRPr lang="en-GB" altLang="en-US" sz="2000" b="1">
                <a:solidFill>
                  <a:srgbClr val="FFFFFF"/>
                </a:solidFill>
                <a:latin typeface="Bank Gothic" pitchFamily="1" charset="0"/>
              </a:endParaRPr>
            </a:p>
          </p:txBody>
        </p:sp>
        <p:sp>
          <p:nvSpPr>
            <p:cNvPr id="37076" name="Rectangle 148">
              <a:extLst>
                <a:ext uri="{FF2B5EF4-FFF2-40B4-BE49-F238E27FC236}">
                  <a16:creationId xmlns:a16="http://schemas.microsoft.com/office/drawing/2014/main" id="{F812474B-0614-E4B5-F649-F7E6C8D26AE6}"/>
                </a:ext>
              </a:extLst>
            </p:cNvPr>
            <p:cNvSpPr>
              <a:spLocks noChangeArrowheads="1"/>
            </p:cNvSpPr>
            <p:nvPr/>
          </p:nvSpPr>
          <p:spPr bwMode="auto">
            <a:xfrm>
              <a:off x="1576" y="2608"/>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-10</a:t>
              </a:r>
              <a:endParaRPr lang="en-GB" altLang="en-US" sz="2000" b="1">
                <a:solidFill>
                  <a:srgbClr val="FFFFFF"/>
                </a:solidFill>
                <a:latin typeface="Bank Gothic" pitchFamily="1" charset="0"/>
              </a:endParaRPr>
            </a:p>
          </p:txBody>
        </p:sp>
        <p:sp>
          <p:nvSpPr>
            <p:cNvPr id="37077" name="Rectangle 149">
              <a:extLst>
                <a:ext uri="{FF2B5EF4-FFF2-40B4-BE49-F238E27FC236}">
                  <a16:creationId xmlns:a16="http://schemas.microsoft.com/office/drawing/2014/main" id="{44860058-5FF7-CD36-04E5-A6361137AFDA}"/>
                </a:ext>
              </a:extLst>
            </p:cNvPr>
            <p:cNvSpPr>
              <a:spLocks noChangeArrowheads="1"/>
            </p:cNvSpPr>
            <p:nvPr/>
          </p:nvSpPr>
          <p:spPr bwMode="auto">
            <a:xfrm>
              <a:off x="1840" y="2608"/>
              <a:ext cx="6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-5</a:t>
              </a:r>
              <a:endParaRPr lang="en-GB" altLang="en-US" sz="2000" b="1">
                <a:solidFill>
                  <a:srgbClr val="FFFFFF"/>
                </a:solidFill>
                <a:latin typeface="Bank Gothic" pitchFamily="1" charset="0"/>
              </a:endParaRPr>
            </a:p>
          </p:txBody>
        </p:sp>
        <p:sp>
          <p:nvSpPr>
            <p:cNvPr id="37078" name="Rectangle 150">
              <a:extLst>
                <a:ext uri="{FF2B5EF4-FFF2-40B4-BE49-F238E27FC236}">
                  <a16:creationId xmlns:a16="http://schemas.microsoft.com/office/drawing/2014/main" id="{745669E4-7224-2E12-2B99-9EFC1DB47E57}"/>
                </a:ext>
              </a:extLst>
            </p:cNvPr>
            <p:cNvSpPr>
              <a:spLocks noChangeArrowheads="1"/>
            </p:cNvSpPr>
            <p:nvPr/>
          </p:nvSpPr>
          <p:spPr bwMode="auto">
            <a:xfrm>
              <a:off x="2104" y="2608"/>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0</a:t>
              </a:r>
              <a:endParaRPr lang="en-GB" altLang="en-US" sz="2000" b="1">
                <a:solidFill>
                  <a:srgbClr val="FFFFFF"/>
                </a:solidFill>
                <a:latin typeface="Bank Gothic" pitchFamily="1" charset="0"/>
              </a:endParaRPr>
            </a:p>
          </p:txBody>
        </p:sp>
        <p:sp>
          <p:nvSpPr>
            <p:cNvPr id="37079" name="Rectangle 151">
              <a:extLst>
                <a:ext uri="{FF2B5EF4-FFF2-40B4-BE49-F238E27FC236}">
                  <a16:creationId xmlns:a16="http://schemas.microsoft.com/office/drawing/2014/main" id="{276B6DE7-E17C-790C-6374-CB513CD0398A}"/>
                </a:ext>
              </a:extLst>
            </p:cNvPr>
            <p:cNvSpPr>
              <a:spLocks noChangeArrowheads="1"/>
            </p:cNvSpPr>
            <p:nvPr/>
          </p:nvSpPr>
          <p:spPr bwMode="auto">
            <a:xfrm>
              <a:off x="2352" y="2608"/>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5</a:t>
              </a:r>
              <a:endParaRPr lang="en-GB" altLang="en-US" sz="2000" b="1">
                <a:solidFill>
                  <a:srgbClr val="FFFFFF"/>
                </a:solidFill>
                <a:latin typeface="Bank Gothic" pitchFamily="1" charset="0"/>
              </a:endParaRPr>
            </a:p>
          </p:txBody>
        </p:sp>
        <p:sp>
          <p:nvSpPr>
            <p:cNvPr id="37080" name="Rectangle 152">
              <a:extLst>
                <a:ext uri="{FF2B5EF4-FFF2-40B4-BE49-F238E27FC236}">
                  <a16:creationId xmlns:a16="http://schemas.microsoft.com/office/drawing/2014/main" id="{811DC40D-60AC-82B3-791C-55DD6E9A5F2B}"/>
                </a:ext>
              </a:extLst>
            </p:cNvPr>
            <p:cNvSpPr>
              <a:spLocks noChangeArrowheads="1"/>
            </p:cNvSpPr>
            <p:nvPr/>
          </p:nvSpPr>
          <p:spPr bwMode="auto">
            <a:xfrm>
              <a:off x="2568" y="2608"/>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10</a:t>
              </a:r>
              <a:endParaRPr lang="en-GB" altLang="en-US" sz="2000" b="1">
                <a:solidFill>
                  <a:srgbClr val="FFFFFF"/>
                </a:solidFill>
                <a:latin typeface="Bank Gothic" pitchFamily="1" charset="0"/>
              </a:endParaRPr>
            </a:p>
          </p:txBody>
        </p:sp>
        <p:sp>
          <p:nvSpPr>
            <p:cNvPr id="37081" name="Rectangle 153">
              <a:extLst>
                <a:ext uri="{FF2B5EF4-FFF2-40B4-BE49-F238E27FC236}">
                  <a16:creationId xmlns:a16="http://schemas.microsoft.com/office/drawing/2014/main" id="{422B7BB3-C29F-03C3-A0CE-8251EF9CAA18}"/>
                </a:ext>
              </a:extLst>
            </p:cNvPr>
            <p:cNvSpPr>
              <a:spLocks noChangeArrowheads="1"/>
            </p:cNvSpPr>
            <p:nvPr/>
          </p:nvSpPr>
          <p:spPr bwMode="auto">
            <a:xfrm>
              <a:off x="2816" y="2608"/>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15</a:t>
              </a:r>
              <a:endParaRPr lang="en-GB" altLang="en-US" sz="2000" b="1">
                <a:solidFill>
                  <a:srgbClr val="FFFFFF"/>
                </a:solidFill>
                <a:latin typeface="Bank Gothic" pitchFamily="1" charset="0"/>
              </a:endParaRPr>
            </a:p>
          </p:txBody>
        </p:sp>
        <p:sp>
          <p:nvSpPr>
            <p:cNvPr id="37082" name="Rectangle 154">
              <a:extLst>
                <a:ext uri="{FF2B5EF4-FFF2-40B4-BE49-F238E27FC236}">
                  <a16:creationId xmlns:a16="http://schemas.microsoft.com/office/drawing/2014/main" id="{25708615-9383-5275-AF3F-5F7EAAF8B26E}"/>
                </a:ext>
              </a:extLst>
            </p:cNvPr>
            <p:cNvSpPr>
              <a:spLocks noChangeArrowheads="1"/>
            </p:cNvSpPr>
            <p:nvPr/>
          </p:nvSpPr>
          <p:spPr bwMode="auto">
            <a:xfrm>
              <a:off x="3064" y="2608"/>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20</a:t>
              </a:r>
              <a:endParaRPr lang="en-GB" altLang="en-US" sz="2000" b="1">
                <a:solidFill>
                  <a:srgbClr val="FFFFFF"/>
                </a:solidFill>
                <a:latin typeface="Bank Gothic" pitchFamily="1" charset="0"/>
              </a:endParaRPr>
            </a:p>
          </p:txBody>
        </p:sp>
        <p:sp>
          <p:nvSpPr>
            <p:cNvPr id="37083" name="Rectangle 155">
              <a:extLst>
                <a:ext uri="{FF2B5EF4-FFF2-40B4-BE49-F238E27FC236}">
                  <a16:creationId xmlns:a16="http://schemas.microsoft.com/office/drawing/2014/main" id="{B13EA786-E2FE-98FB-5865-00B76D3300D1}"/>
                </a:ext>
              </a:extLst>
            </p:cNvPr>
            <p:cNvSpPr>
              <a:spLocks noChangeArrowheads="1"/>
            </p:cNvSpPr>
            <p:nvPr/>
          </p:nvSpPr>
          <p:spPr bwMode="auto">
            <a:xfrm>
              <a:off x="3304" y="2608"/>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25</a:t>
              </a:r>
              <a:endParaRPr lang="en-GB" altLang="en-US" sz="2000" b="1">
                <a:solidFill>
                  <a:srgbClr val="FFFFFF"/>
                </a:solidFill>
                <a:latin typeface="Bank Gothic" pitchFamily="1" charset="0"/>
              </a:endParaRPr>
            </a:p>
          </p:txBody>
        </p:sp>
        <p:sp>
          <p:nvSpPr>
            <p:cNvPr id="37084" name="Rectangle 156">
              <a:extLst>
                <a:ext uri="{FF2B5EF4-FFF2-40B4-BE49-F238E27FC236}">
                  <a16:creationId xmlns:a16="http://schemas.microsoft.com/office/drawing/2014/main" id="{3768784B-2707-3F4D-2238-1BDBC3DABEB1}"/>
                </a:ext>
              </a:extLst>
            </p:cNvPr>
            <p:cNvSpPr>
              <a:spLocks noChangeArrowheads="1"/>
            </p:cNvSpPr>
            <p:nvPr/>
          </p:nvSpPr>
          <p:spPr bwMode="auto">
            <a:xfrm>
              <a:off x="3552" y="2608"/>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30</a:t>
              </a:r>
              <a:endParaRPr lang="en-GB" altLang="en-US" sz="2000" b="1">
                <a:solidFill>
                  <a:srgbClr val="FFFFFF"/>
                </a:solidFill>
                <a:latin typeface="Bank Gothic" pitchFamily="1" charset="0"/>
              </a:endParaRPr>
            </a:p>
          </p:txBody>
        </p:sp>
        <p:sp>
          <p:nvSpPr>
            <p:cNvPr id="37085" name="Rectangle 157">
              <a:extLst>
                <a:ext uri="{FF2B5EF4-FFF2-40B4-BE49-F238E27FC236}">
                  <a16:creationId xmlns:a16="http://schemas.microsoft.com/office/drawing/2014/main" id="{53E3B958-4E23-94C0-6311-74AA1DF6E68D}"/>
                </a:ext>
              </a:extLst>
            </p:cNvPr>
            <p:cNvSpPr>
              <a:spLocks noChangeArrowheads="1"/>
            </p:cNvSpPr>
            <p:nvPr/>
          </p:nvSpPr>
          <p:spPr bwMode="auto">
            <a:xfrm>
              <a:off x="3012" y="1920"/>
              <a:ext cx="41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200" b="1">
                  <a:solidFill>
                    <a:srgbClr val="FFFFFF"/>
                  </a:solidFill>
                  <a:latin typeface="Bank Gothic" pitchFamily="1" charset="0"/>
                </a:rPr>
                <a:t>Sphalerite</a:t>
              </a:r>
              <a:endParaRPr lang="en-GB" altLang="en-US" sz="2000" b="1">
                <a:solidFill>
                  <a:srgbClr val="FFFFFF"/>
                </a:solidFill>
                <a:latin typeface="Bank Gothic" pitchFamily="1" charset="0"/>
              </a:endParaRPr>
            </a:p>
          </p:txBody>
        </p:sp>
        <p:sp>
          <p:nvSpPr>
            <p:cNvPr id="37086" name="Text Box 158">
              <a:extLst>
                <a:ext uri="{FF2B5EF4-FFF2-40B4-BE49-F238E27FC236}">
                  <a16:creationId xmlns:a16="http://schemas.microsoft.com/office/drawing/2014/main" id="{EC8AE6BE-F1D0-E5BC-D1AF-D37BAF2CE5B4}"/>
                </a:ext>
              </a:extLst>
            </p:cNvPr>
            <p:cNvSpPr txBox="1">
              <a:spLocks noChangeArrowheads="1"/>
            </p:cNvSpPr>
            <p:nvPr/>
          </p:nvSpPr>
          <p:spPr bwMode="auto">
            <a:xfrm>
              <a:off x="1868" y="3822"/>
              <a:ext cx="38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GB" altLang="en-US" sz="2000" b="1">
                  <a:solidFill>
                    <a:srgbClr val="FFFFFF"/>
                  </a:solidFill>
                  <a:latin typeface="Symbol" pitchFamily="2" charset="2"/>
                  <a:sym typeface="Symbol" pitchFamily="2" charset="2"/>
                </a:rPr>
                <a:t></a:t>
              </a:r>
              <a:r>
                <a:rPr kumimoji="1" lang="en-GB" altLang="en-US" sz="2000" b="1" baseline="30000">
                  <a:solidFill>
                    <a:srgbClr val="FFFFFF"/>
                  </a:solidFill>
                  <a:latin typeface="Bank Gothic" pitchFamily="1" charset="0"/>
                </a:rPr>
                <a:t>34</a:t>
              </a:r>
              <a:r>
                <a:rPr kumimoji="1" lang="en-GB" altLang="en-US" sz="2000" b="1">
                  <a:solidFill>
                    <a:srgbClr val="FFFFFF"/>
                  </a:solidFill>
                  <a:latin typeface="Bank Gothic" pitchFamily="1" charset="0"/>
                </a:rPr>
                <a:t>S</a:t>
              </a:r>
              <a:endParaRPr kumimoji="1" lang="en-US" altLang="en-US" sz="2000" b="1">
                <a:solidFill>
                  <a:srgbClr val="FFFFFF"/>
                </a:solidFill>
                <a:latin typeface="Bank Gothic" pitchFamily="1" charset="0"/>
              </a:endParaRPr>
            </a:p>
          </p:txBody>
        </p:sp>
      </p:grpSp>
      <p:sp>
        <p:nvSpPr>
          <p:cNvPr id="62623" name="Rectangle 159">
            <a:extLst>
              <a:ext uri="{FF2B5EF4-FFF2-40B4-BE49-F238E27FC236}">
                <a16:creationId xmlns:a16="http://schemas.microsoft.com/office/drawing/2014/main" id="{30580D78-3737-5CB2-0C05-E10F072F7838}"/>
              </a:ext>
            </a:extLst>
          </p:cNvPr>
          <p:cNvSpPr>
            <a:spLocks noGrp="1" noChangeArrowheads="1"/>
          </p:cNvSpPr>
          <p:nvPr/>
        </p:nvSpPr>
        <p:spPr bwMode="auto">
          <a:xfrm>
            <a:off x="1828800" y="-1524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GB" altLang="en-US" sz="2000">
                <a:solidFill>
                  <a:srgbClr val="FFFFFF"/>
                </a:solidFill>
                <a:latin typeface="Bank Gothic" pitchFamily="1" charset="0"/>
              </a:rPr>
              <a:t>Bulk S Studies - Each sample represents up to </a:t>
            </a:r>
            <a:br>
              <a:rPr lang="en-GB" altLang="en-US" sz="2000">
                <a:solidFill>
                  <a:srgbClr val="FFFFFF"/>
                </a:solidFill>
                <a:latin typeface="Bank Gothic" pitchFamily="1" charset="0"/>
              </a:rPr>
            </a:br>
            <a:r>
              <a:rPr lang="en-GB" altLang="en-US" sz="2000" b="1">
                <a:solidFill>
                  <a:srgbClr val="FFFFFF"/>
                </a:solidFill>
                <a:latin typeface="Bank Gothic" pitchFamily="1" charset="0"/>
              </a:rPr>
              <a:t>ONE MILLION TONNES of ORE</a:t>
            </a:r>
            <a:endParaRPr lang="en-GB" altLang="en-US" sz="3600">
              <a:solidFill>
                <a:srgbClr val="FFFFFF"/>
              </a:solidFill>
              <a:latin typeface="Bank Gothic" pitchFamily="1" charset="0"/>
            </a:endParaRPr>
          </a:p>
        </p:txBody>
      </p:sp>
      <p:sp>
        <p:nvSpPr>
          <p:cNvPr id="62624" name="Text Box 160">
            <a:extLst>
              <a:ext uri="{FF2B5EF4-FFF2-40B4-BE49-F238E27FC236}">
                <a16:creationId xmlns:a16="http://schemas.microsoft.com/office/drawing/2014/main" id="{F1A93C48-AA85-2888-A187-84015A987FD5}"/>
              </a:ext>
            </a:extLst>
          </p:cNvPr>
          <p:cNvSpPr txBox="1">
            <a:spLocks noChangeArrowheads="1"/>
          </p:cNvSpPr>
          <p:nvPr/>
        </p:nvSpPr>
        <p:spPr bwMode="auto">
          <a:xfrm>
            <a:off x="7620000" y="1581150"/>
            <a:ext cx="2971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b="1">
                <a:solidFill>
                  <a:srgbClr val="FFFFFF"/>
                </a:solidFill>
                <a:latin typeface="Bank Gothic" pitchFamily="1" charset="0"/>
              </a:rPr>
              <a:t>Bulk S Studies 5 LENS - representing large % of ore at Navan</a:t>
            </a:r>
          </a:p>
        </p:txBody>
      </p:sp>
      <p:sp>
        <p:nvSpPr>
          <p:cNvPr id="62625" name="Text Box 161">
            <a:extLst>
              <a:ext uri="{FF2B5EF4-FFF2-40B4-BE49-F238E27FC236}">
                <a16:creationId xmlns:a16="http://schemas.microsoft.com/office/drawing/2014/main" id="{A9827DC7-94C8-4CE3-C205-26112B6E730A}"/>
              </a:ext>
            </a:extLst>
          </p:cNvPr>
          <p:cNvSpPr txBox="1">
            <a:spLocks noChangeArrowheads="1"/>
          </p:cNvSpPr>
          <p:nvPr/>
        </p:nvSpPr>
        <p:spPr bwMode="auto">
          <a:xfrm>
            <a:off x="7620000" y="2833689"/>
            <a:ext cx="2819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600" b="1" dirty="0">
                <a:solidFill>
                  <a:srgbClr val="FFFFFF"/>
                </a:solidFill>
                <a:latin typeface="Bank Gothic" pitchFamily="1" charset="0"/>
              </a:rPr>
              <a:t>&gt;90% of sulphide is from  MICROBIAL source!</a:t>
            </a:r>
          </a:p>
          <a:p>
            <a:pPr eaLnBrk="1" hangingPunct="1"/>
            <a:endParaRPr kumimoji="1" lang="en-US" altLang="en-US" sz="2000" dirty="0">
              <a:solidFill>
                <a:srgbClr val="FFFFFF"/>
              </a:solidFill>
              <a:latin typeface="Bank Gothic" pitchFamily="1" charset="0"/>
            </a:endParaRPr>
          </a:p>
        </p:txBody>
      </p:sp>
      <p:sp>
        <p:nvSpPr>
          <p:cNvPr id="62626" name="Text Box 162">
            <a:extLst>
              <a:ext uri="{FF2B5EF4-FFF2-40B4-BE49-F238E27FC236}">
                <a16:creationId xmlns:a16="http://schemas.microsoft.com/office/drawing/2014/main" id="{AED45225-800A-EA35-A386-70A3ED0A586E}"/>
              </a:ext>
            </a:extLst>
          </p:cNvPr>
          <p:cNvSpPr txBox="1">
            <a:spLocks noChangeArrowheads="1"/>
          </p:cNvSpPr>
          <p:nvPr/>
        </p:nvSpPr>
        <p:spPr bwMode="auto">
          <a:xfrm>
            <a:off x="7620000" y="4114801"/>
            <a:ext cx="2819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b="1">
                <a:solidFill>
                  <a:srgbClr val="FFFFFF"/>
                </a:solidFill>
                <a:latin typeface="Bank Gothic" pitchFamily="1" charset="0"/>
              </a:rPr>
              <a:t>Frequency distribution of minor hydrothermal S source skewed by ease of sampling, and vice versa.</a:t>
            </a:r>
            <a:endParaRPr lang="en-US" altLang="en-US" sz="1600" b="1">
              <a:solidFill>
                <a:srgbClr val="FFFFFF"/>
              </a:solidFill>
              <a:latin typeface="Bank Gothic" pitchFamily="1" charset="0"/>
            </a:endParaRPr>
          </a:p>
        </p:txBody>
      </p:sp>
      <p:grpSp>
        <p:nvGrpSpPr>
          <p:cNvPr id="62627" name="Group 163">
            <a:extLst>
              <a:ext uri="{FF2B5EF4-FFF2-40B4-BE49-F238E27FC236}">
                <a16:creationId xmlns:a16="http://schemas.microsoft.com/office/drawing/2014/main" id="{DA40DFF3-8175-B07A-ECB5-D9D56CF42B9F}"/>
              </a:ext>
            </a:extLst>
          </p:cNvPr>
          <p:cNvGrpSpPr>
            <a:grpSpLocks/>
          </p:cNvGrpSpPr>
          <p:nvPr/>
        </p:nvGrpSpPr>
        <p:grpSpPr bwMode="auto">
          <a:xfrm>
            <a:off x="1862139" y="990600"/>
            <a:ext cx="5451475" cy="1474788"/>
            <a:chOff x="213" y="624"/>
            <a:chExt cx="3434" cy="929"/>
          </a:xfrm>
        </p:grpSpPr>
        <p:sp>
          <p:nvSpPr>
            <p:cNvPr id="36884" name="Freeform 164">
              <a:extLst>
                <a:ext uri="{FF2B5EF4-FFF2-40B4-BE49-F238E27FC236}">
                  <a16:creationId xmlns:a16="http://schemas.microsoft.com/office/drawing/2014/main" id="{2EBF5101-9AFD-C536-D492-869B43F97C2C}"/>
                </a:ext>
              </a:extLst>
            </p:cNvPr>
            <p:cNvSpPr>
              <a:spLocks/>
            </p:cNvSpPr>
            <p:nvPr/>
          </p:nvSpPr>
          <p:spPr bwMode="auto">
            <a:xfrm>
              <a:off x="656" y="668"/>
              <a:ext cx="2952" cy="720"/>
            </a:xfrm>
            <a:custGeom>
              <a:avLst/>
              <a:gdLst>
                <a:gd name="T0" fmla="*/ 0 w 2952"/>
                <a:gd name="T1" fmla="*/ 0 h 720"/>
                <a:gd name="T2" fmla="*/ 0 w 2952"/>
                <a:gd name="T3" fmla="*/ 720 h 720"/>
                <a:gd name="T4" fmla="*/ 2952 w 2952"/>
                <a:gd name="T5" fmla="*/ 720 h 720"/>
                <a:gd name="T6" fmla="*/ 0 60000 65536"/>
                <a:gd name="T7" fmla="*/ 0 60000 65536"/>
                <a:gd name="T8" fmla="*/ 0 60000 65536"/>
              </a:gdLst>
              <a:ahLst/>
              <a:cxnLst>
                <a:cxn ang="T6">
                  <a:pos x="T0" y="T1"/>
                </a:cxn>
                <a:cxn ang="T7">
                  <a:pos x="T2" y="T3"/>
                </a:cxn>
                <a:cxn ang="T8">
                  <a:pos x="T4" y="T5"/>
                </a:cxn>
              </a:cxnLst>
              <a:rect l="0" t="0" r="r" b="b"/>
              <a:pathLst>
                <a:path w="2952" h="720">
                  <a:moveTo>
                    <a:pt x="0" y="0"/>
                  </a:moveTo>
                  <a:lnTo>
                    <a:pt x="0" y="720"/>
                  </a:lnTo>
                  <a:lnTo>
                    <a:pt x="2952" y="720"/>
                  </a:lnTo>
                </a:path>
              </a:pathLst>
            </a:custGeom>
            <a:noFill/>
            <a:ln w="19050">
              <a:solidFill>
                <a:srgbClr val="FCF30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5" name="Line 165">
              <a:extLst>
                <a:ext uri="{FF2B5EF4-FFF2-40B4-BE49-F238E27FC236}">
                  <a16:creationId xmlns:a16="http://schemas.microsoft.com/office/drawing/2014/main" id="{3565AA78-4982-61FE-E7B5-EC1B264704D7}"/>
                </a:ext>
              </a:extLst>
            </p:cNvPr>
            <p:cNvSpPr>
              <a:spLocks noChangeShapeType="1"/>
            </p:cNvSpPr>
            <p:nvPr/>
          </p:nvSpPr>
          <p:spPr bwMode="auto">
            <a:xfrm>
              <a:off x="608" y="1388"/>
              <a:ext cx="32" cy="1"/>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6" name="Line 166">
              <a:extLst>
                <a:ext uri="{FF2B5EF4-FFF2-40B4-BE49-F238E27FC236}">
                  <a16:creationId xmlns:a16="http://schemas.microsoft.com/office/drawing/2014/main" id="{8FDE65E9-F88E-610D-A0C5-EDA28849CB1A}"/>
                </a:ext>
              </a:extLst>
            </p:cNvPr>
            <p:cNvSpPr>
              <a:spLocks noChangeShapeType="1"/>
            </p:cNvSpPr>
            <p:nvPr/>
          </p:nvSpPr>
          <p:spPr bwMode="auto">
            <a:xfrm>
              <a:off x="608" y="1028"/>
              <a:ext cx="32" cy="1"/>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7" name="Line 167">
              <a:extLst>
                <a:ext uri="{FF2B5EF4-FFF2-40B4-BE49-F238E27FC236}">
                  <a16:creationId xmlns:a16="http://schemas.microsoft.com/office/drawing/2014/main" id="{9ED5826D-8A25-70D7-841B-8877D7F0E191}"/>
                </a:ext>
              </a:extLst>
            </p:cNvPr>
            <p:cNvSpPr>
              <a:spLocks noChangeShapeType="1"/>
            </p:cNvSpPr>
            <p:nvPr/>
          </p:nvSpPr>
          <p:spPr bwMode="auto">
            <a:xfrm>
              <a:off x="608" y="668"/>
              <a:ext cx="32" cy="1"/>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8" name="Line 168">
              <a:extLst>
                <a:ext uri="{FF2B5EF4-FFF2-40B4-BE49-F238E27FC236}">
                  <a16:creationId xmlns:a16="http://schemas.microsoft.com/office/drawing/2014/main" id="{8BBF0A10-14C2-1EB7-F193-259A28B3FAC1}"/>
                </a:ext>
              </a:extLst>
            </p:cNvPr>
            <p:cNvSpPr>
              <a:spLocks noChangeShapeType="1"/>
            </p:cNvSpPr>
            <p:nvPr/>
          </p:nvSpPr>
          <p:spPr bwMode="auto">
            <a:xfrm flipV="1">
              <a:off x="648" y="668"/>
              <a:ext cx="1" cy="720"/>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9" name="Line 169">
              <a:extLst>
                <a:ext uri="{FF2B5EF4-FFF2-40B4-BE49-F238E27FC236}">
                  <a16:creationId xmlns:a16="http://schemas.microsoft.com/office/drawing/2014/main" id="{50A9AAFA-816E-0EDE-F53E-2F4F99A84436}"/>
                </a:ext>
              </a:extLst>
            </p:cNvPr>
            <p:cNvSpPr>
              <a:spLocks noChangeShapeType="1"/>
            </p:cNvSpPr>
            <p:nvPr/>
          </p:nvSpPr>
          <p:spPr bwMode="auto">
            <a:xfrm>
              <a:off x="656" y="1396"/>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0" name="Line 170">
              <a:extLst>
                <a:ext uri="{FF2B5EF4-FFF2-40B4-BE49-F238E27FC236}">
                  <a16:creationId xmlns:a16="http://schemas.microsoft.com/office/drawing/2014/main" id="{33E0F63E-22D7-A1A0-2E82-7D4A8E4A3709}"/>
                </a:ext>
              </a:extLst>
            </p:cNvPr>
            <p:cNvSpPr>
              <a:spLocks noChangeShapeType="1"/>
            </p:cNvSpPr>
            <p:nvPr/>
          </p:nvSpPr>
          <p:spPr bwMode="auto">
            <a:xfrm>
              <a:off x="904" y="1396"/>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1" name="Line 171">
              <a:extLst>
                <a:ext uri="{FF2B5EF4-FFF2-40B4-BE49-F238E27FC236}">
                  <a16:creationId xmlns:a16="http://schemas.microsoft.com/office/drawing/2014/main" id="{58C5331F-3E2E-E9E2-F254-D5D8CCB6C4FE}"/>
                </a:ext>
              </a:extLst>
            </p:cNvPr>
            <p:cNvSpPr>
              <a:spLocks noChangeShapeType="1"/>
            </p:cNvSpPr>
            <p:nvPr/>
          </p:nvSpPr>
          <p:spPr bwMode="auto">
            <a:xfrm>
              <a:off x="1152" y="1396"/>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2" name="Line 172">
              <a:extLst>
                <a:ext uri="{FF2B5EF4-FFF2-40B4-BE49-F238E27FC236}">
                  <a16:creationId xmlns:a16="http://schemas.microsoft.com/office/drawing/2014/main" id="{64CA4CD6-E165-B90F-9195-6E4729FB4675}"/>
                </a:ext>
              </a:extLst>
            </p:cNvPr>
            <p:cNvSpPr>
              <a:spLocks noChangeShapeType="1"/>
            </p:cNvSpPr>
            <p:nvPr/>
          </p:nvSpPr>
          <p:spPr bwMode="auto">
            <a:xfrm>
              <a:off x="1392" y="1396"/>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3" name="Line 173">
              <a:extLst>
                <a:ext uri="{FF2B5EF4-FFF2-40B4-BE49-F238E27FC236}">
                  <a16:creationId xmlns:a16="http://schemas.microsoft.com/office/drawing/2014/main" id="{B14227E8-F7DC-EE2A-BEEA-E2ACCD431D30}"/>
                </a:ext>
              </a:extLst>
            </p:cNvPr>
            <p:cNvSpPr>
              <a:spLocks noChangeShapeType="1"/>
            </p:cNvSpPr>
            <p:nvPr/>
          </p:nvSpPr>
          <p:spPr bwMode="auto">
            <a:xfrm>
              <a:off x="1640" y="1396"/>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4" name="Line 174">
              <a:extLst>
                <a:ext uri="{FF2B5EF4-FFF2-40B4-BE49-F238E27FC236}">
                  <a16:creationId xmlns:a16="http://schemas.microsoft.com/office/drawing/2014/main" id="{D9572B5D-077C-9D4A-A665-C6012B1B9CA7}"/>
                </a:ext>
              </a:extLst>
            </p:cNvPr>
            <p:cNvSpPr>
              <a:spLocks noChangeShapeType="1"/>
            </p:cNvSpPr>
            <p:nvPr/>
          </p:nvSpPr>
          <p:spPr bwMode="auto">
            <a:xfrm>
              <a:off x="1888" y="1396"/>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5" name="Line 175">
              <a:extLst>
                <a:ext uri="{FF2B5EF4-FFF2-40B4-BE49-F238E27FC236}">
                  <a16:creationId xmlns:a16="http://schemas.microsoft.com/office/drawing/2014/main" id="{9E957BCC-1F6B-4AE3-3111-78EFE574CEE8}"/>
                </a:ext>
              </a:extLst>
            </p:cNvPr>
            <p:cNvSpPr>
              <a:spLocks noChangeShapeType="1"/>
            </p:cNvSpPr>
            <p:nvPr/>
          </p:nvSpPr>
          <p:spPr bwMode="auto">
            <a:xfrm>
              <a:off x="2136" y="1396"/>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6" name="Line 176">
              <a:extLst>
                <a:ext uri="{FF2B5EF4-FFF2-40B4-BE49-F238E27FC236}">
                  <a16:creationId xmlns:a16="http://schemas.microsoft.com/office/drawing/2014/main" id="{F9335288-A056-1388-C00E-7E8942369FB5}"/>
                </a:ext>
              </a:extLst>
            </p:cNvPr>
            <p:cNvSpPr>
              <a:spLocks noChangeShapeType="1"/>
            </p:cNvSpPr>
            <p:nvPr/>
          </p:nvSpPr>
          <p:spPr bwMode="auto">
            <a:xfrm>
              <a:off x="2376" y="1396"/>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7" name="Line 177">
              <a:extLst>
                <a:ext uri="{FF2B5EF4-FFF2-40B4-BE49-F238E27FC236}">
                  <a16:creationId xmlns:a16="http://schemas.microsoft.com/office/drawing/2014/main" id="{E2561AE5-C44E-CA69-E642-AEDFAAF12B69}"/>
                </a:ext>
              </a:extLst>
            </p:cNvPr>
            <p:cNvSpPr>
              <a:spLocks noChangeShapeType="1"/>
            </p:cNvSpPr>
            <p:nvPr/>
          </p:nvSpPr>
          <p:spPr bwMode="auto">
            <a:xfrm>
              <a:off x="2624" y="1396"/>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8" name="Line 178">
              <a:extLst>
                <a:ext uri="{FF2B5EF4-FFF2-40B4-BE49-F238E27FC236}">
                  <a16:creationId xmlns:a16="http://schemas.microsoft.com/office/drawing/2014/main" id="{2970E8BA-2C5E-4D6B-F8A9-545ED5917FDA}"/>
                </a:ext>
              </a:extLst>
            </p:cNvPr>
            <p:cNvSpPr>
              <a:spLocks noChangeShapeType="1"/>
            </p:cNvSpPr>
            <p:nvPr/>
          </p:nvSpPr>
          <p:spPr bwMode="auto">
            <a:xfrm>
              <a:off x="2872" y="1396"/>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9" name="Line 179">
              <a:extLst>
                <a:ext uri="{FF2B5EF4-FFF2-40B4-BE49-F238E27FC236}">
                  <a16:creationId xmlns:a16="http://schemas.microsoft.com/office/drawing/2014/main" id="{1697EF4B-AF89-1E0A-98BF-B6D84F6D01DE}"/>
                </a:ext>
              </a:extLst>
            </p:cNvPr>
            <p:cNvSpPr>
              <a:spLocks noChangeShapeType="1"/>
            </p:cNvSpPr>
            <p:nvPr/>
          </p:nvSpPr>
          <p:spPr bwMode="auto">
            <a:xfrm>
              <a:off x="3120" y="1396"/>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0" name="Line 180">
              <a:extLst>
                <a:ext uri="{FF2B5EF4-FFF2-40B4-BE49-F238E27FC236}">
                  <a16:creationId xmlns:a16="http://schemas.microsoft.com/office/drawing/2014/main" id="{47D26AB2-8ED9-1E9E-C697-49F283BBD938}"/>
                </a:ext>
              </a:extLst>
            </p:cNvPr>
            <p:cNvSpPr>
              <a:spLocks noChangeShapeType="1"/>
            </p:cNvSpPr>
            <p:nvPr/>
          </p:nvSpPr>
          <p:spPr bwMode="auto">
            <a:xfrm>
              <a:off x="3360" y="1396"/>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1" name="Line 181">
              <a:extLst>
                <a:ext uri="{FF2B5EF4-FFF2-40B4-BE49-F238E27FC236}">
                  <a16:creationId xmlns:a16="http://schemas.microsoft.com/office/drawing/2014/main" id="{EE6A6CBD-78DE-164F-577F-9780621C68A4}"/>
                </a:ext>
              </a:extLst>
            </p:cNvPr>
            <p:cNvSpPr>
              <a:spLocks noChangeShapeType="1"/>
            </p:cNvSpPr>
            <p:nvPr/>
          </p:nvSpPr>
          <p:spPr bwMode="auto">
            <a:xfrm>
              <a:off x="3608" y="1396"/>
              <a:ext cx="1" cy="32"/>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2" name="Line 182">
              <a:extLst>
                <a:ext uri="{FF2B5EF4-FFF2-40B4-BE49-F238E27FC236}">
                  <a16:creationId xmlns:a16="http://schemas.microsoft.com/office/drawing/2014/main" id="{10E4839D-2BC9-ABA8-4BF6-18E0082BBA16}"/>
                </a:ext>
              </a:extLst>
            </p:cNvPr>
            <p:cNvSpPr>
              <a:spLocks noChangeShapeType="1"/>
            </p:cNvSpPr>
            <p:nvPr/>
          </p:nvSpPr>
          <p:spPr bwMode="auto">
            <a:xfrm>
              <a:off x="656" y="1388"/>
              <a:ext cx="2952" cy="1"/>
            </a:xfrm>
            <a:prstGeom prst="line">
              <a:avLst/>
            </a:prstGeom>
            <a:noFill/>
            <a:ln w="19050">
              <a:solidFill>
                <a:srgbClr val="FCF3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3" name="Rectangle 183">
              <a:extLst>
                <a:ext uri="{FF2B5EF4-FFF2-40B4-BE49-F238E27FC236}">
                  <a16:creationId xmlns:a16="http://schemas.microsoft.com/office/drawing/2014/main" id="{72728D50-A9F5-ABB5-060E-79805211C3EB}"/>
                </a:ext>
              </a:extLst>
            </p:cNvPr>
            <p:cNvSpPr>
              <a:spLocks noChangeArrowheads="1"/>
            </p:cNvSpPr>
            <p:nvPr/>
          </p:nvSpPr>
          <p:spPr bwMode="auto">
            <a:xfrm>
              <a:off x="1248" y="1172"/>
              <a:ext cx="96" cy="21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04" name="Rectangle 184">
              <a:extLst>
                <a:ext uri="{FF2B5EF4-FFF2-40B4-BE49-F238E27FC236}">
                  <a16:creationId xmlns:a16="http://schemas.microsoft.com/office/drawing/2014/main" id="{1BB107AC-1411-9142-1A4C-E7C262760FFC}"/>
                </a:ext>
              </a:extLst>
            </p:cNvPr>
            <p:cNvSpPr>
              <a:spLocks noChangeArrowheads="1"/>
            </p:cNvSpPr>
            <p:nvPr/>
          </p:nvSpPr>
          <p:spPr bwMode="auto">
            <a:xfrm>
              <a:off x="1248" y="1172"/>
              <a:ext cx="104" cy="22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05" name="Rectangle 185">
              <a:extLst>
                <a:ext uri="{FF2B5EF4-FFF2-40B4-BE49-F238E27FC236}">
                  <a16:creationId xmlns:a16="http://schemas.microsoft.com/office/drawing/2014/main" id="{E7BBD84E-ABEF-0BD8-369B-02E16EF1B7C1}"/>
                </a:ext>
              </a:extLst>
            </p:cNvPr>
            <p:cNvSpPr>
              <a:spLocks noChangeArrowheads="1"/>
            </p:cNvSpPr>
            <p:nvPr/>
          </p:nvSpPr>
          <p:spPr bwMode="auto">
            <a:xfrm>
              <a:off x="1344" y="1100"/>
              <a:ext cx="104" cy="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06" name="Rectangle 186">
              <a:extLst>
                <a:ext uri="{FF2B5EF4-FFF2-40B4-BE49-F238E27FC236}">
                  <a16:creationId xmlns:a16="http://schemas.microsoft.com/office/drawing/2014/main" id="{DE263D3E-DF1A-7F3D-B328-8AC1D8A732B9}"/>
                </a:ext>
              </a:extLst>
            </p:cNvPr>
            <p:cNvSpPr>
              <a:spLocks noChangeArrowheads="1"/>
            </p:cNvSpPr>
            <p:nvPr/>
          </p:nvSpPr>
          <p:spPr bwMode="auto">
            <a:xfrm>
              <a:off x="1344" y="1100"/>
              <a:ext cx="112" cy="29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07" name="Rectangle 187">
              <a:extLst>
                <a:ext uri="{FF2B5EF4-FFF2-40B4-BE49-F238E27FC236}">
                  <a16:creationId xmlns:a16="http://schemas.microsoft.com/office/drawing/2014/main" id="{DE827379-77C6-49D0-BD95-4172E2ECFC95}"/>
                </a:ext>
              </a:extLst>
            </p:cNvPr>
            <p:cNvSpPr>
              <a:spLocks noChangeArrowheads="1"/>
            </p:cNvSpPr>
            <p:nvPr/>
          </p:nvSpPr>
          <p:spPr bwMode="auto">
            <a:xfrm>
              <a:off x="1448" y="740"/>
              <a:ext cx="96" cy="64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08" name="Rectangle 188">
              <a:extLst>
                <a:ext uri="{FF2B5EF4-FFF2-40B4-BE49-F238E27FC236}">
                  <a16:creationId xmlns:a16="http://schemas.microsoft.com/office/drawing/2014/main" id="{44D559CC-6C3C-5600-C95B-829AAC1A18CD}"/>
                </a:ext>
              </a:extLst>
            </p:cNvPr>
            <p:cNvSpPr>
              <a:spLocks noChangeArrowheads="1"/>
            </p:cNvSpPr>
            <p:nvPr/>
          </p:nvSpPr>
          <p:spPr bwMode="auto">
            <a:xfrm>
              <a:off x="1448" y="740"/>
              <a:ext cx="104" cy="65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09" name="Rectangle 189">
              <a:extLst>
                <a:ext uri="{FF2B5EF4-FFF2-40B4-BE49-F238E27FC236}">
                  <a16:creationId xmlns:a16="http://schemas.microsoft.com/office/drawing/2014/main" id="{71DCAA70-249E-5DB0-0460-B9E62D44987F}"/>
                </a:ext>
              </a:extLst>
            </p:cNvPr>
            <p:cNvSpPr>
              <a:spLocks noChangeArrowheads="1"/>
            </p:cNvSpPr>
            <p:nvPr/>
          </p:nvSpPr>
          <p:spPr bwMode="auto">
            <a:xfrm>
              <a:off x="1568" y="1172"/>
              <a:ext cx="96" cy="21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10" name="Rectangle 190">
              <a:extLst>
                <a:ext uri="{FF2B5EF4-FFF2-40B4-BE49-F238E27FC236}">
                  <a16:creationId xmlns:a16="http://schemas.microsoft.com/office/drawing/2014/main" id="{1D5B22B6-653A-3CAB-F4B7-91B2708EC96A}"/>
                </a:ext>
              </a:extLst>
            </p:cNvPr>
            <p:cNvSpPr>
              <a:spLocks noChangeArrowheads="1"/>
            </p:cNvSpPr>
            <p:nvPr/>
          </p:nvSpPr>
          <p:spPr bwMode="auto">
            <a:xfrm>
              <a:off x="1552" y="1172"/>
              <a:ext cx="104" cy="22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11" name="Rectangle 191">
              <a:extLst>
                <a:ext uri="{FF2B5EF4-FFF2-40B4-BE49-F238E27FC236}">
                  <a16:creationId xmlns:a16="http://schemas.microsoft.com/office/drawing/2014/main" id="{2226B8D7-2D48-F092-2F39-8A0D72363BDB}"/>
                </a:ext>
              </a:extLst>
            </p:cNvPr>
            <p:cNvSpPr>
              <a:spLocks noChangeArrowheads="1"/>
            </p:cNvSpPr>
            <p:nvPr/>
          </p:nvSpPr>
          <p:spPr bwMode="auto">
            <a:xfrm>
              <a:off x="1640" y="1316"/>
              <a:ext cx="96" cy="72"/>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12" name="Rectangle 192">
              <a:extLst>
                <a:ext uri="{FF2B5EF4-FFF2-40B4-BE49-F238E27FC236}">
                  <a16:creationId xmlns:a16="http://schemas.microsoft.com/office/drawing/2014/main" id="{C9FDA604-CCA4-64F8-6503-1F2639E477E8}"/>
                </a:ext>
              </a:extLst>
            </p:cNvPr>
            <p:cNvSpPr>
              <a:spLocks noChangeArrowheads="1"/>
            </p:cNvSpPr>
            <p:nvPr/>
          </p:nvSpPr>
          <p:spPr bwMode="auto">
            <a:xfrm>
              <a:off x="1656" y="1316"/>
              <a:ext cx="104" cy="80"/>
            </a:xfrm>
            <a:prstGeom prst="rect">
              <a:avLst/>
            </a:prstGeom>
            <a:solidFill>
              <a:srgbClr val="FFFF00"/>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913" name="Rectangle 193">
              <a:extLst>
                <a:ext uri="{FF2B5EF4-FFF2-40B4-BE49-F238E27FC236}">
                  <a16:creationId xmlns:a16="http://schemas.microsoft.com/office/drawing/2014/main" id="{A4F6F259-B4C1-9488-D6B8-94087AF3CB47}"/>
                </a:ext>
              </a:extLst>
            </p:cNvPr>
            <p:cNvSpPr>
              <a:spLocks noChangeArrowheads="1"/>
            </p:cNvSpPr>
            <p:nvPr/>
          </p:nvSpPr>
          <p:spPr bwMode="auto">
            <a:xfrm>
              <a:off x="540" y="1344"/>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0</a:t>
              </a:r>
              <a:endParaRPr lang="en-GB" altLang="en-US" sz="2000" b="1">
                <a:solidFill>
                  <a:srgbClr val="FFFFFF"/>
                </a:solidFill>
                <a:latin typeface="Bank Gothic" pitchFamily="1" charset="0"/>
              </a:endParaRPr>
            </a:p>
          </p:txBody>
        </p:sp>
        <p:sp>
          <p:nvSpPr>
            <p:cNvPr id="36914" name="Rectangle 194">
              <a:extLst>
                <a:ext uri="{FF2B5EF4-FFF2-40B4-BE49-F238E27FC236}">
                  <a16:creationId xmlns:a16="http://schemas.microsoft.com/office/drawing/2014/main" id="{57AF9103-AEA6-846B-88DF-A20E36B09C36}"/>
                </a:ext>
              </a:extLst>
            </p:cNvPr>
            <p:cNvSpPr>
              <a:spLocks noChangeArrowheads="1"/>
            </p:cNvSpPr>
            <p:nvPr/>
          </p:nvSpPr>
          <p:spPr bwMode="auto">
            <a:xfrm>
              <a:off x="540" y="984"/>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5</a:t>
              </a:r>
              <a:endParaRPr lang="en-GB" altLang="en-US" sz="2000" b="1">
                <a:solidFill>
                  <a:srgbClr val="FFFFFF"/>
                </a:solidFill>
                <a:latin typeface="Bank Gothic" pitchFamily="1" charset="0"/>
              </a:endParaRPr>
            </a:p>
          </p:txBody>
        </p:sp>
        <p:sp>
          <p:nvSpPr>
            <p:cNvPr id="36915" name="Rectangle 195">
              <a:extLst>
                <a:ext uri="{FF2B5EF4-FFF2-40B4-BE49-F238E27FC236}">
                  <a16:creationId xmlns:a16="http://schemas.microsoft.com/office/drawing/2014/main" id="{6F675F81-BC64-9735-7377-8633CA3FFD81}"/>
                </a:ext>
              </a:extLst>
            </p:cNvPr>
            <p:cNvSpPr>
              <a:spLocks noChangeArrowheads="1"/>
            </p:cNvSpPr>
            <p:nvPr/>
          </p:nvSpPr>
          <p:spPr bwMode="auto">
            <a:xfrm>
              <a:off x="492" y="624"/>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10</a:t>
              </a:r>
              <a:endParaRPr lang="en-GB" altLang="en-US" sz="2000" b="1">
                <a:solidFill>
                  <a:srgbClr val="FFFFFF"/>
                </a:solidFill>
                <a:latin typeface="Bank Gothic" pitchFamily="1" charset="0"/>
              </a:endParaRPr>
            </a:p>
          </p:txBody>
        </p:sp>
        <p:sp>
          <p:nvSpPr>
            <p:cNvPr id="36916" name="Rectangle 196">
              <a:extLst>
                <a:ext uri="{FF2B5EF4-FFF2-40B4-BE49-F238E27FC236}">
                  <a16:creationId xmlns:a16="http://schemas.microsoft.com/office/drawing/2014/main" id="{3CF27888-B2D0-AF60-C570-8BE97FA44240}"/>
                </a:ext>
              </a:extLst>
            </p:cNvPr>
            <p:cNvSpPr>
              <a:spLocks noChangeArrowheads="1"/>
            </p:cNvSpPr>
            <p:nvPr/>
          </p:nvSpPr>
          <p:spPr bwMode="auto">
            <a:xfrm rot="16200000">
              <a:off x="66" y="925"/>
              <a:ext cx="41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200">
                  <a:solidFill>
                    <a:srgbClr val="FFFFFF"/>
                  </a:solidFill>
                  <a:latin typeface="Bank Gothic" pitchFamily="1" charset="0"/>
                </a:rPr>
                <a:t>Frequency</a:t>
              </a:r>
              <a:endParaRPr lang="en-GB" altLang="en-US" sz="2000" b="1">
                <a:solidFill>
                  <a:srgbClr val="FFFFFF"/>
                </a:solidFill>
                <a:latin typeface="Bank Gothic" pitchFamily="1" charset="0"/>
              </a:endParaRPr>
            </a:p>
          </p:txBody>
        </p:sp>
        <p:sp>
          <p:nvSpPr>
            <p:cNvPr id="36917" name="Rectangle 197">
              <a:extLst>
                <a:ext uri="{FF2B5EF4-FFF2-40B4-BE49-F238E27FC236}">
                  <a16:creationId xmlns:a16="http://schemas.microsoft.com/office/drawing/2014/main" id="{C2D63881-52DC-4431-A3D8-9FF45049E065}"/>
                </a:ext>
              </a:extLst>
            </p:cNvPr>
            <p:cNvSpPr>
              <a:spLocks noChangeArrowheads="1"/>
            </p:cNvSpPr>
            <p:nvPr/>
          </p:nvSpPr>
          <p:spPr bwMode="auto">
            <a:xfrm>
              <a:off x="596" y="1456"/>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-30</a:t>
              </a:r>
              <a:endParaRPr lang="en-GB" altLang="en-US" sz="2000" b="1">
                <a:solidFill>
                  <a:srgbClr val="FFFFFF"/>
                </a:solidFill>
                <a:latin typeface="Bank Gothic" pitchFamily="1" charset="0"/>
              </a:endParaRPr>
            </a:p>
          </p:txBody>
        </p:sp>
        <p:sp>
          <p:nvSpPr>
            <p:cNvPr id="36918" name="Rectangle 198">
              <a:extLst>
                <a:ext uri="{FF2B5EF4-FFF2-40B4-BE49-F238E27FC236}">
                  <a16:creationId xmlns:a16="http://schemas.microsoft.com/office/drawing/2014/main" id="{359DF605-A0E6-7B8C-11EA-7BF18C1AC788}"/>
                </a:ext>
              </a:extLst>
            </p:cNvPr>
            <p:cNvSpPr>
              <a:spLocks noChangeArrowheads="1"/>
            </p:cNvSpPr>
            <p:nvPr/>
          </p:nvSpPr>
          <p:spPr bwMode="auto">
            <a:xfrm>
              <a:off x="844" y="1456"/>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-25</a:t>
              </a:r>
              <a:endParaRPr lang="en-GB" altLang="en-US" sz="2000" b="1">
                <a:solidFill>
                  <a:srgbClr val="FFFFFF"/>
                </a:solidFill>
                <a:latin typeface="Bank Gothic" pitchFamily="1" charset="0"/>
              </a:endParaRPr>
            </a:p>
          </p:txBody>
        </p:sp>
        <p:sp>
          <p:nvSpPr>
            <p:cNvPr id="36919" name="Rectangle 199">
              <a:extLst>
                <a:ext uri="{FF2B5EF4-FFF2-40B4-BE49-F238E27FC236}">
                  <a16:creationId xmlns:a16="http://schemas.microsoft.com/office/drawing/2014/main" id="{3553809F-F7BB-DABA-9412-175C7BB151F3}"/>
                </a:ext>
              </a:extLst>
            </p:cNvPr>
            <p:cNvSpPr>
              <a:spLocks noChangeArrowheads="1"/>
            </p:cNvSpPr>
            <p:nvPr/>
          </p:nvSpPr>
          <p:spPr bwMode="auto">
            <a:xfrm>
              <a:off x="1092" y="1456"/>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-20</a:t>
              </a:r>
              <a:endParaRPr lang="en-GB" altLang="en-US" sz="2000" b="1">
                <a:solidFill>
                  <a:srgbClr val="FFFFFF"/>
                </a:solidFill>
                <a:latin typeface="Bank Gothic" pitchFamily="1" charset="0"/>
              </a:endParaRPr>
            </a:p>
          </p:txBody>
        </p:sp>
        <p:sp>
          <p:nvSpPr>
            <p:cNvPr id="36920" name="Rectangle 200">
              <a:extLst>
                <a:ext uri="{FF2B5EF4-FFF2-40B4-BE49-F238E27FC236}">
                  <a16:creationId xmlns:a16="http://schemas.microsoft.com/office/drawing/2014/main" id="{CF4AE1E9-ACE6-7800-C829-32BAEE6E5FD0}"/>
                </a:ext>
              </a:extLst>
            </p:cNvPr>
            <p:cNvSpPr>
              <a:spLocks noChangeArrowheads="1"/>
            </p:cNvSpPr>
            <p:nvPr/>
          </p:nvSpPr>
          <p:spPr bwMode="auto">
            <a:xfrm>
              <a:off x="1332" y="1456"/>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-15</a:t>
              </a:r>
              <a:endParaRPr lang="en-GB" altLang="en-US" sz="2000" b="1">
                <a:solidFill>
                  <a:srgbClr val="FFFFFF"/>
                </a:solidFill>
                <a:latin typeface="Bank Gothic" pitchFamily="1" charset="0"/>
              </a:endParaRPr>
            </a:p>
          </p:txBody>
        </p:sp>
        <p:sp>
          <p:nvSpPr>
            <p:cNvPr id="36921" name="Rectangle 201">
              <a:extLst>
                <a:ext uri="{FF2B5EF4-FFF2-40B4-BE49-F238E27FC236}">
                  <a16:creationId xmlns:a16="http://schemas.microsoft.com/office/drawing/2014/main" id="{507BA3CD-4BDA-F27C-FA7E-16E9FEAEF895}"/>
                </a:ext>
              </a:extLst>
            </p:cNvPr>
            <p:cNvSpPr>
              <a:spLocks noChangeArrowheads="1"/>
            </p:cNvSpPr>
            <p:nvPr/>
          </p:nvSpPr>
          <p:spPr bwMode="auto">
            <a:xfrm>
              <a:off x="1580" y="1456"/>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-10</a:t>
              </a:r>
              <a:endParaRPr lang="en-GB" altLang="en-US" sz="2000" b="1">
                <a:solidFill>
                  <a:srgbClr val="FFFFFF"/>
                </a:solidFill>
                <a:latin typeface="Bank Gothic" pitchFamily="1" charset="0"/>
              </a:endParaRPr>
            </a:p>
          </p:txBody>
        </p:sp>
        <p:sp>
          <p:nvSpPr>
            <p:cNvPr id="36922" name="Rectangle 202">
              <a:extLst>
                <a:ext uri="{FF2B5EF4-FFF2-40B4-BE49-F238E27FC236}">
                  <a16:creationId xmlns:a16="http://schemas.microsoft.com/office/drawing/2014/main" id="{70291DFF-EEF8-4215-18E5-1048E5842070}"/>
                </a:ext>
              </a:extLst>
            </p:cNvPr>
            <p:cNvSpPr>
              <a:spLocks noChangeArrowheads="1"/>
            </p:cNvSpPr>
            <p:nvPr/>
          </p:nvSpPr>
          <p:spPr bwMode="auto">
            <a:xfrm>
              <a:off x="1852" y="1456"/>
              <a:ext cx="6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-5</a:t>
              </a:r>
              <a:endParaRPr lang="en-GB" altLang="en-US" sz="2000" b="1">
                <a:solidFill>
                  <a:srgbClr val="FFFFFF"/>
                </a:solidFill>
                <a:latin typeface="Bank Gothic" pitchFamily="1" charset="0"/>
              </a:endParaRPr>
            </a:p>
          </p:txBody>
        </p:sp>
        <p:sp>
          <p:nvSpPr>
            <p:cNvPr id="36923" name="Rectangle 203">
              <a:extLst>
                <a:ext uri="{FF2B5EF4-FFF2-40B4-BE49-F238E27FC236}">
                  <a16:creationId xmlns:a16="http://schemas.microsoft.com/office/drawing/2014/main" id="{D41C0269-A125-979E-77D0-F1F769AD12D8}"/>
                </a:ext>
              </a:extLst>
            </p:cNvPr>
            <p:cNvSpPr>
              <a:spLocks noChangeArrowheads="1"/>
            </p:cNvSpPr>
            <p:nvPr/>
          </p:nvSpPr>
          <p:spPr bwMode="auto">
            <a:xfrm>
              <a:off x="2116" y="1456"/>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0</a:t>
              </a:r>
              <a:endParaRPr lang="en-GB" altLang="en-US" sz="2000" b="1">
                <a:solidFill>
                  <a:srgbClr val="FFFFFF"/>
                </a:solidFill>
                <a:latin typeface="Bank Gothic" pitchFamily="1" charset="0"/>
              </a:endParaRPr>
            </a:p>
          </p:txBody>
        </p:sp>
        <p:sp>
          <p:nvSpPr>
            <p:cNvPr id="36924" name="Rectangle 204">
              <a:extLst>
                <a:ext uri="{FF2B5EF4-FFF2-40B4-BE49-F238E27FC236}">
                  <a16:creationId xmlns:a16="http://schemas.microsoft.com/office/drawing/2014/main" id="{98525D9F-B272-AD8A-D65B-97FEBC36C1C3}"/>
                </a:ext>
              </a:extLst>
            </p:cNvPr>
            <p:cNvSpPr>
              <a:spLocks noChangeArrowheads="1"/>
            </p:cNvSpPr>
            <p:nvPr/>
          </p:nvSpPr>
          <p:spPr bwMode="auto">
            <a:xfrm>
              <a:off x="2356" y="1456"/>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5</a:t>
              </a:r>
              <a:endParaRPr lang="en-GB" altLang="en-US" sz="2000" b="1">
                <a:solidFill>
                  <a:srgbClr val="FFFFFF"/>
                </a:solidFill>
                <a:latin typeface="Bank Gothic" pitchFamily="1" charset="0"/>
              </a:endParaRPr>
            </a:p>
          </p:txBody>
        </p:sp>
        <p:sp>
          <p:nvSpPr>
            <p:cNvPr id="36925" name="Rectangle 205">
              <a:extLst>
                <a:ext uri="{FF2B5EF4-FFF2-40B4-BE49-F238E27FC236}">
                  <a16:creationId xmlns:a16="http://schemas.microsoft.com/office/drawing/2014/main" id="{F91422D2-C942-9059-DE84-C2527E7BCA06}"/>
                </a:ext>
              </a:extLst>
            </p:cNvPr>
            <p:cNvSpPr>
              <a:spLocks noChangeArrowheads="1"/>
            </p:cNvSpPr>
            <p:nvPr/>
          </p:nvSpPr>
          <p:spPr bwMode="auto">
            <a:xfrm>
              <a:off x="2580" y="1456"/>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10</a:t>
              </a:r>
              <a:endParaRPr lang="en-GB" altLang="en-US" sz="2000" b="1">
                <a:solidFill>
                  <a:srgbClr val="FFFFFF"/>
                </a:solidFill>
                <a:latin typeface="Bank Gothic" pitchFamily="1" charset="0"/>
              </a:endParaRPr>
            </a:p>
          </p:txBody>
        </p:sp>
        <p:sp>
          <p:nvSpPr>
            <p:cNvPr id="36926" name="Rectangle 206">
              <a:extLst>
                <a:ext uri="{FF2B5EF4-FFF2-40B4-BE49-F238E27FC236}">
                  <a16:creationId xmlns:a16="http://schemas.microsoft.com/office/drawing/2014/main" id="{C0E24F0A-882C-1C38-B745-E1B78C7B3AB9}"/>
                </a:ext>
              </a:extLst>
            </p:cNvPr>
            <p:cNvSpPr>
              <a:spLocks noChangeArrowheads="1"/>
            </p:cNvSpPr>
            <p:nvPr/>
          </p:nvSpPr>
          <p:spPr bwMode="auto">
            <a:xfrm>
              <a:off x="2828" y="1456"/>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15</a:t>
              </a:r>
              <a:endParaRPr lang="en-GB" altLang="en-US" sz="2000" b="1">
                <a:solidFill>
                  <a:srgbClr val="FFFFFF"/>
                </a:solidFill>
                <a:latin typeface="Bank Gothic" pitchFamily="1" charset="0"/>
              </a:endParaRPr>
            </a:p>
          </p:txBody>
        </p:sp>
        <p:sp>
          <p:nvSpPr>
            <p:cNvPr id="36927" name="Rectangle 207">
              <a:extLst>
                <a:ext uri="{FF2B5EF4-FFF2-40B4-BE49-F238E27FC236}">
                  <a16:creationId xmlns:a16="http://schemas.microsoft.com/office/drawing/2014/main" id="{5F4B856E-2740-06D7-2930-0CB2B67CB839}"/>
                </a:ext>
              </a:extLst>
            </p:cNvPr>
            <p:cNvSpPr>
              <a:spLocks noChangeArrowheads="1"/>
            </p:cNvSpPr>
            <p:nvPr/>
          </p:nvSpPr>
          <p:spPr bwMode="auto">
            <a:xfrm>
              <a:off x="3076" y="1456"/>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20</a:t>
              </a:r>
              <a:endParaRPr lang="en-GB" altLang="en-US" sz="2000" b="1">
                <a:solidFill>
                  <a:srgbClr val="FFFFFF"/>
                </a:solidFill>
                <a:latin typeface="Bank Gothic" pitchFamily="1" charset="0"/>
              </a:endParaRPr>
            </a:p>
          </p:txBody>
        </p:sp>
        <p:sp>
          <p:nvSpPr>
            <p:cNvPr id="36928" name="Rectangle 208">
              <a:extLst>
                <a:ext uri="{FF2B5EF4-FFF2-40B4-BE49-F238E27FC236}">
                  <a16:creationId xmlns:a16="http://schemas.microsoft.com/office/drawing/2014/main" id="{288973B2-0886-4583-E224-38773F1EAF56}"/>
                </a:ext>
              </a:extLst>
            </p:cNvPr>
            <p:cNvSpPr>
              <a:spLocks noChangeArrowheads="1"/>
            </p:cNvSpPr>
            <p:nvPr/>
          </p:nvSpPr>
          <p:spPr bwMode="auto">
            <a:xfrm>
              <a:off x="3316" y="1456"/>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25</a:t>
              </a:r>
              <a:endParaRPr lang="en-GB" altLang="en-US" sz="2000" b="1">
                <a:solidFill>
                  <a:srgbClr val="FFFFFF"/>
                </a:solidFill>
                <a:latin typeface="Bank Gothic" pitchFamily="1" charset="0"/>
              </a:endParaRPr>
            </a:p>
          </p:txBody>
        </p:sp>
        <p:sp>
          <p:nvSpPr>
            <p:cNvPr id="36929" name="Rectangle 209">
              <a:extLst>
                <a:ext uri="{FF2B5EF4-FFF2-40B4-BE49-F238E27FC236}">
                  <a16:creationId xmlns:a16="http://schemas.microsoft.com/office/drawing/2014/main" id="{C59C39CA-8438-0F43-B87E-D9214DDB8F9C}"/>
                </a:ext>
              </a:extLst>
            </p:cNvPr>
            <p:cNvSpPr>
              <a:spLocks noChangeArrowheads="1"/>
            </p:cNvSpPr>
            <p:nvPr/>
          </p:nvSpPr>
          <p:spPr bwMode="auto">
            <a:xfrm>
              <a:off x="3564" y="1456"/>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rgbClr val="FFFFFF"/>
                  </a:solidFill>
                  <a:latin typeface="Bank Gothic" pitchFamily="1" charset="0"/>
                </a:rPr>
                <a:t>30</a:t>
              </a:r>
              <a:endParaRPr lang="en-GB" altLang="en-US" sz="2000" b="1">
                <a:solidFill>
                  <a:srgbClr val="FFFFFF"/>
                </a:solidFill>
                <a:latin typeface="Bank Gothic" pitchFamily="1" charset="0"/>
              </a:endParaRPr>
            </a:p>
          </p:txBody>
        </p:sp>
        <p:sp>
          <p:nvSpPr>
            <p:cNvPr id="36930" name="Rectangle 210">
              <a:extLst>
                <a:ext uri="{FF2B5EF4-FFF2-40B4-BE49-F238E27FC236}">
                  <a16:creationId xmlns:a16="http://schemas.microsoft.com/office/drawing/2014/main" id="{1287C8D5-2FFD-9853-E828-4368C29F3468}"/>
                </a:ext>
              </a:extLst>
            </p:cNvPr>
            <p:cNvSpPr>
              <a:spLocks noChangeArrowheads="1"/>
            </p:cNvSpPr>
            <p:nvPr/>
          </p:nvSpPr>
          <p:spPr bwMode="auto">
            <a:xfrm>
              <a:off x="2752" y="784"/>
              <a:ext cx="68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200" b="1">
                  <a:solidFill>
                    <a:srgbClr val="FFFFFF"/>
                  </a:solidFill>
                  <a:latin typeface="Bank Gothic" pitchFamily="1" charset="0"/>
                </a:rPr>
                <a:t>All Concentrates </a:t>
              </a:r>
            </a:p>
          </p:txBody>
        </p:sp>
      </p:grpSp>
      <p:sp>
        <p:nvSpPr>
          <p:cNvPr id="36871" name="Rectangle 211">
            <a:extLst>
              <a:ext uri="{FF2B5EF4-FFF2-40B4-BE49-F238E27FC236}">
                <a16:creationId xmlns:a16="http://schemas.microsoft.com/office/drawing/2014/main" id="{ADE8A737-8C50-E14E-013B-7E84BEE838F5}"/>
              </a:ext>
            </a:extLst>
          </p:cNvPr>
          <p:cNvSpPr>
            <a:spLocks noChangeArrowheads="1"/>
          </p:cNvSpPr>
          <p:nvPr/>
        </p:nvSpPr>
        <p:spPr bwMode="auto">
          <a:xfrm>
            <a:off x="3581401" y="6503988"/>
            <a:ext cx="2682209"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600">
                <a:solidFill>
                  <a:srgbClr val="FFFFFF"/>
                </a:solidFill>
                <a:latin typeface="Bank Gothic" pitchFamily="1" charset="0"/>
              </a:rPr>
              <a:t>Fallick et al Economic Geology</a:t>
            </a:r>
            <a:endParaRPr lang="en-US" altLang="en-US" sz="1600">
              <a:solidFill>
                <a:srgbClr val="FFFFFF"/>
              </a:solidFill>
              <a:latin typeface="Bank Gothic" pitchFamily="1" charset="0"/>
            </a:endParaRPr>
          </a:p>
        </p:txBody>
      </p:sp>
      <p:grpSp>
        <p:nvGrpSpPr>
          <p:cNvPr id="62676" name="Group 212">
            <a:extLst>
              <a:ext uri="{FF2B5EF4-FFF2-40B4-BE49-F238E27FC236}">
                <a16:creationId xmlns:a16="http://schemas.microsoft.com/office/drawing/2014/main" id="{C3417BD4-E600-5A7F-CD8E-59A828573BE5}"/>
              </a:ext>
            </a:extLst>
          </p:cNvPr>
          <p:cNvGrpSpPr>
            <a:grpSpLocks/>
          </p:cNvGrpSpPr>
          <p:nvPr/>
        </p:nvGrpSpPr>
        <p:grpSpPr bwMode="auto">
          <a:xfrm>
            <a:off x="3651250" y="2781300"/>
            <a:ext cx="1520825" cy="1250950"/>
            <a:chOff x="1340" y="1752"/>
            <a:chExt cx="958" cy="788"/>
          </a:xfrm>
        </p:grpSpPr>
        <p:sp>
          <p:nvSpPr>
            <p:cNvPr id="36879" name="Freeform 213">
              <a:extLst>
                <a:ext uri="{FF2B5EF4-FFF2-40B4-BE49-F238E27FC236}">
                  <a16:creationId xmlns:a16="http://schemas.microsoft.com/office/drawing/2014/main" id="{66F6686E-33C0-6131-5BF2-0F9455E7059C}"/>
                </a:ext>
              </a:extLst>
            </p:cNvPr>
            <p:cNvSpPr>
              <a:spLocks/>
            </p:cNvSpPr>
            <p:nvPr/>
          </p:nvSpPr>
          <p:spPr bwMode="auto">
            <a:xfrm>
              <a:off x="1564" y="2252"/>
              <a:ext cx="144" cy="136"/>
            </a:xfrm>
            <a:custGeom>
              <a:avLst/>
              <a:gdLst>
                <a:gd name="T0" fmla="*/ 112 w 144"/>
                <a:gd name="T1" fmla="*/ 32 h 136"/>
                <a:gd name="T2" fmla="*/ 88 w 144"/>
                <a:gd name="T3" fmla="*/ 0 h 136"/>
                <a:gd name="T4" fmla="*/ 0 w 144"/>
                <a:gd name="T5" fmla="*/ 136 h 136"/>
                <a:gd name="T6" fmla="*/ 144 w 144"/>
                <a:gd name="T7" fmla="*/ 56 h 136"/>
                <a:gd name="T8" fmla="*/ 112 w 144"/>
                <a:gd name="T9" fmla="*/ 32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136">
                  <a:moveTo>
                    <a:pt x="112" y="32"/>
                  </a:moveTo>
                  <a:lnTo>
                    <a:pt x="88" y="0"/>
                  </a:lnTo>
                  <a:lnTo>
                    <a:pt x="0" y="136"/>
                  </a:lnTo>
                  <a:lnTo>
                    <a:pt x="144" y="56"/>
                  </a:lnTo>
                  <a:lnTo>
                    <a:pt x="112" y="32"/>
                  </a:lnTo>
                  <a:close/>
                </a:path>
              </a:pathLst>
            </a:custGeom>
            <a:solidFill>
              <a:srgbClr val="FCF3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880" name="Group 214">
              <a:extLst>
                <a:ext uri="{FF2B5EF4-FFF2-40B4-BE49-F238E27FC236}">
                  <a16:creationId xmlns:a16="http://schemas.microsoft.com/office/drawing/2014/main" id="{2C7E6D65-3827-4CEE-3A0E-B866FB1640B9}"/>
                </a:ext>
              </a:extLst>
            </p:cNvPr>
            <p:cNvGrpSpPr>
              <a:grpSpLocks/>
            </p:cNvGrpSpPr>
            <p:nvPr/>
          </p:nvGrpSpPr>
          <p:grpSpPr bwMode="auto">
            <a:xfrm>
              <a:off x="1340" y="1752"/>
              <a:ext cx="958" cy="788"/>
              <a:chOff x="1344" y="1752"/>
              <a:chExt cx="958" cy="788"/>
            </a:xfrm>
          </p:grpSpPr>
          <p:sp>
            <p:nvSpPr>
              <p:cNvPr id="36881" name="Rectangle 215">
                <a:extLst>
                  <a:ext uri="{FF2B5EF4-FFF2-40B4-BE49-F238E27FC236}">
                    <a16:creationId xmlns:a16="http://schemas.microsoft.com/office/drawing/2014/main" id="{49295D0A-7B32-D027-18D2-5142C94F1762}"/>
                  </a:ext>
                </a:extLst>
              </p:cNvPr>
              <p:cNvSpPr>
                <a:spLocks noChangeArrowheads="1"/>
              </p:cNvSpPr>
              <p:nvPr/>
            </p:nvSpPr>
            <p:spPr bwMode="auto">
              <a:xfrm>
                <a:off x="1488" y="1752"/>
                <a:ext cx="81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600" b="1">
                    <a:solidFill>
                      <a:srgbClr val="FFFFFF"/>
                    </a:solidFill>
                    <a:latin typeface="Bank Gothic" pitchFamily="1" charset="0"/>
                  </a:rPr>
                  <a:t>Zn Concentrate</a:t>
                </a:r>
                <a:endParaRPr lang="en-GB" altLang="en-US" sz="2000" b="1">
                  <a:solidFill>
                    <a:srgbClr val="FFFFFF"/>
                  </a:solidFill>
                  <a:latin typeface="Bank Gothic" pitchFamily="1" charset="0"/>
                </a:endParaRPr>
              </a:p>
            </p:txBody>
          </p:sp>
          <p:sp>
            <p:nvSpPr>
              <p:cNvPr id="36882" name="Freeform 216">
                <a:extLst>
                  <a:ext uri="{FF2B5EF4-FFF2-40B4-BE49-F238E27FC236}">
                    <a16:creationId xmlns:a16="http://schemas.microsoft.com/office/drawing/2014/main" id="{FC83DE34-DCF5-944F-A01E-F5C994E2491B}"/>
                  </a:ext>
                </a:extLst>
              </p:cNvPr>
              <p:cNvSpPr>
                <a:spLocks/>
              </p:cNvSpPr>
              <p:nvPr/>
            </p:nvSpPr>
            <p:spPr bwMode="auto">
              <a:xfrm>
                <a:off x="1592" y="1948"/>
                <a:ext cx="416" cy="408"/>
              </a:xfrm>
              <a:custGeom>
                <a:avLst/>
                <a:gdLst>
                  <a:gd name="T0" fmla="*/ 416 w 416"/>
                  <a:gd name="T1" fmla="*/ 0 h 408"/>
                  <a:gd name="T2" fmla="*/ 0 w 416"/>
                  <a:gd name="T3" fmla="*/ 408 h 408"/>
                  <a:gd name="T4" fmla="*/ 416 w 416"/>
                  <a:gd name="T5" fmla="*/ 0 h 408"/>
                  <a:gd name="T6" fmla="*/ 0 60000 65536"/>
                  <a:gd name="T7" fmla="*/ 0 60000 65536"/>
                  <a:gd name="T8" fmla="*/ 0 60000 65536"/>
                </a:gdLst>
                <a:ahLst/>
                <a:cxnLst>
                  <a:cxn ang="T6">
                    <a:pos x="T0" y="T1"/>
                  </a:cxn>
                  <a:cxn ang="T7">
                    <a:pos x="T2" y="T3"/>
                  </a:cxn>
                  <a:cxn ang="T8">
                    <a:pos x="T4" y="T5"/>
                  </a:cxn>
                </a:cxnLst>
                <a:rect l="0" t="0" r="r" b="b"/>
                <a:pathLst>
                  <a:path w="416" h="408">
                    <a:moveTo>
                      <a:pt x="416" y="0"/>
                    </a:moveTo>
                    <a:lnTo>
                      <a:pt x="0" y="408"/>
                    </a:lnTo>
                    <a:lnTo>
                      <a:pt x="416" y="0"/>
                    </a:lnTo>
                    <a:close/>
                  </a:path>
                </a:pathLst>
              </a:custGeom>
              <a:solidFill>
                <a:srgbClr val="FFFFFF"/>
              </a:solidFill>
              <a:ln w="31750">
                <a:solidFill>
                  <a:srgbClr val="FCF305"/>
                </a:solidFill>
                <a:prstDash val="solid"/>
                <a:round/>
                <a:headEnd/>
                <a:tailEnd/>
              </a:ln>
            </p:spPr>
            <p:txBody>
              <a:bodyPr/>
              <a:lstStyle/>
              <a:p>
                <a:endParaRPr lang="en-US"/>
              </a:p>
            </p:txBody>
          </p:sp>
          <p:sp>
            <p:nvSpPr>
              <p:cNvPr id="36883" name="Freeform 217">
                <a:extLst>
                  <a:ext uri="{FF2B5EF4-FFF2-40B4-BE49-F238E27FC236}">
                    <a16:creationId xmlns:a16="http://schemas.microsoft.com/office/drawing/2014/main" id="{3205A336-80D8-62AA-EDCA-531BE272663C}"/>
                  </a:ext>
                </a:extLst>
              </p:cNvPr>
              <p:cNvSpPr>
                <a:spLocks/>
              </p:cNvSpPr>
              <p:nvPr/>
            </p:nvSpPr>
            <p:spPr bwMode="auto">
              <a:xfrm>
                <a:off x="1344" y="2252"/>
                <a:ext cx="392" cy="288"/>
              </a:xfrm>
              <a:custGeom>
                <a:avLst/>
                <a:gdLst>
                  <a:gd name="T0" fmla="*/ 0 w 392"/>
                  <a:gd name="T1" fmla="*/ 288 h 288"/>
                  <a:gd name="T2" fmla="*/ 0 w 392"/>
                  <a:gd name="T3" fmla="*/ 248 h 288"/>
                  <a:gd name="T4" fmla="*/ 96 w 392"/>
                  <a:gd name="T5" fmla="*/ 248 h 288"/>
                  <a:gd name="T6" fmla="*/ 96 w 392"/>
                  <a:gd name="T7" fmla="*/ 0 h 288"/>
                  <a:gd name="T8" fmla="*/ 192 w 392"/>
                  <a:gd name="T9" fmla="*/ 0 h 288"/>
                  <a:gd name="T10" fmla="*/ 192 w 392"/>
                  <a:gd name="T11" fmla="*/ 248 h 288"/>
                  <a:gd name="T12" fmla="*/ 392 w 392"/>
                  <a:gd name="T13" fmla="*/ 248 h 288"/>
                  <a:gd name="T14" fmla="*/ 392 w 392"/>
                  <a:gd name="T15" fmla="*/ 288 h 288"/>
                  <a:gd name="T16" fmla="*/ 0 w 392"/>
                  <a:gd name="T17" fmla="*/ 288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2" h="288">
                    <a:moveTo>
                      <a:pt x="0" y="288"/>
                    </a:moveTo>
                    <a:lnTo>
                      <a:pt x="0" y="248"/>
                    </a:lnTo>
                    <a:lnTo>
                      <a:pt x="96" y="248"/>
                    </a:lnTo>
                    <a:lnTo>
                      <a:pt x="96" y="0"/>
                    </a:lnTo>
                    <a:lnTo>
                      <a:pt x="192" y="0"/>
                    </a:lnTo>
                    <a:lnTo>
                      <a:pt x="192" y="248"/>
                    </a:lnTo>
                    <a:lnTo>
                      <a:pt x="392" y="248"/>
                    </a:lnTo>
                    <a:lnTo>
                      <a:pt x="392" y="288"/>
                    </a:lnTo>
                    <a:lnTo>
                      <a:pt x="0" y="288"/>
                    </a:lnTo>
                    <a:close/>
                  </a:path>
                </a:pathLst>
              </a:custGeom>
              <a:solidFill>
                <a:srgbClr val="FCF305"/>
              </a:solidFill>
              <a:ln w="19050">
                <a:solidFill>
                  <a:srgbClr val="000000"/>
                </a:solidFill>
                <a:prstDash val="solid"/>
                <a:round/>
                <a:headEnd/>
                <a:tailEnd/>
              </a:ln>
            </p:spPr>
            <p:txBody>
              <a:bodyPr/>
              <a:lstStyle/>
              <a:p>
                <a:endParaRPr lang="en-US"/>
              </a:p>
            </p:txBody>
          </p:sp>
        </p:grpSp>
      </p:grpSp>
      <p:grpSp>
        <p:nvGrpSpPr>
          <p:cNvPr id="62682" name="Group 218">
            <a:extLst>
              <a:ext uri="{FF2B5EF4-FFF2-40B4-BE49-F238E27FC236}">
                <a16:creationId xmlns:a16="http://schemas.microsoft.com/office/drawing/2014/main" id="{AD97AA55-4365-C917-64DB-B2691BF7138E}"/>
              </a:ext>
            </a:extLst>
          </p:cNvPr>
          <p:cNvGrpSpPr>
            <a:grpSpLocks/>
          </p:cNvGrpSpPr>
          <p:nvPr/>
        </p:nvGrpSpPr>
        <p:grpSpPr bwMode="auto">
          <a:xfrm>
            <a:off x="3505201" y="4533900"/>
            <a:ext cx="1430338" cy="1212850"/>
            <a:chOff x="1248" y="2856"/>
            <a:chExt cx="901" cy="764"/>
          </a:xfrm>
        </p:grpSpPr>
        <p:sp>
          <p:nvSpPr>
            <p:cNvPr id="36874" name="Freeform 219">
              <a:extLst>
                <a:ext uri="{FF2B5EF4-FFF2-40B4-BE49-F238E27FC236}">
                  <a16:creationId xmlns:a16="http://schemas.microsoft.com/office/drawing/2014/main" id="{6801BA67-1344-FD28-F000-6E38E162066A}"/>
                </a:ext>
              </a:extLst>
            </p:cNvPr>
            <p:cNvSpPr>
              <a:spLocks/>
            </p:cNvSpPr>
            <p:nvPr/>
          </p:nvSpPr>
          <p:spPr bwMode="auto">
            <a:xfrm>
              <a:off x="1476" y="3388"/>
              <a:ext cx="136" cy="136"/>
            </a:xfrm>
            <a:custGeom>
              <a:avLst/>
              <a:gdLst>
                <a:gd name="T0" fmla="*/ 112 w 136"/>
                <a:gd name="T1" fmla="*/ 24 h 136"/>
                <a:gd name="T2" fmla="*/ 80 w 136"/>
                <a:gd name="T3" fmla="*/ 0 h 136"/>
                <a:gd name="T4" fmla="*/ 0 w 136"/>
                <a:gd name="T5" fmla="*/ 136 h 136"/>
                <a:gd name="T6" fmla="*/ 136 w 136"/>
                <a:gd name="T7" fmla="*/ 48 h 136"/>
                <a:gd name="T8" fmla="*/ 112 w 136"/>
                <a:gd name="T9" fmla="*/ 24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36">
                  <a:moveTo>
                    <a:pt x="112" y="24"/>
                  </a:moveTo>
                  <a:lnTo>
                    <a:pt x="80" y="0"/>
                  </a:lnTo>
                  <a:lnTo>
                    <a:pt x="0" y="136"/>
                  </a:lnTo>
                  <a:lnTo>
                    <a:pt x="136" y="48"/>
                  </a:lnTo>
                  <a:lnTo>
                    <a:pt x="112" y="24"/>
                  </a:lnTo>
                  <a:close/>
                </a:path>
              </a:pathLst>
            </a:custGeom>
            <a:solidFill>
              <a:srgbClr val="FCF3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875" name="Group 220">
              <a:extLst>
                <a:ext uri="{FF2B5EF4-FFF2-40B4-BE49-F238E27FC236}">
                  <a16:creationId xmlns:a16="http://schemas.microsoft.com/office/drawing/2014/main" id="{61699A37-F90A-4284-D1EE-8285FE16C575}"/>
                </a:ext>
              </a:extLst>
            </p:cNvPr>
            <p:cNvGrpSpPr>
              <a:grpSpLocks/>
            </p:cNvGrpSpPr>
            <p:nvPr/>
          </p:nvGrpSpPr>
          <p:grpSpPr bwMode="auto">
            <a:xfrm>
              <a:off x="1248" y="2856"/>
              <a:ext cx="901" cy="764"/>
              <a:chOff x="1248" y="2856"/>
              <a:chExt cx="901" cy="764"/>
            </a:xfrm>
          </p:grpSpPr>
          <p:sp>
            <p:nvSpPr>
              <p:cNvPr id="36876" name="Rectangle 221">
                <a:extLst>
                  <a:ext uri="{FF2B5EF4-FFF2-40B4-BE49-F238E27FC236}">
                    <a16:creationId xmlns:a16="http://schemas.microsoft.com/office/drawing/2014/main" id="{6810094B-DAE0-A85F-D927-FDC50DD9756D}"/>
                  </a:ext>
                </a:extLst>
              </p:cNvPr>
              <p:cNvSpPr>
                <a:spLocks noChangeArrowheads="1"/>
              </p:cNvSpPr>
              <p:nvPr/>
            </p:nvSpPr>
            <p:spPr bwMode="auto">
              <a:xfrm>
                <a:off x="1328" y="2856"/>
                <a:ext cx="82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600" b="1">
                    <a:solidFill>
                      <a:srgbClr val="FFFFFF"/>
                    </a:solidFill>
                    <a:latin typeface="Bank Gothic" pitchFamily="1" charset="0"/>
                  </a:rPr>
                  <a:t>Pb Concentrate</a:t>
                </a:r>
                <a:endParaRPr lang="en-GB" altLang="en-US" sz="2000" b="1">
                  <a:solidFill>
                    <a:srgbClr val="FFFFFF"/>
                  </a:solidFill>
                  <a:latin typeface="Bank Gothic" pitchFamily="1" charset="0"/>
                </a:endParaRPr>
              </a:p>
            </p:txBody>
          </p:sp>
          <p:sp>
            <p:nvSpPr>
              <p:cNvPr id="36877" name="Freeform 222">
                <a:extLst>
                  <a:ext uri="{FF2B5EF4-FFF2-40B4-BE49-F238E27FC236}">
                    <a16:creationId xmlns:a16="http://schemas.microsoft.com/office/drawing/2014/main" id="{6D1995FC-B87A-ABB6-5C9E-CAE4736133DF}"/>
                  </a:ext>
                </a:extLst>
              </p:cNvPr>
              <p:cNvSpPr>
                <a:spLocks/>
              </p:cNvSpPr>
              <p:nvPr/>
            </p:nvSpPr>
            <p:spPr bwMode="auto">
              <a:xfrm>
                <a:off x="1496" y="3076"/>
                <a:ext cx="400" cy="416"/>
              </a:xfrm>
              <a:custGeom>
                <a:avLst/>
                <a:gdLst>
                  <a:gd name="T0" fmla="*/ 400 w 400"/>
                  <a:gd name="T1" fmla="*/ 0 h 416"/>
                  <a:gd name="T2" fmla="*/ 0 w 400"/>
                  <a:gd name="T3" fmla="*/ 416 h 416"/>
                  <a:gd name="T4" fmla="*/ 400 w 400"/>
                  <a:gd name="T5" fmla="*/ 0 h 416"/>
                  <a:gd name="T6" fmla="*/ 0 60000 65536"/>
                  <a:gd name="T7" fmla="*/ 0 60000 65536"/>
                  <a:gd name="T8" fmla="*/ 0 60000 65536"/>
                </a:gdLst>
                <a:ahLst/>
                <a:cxnLst>
                  <a:cxn ang="T6">
                    <a:pos x="T0" y="T1"/>
                  </a:cxn>
                  <a:cxn ang="T7">
                    <a:pos x="T2" y="T3"/>
                  </a:cxn>
                  <a:cxn ang="T8">
                    <a:pos x="T4" y="T5"/>
                  </a:cxn>
                </a:cxnLst>
                <a:rect l="0" t="0" r="r" b="b"/>
                <a:pathLst>
                  <a:path w="400" h="416">
                    <a:moveTo>
                      <a:pt x="400" y="0"/>
                    </a:moveTo>
                    <a:lnTo>
                      <a:pt x="0" y="416"/>
                    </a:lnTo>
                    <a:lnTo>
                      <a:pt x="400" y="0"/>
                    </a:lnTo>
                    <a:close/>
                  </a:path>
                </a:pathLst>
              </a:custGeom>
              <a:solidFill>
                <a:srgbClr val="FFFFFF"/>
              </a:solidFill>
              <a:ln w="31750">
                <a:solidFill>
                  <a:srgbClr val="FCF305"/>
                </a:solidFill>
                <a:prstDash val="solid"/>
                <a:round/>
                <a:headEnd/>
                <a:tailEnd/>
              </a:ln>
            </p:spPr>
            <p:txBody>
              <a:bodyPr/>
              <a:lstStyle/>
              <a:p>
                <a:endParaRPr lang="en-US"/>
              </a:p>
            </p:txBody>
          </p:sp>
          <p:sp>
            <p:nvSpPr>
              <p:cNvPr id="36878" name="Freeform 223">
                <a:extLst>
                  <a:ext uri="{FF2B5EF4-FFF2-40B4-BE49-F238E27FC236}">
                    <a16:creationId xmlns:a16="http://schemas.microsoft.com/office/drawing/2014/main" id="{6691F7BA-7C2A-1A6B-77CA-34F5A2ED3D16}"/>
                  </a:ext>
                </a:extLst>
              </p:cNvPr>
              <p:cNvSpPr>
                <a:spLocks/>
              </p:cNvSpPr>
              <p:nvPr/>
            </p:nvSpPr>
            <p:spPr bwMode="auto">
              <a:xfrm>
                <a:off x="1248" y="3492"/>
                <a:ext cx="392" cy="128"/>
              </a:xfrm>
              <a:custGeom>
                <a:avLst/>
                <a:gdLst>
                  <a:gd name="T0" fmla="*/ 0 w 392"/>
                  <a:gd name="T1" fmla="*/ 128 h 128"/>
                  <a:gd name="T2" fmla="*/ 0 w 392"/>
                  <a:gd name="T3" fmla="*/ 0 h 128"/>
                  <a:gd name="T4" fmla="*/ 200 w 392"/>
                  <a:gd name="T5" fmla="*/ 0 h 128"/>
                  <a:gd name="T6" fmla="*/ 200 w 392"/>
                  <a:gd name="T7" fmla="*/ 40 h 128"/>
                  <a:gd name="T8" fmla="*/ 392 w 392"/>
                  <a:gd name="T9" fmla="*/ 48 h 128"/>
                  <a:gd name="T10" fmla="*/ 392 w 392"/>
                  <a:gd name="T11" fmla="*/ 128 h 128"/>
                  <a:gd name="T12" fmla="*/ 0 w 392"/>
                  <a:gd name="T13" fmla="*/ 128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2" h="128">
                    <a:moveTo>
                      <a:pt x="0" y="128"/>
                    </a:moveTo>
                    <a:lnTo>
                      <a:pt x="0" y="0"/>
                    </a:lnTo>
                    <a:lnTo>
                      <a:pt x="200" y="0"/>
                    </a:lnTo>
                    <a:lnTo>
                      <a:pt x="200" y="40"/>
                    </a:lnTo>
                    <a:lnTo>
                      <a:pt x="392" y="48"/>
                    </a:lnTo>
                    <a:lnTo>
                      <a:pt x="392" y="128"/>
                    </a:lnTo>
                    <a:lnTo>
                      <a:pt x="0" y="128"/>
                    </a:lnTo>
                    <a:close/>
                  </a:path>
                </a:pathLst>
              </a:custGeom>
              <a:solidFill>
                <a:srgbClr val="FCF305"/>
              </a:solidFill>
              <a:ln w="19050">
                <a:solidFill>
                  <a:srgbClr val="000000"/>
                </a:solidFill>
                <a:prstDash val="solid"/>
                <a:round/>
                <a:headEnd/>
                <a:tailEnd/>
              </a:ln>
            </p:spPr>
            <p:txBody>
              <a:bodyPr/>
              <a:lstStyle/>
              <a:p>
                <a:endParaRPr lang="en-US"/>
              </a:p>
            </p:txBody>
          </p:sp>
        </p:grpSp>
      </p:grpSp>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1000" fill="hold"/>
                                        <p:tgtEl>
                                          <p:spTgt spid="62466"/>
                                        </p:tgtEl>
                                        <p:attrNameLst>
                                          <p:attrName>ppt_w</p:attrName>
                                        </p:attrNameLst>
                                      </p:cBhvr>
                                      <p:tavLst>
                                        <p:tav tm="0">
                                          <p:val>
                                            <p:fltVal val="0"/>
                                          </p:val>
                                        </p:tav>
                                        <p:tav tm="100000">
                                          <p:val>
                                            <p:strVal val="#ppt_w"/>
                                          </p:val>
                                        </p:tav>
                                      </p:tavLst>
                                    </p:anim>
                                    <p:anim calcmode="lin" valueType="num">
                                      <p:cBhvr>
                                        <p:cTn id="8" dur="1000" fill="hold"/>
                                        <p:tgtEl>
                                          <p:spTgt spid="62466"/>
                                        </p:tgtEl>
                                        <p:attrNameLst>
                                          <p:attrName>ppt_h</p:attrName>
                                        </p:attrNameLst>
                                      </p:cBhvr>
                                      <p:tavLst>
                                        <p:tav tm="0">
                                          <p:val>
                                            <p:fltVal val="0"/>
                                          </p:val>
                                        </p:tav>
                                        <p:tav tm="100000">
                                          <p:val>
                                            <p:strVal val="#ppt_h"/>
                                          </p:val>
                                        </p:tav>
                                      </p:tavLst>
                                    </p:anim>
                                    <p:anim calcmode="lin" valueType="num">
                                      <p:cBhvr>
                                        <p:cTn id="9" dur="1000" fill="hold"/>
                                        <p:tgtEl>
                                          <p:spTgt spid="624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2466"/>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7" presetClass="entr" presetSubtype="10" fill="hold" nodeType="afterEffect">
                                  <p:stCondLst>
                                    <p:cond delay="0"/>
                                  </p:stCondLst>
                                  <p:childTnLst>
                                    <p:set>
                                      <p:cBhvr>
                                        <p:cTn id="13" dur="1" fill="hold">
                                          <p:stCondLst>
                                            <p:cond delay="0"/>
                                          </p:stCondLst>
                                        </p:cTn>
                                        <p:tgtEl>
                                          <p:spTgt spid="62624"/>
                                        </p:tgtEl>
                                        <p:attrNameLst>
                                          <p:attrName>style.visibility</p:attrName>
                                        </p:attrNameLst>
                                      </p:cBhvr>
                                      <p:to>
                                        <p:strVal val="visible"/>
                                      </p:to>
                                    </p:set>
                                    <p:anim calcmode="lin" valueType="num">
                                      <p:cBhvr>
                                        <p:cTn id="14" dur="500" fill="hold"/>
                                        <p:tgtEl>
                                          <p:spTgt spid="62624"/>
                                        </p:tgtEl>
                                        <p:attrNameLst>
                                          <p:attrName>ppt_w</p:attrName>
                                        </p:attrNameLst>
                                      </p:cBhvr>
                                      <p:tavLst>
                                        <p:tav tm="0">
                                          <p:val>
                                            <p:fltVal val="0"/>
                                          </p:val>
                                        </p:tav>
                                        <p:tav tm="100000">
                                          <p:val>
                                            <p:strVal val="#ppt_w"/>
                                          </p:val>
                                        </p:tav>
                                      </p:tavLst>
                                    </p:anim>
                                    <p:anim calcmode="lin" valueType="num">
                                      <p:cBhvr>
                                        <p:cTn id="15" dur="500" fill="hold"/>
                                        <p:tgtEl>
                                          <p:spTgt spid="62624"/>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nodeType="clickEffect">
                                  <p:stCondLst>
                                    <p:cond delay="0"/>
                                  </p:stCondLst>
                                  <p:childTnLst>
                                    <p:set>
                                      <p:cBhvr>
                                        <p:cTn id="19" dur="1" fill="hold">
                                          <p:stCondLst>
                                            <p:cond delay="0"/>
                                          </p:stCondLst>
                                        </p:cTn>
                                        <p:tgtEl>
                                          <p:spTgt spid="62623"/>
                                        </p:tgtEl>
                                        <p:attrNameLst>
                                          <p:attrName>style.visibility</p:attrName>
                                        </p:attrNameLst>
                                      </p:cBhvr>
                                      <p:to>
                                        <p:strVal val="visible"/>
                                      </p:to>
                                    </p:set>
                                    <p:anim calcmode="lin" valueType="num">
                                      <p:cBhvr>
                                        <p:cTn id="20" dur="500" fill="hold"/>
                                        <p:tgtEl>
                                          <p:spTgt spid="62623"/>
                                        </p:tgtEl>
                                        <p:attrNameLst>
                                          <p:attrName>ppt_w</p:attrName>
                                        </p:attrNameLst>
                                      </p:cBhvr>
                                      <p:tavLst>
                                        <p:tav tm="0">
                                          <p:val>
                                            <p:fltVal val="0"/>
                                          </p:val>
                                        </p:tav>
                                        <p:tav tm="100000">
                                          <p:val>
                                            <p:strVal val="#ppt_w"/>
                                          </p:val>
                                        </p:tav>
                                      </p:tavLst>
                                    </p:anim>
                                    <p:anim calcmode="lin" valueType="num">
                                      <p:cBhvr>
                                        <p:cTn id="21" dur="500" fill="hold"/>
                                        <p:tgtEl>
                                          <p:spTgt spid="62623"/>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ntr" presetSubtype="0" fill="hold" nodeType="clickEffect">
                                  <p:stCondLst>
                                    <p:cond delay="0"/>
                                  </p:stCondLst>
                                  <p:childTnLst>
                                    <p:set>
                                      <p:cBhvr>
                                        <p:cTn id="25" dur="1" fill="hold">
                                          <p:stCondLst>
                                            <p:cond delay="0"/>
                                          </p:stCondLst>
                                        </p:cTn>
                                        <p:tgtEl>
                                          <p:spTgt spid="62676"/>
                                        </p:tgtEl>
                                        <p:attrNameLst>
                                          <p:attrName>style.visibility</p:attrName>
                                        </p:attrNameLst>
                                      </p:cBhvr>
                                      <p:to>
                                        <p:strVal val="visible"/>
                                      </p:to>
                                    </p:set>
                                    <p:animEffect transition="in" filter="wipe(down)">
                                      <p:cBhvr>
                                        <p:cTn id="26" dur="580">
                                          <p:stCondLst>
                                            <p:cond delay="0"/>
                                          </p:stCondLst>
                                        </p:cTn>
                                        <p:tgtEl>
                                          <p:spTgt spid="62676"/>
                                        </p:tgtEl>
                                      </p:cBhvr>
                                    </p:animEffect>
                                    <p:anim calcmode="lin" valueType="num">
                                      <p:cBhvr>
                                        <p:cTn id="27" dur="1822" tmFilter="0,0; 0.14,0.36; 0.43,0.73; 0.71,0.91; 1.0,1.0">
                                          <p:stCondLst>
                                            <p:cond delay="0"/>
                                          </p:stCondLst>
                                        </p:cTn>
                                        <p:tgtEl>
                                          <p:spTgt spid="6267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6267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6267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6267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62676"/>
                                        </p:tgtEl>
                                        <p:attrNameLst>
                                          <p:attrName>ppt_y</p:attrName>
                                        </p:attrNameLst>
                                      </p:cBhvr>
                                      <p:tavLst>
                                        <p:tav tm="0" fmla="#ppt_y-sin(pi*$)/81">
                                          <p:val>
                                            <p:fltVal val="0"/>
                                          </p:val>
                                        </p:tav>
                                        <p:tav tm="100000">
                                          <p:val>
                                            <p:fltVal val="1"/>
                                          </p:val>
                                        </p:tav>
                                      </p:tavLst>
                                    </p:anim>
                                    <p:animScale>
                                      <p:cBhvr>
                                        <p:cTn id="32" dur="26">
                                          <p:stCondLst>
                                            <p:cond delay="650"/>
                                          </p:stCondLst>
                                        </p:cTn>
                                        <p:tgtEl>
                                          <p:spTgt spid="62676"/>
                                        </p:tgtEl>
                                      </p:cBhvr>
                                      <p:to x="100000" y="60000"/>
                                    </p:animScale>
                                    <p:animScale>
                                      <p:cBhvr>
                                        <p:cTn id="33" dur="166" decel="50000">
                                          <p:stCondLst>
                                            <p:cond delay="676"/>
                                          </p:stCondLst>
                                        </p:cTn>
                                        <p:tgtEl>
                                          <p:spTgt spid="62676"/>
                                        </p:tgtEl>
                                      </p:cBhvr>
                                      <p:to x="100000" y="100000"/>
                                    </p:animScale>
                                    <p:animScale>
                                      <p:cBhvr>
                                        <p:cTn id="34" dur="26">
                                          <p:stCondLst>
                                            <p:cond delay="1312"/>
                                          </p:stCondLst>
                                        </p:cTn>
                                        <p:tgtEl>
                                          <p:spTgt spid="62676"/>
                                        </p:tgtEl>
                                      </p:cBhvr>
                                      <p:to x="100000" y="80000"/>
                                    </p:animScale>
                                    <p:animScale>
                                      <p:cBhvr>
                                        <p:cTn id="35" dur="166" decel="50000">
                                          <p:stCondLst>
                                            <p:cond delay="1338"/>
                                          </p:stCondLst>
                                        </p:cTn>
                                        <p:tgtEl>
                                          <p:spTgt spid="62676"/>
                                        </p:tgtEl>
                                      </p:cBhvr>
                                      <p:to x="100000" y="100000"/>
                                    </p:animScale>
                                    <p:animScale>
                                      <p:cBhvr>
                                        <p:cTn id="36" dur="26">
                                          <p:stCondLst>
                                            <p:cond delay="1642"/>
                                          </p:stCondLst>
                                        </p:cTn>
                                        <p:tgtEl>
                                          <p:spTgt spid="62676"/>
                                        </p:tgtEl>
                                      </p:cBhvr>
                                      <p:to x="100000" y="90000"/>
                                    </p:animScale>
                                    <p:animScale>
                                      <p:cBhvr>
                                        <p:cTn id="37" dur="166" decel="50000">
                                          <p:stCondLst>
                                            <p:cond delay="1668"/>
                                          </p:stCondLst>
                                        </p:cTn>
                                        <p:tgtEl>
                                          <p:spTgt spid="62676"/>
                                        </p:tgtEl>
                                      </p:cBhvr>
                                      <p:to x="100000" y="100000"/>
                                    </p:animScale>
                                    <p:animScale>
                                      <p:cBhvr>
                                        <p:cTn id="38" dur="26">
                                          <p:stCondLst>
                                            <p:cond delay="1808"/>
                                          </p:stCondLst>
                                        </p:cTn>
                                        <p:tgtEl>
                                          <p:spTgt spid="62676"/>
                                        </p:tgtEl>
                                      </p:cBhvr>
                                      <p:to x="100000" y="95000"/>
                                    </p:animScale>
                                    <p:animScale>
                                      <p:cBhvr>
                                        <p:cTn id="39" dur="166" decel="50000">
                                          <p:stCondLst>
                                            <p:cond delay="1834"/>
                                          </p:stCondLst>
                                        </p:cTn>
                                        <p:tgtEl>
                                          <p:spTgt spid="62676"/>
                                        </p:tgtEl>
                                      </p:cBhvr>
                                      <p:to x="100000" y="100000"/>
                                    </p:animScale>
                                  </p:childTnLst>
                                </p:cTn>
                              </p:par>
                            </p:childTnLst>
                          </p:cTn>
                        </p:par>
                        <p:par>
                          <p:cTn id="40" fill="hold" nodeType="afterGroup">
                            <p:stCondLst>
                              <p:cond delay="2000"/>
                            </p:stCondLst>
                            <p:childTnLst>
                              <p:par>
                                <p:cTn id="41" presetID="26" presetClass="entr" presetSubtype="0" fill="hold" nodeType="afterEffect">
                                  <p:stCondLst>
                                    <p:cond delay="0"/>
                                  </p:stCondLst>
                                  <p:childTnLst>
                                    <p:set>
                                      <p:cBhvr>
                                        <p:cTn id="42" dur="1" fill="hold">
                                          <p:stCondLst>
                                            <p:cond delay="0"/>
                                          </p:stCondLst>
                                        </p:cTn>
                                        <p:tgtEl>
                                          <p:spTgt spid="62682"/>
                                        </p:tgtEl>
                                        <p:attrNameLst>
                                          <p:attrName>style.visibility</p:attrName>
                                        </p:attrNameLst>
                                      </p:cBhvr>
                                      <p:to>
                                        <p:strVal val="visible"/>
                                      </p:to>
                                    </p:set>
                                    <p:animEffect transition="in" filter="wipe(down)">
                                      <p:cBhvr>
                                        <p:cTn id="43" dur="580">
                                          <p:stCondLst>
                                            <p:cond delay="0"/>
                                          </p:stCondLst>
                                        </p:cTn>
                                        <p:tgtEl>
                                          <p:spTgt spid="62682"/>
                                        </p:tgtEl>
                                      </p:cBhvr>
                                    </p:animEffect>
                                    <p:anim calcmode="lin" valueType="num">
                                      <p:cBhvr>
                                        <p:cTn id="44" dur="1822" tmFilter="0,0; 0.14,0.36; 0.43,0.73; 0.71,0.91; 1.0,1.0">
                                          <p:stCondLst>
                                            <p:cond delay="0"/>
                                          </p:stCondLst>
                                        </p:cTn>
                                        <p:tgtEl>
                                          <p:spTgt spid="6268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268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268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268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2682"/>
                                        </p:tgtEl>
                                        <p:attrNameLst>
                                          <p:attrName>ppt_y</p:attrName>
                                        </p:attrNameLst>
                                      </p:cBhvr>
                                      <p:tavLst>
                                        <p:tav tm="0" fmla="#ppt_y-sin(pi*$)/81">
                                          <p:val>
                                            <p:fltVal val="0"/>
                                          </p:val>
                                        </p:tav>
                                        <p:tav tm="100000">
                                          <p:val>
                                            <p:fltVal val="1"/>
                                          </p:val>
                                        </p:tav>
                                      </p:tavLst>
                                    </p:anim>
                                    <p:animScale>
                                      <p:cBhvr>
                                        <p:cTn id="49" dur="26">
                                          <p:stCondLst>
                                            <p:cond delay="650"/>
                                          </p:stCondLst>
                                        </p:cTn>
                                        <p:tgtEl>
                                          <p:spTgt spid="62682"/>
                                        </p:tgtEl>
                                      </p:cBhvr>
                                      <p:to x="100000" y="60000"/>
                                    </p:animScale>
                                    <p:animScale>
                                      <p:cBhvr>
                                        <p:cTn id="50" dur="166" decel="50000">
                                          <p:stCondLst>
                                            <p:cond delay="676"/>
                                          </p:stCondLst>
                                        </p:cTn>
                                        <p:tgtEl>
                                          <p:spTgt spid="62682"/>
                                        </p:tgtEl>
                                      </p:cBhvr>
                                      <p:to x="100000" y="100000"/>
                                    </p:animScale>
                                    <p:animScale>
                                      <p:cBhvr>
                                        <p:cTn id="51" dur="26">
                                          <p:stCondLst>
                                            <p:cond delay="1312"/>
                                          </p:stCondLst>
                                        </p:cTn>
                                        <p:tgtEl>
                                          <p:spTgt spid="62682"/>
                                        </p:tgtEl>
                                      </p:cBhvr>
                                      <p:to x="100000" y="80000"/>
                                    </p:animScale>
                                    <p:animScale>
                                      <p:cBhvr>
                                        <p:cTn id="52" dur="166" decel="50000">
                                          <p:stCondLst>
                                            <p:cond delay="1338"/>
                                          </p:stCondLst>
                                        </p:cTn>
                                        <p:tgtEl>
                                          <p:spTgt spid="62682"/>
                                        </p:tgtEl>
                                      </p:cBhvr>
                                      <p:to x="100000" y="100000"/>
                                    </p:animScale>
                                    <p:animScale>
                                      <p:cBhvr>
                                        <p:cTn id="53" dur="26">
                                          <p:stCondLst>
                                            <p:cond delay="1642"/>
                                          </p:stCondLst>
                                        </p:cTn>
                                        <p:tgtEl>
                                          <p:spTgt spid="62682"/>
                                        </p:tgtEl>
                                      </p:cBhvr>
                                      <p:to x="100000" y="90000"/>
                                    </p:animScale>
                                    <p:animScale>
                                      <p:cBhvr>
                                        <p:cTn id="54" dur="166" decel="50000">
                                          <p:stCondLst>
                                            <p:cond delay="1668"/>
                                          </p:stCondLst>
                                        </p:cTn>
                                        <p:tgtEl>
                                          <p:spTgt spid="62682"/>
                                        </p:tgtEl>
                                      </p:cBhvr>
                                      <p:to x="100000" y="100000"/>
                                    </p:animScale>
                                    <p:animScale>
                                      <p:cBhvr>
                                        <p:cTn id="55" dur="26">
                                          <p:stCondLst>
                                            <p:cond delay="1808"/>
                                          </p:stCondLst>
                                        </p:cTn>
                                        <p:tgtEl>
                                          <p:spTgt spid="62682"/>
                                        </p:tgtEl>
                                      </p:cBhvr>
                                      <p:to x="100000" y="95000"/>
                                    </p:animScale>
                                    <p:animScale>
                                      <p:cBhvr>
                                        <p:cTn id="56" dur="166" decel="50000">
                                          <p:stCondLst>
                                            <p:cond delay="1834"/>
                                          </p:stCondLst>
                                        </p:cTn>
                                        <p:tgtEl>
                                          <p:spTgt spid="62682"/>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15" presetClass="entr" presetSubtype="0" fill="hold" nodeType="clickEffect">
                                  <p:stCondLst>
                                    <p:cond delay="0"/>
                                  </p:stCondLst>
                                  <p:childTnLst>
                                    <p:set>
                                      <p:cBhvr>
                                        <p:cTn id="60" dur="1" fill="hold">
                                          <p:stCondLst>
                                            <p:cond delay="0"/>
                                          </p:stCondLst>
                                        </p:cTn>
                                        <p:tgtEl>
                                          <p:spTgt spid="62627"/>
                                        </p:tgtEl>
                                        <p:attrNameLst>
                                          <p:attrName>style.visibility</p:attrName>
                                        </p:attrNameLst>
                                      </p:cBhvr>
                                      <p:to>
                                        <p:strVal val="visible"/>
                                      </p:to>
                                    </p:set>
                                    <p:anim calcmode="lin" valueType="num">
                                      <p:cBhvr>
                                        <p:cTn id="61" dur="1000" fill="hold"/>
                                        <p:tgtEl>
                                          <p:spTgt spid="62627"/>
                                        </p:tgtEl>
                                        <p:attrNameLst>
                                          <p:attrName>ppt_w</p:attrName>
                                        </p:attrNameLst>
                                      </p:cBhvr>
                                      <p:tavLst>
                                        <p:tav tm="0">
                                          <p:val>
                                            <p:fltVal val="0"/>
                                          </p:val>
                                        </p:tav>
                                        <p:tav tm="100000">
                                          <p:val>
                                            <p:strVal val="#ppt_w"/>
                                          </p:val>
                                        </p:tav>
                                      </p:tavLst>
                                    </p:anim>
                                    <p:anim calcmode="lin" valueType="num">
                                      <p:cBhvr>
                                        <p:cTn id="62" dur="1000" fill="hold"/>
                                        <p:tgtEl>
                                          <p:spTgt spid="62627"/>
                                        </p:tgtEl>
                                        <p:attrNameLst>
                                          <p:attrName>ppt_h</p:attrName>
                                        </p:attrNameLst>
                                      </p:cBhvr>
                                      <p:tavLst>
                                        <p:tav tm="0">
                                          <p:val>
                                            <p:fltVal val="0"/>
                                          </p:val>
                                        </p:tav>
                                        <p:tav tm="100000">
                                          <p:val>
                                            <p:strVal val="#ppt_h"/>
                                          </p:val>
                                        </p:tav>
                                      </p:tavLst>
                                    </p:anim>
                                    <p:anim calcmode="lin" valueType="num">
                                      <p:cBhvr>
                                        <p:cTn id="63" dur="1000" fill="hold"/>
                                        <p:tgtEl>
                                          <p:spTgt spid="62627"/>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626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7" presetClass="entr" presetSubtype="10" fill="hold" nodeType="clickEffect">
                                  <p:stCondLst>
                                    <p:cond delay="0"/>
                                  </p:stCondLst>
                                  <p:childTnLst>
                                    <p:set>
                                      <p:cBhvr>
                                        <p:cTn id="68" dur="1" fill="hold">
                                          <p:stCondLst>
                                            <p:cond delay="0"/>
                                          </p:stCondLst>
                                        </p:cTn>
                                        <p:tgtEl>
                                          <p:spTgt spid="62625"/>
                                        </p:tgtEl>
                                        <p:attrNameLst>
                                          <p:attrName>style.visibility</p:attrName>
                                        </p:attrNameLst>
                                      </p:cBhvr>
                                      <p:to>
                                        <p:strVal val="visible"/>
                                      </p:to>
                                    </p:set>
                                    <p:anim calcmode="lin" valueType="num">
                                      <p:cBhvr>
                                        <p:cTn id="69" dur="500" fill="hold"/>
                                        <p:tgtEl>
                                          <p:spTgt spid="62625"/>
                                        </p:tgtEl>
                                        <p:attrNameLst>
                                          <p:attrName>ppt_w</p:attrName>
                                        </p:attrNameLst>
                                      </p:cBhvr>
                                      <p:tavLst>
                                        <p:tav tm="0">
                                          <p:val>
                                            <p:fltVal val="0"/>
                                          </p:val>
                                        </p:tav>
                                        <p:tav tm="100000">
                                          <p:val>
                                            <p:strVal val="#ppt_w"/>
                                          </p:val>
                                        </p:tav>
                                      </p:tavLst>
                                    </p:anim>
                                    <p:anim calcmode="lin" valueType="num">
                                      <p:cBhvr>
                                        <p:cTn id="70" dur="500" fill="hold"/>
                                        <p:tgtEl>
                                          <p:spTgt spid="62625"/>
                                        </p:tgtEl>
                                        <p:attrNameLst>
                                          <p:attrName>ppt_h</p:attrName>
                                        </p:attrNameLst>
                                      </p:cBhvr>
                                      <p:tavLst>
                                        <p:tav tm="0">
                                          <p:val>
                                            <p:strVal val="#ppt_h"/>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7" presetClass="entr" presetSubtype="10" fill="hold" nodeType="clickEffect">
                                  <p:stCondLst>
                                    <p:cond delay="0"/>
                                  </p:stCondLst>
                                  <p:childTnLst>
                                    <p:set>
                                      <p:cBhvr>
                                        <p:cTn id="74" dur="1" fill="hold">
                                          <p:stCondLst>
                                            <p:cond delay="0"/>
                                          </p:stCondLst>
                                        </p:cTn>
                                        <p:tgtEl>
                                          <p:spTgt spid="62626"/>
                                        </p:tgtEl>
                                        <p:attrNameLst>
                                          <p:attrName>style.visibility</p:attrName>
                                        </p:attrNameLst>
                                      </p:cBhvr>
                                      <p:to>
                                        <p:strVal val="visible"/>
                                      </p:to>
                                    </p:set>
                                    <p:anim calcmode="lin" valueType="num">
                                      <p:cBhvr>
                                        <p:cTn id="75" dur="500" fill="hold"/>
                                        <p:tgtEl>
                                          <p:spTgt spid="62626"/>
                                        </p:tgtEl>
                                        <p:attrNameLst>
                                          <p:attrName>ppt_w</p:attrName>
                                        </p:attrNameLst>
                                      </p:cBhvr>
                                      <p:tavLst>
                                        <p:tav tm="0">
                                          <p:val>
                                            <p:fltVal val="0"/>
                                          </p:val>
                                        </p:tav>
                                        <p:tav tm="100000">
                                          <p:val>
                                            <p:strVal val="#ppt_w"/>
                                          </p:val>
                                        </p:tav>
                                      </p:tavLst>
                                    </p:anim>
                                    <p:anim calcmode="lin" valueType="num">
                                      <p:cBhvr>
                                        <p:cTn id="76" dur="500" fill="hold"/>
                                        <p:tgtEl>
                                          <p:spTgt spid="626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23" grpId="0" autoUpdateAnimBg="0"/>
      <p:bldP spid="62624" grpId="0" autoUpdateAnimBg="0"/>
      <p:bldP spid="62625" grpId="0" autoUpdateAnimBg="0"/>
      <p:bldP spid="6262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13" name="Rectangle 12">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E9615127-4E4B-44AE-B157-C50975D419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7CC3F279-700F-01DD-06AD-426FB5823062}"/>
              </a:ext>
            </a:extLst>
          </p:cNvPr>
          <p:cNvSpPr txBox="1"/>
          <p:nvPr/>
        </p:nvSpPr>
        <p:spPr>
          <a:xfrm>
            <a:off x="901702" y="1762248"/>
            <a:ext cx="4989939" cy="3333504"/>
          </a:xfrm>
          <a:prstGeom prst="rect">
            <a:avLst/>
          </a:prstGeom>
        </p:spPr>
        <p:txBody>
          <a:bodyPr vert="horz" lIns="91440" tIns="45720" rIns="91440" bIns="45720" rtlCol="0">
            <a:normAutofit/>
          </a:bodyPr>
          <a:lstStyle/>
          <a:p>
            <a:pPr marL="342900" indent="-342900" defTabSz="914400">
              <a:spcAft>
                <a:spcPts val="1200"/>
              </a:spcAft>
              <a:buFont typeface="Arial" panose="020B0604020202020204" pitchFamily="34" charset="0"/>
              <a:buChar char="•"/>
            </a:pPr>
            <a:r>
              <a:rPr lang="en-US" sz="2400" b="1" dirty="0">
                <a:solidFill>
                  <a:srgbClr val="7030A0"/>
                </a:solidFill>
              </a:rPr>
              <a:t>Echoes the main mine in terms of concentrates too</a:t>
            </a:r>
          </a:p>
          <a:p>
            <a:pPr marL="342900" indent="-342900" defTabSz="914400">
              <a:spcAft>
                <a:spcPts val="600"/>
              </a:spcAft>
              <a:buFont typeface="Arial" panose="020B0604020202020204" pitchFamily="34" charset="0"/>
              <a:buChar char="•"/>
            </a:pPr>
            <a:r>
              <a:rPr lang="en-US" sz="2400" b="1" dirty="0">
                <a:solidFill>
                  <a:srgbClr val="7030A0"/>
                </a:solidFill>
              </a:rPr>
              <a:t>Offset ~+5‰ in barite and main ore sulfide</a:t>
            </a:r>
          </a:p>
          <a:p>
            <a:pPr marL="342900" indent="-342900" defTabSz="914400">
              <a:spcAft>
                <a:spcPts val="600"/>
              </a:spcAft>
              <a:buFont typeface="Arial" panose="020B0604020202020204" pitchFamily="34" charset="0"/>
              <a:buChar char="•"/>
            </a:pPr>
            <a:r>
              <a:rPr lang="en-US" sz="2400" b="1" dirty="0">
                <a:solidFill>
                  <a:srgbClr val="7030A0"/>
                </a:solidFill>
              </a:rPr>
              <a:t>Hydrothermal – the same</a:t>
            </a:r>
          </a:p>
          <a:p>
            <a:pPr marL="342900" indent="-342900" defTabSz="914400">
              <a:spcAft>
                <a:spcPts val="600"/>
              </a:spcAft>
              <a:buFont typeface="Arial" panose="020B0604020202020204" pitchFamily="34" charset="0"/>
              <a:buChar char="•"/>
            </a:pPr>
            <a:r>
              <a:rPr lang="en-US" sz="2400" b="1" dirty="0">
                <a:solidFill>
                  <a:srgbClr val="7030A0"/>
                </a:solidFill>
              </a:rPr>
              <a:t>Not a chip of the old block fallen from an unstable terrace</a:t>
            </a:r>
          </a:p>
        </p:txBody>
      </p:sp>
      <p:pic>
        <p:nvPicPr>
          <p:cNvPr id="3" name="Picture 2" descr="A screenshot of a graph&#10;&#10;Description automatically generated">
            <a:extLst>
              <a:ext uri="{FF2B5EF4-FFF2-40B4-BE49-F238E27FC236}">
                <a16:creationId xmlns:a16="http://schemas.microsoft.com/office/drawing/2014/main" id="{E31015CD-E6EC-471E-B9D3-5B5857CB3E4F}"/>
              </a:ext>
            </a:extLst>
          </p:cNvPr>
          <p:cNvPicPr>
            <a:picLocks noChangeAspect="1"/>
          </p:cNvPicPr>
          <p:nvPr/>
        </p:nvPicPr>
        <p:blipFill>
          <a:blip r:embed="rId3">
            <a:alphaModFix/>
          </a:blip>
          <a:stretch>
            <a:fillRect/>
          </a:stretch>
        </p:blipFill>
        <p:spPr>
          <a:xfrm>
            <a:off x="6015627" y="659381"/>
            <a:ext cx="4639111" cy="5539240"/>
          </a:xfrm>
          <a:prstGeom prst="rect">
            <a:avLst/>
          </a:prstGeom>
        </p:spPr>
      </p:pic>
      <p:cxnSp>
        <p:nvCxnSpPr>
          <p:cNvPr id="17" name="Straight Connector 16">
            <a:extLst>
              <a:ext uri="{FF2B5EF4-FFF2-40B4-BE49-F238E27FC236}">
                <a16:creationId xmlns:a16="http://schemas.microsoft.com/office/drawing/2014/main" id="{B607C7DF-2703-4D3B-B500-8182840C0A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A69EFE14-8C9B-FF5F-1CCE-95935678D142}"/>
              </a:ext>
            </a:extLst>
          </p:cNvPr>
          <p:cNvSpPr txBox="1"/>
          <p:nvPr/>
        </p:nvSpPr>
        <p:spPr>
          <a:xfrm>
            <a:off x="2216258" y="967530"/>
            <a:ext cx="2078967" cy="584775"/>
          </a:xfrm>
          <a:prstGeom prst="rect">
            <a:avLst/>
          </a:prstGeom>
          <a:noFill/>
        </p:spPr>
        <p:txBody>
          <a:bodyPr wrap="none" rtlCol="0">
            <a:spAutoFit/>
          </a:bodyPr>
          <a:lstStyle/>
          <a:p>
            <a:r>
              <a:rPr lang="en-US" sz="3200" b="1" dirty="0">
                <a:solidFill>
                  <a:srgbClr val="7030A0"/>
                </a:solidFill>
              </a:rPr>
              <a:t>Tara Deep</a:t>
            </a:r>
            <a:endParaRPr lang="en-US" sz="3200" dirty="0"/>
          </a:p>
        </p:txBody>
      </p:sp>
      <p:sp>
        <p:nvSpPr>
          <p:cNvPr id="6" name="TextBox 5">
            <a:extLst>
              <a:ext uri="{FF2B5EF4-FFF2-40B4-BE49-F238E27FC236}">
                <a16:creationId xmlns:a16="http://schemas.microsoft.com/office/drawing/2014/main" id="{52AA096F-16CD-ECF6-286B-1D703F315601}"/>
              </a:ext>
            </a:extLst>
          </p:cNvPr>
          <p:cNvSpPr txBox="1"/>
          <p:nvPr/>
        </p:nvSpPr>
        <p:spPr>
          <a:xfrm>
            <a:off x="697424" y="6013342"/>
            <a:ext cx="4785734" cy="369332"/>
          </a:xfrm>
          <a:prstGeom prst="rect">
            <a:avLst/>
          </a:prstGeom>
          <a:noFill/>
        </p:spPr>
        <p:txBody>
          <a:bodyPr wrap="none" rtlCol="0">
            <a:spAutoFit/>
          </a:bodyPr>
          <a:lstStyle/>
          <a:p>
            <a:r>
              <a:rPr lang="en-US" b="1" dirty="0">
                <a:solidFill>
                  <a:srgbClr val="7030A0"/>
                </a:solidFill>
              </a:rPr>
              <a:t>See Drew Drummond paper for more details</a:t>
            </a:r>
          </a:p>
        </p:txBody>
      </p:sp>
    </p:spTree>
    <p:extLst>
      <p:ext uri="{BB962C8B-B14F-4D97-AF65-F5344CB8AC3E}">
        <p14:creationId xmlns:p14="http://schemas.microsoft.com/office/powerpoint/2010/main" val="316373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2">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D32895-349F-DD9F-3508-7A4D3008DF1C}"/>
              </a:ext>
            </a:extLst>
          </p:cNvPr>
          <p:cNvSpPr>
            <a:spLocks noGrp="1"/>
          </p:cNvSpPr>
          <p:nvPr>
            <p:ph type="title"/>
          </p:nvPr>
        </p:nvSpPr>
        <p:spPr>
          <a:xfrm>
            <a:off x="482600" y="976160"/>
            <a:ext cx="3964251" cy="2237925"/>
          </a:xfrm>
        </p:spPr>
        <p:txBody>
          <a:bodyPr anchor="t">
            <a:normAutofit/>
          </a:bodyPr>
          <a:lstStyle/>
          <a:p>
            <a:pPr algn="ctr">
              <a:lnSpc>
                <a:spcPct val="90000"/>
              </a:lnSpc>
            </a:pPr>
            <a:r>
              <a:rPr lang="en-US" sz="4600" b="1" dirty="0">
                <a:solidFill>
                  <a:srgbClr val="7030A0"/>
                </a:solidFill>
              </a:rPr>
              <a:t>Hydrothermal</a:t>
            </a:r>
            <a:br>
              <a:rPr lang="en-US" sz="4600" b="1" dirty="0">
                <a:solidFill>
                  <a:srgbClr val="7030A0"/>
                </a:solidFill>
              </a:rPr>
            </a:br>
            <a:r>
              <a:rPr lang="en-US" sz="4600" b="1" dirty="0">
                <a:solidFill>
                  <a:srgbClr val="7030A0"/>
                </a:solidFill>
              </a:rPr>
              <a:t>Source</a:t>
            </a:r>
          </a:p>
        </p:txBody>
      </p:sp>
      <p:cxnSp>
        <p:nvCxnSpPr>
          <p:cNvPr id="46" name="Straight Connector 34">
            <a:extLst>
              <a:ext uri="{FF2B5EF4-FFF2-40B4-BE49-F238E27FC236}">
                <a16:creationId xmlns:a16="http://schemas.microsoft.com/office/drawing/2014/main" id="{E9615127-4E4B-44AE-B157-C50975D419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0" name="Content Placeholder 29">
            <a:extLst>
              <a:ext uri="{FF2B5EF4-FFF2-40B4-BE49-F238E27FC236}">
                <a16:creationId xmlns:a16="http://schemas.microsoft.com/office/drawing/2014/main" id="{3ECC1AD7-A0BA-882A-138A-1ACA96E50B09}"/>
              </a:ext>
            </a:extLst>
          </p:cNvPr>
          <p:cNvSpPr>
            <a:spLocks noGrp="1"/>
          </p:cNvSpPr>
          <p:nvPr>
            <p:ph idx="1"/>
          </p:nvPr>
        </p:nvSpPr>
        <p:spPr>
          <a:xfrm>
            <a:off x="253279" y="2291789"/>
            <a:ext cx="4193571" cy="3586497"/>
          </a:xfrm>
        </p:spPr>
        <p:txBody>
          <a:bodyPr>
            <a:normAutofit/>
          </a:bodyPr>
          <a:lstStyle/>
          <a:p>
            <a:pPr marL="342900" indent="-342900">
              <a:buFont typeface="Arial" panose="020B0604020202020204" pitchFamily="34" charset="0"/>
              <a:buChar char="•"/>
            </a:pPr>
            <a:r>
              <a:rPr lang="en-US" sz="1800" dirty="0" err="1">
                <a:solidFill>
                  <a:srgbClr val="7030A0"/>
                </a:solidFill>
              </a:rPr>
              <a:t>Concensus</a:t>
            </a:r>
            <a:r>
              <a:rPr lang="en-US" sz="1800" dirty="0">
                <a:solidFill>
                  <a:srgbClr val="7030A0"/>
                </a:solidFill>
              </a:rPr>
              <a:t> of metals leached from underlying Lower </a:t>
            </a:r>
            <a:r>
              <a:rPr lang="en-US" sz="1800" dirty="0" err="1">
                <a:solidFill>
                  <a:srgbClr val="7030A0"/>
                </a:solidFill>
              </a:rPr>
              <a:t>Palaeozoic</a:t>
            </a:r>
            <a:r>
              <a:rPr lang="en-US" sz="1800" dirty="0">
                <a:solidFill>
                  <a:srgbClr val="7030A0"/>
                </a:solidFill>
              </a:rPr>
              <a:t> rocks</a:t>
            </a:r>
          </a:p>
          <a:p>
            <a:pPr marL="342900" indent="-342900">
              <a:buFont typeface="Arial" panose="020B0604020202020204" pitchFamily="34" charset="0"/>
              <a:buChar char="•"/>
            </a:pPr>
            <a:r>
              <a:rPr lang="en-US" sz="1800" b="1" dirty="0">
                <a:solidFill>
                  <a:srgbClr val="7030A0"/>
                </a:solidFill>
              </a:rPr>
              <a:t>Navan</a:t>
            </a:r>
            <a:r>
              <a:rPr lang="en-US" sz="1800" dirty="0">
                <a:solidFill>
                  <a:srgbClr val="7030A0"/>
                </a:solidFill>
              </a:rPr>
              <a:t> underlying Lower </a:t>
            </a:r>
            <a:r>
              <a:rPr lang="en-US" sz="1800" dirty="0" err="1">
                <a:solidFill>
                  <a:srgbClr val="7030A0"/>
                </a:solidFill>
              </a:rPr>
              <a:t>Palaeozoic</a:t>
            </a:r>
            <a:r>
              <a:rPr lang="en-US" sz="1800" dirty="0">
                <a:solidFill>
                  <a:srgbClr val="7030A0"/>
                </a:solidFill>
              </a:rPr>
              <a:t> pyrites multigenerational</a:t>
            </a:r>
          </a:p>
          <a:p>
            <a:pPr marL="342900" indent="-342900">
              <a:buFont typeface="Arial" panose="020B0604020202020204" pitchFamily="34" charset="0"/>
              <a:buChar char="•"/>
            </a:pPr>
            <a:r>
              <a:rPr lang="en-US" sz="1800" dirty="0">
                <a:solidFill>
                  <a:srgbClr val="7030A0"/>
                </a:solidFill>
              </a:rPr>
              <a:t>Range of </a:t>
            </a:r>
            <a:r>
              <a:rPr lang="en-US" sz="1800" dirty="0">
                <a:solidFill>
                  <a:srgbClr val="7030A0"/>
                </a:solidFill>
                <a:latin typeface="Symbol" pitchFamily="2" charset="2"/>
              </a:rPr>
              <a:t>d</a:t>
            </a:r>
            <a:r>
              <a:rPr lang="en-US" sz="1800" baseline="30000" dirty="0">
                <a:solidFill>
                  <a:srgbClr val="7030A0"/>
                </a:solidFill>
              </a:rPr>
              <a:t>34</a:t>
            </a:r>
            <a:r>
              <a:rPr lang="en-US" sz="1800" dirty="0">
                <a:solidFill>
                  <a:srgbClr val="7030A0"/>
                </a:solidFill>
              </a:rPr>
              <a:t>S from -33.4 to +51.0‰</a:t>
            </a:r>
          </a:p>
          <a:p>
            <a:pPr marL="342900" indent="-342900">
              <a:buFont typeface="Arial" panose="020B0604020202020204" pitchFamily="34" charset="0"/>
              <a:buChar char="•"/>
            </a:pPr>
            <a:r>
              <a:rPr lang="en-US" sz="1800" dirty="0">
                <a:solidFill>
                  <a:srgbClr val="7030A0"/>
                </a:solidFill>
              </a:rPr>
              <a:t>Mean = +8.2 ± 18.4‰</a:t>
            </a:r>
          </a:p>
          <a:p>
            <a:pPr marL="342900" indent="-342900">
              <a:buFont typeface="Arial" panose="020B0604020202020204" pitchFamily="34" charset="0"/>
              <a:buChar char="•"/>
            </a:pPr>
            <a:r>
              <a:rPr lang="en-US" sz="1800" dirty="0">
                <a:solidFill>
                  <a:srgbClr val="7030A0"/>
                </a:solidFill>
              </a:rPr>
              <a:t>80% of data between 0 and +30‰, with mode of 16‰, coincident with mode in hydrothermal ore</a:t>
            </a:r>
          </a:p>
        </p:txBody>
      </p:sp>
      <p:pic>
        <p:nvPicPr>
          <p:cNvPr id="7" name="Content Placeholder 6" descr="A graph of different types of objects&#10;&#10;Description automatically generated with medium confidence">
            <a:extLst>
              <a:ext uri="{FF2B5EF4-FFF2-40B4-BE49-F238E27FC236}">
                <a16:creationId xmlns:a16="http://schemas.microsoft.com/office/drawing/2014/main" id="{A6B20EF8-96B1-76B6-AC53-6637526116BB}"/>
              </a:ext>
            </a:extLst>
          </p:cNvPr>
          <p:cNvPicPr>
            <a:picLocks noChangeAspect="1"/>
          </p:cNvPicPr>
          <p:nvPr/>
        </p:nvPicPr>
        <p:blipFill>
          <a:blip r:embed="rId3">
            <a:alphaModFix/>
          </a:blip>
          <a:stretch>
            <a:fillRect/>
          </a:stretch>
        </p:blipFill>
        <p:spPr>
          <a:xfrm>
            <a:off x="4676172" y="1493144"/>
            <a:ext cx="6953499" cy="3923812"/>
          </a:xfrm>
          <a:prstGeom prst="rect">
            <a:avLst/>
          </a:prstGeom>
          <a:ln w="28575">
            <a:solidFill>
              <a:schemeClr val="accent2">
                <a:lumMod val="75000"/>
              </a:schemeClr>
            </a:solidFill>
          </a:ln>
        </p:spPr>
      </p:pic>
      <p:cxnSp>
        <p:nvCxnSpPr>
          <p:cNvPr id="47" name="Straight Connector 36">
            <a:extLst>
              <a:ext uri="{FF2B5EF4-FFF2-40B4-BE49-F238E27FC236}">
                <a16:creationId xmlns:a16="http://schemas.microsoft.com/office/drawing/2014/main" id="{B607C7DF-2703-4D3B-B500-8182840C0A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B94DE8A5-422B-D7DE-C04C-065A9A41032C}"/>
              </a:ext>
            </a:extLst>
          </p:cNvPr>
          <p:cNvSpPr txBox="1"/>
          <p:nvPr/>
        </p:nvSpPr>
        <p:spPr>
          <a:xfrm>
            <a:off x="7592993" y="5575338"/>
            <a:ext cx="838691" cy="523220"/>
          </a:xfrm>
          <a:prstGeom prst="rect">
            <a:avLst/>
          </a:prstGeom>
          <a:noFill/>
        </p:spPr>
        <p:txBody>
          <a:bodyPr wrap="none" rtlCol="0">
            <a:spAutoFit/>
          </a:bodyPr>
          <a:lstStyle/>
          <a:p>
            <a:r>
              <a:rPr lang="en-US" sz="2800" b="1" dirty="0">
                <a:solidFill>
                  <a:srgbClr val="7030A0"/>
                </a:solidFill>
                <a:latin typeface="Symbol" pitchFamily="2" charset="2"/>
              </a:rPr>
              <a:t>d</a:t>
            </a:r>
            <a:r>
              <a:rPr lang="en-US" sz="2800" b="1" baseline="30000" dirty="0">
                <a:solidFill>
                  <a:srgbClr val="7030A0"/>
                </a:solidFill>
              </a:rPr>
              <a:t>34</a:t>
            </a:r>
            <a:r>
              <a:rPr lang="en-US" sz="2800" b="1" dirty="0">
                <a:solidFill>
                  <a:srgbClr val="7030A0"/>
                </a:solidFill>
              </a:rPr>
              <a:t>S</a:t>
            </a:r>
            <a:endParaRPr lang="en-US" sz="2800" b="1" dirty="0"/>
          </a:p>
        </p:txBody>
      </p:sp>
    </p:spTree>
    <p:extLst>
      <p:ext uri="{BB962C8B-B14F-4D97-AF65-F5344CB8AC3E}">
        <p14:creationId xmlns:p14="http://schemas.microsoft.com/office/powerpoint/2010/main" val="412942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wipe(down)">
                                      <p:cBhvr>
                                        <p:cTn id="11" dur="500"/>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0">
                                            <p:txEl>
                                              <p:pRg st="1" end="1"/>
                                            </p:txEl>
                                          </p:spTgt>
                                        </p:tgtEl>
                                        <p:attrNameLst>
                                          <p:attrName>style.visibility</p:attrName>
                                        </p:attrNameLst>
                                      </p:cBhvr>
                                      <p:to>
                                        <p:strVal val="visible"/>
                                      </p:to>
                                    </p:set>
                                    <p:animEffect transition="in" filter="wipe(down)">
                                      <p:cBhvr>
                                        <p:cTn id="16" dur="500"/>
                                        <p:tgtEl>
                                          <p:spTgt spid="3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0">
                                            <p:txEl>
                                              <p:pRg st="2" end="2"/>
                                            </p:txEl>
                                          </p:spTgt>
                                        </p:tgtEl>
                                        <p:attrNameLst>
                                          <p:attrName>style.visibility</p:attrName>
                                        </p:attrNameLst>
                                      </p:cBhvr>
                                      <p:to>
                                        <p:strVal val="visible"/>
                                      </p:to>
                                    </p:set>
                                    <p:animEffect transition="in" filter="wipe(down)">
                                      <p:cBhvr>
                                        <p:cTn id="29" dur="500"/>
                                        <p:tgtEl>
                                          <p:spTgt spid="3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0">
                                            <p:txEl>
                                              <p:pRg st="3" end="3"/>
                                            </p:txEl>
                                          </p:spTgt>
                                        </p:tgtEl>
                                        <p:attrNameLst>
                                          <p:attrName>style.visibility</p:attrName>
                                        </p:attrNameLst>
                                      </p:cBhvr>
                                      <p:to>
                                        <p:strVal val="visible"/>
                                      </p:to>
                                    </p:set>
                                    <p:animEffect transition="in" filter="wipe(down)">
                                      <p:cBhvr>
                                        <p:cTn id="34" dur="500"/>
                                        <p:tgtEl>
                                          <p:spTgt spid="30">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0">
                                            <p:txEl>
                                              <p:pRg st="4" end="4"/>
                                            </p:txEl>
                                          </p:spTgt>
                                        </p:tgtEl>
                                        <p:attrNameLst>
                                          <p:attrName>style.visibility</p:attrName>
                                        </p:attrNameLst>
                                      </p:cBhvr>
                                      <p:to>
                                        <p:strVal val="visible"/>
                                      </p:to>
                                    </p:set>
                                    <p:animEffect transition="in" filter="wipe(down)">
                                      <p:cBhvr>
                                        <p:cTn id="39"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uiExpand="1" build="p"/>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a:extLst>
              <a:ext uri="{FF2B5EF4-FFF2-40B4-BE49-F238E27FC236}">
                <a16:creationId xmlns:a16="http://schemas.microsoft.com/office/drawing/2014/main" id="{F907A0EC-09BA-012B-2118-60594CDA0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94" y="4019550"/>
            <a:ext cx="32512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4">
            <a:extLst>
              <a:ext uri="{FF2B5EF4-FFF2-40B4-BE49-F238E27FC236}">
                <a16:creationId xmlns:a16="http://schemas.microsoft.com/office/drawing/2014/main" id="{A193902A-28F3-AD83-0FE5-86D522839302}"/>
              </a:ext>
            </a:extLst>
          </p:cNvPr>
          <p:cNvSpPr>
            <a:spLocks noChangeArrowheads="1"/>
          </p:cNvSpPr>
          <p:nvPr/>
        </p:nvSpPr>
        <p:spPr bwMode="auto">
          <a:xfrm>
            <a:off x="320040" y="492126"/>
            <a:ext cx="2971800" cy="429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b="1" dirty="0" err="1">
                <a:solidFill>
                  <a:srgbClr val="7030A0"/>
                </a:solidFill>
              </a:rPr>
              <a:t>Galmoy</a:t>
            </a:r>
            <a:r>
              <a:rPr lang="en-US" altLang="en-US" sz="3200" b="1" dirty="0">
                <a:solidFill>
                  <a:srgbClr val="7030A0"/>
                </a:solidFill>
              </a:rPr>
              <a:t> Sphalerite Colloform</a:t>
            </a:r>
          </a:p>
          <a:p>
            <a:pPr algn="ctr" eaLnBrk="1" hangingPunct="1"/>
            <a:r>
              <a:rPr lang="en-US" altLang="en-US" sz="3200" b="1" dirty="0">
                <a:solidFill>
                  <a:srgbClr val="7030A0"/>
                </a:solidFill>
              </a:rPr>
              <a:t> </a:t>
            </a:r>
            <a:br>
              <a:rPr lang="en-US" altLang="en-US" sz="3200" b="1" dirty="0">
                <a:solidFill>
                  <a:srgbClr val="7030A0"/>
                </a:solidFill>
              </a:rPr>
            </a:br>
            <a:r>
              <a:rPr lang="en-US" altLang="en-US" sz="3200" b="1" dirty="0">
                <a:solidFill>
                  <a:srgbClr val="7030A0"/>
                </a:solidFill>
              </a:rPr>
              <a:t>Dynamic interplay</a:t>
            </a:r>
          </a:p>
        </p:txBody>
      </p:sp>
      <p:grpSp>
        <p:nvGrpSpPr>
          <p:cNvPr id="5" name="Group 4">
            <a:extLst>
              <a:ext uri="{FF2B5EF4-FFF2-40B4-BE49-F238E27FC236}">
                <a16:creationId xmlns:a16="http://schemas.microsoft.com/office/drawing/2014/main" id="{134C2098-20C6-F897-AC11-F51FC720391A}"/>
              </a:ext>
            </a:extLst>
          </p:cNvPr>
          <p:cNvGrpSpPr/>
          <p:nvPr/>
        </p:nvGrpSpPr>
        <p:grpSpPr>
          <a:xfrm>
            <a:off x="3635694" y="714375"/>
            <a:ext cx="8042275" cy="5613916"/>
            <a:chOff x="3635694" y="714375"/>
            <a:chExt cx="8042275" cy="5613916"/>
          </a:xfrm>
        </p:grpSpPr>
        <p:pic>
          <p:nvPicPr>
            <p:cNvPr id="39938" name="Picture 2" descr="Image1">
              <a:extLst>
                <a:ext uri="{FF2B5EF4-FFF2-40B4-BE49-F238E27FC236}">
                  <a16:creationId xmlns:a16="http://schemas.microsoft.com/office/drawing/2014/main" id="{E5297D5D-D84C-81C1-B626-3391466E2B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694" y="714375"/>
              <a:ext cx="804227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3E65A4AB-FD1A-251E-53FD-7B21F6903D74}"/>
                </a:ext>
              </a:extLst>
            </p:cNvPr>
            <p:cNvCxnSpPr/>
            <p:nvPr/>
          </p:nvCxnSpPr>
          <p:spPr>
            <a:xfrm>
              <a:off x="3749040" y="5930265"/>
              <a:ext cx="3907791" cy="0"/>
            </a:xfrm>
            <a:prstGeom prst="straightConnector1">
              <a:avLst/>
            </a:prstGeom>
            <a:ln w="28575">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7A24D67-EEFA-D2C2-5CD8-DFD9CEF7E67F}"/>
                </a:ext>
              </a:extLst>
            </p:cNvPr>
            <p:cNvSpPr txBox="1"/>
            <p:nvPr/>
          </p:nvSpPr>
          <p:spPr>
            <a:xfrm>
              <a:off x="5389582" y="5958959"/>
              <a:ext cx="800219" cy="369332"/>
            </a:xfrm>
            <a:prstGeom prst="rect">
              <a:avLst/>
            </a:prstGeom>
            <a:noFill/>
            <a:ln>
              <a:solidFill>
                <a:srgbClr val="7030A0"/>
              </a:solidFill>
            </a:ln>
          </p:spPr>
          <p:txBody>
            <a:bodyPr wrap="none" rtlCol="0">
              <a:spAutoFit/>
            </a:bodyPr>
            <a:lstStyle/>
            <a:p>
              <a:r>
                <a:rPr lang="en-US" b="1" dirty="0">
                  <a:solidFill>
                    <a:srgbClr val="7030A0"/>
                  </a:solidFill>
                </a:rPr>
                <a:t>0.5cm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500" fill="hold"/>
                                        <p:tgtEl>
                                          <p:spTgt spid="39940"/>
                                        </p:tgtEl>
                                        <p:attrNameLst>
                                          <p:attrName>ppt_w</p:attrName>
                                        </p:attrNameLst>
                                      </p:cBhvr>
                                      <p:tavLst>
                                        <p:tav tm="0">
                                          <p:val>
                                            <p:fltVal val="0"/>
                                          </p:val>
                                        </p:tav>
                                        <p:tav tm="100000">
                                          <p:val>
                                            <p:strVal val="#ppt_w"/>
                                          </p:val>
                                        </p:tav>
                                      </p:tavLst>
                                    </p:anim>
                                    <p:anim calcmode="lin" valueType="num">
                                      <p:cBhvr>
                                        <p:cTn id="8" dur="500" fill="hold"/>
                                        <p:tgtEl>
                                          <p:spTgt spid="39940"/>
                                        </p:tgtEl>
                                        <p:attrNameLst>
                                          <p:attrName>ppt_h</p:attrName>
                                        </p:attrNameLst>
                                      </p:cBhvr>
                                      <p:tavLst>
                                        <p:tav tm="0">
                                          <p:val>
                                            <p:fltVal val="0"/>
                                          </p:val>
                                        </p:tav>
                                        <p:tav tm="100000">
                                          <p:val>
                                            <p:strVal val="#ppt_h"/>
                                          </p:val>
                                        </p:tav>
                                      </p:tavLst>
                                    </p:anim>
                                    <p:animEffect transition="in" filter="fade">
                                      <p:cBhvr>
                                        <p:cTn id="9" dur="500"/>
                                        <p:tgtEl>
                                          <p:spTgt spid="399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3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out)">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39939"/>
                                        </p:tgtEl>
                                        <p:attrNameLst>
                                          <p:attrName>style.visibility</p:attrName>
                                        </p:attrNameLst>
                                      </p:cBhvr>
                                      <p:to>
                                        <p:strVal val="visible"/>
                                      </p:to>
                                    </p:set>
                                    <p:animEffect transition="in" filter="circle(out)">
                                      <p:cBhvr>
                                        <p:cTn id="19" dur="2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D92C568A-DAD8-4C11-7DE3-30C4C5948CE1}"/>
              </a:ext>
            </a:extLst>
          </p:cNvPr>
          <p:cNvSpPr>
            <a:spLocks noChangeArrowheads="1"/>
          </p:cNvSpPr>
          <p:nvPr/>
        </p:nvSpPr>
        <p:spPr bwMode="auto">
          <a:xfrm>
            <a:off x="1524000" y="3429001"/>
            <a:ext cx="4013200" cy="2862263"/>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7030A0"/>
              </a:solidFill>
            </a:endParaRPr>
          </a:p>
        </p:txBody>
      </p:sp>
      <p:pic>
        <p:nvPicPr>
          <p:cNvPr id="55298" name="Picture 3">
            <a:extLst>
              <a:ext uri="{FF2B5EF4-FFF2-40B4-BE49-F238E27FC236}">
                <a16:creationId xmlns:a16="http://schemas.microsoft.com/office/drawing/2014/main" id="{B92E1EAC-58CA-5088-5B57-4C48F8188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400" y="401638"/>
            <a:ext cx="2997200"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4">
            <a:extLst>
              <a:ext uri="{FF2B5EF4-FFF2-40B4-BE49-F238E27FC236}">
                <a16:creationId xmlns:a16="http://schemas.microsoft.com/office/drawing/2014/main" id="{5DFCFB07-079C-5E32-B4B1-42940A75A08B}"/>
              </a:ext>
            </a:extLst>
          </p:cNvPr>
          <p:cNvSpPr>
            <a:spLocks noChangeArrowheads="1"/>
          </p:cNvSpPr>
          <p:nvPr/>
        </p:nvSpPr>
        <p:spPr bwMode="auto">
          <a:xfrm>
            <a:off x="1447800" y="828675"/>
            <a:ext cx="509905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b="1" dirty="0" err="1">
                <a:solidFill>
                  <a:srgbClr val="7030A0"/>
                </a:solidFill>
              </a:rPr>
              <a:t>Galmoy</a:t>
            </a:r>
            <a:r>
              <a:rPr lang="en-US" altLang="en-US" sz="3600" b="1" dirty="0">
                <a:solidFill>
                  <a:srgbClr val="7030A0"/>
                </a:solidFill>
              </a:rPr>
              <a:t> Colloform </a:t>
            </a:r>
            <a:br>
              <a:rPr lang="en-US" altLang="en-US" sz="3600" b="1" dirty="0">
                <a:solidFill>
                  <a:srgbClr val="7030A0"/>
                </a:solidFill>
              </a:rPr>
            </a:br>
            <a:br>
              <a:rPr lang="en-US" altLang="en-US" sz="3600" b="1" dirty="0">
                <a:solidFill>
                  <a:srgbClr val="7030A0"/>
                </a:solidFill>
              </a:rPr>
            </a:br>
            <a:r>
              <a:rPr lang="en-US" altLang="en-US" sz="3600" b="1" dirty="0">
                <a:solidFill>
                  <a:srgbClr val="7030A0"/>
                </a:solidFill>
              </a:rPr>
              <a:t>Growth History</a:t>
            </a:r>
          </a:p>
        </p:txBody>
      </p:sp>
      <p:pic>
        <p:nvPicPr>
          <p:cNvPr id="55300" name="Picture 5">
            <a:extLst>
              <a:ext uri="{FF2B5EF4-FFF2-40B4-BE49-F238E27FC236}">
                <a16:creationId xmlns:a16="http://schemas.microsoft.com/office/drawing/2014/main" id="{C4E21082-7DA0-8295-40A0-A9ABA4468E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813"/>
          <a:stretch>
            <a:fillRect/>
          </a:stretch>
        </p:blipFill>
        <p:spPr bwMode="auto">
          <a:xfrm>
            <a:off x="5497514" y="3421064"/>
            <a:ext cx="4987925"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6">
            <a:extLst>
              <a:ext uri="{FF2B5EF4-FFF2-40B4-BE49-F238E27FC236}">
                <a16:creationId xmlns:a16="http://schemas.microsoft.com/office/drawing/2014/main" id="{61D70D3C-95DE-4780-CCE3-74E80C05F9A4}"/>
              </a:ext>
            </a:extLst>
          </p:cNvPr>
          <p:cNvSpPr>
            <a:spLocks noChangeArrowheads="1"/>
          </p:cNvSpPr>
          <p:nvPr/>
        </p:nvSpPr>
        <p:spPr bwMode="auto">
          <a:xfrm>
            <a:off x="6121400" y="5194300"/>
            <a:ext cx="3460750" cy="1968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7030A0"/>
              </a:solidFill>
            </a:endParaRPr>
          </a:p>
        </p:txBody>
      </p:sp>
      <p:sp>
        <p:nvSpPr>
          <p:cNvPr id="48135" name="Rectangle 7">
            <a:extLst>
              <a:ext uri="{FF2B5EF4-FFF2-40B4-BE49-F238E27FC236}">
                <a16:creationId xmlns:a16="http://schemas.microsoft.com/office/drawing/2014/main" id="{EEE9C83A-5CAC-5518-CACC-A6A5FB3D582C}"/>
              </a:ext>
            </a:extLst>
          </p:cNvPr>
          <p:cNvSpPr>
            <a:spLocks noChangeArrowheads="1"/>
          </p:cNvSpPr>
          <p:nvPr/>
        </p:nvSpPr>
        <p:spPr bwMode="auto">
          <a:xfrm>
            <a:off x="6121400" y="4965700"/>
            <a:ext cx="3460750" cy="1968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7030A0"/>
              </a:solidFill>
            </a:endParaRPr>
          </a:p>
        </p:txBody>
      </p:sp>
      <p:sp>
        <p:nvSpPr>
          <p:cNvPr id="48136" name="Rectangle 8">
            <a:extLst>
              <a:ext uri="{FF2B5EF4-FFF2-40B4-BE49-F238E27FC236}">
                <a16:creationId xmlns:a16="http://schemas.microsoft.com/office/drawing/2014/main" id="{9B40D98A-DA44-DBF6-395E-A3CDC92870BD}"/>
              </a:ext>
            </a:extLst>
          </p:cNvPr>
          <p:cNvSpPr>
            <a:spLocks noChangeArrowheads="1"/>
          </p:cNvSpPr>
          <p:nvPr/>
        </p:nvSpPr>
        <p:spPr bwMode="auto">
          <a:xfrm>
            <a:off x="6127750" y="4762500"/>
            <a:ext cx="3460750" cy="1968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7030A0"/>
              </a:solidFill>
            </a:endParaRPr>
          </a:p>
        </p:txBody>
      </p:sp>
      <p:sp>
        <p:nvSpPr>
          <p:cNvPr id="48137" name="Rectangle 9">
            <a:extLst>
              <a:ext uri="{FF2B5EF4-FFF2-40B4-BE49-F238E27FC236}">
                <a16:creationId xmlns:a16="http://schemas.microsoft.com/office/drawing/2014/main" id="{42D17965-1529-A305-10A4-991B031C9871}"/>
              </a:ext>
            </a:extLst>
          </p:cNvPr>
          <p:cNvSpPr>
            <a:spLocks noChangeArrowheads="1"/>
          </p:cNvSpPr>
          <p:nvPr/>
        </p:nvSpPr>
        <p:spPr bwMode="auto">
          <a:xfrm>
            <a:off x="6115050" y="4552950"/>
            <a:ext cx="3460750" cy="1968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7030A0"/>
              </a:solidFill>
            </a:endParaRPr>
          </a:p>
        </p:txBody>
      </p:sp>
      <p:sp>
        <p:nvSpPr>
          <p:cNvPr id="48138" name="Rectangle 10">
            <a:extLst>
              <a:ext uri="{FF2B5EF4-FFF2-40B4-BE49-F238E27FC236}">
                <a16:creationId xmlns:a16="http://schemas.microsoft.com/office/drawing/2014/main" id="{461DCDA4-C249-E525-DACE-DBFC57387DE1}"/>
              </a:ext>
            </a:extLst>
          </p:cNvPr>
          <p:cNvSpPr>
            <a:spLocks noChangeArrowheads="1"/>
          </p:cNvSpPr>
          <p:nvPr/>
        </p:nvSpPr>
        <p:spPr bwMode="auto">
          <a:xfrm>
            <a:off x="6127750" y="4330700"/>
            <a:ext cx="3460750" cy="1968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7030A0"/>
              </a:solidFill>
            </a:endParaRPr>
          </a:p>
        </p:txBody>
      </p:sp>
      <p:sp>
        <p:nvSpPr>
          <p:cNvPr id="48139" name="Rectangle 11">
            <a:extLst>
              <a:ext uri="{FF2B5EF4-FFF2-40B4-BE49-F238E27FC236}">
                <a16:creationId xmlns:a16="http://schemas.microsoft.com/office/drawing/2014/main" id="{93A86BC1-1796-2DD0-62DC-EDFC09B90175}"/>
              </a:ext>
            </a:extLst>
          </p:cNvPr>
          <p:cNvSpPr>
            <a:spLocks noChangeArrowheads="1"/>
          </p:cNvSpPr>
          <p:nvPr/>
        </p:nvSpPr>
        <p:spPr bwMode="auto">
          <a:xfrm>
            <a:off x="6121400" y="4127500"/>
            <a:ext cx="3467100" cy="1968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7030A0"/>
              </a:solidFill>
            </a:endParaRPr>
          </a:p>
        </p:txBody>
      </p:sp>
      <p:sp>
        <p:nvSpPr>
          <p:cNvPr id="48140" name="Rectangle 12">
            <a:extLst>
              <a:ext uri="{FF2B5EF4-FFF2-40B4-BE49-F238E27FC236}">
                <a16:creationId xmlns:a16="http://schemas.microsoft.com/office/drawing/2014/main" id="{BE0DA284-27E3-DD99-12AE-DD07947D6A9B}"/>
              </a:ext>
            </a:extLst>
          </p:cNvPr>
          <p:cNvSpPr>
            <a:spLocks noChangeArrowheads="1"/>
          </p:cNvSpPr>
          <p:nvPr/>
        </p:nvSpPr>
        <p:spPr bwMode="auto">
          <a:xfrm>
            <a:off x="6121400" y="3917950"/>
            <a:ext cx="3467100" cy="1968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7030A0"/>
              </a:solidFill>
            </a:endParaRPr>
          </a:p>
        </p:txBody>
      </p:sp>
      <p:sp>
        <p:nvSpPr>
          <p:cNvPr id="48141" name="Rectangle 13">
            <a:extLst>
              <a:ext uri="{FF2B5EF4-FFF2-40B4-BE49-F238E27FC236}">
                <a16:creationId xmlns:a16="http://schemas.microsoft.com/office/drawing/2014/main" id="{DAD1A24E-638F-2B92-BB55-A69633CBD355}"/>
              </a:ext>
            </a:extLst>
          </p:cNvPr>
          <p:cNvSpPr>
            <a:spLocks noChangeArrowheads="1"/>
          </p:cNvSpPr>
          <p:nvPr/>
        </p:nvSpPr>
        <p:spPr bwMode="auto">
          <a:xfrm>
            <a:off x="9607550" y="4946650"/>
            <a:ext cx="812800" cy="4508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7030A0"/>
              </a:solidFill>
            </a:endParaRPr>
          </a:p>
        </p:txBody>
      </p:sp>
      <p:sp>
        <p:nvSpPr>
          <p:cNvPr id="48142" name="Rectangle 14">
            <a:extLst>
              <a:ext uri="{FF2B5EF4-FFF2-40B4-BE49-F238E27FC236}">
                <a16:creationId xmlns:a16="http://schemas.microsoft.com/office/drawing/2014/main" id="{3F86AC25-0379-E889-4817-669CB8581357}"/>
              </a:ext>
            </a:extLst>
          </p:cNvPr>
          <p:cNvSpPr>
            <a:spLocks noChangeArrowheads="1"/>
          </p:cNvSpPr>
          <p:nvPr/>
        </p:nvSpPr>
        <p:spPr bwMode="auto">
          <a:xfrm>
            <a:off x="9601200" y="4292600"/>
            <a:ext cx="844550" cy="4508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7030A0"/>
              </a:solidFill>
            </a:endParaRPr>
          </a:p>
        </p:txBody>
      </p:sp>
      <p:sp>
        <p:nvSpPr>
          <p:cNvPr id="48143" name="Rectangle 15">
            <a:extLst>
              <a:ext uri="{FF2B5EF4-FFF2-40B4-BE49-F238E27FC236}">
                <a16:creationId xmlns:a16="http://schemas.microsoft.com/office/drawing/2014/main" id="{59F5455E-C4A8-4A70-0C2D-EF717DF47657}"/>
              </a:ext>
            </a:extLst>
          </p:cNvPr>
          <p:cNvSpPr>
            <a:spLocks noChangeArrowheads="1"/>
          </p:cNvSpPr>
          <p:nvPr/>
        </p:nvSpPr>
        <p:spPr bwMode="auto">
          <a:xfrm>
            <a:off x="6108700" y="5397500"/>
            <a:ext cx="3479800" cy="1968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7030A0"/>
              </a:solidFill>
            </a:endParaRPr>
          </a:p>
        </p:txBody>
      </p:sp>
      <p:pic>
        <p:nvPicPr>
          <p:cNvPr id="48144" name="Picture 16">
            <a:extLst>
              <a:ext uri="{FF2B5EF4-FFF2-40B4-BE49-F238E27FC236}">
                <a16:creationId xmlns:a16="http://schemas.microsoft.com/office/drawing/2014/main" id="{8A7BCE05-3BF8-FFA5-E9D9-DFF91FCA68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33" t="11871" r="67944" b="76596"/>
          <a:stretch>
            <a:fillRect/>
          </a:stretch>
        </p:blipFill>
        <p:spPr bwMode="auto">
          <a:xfrm>
            <a:off x="1576388" y="4845051"/>
            <a:ext cx="39243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5" name="Picture 17">
            <a:extLst>
              <a:ext uri="{FF2B5EF4-FFF2-40B4-BE49-F238E27FC236}">
                <a16:creationId xmlns:a16="http://schemas.microsoft.com/office/drawing/2014/main" id="{1243A1A0-3007-BD30-2384-B4AB0F676C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3902" t="11871" r="36081" b="76596"/>
          <a:stretch>
            <a:fillRect/>
          </a:stretch>
        </p:blipFill>
        <p:spPr bwMode="auto">
          <a:xfrm>
            <a:off x="1779588" y="4862514"/>
            <a:ext cx="363696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6" name="Picture 18">
            <a:extLst>
              <a:ext uri="{FF2B5EF4-FFF2-40B4-BE49-F238E27FC236}">
                <a16:creationId xmlns:a16="http://schemas.microsoft.com/office/drawing/2014/main" id="{9178641D-D809-ECF3-5F36-72BAE2985A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7299" t="10371" r="2344" b="76596"/>
          <a:stretch>
            <a:fillRect/>
          </a:stretch>
        </p:blipFill>
        <p:spPr bwMode="auto">
          <a:xfrm>
            <a:off x="1785939" y="4745038"/>
            <a:ext cx="367823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7" name="Picture 19">
            <a:extLst>
              <a:ext uri="{FF2B5EF4-FFF2-40B4-BE49-F238E27FC236}">
                <a16:creationId xmlns:a16="http://schemas.microsoft.com/office/drawing/2014/main" id="{FDB42CDE-61BC-3AD2-BBE8-9EDFB356E6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27" t="43620" r="68507" b="47678"/>
          <a:stretch>
            <a:fillRect/>
          </a:stretch>
        </p:blipFill>
        <p:spPr bwMode="auto">
          <a:xfrm>
            <a:off x="1789114" y="4532314"/>
            <a:ext cx="36671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8" name="Picture 20">
            <a:extLst>
              <a:ext uri="{FF2B5EF4-FFF2-40B4-BE49-F238E27FC236}">
                <a16:creationId xmlns:a16="http://schemas.microsoft.com/office/drawing/2014/main" id="{E7324E5E-2ED9-20C8-FBEF-FDFDBF7C4A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283" t="40298" r="35596" b="52823"/>
          <a:stretch>
            <a:fillRect/>
          </a:stretch>
        </p:blipFill>
        <p:spPr bwMode="auto">
          <a:xfrm>
            <a:off x="1789113" y="4311650"/>
            <a:ext cx="36496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9" name="Picture 21">
            <a:extLst>
              <a:ext uri="{FF2B5EF4-FFF2-40B4-BE49-F238E27FC236}">
                <a16:creationId xmlns:a16="http://schemas.microsoft.com/office/drawing/2014/main" id="{BD798D78-AE08-6595-33CA-8D3DEE7A59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6986" t="32518" r="940" b="53058"/>
          <a:stretch>
            <a:fillRect/>
          </a:stretch>
        </p:blipFill>
        <p:spPr bwMode="auto">
          <a:xfrm>
            <a:off x="1782763" y="3727450"/>
            <a:ext cx="38862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0" name="Picture 22">
            <a:extLst>
              <a:ext uri="{FF2B5EF4-FFF2-40B4-BE49-F238E27FC236}">
                <a16:creationId xmlns:a16="http://schemas.microsoft.com/office/drawing/2014/main" id="{C579ABC8-A473-DFE9-774A-8DBD2FDA60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418" t="68867" r="67879" b="23293"/>
          <a:stretch>
            <a:fillRect/>
          </a:stretch>
        </p:blipFill>
        <p:spPr bwMode="auto">
          <a:xfrm>
            <a:off x="1447800" y="3497263"/>
            <a:ext cx="4083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1" name="Picture 23">
            <a:extLst>
              <a:ext uri="{FF2B5EF4-FFF2-40B4-BE49-F238E27FC236}">
                <a16:creationId xmlns:a16="http://schemas.microsoft.com/office/drawing/2014/main" id="{003F07A2-A8ED-6A6C-CC07-E0AA88A97F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3633" t="84654" r="35565" b="7613"/>
          <a:stretch>
            <a:fillRect/>
          </a:stretch>
        </p:blipFill>
        <p:spPr bwMode="auto">
          <a:xfrm>
            <a:off x="1703389" y="4637088"/>
            <a:ext cx="3749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9" name="Rectangle 24">
            <a:extLst>
              <a:ext uri="{FF2B5EF4-FFF2-40B4-BE49-F238E27FC236}">
                <a16:creationId xmlns:a16="http://schemas.microsoft.com/office/drawing/2014/main" id="{B0CE41D9-593B-6C79-EA90-700AAADA1F51}"/>
              </a:ext>
            </a:extLst>
          </p:cNvPr>
          <p:cNvSpPr>
            <a:spLocks noChangeArrowheads="1"/>
          </p:cNvSpPr>
          <p:nvPr/>
        </p:nvSpPr>
        <p:spPr bwMode="auto">
          <a:xfrm>
            <a:off x="3743325" y="5688013"/>
            <a:ext cx="838200" cy="127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7030A0"/>
              </a:solidFill>
            </a:endParaRPr>
          </a:p>
        </p:txBody>
      </p:sp>
      <p:sp>
        <p:nvSpPr>
          <p:cNvPr id="55320" name="Rectangle 25">
            <a:extLst>
              <a:ext uri="{FF2B5EF4-FFF2-40B4-BE49-F238E27FC236}">
                <a16:creationId xmlns:a16="http://schemas.microsoft.com/office/drawing/2014/main" id="{0114305B-4CE8-5388-57F0-E219E98D6137}"/>
              </a:ext>
            </a:extLst>
          </p:cNvPr>
          <p:cNvSpPr>
            <a:spLocks noChangeArrowheads="1"/>
          </p:cNvSpPr>
          <p:nvPr/>
        </p:nvSpPr>
        <p:spPr bwMode="auto">
          <a:xfrm>
            <a:off x="3308351" y="6494463"/>
            <a:ext cx="3321743"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dirty="0">
                <a:solidFill>
                  <a:srgbClr val="7030A0"/>
                </a:solidFill>
              </a:rPr>
              <a:t>Barrie et al 2009 J. </a:t>
            </a:r>
            <a:r>
              <a:rPr lang="en-US" altLang="en-US" sz="1600" dirty="0" err="1">
                <a:solidFill>
                  <a:srgbClr val="7030A0"/>
                </a:solidFill>
              </a:rPr>
              <a:t>Geol</a:t>
            </a:r>
            <a:r>
              <a:rPr lang="en-US" altLang="en-US" sz="1600" dirty="0">
                <a:solidFill>
                  <a:srgbClr val="7030A0"/>
                </a:solidFill>
              </a:rPr>
              <a:t> Soc 2009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nodeType="clickEffect">
                                  <p:stCondLst>
                                    <p:cond delay="0"/>
                                  </p:stCondLst>
                                  <p:childTnLst>
                                    <p:animEffect transition="out" filter="wipe(up)">
                                      <p:cBhvr>
                                        <p:cTn id="6" dur="1000"/>
                                        <p:tgtEl>
                                          <p:spTgt spid="48143"/>
                                        </p:tgtEl>
                                      </p:cBhvr>
                                    </p:animEffect>
                                    <p:set>
                                      <p:cBhvr>
                                        <p:cTn id="7" dur="1" fill="hold">
                                          <p:stCondLst>
                                            <p:cond delay="999"/>
                                          </p:stCondLst>
                                        </p:cTn>
                                        <p:tgtEl>
                                          <p:spTgt spid="48143"/>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48144"/>
                                        </p:tgtEl>
                                        <p:attrNameLst>
                                          <p:attrName>style.visibility</p:attrName>
                                        </p:attrNameLst>
                                      </p:cBhvr>
                                      <p:to>
                                        <p:strVal val="visible"/>
                                      </p:to>
                                    </p:set>
                                    <p:animEffect transition="in" filter="wipe(down)">
                                      <p:cBhvr>
                                        <p:cTn id="10" dur="1000"/>
                                        <p:tgtEl>
                                          <p:spTgt spid="481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xit" presetSubtype="1" fill="hold" nodeType="clickEffect">
                                  <p:stCondLst>
                                    <p:cond delay="0"/>
                                  </p:stCondLst>
                                  <p:childTnLst>
                                    <p:animEffect transition="out" filter="wipe(up)">
                                      <p:cBhvr>
                                        <p:cTn id="14" dur="1000"/>
                                        <p:tgtEl>
                                          <p:spTgt spid="48134"/>
                                        </p:tgtEl>
                                      </p:cBhvr>
                                    </p:animEffect>
                                    <p:set>
                                      <p:cBhvr>
                                        <p:cTn id="15" dur="1" fill="hold">
                                          <p:stCondLst>
                                            <p:cond delay="999"/>
                                          </p:stCondLst>
                                        </p:cTn>
                                        <p:tgtEl>
                                          <p:spTgt spid="48134"/>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48145"/>
                                        </p:tgtEl>
                                        <p:attrNameLst>
                                          <p:attrName>style.visibility</p:attrName>
                                        </p:attrNameLst>
                                      </p:cBhvr>
                                      <p:to>
                                        <p:strVal val="visible"/>
                                      </p:to>
                                    </p:set>
                                    <p:animEffect transition="in" filter="wipe(down)">
                                      <p:cBhvr>
                                        <p:cTn id="18" dur="1000"/>
                                        <p:tgtEl>
                                          <p:spTgt spid="4814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xit" presetSubtype="1" fill="hold" nodeType="clickEffect">
                                  <p:stCondLst>
                                    <p:cond delay="0"/>
                                  </p:stCondLst>
                                  <p:childTnLst>
                                    <p:animEffect transition="out" filter="wipe(up)">
                                      <p:cBhvr>
                                        <p:cTn id="22" dur="1000"/>
                                        <p:tgtEl>
                                          <p:spTgt spid="48135"/>
                                        </p:tgtEl>
                                      </p:cBhvr>
                                    </p:animEffect>
                                    <p:set>
                                      <p:cBhvr>
                                        <p:cTn id="23" dur="1" fill="hold">
                                          <p:stCondLst>
                                            <p:cond delay="999"/>
                                          </p:stCondLst>
                                        </p:cTn>
                                        <p:tgtEl>
                                          <p:spTgt spid="48135"/>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1000"/>
                                        <p:tgtEl>
                                          <p:spTgt spid="48141"/>
                                        </p:tgtEl>
                                      </p:cBhvr>
                                    </p:animEffect>
                                    <p:set>
                                      <p:cBhvr>
                                        <p:cTn id="26" dur="1" fill="hold">
                                          <p:stCondLst>
                                            <p:cond delay="999"/>
                                          </p:stCondLst>
                                        </p:cTn>
                                        <p:tgtEl>
                                          <p:spTgt spid="48141"/>
                                        </p:tgtEl>
                                        <p:attrNameLst>
                                          <p:attrName>style.visibility</p:attrName>
                                        </p:attrNameLst>
                                      </p:cBhvr>
                                      <p:to>
                                        <p:strVal val="hidden"/>
                                      </p:to>
                                    </p:set>
                                  </p:childTnLst>
                                </p:cTn>
                              </p:par>
                              <p:par>
                                <p:cTn id="27" presetID="22" presetClass="entr" presetSubtype="4" fill="hold" nodeType="withEffect">
                                  <p:stCondLst>
                                    <p:cond delay="0"/>
                                  </p:stCondLst>
                                  <p:childTnLst>
                                    <p:set>
                                      <p:cBhvr>
                                        <p:cTn id="28" dur="1" fill="hold">
                                          <p:stCondLst>
                                            <p:cond delay="0"/>
                                          </p:stCondLst>
                                        </p:cTn>
                                        <p:tgtEl>
                                          <p:spTgt spid="48146"/>
                                        </p:tgtEl>
                                        <p:attrNameLst>
                                          <p:attrName>style.visibility</p:attrName>
                                        </p:attrNameLst>
                                      </p:cBhvr>
                                      <p:to>
                                        <p:strVal val="visible"/>
                                      </p:to>
                                    </p:set>
                                    <p:animEffect transition="in" filter="wipe(down)">
                                      <p:cBhvr>
                                        <p:cTn id="29" dur="1000"/>
                                        <p:tgtEl>
                                          <p:spTgt spid="4814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xit" presetSubtype="1" fill="hold" nodeType="clickEffect">
                                  <p:stCondLst>
                                    <p:cond delay="0"/>
                                  </p:stCondLst>
                                  <p:childTnLst>
                                    <p:animEffect transition="out" filter="wipe(up)">
                                      <p:cBhvr>
                                        <p:cTn id="33" dur="1000"/>
                                        <p:tgtEl>
                                          <p:spTgt spid="48136"/>
                                        </p:tgtEl>
                                      </p:cBhvr>
                                    </p:animEffect>
                                    <p:set>
                                      <p:cBhvr>
                                        <p:cTn id="34" dur="1" fill="hold">
                                          <p:stCondLst>
                                            <p:cond delay="999"/>
                                          </p:stCondLst>
                                        </p:cTn>
                                        <p:tgtEl>
                                          <p:spTgt spid="48136"/>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48147"/>
                                        </p:tgtEl>
                                        <p:attrNameLst>
                                          <p:attrName>style.visibility</p:attrName>
                                        </p:attrNameLst>
                                      </p:cBhvr>
                                      <p:to>
                                        <p:strVal val="visible"/>
                                      </p:to>
                                    </p:set>
                                    <p:animEffect transition="in" filter="wipe(down)">
                                      <p:cBhvr>
                                        <p:cTn id="37" dur="1000"/>
                                        <p:tgtEl>
                                          <p:spTgt spid="481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1" fill="hold" nodeType="clickEffect">
                                  <p:stCondLst>
                                    <p:cond delay="0"/>
                                  </p:stCondLst>
                                  <p:childTnLst>
                                    <p:animEffect transition="out" filter="wipe(up)">
                                      <p:cBhvr>
                                        <p:cTn id="41" dur="1000"/>
                                        <p:tgtEl>
                                          <p:spTgt spid="48137"/>
                                        </p:tgtEl>
                                      </p:cBhvr>
                                    </p:animEffect>
                                    <p:set>
                                      <p:cBhvr>
                                        <p:cTn id="42" dur="1" fill="hold">
                                          <p:stCondLst>
                                            <p:cond delay="999"/>
                                          </p:stCondLst>
                                        </p:cTn>
                                        <p:tgtEl>
                                          <p:spTgt spid="48137"/>
                                        </p:tgtEl>
                                        <p:attrNameLst>
                                          <p:attrName>style.visibility</p:attrName>
                                        </p:attrNameLst>
                                      </p:cBhvr>
                                      <p:to>
                                        <p:strVal val="hidden"/>
                                      </p:to>
                                    </p:set>
                                  </p:childTnLst>
                                </p:cTn>
                              </p:par>
                              <p:par>
                                <p:cTn id="43" presetID="22" presetClass="entr" presetSubtype="4" fill="hold" nodeType="withEffect">
                                  <p:stCondLst>
                                    <p:cond delay="0"/>
                                  </p:stCondLst>
                                  <p:childTnLst>
                                    <p:set>
                                      <p:cBhvr>
                                        <p:cTn id="44" dur="1" fill="hold">
                                          <p:stCondLst>
                                            <p:cond delay="0"/>
                                          </p:stCondLst>
                                        </p:cTn>
                                        <p:tgtEl>
                                          <p:spTgt spid="48148"/>
                                        </p:tgtEl>
                                        <p:attrNameLst>
                                          <p:attrName>style.visibility</p:attrName>
                                        </p:attrNameLst>
                                      </p:cBhvr>
                                      <p:to>
                                        <p:strVal val="visible"/>
                                      </p:to>
                                    </p:set>
                                    <p:animEffect transition="in" filter="wipe(down)">
                                      <p:cBhvr>
                                        <p:cTn id="45" dur="1000"/>
                                        <p:tgtEl>
                                          <p:spTgt spid="4814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xit" presetSubtype="1" fill="hold" nodeType="clickEffect">
                                  <p:stCondLst>
                                    <p:cond delay="0"/>
                                  </p:stCondLst>
                                  <p:childTnLst>
                                    <p:animEffect transition="out" filter="wipe(up)">
                                      <p:cBhvr>
                                        <p:cTn id="49" dur="1000"/>
                                        <p:tgtEl>
                                          <p:spTgt spid="48138"/>
                                        </p:tgtEl>
                                      </p:cBhvr>
                                    </p:animEffect>
                                    <p:set>
                                      <p:cBhvr>
                                        <p:cTn id="50" dur="1" fill="hold">
                                          <p:stCondLst>
                                            <p:cond delay="999"/>
                                          </p:stCondLst>
                                        </p:cTn>
                                        <p:tgtEl>
                                          <p:spTgt spid="48138"/>
                                        </p:tgtEl>
                                        <p:attrNameLst>
                                          <p:attrName>style.visibility</p:attrName>
                                        </p:attrNameLst>
                                      </p:cBhvr>
                                      <p:to>
                                        <p:strVal val="hidden"/>
                                      </p:to>
                                    </p:set>
                                  </p:childTnLst>
                                </p:cTn>
                              </p:par>
                              <p:par>
                                <p:cTn id="51" presetID="9" presetClass="exit" presetSubtype="0" fill="hold" nodeType="withEffect">
                                  <p:stCondLst>
                                    <p:cond delay="0"/>
                                  </p:stCondLst>
                                  <p:childTnLst>
                                    <p:animEffect transition="out" filter="dissolve">
                                      <p:cBhvr>
                                        <p:cTn id="52" dur="1000"/>
                                        <p:tgtEl>
                                          <p:spTgt spid="48142"/>
                                        </p:tgtEl>
                                      </p:cBhvr>
                                    </p:animEffect>
                                    <p:set>
                                      <p:cBhvr>
                                        <p:cTn id="53" dur="1" fill="hold">
                                          <p:stCondLst>
                                            <p:cond delay="999"/>
                                          </p:stCondLst>
                                        </p:cTn>
                                        <p:tgtEl>
                                          <p:spTgt spid="48142"/>
                                        </p:tgtEl>
                                        <p:attrNameLst>
                                          <p:attrName>style.visibility</p:attrName>
                                        </p:attrNameLst>
                                      </p:cBhvr>
                                      <p:to>
                                        <p:strVal val="hidden"/>
                                      </p:to>
                                    </p:set>
                                  </p:childTnLst>
                                </p:cTn>
                              </p:par>
                              <p:par>
                                <p:cTn id="54" presetID="22" presetClass="entr" presetSubtype="4" fill="hold" nodeType="withEffect">
                                  <p:stCondLst>
                                    <p:cond delay="0"/>
                                  </p:stCondLst>
                                  <p:childTnLst>
                                    <p:set>
                                      <p:cBhvr>
                                        <p:cTn id="55" dur="1" fill="hold">
                                          <p:stCondLst>
                                            <p:cond delay="0"/>
                                          </p:stCondLst>
                                        </p:cTn>
                                        <p:tgtEl>
                                          <p:spTgt spid="48149"/>
                                        </p:tgtEl>
                                        <p:attrNameLst>
                                          <p:attrName>style.visibility</p:attrName>
                                        </p:attrNameLst>
                                      </p:cBhvr>
                                      <p:to>
                                        <p:strVal val="visible"/>
                                      </p:to>
                                    </p:set>
                                    <p:animEffect transition="in" filter="wipe(down)">
                                      <p:cBhvr>
                                        <p:cTn id="56" dur="1000"/>
                                        <p:tgtEl>
                                          <p:spTgt spid="4814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xit" presetSubtype="1" fill="hold" nodeType="clickEffect">
                                  <p:stCondLst>
                                    <p:cond delay="0"/>
                                  </p:stCondLst>
                                  <p:childTnLst>
                                    <p:animEffect transition="out" filter="wipe(up)">
                                      <p:cBhvr>
                                        <p:cTn id="60" dur="1000"/>
                                        <p:tgtEl>
                                          <p:spTgt spid="48139"/>
                                        </p:tgtEl>
                                      </p:cBhvr>
                                    </p:animEffect>
                                    <p:set>
                                      <p:cBhvr>
                                        <p:cTn id="61" dur="1" fill="hold">
                                          <p:stCondLst>
                                            <p:cond delay="999"/>
                                          </p:stCondLst>
                                        </p:cTn>
                                        <p:tgtEl>
                                          <p:spTgt spid="48139"/>
                                        </p:tgtEl>
                                        <p:attrNameLst>
                                          <p:attrName>style.visibility</p:attrName>
                                        </p:attrNameLst>
                                      </p:cBhvr>
                                      <p:to>
                                        <p:strVal val="hidden"/>
                                      </p:to>
                                    </p:set>
                                  </p:childTnLst>
                                </p:cTn>
                              </p:par>
                              <p:par>
                                <p:cTn id="62" presetID="22" presetClass="entr" presetSubtype="4" fill="hold" nodeType="withEffect">
                                  <p:stCondLst>
                                    <p:cond delay="0"/>
                                  </p:stCondLst>
                                  <p:childTnLst>
                                    <p:set>
                                      <p:cBhvr>
                                        <p:cTn id="63" dur="1" fill="hold">
                                          <p:stCondLst>
                                            <p:cond delay="0"/>
                                          </p:stCondLst>
                                        </p:cTn>
                                        <p:tgtEl>
                                          <p:spTgt spid="48150"/>
                                        </p:tgtEl>
                                        <p:attrNameLst>
                                          <p:attrName>style.visibility</p:attrName>
                                        </p:attrNameLst>
                                      </p:cBhvr>
                                      <p:to>
                                        <p:strVal val="visible"/>
                                      </p:to>
                                    </p:set>
                                    <p:animEffect transition="in" filter="wipe(down)">
                                      <p:cBhvr>
                                        <p:cTn id="64" dur="1000"/>
                                        <p:tgtEl>
                                          <p:spTgt spid="4815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xit" presetSubtype="1" fill="hold" nodeType="clickEffect">
                                  <p:stCondLst>
                                    <p:cond delay="0"/>
                                  </p:stCondLst>
                                  <p:childTnLst>
                                    <p:animEffect transition="out" filter="wipe(up)">
                                      <p:cBhvr>
                                        <p:cTn id="68" dur="1000"/>
                                        <p:tgtEl>
                                          <p:spTgt spid="48140"/>
                                        </p:tgtEl>
                                      </p:cBhvr>
                                    </p:animEffect>
                                    <p:set>
                                      <p:cBhvr>
                                        <p:cTn id="69" dur="1" fill="hold">
                                          <p:stCondLst>
                                            <p:cond delay="999"/>
                                          </p:stCondLst>
                                        </p:cTn>
                                        <p:tgtEl>
                                          <p:spTgt spid="48140"/>
                                        </p:tgtEl>
                                        <p:attrNameLst>
                                          <p:attrName>style.visibility</p:attrName>
                                        </p:attrNameLst>
                                      </p:cBhvr>
                                      <p:to>
                                        <p:strVal val="hidden"/>
                                      </p:to>
                                    </p:set>
                                  </p:childTnLst>
                                </p:cTn>
                              </p:par>
                              <p:par>
                                <p:cTn id="70" presetID="22" presetClass="entr" presetSubtype="2" fill="hold" nodeType="withEffect">
                                  <p:stCondLst>
                                    <p:cond delay="0"/>
                                  </p:stCondLst>
                                  <p:childTnLst>
                                    <p:set>
                                      <p:cBhvr>
                                        <p:cTn id="71" dur="1" fill="hold">
                                          <p:stCondLst>
                                            <p:cond delay="0"/>
                                          </p:stCondLst>
                                        </p:cTn>
                                        <p:tgtEl>
                                          <p:spTgt spid="48151"/>
                                        </p:tgtEl>
                                        <p:attrNameLst>
                                          <p:attrName>style.visibility</p:attrName>
                                        </p:attrNameLst>
                                      </p:cBhvr>
                                      <p:to>
                                        <p:strVal val="visible"/>
                                      </p:to>
                                    </p:set>
                                    <p:animEffect transition="in" filter="wipe(right)">
                                      <p:cBhvr>
                                        <p:cTn id="72" dur="1000"/>
                                        <p:tgtEl>
                                          <p:spTgt spid="48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animBg="1"/>
      <p:bldP spid="48135" grpId="0" animBg="1"/>
      <p:bldP spid="48136" grpId="0" animBg="1"/>
      <p:bldP spid="48137" grpId="0" animBg="1"/>
      <p:bldP spid="48138" grpId="0" animBg="1"/>
      <p:bldP spid="48139" grpId="0" animBg="1"/>
      <p:bldP spid="48140" grpId="0" animBg="1"/>
      <p:bldP spid="48141" grpId="0" animBg="1"/>
      <p:bldP spid="48142" grpId="0" animBg="1"/>
      <p:bldP spid="481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82FEB4C-5510-13FC-A587-2ACF2BB2BADC}"/>
              </a:ext>
            </a:extLst>
          </p:cNvPr>
          <p:cNvPicPr>
            <a:picLocks noChangeAspect="1"/>
          </p:cNvPicPr>
          <p:nvPr/>
        </p:nvPicPr>
        <p:blipFill>
          <a:blip r:embed="rId3"/>
          <a:stretch>
            <a:fillRect/>
          </a:stretch>
        </p:blipFill>
        <p:spPr>
          <a:xfrm>
            <a:off x="476045" y="1862424"/>
            <a:ext cx="6090953" cy="3368944"/>
          </a:xfrm>
          <a:prstGeom prst="rect">
            <a:avLst/>
          </a:prstGeom>
          <a:ln>
            <a:solidFill>
              <a:srgbClr val="7030A0"/>
            </a:solidFill>
          </a:ln>
        </p:spPr>
      </p:pic>
      <p:sp>
        <p:nvSpPr>
          <p:cNvPr id="13" name="TextBox 12">
            <a:extLst>
              <a:ext uri="{FF2B5EF4-FFF2-40B4-BE49-F238E27FC236}">
                <a16:creationId xmlns:a16="http://schemas.microsoft.com/office/drawing/2014/main" id="{441C9BEE-F157-DED7-EBBE-EACAFFE5ABAD}"/>
              </a:ext>
            </a:extLst>
          </p:cNvPr>
          <p:cNvSpPr txBox="1"/>
          <p:nvPr/>
        </p:nvSpPr>
        <p:spPr>
          <a:xfrm>
            <a:off x="320171" y="1092820"/>
            <a:ext cx="6377836" cy="369332"/>
          </a:xfrm>
          <a:prstGeom prst="rect">
            <a:avLst/>
          </a:prstGeom>
          <a:noFill/>
        </p:spPr>
        <p:txBody>
          <a:bodyPr wrap="none" rtlCol="0">
            <a:spAutoFit/>
          </a:bodyPr>
          <a:lstStyle/>
          <a:p>
            <a:r>
              <a:rPr lang="en-US" b="1" dirty="0">
                <a:solidFill>
                  <a:srgbClr val="7030A0"/>
                </a:solidFill>
              </a:rPr>
              <a:t>Tara Deep model from Drummond et al in the IAEG volume.</a:t>
            </a:r>
          </a:p>
        </p:txBody>
      </p:sp>
      <p:sp>
        <p:nvSpPr>
          <p:cNvPr id="14" name="TextBox 13">
            <a:extLst>
              <a:ext uri="{FF2B5EF4-FFF2-40B4-BE49-F238E27FC236}">
                <a16:creationId xmlns:a16="http://schemas.microsoft.com/office/drawing/2014/main" id="{A8A5F4E5-4332-A2EC-A88F-D13476EFDC8E}"/>
              </a:ext>
            </a:extLst>
          </p:cNvPr>
          <p:cNvSpPr txBox="1"/>
          <p:nvPr/>
        </p:nvSpPr>
        <p:spPr>
          <a:xfrm>
            <a:off x="6865749" y="909466"/>
            <a:ext cx="5006080" cy="501675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solidFill>
                  <a:srgbClr val="7030A0"/>
                </a:solidFill>
              </a:rPr>
              <a:t>Hot hydrothermal fluid emerging from the basement into tectonically active sedimentary package. </a:t>
            </a:r>
          </a:p>
          <a:p>
            <a:pPr marL="285750" indent="-285750">
              <a:spcAft>
                <a:spcPts val="1200"/>
              </a:spcAft>
              <a:buFont typeface="Arial" panose="020B0604020202020204" pitchFamily="34" charset="0"/>
              <a:buChar char="•"/>
            </a:pPr>
            <a:r>
              <a:rPr lang="en-US" dirty="0">
                <a:solidFill>
                  <a:srgbClr val="7030A0"/>
                </a:solidFill>
              </a:rPr>
              <a:t>It likely breaks down organics in the sediments, bringing nutrients and energy</a:t>
            </a:r>
          </a:p>
          <a:p>
            <a:pPr marL="285750" indent="-285750">
              <a:spcAft>
                <a:spcPts val="1200"/>
              </a:spcAft>
              <a:buFont typeface="Arial" panose="020B0604020202020204" pitchFamily="34" charset="0"/>
              <a:buChar char="•"/>
            </a:pPr>
            <a:r>
              <a:rPr lang="en-US" dirty="0">
                <a:solidFill>
                  <a:srgbClr val="7030A0"/>
                </a:solidFill>
              </a:rPr>
              <a:t>The microbial systems feed off this to produce prodigious amounts of sulfide at rapid rates, delivering a reduced fractionation</a:t>
            </a:r>
          </a:p>
          <a:p>
            <a:pPr marL="285750" indent="-285750">
              <a:spcAft>
                <a:spcPts val="1200"/>
              </a:spcAft>
              <a:buFont typeface="Arial" panose="020B0604020202020204" pitchFamily="34" charset="0"/>
              <a:buChar char="•"/>
            </a:pPr>
            <a:r>
              <a:rPr lang="en-US" dirty="0">
                <a:solidFill>
                  <a:srgbClr val="7030A0"/>
                </a:solidFill>
              </a:rPr>
              <a:t>Dominates the S isotopic signatures of the producers.</a:t>
            </a:r>
          </a:p>
          <a:p>
            <a:pPr marL="285750" indent="-285750">
              <a:spcAft>
                <a:spcPts val="1200"/>
              </a:spcAft>
              <a:buFont typeface="Arial" panose="020B0604020202020204" pitchFamily="34" charset="0"/>
              <a:buChar char="•"/>
            </a:pPr>
            <a:r>
              <a:rPr lang="en-US" dirty="0">
                <a:solidFill>
                  <a:srgbClr val="7030A0"/>
                </a:solidFill>
              </a:rPr>
              <a:t>Dynamic interaction produces the complex textures – </a:t>
            </a:r>
            <a:r>
              <a:rPr lang="en-US" dirty="0" err="1">
                <a:solidFill>
                  <a:srgbClr val="7030A0"/>
                </a:solidFill>
              </a:rPr>
              <a:t>unravelled</a:t>
            </a:r>
            <a:r>
              <a:rPr lang="en-US" dirty="0">
                <a:solidFill>
                  <a:srgbClr val="7030A0"/>
                </a:solidFill>
              </a:rPr>
              <a:t> by terrific students like Kerr, Craig, Drew, Rob, Aileen</a:t>
            </a:r>
          </a:p>
          <a:p>
            <a:pPr marL="285750" indent="-285750">
              <a:spcAft>
                <a:spcPts val="1200"/>
              </a:spcAft>
              <a:buFont typeface="Arial" panose="020B0604020202020204" pitchFamily="34" charset="0"/>
              <a:buChar char="•"/>
            </a:pPr>
            <a:r>
              <a:rPr lang="en-US" dirty="0">
                <a:solidFill>
                  <a:srgbClr val="7030A0"/>
                </a:solidFill>
              </a:rPr>
              <a:t>Why wouldn’t such an energetic fluid make an impact onto the seafloor?</a:t>
            </a:r>
            <a:endParaRPr lang="en-US" dirty="0"/>
          </a:p>
        </p:txBody>
      </p:sp>
    </p:spTree>
    <p:extLst>
      <p:ext uri="{BB962C8B-B14F-4D97-AF65-F5344CB8AC3E}">
        <p14:creationId xmlns:p14="http://schemas.microsoft.com/office/powerpoint/2010/main" val="135853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wipe(left)">
                                      <p:cBhvr>
                                        <p:cTn id="13" dur="5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wipe(left)">
                                      <p:cBhvr>
                                        <p:cTn id="18" dur="500"/>
                                        <p:tgtEl>
                                          <p:spTgt spid="1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wipe(left)">
                                      <p:cBhvr>
                                        <p:cTn id="23" dur="5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wipe(left)">
                                      <p:cBhvr>
                                        <p:cTn id="28" dur="500"/>
                                        <p:tgtEl>
                                          <p:spTgt spid="1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wipe(left)">
                                      <p:cBhvr>
                                        <p:cTn id="33" dur="500"/>
                                        <p:tgtEl>
                                          <p:spTgt spid="1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4">
                                            <p:txEl>
                                              <p:pRg st="5" end="5"/>
                                            </p:txEl>
                                          </p:spTgt>
                                        </p:tgtEl>
                                        <p:attrNameLst>
                                          <p:attrName>style.visibility</p:attrName>
                                        </p:attrNameLst>
                                      </p:cBhvr>
                                      <p:to>
                                        <p:strVal val="visible"/>
                                      </p:to>
                                    </p:set>
                                    <p:animEffect transition="in" filter="wipe(left)">
                                      <p:cBhvr>
                                        <p:cTn id="38"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89EEA1-C3AC-9107-92A7-E1CC94EC02E7}"/>
              </a:ext>
            </a:extLst>
          </p:cNvPr>
          <p:cNvPicPr>
            <a:picLocks noChangeAspect="1"/>
          </p:cNvPicPr>
          <p:nvPr/>
        </p:nvPicPr>
        <p:blipFill>
          <a:blip r:embed="rId3"/>
          <a:stretch>
            <a:fillRect/>
          </a:stretch>
        </p:blipFill>
        <p:spPr>
          <a:xfrm>
            <a:off x="2209800" y="514350"/>
            <a:ext cx="7772400" cy="5829300"/>
          </a:xfrm>
          <a:prstGeom prst="rect">
            <a:avLst/>
          </a:prstGeom>
        </p:spPr>
      </p:pic>
    </p:spTree>
  </p:cSld>
  <p:clrMapOvr>
    <a:masterClrMapping/>
  </p:clrMapOvr>
  <p:transition>
    <p:push dir="d"/>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5" name="Freeform 3">
            <a:extLst>
              <a:ext uri="{FF2B5EF4-FFF2-40B4-BE49-F238E27FC236}">
                <a16:creationId xmlns:a16="http://schemas.microsoft.com/office/drawing/2014/main" id="{B760E312-361C-73C0-DED7-E0A12DE834DF}"/>
              </a:ext>
            </a:extLst>
          </p:cNvPr>
          <p:cNvSpPr>
            <a:spLocks/>
          </p:cNvSpPr>
          <p:nvPr/>
        </p:nvSpPr>
        <p:spPr bwMode="auto">
          <a:xfrm>
            <a:off x="6164264" y="603250"/>
            <a:ext cx="3482975" cy="1752600"/>
          </a:xfrm>
          <a:custGeom>
            <a:avLst/>
            <a:gdLst>
              <a:gd name="T0" fmla="*/ 3457575 w 2194"/>
              <a:gd name="T1" fmla="*/ 1752600 h 1104"/>
              <a:gd name="T2" fmla="*/ 3476625 w 2194"/>
              <a:gd name="T3" fmla="*/ 1724025 h 1104"/>
              <a:gd name="T4" fmla="*/ 3352800 w 2194"/>
              <a:gd name="T5" fmla="*/ 1657350 h 1104"/>
              <a:gd name="T6" fmla="*/ 3238500 w 2194"/>
              <a:gd name="T7" fmla="*/ 1609725 h 1104"/>
              <a:gd name="T8" fmla="*/ 3152775 w 2194"/>
              <a:gd name="T9" fmla="*/ 1581150 h 1104"/>
              <a:gd name="T10" fmla="*/ 3038475 w 2194"/>
              <a:gd name="T11" fmla="*/ 1495425 h 1104"/>
              <a:gd name="T12" fmla="*/ 2952750 w 2194"/>
              <a:gd name="T13" fmla="*/ 1438275 h 1104"/>
              <a:gd name="T14" fmla="*/ 2895600 w 2194"/>
              <a:gd name="T15" fmla="*/ 1362075 h 1104"/>
              <a:gd name="T16" fmla="*/ 2676525 w 2194"/>
              <a:gd name="T17" fmla="*/ 1257300 h 1104"/>
              <a:gd name="T18" fmla="*/ 1905000 w 2194"/>
              <a:gd name="T19" fmla="*/ 1247775 h 1104"/>
              <a:gd name="T20" fmla="*/ 1724025 w 2194"/>
              <a:gd name="T21" fmla="*/ 1219200 h 1104"/>
              <a:gd name="T22" fmla="*/ 1704975 w 2194"/>
              <a:gd name="T23" fmla="*/ 1143000 h 1104"/>
              <a:gd name="T24" fmla="*/ 1685925 w 2194"/>
              <a:gd name="T25" fmla="*/ 933450 h 1104"/>
              <a:gd name="T26" fmla="*/ 1676400 w 2194"/>
              <a:gd name="T27" fmla="*/ 609600 h 1104"/>
              <a:gd name="T28" fmla="*/ 1685925 w 2194"/>
              <a:gd name="T29" fmla="*/ 323850 h 1104"/>
              <a:gd name="T30" fmla="*/ 1619250 w 2194"/>
              <a:gd name="T31" fmla="*/ 0 h 1104"/>
              <a:gd name="T32" fmla="*/ 1504950 w 2194"/>
              <a:gd name="T33" fmla="*/ 47625 h 1104"/>
              <a:gd name="T34" fmla="*/ 1457325 w 2194"/>
              <a:gd name="T35" fmla="*/ 381000 h 1104"/>
              <a:gd name="T36" fmla="*/ 1400175 w 2194"/>
              <a:gd name="T37" fmla="*/ 685800 h 1104"/>
              <a:gd name="T38" fmla="*/ 1304925 w 2194"/>
              <a:gd name="T39" fmla="*/ 1047750 h 1104"/>
              <a:gd name="T40" fmla="*/ 1171575 w 2194"/>
              <a:gd name="T41" fmla="*/ 1352550 h 1104"/>
              <a:gd name="T42" fmla="*/ 895350 w 2194"/>
              <a:gd name="T43" fmla="*/ 1514475 h 1104"/>
              <a:gd name="T44" fmla="*/ 733425 w 2194"/>
              <a:gd name="T45" fmla="*/ 1504950 h 1104"/>
              <a:gd name="T46" fmla="*/ 400050 w 2194"/>
              <a:gd name="T47" fmla="*/ 1400175 h 1104"/>
              <a:gd name="T48" fmla="*/ 285750 w 2194"/>
              <a:gd name="T49" fmla="*/ 1323975 h 1104"/>
              <a:gd name="T50" fmla="*/ 85725 w 2194"/>
              <a:gd name="T51" fmla="*/ 1238250 h 1104"/>
              <a:gd name="T52" fmla="*/ 28575 w 2194"/>
              <a:gd name="T53" fmla="*/ 1219200 h 1104"/>
              <a:gd name="T54" fmla="*/ 0 w 2194"/>
              <a:gd name="T55" fmla="*/ 1209675 h 1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94" h="1104">
                <a:moveTo>
                  <a:pt x="2178" y="1104"/>
                </a:moveTo>
                <a:cubicBezTo>
                  <a:pt x="2182" y="1098"/>
                  <a:pt x="2194" y="1092"/>
                  <a:pt x="2190" y="1086"/>
                </a:cubicBezTo>
                <a:cubicBezTo>
                  <a:pt x="2181" y="1070"/>
                  <a:pt x="2129" y="1051"/>
                  <a:pt x="2112" y="1044"/>
                </a:cubicBezTo>
                <a:cubicBezTo>
                  <a:pt x="2086" y="1034"/>
                  <a:pt x="2064" y="1025"/>
                  <a:pt x="2040" y="1014"/>
                </a:cubicBezTo>
                <a:cubicBezTo>
                  <a:pt x="2023" y="1006"/>
                  <a:pt x="2002" y="1007"/>
                  <a:pt x="1986" y="996"/>
                </a:cubicBezTo>
                <a:cubicBezTo>
                  <a:pt x="1961" y="980"/>
                  <a:pt x="1938" y="958"/>
                  <a:pt x="1914" y="942"/>
                </a:cubicBezTo>
                <a:cubicBezTo>
                  <a:pt x="1894" y="929"/>
                  <a:pt x="1879" y="925"/>
                  <a:pt x="1860" y="906"/>
                </a:cubicBezTo>
                <a:cubicBezTo>
                  <a:pt x="1852" y="882"/>
                  <a:pt x="1845" y="872"/>
                  <a:pt x="1824" y="858"/>
                </a:cubicBezTo>
                <a:cubicBezTo>
                  <a:pt x="1802" y="826"/>
                  <a:pt x="1727" y="793"/>
                  <a:pt x="1686" y="792"/>
                </a:cubicBezTo>
                <a:cubicBezTo>
                  <a:pt x="1524" y="790"/>
                  <a:pt x="1362" y="788"/>
                  <a:pt x="1200" y="786"/>
                </a:cubicBezTo>
                <a:cubicBezTo>
                  <a:pt x="1161" y="782"/>
                  <a:pt x="1123" y="780"/>
                  <a:pt x="1086" y="768"/>
                </a:cubicBezTo>
                <a:cubicBezTo>
                  <a:pt x="1080" y="749"/>
                  <a:pt x="1076" y="742"/>
                  <a:pt x="1074" y="720"/>
                </a:cubicBezTo>
                <a:cubicBezTo>
                  <a:pt x="1069" y="676"/>
                  <a:pt x="1062" y="588"/>
                  <a:pt x="1062" y="588"/>
                </a:cubicBezTo>
                <a:cubicBezTo>
                  <a:pt x="1060" y="520"/>
                  <a:pt x="1056" y="452"/>
                  <a:pt x="1056" y="384"/>
                </a:cubicBezTo>
                <a:cubicBezTo>
                  <a:pt x="1056" y="324"/>
                  <a:pt x="1062" y="264"/>
                  <a:pt x="1062" y="204"/>
                </a:cubicBezTo>
                <a:cubicBezTo>
                  <a:pt x="1062" y="161"/>
                  <a:pt x="1071" y="34"/>
                  <a:pt x="1020" y="0"/>
                </a:cubicBezTo>
                <a:cubicBezTo>
                  <a:pt x="994" y="9"/>
                  <a:pt x="955" y="4"/>
                  <a:pt x="948" y="30"/>
                </a:cubicBezTo>
                <a:cubicBezTo>
                  <a:pt x="940" y="100"/>
                  <a:pt x="935" y="172"/>
                  <a:pt x="918" y="240"/>
                </a:cubicBezTo>
                <a:cubicBezTo>
                  <a:pt x="902" y="304"/>
                  <a:pt x="895" y="367"/>
                  <a:pt x="882" y="432"/>
                </a:cubicBezTo>
                <a:cubicBezTo>
                  <a:pt x="869" y="498"/>
                  <a:pt x="843" y="596"/>
                  <a:pt x="822" y="660"/>
                </a:cubicBezTo>
                <a:cubicBezTo>
                  <a:pt x="797" y="736"/>
                  <a:pt x="809" y="805"/>
                  <a:pt x="738" y="852"/>
                </a:cubicBezTo>
                <a:cubicBezTo>
                  <a:pt x="697" y="914"/>
                  <a:pt x="635" y="942"/>
                  <a:pt x="564" y="954"/>
                </a:cubicBezTo>
                <a:cubicBezTo>
                  <a:pt x="530" y="952"/>
                  <a:pt x="496" y="952"/>
                  <a:pt x="462" y="948"/>
                </a:cubicBezTo>
                <a:cubicBezTo>
                  <a:pt x="397" y="940"/>
                  <a:pt x="315" y="903"/>
                  <a:pt x="252" y="882"/>
                </a:cubicBezTo>
                <a:cubicBezTo>
                  <a:pt x="231" y="875"/>
                  <a:pt x="200" y="847"/>
                  <a:pt x="180" y="834"/>
                </a:cubicBezTo>
                <a:cubicBezTo>
                  <a:pt x="141" y="808"/>
                  <a:pt x="98" y="795"/>
                  <a:pt x="54" y="780"/>
                </a:cubicBezTo>
                <a:cubicBezTo>
                  <a:pt x="42" y="776"/>
                  <a:pt x="30" y="772"/>
                  <a:pt x="18" y="768"/>
                </a:cubicBezTo>
                <a:cubicBezTo>
                  <a:pt x="12" y="766"/>
                  <a:pt x="0" y="762"/>
                  <a:pt x="0" y="762"/>
                </a:cubicBezTo>
              </a:path>
            </a:pathLst>
          </a:custGeom>
          <a:noFill/>
          <a:ln w="28575" cmpd="sng">
            <a:solidFill>
              <a:schemeClr val="accent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solidFill>
                <a:srgbClr val="7030A0"/>
              </a:solidFill>
            </a:endParaRPr>
          </a:p>
        </p:txBody>
      </p:sp>
      <p:sp>
        <p:nvSpPr>
          <p:cNvPr id="95237" name="Line 5">
            <a:extLst>
              <a:ext uri="{FF2B5EF4-FFF2-40B4-BE49-F238E27FC236}">
                <a16:creationId xmlns:a16="http://schemas.microsoft.com/office/drawing/2014/main" id="{38A26086-324C-5361-8743-5798ACCEF3A5}"/>
              </a:ext>
            </a:extLst>
          </p:cNvPr>
          <p:cNvSpPr>
            <a:spLocks noChangeShapeType="1"/>
          </p:cNvSpPr>
          <p:nvPr/>
        </p:nvSpPr>
        <p:spPr bwMode="auto">
          <a:xfrm>
            <a:off x="5984875" y="3362325"/>
            <a:ext cx="0" cy="20574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38" name="Line 6">
            <a:extLst>
              <a:ext uri="{FF2B5EF4-FFF2-40B4-BE49-F238E27FC236}">
                <a16:creationId xmlns:a16="http://schemas.microsoft.com/office/drawing/2014/main" id="{B6B44CFC-F9D3-FB65-E2F8-92576EFE3658}"/>
              </a:ext>
            </a:extLst>
          </p:cNvPr>
          <p:cNvSpPr>
            <a:spLocks noChangeShapeType="1"/>
          </p:cNvSpPr>
          <p:nvPr/>
        </p:nvSpPr>
        <p:spPr bwMode="auto">
          <a:xfrm>
            <a:off x="5992813" y="5419725"/>
            <a:ext cx="3581400" cy="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39" name="Line 7">
            <a:extLst>
              <a:ext uri="{FF2B5EF4-FFF2-40B4-BE49-F238E27FC236}">
                <a16:creationId xmlns:a16="http://schemas.microsoft.com/office/drawing/2014/main" id="{E777CA73-84F0-CFB6-3577-7E00F0897AD4}"/>
              </a:ext>
            </a:extLst>
          </p:cNvPr>
          <p:cNvSpPr>
            <a:spLocks noChangeShapeType="1"/>
          </p:cNvSpPr>
          <p:nvPr/>
        </p:nvSpPr>
        <p:spPr bwMode="auto">
          <a:xfrm>
            <a:off x="7821613" y="5419725"/>
            <a:ext cx="0" cy="762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40" name="Line 8">
            <a:extLst>
              <a:ext uri="{FF2B5EF4-FFF2-40B4-BE49-F238E27FC236}">
                <a16:creationId xmlns:a16="http://schemas.microsoft.com/office/drawing/2014/main" id="{BCAF0728-AD7B-6A48-0977-120D933859C7}"/>
              </a:ext>
            </a:extLst>
          </p:cNvPr>
          <p:cNvSpPr>
            <a:spLocks noChangeShapeType="1"/>
          </p:cNvSpPr>
          <p:nvPr/>
        </p:nvSpPr>
        <p:spPr bwMode="auto">
          <a:xfrm>
            <a:off x="8431213" y="5419725"/>
            <a:ext cx="0" cy="762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41" name="Line 9">
            <a:extLst>
              <a:ext uri="{FF2B5EF4-FFF2-40B4-BE49-F238E27FC236}">
                <a16:creationId xmlns:a16="http://schemas.microsoft.com/office/drawing/2014/main" id="{4BFC0A37-CCF3-64DD-2560-84714245426C}"/>
              </a:ext>
            </a:extLst>
          </p:cNvPr>
          <p:cNvSpPr>
            <a:spLocks noChangeShapeType="1"/>
          </p:cNvSpPr>
          <p:nvPr/>
        </p:nvSpPr>
        <p:spPr bwMode="auto">
          <a:xfrm>
            <a:off x="9040813" y="5419725"/>
            <a:ext cx="0" cy="762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42" name="Line 10">
            <a:extLst>
              <a:ext uri="{FF2B5EF4-FFF2-40B4-BE49-F238E27FC236}">
                <a16:creationId xmlns:a16="http://schemas.microsoft.com/office/drawing/2014/main" id="{19E071B0-CF9B-4865-D2A7-65CB56C16419}"/>
              </a:ext>
            </a:extLst>
          </p:cNvPr>
          <p:cNvSpPr>
            <a:spLocks noChangeShapeType="1"/>
          </p:cNvSpPr>
          <p:nvPr/>
        </p:nvSpPr>
        <p:spPr bwMode="auto">
          <a:xfrm>
            <a:off x="9574213" y="5419725"/>
            <a:ext cx="0" cy="762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43" name="Line 11">
            <a:extLst>
              <a:ext uri="{FF2B5EF4-FFF2-40B4-BE49-F238E27FC236}">
                <a16:creationId xmlns:a16="http://schemas.microsoft.com/office/drawing/2014/main" id="{76C6395C-1489-51FF-2332-146FA77DABAE}"/>
              </a:ext>
            </a:extLst>
          </p:cNvPr>
          <p:cNvSpPr>
            <a:spLocks noChangeShapeType="1"/>
          </p:cNvSpPr>
          <p:nvPr/>
        </p:nvSpPr>
        <p:spPr bwMode="auto">
          <a:xfrm>
            <a:off x="7212013" y="5419725"/>
            <a:ext cx="0" cy="762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44" name="Line 12">
            <a:extLst>
              <a:ext uri="{FF2B5EF4-FFF2-40B4-BE49-F238E27FC236}">
                <a16:creationId xmlns:a16="http://schemas.microsoft.com/office/drawing/2014/main" id="{50BF9605-9139-86B8-F41E-6EA01BBD322D}"/>
              </a:ext>
            </a:extLst>
          </p:cNvPr>
          <p:cNvSpPr>
            <a:spLocks noChangeShapeType="1"/>
          </p:cNvSpPr>
          <p:nvPr/>
        </p:nvSpPr>
        <p:spPr bwMode="auto">
          <a:xfrm>
            <a:off x="6602413" y="5419725"/>
            <a:ext cx="0" cy="762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45" name="Line 13">
            <a:extLst>
              <a:ext uri="{FF2B5EF4-FFF2-40B4-BE49-F238E27FC236}">
                <a16:creationId xmlns:a16="http://schemas.microsoft.com/office/drawing/2014/main" id="{1733C1E7-08B8-3678-90D1-72D8F3BB8790}"/>
              </a:ext>
            </a:extLst>
          </p:cNvPr>
          <p:cNvSpPr>
            <a:spLocks noChangeShapeType="1"/>
          </p:cNvSpPr>
          <p:nvPr/>
        </p:nvSpPr>
        <p:spPr bwMode="auto">
          <a:xfrm>
            <a:off x="5992813" y="5419725"/>
            <a:ext cx="0" cy="762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46" name="Line 14">
            <a:extLst>
              <a:ext uri="{FF2B5EF4-FFF2-40B4-BE49-F238E27FC236}">
                <a16:creationId xmlns:a16="http://schemas.microsoft.com/office/drawing/2014/main" id="{E91E8189-AB6C-0AF0-D0EE-0921CD914A6B}"/>
              </a:ext>
            </a:extLst>
          </p:cNvPr>
          <p:cNvSpPr>
            <a:spLocks noChangeShapeType="1"/>
          </p:cNvSpPr>
          <p:nvPr/>
        </p:nvSpPr>
        <p:spPr bwMode="auto">
          <a:xfrm rot="16200000">
            <a:off x="5946775" y="4924425"/>
            <a:ext cx="0" cy="762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47" name="Line 15">
            <a:extLst>
              <a:ext uri="{FF2B5EF4-FFF2-40B4-BE49-F238E27FC236}">
                <a16:creationId xmlns:a16="http://schemas.microsoft.com/office/drawing/2014/main" id="{B6A13BB4-1A03-F0EB-7966-0F18D9A5B2E2}"/>
              </a:ext>
            </a:extLst>
          </p:cNvPr>
          <p:cNvSpPr>
            <a:spLocks noChangeShapeType="1"/>
          </p:cNvSpPr>
          <p:nvPr/>
        </p:nvSpPr>
        <p:spPr bwMode="auto">
          <a:xfrm rot="16200000">
            <a:off x="5946775" y="4391025"/>
            <a:ext cx="0" cy="762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48" name="Line 16">
            <a:extLst>
              <a:ext uri="{FF2B5EF4-FFF2-40B4-BE49-F238E27FC236}">
                <a16:creationId xmlns:a16="http://schemas.microsoft.com/office/drawing/2014/main" id="{927DA73A-AA19-0A1A-6ABE-EF1FE1BEE88A}"/>
              </a:ext>
            </a:extLst>
          </p:cNvPr>
          <p:cNvSpPr>
            <a:spLocks noChangeShapeType="1"/>
          </p:cNvSpPr>
          <p:nvPr/>
        </p:nvSpPr>
        <p:spPr bwMode="auto">
          <a:xfrm rot="16200000">
            <a:off x="5946775" y="3857625"/>
            <a:ext cx="0" cy="762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49" name="Line 17">
            <a:extLst>
              <a:ext uri="{FF2B5EF4-FFF2-40B4-BE49-F238E27FC236}">
                <a16:creationId xmlns:a16="http://schemas.microsoft.com/office/drawing/2014/main" id="{F0E4E265-A597-1829-A1FB-13E26A4A6ED8}"/>
              </a:ext>
            </a:extLst>
          </p:cNvPr>
          <p:cNvSpPr>
            <a:spLocks noChangeShapeType="1"/>
          </p:cNvSpPr>
          <p:nvPr/>
        </p:nvSpPr>
        <p:spPr bwMode="auto">
          <a:xfrm rot="16200000">
            <a:off x="5946775" y="3324225"/>
            <a:ext cx="0" cy="762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50" name="Text Box 18">
            <a:extLst>
              <a:ext uri="{FF2B5EF4-FFF2-40B4-BE49-F238E27FC236}">
                <a16:creationId xmlns:a16="http://schemas.microsoft.com/office/drawing/2014/main" id="{3A94E0A1-E1F1-A4F2-5152-9A07C994A1F0}"/>
              </a:ext>
            </a:extLst>
          </p:cNvPr>
          <p:cNvSpPr txBox="1">
            <a:spLocks noChangeArrowheads="1"/>
          </p:cNvSpPr>
          <p:nvPr/>
        </p:nvSpPr>
        <p:spPr bwMode="auto">
          <a:xfrm>
            <a:off x="7669213" y="5456238"/>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b="1">
                <a:solidFill>
                  <a:srgbClr val="7030A0"/>
                </a:solidFill>
                <a:latin typeface="Arial" charset="0"/>
                <a:ea typeface="ＭＳ Ｐゴシック" charset="0"/>
              </a:rPr>
              <a:t>0</a:t>
            </a:r>
            <a:endParaRPr kumimoji="1" lang="en-US" b="1">
              <a:solidFill>
                <a:srgbClr val="7030A0"/>
              </a:solidFill>
              <a:latin typeface="Arial" charset="0"/>
              <a:ea typeface="ＭＳ Ｐゴシック" charset="0"/>
            </a:endParaRPr>
          </a:p>
        </p:txBody>
      </p:sp>
      <p:sp>
        <p:nvSpPr>
          <p:cNvPr id="95251" name="Text Box 19">
            <a:extLst>
              <a:ext uri="{FF2B5EF4-FFF2-40B4-BE49-F238E27FC236}">
                <a16:creationId xmlns:a16="http://schemas.microsoft.com/office/drawing/2014/main" id="{FA5ACB70-412C-928D-5985-3EC7CC4C20C3}"/>
              </a:ext>
            </a:extLst>
          </p:cNvPr>
          <p:cNvSpPr txBox="1">
            <a:spLocks noChangeArrowheads="1"/>
          </p:cNvSpPr>
          <p:nvPr/>
        </p:nvSpPr>
        <p:spPr bwMode="auto">
          <a:xfrm>
            <a:off x="7043739" y="5478463"/>
            <a:ext cx="3651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sz="1600">
                <a:solidFill>
                  <a:srgbClr val="7030A0"/>
                </a:solidFill>
                <a:latin typeface="Arial" charset="0"/>
                <a:ea typeface="ＭＳ Ｐゴシック" charset="0"/>
              </a:rPr>
              <a:t>-5</a:t>
            </a:r>
            <a:endParaRPr kumimoji="1" lang="en-US" sz="1600">
              <a:solidFill>
                <a:srgbClr val="7030A0"/>
              </a:solidFill>
              <a:latin typeface="Arial" charset="0"/>
              <a:ea typeface="ＭＳ Ｐゴシック" charset="0"/>
            </a:endParaRPr>
          </a:p>
        </p:txBody>
      </p:sp>
      <p:sp>
        <p:nvSpPr>
          <p:cNvPr id="95252" name="Text Box 20">
            <a:extLst>
              <a:ext uri="{FF2B5EF4-FFF2-40B4-BE49-F238E27FC236}">
                <a16:creationId xmlns:a16="http://schemas.microsoft.com/office/drawing/2014/main" id="{02F5DF84-C591-28D4-AF98-026127F37C00}"/>
              </a:ext>
            </a:extLst>
          </p:cNvPr>
          <p:cNvSpPr txBox="1">
            <a:spLocks noChangeArrowheads="1"/>
          </p:cNvSpPr>
          <p:nvPr/>
        </p:nvSpPr>
        <p:spPr bwMode="auto">
          <a:xfrm>
            <a:off x="6297614" y="5478463"/>
            <a:ext cx="47783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sz="1600">
                <a:solidFill>
                  <a:srgbClr val="7030A0"/>
                </a:solidFill>
                <a:latin typeface="Arial" charset="0"/>
                <a:ea typeface="ＭＳ Ｐゴシック" charset="0"/>
              </a:rPr>
              <a:t>-10</a:t>
            </a:r>
            <a:endParaRPr kumimoji="1" lang="en-US" sz="1600">
              <a:solidFill>
                <a:srgbClr val="7030A0"/>
              </a:solidFill>
              <a:latin typeface="Arial" charset="0"/>
              <a:ea typeface="ＭＳ Ｐゴシック" charset="0"/>
            </a:endParaRPr>
          </a:p>
        </p:txBody>
      </p:sp>
      <p:sp>
        <p:nvSpPr>
          <p:cNvPr id="95253" name="Text Box 21">
            <a:extLst>
              <a:ext uri="{FF2B5EF4-FFF2-40B4-BE49-F238E27FC236}">
                <a16:creationId xmlns:a16="http://schemas.microsoft.com/office/drawing/2014/main" id="{B159CD1B-B796-BA39-9681-4A9BF3907F26}"/>
              </a:ext>
            </a:extLst>
          </p:cNvPr>
          <p:cNvSpPr txBox="1">
            <a:spLocks noChangeArrowheads="1"/>
          </p:cNvSpPr>
          <p:nvPr/>
        </p:nvSpPr>
        <p:spPr bwMode="auto">
          <a:xfrm>
            <a:off x="5688014" y="5478463"/>
            <a:ext cx="47783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sz="1600">
                <a:solidFill>
                  <a:srgbClr val="7030A0"/>
                </a:solidFill>
                <a:latin typeface="Arial" charset="0"/>
                <a:ea typeface="ＭＳ Ｐゴシック" charset="0"/>
              </a:rPr>
              <a:t>-15</a:t>
            </a:r>
            <a:endParaRPr kumimoji="1" lang="en-US" sz="1600">
              <a:solidFill>
                <a:srgbClr val="7030A0"/>
              </a:solidFill>
              <a:latin typeface="Arial" charset="0"/>
              <a:ea typeface="ＭＳ Ｐゴシック" charset="0"/>
            </a:endParaRPr>
          </a:p>
        </p:txBody>
      </p:sp>
      <p:sp>
        <p:nvSpPr>
          <p:cNvPr id="95254" name="Text Box 22">
            <a:extLst>
              <a:ext uri="{FF2B5EF4-FFF2-40B4-BE49-F238E27FC236}">
                <a16:creationId xmlns:a16="http://schemas.microsoft.com/office/drawing/2014/main" id="{0D788B2F-F7F4-8096-C396-DB4F37DD86FB}"/>
              </a:ext>
            </a:extLst>
          </p:cNvPr>
          <p:cNvSpPr txBox="1">
            <a:spLocks noChangeArrowheads="1"/>
          </p:cNvSpPr>
          <p:nvPr/>
        </p:nvSpPr>
        <p:spPr bwMode="auto">
          <a:xfrm>
            <a:off x="8286751" y="5478463"/>
            <a:ext cx="2968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sz="1600">
                <a:solidFill>
                  <a:srgbClr val="7030A0"/>
                </a:solidFill>
                <a:latin typeface="Arial" charset="0"/>
                <a:ea typeface="ＭＳ Ｐゴシック" charset="0"/>
              </a:rPr>
              <a:t>5</a:t>
            </a:r>
            <a:endParaRPr kumimoji="1" lang="en-US" sz="1600">
              <a:solidFill>
                <a:srgbClr val="7030A0"/>
              </a:solidFill>
              <a:latin typeface="Arial" charset="0"/>
              <a:ea typeface="ＭＳ Ｐゴシック" charset="0"/>
            </a:endParaRPr>
          </a:p>
        </p:txBody>
      </p:sp>
      <p:sp>
        <p:nvSpPr>
          <p:cNvPr id="95255" name="Text Box 23">
            <a:extLst>
              <a:ext uri="{FF2B5EF4-FFF2-40B4-BE49-F238E27FC236}">
                <a16:creationId xmlns:a16="http://schemas.microsoft.com/office/drawing/2014/main" id="{5AF808A0-09FA-AC86-CC67-5F9D94BC26CA}"/>
              </a:ext>
            </a:extLst>
          </p:cNvPr>
          <p:cNvSpPr txBox="1">
            <a:spLocks noChangeArrowheads="1"/>
          </p:cNvSpPr>
          <p:nvPr/>
        </p:nvSpPr>
        <p:spPr bwMode="auto">
          <a:xfrm>
            <a:off x="8859839" y="5478463"/>
            <a:ext cx="4095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sz="1600">
                <a:solidFill>
                  <a:srgbClr val="7030A0"/>
                </a:solidFill>
                <a:latin typeface="Arial" charset="0"/>
                <a:ea typeface="ＭＳ Ｐゴシック" charset="0"/>
              </a:rPr>
              <a:t>10</a:t>
            </a:r>
            <a:endParaRPr kumimoji="1" lang="en-US" sz="1600">
              <a:solidFill>
                <a:srgbClr val="7030A0"/>
              </a:solidFill>
              <a:latin typeface="Arial" charset="0"/>
              <a:ea typeface="ＭＳ Ｐゴシック" charset="0"/>
            </a:endParaRPr>
          </a:p>
        </p:txBody>
      </p:sp>
      <p:sp>
        <p:nvSpPr>
          <p:cNvPr id="95256" name="Text Box 24">
            <a:extLst>
              <a:ext uri="{FF2B5EF4-FFF2-40B4-BE49-F238E27FC236}">
                <a16:creationId xmlns:a16="http://schemas.microsoft.com/office/drawing/2014/main" id="{157ADD50-3586-C87B-1806-10EC06F9C5AA}"/>
              </a:ext>
            </a:extLst>
          </p:cNvPr>
          <p:cNvSpPr txBox="1">
            <a:spLocks noChangeArrowheads="1"/>
          </p:cNvSpPr>
          <p:nvPr/>
        </p:nvSpPr>
        <p:spPr bwMode="auto">
          <a:xfrm>
            <a:off x="9345614" y="5478463"/>
            <a:ext cx="4095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sz="1600">
                <a:solidFill>
                  <a:srgbClr val="7030A0"/>
                </a:solidFill>
                <a:latin typeface="Arial" charset="0"/>
                <a:ea typeface="ＭＳ Ｐゴシック" charset="0"/>
              </a:rPr>
              <a:t>15</a:t>
            </a:r>
            <a:endParaRPr kumimoji="1" lang="en-US" sz="1600">
              <a:solidFill>
                <a:srgbClr val="7030A0"/>
              </a:solidFill>
              <a:latin typeface="Arial" charset="0"/>
              <a:ea typeface="ＭＳ Ｐゴシック" charset="0"/>
            </a:endParaRPr>
          </a:p>
        </p:txBody>
      </p:sp>
      <p:sp>
        <p:nvSpPr>
          <p:cNvPr id="95257" name="Text Box 25">
            <a:extLst>
              <a:ext uri="{FF2B5EF4-FFF2-40B4-BE49-F238E27FC236}">
                <a16:creationId xmlns:a16="http://schemas.microsoft.com/office/drawing/2014/main" id="{02464E19-4131-16B7-C18F-F929DD22358E}"/>
              </a:ext>
            </a:extLst>
          </p:cNvPr>
          <p:cNvSpPr txBox="1">
            <a:spLocks noChangeArrowheads="1"/>
          </p:cNvSpPr>
          <p:nvPr/>
        </p:nvSpPr>
        <p:spPr bwMode="auto">
          <a:xfrm>
            <a:off x="5527676" y="3176588"/>
            <a:ext cx="4095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sz="1600">
                <a:solidFill>
                  <a:srgbClr val="7030A0"/>
                </a:solidFill>
                <a:latin typeface="Arial" charset="0"/>
                <a:ea typeface="ＭＳ Ｐゴシック" charset="0"/>
              </a:rPr>
              <a:t>15</a:t>
            </a:r>
            <a:endParaRPr kumimoji="1" lang="en-US" sz="1600">
              <a:solidFill>
                <a:srgbClr val="7030A0"/>
              </a:solidFill>
              <a:latin typeface="Arial" charset="0"/>
              <a:ea typeface="ＭＳ Ｐゴシック" charset="0"/>
            </a:endParaRPr>
          </a:p>
        </p:txBody>
      </p:sp>
      <p:sp>
        <p:nvSpPr>
          <p:cNvPr id="95258" name="Text Box 26">
            <a:extLst>
              <a:ext uri="{FF2B5EF4-FFF2-40B4-BE49-F238E27FC236}">
                <a16:creationId xmlns:a16="http://schemas.microsoft.com/office/drawing/2014/main" id="{559777A4-9BD0-A090-C643-516D921A2102}"/>
              </a:ext>
            </a:extLst>
          </p:cNvPr>
          <p:cNvSpPr txBox="1">
            <a:spLocks noChangeArrowheads="1"/>
          </p:cNvSpPr>
          <p:nvPr/>
        </p:nvSpPr>
        <p:spPr bwMode="auto">
          <a:xfrm>
            <a:off x="5640388" y="3709988"/>
            <a:ext cx="2968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sz="1600">
                <a:solidFill>
                  <a:srgbClr val="7030A0"/>
                </a:solidFill>
                <a:latin typeface="Arial" charset="0"/>
                <a:ea typeface="ＭＳ Ｐゴシック" charset="0"/>
              </a:rPr>
              <a:t>5</a:t>
            </a:r>
            <a:endParaRPr kumimoji="1" lang="en-US" sz="1600">
              <a:solidFill>
                <a:srgbClr val="7030A0"/>
              </a:solidFill>
              <a:latin typeface="Arial" charset="0"/>
              <a:ea typeface="ＭＳ Ｐゴシック" charset="0"/>
            </a:endParaRPr>
          </a:p>
        </p:txBody>
      </p:sp>
      <p:sp>
        <p:nvSpPr>
          <p:cNvPr id="95259" name="Text Box 27">
            <a:extLst>
              <a:ext uri="{FF2B5EF4-FFF2-40B4-BE49-F238E27FC236}">
                <a16:creationId xmlns:a16="http://schemas.microsoft.com/office/drawing/2014/main" id="{3057CE44-4F20-8FAC-2885-A9734E552632}"/>
              </a:ext>
            </a:extLst>
          </p:cNvPr>
          <p:cNvSpPr txBox="1">
            <a:spLocks noChangeArrowheads="1"/>
          </p:cNvSpPr>
          <p:nvPr/>
        </p:nvSpPr>
        <p:spPr bwMode="auto">
          <a:xfrm>
            <a:off x="5572126" y="4243388"/>
            <a:ext cx="3651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sz="1600">
                <a:solidFill>
                  <a:srgbClr val="7030A0"/>
                </a:solidFill>
                <a:latin typeface="Arial" charset="0"/>
                <a:ea typeface="ＭＳ Ｐゴシック" charset="0"/>
              </a:rPr>
              <a:t>-5</a:t>
            </a:r>
            <a:endParaRPr kumimoji="1" lang="en-US" sz="1600">
              <a:solidFill>
                <a:srgbClr val="7030A0"/>
              </a:solidFill>
              <a:latin typeface="Arial" charset="0"/>
              <a:ea typeface="ＭＳ Ｐゴシック" charset="0"/>
            </a:endParaRPr>
          </a:p>
        </p:txBody>
      </p:sp>
      <p:sp>
        <p:nvSpPr>
          <p:cNvPr id="95260" name="Text Box 28">
            <a:extLst>
              <a:ext uri="{FF2B5EF4-FFF2-40B4-BE49-F238E27FC236}">
                <a16:creationId xmlns:a16="http://schemas.microsoft.com/office/drawing/2014/main" id="{B2785FC4-091F-2BB8-F859-53EED6B17605}"/>
              </a:ext>
            </a:extLst>
          </p:cNvPr>
          <p:cNvSpPr txBox="1">
            <a:spLocks noChangeArrowheads="1"/>
          </p:cNvSpPr>
          <p:nvPr/>
        </p:nvSpPr>
        <p:spPr bwMode="auto">
          <a:xfrm>
            <a:off x="5459414" y="4776788"/>
            <a:ext cx="47783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sz="1600">
                <a:solidFill>
                  <a:srgbClr val="7030A0"/>
                </a:solidFill>
                <a:latin typeface="Arial" charset="0"/>
                <a:ea typeface="ＭＳ Ｐゴシック" charset="0"/>
              </a:rPr>
              <a:t>-15</a:t>
            </a:r>
            <a:endParaRPr kumimoji="1" lang="en-US" sz="1600">
              <a:solidFill>
                <a:srgbClr val="7030A0"/>
              </a:solidFill>
              <a:latin typeface="Arial" charset="0"/>
              <a:ea typeface="ＭＳ Ｐゴシック" charset="0"/>
            </a:endParaRPr>
          </a:p>
        </p:txBody>
      </p:sp>
      <p:sp>
        <p:nvSpPr>
          <p:cNvPr id="95261" name="Line 29">
            <a:extLst>
              <a:ext uri="{FF2B5EF4-FFF2-40B4-BE49-F238E27FC236}">
                <a16:creationId xmlns:a16="http://schemas.microsoft.com/office/drawing/2014/main" id="{78829815-75B2-1FE3-4F15-AA7984D67110}"/>
              </a:ext>
            </a:extLst>
          </p:cNvPr>
          <p:cNvSpPr>
            <a:spLocks noChangeShapeType="1"/>
          </p:cNvSpPr>
          <p:nvPr/>
        </p:nvSpPr>
        <p:spPr bwMode="auto">
          <a:xfrm flipV="1">
            <a:off x="7821613" y="3362325"/>
            <a:ext cx="0" cy="2057400"/>
          </a:xfrm>
          <a:prstGeom prst="line">
            <a:avLst/>
          </a:prstGeom>
          <a:noFill/>
          <a:ln w="25400">
            <a:solidFill>
              <a:schemeClr val="accent2">
                <a:lumMod val="75000"/>
              </a:schemeClr>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62" name="Freeform 30">
            <a:extLst>
              <a:ext uri="{FF2B5EF4-FFF2-40B4-BE49-F238E27FC236}">
                <a16:creationId xmlns:a16="http://schemas.microsoft.com/office/drawing/2014/main" id="{C8BDBA58-5935-A830-B9B1-10426E90F648}"/>
              </a:ext>
            </a:extLst>
          </p:cNvPr>
          <p:cNvSpPr>
            <a:spLocks/>
          </p:cNvSpPr>
          <p:nvPr/>
        </p:nvSpPr>
        <p:spPr bwMode="auto">
          <a:xfrm>
            <a:off x="6164264" y="3394075"/>
            <a:ext cx="2085975" cy="1924050"/>
          </a:xfrm>
          <a:custGeom>
            <a:avLst/>
            <a:gdLst>
              <a:gd name="T0" fmla="*/ 2085975 w 1314"/>
              <a:gd name="T1" fmla="*/ 1924050 h 1212"/>
              <a:gd name="T2" fmla="*/ 2038350 w 1314"/>
              <a:gd name="T3" fmla="*/ 1838325 h 1212"/>
              <a:gd name="T4" fmla="*/ 2009775 w 1314"/>
              <a:gd name="T5" fmla="*/ 1743075 h 1212"/>
              <a:gd name="T6" fmla="*/ 1962150 w 1314"/>
              <a:gd name="T7" fmla="*/ 1400175 h 1212"/>
              <a:gd name="T8" fmla="*/ 1905000 w 1314"/>
              <a:gd name="T9" fmla="*/ 1152525 h 1212"/>
              <a:gd name="T10" fmla="*/ 1733550 w 1314"/>
              <a:gd name="T11" fmla="*/ 390525 h 1212"/>
              <a:gd name="T12" fmla="*/ 1647825 w 1314"/>
              <a:gd name="T13" fmla="*/ 142875 h 1212"/>
              <a:gd name="T14" fmla="*/ 1619250 w 1314"/>
              <a:gd name="T15" fmla="*/ 57150 h 1212"/>
              <a:gd name="T16" fmla="*/ 1581150 w 1314"/>
              <a:gd name="T17" fmla="*/ 0 h 1212"/>
              <a:gd name="T18" fmla="*/ 1533525 w 1314"/>
              <a:gd name="T19" fmla="*/ 38100 h 1212"/>
              <a:gd name="T20" fmla="*/ 1514475 w 1314"/>
              <a:gd name="T21" fmla="*/ 95250 h 1212"/>
              <a:gd name="T22" fmla="*/ 1428750 w 1314"/>
              <a:gd name="T23" fmla="*/ 647700 h 1212"/>
              <a:gd name="T24" fmla="*/ 1371600 w 1314"/>
              <a:gd name="T25" fmla="*/ 1171575 h 1212"/>
              <a:gd name="T26" fmla="*/ 1333500 w 1314"/>
              <a:gd name="T27" fmla="*/ 1304925 h 1212"/>
              <a:gd name="T28" fmla="*/ 1247775 w 1314"/>
              <a:gd name="T29" fmla="*/ 1352550 h 1212"/>
              <a:gd name="T30" fmla="*/ 1019175 w 1314"/>
              <a:gd name="T31" fmla="*/ 1390650 h 1212"/>
              <a:gd name="T32" fmla="*/ 0 w 1314"/>
              <a:gd name="T33" fmla="*/ 1323975 h 12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14" h="1212">
                <a:moveTo>
                  <a:pt x="1314" y="1212"/>
                </a:moveTo>
                <a:cubicBezTo>
                  <a:pt x="1307" y="1190"/>
                  <a:pt x="1292" y="1181"/>
                  <a:pt x="1284" y="1158"/>
                </a:cubicBezTo>
                <a:cubicBezTo>
                  <a:pt x="1269" y="1114"/>
                  <a:pt x="1275" y="1134"/>
                  <a:pt x="1266" y="1098"/>
                </a:cubicBezTo>
                <a:cubicBezTo>
                  <a:pt x="1263" y="1027"/>
                  <a:pt x="1278" y="945"/>
                  <a:pt x="1236" y="882"/>
                </a:cubicBezTo>
                <a:cubicBezTo>
                  <a:pt x="1223" y="830"/>
                  <a:pt x="1213" y="778"/>
                  <a:pt x="1200" y="726"/>
                </a:cubicBezTo>
                <a:cubicBezTo>
                  <a:pt x="1185" y="561"/>
                  <a:pt x="1140" y="404"/>
                  <a:pt x="1092" y="246"/>
                </a:cubicBezTo>
                <a:cubicBezTo>
                  <a:pt x="1076" y="192"/>
                  <a:pt x="1053" y="144"/>
                  <a:pt x="1038" y="90"/>
                </a:cubicBezTo>
                <a:cubicBezTo>
                  <a:pt x="1033" y="72"/>
                  <a:pt x="1031" y="52"/>
                  <a:pt x="1020" y="36"/>
                </a:cubicBezTo>
                <a:cubicBezTo>
                  <a:pt x="1012" y="24"/>
                  <a:pt x="996" y="0"/>
                  <a:pt x="996" y="0"/>
                </a:cubicBezTo>
                <a:cubicBezTo>
                  <a:pt x="976" y="7"/>
                  <a:pt x="975" y="3"/>
                  <a:pt x="966" y="24"/>
                </a:cubicBezTo>
                <a:cubicBezTo>
                  <a:pt x="961" y="36"/>
                  <a:pt x="954" y="60"/>
                  <a:pt x="954" y="60"/>
                </a:cubicBezTo>
                <a:cubicBezTo>
                  <a:pt x="939" y="177"/>
                  <a:pt x="915" y="291"/>
                  <a:pt x="900" y="408"/>
                </a:cubicBezTo>
                <a:cubicBezTo>
                  <a:pt x="895" y="522"/>
                  <a:pt x="891" y="628"/>
                  <a:pt x="864" y="738"/>
                </a:cubicBezTo>
                <a:cubicBezTo>
                  <a:pt x="861" y="749"/>
                  <a:pt x="844" y="821"/>
                  <a:pt x="840" y="822"/>
                </a:cubicBezTo>
                <a:cubicBezTo>
                  <a:pt x="818" y="829"/>
                  <a:pt x="809" y="844"/>
                  <a:pt x="786" y="852"/>
                </a:cubicBezTo>
                <a:cubicBezTo>
                  <a:pt x="738" y="868"/>
                  <a:pt x="693" y="872"/>
                  <a:pt x="642" y="876"/>
                </a:cubicBezTo>
                <a:cubicBezTo>
                  <a:pt x="429" y="869"/>
                  <a:pt x="213" y="834"/>
                  <a:pt x="0" y="834"/>
                </a:cubicBezTo>
              </a:path>
            </a:pathLst>
          </a:custGeom>
          <a:noFill/>
          <a:ln w="28575" cmpd="sng">
            <a:solidFill>
              <a:schemeClr val="accent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solidFill>
                <a:srgbClr val="7030A0"/>
              </a:solidFill>
            </a:endParaRPr>
          </a:p>
        </p:txBody>
      </p:sp>
      <p:sp>
        <p:nvSpPr>
          <p:cNvPr id="95263" name="Text Box 31">
            <a:extLst>
              <a:ext uri="{FF2B5EF4-FFF2-40B4-BE49-F238E27FC236}">
                <a16:creationId xmlns:a16="http://schemas.microsoft.com/office/drawing/2014/main" id="{98B3E535-B603-F117-1F21-0C8E1686F382}"/>
              </a:ext>
            </a:extLst>
          </p:cNvPr>
          <p:cNvSpPr txBox="1">
            <a:spLocks noChangeArrowheads="1"/>
          </p:cNvSpPr>
          <p:nvPr/>
        </p:nvSpPr>
        <p:spPr bwMode="auto">
          <a:xfrm>
            <a:off x="8262939" y="3421063"/>
            <a:ext cx="954107" cy="369332"/>
          </a:xfrm>
          <a:prstGeom prst="rect">
            <a:avLst/>
          </a:prstGeom>
          <a:noFill/>
          <a:ln>
            <a:solidFill>
              <a:schemeClr val="accent2">
                <a:lumMod val="75000"/>
              </a:schemeClr>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b="1">
                <a:solidFill>
                  <a:srgbClr val="7030A0"/>
                </a:solidFill>
                <a:latin typeface="Arial" charset="0"/>
                <a:ea typeface="ＭＳ Ｐゴシック" charset="0"/>
              </a:rPr>
              <a:t>Galena</a:t>
            </a:r>
            <a:endParaRPr kumimoji="1" lang="en-US" b="1">
              <a:solidFill>
                <a:srgbClr val="7030A0"/>
              </a:solidFill>
              <a:latin typeface="Arial" charset="0"/>
              <a:ea typeface="ＭＳ Ｐゴシック" charset="0"/>
            </a:endParaRPr>
          </a:p>
        </p:txBody>
      </p:sp>
      <p:sp>
        <p:nvSpPr>
          <p:cNvPr id="95264" name="Text Box 32">
            <a:extLst>
              <a:ext uri="{FF2B5EF4-FFF2-40B4-BE49-F238E27FC236}">
                <a16:creationId xmlns:a16="http://schemas.microsoft.com/office/drawing/2014/main" id="{A81E602A-6CDA-62D2-B1C2-6B4291FE0D01}"/>
              </a:ext>
            </a:extLst>
          </p:cNvPr>
          <p:cNvSpPr txBox="1">
            <a:spLocks noChangeArrowheads="1"/>
          </p:cNvSpPr>
          <p:nvPr/>
        </p:nvSpPr>
        <p:spPr bwMode="auto">
          <a:xfrm>
            <a:off x="8262938" y="754063"/>
            <a:ext cx="1300356" cy="369332"/>
          </a:xfrm>
          <a:prstGeom prst="rect">
            <a:avLst/>
          </a:prstGeom>
          <a:noFill/>
          <a:ln>
            <a:solidFill>
              <a:schemeClr val="accent2">
                <a:lumMod val="75000"/>
              </a:schemeClr>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b="1">
                <a:solidFill>
                  <a:srgbClr val="7030A0"/>
                </a:solidFill>
                <a:latin typeface="Arial" charset="0"/>
                <a:ea typeface="ＭＳ Ｐゴシック" charset="0"/>
              </a:rPr>
              <a:t>Sphalerite</a:t>
            </a:r>
            <a:endParaRPr kumimoji="1" lang="en-US" b="1">
              <a:solidFill>
                <a:srgbClr val="7030A0"/>
              </a:solidFill>
              <a:latin typeface="Arial" charset="0"/>
              <a:ea typeface="ＭＳ Ｐゴシック" charset="0"/>
            </a:endParaRPr>
          </a:p>
        </p:txBody>
      </p:sp>
      <p:sp>
        <p:nvSpPr>
          <p:cNvPr id="95265" name="Text Box 33">
            <a:extLst>
              <a:ext uri="{FF2B5EF4-FFF2-40B4-BE49-F238E27FC236}">
                <a16:creationId xmlns:a16="http://schemas.microsoft.com/office/drawing/2014/main" id="{261AEBFC-1788-42C7-218E-6C60498E5EBB}"/>
              </a:ext>
            </a:extLst>
          </p:cNvPr>
          <p:cNvSpPr txBox="1">
            <a:spLocks noChangeArrowheads="1"/>
          </p:cNvSpPr>
          <p:nvPr/>
        </p:nvSpPr>
        <p:spPr bwMode="auto">
          <a:xfrm>
            <a:off x="5564188" y="5827713"/>
            <a:ext cx="336502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b="1">
                <a:solidFill>
                  <a:srgbClr val="7030A0"/>
                </a:solidFill>
                <a:latin typeface="Arial" charset="0"/>
                <a:ea typeface="ＭＳ Ｐゴシック" charset="0"/>
              </a:rPr>
              <a:t>Distance from fault in metres</a:t>
            </a:r>
            <a:endParaRPr kumimoji="1" lang="en-US" b="1">
              <a:solidFill>
                <a:srgbClr val="7030A0"/>
              </a:solidFill>
              <a:latin typeface="Arial" charset="0"/>
              <a:ea typeface="ＭＳ Ｐゴシック" charset="0"/>
            </a:endParaRPr>
          </a:p>
        </p:txBody>
      </p:sp>
      <p:sp>
        <p:nvSpPr>
          <p:cNvPr id="95268" name="Line 36">
            <a:extLst>
              <a:ext uri="{FF2B5EF4-FFF2-40B4-BE49-F238E27FC236}">
                <a16:creationId xmlns:a16="http://schemas.microsoft.com/office/drawing/2014/main" id="{61CE2A73-599A-B642-F3A9-4CD92B54452A}"/>
              </a:ext>
            </a:extLst>
          </p:cNvPr>
          <p:cNvSpPr>
            <a:spLocks noChangeShapeType="1"/>
          </p:cNvSpPr>
          <p:nvPr/>
        </p:nvSpPr>
        <p:spPr bwMode="auto">
          <a:xfrm>
            <a:off x="5984875" y="412750"/>
            <a:ext cx="0" cy="20574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69" name="Line 37">
            <a:extLst>
              <a:ext uri="{FF2B5EF4-FFF2-40B4-BE49-F238E27FC236}">
                <a16:creationId xmlns:a16="http://schemas.microsoft.com/office/drawing/2014/main" id="{CA59515E-7C6F-282A-FB68-57B017C8863A}"/>
              </a:ext>
            </a:extLst>
          </p:cNvPr>
          <p:cNvSpPr>
            <a:spLocks noChangeShapeType="1"/>
          </p:cNvSpPr>
          <p:nvPr/>
        </p:nvSpPr>
        <p:spPr bwMode="auto">
          <a:xfrm>
            <a:off x="5992813" y="2470150"/>
            <a:ext cx="3581400" cy="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70" name="Line 38">
            <a:extLst>
              <a:ext uri="{FF2B5EF4-FFF2-40B4-BE49-F238E27FC236}">
                <a16:creationId xmlns:a16="http://schemas.microsoft.com/office/drawing/2014/main" id="{81B8A1BF-C908-155A-4CFE-590C1938CAC2}"/>
              </a:ext>
            </a:extLst>
          </p:cNvPr>
          <p:cNvSpPr>
            <a:spLocks noChangeShapeType="1"/>
          </p:cNvSpPr>
          <p:nvPr/>
        </p:nvSpPr>
        <p:spPr bwMode="auto">
          <a:xfrm>
            <a:off x="7821613" y="2470150"/>
            <a:ext cx="0" cy="762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71" name="Line 39">
            <a:extLst>
              <a:ext uri="{FF2B5EF4-FFF2-40B4-BE49-F238E27FC236}">
                <a16:creationId xmlns:a16="http://schemas.microsoft.com/office/drawing/2014/main" id="{C8AC0DFE-C138-541D-B791-BDD118CDE28B}"/>
              </a:ext>
            </a:extLst>
          </p:cNvPr>
          <p:cNvSpPr>
            <a:spLocks noChangeShapeType="1"/>
          </p:cNvSpPr>
          <p:nvPr/>
        </p:nvSpPr>
        <p:spPr bwMode="auto">
          <a:xfrm>
            <a:off x="8431213" y="2470150"/>
            <a:ext cx="0" cy="762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72" name="Line 40">
            <a:extLst>
              <a:ext uri="{FF2B5EF4-FFF2-40B4-BE49-F238E27FC236}">
                <a16:creationId xmlns:a16="http://schemas.microsoft.com/office/drawing/2014/main" id="{C7B014BC-E197-51FB-16BB-CDD05A4D9431}"/>
              </a:ext>
            </a:extLst>
          </p:cNvPr>
          <p:cNvSpPr>
            <a:spLocks noChangeShapeType="1"/>
          </p:cNvSpPr>
          <p:nvPr/>
        </p:nvSpPr>
        <p:spPr bwMode="auto">
          <a:xfrm>
            <a:off x="9040813" y="2470150"/>
            <a:ext cx="0" cy="762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73" name="Line 41">
            <a:extLst>
              <a:ext uri="{FF2B5EF4-FFF2-40B4-BE49-F238E27FC236}">
                <a16:creationId xmlns:a16="http://schemas.microsoft.com/office/drawing/2014/main" id="{134F97CF-3C27-FFB0-235E-B6FA8F91BB54}"/>
              </a:ext>
            </a:extLst>
          </p:cNvPr>
          <p:cNvSpPr>
            <a:spLocks noChangeShapeType="1"/>
          </p:cNvSpPr>
          <p:nvPr/>
        </p:nvSpPr>
        <p:spPr bwMode="auto">
          <a:xfrm>
            <a:off x="9574213" y="2470150"/>
            <a:ext cx="0" cy="762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74" name="Line 42">
            <a:extLst>
              <a:ext uri="{FF2B5EF4-FFF2-40B4-BE49-F238E27FC236}">
                <a16:creationId xmlns:a16="http://schemas.microsoft.com/office/drawing/2014/main" id="{2556F5C4-C4D7-B3CC-2F88-E568CDF6E33E}"/>
              </a:ext>
            </a:extLst>
          </p:cNvPr>
          <p:cNvSpPr>
            <a:spLocks noChangeShapeType="1"/>
          </p:cNvSpPr>
          <p:nvPr/>
        </p:nvSpPr>
        <p:spPr bwMode="auto">
          <a:xfrm>
            <a:off x="7212013" y="2470150"/>
            <a:ext cx="0" cy="762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75" name="Line 43">
            <a:extLst>
              <a:ext uri="{FF2B5EF4-FFF2-40B4-BE49-F238E27FC236}">
                <a16:creationId xmlns:a16="http://schemas.microsoft.com/office/drawing/2014/main" id="{4B8CAE86-0FA4-607A-3553-972A7C66C385}"/>
              </a:ext>
            </a:extLst>
          </p:cNvPr>
          <p:cNvSpPr>
            <a:spLocks noChangeShapeType="1"/>
          </p:cNvSpPr>
          <p:nvPr/>
        </p:nvSpPr>
        <p:spPr bwMode="auto">
          <a:xfrm>
            <a:off x="6602413" y="2470150"/>
            <a:ext cx="0" cy="762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76" name="Line 44">
            <a:extLst>
              <a:ext uri="{FF2B5EF4-FFF2-40B4-BE49-F238E27FC236}">
                <a16:creationId xmlns:a16="http://schemas.microsoft.com/office/drawing/2014/main" id="{5FD84DA0-1045-0CD1-7A70-BB576FBEFD67}"/>
              </a:ext>
            </a:extLst>
          </p:cNvPr>
          <p:cNvSpPr>
            <a:spLocks noChangeShapeType="1"/>
          </p:cNvSpPr>
          <p:nvPr/>
        </p:nvSpPr>
        <p:spPr bwMode="auto">
          <a:xfrm>
            <a:off x="5992813" y="2470150"/>
            <a:ext cx="0" cy="762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77" name="Line 45">
            <a:extLst>
              <a:ext uri="{FF2B5EF4-FFF2-40B4-BE49-F238E27FC236}">
                <a16:creationId xmlns:a16="http://schemas.microsoft.com/office/drawing/2014/main" id="{D6CE8511-7642-1992-ABEB-1BC8AF83117F}"/>
              </a:ext>
            </a:extLst>
          </p:cNvPr>
          <p:cNvSpPr>
            <a:spLocks noChangeShapeType="1"/>
          </p:cNvSpPr>
          <p:nvPr/>
        </p:nvSpPr>
        <p:spPr bwMode="auto">
          <a:xfrm rot="16200000">
            <a:off x="5946775" y="1974850"/>
            <a:ext cx="0" cy="762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78" name="Line 46">
            <a:extLst>
              <a:ext uri="{FF2B5EF4-FFF2-40B4-BE49-F238E27FC236}">
                <a16:creationId xmlns:a16="http://schemas.microsoft.com/office/drawing/2014/main" id="{0638D882-0D2D-DBB4-5657-BFC7FB64A08A}"/>
              </a:ext>
            </a:extLst>
          </p:cNvPr>
          <p:cNvSpPr>
            <a:spLocks noChangeShapeType="1"/>
          </p:cNvSpPr>
          <p:nvPr/>
        </p:nvSpPr>
        <p:spPr bwMode="auto">
          <a:xfrm rot="16200000">
            <a:off x="5946775" y="1441450"/>
            <a:ext cx="0" cy="762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79" name="Line 47">
            <a:extLst>
              <a:ext uri="{FF2B5EF4-FFF2-40B4-BE49-F238E27FC236}">
                <a16:creationId xmlns:a16="http://schemas.microsoft.com/office/drawing/2014/main" id="{3EC1DEE7-1DA3-B3DF-DC24-CAFE7F758874}"/>
              </a:ext>
            </a:extLst>
          </p:cNvPr>
          <p:cNvSpPr>
            <a:spLocks noChangeShapeType="1"/>
          </p:cNvSpPr>
          <p:nvPr/>
        </p:nvSpPr>
        <p:spPr bwMode="auto">
          <a:xfrm rot="16200000">
            <a:off x="5946775" y="908050"/>
            <a:ext cx="0" cy="762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80" name="Line 48">
            <a:extLst>
              <a:ext uri="{FF2B5EF4-FFF2-40B4-BE49-F238E27FC236}">
                <a16:creationId xmlns:a16="http://schemas.microsoft.com/office/drawing/2014/main" id="{FBBBA40D-CD6A-0C9B-6E4D-555B50A431B3}"/>
              </a:ext>
            </a:extLst>
          </p:cNvPr>
          <p:cNvSpPr>
            <a:spLocks noChangeShapeType="1"/>
          </p:cNvSpPr>
          <p:nvPr/>
        </p:nvSpPr>
        <p:spPr bwMode="auto">
          <a:xfrm rot="16200000">
            <a:off x="5946775" y="374650"/>
            <a:ext cx="0" cy="7620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81" name="Text Box 49">
            <a:extLst>
              <a:ext uri="{FF2B5EF4-FFF2-40B4-BE49-F238E27FC236}">
                <a16:creationId xmlns:a16="http://schemas.microsoft.com/office/drawing/2014/main" id="{EA84826C-215E-8921-CC82-DA11D6B391BA}"/>
              </a:ext>
            </a:extLst>
          </p:cNvPr>
          <p:cNvSpPr txBox="1">
            <a:spLocks noChangeArrowheads="1"/>
          </p:cNvSpPr>
          <p:nvPr/>
        </p:nvSpPr>
        <p:spPr bwMode="auto">
          <a:xfrm>
            <a:off x="7669213" y="2506663"/>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b="1">
                <a:solidFill>
                  <a:srgbClr val="7030A0"/>
                </a:solidFill>
                <a:latin typeface="Arial" charset="0"/>
                <a:ea typeface="ＭＳ Ｐゴシック" charset="0"/>
              </a:rPr>
              <a:t>0</a:t>
            </a:r>
            <a:endParaRPr kumimoji="1" lang="en-US" b="1">
              <a:solidFill>
                <a:srgbClr val="7030A0"/>
              </a:solidFill>
              <a:latin typeface="Arial" charset="0"/>
              <a:ea typeface="ＭＳ Ｐゴシック" charset="0"/>
            </a:endParaRPr>
          </a:p>
        </p:txBody>
      </p:sp>
      <p:sp>
        <p:nvSpPr>
          <p:cNvPr id="95282" name="Text Box 50">
            <a:extLst>
              <a:ext uri="{FF2B5EF4-FFF2-40B4-BE49-F238E27FC236}">
                <a16:creationId xmlns:a16="http://schemas.microsoft.com/office/drawing/2014/main" id="{17E339E0-871A-7A7E-7DD1-BF7DA364B201}"/>
              </a:ext>
            </a:extLst>
          </p:cNvPr>
          <p:cNvSpPr txBox="1">
            <a:spLocks noChangeArrowheads="1"/>
          </p:cNvSpPr>
          <p:nvPr/>
        </p:nvSpPr>
        <p:spPr bwMode="auto">
          <a:xfrm>
            <a:off x="7043739" y="2528888"/>
            <a:ext cx="3651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sz="1600">
                <a:solidFill>
                  <a:srgbClr val="7030A0"/>
                </a:solidFill>
                <a:latin typeface="Arial" charset="0"/>
                <a:ea typeface="ＭＳ Ｐゴシック" charset="0"/>
              </a:rPr>
              <a:t>-5</a:t>
            </a:r>
            <a:endParaRPr kumimoji="1" lang="en-US" sz="1600">
              <a:solidFill>
                <a:srgbClr val="7030A0"/>
              </a:solidFill>
              <a:latin typeface="Arial" charset="0"/>
              <a:ea typeface="ＭＳ Ｐゴシック" charset="0"/>
            </a:endParaRPr>
          </a:p>
        </p:txBody>
      </p:sp>
      <p:sp>
        <p:nvSpPr>
          <p:cNvPr id="95283" name="Text Box 51">
            <a:extLst>
              <a:ext uri="{FF2B5EF4-FFF2-40B4-BE49-F238E27FC236}">
                <a16:creationId xmlns:a16="http://schemas.microsoft.com/office/drawing/2014/main" id="{C685367E-8170-8C1C-8D71-0E70F548359D}"/>
              </a:ext>
            </a:extLst>
          </p:cNvPr>
          <p:cNvSpPr txBox="1">
            <a:spLocks noChangeArrowheads="1"/>
          </p:cNvSpPr>
          <p:nvPr/>
        </p:nvSpPr>
        <p:spPr bwMode="auto">
          <a:xfrm>
            <a:off x="6297614" y="2528888"/>
            <a:ext cx="47783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sz="1600">
                <a:solidFill>
                  <a:srgbClr val="7030A0"/>
                </a:solidFill>
                <a:latin typeface="Arial" charset="0"/>
                <a:ea typeface="ＭＳ Ｐゴシック" charset="0"/>
              </a:rPr>
              <a:t>-10</a:t>
            </a:r>
            <a:endParaRPr kumimoji="1" lang="en-US" sz="1600">
              <a:solidFill>
                <a:srgbClr val="7030A0"/>
              </a:solidFill>
              <a:latin typeface="Arial" charset="0"/>
              <a:ea typeface="ＭＳ Ｐゴシック" charset="0"/>
            </a:endParaRPr>
          </a:p>
        </p:txBody>
      </p:sp>
      <p:sp>
        <p:nvSpPr>
          <p:cNvPr id="95284" name="Text Box 52">
            <a:extLst>
              <a:ext uri="{FF2B5EF4-FFF2-40B4-BE49-F238E27FC236}">
                <a16:creationId xmlns:a16="http://schemas.microsoft.com/office/drawing/2014/main" id="{9A45D389-743D-289D-F239-B510B11F95E6}"/>
              </a:ext>
            </a:extLst>
          </p:cNvPr>
          <p:cNvSpPr txBox="1">
            <a:spLocks noChangeArrowheads="1"/>
          </p:cNvSpPr>
          <p:nvPr/>
        </p:nvSpPr>
        <p:spPr bwMode="auto">
          <a:xfrm>
            <a:off x="5688014" y="2528888"/>
            <a:ext cx="47783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sz="1600">
                <a:solidFill>
                  <a:srgbClr val="7030A0"/>
                </a:solidFill>
                <a:latin typeface="Arial" charset="0"/>
                <a:ea typeface="ＭＳ Ｐゴシック" charset="0"/>
              </a:rPr>
              <a:t>-15</a:t>
            </a:r>
            <a:endParaRPr kumimoji="1" lang="en-US" sz="1600">
              <a:solidFill>
                <a:srgbClr val="7030A0"/>
              </a:solidFill>
              <a:latin typeface="Arial" charset="0"/>
              <a:ea typeface="ＭＳ Ｐゴシック" charset="0"/>
            </a:endParaRPr>
          </a:p>
        </p:txBody>
      </p:sp>
      <p:sp>
        <p:nvSpPr>
          <p:cNvPr id="95285" name="Text Box 53">
            <a:extLst>
              <a:ext uri="{FF2B5EF4-FFF2-40B4-BE49-F238E27FC236}">
                <a16:creationId xmlns:a16="http://schemas.microsoft.com/office/drawing/2014/main" id="{6B52D106-684B-F5B9-6D3C-F77A46F08E8D}"/>
              </a:ext>
            </a:extLst>
          </p:cNvPr>
          <p:cNvSpPr txBox="1">
            <a:spLocks noChangeArrowheads="1"/>
          </p:cNvSpPr>
          <p:nvPr/>
        </p:nvSpPr>
        <p:spPr bwMode="auto">
          <a:xfrm>
            <a:off x="8286751" y="2528888"/>
            <a:ext cx="2968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sz="1600">
                <a:solidFill>
                  <a:srgbClr val="7030A0"/>
                </a:solidFill>
                <a:latin typeface="Arial" charset="0"/>
                <a:ea typeface="ＭＳ Ｐゴシック" charset="0"/>
              </a:rPr>
              <a:t>5</a:t>
            </a:r>
            <a:endParaRPr kumimoji="1" lang="en-US" sz="1600">
              <a:solidFill>
                <a:srgbClr val="7030A0"/>
              </a:solidFill>
              <a:latin typeface="Arial" charset="0"/>
              <a:ea typeface="ＭＳ Ｐゴシック" charset="0"/>
            </a:endParaRPr>
          </a:p>
        </p:txBody>
      </p:sp>
      <p:sp>
        <p:nvSpPr>
          <p:cNvPr id="95286" name="Text Box 54">
            <a:extLst>
              <a:ext uri="{FF2B5EF4-FFF2-40B4-BE49-F238E27FC236}">
                <a16:creationId xmlns:a16="http://schemas.microsoft.com/office/drawing/2014/main" id="{21E4684E-777B-26E4-1F84-65CFA328614D}"/>
              </a:ext>
            </a:extLst>
          </p:cNvPr>
          <p:cNvSpPr txBox="1">
            <a:spLocks noChangeArrowheads="1"/>
          </p:cNvSpPr>
          <p:nvPr/>
        </p:nvSpPr>
        <p:spPr bwMode="auto">
          <a:xfrm>
            <a:off x="8859839" y="2528888"/>
            <a:ext cx="4095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sz="1600">
                <a:solidFill>
                  <a:srgbClr val="7030A0"/>
                </a:solidFill>
                <a:latin typeface="Arial" charset="0"/>
                <a:ea typeface="ＭＳ Ｐゴシック" charset="0"/>
              </a:rPr>
              <a:t>10</a:t>
            </a:r>
            <a:endParaRPr kumimoji="1" lang="en-US" sz="1600">
              <a:solidFill>
                <a:srgbClr val="7030A0"/>
              </a:solidFill>
              <a:latin typeface="Arial" charset="0"/>
              <a:ea typeface="ＭＳ Ｐゴシック" charset="0"/>
            </a:endParaRPr>
          </a:p>
        </p:txBody>
      </p:sp>
      <p:sp>
        <p:nvSpPr>
          <p:cNvPr id="95287" name="Text Box 55">
            <a:extLst>
              <a:ext uri="{FF2B5EF4-FFF2-40B4-BE49-F238E27FC236}">
                <a16:creationId xmlns:a16="http://schemas.microsoft.com/office/drawing/2014/main" id="{C73E3CC3-10D4-E0B0-386F-CF6BE7213F1A}"/>
              </a:ext>
            </a:extLst>
          </p:cNvPr>
          <p:cNvSpPr txBox="1">
            <a:spLocks noChangeArrowheads="1"/>
          </p:cNvSpPr>
          <p:nvPr/>
        </p:nvSpPr>
        <p:spPr bwMode="auto">
          <a:xfrm>
            <a:off x="9345614" y="2528888"/>
            <a:ext cx="4095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sz="1600">
                <a:solidFill>
                  <a:srgbClr val="7030A0"/>
                </a:solidFill>
                <a:latin typeface="Arial" charset="0"/>
                <a:ea typeface="ＭＳ Ｐゴシック" charset="0"/>
              </a:rPr>
              <a:t>15</a:t>
            </a:r>
            <a:endParaRPr kumimoji="1" lang="en-US" sz="1600">
              <a:solidFill>
                <a:srgbClr val="7030A0"/>
              </a:solidFill>
              <a:latin typeface="Arial" charset="0"/>
              <a:ea typeface="ＭＳ Ｐゴシック" charset="0"/>
            </a:endParaRPr>
          </a:p>
        </p:txBody>
      </p:sp>
      <p:sp>
        <p:nvSpPr>
          <p:cNvPr id="95288" name="Text Box 56">
            <a:extLst>
              <a:ext uri="{FF2B5EF4-FFF2-40B4-BE49-F238E27FC236}">
                <a16:creationId xmlns:a16="http://schemas.microsoft.com/office/drawing/2014/main" id="{C656DEF8-19C2-8703-CE28-7780B02DE11B}"/>
              </a:ext>
            </a:extLst>
          </p:cNvPr>
          <p:cNvSpPr txBox="1">
            <a:spLocks noChangeArrowheads="1"/>
          </p:cNvSpPr>
          <p:nvPr/>
        </p:nvSpPr>
        <p:spPr bwMode="auto">
          <a:xfrm>
            <a:off x="5527676" y="227013"/>
            <a:ext cx="4095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sz="1600">
                <a:solidFill>
                  <a:srgbClr val="7030A0"/>
                </a:solidFill>
                <a:latin typeface="Arial" charset="0"/>
                <a:ea typeface="ＭＳ Ｐゴシック" charset="0"/>
              </a:rPr>
              <a:t>15</a:t>
            </a:r>
            <a:endParaRPr kumimoji="1" lang="en-US" sz="1600">
              <a:solidFill>
                <a:srgbClr val="7030A0"/>
              </a:solidFill>
              <a:latin typeface="Arial" charset="0"/>
              <a:ea typeface="ＭＳ Ｐゴシック" charset="0"/>
            </a:endParaRPr>
          </a:p>
        </p:txBody>
      </p:sp>
      <p:sp>
        <p:nvSpPr>
          <p:cNvPr id="95289" name="Text Box 57">
            <a:extLst>
              <a:ext uri="{FF2B5EF4-FFF2-40B4-BE49-F238E27FC236}">
                <a16:creationId xmlns:a16="http://schemas.microsoft.com/office/drawing/2014/main" id="{B3C848F9-C010-E292-654B-B963E2F7B322}"/>
              </a:ext>
            </a:extLst>
          </p:cNvPr>
          <p:cNvSpPr txBox="1">
            <a:spLocks noChangeArrowheads="1"/>
          </p:cNvSpPr>
          <p:nvPr/>
        </p:nvSpPr>
        <p:spPr bwMode="auto">
          <a:xfrm>
            <a:off x="5640388" y="760413"/>
            <a:ext cx="2968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sz="1600">
                <a:solidFill>
                  <a:srgbClr val="7030A0"/>
                </a:solidFill>
                <a:latin typeface="Arial" charset="0"/>
                <a:ea typeface="ＭＳ Ｐゴシック" charset="0"/>
              </a:rPr>
              <a:t>5</a:t>
            </a:r>
            <a:endParaRPr kumimoji="1" lang="en-US" sz="1600">
              <a:solidFill>
                <a:srgbClr val="7030A0"/>
              </a:solidFill>
              <a:latin typeface="Arial" charset="0"/>
              <a:ea typeface="ＭＳ Ｐゴシック" charset="0"/>
            </a:endParaRPr>
          </a:p>
        </p:txBody>
      </p:sp>
      <p:sp>
        <p:nvSpPr>
          <p:cNvPr id="95290" name="Text Box 58">
            <a:extLst>
              <a:ext uri="{FF2B5EF4-FFF2-40B4-BE49-F238E27FC236}">
                <a16:creationId xmlns:a16="http://schemas.microsoft.com/office/drawing/2014/main" id="{E393D820-3560-97C6-9EAE-7AAA03F415CE}"/>
              </a:ext>
            </a:extLst>
          </p:cNvPr>
          <p:cNvSpPr txBox="1">
            <a:spLocks noChangeArrowheads="1"/>
          </p:cNvSpPr>
          <p:nvPr/>
        </p:nvSpPr>
        <p:spPr bwMode="auto">
          <a:xfrm>
            <a:off x="5572126" y="1293813"/>
            <a:ext cx="3651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sz="1600">
                <a:solidFill>
                  <a:srgbClr val="7030A0"/>
                </a:solidFill>
                <a:latin typeface="Arial" charset="0"/>
                <a:ea typeface="ＭＳ Ｐゴシック" charset="0"/>
              </a:rPr>
              <a:t>-5</a:t>
            </a:r>
            <a:endParaRPr kumimoji="1" lang="en-US" sz="1600">
              <a:solidFill>
                <a:srgbClr val="7030A0"/>
              </a:solidFill>
              <a:latin typeface="Arial" charset="0"/>
              <a:ea typeface="ＭＳ Ｐゴシック" charset="0"/>
            </a:endParaRPr>
          </a:p>
        </p:txBody>
      </p:sp>
      <p:sp>
        <p:nvSpPr>
          <p:cNvPr id="95291" name="Text Box 59">
            <a:extLst>
              <a:ext uri="{FF2B5EF4-FFF2-40B4-BE49-F238E27FC236}">
                <a16:creationId xmlns:a16="http://schemas.microsoft.com/office/drawing/2014/main" id="{42B2AB1F-248D-FE1D-033F-37432D2E51EF}"/>
              </a:ext>
            </a:extLst>
          </p:cNvPr>
          <p:cNvSpPr txBox="1">
            <a:spLocks noChangeArrowheads="1"/>
          </p:cNvSpPr>
          <p:nvPr/>
        </p:nvSpPr>
        <p:spPr bwMode="auto">
          <a:xfrm>
            <a:off x="5459414" y="1827213"/>
            <a:ext cx="47783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sz="1600">
                <a:solidFill>
                  <a:srgbClr val="7030A0"/>
                </a:solidFill>
                <a:latin typeface="Arial" charset="0"/>
                <a:ea typeface="ＭＳ Ｐゴシック" charset="0"/>
              </a:rPr>
              <a:t>-15</a:t>
            </a:r>
            <a:endParaRPr kumimoji="1" lang="en-US" sz="1600">
              <a:solidFill>
                <a:srgbClr val="7030A0"/>
              </a:solidFill>
              <a:latin typeface="Arial" charset="0"/>
              <a:ea typeface="ＭＳ Ｐゴシック" charset="0"/>
            </a:endParaRPr>
          </a:p>
        </p:txBody>
      </p:sp>
      <p:sp>
        <p:nvSpPr>
          <p:cNvPr id="95292" name="Line 60">
            <a:extLst>
              <a:ext uri="{FF2B5EF4-FFF2-40B4-BE49-F238E27FC236}">
                <a16:creationId xmlns:a16="http://schemas.microsoft.com/office/drawing/2014/main" id="{4046C9FC-5AC5-6D7B-84CA-5485CBDADA4B}"/>
              </a:ext>
            </a:extLst>
          </p:cNvPr>
          <p:cNvSpPr>
            <a:spLocks noChangeShapeType="1"/>
          </p:cNvSpPr>
          <p:nvPr/>
        </p:nvSpPr>
        <p:spPr bwMode="auto">
          <a:xfrm flipV="1">
            <a:off x="7821613" y="412750"/>
            <a:ext cx="0" cy="2057400"/>
          </a:xfrm>
          <a:prstGeom prst="line">
            <a:avLst/>
          </a:prstGeom>
          <a:noFill/>
          <a:ln w="25400">
            <a:solidFill>
              <a:schemeClr val="accent2">
                <a:lumMod val="75000"/>
              </a:schemeClr>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7030A0"/>
              </a:solidFill>
              <a:latin typeface="Arial" charset="0"/>
              <a:ea typeface="ＭＳ Ｐゴシック" charset="0"/>
            </a:endParaRPr>
          </a:p>
        </p:txBody>
      </p:sp>
      <p:sp>
        <p:nvSpPr>
          <p:cNvPr id="95293" name="Text Box 61">
            <a:extLst>
              <a:ext uri="{FF2B5EF4-FFF2-40B4-BE49-F238E27FC236}">
                <a16:creationId xmlns:a16="http://schemas.microsoft.com/office/drawing/2014/main" id="{90274B95-A2B3-3F3D-8D38-713D4AFFE6E1}"/>
              </a:ext>
            </a:extLst>
          </p:cNvPr>
          <p:cNvSpPr txBox="1">
            <a:spLocks noChangeArrowheads="1"/>
          </p:cNvSpPr>
          <p:nvPr/>
        </p:nvSpPr>
        <p:spPr bwMode="auto">
          <a:xfrm rot="16200000">
            <a:off x="5206191" y="2546628"/>
            <a:ext cx="62709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kumimoji="1" lang="en-GB" b="1">
                <a:solidFill>
                  <a:srgbClr val="7030A0"/>
                </a:solidFill>
                <a:latin typeface="Symbol" charset="0"/>
                <a:ea typeface="ＭＳ Ｐゴシック" charset="0"/>
                <a:sym typeface="Symbol" charset="0"/>
              </a:rPr>
              <a:t></a:t>
            </a:r>
            <a:r>
              <a:rPr kumimoji="1" lang="en-GB" b="1" baseline="30000">
                <a:solidFill>
                  <a:srgbClr val="7030A0"/>
                </a:solidFill>
                <a:latin typeface="Arial" charset="0"/>
                <a:ea typeface="ＭＳ Ｐゴシック" charset="0"/>
              </a:rPr>
              <a:t>34</a:t>
            </a:r>
            <a:r>
              <a:rPr kumimoji="1" lang="en-GB" b="1">
                <a:solidFill>
                  <a:srgbClr val="7030A0"/>
                </a:solidFill>
                <a:latin typeface="Arial" charset="0"/>
                <a:ea typeface="ＭＳ Ｐゴシック" charset="0"/>
              </a:rPr>
              <a:t>S</a:t>
            </a:r>
            <a:endParaRPr kumimoji="1" lang="en-US" b="1">
              <a:solidFill>
                <a:srgbClr val="7030A0"/>
              </a:solidFill>
              <a:latin typeface="Arial" charset="0"/>
              <a:ea typeface="ＭＳ Ｐゴシック" charset="0"/>
            </a:endParaRPr>
          </a:p>
        </p:txBody>
      </p:sp>
      <p:sp>
        <p:nvSpPr>
          <p:cNvPr id="95294" name="Text Box 62">
            <a:extLst>
              <a:ext uri="{FF2B5EF4-FFF2-40B4-BE49-F238E27FC236}">
                <a16:creationId xmlns:a16="http://schemas.microsoft.com/office/drawing/2014/main" id="{18139D9A-0DCF-CCA6-4107-0C21D5359D27}"/>
              </a:ext>
            </a:extLst>
          </p:cNvPr>
          <p:cNvSpPr txBox="1">
            <a:spLocks noChangeArrowheads="1"/>
          </p:cNvSpPr>
          <p:nvPr/>
        </p:nvSpPr>
        <p:spPr bwMode="auto">
          <a:xfrm>
            <a:off x="1655764" y="1630363"/>
            <a:ext cx="3429000" cy="1069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GB" altLang="en-US" sz="1600" b="1" dirty="0">
                <a:solidFill>
                  <a:srgbClr val="7030A0"/>
                </a:solidFill>
              </a:rPr>
              <a:t>Without exception – </a:t>
            </a:r>
            <a:r>
              <a:rPr kumimoji="1" lang="en-GB" altLang="en-US" sz="1600" b="1" dirty="0" err="1">
                <a:solidFill>
                  <a:srgbClr val="7030A0"/>
                </a:solidFill>
              </a:rPr>
              <a:t>sulfides</a:t>
            </a:r>
            <a:endParaRPr kumimoji="1" lang="en-GB" altLang="en-US" sz="1600" b="1" dirty="0">
              <a:solidFill>
                <a:srgbClr val="7030A0"/>
              </a:solidFill>
            </a:endParaRPr>
          </a:p>
          <a:p>
            <a:pPr eaLnBrk="1" hangingPunct="1"/>
            <a:r>
              <a:rPr kumimoji="1" lang="en-GB" altLang="en-US" sz="1600" b="1" dirty="0">
                <a:solidFill>
                  <a:srgbClr val="7030A0"/>
                </a:solidFill>
              </a:rPr>
              <a:t>within 3m of hanging wall of all faults have high </a:t>
            </a:r>
            <a:r>
              <a:rPr kumimoji="1" lang="en-GB" altLang="en-US" sz="1600" b="1" dirty="0">
                <a:solidFill>
                  <a:srgbClr val="7030A0"/>
                </a:solidFill>
                <a:latin typeface="Symbol" pitchFamily="2" charset="2"/>
                <a:sym typeface="Symbol" pitchFamily="2" charset="2"/>
              </a:rPr>
              <a:t></a:t>
            </a:r>
            <a:r>
              <a:rPr kumimoji="1" lang="en-GB" altLang="en-US" sz="1600" b="1" baseline="30000" dirty="0">
                <a:solidFill>
                  <a:srgbClr val="7030A0"/>
                </a:solidFill>
              </a:rPr>
              <a:t>34</a:t>
            </a:r>
            <a:r>
              <a:rPr kumimoji="1" lang="en-GB" altLang="en-US" sz="1600" b="1" dirty="0">
                <a:solidFill>
                  <a:srgbClr val="7030A0"/>
                </a:solidFill>
              </a:rPr>
              <a:t>S – and textures to match</a:t>
            </a:r>
            <a:endParaRPr kumimoji="1" lang="en-US" altLang="en-US" sz="1600" b="1" dirty="0">
              <a:solidFill>
                <a:srgbClr val="7030A0"/>
              </a:solidFill>
            </a:endParaRPr>
          </a:p>
        </p:txBody>
      </p:sp>
      <p:sp>
        <p:nvSpPr>
          <p:cNvPr id="95295" name="Text Box 63">
            <a:extLst>
              <a:ext uri="{FF2B5EF4-FFF2-40B4-BE49-F238E27FC236}">
                <a16:creationId xmlns:a16="http://schemas.microsoft.com/office/drawing/2014/main" id="{02CE2691-D001-55EC-600D-F09AFDD57E32}"/>
              </a:ext>
            </a:extLst>
          </p:cNvPr>
          <p:cNvSpPr txBox="1">
            <a:spLocks noChangeArrowheads="1"/>
          </p:cNvSpPr>
          <p:nvPr/>
        </p:nvSpPr>
        <p:spPr bwMode="auto">
          <a:xfrm>
            <a:off x="1676400" y="2870201"/>
            <a:ext cx="34290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r>
              <a:rPr kumimoji="1" lang="en-GB" sz="1600" b="1">
                <a:solidFill>
                  <a:srgbClr val="7030A0"/>
                </a:solidFill>
                <a:latin typeface="Arial" charset="0"/>
                <a:ea typeface="ＭＳ Ｐゴシック" charset="0"/>
              </a:rPr>
              <a:t>Outwith this distance, bacteriogenic sulfide dominates</a:t>
            </a:r>
            <a:endParaRPr kumimoji="1" lang="en-US" sz="1600" b="1">
              <a:solidFill>
                <a:srgbClr val="7030A0"/>
              </a:solidFill>
              <a:latin typeface="Arial" charset="0"/>
              <a:ea typeface="ＭＳ Ｐゴシック" charset="0"/>
            </a:endParaRPr>
          </a:p>
        </p:txBody>
      </p:sp>
      <p:sp>
        <p:nvSpPr>
          <p:cNvPr id="95297" name="Rectangle 65">
            <a:extLst>
              <a:ext uri="{FF2B5EF4-FFF2-40B4-BE49-F238E27FC236}">
                <a16:creationId xmlns:a16="http://schemas.microsoft.com/office/drawing/2014/main" id="{4F2E2D5C-3D08-A959-7BA6-6AB5C3C5EB17}"/>
              </a:ext>
            </a:extLst>
          </p:cNvPr>
          <p:cNvSpPr>
            <a:spLocks noChangeArrowheads="1"/>
          </p:cNvSpPr>
          <p:nvPr/>
        </p:nvSpPr>
        <p:spPr bwMode="auto">
          <a:xfrm>
            <a:off x="1670050" y="3621089"/>
            <a:ext cx="304800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r>
              <a:rPr kumimoji="1" lang="en-GB" sz="1600" b="1" dirty="0">
                <a:solidFill>
                  <a:srgbClr val="7030A0"/>
                </a:solidFill>
                <a:latin typeface="Arial" charset="0"/>
                <a:ea typeface="ＭＳ Ｐゴシック" charset="0"/>
              </a:rPr>
              <a:t>Texture and </a:t>
            </a:r>
            <a:r>
              <a:rPr kumimoji="1" lang="en-GB" sz="1600" b="1" dirty="0">
                <a:solidFill>
                  <a:srgbClr val="7030A0"/>
                </a:solidFill>
                <a:latin typeface="Symbol" charset="0"/>
                <a:ea typeface="ＭＳ Ｐゴシック" charset="0"/>
                <a:sym typeface="Symbol" charset="0"/>
              </a:rPr>
              <a:t></a:t>
            </a:r>
            <a:r>
              <a:rPr kumimoji="1" lang="en-GB" sz="1600" b="1" baseline="30000" dirty="0">
                <a:solidFill>
                  <a:srgbClr val="7030A0"/>
                </a:solidFill>
                <a:latin typeface="Arial" charset="0"/>
                <a:ea typeface="ＭＳ Ｐゴシック" charset="0"/>
              </a:rPr>
              <a:t>34</a:t>
            </a:r>
            <a:r>
              <a:rPr kumimoji="1" lang="en-GB" sz="1600" b="1" dirty="0">
                <a:solidFill>
                  <a:srgbClr val="7030A0"/>
                </a:solidFill>
                <a:latin typeface="Arial" charset="0"/>
                <a:ea typeface="ＭＳ Ｐゴシック" charset="0"/>
              </a:rPr>
              <a:t>S define feeder faults and indicate early moving structures are important.</a:t>
            </a:r>
            <a:endParaRPr kumimoji="1" lang="en-US" sz="1600" b="1" dirty="0">
              <a:solidFill>
                <a:srgbClr val="7030A0"/>
              </a:solidFill>
              <a:latin typeface="Arial" charset="0"/>
              <a:ea typeface="ＭＳ Ｐゴシック" charset="0"/>
            </a:endParaRPr>
          </a:p>
        </p:txBody>
      </p:sp>
      <p:sp>
        <p:nvSpPr>
          <p:cNvPr id="99388" name="Rectangle 66">
            <a:extLst>
              <a:ext uri="{FF2B5EF4-FFF2-40B4-BE49-F238E27FC236}">
                <a16:creationId xmlns:a16="http://schemas.microsoft.com/office/drawing/2014/main" id="{59DA5EEC-D677-11E6-AA80-34DF3CB90A66}"/>
              </a:ext>
            </a:extLst>
          </p:cNvPr>
          <p:cNvSpPr>
            <a:spLocks noChangeArrowheads="1"/>
          </p:cNvSpPr>
          <p:nvPr/>
        </p:nvSpPr>
        <p:spPr bwMode="auto">
          <a:xfrm>
            <a:off x="5410200" y="228600"/>
            <a:ext cx="44196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folHlink"/>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7030A0"/>
              </a:solidFill>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95294"/>
                                        </p:tgtEl>
                                        <p:attrNameLst>
                                          <p:attrName>style.visibility</p:attrName>
                                        </p:attrNameLst>
                                      </p:cBhvr>
                                      <p:to>
                                        <p:strVal val="visible"/>
                                      </p:to>
                                    </p:set>
                                    <p:anim calcmode="lin" valueType="num">
                                      <p:cBhvr>
                                        <p:cTn id="7" dur="500" fill="hold"/>
                                        <p:tgtEl>
                                          <p:spTgt spid="95294"/>
                                        </p:tgtEl>
                                        <p:attrNameLst>
                                          <p:attrName>ppt_x</p:attrName>
                                        </p:attrNameLst>
                                      </p:cBhvr>
                                      <p:tavLst>
                                        <p:tav tm="0">
                                          <p:val>
                                            <p:strVal val="#ppt_x"/>
                                          </p:val>
                                        </p:tav>
                                        <p:tav tm="100000">
                                          <p:val>
                                            <p:strVal val="#ppt_x"/>
                                          </p:val>
                                        </p:tav>
                                      </p:tavLst>
                                    </p:anim>
                                    <p:anim calcmode="lin" valueType="num">
                                      <p:cBhvr>
                                        <p:cTn id="8" dur="500" fill="hold"/>
                                        <p:tgtEl>
                                          <p:spTgt spid="95294"/>
                                        </p:tgtEl>
                                        <p:attrNameLst>
                                          <p:attrName>ppt_y</p:attrName>
                                        </p:attrNameLst>
                                      </p:cBhvr>
                                      <p:tavLst>
                                        <p:tav tm="0">
                                          <p:val>
                                            <p:strVal val="#ppt_y-#ppt_h/2"/>
                                          </p:val>
                                        </p:tav>
                                        <p:tav tm="100000">
                                          <p:val>
                                            <p:strVal val="#ppt_y"/>
                                          </p:val>
                                        </p:tav>
                                      </p:tavLst>
                                    </p:anim>
                                    <p:anim calcmode="lin" valueType="num">
                                      <p:cBhvr>
                                        <p:cTn id="9" dur="500" fill="hold"/>
                                        <p:tgtEl>
                                          <p:spTgt spid="95294"/>
                                        </p:tgtEl>
                                        <p:attrNameLst>
                                          <p:attrName>ppt_w</p:attrName>
                                        </p:attrNameLst>
                                      </p:cBhvr>
                                      <p:tavLst>
                                        <p:tav tm="0">
                                          <p:val>
                                            <p:strVal val="#ppt_w"/>
                                          </p:val>
                                        </p:tav>
                                        <p:tav tm="100000">
                                          <p:val>
                                            <p:strVal val="#ppt_w"/>
                                          </p:val>
                                        </p:tav>
                                      </p:tavLst>
                                    </p:anim>
                                    <p:anim calcmode="lin" valueType="num">
                                      <p:cBhvr>
                                        <p:cTn id="10" dur="500" fill="hold"/>
                                        <p:tgtEl>
                                          <p:spTgt spid="95294"/>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nodeType="clickEffect">
                                  <p:stCondLst>
                                    <p:cond delay="0"/>
                                  </p:stCondLst>
                                  <p:childTnLst>
                                    <p:set>
                                      <p:cBhvr>
                                        <p:cTn id="14" dur="1" fill="hold">
                                          <p:stCondLst>
                                            <p:cond delay="0"/>
                                          </p:stCondLst>
                                        </p:cTn>
                                        <p:tgtEl>
                                          <p:spTgt spid="95295"/>
                                        </p:tgtEl>
                                        <p:attrNameLst>
                                          <p:attrName>style.visibility</p:attrName>
                                        </p:attrNameLst>
                                      </p:cBhvr>
                                      <p:to>
                                        <p:strVal val="visible"/>
                                      </p:to>
                                    </p:set>
                                    <p:anim calcmode="lin" valueType="num">
                                      <p:cBhvr>
                                        <p:cTn id="15" dur="500" fill="hold"/>
                                        <p:tgtEl>
                                          <p:spTgt spid="95295"/>
                                        </p:tgtEl>
                                        <p:attrNameLst>
                                          <p:attrName>ppt_x</p:attrName>
                                        </p:attrNameLst>
                                      </p:cBhvr>
                                      <p:tavLst>
                                        <p:tav tm="0">
                                          <p:val>
                                            <p:strVal val="#ppt_x"/>
                                          </p:val>
                                        </p:tav>
                                        <p:tav tm="100000">
                                          <p:val>
                                            <p:strVal val="#ppt_x"/>
                                          </p:val>
                                        </p:tav>
                                      </p:tavLst>
                                    </p:anim>
                                    <p:anim calcmode="lin" valueType="num">
                                      <p:cBhvr>
                                        <p:cTn id="16" dur="500" fill="hold"/>
                                        <p:tgtEl>
                                          <p:spTgt spid="95295"/>
                                        </p:tgtEl>
                                        <p:attrNameLst>
                                          <p:attrName>ppt_y</p:attrName>
                                        </p:attrNameLst>
                                      </p:cBhvr>
                                      <p:tavLst>
                                        <p:tav tm="0">
                                          <p:val>
                                            <p:strVal val="#ppt_y-#ppt_h/2"/>
                                          </p:val>
                                        </p:tav>
                                        <p:tav tm="100000">
                                          <p:val>
                                            <p:strVal val="#ppt_y"/>
                                          </p:val>
                                        </p:tav>
                                      </p:tavLst>
                                    </p:anim>
                                    <p:anim calcmode="lin" valueType="num">
                                      <p:cBhvr>
                                        <p:cTn id="17" dur="500" fill="hold"/>
                                        <p:tgtEl>
                                          <p:spTgt spid="95295"/>
                                        </p:tgtEl>
                                        <p:attrNameLst>
                                          <p:attrName>ppt_w</p:attrName>
                                        </p:attrNameLst>
                                      </p:cBhvr>
                                      <p:tavLst>
                                        <p:tav tm="0">
                                          <p:val>
                                            <p:strVal val="#ppt_w"/>
                                          </p:val>
                                        </p:tav>
                                        <p:tav tm="100000">
                                          <p:val>
                                            <p:strVal val="#ppt_w"/>
                                          </p:val>
                                        </p:tav>
                                      </p:tavLst>
                                    </p:anim>
                                    <p:anim calcmode="lin" valueType="num">
                                      <p:cBhvr>
                                        <p:cTn id="18" dur="500" fill="hold"/>
                                        <p:tgtEl>
                                          <p:spTgt spid="95295"/>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nodeType="clickEffect">
                                  <p:stCondLst>
                                    <p:cond delay="0"/>
                                  </p:stCondLst>
                                  <p:childTnLst>
                                    <p:set>
                                      <p:cBhvr>
                                        <p:cTn id="22" dur="1" fill="hold">
                                          <p:stCondLst>
                                            <p:cond delay="0"/>
                                          </p:stCondLst>
                                        </p:cTn>
                                        <p:tgtEl>
                                          <p:spTgt spid="95297"/>
                                        </p:tgtEl>
                                        <p:attrNameLst>
                                          <p:attrName>style.visibility</p:attrName>
                                        </p:attrNameLst>
                                      </p:cBhvr>
                                      <p:to>
                                        <p:strVal val="visible"/>
                                      </p:to>
                                    </p:set>
                                    <p:anim calcmode="lin" valueType="num">
                                      <p:cBhvr>
                                        <p:cTn id="23" dur="500" fill="hold"/>
                                        <p:tgtEl>
                                          <p:spTgt spid="95297"/>
                                        </p:tgtEl>
                                        <p:attrNameLst>
                                          <p:attrName>ppt_x</p:attrName>
                                        </p:attrNameLst>
                                      </p:cBhvr>
                                      <p:tavLst>
                                        <p:tav tm="0">
                                          <p:val>
                                            <p:strVal val="#ppt_x"/>
                                          </p:val>
                                        </p:tav>
                                        <p:tav tm="100000">
                                          <p:val>
                                            <p:strVal val="#ppt_x"/>
                                          </p:val>
                                        </p:tav>
                                      </p:tavLst>
                                    </p:anim>
                                    <p:anim calcmode="lin" valueType="num">
                                      <p:cBhvr>
                                        <p:cTn id="24" dur="500" fill="hold"/>
                                        <p:tgtEl>
                                          <p:spTgt spid="95297"/>
                                        </p:tgtEl>
                                        <p:attrNameLst>
                                          <p:attrName>ppt_y</p:attrName>
                                        </p:attrNameLst>
                                      </p:cBhvr>
                                      <p:tavLst>
                                        <p:tav tm="0">
                                          <p:val>
                                            <p:strVal val="#ppt_y-#ppt_h/2"/>
                                          </p:val>
                                        </p:tav>
                                        <p:tav tm="100000">
                                          <p:val>
                                            <p:strVal val="#ppt_y"/>
                                          </p:val>
                                        </p:tav>
                                      </p:tavLst>
                                    </p:anim>
                                    <p:anim calcmode="lin" valueType="num">
                                      <p:cBhvr>
                                        <p:cTn id="25" dur="500" fill="hold"/>
                                        <p:tgtEl>
                                          <p:spTgt spid="95297"/>
                                        </p:tgtEl>
                                        <p:attrNameLst>
                                          <p:attrName>ppt_w</p:attrName>
                                        </p:attrNameLst>
                                      </p:cBhvr>
                                      <p:tavLst>
                                        <p:tav tm="0">
                                          <p:val>
                                            <p:strVal val="#ppt_w"/>
                                          </p:val>
                                        </p:tav>
                                        <p:tav tm="100000">
                                          <p:val>
                                            <p:strVal val="#ppt_w"/>
                                          </p:val>
                                        </p:tav>
                                      </p:tavLst>
                                    </p:anim>
                                    <p:anim calcmode="lin" valueType="num">
                                      <p:cBhvr>
                                        <p:cTn id="26" dur="500" fill="hold"/>
                                        <p:tgtEl>
                                          <p:spTgt spid="952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94" grpId="0" autoUpdateAnimBg="0"/>
      <p:bldP spid="95295" grpId="0" autoUpdateAnimBg="0"/>
      <p:bldP spid="9529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4">
            <a:extLst>
              <a:ext uri="{FF2B5EF4-FFF2-40B4-BE49-F238E27FC236}">
                <a16:creationId xmlns:a16="http://schemas.microsoft.com/office/drawing/2014/main" id="{104B13A7-27A0-3943-0725-A87E35DD6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800" y="241300"/>
            <a:ext cx="4978400" cy="637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14D61-FB17-3ADE-9B95-D3059A5F9443}"/>
              </a:ext>
            </a:extLst>
          </p:cNvPr>
          <p:cNvSpPr>
            <a:spLocks noGrp="1"/>
          </p:cNvSpPr>
          <p:nvPr>
            <p:ph type="title"/>
          </p:nvPr>
        </p:nvSpPr>
        <p:spPr>
          <a:xfrm>
            <a:off x="482600" y="978408"/>
            <a:ext cx="10634472" cy="1341046"/>
          </a:xfrm>
        </p:spPr>
        <p:txBody>
          <a:bodyPr/>
          <a:lstStyle/>
          <a:p>
            <a:r>
              <a:rPr lang="en-US" b="1" dirty="0">
                <a:solidFill>
                  <a:srgbClr val="7030A0"/>
                </a:solidFill>
              </a:rPr>
              <a:t>Basics…….</a:t>
            </a:r>
            <a:br>
              <a:rPr lang="en-US" b="1" dirty="0">
                <a:solidFill>
                  <a:srgbClr val="7030A0"/>
                </a:solidFill>
              </a:rPr>
            </a:br>
            <a:endParaRPr lang="en-US" b="1" dirty="0">
              <a:solidFill>
                <a:srgbClr val="7030A0"/>
              </a:solidFill>
            </a:endParaRPr>
          </a:p>
        </p:txBody>
      </p:sp>
      <p:graphicFrame>
        <p:nvGraphicFramePr>
          <p:cNvPr id="4" name="Content Placeholder 3">
            <a:extLst>
              <a:ext uri="{FF2B5EF4-FFF2-40B4-BE49-F238E27FC236}">
                <a16:creationId xmlns:a16="http://schemas.microsoft.com/office/drawing/2014/main" id="{A2F1503F-17E5-FFB4-812C-D2FCEBA17F23}"/>
              </a:ext>
            </a:extLst>
          </p:cNvPr>
          <p:cNvGraphicFramePr>
            <a:graphicFrameLocks noGrp="1"/>
          </p:cNvGraphicFramePr>
          <p:nvPr>
            <p:ph idx="1"/>
            <p:extLst>
              <p:ext uri="{D42A27DB-BD31-4B8C-83A1-F6EECF244321}">
                <p14:modId xmlns:p14="http://schemas.microsoft.com/office/powerpoint/2010/main" val="3525536973"/>
              </p:ext>
            </p:extLst>
          </p:nvPr>
        </p:nvGraphicFramePr>
        <p:xfrm>
          <a:off x="482600" y="2129884"/>
          <a:ext cx="10506991" cy="3749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1373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4">
            <a:extLst>
              <a:ext uri="{FF2B5EF4-FFF2-40B4-BE49-F238E27FC236}">
                <a16:creationId xmlns:a16="http://schemas.microsoft.com/office/drawing/2014/main" id="{BCC55E79-449B-3A63-11BE-943479FD2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169989"/>
            <a:ext cx="6019800" cy="457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38" name="Rectangle 5">
            <a:extLst>
              <a:ext uri="{FF2B5EF4-FFF2-40B4-BE49-F238E27FC236}">
                <a16:creationId xmlns:a16="http://schemas.microsoft.com/office/drawing/2014/main" id="{D5FCFB66-2076-9B0C-FBB8-2AC7D2889975}"/>
              </a:ext>
            </a:extLst>
          </p:cNvPr>
          <p:cNvSpPr>
            <a:spLocks noChangeArrowheads="1"/>
          </p:cNvSpPr>
          <p:nvPr/>
        </p:nvSpPr>
        <p:spPr bwMode="auto">
          <a:xfrm>
            <a:off x="3048001" y="457200"/>
            <a:ext cx="61452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1"/>
              <a:t>S ISOTOPES TOTALLY DISCONNECTED!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08A-90CE-93B6-E863-7F952C48E6C3}"/>
              </a:ext>
            </a:extLst>
          </p:cNvPr>
          <p:cNvSpPr>
            <a:spLocks noGrp="1"/>
          </p:cNvSpPr>
          <p:nvPr>
            <p:ph type="title"/>
          </p:nvPr>
        </p:nvSpPr>
        <p:spPr>
          <a:xfrm>
            <a:off x="484631" y="696020"/>
            <a:ext cx="11145039" cy="1339584"/>
          </a:xfrm>
        </p:spPr>
        <p:txBody>
          <a:bodyPr anchor="ctr"/>
          <a:lstStyle/>
          <a:p>
            <a:pPr algn="ctr"/>
            <a:r>
              <a:rPr lang="en-US" b="1" dirty="0">
                <a:solidFill>
                  <a:srgbClr val="7030A0"/>
                </a:solidFill>
              </a:rPr>
              <a:t>Sulfur Origins……dual source</a:t>
            </a:r>
            <a:br>
              <a:rPr lang="en-US" b="1" dirty="0">
                <a:solidFill>
                  <a:srgbClr val="7030A0"/>
                </a:solidFill>
              </a:rPr>
            </a:br>
            <a:r>
              <a:rPr lang="en-US" sz="2800" b="1" dirty="0" err="1">
                <a:solidFill>
                  <a:srgbClr val="7030A0"/>
                </a:solidFill>
              </a:rPr>
              <a:t>Coomer</a:t>
            </a:r>
            <a:r>
              <a:rPr lang="en-US" sz="2800" b="1" dirty="0">
                <a:solidFill>
                  <a:srgbClr val="7030A0"/>
                </a:solidFill>
              </a:rPr>
              <a:t> and Robinson (1976) </a:t>
            </a:r>
            <a:r>
              <a:rPr lang="en-US" sz="2800" b="1" dirty="0" err="1">
                <a:solidFill>
                  <a:srgbClr val="7030A0"/>
                </a:solidFill>
              </a:rPr>
              <a:t>Mineralium</a:t>
            </a:r>
            <a:r>
              <a:rPr lang="en-US" sz="2800" b="1" dirty="0">
                <a:solidFill>
                  <a:srgbClr val="7030A0"/>
                </a:solidFill>
              </a:rPr>
              <a:t> Deposita</a:t>
            </a:r>
            <a:br>
              <a:rPr lang="en-US" sz="2800" b="1" dirty="0">
                <a:solidFill>
                  <a:srgbClr val="7030A0"/>
                </a:solidFill>
              </a:rPr>
            </a:br>
            <a:r>
              <a:rPr lang="en-US" sz="2800" b="1" dirty="0">
                <a:solidFill>
                  <a:srgbClr val="7030A0"/>
                </a:solidFill>
              </a:rPr>
              <a:t>a truly seminal paper </a:t>
            </a:r>
            <a:br>
              <a:rPr lang="en-US" sz="2800" b="1" dirty="0">
                <a:solidFill>
                  <a:srgbClr val="7030A0"/>
                </a:solidFill>
              </a:rPr>
            </a:br>
            <a:r>
              <a:rPr lang="en-US" sz="2800" b="1" dirty="0">
                <a:solidFill>
                  <a:srgbClr val="7030A0"/>
                </a:solidFill>
              </a:rPr>
              <a:t>sulfur isotope study of the </a:t>
            </a:r>
            <a:r>
              <a:rPr lang="en-US" sz="2800" b="1" dirty="0" err="1">
                <a:solidFill>
                  <a:srgbClr val="7030A0"/>
                </a:solidFill>
              </a:rPr>
              <a:t>Silvermines</a:t>
            </a:r>
            <a:r>
              <a:rPr lang="en-US" sz="2800" b="1" dirty="0">
                <a:solidFill>
                  <a:srgbClr val="7030A0"/>
                </a:solidFill>
              </a:rPr>
              <a:t> </a:t>
            </a:r>
            <a:r>
              <a:rPr lang="en-US" sz="2800" b="1" dirty="0" err="1">
                <a:solidFill>
                  <a:srgbClr val="7030A0"/>
                </a:solidFill>
              </a:rPr>
              <a:t>Zn+Pb+barite</a:t>
            </a:r>
            <a:r>
              <a:rPr lang="en-US" sz="2800" b="1" dirty="0">
                <a:solidFill>
                  <a:srgbClr val="7030A0"/>
                </a:solidFill>
              </a:rPr>
              <a:t> deposit.</a:t>
            </a:r>
            <a:endParaRPr lang="en-US" b="1" dirty="0">
              <a:solidFill>
                <a:srgbClr val="7030A0"/>
              </a:solidFill>
            </a:endParaRPr>
          </a:p>
        </p:txBody>
      </p:sp>
      <p:sp>
        <p:nvSpPr>
          <p:cNvPr id="5" name="Text Placeholder 4">
            <a:extLst>
              <a:ext uri="{FF2B5EF4-FFF2-40B4-BE49-F238E27FC236}">
                <a16:creationId xmlns:a16="http://schemas.microsoft.com/office/drawing/2014/main" id="{67F13705-25CF-B4F6-18AA-F355062105FB}"/>
              </a:ext>
            </a:extLst>
          </p:cNvPr>
          <p:cNvSpPr>
            <a:spLocks noGrp="1"/>
          </p:cNvSpPr>
          <p:nvPr>
            <p:ph type="body" idx="1"/>
          </p:nvPr>
        </p:nvSpPr>
        <p:spPr>
          <a:solidFill>
            <a:schemeClr val="accent2">
              <a:lumMod val="75000"/>
            </a:schemeClr>
          </a:solidFill>
        </p:spPr>
        <p:txBody>
          <a:bodyPr anchor="ctr">
            <a:normAutofit/>
          </a:bodyPr>
          <a:lstStyle/>
          <a:p>
            <a:pPr algn="ctr"/>
            <a:r>
              <a:rPr lang="en-US" sz="3600" b="1" dirty="0">
                <a:solidFill>
                  <a:schemeClr val="bg1"/>
                </a:solidFill>
                <a:highlight>
                  <a:srgbClr val="0000FF"/>
                </a:highlight>
              </a:rPr>
              <a:t>Seawater</a:t>
            </a:r>
            <a:endParaRPr lang="en-US" sz="3600" dirty="0"/>
          </a:p>
        </p:txBody>
      </p:sp>
      <p:sp>
        <p:nvSpPr>
          <p:cNvPr id="9" name="Content Placeholder 8">
            <a:extLst>
              <a:ext uri="{FF2B5EF4-FFF2-40B4-BE49-F238E27FC236}">
                <a16:creationId xmlns:a16="http://schemas.microsoft.com/office/drawing/2014/main" id="{1F74D1C3-4329-5575-3076-2313C887158D}"/>
              </a:ext>
            </a:extLst>
          </p:cNvPr>
          <p:cNvSpPr>
            <a:spLocks noGrp="1"/>
          </p:cNvSpPr>
          <p:nvPr>
            <p:ph sz="half" idx="2"/>
          </p:nvPr>
        </p:nvSpPr>
        <p:spPr>
          <a:solidFill>
            <a:schemeClr val="accent2">
              <a:lumMod val="75000"/>
            </a:schemeClr>
          </a:solidFill>
        </p:spPr>
        <p:txBody>
          <a:bodyPr/>
          <a:lstStyle/>
          <a:p>
            <a:pPr marL="342900" indent="-342900">
              <a:buFont typeface="Arial" panose="020B0604020202020204" pitchFamily="34" charset="0"/>
              <a:buChar char="•"/>
            </a:pPr>
            <a:r>
              <a:rPr lang="en-US" sz="2400" b="1" dirty="0">
                <a:solidFill>
                  <a:schemeClr val="bg1"/>
                </a:solidFill>
                <a:highlight>
                  <a:srgbClr val="0000FF"/>
                </a:highlight>
              </a:rPr>
              <a:t>Direct precipitation for sulfates</a:t>
            </a:r>
          </a:p>
          <a:p>
            <a:pPr marL="342900" indent="-342900">
              <a:buFont typeface="Arial" panose="020B0604020202020204" pitchFamily="34" charset="0"/>
              <a:buChar char="•"/>
            </a:pPr>
            <a:endParaRPr lang="en-US" sz="2400" b="1" dirty="0">
              <a:solidFill>
                <a:schemeClr val="bg1"/>
              </a:solidFill>
              <a:highlight>
                <a:srgbClr val="0000FF"/>
              </a:highlight>
            </a:endParaRPr>
          </a:p>
          <a:p>
            <a:pPr marL="342900" indent="-342900">
              <a:buFont typeface="Arial" panose="020B0604020202020204" pitchFamily="34" charset="0"/>
              <a:buChar char="•"/>
            </a:pPr>
            <a:r>
              <a:rPr lang="en-US" sz="2400" b="1" dirty="0">
                <a:solidFill>
                  <a:schemeClr val="bg1"/>
                </a:solidFill>
                <a:highlight>
                  <a:srgbClr val="0000FF"/>
                </a:highlight>
              </a:rPr>
              <a:t>Microbial reduction of sulfate for sulfides</a:t>
            </a:r>
          </a:p>
          <a:p>
            <a:endParaRPr lang="en-US" dirty="0"/>
          </a:p>
        </p:txBody>
      </p:sp>
      <p:sp>
        <p:nvSpPr>
          <p:cNvPr id="6" name="Text Placeholder 5">
            <a:extLst>
              <a:ext uri="{FF2B5EF4-FFF2-40B4-BE49-F238E27FC236}">
                <a16:creationId xmlns:a16="http://schemas.microsoft.com/office/drawing/2014/main" id="{C67122A1-BFE6-8495-082C-8DD58D00F83B}"/>
              </a:ext>
            </a:extLst>
          </p:cNvPr>
          <p:cNvSpPr>
            <a:spLocks noGrp="1"/>
          </p:cNvSpPr>
          <p:nvPr>
            <p:ph type="body" sz="quarter" idx="3"/>
          </p:nvPr>
        </p:nvSpPr>
        <p:spPr>
          <a:solidFill>
            <a:srgbClr val="FF0000"/>
          </a:solidFill>
        </p:spPr>
        <p:txBody>
          <a:bodyPr anchor="ctr">
            <a:normAutofit/>
          </a:bodyPr>
          <a:lstStyle/>
          <a:p>
            <a:pPr algn="ctr"/>
            <a:r>
              <a:rPr lang="en-US" sz="3600" b="1" dirty="0">
                <a:solidFill>
                  <a:schemeClr val="bg1"/>
                </a:solidFill>
                <a:highlight>
                  <a:srgbClr val="FF0000"/>
                </a:highlight>
              </a:rPr>
              <a:t>Hydrothermal</a:t>
            </a:r>
            <a:endParaRPr lang="en-US" sz="3600" dirty="0"/>
          </a:p>
        </p:txBody>
      </p:sp>
      <p:sp>
        <p:nvSpPr>
          <p:cNvPr id="7" name="Content Placeholder 6">
            <a:extLst>
              <a:ext uri="{FF2B5EF4-FFF2-40B4-BE49-F238E27FC236}">
                <a16:creationId xmlns:a16="http://schemas.microsoft.com/office/drawing/2014/main" id="{7B0811A8-9F99-B3BA-77E7-2B45ABCE956A}"/>
              </a:ext>
            </a:extLst>
          </p:cNvPr>
          <p:cNvSpPr>
            <a:spLocks noGrp="1"/>
          </p:cNvSpPr>
          <p:nvPr>
            <p:ph sz="quarter" idx="4"/>
          </p:nvPr>
        </p:nvSpPr>
        <p:spPr>
          <a:solidFill>
            <a:srgbClr val="FF0000"/>
          </a:solidFill>
        </p:spPr>
        <p:txBody>
          <a:bodyPr>
            <a:normAutofit/>
          </a:bodyPr>
          <a:lstStyle/>
          <a:p>
            <a:pPr marL="342900" indent="-342900">
              <a:buFont typeface="Arial" panose="020B0604020202020204" pitchFamily="34" charset="0"/>
              <a:buChar char="•"/>
            </a:pPr>
            <a:endParaRPr lang="en-US" sz="2400" b="1" dirty="0">
              <a:solidFill>
                <a:schemeClr val="bg1"/>
              </a:solidFill>
              <a:highlight>
                <a:srgbClr val="FF0000"/>
              </a:highlight>
            </a:endParaRPr>
          </a:p>
          <a:p>
            <a:pPr marL="342900" indent="-342900">
              <a:buFont typeface="Arial" panose="020B0604020202020204" pitchFamily="34" charset="0"/>
              <a:buChar char="•"/>
            </a:pPr>
            <a:r>
              <a:rPr lang="en-US" sz="2400" b="1" dirty="0">
                <a:solidFill>
                  <a:schemeClr val="bg1"/>
                </a:solidFill>
                <a:highlight>
                  <a:srgbClr val="FF0000"/>
                </a:highlight>
              </a:rPr>
              <a:t>Brought into the deposit with the hot primary ore fluid</a:t>
            </a:r>
          </a:p>
          <a:p>
            <a:endParaRPr lang="en-US" dirty="0"/>
          </a:p>
        </p:txBody>
      </p:sp>
    </p:spTree>
    <p:extLst>
      <p:ext uri="{BB962C8B-B14F-4D97-AF65-F5344CB8AC3E}">
        <p14:creationId xmlns:p14="http://schemas.microsoft.com/office/powerpoint/2010/main" val="381711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wipe(up)">
                                      <p:cBhvr>
                                        <p:cTn id="11" dur="500"/>
                                        <p:tgtEl>
                                          <p:spTgt spid="5">
                                            <p:bg/>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up)">
                                      <p:cBhvr>
                                        <p:cTn id="15" dur="10"/>
                                        <p:tgtEl>
                                          <p:spTgt spid="5">
                                            <p:txEl>
                                              <p:pRg st="0" end="0"/>
                                            </p:txEl>
                                          </p:spTgt>
                                        </p:tgtEl>
                                      </p:cBhvr>
                                    </p:animEffect>
                                  </p:childTnLst>
                                </p:cTn>
                              </p:par>
                            </p:childTnLst>
                          </p:cTn>
                        </p:par>
                        <p:par>
                          <p:cTn id="16" fill="hold">
                            <p:stCondLst>
                              <p:cond delay="510"/>
                            </p:stCondLst>
                            <p:childTnLst>
                              <p:par>
                                <p:cTn id="17" presetID="22" presetClass="entr" presetSubtype="1" fill="hold" grpId="0" nodeType="afterEffect">
                                  <p:stCondLst>
                                    <p:cond delay="0"/>
                                  </p:stCondLst>
                                  <p:childTnLst>
                                    <p:set>
                                      <p:cBhvr>
                                        <p:cTn id="18" dur="1" fill="hold">
                                          <p:stCondLst>
                                            <p:cond delay="0"/>
                                          </p:stCondLst>
                                        </p:cTn>
                                        <p:tgtEl>
                                          <p:spTgt spid="9">
                                            <p:bg/>
                                          </p:spTgt>
                                        </p:tgtEl>
                                        <p:attrNameLst>
                                          <p:attrName>style.visibility</p:attrName>
                                        </p:attrNameLst>
                                      </p:cBhvr>
                                      <p:to>
                                        <p:strVal val="visible"/>
                                      </p:to>
                                    </p:set>
                                    <p:animEffect transition="in" filter="wipe(up)">
                                      <p:cBhvr>
                                        <p:cTn id="19" dur="500"/>
                                        <p:tgtEl>
                                          <p:spTgt spid="9">
                                            <p:bg/>
                                          </p:spTgt>
                                        </p:tgtEl>
                                      </p:cBhvr>
                                    </p:animEffect>
                                  </p:childTnLst>
                                </p:cTn>
                              </p:par>
                            </p:childTnLst>
                          </p:cTn>
                        </p:par>
                        <p:par>
                          <p:cTn id="20" fill="hold">
                            <p:stCondLst>
                              <p:cond delay="1010"/>
                            </p:stCondLst>
                            <p:childTnLst>
                              <p:par>
                                <p:cTn id="21" presetID="22" presetClass="entr" presetSubtype="1" fill="hold" grpId="0"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up)">
                                      <p:cBhvr>
                                        <p:cTn id="23" dur="500"/>
                                        <p:tgtEl>
                                          <p:spTgt spid="9">
                                            <p:txEl>
                                              <p:pRg st="0" end="0"/>
                                            </p:txEl>
                                          </p:spTgt>
                                        </p:tgtEl>
                                      </p:cBhvr>
                                    </p:animEffect>
                                  </p:childTnLst>
                                </p:cTn>
                              </p:par>
                            </p:childTnLst>
                          </p:cTn>
                        </p:par>
                        <p:par>
                          <p:cTn id="24" fill="hold">
                            <p:stCondLst>
                              <p:cond delay="1510"/>
                            </p:stCondLst>
                            <p:childTnLst>
                              <p:par>
                                <p:cTn id="25" presetID="22" presetClass="entr" presetSubtype="1"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wipe(up)">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bg/>
                                          </p:spTgt>
                                        </p:tgtEl>
                                        <p:attrNameLst>
                                          <p:attrName>style.visibility</p:attrName>
                                        </p:attrNameLst>
                                      </p:cBhvr>
                                      <p:to>
                                        <p:strVal val="visible"/>
                                      </p:to>
                                    </p:set>
                                    <p:animEffect transition="in" filter="wipe(up)">
                                      <p:cBhvr>
                                        <p:cTn id="32" dur="500"/>
                                        <p:tgtEl>
                                          <p:spTgt spid="6">
                                            <p:bg/>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up)">
                                      <p:cBhvr>
                                        <p:cTn id="35" dur="500"/>
                                        <p:tgtEl>
                                          <p:spTgt spid="6">
                                            <p:txEl>
                                              <p:pRg st="0" end="0"/>
                                            </p:txEl>
                                          </p:spTgt>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7">
                                            <p:bg/>
                                          </p:spTgt>
                                        </p:tgtEl>
                                        <p:attrNameLst>
                                          <p:attrName>style.visibility</p:attrName>
                                        </p:attrNameLst>
                                      </p:cBhvr>
                                      <p:to>
                                        <p:strVal val="visible"/>
                                      </p:to>
                                    </p:set>
                                    <p:animEffect transition="in" filter="wipe(up)">
                                      <p:cBhvr>
                                        <p:cTn id="38" dur="500"/>
                                        <p:tgtEl>
                                          <p:spTgt spid="7">
                                            <p:bg/>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Effect transition="in" filter="wipe(up)">
                                      <p:cBhvr>
                                        <p:cTn id="4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animBg="1"/>
      <p:bldP spid="9" grpId="0" build="p" animBg="1"/>
      <p:bldP spid="6" grpId="0" uiExpand="1" build="p" animBg="1"/>
      <p:bldP spid="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81713-806F-7B20-FFBF-8520AF3F0332}"/>
              </a:ext>
            </a:extLst>
          </p:cNvPr>
          <p:cNvSpPr>
            <a:spLocks noGrp="1"/>
          </p:cNvSpPr>
          <p:nvPr>
            <p:ph type="title"/>
          </p:nvPr>
        </p:nvSpPr>
        <p:spPr>
          <a:xfrm>
            <a:off x="482600" y="353033"/>
            <a:ext cx="10634472" cy="978226"/>
          </a:xfrm>
        </p:spPr>
        <p:txBody>
          <a:bodyPr anchor="t"/>
          <a:lstStyle/>
          <a:p>
            <a:r>
              <a:rPr lang="en-US" b="1" dirty="0">
                <a:solidFill>
                  <a:srgbClr val="7030A0"/>
                </a:solidFill>
              </a:rPr>
              <a:t>Seawater </a:t>
            </a:r>
            <a:r>
              <a:rPr lang="en-US" b="1" dirty="0">
                <a:solidFill>
                  <a:srgbClr val="7030A0"/>
                </a:solidFill>
                <a:latin typeface="Symbol" pitchFamily="2" charset="2"/>
              </a:rPr>
              <a:t>d</a:t>
            </a:r>
            <a:r>
              <a:rPr lang="en-US" b="1" baseline="30000" dirty="0">
                <a:solidFill>
                  <a:srgbClr val="7030A0"/>
                </a:solidFill>
              </a:rPr>
              <a:t>34</a:t>
            </a:r>
            <a:r>
              <a:rPr lang="en-US" b="1" dirty="0">
                <a:solidFill>
                  <a:srgbClr val="7030A0"/>
                </a:solidFill>
              </a:rPr>
              <a:t>S</a:t>
            </a:r>
            <a:br>
              <a:rPr lang="en-US" b="1" dirty="0">
                <a:solidFill>
                  <a:srgbClr val="7030A0"/>
                </a:solidFill>
              </a:rPr>
            </a:br>
            <a:br>
              <a:rPr lang="en-US" sz="2400" b="1" dirty="0">
                <a:solidFill>
                  <a:srgbClr val="7030A0"/>
                </a:solidFill>
              </a:rPr>
            </a:br>
            <a:endParaRPr lang="en-US" b="1" dirty="0">
              <a:solidFill>
                <a:srgbClr val="7030A0"/>
              </a:solidFill>
            </a:endParaRPr>
          </a:p>
        </p:txBody>
      </p:sp>
      <p:sp>
        <p:nvSpPr>
          <p:cNvPr id="8" name="TextBox 7">
            <a:extLst>
              <a:ext uri="{FF2B5EF4-FFF2-40B4-BE49-F238E27FC236}">
                <a16:creationId xmlns:a16="http://schemas.microsoft.com/office/drawing/2014/main" id="{53B8DD08-AF50-9BF7-027C-61790C62E920}"/>
              </a:ext>
            </a:extLst>
          </p:cNvPr>
          <p:cNvSpPr txBox="1"/>
          <p:nvPr/>
        </p:nvSpPr>
        <p:spPr>
          <a:xfrm>
            <a:off x="6448291" y="3744774"/>
            <a:ext cx="5354864"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7030A0"/>
                </a:solidFill>
              </a:rPr>
              <a:t>Lower Carboniferous seawater sulfate </a:t>
            </a:r>
            <a:r>
              <a:rPr lang="en-US" b="1" dirty="0">
                <a:solidFill>
                  <a:srgbClr val="7030A0"/>
                </a:solidFill>
                <a:latin typeface="Symbol" pitchFamily="2" charset="2"/>
              </a:rPr>
              <a:t>d</a:t>
            </a:r>
            <a:r>
              <a:rPr lang="en-US" b="1" baseline="30000" dirty="0">
                <a:solidFill>
                  <a:srgbClr val="7030A0"/>
                </a:solidFill>
              </a:rPr>
              <a:t>34</a:t>
            </a:r>
            <a:r>
              <a:rPr lang="en-US" b="1" dirty="0">
                <a:solidFill>
                  <a:srgbClr val="7030A0"/>
                </a:solidFill>
              </a:rPr>
              <a:t>S</a:t>
            </a:r>
          </a:p>
          <a:p>
            <a:pPr marL="285750" indent="-285750">
              <a:buFont typeface="Arial" panose="020B0604020202020204" pitchFamily="34" charset="0"/>
              <a:buChar char="•"/>
            </a:pPr>
            <a:endParaRPr lang="en-US" b="1" dirty="0">
              <a:solidFill>
                <a:srgbClr val="7030A0"/>
              </a:solidFill>
            </a:endParaRPr>
          </a:p>
          <a:p>
            <a:pPr marL="285750" indent="-285750">
              <a:buFont typeface="Arial" panose="020B0604020202020204" pitchFamily="34" charset="0"/>
              <a:buChar char="•"/>
            </a:pPr>
            <a:r>
              <a:rPr lang="en-US" b="1" dirty="0">
                <a:solidFill>
                  <a:srgbClr val="7030A0"/>
                </a:solidFill>
              </a:rPr>
              <a:t>Varies dominantly between 12 and 24‰</a:t>
            </a:r>
          </a:p>
          <a:p>
            <a:pPr marL="285750" indent="-285750">
              <a:buFont typeface="Arial" panose="020B0604020202020204" pitchFamily="34" charset="0"/>
              <a:buChar char="•"/>
            </a:pPr>
            <a:endParaRPr lang="en-US" b="1" dirty="0">
              <a:solidFill>
                <a:srgbClr val="7030A0"/>
              </a:solidFill>
            </a:endParaRPr>
          </a:p>
          <a:p>
            <a:pPr marL="285750" indent="-285750">
              <a:buFont typeface="Arial" panose="020B0604020202020204" pitchFamily="34" charset="0"/>
              <a:buChar char="•"/>
            </a:pPr>
            <a:r>
              <a:rPr lang="en-US" b="1" dirty="0">
                <a:solidFill>
                  <a:srgbClr val="7030A0"/>
                </a:solidFill>
              </a:rPr>
              <a:t>Averages 15-20‰</a:t>
            </a:r>
          </a:p>
          <a:p>
            <a:pPr marL="285750" indent="-285750">
              <a:buFont typeface="Arial" panose="020B0604020202020204" pitchFamily="34" charset="0"/>
              <a:buChar char="•"/>
            </a:pPr>
            <a:endParaRPr lang="en-US" b="1" dirty="0">
              <a:solidFill>
                <a:srgbClr val="7030A0"/>
              </a:solidFill>
            </a:endParaRPr>
          </a:p>
          <a:p>
            <a:pPr marL="285750" indent="-285750">
              <a:buFont typeface="Arial" panose="020B0604020202020204" pitchFamily="34" charset="0"/>
              <a:buChar char="•"/>
            </a:pPr>
            <a:r>
              <a:rPr lang="en-US" b="1" dirty="0">
                <a:solidFill>
                  <a:srgbClr val="7030A0"/>
                </a:solidFill>
              </a:rPr>
              <a:t>There’s more data from Irish barite in L Carbs!</a:t>
            </a:r>
          </a:p>
        </p:txBody>
      </p:sp>
      <p:sp>
        <p:nvSpPr>
          <p:cNvPr id="12" name="TextBox 11">
            <a:extLst>
              <a:ext uri="{FF2B5EF4-FFF2-40B4-BE49-F238E27FC236}">
                <a16:creationId xmlns:a16="http://schemas.microsoft.com/office/drawing/2014/main" id="{5DA0AD49-6193-EE7C-9AE9-DEE795ECC86C}"/>
              </a:ext>
            </a:extLst>
          </p:cNvPr>
          <p:cNvSpPr txBox="1"/>
          <p:nvPr/>
        </p:nvSpPr>
        <p:spPr>
          <a:xfrm>
            <a:off x="482600" y="1386194"/>
            <a:ext cx="10506990" cy="1200329"/>
          </a:xfrm>
          <a:prstGeom prst="rect">
            <a:avLst/>
          </a:prstGeom>
          <a:noFill/>
        </p:spPr>
        <p:txBody>
          <a:bodyPr wrap="square">
            <a:spAutoFit/>
          </a:bodyPr>
          <a:lstStyle/>
          <a:p>
            <a:pPr marL="342900" indent="-342900">
              <a:buFont typeface="Arial" panose="020B0604020202020204" pitchFamily="34" charset="0"/>
              <a:buChar char="•"/>
            </a:pPr>
            <a:r>
              <a:rPr lang="en-US" sz="2400" b="1" dirty="0">
                <a:solidFill>
                  <a:srgbClr val="7030A0"/>
                </a:solidFill>
              </a:rPr>
              <a:t>Seawater sulfate </a:t>
            </a:r>
            <a:r>
              <a:rPr lang="en-GB" sz="2400" b="1" baseline="0" dirty="0">
                <a:solidFill>
                  <a:srgbClr val="7030A0"/>
                </a:solidFill>
                <a:latin typeface="Symbol" pitchFamily="2" charset="2"/>
              </a:rPr>
              <a:t>d</a:t>
            </a:r>
            <a:r>
              <a:rPr lang="en-GB" sz="2400" b="1" baseline="30000" dirty="0">
                <a:solidFill>
                  <a:srgbClr val="7030A0"/>
                </a:solidFill>
              </a:rPr>
              <a:t>34</a:t>
            </a:r>
            <a:r>
              <a:rPr lang="en-GB" sz="2400" b="1" baseline="0" dirty="0">
                <a:solidFill>
                  <a:srgbClr val="7030A0"/>
                </a:solidFill>
              </a:rPr>
              <a:t>S</a:t>
            </a:r>
            <a:r>
              <a:rPr lang="en-US" sz="2400" b="1" baseline="0" dirty="0">
                <a:solidFill>
                  <a:srgbClr val="7030A0"/>
                </a:solidFill>
              </a:rPr>
              <a:t> </a:t>
            </a:r>
            <a:r>
              <a:rPr lang="en-US" sz="2400" b="1" dirty="0">
                <a:solidFill>
                  <a:srgbClr val="7030A0"/>
                </a:solidFill>
              </a:rPr>
              <a:t>today is +21.1‰ – universally</a:t>
            </a:r>
          </a:p>
          <a:p>
            <a:pPr marL="342900" indent="-342900">
              <a:buFont typeface="Arial" panose="020B0604020202020204" pitchFamily="34" charset="0"/>
              <a:buChar char="•"/>
            </a:pPr>
            <a:r>
              <a:rPr lang="en-US" sz="2400" b="1" dirty="0">
                <a:solidFill>
                  <a:srgbClr val="7030A0"/>
                </a:solidFill>
              </a:rPr>
              <a:t>Systematic variation over the Eons (evaporites; barite; CAS)</a:t>
            </a:r>
          </a:p>
          <a:p>
            <a:pPr marL="342900" indent="-342900">
              <a:buFont typeface="Arial" panose="020B0604020202020204" pitchFamily="34" charset="0"/>
              <a:buChar char="•"/>
            </a:pPr>
            <a:r>
              <a:rPr lang="en-US" sz="2400" b="1" dirty="0">
                <a:solidFill>
                  <a:srgbClr val="7030A0"/>
                </a:solidFill>
              </a:rPr>
              <a:t>Secular seawater sulfate curve</a:t>
            </a:r>
            <a:endParaRPr lang="en-US" sz="2400" dirty="0"/>
          </a:p>
        </p:txBody>
      </p:sp>
      <p:grpSp>
        <p:nvGrpSpPr>
          <p:cNvPr id="150" name="Group 149">
            <a:extLst>
              <a:ext uri="{FF2B5EF4-FFF2-40B4-BE49-F238E27FC236}">
                <a16:creationId xmlns:a16="http://schemas.microsoft.com/office/drawing/2014/main" id="{AA64F59A-D8C0-E23E-56CA-CBAEC4E1F8D8}"/>
              </a:ext>
            </a:extLst>
          </p:cNvPr>
          <p:cNvGrpSpPr/>
          <p:nvPr/>
        </p:nvGrpSpPr>
        <p:grpSpPr>
          <a:xfrm>
            <a:off x="236445" y="3072557"/>
            <a:ext cx="6098240" cy="3176367"/>
            <a:chOff x="236445" y="3072557"/>
            <a:chExt cx="6098240" cy="3176367"/>
          </a:xfrm>
        </p:grpSpPr>
        <p:sp>
          <p:nvSpPr>
            <p:cNvPr id="5" name="TextBox 4">
              <a:extLst>
                <a:ext uri="{FF2B5EF4-FFF2-40B4-BE49-F238E27FC236}">
                  <a16:creationId xmlns:a16="http://schemas.microsoft.com/office/drawing/2014/main" id="{9394B3A8-CFF3-9053-4527-CAD3AE7B2407}"/>
                </a:ext>
              </a:extLst>
            </p:cNvPr>
            <p:cNvSpPr txBox="1"/>
            <p:nvPr/>
          </p:nvSpPr>
          <p:spPr>
            <a:xfrm>
              <a:off x="2796989" y="5879592"/>
              <a:ext cx="720069" cy="369332"/>
            </a:xfrm>
            <a:prstGeom prst="rect">
              <a:avLst/>
            </a:prstGeom>
            <a:noFill/>
          </p:spPr>
          <p:txBody>
            <a:bodyPr wrap="none" rtlCol="0">
              <a:spAutoFit/>
            </a:bodyPr>
            <a:lstStyle/>
            <a:p>
              <a:r>
                <a:rPr lang="en-US" b="1" dirty="0" err="1">
                  <a:solidFill>
                    <a:srgbClr val="7030A0"/>
                  </a:solidFill>
                </a:rPr>
                <a:t>Myrs</a:t>
              </a:r>
              <a:endParaRPr lang="en-US" b="1" dirty="0">
                <a:solidFill>
                  <a:srgbClr val="7030A0"/>
                </a:solidFill>
              </a:endParaRPr>
            </a:p>
          </p:txBody>
        </p:sp>
        <p:sp>
          <p:nvSpPr>
            <p:cNvPr id="7" name="TextBox 6">
              <a:extLst>
                <a:ext uri="{FF2B5EF4-FFF2-40B4-BE49-F238E27FC236}">
                  <a16:creationId xmlns:a16="http://schemas.microsoft.com/office/drawing/2014/main" id="{38805BBC-4667-F2F3-0F99-E36445AD13DE}"/>
                </a:ext>
              </a:extLst>
            </p:cNvPr>
            <p:cNvSpPr txBox="1"/>
            <p:nvPr/>
          </p:nvSpPr>
          <p:spPr>
            <a:xfrm>
              <a:off x="388845" y="4424083"/>
              <a:ext cx="610720" cy="369332"/>
            </a:xfrm>
            <a:prstGeom prst="rect">
              <a:avLst/>
            </a:prstGeom>
            <a:noFill/>
          </p:spPr>
          <p:txBody>
            <a:bodyPr wrap="square">
              <a:spAutoFit/>
            </a:bodyPr>
            <a:lstStyle/>
            <a:p>
              <a:r>
                <a:rPr lang="en-GB" b="1" baseline="0" dirty="0">
                  <a:solidFill>
                    <a:srgbClr val="7030A0"/>
                  </a:solidFill>
                  <a:latin typeface="Symbol" pitchFamily="2" charset="2"/>
                </a:rPr>
                <a:t>d</a:t>
              </a:r>
              <a:r>
                <a:rPr lang="en-GB" b="1" baseline="30000" dirty="0">
                  <a:solidFill>
                    <a:srgbClr val="7030A0"/>
                  </a:solidFill>
                </a:rPr>
                <a:t>34</a:t>
              </a:r>
              <a:r>
                <a:rPr lang="en-GB" b="1" baseline="0" dirty="0">
                  <a:solidFill>
                    <a:srgbClr val="7030A0"/>
                  </a:solidFill>
                </a:rPr>
                <a:t>S</a:t>
              </a:r>
              <a:endParaRPr lang="en-US" b="1" dirty="0">
                <a:solidFill>
                  <a:srgbClr val="7030A0"/>
                </a:solidFill>
              </a:endParaRPr>
            </a:p>
          </p:txBody>
        </p:sp>
        <p:grpSp>
          <p:nvGrpSpPr>
            <p:cNvPr id="149" name="Group 148">
              <a:extLst>
                <a:ext uri="{FF2B5EF4-FFF2-40B4-BE49-F238E27FC236}">
                  <a16:creationId xmlns:a16="http://schemas.microsoft.com/office/drawing/2014/main" id="{CE0AB9F5-BBAA-0F60-7DA1-5D9362EFBC21}"/>
                </a:ext>
              </a:extLst>
            </p:cNvPr>
            <p:cNvGrpSpPr/>
            <p:nvPr/>
          </p:nvGrpSpPr>
          <p:grpSpPr>
            <a:xfrm>
              <a:off x="236445" y="3072557"/>
              <a:ext cx="6098240" cy="2827108"/>
              <a:chOff x="236445" y="3072557"/>
              <a:chExt cx="6098240" cy="2827108"/>
            </a:xfrm>
          </p:grpSpPr>
          <p:graphicFrame>
            <p:nvGraphicFramePr>
              <p:cNvPr id="4" name="Chart 3">
                <a:extLst>
                  <a:ext uri="{FF2B5EF4-FFF2-40B4-BE49-F238E27FC236}">
                    <a16:creationId xmlns:a16="http://schemas.microsoft.com/office/drawing/2014/main" id="{CDCCF968-D9CB-6D5B-8833-1006E03053C2}"/>
                  </a:ext>
                </a:extLst>
              </p:cNvPr>
              <p:cNvGraphicFramePr>
                <a:graphicFrameLocks/>
              </p:cNvGraphicFramePr>
              <p:nvPr>
                <p:extLst>
                  <p:ext uri="{D42A27DB-BD31-4B8C-83A1-F6EECF244321}">
                    <p14:modId xmlns:p14="http://schemas.microsoft.com/office/powerpoint/2010/main" val="1202988175"/>
                  </p:ext>
                </p:extLst>
              </p:nvPr>
            </p:nvGraphicFramePr>
            <p:xfrm>
              <a:off x="999565" y="3671046"/>
              <a:ext cx="4572000" cy="222861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196A9758-F4EF-364B-819C-F7AA23D40AB5}"/>
                  </a:ext>
                </a:extLst>
              </p:cNvPr>
              <p:cNvSpPr txBox="1"/>
              <p:nvPr/>
            </p:nvSpPr>
            <p:spPr>
              <a:xfrm>
                <a:off x="236445" y="3072557"/>
                <a:ext cx="6098240" cy="646331"/>
              </a:xfrm>
              <a:prstGeom prst="rect">
                <a:avLst/>
              </a:prstGeom>
              <a:noFill/>
            </p:spPr>
            <p:txBody>
              <a:bodyPr wrap="square">
                <a:spAutoFit/>
              </a:bodyPr>
              <a:lstStyle/>
              <a:p>
                <a:pPr algn="ctr" rtl="0">
                  <a:defRPr sz="2400" b="1" i="0" u="none" strike="noStrike" kern="1200" spc="0" baseline="0">
                    <a:solidFill>
                      <a:srgbClr val="7030A0"/>
                    </a:solidFill>
                    <a:latin typeface="+mn-lt"/>
                    <a:ea typeface="+mn-ea"/>
                    <a:cs typeface="+mn-cs"/>
                  </a:defRPr>
                </a:pPr>
                <a:r>
                  <a:rPr lang="en-GB" sz="1800" b="1" dirty="0">
                    <a:solidFill>
                      <a:srgbClr val="7030A0"/>
                    </a:solidFill>
                  </a:rPr>
                  <a:t>Seawater</a:t>
                </a:r>
                <a:r>
                  <a:rPr lang="en-GB" sz="1800" b="1" baseline="0" dirty="0">
                    <a:solidFill>
                      <a:srgbClr val="7030A0"/>
                    </a:solidFill>
                  </a:rPr>
                  <a:t> sulfate </a:t>
                </a:r>
                <a:r>
                  <a:rPr lang="en-GB" sz="1800" b="1" baseline="0" dirty="0">
                    <a:solidFill>
                      <a:srgbClr val="7030A0"/>
                    </a:solidFill>
                    <a:latin typeface="Symbol" pitchFamily="2" charset="2"/>
                  </a:rPr>
                  <a:t>d</a:t>
                </a:r>
                <a:r>
                  <a:rPr lang="en-GB" sz="1800" b="1" baseline="30000" dirty="0">
                    <a:solidFill>
                      <a:srgbClr val="7030A0"/>
                    </a:solidFill>
                  </a:rPr>
                  <a:t>34</a:t>
                </a:r>
                <a:r>
                  <a:rPr lang="en-GB" sz="1800" b="1" baseline="0" dirty="0">
                    <a:solidFill>
                      <a:srgbClr val="7030A0"/>
                    </a:solidFill>
                  </a:rPr>
                  <a:t>S </a:t>
                </a:r>
              </a:p>
              <a:p>
                <a:pPr algn="ctr" rtl="0">
                  <a:defRPr sz="2400" b="1" i="0" u="none" strike="noStrike" kern="1200" spc="0" baseline="0">
                    <a:solidFill>
                      <a:srgbClr val="7030A0"/>
                    </a:solidFill>
                    <a:latin typeface="+mn-lt"/>
                    <a:ea typeface="+mn-ea"/>
                    <a:cs typeface="+mn-cs"/>
                  </a:defRPr>
                </a:pPr>
                <a:r>
                  <a:rPr lang="en-GB" sz="1800" b="1" baseline="0" dirty="0">
                    <a:solidFill>
                      <a:srgbClr val="7030A0"/>
                    </a:solidFill>
                  </a:rPr>
                  <a:t>versus Lower Carboniferous time</a:t>
                </a:r>
                <a:endParaRPr lang="en-GB" sz="1800" b="1" dirty="0">
                  <a:solidFill>
                    <a:srgbClr val="7030A0"/>
                  </a:solidFill>
                </a:endParaRPr>
              </a:p>
            </p:txBody>
          </p:sp>
        </p:grpSp>
      </p:grpSp>
      <p:grpSp>
        <p:nvGrpSpPr>
          <p:cNvPr id="85" name="Group 84">
            <a:extLst>
              <a:ext uri="{FF2B5EF4-FFF2-40B4-BE49-F238E27FC236}">
                <a16:creationId xmlns:a16="http://schemas.microsoft.com/office/drawing/2014/main" id="{2D2D4D14-5FCD-8134-78C4-2998A274E917}"/>
              </a:ext>
            </a:extLst>
          </p:cNvPr>
          <p:cNvGrpSpPr/>
          <p:nvPr/>
        </p:nvGrpSpPr>
        <p:grpSpPr>
          <a:xfrm>
            <a:off x="9489168" y="223137"/>
            <a:ext cx="1970329" cy="3205863"/>
            <a:chOff x="152400" y="877888"/>
            <a:chExt cx="5570547" cy="5585570"/>
          </a:xfrm>
        </p:grpSpPr>
        <p:sp>
          <p:nvSpPr>
            <p:cNvPr id="86" name="Rectangle 15">
              <a:extLst>
                <a:ext uri="{FF2B5EF4-FFF2-40B4-BE49-F238E27FC236}">
                  <a16:creationId xmlns:a16="http://schemas.microsoft.com/office/drawing/2014/main" id="{2FE7D70E-421F-B48B-5B38-CCA6AACD53B1}"/>
                </a:ext>
              </a:extLst>
            </p:cNvPr>
            <p:cNvSpPr>
              <a:spLocks noChangeArrowheads="1"/>
            </p:cNvSpPr>
            <p:nvPr/>
          </p:nvSpPr>
          <p:spPr bwMode="auto">
            <a:xfrm>
              <a:off x="198939" y="938213"/>
              <a:ext cx="4270415" cy="5214937"/>
            </a:xfrm>
            <a:prstGeom prst="rect">
              <a:avLst/>
            </a:prstGeom>
            <a:solidFill>
              <a:srgbClr val="FFFFFF"/>
            </a:solidFill>
            <a:ln w="25400">
              <a:solidFill>
                <a:srgbClr val="FF4C4C"/>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600">
                <a:solidFill>
                  <a:srgbClr val="7030A0"/>
                </a:solidFill>
              </a:endParaRPr>
            </a:p>
          </p:txBody>
        </p:sp>
        <p:sp>
          <p:nvSpPr>
            <p:cNvPr id="87" name="Freeform 16">
              <a:extLst>
                <a:ext uri="{FF2B5EF4-FFF2-40B4-BE49-F238E27FC236}">
                  <a16:creationId xmlns:a16="http://schemas.microsoft.com/office/drawing/2014/main" id="{0A7CFD08-FA0E-45E9-0455-B16477A5C1F3}"/>
                </a:ext>
              </a:extLst>
            </p:cNvPr>
            <p:cNvSpPr>
              <a:spLocks/>
            </p:cNvSpPr>
            <p:nvPr/>
          </p:nvSpPr>
          <p:spPr bwMode="auto">
            <a:xfrm>
              <a:off x="1377306" y="971550"/>
              <a:ext cx="3043648" cy="5157787"/>
            </a:xfrm>
            <a:custGeom>
              <a:avLst/>
              <a:gdLst>
                <a:gd name="T0" fmla="*/ 543 w 1635"/>
                <a:gd name="T1" fmla="*/ 2639 h 3249"/>
                <a:gd name="T2" fmla="*/ 527 w 1635"/>
                <a:gd name="T3" fmla="*/ 2558 h 3249"/>
                <a:gd name="T4" fmla="*/ 575 w 1635"/>
                <a:gd name="T5" fmla="*/ 2533 h 3249"/>
                <a:gd name="T6" fmla="*/ 1012 w 1635"/>
                <a:gd name="T7" fmla="*/ 2422 h 3249"/>
                <a:gd name="T8" fmla="*/ 1060 w 1635"/>
                <a:gd name="T9" fmla="*/ 2406 h 3249"/>
                <a:gd name="T10" fmla="*/ 1181 w 1635"/>
                <a:gd name="T11" fmla="*/ 2371 h 3249"/>
                <a:gd name="T12" fmla="*/ 1487 w 1635"/>
                <a:gd name="T13" fmla="*/ 2280 h 3249"/>
                <a:gd name="T14" fmla="*/ 1593 w 1635"/>
                <a:gd name="T15" fmla="*/ 2245 h 3249"/>
                <a:gd name="T16" fmla="*/ 1635 w 1635"/>
                <a:gd name="T17" fmla="*/ 2179 h 3249"/>
                <a:gd name="T18" fmla="*/ 1577 w 1635"/>
                <a:gd name="T19" fmla="*/ 2104 h 3249"/>
                <a:gd name="T20" fmla="*/ 1476 w 1635"/>
                <a:gd name="T21" fmla="*/ 2063 h 3249"/>
                <a:gd name="T22" fmla="*/ 1455 w 1635"/>
                <a:gd name="T23" fmla="*/ 2063 h 3249"/>
                <a:gd name="T24" fmla="*/ 1376 w 1635"/>
                <a:gd name="T25" fmla="*/ 1942 h 3249"/>
                <a:gd name="T26" fmla="*/ 1397 w 1635"/>
                <a:gd name="T27" fmla="*/ 1877 h 3249"/>
                <a:gd name="T28" fmla="*/ 1403 w 1635"/>
                <a:gd name="T29" fmla="*/ 1816 h 3249"/>
                <a:gd name="T30" fmla="*/ 1397 w 1635"/>
                <a:gd name="T31" fmla="*/ 1796 h 3249"/>
                <a:gd name="T32" fmla="*/ 1308 w 1635"/>
                <a:gd name="T33" fmla="*/ 1579 h 3249"/>
                <a:gd name="T34" fmla="*/ 1113 w 1635"/>
                <a:gd name="T35" fmla="*/ 1448 h 3249"/>
                <a:gd name="T36" fmla="*/ 796 w 1635"/>
                <a:gd name="T37" fmla="*/ 1372 h 3249"/>
                <a:gd name="T38" fmla="*/ 775 w 1635"/>
                <a:gd name="T39" fmla="*/ 1372 h 3249"/>
                <a:gd name="T40" fmla="*/ 643 w 1635"/>
                <a:gd name="T41" fmla="*/ 1367 h 3249"/>
                <a:gd name="T42" fmla="*/ 516 w 1635"/>
                <a:gd name="T43" fmla="*/ 1367 h 3249"/>
                <a:gd name="T44" fmla="*/ 485 w 1635"/>
                <a:gd name="T45" fmla="*/ 1347 h 3249"/>
                <a:gd name="T46" fmla="*/ 506 w 1635"/>
                <a:gd name="T47" fmla="*/ 1327 h 3249"/>
                <a:gd name="T48" fmla="*/ 575 w 1635"/>
                <a:gd name="T49" fmla="*/ 1312 h 3249"/>
                <a:gd name="T50" fmla="*/ 712 w 1635"/>
                <a:gd name="T51" fmla="*/ 1296 h 3249"/>
                <a:gd name="T52" fmla="*/ 891 w 1635"/>
                <a:gd name="T53" fmla="*/ 1296 h 3249"/>
                <a:gd name="T54" fmla="*/ 1028 w 1635"/>
                <a:gd name="T55" fmla="*/ 1281 h 3249"/>
                <a:gd name="T56" fmla="*/ 1097 w 1635"/>
                <a:gd name="T57" fmla="*/ 1276 h 3249"/>
                <a:gd name="T58" fmla="*/ 1107 w 1635"/>
                <a:gd name="T59" fmla="*/ 1231 h 3249"/>
                <a:gd name="T60" fmla="*/ 1049 w 1635"/>
                <a:gd name="T61" fmla="*/ 1216 h 3249"/>
                <a:gd name="T62" fmla="*/ 944 w 1635"/>
                <a:gd name="T63" fmla="*/ 1195 h 3249"/>
                <a:gd name="T64" fmla="*/ 807 w 1635"/>
                <a:gd name="T65" fmla="*/ 1185 h 3249"/>
                <a:gd name="T66" fmla="*/ 786 w 1635"/>
                <a:gd name="T67" fmla="*/ 1185 h 3249"/>
                <a:gd name="T68" fmla="*/ 406 w 1635"/>
                <a:gd name="T69" fmla="*/ 1135 h 3249"/>
                <a:gd name="T70" fmla="*/ 200 w 1635"/>
                <a:gd name="T71" fmla="*/ 1009 h 3249"/>
                <a:gd name="T72" fmla="*/ 0 w 1635"/>
                <a:gd name="T73" fmla="*/ 847 h 3249"/>
                <a:gd name="T74" fmla="*/ 232 w 1635"/>
                <a:gd name="T75" fmla="*/ 762 h 3249"/>
                <a:gd name="T76" fmla="*/ 564 w 1635"/>
                <a:gd name="T77" fmla="*/ 741 h 3249"/>
                <a:gd name="T78" fmla="*/ 633 w 1635"/>
                <a:gd name="T79" fmla="*/ 681 h 3249"/>
                <a:gd name="T80" fmla="*/ 548 w 1635"/>
                <a:gd name="T81" fmla="*/ 565 h 3249"/>
                <a:gd name="T82" fmla="*/ 247 w 1635"/>
                <a:gd name="T83" fmla="*/ 403 h 3249"/>
                <a:gd name="T84" fmla="*/ 422 w 1635"/>
                <a:gd name="T85" fmla="*/ 232 h 3249"/>
                <a:gd name="T86" fmla="*/ 585 w 1635"/>
                <a:gd name="T87" fmla="*/ 116 h 3249"/>
                <a:gd name="T88" fmla="*/ 643 w 1635"/>
                <a:gd name="T89" fmla="*/ 70 h 3249"/>
                <a:gd name="T90" fmla="*/ 638 w 1635"/>
                <a:gd name="T91" fmla="*/ 15 h 3249"/>
                <a:gd name="T92" fmla="*/ 585 w 1635"/>
                <a:gd name="T93" fmla="*/ 0 h 3249"/>
                <a:gd name="T94" fmla="*/ 664 w 1635"/>
                <a:gd name="T95" fmla="*/ 3249 h 32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35" h="3249">
                  <a:moveTo>
                    <a:pt x="664" y="3249"/>
                  </a:moveTo>
                  <a:lnTo>
                    <a:pt x="543" y="2639"/>
                  </a:lnTo>
                  <a:lnTo>
                    <a:pt x="532" y="2608"/>
                  </a:lnTo>
                  <a:lnTo>
                    <a:pt x="527" y="2558"/>
                  </a:lnTo>
                  <a:lnTo>
                    <a:pt x="553" y="2538"/>
                  </a:lnTo>
                  <a:lnTo>
                    <a:pt x="575" y="2533"/>
                  </a:lnTo>
                  <a:lnTo>
                    <a:pt x="749" y="2497"/>
                  </a:lnTo>
                  <a:lnTo>
                    <a:pt x="1012" y="2422"/>
                  </a:lnTo>
                  <a:lnTo>
                    <a:pt x="1023" y="2417"/>
                  </a:lnTo>
                  <a:lnTo>
                    <a:pt x="1060" y="2406"/>
                  </a:lnTo>
                  <a:lnTo>
                    <a:pt x="1113" y="2391"/>
                  </a:lnTo>
                  <a:lnTo>
                    <a:pt x="1181" y="2371"/>
                  </a:lnTo>
                  <a:lnTo>
                    <a:pt x="1339" y="2326"/>
                  </a:lnTo>
                  <a:lnTo>
                    <a:pt x="1487" y="2280"/>
                  </a:lnTo>
                  <a:lnTo>
                    <a:pt x="1561" y="2255"/>
                  </a:lnTo>
                  <a:lnTo>
                    <a:pt x="1593" y="2245"/>
                  </a:lnTo>
                  <a:lnTo>
                    <a:pt x="1619" y="2220"/>
                  </a:lnTo>
                  <a:lnTo>
                    <a:pt x="1635" y="2179"/>
                  </a:lnTo>
                  <a:lnTo>
                    <a:pt x="1619" y="2144"/>
                  </a:lnTo>
                  <a:lnTo>
                    <a:pt x="1577" y="2104"/>
                  </a:lnTo>
                  <a:lnTo>
                    <a:pt x="1524" y="2078"/>
                  </a:lnTo>
                  <a:lnTo>
                    <a:pt x="1476" y="2063"/>
                  </a:lnTo>
                  <a:lnTo>
                    <a:pt x="1461" y="2063"/>
                  </a:lnTo>
                  <a:lnTo>
                    <a:pt x="1455" y="2063"/>
                  </a:lnTo>
                  <a:lnTo>
                    <a:pt x="1387" y="2018"/>
                  </a:lnTo>
                  <a:lnTo>
                    <a:pt x="1376" y="1942"/>
                  </a:lnTo>
                  <a:lnTo>
                    <a:pt x="1392" y="1892"/>
                  </a:lnTo>
                  <a:lnTo>
                    <a:pt x="1397" y="1877"/>
                  </a:lnTo>
                  <a:lnTo>
                    <a:pt x="1408" y="1846"/>
                  </a:lnTo>
                  <a:lnTo>
                    <a:pt x="1403" y="1816"/>
                  </a:lnTo>
                  <a:lnTo>
                    <a:pt x="1397" y="1801"/>
                  </a:lnTo>
                  <a:lnTo>
                    <a:pt x="1397" y="1796"/>
                  </a:lnTo>
                  <a:lnTo>
                    <a:pt x="1376" y="1670"/>
                  </a:lnTo>
                  <a:lnTo>
                    <a:pt x="1308" y="1579"/>
                  </a:lnTo>
                  <a:lnTo>
                    <a:pt x="1218" y="1498"/>
                  </a:lnTo>
                  <a:lnTo>
                    <a:pt x="1113" y="1448"/>
                  </a:lnTo>
                  <a:lnTo>
                    <a:pt x="1033" y="1433"/>
                  </a:lnTo>
                  <a:lnTo>
                    <a:pt x="796" y="1372"/>
                  </a:lnTo>
                  <a:lnTo>
                    <a:pt x="791" y="1372"/>
                  </a:lnTo>
                  <a:lnTo>
                    <a:pt x="775" y="1372"/>
                  </a:lnTo>
                  <a:lnTo>
                    <a:pt x="717" y="1372"/>
                  </a:lnTo>
                  <a:lnTo>
                    <a:pt x="643" y="1367"/>
                  </a:lnTo>
                  <a:lnTo>
                    <a:pt x="575" y="1362"/>
                  </a:lnTo>
                  <a:lnTo>
                    <a:pt x="516" y="1367"/>
                  </a:lnTo>
                  <a:lnTo>
                    <a:pt x="495" y="1362"/>
                  </a:lnTo>
                  <a:lnTo>
                    <a:pt x="485" y="1347"/>
                  </a:lnTo>
                  <a:lnTo>
                    <a:pt x="490" y="1332"/>
                  </a:lnTo>
                  <a:lnTo>
                    <a:pt x="506" y="1327"/>
                  </a:lnTo>
                  <a:lnTo>
                    <a:pt x="543" y="1322"/>
                  </a:lnTo>
                  <a:lnTo>
                    <a:pt x="575" y="1312"/>
                  </a:lnTo>
                  <a:lnTo>
                    <a:pt x="611" y="1306"/>
                  </a:lnTo>
                  <a:lnTo>
                    <a:pt x="712" y="1296"/>
                  </a:lnTo>
                  <a:lnTo>
                    <a:pt x="801" y="1296"/>
                  </a:lnTo>
                  <a:lnTo>
                    <a:pt x="891" y="1296"/>
                  </a:lnTo>
                  <a:lnTo>
                    <a:pt x="991" y="1286"/>
                  </a:lnTo>
                  <a:lnTo>
                    <a:pt x="1028" y="1281"/>
                  </a:lnTo>
                  <a:lnTo>
                    <a:pt x="1070" y="1281"/>
                  </a:lnTo>
                  <a:lnTo>
                    <a:pt x="1097" y="1276"/>
                  </a:lnTo>
                  <a:lnTo>
                    <a:pt x="1113" y="1251"/>
                  </a:lnTo>
                  <a:lnTo>
                    <a:pt x="1107" y="1231"/>
                  </a:lnTo>
                  <a:lnTo>
                    <a:pt x="1081" y="1221"/>
                  </a:lnTo>
                  <a:lnTo>
                    <a:pt x="1049" y="1216"/>
                  </a:lnTo>
                  <a:lnTo>
                    <a:pt x="1023" y="1211"/>
                  </a:lnTo>
                  <a:lnTo>
                    <a:pt x="944" y="1195"/>
                  </a:lnTo>
                  <a:lnTo>
                    <a:pt x="870" y="1190"/>
                  </a:lnTo>
                  <a:lnTo>
                    <a:pt x="807" y="1185"/>
                  </a:lnTo>
                  <a:lnTo>
                    <a:pt x="791" y="1185"/>
                  </a:lnTo>
                  <a:lnTo>
                    <a:pt x="786" y="1185"/>
                  </a:lnTo>
                  <a:lnTo>
                    <a:pt x="585" y="1155"/>
                  </a:lnTo>
                  <a:lnTo>
                    <a:pt x="406" y="1135"/>
                  </a:lnTo>
                  <a:lnTo>
                    <a:pt x="332" y="1084"/>
                  </a:lnTo>
                  <a:lnTo>
                    <a:pt x="200" y="1009"/>
                  </a:lnTo>
                  <a:lnTo>
                    <a:pt x="84" y="903"/>
                  </a:lnTo>
                  <a:lnTo>
                    <a:pt x="0" y="847"/>
                  </a:lnTo>
                  <a:lnTo>
                    <a:pt x="84" y="807"/>
                  </a:lnTo>
                  <a:lnTo>
                    <a:pt x="232" y="762"/>
                  </a:lnTo>
                  <a:lnTo>
                    <a:pt x="406" y="751"/>
                  </a:lnTo>
                  <a:lnTo>
                    <a:pt x="564" y="741"/>
                  </a:lnTo>
                  <a:lnTo>
                    <a:pt x="643" y="716"/>
                  </a:lnTo>
                  <a:lnTo>
                    <a:pt x="633" y="681"/>
                  </a:lnTo>
                  <a:lnTo>
                    <a:pt x="548" y="635"/>
                  </a:lnTo>
                  <a:lnTo>
                    <a:pt x="548" y="565"/>
                  </a:lnTo>
                  <a:lnTo>
                    <a:pt x="485" y="489"/>
                  </a:lnTo>
                  <a:lnTo>
                    <a:pt x="247" y="403"/>
                  </a:lnTo>
                  <a:lnTo>
                    <a:pt x="284" y="338"/>
                  </a:lnTo>
                  <a:lnTo>
                    <a:pt x="422" y="232"/>
                  </a:lnTo>
                  <a:lnTo>
                    <a:pt x="575" y="121"/>
                  </a:lnTo>
                  <a:lnTo>
                    <a:pt x="585" y="116"/>
                  </a:lnTo>
                  <a:lnTo>
                    <a:pt x="617" y="95"/>
                  </a:lnTo>
                  <a:lnTo>
                    <a:pt x="643" y="70"/>
                  </a:lnTo>
                  <a:lnTo>
                    <a:pt x="654" y="40"/>
                  </a:lnTo>
                  <a:lnTo>
                    <a:pt x="638" y="15"/>
                  </a:lnTo>
                  <a:lnTo>
                    <a:pt x="611" y="5"/>
                  </a:lnTo>
                  <a:lnTo>
                    <a:pt x="585" y="0"/>
                  </a:lnTo>
                  <a:lnTo>
                    <a:pt x="575" y="0"/>
                  </a:lnTo>
                  <a:lnTo>
                    <a:pt x="664" y="3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00">
                <a:solidFill>
                  <a:srgbClr val="7030A0"/>
                </a:solidFill>
              </a:endParaRPr>
            </a:p>
          </p:txBody>
        </p:sp>
        <p:sp>
          <p:nvSpPr>
            <p:cNvPr id="88" name="Freeform 17">
              <a:extLst>
                <a:ext uri="{FF2B5EF4-FFF2-40B4-BE49-F238E27FC236}">
                  <a16:creationId xmlns:a16="http://schemas.microsoft.com/office/drawing/2014/main" id="{4134C077-2360-E0E6-843D-7DC846B74A0A}"/>
                </a:ext>
              </a:extLst>
            </p:cNvPr>
            <p:cNvSpPr>
              <a:spLocks/>
            </p:cNvSpPr>
            <p:nvPr/>
          </p:nvSpPr>
          <p:spPr bwMode="auto">
            <a:xfrm>
              <a:off x="1366136" y="963613"/>
              <a:ext cx="3043648" cy="5157787"/>
            </a:xfrm>
            <a:custGeom>
              <a:avLst/>
              <a:gdLst>
                <a:gd name="T0" fmla="*/ 544 w 1635"/>
                <a:gd name="T1" fmla="*/ 2639 h 3249"/>
                <a:gd name="T2" fmla="*/ 528 w 1635"/>
                <a:gd name="T3" fmla="*/ 2558 h 3249"/>
                <a:gd name="T4" fmla="*/ 575 w 1635"/>
                <a:gd name="T5" fmla="*/ 2533 h 3249"/>
                <a:gd name="T6" fmla="*/ 1013 w 1635"/>
                <a:gd name="T7" fmla="*/ 2422 h 3249"/>
                <a:gd name="T8" fmla="*/ 1061 w 1635"/>
                <a:gd name="T9" fmla="*/ 2406 h 3249"/>
                <a:gd name="T10" fmla="*/ 1182 w 1635"/>
                <a:gd name="T11" fmla="*/ 2371 h 3249"/>
                <a:gd name="T12" fmla="*/ 1488 w 1635"/>
                <a:gd name="T13" fmla="*/ 2280 h 3249"/>
                <a:gd name="T14" fmla="*/ 1593 w 1635"/>
                <a:gd name="T15" fmla="*/ 2245 h 3249"/>
                <a:gd name="T16" fmla="*/ 1635 w 1635"/>
                <a:gd name="T17" fmla="*/ 2179 h 3249"/>
                <a:gd name="T18" fmla="*/ 1577 w 1635"/>
                <a:gd name="T19" fmla="*/ 2104 h 3249"/>
                <a:gd name="T20" fmla="*/ 1477 w 1635"/>
                <a:gd name="T21" fmla="*/ 2063 h 3249"/>
                <a:gd name="T22" fmla="*/ 1456 w 1635"/>
                <a:gd name="T23" fmla="*/ 2063 h 3249"/>
                <a:gd name="T24" fmla="*/ 1377 w 1635"/>
                <a:gd name="T25" fmla="*/ 1942 h 3249"/>
                <a:gd name="T26" fmla="*/ 1398 w 1635"/>
                <a:gd name="T27" fmla="*/ 1877 h 3249"/>
                <a:gd name="T28" fmla="*/ 1403 w 1635"/>
                <a:gd name="T29" fmla="*/ 1816 h 3249"/>
                <a:gd name="T30" fmla="*/ 1398 w 1635"/>
                <a:gd name="T31" fmla="*/ 1796 h 3249"/>
                <a:gd name="T32" fmla="*/ 1308 w 1635"/>
                <a:gd name="T33" fmla="*/ 1579 h 3249"/>
                <a:gd name="T34" fmla="*/ 1113 w 1635"/>
                <a:gd name="T35" fmla="*/ 1448 h 3249"/>
                <a:gd name="T36" fmla="*/ 797 w 1635"/>
                <a:gd name="T37" fmla="*/ 1372 h 3249"/>
                <a:gd name="T38" fmla="*/ 776 w 1635"/>
                <a:gd name="T39" fmla="*/ 1372 h 3249"/>
                <a:gd name="T40" fmla="*/ 644 w 1635"/>
                <a:gd name="T41" fmla="*/ 1367 h 3249"/>
                <a:gd name="T42" fmla="*/ 517 w 1635"/>
                <a:gd name="T43" fmla="*/ 1367 h 3249"/>
                <a:gd name="T44" fmla="*/ 486 w 1635"/>
                <a:gd name="T45" fmla="*/ 1347 h 3249"/>
                <a:gd name="T46" fmla="*/ 507 w 1635"/>
                <a:gd name="T47" fmla="*/ 1327 h 3249"/>
                <a:gd name="T48" fmla="*/ 575 w 1635"/>
                <a:gd name="T49" fmla="*/ 1311 h 3249"/>
                <a:gd name="T50" fmla="*/ 712 w 1635"/>
                <a:gd name="T51" fmla="*/ 1296 h 3249"/>
                <a:gd name="T52" fmla="*/ 892 w 1635"/>
                <a:gd name="T53" fmla="*/ 1296 h 3249"/>
                <a:gd name="T54" fmla="*/ 1029 w 1635"/>
                <a:gd name="T55" fmla="*/ 1281 h 3249"/>
                <a:gd name="T56" fmla="*/ 1097 w 1635"/>
                <a:gd name="T57" fmla="*/ 1276 h 3249"/>
                <a:gd name="T58" fmla="*/ 1108 w 1635"/>
                <a:gd name="T59" fmla="*/ 1231 h 3249"/>
                <a:gd name="T60" fmla="*/ 1050 w 1635"/>
                <a:gd name="T61" fmla="*/ 1216 h 3249"/>
                <a:gd name="T62" fmla="*/ 944 w 1635"/>
                <a:gd name="T63" fmla="*/ 1195 h 3249"/>
                <a:gd name="T64" fmla="*/ 807 w 1635"/>
                <a:gd name="T65" fmla="*/ 1185 h 3249"/>
                <a:gd name="T66" fmla="*/ 786 w 1635"/>
                <a:gd name="T67" fmla="*/ 1185 h 3249"/>
                <a:gd name="T68" fmla="*/ 406 w 1635"/>
                <a:gd name="T69" fmla="*/ 1135 h 3249"/>
                <a:gd name="T70" fmla="*/ 201 w 1635"/>
                <a:gd name="T71" fmla="*/ 1009 h 3249"/>
                <a:gd name="T72" fmla="*/ 0 w 1635"/>
                <a:gd name="T73" fmla="*/ 847 h 3249"/>
                <a:gd name="T74" fmla="*/ 232 w 1635"/>
                <a:gd name="T75" fmla="*/ 761 h 3249"/>
                <a:gd name="T76" fmla="*/ 565 w 1635"/>
                <a:gd name="T77" fmla="*/ 741 h 3249"/>
                <a:gd name="T78" fmla="*/ 633 w 1635"/>
                <a:gd name="T79" fmla="*/ 681 h 3249"/>
                <a:gd name="T80" fmla="*/ 549 w 1635"/>
                <a:gd name="T81" fmla="*/ 565 h 3249"/>
                <a:gd name="T82" fmla="*/ 248 w 1635"/>
                <a:gd name="T83" fmla="*/ 403 h 3249"/>
                <a:gd name="T84" fmla="*/ 422 w 1635"/>
                <a:gd name="T85" fmla="*/ 232 h 3249"/>
                <a:gd name="T86" fmla="*/ 586 w 1635"/>
                <a:gd name="T87" fmla="*/ 116 h 3249"/>
                <a:gd name="T88" fmla="*/ 644 w 1635"/>
                <a:gd name="T89" fmla="*/ 70 h 3249"/>
                <a:gd name="T90" fmla="*/ 639 w 1635"/>
                <a:gd name="T91" fmla="*/ 15 h 3249"/>
                <a:gd name="T92" fmla="*/ 586 w 1635"/>
                <a:gd name="T93" fmla="*/ 0 h 32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35" h="3249">
                  <a:moveTo>
                    <a:pt x="665" y="3249"/>
                  </a:moveTo>
                  <a:lnTo>
                    <a:pt x="544" y="2639"/>
                  </a:lnTo>
                  <a:lnTo>
                    <a:pt x="533" y="2608"/>
                  </a:lnTo>
                  <a:lnTo>
                    <a:pt x="528" y="2558"/>
                  </a:lnTo>
                  <a:lnTo>
                    <a:pt x="554" y="2538"/>
                  </a:lnTo>
                  <a:lnTo>
                    <a:pt x="575" y="2533"/>
                  </a:lnTo>
                  <a:lnTo>
                    <a:pt x="749" y="2497"/>
                  </a:lnTo>
                  <a:lnTo>
                    <a:pt x="1013" y="2422"/>
                  </a:lnTo>
                  <a:lnTo>
                    <a:pt x="1024" y="2416"/>
                  </a:lnTo>
                  <a:lnTo>
                    <a:pt x="1061" y="2406"/>
                  </a:lnTo>
                  <a:lnTo>
                    <a:pt x="1113" y="2391"/>
                  </a:lnTo>
                  <a:lnTo>
                    <a:pt x="1182" y="2371"/>
                  </a:lnTo>
                  <a:lnTo>
                    <a:pt x="1340" y="2326"/>
                  </a:lnTo>
                  <a:lnTo>
                    <a:pt x="1488" y="2280"/>
                  </a:lnTo>
                  <a:lnTo>
                    <a:pt x="1562" y="2255"/>
                  </a:lnTo>
                  <a:lnTo>
                    <a:pt x="1593" y="2245"/>
                  </a:lnTo>
                  <a:lnTo>
                    <a:pt x="1620" y="2220"/>
                  </a:lnTo>
                  <a:lnTo>
                    <a:pt x="1635" y="2179"/>
                  </a:lnTo>
                  <a:lnTo>
                    <a:pt x="1620" y="2144"/>
                  </a:lnTo>
                  <a:lnTo>
                    <a:pt x="1577" y="2104"/>
                  </a:lnTo>
                  <a:lnTo>
                    <a:pt x="1525" y="2078"/>
                  </a:lnTo>
                  <a:lnTo>
                    <a:pt x="1477" y="2063"/>
                  </a:lnTo>
                  <a:lnTo>
                    <a:pt x="1461" y="2063"/>
                  </a:lnTo>
                  <a:lnTo>
                    <a:pt x="1456" y="2063"/>
                  </a:lnTo>
                  <a:lnTo>
                    <a:pt x="1388" y="2018"/>
                  </a:lnTo>
                  <a:lnTo>
                    <a:pt x="1377" y="1942"/>
                  </a:lnTo>
                  <a:lnTo>
                    <a:pt x="1393" y="1892"/>
                  </a:lnTo>
                  <a:lnTo>
                    <a:pt x="1398" y="1877"/>
                  </a:lnTo>
                  <a:lnTo>
                    <a:pt x="1409" y="1846"/>
                  </a:lnTo>
                  <a:lnTo>
                    <a:pt x="1403" y="1816"/>
                  </a:lnTo>
                  <a:lnTo>
                    <a:pt x="1398" y="1801"/>
                  </a:lnTo>
                  <a:lnTo>
                    <a:pt x="1398" y="1796"/>
                  </a:lnTo>
                  <a:lnTo>
                    <a:pt x="1377" y="1670"/>
                  </a:lnTo>
                  <a:lnTo>
                    <a:pt x="1308" y="1579"/>
                  </a:lnTo>
                  <a:lnTo>
                    <a:pt x="1219" y="1498"/>
                  </a:lnTo>
                  <a:lnTo>
                    <a:pt x="1113" y="1448"/>
                  </a:lnTo>
                  <a:lnTo>
                    <a:pt x="1034" y="1433"/>
                  </a:lnTo>
                  <a:lnTo>
                    <a:pt x="797" y="1372"/>
                  </a:lnTo>
                  <a:lnTo>
                    <a:pt x="792" y="1372"/>
                  </a:lnTo>
                  <a:lnTo>
                    <a:pt x="776" y="1372"/>
                  </a:lnTo>
                  <a:lnTo>
                    <a:pt x="718" y="1372"/>
                  </a:lnTo>
                  <a:lnTo>
                    <a:pt x="644" y="1367"/>
                  </a:lnTo>
                  <a:lnTo>
                    <a:pt x="575" y="1362"/>
                  </a:lnTo>
                  <a:lnTo>
                    <a:pt x="517" y="1367"/>
                  </a:lnTo>
                  <a:lnTo>
                    <a:pt x="496" y="1362"/>
                  </a:lnTo>
                  <a:lnTo>
                    <a:pt x="486" y="1347"/>
                  </a:lnTo>
                  <a:lnTo>
                    <a:pt x="491" y="1332"/>
                  </a:lnTo>
                  <a:lnTo>
                    <a:pt x="507" y="1327"/>
                  </a:lnTo>
                  <a:lnTo>
                    <a:pt x="544" y="1322"/>
                  </a:lnTo>
                  <a:lnTo>
                    <a:pt x="575" y="1311"/>
                  </a:lnTo>
                  <a:lnTo>
                    <a:pt x="612" y="1306"/>
                  </a:lnTo>
                  <a:lnTo>
                    <a:pt x="712" y="1296"/>
                  </a:lnTo>
                  <a:lnTo>
                    <a:pt x="802" y="1296"/>
                  </a:lnTo>
                  <a:lnTo>
                    <a:pt x="892" y="1296"/>
                  </a:lnTo>
                  <a:lnTo>
                    <a:pt x="992" y="1286"/>
                  </a:lnTo>
                  <a:lnTo>
                    <a:pt x="1029" y="1281"/>
                  </a:lnTo>
                  <a:lnTo>
                    <a:pt x="1071" y="1281"/>
                  </a:lnTo>
                  <a:lnTo>
                    <a:pt x="1097" y="1276"/>
                  </a:lnTo>
                  <a:lnTo>
                    <a:pt x="1113" y="1251"/>
                  </a:lnTo>
                  <a:lnTo>
                    <a:pt x="1108" y="1231"/>
                  </a:lnTo>
                  <a:lnTo>
                    <a:pt x="1082" y="1221"/>
                  </a:lnTo>
                  <a:lnTo>
                    <a:pt x="1050" y="1216"/>
                  </a:lnTo>
                  <a:lnTo>
                    <a:pt x="1024" y="1211"/>
                  </a:lnTo>
                  <a:lnTo>
                    <a:pt x="944" y="1195"/>
                  </a:lnTo>
                  <a:lnTo>
                    <a:pt x="871" y="1190"/>
                  </a:lnTo>
                  <a:lnTo>
                    <a:pt x="807" y="1185"/>
                  </a:lnTo>
                  <a:lnTo>
                    <a:pt x="792" y="1185"/>
                  </a:lnTo>
                  <a:lnTo>
                    <a:pt x="786" y="1185"/>
                  </a:lnTo>
                  <a:lnTo>
                    <a:pt x="586" y="1155"/>
                  </a:lnTo>
                  <a:lnTo>
                    <a:pt x="406" y="1135"/>
                  </a:lnTo>
                  <a:lnTo>
                    <a:pt x="333" y="1084"/>
                  </a:lnTo>
                  <a:lnTo>
                    <a:pt x="201" y="1009"/>
                  </a:lnTo>
                  <a:lnTo>
                    <a:pt x="85" y="903"/>
                  </a:lnTo>
                  <a:lnTo>
                    <a:pt x="0" y="847"/>
                  </a:lnTo>
                  <a:lnTo>
                    <a:pt x="85" y="807"/>
                  </a:lnTo>
                  <a:lnTo>
                    <a:pt x="232" y="761"/>
                  </a:lnTo>
                  <a:lnTo>
                    <a:pt x="406" y="751"/>
                  </a:lnTo>
                  <a:lnTo>
                    <a:pt x="565" y="741"/>
                  </a:lnTo>
                  <a:lnTo>
                    <a:pt x="644" y="716"/>
                  </a:lnTo>
                  <a:lnTo>
                    <a:pt x="633" y="681"/>
                  </a:lnTo>
                  <a:lnTo>
                    <a:pt x="549" y="635"/>
                  </a:lnTo>
                  <a:lnTo>
                    <a:pt x="549" y="565"/>
                  </a:lnTo>
                  <a:lnTo>
                    <a:pt x="486" y="489"/>
                  </a:lnTo>
                  <a:lnTo>
                    <a:pt x="248" y="403"/>
                  </a:lnTo>
                  <a:lnTo>
                    <a:pt x="285" y="338"/>
                  </a:lnTo>
                  <a:lnTo>
                    <a:pt x="422" y="232"/>
                  </a:lnTo>
                  <a:lnTo>
                    <a:pt x="575" y="121"/>
                  </a:lnTo>
                  <a:lnTo>
                    <a:pt x="586" y="116"/>
                  </a:lnTo>
                  <a:lnTo>
                    <a:pt x="617" y="95"/>
                  </a:lnTo>
                  <a:lnTo>
                    <a:pt x="644" y="70"/>
                  </a:lnTo>
                  <a:lnTo>
                    <a:pt x="654" y="40"/>
                  </a:lnTo>
                  <a:lnTo>
                    <a:pt x="639" y="15"/>
                  </a:lnTo>
                  <a:lnTo>
                    <a:pt x="612" y="5"/>
                  </a:lnTo>
                  <a:lnTo>
                    <a:pt x="586" y="0"/>
                  </a:lnTo>
                  <a:lnTo>
                    <a:pt x="575" y="0"/>
                  </a:lnTo>
                </a:path>
              </a:pathLst>
            </a:custGeom>
            <a:noFill/>
            <a:ln w="17463">
              <a:solidFill>
                <a:srgbClr val="4C4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rgbClr val="7030A0"/>
                </a:solidFill>
              </a:endParaRPr>
            </a:p>
          </p:txBody>
        </p:sp>
        <p:sp>
          <p:nvSpPr>
            <p:cNvPr id="89" name="Freeform 18">
              <a:extLst>
                <a:ext uri="{FF2B5EF4-FFF2-40B4-BE49-F238E27FC236}">
                  <a16:creationId xmlns:a16="http://schemas.microsoft.com/office/drawing/2014/main" id="{4EDC4635-E89C-AA0A-434F-CF2794265BBA}"/>
                </a:ext>
              </a:extLst>
            </p:cNvPr>
            <p:cNvSpPr>
              <a:spLocks/>
            </p:cNvSpPr>
            <p:nvPr/>
          </p:nvSpPr>
          <p:spPr bwMode="auto">
            <a:xfrm>
              <a:off x="1377306" y="971550"/>
              <a:ext cx="3073433" cy="5165725"/>
            </a:xfrm>
            <a:custGeom>
              <a:avLst/>
              <a:gdLst>
                <a:gd name="T0" fmla="*/ 664 w 1651"/>
                <a:gd name="T1" fmla="*/ 3254 h 3254"/>
                <a:gd name="T2" fmla="*/ 548 w 1651"/>
                <a:gd name="T3" fmla="*/ 2639 h 3254"/>
                <a:gd name="T4" fmla="*/ 522 w 1651"/>
                <a:gd name="T5" fmla="*/ 2583 h 3254"/>
                <a:gd name="T6" fmla="*/ 575 w 1651"/>
                <a:gd name="T7" fmla="*/ 2533 h 3254"/>
                <a:gd name="T8" fmla="*/ 580 w 1651"/>
                <a:gd name="T9" fmla="*/ 2533 h 3254"/>
                <a:gd name="T10" fmla="*/ 754 w 1651"/>
                <a:gd name="T11" fmla="*/ 2497 h 3254"/>
                <a:gd name="T12" fmla="*/ 1018 w 1651"/>
                <a:gd name="T13" fmla="*/ 2422 h 3254"/>
                <a:gd name="T14" fmla="*/ 1113 w 1651"/>
                <a:gd name="T15" fmla="*/ 2396 h 3254"/>
                <a:gd name="T16" fmla="*/ 1418 w 1651"/>
                <a:gd name="T17" fmla="*/ 2306 h 3254"/>
                <a:gd name="T18" fmla="*/ 1598 w 1651"/>
                <a:gd name="T19" fmla="*/ 2255 h 3254"/>
                <a:gd name="T20" fmla="*/ 1608 w 1651"/>
                <a:gd name="T21" fmla="*/ 2124 h 3254"/>
                <a:gd name="T22" fmla="*/ 1498 w 1651"/>
                <a:gd name="T23" fmla="*/ 2073 h 3254"/>
                <a:gd name="T24" fmla="*/ 1461 w 1651"/>
                <a:gd name="T25" fmla="*/ 2063 h 3254"/>
                <a:gd name="T26" fmla="*/ 1387 w 1651"/>
                <a:gd name="T27" fmla="*/ 2023 h 3254"/>
                <a:gd name="T28" fmla="*/ 1376 w 1651"/>
                <a:gd name="T29" fmla="*/ 1942 h 3254"/>
                <a:gd name="T30" fmla="*/ 1397 w 1651"/>
                <a:gd name="T31" fmla="*/ 1892 h 3254"/>
                <a:gd name="T32" fmla="*/ 1397 w 1651"/>
                <a:gd name="T33" fmla="*/ 1892 h 3254"/>
                <a:gd name="T34" fmla="*/ 1413 w 1651"/>
                <a:gd name="T35" fmla="*/ 1836 h 3254"/>
                <a:gd name="T36" fmla="*/ 1403 w 1651"/>
                <a:gd name="T37" fmla="*/ 1801 h 3254"/>
                <a:gd name="T38" fmla="*/ 1376 w 1651"/>
                <a:gd name="T39" fmla="*/ 1670 h 3254"/>
                <a:gd name="T40" fmla="*/ 1313 w 1651"/>
                <a:gd name="T41" fmla="*/ 1579 h 3254"/>
                <a:gd name="T42" fmla="*/ 1218 w 1651"/>
                <a:gd name="T43" fmla="*/ 1503 h 3254"/>
                <a:gd name="T44" fmla="*/ 1113 w 1651"/>
                <a:gd name="T45" fmla="*/ 1453 h 3254"/>
                <a:gd name="T46" fmla="*/ 1039 w 1651"/>
                <a:gd name="T47" fmla="*/ 1433 h 3254"/>
                <a:gd name="T48" fmla="*/ 801 w 1651"/>
                <a:gd name="T49" fmla="*/ 1372 h 3254"/>
                <a:gd name="T50" fmla="*/ 801 w 1651"/>
                <a:gd name="T51" fmla="*/ 1372 h 3254"/>
                <a:gd name="T52" fmla="*/ 685 w 1651"/>
                <a:gd name="T53" fmla="*/ 1372 h 3254"/>
                <a:gd name="T54" fmla="*/ 548 w 1651"/>
                <a:gd name="T55" fmla="*/ 1367 h 3254"/>
                <a:gd name="T56" fmla="*/ 485 w 1651"/>
                <a:gd name="T57" fmla="*/ 1337 h 3254"/>
                <a:gd name="T58" fmla="*/ 580 w 1651"/>
                <a:gd name="T59" fmla="*/ 1312 h 3254"/>
                <a:gd name="T60" fmla="*/ 886 w 1651"/>
                <a:gd name="T61" fmla="*/ 1301 h 3254"/>
                <a:gd name="T62" fmla="*/ 1113 w 1651"/>
                <a:gd name="T63" fmla="*/ 1286 h 3254"/>
                <a:gd name="T64" fmla="*/ 1055 w 1651"/>
                <a:gd name="T65" fmla="*/ 1221 h 3254"/>
                <a:gd name="T66" fmla="*/ 912 w 1651"/>
                <a:gd name="T67" fmla="*/ 1195 h 3254"/>
                <a:gd name="T68" fmla="*/ 791 w 1651"/>
                <a:gd name="T69" fmla="*/ 1185 h 3254"/>
                <a:gd name="T70" fmla="*/ 791 w 1651"/>
                <a:gd name="T71" fmla="*/ 1185 h 3254"/>
                <a:gd name="T72" fmla="*/ 590 w 1651"/>
                <a:gd name="T73" fmla="*/ 1160 h 3254"/>
                <a:gd name="T74" fmla="*/ 411 w 1651"/>
                <a:gd name="T75" fmla="*/ 1135 h 3254"/>
                <a:gd name="T76" fmla="*/ 332 w 1651"/>
                <a:gd name="T77" fmla="*/ 1084 h 3254"/>
                <a:gd name="T78" fmla="*/ 205 w 1651"/>
                <a:gd name="T79" fmla="*/ 1014 h 3254"/>
                <a:gd name="T80" fmla="*/ 84 w 1651"/>
                <a:gd name="T81" fmla="*/ 908 h 3254"/>
                <a:gd name="T82" fmla="*/ 0 w 1651"/>
                <a:gd name="T83" fmla="*/ 847 h 3254"/>
                <a:gd name="T84" fmla="*/ 84 w 1651"/>
                <a:gd name="T85" fmla="*/ 812 h 3254"/>
                <a:gd name="T86" fmla="*/ 232 w 1651"/>
                <a:gd name="T87" fmla="*/ 767 h 3254"/>
                <a:gd name="T88" fmla="*/ 406 w 1651"/>
                <a:gd name="T89" fmla="*/ 756 h 3254"/>
                <a:gd name="T90" fmla="*/ 564 w 1651"/>
                <a:gd name="T91" fmla="*/ 741 h 3254"/>
                <a:gd name="T92" fmla="*/ 648 w 1651"/>
                <a:gd name="T93" fmla="*/ 721 h 3254"/>
                <a:gd name="T94" fmla="*/ 638 w 1651"/>
                <a:gd name="T95" fmla="*/ 681 h 3254"/>
                <a:gd name="T96" fmla="*/ 548 w 1651"/>
                <a:gd name="T97" fmla="*/ 635 h 3254"/>
                <a:gd name="T98" fmla="*/ 548 w 1651"/>
                <a:gd name="T99" fmla="*/ 570 h 3254"/>
                <a:gd name="T100" fmla="*/ 485 w 1651"/>
                <a:gd name="T101" fmla="*/ 489 h 3254"/>
                <a:gd name="T102" fmla="*/ 247 w 1651"/>
                <a:gd name="T103" fmla="*/ 408 h 3254"/>
                <a:gd name="T104" fmla="*/ 284 w 1651"/>
                <a:gd name="T105" fmla="*/ 338 h 3254"/>
                <a:gd name="T106" fmla="*/ 422 w 1651"/>
                <a:gd name="T107" fmla="*/ 232 h 3254"/>
                <a:gd name="T108" fmla="*/ 580 w 1651"/>
                <a:gd name="T109" fmla="*/ 126 h 3254"/>
                <a:gd name="T110" fmla="*/ 606 w 1651"/>
                <a:gd name="T111" fmla="*/ 111 h 3254"/>
                <a:gd name="T112" fmla="*/ 659 w 1651"/>
                <a:gd name="T113" fmla="*/ 55 h 3254"/>
                <a:gd name="T114" fmla="*/ 585 w 1651"/>
                <a:gd name="T115" fmla="*/ 0 h 3254"/>
                <a:gd name="T116" fmla="*/ 580 w 1651"/>
                <a:gd name="T117" fmla="*/ 0 h 32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51" h="3254">
                  <a:moveTo>
                    <a:pt x="664" y="3254"/>
                  </a:moveTo>
                  <a:lnTo>
                    <a:pt x="664" y="3254"/>
                  </a:lnTo>
                  <a:lnTo>
                    <a:pt x="548" y="2639"/>
                  </a:lnTo>
                  <a:lnTo>
                    <a:pt x="543" y="2639"/>
                  </a:lnTo>
                  <a:lnTo>
                    <a:pt x="522" y="2583"/>
                  </a:lnTo>
                  <a:lnTo>
                    <a:pt x="543" y="2548"/>
                  </a:lnTo>
                  <a:lnTo>
                    <a:pt x="575" y="2533"/>
                  </a:lnTo>
                  <a:lnTo>
                    <a:pt x="580" y="2533"/>
                  </a:lnTo>
                  <a:lnTo>
                    <a:pt x="754" y="2497"/>
                  </a:lnTo>
                  <a:lnTo>
                    <a:pt x="1018" y="2422"/>
                  </a:lnTo>
                  <a:lnTo>
                    <a:pt x="1113" y="2396"/>
                  </a:lnTo>
                  <a:lnTo>
                    <a:pt x="1260" y="2356"/>
                  </a:lnTo>
                  <a:lnTo>
                    <a:pt x="1418" y="2306"/>
                  </a:lnTo>
                  <a:lnTo>
                    <a:pt x="1529" y="2270"/>
                  </a:lnTo>
                  <a:lnTo>
                    <a:pt x="1598" y="2255"/>
                  </a:lnTo>
                  <a:lnTo>
                    <a:pt x="1651" y="2184"/>
                  </a:lnTo>
                  <a:lnTo>
                    <a:pt x="1608" y="2124"/>
                  </a:lnTo>
                  <a:lnTo>
                    <a:pt x="1556" y="2094"/>
                  </a:lnTo>
                  <a:lnTo>
                    <a:pt x="1498" y="2073"/>
                  </a:lnTo>
                  <a:lnTo>
                    <a:pt x="1461" y="2063"/>
                  </a:lnTo>
                  <a:lnTo>
                    <a:pt x="1387" y="2023"/>
                  </a:lnTo>
                  <a:lnTo>
                    <a:pt x="1376" y="1942"/>
                  </a:lnTo>
                  <a:lnTo>
                    <a:pt x="1397" y="1892"/>
                  </a:lnTo>
                  <a:lnTo>
                    <a:pt x="1408" y="1867"/>
                  </a:lnTo>
                  <a:lnTo>
                    <a:pt x="1413" y="1836"/>
                  </a:lnTo>
                  <a:lnTo>
                    <a:pt x="1403" y="1801"/>
                  </a:lnTo>
                  <a:lnTo>
                    <a:pt x="1376" y="1670"/>
                  </a:lnTo>
                  <a:lnTo>
                    <a:pt x="1313" y="1579"/>
                  </a:lnTo>
                  <a:lnTo>
                    <a:pt x="1218" y="1503"/>
                  </a:lnTo>
                  <a:lnTo>
                    <a:pt x="1113" y="1453"/>
                  </a:lnTo>
                  <a:lnTo>
                    <a:pt x="1039" y="1433"/>
                  </a:lnTo>
                  <a:lnTo>
                    <a:pt x="801" y="1372"/>
                  </a:lnTo>
                  <a:lnTo>
                    <a:pt x="754" y="1372"/>
                  </a:lnTo>
                  <a:lnTo>
                    <a:pt x="685" y="1372"/>
                  </a:lnTo>
                  <a:lnTo>
                    <a:pt x="606" y="1367"/>
                  </a:lnTo>
                  <a:lnTo>
                    <a:pt x="548" y="1367"/>
                  </a:lnTo>
                  <a:lnTo>
                    <a:pt x="495" y="1372"/>
                  </a:lnTo>
                  <a:lnTo>
                    <a:pt x="485" y="1337"/>
                  </a:lnTo>
                  <a:lnTo>
                    <a:pt x="527" y="1327"/>
                  </a:lnTo>
                  <a:lnTo>
                    <a:pt x="580" y="1312"/>
                  </a:lnTo>
                  <a:lnTo>
                    <a:pt x="717" y="1296"/>
                  </a:lnTo>
                  <a:lnTo>
                    <a:pt x="886" y="1301"/>
                  </a:lnTo>
                  <a:lnTo>
                    <a:pt x="1033" y="1286"/>
                  </a:lnTo>
                  <a:lnTo>
                    <a:pt x="1113" y="1286"/>
                  </a:lnTo>
                  <a:lnTo>
                    <a:pt x="1113" y="1226"/>
                  </a:lnTo>
                  <a:lnTo>
                    <a:pt x="1055" y="1221"/>
                  </a:lnTo>
                  <a:lnTo>
                    <a:pt x="991" y="1206"/>
                  </a:lnTo>
                  <a:lnTo>
                    <a:pt x="912" y="1195"/>
                  </a:lnTo>
                  <a:lnTo>
                    <a:pt x="838" y="1190"/>
                  </a:lnTo>
                  <a:lnTo>
                    <a:pt x="791" y="1185"/>
                  </a:lnTo>
                  <a:lnTo>
                    <a:pt x="590" y="1160"/>
                  </a:lnTo>
                  <a:lnTo>
                    <a:pt x="411" y="1135"/>
                  </a:lnTo>
                  <a:lnTo>
                    <a:pt x="332" y="1084"/>
                  </a:lnTo>
                  <a:lnTo>
                    <a:pt x="205" y="1014"/>
                  </a:lnTo>
                  <a:lnTo>
                    <a:pt x="84" y="908"/>
                  </a:lnTo>
                  <a:lnTo>
                    <a:pt x="0" y="847"/>
                  </a:lnTo>
                  <a:lnTo>
                    <a:pt x="84" y="812"/>
                  </a:lnTo>
                  <a:lnTo>
                    <a:pt x="232" y="767"/>
                  </a:lnTo>
                  <a:lnTo>
                    <a:pt x="406" y="756"/>
                  </a:lnTo>
                  <a:lnTo>
                    <a:pt x="564" y="741"/>
                  </a:lnTo>
                  <a:lnTo>
                    <a:pt x="648" y="721"/>
                  </a:lnTo>
                  <a:lnTo>
                    <a:pt x="638" y="681"/>
                  </a:lnTo>
                  <a:lnTo>
                    <a:pt x="548" y="635"/>
                  </a:lnTo>
                  <a:lnTo>
                    <a:pt x="548" y="570"/>
                  </a:lnTo>
                  <a:lnTo>
                    <a:pt x="485" y="489"/>
                  </a:lnTo>
                  <a:lnTo>
                    <a:pt x="247" y="408"/>
                  </a:lnTo>
                  <a:lnTo>
                    <a:pt x="284" y="338"/>
                  </a:lnTo>
                  <a:lnTo>
                    <a:pt x="422" y="232"/>
                  </a:lnTo>
                  <a:lnTo>
                    <a:pt x="580" y="126"/>
                  </a:lnTo>
                  <a:lnTo>
                    <a:pt x="580" y="121"/>
                  </a:lnTo>
                  <a:lnTo>
                    <a:pt x="606" y="111"/>
                  </a:lnTo>
                  <a:lnTo>
                    <a:pt x="638" y="85"/>
                  </a:lnTo>
                  <a:lnTo>
                    <a:pt x="659" y="55"/>
                  </a:lnTo>
                  <a:lnTo>
                    <a:pt x="648" y="15"/>
                  </a:lnTo>
                  <a:lnTo>
                    <a:pt x="585" y="0"/>
                  </a:lnTo>
                  <a:lnTo>
                    <a:pt x="580" y="0"/>
                  </a:lnTo>
                </a:path>
              </a:pathLst>
            </a:custGeom>
            <a:noFill/>
            <a:ln w="17463">
              <a:solidFill>
                <a:srgbClr val="4C4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rgbClr val="7030A0"/>
                </a:solidFill>
              </a:endParaRPr>
            </a:p>
          </p:txBody>
        </p:sp>
        <p:sp>
          <p:nvSpPr>
            <p:cNvPr id="90" name="Line 19">
              <a:extLst>
                <a:ext uri="{FF2B5EF4-FFF2-40B4-BE49-F238E27FC236}">
                  <a16:creationId xmlns:a16="http://schemas.microsoft.com/office/drawing/2014/main" id="{1A942472-BC36-8876-5187-D81E7EAE334F}"/>
                </a:ext>
              </a:extLst>
            </p:cNvPr>
            <p:cNvSpPr>
              <a:spLocks noChangeShapeType="1"/>
            </p:cNvSpPr>
            <p:nvPr/>
          </p:nvSpPr>
          <p:spPr bwMode="auto">
            <a:xfrm>
              <a:off x="4450739" y="2100263"/>
              <a:ext cx="174987" cy="1587"/>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91" name="Line 20">
              <a:extLst>
                <a:ext uri="{FF2B5EF4-FFF2-40B4-BE49-F238E27FC236}">
                  <a16:creationId xmlns:a16="http://schemas.microsoft.com/office/drawing/2014/main" id="{F676B2F5-68ED-DFE1-66DD-4AA5866FF46A}"/>
                </a:ext>
              </a:extLst>
            </p:cNvPr>
            <p:cNvSpPr>
              <a:spLocks noChangeShapeType="1"/>
            </p:cNvSpPr>
            <p:nvPr/>
          </p:nvSpPr>
          <p:spPr bwMode="auto">
            <a:xfrm>
              <a:off x="4450739" y="2676525"/>
              <a:ext cx="174987" cy="1587"/>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92" name="Line 21">
              <a:extLst>
                <a:ext uri="{FF2B5EF4-FFF2-40B4-BE49-F238E27FC236}">
                  <a16:creationId xmlns:a16="http://schemas.microsoft.com/office/drawing/2014/main" id="{908CE560-D131-46CE-F696-6F42DA6261D0}"/>
                </a:ext>
              </a:extLst>
            </p:cNvPr>
            <p:cNvSpPr>
              <a:spLocks noChangeShapeType="1"/>
            </p:cNvSpPr>
            <p:nvPr/>
          </p:nvSpPr>
          <p:spPr bwMode="auto">
            <a:xfrm>
              <a:off x="4450739" y="3254375"/>
              <a:ext cx="174987" cy="1587"/>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93" name="Line 22">
              <a:extLst>
                <a:ext uri="{FF2B5EF4-FFF2-40B4-BE49-F238E27FC236}">
                  <a16:creationId xmlns:a16="http://schemas.microsoft.com/office/drawing/2014/main" id="{7C528A4E-B2EB-6C05-E042-5C33A71D2D7C}"/>
                </a:ext>
              </a:extLst>
            </p:cNvPr>
            <p:cNvSpPr>
              <a:spLocks noChangeShapeType="1"/>
            </p:cNvSpPr>
            <p:nvPr/>
          </p:nvSpPr>
          <p:spPr bwMode="auto">
            <a:xfrm>
              <a:off x="4450739" y="3830638"/>
              <a:ext cx="174987" cy="1587"/>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94" name="Line 23">
              <a:extLst>
                <a:ext uri="{FF2B5EF4-FFF2-40B4-BE49-F238E27FC236}">
                  <a16:creationId xmlns:a16="http://schemas.microsoft.com/office/drawing/2014/main" id="{4CC24848-E019-053F-0310-DBAE7FBEADE5}"/>
                </a:ext>
              </a:extLst>
            </p:cNvPr>
            <p:cNvSpPr>
              <a:spLocks noChangeShapeType="1"/>
            </p:cNvSpPr>
            <p:nvPr/>
          </p:nvSpPr>
          <p:spPr bwMode="auto">
            <a:xfrm>
              <a:off x="4450739" y="4406900"/>
              <a:ext cx="174987" cy="1587"/>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95" name="Line 24">
              <a:extLst>
                <a:ext uri="{FF2B5EF4-FFF2-40B4-BE49-F238E27FC236}">
                  <a16:creationId xmlns:a16="http://schemas.microsoft.com/office/drawing/2014/main" id="{65A2452A-2B59-70CE-A3D8-4ACEBD6BF508}"/>
                </a:ext>
              </a:extLst>
            </p:cNvPr>
            <p:cNvSpPr>
              <a:spLocks noChangeShapeType="1"/>
            </p:cNvSpPr>
            <p:nvPr/>
          </p:nvSpPr>
          <p:spPr bwMode="auto">
            <a:xfrm>
              <a:off x="4450739" y="4984750"/>
              <a:ext cx="174987" cy="1587"/>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96" name="Line 25">
              <a:extLst>
                <a:ext uri="{FF2B5EF4-FFF2-40B4-BE49-F238E27FC236}">
                  <a16:creationId xmlns:a16="http://schemas.microsoft.com/office/drawing/2014/main" id="{DE129041-3D68-0C7A-1439-62C20FFFA415}"/>
                </a:ext>
              </a:extLst>
            </p:cNvPr>
            <p:cNvSpPr>
              <a:spLocks noChangeShapeType="1"/>
            </p:cNvSpPr>
            <p:nvPr/>
          </p:nvSpPr>
          <p:spPr bwMode="auto">
            <a:xfrm>
              <a:off x="4450739" y="5561013"/>
              <a:ext cx="174987" cy="1587"/>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97" name="Line 26">
              <a:extLst>
                <a:ext uri="{FF2B5EF4-FFF2-40B4-BE49-F238E27FC236}">
                  <a16:creationId xmlns:a16="http://schemas.microsoft.com/office/drawing/2014/main" id="{33288793-BF47-A801-DA89-29E3781AB2B6}"/>
                </a:ext>
              </a:extLst>
            </p:cNvPr>
            <p:cNvSpPr>
              <a:spLocks noChangeShapeType="1"/>
            </p:cNvSpPr>
            <p:nvPr/>
          </p:nvSpPr>
          <p:spPr bwMode="auto">
            <a:xfrm>
              <a:off x="4450739" y="6137275"/>
              <a:ext cx="174987" cy="1587"/>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98" name="Line 27">
              <a:extLst>
                <a:ext uri="{FF2B5EF4-FFF2-40B4-BE49-F238E27FC236}">
                  <a16:creationId xmlns:a16="http://schemas.microsoft.com/office/drawing/2014/main" id="{31EFFD7F-FA45-9704-3128-021F7E0C84C1}"/>
                </a:ext>
              </a:extLst>
            </p:cNvPr>
            <p:cNvSpPr>
              <a:spLocks noChangeShapeType="1"/>
            </p:cNvSpPr>
            <p:nvPr/>
          </p:nvSpPr>
          <p:spPr bwMode="auto">
            <a:xfrm>
              <a:off x="4450739" y="1524000"/>
              <a:ext cx="174987" cy="1587"/>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99" name="Line 28">
              <a:extLst>
                <a:ext uri="{FF2B5EF4-FFF2-40B4-BE49-F238E27FC236}">
                  <a16:creationId xmlns:a16="http://schemas.microsoft.com/office/drawing/2014/main" id="{47760605-C087-890E-CD30-F3BBC9957DB8}"/>
                </a:ext>
              </a:extLst>
            </p:cNvPr>
            <p:cNvSpPr>
              <a:spLocks noChangeShapeType="1"/>
            </p:cNvSpPr>
            <p:nvPr/>
          </p:nvSpPr>
          <p:spPr bwMode="auto">
            <a:xfrm>
              <a:off x="4450739" y="946150"/>
              <a:ext cx="174987" cy="1587"/>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100" name="Rectangle 29">
              <a:extLst>
                <a:ext uri="{FF2B5EF4-FFF2-40B4-BE49-F238E27FC236}">
                  <a16:creationId xmlns:a16="http://schemas.microsoft.com/office/drawing/2014/main" id="{6B133035-64E6-FE59-3AB9-29AEEF7860E2}"/>
                </a:ext>
              </a:extLst>
            </p:cNvPr>
            <p:cNvSpPr>
              <a:spLocks noChangeArrowheads="1"/>
            </p:cNvSpPr>
            <p:nvPr/>
          </p:nvSpPr>
          <p:spPr bwMode="auto">
            <a:xfrm>
              <a:off x="4728110" y="877888"/>
              <a:ext cx="125095"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0</a:t>
              </a:r>
              <a:endParaRPr lang="en-US" altLang="en-US" sz="1600">
                <a:solidFill>
                  <a:srgbClr val="7030A0"/>
                </a:solidFill>
              </a:endParaRPr>
            </a:p>
          </p:txBody>
        </p:sp>
        <p:sp>
          <p:nvSpPr>
            <p:cNvPr id="101" name="Rectangle 30">
              <a:extLst>
                <a:ext uri="{FF2B5EF4-FFF2-40B4-BE49-F238E27FC236}">
                  <a16:creationId xmlns:a16="http://schemas.microsoft.com/office/drawing/2014/main" id="{473638F5-6624-2E04-E4D6-6567241DD72C}"/>
                </a:ext>
              </a:extLst>
            </p:cNvPr>
            <p:cNvSpPr>
              <a:spLocks noChangeArrowheads="1"/>
            </p:cNvSpPr>
            <p:nvPr/>
          </p:nvSpPr>
          <p:spPr bwMode="auto">
            <a:xfrm>
              <a:off x="4728110" y="2030412"/>
              <a:ext cx="125095"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2</a:t>
              </a:r>
              <a:endParaRPr lang="en-US" altLang="en-US" sz="1600">
                <a:solidFill>
                  <a:srgbClr val="7030A0"/>
                </a:solidFill>
              </a:endParaRPr>
            </a:p>
          </p:txBody>
        </p:sp>
        <p:sp>
          <p:nvSpPr>
            <p:cNvPr id="102" name="Rectangle 31">
              <a:extLst>
                <a:ext uri="{FF2B5EF4-FFF2-40B4-BE49-F238E27FC236}">
                  <a16:creationId xmlns:a16="http://schemas.microsoft.com/office/drawing/2014/main" id="{6DB67839-C0B4-6759-9BC9-DA8BDAACFF10}"/>
                </a:ext>
              </a:extLst>
            </p:cNvPr>
            <p:cNvSpPr>
              <a:spLocks noChangeArrowheads="1"/>
            </p:cNvSpPr>
            <p:nvPr/>
          </p:nvSpPr>
          <p:spPr bwMode="auto">
            <a:xfrm>
              <a:off x="4847252" y="2030412"/>
              <a:ext cx="125095"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0</a:t>
              </a:r>
              <a:endParaRPr lang="en-US" altLang="en-US" sz="1600">
                <a:solidFill>
                  <a:srgbClr val="7030A0"/>
                </a:solidFill>
              </a:endParaRPr>
            </a:p>
          </p:txBody>
        </p:sp>
        <p:sp>
          <p:nvSpPr>
            <p:cNvPr id="103" name="Rectangle 32">
              <a:extLst>
                <a:ext uri="{FF2B5EF4-FFF2-40B4-BE49-F238E27FC236}">
                  <a16:creationId xmlns:a16="http://schemas.microsoft.com/office/drawing/2014/main" id="{9DA7ED39-0481-5C9C-81A5-7FB736F172D0}"/>
                </a:ext>
              </a:extLst>
            </p:cNvPr>
            <p:cNvSpPr>
              <a:spLocks noChangeArrowheads="1"/>
            </p:cNvSpPr>
            <p:nvPr/>
          </p:nvSpPr>
          <p:spPr bwMode="auto">
            <a:xfrm>
              <a:off x="4964528" y="2030412"/>
              <a:ext cx="125095"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0</a:t>
              </a:r>
              <a:endParaRPr lang="en-US" altLang="en-US" sz="1600">
                <a:solidFill>
                  <a:srgbClr val="7030A0"/>
                </a:solidFill>
              </a:endParaRPr>
            </a:p>
          </p:txBody>
        </p:sp>
        <p:sp>
          <p:nvSpPr>
            <p:cNvPr id="104" name="Rectangle 33">
              <a:extLst>
                <a:ext uri="{FF2B5EF4-FFF2-40B4-BE49-F238E27FC236}">
                  <a16:creationId xmlns:a16="http://schemas.microsoft.com/office/drawing/2014/main" id="{2F323F24-C0AC-13D2-3ED1-626ADE65FC7B}"/>
                </a:ext>
              </a:extLst>
            </p:cNvPr>
            <p:cNvSpPr>
              <a:spLocks noChangeArrowheads="1"/>
            </p:cNvSpPr>
            <p:nvPr/>
          </p:nvSpPr>
          <p:spPr bwMode="auto">
            <a:xfrm>
              <a:off x="4728110" y="3184525"/>
              <a:ext cx="125095"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4</a:t>
              </a:r>
              <a:endParaRPr lang="en-US" altLang="en-US" sz="1600">
                <a:solidFill>
                  <a:srgbClr val="7030A0"/>
                </a:solidFill>
              </a:endParaRPr>
            </a:p>
          </p:txBody>
        </p:sp>
        <p:sp>
          <p:nvSpPr>
            <p:cNvPr id="105" name="Rectangle 34">
              <a:extLst>
                <a:ext uri="{FF2B5EF4-FFF2-40B4-BE49-F238E27FC236}">
                  <a16:creationId xmlns:a16="http://schemas.microsoft.com/office/drawing/2014/main" id="{8A968AD6-3856-9F3E-621D-F5476BFBA90A}"/>
                </a:ext>
              </a:extLst>
            </p:cNvPr>
            <p:cNvSpPr>
              <a:spLocks noChangeArrowheads="1"/>
            </p:cNvSpPr>
            <p:nvPr/>
          </p:nvSpPr>
          <p:spPr bwMode="auto">
            <a:xfrm>
              <a:off x="4847252" y="3184525"/>
              <a:ext cx="250186"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00</a:t>
              </a:r>
              <a:endParaRPr lang="en-US" altLang="en-US" sz="1600">
                <a:solidFill>
                  <a:srgbClr val="7030A0"/>
                </a:solidFill>
              </a:endParaRPr>
            </a:p>
          </p:txBody>
        </p:sp>
        <p:sp>
          <p:nvSpPr>
            <p:cNvPr id="106" name="Rectangle 35">
              <a:extLst>
                <a:ext uri="{FF2B5EF4-FFF2-40B4-BE49-F238E27FC236}">
                  <a16:creationId xmlns:a16="http://schemas.microsoft.com/office/drawing/2014/main" id="{852CC6D6-E379-A914-4714-934DDDFCDCBC}"/>
                </a:ext>
              </a:extLst>
            </p:cNvPr>
            <p:cNvSpPr>
              <a:spLocks noChangeArrowheads="1"/>
            </p:cNvSpPr>
            <p:nvPr/>
          </p:nvSpPr>
          <p:spPr bwMode="auto">
            <a:xfrm>
              <a:off x="4728110" y="4338638"/>
              <a:ext cx="125095"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6</a:t>
              </a:r>
              <a:endParaRPr lang="en-US" altLang="en-US" sz="1600">
                <a:solidFill>
                  <a:srgbClr val="7030A0"/>
                </a:solidFill>
              </a:endParaRPr>
            </a:p>
          </p:txBody>
        </p:sp>
        <p:sp>
          <p:nvSpPr>
            <p:cNvPr id="107" name="Rectangle 36">
              <a:extLst>
                <a:ext uri="{FF2B5EF4-FFF2-40B4-BE49-F238E27FC236}">
                  <a16:creationId xmlns:a16="http://schemas.microsoft.com/office/drawing/2014/main" id="{F097B1F7-61E0-F959-3DAA-335F377E7D9B}"/>
                </a:ext>
              </a:extLst>
            </p:cNvPr>
            <p:cNvSpPr>
              <a:spLocks noChangeArrowheads="1"/>
            </p:cNvSpPr>
            <p:nvPr/>
          </p:nvSpPr>
          <p:spPr bwMode="auto">
            <a:xfrm>
              <a:off x="4847252" y="4338638"/>
              <a:ext cx="250186"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00</a:t>
              </a:r>
              <a:endParaRPr lang="en-US" altLang="en-US" sz="1600">
                <a:solidFill>
                  <a:srgbClr val="7030A0"/>
                </a:solidFill>
              </a:endParaRPr>
            </a:p>
          </p:txBody>
        </p:sp>
        <p:sp>
          <p:nvSpPr>
            <p:cNvPr id="108" name="Rectangle 37">
              <a:extLst>
                <a:ext uri="{FF2B5EF4-FFF2-40B4-BE49-F238E27FC236}">
                  <a16:creationId xmlns:a16="http://schemas.microsoft.com/office/drawing/2014/main" id="{09AC4F53-9E6D-4FCB-F40F-DE293FF1E123}"/>
                </a:ext>
              </a:extLst>
            </p:cNvPr>
            <p:cNvSpPr>
              <a:spLocks noChangeArrowheads="1"/>
            </p:cNvSpPr>
            <p:nvPr/>
          </p:nvSpPr>
          <p:spPr bwMode="auto">
            <a:xfrm>
              <a:off x="4728110" y="5491164"/>
              <a:ext cx="125095"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8</a:t>
              </a:r>
              <a:endParaRPr lang="en-US" altLang="en-US" sz="1600">
                <a:solidFill>
                  <a:srgbClr val="7030A0"/>
                </a:solidFill>
              </a:endParaRPr>
            </a:p>
          </p:txBody>
        </p:sp>
        <p:sp>
          <p:nvSpPr>
            <p:cNvPr id="109" name="Rectangle 38">
              <a:extLst>
                <a:ext uri="{FF2B5EF4-FFF2-40B4-BE49-F238E27FC236}">
                  <a16:creationId xmlns:a16="http://schemas.microsoft.com/office/drawing/2014/main" id="{676504FA-4552-BD55-0A80-6B1DDFE5C70A}"/>
                </a:ext>
              </a:extLst>
            </p:cNvPr>
            <p:cNvSpPr>
              <a:spLocks noChangeArrowheads="1"/>
            </p:cNvSpPr>
            <p:nvPr/>
          </p:nvSpPr>
          <p:spPr bwMode="auto">
            <a:xfrm>
              <a:off x="4847252" y="5491164"/>
              <a:ext cx="250186"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00</a:t>
              </a:r>
              <a:endParaRPr lang="en-US" altLang="en-US" sz="1600">
                <a:solidFill>
                  <a:srgbClr val="7030A0"/>
                </a:solidFill>
              </a:endParaRPr>
            </a:p>
          </p:txBody>
        </p:sp>
        <p:sp>
          <p:nvSpPr>
            <p:cNvPr id="110" name="Rectangle 39">
              <a:extLst>
                <a:ext uri="{FF2B5EF4-FFF2-40B4-BE49-F238E27FC236}">
                  <a16:creationId xmlns:a16="http://schemas.microsoft.com/office/drawing/2014/main" id="{D801208D-BCCE-F339-45AC-A3EF9822A05F}"/>
                </a:ext>
              </a:extLst>
            </p:cNvPr>
            <p:cNvSpPr>
              <a:spLocks noChangeArrowheads="1"/>
            </p:cNvSpPr>
            <p:nvPr/>
          </p:nvSpPr>
          <p:spPr bwMode="auto">
            <a:xfrm>
              <a:off x="4728110" y="4914898"/>
              <a:ext cx="125095"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7</a:t>
              </a:r>
              <a:endParaRPr lang="en-US" altLang="en-US" sz="1600">
                <a:solidFill>
                  <a:srgbClr val="7030A0"/>
                </a:solidFill>
              </a:endParaRPr>
            </a:p>
          </p:txBody>
        </p:sp>
        <p:sp>
          <p:nvSpPr>
            <p:cNvPr id="111" name="Rectangle 40">
              <a:extLst>
                <a:ext uri="{FF2B5EF4-FFF2-40B4-BE49-F238E27FC236}">
                  <a16:creationId xmlns:a16="http://schemas.microsoft.com/office/drawing/2014/main" id="{A82D4D2F-6F9C-4A52-447E-B840112C6629}"/>
                </a:ext>
              </a:extLst>
            </p:cNvPr>
            <p:cNvSpPr>
              <a:spLocks noChangeArrowheads="1"/>
            </p:cNvSpPr>
            <p:nvPr/>
          </p:nvSpPr>
          <p:spPr bwMode="auto">
            <a:xfrm>
              <a:off x="4847252" y="4914898"/>
              <a:ext cx="250186"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00</a:t>
              </a:r>
              <a:endParaRPr lang="en-US" altLang="en-US" sz="1600">
                <a:solidFill>
                  <a:srgbClr val="7030A0"/>
                </a:solidFill>
              </a:endParaRPr>
            </a:p>
          </p:txBody>
        </p:sp>
        <p:sp>
          <p:nvSpPr>
            <p:cNvPr id="112" name="Rectangle 41">
              <a:extLst>
                <a:ext uri="{FF2B5EF4-FFF2-40B4-BE49-F238E27FC236}">
                  <a16:creationId xmlns:a16="http://schemas.microsoft.com/office/drawing/2014/main" id="{66D77A1D-9A11-71AE-5F50-8E2F087B9D00}"/>
                </a:ext>
              </a:extLst>
            </p:cNvPr>
            <p:cNvSpPr>
              <a:spLocks noChangeArrowheads="1"/>
            </p:cNvSpPr>
            <p:nvPr/>
          </p:nvSpPr>
          <p:spPr bwMode="auto">
            <a:xfrm>
              <a:off x="4728110" y="3760789"/>
              <a:ext cx="375281"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500</a:t>
              </a:r>
              <a:endParaRPr lang="en-US" altLang="en-US" sz="1600">
                <a:solidFill>
                  <a:srgbClr val="7030A0"/>
                </a:solidFill>
              </a:endParaRPr>
            </a:p>
          </p:txBody>
        </p:sp>
        <p:sp>
          <p:nvSpPr>
            <p:cNvPr id="113" name="Rectangle 42">
              <a:extLst>
                <a:ext uri="{FF2B5EF4-FFF2-40B4-BE49-F238E27FC236}">
                  <a16:creationId xmlns:a16="http://schemas.microsoft.com/office/drawing/2014/main" id="{E4BC9F3F-CE62-B51D-C487-1BDF699B167E}"/>
                </a:ext>
              </a:extLst>
            </p:cNvPr>
            <p:cNvSpPr>
              <a:spLocks noChangeArrowheads="1"/>
            </p:cNvSpPr>
            <p:nvPr/>
          </p:nvSpPr>
          <p:spPr bwMode="auto">
            <a:xfrm>
              <a:off x="4728110" y="2608262"/>
              <a:ext cx="125095"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3</a:t>
              </a:r>
              <a:endParaRPr lang="en-US" altLang="en-US" sz="1600">
                <a:solidFill>
                  <a:srgbClr val="7030A0"/>
                </a:solidFill>
              </a:endParaRPr>
            </a:p>
          </p:txBody>
        </p:sp>
        <p:sp>
          <p:nvSpPr>
            <p:cNvPr id="114" name="Rectangle 43">
              <a:extLst>
                <a:ext uri="{FF2B5EF4-FFF2-40B4-BE49-F238E27FC236}">
                  <a16:creationId xmlns:a16="http://schemas.microsoft.com/office/drawing/2014/main" id="{066C0DA1-6C63-78A3-3E6A-ED1E3D57495F}"/>
                </a:ext>
              </a:extLst>
            </p:cNvPr>
            <p:cNvSpPr>
              <a:spLocks noChangeArrowheads="1"/>
            </p:cNvSpPr>
            <p:nvPr/>
          </p:nvSpPr>
          <p:spPr bwMode="auto">
            <a:xfrm>
              <a:off x="4847252" y="2608262"/>
              <a:ext cx="250186"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00</a:t>
              </a:r>
              <a:endParaRPr lang="en-US" altLang="en-US" sz="1600">
                <a:solidFill>
                  <a:srgbClr val="7030A0"/>
                </a:solidFill>
              </a:endParaRPr>
            </a:p>
          </p:txBody>
        </p:sp>
        <p:sp>
          <p:nvSpPr>
            <p:cNvPr id="115" name="Rectangle 44">
              <a:extLst>
                <a:ext uri="{FF2B5EF4-FFF2-40B4-BE49-F238E27FC236}">
                  <a16:creationId xmlns:a16="http://schemas.microsoft.com/office/drawing/2014/main" id="{10B2A065-1A66-097F-55F4-E46B8D4B1B29}"/>
                </a:ext>
              </a:extLst>
            </p:cNvPr>
            <p:cNvSpPr>
              <a:spLocks noChangeArrowheads="1"/>
            </p:cNvSpPr>
            <p:nvPr/>
          </p:nvSpPr>
          <p:spPr bwMode="auto">
            <a:xfrm>
              <a:off x="4728110" y="1454149"/>
              <a:ext cx="125095"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1</a:t>
              </a:r>
              <a:endParaRPr lang="en-US" altLang="en-US" sz="1600">
                <a:solidFill>
                  <a:srgbClr val="7030A0"/>
                </a:solidFill>
              </a:endParaRPr>
            </a:p>
          </p:txBody>
        </p:sp>
        <p:sp>
          <p:nvSpPr>
            <p:cNvPr id="116" name="Rectangle 45">
              <a:extLst>
                <a:ext uri="{FF2B5EF4-FFF2-40B4-BE49-F238E27FC236}">
                  <a16:creationId xmlns:a16="http://schemas.microsoft.com/office/drawing/2014/main" id="{2110CB87-B8F1-49FA-97CA-F01C3F5C20F7}"/>
                </a:ext>
              </a:extLst>
            </p:cNvPr>
            <p:cNvSpPr>
              <a:spLocks noChangeArrowheads="1"/>
            </p:cNvSpPr>
            <p:nvPr/>
          </p:nvSpPr>
          <p:spPr bwMode="auto">
            <a:xfrm>
              <a:off x="4847252" y="1454149"/>
              <a:ext cx="250186"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00</a:t>
              </a:r>
              <a:endParaRPr lang="en-US" altLang="en-US" sz="1600">
                <a:solidFill>
                  <a:srgbClr val="7030A0"/>
                </a:solidFill>
              </a:endParaRPr>
            </a:p>
          </p:txBody>
        </p:sp>
        <p:sp>
          <p:nvSpPr>
            <p:cNvPr id="117" name="Line 46">
              <a:extLst>
                <a:ext uri="{FF2B5EF4-FFF2-40B4-BE49-F238E27FC236}">
                  <a16:creationId xmlns:a16="http://schemas.microsoft.com/office/drawing/2014/main" id="{1DDC33BD-D701-4A26-89F7-1227F23E7504}"/>
                </a:ext>
              </a:extLst>
            </p:cNvPr>
            <p:cNvSpPr>
              <a:spLocks noChangeShapeType="1"/>
            </p:cNvSpPr>
            <p:nvPr/>
          </p:nvSpPr>
          <p:spPr bwMode="auto">
            <a:xfrm>
              <a:off x="208247" y="3254375"/>
              <a:ext cx="4242492" cy="1587"/>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118" name="Line 47">
              <a:extLst>
                <a:ext uri="{FF2B5EF4-FFF2-40B4-BE49-F238E27FC236}">
                  <a16:creationId xmlns:a16="http://schemas.microsoft.com/office/drawing/2014/main" id="{9504AF65-12B8-51EF-48F4-26497D9164C7}"/>
                </a:ext>
              </a:extLst>
            </p:cNvPr>
            <p:cNvSpPr>
              <a:spLocks noChangeShapeType="1"/>
            </p:cNvSpPr>
            <p:nvPr/>
          </p:nvSpPr>
          <p:spPr bwMode="auto">
            <a:xfrm>
              <a:off x="208247" y="2676525"/>
              <a:ext cx="4242492" cy="1587"/>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119" name="Line 48">
              <a:extLst>
                <a:ext uri="{FF2B5EF4-FFF2-40B4-BE49-F238E27FC236}">
                  <a16:creationId xmlns:a16="http://schemas.microsoft.com/office/drawing/2014/main" id="{61B74833-9F2F-8125-5689-AAF2C0F346DE}"/>
                </a:ext>
              </a:extLst>
            </p:cNvPr>
            <p:cNvSpPr>
              <a:spLocks noChangeShapeType="1"/>
            </p:cNvSpPr>
            <p:nvPr/>
          </p:nvSpPr>
          <p:spPr bwMode="auto">
            <a:xfrm>
              <a:off x="208247" y="2100263"/>
              <a:ext cx="4242492" cy="1587"/>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120" name="Line 49">
              <a:extLst>
                <a:ext uri="{FF2B5EF4-FFF2-40B4-BE49-F238E27FC236}">
                  <a16:creationId xmlns:a16="http://schemas.microsoft.com/office/drawing/2014/main" id="{70857830-EC16-41B6-9DD3-2B440D2D7425}"/>
                </a:ext>
              </a:extLst>
            </p:cNvPr>
            <p:cNvSpPr>
              <a:spLocks noChangeShapeType="1"/>
            </p:cNvSpPr>
            <p:nvPr/>
          </p:nvSpPr>
          <p:spPr bwMode="auto">
            <a:xfrm>
              <a:off x="208247" y="1524000"/>
              <a:ext cx="4242492" cy="1587"/>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121" name="Line 50">
              <a:extLst>
                <a:ext uri="{FF2B5EF4-FFF2-40B4-BE49-F238E27FC236}">
                  <a16:creationId xmlns:a16="http://schemas.microsoft.com/office/drawing/2014/main" id="{FBD4125A-9B06-4A04-C1BA-4A731AD1B91C}"/>
                </a:ext>
              </a:extLst>
            </p:cNvPr>
            <p:cNvSpPr>
              <a:spLocks noChangeShapeType="1"/>
            </p:cNvSpPr>
            <p:nvPr/>
          </p:nvSpPr>
          <p:spPr bwMode="auto">
            <a:xfrm>
              <a:off x="208247" y="4984750"/>
              <a:ext cx="4242492" cy="1587"/>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122" name="Line 51">
              <a:extLst>
                <a:ext uri="{FF2B5EF4-FFF2-40B4-BE49-F238E27FC236}">
                  <a16:creationId xmlns:a16="http://schemas.microsoft.com/office/drawing/2014/main" id="{A2534F85-6F5E-7D3B-92AD-DCBDDAED47BE}"/>
                </a:ext>
              </a:extLst>
            </p:cNvPr>
            <p:cNvSpPr>
              <a:spLocks noChangeShapeType="1"/>
            </p:cNvSpPr>
            <p:nvPr/>
          </p:nvSpPr>
          <p:spPr bwMode="auto">
            <a:xfrm>
              <a:off x="208247" y="5561013"/>
              <a:ext cx="4242492" cy="1587"/>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123" name="Line 52">
              <a:extLst>
                <a:ext uri="{FF2B5EF4-FFF2-40B4-BE49-F238E27FC236}">
                  <a16:creationId xmlns:a16="http://schemas.microsoft.com/office/drawing/2014/main" id="{BBCA2A1D-029A-CBE0-BC71-9603C34176E2}"/>
                </a:ext>
              </a:extLst>
            </p:cNvPr>
            <p:cNvSpPr>
              <a:spLocks noChangeShapeType="1"/>
            </p:cNvSpPr>
            <p:nvPr/>
          </p:nvSpPr>
          <p:spPr bwMode="auto">
            <a:xfrm>
              <a:off x="208247" y="4406900"/>
              <a:ext cx="4242492" cy="1587"/>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124" name="Line 53">
              <a:extLst>
                <a:ext uri="{FF2B5EF4-FFF2-40B4-BE49-F238E27FC236}">
                  <a16:creationId xmlns:a16="http://schemas.microsoft.com/office/drawing/2014/main" id="{7E5DEAC9-1BD1-6356-50AE-554C3F181635}"/>
                </a:ext>
              </a:extLst>
            </p:cNvPr>
            <p:cNvSpPr>
              <a:spLocks noChangeShapeType="1"/>
            </p:cNvSpPr>
            <p:nvPr/>
          </p:nvSpPr>
          <p:spPr bwMode="auto">
            <a:xfrm>
              <a:off x="208247" y="3830638"/>
              <a:ext cx="4242492" cy="1587"/>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125" name="Line 54">
              <a:extLst>
                <a:ext uri="{FF2B5EF4-FFF2-40B4-BE49-F238E27FC236}">
                  <a16:creationId xmlns:a16="http://schemas.microsoft.com/office/drawing/2014/main" id="{75752775-7671-8375-590E-878672422ADB}"/>
                </a:ext>
              </a:extLst>
            </p:cNvPr>
            <p:cNvSpPr>
              <a:spLocks noChangeShapeType="1"/>
            </p:cNvSpPr>
            <p:nvPr/>
          </p:nvSpPr>
          <p:spPr bwMode="auto">
            <a:xfrm flipV="1">
              <a:off x="208247" y="6137275"/>
              <a:ext cx="1862" cy="73025"/>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126" name="Line 55">
              <a:extLst>
                <a:ext uri="{FF2B5EF4-FFF2-40B4-BE49-F238E27FC236}">
                  <a16:creationId xmlns:a16="http://schemas.microsoft.com/office/drawing/2014/main" id="{B63C1146-E9D9-A80D-91DF-6255A02B5F4B}"/>
                </a:ext>
              </a:extLst>
            </p:cNvPr>
            <p:cNvSpPr>
              <a:spLocks noChangeShapeType="1"/>
            </p:cNvSpPr>
            <p:nvPr/>
          </p:nvSpPr>
          <p:spPr bwMode="auto">
            <a:xfrm flipV="1">
              <a:off x="915639" y="6137275"/>
              <a:ext cx="1862" cy="73025"/>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127" name="Line 56">
              <a:extLst>
                <a:ext uri="{FF2B5EF4-FFF2-40B4-BE49-F238E27FC236}">
                  <a16:creationId xmlns:a16="http://schemas.microsoft.com/office/drawing/2014/main" id="{A4C6F898-4E8E-A9B9-0EE5-0F6349DA9D4F}"/>
                </a:ext>
              </a:extLst>
            </p:cNvPr>
            <p:cNvSpPr>
              <a:spLocks noChangeShapeType="1"/>
            </p:cNvSpPr>
            <p:nvPr/>
          </p:nvSpPr>
          <p:spPr bwMode="auto">
            <a:xfrm flipV="1">
              <a:off x="1621170" y="6137275"/>
              <a:ext cx="1862" cy="73025"/>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128" name="Line 57">
              <a:extLst>
                <a:ext uri="{FF2B5EF4-FFF2-40B4-BE49-F238E27FC236}">
                  <a16:creationId xmlns:a16="http://schemas.microsoft.com/office/drawing/2014/main" id="{C9DF6A11-7CF1-E824-C93F-276DDBCF0E25}"/>
                </a:ext>
              </a:extLst>
            </p:cNvPr>
            <p:cNvSpPr>
              <a:spLocks noChangeShapeType="1"/>
            </p:cNvSpPr>
            <p:nvPr/>
          </p:nvSpPr>
          <p:spPr bwMode="auto">
            <a:xfrm flipV="1">
              <a:off x="3035954" y="6137275"/>
              <a:ext cx="1862" cy="73025"/>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129" name="Line 58">
              <a:extLst>
                <a:ext uri="{FF2B5EF4-FFF2-40B4-BE49-F238E27FC236}">
                  <a16:creationId xmlns:a16="http://schemas.microsoft.com/office/drawing/2014/main" id="{2805C0E5-68DE-D7E4-FBB7-51D6066A2317}"/>
                </a:ext>
              </a:extLst>
            </p:cNvPr>
            <p:cNvSpPr>
              <a:spLocks noChangeShapeType="1"/>
            </p:cNvSpPr>
            <p:nvPr/>
          </p:nvSpPr>
          <p:spPr bwMode="auto">
            <a:xfrm flipV="1">
              <a:off x="2328562" y="6137275"/>
              <a:ext cx="1862" cy="73025"/>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130" name="Line 59">
              <a:extLst>
                <a:ext uri="{FF2B5EF4-FFF2-40B4-BE49-F238E27FC236}">
                  <a16:creationId xmlns:a16="http://schemas.microsoft.com/office/drawing/2014/main" id="{CC9B68FC-256C-21FD-874F-A47AEC51409A}"/>
                </a:ext>
              </a:extLst>
            </p:cNvPr>
            <p:cNvSpPr>
              <a:spLocks noChangeShapeType="1"/>
            </p:cNvSpPr>
            <p:nvPr/>
          </p:nvSpPr>
          <p:spPr bwMode="auto">
            <a:xfrm flipV="1">
              <a:off x="3743346" y="6137275"/>
              <a:ext cx="1862" cy="73025"/>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131" name="Line 60">
              <a:extLst>
                <a:ext uri="{FF2B5EF4-FFF2-40B4-BE49-F238E27FC236}">
                  <a16:creationId xmlns:a16="http://schemas.microsoft.com/office/drawing/2014/main" id="{0B449B4D-133A-F124-A30C-972FEAA1B340}"/>
                </a:ext>
              </a:extLst>
            </p:cNvPr>
            <p:cNvSpPr>
              <a:spLocks noChangeShapeType="1"/>
            </p:cNvSpPr>
            <p:nvPr/>
          </p:nvSpPr>
          <p:spPr bwMode="auto">
            <a:xfrm flipV="1">
              <a:off x="4450739" y="6137275"/>
              <a:ext cx="1862" cy="73025"/>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132" name="Rectangle 61">
              <a:extLst>
                <a:ext uri="{FF2B5EF4-FFF2-40B4-BE49-F238E27FC236}">
                  <a16:creationId xmlns:a16="http://schemas.microsoft.com/office/drawing/2014/main" id="{1DCEDE17-EED9-75CD-5BC8-6ED145B56F73}"/>
                </a:ext>
              </a:extLst>
            </p:cNvPr>
            <p:cNvSpPr>
              <a:spLocks noChangeArrowheads="1"/>
            </p:cNvSpPr>
            <p:nvPr/>
          </p:nvSpPr>
          <p:spPr bwMode="auto">
            <a:xfrm>
              <a:off x="152400" y="6237290"/>
              <a:ext cx="125095"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5</a:t>
              </a:r>
              <a:endParaRPr lang="en-US" altLang="en-US" sz="1600">
                <a:solidFill>
                  <a:srgbClr val="7030A0"/>
                </a:solidFill>
              </a:endParaRPr>
            </a:p>
          </p:txBody>
        </p:sp>
        <p:sp>
          <p:nvSpPr>
            <p:cNvPr id="133" name="Rectangle 62">
              <a:extLst>
                <a:ext uri="{FF2B5EF4-FFF2-40B4-BE49-F238E27FC236}">
                  <a16:creationId xmlns:a16="http://schemas.microsoft.com/office/drawing/2014/main" id="{E6508C45-F53F-4E4D-9313-832652CEF4C2}"/>
                </a:ext>
              </a:extLst>
            </p:cNvPr>
            <p:cNvSpPr>
              <a:spLocks noChangeArrowheads="1"/>
            </p:cNvSpPr>
            <p:nvPr/>
          </p:nvSpPr>
          <p:spPr bwMode="auto">
            <a:xfrm>
              <a:off x="811392" y="6237288"/>
              <a:ext cx="250186"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10</a:t>
              </a:r>
              <a:endParaRPr lang="en-US" altLang="en-US" sz="1600">
                <a:solidFill>
                  <a:srgbClr val="7030A0"/>
                </a:solidFill>
              </a:endParaRPr>
            </a:p>
          </p:txBody>
        </p:sp>
        <p:sp>
          <p:nvSpPr>
            <p:cNvPr id="134" name="Rectangle 63">
              <a:extLst>
                <a:ext uri="{FF2B5EF4-FFF2-40B4-BE49-F238E27FC236}">
                  <a16:creationId xmlns:a16="http://schemas.microsoft.com/office/drawing/2014/main" id="{D81C8F7E-044B-C498-DD06-BC097E5972F9}"/>
                </a:ext>
              </a:extLst>
            </p:cNvPr>
            <p:cNvSpPr>
              <a:spLocks noChangeArrowheads="1"/>
            </p:cNvSpPr>
            <p:nvPr/>
          </p:nvSpPr>
          <p:spPr bwMode="auto">
            <a:xfrm>
              <a:off x="1518784" y="6237288"/>
              <a:ext cx="250186"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15</a:t>
              </a:r>
              <a:endParaRPr lang="en-US" altLang="en-US" sz="1600">
                <a:solidFill>
                  <a:srgbClr val="7030A0"/>
                </a:solidFill>
              </a:endParaRPr>
            </a:p>
          </p:txBody>
        </p:sp>
        <p:sp>
          <p:nvSpPr>
            <p:cNvPr id="135" name="Rectangle 64">
              <a:extLst>
                <a:ext uri="{FF2B5EF4-FFF2-40B4-BE49-F238E27FC236}">
                  <a16:creationId xmlns:a16="http://schemas.microsoft.com/office/drawing/2014/main" id="{4EE917AC-9637-DF65-3D62-1E9FF7C63A5D}"/>
                </a:ext>
              </a:extLst>
            </p:cNvPr>
            <p:cNvSpPr>
              <a:spLocks noChangeArrowheads="1"/>
            </p:cNvSpPr>
            <p:nvPr/>
          </p:nvSpPr>
          <p:spPr bwMode="auto">
            <a:xfrm>
              <a:off x="2224316" y="6237288"/>
              <a:ext cx="250186"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20</a:t>
              </a:r>
              <a:endParaRPr lang="en-US" altLang="en-US" sz="1600">
                <a:solidFill>
                  <a:srgbClr val="7030A0"/>
                </a:solidFill>
              </a:endParaRPr>
            </a:p>
          </p:txBody>
        </p:sp>
        <p:sp>
          <p:nvSpPr>
            <p:cNvPr id="136" name="Rectangle 65">
              <a:extLst>
                <a:ext uri="{FF2B5EF4-FFF2-40B4-BE49-F238E27FC236}">
                  <a16:creationId xmlns:a16="http://schemas.microsoft.com/office/drawing/2014/main" id="{CE4F6AC3-066F-D536-3CCC-657D1B9C0A0A}"/>
                </a:ext>
              </a:extLst>
            </p:cNvPr>
            <p:cNvSpPr>
              <a:spLocks noChangeArrowheads="1"/>
            </p:cNvSpPr>
            <p:nvPr/>
          </p:nvSpPr>
          <p:spPr bwMode="auto">
            <a:xfrm>
              <a:off x="2931706" y="6237288"/>
              <a:ext cx="250186"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25</a:t>
              </a:r>
              <a:endParaRPr lang="en-US" altLang="en-US" sz="1600">
                <a:solidFill>
                  <a:srgbClr val="7030A0"/>
                </a:solidFill>
              </a:endParaRPr>
            </a:p>
          </p:txBody>
        </p:sp>
        <p:sp>
          <p:nvSpPr>
            <p:cNvPr id="137" name="Rectangle 66">
              <a:extLst>
                <a:ext uri="{FF2B5EF4-FFF2-40B4-BE49-F238E27FC236}">
                  <a16:creationId xmlns:a16="http://schemas.microsoft.com/office/drawing/2014/main" id="{E8E5B20E-5741-1E5D-A445-6E583DEC7155}"/>
                </a:ext>
              </a:extLst>
            </p:cNvPr>
            <p:cNvSpPr>
              <a:spLocks noChangeArrowheads="1"/>
            </p:cNvSpPr>
            <p:nvPr/>
          </p:nvSpPr>
          <p:spPr bwMode="auto">
            <a:xfrm>
              <a:off x="3639100" y="6237288"/>
              <a:ext cx="250186"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30</a:t>
              </a:r>
              <a:endParaRPr lang="en-US" altLang="en-US" sz="1600">
                <a:solidFill>
                  <a:srgbClr val="7030A0"/>
                </a:solidFill>
              </a:endParaRPr>
            </a:p>
          </p:txBody>
        </p:sp>
        <p:sp>
          <p:nvSpPr>
            <p:cNvPr id="138" name="Rectangle 67">
              <a:extLst>
                <a:ext uri="{FF2B5EF4-FFF2-40B4-BE49-F238E27FC236}">
                  <a16:creationId xmlns:a16="http://schemas.microsoft.com/office/drawing/2014/main" id="{A8D35D04-CBC2-74A6-39CC-D61269B1BD22}"/>
                </a:ext>
              </a:extLst>
            </p:cNvPr>
            <p:cNvSpPr>
              <a:spLocks noChangeArrowheads="1"/>
            </p:cNvSpPr>
            <p:nvPr/>
          </p:nvSpPr>
          <p:spPr bwMode="auto">
            <a:xfrm>
              <a:off x="4346492" y="6237288"/>
              <a:ext cx="250186" cy="2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7030A0"/>
                  </a:solidFill>
                </a:rPr>
                <a:t>35</a:t>
              </a:r>
              <a:endParaRPr lang="en-US" altLang="en-US" sz="1600">
                <a:solidFill>
                  <a:srgbClr val="7030A0"/>
                </a:solidFill>
              </a:endParaRPr>
            </a:p>
          </p:txBody>
        </p:sp>
        <p:sp>
          <p:nvSpPr>
            <p:cNvPr id="139" name="Freeform 68">
              <a:extLst>
                <a:ext uri="{FF2B5EF4-FFF2-40B4-BE49-F238E27FC236}">
                  <a16:creationId xmlns:a16="http://schemas.microsoft.com/office/drawing/2014/main" id="{9E97D477-CAFE-27DD-358A-D727E3F261C1}"/>
                </a:ext>
              </a:extLst>
            </p:cNvPr>
            <p:cNvSpPr>
              <a:spLocks/>
            </p:cNvSpPr>
            <p:nvPr/>
          </p:nvSpPr>
          <p:spPr bwMode="auto">
            <a:xfrm>
              <a:off x="1062702" y="987425"/>
              <a:ext cx="2779307" cy="5133975"/>
            </a:xfrm>
            <a:custGeom>
              <a:avLst/>
              <a:gdLst>
                <a:gd name="T0" fmla="*/ 511 w 1493"/>
                <a:gd name="T1" fmla="*/ 3234 h 3234"/>
                <a:gd name="T2" fmla="*/ 401 w 1493"/>
                <a:gd name="T3" fmla="*/ 2513 h 3234"/>
                <a:gd name="T4" fmla="*/ 406 w 1493"/>
                <a:gd name="T5" fmla="*/ 2487 h 3234"/>
                <a:gd name="T6" fmla="*/ 422 w 1493"/>
                <a:gd name="T7" fmla="*/ 2457 h 3234"/>
                <a:gd name="T8" fmla="*/ 443 w 1493"/>
                <a:gd name="T9" fmla="*/ 2432 h 3234"/>
                <a:gd name="T10" fmla="*/ 1450 w 1493"/>
                <a:gd name="T11" fmla="*/ 2200 h 3234"/>
                <a:gd name="T12" fmla="*/ 1482 w 1493"/>
                <a:gd name="T13" fmla="*/ 2169 h 3234"/>
                <a:gd name="T14" fmla="*/ 1493 w 1493"/>
                <a:gd name="T15" fmla="*/ 2129 h 3234"/>
                <a:gd name="T16" fmla="*/ 1487 w 1493"/>
                <a:gd name="T17" fmla="*/ 2099 h 3234"/>
                <a:gd name="T18" fmla="*/ 1471 w 1493"/>
                <a:gd name="T19" fmla="*/ 2074 h 3234"/>
                <a:gd name="T20" fmla="*/ 1434 w 1493"/>
                <a:gd name="T21" fmla="*/ 2053 h 3234"/>
                <a:gd name="T22" fmla="*/ 1392 w 1493"/>
                <a:gd name="T23" fmla="*/ 2033 h 3234"/>
                <a:gd name="T24" fmla="*/ 1366 w 1493"/>
                <a:gd name="T25" fmla="*/ 2028 h 3234"/>
                <a:gd name="T26" fmla="*/ 1340 w 1493"/>
                <a:gd name="T27" fmla="*/ 2013 h 3234"/>
                <a:gd name="T28" fmla="*/ 1329 w 1493"/>
                <a:gd name="T29" fmla="*/ 1998 h 3234"/>
                <a:gd name="T30" fmla="*/ 1318 w 1493"/>
                <a:gd name="T31" fmla="*/ 1998 h 3234"/>
                <a:gd name="T32" fmla="*/ 1308 w 1493"/>
                <a:gd name="T33" fmla="*/ 1978 h 3234"/>
                <a:gd name="T34" fmla="*/ 1355 w 1493"/>
                <a:gd name="T35" fmla="*/ 1932 h 3234"/>
                <a:gd name="T36" fmla="*/ 1376 w 1493"/>
                <a:gd name="T37" fmla="*/ 1882 h 3234"/>
                <a:gd name="T38" fmla="*/ 1387 w 1493"/>
                <a:gd name="T39" fmla="*/ 1841 h 3234"/>
                <a:gd name="T40" fmla="*/ 1382 w 1493"/>
                <a:gd name="T41" fmla="*/ 1791 h 3234"/>
                <a:gd name="T42" fmla="*/ 1355 w 1493"/>
                <a:gd name="T43" fmla="*/ 1660 h 3234"/>
                <a:gd name="T44" fmla="*/ 1287 w 1493"/>
                <a:gd name="T45" fmla="*/ 1569 h 3234"/>
                <a:gd name="T46" fmla="*/ 1197 w 1493"/>
                <a:gd name="T47" fmla="*/ 1493 h 3234"/>
                <a:gd name="T48" fmla="*/ 1092 w 1493"/>
                <a:gd name="T49" fmla="*/ 1443 h 3234"/>
                <a:gd name="T50" fmla="*/ 1018 w 1493"/>
                <a:gd name="T51" fmla="*/ 1423 h 3234"/>
                <a:gd name="T52" fmla="*/ 691 w 1493"/>
                <a:gd name="T53" fmla="*/ 1407 h 3234"/>
                <a:gd name="T54" fmla="*/ 427 w 1493"/>
                <a:gd name="T55" fmla="*/ 1382 h 3234"/>
                <a:gd name="T56" fmla="*/ 432 w 1493"/>
                <a:gd name="T57" fmla="*/ 1337 h 3234"/>
                <a:gd name="T58" fmla="*/ 485 w 1493"/>
                <a:gd name="T59" fmla="*/ 1286 h 3234"/>
                <a:gd name="T60" fmla="*/ 548 w 1493"/>
                <a:gd name="T61" fmla="*/ 1261 h 3234"/>
                <a:gd name="T62" fmla="*/ 1023 w 1493"/>
                <a:gd name="T63" fmla="*/ 1236 h 3234"/>
                <a:gd name="T64" fmla="*/ 654 w 1493"/>
                <a:gd name="T65" fmla="*/ 1185 h 3234"/>
                <a:gd name="T66" fmla="*/ 501 w 1493"/>
                <a:gd name="T67" fmla="*/ 1155 h 3234"/>
                <a:gd name="T68" fmla="*/ 390 w 1493"/>
                <a:gd name="T69" fmla="*/ 1125 h 3234"/>
                <a:gd name="T70" fmla="*/ 311 w 1493"/>
                <a:gd name="T71" fmla="*/ 1074 h 3234"/>
                <a:gd name="T72" fmla="*/ 184 w 1493"/>
                <a:gd name="T73" fmla="*/ 999 h 3234"/>
                <a:gd name="T74" fmla="*/ 63 w 1493"/>
                <a:gd name="T75" fmla="*/ 898 h 3234"/>
                <a:gd name="T76" fmla="*/ 0 w 1493"/>
                <a:gd name="T77" fmla="*/ 802 h 3234"/>
                <a:gd name="T78" fmla="*/ 26 w 1493"/>
                <a:gd name="T79" fmla="*/ 777 h 3234"/>
                <a:gd name="T80" fmla="*/ 211 w 1493"/>
                <a:gd name="T81" fmla="*/ 752 h 3234"/>
                <a:gd name="T82" fmla="*/ 401 w 1493"/>
                <a:gd name="T83" fmla="*/ 711 h 3234"/>
                <a:gd name="T84" fmla="*/ 475 w 1493"/>
                <a:gd name="T85" fmla="*/ 676 h 3234"/>
                <a:gd name="T86" fmla="*/ 501 w 1493"/>
                <a:gd name="T87" fmla="*/ 615 h 3234"/>
                <a:gd name="T88" fmla="*/ 527 w 1493"/>
                <a:gd name="T89" fmla="*/ 555 h 3234"/>
                <a:gd name="T90" fmla="*/ 464 w 1493"/>
                <a:gd name="T91" fmla="*/ 479 h 3234"/>
                <a:gd name="T92" fmla="*/ 337 w 1493"/>
                <a:gd name="T93" fmla="*/ 413 h 3234"/>
                <a:gd name="T94" fmla="*/ 337 w 1493"/>
                <a:gd name="T95" fmla="*/ 368 h 3234"/>
                <a:gd name="T96" fmla="*/ 385 w 1493"/>
                <a:gd name="T97" fmla="*/ 313 h 3234"/>
                <a:gd name="T98" fmla="*/ 754 w 1493"/>
                <a:gd name="T99" fmla="*/ 30 h 3234"/>
                <a:gd name="T100" fmla="*/ 707 w 1493"/>
                <a:gd name="T101" fmla="*/ 0 h 32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93" h="3234">
                  <a:moveTo>
                    <a:pt x="511" y="3234"/>
                  </a:moveTo>
                  <a:lnTo>
                    <a:pt x="511" y="3234"/>
                  </a:lnTo>
                  <a:lnTo>
                    <a:pt x="401" y="2513"/>
                  </a:lnTo>
                  <a:lnTo>
                    <a:pt x="406" y="2487"/>
                  </a:lnTo>
                  <a:lnTo>
                    <a:pt x="422" y="2457"/>
                  </a:lnTo>
                  <a:lnTo>
                    <a:pt x="443" y="2432"/>
                  </a:lnTo>
                  <a:lnTo>
                    <a:pt x="1450" y="2200"/>
                  </a:lnTo>
                  <a:lnTo>
                    <a:pt x="1482" y="2169"/>
                  </a:lnTo>
                  <a:lnTo>
                    <a:pt x="1493" y="2129"/>
                  </a:lnTo>
                  <a:lnTo>
                    <a:pt x="1487" y="2099"/>
                  </a:lnTo>
                  <a:lnTo>
                    <a:pt x="1471" y="2074"/>
                  </a:lnTo>
                  <a:lnTo>
                    <a:pt x="1434" y="2053"/>
                  </a:lnTo>
                  <a:lnTo>
                    <a:pt x="1392" y="2033"/>
                  </a:lnTo>
                  <a:lnTo>
                    <a:pt x="1366" y="2028"/>
                  </a:lnTo>
                  <a:lnTo>
                    <a:pt x="1340" y="2013"/>
                  </a:lnTo>
                  <a:lnTo>
                    <a:pt x="1329" y="1998"/>
                  </a:lnTo>
                  <a:lnTo>
                    <a:pt x="1318" y="1998"/>
                  </a:lnTo>
                  <a:lnTo>
                    <a:pt x="1308" y="1978"/>
                  </a:lnTo>
                  <a:lnTo>
                    <a:pt x="1355" y="1932"/>
                  </a:lnTo>
                  <a:lnTo>
                    <a:pt x="1376" y="1882"/>
                  </a:lnTo>
                  <a:lnTo>
                    <a:pt x="1387" y="1841"/>
                  </a:lnTo>
                  <a:lnTo>
                    <a:pt x="1382" y="1791"/>
                  </a:lnTo>
                  <a:lnTo>
                    <a:pt x="1355" y="1660"/>
                  </a:lnTo>
                  <a:lnTo>
                    <a:pt x="1287" y="1569"/>
                  </a:lnTo>
                  <a:lnTo>
                    <a:pt x="1197" y="1493"/>
                  </a:lnTo>
                  <a:lnTo>
                    <a:pt x="1092" y="1443"/>
                  </a:lnTo>
                  <a:lnTo>
                    <a:pt x="1018" y="1423"/>
                  </a:lnTo>
                  <a:lnTo>
                    <a:pt x="691" y="1407"/>
                  </a:lnTo>
                  <a:lnTo>
                    <a:pt x="427" y="1382"/>
                  </a:lnTo>
                  <a:lnTo>
                    <a:pt x="432" y="1337"/>
                  </a:lnTo>
                  <a:lnTo>
                    <a:pt x="485" y="1286"/>
                  </a:lnTo>
                  <a:lnTo>
                    <a:pt x="548" y="1261"/>
                  </a:lnTo>
                  <a:lnTo>
                    <a:pt x="1023" y="1236"/>
                  </a:lnTo>
                  <a:lnTo>
                    <a:pt x="654" y="1185"/>
                  </a:lnTo>
                  <a:lnTo>
                    <a:pt x="501" y="1155"/>
                  </a:lnTo>
                  <a:lnTo>
                    <a:pt x="390" y="1125"/>
                  </a:lnTo>
                  <a:lnTo>
                    <a:pt x="311" y="1074"/>
                  </a:lnTo>
                  <a:lnTo>
                    <a:pt x="184" y="999"/>
                  </a:lnTo>
                  <a:lnTo>
                    <a:pt x="63" y="898"/>
                  </a:lnTo>
                  <a:lnTo>
                    <a:pt x="0" y="802"/>
                  </a:lnTo>
                  <a:lnTo>
                    <a:pt x="26" y="777"/>
                  </a:lnTo>
                  <a:lnTo>
                    <a:pt x="211" y="752"/>
                  </a:lnTo>
                  <a:lnTo>
                    <a:pt x="401" y="711"/>
                  </a:lnTo>
                  <a:lnTo>
                    <a:pt x="475" y="676"/>
                  </a:lnTo>
                  <a:lnTo>
                    <a:pt x="501" y="615"/>
                  </a:lnTo>
                  <a:lnTo>
                    <a:pt x="527" y="555"/>
                  </a:lnTo>
                  <a:lnTo>
                    <a:pt x="464" y="479"/>
                  </a:lnTo>
                  <a:lnTo>
                    <a:pt x="337" y="413"/>
                  </a:lnTo>
                  <a:lnTo>
                    <a:pt x="337" y="368"/>
                  </a:lnTo>
                  <a:lnTo>
                    <a:pt x="385" y="313"/>
                  </a:lnTo>
                  <a:lnTo>
                    <a:pt x="754" y="30"/>
                  </a:lnTo>
                  <a:lnTo>
                    <a:pt x="707" y="0"/>
                  </a:lnTo>
                </a:path>
              </a:pathLst>
            </a:custGeom>
            <a:noFill/>
            <a:ln w="50800">
              <a:solidFill>
                <a:srgbClr val="0000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rgbClr val="7030A0"/>
                </a:solidFill>
              </a:endParaRPr>
            </a:p>
          </p:txBody>
        </p:sp>
        <p:sp>
          <p:nvSpPr>
            <p:cNvPr id="140" name="Freeform 69">
              <a:extLst>
                <a:ext uri="{FF2B5EF4-FFF2-40B4-BE49-F238E27FC236}">
                  <a16:creationId xmlns:a16="http://schemas.microsoft.com/office/drawing/2014/main" id="{E421EFBC-C6B7-D7B7-5CCC-6B255FD9C05C}"/>
                </a:ext>
              </a:extLst>
            </p:cNvPr>
            <p:cNvSpPr>
              <a:spLocks/>
            </p:cNvSpPr>
            <p:nvPr/>
          </p:nvSpPr>
          <p:spPr bwMode="auto">
            <a:xfrm>
              <a:off x="1032917" y="963613"/>
              <a:ext cx="2779307" cy="5133975"/>
            </a:xfrm>
            <a:custGeom>
              <a:avLst/>
              <a:gdLst>
                <a:gd name="T0" fmla="*/ 512 w 1493"/>
                <a:gd name="T1" fmla="*/ 3234 h 3234"/>
                <a:gd name="T2" fmla="*/ 401 w 1493"/>
                <a:gd name="T3" fmla="*/ 2512 h 3234"/>
                <a:gd name="T4" fmla="*/ 406 w 1493"/>
                <a:gd name="T5" fmla="*/ 2487 h 3234"/>
                <a:gd name="T6" fmla="*/ 422 w 1493"/>
                <a:gd name="T7" fmla="*/ 2452 h 3234"/>
                <a:gd name="T8" fmla="*/ 443 w 1493"/>
                <a:gd name="T9" fmla="*/ 2432 h 3234"/>
                <a:gd name="T10" fmla="*/ 1450 w 1493"/>
                <a:gd name="T11" fmla="*/ 2200 h 3234"/>
                <a:gd name="T12" fmla="*/ 1482 w 1493"/>
                <a:gd name="T13" fmla="*/ 2169 h 3234"/>
                <a:gd name="T14" fmla="*/ 1493 w 1493"/>
                <a:gd name="T15" fmla="*/ 2129 h 3234"/>
                <a:gd name="T16" fmla="*/ 1487 w 1493"/>
                <a:gd name="T17" fmla="*/ 2099 h 3234"/>
                <a:gd name="T18" fmla="*/ 1472 w 1493"/>
                <a:gd name="T19" fmla="*/ 2073 h 3234"/>
                <a:gd name="T20" fmla="*/ 1435 w 1493"/>
                <a:gd name="T21" fmla="*/ 2053 h 3234"/>
                <a:gd name="T22" fmla="*/ 1387 w 1493"/>
                <a:gd name="T23" fmla="*/ 2033 h 3234"/>
                <a:gd name="T24" fmla="*/ 1366 w 1493"/>
                <a:gd name="T25" fmla="*/ 2028 h 3234"/>
                <a:gd name="T26" fmla="*/ 1340 w 1493"/>
                <a:gd name="T27" fmla="*/ 2013 h 3234"/>
                <a:gd name="T28" fmla="*/ 1329 w 1493"/>
                <a:gd name="T29" fmla="*/ 1998 h 3234"/>
                <a:gd name="T30" fmla="*/ 1319 w 1493"/>
                <a:gd name="T31" fmla="*/ 1998 h 3234"/>
                <a:gd name="T32" fmla="*/ 1308 w 1493"/>
                <a:gd name="T33" fmla="*/ 1978 h 3234"/>
                <a:gd name="T34" fmla="*/ 1356 w 1493"/>
                <a:gd name="T35" fmla="*/ 1932 h 3234"/>
                <a:gd name="T36" fmla="*/ 1371 w 1493"/>
                <a:gd name="T37" fmla="*/ 1882 h 3234"/>
                <a:gd name="T38" fmla="*/ 1387 w 1493"/>
                <a:gd name="T39" fmla="*/ 1836 h 3234"/>
                <a:gd name="T40" fmla="*/ 1377 w 1493"/>
                <a:gd name="T41" fmla="*/ 1786 h 3234"/>
                <a:gd name="T42" fmla="*/ 1356 w 1493"/>
                <a:gd name="T43" fmla="*/ 1660 h 3234"/>
                <a:gd name="T44" fmla="*/ 1287 w 1493"/>
                <a:gd name="T45" fmla="*/ 1569 h 3234"/>
                <a:gd name="T46" fmla="*/ 1197 w 1493"/>
                <a:gd name="T47" fmla="*/ 1488 h 3234"/>
                <a:gd name="T48" fmla="*/ 1092 w 1493"/>
                <a:gd name="T49" fmla="*/ 1438 h 3234"/>
                <a:gd name="T50" fmla="*/ 1013 w 1493"/>
                <a:gd name="T51" fmla="*/ 1422 h 3234"/>
                <a:gd name="T52" fmla="*/ 691 w 1493"/>
                <a:gd name="T53" fmla="*/ 1407 h 3234"/>
                <a:gd name="T54" fmla="*/ 427 w 1493"/>
                <a:gd name="T55" fmla="*/ 1382 h 3234"/>
                <a:gd name="T56" fmla="*/ 432 w 1493"/>
                <a:gd name="T57" fmla="*/ 1337 h 3234"/>
                <a:gd name="T58" fmla="*/ 485 w 1493"/>
                <a:gd name="T59" fmla="*/ 1286 h 3234"/>
                <a:gd name="T60" fmla="*/ 543 w 1493"/>
                <a:gd name="T61" fmla="*/ 1261 h 3234"/>
                <a:gd name="T62" fmla="*/ 1023 w 1493"/>
                <a:gd name="T63" fmla="*/ 1236 h 3234"/>
                <a:gd name="T64" fmla="*/ 649 w 1493"/>
                <a:gd name="T65" fmla="*/ 1185 h 3234"/>
                <a:gd name="T66" fmla="*/ 501 w 1493"/>
                <a:gd name="T67" fmla="*/ 1155 h 3234"/>
                <a:gd name="T68" fmla="*/ 385 w 1493"/>
                <a:gd name="T69" fmla="*/ 1125 h 3234"/>
                <a:gd name="T70" fmla="*/ 311 w 1493"/>
                <a:gd name="T71" fmla="*/ 1074 h 3234"/>
                <a:gd name="T72" fmla="*/ 179 w 1493"/>
                <a:gd name="T73" fmla="*/ 999 h 3234"/>
                <a:gd name="T74" fmla="*/ 63 w 1493"/>
                <a:gd name="T75" fmla="*/ 893 h 3234"/>
                <a:gd name="T76" fmla="*/ 0 w 1493"/>
                <a:gd name="T77" fmla="*/ 802 h 3234"/>
                <a:gd name="T78" fmla="*/ 26 w 1493"/>
                <a:gd name="T79" fmla="*/ 777 h 3234"/>
                <a:gd name="T80" fmla="*/ 211 w 1493"/>
                <a:gd name="T81" fmla="*/ 751 h 3234"/>
                <a:gd name="T82" fmla="*/ 401 w 1493"/>
                <a:gd name="T83" fmla="*/ 711 h 3234"/>
                <a:gd name="T84" fmla="*/ 475 w 1493"/>
                <a:gd name="T85" fmla="*/ 676 h 3234"/>
                <a:gd name="T86" fmla="*/ 501 w 1493"/>
                <a:gd name="T87" fmla="*/ 615 h 3234"/>
                <a:gd name="T88" fmla="*/ 527 w 1493"/>
                <a:gd name="T89" fmla="*/ 555 h 3234"/>
                <a:gd name="T90" fmla="*/ 464 w 1493"/>
                <a:gd name="T91" fmla="*/ 479 h 3234"/>
                <a:gd name="T92" fmla="*/ 332 w 1493"/>
                <a:gd name="T93" fmla="*/ 413 h 3234"/>
                <a:gd name="T94" fmla="*/ 338 w 1493"/>
                <a:gd name="T95" fmla="*/ 368 h 3234"/>
                <a:gd name="T96" fmla="*/ 380 w 1493"/>
                <a:gd name="T97" fmla="*/ 312 h 3234"/>
                <a:gd name="T98" fmla="*/ 754 w 1493"/>
                <a:gd name="T99" fmla="*/ 30 h 3234"/>
                <a:gd name="T100" fmla="*/ 707 w 1493"/>
                <a:gd name="T101" fmla="*/ 0 h 32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93" h="3234">
                  <a:moveTo>
                    <a:pt x="512" y="3234"/>
                  </a:moveTo>
                  <a:lnTo>
                    <a:pt x="401" y="2512"/>
                  </a:lnTo>
                  <a:lnTo>
                    <a:pt x="406" y="2487"/>
                  </a:lnTo>
                  <a:lnTo>
                    <a:pt x="422" y="2452"/>
                  </a:lnTo>
                  <a:lnTo>
                    <a:pt x="443" y="2432"/>
                  </a:lnTo>
                  <a:lnTo>
                    <a:pt x="1450" y="2200"/>
                  </a:lnTo>
                  <a:lnTo>
                    <a:pt x="1482" y="2169"/>
                  </a:lnTo>
                  <a:lnTo>
                    <a:pt x="1493" y="2129"/>
                  </a:lnTo>
                  <a:lnTo>
                    <a:pt x="1487" y="2099"/>
                  </a:lnTo>
                  <a:lnTo>
                    <a:pt x="1472" y="2073"/>
                  </a:lnTo>
                  <a:lnTo>
                    <a:pt x="1435" y="2053"/>
                  </a:lnTo>
                  <a:lnTo>
                    <a:pt x="1387" y="2033"/>
                  </a:lnTo>
                  <a:lnTo>
                    <a:pt x="1366" y="2028"/>
                  </a:lnTo>
                  <a:lnTo>
                    <a:pt x="1340" y="2013"/>
                  </a:lnTo>
                  <a:lnTo>
                    <a:pt x="1329" y="1998"/>
                  </a:lnTo>
                  <a:lnTo>
                    <a:pt x="1319" y="1998"/>
                  </a:lnTo>
                  <a:lnTo>
                    <a:pt x="1308" y="1978"/>
                  </a:lnTo>
                  <a:lnTo>
                    <a:pt x="1356" y="1932"/>
                  </a:lnTo>
                  <a:lnTo>
                    <a:pt x="1371" y="1882"/>
                  </a:lnTo>
                  <a:lnTo>
                    <a:pt x="1387" y="1836"/>
                  </a:lnTo>
                  <a:lnTo>
                    <a:pt x="1377" y="1786"/>
                  </a:lnTo>
                  <a:lnTo>
                    <a:pt x="1356" y="1660"/>
                  </a:lnTo>
                  <a:lnTo>
                    <a:pt x="1287" y="1569"/>
                  </a:lnTo>
                  <a:lnTo>
                    <a:pt x="1197" y="1488"/>
                  </a:lnTo>
                  <a:lnTo>
                    <a:pt x="1092" y="1438"/>
                  </a:lnTo>
                  <a:lnTo>
                    <a:pt x="1013" y="1422"/>
                  </a:lnTo>
                  <a:lnTo>
                    <a:pt x="691" y="1407"/>
                  </a:lnTo>
                  <a:lnTo>
                    <a:pt x="427" y="1382"/>
                  </a:lnTo>
                  <a:lnTo>
                    <a:pt x="432" y="1337"/>
                  </a:lnTo>
                  <a:lnTo>
                    <a:pt x="485" y="1286"/>
                  </a:lnTo>
                  <a:lnTo>
                    <a:pt x="543" y="1261"/>
                  </a:lnTo>
                  <a:lnTo>
                    <a:pt x="1023" y="1236"/>
                  </a:lnTo>
                  <a:lnTo>
                    <a:pt x="649" y="1185"/>
                  </a:lnTo>
                  <a:lnTo>
                    <a:pt x="501" y="1155"/>
                  </a:lnTo>
                  <a:lnTo>
                    <a:pt x="385" y="1125"/>
                  </a:lnTo>
                  <a:lnTo>
                    <a:pt x="311" y="1074"/>
                  </a:lnTo>
                  <a:lnTo>
                    <a:pt x="179" y="999"/>
                  </a:lnTo>
                  <a:lnTo>
                    <a:pt x="63" y="893"/>
                  </a:lnTo>
                  <a:lnTo>
                    <a:pt x="0" y="802"/>
                  </a:lnTo>
                  <a:lnTo>
                    <a:pt x="26" y="777"/>
                  </a:lnTo>
                  <a:lnTo>
                    <a:pt x="211" y="751"/>
                  </a:lnTo>
                  <a:lnTo>
                    <a:pt x="401" y="711"/>
                  </a:lnTo>
                  <a:lnTo>
                    <a:pt x="475" y="676"/>
                  </a:lnTo>
                  <a:lnTo>
                    <a:pt x="501" y="615"/>
                  </a:lnTo>
                  <a:lnTo>
                    <a:pt x="527" y="555"/>
                  </a:lnTo>
                  <a:lnTo>
                    <a:pt x="464" y="479"/>
                  </a:lnTo>
                  <a:lnTo>
                    <a:pt x="332" y="413"/>
                  </a:lnTo>
                  <a:lnTo>
                    <a:pt x="338" y="368"/>
                  </a:lnTo>
                  <a:lnTo>
                    <a:pt x="380" y="312"/>
                  </a:lnTo>
                  <a:lnTo>
                    <a:pt x="754" y="30"/>
                  </a:lnTo>
                  <a:lnTo>
                    <a:pt x="707" y="0"/>
                  </a:lnTo>
                </a:path>
              </a:pathLst>
            </a:custGeom>
            <a:noFill/>
            <a:ln w="50800">
              <a:solidFill>
                <a:srgbClr val="0000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rgbClr val="7030A0"/>
                </a:solidFill>
              </a:endParaRPr>
            </a:p>
          </p:txBody>
        </p:sp>
        <p:sp>
          <p:nvSpPr>
            <p:cNvPr id="141" name="Line 70">
              <a:extLst>
                <a:ext uri="{FF2B5EF4-FFF2-40B4-BE49-F238E27FC236}">
                  <a16:creationId xmlns:a16="http://schemas.microsoft.com/office/drawing/2014/main" id="{E8C0F9C6-428E-9EF5-2C90-10D97F9C128A}"/>
                </a:ext>
              </a:extLst>
            </p:cNvPr>
            <p:cNvSpPr>
              <a:spLocks noChangeShapeType="1"/>
            </p:cNvSpPr>
            <p:nvPr/>
          </p:nvSpPr>
          <p:spPr bwMode="auto">
            <a:xfrm>
              <a:off x="915639" y="955675"/>
              <a:ext cx="1862" cy="5173662"/>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142" name="Line 71">
              <a:extLst>
                <a:ext uri="{FF2B5EF4-FFF2-40B4-BE49-F238E27FC236}">
                  <a16:creationId xmlns:a16="http://schemas.microsoft.com/office/drawing/2014/main" id="{0E6F2A2D-3001-62E2-1F6F-D4F30A26A5A0}"/>
                </a:ext>
              </a:extLst>
            </p:cNvPr>
            <p:cNvSpPr>
              <a:spLocks noChangeShapeType="1"/>
            </p:cNvSpPr>
            <p:nvPr/>
          </p:nvSpPr>
          <p:spPr bwMode="auto">
            <a:xfrm flipV="1">
              <a:off x="1621170" y="955675"/>
              <a:ext cx="1862" cy="5173662"/>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143" name="Line 72">
              <a:extLst>
                <a:ext uri="{FF2B5EF4-FFF2-40B4-BE49-F238E27FC236}">
                  <a16:creationId xmlns:a16="http://schemas.microsoft.com/office/drawing/2014/main" id="{92FE2CE1-6C3B-A038-90D2-9E6A8A066883}"/>
                </a:ext>
              </a:extLst>
            </p:cNvPr>
            <p:cNvSpPr>
              <a:spLocks noChangeShapeType="1"/>
            </p:cNvSpPr>
            <p:nvPr/>
          </p:nvSpPr>
          <p:spPr bwMode="auto">
            <a:xfrm flipV="1">
              <a:off x="2319254" y="963613"/>
              <a:ext cx="1862" cy="5165725"/>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144" name="Line 73">
              <a:extLst>
                <a:ext uri="{FF2B5EF4-FFF2-40B4-BE49-F238E27FC236}">
                  <a16:creationId xmlns:a16="http://schemas.microsoft.com/office/drawing/2014/main" id="{6E5458B9-DBC6-70B7-20ED-0A482AFF9416}"/>
                </a:ext>
              </a:extLst>
            </p:cNvPr>
            <p:cNvSpPr>
              <a:spLocks noChangeShapeType="1"/>
            </p:cNvSpPr>
            <p:nvPr/>
          </p:nvSpPr>
          <p:spPr bwMode="auto">
            <a:xfrm>
              <a:off x="3026646" y="955675"/>
              <a:ext cx="9308" cy="5173662"/>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145" name="Line 74">
              <a:extLst>
                <a:ext uri="{FF2B5EF4-FFF2-40B4-BE49-F238E27FC236}">
                  <a16:creationId xmlns:a16="http://schemas.microsoft.com/office/drawing/2014/main" id="{07EBBCA6-27A6-32DF-D09B-94C82F00FB72}"/>
                </a:ext>
              </a:extLst>
            </p:cNvPr>
            <p:cNvSpPr>
              <a:spLocks noChangeShapeType="1"/>
            </p:cNvSpPr>
            <p:nvPr/>
          </p:nvSpPr>
          <p:spPr bwMode="auto">
            <a:xfrm>
              <a:off x="3743346" y="955675"/>
              <a:ext cx="1862" cy="5173662"/>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en-US" sz="1200">
                <a:solidFill>
                  <a:srgbClr val="7030A0"/>
                </a:solidFill>
              </a:endParaRPr>
            </a:p>
          </p:txBody>
        </p:sp>
        <p:sp>
          <p:nvSpPr>
            <p:cNvPr id="146" name="Freeform 75">
              <a:extLst>
                <a:ext uri="{FF2B5EF4-FFF2-40B4-BE49-F238E27FC236}">
                  <a16:creationId xmlns:a16="http://schemas.microsoft.com/office/drawing/2014/main" id="{F098E5F5-5A0D-5515-58ED-A138336CA893}"/>
                </a:ext>
              </a:extLst>
            </p:cNvPr>
            <p:cNvSpPr>
              <a:spLocks/>
            </p:cNvSpPr>
            <p:nvPr/>
          </p:nvSpPr>
          <p:spPr bwMode="auto">
            <a:xfrm>
              <a:off x="738791" y="971550"/>
              <a:ext cx="2729045" cy="5157787"/>
            </a:xfrm>
            <a:custGeom>
              <a:avLst/>
              <a:gdLst>
                <a:gd name="T0" fmla="*/ 438 w 1466"/>
                <a:gd name="T1" fmla="*/ 3249 h 3249"/>
                <a:gd name="T2" fmla="*/ 316 w 1466"/>
                <a:gd name="T3" fmla="*/ 2634 h 3249"/>
                <a:gd name="T4" fmla="*/ 300 w 1466"/>
                <a:gd name="T5" fmla="*/ 2583 h 3249"/>
                <a:gd name="T6" fmla="*/ 353 w 1466"/>
                <a:gd name="T7" fmla="*/ 2472 h 3249"/>
                <a:gd name="T8" fmla="*/ 432 w 1466"/>
                <a:gd name="T9" fmla="*/ 2396 h 3249"/>
                <a:gd name="T10" fmla="*/ 559 w 1466"/>
                <a:gd name="T11" fmla="*/ 2326 h 3249"/>
                <a:gd name="T12" fmla="*/ 828 w 1466"/>
                <a:gd name="T13" fmla="*/ 2270 h 3249"/>
                <a:gd name="T14" fmla="*/ 1023 w 1466"/>
                <a:gd name="T15" fmla="*/ 2235 h 3249"/>
                <a:gd name="T16" fmla="*/ 1144 w 1466"/>
                <a:gd name="T17" fmla="*/ 2215 h 3249"/>
                <a:gd name="T18" fmla="*/ 1144 w 1466"/>
                <a:gd name="T19" fmla="*/ 2215 h 3249"/>
                <a:gd name="T20" fmla="*/ 1382 w 1466"/>
                <a:gd name="T21" fmla="*/ 2169 h 3249"/>
                <a:gd name="T22" fmla="*/ 1461 w 1466"/>
                <a:gd name="T23" fmla="*/ 2159 h 3249"/>
                <a:gd name="T24" fmla="*/ 1419 w 1466"/>
                <a:gd name="T25" fmla="*/ 2104 h 3249"/>
                <a:gd name="T26" fmla="*/ 1324 w 1466"/>
                <a:gd name="T27" fmla="*/ 2063 h 3249"/>
                <a:gd name="T28" fmla="*/ 1255 w 1466"/>
                <a:gd name="T29" fmla="*/ 2023 h 3249"/>
                <a:gd name="T30" fmla="*/ 1292 w 1466"/>
                <a:gd name="T31" fmla="*/ 1973 h 3249"/>
                <a:gd name="T32" fmla="*/ 1297 w 1466"/>
                <a:gd name="T33" fmla="*/ 1892 h 3249"/>
                <a:gd name="T34" fmla="*/ 1287 w 1466"/>
                <a:gd name="T35" fmla="*/ 1851 h 3249"/>
                <a:gd name="T36" fmla="*/ 1287 w 1466"/>
                <a:gd name="T37" fmla="*/ 1761 h 3249"/>
                <a:gd name="T38" fmla="*/ 1239 w 1466"/>
                <a:gd name="T39" fmla="*/ 1624 h 3249"/>
                <a:gd name="T40" fmla="*/ 1192 w 1466"/>
                <a:gd name="T41" fmla="*/ 1579 h 3249"/>
                <a:gd name="T42" fmla="*/ 1097 w 1466"/>
                <a:gd name="T43" fmla="*/ 1488 h 3249"/>
                <a:gd name="T44" fmla="*/ 1002 w 1466"/>
                <a:gd name="T45" fmla="*/ 1488 h 3249"/>
                <a:gd name="T46" fmla="*/ 859 w 1466"/>
                <a:gd name="T47" fmla="*/ 1488 h 3249"/>
                <a:gd name="T48" fmla="*/ 670 w 1466"/>
                <a:gd name="T49" fmla="*/ 1443 h 3249"/>
                <a:gd name="T50" fmla="*/ 670 w 1466"/>
                <a:gd name="T51" fmla="*/ 1443 h 3249"/>
                <a:gd name="T52" fmla="*/ 543 w 1466"/>
                <a:gd name="T53" fmla="*/ 1433 h 3249"/>
                <a:gd name="T54" fmla="*/ 474 w 1466"/>
                <a:gd name="T55" fmla="*/ 1382 h 3249"/>
                <a:gd name="T56" fmla="*/ 480 w 1466"/>
                <a:gd name="T57" fmla="*/ 1337 h 3249"/>
                <a:gd name="T58" fmla="*/ 490 w 1466"/>
                <a:gd name="T59" fmla="*/ 1286 h 3249"/>
                <a:gd name="T60" fmla="*/ 532 w 1466"/>
                <a:gd name="T61" fmla="*/ 1246 h 3249"/>
                <a:gd name="T62" fmla="*/ 527 w 1466"/>
                <a:gd name="T63" fmla="*/ 1216 h 3249"/>
                <a:gd name="T64" fmla="*/ 432 w 1466"/>
                <a:gd name="T65" fmla="*/ 1125 h 3249"/>
                <a:gd name="T66" fmla="*/ 242 w 1466"/>
                <a:gd name="T67" fmla="*/ 1034 h 3249"/>
                <a:gd name="T68" fmla="*/ 147 w 1466"/>
                <a:gd name="T69" fmla="*/ 943 h 3249"/>
                <a:gd name="T70" fmla="*/ 52 w 1466"/>
                <a:gd name="T71" fmla="*/ 852 h 3249"/>
                <a:gd name="T72" fmla="*/ 5 w 1466"/>
                <a:gd name="T73" fmla="*/ 807 h 3249"/>
                <a:gd name="T74" fmla="*/ 5 w 1466"/>
                <a:gd name="T75" fmla="*/ 802 h 3249"/>
                <a:gd name="T76" fmla="*/ 26 w 1466"/>
                <a:gd name="T77" fmla="*/ 741 h 3249"/>
                <a:gd name="T78" fmla="*/ 153 w 1466"/>
                <a:gd name="T79" fmla="*/ 711 h 3249"/>
                <a:gd name="T80" fmla="*/ 200 w 1466"/>
                <a:gd name="T81" fmla="*/ 711 h 3249"/>
                <a:gd name="T82" fmla="*/ 380 w 1466"/>
                <a:gd name="T83" fmla="*/ 661 h 3249"/>
                <a:gd name="T84" fmla="*/ 496 w 1466"/>
                <a:gd name="T85" fmla="*/ 600 h 3249"/>
                <a:gd name="T86" fmla="*/ 469 w 1466"/>
                <a:gd name="T87" fmla="*/ 499 h 3249"/>
                <a:gd name="T88" fmla="*/ 432 w 1466"/>
                <a:gd name="T89" fmla="*/ 444 h 3249"/>
                <a:gd name="T90" fmla="*/ 432 w 1466"/>
                <a:gd name="T91" fmla="*/ 353 h 3249"/>
                <a:gd name="T92" fmla="*/ 527 w 1466"/>
                <a:gd name="T93" fmla="*/ 262 h 3249"/>
                <a:gd name="T94" fmla="*/ 854 w 1466"/>
                <a:gd name="T95" fmla="*/ 50 h 3249"/>
                <a:gd name="T96" fmla="*/ 844 w 1466"/>
                <a:gd name="T97" fmla="*/ 0 h 3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66" h="3249">
                  <a:moveTo>
                    <a:pt x="438" y="3249"/>
                  </a:moveTo>
                  <a:lnTo>
                    <a:pt x="438" y="3249"/>
                  </a:lnTo>
                  <a:lnTo>
                    <a:pt x="316" y="2634"/>
                  </a:lnTo>
                  <a:lnTo>
                    <a:pt x="300" y="2583"/>
                  </a:lnTo>
                  <a:lnTo>
                    <a:pt x="311" y="2528"/>
                  </a:lnTo>
                  <a:lnTo>
                    <a:pt x="353" y="2472"/>
                  </a:lnTo>
                  <a:lnTo>
                    <a:pt x="401" y="2422"/>
                  </a:lnTo>
                  <a:lnTo>
                    <a:pt x="432" y="2396"/>
                  </a:lnTo>
                  <a:lnTo>
                    <a:pt x="438" y="2391"/>
                  </a:lnTo>
                  <a:lnTo>
                    <a:pt x="559" y="2326"/>
                  </a:lnTo>
                  <a:lnTo>
                    <a:pt x="701" y="2280"/>
                  </a:lnTo>
                  <a:lnTo>
                    <a:pt x="828" y="2270"/>
                  </a:lnTo>
                  <a:lnTo>
                    <a:pt x="944" y="2250"/>
                  </a:lnTo>
                  <a:lnTo>
                    <a:pt x="1023" y="2235"/>
                  </a:lnTo>
                  <a:lnTo>
                    <a:pt x="1097" y="2220"/>
                  </a:lnTo>
                  <a:lnTo>
                    <a:pt x="1144" y="2215"/>
                  </a:lnTo>
                  <a:lnTo>
                    <a:pt x="1382" y="2169"/>
                  </a:lnTo>
                  <a:lnTo>
                    <a:pt x="1387" y="2169"/>
                  </a:lnTo>
                  <a:lnTo>
                    <a:pt x="1461" y="2159"/>
                  </a:lnTo>
                  <a:lnTo>
                    <a:pt x="1466" y="2114"/>
                  </a:lnTo>
                  <a:lnTo>
                    <a:pt x="1419" y="2104"/>
                  </a:lnTo>
                  <a:lnTo>
                    <a:pt x="1366" y="2078"/>
                  </a:lnTo>
                  <a:lnTo>
                    <a:pt x="1324" y="2063"/>
                  </a:lnTo>
                  <a:lnTo>
                    <a:pt x="1281" y="2038"/>
                  </a:lnTo>
                  <a:lnTo>
                    <a:pt x="1255" y="2023"/>
                  </a:lnTo>
                  <a:lnTo>
                    <a:pt x="1255" y="1988"/>
                  </a:lnTo>
                  <a:lnTo>
                    <a:pt x="1292" y="1973"/>
                  </a:lnTo>
                  <a:lnTo>
                    <a:pt x="1308" y="1937"/>
                  </a:lnTo>
                  <a:lnTo>
                    <a:pt x="1297" y="1892"/>
                  </a:lnTo>
                  <a:lnTo>
                    <a:pt x="1287" y="1851"/>
                  </a:lnTo>
                  <a:lnTo>
                    <a:pt x="1287" y="1761"/>
                  </a:lnTo>
                  <a:lnTo>
                    <a:pt x="1239" y="1624"/>
                  </a:lnTo>
                  <a:lnTo>
                    <a:pt x="1192" y="1579"/>
                  </a:lnTo>
                  <a:lnTo>
                    <a:pt x="1097" y="1488"/>
                  </a:lnTo>
                  <a:lnTo>
                    <a:pt x="1002" y="1488"/>
                  </a:lnTo>
                  <a:lnTo>
                    <a:pt x="859" y="1488"/>
                  </a:lnTo>
                  <a:lnTo>
                    <a:pt x="670" y="1443"/>
                  </a:lnTo>
                  <a:lnTo>
                    <a:pt x="606" y="1448"/>
                  </a:lnTo>
                  <a:lnTo>
                    <a:pt x="543" y="1433"/>
                  </a:lnTo>
                  <a:lnTo>
                    <a:pt x="496" y="1417"/>
                  </a:lnTo>
                  <a:lnTo>
                    <a:pt x="474" y="1382"/>
                  </a:lnTo>
                  <a:lnTo>
                    <a:pt x="480" y="1362"/>
                  </a:lnTo>
                  <a:lnTo>
                    <a:pt x="480" y="1337"/>
                  </a:lnTo>
                  <a:lnTo>
                    <a:pt x="474" y="1317"/>
                  </a:lnTo>
                  <a:lnTo>
                    <a:pt x="490" y="1286"/>
                  </a:lnTo>
                  <a:lnTo>
                    <a:pt x="517" y="1276"/>
                  </a:lnTo>
                  <a:lnTo>
                    <a:pt x="532" y="1246"/>
                  </a:lnTo>
                  <a:lnTo>
                    <a:pt x="527" y="1216"/>
                  </a:lnTo>
                  <a:lnTo>
                    <a:pt x="432" y="1125"/>
                  </a:lnTo>
                  <a:lnTo>
                    <a:pt x="242" y="1034"/>
                  </a:lnTo>
                  <a:lnTo>
                    <a:pt x="147" y="943"/>
                  </a:lnTo>
                  <a:lnTo>
                    <a:pt x="52" y="852"/>
                  </a:lnTo>
                  <a:lnTo>
                    <a:pt x="5" y="807"/>
                  </a:lnTo>
                  <a:lnTo>
                    <a:pt x="5" y="802"/>
                  </a:lnTo>
                  <a:lnTo>
                    <a:pt x="0" y="772"/>
                  </a:lnTo>
                  <a:lnTo>
                    <a:pt x="26" y="741"/>
                  </a:lnTo>
                  <a:lnTo>
                    <a:pt x="84" y="716"/>
                  </a:lnTo>
                  <a:lnTo>
                    <a:pt x="153" y="711"/>
                  </a:lnTo>
                  <a:lnTo>
                    <a:pt x="195" y="711"/>
                  </a:lnTo>
                  <a:lnTo>
                    <a:pt x="200" y="711"/>
                  </a:lnTo>
                  <a:lnTo>
                    <a:pt x="295" y="681"/>
                  </a:lnTo>
                  <a:lnTo>
                    <a:pt x="380" y="661"/>
                  </a:lnTo>
                  <a:lnTo>
                    <a:pt x="453" y="656"/>
                  </a:lnTo>
                  <a:lnTo>
                    <a:pt x="496" y="600"/>
                  </a:lnTo>
                  <a:lnTo>
                    <a:pt x="490" y="560"/>
                  </a:lnTo>
                  <a:lnTo>
                    <a:pt x="469" y="499"/>
                  </a:lnTo>
                  <a:lnTo>
                    <a:pt x="432" y="444"/>
                  </a:lnTo>
                  <a:lnTo>
                    <a:pt x="432" y="353"/>
                  </a:lnTo>
                  <a:lnTo>
                    <a:pt x="527" y="262"/>
                  </a:lnTo>
                  <a:lnTo>
                    <a:pt x="854" y="50"/>
                  </a:lnTo>
                  <a:lnTo>
                    <a:pt x="844" y="0"/>
                  </a:lnTo>
                </a:path>
              </a:pathLst>
            </a:custGeom>
            <a:noFill/>
            <a:ln w="17463">
              <a:solidFill>
                <a:srgbClr val="4C4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rgbClr val="7030A0"/>
                </a:solidFill>
              </a:endParaRPr>
            </a:p>
          </p:txBody>
        </p:sp>
        <p:sp>
          <p:nvSpPr>
            <p:cNvPr id="147" name="Freeform 76">
              <a:extLst>
                <a:ext uri="{FF2B5EF4-FFF2-40B4-BE49-F238E27FC236}">
                  <a16:creationId xmlns:a16="http://schemas.microsoft.com/office/drawing/2014/main" id="{4451ADF6-7404-A4BE-3E3D-7BE22633E180}"/>
                </a:ext>
              </a:extLst>
            </p:cNvPr>
            <p:cNvSpPr>
              <a:spLocks/>
            </p:cNvSpPr>
            <p:nvPr/>
          </p:nvSpPr>
          <p:spPr bwMode="auto">
            <a:xfrm>
              <a:off x="727622" y="963613"/>
              <a:ext cx="2730906" cy="5157787"/>
            </a:xfrm>
            <a:custGeom>
              <a:avLst/>
              <a:gdLst>
                <a:gd name="T0" fmla="*/ 317 w 1467"/>
                <a:gd name="T1" fmla="*/ 2639 h 3249"/>
                <a:gd name="T2" fmla="*/ 301 w 1467"/>
                <a:gd name="T3" fmla="*/ 2558 h 3249"/>
                <a:gd name="T4" fmla="*/ 375 w 1467"/>
                <a:gd name="T5" fmla="*/ 2447 h 3249"/>
                <a:gd name="T6" fmla="*/ 433 w 1467"/>
                <a:gd name="T7" fmla="*/ 2396 h 3249"/>
                <a:gd name="T8" fmla="*/ 496 w 1467"/>
                <a:gd name="T9" fmla="*/ 2361 h 3249"/>
                <a:gd name="T10" fmla="*/ 623 w 1467"/>
                <a:gd name="T11" fmla="*/ 2305 h 3249"/>
                <a:gd name="T12" fmla="*/ 760 w 1467"/>
                <a:gd name="T13" fmla="*/ 2275 h 3249"/>
                <a:gd name="T14" fmla="*/ 865 w 1467"/>
                <a:gd name="T15" fmla="*/ 2265 h 3249"/>
                <a:gd name="T16" fmla="*/ 982 w 1467"/>
                <a:gd name="T17" fmla="*/ 2245 h 3249"/>
                <a:gd name="T18" fmla="*/ 1119 w 1467"/>
                <a:gd name="T19" fmla="*/ 2220 h 3249"/>
                <a:gd name="T20" fmla="*/ 1382 w 1467"/>
                <a:gd name="T21" fmla="*/ 2169 h 3249"/>
                <a:gd name="T22" fmla="*/ 1419 w 1467"/>
                <a:gd name="T23" fmla="*/ 2164 h 3249"/>
                <a:gd name="T24" fmla="*/ 1467 w 1467"/>
                <a:gd name="T25" fmla="*/ 2139 h 3249"/>
                <a:gd name="T26" fmla="*/ 1440 w 1467"/>
                <a:gd name="T27" fmla="*/ 2109 h 3249"/>
                <a:gd name="T28" fmla="*/ 1367 w 1467"/>
                <a:gd name="T29" fmla="*/ 2078 h 3249"/>
                <a:gd name="T30" fmla="*/ 1298 w 1467"/>
                <a:gd name="T31" fmla="*/ 2048 h 3249"/>
                <a:gd name="T32" fmla="*/ 1251 w 1467"/>
                <a:gd name="T33" fmla="*/ 2003 h 3249"/>
                <a:gd name="T34" fmla="*/ 1272 w 1467"/>
                <a:gd name="T35" fmla="*/ 1978 h 3249"/>
                <a:gd name="T36" fmla="*/ 1298 w 1467"/>
                <a:gd name="T37" fmla="*/ 1937 h 3249"/>
                <a:gd name="T38" fmla="*/ 1293 w 1467"/>
                <a:gd name="T39" fmla="*/ 1872 h 3249"/>
                <a:gd name="T40" fmla="*/ 1287 w 1467"/>
                <a:gd name="T41" fmla="*/ 1851 h 3249"/>
                <a:gd name="T42" fmla="*/ 1240 w 1467"/>
                <a:gd name="T43" fmla="*/ 1624 h 3249"/>
                <a:gd name="T44" fmla="*/ 1098 w 1467"/>
                <a:gd name="T45" fmla="*/ 1488 h 3249"/>
                <a:gd name="T46" fmla="*/ 860 w 1467"/>
                <a:gd name="T47" fmla="*/ 1488 h 3249"/>
                <a:gd name="T48" fmla="*/ 660 w 1467"/>
                <a:gd name="T49" fmla="*/ 1443 h 3249"/>
                <a:gd name="T50" fmla="*/ 602 w 1467"/>
                <a:gd name="T51" fmla="*/ 1448 h 3249"/>
                <a:gd name="T52" fmla="*/ 523 w 1467"/>
                <a:gd name="T53" fmla="*/ 1428 h 3249"/>
                <a:gd name="T54" fmla="*/ 475 w 1467"/>
                <a:gd name="T55" fmla="*/ 1377 h 3249"/>
                <a:gd name="T56" fmla="*/ 475 w 1467"/>
                <a:gd name="T57" fmla="*/ 1327 h 3249"/>
                <a:gd name="T58" fmla="*/ 502 w 1467"/>
                <a:gd name="T59" fmla="*/ 1281 h 3249"/>
                <a:gd name="T60" fmla="*/ 528 w 1467"/>
                <a:gd name="T61" fmla="*/ 1231 h 3249"/>
                <a:gd name="T62" fmla="*/ 528 w 1467"/>
                <a:gd name="T63" fmla="*/ 1216 h 3249"/>
                <a:gd name="T64" fmla="*/ 243 w 1467"/>
                <a:gd name="T65" fmla="*/ 1034 h 3249"/>
                <a:gd name="T66" fmla="*/ 53 w 1467"/>
                <a:gd name="T67" fmla="*/ 852 h 3249"/>
                <a:gd name="T68" fmla="*/ 0 w 1467"/>
                <a:gd name="T69" fmla="*/ 792 h 3249"/>
                <a:gd name="T70" fmla="*/ 53 w 1467"/>
                <a:gd name="T71" fmla="*/ 726 h 3249"/>
                <a:gd name="T72" fmla="*/ 169 w 1467"/>
                <a:gd name="T73" fmla="*/ 716 h 3249"/>
                <a:gd name="T74" fmla="*/ 206 w 1467"/>
                <a:gd name="T75" fmla="*/ 711 h 3249"/>
                <a:gd name="T76" fmla="*/ 338 w 1467"/>
                <a:gd name="T77" fmla="*/ 671 h 3249"/>
                <a:gd name="T78" fmla="*/ 412 w 1467"/>
                <a:gd name="T79" fmla="*/ 656 h 3249"/>
                <a:gd name="T80" fmla="*/ 486 w 1467"/>
                <a:gd name="T81" fmla="*/ 580 h 3249"/>
                <a:gd name="T82" fmla="*/ 454 w 1467"/>
                <a:gd name="T83" fmla="*/ 474 h 3249"/>
                <a:gd name="T84" fmla="*/ 433 w 1467"/>
                <a:gd name="T85" fmla="*/ 444 h 3249"/>
                <a:gd name="T86" fmla="*/ 528 w 1467"/>
                <a:gd name="T87" fmla="*/ 262 h 3249"/>
                <a:gd name="T88" fmla="*/ 844 w 1467"/>
                <a:gd name="T89" fmla="*/ 0 h 32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467" h="3249">
                  <a:moveTo>
                    <a:pt x="438" y="3249"/>
                  </a:moveTo>
                  <a:lnTo>
                    <a:pt x="317" y="2639"/>
                  </a:lnTo>
                  <a:lnTo>
                    <a:pt x="306" y="2608"/>
                  </a:lnTo>
                  <a:lnTo>
                    <a:pt x="301" y="2558"/>
                  </a:lnTo>
                  <a:lnTo>
                    <a:pt x="327" y="2497"/>
                  </a:lnTo>
                  <a:lnTo>
                    <a:pt x="375" y="2447"/>
                  </a:lnTo>
                  <a:lnTo>
                    <a:pt x="417" y="2411"/>
                  </a:lnTo>
                  <a:lnTo>
                    <a:pt x="433" y="2396"/>
                  </a:lnTo>
                  <a:lnTo>
                    <a:pt x="449" y="2386"/>
                  </a:lnTo>
                  <a:lnTo>
                    <a:pt x="496" y="2361"/>
                  </a:lnTo>
                  <a:lnTo>
                    <a:pt x="554" y="2331"/>
                  </a:lnTo>
                  <a:lnTo>
                    <a:pt x="623" y="2305"/>
                  </a:lnTo>
                  <a:lnTo>
                    <a:pt x="697" y="2285"/>
                  </a:lnTo>
                  <a:lnTo>
                    <a:pt x="760" y="2275"/>
                  </a:lnTo>
                  <a:lnTo>
                    <a:pt x="829" y="2270"/>
                  </a:lnTo>
                  <a:lnTo>
                    <a:pt x="865" y="2265"/>
                  </a:lnTo>
                  <a:lnTo>
                    <a:pt x="908" y="2260"/>
                  </a:lnTo>
                  <a:lnTo>
                    <a:pt x="982" y="2245"/>
                  </a:lnTo>
                  <a:lnTo>
                    <a:pt x="1061" y="2230"/>
                  </a:lnTo>
                  <a:lnTo>
                    <a:pt x="1119" y="2220"/>
                  </a:lnTo>
                  <a:lnTo>
                    <a:pt x="1145" y="2215"/>
                  </a:lnTo>
                  <a:lnTo>
                    <a:pt x="1382" y="2169"/>
                  </a:lnTo>
                  <a:lnTo>
                    <a:pt x="1393" y="2169"/>
                  </a:lnTo>
                  <a:lnTo>
                    <a:pt x="1419" y="2164"/>
                  </a:lnTo>
                  <a:lnTo>
                    <a:pt x="1446" y="2159"/>
                  </a:lnTo>
                  <a:lnTo>
                    <a:pt x="1467" y="2139"/>
                  </a:lnTo>
                  <a:lnTo>
                    <a:pt x="1462" y="2119"/>
                  </a:lnTo>
                  <a:lnTo>
                    <a:pt x="1440" y="2109"/>
                  </a:lnTo>
                  <a:lnTo>
                    <a:pt x="1393" y="2094"/>
                  </a:lnTo>
                  <a:lnTo>
                    <a:pt x="1367" y="2078"/>
                  </a:lnTo>
                  <a:lnTo>
                    <a:pt x="1345" y="2073"/>
                  </a:lnTo>
                  <a:lnTo>
                    <a:pt x="1298" y="2048"/>
                  </a:lnTo>
                  <a:lnTo>
                    <a:pt x="1266" y="2028"/>
                  </a:lnTo>
                  <a:lnTo>
                    <a:pt x="1251" y="2003"/>
                  </a:lnTo>
                  <a:lnTo>
                    <a:pt x="1256" y="1983"/>
                  </a:lnTo>
                  <a:lnTo>
                    <a:pt x="1272" y="1978"/>
                  </a:lnTo>
                  <a:lnTo>
                    <a:pt x="1298" y="1957"/>
                  </a:lnTo>
                  <a:lnTo>
                    <a:pt x="1298" y="1937"/>
                  </a:lnTo>
                  <a:lnTo>
                    <a:pt x="1298" y="1912"/>
                  </a:lnTo>
                  <a:lnTo>
                    <a:pt x="1293" y="1872"/>
                  </a:lnTo>
                  <a:lnTo>
                    <a:pt x="1287" y="1856"/>
                  </a:lnTo>
                  <a:lnTo>
                    <a:pt x="1287" y="1851"/>
                  </a:lnTo>
                  <a:lnTo>
                    <a:pt x="1287" y="1761"/>
                  </a:lnTo>
                  <a:lnTo>
                    <a:pt x="1240" y="1624"/>
                  </a:lnTo>
                  <a:lnTo>
                    <a:pt x="1193" y="1579"/>
                  </a:lnTo>
                  <a:lnTo>
                    <a:pt x="1098" y="1488"/>
                  </a:lnTo>
                  <a:lnTo>
                    <a:pt x="1003" y="1488"/>
                  </a:lnTo>
                  <a:lnTo>
                    <a:pt x="860" y="1488"/>
                  </a:lnTo>
                  <a:lnTo>
                    <a:pt x="670" y="1443"/>
                  </a:lnTo>
                  <a:lnTo>
                    <a:pt x="660" y="1443"/>
                  </a:lnTo>
                  <a:lnTo>
                    <a:pt x="633" y="1448"/>
                  </a:lnTo>
                  <a:lnTo>
                    <a:pt x="602" y="1448"/>
                  </a:lnTo>
                  <a:lnTo>
                    <a:pt x="575" y="1443"/>
                  </a:lnTo>
                  <a:lnTo>
                    <a:pt x="523" y="1428"/>
                  </a:lnTo>
                  <a:lnTo>
                    <a:pt x="480" y="1397"/>
                  </a:lnTo>
                  <a:lnTo>
                    <a:pt x="475" y="1377"/>
                  </a:lnTo>
                  <a:lnTo>
                    <a:pt x="480" y="1352"/>
                  </a:lnTo>
                  <a:lnTo>
                    <a:pt x="475" y="1327"/>
                  </a:lnTo>
                  <a:lnTo>
                    <a:pt x="480" y="1306"/>
                  </a:lnTo>
                  <a:lnTo>
                    <a:pt x="502" y="1281"/>
                  </a:lnTo>
                  <a:lnTo>
                    <a:pt x="528" y="1261"/>
                  </a:lnTo>
                  <a:lnTo>
                    <a:pt x="528" y="1231"/>
                  </a:lnTo>
                  <a:lnTo>
                    <a:pt x="528" y="1221"/>
                  </a:lnTo>
                  <a:lnTo>
                    <a:pt x="528" y="1216"/>
                  </a:lnTo>
                  <a:lnTo>
                    <a:pt x="433" y="1125"/>
                  </a:lnTo>
                  <a:lnTo>
                    <a:pt x="243" y="1034"/>
                  </a:lnTo>
                  <a:lnTo>
                    <a:pt x="148" y="943"/>
                  </a:lnTo>
                  <a:lnTo>
                    <a:pt x="53" y="852"/>
                  </a:lnTo>
                  <a:lnTo>
                    <a:pt x="6" y="807"/>
                  </a:lnTo>
                  <a:lnTo>
                    <a:pt x="0" y="792"/>
                  </a:lnTo>
                  <a:lnTo>
                    <a:pt x="6" y="761"/>
                  </a:lnTo>
                  <a:lnTo>
                    <a:pt x="53" y="726"/>
                  </a:lnTo>
                  <a:lnTo>
                    <a:pt x="117" y="716"/>
                  </a:lnTo>
                  <a:lnTo>
                    <a:pt x="169" y="716"/>
                  </a:lnTo>
                  <a:lnTo>
                    <a:pt x="196" y="716"/>
                  </a:lnTo>
                  <a:lnTo>
                    <a:pt x="206" y="711"/>
                  </a:lnTo>
                  <a:lnTo>
                    <a:pt x="243" y="701"/>
                  </a:lnTo>
                  <a:lnTo>
                    <a:pt x="338" y="671"/>
                  </a:lnTo>
                  <a:lnTo>
                    <a:pt x="375" y="661"/>
                  </a:lnTo>
                  <a:lnTo>
                    <a:pt x="412" y="656"/>
                  </a:lnTo>
                  <a:lnTo>
                    <a:pt x="480" y="625"/>
                  </a:lnTo>
                  <a:lnTo>
                    <a:pt x="486" y="580"/>
                  </a:lnTo>
                  <a:lnTo>
                    <a:pt x="480" y="534"/>
                  </a:lnTo>
                  <a:lnTo>
                    <a:pt x="454" y="474"/>
                  </a:lnTo>
                  <a:lnTo>
                    <a:pt x="438" y="454"/>
                  </a:lnTo>
                  <a:lnTo>
                    <a:pt x="433" y="444"/>
                  </a:lnTo>
                  <a:lnTo>
                    <a:pt x="433" y="353"/>
                  </a:lnTo>
                  <a:lnTo>
                    <a:pt x="528" y="262"/>
                  </a:lnTo>
                  <a:lnTo>
                    <a:pt x="855" y="50"/>
                  </a:lnTo>
                  <a:lnTo>
                    <a:pt x="844" y="0"/>
                  </a:lnTo>
                </a:path>
              </a:pathLst>
            </a:custGeom>
            <a:noFill/>
            <a:ln w="17463">
              <a:solidFill>
                <a:srgbClr val="4C4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rgbClr val="7030A0"/>
                </a:solidFill>
              </a:endParaRPr>
            </a:p>
          </p:txBody>
        </p:sp>
        <p:sp>
          <p:nvSpPr>
            <p:cNvPr id="148" name="Rectangle 80">
              <a:extLst>
                <a:ext uri="{FF2B5EF4-FFF2-40B4-BE49-F238E27FC236}">
                  <a16:creationId xmlns:a16="http://schemas.microsoft.com/office/drawing/2014/main" id="{DFCE97E6-B9BF-68FF-2DC0-E2E007AB3B62}"/>
                </a:ext>
              </a:extLst>
            </p:cNvPr>
            <p:cNvSpPr>
              <a:spLocks noChangeArrowheads="1"/>
            </p:cNvSpPr>
            <p:nvPr/>
          </p:nvSpPr>
          <p:spPr bwMode="auto">
            <a:xfrm rot="5400000">
              <a:off x="5159803" y="2963776"/>
              <a:ext cx="856699" cy="26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dirty="0">
                  <a:solidFill>
                    <a:srgbClr val="7030A0"/>
                  </a:solidFill>
                </a:rPr>
                <a:t>AGE (my)</a:t>
              </a:r>
              <a:endParaRPr lang="en-US" altLang="en-US" sz="1600" dirty="0">
                <a:solidFill>
                  <a:srgbClr val="7030A0"/>
                </a:solidFill>
              </a:endParaRPr>
            </a:p>
          </p:txBody>
        </p:sp>
      </p:grpSp>
    </p:spTree>
    <p:extLst>
      <p:ext uri="{BB962C8B-B14F-4D97-AF65-F5344CB8AC3E}">
        <p14:creationId xmlns:p14="http://schemas.microsoft.com/office/powerpoint/2010/main" val="179665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50"/>
                                        </p:tgtEl>
                                        <p:attrNameLst>
                                          <p:attrName>style.visibility</p:attrName>
                                        </p:attrNameLst>
                                      </p:cBhvr>
                                      <p:to>
                                        <p:strVal val="visible"/>
                                      </p:to>
                                    </p:set>
                                    <p:anim calcmode="lin" valueType="num">
                                      <p:cBhvr>
                                        <p:cTn id="29" dur="500" fill="hold"/>
                                        <p:tgtEl>
                                          <p:spTgt spid="150"/>
                                        </p:tgtEl>
                                        <p:attrNameLst>
                                          <p:attrName>ppt_w</p:attrName>
                                        </p:attrNameLst>
                                      </p:cBhvr>
                                      <p:tavLst>
                                        <p:tav tm="0">
                                          <p:val>
                                            <p:fltVal val="0"/>
                                          </p:val>
                                        </p:tav>
                                        <p:tav tm="100000">
                                          <p:val>
                                            <p:strVal val="#ppt_w"/>
                                          </p:val>
                                        </p:tav>
                                      </p:tavLst>
                                    </p:anim>
                                    <p:anim calcmode="lin" valueType="num">
                                      <p:cBhvr>
                                        <p:cTn id="30" dur="500" fill="hold"/>
                                        <p:tgtEl>
                                          <p:spTgt spid="150"/>
                                        </p:tgtEl>
                                        <p:attrNameLst>
                                          <p:attrName>ppt_h</p:attrName>
                                        </p:attrNameLst>
                                      </p:cBhvr>
                                      <p:tavLst>
                                        <p:tav tm="0">
                                          <p:val>
                                            <p:fltVal val="0"/>
                                          </p:val>
                                        </p:tav>
                                        <p:tav tm="100000">
                                          <p:val>
                                            <p:strVal val="#ppt_h"/>
                                          </p:val>
                                        </p:tav>
                                      </p:tavLst>
                                    </p:anim>
                                    <p:animEffect transition="in" filter="fade">
                                      <p:cBhvr>
                                        <p:cTn id="31"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C12B-2321-9B8F-467B-6CD484CE629D}"/>
              </a:ext>
            </a:extLst>
          </p:cNvPr>
          <p:cNvSpPr>
            <a:spLocks noGrp="1"/>
          </p:cNvSpPr>
          <p:nvPr>
            <p:ph type="title"/>
          </p:nvPr>
        </p:nvSpPr>
        <p:spPr>
          <a:xfrm>
            <a:off x="857353" y="619469"/>
            <a:ext cx="10145427" cy="510619"/>
          </a:xfrm>
          <a:ln>
            <a:solidFill>
              <a:srgbClr val="7030A0"/>
            </a:solidFill>
          </a:ln>
        </p:spPr>
        <p:txBody>
          <a:bodyPr anchor="t">
            <a:normAutofit fontScale="90000"/>
          </a:bodyPr>
          <a:lstStyle/>
          <a:p>
            <a:pPr algn="ctr">
              <a:lnSpc>
                <a:spcPct val="90000"/>
              </a:lnSpc>
            </a:pPr>
            <a:r>
              <a:rPr lang="en-US" sz="3600" b="1" dirty="0">
                <a:solidFill>
                  <a:srgbClr val="7030A0"/>
                </a:solidFill>
              </a:rPr>
              <a:t>Microbial sulfate reduction</a:t>
            </a:r>
          </a:p>
        </p:txBody>
      </p:sp>
      <p:sp>
        <p:nvSpPr>
          <p:cNvPr id="3" name="Content Placeholder 2">
            <a:extLst>
              <a:ext uri="{FF2B5EF4-FFF2-40B4-BE49-F238E27FC236}">
                <a16:creationId xmlns:a16="http://schemas.microsoft.com/office/drawing/2014/main" id="{510CF6C7-FC52-C481-6F1A-6A0F4A68795A}"/>
              </a:ext>
            </a:extLst>
          </p:cNvPr>
          <p:cNvSpPr>
            <a:spLocks noGrp="1"/>
          </p:cNvSpPr>
          <p:nvPr>
            <p:ph idx="1"/>
          </p:nvPr>
        </p:nvSpPr>
        <p:spPr>
          <a:xfrm>
            <a:off x="857352" y="2775521"/>
            <a:ext cx="5602442" cy="3094337"/>
          </a:xfrm>
        </p:spPr>
        <p:txBody>
          <a:bodyPr>
            <a:noAutofit/>
          </a:bodyPr>
          <a:lstStyle/>
          <a:p>
            <a:pPr marL="342900" indent="-342900">
              <a:buFont typeface="Arial" panose="020B0604020202020204" pitchFamily="34" charset="0"/>
              <a:buChar char="•"/>
            </a:pPr>
            <a:r>
              <a:rPr lang="en-US" dirty="0">
                <a:solidFill>
                  <a:srgbClr val="7030A0"/>
                </a:solidFill>
              </a:rPr>
              <a:t>Producing H</a:t>
            </a:r>
            <a:r>
              <a:rPr lang="en-US" baseline="-25000" dirty="0">
                <a:solidFill>
                  <a:srgbClr val="7030A0"/>
                </a:solidFill>
              </a:rPr>
              <a:t>2</a:t>
            </a:r>
            <a:r>
              <a:rPr lang="en-US" dirty="0">
                <a:solidFill>
                  <a:srgbClr val="7030A0"/>
                </a:solidFill>
              </a:rPr>
              <a:t>S is metabolic function</a:t>
            </a:r>
          </a:p>
          <a:p>
            <a:pPr marL="342900" indent="-342900">
              <a:buFont typeface="Arial" panose="020B0604020202020204" pitchFamily="34" charset="0"/>
              <a:buChar char="•"/>
            </a:pPr>
            <a:r>
              <a:rPr lang="en-US" dirty="0">
                <a:solidFill>
                  <a:srgbClr val="7030A0"/>
                </a:solidFill>
              </a:rPr>
              <a:t>Ubiquitous in all marine sediments</a:t>
            </a:r>
          </a:p>
          <a:p>
            <a:pPr marL="342900" indent="-342900">
              <a:buFont typeface="Arial" panose="020B0604020202020204" pitchFamily="34" charset="0"/>
              <a:buChar char="•"/>
            </a:pPr>
            <a:r>
              <a:rPr lang="en-US" dirty="0">
                <a:solidFill>
                  <a:srgbClr val="7030A0"/>
                </a:solidFill>
              </a:rPr>
              <a:t>Anaerobic</a:t>
            </a:r>
          </a:p>
          <a:p>
            <a:pPr marL="342900" indent="-342900">
              <a:buFont typeface="Arial" panose="020B0604020202020204" pitchFamily="34" charset="0"/>
              <a:buChar char="•"/>
            </a:pPr>
            <a:r>
              <a:rPr lang="en-US" dirty="0">
                <a:solidFill>
                  <a:srgbClr val="7030A0"/>
                </a:solidFill>
              </a:rPr>
              <a:t>Regulates organic matter flux</a:t>
            </a:r>
          </a:p>
          <a:p>
            <a:pPr marL="342900" indent="-342900">
              <a:buFont typeface="Arial" panose="020B0604020202020204" pitchFamily="34" charset="0"/>
              <a:buChar char="•"/>
            </a:pPr>
            <a:r>
              <a:rPr lang="en-US" dirty="0">
                <a:solidFill>
                  <a:srgbClr val="7030A0"/>
                </a:solidFill>
              </a:rPr>
              <a:t>A critical part of the S (and C) cycles</a:t>
            </a:r>
          </a:p>
        </p:txBody>
      </p:sp>
      <p:pic>
        <p:nvPicPr>
          <p:cNvPr id="5" name="Picture 4" descr="A diagram of a structure&#10;&#10;Description automatically generated">
            <a:extLst>
              <a:ext uri="{FF2B5EF4-FFF2-40B4-BE49-F238E27FC236}">
                <a16:creationId xmlns:a16="http://schemas.microsoft.com/office/drawing/2014/main" id="{9AED5008-C0FC-D49C-1EB6-00CEE1F3A863}"/>
              </a:ext>
            </a:extLst>
          </p:cNvPr>
          <p:cNvPicPr>
            <a:picLocks noChangeAspect="1"/>
          </p:cNvPicPr>
          <p:nvPr/>
        </p:nvPicPr>
        <p:blipFill>
          <a:blip r:embed="rId3">
            <a:alphaModFix/>
          </a:blip>
          <a:stretch>
            <a:fillRect/>
          </a:stretch>
        </p:blipFill>
        <p:spPr>
          <a:xfrm>
            <a:off x="7060367" y="2418467"/>
            <a:ext cx="4440096" cy="3885083"/>
          </a:xfrm>
          <a:prstGeom prst="rect">
            <a:avLst/>
          </a:prstGeom>
        </p:spPr>
      </p:pic>
      <p:sp>
        <p:nvSpPr>
          <p:cNvPr id="6" name="TextBox 5">
            <a:extLst>
              <a:ext uri="{FF2B5EF4-FFF2-40B4-BE49-F238E27FC236}">
                <a16:creationId xmlns:a16="http://schemas.microsoft.com/office/drawing/2014/main" id="{49608CA5-0525-479F-7F6D-284A1D48D56F}"/>
              </a:ext>
            </a:extLst>
          </p:cNvPr>
          <p:cNvSpPr txBox="1"/>
          <p:nvPr/>
        </p:nvSpPr>
        <p:spPr>
          <a:xfrm>
            <a:off x="3204801" y="1283582"/>
            <a:ext cx="5450531" cy="523220"/>
          </a:xfrm>
          <a:prstGeom prst="rect">
            <a:avLst/>
          </a:prstGeom>
          <a:noFill/>
        </p:spPr>
        <p:txBody>
          <a:bodyPr wrap="none" rtlCol="0">
            <a:spAutoFit/>
          </a:bodyPr>
          <a:lstStyle/>
          <a:p>
            <a:pPr algn="ctr"/>
            <a:r>
              <a:rPr lang="en-US" sz="2800" b="1" dirty="0">
                <a:solidFill>
                  <a:srgbClr val="7030A0"/>
                </a:solidFill>
              </a:rPr>
              <a:t>SO</a:t>
            </a:r>
            <a:r>
              <a:rPr lang="en-US" sz="2800" b="1" baseline="-25000" dirty="0">
                <a:solidFill>
                  <a:srgbClr val="7030A0"/>
                </a:solidFill>
              </a:rPr>
              <a:t>4</a:t>
            </a:r>
            <a:r>
              <a:rPr lang="en-US" sz="2800" b="1" dirty="0">
                <a:solidFill>
                  <a:srgbClr val="7030A0"/>
                </a:solidFill>
              </a:rPr>
              <a:t>  +  2CH</a:t>
            </a:r>
            <a:r>
              <a:rPr lang="en-US" sz="2800" b="1" baseline="-25000" dirty="0">
                <a:solidFill>
                  <a:srgbClr val="7030A0"/>
                </a:solidFill>
              </a:rPr>
              <a:t>2</a:t>
            </a:r>
            <a:r>
              <a:rPr lang="en-US" sz="2800" b="1" dirty="0">
                <a:solidFill>
                  <a:srgbClr val="7030A0"/>
                </a:solidFill>
              </a:rPr>
              <a:t>O   ➝   H</a:t>
            </a:r>
            <a:r>
              <a:rPr lang="en-US" sz="2800" b="1" baseline="-25000" dirty="0">
                <a:solidFill>
                  <a:srgbClr val="7030A0"/>
                </a:solidFill>
              </a:rPr>
              <a:t>2</a:t>
            </a:r>
            <a:r>
              <a:rPr lang="en-US" sz="2800" b="1" dirty="0">
                <a:solidFill>
                  <a:srgbClr val="7030A0"/>
                </a:solidFill>
              </a:rPr>
              <a:t>S  +  2HCO</a:t>
            </a:r>
            <a:r>
              <a:rPr lang="en-US" sz="2800" b="1" baseline="-25000" dirty="0">
                <a:solidFill>
                  <a:srgbClr val="7030A0"/>
                </a:solidFill>
              </a:rPr>
              <a:t>3</a:t>
            </a:r>
          </a:p>
        </p:txBody>
      </p:sp>
      <p:sp>
        <p:nvSpPr>
          <p:cNvPr id="9" name="TextBox 8">
            <a:extLst>
              <a:ext uri="{FF2B5EF4-FFF2-40B4-BE49-F238E27FC236}">
                <a16:creationId xmlns:a16="http://schemas.microsoft.com/office/drawing/2014/main" id="{343A3AC5-5200-60B5-B887-F4D8B7FC3605}"/>
              </a:ext>
            </a:extLst>
          </p:cNvPr>
          <p:cNvSpPr txBox="1"/>
          <p:nvPr/>
        </p:nvSpPr>
        <p:spPr>
          <a:xfrm>
            <a:off x="2460014" y="1841521"/>
            <a:ext cx="6940105" cy="523220"/>
          </a:xfrm>
          <a:prstGeom prst="rect">
            <a:avLst/>
          </a:prstGeom>
          <a:noFill/>
        </p:spPr>
        <p:txBody>
          <a:bodyPr wrap="none" rtlCol="0">
            <a:spAutoFit/>
          </a:bodyPr>
          <a:lstStyle/>
          <a:p>
            <a:pPr algn="ctr"/>
            <a:r>
              <a:rPr lang="en-US" sz="2800" b="1" dirty="0">
                <a:solidFill>
                  <a:srgbClr val="7030A0"/>
                </a:solidFill>
              </a:rPr>
              <a:t>Sulfate reduced – organic matter </a:t>
            </a:r>
            <a:r>
              <a:rPr lang="en-US" sz="2800" b="1" dirty="0" err="1">
                <a:solidFill>
                  <a:srgbClr val="7030A0"/>
                </a:solidFill>
              </a:rPr>
              <a:t>oxidised</a:t>
            </a:r>
            <a:endParaRPr lang="en-US" sz="2800" b="1" dirty="0">
              <a:solidFill>
                <a:srgbClr val="7030A0"/>
              </a:solidFill>
            </a:endParaRPr>
          </a:p>
        </p:txBody>
      </p:sp>
    </p:spTree>
    <p:extLst>
      <p:ext uri="{BB962C8B-B14F-4D97-AF65-F5344CB8AC3E}">
        <p14:creationId xmlns:p14="http://schemas.microsoft.com/office/powerpoint/2010/main" val="16980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500"/>
                                        <p:tgtEl>
                                          <p:spTgt spid="3">
                                            <p:txEl>
                                              <p:pRg st="0" end="0"/>
                                            </p:txEl>
                                          </p:spTgt>
                                        </p:tgtEl>
                                      </p:cBhvr>
                                    </p:animEffect>
                                  </p:childTnLst>
                                </p:cTn>
                              </p:par>
                            </p:childTnLst>
                          </p:cTn>
                        </p:par>
                        <p:par>
                          <p:cTn id="21" fill="hold">
                            <p:stCondLst>
                              <p:cond delay="500"/>
                            </p:stCondLst>
                            <p:childTnLst>
                              <p:par>
                                <p:cTn id="22" presetID="22" presetClass="entr" presetSubtype="8" fill="hold" grpId="0" nodeType="afterEffect">
                                  <p:stCondLst>
                                    <p:cond delay="200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par>
                          <p:cTn id="25" fill="hold">
                            <p:stCondLst>
                              <p:cond delay="3000"/>
                            </p:stCondLst>
                            <p:childTnLst>
                              <p:par>
                                <p:cTn id="26" presetID="22" presetClass="entr" presetSubtype="8" fill="hold" grpId="0" nodeType="afterEffect">
                                  <p:stCondLst>
                                    <p:cond delay="20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500"/>
                                        <p:tgtEl>
                                          <p:spTgt spid="3">
                                            <p:txEl>
                                              <p:pRg st="2" end="2"/>
                                            </p:txEl>
                                          </p:spTgt>
                                        </p:tgtEl>
                                      </p:cBhvr>
                                    </p:animEffect>
                                  </p:childTnLst>
                                </p:cTn>
                              </p:par>
                            </p:childTnLst>
                          </p:cTn>
                        </p:par>
                        <p:par>
                          <p:cTn id="29" fill="hold">
                            <p:stCondLst>
                              <p:cond delay="5500"/>
                            </p:stCondLst>
                            <p:childTnLst>
                              <p:par>
                                <p:cTn id="30" presetID="53" presetClass="entr" presetSubtype="16" fill="hold" grpId="0" nodeType="afterEffect">
                                  <p:stCondLst>
                                    <p:cond delay="200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par>
                          <p:cTn id="35" fill="hold">
                            <p:stCondLst>
                              <p:cond delay="8000"/>
                            </p:stCondLst>
                            <p:childTnLst>
                              <p:par>
                                <p:cTn id="36" presetID="22" presetClass="entr" presetSubtype="8" fill="hold" grpId="0" nodeType="afterEffect">
                                  <p:stCondLst>
                                    <p:cond delay="200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left)">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32"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out)">
                                      <p:cBhvr>
                                        <p:cTn id="4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AE80-F5E4-1811-06A4-B25A988973DA}"/>
              </a:ext>
            </a:extLst>
          </p:cNvPr>
          <p:cNvSpPr>
            <a:spLocks noGrp="1"/>
          </p:cNvSpPr>
          <p:nvPr>
            <p:ph type="title"/>
          </p:nvPr>
        </p:nvSpPr>
        <p:spPr>
          <a:xfrm>
            <a:off x="733648" y="682788"/>
            <a:ext cx="10634472" cy="2157984"/>
          </a:xfrm>
        </p:spPr>
        <p:txBody>
          <a:bodyPr anchor="t"/>
          <a:lstStyle/>
          <a:p>
            <a:pPr algn="ctr"/>
            <a:r>
              <a:rPr lang="en-US" sz="4800" b="1" dirty="0">
                <a:solidFill>
                  <a:srgbClr val="7030A0"/>
                </a:solidFill>
              </a:rPr>
              <a:t>Isotopic fractionation and microbial sulfate reduction</a:t>
            </a:r>
          </a:p>
        </p:txBody>
      </p:sp>
      <p:sp>
        <p:nvSpPr>
          <p:cNvPr id="3" name="Content Placeholder 2">
            <a:extLst>
              <a:ext uri="{FF2B5EF4-FFF2-40B4-BE49-F238E27FC236}">
                <a16:creationId xmlns:a16="http://schemas.microsoft.com/office/drawing/2014/main" id="{050E3308-1D67-ADAE-362F-0E80FDF4B4E2}"/>
              </a:ext>
            </a:extLst>
          </p:cNvPr>
          <p:cNvSpPr>
            <a:spLocks noGrp="1"/>
          </p:cNvSpPr>
          <p:nvPr>
            <p:ph idx="1"/>
          </p:nvPr>
        </p:nvSpPr>
        <p:spPr>
          <a:xfrm>
            <a:off x="280779" y="3234802"/>
            <a:ext cx="7775311" cy="2928303"/>
          </a:xfrm>
        </p:spPr>
        <p:txBody>
          <a:bodyPr>
            <a:normAutofit fontScale="77500" lnSpcReduction="20000"/>
          </a:bodyPr>
          <a:lstStyle/>
          <a:p>
            <a:pPr marL="342900" indent="-342900">
              <a:buFont typeface="Arial" panose="020B0604020202020204" pitchFamily="34" charset="0"/>
              <a:buChar char="•"/>
            </a:pPr>
            <a:r>
              <a:rPr lang="en-US" dirty="0">
                <a:solidFill>
                  <a:srgbClr val="7030A0"/>
                </a:solidFill>
              </a:rPr>
              <a:t>Sulfate </a:t>
            </a:r>
            <a:r>
              <a:rPr lang="en-US" baseline="30000" dirty="0">
                <a:solidFill>
                  <a:srgbClr val="7030A0"/>
                </a:solidFill>
              </a:rPr>
              <a:t>32</a:t>
            </a:r>
            <a:r>
              <a:rPr lang="en-US" dirty="0">
                <a:solidFill>
                  <a:srgbClr val="7030A0"/>
                </a:solidFill>
              </a:rPr>
              <a:t>S is consumed preferentially, resulting in sulfide enriched in </a:t>
            </a:r>
            <a:r>
              <a:rPr lang="en-US" baseline="30000" dirty="0">
                <a:solidFill>
                  <a:srgbClr val="7030A0"/>
                </a:solidFill>
              </a:rPr>
              <a:t>32</a:t>
            </a:r>
            <a:r>
              <a:rPr lang="en-US" dirty="0">
                <a:solidFill>
                  <a:srgbClr val="7030A0"/>
                </a:solidFill>
              </a:rPr>
              <a:t>S – thus isotopically lighter (more negative) than sulfate.</a:t>
            </a:r>
          </a:p>
          <a:p>
            <a:pPr marL="342900" indent="-342900">
              <a:buFont typeface="Arial" panose="020B0604020202020204" pitchFamily="34" charset="0"/>
              <a:buChar char="•"/>
            </a:pPr>
            <a:r>
              <a:rPr lang="en-US" dirty="0">
                <a:solidFill>
                  <a:srgbClr val="7030A0"/>
                </a:solidFill>
              </a:rPr>
              <a:t>Large effects are produced in natural systems – </a:t>
            </a:r>
            <a:r>
              <a:rPr lang="en-US" dirty="0">
                <a:solidFill>
                  <a:srgbClr val="7030A0"/>
                </a:solidFill>
                <a:latin typeface="Symbol" pitchFamily="2" charset="2"/>
              </a:rPr>
              <a:t>D</a:t>
            </a:r>
            <a:r>
              <a:rPr lang="en-US" baseline="30000" dirty="0">
                <a:solidFill>
                  <a:srgbClr val="7030A0"/>
                </a:solidFill>
                <a:latin typeface="Symbol" pitchFamily="2" charset="2"/>
              </a:rPr>
              <a:t>34</a:t>
            </a:r>
            <a:r>
              <a:rPr lang="en-US" baseline="-25000" dirty="0">
                <a:solidFill>
                  <a:srgbClr val="7030A0"/>
                </a:solidFill>
              </a:rPr>
              <a:t>SO4-H2S</a:t>
            </a:r>
            <a:r>
              <a:rPr lang="en-US" dirty="0">
                <a:solidFill>
                  <a:srgbClr val="7030A0"/>
                </a:solidFill>
              </a:rPr>
              <a:t> often &gt;30‰ (&gt;&gt; than typical non-microbial sulfate reduction)</a:t>
            </a:r>
          </a:p>
          <a:p>
            <a:pPr marL="342900" indent="-342900">
              <a:buFont typeface="Arial" panose="020B0604020202020204" pitchFamily="34" charset="0"/>
              <a:buChar char="•"/>
            </a:pPr>
            <a:r>
              <a:rPr lang="en-US" dirty="0">
                <a:solidFill>
                  <a:srgbClr val="7030A0"/>
                </a:solidFill>
              </a:rPr>
              <a:t>Fractionation is inversely proportional to the microbial sulfate reduction rate – </a:t>
            </a:r>
            <a:r>
              <a:rPr lang="en-US" i="1" dirty="0">
                <a:solidFill>
                  <a:srgbClr val="7030A0"/>
                </a:solidFill>
              </a:rPr>
              <a:t>the slower the rate, the greater the fractionation</a:t>
            </a:r>
          </a:p>
          <a:p>
            <a:pPr marL="342900" indent="-342900">
              <a:buFont typeface="Arial" panose="020B0604020202020204" pitchFamily="34" charset="0"/>
              <a:buChar char="•"/>
            </a:pPr>
            <a:r>
              <a:rPr lang="en-US" dirty="0">
                <a:solidFill>
                  <a:srgbClr val="7030A0"/>
                </a:solidFill>
              </a:rPr>
              <a:t>Slow rates are the norm – and thus </a:t>
            </a:r>
            <a:r>
              <a:rPr lang="en-US" dirty="0">
                <a:solidFill>
                  <a:srgbClr val="7030A0"/>
                </a:solidFill>
                <a:latin typeface="Symbol" pitchFamily="2" charset="2"/>
              </a:rPr>
              <a:t>D</a:t>
            </a:r>
            <a:r>
              <a:rPr lang="en-US" baseline="30000" dirty="0">
                <a:solidFill>
                  <a:srgbClr val="7030A0"/>
                </a:solidFill>
                <a:latin typeface="Symbol" pitchFamily="2" charset="2"/>
              </a:rPr>
              <a:t>34</a:t>
            </a:r>
            <a:r>
              <a:rPr lang="en-US" baseline="-25000" dirty="0">
                <a:solidFill>
                  <a:srgbClr val="7030A0"/>
                </a:solidFill>
              </a:rPr>
              <a:t>SO4-H2S  </a:t>
            </a:r>
            <a:r>
              <a:rPr lang="en-US" dirty="0">
                <a:solidFill>
                  <a:srgbClr val="7030A0"/>
                </a:solidFill>
              </a:rPr>
              <a:t>approaches equilibrium (~70‰) for most modern margin sediments</a:t>
            </a:r>
          </a:p>
          <a:p>
            <a:pPr marL="342900" indent="-342900">
              <a:buFont typeface="Arial" panose="020B0604020202020204" pitchFamily="34" charset="0"/>
              <a:buChar char="•"/>
            </a:pPr>
            <a:r>
              <a:rPr lang="en-US" dirty="0">
                <a:solidFill>
                  <a:srgbClr val="7030A0"/>
                </a:solidFill>
              </a:rPr>
              <a:t>Pyrite is typically less than that extent by ~10 to 20‰ (-40 to -30‰ v -50‰ from seawater at ~+20‰)</a:t>
            </a:r>
          </a:p>
        </p:txBody>
      </p:sp>
      <p:pic>
        <p:nvPicPr>
          <p:cNvPr id="4" name="Picture 3">
            <a:extLst>
              <a:ext uri="{FF2B5EF4-FFF2-40B4-BE49-F238E27FC236}">
                <a16:creationId xmlns:a16="http://schemas.microsoft.com/office/drawing/2014/main" id="{79165232-87DA-D738-F487-24A08121A8E1}"/>
              </a:ext>
            </a:extLst>
          </p:cNvPr>
          <p:cNvPicPr>
            <a:picLocks noChangeAspect="1"/>
          </p:cNvPicPr>
          <p:nvPr/>
        </p:nvPicPr>
        <p:blipFill>
          <a:blip r:embed="rId3"/>
          <a:stretch>
            <a:fillRect/>
          </a:stretch>
        </p:blipFill>
        <p:spPr>
          <a:xfrm>
            <a:off x="397443" y="2395251"/>
            <a:ext cx="11397113" cy="591240"/>
          </a:xfrm>
          <a:prstGeom prst="rect">
            <a:avLst/>
          </a:prstGeom>
          <a:solidFill>
            <a:srgbClr val="FFFF00"/>
          </a:solidFill>
          <a:ln w="76200">
            <a:solidFill>
              <a:schemeClr val="accent2">
                <a:lumMod val="60000"/>
                <a:lumOff val="40000"/>
              </a:schemeClr>
            </a:solidFill>
          </a:ln>
        </p:spPr>
      </p:pic>
      <p:grpSp>
        <p:nvGrpSpPr>
          <p:cNvPr id="24" name="Group 23">
            <a:extLst>
              <a:ext uri="{FF2B5EF4-FFF2-40B4-BE49-F238E27FC236}">
                <a16:creationId xmlns:a16="http://schemas.microsoft.com/office/drawing/2014/main" id="{E9F9E9D4-40E1-2E2A-63BE-E6C5442B68AD}"/>
              </a:ext>
            </a:extLst>
          </p:cNvPr>
          <p:cNvGrpSpPr/>
          <p:nvPr/>
        </p:nvGrpSpPr>
        <p:grpSpPr>
          <a:xfrm>
            <a:off x="8274789" y="2510782"/>
            <a:ext cx="3855957" cy="3898850"/>
            <a:chOff x="8274789" y="2510782"/>
            <a:chExt cx="3855957" cy="3898850"/>
          </a:xfrm>
        </p:grpSpPr>
        <p:sp>
          <p:nvSpPr>
            <p:cNvPr id="17" name="Arc 16">
              <a:extLst>
                <a:ext uri="{FF2B5EF4-FFF2-40B4-BE49-F238E27FC236}">
                  <a16:creationId xmlns:a16="http://schemas.microsoft.com/office/drawing/2014/main" id="{368E0914-DC4F-A6E8-4534-2411DBFB7962}"/>
                </a:ext>
              </a:extLst>
            </p:cNvPr>
            <p:cNvSpPr/>
            <p:nvPr/>
          </p:nvSpPr>
          <p:spPr>
            <a:xfrm flipH="1" flipV="1">
              <a:off x="8978261" y="2510782"/>
              <a:ext cx="3152485" cy="3036464"/>
            </a:xfrm>
            <a:prstGeom prst="arc">
              <a:avLst>
                <a:gd name="adj1" fmla="val 17585937"/>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 name="Group 22">
              <a:extLst>
                <a:ext uri="{FF2B5EF4-FFF2-40B4-BE49-F238E27FC236}">
                  <a16:creationId xmlns:a16="http://schemas.microsoft.com/office/drawing/2014/main" id="{9F0FEBA0-5425-740F-65F9-D0C350DD4FA6}"/>
                </a:ext>
              </a:extLst>
            </p:cNvPr>
            <p:cNvGrpSpPr/>
            <p:nvPr/>
          </p:nvGrpSpPr>
          <p:grpSpPr>
            <a:xfrm>
              <a:off x="8274789" y="3336659"/>
              <a:ext cx="3154777" cy="3072973"/>
              <a:chOff x="8274789" y="3336659"/>
              <a:chExt cx="3154777" cy="3072973"/>
            </a:xfrm>
          </p:grpSpPr>
          <p:cxnSp>
            <p:nvCxnSpPr>
              <p:cNvPr id="6" name="Straight Connector 5">
                <a:extLst>
                  <a:ext uri="{FF2B5EF4-FFF2-40B4-BE49-F238E27FC236}">
                    <a16:creationId xmlns:a16="http://schemas.microsoft.com/office/drawing/2014/main" id="{2AD5F7EF-84A0-68D3-D76E-D3D8E0E5505D}"/>
                  </a:ext>
                </a:extLst>
              </p:cNvPr>
              <p:cNvCxnSpPr>
                <a:cxnSpLocks/>
              </p:cNvCxnSpPr>
              <p:nvPr/>
            </p:nvCxnSpPr>
            <p:spPr>
              <a:xfrm>
                <a:off x="8964116" y="3807502"/>
                <a:ext cx="0" cy="1948723"/>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2ED354C-4FA0-950B-2AC9-3FAA6BCCE1F3}"/>
                  </a:ext>
                </a:extLst>
              </p:cNvPr>
              <p:cNvCxnSpPr>
                <a:cxnSpLocks/>
              </p:cNvCxnSpPr>
              <p:nvPr/>
            </p:nvCxnSpPr>
            <p:spPr>
              <a:xfrm flipH="1">
                <a:off x="8964116" y="5756225"/>
                <a:ext cx="2404004"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8B984CF-A6C2-D39A-F5E9-CB2304A38710}"/>
                  </a:ext>
                </a:extLst>
              </p:cNvPr>
              <p:cNvSpPr txBox="1"/>
              <p:nvPr/>
            </p:nvSpPr>
            <p:spPr>
              <a:xfrm>
                <a:off x="9477511" y="6040300"/>
                <a:ext cx="1611147" cy="369332"/>
              </a:xfrm>
              <a:prstGeom prst="rect">
                <a:avLst/>
              </a:prstGeom>
              <a:noFill/>
            </p:spPr>
            <p:txBody>
              <a:bodyPr wrap="none" rtlCol="0">
                <a:spAutoFit/>
              </a:bodyPr>
              <a:lstStyle/>
              <a:p>
                <a:r>
                  <a:rPr lang="en-US" b="1" dirty="0" err="1">
                    <a:solidFill>
                      <a:srgbClr val="7030A0"/>
                    </a:solidFill>
                  </a:rPr>
                  <a:t>Sulf</a:t>
                </a:r>
                <a:r>
                  <a:rPr lang="en-US" b="1" dirty="0">
                    <a:solidFill>
                      <a:srgbClr val="7030A0"/>
                    </a:solidFill>
                  </a:rPr>
                  <a:t> Red Rate</a:t>
                </a:r>
              </a:p>
            </p:txBody>
          </p:sp>
          <p:sp>
            <p:nvSpPr>
              <p:cNvPr id="11" name="TextBox 10">
                <a:extLst>
                  <a:ext uri="{FF2B5EF4-FFF2-40B4-BE49-F238E27FC236}">
                    <a16:creationId xmlns:a16="http://schemas.microsoft.com/office/drawing/2014/main" id="{254206D5-172B-078B-EFEC-8A26A039D13B}"/>
                  </a:ext>
                </a:extLst>
              </p:cNvPr>
              <p:cNvSpPr txBox="1"/>
              <p:nvPr/>
            </p:nvSpPr>
            <p:spPr>
              <a:xfrm>
                <a:off x="10812922" y="5793773"/>
                <a:ext cx="616644" cy="369332"/>
              </a:xfrm>
              <a:prstGeom prst="rect">
                <a:avLst/>
              </a:prstGeom>
              <a:noFill/>
            </p:spPr>
            <p:txBody>
              <a:bodyPr wrap="none" rtlCol="0">
                <a:spAutoFit/>
              </a:bodyPr>
              <a:lstStyle/>
              <a:p>
                <a:r>
                  <a:rPr lang="en-US" dirty="0">
                    <a:solidFill>
                      <a:srgbClr val="7030A0"/>
                    </a:solidFill>
                  </a:rPr>
                  <a:t>Fast</a:t>
                </a:r>
              </a:p>
            </p:txBody>
          </p:sp>
          <p:sp>
            <p:nvSpPr>
              <p:cNvPr id="12" name="TextBox 11">
                <a:extLst>
                  <a:ext uri="{FF2B5EF4-FFF2-40B4-BE49-F238E27FC236}">
                    <a16:creationId xmlns:a16="http://schemas.microsoft.com/office/drawing/2014/main" id="{1ADEDEC2-CFA4-0FCF-55CD-3E39D78BB847}"/>
                  </a:ext>
                </a:extLst>
              </p:cNvPr>
              <p:cNvSpPr txBox="1"/>
              <p:nvPr/>
            </p:nvSpPr>
            <p:spPr>
              <a:xfrm>
                <a:off x="8798158" y="5756225"/>
                <a:ext cx="679353" cy="369332"/>
              </a:xfrm>
              <a:prstGeom prst="rect">
                <a:avLst/>
              </a:prstGeom>
              <a:noFill/>
            </p:spPr>
            <p:txBody>
              <a:bodyPr wrap="none" rtlCol="0">
                <a:spAutoFit/>
              </a:bodyPr>
              <a:lstStyle/>
              <a:p>
                <a:r>
                  <a:rPr lang="en-US" dirty="0">
                    <a:solidFill>
                      <a:srgbClr val="7030A0"/>
                    </a:solidFill>
                  </a:rPr>
                  <a:t>Slow</a:t>
                </a:r>
              </a:p>
            </p:txBody>
          </p:sp>
          <p:sp>
            <p:nvSpPr>
              <p:cNvPr id="13" name="TextBox 12">
                <a:extLst>
                  <a:ext uri="{FF2B5EF4-FFF2-40B4-BE49-F238E27FC236}">
                    <a16:creationId xmlns:a16="http://schemas.microsoft.com/office/drawing/2014/main" id="{078500F7-4D02-CFD3-67F6-1A97C4ACD3EE}"/>
                  </a:ext>
                </a:extLst>
              </p:cNvPr>
              <p:cNvSpPr txBox="1"/>
              <p:nvPr/>
            </p:nvSpPr>
            <p:spPr>
              <a:xfrm>
                <a:off x="8274789" y="3336659"/>
                <a:ext cx="1226618" cy="400110"/>
              </a:xfrm>
              <a:prstGeom prst="rect">
                <a:avLst/>
              </a:prstGeom>
              <a:noFill/>
            </p:spPr>
            <p:txBody>
              <a:bodyPr wrap="none" rtlCol="0">
                <a:spAutoFit/>
              </a:bodyPr>
              <a:lstStyle/>
              <a:p>
                <a:r>
                  <a:rPr lang="en-US" sz="2000" b="1" dirty="0">
                    <a:solidFill>
                      <a:srgbClr val="7030A0"/>
                    </a:solidFill>
                    <a:latin typeface="Symbol" pitchFamily="2" charset="2"/>
                  </a:rPr>
                  <a:t>D</a:t>
                </a:r>
                <a:r>
                  <a:rPr lang="en-US" sz="2000" b="1" baseline="30000" dirty="0">
                    <a:solidFill>
                      <a:srgbClr val="7030A0"/>
                    </a:solidFill>
                    <a:latin typeface="Symbol" pitchFamily="2" charset="2"/>
                  </a:rPr>
                  <a:t>34</a:t>
                </a:r>
                <a:r>
                  <a:rPr lang="en-US" sz="2000" b="1" baseline="-25000" dirty="0">
                    <a:solidFill>
                      <a:srgbClr val="7030A0"/>
                    </a:solidFill>
                  </a:rPr>
                  <a:t>SO4-H2S</a:t>
                </a:r>
                <a:endParaRPr lang="en-US" sz="2000" b="1" dirty="0"/>
              </a:p>
            </p:txBody>
          </p:sp>
          <p:cxnSp>
            <p:nvCxnSpPr>
              <p:cNvPr id="19" name="Straight Connector 18">
                <a:extLst>
                  <a:ext uri="{FF2B5EF4-FFF2-40B4-BE49-F238E27FC236}">
                    <a16:creationId xmlns:a16="http://schemas.microsoft.com/office/drawing/2014/main" id="{90D2063E-701C-C502-3027-17D640148D5C}"/>
                  </a:ext>
                </a:extLst>
              </p:cNvPr>
              <p:cNvCxnSpPr/>
              <p:nvPr/>
            </p:nvCxnSpPr>
            <p:spPr>
              <a:xfrm>
                <a:off x="9908499" y="5420593"/>
                <a:ext cx="130008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6B751A7-ECC1-4C9B-E504-3A215BF5D883}"/>
                  </a:ext>
                </a:extLst>
              </p:cNvPr>
              <p:cNvSpPr txBox="1"/>
              <p:nvPr/>
            </p:nvSpPr>
            <p:spPr>
              <a:xfrm>
                <a:off x="8488646" y="3933048"/>
                <a:ext cx="468398" cy="307777"/>
              </a:xfrm>
              <a:prstGeom prst="rect">
                <a:avLst/>
              </a:prstGeom>
              <a:noFill/>
            </p:spPr>
            <p:txBody>
              <a:bodyPr wrap="none" rtlCol="0">
                <a:spAutoFit/>
              </a:bodyPr>
              <a:lstStyle/>
              <a:p>
                <a:r>
                  <a:rPr lang="en-US" sz="1400" b="1" dirty="0">
                    <a:solidFill>
                      <a:srgbClr val="7030A0"/>
                    </a:solidFill>
                  </a:rPr>
                  <a:t>60+</a:t>
                </a:r>
              </a:p>
            </p:txBody>
          </p:sp>
          <p:sp>
            <p:nvSpPr>
              <p:cNvPr id="21" name="TextBox 20">
                <a:extLst>
                  <a:ext uri="{FF2B5EF4-FFF2-40B4-BE49-F238E27FC236}">
                    <a16:creationId xmlns:a16="http://schemas.microsoft.com/office/drawing/2014/main" id="{226E7E33-E82C-3CA3-7C90-2677CE74CFBA}"/>
                  </a:ext>
                </a:extLst>
              </p:cNvPr>
              <p:cNvSpPr txBox="1"/>
              <p:nvPr/>
            </p:nvSpPr>
            <p:spPr>
              <a:xfrm>
                <a:off x="8469445" y="5171608"/>
                <a:ext cx="373820" cy="307777"/>
              </a:xfrm>
              <a:prstGeom prst="rect">
                <a:avLst/>
              </a:prstGeom>
              <a:noFill/>
            </p:spPr>
            <p:txBody>
              <a:bodyPr wrap="none" rtlCol="0">
                <a:spAutoFit/>
              </a:bodyPr>
              <a:lstStyle/>
              <a:p>
                <a:r>
                  <a:rPr lang="en-US" sz="1400" b="1" dirty="0">
                    <a:solidFill>
                      <a:srgbClr val="7030A0"/>
                    </a:solidFill>
                  </a:rPr>
                  <a:t>20</a:t>
                </a:r>
              </a:p>
            </p:txBody>
          </p:sp>
        </p:grpSp>
      </p:grpSp>
    </p:spTree>
    <p:extLst>
      <p:ext uri="{BB962C8B-B14F-4D97-AF65-F5344CB8AC3E}">
        <p14:creationId xmlns:p14="http://schemas.microsoft.com/office/powerpoint/2010/main" val="26717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6" presetClass="entr" presetSubtype="37"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par>
                          <p:cTn id="26" fill="hold">
                            <p:stCondLst>
                              <p:cond delay="500"/>
                            </p:stCondLst>
                            <p:childTnLst>
                              <p:par>
                                <p:cTn id="27" presetID="53" presetClass="entr" presetSubtype="16" fill="hold" nodeType="afterEffect">
                                  <p:stCondLst>
                                    <p:cond delay="2000"/>
                                  </p:stCondLst>
                                  <p:childTnLst>
                                    <p:set>
                                      <p:cBhvr>
                                        <p:cTn id="28" dur="1" fill="hold">
                                          <p:stCondLst>
                                            <p:cond delay="0"/>
                                          </p:stCondLst>
                                        </p:cTn>
                                        <p:tgtEl>
                                          <p:spTgt spid="24"/>
                                        </p:tgtEl>
                                        <p:attrNameLst>
                                          <p:attrName>style.visibility</p:attrName>
                                        </p:attrNameLst>
                                      </p:cBhvr>
                                      <p:to>
                                        <p:strVal val="visible"/>
                                      </p:to>
                                    </p:set>
                                    <p:anim calcmode="lin" valueType="num">
                                      <p:cBhvr>
                                        <p:cTn id="29" dur="3000" fill="hold"/>
                                        <p:tgtEl>
                                          <p:spTgt spid="24"/>
                                        </p:tgtEl>
                                        <p:attrNameLst>
                                          <p:attrName>ppt_w</p:attrName>
                                        </p:attrNameLst>
                                      </p:cBhvr>
                                      <p:tavLst>
                                        <p:tav tm="0">
                                          <p:val>
                                            <p:fltVal val="0"/>
                                          </p:val>
                                        </p:tav>
                                        <p:tav tm="100000">
                                          <p:val>
                                            <p:strVal val="#ppt_w"/>
                                          </p:val>
                                        </p:tav>
                                      </p:tavLst>
                                    </p:anim>
                                    <p:anim calcmode="lin" valueType="num">
                                      <p:cBhvr>
                                        <p:cTn id="30" dur="3000" fill="hold"/>
                                        <p:tgtEl>
                                          <p:spTgt spid="24"/>
                                        </p:tgtEl>
                                        <p:attrNameLst>
                                          <p:attrName>ppt_h</p:attrName>
                                        </p:attrNameLst>
                                      </p:cBhvr>
                                      <p:tavLst>
                                        <p:tav tm="0">
                                          <p:val>
                                            <p:fltVal val="0"/>
                                          </p:val>
                                        </p:tav>
                                        <p:tav tm="100000">
                                          <p:val>
                                            <p:strVal val="#ppt_h"/>
                                          </p:val>
                                        </p:tav>
                                      </p:tavLst>
                                    </p:anim>
                                    <p:animEffect transition="in" filter="fade">
                                      <p:cBhvr>
                                        <p:cTn id="31" dur="3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left)">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left)">
                                      <p:cBhvr>
                                        <p:cTn id="4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DE1BC-0450-AFE5-8266-40EB0A5E4B11}"/>
              </a:ext>
            </a:extLst>
          </p:cNvPr>
          <p:cNvSpPr>
            <a:spLocks noGrp="1"/>
          </p:cNvSpPr>
          <p:nvPr>
            <p:ph type="title"/>
          </p:nvPr>
        </p:nvSpPr>
        <p:spPr>
          <a:xfrm>
            <a:off x="484631" y="480868"/>
            <a:ext cx="11145039" cy="1339584"/>
          </a:xfrm>
        </p:spPr>
        <p:txBody>
          <a:bodyPr anchor="t"/>
          <a:lstStyle/>
          <a:p>
            <a:r>
              <a:rPr lang="en-US" sz="4800" b="1">
                <a:solidFill>
                  <a:srgbClr val="7030A0"/>
                </a:solidFill>
              </a:rPr>
              <a:t>So, what does a dual source look like?</a:t>
            </a:r>
          </a:p>
        </p:txBody>
      </p:sp>
      <p:pic>
        <p:nvPicPr>
          <p:cNvPr id="7" name="Picture 2">
            <a:extLst>
              <a:ext uri="{FF2B5EF4-FFF2-40B4-BE49-F238E27FC236}">
                <a16:creationId xmlns:a16="http://schemas.microsoft.com/office/drawing/2014/main" id="{AEA17824-0533-9ABD-8F65-75B12D042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358" y="1189080"/>
            <a:ext cx="6934493" cy="5047240"/>
          </a:xfrm>
          <a:prstGeom prst="rect">
            <a:avLst/>
          </a:prstGeom>
          <a:solidFill>
            <a:schemeClr val="accent2">
              <a:lumMod val="7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422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38F70-9CE0-DCA0-E35F-0D62EF71C7A6}"/>
              </a:ext>
            </a:extLst>
          </p:cNvPr>
          <p:cNvSpPr>
            <a:spLocks noGrp="1"/>
          </p:cNvSpPr>
          <p:nvPr>
            <p:ph type="title"/>
          </p:nvPr>
        </p:nvSpPr>
        <p:spPr>
          <a:xfrm>
            <a:off x="482601" y="976160"/>
            <a:ext cx="5189964" cy="2237925"/>
          </a:xfrm>
        </p:spPr>
        <p:txBody>
          <a:bodyPr>
            <a:normAutofit/>
          </a:bodyPr>
          <a:lstStyle/>
          <a:p>
            <a:r>
              <a:rPr lang="en-US" b="1"/>
              <a:t>Microbial – all the same?</a:t>
            </a:r>
          </a:p>
        </p:txBody>
      </p:sp>
      <p:sp>
        <p:nvSpPr>
          <p:cNvPr id="3" name="Content Placeholder 2">
            <a:extLst>
              <a:ext uri="{FF2B5EF4-FFF2-40B4-BE49-F238E27FC236}">
                <a16:creationId xmlns:a16="http://schemas.microsoft.com/office/drawing/2014/main" id="{FFC4A561-2130-FCE5-1795-0EB6FDD26C8F}"/>
              </a:ext>
            </a:extLst>
          </p:cNvPr>
          <p:cNvSpPr>
            <a:spLocks noGrp="1"/>
          </p:cNvSpPr>
          <p:nvPr>
            <p:ph idx="1"/>
          </p:nvPr>
        </p:nvSpPr>
        <p:spPr>
          <a:xfrm>
            <a:off x="482600" y="3408254"/>
            <a:ext cx="5189963" cy="2470031"/>
          </a:xfrm>
        </p:spPr>
        <p:txBody>
          <a:bodyPr>
            <a:normAutofit fontScale="55000" lnSpcReduction="20000"/>
          </a:bodyPr>
          <a:lstStyle/>
          <a:p>
            <a:r>
              <a:rPr lang="en-US" sz="2000" dirty="0"/>
              <a:t>Seawater sulfate – averaging 17.7‰</a:t>
            </a:r>
          </a:p>
          <a:p>
            <a:endParaRPr lang="en-US" sz="2000" dirty="0"/>
          </a:p>
          <a:p>
            <a:r>
              <a:rPr lang="en-US" sz="2000" dirty="0"/>
              <a:t>Tripartite sulfide distribution</a:t>
            </a:r>
          </a:p>
          <a:p>
            <a:endParaRPr lang="en-US" sz="2000" dirty="0"/>
          </a:p>
          <a:p>
            <a:r>
              <a:rPr lang="en-US" sz="2000" dirty="0"/>
              <a:t>“Early” pyrite – not mineralization event</a:t>
            </a:r>
          </a:p>
          <a:p>
            <a:endParaRPr lang="en-US" sz="2000" dirty="0"/>
          </a:p>
          <a:p>
            <a:r>
              <a:rPr lang="en-US" sz="2000" dirty="0"/>
              <a:t>Ore sulfide main peak</a:t>
            </a:r>
          </a:p>
          <a:p>
            <a:endParaRPr lang="en-US" sz="2000" dirty="0"/>
          </a:p>
          <a:p>
            <a:r>
              <a:rPr lang="en-US" sz="2000" dirty="0"/>
              <a:t>Hydrothermal sulfide</a:t>
            </a:r>
          </a:p>
        </p:txBody>
      </p:sp>
      <p:grpSp>
        <p:nvGrpSpPr>
          <p:cNvPr id="9" name="Group 8">
            <a:extLst>
              <a:ext uri="{FF2B5EF4-FFF2-40B4-BE49-F238E27FC236}">
                <a16:creationId xmlns:a16="http://schemas.microsoft.com/office/drawing/2014/main" id="{EAC8E671-D0CD-E906-E5E0-96D81AF129AE}"/>
              </a:ext>
            </a:extLst>
          </p:cNvPr>
          <p:cNvGrpSpPr/>
          <p:nvPr/>
        </p:nvGrpSpPr>
        <p:grpSpPr>
          <a:xfrm>
            <a:off x="6561541" y="654151"/>
            <a:ext cx="4786929" cy="5549692"/>
            <a:chOff x="5799603" y="814482"/>
            <a:chExt cx="4824537" cy="5593293"/>
          </a:xfrm>
        </p:grpSpPr>
        <p:grpSp>
          <p:nvGrpSpPr>
            <p:cNvPr id="10" name="Group 9">
              <a:extLst>
                <a:ext uri="{FF2B5EF4-FFF2-40B4-BE49-F238E27FC236}">
                  <a16:creationId xmlns:a16="http://schemas.microsoft.com/office/drawing/2014/main" id="{402444DA-7E84-6339-BDC0-FA3E459D892F}"/>
                </a:ext>
              </a:extLst>
            </p:cNvPr>
            <p:cNvGrpSpPr/>
            <p:nvPr/>
          </p:nvGrpSpPr>
          <p:grpSpPr>
            <a:xfrm>
              <a:off x="5799604" y="814482"/>
              <a:ext cx="4824536" cy="5593293"/>
              <a:chOff x="5799604" y="814482"/>
              <a:chExt cx="4824536" cy="5593293"/>
            </a:xfrm>
          </p:grpSpPr>
          <p:pic>
            <p:nvPicPr>
              <p:cNvPr id="13" name="Picture 12" descr="A graph of different colored squares&#10;&#10;Description automatically generated">
                <a:extLst>
                  <a:ext uri="{FF2B5EF4-FFF2-40B4-BE49-F238E27FC236}">
                    <a16:creationId xmlns:a16="http://schemas.microsoft.com/office/drawing/2014/main" id="{91D88428-7166-FF43-A217-05CB181659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082"/>
              <a:stretch/>
            </p:blipFill>
            <p:spPr bwMode="auto">
              <a:xfrm>
                <a:off x="6054310" y="872519"/>
                <a:ext cx="4126148" cy="2636943"/>
              </a:xfrm>
              <a:prstGeom prst="rect">
                <a:avLst/>
              </a:prstGeom>
              <a:noFill/>
              <a:ln>
                <a:noFill/>
              </a:ln>
            </p:spPr>
          </p:pic>
          <p:pic>
            <p:nvPicPr>
              <p:cNvPr id="14" name="Picture 13" descr="A screenshot of a graph&#10;&#10;Description automatically generated">
                <a:extLst>
                  <a:ext uri="{FF2B5EF4-FFF2-40B4-BE49-F238E27FC236}">
                    <a16:creationId xmlns:a16="http://schemas.microsoft.com/office/drawing/2014/main" id="{70D41AD9-2070-BB04-6880-204789707D8A}"/>
                  </a:ext>
                </a:extLst>
              </p:cNvPr>
              <p:cNvPicPr>
                <a:picLocks noChangeAspect="1"/>
              </p:cNvPicPr>
              <p:nvPr/>
            </p:nvPicPr>
            <p:blipFill rotWithShape="1">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rcRect l="7021" t="45681" r="2026" b="996"/>
              <a:stretch/>
            </p:blipFill>
            <p:spPr bwMode="auto">
              <a:xfrm>
                <a:off x="6240016" y="3494422"/>
                <a:ext cx="4384124" cy="2913353"/>
              </a:xfrm>
              <a:prstGeom prst="rect">
                <a:avLst/>
              </a:prstGeom>
              <a:noFill/>
              <a:ln>
                <a:noFill/>
              </a:ln>
            </p:spPr>
          </p:pic>
          <p:sp>
            <p:nvSpPr>
              <p:cNvPr id="15" name="Rectangle 14">
                <a:extLst>
                  <a:ext uri="{FF2B5EF4-FFF2-40B4-BE49-F238E27FC236}">
                    <a16:creationId xmlns:a16="http://schemas.microsoft.com/office/drawing/2014/main" id="{6CE9D05B-4D1E-C3C3-36EF-1A9B66F3BCF4}"/>
                  </a:ext>
                </a:extLst>
              </p:cNvPr>
              <p:cNvSpPr/>
              <p:nvPr/>
            </p:nvSpPr>
            <p:spPr>
              <a:xfrm>
                <a:off x="5799604" y="814482"/>
                <a:ext cx="4824536" cy="5593293"/>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1" name="TextBox 10">
              <a:extLst>
                <a:ext uri="{FF2B5EF4-FFF2-40B4-BE49-F238E27FC236}">
                  <a16:creationId xmlns:a16="http://schemas.microsoft.com/office/drawing/2014/main" id="{07DB5C7B-FD4F-BEFB-19A7-23E216CF8ABF}"/>
                </a:ext>
              </a:extLst>
            </p:cNvPr>
            <p:cNvSpPr txBox="1"/>
            <p:nvPr/>
          </p:nvSpPr>
          <p:spPr>
            <a:xfrm>
              <a:off x="5808583" y="3528398"/>
              <a:ext cx="2012583" cy="523220"/>
            </a:xfrm>
            <a:prstGeom prst="rect">
              <a:avLst/>
            </a:prstGeom>
            <a:noFill/>
          </p:spPr>
          <p:txBody>
            <a:bodyPr wrap="square" rtlCol="0">
              <a:spAutoFit/>
            </a:bodyPr>
            <a:lstStyle/>
            <a:p>
              <a:pPr defTabSz="452628">
                <a:spcAft>
                  <a:spcPts val="1188"/>
                </a:spcAft>
                <a:defRPr/>
              </a:pPr>
              <a:r>
                <a:rPr lang="fr-FR" sz="1386" i="1" kern="1200">
                  <a:solidFill>
                    <a:srgbClr val="005D90"/>
                  </a:solidFill>
                  <a:latin typeface="Atkinson Hyperlegible" pitchFamily="50" charset="0"/>
                  <a:ea typeface="+mn-ea"/>
                  <a:cs typeface="+mn-cs"/>
                </a:rPr>
                <a:t>Main zone, </a:t>
              </a:r>
              <a:r>
                <a:rPr lang="fr-FR" sz="1386" i="1" kern="1200" err="1">
                  <a:solidFill>
                    <a:srgbClr val="005D90"/>
                  </a:solidFill>
                  <a:latin typeface="Atkinson Hyperlegible" pitchFamily="50" charset="0"/>
                  <a:ea typeface="+mn-ea"/>
                  <a:cs typeface="+mn-cs"/>
                </a:rPr>
                <a:t>Derryville</a:t>
              </a:r>
              <a:r>
                <a:rPr lang="fr-FR" sz="1386" i="1" kern="1200">
                  <a:solidFill>
                    <a:srgbClr val="005D90"/>
                  </a:solidFill>
                  <a:latin typeface="Atkinson Hyperlegible" pitchFamily="50" charset="0"/>
                  <a:ea typeface="+mn-ea"/>
                  <a:cs typeface="+mn-cs"/>
                </a:rPr>
                <a:t> and Bog zones</a:t>
              </a:r>
              <a:endParaRPr lang="en-GB" sz="1400" b="1" i="1">
                <a:solidFill>
                  <a:srgbClr val="005D90"/>
                </a:solidFill>
                <a:latin typeface="Atkinson Hyperlegible" pitchFamily="50" charset="0"/>
              </a:endParaRPr>
            </a:p>
          </p:txBody>
        </p:sp>
        <p:sp>
          <p:nvSpPr>
            <p:cNvPr id="12" name="TextBox 11">
              <a:extLst>
                <a:ext uri="{FF2B5EF4-FFF2-40B4-BE49-F238E27FC236}">
                  <a16:creationId xmlns:a16="http://schemas.microsoft.com/office/drawing/2014/main" id="{A0157938-AE69-16A0-C215-CD869C667F14}"/>
                </a:ext>
              </a:extLst>
            </p:cNvPr>
            <p:cNvSpPr txBox="1"/>
            <p:nvPr/>
          </p:nvSpPr>
          <p:spPr>
            <a:xfrm>
              <a:off x="5799603" y="848458"/>
              <a:ext cx="792088" cy="523220"/>
            </a:xfrm>
            <a:prstGeom prst="rect">
              <a:avLst/>
            </a:prstGeom>
            <a:noFill/>
          </p:spPr>
          <p:txBody>
            <a:bodyPr wrap="square" rtlCol="0">
              <a:spAutoFit/>
            </a:bodyPr>
            <a:lstStyle/>
            <a:p>
              <a:pPr defTabSz="452628">
                <a:spcAft>
                  <a:spcPts val="1188"/>
                </a:spcAft>
                <a:defRPr/>
              </a:pPr>
              <a:r>
                <a:rPr lang="en-GB" sz="1386" i="1" kern="1200">
                  <a:solidFill>
                    <a:srgbClr val="005D90"/>
                  </a:solidFill>
                  <a:latin typeface="Atkinson Hyperlegible" pitchFamily="50" charset="0"/>
                  <a:ea typeface="+mn-ea"/>
                  <a:cs typeface="+mn-cs"/>
                </a:rPr>
                <a:t>Island Pod</a:t>
              </a:r>
              <a:endParaRPr lang="en-GB" sz="1400" b="1" i="1">
                <a:solidFill>
                  <a:srgbClr val="005D90"/>
                </a:solidFill>
                <a:latin typeface="Atkinson Hyperlegible" pitchFamily="50" charset="0"/>
              </a:endParaRPr>
            </a:p>
          </p:txBody>
        </p:sp>
      </p:grpSp>
      <p:sp>
        <p:nvSpPr>
          <p:cNvPr id="16" name="TextBox 15">
            <a:extLst>
              <a:ext uri="{FF2B5EF4-FFF2-40B4-BE49-F238E27FC236}">
                <a16:creationId xmlns:a16="http://schemas.microsoft.com/office/drawing/2014/main" id="{7484B194-216C-3AA0-665B-10A5B84BB0A5}"/>
              </a:ext>
            </a:extLst>
          </p:cNvPr>
          <p:cNvSpPr txBox="1"/>
          <p:nvPr/>
        </p:nvSpPr>
        <p:spPr>
          <a:xfrm>
            <a:off x="6251694" y="6402181"/>
            <a:ext cx="5366277" cy="369332"/>
          </a:xfrm>
          <a:prstGeom prst="rect">
            <a:avLst/>
          </a:prstGeom>
          <a:noFill/>
        </p:spPr>
        <p:txBody>
          <a:bodyPr wrap="none" rtlCol="0">
            <a:spAutoFit/>
          </a:bodyPr>
          <a:lstStyle/>
          <a:p>
            <a:r>
              <a:rPr lang="en-US" b="1" dirty="0">
                <a:solidFill>
                  <a:srgbClr val="7030A0"/>
                </a:solidFill>
              </a:rPr>
              <a:t>After Aileen Doran – Doran et al (2021) Econ </a:t>
            </a:r>
            <a:r>
              <a:rPr lang="en-US" b="1" dirty="0" err="1">
                <a:solidFill>
                  <a:srgbClr val="7030A0"/>
                </a:solidFill>
              </a:rPr>
              <a:t>Geol</a:t>
            </a:r>
            <a:endParaRPr lang="en-US" b="1" dirty="0">
              <a:solidFill>
                <a:srgbClr val="7030A0"/>
              </a:solidFill>
            </a:endParaRPr>
          </a:p>
        </p:txBody>
      </p:sp>
    </p:spTree>
    <p:extLst>
      <p:ext uri="{BB962C8B-B14F-4D97-AF65-F5344CB8AC3E}">
        <p14:creationId xmlns:p14="http://schemas.microsoft.com/office/powerpoint/2010/main" val="324922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CF032806-BFBB-218F-F148-E1BD50D93581}"/>
              </a:ext>
            </a:extLst>
          </p:cNvPr>
          <p:cNvGrpSpPr/>
          <p:nvPr/>
        </p:nvGrpSpPr>
        <p:grpSpPr>
          <a:xfrm>
            <a:off x="2601433" y="4963812"/>
            <a:ext cx="7454901" cy="1306938"/>
            <a:chOff x="1837491" y="4963812"/>
            <a:chExt cx="7454901" cy="1306938"/>
          </a:xfrm>
        </p:grpSpPr>
        <p:sp>
          <p:nvSpPr>
            <p:cNvPr id="4" name="Line 26">
              <a:extLst>
                <a:ext uri="{FF2B5EF4-FFF2-40B4-BE49-F238E27FC236}">
                  <a16:creationId xmlns:a16="http://schemas.microsoft.com/office/drawing/2014/main" id="{BBF60AF7-950B-9895-FB39-AA3E4BC74890}"/>
                </a:ext>
              </a:extLst>
            </p:cNvPr>
            <p:cNvSpPr>
              <a:spLocks noChangeShapeType="1"/>
            </p:cNvSpPr>
            <p:nvPr/>
          </p:nvSpPr>
          <p:spPr bwMode="auto">
            <a:xfrm flipV="1">
              <a:off x="9290804" y="4963812"/>
              <a:ext cx="1588" cy="46038"/>
            </a:xfrm>
            <a:prstGeom prst="line">
              <a:avLst/>
            </a:prstGeom>
            <a:noFill/>
            <a:ln w="15875">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endParaRPr lang="en-US">
                <a:solidFill>
                  <a:srgbClr val="7030A0"/>
                </a:solidFill>
                <a:latin typeface="+mj-lt"/>
              </a:endParaRPr>
            </a:p>
          </p:txBody>
        </p:sp>
        <p:sp>
          <p:nvSpPr>
            <p:cNvPr id="5" name="Line 55">
              <a:extLst>
                <a:ext uri="{FF2B5EF4-FFF2-40B4-BE49-F238E27FC236}">
                  <a16:creationId xmlns:a16="http://schemas.microsoft.com/office/drawing/2014/main" id="{B742EEA5-C708-CE47-F70D-F11E5E040239}"/>
                </a:ext>
              </a:extLst>
            </p:cNvPr>
            <p:cNvSpPr>
              <a:spLocks noChangeShapeType="1"/>
            </p:cNvSpPr>
            <p:nvPr/>
          </p:nvSpPr>
          <p:spPr bwMode="auto">
            <a:xfrm flipV="1">
              <a:off x="3191629" y="4979687"/>
              <a:ext cx="1588" cy="46038"/>
            </a:xfrm>
            <a:prstGeom prst="line">
              <a:avLst/>
            </a:prstGeom>
            <a:noFill/>
            <a:ln w="15875">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endParaRPr lang="en-US">
                <a:solidFill>
                  <a:srgbClr val="7030A0"/>
                </a:solidFill>
                <a:latin typeface="+mj-lt"/>
              </a:endParaRPr>
            </a:p>
          </p:txBody>
        </p:sp>
        <p:sp>
          <p:nvSpPr>
            <p:cNvPr id="6" name="Rectangle 79">
              <a:extLst>
                <a:ext uri="{FF2B5EF4-FFF2-40B4-BE49-F238E27FC236}">
                  <a16:creationId xmlns:a16="http://schemas.microsoft.com/office/drawing/2014/main" id="{4A14E1B0-0FE5-09BF-2424-47ED1D3DA426}"/>
                </a:ext>
              </a:extLst>
            </p:cNvPr>
            <p:cNvSpPr>
              <a:spLocks noChangeArrowheads="1"/>
            </p:cNvSpPr>
            <p:nvPr/>
          </p:nvSpPr>
          <p:spPr bwMode="auto">
            <a:xfrm>
              <a:off x="3966329" y="5081287"/>
              <a:ext cx="48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en-US" sz="2600" b="1">
                  <a:solidFill>
                    <a:srgbClr val="7030A0"/>
                  </a:solidFill>
                  <a:latin typeface="+mj-lt"/>
                </a:rPr>
                <a:t>-20</a:t>
              </a:r>
              <a:endParaRPr kumimoji="1" lang="en-US" altLang="en-US" sz="2000">
                <a:solidFill>
                  <a:srgbClr val="7030A0"/>
                </a:solidFill>
                <a:latin typeface="+mj-lt"/>
              </a:endParaRPr>
            </a:p>
          </p:txBody>
        </p:sp>
        <p:sp>
          <p:nvSpPr>
            <p:cNvPr id="7" name="Rectangle 81">
              <a:extLst>
                <a:ext uri="{FF2B5EF4-FFF2-40B4-BE49-F238E27FC236}">
                  <a16:creationId xmlns:a16="http://schemas.microsoft.com/office/drawing/2014/main" id="{34EFA53C-7E01-EFB5-ED9F-4670EC063F00}"/>
                </a:ext>
              </a:extLst>
            </p:cNvPr>
            <p:cNvSpPr>
              <a:spLocks noChangeArrowheads="1"/>
            </p:cNvSpPr>
            <p:nvPr/>
          </p:nvSpPr>
          <p:spPr bwMode="auto">
            <a:xfrm>
              <a:off x="5045829" y="5081287"/>
              <a:ext cx="48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en-US" sz="2600" b="1">
                  <a:solidFill>
                    <a:srgbClr val="7030A0"/>
                  </a:solidFill>
                  <a:latin typeface="+mj-lt"/>
                </a:rPr>
                <a:t>-10</a:t>
              </a:r>
              <a:endParaRPr kumimoji="1" lang="en-US" altLang="en-US" sz="2000">
                <a:solidFill>
                  <a:srgbClr val="7030A0"/>
                </a:solidFill>
                <a:latin typeface="+mj-lt"/>
              </a:endParaRPr>
            </a:p>
          </p:txBody>
        </p:sp>
        <p:sp>
          <p:nvSpPr>
            <p:cNvPr id="8" name="Line 82">
              <a:extLst>
                <a:ext uri="{FF2B5EF4-FFF2-40B4-BE49-F238E27FC236}">
                  <a16:creationId xmlns:a16="http://schemas.microsoft.com/office/drawing/2014/main" id="{251A7D84-A517-235A-0B81-7E37D4B1F1B4}"/>
                </a:ext>
              </a:extLst>
            </p:cNvPr>
            <p:cNvSpPr>
              <a:spLocks noChangeShapeType="1"/>
            </p:cNvSpPr>
            <p:nvPr/>
          </p:nvSpPr>
          <p:spPr bwMode="auto">
            <a:xfrm flipV="1">
              <a:off x="4787066" y="4963812"/>
              <a:ext cx="1588" cy="41275"/>
            </a:xfrm>
            <a:prstGeom prst="line">
              <a:avLst/>
            </a:prstGeom>
            <a:noFill/>
            <a:ln w="15875">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endParaRPr lang="en-US">
                <a:solidFill>
                  <a:srgbClr val="7030A0"/>
                </a:solidFill>
                <a:latin typeface="+mj-lt"/>
              </a:endParaRPr>
            </a:p>
          </p:txBody>
        </p:sp>
        <p:sp>
          <p:nvSpPr>
            <p:cNvPr id="9" name="Line 84">
              <a:extLst>
                <a:ext uri="{FF2B5EF4-FFF2-40B4-BE49-F238E27FC236}">
                  <a16:creationId xmlns:a16="http://schemas.microsoft.com/office/drawing/2014/main" id="{BEDFEC78-7298-3842-48DC-CC93B79DF27F}"/>
                </a:ext>
              </a:extLst>
            </p:cNvPr>
            <p:cNvSpPr>
              <a:spLocks noChangeShapeType="1"/>
            </p:cNvSpPr>
            <p:nvPr/>
          </p:nvSpPr>
          <p:spPr bwMode="auto">
            <a:xfrm flipV="1">
              <a:off x="4207629" y="4963812"/>
              <a:ext cx="1588" cy="117475"/>
            </a:xfrm>
            <a:prstGeom prst="line">
              <a:avLst/>
            </a:prstGeom>
            <a:noFill/>
            <a:ln w="15875">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endParaRPr lang="en-US">
                <a:solidFill>
                  <a:srgbClr val="7030A0"/>
                </a:solidFill>
                <a:latin typeface="+mj-lt"/>
              </a:endParaRPr>
            </a:p>
          </p:txBody>
        </p:sp>
        <p:sp>
          <p:nvSpPr>
            <p:cNvPr id="10" name="Rectangle 86">
              <a:extLst>
                <a:ext uri="{FF2B5EF4-FFF2-40B4-BE49-F238E27FC236}">
                  <a16:creationId xmlns:a16="http://schemas.microsoft.com/office/drawing/2014/main" id="{53CA851F-AF0E-106A-4307-E52F7CDD5BA2}"/>
                </a:ext>
              </a:extLst>
            </p:cNvPr>
            <p:cNvSpPr>
              <a:spLocks noChangeArrowheads="1"/>
            </p:cNvSpPr>
            <p:nvPr/>
          </p:nvSpPr>
          <p:spPr bwMode="auto">
            <a:xfrm>
              <a:off x="2840791" y="5081287"/>
              <a:ext cx="48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en-US" sz="2600" b="1">
                  <a:solidFill>
                    <a:srgbClr val="7030A0"/>
                  </a:solidFill>
                  <a:latin typeface="+mj-lt"/>
                </a:rPr>
                <a:t>-30</a:t>
              </a:r>
              <a:endParaRPr kumimoji="1" lang="en-US" altLang="en-US" sz="2000">
                <a:solidFill>
                  <a:srgbClr val="7030A0"/>
                </a:solidFill>
                <a:latin typeface="+mj-lt"/>
              </a:endParaRPr>
            </a:p>
          </p:txBody>
        </p:sp>
        <p:sp>
          <p:nvSpPr>
            <p:cNvPr id="11" name="Line 87">
              <a:extLst>
                <a:ext uri="{FF2B5EF4-FFF2-40B4-BE49-F238E27FC236}">
                  <a16:creationId xmlns:a16="http://schemas.microsoft.com/office/drawing/2014/main" id="{B4A05084-E2CD-25B4-EDDE-549460B8994B}"/>
                </a:ext>
              </a:extLst>
            </p:cNvPr>
            <p:cNvSpPr>
              <a:spLocks noChangeShapeType="1"/>
            </p:cNvSpPr>
            <p:nvPr/>
          </p:nvSpPr>
          <p:spPr bwMode="auto">
            <a:xfrm flipV="1">
              <a:off x="5912604" y="4963812"/>
              <a:ext cx="1588" cy="41275"/>
            </a:xfrm>
            <a:prstGeom prst="line">
              <a:avLst/>
            </a:prstGeom>
            <a:noFill/>
            <a:ln w="15875">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endParaRPr lang="en-US">
                <a:solidFill>
                  <a:srgbClr val="7030A0"/>
                </a:solidFill>
                <a:latin typeface="+mj-lt"/>
              </a:endParaRPr>
            </a:p>
          </p:txBody>
        </p:sp>
        <p:sp>
          <p:nvSpPr>
            <p:cNvPr id="12" name="Line 88">
              <a:extLst>
                <a:ext uri="{FF2B5EF4-FFF2-40B4-BE49-F238E27FC236}">
                  <a16:creationId xmlns:a16="http://schemas.microsoft.com/office/drawing/2014/main" id="{979C992C-C07E-6860-43FB-A24B8CF6AF37}"/>
                </a:ext>
              </a:extLst>
            </p:cNvPr>
            <p:cNvSpPr>
              <a:spLocks noChangeShapeType="1"/>
            </p:cNvSpPr>
            <p:nvPr/>
          </p:nvSpPr>
          <p:spPr bwMode="auto">
            <a:xfrm flipV="1">
              <a:off x="6460291" y="4963812"/>
              <a:ext cx="1588" cy="41275"/>
            </a:xfrm>
            <a:prstGeom prst="line">
              <a:avLst/>
            </a:prstGeom>
            <a:noFill/>
            <a:ln w="15875">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endParaRPr lang="en-US">
                <a:solidFill>
                  <a:srgbClr val="7030A0"/>
                </a:solidFill>
                <a:latin typeface="+mj-lt"/>
              </a:endParaRPr>
            </a:p>
          </p:txBody>
        </p:sp>
        <p:sp>
          <p:nvSpPr>
            <p:cNvPr id="13" name="Line 89">
              <a:extLst>
                <a:ext uri="{FF2B5EF4-FFF2-40B4-BE49-F238E27FC236}">
                  <a16:creationId xmlns:a16="http://schemas.microsoft.com/office/drawing/2014/main" id="{20B42275-E4FE-C346-C126-B50CED7DEBA5}"/>
                </a:ext>
              </a:extLst>
            </p:cNvPr>
            <p:cNvSpPr>
              <a:spLocks noChangeShapeType="1"/>
            </p:cNvSpPr>
            <p:nvPr/>
          </p:nvSpPr>
          <p:spPr bwMode="auto">
            <a:xfrm flipV="1">
              <a:off x="5349041" y="4963812"/>
              <a:ext cx="1588" cy="41275"/>
            </a:xfrm>
            <a:prstGeom prst="line">
              <a:avLst/>
            </a:prstGeom>
            <a:noFill/>
            <a:ln w="15875">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endParaRPr lang="en-US">
                <a:solidFill>
                  <a:srgbClr val="7030A0"/>
                </a:solidFill>
                <a:latin typeface="+mj-lt"/>
              </a:endParaRPr>
            </a:p>
          </p:txBody>
        </p:sp>
        <p:sp>
          <p:nvSpPr>
            <p:cNvPr id="14" name="Line 90">
              <a:extLst>
                <a:ext uri="{FF2B5EF4-FFF2-40B4-BE49-F238E27FC236}">
                  <a16:creationId xmlns:a16="http://schemas.microsoft.com/office/drawing/2014/main" id="{6E4F49A1-926C-9C05-EC10-9CCFB7C68248}"/>
                </a:ext>
              </a:extLst>
            </p:cNvPr>
            <p:cNvSpPr>
              <a:spLocks noChangeShapeType="1"/>
            </p:cNvSpPr>
            <p:nvPr/>
          </p:nvSpPr>
          <p:spPr bwMode="auto">
            <a:xfrm flipV="1">
              <a:off x="3644066" y="4963812"/>
              <a:ext cx="1588" cy="61913"/>
            </a:xfrm>
            <a:prstGeom prst="line">
              <a:avLst/>
            </a:prstGeom>
            <a:noFill/>
            <a:ln w="15875">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endParaRPr lang="en-US">
                <a:solidFill>
                  <a:srgbClr val="7030A0"/>
                </a:solidFill>
                <a:latin typeface="+mj-lt"/>
              </a:endParaRPr>
            </a:p>
          </p:txBody>
        </p:sp>
        <p:sp>
          <p:nvSpPr>
            <p:cNvPr id="15" name="Rectangle 91">
              <a:extLst>
                <a:ext uri="{FF2B5EF4-FFF2-40B4-BE49-F238E27FC236}">
                  <a16:creationId xmlns:a16="http://schemas.microsoft.com/office/drawing/2014/main" id="{0BADF15E-298B-2CB0-9979-535604F1A5B6}"/>
                </a:ext>
              </a:extLst>
            </p:cNvPr>
            <p:cNvSpPr>
              <a:spLocks noChangeArrowheads="1"/>
            </p:cNvSpPr>
            <p:nvPr/>
          </p:nvSpPr>
          <p:spPr bwMode="auto">
            <a:xfrm>
              <a:off x="6422191" y="5081287"/>
              <a:ext cx="176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en-US" sz="2600" b="1">
                  <a:solidFill>
                    <a:srgbClr val="7030A0"/>
                  </a:solidFill>
                  <a:latin typeface="+mj-lt"/>
                </a:rPr>
                <a:t>0</a:t>
              </a:r>
              <a:endParaRPr kumimoji="1" lang="en-US" altLang="en-US" sz="2000">
                <a:solidFill>
                  <a:srgbClr val="7030A0"/>
                </a:solidFill>
                <a:latin typeface="+mj-lt"/>
              </a:endParaRPr>
            </a:p>
          </p:txBody>
        </p:sp>
        <p:sp>
          <p:nvSpPr>
            <p:cNvPr id="16" name="Rectangle 92">
              <a:extLst>
                <a:ext uri="{FF2B5EF4-FFF2-40B4-BE49-F238E27FC236}">
                  <a16:creationId xmlns:a16="http://schemas.microsoft.com/office/drawing/2014/main" id="{4BD4B529-38F1-0B8E-5DDD-FC4C9FE867D6}"/>
                </a:ext>
              </a:extLst>
            </p:cNvPr>
            <p:cNvSpPr>
              <a:spLocks noChangeArrowheads="1"/>
            </p:cNvSpPr>
            <p:nvPr/>
          </p:nvSpPr>
          <p:spPr bwMode="auto">
            <a:xfrm>
              <a:off x="7423904" y="5081287"/>
              <a:ext cx="352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en-US" sz="2600" b="1">
                  <a:solidFill>
                    <a:srgbClr val="7030A0"/>
                  </a:solidFill>
                  <a:latin typeface="+mj-lt"/>
                </a:rPr>
                <a:t>10</a:t>
              </a:r>
              <a:endParaRPr kumimoji="1" lang="en-US" altLang="en-US" sz="2000">
                <a:solidFill>
                  <a:srgbClr val="7030A0"/>
                </a:solidFill>
                <a:latin typeface="+mj-lt"/>
              </a:endParaRPr>
            </a:p>
          </p:txBody>
        </p:sp>
        <p:sp>
          <p:nvSpPr>
            <p:cNvPr id="17" name="Rectangle 93">
              <a:extLst>
                <a:ext uri="{FF2B5EF4-FFF2-40B4-BE49-F238E27FC236}">
                  <a16:creationId xmlns:a16="http://schemas.microsoft.com/office/drawing/2014/main" id="{F9227042-3F67-FC81-BCF4-E1C436B67FCC}"/>
                </a:ext>
              </a:extLst>
            </p:cNvPr>
            <p:cNvSpPr>
              <a:spLocks noChangeArrowheads="1"/>
            </p:cNvSpPr>
            <p:nvPr/>
          </p:nvSpPr>
          <p:spPr bwMode="auto">
            <a:xfrm>
              <a:off x="8565316" y="5081287"/>
              <a:ext cx="352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en-US" sz="2600" b="1" dirty="0">
                  <a:solidFill>
                    <a:srgbClr val="7030A0"/>
                  </a:solidFill>
                  <a:latin typeface="+mj-lt"/>
                </a:rPr>
                <a:t>20</a:t>
              </a:r>
              <a:endParaRPr kumimoji="1" lang="en-US" altLang="en-US" sz="2000" dirty="0">
                <a:solidFill>
                  <a:srgbClr val="7030A0"/>
                </a:solidFill>
                <a:latin typeface="+mj-lt"/>
              </a:endParaRPr>
            </a:p>
          </p:txBody>
        </p:sp>
        <p:sp>
          <p:nvSpPr>
            <p:cNvPr id="18" name="Line 94">
              <a:extLst>
                <a:ext uri="{FF2B5EF4-FFF2-40B4-BE49-F238E27FC236}">
                  <a16:creationId xmlns:a16="http://schemas.microsoft.com/office/drawing/2014/main" id="{4D8A5330-5E3C-7001-E516-5096D45AB294}"/>
                </a:ext>
              </a:extLst>
            </p:cNvPr>
            <p:cNvSpPr>
              <a:spLocks noChangeShapeType="1"/>
            </p:cNvSpPr>
            <p:nvPr/>
          </p:nvSpPr>
          <p:spPr bwMode="auto">
            <a:xfrm flipV="1">
              <a:off x="8147804" y="4963812"/>
              <a:ext cx="1588" cy="46038"/>
            </a:xfrm>
            <a:prstGeom prst="line">
              <a:avLst/>
            </a:prstGeom>
            <a:noFill/>
            <a:ln w="15875">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endParaRPr lang="en-US">
                <a:solidFill>
                  <a:srgbClr val="7030A0"/>
                </a:solidFill>
                <a:latin typeface="+mj-lt"/>
              </a:endParaRPr>
            </a:p>
          </p:txBody>
        </p:sp>
        <p:sp>
          <p:nvSpPr>
            <p:cNvPr id="19" name="Line 95">
              <a:extLst>
                <a:ext uri="{FF2B5EF4-FFF2-40B4-BE49-F238E27FC236}">
                  <a16:creationId xmlns:a16="http://schemas.microsoft.com/office/drawing/2014/main" id="{918163C6-8C35-8DF8-112F-1E047F520A2A}"/>
                </a:ext>
              </a:extLst>
            </p:cNvPr>
            <p:cNvSpPr>
              <a:spLocks noChangeShapeType="1"/>
            </p:cNvSpPr>
            <p:nvPr/>
          </p:nvSpPr>
          <p:spPr bwMode="auto">
            <a:xfrm flipV="1">
              <a:off x="7022266" y="4963812"/>
              <a:ext cx="1588" cy="46038"/>
            </a:xfrm>
            <a:prstGeom prst="line">
              <a:avLst/>
            </a:prstGeom>
            <a:noFill/>
            <a:ln w="15875">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endParaRPr lang="en-US">
                <a:solidFill>
                  <a:srgbClr val="7030A0"/>
                </a:solidFill>
                <a:latin typeface="+mj-lt"/>
              </a:endParaRPr>
            </a:p>
          </p:txBody>
        </p:sp>
        <p:sp>
          <p:nvSpPr>
            <p:cNvPr id="20" name="Line 96">
              <a:extLst>
                <a:ext uri="{FF2B5EF4-FFF2-40B4-BE49-F238E27FC236}">
                  <a16:creationId xmlns:a16="http://schemas.microsoft.com/office/drawing/2014/main" id="{ED16E4F1-EE1C-8104-ACED-2BDF80AC7EC2}"/>
                </a:ext>
              </a:extLst>
            </p:cNvPr>
            <p:cNvSpPr>
              <a:spLocks noChangeShapeType="1"/>
            </p:cNvSpPr>
            <p:nvPr/>
          </p:nvSpPr>
          <p:spPr bwMode="auto">
            <a:xfrm flipV="1">
              <a:off x="7585829" y="4963812"/>
              <a:ext cx="1588" cy="46038"/>
            </a:xfrm>
            <a:prstGeom prst="line">
              <a:avLst/>
            </a:prstGeom>
            <a:noFill/>
            <a:ln w="15875">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endParaRPr lang="en-US">
                <a:solidFill>
                  <a:srgbClr val="7030A0"/>
                </a:solidFill>
                <a:latin typeface="+mj-lt"/>
              </a:endParaRPr>
            </a:p>
          </p:txBody>
        </p:sp>
        <p:sp>
          <p:nvSpPr>
            <p:cNvPr id="21" name="Line 97">
              <a:extLst>
                <a:ext uri="{FF2B5EF4-FFF2-40B4-BE49-F238E27FC236}">
                  <a16:creationId xmlns:a16="http://schemas.microsoft.com/office/drawing/2014/main" id="{AD70D7A5-8A73-D4F3-52CC-CF570E3A3A22}"/>
                </a:ext>
              </a:extLst>
            </p:cNvPr>
            <p:cNvSpPr>
              <a:spLocks noChangeShapeType="1"/>
            </p:cNvSpPr>
            <p:nvPr/>
          </p:nvSpPr>
          <p:spPr bwMode="auto">
            <a:xfrm flipV="1">
              <a:off x="8711366" y="4979687"/>
              <a:ext cx="1588" cy="46038"/>
            </a:xfrm>
            <a:prstGeom prst="line">
              <a:avLst/>
            </a:prstGeom>
            <a:noFill/>
            <a:ln w="15875">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endParaRPr lang="en-US">
                <a:solidFill>
                  <a:srgbClr val="7030A0"/>
                </a:solidFill>
                <a:latin typeface="+mj-lt"/>
              </a:endParaRPr>
            </a:p>
          </p:txBody>
        </p:sp>
        <p:sp>
          <p:nvSpPr>
            <p:cNvPr id="22" name="Line 27">
              <a:extLst>
                <a:ext uri="{FF2B5EF4-FFF2-40B4-BE49-F238E27FC236}">
                  <a16:creationId xmlns:a16="http://schemas.microsoft.com/office/drawing/2014/main" id="{054042AB-21F6-6887-896C-E57C9772B687}"/>
                </a:ext>
              </a:extLst>
            </p:cNvPr>
            <p:cNvSpPr>
              <a:spLocks noChangeShapeType="1"/>
            </p:cNvSpPr>
            <p:nvPr/>
          </p:nvSpPr>
          <p:spPr bwMode="auto">
            <a:xfrm>
              <a:off x="3191629" y="4963812"/>
              <a:ext cx="6083300" cy="1588"/>
            </a:xfrm>
            <a:prstGeom prst="line">
              <a:avLst/>
            </a:prstGeom>
            <a:noFill/>
            <a:ln w="15875">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endParaRPr lang="en-US">
                <a:solidFill>
                  <a:srgbClr val="7030A0"/>
                </a:solidFill>
                <a:latin typeface="+mj-lt"/>
              </a:endParaRPr>
            </a:p>
          </p:txBody>
        </p:sp>
        <p:sp>
          <p:nvSpPr>
            <p:cNvPr id="23" name="Line 108">
              <a:extLst>
                <a:ext uri="{FF2B5EF4-FFF2-40B4-BE49-F238E27FC236}">
                  <a16:creationId xmlns:a16="http://schemas.microsoft.com/office/drawing/2014/main" id="{547E605A-45EC-DCC5-B858-0EF142994916}"/>
                </a:ext>
              </a:extLst>
            </p:cNvPr>
            <p:cNvSpPr>
              <a:spLocks noChangeShapeType="1"/>
            </p:cNvSpPr>
            <p:nvPr/>
          </p:nvSpPr>
          <p:spPr bwMode="auto">
            <a:xfrm>
              <a:off x="2675691" y="4963812"/>
              <a:ext cx="533400" cy="0"/>
            </a:xfrm>
            <a:prstGeom prst="line">
              <a:avLst/>
            </a:prstGeom>
            <a:noFill/>
            <a:ln w="12700">
              <a:solidFill>
                <a:schemeClr val="accent2">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7030A0"/>
                </a:solidFill>
                <a:latin typeface="+mj-lt"/>
              </a:endParaRPr>
            </a:p>
          </p:txBody>
        </p:sp>
        <p:sp>
          <p:nvSpPr>
            <p:cNvPr id="24" name="Line 110">
              <a:extLst>
                <a:ext uri="{FF2B5EF4-FFF2-40B4-BE49-F238E27FC236}">
                  <a16:creationId xmlns:a16="http://schemas.microsoft.com/office/drawing/2014/main" id="{95BD22BE-2EB6-CCA5-17C0-7C033D14C14F}"/>
                </a:ext>
              </a:extLst>
            </p:cNvPr>
            <p:cNvSpPr>
              <a:spLocks noChangeShapeType="1"/>
            </p:cNvSpPr>
            <p:nvPr/>
          </p:nvSpPr>
          <p:spPr bwMode="auto">
            <a:xfrm>
              <a:off x="2142291" y="4963812"/>
              <a:ext cx="533400" cy="0"/>
            </a:xfrm>
            <a:prstGeom prst="line">
              <a:avLst/>
            </a:prstGeom>
            <a:noFill/>
            <a:ln w="12700">
              <a:solidFill>
                <a:schemeClr val="accent2">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7030A0"/>
                </a:solidFill>
                <a:latin typeface="+mj-lt"/>
              </a:endParaRPr>
            </a:p>
          </p:txBody>
        </p:sp>
        <p:sp>
          <p:nvSpPr>
            <p:cNvPr id="25" name="Line 111">
              <a:extLst>
                <a:ext uri="{FF2B5EF4-FFF2-40B4-BE49-F238E27FC236}">
                  <a16:creationId xmlns:a16="http://schemas.microsoft.com/office/drawing/2014/main" id="{3D6C36D1-E78B-E5B3-1789-E354C8DEB21A}"/>
                </a:ext>
              </a:extLst>
            </p:cNvPr>
            <p:cNvSpPr>
              <a:spLocks noChangeShapeType="1"/>
            </p:cNvSpPr>
            <p:nvPr/>
          </p:nvSpPr>
          <p:spPr bwMode="auto">
            <a:xfrm flipV="1">
              <a:off x="2675691" y="4963812"/>
              <a:ext cx="1588" cy="61913"/>
            </a:xfrm>
            <a:prstGeom prst="line">
              <a:avLst/>
            </a:prstGeom>
            <a:noFill/>
            <a:ln w="15875">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endParaRPr lang="en-US">
                <a:solidFill>
                  <a:srgbClr val="7030A0"/>
                </a:solidFill>
                <a:latin typeface="+mj-lt"/>
              </a:endParaRPr>
            </a:p>
          </p:txBody>
        </p:sp>
        <p:sp>
          <p:nvSpPr>
            <p:cNvPr id="26" name="Rectangle 112">
              <a:extLst>
                <a:ext uri="{FF2B5EF4-FFF2-40B4-BE49-F238E27FC236}">
                  <a16:creationId xmlns:a16="http://schemas.microsoft.com/office/drawing/2014/main" id="{13A2BDEA-C472-E1D2-9054-3578B24FE20B}"/>
                </a:ext>
              </a:extLst>
            </p:cNvPr>
            <p:cNvSpPr>
              <a:spLocks noChangeArrowheads="1"/>
            </p:cNvSpPr>
            <p:nvPr/>
          </p:nvSpPr>
          <p:spPr bwMode="auto">
            <a:xfrm>
              <a:off x="1837491" y="5081287"/>
              <a:ext cx="48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en-US" sz="2600" b="1">
                  <a:solidFill>
                    <a:srgbClr val="7030A0"/>
                  </a:solidFill>
                  <a:latin typeface="+mj-lt"/>
                </a:rPr>
                <a:t>-40</a:t>
              </a:r>
              <a:endParaRPr kumimoji="1" lang="en-US" altLang="en-US" sz="2000">
                <a:solidFill>
                  <a:srgbClr val="7030A0"/>
                </a:solidFill>
                <a:latin typeface="+mj-lt"/>
              </a:endParaRPr>
            </a:p>
          </p:txBody>
        </p:sp>
        <p:sp>
          <p:nvSpPr>
            <p:cNvPr id="27" name="Rectangle 98">
              <a:extLst>
                <a:ext uri="{FF2B5EF4-FFF2-40B4-BE49-F238E27FC236}">
                  <a16:creationId xmlns:a16="http://schemas.microsoft.com/office/drawing/2014/main" id="{295E1A5A-23EA-E284-EEE4-6745F193CF40}"/>
                </a:ext>
              </a:extLst>
            </p:cNvPr>
            <p:cNvSpPr>
              <a:spLocks noChangeArrowheads="1"/>
            </p:cNvSpPr>
            <p:nvPr/>
          </p:nvSpPr>
          <p:spPr bwMode="auto">
            <a:xfrm>
              <a:off x="4635544" y="5809085"/>
              <a:ext cx="142699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en-US" b="1" dirty="0">
                  <a:solidFill>
                    <a:srgbClr val="7030A0"/>
                  </a:solidFill>
                  <a:latin typeface="+mj-lt"/>
                  <a:sym typeface="Symbol" pitchFamily="2" charset="2"/>
                </a:rPr>
                <a:t></a:t>
              </a:r>
              <a:r>
                <a:rPr kumimoji="1" lang="en-US" altLang="en-US" b="1" baseline="30000" dirty="0">
                  <a:solidFill>
                    <a:srgbClr val="7030A0"/>
                  </a:solidFill>
                  <a:latin typeface="+mj-lt"/>
                </a:rPr>
                <a:t>34</a:t>
              </a:r>
              <a:r>
                <a:rPr kumimoji="1" lang="en-US" altLang="en-US" b="1" dirty="0">
                  <a:solidFill>
                    <a:srgbClr val="7030A0"/>
                  </a:solidFill>
                  <a:latin typeface="+mj-lt"/>
                </a:rPr>
                <a:t>S (‰)</a:t>
              </a:r>
            </a:p>
          </p:txBody>
        </p:sp>
      </p:grpSp>
      <p:grpSp>
        <p:nvGrpSpPr>
          <p:cNvPr id="91" name="Group 90">
            <a:extLst>
              <a:ext uri="{FF2B5EF4-FFF2-40B4-BE49-F238E27FC236}">
                <a16:creationId xmlns:a16="http://schemas.microsoft.com/office/drawing/2014/main" id="{5F78C9C0-6EC9-EC4B-3DF2-B878F31929F6}"/>
              </a:ext>
            </a:extLst>
          </p:cNvPr>
          <p:cNvGrpSpPr/>
          <p:nvPr/>
        </p:nvGrpSpPr>
        <p:grpSpPr>
          <a:xfrm>
            <a:off x="950120" y="4385876"/>
            <a:ext cx="8546469" cy="369332"/>
            <a:chOff x="186178" y="4385876"/>
            <a:chExt cx="8546469" cy="369332"/>
          </a:xfrm>
        </p:grpSpPr>
        <p:sp>
          <p:nvSpPr>
            <p:cNvPr id="28" name="TextBox 27">
              <a:extLst>
                <a:ext uri="{FF2B5EF4-FFF2-40B4-BE49-F238E27FC236}">
                  <a16:creationId xmlns:a16="http://schemas.microsoft.com/office/drawing/2014/main" id="{004587CF-BB98-20B5-FBEF-24638FD77906}"/>
                </a:ext>
              </a:extLst>
            </p:cNvPr>
            <p:cNvSpPr txBox="1"/>
            <p:nvPr/>
          </p:nvSpPr>
          <p:spPr>
            <a:xfrm>
              <a:off x="186178" y="4385876"/>
              <a:ext cx="1412823" cy="369332"/>
            </a:xfrm>
            <a:prstGeom prst="rect">
              <a:avLst/>
            </a:prstGeom>
            <a:noFill/>
          </p:spPr>
          <p:txBody>
            <a:bodyPr wrap="none" rtlCol="0">
              <a:spAutoFit/>
            </a:bodyPr>
            <a:lstStyle/>
            <a:p>
              <a:r>
                <a:rPr lang="en-US" b="1" dirty="0" err="1">
                  <a:solidFill>
                    <a:srgbClr val="7030A0"/>
                  </a:solidFill>
                </a:rPr>
                <a:t>Silvermines</a:t>
              </a:r>
              <a:endParaRPr lang="en-US" b="1" dirty="0">
                <a:solidFill>
                  <a:srgbClr val="7030A0"/>
                </a:solidFill>
              </a:endParaRPr>
            </a:p>
          </p:txBody>
        </p:sp>
        <p:sp>
          <p:nvSpPr>
            <p:cNvPr id="35" name="Rectangle 34">
              <a:extLst>
                <a:ext uri="{FF2B5EF4-FFF2-40B4-BE49-F238E27FC236}">
                  <a16:creationId xmlns:a16="http://schemas.microsoft.com/office/drawing/2014/main" id="{765B4A7D-3588-21C6-4CC7-1FD41D4B6C39}"/>
                </a:ext>
              </a:extLst>
            </p:cNvPr>
            <p:cNvSpPr/>
            <p:nvPr/>
          </p:nvSpPr>
          <p:spPr>
            <a:xfrm>
              <a:off x="8358941" y="4385876"/>
              <a:ext cx="352425" cy="369332"/>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95D9202F-8878-A9FD-EC90-AFB5F1083287}"/>
                </a:ext>
              </a:extLst>
            </p:cNvPr>
            <p:cNvSpPr txBox="1"/>
            <p:nvPr/>
          </p:nvSpPr>
          <p:spPr>
            <a:xfrm>
              <a:off x="8329973" y="4401265"/>
              <a:ext cx="402674" cy="338554"/>
            </a:xfrm>
            <a:prstGeom prst="rect">
              <a:avLst/>
            </a:prstGeom>
            <a:noFill/>
          </p:spPr>
          <p:txBody>
            <a:bodyPr wrap="none" rtlCol="0">
              <a:spAutoFit/>
            </a:bodyPr>
            <a:lstStyle/>
            <a:p>
              <a:r>
                <a:rPr lang="en-US" sz="1600" dirty="0">
                  <a:solidFill>
                    <a:srgbClr val="FFFF00"/>
                  </a:solidFill>
                </a:rPr>
                <a:t>18</a:t>
              </a:r>
            </a:p>
          </p:txBody>
        </p:sp>
      </p:grpSp>
      <p:grpSp>
        <p:nvGrpSpPr>
          <p:cNvPr id="86" name="Group 85">
            <a:extLst>
              <a:ext uri="{FF2B5EF4-FFF2-40B4-BE49-F238E27FC236}">
                <a16:creationId xmlns:a16="http://schemas.microsoft.com/office/drawing/2014/main" id="{DDADD215-38C7-38C9-BF53-4F345145A82B}"/>
              </a:ext>
            </a:extLst>
          </p:cNvPr>
          <p:cNvGrpSpPr/>
          <p:nvPr/>
        </p:nvGrpSpPr>
        <p:grpSpPr>
          <a:xfrm>
            <a:off x="988423" y="1399691"/>
            <a:ext cx="9160600" cy="369332"/>
            <a:chOff x="224481" y="1399691"/>
            <a:chExt cx="9160600" cy="369332"/>
          </a:xfrm>
        </p:grpSpPr>
        <p:sp>
          <p:nvSpPr>
            <p:cNvPr id="33" name="TextBox 32">
              <a:extLst>
                <a:ext uri="{FF2B5EF4-FFF2-40B4-BE49-F238E27FC236}">
                  <a16:creationId xmlns:a16="http://schemas.microsoft.com/office/drawing/2014/main" id="{DABB9279-4DDC-55E0-BF05-D99D20F928AD}"/>
                </a:ext>
              </a:extLst>
            </p:cNvPr>
            <p:cNvSpPr txBox="1"/>
            <p:nvPr/>
          </p:nvSpPr>
          <p:spPr>
            <a:xfrm>
              <a:off x="224481" y="1399691"/>
              <a:ext cx="1250471" cy="369332"/>
            </a:xfrm>
            <a:prstGeom prst="rect">
              <a:avLst/>
            </a:prstGeom>
            <a:noFill/>
          </p:spPr>
          <p:txBody>
            <a:bodyPr wrap="none" rtlCol="0">
              <a:spAutoFit/>
            </a:bodyPr>
            <a:lstStyle/>
            <a:p>
              <a:r>
                <a:rPr lang="en-US" b="1" dirty="0">
                  <a:solidFill>
                    <a:srgbClr val="7030A0"/>
                  </a:solidFill>
                </a:rPr>
                <a:t>Tara Deep</a:t>
              </a:r>
            </a:p>
          </p:txBody>
        </p:sp>
        <p:sp>
          <p:nvSpPr>
            <p:cNvPr id="39" name="Rectangle 38">
              <a:extLst>
                <a:ext uri="{FF2B5EF4-FFF2-40B4-BE49-F238E27FC236}">
                  <a16:creationId xmlns:a16="http://schemas.microsoft.com/office/drawing/2014/main" id="{7C97872B-3818-2FCC-3AF7-6B1BDC960DCC}"/>
                </a:ext>
              </a:extLst>
            </p:cNvPr>
            <p:cNvSpPr/>
            <p:nvPr/>
          </p:nvSpPr>
          <p:spPr>
            <a:xfrm>
              <a:off x="9010932" y="1399691"/>
              <a:ext cx="352425" cy="369332"/>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45E9963E-0DE9-CCEA-B385-512A80416187}"/>
                </a:ext>
              </a:extLst>
            </p:cNvPr>
            <p:cNvSpPr txBox="1"/>
            <p:nvPr/>
          </p:nvSpPr>
          <p:spPr>
            <a:xfrm>
              <a:off x="8982407" y="1415080"/>
              <a:ext cx="402674" cy="338554"/>
            </a:xfrm>
            <a:prstGeom prst="rect">
              <a:avLst/>
            </a:prstGeom>
            <a:noFill/>
          </p:spPr>
          <p:txBody>
            <a:bodyPr wrap="none" rtlCol="0">
              <a:spAutoFit/>
            </a:bodyPr>
            <a:lstStyle/>
            <a:p>
              <a:r>
                <a:rPr lang="en-US" sz="1600" dirty="0">
                  <a:solidFill>
                    <a:srgbClr val="FFFF00"/>
                  </a:solidFill>
                </a:rPr>
                <a:t>26</a:t>
              </a:r>
            </a:p>
          </p:txBody>
        </p:sp>
      </p:grpSp>
      <p:grpSp>
        <p:nvGrpSpPr>
          <p:cNvPr id="87" name="Group 86">
            <a:extLst>
              <a:ext uri="{FF2B5EF4-FFF2-40B4-BE49-F238E27FC236}">
                <a16:creationId xmlns:a16="http://schemas.microsoft.com/office/drawing/2014/main" id="{E5DA1F0A-B9D3-ECF1-9BE5-0DFE520C5B11}"/>
              </a:ext>
            </a:extLst>
          </p:cNvPr>
          <p:cNvGrpSpPr/>
          <p:nvPr/>
        </p:nvGrpSpPr>
        <p:grpSpPr>
          <a:xfrm>
            <a:off x="740126" y="1996928"/>
            <a:ext cx="9008598" cy="369332"/>
            <a:chOff x="-23816" y="1996928"/>
            <a:chExt cx="9008598" cy="369332"/>
          </a:xfrm>
        </p:grpSpPr>
        <p:sp>
          <p:nvSpPr>
            <p:cNvPr id="32" name="TextBox 31">
              <a:extLst>
                <a:ext uri="{FF2B5EF4-FFF2-40B4-BE49-F238E27FC236}">
                  <a16:creationId xmlns:a16="http://schemas.microsoft.com/office/drawing/2014/main" id="{79F45A8B-CE3C-71CF-F7E9-CF05A1400B1D}"/>
                </a:ext>
              </a:extLst>
            </p:cNvPr>
            <p:cNvSpPr txBox="1"/>
            <p:nvPr/>
          </p:nvSpPr>
          <p:spPr>
            <a:xfrm>
              <a:off x="-23816" y="1996928"/>
              <a:ext cx="1613711" cy="369332"/>
            </a:xfrm>
            <a:prstGeom prst="rect">
              <a:avLst/>
            </a:prstGeom>
            <a:noFill/>
          </p:spPr>
          <p:txBody>
            <a:bodyPr wrap="none" rtlCol="0">
              <a:spAutoFit/>
            </a:bodyPr>
            <a:lstStyle/>
            <a:p>
              <a:r>
                <a:rPr lang="en-US" b="1" dirty="0">
                  <a:solidFill>
                    <a:srgbClr val="7030A0"/>
                  </a:solidFill>
                </a:rPr>
                <a:t>Navan (Main)</a:t>
              </a:r>
            </a:p>
          </p:txBody>
        </p:sp>
        <p:sp>
          <p:nvSpPr>
            <p:cNvPr id="40" name="Rectangle 39">
              <a:extLst>
                <a:ext uri="{FF2B5EF4-FFF2-40B4-BE49-F238E27FC236}">
                  <a16:creationId xmlns:a16="http://schemas.microsoft.com/office/drawing/2014/main" id="{4C0F860E-FBA7-28F1-F147-E0D7CE4D9F5F}"/>
                </a:ext>
              </a:extLst>
            </p:cNvPr>
            <p:cNvSpPr/>
            <p:nvPr/>
          </p:nvSpPr>
          <p:spPr>
            <a:xfrm>
              <a:off x="8607233" y="1996928"/>
              <a:ext cx="352425" cy="369332"/>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3E97138-7B14-68F4-4A3C-7B23C114C016}"/>
                </a:ext>
              </a:extLst>
            </p:cNvPr>
            <p:cNvSpPr txBox="1"/>
            <p:nvPr/>
          </p:nvSpPr>
          <p:spPr>
            <a:xfrm>
              <a:off x="8582108" y="2012317"/>
              <a:ext cx="402674" cy="338554"/>
            </a:xfrm>
            <a:prstGeom prst="rect">
              <a:avLst/>
            </a:prstGeom>
            <a:noFill/>
          </p:spPr>
          <p:txBody>
            <a:bodyPr wrap="none" rtlCol="0">
              <a:spAutoFit/>
            </a:bodyPr>
            <a:lstStyle/>
            <a:p>
              <a:r>
                <a:rPr lang="en-US" sz="1600" dirty="0">
                  <a:solidFill>
                    <a:srgbClr val="FFFF00"/>
                  </a:solidFill>
                </a:rPr>
                <a:t>21</a:t>
              </a:r>
            </a:p>
          </p:txBody>
        </p:sp>
      </p:grpSp>
      <p:grpSp>
        <p:nvGrpSpPr>
          <p:cNvPr id="88" name="Group 87">
            <a:extLst>
              <a:ext uri="{FF2B5EF4-FFF2-40B4-BE49-F238E27FC236}">
                <a16:creationId xmlns:a16="http://schemas.microsoft.com/office/drawing/2014/main" id="{1DEB017F-0494-1609-1270-99A389AB15A6}"/>
              </a:ext>
            </a:extLst>
          </p:cNvPr>
          <p:cNvGrpSpPr/>
          <p:nvPr/>
        </p:nvGrpSpPr>
        <p:grpSpPr>
          <a:xfrm>
            <a:off x="1340612" y="2594165"/>
            <a:ext cx="8078318" cy="369332"/>
            <a:chOff x="576670" y="2594165"/>
            <a:chExt cx="8078318" cy="369332"/>
          </a:xfrm>
        </p:grpSpPr>
        <p:sp>
          <p:nvSpPr>
            <p:cNvPr id="30" name="TextBox 29">
              <a:extLst>
                <a:ext uri="{FF2B5EF4-FFF2-40B4-BE49-F238E27FC236}">
                  <a16:creationId xmlns:a16="http://schemas.microsoft.com/office/drawing/2014/main" id="{4BEDEC98-CE18-666D-C620-17F0F0E4BAEC}"/>
                </a:ext>
              </a:extLst>
            </p:cNvPr>
            <p:cNvSpPr txBox="1"/>
            <p:nvPr/>
          </p:nvSpPr>
          <p:spPr>
            <a:xfrm>
              <a:off x="576670" y="2594165"/>
              <a:ext cx="986617" cy="369332"/>
            </a:xfrm>
            <a:prstGeom prst="rect">
              <a:avLst/>
            </a:prstGeom>
            <a:noFill/>
          </p:spPr>
          <p:txBody>
            <a:bodyPr wrap="none" rtlCol="0">
              <a:spAutoFit/>
            </a:bodyPr>
            <a:lstStyle/>
            <a:p>
              <a:r>
                <a:rPr lang="en-US" b="1" dirty="0" err="1">
                  <a:solidFill>
                    <a:srgbClr val="7030A0"/>
                  </a:solidFill>
                </a:rPr>
                <a:t>Galmoy</a:t>
              </a:r>
              <a:endParaRPr lang="en-US" b="1" dirty="0">
                <a:solidFill>
                  <a:srgbClr val="7030A0"/>
                </a:solidFill>
              </a:endParaRPr>
            </a:p>
          </p:txBody>
        </p:sp>
        <p:sp>
          <p:nvSpPr>
            <p:cNvPr id="38" name="Rectangle 37">
              <a:extLst>
                <a:ext uri="{FF2B5EF4-FFF2-40B4-BE49-F238E27FC236}">
                  <a16:creationId xmlns:a16="http://schemas.microsoft.com/office/drawing/2014/main" id="{24558AA4-9DE2-5BC1-4B42-8A5A930D7B1D}"/>
                </a:ext>
              </a:extLst>
            </p:cNvPr>
            <p:cNvSpPr/>
            <p:nvPr/>
          </p:nvSpPr>
          <p:spPr>
            <a:xfrm>
              <a:off x="8108979" y="2594165"/>
              <a:ext cx="509869" cy="369332"/>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E521778-1493-9714-CE97-07418BC44CA0}"/>
                </a:ext>
              </a:extLst>
            </p:cNvPr>
            <p:cNvSpPr txBox="1"/>
            <p:nvPr/>
          </p:nvSpPr>
          <p:spPr>
            <a:xfrm>
              <a:off x="8252314" y="2609554"/>
              <a:ext cx="402674" cy="338554"/>
            </a:xfrm>
            <a:prstGeom prst="rect">
              <a:avLst/>
            </a:prstGeom>
            <a:noFill/>
          </p:spPr>
          <p:txBody>
            <a:bodyPr wrap="none" rtlCol="0">
              <a:spAutoFit/>
            </a:bodyPr>
            <a:lstStyle/>
            <a:p>
              <a:r>
                <a:rPr lang="en-US" sz="1600" dirty="0">
                  <a:solidFill>
                    <a:srgbClr val="FFFF00"/>
                  </a:solidFill>
                </a:rPr>
                <a:t>18</a:t>
              </a:r>
            </a:p>
          </p:txBody>
        </p:sp>
      </p:grpSp>
      <p:grpSp>
        <p:nvGrpSpPr>
          <p:cNvPr id="89" name="Group 88">
            <a:extLst>
              <a:ext uri="{FF2B5EF4-FFF2-40B4-BE49-F238E27FC236}">
                <a16:creationId xmlns:a16="http://schemas.microsoft.com/office/drawing/2014/main" id="{CF4AFD52-AFF0-0D02-8C66-E51AAE171A58}"/>
              </a:ext>
            </a:extLst>
          </p:cNvPr>
          <p:cNvGrpSpPr/>
          <p:nvPr/>
        </p:nvGrpSpPr>
        <p:grpSpPr>
          <a:xfrm>
            <a:off x="1334200" y="3191402"/>
            <a:ext cx="8084730" cy="369332"/>
            <a:chOff x="570258" y="3191402"/>
            <a:chExt cx="8084730" cy="369332"/>
          </a:xfrm>
        </p:grpSpPr>
        <p:sp>
          <p:nvSpPr>
            <p:cNvPr id="29" name="TextBox 28">
              <a:extLst>
                <a:ext uri="{FF2B5EF4-FFF2-40B4-BE49-F238E27FC236}">
                  <a16:creationId xmlns:a16="http://schemas.microsoft.com/office/drawing/2014/main" id="{232564ED-9EBD-2771-D5F6-CDFEFF4A3907}"/>
                </a:ext>
              </a:extLst>
            </p:cNvPr>
            <p:cNvSpPr txBox="1"/>
            <p:nvPr/>
          </p:nvSpPr>
          <p:spPr>
            <a:xfrm>
              <a:off x="570258" y="3191402"/>
              <a:ext cx="1000146" cy="369332"/>
            </a:xfrm>
            <a:prstGeom prst="rect">
              <a:avLst/>
            </a:prstGeom>
            <a:noFill/>
          </p:spPr>
          <p:txBody>
            <a:bodyPr wrap="none" rtlCol="0">
              <a:spAutoFit/>
            </a:bodyPr>
            <a:lstStyle/>
            <a:p>
              <a:r>
                <a:rPr lang="en-US" b="1" dirty="0" err="1">
                  <a:solidFill>
                    <a:srgbClr val="7030A0"/>
                  </a:solidFill>
                </a:rPr>
                <a:t>Lisheen</a:t>
              </a:r>
              <a:endParaRPr lang="en-US" b="1" dirty="0">
                <a:solidFill>
                  <a:srgbClr val="7030A0"/>
                </a:solidFill>
              </a:endParaRPr>
            </a:p>
          </p:txBody>
        </p:sp>
        <p:sp>
          <p:nvSpPr>
            <p:cNvPr id="37" name="Rectangle 36">
              <a:extLst>
                <a:ext uri="{FF2B5EF4-FFF2-40B4-BE49-F238E27FC236}">
                  <a16:creationId xmlns:a16="http://schemas.microsoft.com/office/drawing/2014/main" id="{C3635998-8109-19A6-E388-D9F508D6710C}"/>
                </a:ext>
              </a:extLst>
            </p:cNvPr>
            <p:cNvSpPr/>
            <p:nvPr/>
          </p:nvSpPr>
          <p:spPr>
            <a:xfrm>
              <a:off x="8120472" y="3191402"/>
              <a:ext cx="509869" cy="369332"/>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8B015EDF-C411-1E10-2F5C-09B70C7F627F}"/>
                </a:ext>
              </a:extLst>
            </p:cNvPr>
            <p:cNvSpPr txBox="1"/>
            <p:nvPr/>
          </p:nvSpPr>
          <p:spPr>
            <a:xfrm>
              <a:off x="8252314" y="3206791"/>
              <a:ext cx="402674" cy="338554"/>
            </a:xfrm>
            <a:prstGeom prst="rect">
              <a:avLst/>
            </a:prstGeom>
            <a:noFill/>
          </p:spPr>
          <p:txBody>
            <a:bodyPr wrap="none" rtlCol="0">
              <a:spAutoFit/>
            </a:bodyPr>
            <a:lstStyle/>
            <a:p>
              <a:r>
                <a:rPr lang="en-US" sz="1600" dirty="0">
                  <a:solidFill>
                    <a:srgbClr val="FFFF00"/>
                  </a:solidFill>
                </a:rPr>
                <a:t>18</a:t>
              </a:r>
            </a:p>
          </p:txBody>
        </p:sp>
      </p:grpSp>
      <p:grpSp>
        <p:nvGrpSpPr>
          <p:cNvPr id="93" name="Group 92">
            <a:extLst>
              <a:ext uri="{FF2B5EF4-FFF2-40B4-BE49-F238E27FC236}">
                <a16:creationId xmlns:a16="http://schemas.microsoft.com/office/drawing/2014/main" id="{18DAC99C-4547-D21F-59A2-02C6665EA8A9}"/>
              </a:ext>
            </a:extLst>
          </p:cNvPr>
          <p:cNvGrpSpPr/>
          <p:nvPr/>
        </p:nvGrpSpPr>
        <p:grpSpPr>
          <a:xfrm>
            <a:off x="2345698" y="1399691"/>
            <a:ext cx="2508647" cy="3355517"/>
            <a:chOff x="1581756" y="1399691"/>
            <a:chExt cx="2508647" cy="3355517"/>
          </a:xfrm>
        </p:grpSpPr>
        <p:sp>
          <p:nvSpPr>
            <p:cNvPr id="73" name="Rectangle 72">
              <a:extLst>
                <a:ext uri="{FF2B5EF4-FFF2-40B4-BE49-F238E27FC236}">
                  <a16:creationId xmlns:a16="http://schemas.microsoft.com/office/drawing/2014/main" id="{D76C7A10-EAFC-443A-FC05-9A4B99366F4D}"/>
                </a:ext>
              </a:extLst>
            </p:cNvPr>
            <p:cNvSpPr/>
            <p:nvPr/>
          </p:nvSpPr>
          <p:spPr>
            <a:xfrm>
              <a:off x="1783068" y="4385876"/>
              <a:ext cx="1703830" cy="369332"/>
            </a:xfrm>
            <a:prstGeom prst="rect">
              <a:avLst/>
            </a:prstGeom>
            <a:solidFill>
              <a:srgbClr val="92D050"/>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ED8EB4-01E1-B2A0-D8AE-39E7A853566E}"/>
                </a:ext>
              </a:extLst>
            </p:cNvPr>
            <p:cNvSpPr/>
            <p:nvPr/>
          </p:nvSpPr>
          <p:spPr>
            <a:xfrm>
              <a:off x="1934457" y="1399691"/>
              <a:ext cx="2155946" cy="369332"/>
            </a:xfrm>
            <a:prstGeom prst="rect">
              <a:avLst/>
            </a:prstGeom>
            <a:solidFill>
              <a:srgbClr val="92D050"/>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D898699-6D07-0EC6-5ADE-3886A9756C73}"/>
                </a:ext>
              </a:extLst>
            </p:cNvPr>
            <p:cNvSpPr/>
            <p:nvPr/>
          </p:nvSpPr>
          <p:spPr>
            <a:xfrm>
              <a:off x="2033813" y="1996928"/>
              <a:ext cx="1703830" cy="369332"/>
            </a:xfrm>
            <a:prstGeom prst="rect">
              <a:avLst/>
            </a:prstGeom>
            <a:solidFill>
              <a:srgbClr val="92D050"/>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EFB810B-DE9B-FAEF-7A09-D75AE7E2E401}"/>
                </a:ext>
              </a:extLst>
            </p:cNvPr>
            <p:cNvSpPr/>
            <p:nvPr/>
          </p:nvSpPr>
          <p:spPr>
            <a:xfrm>
              <a:off x="2035738" y="2594165"/>
              <a:ext cx="1703830" cy="369332"/>
            </a:xfrm>
            <a:prstGeom prst="rect">
              <a:avLst/>
            </a:prstGeom>
            <a:solidFill>
              <a:srgbClr val="92D050"/>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CEF6F68-C531-ABB5-58DF-F2354250CA08}"/>
                </a:ext>
              </a:extLst>
            </p:cNvPr>
            <p:cNvSpPr/>
            <p:nvPr/>
          </p:nvSpPr>
          <p:spPr>
            <a:xfrm>
              <a:off x="1581756" y="3191402"/>
              <a:ext cx="1703830" cy="369332"/>
            </a:xfrm>
            <a:prstGeom prst="rect">
              <a:avLst/>
            </a:prstGeom>
            <a:solidFill>
              <a:srgbClr val="92D050"/>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742E79EE-7EF6-302C-95E9-258E6D8B827C}"/>
              </a:ext>
            </a:extLst>
          </p:cNvPr>
          <p:cNvGrpSpPr/>
          <p:nvPr/>
        </p:nvGrpSpPr>
        <p:grpSpPr>
          <a:xfrm>
            <a:off x="4408009" y="1399691"/>
            <a:ext cx="2719508" cy="3355517"/>
            <a:chOff x="3644067" y="1399691"/>
            <a:chExt cx="2719508" cy="3355517"/>
          </a:xfrm>
        </p:grpSpPr>
        <p:sp>
          <p:nvSpPr>
            <p:cNvPr id="41" name="Rectangle 40">
              <a:extLst>
                <a:ext uri="{FF2B5EF4-FFF2-40B4-BE49-F238E27FC236}">
                  <a16:creationId xmlns:a16="http://schemas.microsoft.com/office/drawing/2014/main" id="{44521D1E-0DFA-1BAB-F499-1F31DCB18290}"/>
                </a:ext>
              </a:extLst>
            </p:cNvPr>
            <p:cNvSpPr/>
            <p:nvPr/>
          </p:nvSpPr>
          <p:spPr>
            <a:xfrm>
              <a:off x="3644067" y="4385876"/>
              <a:ext cx="2268538" cy="36933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0A374A8-26E3-9032-32DA-C3F6AD4621E6}"/>
                </a:ext>
              </a:extLst>
            </p:cNvPr>
            <p:cNvSpPr/>
            <p:nvPr/>
          </p:nvSpPr>
          <p:spPr>
            <a:xfrm>
              <a:off x="4265073" y="4385876"/>
              <a:ext cx="287840" cy="36933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C41CB4F6-642C-020A-68D0-B25844CFA699}"/>
                </a:ext>
              </a:extLst>
            </p:cNvPr>
            <p:cNvSpPr txBox="1"/>
            <p:nvPr/>
          </p:nvSpPr>
          <p:spPr>
            <a:xfrm>
              <a:off x="4149514" y="4401265"/>
              <a:ext cx="486030" cy="338554"/>
            </a:xfrm>
            <a:prstGeom prst="rect">
              <a:avLst/>
            </a:prstGeom>
            <a:noFill/>
          </p:spPr>
          <p:txBody>
            <a:bodyPr wrap="none" rtlCol="0">
              <a:spAutoFit/>
            </a:bodyPr>
            <a:lstStyle/>
            <a:p>
              <a:r>
                <a:rPr lang="en-US" sz="1600" dirty="0">
                  <a:solidFill>
                    <a:srgbClr val="FFFF00"/>
                  </a:solidFill>
                </a:rPr>
                <a:t>-18</a:t>
              </a:r>
            </a:p>
          </p:txBody>
        </p:sp>
        <p:sp>
          <p:nvSpPr>
            <p:cNvPr id="46" name="Rectangle 45">
              <a:extLst>
                <a:ext uri="{FF2B5EF4-FFF2-40B4-BE49-F238E27FC236}">
                  <a16:creationId xmlns:a16="http://schemas.microsoft.com/office/drawing/2014/main" id="{105B7163-0079-64B8-D150-83EBCE2F25B9}"/>
                </a:ext>
              </a:extLst>
            </p:cNvPr>
            <p:cNvSpPr/>
            <p:nvPr/>
          </p:nvSpPr>
          <p:spPr>
            <a:xfrm>
              <a:off x="4683407" y="1399691"/>
              <a:ext cx="1437754" cy="36933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CBBD60F-DAE4-65B1-95B5-9C317A4CADA5}"/>
                </a:ext>
              </a:extLst>
            </p:cNvPr>
            <p:cNvSpPr/>
            <p:nvPr/>
          </p:nvSpPr>
          <p:spPr>
            <a:xfrm>
              <a:off x="5314832" y="1399691"/>
              <a:ext cx="287840" cy="36933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79CD63F8-05CA-828B-E79A-D7FAB0B3D37C}"/>
                </a:ext>
              </a:extLst>
            </p:cNvPr>
            <p:cNvSpPr txBox="1"/>
            <p:nvPr/>
          </p:nvSpPr>
          <p:spPr>
            <a:xfrm>
              <a:off x="5270239" y="1415080"/>
              <a:ext cx="377026" cy="338554"/>
            </a:xfrm>
            <a:prstGeom prst="rect">
              <a:avLst/>
            </a:prstGeom>
            <a:noFill/>
          </p:spPr>
          <p:txBody>
            <a:bodyPr wrap="none" rtlCol="0">
              <a:spAutoFit/>
            </a:bodyPr>
            <a:lstStyle/>
            <a:p>
              <a:r>
                <a:rPr lang="en-US" sz="1600" dirty="0">
                  <a:solidFill>
                    <a:srgbClr val="FFFF00"/>
                  </a:solidFill>
                </a:rPr>
                <a:t>-8</a:t>
              </a:r>
            </a:p>
          </p:txBody>
        </p:sp>
        <p:sp>
          <p:nvSpPr>
            <p:cNvPr id="45" name="Rectangle 44">
              <a:extLst>
                <a:ext uri="{FF2B5EF4-FFF2-40B4-BE49-F238E27FC236}">
                  <a16:creationId xmlns:a16="http://schemas.microsoft.com/office/drawing/2014/main" id="{2EF83802-F521-F852-1EF4-17531E05533E}"/>
                </a:ext>
              </a:extLst>
            </p:cNvPr>
            <p:cNvSpPr/>
            <p:nvPr/>
          </p:nvSpPr>
          <p:spPr>
            <a:xfrm>
              <a:off x="4207629" y="1996928"/>
              <a:ext cx="2155946" cy="36933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323C93-2511-B643-D45F-911700E1470F}"/>
                </a:ext>
              </a:extLst>
            </p:cNvPr>
            <p:cNvSpPr/>
            <p:nvPr/>
          </p:nvSpPr>
          <p:spPr>
            <a:xfrm>
              <a:off x="4908277" y="1996928"/>
              <a:ext cx="287840" cy="36933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3363E038-845E-6EBC-0514-2DCA1C1217B5}"/>
                </a:ext>
              </a:extLst>
            </p:cNvPr>
            <p:cNvSpPr txBox="1"/>
            <p:nvPr/>
          </p:nvSpPr>
          <p:spPr>
            <a:xfrm>
              <a:off x="4804781" y="2012317"/>
              <a:ext cx="486030" cy="338554"/>
            </a:xfrm>
            <a:prstGeom prst="rect">
              <a:avLst/>
            </a:prstGeom>
            <a:noFill/>
          </p:spPr>
          <p:txBody>
            <a:bodyPr wrap="none" rtlCol="0">
              <a:spAutoFit/>
            </a:bodyPr>
            <a:lstStyle/>
            <a:p>
              <a:r>
                <a:rPr lang="en-US" sz="1600" dirty="0">
                  <a:solidFill>
                    <a:srgbClr val="FFFF00"/>
                  </a:solidFill>
                </a:rPr>
                <a:t>-13</a:t>
              </a:r>
            </a:p>
          </p:txBody>
        </p:sp>
        <p:sp>
          <p:nvSpPr>
            <p:cNvPr id="47" name="Rectangle 46">
              <a:extLst>
                <a:ext uri="{FF2B5EF4-FFF2-40B4-BE49-F238E27FC236}">
                  <a16:creationId xmlns:a16="http://schemas.microsoft.com/office/drawing/2014/main" id="{6E6DECE8-CF16-8CBE-F2A7-AE9A8BC5709D}"/>
                </a:ext>
              </a:extLst>
            </p:cNvPr>
            <p:cNvSpPr/>
            <p:nvPr/>
          </p:nvSpPr>
          <p:spPr>
            <a:xfrm>
              <a:off x="4207629" y="2594165"/>
              <a:ext cx="1713706" cy="36933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12DE99C-22DD-AD06-9B5D-93A59E090E25}"/>
                </a:ext>
              </a:extLst>
            </p:cNvPr>
            <p:cNvSpPr/>
            <p:nvPr/>
          </p:nvSpPr>
          <p:spPr>
            <a:xfrm>
              <a:off x="4552913" y="2594165"/>
              <a:ext cx="865577" cy="36933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76C352B-B065-D069-9D80-55AC94BA3E68}"/>
                </a:ext>
              </a:extLst>
            </p:cNvPr>
            <p:cNvSpPr txBox="1"/>
            <p:nvPr/>
          </p:nvSpPr>
          <p:spPr>
            <a:xfrm>
              <a:off x="4775738" y="2609554"/>
              <a:ext cx="486030" cy="338554"/>
            </a:xfrm>
            <a:prstGeom prst="rect">
              <a:avLst/>
            </a:prstGeom>
            <a:noFill/>
          </p:spPr>
          <p:txBody>
            <a:bodyPr wrap="square" rtlCol="0">
              <a:spAutoFit/>
            </a:bodyPr>
            <a:lstStyle/>
            <a:p>
              <a:r>
                <a:rPr lang="en-US" sz="1600" dirty="0">
                  <a:solidFill>
                    <a:srgbClr val="FFFF00"/>
                  </a:solidFill>
                </a:rPr>
                <a:t>-13</a:t>
              </a:r>
            </a:p>
          </p:txBody>
        </p:sp>
        <p:sp>
          <p:nvSpPr>
            <p:cNvPr id="43" name="Rectangle 42">
              <a:extLst>
                <a:ext uri="{FF2B5EF4-FFF2-40B4-BE49-F238E27FC236}">
                  <a16:creationId xmlns:a16="http://schemas.microsoft.com/office/drawing/2014/main" id="{2993AC1D-817E-08E3-4628-AE09881074D3}"/>
                </a:ext>
              </a:extLst>
            </p:cNvPr>
            <p:cNvSpPr/>
            <p:nvPr/>
          </p:nvSpPr>
          <p:spPr>
            <a:xfrm>
              <a:off x="3652797" y="3191402"/>
              <a:ext cx="2268538" cy="36933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87A3789-D819-620A-6BA4-04B940FE188D}"/>
                </a:ext>
              </a:extLst>
            </p:cNvPr>
            <p:cNvSpPr/>
            <p:nvPr/>
          </p:nvSpPr>
          <p:spPr>
            <a:xfrm>
              <a:off x="4943002" y="3191402"/>
              <a:ext cx="739218" cy="36933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563A361E-9879-E2ED-17B5-7E3024954A19}"/>
                </a:ext>
              </a:extLst>
            </p:cNvPr>
            <p:cNvSpPr txBox="1"/>
            <p:nvPr/>
          </p:nvSpPr>
          <p:spPr>
            <a:xfrm>
              <a:off x="4974350" y="3206791"/>
              <a:ext cx="486030" cy="338554"/>
            </a:xfrm>
            <a:prstGeom prst="rect">
              <a:avLst/>
            </a:prstGeom>
            <a:noFill/>
          </p:spPr>
          <p:txBody>
            <a:bodyPr wrap="none" rtlCol="0">
              <a:spAutoFit/>
            </a:bodyPr>
            <a:lstStyle/>
            <a:p>
              <a:r>
                <a:rPr lang="en-US" sz="1600" dirty="0">
                  <a:solidFill>
                    <a:srgbClr val="FFFF00"/>
                  </a:solidFill>
                </a:rPr>
                <a:t>-11</a:t>
              </a:r>
            </a:p>
          </p:txBody>
        </p:sp>
        <p:sp>
          <p:nvSpPr>
            <p:cNvPr id="42" name="Rectangle 41">
              <a:extLst>
                <a:ext uri="{FF2B5EF4-FFF2-40B4-BE49-F238E27FC236}">
                  <a16:creationId xmlns:a16="http://schemas.microsoft.com/office/drawing/2014/main" id="{4B96EBE0-751C-31E0-FEF4-A7D6126AA0FA}"/>
                </a:ext>
              </a:extLst>
            </p:cNvPr>
            <p:cNvSpPr/>
            <p:nvPr/>
          </p:nvSpPr>
          <p:spPr>
            <a:xfrm>
              <a:off x="3652797" y="3788639"/>
              <a:ext cx="1696244" cy="36933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063606E-651E-CBC0-9D1A-8EA7A27DBF3C}"/>
                </a:ext>
              </a:extLst>
            </p:cNvPr>
            <p:cNvSpPr/>
            <p:nvPr/>
          </p:nvSpPr>
          <p:spPr>
            <a:xfrm>
              <a:off x="4207629" y="3788639"/>
              <a:ext cx="458532" cy="36933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0EEE03FE-5BF7-08AD-2581-BF608A2EEE0E}"/>
                </a:ext>
              </a:extLst>
            </p:cNvPr>
            <p:cNvSpPr txBox="1"/>
            <p:nvPr/>
          </p:nvSpPr>
          <p:spPr>
            <a:xfrm>
              <a:off x="4149514" y="3804028"/>
              <a:ext cx="486030" cy="338554"/>
            </a:xfrm>
            <a:prstGeom prst="rect">
              <a:avLst/>
            </a:prstGeom>
            <a:noFill/>
          </p:spPr>
          <p:txBody>
            <a:bodyPr wrap="none" rtlCol="0">
              <a:spAutoFit/>
            </a:bodyPr>
            <a:lstStyle/>
            <a:p>
              <a:r>
                <a:rPr lang="en-US" sz="1600" dirty="0">
                  <a:solidFill>
                    <a:srgbClr val="FFFF00"/>
                  </a:solidFill>
                </a:rPr>
                <a:t>-18</a:t>
              </a:r>
            </a:p>
          </p:txBody>
        </p:sp>
      </p:grpSp>
      <p:grpSp>
        <p:nvGrpSpPr>
          <p:cNvPr id="90" name="Group 89">
            <a:extLst>
              <a:ext uri="{FF2B5EF4-FFF2-40B4-BE49-F238E27FC236}">
                <a16:creationId xmlns:a16="http://schemas.microsoft.com/office/drawing/2014/main" id="{ACEDB254-E2BA-3DD4-68C7-43BE0A7BF387}"/>
              </a:ext>
            </a:extLst>
          </p:cNvPr>
          <p:cNvGrpSpPr/>
          <p:nvPr/>
        </p:nvGrpSpPr>
        <p:grpSpPr>
          <a:xfrm>
            <a:off x="1373377" y="3788639"/>
            <a:ext cx="8199135" cy="369332"/>
            <a:chOff x="609435" y="3788639"/>
            <a:chExt cx="8199135" cy="369332"/>
          </a:xfrm>
        </p:grpSpPr>
        <p:sp>
          <p:nvSpPr>
            <p:cNvPr id="31" name="TextBox 30">
              <a:extLst>
                <a:ext uri="{FF2B5EF4-FFF2-40B4-BE49-F238E27FC236}">
                  <a16:creationId xmlns:a16="http://schemas.microsoft.com/office/drawing/2014/main" id="{4D46B63E-1AB4-4284-C891-CD1E6EDC4B0C}"/>
                </a:ext>
              </a:extLst>
            </p:cNvPr>
            <p:cNvSpPr txBox="1"/>
            <p:nvPr/>
          </p:nvSpPr>
          <p:spPr>
            <a:xfrm>
              <a:off x="609435" y="3788639"/>
              <a:ext cx="960969" cy="369332"/>
            </a:xfrm>
            <a:prstGeom prst="rect">
              <a:avLst/>
            </a:prstGeom>
            <a:noFill/>
          </p:spPr>
          <p:txBody>
            <a:bodyPr wrap="none" rtlCol="0">
              <a:spAutoFit/>
            </a:bodyPr>
            <a:lstStyle/>
            <a:p>
              <a:r>
                <a:rPr lang="en-US" b="1" dirty="0" err="1">
                  <a:solidFill>
                    <a:srgbClr val="7030A0"/>
                  </a:solidFill>
                </a:rPr>
                <a:t>Tynagh</a:t>
              </a:r>
              <a:endParaRPr lang="en-US" b="1" dirty="0">
                <a:solidFill>
                  <a:srgbClr val="7030A0"/>
                </a:solidFill>
              </a:endParaRPr>
            </a:p>
          </p:txBody>
        </p:sp>
        <p:sp>
          <p:nvSpPr>
            <p:cNvPr id="36" name="Rectangle 35">
              <a:extLst>
                <a:ext uri="{FF2B5EF4-FFF2-40B4-BE49-F238E27FC236}">
                  <a16:creationId xmlns:a16="http://schemas.microsoft.com/office/drawing/2014/main" id="{A7A4905C-1A75-9FC5-8FB4-D7407BC766D1}"/>
                </a:ext>
              </a:extLst>
            </p:cNvPr>
            <p:cNvSpPr/>
            <p:nvPr/>
          </p:nvSpPr>
          <p:spPr>
            <a:xfrm>
              <a:off x="8431021" y="3788639"/>
              <a:ext cx="352425" cy="369332"/>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371F8D00-A5F1-BE10-F1C4-8D54AE2A7A1E}"/>
                </a:ext>
              </a:extLst>
            </p:cNvPr>
            <p:cNvSpPr txBox="1"/>
            <p:nvPr/>
          </p:nvSpPr>
          <p:spPr>
            <a:xfrm>
              <a:off x="8405896" y="3804028"/>
              <a:ext cx="402674" cy="338554"/>
            </a:xfrm>
            <a:prstGeom prst="rect">
              <a:avLst/>
            </a:prstGeom>
            <a:noFill/>
          </p:spPr>
          <p:txBody>
            <a:bodyPr wrap="none" rtlCol="0">
              <a:spAutoFit/>
            </a:bodyPr>
            <a:lstStyle/>
            <a:p>
              <a:r>
                <a:rPr lang="en-US" sz="1600" dirty="0">
                  <a:solidFill>
                    <a:srgbClr val="FFFF00"/>
                  </a:solidFill>
                </a:rPr>
                <a:t>19</a:t>
              </a:r>
            </a:p>
          </p:txBody>
        </p:sp>
      </p:grpSp>
      <p:grpSp>
        <p:nvGrpSpPr>
          <p:cNvPr id="94" name="Group 93">
            <a:extLst>
              <a:ext uri="{FF2B5EF4-FFF2-40B4-BE49-F238E27FC236}">
                <a16:creationId xmlns:a16="http://schemas.microsoft.com/office/drawing/2014/main" id="{631913F1-D8A8-F5CC-98EE-D14700902DBE}"/>
              </a:ext>
            </a:extLst>
          </p:cNvPr>
          <p:cNvGrpSpPr/>
          <p:nvPr/>
        </p:nvGrpSpPr>
        <p:grpSpPr>
          <a:xfrm>
            <a:off x="6668207" y="1395496"/>
            <a:ext cx="2647954" cy="3363908"/>
            <a:chOff x="5904265" y="1395496"/>
            <a:chExt cx="2647954" cy="3363908"/>
          </a:xfrm>
        </p:grpSpPr>
        <p:sp>
          <p:nvSpPr>
            <p:cNvPr id="74" name="Rectangle 73">
              <a:extLst>
                <a:ext uri="{FF2B5EF4-FFF2-40B4-BE49-F238E27FC236}">
                  <a16:creationId xmlns:a16="http://schemas.microsoft.com/office/drawing/2014/main" id="{7ABC5F76-AD57-0CB8-AC4D-AC677B12DCA3}"/>
                </a:ext>
              </a:extLst>
            </p:cNvPr>
            <p:cNvSpPr/>
            <p:nvPr/>
          </p:nvSpPr>
          <p:spPr>
            <a:xfrm>
              <a:off x="5904265" y="4381681"/>
              <a:ext cx="1192435" cy="377723"/>
            </a:xfrm>
            <a:prstGeom prst="rect">
              <a:avLst/>
            </a:prstGeom>
            <a:solidFill>
              <a:srgbClr val="FF0000"/>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0DBBF2D-7EC3-B8E4-F607-C4E105A55D3B}"/>
                </a:ext>
              </a:extLst>
            </p:cNvPr>
            <p:cNvSpPr/>
            <p:nvPr/>
          </p:nvSpPr>
          <p:spPr>
            <a:xfrm>
              <a:off x="6604777" y="1395496"/>
              <a:ext cx="1543878" cy="377723"/>
            </a:xfrm>
            <a:prstGeom prst="rect">
              <a:avLst/>
            </a:prstGeom>
            <a:solidFill>
              <a:srgbClr val="FF0000"/>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0C8EEAF-DBC7-CF57-F4A4-BC4A2EDE76CD}"/>
                </a:ext>
              </a:extLst>
            </p:cNvPr>
            <p:cNvSpPr/>
            <p:nvPr/>
          </p:nvSpPr>
          <p:spPr>
            <a:xfrm>
              <a:off x="6584971" y="1992733"/>
              <a:ext cx="1967248" cy="377723"/>
            </a:xfrm>
            <a:prstGeom prst="rect">
              <a:avLst/>
            </a:prstGeom>
            <a:solidFill>
              <a:srgbClr val="FF0000"/>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6EDF420-7A78-DE28-BB8B-F3B72BFDBB09}"/>
                </a:ext>
              </a:extLst>
            </p:cNvPr>
            <p:cNvSpPr/>
            <p:nvPr/>
          </p:nvSpPr>
          <p:spPr>
            <a:xfrm>
              <a:off x="6001573" y="2589970"/>
              <a:ext cx="1543878" cy="377723"/>
            </a:xfrm>
            <a:prstGeom prst="rect">
              <a:avLst/>
            </a:prstGeom>
            <a:solidFill>
              <a:srgbClr val="FF0000"/>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CC5F32A-68AE-0803-7817-3540463EB22C}"/>
                </a:ext>
              </a:extLst>
            </p:cNvPr>
            <p:cNvSpPr/>
            <p:nvPr/>
          </p:nvSpPr>
          <p:spPr>
            <a:xfrm>
              <a:off x="6001573" y="3187207"/>
              <a:ext cx="1543878" cy="377723"/>
            </a:xfrm>
            <a:prstGeom prst="rect">
              <a:avLst/>
            </a:prstGeom>
            <a:solidFill>
              <a:srgbClr val="FF0000"/>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DA6ECFA-CB7D-E381-EC12-CB09833DD03C}"/>
                </a:ext>
              </a:extLst>
            </p:cNvPr>
            <p:cNvSpPr/>
            <p:nvPr/>
          </p:nvSpPr>
          <p:spPr>
            <a:xfrm>
              <a:off x="6476813" y="3784444"/>
              <a:ext cx="1107428" cy="377723"/>
            </a:xfrm>
            <a:prstGeom prst="rect">
              <a:avLst/>
            </a:prstGeom>
            <a:solidFill>
              <a:srgbClr val="FF0000"/>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a:extLst>
              <a:ext uri="{FF2B5EF4-FFF2-40B4-BE49-F238E27FC236}">
                <a16:creationId xmlns:a16="http://schemas.microsoft.com/office/drawing/2014/main" id="{D7CC00A1-FED2-F01C-2A0E-6EA06CCD877F}"/>
              </a:ext>
            </a:extLst>
          </p:cNvPr>
          <p:cNvSpPr txBox="1"/>
          <p:nvPr/>
        </p:nvSpPr>
        <p:spPr>
          <a:xfrm>
            <a:off x="1187366" y="533303"/>
            <a:ext cx="9587881" cy="523220"/>
          </a:xfrm>
          <a:prstGeom prst="rect">
            <a:avLst/>
          </a:prstGeom>
          <a:noFill/>
        </p:spPr>
        <p:txBody>
          <a:bodyPr wrap="none" rtlCol="0">
            <a:spAutoFit/>
          </a:bodyPr>
          <a:lstStyle/>
          <a:p>
            <a:r>
              <a:rPr lang="en-US" sz="2800" b="1" dirty="0">
                <a:solidFill>
                  <a:srgbClr val="7030A0"/>
                </a:solidFill>
              </a:rPr>
              <a:t>Distribution of S isotopes in producing Irish-type deposits</a:t>
            </a:r>
          </a:p>
        </p:txBody>
      </p:sp>
      <p:grpSp>
        <p:nvGrpSpPr>
          <p:cNvPr id="98" name="Group 97">
            <a:extLst>
              <a:ext uri="{FF2B5EF4-FFF2-40B4-BE49-F238E27FC236}">
                <a16:creationId xmlns:a16="http://schemas.microsoft.com/office/drawing/2014/main" id="{0927A570-B9DA-2908-E1B8-70CC3D777FB1}"/>
              </a:ext>
            </a:extLst>
          </p:cNvPr>
          <p:cNvGrpSpPr/>
          <p:nvPr/>
        </p:nvGrpSpPr>
        <p:grpSpPr>
          <a:xfrm>
            <a:off x="9863215" y="2963497"/>
            <a:ext cx="2390398" cy="656048"/>
            <a:chOff x="10062767" y="2963497"/>
            <a:chExt cx="2390398" cy="656048"/>
          </a:xfrm>
        </p:grpSpPr>
        <p:sp>
          <p:nvSpPr>
            <p:cNvPr id="68" name="TextBox 67">
              <a:extLst>
                <a:ext uri="{FF2B5EF4-FFF2-40B4-BE49-F238E27FC236}">
                  <a16:creationId xmlns:a16="http://schemas.microsoft.com/office/drawing/2014/main" id="{30F22898-14FD-D758-0F70-5AF9AE9C6429}"/>
                </a:ext>
              </a:extLst>
            </p:cNvPr>
            <p:cNvSpPr txBox="1"/>
            <p:nvPr/>
          </p:nvSpPr>
          <p:spPr>
            <a:xfrm>
              <a:off x="10062767" y="3250213"/>
              <a:ext cx="2390398" cy="369332"/>
            </a:xfrm>
            <a:prstGeom prst="rect">
              <a:avLst/>
            </a:prstGeom>
            <a:noFill/>
          </p:spPr>
          <p:txBody>
            <a:bodyPr wrap="none" rtlCol="0">
              <a:spAutoFit/>
            </a:bodyPr>
            <a:lstStyle/>
            <a:p>
              <a:r>
                <a:rPr lang="en-US" dirty="0">
                  <a:solidFill>
                    <a:srgbClr val="7030A0"/>
                  </a:solidFill>
                  <a:latin typeface="Symbol" pitchFamily="2" charset="2"/>
                </a:rPr>
                <a:t>D</a:t>
              </a:r>
              <a:r>
                <a:rPr lang="en-US" baseline="30000" dirty="0">
                  <a:solidFill>
                    <a:srgbClr val="7030A0"/>
                  </a:solidFill>
                  <a:latin typeface="Symbol" pitchFamily="2" charset="2"/>
                </a:rPr>
                <a:t>34</a:t>
              </a:r>
              <a:r>
                <a:rPr lang="en-US" dirty="0">
                  <a:solidFill>
                    <a:srgbClr val="7030A0"/>
                  </a:solidFill>
                  <a:latin typeface="+mj-lt"/>
                </a:rPr>
                <a:t>S</a:t>
              </a:r>
              <a:r>
                <a:rPr lang="en-US" baseline="-25000" dirty="0">
                  <a:solidFill>
                    <a:srgbClr val="7030A0"/>
                  </a:solidFill>
                </a:rPr>
                <a:t>SO4-H2S </a:t>
              </a:r>
              <a:r>
                <a:rPr lang="en-US" dirty="0">
                  <a:solidFill>
                    <a:srgbClr val="7030A0"/>
                  </a:solidFill>
                </a:rPr>
                <a:t>= 29-37‰</a:t>
              </a:r>
              <a:endParaRPr lang="en-US" dirty="0"/>
            </a:p>
          </p:txBody>
        </p:sp>
        <p:sp>
          <p:nvSpPr>
            <p:cNvPr id="97" name="TextBox 96">
              <a:extLst>
                <a:ext uri="{FF2B5EF4-FFF2-40B4-BE49-F238E27FC236}">
                  <a16:creationId xmlns:a16="http://schemas.microsoft.com/office/drawing/2014/main" id="{0EC71FDB-1D88-CFFE-8287-653E6B30C464}"/>
                </a:ext>
              </a:extLst>
            </p:cNvPr>
            <p:cNvSpPr txBox="1"/>
            <p:nvPr/>
          </p:nvSpPr>
          <p:spPr>
            <a:xfrm>
              <a:off x="10458164" y="2963497"/>
              <a:ext cx="1388009" cy="369332"/>
            </a:xfrm>
            <a:prstGeom prst="rect">
              <a:avLst/>
            </a:prstGeom>
            <a:noFill/>
            <a:ln>
              <a:solidFill>
                <a:schemeClr val="accent2">
                  <a:lumMod val="75000"/>
                </a:schemeClr>
              </a:solidFill>
            </a:ln>
          </p:spPr>
          <p:txBody>
            <a:bodyPr wrap="none" rtlCol="0">
              <a:spAutoFit/>
            </a:bodyPr>
            <a:lstStyle/>
            <a:p>
              <a:r>
                <a:rPr lang="en-US" b="1" dirty="0">
                  <a:solidFill>
                    <a:srgbClr val="7030A0"/>
                  </a:solidFill>
                </a:rPr>
                <a:t>Typical Ore</a:t>
              </a:r>
            </a:p>
          </p:txBody>
        </p:sp>
      </p:grpSp>
      <p:grpSp>
        <p:nvGrpSpPr>
          <p:cNvPr id="100" name="Group 99">
            <a:extLst>
              <a:ext uri="{FF2B5EF4-FFF2-40B4-BE49-F238E27FC236}">
                <a16:creationId xmlns:a16="http://schemas.microsoft.com/office/drawing/2014/main" id="{897A9DAB-ACBC-CE34-9B4C-3BF6B043DE18}"/>
              </a:ext>
            </a:extLst>
          </p:cNvPr>
          <p:cNvGrpSpPr/>
          <p:nvPr/>
        </p:nvGrpSpPr>
        <p:grpSpPr>
          <a:xfrm>
            <a:off x="9847715" y="3823452"/>
            <a:ext cx="2313454" cy="669038"/>
            <a:chOff x="10062767" y="2950507"/>
            <a:chExt cx="2313454" cy="669038"/>
          </a:xfrm>
        </p:grpSpPr>
        <p:sp>
          <p:nvSpPr>
            <p:cNvPr id="101" name="TextBox 100">
              <a:extLst>
                <a:ext uri="{FF2B5EF4-FFF2-40B4-BE49-F238E27FC236}">
                  <a16:creationId xmlns:a16="http://schemas.microsoft.com/office/drawing/2014/main" id="{E9DF4DD0-C9EC-ECB7-7AAD-282CFC139BBE}"/>
                </a:ext>
              </a:extLst>
            </p:cNvPr>
            <p:cNvSpPr txBox="1"/>
            <p:nvPr/>
          </p:nvSpPr>
          <p:spPr>
            <a:xfrm>
              <a:off x="10062767" y="3250213"/>
              <a:ext cx="2313454" cy="369332"/>
            </a:xfrm>
            <a:prstGeom prst="rect">
              <a:avLst/>
            </a:prstGeom>
            <a:noFill/>
          </p:spPr>
          <p:txBody>
            <a:bodyPr wrap="none" rtlCol="0">
              <a:spAutoFit/>
            </a:bodyPr>
            <a:lstStyle/>
            <a:p>
              <a:r>
                <a:rPr lang="en-US" dirty="0">
                  <a:solidFill>
                    <a:srgbClr val="7030A0"/>
                  </a:solidFill>
                  <a:latin typeface="Symbol" pitchFamily="2" charset="2"/>
                </a:rPr>
                <a:t>D</a:t>
              </a:r>
              <a:r>
                <a:rPr lang="en-US" baseline="30000" dirty="0">
                  <a:solidFill>
                    <a:srgbClr val="7030A0"/>
                  </a:solidFill>
                  <a:latin typeface="Symbol" pitchFamily="2" charset="2"/>
                </a:rPr>
                <a:t>34</a:t>
              </a:r>
              <a:r>
                <a:rPr lang="en-US" dirty="0">
                  <a:solidFill>
                    <a:srgbClr val="7030A0"/>
                  </a:solidFill>
                  <a:latin typeface="+mj-lt"/>
                </a:rPr>
                <a:t>S</a:t>
              </a:r>
              <a:r>
                <a:rPr lang="en-US" baseline="-25000" dirty="0">
                  <a:solidFill>
                    <a:srgbClr val="7030A0"/>
                  </a:solidFill>
                </a:rPr>
                <a:t>SO4-H2S </a:t>
              </a:r>
              <a:r>
                <a:rPr lang="en-US" dirty="0">
                  <a:solidFill>
                    <a:srgbClr val="7030A0"/>
                  </a:solidFill>
                </a:rPr>
                <a:t>= 50-60‰</a:t>
              </a:r>
              <a:endParaRPr lang="en-US" dirty="0"/>
            </a:p>
          </p:txBody>
        </p:sp>
        <p:sp>
          <p:nvSpPr>
            <p:cNvPr id="102" name="TextBox 101">
              <a:extLst>
                <a:ext uri="{FF2B5EF4-FFF2-40B4-BE49-F238E27FC236}">
                  <a16:creationId xmlns:a16="http://schemas.microsoft.com/office/drawing/2014/main" id="{CC78AFE4-EE44-4FE8-E492-5CA70F87CE34}"/>
                </a:ext>
              </a:extLst>
            </p:cNvPr>
            <p:cNvSpPr txBox="1"/>
            <p:nvPr/>
          </p:nvSpPr>
          <p:spPr>
            <a:xfrm>
              <a:off x="10383929" y="2950507"/>
              <a:ext cx="1638269" cy="369332"/>
            </a:xfrm>
            <a:prstGeom prst="rect">
              <a:avLst/>
            </a:prstGeom>
            <a:noFill/>
            <a:ln>
              <a:solidFill>
                <a:schemeClr val="accent2">
                  <a:lumMod val="75000"/>
                </a:schemeClr>
              </a:solidFill>
            </a:ln>
          </p:spPr>
          <p:txBody>
            <a:bodyPr wrap="none" rtlCol="0">
              <a:spAutoFit/>
            </a:bodyPr>
            <a:lstStyle/>
            <a:p>
              <a:r>
                <a:rPr lang="en-US" b="1" dirty="0">
                  <a:solidFill>
                    <a:srgbClr val="7030A0"/>
                  </a:solidFill>
                </a:rPr>
                <a:t>Typical Pyrite</a:t>
              </a:r>
            </a:p>
          </p:txBody>
        </p:sp>
      </p:grpSp>
    </p:spTree>
    <p:extLst>
      <p:ext uri="{BB962C8B-B14F-4D97-AF65-F5344CB8AC3E}">
        <p14:creationId xmlns:p14="http://schemas.microsoft.com/office/powerpoint/2010/main" val="59817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wipe(left)">
                                      <p:cBhvr>
                                        <p:cTn id="11" dur="500"/>
                                        <p:tgtEl>
                                          <p:spTgt spid="86"/>
                                        </p:tgtEl>
                                      </p:cBhvr>
                                    </p:animEffect>
                                  </p:childTnLst>
                                </p:cTn>
                              </p:par>
                              <p:par>
                                <p:cTn id="12" presetID="22" presetClass="entr" presetSubtype="8" fill="hold" nodeType="with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par>
                                <p:cTn id="15" presetID="22" presetClass="entr" presetSubtype="8"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par>
                                <p:cTn id="18" presetID="22" presetClass="entr" presetSubtype="8" fill="hold" nodeType="with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wipe(left)">
                                      <p:cBhvr>
                                        <p:cTn id="20" dur="500"/>
                                        <p:tgtEl>
                                          <p:spTgt spid="89"/>
                                        </p:tgtEl>
                                      </p:cBhvr>
                                    </p:animEffect>
                                  </p:childTnLst>
                                </p:cTn>
                              </p:par>
                              <p:par>
                                <p:cTn id="21" presetID="22" presetClass="entr" presetSubtype="8"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left)">
                                      <p:cBhvr>
                                        <p:cTn id="23" dur="500"/>
                                        <p:tgtEl>
                                          <p:spTgt spid="90"/>
                                        </p:tgtEl>
                                      </p:cBhvr>
                                    </p:animEffect>
                                  </p:childTnLst>
                                </p:cTn>
                              </p:par>
                              <p:par>
                                <p:cTn id="24" presetID="22" presetClass="entr" presetSubtype="8" fill="hold" nodeType="with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wipe(left)">
                                      <p:cBhvr>
                                        <p:cTn id="26" dur="500"/>
                                        <p:tgtEl>
                                          <p:spTgt spid="9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left)">
                                      <p:cBhvr>
                                        <p:cTn id="31" dur="500"/>
                                        <p:tgtEl>
                                          <p:spTgt spid="9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8"/>
                                        </p:tgtEl>
                                        <p:attrNameLst>
                                          <p:attrName>style.visibility</p:attrName>
                                        </p:attrNameLst>
                                      </p:cBhvr>
                                      <p:to>
                                        <p:strVal val="visible"/>
                                      </p:to>
                                    </p:set>
                                    <p:anim calcmode="lin" valueType="num">
                                      <p:cBhvr additive="base">
                                        <p:cTn id="36" dur="500" fill="hold"/>
                                        <p:tgtEl>
                                          <p:spTgt spid="98"/>
                                        </p:tgtEl>
                                        <p:attrNameLst>
                                          <p:attrName>ppt_x</p:attrName>
                                        </p:attrNameLst>
                                      </p:cBhvr>
                                      <p:tavLst>
                                        <p:tav tm="0">
                                          <p:val>
                                            <p:strVal val="#ppt_x"/>
                                          </p:val>
                                        </p:tav>
                                        <p:tav tm="100000">
                                          <p:val>
                                            <p:strVal val="#ppt_x"/>
                                          </p:val>
                                        </p:tav>
                                      </p:tavLst>
                                    </p:anim>
                                    <p:anim calcmode="lin" valueType="num">
                                      <p:cBhvr additive="base">
                                        <p:cTn id="37"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up)">
                                      <p:cBhvr>
                                        <p:cTn id="42" dur="500"/>
                                        <p:tgtEl>
                                          <p:spTgt spid="9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9" fill="hold" nodeType="clickEffect">
                                  <p:stCondLst>
                                    <p:cond delay="0"/>
                                  </p:stCondLst>
                                  <p:childTnLst>
                                    <p:set>
                                      <p:cBhvr>
                                        <p:cTn id="46" dur="1" fill="hold">
                                          <p:stCondLst>
                                            <p:cond delay="0"/>
                                          </p:stCondLst>
                                        </p:cTn>
                                        <p:tgtEl>
                                          <p:spTgt spid="100"/>
                                        </p:tgtEl>
                                        <p:attrNameLst>
                                          <p:attrName>style.visibility</p:attrName>
                                        </p:attrNameLst>
                                      </p:cBhvr>
                                      <p:to>
                                        <p:strVal val="visible"/>
                                      </p:to>
                                    </p:set>
                                    <p:anim calcmode="lin" valueType="num">
                                      <p:cBhvr additive="base">
                                        <p:cTn id="47" dur="500" fill="hold"/>
                                        <p:tgtEl>
                                          <p:spTgt spid="100"/>
                                        </p:tgtEl>
                                        <p:attrNameLst>
                                          <p:attrName>ppt_x</p:attrName>
                                        </p:attrNameLst>
                                      </p:cBhvr>
                                      <p:tavLst>
                                        <p:tav tm="0">
                                          <p:val>
                                            <p:strVal val="0-#ppt_w/2"/>
                                          </p:val>
                                        </p:tav>
                                        <p:tav tm="100000">
                                          <p:val>
                                            <p:strVal val="#ppt_x"/>
                                          </p:val>
                                        </p:tav>
                                      </p:tavLst>
                                    </p:anim>
                                    <p:anim calcmode="lin" valueType="num">
                                      <p:cBhvr additive="base">
                                        <p:cTn id="48"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theme/theme1.xml><?xml version="1.0" encoding="utf-8"?>
<a:theme xmlns:a="http://schemas.openxmlformats.org/drawingml/2006/main" name="LevelVTI">
  <a:themeElements>
    <a:clrScheme name="Custom 88">
      <a:dk1>
        <a:sysClr val="windowText" lastClr="000000"/>
      </a:dk1>
      <a:lt1>
        <a:sysClr val="window" lastClr="FFFFFF"/>
      </a:lt1>
      <a:dk2>
        <a:srgbClr val="182230"/>
      </a:dk2>
      <a:lt2>
        <a:srgbClr val="F2F2F2"/>
      </a:lt2>
      <a:accent1>
        <a:srgbClr val="00BAC8"/>
      </a:accent1>
      <a:accent2>
        <a:srgbClr val="794DFF"/>
      </a:accent2>
      <a:accent3>
        <a:srgbClr val="00D17D"/>
      </a:accent3>
      <a:accent4>
        <a:srgbClr val="E69500"/>
      </a:accent4>
      <a:accent5>
        <a:srgbClr val="FE5D21"/>
      </a:accent5>
      <a:accent6>
        <a:srgbClr val="939393"/>
      </a:accent6>
      <a:hlink>
        <a:srgbClr val="3E8FF1"/>
      </a:hlink>
      <a:folHlink>
        <a:srgbClr val="939393"/>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5551</TotalTime>
  <Words>2419</Words>
  <Application>Microsoft Macintosh PowerPoint</Application>
  <PresentationFormat>Widescreen</PresentationFormat>
  <Paragraphs>336</Paragraphs>
  <Slides>20</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AdvEls</vt:lpstr>
      <vt:lpstr>AdvOT6c1def61.B</vt:lpstr>
      <vt:lpstr>AdvOT88ac8687</vt:lpstr>
      <vt:lpstr>AdvTimes</vt:lpstr>
      <vt:lpstr>Arial</vt:lpstr>
      <vt:lpstr>Atkinson Hyperlegible</vt:lpstr>
      <vt:lpstr>Bank Gothic</vt:lpstr>
      <vt:lpstr>Calibri</vt:lpstr>
      <vt:lpstr>MuseoSans</vt:lpstr>
      <vt:lpstr>Seaford</vt:lpstr>
      <vt:lpstr>Stencil</vt:lpstr>
      <vt:lpstr>Symbol</vt:lpstr>
      <vt:lpstr>Univers</vt:lpstr>
      <vt:lpstr>LevelVTI</vt:lpstr>
      <vt:lpstr>Taking account of sulfur isotope geochemistry in the genesis of Irish-type base-metal deposits </vt:lpstr>
      <vt:lpstr>Basics……. </vt:lpstr>
      <vt:lpstr>Sulfur Origins……dual source Coomer and Robinson (1976) Mineralium Deposita a truly seminal paper  sulfur isotope study of the Silvermines Zn+Pb+barite deposit.</vt:lpstr>
      <vt:lpstr>Seawater d34S  </vt:lpstr>
      <vt:lpstr>Microbial sulfate reduction</vt:lpstr>
      <vt:lpstr>Isotopic fractionation and microbial sulfate reduction</vt:lpstr>
      <vt:lpstr>So, what does a dual source look like?</vt:lpstr>
      <vt:lpstr>Microbial – all the same?</vt:lpstr>
      <vt:lpstr>PowerPoint Presentation</vt:lpstr>
      <vt:lpstr>PowerPoint Presentation</vt:lpstr>
      <vt:lpstr>PowerPoint Presentation</vt:lpstr>
      <vt:lpstr>PowerPoint Presentation</vt:lpstr>
      <vt:lpstr>Hydrothermal Source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account of sulfur isotope geochemistry in the genesis of Irish-type base-metal deposits</dc:title>
  <dc:creator>Adrian Boyce</dc:creator>
  <cp:lastModifiedBy>Adrian Boyce</cp:lastModifiedBy>
  <cp:revision>1</cp:revision>
  <dcterms:created xsi:type="dcterms:W3CDTF">2023-09-04T14:54:49Z</dcterms:created>
  <dcterms:modified xsi:type="dcterms:W3CDTF">2023-09-08T11:26:02Z</dcterms:modified>
</cp:coreProperties>
</file>