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85" r:id="rId2"/>
    <p:sldId id="307" r:id="rId3"/>
    <p:sldId id="353" r:id="rId4"/>
    <p:sldId id="293" r:id="rId5"/>
    <p:sldId id="294" r:id="rId6"/>
    <p:sldId id="295" r:id="rId7"/>
    <p:sldId id="296" r:id="rId8"/>
    <p:sldId id="355" r:id="rId9"/>
    <p:sldId id="297" r:id="rId10"/>
    <p:sldId id="298" r:id="rId11"/>
    <p:sldId id="354" r:id="rId12"/>
    <p:sldId id="299" r:id="rId13"/>
    <p:sldId id="300" r:id="rId14"/>
    <p:sldId id="301" r:id="rId15"/>
    <p:sldId id="302" r:id="rId16"/>
    <p:sldId id="304" r:id="rId17"/>
    <p:sldId id="356" r:id="rId18"/>
    <p:sldId id="305" r:id="rId19"/>
    <p:sldId id="306" r:id="rId20"/>
    <p:sldId id="329" r:id="rId21"/>
    <p:sldId id="330" r:id="rId22"/>
    <p:sldId id="331" r:id="rId23"/>
    <p:sldId id="333" r:id="rId24"/>
    <p:sldId id="334" r:id="rId25"/>
    <p:sldId id="332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3" r:id="rId34"/>
    <p:sldId id="344" r:id="rId35"/>
    <p:sldId id="345" r:id="rId36"/>
    <p:sldId id="342" r:id="rId37"/>
    <p:sldId id="346" r:id="rId38"/>
    <p:sldId id="347" r:id="rId39"/>
    <p:sldId id="348" r:id="rId40"/>
    <p:sldId id="351" r:id="rId41"/>
    <p:sldId id="349" r:id="rId42"/>
    <p:sldId id="350" r:id="rId43"/>
    <p:sldId id="352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cia Santoro" initials="L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0604"/>
    <a:srgbClr val="7F0802"/>
    <a:srgbClr val="175D22"/>
    <a:srgbClr val="00FA00"/>
    <a:srgbClr val="D7FFD9"/>
    <a:srgbClr val="4D8349"/>
    <a:srgbClr val="133C0E"/>
    <a:srgbClr val="63A75D"/>
    <a:srgbClr val="DBEBDA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0208" autoAdjust="0"/>
    <p:restoredTop sz="94648"/>
  </p:normalViewPr>
  <p:slideViewPr>
    <p:cSldViewPr snapToGrid="0" snapToObjects="1">
      <p:cViewPr>
        <p:scale>
          <a:sx n="100" d="100"/>
          <a:sy n="100" d="100"/>
        </p:scale>
        <p:origin x="-624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commentAuthors" Target="commentAuthors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CEC67-DF57-A448-9F91-F2F3A204282A}" type="datetimeFigureOut">
              <a:rPr lang="en-US" smtClean="0"/>
              <a:t>08/09/23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7A38C-5248-6546-A953-CC8B3A2D1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39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5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00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03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58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29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16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9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39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71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21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79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488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01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18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180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18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18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29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09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09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67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38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55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7A38C-5248-6546-A953-CC8B3A2D1D1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53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4E08-D92A-E44A-923F-DDFA6D0DCA90}" type="datetimeFigureOut">
              <a:rPr lang="en-US" smtClean="0"/>
              <a:t>08/09/23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FF7C-D5B8-F144-AB1E-60438ED6B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47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4E08-D92A-E44A-923F-DDFA6D0DCA90}" type="datetimeFigureOut">
              <a:rPr lang="en-US" smtClean="0"/>
              <a:t>08/09/23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FF7C-D5B8-F144-AB1E-60438ED6B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57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4E08-D92A-E44A-923F-DDFA6D0DCA90}" type="datetimeFigureOut">
              <a:rPr lang="en-US" smtClean="0"/>
              <a:t>08/09/23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FF7C-D5B8-F144-AB1E-60438ED6B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81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4E08-D92A-E44A-923F-DDFA6D0DCA90}" type="datetimeFigureOut">
              <a:rPr lang="en-US" smtClean="0"/>
              <a:t>08/09/23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FF7C-D5B8-F144-AB1E-60438ED6B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61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4E08-D92A-E44A-923F-DDFA6D0DCA90}" type="datetimeFigureOut">
              <a:rPr lang="en-US" smtClean="0"/>
              <a:t>08/09/23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FF7C-D5B8-F144-AB1E-60438ED6B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5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4E08-D92A-E44A-923F-DDFA6D0DCA90}" type="datetimeFigureOut">
              <a:rPr lang="en-US" smtClean="0"/>
              <a:t>08/09/23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FF7C-D5B8-F144-AB1E-60438ED6B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66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4E08-D92A-E44A-923F-DDFA6D0DCA90}" type="datetimeFigureOut">
              <a:rPr lang="en-US" smtClean="0"/>
              <a:t>08/09/23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FF7C-D5B8-F144-AB1E-60438ED6B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73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4E08-D92A-E44A-923F-DDFA6D0DCA90}" type="datetimeFigureOut">
              <a:rPr lang="en-US" smtClean="0"/>
              <a:t>08/09/23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FF7C-D5B8-F144-AB1E-60438ED6B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1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4E08-D92A-E44A-923F-DDFA6D0DCA90}" type="datetimeFigureOut">
              <a:rPr lang="en-US" smtClean="0"/>
              <a:t>08/09/23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FF7C-D5B8-F144-AB1E-60438ED6B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58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4E08-D92A-E44A-923F-DDFA6D0DCA90}" type="datetimeFigureOut">
              <a:rPr lang="en-US" smtClean="0"/>
              <a:t>08/09/23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FF7C-D5B8-F144-AB1E-60438ED6B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77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34E08-D92A-E44A-923F-DDFA6D0DCA90}" type="datetimeFigureOut">
              <a:rPr lang="en-US" smtClean="0"/>
              <a:t>08/09/23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FF7C-D5B8-F144-AB1E-60438ED6B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35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DC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34E08-D92A-E44A-923F-DDFA6D0DCA90}" type="datetimeFigureOut">
              <a:rPr lang="en-US" smtClean="0"/>
              <a:t>08/09/23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8FF7C-D5B8-F144-AB1E-60438ED6B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3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13.png"/><Relationship Id="rId5" Type="http://schemas.openxmlformats.org/officeDocument/2006/relationships/image" Target="../media/image1.png"/><Relationship Id="rId6" Type="http://schemas.microsoft.com/office/2007/relationships/hdphoto" Target="../media/hdphoto1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28.jpg"/><Relationship Id="rId11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1.png"/><Relationship Id="rId7" Type="http://schemas.microsoft.com/office/2007/relationships/hdphoto" Target="../media/hdphoto1.wdp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1.png"/><Relationship Id="rId6" Type="http://schemas.microsoft.com/office/2007/relationships/hdphoto" Target="../media/hdphoto1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1.png"/><Relationship Id="rId6" Type="http://schemas.microsoft.com/office/2007/relationships/hdphoto" Target="../media/hdphoto1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1.png"/><Relationship Id="rId6" Type="http://schemas.microsoft.com/office/2007/relationships/hdphoto" Target="../media/hdphoto1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Relationship Id="rId6" Type="http://schemas.openxmlformats.org/officeDocument/2006/relationships/image" Target="../media/image1.png"/><Relationship Id="rId7" Type="http://schemas.microsoft.com/office/2007/relationships/hdphoto" Target="../media/hdphoto1.wdp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jpg"/><Relationship Id="rId6" Type="http://schemas.openxmlformats.org/officeDocument/2006/relationships/image" Target="../media/image1.png"/><Relationship Id="rId7" Type="http://schemas.microsoft.com/office/2007/relationships/hdphoto" Target="../media/hdphoto1.wdp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4.png"/><Relationship Id="rId4" Type="http://schemas.microsoft.com/office/2007/relationships/hdphoto" Target="../media/hdphoto4.wdp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1.png"/><Relationship Id="rId8" Type="http://schemas.microsoft.com/office/2007/relationships/hdphoto" Target="../media/hdphoto1.wdp"/><Relationship Id="rId9" Type="http://schemas.openxmlformats.org/officeDocument/2006/relationships/image" Target="../media/image4.png"/><Relationship Id="rId10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2.png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5" Type="http://schemas.openxmlformats.org/officeDocument/2006/relationships/image" Target="../media/image59.jpeg"/><Relationship Id="rId6" Type="http://schemas.microsoft.com/office/2007/relationships/hdphoto" Target="../media/hdphoto5.wdp"/><Relationship Id="rId7" Type="http://schemas.openxmlformats.org/officeDocument/2006/relationships/image" Target="../media/image60.jpg"/><Relationship Id="rId8" Type="http://schemas.openxmlformats.org/officeDocument/2006/relationships/image" Target="../media/image1.png"/><Relationship Id="rId9" Type="http://schemas.microsoft.com/office/2007/relationships/hdphoto" Target="../media/hdphoto1.wdp"/><Relationship Id="rId10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37.jpeg"/><Relationship Id="rId5" Type="http://schemas.openxmlformats.org/officeDocument/2006/relationships/image" Target="../media/image1.png"/><Relationship Id="rId6" Type="http://schemas.microsoft.com/office/2007/relationships/hdphoto" Target="../media/hdphoto1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1.png"/><Relationship Id="rId6" Type="http://schemas.microsoft.com/office/2007/relationships/hdphoto" Target="../media/hdphoto1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66.jpeg"/><Relationship Id="rId5" Type="http://schemas.openxmlformats.org/officeDocument/2006/relationships/image" Target="../media/image67.jpg"/><Relationship Id="rId6" Type="http://schemas.openxmlformats.org/officeDocument/2006/relationships/image" Target="../media/image1.png"/><Relationship Id="rId7" Type="http://schemas.microsoft.com/office/2007/relationships/hdphoto" Target="../media/hdphoto1.wdp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5" Type="http://schemas.openxmlformats.org/officeDocument/2006/relationships/image" Target="../media/image1.png"/><Relationship Id="rId6" Type="http://schemas.microsoft.com/office/2007/relationships/hdphoto" Target="../media/hdphoto1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2.png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1.png"/><Relationship Id="rId4" Type="http://schemas.microsoft.com/office/2007/relationships/hdphoto" Target="../media/hdphoto6.wdp"/><Relationship Id="rId5" Type="http://schemas.openxmlformats.org/officeDocument/2006/relationships/image" Target="../media/image72.jpg"/><Relationship Id="rId6" Type="http://schemas.openxmlformats.org/officeDocument/2006/relationships/image" Target="../media/image73.png"/><Relationship Id="rId7" Type="http://schemas.openxmlformats.org/officeDocument/2006/relationships/image" Target="../media/image74.jpg"/><Relationship Id="rId8" Type="http://schemas.openxmlformats.org/officeDocument/2006/relationships/image" Target="../media/image1.png"/><Relationship Id="rId9" Type="http://schemas.microsoft.com/office/2007/relationships/hdphoto" Target="../media/hdphoto1.wdp"/><Relationship Id="rId10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6" Type="http://schemas.openxmlformats.org/officeDocument/2006/relationships/image" Target="../media/image78.jpeg"/><Relationship Id="rId7" Type="http://schemas.openxmlformats.org/officeDocument/2006/relationships/image" Target="../media/image1.png"/><Relationship Id="rId8" Type="http://schemas.microsoft.com/office/2007/relationships/hdphoto" Target="../media/hdphoto1.wdp"/><Relationship Id="rId9" Type="http://schemas.openxmlformats.org/officeDocument/2006/relationships/image" Target="../media/image4.png"/><Relationship Id="rId10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3.png"/><Relationship Id="rId8" Type="http://schemas.openxmlformats.org/officeDocument/2006/relationships/image" Target="../media/image79.jp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3.pn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7" Type="http://schemas.openxmlformats.org/officeDocument/2006/relationships/image" Target="../media/image1.png"/><Relationship Id="rId8" Type="http://schemas.microsoft.com/office/2007/relationships/hdphoto" Target="../media/hdphoto1.wdp"/><Relationship Id="rId9" Type="http://schemas.openxmlformats.org/officeDocument/2006/relationships/image" Target="../media/image4.png"/><Relationship Id="rId10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="" xmlns:a16="http://schemas.microsoft.com/office/drawing/2014/main" id="{F3A75300-3423-0A6B-FFCB-0D1182BC4C25}"/>
              </a:ext>
            </a:extLst>
          </p:cNvPr>
          <p:cNvGrpSpPr/>
          <p:nvPr/>
        </p:nvGrpSpPr>
        <p:grpSpPr>
          <a:xfrm>
            <a:off x="1171284" y="2957546"/>
            <a:ext cx="7462764" cy="2637719"/>
            <a:chOff x="685317" y="2601255"/>
            <a:chExt cx="7980788" cy="2637719"/>
          </a:xfrm>
        </p:grpSpPr>
        <p:sp>
          <p:nvSpPr>
            <p:cNvPr id="2" name="Rectangle 6">
              <a:extLst>
                <a:ext uri="{FF2B5EF4-FFF2-40B4-BE49-F238E27FC236}">
                  <a16:creationId xmlns="" xmlns:a16="http://schemas.microsoft.com/office/drawing/2014/main" id="{07516476-7AD6-E938-0256-CD345D2A171D}"/>
                </a:ext>
              </a:extLst>
            </p:cNvPr>
            <p:cNvSpPr/>
            <p:nvPr/>
          </p:nvSpPr>
          <p:spPr>
            <a:xfrm>
              <a:off x="1985905" y="3313231"/>
              <a:ext cx="66802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2000" b="1" i="1" dirty="0">
                  <a:solidFill>
                    <a:srgbClr val="053100"/>
                  </a:solidFill>
                  <a:latin typeface="Arial"/>
                  <a:cs typeface="Arial"/>
                </a:rPr>
                <a:t>Santoro L., Putzolu </a:t>
              </a:r>
              <a:r>
                <a:rPr lang="it-IT" sz="2000" b="1" i="1" dirty="0" err="1">
                  <a:solidFill>
                    <a:srgbClr val="053100"/>
                  </a:solidFill>
                  <a:latin typeface="Arial"/>
                  <a:cs typeface="Arial"/>
                </a:rPr>
                <a:t>F</a:t>
              </a:r>
              <a:r>
                <a:rPr lang="it-IT" sz="2000" b="1" i="1" dirty="0">
                  <a:solidFill>
                    <a:srgbClr val="053100"/>
                  </a:solidFill>
                  <a:latin typeface="Arial"/>
                  <a:cs typeface="Arial"/>
                </a:rPr>
                <a:t>., </a:t>
              </a:r>
              <a:r>
                <a:rPr lang="it-IT" sz="2000" b="1" i="1" dirty="0" err="1">
                  <a:solidFill>
                    <a:srgbClr val="053100"/>
                  </a:solidFill>
                  <a:latin typeface="Arial"/>
                  <a:cs typeface="Arial"/>
                </a:rPr>
                <a:t>Mondillo</a:t>
              </a:r>
              <a:r>
                <a:rPr lang="it-IT" sz="2000" b="1" i="1" dirty="0">
                  <a:solidFill>
                    <a:srgbClr val="053100"/>
                  </a:solidFill>
                  <a:latin typeface="Arial"/>
                  <a:cs typeface="Arial"/>
                </a:rPr>
                <a:t> N.</a:t>
              </a:r>
            </a:p>
            <a:p>
              <a:pPr algn="just"/>
              <a:endParaRPr lang="it-IT" sz="2000" i="1" dirty="0">
                <a:solidFill>
                  <a:srgbClr val="053100"/>
                </a:solidFill>
                <a:latin typeface="Arial"/>
                <a:cs typeface="Arial"/>
              </a:endParaRPr>
            </a:p>
            <a:p>
              <a:pPr algn="just"/>
              <a:endParaRPr lang="it-IT" sz="2000" i="1" dirty="0">
                <a:solidFill>
                  <a:srgbClr val="053100"/>
                </a:solidFill>
                <a:latin typeface="Arial"/>
                <a:cs typeface="Arial"/>
              </a:endParaRPr>
            </a:p>
          </p:txBody>
        </p:sp>
        <p:sp>
          <p:nvSpPr>
            <p:cNvPr id="3" name="TextBox 7">
              <a:extLst>
                <a:ext uri="{FF2B5EF4-FFF2-40B4-BE49-F238E27FC236}">
                  <a16:creationId xmlns="" xmlns:a16="http://schemas.microsoft.com/office/drawing/2014/main" id="{BDDA143D-C433-BC72-13D2-E9D46A086709}"/>
                </a:ext>
              </a:extLst>
            </p:cNvPr>
            <p:cNvSpPr txBox="1"/>
            <p:nvPr/>
          </p:nvSpPr>
          <p:spPr>
            <a:xfrm>
              <a:off x="2975859" y="2601255"/>
              <a:ext cx="2253500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800" b="1" i="1" dirty="0">
                  <a:solidFill>
                    <a:srgbClr val="053100"/>
                  </a:solidFill>
                  <a:latin typeface="Arial"/>
                  <a:cs typeface="Arial"/>
                </a:rPr>
                <a:t>Maria Boni</a:t>
              </a:r>
            </a:p>
            <a:p>
              <a:pPr algn="ctr"/>
              <a:r>
                <a:rPr lang="it-IT" sz="2000" b="1" i="1" dirty="0">
                  <a:solidFill>
                    <a:srgbClr val="053100"/>
                  </a:solidFill>
                  <a:latin typeface="Arial"/>
                  <a:cs typeface="Arial"/>
                </a:rPr>
                <a:t>&amp;</a:t>
              </a:r>
            </a:p>
            <a:p>
              <a:pPr algn="ctr"/>
              <a:r>
                <a:rPr lang="it-IT" sz="2800" b="1" i="1" dirty="0">
                  <a:solidFill>
                    <a:srgbClr val="053100"/>
                  </a:solidFill>
                  <a:latin typeface="Arial"/>
                  <a:cs typeface="Arial"/>
                </a:rPr>
                <a:t>  </a:t>
              </a:r>
              <a:endParaRPr lang="en-US" sz="2400" dirty="0">
                <a:solidFill>
                  <a:srgbClr val="053100"/>
                </a:solidFill>
                <a:latin typeface="Arial"/>
                <a:cs typeface="Arial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="" xmlns:a16="http://schemas.microsoft.com/office/drawing/2014/main" id="{D37DF0B1-C978-124C-5F01-ABB717341D77}"/>
                </a:ext>
              </a:extLst>
            </p:cNvPr>
            <p:cNvSpPr txBox="1"/>
            <p:nvPr/>
          </p:nvSpPr>
          <p:spPr>
            <a:xfrm>
              <a:off x="685317" y="4592643"/>
              <a:ext cx="72099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800" i="1" dirty="0">
                  <a:solidFill>
                    <a:srgbClr val="053100"/>
                  </a:solidFill>
                  <a:latin typeface="Arial"/>
                  <a:cs typeface="Arial"/>
                </a:rPr>
                <a:t>Dipartimento Scienze della Terra, dell’Ambiente e delle Risorse, DISTAR Università di Napoli, Federico II, </a:t>
              </a:r>
              <a:r>
                <a:rPr lang="it-IT" sz="1800" i="1" dirty="0" err="1">
                  <a:solidFill>
                    <a:srgbClr val="053100"/>
                  </a:solidFill>
                  <a:latin typeface="Arial"/>
                  <a:cs typeface="Arial"/>
                </a:rPr>
                <a:t>Italy</a:t>
              </a:r>
              <a:r>
                <a:rPr lang="en-US" sz="1800" dirty="0">
                  <a:solidFill>
                    <a:srgbClr val="053100"/>
                  </a:solidFill>
                  <a:effectLst/>
                  <a:latin typeface="Arial"/>
                  <a:cs typeface="Arial"/>
                </a:rPr>
                <a:t>  </a:t>
              </a:r>
              <a:endParaRPr lang="en-US" sz="1800" dirty="0">
                <a:solidFill>
                  <a:srgbClr val="0531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07819248-0AE4-6160-04D0-34A2557F2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4" b="94330" l="4196" r="92483">
                        <a14:foregroundMark x1="45629" y1="43041" x2="45629" y2="43041"/>
                        <a14:foregroundMark x1="28147" y1="41753" x2="28147" y2="41753"/>
                        <a14:foregroundMark x1="19056" y1="41753" x2="19056" y2="41753"/>
                        <a14:foregroundMark x1="4196" y1="40464" x2="4196" y2="40464"/>
                        <a14:foregroundMark x1="58042" y1="39175" x2="58042" y2="39175"/>
                        <a14:foregroundMark x1="53846" y1="84536" x2="53846" y2="84536"/>
                        <a14:foregroundMark x1="83741" y1="40464" x2="83741" y2="40464"/>
                        <a14:foregroundMark x1="70455" y1="39175" x2="70455" y2="39175"/>
                        <a14:foregroundMark x1="70455" y1="40464" x2="70455" y2="40464"/>
                        <a14:foregroundMark x1="81294" y1="43041" x2="81294" y2="43041"/>
                        <a14:foregroundMark x1="68531" y1="40206" x2="68531" y2="40206"/>
                        <a14:foregroundMark x1="64161" y1="42526" x2="64161" y2="42526"/>
                        <a14:foregroundMark x1="73077" y1="56186" x2="73077" y2="56186"/>
                        <a14:foregroundMark x1="67832" y1="63660" x2="67832" y2="63660"/>
                        <a14:foregroundMark x1="63287" y1="50258" x2="63287" y2="50258"/>
                        <a14:foregroundMark x1="69406" y1="50773" x2="69406" y2="50773"/>
                        <a14:foregroundMark x1="78671" y1="51546" x2="78671" y2="51546"/>
                        <a14:foregroundMark x1="92657" y1="26546" x2="92657" y2="26546"/>
                        <a14:foregroundMark x1="81294" y1="10052" x2="81294" y2="10052"/>
                        <a14:foregroundMark x1="87413" y1="61598" x2="87413" y2="61598"/>
                        <a14:foregroundMark x1="84091" y1="62113" x2="84091" y2="62113"/>
                        <a14:foregroundMark x1="83392" y1="63660" x2="83392" y2="63660"/>
                        <a14:foregroundMark x1="83741" y1="64948" x2="83741" y2="64948"/>
                        <a14:foregroundMark x1="83741" y1="64948" x2="83741" y2="64948"/>
                        <a14:foregroundMark x1="88636" y1="52062" x2="88636" y2="52062"/>
                        <a14:foregroundMark x1="88636" y1="51546" x2="88636" y2="51546"/>
                        <a14:foregroundMark x1="21853" y1="60309" x2="21853" y2="60309"/>
                        <a14:foregroundMark x1="62238" y1="92784" x2="62238" y2="943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432" y="16506"/>
            <a:ext cx="1097327" cy="74434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06E39C34-F3FB-84CC-8DB1-B4F137CE7F1F}"/>
              </a:ext>
            </a:extLst>
          </p:cNvPr>
          <p:cNvSpPr txBox="1"/>
          <p:nvPr/>
        </p:nvSpPr>
        <p:spPr>
          <a:xfrm>
            <a:off x="406392" y="1058385"/>
            <a:ext cx="8398933" cy="1507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>
                <a:solidFill>
                  <a:srgbClr val="053100"/>
                </a:solidFill>
                <a:latin typeface="Arial"/>
                <a:cs typeface="Arial"/>
              </a:rPr>
              <a:t>Base metals </a:t>
            </a:r>
            <a:r>
              <a:rPr lang="en-US" sz="2800" b="1" dirty="0" err="1">
                <a:solidFill>
                  <a:srgbClr val="053100"/>
                </a:solidFill>
                <a:latin typeface="Arial"/>
                <a:cs typeface="Arial"/>
              </a:rPr>
              <a:t>sulphides</a:t>
            </a:r>
            <a:r>
              <a:rPr lang="en-US" sz="2800" b="1" dirty="0">
                <a:solidFill>
                  <a:srgbClr val="053100"/>
                </a:solidFill>
                <a:latin typeface="Arial"/>
                <a:cs typeface="Arial"/>
              </a:rPr>
              <a:t> and barite (Irish type?) in the Paleozoic of SW Sardinia (Italy): facts and   (a lot of) open questions </a:t>
            </a:r>
            <a:endParaRPr lang="en-US" sz="2800" dirty="0">
              <a:solidFill>
                <a:srgbClr val="053100"/>
              </a:solidFill>
              <a:latin typeface="Arial"/>
              <a:cs typeface="Arial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="" xmlns:a16="http://schemas.microsoft.com/office/drawing/2014/main" id="{E4ABC646-B93C-B69A-AD79-80116F5C38E3}"/>
              </a:ext>
            </a:extLst>
          </p:cNvPr>
          <p:cNvSpPr txBox="1"/>
          <p:nvPr/>
        </p:nvSpPr>
        <p:spPr>
          <a:xfrm>
            <a:off x="1367759" y="129961"/>
            <a:ext cx="64319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53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YEARS IRISH-TYPE Zn-Pb DEPOSITS</a:t>
            </a:r>
          </a:p>
          <a:p>
            <a:r>
              <a:rPr lang="it-IT" sz="1600" i="1" dirty="0">
                <a:solidFill>
                  <a:srgbClr val="053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8-10° </a:t>
            </a:r>
            <a:r>
              <a:rPr lang="it-IT" sz="1600" i="1" dirty="0" err="1">
                <a:solidFill>
                  <a:srgbClr val="053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endParaRPr lang="en-US" sz="1600" i="1" dirty="0">
              <a:solidFill>
                <a:srgbClr val="0531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File:Verde con trifoglio Verde su cerchio Bianco.png - Wikipedi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17778" r="12907" b="41630"/>
          <a:stretch/>
        </p:blipFill>
        <p:spPr>
          <a:xfrm>
            <a:off x="7851625" y="94629"/>
            <a:ext cx="1115385" cy="744341"/>
          </a:xfrm>
          <a:prstGeom prst="rect">
            <a:avLst/>
          </a:prstGeom>
        </p:spPr>
      </p:pic>
      <p:grpSp>
        <p:nvGrpSpPr>
          <p:cNvPr id="14" name="Gruppo 14">
            <a:extLst>
              <a:ext uri="{FF2B5EF4-FFF2-40B4-BE49-F238E27FC236}">
                <a16:creationId xmlns="" xmlns:a16="http://schemas.microsoft.com/office/drawing/2014/main" id="{D6E45334-2DC9-0A0D-C57A-F8ADE68F3010}"/>
              </a:ext>
            </a:extLst>
          </p:cNvPr>
          <p:cNvGrpSpPr/>
          <p:nvPr/>
        </p:nvGrpSpPr>
        <p:grpSpPr>
          <a:xfrm>
            <a:off x="2771616" y="5994012"/>
            <a:ext cx="3518088" cy="563309"/>
            <a:chOff x="2771616" y="5994012"/>
            <a:chExt cx="3518088" cy="563309"/>
          </a:xfrm>
        </p:grpSpPr>
        <p:pic>
          <p:nvPicPr>
            <p:cNvPr id="16" name="Immagine 9">
              <a:extLst>
                <a:ext uri="{FF2B5EF4-FFF2-40B4-BE49-F238E27FC236}">
                  <a16:creationId xmlns="" xmlns:a16="http://schemas.microsoft.com/office/drawing/2014/main" id="{9537189F-86D7-C86F-AA30-51B193A38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49" t="11426" r="-649" b="3704"/>
            <a:stretch/>
          </p:blipFill>
          <p:spPr>
            <a:xfrm>
              <a:off x="5148592" y="5994012"/>
              <a:ext cx="1141112" cy="563309"/>
            </a:xfrm>
            <a:prstGeom prst="rect">
              <a:avLst/>
            </a:prstGeom>
          </p:spPr>
        </p:pic>
        <p:grpSp>
          <p:nvGrpSpPr>
            <p:cNvPr id="17" name="Gruppo 10">
              <a:extLst>
                <a:ext uri="{FF2B5EF4-FFF2-40B4-BE49-F238E27FC236}">
                  <a16:creationId xmlns="" xmlns:a16="http://schemas.microsoft.com/office/drawing/2014/main" id="{1E0C6F3F-F0DF-7821-A3DD-E5441427E2F1}"/>
                </a:ext>
              </a:extLst>
            </p:cNvPr>
            <p:cNvGrpSpPr/>
            <p:nvPr/>
          </p:nvGrpSpPr>
          <p:grpSpPr>
            <a:xfrm>
              <a:off x="2771616" y="6009968"/>
              <a:ext cx="2344693" cy="547353"/>
              <a:chOff x="4982828" y="5719322"/>
              <a:chExt cx="2344693" cy="547353"/>
            </a:xfrm>
          </p:grpSpPr>
          <p:pic>
            <p:nvPicPr>
              <p:cNvPr id="19" name="Picture 2">
                <a:extLst>
                  <a:ext uri="{FF2B5EF4-FFF2-40B4-BE49-F238E27FC236}">
                    <a16:creationId xmlns="" xmlns:a16="http://schemas.microsoft.com/office/drawing/2014/main" id="{4EE1A376-9E5E-42B7-36E5-8457EBCC36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 bwMode="auto">
              <a:xfrm>
                <a:off x="4982828" y="5763300"/>
                <a:ext cx="1737050" cy="44498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Immagine 12">
                <a:extLst>
                  <a:ext uri="{FF2B5EF4-FFF2-40B4-BE49-F238E27FC236}">
                    <a16:creationId xmlns="" xmlns:a16="http://schemas.microsoft.com/office/drawing/2014/main" id="{B947F3E4-603D-EF79-3D00-78A02607CD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7457" t="7646"/>
              <a:stretch/>
            </p:blipFill>
            <p:spPr>
              <a:xfrm>
                <a:off x="6737492" y="5719322"/>
                <a:ext cx="590029" cy="5473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9186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2">
            <a:extLst>
              <a:ext uri="{FF2B5EF4-FFF2-40B4-BE49-F238E27FC236}">
                <a16:creationId xmlns="" xmlns:a16="http://schemas.microsoft.com/office/drawing/2014/main" id="{D7C037F9-55BA-FB84-7F4F-16B3B624B9E9}"/>
              </a:ext>
            </a:extLst>
          </p:cNvPr>
          <p:cNvSpPr txBox="1"/>
          <p:nvPr/>
        </p:nvSpPr>
        <p:spPr>
          <a:xfrm>
            <a:off x="0" y="-54574"/>
            <a:ext cx="9079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The western slope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" y="503809"/>
            <a:ext cx="4763804" cy="5749758"/>
            <a:chOff x="1" y="503809"/>
            <a:chExt cx="4763804" cy="5749758"/>
          </a:xfrm>
        </p:grpSpPr>
        <p:grpSp>
          <p:nvGrpSpPr>
            <p:cNvPr id="7" name="Group 6"/>
            <p:cNvGrpSpPr/>
            <p:nvPr/>
          </p:nvGrpSpPr>
          <p:grpSpPr>
            <a:xfrm>
              <a:off x="1" y="503809"/>
              <a:ext cx="4763804" cy="5749758"/>
              <a:chOff x="1" y="503809"/>
              <a:chExt cx="4763804" cy="5749758"/>
            </a:xfrm>
          </p:grpSpPr>
          <p:grpSp>
            <p:nvGrpSpPr>
              <p:cNvPr id="51" name="Group 20">
                <a:extLst>
                  <a:ext uri="{FF2B5EF4-FFF2-40B4-BE49-F238E27FC236}">
                    <a16:creationId xmlns="" xmlns:a16="http://schemas.microsoft.com/office/drawing/2014/main" id="{E73F27AF-E5E2-D8A5-5E04-07F145B82AA6}"/>
                  </a:ext>
                </a:extLst>
              </p:cNvPr>
              <p:cNvGrpSpPr/>
              <p:nvPr/>
            </p:nvGrpSpPr>
            <p:grpSpPr>
              <a:xfrm>
                <a:off x="1" y="2329070"/>
                <a:ext cx="4763804" cy="3924497"/>
                <a:chOff x="1" y="2329070"/>
                <a:chExt cx="4763804" cy="3924497"/>
              </a:xfrm>
            </p:grpSpPr>
            <p:pic>
              <p:nvPicPr>
                <p:cNvPr id="52" name="Picture 17" descr="IMG_0180 small.jpg">
                  <a:extLst>
                    <a:ext uri="{FF2B5EF4-FFF2-40B4-BE49-F238E27FC236}">
                      <a16:creationId xmlns="" xmlns:a16="http://schemas.microsoft.com/office/drawing/2014/main" id="{5CD0A374-56B6-40DA-D25C-10F208DCEC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905" y="2329070"/>
                  <a:ext cx="4660900" cy="3397856"/>
                </a:xfrm>
                <a:prstGeom prst="rect">
                  <a:avLst/>
                </a:prstGeom>
                <a:ln w="15875">
                  <a:solidFill>
                    <a:srgbClr val="133C0E"/>
                  </a:solidFill>
                </a:ln>
                <a:effectLst>
                  <a:outerShdw blurRad="190500" algn="ctr" rotWithShape="0">
                    <a:srgbClr val="000000">
                      <a:alpha val="70000"/>
                    </a:srgbClr>
                  </a:outerShdw>
                </a:effectLst>
              </p:spPr>
            </p:pic>
            <p:sp>
              <p:nvSpPr>
                <p:cNvPr id="53" name="TextBox 18">
                  <a:extLst>
                    <a:ext uri="{FF2B5EF4-FFF2-40B4-BE49-F238E27FC236}">
                      <a16:creationId xmlns="" xmlns:a16="http://schemas.microsoft.com/office/drawing/2014/main" id="{FD71F2C9-CF60-90FA-5F65-0589615A9E16}"/>
                    </a:ext>
                  </a:extLst>
                </p:cNvPr>
                <p:cNvSpPr txBox="1"/>
                <p:nvPr/>
              </p:nvSpPr>
              <p:spPr>
                <a:xfrm>
                  <a:off x="1" y="5422570"/>
                  <a:ext cx="4574322" cy="830997"/>
                </a:xfrm>
                <a:prstGeom prst="rect">
                  <a:avLst/>
                </a:prstGeom>
                <a:solidFill>
                  <a:srgbClr val="DBEBDA"/>
                </a:solidFill>
                <a:ln>
                  <a:solidFill>
                    <a:srgbClr val="63A75D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i="1" dirty="0" err="1">
                      <a:latin typeface="Arial"/>
                      <a:cs typeface="Arial"/>
                    </a:rPr>
                    <a:t>Planu</a:t>
                  </a:r>
                  <a:r>
                    <a:rPr lang="en-US" sz="1600" i="1" dirty="0">
                      <a:latin typeface="Arial"/>
                      <a:cs typeface="Arial"/>
                    </a:rPr>
                    <a:t> </a:t>
                  </a:r>
                  <a:r>
                    <a:rPr lang="en-US" sz="1600" i="1" dirty="0" err="1">
                      <a:latin typeface="Arial"/>
                      <a:cs typeface="Arial"/>
                    </a:rPr>
                    <a:t>Sartu</a:t>
                  </a:r>
                  <a:r>
                    <a:rPr lang="en-US" sz="1600" i="1" dirty="0">
                      <a:latin typeface="Arial"/>
                      <a:cs typeface="Arial"/>
                    </a:rPr>
                    <a:t> (</a:t>
                  </a:r>
                  <a:r>
                    <a:rPr lang="en-US" sz="1600" i="1" dirty="0" err="1">
                      <a:latin typeface="Arial"/>
                      <a:cs typeface="Arial"/>
                    </a:rPr>
                    <a:t>Buggerru</a:t>
                  </a:r>
                  <a:r>
                    <a:rPr lang="en-US" sz="1600" i="1" dirty="0">
                      <a:latin typeface="Arial"/>
                      <a:cs typeface="Arial"/>
                    </a:rPr>
                    <a:t>)</a:t>
                  </a:r>
                </a:p>
                <a:p>
                  <a:pPr algn="ctr"/>
                  <a:r>
                    <a:rPr lang="en-US" sz="1600" dirty="0">
                      <a:latin typeface="Arial"/>
                      <a:cs typeface="Arial"/>
                    </a:rPr>
                    <a:t>Well-bedded </a:t>
                  </a:r>
                  <a:r>
                    <a:rPr lang="en-US" sz="1600" dirty="0" smtClean="0">
                      <a:latin typeface="Arial"/>
                      <a:cs typeface="Arial"/>
                    </a:rPr>
                    <a:t>limestone and dolomite </a:t>
                  </a:r>
                  <a:r>
                    <a:rPr lang="en-US" sz="1600" dirty="0">
                      <a:latin typeface="Arial"/>
                      <a:cs typeface="Arial"/>
                    </a:rPr>
                    <a:t>with chert layers and nodules on the western slope </a:t>
                  </a:r>
                </a:p>
              </p:txBody>
            </p:sp>
          </p:grpSp>
          <p:pic>
            <p:nvPicPr>
              <p:cNvPr id="57" name="Picture 21">
                <a:extLst>
                  <a:ext uri="{FF2B5EF4-FFF2-40B4-BE49-F238E27FC236}">
                    <a16:creationId xmlns="" xmlns:a16="http://schemas.microsoft.com/office/drawing/2014/main" id="{A835E5DD-E09D-502B-493D-A0C7CF2EA1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1373" b="22917"/>
              <a:stretch/>
            </p:blipFill>
            <p:spPr>
              <a:xfrm>
                <a:off x="127794" y="503809"/>
                <a:ext cx="4583992" cy="1723997"/>
              </a:xfrm>
              <a:prstGeom prst="rect">
                <a:avLst/>
              </a:prstGeom>
              <a:ln w="38100" cmpd="sng">
                <a:solidFill>
                  <a:srgbClr val="133C0E"/>
                </a:solidFill>
              </a:ln>
              <a:effectLst>
                <a:outerShdw blurRad="190500" algn="ctr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75" name="Oval 5">
              <a:extLst>
                <a:ext uri="{FF2B5EF4-FFF2-40B4-BE49-F238E27FC236}">
                  <a16:creationId xmlns="" xmlns:a16="http://schemas.microsoft.com/office/drawing/2014/main" id="{3E5CB045-4887-29B1-60CA-C54358C4F19E}"/>
                </a:ext>
              </a:extLst>
            </p:cNvPr>
            <p:cNvSpPr/>
            <p:nvPr/>
          </p:nvSpPr>
          <p:spPr>
            <a:xfrm>
              <a:off x="1235605" y="630787"/>
              <a:ext cx="698454" cy="1388513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5">
              <a:extLst>
                <a:ext uri="{FF2B5EF4-FFF2-40B4-BE49-F238E27FC236}">
                  <a16:creationId xmlns="" xmlns:a16="http://schemas.microsoft.com/office/drawing/2014/main" id="{3E5CB045-4887-29B1-60CA-C54358C4F19E}"/>
                </a:ext>
              </a:extLst>
            </p:cNvPr>
            <p:cNvSpPr/>
            <p:nvPr/>
          </p:nvSpPr>
          <p:spPr>
            <a:xfrm>
              <a:off x="3623205" y="609599"/>
              <a:ext cx="567795" cy="1274599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573317" y="6256861"/>
            <a:ext cx="7971965" cy="601139"/>
            <a:chOff x="835311" y="3672157"/>
            <a:chExt cx="7971965" cy="601139"/>
          </a:xfrm>
        </p:grpSpPr>
        <p:grpSp>
          <p:nvGrpSpPr>
            <p:cNvPr id="32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34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39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40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5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37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36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33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502320" y="0"/>
            <a:ext cx="4590880" cy="6083300"/>
            <a:chOff x="4426120" y="0"/>
            <a:chExt cx="4590880" cy="6083300"/>
          </a:xfrm>
        </p:grpSpPr>
        <p:grpSp>
          <p:nvGrpSpPr>
            <p:cNvPr id="59" name="Group 25">
              <a:extLst>
                <a:ext uri="{FF2B5EF4-FFF2-40B4-BE49-F238E27FC236}">
                  <a16:creationId xmlns="" xmlns:a16="http://schemas.microsoft.com/office/drawing/2014/main" id="{5342B552-35CC-DD4B-CD47-9CA7916E06B4}"/>
                </a:ext>
              </a:extLst>
            </p:cNvPr>
            <p:cNvGrpSpPr/>
            <p:nvPr/>
          </p:nvGrpSpPr>
          <p:grpSpPr>
            <a:xfrm>
              <a:off x="4426120" y="0"/>
              <a:ext cx="4590880" cy="6083300"/>
              <a:chOff x="4426120" y="0"/>
              <a:chExt cx="4590880" cy="6083300"/>
            </a:xfrm>
          </p:grpSpPr>
          <p:grpSp>
            <p:nvGrpSpPr>
              <p:cNvPr id="60" name="Group 26">
                <a:extLst>
                  <a:ext uri="{FF2B5EF4-FFF2-40B4-BE49-F238E27FC236}">
                    <a16:creationId xmlns="" xmlns:a16="http://schemas.microsoft.com/office/drawing/2014/main" id="{4AFBB713-D5D1-52C9-7BBE-28FF9C1F2475}"/>
                  </a:ext>
                </a:extLst>
              </p:cNvPr>
              <p:cNvGrpSpPr/>
              <p:nvPr/>
            </p:nvGrpSpPr>
            <p:grpSpPr>
              <a:xfrm>
                <a:off x="4559300" y="0"/>
                <a:ext cx="4457700" cy="6083300"/>
                <a:chOff x="330200" y="0"/>
                <a:chExt cx="5029200" cy="6714067"/>
              </a:xfrm>
            </p:grpSpPr>
            <p:pic>
              <p:nvPicPr>
                <p:cNvPr id="62" name="Picture 28" descr="Buggerru2_ER6_0054 copy.jpg">
                  <a:extLst>
                    <a:ext uri="{FF2B5EF4-FFF2-40B4-BE49-F238E27FC236}">
                      <a16:creationId xmlns="" xmlns:a16="http://schemas.microsoft.com/office/drawing/2014/main" id="{404C5064-2C07-A3DF-D1D0-80D56680BA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7148" y="8467"/>
                  <a:ext cx="4993993" cy="6705600"/>
                </a:xfrm>
                <a:prstGeom prst="rect">
                  <a:avLst/>
                </a:prstGeom>
                <a:ln w="15875">
                  <a:solidFill>
                    <a:srgbClr val="133C0E"/>
                  </a:solidFill>
                </a:ln>
              </p:spPr>
            </p:pic>
            <p:sp>
              <p:nvSpPr>
                <p:cNvPr id="63" name="Freeform 29">
                  <a:extLst>
                    <a:ext uri="{FF2B5EF4-FFF2-40B4-BE49-F238E27FC236}">
                      <a16:creationId xmlns="" xmlns:a16="http://schemas.microsoft.com/office/drawing/2014/main" id="{AC177CFB-3C37-51E6-0AC3-8741265C0D73}"/>
                    </a:ext>
                  </a:extLst>
                </p:cNvPr>
                <p:cNvSpPr/>
                <p:nvPr/>
              </p:nvSpPr>
              <p:spPr>
                <a:xfrm>
                  <a:off x="2476500" y="0"/>
                  <a:ext cx="2125014" cy="1625600"/>
                </a:xfrm>
                <a:custGeom>
                  <a:avLst/>
                  <a:gdLst>
                    <a:gd name="connsiteX0" fmla="*/ 0 w 2125014"/>
                    <a:gd name="connsiteY0" fmla="*/ 723900 h 1625600"/>
                    <a:gd name="connsiteX1" fmla="*/ 63500 w 2125014"/>
                    <a:gd name="connsiteY1" fmla="*/ 660400 h 1625600"/>
                    <a:gd name="connsiteX2" fmla="*/ 139700 w 2125014"/>
                    <a:gd name="connsiteY2" fmla="*/ 635000 h 1625600"/>
                    <a:gd name="connsiteX3" fmla="*/ 114300 w 2125014"/>
                    <a:gd name="connsiteY3" fmla="*/ 558800 h 1625600"/>
                    <a:gd name="connsiteX4" fmla="*/ 101600 w 2125014"/>
                    <a:gd name="connsiteY4" fmla="*/ 520700 h 1625600"/>
                    <a:gd name="connsiteX5" fmla="*/ 152400 w 2125014"/>
                    <a:gd name="connsiteY5" fmla="*/ 457200 h 1625600"/>
                    <a:gd name="connsiteX6" fmla="*/ 177800 w 2125014"/>
                    <a:gd name="connsiteY6" fmla="*/ 419100 h 1625600"/>
                    <a:gd name="connsiteX7" fmla="*/ 254000 w 2125014"/>
                    <a:gd name="connsiteY7" fmla="*/ 381000 h 1625600"/>
                    <a:gd name="connsiteX8" fmla="*/ 292100 w 2125014"/>
                    <a:gd name="connsiteY8" fmla="*/ 355600 h 1625600"/>
                    <a:gd name="connsiteX9" fmla="*/ 330200 w 2125014"/>
                    <a:gd name="connsiteY9" fmla="*/ 342900 h 1625600"/>
                    <a:gd name="connsiteX10" fmla="*/ 368300 w 2125014"/>
                    <a:gd name="connsiteY10" fmla="*/ 317500 h 1625600"/>
                    <a:gd name="connsiteX11" fmla="*/ 406400 w 2125014"/>
                    <a:gd name="connsiteY11" fmla="*/ 304800 h 1625600"/>
                    <a:gd name="connsiteX12" fmla="*/ 482600 w 2125014"/>
                    <a:gd name="connsiteY12" fmla="*/ 228600 h 1625600"/>
                    <a:gd name="connsiteX13" fmla="*/ 558800 w 2125014"/>
                    <a:gd name="connsiteY13" fmla="*/ 152400 h 1625600"/>
                    <a:gd name="connsiteX14" fmla="*/ 635000 w 2125014"/>
                    <a:gd name="connsiteY14" fmla="*/ 127000 h 1625600"/>
                    <a:gd name="connsiteX15" fmla="*/ 762000 w 2125014"/>
                    <a:gd name="connsiteY15" fmla="*/ 50800 h 1625600"/>
                    <a:gd name="connsiteX16" fmla="*/ 838200 w 2125014"/>
                    <a:gd name="connsiteY16" fmla="*/ 25400 h 1625600"/>
                    <a:gd name="connsiteX17" fmla="*/ 876300 w 2125014"/>
                    <a:gd name="connsiteY17" fmla="*/ 12700 h 1625600"/>
                    <a:gd name="connsiteX18" fmla="*/ 914400 w 2125014"/>
                    <a:gd name="connsiteY18" fmla="*/ 0 h 1625600"/>
                    <a:gd name="connsiteX19" fmla="*/ 1193800 w 2125014"/>
                    <a:gd name="connsiteY19" fmla="*/ 12700 h 1625600"/>
                    <a:gd name="connsiteX20" fmla="*/ 1282700 w 2125014"/>
                    <a:gd name="connsiteY20" fmla="*/ 25400 h 1625600"/>
                    <a:gd name="connsiteX21" fmla="*/ 1422400 w 2125014"/>
                    <a:gd name="connsiteY21" fmla="*/ 50800 h 1625600"/>
                    <a:gd name="connsiteX22" fmla="*/ 1511300 w 2125014"/>
                    <a:gd name="connsiteY22" fmla="*/ 63500 h 1625600"/>
                    <a:gd name="connsiteX23" fmla="*/ 1574800 w 2125014"/>
                    <a:gd name="connsiteY23" fmla="*/ 114300 h 1625600"/>
                    <a:gd name="connsiteX24" fmla="*/ 1651000 w 2125014"/>
                    <a:gd name="connsiteY24" fmla="*/ 190500 h 1625600"/>
                    <a:gd name="connsiteX25" fmla="*/ 1727200 w 2125014"/>
                    <a:gd name="connsiteY25" fmla="*/ 254000 h 1625600"/>
                    <a:gd name="connsiteX26" fmla="*/ 1701800 w 2125014"/>
                    <a:gd name="connsiteY26" fmla="*/ 292100 h 1625600"/>
                    <a:gd name="connsiteX27" fmla="*/ 1727200 w 2125014"/>
                    <a:gd name="connsiteY27" fmla="*/ 330200 h 1625600"/>
                    <a:gd name="connsiteX28" fmla="*/ 1752600 w 2125014"/>
                    <a:gd name="connsiteY28" fmla="*/ 406400 h 1625600"/>
                    <a:gd name="connsiteX29" fmla="*/ 1803400 w 2125014"/>
                    <a:gd name="connsiteY29" fmla="*/ 482600 h 1625600"/>
                    <a:gd name="connsiteX30" fmla="*/ 1828800 w 2125014"/>
                    <a:gd name="connsiteY30" fmla="*/ 558800 h 1625600"/>
                    <a:gd name="connsiteX31" fmla="*/ 1854200 w 2125014"/>
                    <a:gd name="connsiteY31" fmla="*/ 596900 h 1625600"/>
                    <a:gd name="connsiteX32" fmla="*/ 1866900 w 2125014"/>
                    <a:gd name="connsiteY32" fmla="*/ 635000 h 1625600"/>
                    <a:gd name="connsiteX33" fmla="*/ 1905000 w 2125014"/>
                    <a:gd name="connsiteY33" fmla="*/ 660400 h 1625600"/>
                    <a:gd name="connsiteX34" fmla="*/ 1930400 w 2125014"/>
                    <a:gd name="connsiteY34" fmla="*/ 698500 h 1625600"/>
                    <a:gd name="connsiteX35" fmla="*/ 1993900 w 2125014"/>
                    <a:gd name="connsiteY35" fmla="*/ 762000 h 1625600"/>
                    <a:gd name="connsiteX36" fmla="*/ 2019300 w 2125014"/>
                    <a:gd name="connsiteY36" fmla="*/ 838200 h 1625600"/>
                    <a:gd name="connsiteX37" fmla="*/ 2057400 w 2125014"/>
                    <a:gd name="connsiteY37" fmla="*/ 952500 h 1625600"/>
                    <a:gd name="connsiteX38" fmla="*/ 2095500 w 2125014"/>
                    <a:gd name="connsiteY38" fmla="*/ 1066800 h 1625600"/>
                    <a:gd name="connsiteX39" fmla="*/ 2108200 w 2125014"/>
                    <a:gd name="connsiteY39" fmla="*/ 1104900 h 1625600"/>
                    <a:gd name="connsiteX40" fmla="*/ 2108200 w 2125014"/>
                    <a:gd name="connsiteY40" fmla="*/ 1384300 h 1625600"/>
                    <a:gd name="connsiteX41" fmla="*/ 2070100 w 2125014"/>
                    <a:gd name="connsiteY41" fmla="*/ 1409700 h 1625600"/>
                    <a:gd name="connsiteX42" fmla="*/ 1993900 w 2125014"/>
                    <a:gd name="connsiteY42" fmla="*/ 1435100 h 1625600"/>
                    <a:gd name="connsiteX43" fmla="*/ 1955800 w 2125014"/>
                    <a:gd name="connsiteY43" fmla="*/ 1473200 h 1625600"/>
                    <a:gd name="connsiteX44" fmla="*/ 1917700 w 2125014"/>
                    <a:gd name="connsiteY44" fmla="*/ 1498600 h 1625600"/>
                    <a:gd name="connsiteX45" fmla="*/ 1854200 w 2125014"/>
                    <a:gd name="connsiteY45" fmla="*/ 1549400 h 1625600"/>
                    <a:gd name="connsiteX46" fmla="*/ 1828800 w 2125014"/>
                    <a:gd name="connsiteY46" fmla="*/ 1587500 h 1625600"/>
                    <a:gd name="connsiteX47" fmla="*/ 1638300 w 2125014"/>
                    <a:gd name="connsiteY47" fmla="*/ 1625600 h 1625600"/>
                    <a:gd name="connsiteX48" fmla="*/ 1447800 w 2125014"/>
                    <a:gd name="connsiteY48" fmla="*/ 1562100 h 1625600"/>
                    <a:gd name="connsiteX49" fmla="*/ 1308100 w 2125014"/>
                    <a:gd name="connsiteY49" fmla="*/ 1524000 h 1625600"/>
                    <a:gd name="connsiteX50" fmla="*/ 1231900 w 2125014"/>
                    <a:gd name="connsiteY50" fmla="*/ 1511300 h 1625600"/>
                    <a:gd name="connsiteX51" fmla="*/ 1003300 w 2125014"/>
                    <a:gd name="connsiteY51" fmla="*/ 1498600 h 1625600"/>
                    <a:gd name="connsiteX52" fmla="*/ 850900 w 2125014"/>
                    <a:gd name="connsiteY52" fmla="*/ 1422400 h 1625600"/>
                    <a:gd name="connsiteX53" fmla="*/ 774700 w 2125014"/>
                    <a:gd name="connsiteY53" fmla="*/ 1358900 h 1625600"/>
                    <a:gd name="connsiteX54" fmla="*/ 660400 w 2125014"/>
                    <a:gd name="connsiteY54" fmla="*/ 1333500 h 1625600"/>
                    <a:gd name="connsiteX55" fmla="*/ 520700 w 2125014"/>
                    <a:gd name="connsiteY55" fmla="*/ 1295400 h 1625600"/>
                    <a:gd name="connsiteX56" fmla="*/ 381000 w 2125014"/>
                    <a:gd name="connsiteY56" fmla="*/ 1308100 h 1625600"/>
                    <a:gd name="connsiteX57" fmla="*/ 292100 w 2125014"/>
                    <a:gd name="connsiteY57" fmla="*/ 1320800 h 1625600"/>
                    <a:gd name="connsiteX58" fmla="*/ 114300 w 2125014"/>
                    <a:gd name="connsiteY58" fmla="*/ 1308100 h 1625600"/>
                    <a:gd name="connsiteX59" fmla="*/ 38100 w 2125014"/>
                    <a:gd name="connsiteY59" fmla="*/ 1282700 h 1625600"/>
                    <a:gd name="connsiteX60" fmla="*/ 12700 w 2125014"/>
                    <a:gd name="connsiteY60" fmla="*/ 1244600 h 1625600"/>
                    <a:gd name="connsiteX61" fmla="*/ 0 w 2125014"/>
                    <a:gd name="connsiteY61" fmla="*/ 1206500 h 1625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2125014" h="1625600">
                      <a:moveTo>
                        <a:pt x="0" y="723900"/>
                      </a:moveTo>
                      <a:cubicBezTo>
                        <a:pt x="21167" y="702733"/>
                        <a:pt x="38246" y="676471"/>
                        <a:pt x="63500" y="660400"/>
                      </a:cubicBezTo>
                      <a:cubicBezTo>
                        <a:pt x="86088" y="646026"/>
                        <a:pt x="139700" y="635000"/>
                        <a:pt x="139700" y="635000"/>
                      </a:cubicBezTo>
                      <a:lnTo>
                        <a:pt x="114300" y="558800"/>
                      </a:lnTo>
                      <a:lnTo>
                        <a:pt x="101600" y="520700"/>
                      </a:lnTo>
                      <a:cubicBezTo>
                        <a:pt x="126324" y="446527"/>
                        <a:pt x="94955" y="514645"/>
                        <a:pt x="152400" y="457200"/>
                      </a:cubicBezTo>
                      <a:cubicBezTo>
                        <a:pt x="163193" y="446407"/>
                        <a:pt x="167007" y="429893"/>
                        <a:pt x="177800" y="419100"/>
                      </a:cubicBezTo>
                      <a:cubicBezTo>
                        <a:pt x="214196" y="382704"/>
                        <a:pt x="212683" y="401658"/>
                        <a:pt x="254000" y="381000"/>
                      </a:cubicBezTo>
                      <a:cubicBezTo>
                        <a:pt x="267652" y="374174"/>
                        <a:pt x="278448" y="362426"/>
                        <a:pt x="292100" y="355600"/>
                      </a:cubicBezTo>
                      <a:cubicBezTo>
                        <a:pt x="304074" y="349613"/>
                        <a:pt x="318226" y="348887"/>
                        <a:pt x="330200" y="342900"/>
                      </a:cubicBezTo>
                      <a:cubicBezTo>
                        <a:pt x="343852" y="336074"/>
                        <a:pt x="354648" y="324326"/>
                        <a:pt x="368300" y="317500"/>
                      </a:cubicBezTo>
                      <a:cubicBezTo>
                        <a:pt x="380274" y="311513"/>
                        <a:pt x="394426" y="310787"/>
                        <a:pt x="406400" y="304800"/>
                      </a:cubicBezTo>
                      <a:cubicBezTo>
                        <a:pt x="459310" y="278345"/>
                        <a:pt x="439228" y="276792"/>
                        <a:pt x="482600" y="228600"/>
                      </a:cubicBezTo>
                      <a:cubicBezTo>
                        <a:pt x="506630" y="201900"/>
                        <a:pt x="524722" y="163759"/>
                        <a:pt x="558800" y="152400"/>
                      </a:cubicBezTo>
                      <a:cubicBezTo>
                        <a:pt x="584200" y="143933"/>
                        <a:pt x="612723" y="141852"/>
                        <a:pt x="635000" y="127000"/>
                      </a:cubicBezTo>
                      <a:cubicBezTo>
                        <a:pt x="679725" y="97183"/>
                        <a:pt x="713185" y="70326"/>
                        <a:pt x="762000" y="50800"/>
                      </a:cubicBezTo>
                      <a:cubicBezTo>
                        <a:pt x="786859" y="40856"/>
                        <a:pt x="812800" y="33867"/>
                        <a:pt x="838200" y="25400"/>
                      </a:cubicBezTo>
                      <a:lnTo>
                        <a:pt x="876300" y="12700"/>
                      </a:lnTo>
                      <a:lnTo>
                        <a:pt x="914400" y="0"/>
                      </a:lnTo>
                      <a:cubicBezTo>
                        <a:pt x="1007533" y="4233"/>
                        <a:pt x="1100791" y="6286"/>
                        <a:pt x="1193800" y="12700"/>
                      </a:cubicBezTo>
                      <a:cubicBezTo>
                        <a:pt x="1223663" y="14760"/>
                        <a:pt x="1253114" y="20848"/>
                        <a:pt x="1282700" y="25400"/>
                      </a:cubicBezTo>
                      <a:cubicBezTo>
                        <a:pt x="1557969" y="67749"/>
                        <a:pt x="1184624" y="11171"/>
                        <a:pt x="1422400" y="50800"/>
                      </a:cubicBezTo>
                      <a:cubicBezTo>
                        <a:pt x="1451927" y="55721"/>
                        <a:pt x="1481667" y="59267"/>
                        <a:pt x="1511300" y="63500"/>
                      </a:cubicBezTo>
                      <a:cubicBezTo>
                        <a:pt x="1577518" y="85573"/>
                        <a:pt x="1526425" y="59878"/>
                        <a:pt x="1574800" y="114300"/>
                      </a:cubicBezTo>
                      <a:cubicBezTo>
                        <a:pt x="1598665" y="141148"/>
                        <a:pt x="1625600" y="165100"/>
                        <a:pt x="1651000" y="190500"/>
                      </a:cubicBezTo>
                      <a:cubicBezTo>
                        <a:pt x="1699893" y="239393"/>
                        <a:pt x="1674156" y="218637"/>
                        <a:pt x="1727200" y="254000"/>
                      </a:cubicBezTo>
                      <a:cubicBezTo>
                        <a:pt x="1718733" y="266700"/>
                        <a:pt x="1701800" y="276836"/>
                        <a:pt x="1701800" y="292100"/>
                      </a:cubicBezTo>
                      <a:cubicBezTo>
                        <a:pt x="1701800" y="307364"/>
                        <a:pt x="1721001" y="316252"/>
                        <a:pt x="1727200" y="330200"/>
                      </a:cubicBezTo>
                      <a:cubicBezTo>
                        <a:pt x="1738074" y="354666"/>
                        <a:pt x="1737748" y="384123"/>
                        <a:pt x="1752600" y="406400"/>
                      </a:cubicBezTo>
                      <a:cubicBezTo>
                        <a:pt x="1769533" y="431800"/>
                        <a:pt x="1793747" y="453640"/>
                        <a:pt x="1803400" y="482600"/>
                      </a:cubicBezTo>
                      <a:cubicBezTo>
                        <a:pt x="1811867" y="508000"/>
                        <a:pt x="1813948" y="536523"/>
                        <a:pt x="1828800" y="558800"/>
                      </a:cubicBezTo>
                      <a:cubicBezTo>
                        <a:pt x="1837267" y="571500"/>
                        <a:pt x="1847374" y="583248"/>
                        <a:pt x="1854200" y="596900"/>
                      </a:cubicBezTo>
                      <a:cubicBezTo>
                        <a:pt x="1860187" y="608874"/>
                        <a:pt x="1858537" y="624547"/>
                        <a:pt x="1866900" y="635000"/>
                      </a:cubicBezTo>
                      <a:cubicBezTo>
                        <a:pt x="1876435" y="646919"/>
                        <a:pt x="1892300" y="651933"/>
                        <a:pt x="1905000" y="660400"/>
                      </a:cubicBezTo>
                      <a:cubicBezTo>
                        <a:pt x="1913467" y="673100"/>
                        <a:pt x="1919607" y="687707"/>
                        <a:pt x="1930400" y="698500"/>
                      </a:cubicBezTo>
                      <a:cubicBezTo>
                        <a:pt x="1974427" y="742527"/>
                        <a:pt x="1966807" y="701040"/>
                        <a:pt x="1993900" y="762000"/>
                      </a:cubicBezTo>
                      <a:cubicBezTo>
                        <a:pt x="2004774" y="786466"/>
                        <a:pt x="2010833" y="812800"/>
                        <a:pt x="2019300" y="838200"/>
                      </a:cubicBezTo>
                      <a:lnTo>
                        <a:pt x="2057400" y="952500"/>
                      </a:lnTo>
                      <a:lnTo>
                        <a:pt x="2095500" y="1066800"/>
                      </a:lnTo>
                      <a:lnTo>
                        <a:pt x="2108200" y="1104900"/>
                      </a:lnTo>
                      <a:cubicBezTo>
                        <a:pt x="2123297" y="1210580"/>
                        <a:pt x="2136929" y="1262200"/>
                        <a:pt x="2108200" y="1384300"/>
                      </a:cubicBezTo>
                      <a:cubicBezTo>
                        <a:pt x="2104704" y="1399158"/>
                        <a:pt x="2084048" y="1403501"/>
                        <a:pt x="2070100" y="1409700"/>
                      </a:cubicBezTo>
                      <a:cubicBezTo>
                        <a:pt x="2045634" y="1420574"/>
                        <a:pt x="1993900" y="1435100"/>
                        <a:pt x="1993900" y="1435100"/>
                      </a:cubicBezTo>
                      <a:cubicBezTo>
                        <a:pt x="1981200" y="1447800"/>
                        <a:pt x="1969598" y="1461702"/>
                        <a:pt x="1955800" y="1473200"/>
                      </a:cubicBezTo>
                      <a:cubicBezTo>
                        <a:pt x="1944074" y="1482971"/>
                        <a:pt x="1928493" y="1487807"/>
                        <a:pt x="1917700" y="1498600"/>
                      </a:cubicBezTo>
                      <a:cubicBezTo>
                        <a:pt x="1860255" y="1556045"/>
                        <a:pt x="1928373" y="1524676"/>
                        <a:pt x="1854200" y="1549400"/>
                      </a:cubicBezTo>
                      <a:cubicBezTo>
                        <a:pt x="1845733" y="1562100"/>
                        <a:pt x="1839593" y="1576707"/>
                        <a:pt x="1828800" y="1587500"/>
                      </a:cubicBezTo>
                      <a:cubicBezTo>
                        <a:pt x="1777563" y="1638737"/>
                        <a:pt x="1708130" y="1619781"/>
                        <a:pt x="1638300" y="1625600"/>
                      </a:cubicBezTo>
                      <a:lnTo>
                        <a:pt x="1447800" y="1562100"/>
                      </a:lnTo>
                      <a:cubicBezTo>
                        <a:pt x="1398554" y="1545685"/>
                        <a:pt x="1365394" y="1533549"/>
                        <a:pt x="1308100" y="1524000"/>
                      </a:cubicBezTo>
                      <a:cubicBezTo>
                        <a:pt x="1282700" y="1519767"/>
                        <a:pt x="1257561" y="1513438"/>
                        <a:pt x="1231900" y="1511300"/>
                      </a:cubicBezTo>
                      <a:cubicBezTo>
                        <a:pt x="1155846" y="1504962"/>
                        <a:pt x="1079500" y="1502833"/>
                        <a:pt x="1003300" y="1498600"/>
                      </a:cubicBezTo>
                      <a:cubicBezTo>
                        <a:pt x="941325" y="1477942"/>
                        <a:pt x="900139" y="1471639"/>
                        <a:pt x="850900" y="1422400"/>
                      </a:cubicBezTo>
                      <a:cubicBezTo>
                        <a:pt x="822813" y="1394313"/>
                        <a:pt x="810063" y="1376581"/>
                        <a:pt x="774700" y="1358900"/>
                      </a:cubicBezTo>
                      <a:cubicBezTo>
                        <a:pt x="740900" y="1342000"/>
                        <a:pt x="694544" y="1340817"/>
                        <a:pt x="660400" y="1333500"/>
                      </a:cubicBezTo>
                      <a:cubicBezTo>
                        <a:pt x="580189" y="1316312"/>
                        <a:pt x="578735" y="1314745"/>
                        <a:pt x="520700" y="1295400"/>
                      </a:cubicBezTo>
                      <a:cubicBezTo>
                        <a:pt x="474133" y="1299633"/>
                        <a:pt x="427473" y="1302936"/>
                        <a:pt x="381000" y="1308100"/>
                      </a:cubicBezTo>
                      <a:cubicBezTo>
                        <a:pt x="351249" y="1311406"/>
                        <a:pt x="322034" y="1320800"/>
                        <a:pt x="292100" y="1320800"/>
                      </a:cubicBezTo>
                      <a:cubicBezTo>
                        <a:pt x="232682" y="1320800"/>
                        <a:pt x="173567" y="1312333"/>
                        <a:pt x="114300" y="1308100"/>
                      </a:cubicBezTo>
                      <a:cubicBezTo>
                        <a:pt x="88900" y="1299633"/>
                        <a:pt x="52952" y="1304977"/>
                        <a:pt x="38100" y="1282700"/>
                      </a:cubicBezTo>
                      <a:cubicBezTo>
                        <a:pt x="29633" y="1270000"/>
                        <a:pt x="19526" y="1258252"/>
                        <a:pt x="12700" y="1244600"/>
                      </a:cubicBezTo>
                      <a:cubicBezTo>
                        <a:pt x="6713" y="1232626"/>
                        <a:pt x="0" y="1206500"/>
                        <a:pt x="0" y="1206500"/>
                      </a:cubicBezTo>
                    </a:path>
                  </a:pathLst>
                </a:custGeom>
                <a:ln w="28575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4" name="Group 30">
                  <a:extLst>
                    <a:ext uri="{FF2B5EF4-FFF2-40B4-BE49-F238E27FC236}">
                      <a16:creationId xmlns="" xmlns:a16="http://schemas.microsoft.com/office/drawing/2014/main" id="{938E0DB1-4BD1-4753-E676-30C7CBAD80B3}"/>
                    </a:ext>
                  </a:extLst>
                </p:cNvPr>
                <p:cNvGrpSpPr/>
                <p:nvPr/>
              </p:nvGrpSpPr>
              <p:grpSpPr>
                <a:xfrm>
                  <a:off x="330200" y="1816100"/>
                  <a:ext cx="5029200" cy="3949700"/>
                  <a:chOff x="330200" y="1816100"/>
                  <a:chExt cx="5029200" cy="3949700"/>
                </a:xfrm>
              </p:grpSpPr>
              <p:sp>
                <p:nvSpPr>
                  <p:cNvPr id="65" name="Freeform 31">
                    <a:extLst>
                      <a:ext uri="{FF2B5EF4-FFF2-40B4-BE49-F238E27FC236}">
                        <a16:creationId xmlns="" xmlns:a16="http://schemas.microsoft.com/office/drawing/2014/main" id="{C81B781A-1A38-0FC6-982C-A02D70354F24}"/>
                      </a:ext>
                    </a:extLst>
                  </p:cNvPr>
                  <p:cNvSpPr/>
                  <p:nvPr/>
                </p:nvSpPr>
                <p:spPr>
                  <a:xfrm>
                    <a:off x="3175000" y="1816100"/>
                    <a:ext cx="1426514" cy="609599"/>
                  </a:xfrm>
                  <a:custGeom>
                    <a:avLst/>
                    <a:gdLst>
                      <a:gd name="connsiteX0" fmla="*/ 50800 w 1054100"/>
                      <a:gd name="connsiteY0" fmla="*/ 203200 h 683833"/>
                      <a:gd name="connsiteX1" fmla="*/ 63500 w 1054100"/>
                      <a:gd name="connsiteY1" fmla="*/ 127000 h 683833"/>
                      <a:gd name="connsiteX2" fmla="*/ 101600 w 1054100"/>
                      <a:gd name="connsiteY2" fmla="*/ 114300 h 683833"/>
                      <a:gd name="connsiteX3" fmla="*/ 139700 w 1054100"/>
                      <a:gd name="connsiteY3" fmla="*/ 88900 h 683833"/>
                      <a:gd name="connsiteX4" fmla="*/ 292100 w 1054100"/>
                      <a:gd name="connsiteY4" fmla="*/ 50800 h 683833"/>
                      <a:gd name="connsiteX5" fmla="*/ 419100 w 1054100"/>
                      <a:gd name="connsiteY5" fmla="*/ 12700 h 683833"/>
                      <a:gd name="connsiteX6" fmla="*/ 457200 w 1054100"/>
                      <a:gd name="connsiteY6" fmla="*/ 0 h 683833"/>
                      <a:gd name="connsiteX7" fmla="*/ 558800 w 1054100"/>
                      <a:gd name="connsiteY7" fmla="*/ 25400 h 683833"/>
                      <a:gd name="connsiteX8" fmla="*/ 635000 w 1054100"/>
                      <a:gd name="connsiteY8" fmla="*/ 76200 h 683833"/>
                      <a:gd name="connsiteX9" fmla="*/ 673100 w 1054100"/>
                      <a:gd name="connsiteY9" fmla="*/ 101600 h 683833"/>
                      <a:gd name="connsiteX10" fmla="*/ 749300 w 1054100"/>
                      <a:gd name="connsiteY10" fmla="*/ 152400 h 683833"/>
                      <a:gd name="connsiteX11" fmla="*/ 787400 w 1054100"/>
                      <a:gd name="connsiteY11" fmla="*/ 177800 h 683833"/>
                      <a:gd name="connsiteX12" fmla="*/ 812800 w 1054100"/>
                      <a:gd name="connsiteY12" fmla="*/ 215900 h 683833"/>
                      <a:gd name="connsiteX13" fmla="*/ 850900 w 1054100"/>
                      <a:gd name="connsiteY13" fmla="*/ 241300 h 683833"/>
                      <a:gd name="connsiteX14" fmla="*/ 901700 w 1054100"/>
                      <a:gd name="connsiteY14" fmla="*/ 317500 h 683833"/>
                      <a:gd name="connsiteX15" fmla="*/ 927100 w 1054100"/>
                      <a:gd name="connsiteY15" fmla="*/ 355600 h 683833"/>
                      <a:gd name="connsiteX16" fmla="*/ 977900 w 1054100"/>
                      <a:gd name="connsiteY16" fmla="*/ 431800 h 683833"/>
                      <a:gd name="connsiteX17" fmla="*/ 1003300 w 1054100"/>
                      <a:gd name="connsiteY17" fmla="*/ 469900 h 683833"/>
                      <a:gd name="connsiteX18" fmla="*/ 1016000 w 1054100"/>
                      <a:gd name="connsiteY18" fmla="*/ 508000 h 683833"/>
                      <a:gd name="connsiteX19" fmla="*/ 1054100 w 1054100"/>
                      <a:gd name="connsiteY19" fmla="*/ 584200 h 683833"/>
                      <a:gd name="connsiteX20" fmla="*/ 1016000 w 1054100"/>
                      <a:gd name="connsiteY20" fmla="*/ 622300 h 683833"/>
                      <a:gd name="connsiteX21" fmla="*/ 749300 w 1054100"/>
                      <a:gd name="connsiteY21" fmla="*/ 660400 h 683833"/>
                      <a:gd name="connsiteX22" fmla="*/ 558800 w 1054100"/>
                      <a:gd name="connsiteY22" fmla="*/ 660400 h 683833"/>
                      <a:gd name="connsiteX23" fmla="*/ 508000 w 1054100"/>
                      <a:gd name="connsiteY23" fmla="*/ 584200 h 683833"/>
                      <a:gd name="connsiteX24" fmla="*/ 482600 w 1054100"/>
                      <a:gd name="connsiteY24" fmla="*/ 546100 h 683833"/>
                      <a:gd name="connsiteX25" fmla="*/ 469900 w 1054100"/>
                      <a:gd name="connsiteY25" fmla="*/ 508000 h 683833"/>
                      <a:gd name="connsiteX26" fmla="*/ 342900 w 1054100"/>
                      <a:gd name="connsiteY26" fmla="*/ 495300 h 683833"/>
                      <a:gd name="connsiteX27" fmla="*/ 266700 w 1054100"/>
                      <a:gd name="connsiteY27" fmla="*/ 457200 h 683833"/>
                      <a:gd name="connsiteX28" fmla="*/ 228600 w 1054100"/>
                      <a:gd name="connsiteY28" fmla="*/ 431800 h 683833"/>
                      <a:gd name="connsiteX29" fmla="*/ 190500 w 1054100"/>
                      <a:gd name="connsiteY29" fmla="*/ 419100 h 683833"/>
                      <a:gd name="connsiteX30" fmla="*/ 152400 w 1054100"/>
                      <a:gd name="connsiteY30" fmla="*/ 393700 h 683833"/>
                      <a:gd name="connsiteX31" fmla="*/ 76200 w 1054100"/>
                      <a:gd name="connsiteY31" fmla="*/ 355600 h 683833"/>
                      <a:gd name="connsiteX32" fmla="*/ 25400 w 1054100"/>
                      <a:gd name="connsiteY32" fmla="*/ 279400 h 683833"/>
                      <a:gd name="connsiteX33" fmla="*/ 0 w 1054100"/>
                      <a:gd name="connsiteY33" fmla="*/ 203200 h 683833"/>
                      <a:gd name="connsiteX34" fmla="*/ 12700 w 1054100"/>
                      <a:gd name="connsiteY34" fmla="*/ 88900 h 683833"/>
                      <a:gd name="connsiteX35" fmla="*/ 25400 w 1054100"/>
                      <a:gd name="connsiteY35" fmla="*/ 50800 h 683833"/>
                      <a:gd name="connsiteX36" fmla="*/ 63500 w 1054100"/>
                      <a:gd name="connsiteY36" fmla="*/ 76200 h 683833"/>
                      <a:gd name="connsiteX37" fmla="*/ 101600 w 1054100"/>
                      <a:gd name="connsiteY37" fmla="*/ 63500 h 683833"/>
                      <a:gd name="connsiteX38" fmla="*/ 50800 w 1054100"/>
                      <a:gd name="connsiteY38" fmla="*/ 76200 h 683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054100" h="683833">
                        <a:moveTo>
                          <a:pt x="50800" y="203200"/>
                        </a:moveTo>
                        <a:cubicBezTo>
                          <a:pt x="55033" y="177800"/>
                          <a:pt x="50724" y="149358"/>
                          <a:pt x="63500" y="127000"/>
                        </a:cubicBezTo>
                        <a:cubicBezTo>
                          <a:pt x="70142" y="115377"/>
                          <a:pt x="89626" y="120287"/>
                          <a:pt x="101600" y="114300"/>
                        </a:cubicBezTo>
                        <a:cubicBezTo>
                          <a:pt x="115252" y="107474"/>
                          <a:pt x="125752" y="95099"/>
                          <a:pt x="139700" y="88900"/>
                        </a:cubicBezTo>
                        <a:cubicBezTo>
                          <a:pt x="209137" y="58039"/>
                          <a:pt x="219490" y="65322"/>
                          <a:pt x="292100" y="50800"/>
                        </a:cubicBezTo>
                        <a:cubicBezTo>
                          <a:pt x="340084" y="41203"/>
                          <a:pt x="370504" y="28899"/>
                          <a:pt x="419100" y="12700"/>
                        </a:cubicBezTo>
                        <a:lnTo>
                          <a:pt x="457200" y="0"/>
                        </a:lnTo>
                        <a:cubicBezTo>
                          <a:pt x="474793" y="3519"/>
                          <a:pt x="536833" y="13196"/>
                          <a:pt x="558800" y="25400"/>
                        </a:cubicBezTo>
                        <a:cubicBezTo>
                          <a:pt x="585485" y="40225"/>
                          <a:pt x="609600" y="59267"/>
                          <a:pt x="635000" y="76200"/>
                        </a:cubicBezTo>
                        <a:lnTo>
                          <a:pt x="673100" y="101600"/>
                        </a:lnTo>
                        <a:lnTo>
                          <a:pt x="749300" y="152400"/>
                        </a:lnTo>
                        <a:lnTo>
                          <a:pt x="787400" y="177800"/>
                        </a:lnTo>
                        <a:cubicBezTo>
                          <a:pt x="795867" y="190500"/>
                          <a:pt x="802007" y="205107"/>
                          <a:pt x="812800" y="215900"/>
                        </a:cubicBezTo>
                        <a:cubicBezTo>
                          <a:pt x="823593" y="226693"/>
                          <a:pt x="840849" y="229813"/>
                          <a:pt x="850900" y="241300"/>
                        </a:cubicBezTo>
                        <a:cubicBezTo>
                          <a:pt x="871002" y="264274"/>
                          <a:pt x="884767" y="292100"/>
                          <a:pt x="901700" y="317500"/>
                        </a:cubicBezTo>
                        <a:lnTo>
                          <a:pt x="927100" y="355600"/>
                        </a:lnTo>
                        <a:lnTo>
                          <a:pt x="977900" y="431800"/>
                        </a:lnTo>
                        <a:cubicBezTo>
                          <a:pt x="986367" y="444500"/>
                          <a:pt x="998473" y="455420"/>
                          <a:pt x="1003300" y="469900"/>
                        </a:cubicBezTo>
                        <a:cubicBezTo>
                          <a:pt x="1007533" y="482600"/>
                          <a:pt x="1010013" y="496026"/>
                          <a:pt x="1016000" y="508000"/>
                        </a:cubicBezTo>
                        <a:cubicBezTo>
                          <a:pt x="1065239" y="606477"/>
                          <a:pt x="1022178" y="488435"/>
                          <a:pt x="1054100" y="584200"/>
                        </a:cubicBezTo>
                        <a:cubicBezTo>
                          <a:pt x="1041400" y="596900"/>
                          <a:pt x="1031700" y="613578"/>
                          <a:pt x="1016000" y="622300"/>
                        </a:cubicBezTo>
                        <a:cubicBezTo>
                          <a:pt x="941504" y="663686"/>
                          <a:pt x="818953" y="655756"/>
                          <a:pt x="749300" y="660400"/>
                        </a:cubicBezTo>
                        <a:cubicBezTo>
                          <a:pt x="682838" y="682554"/>
                          <a:pt x="648390" y="699595"/>
                          <a:pt x="558800" y="660400"/>
                        </a:cubicBezTo>
                        <a:cubicBezTo>
                          <a:pt x="530832" y="648164"/>
                          <a:pt x="524933" y="609600"/>
                          <a:pt x="508000" y="584200"/>
                        </a:cubicBezTo>
                        <a:cubicBezTo>
                          <a:pt x="499533" y="571500"/>
                          <a:pt x="487427" y="560580"/>
                          <a:pt x="482600" y="546100"/>
                        </a:cubicBezTo>
                        <a:cubicBezTo>
                          <a:pt x="478367" y="533400"/>
                          <a:pt x="482481" y="512575"/>
                          <a:pt x="469900" y="508000"/>
                        </a:cubicBezTo>
                        <a:cubicBezTo>
                          <a:pt x="429917" y="493461"/>
                          <a:pt x="385233" y="499533"/>
                          <a:pt x="342900" y="495300"/>
                        </a:cubicBezTo>
                        <a:cubicBezTo>
                          <a:pt x="233711" y="422507"/>
                          <a:pt x="371860" y="509780"/>
                          <a:pt x="266700" y="457200"/>
                        </a:cubicBezTo>
                        <a:cubicBezTo>
                          <a:pt x="253048" y="450374"/>
                          <a:pt x="242252" y="438626"/>
                          <a:pt x="228600" y="431800"/>
                        </a:cubicBezTo>
                        <a:cubicBezTo>
                          <a:pt x="216626" y="425813"/>
                          <a:pt x="202474" y="425087"/>
                          <a:pt x="190500" y="419100"/>
                        </a:cubicBezTo>
                        <a:cubicBezTo>
                          <a:pt x="176848" y="412274"/>
                          <a:pt x="166052" y="400526"/>
                          <a:pt x="152400" y="393700"/>
                        </a:cubicBezTo>
                        <a:cubicBezTo>
                          <a:pt x="47240" y="341120"/>
                          <a:pt x="185389" y="428393"/>
                          <a:pt x="76200" y="355600"/>
                        </a:cubicBezTo>
                        <a:cubicBezTo>
                          <a:pt x="59267" y="330200"/>
                          <a:pt x="35053" y="308360"/>
                          <a:pt x="25400" y="279400"/>
                        </a:cubicBezTo>
                        <a:lnTo>
                          <a:pt x="0" y="203200"/>
                        </a:lnTo>
                        <a:cubicBezTo>
                          <a:pt x="4233" y="165100"/>
                          <a:pt x="6398" y="126713"/>
                          <a:pt x="12700" y="88900"/>
                        </a:cubicBezTo>
                        <a:cubicBezTo>
                          <a:pt x="14901" y="75695"/>
                          <a:pt x="12413" y="54047"/>
                          <a:pt x="25400" y="50800"/>
                        </a:cubicBezTo>
                        <a:cubicBezTo>
                          <a:pt x="40208" y="47098"/>
                          <a:pt x="50800" y="67733"/>
                          <a:pt x="63500" y="76200"/>
                        </a:cubicBezTo>
                        <a:cubicBezTo>
                          <a:pt x="76200" y="71967"/>
                          <a:pt x="114987" y="63500"/>
                          <a:pt x="101600" y="63500"/>
                        </a:cubicBezTo>
                        <a:cubicBezTo>
                          <a:pt x="84146" y="63500"/>
                          <a:pt x="50800" y="76200"/>
                          <a:pt x="50800" y="76200"/>
                        </a:cubicBezTo>
                      </a:path>
                    </a:pathLst>
                  </a:cu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Freeform 32">
                    <a:extLst>
                      <a:ext uri="{FF2B5EF4-FFF2-40B4-BE49-F238E27FC236}">
                        <a16:creationId xmlns="" xmlns:a16="http://schemas.microsoft.com/office/drawing/2014/main" id="{BD5295B9-7D3F-5C76-B42A-1A37014D08E5}"/>
                      </a:ext>
                    </a:extLst>
                  </p:cNvPr>
                  <p:cNvSpPr/>
                  <p:nvPr/>
                </p:nvSpPr>
                <p:spPr>
                  <a:xfrm>
                    <a:off x="2209800" y="2514600"/>
                    <a:ext cx="1625600" cy="800100"/>
                  </a:xfrm>
                  <a:custGeom>
                    <a:avLst/>
                    <a:gdLst>
                      <a:gd name="connsiteX0" fmla="*/ 228600 w 1625600"/>
                      <a:gd name="connsiteY0" fmla="*/ 215900 h 800100"/>
                      <a:gd name="connsiteX1" fmla="*/ 279400 w 1625600"/>
                      <a:gd name="connsiteY1" fmla="*/ 152400 h 800100"/>
                      <a:gd name="connsiteX2" fmla="*/ 330200 w 1625600"/>
                      <a:gd name="connsiteY2" fmla="*/ 88900 h 800100"/>
                      <a:gd name="connsiteX3" fmla="*/ 342900 w 1625600"/>
                      <a:gd name="connsiteY3" fmla="*/ 50800 h 800100"/>
                      <a:gd name="connsiteX4" fmla="*/ 381000 w 1625600"/>
                      <a:gd name="connsiteY4" fmla="*/ 38100 h 800100"/>
                      <a:gd name="connsiteX5" fmla="*/ 609600 w 1625600"/>
                      <a:gd name="connsiteY5" fmla="*/ 25400 h 800100"/>
                      <a:gd name="connsiteX6" fmla="*/ 850900 w 1625600"/>
                      <a:gd name="connsiteY6" fmla="*/ 0 h 800100"/>
                      <a:gd name="connsiteX7" fmla="*/ 1130300 w 1625600"/>
                      <a:gd name="connsiteY7" fmla="*/ 12700 h 800100"/>
                      <a:gd name="connsiteX8" fmla="*/ 1193800 w 1625600"/>
                      <a:gd name="connsiteY8" fmla="*/ 76200 h 800100"/>
                      <a:gd name="connsiteX9" fmla="*/ 1206500 w 1625600"/>
                      <a:gd name="connsiteY9" fmla="*/ 114300 h 800100"/>
                      <a:gd name="connsiteX10" fmla="*/ 1244600 w 1625600"/>
                      <a:gd name="connsiteY10" fmla="*/ 139700 h 800100"/>
                      <a:gd name="connsiteX11" fmla="*/ 1320800 w 1625600"/>
                      <a:gd name="connsiteY11" fmla="*/ 190500 h 800100"/>
                      <a:gd name="connsiteX12" fmla="*/ 1397000 w 1625600"/>
                      <a:gd name="connsiteY12" fmla="*/ 254000 h 800100"/>
                      <a:gd name="connsiteX13" fmla="*/ 1435100 w 1625600"/>
                      <a:gd name="connsiteY13" fmla="*/ 266700 h 800100"/>
                      <a:gd name="connsiteX14" fmla="*/ 1460500 w 1625600"/>
                      <a:gd name="connsiteY14" fmla="*/ 304800 h 800100"/>
                      <a:gd name="connsiteX15" fmla="*/ 1536700 w 1625600"/>
                      <a:gd name="connsiteY15" fmla="*/ 355600 h 800100"/>
                      <a:gd name="connsiteX16" fmla="*/ 1587500 w 1625600"/>
                      <a:gd name="connsiteY16" fmla="*/ 431800 h 800100"/>
                      <a:gd name="connsiteX17" fmla="*/ 1625600 w 1625600"/>
                      <a:gd name="connsiteY17" fmla="*/ 508000 h 800100"/>
                      <a:gd name="connsiteX18" fmla="*/ 1612900 w 1625600"/>
                      <a:gd name="connsiteY18" fmla="*/ 584200 h 800100"/>
                      <a:gd name="connsiteX19" fmla="*/ 1536700 w 1625600"/>
                      <a:gd name="connsiteY19" fmla="*/ 635000 h 800100"/>
                      <a:gd name="connsiteX20" fmla="*/ 1498600 w 1625600"/>
                      <a:gd name="connsiteY20" fmla="*/ 660400 h 800100"/>
                      <a:gd name="connsiteX21" fmla="*/ 1231900 w 1625600"/>
                      <a:gd name="connsiteY21" fmla="*/ 685800 h 800100"/>
                      <a:gd name="connsiteX22" fmla="*/ 736600 w 1625600"/>
                      <a:gd name="connsiteY22" fmla="*/ 711200 h 800100"/>
                      <a:gd name="connsiteX23" fmla="*/ 406400 w 1625600"/>
                      <a:gd name="connsiteY23" fmla="*/ 723900 h 800100"/>
                      <a:gd name="connsiteX24" fmla="*/ 317500 w 1625600"/>
                      <a:gd name="connsiteY24" fmla="*/ 736600 h 800100"/>
                      <a:gd name="connsiteX25" fmla="*/ 279400 w 1625600"/>
                      <a:gd name="connsiteY25" fmla="*/ 749300 h 800100"/>
                      <a:gd name="connsiteX26" fmla="*/ 215900 w 1625600"/>
                      <a:gd name="connsiteY26" fmla="*/ 800100 h 800100"/>
                      <a:gd name="connsiteX27" fmla="*/ 165100 w 1625600"/>
                      <a:gd name="connsiteY27" fmla="*/ 736600 h 800100"/>
                      <a:gd name="connsiteX28" fmla="*/ 127000 w 1625600"/>
                      <a:gd name="connsiteY28" fmla="*/ 711200 h 800100"/>
                      <a:gd name="connsiteX29" fmla="*/ 101600 w 1625600"/>
                      <a:gd name="connsiteY29" fmla="*/ 673100 h 800100"/>
                      <a:gd name="connsiteX30" fmla="*/ 38100 w 1625600"/>
                      <a:gd name="connsiteY30" fmla="*/ 622300 h 800100"/>
                      <a:gd name="connsiteX31" fmla="*/ 12700 w 1625600"/>
                      <a:gd name="connsiteY31" fmla="*/ 546100 h 800100"/>
                      <a:gd name="connsiteX32" fmla="*/ 0 w 1625600"/>
                      <a:gd name="connsiteY32" fmla="*/ 508000 h 800100"/>
                      <a:gd name="connsiteX33" fmla="*/ 12700 w 1625600"/>
                      <a:gd name="connsiteY33" fmla="*/ 457200 h 800100"/>
                      <a:gd name="connsiteX34" fmla="*/ 50800 w 1625600"/>
                      <a:gd name="connsiteY34" fmla="*/ 381000 h 800100"/>
                      <a:gd name="connsiteX35" fmla="*/ 88900 w 1625600"/>
                      <a:gd name="connsiteY35" fmla="*/ 355600 h 800100"/>
                      <a:gd name="connsiteX36" fmla="*/ 139700 w 1625600"/>
                      <a:gd name="connsiteY36" fmla="*/ 279400 h 800100"/>
                      <a:gd name="connsiteX37" fmla="*/ 165100 w 1625600"/>
                      <a:gd name="connsiteY37" fmla="*/ 241300 h 800100"/>
                      <a:gd name="connsiteX38" fmla="*/ 228600 w 1625600"/>
                      <a:gd name="connsiteY38" fmla="*/ 215900 h 800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625600" h="800100">
                        <a:moveTo>
                          <a:pt x="228600" y="215900"/>
                        </a:moveTo>
                        <a:cubicBezTo>
                          <a:pt x="247650" y="201083"/>
                          <a:pt x="265034" y="175386"/>
                          <a:pt x="279400" y="152400"/>
                        </a:cubicBezTo>
                        <a:cubicBezTo>
                          <a:pt x="323217" y="82293"/>
                          <a:pt x="250986" y="141709"/>
                          <a:pt x="330200" y="88900"/>
                        </a:cubicBezTo>
                        <a:cubicBezTo>
                          <a:pt x="334433" y="76200"/>
                          <a:pt x="333434" y="60266"/>
                          <a:pt x="342900" y="50800"/>
                        </a:cubicBezTo>
                        <a:cubicBezTo>
                          <a:pt x="352366" y="41334"/>
                          <a:pt x="367673" y="39369"/>
                          <a:pt x="381000" y="38100"/>
                        </a:cubicBezTo>
                        <a:cubicBezTo>
                          <a:pt x="456974" y="30864"/>
                          <a:pt x="533532" y="31568"/>
                          <a:pt x="609600" y="25400"/>
                        </a:cubicBezTo>
                        <a:cubicBezTo>
                          <a:pt x="690213" y="18864"/>
                          <a:pt x="850900" y="0"/>
                          <a:pt x="850900" y="0"/>
                        </a:cubicBezTo>
                        <a:cubicBezTo>
                          <a:pt x="944033" y="4233"/>
                          <a:pt x="1037735" y="1592"/>
                          <a:pt x="1130300" y="12700"/>
                        </a:cubicBezTo>
                        <a:cubicBezTo>
                          <a:pt x="1157321" y="15943"/>
                          <a:pt x="1183712" y="56024"/>
                          <a:pt x="1193800" y="76200"/>
                        </a:cubicBezTo>
                        <a:cubicBezTo>
                          <a:pt x="1199787" y="88174"/>
                          <a:pt x="1198137" y="103847"/>
                          <a:pt x="1206500" y="114300"/>
                        </a:cubicBezTo>
                        <a:cubicBezTo>
                          <a:pt x="1216035" y="126219"/>
                          <a:pt x="1232874" y="129929"/>
                          <a:pt x="1244600" y="139700"/>
                        </a:cubicBezTo>
                        <a:cubicBezTo>
                          <a:pt x="1352937" y="229981"/>
                          <a:pt x="1220365" y="140282"/>
                          <a:pt x="1320800" y="190500"/>
                        </a:cubicBezTo>
                        <a:cubicBezTo>
                          <a:pt x="1403902" y="232051"/>
                          <a:pt x="1312738" y="197825"/>
                          <a:pt x="1397000" y="254000"/>
                        </a:cubicBezTo>
                        <a:cubicBezTo>
                          <a:pt x="1408139" y="261426"/>
                          <a:pt x="1422400" y="262467"/>
                          <a:pt x="1435100" y="266700"/>
                        </a:cubicBezTo>
                        <a:cubicBezTo>
                          <a:pt x="1443567" y="279400"/>
                          <a:pt x="1448581" y="295265"/>
                          <a:pt x="1460500" y="304800"/>
                        </a:cubicBezTo>
                        <a:cubicBezTo>
                          <a:pt x="1547760" y="374608"/>
                          <a:pt x="1446039" y="239035"/>
                          <a:pt x="1536700" y="355600"/>
                        </a:cubicBezTo>
                        <a:cubicBezTo>
                          <a:pt x="1555442" y="379697"/>
                          <a:pt x="1577847" y="402840"/>
                          <a:pt x="1587500" y="431800"/>
                        </a:cubicBezTo>
                        <a:cubicBezTo>
                          <a:pt x="1605027" y="484380"/>
                          <a:pt x="1592774" y="458761"/>
                          <a:pt x="1625600" y="508000"/>
                        </a:cubicBezTo>
                        <a:cubicBezTo>
                          <a:pt x="1621367" y="533400"/>
                          <a:pt x="1627667" y="563104"/>
                          <a:pt x="1612900" y="584200"/>
                        </a:cubicBezTo>
                        <a:cubicBezTo>
                          <a:pt x="1595394" y="609209"/>
                          <a:pt x="1562100" y="618067"/>
                          <a:pt x="1536700" y="635000"/>
                        </a:cubicBezTo>
                        <a:cubicBezTo>
                          <a:pt x="1524000" y="643467"/>
                          <a:pt x="1513080" y="655573"/>
                          <a:pt x="1498600" y="660400"/>
                        </a:cubicBezTo>
                        <a:cubicBezTo>
                          <a:pt x="1388099" y="697234"/>
                          <a:pt x="1473866" y="672357"/>
                          <a:pt x="1231900" y="685800"/>
                        </a:cubicBezTo>
                        <a:cubicBezTo>
                          <a:pt x="1015618" y="721847"/>
                          <a:pt x="1193484" y="695712"/>
                          <a:pt x="736600" y="711200"/>
                        </a:cubicBezTo>
                        <a:lnTo>
                          <a:pt x="406400" y="723900"/>
                        </a:lnTo>
                        <a:cubicBezTo>
                          <a:pt x="376767" y="728133"/>
                          <a:pt x="346853" y="730729"/>
                          <a:pt x="317500" y="736600"/>
                        </a:cubicBezTo>
                        <a:cubicBezTo>
                          <a:pt x="304373" y="739225"/>
                          <a:pt x="289853" y="740937"/>
                          <a:pt x="279400" y="749300"/>
                        </a:cubicBezTo>
                        <a:cubicBezTo>
                          <a:pt x="197336" y="814952"/>
                          <a:pt x="311665" y="768178"/>
                          <a:pt x="215900" y="800100"/>
                        </a:cubicBezTo>
                        <a:cubicBezTo>
                          <a:pt x="135033" y="773144"/>
                          <a:pt x="215219" y="811778"/>
                          <a:pt x="165100" y="736600"/>
                        </a:cubicBezTo>
                        <a:cubicBezTo>
                          <a:pt x="156633" y="723900"/>
                          <a:pt x="139700" y="719667"/>
                          <a:pt x="127000" y="711200"/>
                        </a:cubicBezTo>
                        <a:cubicBezTo>
                          <a:pt x="118533" y="698500"/>
                          <a:pt x="113519" y="682635"/>
                          <a:pt x="101600" y="673100"/>
                        </a:cubicBezTo>
                        <a:cubicBezTo>
                          <a:pt x="46989" y="629411"/>
                          <a:pt x="73241" y="701368"/>
                          <a:pt x="38100" y="622300"/>
                        </a:cubicBezTo>
                        <a:cubicBezTo>
                          <a:pt x="27226" y="597834"/>
                          <a:pt x="21167" y="571500"/>
                          <a:pt x="12700" y="546100"/>
                        </a:cubicBezTo>
                        <a:lnTo>
                          <a:pt x="0" y="508000"/>
                        </a:lnTo>
                        <a:cubicBezTo>
                          <a:pt x="4233" y="491067"/>
                          <a:pt x="7905" y="473983"/>
                          <a:pt x="12700" y="457200"/>
                        </a:cubicBezTo>
                        <a:cubicBezTo>
                          <a:pt x="20963" y="428278"/>
                          <a:pt x="28536" y="403264"/>
                          <a:pt x="50800" y="381000"/>
                        </a:cubicBezTo>
                        <a:cubicBezTo>
                          <a:pt x="61593" y="370207"/>
                          <a:pt x="76200" y="364067"/>
                          <a:pt x="88900" y="355600"/>
                        </a:cubicBezTo>
                        <a:lnTo>
                          <a:pt x="139700" y="279400"/>
                        </a:lnTo>
                        <a:cubicBezTo>
                          <a:pt x="148167" y="266700"/>
                          <a:pt x="152400" y="249767"/>
                          <a:pt x="165100" y="241300"/>
                        </a:cubicBezTo>
                        <a:cubicBezTo>
                          <a:pt x="208181" y="212579"/>
                          <a:pt x="209550" y="230717"/>
                          <a:pt x="228600" y="215900"/>
                        </a:cubicBezTo>
                        <a:close/>
                      </a:path>
                    </a:pathLst>
                  </a:custGeom>
                  <a:noFill/>
                  <a:ln w="28575" cmpd="sng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Freeform 33">
                    <a:extLst>
                      <a:ext uri="{FF2B5EF4-FFF2-40B4-BE49-F238E27FC236}">
                        <a16:creationId xmlns="" xmlns:a16="http://schemas.microsoft.com/office/drawing/2014/main" id="{B4BF87D1-062D-985B-3433-AE895B5A52EB}"/>
                      </a:ext>
                    </a:extLst>
                  </p:cNvPr>
                  <p:cNvSpPr/>
                  <p:nvPr/>
                </p:nvSpPr>
                <p:spPr>
                  <a:xfrm>
                    <a:off x="1801835" y="4064000"/>
                    <a:ext cx="1754165" cy="1701800"/>
                  </a:xfrm>
                  <a:custGeom>
                    <a:avLst/>
                    <a:gdLst>
                      <a:gd name="connsiteX0" fmla="*/ 1565 w 1754165"/>
                      <a:gd name="connsiteY0" fmla="*/ 1054100 h 1701800"/>
                      <a:gd name="connsiteX1" fmla="*/ 14265 w 1754165"/>
                      <a:gd name="connsiteY1" fmla="*/ 977900 h 1701800"/>
                      <a:gd name="connsiteX2" fmla="*/ 39665 w 1754165"/>
                      <a:gd name="connsiteY2" fmla="*/ 850900 h 1701800"/>
                      <a:gd name="connsiteX3" fmla="*/ 65065 w 1754165"/>
                      <a:gd name="connsiteY3" fmla="*/ 698500 h 1701800"/>
                      <a:gd name="connsiteX4" fmla="*/ 90465 w 1754165"/>
                      <a:gd name="connsiteY4" fmla="*/ 622300 h 1701800"/>
                      <a:gd name="connsiteX5" fmla="*/ 128565 w 1754165"/>
                      <a:gd name="connsiteY5" fmla="*/ 546100 h 1701800"/>
                      <a:gd name="connsiteX6" fmla="*/ 166665 w 1754165"/>
                      <a:gd name="connsiteY6" fmla="*/ 520700 h 1701800"/>
                      <a:gd name="connsiteX7" fmla="*/ 179365 w 1754165"/>
                      <a:gd name="connsiteY7" fmla="*/ 482600 h 1701800"/>
                      <a:gd name="connsiteX8" fmla="*/ 204765 w 1754165"/>
                      <a:gd name="connsiteY8" fmla="*/ 444500 h 1701800"/>
                      <a:gd name="connsiteX9" fmla="*/ 217465 w 1754165"/>
                      <a:gd name="connsiteY9" fmla="*/ 393700 h 1701800"/>
                      <a:gd name="connsiteX10" fmla="*/ 230165 w 1754165"/>
                      <a:gd name="connsiteY10" fmla="*/ 330200 h 1701800"/>
                      <a:gd name="connsiteX11" fmla="*/ 268265 w 1754165"/>
                      <a:gd name="connsiteY11" fmla="*/ 317500 h 1701800"/>
                      <a:gd name="connsiteX12" fmla="*/ 319065 w 1754165"/>
                      <a:gd name="connsiteY12" fmla="*/ 304800 h 1701800"/>
                      <a:gd name="connsiteX13" fmla="*/ 395265 w 1754165"/>
                      <a:gd name="connsiteY13" fmla="*/ 279400 h 1701800"/>
                      <a:gd name="connsiteX14" fmla="*/ 484165 w 1754165"/>
                      <a:gd name="connsiteY14" fmla="*/ 254000 h 1701800"/>
                      <a:gd name="connsiteX15" fmla="*/ 636565 w 1754165"/>
                      <a:gd name="connsiteY15" fmla="*/ 127000 h 1701800"/>
                      <a:gd name="connsiteX16" fmla="*/ 674665 w 1754165"/>
                      <a:gd name="connsiteY16" fmla="*/ 101600 h 1701800"/>
                      <a:gd name="connsiteX17" fmla="*/ 750865 w 1754165"/>
                      <a:gd name="connsiteY17" fmla="*/ 76200 h 1701800"/>
                      <a:gd name="connsiteX18" fmla="*/ 839765 w 1754165"/>
                      <a:gd name="connsiteY18" fmla="*/ 12700 h 1701800"/>
                      <a:gd name="connsiteX19" fmla="*/ 877865 w 1754165"/>
                      <a:gd name="connsiteY19" fmla="*/ 0 h 1701800"/>
                      <a:gd name="connsiteX20" fmla="*/ 1208065 w 1754165"/>
                      <a:gd name="connsiteY20" fmla="*/ 12700 h 1701800"/>
                      <a:gd name="connsiteX21" fmla="*/ 1284265 w 1754165"/>
                      <a:gd name="connsiteY21" fmla="*/ 50800 h 1701800"/>
                      <a:gd name="connsiteX22" fmla="*/ 1360465 w 1754165"/>
                      <a:gd name="connsiteY22" fmla="*/ 88900 h 1701800"/>
                      <a:gd name="connsiteX23" fmla="*/ 1411265 w 1754165"/>
                      <a:gd name="connsiteY23" fmla="*/ 165100 h 1701800"/>
                      <a:gd name="connsiteX24" fmla="*/ 1449365 w 1754165"/>
                      <a:gd name="connsiteY24" fmla="*/ 190500 h 1701800"/>
                      <a:gd name="connsiteX25" fmla="*/ 1563665 w 1754165"/>
                      <a:gd name="connsiteY25" fmla="*/ 228600 h 1701800"/>
                      <a:gd name="connsiteX26" fmla="*/ 1601765 w 1754165"/>
                      <a:gd name="connsiteY26" fmla="*/ 241300 h 1701800"/>
                      <a:gd name="connsiteX27" fmla="*/ 1639865 w 1754165"/>
                      <a:gd name="connsiteY27" fmla="*/ 254000 h 1701800"/>
                      <a:gd name="connsiteX28" fmla="*/ 1677965 w 1754165"/>
                      <a:gd name="connsiteY28" fmla="*/ 279400 h 1701800"/>
                      <a:gd name="connsiteX29" fmla="*/ 1728765 w 1754165"/>
                      <a:gd name="connsiteY29" fmla="*/ 355600 h 1701800"/>
                      <a:gd name="connsiteX30" fmla="*/ 1754165 w 1754165"/>
                      <a:gd name="connsiteY30" fmla="*/ 393700 h 1701800"/>
                      <a:gd name="connsiteX31" fmla="*/ 1741465 w 1754165"/>
                      <a:gd name="connsiteY31" fmla="*/ 546100 h 1701800"/>
                      <a:gd name="connsiteX32" fmla="*/ 1716065 w 1754165"/>
                      <a:gd name="connsiteY32" fmla="*/ 622300 h 1701800"/>
                      <a:gd name="connsiteX33" fmla="*/ 1703365 w 1754165"/>
                      <a:gd name="connsiteY33" fmla="*/ 660400 h 1701800"/>
                      <a:gd name="connsiteX34" fmla="*/ 1690665 w 1754165"/>
                      <a:gd name="connsiteY34" fmla="*/ 698500 h 1701800"/>
                      <a:gd name="connsiteX35" fmla="*/ 1665265 w 1754165"/>
                      <a:gd name="connsiteY35" fmla="*/ 736600 h 1701800"/>
                      <a:gd name="connsiteX36" fmla="*/ 1627165 w 1754165"/>
                      <a:gd name="connsiteY36" fmla="*/ 838200 h 1701800"/>
                      <a:gd name="connsiteX37" fmla="*/ 1563665 w 1754165"/>
                      <a:gd name="connsiteY37" fmla="*/ 952500 h 1701800"/>
                      <a:gd name="connsiteX38" fmla="*/ 1538265 w 1754165"/>
                      <a:gd name="connsiteY38" fmla="*/ 990600 h 1701800"/>
                      <a:gd name="connsiteX39" fmla="*/ 1500165 w 1754165"/>
                      <a:gd name="connsiteY39" fmla="*/ 1016000 h 1701800"/>
                      <a:gd name="connsiteX40" fmla="*/ 1474765 w 1754165"/>
                      <a:gd name="connsiteY40" fmla="*/ 1104900 h 1701800"/>
                      <a:gd name="connsiteX41" fmla="*/ 1423965 w 1754165"/>
                      <a:gd name="connsiteY41" fmla="*/ 1181100 h 1701800"/>
                      <a:gd name="connsiteX42" fmla="*/ 1385865 w 1754165"/>
                      <a:gd name="connsiteY42" fmla="*/ 1206500 h 1701800"/>
                      <a:gd name="connsiteX43" fmla="*/ 1347765 w 1754165"/>
                      <a:gd name="connsiteY43" fmla="*/ 1244600 h 1701800"/>
                      <a:gd name="connsiteX44" fmla="*/ 1271565 w 1754165"/>
                      <a:gd name="connsiteY44" fmla="*/ 1295400 h 1701800"/>
                      <a:gd name="connsiteX45" fmla="*/ 1220765 w 1754165"/>
                      <a:gd name="connsiteY45" fmla="*/ 1371600 h 1701800"/>
                      <a:gd name="connsiteX46" fmla="*/ 1195365 w 1754165"/>
                      <a:gd name="connsiteY46" fmla="*/ 1409700 h 1701800"/>
                      <a:gd name="connsiteX47" fmla="*/ 1144565 w 1754165"/>
                      <a:gd name="connsiteY47" fmla="*/ 1524000 h 1701800"/>
                      <a:gd name="connsiteX48" fmla="*/ 1106465 w 1754165"/>
                      <a:gd name="connsiteY48" fmla="*/ 1549400 h 1701800"/>
                      <a:gd name="connsiteX49" fmla="*/ 1081065 w 1754165"/>
                      <a:gd name="connsiteY49" fmla="*/ 1587500 h 1701800"/>
                      <a:gd name="connsiteX50" fmla="*/ 992165 w 1754165"/>
                      <a:gd name="connsiteY50" fmla="*/ 1625600 h 1701800"/>
                      <a:gd name="connsiteX51" fmla="*/ 915965 w 1754165"/>
                      <a:gd name="connsiteY51" fmla="*/ 1676400 h 1701800"/>
                      <a:gd name="connsiteX52" fmla="*/ 877865 w 1754165"/>
                      <a:gd name="connsiteY52" fmla="*/ 1701800 h 1701800"/>
                      <a:gd name="connsiteX53" fmla="*/ 827065 w 1754165"/>
                      <a:gd name="connsiteY53" fmla="*/ 1689100 h 1701800"/>
                      <a:gd name="connsiteX54" fmla="*/ 763565 w 1754165"/>
                      <a:gd name="connsiteY54" fmla="*/ 1625600 h 1701800"/>
                      <a:gd name="connsiteX55" fmla="*/ 649265 w 1754165"/>
                      <a:gd name="connsiteY55" fmla="*/ 1574800 h 1701800"/>
                      <a:gd name="connsiteX56" fmla="*/ 623865 w 1754165"/>
                      <a:gd name="connsiteY56" fmla="*/ 1536700 h 1701800"/>
                      <a:gd name="connsiteX57" fmla="*/ 509565 w 1754165"/>
                      <a:gd name="connsiteY57" fmla="*/ 1473200 h 1701800"/>
                      <a:gd name="connsiteX58" fmla="*/ 103165 w 1754165"/>
                      <a:gd name="connsiteY58" fmla="*/ 1473200 h 1701800"/>
                      <a:gd name="connsiteX59" fmla="*/ 77765 w 1754165"/>
                      <a:gd name="connsiteY59" fmla="*/ 1435100 h 1701800"/>
                      <a:gd name="connsiteX60" fmla="*/ 52365 w 1754165"/>
                      <a:gd name="connsiteY60" fmla="*/ 1358900 h 1701800"/>
                      <a:gd name="connsiteX61" fmla="*/ 39665 w 1754165"/>
                      <a:gd name="connsiteY61" fmla="*/ 1320800 h 1701800"/>
                      <a:gd name="connsiteX62" fmla="*/ 26965 w 1754165"/>
                      <a:gd name="connsiteY62" fmla="*/ 1257300 h 1701800"/>
                      <a:gd name="connsiteX63" fmla="*/ 14265 w 1754165"/>
                      <a:gd name="connsiteY63" fmla="*/ 1181100 h 1701800"/>
                      <a:gd name="connsiteX64" fmla="*/ 1565 w 1754165"/>
                      <a:gd name="connsiteY64" fmla="*/ 1143000 h 1701800"/>
                      <a:gd name="connsiteX65" fmla="*/ 1565 w 1754165"/>
                      <a:gd name="connsiteY65" fmla="*/ 952500 h 1701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754165" h="1701800">
                        <a:moveTo>
                          <a:pt x="1565" y="1054100"/>
                        </a:moveTo>
                        <a:cubicBezTo>
                          <a:pt x="5798" y="1028700"/>
                          <a:pt x="9520" y="1003209"/>
                          <a:pt x="14265" y="977900"/>
                        </a:cubicBezTo>
                        <a:cubicBezTo>
                          <a:pt x="22221" y="935468"/>
                          <a:pt x="33560" y="893638"/>
                          <a:pt x="39665" y="850900"/>
                        </a:cubicBezTo>
                        <a:cubicBezTo>
                          <a:pt x="45117" y="812739"/>
                          <a:pt x="53923" y="739355"/>
                          <a:pt x="65065" y="698500"/>
                        </a:cubicBezTo>
                        <a:cubicBezTo>
                          <a:pt x="72110" y="672669"/>
                          <a:pt x="81998" y="647700"/>
                          <a:pt x="90465" y="622300"/>
                        </a:cubicBezTo>
                        <a:cubicBezTo>
                          <a:pt x="100794" y="591312"/>
                          <a:pt x="103946" y="570719"/>
                          <a:pt x="128565" y="546100"/>
                        </a:cubicBezTo>
                        <a:cubicBezTo>
                          <a:pt x="139358" y="535307"/>
                          <a:pt x="153965" y="529167"/>
                          <a:pt x="166665" y="520700"/>
                        </a:cubicBezTo>
                        <a:cubicBezTo>
                          <a:pt x="170898" y="508000"/>
                          <a:pt x="173378" y="494574"/>
                          <a:pt x="179365" y="482600"/>
                        </a:cubicBezTo>
                        <a:cubicBezTo>
                          <a:pt x="186191" y="468948"/>
                          <a:pt x="198752" y="458529"/>
                          <a:pt x="204765" y="444500"/>
                        </a:cubicBezTo>
                        <a:cubicBezTo>
                          <a:pt x="211641" y="428457"/>
                          <a:pt x="213679" y="410739"/>
                          <a:pt x="217465" y="393700"/>
                        </a:cubicBezTo>
                        <a:cubicBezTo>
                          <a:pt x="222148" y="372628"/>
                          <a:pt x="218191" y="348161"/>
                          <a:pt x="230165" y="330200"/>
                        </a:cubicBezTo>
                        <a:cubicBezTo>
                          <a:pt x="237591" y="319061"/>
                          <a:pt x="255393" y="321178"/>
                          <a:pt x="268265" y="317500"/>
                        </a:cubicBezTo>
                        <a:cubicBezTo>
                          <a:pt x="285048" y="312705"/>
                          <a:pt x="302347" y="309816"/>
                          <a:pt x="319065" y="304800"/>
                        </a:cubicBezTo>
                        <a:cubicBezTo>
                          <a:pt x="344710" y="297107"/>
                          <a:pt x="369290" y="285894"/>
                          <a:pt x="395265" y="279400"/>
                        </a:cubicBezTo>
                        <a:cubicBezTo>
                          <a:pt x="459052" y="263453"/>
                          <a:pt x="429506" y="272220"/>
                          <a:pt x="484165" y="254000"/>
                        </a:cubicBezTo>
                        <a:cubicBezTo>
                          <a:pt x="581951" y="156214"/>
                          <a:pt x="530477" y="197725"/>
                          <a:pt x="636565" y="127000"/>
                        </a:cubicBezTo>
                        <a:cubicBezTo>
                          <a:pt x="649265" y="118533"/>
                          <a:pt x="660185" y="106427"/>
                          <a:pt x="674665" y="101600"/>
                        </a:cubicBezTo>
                        <a:lnTo>
                          <a:pt x="750865" y="76200"/>
                        </a:lnTo>
                        <a:cubicBezTo>
                          <a:pt x="772032" y="12700"/>
                          <a:pt x="750865" y="42333"/>
                          <a:pt x="839765" y="12700"/>
                        </a:cubicBezTo>
                        <a:lnTo>
                          <a:pt x="877865" y="0"/>
                        </a:lnTo>
                        <a:cubicBezTo>
                          <a:pt x="987932" y="4233"/>
                          <a:pt x="1098178" y="5122"/>
                          <a:pt x="1208065" y="12700"/>
                        </a:cubicBezTo>
                        <a:cubicBezTo>
                          <a:pt x="1245094" y="15254"/>
                          <a:pt x="1252757" y="35046"/>
                          <a:pt x="1284265" y="50800"/>
                        </a:cubicBezTo>
                        <a:cubicBezTo>
                          <a:pt x="1389425" y="103380"/>
                          <a:pt x="1251276" y="16107"/>
                          <a:pt x="1360465" y="88900"/>
                        </a:cubicBezTo>
                        <a:cubicBezTo>
                          <a:pt x="1377398" y="114300"/>
                          <a:pt x="1385865" y="148167"/>
                          <a:pt x="1411265" y="165100"/>
                        </a:cubicBezTo>
                        <a:cubicBezTo>
                          <a:pt x="1423965" y="173567"/>
                          <a:pt x="1435417" y="184301"/>
                          <a:pt x="1449365" y="190500"/>
                        </a:cubicBezTo>
                        <a:lnTo>
                          <a:pt x="1563665" y="228600"/>
                        </a:lnTo>
                        <a:lnTo>
                          <a:pt x="1601765" y="241300"/>
                        </a:lnTo>
                        <a:cubicBezTo>
                          <a:pt x="1614465" y="245533"/>
                          <a:pt x="1628726" y="246574"/>
                          <a:pt x="1639865" y="254000"/>
                        </a:cubicBezTo>
                        <a:lnTo>
                          <a:pt x="1677965" y="279400"/>
                        </a:lnTo>
                        <a:lnTo>
                          <a:pt x="1728765" y="355600"/>
                        </a:lnTo>
                        <a:lnTo>
                          <a:pt x="1754165" y="393700"/>
                        </a:lnTo>
                        <a:cubicBezTo>
                          <a:pt x="1749932" y="444500"/>
                          <a:pt x="1749845" y="495818"/>
                          <a:pt x="1741465" y="546100"/>
                        </a:cubicBezTo>
                        <a:cubicBezTo>
                          <a:pt x="1737063" y="572510"/>
                          <a:pt x="1724532" y="596900"/>
                          <a:pt x="1716065" y="622300"/>
                        </a:cubicBezTo>
                        <a:lnTo>
                          <a:pt x="1703365" y="660400"/>
                        </a:lnTo>
                        <a:cubicBezTo>
                          <a:pt x="1699132" y="673100"/>
                          <a:pt x="1698091" y="687361"/>
                          <a:pt x="1690665" y="698500"/>
                        </a:cubicBezTo>
                        <a:lnTo>
                          <a:pt x="1665265" y="736600"/>
                        </a:lnTo>
                        <a:cubicBezTo>
                          <a:pt x="1641850" y="830258"/>
                          <a:pt x="1667012" y="745224"/>
                          <a:pt x="1627165" y="838200"/>
                        </a:cubicBezTo>
                        <a:cubicBezTo>
                          <a:pt x="1586929" y="932085"/>
                          <a:pt x="1662670" y="803993"/>
                          <a:pt x="1563665" y="952500"/>
                        </a:cubicBezTo>
                        <a:cubicBezTo>
                          <a:pt x="1555198" y="965200"/>
                          <a:pt x="1550965" y="982133"/>
                          <a:pt x="1538265" y="990600"/>
                        </a:cubicBezTo>
                        <a:lnTo>
                          <a:pt x="1500165" y="1016000"/>
                        </a:lnTo>
                        <a:cubicBezTo>
                          <a:pt x="1497176" y="1027957"/>
                          <a:pt x="1483047" y="1089993"/>
                          <a:pt x="1474765" y="1104900"/>
                        </a:cubicBezTo>
                        <a:cubicBezTo>
                          <a:pt x="1459940" y="1131585"/>
                          <a:pt x="1449365" y="1164167"/>
                          <a:pt x="1423965" y="1181100"/>
                        </a:cubicBezTo>
                        <a:cubicBezTo>
                          <a:pt x="1411265" y="1189567"/>
                          <a:pt x="1397591" y="1196729"/>
                          <a:pt x="1385865" y="1206500"/>
                        </a:cubicBezTo>
                        <a:cubicBezTo>
                          <a:pt x="1372067" y="1217998"/>
                          <a:pt x="1361942" y="1233573"/>
                          <a:pt x="1347765" y="1244600"/>
                        </a:cubicBezTo>
                        <a:cubicBezTo>
                          <a:pt x="1323668" y="1263342"/>
                          <a:pt x="1271565" y="1295400"/>
                          <a:pt x="1271565" y="1295400"/>
                        </a:cubicBezTo>
                        <a:lnTo>
                          <a:pt x="1220765" y="1371600"/>
                        </a:lnTo>
                        <a:cubicBezTo>
                          <a:pt x="1212298" y="1384300"/>
                          <a:pt x="1200192" y="1395220"/>
                          <a:pt x="1195365" y="1409700"/>
                        </a:cubicBezTo>
                        <a:cubicBezTo>
                          <a:pt x="1182790" y="1447426"/>
                          <a:pt x="1174754" y="1493811"/>
                          <a:pt x="1144565" y="1524000"/>
                        </a:cubicBezTo>
                        <a:cubicBezTo>
                          <a:pt x="1133772" y="1534793"/>
                          <a:pt x="1119165" y="1540933"/>
                          <a:pt x="1106465" y="1549400"/>
                        </a:cubicBezTo>
                        <a:cubicBezTo>
                          <a:pt x="1097998" y="1562100"/>
                          <a:pt x="1091858" y="1576707"/>
                          <a:pt x="1081065" y="1587500"/>
                        </a:cubicBezTo>
                        <a:cubicBezTo>
                          <a:pt x="1051830" y="1616735"/>
                          <a:pt x="1031028" y="1615884"/>
                          <a:pt x="992165" y="1625600"/>
                        </a:cubicBezTo>
                        <a:lnTo>
                          <a:pt x="915965" y="1676400"/>
                        </a:lnTo>
                        <a:lnTo>
                          <a:pt x="877865" y="1701800"/>
                        </a:lnTo>
                        <a:cubicBezTo>
                          <a:pt x="860932" y="1697567"/>
                          <a:pt x="841588" y="1698782"/>
                          <a:pt x="827065" y="1689100"/>
                        </a:cubicBezTo>
                        <a:cubicBezTo>
                          <a:pt x="716998" y="1615722"/>
                          <a:pt x="890565" y="1682044"/>
                          <a:pt x="763565" y="1625600"/>
                        </a:cubicBezTo>
                        <a:cubicBezTo>
                          <a:pt x="627545" y="1565147"/>
                          <a:pt x="735490" y="1632283"/>
                          <a:pt x="649265" y="1574800"/>
                        </a:cubicBezTo>
                        <a:cubicBezTo>
                          <a:pt x="640798" y="1562100"/>
                          <a:pt x="635352" y="1546751"/>
                          <a:pt x="623865" y="1536700"/>
                        </a:cubicBezTo>
                        <a:cubicBezTo>
                          <a:pt x="570118" y="1489672"/>
                          <a:pt x="561894" y="1490643"/>
                          <a:pt x="509565" y="1473200"/>
                        </a:cubicBezTo>
                        <a:cubicBezTo>
                          <a:pt x="352780" y="1499331"/>
                          <a:pt x="339048" y="1506898"/>
                          <a:pt x="103165" y="1473200"/>
                        </a:cubicBezTo>
                        <a:cubicBezTo>
                          <a:pt x="88055" y="1471041"/>
                          <a:pt x="83964" y="1449048"/>
                          <a:pt x="77765" y="1435100"/>
                        </a:cubicBezTo>
                        <a:cubicBezTo>
                          <a:pt x="66891" y="1410634"/>
                          <a:pt x="60832" y="1384300"/>
                          <a:pt x="52365" y="1358900"/>
                        </a:cubicBezTo>
                        <a:cubicBezTo>
                          <a:pt x="48132" y="1346200"/>
                          <a:pt x="42290" y="1333927"/>
                          <a:pt x="39665" y="1320800"/>
                        </a:cubicBezTo>
                        <a:cubicBezTo>
                          <a:pt x="35432" y="1299633"/>
                          <a:pt x="30826" y="1278538"/>
                          <a:pt x="26965" y="1257300"/>
                        </a:cubicBezTo>
                        <a:cubicBezTo>
                          <a:pt x="22359" y="1231965"/>
                          <a:pt x="19851" y="1206237"/>
                          <a:pt x="14265" y="1181100"/>
                        </a:cubicBezTo>
                        <a:cubicBezTo>
                          <a:pt x="11361" y="1168032"/>
                          <a:pt x="2308" y="1156366"/>
                          <a:pt x="1565" y="1143000"/>
                        </a:cubicBezTo>
                        <a:cubicBezTo>
                          <a:pt x="-1957" y="1079598"/>
                          <a:pt x="1565" y="1016000"/>
                          <a:pt x="1565" y="952500"/>
                        </a:cubicBezTo>
                      </a:path>
                    </a:pathLst>
                  </a:cu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Freeform 34">
                    <a:extLst>
                      <a:ext uri="{FF2B5EF4-FFF2-40B4-BE49-F238E27FC236}">
                        <a16:creationId xmlns="" xmlns:a16="http://schemas.microsoft.com/office/drawing/2014/main" id="{0B2B9A06-8B34-0ECA-133D-24ACDC7B5E63}"/>
                      </a:ext>
                    </a:extLst>
                  </p:cNvPr>
                  <p:cNvSpPr/>
                  <p:nvPr/>
                </p:nvSpPr>
                <p:spPr>
                  <a:xfrm>
                    <a:off x="4394200" y="3759200"/>
                    <a:ext cx="965200" cy="1041400"/>
                  </a:xfrm>
                  <a:custGeom>
                    <a:avLst/>
                    <a:gdLst>
                      <a:gd name="connsiteX0" fmla="*/ 25400 w 965200"/>
                      <a:gd name="connsiteY0" fmla="*/ 0 h 1041400"/>
                      <a:gd name="connsiteX1" fmla="*/ 101600 w 965200"/>
                      <a:gd name="connsiteY1" fmla="*/ 12700 h 1041400"/>
                      <a:gd name="connsiteX2" fmla="*/ 139700 w 965200"/>
                      <a:gd name="connsiteY2" fmla="*/ 38100 h 1041400"/>
                      <a:gd name="connsiteX3" fmla="*/ 215900 w 965200"/>
                      <a:gd name="connsiteY3" fmla="*/ 63500 h 1041400"/>
                      <a:gd name="connsiteX4" fmla="*/ 254000 w 965200"/>
                      <a:gd name="connsiteY4" fmla="*/ 76200 h 1041400"/>
                      <a:gd name="connsiteX5" fmla="*/ 330200 w 965200"/>
                      <a:gd name="connsiteY5" fmla="*/ 101600 h 1041400"/>
                      <a:gd name="connsiteX6" fmla="*/ 368300 w 965200"/>
                      <a:gd name="connsiteY6" fmla="*/ 114300 h 1041400"/>
                      <a:gd name="connsiteX7" fmla="*/ 406400 w 965200"/>
                      <a:gd name="connsiteY7" fmla="*/ 139700 h 1041400"/>
                      <a:gd name="connsiteX8" fmla="*/ 482600 w 965200"/>
                      <a:gd name="connsiteY8" fmla="*/ 203200 h 1041400"/>
                      <a:gd name="connsiteX9" fmla="*/ 520700 w 965200"/>
                      <a:gd name="connsiteY9" fmla="*/ 215900 h 1041400"/>
                      <a:gd name="connsiteX10" fmla="*/ 558800 w 965200"/>
                      <a:gd name="connsiteY10" fmla="*/ 241300 h 1041400"/>
                      <a:gd name="connsiteX11" fmla="*/ 889000 w 965200"/>
                      <a:gd name="connsiteY11" fmla="*/ 254000 h 1041400"/>
                      <a:gd name="connsiteX12" fmla="*/ 939800 w 965200"/>
                      <a:gd name="connsiteY12" fmla="*/ 330200 h 1041400"/>
                      <a:gd name="connsiteX13" fmla="*/ 965200 w 965200"/>
                      <a:gd name="connsiteY13" fmla="*/ 368300 h 1041400"/>
                      <a:gd name="connsiteX14" fmla="*/ 939800 w 965200"/>
                      <a:gd name="connsiteY14" fmla="*/ 457200 h 1041400"/>
                      <a:gd name="connsiteX15" fmla="*/ 914400 w 965200"/>
                      <a:gd name="connsiteY15" fmla="*/ 546100 h 1041400"/>
                      <a:gd name="connsiteX16" fmla="*/ 927100 w 965200"/>
                      <a:gd name="connsiteY16" fmla="*/ 711200 h 1041400"/>
                      <a:gd name="connsiteX17" fmla="*/ 952500 w 965200"/>
                      <a:gd name="connsiteY17" fmla="*/ 800100 h 1041400"/>
                      <a:gd name="connsiteX18" fmla="*/ 939800 w 965200"/>
                      <a:gd name="connsiteY18" fmla="*/ 952500 h 1041400"/>
                      <a:gd name="connsiteX19" fmla="*/ 812800 w 965200"/>
                      <a:gd name="connsiteY19" fmla="*/ 965200 h 1041400"/>
                      <a:gd name="connsiteX20" fmla="*/ 774700 w 965200"/>
                      <a:gd name="connsiteY20" fmla="*/ 977900 h 1041400"/>
                      <a:gd name="connsiteX21" fmla="*/ 660400 w 965200"/>
                      <a:gd name="connsiteY21" fmla="*/ 1028700 h 1041400"/>
                      <a:gd name="connsiteX22" fmla="*/ 622300 w 965200"/>
                      <a:gd name="connsiteY22" fmla="*/ 1041400 h 1041400"/>
                      <a:gd name="connsiteX23" fmla="*/ 609600 w 965200"/>
                      <a:gd name="connsiteY23" fmla="*/ 965200 h 1041400"/>
                      <a:gd name="connsiteX24" fmla="*/ 546100 w 965200"/>
                      <a:gd name="connsiteY24" fmla="*/ 850900 h 1041400"/>
                      <a:gd name="connsiteX25" fmla="*/ 508000 w 965200"/>
                      <a:gd name="connsiteY25" fmla="*/ 825500 h 1041400"/>
                      <a:gd name="connsiteX26" fmla="*/ 457200 w 965200"/>
                      <a:gd name="connsiteY26" fmla="*/ 749300 h 1041400"/>
                      <a:gd name="connsiteX27" fmla="*/ 444500 w 965200"/>
                      <a:gd name="connsiteY27" fmla="*/ 711200 h 1041400"/>
                      <a:gd name="connsiteX28" fmla="*/ 419100 w 965200"/>
                      <a:gd name="connsiteY28" fmla="*/ 673100 h 1041400"/>
                      <a:gd name="connsiteX29" fmla="*/ 393700 w 965200"/>
                      <a:gd name="connsiteY29" fmla="*/ 571500 h 1041400"/>
                      <a:gd name="connsiteX30" fmla="*/ 355600 w 965200"/>
                      <a:gd name="connsiteY30" fmla="*/ 444500 h 1041400"/>
                      <a:gd name="connsiteX31" fmla="*/ 342900 w 965200"/>
                      <a:gd name="connsiteY31" fmla="*/ 406400 h 1041400"/>
                      <a:gd name="connsiteX32" fmla="*/ 330200 w 965200"/>
                      <a:gd name="connsiteY32" fmla="*/ 368300 h 1041400"/>
                      <a:gd name="connsiteX33" fmla="*/ 317500 w 965200"/>
                      <a:gd name="connsiteY33" fmla="*/ 304800 h 1041400"/>
                      <a:gd name="connsiteX34" fmla="*/ 279400 w 965200"/>
                      <a:gd name="connsiteY34" fmla="*/ 292100 h 1041400"/>
                      <a:gd name="connsiteX35" fmla="*/ 254000 w 965200"/>
                      <a:gd name="connsiteY35" fmla="*/ 330200 h 1041400"/>
                      <a:gd name="connsiteX36" fmla="*/ 241300 w 965200"/>
                      <a:gd name="connsiteY36" fmla="*/ 368300 h 1041400"/>
                      <a:gd name="connsiteX37" fmla="*/ 203200 w 965200"/>
                      <a:gd name="connsiteY37" fmla="*/ 381000 h 1041400"/>
                      <a:gd name="connsiteX38" fmla="*/ 152400 w 965200"/>
                      <a:gd name="connsiteY38" fmla="*/ 406400 h 1041400"/>
                      <a:gd name="connsiteX39" fmla="*/ 88900 w 965200"/>
                      <a:gd name="connsiteY39" fmla="*/ 393700 h 1041400"/>
                      <a:gd name="connsiteX40" fmla="*/ 25400 w 965200"/>
                      <a:gd name="connsiteY40" fmla="*/ 330200 h 1041400"/>
                      <a:gd name="connsiteX41" fmla="*/ 0 w 965200"/>
                      <a:gd name="connsiteY41" fmla="*/ 241300 h 1041400"/>
                      <a:gd name="connsiteX42" fmla="*/ 25400 w 965200"/>
                      <a:gd name="connsiteY42" fmla="*/ 0 h 104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965200" h="1041400">
                        <a:moveTo>
                          <a:pt x="25400" y="0"/>
                        </a:moveTo>
                        <a:cubicBezTo>
                          <a:pt x="50800" y="4233"/>
                          <a:pt x="77171" y="4557"/>
                          <a:pt x="101600" y="12700"/>
                        </a:cubicBezTo>
                        <a:cubicBezTo>
                          <a:pt x="116080" y="17527"/>
                          <a:pt x="125752" y="31901"/>
                          <a:pt x="139700" y="38100"/>
                        </a:cubicBezTo>
                        <a:cubicBezTo>
                          <a:pt x="164166" y="48974"/>
                          <a:pt x="190500" y="55033"/>
                          <a:pt x="215900" y="63500"/>
                        </a:cubicBezTo>
                        <a:lnTo>
                          <a:pt x="254000" y="76200"/>
                        </a:lnTo>
                        <a:lnTo>
                          <a:pt x="330200" y="101600"/>
                        </a:lnTo>
                        <a:cubicBezTo>
                          <a:pt x="342900" y="105833"/>
                          <a:pt x="357161" y="106874"/>
                          <a:pt x="368300" y="114300"/>
                        </a:cubicBezTo>
                        <a:cubicBezTo>
                          <a:pt x="381000" y="122767"/>
                          <a:pt x="394674" y="129929"/>
                          <a:pt x="406400" y="139700"/>
                        </a:cubicBezTo>
                        <a:cubicBezTo>
                          <a:pt x="448531" y="174809"/>
                          <a:pt x="435302" y="179551"/>
                          <a:pt x="482600" y="203200"/>
                        </a:cubicBezTo>
                        <a:cubicBezTo>
                          <a:pt x="494574" y="209187"/>
                          <a:pt x="508726" y="209913"/>
                          <a:pt x="520700" y="215900"/>
                        </a:cubicBezTo>
                        <a:cubicBezTo>
                          <a:pt x="534352" y="222726"/>
                          <a:pt x="543618" y="239729"/>
                          <a:pt x="558800" y="241300"/>
                        </a:cubicBezTo>
                        <a:cubicBezTo>
                          <a:pt x="668363" y="252634"/>
                          <a:pt x="778933" y="249767"/>
                          <a:pt x="889000" y="254000"/>
                        </a:cubicBezTo>
                        <a:lnTo>
                          <a:pt x="939800" y="330200"/>
                        </a:lnTo>
                        <a:lnTo>
                          <a:pt x="965200" y="368300"/>
                        </a:lnTo>
                        <a:cubicBezTo>
                          <a:pt x="934750" y="459651"/>
                          <a:pt x="971694" y="345572"/>
                          <a:pt x="939800" y="457200"/>
                        </a:cubicBezTo>
                        <a:cubicBezTo>
                          <a:pt x="903361" y="584737"/>
                          <a:pt x="954102" y="387291"/>
                          <a:pt x="914400" y="546100"/>
                        </a:cubicBezTo>
                        <a:cubicBezTo>
                          <a:pt x="918633" y="601133"/>
                          <a:pt x="920651" y="656382"/>
                          <a:pt x="927100" y="711200"/>
                        </a:cubicBezTo>
                        <a:cubicBezTo>
                          <a:pt x="929999" y="735845"/>
                          <a:pt x="944287" y="775462"/>
                          <a:pt x="952500" y="800100"/>
                        </a:cubicBezTo>
                        <a:cubicBezTo>
                          <a:pt x="948267" y="850900"/>
                          <a:pt x="972728" y="913586"/>
                          <a:pt x="939800" y="952500"/>
                        </a:cubicBezTo>
                        <a:cubicBezTo>
                          <a:pt x="912319" y="984978"/>
                          <a:pt x="854850" y="958731"/>
                          <a:pt x="812800" y="965200"/>
                        </a:cubicBezTo>
                        <a:cubicBezTo>
                          <a:pt x="799569" y="967236"/>
                          <a:pt x="786674" y="971913"/>
                          <a:pt x="774700" y="977900"/>
                        </a:cubicBezTo>
                        <a:cubicBezTo>
                          <a:pt x="653945" y="1038277"/>
                          <a:pt x="856989" y="963170"/>
                          <a:pt x="660400" y="1028700"/>
                        </a:cubicBezTo>
                        <a:lnTo>
                          <a:pt x="622300" y="1041400"/>
                        </a:lnTo>
                        <a:cubicBezTo>
                          <a:pt x="618067" y="1016000"/>
                          <a:pt x="615845" y="990182"/>
                          <a:pt x="609600" y="965200"/>
                        </a:cubicBezTo>
                        <a:cubicBezTo>
                          <a:pt x="592810" y="898039"/>
                          <a:pt x="593547" y="890439"/>
                          <a:pt x="546100" y="850900"/>
                        </a:cubicBezTo>
                        <a:cubicBezTo>
                          <a:pt x="534374" y="841129"/>
                          <a:pt x="520700" y="833967"/>
                          <a:pt x="508000" y="825500"/>
                        </a:cubicBezTo>
                        <a:cubicBezTo>
                          <a:pt x="491067" y="800100"/>
                          <a:pt x="466853" y="778260"/>
                          <a:pt x="457200" y="749300"/>
                        </a:cubicBezTo>
                        <a:cubicBezTo>
                          <a:pt x="452967" y="736600"/>
                          <a:pt x="450487" y="723174"/>
                          <a:pt x="444500" y="711200"/>
                        </a:cubicBezTo>
                        <a:cubicBezTo>
                          <a:pt x="437674" y="697548"/>
                          <a:pt x="425926" y="686752"/>
                          <a:pt x="419100" y="673100"/>
                        </a:cubicBezTo>
                        <a:cubicBezTo>
                          <a:pt x="405483" y="645867"/>
                          <a:pt x="399497" y="597585"/>
                          <a:pt x="393700" y="571500"/>
                        </a:cubicBezTo>
                        <a:cubicBezTo>
                          <a:pt x="380904" y="513919"/>
                          <a:pt x="376706" y="507817"/>
                          <a:pt x="355600" y="444500"/>
                        </a:cubicBezTo>
                        <a:lnTo>
                          <a:pt x="342900" y="406400"/>
                        </a:lnTo>
                        <a:cubicBezTo>
                          <a:pt x="338667" y="393700"/>
                          <a:pt x="332825" y="381427"/>
                          <a:pt x="330200" y="368300"/>
                        </a:cubicBezTo>
                        <a:cubicBezTo>
                          <a:pt x="325967" y="347133"/>
                          <a:pt x="329474" y="322761"/>
                          <a:pt x="317500" y="304800"/>
                        </a:cubicBezTo>
                        <a:cubicBezTo>
                          <a:pt x="310074" y="293661"/>
                          <a:pt x="292100" y="296333"/>
                          <a:pt x="279400" y="292100"/>
                        </a:cubicBezTo>
                        <a:cubicBezTo>
                          <a:pt x="270933" y="304800"/>
                          <a:pt x="260826" y="316548"/>
                          <a:pt x="254000" y="330200"/>
                        </a:cubicBezTo>
                        <a:cubicBezTo>
                          <a:pt x="248013" y="342174"/>
                          <a:pt x="250766" y="358834"/>
                          <a:pt x="241300" y="368300"/>
                        </a:cubicBezTo>
                        <a:cubicBezTo>
                          <a:pt x="231834" y="377766"/>
                          <a:pt x="215505" y="375727"/>
                          <a:pt x="203200" y="381000"/>
                        </a:cubicBezTo>
                        <a:cubicBezTo>
                          <a:pt x="185799" y="388458"/>
                          <a:pt x="169333" y="397933"/>
                          <a:pt x="152400" y="406400"/>
                        </a:cubicBezTo>
                        <a:cubicBezTo>
                          <a:pt x="131233" y="402167"/>
                          <a:pt x="109111" y="401279"/>
                          <a:pt x="88900" y="393700"/>
                        </a:cubicBezTo>
                        <a:cubicBezTo>
                          <a:pt x="57638" y="381977"/>
                          <a:pt x="39728" y="358856"/>
                          <a:pt x="25400" y="330200"/>
                        </a:cubicBezTo>
                        <a:cubicBezTo>
                          <a:pt x="16290" y="311980"/>
                          <a:pt x="4069" y="257576"/>
                          <a:pt x="0" y="241300"/>
                        </a:cubicBezTo>
                        <a:lnTo>
                          <a:pt x="25400" y="0"/>
                        </a:lnTo>
                        <a:close/>
                      </a:path>
                    </a:pathLst>
                  </a:custGeom>
                  <a:noFill/>
                  <a:ln w="28575" cmpd="sng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Freeform 35">
                    <a:extLst>
                      <a:ext uri="{FF2B5EF4-FFF2-40B4-BE49-F238E27FC236}">
                        <a16:creationId xmlns="" xmlns:a16="http://schemas.microsoft.com/office/drawing/2014/main" id="{ABE7B283-880E-6584-3BA1-6920A3B21A49}"/>
                      </a:ext>
                    </a:extLst>
                  </p:cNvPr>
                  <p:cNvSpPr/>
                  <p:nvPr/>
                </p:nvSpPr>
                <p:spPr>
                  <a:xfrm>
                    <a:off x="330200" y="3886200"/>
                    <a:ext cx="736600" cy="1879600"/>
                  </a:xfrm>
                  <a:custGeom>
                    <a:avLst/>
                    <a:gdLst>
                      <a:gd name="connsiteX0" fmla="*/ 0 w 736600"/>
                      <a:gd name="connsiteY0" fmla="*/ 1879600 h 1879600"/>
                      <a:gd name="connsiteX1" fmla="*/ 76200 w 736600"/>
                      <a:gd name="connsiteY1" fmla="*/ 1866900 h 1879600"/>
                      <a:gd name="connsiteX2" fmla="*/ 114300 w 736600"/>
                      <a:gd name="connsiteY2" fmla="*/ 1854200 h 1879600"/>
                      <a:gd name="connsiteX3" fmla="*/ 177800 w 736600"/>
                      <a:gd name="connsiteY3" fmla="*/ 1841500 h 1879600"/>
                      <a:gd name="connsiteX4" fmla="*/ 304800 w 736600"/>
                      <a:gd name="connsiteY4" fmla="*/ 1816100 h 1879600"/>
                      <a:gd name="connsiteX5" fmla="*/ 406400 w 736600"/>
                      <a:gd name="connsiteY5" fmla="*/ 1790700 h 1879600"/>
                      <a:gd name="connsiteX6" fmla="*/ 368300 w 736600"/>
                      <a:gd name="connsiteY6" fmla="*/ 1638300 h 1879600"/>
                      <a:gd name="connsiteX7" fmla="*/ 355600 w 736600"/>
                      <a:gd name="connsiteY7" fmla="*/ 1600200 h 1879600"/>
                      <a:gd name="connsiteX8" fmla="*/ 342900 w 736600"/>
                      <a:gd name="connsiteY8" fmla="*/ 1562100 h 1879600"/>
                      <a:gd name="connsiteX9" fmla="*/ 355600 w 736600"/>
                      <a:gd name="connsiteY9" fmla="*/ 1397000 h 1879600"/>
                      <a:gd name="connsiteX10" fmla="*/ 393700 w 736600"/>
                      <a:gd name="connsiteY10" fmla="*/ 1320800 h 1879600"/>
                      <a:gd name="connsiteX11" fmla="*/ 419100 w 736600"/>
                      <a:gd name="connsiteY11" fmla="*/ 1244600 h 1879600"/>
                      <a:gd name="connsiteX12" fmla="*/ 444500 w 736600"/>
                      <a:gd name="connsiteY12" fmla="*/ 1206500 h 1879600"/>
                      <a:gd name="connsiteX13" fmla="*/ 469900 w 736600"/>
                      <a:gd name="connsiteY13" fmla="*/ 1130300 h 1879600"/>
                      <a:gd name="connsiteX14" fmla="*/ 508000 w 736600"/>
                      <a:gd name="connsiteY14" fmla="*/ 990600 h 1879600"/>
                      <a:gd name="connsiteX15" fmla="*/ 520700 w 736600"/>
                      <a:gd name="connsiteY15" fmla="*/ 927100 h 1879600"/>
                      <a:gd name="connsiteX16" fmla="*/ 533400 w 736600"/>
                      <a:gd name="connsiteY16" fmla="*/ 876300 h 1879600"/>
                      <a:gd name="connsiteX17" fmla="*/ 546100 w 736600"/>
                      <a:gd name="connsiteY17" fmla="*/ 800100 h 1879600"/>
                      <a:gd name="connsiteX18" fmla="*/ 558800 w 736600"/>
                      <a:gd name="connsiteY18" fmla="*/ 749300 h 1879600"/>
                      <a:gd name="connsiteX19" fmla="*/ 635000 w 736600"/>
                      <a:gd name="connsiteY19" fmla="*/ 723900 h 1879600"/>
                      <a:gd name="connsiteX20" fmla="*/ 673100 w 736600"/>
                      <a:gd name="connsiteY20" fmla="*/ 711200 h 1879600"/>
                      <a:gd name="connsiteX21" fmla="*/ 711200 w 736600"/>
                      <a:gd name="connsiteY21" fmla="*/ 635000 h 1879600"/>
                      <a:gd name="connsiteX22" fmla="*/ 673100 w 736600"/>
                      <a:gd name="connsiteY22" fmla="*/ 622300 h 1879600"/>
                      <a:gd name="connsiteX23" fmla="*/ 457200 w 736600"/>
                      <a:gd name="connsiteY23" fmla="*/ 609600 h 1879600"/>
                      <a:gd name="connsiteX24" fmla="*/ 419100 w 736600"/>
                      <a:gd name="connsiteY24" fmla="*/ 596900 h 1879600"/>
                      <a:gd name="connsiteX25" fmla="*/ 482600 w 736600"/>
                      <a:gd name="connsiteY25" fmla="*/ 533400 h 1879600"/>
                      <a:gd name="connsiteX26" fmla="*/ 508000 w 736600"/>
                      <a:gd name="connsiteY26" fmla="*/ 406400 h 1879600"/>
                      <a:gd name="connsiteX27" fmla="*/ 533400 w 736600"/>
                      <a:gd name="connsiteY27" fmla="*/ 330200 h 1879600"/>
                      <a:gd name="connsiteX28" fmla="*/ 546100 w 736600"/>
                      <a:gd name="connsiteY28" fmla="*/ 292100 h 1879600"/>
                      <a:gd name="connsiteX29" fmla="*/ 584200 w 736600"/>
                      <a:gd name="connsiteY29" fmla="*/ 279400 h 1879600"/>
                      <a:gd name="connsiteX30" fmla="*/ 622300 w 736600"/>
                      <a:gd name="connsiteY30" fmla="*/ 241300 h 1879600"/>
                      <a:gd name="connsiteX31" fmla="*/ 736600 w 736600"/>
                      <a:gd name="connsiteY31" fmla="*/ 190500 h 1879600"/>
                      <a:gd name="connsiteX32" fmla="*/ 647700 w 736600"/>
                      <a:gd name="connsiteY32" fmla="*/ 101600 h 1879600"/>
                      <a:gd name="connsiteX33" fmla="*/ 609600 w 736600"/>
                      <a:gd name="connsiteY33" fmla="*/ 76200 h 1879600"/>
                      <a:gd name="connsiteX34" fmla="*/ 381000 w 736600"/>
                      <a:gd name="connsiteY34" fmla="*/ 50800 h 1879600"/>
                      <a:gd name="connsiteX35" fmla="*/ 304800 w 736600"/>
                      <a:gd name="connsiteY35" fmla="*/ 12700 h 1879600"/>
                      <a:gd name="connsiteX36" fmla="*/ 266700 w 736600"/>
                      <a:gd name="connsiteY36" fmla="*/ 0 h 1879600"/>
                      <a:gd name="connsiteX37" fmla="*/ 152400 w 736600"/>
                      <a:gd name="connsiteY37" fmla="*/ 12700 h 1879600"/>
                      <a:gd name="connsiteX38" fmla="*/ 114300 w 736600"/>
                      <a:gd name="connsiteY38" fmla="*/ 88900 h 1879600"/>
                      <a:gd name="connsiteX39" fmla="*/ 88900 w 736600"/>
                      <a:gd name="connsiteY39" fmla="*/ 101600 h 1879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736600" h="1879600">
                        <a:moveTo>
                          <a:pt x="0" y="1879600"/>
                        </a:moveTo>
                        <a:cubicBezTo>
                          <a:pt x="25400" y="1875367"/>
                          <a:pt x="51063" y="1872486"/>
                          <a:pt x="76200" y="1866900"/>
                        </a:cubicBezTo>
                        <a:cubicBezTo>
                          <a:pt x="89268" y="1863996"/>
                          <a:pt x="101313" y="1857447"/>
                          <a:pt x="114300" y="1854200"/>
                        </a:cubicBezTo>
                        <a:cubicBezTo>
                          <a:pt x="135241" y="1848965"/>
                          <a:pt x="156562" y="1845361"/>
                          <a:pt x="177800" y="1841500"/>
                        </a:cubicBezTo>
                        <a:cubicBezTo>
                          <a:pt x="383110" y="1804171"/>
                          <a:pt x="153173" y="1849795"/>
                          <a:pt x="304800" y="1816100"/>
                        </a:cubicBezTo>
                        <a:cubicBezTo>
                          <a:pt x="396752" y="1795666"/>
                          <a:pt x="338317" y="1813394"/>
                          <a:pt x="406400" y="1790700"/>
                        </a:cubicBezTo>
                        <a:cubicBezTo>
                          <a:pt x="389298" y="1688090"/>
                          <a:pt x="401843" y="1738929"/>
                          <a:pt x="368300" y="1638300"/>
                        </a:cubicBezTo>
                        <a:lnTo>
                          <a:pt x="355600" y="1600200"/>
                        </a:lnTo>
                        <a:lnTo>
                          <a:pt x="342900" y="1562100"/>
                        </a:lnTo>
                        <a:cubicBezTo>
                          <a:pt x="347133" y="1507067"/>
                          <a:pt x="348754" y="1451770"/>
                          <a:pt x="355600" y="1397000"/>
                        </a:cubicBezTo>
                        <a:cubicBezTo>
                          <a:pt x="361641" y="1348669"/>
                          <a:pt x="373970" y="1365193"/>
                          <a:pt x="393700" y="1320800"/>
                        </a:cubicBezTo>
                        <a:cubicBezTo>
                          <a:pt x="404574" y="1296334"/>
                          <a:pt x="404248" y="1266877"/>
                          <a:pt x="419100" y="1244600"/>
                        </a:cubicBezTo>
                        <a:cubicBezTo>
                          <a:pt x="427567" y="1231900"/>
                          <a:pt x="438301" y="1220448"/>
                          <a:pt x="444500" y="1206500"/>
                        </a:cubicBezTo>
                        <a:cubicBezTo>
                          <a:pt x="455374" y="1182034"/>
                          <a:pt x="461433" y="1155700"/>
                          <a:pt x="469900" y="1130300"/>
                        </a:cubicBezTo>
                        <a:cubicBezTo>
                          <a:pt x="488146" y="1075561"/>
                          <a:pt x="493677" y="1062217"/>
                          <a:pt x="508000" y="990600"/>
                        </a:cubicBezTo>
                        <a:cubicBezTo>
                          <a:pt x="512233" y="969433"/>
                          <a:pt x="516017" y="948172"/>
                          <a:pt x="520700" y="927100"/>
                        </a:cubicBezTo>
                        <a:cubicBezTo>
                          <a:pt x="524486" y="910061"/>
                          <a:pt x="529977" y="893416"/>
                          <a:pt x="533400" y="876300"/>
                        </a:cubicBezTo>
                        <a:cubicBezTo>
                          <a:pt x="538450" y="851050"/>
                          <a:pt x="541050" y="825350"/>
                          <a:pt x="546100" y="800100"/>
                        </a:cubicBezTo>
                        <a:cubicBezTo>
                          <a:pt x="549523" y="782984"/>
                          <a:pt x="545548" y="760659"/>
                          <a:pt x="558800" y="749300"/>
                        </a:cubicBezTo>
                        <a:cubicBezTo>
                          <a:pt x="579128" y="731876"/>
                          <a:pt x="609600" y="732367"/>
                          <a:pt x="635000" y="723900"/>
                        </a:cubicBezTo>
                        <a:lnTo>
                          <a:pt x="673100" y="711200"/>
                        </a:lnTo>
                        <a:cubicBezTo>
                          <a:pt x="677378" y="704783"/>
                          <a:pt x="718711" y="650023"/>
                          <a:pt x="711200" y="635000"/>
                        </a:cubicBezTo>
                        <a:cubicBezTo>
                          <a:pt x="705213" y="623026"/>
                          <a:pt x="686421" y="623632"/>
                          <a:pt x="673100" y="622300"/>
                        </a:cubicBezTo>
                        <a:cubicBezTo>
                          <a:pt x="601367" y="615127"/>
                          <a:pt x="529167" y="613833"/>
                          <a:pt x="457200" y="609600"/>
                        </a:cubicBezTo>
                        <a:cubicBezTo>
                          <a:pt x="444500" y="605367"/>
                          <a:pt x="425087" y="608874"/>
                          <a:pt x="419100" y="596900"/>
                        </a:cubicBezTo>
                        <a:cubicBezTo>
                          <a:pt x="400413" y="559526"/>
                          <a:pt x="472681" y="538360"/>
                          <a:pt x="482600" y="533400"/>
                        </a:cubicBezTo>
                        <a:cubicBezTo>
                          <a:pt x="517819" y="427744"/>
                          <a:pt x="464220" y="596112"/>
                          <a:pt x="508000" y="406400"/>
                        </a:cubicBezTo>
                        <a:cubicBezTo>
                          <a:pt x="514020" y="380312"/>
                          <a:pt x="524933" y="355600"/>
                          <a:pt x="533400" y="330200"/>
                        </a:cubicBezTo>
                        <a:cubicBezTo>
                          <a:pt x="537633" y="317500"/>
                          <a:pt x="533400" y="296333"/>
                          <a:pt x="546100" y="292100"/>
                        </a:cubicBezTo>
                        <a:lnTo>
                          <a:pt x="584200" y="279400"/>
                        </a:lnTo>
                        <a:cubicBezTo>
                          <a:pt x="596900" y="266700"/>
                          <a:pt x="605624" y="247970"/>
                          <a:pt x="622300" y="241300"/>
                        </a:cubicBezTo>
                        <a:cubicBezTo>
                          <a:pt x="750624" y="189970"/>
                          <a:pt x="682198" y="272103"/>
                          <a:pt x="736600" y="190500"/>
                        </a:cubicBezTo>
                        <a:cubicBezTo>
                          <a:pt x="714247" y="123440"/>
                          <a:pt x="735039" y="159826"/>
                          <a:pt x="647700" y="101600"/>
                        </a:cubicBezTo>
                        <a:cubicBezTo>
                          <a:pt x="635000" y="93133"/>
                          <a:pt x="624656" y="78709"/>
                          <a:pt x="609600" y="76200"/>
                        </a:cubicBezTo>
                        <a:cubicBezTo>
                          <a:pt x="483118" y="55120"/>
                          <a:pt x="559061" y="65638"/>
                          <a:pt x="381000" y="50800"/>
                        </a:cubicBezTo>
                        <a:cubicBezTo>
                          <a:pt x="285235" y="18878"/>
                          <a:pt x="403277" y="61939"/>
                          <a:pt x="304800" y="12700"/>
                        </a:cubicBezTo>
                        <a:cubicBezTo>
                          <a:pt x="292826" y="6713"/>
                          <a:pt x="279400" y="4233"/>
                          <a:pt x="266700" y="0"/>
                        </a:cubicBezTo>
                        <a:cubicBezTo>
                          <a:pt x="228600" y="4233"/>
                          <a:pt x="188426" y="-401"/>
                          <a:pt x="152400" y="12700"/>
                        </a:cubicBezTo>
                        <a:cubicBezTo>
                          <a:pt x="123695" y="23138"/>
                          <a:pt x="128212" y="70350"/>
                          <a:pt x="114300" y="88900"/>
                        </a:cubicBezTo>
                        <a:cubicBezTo>
                          <a:pt x="108620" y="96473"/>
                          <a:pt x="97367" y="97367"/>
                          <a:pt x="88900" y="101600"/>
                        </a:cubicBezTo>
                      </a:path>
                    </a:pathLst>
                  </a:cu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Freeform 36">
                    <a:extLst>
                      <a:ext uri="{FF2B5EF4-FFF2-40B4-BE49-F238E27FC236}">
                        <a16:creationId xmlns="" xmlns:a16="http://schemas.microsoft.com/office/drawing/2014/main" id="{510F67DB-A433-B410-8FF8-6C78447774A6}"/>
                      </a:ext>
                    </a:extLst>
                  </p:cNvPr>
                  <p:cNvSpPr/>
                  <p:nvPr/>
                </p:nvSpPr>
                <p:spPr>
                  <a:xfrm>
                    <a:off x="1206500" y="4127500"/>
                    <a:ext cx="596900" cy="366094"/>
                  </a:xfrm>
                  <a:custGeom>
                    <a:avLst/>
                    <a:gdLst>
                      <a:gd name="connsiteX0" fmla="*/ 12700 w 596900"/>
                      <a:gd name="connsiteY0" fmla="*/ 38100 h 366094"/>
                      <a:gd name="connsiteX1" fmla="*/ 571500 w 596900"/>
                      <a:gd name="connsiteY1" fmla="*/ 38100 h 366094"/>
                      <a:gd name="connsiteX2" fmla="*/ 596900 w 596900"/>
                      <a:gd name="connsiteY2" fmla="*/ 76200 h 366094"/>
                      <a:gd name="connsiteX3" fmla="*/ 584200 w 596900"/>
                      <a:gd name="connsiteY3" fmla="*/ 190500 h 366094"/>
                      <a:gd name="connsiteX4" fmla="*/ 571500 w 596900"/>
                      <a:gd name="connsiteY4" fmla="*/ 228600 h 366094"/>
                      <a:gd name="connsiteX5" fmla="*/ 533400 w 596900"/>
                      <a:gd name="connsiteY5" fmla="*/ 254000 h 366094"/>
                      <a:gd name="connsiteX6" fmla="*/ 508000 w 596900"/>
                      <a:gd name="connsiteY6" fmla="*/ 292100 h 366094"/>
                      <a:gd name="connsiteX7" fmla="*/ 469900 w 596900"/>
                      <a:gd name="connsiteY7" fmla="*/ 304800 h 366094"/>
                      <a:gd name="connsiteX8" fmla="*/ 317500 w 596900"/>
                      <a:gd name="connsiteY8" fmla="*/ 342900 h 366094"/>
                      <a:gd name="connsiteX9" fmla="*/ 25400 w 596900"/>
                      <a:gd name="connsiteY9" fmla="*/ 342900 h 366094"/>
                      <a:gd name="connsiteX10" fmla="*/ 0 w 596900"/>
                      <a:gd name="connsiteY10" fmla="*/ 304800 h 366094"/>
                      <a:gd name="connsiteX11" fmla="*/ 12700 w 596900"/>
                      <a:gd name="connsiteY11" fmla="*/ 152400 h 366094"/>
                      <a:gd name="connsiteX12" fmla="*/ 38100 w 596900"/>
                      <a:gd name="connsiteY12" fmla="*/ 76200 h 366094"/>
                      <a:gd name="connsiteX13" fmla="*/ 50800 w 596900"/>
                      <a:gd name="connsiteY13" fmla="*/ 38100 h 366094"/>
                      <a:gd name="connsiteX14" fmla="*/ 50800 w 596900"/>
                      <a:gd name="connsiteY14" fmla="*/ 0 h 366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6900" h="366094">
                        <a:moveTo>
                          <a:pt x="12700" y="38100"/>
                        </a:moveTo>
                        <a:cubicBezTo>
                          <a:pt x="66889" y="36231"/>
                          <a:pt x="454119" y="10481"/>
                          <a:pt x="571500" y="38100"/>
                        </a:cubicBezTo>
                        <a:cubicBezTo>
                          <a:pt x="586358" y="41596"/>
                          <a:pt x="588433" y="63500"/>
                          <a:pt x="596900" y="76200"/>
                        </a:cubicBezTo>
                        <a:cubicBezTo>
                          <a:pt x="592667" y="114300"/>
                          <a:pt x="590502" y="152687"/>
                          <a:pt x="584200" y="190500"/>
                        </a:cubicBezTo>
                        <a:cubicBezTo>
                          <a:pt x="581999" y="203705"/>
                          <a:pt x="579863" y="218147"/>
                          <a:pt x="571500" y="228600"/>
                        </a:cubicBezTo>
                        <a:cubicBezTo>
                          <a:pt x="561965" y="240519"/>
                          <a:pt x="546100" y="245533"/>
                          <a:pt x="533400" y="254000"/>
                        </a:cubicBezTo>
                        <a:cubicBezTo>
                          <a:pt x="524933" y="266700"/>
                          <a:pt x="519919" y="282565"/>
                          <a:pt x="508000" y="292100"/>
                        </a:cubicBezTo>
                        <a:cubicBezTo>
                          <a:pt x="497547" y="300463"/>
                          <a:pt x="481874" y="298813"/>
                          <a:pt x="469900" y="304800"/>
                        </a:cubicBezTo>
                        <a:cubicBezTo>
                          <a:pt x="369905" y="354797"/>
                          <a:pt x="522311" y="320143"/>
                          <a:pt x="317500" y="342900"/>
                        </a:cubicBezTo>
                        <a:cubicBezTo>
                          <a:pt x="206106" y="370748"/>
                          <a:pt x="203162" y="376759"/>
                          <a:pt x="25400" y="342900"/>
                        </a:cubicBezTo>
                        <a:cubicBezTo>
                          <a:pt x="10406" y="340044"/>
                          <a:pt x="8467" y="317500"/>
                          <a:pt x="0" y="304800"/>
                        </a:cubicBezTo>
                        <a:cubicBezTo>
                          <a:pt x="4233" y="254000"/>
                          <a:pt x="4320" y="202682"/>
                          <a:pt x="12700" y="152400"/>
                        </a:cubicBezTo>
                        <a:cubicBezTo>
                          <a:pt x="17102" y="125990"/>
                          <a:pt x="29633" y="101600"/>
                          <a:pt x="38100" y="76200"/>
                        </a:cubicBezTo>
                        <a:cubicBezTo>
                          <a:pt x="42333" y="63500"/>
                          <a:pt x="50800" y="51487"/>
                          <a:pt x="50800" y="38100"/>
                        </a:cubicBezTo>
                        <a:lnTo>
                          <a:pt x="50800" y="0"/>
                        </a:lnTo>
                      </a:path>
                    </a:pathLst>
                  </a:cu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Freeform 37">
                    <a:extLst>
                      <a:ext uri="{FF2B5EF4-FFF2-40B4-BE49-F238E27FC236}">
                        <a16:creationId xmlns="" xmlns:a16="http://schemas.microsoft.com/office/drawing/2014/main" id="{BB5E116B-4B98-FC88-71D2-8B4790BCE6E0}"/>
                      </a:ext>
                    </a:extLst>
                  </p:cNvPr>
                  <p:cNvSpPr/>
                  <p:nvPr/>
                </p:nvSpPr>
                <p:spPr>
                  <a:xfrm>
                    <a:off x="1638300" y="2832100"/>
                    <a:ext cx="559164" cy="431800"/>
                  </a:xfrm>
                  <a:custGeom>
                    <a:avLst/>
                    <a:gdLst>
                      <a:gd name="connsiteX0" fmla="*/ 0 w 559164"/>
                      <a:gd name="connsiteY0" fmla="*/ 254000 h 431800"/>
                      <a:gd name="connsiteX1" fmla="*/ 12700 w 559164"/>
                      <a:gd name="connsiteY1" fmla="*/ 190500 h 431800"/>
                      <a:gd name="connsiteX2" fmla="*/ 25400 w 559164"/>
                      <a:gd name="connsiteY2" fmla="*/ 152400 h 431800"/>
                      <a:gd name="connsiteX3" fmla="*/ 101600 w 559164"/>
                      <a:gd name="connsiteY3" fmla="*/ 101600 h 431800"/>
                      <a:gd name="connsiteX4" fmla="*/ 139700 w 559164"/>
                      <a:gd name="connsiteY4" fmla="*/ 76200 h 431800"/>
                      <a:gd name="connsiteX5" fmla="*/ 177800 w 559164"/>
                      <a:gd name="connsiteY5" fmla="*/ 50800 h 431800"/>
                      <a:gd name="connsiteX6" fmla="*/ 292100 w 559164"/>
                      <a:gd name="connsiteY6" fmla="*/ 12700 h 431800"/>
                      <a:gd name="connsiteX7" fmla="*/ 330200 w 559164"/>
                      <a:gd name="connsiteY7" fmla="*/ 0 h 431800"/>
                      <a:gd name="connsiteX8" fmla="*/ 431800 w 559164"/>
                      <a:gd name="connsiteY8" fmla="*/ 12700 h 431800"/>
                      <a:gd name="connsiteX9" fmla="*/ 469900 w 559164"/>
                      <a:gd name="connsiteY9" fmla="*/ 25400 h 431800"/>
                      <a:gd name="connsiteX10" fmla="*/ 495300 w 559164"/>
                      <a:gd name="connsiteY10" fmla="*/ 63500 h 431800"/>
                      <a:gd name="connsiteX11" fmla="*/ 533400 w 559164"/>
                      <a:gd name="connsiteY11" fmla="*/ 88900 h 431800"/>
                      <a:gd name="connsiteX12" fmla="*/ 558800 w 559164"/>
                      <a:gd name="connsiteY12" fmla="*/ 165100 h 431800"/>
                      <a:gd name="connsiteX13" fmla="*/ 546100 w 559164"/>
                      <a:gd name="connsiteY13" fmla="*/ 266700 h 431800"/>
                      <a:gd name="connsiteX14" fmla="*/ 533400 w 559164"/>
                      <a:gd name="connsiteY14" fmla="*/ 304800 h 431800"/>
                      <a:gd name="connsiteX15" fmla="*/ 495300 w 559164"/>
                      <a:gd name="connsiteY15" fmla="*/ 330200 h 431800"/>
                      <a:gd name="connsiteX16" fmla="*/ 342900 w 559164"/>
                      <a:gd name="connsiteY16" fmla="*/ 355600 h 431800"/>
                      <a:gd name="connsiteX17" fmla="*/ 317500 w 559164"/>
                      <a:gd name="connsiteY17" fmla="*/ 393700 h 431800"/>
                      <a:gd name="connsiteX18" fmla="*/ 241300 w 559164"/>
                      <a:gd name="connsiteY18" fmla="*/ 431800 h 431800"/>
                      <a:gd name="connsiteX19" fmla="*/ 177800 w 559164"/>
                      <a:gd name="connsiteY19" fmla="*/ 419100 h 431800"/>
                      <a:gd name="connsiteX20" fmla="*/ 152400 w 559164"/>
                      <a:gd name="connsiteY20" fmla="*/ 381000 h 431800"/>
                      <a:gd name="connsiteX21" fmla="*/ 76200 w 559164"/>
                      <a:gd name="connsiteY21" fmla="*/ 406400 h 431800"/>
                      <a:gd name="connsiteX22" fmla="*/ 63500 w 559164"/>
                      <a:gd name="connsiteY22" fmla="*/ 254000 h 431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59164" h="431800">
                        <a:moveTo>
                          <a:pt x="0" y="254000"/>
                        </a:moveTo>
                        <a:cubicBezTo>
                          <a:pt x="4233" y="232833"/>
                          <a:pt x="7465" y="211441"/>
                          <a:pt x="12700" y="190500"/>
                        </a:cubicBezTo>
                        <a:cubicBezTo>
                          <a:pt x="15947" y="177513"/>
                          <a:pt x="15934" y="161866"/>
                          <a:pt x="25400" y="152400"/>
                        </a:cubicBezTo>
                        <a:cubicBezTo>
                          <a:pt x="46986" y="130814"/>
                          <a:pt x="76200" y="118533"/>
                          <a:pt x="101600" y="101600"/>
                        </a:cubicBezTo>
                        <a:lnTo>
                          <a:pt x="139700" y="76200"/>
                        </a:lnTo>
                        <a:cubicBezTo>
                          <a:pt x="152400" y="67733"/>
                          <a:pt x="163320" y="55627"/>
                          <a:pt x="177800" y="50800"/>
                        </a:cubicBezTo>
                        <a:lnTo>
                          <a:pt x="292100" y="12700"/>
                        </a:lnTo>
                        <a:lnTo>
                          <a:pt x="330200" y="0"/>
                        </a:lnTo>
                        <a:cubicBezTo>
                          <a:pt x="364067" y="4233"/>
                          <a:pt x="398220" y="6595"/>
                          <a:pt x="431800" y="12700"/>
                        </a:cubicBezTo>
                        <a:cubicBezTo>
                          <a:pt x="444971" y="15095"/>
                          <a:pt x="459447" y="17037"/>
                          <a:pt x="469900" y="25400"/>
                        </a:cubicBezTo>
                        <a:cubicBezTo>
                          <a:pt x="481819" y="34935"/>
                          <a:pt x="484507" y="52707"/>
                          <a:pt x="495300" y="63500"/>
                        </a:cubicBezTo>
                        <a:cubicBezTo>
                          <a:pt x="506093" y="74293"/>
                          <a:pt x="520700" y="80433"/>
                          <a:pt x="533400" y="88900"/>
                        </a:cubicBezTo>
                        <a:cubicBezTo>
                          <a:pt x="541867" y="114300"/>
                          <a:pt x="562121" y="138533"/>
                          <a:pt x="558800" y="165100"/>
                        </a:cubicBezTo>
                        <a:cubicBezTo>
                          <a:pt x="554567" y="198967"/>
                          <a:pt x="552205" y="233120"/>
                          <a:pt x="546100" y="266700"/>
                        </a:cubicBezTo>
                        <a:cubicBezTo>
                          <a:pt x="543705" y="279871"/>
                          <a:pt x="541763" y="294347"/>
                          <a:pt x="533400" y="304800"/>
                        </a:cubicBezTo>
                        <a:cubicBezTo>
                          <a:pt x="523865" y="316719"/>
                          <a:pt x="508952" y="323374"/>
                          <a:pt x="495300" y="330200"/>
                        </a:cubicBezTo>
                        <a:cubicBezTo>
                          <a:pt x="452747" y="351476"/>
                          <a:pt x="379116" y="351576"/>
                          <a:pt x="342900" y="355600"/>
                        </a:cubicBezTo>
                        <a:cubicBezTo>
                          <a:pt x="334433" y="368300"/>
                          <a:pt x="328293" y="382907"/>
                          <a:pt x="317500" y="393700"/>
                        </a:cubicBezTo>
                        <a:cubicBezTo>
                          <a:pt x="292881" y="418319"/>
                          <a:pt x="272288" y="421471"/>
                          <a:pt x="241300" y="431800"/>
                        </a:cubicBezTo>
                        <a:cubicBezTo>
                          <a:pt x="220133" y="427567"/>
                          <a:pt x="196542" y="429810"/>
                          <a:pt x="177800" y="419100"/>
                        </a:cubicBezTo>
                        <a:cubicBezTo>
                          <a:pt x="164548" y="411527"/>
                          <a:pt x="167546" y="382893"/>
                          <a:pt x="152400" y="381000"/>
                        </a:cubicBezTo>
                        <a:cubicBezTo>
                          <a:pt x="125833" y="377679"/>
                          <a:pt x="76200" y="406400"/>
                          <a:pt x="76200" y="406400"/>
                        </a:cubicBezTo>
                        <a:cubicBezTo>
                          <a:pt x="51452" y="332155"/>
                          <a:pt x="63500" y="381687"/>
                          <a:pt x="63500" y="254000"/>
                        </a:cubicBezTo>
                      </a:path>
                    </a:pathLst>
                  </a:custGeom>
                  <a:ln w="28575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Freeform 38">
                    <a:extLst>
                      <a:ext uri="{FF2B5EF4-FFF2-40B4-BE49-F238E27FC236}">
                        <a16:creationId xmlns="" xmlns:a16="http://schemas.microsoft.com/office/drawing/2014/main" id="{3FD95AA5-D4B1-5AC4-3C28-6A06973D3FD1}"/>
                      </a:ext>
                    </a:extLst>
                  </p:cNvPr>
                  <p:cNvSpPr/>
                  <p:nvPr/>
                </p:nvSpPr>
                <p:spPr>
                  <a:xfrm>
                    <a:off x="2413000" y="1993900"/>
                    <a:ext cx="520841" cy="432424"/>
                  </a:xfrm>
                  <a:custGeom>
                    <a:avLst/>
                    <a:gdLst>
                      <a:gd name="connsiteX0" fmla="*/ 0 w 520841"/>
                      <a:gd name="connsiteY0" fmla="*/ 317500 h 432424"/>
                      <a:gd name="connsiteX1" fmla="*/ 25400 w 520841"/>
                      <a:gd name="connsiteY1" fmla="*/ 254000 h 432424"/>
                      <a:gd name="connsiteX2" fmla="*/ 38100 w 520841"/>
                      <a:gd name="connsiteY2" fmla="*/ 215900 h 432424"/>
                      <a:gd name="connsiteX3" fmla="*/ 63500 w 520841"/>
                      <a:gd name="connsiteY3" fmla="*/ 177800 h 432424"/>
                      <a:gd name="connsiteX4" fmla="*/ 76200 w 520841"/>
                      <a:gd name="connsiteY4" fmla="*/ 139700 h 432424"/>
                      <a:gd name="connsiteX5" fmla="*/ 114300 w 520841"/>
                      <a:gd name="connsiteY5" fmla="*/ 101600 h 432424"/>
                      <a:gd name="connsiteX6" fmla="*/ 139700 w 520841"/>
                      <a:gd name="connsiteY6" fmla="*/ 63500 h 432424"/>
                      <a:gd name="connsiteX7" fmla="*/ 177800 w 520841"/>
                      <a:gd name="connsiteY7" fmla="*/ 50800 h 432424"/>
                      <a:gd name="connsiteX8" fmla="*/ 215900 w 520841"/>
                      <a:gd name="connsiteY8" fmla="*/ 25400 h 432424"/>
                      <a:gd name="connsiteX9" fmla="*/ 292100 w 520841"/>
                      <a:gd name="connsiteY9" fmla="*/ 0 h 432424"/>
                      <a:gd name="connsiteX10" fmla="*/ 419100 w 520841"/>
                      <a:gd name="connsiteY10" fmla="*/ 63500 h 432424"/>
                      <a:gd name="connsiteX11" fmla="*/ 457200 w 520841"/>
                      <a:gd name="connsiteY11" fmla="*/ 88900 h 432424"/>
                      <a:gd name="connsiteX12" fmla="*/ 482600 w 520841"/>
                      <a:gd name="connsiteY12" fmla="*/ 127000 h 432424"/>
                      <a:gd name="connsiteX13" fmla="*/ 520700 w 520841"/>
                      <a:gd name="connsiteY13" fmla="*/ 139700 h 432424"/>
                      <a:gd name="connsiteX14" fmla="*/ 457200 w 520841"/>
                      <a:gd name="connsiteY14" fmla="*/ 215900 h 432424"/>
                      <a:gd name="connsiteX15" fmla="*/ 419100 w 520841"/>
                      <a:gd name="connsiteY15" fmla="*/ 292100 h 432424"/>
                      <a:gd name="connsiteX16" fmla="*/ 381000 w 520841"/>
                      <a:gd name="connsiteY16" fmla="*/ 317500 h 432424"/>
                      <a:gd name="connsiteX17" fmla="*/ 317500 w 520841"/>
                      <a:gd name="connsiteY17" fmla="*/ 368300 h 432424"/>
                      <a:gd name="connsiteX18" fmla="*/ 203200 w 520841"/>
                      <a:gd name="connsiteY18" fmla="*/ 431800 h 432424"/>
                      <a:gd name="connsiteX19" fmla="*/ 50800 w 520841"/>
                      <a:gd name="connsiteY19" fmla="*/ 419100 h 432424"/>
                      <a:gd name="connsiteX20" fmla="*/ 12700 w 520841"/>
                      <a:gd name="connsiteY20" fmla="*/ 304800 h 432424"/>
                      <a:gd name="connsiteX21" fmla="*/ 0 w 520841"/>
                      <a:gd name="connsiteY21" fmla="*/ 266700 h 432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20841" h="432424">
                        <a:moveTo>
                          <a:pt x="0" y="317500"/>
                        </a:moveTo>
                        <a:cubicBezTo>
                          <a:pt x="8467" y="296333"/>
                          <a:pt x="17395" y="275346"/>
                          <a:pt x="25400" y="254000"/>
                        </a:cubicBezTo>
                        <a:cubicBezTo>
                          <a:pt x="30100" y="241465"/>
                          <a:pt x="32113" y="227874"/>
                          <a:pt x="38100" y="215900"/>
                        </a:cubicBezTo>
                        <a:cubicBezTo>
                          <a:pt x="44926" y="202248"/>
                          <a:pt x="56674" y="191452"/>
                          <a:pt x="63500" y="177800"/>
                        </a:cubicBezTo>
                        <a:cubicBezTo>
                          <a:pt x="69487" y="165826"/>
                          <a:pt x="68774" y="150839"/>
                          <a:pt x="76200" y="139700"/>
                        </a:cubicBezTo>
                        <a:cubicBezTo>
                          <a:pt x="86163" y="124756"/>
                          <a:pt x="102802" y="115398"/>
                          <a:pt x="114300" y="101600"/>
                        </a:cubicBezTo>
                        <a:cubicBezTo>
                          <a:pt x="124071" y="89874"/>
                          <a:pt x="127781" y="73035"/>
                          <a:pt x="139700" y="63500"/>
                        </a:cubicBezTo>
                        <a:cubicBezTo>
                          <a:pt x="150153" y="55137"/>
                          <a:pt x="165826" y="56787"/>
                          <a:pt x="177800" y="50800"/>
                        </a:cubicBezTo>
                        <a:cubicBezTo>
                          <a:pt x="191452" y="43974"/>
                          <a:pt x="201952" y="31599"/>
                          <a:pt x="215900" y="25400"/>
                        </a:cubicBezTo>
                        <a:cubicBezTo>
                          <a:pt x="240366" y="14526"/>
                          <a:pt x="292100" y="0"/>
                          <a:pt x="292100" y="0"/>
                        </a:cubicBezTo>
                        <a:cubicBezTo>
                          <a:pt x="372516" y="20104"/>
                          <a:pt x="328377" y="3018"/>
                          <a:pt x="419100" y="63500"/>
                        </a:cubicBezTo>
                        <a:lnTo>
                          <a:pt x="457200" y="88900"/>
                        </a:lnTo>
                        <a:cubicBezTo>
                          <a:pt x="465667" y="101600"/>
                          <a:pt x="470681" y="117465"/>
                          <a:pt x="482600" y="127000"/>
                        </a:cubicBezTo>
                        <a:cubicBezTo>
                          <a:pt x="493053" y="135363"/>
                          <a:pt x="517453" y="126713"/>
                          <a:pt x="520700" y="139700"/>
                        </a:cubicBezTo>
                        <a:cubicBezTo>
                          <a:pt x="524236" y="153845"/>
                          <a:pt x="460321" y="212779"/>
                          <a:pt x="457200" y="215900"/>
                        </a:cubicBezTo>
                        <a:cubicBezTo>
                          <a:pt x="446871" y="246888"/>
                          <a:pt x="443719" y="267481"/>
                          <a:pt x="419100" y="292100"/>
                        </a:cubicBezTo>
                        <a:cubicBezTo>
                          <a:pt x="408307" y="302893"/>
                          <a:pt x="393700" y="309033"/>
                          <a:pt x="381000" y="317500"/>
                        </a:cubicBezTo>
                        <a:cubicBezTo>
                          <a:pt x="334068" y="387898"/>
                          <a:pt x="382452" y="332216"/>
                          <a:pt x="317500" y="368300"/>
                        </a:cubicBezTo>
                        <a:cubicBezTo>
                          <a:pt x="186492" y="441082"/>
                          <a:pt x="289411" y="403063"/>
                          <a:pt x="203200" y="431800"/>
                        </a:cubicBezTo>
                        <a:cubicBezTo>
                          <a:pt x="152400" y="427567"/>
                          <a:pt x="96394" y="441897"/>
                          <a:pt x="50800" y="419100"/>
                        </a:cubicBezTo>
                        <a:lnTo>
                          <a:pt x="12700" y="304800"/>
                        </a:lnTo>
                        <a:lnTo>
                          <a:pt x="0" y="266700"/>
                        </a:lnTo>
                      </a:path>
                    </a:pathLst>
                  </a:cu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61" name="TextBox 27">
                <a:extLst>
                  <a:ext uri="{FF2B5EF4-FFF2-40B4-BE49-F238E27FC236}">
                    <a16:creationId xmlns="" xmlns:a16="http://schemas.microsoft.com/office/drawing/2014/main" id="{B5F7F273-9A81-E86A-08EB-DE284534764B}"/>
                  </a:ext>
                </a:extLst>
              </p:cNvPr>
              <p:cNvSpPr txBox="1"/>
              <p:nvPr/>
            </p:nvSpPr>
            <p:spPr>
              <a:xfrm>
                <a:off x="4426120" y="431077"/>
                <a:ext cx="3378148" cy="584776"/>
              </a:xfrm>
              <a:prstGeom prst="rect">
                <a:avLst/>
              </a:prstGeom>
              <a:solidFill>
                <a:srgbClr val="DBEBDA"/>
              </a:solidFill>
              <a:ln>
                <a:solidFill>
                  <a:srgbClr val="63A75D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i="1" dirty="0" err="1">
                    <a:solidFill>
                      <a:srgbClr val="133C0E"/>
                    </a:solidFill>
                    <a:latin typeface="Arial"/>
                    <a:cs typeface="Arial"/>
                  </a:rPr>
                  <a:t>Planu</a:t>
                </a:r>
                <a:r>
                  <a:rPr lang="en-US" sz="1600" i="1" dirty="0">
                    <a:solidFill>
                      <a:srgbClr val="133C0E"/>
                    </a:solidFill>
                    <a:latin typeface="Arial"/>
                    <a:cs typeface="Arial"/>
                  </a:rPr>
                  <a:t> </a:t>
                </a:r>
                <a:r>
                  <a:rPr lang="en-US" sz="1600" i="1" dirty="0" err="1">
                    <a:solidFill>
                      <a:srgbClr val="133C0E"/>
                    </a:solidFill>
                    <a:latin typeface="Arial"/>
                    <a:cs typeface="Arial"/>
                  </a:rPr>
                  <a:t>Sartu</a:t>
                </a:r>
                <a:r>
                  <a:rPr lang="en-US" sz="1600" i="1" dirty="0">
                    <a:solidFill>
                      <a:srgbClr val="133C0E"/>
                    </a:solidFill>
                    <a:latin typeface="Arial"/>
                    <a:cs typeface="Arial"/>
                  </a:rPr>
                  <a:t> (</a:t>
                </a:r>
                <a:r>
                  <a:rPr lang="en-US" sz="1600" i="1" dirty="0" err="1">
                    <a:solidFill>
                      <a:srgbClr val="133C0E"/>
                    </a:solidFill>
                    <a:latin typeface="Arial"/>
                    <a:cs typeface="Arial"/>
                  </a:rPr>
                  <a:t>Buggerru</a:t>
                </a:r>
                <a:r>
                  <a:rPr lang="en-US" sz="1600" i="1" dirty="0">
                    <a:solidFill>
                      <a:srgbClr val="133C0E"/>
                    </a:solidFill>
                    <a:latin typeface="Arial"/>
                    <a:cs typeface="Arial"/>
                  </a:rPr>
                  <a:t>)</a:t>
                </a:r>
              </a:p>
              <a:p>
                <a:pPr algn="ctr"/>
                <a:r>
                  <a:rPr lang="en-US" sz="1600" dirty="0">
                    <a:solidFill>
                      <a:srgbClr val="133C0E"/>
                    </a:solidFill>
                    <a:latin typeface="Arial"/>
                    <a:cs typeface="Arial"/>
                  </a:rPr>
                  <a:t>Mega-breccia on the western slope</a:t>
                </a:r>
              </a:p>
            </p:txBody>
          </p:sp>
        </p:grpSp>
        <p:sp>
          <p:nvSpPr>
            <p:cNvPr id="2" name="Freeform 1"/>
            <p:cNvSpPr/>
            <p:nvPr/>
          </p:nvSpPr>
          <p:spPr>
            <a:xfrm>
              <a:off x="7841165" y="2291660"/>
              <a:ext cx="651799" cy="441876"/>
            </a:xfrm>
            <a:custGeom>
              <a:avLst/>
              <a:gdLst>
                <a:gd name="connsiteX0" fmla="*/ 496975 w 651799"/>
                <a:gd name="connsiteY0" fmla="*/ 13898 h 441876"/>
                <a:gd name="connsiteX1" fmla="*/ 151854 w 651799"/>
                <a:gd name="connsiteY1" fmla="*/ 13898 h 441876"/>
                <a:gd name="connsiteX2" fmla="*/ 69024 w 651799"/>
                <a:gd name="connsiteY2" fmla="*/ 69121 h 441876"/>
                <a:gd name="connsiteX3" fmla="*/ 13805 w 651799"/>
                <a:gd name="connsiteY3" fmla="*/ 193373 h 441876"/>
                <a:gd name="connsiteX4" fmla="*/ 0 w 651799"/>
                <a:gd name="connsiteY4" fmla="*/ 234790 h 441876"/>
                <a:gd name="connsiteX5" fmla="*/ 69024 w 651799"/>
                <a:gd name="connsiteY5" fmla="*/ 331430 h 441876"/>
                <a:gd name="connsiteX6" fmla="*/ 138049 w 651799"/>
                <a:gd name="connsiteY6" fmla="*/ 386653 h 441876"/>
                <a:gd name="connsiteX7" fmla="*/ 207073 w 651799"/>
                <a:gd name="connsiteY7" fmla="*/ 400459 h 441876"/>
                <a:gd name="connsiteX8" fmla="*/ 566000 w 651799"/>
                <a:gd name="connsiteY8" fmla="*/ 428070 h 441876"/>
                <a:gd name="connsiteX9" fmla="*/ 648829 w 651799"/>
                <a:gd name="connsiteY9" fmla="*/ 441876 h 441876"/>
                <a:gd name="connsiteX10" fmla="*/ 607414 w 651799"/>
                <a:gd name="connsiteY10" fmla="*/ 428070 h 441876"/>
                <a:gd name="connsiteX11" fmla="*/ 593609 w 651799"/>
                <a:gd name="connsiteY11" fmla="*/ 414265 h 4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1799" h="441876">
                  <a:moveTo>
                    <a:pt x="496975" y="13898"/>
                  </a:moveTo>
                  <a:cubicBezTo>
                    <a:pt x="417196" y="8579"/>
                    <a:pt x="242793" y="-14522"/>
                    <a:pt x="151854" y="13898"/>
                  </a:cubicBezTo>
                  <a:cubicBezTo>
                    <a:pt x="120181" y="23796"/>
                    <a:pt x="69024" y="69121"/>
                    <a:pt x="69024" y="69121"/>
                  </a:cubicBezTo>
                  <a:cubicBezTo>
                    <a:pt x="25271" y="134756"/>
                    <a:pt x="46662" y="94797"/>
                    <a:pt x="13805" y="193373"/>
                  </a:cubicBezTo>
                  <a:lnTo>
                    <a:pt x="0" y="234790"/>
                  </a:lnTo>
                  <a:cubicBezTo>
                    <a:pt x="32211" y="331429"/>
                    <a:pt x="-1" y="308419"/>
                    <a:pt x="69024" y="331430"/>
                  </a:cubicBezTo>
                  <a:cubicBezTo>
                    <a:pt x="89241" y="351648"/>
                    <a:pt x="110183" y="376203"/>
                    <a:pt x="138049" y="386653"/>
                  </a:cubicBezTo>
                  <a:cubicBezTo>
                    <a:pt x="160019" y="394892"/>
                    <a:pt x="183988" y="396261"/>
                    <a:pt x="207073" y="400459"/>
                  </a:cubicBezTo>
                  <a:cubicBezTo>
                    <a:pt x="360828" y="428417"/>
                    <a:pt x="327682" y="416154"/>
                    <a:pt x="566000" y="428070"/>
                  </a:cubicBezTo>
                  <a:cubicBezTo>
                    <a:pt x="593610" y="432672"/>
                    <a:pt x="620838" y="441876"/>
                    <a:pt x="648829" y="441876"/>
                  </a:cubicBezTo>
                  <a:cubicBezTo>
                    <a:pt x="663381" y="441876"/>
                    <a:pt x="620429" y="434578"/>
                    <a:pt x="607414" y="428070"/>
                  </a:cubicBezTo>
                  <a:cubicBezTo>
                    <a:pt x="601593" y="425160"/>
                    <a:pt x="598211" y="418867"/>
                    <a:pt x="593609" y="414265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/>
            <p:cNvSpPr/>
            <p:nvPr/>
          </p:nvSpPr>
          <p:spPr>
            <a:xfrm>
              <a:off x="6571043" y="2940622"/>
              <a:ext cx="635099" cy="193280"/>
            </a:xfrm>
            <a:custGeom>
              <a:avLst/>
              <a:gdLst>
                <a:gd name="connsiteX0" fmla="*/ 82904 w 635099"/>
                <a:gd name="connsiteY0" fmla="*/ 41417 h 193280"/>
                <a:gd name="connsiteX1" fmla="*/ 13879 w 635099"/>
                <a:gd name="connsiteY1" fmla="*/ 96640 h 193280"/>
                <a:gd name="connsiteX2" fmla="*/ 27684 w 635099"/>
                <a:gd name="connsiteY2" fmla="*/ 179475 h 193280"/>
                <a:gd name="connsiteX3" fmla="*/ 317587 w 635099"/>
                <a:gd name="connsiteY3" fmla="*/ 193280 h 193280"/>
                <a:gd name="connsiteX4" fmla="*/ 469440 w 635099"/>
                <a:gd name="connsiteY4" fmla="*/ 179475 h 193280"/>
                <a:gd name="connsiteX5" fmla="*/ 635099 w 635099"/>
                <a:gd name="connsiteY5" fmla="*/ 151863 h 193280"/>
                <a:gd name="connsiteX6" fmla="*/ 607489 w 635099"/>
                <a:gd name="connsiteY6" fmla="*/ 69029 h 193280"/>
                <a:gd name="connsiteX7" fmla="*/ 593684 w 635099"/>
                <a:gd name="connsiteY7" fmla="*/ 27612 h 193280"/>
                <a:gd name="connsiteX8" fmla="*/ 566074 w 635099"/>
                <a:gd name="connsiteY8" fmla="*/ 0 h 19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5099" h="193280">
                  <a:moveTo>
                    <a:pt x="82904" y="41417"/>
                  </a:moveTo>
                  <a:cubicBezTo>
                    <a:pt x="59896" y="59825"/>
                    <a:pt x="33054" y="74267"/>
                    <a:pt x="13879" y="96640"/>
                  </a:cubicBezTo>
                  <a:cubicBezTo>
                    <a:pt x="-269" y="113147"/>
                    <a:pt x="-13586" y="172297"/>
                    <a:pt x="27684" y="179475"/>
                  </a:cubicBezTo>
                  <a:cubicBezTo>
                    <a:pt x="122997" y="196052"/>
                    <a:pt x="220953" y="188678"/>
                    <a:pt x="317587" y="193280"/>
                  </a:cubicBezTo>
                  <a:cubicBezTo>
                    <a:pt x="368205" y="188678"/>
                    <a:pt x="418924" y="185088"/>
                    <a:pt x="469440" y="179475"/>
                  </a:cubicBezTo>
                  <a:cubicBezTo>
                    <a:pt x="546490" y="170913"/>
                    <a:pt x="565040" y="165876"/>
                    <a:pt x="635099" y="151863"/>
                  </a:cubicBezTo>
                  <a:lnTo>
                    <a:pt x="607489" y="69029"/>
                  </a:lnTo>
                  <a:cubicBezTo>
                    <a:pt x="602887" y="55223"/>
                    <a:pt x="603974" y="37902"/>
                    <a:pt x="593684" y="27612"/>
                  </a:cubicBezTo>
                  <a:lnTo>
                    <a:pt x="566074" y="0"/>
                  </a:ln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7750636" y="4537743"/>
              <a:ext cx="325212" cy="547982"/>
            </a:xfrm>
            <a:custGeom>
              <a:avLst/>
              <a:gdLst>
                <a:gd name="connsiteX0" fmla="*/ 118139 w 325212"/>
                <a:gd name="connsiteY0" fmla="*/ 4345 h 547982"/>
                <a:gd name="connsiteX1" fmla="*/ 283798 w 325212"/>
                <a:gd name="connsiteY1" fmla="*/ 45762 h 547982"/>
                <a:gd name="connsiteX2" fmla="*/ 311407 w 325212"/>
                <a:gd name="connsiteY2" fmla="*/ 128596 h 547982"/>
                <a:gd name="connsiteX3" fmla="*/ 325212 w 325212"/>
                <a:gd name="connsiteY3" fmla="*/ 170013 h 547982"/>
                <a:gd name="connsiteX4" fmla="*/ 311407 w 325212"/>
                <a:gd name="connsiteY4" fmla="*/ 349488 h 547982"/>
                <a:gd name="connsiteX5" fmla="*/ 256188 w 325212"/>
                <a:gd name="connsiteY5" fmla="*/ 432322 h 547982"/>
                <a:gd name="connsiteX6" fmla="*/ 228578 w 325212"/>
                <a:gd name="connsiteY6" fmla="*/ 515157 h 547982"/>
                <a:gd name="connsiteX7" fmla="*/ 145749 w 325212"/>
                <a:gd name="connsiteY7" fmla="*/ 542768 h 547982"/>
                <a:gd name="connsiteX8" fmla="*/ 7700 w 325212"/>
                <a:gd name="connsiteY8" fmla="*/ 528963 h 547982"/>
                <a:gd name="connsiteX9" fmla="*/ 49115 w 325212"/>
                <a:gd name="connsiteY9" fmla="*/ 308071 h 547982"/>
                <a:gd name="connsiteX10" fmla="*/ 62920 w 325212"/>
                <a:gd name="connsiteY10" fmla="*/ 266654 h 547982"/>
                <a:gd name="connsiteX11" fmla="*/ 76725 w 325212"/>
                <a:gd name="connsiteY11" fmla="*/ 225236 h 547982"/>
                <a:gd name="connsiteX12" fmla="*/ 118139 w 325212"/>
                <a:gd name="connsiteY12" fmla="*/ 31956 h 547982"/>
                <a:gd name="connsiteX13" fmla="*/ 118139 w 325212"/>
                <a:gd name="connsiteY13" fmla="*/ 4345 h 547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212" h="547982">
                  <a:moveTo>
                    <a:pt x="118139" y="4345"/>
                  </a:moveTo>
                  <a:cubicBezTo>
                    <a:pt x="145749" y="6646"/>
                    <a:pt x="255230" y="-11378"/>
                    <a:pt x="283798" y="45762"/>
                  </a:cubicBezTo>
                  <a:cubicBezTo>
                    <a:pt x="296813" y="71794"/>
                    <a:pt x="302204" y="100985"/>
                    <a:pt x="311407" y="128596"/>
                  </a:cubicBezTo>
                  <a:lnTo>
                    <a:pt x="325212" y="170013"/>
                  </a:lnTo>
                  <a:cubicBezTo>
                    <a:pt x="320610" y="229838"/>
                    <a:pt x="326676" y="291462"/>
                    <a:pt x="311407" y="349488"/>
                  </a:cubicBezTo>
                  <a:cubicBezTo>
                    <a:pt x="302962" y="381580"/>
                    <a:pt x="256188" y="432322"/>
                    <a:pt x="256188" y="432322"/>
                  </a:cubicBezTo>
                  <a:cubicBezTo>
                    <a:pt x="246985" y="459934"/>
                    <a:pt x="256189" y="505953"/>
                    <a:pt x="228578" y="515157"/>
                  </a:cubicBezTo>
                  <a:lnTo>
                    <a:pt x="145749" y="542768"/>
                  </a:lnTo>
                  <a:cubicBezTo>
                    <a:pt x="99733" y="538166"/>
                    <a:pt x="36984" y="564756"/>
                    <a:pt x="7700" y="528963"/>
                  </a:cubicBezTo>
                  <a:cubicBezTo>
                    <a:pt x="-19989" y="495119"/>
                    <a:pt x="34815" y="350973"/>
                    <a:pt x="49115" y="308071"/>
                  </a:cubicBezTo>
                  <a:lnTo>
                    <a:pt x="62920" y="266654"/>
                  </a:lnTo>
                  <a:lnTo>
                    <a:pt x="76725" y="225236"/>
                  </a:lnTo>
                  <a:cubicBezTo>
                    <a:pt x="82566" y="178507"/>
                    <a:pt x="87877" y="77350"/>
                    <a:pt x="118139" y="31956"/>
                  </a:cubicBezTo>
                  <a:cubicBezTo>
                    <a:pt x="148302" y="-13290"/>
                    <a:pt x="90529" y="2044"/>
                    <a:pt x="118139" y="4345"/>
                  </a:cubicBezTo>
                  <a:close/>
                </a:path>
              </a:pathLst>
            </a:cu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3291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625986" y="6256861"/>
            <a:ext cx="7971965" cy="601139"/>
            <a:chOff x="835311" y="3672157"/>
            <a:chExt cx="7971965" cy="601139"/>
          </a:xfrm>
        </p:grpSpPr>
        <p:grpSp>
          <p:nvGrpSpPr>
            <p:cNvPr id="21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3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28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29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4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26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25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2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4256" y="9022"/>
            <a:ext cx="9079744" cy="6085411"/>
            <a:chOff x="64256" y="9022"/>
            <a:chExt cx="9079744" cy="6085411"/>
          </a:xfrm>
        </p:grpSpPr>
        <p:sp>
          <p:nvSpPr>
            <p:cNvPr id="20" name="TextBox 2">
              <a:extLst>
                <a:ext uri="{FF2B5EF4-FFF2-40B4-BE49-F238E27FC236}">
                  <a16:creationId xmlns="" xmlns:a16="http://schemas.microsoft.com/office/drawing/2014/main" id="{80CA301D-818D-FC43-CCD2-BB5FC3FEE139}"/>
                </a:ext>
              </a:extLst>
            </p:cNvPr>
            <p:cNvSpPr txBox="1"/>
            <p:nvPr/>
          </p:nvSpPr>
          <p:spPr>
            <a:xfrm>
              <a:off x="64256" y="9022"/>
              <a:ext cx="9079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Arial"/>
                  <a:cs typeface="Arial"/>
                </a:rPr>
                <a:t>Sedimentary environment and stratigraphic record</a:t>
              </a:r>
            </a:p>
          </p:txBody>
        </p:sp>
        <p:pic>
          <p:nvPicPr>
            <p:cNvPr id="6" name="Picture 1">
              <a:extLst>
                <a:ext uri="{FF2B5EF4-FFF2-40B4-BE49-F238E27FC236}">
                  <a16:creationId xmlns="" xmlns:a16="http://schemas.microsoft.com/office/drawing/2014/main" id="{0AC74B4F-998E-E547-7617-329E65AFE4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78796"/>
            <a:stretch/>
          </p:blipFill>
          <p:spPr>
            <a:xfrm>
              <a:off x="368150" y="662165"/>
              <a:ext cx="4939209" cy="1532024"/>
            </a:xfrm>
            <a:prstGeom prst="rect">
              <a:avLst/>
            </a:prstGeom>
            <a:ln w="15875" cmpd="sng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Picture 6">
              <a:extLst>
                <a:ext uri="{FF2B5EF4-FFF2-40B4-BE49-F238E27FC236}">
                  <a16:creationId xmlns="" xmlns:a16="http://schemas.microsoft.com/office/drawing/2014/main" id="{04CD5D62-305C-D1BD-DAD4-148727557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5095" y="598665"/>
              <a:ext cx="2975142" cy="5103635"/>
            </a:xfrm>
            <a:prstGeom prst="rect">
              <a:avLst/>
            </a:prstGeom>
            <a:ln w="19050" cmpd="sng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Picture 1031" descr="ScistiBindua"/>
            <p:cNvPicPr>
              <a:picLocks noChangeAspect="1" noChangeArrowheads="1"/>
            </p:cNvPicPr>
            <p:nvPr/>
          </p:nvPicPr>
          <p:blipFill>
            <a:blip r:embed="rId10">
              <a:lum contrast="4000"/>
            </a:blip>
            <a:srcRect/>
            <a:stretch>
              <a:fillRect/>
            </a:stretch>
          </p:blipFill>
          <p:spPr bwMode="auto">
            <a:xfrm>
              <a:off x="215750" y="2997200"/>
              <a:ext cx="5232980" cy="3097233"/>
            </a:xfrm>
            <a:prstGeom prst="rect">
              <a:avLst/>
            </a:prstGeom>
            <a:noFill/>
            <a:ln w="9525">
              <a:solidFill>
                <a:srgbClr val="C82004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2" name="Rectangle 1"/>
            <p:cNvSpPr/>
            <p:nvPr/>
          </p:nvSpPr>
          <p:spPr>
            <a:xfrm>
              <a:off x="6794930" y="2908300"/>
              <a:ext cx="1167970" cy="2921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86286" y="2298700"/>
              <a:ext cx="46813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Drowned carbonate platform: Iglesias </a:t>
              </a:r>
              <a:r>
                <a:rPr lang="en-US" dirty="0" err="1" smtClean="0">
                  <a:latin typeface="Arial"/>
                  <a:cs typeface="Arial"/>
                </a:rPr>
                <a:t>shales</a:t>
              </a:r>
              <a:r>
                <a:rPr lang="en-US" dirty="0" smtClean="0">
                  <a:latin typeface="Arial"/>
                  <a:cs typeface="Arial"/>
                </a:rPr>
                <a:t> (Upper Cambrian-Lower Ordovician)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516195" y="5764233"/>
              <a:ext cx="919835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i="1" dirty="0" err="1" smtClean="0">
                  <a:latin typeface="Arial"/>
                  <a:cs typeface="Arial"/>
                </a:rPr>
                <a:t>Bindua</a:t>
              </a:r>
              <a:endParaRPr lang="en-US" i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322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>
            <a:extLst>
              <a:ext uri="{FF2B5EF4-FFF2-40B4-BE49-F238E27FC236}">
                <a16:creationId xmlns="" xmlns:a16="http://schemas.microsoft.com/office/drawing/2014/main" id="{C8C79DC7-4EFD-D8DF-14DD-E28214599F4C}"/>
              </a:ext>
            </a:extLst>
          </p:cNvPr>
          <p:cNvGrpSpPr/>
          <p:nvPr/>
        </p:nvGrpSpPr>
        <p:grpSpPr>
          <a:xfrm>
            <a:off x="63499" y="2869833"/>
            <a:ext cx="4559301" cy="3097889"/>
            <a:chOff x="4483861" y="673100"/>
            <a:chExt cx="4559301" cy="3097889"/>
          </a:xfrm>
        </p:grpSpPr>
        <p:pic>
          <p:nvPicPr>
            <p:cNvPr id="4" name="Picture 4" descr="GennaL.outcropFoto-0029small.jpg">
              <a:extLst>
                <a:ext uri="{FF2B5EF4-FFF2-40B4-BE49-F238E27FC236}">
                  <a16:creationId xmlns="" xmlns:a16="http://schemas.microsoft.com/office/drawing/2014/main" id="{A7D52F76-25A2-FE2E-AA73-DEA3A17A8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861" y="673100"/>
              <a:ext cx="4559301" cy="3097889"/>
            </a:xfrm>
            <a:prstGeom prst="rect">
              <a:avLst/>
            </a:prstGeom>
            <a:ln w="15875">
              <a:solidFill>
                <a:srgbClr val="133C0E"/>
              </a:solidFill>
            </a:ln>
            <a:effectLst>
              <a:outerShdw blurRad="190500" algn="l" rotWithShape="0">
                <a:prstClr val="black">
                  <a:alpha val="70000"/>
                </a:prstClr>
              </a:outerShdw>
            </a:effectLst>
          </p:spPr>
        </p:pic>
        <p:sp>
          <p:nvSpPr>
            <p:cNvPr id="5" name="TextBox 5">
              <a:extLst>
                <a:ext uri="{FF2B5EF4-FFF2-40B4-BE49-F238E27FC236}">
                  <a16:creationId xmlns="" xmlns:a16="http://schemas.microsoft.com/office/drawing/2014/main" id="{353EB207-042E-481E-1BAD-53302B876E8C}"/>
                </a:ext>
              </a:extLst>
            </p:cNvPr>
            <p:cNvSpPr txBox="1"/>
            <p:nvPr/>
          </p:nvSpPr>
          <p:spPr>
            <a:xfrm>
              <a:off x="4483861" y="3422989"/>
              <a:ext cx="2925273" cy="338554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63A75D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i="1" dirty="0" err="1">
                  <a:solidFill>
                    <a:srgbClr val="133C0E"/>
                  </a:solidFill>
                  <a:latin typeface="Arial"/>
                  <a:cs typeface="Arial"/>
                </a:rPr>
                <a:t>Genna</a:t>
              </a:r>
              <a:r>
                <a:rPr lang="en-US" sz="1600" i="1" dirty="0">
                  <a:solidFill>
                    <a:srgbClr val="133C0E"/>
                  </a:solidFill>
                  <a:latin typeface="Arial"/>
                  <a:cs typeface="Arial"/>
                </a:rPr>
                <a:t> </a:t>
              </a:r>
              <a:r>
                <a:rPr lang="en-US" sz="1600" i="1" dirty="0" err="1">
                  <a:solidFill>
                    <a:srgbClr val="133C0E"/>
                  </a:solidFill>
                  <a:latin typeface="Arial"/>
                  <a:cs typeface="Arial"/>
                </a:rPr>
                <a:t>Luas</a:t>
              </a:r>
              <a:r>
                <a:rPr lang="en-US" sz="1600" i="1" dirty="0">
                  <a:solidFill>
                    <a:srgbClr val="133C0E"/>
                  </a:solidFill>
                  <a:latin typeface="Arial"/>
                  <a:cs typeface="Arial"/>
                </a:rPr>
                <a:t> Iron-rich </a:t>
              </a:r>
              <a:r>
                <a:rPr lang="en-US" sz="1600" i="1" dirty="0" err="1">
                  <a:solidFill>
                    <a:srgbClr val="133C0E"/>
                  </a:solidFill>
                  <a:latin typeface="Arial"/>
                  <a:cs typeface="Arial"/>
                </a:rPr>
                <a:t>Gossan</a:t>
              </a:r>
              <a:endParaRPr lang="en-US" sz="1600" i="1" dirty="0">
                <a:solidFill>
                  <a:srgbClr val="133C0E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" name="Group 11">
            <a:extLst>
              <a:ext uri="{FF2B5EF4-FFF2-40B4-BE49-F238E27FC236}">
                <a16:creationId xmlns="" xmlns:a16="http://schemas.microsoft.com/office/drawing/2014/main" id="{7B7C287E-7388-E9F6-A9BA-3479516F082F}"/>
              </a:ext>
            </a:extLst>
          </p:cNvPr>
          <p:cNvGrpSpPr/>
          <p:nvPr/>
        </p:nvGrpSpPr>
        <p:grpSpPr>
          <a:xfrm>
            <a:off x="4636966" y="567725"/>
            <a:ext cx="4505961" cy="5421529"/>
            <a:chOff x="4636966" y="567725"/>
            <a:chExt cx="4505961" cy="5421529"/>
          </a:xfrm>
        </p:grpSpPr>
        <p:pic>
          <p:nvPicPr>
            <p:cNvPr id="8" name="Picture 1" descr="GwnnaLuasBody.jpg">
              <a:extLst>
                <a:ext uri="{FF2B5EF4-FFF2-40B4-BE49-F238E27FC236}">
                  <a16:creationId xmlns="" xmlns:a16="http://schemas.microsoft.com/office/drawing/2014/main" id="{98519537-6C35-6F96-3F0A-8BC993D44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8961"/>
            <a:stretch/>
          </p:blipFill>
          <p:spPr>
            <a:xfrm>
              <a:off x="4699520" y="567725"/>
              <a:ext cx="4336662" cy="5406355"/>
            </a:xfrm>
            <a:prstGeom prst="rect">
              <a:avLst/>
            </a:prstGeom>
            <a:ln w="19050" cmpd="sng">
              <a:solidFill>
                <a:srgbClr val="133C0E"/>
              </a:solidFill>
              <a:prstDash val="solid"/>
            </a:ln>
            <a:effectLst>
              <a:outerShdw blurRad="190500" algn="l" rotWithShape="0">
                <a:prstClr val="black">
                  <a:alpha val="70000"/>
                </a:prstClr>
              </a:outerShdw>
            </a:effectLst>
          </p:spPr>
        </p:pic>
        <p:sp>
          <p:nvSpPr>
            <p:cNvPr id="9" name="TextBox 2">
              <a:extLst>
                <a:ext uri="{FF2B5EF4-FFF2-40B4-BE49-F238E27FC236}">
                  <a16:creationId xmlns="" xmlns:a16="http://schemas.microsoft.com/office/drawing/2014/main" id="{F7207C1E-0166-C73C-4B89-093854651AB6}"/>
                </a:ext>
              </a:extLst>
            </p:cNvPr>
            <p:cNvSpPr txBox="1"/>
            <p:nvPr/>
          </p:nvSpPr>
          <p:spPr>
            <a:xfrm>
              <a:off x="4707595" y="5650700"/>
              <a:ext cx="3244571" cy="338554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63A75D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i="1" dirty="0" err="1">
                  <a:solidFill>
                    <a:srgbClr val="133C0E"/>
                  </a:solidFill>
                  <a:latin typeface="Arial"/>
                  <a:cs typeface="Arial"/>
                </a:rPr>
                <a:t>Genna</a:t>
              </a:r>
              <a:r>
                <a:rPr lang="en-US" sz="1600" i="1" dirty="0">
                  <a:solidFill>
                    <a:srgbClr val="133C0E"/>
                  </a:solidFill>
                  <a:latin typeface="Arial"/>
                  <a:cs typeface="Arial"/>
                </a:rPr>
                <a:t> </a:t>
              </a:r>
              <a:r>
                <a:rPr lang="en-US" sz="1600" i="1" dirty="0" err="1">
                  <a:solidFill>
                    <a:srgbClr val="133C0E"/>
                  </a:solidFill>
                  <a:latin typeface="Arial"/>
                  <a:cs typeface="Arial"/>
                </a:rPr>
                <a:t>Luas</a:t>
              </a:r>
              <a:r>
                <a:rPr lang="en-US" sz="1600" i="1" dirty="0">
                  <a:solidFill>
                    <a:srgbClr val="133C0E"/>
                  </a:solidFill>
                  <a:latin typeface="Arial"/>
                  <a:cs typeface="Arial"/>
                </a:rPr>
                <a:t> Massive Pyrite body</a:t>
              </a:r>
            </a:p>
          </p:txBody>
        </p:sp>
        <p:sp>
          <p:nvSpPr>
            <p:cNvPr id="11" name="Freeform 6">
              <a:extLst>
                <a:ext uri="{FF2B5EF4-FFF2-40B4-BE49-F238E27FC236}">
                  <a16:creationId xmlns="" xmlns:a16="http://schemas.microsoft.com/office/drawing/2014/main" id="{FE180AD6-96A4-29B4-39EA-639DEB0A7AD7}"/>
                </a:ext>
              </a:extLst>
            </p:cNvPr>
            <p:cNvSpPr/>
            <p:nvPr/>
          </p:nvSpPr>
          <p:spPr>
            <a:xfrm>
              <a:off x="4824927" y="1717531"/>
              <a:ext cx="4318000" cy="292100"/>
            </a:xfrm>
            <a:custGeom>
              <a:avLst/>
              <a:gdLst>
                <a:gd name="connsiteX0" fmla="*/ 0 w 4318000"/>
                <a:gd name="connsiteY0" fmla="*/ 0 h 292100"/>
                <a:gd name="connsiteX1" fmla="*/ 139700 w 4318000"/>
                <a:gd name="connsiteY1" fmla="*/ 12700 h 292100"/>
                <a:gd name="connsiteX2" fmla="*/ 228600 w 4318000"/>
                <a:gd name="connsiteY2" fmla="*/ 25400 h 292100"/>
                <a:gd name="connsiteX3" fmla="*/ 508000 w 4318000"/>
                <a:gd name="connsiteY3" fmla="*/ 38100 h 292100"/>
                <a:gd name="connsiteX4" fmla="*/ 558800 w 4318000"/>
                <a:gd name="connsiteY4" fmla="*/ 50800 h 292100"/>
                <a:gd name="connsiteX5" fmla="*/ 596900 w 4318000"/>
                <a:gd name="connsiteY5" fmla="*/ 63500 h 292100"/>
                <a:gd name="connsiteX6" fmla="*/ 889000 w 4318000"/>
                <a:gd name="connsiteY6" fmla="*/ 76200 h 292100"/>
                <a:gd name="connsiteX7" fmla="*/ 1041400 w 4318000"/>
                <a:gd name="connsiteY7" fmla="*/ 101600 h 292100"/>
                <a:gd name="connsiteX8" fmla="*/ 1117600 w 4318000"/>
                <a:gd name="connsiteY8" fmla="*/ 139700 h 292100"/>
                <a:gd name="connsiteX9" fmla="*/ 1308100 w 4318000"/>
                <a:gd name="connsiteY9" fmla="*/ 152400 h 292100"/>
                <a:gd name="connsiteX10" fmla="*/ 1384300 w 4318000"/>
                <a:gd name="connsiteY10" fmla="*/ 177800 h 292100"/>
                <a:gd name="connsiteX11" fmla="*/ 1435100 w 4318000"/>
                <a:gd name="connsiteY11" fmla="*/ 203200 h 292100"/>
                <a:gd name="connsiteX12" fmla="*/ 1485900 w 4318000"/>
                <a:gd name="connsiteY12" fmla="*/ 215900 h 292100"/>
                <a:gd name="connsiteX13" fmla="*/ 1524000 w 4318000"/>
                <a:gd name="connsiteY13" fmla="*/ 228600 h 292100"/>
                <a:gd name="connsiteX14" fmla="*/ 1981200 w 4318000"/>
                <a:gd name="connsiteY14" fmla="*/ 241300 h 292100"/>
                <a:gd name="connsiteX15" fmla="*/ 2336800 w 4318000"/>
                <a:gd name="connsiteY15" fmla="*/ 228600 h 292100"/>
                <a:gd name="connsiteX16" fmla="*/ 2755900 w 4318000"/>
                <a:gd name="connsiteY16" fmla="*/ 254000 h 292100"/>
                <a:gd name="connsiteX17" fmla="*/ 3048000 w 4318000"/>
                <a:gd name="connsiteY17" fmla="*/ 254000 h 292100"/>
                <a:gd name="connsiteX18" fmla="*/ 3162300 w 4318000"/>
                <a:gd name="connsiteY18" fmla="*/ 279400 h 292100"/>
                <a:gd name="connsiteX19" fmla="*/ 3238500 w 4318000"/>
                <a:gd name="connsiteY19" fmla="*/ 292100 h 292100"/>
                <a:gd name="connsiteX20" fmla="*/ 3708400 w 4318000"/>
                <a:gd name="connsiteY20" fmla="*/ 266700 h 292100"/>
                <a:gd name="connsiteX21" fmla="*/ 3759200 w 4318000"/>
                <a:gd name="connsiteY21" fmla="*/ 254000 h 292100"/>
                <a:gd name="connsiteX22" fmla="*/ 3975100 w 4318000"/>
                <a:gd name="connsiteY22" fmla="*/ 241300 h 292100"/>
                <a:gd name="connsiteX23" fmla="*/ 4318000 w 4318000"/>
                <a:gd name="connsiteY23" fmla="*/ 2286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18000" h="292100">
                  <a:moveTo>
                    <a:pt x="0" y="0"/>
                  </a:moveTo>
                  <a:cubicBezTo>
                    <a:pt x="46567" y="4233"/>
                    <a:pt x="93227" y="7536"/>
                    <a:pt x="139700" y="12700"/>
                  </a:cubicBezTo>
                  <a:cubicBezTo>
                    <a:pt x="169451" y="16006"/>
                    <a:pt x="198737" y="23340"/>
                    <a:pt x="228600" y="25400"/>
                  </a:cubicBezTo>
                  <a:cubicBezTo>
                    <a:pt x="321609" y="31814"/>
                    <a:pt x="414867" y="33867"/>
                    <a:pt x="508000" y="38100"/>
                  </a:cubicBezTo>
                  <a:cubicBezTo>
                    <a:pt x="524933" y="42333"/>
                    <a:pt x="542017" y="46005"/>
                    <a:pt x="558800" y="50800"/>
                  </a:cubicBezTo>
                  <a:cubicBezTo>
                    <a:pt x="571672" y="54478"/>
                    <a:pt x="583552" y="62473"/>
                    <a:pt x="596900" y="63500"/>
                  </a:cubicBezTo>
                  <a:cubicBezTo>
                    <a:pt x="694072" y="70975"/>
                    <a:pt x="791633" y="71967"/>
                    <a:pt x="889000" y="76200"/>
                  </a:cubicBezTo>
                  <a:cubicBezTo>
                    <a:pt x="925216" y="80224"/>
                    <a:pt x="998847" y="80324"/>
                    <a:pt x="1041400" y="101600"/>
                  </a:cubicBezTo>
                  <a:cubicBezTo>
                    <a:pt x="1077483" y="119642"/>
                    <a:pt x="1076558" y="135140"/>
                    <a:pt x="1117600" y="139700"/>
                  </a:cubicBezTo>
                  <a:cubicBezTo>
                    <a:pt x="1180852" y="146728"/>
                    <a:pt x="1244600" y="148167"/>
                    <a:pt x="1308100" y="152400"/>
                  </a:cubicBezTo>
                  <a:cubicBezTo>
                    <a:pt x="1333500" y="160867"/>
                    <a:pt x="1360353" y="165826"/>
                    <a:pt x="1384300" y="177800"/>
                  </a:cubicBezTo>
                  <a:cubicBezTo>
                    <a:pt x="1401233" y="186267"/>
                    <a:pt x="1417373" y="196553"/>
                    <a:pt x="1435100" y="203200"/>
                  </a:cubicBezTo>
                  <a:cubicBezTo>
                    <a:pt x="1451443" y="209329"/>
                    <a:pt x="1469117" y="211105"/>
                    <a:pt x="1485900" y="215900"/>
                  </a:cubicBezTo>
                  <a:cubicBezTo>
                    <a:pt x="1498772" y="219578"/>
                    <a:pt x="1510631" y="227914"/>
                    <a:pt x="1524000" y="228600"/>
                  </a:cubicBezTo>
                  <a:cubicBezTo>
                    <a:pt x="1676259" y="236408"/>
                    <a:pt x="1828800" y="237067"/>
                    <a:pt x="1981200" y="241300"/>
                  </a:cubicBezTo>
                  <a:cubicBezTo>
                    <a:pt x="2099733" y="237067"/>
                    <a:pt x="2218191" y="228600"/>
                    <a:pt x="2336800" y="228600"/>
                  </a:cubicBezTo>
                  <a:cubicBezTo>
                    <a:pt x="2575890" y="228600"/>
                    <a:pt x="2585455" y="232694"/>
                    <a:pt x="2755900" y="254000"/>
                  </a:cubicBezTo>
                  <a:cubicBezTo>
                    <a:pt x="2897848" y="233722"/>
                    <a:pt x="2846972" y="234854"/>
                    <a:pt x="3048000" y="254000"/>
                  </a:cubicBezTo>
                  <a:cubicBezTo>
                    <a:pt x="3090345" y="258033"/>
                    <a:pt x="3121505" y="271241"/>
                    <a:pt x="3162300" y="279400"/>
                  </a:cubicBezTo>
                  <a:cubicBezTo>
                    <a:pt x="3187550" y="284450"/>
                    <a:pt x="3213100" y="287867"/>
                    <a:pt x="3238500" y="292100"/>
                  </a:cubicBezTo>
                  <a:cubicBezTo>
                    <a:pt x="3446370" y="250526"/>
                    <a:pt x="3208410" y="294477"/>
                    <a:pt x="3708400" y="266700"/>
                  </a:cubicBezTo>
                  <a:cubicBezTo>
                    <a:pt x="3725828" y="265732"/>
                    <a:pt x="3741824" y="255655"/>
                    <a:pt x="3759200" y="254000"/>
                  </a:cubicBezTo>
                  <a:cubicBezTo>
                    <a:pt x="3830966" y="247165"/>
                    <a:pt x="3903133" y="245533"/>
                    <a:pt x="3975100" y="241300"/>
                  </a:cubicBezTo>
                  <a:cubicBezTo>
                    <a:pt x="4138990" y="213985"/>
                    <a:pt x="4025550" y="228600"/>
                    <a:pt x="4318000" y="228600"/>
                  </a:cubicBezTo>
                </a:path>
              </a:pathLst>
            </a:custGeom>
            <a:ln w="5715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="" xmlns:a16="http://schemas.microsoft.com/office/drawing/2014/main" id="{832B7D8D-678E-4E08-E099-A209405AD713}"/>
                </a:ext>
              </a:extLst>
            </p:cNvPr>
            <p:cNvSpPr/>
            <p:nvPr/>
          </p:nvSpPr>
          <p:spPr>
            <a:xfrm>
              <a:off x="4636966" y="4139377"/>
              <a:ext cx="4343400" cy="342900"/>
            </a:xfrm>
            <a:custGeom>
              <a:avLst/>
              <a:gdLst>
                <a:gd name="connsiteX0" fmla="*/ 0 w 4343400"/>
                <a:gd name="connsiteY0" fmla="*/ 0 h 342900"/>
                <a:gd name="connsiteX1" fmla="*/ 152400 w 4343400"/>
                <a:gd name="connsiteY1" fmla="*/ 25400 h 342900"/>
                <a:gd name="connsiteX2" fmla="*/ 190500 w 4343400"/>
                <a:gd name="connsiteY2" fmla="*/ 50800 h 342900"/>
                <a:gd name="connsiteX3" fmla="*/ 266700 w 4343400"/>
                <a:gd name="connsiteY3" fmla="*/ 88900 h 342900"/>
                <a:gd name="connsiteX4" fmla="*/ 292100 w 4343400"/>
                <a:gd name="connsiteY4" fmla="*/ 127000 h 342900"/>
                <a:gd name="connsiteX5" fmla="*/ 406400 w 4343400"/>
                <a:gd name="connsiteY5" fmla="*/ 215900 h 342900"/>
                <a:gd name="connsiteX6" fmla="*/ 444500 w 4343400"/>
                <a:gd name="connsiteY6" fmla="*/ 228600 h 342900"/>
                <a:gd name="connsiteX7" fmla="*/ 711200 w 4343400"/>
                <a:gd name="connsiteY7" fmla="*/ 215900 h 342900"/>
                <a:gd name="connsiteX8" fmla="*/ 774700 w 4343400"/>
                <a:gd name="connsiteY8" fmla="*/ 203200 h 342900"/>
                <a:gd name="connsiteX9" fmla="*/ 825500 w 4343400"/>
                <a:gd name="connsiteY9" fmla="*/ 177800 h 342900"/>
                <a:gd name="connsiteX10" fmla="*/ 901700 w 4343400"/>
                <a:gd name="connsiteY10" fmla="*/ 152400 h 342900"/>
                <a:gd name="connsiteX11" fmla="*/ 939800 w 4343400"/>
                <a:gd name="connsiteY11" fmla="*/ 139700 h 342900"/>
                <a:gd name="connsiteX12" fmla="*/ 977900 w 4343400"/>
                <a:gd name="connsiteY12" fmla="*/ 127000 h 342900"/>
                <a:gd name="connsiteX13" fmla="*/ 1028700 w 4343400"/>
                <a:gd name="connsiteY13" fmla="*/ 114300 h 342900"/>
                <a:gd name="connsiteX14" fmla="*/ 1371600 w 4343400"/>
                <a:gd name="connsiteY14" fmla="*/ 127000 h 342900"/>
                <a:gd name="connsiteX15" fmla="*/ 1447800 w 4343400"/>
                <a:gd name="connsiteY15" fmla="*/ 152400 h 342900"/>
                <a:gd name="connsiteX16" fmla="*/ 1485900 w 4343400"/>
                <a:gd name="connsiteY16" fmla="*/ 165100 h 342900"/>
                <a:gd name="connsiteX17" fmla="*/ 1752600 w 4343400"/>
                <a:gd name="connsiteY17" fmla="*/ 177800 h 342900"/>
                <a:gd name="connsiteX18" fmla="*/ 1803400 w 4343400"/>
                <a:gd name="connsiteY18" fmla="*/ 203200 h 342900"/>
                <a:gd name="connsiteX19" fmla="*/ 1841500 w 4343400"/>
                <a:gd name="connsiteY19" fmla="*/ 215900 h 342900"/>
                <a:gd name="connsiteX20" fmla="*/ 1879600 w 4343400"/>
                <a:gd name="connsiteY20" fmla="*/ 241300 h 342900"/>
                <a:gd name="connsiteX21" fmla="*/ 1968500 w 4343400"/>
                <a:gd name="connsiteY21" fmla="*/ 266700 h 342900"/>
                <a:gd name="connsiteX22" fmla="*/ 2171700 w 4343400"/>
                <a:gd name="connsiteY22" fmla="*/ 254000 h 342900"/>
                <a:gd name="connsiteX23" fmla="*/ 2209800 w 4343400"/>
                <a:gd name="connsiteY23" fmla="*/ 241300 h 342900"/>
                <a:gd name="connsiteX24" fmla="*/ 2755900 w 4343400"/>
                <a:gd name="connsiteY24" fmla="*/ 254000 h 342900"/>
                <a:gd name="connsiteX25" fmla="*/ 2857500 w 4343400"/>
                <a:gd name="connsiteY25" fmla="*/ 279400 h 342900"/>
                <a:gd name="connsiteX26" fmla="*/ 2933700 w 4343400"/>
                <a:gd name="connsiteY26" fmla="*/ 304800 h 342900"/>
                <a:gd name="connsiteX27" fmla="*/ 3022600 w 4343400"/>
                <a:gd name="connsiteY27" fmla="*/ 330200 h 342900"/>
                <a:gd name="connsiteX28" fmla="*/ 3124200 w 4343400"/>
                <a:gd name="connsiteY28" fmla="*/ 342900 h 342900"/>
                <a:gd name="connsiteX29" fmla="*/ 3492500 w 4343400"/>
                <a:gd name="connsiteY29" fmla="*/ 317500 h 342900"/>
                <a:gd name="connsiteX30" fmla="*/ 3581400 w 4343400"/>
                <a:gd name="connsiteY30" fmla="*/ 304800 h 342900"/>
                <a:gd name="connsiteX31" fmla="*/ 3708400 w 4343400"/>
                <a:gd name="connsiteY31" fmla="*/ 266700 h 342900"/>
                <a:gd name="connsiteX32" fmla="*/ 3759200 w 4343400"/>
                <a:gd name="connsiteY32" fmla="*/ 254000 h 342900"/>
                <a:gd name="connsiteX33" fmla="*/ 3873500 w 4343400"/>
                <a:gd name="connsiteY33" fmla="*/ 241300 h 342900"/>
                <a:gd name="connsiteX34" fmla="*/ 4051300 w 4343400"/>
                <a:gd name="connsiteY34" fmla="*/ 215900 h 342900"/>
                <a:gd name="connsiteX35" fmla="*/ 4305300 w 4343400"/>
                <a:gd name="connsiteY35" fmla="*/ 228600 h 342900"/>
                <a:gd name="connsiteX36" fmla="*/ 4343400 w 4343400"/>
                <a:gd name="connsiteY36" fmla="*/ 25400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43400" h="342900">
                  <a:moveTo>
                    <a:pt x="0" y="0"/>
                  </a:moveTo>
                  <a:cubicBezTo>
                    <a:pt x="50800" y="8467"/>
                    <a:pt x="102638" y="12130"/>
                    <a:pt x="152400" y="25400"/>
                  </a:cubicBezTo>
                  <a:cubicBezTo>
                    <a:pt x="167148" y="29333"/>
                    <a:pt x="176848" y="43974"/>
                    <a:pt x="190500" y="50800"/>
                  </a:cubicBezTo>
                  <a:cubicBezTo>
                    <a:pt x="295660" y="103380"/>
                    <a:pt x="157511" y="16107"/>
                    <a:pt x="266700" y="88900"/>
                  </a:cubicBezTo>
                  <a:cubicBezTo>
                    <a:pt x="275167" y="101600"/>
                    <a:pt x="282329" y="115274"/>
                    <a:pt x="292100" y="127000"/>
                  </a:cubicBezTo>
                  <a:cubicBezTo>
                    <a:pt x="317387" y="157345"/>
                    <a:pt x="373722" y="205007"/>
                    <a:pt x="406400" y="215900"/>
                  </a:cubicBezTo>
                  <a:lnTo>
                    <a:pt x="444500" y="228600"/>
                  </a:lnTo>
                  <a:cubicBezTo>
                    <a:pt x="533400" y="224367"/>
                    <a:pt x="622461" y="222726"/>
                    <a:pt x="711200" y="215900"/>
                  </a:cubicBezTo>
                  <a:cubicBezTo>
                    <a:pt x="732722" y="214244"/>
                    <a:pt x="754222" y="210026"/>
                    <a:pt x="774700" y="203200"/>
                  </a:cubicBezTo>
                  <a:cubicBezTo>
                    <a:pt x="792661" y="197213"/>
                    <a:pt x="807922" y="184831"/>
                    <a:pt x="825500" y="177800"/>
                  </a:cubicBezTo>
                  <a:cubicBezTo>
                    <a:pt x="850359" y="167856"/>
                    <a:pt x="876300" y="160867"/>
                    <a:pt x="901700" y="152400"/>
                  </a:cubicBezTo>
                  <a:lnTo>
                    <a:pt x="939800" y="139700"/>
                  </a:lnTo>
                  <a:cubicBezTo>
                    <a:pt x="952500" y="135467"/>
                    <a:pt x="964913" y="130247"/>
                    <a:pt x="977900" y="127000"/>
                  </a:cubicBezTo>
                  <a:lnTo>
                    <a:pt x="1028700" y="114300"/>
                  </a:lnTo>
                  <a:cubicBezTo>
                    <a:pt x="1143000" y="118533"/>
                    <a:pt x="1257691" y="116645"/>
                    <a:pt x="1371600" y="127000"/>
                  </a:cubicBezTo>
                  <a:cubicBezTo>
                    <a:pt x="1398264" y="129424"/>
                    <a:pt x="1422400" y="143933"/>
                    <a:pt x="1447800" y="152400"/>
                  </a:cubicBezTo>
                  <a:cubicBezTo>
                    <a:pt x="1460500" y="156633"/>
                    <a:pt x="1472528" y="164463"/>
                    <a:pt x="1485900" y="165100"/>
                  </a:cubicBezTo>
                  <a:lnTo>
                    <a:pt x="1752600" y="177800"/>
                  </a:lnTo>
                  <a:cubicBezTo>
                    <a:pt x="1769533" y="186267"/>
                    <a:pt x="1785999" y="195742"/>
                    <a:pt x="1803400" y="203200"/>
                  </a:cubicBezTo>
                  <a:cubicBezTo>
                    <a:pt x="1815705" y="208473"/>
                    <a:pt x="1829526" y="209913"/>
                    <a:pt x="1841500" y="215900"/>
                  </a:cubicBezTo>
                  <a:cubicBezTo>
                    <a:pt x="1855152" y="222726"/>
                    <a:pt x="1865948" y="234474"/>
                    <a:pt x="1879600" y="241300"/>
                  </a:cubicBezTo>
                  <a:cubicBezTo>
                    <a:pt x="1897820" y="250410"/>
                    <a:pt x="1952224" y="262631"/>
                    <a:pt x="1968500" y="266700"/>
                  </a:cubicBezTo>
                  <a:cubicBezTo>
                    <a:pt x="2036233" y="262467"/>
                    <a:pt x="2104207" y="261104"/>
                    <a:pt x="2171700" y="254000"/>
                  </a:cubicBezTo>
                  <a:cubicBezTo>
                    <a:pt x="2185013" y="252599"/>
                    <a:pt x="2196413" y="241300"/>
                    <a:pt x="2209800" y="241300"/>
                  </a:cubicBezTo>
                  <a:cubicBezTo>
                    <a:pt x="2391883" y="241300"/>
                    <a:pt x="2573867" y="249767"/>
                    <a:pt x="2755900" y="254000"/>
                  </a:cubicBezTo>
                  <a:cubicBezTo>
                    <a:pt x="2789767" y="262467"/>
                    <a:pt x="2824382" y="268361"/>
                    <a:pt x="2857500" y="279400"/>
                  </a:cubicBezTo>
                  <a:lnTo>
                    <a:pt x="2933700" y="304800"/>
                  </a:lnTo>
                  <a:cubicBezTo>
                    <a:pt x="2963897" y="314866"/>
                    <a:pt x="2990706" y="324884"/>
                    <a:pt x="3022600" y="330200"/>
                  </a:cubicBezTo>
                  <a:cubicBezTo>
                    <a:pt x="3056266" y="335811"/>
                    <a:pt x="3090333" y="338667"/>
                    <a:pt x="3124200" y="342900"/>
                  </a:cubicBezTo>
                  <a:cubicBezTo>
                    <a:pt x="3335176" y="332351"/>
                    <a:pt x="3330715" y="337723"/>
                    <a:pt x="3492500" y="317500"/>
                  </a:cubicBezTo>
                  <a:cubicBezTo>
                    <a:pt x="3522203" y="313787"/>
                    <a:pt x="3551949" y="310155"/>
                    <a:pt x="3581400" y="304800"/>
                  </a:cubicBezTo>
                  <a:cubicBezTo>
                    <a:pt x="3655309" y="291362"/>
                    <a:pt x="3620036" y="288791"/>
                    <a:pt x="3708400" y="266700"/>
                  </a:cubicBezTo>
                  <a:cubicBezTo>
                    <a:pt x="3725333" y="262467"/>
                    <a:pt x="3741948" y="256654"/>
                    <a:pt x="3759200" y="254000"/>
                  </a:cubicBezTo>
                  <a:cubicBezTo>
                    <a:pt x="3797089" y="248171"/>
                    <a:pt x="3835488" y="246258"/>
                    <a:pt x="3873500" y="241300"/>
                  </a:cubicBezTo>
                  <a:cubicBezTo>
                    <a:pt x="3932866" y="233557"/>
                    <a:pt x="4051300" y="215900"/>
                    <a:pt x="4051300" y="215900"/>
                  </a:cubicBezTo>
                  <a:cubicBezTo>
                    <a:pt x="4135967" y="220133"/>
                    <a:pt x="4221240" y="217636"/>
                    <a:pt x="4305300" y="228600"/>
                  </a:cubicBezTo>
                  <a:cubicBezTo>
                    <a:pt x="4320435" y="230574"/>
                    <a:pt x="4343400" y="254000"/>
                    <a:pt x="4343400" y="254000"/>
                  </a:cubicBezTo>
                </a:path>
              </a:pathLst>
            </a:custGeom>
            <a:ln w="5715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12">
            <a:extLst>
              <a:ext uri="{FF2B5EF4-FFF2-40B4-BE49-F238E27FC236}">
                <a16:creationId xmlns="" xmlns:a16="http://schemas.microsoft.com/office/drawing/2014/main" id="{DD6C46A0-84A1-F717-A646-AE8B326C95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742" b="10606"/>
          <a:stretch/>
        </p:blipFill>
        <p:spPr>
          <a:xfrm>
            <a:off x="25399" y="875020"/>
            <a:ext cx="4583992" cy="1854202"/>
          </a:xfrm>
          <a:prstGeom prst="rect">
            <a:avLst/>
          </a:prstGeom>
          <a:ln w="15875" cmpd="sng">
            <a:solidFill>
              <a:srgbClr val="133C0E"/>
            </a:solidFill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sp>
        <p:nvSpPr>
          <p:cNvPr id="24" name="TextBox 2">
            <a:extLst>
              <a:ext uri="{FF2B5EF4-FFF2-40B4-BE49-F238E27FC236}">
                <a16:creationId xmlns="" xmlns:a16="http://schemas.microsoft.com/office/drawing/2014/main" id="{0B0E542E-4473-DB36-3138-EF054EA8602C}"/>
              </a:ext>
            </a:extLst>
          </p:cNvPr>
          <p:cNvSpPr txBox="1"/>
          <p:nvPr/>
        </p:nvSpPr>
        <p:spPr>
          <a:xfrm>
            <a:off x="84224" y="-69794"/>
            <a:ext cx="679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Massive </a:t>
            </a:r>
            <a:r>
              <a:rPr lang="en-US" sz="2800" dirty="0" err="1">
                <a:solidFill>
                  <a:srgbClr val="FFFF00"/>
                </a:solidFill>
                <a:latin typeface="Arial"/>
                <a:cs typeface="Arial"/>
              </a:rPr>
              <a:t>sulphides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mineralization</a:t>
            </a:r>
          </a:p>
        </p:txBody>
      </p:sp>
      <p:grpSp>
        <p:nvGrpSpPr>
          <p:cNvPr id="21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472482" y="6156459"/>
            <a:ext cx="7971965" cy="601139"/>
            <a:chOff x="835311" y="3672157"/>
            <a:chExt cx="7971965" cy="601139"/>
          </a:xfrm>
        </p:grpSpPr>
        <p:grpSp>
          <p:nvGrpSpPr>
            <p:cNvPr id="23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6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31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32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7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29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5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556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">
            <a:extLst>
              <a:ext uri="{FF2B5EF4-FFF2-40B4-BE49-F238E27FC236}">
                <a16:creationId xmlns="" xmlns:a16="http://schemas.microsoft.com/office/drawing/2014/main" id="{0B0E542E-4473-DB36-3138-EF054EA8602C}"/>
              </a:ext>
            </a:extLst>
          </p:cNvPr>
          <p:cNvSpPr txBox="1"/>
          <p:nvPr/>
        </p:nvSpPr>
        <p:spPr>
          <a:xfrm>
            <a:off x="84224" y="-69794"/>
            <a:ext cx="7242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Massive </a:t>
            </a:r>
            <a:r>
              <a:rPr lang="en-US" sz="2800" dirty="0" err="1">
                <a:solidFill>
                  <a:srgbClr val="FFFF00"/>
                </a:solidFill>
                <a:latin typeface="Arial"/>
                <a:cs typeface="Arial"/>
              </a:rPr>
              <a:t>sulphides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mineralization</a:t>
            </a:r>
          </a:p>
        </p:txBody>
      </p:sp>
      <p:pic>
        <p:nvPicPr>
          <p:cNvPr id="25" name="Picture 5" descr="Campo PisanoMassicciER6_0166small.jpg">
            <a:extLst>
              <a:ext uri="{FF2B5EF4-FFF2-40B4-BE49-F238E27FC236}">
                <a16:creationId xmlns="" xmlns:a16="http://schemas.microsoft.com/office/drawing/2014/main" id="{34C1DB24-8329-6076-C361-8805EDD8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5" y="522520"/>
            <a:ext cx="4655838" cy="3496479"/>
          </a:xfrm>
          <a:prstGeom prst="rect">
            <a:avLst/>
          </a:prstGeom>
          <a:ln w="15875">
            <a:solidFill>
              <a:srgbClr val="133C0E"/>
            </a:solidFill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sp>
        <p:nvSpPr>
          <p:cNvPr id="27" name="TextBox 1">
            <a:extLst>
              <a:ext uri="{FF2B5EF4-FFF2-40B4-BE49-F238E27FC236}">
                <a16:creationId xmlns="" xmlns:a16="http://schemas.microsoft.com/office/drawing/2014/main" id="{E529FFC1-020A-BDF1-6D39-B2672DC95200}"/>
              </a:ext>
            </a:extLst>
          </p:cNvPr>
          <p:cNvSpPr txBox="1"/>
          <p:nvPr/>
        </p:nvSpPr>
        <p:spPr>
          <a:xfrm>
            <a:off x="4430388" y="1602317"/>
            <a:ext cx="2773052" cy="584775"/>
          </a:xfrm>
          <a:prstGeom prst="rect">
            <a:avLst/>
          </a:prstGeom>
          <a:solidFill>
            <a:srgbClr val="DBEBDA"/>
          </a:solidFill>
          <a:ln>
            <a:solidFill>
              <a:srgbClr val="63A7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133C0E"/>
                </a:solidFill>
                <a:latin typeface="Arial"/>
                <a:cs typeface="Arial"/>
              </a:rPr>
              <a:t>Campo Pisano</a:t>
            </a:r>
          </a:p>
          <a:p>
            <a:pPr algn="ctr"/>
            <a:r>
              <a:rPr lang="en-US" sz="1600" dirty="0">
                <a:solidFill>
                  <a:srgbClr val="133C0E"/>
                </a:solidFill>
                <a:latin typeface="Arial"/>
                <a:cs typeface="Arial"/>
              </a:rPr>
              <a:t>Massive </a:t>
            </a:r>
            <a:r>
              <a:rPr lang="en-US" sz="1600" dirty="0" err="1">
                <a:solidFill>
                  <a:srgbClr val="133C0E"/>
                </a:solidFill>
                <a:latin typeface="Arial"/>
                <a:cs typeface="Arial"/>
              </a:rPr>
              <a:t>Melnikovite</a:t>
            </a:r>
            <a:r>
              <a:rPr lang="en-US" sz="1600" dirty="0">
                <a:solidFill>
                  <a:srgbClr val="133C0E"/>
                </a:solidFill>
                <a:latin typeface="Arial"/>
                <a:cs typeface="Arial"/>
              </a:rPr>
              <a:t>-Pyrite</a:t>
            </a:r>
          </a:p>
        </p:txBody>
      </p:sp>
      <p:pic>
        <p:nvPicPr>
          <p:cNvPr id="30" name="Picture 4" descr="genna luasIMG_1687small.jpg">
            <a:extLst>
              <a:ext uri="{FF2B5EF4-FFF2-40B4-BE49-F238E27FC236}">
                <a16:creationId xmlns="" xmlns:a16="http://schemas.microsoft.com/office/drawing/2014/main" id="{C64678D0-0B1C-F541-A434-7CF706B1C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60" y="2651759"/>
            <a:ext cx="4513916" cy="3385437"/>
          </a:xfrm>
          <a:prstGeom prst="rect">
            <a:avLst/>
          </a:prstGeom>
          <a:ln w="15875">
            <a:solidFill>
              <a:srgbClr val="D7FFD9"/>
            </a:solidFill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sp>
        <p:nvSpPr>
          <p:cNvPr id="31" name="TextBox 7">
            <a:extLst>
              <a:ext uri="{FF2B5EF4-FFF2-40B4-BE49-F238E27FC236}">
                <a16:creationId xmlns="" xmlns:a16="http://schemas.microsoft.com/office/drawing/2014/main" id="{9322D071-E49F-BE82-AFD9-AFE38EC3BFF2}"/>
              </a:ext>
            </a:extLst>
          </p:cNvPr>
          <p:cNvSpPr txBox="1"/>
          <p:nvPr/>
        </p:nvSpPr>
        <p:spPr>
          <a:xfrm>
            <a:off x="1898097" y="4712855"/>
            <a:ext cx="3085413" cy="584775"/>
          </a:xfrm>
          <a:prstGeom prst="rect">
            <a:avLst/>
          </a:prstGeom>
          <a:solidFill>
            <a:srgbClr val="DBEBDA"/>
          </a:solidFill>
          <a:ln>
            <a:solidFill>
              <a:srgbClr val="63A7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133C0E"/>
                </a:solidFill>
                <a:latin typeface="Arial"/>
                <a:cs typeface="Arial"/>
              </a:rPr>
              <a:t>Campo Pisano</a:t>
            </a:r>
          </a:p>
          <a:p>
            <a:pPr algn="ctr"/>
            <a:r>
              <a:rPr lang="en-US" sz="1600" dirty="0">
                <a:solidFill>
                  <a:srgbClr val="133C0E"/>
                </a:solidFill>
                <a:latin typeface="Arial"/>
                <a:cs typeface="Arial"/>
              </a:rPr>
              <a:t>Folded Pyrite &amp; </a:t>
            </a:r>
            <a:r>
              <a:rPr lang="en-US" sz="1600" dirty="0" err="1">
                <a:solidFill>
                  <a:srgbClr val="133C0E"/>
                </a:solidFill>
                <a:latin typeface="Arial"/>
                <a:cs typeface="Arial"/>
              </a:rPr>
              <a:t>Sphalerite</a:t>
            </a:r>
            <a:endParaRPr lang="en-US" sz="1600" dirty="0">
              <a:solidFill>
                <a:srgbClr val="133C0E"/>
              </a:solidFill>
              <a:latin typeface="Arial"/>
              <a:cs typeface="Arial"/>
            </a:endParaRPr>
          </a:p>
        </p:txBody>
      </p:sp>
      <p:grpSp>
        <p:nvGrpSpPr>
          <p:cNvPr id="19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611787" y="6148852"/>
            <a:ext cx="7971965" cy="601139"/>
            <a:chOff x="835311" y="3672157"/>
            <a:chExt cx="7971965" cy="601139"/>
          </a:xfrm>
        </p:grpSpPr>
        <p:grpSp>
          <p:nvGrpSpPr>
            <p:cNvPr id="20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2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32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33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28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26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1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1126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="" xmlns:a16="http://schemas.microsoft.com/office/drawing/2014/main" id="{AF1E40A2-B713-EE98-97ED-193A5298B48A}"/>
              </a:ext>
            </a:extLst>
          </p:cNvPr>
          <p:cNvGrpSpPr/>
          <p:nvPr/>
        </p:nvGrpSpPr>
        <p:grpSpPr>
          <a:xfrm>
            <a:off x="3928206" y="881469"/>
            <a:ext cx="4306076" cy="2600747"/>
            <a:chOff x="3975100" y="165100"/>
            <a:chExt cx="4899404" cy="2959100"/>
          </a:xfrm>
        </p:grpSpPr>
        <p:pic>
          <p:nvPicPr>
            <p:cNvPr id="3" name="Picture 3">
              <a:extLst>
                <a:ext uri="{FF2B5EF4-FFF2-40B4-BE49-F238E27FC236}">
                  <a16:creationId xmlns="" xmlns:a16="http://schemas.microsoft.com/office/drawing/2014/main" id="{59ACCEB4-F6F1-CBFB-EBDF-338CEDA36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022" b="37691"/>
            <a:stretch/>
          </p:blipFill>
          <p:spPr>
            <a:xfrm>
              <a:off x="3975100" y="165100"/>
              <a:ext cx="4899404" cy="2959100"/>
            </a:xfrm>
            <a:prstGeom prst="rect">
              <a:avLst/>
            </a:prstGeom>
            <a:ln w="15875" cmpd="sng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Oval 5">
              <a:extLst>
                <a:ext uri="{FF2B5EF4-FFF2-40B4-BE49-F238E27FC236}">
                  <a16:creationId xmlns="" xmlns:a16="http://schemas.microsoft.com/office/drawing/2014/main" id="{DD62B261-9D98-9A39-C30F-AC5B827E22E7}"/>
                </a:ext>
              </a:extLst>
            </p:cNvPr>
            <p:cNvSpPr/>
            <p:nvPr/>
          </p:nvSpPr>
          <p:spPr>
            <a:xfrm>
              <a:off x="5092700" y="584200"/>
              <a:ext cx="1270000" cy="2400300"/>
            </a:xfrm>
            <a:prstGeom prst="ellipse">
              <a:avLst/>
            </a:prstGeom>
            <a:noFill/>
            <a:ln w="28575" cmpd="sng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9">
            <a:extLst>
              <a:ext uri="{FF2B5EF4-FFF2-40B4-BE49-F238E27FC236}">
                <a16:creationId xmlns="" xmlns:a16="http://schemas.microsoft.com/office/drawing/2014/main" id="{AB9C9EDE-8A08-B7D0-621E-0F49FCFC33F0}"/>
              </a:ext>
            </a:extLst>
          </p:cNvPr>
          <p:cNvGrpSpPr/>
          <p:nvPr/>
        </p:nvGrpSpPr>
        <p:grpSpPr>
          <a:xfrm>
            <a:off x="180754" y="476490"/>
            <a:ext cx="3272941" cy="5614488"/>
            <a:chOff x="136523" y="165100"/>
            <a:chExt cx="3723915" cy="6388100"/>
          </a:xfrm>
        </p:grpSpPr>
        <p:pic>
          <p:nvPicPr>
            <p:cNvPr id="6" name="Picture 4">
              <a:extLst>
                <a:ext uri="{FF2B5EF4-FFF2-40B4-BE49-F238E27FC236}">
                  <a16:creationId xmlns="" xmlns:a16="http://schemas.microsoft.com/office/drawing/2014/main" id="{EB2343F3-3321-119F-DAF5-3A91B5015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523" y="165100"/>
              <a:ext cx="3723915" cy="6388100"/>
            </a:xfrm>
            <a:prstGeom prst="rect">
              <a:avLst/>
            </a:prstGeom>
            <a:noFill/>
            <a:ln w="15875" cmpd="sng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Oval 6">
              <a:extLst>
                <a:ext uri="{FF2B5EF4-FFF2-40B4-BE49-F238E27FC236}">
                  <a16:creationId xmlns="" xmlns:a16="http://schemas.microsoft.com/office/drawing/2014/main" id="{BEA625AD-A773-08C2-AB95-4C847D238BFF}"/>
                </a:ext>
              </a:extLst>
            </p:cNvPr>
            <p:cNvSpPr/>
            <p:nvPr/>
          </p:nvSpPr>
          <p:spPr>
            <a:xfrm>
              <a:off x="1155699" y="3200400"/>
              <a:ext cx="2603645" cy="774700"/>
            </a:xfrm>
            <a:prstGeom prst="ellipse">
              <a:avLst/>
            </a:prstGeom>
            <a:noFill/>
            <a:ln w="28575" cmpd="sng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11">
            <a:extLst>
              <a:ext uri="{FF2B5EF4-FFF2-40B4-BE49-F238E27FC236}">
                <a16:creationId xmlns="" xmlns:a16="http://schemas.microsoft.com/office/drawing/2014/main" id="{9A408322-E12F-3922-7A3E-8C4C838A712B}"/>
              </a:ext>
            </a:extLst>
          </p:cNvPr>
          <p:cNvSpPr txBox="1"/>
          <p:nvPr/>
        </p:nvSpPr>
        <p:spPr>
          <a:xfrm>
            <a:off x="3705499" y="3766809"/>
            <a:ext cx="4751491" cy="1815882"/>
          </a:xfrm>
          <a:prstGeom prst="rect">
            <a:avLst/>
          </a:prstGeom>
          <a:solidFill>
            <a:srgbClr val="DBEBDA"/>
          </a:solidFill>
          <a:ln w="9525" cmpd="sng">
            <a:solidFill>
              <a:srgbClr val="63A75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MVT </a:t>
            </a:r>
            <a:r>
              <a:rPr lang="de-DE" sz="1600" b="1" dirty="0">
                <a:solidFill>
                  <a:srgbClr val="133C0E"/>
                </a:solidFill>
                <a:latin typeface="Arial" panose="020B0604020202020204" pitchFamily="34" charset="0"/>
              </a:rPr>
              <a:t>/</a:t>
            </a:r>
            <a:r>
              <a:rPr lang="en-US" sz="1600" b="1" dirty="0" smtClean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Irish type </a:t>
            </a:r>
            <a:r>
              <a:rPr lang="en-US" sz="1600" b="1" dirty="0" smtClean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(?) ores</a:t>
            </a:r>
            <a:endParaRPr lang="en-US" sz="1600" b="1" dirty="0">
              <a:solidFill>
                <a:srgbClr val="133C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133C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lphaUcParenBoth"/>
            </a:pP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Disseminated </a:t>
            </a:r>
            <a:r>
              <a:rPr lang="en-US" sz="1600" dirty="0" err="1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sphalerite</a:t>
            </a: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600" dirty="0" smtClean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pyrite in </a:t>
            </a:r>
            <a:r>
              <a:rPr lang="en-US" sz="1600" dirty="0" err="1" smtClean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peloidal</a:t>
            </a:r>
            <a:r>
              <a:rPr lang="en-US" sz="1600" dirty="0" smtClean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mudstone</a:t>
            </a:r>
            <a:endParaRPr lang="en-US" sz="1600" dirty="0">
              <a:solidFill>
                <a:srgbClr val="133C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lphaUcParenBoth"/>
            </a:pPr>
            <a:r>
              <a:rPr lang="en-US" sz="1600" dirty="0" smtClean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Breccia and replacement </a:t>
            </a: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ores (</a:t>
            </a:r>
            <a:r>
              <a:rPr lang="en-US" sz="1600" dirty="0" err="1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sphalerite</a:t>
            </a: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galena</a:t>
            </a:r>
            <a:r>
              <a:rPr lang="en-US" sz="1600" dirty="0" smtClean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with calcite layers and bodies</a:t>
            </a:r>
          </a:p>
          <a:p>
            <a:pPr marL="342900" indent="-342900">
              <a:buAutoNum type="alphaUcParenBoth"/>
            </a:pPr>
            <a:r>
              <a:rPr lang="en-US" sz="1600" dirty="0" smtClean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Galena &amp; barite at the top of </a:t>
            </a:r>
            <a:r>
              <a:rPr lang="en-US" sz="1600" dirty="0" err="1" smtClean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Gonnesa</a:t>
            </a:r>
            <a:r>
              <a:rPr lang="en-US" sz="1600" dirty="0" smtClean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  <a:endParaRPr lang="en-US" sz="1600" dirty="0">
              <a:solidFill>
                <a:srgbClr val="133C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="" xmlns:a16="http://schemas.microsoft.com/office/drawing/2014/main" id="{35D5690E-D6B1-1C1D-A479-4D9B45AA965F}"/>
              </a:ext>
            </a:extLst>
          </p:cNvPr>
          <p:cNvSpPr txBox="1"/>
          <p:nvPr/>
        </p:nvSpPr>
        <p:spPr>
          <a:xfrm>
            <a:off x="84224" y="-69794"/>
            <a:ext cx="7242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MVT / Irish type (?) 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mineralization</a:t>
            </a:r>
          </a:p>
        </p:txBody>
      </p:sp>
      <p:grpSp>
        <p:nvGrpSpPr>
          <p:cNvPr id="19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598077" y="6194061"/>
            <a:ext cx="7971965" cy="601139"/>
            <a:chOff x="835311" y="3672157"/>
            <a:chExt cx="7971965" cy="601139"/>
          </a:xfrm>
        </p:grpSpPr>
        <p:grpSp>
          <p:nvGrpSpPr>
            <p:cNvPr id="20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2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27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28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25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1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5136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">
            <a:extLst>
              <a:ext uri="{FF2B5EF4-FFF2-40B4-BE49-F238E27FC236}">
                <a16:creationId xmlns="" xmlns:a16="http://schemas.microsoft.com/office/drawing/2014/main" id="{0B0E542E-4473-DB36-3138-EF054EA8602C}"/>
              </a:ext>
            </a:extLst>
          </p:cNvPr>
          <p:cNvSpPr txBox="1"/>
          <p:nvPr/>
        </p:nvSpPr>
        <p:spPr>
          <a:xfrm>
            <a:off x="84224" y="-69794"/>
            <a:ext cx="7242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MVT / Irish type (?) 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mineralization</a:t>
            </a:r>
          </a:p>
        </p:txBody>
      </p:sp>
      <p:sp>
        <p:nvSpPr>
          <p:cNvPr id="19" name="CasellaDiTesto 42">
            <a:extLst>
              <a:ext uri="{FF2B5EF4-FFF2-40B4-BE49-F238E27FC236}">
                <a16:creationId xmlns="" xmlns:a16="http://schemas.microsoft.com/office/drawing/2014/main" id="{82478DA9-0DE0-B5FB-173D-69F613CA2D87}"/>
              </a:ext>
            </a:extLst>
          </p:cNvPr>
          <p:cNvSpPr txBox="1"/>
          <p:nvPr/>
        </p:nvSpPr>
        <p:spPr>
          <a:xfrm>
            <a:off x="1507705" y="2922800"/>
            <a:ext cx="939162" cy="2500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grpSp>
        <p:nvGrpSpPr>
          <p:cNvPr id="32" name="Group 9">
            <a:extLst>
              <a:ext uri="{FF2B5EF4-FFF2-40B4-BE49-F238E27FC236}">
                <a16:creationId xmlns="" xmlns:a16="http://schemas.microsoft.com/office/drawing/2014/main" id="{F512CBB5-910A-32F7-827A-355D8D1B5A42}"/>
              </a:ext>
            </a:extLst>
          </p:cNvPr>
          <p:cNvGrpSpPr/>
          <p:nvPr/>
        </p:nvGrpSpPr>
        <p:grpSpPr>
          <a:xfrm>
            <a:off x="27177" y="575100"/>
            <a:ext cx="6982940" cy="5563349"/>
            <a:chOff x="-224651" y="268251"/>
            <a:chExt cx="8084043" cy="6440603"/>
          </a:xfrm>
        </p:grpSpPr>
        <p:grpSp>
          <p:nvGrpSpPr>
            <p:cNvPr id="33" name="Group 1">
              <a:extLst>
                <a:ext uri="{FF2B5EF4-FFF2-40B4-BE49-F238E27FC236}">
                  <a16:creationId xmlns="" xmlns:a16="http://schemas.microsoft.com/office/drawing/2014/main" id="{13041BB9-EAA7-A337-B206-BC8F2910D147}"/>
                </a:ext>
              </a:extLst>
            </p:cNvPr>
            <p:cNvGrpSpPr/>
            <p:nvPr/>
          </p:nvGrpSpPr>
          <p:grpSpPr>
            <a:xfrm>
              <a:off x="-113397" y="1040710"/>
              <a:ext cx="6203467" cy="5668144"/>
              <a:chOff x="-118739" y="1080432"/>
              <a:chExt cx="6428433" cy="5899931"/>
            </a:xfrm>
          </p:grpSpPr>
          <p:pic>
            <p:nvPicPr>
              <p:cNvPr id="37" name="Picture 3" descr="Blenda giallaMP3_ER6_0057small.jpg">
                <a:extLst>
                  <a:ext uri="{FF2B5EF4-FFF2-40B4-BE49-F238E27FC236}">
                    <a16:creationId xmlns="" xmlns:a16="http://schemas.microsoft.com/office/drawing/2014/main" id="{730B4980-5A5E-99A2-E2E3-2D85D6DCE6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0" r="6959"/>
              <a:stretch/>
            </p:blipFill>
            <p:spPr>
              <a:xfrm>
                <a:off x="77225" y="2472828"/>
                <a:ext cx="5718515" cy="4507535"/>
              </a:xfrm>
              <a:prstGeom prst="rect">
                <a:avLst/>
              </a:prstGeom>
              <a:ln w="15875">
                <a:solidFill>
                  <a:srgbClr val="133C0E"/>
                </a:solidFill>
              </a:ln>
              <a:effectLst>
                <a:outerShdw blurRad="190500" algn="ctr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8" name="Picture 18" descr="PeloidsCarboniferousNV.pdf">
                <a:extLst>
                  <a:ext uri="{FF2B5EF4-FFF2-40B4-BE49-F238E27FC236}">
                    <a16:creationId xmlns="" xmlns:a16="http://schemas.microsoft.com/office/drawing/2014/main" id="{7F563268-AAFB-8B7E-3BA3-EF63CE9AF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8739" y="1080432"/>
                <a:ext cx="3121325" cy="2131998"/>
              </a:xfrm>
              <a:prstGeom prst="rect">
                <a:avLst/>
              </a:prstGeom>
              <a:ln w="15875">
                <a:solidFill>
                  <a:srgbClr val="133C0E"/>
                </a:solidFill>
              </a:ln>
              <a:effectLst>
                <a:outerShdw blurRad="190500" algn="ctr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39" name="TextBox 19">
                <a:extLst>
                  <a:ext uri="{FF2B5EF4-FFF2-40B4-BE49-F238E27FC236}">
                    <a16:creationId xmlns="" xmlns:a16="http://schemas.microsoft.com/office/drawing/2014/main" id="{1057F9F9-CED8-5D81-3496-215CBF49C402}"/>
                  </a:ext>
                </a:extLst>
              </p:cNvPr>
              <p:cNvSpPr txBox="1"/>
              <p:nvPr/>
            </p:nvSpPr>
            <p:spPr>
              <a:xfrm>
                <a:off x="3283044" y="1325255"/>
                <a:ext cx="3026650" cy="816551"/>
              </a:xfrm>
              <a:prstGeom prst="rect">
                <a:avLst/>
              </a:prstGeom>
              <a:solidFill>
                <a:srgbClr val="DBEBDA"/>
              </a:solidFill>
              <a:ln>
                <a:solidFill>
                  <a:srgbClr val="63A75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90000"/>
                  </a:lnSpc>
                </a:pPr>
                <a:r>
                  <a:rPr lang="en-US" sz="1400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Peloidal Mudstone replaced by Yellow Sphalerite &amp; </a:t>
                </a:r>
                <a:r>
                  <a:rPr lang="en-US" sz="1400" dirty="0" err="1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collomorph</a:t>
                </a:r>
                <a:r>
                  <a:rPr lang="en-US" sz="1400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Melnikovite</a:t>
                </a:r>
                <a:r>
                  <a:rPr lang="en-US" sz="1400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/Pyrite</a:t>
                </a:r>
              </a:p>
            </p:txBody>
          </p:sp>
          <p:cxnSp>
            <p:nvCxnSpPr>
              <p:cNvPr id="40" name="Straight Arrow Connector 23">
                <a:extLst>
                  <a:ext uri="{FF2B5EF4-FFF2-40B4-BE49-F238E27FC236}">
                    <a16:creationId xmlns="" xmlns:a16="http://schemas.microsoft.com/office/drawing/2014/main" id="{A94EE5B0-5B2E-90D0-884E-74890456C2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06600" y="2123717"/>
                <a:ext cx="2158223" cy="2981684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24">
                <a:extLst>
                  <a:ext uri="{FF2B5EF4-FFF2-40B4-BE49-F238E27FC236}">
                    <a16:creationId xmlns="" xmlns:a16="http://schemas.microsoft.com/office/drawing/2014/main" id="{A4E525C8-2AD9-9B0A-CEB2-68A141DA71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02586" y="2123717"/>
                <a:ext cx="721370" cy="270035"/>
              </a:xfrm>
              <a:prstGeom prst="straightConnector1">
                <a:avLst/>
              </a:prstGeom>
              <a:ln w="28575" cmpd="sng">
                <a:solidFill>
                  <a:srgbClr val="FFFF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7">
              <a:extLst>
                <a:ext uri="{FF2B5EF4-FFF2-40B4-BE49-F238E27FC236}">
                  <a16:creationId xmlns="" xmlns:a16="http://schemas.microsoft.com/office/drawing/2014/main" id="{058813B1-69CA-CFAD-651B-65AE96F07A27}"/>
                </a:ext>
              </a:extLst>
            </p:cNvPr>
            <p:cNvGrpSpPr/>
            <p:nvPr/>
          </p:nvGrpSpPr>
          <p:grpSpPr>
            <a:xfrm>
              <a:off x="-224651" y="268251"/>
              <a:ext cx="8084043" cy="6424387"/>
              <a:chOff x="-224651" y="268251"/>
              <a:chExt cx="8084043" cy="6424387"/>
            </a:xfrm>
          </p:grpSpPr>
          <p:sp>
            <p:nvSpPr>
              <p:cNvPr id="35" name="TextBox 5">
                <a:extLst>
                  <a:ext uri="{FF2B5EF4-FFF2-40B4-BE49-F238E27FC236}">
                    <a16:creationId xmlns="" xmlns:a16="http://schemas.microsoft.com/office/drawing/2014/main" id="{3DDBCFEE-9F74-993E-C5DA-DE041BBD69A9}"/>
                  </a:ext>
                </a:extLst>
              </p:cNvPr>
              <p:cNvSpPr txBox="1"/>
              <p:nvPr/>
            </p:nvSpPr>
            <p:spPr>
              <a:xfrm>
                <a:off x="3268473" y="6349915"/>
                <a:ext cx="2325631" cy="342723"/>
              </a:xfrm>
              <a:prstGeom prst="rect">
                <a:avLst/>
              </a:prstGeom>
              <a:solidFill>
                <a:srgbClr val="DBEBDA"/>
              </a:solidFill>
              <a:ln>
                <a:solidFill>
                  <a:srgbClr val="63A75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1600" i="1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San Giovanni Mine</a:t>
                </a:r>
              </a:p>
            </p:txBody>
          </p:sp>
          <p:sp>
            <p:nvSpPr>
              <p:cNvPr id="36" name="TextBox 6">
                <a:extLst>
                  <a:ext uri="{FF2B5EF4-FFF2-40B4-BE49-F238E27FC236}">
                    <a16:creationId xmlns="" xmlns:a16="http://schemas.microsoft.com/office/drawing/2014/main" id="{20574517-C594-DCA1-8A4E-4BF7D92C9ABD}"/>
                  </a:ext>
                </a:extLst>
              </p:cNvPr>
              <p:cNvSpPr txBox="1"/>
              <p:nvPr/>
            </p:nvSpPr>
            <p:spPr>
              <a:xfrm>
                <a:off x="-224651" y="268251"/>
                <a:ext cx="8084043" cy="463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2400" dirty="0">
                    <a:solidFill>
                      <a:srgbClr val="FFFF00"/>
                    </a:solidFill>
                  </a:rPr>
                  <a:t>A) </a:t>
                </a:r>
                <a:r>
                  <a:rPr lang="en-US" sz="2400" dirty="0" err="1">
                    <a:solidFill>
                      <a:srgbClr val="FFFF00"/>
                    </a:solidFill>
                  </a:rPr>
                  <a:t>Sulphides</a:t>
                </a:r>
                <a:r>
                  <a:rPr lang="en-US" sz="2400" dirty="0">
                    <a:solidFill>
                      <a:srgbClr val="FFFF00"/>
                    </a:solidFill>
                  </a:rPr>
                  <a:t> disseminated and </a:t>
                </a:r>
                <a:r>
                  <a:rPr lang="en-US" sz="2400" dirty="0">
                    <a:solidFill>
                      <a:srgbClr val="FFFF00"/>
                    </a:solidFill>
                    <a:latin typeface="Arial"/>
                    <a:cs typeface="Arial"/>
                  </a:rPr>
                  <a:t>replacing</a:t>
                </a:r>
                <a:r>
                  <a:rPr lang="en-US" sz="2400" dirty="0">
                    <a:solidFill>
                      <a:srgbClr val="FFFF00"/>
                    </a:solidFill>
                  </a:rPr>
                  <a:t> mudstone</a:t>
                </a:r>
              </a:p>
            </p:txBody>
          </p:sp>
        </p:grpSp>
      </p:grpSp>
      <p:grpSp>
        <p:nvGrpSpPr>
          <p:cNvPr id="42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654432" y="6138449"/>
            <a:ext cx="7971965" cy="601139"/>
            <a:chOff x="835311" y="3672157"/>
            <a:chExt cx="7971965" cy="601139"/>
          </a:xfrm>
        </p:grpSpPr>
        <p:grpSp>
          <p:nvGrpSpPr>
            <p:cNvPr id="43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45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50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51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6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48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9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47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44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5335194" y="689950"/>
            <a:ext cx="3556163" cy="5434492"/>
            <a:chOff x="5335194" y="689950"/>
            <a:chExt cx="3556163" cy="5434492"/>
          </a:xfrm>
        </p:grpSpPr>
        <p:grpSp>
          <p:nvGrpSpPr>
            <p:cNvPr id="21" name="Group 11">
              <a:extLst>
                <a:ext uri="{FF2B5EF4-FFF2-40B4-BE49-F238E27FC236}">
                  <a16:creationId xmlns="" xmlns:a16="http://schemas.microsoft.com/office/drawing/2014/main" id="{740D58CF-CC4B-C129-3100-15E7882E7487}"/>
                </a:ext>
              </a:extLst>
            </p:cNvPr>
            <p:cNvGrpSpPr/>
            <p:nvPr/>
          </p:nvGrpSpPr>
          <p:grpSpPr>
            <a:xfrm>
              <a:off x="5910203" y="689950"/>
              <a:ext cx="2981154" cy="5026042"/>
              <a:chOff x="5926663" y="637074"/>
              <a:chExt cx="3217812" cy="5425034"/>
            </a:xfrm>
          </p:grpSpPr>
          <p:grpSp>
            <p:nvGrpSpPr>
              <p:cNvPr id="22" name="Group 12">
                <a:extLst>
                  <a:ext uri="{FF2B5EF4-FFF2-40B4-BE49-F238E27FC236}">
                    <a16:creationId xmlns="" xmlns:a16="http://schemas.microsoft.com/office/drawing/2014/main" id="{062318B8-FDBF-0507-1F5C-AA75CEE0CD35}"/>
                  </a:ext>
                </a:extLst>
              </p:cNvPr>
              <p:cNvGrpSpPr/>
              <p:nvPr/>
            </p:nvGrpSpPr>
            <p:grpSpPr>
              <a:xfrm>
                <a:off x="5926663" y="1394873"/>
                <a:ext cx="3166534" cy="4667235"/>
                <a:chOff x="160865" y="0"/>
                <a:chExt cx="2904068" cy="4249959"/>
              </a:xfrm>
            </p:grpSpPr>
            <p:grpSp>
              <p:nvGrpSpPr>
                <p:cNvPr id="27" name="Group 13">
                  <a:extLst>
                    <a:ext uri="{FF2B5EF4-FFF2-40B4-BE49-F238E27FC236}">
                      <a16:creationId xmlns="" xmlns:a16="http://schemas.microsoft.com/office/drawing/2014/main" id="{34CBB314-86CC-24BC-4FCA-701EF0A0B8C4}"/>
                    </a:ext>
                  </a:extLst>
                </p:cNvPr>
                <p:cNvGrpSpPr/>
                <p:nvPr/>
              </p:nvGrpSpPr>
              <p:grpSpPr>
                <a:xfrm>
                  <a:off x="160865" y="0"/>
                  <a:ext cx="2904068" cy="4249959"/>
                  <a:chOff x="160865" y="0"/>
                  <a:chExt cx="2904068" cy="4249959"/>
                </a:xfrm>
              </p:grpSpPr>
              <p:pic>
                <p:nvPicPr>
                  <p:cNvPr id="29" name="Immagine 42">
                    <a:extLst>
                      <a:ext uri="{FF2B5EF4-FFF2-40B4-BE49-F238E27FC236}">
                        <a16:creationId xmlns="" xmlns:a16="http://schemas.microsoft.com/office/drawing/2014/main" id="{687025A6-3046-0C2E-4DCA-7AC4FEC60E9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234" t="34561" r="14207" b="12732"/>
                  <a:stretch>
                    <a:fillRect/>
                  </a:stretch>
                </p:blipFill>
                <p:spPr bwMode="auto">
                  <a:xfrm>
                    <a:off x="160865" y="0"/>
                    <a:ext cx="2904068" cy="4249959"/>
                  </a:xfrm>
                  <a:prstGeom prst="rect">
                    <a:avLst/>
                  </a:prstGeom>
                  <a:noFill/>
                  <a:ln w="15875">
                    <a:solidFill>
                      <a:srgbClr val="133C0E"/>
                    </a:solidFill>
                  </a:ln>
                  <a:effectLst>
                    <a:outerShdw blurRad="190500" algn="ctr" rotWithShape="0">
                      <a:srgbClr val="000000">
                        <a:alpha val="7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0" name="Rettangolo 78">
                    <a:extLst>
                      <a:ext uri="{FF2B5EF4-FFF2-40B4-BE49-F238E27FC236}">
                        <a16:creationId xmlns="" xmlns:a16="http://schemas.microsoft.com/office/drawing/2014/main" id="{9AEB88EA-9AF0-115E-5B21-9B6D30CE54B0}"/>
                      </a:ext>
                    </a:extLst>
                  </p:cNvPr>
                  <p:cNvSpPr/>
                  <p:nvPr/>
                </p:nvSpPr>
                <p:spPr>
                  <a:xfrm>
                    <a:off x="1828789" y="4047473"/>
                    <a:ext cx="1001620" cy="5848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" name="Rettangolo 79">
                    <a:extLst>
                      <a:ext uri="{FF2B5EF4-FFF2-40B4-BE49-F238E27FC236}">
                        <a16:creationId xmlns="" xmlns:a16="http://schemas.microsoft.com/office/drawing/2014/main" id="{E1CEEB68-639E-A0D5-AFD0-94CE2BFD8762}"/>
                      </a:ext>
                    </a:extLst>
                  </p:cNvPr>
                  <p:cNvSpPr/>
                  <p:nvPr/>
                </p:nvSpPr>
                <p:spPr>
                  <a:xfrm>
                    <a:off x="1828790" y="4051507"/>
                    <a:ext cx="531092" cy="5848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8" name="CasellaDiTesto 42">
                  <a:extLst>
                    <a:ext uri="{FF2B5EF4-FFF2-40B4-BE49-F238E27FC236}">
                      <a16:creationId xmlns="" xmlns:a16="http://schemas.microsoft.com/office/drawing/2014/main" id="{F6F4C992-88D6-8299-BBF5-938062C6A0D9}"/>
                    </a:ext>
                  </a:extLst>
                </p:cNvPr>
                <p:cNvSpPr txBox="1"/>
                <p:nvPr/>
              </p:nvSpPr>
              <p:spPr>
                <a:xfrm>
                  <a:off x="1952586" y="3744481"/>
                  <a:ext cx="938530" cy="249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lnSpc>
                      <a:spcPct val="106000"/>
                    </a:lnSpc>
                    <a:spcAft>
                      <a:spcPts val="800"/>
                    </a:spcAft>
                  </a:pPr>
                  <a:r>
                    <a:rPr lang="en-GB" sz="1400" b="1" kern="1200" dirty="0">
                      <a:effectLst/>
                      <a:latin typeface="Arial"/>
                      <a:ea typeface="Calibri"/>
                      <a:cs typeface="Arial"/>
                    </a:rPr>
                    <a:t>0.5 mm</a:t>
                  </a:r>
                  <a:endParaRPr lang="en-US" sz="1400" b="1" dirty="0">
                    <a:effectLst/>
                    <a:latin typeface="Arial"/>
                    <a:ea typeface="Calibri"/>
                    <a:cs typeface="Arial"/>
                  </a:endParaRPr>
                </a:p>
              </p:txBody>
            </p:sp>
          </p:grpSp>
          <p:sp>
            <p:nvSpPr>
              <p:cNvPr id="23" name="TextBox 20">
                <a:extLst>
                  <a:ext uri="{FF2B5EF4-FFF2-40B4-BE49-F238E27FC236}">
                    <a16:creationId xmlns="" xmlns:a16="http://schemas.microsoft.com/office/drawing/2014/main" id="{7C12B752-8FAC-84B3-AD42-824B2EF6362C}"/>
                  </a:ext>
                </a:extLst>
              </p:cNvPr>
              <p:cNvSpPr txBox="1"/>
              <p:nvPr/>
            </p:nvSpPr>
            <p:spPr>
              <a:xfrm>
                <a:off x="7113893" y="637074"/>
                <a:ext cx="2030582" cy="522122"/>
              </a:xfrm>
              <a:prstGeom prst="rect">
                <a:avLst/>
              </a:prstGeom>
              <a:solidFill>
                <a:srgbClr val="DBEBDA"/>
              </a:solidFill>
              <a:ln>
                <a:solidFill>
                  <a:srgbClr val="63A75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Deformed through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1400" dirty="0" err="1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Variscan</a:t>
                </a:r>
                <a:r>
                  <a:rPr lang="en-US" sz="1400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Orogeny</a:t>
                </a:r>
              </a:p>
            </p:txBody>
          </p:sp>
          <p:cxnSp>
            <p:nvCxnSpPr>
              <p:cNvPr id="25" name="Straight Arrow Connector 22">
                <a:extLst>
                  <a:ext uri="{FF2B5EF4-FFF2-40B4-BE49-F238E27FC236}">
                    <a16:creationId xmlns="" xmlns:a16="http://schemas.microsoft.com/office/drawing/2014/main" id="{7D7B3833-0947-43A5-F49D-8C5360B5BC46}"/>
                  </a:ext>
                </a:extLst>
              </p:cNvPr>
              <p:cNvCxnSpPr>
                <a:cxnSpLocks/>
                <a:stCxn id="23" idx="2"/>
              </p:cNvCxnSpPr>
              <p:nvPr/>
            </p:nvCxnSpPr>
            <p:spPr>
              <a:xfrm>
                <a:off x="8129184" y="1159196"/>
                <a:ext cx="0" cy="601213"/>
              </a:xfrm>
              <a:prstGeom prst="straightConnector1">
                <a:avLst/>
              </a:prstGeom>
              <a:ln w="19050" cmpd="sng">
                <a:solidFill>
                  <a:srgbClr val="FFFF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10">
                <a:extLst>
                  <a:ext uri="{FF2B5EF4-FFF2-40B4-BE49-F238E27FC236}">
                    <a16:creationId xmlns="" xmlns:a16="http://schemas.microsoft.com/office/drawing/2014/main" id="{170FE97C-7C42-01BC-3B54-D4F7EF6EE590}"/>
                  </a:ext>
                </a:extLst>
              </p:cNvPr>
              <p:cNvSpPr txBox="1"/>
              <p:nvPr/>
            </p:nvSpPr>
            <p:spPr>
              <a:xfrm>
                <a:off x="7061200" y="2247899"/>
                <a:ext cx="722187" cy="431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/>
                    <a:cs typeface="Arial"/>
                  </a:rPr>
                  <a:t>Sph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35194" y="4446245"/>
              <a:ext cx="1615578" cy="1678197"/>
            </a:xfrm>
            <a:prstGeom prst="rect">
              <a:avLst/>
            </a:prstGeom>
            <a:ln>
              <a:solidFill>
                <a:srgbClr val="00FA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10562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">
            <a:extLst>
              <a:ext uri="{FF2B5EF4-FFF2-40B4-BE49-F238E27FC236}">
                <a16:creationId xmlns="" xmlns:a16="http://schemas.microsoft.com/office/drawing/2014/main" id="{0B0E542E-4473-DB36-3138-EF054EA8602C}"/>
              </a:ext>
            </a:extLst>
          </p:cNvPr>
          <p:cNvSpPr txBox="1"/>
          <p:nvPr/>
        </p:nvSpPr>
        <p:spPr>
          <a:xfrm>
            <a:off x="84224" y="-35928"/>
            <a:ext cx="7242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MVT / Irish type (?) 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mineralization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="" xmlns:a16="http://schemas.microsoft.com/office/drawing/2014/main" id="{943BB8AD-0023-022C-4A88-F0408994C293}"/>
              </a:ext>
            </a:extLst>
          </p:cNvPr>
          <p:cNvSpPr txBox="1"/>
          <p:nvPr/>
        </p:nvSpPr>
        <p:spPr>
          <a:xfrm>
            <a:off x="103295" y="565771"/>
            <a:ext cx="8413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B)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Sulphides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replacing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limestones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and in cement of breccia</a:t>
            </a:r>
            <a:endParaRPr lang="en-US" sz="2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12373" y="1431674"/>
            <a:ext cx="7124006" cy="4498491"/>
            <a:chOff x="1012373" y="1431674"/>
            <a:chExt cx="7124006" cy="4498491"/>
          </a:xfrm>
        </p:grpSpPr>
        <p:pic>
          <p:nvPicPr>
            <p:cNvPr id="2" name="Picture 3" descr="MonteponiER6_0167small.jpg">
              <a:extLst>
                <a:ext uri="{FF2B5EF4-FFF2-40B4-BE49-F238E27FC236}">
                  <a16:creationId xmlns="" xmlns:a16="http://schemas.microsoft.com/office/drawing/2014/main" id="{9253F718-E048-33C1-C511-27E572632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373" y="1431674"/>
              <a:ext cx="7124006" cy="4498491"/>
            </a:xfrm>
            <a:prstGeom prst="rect">
              <a:avLst/>
            </a:prstGeom>
            <a:ln w="15875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" name="TextBox 1">
              <a:extLst>
                <a:ext uri="{FF2B5EF4-FFF2-40B4-BE49-F238E27FC236}">
                  <a16:creationId xmlns="" xmlns:a16="http://schemas.microsoft.com/office/drawing/2014/main" id="{23302028-D2FF-943B-F040-1ADA4C60CE44}"/>
                </a:ext>
              </a:extLst>
            </p:cNvPr>
            <p:cNvSpPr txBox="1"/>
            <p:nvPr/>
          </p:nvSpPr>
          <p:spPr>
            <a:xfrm>
              <a:off x="6446803" y="5585671"/>
              <a:ext cx="1664223" cy="338554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63A75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err="1">
                  <a:latin typeface="Arial"/>
                  <a:cs typeface="Arial"/>
                </a:rPr>
                <a:t>Monteponi</a:t>
              </a:r>
              <a:r>
                <a:rPr lang="en-US" sz="1600" i="1" dirty="0">
                  <a:latin typeface="Arial"/>
                  <a:cs typeface="Arial"/>
                </a:rPr>
                <a:t> mine</a:t>
              </a:r>
            </a:p>
          </p:txBody>
        </p:sp>
      </p:grpSp>
      <p:cxnSp>
        <p:nvCxnSpPr>
          <p:cNvPr id="6" name="Straight Arrow Connector 23">
            <a:extLst>
              <a:ext uri="{FF2B5EF4-FFF2-40B4-BE49-F238E27FC236}">
                <a16:creationId xmlns="" xmlns:a16="http://schemas.microsoft.com/office/drawing/2014/main" id="{8B659314-3F22-9CA9-2BE6-7BC2D4738235}"/>
              </a:ext>
            </a:extLst>
          </p:cNvPr>
          <p:cNvCxnSpPr>
            <a:cxnSpLocks/>
          </p:cNvCxnSpPr>
          <p:nvPr/>
        </p:nvCxnSpPr>
        <p:spPr>
          <a:xfrm flipH="1">
            <a:off x="4572000" y="1234162"/>
            <a:ext cx="1914086" cy="941177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23">
            <a:extLst>
              <a:ext uri="{FF2B5EF4-FFF2-40B4-BE49-F238E27FC236}">
                <a16:creationId xmlns="" xmlns:a16="http://schemas.microsoft.com/office/drawing/2014/main" id="{6035BD5F-B202-A11A-85D8-1F14CE4F8DFC}"/>
              </a:ext>
            </a:extLst>
          </p:cNvPr>
          <p:cNvCxnSpPr>
            <a:cxnSpLocks/>
          </p:cNvCxnSpPr>
          <p:nvPr/>
        </p:nvCxnSpPr>
        <p:spPr>
          <a:xfrm flipH="1">
            <a:off x="6365776" y="1197091"/>
            <a:ext cx="766544" cy="941177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737626" y="6086676"/>
            <a:ext cx="7971965" cy="601139"/>
            <a:chOff x="835311" y="3672157"/>
            <a:chExt cx="7971965" cy="601139"/>
          </a:xfrm>
        </p:grpSpPr>
        <p:grpSp>
          <p:nvGrpSpPr>
            <p:cNvPr id="21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3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29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30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5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27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26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2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  <p:sp>
        <p:nvSpPr>
          <p:cNvPr id="31" name="TextBox 1">
            <a:extLst>
              <a:ext uri="{FF2B5EF4-FFF2-40B4-BE49-F238E27FC236}">
                <a16:creationId xmlns="" xmlns:a16="http://schemas.microsoft.com/office/drawing/2014/main" id="{F1ADDA8B-5503-A068-960E-9B31CD72AE89}"/>
              </a:ext>
            </a:extLst>
          </p:cNvPr>
          <p:cNvSpPr txBox="1"/>
          <p:nvPr/>
        </p:nvSpPr>
        <p:spPr>
          <a:xfrm>
            <a:off x="3327399" y="987710"/>
            <a:ext cx="4783684" cy="323165"/>
          </a:xfrm>
          <a:prstGeom prst="rect">
            <a:avLst/>
          </a:prstGeom>
          <a:solidFill>
            <a:srgbClr val="DBEBDA"/>
          </a:solidFill>
          <a:ln>
            <a:solidFill>
              <a:srgbClr val="63A75D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>
                <a:solidFill>
                  <a:srgbClr val="133C0E"/>
                </a:solidFill>
                <a:latin typeface="Arial"/>
                <a:cs typeface="Arial"/>
              </a:rPr>
              <a:t>Dark sphalerite &amp; galena replacing limestone</a:t>
            </a:r>
          </a:p>
        </p:txBody>
      </p:sp>
    </p:spTree>
    <p:extLst>
      <p:ext uri="{BB962C8B-B14F-4D97-AF65-F5344CB8AC3E}">
        <p14:creationId xmlns:p14="http://schemas.microsoft.com/office/powerpoint/2010/main" val="3432157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">
            <a:extLst>
              <a:ext uri="{FF2B5EF4-FFF2-40B4-BE49-F238E27FC236}">
                <a16:creationId xmlns="" xmlns:a16="http://schemas.microsoft.com/office/drawing/2014/main" id="{0B0E542E-4473-DB36-3138-EF054EA8602C}"/>
              </a:ext>
            </a:extLst>
          </p:cNvPr>
          <p:cNvSpPr txBox="1"/>
          <p:nvPr/>
        </p:nvSpPr>
        <p:spPr>
          <a:xfrm>
            <a:off x="84224" y="-35928"/>
            <a:ext cx="7242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MVT / Irish 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type 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(?) mineralization</a:t>
            </a:r>
            <a:endParaRPr lang="en-US" sz="2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="" xmlns:a16="http://schemas.microsoft.com/office/drawing/2014/main" id="{943BB8AD-0023-022C-4A88-F0408994C293}"/>
              </a:ext>
            </a:extLst>
          </p:cNvPr>
          <p:cNvSpPr txBox="1"/>
          <p:nvPr/>
        </p:nvSpPr>
        <p:spPr>
          <a:xfrm>
            <a:off x="103295" y="565771"/>
            <a:ext cx="7301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C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) Barite &amp; galena at the top of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Gonnesa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limestones</a:t>
            </a:r>
            <a:endParaRPr lang="en-US" sz="2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20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737626" y="6086676"/>
            <a:ext cx="7971965" cy="601139"/>
            <a:chOff x="835311" y="3672157"/>
            <a:chExt cx="7971965" cy="601139"/>
          </a:xfrm>
        </p:grpSpPr>
        <p:grpSp>
          <p:nvGrpSpPr>
            <p:cNvPr id="21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3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29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30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5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27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26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2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  <p:pic>
        <p:nvPicPr>
          <p:cNvPr id="4" name="Picture 3" descr="Ba-Ga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9" t="14084" r="44028" b="40185"/>
          <a:stretch/>
        </p:blipFill>
        <p:spPr>
          <a:xfrm>
            <a:off x="559826" y="1397223"/>
            <a:ext cx="3924300" cy="4365278"/>
          </a:xfrm>
          <a:prstGeom prst="rect">
            <a:avLst/>
          </a:prstGeom>
        </p:spPr>
      </p:pic>
      <p:cxnSp>
        <p:nvCxnSpPr>
          <p:cNvPr id="32" name="Straight Arrow Connector 23">
            <a:extLst>
              <a:ext uri="{FF2B5EF4-FFF2-40B4-BE49-F238E27FC236}">
                <a16:creationId xmlns="" xmlns:a16="http://schemas.microsoft.com/office/drawing/2014/main" id="{8B659314-3F22-9CA9-2BE6-7BC2D4738235}"/>
              </a:ext>
            </a:extLst>
          </p:cNvPr>
          <p:cNvCxnSpPr>
            <a:cxnSpLocks/>
          </p:cNvCxnSpPr>
          <p:nvPr/>
        </p:nvCxnSpPr>
        <p:spPr>
          <a:xfrm flipH="1">
            <a:off x="3533403" y="2362200"/>
            <a:ext cx="1952997" cy="453797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23">
            <a:extLst>
              <a:ext uri="{FF2B5EF4-FFF2-40B4-BE49-F238E27FC236}">
                <a16:creationId xmlns="" xmlns:a16="http://schemas.microsoft.com/office/drawing/2014/main" id="{6035BD5F-B202-A11A-85D8-1F14CE4F8DFC}"/>
              </a:ext>
            </a:extLst>
          </p:cNvPr>
          <p:cNvCxnSpPr>
            <a:cxnSpLocks/>
          </p:cNvCxnSpPr>
          <p:nvPr/>
        </p:nvCxnSpPr>
        <p:spPr>
          <a:xfrm flipH="1">
            <a:off x="2012637" y="2552700"/>
            <a:ext cx="3969063" cy="2339672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1">
            <a:extLst>
              <a:ext uri="{FF2B5EF4-FFF2-40B4-BE49-F238E27FC236}">
                <a16:creationId xmlns="" xmlns:a16="http://schemas.microsoft.com/office/drawing/2014/main" id="{F1ADDA8B-5503-A068-960E-9B31CD72AE89}"/>
              </a:ext>
            </a:extLst>
          </p:cNvPr>
          <p:cNvSpPr txBox="1"/>
          <p:nvPr/>
        </p:nvSpPr>
        <p:spPr>
          <a:xfrm>
            <a:off x="5314635" y="2220962"/>
            <a:ext cx="3394956" cy="841256"/>
          </a:xfrm>
          <a:prstGeom prst="rect">
            <a:avLst/>
          </a:prstGeom>
          <a:solidFill>
            <a:srgbClr val="DBEBDA"/>
          </a:solidFill>
          <a:ln>
            <a:solidFill>
              <a:srgbClr val="63A75D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133C0E"/>
                </a:solidFill>
                <a:latin typeface="Arial"/>
                <a:cs typeface="Arial"/>
              </a:rPr>
              <a:t>Microcrystalline barite &amp; </a:t>
            </a:r>
          </a:p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133C0E"/>
                </a:solidFill>
                <a:latin typeface="Arial"/>
                <a:cs typeface="Arial"/>
              </a:rPr>
              <a:t>galena </a:t>
            </a:r>
            <a:r>
              <a:rPr lang="en-US" sz="2000" dirty="0">
                <a:solidFill>
                  <a:srgbClr val="133C0E"/>
                </a:solidFill>
                <a:latin typeface="Arial"/>
                <a:cs typeface="Arial"/>
              </a:rPr>
              <a:t>replacing </a:t>
            </a:r>
            <a:r>
              <a:rPr lang="en-US" sz="2000" dirty="0" smtClean="0">
                <a:solidFill>
                  <a:srgbClr val="133C0E"/>
                </a:solidFill>
                <a:latin typeface="Arial"/>
                <a:cs typeface="Arial"/>
              </a:rPr>
              <a:t>limestone; both are strongly deformed</a:t>
            </a:r>
            <a:endParaRPr lang="en-US" sz="2000" dirty="0">
              <a:solidFill>
                <a:srgbClr val="133C0E"/>
              </a:solidFill>
              <a:latin typeface="Arial"/>
              <a:cs typeface="Arial"/>
            </a:endParaRPr>
          </a:p>
        </p:txBody>
      </p:sp>
      <p:sp>
        <p:nvSpPr>
          <p:cNvPr id="31" name="TextBox 1">
            <a:extLst>
              <a:ext uri="{FF2B5EF4-FFF2-40B4-BE49-F238E27FC236}">
                <a16:creationId xmlns="" xmlns:a16="http://schemas.microsoft.com/office/drawing/2014/main" id="{23302028-D2FF-943B-F040-1ADA4C60CE44}"/>
              </a:ext>
            </a:extLst>
          </p:cNvPr>
          <p:cNvSpPr txBox="1"/>
          <p:nvPr/>
        </p:nvSpPr>
        <p:spPr>
          <a:xfrm>
            <a:off x="3841522" y="5247117"/>
            <a:ext cx="2100297" cy="338554"/>
          </a:xfrm>
          <a:prstGeom prst="rect">
            <a:avLst/>
          </a:prstGeom>
          <a:solidFill>
            <a:srgbClr val="DBEBDA"/>
          </a:solidFill>
          <a:ln>
            <a:solidFill>
              <a:srgbClr val="63A7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 smtClean="0">
                <a:latin typeface="Arial"/>
                <a:cs typeface="Arial"/>
              </a:rPr>
              <a:t>S’Ega</a:t>
            </a:r>
            <a:r>
              <a:rPr lang="en-US" sz="1600" i="1" dirty="0" smtClean="0">
                <a:latin typeface="Arial"/>
                <a:cs typeface="Arial"/>
              </a:rPr>
              <a:t> </a:t>
            </a:r>
            <a:r>
              <a:rPr lang="en-US" sz="1600" i="1" dirty="0" err="1" smtClean="0">
                <a:latin typeface="Arial"/>
                <a:cs typeface="Arial"/>
              </a:rPr>
              <a:t>S’Acqua</a:t>
            </a:r>
            <a:r>
              <a:rPr lang="en-US" sz="1600" i="1" dirty="0" smtClean="0">
                <a:latin typeface="Arial"/>
                <a:cs typeface="Arial"/>
              </a:rPr>
              <a:t> </a:t>
            </a:r>
            <a:r>
              <a:rPr lang="en-US" sz="1600" i="1" dirty="0">
                <a:latin typeface="Arial"/>
                <a:cs typeface="Arial"/>
              </a:rPr>
              <a:t>mine</a:t>
            </a:r>
          </a:p>
        </p:txBody>
      </p:sp>
    </p:spTree>
    <p:extLst>
      <p:ext uri="{BB962C8B-B14F-4D97-AF65-F5344CB8AC3E}">
        <p14:creationId xmlns:p14="http://schemas.microsoft.com/office/powerpoint/2010/main" val="171517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">
            <a:extLst>
              <a:ext uri="{FF2B5EF4-FFF2-40B4-BE49-F238E27FC236}">
                <a16:creationId xmlns="" xmlns:a16="http://schemas.microsoft.com/office/drawing/2014/main" id="{0B0E542E-4473-DB36-3138-EF054EA8602C}"/>
              </a:ext>
            </a:extLst>
          </p:cNvPr>
          <p:cNvSpPr txBox="1"/>
          <p:nvPr/>
        </p:nvSpPr>
        <p:spPr>
          <a:xfrm>
            <a:off x="0" y="-69503"/>
            <a:ext cx="7242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MVT / Irish type (?) 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mineralization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="" xmlns:a16="http://schemas.microsoft.com/office/drawing/2014/main" id="{746A7DD5-8DAF-6873-0DED-F31565BF24AC}"/>
              </a:ext>
            </a:extLst>
          </p:cNvPr>
          <p:cNvSpPr txBox="1"/>
          <p:nvPr/>
        </p:nvSpPr>
        <p:spPr>
          <a:xfrm>
            <a:off x="212722" y="478850"/>
            <a:ext cx="5731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A+B Several successive ore generations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9225" y="898360"/>
            <a:ext cx="8466254" cy="5297772"/>
            <a:chOff x="135359" y="898360"/>
            <a:chExt cx="8466254" cy="5297772"/>
          </a:xfrm>
        </p:grpSpPr>
        <p:grpSp>
          <p:nvGrpSpPr>
            <p:cNvPr id="5" name="Group 15">
              <a:extLst>
                <a:ext uri="{FF2B5EF4-FFF2-40B4-BE49-F238E27FC236}">
                  <a16:creationId xmlns="" xmlns:a16="http://schemas.microsoft.com/office/drawing/2014/main" id="{F73A3088-A900-A4EA-4D4B-587F69693BE6}"/>
                </a:ext>
              </a:extLst>
            </p:cNvPr>
            <p:cNvGrpSpPr/>
            <p:nvPr/>
          </p:nvGrpSpPr>
          <p:grpSpPr>
            <a:xfrm>
              <a:off x="135359" y="898360"/>
              <a:ext cx="8466254" cy="5297772"/>
              <a:chOff x="295759" y="3437"/>
              <a:chExt cx="10959626" cy="6858002"/>
            </a:xfrm>
            <a:solidFill>
              <a:srgbClr val="DBEBDA"/>
            </a:solidFill>
          </p:grpSpPr>
          <p:pic>
            <p:nvPicPr>
              <p:cNvPr id="6" name="Picture 1" descr="2generazioniOre.jpg">
                <a:extLst>
                  <a:ext uri="{FF2B5EF4-FFF2-40B4-BE49-F238E27FC236}">
                    <a16:creationId xmlns="" xmlns:a16="http://schemas.microsoft.com/office/drawing/2014/main" id="{3E3BBA75-2600-B3DD-4F16-EDEF18E5E5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-561490" y="860686"/>
                <a:ext cx="6858002" cy="5143503"/>
              </a:xfrm>
              <a:prstGeom prst="rect">
                <a:avLst/>
              </a:prstGeom>
              <a:grpFill/>
              <a:ln w="15875">
                <a:solidFill>
                  <a:srgbClr val="133C0E"/>
                </a:solidFill>
              </a:ln>
              <a:effectLst>
                <a:outerShdw blurRad="190500" algn="ctr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8" name="TextBox 2">
                <a:extLst>
                  <a:ext uri="{FF2B5EF4-FFF2-40B4-BE49-F238E27FC236}">
                    <a16:creationId xmlns="" xmlns:a16="http://schemas.microsoft.com/office/drawing/2014/main" id="{C47590E2-CE84-C4C5-C349-C7375C27F562}"/>
                  </a:ext>
                </a:extLst>
              </p:cNvPr>
              <p:cNvSpPr txBox="1"/>
              <p:nvPr/>
            </p:nvSpPr>
            <p:spPr>
              <a:xfrm>
                <a:off x="6039023" y="2854302"/>
                <a:ext cx="5216362" cy="446229"/>
              </a:xfrm>
              <a:prstGeom prst="rect">
                <a:avLst/>
              </a:prstGeom>
              <a:grpFill/>
              <a:ln>
                <a:solidFill>
                  <a:srgbClr val="63A75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2000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(1) “</a:t>
                </a:r>
                <a:r>
                  <a:rPr lang="en-US" sz="2000" dirty="0" err="1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Peloidal</a:t>
                </a:r>
                <a:r>
                  <a:rPr lang="en-US" sz="2000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 yellow </a:t>
                </a:r>
                <a:r>
                  <a:rPr lang="en-US" sz="2000" dirty="0" err="1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sphalerite</a:t>
                </a:r>
                <a:endParaRPr lang="en-US" sz="2000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" name="Straight Arrow Connector 7">
                <a:extLst>
                  <a:ext uri="{FF2B5EF4-FFF2-40B4-BE49-F238E27FC236}">
                    <a16:creationId xmlns="" xmlns:a16="http://schemas.microsoft.com/office/drawing/2014/main" id="{2ED0D892-9641-4B9A-A203-DAB4BAA388F5}"/>
                  </a:ext>
                </a:extLst>
              </p:cNvPr>
              <p:cNvCxnSpPr>
                <a:cxnSpLocks/>
                <a:stCxn id="8" idx="1"/>
              </p:cNvCxnSpPr>
              <p:nvPr/>
            </p:nvCxnSpPr>
            <p:spPr>
              <a:xfrm flipH="1" flipV="1">
                <a:off x="5086525" y="2663802"/>
                <a:ext cx="952498" cy="413614"/>
              </a:xfrm>
              <a:prstGeom prst="straightConnector1">
                <a:avLst/>
              </a:prstGeom>
              <a:grpFill/>
              <a:ln w="38100" cmpd="sng">
                <a:solidFill>
                  <a:srgbClr val="FFFF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1">
              <a:extLst>
                <a:ext uri="{FF2B5EF4-FFF2-40B4-BE49-F238E27FC236}">
                  <a16:creationId xmlns="" xmlns:a16="http://schemas.microsoft.com/office/drawing/2014/main" id="{3C32C85B-97C1-3617-E254-99981694899E}"/>
                </a:ext>
              </a:extLst>
            </p:cNvPr>
            <p:cNvSpPr txBox="1"/>
            <p:nvPr/>
          </p:nvSpPr>
          <p:spPr>
            <a:xfrm>
              <a:off x="2155977" y="5854486"/>
              <a:ext cx="1924957" cy="338554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63A75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latin typeface="Arial"/>
                  <a:cs typeface="Arial"/>
                </a:rPr>
                <a:t>San Giovanni mine</a:t>
              </a:r>
            </a:p>
          </p:txBody>
        </p:sp>
      </p:grpSp>
      <p:grpSp>
        <p:nvGrpSpPr>
          <p:cNvPr id="11" name="Group 17">
            <a:extLst>
              <a:ext uri="{FF2B5EF4-FFF2-40B4-BE49-F238E27FC236}">
                <a16:creationId xmlns="" xmlns:a16="http://schemas.microsoft.com/office/drawing/2014/main" id="{9758136F-E37D-3598-13CF-8665BEA2DCD0}"/>
              </a:ext>
            </a:extLst>
          </p:cNvPr>
          <p:cNvGrpSpPr/>
          <p:nvPr/>
        </p:nvGrpSpPr>
        <p:grpSpPr>
          <a:xfrm>
            <a:off x="1662610" y="3038641"/>
            <a:ext cx="6293206" cy="1442233"/>
            <a:chOff x="1628562" y="3042901"/>
            <a:chExt cx="6293206" cy="1442233"/>
          </a:xfrm>
          <a:solidFill>
            <a:srgbClr val="DBEBDA"/>
          </a:solidFill>
        </p:grpSpPr>
        <p:grpSp>
          <p:nvGrpSpPr>
            <p:cNvPr id="19" name="Group 14">
              <a:extLst>
                <a:ext uri="{FF2B5EF4-FFF2-40B4-BE49-F238E27FC236}">
                  <a16:creationId xmlns="" xmlns:a16="http://schemas.microsoft.com/office/drawing/2014/main" id="{C3B4CF74-F211-AA9E-17D0-B6A9166F11BF}"/>
                </a:ext>
              </a:extLst>
            </p:cNvPr>
            <p:cNvGrpSpPr/>
            <p:nvPr/>
          </p:nvGrpSpPr>
          <p:grpSpPr>
            <a:xfrm>
              <a:off x="4545523" y="3640781"/>
              <a:ext cx="3376245" cy="844353"/>
              <a:chOff x="4545523" y="3640781"/>
              <a:chExt cx="3376245" cy="844353"/>
            </a:xfrm>
            <a:grpFill/>
          </p:grpSpPr>
          <p:sp>
            <p:nvSpPr>
              <p:cNvPr id="22" name="TextBox 4">
                <a:extLst>
                  <a:ext uri="{FF2B5EF4-FFF2-40B4-BE49-F238E27FC236}">
                    <a16:creationId xmlns="" xmlns:a16="http://schemas.microsoft.com/office/drawing/2014/main" id="{4C6D78F6-BD96-3313-7234-5AC2EC56AEF3}"/>
                  </a:ext>
                </a:extLst>
              </p:cNvPr>
              <p:cNvSpPr txBox="1"/>
              <p:nvPr/>
            </p:nvSpPr>
            <p:spPr>
              <a:xfrm>
                <a:off x="4545523" y="3640781"/>
                <a:ext cx="3376245" cy="338554"/>
              </a:xfrm>
              <a:prstGeom prst="rect">
                <a:avLst/>
              </a:prstGeom>
              <a:grpFill/>
              <a:ln>
                <a:solidFill>
                  <a:srgbClr val="63A75D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2000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(2) Dark </a:t>
                </a:r>
                <a:r>
                  <a:rPr lang="en-US" sz="2000" dirty="0" err="1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sphalerite</a:t>
                </a:r>
                <a:r>
                  <a:rPr lang="en-US" sz="2000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&amp; galena</a:t>
                </a:r>
              </a:p>
            </p:txBody>
          </p:sp>
          <p:sp>
            <p:nvSpPr>
              <p:cNvPr id="23" name="TextBox 5">
                <a:extLst>
                  <a:ext uri="{FF2B5EF4-FFF2-40B4-BE49-F238E27FC236}">
                    <a16:creationId xmlns="" xmlns:a16="http://schemas.microsoft.com/office/drawing/2014/main" id="{759472BB-574B-CD5F-F344-C125CDECDEA5}"/>
                  </a:ext>
                </a:extLst>
              </p:cNvPr>
              <p:cNvSpPr txBox="1"/>
              <p:nvPr/>
            </p:nvSpPr>
            <p:spPr>
              <a:xfrm>
                <a:off x="4572000" y="4146580"/>
                <a:ext cx="2276585" cy="338554"/>
              </a:xfrm>
              <a:prstGeom prst="rect">
                <a:avLst/>
              </a:prstGeom>
              <a:grpFill/>
              <a:ln>
                <a:solidFill>
                  <a:srgbClr val="63A75D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2000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(3) Sparry calcite </a:t>
                </a:r>
              </a:p>
            </p:txBody>
          </p:sp>
        </p:grpSp>
        <p:cxnSp>
          <p:nvCxnSpPr>
            <p:cNvPr id="20" name="Straight Arrow Connector 8">
              <a:extLst>
                <a:ext uri="{FF2B5EF4-FFF2-40B4-BE49-F238E27FC236}">
                  <a16:creationId xmlns="" xmlns:a16="http://schemas.microsoft.com/office/drawing/2014/main" id="{F13C3836-E238-9713-A21C-039C1DC99E21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 flipV="1">
              <a:off x="1628562" y="3212477"/>
              <a:ext cx="2943438" cy="1103380"/>
            </a:xfrm>
            <a:prstGeom prst="straightConnector1">
              <a:avLst/>
            </a:prstGeom>
            <a:grpFill/>
            <a:ln w="3810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9">
              <a:extLst>
                <a:ext uri="{FF2B5EF4-FFF2-40B4-BE49-F238E27FC236}">
                  <a16:creationId xmlns="" xmlns:a16="http://schemas.microsoft.com/office/drawing/2014/main" id="{C83B7084-D801-B8B6-6B1E-C12398B45770}"/>
                </a:ext>
              </a:extLst>
            </p:cNvPr>
            <p:cNvCxnSpPr>
              <a:stCxn id="22" idx="1"/>
            </p:cNvCxnSpPr>
            <p:nvPr/>
          </p:nvCxnSpPr>
          <p:spPr>
            <a:xfrm flipH="1" flipV="1">
              <a:off x="2325220" y="3042901"/>
              <a:ext cx="2220303" cy="767157"/>
            </a:xfrm>
            <a:prstGeom prst="straightConnector1">
              <a:avLst/>
            </a:prstGeom>
            <a:grpFill/>
            <a:ln w="3810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625986" y="6212331"/>
            <a:ext cx="7971965" cy="601139"/>
            <a:chOff x="835311" y="3672157"/>
            <a:chExt cx="7971965" cy="601139"/>
          </a:xfrm>
        </p:grpSpPr>
        <p:grpSp>
          <p:nvGrpSpPr>
            <p:cNvPr id="26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8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33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34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9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31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30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7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023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">
            <a:extLst>
              <a:ext uri="{FF2B5EF4-FFF2-40B4-BE49-F238E27FC236}">
                <a16:creationId xmlns="" xmlns:a16="http://schemas.microsoft.com/office/drawing/2014/main" id="{0B0E542E-4473-DB36-3138-EF054EA8602C}"/>
              </a:ext>
            </a:extLst>
          </p:cNvPr>
          <p:cNvSpPr txBox="1"/>
          <p:nvPr/>
        </p:nvSpPr>
        <p:spPr>
          <a:xfrm>
            <a:off x="141066" y="-89199"/>
            <a:ext cx="96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Petrographic 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observations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2" name="Group 22">
            <a:extLst>
              <a:ext uri="{FF2B5EF4-FFF2-40B4-BE49-F238E27FC236}">
                <a16:creationId xmlns="" xmlns:a16="http://schemas.microsoft.com/office/drawing/2014/main" id="{A4AC099D-74B1-AEE7-BF3E-2051E0ED5B24}"/>
              </a:ext>
            </a:extLst>
          </p:cNvPr>
          <p:cNvGrpSpPr/>
          <p:nvPr/>
        </p:nvGrpSpPr>
        <p:grpSpPr>
          <a:xfrm>
            <a:off x="4790254" y="440431"/>
            <a:ext cx="3820874" cy="2810201"/>
            <a:chOff x="4002384" y="102490"/>
            <a:chExt cx="3820874" cy="2810201"/>
          </a:xfrm>
        </p:grpSpPr>
        <p:pic>
          <p:nvPicPr>
            <p:cNvPr id="3" name="Picture 6">
              <a:extLst>
                <a:ext uri="{FF2B5EF4-FFF2-40B4-BE49-F238E27FC236}">
                  <a16:creationId xmlns="" xmlns:a16="http://schemas.microsoft.com/office/drawing/2014/main" id="{512557B6-CBD8-3462-CFD4-CF74C19D9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279" t="17384" r="2272"/>
            <a:stretch/>
          </p:blipFill>
          <p:spPr>
            <a:xfrm>
              <a:off x="4243906" y="102490"/>
              <a:ext cx="3194203" cy="2476999"/>
            </a:xfrm>
            <a:prstGeom prst="rect">
              <a:avLst/>
            </a:prstGeom>
            <a:ln w="15875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TextBox 10">
              <a:extLst>
                <a:ext uri="{FF2B5EF4-FFF2-40B4-BE49-F238E27FC236}">
                  <a16:creationId xmlns="" xmlns:a16="http://schemas.microsoft.com/office/drawing/2014/main" id="{5D70C41E-9318-AAB6-5153-F67CB154A789}"/>
                </a:ext>
              </a:extLst>
            </p:cNvPr>
            <p:cNvSpPr txBox="1"/>
            <p:nvPr/>
          </p:nvSpPr>
          <p:spPr>
            <a:xfrm>
              <a:off x="4002384" y="2623381"/>
              <a:ext cx="3820874" cy="289310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20853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i="1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Campo Pisano mine -</a:t>
              </a:r>
              <a:r>
                <a:rPr lang="en-US" sz="1600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Pyrite/</a:t>
              </a:r>
              <a:r>
                <a:rPr lang="en-US" sz="1600" dirty="0" err="1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Melnikovite</a:t>
              </a:r>
              <a:endPara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9">
              <a:extLst>
                <a:ext uri="{FF2B5EF4-FFF2-40B4-BE49-F238E27FC236}">
                  <a16:creationId xmlns="" xmlns:a16="http://schemas.microsoft.com/office/drawing/2014/main" id="{E8EDE68F-A17F-E5C7-D76C-9691CF19BA20}"/>
                </a:ext>
              </a:extLst>
            </p:cNvPr>
            <p:cNvSpPr txBox="1"/>
            <p:nvPr/>
          </p:nvSpPr>
          <p:spPr>
            <a:xfrm>
              <a:off x="5375948" y="1277329"/>
              <a:ext cx="530915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rial"/>
                  <a:cs typeface="Arial"/>
                </a:rPr>
                <a:t>Mlk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48457" y="3356440"/>
            <a:ext cx="3881191" cy="2885959"/>
            <a:chOff x="4748457" y="3356440"/>
            <a:chExt cx="3881191" cy="2885959"/>
          </a:xfrm>
        </p:grpSpPr>
        <p:grpSp>
          <p:nvGrpSpPr>
            <p:cNvPr id="40" name="Group 32">
              <a:extLst>
                <a:ext uri="{FF2B5EF4-FFF2-40B4-BE49-F238E27FC236}">
                  <a16:creationId xmlns="" xmlns:a16="http://schemas.microsoft.com/office/drawing/2014/main" id="{863BCFDD-EB1A-074F-E60F-1AFD12F9B9B2}"/>
                </a:ext>
              </a:extLst>
            </p:cNvPr>
            <p:cNvGrpSpPr/>
            <p:nvPr/>
          </p:nvGrpSpPr>
          <p:grpSpPr>
            <a:xfrm>
              <a:off x="4748457" y="3356440"/>
              <a:ext cx="3881191" cy="2885959"/>
              <a:chOff x="4089324" y="3158612"/>
              <a:chExt cx="3881191" cy="2885959"/>
            </a:xfrm>
          </p:grpSpPr>
          <p:pic>
            <p:nvPicPr>
              <p:cNvPr id="41" name="Picture 27" descr="143-23-10Xsmall.jpg">
                <a:extLst>
                  <a:ext uri="{FF2B5EF4-FFF2-40B4-BE49-F238E27FC236}">
                    <a16:creationId xmlns="" xmlns:a16="http://schemas.microsoft.com/office/drawing/2014/main" id="{1E5049B1-F42C-C987-43E4-EED67818B9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8847" y="3158612"/>
                <a:ext cx="3372067" cy="2546824"/>
              </a:xfrm>
              <a:prstGeom prst="rect">
                <a:avLst/>
              </a:prstGeom>
              <a:ln w="15875">
                <a:solidFill>
                  <a:srgbClr val="208530"/>
                </a:solidFill>
              </a:ln>
              <a:effectLst>
                <a:outerShdw blurRad="190500" algn="ctr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42" name="TextBox 28">
                <a:extLst>
                  <a:ext uri="{FF2B5EF4-FFF2-40B4-BE49-F238E27FC236}">
                    <a16:creationId xmlns="" xmlns:a16="http://schemas.microsoft.com/office/drawing/2014/main" id="{9C4EB86D-5916-A0DD-29B2-1414826C13EE}"/>
                  </a:ext>
                </a:extLst>
              </p:cNvPr>
              <p:cNvSpPr txBox="1"/>
              <p:nvPr/>
            </p:nvSpPr>
            <p:spPr>
              <a:xfrm>
                <a:off x="4089324" y="5755261"/>
                <a:ext cx="3881191" cy="289310"/>
              </a:xfrm>
              <a:prstGeom prst="rect">
                <a:avLst/>
              </a:prstGeom>
              <a:solidFill>
                <a:srgbClr val="DBEBDA"/>
              </a:solidFill>
              <a:ln>
                <a:solidFill>
                  <a:srgbClr val="208530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1600" i="1" dirty="0" err="1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Masua</a:t>
                </a:r>
                <a:r>
                  <a:rPr lang="en-US" sz="1600" i="1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mine </a:t>
                </a:r>
                <a:r>
                  <a:rPr lang="en-US" sz="1600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Pyrite, Sphalerite, Galena</a:t>
                </a:r>
              </a:p>
            </p:txBody>
          </p:sp>
          <p:sp>
            <p:nvSpPr>
              <p:cNvPr id="43" name="TextBox 29">
                <a:extLst>
                  <a:ext uri="{FF2B5EF4-FFF2-40B4-BE49-F238E27FC236}">
                    <a16:creationId xmlns="" xmlns:a16="http://schemas.microsoft.com/office/drawing/2014/main" id="{4ADB924D-3D80-6AC1-6977-09200673179B}"/>
                  </a:ext>
                </a:extLst>
              </p:cNvPr>
              <p:cNvSpPr txBox="1"/>
              <p:nvPr/>
            </p:nvSpPr>
            <p:spPr>
              <a:xfrm>
                <a:off x="5052921" y="3605052"/>
                <a:ext cx="572192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Sph</a:t>
                </a:r>
                <a:endParaRPr lang="en-US" sz="1600" b="1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4" name="TextBox 30">
                <a:extLst>
                  <a:ext uri="{FF2B5EF4-FFF2-40B4-BE49-F238E27FC236}">
                    <a16:creationId xmlns="" xmlns:a16="http://schemas.microsoft.com/office/drawing/2014/main" id="{70625CFC-47B2-2FC2-529E-2B0ABBD99F35}"/>
                  </a:ext>
                </a:extLst>
              </p:cNvPr>
              <p:cNvSpPr txBox="1"/>
              <p:nvPr/>
            </p:nvSpPr>
            <p:spPr>
              <a:xfrm>
                <a:off x="6438900" y="4497562"/>
                <a:ext cx="45397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err="1">
                    <a:latin typeface="Arial"/>
                    <a:cs typeface="Arial"/>
                  </a:rPr>
                  <a:t>Py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31">
                <a:extLst>
                  <a:ext uri="{FF2B5EF4-FFF2-40B4-BE49-F238E27FC236}">
                    <a16:creationId xmlns="" xmlns:a16="http://schemas.microsoft.com/office/drawing/2014/main" id="{75765C9B-12F1-91C2-133E-55B2AE5B74D4}"/>
                  </a:ext>
                </a:extLst>
              </p:cNvPr>
              <p:cNvSpPr txBox="1"/>
              <p:nvPr/>
            </p:nvSpPr>
            <p:spPr>
              <a:xfrm>
                <a:off x="5549900" y="4294362"/>
                <a:ext cx="45837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err="1">
                    <a:latin typeface="Arial"/>
                    <a:cs typeface="Arial"/>
                  </a:rPr>
                  <a:t>Ga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7371031" y="5539110"/>
              <a:ext cx="918152" cy="315091"/>
              <a:chOff x="7371031" y="5505244"/>
              <a:chExt cx="918152" cy="315091"/>
            </a:xfrm>
          </p:grpSpPr>
          <p:sp>
            <p:nvSpPr>
              <p:cNvPr id="46" name="Rectangle 33">
                <a:extLst>
                  <a:ext uri="{FF2B5EF4-FFF2-40B4-BE49-F238E27FC236}">
                    <a16:creationId xmlns="" xmlns:a16="http://schemas.microsoft.com/office/drawing/2014/main" id="{741E591A-9BA6-4E15-2244-8F02C322C80C}"/>
                  </a:ext>
                </a:extLst>
              </p:cNvPr>
              <p:cNvSpPr/>
              <p:nvPr/>
            </p:nvSpPr>
            <p:spPr>
              <a:xfrm>
                <a:off x="7371031" y="5505244"/>
                <a:ext cx="918152" cy="2363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200 µm</a:t>
                </a:r>
              </a:p>
            </p:txBody>
          </p:sp>
          <p:sp>
            <p:nvSpPr>
              <p:cNvPr id="47" name="Rectangle 34">
                <a:extLst>
                  <a:ext uri="{FF2B5EF4-FFF2-40B4-BE49-F238E27FC236}">
                    <a16:creationId xmlns="" xmlns:a16="http://schemas.microsoft.com/office/drawing/2014/main" id="{8A60A009-1F6F-29B6-FC64-7E0AAA2D64DA}"/>
                  </a:ext>
                </a:extLst>
              </p:cNvPr>
              <p:cNvSpPr/>
              <p:nvPr/>
            </p:nvSpPr>
            <p:spPr>
              <a:xfrm>
                <a:off x="7371031" y="5774616"/>
                <a:ext cx="9181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" name="Rectangle 33">
            <a:extLst>
              <a:ext uri="{FF2B5EF4-FFF2-40B4-BE49-F238E27FC236}">
                <a16:creationId xmlns="" xmlns:a16="http://schemas.microsoft.com/office/drawing/2014/main" id="{9077C15C-FD13-E039-0DE2-8592EFFDE7D2}"/>
              </a:ext>
            </a:extLst>
          </p:cNvPr>
          <p:cNvSpPr/>
          <p:nvPr/>
        </p:nvSpPr>
        <p:spPr>
          <a:xfrm>
            <a:off x="7312322" y="2601613"/>
            <a:ext cx="918152" cy="23636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µm</a:t>
            </a:r>
          </a:p>
        </p:txBody>
      </p:sp>
      <p:sp>
        <p:nvSpPr>
          <p:cNvPr id="9" name="Rectangle 34">
            <a:extLst>
              <a:ext uri="{FF2B5EF4-FFF2-40B4-BE49-F238E27FC236}">
                <a16:creationId xmlns="" xmlns:a16="http://schemas.microsoft.com/office/drawing/2014/main" id="{9DCFD135-8D6D-6779-10A1-504DE71FE45B}"/>
              </a:ext>
            </a:extLst>
          </p:cNvPr>
          <p:cNvSpPr/>
          <p:nvPr/>
        </p:nvSpPr>
        <p:spPr>
          <a:xfrm flipV="1">
            <a:off x="7355928" y="2865477"/>
            <a:ext cx="840680" cy="457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12743" y="3464494"/>
            <a:ext cx="4289957" cy="2796453"/>
            <a:chOff x="499006" y="450420"/>
            <a:chExt cx="4289957" cy="2796453"/>
          </a:xfrm>
        </p:grpSpPr>
        <p:grpSp>
          <p:nvGrpSpPr>
            <p:cNvPr id="35" name="Group 26">
              <a:extLst>
                <a:ext uri="{FF2B5EF4-FFF2-40B4-BE49-F238E27FC236}">
                  <a16:creationId xmlns="" xmlns:a16="http://schemas.microsoft.com/office/drawing/2014/main" id="{4CC9CAD7-9003-9A13-CDB4-4C019BD8A3BB}"/>
                </a:ext>
              </a:extLst>
            </p:cNvPr>
            <p:cNvGrpSpPr/>
            <p:nvPr/>
          </p:nvGrpSpPr>
          <p:grpSpPr>
            <a:xfrm>
              <a:off x="499006" y="450420"/>
              <a:ext cx="4289957" cy="2796453"/>
              <a:chOff x="-92007" y="114300"/>
              <a:chExt cx="4289957" cy="2796453"/>
            </a:xfrm>
          </p:grpSpPr>
          <p:pic>
            <p:nvPicPr>
              <p:cNvPr id="36" name="Picture 7" descr="082c_12.jpg">
                <a:extLst>
                  <a:ext uri="{FF2B5EF4-FFF2-40B4-BE49-F238E27FC236}">
                    <a16:creationId xmlns="" xmlns:a16="http://schemas.microsoft.com/office/drawing/2014/main" id="{9FCF6AF4-CCDD-2092-D01B-5F46EFD4CB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215" y="114300"/>
                <a:ext cx="3684585" cy="2476999"/>
              </a:xfrm>
              <a:prstGeom prst="rect">
                <a:avLst/>
              </a:prstGeom>
              <a:ln w="15875">
                <a:solidFill>
                  <a:srgbClr val="133C0E"/>
                </a:solidFill>
              </a:ln>
              <a:effectLst>
                <a:outerShdw blurRad="190500" algn="ctr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37" name="TextBox 21">
                <a:extLst>
                  <a:ext uri="{FF2B5EF4-FFF2-40B4-BE49-F238E27FC236}">
                    <a16:creationId xmlns="" xmlns:a16="http://schemas.microsoft.com/office/drawing/2014/main" id="{008E22AE-5BBF-FB5B-1059-D3703BB8C3E9}"/>
                  </a:ext>
                </a:extLst>
              </p:cNvPr>
              <p:cNvSpPr txBox="1"/>
              <p:nvPr/>
            </p:nvSpPr>
            <p:spPr>
              <a:xfrm>
                <a:off x="-92007" y="2621443"/>
                <a:ext cx="4289957" cy="289310"/>
              </a:xfrm>
              <a:prstGeom prst="rect">
                <a:avLst/>
              </a:prstGeom>
              <a:solidFill>
                <a:srgbClr val="DBEBDA"/>
              </a:solidFill>
              <a:ln>
                <a:solidFill>
                  <a:srgbClr val="208530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1600" i="1" dirty="0" err="1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Masua</a:t>
                </a:r>
                <a:r>
                  <a:rPr lang="en-US" sz="1600" i="1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mine - </a:t>
                </a:r>
                <a:r>
                  <a:rPr lang="en-US" sz="1600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Pyrite concretions &amp; Sphalerite</a:t>
                </a:r>
              </a:p>
            </p:txBody>
          </p:sp>
          <p:sp>
            <p:nvSpPr>
              <p:cNvPr id="38" name="TextBox 24">
                <a:extLst>
                  <a:ext uri="{FF2B5EF4-FFF2-40B4-BE49-F238E27FC236}">
                    <a16:creationId xmlns="" xmlns:a16="http://schemas.microsoft.com/office/drawing/2014/main" id="{B7DD0A40-F789-A073-1D09-6ABEC066C6B1}"/>
                  </a:ext>
                </a:extLst>
              </p:cNvPr>
              <p:cNvSpPr txBox="1"/>
              <p:nvPr/>
            </p:nvSpPr>
            <p:spPr>
              <a:xfrm>
                <a:off x="1554281" y="1088023"/>
                <a:ext cx="45397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err="1">
                    <a:latin typeface="Arial"/>
                    <a:cs typeface="Arial"/>
                  </a:rPr>
                  <a:t>Py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25">
                <a:extLst>
                  <a:ext uri="{FF2B5EF4-FFF2-40B4-BE49-F238E27FC236}">
                    <a16:creationId xmlns="" xmlns:a16="http://schemas.microsoft.com/office/drawing/2014/main" id="{1E3666D1-A500-E0BB-B04C-15578B5BA8D5}"/>
                  </a:ext>
                </a:extLst>
              </p:cNvPr>
              <p:cNvSpPr txBox="1"/>
              <p:nvPr/>
            </p:nvSpPr>
            <p:spPr>
              <a:xfrm>
                <a:off x="2324100" y="469900"/>
                <a:ext cx="572192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Sph</a:t>
                </a:r>
                <a:endParaRPr lang="en-US" sz="1600" b="1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19" name="Rectangle 33">
              <a:extLst>
                <a:ext uri="{FF2B5EF4-FFF2-40B4-BE49-F238E27FC236}">
                  <a16:creationId xmlns="" xmlns:a16="http://schemas.microsoft.com/office/drawing/2014/main" id="{8C085A93-FEFE-82D3-9DDD-2AF77BDC09D6}"/>
                </a:ext>
              </a:extLst>
            </p:cNvPr>
            <p:cNvSpPr/>
            <p:nvPr/>
          </p:nvSpPr>
          <p:spPr>
            <a:xfrm>
              <a:off x="3488495" y="2665002"/>
              <a:ext cx="918152" cy="2363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µm</a:t>
              </a:r>
            </a:p>
          </p:txBody>
        </p:sp>
        <p:sp>
          <p:nvSpPr>
            <p:cNvPr id="20" name="Rectangle 34">
              <a:extLst>
                <a:ext uri="{FF2B5EF4-FFF2-40B4-BE49-F238E27FC236}">
                  <a16:creationId xmlns="" xmlns:a16="http://schemas.microsoft.com/office/drawing/2014/main" id="{58EADEEC-17BA-ABAD-A455-BEB42EB6739F}"/>
                </a:ext>
              </a:extLst>
            </p:cNvPr>
            <p:cNvSpPr/>
            <p:nvPr/>
          </p:nvSpPr>
          <p:spPr>
            <a:xfrm>
              <a:off x="3476016" y="2593839"/>
              <a:ext cx="918152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59596" y="477829"/>
            <a:ext cx="3605435" cy="2893280"/>
            <a:chOff x="881323" y="3322573"/>
            <a:chExt cx="3605435" cy="2893280"/>
          </a:xfrm>
        </p:grpSpPr>
        <p:grpSp>
          <p:nvGrpSpPr>
            <p:cNvPr id="49" name="Group 23">
              <a:extLst>
                <a:ext uri="{FF2B5EF4-FFF2-40B4-BE49-F238E27FC236}">
                  <a16:creationId xmlns="" xmlns:a16="http://schemas.microsoft.com/office/drawing/2014/main" id="{28EECC40-DAB0-4064-68F0-F4412B2B8149}"/>
                </a:ext>
              </a:extLst>
            </p:cNvPr>
            <p:cNvGrpSpPr/>
            <p:nvPr/>
          </p:nvGrpSpPr>
          <p:grpSpPr>
            <a:xfrm>
              <a:off x="881323" y="3322573"/>
              <a:ext cx="3605435" cy="2893280"/>
              <a:chOff x="234400" y="3423183"/>
              <a:chExt cx="3733555" cy="3098650"/>
            </a:xfrm>
          </p:grpSpPr>
          <p:grpSp>
            <p:nvGrpSpPr>
              <p:cNvPr id="52" name="Group 16">
                <a:extLst>
                  <a:ext uri="{FF2B5EF4-FFF2-40B4-BE49-F238E27FC236}">
                    <a16:creationId xmlns="" xmlns:a16="http://schemas.microsoft.com/office/drawing/2014/main" id="{A63B28A9-A1F0-3467-B881-FC720BA86E38}"/>
                  </a:ext>
                </a:extLst>
              </p:cNvPr>
              <p:cNvGrpSpPr/>
              <p:nvPr/>
            </p:nvGrpSpPr>
            <p:grpSpPr>
              <a:xfrm>
                <a:off x="234400" y="3423183"/>
                <a:ext cx="3733555" cy="3098650"/>
                <a:chOff x="221700" y="3599534"/>
                <a:chExt cx="3733555" cy="3098650"/>
              </a:xfrm>
            </p:grpSpPr>
            <p:pic>
              <p:nvPicPr>
                <p:cNvPr id="55" name="Picture 17" descr="134-6-10xsmall.jpg">
                  <a:extLst>
                    <a:ext uri="{FF2B5EF4-FFF2-40B4-BE49-F238E27FC236}">
                      <a16:creationId xmlns="" xmlns:a16="http://schemas.microsoft.com/office/drawing/2014/main" id="{2021BE57-6FEC-2A3F-F69C-3A75523A64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1926" y="3599534"/>
                  <a:ext cx="3666548" cy="2763661"/>
                </a:xfrm>
                <a:prstGeom prst="rect">
                  <a:avLst/>
                </a:prstGeom>
                <a:solidFill>
                  <a:srgbClr val="DBEBDA"/>
                </a:solidFill>
                <a:ln w="15875">
                  <a:solidFill>
                    <a:srgbClr val="133C0E"/>
                  </a:solidFill>
                </a:ln>
                <a:effectLst>
                  <a:outerShdw blurRad="190500" algn="ctr" rotWithShape="0">
                    <a:srgbClr val="000000">
                      <a:alpha val="70000"/>
                    </a:srgbClr>
                  </a:outerShdw>
                </a:effectLst>
              </p:spPr>
            </p:pic>
            <p:sp>
              <p:nvSpPr>
                <p:cNvPr id="56" name="TextBox 18">
                  <a:extLst>
                    <a:ext uri="{FF2B5EF4-FFF2-40B4-BE49-F238E27FC236}">
                      <a16:creationId xmlns="" xmlns:a16="http://schemas.microsoft.com/office/drawing/2014/main" id="{CC572802-04D4-EF89-D000-DFB4F9FB10E6}"/>
                    </a:ext>
                  </a:extLst>
                </p:cNvPr>
                <p:cNvSpPr txBox="1"/>
                <p:nvPr/>
              </p:nvSpPr>
              <p:spPr>
                <a:xfrm>
                  <a:off x="221700" y="6379549"/>
                  <a:ext cx="3733555" cy="318635"/>
                </a:xfrm>
                <a:prstGeom prst="rect">
                  <a:avLst/>
                </a:prstGeom>
                <a:solidFill>
                  <a:srgbClr val="DBEBDA"/>
                </a:solidFill>
                <a:ln>
                  <a:solidFill>
                    <a:srgbClr val="20853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sz="1600" i="1" dirty="0" err="1">
                      <a:solidFill>
                        <a:srgbClr val="133C0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Genna</a:t>
                  </a:r>
                  <a:r>
                    <a:rPr lang="en-US" sz="1600" i="1" dirty="0">
                      <a:solidFill>
                        <a:srgbClr val="133C0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600" i="1" dirty="0" err="1">
                      <a:solidFill>
                        <a:srgbClr val="133C0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Luas</a:t>
                  </a:r>
                  <a:r>
                    <a:rPr lang="en-US" sz="1600" i="1" dirty="0">
                      <a:solidFill>
                        <a:srgbClr val="133C0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mine - </a:t>
                  </a:r>
                  <a:r>
                    <a:rPr lang="en-US" sz="1600" dirty="0">
                      <a:solidFill>
                        <a:srgbClr val="133C0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Pyrite/</a:t>
                  </a:r>
                  <a:r>
                    <a:rPr lang="en-US" sz="1600" dirty="0" err="1">
                      <a:solidFill>
                        <a:srgbClr val="133C0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Melnikovite</a:t>
                  </a:r>
                  <a:endParaRPr lang="en-US" sz="1600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3" name="TextBox 3">
                <a:extLst>
                  <a:ext uri="{FF2B5EF4-FFF2-40B4-BE49-F238E27FC236}">
                    <a16:creationId xmlns="" xmlns:a16="http://schemas.microsoft.com/office/drawing/2014/main" id="{05C0B5DE-7A2A-5F9E-8E8A-C97623335634}"/>
                  </a:ext>
                </a:extLst>
              </p:cNvPr>
              <p:cNvSpPr txBox="1"/>
              <p:nvPr/>
            </p:nvSpPr>
            <p:spPr>
              <a:xfrm>
                <a:off x="1066801" y="5156200"/>
                <a:ext cx="549781" cy="3625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err="1">
                    <a:latin typeface="Arial"/>
                    <a:cs typeface="Arial"/>
                  </a:rPr>
                  <a:t>Mlk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8">
                <a:extLst>
                  <a:ext uri="{FF2B5EF4-FFF2-40B4-BE49-F238E27FC236}">
                    <a16:creationId xmlns="" xmlns:a16="http://schemas.microsoft.com/office/drawing/2014/main" id="{6AF6A852-06B9-50B0-9441-1E0471767B8E}"/>
                  </a:ext>
                </a:extLst>
              </p:cNvPr>
              <p:cNvSpPr txBox="1"/>
              <p:nvPr/>
            </p:nvSpPr>
            <p:spPr>
              <a:xfrm>
                <a:off x="3111500" y="3797300"/>
                <a:ext cx="509942" cy="3955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>
                    <a:latin typeface="Arial"/>
                    <a:cs typeface="Arial"/>
                  </a:rPr>
                  <a:t>Py</a:t>
                </a:r>
                <a:endParaRPr lang="en-US" b="1" dirty="0">
                  <a:latin typeface="Arial"/>
                  <a:cs typeface="Arial"/>
                </a:endParaRPr>
              </a:p>
            </p:txBody>
          </p:sp>
        </p:grpSp>
        <p:sp>
          <p:nvSpPr>
            <p:cNvPr id="50" name="Rectangle 33">
              <a:extLst>
                <a:ext uri="{FF2B5EF4-FFF2-40B4-BE49-F238E27FC236}">
                  <a16:creationId xmlns="" xmlns:a16="http://schemas.microsoft.com/office/drawing/2014/main" id="{13909ED1-8B0C-6BFB-51A8-A06D11A01473}"/>
                </a:ext>
              </a:extLst>
            </p:cNvPr>
            <p:cNvSpPr/>
            <p:nvPr/>
          </p:nvSpPr>
          <p:spPr>
            <a:xfrm>
              <a:off x="3490635" y="5567101"/>
              <a:ext cx="918152" cy="2363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 µm</a:t>
              </a:r>
            </a:p>
          </p:txBody>
        </p:sp>
        <p:sp>
          <p:nvSpPr>
            <p:cNvPr id="51" name="Rectangle 34">
              <a:extLst>
                <a:ext uri="{FF2B5EF4-FFF2-40B4-BE49-F238E27FC236}">
                  <a16:creationId xmlns="" xmlns:a16="http://schemas.microsoft.com/office/drawing/2014/main" id="{11B5B803-7F06-F152-C297-904FD7C7007A}"/>
                </a:ext>
              </a:extLst>
            </p:cNvPr>
            <p:cNvSpPr/>
            <p:nvPr/>
          </p:nvSpPr>
          <p:spPr>
            <a:xfrm>
              <a:off x="3501638" y="5833351"/>
              <a:ext cx="918152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639941" y="6254202"/>
            <a:ext cx="7971965" cy="601139"/>
            <a:chOff x="835311" y="3672157"/>
            <a:chExt cx="7971965" cy="601139"/>
          </a:xfrm>
        </p:grpSpPr>
        <p:grpSp>
          <p:nvGrpSpPr>
            <p:cNvPr id="58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60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65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66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1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63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4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62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59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965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639941" y="6240245"/>
            <a:ext cx="7971965" cy="601139"/>
            <a:chOff x="835311" y="3672157"/>
            <a:chExt cx="7971965" cy="601139"/>
          </a:xfrm>
        </p:grpSpPr>
        <p:grpSp>
          <p:nvGrpSpPr>
            <p:cNvPr id="18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2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27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28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25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1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863600" y="1228717"/>
            <a:ext cx="7416800" cy="4093428"/>
          </a:xfrm>
          <a:prstGeom prst="rect">
            <a:avLst/>
          </a:prstGeom>
          <a:solidFill>
            <a:srgbClr val="175D22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Irish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deposits 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consist of limestone- and dolomite-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hosted </a:t>
            </a:r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stratabound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sphalerite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-galena-pyrite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and 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barite </a:t>
            </a:r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orebodies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formed primarily by carbonate 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replacement during multiple </a:t>
            </a:r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diagenetic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stages</a:t>
            </a:r>
          </a:p>
          <a:p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They are concentrated near normal faults, 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often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associated with 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several steps of extensional tectonics during the development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of 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sedimentary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basins</a:t>
            </a:r>
            <a:endParaRPr lang="en-US" sz="2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Irish deposits </a:t>
            </a:r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s.s.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are regarded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as hybrids between MVT and </a:t>
            </a:r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SedEx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styles of 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mineralization</a:t>
            </a:r>
          </a:p>
          <a:p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Can Sardinian ores be considered as “Irish-type” deposits?? 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1119" y="102775"/>
            <a:ext cx="1193524" cy="101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72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7">
            <a:extLst>
              <a:ext uri="{FF2B5EF4-FFF2-40B4-BE49-F238E27FC236}">
                <a16:creationId xmlns="" xmlns:a16="http://schemas.microsoft.com/office/drawing/2014/main" id="{C9E7E14D-735F-65C7-0C9E-C21CA1A87D06}"/>
              </a:ext>
            </a:extLst>
          </p:cNvPr>
          <p:cNvGrpSpPr>
            <a:grpSpLocks/>
          </p:cNvGrpSpPr>
          <p:nvPr/>
        </p:nvGrpSpPr>
        <p:grpSpPr bwMode="auto">
          <a:xfrm>
            <a:off x="932752" y="640536"/>
            <a:ext cx="7867900" cy="5502290"/>
            <a:chOff x="728" y="152"/>
            <a:chExt cx="5408" cy="3782"/>
          </a:xfrm>
        </p:grpSpPr>
        <p:pic>
          <p:nvPicPr>
            <p:cNvPr id="27" name="Picture 5" descr="geologiaIglesias">
              <a:extLst>
                <a:ext uri="{FF2B5EF4-FFF2-40B4-BE49-F238E27FC236}">
                  <a16:creationId xmlns="" xmlns:a16="http://schemas.microsoft.com/office/drawing/2014/main" id="{9F403873-AB43-4D90-80DE-E7BE3D594A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8" y="152"/>
              <a:ext cx="4224" cy="3542"/>
            </a:xfrm>
            <a:prstGeom prst="rect">
              <a:avLst/>
            </a:prstGeom>
            <a:noFill/>
            <a:ln w="15875">
              <a:solidFill>
                <a:srgbClr val="133C0E"/>
              </a:solidFill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28" name="Text Box 6">
              <a:extLst>
                <a:ext uri="{FF2B5EF4-FFF2-40B4-BE49-F238E27FC236}">
                  <a16:creationId xmlns="" xmlns:a16="http://schemas.microsoft.com/office/drawing/2014/main" id="{29812D0B-7B56-B8E9-A994-A59FB7618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8" y="3532"/>
              <a:ext cx="3348" cy="402"/>
            </a:xfrm>
            <a:prstGeom prst="rect">
              <a:avLst/>
            </a:prstGeom>
            <a:solidFill>
              <a:srgbClr val="DBEBDA"/>
            </a:solidFill>
            <a:ln w="9525">
              <a:solidFill>
                <a:srgbClr val="63A75D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rgbClr val="133C0E"/>
                  </a:solidFill>
                </a:rPr>
                <a:t>Old (1920) geological map of the Iglesias syncline</a:t>
              </a:r>
            </a:p>
            <a:p>
              <a:pPr algn="ctr"/>
              <a:r>
                <a:rPr lang="en-US" sz="1600" dirty="0">
                  <a:solidFill>
                    <a:srgbClr val="133C0E"/>
                  </a:solidFill>
                </a:rPr>
                <a:t>Ordovician “</a:t>
              </a:r>
              <a:r>
                <a:rPr lang="en-US" sz="1600" dirty="0" err="1">
                  <a:solidFill>
                    <a:srgbClr val="133C0E"/>
                  </a:solidFill>
                </a:rPr>
                <a:t>Sardic</a:t>
              </a:r>
              <a:r>
                <a:rPr lang="en-US" sz="1600" dirty="0">
                  <a:solidFill>
                    <a:srgbClr val="133C0E"/>
                  </a:solidFill>
                </a:rPr>
                <a:t>” tectonic phase (E-W)</a:t>
              </a:r>
            </a:p>
          </p:txBody>
        </p:sp>
      </p:grpSp>
      <p:sp>
        <p:nvSpPr>
          <p:cNvPr id="36" name="TextBox 2">
            <a:extLst>
              <a:ext uri="{FF2B5EF4-FFF2-40B4-BE49-F238E27FC236}">
                <a16:creationId xmlns="" xmlns:a16="http://schemas.microsoft.com/office/drawing/2014/main" id="{2C28696A-979E-12F8-1CE1-CD610F2356A6}"/>
              </a:ext>
            </a:extLst>
          </p:cNvPr>
          <p:cNvSpPr txBox="1"/>
          <p:nvPr/>
        </p:nvSpPr>
        <p:spPr>
          <a:xfrm>
            <a:off x="147243" y="-58726"/>
            <a:ext cx="96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Caledonian “</a:t>
            </a:r>
            <a:r>
              <a:rPr lang="en-US" sz="2800" dirty="0" err="1">
                <a:solidFill>
                  <a:srgbClr val="FFFF00"/>
                </a:solidFill>
                <a:latin typeface="Arial"/>
                <a:cs typeface="Arial"/>
              </a:rPr>
              <a:t>Sardic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” deformation phase – “E-W” folds 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="" xmlns:a16="http://schemas.microsoft.com/office/drawing/2014/main" id="{7BF2C33D-B43B-6E41-8E9D-563B536FAE0F}"/>
              </a:ext>
            </a:extLst>
          </p:cNvPr>
          <p:cNvGrpSpPr/>
          <p:nvPr/>
        </p:nvGrpSpPr>
        <p:grpSpPr>
          <a:xfrm>
            <a:off x="1021648" y="2069753"/>
            <a:ext cx="4783587" cy="3739847"/>
            <a:chOff x="1021648" y="2069753"/>
            <a:chExt cx="4783587" cy="3739847"/>
          </a:xfrm>
        </p:grpSpPr>
        <p:grpSp>
          <p:nvGrpSpPr>
            <p:cNvPr id="31" name="Group 43023">
              <a:extLst>
                <a:ext uri="{FF2B5EF4-FFF2-40B4-BE49-F238E27FC236}">
                  <a16:creationId xmlns="" xmlns:a16="http://schemas.microsoft.com/office/drawing/2014/main" id="{4A7CF56C-6C31-6B5C-04DC-9853C5F2D5E5}"/>
                </a:ext>
              </a:extLst>
            </p:cNvPr>
            <p:cNvGrpSpPr/>
            <p:nvPr/>
          </p:nvGrpSpPr>
          <p:grpSpPr>
            <a:xfrm>
              <a:off x="1021648" y="2069753"/>
              <a:ext cx="4783587" cy="3739847"/>
              <a:chOff x="1257300" y="1608797"/>
              <a:chExt cx="5219700" cy="4080803"/>
            </a:xfrm>
          </p:grpSpPr>
          <p:sp>
            <p:nvSpPr>
              <p:cNvPr id="32" name="Freeform 1">
                <a:extLst>
                  <a:ext uri="{FF2B5EF4-FFF2-40B4-BE49-F238E27FC236}">
                    <a16:creationId xmlns="" xmlns:a16="http://schemas.microsoft.com/office/drawing/2014/main" id="{0F82B9B7-32D4-4F48-8A85-A3C11F52EF5E}"/>
                  </a:ext>
                </a:extLst>
              </p:cNvPr>
              <p:cNvSpPr/>
              <p:nvPr/>
            </p:nvSpPr>
            <p:spPr>
              <a:xfrm>
                <a:off x="1257300" y="1608797"/>
                <a:ext cx="4706982" cy="1522491"/>
              </a:xfrm>
              <a:custGeom>
                <a:avLst/>
                <a:gdLst>
                  <a:gd name="connsiteX0" fmla="*/ 0 w 4706982"/>
                  <a:gd name="connsiteY0" fmla="*/ 715303 h 1522491"/>
                  <a:gd name="connsiteX1" fmla="*/ 685800 w 4706982"/>
                  <a:gd name="connsiteY1" fmla="*/ 1058203 h 1522491"/>
                  <a:gd name="connsiteX2" fmla="*/ 2235200 w 4706982"/>
                  <a:gd name="connsiteY2" fmla="*/ 943903 h 1522491"/>
                  <a:gd name="connsiteX3" fmla="*/ 3162300 w 4706982"/>
                  <a:gd name="connsiteY3" fmla="*/ 1502703 h 1522491"/>
                  <a:gd name="connsiteX4" fmla="*/ 4521200 w 4706982"/>
                  <a:gd name="connsiteY4" fmla="*/ 118403 h 1522491"/>
                  <a:gd name="connsiteX5" fmla="*/ 4686300 w 4706982"/>
                  <a:gd name="connsiteY5" fmla="*/ 67603 h 1522491"/>
                  <a:gd name="connsiteX6" fmla="*/ 4699000 w 4706982"/>
                  <a:gd name="connsiteY6" fmla="*/ 54903 h 1522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06982" h="1522491">
                    <a:moveTo>
                      <a:pt x="0" y="715303"/>
                    </a:moveTo>
                    <a:cubicBezTo>
                      <a:pt x="156633" y="867703"/>
                      <a:pt x="313267" y="1020103"/>
                      <a:pt x="685800" y="1058203"/>
                    </a:cubicBezTo>
                    <a:cubicBezTo>
                      <a:pt x="1058333" y="1096303"/>
                      <a:pt x="1822450" y="869820"/>
                      <a:pt x="2235200" y="943903"/>
                    </a:cubicBezTo>
                    <a:cubicBezTo>
                      <a:pt x="2647950" y="1017986"/>
                      <a:pt x="2781300" y="1640286"/>
                      <a:pt x="3162300" y="1502703"/>
                    </a:cubicBezTo>
                    <a:cubicBezTo>
                      <a:pt x="3543300" y="1365120"/>
                      <a:pt x="4267200" y="357586"/>
                      <a:pt x="4521200" y="118403"/>
                    </a:cubicBezTo>
                    <a:cubicBezTo>
                      <a:pt x="4775200" y="-120780"/>
                      <a:pt x="4656667" y="78186"/>
                      <a:pt x="4686300" y="67603"/>
                    </a:cubicBezTo>
                    <a:cubicBezTo>
                      <a:pt x="4715933" y="57020"/>
                      <a:pt x="4707466" y="55961"/>
                      <a:pt x="4699000" y="54903"/>
                    </a:cubicBezTo>
                  </a:path>
                </a:pathLst>
              </a:custGeom>
              <a:ln w="28575" cmpd="sng">
                <a:solidFill>
                  <a:srgbClr val="00FA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">
                <a:extLst>
                  <a:ext uri="{FF2B5EF4-FFF2-40B4-BE49-F238E27FC236}">
                    <a16:creationId xmlns="" xmlns:a16="http://schemas.microsoft.com/office/drawing/2014/main" id="{827726C7-A8C8-F3CC-6C53-2C3D3C558719}"/>
                  </a:ext>
                </a:extLst>
              </p:cNvPr>
              <p:cNvSpPr/>
              <p:nvPr/>
            </p:nvSpPr>
            <p:spPr>
              <a:xfrm>
                <a:off x="2374900" y="2146300"/>
                <a:ext cx="4102100" cy="2882900"/>
              </a:xfrm>
              <a:custGeom>
                <a:avLst/>
                <a:gdLst>
                  <a:gd name="connsiteX0" fmla="*/ 0 w 4102100"/>
                  <a:gd name="connsiteY0" fmla="*/ 2286000 h 2882900"/>
                  <a:gd name="connsiteX1" fmla="*/ 139700 w 4102100"/>
                  <a:gd name="connsiteY1" fmla="*/ 2197100 h 2882900"/>
                  <a:gd name="connsiteX2" fmla="*/ 177800 w 4102100"/>
                  <a:gd name="connsiteY2" fmla="*/ 2171700 h 2882900"/>
                  <a:gd name="connsiteX3" fmla="*/ 215900 w 4102100"/>
                  <a:gd name="connsiteY3" fmla="*/ 2146300 h 2882900"/>
                  <a:gd name="connsiteX4" fmla="*/ 292100 w 4102100"/>
                  <a:gd name="connsiteY4" fmla="*/ 2082800 h 2882900"/>
                  <a:gd name="connsiteX5" fmla="*/ 330200 w 4102100"/>
                  <a:gd name="connsiteY5" fmla="*/ 2044700 h 2882900"/>
                  <a:gd name="connsiteX6" fmla="*/ 444500 w 4102100"/>
                  <a:gd name="connsiteY6" fmla="*/ 1993900 h 2882900"/>
                  <a:gd name="connsiteX7" fmla="*/ 482600 w 4102100"/>
                  <a:gd name="connsiteY7" fmla="*/ 1981200 h 2882900"/>
                  <a:gd name="connsiteX8" fmla="*/ 533400 w 4102100"/>
                  <a:gd name="connsiteY8" fmla="*/ 1943100 h 2882900"/>
                  <a:gd name="connsiteX9" fmla="*/ 609600 w 4102100"/>
                  <a:gd name="connsiteY9" fmla="*/ 1917700 h 2882900"/>
                  <a:gd name="connsiteX10" fmla="*/ 698500 w 4102100"/>
                  <a:gd name="connsiteY10" fmla="*/ 1930400 h 2882900"/>
                  <a:gd name="connsiteX11" fmla="*/ 723900 w 4102100"/>
                  <a:gd name="connsiteY11" fmla="*/ 1968500 h 2882900"/>
                  <a:gd name="connsiteX12" fmla="*/ 749300 w 4102100"/>
                  <a:gd name="connsiteY12" fmla="*/ 2044700 h 2882900"/>
                  <a:gd name="connsiteX13" fmla="*/ 762000 w 4102100"/>
                  <a:gd name="connsiteY13" fmla="*/ 2082800 h 2882900"/>
                  <a:gd name="connsiteX14" fmla="*/ 812800 w 4102100"/>
                  <a:gd name="connsiteY14" fmla="*/ 2159000 h 2882900"/>
                  <a:gd name="connsiteX15" fmla="*/ 838200 w 4102100"/>
                  <a:gd name="connsiteY15" fmla="*/ 2197100 h 2882900"/>
                  <a:gd name="connsiteX16" fmla="*/ 850900 w 4102100"/>
                  <a:gd name="connsiteY16" fmla="*/ 2235200 h 2882900"/>
                  <a:gd name="connsiteX17" fmla="*/ 889000 w 4102100"/>
                  <a:gd name="connsiteY17" fmla="*/ 2273300 h 2882900"/>
                  <a:gd name="connsiteX18" fmla="*/ 939800 w 4102100"/>
                  <a:gd name="connsiteY18" fmla="*/ 2349500 h 2882900"/>
                  <a:gd name="connsiteX19" fmla="*/ 965200 w 4102100"/>
                  <a:gd name="connsiteY19" fmla="*/ 2387600 h 2882900"/>
                  <a:gd name="connsiteX20" fmla="*/ 990600 w 4102100"/>
                  <a:gd name="connsiteY20" fmla="*/ 2425700 h 2882900"/>
                  <a:gd name="connsiteX21" fmla="*/ 1028700 w 4102100"/>
                  <a:gd name="connsiteY21" fmla="*/ 2476500 h 2882900"/>
                  <a:gd name="connsiteX22" fmla="*/ 1079500 w 4102100"/>
                  <a:gd name="connsiteY22" fmla="*/ 2552700 h 2882900"/>
                  <a:gd name="connsiteX23" fmla="*/ 1104900 w 4102100"/>
                  <a:gd name="connsiteY23" fmla="*/ 2590800 h 2882900"/>
                  <a:gd name="connsiteX24" fmla="*/ 1181100 w 4102100"/>
                  <a:gd name="connsiteY24" fmla="*/ 2641600 h 2882900"/>
                  <a:gd name="connsiteX25" fmla="*/ 1219200 w 4102100"/>
                  <a:gd name="connsiteY25" fmla="*/ 2667000 h 2882900"/>
                  <a:gd name="connsiteX26" fmla="*/ 1320800 w 4102100"/>
                  <a:gd name="connsiteY26" fmla="*/ 2755900 h 2882900"/>
                  <a:gd name="connsiteX27" fmla="*/ 1358900 w 4102100"/>
                  <a:gd name="connsiteY27" fmla="*/ 2781300 h 2882900"/>
                  <a:gd name="connsiteX28" fmla="*/ 1435100 w 4102100"/>
                  <a:gd name="connsiteY28" fmla="*/ 2806700 h 2882900"/>
                  <a:gd name="connsiteX29" fmla="*/ 1473200 w 4102100"/>
                  <a:gd name="connsiteY29" fmla="*/ 2832100 h 2882900"/>
                  <a:gd name="connsiteX30" fmla="*/ 1574800 w 4102100"/>
                  <a:gd name="connsiteY30" fmla="*/ 2857500 h 2882900"/>
                  <a:gd name="connsiteX31" fmla="*/ 1701800 w 4102100"/>
                  <a:gd name="connsiteY31" fmla="*/ 2882900 h 2882900"/>
                  <a:gd name="connsiteX32" fmla="*/ 2006600 w 4102100"/>
                  <a:gd name="connsiteY32" fmla="*/ 2870200 h 2882900"/>
                  <a:gd name="connsiteX33" fmla="*/ 2133600 w 4102100"/>
                  <a:gd name="connsiteY33" fmla="*/ 2819400 h 2882900"/>
                  <a:gd name="connsiteX34" fmla="*/ 2209800 w 4102100"/>
                  <a:gd name="connsiteY34" fmla="*/ 2781300 h 2882900"/>
                  <a:gd name="connsiteX35" fmla="*/ 2286000 w 4102100"/>
                  <a:gd name="connsiteY35" fmla="*/ 2679700 h 2882900"/>
                  <a:gd name="connsiteX36" fmla="*/ 2324100 w 4102100"/>
                  <a:gd name="connsiteY36" fmla="*/ 2628900 h 2882900"/>
                  <a:gd name="connsiteX37" fmla="*/ 2400300 w 4102100"/>
                  <a:gd name="connsiteY37" fmla="*/ 2578100 h 2882900"/>
                  <a:gd name="connsiteX38" fmla="*/ 2501900 w 4102100"/>
                  <a:gd name="connsiteY38" fmla="*/ 2514600 h 2882900"/>
                  <a:gd name="connsiteX39" fmla="*/ 2616200 w 4102100"/>
                  <a:gd name="connsiteY39" fmla="*/ 2463800 h 2882900"/>
                  <a:gd name="connsiteX40" fmla="*/ 2654300 w 4102100"/>
                  <a:gd name="connsiteY40" fmla="*/ 2451100 h 2882900"/>
                  <a:gd name="connsiteX41" fmla="*/ 2692400 w 4102100"/>
                  <a:gd name="connsiteY41" fmla="*/ 2438400 h 2882900"/>
                  <a:gd name="connsiteX42" fmla="*/ 2857500 w 4102100"/>
                  <a:gd name="connsiteY42" fmla="*/ 2413000 h 2882900"/>
                  <a:gd name="connsiteX43" fmla="*/ 2933700 w 4102100"/>
                  <a:gd name="connsiteY43" fmla="*/ 2374900 h 2882900"/>
                  <a:gd name="connsiteX44" fmla="*/ 2997200 w 4102100"/>
                  <a:gd name="connsiteY44" fmla="*/ 2362200 h 2882900"/>
                  <a:gd name="connsiteX45" fmla="*/ 3098800 w 4102100"/>
                  <a:gd name="connsiteY45" fmla="*/ 2336800 h 2882900"/>
                  <a:gd name="connsiteX46" fmla="*/ 3187700 w 4102100"/>
                  <a:gd name="connsiteY46" fmla="*/ 2336800 h 2882900"/>
                  <a:gd name="connsiteX47" fmla="*/ 3213100 w 4102100"/>
                  <a:gd name="connsiteY47" fmla="*/ 2298700 h 2882900"/>
                  <a:gd name="connsiteX48" fmla="*/ 3238500 w 4102100"/>
                  <a:gd name="connsiteY48" fmla="*/ 2222500 h 2882900"/>
                  <a:gd name="connsiteX49" fmla="*/ 3251200 w 4102100"/>
                  <a:gd name="connsiteY49" fmla="*/ 2184400 h 2882900"/>
                  <a:gd name="connsiteX50" fmla="*/ 3314700 w 4102100"/>
                  <a:gd name="connsiteY50" fmla="*/ 2120900 h 2882900"/>
                  <a:gd name="connsiteX51" fmla="*/ 3352800 w 4102100"/>
                  <a:gd name="connsiteY51" fmla="*/ 2082800 h 2882900"/>
                  <a:gd name="connsiteX52" fmla="*/ 3441700 w 4102100"/>
                  <a:gd name="connsiteY52" fmla="*/ 2044700 h 2882900"/>
                  <a:gd name="connsiteX53" fmla="*/ 3505200 w 4102100"/>
                  <a:gd name="connsiteY53" fmla="*/ 1993900 h 2882900"/>
                  <a:gd name="connsiteX54" fmla="*/ 3530600 w 4102100"/>
                  <a:gd name="connsiteY54" fmla="*/ 1955800 h 2882900"/>
                  <a:gd name="connsiteX55" fmla="*/ 3568700 w 4102100"/>
                  <a:gd name="connsiteY55" fmla="*/ 1917700 h 2882900"/>
                  <a:gd name="connsiteX56" fmla="*/ 3619500 w 4102100"/>
                  <a:gd name="connsiteY56" fmla="*/ 1841500 h 2882900"/>
                  <a:gd name="connsiteX57" fmla="*/ 3644900 w 4102100"/>
                  <a:gd name="connsiteY57" fmla="*/ 1803400 h 2882900"/>
                  <a:gd name="connsiteX58" fmla="*/ 3721100 w 4102100"/>
                  <a:gd name="connsiteY58" fmla="*/ 1778000 h 2882900"/>
                  <a:gd name="connsiteX59" fmla="*/ 3759200 w 4102100"/>
                  <a:gd name="connsiteY59" fmla="*/ 1765300 h 2882900"/>
                  <a:gd name="connsiteX60" fmla="*/ 3835400 w 4102100"/>
                  <a:gd name="connsiteY60" fmla="*/ 1714500 h 2882900"/>
                  <a:gd name="connsiteX61" fmla="*/ 3873500 w 4102100"/>
                  <a:gd name="connsiteY61" fmla="*/ 1689100 h 2882900"/>
                  <a:gd name="connsiteX62" fmla="*/ 3937000 w 4102100"/>
                  <a:gd name="connsiteY62" fmla="*/ 1612900 h 2882900"/>
                  <a:gd name="connsiteX63" fmla="*/ 3975100 w 4102100"/>
                  <a:gd name="connsiteY63" fmla="*/ 1498600 h 2882900"/>
                  <a:gd name="connsiteX64" fmla="*/ 4025900 w 4102100"/>
                  <a:gd name="connsiteY64" fmla="*/ 1358900 h 2882900"/>
                  <a:gd name="connsiteX65" fmla="*/ 4051300 w 4102100"/>
                  <a:gd name="connsiteY65" fmla="*/ 1295400 h 2882900"/>
                  <a:gd name="connsiteX66" fmla="*/ 4064000 w 4102100"/>
                  <a:gd name="connsiteY66" fmla="*/ 1244600 h 2882900"/>
                  <a:gd name="connsiteX67" fmla="*/ 4076700 w 4102100"/>
                  <a:gd name="connsiteY67" fmla="*/ 1206500 h 2882900"/>
                  <a:gd name="connsiteX68" fmla="*/ 4102100 w 4102100"/>
                  <a:gd name="connsiteY68" fmla="*/ 1104900 h 2882900"/>
                  <a:gd name="connsiteX69" fmla="*/ 4089400 w 4102100"/>
                  <a:gd name="connsiteY69" fmla="*/ 812800 h 2882900"/>
                  <a:gd name="connsiteX70" fmla="*/ 4064000 w 4102100"/>
                  <a:gd name="connsiteY70" fmla="*/ 736600 h 2882900"/>
                  <a:gd name="connsiteX71" fmla="*/ 4051300 w 4102100"/>
                  <a:gd name="connsiteY71" fmla="*/ 698500 h 2882900"/>
                  <a:gd name="connsiteX72" fmla="*/ 4025900 w 4102100"/>
                  <a:gd name="connsiteY72" fmla="*/ 660400 h 2882900"/>
                  <a:gd name="connsiteX73" fmla="*/ 4000500 w 4102100"/>
                  <a:gd name="connsiteY73" fmla="*/ 584200 h 2882900"/>
                  <a:gd name="connsiteX74" fmla="*/ 3962400 w 4102100"/>
                  <a:gd name="connsiteY74" fmla="*/ 508000 h 2882900"/>
                  <a:gd name="connsiteX75" fmla="*/ 3924300 w 4102100"/>
                  <a:gd name="connsiteY75" fmla="*/ 431800 h 2882900"/>
                  <a:gd name="connsiteX76" fmla="*/ 3937000 w 4102100"/>
                  <a:gd name="connsiteY76" fmla="*/ 177800 h 2882900"/>
                  <a:gd name="connsiteX77" fmla="*/ 3949700 w 4102100"/>
                  <a:gd name="connsiteY77" fmla="*/ 139700 h 2882900"/>
                  <a:gd name="connsiteX78" fmla="*/ 3975100 w 4102100"/>
                  <a:gd name="connsiteY78" fmla="*/ 25400 h 2882900"/>
                  <a:gd name="connsiteX79" fmla="*/ 3975100 w 4102100"/>
                  <a:gd name="connsiteY79" fmla="*/ 0 h 288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102100" h="2882900">
                    <a:moveTo>
                      <a:pt x="0" y="2286000"/>
                    </a:moveTo>
                    <a:cubicBezTo>
                      <a:pt x="89677" y="2232194"/>
                      <a:pt x="42961" y="2261592"/>
                      <a:pt x="139700" y="2197100"/>
                    </a:cubicBezTo>
                    <a:lnTo>
                      <a:pt x="177800" y="2171700"/>
                    </a:lnTo>
                    <a:cubicBezTo>
                      <a:pt x="190500" y="2163233"/>
                      <a:pt x="205107" y="2157093"/>
                      <a:pt x="215900" y="2146300"/>
                    </a:cubicBezTo>
                    <a:cubicBezTo>
                      <a:pt x="327210" y="2034990"/>
                      <a:pt x="186012" y="2171207"/>
                      <a:pt x="292100" y="2082800"/>
                    </a:cubicBezTo>
                    <a:cubicBezTo>
                      <a:pt x="305898" y="2071302"/>
                      <a:pt x="316402" y="2056198"/>
                      <a:pt x="330200" y="2044700"/>
                    </a:cubicBezTo>
                    <a:cubicBezTo>
                      <a:pt x="370452" y="2011157"/>
                      <a:pt x="389123" y="2012359"/>
                      <a:pt x="444500" y="1993900"/>
                    </a:cubicBezTo>
                    <a:lnTo>
                      <a:pt x="482600" y="1981200"/>
                    </a:lnTo>
                    <a:cubicBezTo>
                      <a:pt x="499533" y="1968500"/>
                      <a:pt x="514468" y="1952566"/>
                      <a:pt x="533400" y="1943100"/>
                    </a:cubicBezTo>
                    <a:cubicBezTo>
                      <a:pt x="557347" y="1931126"/>
                      <a:pt x="609600" y="1917700"/>
                      <a:pt x="609600" y="1917700"/>
                    </a:cubicBezTo>
                    <a:cubicBezTo>
                      <a:pt x="639233" y="1921933"/>
                      <a:pt x="671146" y="1918243"/>
                      <a:pt x="698500" y="1930400"/>
                    </a:cubicBezTo>
                    <a:cubicBezTo>
                      <a:pt x="712448" y="1936599"/>
                      <a:pt x="717701" y="1954552"/>
                      <a:pt x="723900" y="1968500"/>
                    </a:cubicBezTo>
                    <a:cubicBezTo>
                      <a:pt x="734774" y="1992966"/>
                      <a:pt x="740833" y="2019300"/>
                      <a:pt x="749300" y="2044700"/>
                    </a:cubicBezTo>
                    <a:cubicBezTo>
                      <a:pt x="753533" y="2057400"/>
                      <a:pt x="754574" y="2071661"/>
                      <a:pt x="762000" y="2082800"/>
                    </a:cubicBezTo>
                    <a:lnTo>
                      <a:pt x="812800" y="2159000"/>
                    </a:lnTo>
                    <a:cubicBezTo>
                      <a:pt x="821267" y="2171700"/>
                      <a:pt x="833373" y="2182620"/>
                      <a:pt x="838200" y="2197100"/>
                    </a:cubicBezTo>
                    <a:cubicBezTo>
                      <a:pt x="842433" y="2209800"/>
                      <a:pt x="843474" y="2224061"/>
                      <a:pt x="850900" y="2235200"/>
                    </a:cubicBezTo>
                    <a:cubicBezTo>
                      <a:pt x="860863" y="2250144"/>
                      <a:pt x="877973" y="2259123"/>
                      <a:pt x="889000" y="2273300"/>
                    </a:cubicBezTo>
                    <a:cubicBezTo>
                      <a:pt x="907742" y="2297397"/>
                      <a:pt x="922867" y="2324100"/>
                      <a:pt x="939800" y="2349500"/>
                    </a:cubicBezTo>
                    <a:lnTo>
                      <a:pt x="965200" y="2387600"/>
                    </a:lnTo>
                    <a:cubicBezTo>
                      <a:pt x="973667" y="2400300"/>
                      <a:pt x="981442" y="2413489"/>
                      <a:pt x="990600" y="2425700"/>
                    </a:cubicBezTo>
                    <a:lnTo>
                      <a:pt x="1028700" y="2476500"/>
                    </a:lnTo>
                    <a:cubicBezTo>
                      <a:pt x="1051019" y="2543457"/>
                      <a:pt x="1026649" y="2489279"/>
                      <a:pt x="1079500" y="2552700"/>
                    </a:cubicBezTo>
                    <a:cubicBezTo>
                      <a:pt x="1089271" y="2564426"/>
                      <a:pt x="1093413" y="2580749"/>
                      <a:pt x="1104900" y="2590800"/>
                    </a:cubicBezTo>
                    <a:cubicBezTo>
                      <a:pt x="1127874" y="2610902"/>
                      <a:pt x="1155700" y="2624667"/>
                      <a:pt x="1181100" y="2641600"/>
                    </a:cubicBezTo>
                    <a:lnTo>
                      <a:pt x="1219200" y="2667000"/>
                    </a:lnTo>
                    <a:cubicBezTo>
                      <a:pt x="1261533" y="2730500"/>
                      <a:pt x="1231900" y="2696633"/>
                      <a:pt x="1320800" y="2755900"/>
                    </a:cubicBezTo>
                    <a:cubicBezTo>
                      <a:pt x="1333500" y="2764367"/>
                      <a:pt x="1344420" y="2776473"/>
                      <a:pt x="1358900" y="2781300"/>
                    </a:cubicBezTo>
                    <a:cubicBezTo>
                      <a:pt x="1384300" y="2789767"/>
                      <a:pt x="1412823" y="2791848"/>
                      <a:pt x="1435100" y="2806700"/>
                    </a:cubicBezTo>
                    <a:cubicBezTo>
                      <a:pt x="1447800" y="2815167"/>
                      <a:pt x="1458855" y="2826884"/>
                      <a:pt x="1473200" y="2832100"/>
                    </a:cubicBezTo>
                    <a:cubicBezTo>
                      <a:pt x="1506007" y="2844030"/>
                      <a:pt x="1540933" y="2849033"/>
                      <a:pt x="1574800" y="2857500"/>
                    </a:cubicBezTo>
                    <a:cubicBezTo>
                      <a:pt x="1650582" y="2876445"/>
                      <a:pt x="1608383" y="2867331"/>
                      <a:pt x="1701800" y="2882900"/>
                    </a:cubicBezTo>
                    <a:cubicBezTo>
                      <a:pt x="1803400" y="2878667"/>
                      <a:pt x="1905417" y="2880318"/>
                      <a:pt x="2006600" y="2870200"/>
                    </a:cubicBezTo>
                    <a:cubicBezTo>
                      <a:pt x="2056873" y="2865173"/>
                      <a:pt x="2089886" y="2838135"/>
                      <a:pt x="2133600" y="2819400"/>
                    </a:cubicBezTo>
                    <a:cubicBezTo>
                      <a:pt x="2207212" y="2787852"/>
                      <a:pt x="2136581" y="2830113"/>
                      <a:pt x="2209800" y="2781300"/>
                    </a:cubicBezTo>
                    <a:cubicBezTo>
                      <a:pt x="2234141" y="2708276"/>
                      <a:pt x="2208170" y="2767259"/>
                      <a:pt x="2286000" y="2679700"/>
                    </a:cubicBezTo>
                    <a:cubicBezTo>
                      <a:pt x="2300062" y="2663880"/>
                      <a:pt x="2308280" y="2642962"/>
                      <a:pt x="2324100" y="2628900"/>
                    </a:cubicBezTo>
                    <a:cubicBezTo>
                      <a:pt x="2346916" y="2608619"/>
                      <a:pt x="2400300" y="2578100"/>
                      <a:pt x="2400300" y="2578100"/>
                    </a:cubicBezTo>
                    <a:cubicBezTo>
                      <a:pt x="2461230" y="2486705"/>
                      <a:pt x="2374948" y="2599235"/>
                      <a:pt x="2501900" y="2514600"/>
                    </a:cubicBezTo>
                    <a:cubicBezTo>
                      <a:pt x="2562277" y="2474348"/>
                      <a:pt x="2525520" y="2494027"/>
                      <a:pt x="2616200" y="2463800"/>
                    </a:cubicBezTo>
                    <a:lnTo>
                      <a:pt x="2654300" y="2451100"/>
                    </a:lnTo>
                    <a:cubicBezTo>
                      <a:pt x="2667000" y="2446867"/>
                      <a:pt x="2679116" y="2440060"/>
                      <a:pt x="2692400" y="2438400"/>
                    </a:cubicBezTo>
                    <a:cubicBezTo>
                      <a:pt x="2754092" y="2430689"/>
                      <a:pt x="2799320" y="2427545"/>
                      <a:pt x="2857500" y="2413000"/>
                    </a:cubicBezTo>
                    <a:cubicBezTo>
                      <a:pt x="2975792" y="2383427"/>
                      <a:pt x="2809538" y="2421461"/>
                      <a:pt x="2933700" y="2374900"/>
                    </a:cubicBezTo>
                    <a:cubicBezTo>
                      <a:pt x="2953911" y="2367321"/>
                      <a:pt x="2976167" y="2367054"/>
                      <a:pt x="2997200" y="2362200"/>
                    </a:cubicBezTo>
                    <a:cubicBezTo>
                      <a:pt x="3031215" y="2354350"/>
                      <a:pt x="3098800" y="2336800"/>
                      <a:pt x="3098800" y="2336800"/>
                    </a:cubicBezTo>
                    <a:cubicBezTo>
                      <a:pt x="3133074" y="2348225"/>
                      <a:pt x="3150491" y="2361606"/>
                      <a:pt x="3187700" y="2336800"/>
                    </a:cubicBezTo>
                    <a:cubicBezTo>
                      <a:pt x="3200400" y="2328333"/>
                      <a:pt x="3206901" y="2312648"/>
                      <a:pt x="3213100" y="2298700"/>
                    </a:cubicBezTo>
                    <a:cubicBezTo>
                      <a:pt x="3223974" y="2274234"/>
                      <a:pt x="3230033" y="2247900"/>
                      <a:pt x="3238500" y="2222500"/>
                    </a:cubicBezTo>
                    <a:cubicBezTo>
                      <a:pt x="3242733" y="2209800"/>
                      <a:pt x="3243774" y="2195539"/>
                      <a:pt x="3251200" y="2184400"/>
                    </a:cubicBezTo>
                    <a:cubicBezTo>
                      <a:pt x="3297767" y="2114550"/>
                      <a:pt x="3251200" y="2173817"/>
                      <a:pt x="3314700" y="2120900"/>
                    </a:cubicBezTo>
                    <a:cubicBezTo>
                      <a:pt x="3328498" y="2109402"/>
                      <a:pt x="3338185" y="2093239"/>
                      <a:pt x="3352800" y="2082800"/>
                    </a:cubicBezTo>
                    <a:cubicBezTo>
                      <a:pt x="3380263" y="2063183"/>
                      <a:pt x="3410608" y="2055064"/>
                      <a:pt x="3441700" y="2044700"/>
                    </a:cubicBezTo>
                    <a:cubicBezTo>
                      <a:pt x="3514493" y="1935511"/>
                      <a:pt x="3417566" y="2064007"/>
                      <a:pt x="3505200" y="1993900"/>
                    </a:cubicBezTo>
                    <a:cubicBezTo>
                      <a:pt x="3517119" y="1984365"/>
                      <a:pt x="3520829" y="1967526"/>
                      <a:pt x="3530600" y="1955800"/>
                    </a:cubicBezTo>
                    <a:cubicBezTo>
                      <a:pt x="3542098" y="1942002"/>
                      <a:pt x="3557673" y="1931877"/>
                      <a:pt x="3568700" y="1917700"/>
                    </a:cubicBezTo>
                    <a:cubicBezTo>
                      <a:pt x="3587442" y="1893603"/>
                      <a:pt x="3602567" y="1866900"/>
                      <a:pt x="3619500" y="1841500"/>
                    </a:cubicBezTo>
                    <a:cubicBezTo>
                      <a:pt x="3627967" y="1828800"/>
                      <a:pt x="3630420" y="1808227"/>
                      <a:pt x="3644900" y="1803400"/>
                    </a:cubicBezTo>
                    <a:lnTo>
                      <a:pt x="3721100" y="1778000"/>
                    </a:lnTo>
                    <a:cubicBezTo>
                      <a:pt x="3733800" y="1773767"/>
                      <a:pt x="3748061" y="1772726"/>
                      <a:pt x="3759200" y="1765300"/>
                    </a:cubicBezTo>
                    <a:lnTo>
                      <a:pt x="3835400" y="1714500"/>
                    </a:lnTo>
                    <a:cubicBezTo>
                      <a:pt x="3848100" y="1706033"/>
                      <a:pt x="3862707" y="1699893"/>
                      <a:pt x="3873500" y="1689100"/>
                    </a:cubicBezTo>
                    <a:cubicBezTo>
                      <a:pt x="3897426" y="1665174"/>
                      <a:pt x="3922855" y="1644726"/>
                      <a:pt x="3937000" y="1612900"/>
                    </a:cubicBezTo>
                    <a:cubicBezTo>
                      <a:pt x="3962400" y="1555750"/>
                      <a:pt x="3956050" y="1546225"/>
                      <a:pt x="3975100" y="1498600"/>
                    </a:cubicBezTo>
                    <a:cubicBezTo>
                      <a:pt x="4038209" y="1340827"/>
                      <a:pt x="3960682" y="1538250"/>
                      <a:pt x="4025900" y="1358900"/>
                    </a:cubicBezTo>
                    <a:cubicBezTo>
                      <a:pt x="4033691" y="1337475"/>
                      <a:pt x="4044091" y="1317027"/>
                      <a:pt x="4051300" y="1295400"/>
                    </a:cubicBezTo>
                    <a:cubicBezTo>
                      <a:pt x="4056820" y="1278841"/>
                      <a:pt x="4059205" y="1261383"/>
                      <a:pt x="4064000" y="1244600"/>
                    </a:cubicBezTo>
                    <a:cubicBezTo>
                      <a:pt x="4067678" y="1231728"/>
                      <a:pt x="4073178" y="1219415"/>
                      <a:pt x="4076700" y="1206500"/>
                    </a:cubicBezTo>
                    <a:cubicBezTo>
                      <a:pt x="4085885" y="1172821"/>
                      <a:pt x="4102100" y="1104900"/>
                      <a:pt x="4102100" y="1104900"/>
                    </a:cubicBezTo>
                    <a:cubicBezTo>
                      <a:pt x="4097867" y="1007533"/>
                      <a:pt x="4099428" y="909741"/>
                      <a:pt x="4089400" y="812800"/>
                    </a:cubicBezTo>
                    <a:cubicBezTo>
                      <a:pt x="4086645" y="786168"/>
                      <a:pt x="4072467" y="762000"/>
                      <a:pt x="4064000" y="736600"/>
                    </a:cubicBezTo>
                    <a:cubicBezTo>
                      <a:pt x="4059767" y="723900"/>
                      <a:pt x="4058726" y="709639"/>
                      <a:pt x="4051300" y="698500"/>
                    </a:cubicBezTo>
                    <a:cubicBezTo>
                      <a:pt x="4042833" y="685800"/>
                      <a:pt x="4032099" y="674348"/>
                      <a:pt x="4025900" y="660400"/>
                    </a:cubicBezTo>
                    <a:cubicBezTo>
                      <a:pt x="4015026" y="635934"/>
                      <a:pt x="4015352" y="606477"/>
                      <a:pt x="4000500" y="584200"/>
                    </a:cubicBezTo>
                    <a:cubicBezTo>
                      <a:pt x="3927707" y="475011"/>
                      <a:pt x="4014980" y="613160"/>
                      <a:pt x="3962400" y="508000"/>
                    </a:cubicBezTo>
                    <a:cubicBezTo>
                      <a:pt x="3913161" y="409523"/>
                      <a:pt x="3956222" y="527565"/>
                      <a:pt x="3924300" y="431800"/>
                    </a:cubicBezTo>
                    <a:cubicBezTo>
                      <a:pt x="3928533" y="347133"/>
                      <a:pt x="3929656" y="262254"/>
                      <a:pt x="3937000" y="177800"/>
                    </a:cubicBezTo>
                    <a:cubicBezTo>
                      <a:pt x="3938160" y="164463"/>
                      <a:pt x="3946022" y="152572"/>
                      <a:pt x="3949700" y="139700"/>
                    </a:cubicBezTo>
                    <a:cubicBezTo>
                      <a:pt x="3957623" y="111969"/>
                      <a:pt x="3971359" y="51589"/>
                      <a:pt x="3975100" y="25400"/>
                    </a:cubicBezTo>
                    <a:cubicBezTo>
                      <a:pt x="3976297" y="17018"/>
                      <a:pt x="3975100" y="8467"/>
                      <a:pt x="3975100" y="0"/>
                    </a:cubicBezTo>
                  </a:path>
                </a:pathLst>
              </a:custGeom>
              <a:ln w="28575" cmpd="sng">
                <a:solidFill>
                  <a:srgbClr val="00FA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7">
                <a:extLst>
                  <a:ext uri="{FF2B5EF4-FFF2-40B4-BE49-F238E27FC236}">
                    <a16:creationId xmlns="" xmlns:a16="http://schemas.microsoft.com/office/drawing/2014/main" id="{2314BEA6-12D0-E57B-EF70-51D38C6C1177}"/>
                  </a:ext>
                </a:extLst>
              </p:cNvPr>
              <p:cNvSpPr/>
              <p:nvPr/>
            </p:nvSpPr>
            <p:spPr>
              <a:xfrm>
                <a:off x="2476500" y="5359400"/>
                <a:ext cx="1041400" cy="330200"/>
              </a:xfrm>
              <a:custGeom>
                <a:avLst/>
                <a:gdLst>
                  <a:gd name="connsiteX0" fmla="*/ 0 w 1041400"/>
                  <a:gd name="connsiteY0" fmla="*/ 0 h 330200"/>
                  <a:gd name="connsiteX1" fmla="*/ 114300 w 1041400"/>
                  <a:gd name="connsiteY1" fmla="*/ 50800 h 330200"/>
                  <a:gd name="connsiteX2" fmla="*/ 152400 w 1041400"/>
                  <a:gd name="connsiteY2" fmla="*/ 63500 h 330200"/>
                  <a:gd name="connsiteX3" fmla="*/ 203200 w 1041400"/>
                  <a:gd name="connsiteY3" fmla="*/ 88900 h 330200"/>
                  <a:gd name="connsiteX4" fmla="*/ 241300 w 1041400"/>
                  <a:gd name="connsiteY4" fmla="*/ 114300 h 330200"/>
                  <a:gd name="connsiteX5" fmla="*/ 317500 w 1041400"/>
                  <a:gd name="connsiteY5" fmla="*/ 139700 h 330200"/>
                  <a:gd name="connsiteX6" fmla="*/ 393700 w 1041400"/>
                  <a:gd name="connsiteY6" fmla="*/ 190500 h 330200"/>
                  <a:gd name="connsiteX7" fmla="*/ 431800 w 1041400"/>
                  <a:gd name="connsiteY7" fmla="*/ 215900 h 330200"/>
                  <a:gd name="connsiteX8" fmla="*/ 546100 w 1041400"/>
                  <a:gd name="connsiteY8" fmla="*/ 254000 h 330200"/>
                  <a:gd name="connsiteX9" fmla="*/ 584200 w 1041400"/>
                  <a:gd name="connsiteY9" fmla="*/ 266700 h 330200"/>
                  <a:gd name="connsiteX10" fmla="*/ 622300 w 1041400"/>
                  <a:gd name="connsiteY10" fmla="*/ 279400 h 330200"/>
                  <a:gd name="connsiteX11" fmla="*/ 736600 w 1041400"/>
                  <a:gd name="connsiteY11" fmla="*/ 292100 h 330200"/>
                  <a:gd name="connsiteX12" fmla="*/ 850900 w 1041400"/>
                  <a:gd name="connsiteY12" fmla="*/ 317500 h 330200"/>
                  <a:gd name="connsiteX13" fmla="*/ 1041400 w 1041400"/>
                  <a:gd name="connsiteY13" fmla="*/ 330200 h 33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41400" h="330200">
                    <a:moveTo>
                      <a:pt x="0" y="0"/>
                    </a:moveTo>
                    <a:cubicBezTo>
                      <a:pt x="196589" y="65530"/>
                      <a:pt x="-6455" y="-9577"/>
                      <a:pt x="114300" y="50800"/>
                    </a:cubicBezTo>
                    <a:cubicBezTo>
                      <a:pt x="126274" y="56787"/>
                      <a:pt x="140095" y="58227"/>
                      <a:pt x="152400" y="63500"/>
                    </a:cubicBezTo>
                    <a:cubicBezTo>
                      <a:pt x="169801" y="70958"/>
                      <a:pt x="186762" y="79507"/>
                      <a:pt x="203200" y="88900"/>
                    </a:cubicBezTo>
                    <a:cubicBezTo>
                      <a:pt x="216452" y="96473"/>
                      <a:pt x="227352" y="108101"/>
                      <a:pt x="241300" y="114300"/>
                    </a:cubicBezTo>
                    <a:cubicBezTo>
                      <a:pt x="265766" y="125174"/>
                      <a:pt x="295223" y="124848"/>
                      <a:pt x="317500" y="139700"/>
                    </a:cubicBezTo>
                    <a:lnTo>
                      <a:pt x="393700" y="190500"/>
                    </a:lnTo>
                    <a:cubicBezTo>
                      <a:pt x="406400" y="198967"/>
                      <a:pt x="417320" y="211073"/>
                      <a:pt x="431800" y="215900"/>
                    </a:cubicBezTo>
                    <a:lnTo>
                      <a:pt x="546100" y="254000"/>
                    </a:lnTo>
                    <a:lnTo>
                      <a:pt x="584200" y="266700"/>
                    </a:lnTo>
                    <a:cubicBezTo>
                      <a:pt x="596900" y="270933"/>
                      <a:pt x="608995" y="277922"/>
                      <a:pt x="622300" y="279400"/>
                    </a:cubicBezTo>
                    <a:lnTo>
                      <a:pt x="736600" y="292100"/>
                    </a:lnTo>
                    <a:cubicBezTo>
                      <a:pt x="764884" y="299171"/>
                      <a:pt x="824028" y="314813"/>
                      <a:pt x="850900" y="317500"/>
                    </a:cubicBezTo>
                    <a:cubicBezTo>
                      <a:pt x="914225" y="323833"/>
                      <a:pt x="1041400" y="330200"/>
                      <a:pt x="1041400" y="330200"/>
                    </a:cubicBezTo>
                  </a:path>
                </a:pathLst>
              </a:custGeom>
              <a:ln w="28575" cmpd="sng">
                <a:solidFill>
                  <a:srgbClr val="00FA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riangolo 1">
              <a:extLst>
                <a:ext uri="{FF2B5EF4-FFF2-40B4-BE49-F238E27FC236}">
                  <a16:creationId xmlns="" xmlns:a16="http://schemas.microsoft.com/office/drawing/2014/main" id="{B7DD221B-613A-464A-BE6B-470A6783D55B}"/>
                </a:ext>
              </a:extLst>
            </p:cNvPr>
            <p:cNvSpPr/>
            <p:nvPr/>
          </p:nvSpPr>
          <p:spPr>
            <a:xfrm rot="890870">
              <a:off x="1494700" y="3046195"/>
              <a:ext cx="162580" cy="143774"/>
            </a:xfrm>
            <a:prstGeom prst="triangle">
              <a:avLst/>
            </a:prstGeom>
            <a:solidFill>
              <a:srgbClr val="00FA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Triangolo 20">
              <a:extLst>
                <a:ext uri="{FF2B5EF4-FFF2-40B4-BE49-F238E27FC236}">
                  <a16:creationId xmlns="" xmlns:a16="http://schemas.microsoft.com/office/drawing/2014/main" id="{0B0A8CAE-7D9B-4745-A1BD-9CBE4C27568D}"/>
                </a:ext>
              </a:extLst>
            </p:cNvPr>
            <p:cNvSpPr/>
            <p:nvPr/>
          </p:nvSpPr>
          <p:spPr>
            <a:xfrm rot="11469458">
              <a:off x="1527836" y="2879252"/>
              <a:ext cx="162580" cy="143774"/>
            </a:xfrm>
            <a:prstGeom prst="triangle">
              <a:avLst/>
            </a:prstGeom>
            <a:solidFill>
              <a:srgbClr val="00FA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" name="Gruppo 2">
              <a:extLst>
                <a:ext uri="{FF2B5EF4-FFF2-40B4-BE49-F238E27FC236}">
                  <a16:creationId xmlns="" xmlns:a16="http://schemas.microsoft.com/office/drawing/2014/main" id="{A0A3106F-C5F8-F54C-9A70-44786876526E}"/>
                </a:ext>
              </a:extLst>
            </p:cNvPr>
            <p:cNvGrpSpPr/>
            <p:nvPr/>
          </p:nvGrpSpPr>
          <p:grpSpPr>
            <a:xfrm rot="18564159">
              <a:off x="4068240" y="3140921"/>
              <a:ext cx="195716" cy="293464"/>
              <a:chOff x="4068240" y="3054656"/>
              <a:chExt cx="195716" cy="293464"/>
            </a:xfrm>
          </p:grpSpPr>
          <p:sp>
            <p:nvSpPr>
              <p:cNvPr id="22" name="Triangolo 21">
                <a:extLst>
                  <a:ext uri="{FF2B5EF4-FFF2-40B4-BE49-F238E27FC236}">
                    <a16:creationId xmlns="" xmlns:a16="http://schemas.microsoft.com/office/drawing/2014/main" id="{E5C1ED0B-2F7F-8347-9F42-E7C4F511B12E}"/>
                  </a:ext>
                </a:extLst>
              </p:cNvPr>
              <p:cNvSpPr/>
              <p:nvPr/>
            </p:nvSpPr>
            <p:spPr>
              <a:xfrm rot="890870">
                <a:off x="4068240" y="3204346"/>
                <a:ext cx="162580" cy="143774"/>
              </a:xfrm>
              <a:prstGeom prst="triangle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Triangolo 22">
                <a:extLst>
                  <a:ext uri="{FF2B5EF4-FFF2-40B4-BE49-F238E27FC236}">
                    <a16:creationId xmlns="" xmlns:a16="http://schemas.microsoft.com/office/drawing/2014/main" id="{81A70AF6-F678-604E-AAF5-C4199EEACB97}"/>
                  </a:ext>
                </a:extLst>
              </p:cNvPr>
              <p:cNvSpPr/>
              <p:nvPr/>
            </p:nvSpPr>
            <p:spPr>
              <a:xfrm rot="11469458">
                <a:off x="4101376" y="3054656"/>
                <a:ext cx="162580" cy="143774"/>
              </a:xfrm>
              <a:prstGeom prst="triangle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6" name="Triangolo 25">
              <a:extLst>
                <a:ext uri="{FF2B5EF4-FFF2-40B4-BE49-F238E27FC236}">
                  <a16:creationId xmlns="" xmlns:a16="http://schemas.microsoft.com/office/drawing/2014/main" id="{E04D3EC3-7466-6649-97D5-4E802C6FC0AA}"/>
                </a:ext>
              </a:extLst>
            </p:cNvPr>
            <p:cNvSpPr/>
            <p:nvPr/>
          </p:nvSpPr>
          <p:spPr>
            <a:xfrm rot="890870">
              <a:off x="3516370" y="5057468"/>
              <a:ext cx="162580" cy="143774"/>
            </a:xfrm>
            <a:prstGeom prst="triangle">
              <a:avLst/>
            </a:prstGeom>
            <a:solidFill>
              <a:srgbClr val="00FA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Triangolo 28">
              <a:extLst>
                <a:ext uri="{FF2B5EF4-FFF2-40B4-BE49-F238E27FC236}">
                  <a16:creationId xmlns="" xmlns:a16="http://schemas.microsoft.com/office/drawing/2014/main" id="{16E306C5-9D2A-224A-9200-D6C67B11E100}"/>
                </a:ext>
              </a:extLst>
            </p:cNvPr>
            <p:cNvSpPr/>
            <p:nvPr/>
          </p:nvSpPr>
          <p:spPr>
            <a:xfrm rot="11736009">
              <a:off x="3483605" y="5197041"/>
              <a:ext cx="162580" cy="143774"/>
            </a:xfrm>
            <a:prstGeom prst="triangle">
              <a:avLst/>
            </a:prstGeom>
            <a:solidFill>
              <a:srgbClr val="00FA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" name="Gruppo 3">
              <a:extLst>
                <a:ext uri="{FF2B5EF4-FFF2-40B4-BE49-F238E27FC236}">
                  <a16:creationId xmlns="" xmlns:a16="http://schemas.microsoft.com/office/drawing/2014/main" id="{9AAAB6B0-9D92-E34C-931B-E855BA3B6ED8}"/>
                </a:ext>
              </a:extLst>
            </p:cNvPr>
            <p:cNvGrpSpPr/>
            <p:nvPr/>
          </p:nvGrpSpPr>
          <p:grpSpPr>
            <a:xfrm rot="18372345">
              <a:off x="5188475" y="4205035"/>
              <a:ext cx="195345" cy="283347"/>
              <a:chOff x="3636005" y="5209868"/>
              <a:chExt cx="195345" cy="283347"/>
            </a:xfrm>
          </p:grpSpPr>
          <p:sp>
            <p:nvSpPr>
              <p:cNvPr id="30" name="Triangolo 29">
                <a:extLst>
                  <a:ext uri="{FF2B5EF4-FFF2-40B4-BE49-F238E27FC236}">
                    <a16:creationId xmlns="" xmlns:a16="http://schemas.microsoft.com/office/drawing/2014/main" id="{E4ABB9FA-A684-374F-A696-2261D9794A9A}"/>
                  </a:ext>
                </a:extLst>
              </p:cNvPr>
              <p:cNvSpPr/>
              <p:nvPr/>
            </p:nvSpPr>
            <p:spPr>
              <a:xfrm rot="890870">
                <a:off x="3668770" y="5209868"/>
                <a:ext cx="162580" cy="143774"/>
              </a:xfrm>
              <a:prstGeom prst="triangle">
                <a:avLst/>
              </a:prstGeom>
              <a:solidFill>
                <a:srgbClr val="00FA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Triangolo 36">
                <a:extLst>
                  <a:ext uri="{FF2B5EF4-FFF2-40B4-BE49-F238E27FC236}">
                    <a16:creationId xmlns="" xmlns:a16="http://schemas.microsoft.com/office/drawing/2014/main" id="{F2A81704-1168-014A-A196-81FDE815DEDC}"/>
                  </a:ext>
                </a:extLst>
              </p:cNvPr>
              <p:cNvSpPr/>
              <p:nvPr/>
            </p:nvSpPr>
            <p:spPr>
              <a:xfrm rot="11736009">
                <a:off x="3636005" y="5349441"/>
                <a:ext cx="162580" cy="143774"/>
              </a:xfrm>
              <a:prstGeom prst="triangle">
                <a:avLst/>
              </a:prstGeom>
              <a:solidFill>
                <a:srgbClr val="00FA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34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709716" y="6212331"/>
            <a:ext cx="7971965" cy="601139"/>
            <a:chOff x="835311" y="3672157"/>
            <a:chExt cx="7971965" cy="601139"/>
          </a:xfrm>
        </p:grpSpPr>
        <p:grpSp>
          <p:nvGrpSpPr>
            <p:cNvPr id="38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40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45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46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1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43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42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39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888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urved Connector 6">
            <a:extLst>
              <a:ext uri="{FF2B5EF4-FFF2-40B4-BE49-F238E27FC236}">
                <a16:creationId xmlns="" xmlns:a16="http://schemas.microsoft.com/office/drawing/2014/main" id="{080C8875-2CBD-98AB-ACCD-CFD808F8F52B}"/>
              </a:ext>
            </a:extLst>
          </p:cNvPr>
          <p:cNvCxnSpPr>
            <a:cxnSpLocks/>
          </p:cNvCxnSpPr>
          <p:nvPr/>
        </p:nvCxnSpPr>
        <p:spPr>
          <a:xfrm>
            <a:off x="3152628" y="3548762"/>
            <a:ext cx="2818423" cy="1339141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urved Connector 9">
            <a:extLst>
              <a:ext uri="{FF2B5EF4-FFF2-40B4-BE49-F238E27FC236}">
                <a16:creationId xmlns="" xmlns:a16="http://schemas.microsoft.com/office/drawing/2014/main" id="{EAD2B244-8928-258D-EA86-4AC862BA7FF5}"/>
              </a:ext>
            </a:extLst>
          </p:cNvPr>
          <p:cNvCxnSpPr>
            <a:cxnSpLocks/>
          </p:cNvCxnSpPr>
          <p:nvPr/>
        </p:nvCxnSpPr>
        <p:spPr>
          <a:xfrm>
            <a:off x="5892441" y="5008415"/>
            <a:ext cx="1401426" cy="591714"/>
          </a:xfrm>
          <a:prstGeom prst="curvedConnector3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nebida IMG_1692small.jpg">
            <a:extLst>
              <a:ext uri="{FF2B5EF4-FFF2-40B4-BE49-F238E27FC236}">
                <a16:creationId xmlns="" xmlns:a16="http://schemas.microsoft.com/office/drawing/2014/main" id="{587D5CF2-AB5D-1E64-5428-B0D813CA4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06" y="157867"/>
            <a:ext cx="7260155" cy="5445116"/>
          </a:xfrm>
          <a:prstGeom prst="rect">
            <a:avLst/>
          </a:prstGeom>
          <a:ln w="15875" cmpd="sng">
            <a:solidFill>
              <a:srgbClr val="133C0E"/>
            </a:solidFill>
            <a:prstDash val="solid"/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">
            <a:extLst>
              <a:ext uri="{FF2B5EF4-FFF2-40B4-BE49-F238E27FC236}">
                <a16:creationId xmlns="" xmlns:a16="http://schemas.microsoft.com/office/drawing/2014/main" id="{189FADD1-CA70-6C51-0695-69B3EA2AB587}"/>
              </a:ext>
            </a:extLst>
          </p:cNvPr>
          <p:cNvSpPr txBox="1"/>
          <p:nvPr/>
        </p:nvSpPr>
        <p:spPr>
          <a:xfrm>
            <a:off x="1875946" y="5603744"/>
            <a:ext cx="5853187" cy="535531"/>
          </a:xfrm>
          <a:prstGeom prst="rect">
            <a:avLst/>
          </a:prstGeom>
          <a:solidFill>
            <a:srgbClr val="DBEBDA"/>
          </a:solidFill>
          <a:ln>
            <a:solidFill>
              <a:srgbClr val="20853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Unconformity between Cambrian </a:t>
            </a:r>
            <a:r>
              <a:rPr lang="en-US" sz="1600" dirty="0" err="1" smtClean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shales</a:t>
            </a:r>
            <a:r>
              <a:rPr lang="en-US" sz="1600" dirty="0" smtClean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Ordovician </a:t>
            </a:r>
            <a:r>
              <a:rPr lang="en-US" sz="1600" dirty="0" smtClean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conglomerate</a:t>
            </a: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Both are deformed </a:t>
            </a:r>
            <a:r>
              <a:rPr lang="en-US" sz="1600" dirty="0" smtClean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 </a:t>
            </a: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Variscan</a:t>
            </a: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orogeny </a:t>
            </a:r>
          </a:p>
        </p:txBody>
      </p:sp>
      <p:sp>
        <p:nvSpPr>
          <p:cNvPr id="21" name="Figura a mano libera 20">
            <a:extLst>
              <a:ext uri="{FF2B5EF4-FFF2-40B4-BE49-F238E27FC236}">
                <a16:creationId xmlns="" xmlns:a16="http://schemas.microsoft.com/office/drawing/2014/main" id="{D449340E-21B3-B049-A0A9-29461C9910E1}"/>
              </a:ext>
            </a:extLst>
          </p:cNvPr>
          <p:cNvSpPr/>
          <p:nvPr/>
        </p:nvSpPr>
        <p:spPr>
          <a:xfrm>
            <a:off x="1052906" y="914401"/>
            <a:ext cx="5433179" cy="4091160"/>
          </a:xfrm>
          <a:custGeom>
            <a:avLst/>
            <a:gdLst>
              <a:gd name="connsiteX0" fmla="*/ 0 w 5241852"/>
              <a:gd name="connsiteY0" fmla="*/ 0 h 3997842"/>
              <a:gd name="connsiteX1" fmla="*/ 382772 w 5241852"/>
              <a:gd name="connsiteY1" fmla="*/ 318977 h 3997842"/>
              <a:gd name="connsiteX2" fmla="*/ 520996 w 5241852"/>
              <a:gd name="connsiteY2" fmla="*/ 520996 h 3997842"/>
              <a:gd name="connsiteX3" fmla="*/ 691117 w 5241852"/>
              <a:gd name="connsiteY3" fmla="*/ 255182 h 3997842"/>
              <a:gd name="connsiteX4" fmla="*/ 925033 w 5241852"/>
              <a:gd name="connsiteY4" fmla="*/ 797442 h 3997842"/>
              <a:gd name="connsiteX5" fmla="*/ 1254642 w 5241852"/>
              <a:gd name="connsiteY5" fmla="*/ 1435396 h 3997842"/>
              <a:gd name="connsiteX6" fmla="*/ 1796903 w 5241852"/>
              <a:gd name="connsiteY6" fmla="*/ 2062717 h 3997842"/>
              <a:gd name="connsiteX7" fmla="*/ 2190307 w 5241852"/>
              <a:gd name="connsiteY7" fmla="*/ 2115879 h 3997842"/>
              <a:gd name="connsiteX8" fmla="*/ 2402959 w 5241852"/>
              <a:gd name="connsiteY8" fmla="*/ 1158949 h 3997842"/>
              <a:gd name="connsiteX9" fmla="*/ 2838893 w 5241852"/>
              <a:gd name="connsiteY9" fmla="*/ 2169042 h 3997842"/>
              <a:gd name="connsiteX10" fmla="*/ 3668233 w 5241852"/>
              <a:gd name="connsiteY10" fmla="*/ 2477386 h 3997842"/>
              <a:gd name="connsiteX11" fmla="*/ 4253024 w 5241852"/>
              <a:gd name="connsiteY11" fmla="*/ 3157870 h 3997842"/>
              <a:gd name="connsiteX12" fmla="*/ 4774019 w 5241852"/>
              <a:gd name="connsiteY12" fmla="*/ 3434317 h 3997842"/>
              <a:gd name="connsiteX13" fmla="*/ 5241852 w 5241852"/>
              <a:gd name="connsiteY13" fmla="*/ 3997842 h 3997842"/>
              <a:gd name="connsiteX0" fmla="*/ 0 w 5241852"/>
              <a:gd name="connsiteY0" fmla="*/ 0 h 3997842"/>
              <a:gd name="connsiteX1" fmla="*/ 382772 w 5241852"/>
              <a:gd name="connsiteY1" fmla="*/ 318977 h 3997842"/>
              <a:gd name="connsiteX2" fmla="*/ 520996 w 5241852"/>
              <a:gd name="connsiteY2" fmla="*/ 520996 h 3997842"/>
              <a:gd name="connsiteX3" fmla="*/ 691117 w 5241852"/>
              <a:gd name="connsiteY3" fmla="*/ 255182 h 3997842"/>
              <a:gd name="connsiteX4" fmla="*/ 925033 w 5241852"/>
              <a:gd name="connsiteY4" fmla="*/ 797442 h 3997842"/>
              <a:gd name="connsiteX5" fmla="*/ 1254642 w 5241852"/>
              <a:gd name="connsiteY5" fmla="*/ 1435396 h 3997842"/>
              <a:gd name="connsiteX6" fmla="*/ 1796903 w 5241852"/>
              <a:gd name="connsiteY6" fmla="*/ 2062717 h 3997842"/>
              <a:gd name="connsiteX7" fmla="*/ 2190307 w 5241852"/>
              <a:gd name="connsiteY7" fmla="*/ 2115879 h 3997842"/>
              <a:gd name="connsiteX8" fmla="*/ 2402959 w 5241852"/>
              <a:gd name="connsiteY8" fmla="*/ 1158949 h 3997842"/>
              <a:gd name="connsiteX9" fmla="*/ 2838893 w 5241852"/>
              <a:gd name="connsiteY9" fmla="*/ 2169042 h 3997842"/>
              <a:gd name="connsiteX10" fmla="*/ 3668233 w 5241852"/>
              <a:gd name="connsiteY10" fmla="*/ 2477386 h 3997842"/>
              <a:gd name="connsiteX11" fmla="*/ 4253024 w 5241852"/>
              <a:gd name="connsiteY11" fmla="*/ 3157870 h 3997842"/>
              <a:gd name="connsiteX12" fmla="*/ 4774019 w 5241852"/>
              <a:gd name="connsiteY12" fmla="*/ 3434317 h 3997842"/>
              <a:gd name="connsiteX13" fmla="*/ 5241852 w 5241852"/>
              <a:gd name="connsiteY13" fmla="*/ 3997842 h 3997842"/>
              <a:gd name="connsiteX0" fmla="*/ 0 w 5241852"/>
              <a:gd name="connsiteY0" fmla="*/ 0 h 3997842"/>
              <a:gd name="connsiteX1" fmla="*/ 382772 w 5241852"/>
              <a:gd name="connsiteY1" fmla="*/ 318977 h 3997842"/>
              <a:gd name="connsiteX2" fmla="*/ 520996 w 5241852"/>
              <a:gd name="connsiteY2" fmla="*/ 520996 h 3997842"/>
              <a:gd name="connsiteX3" fmla="*/ 691117 w 5241852"/>
              <a:gd name="connsiteY3" fmla="*/ 255182 h 3997842"/>
              <a:gd name="connsiteX4" fmla="*/ 925033 w 5241852"/>
              <a:gd name="connsiteY4" fmla="*/ 797442 h 3997842"/>
              <a:gd name="connsiteX5" fmla="*/ 1254642 w 5241852"/>
              <a:gd name="connsiteY5" fmla="*/ 1435396 h 3997842"/>
              <a:gd name="connsiteX6" fmla="*/ 1796903 w 5241852"/>
              <a:gd name="connsiteY6" fmla="*/ 2062717 h 3997842"/>
              <a:gd name="connsiteX7" fmla="*/ 2190307 w 5241852"/>
              <a:gd name="connsiteY7" fmla="*/ 2115879 h 3997842"/>
              <a:gd name="connsiteX8" fmla="*/ 2402959 w 5241852"/>
              <a:gd name="connsiteY8" fmla="*/ 1158949 h 3997842"/>
              <a:gd name="connsiteX9" fmla="*/ 2838893 w 5241852"/>
              <a:gd name="connsiteY9" fmla="*/ 2169042 h 3997842"/>
              <a:gd name="connsiteX10" fmla="*/ 3668233 w 5241852"/>
              <a:gd name="connsiteY10" fmla="*/ 2477386 h 3997842"/>
              <a:gd name="connsiteX11" fmla="*/ 4253024 w 5241852"/>
              <a:gd name="connsiteY11" fmla="*/ 3157870 h 3997842"/>
              <a:gd name="connsiteX12" fmla="*/ 4774019 w 5241852"/>
              <a:gd name="connsiteY12" fmla="*/ 3434317 h 3997842"/>
              <a:gd name="connsiteX13" fmla="*/ 5241852 w 5241852"/>
              <a:gd name="connsiteY13" fmla="*/ 3997842 h 3997842"/>
              <a:gd name="connsiteX0" fmla="*/ 0 w 5241852"/>
              <a:gd name="connsiteY0" fmla="*/ 0 h 3997842"/>
              <a:gd name="connsiteX1" fmla="*/ 382772 w 5241852"/>
              <a:gd name="connsiteY1" fmla="*/ 318977 h 3997842"/>
              <a:gd name="connsiteX2" fmla="*/ 520996 w 5241852"/>
              <a:gd name="connsiteY2" fmla="*/ 520996 h 3997842"/>
              <a:gd name="connsiteX3" fmla="*/ 691117 w 5241852"/>
              <a:gd name="connsiteY3" fmla="*/ 255182 h 3997842"/>
              <a:gd name="connsiteX4" fmla="*/ 925033 w 5241852"/>
              <a:gd name="connsiteY4" fmla="*/ 797442 h 3997842"/>
              <a:gd name="connsiteX5" fmla="*/ 1254642 w 5241852"/>
              <a:gd name="connsiteY5" fmla="*/ 1435396 h 3997842"/>
              <a:gd name="connsiteX6" fmla="*/ 1796903 w 5241852"/>
              <a:gd name="connsiteY6" fmla="*/ 2062717 h 3997842"/>
              <a:gd name="connsiteX7" fmla="*/ 2190307 w 5241852"/>
              <a:gd name="connsiteY7" fmla="*/ 2115879 h 3997842"/>
              <a:gd name="connsiteX8" fmla="*/ 2402959 w 5241852"/>
              <a:gd name="connsiteY8" fmla="*/ 1158949 h 3997842"/>
              <a:gd name="connsiteX9" fmla="*/ 2838893 w 5241852"/>
              <a:gd name="connsiteY9" fmla="*/ 2169042 h 3997842"/>
              <a:gd name="connsiteX10" fmla="*/ 3668233 w 5241852"/>
              <a:gd name="connsiteY10" fmla="*/ 2477386 h 3997842"/>
              <a:gd name="connsiteX11" fmla="*/ 4253024 w 5241852"/>
              <a:gd name="connsiteY11" fmla="*/ 3157870 h 3997842"/>
              <a:gd name="connsiteX12" fmla="*/ 4774019 w 5241852"/>
              <a:gd name="connsiteY12" fmla="*/ 3434317 h 3997842"/>
              <a:gd name="connsiteX13" fmla="*/ 5241852 w 5241852"/>
              <a:gd name="connsiteY13" fmla="*/ 3997842 h 3997842"/>
              <a:gd name="connsiteX0" fmla="*/ 0 w 5241852"/>
              <a:gd name="connsiteY0" fmla="*/ 0 h 3997842"/>
              <a:gd name="connsiteX1" fmla="*/ 382772 w 5241852"/>
              <a:gd name="connsiteY1" fmla="*/ 318977 h 3997842"/>
              <a:gd name="connsiteX2" fmla="*/ 520996 w 5241852"/>
              <a:gd name="connsiteY2" fmla="*/ 520996 h 3997842"/>
              <a:gd name="connsiteX3" fmla="*/ 691117 w 5241852"/>
              <a:gd name="connsiteY3" fmla="*/ 255182 h 3997842"/>
              <a:gd name="connsiteX4" fmla="*/ 925033 w 5241852"/>
              <a:gd name="connsiteY4" fmla="*/ 797442 h 3997842"/>
              <a:gd name="connsiteX5" fmla="*/ 1254642 w 5241852"/>
              <a:gd name="connsiteY5" fmla="*/ 1435396 h 3997842"/>
              <a:gd name="connsiteX6" fmla="*/ 1796903 w 5241852"/>
              <a:gd name="connsiteY6" fmla="*/ 2062717 h 3997842"/>
              <a:gd name="connsiteX7" fmla="*/ 2190307 w 5241852"/>
              <a:gd name="connsiteY7" fmla="*/ 2115879 h 3997842"/>
              <a:gd name="connsiteX8" fmla="*/ 2402959 w 5241852"/>
              <a:gd name="connsiteY8" fmla="*/ 1158949 h 3997842"/>
              <a:gd name="connsiteX9" fmla="*/ 2838893 w 5241852"/>
              <a:gd name="connsiteY9" fmla="*/ 2169042 h 3997842"/>
              <a:gd name="connsiteX10" fmla="*/ 3668233 w 5241852"/>
              <a:gd name="connsiteY10" fmla="*/ 2477386 h 3997842"/>
              <a:gd name="connsiteX11" fmla="*/ 4253024 w 5241852"/>
              <a:gd name="connsiteY11" fmla="*/ 3157870 h 3997842"/>
              <a:gd name="connsiteX12" fmla="*/ 4774019 w 5241852"/>
              <a:gd name="connsiteY12" fmla="*/ 3434317 h 3997842"/>
              <a:gd name="connsiteX13" fmla="*/ 5241852 w 5241852"/>
              <a:gd name="connsiteY13" fmla="*/ 3997842 h 3997842"/>
              <a:gd name="connsiteX0" fmla="*/ 0 w 5241852"/>
              <a:gd name="connsiteY0" fmla="*/ 0 h 3997842"/>
              <a:gd name="connsiteX1" fmla="*/ 382772 w 5241852"/>
              <a:gd name="connsiteY1" fmla="*/ 318977 h 3997842"/>
              <a:gd name="connsiteX2" fmla="*/ 520996 w 5241852"/>
              <a:gd name="connsiteY2" fmla="*/ 520996 h 3997842"/>
              <a:gd name="connsiteX3" fmla="*/ 691117 w 5241852"/>
              <a:gd name="connsiteY3" fmla="*/ 255182 h 3997842"/>
              <a:gd name="connsiteX4" fmla="*/ 925033 w 5241852"/>
              <a:gd name="connsiteY4" fmla="*/ 797442 h 3997842"/>
              <a:gd name="connsiteX5" fmla="*/ 1254642 w 5241852"/>
              <a:gd name="connsiteY5" fmla="*/ 1435396 h 3997842"/>
              <a:gd name="connsiteX6" fmla="*/ 1796903 w 5241852"/>
              <a:gd name="connsiteY6" fmla="*/ 2062717 h 3997842"/>
              <a:gd name="connsiteX7" fmla="*/ 2190307 w 5241852"/>
              <a:gd name="connsiteY7" fmla="*/ 2115879 h 3997842"/>
              <a:gd name="connsiteX8" fmla="*/ 2402959 w 5241852"/>
              <a:gd name="connsiteY8" fmla="*/ 1158949 h 3997842"/>
              <a:gd name="connsiteX9" fmla="*/ 2838893 w 5241852"/>
              <a:gd name="connsiteY9" fmla="*/ 2169042 h 3997842"/>
              <a:gd name="connsiteX10" fmla="*/ 3668233 w 5241852"/>
              <a:gd name="connsiteY10" fmla="*/ 2477386 h 3997842"/>
              <a:gd name="connsiteX11" fmla="*/ 4253024 w 5241852"/>
              <a:gd name="connsiteY11" fmla="*/ 3157870 h 3997842"/>
              <a:gd name="connsiteX12" fmla="*/ 4774019 w 5241852"/>
              <a:gd name="connsiteY12" fmla="*/ 3434317 h 3997842"/>
              <a:gd name="connsiteX13" fmla="*/ 5241852 w 5241852"/>
              <a:gd name="connsiteY13" fmla="*/ 3997842 h 3997842"/>
              <a:gd name="connsiteX0" fmla="*/ 0 w 5241852"/>
              <a:gd name="connsiteY0" fmla="*/ 0 h 3997842"/>
              <a:gd name="connsiteX1" fmla="*/ 382772 w 5241852"/>
              <a:gd name="connsiteY1" fmla="*/ 318977 h 3997842"/>
              <a:gd name="connsiteX2" fmla="*/ 520996 w 5241852"/>
              <a:gd name="connsiteY2" fmla="*/ 520996 h 3997842"/>
              <a:gd name="connsiteX3" fmla="*/ 691117 w 5241852"/>
              <a:gd name="connsiteY3" fmla="*/ 255182 h 3997842"/>
              <a:gd name="connsiteX4" fmla="*/ 925033 w 5241852"/>
              <a:gd name="connsiteY4" fmla="*/ 797442 h 3997842"/>
              <a:gd name="connsiteX5" fmla="*/ 1254642 w 5241852"/>
              <a:gd name="connsiteY5" fmla="*/ 1435396 h 3997842"/>
              <a:gd name="connsiteX6" fmla="*/ 1796903 w 5241852"/>
              <a:gd name="connsiteY6" fmla="*/ 2062717 h 3997842"/>
              <a:gd name="connsiteX7" fmla="*/ 2221081 w 5241852"/>
              <a:gd name="connsiteY7" fmla="*/ 1918468 h 3997842"/>
              <a:gd name="connsiteX8" fmla="*/ 2402959 w 5241852"/>
              <a:gd name="connsiteY8" fmla="*/ 1158949 h 3997842"/>
              <a:gd name="connsiteX9" fmla="*/ 2838893 w 5241852"/>
              <a:gd name="connsiteY9" fmla="*/ 2169042 h 3997842"/>
              <a:gd name="connsiteX10" fmla="*/ 3668233 w 5241852"/>
              <a:gd name="connsiteY10" fmla="*/ 2477386 h 3997842"/>
              <a:gd name="connsiteX11" fmla="*/ 4253024 w 5241852"/>
              <a:gd name="connsiteY11" fmla="*/ 3157870 h 3997842"/>
              <a:gd name="connsiteX12" fmla="*/ 4774019 w 5241852"/>
              <a:gd name="connsiteY12" fmla="*/ 3434317 h 3997842"/>
              <a:gd name="connsiteX13" fmla="*/ 5241852 w 5241852"/>
              <a:gd name="connsiteY13" fmla="*/ 3997842 h 3997842"/>
              <a:gd name="connsiteX0" fmla="*/ 0 w 5241852"/>
              <a:gd name="connsiteY0" fmla="*/ 0 h 3997842"/>
              <a:gd name="connsiteX1" fmla="*/ 382772 w 5241852"/>
              <a:gd name="connsiteY1" fmla="*/ 318977 h 3997842"/>
              <a:gd name="connsiteX2" fmla="*/ 520996 w 5241852"/>
              <a:gd name="connsiteY2" fmla="*/ 520996 h 3997842"/>
              <a:gd name="connsiteX3" fmla="*/ 691117 w 5241852"/>
              <a:gd name="connsiteY3" fmla="*/ 255182 h 3997842"/>
              <a:gd name="connsiteX4" fmla="*/ 925033 w 5241852"/>
              <a:gd name="connsiteY4" fmla="*/ 797442 h 3997842"/>
              <a:gd name="connsiteX5" fmla="*/ 1254642 w 5241852"/>
              <a:gd name="connsiteY5" fmla="*/ 1435396 h 3997842"/>
              <a:gd name="connsiteX6" fmla="*/ 1581483 w 5241852"/>
              <a:gd name="connsiteY6" fmla="*/ 1917256 h 3997842"/>
              <a:gd name="connsiteX7" fmla="*/ 2221081 w 5241852"/>
              <a:gd name="connsiteY7" fmla="*/ 1918468 h 3997842"/>
              <a:gd name="connsiteX8" fmla="*/ 2402959 w 5241852"/>
              <a:gd name="connsiteY8" fmla="*/ 1158949 h 3997842"/>
              <a:gd name="connsiteX9" fmla="*/ 2838893 w 5241852"/>
              <a:gd name="connsiteY9" fmla="*/ 2169042 h 3997842"/>
              <a:gd name="connsiteX10" fmla="*/ 3668233 w 5241852"/>
              <a:gd name="connsiteY10" fmla="*/ 2477386 h 3997842"/>
              <a:gd name="connsiteX11" fmla="*/ 4253024 w 5241852"/>
              <a:gd name="connsiteY11" fmla="*/ 3157870 h 3997842"/>
              <a:gd name="connsiteX12" fmla="*/ 4774019 w 5241852"/>
              <a:gd name="connsiteY12" fmla="*/ 3434317 h 3997842"/>
              <a:gd name="connsiteX13" fmla="*/ 5241852 w 5241852"/>
              <a:gd name="connsiteY13" fmla="*/ 3997842 h 3997842"/>
              <a:gd name="connsiteX0" fmla="*/ 0 w 5241852"/>
              <a:gd name="connsiteY0" fmla="*/ 0 h 3997842"/>
              <a:gd name="connsiteX1" fmla="*/ 382772 w 5241852"/>
              <a:gd name="connsiteY1" fmla="*/ 318977 h 3997842"/>
              <a:gd name="connsiteX2" fmla="*/ 520996 w 5241852"/>
              <a:gd name="connsiteY2" fmla="*/ 520996 h 3997842"/>
              <a:gd name="connsiteX3" fmla="*/ 691117 w 5241852"/>
              <a:gd name="connsiteY3" fmla="*/ 255182 h 3997842"/>
              <a:gd name="connsiteX4" fmla="*/ 925033 w 5241852"/>
              <a:gd name="connsiteY4" fmla="*/ 797442 h 3997842"/>
              <a:gd name="connsiteX5" fmla="*/ 1254642 w 5241852"/>
              <a:gd name="connsiteY5" fmla="*/ 1435396 h 3997842"/>
              <a:gd name="connsiteX6" fmla="*/ 1622515 w 5241852"/>
              <a:gd name="connsiteY6" fmla="*/ 2000376 h 3997842"/>
              <a:gd name="connsiteX7" fmla="*/ 2221081 w 5241852"/>
              <a:gd name="connsiteY7" fmla="*/ 1918468 h 3997842"/>
              <a:gd name="connsiteX8" fmla="*/ 2402959 w 5241852"/>
              <a:gd name="connsiteY8" fmla="*/ 1158949 h 3997842"/>
              <a:gd name="connsiteX9" fmla="*/ 2838893 w 5241852"/>
              <a:gd name="connsiteY9" fmla="*/ 2169042 h 3997842"/>
              <a:gd name="connsiteX10" fmla="*/ 3668233 w 5241852"/>
              <a:gd name="connsiteY10" fmla="*/ 2477386 h 3997842"/>
              <a:gd name="connsiteX11" fmla="*/ 4253024 w 5241852"/>
              <a:gd name="connsiteY11" fmla="*/ 3157870 h 3997842"/>
              <a:gd name="connsiteX12" fmla="*/ 4774019 w 5241852"/>
              <a:gd name="connsiteY12" fmla="*/ 3434317 h 3997842"/>
              <a:gd name="connsiteX13" fmla="*/ 5241852 w 5241852"/>
              <a:gd name="connsiteY13" fmla="*/ 3997842 h 3997842"/>
              <a:gd name="connsiteX0" fmla="*/ 0 w 5241852"/>
              <a:gd name="connsiteY0" fmla="*/ 0 h 3997842"/>
              <a:gd name="connsiteX1" fmla="*/ 382772 w 5241852"/>
              <a:gd name="connsiteY1" fmla="*/ 318977 h 3997842"/>
              <a:gd name="connsiteX2" fmla="*/ 520996 w 5241852"/>
              <a:gd name="connsiteY2" fmla="*/ 520996 h 3997842"/>
              <a:gd name="connsiteX3" fmla="*/ 691117 w 5241852"/>
              <a:gd name="connsiteY3" fmla="*/ 255182 h 3997842"/>
              <a:gd name="connsiteX4" fmla="*/ 925033 w 5241852"/>
              <a:gd name="connsiteY4" fmla="*/ 797442 h 3997842"/>
              <a:gd name="connsiteX5" fmla="*/ 1254642 w 5241852"/>
              <a:gd name="connsiteY5" fmla="*/ 1435396 h 3997842"/>
              <a:gd name="connsiteX6" fmla="*/ 1673806 w 5241852"/>
              <a:gd name="connsiteY6" fmla="*/ 2021156 h 3997842"/>
              <a:gd name="connsiteX7" fmla="*/ 2221081 w 5241852"/>
              <a:gd name="connsiteY7" fmla="*/ 1918468 h 3997842"/>
              <a:gd name="connsiteX8" fmla="*/ 2402959 w 5241852"/>
              <a:gd name="connsiteY8" fmla="*/ 1158949 h 3997842"/>
              <a:gd name="connsiteX9" fmla="*/ 2838893 w 5241852"/>
              <a:gd name="connsiteY9" fmla="*/ 2169042 h 3997842"/>
              <a:gd name="connsiteX10" fmla="*/ 3668233 w 5241852"/>
              <a:gd name="connsiteY10" fmla="*/ 2477386 h 3997842"/>
              <a:gd name="connsiteX11" fmla="*/ 4253024 w 5241852"/>
              <a:gd name="connsiteY11" fmla="*/ 3157870 h 3997842"/>
              <a:gd name="connsiteX12" fmla="*/ 4774019 w 5241852"/>
              <a:gd name="connsiteY12" fmla="*/ 3434317 h 3997842"/>
              <a:gd name="connsiteX13" fmla="*/ 5241852 w 5241852"/>
              <a:gd name="connsiteY13" fmla="*/ 3997842 h 3997842"/>
              <a:gd name="connsiteX0" fmla="*/ 0 w 5241852"/>
              <a:gd name="connsiteY0" fmla="*/ 0 h 3997842"/>
              <a:gd name="connsiteX1" fmla="*/ 382772 w 5241852"/>
              <a:gd name="connsiteY1" fmla="*/ 318977 h 3997842"/>
              <a:gd name="connsiteX2" fmla="*/ 520996 w 5241852"/>
              <a:gd name="connsiteY2" fmla="*/ 520996 h 3997842"/>
              <a:gd name="connsiteX3" fmla="*/ 691117 w 5241852"/>
              <a:gd name="connsiteY3" fmla="*/ 255182 h 3997842"/>
              <a:gd name="connsiteX4" fmla="*/ 925033 w 5241852"/>
              <a:gd name="connsiteY4" fmla="*/ 797442 h 3997842"/>
              <a:gd name="connsiteX5" fmla="*/ 1254642 w 5241852"/>
              <a:gd name="connsiteY5" fmla="*/ 1435396 h 3997842"/>
              <a:gd name="connsiteX6" fmla="*/ 1673806 w 5241852"/>
              <a:gd name="connsiteY6" fmla="*/ 2021156 h 3997842"/>
              <a:gd name="connsiteX7" fmla="*/ 2221081 w 5241852"/>
              <a:gd name="connsiteY7" fmla="*/ 1918468 h 3997842"/>
              <a:gd name="connsiteX8" fmla="*/ 2402959 w 5241852"/>
              <a:gd name="connsiteY8" fmla="*/ 1158949 h 3997842"/>
              <a:gd name="connsiteX9" fmla="*/ 2838893 w 5241852"/>
              <a:gd name="connsiteY9" fmla="*/ 2169042 h 3997842"/>
              <a:gd name="connsiteX10" fmla="*/ 3668233 w 5241852"/>
              <a:gd name="connsiteY10" fmla="*/ 2477386 h 3997842"/>
              <a:gd name="connsiteX11" fmla="*/ 3883731 w 5241852"/>
              <a:gd name="connsiteY11" fmla="*/ 2929289 h 3997842"/>
              <a:gd name="connsiteX12" fmla="*/ 4774019 w 5241852"/>
              <a:gd name="connsiteY12" fmla="*/ 3434317 h 3997842"/>
              <a:gd name="connsiteX13" fmla="*/ 5241852 w 5241852"/>
              <a:gd name="connsiteY13" fmla="*/ 3997842 h 3997842"/>
              <a:gd name="connsiteX0" fmla="*/ 0 w 5241852"/>
              <a:gd name="connsiteY0" fmla="*/ 0 h 3997842"/>
              <a:gd name="connsiteX1" fmla="*/ 382772 w 5241852"/>
              <a:gd name="connsiteY1" fmla="*/ 318977 h 3997842"/>
              <a:gd name="connsiteX2" fmla="*/ 520996 w 5241852"/>
              <a:gd name="connsiteY2" fmla="*/ 520996 h 3997842"/>
              <a:gd name="connsiteX3" fmla="*/ 691117 w 5241852"/>
              <a:gd name="connsiteY3" fmla="*/ 255182 h 3997842"/>
              <a:gd name="connsiteX4" fmla="*/ 925033 w 5241852"/>
              <a:gd name="connsiteY4" fmla="*/ 797442 h 3997842"/>
              <a:gd name="connsiteX5" fmla="*/ 1254642 w 5241852"/>
              <a:gd name="connsiteY5" fmla="*/ 1435396 h 3997842"/>
              <a:gd name="connsiteX6" fmla="*/ 1673806 w 5241852"/>
              <a:gd name="connsiteY6" fmla="*/ 2021156 h 3997842"/>
              <a:gd name="connsiteX7" fmla="*/ 2221081 w 5241852"/>
              <a:gd name="connsiteY7" fmla="*/ 1918468 h 3997842"/>
              <a:gd name="connsiteX8" fmla="*/ 2402959 w 5241852"/>
              <a:gd name="connsiteY8" fmla="*/ 1158949 h 3997842"/>
              <a:gd name="connsiteX9" fmla="*/ 2838893 w 5241852"/>
              <a:gd name="connsiteY9" fmla="*/ 2169042 h 3997842"/>
              <a:gd name="connsiteX10" fmla="*/ 3668233 w 5241852"/>
              <a:gd name="connsiteY10" fmla="*/ 2477386 h 3997842"/>
              <a:gd name="connsiteX11" fmla="*/ 3883731 w 5241852"/>
              <a:gd name="connsiteY11" fmla="*/ 2929289 h 3997842"/>
              <a:gd name="connsiteX12" fmla="*/ 4774019 w 5241852"/>
              <a:gd name="connsiteY12" fmla="*/ 3434317 h 3997842"/>
              <a:gd name="connsiteX13" fmla="*/ 5241852 w 5241852"/>
              <a:gd name="connsiteY13" fmla="*/ 3997842 h 3997842"/>
              <a:gd name="connsiteX0" fmla="*/ 0 w 5241852"/>
              <a:gd name="connsiteY0" fmla="*/ 0 h 3997842"/>
              <a:gd name="connsiteX1" fmla="*/ 382772 w 5241852"/>
              <a:gd name="connsiteY1" fmla="*/ 318977 h 3997842"/>
              <a:gd name="connsiteX2" fmla="*/ 520996 w 5241852"/>
              <a:gd name="connsiteY2" fmla="*/ 520996 h 3997842"/>
              <a:gd name="connsiteX3" fmla="*/ 691117 w 5241852"/>
              <a:gd name="connsiteY3" fmla="*/ 255182 h 3997842"/>
              <a:gd name="connsiteX4" fmla="*/ 925033 w 5241852"/>
              <a:gd name="connsiteY4" fmla="*/ 797442 h 3997842"/>
              <a:gd name="connsiteX5" fmla="*/ 1254642 w 5241852"/>
              <a:gd name="connsiteY5" fmla="*/ 1435396 h 3997842"/>
              <a:gd name="connsiteX6" fmla="*/ 1673806 w 5241852"/>
              <a:gd name="connsiteY6" fmla="*/ 2021156 h 3997842"/>
              <a:gd name="connsiteX7" fmla="*/ 2221081 w 5241852"/>
              <a:gd name="connsiteY7" fmla="*/ 1918468 h 3997842"/>
              <a:gd name="connsiteX8" fmla="*/ 2402959 w 5241852"/>
              <a:gd name="connsiteY8" fmla="*/ 1158949 h 3997842"/>
              <a:gd name="connsiteX9" fmla="*/ 2838893 w 5241852"/>
              <a:gd name="connsiteY9" fmla="*/ 2169042 h 3997842"/>
              <a:gd name="connsiteX10" fmla="*/ 3668233 w 5241852"/>
              <a:gd name="connsiteY10" fmla="*/ 2477386 h 3997842"/>
              <a:gd name="connsiteX11" fmla="*/ 3883731 w 5241852"/>
              <a:gd name="connsiteY11" fmla="*/ 2929289 h 3997842"/>
              <a:gd name="connsiteX12" fmla="*/ 4774019 w 5241852"/>
              <a:gd name="connsiteY12" fmla="*/ 3434317 h 3997842"/>
              <a:gd name="connsiteX13" fmla="*/ 5241852 w 5241852"/>
              <a:gd name="connsiteY13" fmla="*/ 3997842 h 3997842"/>
              <a:gd name="connsiteX0" fmla="*/ 0 w 5241852"/>
              <a:gd name="connsiteY0" fmla="*/ 0 h 3997842"/>
              <a:gd name="connsiteX1" fmla="*/ 382772 w 5241852"/>
              <a:gd name="connsiteY1" fmla="*/ 318977 h 3997842"/>
              <a:gd name="connsiteX2" fmla="*/ 520996 w 5241852"/>
              <a:gd name="connsiteY2" fmla="*/ 520996 h 3997842"/>
              <a:gd name="connsiteX3" fmla="*/ 691117 w 5241852"/>
              <a:gd name="connsiteY3" fmla="*/ 255182 h 3997842"/>
              <a:gd name="connsiteX4" fmla="*/ 925033 w 5241852"/>
              <a:gd name="connsiteY4" fmla="*/ 797442 h 3997842"/>
              <a:gd name="connsiteX5" fmla="*/ 1254642 w 5241852"/>
              <a:gd name="connsiteY5" fmla="*/ 1435396 h 3997842"/>
              <a:gd name="connsiteX6" fmla="*/ 1673806 w 5241852"/>
              <a:gd name="connsiteY6" fmla="*/ 2021156 h 3997842"/>
              <a:gd name="connsiteX7" fmla="*/ 2221081 w 5241852"/>
              <a:gd name="connsiteY7" fmla="*/ 1918468 h 3997842"/>
              <a:gd name="connsiteX8" fmla="*/ 2402959 w 5241852"/>
              <a:gd name="connsiteY8" fmla="*/ 1158949 h 3997842"/>
              <a:gd name="connsiteX9" fmla="*/ 2838893 w 5241852"/>
              <a:gd name="connsiteY9" fmla="*/ 2169042 h 3997842"/>
              <a:gd name="connsiteX10" fmla="*/ 3627201 w 5241852"/>
              <a:gd name="connsiteY10" fmla="*/ 2466995 h 3997842"/>
              <a:gd name="connsiteX11" fmla="*/ 3883731 w 5241852"/>
              <a:gd name="connsiteY11" fmla="*/ 2929289 h 3997842"/>
              <a:gd name="connsiteX12" fmla="*/ 4774019 w 5241852"/>
              <a:gd name="connsiteY12" fmla="*/ 3434317 h 3997842"/>
              <a:gd name="connsiteX13" fmla="*/ 5241852 w 5241852"/>
              <a:gd name="connsiteY13" fmla="*/ 3997842 h 3997842"/>
              <a:gd name="connsiteX0" fmla="*/ 0 w 5241852"/>
              <a:gd name="connsiteY0" fmla="*/ 0 h 3997842"/>
              <a:gd name="connsiteX1" fmla="*/ 382772 w 5241852"/>
              <a:gd name="connsiteY1" fmla="*/ 318977 h 3997842"/>
              <a:gd name="connsiteX2" fmla="*/ 520996 w 5241852"/>
              <a:gd name="connsiteY2" fmla="*/ 520996 h 3997842"/>
              <a:gd name="connsiteX3" fmla="*/ 691117 w 5241852"/>
              <a:gd name="connsiteY3" fmla="*/ 255182 h 3997842"/>
              <a:gd name="connsiteX4" fmla="*/ 925033 w 5241852"/>
              <a:gd name="connsiteY4" fmla="*/ 797442 h 3997842"/>
              <a:gd name="connsiteX5" fmla="*/ 1254642 w 5241852"/>
              <a:gd name="connsiteY5" fmla="*/ 1435396 h 3997842"/>
              <a:gd name="connsiteX6" fmla="*/ 1673806 w 5241852"/>
              <a:gd name="connsiteY6" fmla="*/ 1886086 h 3997842"/>
              <a:gd name="connsiteX7" fmla="*/ 2221081 w 5241852"/>
              <a:gd name="connsiteY7" fmla="*/ 1918468 h 3997842"/>
              <a:gd name="connsiteX8" fmla="*/ 2402959 w 5241852"/>
              <a:gd name="connsiteY8" fmla="*/ 1158949 h 3997842"/>
              <a:gd name="connsiteX9" fmla="*/ 2838893 w 5241852"/>
              <a:gd name="connsiteY9" fmla="*/ 2169042 h 3997842"/>
              <a:gd name="connsiteX10" fmla="*/ 3627201 w 5241852"/>
              <a:gd name="connsiteY10" fmla="*/ 2466995 h 3997842"/>
              <a:gd name="connsiteX11" fmla="*/ 3883731 w 5241852"/>
              <a:gd name="connsiteY11" fmla="*/ 2929289 h 3997842"/>
              <a:gd name="connsiteX12" fmla="*/ 4774019 w 5241852"/>
              <a:gd name="connsiteY12" fmla="*/ 3434317 h 3997842"/>
              <a:gd name="connsiteX13" fmla="*/ 5241852 w 5241852"/>
              <a:gd name="connsiteY13" fmla="*/ 3997842 h 399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41852" h="3997842">
                <a:moveTo>
                  <a:pt x="0" y="0"/>
                </a:moveTo>
                <a:lnTo>
                  <a:pt x="382772" y="318977"/>
                </a:lnTo>
                <a:cubicBezTo>
                  <a:pt x="469605" y="405810"/>
                  <a:pt x="469605" y="531628"/>
                  <a:pt x="520996" y="520996"/>
                </a:cubicBezTo>
                <a:cubicBezTo>
                  <a:pt x="572387" y="510364"/>
                  <a:pt x="623778" y="209108"/>
                  <a:pt x="691117" y="255182"/>
                </a:cubicBezTo>
                <a:cubicBezTo>
                  <a:pt x="758456" y="301256"/>
                  <a:pt x="831112" y="600740"/>
                  <a:pt x="925033" y="797442"/>
                </a:cubicBezTo>
                <a:lnTo>
                  <a:pt x="1254642" y="1435396"/>
                </a:lnTo>
                <a:lnTo>
                  <a:pt x="1673806" y="1886086"/>
                </a:lnTo>
                <a:cubicBezTo>
                  <a:pt x="1829750" y="1999500"/>
                  <a:pt x="2099556" y="2039657"/>
                  <a:pt x="2221081" y="1918468"/>
                </a:cubicBezTo>
                <a:cubicBezTo>
                  <a:pt x="2342606" y="1797279"/>
                  <a:pt x="2299990" y="1117187"/>
                  <a:pt x="2402959" y="1158949"/>
                </a:cubicBezTo>
                <a:cubicBezTo>
                  <a:pt x="2505928" y="1200711"/>
                  <a:pt x="2634853" y="1951034"/>
                  <a:pt x="2838893" y="2169042"/>
                </a:cubicBezTo>
                <a:cubicBezTo>
                  <a:pt x="3042933" y="2387050"/>
                  <a:pt x="3364432" y="2367677"/>
                  <a:pt x="3627201" y="2466995"/>
                </a:cubicBezTo>
                <a:cubicBezTo>
                  <a:pt x="3780550" y="2517826"/>
                  <a:pt x="3699433" y="2769801"/>
                  <a:pt x="3883731" y="2929289"/>
                </a:cubicBezTo>
                <a:lnTo>
                  <a:pt x="4774019" y="3434317"/>
                </a:lnTo>
                <a:lnTo>
                  <a:pt x="5241852" y="3997842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0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752183" y="6242904"/>
            <a:ext cx="7971965" cy="601139"/>
            <a:chOff x="835311" y="3672157"/>
            <a:chExt cx="7971965" cy="601139"/>
          </a:xfrm>
        </p:grpSpPr>
        <p:grpSp>
          <p:nvGrpSpPr>
            <p:cNvPr id="22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4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29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30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5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27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26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3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320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="" xmlns:a16="http://schemas.microsoft.com/office/drawing/2014/main" id="{0A28C10A-0A86-55B9-D8C4-1F13D1E01B9C}"/>
              </a:ext>
            </a:extLst>
          </p:cNvPr>
          <p:cNvSpPr txBox="1"/>
          <p:nvPr/>
        </p:nvSpPr>
        <p:spPr>
          <a:xfrm>
            <a:off x="164176" y="9006"/>
            <a:ext cx="96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Upper Ordovician </a:t>
            </a:r>
            <a:r>
              <a:rPr lang="en-US" sz="2800" dirty="0" err="1">
                <a:solidFill>
                  <a:srgbClr val="FFFF00"/>
                </a:solidFill>
                <a:latin typeface="Arial"/>
                <a:cs typeface="Arial"/>
              </a:rPr>
              <a:t>Sulcis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9" name="TextBox 52">
            <a:extLst>
              <a:ext uri="{FF2B5EF4-FFF2-40B4-BE49-F238E27FC236}">
                <a16:creationId xmlns="" xmlns:a16="http://schemas.microsoft.com/office/drawing/2014/main" id="{9B1D3DBC-5105-EFE4-8B54-095266DDC48D}"/>
              </a:ext>
            </a:extLst>
          </p:cNvPr>
          <p:cNvSpPr txBox="1"/>
          <p:nvPr/>
        </p:nvSpPr>
        <p:spPr>
          <a:xfrm>
            <a:off x="253999" y="5270500"/>
            <a:ext cx="8690077" cy="923330"/>
          </a:xfrm>
          <a:prstGeom prst="rect">
            <a:avLst/>
          </a:prstGeom>
          <a:solidFill>
            <a:srgbClr val="DBEBDA"/>
          </a:solidFill>
          <a:ln>
            <a:solidFill>
              <a:srgbClr val="63A75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33C0E"/>
                </a:solidFill>
                <a:latin typeface="Arial"/>
                <a:cs typeface="Arial"/>
              </a:rPr>
              <a:t>Ordovician silicified </a:t>
            </a:r>
            <a:r>
              <a:rPr lang="en-US" dirty="0" smtClean="0">
                <a:solidFill>
                  <a:srgbClr val="133C0E"/>
                </a:solidFill>
                <a:latin typeface="Arial"/>
                <a:cs typeface="Arial"/>
              </a:rPr>
              <a:t>conglomerate </a:t>
            </a:r>
            <a:r>
              <a:rPr lang="en-US" dirty="0">
                <a:solidFill>
                  <a:srgbClr val="133C0E"/>
                </a:solidFill>
                <a:latin typeface="Arial"/>
                <a:cs typeface="Arial"/>
              </a:rPr>
              <a:t>(“</a:t>
            </a:r>
            <a:r>
              <a:rPr lang="en-US" dirty="0" err="1">
                <a:solidFill>
                  <a:srgbClr val="133C0E"/>
                </a:solidFill>
                <a:latin typeface="Arial"/>
                <a:cs typeface="Arial"/>
              </a:rPr>
              <a:t>Puddinga</a:t>
            </a:r>
            <a:r>
              <a:rPr lang="en-US" dirty="0">
                <a:solidFill>
                  <a:srgbClr val="133C0E"/>
                </a:solidFill>
                <a:latin typeface="Arial"/>
                <a:cs typeface="Arial"/>
              </a:rPr>
              <a:t>” AUCT.) </a:t>
            </a:r>
            <a:r>
              <a:rPr lang="en-US" b="1" dirty="0">
                <a:solidFill>
                  <a:srgbClr val="133C0E"/>
                </a:solidFill>
                <a:latin typeface="Arial"/>
                <a:cs typeface="Arial"/>
              </a:rPr>
              <a:t>(1)</a:t>
            </a:r>
            <a:r>
              <a:rPr lang="en-US" dirty="0">
                <a:solidFill>
                  <a:srgbClr val="133C0E"/>
                </a:solidFill>
                <a:latin typeface="Arial"/>
                <a:cs typeface="Arial"/>
              </a:rPr>
              <a:t> with carbonate breccia deposits </a:t>
            </a:r>
            <a:r>
              <a:rPr lang="en-US" b="1" dirty="0">
                <a:solidFill>
                  <a:srgbClr val="133C0E"/>
                </a:solidFill>
                <a:latin typeface="Arial"/>
                <a:cs typeface="Arial"/>
              </a:rPr>
              <a:t>(2) </a:t>
            </a:r>
            <a:r>
              <a:rPr lang="en-US" dirty="0">
                <a:solidFill>
                  <a:srgbClr val="133C0E"/>
                </a:solidFill>
                <a:latin typeface="Arial"/>
                <a:cs typeface="Arial"/>
              </a:rPr>
              <a:t>at the base. Both </a:t>
            </a:r>
            <a:r>
              <a:rPr lang="en-US" dirty="0" err="1">
                <a:solidFill>
                  <a:srgbClr val="133C0E"/>
                </a:solidFill>
                <a:latin typeface="Arial"/>
                <a:cs typeface="Arial"/>
              </a:rPr>
              <a:t>lithologies</a:t>
            </a:r>
            <a:r>
              <a:rPr lang="en-US" dirty="0">
                <a:solidFill>
                  <a:srgbClr val="133C0E"/>
                </a:solidFill>
                <a:latin typeface="Arial"/>
                <a:cs typeface="Arial"/>
              </a:rPr>
              <a:t> are sparingly mineralized with barite and </a:t>
            </a:r>
            <a:r>
              <a:rPr lang="en-US" dirty="0" err="1">
                <a:solidFill>
                  <a:srgbClr val="133C0E"/>
                </a:solidFill>
                <a:latin typeface="Arial"/>
                <a:cs typeface="Arial"/>
              </a:rPr>
              <a:t>sulphides</a:t>
            </a:r>
            <a:r>
              <a:rPr lang="en-US" dirty="0">
                <a:solidFill>
                  <a:srgbClr val="133C0E"/>
                </a:solidFill>
                <a:latin typeface="Arial"/>
                <a:cs typeface="Arial"/>
              </a:rPr>
              <a:t>.  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37937" y="684623"/>
            <a:ext cx="8229600" cy="4640337"/>
            <a:chOff x="437937" y="616891"/>
            <a:chExt cx="8229600" cy="4640337"/>
          </a:xfrm>
        </p:grpSpPr>
        <p:grpSp>
          <p:nvGrpSpPr>
            <p:cNvPr id="36" name="Group 35"/>
            <p:cNvGrpSpPr/>
            <p:nvPr/>
          </p:nvGrpSpPr>
          <p:grpSpPr>
            <a:xfrm>
              <a:off x="437937" y="616891"/>
              <a:ext cx="8229600" cy="4640337"/>
              <a:chOff x="437937" y="616891"/>
              <a:chExt cx="8229600" cy="4640337"/>
            </a:xfrm>
          </p:grpSpPr>
          <p:pic>
            <p:nvPicPr>
              <p:cNvPr id="39" name="Picture 38" descr="IMG_0115small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71" b="11634"/>
              <a:stretch/>
            </p:blipFill>
            <p:spPr>
              <a:xfrm>
                <a:off x="437937" y="616891"/>
                <a:ext cx="8229600" cy="4640337"/>
              </a:xfrm>
              <a:prstGeom prst="rect">
                <a:avLst/>
              </a:prstGeom>
            </p:spPr>
          </p:pic>
          <p:sp>
            <p:nvSpPr>
              <p:cNvPr id="40" name="TextBox 54">
                <a:extLst>
                  <a:ext uri="{FF2B5EF4-FFF2-40B4-BE49-F238E27FC236}">
                    <a16:creationId xmlns:a16="http://schemas.microsoft.com/office/drawing/2014/main" xmlns="" id="{F34B6943-EE46-51A2-9E85-501FCFAA932A}"/>
                  </a:ext>
                </a:extLst>
              </p:cNvPr>
              <p:cNvSpPr txBox="1"/>
              <p:nvPr/>
            </p:nvSpPr>
            <p:spPr>
              <a:xfrm>
                <a:off x="4084605" y="2453882"/>
                <a:ext cx="466794" cy="313932"/>
              </a:xfrm>
              <a:prstGeom prst="rect">
                <a:avLst/>
              </a:prstGeom>
              <a:solidFill>
                <a:srgbClr val="DBEBDA"/>
              </a:solidFill>
              <a:ln w="9525" cmpd="sng">
                <a:solidFill>
                  <a:srgbClr val="4F81BD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(2)</a:t>
                </a:r>
              </a:p>
            </p:txBody>
          </p:sp>
          <p:sp>
            <p:nvSpPr>
              <p:cNvPr id="41" name="TextBox 64">
                <a:extLst>
                  <a:ext uri="{FF2B5EF4-FFF2-40B4-BE49-F238E27FC236}">
                    <a16:creationId xmlns:a16="http://schemas.microsoft.com/office/drawing/2014/main" xmlns="" id="{EFC00D73-DF6E-AE18-7172-9F28C72C060E}"/>
                  </a:ext>
                </a:extLst>
              </p:cNvPr>
              <p:cNvSpPr txBox="1"/>
              <p:nvPr/>
            </p:nvSpPr>
            <p:spPr>
              <a:xfrm>
                <a:off x="6107448" y="2296916"/>
                <a:ext cx="466794" cy="313932"/>
              </a:xfrm>
              <a:prstGeom prst="rect">
                <a:avLst/>
              </a:prstGeom>
              <a:solidFill>
                <a:srgbClr val="DBEBDA"/>
              </a:solidFill>
              <a:ln w="9525" cmpd="sng">
                <a:solidFill>
                  <a:srgbClr val="63A75D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(2)</a:t>
                </a:r>
              </a:p>
            </p:txBody>
          </p:sp>
          <p:sp>
            <p:nvSpPr>
              <p:cNvPr id="42" name="TextBox 53">
                <a:extLst>
                  <a:ext uri="{FF2B5EF4-FFF2-40B4-BE49-F238E27FC236}">
                    <a16:creationId xmlns:a16="http://schemas.microsoft.com/office/drawing/2014/main" xmlns="" id="{6A1C980B-BAE9-3D21-6473-181BD16A47CB}"/>
                  </a:ext>
                </a:extLst>
              </p:cNvPr>
              <p:cNvSpPr txBox="1"/>
              <p:nvPr/>
            </p:nvSpPr>
            <p:spPr>
              <a:xfrm>
                <a:off x="2149479" y="1375775"/>
                <a:ext cx="466794" cy="313932"/>
              </a:xfrm>
              <a:prstGeom prst="rect">
                <a:avLst/>
              </a:prstGeom>
              <a:solidFill>
                <a:srgbClr val="DBEBDA"/>
              </a:solidFill>
              <a:ln w="9525" cmpd="sng">
                <a:solidFill>
                  <a:srgbClr val="63A75D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(1)</a:t>
                </a:r>
              </a:p>
            </p:txBody>
          </p:sp>
          <p:sp>
            <p:nvSpPr>
              <p:cNvPr id="43" name="TextBox 65">
                <a:extLst>
                  <a:ext uri="{FF2B5EF4-FFF2-40B4-BE49-F238E27FC236}">
                    <a16:creationId xmlns:a16="http://schemas.microsoft.com/office/drawing/2014/main" xmlns="" id="{6547FCC8-1B0B-5AE2-0D0A-076C28DA2A2F}"/>
                  </a:ext>
                </a:extLst>
              </p:cNvPr>
              <p:cNvSpPr txBox="1"/>
              <p:nvPr/>
            </p:nvSpPr>
            <p:spPr>
              <a:xfrm>
                <a:off x="4652997" y="1494306"/>
                <a:ext cx="466794" cy="313932"/>
              </a:xfrm>
              <a:prstGeom prst="rect">
                <a:avLst/>
              </a:prstGeom>
              <a:solidFill>
                <a:srgbClr val="DBEBDA"/>
              </a:solidFill>
              <a:ln w="9525" cmpd="sng">
                <a:solidFill>
                  <a:srgbClr val="63A75D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(1)</a:t>
                </a:r>
              </a:p>
            </p:txBody>
          </p:sp>
          <p:sp>
            <p:nvSpPr>
              <p:cNvPr id="44" name="Text Box 6">
                <a:extLst>
                  <a:ext uri="{FF2B5EF4-FFF2-40B4-BE49-F238E27FC236}">
                    <a16:creationId xmlns:a16="http://schemas.microsoft.com/office/drawing/2014/main" xmlns="" id="{B59E531C-96AF-B26F-01DF-4AD2F1F65F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29116" y="4867545"/>
                <a:ext cx="1579665" cy="369332"/>
              </a:xfrm>
              <a:prstGeom prst="rect">
                <a:avLst/>
              </a:prstGeom>
              <a:solidFill>
                <a:srgbClr val="DBEBDA"/>
              </a:solidFill>
              <a:ln w="9525">
                <a:solidFill>
                  <a:srgbClr val="63A75D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i="1" dirty="0" err="1">
                    <a:solidFill>
                      <a:srgbClr val="133C0E"/>
                    </a:solidFill>
                  </a:rPr>
                  <a:t>Bacu</a:t>
                </a:r>
                <a:r>
                  <a:rPr lang="en-US" sz="1800" i="1" dirty="0">
                    <a:solidFill>
                      <a:srgbClr val="133C0E"/>
                    </a:solidFill>
                  </a:rPr>
                  <a:t> </a:t>
                </a:r>
                <a:r>
                  <a:rPr lang="en-US" sz="1800" i="1" dirty="0" err="1">
                    <a:solidFill>
                      <a:srgbClr val="133C0E"/>
                    </a:solidFill>
                  </a:rPr>
                  <a:t>Abis</a:t>
                </a:r>
                <a:endParaRPr lang="en-US" sz="1800" i="1" dirty="0">
                  <a:solidFill>
                    <a:srgbClr val="133C0E"/>
                  </a:solidFill>
                </a:endParaRPr>
              </a:p>
            </p:txBody>
          </p:sp>
        </p:grpSp>
        <p:sp>
          <p:nvSpPr>
            <p:cNvPr id="37" name="Freeform 36"/>
            <p:cNvSpPr/>
            <p:nvPr/>
          </p:nvSpPr>
          <p:spPr>
            <a:xfrm>
              <a:off x="1676400" y="1625600"/>
              <a:ext cx="4436533" cy="846667"/>
            </a:xfrm>
            <a:custGeom>
              <a:avLst/>
              <a:gdLst>
                <a:gd name="connsiteX0" fmla="*/ 0 w 4436533"/>
                <a:gd name="connsiteY0" fmla="*/ 0 h 846667"/>
                <a:gd name="connsiteX1" fmla="*/ 67733 w 4436533"/>
                <a:gd name="connsiteY1" fmla="*/ 84667 h 846667"/>
                <a:gd name="connsiteX2" fmla="*/ 169333 w 4436533"/>
                <a:gd name="connsiteY2" fmla="*/ 152400 h 846667"/>
                <a:gd name="connsiteX3" fmla="*/ 220133 w 4436533"/>
                <a:gd name="connsiteY3" fmla="*/ 186267 h 846667"/>
                <a:gd name="connsiteX4" fmla="*/ 270933 w 4436533"/>
                <a:gd name="connsiteY4" fmla="*/ 220133 h 846667"/>
                <a:gd name="connsiteX5" fmla="*/ 372533 w 4436533"/>
                <a:gd name="connsiteY5" fmla="*/ 254000 h 846667"/>
                <a:gd name="connsiteX6" fmla="*/ 423333 w 4436533"/>
                <a:gd name="connsiteY6" fmla="*/ 287867 h 846667"/>
                <a:gd name="connsiteX7" fmla="*/ 524933 w 4436533"/>
                <a:gd name="connsiteY7" fmla="*/ 321733 h 846667"/>
                <a:gd name="connsiteX8" fmla="*/ 626533 w 4436533"/>
                <a:gd name="connsiteY8" fmla="*/ 389467 h 846667"/>
                <a:gd name="connsiteX9" fmla="*/ 677333 w 4436533"/>
                <a:gd name="connsiteY9" fmla="*/ 423333 h 846667"/>
                <a:gd name="connsiteX10" fmla="*/ 778933 w 4436533"/>
                <a:gd name="connsiteY10" fmla="*/ 457200 h 846667"/>
                <a:gd name="connsiteX11" fmla="*/ 829733 w 4436533"/>
                <a:gd name="connsiteY11" fmla="*/ 491067 h 846667"/>
                <a:gd name="connsiteX12" fmla="*/ 897467 w 4436533"/>
                <a:gd name="connsiteY12" fmla="*/ 592667 h 846667"/>
                <a:gd name="connsiteX13" fmla="*/ 948267 w 4436533"/>
                <a:gd name="connsiteY13" fmla="*/ 609600 h 846667"/>
                <a:gd name="connsiteX14" fmla="*/ 1066800 w 4436533"/>
                <a:gd name="connsiteY14" fmla="*/ 677333 h 846667"/>
                <a:gd name="connsiteX15" fmla="*/ 1117600 w 4436533"/>
                <a:gd name="connsiteY15" fmla="*/ 694267 h 846667"/>
                <a:gd name="connsiteX16" fmla="*/ 1168400 w 4436533"/>
                <a:gd name="connsiteY16" fmla="*/ 728133 h 846667"/>
                <a:gd name="connsiteX17" fmla="*/ 1219200 w 4436533"/>
                <a:gd name="connsiteY17" fmla="*/ 745067 h 846667"/>
                <a:gd name="connsiteX18" fmla="*/ 1320800 w 4436533"/>
                <a:gd name="connsiteY18" fmla="*/ 812800 h 846667"/>
                <a:gd name="connsiteX19" fmla="*/ 1422400 w 4436533"/>
                <a:gd name="connsiteY19" fmla="*/ 846667 h 846667"/>
                <a:gd name="connsiteX20" fmla="*/ 1524000 w 4436533"/>
                <a:gd name="connsiteY20" fmla="*/ 812800 h 846667"/>
                <a:gd name="connsiteX21" fmla="*/ 1913467 w 4436533"/>
                <a:gd name="connsiteY21" fmla="*/ 778933 h 846667"/>
                <a:gd name="connsiteX22" fmla="*/ 2184400 w 4436533"/>
                <a:gd name="connsiteY22" fmla="*/ 795867 h 846667"/>
                <a:gd name="connsiteX23" fmla="*/ 2319867 w 4436533"/>
                <a:gd name="connsiteY23" fmla="*/ 795867 h 846667"/>
                <a:gd name="connsiteX24" fmla="*/ 2438400 w 4436533"/>
                <a:gd name="connsiteY24" fmla="*/ 677333 h 846667"/>
                <a:gd name="connsiteX25" fmla="*/ 2540000 w 4436533"/>
                <a:gd name="connsiteY25" fmla="*/ 609600 h 846667"/>
                <a:gd name="connsiteX26" fmla="*/ 2590800 w 4436533"/>
                <a:gd name="connsiteY26" fmla="*/ 575733 h 846667"/>
                <a:gd name="connsiteX27" fmla="*/ 2658533 w 4436533"/>
                <a:gd name="connsiteY27" fmla="*/ 558800 h 846667"/>
                <a:gd name="connsiteX28" fmla="*/ 2878667 w 4436533"/>
                <a:gd name="connsiteY28" fmla="*/ 524933 h 846667"/>
                <a:gd name="connsiteX29" fmla="*/ 2946400 w 4436533"/>
                <a:gd name="connsiteY29" fmla="*/ 508000 h 846667"/>
                <a:gd name="connsiteX30" fmla="*/ 3183467 w 4436533"/>
                <a:gd name="connsiteY30" fmla="*/ 541867 h 846667"/>
                <a:gd name="connsiteX31" fmla="*/ 3268133 w 4436533"/>
                <a:gd name="connsiteY31" fmla="*/ 558800 h 846667"/>
                <a:gd name="connsiteX32" fmla="*/ 3437467 w 4436533"/>
                <a:gd name="connsiteY32" fmla="*/ 575733 h 846667"/>
                <a:gd name="connsiteX33" fmla="*/ 3589867 w 4436533"/>
                <a:gd name="connsiteY33" fmla="*/ 626533 h 846667"/>
                <a:gd name="connsiteX34" fmla="*/ 3640667 w 4436533"/>
                <a:gd name="connsiteY34" fmla="*/ 643467 h 846667"/>
                <a:gd name="connsiteX35" fmla="*/ 3793067 w 4436533"/>
                <a:gd name="connsiteY35" fmla="*/ 660400 h 846667"/>
                <a:gd name="connsiteX36" fmla="*/ 4097867 w 4436533"/>
                <a:gd name="connsiteY36" fmla="*/ 643467 h 846667"/>
                <a:gd name="connsiteX37" fmla="*/ 4182533 w 4436533"/>
                <a:gd name="connsiteY37" fmla="*/ 626533 h 846667"/>
                <a:gd name="connsiteX38" fmla="*/ 4301067 w 4436533"/>
                <a:gd name="connsiteY38" fmla="*/ 592667 h 846667"/>
                <a:gd name="connsiteX39" fmla="*/ 4419600 w 4436533"/>
                <a:gd name="connsiteY39" fmla="*/ 524933 h 846667"/>
                <a:gd name="connsiteX40" fmla="*/ 4436533 w 4436533"/>
                <a:gd name="connsiteY40" fmla="*/ 524933 h 84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436533" h="846667">
                  <a:moveTo>
                    <a:pt x="0" y="0"/>
                  </a:moveTo>
                  <a:cubicBezTo>
                    <a:pt x="22578" y="28222"/>
                    <a:pt x="40869" y="60489"/>
                    <a:pt x="67733" y="84667"/>
                  </a:cubicBezTo>
                  <a:cubicBezTo>
                    <a:pt x="97987" y="111896"/>
                    <a:pt x="135466" y="129822"/>
                    <a:pt x="169333" y="152400"/>
                  </a:cubicBezTo>
                  <a:lnTo>
                    <a:pt x="220133" y="186267"/>
                  </a:lnTo>
                  <a:cubicBezTo>
                    <a:pt x="237066" y="197556"/>
                    <a:pt x="251626" y="213697"/>
                    <a:pt x="270933" y="220133"/>
                  </a:cubicBezTo>
                  <a:lnTo>
                    <a:pt x="372533" y="254000"/>
                  </a:lnTo>
                  <a:cubicBezTo>
                    <a:pt x="389466" y="265289"/>
                    <a:pt x="404736" y="279602"/>
                    <a:pt x="423333" y="287867"/>
                  </a:cubicBezTo>
                  <a:cubicBezTo>
                    <a:pt x="455955" y="302365"/>
                    <a:pt x="524933" y="321733"/>
                    <a:pt x="524933" y="321733"/>
                  </a:cubicBezTo>
                  <a:lnTo>
                    <a:pt x="626533" y="389467"/>
                  </a:lnTo>
                  <a:cubicBezTo>
                    <a:pt x="643466" y="400756"/>
                    <a:pt x="658026" y="416897"/>
                    <a:pt x="677333" y="423333"/>
                  </a:cubicBezTo>
                  <a:lnTo>
                    <a:pt x="778933" y="457200"/>
                  </a:lnTo>
                  <a:cubicBezTo>
                    <a:pt x="795866" y="468489"/>
                    <a:pt x="816331" y="475751"/>
                    <a:pt x="829733" y="491067"/>
                  </a:cubicBezTo>
                  <a:cubicBezTo>
                    <a:pt x="856536" y="521699"/>
                    <a:pt x="858853" y="579796"/>
                    <a:pt x="897467" y="592667"/>
                  </a:cubicBezTo>
                  <a:lnTo>
                    <a:pt x="948267" y="609600"/>
                  </a:lnTo>
                  <a:cubicBezTo>
                    <a:pt x="999288" y="643614"/>
                    <a:pt x="1006641" y="651551"/>
                    <a:pt x="1066800" y="677333"/>
                  </a:cubicBezTo>
                  <a:cubicBezTo>
                    <a:pt x="1083206" y="684364"/>
                    <a:pt x="1101635" y="686285"/>
                    <a:pt x="1117600" y="694267"/>
                  </a:cubicBezTo>
                  <a:cubicBezTo>
                    <a:pt x="1135803" y="703368"/>
                    <a:pt x="1150197" y="719032"/>
                    <a:pt x="1168400" y="728133"/>
                  </a:cubicBezTo>
                  <a:cubicBezTo>
                    <a:pt x="1184365" y="736115"/>
                    <a:pt x="1203597" y="736399"/>
                    <a:pt x="1219200" y="745067"/>
                  </a:cubicBezTo>
                  <a:cubicBezTo>
                    <a:pt x="1254780" y="764834"/>
                    <a:pt x="1282186" y="799929"/>
                    <a:pt x="1320800" y="812800"/>
                  </a:cubicBezTo>
                  <a:lnTo>
                    <a:pt x="1422400" y="846667"/>
                  </a:lnTo>
                  <a:cubicBezTo>
                    <a:pt x="1456267" y="835378"/>
                    <a:pt x="1488436" y="815893"/>
                    <a:pt x="1524000" y="812800"/>
                  </a:cubicBezTo>
                  <a:lnTo>
                    <a:pt x="1913467" y="778933"/>
                  </a:lnTo>
                  <a:cubicBezTo>
                    <a:pt x="2003778" y="784578"/>
                    <a:pt x="2094410" y="786394"/>
                    <a:pt x="2184400" y="795867"/>
                  </a:cubicBezTo>
                  <a:cubicBezTo>
                    <a:pt x="2320857" y="810231"/>
                    <a:pt x="2123606" y="835118"/>
                    <a:pt x="2319867" y="795867"/>
                  </a:cubicBezTo>
                  <a:cubicBezTo>
                    <a:pt x="2351795" y="636224"/>
                    <a:pt x="2299581" y="769879"/>
                    <a:pt x="2438400" y="677333"/>
                  </a:cubicBezTo>
                  <a:lnTo>
                    <a:pt x="2540000" y="609600"/>
                  </a:lnTo>
                  <a:cubicBezTo>
                    <a:pt x="2556933" y="598311"/>
                    <a:pt x="2571056" y="580669"/>
                    <a:pt x="2590800" y="575733"/>
                  </a:cubicBezTo>
                  <a:cubicBezTo>
                    <a:pt x="2613378" y="570089"/>
                    <a:pt x="2635636" y="562963"/>
                    <a:pt x="2658533" y="558800"/>
                  </a:cubicBezTo>
                  <a:cubicBezTo>
                    <a:pt x="2837481" y="526265"/>
                    <a:pt x="2714966" y="557674"/>
                    <a:pt x="2878667" y="524933"/>
                  </a:cubicBezTo>
                  <a:cubicBezTo>
                    <a:pt x="2901488" y="520369"/>
                    <a:pt x="2923822" y="513644"/>
                    <a:pt x="2946400" y="508000"/>
                  </a:cubicBezTo>
                  <a:cubicBezTo>
                    <a:pt x="3064179" y="522722"/>
                    <a:pt x="3076028" y="522332"/>
                    <a:pt x="3183467" y="541867"/>
                  </a:cubicBezTo>
                  <a:cubicBezTo>
                    <a:pt x="3211784" y="547016"/>
                    <a:pt x="3239605" y="554996"/>
                    <a:pt x="3268133" y="558800"/>
                  </a:cubicBezTo>
                  <a:cubicBezTo>
                    <a:pt x="3324362" y="566297"/>
                    <a:pt x="3381022" y="570089"/>
                    <a:pt x="3437467" y="575733"/>
                  </a:cubicBezTo>
                  <a:lnTo>
                    <a:pt x="3589867" y="626533"/>
                  </a:lnTo>
                  <a:cubicBezTo>
                    <a:pt x="3606800" y="632178"/>
                    <a:pt x="3622927" y="641496"/>
                    <a:pt x="3640667" y="643467"/>
                  </a:cubicBezTo>
                  <a:lnTo>
                    <a:pt x="3793067" y="660400"/>
                  </a:lnTo>
                  <a:cubicBezTo>
                    <a:pt x="3894667" y="654756"/>
                    <a:pt x="3996493" y="652282"/>
                    <a:pt x="4097867" y="643467"/>
                  </a:cubicBezTo>
                  <a:cubicBezTo>
                    <a:pt x="4126540" y="640974"/>
                    <a:pt x="4154437" y="632777"/>
                    <a:pt x="4182533" y="626533"/>
                  </a:cubicBezTo>
                  <a:cubicBezTo>
                    <a:pt x="4246326" y="612357"/>
                    <a:pt x="4244492" y="611525"/>
                    <a:pt x="4301067" y="592667"/>
                  </a:cubicBezTo>
                  <a:cubicBezTo>
                    <a:pt x="4362636" y="546490"/>
                    <a:pt x="4354956" y="541095"/>
                    <a:pt x="4419600" y="524933"/>
                  </a:cubicBezTo>
                  <a:cubicBezTo>
                    <a:pt x="4425076" y="523564"/>
                    <a:pt x="4430889" y="524933"/>
                    <a:pt x="4436533" y="524933"/>
                  </a:cubicBezTo>
                </a:path>
              </a:pathLst>
            </a:custGeom>
            <a:ln w="3810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911600" y="2506133"/>
              <a:ext cx="3556000" cy="372534"/>
            </a:xfrm>
            <a:custGeom>
              <a:avLst/>
              <a:gdLst>
                <a:gd name="connsiteX0" fmla="*/ 0 w 3556000"/>
                <a:gd name="connsiteY0" fmla="*/ 321734 h 372534"/>
                <a:gd name="connsiteX1" fmla="*/ 186267 w 3556000"/>
                <a:gd name="connsiteY1" fmla="*/ 338667 h 372534"/>
                <a:gd name="connsiteX2" fmla="*/ 304800 w 3556000"/>
                <a:gd name="connsiteY2" fmla="*/ 372534 h 372534"/>
                <a:gd name="connsiteX3" fmla="*/ 745067 w 3556000"/>
                <a:gd name="connsiteY3" fmla="*/ 355600 h 372534"/>
                <a:gd name="connsiteX4" fmla="*/ 795867 w 3556000"/>
                <a:gd name="connsiteY4" fmla="*/ 338667 h 372534"/>
                <a:gd name="connsiteX5" fmla="*/ 880533 w 3556000"/>
                <a:gd name="connsiteY5" fmla="*/ 321734 h 372534"/>
                <a:gd name="connsiteX6" fmla="*/ 1049867 w 3556000"/>
                <a:gd name="connsiteY6" fmla="*/ 270934 h 372534"/>
                <a:gd name="connsiteX7" fmla="*/ 1100667 w 3556000"/>
                <a:gd name="connsiteY7" fmla="*/ 254000 h 372534"/>
                <a:gd name="connsiteX8" fmla="*/ 1151467 w 3556000"/>
                <a:gd name="connsiteY8" fmla="*/ 237067 h 372534"/>
                <a:gd name="connsiteX9" fmla="*/ 1253067 w 3556000"/>
                <a:gd name="connsiteY9" fmla="*/ 169334 h 372534"/>
                <a:gd name="connsiteX10" fmla="*/ 1354667 w 3556000"/>
                <a:gd name="connsiteY10" fmla="*/ 135467 h 372534"/>
                <a:gd name="connsiteX11" fmla="*/ 1405467 w 3556000"/>
                <a:gd name="connsiteY11" fmla="*/ 101600 h 372534"/>
                <a:gd name="connsiteX12" fmla="*/ 1676400 w 3556000"/>
                <a:gd name="connsiteY12" fmla="*/ 50800 h 372534"/>
                <a:gd name="connsiteX13" fmla="*/ 1879600 w 3556000"/>
                <a:gd name="connsiteY13" fmla="*/ 67734 h 372534"/>
                <a:gd name="connsiteX14" fmla="*/ 1981200 w 3556000"/>
                <a:gd name="connsiteY14" fmla="*/ 101600 h 372534"/>
                <a:gd name="connsiteX15" fmla="*/ 2048933 w 3556000"/>
                <a:gd name="connsiteY15" fmla="*/ 118534 h 372534"/>
                <a:gd name="connsiteX16" fmla="*/ 2099733 w 3556000"/>
                <a:gd name="connsiteY16" fmla="*/ 135467 h 372534"/>
                <a:gd name="connsiteX17" fmla="*/ 2286000 w 3556000"/>
                <a:gd name="connsiteY17" fmla="*/ 152400 h 372534"/>
                <a:gd name="connsiteX18" fmla="*/ 2472267 w 3556000"/>
                <a:gd name="connsiteY18" fmla="*/ 203200 h 372534"/>
                <a:gd name="connsiteX19" fmla="*/ 2963333 w 3556000"/>
                <a:gd name="connsiteY19" fmla="*/ 186267 h 372534"/>
                <a:gd name="connsiteX20" fmla="*/ 3014133 w 3556000"/>
                <a:gd name="connsiteY20" fmla="*/ 169334 h 372534"/>
                <a:gd name="connsiteX21" fmla="*/ 3064933 w 3556000"/>
                <a:gd name="connsiteY21" fmla="*/ 135467 h 372534"/>
                <a:gd name="connsiteX22" fmla="*/ 3132667 w 3556000"/>
                <a:gd name="connsiteY22" fmla="*/ 33867 h 372534"/>
                <a:gd name="connsiteX23" fmla="*/ 3234267 w 3556000"/>
                <a:gd name="connsiteY23" fmla="*/ 0 h 372534"/>
                <a:gd name="connsiteX24" fmla="*/ 3386667 w 3556000"/>
                <a:gd name="connsiteY24" fmla="*/ 16934 h 372534"/>
                <a:gd name="connsiteX25" fmla="*/ 3488267 w 3556000"/>
                <a:gd name="connsiteY25" fmla="*/ 67734 h 372534"/>
                <a:gd name="connsiteX26" fmla="*/ 3556000 w 3556000"/>
                <a:gd name="connsiteY26" fmla="*/ 67734 h 372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556000" h="372534">
                  <a:moveTo>
                    <a:pt x="0" y="321734"/>
                  </a:moveTo>
                  <a:cubicBezTo>
                    <a:pt x="62089" y="327378"/>
                    <a:pt x="124469" y="330427"/>
                    <a:pt x="186267" y="338667"/>
                  </a:cubicBezTo>
                  <a:cubicBezTo>
                    <a:pt x="221709" y="343392"/>
                    <a:pt x="269970" y="360923"/>
                    <a:pt x="304800" y="372534"/>
                  </a:cubicBezTo>
                  <a:cubicBezTo>
                    <a:pt x="451556" y="366889"/>
                    <a:pt x="598551" y="365705"/>
                    <a:pt x="745067" y="355600"/>
                  </a:cubicBezTo>
                  <a:cubicBezTo>
                    <a:pt x="762874" y="354372"/>
                    <a:pt x="778551" y="342996"/>
                    <a:pt x="795867" y="338667"/>
                  </a:cubicBezTo>
                  <a:cubicBezTo>
                    <a:pt x="823789" y="331687"/>
                    <a:pt x="852437" y="327978"/>
                    <a:pt x="880533" y="321734"/>
                  </a:cubicBezTo>
                  <a:cubicBezTo>
                    <a:pt x="957298" y="304675"/>
                    <a:pt x="965459" y="299070"/>
                    <a:pt x="1049867" y="270934"/>
                  </a:cubicBezTo>
                  <a:lnTo>
                    <a:pt x="1100667" y="254000"/>
                  </a:lnTo>
                  <a:lnTo>
                    <a:pt x="1151467" y="237067"/>
                  </a:lnTo>
                  <a:cubicBezTo>
                    <a:pt x="1185334" y="214489"/>
                    <a:pt x="1214453" y="182205"/>
                    <a:pt x="1253067" y="169334"/>
                  </a:cubicBezTo>
                  <a:lnTo>
                    <a:pt x="1354667" y="135467"/>
                  </a:lnTo>
                  <a:cubicBezTo>
                    <a:pt x="1371600" y="124178"/>
                    <a:pt x="1386016" y="107585"/>
                    <a:pt x="1405467" y="101600"/>
                  </a:cubicBezTo>
                  <a:cubicBezTo>
                    <a:pt x="1453437" y="86840"/>
                    <a:pt x="1610491" y="61785"/>
                    <a:pt x="1676400" y="50800"/>
                  </a:cubicBezTo>
                  <a:cubicBezTo>
                    <a:pt x="1744133" y="56445"/>
                    <a:pt x="1812557" y="56560"/>
                    <a:pt x="1879600" y="67734"/>
                  </a:cubicBezTo>
                  <a:cubicBezTo>
                    <a:pt x="1914813" y="73603"/>
                    <a:pt x="1946567" y="92941"/>
                    <a:pt x="1981200" y="101600"/>
                  </a:cubicBezTo>
                  <a:cubicBezTo>
                    <a:pt x="2003778" y="107245"/>
                    <a:pt x="2026556" y="112140"/>
                    <a:pt x="2048933" y="118534"/>
                  </a:cubicBezTo>
                  <a:cubicBezTo>
                    <a:pt x="2066095" y="123438"/>
                    <a:pt x="2082063" y="132943"/>
                    <a:pt x="2099733" y="135467"/>
                  </a:cubicBezTo>
                  <a:cubicBezTo>
                    <a:pt x="2161451" y="144284"/>
                    <a:pt x="2223911" y="146756"/>
                    <a:pt x="2286000" y="152400"/>
                  </a:cubicBezTo>
                  <a:cubicBezTo>
                    <a:pt x="2414904" y="195369"/>
                    <a:pt x="2352595" y="179266"/>
                    <a:pt x="2472267" y="203200"/>
                  </a:cubicBezTo>
                  <a:cubicBezTo>
                    <a:pt x="2635956" y="197556"/>
                    <a:pt x="2799866" y="196483"/>
                    <a:pt x="2963333" y="186267"/>
                  </a:cubicBezTo>
                  <a:cubicBezTo>
                    <a:pt x="2981148" y="185154"/>
                    <a:pt x="2998168" y="177316"/>
                    <a:pt x="3014133" y="169334"/>
                  </a:cubicBezTo>
                  <a:cubicBezTo>
                    <a:pt x="3032336" y="160233"/>
                    <a:pt x="3048000" y="146756"/>
                    <a:pt x="3064933" y="135467"/>
                  </a:cubicBezTo>
                  <a:cubicBezTo>
                    <a:pt x="3087511" y="101600"/>
                    <a:pt x="3094053" y="46738"/>
                    <a:pt x="3132667" y="33867"/>
                  </a:cubicBezTo>
                  <a:lnTo>
                    <a:pt x="3234267" y="0"/>
                  </a:lnTo>
                  <a:cubicBezTo>
                    <a:pt x="3285067" y="5645"/>
                    <a:pt x="3336250" y="8531"/>
                    <a:pt x="3386667" y="16934"/>
                  </a:cubicBezTo>
                  <a:cubicBezTo>
                    <a:pt x="3542884" y="42971"/>
                    <a:pt x="3324434" y="20924"/>
                    <a:pt x="3488267" y="67734"/>
                  </a:cubicBezTo>
                  <a:cubicBezTo>
                    <a:pt x="3509976" y="73937"/>
                    <a:pt x="3533422" y="67734"/>
                    <a:pt x="3556000" y="67734"/>
                  </a:cubicBezTo>
                </a:path>
              </a:pathLst>
            </a:custGeom>
            <a:ln w="2857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636816" y="6228947"/>
            <a:ext cx="7971965" cy="601139"/>
            <a:chOff x="835311" y="3672157"/>
            <a:chExt cx="7971965" cy="601139"/>
          </a:xfrm>
        </p:grpSpPr>
        <p:grpSp>
          <p:nvGrpSpPr>
            <p:cNvPr id="46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48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53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54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9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51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2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50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47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4425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7">
            <a:extLst>
              <a:ext uri="{FF2B5EF4-FFF2-40B4-BE49-F238E27FC236}">
                <a16:creationId xmlns="" xmlns:a16="http://schemas.microsoft.com/office/drawing/2014/main" id="{D020D434-8CB4-42B9-5033-149B33AA3E8C}"/>
              </a:ext>
            </a:extLst>
          </p:cNvPr>
          <p:cNvGrpSpPr>
            <a:grpSpLocks/>
          </p:cNvGrpSpPr>
          <p:nvPr/>
        </p:nvGrpSpPr>
        <p:grpSpPr bwMode="auto">
          <a:xfrm>
            <a:off x="609920" y="464494"/>
            <a:ext cx="8559933" cy="5504401"/>
            <a:chOff x="728" y="152"/>
            <a:chExt cx="5771" cy="3711"/>
          </a:xfrm>
        </p:grpSpPr>
        <p:pic>
          <p:nvPicPr>
            <p:cNvPr id="29" name="Picture 5" descr="geologiaIglesias">
              <a:extLst>
                <a:ext uri="{FF2B5EF4-FFF2-40B4-BE49-F238E27FC236}">
                  <a16:creationId xmlns="" xmlns:a16="http://schemas.microsoft.com/office/drawing/2014/main" id="{76BFE44B-D72F-7AF1-33A2-951A77BB8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8" y="152"/>
              <a:ext cx="4224" cy="3542"/>
            </a:xfrm>
            <a:prstGeom prst="rect">
              <a:avLst/>
            </a:prstGeom>
            <a:noFill/>
            <a:ln w="15875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0" name="Text Box 6">
              <a:extLst>
                <a:ext uri="{FF2B5EF4-FFF2-40B4-BE49-F238E27FC236}">
                  <a16:creationId xmlns="" xmlns:a16="http://schemas.microsoft.com/office/drawing/2014/main" id="{D88AECF3-1733-2056-C0CA-76A33AEABA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9" y="3469"/>
              <a:ext cx="3380" cy="394"/>
            </a:xfrm>
            <a:prstGeom prst="rect">
              <a:avLst/>
            </a:prstGeom>
            <a:solidFill>
              <a:srgbClr val="DBEBD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rgbClr val="133C0E"/>
                  </a:solidFill>
                </a:rPr>
                <a:t>Old (1920) geological map of the Iglesias syncline</a:t>
              </a:r>
            </a:p>
            <a:p>
              <a:pPr algn="ctr"/>
              <a:r>
                <a:rPr lang="en-US" sz="1600" dirty="0" err="1">
                  <a:solidFill>
                    <a:srgbClr val="133C0E"/>
                  </a:solidFill>
                </a:rPr>
                <a:t>Devono</a:t>
              </a:r>
              <a:r>
                <a:rPr lang="en-US" sz="1600" dirty="0">
                  <a:solidFill>
                    <a:srgbClr val="133C0E"/>
                  </a:solidFill>
                </a:rPr>
                <a:t>-Carboniferous </a:t>
              </a:r>
              <a:r>
                <a:rPr lang="en-US" sz="1600" dirty="0" err="1">
                  <a:solidFill>
                    <a:srgbClr val="133C0E"/>
                  </a:solidFill>
                </a:rPr>
                <a:t>Variscan</a:t>
              </a:r>
              <a:r>
                <a:rPr lang="en-US" sz="1600" dirty="0">
                  <a:solidFill>
                    <a:srgbClr val="133C0E"/>
                  </a:solidFill>
                </a:rPr>
                <a:t> tectonic phase (N-S)</a:t>
              </a:r>
            </a:p>
          </p:txBody>
        </p:sp>
      </p:grpSp>
      <p:sp>
        <p:nvSpPr>
          <p:cNvPr id="92" name="TextBox 2">
            <a:extLst>
              <a:ext uri="{FF2B5EF4-FFF2-40B4-BE49-F238E27FC236}">
                <a16:creationId xmlns="" xmlns:a16="http://schemas.microsoft.com/office/drawing/2014/main" id="{69B63610-9020-1C7D-04E0-5F83815E0925}"/>
              </a:ext>
            </a:extLst>
          </p:cNvPr>
          <p:cNvSpPr txBox="1"/>
          <p:nvPr/>
        </p:nvSpPr>
        <p:spPr>
          <a:xfrm>
            <a:off x="147243" y="-58726"/>
            <a:ext cx="96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Arial"/>
                <a:cs typeface="Arial"/>
              </a:rPr>
              <a:t>Variscan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deformation phases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="" xmlns:a16="http://schemas.microsoft.com/office/drawing/2014/main" id="{541724F4-73CB-C747-BDC0-5816F6341C57}"/>
              </a:ext>
            </a:extLst>
          </p:cNvPr>
          <p:cNvGrpSpPr/>
          <p:nvPr/>
        </p:nvGrpSpPr>
        <p:grpSpPr>
          <a:xfrm>
            <a:off x="667318" y="1898303"/>
            <a:ext cx="4783587" cy="3739847"/>
            <a:chOff x="667318" y="1898303"/>
            <a:chExt cx="4783587" cy="3739847"/>
          </a:xfrm>
          <a:solidFill>
            <a:srgbClr val="00B0F0"/>
          </a:solidFill>
        </p:grpSpPr>
        <p:grpSp>
          <p:nvGrpSpPr>
            <p:cNvPr id="37" name="Group 43023">
              <a:extLst>
                <a:ext uri="{FF2B5EF4-FFF2-40B4-BE49-F238E27FC236}">
                  <a16:creationId xmlns="" xmlns:a16="http://schemas.microsoft.com/office/drawing/2014/main" id="{55E0299D-4F20-D840-A324-3898D41FBC90}"/>
                </a:ext>
              </a:extLst>
            </p:cNvPr>
            <p:cNvGrpSpPr/>
            <p:nvPr/>
          </p:nvGrpSpPr>
          <p:grpSpPr>
            <a:xfrm>
              <a:off x="667318" y="1898303"/>
              <a:ext cx="4783587" cy="3739847"/>
              <a:chOff x="1257300" y="1608797"/>
              <a:chExt cx="5219700" cy="4080803"/>
            </a:xfrm>
            <a:grpFill/>
          </p:grpSpPr>
          <p:sp>
            <p:nvSpPr>
              <p:cNvPr id="76" name="Freeform 1">
                <a:extLst>
                  <a:ext uri="{FF2B5EF4-FFF2-40B4-BE49-F238E27FC236}">
                    <a16:creationId xmlns="" xmlns:a16="http://schemas.microsoft.com/office/drawing/2014/main" id="{F814409A-F5DF-6A4F-A221-EFED672A25AC}"/>
                  </a:ext>
                </a:extLst>
              </p:cNvPr>
              <p:cNvSpPr/>
              <p:nvPr/>
            </p:nvSpPr>
            <p:spPr>
              <a:xfrm>
                <a:off x="1257300" y="1608797"/>
                <a:ext cx="4706982" cy="1522491"/>
              </a:xfrm>
              <a:custGeom>
                <a:avLst/>
                <a:gdLst>
                  <a:gd name="connsiteX0" fmla="*/ 0 w 4706982"/>
                  <a:gd name="connsiteY0" fmla="*/ 715303 h 1522491"/>
                  <a:gd name="connsiteX1" fmla="*/ 685800 w 4706982"/>
                  <a:gd name="connsiteY1" fmla="*/ 1058203 h 1522491"/>
                  <a:gd name="connsiteX2" fmla="*/ 2235200 w 4706982"/>
                  <a:gd name="connsiteY2" fmla="*/ 943903 h 1522491"/>
                  <a:gd name="connsiteX3" fmla="*/ 3162300 w 4706982"/>
                  <a:gd name="connsiteY3" fmla="*/ 1502703 h 1522491"/>
                  <a:gd name="connsiteX4" fmla="*/ 4521200 w 4706982"/>
                  <a:gd name="connsiteY4" fmla="*/ 118403 h 1522491"/>
                  <a:gd name="connsiteX5" fmla="*/ 4686300 w 4706982"/>
                  <a:gd name="connsiteY5" fmla="*/ 67603 h 1522491"/>
                  <a:gd name="connsiteX6" fmla="*/ 4699000 w 4706982"/>
                  <a:gd name="connsiteY6" fmla="*/ 54903 h 1522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06982" h="1522491">
                    <a:moveTo>
                      <a:pt x="0" y="715303"/>
                    </a:moveTo>
                    <a:cubicBezTo>
                      <a:pt x="156633" y="867703"/>
                      <a:pt x="313267" y="1020103"/>
                      <a:pt x="685800" y="1058203"/>
                    </a:cubicBezTo>
                    <a:cubicBezTo>
                      <a:pt x="1058333" y="1096303"/>
                      <a:pt x="1822450" y="869820"/>
                      <a:pt x="2235200" y="943903"/>
                    </a:cubicBezTo>
                    <a:cubicBezTo>
                      <a:pt x="2647950" y="1017986"/>
                      <a:pt x="2781300" y="1640286"/>
                      <a:pt x="3162300" y="1502703"/>
                    </a:cubicBezTo>
                    <a:cubicBezTo>
                      <a:pt x="3543300" y="1365120"/>
                      <a:pt x="4267200" y="357586"/>
                      <a:pt x="4521200" y="118403"/>
                    </a:cubicBezTo>
                    <a:cubicBezTo>
                      <a:pt x="4775200" y="-120780"/>
                      <a:pt x="4656667" y="78186"/>
                      <a:pt x="4686300" y="67603"/>
                    </a:cubicBezTo>
                    <a:cubicBezTo>
                      <a:pt x="4715933" y="57020"/>
                      <a:pt x="4707466" y="55961"/>
                      <a:pt x="4699000" y="54903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 3">
                <a:extLst>
                  <a:ext uri="{FF2B5EF4-FFF2-40B4-BE49-F238E27FC236}">
                    <a16:creationId xmlns="" xmlns:a16="http://schemas.microsoft.com/office/drawing/2014/main" id="{67AC3D8B-1392-BF4E-9A9C-7AB8A12F016C}"/>
                  </a:ext>
                </a:extLst>
              </p:cNvPr>
              <p:cNvSpPr/>
              <p:nvPr/>
            </p:nvSpPr>
            <p:spPr>
              <a:xfrm>
                <a:off x="2374900" y="2146300"/>
                <a:ext cx="4102100" cy="2882900"/>
              </a:xfrm>
              <a:custGeom>
                <a:avLst/>
                <a:gdLst>
                  <a:gd name="connsiteX0" fmla="*/ 0 w 4102100"/>
                  <a:gd name="connsiteY0" fmla="*/ 2286000 h 2882900"/>
                  <a:gd name="connsiteX1" fmla="*/ 139700 w 4102100"/>
                  <a:gd name="connsiteY1" fmla="*/ 2197100 h 2882900"/>
                  <a:gd name="connsiteX2" fmla="*/ 177800 w 4102100"/>
                  <a:gd name="connsiteY2" fmla="*/ 2171700 h 2882900"/>
                  <a:gd name="connsiteX3" fmla="*/ 215900 w 4102100"/>
                  <a:gd name="connsiteY3" fmla="*/ 2146300 h 2882900"/>
                  <a:gd name="connsiteX4" fmla="*/ 292100 w 4102100"/>
                  <a:gd name="connsiteY4" fmla="*/ 2082800 h 2882900"/>
                  <a:gd name="connsiteX5" fmla="*/ 330200 w 4102100"/>
                  <a:gd name="connsiteY5" fmla="*/ 2044700 h 2882900"/>
                  <a:gd name="connsiteX6" fmla="*/ 444500 w 4102100"/>
                  <a:gd name="connsiteY6" fmla="*/ 1993900 h 2882900"/>
                  <a:gd name="connsiteX7" fmla="*/ 482600 w 4102100"/>
                  <a:gd name="connsiteY7" fmla="*/ 1981200 h 2882900"/>
                  <a:gd name="connsiteX8" fmla="*/ 533400 w 4102100"/>
                  <a:gd name="connsiteY8" fmla="*/ 1943100 h 2882900"/>
                  <a:gd name="connsiteX9" fmla="*/ 609600 w 4102100"/>
                  <a:gd name="connsiteY9" fmla="*/ 1917700 h 2882900"/>
                  <a:gd name="connsiteX10" fmla="*/ 698500 w 4102100"/>
                  <a:gd name="connsiteY10" fmla="*/ 1930400 h 2882900"/>
                  <a:gd name="connsiteX11" fmla="*/ 723900 w 4102100"/>
                  <a:gd name="connsiteY11" fmla="*/ 1968500 h 2882900"/>
                  <a:gd name="connsiteX12" fmla="*/ 749300 w 4102100"/>
                  <a:gd name="connsiteY12" fmla="*/ 2044700 h 2882900"/>
                  <a:gd name="connsiteX13" fmla="*/ 762000 w 4102100"/>
                  <a:gd name="connsiteY13" fmla="*/ 2082800 h 2882900"/>
                  <a:gd name="connsiteX14" fmla="*/ 812800 w 4102100"/>
                  <a:gd name="connsiteY14" fmla="*/ 2159000 h 2882900"/>
                  <a:gd name="connsiteX15" fmla="*/ 838200 w 4102100"/>
                  <a:gd name="connsiteY15" fmla="*/ 2197100 h 2882900"/>
                  <a:gd name="connsiteX16" fmla="*/ 850900 w 4102100"/>
                  <a:gd name="connsiteY16" fmla="*/ 2235200 h 2882900"/>
                  <a:gd name="connsiteX17" fmla="*/ 889000 w 4102100"/>
                  <a:gd name="connsiteY17" fmla="*/ 2273300 h 2882900"/>
                  <a:gd name="connsiteX18" fmla="*/ 939800 w 4102100"/>
                  <a:gd name="connsiteY18" fmla="*/ 2349500 h 2882900"/>
                  <a:gd name="connsiteX19" fmla="*/ 965200 w 4102100"/>
                  <a:gd name="connsiteY19" fmla="*/ 2387600 h 2882900"/>
                  <a:gd name="connsiteX20" fmla="*/ 990600 w 4102100"/>
                  <a:gd name="connsiteY20" fmla="*/ 2425700 h 2882900"/>
                  <a:gd name="connsiteX21" fmla="*/ 1028700 w 4102100"/>
                  <a:gd name="connsiteY21" fmla="*/ 2476500 h 2882900"/>
                  <a:gd name="connsiteX22" fmla="*/ 1079500 w 4102100"/>
                  <a:gd name="connsiteY22" fmla="*/ 2552700 h 2882900"/>
                  <a:gd name="connsiteX23" fmla="*/ 1104900 w 4102100"/>
                  <a:gd name="connsiteY23" fmla="*/ 2590800 h 2882900"/>
                  <a:gd name="connsiteX24" fmla="*/ 1181100 w 4102100"/>
                  <a:gd name="connsiteY24" fmla="*/ 2641600 h 2882900"/>
                  <a:gd name="connsiteX25" fmla="*/ 1219200 w 4102100"/>
                  <a:gd name="connsiteY25" fmla="*/ 2667000 h 2882900"/>
                  <a:gd name="connsiteX26" fmla="*/ 1320800 w 4102100"/>
                  <a:gd name="connsiteY26" fmla="*/ 2755900 h 2882900"/>
                  <a:gd name="connsiteX27" fmla="*/ 1358900 w 4102100"/>
                  <a:gd name="connsiteY27" fmla="*/ 2781300 h 2882900"/>
                  <a:gd name="connsiteX28" fmla="*/ 1435100 w 4102100"/>
                  <a:gd name="connsiteY28" fmla="*/ 2806700 h 2882900"/>
                  <a:gd name="connsiteX29" fmla="*/ 1473200 w 4102100"/>
                  <a:gd name="connsiteY29" fmla="*/ 2832100 h 2882900"/>
                  <a:gd name="connsiteX30" fmla="*/ 1574800 w 4102100"/>
                  <a:gd name="connsiteY30" fmla="*/ 2857500 h 2882900"/>
                  <a:gd name="connsiteX31" fmla="*/ 1701800 w 4102100"/>
                  <a:gd name="connsiteY31" fmla="*/ 2882900 h 2882900"/>
                  <a:gd name="connsiteX32" fmla="*/ 2006600 w 4102100"/>
                  <a:gd name="connsiteY32" fmla="*/ 2870200 h 2882900"/>
                  <a:gd name="connsiteX33" fmla="*/ 2133600 w 4102100"/>
                  <a:gd name="connsiteY33" fmla="*/ 2819400 h 2882900"/>
                  <a:gd name="connsiteX34" fmla="*/ 2209800 w 4102100"/>
                  <a:gd name="connsiteY34" fmla="*/ 2781300 h 2882900"/>
                  <a:gd name="connsiteX35" fmla="*/ 2286000 w 4102100"/>
                  <a:gd name="connsiteY35" fmla="*/ 2679700 h 2882900"/>
                  <a:gd name="connsiteX36" fmla="*/ 2324100 w 4102100"/>
                  <a:gd name="connsiteY36" fmla="*/ 2628900 h 2882900"/>
                  <a:gd name="connsiteX37" fmla="*/ 2400300 w 4102100"/>
                  <a:gd name="connsiteY37" fmla="*/ 2578100 h 2882900"/>
                  <a:gd name="connsiteX38" fmla="*/ 2501900 w 4102100"/>
                  <a:gd name="connsiteY38" fmla="*/ 2514600 h 2882900"/>
                  <a:gd name="connsiteX39" fmla="*/ 2616200 w 4102100"/>
                  <a:gd name="connsiteY39" fmla="*/ 2463800 h 2882900"/>
                  <a:gd name="connsiteX40" fmla="*/ 2654300 w 4102100"/>
                  <a:gd name="connsiteY40" fmla="*/ 2451100 h 2882900"/>
                  <a:gd name="connsiteX41" fmla="*/ 2692400 w 4102100"/>
                  <a:gd name="connsiteY41" fmla="*/ 2438400 h 2882900"/>
                  <a:gd name="connsiteX42" fmla="*/ 2857500 w 4102100"/>
                  <a:gd name="connsiteY42" fmla="*/ 2413000 h 2882900"/>
                  <a:gd name="connsiteX43" fmla="*/ 2933700 w 4102100"/>
                  <a:gd name="connsiteY43" fmla="*/ 2374900 h 2882900"/>
                  <a:gd name="connsiteX44" fmla="*/ 2997200 w 4102100"/>
                  <a:gd name="connsiteY44" fmla="*/ 2362200 h 2882900"/>
                  <a:gd name="connsiteX45" fmla="*/ 3098800 w 4102100"/>
                  <a:gd name="connsiteY45" fmla="*/ 2336800 h 2882900"/>
                  <a:gd name="connsiteX46" fmla="*/ 3187700 w 4102100"/>
                  <a:gd name="connsiteY46" fmla="*/ 2336800 h 2882900"/>
                  <a:gd name="connsiteX47" fmla="*/ 3213100 w 4102100"/>
                  <a:gd name="connsiteY47" fmla="*/ 2298700 h 2882900"/>
                  <a:gd name="connsiteX48" fmla="*/ 3238500 w 4102100"/>
                  <a:gd name="connsiteY48" fmla="*/ 2222500 h 2882900"/>
                  <a:gd name="connsiteX49" fmla="*/ 3251200 w 4102100"/>
                  <a:gd name="connsiteY49" fmla="*/ 2184400 h 2882900"/>
                  <a:gd name="connsiteX50" fmla="*/ 3314700 w 4102100"/>
                  <a:gd name="connsiteY50" fmla="*/ 2120900 h 2882900"/>
                  <a:gd name="connsiteX51" fmla="*/ 3352800 w 4102100"/>
                  <a:gd name="connsiteY51" fmla="*/ 2082800 h 2882900"/>
                  <a:gd name="connsiteX52" fmla="*/ 3441700 w 4102100"/>
                  <a:gd name="connsiteY52" fmla="*/ 2044700 h 2882900"/>
                  <a:gd name="connsiteX53" fmla="*/ 3505200 w 4102100"/>
                  <a:gd name="connsiteY53" fmla="*/ 1993900 h 2882900"/>
                  <a:gd name="connsiteX54" fmla="*/ 3530600 w 4102100"/>
                  <a:gd name="connsiteY54" fmla="*/ 1955800 h 2882900"/>
                  <a:gd name="connsiteX55" fmla="*/ 3568700 w 4102100"/>
                  <a:gd name="connsiteY55" fmla="*/ 1917700 h 2882900"/>
                  <a:gd name="connsiteX56" fmla="*/ 3619500 w 4102100"/>
                  <a:gd name="connsiteY56" fmla="*/ 1841500 h 2882900"/>
                  <a:gd name="connsiteX57" fmla="*/ 3644900 w 4102100"/>
                  <a:gd name="connsiteY57" fmla="*/ 1803400 h 2882900"/>
                  <a:gd name="connsiteX58" fmla="*/ 3721100 w 4102100"/>
                  <a:gd name="connsiteY58" fmla="*/ 1778000 h 2882900"/>
                  <a:gd name="connsiteX59" fmla="*/ 3759200 w 4102100"/>
                  <a:gd name="connsiteY59" fmla="*/ 1765300 h 2882900"/>
                  <a:gd name="connsiteX60" fmla="*/ 3835400 w 4102100"/>
                  <a:gd name="connsiteY60" fmla="*/ 1714500 h 2882900"/>
                  <a:gd name="connsiteX61" fmla="*/ 3873500 w 4102100"/>
                  <a:gd name="connsiteY61" fmla="*/ 1689100 h 2882900"/>
                  <a:gd name="connsiteX62" fmla="*/ 3937000 w 4102100"/>
                  <a:gd name="connsiteY62" fmla="*/ 1612900 h 2882900"/>
                  <a:gd name="connsiteX63" fmla="*/ 3975100 w 4102100"/>
                  <a:gd name="connsiteY63" fmla="*/ 1498600 h 2882900"/>
                  <a:gd name="connsiteX64" fmla="*/ 4025900 w 4102100"/>
                  <a:gd name="connsiteY64" fmla="*/ 1358900 h 2882900"/>
                  <a:gd name="connsiteX65" fmla="*/ 4051300 w 4102100"/>
                  <a:gd name="connsiteY65" fmla="*/ 1295400 h 2882900"/>
                  <a:gd name="connsiteX66" fmla="*/ 4064000 w 4102100"/>
                  <a:gd name="connsiteY66" fmla="*/ 1244600 h 2882900"/>
                  <a:gd name="connsiteX67" fmla="*/ 4076700 w 4102100"/>
                  <a:gd name="connsiteY67" fmla="*/ 1206500 h 2882900"/>
                  <a:gd name="connsiteX68" fmla="*/ 4102100 w 4102100"/>
                  <a:gd name="connsiteY68" fmla="*/ 1104900 h 2882900"/>
                  <a:gd name="connsiteX69" fmla="*/ 4089400 w 4102100"/>
                  <a:gd name="connsiteY69" fmla="*/ 812800 h 2882900"/>
                  <a:gd name="connsiteX70" fmla="*/ 4064000 w 4102100"/>
                  <a:gd name="connsiteY70" fmla="*/ 736600 h 2882900"/>
                  <a:gd name="connsiteX71" fmla="*/ 4051300 w 4102100"/>
                  <a:gd name="connsiteY71" fmla="*/ 698500 h 2882900"/>
                  <a:gd name="connsiteX72" fmla="*/ 4025900 w 4102100"/>
                  <a:gd name="connsiteY72" fmla="*/ 660400 h 2882900"/>
                  <a:gd name="connsiteX73" fmla="*/ 4000500 w 4102100"/>
                  <a:gd name="connsiteY73" fmla="*/ 584200 h 2882900"/>
                  <a:gd name="connsiteX74" fmla="*/ 3962400 w 4102100"/>
                  <a:gd name="connsiteY74" fmla="*/ 508000 h 2882900"/>
                  <a:gd name="connsiteX75" fmla="*/ 3924300 w 4102100"/>
                  <a:gd name="connsiteY75" fmla="*/ 431800 h 2882900"/>
                  <a:gd name="connsiteX76" fmla="*/ 3937000 w 4102100"/>
                  <a:gd name="connsiteY76" fmla="*/ 177800 h 2882900"/>
                  <a:gd name="connsiteX77" fmla="*/ 3949700 w 4102100"/>
                  <a:gd name="connsiteY77" fmla="*/ 139700 h 2882900"/>
                  <a:gd name="connsiteX78" fmla="*/ 3975100 w 4102100"/>
                  <a:gd name="connsiteY78" fmla="*/ 25400 h 2882900"/>
                  <a:gd name="connsiteX79" fmla="*/ 3975100 w 4102100"/>
                  <a:gd name="connsiteY79" fmla="*/ 0 h 288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102100" h="2882900">
                    <a:moveTo>
                      <a:pt x="0" y="2286000"/>
                    </a:moveTo>
                    <a:cubicBezTo>
                      <a:pt x="89677" y="2232194"/>
                      <a:pt x="42961" y="2261592"/>
                      <a:pt x="139700" y="2197100"/>
                    </a:cubicBezTo>
                    <a:lnTo>
                      <a:pt x="177800" y="2171700"/>
                    </a:lnTo>
                    <a:cubicBezTo>
                      <a:pt x="190500" y="2163233"/>
                      <a:pt x="205107" y="2157093"/>
                      <a:pt x="215900" y="2146300"/>
                    </a:cubicBezTo>
                    <a:cubicBezTo>
                      <a:pt x="327210" y="2034990"/>
                      <a:pt x="186012" y="2171207"/>
                      <a:pt x="292100" y="2082800"/>
                    </a:cubicBezTo>
                    <a:cubicBezTo>
                      <a:pt x="305898" y="2071302"/>
                      <a:pt x="316402" y="2056198"/>
                      <a:pt x="330200" y="2044700"/>
                    </a:cubicBezTo>
                    <a:cubicBezTo>
                      <a:pt x="370452" y="2011157"/>
                      <a:pt x="389123" y="2012359"/>
                      <a:pt x="444500" y="1993900"/>
                    </a:cubicBezTo>
                    <a:lnTo>
                      <a:pt x="482600" y="1981200"/>
                    </a:lnTo>
                    <a:cubicBezTo>
                      <a:pt x="499533" y="1968500"/>
                      <a:pt x="514468" y="1952566"/>
                      <a:pt x="533400" y="1943100"/>
                    </a:cubicBezTo>
                    <a:cubicBezTo>
                      <a:pt x="557347" y="1931126"/>
                      <a:pt x="609600" y="1917700"/>
                      <a:pt x="609600" y="1917700"/>
                    </a:cubicBezTo>
                    <a:cubicBezTo>
                      <a:pt x="639233" y="1921933"/>
                      <a:pt x="671146" y="1918243"/>
                      <a:pt x="698500" y="1930400"/>
                    </a:cubicBezTo>
                    <a:cubicBezTo>
                      <a:pt x="712448" y="1936599"/>
                      <a:pt x="717701" y="1954552"/>
                      <a:pt x="723900" y="1968500"/>
                    </a:cubicBezTo>
                    <a:cubicBezTo>
                      <a:pt x="734774" y="1992966"/>
                      <a:pt x="740833" y="2019300"/>
                      <a:pt x="749300" y="2044700"/>
                    </a:cubicBezTo>
                    <a:cubicBezTo>
                      <a:pt x="753533" y="2057400"/>
                      <a:pt x="754574" y="2071661"/>
                      <a:pt x="762000" y="2082800"/>
                    </a:cubicBezTo>
                    <a:lnTo>
                      <a:pt x="812800" y="2159000"/>
                    </a:lnTo>
                    <a:cubicBezTo>
                      <a:pt x="821267" y="2171700"/>
                      <a:pt x="833373" y="2182620"/>
                      <a:pt x="838200" y="2197100"/>
                    </a:cubicBezTo>
                    <a:cubicBezTo>
                      <a:pt x="842433" y="2209800"/>
                      <a:pt x="843474" y="2224061"/>
                      <a:pt x="850900" y="2235200"/>
                    </a:cubicBezTo>
                    <a:cubicBezTo>
                      <a:pt x="860863" y="2250144"/>
                      <a:pt x="877973" y="2259123"/>
                      <a:pt x="889000" y="2273300"/>
                    </a:cubicBezTo>
                    <a:cubicBezTo>
                      <a:pt x="907742" y="2297397"/>
                      <a:pt x="922867" y="2324100"/>
                      <a:pt x="939800" y="2349500"/>
                    </a:cubicBezTo>
                    <a:lnTo>
                      <a:pt x="965200" y="2387600"/>
                    </a:lnTo>
                    <a:cubicBezTo>
                      <a:pt x="973667" y="2400300"/>
                      <a:pt x="981442" y="2413489"/>
                      <a:pt x="990600" y="2425700"/>
                    </a:cubicBezTo>
                    <a:lnTo>
                      <a:pt x="1028700" y="2476500"/>
                    </a:lnTo>
                    <a:cubicBezTo>
                      <a:pt x="1051019" y="2543457"/>
                      <a:pt x="1026649" y="2489279"/>
                      <a:pt x="1079500" y="2552700"/>
                    </a:cubicBezTo>
                    <a:cubicBezTo>
                      <a:pt x="1089271" y="2564426"/>
                      <a:pt x="1093413" y="2580749"/>
                      <a:pt x="1104900" y="2590800"/>
                    </a:cubicBezTo>
                    <a:cubicBezTo>
                      <a:pt x="1127874" y="2610902"/>
                      <a:pt x="1155700" y="2624667"/>
                      <a:pt x="1181100" y="2641600"/>
                    </a:cubicBezTo>
                    <a:lnTo>
                      <a:pt x="1219200" y="2667000"/>
                    </a:lnTo>
                    <a:cubicBezTo>
                      <a:pt x="1261533" y="2730500"/>
                      <a:pt x="1231900" y="2696633"/>
                      <a:pt x="1320800" y="2755900"/>
                    </a:cubicBezTo>
                    <a:cubicBezTo>
                      <a:pt x="1333500" y="2764367"/>
                      <a:pt x="1344420" y="2776473"/>
                      <a:pt x="1358900" y="2781300"/>
                    </a:cubicBezTo>
                    <a:cubicBezTo>
                      <a:pt x="1384300" y="2789767"/>
                      <a:pt x="1412823" y="2791848"/>
                      <a:pt x="1435100" y="2806700"/>
                    </a:cubicBezTo>
                    <a:cubicBezTo>
                      <a:pt x="1447800" y="2815167"/>
                      <a:pt x="1458855" y="2826884"/>
                      <a:pt x="1473200" y="2832100"/>
                    </a:cubicBezTo>
                    <a:cubicBezTo>
                      <a:pt x="1506007" y="2844030"/>
                      <a:pt x="1540933" y="2849033"/>
                      <a:pt x="1574800" y="2857500"/>
                    </a:cubicBezTo>
                    <a:cubicBezTo>
                      <a:pt x="1650582" y="2876445"/>
                      <a:pt x="1608383" y="2867331"/>
                      <a:pt x="1701800" y="2882900"/>
                    </a:cubicBezTo>
                    <a:cubicBezTo>
                      <a:pt x="1803400" y="2878667"/>
                      <a:pt x="1905417" y="2880318"/>
                      <a:pt x="2006600" y="2870200"/>
                    </a:cubicBezTo>
                    <a:cubicBezTo>
                      <a:pt x="2056873" y="2865173"/>
                      <a:pt x="2089886" y="2838135"/>
                      <a:pt x="2133600" y="2819400"/>
                    </a:cubicBezTo>
                    <a:cubicBezTo>
                      <a:pt x="2207212" y="2787852"/>
                      <a:pt x="2136581" y="2830113"/>
                      <a:pt x="2209800" y="2781300"/>
                    </a:cubicBezTo>
                    <a:cubicBezTo>
                      <a:pt x="2234141" y="2708276"/>
                      <a:pt x="2208170" y="2767259"/>
                      <a:pt x="2286000" y="2679700"/>
                    </a:cubicBezTo>
                    <a:cubicBezTo>
                      <a:pt x="2300062" y="2663880"/>
                      <a:pt x="2308280" y="2642962"/>
                      <a:pt x="2324100" y="2628900"/>
                    </a:cubicBezTo>
                    <a:cubicBezTo>
                      <a:pt x="2346916" y="2608619"/>
                      <a:pt x="2400300" y="2578100"/>
                      <a:pt x="2400300" y="2578100"/>
                    </a:cubicBezTo>
                    <a:cubicBezTo>
                      <a:pt x="2461230" y="2486705"/>
                      <a:pt x="2374948" y="2599235"/>
                      <a:pt x="2501900" y="2514600"/>
                    </a:cubicBezTo>
                    <a:cubicBezTo>
                      <a:pt x="2562277" y="2474348"/>
                      <a:pt x="2525520" y="2494027"/>
                      <a:pt x="2616200" y="2463800"/>
                    </a:cubicBezTo>
                    <a:lnTo>
                      <a:pt x="2654300" y="2451100"/>
                    </a:lnTo>
                    <a:cubicBezTo>
                      <a:pt x="2667000" y="2446867"/>
                      <a:pt x="2679116" y="2440060"/>
                      <a:pt x="2692400" y="2438400"/>
                    </a:cubicBezTo>
                    <a:cubicBezTo>
                      <a:pt x="2754092" y="2430689"/>
                      <a:pt x="2799320" y="2427545"/>
                      <a:pt x="2857500" y="2413000"/>
                    </a:cubicBezTo>
                    <a:cubicBezTo>
                      <a:pt x="2975792" y="2383427"/>
                      <a:pt x="2809538" y="2421461"/>
                      <a:pt x="2933700" y="2374900"/>
                    </a:cubicBezTo>
                    <a:cubicBezTo>
                      <a:pt x="2953911" y="2367321"/>
                      <a:pt x="2976167" y="2367054"/>
                      <a:pt x="2997200" y="2362200"/>
                    </a:cubicBezTo>
                    <a:cubicBezTo>
                      <a:pt x="3031215" y="2354350"/>
                      <a:pt x="3098800" y="2336800"/>
                      <a:pt x="3098800" y="2336800"/>
                    </a:cubicBezTo>
                    <a:cubicBezTo>
                      <a:pt x="3133074" y="2348225"/>
                      <a:pt x="3150491" y="2361606"/>
                      <a:pt x="3187700" y="2336800"/>
                    </a:cubicBezTo>
                    <a:cubicBezTo>
                      <a:pt x="3200400" y="2328333"/>
                      <a:pt x="3206901" y="2312648"/>
                      <a:pt x="3213100" y="2298700"/>
                    </a:cubicBezTo>
                    <a:cubicBezTo>
                      <a:pt x="3223974" y="2274234"/>
                      <a:pt x="3230033" y="2247900"/>
                      <a:pt x="3238500" y="2222500"/>
                    </a:cubicBezTo>
                    <a:cubicBezTo>
                      <a:pt x="3242733" y="2209800"/>
                      <a:pt x="3243774" y="2195539"/>
                      <a:pt x="3251200" y="2184400"/>
                    </a:cubicBezTo>
                    <a:cubicBezTo>
                      <a:pt x="3297767" y="2114550"/>
                      <a:pt x="3251200" y="2173817"/>
                      <a:pt x="3314700" y="2120900"/>
                    </a:cubicBezTo>
                    <a:cubicBezTo>
                      <a:pt x="3328498" y="2109402"/>
                      <a:pt x="3338185" y="2093239"/>
                      <a:pt x="3352800" y="2082800"/>
                    </a:cubicBezTo>
                    <a:cubicBezTo>
                      <a:pt x="3380263" y="2063183"/>
                      <a:pt x="3410608" y="2055064"/>
                      <a:pt x="3441700" y="2044700"/>
                    </a:cubicBezTo>
                    <a:cubicBezTo>
                      <a:pt x="3514493" y="1935511"/>
                      <a:pt x="3417566" y="2064007"/>
                      <a:pt x="3505200" y="1993900"/>
                    </a:cubicBezTo>
                    <a:cubicBezTo>
                      <a:pt x="3517119" y="1984365"/>
                      <a:pt x="3520829" y="1967526"/>
                      <a:pt x="3530600" y="1955800"/>
                    </a:cubicBezTo>
                    <a:cubicBezTo>
                      <a:pt x="3542098" y="1942002"/>
                      <a:pt x="3557673" y="1931877"/>
                      <a:pt x="3568700" y="1917700"/>
                    </a:cubicBezTo>
                    <a:cubicBezTo>
                      <a:pt x="3587442" y="1893603"/>
                      <a:pt x="3602567" y="1866900"/>
                      <a:pt x="3619500" y="1841500"/>
                    </a:cubicBezTo>
                    <a:cubicBezTo>
                      <a:pt x="3627967" y="1828800"/>
                      <a:pt x="3630420" y="1808227"/>
                      <a:pt x="3644900" y="1803400"/>
                    </a:cubicBezTo>
                    <a:lnTo>
                      <a:pt x="3721100" y="1778000"/>
                    </a:lnTo>
                    <a:cubicBezTo>
                      <a:pt x="3733800" y="1773767"/>
                      <a:pt x="3748061" y="1772726"/>
                      <a:pt x="3759200" y="1765300"/>
                    </a:cubicBezTo>
                    <a:lnTo>
                      <a:pt x="3835400" y="1714500"/>
                    </a:lnTo>
                    <a:cubicBezTo>
                      <a:pt x="3848100" y="1706033"/>
                      <a:pt x="3862707" y="1699893"/>
                      <a:pt x="3873500" y="1689100"/>
                    </a:cubicBezTo>
                    <a:cubicBezTo>
                      <a:pt x="3897426" y="1665174"/>
                      <a:pt x="3922855" y="1644726"/>
                      <a:pt x="3937000" y="1612900"/>
                    </a:cubicBezTo>
                    <a:cubicBezTo>
                      <a:pt x="3962400" y="1555750"/>
                      <a:pt x="3956050" y="1546225"/>
                      <a:pt x="3975100" y="1498600"/>
                    </a:cubicBezTo>
                    <a:cubicBezTo>
                      <a:pt x="4038209" y="1340827"/>
                      <a:pt x="3960682" y="1538250"/>
                      <a:pt x="4025900" y="1358900"/>
                    </a:cubicBezTo>
                    <a:cubicBezTo>
                      <a:pt x="4033691" y="1337475"/>
                      <a:pt x="4044091" y="1317027"/>
                      <a:pt x="4051300" y="1295400"/>
                    </a:cubicBezTo>
                    <a:cubicBezTo>
                      <a:pt x="4056820" y="1278841"/>
                      <a:pt x="4059205" y="1261383"/>
                      <a:pt x="4064000" y="1244600"/>
                    </a:cubicBezTo>
                    <a:cubicBezTo>
                      <a:pt x="4067678" y="1231728"/>
                      <a:pt x="4073178" y="1219415"/>
                      <a:pt x="4076700" y="1206500"/>
                    </a:cubicBezTo>
                    <a:cubicBezTo>
                      <a:pt x="4085885" y="1172821"/>
                      <a:pt x="4102100" y="1104900"/>
                      <a:pt x="4102100" y="1104900"/>
                    </a:cubicBezTo>
                    <a:cubicBezTo>
                      <a:pt x="4097867" y="1007533"/>
                      <a:pt x="4099428" y="909741"/>
                      <a:pt x="4089400" y="812800"/>
                    </a:cubicBezTo>
                    <a:cubicBezTo>
                      <a:pt x="4086645" y="786168"/>
                      <a:pt x="4072467" y="762000"/>
                      <a:pt x="4064000" y="736600"/>
                    </a:cubicBezTo>
                    <a:cubicBezTo>
                      <a:pt x="4059767" y="723900"/>
                      <a:pt x="4058726" y="709639"/>
                      <a:pt x="4051300" y="698500"/>
                    </a:cubicBezTo>
                    <a:cubicBezTo>
                      <a:pt x="4042833" y="685800"/>
                      <a:pt x="4032099" y="674348"/>
                      <a:pt x="4025900" y="660400"/>
                    </a:cubicBezTo>
                    <a:cubicBezTo>
                      <a:pt x="4015026" y="635934"/>
                      <a:pt x="4015352" y="606477"/>
                      <a:pt x="4000500" y="584200"/>
                    </a:cubicBezTo>
                    <a:cubicBezTo>
                      <a:pt x="3927707" y="475011"/>
                      <a:pt x="4014980" y="613160"/>
                      <a:pt x="3962400" y="508000"/>
                    </a:cubicBezTo>
                    <a:cubicBezTo>
                      <a:pt x="3913161" y="409523"/>
                      <a:pt x="3956222" y="527565"/>
                      <a:pt x="3924300" y="431800"/>
                    </a:cubicBezTo>
                    <a:cubicBezTo>
                      <a:pt x="3928533" y="347133"/>
                      <a:pt x="3929656" y="262254"/>
                      <a:pt x="3937000" y="177800"/>
                    </a:cubicBezTo>
                    <a:cubicBezTo>
                      <a:pt x="3938160" y="164463"/>
                      <a:pt x="3946022" y="152572"/>
                      <a:pt x="3949700" y="139700"/>
                    </a:cubicBezTo>
                    <a:cubicBezTo>
                      <a:pt x="3957623" y="111969"/>
                      <a:pt x="3971359" y="51589"/>
                      <a:pt x="3975100" y="25400"/>
                    </a:cubicBezTo>
                    <a:cubicBezTo>
                      <a:pt x="3976297" y="17018"/>
                      <a:pt x="3975100" y="8467"/>
                      <a:pt x="3975100" y="0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reeform 7">
                <a:extLst>
                  <a:ext uri="{FF2B5EF4-FFF2-40B4-BE49-F238E27FC236}">
                    <a16:creationId xmlns="" xmlns:a16="http://schemas.microsoft.com/office/drawing/2014/main" id="{105D85E7-345B-C146-BC0A-276439B2C547}"/>
                  </a:ext>
                </a:extLst>
              </p:cNvPr>
              <p:cNvSpPr/>
              <p:nvPr/>
            </p:nvSpPr>
            <p:spPr>
              <a:xfrm>
                <a:off x="2476500" y="5359400"/>
                <a:ext cx="1041400" cy="330200"/>
              </a:xfrm>
              <a:custGeom>
                <a:avLst/>
                <a:gdLst>
                  <a:gd name="connsiteX0" fmla="*/ 0 w 1041400"/>
                  <a:gd name="connsiteY0" fmla="*/ 0 h 330200"/>
                  <a:gd name="connsiteX1" fmla="*/ 114300 w 1041400"/>
                  <a:gd name="connsiteY1" fmla="*/ 50800 h 330200"/>
                  <a:gd name="connsiteX2" fmla="*/ 152400 w 1041400"/>
                  <a:gd name="connsiteY2" fmla="*/ 63500 h 330200"/>
                  <a:gd name="connsiteX3" fmla="*/ 203200 w 1041400"/>
                  <a:gd name="connsiteY3" fmla="*/ 88900 h 330200"/>
                  <a:gd name="connsiteX4" fmla="*/ 241300 w 1041400"/>
                  <a:gd name="connsiteY4" fmla="*/ 114300 h 330200"/>
                  <a:gd name="connsiteX5" fmla="*/ 317500 w 1041400"/>
                  <a:gd name="connsiteY5" fmla="*/ 139700 h 330200"/>
                  <a:gd name="connsiteX6" fmla="*/ 393700 w 1041400"/>
                  <a:gd name="connsiteY6" fmla="*/ 190500 h 330200"/>
                  <a:gd name="connsiteX7" fmla="*/ 431800 w 1041400"/>
                  <a:gd name="connsiteY7" fmla="*/ 215900 h 330200"/>
                  <a:gd name="connsiteX8" fmla="*/ 546100 w 1041400"/>
                  <a:gd name="connsiteY8" fmla="*/ 254000 h 330200"/>
                  <a:gd name="connsiteX9" fmla="*/ 584200 w 1041400"/>
                  <a:gd name="connsiteY9" fmla="*/ 266700 h 330200"/>
                  <a:gd name="connsiteX10" fmla="*/ 622300 w 1041400"/>
                  <a:gd name="connsiteY10" fmla="*/ 279400 h 330200"/>
                  <a:gd name="connsiteX11" fmla="*/ 736600 w 1041400"/>
                  <a:gd name="connsiteY11" fmla="*/ 292100 h 330200"/>
                  <a:gd name="connsiteX12" fmla="*/ 850900 w 1041400"/>
                  <a:gd name="connsiteY12" fmla="*/ 317500 h 330200"/>
                  <a:gd name="connsiteX13" fmla="*/ 1041400 w 1041400"/>
                  <a:gd name="connsiteY13" fmla="*/ 330200 h 33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41400" h="330200">
                    <a:moveTo>
                      <a:pt x="0" y="0"/>
                    </a:moveTo>
                    <a:cubicBezTo>
                      <a:pt x="196589" y="65530"/>
                      <a:pt x="-6455" y="-9577"/>
                      <a:pt x="114300" y="50800"/>
                    </a:cubicBezTo>
                    <a:cubicBezTo>
                      <a:pt x="126274" y="56787"/>
                      <a:pt x="140095" y="58227"/>
                      <a:pt x="152400" y="63500"/>
                    </a:cubicBezTo>
                    <a:cubicBezTo>
                      <a:pt x="169801" y="70958"/>
                      <a:pt x="186762" y="79507"/>
                      <a:pt x="203200" y="88900"/>
                    </a:cubicBezTo>
                    <a:cubicBezTo>
                      <a:pt x="216452" y="96473"/>
                      <a:pt x="227352" y="108101"/>
                      <a:pt x="241300" y="114300"/>
                    </a:cubicBezTo>
                    <a:cubicBezTo>
                      <a:pt x="265766" y="125174"/>
                      <a:pt x="295223" y="124848"/>
                      <a:pt x="317500" y="139700"/>
                    </a:cubicBezTo>
                    <a:lnTo>
                      <a:pt x="393700" y="190500"/>
                    </a:lnTo>
                    <a:cubicBezTo>
                      <a:pt x="406400" y="198967"/>
                      <a:pt x="417320" y="211073"/>
                      <a:pt x="431800" y="215900"/>
                    </a:cubicBezTo>
                    <a:lnTo>
                      <a:pt x="546100" y="254000"/>
                    </a:lnTo>
                    <a:lnTo>
                      <a:pt x="584200" y="266700"/>
                    </a:lnTo>
                    <a:cubicBezTo>
                      <a:pt x="596900" y="270933"/>
                      <a:pt x="608995" y="277922"/>
                      <a:pt x="622300" y="279400"/>
                    </a:cubicBezTo>
                    <a:lnTo>
                      <a:pt x="736600" y="292100"/>
                    </a:lnTo>
                    <a:cubicBezTo>
                      <a:pt x="764884" y="299171"/>
                      <a:pt x="824028" y="314813"/>
                      <a:pt x="850900" y="317500"/>
                    </a:cubicBezTo>
                    <a:cubicBezTo>
                      <a:pt x="914225" y="323833"/>
                      <a:pt x="1041400" y="330200"/>
                      <a:pt x="1041400" y="330200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riangolo 37">
              <a:extLst>
                <a:ext uri="{FF2B5EF4-FFF2-40B4-BE49-F238E27FC236}">
                  <a16:creationId xmlns="" xmlns:a16="http://schemas.microsoft.com/office/drawing/2014/main" id="{8F70AB3A-147B-AC4C-A2C8-3F7C38CFE23E}"/>
                </a:ext>
              </a:extLst>
            </p:cNvPr>
            <p:cNvSpPr/>
            <p:nvPr/>
          </p:nvSpPr>
          <p:spPr>
            <a:xfrm rot="890870">
              <a:off x="1140370" y="2874745"/>
              <a:ext cx="162580" cy="143774"/>
            </a:xfrm>
            <a:prstGeom prst="triangle">
              <a:avLst/>
            </a:prstGeom>
            <a:grpFill/>
            <a:ln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Triangolo 38">
              <a:extLst>
                <a:ext uri="{FF2B5EF4-FFF2-40B4-BE49-F238E27FC236}">
                  <a16:creationId xmlns="" xmlns:a16="http://schemas.microsoft.com/office/drawing/2014/main" id="{00D724C9-14E6-3846-B800-24C017A09343}"/>
                </a:ext>
              </a:extLst>
            </p:cNvPr>
            <p:cNvSpPr/>
            <p:nvPr/>
          </p:nvSpPr>
          <p:spPr>
            <a:xfrm rot="11469458">
              <a:off x="1173506" y="2707802"/>
              <a:ext cx="162580" cy="143774"/>
            </a:xfrm>
            <a:prstGeom prst="triangle">
              <a:avLst/>
            </a:prstGeom>
            <a:grpFill/>
            <a:ln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8" name="Gruppo 67">
              <a:extLst>
                <a:ext uri="{FF2B5EF4-FFF2-40B4-BE49-F238E27FC236}">
                  <a16:creationId xmlns="" xmlns:a16="http://schemas.microsoft.com/office/drawing/2014/main" id="{B9E296E4-6883-7441-B88B-B71426BC208D}"/>
                </a:ext>
              </a:extLst>
            </p:cNvPr>
            <p:cNvGrpSpPr/>
            <p:nvPr/>
          </p:nvGrpSpPr>
          <p:grpSpPr>
            <a:xfrm rot="18564159">
              <a:off x="3713910" y="2969471"/>
              <a:ext cx="195716" cy="293464"/>
              <a:chOff x="4068240" y="3054656"/>
              <a:chExt cx="195716" cy="293464"/>
            </a:xfrm>
            <a:grpFill/>
          </p:grpSpPr>
          <p:sp>
            <p:nvSpPr>
              <p:cNvPr id="74" name="Triangolo 73">
                <a:extLst>
                  <a:ext uri="{FF2B5EF4-FFF2-40B4-BE49-F238E27FC236}">
                    <a16:creationId xmlns="" xmlns:a16="http://schemas.microsoft.com/office/drawing/2014/main" id="{75BE8A9E-86F5-1C42-BFEA-4A6870EDA441}"/>
                  </a:ext>
                </a:extLst>
              </p:cNvPr>
              <p:cNvSpPr/>
              <p:nvPr/>
            </p:nvSpPr>
            <p:spPr>
              <a:xfrm rot="890870">
                <a:off x="4068240" y="3204346"/>
                <a:ext cx="162580" cy="143774"/>
              </a:xfrm>
              <a:prstGeom prst="triangl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5" name="Triangolo 74">
                <a:extLst>
                  <a:ext uri="{FF2B5EF4-FFF2-40B4-BE49-F238E27FC236}">
                    <a16:creationId xmlns="" xmlns:a16="http://schemas.microsoft.com/office/drawing/2014/main" id="{35DCDC54-A216-634D-BE2F-B042DA56FBEC}"/>
                  </a:ext>
                </a:extLst>
              </p:cNvPr>
              <p:cNvSpPr/>
              <p:nvPr/>
            </p:nvSpPr>
            <p:spPr>
              <a:xfrm rot="11469458">
                <a:off x="4101376" y="3054656"/>
                <a:ext cx="162580" cy="143774"/>
              </a:xfrm>
              <a:prstGeom prst="triangl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69" name="Triangolo 68">
              <a:extLst>
                <a:ext uri="{FF2B5EF4-FFF2-40B4-BE49-F238E27FC236}">
                  <a16:creationId xmlns="" xmlns:a16="http://schemas.microsoft.com/office/drawing/2014/main" id="{A3C41C81-D641-E24D-8676-B05E1D3F68D8}"/>
                </a:ext>
              </a:extLst>
            </p:cNvPr>
            <p:cNvSpPr/>
            <p:nvPr/>
          </p:nvSpPr>
          <p:spPr>
            <a:xfrm rot="890870">
              <a:off x="3162040" y="4886018"/>
              <a:ext cx="162580" cy="143774"/>
            </a:xfrm>
            <a:prstGeom prst="triangle">
              <a:avLst/>
            </a:prstGeom>
            <a:grpFill/>
            <a:ln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Triangolo 69">
              <a:extLst>
                <a:ext uri="{FF2B5EF4-FFF2-40B4-BE49-F238E27FC236}">
                  <a16:creationId xmlns="" xmlns:a16="http://schemas.microsoft.com/office/drawing/2014/main" id="{4527F66F-8B2A-5C40-AA8A-D1E6DDE93643}"/>
                </a:ext>
              </a:extLst>
            </p:cNvPr>
            <p:cNvSpPr/>
            <p:nvPr/>
          </p:nvSpPr>
          <p:spPr>
            <a:xfrm rot="11736009">
              <a:off x="3129275" y="5025591"/>
              <a:ext cx="162580" cy="143774"/>
            </a:xfrm>
            <a:prstGeom prst="triangle">
              <a:avLst/>
            </a:prstGeom>
            <a:grpFill/>
            <a:ln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71" name="Gruppo 70">
              <a:extLst>
                <a:ext uri="{FF2B5EF4-FFF2-40B4-BE49-F238E27FC236}">
                  <a16:creationId xmlns="" xmlns:a16="http://schemas.microsoft.com/office/drawing/2014/main" id="{E660569E-95AB-754B-9AB9-48276443935E}"/>
                </a:ext>
              </a:extLst>
            </p:cNvPr>
            <p:cNvGrpSpPr/>
            <p:nvPr/>
          </p:nvGrpSpPr>
          <p:grpSpPr>
            <a:xfrm rot="18372345">
              <a:off x="4834145" y="4033585"/>
              <a:ext cx="195345" cy="283347"/>
              <a:chOff x="3636005" y="5209868"/>
              <a:chExt cx="195345" cy="283347"/>
            </a:xfrm>
            <a:grpFill/>
          </p:grpSpPr>
          <p:sp>
            <p:nvSpPr>
              <p:cNvPr id="72" name="Triangolo 71">
                <a:extLst>
                  <a:ext uri="{FF2B5EF4-FFF2-40B4-BE49-F238E27FC236}">
                    <a16:creationId xmlns="" xmlns:a16="http://schemas.microsoft.com/office/drawing/2014/main" id="{6EFBE742-9477-0645-9ECE-537809F243EC}"/>
                  </a:ext>
                </a:extLst>
              </p:cNvPr>
              <p:cNvSpPr/>
              <p:nvPr/>
            </p:nvSpPr>
            <p:spPr>
              <a:xfrm rot="890870">
                <a:off x="3668770" y="5209868"/>
                <a:ext cx="162580" cy="143774"/>
              </a:xfrm>
              <a:prstGeom prst="triangle">
                <a:avLst/>
              </a:prstGeom>
              <a:grpFill/>
              <a:ln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3" name="Triangolo 72">
                <a:extLst>
                  <a:ext uri="{FF2B5EF4-FFF2-40B4-BE49-F238E27FC236}">
                    <a16:creationId xmlns="" xmlns:a16="http://schemas.microsoft.com/office/drawing/2014/main" id="{3077EFDF-56C4-6649-B35E-23443B973D9D}"/>
                  </a:ext>
                </a:extLst>
              </p:cNvPr>
              <p:cNvSpPr/>
              <p:nvPr/>
            </p:nvSpPr>
            <p:spPr>
              <a:xfrm rot="11736009">
                <a:off x="3636005" y="5349441"/>
                <a:ext cx="162580" cy="143774"/>
              </a:xfrm>
              <a:prstGeom prst="triangle">
                <a:avLst/>
              </a:prstGeom>
              <a:grpFill/>
              <a:ln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2" name="Figura a mano libera 1">
            <a:extLst>
              <a:ext uri="{FF2B5EF4-FFF2-40B4-BE49-F238E27FC236}">
                <a16:creationId xmlns="" xmlns:a16="http://schemas.microsoft.com/office/drawing/2014/main" id="{594B805D-C3A2-C84A-AF06-5377A664E2E3}"/>
              </a:ext>
            </a:extLst>
          </p:cNvPr>
          <p:cNvSpPr/>
          <p:nvPr/>
        </p:nvSpPr>
        <p:spPr>
          <a:xfrm>
            <a:off x="3280411" y="868680"/>
            <a:ext cx="515260" cy="3566160"/>
          </a:xfrm>
          <a:custGeom>
            <a:avLst/>
            <a:gdLst>
              <a:gd name="connsiteX0" fmla="*/ 91440 w 605790"/>
              <a:gd name="connsiteY0" fmla="*/ 0 h 4823460"/>
              <a:gd name="connsiteX1" fmla="*/ 400050 w 605790"/>
              <a:gd name="connsiteY1" fmla="*/ 720090 h 4823460"/>
              <a:gd name="connsiteX2" fmla="*/ 605790 w 605790"/>
              <a:gd name="connsiteY2" fmla="*/ 1577340 h 4823460"/>
              <a:gd name="connsiteX3" fmla="*/ 331470 w 605790"/>
              <a:gd name="connsiteY3" fmla="*/ 2400300 h 4823460"/>
              <a:gd name="connsiteX4" fmla="*/ 171450 w 605790"/>
              <a:gd name="connsiteY4" fmla="*/ 3086100 h 4823460"/>
              <a:gd name="connsiteX5" fmla="*/ 0 w 605790"/>
              <a:gd name="connsiteY5" fmla="*/ 3794760 h 4823460"/>
              <a:gd name="connsiteX6" fmla="*/ 137160 w 605790"/>
              <a:gd name="connsiteY6" fmla="*/ 4823460 h 4823460"/>
              <a:gd name="connsiteX0" fmla="*/ 91440 w 605790"/>
              <a:gd name="connsiteY0" fmla="*/ 0 h 4823460"/>
              <a:gd name="connsiteX1" fmla="*/ 400050 w 605790"/>
              <a:gd name="connsiteY1" fmla="*/ 720090 h 4823460"/>
              <a:gd name="connsiteX2" fmla="*/ 605790 w 605790"/>
              <a:gd name="connsiteY2" fmla="*/ 1577340 h 4823460"/>
              <a:gd name="connsiteX3" fmla="*/ 331470 w 605790"/>
              <a:gd name="connsiteY3" fmla="*/ 2400300 h 4823460"/>
              <a:gd name="connsiteX4" fmla="*/ 171450 w 605790"/>
              <a:gd name="connsiteY4" fmla="*/ 3086100 h 4823460"/>
              <a:gd name="connsiteX5" fmla="*/ 0 w 605790"/>
              <a:gd name="connsiteY5" fmla="*/ 3794760 h 4823460"/>
              <a:gd name="connsiteX6" fmla="*/ 137160 w 605790"/>
              <a:gd name="connsiteY6" fmla="*/ 4823460 h 4823460"/>
              <a:gd name="connsiteX0" fmla="*/ 91440 w 606488"/>
              <a:gd name="connsiteY0" fmla="*/ 0 h 4823460"/>
              <a:gd name="connsiteX1" fmla="*/ 400050 w 606488"/>
              <a:gd name="connsiteY1" fmla="*/ 720090 h 4823460"/>
              <a:gd name="connsiteX2" fmla="*/ 605790 w 606488"/>
              <a:gd name="connsiteY2" fmla="*/ 1577340 h 4823460"/>
              <a:gd name="connsiteX3" fmla="*/ 331470 w 606488"/>
              <a:gd name="connsiteY3" fmla="*/ 2400300 h 4823460"/>
              <a:gd name="connsiteX4" fmla="*/ 171450 w 606488"/>
              <a:gd name="connsiteY4" fmla="*/ 3086100 h 4823460"/>
              <a:gd name="connsiteX5" fmla="*/ 0 w 606488"/>
              <a:gd name="connsiteY5" fmla="*/ 3794760 h 4823460"/>
              <a:gd name="connsiteX6" fmla="*/ 137160 w 606488"/>
              <a:gd name="connsiteY6" fmla="*/ 4823460 h 4823460"/>
              <a:gd name="connsiteX0" fmla="*/ 91440 w 628271"/>
              <a:gd name="connsiteY0" fmla="*/ 0 h 4823460"/>
              <a:gd name="connsiteX1" fmla="*/ 400050 w 628271"/>
              <a:gd name="connsiteY1" fmla="*/ 720090 h 4823460"/>
              <a:gd name="connsiteX2" fmla="*/ 605790 w 628271"/>
              <a:gd name="connsiteY2" fmla="*/ 1577340 h 4823460"/>
              <a:gd name="connsiteX3" fmla="*/ 331470 w 628271"/>
              <a:gd name="connsiteY3" fmla="*/ 2400300 h 4823460"/>
              <a:gd name="connsiteX4" fmla="*/ 171450 w 628271"/>
              <a:gd name="connsiteY4" fmla="*/ 3086100 h 4823460"/>
              <a:gd name="connsiteX5" fmla="*/ 0 w 628271"/>
              <a:gd name="connsiteY5" fmla="*/ 3794760 h 4823460"/>
              <a:gd name="connsiteX6" fmla="*/ 137160 w 628271"/>
              <a:gd name="connsiteY6" fmla="*/ 4823460 h 4823460"/>
              <a:gd name="connsiteX0" fmla="*/ 91440 w 628271"/>
              <a:gd name="connsiteY0" fmla="*/ 0 h 4823460"/>
              <a:gd name="connsiteX1" fmla="*/ 400050 w 628271"/>
              <a:gd name="connsiteY1" fmla="*/ 720090 h 4823460"/>
              <a:gd name="connsiteX2" fmla="*/ 605790 w 628271"/>
              <a:gd name="connsiteY2" fmla="*/ 1577340 h 4823460"/>
              <a:gd name="connsiteX3" fmla="*/ 331470 w 628271"/>
              <a:gd name="connsiteY3" fmla="*/ 2400300 h 4823460"/>
              <a:gd name="connsiteX4" fmla="*/ 171450 w 628271"/>
              <a:gd name="connsiteY4" fmla="*/ 3086100 h 4823460"/>
              <a:gd name="connsiteX5" fmla="*/ 0 w 628271"/>
              <a:gd name="connsiteY5" fmla="*/ 3794760 h 4823460"/>
              <a:gd name="connsiteX6" fmla="*/ 137160 w 628271"/>
              <a:gd name="connsiteY6" fmla="*/ 4823460 h 4823460"/>
              <a:gd name="connsiteX0" fmla="*/ 91440 w 628271"/>
              <a:gd name="connsiteY0" fmla="*/ 0 h 4823460"/>
              <a:gd name="connsiteX1" fmla="*/ 400050 w 628271"/>
              <a:gd name="connsiteY1" fmla="*/ 720090 h 4823460"/>
              <a:gd name="connsiteX2" fmla="*/ 605790 w 628271"/>
              <a:gd name="connsiteY2" fmla="*/ 1577340 h 4823460"/>
              <a:gd name="connsiteX3" fmla="*/ 331470 w 628271"/>
              <a:gd name="connsiteY3" fmla="*/ 2400300 h 4823460"/>
              <a:gd name="connsiteX4" fmla="*/ 171450 w 628271"/>
              <a:gd name="connsiteY4" fmla="*/ 3086100 h 4823460"/>
              <a:gd name="connsiteX5" fmla="*/ 0 w 628271"/>
              <a:gd name="connsiteY5" fmla="*/ 3794760 h 4823460"/>
              <a:gd name="connsiteX6" fmla="*/ 137160 w 628271"/>
              <a:gd name="connsiteY6" fmla="*/ 4823460 h 4823460"/>
              <a:gd name="connsiteX0" fmla="*/ 104338 w 641169"/>
              <a:gd name="connsiteY0" fmla="*/ 0 h 4823460"/>
              <a:gd name="connsiteX1" fmla="*/ 412948 w 641169"/>
              <a:gd name="connsiteY1" fmla="*/ 720090 h 4823460"/>
              <a:gd name="connsiteX2" fmla="*/ 618688 w 641169"/>
              <a:gd name="connsiteY2" fmla="*/ 1577340 h 4823460"/>
              <a:gd name="connsiteX3" fmla="*/ 344368 w 641169"/>
              <a:gd name="connsiteY3" fmla="*/ 2400300 h 4823460"/>
              <a:gd name="connsiteX4" fmla="*/ 184348 w 641169"/>
              <a:gd name="connsiteY4" fmla="*/ 3086100 h 4823460"/>
              <a:gd name="connsiteX5" fmla="*/ 12898 w 641169"/>
              <a:gd name="connsiteY5" fmla="*/ 3794760 h 4823460"/>
              <a:gd name="connsiteX6" fmla="*/ 150058 w 641169"/>
              <a:gd name="connsiteY6" fmla="*/ 4823460 h 4823460"/>
              <a:gd name="connsiteX0" fmla="*/ 104338 w 641169"/>
              <a:gd name="connsiteY0" fmla="*/ 0 h 4823460"/>
              <a:gd name="connsiteX1" fmla="*/ 412948 w 641169"/>
              <a:gd name="connsiteY1" fmla="*/ 720090 h 4823460"/>
              <a:gd name="connsiteX2" fmla="*/ 618688 w 641169"/>
              <a:gd name="connsiteY2" fmla="*/ 1577340 h 4823460"/>
              <a:gd name="connsiteX3" fmla="*/ 344368 w 641169"/>
              <a:gd name="connsiteY3" fmla="*/ 2400300 h 4823460"/>
              <a:gd name="connsiteX4" fmla="*/ 184348 w 641169"/>
              <a:gd name="connsiteY4" fmla="*/ 3086100 h 4823460"/>
              <a:gd name="connsiteX5" fmla="*/ 12898 w 641169"/>
              <a:gd name="connsiteY5" fmla="*/ 3794760 h 4823460"/>
              <a:gd name="connsiteX6" fmla="*/ 150058 w 641169"/>
              <a:gd name="connsiteY6" fmla="*/ 4823460 h 4823460"/>
              <a:gd name="connsiteX0" fmla="*/ 95785 w 632616"/>
              <a:gd name="connsiteY0" fmla="*/ 0 h 4823460"/>
              <a:gd name="connsiteX1" fmla="*/ 404395 w 632616"/>
              <a:gd name="connsiteY1" fmla="*/ 720090 h 4823460"/>
              <a:gd name="connsiteX2" fmla="*/ 610135 w 632616"/>
              <a:gd name="connsiteY2" fmla="*/ 1577340 h 4823460"/>
              <a:gd name="connsiteX3" fmla="*/ 335815 w 632616"/>
              <a:gd name="connsiteY3" fmla="*/ 2400300 h 4823460"/>
              <a:gd name="connsiteX4" fmla="*/ 312955 w 632616"/>
              <a:gd name="connsiteY4" fmla="*/ 3063240 h 4823460"/>
              <a:gd name="connsiteX5" fmla="*/ 4345 w 632616"/>
              <a:gd name="connsiteY5" fmla="*/ 3794760 h 4823460"/>
              <a:gd name="connsiteX6" fmla="*/ 141505 w 632616"/>
              <a:gd name="connsiteY6" fmla="*/ 4823460 h 4823460"/>
              <a:gd name="connsiteX0" fmla="*/ 95785 w 610153"/>
              <a:gd name="connsiteY0" fmla="*/ 0 h 4823460"/>
              <a:gd name="connsiteX1" fmla="*/ 404395 w 610153"/>
              <a:gd name="connsiteY1" fmla="*/ 720090 h 4823460"/>
              <a:gd name="connsiteX2" fmla="*/ 610135 w 610153"/>
              <a:gd name="connsiteY2" fmla="*/ 1577340 h 4823460"/>
              <a:gd name="connsiteX3" fmla="*/ 415825 w 610153"/>
              <a:gd name="connsiteY3" fmla="*/ 2377440 h 4823460"/>
              <a:gd name="connsiteX4" fmla="*/ 312955 w 610153"/>
              <a:gd name="connsiteY4" fmla="*/ 3063240 h 4823460"/>
              <a:gd name="connsiteX5" fmla="*/ 4345 w 610153"/>
              <a:gd name="connsiteY5" fmla="*/ 3794760 h 4823460"/>
              <a:gd name="connsiteX6" fmla="*/ 141505 w 610153"/>
              <a:gd name="connsiteY6" fmla="*/ 4823460 h 4823460"/>
              <a:gd name="connsiteX0" fmla="*/ 0 w 514368"/>
              <a:gd name="connsiteY0" fmla="*/ 0 h 4823460"/>
              <a:gd name="connsiteX1" fmla="*/ 308610 w 514368"/>
              <a:gd name="connsiteY1" fmla="*/ 720090 h 4823460"/>
              <a:gd name="connsiteX2" fmla="*/ 514350 w 514368"/>
              <a:gd name="connsiteY2" fmla="*/ 1577340 h 4823460"/>
              <a:gd name="connsiteX3" fmla="*/ 320040 w 514368"/>
              <a:gd name="connsiteY3" fmla="*/ 2377440 h 4823460"/>
              <a:gd name="connsiteX4" fmla="*/ 217170 w 514368"/>
              <a:gd name="connsiteY4" fmla="*/ 3063240 h 4823460"/>
              <a:gd name="connsiteX5" fmla="*/ 194310 w 514368"/>
              <a:gd name="connsiteY5" fmla="*/ 3794760 h 4823460"/>
              <a:gd name="connsiteX6" fmla="*/ 45720 w 514368"/>
              <a:gd name="connsiteY6" fmla="*/ 4823460 h 4823460"/>
              <a:gd name="connsiteX0" fmla="*/ 0 w 514368"/>
              <a:gd name="connsiteY0" fmla="*/ 0 h 4023360"/>
              <a:gd name="connsiteX1" fmla="*/ 308610 w 514368"/>
              <a:gd name="connsiteY1" fmla="*/ 720090 h 4023360"/>
              <a:gd name="connsiteX2" fmla="*/ 514350 w 514368"/>
              <a:gd name="connsiteY2" fmla="*/ 1577340 h 4023360"/>
              <a:gd name="connsiteX3" fmla="*/ 320040 w 514368"/>
              <a:gd name="connsiteY3" fmla="*/ 2377440 h 4023360"/>
              <a:gd name="connsiteX4" fmla="*/ 217170 w 514368"/>
              <a:gd name="connsiteY4" fmla="*/ 3063240 h 4023360"/>
              <a:gd name="connsiteX5" fmla="*/ 194310 w 514368"/>
              <a:gd name="connsiteY5" fmla="*/ 3794760 h 4023360"/>
              <a:gd name="connsiteX6" fmla="*/ 194310 w 514368"/>
              <a:gd name="connsiteY6" fmla="*/ 4023360 h 4023360"/>
              <a:gd name="connsiteX0" fmla="*/ 0 w 515260"/>
              <a:gd name="connsiteY0" fmla="*/ 0 h 4023360"/>
              <a:gd name="connsiteX1" fmla="*/ 308610 w 515260"/>
              <a:gd name="connsiteY1" fmla="*/ 720090 h 4023360"/>
              <a:gd name="connsiteX2" fmla="*/ 514350 w 515260"/>
              <a:gd name="connsiteY2" fmla="*/ 1577340 h 4023360"/>
              <a:gd name="connsiteX3" fmla="*/ 377190 w 515260"/>
              <a:gd name="connsiteY3" fmla="*/ 2457450 h 4023360"/>
              <a:gd name="connsiteX4" fmla="*/ 217170 w 515260"/>
              <a:gd name="connsiteY4" fmla="*/ 3063240 h 4023360"/>
              <a:gd name="connsiteX5" fmla="*/ 194310 w 515260"/>
              <a:gd name="connsiteY5" fmla="*/ 3794760 h 4023360"/>
              <a:gd name="connsiteX6" fmla="*/ 194310 w 515260"/>
              <a:gd name="connsiteY6" fmla="*/ 4023360 h 4023360"/>
              <a:gd name="connsiteX0" fmla="*/ 0 w 515260"/>
              <a:gd name="connsiteY0" fmla="*/ 0 h 4023360"/>
              <a:gd name="connsiteX1" fmla="*/ 308610 w 515260"/>
              <a:gd name="connsiteY1" fmla="*/ 720090 h 4023360"/>
              <a:gd name="connsiteX2" fmla="*/ 514350 w 515260"/>
              <a:gd name="connsiteY2" fmla="*/ 1577340 h 4023360"/>
              <a:gd name="connsiteX3" fmla="*/ 377190 w 515260"/>
              <a:gd name="connsiteY3" fmla="*/ 2457450 h 4023360"/>
              <a:gd name="connsiteX4" fmla="*/ 217170 w 515260"/>
              <a:gd name="connsiteY4" fmla="*/ 3063240 h 4023360"/>
              <a:gd name="connsiteX5" fmla="*/ 148590 w 515260"/>
              <a:gd name="connsiteY5" fmla="*/ 3566160 h 4023360"/>
              <a:gd name="connsiteX6" fmla="*/ 194310 w 515260"/>
              <a:gd name="connsiteY6" fmla="*/ 4023360 h 4023360"/>
              <a:gd name="connsiteX0" fmla="*/ 0 w 515260"/>
              <a:gd name="connsiteY0" fmla="*/ 0 h 3566160"/>
              <a:gd name="connsiteX1" fmla="*/ 308610 w 515260"/>
              <a:gd name="connsiteY1" fmla="*/ 720090 h 3566160"/>
              <a:gd name="connsiteX2" fmla="*/ 514350 w 515260"/>
              <a:gd name="connsiteY2" fmla="*/ 1577340 h 3566160"/>
              <a:gd name="connsiteX3" fmla="*/ 377190 w 515260"/>
              <a:gd name="connsiteY3" fmla="*/ 2457450 h 3566160"/>
              <a:gd name="connsiteX4" fmla="*/ 217170 w 515260"/>
              <a:gd name="connsiteY4" fmla="*/ 3063240 h 3566160"/>
              <a:gd name="connsiteX5" fmla="*/ 148590 w 515260"/>
              <a:gd name="connsiteY5" fmla="*/ 3566160 h 356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260" h="3566160">
                <a:moveTo>
                  <a:pt x="0" y="0"/>
                </a:moveTo>
                <a:cubicBezTo>
                  <a:pt x="102870" y="240030"/>
                  <a:pt x="222885" y="457200"/>
                  <a:pt x="308610" y="720090"/>
                </a:cubicBezTo>
                <a:cubicBezTo>
                  <a:pt x="394335" y="982980"/>
                  <a:pt x="502920" y="1287780"/>
                  <a:pt x="514350" y="1577340"/>
                </a:cubicBezTo>
                <a:cubicBezTo>
                  <a:pt x="525780" y="1866900"/>
                  <a:pt x="426720" y="2209800"/>
                  <a:pt x="377190" y="2457450"/>
                </a:cubicBezTo>
                <a:cubicBezTo>
                  <a:pt x="327660" y="2705100"/>
                  <a:pt x="255270" y="2878455"/>
                  <a:pt x="217170" y="3063240"/>
                </a:cubicBezTo>
                <a:cubicBezTo>
                  <a:pt x="179070" y="3248025"/>
                  <a:pt x="152400" y="3406140"/>
                  <a:pt x="148590" y="356616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9" name="Figura a mano libera 78">
            <a:extLst>
              <a:ext uri="{FF2B5EF4-FFF2-40B4-BE49-F238E27FC236}">
                <a16:creationId xmlns="" xmlns:a16="http://schemas.microsoft.com/office/drawing/2014/main" id="{9DFD3241-CABE-DB47-B8B6-4ACBBF97C5F3}"/>
              </a:ext>
            </a:extLst>
          </p:cNvPr>
          <p:cNvSpPr/>
          <p:nvPr/>
        </p:nvSpPr>
        <p:spPr>
          <a:xfrm>
            <a:off x="2940090" y="884663"/>
            <a:ext cx="514368" cy="4023360"/>
          </a:xfrm>
          <a:custGeom>
            <a:avLst/>
            <a:gdLst>
              <a:gd name="connsiteX0" fmla="*/ 91440 w 605790"/>
              <a:gd name="connsiteY0" fmla="*/ 0 h 4823460"/>
              <a:gd name="connsiteX1" fmla="*/ 400050 w 605790"/>
              <a:gd name="connsiteY1" fmla="*/ 720090 h 4823460"/>
              <a:gd name="connsiteX2" fmla="*/ 605790 w 605790"/>
              <a:gd name="connsiteY2" fmla="*/ 1577340 h 4823460"/>
              <a:gd name="connsiteX3" fmla="*/ 331470 w 605790"/>
              <a:gd name="connsiteY3" fmla="*/ 2400300 h 4823460"/>
              <a:gd name="connsiteX4" fmla="*/ 171450 w 605790"/>
              <a:gd name="connsiteY4" fmla="*/ 3086100 h 4823460"/>
              <a:gd name="connsiteX5" fmla="*/ 0 w 605790"/>
              <a:gd name="connsiteY5" fmla="*/ 3794760 h 4823460"/>
              <a:gd name="connsiteX6" fmla="*/ 137160 w 605790"/>
              <a:gd name="connsiteY6" fmla="*/ 4823460 h 4823460"/>
              <a:gd name="connsiteX0" fmla="*/ 91440 w 605790"/>
              <a:gd name="connsiteY0" fmla="*/ 0 h 4823460"/>
              <a:gd name="connsiteX1" fmla="*/ 400050 w 605790"/>
              <a:gd name="connsiteY1" fmla="*/ 720090 h 4823460"/>
              <a:gd name="connsiteX2" fmla="*/ 605790 w 605790"/>
              <a:gd name="connsiteY2" fmla="*/ 1577340 h 4823460"/>
              <a:gd name="connsiteX3" fmla="*/ 331470 w 605790"/>
              <a:gd name="connsiteY3" fmla="*/ 2400300 h 4823460"/>
              <a:gd name="connsiteX4" fmla="*/ 171450 w 605790"/>
              <a:gd name="connsiteY4" fmla="*/ 3086100 h 4823460"/>
              <a:gd name="connsiteX5" fmla="*/ 0 w 605790"/>
              <a:gd name="connsiteY5" fmla="*/ 3794760 h 4823460"/>
              <a:gd name="connsiteX6" fmla="*/ 137160 w 605790"/>
              <a:gd name="connsiteY6" fmla="*/ 4823460 h 4823460"/>
              <a:gd name="connsiteX0" fmla="*/ 91440 w 606488"/>
              <a:gd name="connsiteY0" fmla="*/ 0 h 4823460"/>
              <a:gd name="connsiteX1" fmla="*/ 400050 w 606488"/>
              <a:gd name="connsiteY1" fmla="*/ 720090 h 4823460"/>
              <a:gd name="connsiteX2" fmla="*/ 605790 w 606488"/>
              <a:gd name="connsiteY2" fmla="*/ 1577340 h 4823460"/>
              <a:gd name="connsiteX3" fmla="*/ 331470 w 606488"/>
              <a:gd name="connsiteY3" fmla="*/ 2400300 h 4823460"/>
              <a:gd name="connsiteX4" fmla="*/ 171450 w 606488"/>
              <a:gd name="connsiteY4" fmla="*/ 3086100 h 4823460"/>
              <a:gd name="connsiteX5" fmla="*/ 0 w 606488"/>
              <a:gd name="connsiteY5" fmla="*/ 3794760 h 4823460"/>
              <a:gd name="connsiteX6" fmla="*/ 137160 w 606488"/>
              <a:gd name="connsiteY6" fmla="*/ 4823460 h 4823460"/>
              <a:gd name="connsiteX0" fmla="*/ 91440 w 628271"/>
              <a:gd name="connsiteY0" fmla="*/ 0 h 4823460"/>
              <a:gd name="connsiteX1" fmla="*/ 400050 w 628271"/>
              <a:gd name="connsiteY1" fmla="*/ 720090 h 4823460"/>
              <a:gd name="connsiteX2" fmla="*/ 605790 w 628271"/>
              <a:gd name="connsiteY2" fmla="*/ 1577340 h 4823460"/>
              <a:gd name="connsiteX3" fmla="*/ 331470 w 628271"/>
              <a:gd name="connsiteY3" fmla="*/ 2400300 h 4823460"/>
              <a:gd name="connsiteX4" fmla="*/ 171450 w 628271"/>
              <a:gd name="connsiteY4" fmla="*/ 3086100 h 4823460"/>
              <a:gd name="connsiteX5" fmla="*/ 0 w 628271"/>
              <a:gd name="connsiteY5" fmla="*/ 3794760 h 4823460"/>
              <a:gd name="connsiteX6" fmla="*/ 137160 w 628271"/>
              <a:gd name="connsiteY6" fmla="*/ 4823460 h 4823460"/>
              <a:gd name="connsiteX0" fmla="*/ 91440 w 628271"/>
              <a:gd name="connsiteY0" fmla="*/ 0 h 4823460"/>
              <a:gd name="connsiteX1" fmla="*/ 400050 w 628271"/>
              <a:gd name="connsiteY1" fmla="*/ 720090 h 4823460"/>
              <a:gd name="connsiteX2" fmla="*/ 605790 w 628271"/>
              <a:gd name="connsiteY2" fmla="*/ 1577340 h 4823460"/>
              <a:gd name="connsiteX3" fmla="*/ 331470 w 628271"/>
              <a:gd name="connsiteY3" fmla="*/ 2400300 h 4823460"/>
              <a:gd name="connsiteX4" fmla="*/ 171450 w 628271"/>
              <a:gd name="connsiteY4" fmla="*/ 3086100 h 4823460"/>
              <a:gd name="connsiteX5" fmla="*/ 0 w 628271"/>
              <a:gd name="connsiteY5" fmla="*/ 3794760 h 4823460"/>
              <a:gd name="connsiteX6" fmla="*/ 137160 w 628271"/>
              <a:gd name="connsiteY6" fmla="*/ 4823460 h 4823460"/>
              <a:gd name="connsiteX0" fmla="*/ 91440 w 628271"/>
              <a:gd name="connsiteY0" fmla="*/ 0 h 4823460"/>
              <a:gd name="connsiteX1" fmla="*/ 400050 w 628271"/>
              <a:gd name="connsiteY1" fmla="*/ 720090 h 4823460"/>
              <a:gd name="connsiteX2" fmla="*/ 605790 w 628271"/>
              <a:gd name="connsiteY2" fmla="*/ 1577340 h 4823460"/>
              <a:gd name="connsiteX3" fmla="*/ 331470 w 628271"/>
              <a:gd name="connsiteY3" fmla="*/ 2400300 h 4823460"/>
              <a:gd name="connsiteX4" fmla="*/ 171450 w 628271"/>
              <a:gd name="connsiteY4" fmla="*/ 3086100 h 4823460"/>
              <a:gd name="connsiteX5" fmla="*/ 0 w 628271"/>
              <a:gd name="connsiteY5" fmla="*/ 3794760 h 4823460"/>
              <a:gd name="connsiteX6" fmla="*/ 137160 w 628271"/>
              <a:gd name="connsiteY6" fmla="*/ 4823460 h 4823460"/>
              <a:gd name="connsiteX0" fmla="*/ 104338 w 641169"/>
              <a:gd name="connsiteY0" fmla="*/ 0 h 4823460"/>
              <a:gd name="connsiteX1" fmla="*/ 412948 w 641169"/>
              <a:gd name="connsiteY1" fmla="*/ 720090 h 4823460"/>
              <a:gd name="connsiteX2" fmla="*/ 618688 w 641169"/>
              <a:gd name="connsiteY2" fmla="*/ 1577340 h 4823460"/>
              <a:gd name="connsiteX3" fmla="*/ 344368 w 641169"/>
              <a:gd name="connsiteY3" fmla="*/ 2400300 h 4823460"/>
              <a:gd name="connsiteX4" fmla="*/ 184348 w 641169"/>
              <a:gd name="connsiteY4" fmla="*/ 3086100 h 4823460"/>
              <a:gd name="connsiteX5" fmla="*/ 12898 w 641169"/>
              <a:gd name="connsiteY5" fmla="*/ 3794760 h 4823460"/>
              <a:gd name="connsiteX6" fmla="*/ 150058 w 641169"/>
              <a:gd name="connsiteY6" fmla="*/ 4823460 h 4823460"/>
              <a:gd name="connsiteX0" fmla="*/ 104338 w 641169"/>
              <a:gd name="connsiteY0" fmla="*/ 0 h 4823460"/>
              <a:gd name="connsiteX1" fmla="*/ 412948 w 641169"/>
              <a:gd name="connsiteY1" fmla="*/ 720090 h 4823460"/>
              <a:gd name="connsiteX2" fmla="*/ 618688 w 641169"/>
              <a:gd name="connsiteY2" fmla="*/ 1577340 h 4823460"/>
              <a:gd name="connsiteX3" fmla="*/ 344368 w 641169"/>
              <a:gd name="connsiteY3" fmla="*/ 2400300 h 4823460"/>
              <a:gd name="connsiteX4" fmla="*/ 184348 w 641169"/>
              <a:gd name="connsiteY4" fmla="*/ 3086100 h 4823460"/>
              <a:gd name="connsiteX5" fmla="*/ 12898 w 641169"/>
              <a:gd name="connsiteY5" fmla="*/ 3794760 h 4823460"/>
              <a:gd name="connsiteX6" fmla="*/ 150058 w 641169"/>
              <a:gd name="connsiteY6" fmla="*/ 4823460 h 4823460"/>
              <a:gd name="connsiteX0" fmla="*/ 95785 w 632616"/>
              <a:gd name="connsiteY0" fmla="*/ 0 h 4823460"/>
              <a:gd name="connsiteX1" fmla="*/ 404395 w 632616"/>
              <a:gd name="connsiteY1" fmla="*/ 720090 h 4823460"/>
              <a:gd name="connsiteX2" fmla="*/ 610135 w 632616"/>
              <a:gd name="connsiteY2" fmla="*/ 1577340 h 4823460"/>
              <a:gd name="connsiteX3" fmla="*/ 335815 w 632616"/>
              <a:gd name="connsiteY3" fmla="*/ 2400300 h 4823460"/>
              <a:gd name="connsiteX4" fmla="*/ 312955 w 632616"/>
              <a:gd name="connsiteY4" fmla="*/ 3063240 h 4823460"/>
              <a:gd name="connsiteX5" fmla="*/ 4345 w 632616"/>
              <a:gd name="connsiteY5" fmla="*/ 3794760 h 4823460"/>
              <a:gd name="connsiteX6" fmla="*/ 141505 w 632616"/>
              <a:gd name="connsiteY6" fmla="*/ 4823460 h 4823460"/>
              <a:gd name="connsiteX0" fmla="*/ 95785 w 610153"/>
              <a:gd name="connsiteY0" fmla="*/ 0 h 4823460"/>
              <a:gd name="connsiteX1" fmla="*/ 404395 w 610153"/>
              <a:gd name="connsiteY1" fmla="*/ 720090 h 4823460"/>
              <a:gd name="connsiteX2" fmla="*/ 610135 w 610153"/>
              <a:gd name="connsiteY2" fmla="*/ 1577340 h 4823460"/>
              <a:gd name="connsiteX3" fmla="*/ 415825 w 610153"/>
              <a:gd name="connsiteY3" fmla="*/ 2377440 h 4823460"/>
              <a:gd name="connsiteX4" fmla="*/ 312955 w 610153"/>
              <a:gd name="connsiteY4" fmla="*/ 3063240 h 4823460"/>
              <a:gd name="connsiteX5" fmla="*/ 4345 w 610153"/>
              <a:gd name="connsiteY5" fmla="*/ 3794760 h 4823460"/>
              <a:gd name="connsiteX6" fmla="*/ 141505 w 610153"/>
              <a:gd name="connsiteY6" fmla="*/ 4823460 h 4823460"/>
              <a:gd name="connsiteX0" fmla="*/ 0 w 514368"/>
              <a:gd name="connsiteY0" fmla="*/ 0 h 4823460"/>
              <a:gd name="connsiteX1" fmla="*/ 308610 w 514368"/>
              <a:gd name="connsiteY1" fmla="*/ 720090 h 4823460"/>
              <a:gd name="connsiteX2" fmla="*/ 514350 w 514368"/>
              <a:gd name="connsiteY2" fmla="*/ 1577340 h 4823460"/>
              <a:gd name="connsiteX3" fmla="*/ 320040 w 514368"/>
              <a:gd name="connsiteY3" fmla="*/ 2377440 h 4823460"/>
              <a:gd name="connsiteX4" fmla="*/ 217170 w 514368"/>
              <a:gd name="connsiteY4" fmla="*/ 3063240 h 4823460"/>
              <a:gd name="connsiteX5" fmla="*/ 194310 w 514368"/>
              <a:gd name="connsiteY5" fmla="*/ 3794760 h 4823460"/>
              <a:gd name="connsiteX6" fmla="*/ 45720 w 514368"/>
              <a:gd name="connsiteY6" fmla="*/ 4823460 h 4823460"/>
              <a:gd name="connsiteX0" fmla="*/ 0 w 514368"/>
              <a:gd name="connsiteY0" fmla="*/ 0 h 4023360"/>
              <a:gd name="connsiteX1" fmla="*/ 308610 w 514368"/>
              <a:gd name="connsiteY1" fmla="*/ 720090 h 4023360"/>
              <a:gd name="connsiteX2" fmla="*/ 514350 w 514368"/>
              <a:gd name="connsiteY2" fmla="*/ 1577340 h 4023360"/>
              <a:gd name="connsiteX3" fmla="*/ 320040 w 514368"/>
              <a:gd name="connsiteY3" fmla="*/ 2377440 h 4023360"/>
              <a:gd name="connsiteX4" fmla="*/ 217170 w 514368"/>
              <a:gd name="connsiteY4" fmla="*/ 3063240 h 4023360"/>
              <a:gd name="connsiteX5" fmla="*/ 194310 w 514368"/>
              <a:gd name="connsiteY5" fmla="*/ 3794760 h 4023360"/>
              <a:gd name="connsiteX6" fmla="*/ 194310 w 514368"/>
              <a:gd name="connsiteY6" fmla="*/ 4023360 h 402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368" h="4023360">
                <a:moveTo>
                  <a:pt x="0" y="0"/>
                </a:moveTo>
                <a:cubicBezTo>
                  <a:pt x="102870" y="240030"/>
                  <a:pt x="222885" y="457200"/>
                  <a:pt x="308610" y="720090"/>
                </a:cubicBezTo>
                <a:cubicBezTo>
                  <a:pt x="394335" y="982980"/>
                  <a:pt x="512445" y="1301115"/>
                  <a:pt x="514350" y="1577340"/>
                </a:cubicBezTo>
                <a:cubicBezTo>
                  <a:pt x="516255" y="1853565"/>
                  <a:pt x="369570" y="2129790"/>
                  <a:pt x="320040" y="2377440"/>
                </a:cubicBezTo>
                <a:cubicBezTo>
                  <a:pt x="270510" y="2625090"/>
                  <a:pt x="238125" y="2827020"/>
                  <a:pt x="217170" y="3063240"/>
                </a:cubicBezTo>
                <a:cubicBezTo>
                  <a:pt x="196215" y="3299460"/>
                  <a:pt x="198120" y="3634740"/>
                  <a:pt x="194310" y="3794760"/>
                </a:cubicBezTo>
                <a:cubicBezTo>
                  <a:pt x="190500" y="3954780"/>
                  <a:pt x="148590" y="3680460"/>
                  <a:pt x="194310" y="402336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0" name="Figura a mano libera 79">
            <a:extLst>
              <a:ext uri="{FF2B5EF4-FFF2-40B4-BE49-F238E27FC236}">
                <a16:creationId xmlns="" xmlns:a16="http://schemas.microsoft.com/office/drawing/2014/main" id="{3C820459-D15D-4841-A675-330271CA8D24}"/>
              </a:ext>
            </a:extLst>
          </p:cNvPr>
          <p:cNvSpPr/>
          <p:nvPr/>
        </p:nvSpPr>
        <p:spPr>
          <a:xfrm>
            <a:off x="3981310" y="1688763"/>
            <a:ext cx="247037" cy="2331720"/>
          </a:xfrm>
          <a:custGeom>
            <a:avLst/>
            <a:gdLst>
              <a:gd name="connsiteX0" fmla="*/ 91440 w 605790"/>
              <a:gd name="connsiteY0" fmla="*/ 0 h 4823460"/>
              <a:gd name="connsiteX1" fmla="*/ 400050 w 605790"/>
              <a:gd name="connsiteY1" fmla="*/ 720090 h 4823460"/>
              <a:gd name="connsiteX2" fmla="*/ 605790 w 605790"/>
              <a:gd name="connsiteY2" fmla="*/ 1577340 h 4823460"/>
              <a:gd name="connsiteX3" fmla="*/ 331470 w 605790"/>
              <a:gd name="connsiteY3" fmla="*/ 2400300 h 4823460"/>
              <a:gd name="connsiteX4" fmla="*/ 171450 w 605790"/>
              <a:gd name="connsiteY4" fmla="*/ 3086100 h 4823460"/>
              <a:gd name="connsiteX5" fmla="*/ 0 w 605790"/>
              <a:gd name="connsiteY5" fmla="*/ 3794760 h 4823460"/>
              <a:gd name="connsiteX6" fmla="*/ 137160 w 605790"/>
              <a:gd name="connsiteY6" fmla="*/ 4823460 h 4823460"/>
              <a:gd name="connsiteX0" fmla="*/ 91440 w 605790"/>
              <a:gd name="connsiteY0" fmla="*/ 0 h 4823460"/>
              <a:gd name="connsiteX1" fmla="*/ 400050 w 605790"/>
              <a:gd name="connsiteY1" fmla="*/ 720090 h 4823460"/>
              <a:gd name="connsiteX2" fmla="*/ 605790 w 605790"/>
              <a:gd name="connsiteY2" fmla="*/ 1577340 h 4823460"/>
              <a:gd name="connsiteX3" fmla="*/ 331470 w 605790"/>
              <a:gd name="connsiteY3" fmla="*/ 2400300 h 4823460"/>
              <a:gd name="connsiteX4" fmla="*/ 171450 w 605790"/>
              <a:gd name="connsiteY4" fmla="*/ 3086100 h 4823460"/>
              <a:gd name="connsiteX5" fmla="*/ 0 w 605790"/>
              <a:gd name="connsiteY5" fmla="*/ 3794760 h 4823460"/>
              <a:gd name="connsiteX6" fmla="*/ 137160 w 605790"/>
              <a:gd name="connsiteY6" fmla="*/ 4823460 h 4823460"/>
              <a:gd name="connsiteX0" fmla="*/ 91440 w 606488"/>
              <a:gd name="connsiteY0" fmla="*/ 0 h 4823460"/>
              <a:gd name="connsiteX1" fmla="*/ 400050 w 606488"/>
              <a:gd name="connsiteY1" fmla="*/ 720090 h 4823460"/>
              <a:gd name="connsiteX2" fmla="*/ 605790 w 606488"/>
              <a:gd name="connsiteY2" fmla="*/ 1577340 h 4823460"/>
              <a:gd name="connsiteX3" fmla="*/ 331470 w 606488"/>
              <a:gd name="connsiteY3" fmla="*/ 2400300 h 4823460"/>
              <a:gd name="connsiteX4" fmla="*/ 171450 w 606488"/>
              <a:gd name="connsiteY4" fmla="*/ 3086100 h 4823460"/>
              <a:gd name="connsiteX5" fmla="*/ 0 w 606488"/>
              <a:gd name="connsiteY5" fmla="*/ 3794760 h 4823460"/>
              <a:gd name="connsiteX6" fmla="*/ 137160 w 606488"/>
              <a:gd name="connsiteY6" fmla="*/ 4823460 h 4823460"/>
              <a:gd name="connsiteX0" fmla="*/ 91440 w 628271"/>
              <a:gd name="connsiteY0" fmla="*/ 0 h 4823460"/>
              <a:gd name="connsiteX1" fmla="*/ 400050 w 628271"/>
              <a:gd name="connsiteY1" fmla="*/ 720090 h 4823460"/>
              <a:gd name="connsiteX2" fmla="*/ 605790 w 628271"/>
              <a:gd name="connsiteY2" fmla="*/ 1577340 h 4823460"/>
              <a:gd name="connsiteX3" fmla="*/ 331470 w 628271"/>
              <a:gd name="connsiteY3" fmla="*/ 2400300 h 4823460"/>
              <a:gd name="connsiteX4" fmla="*/ 171450 w 628271"/>
              <a:gd name="connsiteY4" fmla="*/ 3086100 h 4823460"/>
              <a:gd name="connsiteX5" fmla="*/ 0 w 628271"/>
              <a:gd name="connsiteY5" fmla="*/ 3794760 h 4823460"/>
              <a:gd name="connsiteX6" fmla="*/ 137160 w 628271"/>
              <a:gd name="connsiteY6" fmla="*/ 4823460 h 4823460"/>
              <a:gd name="connsiteX0" fmla="*/ 91440 w 628271"/>
              <a:gd name="connsiteY0" fmla="*/ 0 h 4823460"/>
              <a:gd name="connsiteX1" fmla="*/ 400050 w 628271"/>
              <a:gd name="connsiteY1" fmla="*/ 720090 h 4823460"/>
              <a:gd name="connsiteX2" fmla="*/ 605790 w 628271"/>
              <a:gd name="connsiteY2" fmla="*/ 1577340 h 4823460"/>
              <a:gd name="connsiteX3" fmla="*/ 331470 w 628271"/>
              <a:gd name="connsiteY3" fmla="*/ 2400300 h 4823460"/>
              <a:gd name="connsiteX4" fmla="*/ 171450 w 628271"/>
              <a:gd name="connsiteY4" fmla="*/ 3086100 h 4823460"/>
              <a:gd name="connsiteX5" fmla="*/ 0 w 628271"/>
              <a:gd name="connsiteY5" fmla="*/ 3794760 h 4823460"/>
              <a:gd name="connsiteX6" fmla="*/ 137160 w 628271"/>
              <a:gd name="connsiteY6" fmla="*/ 4823460 h 4823460"/>
              <a:gd name="connsiteX0" fmla="*/ 91440 w 628271"/>
              <a:gd name="connsiteY0" fmla="*/ 0 h 4823460"/>
              <a:gd name="connsiteX1" fmla="*/ 400050 w 628271"/>
              <a:gd name="connsiteY1" fmla="*/ 720090 h 4823460"/>
              <a:gd name="connsiteX2" fmla="*/ 605790 w 628271"/>
              <a:gd name="connsiteY2" fmla="*/ 1577340 h 4823460"/>
              <a:gd name="connsiteX3" fmla="*/ 331470 w 628271"/>
              <a:gd name="connsiteY3" fmla="*/ 2400300 h 4823460"/>
              <a:gd name="connsiteX4" fmla="*/ 171450 w 628271"/>
              <a:gd name="connsiteY4" fmla="*/ 3086100 h 4823460"/>
              <a:gd name="connsiteX5" fmla="*/ 0 w 628271"/>
              <a:gd name="connsiteY5" fmla="*/ 3794760 h 4823460"/>
              <a:gd name="connsiteX6" fmla="*/ 137160 w 628271"/>
              <a:gd name="connsiteY6" fmla="*/ 4823460 h 4823460"/>
              <a:gd name="connsiteX0" fmla="*/ 104338 w 641169"/>
              <a:gd name="connsiteY0" fmla="*/ 0 h 4823460"/>
              <a:gd name="connsiteX1" fmla="*/ 412948 w 641169"/>
              <a:gd name="connsiteY1" fmla="*/ 720090 h 4823460"/>
              <a:gd name="connsiteX2" fmla="*/ 618688 w 641169"/>
              <a:gd name="connsiteY2" fmla="*/ 1577340 h 4823460"/>
              <a:gd name="connsiteX3" fmla="*/ 344368 w 641169"/>
              <a:gd name="connsiteY3" fmla="*/ 2400300 h 4823460"/>
              <a:gd name="connsiteX4" fmla="*/ 184348 w 641169"/>
              <a:gd name="connsiteY4" fmla="*/ 3086100 h 4823460"/>
              <a:gd name="connsiteX5" fmla="*/ 12898 w 641169"/>
              <a:gd name="connsiteY5" fmla="*/ 3794760 h 4823460"/>
              <a:gd name="connsiteX6" fmla="*/ 150058 w 641169"/>
              <a:gd name="connsiteY6" fmla="*/ 4823460 h 4823460"/>
              <a:gd name="connsiteX0" fmla="*/ 104338 w 641169"/>
              <a:gd name="connsiteY0" fmla="*/ 0 h 4823460"/>
              <a:gd name="connsiteX1" fmla="*/ 412948 w 641169"/>
              <a:gd name="connsiteY1" fmla="*/ 720090 h 4823460"/>
              <a:gd name="connsiteX2" fmla="*/ 618688 w 641169"/>
              <a:gd name="connsiteY2" fmla="*/ 1577340 h 4823460"/>
              <a:gd name="connsiteX3" fmla="*/ 344368 w 641169"/>
              <a:gd name="connsiteY3" fmla="*/ 2400300 h 4823460"/>
              <a:gd name="connsiteX4" fmla="*/ 184348 w 641169"/>
              <a:gd name="connsiteY4" fmla="*/ 3086100 h 4823460"/>
              <a:gd name="connsiteX5" fmla="*/ 12898 w 641169"/>
              <a:gd name="connsiteY5" fmla="*/ 3794760 h 4823460"/>
              <a:gd name="connsiteX6" fmla="*/ 150058 w 641169"/>
              <a:gd name="connsiteY6" fmla="*/ 4823460 h 4823460"/>
              <a:gd name="connsiteX0" fmla="*/ 95785 w 632616"/>
              <a:gd name="connsiteY0" fmla="*/ 0 h 4823460"/>
              <a:gd name="connsiteX1" fmla="*/ 404395 w 632616"/>
              <a:gd name="connsiteY1" fmla="*/ 720090 h 4823460"/>
              <a:gd name="connsiteX2" fmla="*/ 610135 w 632616"/>
              <a:gd name="connsiteY2" fmla="*/ 1577340 h 4823460"/>
              <a:gd name="connsiteX3" fmla="*/ 335815 w 632616"/>
              <a:gd name="connsiteY3" fmla="*/ 2400300 h 4823460"/>
              <a:gd name="connsiteX4" fmla="*/ 312955 w 632616"/>
              <a:gd name="connsiteY4" fmla="*/ 3063240 h 4823460"/>
              <a:gd name="connsiteX5" fmla="*/ 4345 w 632616"/>
              <a:gd name="connsiteY5" fmla="*/ 3794760 h 4823460"/>
              <a:gd name="connsiteX6" fmla="*/ 141505 w 632616"/>
              <a:gd name="connsiteY6" fmla="*/ 4823460 h 4823460"/>
              <a:gd name="connsiteX0" fmla="*/ 95785 w 610153"/>
              <a:gd name="connsiteY0" fmla="*/ 0 h 4823460"/>
              <a:gd name="connsiteX1" fmla="*/ 404395 w 610153"/>
              <a:gd name="connsiteY1" fmla="*/ 720090 h 4823460"/>
              <a:gd name="connsiteX2" fmla="*/ 610135 w 610153"/>
              <a:gd name="connsiteY2" fmla="*/ 1577340 h 4823460"/>
              <a:gd name="connsiteX3" fmla="*/ 415825 w 610153"/>
              <a:gd name="connsiteY3" fmla="*/ 2377440 h 4823460"/>
              <a:gd name="connsiteX4" fmla="*/ 312955 w 610153"/>
              <a:gd name="connsiteY4" fmla="*/ 3063240 h 4823460"/>
              <a:gd name="connsiteX5" fmla="*/ 4345 w 610153"/>
              <a:gd name="connsiteY5" fmla="*/ 3794760 h 4823460"/>
              <a:gd name="connsiteX6" fmla="*/ 141505 w 610153"/>
              <a:gd name="connsiteY6" fmla="*/ 4823460 h 4823460"/>
              <a:gd name="connsiteX0" fmla="*/ 0 w 514368"/>
              <a:gd name="connsiteY0" fmla="*/ 0 h 4823460"/>
              <a:gd name="connsiteX1" fmla="*/ 308610 w 514368"/>
              <a:gd name="connsiteY1" fmla="*/ 720090 h 4823460"/>
              <a:gd name="connsiteX2" fmla="*/ 514350 w 514368"/>
              <a:gd name="connsiteY2" fmla="*/ 1577340 h 4823460"/>
              <a:gd name="connsiteX3" fmla="*/ 320040 w 514368"/>
              <a:gd name="connsiteY3" fmla="*/ 2377440 h 4823460"/>
              <a:gd name="connsiteX4" fmla="*/ 217170 w 514368"/>
              <a:gd name="connsiteY4" fmla="*/ 3063240 h 4823460"/>
              <a:gd name="connsiteX5" fmla="*/ 194310 w 514368"/>
              <a:gd name="connsiteY5" fmla="*/ 3794760 h 4823460"/>
              <a:gd name="connsiteX6" fmla="*/ 45720 w 514368"/>
              <a:gd name="connsiteY6" fmla="*/ 4823460 h 4823460"/>
              <a:gd name="connsiteX0" fmla="*/ 0 w 514368"/>
              <a:gd name="connsiteY0" fmla="*/ 0 h 4023360"/>
              <a:gd name="connsiteX1" fmla="*/ 308610 w 514368"/>
              <a:gd name="connsiteY1" fmla="*/ 720090 h 4023360"/>
              <a:gd name="connsiteX2" fmla="*/ 514350 w 514368"/>
              <a:gd name="connsiteY2" fmla="*/ 1577340 h 4023360"/>
              <a:gd name="connsiteX3" fmla="*/ 320040 w 514368"/>
              <a:gd name="connsiteY3" fmla="*/ 2377440 h 4023360"/>
              <a:gd name="connsiteX4" fmla="*/ 217170 w 514368"/>
              <a:gd name="connsiteY4" fmla="*/ 3063240 h 4023360"/>
              <a:gd name="connsiteX5" fmla="*/ 194310 w 514368"/>
              <a:gd name="connsiteY5" fmla="*/ 3794760 h 4023360"/>
              <a:gd name="connsiteX6" fmla="*/ 194310 w 514368"/>
              <a:gd name="connsiteY6" fmla="*/ 4023360 h 4023360"/>
              <a:gd name="connsiteX0" fmla="*/ 0 w 515260"/>
              <a:gd name="connsiteY0" fmla="*/ 0 h 4023360"/>
              <a:gd name="connsiteX1" fmla="*/ 308610 w 515260"/>
              <a:gd name="connsiteY1" fmla="*/ 720090 h 4023360"/>
              <a:gd name="connsiteX2" fmla="*/ 514350 w 515260"/>
              <a:gd name="connsiteY2" fmla="*/ 1577340 h 4023360"/>
              <a:gd name="connsiteX3" fmla="*/ 377190 w 515260"/>
              <a:gd name="connsiteY3" fmla="*/ 2457450 h 4023360"/>
              <a:gd name="connsiteX4" fmla="*/ 217170 w 515260"/>
              <a:gd name="connsiteY4" fmla="*/ 3063240 h 4023360"/>
              <a:gd name="connsiteX5" fmla="*/ 194310 w 515260"/>
              <a:gd name="connsiteY5" fmla="*/ 3794760 h 4023360"/>
              <a:gd name="connsiteX6" fmla="*/ 194310 w 515260"/>
              <a:gd name="connsiteY6" fmla="*/ 4023360 h 4023360"/>
              <a:gd name="connsiteX0" fmla="*/ 0 w 515260"/>
              <a:gd name="connsiteY0" fmla="*/ 0 h 4023360"/>
              <a:gd name="connsiteX1" fmla="*/ 308610 w 515260"/>
              <a:gd name="connsiteY1" fmla="*/ 720090 h 4023360"/>
              <a:gd name="connsiteX2" fmla="*/ 514350 w 515260"/>
              <a:gd name="connsiteY2" fmla="*/ 1577340 h 4023360"/>
              <a:gd name="connsiteX3" fmla="*/ 377190 w 515260"/>
              <a:gd name="connsiteY3" fmla="*/ 2457450 h 4023360"/>
              <a:gd name="connsiteX4" fmla="*/ 217170 w 515260"/>
              <a:gd name="connsiteY4" fmla="*/ 3063240 h 4023360"/>
              <a:gd name="connsiteX5" fmla="*/ 148590 w 515260"/>
              <a:gd name="connsiteY5" fmla="*/ 3566160 h 4023360"/>
              <a:gd name="connsiteX6" fmla="*/ 194310 w 515260"/>
              <a:gd name="connsiteY6" fmla="*/ 4023360 h 4023360"/>
              <a:gd name="connsiteX0" fmla="*/ 0 w 515260"/>
              <a:gd name="connsiteY0" fmla="*/ 0 h 3566160"/>
              <a:gd name="connsiteX1" fmla="*/ 308610 w 515260"/>
              <a:gd name="connsiteY1" fmla="*/ 720090 h 3566160"/>
              <a:gd name="connsiteX2" fmla="*/ 514350 w 515260"/>
              <a:gd name="connsiteY2" fmla="*/ 1577340 h 3566160"/>
              <a:gd name="connsiteX3" fmla="*/ 377190 w 515260"/>
              <a:gd name="connsiteY3" fmla="*/ 2457450 h 3566160"/>
              <a:gd name="connsiteX4" fmla="*/ 217170 w 515260"/>
              <a:gd name="connsiteY4" fmla="*/ 3063240 h 3566160"/>
              <a:gd name="connsiteX5" fmla="*/ 148590 w 515260"/>
              <a:gd name="connsiteY5" fmla="*/ 3566160 h 3566160"/>
              <a:gd name="connsiteX0" fmla="*/ 0 w 515260"/>
              <a:gd name="connsiteY0" fmla="*/ 0 h 3063240"/>
              <a:gd name="connsiteX1" fmla="*/ 308610 w 515260"/>
              <a:gd name="connsiteY1" fmla="*/ 720090 h 3063240"/>
              <a:gd name="connsiteX2" fmla="*/ 514350 w 515260"/>
              <a:gd name="connsiteY2" fmla="*/ 1577340 h 3063240"/>
              <a:gd name="connsiteX3" fmla="*/ 377190 w 515260"/>
              <a:gd name="connsiteY3" fmla="*/ 2457450 h 3063240"/>
              <a:gd name="connsiteX4" fmla="*/ 217170 w 515260"/>
              <a:gd name="connsiteY4" fmla="*/ 3063240 h 3063240"/>
              <a:gd name="connsiteX0" fmla="*/ 0 w 515260"/>
              <a:gd name="connsiteY0" fmla="*/ 0 h 2457450"/>
              <a:gd name="connsiteX1" fmla="*/ 308610 w 515260"/>
              <a:gd name="connsiteY1" fmla="*/ 720090 h 2457450"/>
              <a:gd name="connsiteX2" fmla="*/ 514350 w 515260"/>
              <a:gd name="connsiteY2" fmla="*/ 1577340 h 2457450"/>
              <a:gd name="connsiteX3" fmla="*/ 377190 w 515260"/>
              <a:gd name="connsiteY3" fmla="*/ 2457450 h 2457450"/>
              <a:gd name="connsiteX0" fmla="*/ 0 w 515048"/>
              <a:gd name="connsiteY0" fmla="*/ 0 h 2548890"/>
              <a:gd name="connsiteX1" fmla="*/ 308610 w 515048"/>
              <a:gd name="connsiteY1" fmla="*/ 720090 h 2548890"/>
              <a:gd name="connsiteX2" fmla="*/ 514350 w 515048"/>
              <a:gd name="connsiteY2" fmla="*/ 1577340 h 2548890"/>
              <a:gd name="connsiteX3" fmla="*/ 240030 w 515048"/>
              <a:gd name="connsiteY3" fmla="*/ 2548890 h 2548890"/>
              <a:gd name="connsiteX0" fmla="*/ 0 w 391191"/>
              <a:gd name="connsiteY0" fmla="*/ 0 h 2548890"/>
              <a:gd name="connsiteX1" fmla="*/ 308610 w 391191"/>
              <a:gd name="connsiteY1" fmla="*/ 720090 h 2548890"/>
              <a:gd name="connsiteX2" fmla="*/ 388620 w 391191"/>
              <a:gd name="connsiteY2" fmla="*/ 1748790 h 2548890"/>
              <a:gd name="connsiteX3" fmla="*/ 240030 w 391191"/>
              <a:gd name="connsiteY3" fmla="*/ 2548890 h 2548890"/>
              <a:gd name="connsiteX0" fmla="*/ 0 w 253128"/>
              <a:gd name="connsiteY0" fmla="*/ 0 h 2251710"/>
              <a:gd name="connsiteX1" fmla="*/ 171450 w 253128"/>
              <a:gd name="connsiteY1" fmla="*/ 422910 h 2251710"/>
              <a:gd name="connsiteX2" fmla="*/ 251460 w 253128"/>
              <a:gd name="connsiteY2" fmla="*/ 1451610 h 2251710"/>
              <a:gd name="connsiteX3" fmla="*/ 102870 w 253128"/>
              <a:gd name="connsiteY3" fmla="*/ 2251710 h 2251710"/>
              <a:gd name="connsiteX0" fmla="*/ 0 w 242012"/>
              <a:gd name="connsiteY0" fmla="*/ 0 h 2251710"/>
              <a:gd name="connsiteX1" fmla="*/ 171450 w 242012"/>
              <a:gd name="connsiteY1" fmla="*/ 422910 h 2251710"/>
              <a:gd name="connsiteX2" fmla="*/ 240030 w 242012"/>
              <a:gd name="connsiteY2" fmla="*/ 1417320 h 2251710"/>
              <a:gd name="connsiteX3" fmla="*/ 102870 w 242012"/>
              <a:gd name="connsiteY3" fmla="*/ 2251710 h 2251710"/>
              <a:gd name="connsiteX0" fmla="*/ 0 w 247037"/>
              <a:gd name="connsiteY0" fmla="*/ 0 h 2331720"/>
              <a:gd name="connsiteX1" fmla="*/ 171450 w 247037"/>
              <a:gd name="connsiteY1" fmla="*/ 422910 h 2331720"/>
              <a:gd name="connsiteX2" fmla="*/ 240030 w 247037"/>
              <a:gd name="connsiteY2" fmla="*/ 1417320 h 2331720"/>
              <a:gd name="connsiteX3" fmla="*/ 11430 w 247037"/>
              <a:gd name="connsiteY3" fmla="*/ 2331720 h 2331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037" h="2331720">
                <a:moveTo>
                  <a:pt x="0" y="0"/>
                </a:moveTo>
                <a:cubicBezTo>
                  <a:pt x="102870" y="240030"/>
                  <a:pt x="131445" y="186690"/>
                  <a:pt x="171450" y="422910"/>
                </a:cubicBezTo>
                <a:cubicBezTo>
                  <a:pt x="211455" y="659130"/>
                  <a:pt x="266700" y="1099185"/>
                  <a:pt x="240030" y="1417320"/>
                </a:cubicBezTo>
                <a:cubicBezTo>
                  <a:pt x="213360" y="1735455"/>
                  <a:pt x="60960" y="2084070"/>
                  <a:pt x="11430" y="233172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Figura a mano libera 80">
            <a:extLst>
              <a:ext uri="{FF2B5EF4-FFF2-40B4-BE49-F238E27FC236}">
                <a16:creationId xmlns="" xmlns:a16="http://schemas.microsoft.com/office/drawing/2014/main" id="{2CFD1958-D987-0B4B-89B1-D232B06EE617}"/>
              </a:ext>
            </a:extLst>
          </p:cNvPr>
          <p:cNvSpPr/>
          <p:nvPr/>
        </p:nvSpPr>
        <p:spPr>
          <a:xfrm>
            <a:off x="2511095" y="1725850"/>
            <a:ext cx="247037" cy="2331720"/>
          </a:xfrm>
          <a:custGeom>
            <a:avLst/>
            <a:gdLst>
              <a:gd name="connsiteX0" fmla="*/ 91440 w 605790"/>
              <a:gd name="connsiteY0" fmla="*/ 0 h 4823460"/>
              <a:gd name="connsiteX1" fmla="*/ 400050 w 605790"/>
              <a:gd name="connsiteY1" fmla="*/ 720090 h 4823460"/>
              <a:gd name="connsiteX2" fmla="*/ 605790 w 605790"/>
              <a:gd name="connsiteY2" fmla="*/ 1577340 h 4823460"/>
              <a:gd name="connsiteX3" fmla="*/ 331470 w 605790"/>
              <a:gd name="connsiteY3" fmla="*/ 2400300 h 4823460"/>
              <a:gd name="connsiteX4" fmla="*/ 171450 w 605790"/>
              <a:gd name="connsiteY4" fmla="*/ 3086100 h 4823460"/>
              <a:gd name="connsiteX5" fmla="*/ 0 w 605790"/>
              <a:gd name="connsiteY5" fmla="*/ 3794760 h 4823460"/>
              <a:gd name="connsiteX6" fmla="*/ 137160 w 605790"/>
              <a:gd name="connsiteY6" fmla="*/ 4823460 h 4823460"/>
              <a:gd name="connsiteX0" fmla="*/ 91440 w 605790"/>
              <a:gd name="connsiteY0" fmla="*/ 0 h 4823460"/>
              <a:gd name="connsiteX1" fmla="*/ 400050 w 605790"/>
              <a:gd name="connsiteY1" fmla="*/ 720090 h 4823460"/>
              <a:gd name="connsiteX2" fmla="*/ 605790 w 605790"/>
              <a:gd name="connsiteY2" fmla="*/ 1577340 h 4823460"/>
              <a:gd name="connsiteX3" fmla="*/ 331470 w 605790"/>
              <a:gd name="connsiteY3" fmla="*/ 2400300 h 4823460"/>
              <a:gd name="connsiteX4" fmla="*/ 171450 w 605790"/>
              <a:gd name="connsiteY4" fmla="*/ 3086100 h 4823460"/>
              <a:gd name="connsiteX5" fmla="*/ 0 w 605790"/>
              <a:gd name="connsiteY5" fmla="*/ 3794760 h 4823460"/>
              <a:gd name="connsiteX6" fmla="*/ 137160 w 605790"/>
              <a:gd name="connsiteY6" fmla="*/ 4823460 h 4823460"/>
              <a:gd name="connsiteX0" fmla="*/ 91440 w 606488"/>
              <a:gd name="connsiteY0" fmla="*/ 0 h 4823460"/>
              <a:gd name="connsiteX1" fmla="*/ 400050 w 606488"/>
              <a:gd name="connsiteY1" fmla="*/ 720090 h 4823460"/>
              <a:gd name="connsiteX2" fmla="*/ 605790 w 606488"/>
              <a:gd name="connsiteY2" fmla="*/ 1577340 h 4823460"/>
              <a:gd name="connsiteX3" fmla="*/ 331470 w 606488"/>
              <a:gd name="connsiteY3" fmla="*/ 2400300 h 4823460"/>
              <a:gd name="connsiteX4" fmla="*/ 171450 w 606488"/>
              <a:gd name="connsiteY4" fmla="*/ 3086100 h 4823460"/>
              <a:gd name="connsiteX5" fmla="*/ 0 w 606488"/>
              <a:gd name="connsiteY5" fmla="*/ 3794760 h 4823460"/>
              <a:gd name="connsiteX6" fmla="*/ 137160 w 606488"/>
              <a:gd name="connsiteY6" fmla="*/ 4823460 h 4823460"/>
              <a:gd name="connsiteX0" fmla="*/ 91440 w 628271"/>
              <a:gd name="connsiteY0" fmla="*/ 0 h 4823460"/>
              <a:gd name="connsiteX1" fmla="*/ 400050 w 628271"/>
              <a:gd name="connsiteY1" fmla="*/ 720090 h 4823460"/>
              <a:gd name="connsiteX2" fmla="*/ 605790 w 628271"/>
              <a:gd name="connsiteY2" fmla="*/ 1577340 h 4823460"/>
              <a:gd name="connsiteX3" fmla="*/ 331470 w 628271"/>
              <a:gd name="connsiteY3" fmla="*/ 2400300 h 4823460"/>
              <a:gd name="connsiteX4" fmla="*/ 171450 w 628271"/>
              <a:gd name="connsiteY4" fmla="*/ 3086100 h 4823460"/>
              <a:gd name="connsiteX5" fmla="*/ 0 w 628271"/>
              <a:gd name="connsiteY5" fmla="*/ 3794760 h 4823460"/>
              <a:gd name="connsiteX6" fmla="*/ 137160 w 628271"/>
              <a:gd name="connsiteY6" fmla="*/ 4823460 h 4823460"/>
              <a:gd name="connsiteX0" fmla="*/ 91440 w 628271"/>
              <a:gd name="connsiteY0" fmla="*/ 0 h 4823460"/>
              <a:gd name="connsiteX1" fmla="*/ 400050 w 628271"/>
              <a:gd name="connsiteY1" fmla="*/ 720090 h 4823460"/>
              <a:gd name="connsiteX2" fmla="*/ 605790 w 628271"/>
              <a:gd name="connsiteY2" fmla="*/ 1577340 h 4823460"/>
              <a:gd name="connsiteX3" fmla="*/ 331470 w 628271"/>
              <a:gd name="connsiteY3" fmla="*/ 2400300 h 4823460"/>
              <a:gd name="connsiteX4" fmla="*/ 171450 w 628271"/>
              <a:gd name="connsiteY4" fmla="*/ 3086100 h 4823460"/>
              <a:gd name="connsiteX5" fmla="*/ 0 w 628271"/>
              <a:gd name="connsiteY5" fmla="*/ 3794760 h 4823460"/>
              <a:gd name="connsiteX6" fmla="*/ 137160 w 628271"/>
              <a:gd name="connsiteY6" fmla="*/ 4823460 h 4823460"/>
              <a:gd name="connsiteX0" fmla="*/ 91440 w 628271"/>
              <a:gd name="connsiteY0" fmla="*/ 0 h 4823460"/>
              <a:gd name="connsiteX1" fmla="*/ 400050 w 628271"/>
              <a:gd name="connsiteY1" fmla="*/ 720090 h 4823460"/>
              <a:gd name="connsiteX2" fmla="*/ 605790 w 628271"/>
              <a:gd name="connsiteY2" fmla="*/ 1577340 h 4823460"/>
              <a:gd name="connsiteX3" fmla="*/ 331470 w 628271"/>
              <a:gd name="connsiteY3" fmla="*/ 2400300 h 4823460"/>
              <a:gd name="connsiteX4" fmla="*/ 171450 w 628271"/>
              <a:gd name="connsiteY4" fmla="*/ 3086100 h 4823460"/>
              <a:gd name="connsiteX5" fmla="*/ 0 w 628271"/>
              <a:gd name="connsiteY5" fmla="*/ 3794760 h 4823460"/>
              <a:gd name="connsiteX6" fmla="*/ 137160 w 628271"/>
              <a:gd name="connsiteY6" fmla="*/ 4823460 h 4823460"/>
              <a:gd name="connsiteX0" fmla="*/ 104338 w 641169"/>
              <a:gd name="connsiteY0" fmla="*/ 0 h 4823460"/>
              <a:gd name="connsiteX1" fmla="*/ 412948 w 641169"/>
              <a:gd name="connsiteY1" fmla="*/ 720090 h 4823460"/>
              <a:gd name="connsiteX2" fmla="*/ 618688 w 641169"/>
              <a:gd name="connsiteY2" fmla="*/ 1577340 h 4823460"/>
              <a:gd name="connsiteX3" fmla="*/ 344368 w 641169"/>
              <a:gd name="connsiteY3" fmla="*/ 2400300 h 4823460"/>
              <a:gd name="connsiteX4" fmla="*/ 184348 w 641169"/>
              <a:gd name="connsiteY4" fmla="*/ 3086100 h 4823460"/>
              <a:gd name="connsiteX5" fmla="*/ 12898 w 641169"/>
              <a:gd name="connsiteY5" fmla="*/ 3794760 h 4823460"/>
              <a:gd name="connsiteX6" fmla="*/ 150058 w 641169"/>
              <a:gd name="connsiteY6" fmla="*/ 4823460 h 4823460"/>
              <a:gd name="connsiteX0" fmla="*/ 104338 w 641169"/>
              <a:gd name="connsiteY0" fmla="*/ 0 h 4823460"/>
              <a:gd name="connsiteX1" fmla="*/ 412948 w 641169"/>
              <a:gd name="connsiteY1" fmla="*/ 720090 h 4823460"/>
              <a:gd name="connsiteX2" fmla="*/ 618688 w 641169"/>
              <a:gd name="connsiteY2" fmla="*/ 1577340 h 4823460"/>
              <a:gd name="connsiteX3" fmla="*/ 344368 w 641169"/>
              <a:gd name="connsiteY3" fmla="*/ 2400300 h 4823460"/>
              <a:gd name="connsiteX4" fmla="*/ 184348 w 641169"/>
              <a:gd name="connsiteY4" fmla="*/ 3086100 h 4823460"/>
              <a:gd name="connsiteX5" fmla="*/ 12898 w 641169"/>
              <a:gd name="connsiteY5" fmla="*/ 3794760 h 4823460"/>
              <a:gd name="connsiteX6" fmla="*/ 150058 w 641169"/>
              <a:gd name="connsiteY6" fmla="*/ 4823460 h 4823460"/>
              <a:gd name="connsiteX0" fmla="*/ 95785 w 632616"/>
              <a:gd name="connsiteY0" fmla="*/ 0 h 4823460"/>
              <a:gd name="connsiteX1" fmla="*/ 404395 w 632616"/>
              <a:gd name="connsiteY1" fmla="*/ 720090 h 4823460"/>
              <a:gd name="connsiteX2" fmla="*/ 610135 w 632616"/>
              <a:gd name="connsiteY2" fmla="*/ 1577340 h 4823460"/>
              <a:gd name="connsiteX3" fmla="*/ 335815 w 632616"/>
              <a:gd name="connsiteY3" fmla="*/ 2400300 h 4823460"/>
              <a:gd name="connsiteX4" fmla="*/ 312955 w 632616"/>
              <a:gd name="connsiteY4" fmla="*/ 3063240 h 4823460"/>
              <a:gd name="connsiteX5" fmla="*/ 4345 w 632616"/>
              <a:gd name="connsiteY5" fmla="*/ 3794760 h 4823460"/>
              <a:gd name="connsiteX6" fmla="*/ 141505 w 632616"/>
              <a:gd name="connsiteY6" fmla="*/ 4823460 h 4823460"/>
              <a:gd name="connsiteX0" fmla="*/ 95785 w 610153"/>
              <a:gd name="connsiteY0" fmla="*/ 0 h 4823460"/>
              <a:gd name="connsiteX1" fmla="*/ 404395 w 610153"/>
              <a:gd name="connsiteY1" fmla="*/ 720090 h 4823460"/>
              <a:gd name="connsiteX2" fmla="*/ 610135 w 610153"/>
              <a:gd name="connsiteY2" fmla="*/ 1577340 h 4823460"/>
              <a:gd name="connsiteX3" fmla="*/ 415825 w 610153"/>
              <a:gd name="connsiteY3" fmla="*/ 2377440 h 4823460"/>
              <a:gd name="connsiteX4" fmla="*/ 312955 w 610153"/>
              <a:gd name="connsiteY4" fmla="*/ 3063240 h 4823460"/>
              <a:gd name="connsiteX5" fmla="*/ 4345 w 610153"/>
              <a:gd name="connsiteY5" fmla="*/ 3794760 h 4823460"/>
              <a:gd name="connsiteX6" fmla="*/ 141505 w 610153"/>
              <a:gd name="connsiteY6" fmla="*/ 4823460 h 4823460"/>
              <a:gd name="connsiteX0" fmla="*/ 0 w 514368"/>
              <a:gd name="connsiteY0" fmla="*/ 0 h 4823460"/>
              <a:gd name="connsiteX1" fmla="*/ 308610 w 514368"/>
              <a:gd name="connsiteY1" fmla="*/ 720090 h 4823460"/>
              <a:gd name="connsiteX2" fmla="*/ 514350 w 514368"/>
              <a:gd name="connsiteY2" fmla="*/ 1577340 h 4823460"/>
              <a:gd name="connsiteX3" fmla="*/ 320040 w 514368"/>
              <a:gd name="connsiteY3" fmla="*/ 2377440 h 4823460"/>
              <a:gd name="connsiteX4" fmla="*/ 217170 w 514368"/>
              <a:gd name="connsiteY4" fmla="*/ 3063240 h 4823460"/>
              <a:gd name="connsiteX5" fmla="*/ 194310 w 514368"/>
              <a:gd name="connsiteY5" fmla="*/ 3794760 h 4823460"/>
              <a:gd name="connsiteX6" fmla="*/ 45720 w 514368"/>
              <a:gd name="connsiteY6" fmla="*/ 4823460 h 4823460"/>
              <a:gd name="connsiteX0" fmla="*/ 0 w 514368"/>
              <a:gd name="connsiteY0" fmla="*/ 0 h 4023360"/>
              <a:gd name="connsiteX1" fmla="*/ 308610 w 514368"/>
              <a:gd name="connsiteY1" fmla="*/ 720090 h 4023360"/>
              <a:gd name="connsiteX2" fmla="*/ 514350 w 514368"/>
              <a:gd name="connsiteY2" fmla="*/ 1577340 h 4023360"/>
              <a:gd name="connsiteX3" fmla="*/ 320040 w 514368"/>
              <a:gd name="connsiteY3" fmla="*/ 2377440 h 4023360"/>
              <a:gd name="connsiteX4" fmla="*/ 217170 w 514368"/>
              <a:gd name="connsiteY4" fmla="*/ 3063240 h 4023360"/>
              <a:gd name="connsiteX5" fmla="*/ 194310 w 514368"/>
              <a:gd name="connsiteY5" fmla="*/ 3794760 h 4023360"/>
              <a:gd name="connsiteX6" fmla="*/ 194310 w 514368"/>
              <a:gd name="connsiteY6" fmla="*/ 4023360 h 4023360"/>
              <a:gd name="connsiteX0" fmla="*/ 0 w 515260"/>
              <a:gd name="connsiteY0" fmla="*/ 0 h 4023360"/>
              <a:gd name="connsiteX1" fmla="*/ 308610 w 515260"/>
              <a:gd name="connsiteY1" fmla="*/ 720090 h 4023360"/>
              <a:gd name="connsiteX2" fmla="*/ 514350 w 515260"/>
              <a:gd name="connsiteY2" fmla="*/ 1577340 h 4023360"/>
              <a:gd name="connsiteX3" fmla="*/ 377190 w 515260"/>
              <a:gd name="connsiteY3" fmla="*/ 2457450 h 4023360"/>
              <a:gd name="connsiteX4" fmla="*/ 217170 w 515260"/>
              <a:gd name="connsiteY4" fmla="*/ 3063240 h 4023360"/>
              <a:gd name="connsiteX5" fmla="*/ 194310 w 515260"/>
              <a:gd name="connsiteY5" fmla="*/ 3794760 h 4023360"/>
              <a:gd name="connsiteX6" fmla="*/ 194310 w 515260"/>
              <a:gd name="connsiteY6" fmla="*/ 4023360 h 4023360"/>
              <a:gd name="connsiteX0" fmla="*/ 0 w 515260"/>
              <a:gd name="connsiteY0" fmla="*/ 0 h 4023360"/>
              <a:gd name="connsiteX1" fmla="*/ 308610 w 515260"/>
              <a:gd name="connsiteY1" fmla="*/ 720090 h 4023360"/>
              <a:gd name="connsiteX2" fmla="*/ 514350 w 515260"/>
              <a:gd name="connsiteY2" fmla="*/ 1577340 h 4023360"/>
              <a:gd name="connsiteX3" fmla="*/ 377190 w 515260"/>
              <a:gd name="connsiteY3" fmla="*/ 2457450 h 4023360"/>
              <a:gd name="connsiteX4" fmla="*/ 217170 w 515260"/>
              <a:gd name="connsiteY4" fmla="*/ 3063240 h 4023360"/>
              <a:gd name="connsiteX5" fmla="*/ 148590 w 515260"/>
              <a:gd name="connsiteY5" fmla="*/ 3566160 h 4023360"/>
              <a:gd name="connsiteX6" fmla="*/ 194310 w 515260"/>
              <a:gd name="connsiteY6" fmla="*/ 4023360 h 4023360"/>
              <a:gd name="connsiteX0" fmla="*/ 0 w 515260"/>
              <a:gd name="connsiteY0" fmla="*/ 0 h 3566160"/>
              <a:gd name="connsiteX1" fmla="*/ 308610 w 515260"/>
              <a:gd name="connsiteY1" fmla="*/ 720090 h 3566160"/>
              <a:gd name="connsiteX2" fmla="*/ 514350 w 515260"/>
              <a:gd name="connsiteY2" fmla="*/ 1577340 h 3566160"/>
              <a:gd name="connsiteX3" fmla="*/ 377190 w 515260"/>
              <a:gd name="connsiteY3" fmla="*/ 2457450 h 3566160"/>
              <a:gd name="connsiteX4" fmla="*/ 217170 w 515260"/>
              <a:gd name="connsiteY4" fmla="*/ 3063240 h 3566160"/>
              <a:gd name="connsiteX5" fmla="*/ 148590 w 515260"/>
              <a:gd name="connsiteY5" fmla="*/ 3566160 h 3566160"/>
              <a:gd name="connsiteX0" fmla="*/ 0 w 515260"/>
              <a:gd name="connsiteY0" fmla="*/ 0 h 3063240"/>
              <a:gd name="connsiteX1" fmla="*/ 308610 w 515260"/>
              <a:gd name="connsiteY1" fmla="*/ 720090 h 3063240"/>
              <a:gd name="connsiteX2" fmla="*/ 514350 w 515260"/>
              <a:gd name="connsiteY2" fmla="*/ 1577340 h 3063240"/>
              <a:gd name="connsiteX3" fmla="*/ 377190 w 515260"/>
              <a:gd name="connsiteY3" fmla="*/ 2457450 h 3063240"/>
              <a:gd name="connsiteX4" fmla="*/ 217170 w 515260"/>
              <a:gd name="connsiteY4" fmla="*/ 3063240 h 3063240"/>
              <a:gd name="connsiteX0" fmla="*/ 0 w 515260"/>
              <a:gd name="connsiteY0" fmla="*/ 0 h 2457450"/>
              <a:gd name="connsiteX1" fmla="*/ 308610 w 515260"/>
              <a:gd name="connsiteY1" fmla="*/ 720090 h 2457450"/>
              <a:gd name="connsiteX2" fmla="*/ 514350 w 515260"/>
              <a:gd name="connsiteY2" fmla="*/ 1577340 h 2457450"/>
              <a:gd name="connsiteX3" fmla="*/ 377190 w 515260"/>
              <a:gd name="connsiteY3" fmla="*/ 2457450 h 2457450"/>
              <a:gd name="connsiteX0" fmla="*/ 0 w 515048"/>
              <a:gd name="connsiteY0" fmla="*/ 0 h 2548890"/>
              <a:gd name="connsiteX1" fmla="*/ 308610 w 515048"/>
              <a:gd name="connsiteY1" fmla="*/ 720090 h 2548890"/>
              <a:gd name="connsiteX2" fmla="*/ 514350 w 515048"/>
              <a:gd name="connsiteY2" fmla="*/ 1577340 h 2548890"/>
              <a:gd name="connsiteX3" fmla="*/ 240030 w 515048"/>
              <a:gd name="connsiteY3" fmla="*/ 2548890 h 2548890"/>
              <a:gd name="connsiteX0" fmla="*/ 0 w 391191"/>
              <a:gd name="connsiteY0" fmla="*/ 0 h 2548890"/>
              <a:gd name="connsiteX1" fmla="*/ 308610 w 391191"/>
              <a:gd name="connsiteY1" fmla="*/ 720090 h 2548890"/>
              <a:gd name="connsiteX2" fmla="*/ 388620 w 391191"/>
              <a:gd name="connsiteY2" fmla="*/ 1748790 h 2548890"/>
              <a:gd name="connsiteX3" fmla="*/ 240030 w 391191"/>
              <a:gd name="connsiteY3" fmla="*/ 2548890 h 2548890"/>
              <a:gd name="connsiteX0" fmla="*/ 0 w 253128"/>
              <a:gd name="connsiteY0" fmla="*/ 0 h 2251710"/>
              <a:gd name="connsiteX1" fmla="*/ 171450 w 253128"/>
              <a:gd name="connsiteY1" fmla="*/ 422910 h 2251710"/>
              <a:gd name="connsiteX2" fmla="*/ 251460 w 253128"/>
              <a:gd name="connsiteY2" fmla="*/ 1451610 h 2251710"/>
              <a:gd name="connsiteX3" fmla="*/ 102870 w 253128"/>
              <a:gd name="connsiteY3" fmla="*/ 2251710 h 2251710"/>
              <a:gd name="connsiteX0" fmla="*/ 0 w 242012"/>
              <a:gd name="connsiteY0" fmla="*/ 0 h 2251710"/>
              <a:gd name="connsiteX1" fmla="*/ 171450 w 242012"/>
              <a:gd name="connsiteY1" fmla="*/ 422910 h 2251710"/>
              <a:gd name="connsiteX2" fmla="*/ 240030 w 242012"/>
              <a:gd name="connsiteY2" fmla="*/ 1417320 h 2251710"/>
              <a:gd name="connsiteX3" fmla="*/ 102870 w 242012"/>
              <a:gd name="connsiteY3" fmla="*/ 2251710 h 2251710"/>
              <a:gd name="connsiteX0" fmla="*/ 0 w 247037"/>
              <a:gd name="connsiteY0" fmla="*/ 0 h 2331720"/>
              <a:gd name="connsiteX1" fmla="*/ 171450 w 247037"/>
              <a:gd name="connsiteY1" fmla="*/ 422910 h 2331720"/>
              <a:gd name="connsiteX2" fmla="*/ 240030 w 247037"/>
              <a:gd name="connsiteY2" fmla="*/ 1417320 h 2331720"/>
              <a:gd name="connsiteX3" fmla="*/ 11430 w 247037"/>
              <a:gd name="connsiteY3" fmla="*/ 2331720 h 2331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037" h="2331720">
                <a:moveTo>
                  <a:pt x="0" y="0"/>
                </a:moveTo>
                <a:cubicBezTo>
                  <a:pt x="102870" y="240030"/>
                  <a:pt x="131445" y="186690"/>
                  <a:pt x="171450" y="422910"/>
                </a:cubicBezTo>
                <a:cubicBezTo>
                  <a:pt x="211455" y="659130"/>
                  <a:pt x="266700" y="1099185"/>
                  <a:pt x="240030" y="1417320"/>
                </a:cubicBezTo>
                <a:cubicBezTo>
                  <a:pt x="213360" y="1735455"/>
                  <a:pt x="60960" y="2084070"/>
                  <a:pt x="11430" y="233172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2" name="Gruppo 81">
            <a:extLst>
              <a:ext uri="{FF2B5EF4-FFF2-40B4-BE49-F238E27FC236}">
                <a16:creationId xmlns="" xmlns:a16="http://schemas.microsoft.com/office/drawing/2014/main" id="{E07A4683-D2A7-B94E-8F2F-3711F723E46F}"/>
              </a:ext>
            </a:extLst>
          </p:cNvPr>
          <p:cNvGrpSpPr/>
          <p:nvPr/>
        </p:nvGrpSpPr>
        <p:grpSpPr>
          <a:xfrm rot="16445074">
            <a:off x="3241749" y="2836450"/>
            <a:ext cx="195716" cy="293464"/>
            <a:chOff x="4068240" y="3054656"/>
            <a:chExt cx="195716" cy="293464"/>
          </a:xfrm>
          <a:solidFill>
            <a:srgbClr val="FF0000"/>
          </a:solidFill>
        </p:grpSpPr>
        <p:sp>
          <p:nvSpPr>
            <p:cNvPr id="83" name="Triangolo 82">
              <a:extLst>
                <a:ext uri="{FF2B5EF4-FFF2-40B4-BE49-F238E27FC236}">
                  <a16:creationId xmlns="" xmlns:a16="http://schemas.microsoft.com/office/drawing/2014/main" id="{CDBF6343-1BEA-A444-8BC2-50B1E3FBC9E8}"/>
                </a:ext>
              </a:extLst>
            </p:cNvPr>
            <p:cNvSpPr/>
            <p:nvPr/>
          </p:nvSpPr>
          <p:spPr>
            <a:xfrm rot="890870">
              <a:off x="4068240" y="3204346"/>
              <a:ext cx="162580" cy="143774"/>
            </a:xfrm>
            <a:prstGeom prst="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4" name="Triangolo 83">
              <a:extLst>
                <a:ext uri="{FF2B5EF4-FFF2-40B4-BE49-F238E27FC236}">
                  <a16:creationId xmlns="" xmlns:a16="http://schemas.microsoft.com/office/drawing/2014/main" id="{4F2D1C15-71D0-D542-96C6-6D43724FFE2E}"/>
                </a:ext>
              </a:extLst>
            </p:cNvPr>
            <p:cNvSpPr/>
            <p:nvPr/>
          </p:nvSpPr>
          <p:spPr>
            <a:xfrm rot="11469458">
              <a:off x="4101376" y="3054656"/>
              <a:ext cx="162580" cy="143774"/>
            </a:xfrm>
            <a:prstGeom prst="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5" name="Gruppo 84">
            <a:extLst>
              <a:ext uri="{FF2B5EF4-FFF2-40B4-BE49-F238E27FC236}">
                <a16:creationId xmlns="" xmlns:a16="http://schemas.microsoft.com/office/drawing/2014/main" id="{A5EFDB94-B230-924C-92DB-E84CE0792CD5}"/>
              </a:ext>
            </a:extLst>
          </p:cNvPr>
          <p:cNvGrpSpPr/>
          <p:nvPr/>
        </p:nvGrpSpPr>
        <p:grpSpPr>
          <a:xfrm rot="14038338">
            <a:off x="3641755" y="1901202"/>
            <a:ext cx="195345" cy="283347"/>
            <a:chOff x="3636005" y="5209868"/>
            <a:chExt cx="195345" cy="283347"/>
          </a:xfrm>
          <a:solidFill>
            <a:srgbClr val="FF0000"/>
          </a:solidFill>
        </p:grpSpPr>
        <p:sp>
          <p:nvSpPr>
            <p:cNvPr id="86" name="Triangolo 85">
              <a:extLst>
                <a:ext uri="{FF2B5EF4-FFF2-40B4-BE49-F238E27FC236}">
                  <a16:creationId xmlns="" xmlns:a16="http://schemas.microsoft.com/office/drawing/2014/main" id="{7AC28CF4-1BA0-7348-BB35-0A4E0786B74A}"/>
                </a:ext>
              </a:extLst>
            </p:cNvPr>
            <p:cNvSpPr/>
            <p:nvPr/>
          </p:nvSpPr>
          <p:spPr>
            <a:xfrm rot="890870">
              <a:off x="3668770" y="5209868"/>
              <a:ext cx="162580" cy="14377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7" name="Triangolo 86">
              <a:extLst>
                <a:ext uri="{FF2B5EF4-FFF2-40B4-BE49-F238E27FC236}">
                  <a16:creationId xmlns="" xmlns:a16="http://schemas.microsoft.com/office/drawing/2014/main" id="{9B33EC09-68BA-B64A-8424-AB7199E53FCC}"/>
                </a:ext>
              </a:extLst>
            </p:cNvPr>
            <p:cNvSpPr/>
            <p:nvPr/>
          </p:nvSpPr>
          <p:spPr>
            <a:xfrm rot="11736009">
              <a:off x="3636005" y="5349441"/>
              <a:ext cx="162580" cy="14377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8" name="Gruppo 87">
            <a:extLst>
              <a:ext uri="{FF2B5EF4-FFF2-40B4-BE49-F238E27FC236}">
                <a16:creationId xmlns="" xmlns:a16="http://schemas.microsoft.com/office/drawing/2014/main" id="{5ED58598-6782-5B46-8738-915E7DBAA731}"/>
              </a:ext>
            </a:extLst>
          </p:cNvPr>
          <p:cNvGrpSpPr/>
          <p:nvPr/>
        </p:nvGrpSpPr>
        <p:grpSpPr>
          <a:xfrm rot="16200000">
            <a:off x="3408692" y="3774463"/>
            <a:ext cx="195345" cy="283347"/>
            <a:chOff x="3636005" y="5209868"/>
            <a:chExt cx="195345" cy="283347"/>
          </a:xfrm>
          <a:solidFill>
            <a:srgbClr val="FF0000"/>
          </a:solidFill>
        </p:grpSpPr>
        <p:sp>
          <p:nvSpPr>
            <p:cNvPr id="89" name="Triangolo 88">
              <a:extLst>
                <a:ext uri="{FF2B5EF4-FFF2-40B4-BE49-F238E27FC236}">
                  <a16:creationId xmlns="" xmlns:a16="http://schemas.microsoft.com/office/drawing/2014/main" id="{7441D8C9-844D-5740-A991-80F6401562F1}"/>
                </a:ext>
              </a:extLst>
            </p:cNvPr>
            <p:cNvSpPr/>
            <p:nvPr/>
          </p:nvSpPr>
          <p:spPr>
            <a:xfrm rot="890870">
              <a:off x="3668770" y="5209868"/>
              <a:ext cx="162580" cy="14377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Triangolo 89">
              <a:extLst>
                <a:ext uri="{FF2B5EF4-FFF2-40B4-BE49-F238E27FC236}">
                  <a16:creationId xmlns="" xmlns:a16="http://schemas.microsoft.com/office/drawing/2014/main" id="{7AAE080F-1E23-1A47-9CF5-5E8FE019274D}"/>
                </a:ext>
              </a:extLst>
            </p:cNvPr>
            <p:cNvSpPr/>
            <p:nvPr/>
          </p:nvSpPr>
          <p:spPr>
            <a:xfrm rot="11736009">
              <a:off x="3636005" y="5349441"/>
              <a:ext cx="162580" cy="14377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1" name="Gruppo 90">
            <a:extLst>
              <a:ext uri="{FF2B5EF4-FFF2-40B4-BE49-F238E27FC236}">
                <a16:creationId xmlns="" xmlns:a16="http://schemas.microsoft.com/office/drawing/2014/main" id="{FE88DB46-5E8D-F642-B921-186D8603A6C4}"/>
              </a:ext>
            </a:extLst>
          </p:cNvPr>
          <p:cNvGrpSpPr/>
          <p:nvPr/>
        </p:nvGrpSpPr>
        <p:grpSpPr>
          <a:xfrm rot="14038338">
            <a:off x="2559259" y="1911267"/>
            <a:ext cx="195345" cy="283347"/>
            <a:chOff x="3636005" y="5209868"/>
            <a:chExt cx="195345" cy="283347"/>
          </a:xfrm>
          <a:solidFill>
            <a:srgbClr val="FF0000"/>
          </a:solidFill>
        </p:grpSpPr>
        <p:sp>
          <p:nvSpPr>
            <p:cNvPr id="93" name="Triangolo 92">
              <a:extLst>
                <a:ext uri="{FF2B5EF4-FFF2-40B4-BE49-F238E27FC236}">
                  <a16:creationId xmlns="" xmlns:a16="http://schemas.microsoft.com/office/drawing/2014/main" id="{81DBD248-4D5B-3D4E-9060-7C00A0D5A7EC}"/>
                </a:ext>
              </a:extLst>
            </p:cNvPr>
            <p:cNvSpPr/>
            <p:nvPr/>
          </p:nvSpPr>
          <p:spPr>
            <a:xfrm rot="890870">
              <a:off x="3668770" y="5209868"/>
              <a:ext cx="162580" cy="14377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4" name="Triangolo 93">
              <a:extLst>
                <a:ext uri="{FF2B5EF4-FFF2-40B4-BE49-F238E27FC236}">
                  <a16:creationId xmlns="" xmlns:a16="http://schemas.microsoft.com/office/drawing/2014/main" id="{408A3151-1674-0E43-BFEC-351BA54EE64D}"/>
                </a:ext>
              </a:extLst>
            </p:cNvPr>
            <p:cNvSpPr/>
            <p:nvPr/>
          </p:nvSpPr>
          <p:spPr>
            <a:xfrm rot="11736009">
              <a:off x="3636005" y="5349441"/>
              <a:ext cx="162580" cy="14377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5" name="Gruppo 94">
            <a:extLst>
              <a:ext uri="{FF2B5EF4-FFF2-40B4-BE49-F238E27FC236}">
                <a16:creationId xmlns="" xmlns:a16="http://schemas.microsoft.com/office/drawing/2014/main" id="{4A18865C-1BA7-014D-811C-19A074B21AA2}"/>
              </a:ext>
            </a:extLst>
          </p:cNvPr>
          <p:cNvGrpSpPr/>
          <p:nvPr/>
        </p:nvGrpSpPr>
        <p:grpSpPr>
          <a:xfrm rot="16434831">
            <a:off x="2545764" y="3520412"/>
            <a:ext cx="195345" cy="283347"/>
            <a:chOff x="3636005" y="5209868"/>
            <a:chExt cx="195345" cy="283347"/>
          </a:xfrm>
          <a:solidFill>
            <a:srgbClr val="FF0000"/>
          </a:solidFill>
        </p:grpSpPr>
        <p:sp>
          <p:nvSpPr>
            <p:cNvPr id="96" name="Triangolo 95">
              <a:extLst>
                <a:ext uri="{FF2B5EF4-FFF2-40B4-BE49-F238E27FC236}">
                  <a16:creationId xmlns="" xmlns:a16="http://schemas.microsoft.com/office/drawing/2014/main" id="{3739E48E-BE1F-3B46-9470-B36B163C1C5F}"/>
                </a:ext>
              </a:extLst>
            </p:cNvPr>
            <p:cNvSpPr/>
            <p:nvPr/>
          </p:nvSpPr>
          <p:spPr>
            <a:xfrm rot="890870">
              <a:off x="3668770" y="5209868"/>
              <a:ext cx="162580" cy="14377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7" name="Triangolo 96">
              <a:extLst>
                <a:ext uri="{FF2B5EF4-FFF2-40B4-BE49-F238E27FC236}">
                  <a16:creationId xmlns="" xmlns:a16="http://schemas.microsoft.com/office/drawing/2014/main" id="{1A651641-69DF-3047-8E56-5CA64BDD3A7B}"/>
                </a:ext>
              </a:extLst>
            </p:cNvPr>
            <p:cNvSpPr/>
            <p:nvPr/>
          </p:nvSpPr>
          <p:spPr>
            <a:xfrm rot="11736009">
              <a:off x="3636005" y="5349441"/>
              <a:ext cx="162580" cy="14377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8" name="Gruppo 97">
            <a:extLst>
              <a:ext uri="{FF2B5EF4-FFF2-40B4-BE49-F238E27FC236}">
                <a16:creationId xmlns="" xmlns:a16="http://schemas.microsoft.com/office/drawing/2014/main" id="{CA8E21BF-4D1D-9949-AC48-C3E736E529B6}"/>
              </a:ext>
            </a:extLst>
          </p:cNvPr>
          <p:cNvGrpSpPr/>
          <p:nvPr/>
        </p:nvGrpSpPr>
        <p:grpSpPr>
          <a:xfrm rot="14865184">
            <a:off x="4128179" y="2692825"/>
            <a:ext cx="195716" cy="293464"/>
            <a:chOff x="4068240" y="3054656"/>
            <a:chExt cx="195716" cy="293464"/>
          </a:xfrm>
          <a:solidFill>
            <a:srgbClr val="FF0000"/>
          </a:solidFill>
        </p:grpSpPr>
        <p:sp>
          <p:nvSpPr>
            <p:cNvPr id="99" name="Triangolo 98">
              <a:extLst>
                <a:ext uri="{FF2B5EF4-FFF2-40B4-BE49-F238E27FC236}">
                  <a16:creationId xmlns="" xmlns:a16="http://schemas.microsoft.com/office/drawing/2014/main" id="{5BA6BA05-67FF-D743-AEB2-5675F4725CA8}"/>
                </a:ext>
              </a:extLst>
            </p:cNvPr>
            <p:cNvSpPr/>
            <p:nvPr/>
          </p:nvSpPr>
          <p:spPr>
            <a:xfrm rot="890870">
              <a:off x="4068240" y="3204346"/>
              <a:ext cx="162580" cy="143774"/>
            </a:xfrm>
            <a:prstGeom prst="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0" name="Triangolo 99">
              <a:extLst>
                <a:ext uri="{FF2B5EF4-FFF2-40B4-BE49-F238E27FC236}">
                  <a16:creationId xmlns="" xmlns:a16="http://schemas.microsoft.com/office/drawing/2014/main" id="{106E8E90-4FA6-DD40-94B5-37820C77E2E9}"/>
                </a:ext>
              </a:extLst>
            </p:cNvPr>
            <p:cNvSpPr/>
            <p:nvPr/>
          </p:nvSpPr>
          <p:spPr>
            <a:xfrm rot="11469458">
              <a:off x="4101376" y="3054656"/>
              <a:ext cx="162580" cy="143774"/>
            </a:xfrm>
            <a:prstGeom prst="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1" name="Text Box 6">
            <a:extLst>
              <a:ext uri="{FF2B5EF4-FFF2-40B4-BE49-F238E27FC236}">
                <a16:creationId xmlns="" xmlns:a16="http://schemas.microsoft.com/office/drawing/2014/main" id="{296C230A-51E2-3448-B889-A789838D2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0459" y="831561"/>
            <a:ext cx="2181397" cy="3293209"/>
          </a:xfrm>
          <a:prstGeom prst="rect">
            <a:avLst/>
          </a:prstGeom>
          <a:solidFill>
            <a:srgbClr val="DBEBD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00B0F0"/>
                </a:solidFill>
              </a:rPr>
              <a:t>1</a:t>
            </a:r>
            <a:r>
              <a:rPr lang="en-US" sz="1600" b="1" baseline="30000" dirty="0">
                <a:solidFill>
                  <a:srgbClr val="00B0F0"/>
                </a:solidFill>
              </a:rPr>
              <a:t>st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b="1" dirty="0" err="1">
                <a:solidFill>
                  <a:srgbClr val="00B0F0"/>
                </a:solidFill>
              </a:rPr>
              <a:t>Variscan</a:t>
            </a:r>
            <a:r>
              <a:rPr lang="en-US" sz="1600" b="1" dirty="0">
                <a:solidFill>
                  <a:srgbClr val="00B0F0"/>
                </a:solidFill>
              </a:rPr>
              <a:t> phase:</a:t>
            </a:r>
          </a:p>
          <a:p>
            <a:pPr algn="ctr"/>
            <a:r>
              <a:rPr lang="en-US" sz="1600" b="1" dirty="0">
                <a:solidFill>
                  <a:srgbClr val="00B0F0"/>
                </a:solidFill>
              </a:rPr>
              <a:t>“E-W” folds overprinting those of the </a:t>
            </a:r>
            <a:r>
              <a:rPr lang="en-US" sz="1600" b="1" dirty="0" err="1">
                <a:solidFill>
                  <a:srgbClr val="00B0F0"/>
                </a:solidFill>
              </a:rPr>
              <a:t>Sardic</a:t>
            </a:r>
            <a:r>
              <a:rPr lang="en-US" sz="1600" b="1" dirty="0">
                <a:solidFill>
                  <a:srgbClr val="00B0F0"/>
                </a:solidFill>
              </a:rPr>
              <a:t> phase</a:t>
            </a:r>
          </a:p>
          <a:p>
            <a:pPr algn="ctr"/>
            <a:endParaRPr lang="en-US" sz="1600" b="1" dirty="0">
              <a:solidFill>
                <a:srgbClr val="133C0E"/>
              </a:solidFill>
            </a:endParaRP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2</a:t>
            </a:r>
            <a:r>
              <a:rPr lang="en-US" sz="1600" b="1" baseline="30000" dirty="0">
                <a:solidFill>
                  <a:srgbClr val="FF0000"/>
                </a:solidFill>
              </a:rPr>
              <a:t>nd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Variscan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phase</a:t>
            </a:r>
            <a:r>
              <a:rPr lang="en-US" sz="16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“N-S” folds associated with a penetrative axial plane cleavage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(approximately </a:t>
            </a:r>
            <a:r>
              <a:rPr lang="en-US" sz="1600" b="1" dirty="0" err="1">
                <a:solidFill>
                  <a:srgbClr val="FF0000"/>
                </a:solidFill>
              </a:rPr>
              <a:t>subvertical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and 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N</a:t>
            </a:r>
            <a:r>
              <a:rPr lang="en-US" sz="1600" b="1" dirty="0">
                <a:solidFill>
                  <a:srgbClr val="FF0000"/>
                </a:solidFill>
              </a:rPr>
              <a:t>-S striking)</a:t>
            </a:r>
          </a:p>
        </p:txBody>
      </p:sp>
      <p:grpSp>
        <p:nvGrpSpPr>
          <p:cNvPr id="53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779491" y="6100675"/>
            <a:ext cx="7971965" cy="601139"/>
            <a:chOff x="835311" y="3672157"/>
            <a:chExt cx="7971965" cy="601139"/>
          </a:xfrm>
        </p:grpSpPr>
        <p:grpSp>
          <p:nvGrpSpPr>
            <p:cNvPr id="54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56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61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62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59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0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58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55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077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="" xmlns:a16="http://schemas.microsoft.com/office/drawing/2014/main" id="{0FBC4C94-7ED7-D7F4-D375-5027CED88DAF}"/>
              </a:ext>
            </a:extLst>
          </p:cNvPr>
          <p:cNvSpPr txBox="1"/>
          <p:nvPr/>
        </p:nvSpPr>
        <p:spPr>
          <a:xfrm>
            <a:off x="147243" y="-58726"/>
            <a:ext cx="96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Arial"/>
                <a:cs typeface="Arial"/>
              </a:rPr>
              <a:t>Variscan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Deformation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5" name="Group 10">
            <a:extLst>
              <a:ext uri="{FF2B5EF4-FFF2-40B4-BE49-F238E27FC236}">
                <a16:creationId xmlns="" xmlns:a16="http://schemas.microsoft.com/office/drawing/2014/main" id="{8050C830-9276-863B-3C00-5A3EF24D692E}"/>
              </a:ext>
            </a:extLst>
          </p:cNvPr>
          <p:cNvGrpSpPr/>
          <p:nvPr/>
        </p:nvGrpSpPr>
        <p:grpSpPr>
          <a:xfrm>
            <a:off x="4219470" y="932699"/>
            <a:ext cx="4604787" cy="4402488"/>
            <a:chOff x="4275400" y="689494"/>
            <a:chExt cx="4810565" cy="4599226"/>
          </a:xfrm>
        </p:grpSpPr>
        <p:pic>
          <p:nvPicPr>
            <p:cNvPr id="6" name="Picture 1" descr="IMG_0144small.jpg">
              <a:extLst>
                <a:ext uri="{FF2B5EF4-FFF2-40B4-BE49-F238E27FC236}">
                  <a16:creationId xmlns="" xmlns:a16="http://schemas.microsoft.com/office/drawing/2014/main" id="{25D12B07-1C41-CF85-AFE4-B087B22CA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61"/>
            <a:stretch/>
          </p:blipFill>
          <p:spPr>
            <a:xfrm>
              <a:off x="4275400" y="689494"/>
              <a:ext cx="4810565" cy="3958706"/>
            </a:xfrm>
            <a:prstGeom prst="rect">
              <a:avLst/>
            </a:prstGeom>
            <a:ln w="15875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TextBox 7">
              <a:extLst>
                <a:ext uri="{FF2B5EF4-FFF2-40B4-BE49-F238E27FC236}">
                  <a16:creationId xmlns="" xmlns:a16="http://schemas.microsoft.com/office/drawing/2014/main" id="{E3165CA6-BE1A-0F92-B932-B552F22A4C26}"/>
                </a:ext>
              </a:extLst>
            </p:cNvPr>
            <p:cNvSpPr txBox="1"/>
            <p:nvPr/>
          </p:nvSpPr>
          <p:spPr>
            <a:xfrm>
              <a:off x="5139005" y="4746406"/>
              <a:ext cx="3449558" cy="542314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20853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Buggerru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mr-IN" sz="1600" dirty="0">
                  <a:latin typeface="Arial" panose="020B0604020202020204" pitchFamily="34" charset="0"/>
                </a:rPr>
                <a:t>–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San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Nicolo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</a:p>
            <a:p>
              <a:pPr algn="ctr">
                <a:lnSpc>
                  <a:spcPct val="80000"/>
                </a:lnSpc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Folded and twinned 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calcite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layer</a:t>
              </a:r>
            </a:p>
          </p:txBody>
        </p:sp>
      </p:grpSp>
      <p:grpSp>
        <p:nvGrpSpPr>
          <p:cNvPr id="8" name="Group 9">
            <a:extLst>
              <a:ext uri="{FF2B5EF4-FFF2-40B4-BE49-F238E27FC236}">
                <a16:creationId xmlns="" xmlns:a16="http://schemas.microsoft.com/office/drawing/2014/main" id="{B50E2A84-1B76-6D43-1D19-7CF371C944BB}"/>
              </a:ext>
            </a:extLst>
          </p:cNvPr>
          <p:cNvGrpSpPr/>
          <p:nvPr/>
        </p:nvGrpSpPr>
        <p:grpSpPr>
          <a:xfrm>
            <a:off x="175215" y="576896"/>
            <a:ext cx="3982341" cy="5625411"/>
            <a:chOff x="-27330" y="685800"/>
            <a:chExt cx="4241931" cy="6093605"/>
          </a:xfrm>
        </p:grpSpPr>
        <p:pic>
          <p:nvPicPr>
            <p:cNvPr id="9" name="Picture 5" descr="IMG_0148small.jpg">
              <a:extLst>
                <a:ext uri="{FF2B5EF4-FFF2-40B4-BE49-F238E27FC236}">
                  <a16:creationId xmlns="" xmlns:a16="http://schemas.microsoft.com/office/drawing/2014/main" id="{F0D32BB2-4980-1DEF-F7C4-35CEC2767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1" y="685800"/>
              <a:ext cx="4056382" cy="5410200"/>
            </a:xfrm>
            <a:prstGeom prst="rect">
              <a:avLst/>
            </a:prstGeom>
            <a:ln w="15875">
              <a:solidFill>
                <a:srgbClr val="133C0E"/>
              </a:solidFill>
            </a:ln>
            <a:effectLst>
              <a:outerShdw blurRad="190500" algn="ctr" rotWithShape="0">
                <a:srgbClr val="000000"/>
              </a:outerShdw>
            </a:effectLst>
          </p:spPr>
        </p:pic>
        <p:sp>
          <p:nvSpPr>
            <p:cNvPr id="10" name="TextBox 8">
              <a:extLst>
                <a:ext uri="{FF2B5EF4-FFF2-40B4-BE49-F238E27FC236}">
                  <a16:creationId xmlns="" xmlns:a16="http://schemas.microsoft.com/office/drawing/2014/main" id="{FD2311D7-0EB2-3D81-1C9C-D2A69E6B2277}"/>
                </a:ext>
              </a:extLst>
            </p:cNvPr>
            <p:cNvSpPr txBox="1"/>
            <p:nvPr/>
          </p:nvSpPr>
          <p:spPr>
            <a:xfrm>
              <a:off x="-27330" y="6194857"/>
              <a:ext cx="4241931" cy="584548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208530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i="1" dirty="0" err="1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S’Ega</a:t>
              </a:r>
              <a:r>
                <a:rPr lang="en-US" sz="1600" i="1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S’Acqua</a:t>
              </a:r>
              <a:r>
                <a:rPr lang="en-US" sz="1600" i="1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mr-IN" sz="1600" dirty="0">
                  <a:solidFill>
                    <a:srgbClr val="133C0E"/>
                  </a:solidFill>
                  <a:latin typeface="Arial" panose="020B0604020202020204" pitchFamily="34" charset="0"/>
                </a:rPr>
                <a:t>–</a:t>
              </a:r>
              <a:r>
                <a:rPr lang="en-US" sz="1600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Stretched and deformed 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600" dirty="0" smtClean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olomite layers </a:t>
              </a:r>
              <a:r>
                <a:rPr lang="en-US" sz="1600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(brown) in grey limestone </a:t>
              </a:r>
            </a:p>
          </p:txBody>
        </p:sp>
      </p:grpSp>
      <p:grpSp>
        <p:nvGrpSpPr>
          <p:cNvPr id="18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719560" y="6190830"/>
            <a:ext cx="7971965" cy="601139"/>
            <a:chOff x="835311" y="3672157"/>
            <a:chExt cx="7971965" cy="601139"/>
          </a:xfrm>
        </p:grpSpPr>
        <p:grpSp>
          <p:nvGrpSpPr>
            <p:cNvPr id="19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1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26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27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2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24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23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0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4516196" y="5895420"/>
            <a:ext cx="415246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endParaRPr lang="en-US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3843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IMG_0194small.jpg">
            <a:extLst>
              <a:ext uri="{FF2B5EF4-FFF2-40B4-BE49-F238E27FC236}">
                <a16:creationId xmlns="" xmlns:a16="http://schemas.microsoft.com/office/drawing/2014/main" id="{FC634550-D72F-EAF0-3349-B1F89B301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" y="654050"/>
            <a:ext cx="4682064" cy="3511549"/>
          </a:xfrm>
          <a:prstGeom prst="rect">
            <a:avLst/>
          </a:prstGeom>
          <a:ln w="15875" cmpd="sng">
            <a:solidFill>
              <a:srgbClr val="133C0E"/>
            </a:solidFill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3F8202A-02E2-B24C-B882-51CAE2A3E908}"/>
              </a:ext>
            </a:extLst>
          </p:cNvPr>
          <p:cNvSpPr txBox="1"/>
          <p:nvPr/>
        </p:nvSpPr>
        <p:spPr>
          <a:xfrm>
            <a:off x="439405" y="4259131"/>
            <a:ext cx="3856605" cy="584776"/>
          </a:xfrm>
          <a:prstGeom prst="rect">
            <a:avLst/>
          </a:prstGeom>
          <a:solidFill>
            <a:srgbClr val="DBEBDA"/>
          </a:solidFill>
          <a:ln>
            <a:solidFill>
              <a:srgbClr val="20853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Nebida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Ordovician </a:t>
            </a:r>
            <a:r>
              <a:rPr lang="en-US" sz="1600" dirty="0" smtClean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conglomerate </a:t>
            </a:r>
            <a:endParaRPr lang="en-US" sz="1600" dirty="0">
              <a:solidFill>
                <a:srgbClr val="133C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showing the N-S </a:t>
            </a:r>
            <a:r>
              <a:rPr lang="en-US" sz="1600" dirty="0" err="1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Variscan</a:t>
            </a: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cleavage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="" xmlns:a16="http://schemas.microsoft.com/office/drawing/2014/main" id="{A8CF5527-8DCF-88F4-7750-65A5B60A6C62}"/>
              </a:ext>
            </a:extLst>
          </p:cNvPr>
          <p:cNvSpPr txBox="1"/>
          <p:nvPr/>
        </p:nvSpPr>
        <p:spPr>
          <a:xfrm>
            <a:off x="4745186" y="5016646"/>
            <a:ext cx="4238823" cy="584775"/>
          </a:xfrm>
          <a:prstGeom prst="rect">
            <a:avLst/>
          </a:prstGeom>
          <a:solidFill>
            <a:srgbClr val="DBEBDA"/>
          </a:solidFill>
          <a:ln>
            <a:solidFill>
              <a:srgbClr val="20853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Nebida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Upper </a:t>
            </a: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Ordovician carbonate breccia showing the N-S </a:t>
            </a:r>
            <a:r>
              <a:rPr lang="en-US" sz="1600" dirty="0" err="1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Variscan</a:t>
            </a: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cleavage</a:t>
            </a:r>
          </a:p>
        </p:txBody>
      </p:sp>
      <p:pic>
        <p:nvPicPr>
          <p:cNvPr id="21" name="Picture 20" descr="IMG_0211smal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>
          <a:xfrm>
            <a:off x="4812989" y="148172"/>
            <a:ext cx="4150704" cy="4810034"/>
          </a:xfrm>
          <a:prstGeom prst="rect">
            <a:avLst/>
          </a:prstGeom>
          <a:ln>
            <a:solidFill>
              <a:srgbClr val="4F81BD"/>
            </a:solidFill>
          </a:ln>
        </p:spPr>
      </p:pic>
      <p:grpSp>
        <p:nvGrpSpPr>
          <p:cNvPr id="22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667851" y="6226288"/>
            <a:ext cx="7971965" cy="601139"/>
            <a:chOff x="835311" y="3672157"/>
            <a:chExt cx="7971965" cy="601139"/>
          </a:xfrm>
        </p:grpSpPr>
        <p:grpSp>
          <p:nvGrpSpPr>
            <p:cNvPr id="23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5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30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31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6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28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27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4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50422" y="0"/>
            <a:ext cx="361058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Arial"/>
                <a:cs typeface="Arial"/>
              </a:rPr>
              <a:t>Variscan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Deformation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067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Fig">
            <a:extLst>
              <a:ext uri="{FF2B5EF4-FFF2-40B4-BE49-F238E27FC236}">
                <a16:creationId xmlns="" xmlns:a16="http://schemas.microsoft.com/office/drawing/2014/main" id="{51B69227-6296-1C44-3267-1F2BC1CED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854" y="824303"/>
            <a:ext cx="6400250" cy="5253626"/>
          </a:xfrm>
          <a:prstGeom prst="rect">
            <a:avLst/>
          </a:prstGeom>
          <a:noFill/>
          <a:ln w="15875">
            <a:solidFill>
              <a:srgbClr val="133C0E"/>
            </a:solidFill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>
            <a:extLst>
              <a:ext uri="{FF2B5EF4-FFF2-40B4-BE49-F238E27FC236}">
                <a16:creationId xmlns="" xmlns:a16="http://schemas.microsoft.com/office/drawing/2014/main" id="{509BBE0C-9750-828C-150F-FA686209F294}"/>
              </a:ext>
            </a:extLst>
          </p:cNvPr>
          <p:cNvSpPr txBox="1"/>
          <p:nvPr/>
        </p:nvSpPr>
        <p:spPr>
          <a:xfrm>
            <a:off x="952536" y="171048"/>
            <a:ext cx="7157099" cy="595548"/>
          </a:xfrm>
          <a:prstGeom prst="rect">
            <a:avLst/>
          </a:prstGeom>
          <a:solidFill>
            <a:srgbClr val="DBEBDA"/>
          </a:solidFill>
          <a:ln>
            <a:solidFill>
              <a:srgbClr val="20853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err="1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Monteponi</a:t>
            </a:r>
            <a:r>
              <a:rPr lang="en-US" i="1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 - </a:t>
            </a:r>
            <a:r>
              <a:rPr lang="en-US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section of the mineralized </a:t>
            </a:r>
            <a:r>
              <a:rPr lang="en-US" dirty="0" smtClean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bodies </a:t>
            </a:r>
            <a:r>
              <a:rPr lang="en-US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aligned </a:t>
            </a:r>
            <a:r>
              <a:rPr lang="en-US" dirty="0" smtClean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along 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</a:t>
            </a:r>
            <a:r>
              <a:rPr lang="en-US" dirty="0" err="1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Variscan</a:t>
            </a:r>
            <a:r>
              <a:rPr lang="en-US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cleavage (approximately N-S striking)</a:t>
            </a:r>
          </a:p>
        </p:txBody>
      </p:sp>
      <p:grpSp>
        <p:nvGrpSpPr>
          <p:cNvPr id="13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737626" y="6230985"/>
            <a:ext cx="7971965" cy="601139"/>
            <a:chOff x="835311" y="3672157"/>
            <a:chExt cx="7971965" cy="601139"/>
          </a:xfrm>
        </p:grpSpPr>
        <p:grpSp>
          <p:nvGrpSpPr>
            <p:cNvPr id="14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16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21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22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7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19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18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15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156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ig">
            <a:extLst>
              <a:ext uri="{FF2B5EF4-FFF2-40B4-BE49-F238E27FC236}">
                <a16:creationId xmlns="" xmlns:a16="http://schemas.microsoft.com/office/drawing/2014/main" id="{F32C0B35-8FE9-AF3A-C3D7-ACF4A52CC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" contrast="24000"/>
          </a:blip>
          <a:srcRect/>
          <a:stretch>
            <a:fillRect/>
          </a:stretch>
        </p:blipFill>
        <p:spPr bwMode="auto">
          <a:xfrm>
            <a:off x="1073150" y="798323"/>
            <a:ext cx="6997700" cy="5261353"/>
          </a:xfrm>
          <a:prstGeom prst="rect">
            <a:avLst/>
          </a:prstGeom>
          <a:noFill/>
          <a:ln w="15875">
            <a:solidFill>
              <a:srgbClr val="133C0E"/>
            </a:solidFill>
            <a:miter lim="800000"/>
            <a:headEnd/>
            <a:tailEnd/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sp>
        <p:nvSpPr>
          <p:cNvPr id="3" name="Text Box 4">
            <a:extLst>
              <a:ext uri="{FF2B5EF4-FFF2-40B4-BE49-F238E27FC236}">
                <a16:creationId xmlns="" xmlns:a16="http://schemas.microsoft.com/office/drawing/2014/main" id="{749BFE80-1CCE-1C4F-F8EF-F3EA962DF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63" y="100224"/>
            <a:ext cx="8121538" cy="646331"/>
          </a:xfrm>
          <a:prstGeom prst="rect">
            <a:avLst/>
          </a:prstGeom>
          <a:solidFill>
            <a:srgbClr val="DBEBDA"/>
          </a:solidFill>
          <a:ln w="12700">
            <a:solidFill>
              <a:srgbClr val="20853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800" i="1" dirty="0" err="1">
                <a:solidFill>
                  <a:srgbClr val="133C0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Monteponi</a:t>
            </a:r>
            <a:r>
              <a:rPr lang="en-US" sz="1800" i="1" dirty="0">
                <a:solidFill>
                  <a:srgbClr val="133C0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mine lev.-60 -</a:t>
            </a:r>
            <a:r>
              <a:rPr lang="en-US" sz="1800" dirty="0">
                <a:solidFill>
                  <a:srgbClr val="133C0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carbonate-hosted oxidized </a:t>
            </a:r>
            <a:r>
              <a:rPr lang="en-US" sz="1800" dirty="0" err="1">
                <a:solidFill>
                  <a:srgbClr val="133C0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sulphides</a:t>
            </a:r>
            <a:r>
              <a:rPr lang="en-US" sz="1800" dirty="0">
                <a:solidFill>
                  <a:srgbClr val="133C0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aligned along the main </a:t>
            </a:r>
            <a:r>
              <a:rPr lang="en-US" sz="1800" dirty="0" err="1">
                <a:solidFill>
                  <a:srgbClr val="133C0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Variscan</a:t>
            </a:r>
            <a:r>
              <a:rPr lang="en-US" sz="1800" dirty="0">
                <a:solidFill>
                  <a:srgbClr val="133C0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cleavage (approximately N-S striking)</a:t>
            </a:r>
          </a:p>
        </p:txBody>
      </p:sp>
      <p:grpSp>
        <p:nvGrpSpPr>
          <p:cNvPr id="13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598076" y="6184417"/>
            <a:ext cx="7971965" cy="601139"/>
            <a:chOff x="835311" y="3672157"/>
            <a:chExt cx="7971965" cy="601139"/>
          </a:xfrm>
        </p:grpSpPr>
        <p:grpSp>
          <p:nvGrpSpPr>
            <p:cNvPr id="14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16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21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22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7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19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18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15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500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cite deformataER6_0155small.jpg">
            <a:extLst>
              <a:ext uri="{FF2B5EF4-FFF2-40B4-BE49-F238E27FC236}">
                <a16:creationId xmlns="" xmlns:a16="http://schemas.microsoft.com/office/drawing/2014/main" id="{98AD9744-B48F-2BD4-5197-036A332EF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66" y="321732"/>
            <a:ext cx="4952043" cy="3290840"/>
          </a:xfrm>
          <a:prstGeom prst="rect">
            <a:avLst/>
          </a:prstGeom>
          <a:ln w="15875">
            <a:solidFill>
              <a:srgbClr val="133C0E"/>
            </a:solidFill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1" descr="Foto-0026 copy.jpg">
            <a:extLst>
              <a:ext uri="{FF2B5EF4-FFF2-40B4-BE49-F238E27FC236}">
                <a16:creationId xmlns="" xmlns:a16="http://schemas.microsoft.com/office/drawing/2014/main" id="{CE50EAF7-1AB5-3518-693E-4CBAAB07C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2" y="59314"/>
            <a:ext cx="4030132" cy="6046030"/>
          </a:xfrm>
          <a:prstGeom prst="rect">
            <a:avLst/>
          </a:prstGeom>
          <a:ln w="15875">
            <a:solidFill>
              <a:srgbClr val="133C0E"/>
            </a:solidFill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E130EFF1-A487-53FB-C7AA-1A0C07EFDEB2}"/>
              </a:ext>
            </a:extLst>
          </p:cNvPr>
          <p:cNvSpPr txBox="1"/>
          <p:nvPr/>
        </p:nvSpPr>
        <p:spPr>
          <a:xfrm>
            <a:off x="4561906" y="4075275"/>
            <a:ext cx="3956231" cy="584776"/>
          </a:xfrm>
          <a:prstGeom prst="rect">
            <a:avLst/>
          </a:prstGeom>
          <a:solidFill>
            <a:srgbClr val="DBEBDA"/>
          </a:solidFill>
          <a:ln>
            <a:solidFill>
              <a:srgbClr val="63A75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Calcite bodies associated with </a:t>
            </a:r>
            <a:r>
              <a:rPr lang="en-US" sz="1600" dirty="0" err="1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sulphides</a:t>
            </a: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oriented </a:t>
            </a:r>
            <a:r>
              <a:rPr lang="en-US" sz="1600" dirty="0" smtClean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along the </a:t>
            </a: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N-S </a:t>
            </a:r>
            <a:r>
              <a:rPr lang="en-US" sz="1600" dirty="0" err="1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Variscan</a:t>
            </a: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cleavage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85C51740-7543-4A32-BEE1-6AE542E94B3F}"/>
              </a:ext>
            </a:extLst>
          </p:cNvPr>
          <p:cNvSpPr txBox="1"/>
          <p:nvPr/>
        </p:nvSpPr>
        <p:spPr>
          <a:xfrm>
            <a:off x="6713433" y="3288227"/>
            <a:ext cx="2348720" cy="289310"/>
          </a:xfrm>
          <a:prstGeom prst="rect">
            <a:avLst/>
          </a:prstGeom>
          <a:solidFill>
            <a:srgbClr val="DBEBDA"/>
          </a:solidFill>
          <a:ln>
            <a:solidFill>
              <a:srgbClr val="63A75D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i="1" dirty="0" err="1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Seddas</a:t>
            </a:r>
            <a:r>
              <a:rPr lang="en-US" sz="1600" i="1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Moddizzis</a:t>
            </a:r>
            <a:r>
              <a:rPr lang="en-US" sz="1600" i="1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E85A3A7F-5945-D922-C9E8-457EEB68DACD}"/>
              </a:ext>
            </a:extLst>
          </p:cNvPr>
          <p:cNvSpPr txBox="1"/>
          <p:nvPr/>
        </p:nvSpPr>
        <p:spPr>
          <a:xfrm>
            <a:off x="2185855" y="5780421"/>
            <a:ext cx="1915909" cy="289310"/>
          </a:xfrm>
          <a:prstGeom prst="rect">
            <a:avLst/>
          </a:prstGeom>
          <a:solidFill>
            <a:srgbClr val="DBEBDA"/>
          </a:solidFill>
          <a:ln>
            <a:solidFill>
              <a:srgbClr val="63A75D"/>
            </a:solidFill>
          </a:ln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600" i="1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Giovanni mine</a:t>
            </a:r>
          </a:p>
        </p:txBody>
      </p:sp>
      <p:grpSp>
        <p:nvGrpSpPr>
          <p:cNvPr id="16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681806" y="6240245"/>
            <a:ext cx="7971965" cy="601139"/>
            <a:chOff x="835311" y="3672157"/>
            <a:chExt cx="7971965" cy="601139"/>
          </a:xfrm>
        </p:grpSpPr>
        <p:grpSp>
          <p:nvGrpSpPr>
            <p:cNvPr id="17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19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24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25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0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22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21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18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091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Foto-0016small.jpg">
            <a:extLst>
              <a:ext uri="{FF2B5EF4-FFF2-40B4-BE49-F238E27FC236}">
                <a16:creationId xmlns="" xmlns:a16="http://schemas.microsoft.com/office/drawing/2014/main" id="{F2F8F9B3-C26A-734E-2CF4-A6FF27839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r="32770" b="16049"/>
          <a:stretch/>
        </p:blipFill>
        <p:spPr>
          <a:xfrm flipH="1">
            <a:off x="4698999" y="65943"/>
            <a:ext cx="4343400" cy="2932947"/>
          </a:xfrm>
          <a:ln w="15875">
            <a:solidFill>
              <a:srgbClr val="133C0E"/>
            </a:solidFill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grpSp>
        <p:nvGrpSpPr>
          <p:cNvPr id="8" name="Group 17">
            <a:extLst>
              <a:ext uri="{FF2B5EF4-FFF2-40B4-BE49-F238E27FC236}">
                <a16:creationId xmlns="" xmlns:a16="http://schemas.microsoft.com/office/drawing/2014/main" id="{53A5CE6E-DC9B-1BF0-A478-38A1E784D5A9}"/>
              </a:ext>
            </a:extLst>
          </p:cNvPr>
          <p:cNvGrpSpPr/>
          <p:nvPr/>
        </p:nvGrpSpPr>
        <p:grpSpPr>
          <a:xfrm>
            <a:off x="174002" y="50801"/>
            <a:ext cx="4421529" cy="2932947"/>
            <a:chOff x="0" y="50801"/>
            <a:chExt cx="4556683" cy="3022599"/>
          </a:xfrm>
          <a:effectLst>
            <a:outerShdw blurRad="190500" algn="ctr" rotWithShape="0">
              <a:srgbClr val="000000">
                <a:alpha val="70000"/>
              </a:srgbClr>
            </a:outerShdw>
          </a:effectLst>
        </p:grpSpPr>
        <p:pic>
          <p:nvPicPr>
            <p:cNvPr id="11" name="Picture 3" descr="ER6_0063small.jpg">
              <a:extLst>
                <a:ext uri="{FF2B5EF4-FFF2-40B4-BE49-F238E27FC236}">
                  <a16:creationId xmlns="" xmlns:a16="http://schemas.microsoft.com/office/drawing/2014/main" id="{7BF504C1-624C-3895-295D-A7AD38BCC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0801"/>
              <a:ext cx="4556683" cy="3022599"/>
            </a:xfrm>
            <a:prstGeom prst="rect">
              <a:avLst/>
            </a:prstGeom>
            <a:ln w="15875">
              <a:solidFill>
                <a:srgbClr val="133C0E"/>
              </a:solidFill>
            </a:ln>
          </p:spPr>
        </p:pic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06CF5243-5E90-2AF5-288E-41584D6E300C}"/>
                </a:ext>
              </a:extLst>
            </p:cNvPr>
            <p:cNvSpPr txBox="1"/>
            <p:nvPr/>
          </p:nvSpPr>
          <p:spPr>
            <a:xfrm>
              <a:off x="4062923" y="2691368"/>
              <a:ext cx="459097" cy="380621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20853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133C0E"/>
                  </a:solidFill>
                </a:rPr>
                <a:t>(1)</a:t>
              </a:r>
            </a:p>
          </p:txBody>
        </p:sp>
      </p:grpSp>
      <p:grpSp>
        <p:nvGrpSpPr>
          <p:cNvPr id="13" name="Group 18">
            <a:extLst>
              <a:ext uri="{FF2B5EF4-FFF2-40B4-BE49-F238E27FC236}">
                <a16:creationId xmlns="" xmlns:a16="http://schemas.microsoft.com/office/drawing/2014/main" id="{AE794940-8406-E300-C382-097517AE5C52}"/>
              </a:ext>
            </a:extLst>
          </p:cNvPr>
          <p:cNvGrpSpPr/>
          <p:nvPr/>
        </p:nvGrpSpPr>
        <p:grpSpPr>
          <a:xfrm>
            <a:off x="174002" y="3071377"/>
            <a:ext cx="4725286" cy="3164431"/>
            <a:chOff x="1" y="3124200"/>
            <a:chExt cx="5024010" cy="3364480"/>
          </a:xfrm>
        </p:grpSpPr>
        <p:pic>
          <p:nvPicPr>
            <p:cNvPr id="14" name="Picture 5" descr="ER6_0058small.jpg">
              <a:extLst>
                <a:ext uri="{FF2B5EF4-FFF2-40B4-BE49-F238E27FC236}">
                  <a16:creationId xmlns="" xmlns:a16="http://schemas.microsoft.com/office/drawing/2014/main" id="{D271DCCC-7639-A4F9-6B9F-AF6352422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3124200"/>
              <a:ext cx="5024010" cy="3360504"/>
            </a:xfrm>
            <a:prstGeom prst="rect">
              <a:avLst/>
            </a:prstGeom>
            <a:ln w="15875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TextBox 9">
              <a:extLst>
                <a:ext uri="{FF2B5EF4-FFF2-40B4-BE49-F238E27FC236}">
                  <a16:creationId xmlns="" xmlns:a16="http://schemas.microsoft.com/office/drawing/2014/main" id="{11CFBE56-8F67-F488-36FB-451AFFFDEAC2}"/>
                </a:ext>
              </a:extLst>
            </p:cNvPr>
            <p:cNvSpPr txBox="1"/>
            <p:nvPr/>
          </p:nvSpPr>
          <p:spPr>
            <a:xfrm>
              <a:off x="4546601" y="6096000"/>
              <a:ext cx="473642" cy="392680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20853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133C0E"/>
                  </a:solidFill>
                </a:rPr>
                <a:t>(3)</a:t>
              </a:r>
            </a:p>
          </p:txBody>
        </p:sp>
      </p:grpSp>
      <p:sp>
        <p:nvSpPr>
          <p:cNvPr id="16" name="TextBox 10">
            <a:extLst>
              <a:ext uri="{FF2B5EF4-FFF2-40B4-BE49-F238E27FC236}">
                <a16:creationId xmlns="" xmlns:a16="http://schemas.microsoft.com/office/drawing/2014/main" id="{58A5D9C9-6D58-7E9F-7BA0-09201B43DFE7}"/>
              </a:ext>
            </a:extLst>
          </p:cNvPr>
          <p:cNvSpPr txBox="1"/>
          <p:nvPr/>
        </p:nvSpPr>
        <p:spPr>
          <a:xfrm>
            <a:off x="8587999" y="2617234"/>
            <a:ext cx="445480" cy="369332"/>
          </a:xfrm>
          <a:prstGeom prst="rect">
            <a:avLst/>
          </a:prstGeom>
          <a:solidFill>
            <a:srgbClr val="DBEBDA"/>
          </a:solidFill>
          <a:ln>
            <a:solidFill>
              <a:srgbClr val="20853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33C0E"/>
                </a:solidFill>
              </a:rPr>
              <a:t>(2)</a:t>
            </a:r>
          </a:p>
        </p:txBody>
      </p:sp>
      <p:grpSp>
        <p:nvGrpSpPr>
          <p:cNvPr id="17" name="Group 19">
            <a:extLst>
              <a:ext uri="{FF2B5EF4-FFF2-40B4-BE49-F238E27FC236}">
                <a16:creationId xmlns="" xmlns:a16="http://schemas.microsoft.com/office/drawing/2014/main" id="{6B6FE7A0-109E-FF4A-EA9C-7178D9E985AA}"/>
              </a:ext>
            </a:extLst>
          </p:cNvPr>
          <p:cNvGrpSpPr/>
          <p:nvPr/>
        </p:nvGrpSpPr>
        <p:grpSpPr>
          <a:xfrm>
            <a:off x="794903" y="635214"/>
            <a:ext cx="8247497" cy="4872373"/>
            <a:chOff x="939800" y="660400"/>
            <a:chExt cx="9641697" cy="5696025"/>
          </a:xfrm>
          <a:solidFill>
            <a:srgbClr val="DBEBDA"/>
          </a:solidFill>
        </p:grpSpPr>
        <p:sp>
          <p:nvSpPr>
            <p:cNvPr id="18" name="TextBox 11">
              <a:extLst>
                <a:ext uri="{FF2B5EF4-FFF2-40B4-BE49-F238E27FC236}">
                  <a16:creationId xmlns="" xmlns:a16="http://schemas.microsoft.com/office/drawing/2014/main" id="{DE7BD89C-C5ED-E629-37D2-2D0E274EA7CE}"/>
                </a:ext>
              </a:extLst>
            </p:cNvPr>
            <p:cNvSpPr txBox="1"/>
            <p:nvPr/>
          </p:nvSpPr>
          <p:spPr>
            <a:xfrm>
              <a:off x="5912253" y="4305537"/>
              <a:ext cx="4669244" cy="2050888"/>
            </a:xfrm>
            <a:prstGeom prst="rect">
              <a:avLst/>
            </a:prstGeom>
            <a:grpFill/>
            <a:ln>
              <a:solidFill>
                <a:srgbClr val="20853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(1) “Yellow” </a:t>
              </a:r>
              <a:r>
                <a:rPr lang="en-US" dirty="0" err="1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sphalerite</a:t>
              </a:r>
              <a:r>
                <a:rPr lang="en-US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limestone</a:t>
              </a:r>
            </a:p>
            <a:p>
              <a:r>
                <a:rPr lang="en-US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(2) “Peloidal” </a:t>
              </a:r>
              <a:r>
                <a:rPr lang="en-US" dirty="0" err="1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sphalerite</a:t>
              </a:r>
              <a:r>
                <a:rPr lang="en-US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limestone</a:t>
              </a:r>
            </a:p>
            <a:p>
              <a:r>
                <a:rPr lang="en-US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(3) Red </a:t>
              </a:r>
              <a:r>
                <a:rPr lang="en-US" dirty="0" err="1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sphalerite</a:t>
              </a:r>
              <a:r>
                <a:rPr lang="en-US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shale &amp; breccia</a:t>
              </a:r>
            </a:p>
            <a:p>
              <a:endParaRPr lang="en-US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dirty="0" err="1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mineralizations</a:t>
              </a:r>
              <a:r>
                <a:rPr lang="en-US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are stretched </a:t>
              </a:r>
            </a:p>
            <a:p>
              <a:pPr algn="ctr"/>
              <a:r>
                <a:rPr lang="en-US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following the N-S </a:t>
              </a:r>
              <a:r>
                <a:rPr lang="en-US" dirty="0" err="1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Variscan</a:t>
              </a:r>
              <a:r>
                <a:rPr lang="en-US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cleavage</a:t>
              </a:r>
            </a:p>
          </p:txBody>
        </p:sp>
        <p:cxnSp>
          <p:nvCxnSpPr>
            <p:cNvPr id="19" name="Straight Arrow Connector 2">
              <a:extLst>
                <a:ext uri="{FF2B5EF4-FFF2-40B4-BE49-F238E27FC236}">
                  <a16:creationId xmlns="" xmlns:a16="http://schemas.microsoft.com/office/drawing/2014/main" id="{B875827D-B285-CECD-A200-394A9811296C}"/>
                </a:ext>
              </a:extLst>
            </p:cNvPr>
            <p:cNvCxnSpPr/>
            <p:nvPr/>
          </p:nvCxnSpPr>
          <p:spPr>
            <a:xfrm>
              <a:off x="1130300" y="1295400"/>
              <a:ext cx="1917700" cy="1395968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2">
              <a:extLst>
                <a:ext uri="{FF2B5EF4-FFF2-40B4-BE49-F238E27FC236}">
                  <a16:creationId xmlns="" xmlns:a16="http://schemas.microsoft.com/office/drawing/2014/main" id="{ED1D0DB6-B63D-9EE4-6463-2167EE0F4201}"/>
                </a:ext>
              </a:extLst>
            </p:cNvPr>
            <p:cNvCxnSpPr/>
            <p:nvPr/>
          </p:nvCxnSpPr>
          <p:spPr>
            <a:xfrm>
              <a:off x="939800" y="4013200"/>
              <a:ext cx="2108200" cy="1395968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14">
              <a:extLst>
                <a:ext uri="{FF2B5EF4-FFF2-40B4-BE49-F238E27FC236}">
                  <a16:creationId xmlns="" xmlns:a16="http://schemas.microsoft.com/office/drawing/2014/main" id="{CAFF3229-5D97-BB16-B01F-59D7947164AC}"/>
                </a:ext>
              </a:extLst>
            </p:cNvPr>
            <p:cNvCxnSpPr/>
            <p:nvPr/>
          </p:nvCxnSpPr>
          <p:spPr>
            <a:xfrm>
              <a:off x="6720104" y="660400"/>
              <a:ext cx="461458" cy="1410203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7">
            <a:extLst>
              <a:ext uri="{FF2B5EF4-FFF2-40B4-BE49-F238E27FC236}">
                <a16:creationId xmlns="" xmlns:a16="http://schemas.microsoft.com/office/drawing/2014/main" id="{A072AB2C-2D2F-2ABA-16BF-9205246BF670}"/>
              </a:ext>
            </a:extLst>
          </p:cNvPr>
          <p:cNvSpPr txBox="1"/>
          <p:nvPr/>
        </p:nvSpPr>
        <p:spPr>
          <a:xfrm>
            <a:off x="222228" y="2659664"/>
            <a:ext cx="3484019" cy="297517"/>
          </a:xfrm>
          <a:prstGeom prst="rect">
            <a:avLst/>
          </a:prstGeom>
          <a:solidFill>
            <a:srgbClr val="DBEBDA"/>
          </a:solidFill>
          <a:ln>
            <a:solidFill>
              <a:srgbClr val="63A75D"/>
            </a:solidFill>
          </a:ln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Giovanni mine. Massa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Pozzo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="" xmlns:a16="http://schemas.microsoft.com/office/drawing/2014/main" id="{A072AB2C-2D2F-2ABA-16BF-9205246BF670}"/>
              </a:ext>
            </a:extLst>
          </p:cNvPr>
          <p:cNvSpPr txBox="1"/>
          <p:nvPr/>
        </p:nvSpPr>
        <p:spPr>
          <a:xfrm>
            <a:off x="4780757" y="2667929"/>
            <a:ext cx="3484019" cy="297517"/>
          </a:xfrm>
          <a:prstGeom prst="rect">
            <a:avLst/>
          </a:prstGeom>
          <a:solidFill>
            <a:srgbClr val="DBEBDA"/>
          </a:solidFill>
          <a:ln>
            <a:solidFill>
              <a:srgbClr val="63A75D"/>
            </a:solidFill>
          </a:ln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Giovanni mine. Massa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Pozzo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="" xmlns:a16="http://schemas.microsoft.com/office/drawing/2014/main" id="{A072AB2C-2D2F-2ABA-16BF-9205246BF670}"/>
              </a:ext>
            </a:extLst>
          </p:cNvPr>
          <p:cNvSpPr txBox="1"/>
          <p:nvPr/>
        </p:nvSpPr>
        <p:spPr>
          <a:xfrm>
            <a:off x="243040" y="5917618"/>
            <a:ext cx="3107614" cy="297517"/>
          </a:xfrm>
          <a:prstGeom prst="rect">
            <a:avLst/>
          </a:prstGeom>
          <a:solidFill>
            <a:srgbClr val="DBEBDA"/>
          </a:solidFill>
          <a:ln>
            <a:solidFill>
              <a:srgbClr val="63A75D"/>
            </a:solidFill>
          </a:ln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Giovanni mine.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Contatto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</a:t>
            </a:r>
          </a:p>
        </p:txBody>
      </p:sp>
      <p:grpSp>
        <p:nvGrpSpPr>
          <p:cNvPr id="29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709716" y="6212331"/>
            <a:ext cx="7971965" cy="601139"/>
            <a:chOff x="835311" y="3672157"/>
            <a:chExt cx="7971965" cy="601139"/>
          </a:xfrm>
        </p:grpSpPr>
        <p:grpSp>
          <p:nvGrpSpPr>
            <p:cNvPr id="30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32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37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38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3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35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34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31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5522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b5efcf-0fe5-47a9-ad71-8a0dde8ab98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51" y="327148"/>
            <a:ext cx="7679698" cy="5759772"/>
          </a:xfrm>
          <a:prstGeom prst="rect">
            <a:avLst/>
          </a:prstGeom>
          <a:ln w="15875">
            <a:solidFill>
              <a:srgbClr val="133C0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639941" y="6240245"/>
            <a:ext cx="7971965" cy="601139"/>
            <a:chOff x="835311" y="3672157"/>
            <a:chExt cx="7971965" cy="601139"/>
          </a:xfrm>
        </p:grpSpPr>
        <p:grpSp>
          <p:nvGrpSpPr>
            <p:cNvPr id="18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2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27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28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25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1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422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reccia deformataER6_0025small.jpg">
            <a:extLst>
              <a:ext uri="{FF2B5EF4-FFF2-40B4-BE49-F238E27FC236}">
                <a16:creationId xmlns="" xmlns:a16="http://schemas.microsoft.com/office/drawing/2014/main" id="{C701C728-25AF-2BCC-E0A1-83A931528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" y="69357"/>
            <a:ext cx="4825996" cy="3907705"/>
          </a:xfrm>
          <a:prstGeom prst="rect">
            <a:avLst/>
          </a:prstGeom>
          <a:ln w="15875">
            <a:solidFill>
              <a:srgbClr val="133C0E"/>
            </a:solidFill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Group 1">
            <a:extLst>
              <a:ext uri="{FF2B5EF4-FFF2-40B4-BE49-F238E27FC236}">
                <a16:creationId xmlns="" xmlns:a16="http://schemas.microsoft.com/office/drawing/2014/main" id="{D9F7FBFE-F1FA-FAAF-3D83-371CDCF809B0}"/>
              </a:ext>
            </a:extLst>
          </p:cNvPr>
          <p:cNvGrpSpPr/>
          <p:nvPr/>
        </p:nvGrpSpPr>
        <p:grpSpPr>
          <a:xfrm>
            <a:off x="4904817" y="2925235"/>
            <a:ext cx="4104979" cy="3079325"/>
            <a:chOff x="4904817" y="2810935"/>
            <a:chExt cx="4243812" cy="3183470"/>
          </a:xfrm>
        </p:grpSpPr>
        <p:pic>
          <p:nvPicPr>
            <p:cNvPr id="5" name="Picture 5" descr="xScalettesse-IMG_0019.jpg">
              <a:extLst>
                <a:ext uri="{FF2B5EF4-FFF2-40B4-BE49-F238E27FC236}">
                  <a16:creationId xmlns="" xmlns:a16="http://schemas.microsoft.com/office/drawing/2014/main" id="{DF50AFA6-2E47-5E01-C4A1-E8B518D33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5" r="8672"/>
            <a:stretch/>
          </p:blipFill>
          <p:spPr>
            <a:xfrm rot="16200000">
              <a:off x="5426063" y="2289689"/>
              <a:ext cx="3183470" cy="4225962"/>
            </a:xfrm>
            <a:prstGeom prst="rect">
              <a:avLst/>
            </a:prstGeom>
            <a:ln w="15875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TextBox 9">
              <a:extLst>
                <a:ext uri="{FF2B5EF4-FFF2-40B4-BE49-F238E27FC236}">
                  <a16:creationId xmlns="" xmlns:a16="http://schemas.microsoft.com/office/drawing/2014/main" id="{38C9075B-ABF3-3953-8029-F77839AE36F4}"/>
                </a:ext>
              </a:extLst>
            </p:cNvPr>
            <p:cNvSpPr txBox="1"/>
            <p:nvPr/>
          </p:nvSpPr>
          <p:spPr>
            <a:xfrm>
              <a:off x="8470900" y="2844800"/>
              <a:ext cx="591958" cy="3181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2 cm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9787C2DE-7495-CC83-FD28-3586E9CA8C3C}"/>
                </a:ext>
              </a:extLst>
            </p:cNvPr>
            <p:cNvSpPr/>
            <p:nvPr/>
          </p:nvSpPr>
          <p:spPr>
            <a:xfrm>
              <a:off x="8432800" y="3175000"/>
              <a:ext cx="715829" cy="889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2">
            <a:extLst>
              <a:ext uri="{FF2B5EF4-FFF2-40B4-BE49-F238E27FC236}">
                <a16:creationId xmlns="" xmlns:a16="http://schemas.microsoft.com/office/drawing/2014/main" id="{A4145DD3-DC88-0825-B9CB-97D6ABAB1676}"/>
              </a:ext>
            </a:extLst>
          </p:cNvPr>
          <p:cNvGrpSpPr/>
          <p:nvPr/>
        </p:nvGrpSpPr>
        <p:grpSpPr>
          <a:xfrm>
            <a:off x="4887885" y="69357"/>
            <a:ext cx="4260744" cy="2009525"/>
            <a:chOff x="4887885" y="69357"/>
            <a:chExt cx="4260744" cy="2009525"/>
          </a:xfrm>
        </p:grpSpPr>
        <p:pic>
          <p:nvPicPr>
            <p:cNvPr id="13" name="Picture 3" descr="Scalittas3IMG_0025small.jpg">
              <a:extLst>
                <a:ext uri="{FF2B5EF4-FFF2-40B4-BE49-F238E27FC236}">
                  <a16:creationId xmlns="" xmlns:a16="http://schemas.microsoft.com/office/drawing/2014/main" id="{DE3C77C5-43B1-467A-256D-848760CBD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012907" y="-1055665"/>
              <a:ext cx="2009525" cy="4259570"/>
            </a:xfrm>
            <a:prstGeom prst="rect">
              <a:avLst/>
            </a:prstGeom>
            <a:ln w="15875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TextBox 11">
              <a:extLst>
                <a:ext uri="{FF2B5EF4-FFF2-40B4-BE49-F238E27FC236}">
                  <a16:creationId xmlns="" xmlns:a16="http://schemas.microsoft.com/office/drawing/2014/main" id="{515825B5-FAAF-157C-0C21-93265DDBAA9D}"/>
                </a:ext>
              </a:extLst>
            </p:cNvPr>
            <p:cNvSpPr txBox="1"/>
            <p:nvPr/>
          </p:nvSpPr>
          <p:spPr>
            <a:xfrm>
              <a:off x="8470900" y="101600"/>
              <a:ext cx="57259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 cm</a:t>
              </a:r>
            </a:p>
          </p:txBody>
        </p:sp>
        <p:sp>
          <p:nvSpPr>
            <p:cNvPr id="15" name="Rectangle 12">
              <a:extLst>
                <a:ext uri="{FF2B5EF4-FFF2-40B4-BE49-F238E27FC236}">
                  <a16:creationId xmlns="" xmlns:a16="http://schemas.microsoft.com/office/drawing/2014/main" id="{1ACA4572-D6E8-732A-89BA-5C9D76FE7449}"/>
                </a:ext>
              </a:extLst>
            </p:cNvPr>
            <p:cNvSpPr/>
            <p:nvPr/>
          </p:nvSpPr>
          <p:spPr>
            <a:xfrm>
              <a:off x="8432800" y="419100"/>
              <a:ext cx="715829" cy="88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00AC1B9F-2C80-8914-B570-65E7482E905F}"/>
              </a:ext>
            </a:extLst>
          </p:cNvPr>
          <p:cNvSpPr txBox="1"/>
          <p:nvPr/>
        </p:nvSpPr>
        <p:spPr>
          <a:xfrm>
            <a:off x="4994318" y="2038199"/>
            <a:ext cx="4141138" cy="539635"/>
          </a:xfrm>
          <a:prstGeom prst="rect">
            <a:avLst/>
          </a:prstGeom>
          <a:solidFill>
            <a:srgbClr val="DBEBDA"/>
          </a:solidFill>
          <a:ln>
            <a:solidFill>
              <a:srgbClr val="20853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Scalittas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mine (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Masua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Strongly deformed 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Cambrian limestone and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sulphides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="" xmlns:a16="http://schemas.microsoft.com/office/drawing/2014/main" id="{232AF700-7DA2-A9A9-D701-471232F02AA2}"/>
              </a:ext>
            </a:extLst>
          </p:cNvPr>
          <p:cNvSpPr txBox="1"/>
          <p:nvPr/>
        </p:nvSpPr>
        <p:spPr>
          <a:xfrm>
            <a:off x="692606" y="3671712"/>
            <a:ext cx="3273653" cy="584775"/>
          </a:xfrm>
          <a:prstGeom prst="rect">
            <a:avLst/>
          </a:prstGeom>
          <a:solidFill>
            <a:srgbClr val="DBEBDA"/>
          </a:solidFill>
          <a:ln>
            <a:solidFill>
              <a:srgbClr val="20853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Planu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Sartu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mine (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Buggerru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Mineralized and deformed breccia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="" xmlns:a16="http://schemas.microsoft.com/office/drawing/2014/main" id="{FF56BE08-618C-1C54-3E59-AA0A17F38803}"/>
              </a:ext>
            </a:extLst>
          </p:cNvPr>
          <p:cNvSpPr txBox="1"/>
          <p:nvPr/>
        </p:nvSpPr>
        <p:spPr>
          <a:xfrm>
            <a:off x="527573" y="5041342"/>
            <a:ext cx="5202366" cy="584776"/>
          </a:xfrm>
          <a:prstGeom prst="rect">
            <a:avLst/>
          </a:prstGeom>
          <a:solidFill>
            <a:srgbClr val="DBEBDA"/>
          </a:solidFill>
          <a:ln>
            <a:solidFill>
              <a:srgbClr val="20853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Scalittas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mine (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Masua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Strongly deformed breccia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Cambrian limestone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clasts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Sulphides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the matrix</a:t>
            </a:r>
          </a:p>
        </p:txBody>
      </p:sp>
      <p:grpSp>
        <p:nvGrpSpPr>
          <p:cNvPr id="23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527573" y="6184384"/>
            <a:ext cx="7971965" cy="601139"/>
            <a:chOff x="835311" y="3672157"/>
            <a:chExt cx="7971965" cy="601139"/>
          </a:xfrm>
        </p:grpSpPr>
        <p:grpSp>
          <p:nvGrpSpPr>
            <p:cNvPr id="24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6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31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32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7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29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5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7015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uppo 99">
            <a:extLst>
              <a:ext uri="{FF2B5EF4-FFF2-40B4-BE49-F238E27FC236}">
                <a16:creationId xmlns="" xmlns:a16="http://schemas.microsoft.com/office/drawing/2014/main" id="{CD4FDA56-C309-DC31-BB7C-6B33B3AF9D04}"/>
              </a:ext>
            </a:extLst>
          </p:cNvPr>
          <p:cNvGrpSpPr/>
          <p:nvPr/>
        </p:nvGrpSpPr>
        <p:grpSpPr>
          <a:xfrm>
            <a:off x="791498" y="600095"/>
            <a:ext cx="3678902" cy="5301380"/>
            <a:chOff x="5271174" y="70720"/>
            <a:chExt cx="3678902" cy="5301380"/>
          </a:xfrm>
        </p:grpSpPr>
        <p:pic>
          <p:nvPicPr>
            <p:cNvPr id="52" name="Immagine 67">
              <a:extLst>
                <a:ext uri="{FF2B5EF4-FFF2-40B4-BE49-F238E27FC236}">
                  <a16:creationId xmlns="" xmlns:a16="http://schemas.microsoft.com/office/drawing/2014/main" id="{4CDD092E-91CC-D88C-416A-1C14571C7B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21" t="9357" r="-1" b="29882"/>
            <a:stretch/>
          </p:blipFill>
          <p:spPr>
            <a:xfrm rot="16200000">
              <a:off x="4459935" y="881959"/>
              <a:ext cx="5301380" cy="3678902"/>
            </a:xfrm>
            <a:prstGeom prst="rect">
              <a:avLst/>
            </a:prstGeom>
            <a:ln w="15875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3" name="CasellaDiTesto 42">
              <a:extLst>
                <a:ext uri="{FF2B5EF4-FFF2-40B4-BE49-F238E27FC236}">
                  <a16:creationId xmlns="" xmlns:a16="http://schemas.microsoft.com/office/drawing/2014/main" id="{9A11B96E-0AA4-2D03-B7C4-FA6328B110C0}"/>
                </a:ext>
              </a:extLst>
            </p:cNvPr>
            <p:cNvSpPr txBox="1"/>
            <p:nvPr/>
          </p:nvSpPr>
          <p:spPr>
            <a:xfrm>
              <a:off x="7819023" y="5163717"/>
              <a:ext cx="939162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endParaRPr lang="en-US"/>
            </a:p>
          </p:txBody>
        </p:sp>
        <p:sp>
          <p:nvSpPr>
            <p:cNvPr id="54" name="TextBox 41">
              <a:extLst>
                <a:ext uri="{FF2B5EF4-FFF2-40B4-BE49-F238E27FC236}">
                  <a16:creationId xmlns="" xmlns:a16="http://schemas.microsoft.com/office/drawing/2014/main" id="{40FC063D-D3E3-2F6D-C921-72D471B8E8CE}"/>
                </a:ext>
              </a:extLst>
            </p:cNvPr>
            <p:cNvSpPr txBox="1"/>
            <p:nvPr/>
          </p:nvSpPr>
          <p:spPr>
            <a:xfrm>
              <a:off x="7934647" y="4814704"/>
              <a:ext cx="7384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</a:t>
              </a:r>
              <a:r>
                <a:rPr lang="en-US" dirty="0">
                  <a:latin typeface="Arial"/>
                  <a:cs typeface="Arial"/>
                </a:rPr>
                <a:t>mm</a:t>
              </a:r>
            </a:p>
          </p:txBody>
        </p:sp>
        <p:sp>
          <p:nvSpPr>
            <p:cNvPr id="55" name="TextBox 2">
              <a:extLst>
                <a:ext uri="{FF2B5EF4-FFF2-40B4-BE49-F238E27FC236}">
                  <a16:creationId xmlns="" xmlns:a16="http://schemas.microsoft.com/office/drawing/2014/main" id="{515BA6F2-7078-671A-CB30-912AF95BA06B}"/>
                </a:ext>
              </a:extLst>
            </p:cNvPr>
            <p:cNvSpPr txBox="1"/>
            <p:nvPr/>
          </p:nvSpPr>
          <p:spPr>
            <a:xfrm>
              <a:off x="6824562" y="533400"/>
              <a:ext cx="1185541" cy="3231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 err="1">
                  <a:latin typeface="Arial"/>
                  <a:cs typeface="Arial"/>
                </a:rPr>
                <a:t>sphalerite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56" name="TextBox 5">
              <a:extLst>
                <a:ext uri="{FF2B5EF4-FFF2-40B4-BE49-F238E27FC236}">
                  <a16:creationId xmlns="" xmlns:a16="http://schemas.microsoft.com/office/drawing/2014/main" id="{0C089E07-9B20-A0FB-7ADA-87B708943DB7}"/>
                </a:ext>
              </a:extLst>
            </p:cNvPr>
            <p:cNvSpPr txBox="1"/>
            <p:nvPr/>
          </p:nvSpPr>
          <p:spPr>
            <a:xfrm>
              <a:off x="6265762" y="2534166"/>
              <a:ext cx="749123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latin typeface="Arial"/>
                  <a:cs typeface="Arial"/>
                </a:rPr>
                <a:t>pyrite</a:t>
              </a:r>
            </a:p>
          </p:txBody>
        </p:sp>
        <p:cxnSp>
          <p:nvCxnSpPr>
            <p:cNvPr id="57" name="Straight Arrow Connector 7">
              <a:extLst>
                <a:ext uri="{FF2B5EF4-FFF2-40B4-BE49-F238E27FC236}">
                  <a16:creationId xmlns="" xmlns:a16="http://schemas.microsoft.com/office/drawing/2014/main" id="{9130BC91-B480-A0F8-48C0-398B81537884}"/>
                </a:ext>
              </a:extLst>
            </p:cNvPr>
            <p:cNvCxnSpPr/>
            <p:nvPr/>
          </p:nvCxnSpPr>
          <p:spPr>
            <a:xfrm flipV="1">
              <a:off x="6604000" y="2171700"/>
              <a:ext cx="114300" cy="3624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27">
              <a:extLst>
                <a:ext uri="{FF2B5EF4-FFF2-40B4-BE49-F238E27FC236}">
                  <a16:creationId xmlns="" xmlns:a16="http://schemas.microsoft.com/office/drawing/2014/main" id="{9D0BC4E5-CE7A-CBCC-F05E-C3D884E6E257}"/>
                </a:ext>
              </a:extLst>
            </p:cNvPr>
            <p:cNvCxnSpPr/>
            <p:nvPr/>
          </p:nvCxnSpPr>
          <p:spPr>
            <a:xfrm flipH="1">
              <a:off x="6866915" y="864632"/>
              <a:ext cx="134896" cy="63396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1">
              <a:extLst>
                <a:ext uri="{FF2B5EF4-FFF2-40B4-BE49-F238E27FC236}">
                  <a16:creationId xmlns="" xmlns:a16="http://schemas.microsoft.com/office/drawing/2014/main" id="{8F0493EC-5951-B976-8D58-3853908EF99F}"/>
                </a:ext>
              </a:extLst>
            </p:cNvPr>
            <p:cNvSpPr txBox="1"/>
            <p:nvPr/>
          </p:nvSpPr>
          <p:spPr>
            <a:xfrm>
              <a:off x="6190876" y="3624469"/>
              <a:ext cx="2099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>
                  <a:latin typeface="Arial"/>
                  <a:cs typeface="Arial"/>
                </a:rPr>
                <a:t>Variscan</a:t>
              </a:r>
              <a:r>
                <a:rPr lang="en-US" b="1" i="1" dirty="0">
                  <a:latin typeface="Arial"/>
                  <a:cs typeface="Arial"/>
                </a:rPr>
                <a:t> foliation</a:t>
              </a:r>
            </a:p>
          </p:txBody>
        </p:sp>
        <p:cxnSp>
          <p:nvCxnSpPr>
            <p:cNvPr id="61" name="Straight Connector 17">
              <a:extLst>
                <a:ext uri="{FF2B5EF4-FFF2-40B4-BE49-F238E27FC236}">
                  <a16:creationId xmlns="" xmlns:a16="http://schemas.microsoft.com/office/drawing/2014/main" id="{39763566-5D8F-B46E-2F48-0240B1B6D8A4}"/>
                </a:ext>
              </a:extLst>
            </p:cNvPr>
            <p:cNvCxnSpPr/>
            <p:nvPr/>
          </p:nvCxnSpPr>
          <p:spPr>
            <a:xfrm>
              <a:off x="6066338" y="3626366"/>
              <a:ext cx="2290262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43">
              <a:extLst>
                <a:ext uri="{FF2B5EF4-FFF2-40B4-BE49-F238E27FC236}">
                  <a16:creationId xmlns="" xmlns:a16="http://schemas.microsoft.com/office/drawing/2014/main" id="{4696560F-B70C-CEBA-18BA-A7B6AEC4B02E}"/>
                </a:ext>
              </a:extLst>
            </p:cNvPr>
            <p:cNvCxnSpPr/>
            <p:nvPr/>
          </p:nvCxnSpPr>
          <p:spPr>
            <a:xfrm>
              <a:off x="6218738" y="3512066"/>
              <a:ext cx="2290262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uppo 98">
            <a:extLst>
              <a:ext uri="{FF2B5EF4-FFF2-40B4-BE49-F238E27FC236}">
                <a16:creationId xmlns="" xmlns:a16="http://schemas.microsoft.com/office/drawing/2014/main" id="{97CE60B2-EDCA-E666-6D8E-D2527C99CDC1}"/>
              </a:ext>
            </a:extLst>
          </p:cNvPr>
          <p:cNvGrpSpPr/>
          <p:nvPr/>
        </p:nvGrpSpPr>
        <p:grpSpPr>
          <a:xfrm>
            <a:off x="4703549" y="532269"/>
            <a:ext cx="3714062" cy="5630704"/>
            <a:chOff x="120332" y="47144"/>
            <a:chExt cx="4464368" cy="6768204"/>
          </a:xfrm>
        </p:grpSpPr>
        <p:pic>
          <p:nvPicPr>
            <p:cNvPr id="6" name="Immagine 8">
              <a:extLst>
                <a:ext uri="{FF2B5EF4-FFF2-40B4-BE49-F238E27FC236}">
                  <a16:creationId xmlns="" xmlns:a16="http://schemas.microsoft.com/office/drawing/2014/main" id="{633370B4-FAC2-C746-61F8-09D220D21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" t="102" r="-695" b="492"/>
            <a:stretch/>
          </p:blipFill>
          <p:spPr>
            <a:xfrm>
              <a:off x="120785" y="60662"/>
              <a:ext cx="4463914" cy="3393737"/>
            </a:xfrm>
            <a:prstGeom prst="rect">
              <a:avLst/>
            </a:prstGeom>
            <a:ln w="15875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7" name="Group 19">
              <a:extLst>
                <a:ext uri="{FF2B5EF4-FFF2-40B4-BE49-F238E27FC236}">
                  <a16:creationId xmlns="" xmlns:a16="http://schemas.microsoft.com/office/drawing/2014/main" id="{D996EF90-2652-6AB8-0063-C772C790D919}"/>
                </a:ext>
              </a:extLst>
            </p:cNvPr>
            <p:cNvGrpSpPr/>
            <p:nvPr/>
          </p:nvGrpSpPr>
          <p:grpSpPr>
            <a:xfrm>
              <a:off x="736600" y="495300"/>
              <a:ext cx="3736527" cy="2858203"/>
              <a:chOff x="863600" y="622300"/>
              <a:chExt cx="3736527" cy="2858203"/>
            </a:xfrm>
          </p:grpSpPr>
          <p:sp>
            <p:nvSpPr>
              <p:cNvPr id="9" name="Rettangolo 78">
                <a:extLst>
                  <a:ext uri="{FF2B5EF4-FFF2-40B4-BE49-F238E27FC236}">
                    <a16:creationId xmlns="" xmlns:a16="http://schemas.microsoft.com/office/drawing/2014/main" id="{CD4B1E5F-7845-5570-A5B2-355580A2EAEF}"/>
                  </a:ext>
                </a:extLst>
              </p:cNvPr>
              <p:cNvSpPr/>
              <p:nvPr/>
            </p:nvSpPr>
            <p:spPr>
              <a:xfrm>
                <a:off x="3756406" y="3424345"/>
                <a:ext cx="370050" cy="5481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Rettangolo 76">
                <a:extLst>
                  <a:ext uri="{FF2B5EF4-FFF2-40B4-BE49-F238E27FC236}">
                    <a16:creationId xmlns="" xmlns:a16="http://schemas.microsoft.com/office/drawing/2014/main" id="{02F94C32-B743-8978-AAA2-19CB388D8D8C}"/>
                  </a:ext>
                </a:extLst>
              </p:cNvPr>
              <p:cNvSpPr/>
              <p:nvPr/>
            </p:nvSpPr>
            <p:spPr>
              <a:xfrm>
                <a:off x="4146348" y="3424349"/>
                <a:ext cx="370050" cy="5481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Rettangolo 77">
                <a:extLst>
                  <a:ext uri="{FF2B5EF4-FFF2-40B4-BE49-F238E27FC236}">
                    <a16:creationId xmlns="" xmlns:a16="http://schemas.microsoft.com/office/drawing/2014/main" id="{6F917A5D-2EED-CDD3-B0C5-B2BB7669D423}"/>
                  </a:ext>
                </a:extLst>
              </p:cNvPr>
              <p:cNvSpPr/>
              <p:nvPr/>
            </p:nvSpPr>
            <p:spPr>
              <a:xfrm>
                <a:off x="4151855" y="3426958"/>
                <a:ext cx="184904" cy="522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CasellaDiTesto 150">
                <a:extLst>
                  <a:ext uri="{FF2B5EF4-FFF2-40B4-BE49-F238E27FC236}">
                    <a16:creationId xmlns="" xmlns:a16="http://schemas.microsoft.com/office/drawing/2014/main" id="{23057A40-A752-6908-71D4-E4AFC430C75D}"/>
                  </a:ext>
                </a:extLst>
              </p:cNvPr>
              <p:cNvSpPr txBox="1"/>
              <p:nvPr/>
            </p:nvSpPr>
            <p:spPr>
              <a:xfrm>
                <a:off x="2875002" y="2743836"/>
                <a:ext cx="709421" cy="37861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21" name="Group 18">
                <a:extLst>
                  <a:ext uri="{FF2B5EF4-FFF2-40B4-BE49-F238E27FC236}">
                    <a16:creationId xmlns="" xmlns:a16="http://schemas.microsoft.com/office/drawing/2014/main" id="{7EA19B3A-BD63-531E-BF30-F1CFD1EFE4B3}"/>
                  </a:ext>
                </a:extLst>
              </p:cNvPr>
              <p:cNvGrpSpPr/>
              <p:nvPr/>
            </p:nvGrpSpPr>
            <p:grpSpPr>
              <a:xfrm>
                <a:off x="3742948" y="3209793"/>
                <a:ext cx="760319" cy="270710"/>
                <a:chOff x="3742948" y="3209793"/>
                <a:chExt cx="760319" cy="270710"/>
              </a:xfrm>
            </p:grpSpPr>
            <p:sp>
              <p:nvSpPr>
                <p:cNvPr id="25" name="CasellaDiTesto 124">
                  <a:extLst>
                    <a:ext uri="{FF2B5EF4-FFF2-40B4-BE49-F238E27FC236}">
                      <a16:creationId xmlns="" xmlns:a16="http://schemas.microsoft.com/office/drawing/2014/main" id="{BF92694D-9CE8-D668-6E6D-68E6F542F6E4}"/>
                    </a:ext>
                  </a:extLst>
                </p:cNvPr>
                <p:cNvSpPr txBox="1"/>
                <p:nvPr/>
              </p:nvSpPr>
              <p:spPr>
                <a:xfrm>
                  <a:off x="3894035" y="3209793"/>
                  <a:ext cx="609232" cy="2671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Rettangolo 79">
                  <a:extLst>
                    <a:ext uri="{FF2B5EF4-FFF2-40B4-BE49-F238E27FC236}">
                      <a16:creationId xmlns="" xmlns:a16="http://schemas.microsoft.com/office/drawing/2014/main" id="{8E8CE4D3-650A-DA95-FEF0-446D17C8D30F}"/>
                    </a:ext>
                  </a:extLst>
                </p:cNvPr>
                <p:cNvSpPr/>
                <p:nvPr/>
              </p:nvSpPr>
              <p:spPr>
                <a:xfrm>
                  <a:off x="3742948" y="3428297"/>
                  <a:ext cx="184904" cy="52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" name="TextBox 14">
                <a:extLst>
                  <a:ext uri="{FF2B5EF4-FFF2-40B4-BE49-F238E27FC236}">
                    <a16:creationId xmlns="" xmlns:a16="http://schemas.microsoft.com/office/drawing/2014/main" id="{E29C49E6-3FC8-AF78-D60C-8FB6806D6504}"/>
                  </a:ext>
                </a:extLst>
              </p:cNvPr>
              <p:cNvSpPr txBox="1"/>
              <p:nvPr/>
            </p:nvSpPr>
            <p:spPr>
              <a:xfrm>
                <a:off x="3684494" y="2997904"/>
                <a:ext cx="915633" cy="4439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/>
                    <a:cs typeface="Arial"/>
                  </a:rPr>
                  <a:t>2 mm</a:t>
                </a:r>
              </a:p>
            </p:txBody>
          </p:sp>
          <p:sp>
            <p:nvSpPr>
              <p:cNvPr id="23" name="TextBox 15">
                <a:extLst>
                  <a:ext uri="{FF2B5EF4-FFF2-40B4-BE49-F238E27FC236}">
                    <a16:creationId xmlns="" xmlns:a16="http://schemas.microsoft.com/office/drawing/2014/main" id="{A591F785-9605-0061-9223-6CAA2BA592FE}"/>
                  </a:ext>
                </a:extLst>
              </p:cNvPr>
              <p:cNvSpPr txBox="1"/>
              <p:nvPr/>
            </p:nvSpPr>
            <p:spPr>
              <a:xfrm>
                <a:off x="3851652" y="622300"/>
                <a:ext cx="7360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pyrite</a:t>
                </a:r>
              </a:p>
            </p:txBody>
          </p:sp>
          <p:sp>
            <p:nvSpPr>
              <p:cNvPr id="24" name="TextBox 16">
                <a:extLst>
                  <a:ext uri="{FF2B5EF4-FFF2-40B4-BE49-F238E27FC236}">
                    <a16:creationId xmlns="" xmlns:a16="http://schemas.microsoft.com/office/drawing/2014/main" id="{2B55093B-C0FA-1FA8-7AE0-DD7898AD88D1}"/>
                  </a:ext>
                </a:extLst>
              </p:cNvPr>
              <p:cNvSpPr txBox="1"/>
              <p:nvPr/>
            </p:nvSpPr>
            <p:spPr>
              <a:xfrm>
                <a:off x="863600" y="2546866"/>
                <a:ext cx="11215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chemeClr val="bg1"/>
                    </a:solidFill>
                  </a:rPr>
                  <a:t>sphalerite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7" name="Immagine 746">
              <a:extLst>
                <a:ext uri="{FF2B5EF4-FFF2-40B4-BE49-F238E27FC236}">
                  <a16:creationId xmlns="" xmlns:a16="http://schemas.microsoft.com/office/drawing/2014/main" id="{F4C65CFC-4E16-5D8C-9CD5-B157F8B8F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85" y="3505945"/>
              <a:ext cx="4451215" cy="3309403"/>
            </a:xfrm>
            <a:prstGeom prst="rect">
              <a:avLst/>
            </a:prstGeom>
            <a:ln w="15875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8" name="Figura a mano libera: forma 798">
              <a:extLst>
                <a:ext uri="{FF2B5EF4-FFF2-40B4-BE49-F238E27FC236}">
                  <a16:creationId xmlns="" xmlns:a16="http://schemas.microsoft.com/office/drawing/2014/main" id="{323A43B8-86CB-6B4E-4C6B-E516629AC9DD}"/>
                </a:ext>
              </a:extLst>
            </p:cNvPr>
            <p:cNvSpPr/>
            <p:nvPr/>
          </p:nvSpPr>
          <p:spPr>
            <a:xfrm>
              <a:off x="2590227" y="4864101"/>
              <a:ext cx="1994473" cy="1253632"/>
            </a:xfrm>
            <a:custGeom>
              <a:avLst/>
              <a:gdLst>
                <a:gd name="connsiteX0" fmla="*/ 0 w 2231136"/>
                <a:gd name="connsiteY0" fmla="*/ 1133856 h 1133856"/>
                <a:gd name="connsiteX1" fmla="*/ 432816 w 2231136"/>
                <a:gd name="connsiteY1" fmla="*/ 822960 h 1133856"/>
                <a:gd name="connsiteX2" fmla="*/ 841248 w 2231136"/>
                <a:gd name="connsiteY2" fmla="*/ 499872 h 1133856"/>
                <a:gd name="connsiteX3" fmla="*/ 1267968 w 2231136"/>
                <a:gd name="connsiteY3" fmla="*/ 286512 h 1133856"/>
                <a:gd name="connsiteX4" fmla="*/ 1743456 w 2231136"/>
                <a:gd name="connsiteY4" fmla="*/ 146304 h 1133856"/>
                <a:gd name="connsiteX5" fmla="*/ 2231136 w 2231136"/>
                <a:gd name="connsiteY5" fmla="*/ 0 h 1133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31136" h="1133856">
                  <a:moveTo>
                    <a:pt x="0" y="1133856"/>
                  </a:moveTo>
                  <a:lnTo>
                    <a:pt x="432816" y="822960"/>
                  </a:lnTo>
                  <a:lnTo>
                    <a:pt x="841248" y="499872"/>
                  </a:lnTo>
                  <a:lnTo>
                    <a:pt x="1267968" y="286512"/>
                  </a:lnTo>
                  <a:lnTo>
                    <a:pt x="1743456" y="146304"/>
                  </a:lnTo>
                  <a:lnTo>
                    <a:pt x="2231136" y="0"/>
                  </a:lnTo>
                </a:path>
              </a:pathLst>
            </a:custGeom>
            <a:noFill/>
            <a:ln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igura a mano libera: forma 799">
              <a:extLst>
                <a:ext uri="{FF2B5EF4-FFF2-40B4-BE49-F238E27FC236}">
                  <a16:creationId xmlns="" xmlns:a16="http://schemas.microsoft.com/office/drawing/2014/main" id="{648AE261-1E14-CAA4-1B7D-D88AF3ECA562}"/>
                </a:ext>
              </a:extLst>
            </p:cNvPr>
            <p:cNvSpPr/>
            <p:nvPr/>
          </p:nvSpPr>
          <p:spPr>
            <a:xfrm>
              <a:off x="3937246" y="4013912"/>
              <a:ext cx="647454" cy="218857"/>
            </a:xfrm>
            <a:custGeom>
              <a:avLst/>
              <a:gdLst>
                <a:gd name="connsiteX0" fmla="*/ 0 w 499110"/>
                <a:gd name="connsiteY0" fmla="*/ 0 h 140970"/>
                <a:gd name="connsiteX1" fmla="*/ 259080 w 499110"/>
                <a:gd name="connsiteY1" fmla="*/ 102870 h 140970"/>
                <a:gd name="connsiteX2" fmla="*/ 499110 w 499110"/>
                <a:gd name="connsiteY2" fmla="*/ 140970 h 14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9110" h="140970">
                  <a:moveTo>
                    <a:pt x="0" y="0"/>
                  </a:moveTo>
                  <a:lnTo>
                    <a:pt x="259080" y="102870"/>
                  </a:lnTo>
                  <a:lnTo>
                    <a:pt x="499110" y="140970"/>
                  </a:lnTo>
                </a:path>
              </a:pathLst>
            </a:custGeom>
            <a:noFill/>
            <a:ln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igura a mano libera: forma 800">
              <a:extLst>
                <a:ext uri="{FF2B5EF4-FFF2-40B4-BE49-F238E27FC236}">
                  <a16:creationId xmlns="" xmlns:a16="http://schemas.microsoft.com/office/drawing/2014/main" id="{364D98DB-DE28-0417-28D7-89F12292775B}"/>
                </a:ext>
              </a:extLst>
            </p:cNvPr>
            <p:cNvSpPr/>
            <p:nvPr/>
          </p:nvSpPr>
          <p:spPr>
            <a:xfrm>
              <a:off x="133485" y="3969796"/>
              <a:ext cx="1375211" cy="373604"/>
            </a:xfrm>
            <a:custGeom>
              <a:avLst/>
              <a:gdLst>
                <a:gd name="connsiteX0" fmla="*/ 1428750 w 1428750"/>
                <a:gd name="connsiteY0" fmla="*/ 0 h 388620"/>
                <a:gd name="connsiteX1" fmla="*/ 1043940 w 1428750"/>
                <a:gd name="connsiteY1" fmla="*/ 194310 h 388620"/>
                <a:gd name="connsiteX2" fmla="*/ 651510 w 1428750"/>
                <a:gd name="connsiteY2" fmla="*/ 304800 h 388620"/>
                <a:gd name="connsiteX3" fmla="*/ 346710 w 1428750"/>
                <a:gd name="connsiteY3" fmla="*/ 384810 h 388620"/>
                <a:gd name="connsiteX4" fmla="*/ 0 w 1428750"/>
                <a:gd name="connsiteY4" fmla="*/ 388620 h 388620"/>
                <a:gd name="connsiteX5" fmla="*/ 0 w 1428750"/>
                <a:gd name="connsiteY5" fmla="*/ 388620 h 38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0" h="388620">
                  <a:moveTo>
                    <a:pt x="1428750" y="0"/>
                  </a:moveTo>
                  <a:lnTo>
                    <a:pt x="1043940" y="194310"/>
                  </a:lnTo>
                  <a:lnTo>
                    <a:pt x="651510" y="304800"/>
                  </a:lnTo>
                  <a:lnTo>
                    <a:pt x="346710" y="384810"/>
                  </a:lnTo>
                  <a:lnTo>
                    <a:pt x="0" y="388620"/>
                  </a:lnTo>
                  <a:lnTo>
                    <a:pt x="0" y="388620"/>
                  </a:lnTo>
                </a:path>
              </a:pathLst>
            </a:custGeom>
            <a:noFill/>
            <a:ln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igura a mano libera: forma 801">
              <a:extLst>
                <a:ext uri="{FF2B5EF4-FFF2-40B4-BE49-F238E27FC236}">
                  <a16:creationId xmlns="" xmlns:a16="http://schemas.microsoft.com/office/drawing/2014/main" id="{218C8575-8021-A741-103E-A158E76B12D8}"/>
                </a:ext>
              </a:extLst>
            </p:cNvPr>
            <p:cNvSpPr/>
            <p:nvPr/>
          </p:nvSpPr>
          <p:spPr>
            <a:xfrm>
              <a:off x="133485" y="5448300"/>
              <a:ext cx="1290083" cy="481541"/>
            </a:xfrm>
            <a:custGeom>
              <a:avLst/>
              <a:gdLst>
                <a:gd name="connsiteX0" fmla="*/ 0 w 1375410"/>
                <a:gd name="connsiteY0" fmla="*/ 0 h 590550"/>
                <a:gd name="connsiteX1" fmla="*/ 323850 w 1375410"/>
                <a:gd name="connsiteY1" fmla="*/ 38100 h 590550"/>
                <a:gd name="connsiteX2" fmla="*/ 704850 w 1375410"/>
                <a:gd name="connsiteY2" fmla="*/ 102870 h 590550"/>
                <a:gd name="connsiteX3" fmla="*/ 902970 w 1375410"/>
                <a:gd name="connsiteY3" fmla="*/ 156210 h 590550"/>
                <a:gd name="connsiteX4" fmla="*/ 937260 w 1375410"/>
                <a:gd name="connsiteY4" fmla="*/ 156210 h 590550"/>
                <a:gd name="connsiteX5" fmla="*/ 1085850 w 1375410"/>
                <a:gd name="connsiteY5" fmla="*/ 201930 h 590550"/>
                <a:gd name="connsiteX6" fmla="*/ 1158240 w 1375410"/>
                <a:gd name="connsiteY6" fmla="*/ 262890 h 590550"/>
                <a:gd name="connsiteX7" fmla="*/ 1226820 w 1375410"/>
                <a:gd name="connsiteY7" fmla="*/ 320040 h 590550"/>
                <a:gd name="connsiteX8" fmla="*/ 1234440 w 1375410"/>
                <a:gd name="connsiteY8" fmla="*/ 354330 h 590550"/>
                <a:gd name="connsiteX9" fmla="*/ 1310640 w 1375410"/>
                <a:gd name="connsiteY9" fmla="*/ 434340 h 590550"/>
                <a:gd name="connsiteX10" fmla="*/ 1348740 w 1375410"/>
                <a:gd name="connsiteY10" fmla="*/ 499110 h 590550"/>
                <a:gd name="connsiteX11" fmla="*/ 1375410 w 1375410"/>
                <a:gd name="connsiteY11" fmla="*/ 5905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5410" h="590550">
                  <a:moveTo>
                    <a:pt x="0" y="0"/>
                  </a:moveTo>
                  <a:lnTo>
                    <a:pt x="323850" y="38100"/>
                  </a:lnTo>
                  <a:lnTo>
                    <a:pt x="704850" y="102870"/>
                  </a:lnTo>
                  <a:lnTo>
                    <a:pt x="902970" y="156210"/>
                  </a:lnTo>
                  <a:lnTo>
                    <a:pt x="937260" y="156210"/>
                  </a:lnTo>
                  <a:lnTo>
                    <a:pt x="1085850" y="201930"/>
                  </a:lnTo>
                  <a:lnTo>
                    <a:pt x="1158240" y="262890"/>
                  </a:lnTo>
                  <a:lnTo>
                    <a:pt x="1226820" y="320040"/>
                  </a:lnTo>
                  <a:lnTo>
                    <a:pt x="1234440" y="354330"/>
                  </a:lnTo>
                  <a:lnTo>
                    <a:pt x="1310640" y="434340"/>
                  </a:lnTo>
                  <a:lnTo>
                    <a:pt x="1348740" y="499110"/>
                  </a:lnTo>
                  <a:lnTo>
                    <a:pt x="1375410" y="590550"/>
                  </a:lnTo>
                </a:path>
              </a:pathLst>
            </a:custGeom>
            <a:noFill/>
            <a:ln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TextBox 25">
              <a:extLst>
                <a:ext uri="{FF2B5EF4-FFF2-40B4-BE49-F238E27FC236}">
                  <a16:creationId xmlns="" xmlns:a16="http://schemas.microsoft.com/office/drawing/2014/main" id="{799FA16E-343E-911E-B784-57B77DD338F9}"/>
                </a:ext>
              </a:extLst>
            </p:cNvPr>
            <p:cNvSpPr txBox="1"/>
            <p:nvPr/>
          </p:nvSpPr>
          <p:spPr>
            <a:xfrm>
              <a:off x="2349500" y="4362966"/>
              <a:ext cx="1425041" cy="44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Arial"/>
                  <a:cs typeface="Arial"/>
                </a:rPr>
                <a:t>sphalerite</a:t>
              </a:r>
              <a:endParaRPr 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33" name="TextBox 26">
              <a:extLst>
                <a:ext uri="{FF2B5EF4-FFF2-40B4-BE49-F238E27FC236}">
                  <a16:creationId xmlns="" xmlns:a16="http://schemas.microsoft.com/office/drawing/2014/main" id="{B412F4CD-7F2B-0BDE-78AF-7DA45263D164}"/>
                </a:ext>
              </a:extLst>
            </p:cNvPr>
            <p:cNvSpPr txBox="1"/>
            <p:nvPr/>
          </p:nvSpPr>
          <p:spPr>
            <a:xfrm>
              <a:off x="2095501" y="4813300"/>
              <a:ext cx="1055178" cy="44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/>
                  <a:cs typeface="Arial"/>
                </a:rPr>
                <a:t>galena</a:t>
              </a:r>
            </a:p>
          </p:txBody>
        </p:sp>
        <p:cxnSp>
          <p:nvCxnSpPr>
            <p:cNvPr id="34" name="Straight Arrow Connector 28">
              <a:extLst>
                <a:ext uri="{FF2B5EF4-FFF2-40B4-BE49-F238E27FC236}">
                  <a16:creationId xmlns="" xmlns:a16="http://schemas.microsoft.com/office/drawing/2014/main" id="{7F44350A-75F4-D076-0A38-90583E0D1181}"/>
                </a:ext>
              </a:extLst>
            </p:cNvPr>
            <p:cNvCxnSpPr/>
            <p:nvPr/>
          </p:nvCxnSpPr>
          <p:spPr>
            <a:xfrm flipH="1" flipV="1">
              <a:off x="1508696" y="4864101"/>
              <a:ext cx="586804" cy="13969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0">
              <a:extLst>
                <a:ext uri="{FF2B5EF4-FFF2-40B4-BE49-F238E27FC236}">
                  <a16:creationId xmlns="" xmlns:a16="http://schemas.microsoft.com/office/drawing/2014/main" id="{D17E183A-4E03-C462-B224-1C9E7AB1DA8F}"/>
                </a:ext>
              </a:extLst>
            </p:cNvPr>
            <p:cNvSpPr txBox="1"/>
            <p:nvPr/>
          </p:nvSpPr>
          <p:spPr>
            <a:xfrm>
              <a:off x="429499" y="6064766"/>
              <a:ext cx="9675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calcite</a:t>
              </a:r>
            </a:p>
          </p:txBody>
        </p:sp>
        <p:sp>
          <p:nvSpPr>
            <p:cNvPr id="49" name="TextBox 36">
              <a:extLst>
                <a:ext uri="{FF2B5EF4-FFF2-40B4-BE49-F238E27FC236}">
                  <a16:creationId xmlns="" xmlns:a16="http://schemas.microsoft.com/office/drawing/2014/main" id="{50B063E7-2774-7A2B-B99B-77434C14F348}"/>
                </a:ext>
              </a:extLst>
            </p:cNvPr>
            <p:cNvSpPr txBox="1"/>
            <p:nvPr/>
          </p:nvSpPr>
          <p:spPr>
            <a:xfrm>
              <a:off x="3700819" y="6385415"/>
              <a:ext cx="78709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  <a:latin typeface="Arial"/>
                  <a:cs typeface="Arial"/>
                </a:rPr>
                <a:t>500 µm</a:t>
              </a:r>
            </a:p>
          </p:txBody>
        </p:sp>
        <p:sp>
          <p:nvSpPr>
            <p:cNvPr id="50" name="TextBox 37">
              <a:extLst>
                <a:ext uri="{FF2B5EF4-FFF2-40B4-BE49-F238E27FC236}">
                  <a16:creationId xmlns="" xmlns:a16="http://schemas.microsoft.com/office/drawing/2014/main" id="{AF1F3D83-4008-6181-6309-A47C5410AB38}"/>
                </a:ext>
              </a:extLst>
            </p:cNvPr>
            <p:cNvSpPr txBox="1"/>
            <p:nvPr/>
          </p:nvSpPr>
          <p:spPr>
            <a:xfrm>
              <a:off x="133485" y="47144"/>
              <a:ext cx="2456742" cy="347756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63A75D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Brittle deformation</a:t>
              </a:r>
            </a:p>
          </p:txBody>
        </p:sp>
        <p:sp>
          <p:nvSpPr>
            <p:cNvPr id="59" name="TextBox 42">
              <a:extLst>
                <a:ext uri="{FF2B5EF4-FFF2-40B4-BE49-F238E27FC236}">
                  <a16:creationId xmlns="" xmlns:a16="http://schemas.microsoft.com/office/drawing/2014/main" id="{717546AD-0D0B-DBF8-5FFB-A29ADE4FC3AA}"/>
                </a:ext>
              </a:extLst>
            </p:cNvPr>
            <p:cNvSpPr txBox="1"/>
            <p:nvPr/>
          </p:nvSpPr>
          <p:spPr>
            <a:xfrm>
              <a:off x="120332" y="3506646"/>
              <a:ext cx="1516258" cy="347756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63A75D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 err="1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Boudinage</a:t>
              </a:r>
              <a:endPara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3" name="Gruppo 62">
              <a:extLst>
                <a:ext uri="{FF2B5EF4-FFF2-40B4-BE49-F238E27FC236}">
                  <a16:creationId xmlns="" xmlns:a16="http://schemas.microsoft.com/office/drawing/2014/main" id="{48694747-92E3-8F77-D77F-AC09A9AA56D2}"/>
                </a:ext>
              </a:extLst>
            </p:cNvPr>
            <p:cNvGrpSpPr/>
            <p:nvPr/>
          </p:nvGrpSpPr>
          <p:grpSpPr>
            <a:xfrm>
              <a:off x="3775698" y="6713214"/>
              <a:ext cx="736049" cy="68620"/>
              <a:chOff x="3767035" y="6446799"/>
              <a:chExt cx="736049" cy="68620"/>
            </a:xfrm>
          </p:grpSpPr>
          <p:sp>
            <p:nvSpPr>
              <p:cNvPr id="64" name="Rettangolo 835">
                <a:extLst>
                  <a:ext uri="{FF2B5EF4-FFF2-40B4-BE49-F238E27FC236}">
                    <a16:creationId xmlns="" xmlns:a16="http://schemas.microsoft.com/office/drawing/2014/main" id="{2934B19C-6164-658E-C098-54E58C7A98E7}"/>
                  </a:ext>
                </a:extLst>
              </p:cNvPr>
              <p:cNvSpPr/>
              <p:nvPr/>
            </p:nvSpPr>
            <p:spPr>
              <a:xfrm>
                <a:off x="3767035" y="6446799"/>
                <a:ext cx="736049" cy="6862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5" name="Gruppo 64">
                <a:extLst>
                  <a:ext uri="{FF2B5EF4-FFF2-40B4-BE49-F238E27FC236}">
                    <a16:creationId xmlns="" xmlns:a16="http://schemas.microsoft.com/office/drawing/2014/main" id="{B6289DC6-CE06-41D0-FB6F-0B94D7EE1C4C}"/>
                  </a:ext>
                </a:extLst>
              </p:cNvPr>
              <p:cNvGrpSpPr/>
              <p:nvPr/>
            </p:nvGrpSpPr>
            <p:grpSpPr>
              <a:xfrm>
                <a:off x="3776595" y="6456363"/>
                <a:ext cx="702396" cy="45720"/>
                <a:chOff x="3776595" y="6456363"/>
                <a:chExt cx="702396" cy="45720"/>
              </a:xfrm>
            </p:grpSpPr>
            <p:sp>
              <p:nvSpPr>
                <p:cNvPr id="66" name="Rettangolo 836">
                  <a:extLst>
                    <a:ext uri="{FF2B5EF4-FFF2-40B4-BE49-F238E27FC236}">
                      <a16:creationId xmlns="" xmlns:a16="http://schemas.microsoft.com/office/drawing/2014/main" id="{7FE12E5C-99C3-F4EB-8707-1F27FBF712B2}"/>
                    </a:ext>
                  </a:extLst>
                </p:cNvPr>
                <p:cNvSpPr/>
                <p:nvPr/>
              </p:nvSpPr>
              <p:spPr>
                <a:xfrm flipV="1">
                  <a:off x="3776595" y="6456363"/>
                  <a:ext cx="222861" cy="457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" name="Rettangolo 837">
                  <a:extLst>
                    <a:ext uri="{FF2B5EF4-FFF2-40B4-BE49-F238E27FC236}">
                      <a16:creationId xmlns="" xmlns:a16="http://schemas.microsoft.com/office/drawing/2014/main" id="{3BF08BE5-538B-A89C-9478-FA13E92790A6}"/>
                    </a:ext>
                  </a:extLst>
                </p:cNvPr>
                <p:cNvSpPr/>
                <p:nvPr/>
              </p:nvSpPr>
              <p:spPr>
                <a:xfrm flipV="1">
                  <a:off x="4016662" y="6456364"/>
                  <a:ext cx="222861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" name="Rettangolo 837">
                  <a:extLst>
                    <a:ext uri="{FF2B5EF4-FFF2-40B4-BE49-F238E27FC236}">
                      <a16:creationId xmlns="" xmlns:a16="http://schemas.microsoft.com/office/drawing/2014/main" id="{1A9C95A6-4664-F318-ADDE-5AB0FF9A627E}"/>
                    </a:ext>
                  </a:extLst>
                </p:cNvPr>
                <p:cNvSpPr/>
                <p:nvPr/>
              </p:nvSpPr>
              <p:spPr>
                <a:xfrm flipV="1">
                  <a:off x="4256130" y="6456364"/>
                  <a:ext cx="222861" cy="457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1" name="TextBox 2">
            <a:extLst>
              <a:ext uri="{FF2B5EF4-FFF2-40B4-BE49-F238E27FC236}">
                <a16:creationId xmlns="" xmlns:a16="http://schemas.microsoft.com/office/drawing/2014/main" id="{7631C06B-D092-D686-6AA7-FC93AF9CE4D9}"/>
              </a:ext>
            </a:extLst>
          </p:cNvPr>
          <p:cNvSpPr txBox="1"/>
          <p:nvPr/>
        </p:nvSpPr>
        <p:spPr>
          <a:xfrm>
            <a:off x="141066" y="-89199"/>
            <a:ext cx="96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Arial"/>
                <a:cs typeface="Arial"/>
              </a:rPr>
              <a:t>Microeffects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of </a:t>
            </a:r>
            <a:r>
              <a:rPr lang="en-US" sz="2800" dirty="0" err="1">
                <a:solidFill>
                  <a:srgbClr val="FFFF00"/>
                </a:solidFill>
                <a:latin typeface="Arial"/>
                <a:cs typeface="Arial"/>
              </a:rPr>
              <a:t>Variscan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tectonics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69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598076" y="6254202"/>
            <a:ext cx="7971965" cy="601139"/>
            <a:chOff x="835311" y="3672157"/>
            <a:chExt cx="7971965" cy="601139"/>
          </a:xfrm>
        </p:grpSpPr>
        <p:grpSp>
          <p:nvGrpSpPr>
            <p:cNvPr id="70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72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77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78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3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75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6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74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71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646809" y="4325937"/>
            <a:ext cx="94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FF00"/>
                </a:solidFill>
                <a:latin typeface="Arial"/>
                <a:cs typeface="Arial"/>
              </a:rPr>
              <a:t>Pressure </a:t>
            </a:r>
          </a:p>
          <a:p>
            <a:r>
              <a:rPr lang="en-US" sz="1400" i="1" dirty="0" smtClean="0">
                <a:solidFill>
                  <a:srgbClr val="FFFF00"/>
                </a:solidFill>
                <a:latin typeface="Arial"/>
                <a:cs typeface="Arial"/>
              </a:rPr>
              <a:t>shadows</a:t>
            </a:r>
            <a:endParaRPr lang="en-US" sz="1400" i="1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396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34">
            <a:extLst>
              <a:ext uri="{FF2B5EF4-FFF2-40B4-BE49-F238E27FC236}">
                <a16:creationId xmlns="" xmlns:a16="http://schemas.microsoft.com/office/drawing/2014/main" id="{1488B274-795D-B536-5EBC-485CF5291554}"/>
              </a:ext>
            </a:extLst>
          </p:cNvPr>
          <p:cNvGrpSpPr/>
          <p:nvPr/>
        </p:nvGrpSpPr>
        <p:grpSpPr>
          <a:xfrm>
            <a:off x="506875" y="3450943"/>
            <a:ext cx="3815356" cy="2856409"/>
            <a:chOff x="0" y="3390900"/>
            <a:chExt cx="4452105" cy="3385158"/>
          </a:xfrm>
        </p:grpSpPr>
        <p:grpSp>
          <p:nvGrpSpPr>
            <p:cNvPr id="18" name="Group 13">
              <a:extLst>
                <a:ext uri="{FF2B5EF4-FFF2-40B4-BE49-F238E27FC236}">
                  <a16:creationId xmlns="" xmlns:a16="http://schemas.microsoft.com/office/drawing/2014/main" id="{7B77F8EE-A0DF-A774-66F5-B2FA11B59467}"/>
                </a:ext>
              </a:extLst>
            </p:cNvPr>
            <p:cNvGrpSpPr/>
            <p:nvPr/>
          </p:nvGrpSpPr>
          <p:grpSpPr>
            <a:xfrm>
              <a:off x="0" y="3390900"/>
              <a:ext cx="4452105" cy="2994041"/>
              <a:chOff x="0" y="3390900"/>
              <a:chExt cx="4452105" cy="2994041"/>
            </a:xfrm>
          </p:grpSpPr>
          <p:pic>
            <p:nvPicPr>
              <p:cNvPr id="37" name="Picture 8" descr="BO_157_7small.jpg">
                <a:extLst>
                  <a:ext uri="{FF2B5EF4-FFF2-40B4-BE49-F238E27FC236}">
                    <a16:creationId xmlns="" xmlns:a16="http://schemas.microsoft.com/office/drawing/2014/main" id="{88E5E717-DBD9-7A2C-1F2F-6CD7B1156A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390900"/>
                <a:ext cx="4452105" cy="2994041"/>
              </a:xfrm>
              <a:prstGeom prst="rect">
                <a:avLst/>
              </a:prstGeom>
              <a:ln w="15875">
                <a:solidFill>
                  <a:srgbClr val="133C0E"/>
                </a:solidFill>
              </a:ln>
              <a:effectLst>
                <a:outerShdw blurRad="190500" algn="ctr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38" name="TextBox 10">
                <a:extLst>
                  <a:ext uri="{FF2B5EF4-FFF2-40B4-BE49-F238E27FC236}">
                    <a16:creationId xmlns="" xmlns:a16="http://schemas.microsoft.com/office/drawing/2014/main" id="{7D37FC0B-4831-0A10-A7AD-FCC5D5E11868}"/>
                  </a:ext>
                </a:extLst>
              </p:cNvPr>
              <p:cNvSpPr txBox="1"/>
              <p:nvPr/>
            </p:nvSpPr>
            <p:spPr>
              <a:xfrm>
                <a:off x="1917700" y="5130800"/>
                <a:ext cx="634644" cy="437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  <a:latin typeface="Arial"/>
                    <a:cs typeface="Arial"/>
                  </a:rPr>
                  <a:t>Cal</a:t>
                </a:r>
              </a:p>
            </p:txBody>
          </p:sp>
          <p:sp>
            <p:nvSpPr>
              <p:cNvPr id="39" name="TextBox 11">
                <a:extLst>
                  <a:ext uri="{FF2B5EF4-FFF2-40B4-BE49-F238E27FC236}">
                    <a16:creationId xmlns="" xmlns:a16="http://schemas.microsoft.com/office/drawing/2014/main" id="{328AD4D2-C105-9C03-A1B7-8CB07F7C906C}"/>
                  </a:ext>
                </a:extLst>
              </p:cNvPr>
              <p:cNvSpPr txBox="1"/>
              <p:nvPr/>
            </p:nvSpPr>
            <p:spPr>
              <a:xfrm>
                <a:off x="304800" y="3695700"/>
                <a:ext cx="574627" cy="437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>
                    <a:latin typeface="Arial"/>
                    <a:cs typeface="Arial"/>
                  </a:rPr>
                  <a:t>Py</a:t>
                </a:r>
                <a:endParaRPr lang="en-US" b="1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12">
                <a:extLst>
                  <a:ext uri="{FF2B5EF4-FFF2-40B4-BE49-F238E27FC236}">
                    <a16:creationId xmlns="" xmlns:a16="http://schemas.microsoft.com/office/drawing/2014/main" id="{99623A56-60EF-DD3A-9F62-809C49AF4967}"/>
                  </a:ext>
                </a:extLst>
              </p:cNvPr>
              <p:cNvSpPr txBox="1"/>
              <p:nvPr/>
            </p:nvSpPr>
            <p:spPr>
              <a:xfrm>
                <a:off x="63500" y="5215354"/>
                <a:ext cx="724211" cy="437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>
                    <a:solidFill>
                      <a:srgbClr val="FFFFFF"/>
                    </a:solidFill>
                    <a:latin typeface="Arial"/>
                    <a:cs typeface="Arial"/>
                  </a:rPr>
                  <a:t>Sph</a:t>
                </a:r>
                <a:endParaRPr lang="en-US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36" name="TextBox 16">
              <a:extLst>
                <a:ext uri="{FF2B5EF4-FFF2-40B4-BE49-F238E27FC236}">
                  <a16:creationId xmlns="" xmlns:a16="http://schemas.microsoft.com/office/drawing/2014/main" id="{B37426A9-5E48-B35B-25D6-3A83B577B41A}"/>
                </a:ext>
              </a:extLst>
            </p:cNvPr>
            <p:cNvSpPr txBox="1"/>
            <p:nvPr/>
          </p:nvSpPr>
          <p:spPr>
            <a:xfrm>
              <a:off x="484809" y="6411309"/>
              <a:ext cx="3539418" cy="364749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63A75D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Pyrite, </a:t>
              </a:r>
              <a:r>
                <a:rPr lang="en-US" sz="1400" dirty="0" err="1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Sphalerite</a:t>
              </a:r>
              <a:r>
                <a:rPr lang="en-US" sz="1400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&amp; twinned Calcite </a:t>
              </a:r>
            </a:p>
          </p:txBody>
        </p:sp>
      </p:grpSp>
      <p:grpSp>
        <p:nvGrpSpPr>
          <p:cNvPr id="69" name="Group 6">
            <a:extLst>
              <a:ext uri="{FF2B5EF4-FFF2-40B4-BE49-F238E27FC236}">
                <a16:creationId xmlns="" xmlns:a16="http://schemas.microsoft.com/office/drawing/2014/main" id="{1CF7D12C-35BC-38C2-6DFB-BE33EA70AD1B}"/>
              </a:ext>
            </a:extLst>
          </p:cNvPr>
          <p:cNvGrpSpPr/>
          <p:nvPr/>
        </p:nvGrpSpPr>
        <p:grpSpPr>
          <a:xfrm>
            <a:off x="317783" y="53265"/>
            <a:ext cx="4269163" cy="3297541"/>
            <a:chOff x="324990" y="54020"/>
            <a:chExt cx="4401934" cy="3461708"/>
          </a:xfrm>
        </p:grpSpPr>
        <p:pic>
          <p:nvPicPr>
            <p:cNvPr id="70" name="Picture 1" descr="1224C_4small.jpg">
              <a:extLst>
                <a:ext uri="{FF2B5EF4-FFF2-40B4-BE49-F238E27FC236}">
                  <a16:creationId xmlns="" xmlns:a16="http://schemas.microsoft.com/office/drawing/2014/main" id="{9B3B5B31-1F30-FD3E-8B75-376F81F16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25" y="54020"/>
              <a:ext cx="4178265" cy="2807794"/>
            </a:xfrm>
            <a:prstGeom prst="rect">
              <a:avLst/>
            </a:prstGeom>
            <a:ln w="15875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TextBox 14">
              <a:extLst>
                <a:ext uri="{FF2B5EF4-FFF2-40B4-BE49-F238E27FC236}">
                  <a16:creationId xmlns="" xmlns:a16="http://schemas.microsoft.com/office/drawing/2014/main" id="{5F528026-81AF-C003-EB85-E3EA76E5ACB6}"/>
                </a:ext>
              </a:extLst>
            </p:cNvPr>
            <p:cNvSpPr txBox="1"/>
            <p:nvPr/>
          </p:nvSpPr>
          <p:spPr>
            <a:xfrm>
              <a:off x="3613084" y="1705020"/>
              <a:ext cx="507758" cy="387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latin typeface="Arial"/>
                  <a:cs typeface="Arial"/>
                </a:rPr>
                <a:t>Py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72" name="TextBox 15">
              <a:extLst>
                <a:ext uri="{FF2B5EF4-FFF2-40B4-BE49-F238E27FC236}">
                  <a16:creationId xmlns="" xmlns:a16="http://schemas.microsoft.com/office/drawing/2014/main" id="{055CDF1D-0704-E212-66CC-6ACFED77D46F}"/>
                </a:ext>
              </a:extLst>
            </p:cNvPr>
            <p:cNvSpPr txBox="1"/>
            <p:nvPr/>
          </p:nvSpPr>
          <p:spPr>
            <a:xfrm>
              <a:off x="1119293" y="1705020"/>
              <a:ext cx="639935" cy="387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FFFF"/>
                  </a:solidFill>
                  <a:latin typeface="Arial"/>
                  <a:cs typeface="Arial"/>
                </a:rPr>
                <a:t>Sph</a:t>
              </a:r>
              <a:endParaRPr lang="en-US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73" name="TextBox 18">
              <a:extLst>
                <a:ext uri="{FF2B5EF4-FFF2-40B4-BE49-F238E27FC236}">
                  <a16:creationId xmlns="" xmlns:a16="http://schemas.microsoft.com/office/drawing/2014/main" id="{318C7052-EA4E-7510-72B4-8837B9BE357F}"/>
                </a:ext>
              </a:extLst>
            </p:cNvPr>
            <p:cNvSpPr txBox="1"/>
            <p:nvPr/>
          </p:nvSpPr>
          <p:spPr>
            <a:xfrm>
              <a:off x="324990" y="2868453"/>
              <a:ext cx="4401934" cy="647275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63A75D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Sphalerite &amp; Pyrite oriented along </a:t>
              </a:r>
              <a:r>
                <a:rPr lang="en-US" sz="1400" dirty="0" smtClean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n-US" sz="1400" dirty="0" err="1" smtClean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Variscan</a:t>
              </a:r>
              <a:r>
                <a:rPr lang="en-US" sz="1400" dirty="0" smtClean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fault; Ba-rich Muscovite, Al-rich dioctahedral </a:t>
              </a:r>
            </a:p>
            <a:p>
              <a:pPr algn="ctr">
                <a:lnSpc>
                  <a:spcPct val="80000"/>
                </a:lnSpc>
              </a:pPr>
              <a:r>
                <a:rPr lang="en-US" sz="1400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Chlorite (</a:t>
              </a:r>
              <a:r>
                <a:rPr lang="en-US" sz="1400" dirty="0" err="1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dunbassite</a:t>
              </a:r>
              <a:r>
                <a:rPr lang="en-US" sz="1400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74" name="Group 4">
            <a:extLst>
              <a:ext uri="{FF2B5EF4-FFF2-40B4-BE49-F238E27FC236}">
                <a16:creationId xmlns="" xmlns:a16="http://schemas.microsoft.com/office/drawing/2014/main" id="{8EB7C900-BD5C-FAC1-DF13-0B3E57A4ADFE}"/>
              </a:ext>
            </a:extLst>
          </p:cNvPr>
          <p:cNvGrpSpPr/>
          <p:nvPr/>
        </p:nvGrpSpPr>
        <p:grpSpPr>
          <a:xfrm>
            <a:off x="5048639" y="3157061"/>
            <a:ext cx="3469102" cy="3067839"/>
            <a:chOff x="5153034" y="3390901"/>
            <a:chExt cx="3101788" cy="2743012"/>
          </a:xfrm>
        </p:grpSpPr>
        <p:sp>
          <p:nvSpPr>
            <p:cNvPr id="75" name="TextBox 19">
              <a:extLst>
                <a:ext uri="{FF2B5EF4-FFF2-40B4-BE49-F238E27FC236}">
                  <a16:creationId xmlns="" xmlns:a16="http://schemas.microsoft.com/office/drawing/2014/main" id="{067CBD3D-689D-01E8-851B-F743E1B47934}"/>
                </a:ext>
              </a:extLst>
            </p:cNvPr>
            <p:cNvSpPr txBox="1"/>
            <p:nvPr/>
          </p:nvSpPr>
          <p:spPr>
            <a:xfrm>
              <a:off x="5641869" y="5743145"/>
              <a:ext cx="2329969" cy="390768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63A75D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Folded </a:t>
              </a:r>
              <a:r>
                <a:rPr lang="en-US" sz="1400" dirty="0" err="1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Sphalerite</a:t>
              </a:r>
              <a:r>
                <a:rPr lang="en-US" sz="1400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Al-rich </a:t>
              </a:r>
              <a:r>
                <a:rPr lang="en-US" sz="1400" dirty="0" err="1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dioctahedral</a:t>
              </a:r>
              <a:r>
                <a:rPr lang="en-US" sz="1400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Chlorite</a:t>
              </a:r>
            </a:p>
          </p:txBody>
        </p:sp>
        <p:grpSp>
          <p:nvGrpSpPr>
            <p:cNvPr id="76" name="Group 22">
              <a:extLst>
                <a:ext uri="{FF2B5EF4-FFF2-40B4-BE49-F238E27FC236}">
                  <a16:creationId xmlns="" xmlns:a16="http://schemas.microsoft.com/office/drawing/2014/main" id="{206BEBEB-AEA8-8BB7-430F-0603A590295B}"/>
                </a:ext>
              </a:extLst>
            </p:cNvPr>
            <p:cNvGrpSpPr/>
            <p:nvPr/>
          </p:nvGrpSpPr>
          <p:grpSpPr>
            <a:xfrm>
              <a:off x="5153034" y="3390901"/>
              <a:ext cx="3101788" cy="2300651"/>
              <a:chOff x="4913352" y="12701"/>
              <a:chExt cx="3669710" cy="2802047"/>
            </a:xfrm>
          </p:grpSpPr>
          <p:grpSp>
            <p:nvGrpSpPr>
              <p:cNvPr id="77" name="Group 23">
                <a:extLst>
                  <a:ext uri="{FF2B5EF4-FFF2-40B4-BE49-F238E27FC236}">
                    <a16:creationId xmlns="" xmlns:a16="http://schemas.microsoft.com/office/drawing/2014/main" id="{0D9AEA61-FA32-CED8-E50F-68A53B86768A}"/>
                  </a:ext>
                </a:extLst>
              </p:cNvPr>
              <p:cNvGrpSpPr/>
              <p:nvPr/>
            </p:nvGrpSpPr>
            <p:grpSpPr>
              <a:xfrm>
                <a:off x="4913352" y="12701"/>
                <a:ext cx="3669710" cy="2802047"/>
                <a:chOff x="4903032" y="12701"/>
                <a:chExt cx="3521556" cy="2630698"/>
              </a:xfrm>
            </p:grpSpPr>
            <p:pic>
              <p:nvPicPr>
                <p:cNvPr id="80" name="Picture 25" descr="116-1-1-25xsmall.jpg">
                  <a:extLst>
                    <a:ext uri="{FF2B5EF4-FFF2-40B4-BE49-F238E27FC236}">
                      <a16:creationId xmlns="" xmlns:a16="http://schemas.microsoft.com/office/drawing/2014/main" id="{1D16DA5D-F5DB-629A-115A-38EC19F649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59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03032" y="12701"/>
                  <a:ext cx="3521556" cy="2630698"/>
                </a:xfrm>
                <a:prstGeom prst="rect">
                  <a:avLst/>
                </a:prstGeom>
                <a:ln w="15875">
                  <a:solidFill>
                    <a:srgbClr val="133C0E"/>
                  </a:solidFill>
                </a:ln>
                <a:effectLst>
                  <a:outerShdw blurRad="190500" algn="ctr" rotWithShape="0">
                    <a:srgbClr val="000000">
                      <a:alpha val="70000"/>
                    </a:srgbClr>
                  </a:outerShdw>
                </a:effectLst>
              </p:spPr>
            </p:pic>
            <p:sp>
              <p:nvSpPr>
                <p:cNvPr id="81" name="Rectangle 26">
                  <a:extLst>
                    <a:ext uri="{FF2B5EF4-FFF2-40B4-BE49-F238E27FC236}">
                      <a16:creationId xmlns="" xmlns:a16="http://schemas.microsoft.com/office/drawing/2014/main" id="{686F6759-32FA-D298-C905-9328D6A17AAB}"/>
                    </a:ext>
                  </a:extLst>
                </p:cNvPr>
                <p:cNvSpPr/>
                <p:nvPr/>
              </p:nvSpPr>
              <p:spPr>
                <a:xfrm>
                  <a:off x="7510187" y="2400300"/>
                  <a:ext cx="914400" cy="228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12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400 µm</a:t>
                  </a:r>
                </a:p>
              </p:txBody>
            </p:sp>
            <p:cxnSp>
              <p:nvCxnSpPr>
                <p:cNvPr id="82" name="Straight Connector 27">
                  <a:extLst>
                    <a:ext uri="{FF2B5EF4-FFF2-40B4-BE49-F238E27FC236}">
                      <a16:creationId xmlns="" xmlns:a16="http://schemas.microsoft.com/office/drawing/2014/main" id="{CCC8A261-5148-DE8A-EA17-EB2760F0D6C7}"/>
                    </a:ext>
                  </a:extLst>
                </p:cNvPr>
                <p:cNvCxnSpPr/>
                <p:nvPr/>
              </p:nvCxnSpPr>
              <p:spPr>
                <a:xfrm>
                  <a:off x="7510187" y="2357086"/>
                  <a:ext cx="914400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TextBox 24">
                <a:extLst>
                  <a:ext uri="{FF2B5EF4-FFF2-40B4-BE49-F238E27FC236}">
                    <a16:creationId xmlns="" xmlns:a16="http://schemas.microsoft.com/office/drawing/2014/main" id="{50F7F62B-440E-F256-BB3B-A3CB3E2AAF2B}"/>
                  </a:ext>
                </a:extLst>
              </p:cNvPr>
              <p:cNvSpPr txBox="1"/>
              <p:nvPr/>
            </p:nvSpPr>
            <p:spPr>
              <a:xfrm>
                <a:off x="6176823" y="2118364"/>
                <a:ext cx="656522" cy="402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>
                    <a:latin typeface="Arial"/>
                    <a:cs typeface="Arial"/>
                  </a:rPr>
                  <a:t>Sph</a:t>
                </a:r>
                <a:endParaRPr lang="en-US" b="1" dirty="0">
                  <a:latin typeface="Arial"/>
                  <a:cs typeface="Arial"/>
                </a:endParaRPr>
              </a:p>
            </p:txBody>
          </p:sp>
          <p:sp>
            <p:nvSpPr>
              <p:cNvPr id="79" name="TextBox 36">
                <a:extLst>
                  <a:ext uri="{FF2B5EF4-FFF2-40B4-BE49-F238E27FC236}">
                    <a16:creationId xmlns="" xmlns:a16="http://schemas.microsoft.com/office/drawing/2014/main" id="{BE2BD4FC-2595-7C22-53B0-870D677AA677}"/>
                  </a:ext>
                </a:extLst>
              </p:cNvPr>
              <p:cNvSpPr txBox="1"/>
              <p:nvPr/>
            </p:nvSpPr>
            <p:spPr>
              <a:xfrm>
                <a:off x="5650937" y="1648420"/>
                <a:ext cx="588681" cy="402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>
                    <a:latin typeface="Arial"/>
                    <a:cs typeface="Arial"/>
                  </a:rPr>
                  <a:t>Chl</a:t>
                </a:r>
                <a:endParaRPr lang="en-US" b="1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83" name="Group 32">
            <a:extLst>
              <a:ext uri="{FF2B5EF4-FFF2-40B4-BE49-F238E27FC236}">
                <a16:creationId xmlns="" xmlns:a16="http://schemas.microsoft.com/office/drawing/2014/main" id="{36729E71-4E7C-9ED4-E417-7A82CDB7EB83}"/>
              </a:ext>
            </a:extLst>
          </p:cNvPr>
          <p:cNvGrpSpPr/>
          <p:nvPr/>
        </p:nvGrpSpPr>
        <p:grpSpPr>
          <a:xfrm>
            <a:off x="4655046" y="53265"/>
            <a:ext cx="4098857" cy="3044264"/>
            <a:chOff x="4655046" y="16214"/>
            <a:chExt cx="4319384" cy="3208051"/>
          </a:xfrm>
        </p:grpSpPr>
        <p:pic>
          <p:nvPicPr>
            <p:cNvPr id="84" name="Picture 28" descr="BO_157_2small.jpg">
              <a:extLst>
                <a:ext uri="{FF2B5EF4-FFF2-40B4-BE49-F238E27FC236}">
                  <a16:creationId xmlns="" xmlns:a16="http://schemas.microsoft.com/office/drawing/2014/main" id="{778F1E58-ED53-E497-D558-6BC83CB26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046" y="16214"/>
              <a:ext cx="4319384" cy="2904786"/>
            </a:xfrm>
            <a:prstGeom prst="rect">
              <a:avLst/>
            </a:prstGeom>
            <a:ln w="15875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5" name="TextBox 29">
              <a:extLst>
                <a:ext uri="{FF2B5EF4-FFF2-40B4-BE49-F238E27FC236}">
                  <a16:creationId xmlns="" xmlns:a16="http://schemas.microsoft.com/office/drawing/2014/main" id="{B6887333-B725-7382-D209-77F371A81AFB}"/>
                </a:ext>
              </a:extLst>
            </p:cNvPr>
            <p:cNvSpPr txBox="1"/>
            <p:nvPr/>
          </p:nvSpPr>
          <p:spPr>
            <a:xfrm>
              <a:off x="6468474" y="546100"/>
              <a:ext cx="654024" cy="389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FFFF"/>
                  </a:solidFill>
                  <a:latin typeface="Arial"/>
                  <a:cs typeface="Arial"/>
                </a:rPr>
                <a:t>Sph</a:t>
              </a:r>
              <a:endParaRPr lang="en-US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6" name="TextBox 30">
              <a:extLst>
                <a:ext uri="{FF2B5EF4-FFF2-40B4-BE49-F238E27FC236}">
                  <a16:creationId xmlns="" xmlns:a16="http://schemas.microsoft.com/office/drawing/2014/main" id="{807419E6-4354-2D75-75B7-97597485D027}"/>
                </a:ext>
              </a:extLst>
            </p:cNvPr>
            <p:cNvSpPr txBox="1"/>
            <p:nvPr/>
          </p:nvSpPr>
          <p:spPr>
            <a:xfrm>
              <a:off x="8281722" y="18946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Py</a:t>
              </a:r>
              <a:endParaRPr lang="en-US" b="1" dirty="0"/>
            </a:p>
          </p:txBody>
        </p:sp>
        <p:sp>
          <p:nvSpPr>
            <p:cNvPr id="87" name="TextBox 31">
              <a:extLst>
                <a:ext uri="{FF2B5EF4-FFF2-40B4-BE49-F238E27FC236}">
                  <a16:creationId xmlns="" xmlns:a16="http://schemas.microsoft.com/office/drawing/2014/main" id="{37D039C0-8665-EDB0-F9C2-F78E4CE63784}"/>
                </a:ext>
              </a:extLst>
            </p:cNvPr>
            <p:cNvSpPr txBox="1"/>
            <p:nvPr/>
          </p:nvSpPr>
          <p:spPr>
            <a:xfrm>
              <a:off x="5724516" y="2946400"/>
              <a:ext cx="2378144" cy="277865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63A75D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Folded </a:t>
              </a:r>
              <a:r>
                <a:rPr lang="en-US" sz="1400" dirty="0" err="1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Sphalerite</a:t>
              </a:r>
              <a:r>
                <a:rPr lang="en-US" sz="1400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&amp; Pyrite</a:t>
              </a:r>
            </a:p>
          </p:txBody>
        </p:sp>
      </p:grpSp>
      <p:sp>
        <p:nvSpPr>
          <p:cNvPr id="6" name="Figura a mano libera 5">
            <a:extLst>
              <a:ext uri="{FF2B5EF4-FFF2-40B4-BE49-F238E27FC236}">
                <a16:creationId xmlns="" xmlns:a16="http://schemas.microsoft.com/office/drawing/2014/main" id="{69A14E64-C0DB-C547-B4EA-4A57A19C466D}"/>
              </a:ext>
            </a:extLst>
          </p:cNvPr>
          <p:cNvSpPr/>
          <p:nvPr/>
        </p:nvSpPr>
        <p:spPr>
          <a:xfrm>
            <a:off x="5638800" y="4027714"/>
            <a:ext cx="720288" cy="1621972"/>
          </a:xfrm>
          <a:custGeom>
            <a:avLst/>
            <a:gdLst>
              <a:gd name="connsiteX0" fmla="*/ 0 w 707571"/>
              <a:gd name="connsiteY0" fmla="*/ 0 h 1654629"/>
              <a:gd name="connsiteX1" fmla="*/ 261257 w 707571"/>
              <a:gd name="connsiteY1" fmla="*/ 348343 h 1654629"/>
              <a:gd name="connsiteX2" fmla="*/ 576943 w 707571"/>
              <a:gd name="connsiteY2" fmla="*/ 762000 h 1654629"/>
              <a:gd name="connsiteX3" fmla="*/ 707571 w 707571"/>
              <a:gd name="connsiteY3" fmla="*/ 936172 h 1654629"/>
              <a:gd name="connsiteX4" fmla="*/ 272143 w 707571"/>
              <a:gd name="connsiteY4" fmla="*/ 1447800 h 1654629"/>
              <a:gd name="connsiteX5" fmla="*/ 76200 w 707571"/>
              <a:gd name="connsiteY5" fmla="*/ 1654629 h 1654629"/>
              <a:gd name="connsiteX0" fmla="*/ 0 w 720771"/>
              <a:gd name="connsiteY0" fmla="*/ 0 h 1654629"/>
              <a:gd name="connsiteX1" fmla="*/ 261257 w 720771"/>
              <a:gd name="connsiteY1" fmla="*/ 348343 h 1654629"/>
              <a:gd name="connsiteX2" fmla="*/ 576943 w 720771"/>
              <a:gd name="connsiteY2" fmla="*/ 762000 h 1654629"/>
              <a:gd name="connsiteX3" fmla="*/ 707571 w 720771"/>
              <a:gd name="connsiteY3" fmla="*/ 936172 h 1654629"/>
              <a:gd name="connsiteX4" fmla="*/ 272143 w 720771"/>
              <a:gd name="connsiteY4" fmla="*/ 1447800 h 1654629"/>
              <a:gd name="connsiteX5" fmla="*/ 76200 w 720771"/>
              <a:gd name="connsiteY5" fmla="*/ 1654629 h 1654629"/>
              <a:gd name="connsiteX0" fmla="*/ 0 w 709841"/>
              <a:gd name="connsiteY0" fmla="*/ 0 h 1654629"/>
              <a:gd name="connsiteX1" fmla="*/ 261257 w 709841"/>
              <a:gd name="connsiteY1" fmla="*/ 348343 h 1654629"/>
              <a:gd name="connsiteX2" fmla="*/ 435428 w 709841"/>
              <a:gd name="connsiteY2" fmla="*/ 576943 h 1654629"/>
              <a:gd name="connsiteX3" fmla="*/ 707571 w 709841"/>
              <a:gd name="connsiteY3" fmla="*/ 936172 h 1654629"/>
              <a:gd name="connsiteX4" fmla="*/ 272143 w 709841"/>
              <a:gd name="connsiteY4" fmla="*/ 1447800 h 1654629"/>
              <a:gd name="connsiteX5" fmla="*/ 76200 w 709841"/>
              <a:gd name="connsiteY5" fmla="*/ 1654629 h 1654629"/>
              <a:gd name="connsiteX0" fmla="*/ 0 w 709841"/>
              <a:gd name="connsiteY0" fmla="*/ 0 h 1654629"/>
              <a:gd name="connsiteX1" fmla="*/ 261257 w 709841"/>
              <a:gd name="connsiteY1" fmla="*/ 348343 h 1654629"/>
              <a:gd name="connsiteX2" fmla="*/ 435428 w 709841"/>
              <a:gd name="connsiteY2" fmla="*/ 576943 h 1654629"/>
              <a:gd name="connsiteX3" fmla="*/ 707571 w 709841"/>
              <a:gd name="connsiteY3" fmla="*/ 936172 h 1654629"/>
              <a:gd name="connsiteX4" fmla="*/ 272143 w 709841"/>
              <a:gd name="connsiteY4" fmla="*/ 1447800 h 1654629"/>
              <a:gd name="connsiteX5" fmla="*/ 76200 w 709841"/>
              <a:gd name="connsiteY5" fmla="*/ 1654629 h 1654629"/>
              <a:gd name="connsiteX0" fmla="*/ 0 w 709943"/>
              <a:gd name="connsiteY0" fmla="*/ 0 h 1654629"/>
              <a:gd name="connsiteX1" fmla="*/ 195943 w 709943"/>
              <a:gd name="connsiteY1" fmla="*/ 370114 h 1654629"/>
              <a:gd name="connsiteX2" fmla="*/ 435428 w 709943"/>
              <a:gd name="connsiteY2" fmla="*/ 576943 h 1654629"/>
              <a:gd name="connsiteX3" fmla="*/ 707571 w 709943"/>
              <a:gd name="connsiteY3" fmla="*/ 936172 h 1654629"/>
              <a:gd name="connsiteX4" fmla="*/ 272143 w 709943"/>
              <a:gd name="connsiteY4" fmla="*/ 1447800 h 1654629"/>
              <a:gd name="connsiteX5" fmla="*/ 76200 w 709943"/>
              <a:gd name="connsiteY5" fmla="*/ 1654629 h 1654629"/>
              <a:gd name="connsiteX0" fmla="*/ 0 w 709943"/>
              <a:gd name="connsiteY0" fmla="*/ 0 h 1654629"/>
              <a:gd name="connsiteX1" fmla="*/ 195943 w 709943"/>
              <a:gd name="connsiteY1" fmla="*/ 370114 h 1654629"/>
              <a:gd name="connsiteX2" fmla="*/ 435428 w 709943"/>
              <a:gd name="connsiteY2" fmla="*/ 576943 h 1654629"/>
              <a:gd name="connsiteX3" fmla="*/ 707571 w 709943"/>
              <a:gd name="connsiteY3" fmla="*/ 936172 h 1654629"/>
              <a:gd name="connsiteX4" fmla="*/ 272143 w 709943"/>
              <a:gd name="connsiteY4" fmla="*/ 1447800 h 1654629"/>
              <a:gd name="connsiteX5" fmla="*/ 76200 w 709943"/>
              <a:gd name="connsiteY5" fmla="*/ 1654629 h 1654629"/>
              <a:gd name="connsiteX0" fmla="*/ 10886 w 720829"/>
              <a:gd name="connsiteY0" fmla="*/ 0 h 1621972"/>
              <a:gd name="connsiteX1" fmla="*/ 206829 w 720829"/>
              <a:gd name="connsiteY1" fmla="*/ 370114 h 1621972"/>
              <a:gd name="connsiteX2" fmla="*/ 446314 w 720829"/>
              <a:gd name="connsiteY2" fmla="*/ 576943 h 1621972"/>
              <a:gd name="connsiteX3" fmla="*/ 718457 w 720829"/>
              <a:gd name="connsiteY3" fmla="*/ 936172 h 1621972"/>
              <a:gd name="connsiteX4" fmla="*/ 283029 w 720829"/>
              <a:gd name="connsiteY4" fmla="*/ 1447800 h 1621972"/>
              <a:gd name="connsiteX5" fmla="*/ 0 w 720829"/>
              <a:gd name="connsiteY5" fmla="*/ 1621972 h 1621972"/>
              <a:gd name="connsiteX0" fmla="*/ 10886 w 720288"/>
              <a:gd name="connsiteY0" fmla="*/ 0 h 1621972"/>
              <a:gd name="connsiteX1" fmla="*/ 206829 w 720288"/>
              <a:gd name="connsiteY1" fmla="*/ 370114 h 1621972"/>
              <a:gd name="connsiteX2" fmla="*/ 446314 w 720288"/>
              <a:gd name="connsiteY2" fmla="*/ 576943 h 1621972"/>
              <a:gd name="connsiteX3" fmla="*/ 718457 w 720288"/>
              <a:gd name="connsiteY3" fmla="*/ 936172 h 1621972"/>
              <a:gd name="connsiteX4" fmla="*/ 304800 w 720288"/>
              <a:gd name="connsiteY4" fmla="*/ 1393371 h 1621972"/>
              <a:gd name="connsiteX5" fmla="*/ 0 w 720288"/>
              <a:gd name="connsiteY5" fmla="*/ 1621972 h 1621972"/>
              <a:gd name="connsiteX0" fmla="*/ 10886 w 720288"/>
              <a:gd name="connsiteY0" fmla="*/ 0 h 1621972"/>
              <a:gd name="connsiteX1" fmla="*/ 206829 w 720288"/>
              <a:gd name="connsiteY1" fmla="*/ 370114 h 1621972"/>
              <a:gd name="connsiteX2" fmla="*/ 446314 w 720288"/>
              <a:gd name="connsiteY2" fmla="*/ 576943 h 1621972"/>
              <a:gd name="connsiteX3" fmla="*/ 718457 w 720288"/>
              <a:gd name="connsiteY3" fmla="*/ 936172 h 1621972"/>
              <a:gd name="connsiteX4" fmla="*/ 304800 w 720288"/>
              <a:gd name="connsiteY4" fmla="*/ 1393371 h 1621972"/>
              <a:gd name="connsiteX5" fmla="*/ 0 w 720288"/>
              <a:gd name="connsiteY5" fmla="*/ 1621972 h 162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288" h="1621972">
                <a:moveTo>
                  <a:pt x="10886" y="0"/>
                </a:moveTo>
                <a:cubicBezTo>
                  <a:pt x="76200" y="123371"/>
                  <a:pt x="134258" y="273957"/>
                  <a:pt x="206829" y="370114"/>
                </a:cubicBezTo>
                <a:cubicBezTo>
                  <a:pt x="279400" y="466271"/>
                  <a:pt x="361043" y="482600"/>
                  <a:pt x="446314" y="576943"/>
                </a:cubicBezTo>
                <a:cubicBezTo>
                  <a:pt x="531585" y="671286"/>
                  <a:pt x="742043" y="800101"/>
                  <a:pt x="718457" y="936172"/>
                </a:cubicBezTo>
                <a:cubicBezTo>
                  <a:pt x="694871" y="1072243"/>
                  <a:pt x="406400" y="1317171"/>
                  <a:pt x="304800" y="1393371"/>
                </a:cubicBezTo>
                <a:lnTo>
                  <a:pt x="0" y="1621972"/>
                </a:ln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igura a mano libera 39">
            <a:extLst>
              <a:ext uri="{FF2B5EF4-FFF2-40B4-BE49-F238E27FC236}">
                <a16:creationId xmlns="" xmlns:a16="http://schemas.microsoft.com/office/drawing/2014/main" id="{64D39CE0-664D-2F4F-A6DE-64B6AB514FA2}"/>
              </a:ext>
            </a:extLst>
          </p:cNvPr>
          <p:cNvSpPr/>
          <p:nvPr/>
        </p:nvSpPr>
        <p:spPr>
          <a:xfrm>
            <a:off x="6933438" y="4279112"/>
            <a:ext cx="533948" cy="1447801"/>
          </a:xfrm>
          <a:custGeom>
            <a:avLst/>
            <a:gdLst>
              <a:gd name="connsiteX0" fmla="*/ 0 w 707571"/>
              <a:gd name="connsiteY0" fmla="*/ 0 h 1654629"/>
              <a:gd name="connsiteX1" fmla="*/ 261257 w 707571"/>
              <a:gd name="connsiteY1" fmla="*/ 348343 h 1654629"/>
              <a:gd name="connsiteX2" fmla="*/ 576943 w 707571"/>
              <a:gd name="connsiteY2" fmla="*/ 762000 h 1654629"/>
              <a:gd name="connsiteX3" fmla="*/ 707571 w 707571"/>
              <a:gd name="connsiteY3" fmla="*/ 936172 h 1654629"/>
              <a:gd name="connsiteX4" fmla="*/ 272143 w 707571"/>
              <a:gd name="connsiteY4" fmla="*/ 1447800 h 1654629"/>
              <a:gd name="connsiteX5" fmla="*/ 76200 w 707571"/>
              <a:gd name="connsiteY5" fmla="*/ 1654629 h 1654629"/>
              <a:gd name="connsiteX0" fmla="*/ 0 w 720771"/>
              <a:gd name="connsiteY0" fmla="*/ 0 h 1654629"/>
              <a:gd name="connsiteX1" fmla="*/ 261257 w 720771"/>
              <a:gd name="connsiteY1" fmla="*/ 348343 h 1654629"/>
              <a:gd name="connsiteX2" fmla="*/ 576943 w 720771"/>
              <a:gd name="connsiteY2" fmla="*/ 762000 h 1654629"/>
              <a:gd name="connsiteX3" fmla="*/ 707571 w 720771"/>
              <a:gd name="connsiteY3" fmla="*/ 936172 h 1654629"/>
              <a:gd name="connsiteX4" fmla="*/ 272143 w 720771"/>
              <a:gd name="connsiteY4" fmla="*/ 1447800 h 1654629"/>
              <a:gd name="connsiteX5" fmla="*/ 76200 w 720771"/>
              <a:gd name="connsiteY5" fmla="*/ 1654629 h 1654629"/>
              <a:gd name="connsiteX0" fmla="*/ 0 w 709841"/>
              <a:gd name="connsiteY0" fmla="*/ 0 h 1654629"/>
              <a:gd name="connsiteX1" fmla="*/ 261257 w 709841"/>
              <a:gd name="connsiteY1" fmla="*/ 348343 h 1654629"/>
              <a:gd name="connsiteX2" fmla="*/ 435428 w 709841"/>
              <a:gd name="connsiteY2" fmla="*/ 576943 h 1654629"/>
              <a:gd name="connsiteX3" fmla="*/ 707571 w 709841"/>
              <a:gd name="connsiteY3" fmla="*/ 936172 h 1654629"/>
              <a:gd name="connsiteX4" fmla="*/ 272143 w 709841"/>
              <a:gd name="connsiteY4" fmla="*/ 1447800 h 1654629"/>
              <a:gd name="connsiteX5" fmla="*/ 76200 w 709841"/>
              <a:gd name="connsiteY5" fmla="*/ 1654629 h 1654629"/>
              <a:gd name="connsiteX0" fmla="*/ 0 w 709841"/>
              <a:gd name="connsiteY0" fmla="*/ 0 h 1654629"/>
              <a:gd name="connsiteX1" fmla="*/ 261257 w 709841"/>
              <a:gd name="connsiteY1" fmla="*/ 348343 h 1654629"/>
              <a:gd name="connsiteX2" fmla="*/ 435428 w 709841"/>
              <a:gd name="connsiteY2" fmla="*/ 576943 h 1654629"/>
              <a:gd name="connsiteX3" fmla="*/ 707571 w 709841"/>
              <a:gd name="connsiteY3" fmla="*/ 936172 h 1654629"/>
              <a:gd name="connsiteX4" fmla="*/ 272143 w 709841"/>
              <a:gd name="connsiteY4" fmla="*/ 1447800 h 1654629"/>
              <a:gd name="connsiteX5" fmla="*/ 76200 w 709841"/>
              <a:gd name="connsiteY5" fmla="*/ 1654629 h 1654629"/>
              <a:gd name="connsiteX0" fmla="*/ 0 w 709943"/>
              <a:gd name="connsiteY0" fmla="*/ 0 h 1654629"/>
              <a:gd name="connsiteX1" fmla="*/ 195943 w 709943"/>
              <a:gd name="connsiteY1" fmla="*/ 370114 h 1654629"/>
              <a:gd name="connsiteX2" fmla="*/ 435428 w 709943"/>
              <a:gd name="connsiteY2" fmla="*/ 576943 h 1654629"/>
              <a:gd name="connsiteX3" fmla="*/ 707571 w 709943"/>
              <a:gd name="connsiteY3" fmla="*/ 936172 h 1654629"/>
              <a:gd name="connsiteX4" fmla="*/ 272143 w 709943"/>
              <a:gd name="connsiteY4" fmla="*/ 1447800 h 1654629"/>
              <a:gd name="connsiteX5" fmla="*/ 76200 w 709943"/>
              <a:gd name="connsiteY5" fmla="*/ 1654629 h 1654629"/>
              <a:gd name="connsiteX0" fmla="*/ 0 w 709943"/>
              <a:gd name="connsiteY0" fmla="*/ 0 h 1654629"/>
              <a:gd name="connsiteX1" fmla="*/ 195943 w 709943"/>
              <a:gd name="connsiteY1" fmla="*/ 370114 h 1654629"/>
              <a:gd name="connsiteX2" fmla="*/ 435428 w 709943"/>
              <a:gd name="connsiteY2" fmla="*/ 576943 h 1654629"/>
              <a:gd name="connsiteX3" fmla="*/ 707571 w 709943"/>
              <a:gd name="connsiteY3" fmla="*/ 936172 h 1654629"/>
              <a:gd name="connsiteX4" fmla="*/ 272143 w 709943"/>
              <a:gd name="connsiteY4" fmla="*/ 1447800 h 1654629"/>
              <a:gd name="connsiteX5" fmla="*/ 76200 w 709943"/>
              <a:gd name="connsiteY5" fmla="*/ 1654629 h 1654629"/>
              <a:gd name="connsiteX0" fmla="*/ 10886 w 720829"/>
              <a:gd name="connsiteY0" fmla="*/ 0 h 1621972"/>
              <a:gd name="connsiteX1" fmla="*/ 206829 w 720829"/>
              <a:gd name="connsiteY1" fmla="*/ 370114 h 1621972"/>
              <a:gd name="connsiteX2" fmla="*/ 446314 w 720829"/>
              <a:gd name="connsiteY2" fmla="*/ 576943 h 1621972"/>
              <a:gd name="connsiteX3" fmla="*/ 718457 w 720829"/>
              <a:gd name="connsiteY3" fmla="*/ 936172 h 1621972"/>
              <a:gd name="connsiteX4" fmla="*/ 283029 w 720829"/>
              <a:gd name="connsiteY4" fmla="*/ 1447800 h 1621972"/>
              <a:gd name="connsiteX5" fmla="*/ 0 w 720829"/>
              <a:gd name="connsiteY5" fmla="*/ 1621972 h 1621972"/>
              <a:gd name="connsiteX0" fmla="*/ 10886 w 720288"/>
              <a:gd name="connsiteY0" fmla="*/ 0 h 1621972"/>
              <a:gd name="connsiteX1" fmla="*/ 206829 w 720288"/>
              <a:gd name="connsiteY1" fmla="*/ 370114 h 1621972"/>
              <a:gd name="connsiteX2" fmla="*/ 446314 w 720288"/>
              <a:gd name="connsiteY2" fmla="*/ 576943 h 1621972"/>
              <a:gd name="connsiteX3" fmla="*/ 718457 w 720288"/>
              <a:gd name="connsiteY3" fmla="*/ 936172 h 1621972"/>
              <a:gd name="connsiteX4" fmla="*/ 304800 w 720288"/>
              <a:gd name="connsiteY4" fmla="*/ 1393371 h 1621972"/>
              <a:gd name="connsiteX5" fmla="*/ 0 w 720288"/>
              <a:gd name="connsiteY5" fmla="*/ 1621972 h 1621972"/>
              <a:gd name="connsiteX0" fmla="*/ 10886 w 720288"/>
              <a:gd name="connsiteY0" fmla="*/ 0 h 1621972"/>
              <a:gd name="connsiteX1" fmla="*/ 206829 w 720288"/>
              <a:gd name="connsiteY1" fmla="*/ 370114 h 1621972"/>
              <a:gd name="connsiteX2" fmla="*/ 446314 w 720288"/>
              <a:gd name="connsiteY2" fmla="*/ 576943 h 1621972"/>
              <a:gd name="connsiteX3" fmla="*/ 718457 w 720288"/>
              <a:gd name="connsiteY3" fmla="*/ 936172 h 1621972"/>
              <a:gd name="connsiteX4" fmla="*/ 304800 w 720288"/>
              <a:gd name="connsiteY4" fmla="*/ 1393371 h 1621972"/>
              <a:gd name="connsiteX5" fmla="*/ 0 w 720288"/>
              <a:gd name="connsiteY5" fmla="*/ 1621972 h 1621972"/>
              <a:gd name="connsiteX0" fmla="*/ 0 w 709402"/>
              <a:gd name="connsiteY0" fmla="*/ 0 h 1883229"/>
              <a:gd name="connsiteX1" fmla="*/ 195943 w 709402"/>
              <a:gd name="connsiteY1" fmla="*/ 370114 h 1883229"/>
              <a:gd name="connsiteX2" fmla="*/ 435428 w 709402"/>
              <a:gd name="connsiteY2" fmla="*/ 576943 h 1883229"/>
              <a:gd name="connsiteX3" fmla="*/ 707571 w 709402"/>
              <a:gd name="connsiteY3" fmla="*/ 936172 h 1883229"/>
              <a:gd name="connsiteX4" fmla="*/ 293914 w 709402"/>
              <a:gd name="connsiteY4" fmla="*/ 1393371 h 1883229"/>
              <a:gd name="connsiteX5" fmla="*/ 315685 w 709402"/>
              <a:gd name="connsiteY5" fmla="*/ 1883229 h 1883229"/>
              <a:gd name="connsiteX0" fmla="*/ 0 w 709471"/>
              <a:gd name="connsiteY0" fmla="*/ 0 h 1883229"/>
              <a:gd name="connsiteX1" fmla="*/ 195943 w 709471"/>
              <a:gd name="connsiteY1" fmla="*/ 370114 h 1883229"/>
              <a:gd name="connsiteX2" fmla="*/ 435428 w 709471"/>
              <a:gd name="connsiteY2" fmla="*/ 576943 h 1883229"/>
              <a:gd name="connsiteX3" fmla="*/ 707571 w 709471"/>
              <a:gd name="connsiteY3" fmla="*/ 936172 h 1883229"/>
              <a:gd name="connsiteX4" fmla="*/ 544286 w 709471"/>
              <a:gd name="connsiteY4" fmla="*/ 1502229 h 1883229"/>
              <a:gd name="connsiteX5" fmla="*/ 315685 w 709471"/>
              <a:gd name="connsiteY5" fmla="*/ 1883229 h 1883229"/>
              <a:gd name="connsiteX0" fmla="*/ 0 w 828391"/>
              <a:gd name="connsiteY0" fmla="*/ 0 h 1883229"/>
              <a:gd name="connsiteX1" fmla="*/ 195943 w 828391"/>
              <a:gd name="connsiteY1" fmla="*/ 370114 h 1883229"/>
              <a:gd name="connsiteX2" fmla="*/ 435428 w 828391"/>
              <a:gd name="connsiteY2" fmla="*/ 576943 h 1883229"/>
              <a:gd name="connsiteX3" fmla="*/ 827314 w 828391"/>
              <a:gd name="connsiteY3" fmla="*/ 1077686 h 1883229"/>
              <a:gd name="connsiteX4" fmla="*/ 544286 w 828391"/>
              <a:gd name="connsiteY4" fmla="*/ 1502229 h 1883229"/>
              <a:gd name="connsiteX5" fmla="*/ 315685 w 828391"/>
              <a:gd name="connsiteY5" fmla="*/ 1883229 h 1883229"/>
              <a:gd name="connsiteX0" fmla="*/ 0 w 827755"/>
              <a:gd name="connsiteY0" fmla="*/ 0 h 1883229"/>
              <a:gd name="connsiteX1" fmla="*/ 195943 w 827755"/>
              <a:gd name="connsiteY1" fmla="*/ 370114 h 1883229"/>
              <a:gd name="connsiteX2" fmla="*/ 598714 w 827755"/>
              <a:gd name="connsiteY2" fmla="*/ 587829 h 1883229"/>
              <a:gd name="connsiteX3" fmla="*/ 827314 w 827755"/>
              <a:gd name="connsiteY3" fmla="*/ 1077686 h 1883229"/>
              <a:gd name="connsiteX4" fmla="*/ 544286 w 827755"/>
              <a:gd name="connsiteY4" fmla="*/ 1502229 h 1883229"/>
              <a:gd name="connsiteX5" fmla="*/ 315685 w 827755"/>
              <a:gd name="connsiteY5" fmla="*/ 1883229 h 1883229"/>
              <a:gd name="connsiteX0" fmla="*/ 0 w 784367"/>
              <a:gd name="connsiteY0" fmla="*/ 0 h 1883229"/>
              <a:gd name="connsiteX1" fmla="*/ 195943 w 784367"/>
              <a:gd name="connsiteY1" fmla="*/ 370114 h 1883229"/>
              <a:gd name="connsiteX2" fmla="*/ 598714 w 784367"/>
              <a:gd name="connsiteY2" fmla="*/ 587829 h 1883229"/>
              <a:gd name="connsiteX3" fmla="*/ 783772 w 784367"/>
              <a:gd name="connsiteY3" fmla="*/ 925286 h 1883229"/>
              <a:gd name="connsiteX4" fmla="*/ 544286 w 784367"/>
              <a:gd name="connsiteY4" fmla="*/ 1502229 h 1883229"/>
              <a:gd name="connsiteX5" fmla="*/ 315685 w 784367"/>
              <a:gd name="connsiteY5" fmla="*/ 1883229 h 1883229"/>
              <a:gd name="connsiteX0" fmla="*/ 0 w 784320"/>
              <a:gd name="connsiteY0" fmla="*/ 0 h 1883229"/>
              <a:gd name="connsiteX1" fmla="*/ 250372 w 784320"/>
              <a:gd name="connsiteY1" fmla="*/ 435428 h 1883229"/>
              <a:gd name="connsiteX2" fmla="*/ 598714 w 784320"/>
              <a:gd name="connsiteY2" fmla="*/ 587829 h 1883229"/>
              <a:gd name="connsiteX3" fmla="*/ 783772 w 784320"/>
              <a:gd name="connsiteY3" fmla="*/ 925286 h 1883229"/>
              <a:gd name="connsiteX4" fmla="*/ 544286 w 784320"/>
              <a:gd name="connsiteY4" fmla="*/ 1502229 h 1883229"/>
              <a:gd name="connsiteX5" fmla="*/ 315685 w 784320"/>
              <a:gd name="connsiteY5" fmla="*/ 1883229 h 1883229"/>
              <a:gd name="connsiteX0" fmla="*/ 0 w 533948"/>
              <a:gd name="connsiteY0" fmla="*/ 0 h 1447801"/>
              <a:gd name="connsiteX1" fmla="*/ 348342 w 533948"/>
              <a:gd name="connsiteY1" fmla="*/ 152401 h 1447801"/>
              <a:gd name="connsiteX2" fmla="*/ 533400 w 533948"/>
              <a:gd name="connsiteY2" fmla="*/ 489858 h 1447801"/>
              <a:gd name="connsiteX3" fmla="*/ 293914 w 533948"/>
              <a:gd name="connsiteY3" fmla="*/ 1066801 h 1447801"/>
              <a:gd name="connsiteX4" fmla="*/ 65313 w 533948"/>
              <a:gd name="connsiteY4" fmla="*/ 1447801 h 14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948" h="1447801">
                <a:moveTo>
                  <a:pt x="0" y="0"/>
                </a:moveTo>
                <a:cubicBezTo>
                  <a:pt x="99786" y="97971"/>
                  <a:pt x="259442" y="70758"/>
                  <a:pt x="348342" y="152401"/>
                </a:cubicBezTo>
                <a:cubicBezTo>
                  <a:pt x="437242" y="234044"/>
                  <a:pt x="542471" y="337458"/>
                  <a:pt x="533400" y="489858"/>
                </a:cubicBezTo>
                <a:cubicBezTo>
                  <a:pt x="524329" y="642258"/>
                  <a:pt x="371928" y="907144"/>
                  <a:pt x="293914" y="1066801"/>
                </a:cubicBezTo>
                <a:cubicBezTo>
                  <a:pt x="215900" y="1226458"/>
                  <a:pt x="58056" y="1284515"/>
                  <a:pt x="65313" y="1447801"/>
                </a:cubicBez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8">
            <a:extLst>
              <a:ext uri="{FF2B5EF4-FFF2-40B4-BE49-F238E27FC236}">
                <a16:creationId xmlns="" xmlns:a16="http://schemas.microsoft.com/office/drawing/2014/main" id="{CC37B7BE-CE7A-8F46-B503-035D1E0FF124}"/>
              </a:ext>
            </a:extLst>
          </p:cNvPr>
          <p:cNvCxnSpPr/>
          <p:nvPr/>
        </p:nvCxnSpPr>
        <p:spPr>
          <a:xfrm flipV="1">
            <a:off x="5421086" y="4595644"/>
            <a:ext cx="2780160" cy="418522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556211" y="6268159"/>
            <a:ext cx="7971965" cy="601139"/>
            <a:chOff x="835311" y="3672157"/>
            <a:chExt cx="7971965" cy="601139"/>
          </a:xfrm>
        </p:grpSpPr>
        <p:grpSp>
          <p:nvGrpSpPr>
            <p:cNvPr id="42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44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49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50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5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47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46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43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8506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7">
            <a:extLst>
              <a:ext uri="{FF2B5EF4-FFF2-40B4-BE49-F238E27FC236}">
                <a16:creationId xmlns="" xmlns:a16="http://schemas.microsoft.com/office/drawing/2014/main" id="{F3BB0CEB-3558-EE68-38E3-3078372B3212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426866"/>
            <a:ext cx="8534400" cy="4983163"/>
            <a:chOff x="240" y="528"/>
            <a:chExt cx="5376" cy="3139"/>
          </a:xfrm>
        </p:grpSpPr>
        <p:pic>
          <p:nvPicPr>
            <p:cNvPr id="15" name="Picture 2" descr="CartinaIglesiente">
              <a:extLst>
                <a:ext uri="{FF2B5EF4-FFF2-40B4-BE49-F238E27FC236}">
                  <a16:creationId xmlns="" xmlns:a16="http://schemas.microsoft.com/office/drawing/2014/main" id="{BE4ED410-BD0B-0EE9-8D6E-99730ED2B7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4000"/>
            </a:blip>
            <a:srcRect/>
            <a:stretch>
              <a:fillRect/>
            </a:stretch>
          </p:blipFill>
          <p:spPr bwMode="auto">
            <a:xfrm>
              <a:off x="1536" y="528"/>
              <a:ext cx="4080" cy="2830"/>
            </a:xfrm>
            <a:prstGeom prst="rect">
              <a:avLst/>
            </a:prstGeom>
            <a:noFill/>
            <a:ln w="15875">
              <a:solidFill>
                <a:srgbClr val="133C0E"/>
              </a:solidFill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</p:pic>
        <p:pic>
          <p:nvPicPr>
            <p:cNvPr id="17" name="Picture 3" descr="geologiaIglesias">
              <a:extLst>
                <a:ext uri="{FF2B5EF4-FFF2-40B4-BE49-F238E27FC236}">
                  <a16:creationId xmlns="" xmlns:a16="http://schemas.microsoft.com/office/drawing/2014/main" id="{C977A0B3-1E9B-5914-CEA8-64DCFC59A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836"/>
              <a:ext cx="2496" cy="209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5">
              <a:extLst>
                <a:ext uri="{FF2B5EF4-FFF2-40B4-BE49-F238E27FC236}">
                  <a16:creationId xmlns="" xmlns:a16="http://schemas.microsoft.com/office/drawing/2014/main" id="{075C177A-7555-4CB8-12D5-82BC64D39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6" y="864"/>
              <a:ext cx="2256" cy="211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Text Box 6">
              <a:extLst>
                <a:ext uri="{FF2B5EF4-FFF2-40B4-BE49-F238E27FC236}">
                  <a16:creationId xmlns="" xmlns:a16="http://schemas.microsoft.com/office/drawing/2014/main" id="{38C194FF-F408-5595-E15C-AD3B3594C4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5" y="2901"/>
              <a:ext cx="5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man Old Style" charset="0"/>
                </a:rPr>
                <a:t>1920</a:t>
              </a:r>
            </a:p>
          </p:txBody>
        </p:sp>
        <p:sp>
          <p:nvSpPr>
            <p:cNvPr id="31" name="Text Box 7">
              <a:extLst>
                <a:ext uri="{FF2B5EF4-FFF2-40B4-BE49-F238E27FC236}">
                  <a16:creationId xmlns="" xmlns:a16="http://schemas.microsoft.com/office/drawing/2014/main" id="{18AAC633-4C21-AB66-9948-3280804C12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3379"/>
              <a:ext cx="5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1995</a:t>
              </a:r>
            </a:p>
          </p:txBody>
        </p:sp>
        <p:sp>
          <p:nvSpPr>
            <p:cNvPr id="34" name="Oval 8">
              <a:extLst>
                <a:ext uri="{FF2B5EF4-FFF2-40B4-BE49-F238E27FC236}">
                  <a16:creationId xmlns="" xmlns:a16="http://schemas.microsoft.com/office/drawing/2014/main" id="{C47819E3-E35C-8450-49A5-90820B6BA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440"/>
              <a:ext cx="144" cy="9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9">
              <a:extLst>
                <a:ext uri="{FF2B5EF4-FFF2-40B4-BE49-F238E27FC236}">
                  <a16:creationId xmlns="" xmlns:a16="http://schemas.microsoft.com/office/drawing/2014/main" id="{CFB88C29-1C09-6A13-5A6A-7A503B4FD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" y="2688"/>
              <a:ext cx="144" cy="9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10">
              <a:extLst>
                <a:ext uri="{FF2B5EF4-FFF2-40B4-BE49-F238E27FC236}">
                  <a16:creationId xmlns="" xmlns:a16="http://schemas.microsoft.com/office/drawing/2014/main" id="{9D936068-C759-ADD3-9E6B-1F899BE58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1536"/>
              <a:ext cx="144" cy="9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11">
              <a:extLst>
                <a:ext uri="{FF2B5EF4-FFF2-40B4-BE49-F238E27FC236}">
                  <a16:creationId xmlns="" xmlns:a16="http://schemas.microsoft.com/office/drawing/2014/main" id="{FF42989C-7E63-35ED-7035-EA4AD3FD1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4" y="2688"/>
              <a:ext cx="394" cy="1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12">
              <a:extLst>
                <a:ext uri="{FF2B5EF4-FFF2-40B4-BE49-F238E27FC236}">
                  <a16:creationId xmlns="" xmlns:a16="http://schemas.microsoft.com/office/drawing/2014/main" id="{C12C85E1-07B6-46EC-AB5B-995A7E2A3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2" y="2198"/>
              <a:ext cx="144" cy="9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13">
              <a:extLst>
                <a:ext uri="{FF2B5EF4-FFF2-40B4-BE49-F238E27FC236}">
                  <a16:creationId xmlns="" xmlns:a16="http://schemas.microsoft.com/office/drawing/2014/main" id="{A1B07791-F722-A2EC-5160-CE8EE10B8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" y="1920"/>
              <a:ext cx="207" cy="10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14">
              <a:extLst>
                <a:ext uri="{FF2B5EF4-FFF2-40B4-BE49-F238E27FC236}">
                  <a16:creationId xmlns="" xmlns:a16="http://schemas.microsoft.com/office/drawing/2014/main" id="{BDFE87B0-10B3-E678-D6FE-0F3F6447A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488"/>
              <a:ext cx="144" cy="9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15">
              <a:extLst>
                <a:ext uri="{FF2B5EF4-FFF2-40B4-BE49-F238E27FC236}">
                  <a16:creationId xmlns="" xmlns:a16="http://schemas.microsoft.com/office/drawing/2014/main" id="{27819BFB-C843-F570-0869-274B5EF13C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403619">
              <a:off x="672" y="2022"/>
              <a:ext cx="192" cy="9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16">
              <a:extLst>
                <a:ext uri="{FF2B5EF4-FFF2-40B4-BE49-F238E27FC236}">
                  <a16:creationId xmlns="" xmlns:a16="http://schemas.microsoft.com/office/drawing/2014/main" id="{12A59AD0-DF7A-ADA0-DDF3-38B4E95AC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248"/>
              <a:ext cx="144" cy="9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" name="Group 3">
            <a:extLst>
              <a:ext uri="{FF2B5EF4-FFF2-40B4-BE49-F238E27FC236}">
                <a16:creationId xmlns="" xmlns:a16="http://schemas.microsoft.com/office/drawing/2014/main" id="{B26B3B86-872F-D736-37F0-1A8A193779C2}"/>
              </a:ext>
            </a:extLst>
          </p:cNvPr>
          <p:cNvGrpSpPr/>
          <p:nvPr/>
        </p:nvGrpSpPr>
        <p:grpSpPr>
          <a:xfrm>
            <a:off x="1676400" y="5458874"/>
            <a:ext cx="6083300" cy="646331"/>
            <a:chOff x="1699650" y="184090"/>
            <a:chExt cx="5899753" cy="646331"/>
          </a:xfrm>
        </p:grpSpPr>
        <p:sp>
          <p:nvSpPr>
            <p:cNvPr id="45" name="TextBox 1">
              <a:extLst>
                <a:ext uri="{FF2B5EF4-FFF2-40B4-BE49-F238E27FC236}">
                  <a16:creationId xmlns="" xmlns:a16="http://schemas.microsoft.com/office/drawing/2014/main" id="{D1D04B7A-D3E6-16CA-C508-788449432267}"/>
                </a:ext>
              </a:extLst>
            </p:cNvPr>
            <p:cNvSpPr txBox="1"/>
            <p:nvPr/>
          </p:nvSpPr>
          <p:spPr>
            <a:xfrm>
              <a:off x="1699650" y="184090"/>
              <a:ext cx="5899753" cy="646331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20853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Old and “less old” </a:t>
              </a:r>
              <a:r>
                <a:rPr lang="en-US" dirty="0" smtClean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maps </a:t>
              </a:r>
              <a:r>
                <a:rPr lang="en-US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Iglesias syncline showing </a:t>
              </a:r>
              <a:r>
                <a:rPr lang="en-US" dirty="0" smtClean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few limestone </a:t>
              </a:r>
              <a:r>
                <a:rPr lang="en-US" dirty="0" smtClean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outcrops in a sea of brown dolomite </a:t>
              </a:r>
              <a:endParaRPr lang="en-US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20">
              <a:extLst>
                <a:ext uri="{FF2B5EF4-FFF2-40B4-BE49-F238E27FC236}">
                  <a16:creationId xmlns="" xmlns:a16="http://schemas.microsoft.com/office/drawing/2014/main" id="{B9B54B9C-4A1E-2B18-95CE-FD45789B5FC1}"/>
                </a:ext>
              </a:extLst>
            </p:cNvPr>
            <p:cNvSpPr/>
            <p:nvPr/>
          </p:nvSpPr>
          <p:spPr>
            <a:xfrm>
              <a:off x="7177206" y="551937"/>
              <a:ext cx="354737" cy="218226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653896" y="6218595"/>
            <a:ext cx="7971965" cy="601139"/>
            <a:chOff x="835311" y="3672157"/>
            <a:chExt cx="7971965" cy="601139"/>
          </a:xfrm>
        </p:grpSpPr>
        <p:grpSp>
          <p:nvGrpSpPr>
            <p:cNvPr id="32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40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51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52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49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0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48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33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1165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="" xmlns:a16="http://schemas.microsoft.com/office/drawing/2014/main" id="{9860EB59-46CD-281C-5CF3-83F1AE116691}"/>
              </a:ext>
            </a:extLst>
          </p:cNvPr>
          <p:cNvGrpSpPr/>
          <p:nvPr/>
        </p:nvGrpSpPr>
        <p:grpSpPr>
          <a:xfrm>
            <a:off x="685800" y="660400"/>
            <a:ext cx="7848600" cy="5470525"/>
            <a:chOff x="685800" y="508000"/>
            <a:chExt cx="7848600" cy="5470525"/>
          </a:xfrm>
        </p:grpSpPr>
        <p:pic>
          <p:nvPicPr>
            <p:cNvPr id="9" name="Picture 3" descr="DolomiaSuCalcare">
              <a:extLst>
                <a:ext uri="{FF2B5EF4-FFF2-40B4-BE49-F238E27FC236}">
                  <a16:creationId xmlns="" xmlns:a16="http://schemas.microsoft.com/office/drawing/2014/main" id="{228C2F63-7E00-5D25-3043-577BBD042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8000" contrast="2000"/>
            </a:blip>
            <a:srcRect/>
            <a:stretch>
              <a:fillRect/>
            </a:stretch>
          </p:blipFill>
          <p:spPr bwMode="auto">
            <a:xfrm>
              <a:off x="685800" y="838200"/>
              <a:ext cx="7848600" cy="5140325"/>
            </a:xfrm>
            <a:prstGeom prst="rect">
              <a:avLst/>
            </a:prstGeom>
            <a:noFill/>
            <a:ln w="15875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Freeform 4">
              <a:extLst>
                <a:ext uri="{FF2B5EF4-FFF2-40B4-BE49-F238E27FC236}">
                  <a16:creationId xmlns="" xmlns:a16="http://schemas.microsoft.com/office/drawing/2014/main" id="{607C0435-03C7-26AA-086B-4646B9E9B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750" y="2324100"/>
              <a:ext cx="2254250" cy="3530600"/>
            </a:xfrm>
            <a:custGeom>
              <a:avLst/>
              <a:gdLst>
                <a:gd name="T0" fmla="*/ 44 w 1420"/>
                <a:gd name="T1" fmla="*/ 0 h 2224"/>
                <a:gd name="T2" fmla="*/ 132 w 1420"/>
                <a:gd name="T3" fmla="*/ 24 h 2224"/>
                <a:gd name="T4" fmla="*/ 236 w 1420"/>
                <a:gd name="T5" fmla="*/ 104 h 2224"/>
                <a:gd name="T6" fmla="*/ 172 w 1420"/>
                <a:gd name="T7" fmla="*/ 176 h 2224"/>
                <a:gd name="T8" fmla="*/ 148 w 1420"/>
                <a:gd name="T9" fmla="*/ 192 h 2224"/>
                <a:gd name="T10" fmla="*/ 84 w 1420"/>
                <a:gd name="T11" fmla="*/ 232 h 2224"/>
                <a:gd name="T12" fmla="*/ 12 w 1420"/>
                <a:gd name="T13" fmla="*/ 288 h 2224"/>
                <a:gd name="T14" fmla="*/ 44 w 1420"/>
                <a:gd name="T15" fmla="*/ 344 h 2224"/>
                <a:gd name="T16" fmla="*/ 172 w 1420"/>
                <a:gd name="T17" fmla="*/ 400 h 2224"/>
                <a:gd name="T18" fmla="*/ 196 w 1420"/>
                <a:gd name="T19" fmla="*/ 488 h 2224"/>
                <a:gd name="T20" fmla="*/ 236 w 1420"/>
                <a:gd name="T21" fmla="*/ 592 h 2224"/>
                <a:gd name="T22" fmla="*/ 492 w 1420"/>
                <a:gd name="T23" fmla="*/ 584 h 2224"/>
                <a:gd name="T24" fmla="*/ 748 w 1420"/>
                <a:gd name="T25" fmla="*/ 592 h 2224"/>
                <a:gd name="T26" fmla="*/ 788 w 1420"/>
                <a:gd name="T27" fmla="*/ 560 h 2224"/>
                <a:gd name="T28" fmla="*/ 844 w 1420"/>
                <a:gd name="T29" fmla="*/ 536 h 2224"/>
                <a:gd name="T30" fmla="*/ 948 w 1420"/>
                <a:gd name="T31" fmla="*/ 496 h 2224"/>
                <a:gd name="T32" fmla="*/ 1060 w 1420"/>
                <a:gd name="T33" fmla="*/ 424 h 2224"/>
                <a:gd name="T34" fmla="*/ 1108 w 1420"/>
                <a:gd name="T35" fmla="*/ 416 h 2224"/>
                <a:gd name="T36" fmla="*/ 1220 w 1420"/>
                <a:gd name="T37" fmla="*/ 424 h 2224"/>
                <a:gd name="T38" fmla="*/ 1260 w 1420"/>
                <a:gd name="T39" fmla="*/ 456 h 2224"/>
                <a:gd name="T40" fmla="*/ 1332 w 1420"/>
                <a:gd name="T41" fmla="*/ 472 h 2224"/>
                <a:gd name="T42" fmla="*/ 1388 w 1420"/>
                <a:gd name="T43" fmla="*/ 536 h 2224"/>
                <a:gd name="T44" fmla="*/ 1404 w 1420"/>
                <a:gd name="T45" fmla="*/ 560 h 2224"/>
                <a:gd name="T46" fmla="*/ 1420 w 1420"/>
                <a:gd name="T47" fmla="*/ 584 h 2224"/>
                <a:gd name="T48" fmla="*/ 1388 w 1420"/>
                <a:gd name="T49" fmla="*/ 664 h 2224"/>
                <a:gd name="T50" fmla="*/ 1396 w 1420"/>
                <a:gd name="T51" fmla="*/ 944 h 2224"/>
                <a:gd name="T52" fmla="*/ 1364 w 1420"/>
                <a:gd name="T53" fmla="*/ 1064 h 2224"/>
                <a:gd name="T54" fmla="*/ 1308 w 1420"/>
                <a:gd name="T55" fmla="*/ 1088 h 2224"/>
                <a:gd name="T56" fmla="*/ 1236 w 1420"/>
                <a:gd name="T57" fmla="*/ 1136 h 2224"/>
                <a:gd name="T58" fmla="*/ 1188 w 1420"/>
                <a:gd name="T59" fmla="*/ 1152 h 2224"/>
                <a:gd name="T60" fmla="*/ 1100 w 1420"/>
                <a:gd name="T61" fmla="*/ 1256 h 2224"/>
                <a:gd name="T62" fmla="*/ 1044 w 1420"/>
                <a:gd name="T63" fmla="*/ 1328 h 2224"/>
                <a:gd name="T64" fmla="*/ 916 w 1420"/>
                <a:gd name="T65" fmla="*/ 1376 h 2224"/>
                <a:gd name="T66" fmla="*/ 852 w 1420"/>
                <a:gd name="T67" fmla="*/ 1440 h 2224"/>
                <a:gd name="T68" fmla="*/ 796 w 1420"/>
                <a:gd name="T69" fmla="*/ 1552 h 2224"/>
                <a:gd name="T70" fmla="*/ 764 w 1420"/>
                <a:gd name="T71" fmla="*/ 1600 h 2224"/>
                <a:gd name="T72" fmla="*/ 708 w 1420"/>
                <a:gd name="T73" fmla="*/ 1656 h 2224"/>
                <a:gd name="T74" fmla="*/ 660 w 1420"/>
                <a:gd name="T75" fmla="*/ 1712 h 2224"/>
                <a:gd name="T76" fmla="*/ 484 w 1420"/>
                <a:gd name="T77" fmla="*/ 1728 h 2224"/>
                <a:gd name="T78" fmla="*/ 428 w 1420"/>
                <a:gd name="T79" fmla="*/ 1776 h 2224"/>
                <a:gd name="T80" fmla="*/ 356 w 1420"/>
                <a:gd name="T81" fmla="*/ 1816 h 2224"/>
                <a:gd name="T82" fmla="*/ 300 w 1420"/>
                <a:gd name="T83" fmla="*/ 1888 h 2224"/>
                <a:gd name="T84" fmla="*/ 252 w 1420"/>
                <a:gd name="T85" fmla="*/ 1984 h 2224"/>
                <a:gd name="T86" fmla="*/ 204 w 1420"/>
                <a:gd name="T87" fmla="*/ 2096 h 2224"/>
                <a:gd name="T88" fmla="*/ 204 w 1420"/>
                <a:gd name="T89" fmla="*/ 2224 h 222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0"/>
                <a:gd name="T136" fmla="*/ 0 h 2224"/>
                <a:gd name="T137" fmla="*/ 1420 w 1420"/>
                <a:gd name="T138" fmla="*/ 2224 h 222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0" h="2224">
                  <a:moveTo>
                    <a:pt x="44" y="0"/>
                  </a:moveTo>
                  <a:cubicBezTo>
                    <a:pt x="72" y="9"/>
                    <a:pt x="132" y="24"/>
                    <a:pt x="132" y="24"/>
                  </a:cubicBezTo>
                  <a:cubicBezTo>
                    <a:pt x="169" y="49"/>
                    <a:pt x="203" y="71"/>
                    <a:pt x="236" y="104"/>
                  </a:cubicBezTo>
                  <a:cubicBezTo>
                    <a:pt x="252" y="154"/>
                    <a:pt x="208" y="151"/>
                    <a:pt x="172" y="176"/>
                  </a:cubicBezTo>
                  <a:cubicBezTo>
                    <a:pt x="164" y="181"/>
                    <a:pt x="148" y="192"/>
                    <a:pt x="148" y="192"/>
                  </a:cubicBezTo>
                  <a:cubicBezTo>
                    <a:pt x="109" y="249"/>
                    <a:pt x="163" y="178"/>
                    <a:pt x="84" y="232"/>
                  </a:cubicBezTo>
                  <a:cubicBezTo>
                    <a:pt x="26" y="270"/>
                    <a:pt x="49" y="250"/>
                    <a:pt x="12" y="288"/>
                  </a:cubicBezTo>
                  <a:cubicBezTo>
                    <a:pt x="0" y="322"/>
                    <a:pt x="10" y="332"/>
                    <a:pt x="44" y="344"/>
                  </a:cubicBezTo>
                  <a:cubicBezTo>
                    <a:pt x="85" y="405"/>
                    <a:pt x="140" y="336"/>
                    <a:pt x="172" y="400"/>
                  </a:cubicBezTo>
                  <a:cubicBezTo>
                    <a:pt x="184" y="425"/>
                    <a:pt x="190" y="460"/>
                    <a:pt x="196" y="488"/>
                  </a:cubicBezTo>
                  <a:cubicBezTo>
                    <a:pt x="217" y="593"/>
                    <a:pt x="180" y="573"/>
                    <a:pt x="236" y="592"/>
                  </a:cubicBezTo>
                  <a:cubicBezTo>
                    <a:pt x="349" y="577"/>
                    <a:pt x="341" y="576"/>
                    <a:pt x="492" y="584"/>
                  </a:cubicBezTo>
                  <a:cubicBezTo>
                    <a:pt x="585" y="595"/>
                    <a:pt x="648" y="597"/>
                    <a:pt x="748" y="592"/>
                  </a:cubicBezTo>
                  <a:cubicBezTo>
                    <a:pt x="808" y="571"/>
                    <a:pt x="736" y="601"/>
                    <a:pt x="788" y="560"/>
                  </a:cubicBezTo>
                  <a:cubicBezTo>
                    <a:pt x="803" y="547"/>
                    <a:pt x="826" y="546"/>
                    <a:pt x="844" y="536"/>
                  </a:cubicBezTo>
                  <a:cubicBezTo>
                    <a:pt x="877" y="516"/>
                    <a:pt x="910" y="505"/>
                    <a:pt x="948" y="496"/>
                  </a:cubicBezTo>
                  <a:cubicBezTo>
                    <a:pt x="970" y="481"/>
                    <a:pt x="1039" y="432"/>
                    <a:pt x="1060" y="424"/>
                  </a:cubicBezTo>
                  <a:cubicBezTo>
                    <a:pt x="1075" y="417"/>
                    <a:pt x="1092" y="418"/>
                    <a:pt x="1108" y="416"/>
                  </a:cubicBezTo>
                  <a:cubicBezTo>
                    <a:pt x="1145" y="418"/>
                    <a:pt x="1182" y="419"/>
                    <a:pt x="1220" y="424"/>
                  </a:cubicBezTo>
                  <a:cubicBezTo>
                    <a:pt x="1261" y="428"/>
                    <a:pt x="1230" y="432"/>
                    <a:pt x="1260" y="456"/>
                  </a:cubicBezTo>
                  <a:cubicBezTo>
                    <a:pt x="1270" y="464"/>
                    <a:pt x="1331" y="471"/>
                    <a:pt x="1332" y="472"/>
                  </a:cubicBezTo>
                  <a:cubicBezTo>
                    <a:pt x="1371" y="498"/>
                    <a:pt x="1350" y="480"/>
                    <a:pt x="1388" y="536"/>
                  </a:cubicBezTo>
                  <a:cubicBezTo>
                    <a:pt x="1393" y="544"/>
                    <a:pt x="1398" y="552"/>
                    <a:pt x="1404" y="560"/>
                  </a:cubicBezTo>
                  <a:cubicBezTo>
                    <a:pt x="1409" y="568"/>
                    <a:pt x="1420" y="584"/>
                    <a:pt x="1420" y="584"/>
                  </a:cubicBezTo>
                  <a:cubicBezTo>
                    <a:pt x="1412" y="614"/>
                    <a:pt x="1397" y="634"/>
                    <a:pt x="1388" y="664"/>
                  </a:cubicBezTo>
                  <a:cubicBezTo>
                    <a:pt x="1390" y="757"/>
                    <a:pt x="1396" y="850"/>
                    <a:pt x="1396" y="944"/>
                  </a:cubicBezTo>
                  <a:cubicBezTo>
                    <a:pt x="1396" y="957"/>
                    <a:pt x="1373" y="1057"/>
                    <a:pt x="1364" y="1064"/>
                  </a:cubicBezTo>
                  <a:cubicBezTo>
                    <a:pt x="1330" y="1086"/>
                    <a:pt x="1349" y="1077"/>
                    <a:pt x="1308" y="1088"/>
                  </a:cubicBezTo>
                  <a:cubicBezTo>
                    <a:pt x="1284" y="1104"/>
                    <a:pt x="1263" y="1126"/>
                    <a:pt x="1236" y="1136"/>
                  </a:cubicBezTo>
                  <a:cubicBezTo>
                    <a:pt x="1220" y="1141"/>
                    <a:pt x="1188" y="1152"/>
                    <a:pt x="1188" y="1152"/>
                  </a:cubicBezTo>
                  <a:cubicBezTo>
                    <a:pt x="1163" y="1201"/>
                    <a:pt x="1137" y="1215"/>
                    <a:pt x="1100" y="1256"/>
                  </a:cubicBezTo>
                  <a:cubicBezTo>
                    <a:pt x="1084" y="1272"/>
                    <a:pt x="1068" y="1314"/>
                    <a:pt x="1044" y="1328"/>
                  </a:cubicBezTo>
                  <a:cubicBezTo>
                    <a:pt x="1005" y="1350"/>
                    <a:pt x="955" y="1349"/>
                    <a:pt x="916" y="1376"/>
                  </a:cubicBezTo>
                  <a:cubicBezTo>
                    <a:pt x="897" y="1403"/>
                    <a:pt x="871" y="1413"/>
                    <a:pt x="852" y="1440"/>
                  </a:cubicBezTo>
                  <a:cubicBezTo>
                    <a:pt x="828" y="1472"/>
                    <a:pt x="817" y="1516"/>
                    <a:pt x="796" y="1552"/>
                  </a:cubicBezTo>
                  <a:cubicBezTo>
                    <a:pt x="786" y="1568"/>
                    <a:pt x="777" y="1586"/>
                    <a:pt x="764" y="1600"/>
                  </a:cubicBezTo>
                  <a:cubicBezTo>
                    <a:pt x="745" y="1618"/>
                    <a:pt x="708" y="1656"/>
                    <a:pt x="708" y="1656"/>
                  </a:cubicBezTo>
                  <a:cubicBezTo>
                    <a:pt x="697" y="1687"/>
                    <a:pt x="692" y="1701"/>
                    <a:pt x="660" y="1712"/>
                  </a:cubicBezTo>
                  <a:cubicBezTo>
                    <a:pt x="588" y="1701"/>
                    <a:pt x="548" y="1684"/>
                    <a:pt x="484" y="1728"/>
                  </a:cubicBezTo>
                  <a:cubicBezTo>
                    <a:pt x="471" y="1764"/>
                    <a:pt x="458" y="1759"/>
                    <a:pt x="428" y="1776"/>
                  </a:cubicBezTo>
                  <a:cubicBezTo>
                    <a:pt x="345" y="1821"/>
                    <a:pt x="410" y="1797"/>
                    <a:pt x="356" y="1816"/>
                  </a:cubicBezTo>
                  <a:cubicBezTo>
                    <a:pt x="338" y="1841"/>
                    <a:pt x="313" y="1860"/>
                    <a:pt x="300" y="1888"/>
                  </a:cubicBezTo>
                  <a:cubicBezTo>
                    <a:pt x="284" y="1919"/>
                    <a:pt x="269" y="1953"/>
                    <a:pt x="252" y="1984"/>
                  </a:cubicBezTo>
                  <a:cubicBezTo>
                    <a:pt x="227" y="2027"/>
                    <a:pt x="206" y="2043"/>
                    <a:pt x="204" y="2096"/>
                  </a:cubicBezTo>
                  <a:cubicBezTo>
                    <a:pt x="201" y="2138"/>
                    <a:pt x="204" y="2181"/>
                    <a:pt x="204" y="222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US"/>
            </a:p>
          </p:txBody>
        </p:sp>
        <p:grpSp>
          <p:nvGrpSpPr>
            <p:cNvPr id="16" name="Group 10">
              <a:extLst>
                <a:ext uri="{FF2B5EF4-FFF2-40B4-BE49-F238E27FC236}">
                  <a16:creationId xmlns="" xmlns:a16="http://schemas.microsoft.com/office/drawing/2014/main" id="{17ECF5C2-A459-D83E-417B-7F0CF14E5A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8800" y="1752600"/>
              <a:ext cx="3719513" cy="4191000"/>
              <a:chOff x="1952" y="1104"/>
              <a:chExt cx="2343" cy="2640"/>
            </a:xfrm>
          </p:grpSpPr>
          <p:sp>
            <p:nvSpPr>
              <p:cNvPr id="21" name="Freeform 5">
                <a:extLst>
                  <a:ext uri="{FF2B5EF4-FFF2-40B4-BE49-F238E27FC236}">
                    <a16:creationId xmlns="" xmlns:a16="http://schemas.microsoft.com/office/drawing/2014/main" id="{3545A2AC-0835-5481-CB5F-07B8A41BC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2" y="1104"/>
                <a:ext cx="2343" cy="2640"/>
              </a:xfrm>
              <a:custGeom>
                <a:avLst/>
                <a:gdLst>
                  <a:gd name="T0" fmla="*/ 0 w 2343"/>
                  <a:gd name="T1" fmla="*/ 160 h 2640"/>
                  <a:gd name="T2" fmla="*/ 160 w 2343"/>
                  <a:gd name="T3" fmla="*/ 88 h 2640"/>
                  <a:gd name="T4" fmla="*/ 480 w 2343"/>
                  <a:gd name="T5" fmla="*/ 0 h 2640"/>
                  <a:gd name="T6" fmla="*/ 552 w 2343"/>
                  <a:gd name="T7" fmla="*/ 8 h 2640"/>
                  <a:gd name="T8" fmla="*/ 584 w 2343"/>
                  <a:gd name="T9" fmla="*/ 56 h 2640"/>
                  <a:gd name="T10" fmla="*/ 632 w 2343"/>
                  <a:gd name="T11" fmla="*/ 152 h 2640"/>
                  <a:gd name="T12" fmla="*/ 784 w 2343"/>
                  <a:gd name="T13" fmla="*/ 240 h 2640"/>
                  <a:gd name="T14" fmla="*/ 968 w 2343"/>
                  <a:gd name="T15" fmla="*/ 296 h 2640"/>
                  <a:gd name="T16" fmla="*/ 1024 w 2343"/>
                  <a:gd name="T17" fmla="*/ 328 h 2640"/>
                  <a:gd name="T18" fmla="*/ 1072 w 2343"/>
                  <a:gd name="T19" fmla="*/ 376 h 2640"/>
                  <a:gd name="T20" fmla="*/ 1216 w 2343"/>
                  <a:gd name="T21" fmla="*/ 408 h 2640"/>
                  <a:gd name="T22" fmla="*/ 1352 w 2343"/>
                  <a:gd name="T23" fmla="*/ 464 h 2640"/>
                  <a:gd name="T24" fmla="*/ 1440 w 2343"/>
                  <a:gd name="T25" fmla="*/ 528 h 2640"/>
                  <a:gd name="T26" fmla="*/ 1488 w 2343"/>
                  <a:gd name="T27" fmla="*/ 544 h 2640"/>
                  <a:gd name="T28" fmla="*/ 1512 w 2343"/>
                  <a:gd name="T29" fmla="*/ 552 h 2640"/>
                  <a:gd name="T30" fmla="*/ 1552 w 2343"/>
                  <a:gd name="T31" fmla="*/ 608 h 2640"/>
                  <a:gd name="T32" fmla="*/ 1568 w 2343"/>
                  <a:gd name="T33" fmla="*/ 656 h 2640"/>
                  <a:gd name="T34" fmla="*/ 1672 w 2343"/>
                  <a:gd name="T35" fmla="*/ 760 h 2640"/>
                  <a:gd name="T36" fmla="*/ 1752 w 2343"/>
                  <a:gd name="T37" fmla="*/ 792 h 2640"/>
                  <a:gd name="T38" fmla="*/ 1808 w 2343"/>
                  <a:gd name="T39" fmla="*/ 856 h 2640"/>
                  <a:gd name="T40" fmla="*/ 1840 w 2343"/>
                  <a:gd name="T41" fmla="*/ 928 h 2640"/>
                  <a:gd name="T42" fmla="*/ 1888 w 2343"/>
                  <a:gd name="T43" fmla="*/ 960 h 2640"/>
                  <a:gd name="T44" fmla="*/ 1920 w 2343"/>
                  <a:gd name="T45" fmla="*/ 1064 h 2640"/>
                  <a:gd name="T46" fmla="*/ 2016 w 2343"/>
                  <a:gd name="T47" fmla="*/ 1136 h 2640"/>
                  <a:gd name="T48" fmla="*/ 2000 w 2343"/>
                  <a:gd name="T49" fmla="*/ 1224 h 2640"/>
                  <a:gd name="T50" fmla="*/ 1928 w 2343"/>
                  <a:gd name="T51" fmla="*/ 1320 h 2640"/>
                  <a:gd name="T52" fmla="*/ 1944 w 2343"/>
                  <a:gd name="T53" fmla="*/ 1416 h 2640"/>
                  <a:gd name="T54" fmla="*/ 2008 w 2343"/>
                  <a:gd name="T55" fmla="*/ 1504 h 2640"/>
                  <a:gd name="T56" fmla="*/ 2152 w 2343"/>
                  <a:gd name="T57" fmla="*/ 1600 h 2640"/>
                  <a:gd name="T58" fmla="*/ 2248 w 2343"/>
                  <a:gd name="T59" fmla="*/ 1656 h 2640"/>
                  <a:gd name="T60" fmla="*/ 2280 w 2343"/>
                  <a:gd name="T61" fmla="*/ 1704 h 2640"/>
                  <a:gd name="T62" fmla="*/ 2248 w 2343"/>
                  <a:gd name="T63" fmla="*/ 1784 h 2640"/>
                  <a:gd name="T64" fmla="*/ 2224 w 2343"/>
                  <a:gd name="T65" fmla="*/ 1808 h 2640"/>
                  <a:gd name="T66" fmla="*/ 2160 w 2343"/>
                  <a:gd name="T67" fmla="*/ 1896 h 2640"/>
                  <a:gd name="T68" fmla="*/ 2192 w 2343"/>
                  <a:gd name="T69" fmla="*/ 2032 h 2640"/>
                  <a:gd name="T70" fmla="*/ 2264 w 2343"/>
                  <a:gd name="T71" fmla="*/ 2112 h 2640"/>
                  <a:gd name="T72" fmla="*/ 2312 w 2343"/>
                  <a:gd name="T73" fmla="*/ 2208 h 2640"/>
                  <a:gd name="T74" fmla="*/ 2304 w 2343"/>
                  <a:gd name="T75" fmla="*/ 2336 h 2640"/>
                  <a:gd name="T76" fmla="*/ 2208 w 2343"/>
                  <a:gd name="T77" fmla="*/ 2408 h 2640"/>
                  <a:gd name="T78" fmla="*/ 2184 w 2343"/>
                  <a:gd name="T79" fmla="*/ 2424 h 2640"/>
                  <a:gd name="T80" fmla="*/ 2144 w 2343"/>
                  <a:gd name="T81" fmla="*/ 2528 h 2640"/>
                  <a:gd name="T82" fmla="*/ 2136 w 2343"/>
                  <a:gd name="T83" fmla="*/ 2552 h 2640"/>
                  <a:gd name="T84" fmla="*/ 2112 w 2343"/>
                  <a:gd name="T85" fmla="*/ 2560 h 2640"/>
                  <a:gd name="T86" fmla="*/ 2064 w 2343"/>
                  <a:gd name="T87" fmla="*/ 2640 h 264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343"/>
                  <a:gd name="T133" fmla="*/ 0 h 2640"/>
                  <a:gd name="T134" fmla="*/ 2343 w 2343"/>
                  <a:gd name="T135" fmla="*/ 2640 h 264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343" h="2640">
                    <a:moveTo>
                      <a:pt x="0" y="160"/>
                    </a:moveTo>
                    <a:cubicBezTo>
                      <a:pt x="54" y="141"/>
                      <a:pt x="105" y="109"/>
                      <a:pt x="160" y="88"/>
                    </a:cubicBezTo>
                    <a:cubicBezTo>
                      <a:pt x="262" y="46"/>
                      <a:pt x="375" y="34"/>
                      <a:pt x="480" y="0"/>
                    </a:cubicBezTo>
                    <a:cubicBezTo>
                      <a:pt x="504" y="2"/>
                      <a:pt x="529" y="0"/>
                      <a:pt x="552" y="8"/>
                    </a:cubicBezTo>
                    <a:cubicBezTo>
                      <a:pt x="579" y="17"/>
                      <a:pt x="574" y="36"/>
                      <a:pt x="584" y="56"/>
                    </a:cubicBezTo>
                    <a:cubicBezTo>
                      <a:pt x="598" y="84"/>
                      <a:pt x="607" y="130"/>
                      <a:pt x="632" y="152"/>
                    </a:cubicBezTo>
                    <a:cubicBezTo>
                      <a:pt x="672" y="187"/>
                      <a:pt x="731" y="226"/>
                      <a:pt x="784" y="240"/>
                    </a:cubicBezTo>
                    <a:cubicBezTo>
                      <a:pt x="838" y="276"/>
                      <a:pt x="903" y="287"/>
                      <a:pt x="968" y="296"/>
                    </a:cubicBezTo>
                    <a:cubicBezTo>
                      <a:pt x="985" y="307"/>
                      <a:pt x="1007" y="314"/>
                      <a:pt x="1024" y="328"/>
                    </a:cubicBezTo>
                    <a:cubicBezTo>
                      <a:pt x="1041" y="342"/>
                      <a:pt x="1050" y="368"/>
                      <a:pt x="1072" y="376"/>
                    </a:cubicBezTo>
                    <a:cubicBezTo>
                      <a:pt x="1122" y="392"/>
                      <a:pt x="1161" y="401"/>
                      <a:pt x="1216" y="408"/>
                    </a:cubicBezTo>
                    <a:cubicBezTo>
                      <a:pt x="1260" y="430"/>
                      <a:pt x="1310" y="436"/>
                      <a:pt x="1352" y="464"/>
                    </a:cubicBezTo>
                    <a:cubicBezTo>
                      <a:pt x="1373" y="496"/>
                      <a:pt x="1405" y="512"/>
                      <a:pt x="1440" y="528"/>
                    </a:cubicBezTo>
                    <a:cubicBezTo>
                      <a:pt x="1455" y="534"/>
                      <a:pt x="1472" y="538"/>
                      <a:pt x="1488" y="544"/>
                    </a:cubicBezTo>
                    <a:cubicBezTo>
                      <a:pt x="1496" y="546"/>
                      <a:pt x="1512" y="552"/>
                      <a:pt x="1512" y="552"/>
                    </a:cubicBezTo>
                    <a:cubicBezTo>
                      <a:pt x="1515" y="556"/>
                      <a:pt x="1547" y="598"/>
                      <a:pt x="1552" y="608"/>
                    </a:cubicBezTo>
                    <a:cubicBezTo>
                      <a:pt x="1558" y="623"/>
                      <a:pt x="1553" y="646"/>
                      <a:pt x="1568" y="656"/>
                    </a:cubicBezTo>
                    <a:cubicBezTo>
                      <a:pt x="1610" y="684"/>
                      <a:pt x="1627" y="730"/>
                      <a:pt x="1672" y="760"/>
                    </a:cubicBezTo>
                    <a:cubicBezTo>
                      <a:pt x="1698" y="777"/>
                      <a:pt x="1722" y="782"/>
                      <a:pt x="1752" y="792"/>
                    </a:cubicBezTo>
                    <a:cubicBezTo>
                      <a:pt x="1769" y="817"/>
                      <a:pt x="1794" y="828"/>
                      <a:pt x="1808" y="856"/>
                    </a:cubicBezTo>
                    <a:cubicBezTo>
                      <a:pt x="1814" y="869"/>
                      <a:pt x="1831" y="919"/>
                      <a:pt x="1840" y="928"/>
                    </a:cubicBezTo>
                    <a:cubicBezTo>
                      <a:pt x="1853" y="941"/>
                      <a:pt x="1888" y="960"/>
                      <a:pt x="1888" y="960"/>
                    </a:cubicBezTo>
                    <a:cubicBezTo>
                      <a:pt x="1908" y="991"/>
                      <a:pt x="1902" y="1044"/>
                      <a:pt x="1920" y="1064"/>
                    </a:cubicBezTo>
                    <a:cubicBezTo>
                      <a:pt x="1924" y="1069"/>
                      <a:pt x="2004" y="1128"/>
                      <a:pt x="2016" y="1136"/>
                    </a:cubicBezTo>
                    <a:cubicBezTo>
                      <a:pt x="2040" y="1172"/>
                      <a:pt x="2051" y="1206"/>
                      <a:pt x="2000" y="1224"/>
                    </a:cubicBezTo>
                    <a:cubicBezTo>
                      <a:pt x="1987" y="1260"/>
                      <a:pt x="1955" y="1292"/>
                      <a:pt x="1928" y="1320"/>
                    </a:cubicBezTo>
                    <a:cubicBezTo>
                      <a:pt x="1915" y="1357"/>
                      <a:pt x="1922" y="1383"/>
                      <a:pt x="1944" y="1416"/>
                    </a:cubicBezTo>
                    <a:cubicBezTo>
                      <a:pt x="1953" y="1462"/>
                      <a:pt x="1968" y="1477"/>
                      <a:pt x="2008" y="1504"/>
                    </a:cubicBezTo>
                    <a:cubicBezTo>
                      <a:pt x="2036" y="1547"/>
                      <a:pt x="2105" y="1571"/>
                      <a:pt x="2152" y="1600"/>
                    </a:cubicBezTo>
                    <a:cubicBezTo>
                      <a:pt x="2186" y="1620"/>
                      <a:pt x="2210" y="1643"/>
                      <a:pt x="2248" y="1656"/>
                    </a:cubicBezTo>
                    <a:cubicBezTo>
                      <a:pt x="2258" y="1672"/>
                      <a:pt x="2284" y="1685"/>
                      <a:pt x="2280" y="1704"/>
                    </a:cubicBezTo>
                    <a:cubicBezTo>
                      <a:pt x="2273" y="1729"/>
                      <a:pt x="2262" y="1762"/>
                      <a:pt x="2248" y="1784"/>
                    </a:cubicBezTo>
                    <a:cubicBezTo>
                      <a:pt x="2241" y="1793"/>
                      <a:pt x="2230" y="1798"/>
                      <a:pt x="2224" y="1808"/>
                    </a:cubicBezTo>
                    <a:cubicBezTo>
                      <a:pt x="2199" y="1841"/>
                      <a:pt x="2200" y="1882"/>
                      <a:pt x="2160" y="1896"/>
                    </a:cubicBezTo>
                    <a:cubicBezTo>
                      <a:pt x="2128" y="1943"/>
                      <a:pt x="2145" y="2000"/>
                      <a:pt x="2192" y="2032"/>
                    </a:cubicBezTo>
                    <a:cubicBezTo>
                      <a:pt x="2203" y="2066"/>
                      <a:pt x="2230" y="2100"/>
                      <a:pt x="2264" y="2112"/>
                    </a:cubicBezTo>
                    <a:cubicBezTo>
                      <a:pt x="2284" y="2142"/>
                      <a:pt x="2291" y="2177"/>
                      <a:pt x="2312" y="2208"/>
                    </a:cubicBezTo>
                    <a:cubicBezTo>
                      <a:pt x="2322" y="2258"/>
                      <a:pt x="2343" y="2296"/>
                      <a:pt x="2304" y="2336"/>
                    </a:cubicBezTo>
                    <a:cubicBezTo>
                      <a:pt x="2277" y="2362"/>
                      <a:pt x="2238" y="2387"/>
                      <a:pt x="2208" y="2408"/>
                    </a:cubicBezTo>
                    <a:cubicBezTo>
                      <a:pt x="2200" y="2413"/>
                      <a:pt x="2184" y="2424"/>
                      <a:pt x="2184" y="2424"/>
                    </a:cubicBezTo>
                    <a:cubicBezTo>
                      <a:pt x="2162" y="2456"/>
                      <a:pt x="2156" y="2490"/>
                      <a:pt x="2144" y="2528"/>
                    </a:cubicBezTo>
                    <a:cubicBezTo>
                      <a:pt x="2141" y="2536"/>
                      <a:pt x="2144" y="2549"/>
                      <a:pt x="2136" y="2552"/>
                    </a:cubicBezTo>
                    <a:cubicBezTo>
                      <a:pt x="2128" y="2554"/>
                      <a:pt x="2120" y="2557"/>
                      <a:pt x="2112" y="2560"/>
                    </a:cubicBezTo>
                    <a:cubicBezTo>
                      <a:pt x="2089" y="2582"/>
                      <a:pt x="2064" y="2605"/>
                      <a:pt x="2064" y="264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</a:pPr>
                <a:endParaRPr lang="en-US"/>
              </a:p>
            </p:txBody>
          </p:sp>
          <p:sp>
            <p:nvSpPr>
              <p:cNvPr id="22" name="Freeform 6">
                <a:extLst>
                  <a:ext uri="{FF2B5EF4-FFF2-40B4-BE49-F238E27FC236}">
                    <a16:creationId xmlns="" xmlns:a16="http://schemas.microsoft.com/office/drawing/2014/main" id="{535898A1-78DA-F09F-D801-B5DEC05CC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1296"/>
                <a:ext cx="296" cy="152"/>
              </a:xfrm>
              <a:custGeom>
                <a:avLst/>
                <a:gdLst>
                  <a:gd name="T0" fmla="*/ 0 w 296"/>
                  <a:gd name="T1" fmla="*/ 23 h 152"/>
                  <a:gd name="T2" fmla="*/ 56 w 296"/>
                  <a:gd name="T3" fmla="*/ 95 h 152"/>
                  <a:gd name="T4" fmla="*/ 200 w 296"/>
                  <a:gd name="T5" fmla="*/ 111 h 152"/>
                  <a:gd name="T6" fmla="*/ 296 w 296"/>
                  <a:gd name="T7" fmla="*/ 103 h 152"/>
                  <a:gd name="T8" fmla="*/ 224 w 296"/>
                  <a:gd name="T9" fmla="*/ 55 h 152"/>
                  <a:gd name="T10" fmla="*/ 152 w 296"/>
                  <a:gd name="T11" fmla="*/ 7 h 152"/>
                  <a:gd name="T12" fmla="*/ 8 w 296"/>
                  <a:gd name="T13" fmla="*/ 79 h 1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6"/>
                  <a:gd name="T22" fmla="*/ 0 h 152"/>
                  <a:gd name="T23" fmla="*/ 296 w 296"/>
                  <a:gd name="T24" fmla="*/ 152 h 1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6" h="152">
                    <a:moveTo>
                      <a:pt x="0" y="23"/>
                    </a:moveTo>
                    <a:cubicBezTo>
                      <a:pt x="8" y="75"/>
                      <a:pt x="8" y="79"/>
                      <a:pt x="56" y="95"/>
                    </a:cubicBezTo>
                    <a:cubicBezTo>
                      <a:pt x="102" y="141"/>
                      <a:pt x="134" y="118"/>
                      <a:pt x="200" y="111"/>
                    </a:cubicBezTo>
                    <a:cubicBezTo>
                      <a:pt x="244" y="119"/>
                      <a:pt x="279" y="152"/>
                      <a:pt x="296" y="103"/>
                    </a:cubicBezTo>
                    <a:cubicBezTo>
                      <a:pt x="272" y="79"/>
                      <a:pt x="255" y="65"/>
                      <a:pt x="224" y="55"/>
                    </a:cubicBezTo>
                    <a:cubicBezTo>
                      <a:pt x="200" y="31"/>
                      <a:pt x="183" y="17"/>
                      <a:pt x="152" y="7"/>
                    </a:cubicBezTo>
                    <a:cubicBezTo>
                      <a:pt x="97" y="11"/>
                      <a:pt x="8" y="0"/>
                      <a:pt x="8" y="79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</a:pPr>
                <a:endParaRPr lang="en-US"/>
              </a:p>
            </p:txBody>
          </p:sp>
        </p:grpSp>
        <p:sp>
          <p:nvSpPr>
            <p:cNvPr id="19" name="Text Box 8">
              <a:extLst>
                <a:ext uri="{FF2B5EF4-FFF2-40B4-BE49-F238E27FC236}">
                  <a16:creationId xmlns="" xmlns:a16="http://schemas.microsoft.com/office/drawing/2014/main" id="{B791021F-B003-7CA1-8D60-DC06577CD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5032" y="5626538"/>
              <a:ext cx="2624436" cy="338554"/>
            </a:xfrm>
            <a:prstGeom prst="rect">
              <a:avLst/>
            </a:prstGeom>
            <a:solidFill>
              <a:srgbClr val="DBEBD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Nebida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Coastal Road</a:t>
              </a:r>
            </a:p>
          </p:txBody>
        </p:sp>
        <p:sp>
          <p:nvSpPr>
            <p:cNvPr id="20" name="Text Box 9">
              <a:extLst>
                <a:ext uri="{FF2B5EF4-FFF2-40B4-BE49-F238E27FC236}">
                  <a16:creationId xmlns="" xmlns:a16="http://schemas.microsoft.com/office/drawing/2014/main" id="{9D61CB82-41F8-9475-5535-AFE747EDA4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0" y="508000"/>
              <a:ext cx="2313454" cy="313932"/>
            </a:xfrm>
            <a:prstGeom prst="rect">
              <a:avLst/>
            </a:prstGeom>
            <a:solidFill>
              <a:srgbClr val="DBEBD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Cambrian Limestone</a:t>
              </a:r>
            </a:p>
          </p:txBody>
        </p:sp>
      </p:grpSp>
      <p:cxnSp>
        <p:nvCxnSpPr>
          <p:cNvPr id="23" name="Straight Arrow Connector 10">
            <a:extLst>
              <a:ext uri="{FF2B5EF4-FFF2-40B4-BE49-F238E27FC236}">
                <a16:creationId xmlns="" xmlns:a16="http://schemas.microsoft.com/office/drawing/2014/main" id="{BC093AA7-A431-FDFF-3F61-90DA96FA126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00300" y="990600"/>
            <a:ext cx="1028700" cy="17526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12">
            <a:extLst>
              <a:ext uri="{FF2B5EF4-FFF2-40B4-BE49-F238E27FC236}">
                <a16:creationId xmlns="" xmlns:a16="http://schemas.microsoft.com/office/drawing/2014/main" id="{153BBD4B-E370-82C4-FE05-E53DC7E75AA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92400" y="990600"/>
            <a:ext cx="2489200" cy="22860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14">
            <a:extLst>
              <a:ext uri="{FF2B5EF4-FFF2-40B4-BE49-F238E27FC236}">
                <a16:creationId xmlns="" xmlns:a16="http://schemas.microsoft.com/office/drawing/2014/main" id="{FC43573A-1554-60F3-42D1-228E565E10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46300" y="990600"/>
            <a:ext cx="1968500" cy="37338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10">
            <a:extLst>
              <a:ext uri="{FF2B5EF4-FFF2-40B4-BE49-F238E27FC236}">
                <a16:creationId xmlns="" xmlns:a16="http://schemas.microsoft.com/office/drawing/2014/main" id="{C21BE59F-358E-9370-E07E-9247BACBD89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48362" y="958850"/>
            <a:ext cx="998556" cy="1801286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10">
            <a:extLst>
              <a:ext uri="{FF2B5EF4-FFF2-40B4-BE49-F238E27FC236}">
                <a16:creationId xmlns="" xmlns:a16="http://schemas.microsoft.com/office/drawing/2014/main" id="{04B779E4-A5C8-91B8-BD6B-7449C3F4EB4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181601" y="990600"/>
            <a:ext cx="423270" cy="745067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Box 1">
            <a:extLst>
              <a:ext uri="{FF2B5EF4-FFF2-40B4-BE49-F238E27FC236}">
                <a16:creationId xmlns="" xmlns:a16="http://schemas.microsoft.com/office/drawing/2014/main" id="{6C070315-3F6D-DF58-DE42-B136625E9A3A}"/>
              </a:ext>
            </a:extLst>
          </p:cNvPr>
          <p:cNvSpPr txBox="1"/>
          <p:nvPr/>
        </p:nvSpPr>
        <p:spPr>
          <a:xfrm>
            <a:off x="4754033" y="651937"/>
            <a:ext cx="3343474" cy="323165"/>
          </a:xfrm>
          <a:prstGeom prst="rect">
            <a:avLst/>
          </a:prstGeom>
          <a:solidFill>
            <a:srgbClr val="DBEBDA"/>
          </a:solidFill>
          <a:ln>
            <a:solidFill>
              <a:srgbClr val="4D8349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latin typeface="Arial"/>
                <a:cs typeface="Arial"/>
              </a:rPr>
              <a:t>Fe-rich hydrothermal Dolomite</a:t>
            </a:r>
          </a:p>
        </p:txBody>
      </p:sp>
      <p:sp>
        <p:nvSpPr>
          <p:cNvPr id="32" name="TextBox 2">
            <a:extLst>
              <a:ext uri="{FF2B5EF4-FFF2-40B4-BE49-F238E27FC236}">
                <a16:creationId xmlns="" xmlns:a16="http://schemas.microsoft.com/office/drawing/2014/main" id="{82713DA5-8B58-4104-A330-04DA5B0F7373}"/>
              </a:ext>
            </a:extLst>
          </p:cNvPr>
          <p:cNvSpPr txBox="1"/>
          <p:nvPr/>
        </p:nvSpPr>
        <p:spPr>
          <a:xfrm>
            <a:off x="0" y="-57345"/>
            <a:ext cx="96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Post </a:t>
            </a:r>
            <a:r>
              <a:rPr lang="en-US" sz="2800" dirty="0" err="1">
                <a:solidFill>
                  <a:srgbClr val="FFFF00"/>
                </a:solidFill>
                <a:latin typeface="Arial"/>
                <a:cs typeface="Arial"/>
              </a:rPr>
              <a:t>Variscan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dolomitization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29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547503" y="6228947"/>
            <a:ext cx="7971965" cy="601139"/>
            <a:chOff x="835311" y="3672157"/>
            <a:chExt cx="7971965" cy="601139"/>
          </a:xfrm>
        </p:grpSpPr>
        <p:grpSp>
          <p:nvGrpSpPr>
            <p:cNvPr id="30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33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38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39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4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36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7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35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31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0812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2">
            <a:extLst>
              <a:ext uri="{FF2B5EF4-FFF2-40B4-BE49-F238E27FC236}">
                <a16:creationId xmlns="" xmlns:a16="http://schemas.microsoft.com/office/drawing/2014/main" id="{82713DA5-8B58-4104-A330-04DA5B0F7373}"/>
              </a:ext>
            </a:extLst>
          </p:cNvPr>
          <p:cNvSpPr txBox="1"/>
          <p:nvPr/>
        </p:nvSpPr>
        <p:spPr>
          <a:xfrm>
            <a:off x="0" y="-57345"/>
            <a:ext cx="96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Post-</a:t>
            </a:r>
            <a:r>
              <a:rPr lang="en-US" sz="2800" dirty="0" err="1" smtClean="0">
                <a:solidFill>
                  <a:srgbClr val="FFFF00"/>
                </a:solidFill>
                <a:latin typeface="Arial"/>
                <a:cs typeface="Arial"/>
              </a:rPr>
              <a:t>Variscan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/>
                <a:cs typeface="Arial"/>
              </a:rPr>
              <a:t>dolomitization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 (underground exposures)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6" name="Group 7">
            <a:extLst>
              <a:ext uri="{FF2B5EF4-FFF2-40B4-BE49-F238E27FC236}">
                <a16:creationId xmlns="" xmlns:a16="http://schemas.microsoft.com/office/drawing/2014/main" id="{E717D84C-CFB8-532B-DDED-00ACC3716E42}"/>
              </a:ext>
            </a:extLst>
          </p:cNvPr>
          <p:cNvGrpSpPr>
            <a:grpSpLocks/>
          </p:cNvGrpSpPr>
          <p:nvPr/>
        </p:nvGrpSpPr>
        <p:grpSpPr bwMode="auto">
          <a:xfrm>
            <a:off x="203200" y="738904"/>
            <a:ext cx="8859840" cy="5334000"/>
            <a:chOff x="168" y="632"/>
            <a:chExt cx="5581" cy="3360"/>
          </a:xfrm>
        </p:grpSpPr>
        <p:pic>
          <p:nvPicPr>
            <p:cNvPr id="15" name="Picture 3" descr="SGiov-136">
              <a:extLst>
                <a:ext uri="{FF2B5EF4-FFF2-40B4-BE49-F238E27FC236}">
                  <a16:creationId xmlns="" xmlns:a16="http://schemas.microsoft.com/office/drawing/2014/main" id="{33296945-B364-DB2F-71FC-A08003573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4000" contrast="4000"/>
            </a:blip>
            <a:srcRect/>
            <a:stretch>
              <a:fillRect/>
            </a:stretch>
          </p:blipFill>
          <p:spPr bwMode="auto">
            <a:xfrm>
              <a:off x="168" y="632"/>
              <a:ext cx="2251" cy="3360"/>
            </a:xfrm>
            <a:prstGeom prst="rect">
              <a:avLst/>
            </a:prstGeom>
            <a:noFill/>
            <a:ln w="15875">
              <a:solidFill>
                <a:srgbClr val="133C0E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17" name="Picture 4" descr="Nebida-42">
              <a:extLst>
                <a:ext uri="{FF2B5EF4-FFF2-40B4-BE49-F238E27FC236}">
                  <a16:creationId xmlns="" xmlns:a16="http://schemas.microsoft.com/office/drawing/2014/main" id="{597B11CB-E079-E5BB-99A2-4A4F3198E0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4000" contrast="4000"/>
            </a:blip>
            <a:srcRect/>
            <a:stretch>
              <a:fillRect/>
            </a:stretch>
          </p:blipFill>
          <p:spPr bwMode="auto">
            <a:xfrm>
              <a:off x="2488" y="1184"/>
              <a:ext cx="3261" cy="2199"/>
            </a:xfrm>
            <a:prstGeom prst="rect">
              <a:avLst/>
            </a:prstGeom>
            <a:noFill/>
            <a:ln w="15875">
              <a:solidFill>
                <a:srgbClr val="133C0E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18" name="Text Box 5">
              <a:extLst>
                <a:ext uri="{FF2B5EF4-FFF2-40B4-BE49-F238E27FC236}">
                  <a16:creationId xmlns="" xmlns:a16="http://schemas.microsoft.com/office/drawing/2014/main" id="{2C5B6B07-83AF-2063-DEB7-162E37331E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1" y="3503"/>
              <a:ext cx="2050" cy="388"/>
            </a:xfrm>
            <a:prstGeom prst="rect">
              <a:avLst/>
            </a:prstGeom>
            <a:solidFill>
              <a:srgbClr val="DBEBDA"/>
            </a:solidFill>
            <a:ln w="9525">
              <a:solidFill>
                <a:srgbClr val="133C0E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dirty="0" smtClean="0">
                  <a:solidFill>
                    <a:srgbClr val="133C0E"/>
                  </a:solidFill>
                  <a:latin typeface="Arial"/>
                  <a:ea typeface="ＭＳ Ｐゴシック" pitchFamily="-107" charset="-128"/>
                  <a:cs typeface="Arial"/>
                </a:rPr>
                <a:t>Fe-rich </a:t>
              </a:r>
              <a:r>
                <a:rPr lang="en-US" dirty="0" smtClean="0">
                  <a:solidFill>
                    <a:srgbClr val="133C0E"/>
                  </a:solidFill>
                  <a:latin typeface="Arial"/>
                  <a:ea typeface="ＭＳ Ｐゴシック" pitchFamily="-107" charset="-128"/>
                  <a:cs typeface="Arial"/>
                </a:rPr>
                <a:t>dolomite</a:t>
              </a:r>
              <a:r>
                <a:rPr lang="en-US" sz="1600" dirty="0" smtClean="0">
                  <a:solidFill>
                    <a:srgbClr val="133C0E"/>
                  </a:solidFill>
                  <a:latin typeface="Arial"/>
                  <a:ea typeface="ＭＳ Ｐゴシック" pitchFamily="-107" charset="-128"/>
                  <a:cs typeface="Arial"/>
                </a:rPr>
                <a:t> </a:t>
              </a:r>
              <a:r>
                <a:rPr lang="en-US" sz="1600" dirty="0">
                  <a:solidFill>
                    <a:srgbClr val="133C0E"/>
                  </a:solidFill>
                  <a:latin typeface="Arial"/>
                  <a:ea typeface="ＭＳ Ｐゴシック" pitchFamily="-107" charset="-128"/>
                  <a:cs typeface="Arial"/>
                </a:rPr>
                <a:t>is NOT </a:t>
              </a:r>
              <a:r>
                <a:rPr lang="en-US" sz="1600" dirty="0" smtClean="0">
                  <a:solidFill>
                    <a:srgbClr val="133C0E"/>
                  </a:solidFill>
                  <a:latin typeface="Arial"/>
                  <a:ea typeface="ＭＳ Ｐゴシック" pitchFamily="-107" charset="-128"/>
                  <a:cs typeface="Arial"/>
                </a:rPr>
                <a:t>oxidized </a:t>
              </a:r>
            </a:p>
            <a:p>
              <a:pPr algn="ctr">
                <a:defRPr/>
              </a:pPr>
              <a:r>
                <a:rPr lang="en-US" sz="1600" dirty="0" smtClean="0">
                  <a:solidFill>
                    <a:srgbClr val="133C0E"/>
                  </a:solidFill>
                  <a:latin typeface="Arial"/>
                  <a:ea typeface="ＭＳ Ｐゴシック" pitchFamily="-107" charset="-128"/>
                  <a:cs typeface="Arial"/>
                </a:rPr>
                <a:t>and NOT deformed</a:t>
              </a:r>
              <a:endParaRPr lang="en-US" sz="1600" dirty="0">
                <a:solidFill>
                  <a:srgbClr val="133C0E"/>
                </a:solidFill>
                <a:latin typeface="Arial"/>
                <a:ea typeface="ＭＳ Ｐゴシック" pitchFamily="-107" charset="-128"/>
                <a:cs typeface="Arial"/>
              </a:endParaRPr>
            </a:p>
          </p:txBody>
        </p:sp>
        <p:sp>
          <p:nvSpPr>
            <p:cNvPr id="29" name="Text Box 6">
              <a:extLst>
                <a:ext uri="{FF2B5EF4-FFF2-40B4-BE49-F238E27FC236}">
                  <a16:creationId xmlns="" xmlns:a16="http://schemas.microsoft.com/office/drawing/2014/main" id="{6B10A5BE-83EB-5583-099B-ECC05D89D3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8" y="640"/>
              <a:ext cx="3152" cy="407"/>
            </a:xfrm>
            <a:prstGeom prst="rect">
              <a:avLst/>
            </a:prstGeom>
            <a:solidFill>
              <a:srgbClr val="DBEBDA"/>
            </a:solidFill>
            <a:ln w="9525">
              <a:solidFill>
                <a:srgbClr val="63A75D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133C0E"/>
                  </a:solidFill>
                  <a:latin typeface="Arial" panose="020B0604020202020204" pitchFamily="34" charset="0"/>
                  <a:ea typeface="ＭＳ Ｐゴシック" pitchFamily="-108" charset="-128"/>
                  <a:cs typeface="Arial" panose="020B0604020202020204" pitchFamily="34" charset="0"/>
                </a:rPr>
                <a:t>2 hydrothermal dolomite </a:t>
              </a:r>
              <a:r>
                <a:rPr lang="en-US" dirty="0" smtClean="0">
                  <a:solidFill>
                    <a:srgbClr val="133C0E"/>
                  </a:solidFill>
                  <a:latin typeface="Arial" panose="020B0604020202020204" pitchFamily="34" charset="0"/>
                  <a:ea typeface="ＭＳ Ｐゴシック" pitchFamily="-108" charset="-128"/>
                  <a:cs typeface="Arial" panose="020B0604020202020204" pitchFamily="34" charset="0"/>
                </a:rPr>
                <a:t>generations </a:t>
              </a:r>
              <a:r>
                <a:rPr lang="en-US" i="1" dirty="0" smtClean="0">
                  <a:solidFill>
                    <a:srgbClr val="133C0E"/>
                  </a:solidFill>
                  <a:latin typeface="Arial" panose="020B0604020202020204" pitchFamily="34" charset="0"/>
                  <a:ea typeface="ＭＳ Ｐゴシック" pitchFamily="-108" charset="-128"/>
                  <a:cs typeface="Arial" panose="020B0604020202020204" pitchFamily="34" charset="0"/>
                </a:rPr>
                <a:t>(saddle </a:t>
              </a:r>
            </a:p>
            <a:p>
              <a:pPr algn="ctr">
                <a:defRPr/>
              </a:pPr>
              <a:r>
                <a:rPr lang="en-US" i="1" dirty="0" smtClean="0">
                  <a:solidFill>
                    <a:srgbClr val="133C0E"/>
                  </a:solidFill>
                  <a:latin typeface="Arial" panose="020B0604020202020204" pitchFamily="34" charset="0"/>
                  <a:ea typeface="ＭＳ Ｐゴシック" pitchFamily="-108" charset="-128"/>
                  <a:cs typeface="Arial" panose="020B0604020202020204" pitchFamily="34" charset="0"/>
                </a:rPr>
                <a:t>dolomite)</a:t>
              </a:r>
              <a:r>
                <a:rPr lang="en-US" dirty="0" smtClean="0">
                  <a:solidFill>
                    <a:srgbClr val="133C0E"/>
                  </a:solidFill>
                  <a:latin typeface="Arial" panose="020B0604020202020204" pitchFamily="34" charset="0"/>
                  <a:ea typeface="ＭＳ Ｐゴシック" pitchFamily="-108" charset="-128"/>
                  <a:cs typeface="Arial" panose="020B0604020202020204" pitchFamily="34" charset="0"/>
                </a:rPr>
                <a:t>, </a:t>
              </a:r>
              <a:r>
                <a:rPr lang="en-US" dirty="0">
                  <a:solidFill>
                    <a:srgbClr val="133C0E"/>
                  </a:solidFill>
                  <a:latin typeface="Arial" panose="020B0604020202020204" pitchFamily="34" charset="0"/>
                  <a:ea typeface="ＭＳ Ｐゴシック" pitchFamily="-108" charset="-128"/>
                  <a:cs typeface="Arial" panose="020B0604020202020204" pitchFamily="34" charset="0"/>
                </a:rPr>
                <a:t>both </a:t>
              </a:r>
              <a:r>
                <a:rPr lang="en-US" dirty="0" smtClean="0">
                  <a:solidFill>
                    <a:srgbClr val="133C0E"/>
                  </a:solidFill>
                  <a:latin typeface="Arial" panose="020B0604020202020204" pitchFamily="34" charset="0"/>
                  <a:ea typeface="ＭＳ Ｐゴシック" pitchFamily="-108" charset="-128"/>
                  <a:cs typeface="Arial" panose="020B0604020202020204" pitchFamily="34" charset="0"/>
                </a:rPr>
                <a:t>following the </a:t>
              </a:r>
              <a:r>
                <a:rPr lang="en-US" dirty="0" err="1" smtClean="0">
                  <a:solidFill>
                    <a:srgbClr val="133C0E"/>
                  </a:solidFill>
                  <a:latin typeface="Arial" panose="020B0604020202020204" pitchFamily="34" charset="0"/>
                  <a:ea typeface="ＭＳ Ｐゴシック" pitchFamily="-108" charset="-128"/>
                  <a:cs typeface="Arial" panose="020B0604020202020204" pitchFamily="34" charset="0"/>
                </a:rPr>
                <a:t>Variscan</a:t>
              </a:r>
              <a:r>
                <a:rPr lang="en-US" dirty="0" smtClean="0">
                  <a:solidFill>
                    <a:srgbClr val="133C0E"/>
                  </a:solidFill>
                  <a:latin typeface="Arial" panose="020B0604020202020204" pitchFamily="34" charset="0"/>
                  <a:ea typeface="ＭＳ Ｐゴシック" pitchFamily="-108" charset="-128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133C0E"/>
                  </a:solidFill>
                  <a:latin typeface="Arial" panose="020B0604020202020204" pitchFamily="34" charset="0"/>
                  <a:ea typeface="ＭＳ Ｐゴシック" pitchFamily="-108" charset="-128"/>
                  <a:cs typeface="Arial" panose="020B0604020202020204" pitchFamily="34" charset="0"/>
                </a:rPr>
                <a:t>cleavage</a:t>
              </a:r>
            </a:p>
          </p:txBody>
        </p:sp>
      </p:grpSp>
      <p:grpSp>
        <p:nvGrpSpPr>
          <p:cNvPr id="19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639941" y="6214990"/>
            <a:ext cx="7971965" cy="601139"/>
            <a:chOff x="835311" y="3672157"/>
            <a:chExt cx="7971965" cy="601139"/>
          </a:xfrm>
        </p:grpSpPr>
        <p:grpSp>
          <p:nvGrpSpPr>
            <p:cNvPr id="20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2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27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28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25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1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301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3">
            <a:extLst>
              <a:ext uri="{FF2B5EF4-FFF2-40B4-BE49-F238E27FC236}">
                <a16:creationId xmlns="" xmlns:a16="http://schemas.microsoft.com/office/drawing/2014/main" id="{B3599DDC-8C83-3DF4-84C8-55DE277B2B2F}"/>
              </a:ext>
            </a:extLst>
          </p:cNvPr>
          <p:cNvGrpSpPr/>
          <p:nvPr/>
        </p:nvGrpSpPr>
        <p:grpSpPr>
          <a:xfrm>
            <a:off x="713132" y="521099"/>
            <a:ext cx="3602170" cy="5777272"/>
            <a:chOff x="98310" y="15274"/>
            <a:chExt cx="4338000" cy="6478335"/>
          </a:xfrm>
        </p:grpSpPr>
        <p:pic>
          <p:nvPicPr>
            <p:cNvPr id="9" name="Picture 4" descr="ER6_0092 SuZurfuruSkarnSmall.jpg">
              <a:extLst>
                <a:ext uri="{FF2B5EF4-FFF2-40B4-BE49-F238E27FC236}">
                  <a16:creationId xmlns="" xmlns:a16="http://schemas.microsoft.com/office/drawing/2014/main" id="{55BFEDAC-EA26-C4F1-B46F-F49A33D01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026" y="15274"/>
              <a:ext cx="4198569" cy="5969000"/>
            </a:xfrm>
            <a:prstGeom prst="rect">
              <a:avLst/>
            </a:prstGeom>
            <a:ln w="15875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TextBox 7">
              <a:extLst>
                <a:ext uri="{FF2B5EF4-FFF2-40B4-BE49-F238E27FC236}">
                  <a16:creationId xmlns="" xmlns:a16="http://schemas.microsoft.com/office/drawing/2014/main" id="{E99E1035-C8C6-9DD5-5933-289BAC1D0F42}"/>
                </a:ext>
              </a:extLst>
            </p:cNvPr>
            <p:cNvSpPr txBox="1"/>
            <p:nvPr/>
          </p:nvSpPr>
          <p:spPr>
            <a:xfrm>
              <a:off x="98310" y="5733760"/>
              <a:ext cx="4338000" cy="759849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20853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i="1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 </a:t>
              </a:r>
              <a:r>
                <a:rPr lang="en-US" sz="1400" i="1" dirty="0" err="1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Zurfuru</a:t>
              </a:r>
              <a:r>
                <a:rPr lang="en-US" sz="1400" i="1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Skarn Breccia </a:t>
              </a:r>
              <a:r>
                <a:rPr lang="mr-IN" sz="1400" dirty="0">
                  <a:solidFill>
                    <a:srgbClr val="133C0E"/>
                  </a:solidFill>
                  <a:latin typeface="Arial" panose="020B0604020202020204" pitchFamily="34" charset="0"/>
                  <a:cs typeface="Arial"/>
                </a:rPr>
                <a:t>–</a:t>
              </a:r>
              <a:r>
                <a:rPr lang="en-US" sz="1400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Garnet, Wollastonite, Hedenbergite, Epidote, Sphalerite, Chalcopyrite</a:t>
              </a:r>
            </a:p>
          </p:txBody>
        </p:sp>
      </p:grpSp>
      <p:grpSp>
        <p:nvGrpSpPr>
          <p:cNvPr id="16" name="Group 22">
            <a:extLst>
              <a:ext uri="{FF2B5EF4-FFF2-40B4-BE49-F238E27FC236}">
                <a16:creationId xmlns="" xmlns:a16="http://schemas.microsoft.com/office/drawing/2014/main" id="{ED98E69C-E5E6-FD66-9EE4-F6FCF41E718B}"/>
              </a:ext>
            </a:extLst>
          </p:cNvPr>
          <p:cNvGrpSpPr/>
          <p:nvPr/>
        </p:nvGrpSpPr>
        <p:grpSpPr>
          <a:xfrm>
            <a:off x="4422139" y="493664"/>
            <a:ext cx="4257098" cy="5246231"/>
            <a:chOff x="4421701" y="203200"/>
            <a:chExt cx="4340920" cy="5463473"/>
          </a:xfrm>
        </p:grpSpPr>
        <p:grpSp>
          <p:nvGrpSpPr>
            <p:cNvPr id="19" name="Group 8">
              <a:extLst>
                <a:ext uri="{FF2B5EF4-FFF2-40B4-BE49-F238E27FC236}">
                  <a16:creationId xmlns="" xmlns:a16="http://schemas.microsoft.com/office/drawing/2014/main" id="{493F13CA-18A4-8D82-B7FF-A0A4B28AC4E6}"/>
                </a:ext>
              </a:extLst>
            </p:cNvPr>
            <p:cNvGrpSpPr/>
            <p:nvPr/>
          </p:nvGrpSpPr>
          <p:grpSpPr>
            <a:xfrm>
              <a:off x="4421701" y="203200"/>
              <a:ext cx="4340920" cy="2828873"/>
              <a:chOff x="4497901" y="-76200"/>
              <a:chExt cx="4340920" cy="2828873"/>
            </a:xfrm>
          </p:grpSpPr>
          <p:pic>
            <p:nvPicPr>
              <p:cNvPr id="26" name="Picture 1" descr="SederiuBoi.pdf">
                <a:extLst>
                  <a:ext uri="{FF2B5EF4-FFF2-40B4-BE49-F238E27FC236}">
                    <a16:creationId xmlns="" xmlns:a16="http://schemas.microsoft.com/office/drawing/2014/main" id="{D3FD9BB0-3424-DF65-3AEF-AD35AFDC4C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2" t="19054" r="31469" b="14003"/>
              <a:stretch/>
            </p:blipFill>
            <p:spPr>
              <a:xfrm rot="5400000">
                <a:off x="5376182" y="-692851"/>
                <a:ext cx="2584359" cy="3817661"/>
              </a:xfrm>
              <a:prstGeom prst="rect">
                <a:avLst/>
              </a:prstGeom>
              <a:ln w="15875">
                <a:solidFill>
                  <a:srgbClr val="133C0E"/>
                </a:solidFill>
              </a:ln>
              <a:effectLst>
                <a:outerShdw blurRad="190500" algn="ctr" rotWithShape="0">
                  <a:srgbClr val="133C0E">
                    <a:alpha val="70000"/>
                  </a:srgbClr>
                </a:outerShdw>
              </a:effectLst>
            </p:spPr>
          </p:pic>
          <p:sp>
            <p:nvSpPr>
              <p:cNvPr id="27" name="TextBox 2">
                <a:extLst>
                  <a:ext uri="{FF2B5EF4-FFF2-40B4-BE49-F238E27FC236}">
                    <a16:creationId xmlns="" xmlns:a16="http://schemas.microsoft.com/office/drawing/2014/main" id="{E9E722E1-3B5C-D722-5695-EFC70F988412}"/>
                  </a:ext>
                </a:extLst>
              </p:cNvPr>
              <p:cNvSpPr txBox="1"/>
              <p:nvPr/>
            </p:nvSpPr>
            <p:spPr>
              <a:xfrm>
                <a:off x="4497901" y="2248920"/>
                <a:ext cx="4340920" cy="503753"/>
              </a:xfrm>
              <a:prstGeom prst="rect">
                <a:avLst/>
              </a:prstGeom>
              <a:solidFill>
                <a:srgbClr val="DBEBDA"/>
              </a:solidFill>
              <a:ln>
                <a:solidFill>
                  <a:srgbClr val="20853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i="1" dirty="0" err="1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Sideru</a:t>
                </a:r>
                <a:r>
                  <a:rPr lang="en-US" sz="1400" i="1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i="1" dirty="0" err="1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Boi</a:t>
                </a:r>
                <a:r>
                  <a:rPr lang="en-US" sz="1400" i="1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i="1" dirty="0" err="1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Skarn</a:t>
                </a:r>
                <a:r>
                  <a:rPr lang="en-US" sz="1400" i="1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mr-IN" sz="1400" dirty="0">
                    <a:solidFill>
                      <a:srgbClr val="133C0E"/>
                    </a:solidFill>
                    <a:latin typeface="Arial" panose="020B0604020202020204" pitchFamily="34" charset="0"/>
                    <a:cs typeface="Arial"/>
                  </a:rPr>
                  <a:t>–</a:t>
                </a:r>
                <a:r>
                  <a:rPr lang="en-US" sz="1400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Wollastonite</a:t>
                </a:r>
                <a:r>
                  <a:rPr lang="en-US" sz="1400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Andradite, </a:t>
                </a:r>
                <a:r>
                  <a:rPr lang="en-US" sz="1400" dirty="0" err="1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Epidote</a:t>
                </a:r>
                <a:r>
                  <a:rPr lang="en-US" sz="1400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Chlorite, Magnetite-Hematite, Chalcopyrite</a:t>
                </a:r>
              </a:p>
            </p:txBody>
          </p:sp>
          <p:sp>
            <p:nvSpPr>
              <p:cNvPr id="28" name="Rectangle 5">
                <a:extLst>
                  <a:ext uri="{FF2B5EF4-FFF2-40B4-BE49-F238E27FC236}">
                    <a16:creationId xmlns="" xmlns:a16="http://schemas.microsoft.com/office/drawing/2014/main" id="{E9A6B104-B45E-DBD4-A7AA-7D393A3485A0}"/>
                  </a:ext>
                </a:extLst>
              </p:cNvPr>
              <p:cNvSpPr/>
              <p:nvPr/>
            </p:nvSpPr>
            <p:spPr>
              <a:xfrm>
                <a:off x="7818882" y="247000"/>
                <a:ext cx="715829" cy="889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9" name="TextBox 6">
                <a:extLst>
                  <a:ext uri="{FF2B5EF4-FFF2-40B4-BE49-F238E27FC236}">
                    <a16:creationId xmlns="" xmlns:a16="http://schemas.microsoft.com/office/drawing/2014/main" id="{8F652D88-94AD-F215-9421-AD7DF488E260}"/>
                  </a:ext>
                </a:extLst>
              </p:cNvPr>
              <p:cNvSpPr txBox="1"/>
              <p:nvPr/>
            </p:nvSpPr>
            <p:spPr>
              <a:xfrm>
                <a:off x="7884701" y="-76200"/>
                <a:ext cx="642712" cy="3525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2 cm</a:t>
                </a:r>
              </a:p>
            </p:txBody>
          </p:sp>
        </p:grpSp>
        <p:pic>
          <p:nvPicPr>
            <p:cNvPr id="20" name="Picture 11" descr="708-13-10xxsmall.jpg">
              <a:extLst>
                <a:ext uri="{FF2B5EF4-FFF2-40B4-BE49-F238E27FC236}">
                  <a16:creationId xmlns="" xmlns:a16="http://schemas.microsoft.com/office/drawing/2014/main" id="{1D230BC0-AB09-B66D-1ABE-6709A032A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517" y="3208331"/>
              <a:ext cx="3263286" cy="2458342"/>
            </a:xfrm>
            <a:prstGeom prst="rect">
              <a:avLst/>
            </a:prstGeom>
            <a:solidFill>
              <a:srgbClr val="DBEBDA"/>
            </a:solidFill>
            <a:ln w="15875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1" name="TextBox 13">
              <a:extLst>
                <a:ext uri="{FF2B5EF4-FFF2-40B4-BE49-F238E27FC236}">
                  <a16:creationId xmlns="" xmlns:a16="http://schemas.microsoft.com/office/drawing/2014/main" id="{8B027AED-17C1-F1FE-9B48-9716595689F5}"/>
                </a:ext>
              </a:extLst>
            </p:cNvPr>
            <p:cNvSpPr txBox="1"/>
            <p:nvPr/>
          </p:nvSpPr>
          <p:spPr>
            <a:xfrm>
              <a:off x="5651500" y="4630258"/>
              <a:ext cx="548622" cy="352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rial"/>
                  <a:cs typeface="Arial"/>
                </a:rPr>
                <a:t>Bor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22" name="TextBox 14">
              <a:extLst>
                <a:ext uri="{FF2B5EF4-FFF2-40B4-BE49-F238E27FC236}">
                  <a16:creationId xmlns="" xmlns:a16="http://schemas.microsoft.com/office/drawing/2014/main" id="{3783C7BD-A225-14FC-504F-6F58949A259B}"/>
                </a:ext>
              </a:extLst>
            </p:cNvPr>
            <p:cNvSpPr txBox="1"/>
            <p:nvPr/>
          </p:nvSpPr>
          <p:spPr>
            <a:xfrm>
              <a:off x="5765800" y="3614258"/>
              <a:ext cx="583458" cy="352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chemeClr val="bg1"/>
                  </a:solidFill>
                  <a:latin typeface="Arial"/>
                  <a:cs typeface="Arial"/>
                </a:rPr>
                <a:t>Sph</a:t>
              </a:r>
              <a:endParaRPr lang="en-US" sz="16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3" name="TextBox 15">
              <a:extLst>
                <a:ext uri="{FF2B5EF4-FFF2-40B4-BE49-F238E27FC236}">
                  <a16:creationId xmlns="" xmlns:a16="http://schemas.microsoft.com/office/drawing/2014/main" id="{83616B78-4662-BF18-834B-930851692DF2}"/>
                </a:ext>
              </a:extLst>
            </p:cNvPr>
            <p:cNvSpPr txBox="1"/>
            <p:nvPr/>
          </p:nvSpPr>
          <p:spPr>
            <a:xfrm>
              <a:off x="5207000" y="3461858"/>
              <a:ext cx="462909" cy="352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rial"/>
                  <a:cs typeface="Arial"/>
                </a:rPr>
                <a:t>Py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24" name="Rectangle 19">
              <a:extLst>
                <a:ext uri="{FF2B5EF4-FFF2-40B4-BE49-F238E27FC236}">
                  <a16:creationId xmlns="" xmlns:a16="http://schemas.microsoft.com/office/drawing/2014/main" id="{4627E775-7628-C000-5E9F-318176159FAD}"/>
                </a:ext>
              </a:extLst>
            </p:cNvPr>
            <p:cNvSpPr/>
            <p:nvPr/>
          </p:nvSpPr>
          <p:spPr>
            <a:xfrm>
              <a:off x="7337369" y="5284409"/>
              <a:ext cx="918152" cy="23636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 µm</a:t>
              </a:r>
            </a:p>
          </p:txBody>
        </p:sp>
        <p:sp>
          <p:nvSpPr>
            <p:cNvPr id="25" name="Rectangle 20">
              <a:extLst>
                <a:ext uri="{FF2B5EF4-FFF2-40B4-BE49-F238E27FC236}">
                  <a16:creationId xmlns="" xmlns:a16="http://schemas.microsoft.com/office/drawing/2014/main" id="{007BEEB1-BD7A-2BB7-B418-ACEDF4A061DC}"/>
                </a:ext>
              </a:extLst>
            </p:cNvPr>
            <p:cNvSpPr/>
            <p:nvPr/>
          </p:nvSpPr>
          <p:spPr>
            <a:xfrm flipV="1">
              <a:off x="7336848" y="5181044"/>
              <a:ext cx="918152" cy="7452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25">
            <a:extLst>
              <a:ext uri="{FF2B5EF4-FFF2-40B4-BE49-F238E27FC236}">
                <a16:creationId xmlns="" xmlns:a16="http://schemas.microsoft.com/office/drawing/2014/main" id="{A9A30F1B-63C6-866D-ECA7-E8D1DA203950}"/>
              </a:ext>
            </a:extLst>
          </p:cNvPr>
          <p:cNvSpPr txBox="1"/>
          <p:nvPr/>
        </p:nvSpPr>
        <p:spPr>
          <a:xfrm>
            <a:off x="1276600" y="3426198"/>
            <a:ext cx="941283" cy="313932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marble</a:t>
            </a:r>
          </a:p>
        </p:txBody>
      </p:sp>
      <p:sp>
        <p:nvSpPr>
          <p:cNvPr id="33" name="TextBox 2">
            <a:extLst>
              <a:ext uri="{FF2B5EF4-FFF2-40B4-BE49-F238E27FC236}">
                <a16:creationId xmlns="" xmlns:a16="http://schemas.microsoft.com/office/drawing/2014/main" id="{10E3A1C3-F523-C86B-D2D4-78945C76B355}"/>
              </a:ext>
            </a:extLst>
          </p:cNvPr>
          <p:cNvSpPr txBox="1"/>
          <p:nvPr/>
        </p:nvSpPr>
        <p:spPr>
          <a:xfrm>
            <a:off x="0" y="-57345"/>
            <a:ext cx="96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Arial"/>
                <a:cs typeface="Arial"/>
              </a:rPr>
              <a:t>Skarn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 from late- 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to post-</a:t>
            </a:r>
            <a:r>
              <a:rPr lang="en-US" sz="2800" dirty="0" err="1">
                <a:solidFill>
                  <a:srgbClr val="FFFF00"/>
                </a:solidFill>
                <a:latin typeface="Arial"/>
                <a:cs typeface="Arial"/>
              </a:rPr>
              <a:t>Variscan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granite intrusions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0" name="TextBox 12">
            <a:extLst>
              <a:ext uri="{FF2B5EF4-FFF2-40B4-BE49-F238E27FC236}">
                <a16:creationId xmlns="" xmlns:a16="http://schemas.microsoft.com/office/drawing/2014/main" id="{4F322F9A-1A9B-4E4E-8FDD-9E4B2AE50F3C}"/>
              </a:ext>
            </a:extLst>
          </p:cNvPr>
          <p:cNvSpPr txBox="1"/>
          <p:nvPr/>
        </p:nvSpPr>
        <p:spPr>
          <a:xfrm>
            <a:off x="5086324" y="5710897"/>
            <a:ext cx="2921670" cy="483722"/>
          </a:xfrm>
          <a:prstGeom prst="rect">
            <a:avLst/>
          </a:prstGeom>
          <a:solidFill>
            <a:srgbClr val="DBEBDA"/>
          </a:solidFill>
          <a:ln>
            <a:solidFill>
              <a:srgbClr val="20853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 err="1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Filone</a:t>
            </a:r>
            <a:r>
              <a:rPr lang="en-US" sz="1400" i="1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Morettu</a:t>
            </a:r>
            <a:r>
              <a:rPr lang="en-US" sz="1400" i="1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Skarn</a:t>
            </a:r>
            <a:r>
              <a:rPr lang="en-US" sz="1400" b="1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r-IN" sz="1400" dirty="0">
                <a:solidFill>
                  <a:srgbClr val="133C0E"/>
                </a:solidFill>
                <a:latin typeface="Arial" panose="020B0604020202020204" pitchFamily="34" charset="0"/>
                <a:cs typeface="Arial"/>
              </a:rPr>
              <a:t>–</a:t>
            </a:r>
            <a:r>
              <a:rPr lang="en-US" sz="14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Pyrite, </a:t>
            </a:r>
            <a:r>
              <a:rPr lang="en-US" sz="1400" dirty="0" err="1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Sphalerite</a:t>
            </a:r>
            <a:r>
              <a:rPr lang="en-US" sz="14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Bornite</a:t>
            </a:r>
            <a:endParaRPr lang="en-US" sz="1400" dirty="0">
              <a:solidFill>
                <a:srgbClr val="133C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625986" y="6254202"/>
            <a:ext cx="7971965" cy="601139"/>
            <a:chOff x="835311" y="3672157"/>
            <a:chExt cx="7971965" cy="601139"/>
          </a:xfrm>
        </p:grpSpPr>
        <p:grpSp>
          <p:nvGrpSpPr>
            <p:cNvPr id="31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35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41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42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6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38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37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34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659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2">
            <a:extLst>
              <a:ext uri="{FF2B5EF4-FFF2-40B4-BE49-F238E27FC236}">
                <a16:creationId xmlns="" xmlns:a16="http://schemas.microsoft.com/office/drawing/2014/main" id="{82713DA5-8B58-4104-A330-04DA5B0F7373}"/>
              </a:ext>
            </a:extLst>
          </p:cNvPr>
          <p:cNvSpPr txBox="1"/>
          <p:nvPr/>
        </p:nvSpPr>
        <p:spPr>
          <a:xfrm>
            <a:off x="0" y="-57345"/>
            <a:ext cx="96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Post </a:t>
            </a:r>
            <a:r>
              <a:rPr lang="en-US" sz="2800" dirty="0" err="1" smtClean="0">
                <a:solidFill>
                  <a:srgbClr val="FFFF00"/>
                </a:solidFill>
                <a:latin typeface="Arial"/>
                <a:cs typeface="Arial"/>
              </a:rPr>
              <a:t>Variscan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 mineralization (</a:t>
            </a:r>
            <a:r>
              <a:rPr lang="en-US" sz="2800" dirty="0" err="1" smtClean="0">
                <a:solidFill>
                  <a:srgbClr val="FFFF00"/>
                </a:solidFill>
                <a:latin typeface="Arial"/>
                <a:cs typeface="Arial"/>
              </a:rPr>
              <a:t>undeformed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)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="" xmlns:a16="http://schemas.microsoft.com/office/drawing/2014/main" id="{6ED58512-4992-A3B0-DD92-6D357A4999DF}"/>
              </a:ext>
            </a:extLst>
          </p:cNvPr>
          <p:cNvGrpSpPr/>
          <p:nvPr/>
        </p:nvGrpSpPr>
        <p:grpSpPr>
          <a:xfrm>
            <a:off x="349577" y="504402"/>
            <a:ext cx="8293799" cy="5520605"/>
            <a:chOff x="329501" y="638909"/>
            <a:chExt cx="8293799" cy="5520605"/>
          </a:xfrm>
        </p:grpSpPr>
        <p:pic>
          <p:nvPicPr>
            <p:cNvPr id="16" name="Picture 4" descr="ER6_0104GrottaPisaniSmall.jpg">
              <a:extLst>
                <a:ext uri="{FF2B5EF4-FFF2-40B4-BE49-F238E27FC236}">
                  <a16:creationId xmlns="" xmlns:a16="http://schemas.microsoft.com/office/drawing/2014/main" id="{FB3DCF7F-F51F-8F82-B055-20273F7C2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00" y="638909"/>
              <a:ext cx="8229600" cy="5520605"/>
            </a:xfrm>
            <a:prstGeom prst="rect">
              <a:avLst/>
            </a:prstGeom>
            <a:ln w="15875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9" name="TextBox 1">
              <a:extLst>
                <a:ext uri="{FF2B5EF4-FFF2-40B4-BE49-F238E27FC236}">
                  <a16:creationId xmlns="" xmlns:a16="http://schemas.microsoft.com/office/drawing/2014/main" id="{EA483A22-E8CC-3C7F-F9A1-8818D95484D5}"/>
                </a:ext>
              </a:extLst>
            </p:cNvPr>
            <p:cNvSpPr txBox="1"/>
            <p:nvPr/>
          </p:nvSpPr>
          <p:spPr>
            <a:xfrm>
              <a:off x="3959273" y="5623983"/>
              <a:ext cx="4664027" cy="535531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20853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i="1" dirty="0">
                  <a:solidFill>
                    <a:srgbClr val="133C0E"/>
                  </a:solidFill>
                  <a:latin typeface="Arial"/>
                  <a:cs typeface="Arial"/>
                </a:rPr>
                <a:t>San Giovanni mine </a:t>
              </a:r>
              <a:r>
                <a:rPr lang="mr-IN" sz="1600" i="1" dirty="0">
                  <a:solidFill>
                    <a:srgbClr val="133C0E"/>
                  </a:solidFill>
                  <a:latin typeface="Arial"/>
                  <a:cs typeface="Arial"/>
                </a:rPr>
                <a:t>–</a:t>
              </a:r>
              <a:r>
                <a:rPr lang="en-US" sz="1600" i="1" dirty="0">
                  <a:solidFill>
                    <a:srgbClr val="133C0E"/>
                  </a:solidFill>
                  <a:latin typeface="Arial"/>
                  <a:cs typeface="Arial"/>
                </a:rPr>
                <a:t> </a:t>
              </a:r>
              <a:r>
                <a:rPr lang="en-US" sz="1600" dirty="0">
                  <a:solidFill>
                    <a:srgbClr val="133C0E"/>
                  </a:solidFill>
                  <a:latin typeface="Arial"/>
                  <a:cs typeface="Arial"/>
                </a:rPr>
                <a:t>Ag-rich galena and barite in </a:t>
              </a:r>
              <a:r>
                <a:rPr lang="en-US" sz="1600" dirty="0" err="1" smtClean="0">
                  <a:solidFill>
                    <a:srgbClr val="133C0E"/>
                  </a:solidFill>
                  <a:latin typeface="Arial"/>
                  <a:cs typeface="Arial"/>
                </a:rPr>
                <a:t>paleokarst</a:t>
              </a:r>
              <a:r>
                <a:rPr lang="en-US" sz="1600" dirty="0" smtClean="0">
                  <a:solidFill>
                    <a:srgbClr val="133C0E"/>
                  </a:solidFill>
                  <a:latin typeface="Arial"/>
                  <a:cs typeface="Arial"/>
                </a:rPr>
                <a:t> </a:t>
              </a:r>
              <a:r>
                <a:rPr lang="en-US" sz="1600" dirty="0">
                  <a:solidFill>
                    <a:srgbClr val="133C0E"/>
                  </a:solidFill>
                  <a:latin typeface="Arial"/>
                  <a:cs typeface="Arial"/>
                </a:rPr>
                <a:t>breccia at “</a:t>
              </a:r>
              <a:r>
                <a:rPr lang="en-US" sz="1600" dirty="0" err="1">
                  <a:solidFill>
                    <a:srgbClr val="133C0E"/>
                  </a:solidFill>
                  <a:latin typeface="Arial"/>
                  <a:cs typeface="Arial"/>
                </a:rPr>
                <a:t>Grotta</a:t>
              </a:r>
              <a:r>
                <a:rPr lang="en-US" sz="1600" dirty="0">
                  <a:solidFill>
                    <a:srgbClr val="133C0E"/>
                  </a:solidFill>
                  <a:latin typeface="Arial"/>
                  <a:cs typeface="Arial"/>
                </a:rPr>
                <a:t> Pisani”</a:t>
              </a:r>
            </a:p>
          </p:txBody>
        </p:sp>
        <p:sp>
          <p:nvSpPr>
            <p:cNvPr id="20" name="TextBox 2">
              <a:extLst>
                <a:ext uri="{FF2B5EF4-FFF2-40B4-BE49-F238E27FC236}">
                  <a16:creationId xmlns="" xmlns:a16="http://schemas.microsoft.com/office/drawing/2014/main" id="{3BB5CF53-0C7F-9A4D-7ED1-49828362DB31}"/>
                </a:ext>
              </a:extLst>
            </p:cNvPr>
            <p:cNvSpPr txBox="1"/>
            <p:nvPr/>
          </p:nvSpPr>
          <p:spPr>
            <a:xfrm>
              <a:off x="329501" y="3289300"/>
              <a:ext cx="914033" cy="541046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208530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dirty="0" err="1">
                  <a:solidFill>
                    <a:srgbClr val="133C0E"/>
                  </a:solidFill>
                  <a:latin typeface="Arial"/>
                  <a:cs typeface="Arial"/>
                </a:rPr>
                <a:t>M.Boni</a:t>
              </a:r>
              <a:r>
                <a:rPr lang="en-US" dirty="0">
                  <a:solidFill>
                    <a:srgbClr val="133C0E"/>
                  </a:solidFill>
                  <a:latin typeface="Arial"/>
                  <a:cs typeface="Arial"/>
                </a:rPr>
                <a:t> </a:t>
              </a:r>
            </a:p>
            <a:p>
              <a:pPr algn="ctr">
                <a:lnSpc>
                  <a:spcPct val="80000"/>
                </a:lnSpc>
              </a:pPr>
              <a:r>
                <a:rPr lang="en-US" dirty="0">
                  <a:solidFill>
                    <a:srgbClr val="133C0E"/>
                  </a:solidFill>
                  <a:latin typeface="Arial"/>
                  <a:cs typeface="Arial"/>
                </a:rPr>
                <a:t>1977</a:t>
              </a:r>
            </a:p>
          </p:txBody>
        </p:sp>
        <p:sp>
          <p:nvSpPr>
            <p:cNvPr id="21" name="Right Arrow 6">
              <a:extLst>
                <a:ext uri="{FF2B5EF4-FFF2-40B4-BE49-F238E27FC236}">
                  <a16:creationId xmlns="" xmlns:a16="http://schemas.microsoft.com/office/drawing/2014/main" id="{6113E9FD-A225-D1E6-67C9-30297E3D9F0F}"/>
                </a:ext>
              </a:extLst>
            </p:cNvPr>
            <p:cNvSpPr/>
            <p:nvPr/>
          </p:nvSpPr>
          <p:spPr>
            <a:xfrm flipV="1">
              <a:off x="1243534" y="3429000"/>
              <a:ext cx="342160" cy="241299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20853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553326" y="6150620"/>
            <a:ext cx="7971965" cy="601139"/>
            <a:chOff x="835311" y="3672157"/>
            <a:chExt cx="7971965" cy="601139"/>
          </a:xfrm>
        </p:grpSpPr>
        <p:grpSp>
          <p:nvGrpSpPr>
            <p:cNvPr id="18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3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28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29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4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26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25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2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0512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lastro.jpg">
            <a:extLst>
              <a:ext uri="{FF2B5EF4-FFF2-40B4-BE49-F238E27FC236}">
                <a16:creationId xmlns="" xmlns:a16="http://schemas.microsoft.com/office/drawing/2014/main" id="{7D23BB61-FD88-ABB9-1840-393CE045D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495492" y="832259"/>
            <a:ext cx="6106163" cy="4579622"/>
          </a:xfrm>
          <a:prstGeom prst="rect">
            <a:avLst/>
          </a:prstGeom>
          <a:ln w="15875">
            <a:solidFill>
              <a:srgbClr val="133C0E"/>
            </a:solidFill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sp>
        <p:nvSpPr>
          <p:cNvPr id="15" name="Text Box 1145">
            <a:extLst>
              <a:ext uri="{FF2B5EF4-FFF2-40B4-BE49-F238E27FC236}">
                <a16:creationId xmlns="" xmlns:a16="http://schemas.microsoft.com/office/drawing/2014/main" id="{C92BED1A-3ED3-2941-EE19-0D7FBBD56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8957" y="5121513"/>
            <a:ext cx="3635476" cy="830997"/>
          </a:xfrm>
          <a:prstGeom prst="rect">
            <a:avLst/>
          </a:prstGeom>
          <a:solidFill>
            <a:srgbClr val="DBEBDA"/>
          </a:solidFill>
          <a:ln w="9525">
            <a:solidFill>
              <a:srgbClr val="63A75D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ea typeface="ＭＳ Ｐゴシック" pitchFamily="-107" charset="-128"/>
                <a:cs typeface="Arial" panose="020B0604020202020204" pitchFamily="34" charset="0"/>
              </a:rPr>
              <a:t>Underground pillar in the “</a:t>
            </a:r>
            <a:r>
              <a:rPr lang="en-US" sz="1600" dirty="0" err="1">
                <a:solidFill>
                  <a:srgbClr val="133C0E"/>
                </a:solidFill>
                <a:latin typeface="Arial" panose="020B0604020202020204" pitchFamily="34" charset="0"/>
                <a:ea typeface="ＭＳ Ｐゴシック" pitchFamily="-107" charset="-128"/>
                <a:cs typeface="Arial" panose="020B0604020202020204" pitchFamily="34" charset="0"/>
              </a:rPr>
              <a:t>Scavi</a:t>
            </a: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ea typeface="ＭＳ Ｐゴシック" pitchFamily="-107" charset="-128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133C0E"/>
                </a:solidFill>
                <a:latin typeface="Arial" panose="020B0604020202020204" pitchFamily="34" charset="0"/>
                <a:ea typeface="ＭＳ Ｐゴシック" pitchFamily="-107" charset="-128"/>
                <a:cs typeface="Arial" panose="020B0604020202020204" pitchFamily="34" charset="0"/>
              </a:rPr>
              <a:t>Pisani</a:t>
            </a:r>
            <a:r>
              <a:rPr lang="en-US" sz="1600" dirty="0" smtClean="0">
                <a:solidFill>
                  <a:srgbClr val="133C0E"/>
                </a:solidFill>
                <a:latin typeface="Arial" panose="020B0604020202020204" pitchFamily="34" charset="0"/>
                <a:ea typeface="ＭＳ Ｐゴシック" pitchFamily="-107" charset="-128"/>
                <a:cs typeface="Arial" panose="020B0604020202020204" pitchFamily="34" charset="0"/>
              </a:rPr>
              <a:t>” (San Giovanni mine). </a:t>
            </a: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ea typeface="ＭＳ Ｐゴシック" pitchFamily="-107" charset="-128"/>
                <a:cs typeface="Arial" panose="020B0604020202020204" pitchFamily="34" charset="0"/>
              </a:rPr>
              <a:t>Post-</a:t>
            </a:r>
            <a:r>
              <a:rPr lang="en-US" sz="1600" dirty="0" err="1">
                <a:solidFill>
                  <a:srgbClr val="133C0E"/>
                </a:solidFill>
                <a:latin typeface="Arial" panose="020B0604020202020204" pitchFamily="34" charset="0"/>
                <a:ea typeface="ＭＳ Ｐゴシック" pitchFamily="-107" charset="-128"/>
                <a:cs typeface="Arial" panose="020B0604020202020204" pitchFamily="34" charset="0"/>
              </a:rPr>
              <a:t>Variscan</a:t>
            </a: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ea typeface="ＭＳ Ｐゴシック" pitchFamily="-107" charset="-128"/>
                <a:cs typeface="Arial" panose="020B0604020202020204" pitchFamily="34" charset="0"/>
              </a:rPr>
              <a:t> hydrothermal </a:t>
            </a:r>
            <a:r>
              <a:rPr lang="en-US" sz="1600" dirty="0" smtClean="0">
                <a:solidFill>
                  <a:srgbClr val="133C0E"/>
                </a:solidFill>
                <a:latin typeface="Arial" panose="020B0604020202020204" pitchFamily="34" charset="0"/>
                <a:ea typeface="ＭＳ Ｐゴシック" pitchFamily="-107" charset="-128"/>
                <a:cs typeface="Arial" panose="020B0604020202020204" pitchFamily="34" charset="0"/>
              </a:rPr>
              <a:t>breccia</a:t>
            </a:r>
            <a:endParaRPr lang="en-US" sz="1600" dirty="0">
              <a:solidFill>
                <a:srgbClr val="133C0E"/>
              </a:solidFill>
              <a:latin typeface="Arial" panose="020B0604020202020204" pitchFamily="34" charset="0"/>
              <a:ea typeface="ＭＳ Ｐゴシック" pitchFamily="-107" charset="-128"/>
              <a:cs typeface="Arial" panose="020B0604020202020204" pitchFamily="34" charset="0"/>
            </a:endParaRPr>
          </a:p>
        </p:txBody>
      </p:sp>
      <p:grpSp>
        <p:nvGrpSpPr>
          <p:cNvPr id="17" name="Group 18">
            <a:extLst>
              <a:ext uri="{FF2B5EF4-FFF2-40B4-BE49-F238E27FC236}">
                <a16:creationId xmlns="" xmlns:a16="http://schemas.microsoft.com/office/drawing/2014/main" id="{C7AA127C-F77B-2E34-13BC-EFDC8C88D402}"/>
              </a:ext>
            </a:extLst>
          </p:cNvPr>
          <p:cNvGrpSpPr/>
          <p:nvPr/>
        </p:nvGrpSpPr>
        <p:grpSpPr>
          <a:xfrm>
            <a:off x="5373559" y="490345"/>
            <a:ext cx="3126898" cy="2727710"/>
            <a:chOff x="5689600" y="1600200"/>
            <a:chExt cx="3126898" cy="2727710"/>
          </a:xfrm>
        </p:grpSpPr>
        <p:grpSp>
          <p:nvGrpSpPr>
            <p:cNvPr id="18" name="Group 15">
              <a:extLst>
                <a:ext uri="{FF2B5EF4-FFF2-40B4-BE49-F238E27FC236}">
                  <a16:creationId xmlns="" xmlns:a16="http://schemas.microsoft.com/office/drawing/2014/main" id="{1DC58A87-1773-659E-B5B9-258C94E692B4}"/>
                </a:ext>
              </a:extLst>
            </p:cNvPr>
            <p:cNvGrpSpPr/>
            <p:nvPr/>
          </p:nvGrpSpPr>
          <p:grpSpPr>
            <a:xfrm>
              <a:off x="5689600" y="1600200"/>
              <a:ext cx="3126898" cy="2727710"/>
              <a:chOff x="5689600" y="1600200"/>
              <a:chExt cx="3126898" cy="2727710"/>
            </a:xfrm>
          </p:grpSpPr>
          <p:pic>
            <p:nvPicPr>
              <p:cNvPr id="24" name="Picture 1" descr="122-6-10xsmall.jpg">
                <a:extLst>
                  <a:ext uri="{FF2B5EF4-FFF2-40B4-BE49-F238E27FC236}">
                    <a16:creationId xmlns="" xmlns:a16="http://schemas.microsoft.com/office/drawing/2014/main" id="{0ACFB321-5324-0217-3AD2-33193313DC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9600" y="1600200"/>
                <a:ext cx="3126898" cy="2355596"/>
              </a:xfrm>
              <a:prstGeom prst="rect">
                <a:avLst/>
              </a:prstGeom>
              <a:ln w="15875">
                <a:solidFill>
                  <a:srgbClr val="133C0E"/>
                </a:solidFill>
              </a:ln>
              <a:effectLst>
                <a:outerShdw blurRad="190500" algn="ctr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25" name="TextBox 2">
                <a:extLst>
                  <a:ext uri="{FF2B5EF4-FFF2-40B4-BE49-F238E27FC236}">
                    <a16:creationId xmlns="" xmlns:a16="http://schemas.microsoft.com/office/drawing/2014/main" id="{E14A28F7-BA6D-B90E-950E-1A36E1BD60EA}"/>
                  </a:ext>
                </a:extLst>
              </p:cNvPr>
              <p:cNvSpPr txBox="1"/>
              <p:nvPr/>
            </p:nvSpPr>
            <p:spPr>
              <a:xfrm>
                <a:off x="6050606" y="4038600"/>
                <a:ext cx="2626040" cy="289310"/>
              </a:xfrm>
              <a:prstGeom prst="rect">
                <a:avLst/>
              </a:prstGeom>
              <a:solidFill>
                <a:srgbClr val="DBEBDA"/>
              </a:solidFill>
              <a:ln>
                <a:solidFill>
                  <a:srgbClr val="63A75D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1600" dirty="0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Galena, pyrite &amp; </a:t>
                </a:r>
                <a:r>
                  <a:rPr lang="en-US" sz="1600" dirty="0" err="1">
                    <a:solidFill>
                      <a:srgbClr val="133C0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freibergite</a:t>
                </a:r>
                <a:endParaRPr lang="en-US" sz="1600" dirty="0">
                  <a:solidFill>
                    <a:srgbClr val="133C0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7">
                <a:extLst>
                  <a:ext uri="{FF2B5EF4-FFF2-40B4-BE49-F238E27FC236}">
                    <a16:creationId xmlns="" xmlns:a16="http://schemas.microsoft.com/office/drawing/2014/main" id="{E64D0EE4-05D0-72E8-D030-95C10A2DE2D1}"/>
                  </a:ext>
                </a:extLst>
              </p:cNvPr>
              <p:cNvSpPr txBox="1"/>
              <p:nvPr/>
            </p:nvSpPr>
            <p:spPr>
              <a:xfrm>
                <a:off x="8102600" y="2032000"/>
                <a:ext cx="4123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Ga</a:t>
                </a:r>
                <a:endParaRPr lang="en-US" sz="1600" dirty="0"/>
              </a:p>
            </p:txBody>
          </p:sp>
          <p:sp>
            <p:nvSpPr>
              <p:cNvPr id="27" name="TextBox 8">
                <a:extLst>
                  <a:ext uri="{FF2B5EF4-FFF2-40B4-BE49-F238E27FC236}">
                    <a16:creationId xmlns="" xmlns:a16="http://schemas.microsoft.com/office/drawing/2014/main" id="{7D2C6A52-6855-DB98-6E97-EA75BA277B81}"/>
                  </a:ext>
                </a:extLst>
              </p:cNvPr>
              <p:cNvSpPr txBox="1"/>
              <p:nvPr/>
            </p:nvSpPr>
            <p:spPr>
              <a:xfrm>
                <a:off x="6983082" y="3340100"/>
                <a:ext cx="4241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>
                    <a:latin typeface="Arial"/>
                    <a:cs typeface="Arial"/>
                  </a:rPr>
                  <a:t>Py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28" name="TextBox 9">
                <a:extLst>
                  <a:ext uri="{FF2B5EF4-FFF2-40B4-BE49-F238E27FC236}">
                    <a16:creationId xmlns="" xmlns:a16="http://schemas.microsoft.com/office/drawing/2014/main" id="{5549370B-92A1-A333-55E2-26F204B247C5}"/>
                  </a:ext>
                </a:extLst>
              </p:cNvPr>
              <p:cNvSpPr txBox="1"/>
              <p:nvPr/>
            </p:nvSpPr>
            <p:spPr>
              <a:xfrm>
                <a:off x="7112000" y="2425700"/>
                <a:ext cx="492443" cy="29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1600" dirty="0" err="1">
                    <a:latin typeface="Arial"/>
                    <a:cs typeface="Arial"/>
                  </a:rPr>
                  <a:t>Frb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cxnSp>
            <p:nvCxnSpPr>
              <p:cNvPr id="29" name="Straight Arrow Connector 11">
                <a:extLst>
                  <a:ext uri="{FF2B5EF4-FFF2-40B4-BE49-F238E27FC236}">
                    <a16:creationId xmlns="" xmlns:a16="http://schemas.microsoft.com/office/drawing/2014/main" id="{574E3FD9-A9F1-57F7-67A3-47569DF76F41}"/>
                  </a:ext>
                </a:extLst>
              </p:cNvPr>
              <p:cNvCxnSpPr/>
              <p:nvPr/>
            </p:nvCxnSpPr>
            <p:spPr>
              <a:xfrm flipH="1" flipV="1">
                <a:off x="7033882" y="2300704"/>
                <a:ext cx="268618" cy="1397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12">
                <a:extLst>
                  <a:ext uri="{FF2B5EF4-FFF2-40B4-BE49-F238E27FC236}">
                    <a16:creationId xmlns="" xmlns:a16="http://schemas.microsoft.com/office/drawing/2014/main" id="{D4709B01-12B6-E825-B70B-A4CA2760945D}"/>
                  </a:ext>
                </a:extLst>
              </p:cNvPr>
              <p:cNvCxnSpPr/>
              <p:nvPr/>
            </p:nvCxnSpPr>
            <p:spPr>
              <a:xfrm flipV="1">
                <a:off x="7186282" y="3202404"/>
                <a:ext cx="116218" cy="2392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Rectangle 16">
              <a:extLst>
                <a:ext uri="{FF2B5EF4-FFF2-40B4-BE49-F238E27FC236}">
                  <a16:creationId xmlns="" xmlns:a16="http://schemas.microsoft.com/office/drawing/2014/main" id="{F91F44AD-00E4-20B7-EC7A-36E52FA286F1}"/>
                </a:ext>
              </a:extLst>
            </p:cNvPr>
            <p:cNvSpPr/>
            <p:nvPr/>
          </p:nvSpPr>
          <p:spPr>
            <a:xfrm>
              <a:off x="7944716" y="3726352"/>
              <a:ext cx="805404" cy="19992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500 µm</a:t>
              </a:r>
            </a:p>
          </p:txBody>
        </p:sp>
        <p:cxnSp>
          <p:nvCxnSpPr>
            <p:cNvPr id="23" name="Straight Connector 17">
              <a:extLst>
                <a:ext uri="{FF2B5EF4-FFF2-40B4-BE49-F238E27FC236}">
                  <a16:creationId xmlns="" xmlns:a16="http://schemas.microsoft.com/office/drawing/2014/main" id="{53870EC3-95A4-1221-837C-961979491659}"/>
                </a:ext>
              </a:extLst>
            </p:cNvPr>
            <p:cNvCxnSpPr/>
            <p:nvPr/>
          </p:nvCxnSpPr>
          <p:spPr>
            <a:xfrm>
              <a:off x="7933982" y="3668781"/>
              <a:ext cx="805404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639941" y="6228947"/>
            <a:ext cx="7971965" cy="601139"/>
            <a:chOff x="835311" y="3672157"/>
            <a:chExt cx="7971965" cy="601139"/>
          </a:xfrm>
        </p:grpSpPr>
        <p:grpSp>
          <p:nvGrpSpPr>
            <p:cNvPr id="32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34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39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40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5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37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36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33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519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="" xmlns:a16="http://schemas.microsoft.com/office/drawing/2014/main" id="{75F4A99A-6601-EF74-04D8-4C5D340736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792" r="4849"/>
          <a:stretch/>
        </p:blipFill>
        <p:spPr>
          <a:xfrm>
            <a:off x="1782376" y="69279"/>
            <a:ext cx="3586466" cy="2084196"/>
          </a:xfrm>
          <a:prstGeom prst="rect">
            <a:avLst/>
          </a:prstGeom>
          <a:ln w="15875">
            <a:solidFill>
              <a:srgbClr val="133C0E"/>
            </a:solidFill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5" descr="BaregaER6_0080small.jpg">
            <a:extLst>
              <a:ext uri="{FF2B5EF4-FFF2-40B4-BE49-F238E27FC236}">
                <a16:creationId xmlns="" xmlns:a16="http://schemas.microsoft.com/office/drawing/2014/main" id="{71592945-E03C-6C35-822E-48BF7C5C9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31" y="3263648"/>
            <a:ext cx="4180365" cy="2894902"/>
          </a:xfrm>
          <a:prstGeom prst="rect">
            <a:avLst/>
          </a:prstGeom>
          <a:ln w="15875">
            <a:solidFill>
              <a:srgbClr val="133C0E"/>
            </a:solidFill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B88D7A8F-931F-823B-698E-E4EC91159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44" y="63424"/>
            <a:ext cx="1767707" cy="3193652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="" xmlns:a16="http://schemas.microsoft.com/office/drawing/2014/main" id="{52A3C77B-D961-8001-BF37-660C90C995B2}"/>
              </a:ext>
            </a:extLst>
          </p:cNvPr>
          <p:cNvSpPr txBox="1"/>
          <p:nvPr/>
        </p:nvSpPr>
        <p:spPr>
          <a:xfrm>
            <a:off x="1782376" y="2066103"/>
            <a:ext cx="2233023" cy="539635"/>
          </a:xfrm>
          <a:prstGeom prst="rect">
            <a:avLst/>
          </a:prstGeom>
          <a:solidFill>
            <a:srgbClr val="DBEBDA"/>
          </a:solidFill>
          <a:ln>
            <a:solidFill>
              <a:srgbClr val="20853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i="1" dirty="0" err="1">
                <a:solidFill>
                  <a:srgbClr val="000000"/>
                </a:solidFill>
                <a:latin typeface="Arial"/>
                <a:cs typeface="Arial"/>
              </a:rPr>
              <a:t>Monteponi</a:t>
            </a:r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133C0E"/>
                </a:solidFill>
                <a:latin typeface="Arial"/>
                <a:cs typeface="Arial"/>
              </a:rPr>
              <a:t>Old Pisan Ovens for Silver Ore</a:t>
            </a:r>
          </a:p>
        </p:txBody>
      </p:sp>
      <p:grpSp>
        <p:nvGrpSpPr>
          <p:cNvPr id="20" name="Group 10">
            <a:extLst>
              <a:ext uri="{FF2B5EF4-FFF2-40B4-BE49-F238E27FC236}">
                <a16:creationId xmlns="" xmlns:a16="http://schemas.microsoft.com/office/drawing/2014/main" id="{73FD517D-1114-CAC3-C508-8D44F79BBD2C}"/>
              </a:ext>
            </a:extLst>
          </p:cNvPr>
          <p:cNvGrpSpPr/>
          <p:nvPr/>
        </p:nvGrpSpPr>
        <p:grpSpPr>
          <a:xfrm>
            <a:off x="5084553" y="1402178"/>
            <a:ext cx="3586466" cy="2926461"/>
            <a:chOff x="2874915" y="3433237"/>
            <a:chExt cx="3837544" cy="3373468"/>
          </a:xfrm>
        </p:grpSpPr>
        <p:pic>
          <p:nvPicPr>
            <p:cNvPr id="21" name="Picture 6" descr="xSanGiovanni2IMG_0023.jpg">
              <a:extLst>
                <a:ext uri="{FF2B5EF4-FFF2-40B4-BE49-F238E27FC236}">
                  <a16:creationId xmlns="" xmlns:a16="http://schemas.microsoft.com/office/drawing/2014/main" id="{A481CF24-6FB0-3A0D-730B-3E1E79903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4915" y="3433237"/>
              <a:ext cx="3837544" cy="3373468"/>
            </a:xfrm>
            <a:prstGeom prst="rect">
              <a:avLst/>
            </a:prstGeom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1" name="Rectangle 8">
              <a:extLst>
                <a:ext uri="{FF2B5EF4-FFF2-40B4-BE49-F238E27FC236}">
                  <a16:creationId xmlns="" xmlns:a16="http://schemas.microsoft.com/office/drawing/2014/main" id="{2C3A283B-C3E0-2641-0DC4-8F060FD885EA}"/>
                </a:ext>
              </a:extLst>
            </p:cNvPr>
            <p:cNvSpPr/>
            <p:nvPr/>
          </p:nvSpPr>
          <p:spPr>
            <a:xfrm>
              <a:off x="2969388" y="6647219"/>
              <a:ext cx="1253066" cy="846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9">
              <a:extLst>
                <a:ext uri="{FF2B5EF4-FFF2-40B4-BE49-F238E27FC236}">
                  <a16:creationId xmlns="" xmlns:a16="http://schemas.microsoft.com/office/drawing/2014/main" id="{3882581E-927E-5434-AC3C-60198869C241}"/>
                </a:ext>
              </a:extLst>
            </p:cNvPr>
            <p:cNvSpPr txBox="1"/>
            <p:nvPr/>
          </p:nvSpPr>
          <p:spPr>
            <a:xfrm>
              <a:off x="3155299" y="6250631"/>
              <a:ext cx="7404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"/>
                  <a:cs typeface="Arial"/>
                </a:rPr>
                <a:t>3 cm</a:t>
              </a:r>
            </a:p>
          </p:txBody>
        </p:sp>
      </p:grpSp>
      <p:sp>
        <p:nvSpPr>
          <p:cNvPr id="33" name="TextBox 11">
            <a:extLst>
              <a:ext uri="{FF2B5EF4-FFF2-40B4-BE49-F238E27FC236}">
                <a16:creationId xmlns="" xmlns:a16="http://schemas.microsoft.com/office/drawing/2014/main" id="{CB8F60EA-C104-DFCB-D9A7-6B5F189B51EB}"/>
              </a:ext>
            </a:extLst>
          </p:cNvPr>
          <p:cNvSpPr txBox="1"/>
          <p:nvPr/>
        </p:nvSpPr>
        <p:spPr>
          <a:xfrm>
            <a:off x="3411706" y="5172397"/>
            <a:ext cx="2927013" cy="757130"/>
          </a:xfrm>
          <a:prstGeom prst="rect">
            <a:avLst/>
          </a:prstGeom>
          <a:solidFill>
            <a:srgbClr val="DBEBDA"/>
          </a:solidFill>
          <a:ln>
            <a:solidFill>
              <a:srgbClr val="20853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sediments in </a:t>
            </a:r>
            <a:r>
              <a:rPr lang="en-US" sz="1600" dirty="0" err="1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paleokarst</a:t>
            </a: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barite and black </a:t>
            </a:r>
            <a:r>
              <a:rPr lang="en-US" sz="1600" dirty="0" err="1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chert</a:t>
            </a: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Barega</a:t>
            </a: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</a:t>
            </a:r>
          </a:p>
        </p:txBody>
      </p:sp>
      <p:sp>
        <p:nvSpPr>
          <p:cNvPr id="34" name="TextBox 12">
            <a:extLst>
              <a:ext uri="{FF2B5EF4-FFF2-40B4-BE49-F238E27FC236}">
                <a16:creationId xmlns="" xmlns:a16="http://schemas.microsoft.com/office/drawing/2014/main" id="{85D705E3-FE39-2FF3-7558-AAE0784EEC8A}"/>
              </a:ext>
            </a:extLst>
          </p:cNvPr>
          <p:cNvSpPr txBox="1"/>
          <p:nvPr/>
        </p:nvSpPr>
        <p:spPr>
          <a:xfrm>
            <a:off x="6492223" y="4178843"/>
            <a:ext cx="2505235" cy="978729"/>
          </a:xfrm>
          <a:prstGeom prst="rect">
            <a:avLst/>
          </a:prstGeom>
          <a:solidFill>
            <a:srgbClr val="DBEBDA"/>
          </a:solidFill>
          <a:ln>
            <a:solidFill>
              <a:srgbClr val="63A75D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i="1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Giovanni mine 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Silver-rich ore in </a:t>
            </a:r>
            <a:r>
              <a:rPr lang="en-US" sz="1600" dirty="0" err="1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paleokarst</a:t>
            </a:r>
            <a:r>
              <a:rPr lang="en-US" sz="1600" dirty="0">
                <a:solidFill>
                  <a:srgbClr val="133C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Ag-galena, Ankerite, Calcite.</a:t>
            </a:r>
          </a:p>
        </p:txBody>
      </p:sp>
      <p:grpSp>
        <p:nvGrpSpPr>
          <p:cNvPr id="22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435306" y="6222624"/>
            <a:ext cx="7971965" cy="601139"/>
            <a:chOff x="835311" y="3672157"/>
            <a:chExt cx="7971965" cy="601139"/>
          </a:xfrm>
        </p:grpSpPr>
        <p:grpSp>
          <p:nvGrpSpPr>
            <p:cNvPr id="23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5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30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35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6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28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27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4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2921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 descr="File:IMG 0046bis.jpg - Wikipedia.pdf">
            <a:extLst>
              <a:ext uri="{FF2B5EF4-FFF2-40B4-BE49-F238E27FC236}">
                <a16:creationId xmlns="" xmlns:a16="http://schemas.microsoft.com/office/drawing/2014/main" id="{01130D88-431B-5B79-E52C-2897638AA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 t="11667" b="46296"/>
          <a:stretch/>
        </p:blipFill>
        <p:spPr>
          <a:xfrm>
            <a:off x="588775" y="4246664"/>
            <a:ext cx="3114777" cy="1875342"/>
          </a:xfrm>
          <a:prstGeom prst="rect">
            <a:avLst/>
          </a:prstGeom>
          <a:ln w="15875">
            <a:solidFill>
              <a:srgbClr val="133C0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2">
            <a:extLst>
              <a:ext uri="{FF2B5EF4-FFF2-40B4-BE49-F238E27FC236}">
                <a16:creationId xmlns="" xmlns:a16="http://schemas.microsoft.com/office/drawing/2014/main" id="{80CA301D-818D-FC43-CCD2-BB5FC3FEE139}"/>
              </a:ext>
            </a:extLst>
          </p:cNvPr>
          <p:cNvSpPr txBox="1"/>
          <p:nvPr/>
        </p:nvSpPr>
        <p:spPr>
          <a:xfrm>
            <a:off x="3785510" y="4979700"/>
            <a:ext cx="450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33C0E"/>
                </a:solidFill>
                <a:latin typeface="Arial"/>
                <a:cs typeface="Arial"/>
              </a:rPr>
              <a:t>Breve di Villa di Chiesa (1327 </a:t>
            </a:r>
            <a:r>
              <a:rPr lang="en-US" b="1" dirty="0" err="1">
                <a:solidFill>
                  <a:srgbClr val="133C0E"/>
                </a:solidFill>
                <a:latin typeface="Arial"/>
                <a:cs typeface="Arial"/>
              </a:rPr>
              <a:t>a.C</a:t>
            </a:r>
            <a:r>
              <a:rPr lang="en-US" b="1" dirty="0">
                <a:solidFill>
                  <a:srgbClr val="133C0E"/>
                </a:solidFill>
                <a:latin typeface="Arial"/>
                <a:cs typeface="Arial"/>
              </a:rPr>
              <a:t>)</a:t>
            </a:r>
          </a:p>
        </p:txBody>
      </p:sp>
      <p:grpSp>
        <p:nvGrpSpPr>
          <p:cNvPr id="21" name="Group 8">
            <a:extLst>
              <a:ext uri="{FF2B5EF4-FFF2-40B4-BE49-F238E27FC236}">
                <a16:creationId xmlns="" xmlns:a16="http://schemas.microsoft.com/office/drawing/2014/main" id="{983D5025-E07A-B4B5-136B-D858EFDFC2C0}"/>
              </a:ext>
            </a:extLst>
          </p:cNvPr>
          <p:cNvGrpSpPr/>
          <p:nvPr/>
        </p:nvGrpSpPr>
        <p:grpSpPr>
          <a:xfrm>
            <a:off x="757173" y="479966"/>
            <a:ext cx="7645312" cy="3629104"/>
            <a:chOff x="606920" y="24248"/>
            <a:chExt cx="7645312" cy="3629104"/>
          </a:xfrm>
        </p:grpSpPr>
        <p:pic>
          <p:nvPicPr>
            <p:cNvPr id="23" name="Picture 5">
              <a:extLst>
                <a:ext uri="{FF2B5EF4-FFF2-40B4-BE49-F238E27FC236}">
                  <a16:creationId xmlns="" xmlns:a16="http://schemas.microsoft.com/office/drawing/2014/main" id="{1FD184C0-6F48-8160-DB37-53C50E6A8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7140" t="1451"/>
            <a:stretch/>
          </p:blipFill>
          <p:spPr>
            <a:xfrm>
              <a:off x="5768705" y="24248"/>
              <a:ext cx="2483527" cy="3623286"/>
            </a:xfrm>
            <a:prstGeom prst="rect">
              <a:avLst/>
            </a:prstGeom>
            <a:ln w="15875">
              <a:solidFill>
                <a:srgbClr val="133C0E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" name="Picture 6">
              <a:extLst>
                <a:ext uri="{FF2B5EF4-FFF2-40B4-BE49-F238E27FC236}">
                  <a16:creationId xmlns="" xmlns:a16="http://schemas.microsoft.com/office/drawing/2014/main" id="{895E825A-6291-489B-24DE-AE9C47462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321" t="1451" r="34034"/>
            <a:stretch/>
          </p:blipFill>
          <p:spPr>
            <a:xfrm>
              <a:off x="3245944" y="24248"/>
              <a:ext cx="2351606" cy="3623286"/>
            </a:xfrm>
            <a:prstGeom prst="rect">
              <a:avLst/>
            </a:prstGeom>
            <a:ln w="15875">
              <a:solidFill>
                <a:srgbClr val="133C0E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6" name="Picture 7">
              <a:extLst>
                <a:ext uri="{FF2B5EF4-FFF2-40B4-BE49-F238E27FC236}">
                  <a16:creationId xmlns="" xmlns:a16="http://schemas.microsoft.com/office/drawing/2014/main" id="{39320DC0-BC48-5EFC-9478-68F688583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5" t="1451" r="77119"/>
            <a:stretch/>
          </p:blipFill>
          <p:spPr>
            <a:xfrm>
              <a:off x="606920" y="30068"/>
              <a:ext cx="2467869" cy="3623284"/>
            </a:xfrm>
            <a:prstGeom prst="rect">
              <a:avLst/>
            </a:prstGeom>
            <a:ln w="15875">
              <a:solidFill>
                <a:srgbClr val="133C0E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" name="TextBox 2">
            <a:extLst>
              <a:ext uri="{FF2B5EF4-FFF2-40B4-BE49-F238E27FC236}">
                <a16:creationId xmlns="" xmlns:a16="http://schemas.microsoft.com/office/drawing/2014/main" id="{709FB3E6-BFA5-F429-AABC-1DEE5FE5D9EF}"/>
              </a:ext>
            </a:extLst>
          </p:cNvPr>
          <p:cNvSpPr txBox="1"/>
          <p:nvPr/>
        </p:nvSpPr>
        <p:spPr>
          <a:xfrm>
            <a:off x="107688" y="-76180"/>
            <a:ext cx="6734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Middle Age mines</a:t>
            </a:r>
          </a:p>
        </p:txBody>
      </p:sp>
      <p:grpSp>
        <p:nvGrpSpPr>
          <p:cNvPr id="22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588775" y="6201033"/>
            <a:ext cx="7971965" cy="601139"/>
            <a:chOff x="835311" y="3672157"/>
            <a:chExt cx="7971965" cy="601139"/>
          </a:xfrm>
        </p:grpSpPr>
        <p:grpSp>
          <p:nvGrpSpPr>
            <p:cNvPr id="24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8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33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34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9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31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30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7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1186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76833" y="306708"/>
            <a:ext cx="8528501" cy="5646848"/>
            <a:chOff x="276833" y="323641"/>
            <a:chExt cx="8528501" cy="5646848"/>
          </a:xfrm>
        </p:grpSpPr>
        <p:grpSp>
          <p:nvGrpSpPr>
            <p:cNvPr id="19" name="Group 1035"/>
            <p:cNvGrpSpPr>
              <a:grpSpLocks/>
            </p:cNvGrpSpPr>
            <p:nvPr/>
          </p:nvGrpSpPr>
          <p:grpSpPr bwMode="auto">
            <a:xfrm>
              <a:off x="533400" y="457200"/>
              <a:ext cx="8271934" cy="5262563"/>
              <a:chOff x="378" y="288"/>
              <a:chExt cx="5862" cy="3315"/>
            </a:xfrm>
          </p:grpSpPr>
          <p:pic>
            <p:nvPicPr>
              <p:cNvPr id="28" name="Picture 102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" y="654"/>
                <a:ext cx="5076" cy="2898"/>
              </a:xfrm>
              <a:prstGeom prst="rect">
                <a:avLst/>
              </a:prstGeom>
              <a:noFill/>
              <a:ln w="9525">
                <a:solidFill>
                  <a:srgbClr val="4D834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028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flipH="1">
                <a:off x="4669" y="1643"/>
                <a:ext cx="1571" cy="1824"/>
              </a:xfrm>
              <a:prstGeom prst="rect">
                <a:avLst/>
              </a:prstGeom>
              <a:noFill/>
              <a:ln w="9525" cap="flat" cmpd="sng" algn="ctr">
                <a:solidFill>
                  <a:srgbClr val="4D8349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</p:pic>
          <p:sp>
            <p:nvSpPr>
              <p:cNvPr id="30" name="Text Box 1029"/>
              <p:cNvSpPr txBox="1">
                <a:spLocks noChangeArrowheads="1"/>
              </p:cNvSpPr>
              <p:nvPr/>
            </p:nvSpPr>
            <p:spPr bwMode="auto">
              <a:xfrm>
                <a:off x="3358" y="3425"/>
                <a:ext cx="1595" cy="178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rgbClr val="4D8349"/>
                </a:solidFill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de-DE" sz="2000" dirty="0">
                    <a:solidFill>
                      <a:srgbClr val="000000"/>
                    </a:solidFill>
                    <a:latin typeface="Arial"/>
                    <a:cs typeface="Arial"/>
                  </a:rPr>
                  <a:t> P</a:t>
                </a:r>
                <a:r>
                  <a:rPr lang="de-DE" sz="20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rimary </a:t>
                </a:r>
                <a:r>
                  <a:rPr lang="de-DE" sz="2000" dirty="0" err="1">
                    <a:solidFill>
                      <a:srgbClr val="000000"/>
                    </a:solidFill>
                    <a:latin typeface="Arial"/>
                    <a:cs typeface="Arial"/>
                  </a:rPr>
                  <a:t>sulphides</a:t>
                </a:r>
                <a:r>
                  <a:rPr lang="de-DE" sz="2000" dirty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</a:p>
            </p:txBody>
          </p:sp>
          <p:sp>
            <p:nvSpPr>
              <p:cNvPr id="31" name="Line 1030"/>
              <p:cNvSpPr>
                <a:spLocks noChangeShapeType="1"/>
              </p:cNvSpPr>
              <p:nvPr/>
            </p:nvSpPr>
            <p:spPr bwMode="auto">
              <a:xfrm flipH="1" flipV="1">
                <a:off x="4210" y="2704"/>
                <a:ext cx="459" cy="18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square" lIns="0" tIns="0" rIns="0" bIns="0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+mn-lt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grpSp>
            <p:nvGrpSpPr>
              <p:cNvPr id="32" name="Group 1031"/>
              <p:cNvGrpSpPr>
                <a:grpSpLocks/>
              </p:cNvGrpSpPr>
              <p:nvPr/>
            </p:nvGrpSpPr>
            <p:grpSpPr bwMode="auto">
              <a:xfrm>
                <a:off x="3358" y="288"/>
                <a:ext cx="2690" cy="1337"/>
                <a:chOff x="2985" y="288"/>
                <a:chExt cx="2391" cy="1337"/>
              </a:xfrm>
            </p:grpSpPr>
            <p:pic>
              <p:nvPicPr>
                <p:cNvPr id="33" name="Picture 1033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0" y="288"/>
                  <a:ext cx="2016" cy="1337"/>
                </a:xfrm>
                <a:prstGeom prst="rect">
                  <a:avLst/>
                </a:prstGeom>
                <a:noFill/>
                <a:ln w="9525">
                  <a:solidFill>
                    <a:srgbClr val="4D834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" name="Line 1034"/>
                <p:cNvSpPr>
                  <a:spLocks noChangeShapeType="1"/>
                </p:cNvSpPr>
                <p:nvPr/>
              </p:nvSpPr>
              <p:spPr bwMode="auto">
                <a:xfrm>
                  <a:off x="2985" y="445"/>
                  <a:ext cx="615" cy="179"/>
                </a:xfrm>
                <a:prstGeom prst="line">
                  <a:avLst/>
                </a:prstGeom>
                <a:noFill/>
                <a:ln w="38100">
                  <a:solidFill>
                    <a:srgbClr val="D7FFD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</p:grpSp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833" y="4097868"/>
              <a:ext cx="3059233" cy="1872621"/>
            </a:xfrm>
            <a:prstGeom prst="rect">
              <a:avLst/>
            </a:prstGeom>
            <a:noFill/>
            <a:ln w="9525">
              <a:solidFill>
                <a:srgbClr val="4D834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1394295" y="323641"/>
              <a:ext cx="3368388" cy="595035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D8349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000" dirty="0">
                  <a:latin typeface="Arial"/>
                  <a:cs typeface="Arial"/>
                </a:rPr>
                <a:t>Secondary </a:t>
              </a:r>
              <a:r>
                <a:rPr lang="en-US" sz="2000" dirty="0" err="1">
                  <a:latin typeface="Arial"/>
                  <a:cs typeface="Arial"/>
                </a:rPr>
                <a:t>nonsulphides</a:t>
              </a:r>
              <a:r>
                <a:rPr lang="en-US" sz="2000" dirty="0">
                  <a:latin typeface="Arial"/>
                  <a:cs typeface="Arial"/>
                </a:rPr>
                <a:t> “Calamines”</a:t>
              </a:r>
            </a:p>
          </p:txBody>
        </p:sp>
      </p:grpSp>
      <p:sp>
        <p:nvSpPr>
          <p:cNvPr id="35" name="Text Box 1029"/>
          <p:cNvSpPr txBox="1">
            <a:spLocks noChangeArrowheads="1"/>
          </p:cNvSpPr>
          <p:nvPr/>
        </p:nvSpPr>
        <p:spPr bwMode="auto">
          <a:xfrm>
            <a:off x="124190" y="5978491"/>
            <a:ext cx="3347151" cy="230832"/>
          </a:xfrm>
          <a:prstGeom prst="rect">
            <a:avLst/>
          </a:prstGeom>
          <a:solidFill>
            <a:srgbClr val="CCFFCC"/>
          </a:solidFill>
          <a:ln w="9525">
            <a:solidFill>
              <a:srgbClr val="4D8349"/>
            </a:solidFill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de-DE" sz="1800" i="1" dirty="0" err="1">
                <a:solidFill>
                  <a:srgbClr val="000182"/>
                </a:solidFill>
                <a:latin typeface="Arial"/>
                <a:cs typeface="Arial"/>
              </a:rPr>
              <a:t>Smithsonite</a:t>
            </a:r>
            <a:r>
              <a:rPr lang="de-DE" sz="1800" i="1" dirty="0">
                <a:solidFill>
                  <a:srgbClr val="000182"/>
                </a:solidFill>
                <a:latin typeface="Arial"/>
                <a:cs typeface="Arial"/>
              </a:rPr>
              <a:t> &amp; </a:t>
            </a:r>
            <a:r>
              <a:rPr lang="de-DE" sz="1800" i="1" dirty="0" err="1">
                <a:solidFill>
                  <a:srgbClr val="000182"/>
                </a:solidFill>
                <a:latin typeface="Arial"/>
                <a:cs typeface="Arial"/>
              </a:rPr>
              <a:t>Hemimorphite</a:t>
            </a:r>
            <a:endParaRPr lang="de-DE" sz="1800" i="1" dirty="0">
              <a:solidFill>
                <a:srgbClr val="000182"/>
              </a:solidFill>
              <a:latin typeface="Arial"/>
              <a:cs typeface="Arial"/>
            </a:endParaRPr>
          </a:p>
        </p:txBody>
      </p:sp>
      <p:grpSp>
        <p:nvGrpSpPr>
          <p:cNvPr id="36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533400" y="6228947"/>
            <a:ext cx="7971965" cy="601139"/>
            <a:chOff x="835311" y="3672157"/>
            <a:chExt cx="7971965" cy="601139"/>
          </a:xfrm>
        </p:grpSpPr>
        <p:grpSp>
          <p:nvGrpSpPr>
            <p:cNvPr id="37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39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44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45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0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42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41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38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5280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9BE77465-B5C0-EDC9-6F98-CB6F58B7154E}"/>
              </a:ext>
            </a:extLst>
          </p:cNvPr>
          <p:cNvSpPr txBox="1"/>
          <p:nvPr/>
        </p:nvSpPr>
        <p:spPr>
          <a:xfrm>
            <a:off x="196757" y="25603"/>
            <a:ext cx="343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/>
                <a:cs typeface="Arial"/>
              </a:rPr>
              <a:t>Conclusions I</a:t>
            </a:r>
            <a:endParaRPr lang="en-US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932" y="763113"/>
            <a:ext cx="8415867" cy="707886"/>
          </a:xfrm>
          <a:prstGeom prst="rect">
            <a:avLst/>
          </a:prstGeom>
          <a:solidFill>
            <a:srgbClr val="D7FFD9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>
                <a:latin typeface="Arial"/>
                <a:cs typeface="Arial"/>
              </a:rPr>
              <a:t>The Lower </a:t>
            </a:r>
            <a:r>
              <a:rPr lang="en-US" sz="2000" dirty="0" err="1">
                <a:latin typeface="Arial"/>
                <a:cs typeface="Arial"/>
              </a:rPr>
              <a:t>Palaeozoic</a:t>
            </a:r>
            <a:r>
              <a:rPr lang="en-US" sz="2000" dirty="0">
                <a:latin typeface="Arial"/>
                <a:cs typeface="Arial"/>
              </a:rPr>
              <a:t>-hosted mineralization of SW Sardinia </a:t>
            </a:r>
            <a:r>
              <a:rPr lang="en-US" sz="2000" dirty="0" smtClean="0">
                <a:latin typeface="Arial"/>
                <a:cs typeface="Arial"/>
              </a:rPr>
              <a:t>can be </a:t>
            </a:r>
            <a:r>
              <a:rPr lang="en-US" sz="2000" dirty="0">
                <a:latin typeface="Arial"/>
                <a:cs typeface="Arial"/>
              </a:rPr>
              <a:t>only </a:t>
            </a:r>
            <a:r>
              <a:rPr lang="en-US" sz="2000" dirty="0" smtClean="0">
                <a:latin typeface="Arial"/>
                <a:cs typeface="Arial"/>
              </a:rPr>
              <a:t>partly </a:t>
            </a:r>
            <a:r>
              <a:rPr lang="en-US" sz="2000" dirty="0">
                <a:latin typeface="Arial"/>
                <a:cs typeface="Arial"/>
              </a:rPr>
              <a:t>classified as “Irish-type”.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0932" y="1562108"/>
            <a:ext cx="8415867" cy="1323439"/>
          </a:xfrm>
          <a:prstGeom prst="rect">
            <a:avLst/>
          </a:prstGeom>
          <a:solidFill>
            <a:srgbClr val="D7FFD9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>
                <a:latin typeface="Arial"/>
                <a:cs typeface="Arial"/>
              </a:rPr>
              <a:t>The massive </a:t>
            </a:r>
            <a:r>
              <a:rPr lang="en-US" sz="2000" dirty="0" err="1">
                <a:latin typeface="Arial"/>
                <a:cs typeface="Arial"/>
              </a:rPr>
              <a:t>sulphides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in the tidal dolomites at </a:t>
            </a:r>
            <a:r>
              <a:rPr lang="en-US" sz="2000" dirty="0">
                <a:latin typeface="Arial"/>
                <a:cs typeface="Arial"/>
              </a:rPr>
              <a:t>the base of the </a:t>
            </a:r>
            <a:r>
              <a:rPr lang="en-US" sz="2000" dirty="0" err="1">
                <a:latin typeface="Arial"/>
                <a:cs typeface="Arial"/>
              </a:rPr>
              <a:t>Gonnesa</a:t>
            </a:r>
            <a:r>
              <a:rPr lang="en-US" sz="2000" dirty="0">
                <a:latin typeface="Arial"/>
                <a:cs typeface="Arial"/>
              </a:rPr>
              <a:t> Group with their abundance of pyrite and Fe-rich </a:t>
            </a:r>
            <a:r>
              <a:rPr lang="en-US" sz="2000" dirty="0" err="1">
                <a:latin typeface="Arial"/>
                <a:cs typeface="Arial"/>
              </a:rPr>
              <a:t>sphalerite</a:t>
            </a:r>
            <a:r>
              <a:rPr lang="en-US" sz="2000" dirty="0">
                <a:latin typeface="Arial"/>
                <a:cs typeface="Arial"/>
              </a:rPr>
              <a:t>, might have been deposited </a:t>
            </a:r>
            <a:r>
              <a:rPr lang="en-US" sz="2000" dirty="0" err="1">
                <a:latin typeface="Arial"/>
                <a:cs typeface="Arial"/>
              </a:rPr>
              <a:t>syngenetically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or during early </a:t>
            </a:r>
            <a:r>
              <a:rPr lang="en-US" sz="2000" dirty="0" err="1" smtClean="0">
                <a:latin typeface="Arial"/>
                <a:cs typeface="Arial"/>
              </a:rPr>
              <a:t>diagenesis</a:t>
            </a:r>
            <a:r>
              <a:rPr lang="en-US" sz="2000" dirty="0" smtClean="0">
                <a:latin typeface="Arial"/>
                <a:cs typeface="Arial"/>
              </a:rPr>
              <a:t> on </a:t>
            </a:r>
            <a:r>
              <a:rPr lang="en-US" sz="2000" dirty="0">
                <a:latin typeface="Arial"/>
                <a:cs typeface="Arial"/>
              </a:rPr>
              <a:t>the sea floor or along active faults/feeder </a:t>
            </a:r>
            <a:r>
              <a:rPr lang="en-US" sz="2000" dirty="0" smtClean="0">
                <a:latin typeface="Arial"/>
                <a:cs typeface="Arial"/>
              </a:rPr>
              <a:t>channels (</a:t>
            </a:r>
            <a:r>
              <a:rPr lang="en-US" sz="2000" dirty="0" err="1" smtClean="0">
                <a:latin typeface="Arial"/>
                <a:cs typeface="Arial"/>
              </a:rPr>
              <a:t>SedEx</a:t>
            </a:r>
            <a:r>
              <a:rPr lang="en-US" sz="2000" dirty="0" smtClean="0">
                <a:latin typeface="Arial"/>
                <a:cs typeface="Arial"/>
              </a:rPr>
              <a:t>?).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933" y="2975697"/>
            <a:ext cx="8415866" cy="1323439"/>
          </a:xfrm>
          <a:prstGeom prst="rect">
            <a:avLst/>
          </a:prstGeom>
          <a:solidFill>
            <a:srgbClr val="D7FFD9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>
                <a:latin typeface="Arial"/>
                <a:cs typeface="Arial"/>
              </a:rPr>
              <a:t>On the contrary, it is reasonable to consider that a significant part of </a:t>
            </a:r>
            <a:r>
              <a:rPr lang="en-US" sz="2000" dirty="0" err="1">
                <a:latin typeface="Arial"/>
                <a:cs typeface="Arial"/>
              </a:rPr>
              <a:t>sulphides</a:t>
            </a:r>
            <a:r>
              <a:rPr lang="en-US" sz="2000" dirty="0">
                <a:latin typeface="Arial"/>
                <a:cs typeface="Arial"/>
              </a:rPr>
              <a:t> as well as barite in the limestone-hosted </a:t>
            </a:r>
            <a:r>
              <a:rPr lang="en-US" sz="2000" dirty="0" err="1">
                <a:latin typeface="Arial"/>
                <a:cs typeface="Arial"/>
              </a:rPr>
              <a:t>orebodies</a:t>
            </a:r>
            <a:r>
              <a:rPr lang="en-US" sz="2000" dirty="0">
                <a:latin typeface="Arial"/>
                <a:cs typeface="Arial"/>
              </a:rPr>
              <a:t> formed through replacement of the carbonate host </a:t>
            </a:r>
            <a:r>
              <a:rPr lang="en-US" sz="2000" dirty="0" smtClean="0">
                <a:latin typeface="Arial"/>
                <a:cs typeface="Arial"/>
              </a:rPr>
              <a:t>and as breccia filling during </a:t>
            </a:r>
            <a:r>
              <a:rPr lang="en-US" sz="2000" dirty="0">
                <a:latin typeface="Arial"/>
                <a:cs typeface="Arial"/>
              </a:rPr>
              <a:t>several </a:t>
            </a:r>
            <a:r>
              <a:rPr lang="en-US" sz="2000" dirty="0" err="1">
                <a:latin typeface="Arial"/>
                <a:cs typeface="Arial"/>
              </a:rPr>
              <a:t>diagenetic</a:t>
            </a:r>
            <a:r>
              <a:rPr lang="en-US" sz="2000" dirty="0">
                <a:latin typeface="Arial"/>
                <a:cs typeface="Arial"/>
              </a:rPr>
              <a:t> and post-</a:t>
            </a:r>
            <a:r>
              <a:rPr lang="en-US" sz="2000" dirty="0" err="1">
                <a:latin typeface="Arial"/>
                <a:cs typeface="Arial"/>
              </a:rPr>
              <a:t>diagenetic</a:t>
            </a:r>
            <a:r>
              <a:rPr lang="en-US" sz="2000" dirty="0">
                <a:latin typeface="Arial"/>
                <a:cs typeface="Arial"/>
              </a:rPr>
              <a:t> stages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WHEN?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935" y="4432303"/>
            <a:ext cx="8415864" cy="1631216"/>
          </a:xfrm>
          <a:prstGeom prst="rect">
            <a:avLst/>
          </a:prstGeom>
          <a:solidFill>
            <a:srgbClr val="D7FFD9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err="1" smtClean="0">
                <a:latin typeface="Arial"/>
                <a:cs typeface="Arial"/>
              </a:rPr>
              <a:t>Sulphides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in the cement and matrix of multi-generational </a:t>
            </a:r>
            <a:r>
              <a:rPr lang="en-US" sz="2000" dirty="0" err="1">
                <a:latin typeface="Arial"/>
                <a:cs typeface="Arial"/>
              </a:rPr>
              <a:t>breccias</a:t>
            </a:r>
            <a:r>
              <a:rPr lang="en-US" sz="2000" dirty="0">
                <a:latin typeface="Arial"/>
                <a:cs typeface="Arial"/>
              </a:rPr>
              <a:t> are particularly abundant close to the Cambrian platform margins and along several NW-SE tectonic lineaments. This also demonstrates </a:t>
            </a:r>
            <a:r>
              <a:rPr lang="en-US" sz="2000" dirty="0" smtClean="0">
                <a:latin typeface="Arial"/>
                <a:cs typeface="Arial"/>
              </a:rPr>
              <a:t>a pristine </a:t>
            </a:r>
            <a:r>
              <a:rPr lang="en-US" sz="2000" dirty="0">
                <a:latin typeface="Arial"/>
                <a:cs typeface="Arial"/>
              </a:rPr>
              <a:t>structural control on the mineralization in specific areas of SW Sardinia.</a:t>
            </a:r>
          </a:p>
        </p:txBody>
      </p:sp>
      <p:grpSp>
        <p:nvGrpSpPr>
          <p:cNvPr id="16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584121" y="6058804"/>
            <a:ext cx="7971965" cy="601139"/>
            <a:chOff x="835311" y="3672157"/>
            <a:chExt cx="7971965" cy="601139"/>
          </a:xfrm>
        </p:grpSpPr>
        <p:grpSp>
          <p:nvGrpSpPr>
            <p:cNvPr id="19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1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32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33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8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30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29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0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3398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9BE77465-B5C0-EDC9-6F98-CB6F58B7154E}"/>
              </a:ext>
            </a:extLst>
          </p:cNvPr>
          <p:cNvSpPr txBox="1"/>
          <p:nvPr/>
        </p:nvSpPr>
        <p:spPr>
          <a:xfrm>
            <a:off x="196757" y="25603"/>
            <a:ext cx="343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/>
                <a:cs typeface="Arial"/>
              </a:rPr>
              <a:t>Conclusions II</a:t>
            </a:r>
            <a:endParaRPr lang="en-US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664" y="3954356"/>
            <a:ext cx="8167719" cy="1631216"/>
          </a:xfrm>
          <a:prstGeom prst="rect">
            <a:avLst/>
          </a:prstGeom>
          <a:solidFill>
            <a:srgbClr val="D7FFD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>
                <a:latin typeface="Arial"/>
                <a:cs typeface="Arial"/>
              </a:rPr>
              <a:t>The deposition of post-</a:t>
            </a:r>
            <a:r>
              <a:rPr lang="en-US" sz="2000" dirty="0" err="1">
                <a:latin typeface="Arial"/>
                <a:cs typeface="Arial"/>
              </a:rPr>
              <a:t>Variscan</a:t>
            </a:r>
            <a:r>
              <a:rPr lang="en-US" sz="2000" dirty="0">
                <a:latin typeface="Arial"/>
                <a:cs typeface="Arial"/>
              </a:rPr>
              <a:t> ores was also subjected to structural control: the lineaments hosting the veins and </a:t>
            </a:r>
            <a:r>
              <a:rPr lang="en-US" sz="2000" dirty="0" err="1" smtClean="0">
                <a:latin typeface="Arial"/>
                <a:cs typeface="Arial"/>
              </a:rPr>
              <a:t>paleokarst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orebodies</a:t>
            </a:r>
            <a:r>
              <a:rPr lang="en-US" sz="2000" dirty="0">
                <a:latin typeface="Arial"/>
                <a:cs typeface="Arial"/>
              </a:rPr>
              <a:t> were conditioned by the extensional tectonics active at the end of the </a:t>
            </a:r>
            <a:r>
              <a:rPr lang="en-US" sz="2000" dirty="0" err="1">
                <a:latin typeface="Arial"/>
                <a:cs typeface="Arial"/>
              </a:rPr>
              <a:t>Variscan</a:t>
            </a:r>
            <a:r>
              <a:rPr lang="en-US" sz="2000" dirty="0">
                <a:latin typeface="Arial"/>
                <a:cs typeface="Arial"/>
              </a:rPr>
              <a:t> orogeny, that lasted throughout the Mesozoic.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5596" y="2218244"/>
            <a:ext cx="8185071" cy="1631216"/>
          </a:xfrm>
          <a:prstGeom prst="rect">
            <a:avLst/>
          </a:prstGeom>
          <a:solidFill>
            <a:srgbClr val="D7FFD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>
                <a:solidFill>
                  <a:srgbClr val="BA0604"/>
                </a:solidFill>
                <a:latin typeface="Arial"/>
                <a:cs typeface="Arial"/>
              </a:rPr>
              <a:t>The effects of </a:t>
            </a:r>
            <a:r>
              <a:rPr lang="en-US" sz="2000" dirty="0" err="1" smtClean="0">
                <a:solidFill>
                  <a:srgbClr val="BA0604"/>
                </a:solidFill>
                <a:latin typeface="Arial"/>
                <a:cs typeface="Arial"/>
              </a:rPr>
              <a:t>Variscan</a:t>
            </a:r>
            <a:r>
              <a:rPr lang="en-US" sz="2000" dirty="0" smtClean="0">
                <a:solidFill>
                  <a:srgbClr val="BA0604"/>
                </a:solidFill>
                <a:latin typeface="Arial"/>
                <a:cs typeface="Arial"/>
              </a:rPr>
              <a:t> deformation </a:t>
            </a:r>
            <a:r>
              <a:rPr lang="en-US" sz="2000" dirty="0">
                <a:solidFill>
                  <a:srgbClr val="BA0604"/>
                </a:solidFill>
                <a:latin typeface="Arial"/>
                <a:cs typeface="Arial"/>
              </a:rPr>
              <a:t>and low-grade regional metamorphism on the pre-</a:t>
            </a:r>
            <a:r>
              <a:rPr lang="en-US" sz="2000" dirty="0" err="1">
                <a:solidFill>
                  <a:srgbClr val="BA0604"/>
                </a:solidFill>
                <a:latin typeface="Arial"/>
                <a:cs typeface="Arial"/>
              </a:rPr>
              <a:t>Variscan</a:t>
            </a:r>
            <a:r>
              <a:rPr lang="en-US" sz="2000" dirty="0">
                <a:solidFill>
                  <a:srgbClr val="BA0604"/>
                </a:solidFill>
                <a:latin typeface="Arial"/>
                <a:cs typeface="Arial"/>
              </a:rPr>
              <a:t> ores in SW Sardinia include changes in: (a) the geometry of </a:t>
            </a:r>
            <a:r>
              <a:rPr lang="en-US" sz="2000" dirty="0" err="1">
                <a:solidFill>
                  <a:srgbClr val="BA0604"/>
                </a:solidFill>
                <a:latin typeface="Arial"/>
                <a:cs typeface="Arial"/>
              </a:rPr>
              <a:t>sulphide</a:t>
            </a:r>
            <a:r>
              <a:rPr lang="en-US" sz="2000" dirty="0">
                <a:solidFill>
                  <a:srgbClr val="BA0604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rgbClr val="BA0604"/>
                </a:solidFill>
                <a:latin typeface="Arial"/>
                <a:cs typeface="Arial"/>
              </a:rPr>
              <a:t>orebodies</a:t>
            </a:r>
            <a:r>
              <a:rPr lang="en-US" sz="2000" dirty="0">
                <a:solidFill>
                  <a:srgbClr val="BA0604"/>
                </a:solidFill>
                <a:latin typeface="Arial"/>
                <a:cs typeface="Arial"/>
              </a:rPr>
              <a:t>, and (b) the mineralogy and textures of the ore and gangue minerals. Major and trace element contents of minerals were probably modified as well.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4932" y="795870"/>
            <a:ext cx="8230698" cy="1323439"/>
          </a:xfrm>
          <a:prstGeom prst="rect">
            <a:avLst/>
          </a:prstGeom>
          <a:solidFill>
            <a:srgbClr val="D7FFD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>
                <a:latin typeface="Arial"/>
                <a:cs typeface="Arial"/>
              </a:rPr>
              <a:t>Strong evidence of tectonic control is </a:t>
            </a:r>
            <a:r>
              <a:rPr lang="en-US" sz="2000">
                <a:latin typeface="Arial"/>
                <a:cs typeface="Arial"/>
              </a:rPr>
              <a:t>bound </a:t>
            </a:r>
            <a:r>
              <a:rPr lang="en-US" sz="2000" smtClean="0">
                <a:latin typeface="Arial"/>
                <a:cs typeface="Arial"/>
              </a:rPr>
              <a:t>also to </a:t>
            </a:r>
            <a:r>
              <a:rPr lang="en-US" sz="2000" dirty="0">
                <a:latin typeface="Arial"/>
                <a:cs typeface="Arial"/>
              </a:rPr>
              <a:t>the small Upper Ordovician </a:t>
            </a:r>
            <a:r>
              <a:rPr lang="en-US" sz="2000" dirty="0" err="1">
                <a:latin typeface="Arial"/>
                <a:cs typeface="Arial"/>
              </a:rPr>
              <a:t>sulphides</a:t>
            </a:r>
            <a:r>
              <a:rPr lang="en-US" sz="2000" dirty="0">
                <a:latin typeface="Arial"/>
                <a:cs typeface="Arial"/>
              </a:rPr>
              <a:t>/barite deposits, with the Cambrian carbonates acting as structural highs that followed a pattern of already active lineaments.</a:t>
            </a:r>
          </a:p>
        </p:txBody>
      </p:sp>
      <p:grpSp>
        <p:nvGrpSpPr>
          <p:cNvPr id="16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584121" y="6058804"/>
            <a:ext cx="7971965" cy="601139"/>
            <a:chOff x="835311" y="3672157"/>
            <a:chExt cx="7971965" cy="601139"/>
          </a:xfrm>
        </p:grpSpPr>
        <p:grpSp>
          <p:nvGrpSpPr>
            <p:cNvPr id="20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8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33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34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9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31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30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1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4160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805001" y="6114028"/>
            <a:ext cx="7629776" cy="601139"/>
            <a:chOff x="835311" y="3672157"/>
            <a:chExt cx="7308425" cy="601139"/>
          </a:xfrm>
        </p:grpSpPr>
        <p:grpSp>
          <p:nvGrpSpPr>
            <p:cNvPr id="19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6296340" cy="578413"/>
              <a:chOff x="483342" y="6227659"/>
              <a:chExt cx="6296340" cy="578413"/>
            </a:xfrm>
          </p:grpSpPr>
          <p:grpSp>
            <p:nvGrpSpPr>
              <p:cNvPr id="21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32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33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8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30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71500" y="322242"/>
            <a:ext cx="7975600" cy="5621357"/>
            <a:chOff x="571500" y="322242"/>
            <a:chExt cx="7975600" cy="5621357"/>
          </a:xfrm>
        </p:grpSpPr>
        <p:pic>
          <p:nvPicPr>
            <p:cNvPr id="4" name="Picture 3" descr="IMG_0285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8" b="13333"/>
            <a:stretch/>
          </p:blipFill>
          <p:spPr>
            <a:xfrm>
              <a:off x="571500" y="322242"/>
              <a:ext cx="7975600" cy="562135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03900" y="5207000"/>
              <a:ext cx="2616622" cy="5847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4D8349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208530"/>
                  </a:solidFill>
                  <a:latin typeface="Arial"/>
                  <a:cs typeface="Arial"/>
                </a:rPr>
                <a:t>THANK YOU</a:t>
              </a:r>
              <a:endParaRPr lang="en-US" sz="3200" b="1" dirty="0">
                <a:solidFill>
                  <a:srgbClr val="20853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8" name="Picture 5" descr="File:Verde con trifoglio Verde su cerchio Bianco.png - Wikipedia.pdf">
            <a:extLst>
              <a:ext uri="{FF2B5EF4-FFF2-40B4-BE49-F238E27FC236}">
                <a16:creationId xmlns="" xmlns:a16="http://schemas.microsoft.com/office/drawing/2014/main" id="{4F25AD20-0277-604F-DB2D-610E35720C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17778" r="12907" b="41630"/>
          <a:stretch/>
        </p:blipFill>
        <p:spPr>
          <a:xfrm>
            <a:off x="13805" y="25400"/>
            <a:ext cx="9144000" cy="60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9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">
            <a:extLst>
              <a:ext uri="{FF2B5EF4-FFF2-40B4-BE49-F238E27FC236}">
                <a16:creationId xmlns="" xmlns:a16="http://schemas.microsoft.com/office/drawing/2014/main" id="{80CA301D-818D-FC43-CCD2-BB5FC3FEE139}"/>
              </a:ext>
            </a:extLst>
          </p:cNvPr>
          <p:cNvSpPr txBox="1"/>
          <p:nvPr/>
        </p:nvSpPr>
        <p:spPr>
          <a:xfrm>
            <a:off x="341702" y="-3897"/>
            <a:ext cx="6734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Geological setting and tectonic map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="" xmlns:a16="http://schemas.microsoft.com/office/drawing/2014/main" id="{05E688D7-3157-D3D0-8C42-7DC30A8DC14C}"/>
              </a:ext>
            </a:extLst>
          </p:cNvPr>
          <p:cNvSpPr/>
          <p:nvPr/>
        </p:nvSpPr>
        <p:spPr>
          <a:xfrm rot="10800000" flipV="1">
            <a:off x="605365" y="4547019"/>
            <a:ext cx="220134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B</a:t>
            </a:r>
            <a:endParaRPr lang="en-US" sz="1400" dirty="0"/>
          </a:p>
        </p:txBody>
      </p:sp>
      <p:grpSp>
        <p:nvGrpSpPr>
          <p:cNvPr id="33" name="Gruppo 32">
            <a:extLst>
              <a:ext uri="{FF2B5EF4-FFF2-40B4-BE49-F238E27FC236}">
                <a16:creationId xmlns="" xmlns:a16="http://schemas.microsoft.com/office/drawing/2014/main" id="{72712138-B328-3BAA-6239-09A6CF626F7A}"/>
              </a:ext>
            </a:extLst>
          </p:cNvPr>
          <p:cNvGrpSpPr/>
          <p:nvPr/>
        </p:nvGrpSpPr>
        <p:grpSpPr>
          <a:xfrm>
            <a:off x="5358190" y="907047"/>
            <a:ext cx="3493681" cy="4951818"/>
            <a:chOff x="5629375" y="914400"/>
            <a:chExt cx="3493681" cy="4951818"/>
          </a:xfrm>
        </p:grpSpPr>
        <p:pic>
          <p:nvPicPr>
            <p:cNvPr id="22" name="Picture 9">
              <a:extLst>
                <a:ext uri="{FF2B5EF4-FFF2-40B4-BE49-F238E27FC236}">
                  <a16:creationId xmlns="" xmlns:a16="http://schemas.microsoft.com/office/drawing/2014/main" id="{0BF10096-B175-1794-44FF-EB3069F22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9375" y="914400"/>
              <a:ext cx="3493681" cy="4178301"/>
            </a:xfrm>
            <a:prstGeom prst="rect">
              <a:avLst/>
            </a:prstGeom>
            <a:ln w="15875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Rounded Rectangle 11">
              <a:extLst>
                <a:ext uri="{FF2B5EF4-FFF2-40B4-BE49-F238E27FC236}">
                  <a16:creationId xmlns="" xmlns:a16="http://schemas.microsoft.com/office/drawing/2014/main" id="{F10D5ADA-11A6-1F58-D1C5-B2F801C1AB5B}"/>
                </a:ext>
              </a:extLst>
            </p:cNvPr>
            <p:cNvSpPr/>
            <p:nvPr/>
          </p:nvSpPr>
          <p:spPr>
            <a:xfrm>
              <a:off x="6985000" y="3771900"/>
              <a:ext cx="825500" cy="1095596"/>
            </a:xfrm>
            <a:prstGeom prst="roundRect">
              <a:avLst/>
            </a:prstGeom>
            <a:noFill/>
            <a:ln w="19050" cmpd="sng">
              <a:solidFill>
                <a:srgbClr val="133C0E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12">
              <a:extLst>
                <a:ext uri="{FF2B5EF4-FFF2-40B4-BE49-F238E27FC236}">
                  <a16:creationId xmlns="" xmlns:a16="http://schemas.microsoft.com/office/drawing/2014/main" id="{69AF751C-6D7C-5DBE-5204-401B6676CCF6}"/>
                </a:ext>
              </a:extLst>
            </p:cNvPr>
            <p:cNvSpPr/>
            <p:nvPr/>
          </p:nvSpPr>
          <p:spPr>
            <a:xfrm>
              <a:off x="6050919" y="5281443"/>
              <a:ext cx="2627545" cy="584775"/>
            </a:xfrm>
            <a:prstGeom prst="rect">
              <a:avLst/>
            </a:prstGeom>
            <a:solidFill>
              <a:srgbClr val="DBEBDA"/>
            </a:solidFill>
            <a:ln w="12700" cmpd="sng">
              <a:solidFill>
                <a:srgbClr val="63A75D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133C0E"/>
                  </a:solidFill>
                  <a:latin typeface="Arial"/>
                  <a:cs typeface="Arial"/>
                </a:rPr>
                <a:t>“External Zone” </a:t>
              </a:r>
              <a:r>
                <a:rPr lang="en-US" sz="1600" i="1" dirty="0" err="1">
                  <a:solidFill>
                    <a:srgbClr val="133C0E"/>
                  </a:solidFill>
                  <a:latin typeface="Arial"/>
                  <a:cs typeface="Arial"/>
                </a:rPr>
                <a:t>Iglesiente-Sulcis</a:t>
              </a:r>
              <a:r>
                <a:rPr lang="en-US" sz="1600" i="1" dirty="0">
                  <a:solidFill>
                    <a:srgbClr val="133C0E"/>
                  </a:solidFill>
                  <a:latin typeface="Arial"/>
                  <a:cs typeface="Arial"/>
                </a:rPr>
                <a:t> District</a:t>
              </a:r>
            </a:p>
          </p:txBody>
        </p:sp>
        <p:cxnSp>
          <p:nvCxnSpPr>
            <p:cNvPr id="29" name="Straight Connector 14">
              <a:extLst>
                <a:ext uri="{FF2B5EF4-FFF2-40B4-BE49-F238E27FC236}">
                  <a16:creationId xmlns="" xmlns:a16="http://schemas.microsoft.com/office/drawing/2014/main" id="{A12DFB8B-7FA1-DF35-6890-E9B622D701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78048" y="4867496"/>
              <a:ext cx="257752" cy="402404"/>
            </a:xfrm>
            <a:prstGeom prst="line">
              <a:avLst/>
            </a:prstGeom>
            <a:ln>
              <a:solidFill>
                <a:srgbClr val="133C0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717004" y="6214990"/>
            <a:ext cx="7971965" cy="601139"/>
            <a:chOff x="835311" y="3672157"/>
            <a:chExt cx="7971965" cy="601139"/>
          </a:xfrm>
        </p:grpSpPr>
        <p:grpSp>
          <p:nvGrpSpPr>
            <p:cNvPr id="25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30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37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38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2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35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34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6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  <p:grpSp>
        <p:nvGrpSpPr>
          <p:cNvPr id="31" name="Gruppo 30">
            <a:extLst>
              <a:ext uri="{FF2B5EF4-FFF2-40B4-BE49-F238E27FC236}">
                <a16:creationId xmlns="" xmlns:a16="http://schemas.microsoft.com/office/drawing/2014/main" id="{1BED5307-219D-FB7C-CEF5-B5F753410CF4}"/>
              </a:ext>
            </a:extLst>
          </p:cNvPr>
          <p:cNvGrpSpPr/>
          <p:nvPr/>
        </p:nvGrpSpPr>
        <p:grpSpPr>
          <a:xfrm>
            <a:off x="362697" y="561435"/>
            <a:ext cx="4907802" cy="5609167"/>
            <a:chOff x="212838" y="368300"/>
            <a:chExt cx="5349761" cy="5930900"/>
          </a:xfrm>
          <a:effectLst>
            <a:outerShdw blurRad="190500" algn="ctr" rotWithShape="0">
              <a:srgbClr val="000000">
                <a:alpha val="70000"/>
              </a:srgbClr>
            </a:outerShdw>
          </a:effectLst>
        </p:grpSpPr>
        <p:grpSp>
          <p:nvGrpSpPr>
            <p:cNvPr id="4" name="Group 5">
              <a:extLst>
                <a:ext uri="{FF2B5EF4-FFF2-40B4-BE49-F238E27FC236}">
                  <a16:creationId xmlns="" xmlns:a16="http://schemas.microsoft.com/office/drawing/2014/main" id="{5C180F42-EC76-3A3A-AB0F-4C4E5A6C4238}"/>
                </a:ext>
              </a:extLst>
            </p:cNvPr>
            <p:cNvGrpSpPr/>
            <p:nvPr/>
          </p:nvGrpSpPr>
          <p:grpSpPr>
            <a:xfrm>
              <a:off x="212838" y="368300"/>
              <a:ext cx="5349761" cy="5930900"/>
              <a:chOff x="597715" y="675858"/>
              <a:chExt cx="4684331" cy="4907838"/>
            </a:xfrm>
          </p:grpSpPr>
          <p:pic>
            <p:nvPicPr>
              <p:cNvPr id="5" name="Picture 1">
                <a:extLst>
                  <a:ext uri="{FF2B5EF4-FFF2-40B4-BE49-F238E27FC236}">
                    <a16:creationId xmlns="" xmlns:a16="http://schemas.microsoft.com/office/drawing/2014/main" id="{92D87615-4A01-E0D5-DDA0-A7BB6119A4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7715" y="675858"/>
                <a:ext cx="4684331" cy="4907838"/>
              </a:xfrm>
              <a:prstGeom prst="rect">
                <a:avLst/>
              </a:prstGeom>
              <a:ln w="15875">
                <a:solidFill>
                  <a:srgbClr val="133C0E"/>
                </a:solidFill>
              </a:ln>
            </p:spPr>
          </p:pic>
          <p:sp>
            <p:nvSpPr>
              <p:cNvPr id="6" name="Rectangle 2">
                <a:extLst>
                  <a:ext uri="{FF2B5EF4-FFF2-40B4-BE49-F238E27FC236}">
                    <a16:creationId xmlns="" xmlns:a16="http://schemas.microsoft.com/office/drawing/2014/main" id="{6DAB586D-FE07-67B7-E841-BDA9686D8000}"/>
                  </a:ext>
                </a:extLst>
              </p:cNvPr>
              <p:cNvSpPr/>
              <p:nvPr/>
            </p:nvSpPr>
            <p:spPr>
              <a:xfrm>
                <a:off x="3200400" y="4802901"/>
                <a:ext cx="2081646" cy="7027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  <a:latin typeface="Arial"/>
                    <a:cs typeface="Arial"/>
                  </a:rPr>
                  <a:t>             </a:t>
                </a:r>
                <a:r>
                  <a:rPr lang="en-US" sz="1400" dirty="0" err="1">
                    <a:solidFill>
                      <a:srgbClr val="000000"/>
                    </a:solidFill>
                    <a:latin typeface="Arial"/>
                    <a:cs typeface="Arial"/>
                  </a:rPr>
                  <a:t>Iglesiente-Sulcis</a:t>
                </a:r>
                <a:endParaRPr lang="en-US" sz="14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  <a:p>
                <a:pPr algn="ctr"/>
                <a:r>
                  <a:rPr lang="en-US" sz="1400" dirty="0">
                    <a:solidFill>
                      <a:srgbClr val="000000"/>
                    </a:solidFill>
                    <a:latin typeface="Arial"/>
                    <a:cs typeface="Arial"/>
                  </a:rPr>
                  <a:t>            District</a:t>
                </a:r>
              </a:p>
            </p:txBody>
          </p:sp>
        </p:grpSp>
        <p:sp>
          <p:nvSpPr>
            <p:cNvPr id="8" name="Oval 6">
              <a:extLst>
                <a:ext uri="{FF2B5EF4-FFF2-40B4-BE49-F238E27FC236}">
                  <a16:creationId xmlns="" xmlns:a16="http://schemas.microsoft.com/office/drawing/2014/main" id="{CF14B428-2998-58EE-08F7-75093DA044E6}"/>
                </a:ext>
              </a:extLst>
            </p:cNvPr>
            <p:cNvSpPr/>
            <p:nvPr/>
          </p:nvSpPr>
          <p:spPr>
            <a:xfrm>
              <a:off x="3280834" y="5664200"/>
              <a:ext cx="609600" cy="313267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8">
              <a:extLst>
                <a:ext uri="{FF2B5EF4-FFF2-40B4-BE49-F238E27FC236}">
                  <a16:creationId xmlns="" xmlns:a16="http://schemas.microsoft.com/office/drawing/2014/main" id="{73F26367-1E81-E5CB-D4F4-98148402864B}"/>
                </a:ext>
              </a:extLst>
            </p:cNvPr>
            <p:cNvSpPr/>
            <p:nvPr/>
          </p:nvSpPr>
          <p:spPr>
            <a:xfrm rot="21248620">
              <a:off x="3380340" y="5357126"/>
              <a:ext cx="22416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B</a:t>
              </a:r>
              <a:endParaRPr lang="en-US" sz="1400" dirty="0"/>
            </a:p>
          </p:txBody>
        </p:sp>
        <p:sp>
          <p:nvSpPr>
            <p:cNvPr id="39" name="Oval 6">
              <a:extLst>
                <a:ext uri="{FF2B5EF4-FFF2-40B4-BE49-F238E27FC236}">
                  <a16:creationId xmlns="" xmlns:a16="http://schemas.microsoft.com/office/drawing/2014/main" id="{CF14B428-2998-58EE-08F7-75093DA044E6}"/>
                </a:ext>
              </a:extLst>
            </p:cNvPr>
            <p:cNvSpPr/>
            <p:nvPr/>
          </p:nvSpPr>
          <p:spPr>
            <a:xfrm rot="2417425">
              <a:off x="774570" y="4825054"/>
              <a:ext cx="883191" cy="490254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756248" y="4969651"/>
            <a:ext cx="172369" cy="143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8737" y="4692646"/>
            <a:ext cx="219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B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76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">
            <a:extLst>
              <a:ext uri="{FF2B5EF4-FFF2-40B4-BE49-F238E27FC236}">
                <a16:creationId xmlns="" xmlns:a16="http://schemas.microsoft.com/office/drawing/2014/main" id="{80CA301D-818D-FC43-CCD2-BB5FC3FEE139}"/>
              </a:ext>
            </a:extLst>
          </p:cNvPr>
          <p:cNvSpPr txBox="1"/>
          <p:nvPr/>
        </p:nvSpPr>
        <p:spPr>
          <a:xfrm>
            <a:off x="93090" y="-17307"/>
            <a:ext cx="9079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Arial"/>
                <a:cs typeface="Arial"/>
              </a:rPr>
              <a:t>Iglesiente-Sulcis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district and old mines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7C03ACF-BD5F-A617-1ADB-9D6E06FFD41E}"/>
              </a:ext>
            </a:extLst>
          </p:cNvPr>
          <p:cNvGrpSpPr/>
          <p:nvPr/>
        </p:nvGrpSpPr>
        <p:grpSpPr>
          <a:xfrm>
            <a:off x="454664" y="551810"/>
            <a:ext cx="8254998" cy="5451587"/>
            <a:chOff x="508000" y="512233"/>
            <a:chExt cx="8254998" cy="5451587"/>
          </a:xfrm>
          <a:effectLst>
            <a:outerShdw blurRad="190500" algn="ctr" rotWithShape="0">
              <a:srgbClr val="000000">
                <a:alpha val="70000"/>
              </a:srgbClr>
            </a:outerShdw>
          </a:effectLst>
        </p:grpSpPr>
        <p:sp>
          <p:nvSpPr>
            <p:cNvPr id="3" name="Rectangle 3">
              <a:extLst>
                <a:ext uri="{FF2B5EF4-FFF2-40B4-BE49-F238E27FC236}">
                  <a16:creationId xmlns="" xmlns:a16="http://schemas.microsoft.com/office/drawing/2014/main" id="{07BA4509-072B-279E-A2A7-9F4CB3EF04B6}"/>
                </a:ext>
              </a:extLst>
            </p:cNvPr>
            <p:cNvSpPr/>
            <p:nvPr/>
          </p:nvSpPr>
          <p:spPr>
            <a:xfrm>
              <a:off x="508000" y="533400"/>
              <a:ext cx="8153400" cy="5410200"/>
            </a:xfrm>
            <a:prstGeom prst="rect">
              <a:avLst/>
            </a:prstGeom>
            <a:solidFill>
              <a:srgbClr val="CCFFCC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 descr="Figure 1 - map SW Sardinia.pdf">
              <a:extLst>
                <a:ext uri="{FF2B5EF4-FFF2-40B4-BE49-F238E27FC236}">
                  <a16:creationId xmlns="" xmlns:a16="http://schemas.microsoft.com/office/drawing/2014/main" id="{CC20FEE6-7E67-4325-23C5-005710A63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8" y="512233"/>
              <a:ext cx="8153400" cy="5451587"/>
            </a:xfrm>
            <a:prstGeom prst="rect">
              <a:avLst/>
            </a:prstGeom>
          </p:spPr>
        </p:pic>
      </p:grpSp>
      <p:grpSp>
        <p:nvGrpSpPr>
          <p:cNvPr id="21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598127" y="6156459"/>
            <a:ext cx="7971965" cy="601139"/>
            <a:chOff x="835311" y="3672157"/>
            <a:chExt cx="7971965" cy="601139"/>
          </a:xfrm>
        </p:grpSpPr>
        <p:grpSp>
          <p:nvGrpSpPr>
            <p:cNvPr id="22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4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29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30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5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27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26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3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6536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">
            <a:extLst>
              <a:ext uri="{FF2B5EF4-FFF2-40B4-BE49-F238E27FC236}">
                <a16:creationId xmlns="" xmlns:a16="http://schemas.microsoft.com/office/drawing/2014/main" id="{80CA301D-818D-FC43-CCD2-BB5FC3FEE139}"/>
              </a:ext>
            </a:extLst>
          </p:cNvPr>
          <p:cNvSpPr txBox="1"/>
          <p:nvPr/>
        </p:nvSpPr>
        <p:spPr>
          <a:xfrm>
            <a:off x="64256" y="9022"/>
            <a:ext cx="9079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Sedimentary environment and stratigraphic record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="" xmlns:a16="http://schemas.microsoft.com/office/drawing/2014/main" id="{0AC74B4F-998E-E547-7617-329E65AFE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96" y="614276"/>
            <a:ext cx="3792763" cy="5548168"/>
          </a:xfrm>
          <a:prstGeom prst="rect">
            <a:avLst/>
          </a:prstGeom>
          <a:ln w="15875" cmpd="sng">
            <a:solidFill>
              <a:srgbClr val="133C0E"/>
            </a:solidFill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grpSp>
        <p:nvGrpSpPr>
          <p:cNvPr id="19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625986" y="6256861"/>
            <a:ext cx="7971965" cy="601139"/>
            <a:chOff x="835311" y="3672157"/>
            <a:chExt cx="7971965" cy="601139"/>
          </a:xfrm>
        </p:grpSpPr>
        <p:grpSp>
          <p:nvGrpSpPr>
            <p:cNvPr id="21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3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28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29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4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26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25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2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691131" y="639676"/>
            <a:ext cx="4254500" cy="532453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 smtClean="0">
                <a:latin typeface="Arial"/>
                <a:cs typeface="Arial"/>
              </a:rPr>
              <a:t>The development </a:t>
            </a:r>
            <a:r>
              <a:rPr lang="en-US" sz="2000" i="1" dirty="0">
                <a:latin typeface="Arial"/>
                <a:cs typeface="Arial"/>
              </a:rPr>
              <a:t>of the carbonate platform in the Cambrian </a:t>
            </a:r>
            <a:r>
              <a:rPr lang="en-US" sz="2000" i="1" dirty="0" smtClean="0">
                <a:latin typeface="Arial"/>
                <a:cs typeface="Arial"/>
              </a:rPr>
              <a:t>of Sardinia follows </a:t>
            </a:r>
            <a:r>
              <a:rPr lang="en-US" sz="2000" i="1" dirty="0">
                <a:latin typeface="Arial"/>
                <a:cs typeface="Arial"/>
              </a:rPr>
              <a:t>a multi-stage </a:t>
            </a:r>
            <a:r>
              <a:rPr lang="en-US" sz="2000" i="1" dirty="0" smtClean="0">
                <a:latin typeface="Arial"/>
                <a:cs typeface="Arial"/>
              </a:rPr>
              <a:t>evolution, including </a:t>
            </a:r>
            <a:r>
              <a:rPr lang="en-US" sz="2000" i="1" dirty="0">
                <a:latin typeface="Arial"/>
                <a:cs typeface="Arial"/>
              </a:rPr>
              <a:t>the </a:t>
            </a:r>
            <a:r>
              <a:rPr lang="en-US" sz="2000" i="1" dirty="0" smtClean="0">
                <a:latin typeface="Arial"/>
                <a:cs typeface="Arial"/>
              </a:rPr>
              <a:t>progression </a:t>
            </a:r>
            <a:r>
              <a:rPr lang="en-US" sz="2000" i="1" dirty="0">
                <a:latin typeface="Arial"/>
                <a:cs typeface="Arial"/>
              </a:rPr>
              <a:t>from a </a:t>
            </a:r>
            <a:r>
              <a:rPr lang="en-US" sz="2000" b="1" i="1" dirty="0" err="1">
                <a:solidFill>
                  <a:srgbClr val="FF0000"/>
                </a:solidFill>
                <a:latin typeface="Arial"/>
                <a:cs typeface="Arial"/>
              </a:rPr>
              <a:t>terrigenous</a:t>
            </a:r>
            <a:r>
              <a:rPr lang="en-US" sz="2000" b="1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carbonate </a:t>
            </a:r>
            <a:r>
              <a:rPr lang="en-US" sz="2000" b="1" i="1" dirty="0">
                <a:solidFill>
                  <a:srgbClr val="FF0000"/>
                </a:solidFill>
                <a:latin typeface="Arial"/>
                <a:cs typeface="Arial"/>
              </a:rPr>
              <a:t>ramp </a:t>
            </a:r>
            <a:r>
              <a:rPr lang="en-US" sz="2000" i="1" dirty="0">
                <a:latin typeface="Arial"/>
                <a:cs typeface="Arial"/>
              </a:rPr>
              <a:t>or a </a:t>
            </a:r>
            <a:r>
              <a:rPr lang="en-US" sz="2000" b="1" i="1" dirty="0">
                <a:solidFill>
                  <a:srgbClr val="FF0000"/>
                </a:solidFill>
                <a:latin typeface="Arial"/>
                <a:cs typeface="Arial"/>
              </a:rPr>
              <a:t>rimmed shelf </a:t>
            </a:r>
            <a:r>
              <a:rPr lang="en-US" sz="2000" i="1" dirty="0">
                <a:latin typeface="Arial"/>
                <a:cs typeface="Arial"/>
              </a:rPr>
              <a:t>attached to an easterly </a:t>
            </a:r>
            <a:r>
              <a:rPr lang="en-US" sz="2000" i="1" dirty="0" smtClean="0">
                <a:latin typeface="Arial"/>
                <a:cs typeface="Arial"/>
              </a:rPr>
              <a:t>continental </a:t>
            </a:r>
            <a:r>
              <a:rPr lang="en-US" sz="2000" i="1" dirty="0">
                <a:latin typeface="Arial"/>
                <a:cs typeface="Arial"/>
              </a:rPr>
              <a:t>area (</a:t>
            </a:r>
            <a:r>
              <a:rPr lang="en-US" sz="2000" i="1" dirty="0" err="1">
                <a:latin typeface="Arial"/>
                <a:cs typeface="Arial"/>
              </a:rPr>
              <a:t>Nebida</a:t>
            </a:r>
            <a:r>
              <a:rPr lang="en-US" sz="2000" i="1" dirty="0">
                <a:latin typeface="Arial"/>
                <a:cs typeface="Arial"/>
              </a:rPr>
              <a:t> Group</a:t>
            </a:r>
            <a:r>
              <a:rPr lang="en-US" sz="2000" i="1" dirty="0" smtClean="0">
                <a:latin typeface="Arial"/>
                <a:cs typeface="Arial"/>
              </a:rPr>
              <a:t>), </a:t>
            </a:r>
            <a:r>
              <a:rPr lang="en-US" sz="2000" i="1" dirty="0">
                <a:latin typeface="Arial"/>
                <a:cs typeface="Arial"/>
              </a:rPr>
              <a:t>to an isolated</a:t>
            </a:r>
            <a:r>
              <a:rPr lang="en-US" sz="2000" i="1" dirty="0" smtClean="0">
                <a:latin typeface="Arial"/>
                <a:cs typeface="Arial"/>
              </a:rPr>
              <a:t>, subsequently </a:t>
            </a:r>
            <a:r>
              <a:rPr lang="en-US" sz="2000" i="1" dirty="0">
                <a:latin typeface="Arial"/>
                <a:cs typeface="Arial"/>
              </a:rPr>
              <a:t>flooded, </a:t>
            </a:r>
            <a:r>
              <a:rPr lang="en-US" sz="2000" b="1" i="1" dirty="0">
                <a:solidFill>
                  <a:srgbClr val="FF0000"/>
                </a:solidFill>
                <a:latin typeface="Arial"/>
                <a:cs typeface="Arial"/>
              </a:rPr>
              <a:t>carbonate platform</a:t>
            </a:r>
            <a:r>
              <a:rPr lang="en-US" sz="2000" i="1" dirty="0">
                <a:latin typeface="Arial"/>
                <a:cs typeface="Arial"/>
              </a:rPr>
              <a:t> (</a:t>
            </a:r>
            <a:r>
              <a:rPr lang="en-US" sz="2000" i="1" dirty="0" err="1">
                <a:latin typeface="Arial"/>
                <a:cs typeface="Arial"/>
              </a:rPr>
              <a:t>Gonnesa</a:t>
            </a:r>
            <a:r>
              <a:rPr lang="en-US" sz="2000" i="1" dirty="0">
                <a:latin typeface="Arial"/>
                <a:cs typeface="Arial"/>
              </a:rPr>
              <a:t> Group</a:t>
            </a:r>
            <a:r>
              <a:rPr lang="en-US" sz="2000" i="1" dirty="0" smtClean="0">
                <a:latin typeface="Arial"/>
                <a:cs typeface="Arial"/>
              </a:rPr>
              <a:t>). </a:t>
            </a:r>
          </a:p>
          <a:p>
            <a:pPr algn="just"/>
            <a:r>
              <a:rPr lang="en-US" sz="2000" i="1" dirty="0" smtClean="0">
                <a:latin typeface="Arial"/>
                <a:cs typeface="Arial"/>
              </a:rPr>
              <a:t>The platform was bordered by slope areas leading to western and eastern basins. </a:t>
            </a:r>
          </a:p>
          <a:p>
            <a:pPr algn="just"/>
            <a:r>
              <a:rPr lang="en-US" sz="2000" i="1" dirty="0" smtClean="0">
                <a:latin typeface="Arial"/>
                <a:cs typeface="Arial"/>
              </a:rPr>
              <a:t>The platform was finally </a:t>
            </a:r>
            <a:r>
              <a:rPr lang="en-US" sz="2000" i="1" dirty="0">
                <a:latin typeface="Arial"/>
                <a:cs typeface="Arial"/>
              </a:rPr>
              <a:t>covered by </a:t>
            </a:r>
            <a:r>
              <a:rPr lang="en-US" sz="2000" i="1" dirty="0" err="1">
                <a:latin typeface="Arial"/>
                <a:cs typeface="Arial"/>
              </a:rPr>
              <a:t>terrigenous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smtClean="0">
                <a:latin typeface="Arial"/>
                <a:cs typeface="Arial"/>
              </a:rPr>
              <a:t>sediments deposited </a:t>
            </a:r>
            <a:r>
              <a:rPr lang="en-US" sz="2000" i="1" dirty="0">
                <a:latin typeface="Arial"/>
                <a:cs typeface="Arial"/>
              </a:rPr>
              <a:t>in an open marine environment (Iglesias Group</a:t>
            </a:r>
            <a:r>
              <a:rPr lang="en-US" sz="2000" i="1" dirty="0" smtClean="0">
                <a:latin typeface="Arial"/>
                <a:cs typeface="Arial"/>
              </a:rPr>
              <a:t>).</a:t>
            </a:r>
            <a:endParaRPr lang="en-US" sz="20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605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">
            <a:extLst>
              <a:ext uri="{FF2B5EF4-FFF2-40B4-BE49-F238E27FC236}">
                <a16:creationId xmlns="" xmlns:a16="http://schemas.microsoft.com/office/drawing/2014/main" id="{80CA301D-818D-FC43-CCD2-BB5FC3FEE139}"/>
              </a:ext>
            </a:extLst>
          </p:cNvPr>
          <p:cNvSpPr txBox="1"/>
          <p:nvPr/>
        </p:nvSpPr>
        <p:spPr>
          <a:xfrm>
            <a:off x="64256" y="9022"/>
            <a:ext cx="9079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Sedimentary environment and stratigraphic record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04CD5D62-305C-D1BD-DAD4-148727557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80" y="598665"/>
            <a:ext cx="3270669" cy="5610590"/>
          </a:xfrm>
          <a:prstGeom prst="rect">
            <a:avLst/>
          </a:prstGeom>
          <a:ln w="19050" cmpd="sng">
            <a:solidFill>
              <a:srgbClr val="133C0E"/>
            </a:solidFill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grpSp>
        <p:nvGrpSpPr>
          <p:cNvPr id="19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625986" y="6256861"/>
            <a:ext cx="7971965" cy="601139"/>
            <a:chOff x="835311" y="3672157"/>
            <a:chExt cx="7971965" cy="601139"/>
          </a:xfrm>
        </p:grpSpPr>
        <p:grpSp>
          <p:nvGrpSpPr>
            <p:cNvPr id="21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23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28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29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4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26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25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22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4284730" y="827265"/>
            <a:ext cx="4516370" cy="224676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>
                <a:latin typeface="Arial"/>
                <a:cs typeface="Arial"/>
              </a:rPr>
              <a:t>The main control of the evolution of the Cambrian platform was a strong tensional </a:t>
            </a:r>
            <a:r>
              <a:rPr lang="en-US" sz="2000" i="1" dirty="0" err="1" smtClean="0">
                <a:latin typeface="Arial"/>
                <a:cs typeface="Arial"/>
              </a:rPr>
              <a:t>tectonism</a:t>
            </a:r>
            <a:r>
              <a:rPr lang="en-US" sz="2000" i="1" dirty="0" smtClean="0">
                <a:latin typeface="Arial"/>
                <a:cs typeface="Arial"/>
              </a:rPr>
              <a:t>, </a:t>
            </a:r>
            <a:r>
              <a:rPr lang="en-US" sz="2000" i="1" dirty="0">
                <a:latin typeface="Arial"/>
                <a:cs typeface="Arial"/>
              </a:rPr>
              <a:t>mirrored by abrupt </a:t>
            </a:r>
            <a:r>
              <a:rPr lang="en-US" sz="2000" b="1" i="1" dirty="0" err="1">
                <a:solidFill>
                  <a:srgbClr val="FF0000"/>
                </a:solidFill>
                <a:latin typeface="Arial"/>
                <a:cs typeface="Arial"/>
              </a:rPr>
              <a:t>facies</a:t>
            </a:r>
            <a:r>
              <a:rPr lang="en-US" sz="2000" b="1" i="1" dirty="0">
                <a:solidFill>
                  <a:srgbClr val="FF0000"/>
                </a:solidFill>
                <a:latin typeface="Arial"/>
                <a:cs typeface="Arial"/>
              </a:rPr>
              <a:t> changes</a:t>
            </a:r>
            <a:r>
              <a:rPr lang="en-US" sz="2000" i="1" dirty="0">
                <a:latin typeface="Arial"/>
                <a:cs typeface="Arial"/>
              </a:rPr>
              <a:t>, and coupled with differences in thicknesses and an abundance of </a:t>
            </a:r>
            <a:r>
              <a:rPr lang="en-US" sz="2000" i="1" dirty="0" err="1">
                <a:latin typeface="Arial"/>
                <a:cs typeface="Arial"/>
              </a:rPr>
              <a:t>breccias</a:t>
            </a:r>
            <a:r>
              <a:rPr lang="en-US" sz="2000" i="1" dirty="0">
                <a:latin typeface="Arial"/>
                <a:cs typeface="Arial"/>
              </a:rPr>
              <a:t> at several stratigraphic </a:t>
            </a:r>
            <a:r>
              <a:rPr lang="en-US" sz="2000" i="1" dirty="0" smtClean="0">
                <a:latin typeface="Arial"/>
                <a:cs typeface="Arial"/>
              </a:rPr>
              <a:t>levels.</a:t>
            </a:r>
            <a:endParaRPr lang="en-US" sz="2000" i="1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463800" y="4584700"/>
            <a:ext cx="1993900" cy="12700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74900" y="3479800"/>
            <a:ext cx="1993900" cy="12700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32300" y="4412734"/>
            <a:ext cx="2135020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Tensional tectonics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68800" y="3307834"/>
            <a:ext cx="2135020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Tensional tectonics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2294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0"/>
                <a:lumOff val="100000"/>
              </a:schemeClr>
            </a:gs>
            <a:gs pos="58000">
              <a:schemeClr val="accent3">
                <a:lumMod val="0"/>
                <a:lumOff val="100000"/>
              </a:schemeClr>
            </a:gs>
            <a:gs pos="0">
              <a:srgbClr val="5FA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>
            <a:extLst>
              <a:ext uri="{FF2B5EF4-FFF2-40B4-BE49-F238E27FC236}">
                <a16:creationId xmlns="" xmlns:a16="http://schemas.microsoft.com/office/drawing/2014/main" id="{91BCEB22-9177-813A-08C7-F3467F3F391C}"/>
              </a:ext>
            </a:extLst>
          </p:cNvPr>
          <p:cNvGrpSpPr/>
          <p:nvPr/>
        </p:nvGrpSpPr>
        <p:grpSpPr>
          <a:xfrm>
            <a:off x="4442888" y="3564712"/>
            <a:ext cx="4006873" cy="2577210"/>
            <a:chOff x="4370249" y="3128772"/>
            <a:chExt cx="4329684" cy="2784842"/>
          </a:xfrm>
        </p:grpSpPr>
        <p:pic>
          <p:nvPicPr>
            <p:cNvPr id="4" name="Picture 9" descr="Ceroide.pdf">
              <a:extLst>
                <a:ext uri="{FF2B5EF4-FFF2-40B4-BE49-F238E27FC236}">
                  <a16:creationId xmlns="" xmlns:a16="http://schemas.microsoft.com/office/drawing/2014/main" id="{33CE7B08-2CB7-816C-DDE7-6523E2551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87" t="12184" r="18029" b="16335"/>
            <a:stretch/>
          </p:blipFill>
          <p:spPr>
            <a:xfrm rot="5400000">
              <a:off x="5217118" y="2430799"/>
              <a:ext cx="2635946" cy="4329684"/>
            </a:xfrm>
            <a:prstGeom prst="rect">
              <a:avLst/>
            </a:prstGeom>
            <a:ln w="15875">
              <a:solidFill>
                <a:srgbClr val="133C0E"/>
              </a:solidFill>
            </a:ln>
            <a:effectLst>
              <a:outerShdw blurRad="190500" algn="ctr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5" name="Straight Arrow Connector 13">
              <a:extLst>
                <a:ext uri="{FF2B5EF4-FFF2-40B4-BE49-F238E27FC236}">
                  <a16:creationId xmlns="" xmlns:a16="http://schemas.microsoft.com/office/drawing/2014/main" id="{F6CFCE6C-55B2-5A67-CFFD-995184EEC07C}"/>
                </a:ext>
              </a:extLst>
            </p:cNvPr>
            <p:cNvCxnSpPr>
              <a:cxnSpLocks/>
            </p:cNvCxnSpPr>
            <p:nvPr/>
          </p:nvCxnSpPr>
          <p:spPr>
            <a:xfrm>
              <a:off x="4509763" y="3128772"/>
              <a:ext cx="1541592" cy="140359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20">
              <a:extLst>
                <a:ext uri="{FF2B5EF4-FFF2-40B4-BE49-F238E27FC236}">
                  <a16:creationId xmlns="" xmlns:a16="http://schemas.microsoft.com/office/drawing/2014/main" id="{48E2A777-0C9E-ED12-8227-925355F9A097}"/>
                </a:ext>
              </a:extLst>
            </p:cNvPr>
            <p:cNvSpPr txBox="1"/>
            <p:nvPr/>
          </p:nvSpPr>
          <p:spPr>
            <a:xfrm>
              <a:off x="4496697" y="5541845"/>
              <a:ext cx="1940351" cy="332573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63A75D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133C0E"/>
                  </a:solidFill>
                  <a:latin typeface="Arial"/>
                  <a:cs typeface="Arial"/>
                </a:rPr>
                <a:t>Lagoonal</a:t>
              </a:r>
              <a:r>
                <a:rPr lang="en-US" sz="1400" dirty="0">
                  <a:solidFill>
                    <a:srgbClr val="133C0E"/>
                  </a:solidFill>
                  <a:latin typeface="Arial"/>
                  <a:cs typeface="Arial"/>
                </a:rPr>
                <a:t> Limestone</a:t>
              </a:r>
            </a:p>
          </p:txBody>
        </p:sp>
      </p:grpSp>
      <p:pic>
        <p:nvPicPr>
          <p:cNvPr id="19" name="Picture 16">
            <a:extLst>
              <a:ext uri="{FF2B5EF4-FFF2-40B4-BE49-F238E27FC236}">
                <a16:creationId xmlns="" xmlns:a16="http://schemas.microsoft.com/office/drawing/2014/main" id="{3B7C374E-D941-DAF2-E71A-6D3B4D4B0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720" b="8702"/>
          <a:stretch/>
        </p:blipFill>
        <p:spPr>
          <a:xfrm>
            <a:off x="170585" y="436718"/>
            <a:ext cx="4961711" cy="2146774"/>
          </a:xfrm>
          <a:prstGeom prst="rect">
            <a:avLst/>
          </a:prstGeom>
          <a:ln w="38100" cmpd="sng">
            <a:solidFill>
              <a:srgbClr val="208530"/>
            </a:solidFill>
          </a:ln>
        </p:spPr>
      </p:pic>
      <p:grpSp>
        <p:nvGrpSpPr>
          <p:cNvPr id="21" name="Group 15">
            <a:extLst>
              <a:ext uri="{FF2B5EF4-FFF2-40B4-BE49-F238E27FC236}">
                <a16:creationId xmlns="" xmlns:a16="http://schemas.microsoft.com/office/drawing/2014/main" id="{B2DE4921-CC32-3F18-2E5C-ED6732035BA2}"/>
              </a:ext>
            </a:extLst>
          </p:cNvPr>
          <p:cNvGrpSpPr/>
          <p:nvPr/>
        </p:nvGrpSpPr>
        <p:grpSpPr>
          <a:xfrm>
            <a:off x="551782" y="365734"/>
            <a:ext cx="8257696" cy="5809475"/>
            <a:chOff x="273053" y="338240"/>
            <a:chExt cx="8531951" cy="5809475"/>
          </a:xfrm>
        </p:grpSpPr>
        <p:grpSp>
          <p:nvGrpSpPr>
            <p:cNvPr id="22" name="Group 10">
              <a:extLst>
                <a:ext uri="{FF2B5EF4-FFF2-40B4-BE49-F238E27FC236}">
                  <a16:creationId xmlns="" xmlns:a16="http://schemas.microsoft.com/office/drawing/2014/main" id="{C7C3CDC2-301B-DBE7-72A7-CE5588E864FD}"/>
                </a:ext>
              </a:extLst>
            </p:cNvPr>
            <p:cNvGrpSpPr/>
            <p:nvPr/>
          </p:nvGrpSpPr>
          <p:grpSpPr>
            <a:xfrm>
              <a:off x="273053" y="338240"/>
              <a:ext cx="8531951" cy="5809475"/>
              <a:chOff x="273053" y="338240"/>
              <a:chExt cx="8531951" cy="5809475"/>
            </a:xfrm>
          </p:grpSpPr>
          <p:pic>
            <p:nvPicPr>
              <p:cNvPr id="24" name="Picture 3" descr="DolomieRigateFoto-0005small.jpg">
                <a:extLst>
                  <a:ext uri="{FF2B5EF4-FFF2-40B4-BE49-F238E27FC236}">
                    <a16:creationId xmlns="" xmlns:a16="http://schemas.microsoft.com/office/drawing/2014/main" id="{D2959F52-39B3-3DFD-CD12-434D12BC66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3117" y="338240"/>
                <a:ext cx="4611887" cy="3075535"/>
              </a:xfrm>
              <a:prstGeom prst="rect">
                <a:avLst/>
              </a:prstGeom>
              <a:ln w="15875">
                <a:solidFill>
                  <a:srgbClr val="133C0E"/>
                </a:solidFill>
              </a:ln>
              <a:effectLst>
                <a:outerShdw blurRad="190500" algn="ctr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5" name="Picture 4" descr="DolomieRigateVere_ER6_0180.jpg">
                <a:extLst>
                  <a:ext uri="{FF2B5EF4-FFF2-40B4-BE49-F238E27FC236}">
                    <a16:creationId xmlns="" xmlns:a16="http://schemas.microsoft.com/office/drawing/2014/main" id="{4759FCEA-82FA-186A-668E-4AF355BD0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053" y="3683710"/>
                <a:ext cx="3907266" cy="2464005"/>
              </a:xfrm>
              <a:prstGeom prst="rect">
                <a:avLst/>
              </a:prstGeom>
              <a:ln w="15875">
                <a:solidFill>
                  <a:srgbClr val="133C0E"/>
                </a:solidFill>
              </a:ln>
              <a:effectLst>
                <a:outerShdw blurRad="190500" algn="ctr" rotWithShape="0">
                  <a:srgbClr val="000000">
                    <a:alpha val="70000"/>
                  </a:srgbClr>
                </a:outerShdw>
              </a:effectLst>
            </p:spPr>
          </p:pic>
          <p:cxnSp>
            <p:nvCxnSpPr>
              <p:cNvPr id="26" name="Straight Arrow Connector 8">
                <a:extLst>
                  <a:ext uri="{FF2B5EF4-FFF2-40B4-BE49-F238E27FC236}">
                    <a16:creationId xmlns="" xmlns:a16="http://schemas.microsoft.com/office/drawing/2014/main" id="{048D6B79-0A02-3339-772B-D3686DDEFF8B}"/>
                  </a:ext>
                </a:extLst>
              </p:cNvPr>
              <p:cNvCxnSpPr/>
              <p:nvPr/>
            </p:nvCxnSpPr>
            <p:spPr>
              <a:xfrm flipH="1">
                <a:off x="3377209" y="3548002"/>
                <a:ext cx="850900" cy="890657"/>
              </a:xfrm>
              <a:prstGeom prst="straightConnector1">
                <a:avLst/>
              </a:prstGeom>
              <a:ln w="38100" cmpd="sng">
                <a:solidFill>
                  <a:srgbClr val="FFFF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14">
                <a:extLst>
                  <a:ext uri="{FF2B5EF4-FFF2-40B4-BE49-F238E27FC236}">
                    <a16:creationId xmlns="" xmlns:a16="http://schemas.microsoft.com/office/drawing/2014/main" id="{08C24C11-1216-1794-0BC4-E0B35B58651B}"/>
                  </a:ext>
                </a:extLst>
              </p:cNvPr>
              <p:cNvCxnSpPr/>
              <p:nvPr/>
            </p:nvCxnSpPr>
            <p:spPr>
              <a:xfrm flipV="1">
                <a:off x="4556565" y="2184167"/>
                <a:ext cx="493851" cy="873324"/>
              </a:xfrm>
              <a:prstGeom prst="straightConnector1">
                <a:avLst/>
              </a:prstGeom>
              <a:ln w="38100" cmpd="sng">
                <a:solidFill>
                  <a:srgbClr val="FFFF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18">
                <a:extLst>
                  <a:ext uri="{FF2B5EF4-FFF2-40B4-BE49-F238E27FC236}">
                    <a16:creationId xmlns="" xmlns:a16="http://schemas.microsoft.com/office/drawing/2014/main" id="{AE6F90F3-9390-E112-AE29-54F014ED7706}"/>
                  </a:ext>
                </a:extLst>
              </p:cNvPr>
              <p:cNvSpPr txBox="1"/>
              <p:nvPr/>
            </p:nvSpPr>
            <p:spPr>
              <a:xfrm>
                <a:off x="7335981" y="409224"/>
                <a:ext cx="1366466" cy="307777"/>
              </a:xfrm>
              <a:prstGeom prst="rect">
                <a:avLst/>
              </a:prstGeom>
              <a:solidFill>
                <a:srgbClr val="DBEBDA"/>
              </a:solidFill>
              <a:ln>
                <a:solidFill>
                  <a:srgbClr val="63A75D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133C0E"/>
                    </a:solidFill>
                    <a:latin typeface="Arial"/>
                    <a:cs typeface="Arial"/>
                  </a:rPr>
                  <a:t>Tidal Dolomite</a:t>
                </a:r>
              </a:p>
            </p:txBody>
          </p:sp>
          <p:sp>
            <p:nvSpPr>
              <p:cNvPr id="29" name="TextBox 19">
                <a:extLst>
                  <a:ext uri="{FF2B5EF4-FFF2-40B4-BE49-F238E27FC236}">
                    <a16:creationId xmlns="" xmlns:a16="http://schemas.microsoft.com/office/drawing/2014/main" id="{C997CD5B-38BE-1373-3125-078ABCC973C1}"/>
                  </a:ext>
                </a:extLst>
              </p:cNvPr>
              <p:cNvSpPr txBox="1"/>
              <p:nvPr/>
            </p:nvSpPr>
            <p:spPr>
              <a:xfrm>
                <a:off x="273053" y="5809161"/>
                <a:ext cx="3807488" cy="307777"/>
              </a:xfrm>
              <a:prstGeom prst="rect">
                <a:avLst/>
              </a:prstGeom>
              <a:solidFill>
                <a:srgbClr val="DBEBDA"/>
              </a:solidFill>
              <a:ln>
                <a:solidFill>
                  <a:srgbClr val="63A75D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133C0E"/>
                    </a:solidFill>
                    <a:latin typeface="Arial"/>
                    <a:cs typeface="Arial"/>
                  </a:rPr>
                  <a:t>Tidal </a:t>
                </a:r>
                <a:r>
                  <a:rPr lang="en-US" sz="1400" dirty="0" smtClean="0">
                    <a:solidFill>
                      <a:srgbClr val="133C0E"/>
                    </a:solidFill>
                    <a:latin typeface="Arial"/>
                    <a:cs typeface="Arial"/>
                  </a:rPr>
                  <a:t>Dolomite Microbial </a:t>
                </a:r>
                <a:r>
                  <a:rPr lang="en-US" sz="1400" dirty="0" err="1" smtClean="0">
                    <a:solidFill>
                      <a:srgbClr val="133C0E"/>
                    </a:solidFill>
                    <a:latin typeface="Arial"/>
                    <a:cs typeface="Arial"/>
                  </a:rPr>
                  <a:t>mats+Stromatolites</a:t>
                </a:r>
                <a:endParaRPr lang="en-US" sz="1400" dirty="0">
                  <a:solidFill>
                    <a:srgbClr val="133C0E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E669568E-65A4-FCA0-8768-E745C877AA12}"/>
                </a:ext>
              </a:extLst>
            </p:cNvPr>
            <p:cNvSpPr txBox="1"/>
            <p:nvPr/>
          </p:nvSpPr>
          <p:spPr>
            <a:xfrm>
              <a:off x="4272461" y="3078439"/>
              <a:ext cx="3746753" cy="335336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63A75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133C0E"/>
                  </a:solidFill>
                  <a:latin typeface="Arial"/>
                  <a:cs typeface="Arial"/>
                </a:rPr>
                <a:t>Gonnesa</a:t>
              </a:r>
              <a:r>
                <a:rPr lang="en-US" sz="1600" b="1" dirty="0">
                  <a:solidFill>
                    <a:srgbClr val="133C0E"/>
                  </a:solidFill>
                  <a:latin typeface="Arial"/>
                  <a:cs typeface="Arial"/>
                </a:rPr>
                <a:t> Group </a:t>
              </a:r>
              <a:r>
                <a:rPr lang="mr-IN" sz="1600" dirty="0">
                  <a:solidFill>
                    <a:srgbClr val="133C0E"/>
                  </a:solidFill>
                  <a:latin typeface="Arial"/>
                  <a:cs typeface="Arial"/>
                </a:rPr>
                <a:t>–</a:t>
              </a:r>
              <a:r>
                <a:rPr lang="en-US" sz="1600" dirty="0">
                  <a:solidFill>
                    <a:srgbClr val="133C0E"/>
                  </a:solidFill>
                  <a:latin typeface="Arial"/>
                  <a:cs typeface="Arial"/>
                </a:rPr>
                <a:t> Lower Cambrian</a:t>
              </a:r>
            </a:p>
          </p:txBody>
        </p:sp>
      </p:grpSp>
      <p:grpSp>
        <p:nvGrpSpPr>
          <p:cNvPr id="30" name="Group 24">
            <a:extLst>
              <a:ext uri="{FF2B5EF4-FFF2-40B4-BE49-F238E27FC236}">
                <a16:creationId xmlns="" xmlns:a16="http://schemas.microsoft.com/office/drawing/2014/main" id="{C214A589-4874-0C39-C372-80BE38263A12}"/>
              </a:ext>
            </a:extLst>
          </p:cNvPr>
          <p:cNvGrpSpPr/>
          <p:nvPr/>
        </p:nvGrpSpPr>
        <p:grpSpPr>
          <a:xfrm>
            <a:off x="149105" y="364999"/>
            <a:ext cx="4113726" cy="3442447"/>
            <a:chOff x="-61660" y="15261"/>
            <a:chExt cx="4113726" cy="3442447"/>
          </a:xfrm>
        </p:grpSpPr>
        <p:sp>
          <p:nvSpPr>
            <p:cNvPr id="31" name="TextBox 25">
              <a:extLst>
                <a:ext uri="{FF2B5EF4-FFF2-40B4-BE49-F238E27FC236}">
                  <a16:creationId xmlns="" xmlns:a16="http://schemas.microsoft.com/office/drawing/2014/main" id="{AED48380-3669-4A5C-6EE6-299E4A81FE96}"/>
                </a:ext>
              </a:extLst>
            </p:cNvPr>
            <p:cNvSpPr txBox="1"/>
            <p:nvPr/>
          </p:nvSpPr>
          <p:spPr>
            <a:xfrm>
              <a:off x="214197" y="3119154"/>
              <a:ext cx="3273652" cy="338554"/>
            </a:xfrm>
            <a:prstGeom prst="rect">
              <a:avLst/>
            </a:prstGeom>
            <a:solidFill>
              <a:srgbClr val="DBEBDA"/>
            </a:solidFill>
            <a:ln>
              <a:solidFill>
                <a:srgbClr val="63A75D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133C0E"/>
                  </a:solidFill>
                  <a:latin typeface="Arial"/>
                  <a:cs typeface="Arial"/>
                </a:rPr>
                <a:t>Nebida</a:t>
              </a:r>
              <a:r>
                <a:rPr lang="en-US" sz="1600" b="1" dirty="0">
                  <a:solidFill>
                    <a:srgbClr val="133C0E"/>
                  </a:solidFill>
                  <a:latin typeface="Arial"/>
                  <a:cs typeface="Arial"/>
                </a:rPr>
                <a:t> Group </a:t>
              </a:r>
              <a:r>
                <a:rPr lang="mr-IN" sz="1600" dirty="0">
                  <a:solidFill>
                    <a:srgbClr val="133C0E"/>
                  </a:solidFill>
                  <a:latin typeface="Arial"/>
                  <a:cs typeface="Arial"/>
                </a:rPr>
                <a:t>–</a:t>
              </a:r>
              <a:r>
                <a:rPr lang="en-US" sz="1600" dirty="0">
                  <a:solidFill>
                    <a:srgbClr val="133C0E"/>
                  </a:solidFill>
                  <a:latin typeface="Arial"/>
                  <a:cs typeface="Arial"/>
                </a:rPr>
                <a:t> Lower </a:t>
              </a:r>
              <a:r>
                <a:rPr lang="en-US" sz="1600" dirty="0" smtClean="0">
                  <a:solidFill>
                    <a:srgbClr val="133C0E"/>
                  </a:solidFill>
                  <a:latin typeface="Arial"/>
                  <a:cs typeface="Arial"/>
                </a:rPr>
                <a:t>Cambrian </a:t>
              </a:r>
              <a:endParaRPr lang="en-US" sz="1600" dirty="0">
                <a:solidFill>
                  <a:srgbClr val="133C0E"/>
                </a:solidFill>
                <a:latin typeface="Arial"/>
                <a:cs typeface="Arial"/>
              </a:endParaRPr>
            </a:p>
          </p:txBody>
        </p:sp>
        <p:grpSp>
          <p:nvGrpSpPr>
            <p:cNvPr id="32" name="Group 26">
              <a:extLst>
                <a:ext uri="{FF2B5EF4-FFF2-40B4-BE49-F238E27FC236}">
                  <a16:creationId xmlns="" xmlns:a16="http://schemas.microsoft.com/office/drawing/2014/main" id="{62B4D1B5-B53D-0578-EDDE-C84E124FDE2C}"/>
                </a:ext>
              </a:extLst>
            </p:cNvPr>
            <p:cNvGrpSpPr/>
            <p:nvPr/>
          </p:nvGrpSpPr>
          <p:grpSpPr>
            <a:xfrm>
              <a:off x="-61660" y="15261"/>
              <a:ext cx="4113726" cy="3085295"/>
              <a:chOff x="-61660" y="15261"/>
              <a:chExt cx="4113726" cy="3085295"/>
            </a:xfrm>
          </p:grpSpPr>
          <p:pic>
            <p:nvPicPr>
              <p:cNvPr id="33" name="Picture 27" descr="NebidaGroup.jpg">
                <a:extLst>
                  <a:ext uri="{FF2B5EF4-FFF2-40B4-BE49-F238E27FC236}">
                    <a16:creationId xmlns="" xmlns:a16="http://schemas.microsoft.com/office/drawing/2014/main" id="{E41744DB-CFD2-E46D-C1FA-2F9E59AF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61660" y="15261"/>
                <a:ext cx="4113726" cy="3085295"/>
              </a:xfrm>
              <a:prstGeom prst="rect">
                <a:avLst/>
              </a:prstGeom>
              <a:ln w="15875">
                <a:solidFill>
                  <a:srgbClr val="133C0E"/>
                </a:solidFill>
              </a:ln>
              <a:effectLst>
                <a:outerShdw blurRad="190500" algn="ctr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34" name="TextBox 28">
                <a:extLst>
                  <a:ext uri="{FF2B5EF4-FFF2-40B4-BE49-F238E27FC236}">
                    <a16:creationId xmlns="" xmlns:a16="http://schemas.microsoft.com/office/drawing/2014/main" id="{3FF0FE9F-6F98-B49A-70AC-2397EB09776E}"/>
                  </a:ext>
                </a:extLst>
              </p:cNvPr>
              <p:cNvSpPr txBox="1"/>
              <p:nvPr/>
            </p:nvSpPr>
            <p:spPr>
              <a:xfrm>
                <a:off x="2440675" y="2517160"/>
                <a:ext cx="1563248" cy="523220"/>
              </a:xfrm>
              <a:prstGeom prst="rect">
                <a:avLst/>
              </a:prstGeom>
              <a:solidFill>
                <a:srgbClr val="DBEBDA"/>
              </a:solidFill>
              <a:ln>
                <a:solidFill>
                  <a:srgbClr val="63A75D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133C0E"/>
                    </a:solidFill>
                    <a:latin typeface="Arial"/>
                    <a:cs typeface="Arial"/>
                  </a:rPr>
                  <a:t>Sandstone </a:t>
                </a:r>
              </a:p>
              <a:p>
                <a:pPr algn="ctr"/>
                <a:r>
                  <a:rPr lang="en-US" sz="1400" dirty="0" err="1">
                    <a:solidFill>
                      <a:srgbClr val="133C0E"/>
                    </a:solidFill>
                    <a:latin typeface="Arial"/>
                    <a:cs typeface="Arial"/>
                  </a:rPr>
                  <a:t>Archaeoc</a:t>
                </a:r>
                <a:r>
                  <a:rPr lang="en-US" sz="1400" dirty="0">
                    <a:solidFill>
                      <a:srgbClr val="133C0E"/>
                    </a:solidFill>
                    <a:latin typeface="Arial"/>
                    <a:cs typeface="Arial"/>
                  </a:rPr>
                  <a:t>.+</a:t>
                </a:r>
                <a:r>
                  <a:rPr lang="en-US" sz="1400" dirty="0" err="1">
                    <a:solidFill>
                      <a:srgbClr val="133C0E"/>
                    </a:solidFill>
                    <a:latin typeface="Arial"/>
                    <a:cs typeface="Arial"/>
                  </a:rPr>
                  <a:t>Ooids</a:t>
                </a:r>
                <a:endParaRPr lang="en-US" sz="1400" dirty="0">
                  <a:solidFill>
                    <a:srgbClr val="133C0E"/>
                  </a:solidFill>
                  <a:latin typeface="Arial"/>
                  <a:cs typeface="Arial"/>
                </a:endParaRPr>
              </a:p>
            </p:txBody>
          </p:sp>
        </p:grpSp>
      </p:grpSp>
      <p:sp>
        <p:nvSpPr>
          <p:cNvPr id="35" name="TextBox 2">
            <a:extLst>
              <a:ext uri="{FF2B5EF4-FFF2-40B4-BE49-F238E27FC236}">
                <a16:creationId xmlns="" xmlns:a16="http://schemas.microsoft.com/office/drawing/2014/main" id="{E3558F81-FC66-8130-0F1F-8ABCBECC0079}"/>
              </a:ext>
            </a:extLst>
          </p:cNvPr>
          <p:cNvSpPr txBox="1"/>
          <p:nvPr/>
        </p:nvSpPr>
        <p:spPr>
          <a:xfrm>
            <a:off x="64256" y="-213330"/>
            <a:ext cx="9079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2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36" name="Gruppo 25">
            <a:extLst>
              <a:ext uri="{FF2B5EF4-FFF2-40B4-BE49-F238E27FC236}">
                <a16:creationId xmlns="" xmlns:a16="http://schemas.microsoft.com/office/drawing/2014/main" id="{1136F23D-886D-36E4-FFCF-7CD9EAF5C102}"/>
              </a:ext>
            </a:extLst>
          </p:cNvPr>
          <p:cNvGrpSpPr/>
          <p:nvPr/>
        </p:nvGrpSpPr>
        <p:grpSpPr>
          <a:xfrm>
            <a:off x="477796" y="6228127"/>
            <a:ext cx="7971965" cy="601139"/>
            <a:chOff x="835311" y="3672157"/>
            <a:chExt cx="7971965" cy="601139"/>
          </a:xfrm>
        </p:grpSpPr>
        <p:grpSp>
          <p:nvGrpSpPr>
            <p:cNvPr id="37" name="Gruppo 15">
              <a:extLst>
                <a:ext uri="{FF2B5EF4-FFF2-40B4-BE49-F238E27FC236}">
                  <a16:creationId xmlns="" xmlns:a16="http://schemas.microsoft.com/office/drawing/2014/main" id="{1B6D89E1-1DC6-96B3-A259-AC2DF7973514}"/>
                </a:ext>
              </a:extLst>
            </p:cNvPr>
            <p:cNvGrpSpPr/>
            <p:nvPr/>
          </p:nvGrpSpPr>
          <p:grpSpPr>
            <a:xfrm>
              <a:off x="835311" y="3694883"/>
              <a:ext cx="7971965" cy="578413"/>
              <a:chOff x="483342" y="6227659"/>
              <a:chExt cx="7971965" cy="578413"/>
            </a:xfrm>
          </p:grpSpPr>
          <p:grpSp>
            <p:nvGrpSpPr>
              <p:cNvPr id="39" name="Gruppo 16">
                <a:extLst>
                  <a:ext uri="{FF2B5EF4-FFF2-40B4-BE49-F238E27FC236}">
                    <a16:creationId xmlns="" xmlns:a16="http://schemas.microsoft.com/office/drawing/2014/main" id="{5ED2CBCB-F6E6-8806-8267-ED7CCDE3A286}"/>
                  </a:ext>
                </a:extLst>
              </p:cNvPr>
              <p:cNvGrpSpPr/>
              <p:nvPr/>
            </p:nvGrpSpPr>
            <p:grpSpPr>
              <a:xfrm>
                <a:off x="483342" y="6227659"/>
                <a:ext cx="5900069" cy="578413"/>
                <a:chOff x="101211" y="39146"/>
                <a:chExt cx="8483989" cy="831727"/>
              </a:xfrm>
            </p:grpSpPr>
            <p:pic>
              <p:nvPicPr>
                <p:cNvPr id="44" name="Immagine 22">
                  <a:extLst>
                    <a:ext uri="{FF2B5EF4-FFF2-40B4-BE49-F238E27FC236}">
                      <a16:creationId xmlns="" xmlns:a16="http://schemas.microsoft.com/office/drawing/2014/main" id="{04669C2B-5DB9-6CF9-C145-5502EEAF68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794" b="94330" l="4196" r="92483">
                              <a14:foregroundMark x1="45629" y1="43041" x2="45629" y2="43041"/>
                              <a14:foregroundMark x1="28147" y1="41753" x2="28147" y2="41753"/>
                              <a14:foregroundMark x1="19056" y1="41753" x2="19056" y2="41753"/>
                              <a14:foregroundMark x1="4196" y1="40464" x2="4196" y2="40464"/>
                              <a14:foregroundMark x1="58042" y1="39175" x2="58042" y2="39175"/>
                              <a14:foregroundMark x1="53846" y1="84536" x2="53846" y2="84536"/>
                              <a14:foregroundMark x1="83741" y1="40464" x2="83741" y2="40464"/>
                              <a14:foregroundMark x1="70455" y1="39175" x2="70455" y2="39175"/>
                              <a14:foregroundMark x1="70455" y1="40464" x2="70455" y2="40464"/>
                              <a14:foregroundMark x1="81294" y1="43041" x2="81294" y2="43041"/>
                              <a14:foregroundMark x1="68531" y1="40206" x2="68531" y2="40206"/>
                              <a14:foregroundMark x1="64161" y1="42526" x2="64161" y2="42526"/>
                              <a14:foregroundMark x1="73077" y1="56186" x2="73077" y2="56186"/>
                              <a14:foregroundMark x1="67832" y1="63660" x2="67832" y2="63660"/>
                              <a14:foregroundMark x1="63287" y1="50258" x2="63287" y2="50258"/>
                              <a14:foregroundMark x1="69406" y1="50773" x2="69406" y2="50773"/>
                              <a14:foregroundMark x1="78671" y1="51546" x2="78671" y2="51546"/>
                              <a14:foregroundMark x1="92657" y1="26546" x2="92657" y2="26546"/>
                              <a14:foregroundMark x1="81294" y1="10052" x2="81294" y2="10052"/>
                              <a14:foregroundMark x1="87413" y1="61598" x2="87413" y2="61598"/>
                              <a14:foregroundMark x1="84091" y1="62113" x2="84091" y2="62113"/>
                              <a14:foregroundMark x1="83392" y1="63660" x2="83392" y2="63660"/>
                              <a14:foregroundMark x1="83741" y1="64948" x2="83741" y2="64948"/>
                              <a14:foregroundMark x1="83741" y1="64948" x2="83741" y2="64948"/>
                              <a14:foregroundMark x1="88636" y1="52062" x2="88636" y2="52062"/>
                              <a14:foregroundMark x1="88636" y1="51546" x2="88636" y2="51546"/>
                              <a14:foregroundMark x1="21853" y1="60309" x2="21853" y2="60309"/>
                              <a14:foregroundMark x1="62238" y1="92784" x2="62238" y2="943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211" y="39146"/>
                  <a:ext cx="1226155" cy="831727"/>
                </a:xfrm>
                <a:prstGeom prst="rect">
                  <a:avLst/>
                </a:prstGeom>
              </p:spPr>
            </p:pic>
            <p:sp>
              <p:nvSpPr>
                <p:cNvPr id="45" name="CasellaDiTesto 23">
                  <a:extLst>
                    <a:ext uri="{FF2B5EF4-FFF2-40B4-BE49-F238E27FC236}">
                      <a16:creationId xmlns="" xmlns:a16="http://schemas.microsoft.com/office/drawing/2014/main" id="{E6A7838A-F325-7B78-BA88-3DEB4F34CB7E}"/>
                    </a:ext>
                  </a:extLst>
                </p:cNvPr>
                <p:cNvSpPr txBox="1"/>
                <p:nvPr/>
              </p:nvSpPr>
              <p:spPr>
                <a:xfrm>
                  <a:off x="1398130" y="200774"/>
                  <a:ext cx="7187070" cy="6638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 YEARS IRISH-TYPE Zn-Pb DEPOSITS</a:t>
                  </a:r>
                </a:p>
                <a:p>
                  <a:r>
                    <a:rPr lang="it-IT" sz="1200" i="1" dirty="0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8-10° </a:t>
                  </a:r>
                  <a:r>
                    <a:rPr lang="it-IT" sz="1200" i="1" dirty="0" err="1">
                      <a:solidFill>
                        <a:srgbClr val="0531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  <a:endParaRPr lang="en-US" sz="1200" i="1" dirty="0">
                    <a:solidFill>
                      <a:srgbClr val="0531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0" name="Gruppo 17">
                <a:extLst>
                  <a:ext uri="{FF2B5EF4-FFF2-40B4-BE49-F238E27FC236}">
                    <a16:creationId xmlns="" xmlns:a16="http://schemas.microsoft.com/office/drawing/2014/main" id="{4D97C0EE-E9C0-3BAE-A3D8-90CD7401C5C2}"/>
                  </a:ext>
                </a:extLst>
              </p:cNvPr>
              <p:cNvGrpSpPr/>
              <p:nvPr/>
            </p:nvGrpSpPr>
            <p:grpSpPr>
              <a:xfrm>
                <a:off x="4637387" y="6227661"/>
                <a:ext cx="2142295" cy="479218"/>
                <a:chOff x="4982828" y="5736571"/>
                <a:chExt cx="2446887" cy="547353"/>
              </a:xfrm>
            </p:grpSpPr>
            <p:pic>
              <p:nvPicPr>
                <p:cNvPr id="42" name="Picture 2">
                  <a:extLst>
                    <a:ext uri="{FF2B5EF4-FFF2-40B4-BE49-F238E27FC236}">
                      <a16:creationId xmlns="" xmlns:a16="http://schemas.microsoft.com/office/drawing/2014/main" id="{FBAB9E20-9A4E-9D2B-1127-C18D94ECB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 bwMode="auto">
                <a:xfrm>
                  <a:off x="4982828" y="5763303"/>
                  <a:ext cx="1737050" cy="4449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" name="Immagine 20">
                  <a:extLst>
                    <a:ext uri="{FF2B5EF4-FFF2-40B4-BE49-F238E27FC236}">
                      <a16:creationId xmlns="" xmlns:a16="http://schemas.microsoft.com/office/drawing/2014/main" id="{083DC4FB-351F-4731-FA5A-246AA8CF4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7457" t="7646"/>
                <a:stretch/>
              </p:blipFill>
              <p:spPr>
                <a:xfrm>
                  <a:off x="6839686" y="5736571"/>
                  <a:ext cx="590029" cy="547353"/>
                </a:xfrm>
                <a:prstGeom prst="rect">
                  <a:avLst/>
                </a:prstGeom>
              </p:spPr>
            </p:pic>
          </p:grpSp>
          <p:pic>
            <p:nvPicPr>
              <p:cNvPr id="41" name="Picture 5" descr="File:Verde con trifoglio Verde su cerchio Bianco.png - Wikipedia.pdf">
                <a:extLst>
                  <a:ext uri="{FF2B5EF4-FFF2-40B4-BE49-F238E27FC236}">
                    <a16:creationId xmlns="" xmlns:a16="http://schemas.microsoft.com/office/drawing/2014/main" id="{4F25AD20-0277-604F-DB2D-610E35720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" t="17778" r="12907" b="41630"/>
              <a:stretch/>
            </p:blipFill>
            <p:spPr>
              <a:xfrm>
                <a:off x="7827741" y="6257868"/>
                <a:ext cx="627566" cy="418800"/>
              </a:xfrm>
              <a:prstGeom prst="rect">
                <a:avLst/>
              </a:prstGeom>
            </p:spPr>
          </p:pic>
        </p:grpSp>
        <p:pic>
          <p:nvPicPr>
            <p:cNvPr id="38" name="Immagine 24">
              <a:extLst>
                <a:ext uri="{FF2B5EF4-FFF2-40B4-BE49-F238E27FC236}">
                  <a16:creationId xmlns="" xmlns:a16="http://schemas.microsoft.com/office/drawing/2014/main" id="{7D4B06D7-63A0-B536-2E3A-C8FE245E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649" t="11426" r="-649" b="3704"/>
            <a:stretch/>
          </p:blipFill>
          <p:spPr>
            <a:xfrm>
              <a:off x="7167624" y="3672157"/>
              <a:ext cx="976112" cy="48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483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2295</Words>
  <Application>Microsoft Macintosh PowerPoint</Application>
  <PresentationFormat>On-screen Show (4:3)</PresentationFormat>
  <Paragraphs>348</Paragraphs>
  <Slides>43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Boni</dc:creator>
  <cp:lastModifiedBy>Maria Boni</cp:lastModifiedBy>
  <cp:revision>315</cp:revision>
  <dcterms:created xsi:type="dcterms:W3CDTF">2023-04-10T13:38:56Z</dcterms:created>
  <dcterms:modified xsi:type="dcterms:W3CDTF">2023-09-08T05:37:09Z</dcterms:modified>
</cp:coreProperties>
</file>