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81" r:id="rId2"/>
    <p:sldId id="299" r:id="rId3"/>
    <p:sldId id="344" r:id="rId4"/>
    <p:sldId id="350" r:id="rId5"/>
    <p:sldId id="322" r:id="rId6"/>
    <p:sldId id="348" r:id="rId7"/>
    <p:sldId id="357" r:id="rId8"/>
    <p:sldId id="351" r:id="rId9"/>
    <p:sldId id="356" r:id="rId10"/>
    <p:sldId id="335" r:id="rId11"/>
    <p:sldId id="336" r:id="rId12"/>
    <p:sldId id="297" r:id="rId13"/>
    <p:sldId id="298" r:id="rId14"/>
    <p:sldId id="311" r:id="rId15"/>
    <p:sldId id="276" r:id="rId16"/>
    <p:sldId id="342" r:id="rId17"/>
    <p:sldId id="314" r:id="rId18"/>
    <p:sldId id="340" r:id="rId19"/>
    <p:sldId id="315" r:id="rId20"/>
    <p:sldId id="312" r:id="rId21"/>
    <p:sldId id="287" r:id="rId22"/>
    <p:sldId id="279" r:id="rId23"/>
    <p:sldId id="352" r:id="rId24"/>
    <p:sldId id="306" r:id="rId25"/>
    <p:sldId id="353" r:id="rId26"/>
    <p:sldId id="283" r:id="rId27"/>
    <p:sldId id="316" r:id="rId28"/>
    <p:sldId id="317" r:id="rId29"/>
    <p:sldId id="277" r:id="rId30"/>
    <p:sldId id="310" r:id="rId31"/>
    <p:sldId id="265" r:id="rId32"/>
    <p:sldId id="355" r:id="rId33"/>
    <p:sldId id="267" r:id="rId34"/>
    <p:sldId id="337" r:id="rId35"/>
    <p:sldId id="266" r:id="rId36"/>
    <p:sldId id="271" r:id="rId37"/>
    <p:sldId id="301" r:id="rId38"/>
    <p:sldId id="303" r:id="rId39"/>
    <p:sldId id="289" r:id="rId40"/>
    <p:sldId id="288" r:id="rId41"/>
    <p:sldId id="293" r:id="rId42"/>
    <p:sldId id="273" r:id="rId43"/>
    <p:sldId id="256" r:id="rId44"/>
    <p:sldId id="304" r:id="rId45"/>
    <p:sldId id="330" r:id="rId46"/>
    <p:sldId id="329" r:id="rId47"/>
    <p:sldId id="331" r:id="rId48"/>
    <p:sldId id="332" r:id="rId49"/>
    <p:sldId id="257" r:id="rId50"/>
    <p:sldId id="258" r:id="rId51"/>
    <p:sldId id="325" r:id="rId52"/>
    <p:sldId id="326" r:id="rId53"/>
    <p:sldId id="295" r:id="rId54"/>
    <p:sldId id="291" r:id="rId55"/>
    <p:sldId id="333" r:id="rId56"/>
    <p:sldId id="305" r:id="rId57"/>
    <p:sldId id="294" r:id="rId58"/>
    <p:sldId id="319" r:id="rId59"/>
    <p:sldId id="320" r:id="rId60"/>
    <p:sldId id="339" r:id="rId61"/>
    <p:sldId id="345" r:id="rId62"/>
    <p:sldId id="346" r:id="rId63"/>
    <p:sldId id="347" r:id="rId64"/>
    <p:sldId id="321" r:id="rId65"/>
    <p:sldId id="338" r:id="rId66"/>
    <p:sldId id="270" r:id="rId67"/>
    <p:sldId id="318" r:id="rId68"/>
    <p:sldId id="324" r:id="rId69"/>
    <p:sldId id="327" r:id="rId70"/>
    <p:sldId id="323" r:id="rId71"/>
    <p:sldId id="272" r:id="rId72"/>
    <p:sldId id="341" r:id="rId73"/>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FD3"/>
    <a:srgbClr val="FF99CC"/>
    <a:srgbClr val="FF00FF"/>
    <a:srgbClr val="66FF33"/>
    <a:srgbClr val="41F117"/>
    <a:srgbClr val="FFFF66"/>
    <a:srgbClr val="F8CBAD"/>
    <a:srgbClr val="FFCC66"/>
    <a:srgbClr val="FF66C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87232" autoAdjust="0"/>
  </p:normalViewPr>
  <p:slideViewPr>
    <p:cSldViewPr snapToGrid="0">
      <p:cViewPr varScale="1">
        <p:scale>
          <a:sx n="98" d="100"/>
          <a:sy n="98" d="100"/>
        </p:scale>
        <p:origin x="129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8" d="100"/>
          <a:sy n="78" d="100"/>
        </p:scale>
        <p:origin x="403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sz="1400" b="1">
                <a:solidFill>
                  <a:schemeClr val="bg1"/>
                </a:solidFill>
              </a:rPr>
              <a:t>Cd : As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8"/>
            <c:spPr>
              <a:solidFill>
                <a:schemeClr val="accent1"/>
              </a:solidFill>
              <a:ln w="9525">
                <a:solidFill>
                  <a:schemeClr val="accent1"/>
                </a:solidFill>
              </a:ln>
              <a:effectLst/>
            </c:spPr>
          </c:marker>
          <c:dPt>
            <c:idx val="8"/>
            <c:marker>
              <c:symbol val="circle"/>
              <c:size val="8"/>
              <c:spPr>
                <a:solidFill>
                  <a:srgbClr val="FF0000"/>
                </a:solidFill>
                <a:ln w="9525">
                  <a:noFill/>
                </a:ln>
                <a:effectLst/>
              </c:spPr>
            </c:marker>
            <c:bubble3D val="0"/>
            <c:extLst>
              <c:ext xmlns:c16="http://schemas.microsoft.com/office/drawing/2014/chart" uri="{C3380CC4-5D6E-409C-BE32-E72D297353CC}">
                <c16:uniqueId val="{00000000-3F77-4C5A-A20F-1098EB815CFA}"/>
              </c:ext>
            </c:extLst>
          </c:dPt>
          <c:dPt>
            <c:idx val="9"/>
            <c:marker>
              <c:symbol val="circle"/>
              <c:size val="8"/>
              <c:spPr>
                <a:solidFill>
                  <a:srgbClr val="FF0000"/>
                </a:solidFill>
                <a:ln w="9525">
                  <a:noFill/>
                </a:ln>
                <a:effectLst/>
              </c:spPr>
            </c:marker>
            <c:bubble3D val="0"/>
            <c:extLst>
              <c:ext xmlns:c16="http://schemas.microsoft.com/office/drawing/2014/chart" uri="{C3380CC4-5D6E-409C-BE32-E72D297353CC}">
                <c16:uniqueId val="{00000001-3F77-4C5A-A20F-1098EB815CFA}"/>
              </c:ext>
            </c:extLst>
          </c:dPt>
          <c:dPt>
            <c:idx val="10"/>
            <c:marker>
              <c:symbol val="circle"/>
              <c:size val="8"/>
              <c:spPr>
                <a:solidFill>
                  <a:srgbClr val="FF0000"/>
                </a:solidFill>
                <a:ln w="9525">
                  <a:noFill/>
                </a:ln>
                <a:effectLst/>
              </c:spPr>
            </c:marker>
            <c:bubble3D val="0"/>
            <c:extLst>
              <c:ext xmlns:c16="http://schemas.microsoft.com/office/drawing/2014/chart" uri="{C3380CC4-5D6E-409C-BE32-E72D297353CC}">
                <c16:uniqueId val="{00000002-3F77-4C5A-A20F-1098EB815CFA}"/>
              </c:ext>
            </c:extLst>
          </c:dPt>
          <c:dPt>
            <c:idx val="11"/>
            <c:marker>
              <c:symbol val="circle"/>
              <c:size val="8"/>
              <c:spPr>
                <a:solidFill>
                  <a:srgbClr val="FF0000"/>
                </a:solidFill>
                <a:ln w="9525">
                  <a:noFill/>
                </a:ln>
                <a:effectLst/>
              </c:spPr>
            </c:marker>
            <c:bubble3D val="0"/>
            <c:extLst>
              <c:ext xmlns:c16="http://schemas.microsoft.com/office/drawing/2014/chart" uri="{C3380CC4-5D6E-409C-BE32-E72D297353CC}">
                <c16:uniqueId val="{00000003-3F77-4C5A-A20F-1098EB815CFA}"/>
              </c:ext>
            </c:extLst>
          </c:dPt>
          <c:xVal>
            <c:numRef>
              <c:f>Sheet2!$F$16:$F$27</c:f>
              <c:numCache>
                <c:formatCode>General</c:formatCode>
                <c:ptCount val="12"/>
                <c:pt idx="0">
                  <c:v>1500</c:v>
                </c:pt>
                <c:pt idx="1">
                  <c:v>900</c:v>
                </c:pt>
                <c:pt idx="2">
                  <c:v>500</c:v>
                </c:pt>
                <c:pt idx="3">
                  <c:v>270</c:v>
                </c:pt>
                <c:pt idx="4">
                  <c:v>3400</c:v>
                </c:pt>
                <c:pt idx="5">
                  <c:v>900</c:v>
                </c:pt>
                <c:pt idx="6">
                  <c:v>3800</c:v>
                </c:pt>
                <c:pt idx="7">
                  <c:v>2200</c:v>
                </c:pt>
                <c:pt idx="8">
                  <c:v>10</c:v>
                </c:pt>
                <c:pt idx="9">
                  <c:v>1000</c:v>
                </c:pt>
                <c:pt idx="10">
                  <c:v>5700</c:v>
                </c:pt>
                <c:pt idx="11">
                  <c:v>7200</c:v>
                </c:pt>
              </c:numCache>
            </c:numRef>
          </c:xVal>
          <c:yVal>
            <c:numRef>
              <c:f>Sheet2!$G$16:$G$27</c:f>
              <c:numCache>
                <c:formatCode>General</c:formatCode>
                <c:ptCount val="12"/>
                <c:pt idx="0">
                  <c:v>1400</c:v>
                </c:pt>
                <c:pt idx="1">
                  <c:v>1300</c:v>
                </c:pt>
                <c:pt idx="2">
                  <c:v>4600</c:v>
                </c:pt>
                <c:pt idx="3">
                  <c:v>2400</c:v>
                </c:pt>
                <c:pt idx="4">
                  <c:v>1100</c:v>
                </c:pt>
                <c:pt idx="5">
                  <c:v>3800</c:v>
                </c:pt>
                <c:pt idx="6">
                  <c:v>2600</c:v>
                </c:pt>
                <c:pt idx="7">
                  <c:v>3400</c:v>
                </c:pt>
                <c:pt idx="8">
                  <c:v>2000</c:v>
                </c:pt>
                <c:pt idx="9">
                  <c:v>130</c:v>
                </c:pt>
                <c:pt idx="10">
                  <c:v>1300</c:v>
                </c:pt>
                <c:pt idx="11">
                  <c:v>1300</c:v>
                </c:pt>
              </c:numCache>
            </c:numRef>
          </c:yVal>
          <c:smooth val="0"/>
          <c:extLst>
            <c:ext xmlns:c16="http://schemas.microsoft.com/office/drawing/2014/chart" uri="{C3380CC4-5D6E-409C-BE32-E72D297353CC}">
              <c16:uniqueId val="{00000004-3F77-4C5A-A20F-1098EB815CFA}"/>
            </c:ext>
          </c:extLst>
        </c:ser>
        <c:ser>
          <c:idx val="1"/>
          <c:order val="1"/>
          <c:tx>
            <c:v>Series 2</c:v>
          </c:tx>
          <c:spPr>
            <a:ln w="25400" cap="rnd">
              <a:noFill/>
              <a:round/>
            </a:ln>
            <a:effectLst/>
          </c:spPr>
          <c:marker>
            <c:symbol val="circle"/>
            <c:size val="8"/>
            <c:spPr>
              <a:solidFill>
                <a:srgbClr val="00B050"/>
              </a:solidFill>
              <a:ln w="9525">
                <a:noFill/>
              </a:ln>
              <a:effectLst/>
            </c:spPr>
          </c:marker>
          <c:xVal>
            <c:numRef>
              <c:f>Sheet2!$F$2:$F$14</c:f>
              <c:numCache>
                <c:formatCode>General</c:formatCode>
                <c:ptCount val="13"/>
                <c:pt idx="0">
                  <c:v>1391</c:v>
                </c:pt>
                <c:pt idx="1">
                  <c:v>3445</c:v>
                </c:pt>
                <c:pt idx="2">
                  <c:v>3291</c:v>
                </c:pt>
                <c:pt idx="3">
                  <c:v>5515</c:v>
                </c:pt>
                <c:pt idx="4">
                  <c:v>1379</c:v>
                </c:pt>
                <c:pt idx="5">
                  <c:v>1383</c:v>
                </c:pt>
                <c:pt idx="6">
                  <c:v>1212</c:v>
                </c:pt>
                <c:pt idx="7">
                  <c:v>1927</c:v>
                </c:pt>
                <c:pt idx="8">
                  <c:v>2904</c:v>
                </c:pt>
                <c:pt idx="9">
                  <c:v>2423</c:v>
                </c:pt>
                <c:pt idx="10">
                  <c:v>4462</c:v>
                </c:pt>
                <c:pt idx="11">
                  <c:v>2055</c:v>
                </c:pt>
                <c:pt idx="12">
                  <c:v>2595</c:v>
                </c:pt>
              </c:numCache>
            </c:numRef>
          </c:xVal>
          <c:yVal>
            <c:numRef>
              <c:f>Sheet2!$G$2:$G$14</c:f>
              <c:numCache>
                <c:formatCode>General</c:formatCode>
                <c:ptCount val="13"/>
                <c:pt idx="0">
                  <c:v>1122</c:v>
                </c:pt>
                <c:pt idx="1">
                  <c:v>12</c:v>
                </c:pt>
                <c:pt idx="2">
                  <c:v>19</c:v>
                </c:pt>
                <c:pt idx="3">
                  <c:v>310</c:v>
                </c:pt>
                <c:pt idx="4">
                  <c:v>172</c:v>
                </c:pt>
                <c:pt idx="5">
                  <c:v>56</c:v>
                </c:pt>
                <c:pt idx="6">
                  <c:v>45</c:v>
                </c:pt>
                <c:pt idx="7">
                  <c:v>264</c:v>
                </c:pt>
                <c:pt idx="8">
                  <c:v>104</c:v>
                </c:pt>
                <c:pt idx="9">
                  <c:v>29</c:v>
                </c:pt>
                <c:pt idx="10">
                  <c:v>374</c:v>
                </c:pt>
                <c:pt idx="11">
                  <c:v>2</c:v>
                </c:pt>
                <c:pt idx="12">
                  <c:v>1</c:v>
                </c:pt>
              </c:numCache>
            </c:numRef>
          </c:yVal>
          <c:smooth val="0"/>
          <c:extLst>
            <c:ext xmlns:c16="http://schemas.microsoft.com/office/drawing/2014/chart" uri="{C3380CC4-5D6E-409C-BE32-E72D297353CC}">
              <c16:uniqueId val="{00000005-3F77-4C5A-A20F-1098EB815CFA}"/>
            </c:ext>
          </c:extLst>
        </c:ser>
        <c:dLbls>
          <c:showLegendKey val="0"/>
          <c:showVal val="0"/>
          <c:showCatName val="0"/>
          <c:showSerName val="0"/>
          <c:showPercent val="0"/>
          <c:showBubbleSize val="0"/>
        </c:dLbls>
        <c:axId val="2057809296"/>
        <c:axId val="2057815536"/>
      </c:scatterChart>
      <c:valAx>
        <c:axId val="2057809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IE" sz="1050" dirty="0">
                    <a:solidFill>
                      <a:schemeClr val="bg1"/>
                    </a:solidFill>
                  </a:rPr>
                  <a:t>Cd ppm</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15536"/>
        <c:crosses val="autoZero"/>
        <c:crossBetween val="midCat"/>
      </c:valAx>
      <c:valAx>
        <c:axId val="20578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IE">
                    <a:solidFill>
                      <a:schemeClr val="bg1"/>
                    </a:solidFill>
                  </a:rPr>
                  <a:t>As</a:t>
                </a:r>
                <a:r>
                  <a:rPr lang="en-IE" baseline="0">
                    <a:solidFill>
                      <a:schemeClr val="bg1"/>
                    </a:solidFill>
                  </a:rPr>
                  <a:t> ppm</a:t>
                </a:r>
                <a:endParaRPr lang="en-IE">
                  <a:solidFill>
                    <a:schemeClr val="bg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0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b="1">
                <a:solidFill>
                  <a:schemeClr val="bg1"/>
                </a:solidFill>
              </a:rPr>
              <a:t>Cu : As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252537182852144"/>
          <c:y val="0.12078703703703704"/>
          <c:w val="0.78525240594925638"/>
          <c:h val="0.69286296296296301"/>
        </c:manualLayout>
      </c:layout>
      <c:scatterChart>
        <c:scatterStyle val="lineMarker"/>
        <c:varyColors val="0"/>
        <c:ser>
          <c:idx val="0"/>
          <c:order val="0"/>
          <c:spPr>
            <a:ln w="19050" cap="rnd">
              <a:noFill/>
              <a:round/>
            </a:ln>
            <a:effectLst/>
          </c:spPr>
          <c:marker>
            <c:symbol val="circle"/>
            <c:size val="8"/>
            <c:spPr>
              <a:solidFill>
                <a:schemeClr val="accent1"/>
              </a:solidFill>
              <a:ln w="9525">
                <a:solidFill>
                  <a:schemeClr val="accent1"/>
                </a:solidFill>
              </a:ln>
              <a:effectLst/>
            </c:spPr>
          </c:marker>
          <c:dPt>
            <c:idx val="8"/>
            <c:marker>
              <c:symbol val="circle"/>
              <c:size val="8"/>
              <c:spPr>
                <a:solidFill>
                  <a:srgbClr val="FF0000"/>
                </a:solidFill>
                <a:ln w="9525">
                  <a:noFill/>
                </a:ln>
                <a:effectLst/>
              </c:spPr>
            </c:marker>
            <c:bubble3D val="0"/>
            <c:extLst>
              <c:ext xmlns:c16="http://schemas.microsoft.com/office/drawing/2014/chart" uri="{C3380CC4-5D6E-409C-BE32-E72D297353CC}">
                <c16:uniqueId val="{00000000-B65B-483A-B5D0-A045ECE6C543}"/>
              </c:ext>
            </c:extLst>
          </c:dPt>
          <c:dPt>
            <c:idx val="9"/>
            <c:marker>
              <c:symbol val="circle"/>
              <c:size val="8"/>
              <c:spPr>
                <a:solidFill>
                  <a:srgbClr val="FF0000"/>
                </a:solidFill>
                <a:ln w="9525">
                  <a:noFill/>
                </a:ln>
                <a:effectLst/>
              </c:spPr>
            </c:marker>
            <c:bubble3D val="0"/>
            <c:extLst>
              <c:ext xmlns:c16="http://schemas.microsoft.com/office/drawing/2014/chart" uri="{C3380CC4-5D6E-409C-BE32-E72D297353CC}">
                <c16:uniqueId val="{00000001-B65B-483A-B5D0-A045ECE6C543}"/>
              </c:ext>
            </c:extLst>
          </c:dPt>
          <c:dPt>
            <c:idx val="10"/>
            <c:marker>
              <c:symbol val="circle"/>
              <c:size val="8"/>
              <c:spPr>
                <a:solidFill>
                  <a:srgbClr val="FF0000"/>
                </a:solidFill>
                <a:ln w="9525">
                  <a:noFill/>
                </a:ln>
                <a:effectLst/>
              </c:spPr>
            </c:marker>
            <c:bubble3D val="0"/>
            <c:extLst>
              <c:ext xmlns:c16="http://schemas.microsoft.com/office/drawing/2014/chart" uri="{C3380CC4-5D6E-409C-BE32-E72D297353CC}">
                <c16:uniqueId val="{00000002-B65B-483A-B5D0-A045ECE6C543}"/>
              </c:ext>
            </c:extLst>
          </c:dPt>
          <c:dPt>
            <c:idx val="11"/>
            <c:marker>
              <c:symbol val="circle"/>
              <c:size val="8"/>
              <c:spPr>
                <a:solidFill>
                  <a:srgbClr val="FF0000"/>
                </a:solidFill>
                <a:ln w="9525">
                  <a:noFill/>
                </a:ln>
                <a:effectLst/>
              </c:spPr>
            </c:marker>
            <c:bubble3D val="0"/>
            <c:extLst>
              <c:ext xmlns:c16="http://schemas.microsoft.com/office/drawing/2014/chart" uri="{C3380CC4-5D6E-409C-BE32-E72D297353CC}">
                <c16:uniqueId val="{00000003-B65B-483A-B5D0-A045ECE6C543}"/>
              </c:ext>
            </c:extLst>
          </c:dPt>
          <c:xVal>
            <c:numRef>
              <c:f>Sheet2!$D$16:$D$27</c:f>
              <c:numCache>
                <c:formatCode>General</c:formatCode>
                <c:ptCount val="12"/>
                <c:pt idx="0">
                  <c:v>150</c:v>
                </c:pt>
                <c:pt idx="1">
                  <c:v>140</c:v>
                </c:pt>
                <c:pt idx="2">
                  <c:v>10</c:v>
                </c:pt>
                <c:pt idx="3">
                  <c:v>10</c:v>
                </c:pt>
                <c:pt idx="4">
                  <c:v>1000</c:v>
                </c:pt>
                <c:pt idx="5">
                  <c:v>900</c:v>
                </c:pt>
                <c:pt idx="6">
                  <c:v>800</c:v>
                </c:pt>
                <c:pt idx="7">
                  <c:v>800</c:v>
                </c:pt>
                <c:pt idx="8">
                  <c:v>10100</c:v>
                </c:pt>
                <c:pt idx="9">
                  <c:v>2400</c:v>
                </c:pt>
                <c:pt idx="10">
                  <c:v>4300</c:v>
                </c:pt>
                <c:pt idx="11">
                  <c:v>1000</c:v>
                </c:pt>
              </c:numCache>
            </c:numRef>
          </c:xVal>
          <c:yVal>
            <c:numRef>
              <c:f>Sheet2!$G$16:$G$27</c:f>
              <c:numCache>
                <c:formatCode>General</c:formatCode>
                <c:ptCount val="12"/>
                <c:pt idx="0">
                  <c:v>1400</c:v>
                </c:pt>
                <c:pt idx="1">
                  <c:v>1300</c:v>
                </c:pt>
                <c:pt idx="2">
                  <c:v>4600</c:v>
                </c:pt>
                <c:pt idx="3">
                  <c:v>2400</c:v>
                </c:pt>
                <c:pt idx="4">
                  <c:v>1100</c:v>
                </c:pt>
                <c:pt idx="5">
                  <c:v>3800</c:v>
                </c:pt>
                <c:pt idx="6">
                  <c:v>2600</c:v>
                </c:pt>
                <c:pt idx="7">
                  <c:v>3400</c:v>
                </c:pt>
                <c:pt idx="8">
                  <c:v>2000</c:v>
                </c:pt>
                <c:pt idx="9">
                  <c:v>130</c:v>
                </c:pt>
                <c:pt idx="10">
                  <c:v>1300</c:v>
                </c:pt>
                <c:pt idx="11">
                  <c:v>1300</c:v>
                </c:pt>
              </c:numCache>
            </c:numRef>
          </c:yVal>
          <c:smooth val="0"/>
          <c:extLst>
            <c:ext xmlns:c16="http://schemas.microsoft.com/office/drawing/2014/chart" uri="{C3380CC4-5D6E-409C-BE32-E72D297353CC}">
              <c16:uniqueId val="{00000004-B65B-483A-B5D0-A045ECE6C543}"/>
            </c:ext>
          </c:extLst>
        </c:ser>
        <c:ser>
          <c:idx val="1"/>
          <c:order val="1"/>
          <c:tx>
            <c:strRef>
              <c:f>Sheet2!$A$2:$A$14</c:f>
              <c:strCache>
                <c:ptCount val="13"/>
                <c:pt idx="0">
                  <c:v>Raibl</c:v>
                </c:pt>
                <c:pt idx="1">
                  <c:v>Salafossa</c:v>
                </c:pt>
                <c:pt idx="2">
                  <c:v>Mezica</c:v>
                </c:pt>
                <c:pt idx="3">
                  <c:v>Fladung</c:v>
                </c:pt>
                <c:pt idx="4">
                  <c:v>Bleiberg</c:v>
                </c:pt>
                <c:pt idx="5">
                  <c:v>Radnig</c:v>
                </c:pt>
                <c:pt idx="6">
                  <c:v>Jauken</c:v>
                </c:pt>
                <c:pt idx="7">
                  <c:v>Lafatsch</c:v>
                </c:pt>
                <c:pt idx="8">
                  <c:v>Silberelten</c:v>
                </c:pt>
                <c:pt idx="9">
                  <c:v>Scharnitz</c:v>
                </c:pt>
                <c:pt idx="10">
                  <c:v>Rauchsbergh</c:v>
                </c:pt>
                <c:pt idx="11">
                  <c:v>Serles</c:v>
                </c:pt>
                <c:pt idx="12">
                  <c:v>Obernberg</c:v>
                </c:pt>
              </c:strCache>
            </c:strRef>
          </c:tx>
          <c:spPr>
            <a:ln w="25400" cap="rnd">
              <a:noFill/>
              <a:round/>
            </a:ln>
            <a:effectLst/>
          </c:spPr>
          <c:marker>
            <c:symbol val="circle"/>
            <c:size val="8"/>
            <c:spPr>
              <a:solidFill>
                <a:srgbClr val="00B050"/>
              </a:solidFill>
              <a:ln w="9525">
                <a:noFill/>
              </a:ln>
              <a:effectLst/>
            </c:spPr>
          </c:marker>
          <c:xVal>
            <c:numRef>
              <c:f>Sheet2!$D$2:$D$14</c:f>
              <c:numCache>
                <c:formatCode>General</c:formatCode>
                <c:ptCount val="13"/>
                <c:pt idx="0">
                  <c:v>4</c:v>
                </c:pt>
                <c:pt idx="1">
                  <c:v>479</c:v>
                </c:pt>
                <c:pt idx="2">
                  <c:v>32.4</c:v>
                </c:pt>
                <c:pt idx="3">
                  <c:v>93</c:v>
                </c:pt>
                <c:pt idx="4">
                  <c:v>54</c:v>
                </c:pt>
                <c:pt idx="5">
                  <c:v>41</c:v>
                </c:pt>
                <c:pt idx="6">
                  <c:v>546</c:v>
                </c:pt>
                <c:pt idx="7">
                  <c:v>136</c:v>
                </c:pt>
                <c:pt idx="8">
                  <c:v>465</c:v>
                </c:pt>
                <c:pt idx="9">
                  <c:v>255</c:v>
                </c:pt>
                <c:pt idx="10">
                  <c:v>813</c:v>
                </c:pt>
                <c:pt idx="11">
                  <c:v>64</c:v>
                </c:pt>
                <c:pt idx="12">
                  <c:v>228</c:v>
                </c:pt>
              </c:numCache>
            </c:numRef>
          </c:xVal>
          <c:yVal>
            <c:numRef>
              <c:f>Sheet2!$G$2:$G$14</c:f>
              <c:numCache>
                <c:formatCode>General</c:formatCode>
                <c:ptCount val="13"/>
                <c:pt idx="0">
                  <c:v>1122</c:v>
                </c:pt>
                <c:pt idx="1">
                  <c:v>12</c:v>
                </c:pt>
                <c:pt idx="2">
                  <c:v>19</c:v>
                </c:pt>
                <c:pt idx="3">
                  <c:v>310</c:v>
                </c:pt>
                <c:pt idx="4">
                  <c:v>172</c:v>
                </c:pt>
                <c:pt idx="5">
                  <c:v>56</c:v>
                </c:pt>
                <c:pt idx="6">
                  <c:v>45</c:v>
                </c:pt>
                <c:pt idx="7">
                  <c:v>264</c:v>
                </c:pt>
                <c:pt idx="8">
                  <c:v>104</c:v>
                </c:pt>
                <c:pt idx="9">
                  <c:v>29</c:v>
                </c:pt>
                <c:pt idx="10">
                  <c:v>374</c:v>
                </c:pt>
                <c:pt idx="11">
                  <c:v>2</c:v>
                </c:pt>
                <c:pt idx="12">
                  <c:v>1</c:v>
                </c:pt>
              </c:numCache>
            </c:numRef>
          </c:yVal>
          <c:smooth val="0"/>
          <c:extLst>
            <c:ext xmlns:c16="http://schemas.microsoft.com/office/drawing/2014/chart" uri="{C3380CC4-5D6E-409C-BE32-E72D297353CC}">
              <c16:uniqueId val="{00000005-B65B-483A-B5D0-A045ECE6C543}"/>
            </c:ext>
          </c:extLst>
        </c:ser>
        <c:dLbls>
          <c:showLegendKey val="0"/>
          <c:showVal val="0"/>
          <c:showCatName val="0"/>
          <c:showSerName val="0"/>
          <c:showPercent val="0"/>
          <c:showBubbleSize val="0"/>
        </c:dLbls>
        <c:axId val="2057809296"/>
        <c:axId val="2057815536"/>
      </c:scatterChart>
      <c:valAx>
        <c:axId val="2057809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IE" sz="1050">
                    <a:solidFill>
                      <a:schemeClr val="bg1"/>
                    </a:solidFill>
                  </a:rPr>
                  <a:t>Cu ppm</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15536"/>
        <c:crosses val="autoZero"/>
        <c:crossBetween val="midCat"/>
      </c:valAx>
      <c:valAx>
        <c:axId val="20578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IE" sz="1050">
                    <a:solidFill>
                      <a:schemeClr val="bg1"/>
                    </a:solidFill>
                  </a:rPr>
                  <a:t>As ppm</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0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b="1">
                <a:solidFill>
                  <a:schemeClr val="bg1"/>
                </a:solidFill>
              </a:rPr>
              <a:t>Fe : As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8"/>
            <c:spPr>
              <a:solidFill>
                <a:schemeClr val="accent1"/>
              </a:solidFill>
              <a:ln w="9525">
                <a:solidFill>
                  <a:schemeClr val="accent1"/>
                </a:solidFill>
              </a:ln>
              <a:effectLst/>
            </c:spPr>
          </c:marker>
          <c:dPt>
            <c:idx val="8"/>
            <c:marker>
              <c:symbol val="circle"/>
              <c:size val="8"/>
              <c:spPr>
                <a:solidFill>
                  <a:srgbClr val="FF0000"/>
                </a:solidFill>
                <a:ln w="9525">
                  <a:noFill/>
                </a:ln>
                <a:effectLst/>
              </c:spPr>
            </c:marker>
            <c:bubble3D val="0"/>
            <c:extLst>
              <c:ext xmlns:c16="http://schemas.microsoft.com/office/drawing/2014/chart" uri="{C3380CC4-5D6E-409C-BE32-E72D297353CC}">
                <c16:uniqueId val="{00000000-4120-4BC5-816D-653FEE567DF8}"/>
              </c:ext>
            </c:extLst>
          </c:dPt>
          <c:dPt>
            <c:idx val="9"/>
            <c:marker>
              <c:symbol val="circle"/>
              <c:size val="8"/>
              <c:spPr>
                <a:solidFill>
                  <a:srgbClr val="FF0000"/>
                </a:solidFill>
                <a:ln w="9525">
                  <a:noFill/>
                </a:ln>
                <a:effectLst/>
              </c:spPr>
            </c:marker>
            <c:bubble3D val="0"/>
            <c:extLst>
              <c:ext xmlns:c16="http://schemas.microsoft.com/office/drawing/2014/chart" uri="{C3380CC4-5D6E-409C-BE32-E72D297353CC}">
                <c16:uniqueId val="{00000001-4120-4BC5-816D-653FEE567DF8}"/>
              </c:ext>
            </c:extLst>
          </c:dPt>
          <c:dPt>
            <c:idx val="10"/>
            <c:marker>
              <c:symbol val="circle"/>
              <c:size val="8"/>
              <c:spPr>
                <a:solidFill>
                  <a:srgbClr val="FF0000"/>
                </a:solidFill>
                <a:ln w="9525">
                  <a:noFill/>
                </a:ln>
                <a:effectLst/>
              </c:spPr>
            </c:marker>
            <c:bubble3D val="0"/>
            <c:extLst>
              <c:ext xmlns:c16="http://schemas.microsoft.com/office/drawing/2014/chart" uri="{C3380CC4-5D6E-409C-BE32-E72D297353CC}">
                <c16:uniqueId val="{00000002-4120-4BC5-816D-653FEE567DF8}"/>
              </c:ext>
            </c:extLst>
          </c:dPt>
          <c:dPt>
            <c:idx val="11"/>
            <c:marker>
              <c:symbol val="circle"/>
              <c:size val="8"/>
              <c:spPr>
                <a:solidFill>
                  <a:srgbClr val="FF0000"/>
                </a:solidFill>
                <a:ln w="9525">
                  <a:noFill/>
                </a:ln>
                <a:effectLst/>
              </c:spPr>
            </c:marker>
            <c:bubble3D val="0"/>
            <c:extLst>
              <c:ext xmlns:c16="http://schemas.microsoft.com/office/drawing/2014/chart" uri="{C3380CC4-5D6E-409C-BE32-E72D297353CC}">
                <c16:uniqueId val="{00000003-4120-4BC5-816D-653FEE567DF8}"/>
              </c:ext>
            </c:extLst>
          </c:dPt>
          <c:xVal>
            <c:numRef>
              <c:f>Sheet2!$C$16:$C$27</c:f>
              <c:numCache>
                <c:formatCode>General</c:formatCode>
                <c:ptCount val="12"/>
                <c:pt idx="0">
                  <c:v>19400</c:v>
                </c:pt>
                <c:pt idx="1">
                  <c:v>17500</c:v>
                </c:pt>
                <c:pt idx="2">
                  <c:v>19200</c:v>
                </c:pt>
                <c:pt idx="3">
                  <c:v>8800</c:v>
                </c:pt>
                <c:pt idx="4">
                  <c:v>12000</c:v>
                </c:pt>
                <c:pt idx="5">
                  <c:v>11300</c:v>
                </c:pt>
                <c:pt idx="6">
                  <c:v>11400</c:v>
                </c:pt>
                <c:pt idx="7">
                  <c:v>35300</c:v>
                </c:pt>
                <c:pt idx="8">
                  <c:v>9100</c:v>
                </c:pt>
                <c:pt idx="9">
                  <c:v>26400</c:v>
                </c:pt>
                <c:pt idx="10">
                  <c:v>7100</c:v>
                </c:pt>
                <c:pt idx="11">
                  <c:v>10000</c:v>
                </c:pt>
              </c:numCache>
            </c:numRef>
          </c:xVal>
          <c:yVal>
            <c:numRef>
              <c:f>Sheet2!$G$16:$G$27</c:f>
              <c:numCache>
                <c:formatCode>General</c:formatCode>
                <c:ptCount val="12"/>
                <c:pt idx="0">
                  <c:v>1400</c:v>
                </c:pt>
                <c:pt idx="1">
                  <c:v>1300</c:v>
                </c:pt>
                <c:pt idx="2">
                  <c:v>4600</c:v>
                </c:pt>
                <c:pt idx="3">
                  <c:v>2400</c:v>
                </c:pt>
                <c:pt idx="4">
                  <c:v>1100</c:v>
                </c:pt>
                <c:pt idx="5">
                  <c:v>3800</c:v>
                </c:pt>
                <c:pt idx="6">
                  <c:v>2600</c:v>
                </c:pt>
                <c:pt idx="7">
                  <c:v>3400</c:v>
                </c:pt>
                <c:pt idx="8">
                  <c:v>2000</c:v>
                </c:pt>
                <c:pt idx="9">
                  <c:v>130</c:v>
                </c:pt>
                <c:pt idx="10">
                  <c:v>1300</c:v>
                </c:pt>
                <c:pt idx="11">
                  <c:v>1300</c:v>
                </c:pt>
              </c:numCache>
            </c:numRef>
          </c:yVal>
          <c:smooth val="0"/>
          <c:extLst>
            <c:ext xmlns:c16="http://schemas.microsoft.com/office/drawing/2014/chart" uri="{C3380CC4-5D6E-409C-BE32-E72D297353CC}">
              <c16:uniqueId val="{00000004-4120-4BC5-816D-653FEE567DF8}"/>
            </c:ext>
          </c:extLst>
        </c:ser>
        <c:ser>
          <c:idx val="1"/>
          <c:order val="1"/>
          <c:tx>
            <c:strRef>
              <c:f>Sheet2!$A$2:$A$14</c:f>
              <c:strCache>
                <c:ptCount val="13"/>
                <c:pt idx="0">
                  <c:v>Raibl</c:v>
                </c:pt>
                <c:pt idx="1">
                  <c:v>Salafossa</c:v>
                </c:pt>
                <c:pt idx="2">
                  <c:v>Mezica</c:v>
                </c:pt>
                <c:pt idx="3">
                  <c:v>Fladung</c:v>
                </c:pt>
                <c:pt idx="4">
                  <c:v>Bleiberg</c:v>
                </c:pt>
                <c:pt idx="5">
                  <c:v>Radnig</c:v>
                </c:pt>
                <c:pt idx="6">
                  <c:v>Jauken</c:v>
                </c:pt>
                <c:pt idx="7">
                  <c:v>Lafatsch</c:v>
                </c:pt>
                <c:pt idx="8">
                  <c:v>Silberelten</c:v>
                </c:pt>
                <c:pt idx="9">
                  <c:v>Scharnitz</c:v>
                </c:pt>
                <c:pt idx="10">
                  <c:v>Rauchsbergh</c:v>
                </c:pt>
                <c:pt idx="11">
                  <c:v>Serles</c:v>
                </c:pt>
                <c:pt idx="12">
                  <c:v>Obernberg</c:v>
                </c:pt>
              </c:strCache>
            </c:strRef>
          </c:tx>
          <c:spPr>
            <a:ln w="25400" cap="rnd">
              <a:noFill/>
              <a:round/>
            </a:ln>
            <a:effectLst/>
          </c:spPr>
          <c:marker>
            <c:symbol val="circle"/>
            <c:size val="8"/>
            <c:spPr>
              <a:solidFill>
                <a:srgbClr val="00B050"/>
              </a:solidFill>
              <a:ln w="9525">
                <a:noFill/>
              </a:ln>
              <a:effectLst/>
            </c:spPr>
          </c:marker>
          <c:xVal>
            <c:numRef>
              <c:f>Sheet2!$C$2:$C$14</c:f>
              <c:numCache>
                <c:formatCode>General</c:formatCode>
                <c:ptCount val="13"/>
                <c:pt idx="0">
                  <c:v>336</c:v>
                </c:pt>
                <c:pt idx="1">
                  <c:v>62</c:v>
                </c:pt>
                <c:pt idx="2">
                  <c:v>152</c:v>
                </c:pt>
                <c:pt idx="3">
                  <c:v>5196</c:v>
                </c:pt>
                <c:pt idx="4">
                  <c:v>2551</c:v>
                </c:pt>
                <c:pt idx="5">
                  <c:v>4229</c:v>
                </c:pt>
                <c:pt idx="6">
                  <c:v>4530</c:v>
                </c:pt>
                <c:pt idx="7">
                  <c:v>498</c:v>
                </c:pt>
                <c:pt idx="8">
                  <c:v>821</c:v>
                </c:pt>
                <c:pt idx="9">
                  <c:v>582</c:v>
                </c:pt>
                <c:pt idx="10">
                  <c:v>2267</c:v>
                </c:pt>
                <c:pt idx="11">
                  <c:v>35300</c:v>
                </c:pt>
                <c:pt idx="12">
                  <c:v>4993</c:v>
                </c:pt>
              </c:numCache>
            </c:numRef>
          </c:xVal>
          <c:yVal>
            <c:numRef>
              <c:f>Sheet2!$G$2:$G$14</c:f>
              <c:numCache>
                <c:formatCode>General</c:formatCode>
                <c:ptCount val="13"/>
                <c:pt idx="0">
                  <c:v>1122</c:v>
                </c:pt>
                <c:pt idx="1">
                  <c:v>12</c:v>
                </c:pt>
                <c:pt idx="2">
                  <c:v>19</c:v>
                </c:pt>
                <c:pt idx="3">
                  <c:v>310</c:v>
                </c:pt>
                <c:pt idx="4">
                  <c:v>172</c:v>
                </c:pt>
                <c:pt idx="5">
                  <c:v>56</c:v>
                </c:pt>
                <c:pt idx="6">
                  <c:v>45</c:v>
                </c:pt>
                <c:pt idx="7">
                  <c:v>264</c:v>
                </c:pt>
                <c:pt idx="8">
                  <c:v>104</c:v>
                </c:pt>
                <c:pt idx="9">
                  <c:v>29</c:v>
                </c:pt>
                <c:pt idx="10">
                  <c:v>374</c:v>
                </c:pt>
                <c:pt idx="11">
                  <c:v>2</c:v>
                </c:pt>
                <c:pt idx="12">
                  <c:v>1</c:v>
                </c:pt>
              </c:numCache>
            </c:numRef>
          </c:yVal>
          <c:smooth val="0"/>
          <c:extLst>
            <c:ext xmlns:c16="http://schemas.microsoft.com/office/drawing/2014/chart" uri="{C3380CC4-5D6E-409C-BE32-E72D297353CC}">
              <c16:uniqueId val="{00000005-4120-4BC5-816D-653FEE567DF8}"/>
            </c:ext>
          </c:extLst>
        </c:ser>
        <c:dLbls>
          <c:showLegendKey val="0"/>
          <c:showVal val="0"/>
          <c:showCatName val="0"/>
          <c:showSerName val="0"/>
          <c:showPercent val="0"/>
          <c:showBubbleSize val="0"/>
        </c:dLbls>
        <c:axId val="2057809296"/>
        <c:axId val="2057815536"/>
      </c:scatterChart>
      <c:valAx>
        <c:axId val="2057809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IE" sz="1050">
                    <a:solidFill>
                      <a:schemeClr val="bg1"/>
                    </a:solidFill>
                  </a:rPr>
                  <a:t>Fe ppm</a:t>
                </a:r>
              </a:p>
            </c:rich>
          </c:tx>
          <c:layout>
            <c:manualLayout>
              <c:xMode val="edge"/>
              <c:yMode val="edge"/>
              <c:x val="0.49747090988626419"/>
              <c:y val="0.8879396325459317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15536"/>
        <c:crosses val="autoZero"/>
        <c:crossBetween val="midCat"/>
      </c:valAx>
      <c:valAx>
        <c:axId val="20578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IE" sz="1050">
                    <a:solidFill>
                      <a:schemeClr val="bg1"/>
                    </a:solidFill>
                  </a:rPr>
                  <a:t>As ppm</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0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b="1">
                <a:solidFill>
                  <a:schemeClr val="bg1"/>
                </a:solidFill>
              </a:rPr>
              <a:t>Ge : As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strRef>
              <c:f>Sheet2!$A$2:$A$14</c:f>
              <c:strCache>
                <c:ptCount val="13"/>
                <c:pt idx="0">
                  <c:v>Raibl</c:v>
                </c:pt>
                <c:pt idx="1">
                  <c:v>Salafossa</c:v>
                </c:pt>
                <c:pt idx="2">
                  <c:v>Mezica</c:v>
                </c:pt>
                <c:pt idx="3">
                  <c:v>Fladung</c:v>
                </c:pt>
                <c:pt idx="4">
                  <c:v>Bleiberg</c:v>
                </c:pt>
                <c:pt idx="5">
                  <c:v>Radnig</c:v>
                </c:pt>
                <c:pt idx="6">
                  <c:v>Jauken</c:v>
                </c:pt>
                <c:pt idx="7">
                  <c:v>Lafatsch</c:v>
                </c:pt>
                <c:pt idx="8">
                  <c:v>Silberelten</c:v>
                </c:pt>
                <c:pt idx="9">
                  <c:v>Scharnitz</c:v>
                </c:pt>
                <c:pt idx="10">
                  <c:v>Rauchsbergh</c:v>
                </c:pt>
                <c:pt idx="11">
                  <c:v>Serles</c:v>
                </c:pt>
                <c:pt idx="12">
                  <c:v>Obernberg</c:v>
                </c:pt>
              </c:strCache>
            </c:strRef>
          </c:tx>
          <c:spPr>
            <a:ln w="25400" cap="rnd">
              <a:noFill/>
              <a:round/>
            </a:ln>
            <a:effectLst/>
          </c:spPr>
          <c:marker>
            <c:symbol val="circle"/>
            <c:size val="8"/>
            <c:spPr>
              <a:solidFill>
                <a:srgbClr val="00B050"/>
              </a:solidFill>
              <a:ln w="9525">
                <a:noFill/>
              </a:ln>
              <a:effectLst/>
            </c:spPr>
          </c:marker>
          <c:xVal>
            <c:numRef>
              <c:f>Sheet2!$E$2:$E$14</c:f>
              <c:numCache>
                <c:formatCode>General</c:formatCode>
                <c:ptCount val="13"/>
                <c:pt idx="0">
                  <c:v>222</c:v>
                </c:pt>
                <c:pt idx="1">
                  <c:v>6</c:v>
                </c:pt>
                <c:pt idx="2">
                  <c:v>41</c:v>
                </c:pt>
                <c:pt idx="3">
                  <c:v>846</c:v>
                </c:pt>
                <c:pt idx="4">
                  <c:v>229</c:v>
                </c:pt>
                <c:pt idx="5">
                  <c:v>325</c:v>
                </c:pt>
                <c:pt idx="6">
                  <c:v>404</c:v>
                </c:pt>
                <c:pt idx="7">
                  <c:v>40</c:v>
                </c:pt>
                <c:pt idx="8">
                  <c:v>68</c:v>
                </c:pt>
                <c:pt idx="9">
                  <c:v>197</c:v>
                </c:pt>
                <c:pt idx="10">
                  <c:v>194</c:v>
                </c:pt>
                <c:pt idx="11">
                  <c:v>2</c:v>
                </c:pt>
                <c:pt idx="12">
                  <c:v>2</c:v>
                </c:pt>
              </c:numCache>
            </c:numRef>
          </c:xVal>
          <c:yVal>
            <c:numRef>
              <c:f>Sheet2!$G$2:$G$14</c:f>
              <c:numCache>
                <c:formatCode>General</c:formatCode>
                <c:ptCount val="13"/>
                <c:pt idx="0">
                  <c:v>1122</c:v>
                </c:pt>
                <c:pt idx="1">
                  <c:v>12</c:v>
                </c:pt>
                <c:pt idx="2">
                  <c:v>19</c:v>
                </c:pt>
                <c:pt idx="3">
                  <c:v>310</c:v>
                </c:pt>
                <c:pt idx="4">
                  <c:v>172</c:v>
                </c:pt>
                <c:pt idx="5">
                  <c:v>56</c:v>
                </c:pt>
                <c:pt idx="6">
                  <c:v>45</c:v>
                </c:pt>
                <c:pt idx="7">
                  <c:v>264</c:v>
                </c:pt>
                <c:pt idx="8">
                  <c:v>104</c:v>
                </c:pt>
                <c:pt idx="9">
                  <c:v>29</c:v>
                </c:pt>
                <c:pt idx="10">
                  <c:v>374</c:v>
                </c:pt>
                <c:pt idx="11">
                  <c:v>2</c:v>
                </c:pt>
                <c:pt idx="12">
                  <c:v>1</c:v>
                </c:pt>
              </c:numCache>
            </c:numRef>
          </c:yVal>
          <c:smooth val="0"/>
          <c:extLst>
            <c:ext xmlns:c16="http://schemas.microsoft.com/office/drawing/2014/chart" uri="{C3380CC4-5D6E-409C-BE32-E72D297353CC}">
              <c16:uniqueId val="{00000000-63A4-4D94-9475-CEFFEB3C91A8}"/>
            </c:ext>
          </c:extLst>
        </c:ser>
        <c:ser>
          <c:idx val="1"/>
          <c:order val="1"/>
          <c:spPr>
            <a:ln w="19050" cap="rnd">
              <a:noFill/>
              <a:round/>
            </a:ln>
            <a:effectLst/>
          </c:spPr>
          <c:marker>
            <c:symbol val="circle"/>
            <c:size val="8"/>
            <c:spPr>
              <a:solidFill>
                <a:srgbClr val="00B050"/>
              </a:solidFill>
              <a:ln w="9525">
                <a:noFill/>
              </a:ln>
              <a:effectLst/>
            </c:spPr>
          </c:marker>
          <c:dPt>
            <c:idx val="0"/>
            <c:marker>
              <c:symbol val="circle"/>
              <c:size val="8"/>
              <c:spPr>
                <a:solidFill>
                  <a:schemeClr val="accent1"/>
                </a:solidFill>
                <a:ln w="9525">
                  <a:noFill/>
                </a:ln>
                <a:effectLst/>
              </c:spPr>
            </c:marker>
            <c:bubble3D val="0"/>
            <c:extLst>
              <c:ext xmlns:c16="http://schemas.microsoft.com/office/drawing/2014/chart" uri="{C3380CC4-5D6E-409C-BE32-E72D297353CC}">
                <c16:uniqueId val="{00000001-63A4-4D94-9475-CEFFEB3C91A8}"/>
              </c:ext>
            </c:extLst>
          </c:dPt>
          <c:dPt>
            <c:idx val="1"/>
            <c:marker>
              <c:symbol val="circle"/>
              <c:size val="8"/>
              <c:spPr>
                <a:solidFill>
                  <a:schemeClr val="accent1"/>
                </a:solidFill>
                <a:ln w="9525">
                  <a:noFill/>
                </a:ln>
                <a:effectLst/>
              </c:spPr>
            </c:marker>
            <c:bubble3D val="0"/>
            <c:extLst>
              <c:ext xmlns:c16="http://schemas.microsoft.com/office/drawing/2014/chart" uri="{C3380CC4-5D6E-409C-BE32-E72D297353CC}">
                <c16:uniqueId val="{00000002-63A4-4D94-9475-CEFFEB3C91A8}"/>
              </c:ext>
            </c:extLst>
          </c:dPt>
          <c:dPt>
            <c:idx val="2"/>
            <c:marker>
              <c:symbol val="circle"/>
              <c:size val="8"/>
              <c:spPr>
                <a:solidFill>
                  <a:schemeClr val="accent1"/>
                </a:solidFill>
                <a:ln w="9525">
                  <a:noFill/>
                </a:ln>
                <a:effectLst/>
              </c:spPr>
            </c:marker>
            <c:bubble3D val="0"/>
            <c:extLst>
              <c:ext xmlns:c16="http://schemas.microsoft.com/office/drawing/2014/chart" uri="{C3380CC4-5D6E-409C-BE32-E72D297353CC}">
                <c16:uniqueId val="{00000003-63A4-4D94-9475-CEFFEB3C91A8}"/>
              </c:ext>
            </c:extLst>
          </c:dPt>
          <c:dPt>
            <c:idx val="3"/>
            <c:marker>
              <c:symbol val="circle"/>
              <c:size val="8"/>
              <c:spPr>
                <a:solidFill>
                  <a:schemeClr val="accent1"/>
                </a:solidFill>
                <a:ln w="9525">
                  <a:noFill/>
                </a:ln>
                <a:effectLst/>
              </c:spPr>
            </c:marker>
            <c:bubble3D val="0"/>
            <c:extLst>
              <c:ext xmlns:c16="http://schemas.microsoft.com/office/drawing/2014/chart" uri="{C3380CC4-5D6E-409C-BE32-E72D297353CC}">
                <c16:uniqueId val="{00000004-63A4-4D94-9475-CEFFEB3C91A8}"/>
              </c:ext>
            </c:extLst>
          </c:dPt>
          <c:dPt>
            <c:idx val="4"/>
            <c:marker>
              <c:symbol val="circle"/>
              <c:size val="8"/>
              <c:spPr>
                <a:solidFill>
                  <a:schemeClr val="accent1"/>
                </a:solidFill>
                <a:ln w="9525">
                  <a:noFill/>
                </a:ln>
                <a:effectLst/>
              </c:spPr>
            </c:marker>
            <c:bubble3D val="0"/>
            <c:extLst>
              <c:ext xmlns:c16="http://schemas.microsoft.com/office/drawing/2014/chart" uri="{C3380CC4-5D6E-409C-BE32-E72D297353CC}">
                <c16:uniqueId val="{00000005-63A4-4D94-9475-CEFFEB3C91A8}"/>
              </c:ext>
            </c:extLst>
          </c:dPt>
          <c:dPt>
            <c:idx val="5"/>
            <c:marker>
              <c:symbol val="circle"/>
              <c:size val="8"/>
              <c:spPr>
                <a:solidFill>
                  <a:schemeClr val="accent1"/>
                </a:solidFill>
                <a:ln w="9525">
                  <a:noFill/>
                </a:ln>
                <a:effectLst/>
              </c:spPr>
            </c:marker>
            <c:bubble3D val="0"/>
            <c:extLst>
              <c:ext xmlns:c16="http://schemas.microsoft.com/office/drawing/2014/chart" uri="{C3380CC4-5D6E-409C-BE32-E72D297353CC}">
                <c16:uniqueId val="{00000006-63A4-4D94-9475-CEFFEB3C91A8}"/>
              </c:ext>
            </c:extLst>
          </c:dPt>
          <c:dPt>
            <c:idx val="6"/>
            <c:marker>
              <c:symbol val="circle"/>
              <c:size val="8"/>
              <c:spPr>
                <a:solidFill>
                  <a:schemeClr val="accent1"/>
                </a:solidFill>
                <a:ln w="9525">
                  <a:noFill/>
                </a:ln>
                <a:effectLst/>
              </c:spPr>
            </c:marker>
            <c:bubble3D val="0"/>
            <c:extLst>
              <c:ext xmlns:c16="http://schemas.microsoft.com/office/drawing/2014/chart" uri="{C3380CC4-5D6E-409C-BE32-E72D297353CC}">
                <c16:uniqueId val="{00000007-63A4-4D94-9475-CEFFEB3C91A8}"/>
              </c:ext>
            </c:extLst>
          </c:dPt>
          <c:dPt>
            <c:idx val="7"/>
            <c:marker>
              <c:symbol val="circle"/>
              <c:size val="8"/>
              <c:spPr>
                <a:solidFill>
                  <a:schemeClr val="accent1"/>
                </a:solidFill>
                <a:ln w="9525">
                  <a:noFill/>
                </a:ln>
                <a:effectLst/>
              </c:spPr>
            </c:marker>
            <c:bubble3D val="0"/>
            <c:extLst>
              <c:ext xmlns:c16="http://schemas.microsoft.com/office/drawing/2014/chart" uri="{C3380CC4-5D6E-409C-BE32-E72D297353CC}">
                <c16:uniqueId val="{00000008-63A4-4D94-9475-CEFFEB3C91A8}"/>
              </c:ext>
            </c:extLst>
          </c:dPt>
          <c:dPt>
            <c:idx val="8"/>
            <c:marker>
              <c:symbol val="circle"/>
              <c:size val="8"/>
              <c:spPr>
                <a:solidFill>
                  <a:srgbClr val="FF0000"/>
                </a:solidFill>
                <a:ln w="9525">
                  <a:noFill/>
                </a:ln>
                <a:effectLst/>
              </c:spPr>
            </c:marker>
            <c:bubble3D val="0"/>
            <c:extLst>
              <c:ext xmlns:c16="http://schemas.microsoft.com/office/drawing/2014/chart" uri="{C3380CC4-5D6E-409C-BE32-E72D297353CC}">
                <c16:uniqueId val="{00000009-63A4-4D94-9475-CEFFEB3C91A8}"/>
              </c:ext>
            </c:extLst>
          </c:dPt>
          <c:dPt>
            <c:idx val="9"/>
            <c:marker>
              <c:symbol val="circle"/>
              <c:size val="8"/>
              <c:spPr>
                <a:solidFill>
                  <a:srgbClr val="FF0000"/>
                </a:solidFill>
                <a:ln w="9525">
                  <a:noFill/>
                </a:ln>
                <a:effectLst/>
              </c:spPr>
            </c:marker>
            <c:bubble3D val="0"/>
            <c:extLst>
              <c:ext xmlns:c16="http://schemas.microsoft.com/office/drawing/2014/chart" uri="{C3380CC4-5D6E-409C-BE32-E72D297353CC}">
                <c16:uniqueId val="{0000000A-63A4-4D94-9475-CEFFEB3C91A8}"/>
              </c:ext>
            </c:extLst>
          </c:dPt>
          <c:dPt>
            <c:idx val="10"/>
            <c:marker>
              <c:symbol val="circle"/>
              <c:size val="8"/>
              <c:spPr>
                <a:solidFill>
                  <a:srgbClr val="FF0000"/>
                </a:solidFill>
                <a:ln w="9525">
                  <a:noFill/>
                </a:ln>
                <a:effectLst/>
              </c:spPr>
            </c:marker>
            <c:bubble3D val="0"/>
            <c:extLst>
              <c:ext xmlns:c16="http://schemas.microsoft.com/office/drawing/2014/chart" uri="{C3380CC4-5D6E-409C-BE32-E72D297353CC}">
                <c16:uniqueId val="{0000000B-63A4-4D94-9475-CEFFEB3C91A8}"/>
              </c:ext>
            </c:extLst>
          </c:dPt>
          <c:dPt>
            <c:idx val="11"/>
            <c:marker>
              <c:symbol val="circle"/>
              <c:size val="8"/>
              <c:spPr>
                <a:solidFill>
                  <a:srgbClr val="FF0000"/>
                </a:solidFill>
                <a:ln w="9525">
                  <a:noFill/>
                </a:ln>
                <a:effectLst/>
              </c:spPr>
            </c:marker>
            <c:bubble3D val="0"/>
            <c:extLst>
              <c:ext xmlns:c16="http://schemas.microsoft.com/office/drawing/2014/chart" uri="{C3380CC4-5D6E-409C-BE32-E72D297353CC}">
                <c16:uniqueId val="{0000000C-63A4-4D94-9475-CEFFEB3C91A8}"/>
              </c:ext>
            </c:extLst>
          </c:dPt>
          <c:xVal>
            <c:numRef>
              <c:f>Sheet2!$E$16:$E$27</c:f>
              <c:numCache>
                <c:formatCode>General</c:formatCode>
                <c:ptCount val="12"/>
                <c:pt idx="0">
                  <c:v>130</c:v>
                </c:pt>
                <c:pt idx="1">
                  <c:v>70</c:v>
                </c:pt>
                <c:pt idx="2">
                  <c:v>270</c:v>
                </c:pt>
                <c:pt idx="3">
                  <c:v>260</c:v>
                </c:pt>
                <c:pt idx="4">
                  <c:v>70</c:v>
                </c:pt>
                <c:pt idx="5">
                  <c:v>240</c:v>
                </c:pt>
                <c:pt idx="6">
                  <c:v>290</c:v>
                </c:pt>
                <c:pt idx="7">
                  <c:v>120</c:v>
                </c:pt>
                <c:pt idx="8">
                  <c:v>130</c:v>
                </c:pt>
                <c:pt idx="9">
                  <c:v>110</c:v>
                </c:pt>
                <c:pt idx="10">
                  <c:v>190</c:v>
                </c:pt>
                <c:pt idx="11">
                  <c:v>200</c:v>
                </c:pt>
              </c:numCache>
            </c:numRef>
          </c:xVal>
          <c:yVal>
            <c:numRef>
              <c:f>Sheet2!$G$16:$G$27</c:f>
              <c:numCache>
                <c:formatCode>General</c:formatCode>
                <c:ptCount val="12"/>
                <c:pt idx="0">
                  <c:v>1400</c:v>
                </c:pt>
                <c:pt idx="1">
                  <c:v>1300</c:v>
                </c:pt>
                <c:pt idx="2">
                  <c:v>4600</c:v>
                </c:pt>
                <c:pt idx="3">
                  <c:v>2400</c:v>
                </c:pt>
                <c:pt idx="4">
                  <c:v>1100</c:v>
                </c:pt>
                <c:pt idx="5">
                  <c:v>3800</c:v>
                </c:pt>
                <c:pt idx="6">
                  <c:v>2600</c:v>
                </c:pt>
                <c:pt idx="7">
                  <c:v>3400</c:v>
                </c:pt>
                <c:pt idx="8">
                  <c:v>2000</c:v>
                </c:pt>
                <c:pt idx="9">
                  <c:v>130</c:v>
                </c:pt>
                <c:pt idx="10">
                  <c:v>1300</c:v>
                </c:pt>
                <c:pt idx="11">
                  <c:v>1300</c:v>
                </c:pt>
              </c:numCache>
            </c:numRef>
          </c:yVal>
          <c:smooth val="0"/>
          <c:extLst>
            <c:ext xmlns:c16="http://schemas.microsoft.com/office/drawing/2014/chart" uri="{C3380CC4-5D6E-409C-BE32-E72D297353CC}">
              <c16:uniqueId val="{0000000D-63A4-4D94-9475-CEFFEB3C91A8}"/>
            </c:ext>
          </c:extLst>
        </c:ser>
        <c:dLbls>
          <c:showLegendKey val="0"/>
          <c:showVal val="0"/>
          <c:showCatName val="0"/>
          <c:showSerName val="0"/>
          <c:showPercent val="0"/>
          <c:showBubbleSize val="0"/>
        </c:dLbls>
        <c:axId val="2057809296"/>
        <c:axId val="2057815536"/>
      </c:scatterChart>
      <c:valAx>
        <c:axId val="2057809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IE" sz="1100">
                    <a:solidFill>
                      <a:schemeClr val="bg1"/>
                    </a:solidFill>
                  </a:rPr>
                  <a:t>Ge</a:t>
                </a:r>
                <a:r>
                  <a:rPr lang="en-IE" sz="1100" baseline="0">
                    <a:solidFill>
                      <a:schemeClr val="bg1"/>
                    </a:solidFill>
                  </a:rPr>
                  <a:t> </a:t>
                </a:r>
                <a:r>
                  <a:rPr lang="en-IE" sz="1100">
                    <a:solidFill>
                      <a:schemeClr val="bg1"/>
                    </a:solidFill>
                  </a:rPr>
                  <a:t>ppm</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15536"/>
        <c:crosses val="autoZero"/>
        <c:crossBetween val="midCat"/>
      </c:valAx>
      <c:valAx>
        <c:axId val="20578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IE" sz="1100" dirty="0">
                    <a:solidFill>
                      <a:schemeClr val="bg1"/>
                    </a:solidFill>
                  </a:rPr>
                  <a:t>As</a:t>
                </a:r>
                <a:r>
                  <a:rPr lang="en-IE" sz="1100" baseline="0" dirty="0">
                    <a:solidFill>
                      <a:schemeClr val="bg1"/>
                    </a:solidFill>
                  </a:rPr>
                  <a:t> ppm</a:t>
                </a:r>
                <a:endParaRPr lang="en-IE" sz="1100" dirty="0">
                  <a:solidFill>
                    <a:schemeClr val="bg1"/>
                  </a:solidFill>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0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b="1">
                <a:solidFill>
                  <a:schemeClr val="bg1"/>
                </a:solidFill>
              </a:rPr>
              <a:t>Fe : Ge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8"/>
            <c:spPr>
              <a:solidFill>
                <a:schemeClr val="accent1"/>
              </a:solidFill>
              <a:ln w="9525">
                <a:solidFill>
                  <a:schemeClr val="accent1"/>
                </a:solidFill>
              </a:ln>
              <a:effectLst/>
            </c:spPr>
          </c:marker>
          <c:dPt>
            <c:idx val="8"/>
            <c:marker>
              <c:symbol val="circle"/>
              <c:size val="8"/>
              <c:spPr>
                <a:solidFill>
                  <a:srgbClr val="FF0000"/>
                </a:solidFill>
                <a:ln w="9525">
                  <a:noFill/>
                </a:ln>
                <a:effectLst/>
              </c:spPr>
            </c:marker>
            <c:bubble3D val="0"/>
            <c:extLst>
              <c:ext xmlns:c16="http://schemas.microsoft.com/office/drawing/2014/chart" uri="{C3380CC4-5D6E-409C-BE32-E72D297353CC}">
                <c16:uniqueId val="{00000000-70B2-466B-8F07-2B9D494D99A8}"/>
              </c:ext>
            </c:extLst>
          </c:dPt>
          <c:dPt>
            <c:idx val="9"/>
            <c:marker>
              <c:symbol val="circle"/>
              <c:size val="8"/>
              <c:spPr>
                <a:solidFill>
                  <a:srgbClr val="FF0000"/>
                </a:solidFill>
                <a:ln w="9525">
                  <a:noFill/>
                </a:ln>
                <a:effectLst/>
              </c:spPr>
            </c:marker>
            <c:bubble3D val="0"/>
            <c:extLst>
              <c:ext xmlns:c16="http://schemas.microsoft.com/office/drawing/2014/chart" uri="{C3380CC4-5D6E-409C-BE32-E72D297353CC}">
                <c16:uniqueId val="{00000001-70B2-466B-8F07-2B9D494D99A8}"/>
              </c:ext>
            </c:extLst>
          </c:dPt>
          <c:dPt>
            <c:idx val="10"/>
            <c:marker>
              <c:symbol val="circle"/>
              <c:size val="8"/>
              <c:spPr>
                <a:solidFill>
                  <a:srgbClr val="FF0000"/>
                </a:solidFill>
                <a:ln w="9525">
                  <a:noFill/>
                </a:ln>
                <a:effectLst/>
              </c:spPr>
            </c:marker>
            <c:bubble3D val="0"/>
            <c:extLst>
              <c:ext xmlns:c16="http://schemas.microsoft.com/office/drawing/2014/chart" uri="{C3380CC4-5D6E-409C-BE32-E72D297353CC}">
                <c16:uniqueId val="{00000002-70B2-466B-8F07-2B9D494D99A8}"/>
              </c:ext>
            </c:extLst>
          </c:dPt>
          <c:dPt>
            <c:idx val="11"/>
            <c:marker>
              <c:symbol val="circle"/>
              <c:size val="8"/>
              <c:spPr>
                <a:solidFill>
                  <a:srgbClr val="FF0000"/>
                </a:solidFill>
                <a:ln w="9525">
                  <a:noFill/>
                </a:ln>
                <a:effectLst/>
              </c:spPr>
            </c:marker>
            <c:bubble3D val="0"/>
            <c:extLst>
              <c:ext xmlns:c16="http://schemas.microsoft.com/office/drawing/2014/chart" uri="{C3380CC4-5D6E-409C-BE32-E72D297353CC}">
                <c16:uniqueId val="{00000003-70B2-466B-8F07-2B9D494D99A8}"/>
              </c:ext>
            </c:extLst>
          </c:dPt>
          <c:xVal>
            <c:numRef>
              <c:f>Sheet2!$C$16:$C$27</c:f>
              <c:numCache>
                <c:formatCode>General</c:formatCode>
                <c:ptCount val="12"/>
                <c:pt idx="0">
                  <c:v>19400</c:v>
                </c:pt>
                <c:pt idx="1">
                  <c:v>17500</c:v>
                </c:pt>
                <c:pt idx="2">
                  <c:v>19200</c:v>
                </c:pt>
                <c:pt idx="3">
                  <c:v>8800</c:v>
                </c:pt>
                <c:pt idx="4">
                  <c:v>12000</c:v>
                </c:pt>
                <c:pt idx="5">
                  <c:v>11300</c:v>
                </c:pt>
                <c:pt idx="6">
                  <c:v>11400</c:v>
                </c:pt>
                <c:pt idx="7">
                  <c:v>35300</c:v>
                </c:pt>
                <c:pt idx="8">
                  <c:v>9100</c:v>
                </c:pt>
                <c:pt idx="9">
                  <c:v>26400</c:v>
                </c:pt>
                <c:pt idx="10">
                  <c:v>7100</c:v>
                </c:pt>
                <c:pt idx="11">
                  <c:v>10000</c:v>
                </c:pt>
              </c:numCache>
            </c:numRef>
          </c:xVal>
          <c:yVal>
            <c:numRef>
              <c:f>Sheet2!$E$16:$E$27</c:f>
              <c:numCache>
                <c:formatCode>General</c:formatCode>
                <c:ptCount val="12"/>
                <c:pt idx="0">
                  <c:v>130</c:v>
                </c:pt>
                <c:pt idx="1">
                  <c:v>70</c:v>
                </c:pt>
                <c:pt idx="2">
                  <c:v>270</c:v>
                </c:pt>
                <c:pt idx="3">
                  <c:v>260</c:v>
                </c:pt>
                <c:pt idx="4">
                  <c:v>70</c:v>
                </c:pt>
                <c:pt idx="5">
                  <c:v>240</c:v>
                </c:pt>
                <c:pt idx="6">
                  <c:v>290</c:v>
                </c:pt>
                <c:pt idx="7">
                  <c:v>120</c:v>
                </c:pt>
                <c:pt idx="8">
                  <c:v>130</c:v>
                </c:pt>
                <c:pt idx="9">
                  <c:v>110</c:v>
                </c:pt>
                <c:pt idx="10">
                  <c:v>190</c:v>
                </c:pt>
                <c:pt idx="11">
                  <c:v>200</c:v>
                </c:pt>
              </c:numCache>
            </c:numRef>
          </c:yVal>
          <c:smooth val="0"/>
          <c:extLst>
            <c:ext xmlns:c16="http://schemas.microsoft.com/office/drawing/2014/chart" uri="{C3380CC4-5D6E-409C-BE32-E72D297353CC}">
              <c16:uniqueId val="{00000004-70B2-466B-8F07-2B9D494D99A8}"/>
            </c:ext>
          </c:extLst>
        </c:ser>
        <c:ser>
          <c:idx val="1"/>
          <c:order val="1"/>
          <c:tx>
            <c:strRef>
              <c:f>Sheet2!$A$2:$A$14</c:f>
              <c:strCache>
                <c:ptCount val="13"/>
                <c:pt idx="0">
                  <c:v>Raibl</c:v>
                </c:pt>
                <c:pt idx="1">
                  <c:v>Salafossa</c:v>
                </c:pt>
                <c:pt idx="2">
                  <c:v>Mezica</c:v>
                </c:pt>
                <c:pt idx="3">
                  <c:v>Fladung</c:v>
                </c:pt>
                <c:pt idx="4">
                  <c:v>Bleiberg</c:v>
                </c:pt>
                <c:pt idx="5">
                  <c:v>Radnig</c:v>
                </c:pt>
                <c:pt idx="6">
                  <c:v>Jauken</c:v>
                </c:pt>
                <c:pt idx="7">
                  <c:v>Lafatsch</c:v>
                </c:pt>
                <c:pt idx="8">
                  <c:v>Silberelten</c:v>
                </c:pt>
                <c:pt idx="9">
                  <c:v>Scharnitz</c:v>
                </c:pt>
                <c:pt idx="10">
                  <c:v>Rauchsbergh</c:v>
                </c:pt>
                <c:pt idx="11">
                  <c:v>Serles</c:v>
                </c:pt>
                <c:pt idx="12">
                  <c:v>Obernberg</c:v>
                </c:pt>
              </c:strCache>
            </c:strRef>
          </c:tx>
          <c:spPr>
            <a:ln w="25400" cap="rnd">
              <a:noFill/>
              <a:round/>
            </a:ln>
            <a:effectLst/>
          </c:spPr>
          <c:marker>
            <c:symbol val="circle"/>
            <c:size val="8"/>
            <c:spPr>
              <a:solidFill>
                <a:srgbClr val="00B050"/>
              </a:solidFill>
              <a:ln w="9525">
                <a:noFill/>
              </a:ln>
              <a:effectLst/>
            </c:spPr>
          </c:marker>
          <c:xVal>
            <c:numRef>
              <c:f>Sheet2!$C$2:$C$14</c:f>
              <c:numCache>
                <c:formatCode>General</c:formatCode>
                <c:ptCount val="13"/>
                <c:pt idx="0">
                  <c:v>336</c:v>
                </c:pt>
                <c:pt idx="1">
                  <c:v>62</c:v>
                </c:pt>
                <c:pt idx="2">
                  <c:v>152</c:v>
                </c:pt>
                <c:pt idx="3">
                  <c:v>5196</c:v>
                </c:pt>
                <c:pt idx="4">
                  <c:v>2551</c:v>
                </c:pt>
                <c:pt idx="5">
                  <c:v>4229</c:v>
                </c:pt>
                <c:pt idx="6">
                  <c:v>4530</c:v>
                </c:pt>
                <c:pt idx="7">
                  <c:v>498</c:v>
                </c:pt>
                <c:pt idx="8">
                  <c:v>821</c:v>
                </c:pt>
                <c:pt idx="9">
                  <c:v>582</c:v>
                </c:pt>
                <c:pt idx="10">
                  <c:v>2267</c:v>
                </c:pt>
                <c:pt idx="11">
                  <c:v>35300</c:v>
                </c:pt>
                <c:pt idx="12">
                  <c:v>4993</c:v>
                </c:pt>
              </c:numCache>
            </c:numRef>
          </c:xVal>
          <c:yVal>
            <c:numRef>
              <c:f>Sheet2!$E$2:$E$14</c:f>
              <c:numCache>
                <c:formatCode>General</c:formatCode>
                <c:ptCount val="13"/>
                <c:pt idx="0">
                  <c:v>222</c:v>
                </c:pt>
                <c:pt idx="1">
                  <c:v>6</c:v>
                </c:pt>
                <c:pt idx="2">
                  <c:v>41</c:v>
                </c:pt>
                <c:pt idx="3">
                  <c:v>846</c:v>
                </c:pt>
                <c:pt idx="4">
                  <c:v>229</c:v>
                </c:pt>
                <c:pt idx="5">
                  <c:v>325</c:v>
                </c:pt>
                <c:pt idx="6">
                  <c:v>404</c:v>
                </c:pt>
                <c:pt idx="7">
                  <c:v>40</c:v>
                </c:pt>
                <c:pt idx="8">
                  <c:v>68</c:v>
                </c:pt>
                <c:pt idx="9">
                  <c:v>197</c:v>
                </c:pt>
                <c:pt idx="10">
                  <c:v>194</c:v>
                </c:pt>
                <c:pt idx="11">
                  <c:v>2</c:v>
                </c:pt>
                <c:pt idx="12">
                  <c:v>2</c:v>
                </c:pt>
              </c:numCache>
            </c:numRef>
          </c:yVal>
          <c:smooth val="0"/>
          <c:extLst>
            <c:ext xmlns:c16="http://schemas.microsoft.com/office/drawing/2014/chart" uri="{C3380CC4-5D6E-409C-BE32-E72D297353CC}">
              <c16:uniqueId val="{00000005-70B2-466B-8F07-2B9D494D99A8}"/>
            </c:ext>
          </c:extLst>
        </c:ser>
        <c:dLbls>
          <c:showLegendKey val="0"/>
          <c:showVal val="0"/>
          <c:showCatName val="0"/>
          <c:showSerName val="0"/>
          <c:showPercent val="0"/>
          <c:showBubbleSize val="0"/>
        </c:dLbls>
        <c:axId val="2057809296"/>
        <c:axId val="2057815536"/>
      </c:scatterChart>
      <c:valAx>
        <c:axId val="2057809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IE" sz="1100">
                    <a:solidFill>
                      <a:schemeClr val="bg1"/>
                    </a:solidFill>
                  </a:rPr>
                  <a:t>Fe ppm</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15536"/>
        <c:crosses val="autoZero"/>
        <c:crossBetween val="midCat"/>
      </c:valAx>
      <c:valAx>
        <c:axId val="20578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IE" sz="1100">
                    <a:solidFill>
                      <a:schemeClr val="bg1"/>
                    </a:solidFill>
                  </a:rPr>
                  <a:t>Ge ppm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57809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Tynagh</a:t>
            </a:r>
          </a:p>
        </c:rich>
      </c:tx>
      <c:layout>
        <c:manualLayout>
          <c:xMode val="edge"/>
          <c:yMode val="edge"/>
          <c:x val="0.44319719533340024"/>
          <c:y val="1.53253329866027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8528226822066175E-2"/>
          <c:y val="0.10762215089841749"/>
          <c:w val="0.91461179155116101"/>
          <c:h val="0.70658141598233126"/>
        </c:manualLayout>
      </c:layout>
      <c:barChart>
        <c:barDir val="col"/>
        <c:grouping val="stacked"/>
        <c:varyColors val="0"/>
        <c:ser>
          <c:idx val="0"/>
          <c:order val="0"/>
          <c:tx>
            <c:v>Pyrite</c:v>
          </c:tx>
          <c:spPr>
            <a:solidFill>
              <a:schemeClr val="accent1"/>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Sheet2!$O$8:$O$37</c:f>
              <c:numCache>
                <c:formatCode>General</c:formatCode>
                <c:ptCount val="30"/>
                <c:pt idx="9">
                  <c:v>1</c:v>
                </c:pt>
                <c:pt idx="12">
                  <c:v>2</c:v>
                </c:pt>
                <c:pt idx="13">
                  <c:v>5</c:v>
                </c:pt>
                <c:pt idx="14">
                  <c:v>6</c:v>
                </c:pt>
                <c:pt idx="15">
                  <c:v>3</c:v>
                </c:pt>
              </c:numCache>
            </c:numRef>
          </c:val>
          <c:extLst>
            <c:ext xmlns:c16="http://schemas.microsoft.com/office/drawing/2014/chart" uri="{C3380CC4-5D6E-409C-BE32-E72D297353CC}">
              <c16:uniqueId val="{00000000-194C-4F61-9169-32BAF407A641}"/>
            </c:ext>
          </c:extLst>
        </c:ser>
        <c:ser>
          <c:idx val="1"/>
          <c:order val="1"/>
          <c:tx>
            <c:v>Sphalerite</c:v>
          </c:tx>
          <c:spPr>
            <a:solidFill>
              <a:schemeClr val="accent2"/>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Sheet2!$P$8:$P$37</c:f>
              <c:numCache>
                <c:formatCode>General</c:formatCode>
                <c:ptCount val="30"/>
                <c:pt idx="3">
                  <c:v>1</c:v>
                </c:pt>
                <c:pt idx="4">
                  <c:v>4</c:v>
                </c:pt>
                <c:pt idx="5">
                  <c:v>3</c:v>
                </c:pt>
                <c:pt idx="6">
                  <c:v>9</c:v>
                </c:pt>
                <c:pt idx="7">
                  <c:v>12</c:v>
                </c:pt>
                <c:pt idx="8">
                  <c:v>14</c:v>
                </c:pt>
                <c:pt idx="9">
                  <c:v>18</c:v>
                </c:pt>
                <c:pt idx="10">
                  <c:v>6</c:v>
                </c:pt>
                <c:pt idx="11">
                  <c:v>2</c:v>
                </c:pt>
                <c:pt idx="12">
                  <c:v>3</c:v>
                </c:pt>
                <c:pt idx="13">
                  <c:v>0</c:v>
                </c:pt>
                <c:pt idx="14">
                  <c:v>1</c:v>
                </c:pt>
                <c:pt idx="15">
                  <c:v>1</c:v>
                </c:pt>
              </c:numCache>
            </c:numRef>
          </c:val>
          <c:extLst>
            <c:ext xmlns:c16="http://schemas.microsoft.com/office/drawing/2014/chart" uri="{C3380CC4-5D6E-409C-BE32-E72D297353CC}">
              <c16:uniqueId val="{00000001-194C-4F61-9169-32BAF407A641}"/>
            </c:ext>
          </c:extLst>
        </c:ser>
        <c:ser>
          <c:idx val="2"/>
          <c:order val="2"/>
          <c:tx>
            <c:v>Galena</c:v>
          </c:tx>
          <c:spPr>
            <a:solidFill>
              <a:schemeClr val="accent3"/>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Sheet2!$Q$8:$Q$37</c:f>
              <c:numCache>
                <c:formatCode>General</c:formatCode>
                <c:ptCount val="30"/>
                <c:pt idx="5">
                  <c:v>2</c:v>
                </c:pt>
                <c:pt idx="6">
                  <c:v>3</c:v>
                </c:pt>
                <c:pt idx="7">
                  <c:v>4</c:v>
                </c:pt>
                <c:pt idx="8">
                  <c:v>2</c:v>
                </c:pt>
                <c:pt idx="9">
                  <c:v>1</c:v>
                </c:pt>
                <c:pt idx="10">
                  <c:v>4</c:v>
                </c:pt>
                <c:pt idx="11">
                  <c:v>6</c:v>
                </c:pt>
                <c:pt idx="12">
                  <c:v>6</c:v>
                </c:pt>
                <c:pt idx="13">
                  <c:v>10</c:v>
                </c:pt>
                <c:pt idx="14">
                  <c:v>6</c:v>
                </c:pt>
                <c:pt idx="15">
                  <c:v>4</c:v>
                </c:pt>
                <c:pt idx="17">
                  <c:v>1</c:v>
                </c:pt>
              </c:numCache>
            </c:numRef>
          </c:val>
          <c:extLst>
            <c:ext xmlns:c16="http://schemas.microsoft.com/office/drawing/2014/chart" uri="{C3380CC4-5D6E-409C-BE32-E72D297353CC}">
              <c16:uniqueId val="{00000002-194C-4F61-9169-32BAF407A641}"/>
            </c:ext>
          </c:extLst>
        </c:ser>
        <c:ser>
          <c:idx val="3"/>
          <c:order val="3"/>
          <c:tx>
            <c:v>Chalcopyrite</c:v>
          </c:tx>
          <c:spPr>
            <a:solidFill>
              <a:schemeClr val="accent4"/>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Sheet2!$R$8:$R$37</c:f>
              <c:numCache>
                <c:formatCode>General</c:formatCode>
                <c:ptCount val="30"/>
                <c:pt idx="6">
                  <c:v>1</c:v>
                </c:pt>
                <c:pt idx="13">
                  <c:v>1</c:v>
                </c:pt>
                <c:pt idx="14">
                  <c:v>2</c:v>
                </c:pt>
                <c:pt idx="15">
                  <c:v>1</c:v>
                </c:pt>
              </c:numCache>
            </c:numRef>
          </c:val>
          <c:extLst>
            <c:ext xmlns:c16="http://schemas.microsoft.com/office/drawing/2014/chart" uri="{C3380CC4-5D6E-409C-BE32-E72D297353CC}">
              <c16:uniqueId val="{00000003-194C-4F61-9169-32BAF407A641}"/>
            </c:ext>
          </c:extLst>
        </c:ser>
        <c:ser>
          <c:idx val="4"/>
          <c:order val="4"/>
          <c:tx>
            <c:v>Tennantite</c:v>
          </c:tx>
          <c:spPr>
            <a:solidFill>
              <a:schemeClr val="accent5"/>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Sheet2!$S$8:$S$37</c:f>
              <c:numCache>
                <c:formatCode>General</c:formatCode>
                <c:ptCount val="30"/>
                <c:pt idx="8">
                  <c:v>1</c:v>
                </c:pt>
                <c:pt idx="11">
                  <c:v>1</c:v>
                </c:pt>
                <c:pt idx="12">
                  <c:v>1</c:v>
                </c:pt>
                <c:pt idx="13">
                  <c:v>1</c:v>
                </c:pt>
                <c:pt idx="17">
                  <c:v>1</c:v>
                </c:pt>
              </c:numCache>
            </c:numRef>
          </c:val>
          <c:extLst>
            <c:ext xmlns:c16="http://schemas.microsoft.com/office/drawing/2014/chart" uri="{C3380CC4-5D6E-409C-BE32-E72D297353CC}">
              <c16:uniqueId val="{00000004-194C-4F61-9169-32BAF407A641}"/>
            </c:ext>
          </c:extLst>
        </c:ser>
        <c:ser>
          <c:idx val="5"/>
          <c:order val="5"/>
          <c:tx>
            <c:v>Barite</c:v>
          </c:tx>
          <c:spPr>
            <a:solidFill>
              <a:schemeClr val="accent6"/>
            </a:solidFill>
            <a:ln>
              <a:noFill/>
            </a:ln>
            <a:effectLst/>
          </c:spPr>
          <c:invertIfNegative val="0"/>
          <c:cat>
            <c:numRef>
              <c:f>Sheet2!$N$8:$N$37</c:f>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f>Sheet2!$T$8:$T$37</c:f>
              <c:numCache>
                <c:formatCode>General</c:formatCode>
                <c:ptCount val="30"/>
                <c:pt idx="24">
                  <c:v>1</c:v>
                </c:pt>
                <c:pt idx="25">
                  <c:v>13</c:v>
                </c:pt>
                <c:pt idx="26">
                  <c:v>4</c:v>
                </c:pt>
                <c:pt idx="27">
                  <c:v>1</c:v>
                </c:pt>
              </c:numCache>
            </c:numRef>
          </c:val>
          <c:extLst>
            <c:ext xmlns:c16="http://schemas.microsoft.com/office/drawing/2014/chart" uri="{C3380CC4-5D6E-409C-BE32-E72D297353CC}">
              <c16:uniqueId val="{00000005-194C-4F61-9169-32BAF407A641}"/>
            </c:ext>
          </c:extLst>
        </c:ser>
        <c:dLbls>
          <c:showLegendKey val="0"/>
          <c:showVal val="0"/>
          <c:showCatName val="0"/>
          <c:showSerName val="0"/>
          <c:showPercent val="0"/>
          <c:showBubbleSize val="0"/>
        </c:dLbls>
        <c:gapWidth val="113"/>
        <c:overlap val="100"/>
        <c:axId val="634921384"/>
        <c:axId val="634922368"/>
        <c:extLst>
          <c:ext xmlns:c15="http://schemas.microsoft.com/office/drawing/2012/chart" uri="{02D57815-91ED-43cb-92C2-25804820EDAC}">
            <c15:filteredBarSeries>
              <c15:ser>
                <c:idx val="6"/>
                <c:order val="6"/>
                <c:spPr>
                  <a:solidFill>
                    <a:schemeClr val="accent1">
                      <a:lumMod val="60000"/>
                    </a:schemeClr>
                  </a:solidFill>
                  <a:ln>
                    <a:noFill/>
                  </a:ln>
                  <a:effectLst/>
                </c:spPr>
                <c:invertIfNegative val="0"/>
                <c:cat>
                  <c:numRef>
                    <c:extLst>
                      <c:ext uri="{02D57815-91ED-43cb-92C2-25804820EDAC}">
                        <c15:formulaRef>
                          <c15:sqref>Sheet2!$N$8:$N$37</c15:sqref>
                        </c15:formulaRef>
                      </c:ext>
                    </c:extLst>
                    <c:numCache>
                      <c:formatCode>General</c:formatCode>
                      <c:ptCount val="30"/>
                      <c:pt idx="0">
                        <c:v>-32</c:v>
                      </c:pt>
                      <c:pt idx="1">
                        <c:v>-30</c:v>
                      </c:pt>
                      <c:pt idx="2">
                        <c:v>-28</c:v>
                      </c:pt>
                      <c:pt idx="3">
                        <c:v>-26</c:v>
                      </c:pt>
                      <c:pt idx="4">
                        <c:v>-24</c:v>
                      </c:pt>
                      <c:pt idx="5">
                        <c:v>-22</c:v>
                      </c:pt>
                      <c:pt idx="6">
                        <c:v>-20</c:v>
                      </c:pt>
                      <c:pt idx="7">
                        <c:v>-18</c:v>
                      </c:pt>
                      <c:pt idx="8">
                        <c:v>-16</c:v>
                      </c:pt>
                      <c:pt idx="9">
                        <c:v>-14</c:v>
                      </c:pt>
                      <c:pt idx="10">
                        <c:v>-12</c:v>
                      </c:pt>
                      <c:pt idx="11">
                        <c:v>-10</c:v>
                      </c:pt>
                      <c:pt idx="12">
                        <c:v>-8</c:v>
                      </c:pt>
                      <c:pt idx="13">
                        <c:v>-6</c:v>
                      </c:pt>
                      <c:pt idx="14">
                        <c:v>-4</c:v>
                      </c:pt>
                      <c:pt idx="15">
                        <c:v>-2</c:v>
                      </c:pt>
                      <c:pt idx="16">
                        <c:v>0</c:v>
                      </c:pt>
                      <c:pt idx="17">
                        <c:v>2</c:v>
                      </c:pt>
                      <c:pt idx="18">
                        <c:v>4</c:v>
                      </c:pt>
                      <c:pt idx="19">
                        <c:v>6</c:v>
                      </c:pt>
                      <c:pt idx="20">
                        <c:v>8</c:v>
                      </c:pt>
                      <c:pt idx="21">
                        <c:v>10</c:v>
                      </c:pt>
                      <c:pt idx="22">
                        <c:v>12</c:v>
                      </c:pt>
                      <c:pt idx="23">
                        <c:v>14</c:v>
                      </c:pt>
                      <c:pt idx="24">
                        <c:v>16</c:v>
                      </c:pt>
                      <c:pt idx="25">
                        <c:v>18</c:v>
                      </c:pt>
                      <c:pt idx="26">
                        <c:v>20</c:v>
                      </c:pt>
                      <c:pt idx="27">
                        <c:v>22</c:v>
                      </c:pt>
                      <c:pt idx="28">
                        <c:v>24</c:v>
                      </c:pt>
                      <c:pt idx="29">
                        <c:v>26</c:v>
                      </c:pt>
                    </c:numCache>
                  </c:numRef>
                </c:cat>
                <c:val>
                  <c:numRef>
                    <c:extLst>
                      <c:ext uri="{02D57815-91ED-43cb-92C2-25804820EDAC}">
                        <c15:formulaRef>
                          <c15:sqref>Sheet2!$U$8:$U$37</c15:sqref>
                        </c15:formulaRef>
                      </c:ext>
                    </c:extLst>
                    <c:numCache>
                      <c:formatCode>General</c:formatCode>
                      <c:ptCount val="30"/>
                    </c:numCache>
                  </c:numRef>
                </c:val>
                <c:extLst>
                  <c:ext xmlns:c16="http://schemas.microsoft.com/office/drawing/2014/chart" uri="{C3380CC4-5D6E-409C-BE32-E72D297353CC}">
                    <c16:uniqueId val="{00000006-194C-4F61-9169-32BAF407A641}"/>
                  </c:ext>
                </c:extLst>
              </c15:ser>
            </c15:filteredBarSeries>
          </c:ext>
        </c:extLst>
      </c:barChart>
      <c:catAx>
        <c:axId val="634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34922368"/>
        <c:crosses val="autoZero"/>
        <c:auto val="1"/>
        <c:lblAlgn val="ctr"/>
        <c:lblOffset val="100"/>
        <c:noMultiLvlLbl val="0"/>
      </c:catAx>
      <c:valAx>
        <c:axId val="63492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34921384"/>
        <c:crosses val="autoZero"/>
        <c:crossBetween val="between"/>
      </c:valAx>
      <c:spPr>
        <a:noFill/>
        <a:ln>
          <a:noFill/>
        </a:ln>
        <a:effectLst/>
      </c:spPr>
    </c:plotArea>
    <c:legend>
      <c:legendPos val="b"/>
      <c:layout>
        <c:manualLayout>
          <c:xMode val="edge"/>
          <c:yMode val="edge"/>
          <c:x val="0.29013821298477216"/>
          <c:y val="0.12999610048701216"/>
          <c:w val="0.54662138503607882"/>
          <c:h val="9.6976355726667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68DD4DA8-B312-46A8-BA16-1413160958F0}" type="datetimeFigureOut">
              <a:rPr lang="en-IE" smtClean="0"/>
              <a:t>30/08/2023</a:t>
            </a:fld>
            <a:endParaRPr lang="en-IE"/>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D786B93B-5F62-4182-8AAB-EB7587B0062F}" type="slidenum">
              <a:rPr lang="en-IE" smtClean="0"/>
              <a:t>‹#›</a:t>
            </a:fld>
            <a:endParaRPr lang="en-IE"/>
          </a:p>
        </p:txBody>
      </p:sp>
    </p:spTree>
    <p:extLst>
      <p:ext uri="{BB962C8B-B14F-4D97-AF65-F5344CB8AC3E}">
        <p14:creationId xmlns:p14="http://schemas.microsoft.com/office/powerpoint/2010/main" val="28988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a:t>
            </a:fld>
            <a:endParaRPr lang="en-IE"/>
          </a:p>
        </p:txBody>
      </p:sp>
    </p:spTree>
    <p:extLst>
      <p:ext uri="{BB962C8B-B14F-4D97-AF65-F5344CB8AC3E}">
        <p14:creationId xmlns:p14="http://schemas.microsoft.com/office/powerpoint/2010/main" val="164301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Times New Roman" panose="02020603050405020304" pitchFamily="18" charset="0"/>
                <a:ea typeface="Calibri" panose="020F0502020204030204" pitchFamily="34" charset="0"/>
                <a:cs typeface="TimesNewRomanPSMT"/>
              </a:rPr>
              <a:t>The area lies within the central-eastern part of the Alpine “Western Balkan Tectonic Zone” The mineralized Triassic succession forms the base of the Mesozoic cover over the pre-Mesozoic </a:t>
            </a:r>
            <a:r>
              <a:rPr lang="en-IE" sz="1800" kern="100" dirty="0">
                <a:effectLst/>
                <a:latin typeface="Times New Roman" panose="02020603050405020304" pitchFamily="18" charset="0"/>
                <a:ea typeface="TimesNewRomanPSMT"/>
                <a:cs typeface="TimesNewRomanPSMT"/>
              </a:rPr>
              <a:t>Balkan terrain – a Precambrian to Cambrian ophiolite-island arc assemblage, unconformably overlain by a Palaeozoic sedimentary sequence. The Mesozoic was accreted to the Palaeozoic basement of the Moesian platform (located to the north) in Upper Carboniferous times.</a:t>
            </a:r>
            <a:endParaRPr lang="en-IE" sz="1800" kern="100" dirty="0">
              <a:effectLst/>
              <a:latin typeface="Calibri" panose="020F0502020204030204" pitchFamily="34" charset="0"/>
              <a:ea typeface="Calibri" panose="020F0502020204030204" pitchFamily="34" charset="0"/>
              <a:cs typeface="TimesNewRomanPSMT"/>
            </a:endParaRPr>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14</a:t>
            </a:fld>
            <a:endParaRPr lang="en-IE"/>
          </a:p>
        </p:txBody>
      </p:sp>
    </p:spTree>
    <p:extLst>
      <p:ext uri="{BB962C8B-B14F-4D97-AF65-F5344CB8AC3E}">
        <p14:creationId xmlns:p14="http://schemas.microsoft.com/office/powerpoint/2010/main" val="653732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64646"/>
                </a:solidFill>
                <a:latin typeface="Times New Roman" panose="02020603050405020304" pitchFamily="18" charset="0"/>
              </a:rPr>
              <a:t>The Tertiary Balkan fold</a:t>
            </a:r>
            <a:r>
              <a:rPr lang="en-US" sz="1800" b="0" i="0" u="none" strike="noStrike" baseline="0" dirty="0">
                <a:solidFill>
                  <a:srgbClr val="161616"/>
                </a:solidFill>
                <a:latin typeface="Times New Roman" panose="02020603050405020304" pitchFamily="18" charset="0"/>
              </a:rPr>
              <a:t>-</a:t>
            </a:r>
            <a:r>
              <a:rPr lang="en-US" sz="1800" b="0" i="0" u="none" strike="noStrike" baseline="0" dirty="0">
                <a:solidFill>
                  <a:srgbClr val="464646"/>
                </a:solidFill>
                <a:latin typeface="Times New Roman" panose="02020603050405020304" pitchFamily="18" charset="0"/>
              </a:rPr>
              <a:t>thru</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464646"/>
                </a:solidFill>
                <a:latin typeface="Times New Roman" panose="02020603050405020304" pitchFamily="18" charset="0"/>
              </a:rPr>
              <a:t>t belt </a:t>
            </a:r>
            <a:r>
              <a:rPr lang="en-US" sz="1800" b="0" i="0" u="none" strike="noStrike" baseline="0" dirty="0">
                <a:solidFill>
                  <a:srgbClr val="575757"/>
                </a:solidFill>
                <a:latin typeface="Times New Roman" panose="02020603050405020304" pitchFamily="18" charset="0"/>
              </a:rPr>
              <a:t>consists </a:t>
            </a:r>
            <a:r>
              <a:rPr lang="en-US" sz="1800" b="0" i="0" u="none" strike="noStrike" baseline="0" dirty="0">
                <a:solidFill>
                  <a:srgbClr val="464646"/>
                </a:solidFill>
                <a:latin typeface="Times New Roman" panose="02020603050405020304" pitchFamily="18" charset="0"/>
              </a:rPr>
              <a:t>of two clearl</a:t>
            </a:r>
            <a:r>
              <a:rPr lang="en-US" sz="1800" b="0" i="0" u="none" strike="noStrike" baseline="0" dirty="0">
                <a:solidFill>
                  <a:srgbClr val="696969"/>
                </a:solidFill>
                <a:latin typeface="Times New Roman" panose="02020603050405020304" pitchFamily="18" charset="0"/>
              </a:rPr>
              <a:t>y </a:t>
            </a:r>
            <a:r>
              <a:rPr lang="en-US" sz="1800" b="0" i="0" u="none" strike="noStrike" baseline="0" dirty="0">
                <a:solidFill>
                  <a:srgbClr val="464646"/>
                </a:solidFill>
                <a:latin typeface="Times New Roman" panose="02020603050405020304" pitchFamily="18" charset="0"/>
              </a:rPr>
              <a:t>distinct parts</a:t>
            </a:r>
            <a:r>
              <a:rPr lang="en-US" sz="1800" b="0" i="0" u="none" strike="noStrike" baseline="0" dirty="0">
                <a:solidFill>
                  <a:srgbClr val="838383"/>
                </a:solidFill>
                <a:latin typeface="Times New Roman" panose="02020603050405020304" pitchFamily="18" charset="0"/>
              </a:rPr>
              <a:t>: </a:t>
            </a:r>
            <a:r>
              <a:rPr lang="en-US" sz="1800" b="0" i="0" u="none" strike="noStrike" baseline="0" dirty="0">
                <a:solidFill>
                  <a:srgbClr val="575757"/>
                </a:solidFill>
                <a:latin typeface="Times New Roman" panose="02020603050405020304" pitchFamily="18" charset="0"/>
              </a:rPr>
              <a:t>an </a:t>
            </a:r>
            <a:r>
              <a:rPr lang="en-US" sz="1800" b="0" i="0" u="none" strike="noStrike" baseline="0" dirty="0">
                <a:solidFill>
                  <a:srgbClr val="464646"/>
                </a:solidFill>
                <a:latin typeface="Times New Roman" panose="02020603050405020304" pitchFamily="18" charset="0"/>
              </a:rPr>
              <a:t>Ea</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464646"/>
                </a:solidFill>
                <a:latin typeface="Times New Roman" panose="02020603050405020304" pitchFamily="18" charset="0"/>
              </a:rPr>
              <a:t>tern </a:t>
            </a:r>
            <a:r>
              <a:rPr lang="en-US" sz="1800" b="0" i="0" u="none" strike="noStrike" baseline="0" dirty="0">
                <a:solidFill>
                  <a:srgbClr val="575757"/>
                </a:solidFill>
                <a:latin typeface="Times New Roman" panose="02020603050405020304" pitchFamily="18" charset="0"/>
              </a:rPr>
              <a:t>one dominated </a:t>
            </a:r>
            <a:r>
              <a:rPr lang="en-US" sz="1800" b="0" i="0" u="none" strike="noStrike" baseline="0" dirty="0">
                <a:solidFill>
                  <a:srgbClr val="464646"/>
                </a:solidFill>
                <a:latin typeface="Times New Roman" panose="02020603050405020304" pitchFamily="18" charset="0"/>
              </a:rPr>
              <a:t>exclu</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282828"/>
                </a:solidFill>
                <a:latin typeface="Times New Roman" panose="02020603050405020304" pitchFamily="18" charset="0"/>
              </a:rPr>
              <a:t>i</a:t>
            </a:r>
            <a:r>
              <a:rPr lang="en-US" sz="1800" b="0" i="0" u="none" strike="noStrike" baseline="0" dirty="0">
                <a:solidFill>
                  <a:srgbClr val="696969"/>
                </a:solidFill>
                <a:latin typeface="Times New Roman" panose="02020603050405020304" pitchFamily="18" charset="0"/>
              </a:rPr>
              <a:t>v</a:t>
            </a:r>
            <a:r>
              <a:rPr lang="en-US" sz="1800" b="0" i="0" u="none" strike="noStrike" baseline="0" dirty="0">
                <a:solidFill>
                  <a:srgbClr val="464646"/>
                </a:solidFill>
                <a:latin typeface="Times New Roman" panose="02020603050405020304" pitchFamily="18" charset="0"/>
              </a:rPr>
              <a:t>el</a:t>
            </a:r>
            <a:r>
              <a:rPr lang="en-US" sz="1800" b="0" i="0" u="none" strike="noStrike" baseline="0" dirty="0">
                <a:solidFill>
                  <a:srgbClr val="696969"/>
                </a:solidFill>
                <a:latin typeface="Times New Roman" panose="02020603050405020304" pitchFamily="18" charset="0"/>
              </a:rPr>
              <a:t>y </a:t>
            </a:r>
            <a:r>
              <a:rPr lang="en-US" sz="1800" b="0" i="0" u="none" strike="noStrike" baseline="0" dirty="0">
                <a:solidFill>
                  <a:srgbClr val="575757"/>
                </a:solidFill>
                <a:latin typeface="Times New Roman" panose="02020603050405020304" pitchFamily="18" charset="0"/>
              </a:rPr>
              <a:t>by a </a:t>
            </a:r>
            <a:r>
              <a:rPr lang="en-US" sz="1800" b="0" i="0" u="none" strike="noStrike" baseline="0" dirty="0">
                <a:solidFill>
                  <a:srgbClr val="464646"/>
                </a:solidFill>
                <a:latin typeface="Times New Roman" panose="02020603050405020304" pitchFamily="18" charset="0"/>
              </a:rPr>
              <a:t>thin</a:t>
            </a:r>
            <a:r>
              <a:rPr lang="en-US" sz="1800" b="0" i="0" u="none" strike="noStrike" baseline="0" dirty="0">
                <a:solidFill>
                  <a:srgbClr val="161616"/>
                </a:solidFill>
                <a:latin typeface="Times New Roman" panose="02020603050405020304" pitchFamily="18" charset="0"/>
              </a:rPr>
              <a:t>-</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464646"/>
                </a:solidFill>
                <a:latin typeface="Times New Roman" panose="02020603050405020304" pitchFamily="18" charset="0"/>
              </a:rPr>
              <a:t>kinned thru</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464646"/>
                </a:solidFill>
                <a:latin typeface="Times New Roman" panose="02020603050405020304" pitchFamily="18" charset="0"/>
              </a:rPr>
              <a:t>ting </a:t>
            </a:r>
            <a:r>
              <a:rPr lang="en-US" sz="1800" b="0" i="0" u="none" strike="noStrike" baseline="0" dirty="0">
                <a:solidFill>
                  <a:srgbClr val="575757"/>
                </a:solidFill>
                <a:latin typeface="Times New Roman" panose="02020603050405020304" pitchFamily="18" charset="0"/>
              </a:rPr>
              <a:t>and </a:t>
            </a:r>
            <a:r>
              <a:rPr lang="en-US" sz="1800" b="0" i="0" u="none" strike="noStrike" baseline="0" dirty="0">
                <a:solidFill>
                  <a:srgbClr val="464646"/>
                </a:solidFill>
                <a:latin typeface="Times New Roman" panose="02020603050405020304" pitchFamily="18" charset="0"/>
              </a:rPr>
              <a:t>a </a:t>
            </a:r>
            <a:r>
              <a:rPr lang="en-US" sz="1800" b="0" i="0" u="none" strike="noStrike" baseline="0" dirty="0">
                <a:solidFill>
                  <a:srgbClr val="575757"/>
                </a:solidFill>
                <a:latin typeface="Times New Roman" panose="02020603050405020304" pitchFamily="18" charset="0"/>
              </a:rPr>
              <a:t>western one </a:t>
            </a:r>
            <a:r>
              <a:rPr lang="en-US" sz="1800" b="0" i="0" u="none" strike="noStrike" baseline="0" dirty="0">
                <a:solidFill>
                  <a:srgbClr val="464646"/>
                </a:solidFill>
                <a:latin typeface="Times New Roman" panose="02020603050405020304" pitchFamily="18" charset="0"/>
              </a:rPr>
              <a:t>with </a:t>
            </a:r>
            <a:r>
              <a:rPr lang="en-US" sz="1800" b="0" i="0" u="none" strike="noStrike" baseline="0" dirty="0">
                <a:solidFill>
                  <a:srgbClr val="575757"/>
                </a:solidFill>
                <a:latin typeface="Times New Roman" panose="02020603050405020304" pitchFamily="18" charset="0"/>
              </a:rPr>
              <a:t>considerable basement </a:t>
            </a:r>
            <a:r>
              <a:rPr lang="en-US" sz="1800" b="0" i="0" u="none" strike="noStrike" baseline="0" dirty="0">
                <a:solidFill>
                  <a:srgbClr val="464646"/>
                </a:solidFill>
                <a:latin typeface="Times New Roman" panose="02020603050405020304" pitchFamily="18" charset="0"/>
              </a:rPr>
              <a:t>involvement requiring </a:t>
            </a:r>
            <a:r>
              <a:rPr lang="en-US" sz="1800" b="0" i="0" u="none" strike="noStrike" baseline="0" dirty="0">
                <a:solidFill>
                  <a:srgbClr val="575757"/>
                </a:solidFill>
                <a:latin typeface="Times New Roman" panose="02020603050405020304" pitchFamily="18" charset="0"/>
              </a:rPr>
              <a:t>the </a:t>
            </a:r>
            <a:r>
              <a:rPr lang="en-US" sz="1800" b="0" i="0" u="none" strike="noStrike" baseline="0" dirty="0">
                <a:solidFill>
                  <a:srgbClr val="464646"/>
                </a:solidFill>
                <a:latin typeface="Times New Roman" panose="02020603050405020304" pitchFamily="18" charset="0"/>
              </a:rPr>
              <a:t>exi</a:t>
            </a:r>
            <a:r>
              <a:rPr lang="en-US" sz="1800" b="0" i="0" u="none" strike="noStrike" baseline="0" dirty="0">
                <a:solidFill>
                  <a:srgbClr val="696969"/>
                </a:solidFill>
                <a:latin typeface="Times New Roman" panose="02020603050405020304" pitchFamily="18" charset="0"/>
              </a:rPr>
              <a:t>s</a:t>
            </a:r>
            <a:r>
              <a:rPr lang="en-US" sz="1800" b="0" i="0" u="none" strike="noStrike" baseline="0" dirty="0">
                <a:solidFill>
                  <a:srgbClr val="464646"/>
                </a:solidFill>
                <a:latin typeface="Times New Roman" panose="02020603050405020304" pitchFamily="18" charset="0"/>
              </a:rPr>
              <a:t>tence </a:t>
            </a:r>
            <a:r>
              <a:rPr lang="en-US" sz="1800" b="0" i="0" u="none" strike="noStrike" baseline="0" dirty="0">
                <a:solidFill>
                  <a:srgbClr val="575757"/>
                </a:solidFill>
                <a:latin typeface="Times New Roman" panose="02020603050405020304" pitchFamily="18" charset="0"/>
              </a:rPr>
              <a:t>of</a:t>
            </a:r>
          </a:p>
          <a:p>
            <a:pPr algn="l"/>
            <a:r>
              <a:rPr lang="en-US" sz="1800" b="0" i="0" u="none" strike="noStrike" baseline="0" dirty="0">
                <a:solidFill>
                  <a:srgbClr val="575757"/>
                </a:solidFill>
                <a:latin typeface="Times New Roman" panose="02020603050405020304" pitchFamily="18" charset="0"/>
              </a:rPr>
              <a:t>deep detachment levels </a:t>
            </a:r>
            <a:r>
              <a:rPr lang="en-US" sz="1800" b="0" i="0" u="none" strike="noStrike" baseline="0" dirty="0">
                <a:solidFill>
                  <a:srgbClr val="464646"/>
                </a:solidFill>
                <a:latin typeface="Times New Roman" panose="02020603050405020304" pitchFamily="18" charset="0"/>
              </a:rPr>
              <a:t>in the </a:t>
            </a:r>
            <a:r>
              <a:rPr lang="en-US" sz="1800" b="0" i="0" u="none" strike="noStrike" baseline="0" dirty="0">
                <a:solidFill>
                  <a:srgbClr val="575757"/>
                </a:solidFill>
                <a:latin typeface="Times New Roman" panose="02020603050405020304" pitchFamily="18" charset="0"/>
              </a:rPr>
              <a:t>crust.</a:t>
            </a:r>
          </a:p>
          <a:p>
            <a:pPr algn="l"/>
            <a:endParaRPr lang="en-IE" sz="1800" dirty="0"/>
          </a:p>
          <a:p>
            <a:pPr algn="l"/>
            <a:r>
              <a:rPr lang="en-US" sz="1800" b="0" i="0" u="none" strike="noStrike" baseline="0" dirty="0">
                <a:solidFill>
                  <a:srgbClr val="555555"/>
                </a:solidFill>
                <a:latin typeface="Times New Roman" panose="02020603050405020304" pitchFamily="18" charset="0"/>
              </a:rPr>
              <a:t>The Tertiary </a:t>
            </a:r>
            <a:r>
              <a:rPr lang="en-US" sz="1800" b="0" i="0" u="none" strike="noStrike" baseline="0" dirty="0">
                <a:solidFill>
                  <a:srgbClr val="434343"/>
                </a:solidFill>
                <a:latin typeface="Times New Roman" panose="02020603050405020304" pitchFamily="18" charset="0"/>
              </a:rPr>
              <a:t>Balkan </a:t>
            </a:r>
            <a:r>
              <a:rPr lang="en-US" sz="1800" b="0" i="0" u="none" strike="noStrike" baseline="0" dirty="0">
                <a:solidFill>
                  <a:srgbClr val="555555"/>
                </a:solidFill>
                <a:latin typeface="Times New Roman" panose="02020603050405020304" pitchFamily="18" charset="0"/>
              </a:rPr>
              <a:t>Fold</a:t>
            </a:r>
            <a:r>
              <a:rPr lang="en-US" sz="1800" b="0" i="0" u="none" strike="noStrike" baseline="0" dirty="0">
                <a:solidFill>
                  <a:srgbClr val="030303"/>
                </a:solidFill>
                <a:latin typeface="Times New Roman" panose="02020603050405020304" pitchFamily="18" charset="0"/>
              </a:rPr>
              <a:t>-</a:t>
            </a:r>
            <a:r>
              <a:rPr lang="en-US" sz="1800" b="0" i="0" u="none" strike="noStrike" baseline="0" dirty="0">
                <a:solidFill>
                  <a:srgbClr val="555555"/>
                </a:solidFill>
                <a:latin typeface="Times New Roman" panose="02020603050405020304" pitchFamily="18" charset="0"/>
              </a:rPr>
              <a:t>Thrust </a:t>
            </a:r>
            <a:r>
              <a:rPr lang="en-US" sz="1800" b="0" i="0" u="none" strike="noStrike" baseline="0" dirty="0">
                <a:solidFill>
                  <a:srgbClr val="434343"/>
                </a:solidFill>
                <a:latin typeface="Times New Roman" panose="02020603050405020304" pitchFamily="18" charset="0"/>
              </a:rPr>
              <a:t>Belt </a:t>
            </a:r>
            <a:r>
              <a:rPr lang="en-US" sz="1800" b="0" i="0" u="none" strike="noStrike" baseline="0" dirty="0">
                <a:solidFill>
                  <a:srgbClr val="555555"/>
                </a:solidFill>
                <a:latin typeface="Times New Roman" panose="02020603050405020304" pitchFamily="18" charset="0"/>
              </a:rPr>
              <a:t>originated </a:t>
            </a:r>
            <a:r>
              <a:rPr lang="en-US" sz="1800" b="0" i="0" u="none" strike="noStrike" baseline="0" dirty="0">
                <a:solidFill>
                  <a:srgbClr val="434343"/>
                </a:solidFill>
                <a:latin typeface="Times New Roman" panose="02020603050405020304" pitchFamily="18" charset="0"/>
              </a:rPr>
              <a:t>mainly </a:t>
            </a:r>
            <a:r>
              <a:rPr lang="en-US" sz="1800" b="0" i="0" u="none" strike="noStrike" baseline="0" dirty="0">
                <a:solidFill>
                  <a:srgbClr val="555555"/>
                </a:solidFill>
                <a:latin typeface="Times New Roman" panose="02020603050405020304" pitchFamily="18" charset="0"/>
              </a:rPr>
              <a:t>through a basement driven shortening and </a:t>
            </a:r>
            <a:r>
              <a:rPr lang="en-IE" sz="1800" b="0" i="0" u="none" strike="noStrike" baseline="0" dirty="0">
                <a:solidFill>
                  <a:srgbClr val="4B4B4B"/>
                </a:solidFill>
                <a:latin typeface="Times New Roman" panose="02020603050405020304" pitchFamily="18" charset="0"/>
              </a:rPr>
              <a:t>north</a:t>
            </a:r>
            <a:r>
              <a:rPr lang="en-IE" sz="1800" b="0" i="0" u="none" strike="noStrike" baseline="0" dirty="0">
                <a:solidFill>
                  <a:srgbClr val="141414"/>
                </a:solidFill>
                <a:latin typeface="Times New Roman" panose="02020603050405020304" pitchFamily="18" charset="0"/>
              </a:rPr>
              <a:t>-</a:t>
            </a:r>
            <a:r>
              <a:rPr lang="en-IE" sz="1800" b="0" i="0" u="none" strike="noStrike" baseline="0" dirty="0" err="1">
                <a:solidFill>
                  <a:srgbClr val="5E5E5E"/>
                </a:solidFill>
                <a:latin typeface="Times New Roman" panose="02020603050405020304" pitchFamily="18" charset="0"/>
              </a:rPr>
              <a:t>vergent</a:t>
            </a:r>
            <a:r>
              <a:rPr lang="en-IE" sz="1800" b="0" i="0" u="none" strike="noStrike" baseline="0" dirty="0">
                <a:solidFill>
                  <a:srgbClr val="5E5E5E"/>
                </a:solidFill>
                <a:latin typeface="Times New Roman" panose="02020603050405020304" pitchFamily="18" charset="0"/>
              </a:rPr>
              <a:t> </a:t>
            </a:r>
            <a:r>
              <a:rPr lang="en-IE" sz="1800" b="0" i="0" u="none" strike="noStrike" baseline="0" dirty="0">
                <a:solidFill>
                  <a:srgbClr val="4B4B4B"/>
                </a:solidFill>
                <a:latin typeface="Times New Roman" panose="02020603050405020304" pitchFamily="18" charset="0"/>
              </a:rPr>
              <a:t>compres</a:t>
            </a:r>
            <a:r>
              <a:rPr lang="en-IE" sz="1800" b="0" i="0" u="none" strike="noStrike" baseline="0" dirty="0">
                <a:solidFill>
                  <a:srgbClr val="6E6E6E"/>
                </a:solidFill>
                <a:latin typeface="Times New Roman" panose="02020603050405020304" pitchFamily="18" charset="0"/>
              </a:rPr>
              <a:t>s</a:t>
            </a:r>
            <a:r>
              <a:rPr lang="en-IE" sz="1800" b="0" i="0" u="none" strike="noStrike" baseline="0" dirty="0">
                <a:solidFill>
                  <a:srgbClr val="4B4B4B"/>
                </a:solidFill>
                <a:latin typeface="Times New Roman" panose="02020603050405020304" pitchFamily="18" charset="0"/>
              </a:rPr>
              <a:t>ional </a:t>
            </a:r>
            <a:r>
              <a:rPr lang="en-IE" sz="1800" b="0" i="0" u="none" strike="noStrike" baseline="0" dirty="0">
                <a:solidFill>
                  <a:srgbClr val="363636"/>
                </a:solidFill>
                <a:latin typeface="Times New Roman" panose="02020603050405020304" pitchFamily="18" charset="0"/>
              </a:rPr>
              <a:t>f</a:t>
            </a:r>
            <a:r>
              <a:rPr lang="en-IE" sz="1800" b="0" i="0" u="none" strike="noStrike" baseline="0" dirty="0">
                <a:solidFill>
                  <a:srgbClr val="5E5E5E"/>
                </a:solidFill>
                <a:latin typeface="Times New Roman" panose="02020603050405020304" pitchFamily="18" charset="0"/>
              </a:rPr>
              <a:t>abrics</a:t>
            </a:r>
            <a:r>
              <a:rPr lang="en-IE" sz="1800" b="0" i="0" u="none" strike="noStrike" baseline="0" dirty="0">
                <a:solidFill>
                  <a:srgbClr val="363636"/>
                </a:solidFill>
                <a:latin typeface="Times New Roman" panose="02020603050405020304" pitchFamily="18" charset="0"/>
              </a:rPr>
              <a:t> with several phases of reactivation. </a:t>
            </a:r>
            <a:r>
              <a:rPr lang="en-US" sz="1800" b="0" i="0" u="none" strike="noStrike" baseline="0" dirty="0">
                <a:latin typeface="Arial" panose="020B0604020202020204" pitchFamily="34" charset="0"/>
              </a:rPr>
              <a:t>The Alpine orogenic belt consists of dominantly north-verging thrust sheets and</a:t>
            </a:r>
          </a:p>
          <a:p>
            <a:pPr algn="l"/>
            <a:r>
              <a:rPr lang="en-US" sz="1800" b="0" i="0" u="none" strike="noStrike" baseline="0" dirty="0">
                <a:latin typeface="Arial" panose="020B0604020202020204" pitchFamily="34" charset="0"/>
              </a:rPr>
              <a:t>fold structures of different rank that resulted from multiphase collisions and related compressional events in Late Triassic, mid-Jurassic, mid-Cretaceous, Late </a:t>
            </a:r>
            <a:r>
              <a:rPr lang="en-IE" sz="1800" b="0" i="0" u="none" strike="noStrike" baseline="0" dirty="0">
                <a:latin typeface="Arial" panose="020B0604020202020204" pitchFamily="34" charset="0"/>
              </a:rPr>
              <a:t>Cretaceous and mid-Eocene time.</a:t>
            </a:r>
          </a:p>
        </p:txBody>
      </p:sp>
      <p:sp>
        <p:nvSpPr>
          <p:cNvPr id="4" name="Slide Number Placeholder 3"/>
          <p:cNvSpPr>
            <a:spLocks noGrp="1"/>
          </p:cNvSpPr>
          <p:nvPr>
            <p:ph type="sldNum" sz="quarter" idx="5"/>
          </p:nvPr>
        </p:nvSpPr>
        <p:spPr/>
        <p:txBody>
          <a:bodyPr/>
          <a:lstStyle/>
          <a:p>
            <a:fld id="{D786B93B-5F62-4182-8AAB-EB7587B0062F}" type="slidenum">
              <a:rPr lang="en-IE" smtClean="0"/>
              <a:t>15</a:t>
            </a:fld>
            <a:endParaRPr lang="en-IE"/>
          </a:p>
        </p:txBody>
      </p:sp>
    </p:spTree>
    <p:extLst>
      <p:ext uri="{BB962C8B-B14F-4D97-AF65-F5344CB8AC3E}">
        <p14:creationId xmlns:p14="http://schemas.microsoft.com/office/powerpoint/2010/main" val="355456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Times New Roman" panose="02020603050405020304" pitchFamily="18" charset="0"/>
                <a:ea typeface="Calibri" panose="020F0502020204030204" pitchFamily="34" charset="0"/>
                <a:cs typeface="TimesNewRomanPSMT"/>
              </a:rPr>
              <a:t>The western part of the Western Balkan Tectonic zone is formed by the Berkovitsa block, an anticlinorium comprising a Palaeozoic core and Mesozoic cover.  From north and south this block is bound by large deep crustal faults known as the Plakalnitsa fault zone and Pop-Sokolets faults respectively. These are complex fault zones associated with the formation of additional folds and horizontal dislocations (along the bed surfaces). The vertical displacement along the Plakalnitsa fault zone is about 4,000m and that along the Pop-Sokolets fault over 1,500m.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16</a:t>
            </a:fld>
            <a:endParaRPr lang="en-IE"/>
          </a:p>
        </p:txBody>
      </p:sp>
    </p:spTree>
    <p:extLst>
      <p:ext uri="{BB962C8B-B14F-4D97-AF65-F5344CB8AC3E}">
        <p14:creationId xmlns:p14="http://schemas.microsoft.com/office/powerpoint/2010/main" val="235311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u="none" strike="noStrike" baseline="0" dirty="0">
                <a:latin typeface="Arial" panose="020B0604020202020204" pitchFamily="34" charset="0"/>
              </a:rPr>
              <a:t>The Triassic </a:t>
            </a:r>
            <a:r>
              <a:rPr lang="en-US" sz="1800" b="0" i="0" u="none" strike="noStrike" baseline="0" dirty="0">
                <a:latin typeface="Arial" panose="020B0604020202020204" pitchFamily="34" charset="0"/>
              </a:rPr>
              <a:t>began after the end of the Variscan with erosion of the orogen and formation of the Late Permian to earliest Triassic arid plains with braided fluvial systems of Bunter sandstone type being deposited.  Differential subsidence, accompanied by rifting, led to marine transgression towards the end of the Early Triassic, and to a stable marine regime during the Middle to Late Triassic with regression in latest Triassic times.</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17</a:t>
            </a:fld>
            <a:endParaRPr lang="en-IE"/>
          </a:p>
        </p:txBody>
      </p:sp>
    </p:spTree>
    <p:extLst>
      <p:ext uri="{BB962C8B-B14F-4D97-AF65-F5344CB8AC3E}">
        <p14:creationId xmlns:p14="http://schemas.microsoft.com/office/powerpoint/2010/main" val="3416536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TimesNewRomanPSMT"/>
              </a:rPr>
              <a:t>The Triassic succession forms the base of the Mesozoic cover and is subdivided into three units: the Petrohan Terrigenous Group consisting predominantly of fluvial deposits; the Iskar Carbonate Group (~480m thick) composed of shallow-marine carbonates and mixed siliciclastic-carbonate rocks; and the Moesian Group represented by siliciclastic-carbonate and carbonate rocks</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18</a:t>
            </a:fld>
            <a:endParaRPr lang="en-IE"/>
          </a:p>
        </p:txBody>
      </p:sp>
    </p:spTree>
    <p:extLst>
      <p:ext uri="{BB962C8B-B14F-4D97-AF65-F5344CB8AC3E}">
        <p14:creationId xmlns:p14="http://schemas.microsoft.com/office/powerpoint/2010/main" val="188129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solidFill>
                  <a:srgbClr val="000000"/>
                </a:solidFill>
                <a:effectLst/>
                <a:latin typeface="Times New Roman" panose="02020603050405020304" pitchFamily="18" charset="0"/>
                <a:ea typeface="Calibri" panose="020F0502020204030204" pitchFamily="34" charset="0"/>
                <a:cs typeface="TimesNewRomanPSMT"/>
              </a:rPr>
              <a:t>The Upper Permian to Upper Triassic sequence represents a complete transgressive/regressive cycle of several hundred meters of continental and shallow-marine sediments including both early- and late-stage evaporites. The initial (embryonic) rifting processes are indicated by the presence differential subsidence and by mafic and intermediate volcanics hosted within the Lower Triassic succession. </a:t>
            </a:r>
            <a:endParaRPr lang="en-IE" sz="1800" kern="100" dirty="0">
              <a:effectLst/>
              <a:latin typeface="Calibri" panose="020F0502020204030204" pitchFamily="34" charset="0"/>
              <a:ea typeface="Calibri" panose="020F0502020204030204" pitchFamily="34" charset="0"/>
              <a:cs typeface="TimesNewRomanPSMT"/>
            </a:endParaRPr>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19</a:t>
            </a:fld>
            <a:endParaRPr lang="en-IE"/>
          </a:p>
        </p:txBody>
      </p:sp>
    </p:spTree>
    <p:extLst>
      <p:ext uri="{BB962C8B-B14F-4D97-AF65-F5344CB8AC3E}">
        <p14:creationId xmlns:p14="http://schemas.microsoft.com/office/powerpoint/2010/main" val="3626387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Times New Roman" panose="02020603050405020304" pitchFamily="18" charset="0"/>
                <a:ea typeface="Calibri" panose="020F0502020204030204" pitchFamily="34" charset="0"/>
                <a:cs typeface="TimesNewRomanPSMT"/>
              </a:rPr>
              <a:t>The lowermost part of the Triassic is dominated by terrigenous red beds mainly representing fluvial but also, rarely, alluvial deposits that litho-stratigraphically are referred to as Petrohan Terrigenous Group.  The uppermost 50–55m of the Petrohan Terrigenous Group is comprised of fluvial channel and near-channel sandstones and overbank silts, becoming thinner bedded and increasingly argillaceous towards the top.</a:t>
            </a:r>
            <a:endParaRPr lang="en-IE" sz="1800" kern="100" dirty="0">
              <a:effectLst/>
              <a:latin typeface="Calibri" panose="020F0502020204030204" pitchFamily="34" charset="0"/>
              <a:ea typeface="Calibri" panose="020F0502020204030204" pitchFamily="34" charset="0"/>
              <a:cs typeface="TimesNewRomanPSMT"/>
            </a:endParaRPr>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21</a:t>
            </a:fld>
            <a:endParaRPr lang="en-IE"/>
          </a:p>
        </p:txBody>
      </p:sp>
    </p:spTree>
    <p:extLst>
      <p:ext uri="{BB962C8B-B14F-4D97-AF65-F5344CB8AC3E}">
        <p14:creationId xmlns:p14="http://schemas.microsoft.com/office/powerpoint/2010/main" val="1309886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Calibri" panose="020F0502020204030204" pitchFamily="34" charset="0"/>
              </a:rPr>
              <a:t>The lowermost part of the Iskar Carbonate Group is represented by a transitional continental to marine, mixed siliciclastic–carbonate, tidal-dominated succession</a:t>
            </a:r>
            <a:r>
              <a:rPr lang="en-IE" sz="1800" kern="100" dirty="0">
                <a:effectLst/>
                <a:latin typeface="Times New Roman" panose="02020603050405020304" pitchFamily="18" charset="0"/>
                <a:ea typeface="TimesNewRomanPSMT"/>
              </a:rPr>
              <a:t> of the Svidol Formation</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24</a:t>
            </a:fld>
            <a:endParaRPr lang="en-IE"/>
          </a:p>
        </p:txBody>
      </p:sp>
    </p:spTree>
    <p:extLst>
      <p:ext uri="{BB962C8B-B14F-4D97-AF65-F5344CB8AC3E}">
        <p14:creationId xmlns:p14="http://schemas.microsoft.com/office/powerpoint/2010/main" val="177443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Times New Roman" panose="02020603050405020304" pitchFamily="18" charset="0"/>
                <a:ea typeface="TimesNewRomanPSMT"/>
                <a:cs typeface="TimesNewRomanPSMT"/>
              </a:rPr>
              <a:t>The lowest part of the Mogila Formation (the Opletnya Member and the principal host to the mineralization at Sedmochislenitsi), </a:t>
            </a:r>
            <a:r>
              <a:rPr lang="en-IE" sz="1800" kern="100" dirty="0">
                <a:effectLst/>
                <a:latin typeface="Times New Roman" panose="02020603050405020304" pitchFamily="18" charset="0"/>
                <a:ea typeface="Calibri" panose="020F0502020204030204" pitchFamily="34" charset="0"/>
                <a:cs typeface="TimesNewRomanPSMT"/>
              </a:rPr>
              <a:t>ranges from 130m to over 180m in thickness, and is dominated by a well-pronounced cyclicity bounded by transgressive surfaces and comprises micritic and argillaceous </a:t>
            </a:r>
            <a:r>
              <a:rPr lang="en-IE" sz="1800" kern="100" dirty="0">
                <a:effectLst/>
                <a:latin typeface="Times New Roman" panose="02020603050405020304" pitchFamily="18" charset="0"/>
                <a:ea typeface="TimesNewRomanPSMT"/>
                <a:cs typeface="TimesNewRomanPSMT"/>
              </a:rPr>
              <a:t>limestones, dolomitic limestones and dolomites while siliciclastic–terrigenous and siliciclastic–carbonate rocks, comprise an insignificant part of the succession as occasional thin beds.   </a:t>
            </a:r>
            <a:r>
              <a:rPr lang="en-IE" sz="1800" kern="100" dirty="0">
                <a:effectLst/>
                <a:latin typeface="Times New Roman" panose="02020603050405020304" pitchFamily="18" charset="0"/>
                <a:ea typeface="Calibri" panose="020F0502020204030204" pitchFamily="34" charset="0"/>
                <a:cs typeface="TimesNewRomanPSMT"/>
              </a:rPr>
              <a:t>Detrital quartz and clay are restricted to discrete thin levels whilst grainstones containing ooids, </a:t>
            </a:r>
            <a:r>
              <a:rPr lang="en-IE" sz="1800" kern="100" dirty="0" err="1">
                <a:effectLst/>
                <a:latin typeface="Times New Roman" panose="02020603050405020304" pitchFamily="18" charset="0"/>
                <a:ea typeface="Calibri" panose="020F0502020204030204" pitchFamily="34" charset="0"/>
                <a:cs typeface="TimesNewRomanPSMT"/>
              </a:rPr>
              <a:t>peloids</a:t>
            </a:r>
            <a:r>
              <a:rPr lang="en-IE" sz="1800" kern="100" dirty="0">
                <a:effectLst/>
                <a:latin typeface="Times New Roman" panose="02020603050405020304" pitchFamily="18" charset="0"/>
                <a:ea typeface="Calibri" panose="020F0502020204030204" pitchFamily="34" charset="0"/>
                <a:cs typeface="TimesNewRomanPSMT"/>
              </a:rPr>
              <a:t> and bioclasts are dominant, locally with well-developed crossbedding and bioturbation.  Laminated mudstones, often with synsedimentary pyrite are common in the lowermost part of the member.  </a:t>
            </a:r>
            <a:r>
              <a:rPr lang="en-IE" sz="1800" kern="100" dirty="0">
                <a:effectLst/>
                <a:latin typeface="Times New Roman" panose="02020603050405020304" pitchFamily="18" charset="0"/>
                <a:ea typeface="TimesNewRomanPSMT"/>
                <a:cs typeface="TimesNewRomanPSMT"/>
              </a:rPr>
              <a:t>An important feature of the lower part of the Opletnya Member is the occurrence of hardgrounds bounding cyclic </a:t>
            </a:r>
            <a:r>
              <a:rPr lang="en-IE" sz="1800" kern="100" dirty="0" err="1">
                <a:effectLst/>
                <a:latin typeface="Times New Roman" panose="02020603050405020304" pitchFamily="18" charset="0"/>
                <a:ea typeface="TimesNewRomanPSMT"/>
                <a:cs typeface="TimesNewRomanPSMT"/>
              </a:rPr>
              <a:t>parasequences</a:t>
            </a:r>
            <a:r>
              <a:rPr lang="en-IE" sz="1800" kern="100" dirty="0">
                <a:effectLst/>
                <a:latin typeface="Times New Roman" panose="02020603050405020304" pitchFamily="18" charset="0"/>
                <a:ea typeface="TimesNewRomanPSMT"/>
                <a:cs typeface="TimesNewRomanPSMT"/>
              </a:rPr>
              <a:t>, an aspect that may have significance during mineralization.</a:t>
            </a:r>
            <a:endParaRPr lang="en-IE" sz="1800" kern="100" dirty="0">
              <a:effectLst/>
              <a:latin typeface="Calibri" panose="020F0502020204030204" pitchFamily="34" charset="0"/>
              <a:ea typeface="Calibri" panose="020F0502020204030204" pitchFamily="34" charset="0"/>
              <a:cs typeface="TimesNewRomanPSMT"/>
            </a:endParaRPr>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26</a:t>
            </a:fld>
            <a:endParaRPr lang="en-IE"/>
          </a:p>
        </p:txBody>
      </p:sp>
    </p:spTree>
    <p:extLst>
      <p:ext uri="{BB962C8B-B14F-4D97-AF65-F5344CB8AC3E}">
        <p14:creationId xmlns:p14="http://schemas.microsoft.com/office/powerpoint/2010/main" val="350731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TimesNewRomanPSMT"/>
              </a:rPr>
              <a:t>Synsedimentary deformation, some showing a sigmoidal geometry and slump folding, along with clast supported lag conglomerates, are observed throughout almost the entire Opletnya  Member  suggesting some contemporaneous tectonism.   </a:t>
            </a:r>
            <a:r>
              <a:rPr lang="en-IE" sz="1800" kern="100">
                <a:effectLst/>
                <a:latin typeface="Times New Roman" panose="02020603050405020304" pitchFamily="18" charset="0"/>
                <a:ea typeface="TimesNewRomanPSMT"/>
              </a:rPr>
              <a:t>Other common features of the Opletnya Member are erosional surfaces locally showing channel morphology which, in many cases, the channel flanks are steep to almost vertical, indicating a relatively advanced degree of early lithification of the sediment into which the channel was cut.</a:t>
            </a:r>
            <a:endParaRPr lang="en-IE"/>
          </a:p>
        </p:txBody>
      </p:sp>
      <p:sp>
        <p:nvSpPr>
          <p:cNvPr id="4" name="Slide Number Placeholder 3"/>
          <p:cNvSpPr>
            <a:spLocks noGrp="1"/>
          </p:cNvSpPr>
          <p:nvPr>
            <p:ph type="sldNum" sz="quarter" idx="5"/>
          </p:nvPr>
        </p:nvSpPr>
        <p:spPr/>
        <p:txBody>
          <a:bodyPr/>
          <a:lstStyle/>
          <a:p>
            <a:fld id="{D786B93B-5F62-4182-8AAB-EB7587B0062F}" type="slidenum">
              <a:rPr lang="en-IE" smtClean="0"/>
              <a:t>28</a:t>
            </a:fld>
            <a:endParaRPr lang="en-IE"/>
          </a:p>
        </p:txBody>
      </p:sp>
    </p:spTree>
    <p:extLst>
      <p:ext uri="{BB962C8B-B14F-4D97-AF65-F5344CB8AC3E}">
        <p14:creationId xmlns:p14="http://schemas.microsoft.com/office/powerpoint/2010/main" val="305032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00" dirty="0">
                <a:effectLst/>
                <a:latin typeface="Times New Roman" panose="02020603050405020304" pitchFamily="18" charset="0"/>
                <a:ea typeface="TimesNewRomanPSMT"/>
              </a:rPr>
              <a:t>Mineralization in Western Balkan crops out largely along the flanks of the deeply incised River Iskar and its tributaries between 300 to 1600m above mean sea level in a physiographic area known the </a:t>
            </a:r>
            <a:r>
              <a:rPr lang="en-IE" sz="1200" kern="100" dirty="0" err="1">
                <a:effectLst/>
                <a:latin typeface="Times New Roman" panose="02020603050405020304" pitchFamily="18" charset="0"/>
                <a:ea typeface="TimesNewRomanPSMT"/>
              </a:rPr>
              <a:t>Vrachanski</a:t>
            </a:r>
            <a:r>
              <a:rPr lang="en-IE" sz="1200" kern="100" dirty="0">
                <a:effectLst/>
                <a:latin typeface="Times New Roman" panose="02020603050405020304" pitchFamily="18" charset="0"/>
                <a:ea typeface="TimesNewRomanPSMT"/>
              </a:rPr>
              <a:t> Karst. The Triassic carbonate-hosted stratiform-stratabound base-metal deposits comprise more than 120 occurrences of lead, zinc, copper and silver mineralization located to the south of the regional town of Vratsa.  </a:t>
            </a:r>
            <a:r>
              <a:rPr lang="en-IE" sz="1200" kern="100" dirty="0">
                <a:effectLst/>
                <a:latin typeface="Times New Roman" panose="02020603050405020304" pitchFamily="18" charset="0"/>
                <a:ea typeface="Calibri" panose="020F0502020204030204" pitchFamily="34" charset="0"/>
              </a:rPr>
              <a:t>This also includes the large (&gt;250Mt) iron-barium (plus sub-economic lead-zinc) </a:t>
            </a:r>
            <a:r>
              <a:rPr lang="en-IE" sz="1200" kern="100" dirty="0" err="1">
                <a:effectLst/>
                <a:latin typeface="Times New Roman" panose="02020603050405020304" pitchFamily="18" charset="0"/>
                <a:ea typeface="Calibri" panose="020F0502020204030204" pitchFamily="34" charset="0"/>
              </a:rPr>
              <a:t>Kremikovtsi</a:t>
            </a:r>
            <a:r>
              <a:rPr lang="en-IE" sz="1200" kern="100" dirty="0">
                <a:effectLst/>
                <a:latin typeface="Times New Roman" panose="02020603050405020304" pitchFamily="18" charset="0"/>
                <a:ea typeface="Calibri" panose="020F0502020204030204" pitchFamily="34" charset="0"/>
              </a:rPr>
              <a:t> deposit situated to the north of Sofia, which, together comprise the </a:t>
            </a:r>
            <a:r>
              <a:rPr lang="en-IE" sz="1200" kern="100" dirty="0" err="1">
                <a:effectLst/>
                <a:latin typeface="Times New Roman" panose="02020603050405020304" pitchFamily="18" charset="0"/>
                <a:ea typeface="Calibri" panose="020F0502020204030204" pitchFamily="34" charset="0"/>
              </a:rPr>
              <a:t>Kremikovtsi</a:t>
            </a:r>
            <a:r>
              <a:rPr lang="en-IE" sz="1200" kern="100" dirty="0">
                <a:effectLst/>
                <a:latin typeface="Times New Roman" panose="02020603050405020304" pitchFamily="18" charset="0"/>
                <a:ea typeface="Calibri" panose="020F0502020204030204" pitchFamily="34" charset="0"/>
              </a:rPr>
              <a:t>-Iskar Orefield. The Sedmochislenitsi</a:t>
            </a:r>
            <a:r>
              <a:rPr lang="en-IE" sz="1200" kern="100" dirty="0">
                <a:solidFill>
                  <a:srgbClr val="000000"/>
                </a:solidFill>
                <a:effectLst/>
                <a:latin typeface="Times New Roman" panose="02020603050405020304" pitchFamily="18" charset="0"/>
                <a:ea typeface="Calibri" panose="020F0502020204030204" pitchFamily="34" charset="0"/>
              </a:rPr>
              <a:t> deposit, </a:t>
            </a:r>
            <a:r>
              <a:rPr lang="en-IE" sz="1200" kern="100" dirty="0">
                <a:effectLst/>
                <a:latin typeface="Times New Roman" panose="02020603050405020304" pitchFamily="18" charset="0"/>
                <a:ea typeface="TimesNewRomanPSMT"/>
              </a:rPr>
              <a:t>located approximately 35 km north of Sofia,</a:t>
            </a:r>
            <a:r>
              <a:rPr lang="en-IE" sz="1200" kern="100" dirty="0">
                <a:solidFill>
                  <a:srgbClr val="000000"/>
                </a:solidFill>
                <a:effectLst/>
                <a:latin typeface="Times New Roman" panose="02020603050405020304" pitchFamily="18" charset="0"/>
                <a:ea typeface="Calibri" panose="020F0502020204030204" pitchFamily="34" charset="0"/>
              </a:rPr>
              <a:t> is the most significant of these Zn-Pb-Cu deposits and is hosted within Triassic (Anisian-stage) limestones and dolomites of the Iskar Group.  The deposits have been compared to </a:t>
            </a:r>
            <a:r>
              <a:rPr lang="en-IE" sz="1200" kern="100" dirty="0">
                <a:effectLst/>
                <a:latin typeface="Times New Roman" panose="02020603050405020304" pitchFamily="18" charset="0"/>
                <a:ea typeface="Calibri" panose="020F0502020204030204" pitchFamily="34" charset="0"/>
              </a:rPr>
              <a:t>the famous Alpine-type Zn-Pb deposits</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2</a:t>
            </a:fld>
            <a:endParaRPr lang="en-IE"/>
          </a:p>
        </p:txBody>
      </p:sp>
    </p:spTree>
    <p:extLst>
      <p:ext uri="{BB962C8B-B14F-4D97-AF65-F5344CB8AC3E}">
        <p14:creationId xmlns:p14="http://schemas.microsoft.com/office/powerpoint/2010/main" val="1393509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the orebody is folded thus confirming a pre-Alpine age</a:t>
            </a:r>
          </a:p>
        </p:txBody>
      </p:sp>
      <p:sp>
        <p:nvSpPr>
          <p:cNvPr id="4" name="Slide Number Placeholder 3"/>
          <p:cNvSpPr>
            <a:spLocks noGrp="1"/>
          </p:cNvSpPr>
          <p:nvPr>
            <p:ph type="sldNum" sz="quarter" idx="5"/>
          </p:nvPr>
        </p:nvSpPr>
        <p:spPr/>
        <p:txBody>
          <a:bodyPr/>
          <a:lstStyle/>
          <a:p>
            <a:fld id="{D786B93B-5F62-4182-8AAB-EB7587B0062F}" type="slidenum">
              <a:rPr lang="en-IE" smtClean="0"/>
              <a:t>33</a:t>
            </a:fld>
            <a:endParaRPr lang="en-IE"/>
          </a:p>
        </p:txBody>
      </p:sp>
    </p:spTree>
    <p:extLst>
      <p:ext uri="{BB962C8B-B14F-4D97-AF65-F5344CB8AC3E}">
        <p14:creationId xmlns:p14="http://schemas.microsoft.com/office/powerpoint/2010/main" val="2167231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over 6km of strike extent but becomes increasingly cupriferous to SE</a:t>
            </a:r>
          </a:p>
        </p:txBody>
      </p:sp>
      <p:sp>
        <p:nvSpPr>
          <p:cNvPr id="4" name="Slide Number Placeholder 3"/>
          <p:cNvSpPr>
            <a:spLocks noGrp="1"/>
          </p:cNvSpPr>
          <p:nvPr>
            <p:ph type="sldNum" sz="quarter" idx="5"/>
          </p:nvPr>
        </p:nvSpPr>
        <p:spPr/>
        <p:txBody>
          <a:bodyPr/>
          <a:lstStyle/>
          <a:p>
            <a:fld id="{D786B93B-5F62-4182-8AAB-EB7587B0062F}" type="slidenum">
              <a:rPr lang="en-IE" smtClean="0"/>
              <a:t>35</a:t>
            </a:fld>
            <a:endParaRPr lang="en-IE"/>
          </a:p>
        </p:txBody>
      </p:sp>
    </p:spTree>
    <p:extLst>
      <p:ext uri="{BB962C8B-B14F-4D97-AF65-F5344CB8AC3E}">
        <p14:creationId xmlns:p14="http://schemas.microsoft.com/office/powerpoint/2010/main" val="1484253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Times New Roman" panose="02020603050405020304" pitchFamily="18" charset="0"/>
                <a:ea typeface="Calibri" panose="020F0502020204030204" pitchFamily="34" charset="0"/>
                <a:cs typeface="TimesNewRomanPSMT"/>
              </a:rPr>
              <a:t>The Black Matrix Breccia described by Rentzsch (1963) and termed “</a:t>
            </a:r>
            <a:r>
              <a:rPr lang="en-IE" sz="1800" kern="100" dirty="0" err="1">
                <a:effectLst/>
                <a:latin typeface="Times New Roman" panose="02020603050405020304" pitchFamily="18" charset="0"/>
                <a:ea typeface="Calibri" panose="020F0502020204030204" pitchFamily="34" charset="0"/>
                <a:cs typeface="TimesNewRomanPSMT"/>
              </a:rPr>
              <a:t>mylonites</a:t>
            </a:r>
            <a:r>
              <a:rPr lang="en-IE" sz="1800" kern="100" dirty="0">
                <a:effectLst/>
                <a:latin typeface="Times New Roman" panose="02020603050405020304" pitchFamily="18" charset="0"/>
                <a:ea typeface="Calibri" panose="020F0502020204030204" pitchFamily="34" charset="0"/>
                <a:cs typeface="TimesNewRomanPSMT"/>
              </a:rPr>
              <a:t>” by Minčeva-Stefanova (1967) locally includes sulphide clasts, and thus would appear to be closely analogous to similar rocks commonplace in several deposits in the Irish Midlands (Lisheen, Galmoy, Pallas Green, Stonepark and, possibly, Silvermines.  Such Black Matrix Breccias are generally considered to be spatially related</a:t>
            </a:r>
            <a:r>
              <a:rPr lang="en-IE" sz="1800" kern="100" dirty="0">
                <a:effectLst/>
                <a:latin typeface="Calibri" panose="020F0502020204030204" pitchFamily="34" charset="0"/>
                <a:ea typeface="Calibri" panose="020F0502020204030204" pitchFamily="34" charset="0"/>
                <a:cs typeface="TimesNewRomanPSMT"/>
              </a:rPr>
              <a:t> </a:t>
            </a:r>
            <a:r>
              <a:rPr lang="en-IE" sz="1800" kern="100" dirty="0">
                <a:effectLst/>
                <a:latin typeface="Times New Roman" panose="02020603050405020304" pitchFamily="18" charset="0"/>
                <a:ea typeface="Calibri" panose="020F0502020204030204" pitchFamily="34" charset="0"/>
                <a:cs typeface="TimesNewRomanPSMT"/>
              </a:rPr>
              <a:t>to mineralizing processes in the Irish Midlands.</a:t>
            </a:r>
            <a:endParaRPr lang="en-IE" sz="1800" kern="100" dirty="0">
              <a:effectLst/>
              <a:latin typeface="Calibri" panose="020F0502020204030204" pitchFamily="34" charset="0"/>
              <a:ea typeface="Calibri" panose="020F0502020204030204" pitchFamily="34" charset="0"/>
              <a:cs typeface="TimesNewRomanPSMT"/>
            </a:endParaRPr>
          </a:p>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39</a:t>
            </a:fld>
            <a:endParaRPr lang="en-IE"/>
          </a:p>
        </p:txBody>
      </p:sp>
    </p:spTree>
    <p:extLst>
      <p:ext uri="{BB962C8B-B14F-4D97-AF65-F5344CB8AC3E}">
        <p14:creationId xmlns:p14="http://schemas.microsoft.com/office/powerpoint/2010/main" val="1551380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Calibri" panose="020F0502020204030204" pitchFamily="34" charset="0"/>
              </a:rPr>
              <a:t>The cupriferous mineralized bodies show greater intensity of sulphide mineralization with bedding parallel lenes of massive chalcopyrite, galena, pyrite, bornite and tennantite developed within barite bearing dolomites.  Fabrics are generally indistinct but there is evidence of collapse brecciation and replacement of both clasts and wall-rock lithologies</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47</a:t>
            </a:fld>
            <a:endParaRPr lang="en-IE"/>
          </a:p>
        </p:txBody>
      </p:sp>
    </p:spTree>
    <p:extLst>
      <p:ext uri="{BB962C8B-B14F-4D97-AF65-F5344CB8AC3E}">
        <p14:creationId xmlns:p14="http://schemas.microsoft.com/office/powerpoint/2010/main" val="1877607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dirty="0">
                <a:effectLst/>
                <a:latin typeface="Times New Roman" panose="02020603050405020304" pitchFamily="18" charset="0"/>
                <a:ea typeface="Calibri" panose="020F0502020204030204" pitchFamily="34" charset="0"/>
              </a:rPr>
              <a:t>Minčeva-Stefanova (1965) interpreted the brecciated texture to have formed as a result of the cementation of mineralized or unmineralized rock fragments with sulphide and carbonate minerals on one hand and, on the other, as a consequence of replacement of sedimentary breccias in which the fragments and the cement are replaced in various degrees because of the differences in the contents of calcareous, dolomitic and marly constituents.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48</a:t>
            </a:fld>
            <a:endParaRPr lang="en-IE"/>
          </a:p>
        </p:txBody>
      </p:sp>
    </p:spTree>
    <p:extLst>
      <p:ext uri="{BB962C8B-B14F-4D97-AF65-F5344CB8AC3E}">
        <p14:creationId xmlns:p14="http://schemas.microsoft.com/office/powerpoint/2010/main" val="3756258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Calibri" panose="020F0502020204030204" pitchFamily="34" charset="0"/>
              </a:rPr>
              <a:t>Rentzsch came to a different interpretation noting that in Block 9 of the mine there is a resedimented breccia of sandy and </a:t>
            </a:r>
            <a:r>
              <a:rPr lang="en-IE" sz="1800" kern="100" dirty="0" err="1">
                <a:effectLst/>
                <a:latin typeface="Times New Roman" panose="02020603050405020304" pitchFamily="18" charset="0"/>
                <a:ea typeface="Calibri" panose="020F0502020204030204" pitchFamily="34" charset="0"/>
              </a:rPr>
              <a:t>intraclastic</a:t>
            </a:r>
            <a:r>
              <a:rPr lang="en-IE" sz="1800" kern="100" dirty="0">
                <a:effectLst/>
                <a:latin typeface="Times New Roman" panose="02020603050405020304" pitchFamily="18" charset="0"/>
                <a:ea typeface="Calibri" panose="020F0502020204030204" pitchFamily="34" charset="0"/>
              </a:rPr>
              <a:t> dolomite with fragments of melknikovite whilst in the conveyor drive of Block 12 concordant lenses of cross-laminated sphalerite-dolomite </a:t>
            </a:r>
            <a:r>
              <a:rPr lang="en-IE" sz="1800" kern="100" dirty="0" err="1">
                <a:effectLst/>
                <a:latin typeface="Times New Roman" panose="02020603050405020304" pitchFamily="18" charset="0"/>
                <a:ea typeface="Calibri" panose="020F0502020204030204" pitchFamily="34" charset="0"/>
              </a:rPr>
              <a:t>pelite</a:t>
            </a:r>
            <a:r>
              <a:rPr lang="en-IE" sz="1800" kern="100" dirty="0">
                <a:effectLst/>
                <a:latin typeface="Times New Roman" panose="02020603050405020304" pitchFamily="18" charset="0"/>
                <a:ea typeface="Calibri" panose="020F0502020204030204" pitchFamily="34" charset="0"/>
              </a:rPr>
              <a:t> with minor galena occur.  These thin mineralized horizons have a distinctive sharp footwall which appears to be a scour surface and the granular sphalerite-dolomite overlying these surface es shows grading and imbricated exfoliated rhythmic clasts of melknikovite/marcasite.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49</a:t>
            </a:fld>
            <a:endParaRPr lang="en-IE"/>
          </a:p>
        </p:txBody>
      </p:sp>
    </p:spTree>
    <p:extLst>
      <p:ext uri="{BB962C8B-B14F-4D97-AF65-F5344CB8AC3E}">
        <p14:creationId xmlns:p14="http://schemas.microsoft.com/office/powerpoint/2010/main" val="3014070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00" dirty="0">
                <a:effectLst/>
                <a:latin typeface="Times New Roman" panose="02020603050405020304" pitchFamily="18" charset="0"/>
                <a:ea typeface="Calibri" panose="020F0502020204030204" pitchFamily="34" charset="0"/>
              </a:rPr>
              <a:t>Rentzsch describes in detail repetitive cyclicity of the stratified mineralized lenses of a unit comprising a basal horizon of dark grey bituminous dolomite gradationally passing up into a sandy dolomite with muscovite, then via a sharp contact into a horizon comprising cross-laminated and/or graded sphalerite-dolomite </a:t>
            </a:r>
            <a:r>
              <a:rPr lang="en-IE" sz="1200" kern="100" dirty="0" err="1">
                <a:effectLst/>
                <a:latin typeface="Times New Roman" panose="02020603050405020304" pitchFamily="18" charset="0"/>
                <a:ea typeface="Calibri" panose="020F0502020204030204" pitchFamily="34" charset="0"/>
              </a:rPr>
              <a:t>peloids</a:t>
            </a:r>
            <a:r>
              <a:rPr lang="en-IE" sz="1200" kern="100" dirty="0">
                <a:effectLst/>
                <a:latin typeface="Times New Roman" panose="02020603050405020304" pitchFamily="18" charset="0"/>
                <a:ea typeface="Calibri" panose="020F0502020204030204" pitchFamily="34" charset="0"/>
              </a:rPr>
              <a:t> with imbricate clasts of melknikovite crusts which he interpreted as being mudflows.</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50</a:t>
            </a:fld>
            <a:endParaRPr lang="en-IE"/>
          </a:p>
        </p:txBody>
      </p:sp>
    </p:spTree>
    <p:extLst>
      <p:ext uri="{BB962C8B-B14F-4D97-AF65-F5344CB8AC3E}">
        <p14:creationId xmlns:p14="http://schemas.microsoft.com/office/powerpoint/2010/main" val="2036501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51</a:t>
            </a:fld>
            <a:endParaRPr lang="en-IE"/>
          </a:p>
        </p:txBody>
      </p:sp>
    </p:spTree>
    <p:extLst>
      <p:ext uri="{BB962C8B-B14F-4D97-AF65-F5344CB8AC3E}">
        <p14:creationId xmlns:p14="http://schemas.microsoft.com/office/powerpoint/2010/main" val="387303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Times New Roman" panose="02020603050405020304" pitchFamily="18" charset="0"/>
                <a:ea typeface="Calibri" panose="020F0502020204030204" pitchFamily="34" charset="0"/>
              </a:rPr>
              <a:t>Rentzsch (1963) has described that the better mineralized levels within the </a:t>
            </a:r>
            <a:r>
              <a:rPr lang="en-IE" sz="1800" kern="100" dirty="0">
                <a:effectLst/>
                <a:latin typeface="Times New Roman" panose="02020603050405020304" pitchFamily="18" charset="0"/>
                <a:ea typeface="Calibri" panose="020F0502020204030204" pitchFamily="34" charset="0"/>
              </a:rPr>
              <a:t>zinc-lead </a:t>
            </a:r>
            <a:r>
              <a:rPr lang="en-GB" sz="1800" kern="100" dirty="0">
                <a:effectLst/>
                <a:latin typeface="Times New Roman" panose="02020603050405020304" pitchFamily="18" charset="0"/>
                <a:ea typeface="Calibri" panose="020F0502020204030204" pitchFamily="34" charset="0"/>
              </a:rPr>
              <a:t>zones are laterally extensive and exhibit soft-sediment deformation fabrics and textures. </a:t>
            </a:r>
            <a:r>
              <a:rPr lang="en-IE" sz="1800" kern="100" dirty="0">
                <a:solidFill>
                  <a:srgbClr val="010101"/>
                </a:solidFill>
                <a:effectLst/>
                <a:latin typeface="Times New Roman" panose="02020603050405020304" pitchFamily="18" charset="0"/>
                <a:ea typeface="Calibri" panose="020F0502020204030204" pitchFamily="34" charset="0"/>
              </a:rPr>
              <a:t>The sphalerite-dolomite sediments also contain fragments of colloform marcasite-melknikovite and gel pyrite along with organic-rich mudstone </a:t>
            </a:r>
            <a:r>
              <a:rPr lang="en-IE" sz="1800" kern="100" dirty="0" err="1">
                <a:solidFill>
                  <a:srgbClr val="010101"/>
                </a:solidFill>
                <a:effectLst/>
                <a:latin typeface="Times New Roman" panose="02020603050405020304" pitchFamily="18" charset="0"/>
                <a:ea typeface="Calibri" panose="020F0502020204030204" pitchFamily="34" charset="0"/>
              </a:rPr>
              <a:t>intraclasts</a:t>
            </a:r>
            <a:r>
              <a:rPr lang="en-IE" sz="1800" kern="100" dirty="0">
                <a:solidFill>
                  <a:srgbClr val="010101"/>
                </a:solidFill>
                <a:effectLst/>
                <a:latin typeface="Times New Roman" panose="02020603050405020304" pitchFamily="18" charset="0"/>
                <a:ea typeface="Calibri" panose="020F0502020204030204" pitchFamily="34" charset="0"/>
              </a:rPr>
              <a:t> and display a variety of textures, including grading, loading, and slumping.  Such descriptions bear close similarity to those described at Navan by Anderson </a:t>
            </a:r>
            <a:r>
              <a:rPr lang="en-IE" sz="1800" i="1" kern="100" dirty="0">
                <a:solidFill>
                  <a:srgbClr val="010101"/>
                </a:solidFill>
                <a:effectLst/>
                <a:latin typeface="Times New Roman" panose="02020603050405020304" pitchFamily="18" charset="0"/>
                <a:ea typeface="Calibri" panose="020F0502020204030204" pitchFamily="34" charset="0"/>
              </a:rPr>
              <a:t>et al</a:t>
            </a:r>
            <a:r>
              <a:rPr lang="en-IE" sz="1800" kern="100" dirty="0">
                <a:solidFill>
                  <a:srgbClr val="010101"/>
                </a:solidFill>
                <a:effectLst/>
                <a:latin typeface="Times New Roman" panose="02020603050405020304" pitchFamily="18" charset="0"/>
                <a:ea typeface="Calibri" panose="020F0502020204030204" pitchFamily="34" charset="0"/>
              </a:rPr>
              <a:t> (1998) and Boast </a:t>
            </a:r>
            <a:r>
              <a:rPr lang="en-IE" sz="1800" i="1" kern="100" dirty="0">
                <a:solidFill>
                  <a:srgbClr val="010101"/>
                </a:solidFill>
                <a:effectLst/>
                <a:latin typeface="Times New Roman" panose="02020603050405020304" pitchFamily="18" charset="0"/>
                <a:ea typeface="Calibri" panose="020F0502020204030204" pitchFamily="34" charset="0"/>
              </a:rPr>
              <a:t>et al</a:t>
            </a:r>
            <a:r>
              <a:rPr lang="en-IE" sz="1800" kern="100" dirty="0">
                <a:solidFill>
                  <a:srgbClr val="010101"/>
                </a:solidFill>
                <a:effectLst/>
                <a:latin typeface="Times New Roman" panose="02020603050405020304" pitchFamily="18" charset="0"/>
                <a:ea typeface="Calibri" panose="020F0502020204030204" pitchFamily="34" charset="0"/>
              </a:rPr>
              <a:t> (1981) at Tynagh.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52</a:t>
            </a:fld>
            <a:endParaRPr lang="en-IE"/>
          </a:p>
        </p:txBody>
      </p:sp>
    </p:spTree>
    <p:extLst>
      <p:ext uri="{BB962C8B-B14F-4D97-AF65-F5344CB8AC3E}">
        <p14:creationId xmlns:p14="http://schemas.microsoft.com/office/powerpoint/2010/main" val="1525406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53</a:t>
            </a:fld>
            <a:endParaRPr lang="en-IE"/>
          </a:p>
        </p:txBody>
      </p:sp>
    </p:spTree>
    <p:extLst>
      <p:ext uri="{BB962C8B-B14F-4D97-AF65-F5344CB8AC3E}">
        <p14:creationId xmlns:p14="http://schemas.microsoft.com/office/powerpoint/2010/main" val="167919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effectLst/>
                <a:latin typeface="Times New Roman" panose="02020603050405020304" pitchFamily="18" charset="0"/>
                <a:ea typeface="Calibri" panose="020F0502020204030204" pitchFamily="34" charset="0"/>
              </a:rPr>
              <a:t>The Sedmochislenitsi</a:t>
            </a:r>
            <a:r>
              <a:rPr lang="en-IE" sz="1800" kern="100" dirty="0">
                <a:solidFill>
                  <a:srgbClr val="000000"/>
                </a:solidFill>
                <a:effectLst/>
                <a:latin typeface="Times New Roman" panose="02020603050405020304" pitchFamily="18" charset="0"/>
                <a:ea typeface="Calibri" panose="020F0502020204030204" pitchFamily="34" charset="0"/>
              </a:rPr>
              <a:t> deposit, </a:t>
            </a:r>
            <a:r>
              <a:rPr lang="en-IE" sz="1800" kern="100" dirty="0">
                <a:effectLst/>
                <a:latin typeface="Times New Roman" panose="02020603050405020304" pitchFamily="18" charset="0"/>
                <a:ea typeface="TimesNewRomanPSMT"/>
              </a:rPr>
              <a:t>located approximately 35 km north of Sofia,</a:t>
            </a:r>
            <a:r>
              <a:rPr lang="en-IE" sz="1800" kern="100" dirty="0">
                <a:solidFill>
                  <a:srgbClr val="000000"/>
                </a:solidFill>
                <a:effectLst/>
                <a:latin typeface="Times New Roman" panose="02020603050405020304" pitchFamily="18" charset="0"/>
                <a:ea typeface="Calibri" panose="020F0502020204030204" pitchFamily="34" charset="0"/>
              </a:rPr>
              <a:t> is the most significant and the best studied of these Zn-Pb-Cu deposits and is hosted within Triassic (Anisian-stage) limestones and dolomites of the Iskar Group.  The deposits have been compared to </a:t>
            </a:r>
            <a:r>
              <a:rPr lang="en-IE" sz="1800" kern="100" dirty="0">
                <a:effectLst/>
                <a:latin typeface="Times New Roman" panose="02020603050405020304" pitchFamily="18" charset="0"/>
                <a:ea typeface="Calibri" panose="020F0502020204030204" pitchFamily="34" charset="0"/>
              </a:rPr>
              <a:t>the famous Alpine-type Zn-Pb deposits</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3</a:t>
            </a:fld>
            <a:endParaRPr lang="en-IE"/>
          </a:p>
        </p:txBody>
      </p:sp>
    </p:spTree>
    <p:extLst>
      <p:ext uri="{BB962C8B-B14F-4D97-AF65-F5344CB8AC3E}">
        <p14:creationId xmlns:p14="http://schemas.microsoft.com/office/powerpoint/2010/main" val="1081242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solidFill>
                  <a:srgbClr val="000000"/>
                </a:solidFill>
                <a:effectLst/>
                <a:latin typeface="Times New Roman" panose="02020603050405020304" pitchFamily="18" charset="0"/>
                <a:ea typeface="Calibri" panose="020F0502020204030204" pitchFamily="34" charset="0"/>
              </a:rPr>
              <a:t> Zn-bearing calcite and pyrite have features typical of bacterial colonies.     Kucha </a:t>
            </a:r>
            <a:r>
              <a:rPr lang="en-IE" sz="1800" i="1" kern="100" dirty="0">
                <a:solidFill>
                  <a:srgbClr val="000000"/>
                </a:solidFill>
                <a:effectLst/>
                <a:latin typeface="Times New Roman" panose="02020603050405020304" pitchFamily="18" charset="0"/>
                <a:ea typeface="Calibri" panose="020F0502020204030204" pitchFamily="34" charset="0"/>
              </a:rPr>
              <a:t>et al</a:t>
            </a:r>
            <a:r>
              <a:rPr lang="en-IE" sz="1800" kern="100" dirty="0">
                <a:solidFill>
                  <a:srgbClr val="000000"/>
                </a:solidFill>
                <a:effectLst/>
                <a:latin typeface="Times New Roman" panose="02020603050405020304" pitchFamily="18" charset="0"/>
                <a:ea typeface="Calibri" panose="020F0502020204030204" pitchFamily="34" charset="0"/>
              </a:rPr>
              <a:t> (2010) have reported similar </a:t>
            </a:r>
            <a:r>
              <a:rPr lang="en-IE" sz="1800" kern="100" dirty="0" err="1">
                <a:solidFill>
                  <a:srgbClr val="000000"/>
                </a:solidFill>
                <a:effectLst/>
                <a:latin typeface="Times New Roman" panose="02020603050405020304" pitchFamily="18" charset="0"/>
                <a:ea typeface="Calibri" panose="020F0502020204030204" pitchFamily="34" charset="0"/>
              </a:rPr>
              <a:t>peloids</a:t>
            </a:r>
            <a:r>
              <a:rPr lang="en-IE" sz="1800" kern="100" dirty="0">
                <a:solidFill>
                  <a:srgbClr val="000000"/>
                </a:solidFill>
                <a:effectLst/>
                <a:latin typeface="Times New Roman" panose="02020603050405020304" pitchFamily="18" charset="0"/>
                <a:ea typeface="Calibri" panose="020F0502020204030204" pitchFamily="34" charset="0"/>
              </a:rPr>
              <a:t> from Bleiberg which they interpreted as being </a:t>
            </a:r>
            <a:r>
              <a:rPr lang="en-IE" sz="1800" i="1" kern="100" dirty="0">
                <a:solidFill>
                  <a:srgbClr val="000000"/>
                </a:solidFill>
                <a:effectLst/>
                <a:latin typeface="Times New Roman" panose="02020603050405020304" pitchFamily="18" charset="0"/>
                <a:ea typeface="Calibri" panose="020F0502020204030204" pitchFamily="34" charset="0"/>
              </a:rPr>
              <a:t>in situ</a:t>
            </a:r>
            <a:r>
              <a:rPr lang="en-IE" sz="1800" kern="100" dirty="0">
                <a:solidFill>
                  <a:srgbClr val="000000"/>
                </a:solidFill>
                <a:effectLst/>
                <a:latin typeface="Times New Roman" panose="02020603050405020304" pitchFamily="18" charset="0"/>
                <a:ea typeface="Calibri" panose="020F0502020204030204" pitchFamily="34" charset="0"/>
              </a:rPr>
              <a:t> metabolic products of sulphate-reducing bacteria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54</a:t>
            </a:fld>
            <a:endParaRPr lang="en-IE"/>
          </a:p>
        </p:txBody>
      </p:sp>
    </p:spTree>
    <p:extLst>
      <p:ext uri="{BB962C8B-B14F-4D97-AF65-F5344CB8AC3E}">
        <p14:creationId xmlns:p14="http://schemas.microsoft.com/office/powerpoint/2010/main" val="3919387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sum up:  there vis a body of evidence that suggests that Sedmochislenitsi has many similarities to the overall model for </a:t>
            </a:r>
            <a:r>
              <a:rPr lang="en-IE" i="0" dirty="0"/>
              <a:t>Irish-type deposits notably in its relative approximately coeval timing to the deposition and diagenesis of the host sediments.  The presence of contemporary SedEx type deposits (which also have Irish type features) also renders many similarities to the range of styles seen in  the Irish Midlands.</a:t>
            </a:r>
          </a:p>
        </p:txBody>
      </p:sp>
      <p:sp>
        <p:nvSpPr>
          <p:cNvPr id="4" name="Slide Number Placeholder 3"/>
          <p:cNvSpPr>
            <a:spLocks noGrp="1"/>
          </p:cNvSpPr>
          <p:nvPr>
            <p:ph type="sldNum" sz="quarter" idx="5"/>
          </p:nvPr>
        </p:nvSpPr>
        <p:spPr/>
        <p:txBody>
          <a:bodyPr/>
          <a:lstStyle/>
          <a:p>
            <a:fld id="{D786B93B-5F62-4182-8AAB-EB7587B0062F}" type="slidenum">
              <a:rPr lang="en-IE" smtClean="0"/>
              <a:t>69</a:t>
            </a:fld>
            <a:endParaRPr lang="en-IE"/>
          </a:p>
        </p:txBody>
      </p:sp>
    </p:spTree>
    <p:extLst>
      <p:ext uri="{BB962C8B-B14F-4D97-AF65-F5344CB8AC3E}">
        <p14:creationId xmlns:p14="http://schemas.microsoft.com/office/powerpoint/2010/main" val="413176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3E3E40"/>
                </a:solidFill>
                <a:latin typeface="TimesNewRomanPSMT"/>
              </a:rPr>
              <a:t>The two carbonate platforms, facing each other from the opposite passive continental margins of Gondwana and Laurentia / </a:t>
            </a:r>
            <a:r>
              <a:rPr lang="en-US" sz="1800" b="0" i="0" u="none" strike="noStrike" baseline="0" dirty="0" err="1">
                <a:solidFill>
                  <a:srgbClr val="3E3E40"/>
                </a:solidFill>
                <a:latin typeface="TimesNewRomanPSMT"/>
              </a:rPr>
              <a:t>Baltica</a:t>
            </a:r>
            <a:r>
              <a:rPr lang="en-US" sz="1800" b="0" i="0" u="none" strike="noStrike" baseline="0" dirty="0">
                <a:solidFill>
                  <a:srgbClr val="3E3E40"/>
                </a:solidFill>
                <a:latin typeface="TimesNewRomanPSMT"/>
              </a:rPr>
              <a:t>, are the locale for numerous carbonate-hosted deposits in the Alps, </a:t>
            </a:r>
            <a:r>
              <a:rPr lang="en-US" sz="1800" b="0" i="0" u="none" strike="noStrike" baseline="0" dirty="0" err="1">
                <a:solidFill>
                  <a:srgbClr val="3E3E40"/>
                </a:solidFill>
                <a:latin typeface="TimesNewRomanPSMT"/>
              </a:rPr>
              <a:t>Dinarides</a:t>
            </a:r>
            <a:r>
              <a:rPr lang="en-US" sz="1800" b="0" i="0" u="none" strike="noStrike" baseline="0" dirty="0">
                <a:solidFill>
                  <a:srgbClr val="3E3E40"/>
                </a:solidFill>
                <a:latin typeface="TimesNewRomanPSMT"/>
              </a:rPr>
              <a:t> and Moesia.</a:t>
            </a:r>
          </a:p>
          <a:p>
            <a:pPr algn="l"/>
            <a:r>
              <a:rPr lang="en-US" sz="1800" b="0" i="0" u="none" strike="noStrike" baseline="0" dirty="0">
                <a:solidFill>
                  <a:srgbClr val="3E3E40"/>
                </a:solidFill>
                <a:latin typeface="TimesNewRomanPSMT"/>
              </a:rPr>
              <a:t>Contemporaneous deep water marine basin,  or the  Dinaric Gulf of the Tethys Ocean hosts classical zoned SedEx deposits as at </a:t>
            </a:r>
            <a:r>
              <a:rPr lang="en-US" sz="1800" b="0" i="0" u="none" strike="noStrike" baseline="0" dirty="0" err="1">
                <a:solidFill>
                  <a:srgbClr val="3E3E40"/>
                </a:solidFill>
                <a:latin typeface="TimesNewRomanPSMT"/>
              </a:rPr>
              <a:t>Vares</a:t>
            </a:r>
            <a:r>
              <a:rPr lang="en-US" sz="1800" b="0" i="0" u="none" strike="noStrike" baseline="0" dirty="0">
                <a:solidFill>
                  <a:srgbClr val="3E3E40"/>
                </a:solidFill>
                <a:latin typeface="TimesNewRomanPSMT"/>
              </a:rPr>
              <a:t>, </a:t>
            </a:r>
            <a:r>
              <a:rPr lang="en-US" sz="1800" b="0" i="0" u="none" strike="noStrike" baseline="0" dirty="0" err="1">
                <a:solidFill>
                  <a:srgbClr val="3E3E40"/>
                </a:solidFill>
                <a:latin typeface="TimesNewRomanPSMT"/>
              </a:rPr>
              <a:t>Bobija</a:t>
            </a:r>
            <a:r>
              <a:rPr lang="en-US" sz="1800" b="0" i="0" u="none" strike="noStrike" baseline="0" dirty="0">
                <a:solidFill>
                  <a:srgbClr val="3E3E40"/>
                </a:solidFill>
                <a:latin typeface="TimesNewRomanPSMT"/>
              </a:rPr>
              <a:t> and </a:t>
            </a:r>
            <a:r>
              <a:rPr lang="en-US" sz="1800" b="0" i="0" u="none" strike="noStrike" baseline="0" dirty="0" err="1">
                <a:solidFill>
                  <a:srgbClr val="3E3E40"/>
                </a:solidFill>
                <a:latin typeface="TimesNewRomanPSMT"/>
              </a:rPr>
              <a:t>Kremikovtsi</a:t>
            </a:r>
            <a:r>
              <a:rPr lang="en-US" sz="1800" b="0" i="0" u="none" strike="noStrike" baseline="0" dirty="0">
                <a:solidFill>
                  <a:srgbClr val="3E3E40"/>
                </a:solidFill>
                <a:latin typeface="TimesNewRomanPSMT"/>
              </a:rPr>
              <a:t> and possibly elsewhere such as </a:t>
            </a:r>
            <a:r>
              <a:rPr lang="en-US" sz="1800" b="0" i="0" u="none" strike="noStrike" baseline="0" dirty="0" err="1">
                <a:solidFill>
                  <a:srgbClr val="3E3E40"/>
                </a:solidFill>
                <a:latin typeface="TimesNewRomanPSMT"/>
              </a:rPr>
              <a:t>Rudabanya</a:t>
            </a:r>
            <a:r>
              <a:rPr lang="en-US" sz="1800" b="0" i="0" u="none" strike="noStrike" baseline="0" dirty="0">
                <a:solidFill>
                  <a:srgbClr val="3E3E40"/>
                </a:solidFill>
                <a:latin typeface="TimesNewRomanPSMT"/>
              </a:rPr>
              <a:t> in northern Hungary</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4</a:t>
            </a:fld>
            <a:endParaRPr lang="en-IE"/>
          </a:p>
        </p:txBody>
      </p:sp>
    </p:spTree>
    <p:extLst>
      <p:ext uri="{BB962C8B-B14F-4D97-AF65-F5344CB8AC3E}">
        <p14:creationId xmlns:p14="http://schemas.microsoft.com/office/powerpoint/2010/main" val="146579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6</a:t>
            </a:fld>
            <a:endParaRPr lang="en-IE"/>
          </a:p>
        </p:txBody>
      </p:sp>
    </p:spTree>
    <p:extLst>
      <p:ext uri="{BB962C8B-B14F-4D97-AF65-F5344CB8AC3E}">
        <p14:creationId xmlns:p14="http://schemas.microsoft.com/office/powerpoint/2010/main" val="3625728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Vratsa district located around 45km NNE of the capital Sofia</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9</a:t>
            </a:fld>
            <a:endParaRPr lang="en-IE"/>
          </a:p>
        </p:txBody>
      </p:sp>
    </p:spTree>
    <p:extLst>
      <p:ext uri="{BB962C8B-B14F-4D97-AF65-F5344CB8AC3E}">
        <p14:creationId xmlns:p14="http://schemas.microsoft.com/office/powerpoint/2010/main" val="257534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It was discovered by chance in the autumn of 1985 by tractor driver Ivan Dimitrov, digging a hole for an irrigation system in his garden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10</a:t>
            </a:fld>
            <a:endParaRPr lang="en-IE"/>
          </a:p>
        </p:txBody>
      </p:sp>
    </p:spTree>
    <p:extLst>
      <p:ext uri="{BB962C8B-B14F-4D97-AF65-F5344CB8AC3E}">
        <p14:creationId xmlns:p14="http://schemas.microsoft.com/office/powerpoint/2010/main" val="207954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Intrerestingky</a:t>
            </a:r>
            <a:r>
              <a:rPr lang="en-US" dirty="0"/>
              <a:t> the mining company </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11</a:t>
            </a:fld>
            <a:endParaRPr lang="en-IE"/>
          </a:p>
        </p:txBody>
      </p:sp>
    </p:spTree>
    <p:extLst>
      <p:ext uri="{BB962C8B-B14F-4D97-AF65-F5344CB8AC3E}">
        <p14:creationId xmlns:p14="http://schemas.microsoft.com/office/powerpoint/2010/main" val="90422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kern="100" dirty="0">
                <a:solidFill>
                  <a:srgbClr val="000000"/>
                </a:solidFill>
                <a:effectLst/>
                <a:latin typeface="Times New Roman" panose="02020603050405020304" pitchFamily="18" charset="0"/>
                <a:ea typeface="Calibri" panose="020F0502020204030204" pitchFamily="34" charset="0"/>
              </a:rPr>
              <a:t>Sedmochislenitsi differs significantly from the other Alpine-type deposits in the fact that it</a:t>
            </a:r>
            <a:r>
              <a:rPr lang="en-IE" sz="1800" kern="100" dirty="0">
                <a:effectLst/>
                <a:latin typeface="Times New Roman" panose="02020603050405020304" pitchFamily="18" charset="0"/>
                <a:ea typeface="Calibri" panose="020F0502020204030204" pitchFamily="34" charset="0"/>
              </a:rPr>
              <a:t> contains a substantial body of copper mineralization comprised of chalcopyrite, bornite and tennantite with significant amounts of silver sulphosalts and native silver.  In addition, the presence of Ni-sulphides and </a:t>
            </a:r>
            <a:r>
              <a:rPr lang="en-IE" sz="1800" kern="100" dirty="0" err="1">
                <a:effectLst/>
                <a:latin typeface="Times New Roman" panose="02020603050405020304" pitchFamily="18" charset="0"/>
                <a:ea typeface="Calibri" panose="020F0502020204030204" pitchFamily="34" charset="0"/>
              </a:rPr>
              <a:t>arsenides</a:t>
            </a:r>
            <a:r>
              <a:rPr lang="en-IE" sz="1800" kern="100" dirty="0">
                <a:effectLst/>
                <a:latin typeface="Times New Roman" panose="02020603050405020304" pitchFamily="18" charset="0"/>
                <a:ea typeface="Calibri" panose="020F0502020204030204" pitchFamily="34" charset="0"/>
              </a:rPr>
              <a:t> and </a:t>
            </a:r>
            <a:r>
              <a:rPr lang="en-IE" sz="1800" kern="100" dirty="0" err="1">
                <a:effectLst/>
                <a:latin typeface="Times New Roman" panose="02020603050405020304" pitchFamily="18" charset="0"/>
                <a:ea typeface="Calibri" panose="020F0502020204030204" pitchFamily="34" charset="0"/>
              </a:rPr>
              <a:t>mercurian</a:t>
            </a:r>
            <a:r>
              <a:rPr lang="en-IE" sz="1800" kern="100" dirty="0">
                <a:effectLst/>
                <a:latin typeface="Times New Roman" panose="02020603050405020304" pitchFamily="18" charset="0"/>
                <a:ea typeface="Calibri" panose="020F0502020204030204" pitchFamily="34" charset="0"/>
              </a:rPr>
              <a:t> copper minerals bears close comparison with some of the Irish deposits such as Tynagh and the Lisduff Oolite mineralization at Lisheen</a:t>
            </a:r>
            <a:endParaRPr lang="en-IE" dirty="0"/>
          </a:p>
        </p:txBody>
      </p:sp>
      <p:sp>
        <p:nvSpPr>
          <p:cNvPr id="4" name="Slide Number Placeholder 3"/>
          <p:cNvSpPr>
            <a:spLocks noGrp="1"/>
          </p:cNvSpPr>
          <p:nvPr>
            <p:ph type="sldNum" sz="quarter" idx="5"/>
          </p:nvPr>
        </p:nvSpPr>
        <p:spPr/>
        <p:txBody>
          <a:bodyPr/>
          <a:lstStyle/>
          <a:p>
            <a:fld id="{D786B93B-5F62-4182-8AAB-EB7587B0062F}" type="slidenum">
              <a:rPr lang="en-IE" smtClean="0"/>
              <a:t>12</a:t>
            </a:fld>
            <a:endParaRPr lang="en-IE"/>
          </a:p>
        </p:txBody>
      </p:sp>
    </p:spTree>
    <p:extLst>
      <p:ext uri="{BB962C8B-B14F-4D97-AF65-F5344CB8AC3E}">
        <p14:creationId xmlns:p14="http://schemas.microsoft.com/office/powerpoint/2010/main" val="393352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9260-ACBB-0B78-D108-64095C7DD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AB4DB35-5DD5-A22F-1020-A847102CE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3BC14E1-C3EB-916D-9EF0-1E498EFA0C68}"/>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57035EA0-65FF-00EB-281D-0104C4807A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05DEAE8-21D7-D621-B44D-74F64A0FFB29}"/>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377172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4C8F-07D9-1BB5-5911-4DCE54131DE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F730665-CFCA-BBED-CF02-0C446DB34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8641695-908F-A76B-96C1-9B479AB268A3}"/>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310CB3DB-3DB4-1097-5CC2-8618A6F19F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FC0C9D-7839-D505-09F1-96D45EC9E6A2}"/>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1382562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02AF7-A935-5287-FB10-0AFE74603E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50E7702-F154-E421-2E07-AFE477E0AB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C10B99B-CA3D-5650-697B-8A5780B0561D}"/>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4E969964-9906-1AE2-7E87-5DEC8D735D7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61E1D4-E2AF-F759-C70D-6490B51BFC1B}"/>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374026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82B9-DC3C-89FD-A30D-7A0A6B10302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DB3A299-5810-8E7F-6453-31C5AA7E9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70C83A4-3347-A6A7-8707-03204B19FE84}"/>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21A8DF3E-0C53-4774-FF80-A2FDF52AEF7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329F0A2-B2FD-4135-C782-001EDB3E79C8}"/>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117574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CB1B-189A-9110-DADB-343884F3C4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53E7774-09AD-A2B5-52B3-D9F3DD5F64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820E6-184C-B4BE-CBDA-A677B4229C02}"/>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8127F691-76D0-DA8A-3242-B1663CDE8A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37964B-8A70-9BBE-9085-D87558AC3898}"/>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191986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6477-6C4F-FF21-9C2A-8B39FC07650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7DE47C4-6150-21CB-8582-EC90AF648B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32393F0-EC63-F847-DD15-165D6425C5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3142B5D-4591-CEFB-8C15-5CA17BDA8C16}"/>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6" name="Footer Placeholder 5">
            <a:extLst>
              <a:ext uri="{FF2B5EF4-FFF2-40B4-BE49-F238E27FC236}">
                <a16:creationId xmlns:a16="http://schemas.microsoft.com/office/drawing/2014/main" id="{622D8565-3812-96F5-3EFC-BBB81679A4A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8FAA44A-FCF3-C778-9568-9D810B5F78D4}"/>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52324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735C-F4AB-0322-3228-22AAEC2667C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47CED91-C230-F410-6283-DB56F5519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8D7DBE-C2F7-7EAA-91BE-38ACBDFAC0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5DF2F84-B080-1F64-9D96-39F892587F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00C38-A7D1-524E-70AA-6544638753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162C663-EF65-EEE9-B9DE-4D33297658A7}"/>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8" name="Footer Placeholder 7">
            <a:extLst>
              <a:ext uri="{FF2B5EF4-FFF2-40B4-BE49-F238E27FC236}">
                <a16:creationId xmlns:a16="http://schemas.microsoft.com/office/drawing/2014/main" id="{B49A1B88-7E37-6CF7-A8C1-899E789BB79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56953F7-9386-3DA8-DC7E-FD67574B4966}"/>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193915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42157-D89B-720A-E3FE-6F02290F87B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DC6E71A-EC96-C41D-207A-C77256650F1D}"/>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4" name="Footer Placeholder 3">
            <a:extLst>
              <a:ext uri="{FF2B5EF4-FFF2-40B4-BE49-F238E27FC236}">
                <a16:creationId xmlns:a16="http://schemas.microsoft.com/office/drawing/2014/main" id="{2E747D03-4370-7904-0205-B4D508D73F1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3FCB7F5-97EB-88F1-1ACA-D15BDB03521B}"/>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405838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3EC1A-D915-C122-1449-35BE4D687731}"/>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3" name="Footer Placeholder 2">
            <a:extLst>
              <a:ext uri="{FF2B5EF4-FFF2-40B4-BE49-F238E27FC236}">
                <a16:creationId xmlns:a16="http://schemas.microsoft.com/office/drawing/2014/main" id="{07AD9B8B-07F3-16CB-2244-8FA7FE1237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6287BE7-05CC-912F-CECE-D58726542E40}"/>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26148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2CEC-E040-173E-C8F6-13F056091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C742B64-2256-14C7-E5EE-CB9C3C81F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681E214-3468-FDB4-BFEF-337672E90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071AD-B3F2-A84E-0794-E564EC3AC55A}"/>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6" name="Footer Placeholder 5">
            <a:extLst>
              <a:ext uri="{FF2B5EF4-FFF2-40B4-BE49-F238E27FC236}">
                <a16:creationId xmlns:a16="http://schemas.microsoft.com/office/drawing/2014/main" id="{B9DC718A-E3A6-6249-2BC6-4AAE68EB1F3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1700F37-C435-9227-85D4-62EA484D94F2}"/>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280593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84EB-12F9-1119-A672-4BD0289BD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F43E3B8-2FF4-34FF-E6D5-94CF6C70F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AD3785E-0A0F-47F7-60F0-F57825C06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EE5B2-65F6-6CEE-9C8A-D11AB1250089}"/>
              </a:ext>
            </a:extLst>
          </p:cNvPr>
          <p:cNvSpPr>
            <a:spLocks noGrp="1"/>
          </p:cNvSpPr>
          <p:nvPr>
            <p:ph type="dt" sz="half" idx="10"/>
          </p:nvPr>
        </p:nvSpPr>
        <p:spPr/>
        <p:txBody>
          <a:bodyPr/>
          <a:lstStyle/>
          <a:p>
            <a:fld id="{686DA3EC-0F7B-44B4-9754-02CCB79FA73A}" type="datetimeFigureOut">
              <a:rPr lang="en-IE" smtClean="0"/>
              <a:t>30/08/2023</a:t>
            </a:fld>
            <a:endParaRPr lang="en-IE"/>
          </a:p>
        </p:txBody>
      </p:sp>
      <p:sp>
        <p:nvSpPr>
          <p:cNvPr id="6" name="Footer Placeholder 5">
            <a:extLst>
              <a:ext uri="{FF2B5EF4-FFF2-40B4-BE49-F238E27FC236}">
                <a16:creationId xmlns:a16="http://schemas.microsoft.com/office/drawing/2014/main" id="{078F8243-F13C-850C-F37A-BDF074EE0F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C9B09B1-024E-29B2-30FD-5AA88099DBFD}"/>
              </a:ext>
            </a:extLst>
          </p:cNvPr>
          <p:cNvSpPr>
            <a:spLocks noGrp="1"/>
          </p:cNvSpPr>
          <p:nvPr>
            <p:ph type="sldNum" sz="quarter" idx="12"/>
          </p:nvPr>
        </p:nvSpPr>
        <p:spPr/>
        <p:txBody>
          <a:bodyPr/>
          <a:lstStyle/>
          <a:p>
            <a:fld id="{C10B5874-DE7E-4817-B42F-FF57B05F6889}" type="slidenum">
              <a:rPr lang="en-IE" smtClean="0"/>
              <a:t>‹#›</a:t>
            </a:fld>
            <a:endParaRPr lang="en-IE"/>
          </a:p>
        </p:txBody>
      </p:sp>
    </p:spTree>
    <p:extLst>
      <p:ext uri="{BB962C8B-B14F-4D97-AF65-F5344CB8AC3E}">
        <p14:creationId xmlns:p14="http://schemas.microsoft.com/office/powerpoint/2010/main" val="5556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7537E9-A7D7-3C18-BFC2-15977F940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D92777F-65B5-8983-B7B2-7C5667FB4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403A718-CD22-4455-C2C9-1027AAF466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DA3EC-0F7B-44B4-9754-02CCB79FA73A}" type="datetimeFigureOut">
              <a:rPr lang="en-IE" smtClean="0"/>
              <a:t>30/08/2023</a:t>
            </a:fld>
            <a:endParaRPr lang="en-IE"/>
          </a:p>
        </p:txBody>
      </p:sp>
      <p:sp>
        <p:nvSpPr>
          <p:cNvPr id="5" name="Footer Placeholder 4">
            <a:extLst>
              <a:ext uri="{FF2B5EF4-FFF2-40B4-BE49-F238E27FC236}">
                <a16:creationId xmlns:a16="http://schemas.microsoft.com/office/drawing/2014/main" id="{2BCEC741-72AA-402B-6BD7-6D52AD9B48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E7C41695-432E-38C5-212E-C8FB6C381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B5874-DE7E-4817-B42F-FF57B05F6889}" type="slidenum">
              <a:rPr lang="en-IE" smtClean="0"/>
              <a:t>‹#›</a:t>
            </a:fld>
            <a:endParaRPr lang="en-IE"/>
          </a:p>
        </p:txBody>
      </p:sp>
    </p:spTree>
    <p:extLst>
      <p:ext uri="{BB962C8B-B14F-4D97-AF65-F5344CB8AC3E}">
        <p14:creationId xmlns:p14="http://schemas.microsoft.com/office/powerpoint/2010/main" val="1526724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jp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wdp"/><Relationship Id="rId7" Type="http://schemas.openxmlformats.org/officeDocument/2006/relationships/image" Target="../media/image3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microsoft.com/office/2007/relationships/hdphoto" Target="../media/hdphoto1.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wdp"/><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69.png"/><Relationship Id="rId4" Type="http://schemas.microsoft.com/office/2007/relationships/hdphoto" Target="../media/hdphoto1.wdp"/><Relationship Id="rId9"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2.wdp"/><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1.wdp"/><Relationship Id="rId7" Type="http://schemas.openxmlformats.org/officeDocument/2006/relationships/image" Target="../media/image8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5.jpg"/><Relationship Id="rId5" Type="http://schemas.microsoft.com/office/2007/relationships/hdphoto" Target="../media/hdphoto14.wdp"/><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1.wdp"/><Relationship Id="rId7" Type="http://schemas.microsoft.com/office/2007/relationships/hdphoto" Target="../media/hdphoto17.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16.wdp"/><Relationship Id="rId4" Type="http://schemas.openxmlformats.org/officeDocument/2006/relationships/image" Target="../media/image95.png"/><Relationship Id="rId9" Type="http://schemas.microsoft.com/office/2007/relationships/hdphoto" Target="../media/hdphoto18.wdp"/></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microsoft.com/office/2007/relationships/hdphoto" Target="../media/hdphoto20.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9.png"/><Relationship Id="rId5" Type="http://schemas.microsoft.com/office/2007/relationships/hdphoto" Target="../media/hdphoto19.wdp"/><Relationship Id="rId4" Type="http://schemas.openxmlformats.org/officeDocument/2006/relationships/image" Target="../media/image98.png"/><Relationship Id="rId9" Type="http://schemas.microsoft.com/office/2007/relationships/hdphoto" Target="../media/hdphoto21.wdp"/></Relationships>
</file>

<file path=ppt/slides/_rels/slide44.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1.wdp"/><Relationship Id="rId7" Type="http://schemas.microsoft.com/office/2007/relationships/hdphoto" Target="../media/hdphoto2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2.png"/><Relationship Id="rId5" Type="http://schemas.microsoft.com/office/2007/relationships/hdphoto" Target="../media/hdphoto22.wdp"/><Relationship Id="rId4" Type="http://schemas.openxmlformats.org/officeDocument/2006/relationships/image" Target="../media/image101.png"/><Relationship Id="rId9" Type="http://schemas.microsoft.com/office/2007/relationships/hdphoto" Target="../media/hdphoto24.wdp"/></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06.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4.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5.wdp"/><Relationship Id="rId11" Type="http://schemas.openxmlformats.org/officeDocument/2006/relationships/image" Target="../media/image114.pn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3.png"/><Relationship Id="rId4" Type="http://schemas.microsoft.com/office/2007/relationships/hdphoto" Target="../media/hdphoto1.wdp"/><Relationship Id="rId9" Type="http://schemas.openxmlformats.org/officeDocument/2006/relationships/image" Target="../media/image112.png"/><Relationship Id="rId14" Type="http://schemas.microsoft.com/office/2007/relationships/hdphoto" Target="../media/hdphoto26.wdp"/></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jp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png"/><Relationship Id="rId7"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118.png"/><Relationship Id="rId10" Type="http://schemas.microsoft.com/office/2007/relationships/hdphoto" Target="../media/hdphoto28.wdp"/><Relationship Id="rId4" Type="http://schemas.microsoft.com/office/2007/relationships/hdphoto" Target="../media/hdphoto1.wdp"/><Relationship Id="rId9" Type="http://schemas.openxmlformats.org/officeDocument/2006/relationships/image" Target="../media/image119.png"/></Relationships>
</file>

<file path=ppt/slides/_rels/slide51.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4.png"/><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116.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4.png"/><Relationship Id="rId7"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19.png"/><Relationship Id="rId10" Type="http://schemas.microsoft.com/office/2007/relationships/hdphoto" Target="../media/hdphoto31.wdp"/><Relationship Id="rId4" Type="http://schemas.microsoft.com/office/2007/relationships/hdphoto" Target="../media/hdphoto1.wdp"/><Relationship Id="rId9"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12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124.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openxmlformats.org/officeDocument/2006/relationships/image" Target="../media/image128.png"/><Relationship Id="rId3" Type="http://schemas.microsoft.com/office/2007/relationships/hdphoto" Target="../media/hdphoto1.wdp"/><Relationship Id="rId7" Type="http://schemas.microsoft.com/office/2007/relationships/hdphoto" Target="../media/hdphoto35.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7.png"/><Relationship Id="rId5" Type="http://schemas.microsoft.com/office/2007/relationships/hdphoto" Target="../media/hdphoto34.wdp"/><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7.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0.png"/><Relationship Id="rId5" Type="http://schemas.microsoft.com/office/2007/relationships/hdphoto" Target="../media/hdphoto36.wdp"/><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wdp"/><Relationship Id="rId7" Type="http://schemas.openxmlformats.org/officeDocument/2006/relationships/image" Target="../media/image133.png"/><Relationship Id="rId12"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95.png"/><Relationship Id="rId5" Type="http://schemas.openxmlformats.org/officeDocument/2006/relationships/image" Target="../media/image132.png"/><Relationship Id="rId10" Type="http://schemas.microsoft.com/office/2007/relationships/hdphoto" Target="../media/hdphoto24.wdp"/><Relationship Id="rId4" Type="http://schemas.openxmlformats.org/officeDocument/2006/relationships/image" Target="../media/image131.jpeg"/><Relationship Id="rId9"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microsoft.com/office/2007/relationships/hdphoto" Target="../media/hdphoto1.wdp"/><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8.wdp"/><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14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jpg"/><Relationship Id="rId4" Type="http://schemas.openxmlformats.org/officeDocument/2006/relationships/image" Target="../media/image150.jp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9.wdp"/><Relationship Id="rId4" Type="http://schemas.openxmlformats.org/officeDocument/2006/relationships/image" Target="../media/image15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F3DE-A039-9A39-659F-0B87A51277AD}"/>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E86B821D-E2C6-5A52-7240-8F1D667832DD}"/>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D74585BC-2513-7680-A455-6D8470D4ECE1}"/>
              </a:ext>
            </a:extLst>
          </p:cNvPr>
          <p:cNvPicPr>
            <a:picLocks noChangeAspect="1"/>
          </p:cNvPicPr>
          <p:nvPr/>
        </p:nvPicPr>
        <p:blipFill>
          <a:blip r:embed="rId3"/>
          <a:stretch>
            <a:fillRect/>
          </a:stretch>
        </p:blipFill>
        <p:spPr>
          <a:xfrm>
            <a:off x="1" y="0"/>
            <a:ext cx="12202078" cy="6858000"/>
          </a:xfrm>
          <a:prstGeom prst="rect">
            <a:avLst/>
          </a:prstGeom>
        </p:spPr>
      </p:pic>
      <p:sp>
        <p:nvSpPr>
          <p:cNvPr id="6" name="TextBox 5">
            <a:extLst>
              <a:ext uri="{FF2B5EF4-FFF2-40B4-BE49-F238E27FC236}">
                <a16:creationId xmlns:a16="http://schemas.microsoft.com/office/drawing/2014/main" id="{074F6DFB-0C4B-BEAE-1DB2-EB2488D694D6}"/>
              </a:ext>
            </a:extLst>
          </p:cNvPr>
          <p:cNvSpPr txBox="1"/>
          <p:nvPr/>
        </p:nvSpPr>
        <p:spPr>
          <a:xfrm>
            <a:off x="296628" y="3760762"/>
            <a:ext cx="7388689" cy="2739211"/>
          </a:xfrm>
          <a:prstGeom prst="rect">
            <a:avLst/>
          </a:prstGeom>
          <a:noFill/>
        </p:spPr>
        <p:txBody>
          <a:bodyPr wrap="none" rtlCol="0">
            <a:spAutoFit/>
          </a:bodyPr>
          <a:lstStyle/>
          <a:p>
            <a:r>
              <a:rPr lang="bg-BG" sz="4400" dirty="0">
                <a:solidFill>
                  <a:schemeClr val="bg1">
                    <a:lumMod val="95000"/>
                  </a:schemeClr>
                </a:solidFill>
              </a:rPr>
              <a:t>Седмочисленици</a:t>
            </a:r>
          </a:p>
          <a:p>
            <a:r>
              <a:rPr lang="bg-BG" sz="3200" dirty="0">
                <a:solidFill>
                  <a:schemeClr val="bg1">
                    <a:lumMod val="95000"/>
                  </a:schemeClr>
                </a:solidFill>
              </a:rPr>
              <a:t>Стратиформите олово, цинкоби и медни</a:t>
            </a:r>
            <a:r>
              <a:rPr lang="en-IE" sz="3200" dirty="0">
                <a:solidFill>
                  <a:schemeClr val="bg1">
                    <a:lumMod val="95000"/>
                  </a:schemeClr>
                </a:solidFill>
              </a:rPr>
              <a:t> </a:t>
            </a:r>
            <a:endParaRPr lang="bg-BG" sz="3200" dirty="0">
              <a:solidFill>
                <a:schemeClr val="bg1">
                  <a:lumMod val="95000"/>
                </a:schemeClr>
              </a:solidFill>
            </a:endParaRPr>
          </a:p>
          <a:p>
            <a:r>
              <a:rPr lang="bg-BG" sz="3200" dirty="0">
                <a:solidFill>
                  <a:schemeClr val="bg1">
                    <a:lumMod val="95000"/>
                  </a:schemeClr>
                </a:solidFill>
              </a:rPr>
              <a:t>Ирландска тип ?</a:t>
            </a:r>
            <a:endParaRPr lang="en-IE" sz="3200" dirty="0">
              <a:solidFill>
                <a:schemeClr val="bg1">
                  <a:lumMod val="95000"/>
                </a:schemeClr>
              </a:solidFill>
            </a:endParaRPr>
          </a:p>
          <a:p>
            <a:endParaRPr lang="en-IE" sz="3200" dirty="0">
              <a:solidFill>
                <a:schemeClr val="bg1">
                  <a:lumMod val="95000"/>
                </a:schemeClr>
              </a:solidFill>
            </a:endParaRPr>
          </a:p>
          <a:p>
            <a:r>
              <a:rPr lang="bg-BG" sz="3200" dirty="0">
                <a:solidFill>
                  <a:schemeClr val="bg1">
                    <a:lumMod val="95000"/>
                  </a:schemeClr>
                </a:solidFill>
              </a:rPr>
              <a:t>Колин Андрю</a:t>
            </a:r>
            <a:endParaRPr lang="en-IE" sz="3200" dirty="0">
              <a:solidFill>
                <a:schemeClr val="bg1">
                  <a:lumMod val="95000"/>
                </a:schemeClr>
              </a:solidFill>
            </a:endParaRPr>
          </a:p>
        </p:txBody>
      </p:sp>
      <p:sp>
        <p:nvSpPr>
          <p:cNvPr id="8" name="TextBox 7">
            <a:extLst>
              <a:ext uri="{FF2B5EF4-FFF2-40B4-BE49-F238E27FC236}">
                <a16:creationId xmlns:a16="http://schemas.microsoft.com/office/drawing/2014/main" id="{D8EE24C7-A61D-F1B6-0981-F43D1E8676D3}"/>
              </a:ext>
            </a:extLst>
          </p:cNvPr>
          <p:cNvSpPr txBox="1"/>
          <p:nvPr/>
        </p:nvSpPr>
        <p:spPr>
          <a:xfrm>
            <a:off x="296628" y="1144307"/>
            <a:ext cx="4538749" cy="707886"/>
          </a:xfrm>
          <a:prstGeom prst="rect">
            <a:avLst/>
          </a:prstGeom>
          <a:noFill/>
        </p:spPr>
        <p:txBody>
          <a:bodyPr wrap="square" rtlCol="0">
            <a:spAutoFit/>
          </a:bodyPr>
          <a:lstStyle/>
          <a:p>
            <a:r>
              <a:rPr lang="en-GB" sz="2000" dirty="0">
                <a:solidFill>
                  <a:schemeClr val="accent4"/>
                </a:solidFill>
                <a:effectLst>
                  <a:outerShdw blurRad="38100" dist="38100" dir="2700000" algn="tl">
                    <a:srgbClr val="000000">
                      <a:alpha val="43137"/>
                    </a:srgbClr>
                  </a:outerShdw>
                </a:effectLst>
              </a:rPr>
              <a:t>Sedmochislenitsi, Bulgaria</a:t>
            </a:r>
          </a:p>
          <a:p>
            <a:r>
              <a:rPr lang="en-GB" sz="2000" dirty="0">
                <a:solidFill>
                  <a:schemeClr val="accent4"/>
                </a:solidFill>
                <a:effectLst>
                  <a:outerShdw blurRad="38100" dist="38100" dir="2700000" algn="tl">
                    <a:srgbClr val="000000">
                      <a:alpha val="43137"/>
                    </a:srgbClr>
                  </a:outerShdw>
                </a:effectLst>
              </a:rPr>
              <a:t>Colin J Andrew</a:t>
            </a:r>
            <a:endParaRPr lang="en-IE" sz="2000" dirty="0">
              <a:solidFill>
                <a:schemeClr val="accent4"/>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F701C-1EF8-FF8C-ABA1-65394C8A6726}"/>
              </a:ext>
            </a:extLst>
          </p:cNvPr>
          <p:cNvPicPr>
            <a:picLocks noChangeAspect="1"/>
          </p:cNvPicPr>
          <p:nvPr/>
        </p:nvPicPr>
        <p:blipFill>
          <a:blip r:embed="rId4" cstate="print">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481009" y="4921134"/>
            <a:ext cx="2638947" cy="1686405"/>
          </a:xfrm>
          <a:prstGeom prst="rect">
            <a:avLst/>
          </a:prstGeom>
        </p:spPr>
      </p:pic>
    </p:spTree>
    <p:extLst>
      <p:ext uri="{BB962C8B-B14F-4D97-AF65-F5344CB8AC3E}">
        <p14:creationId xmlns:p14="http://schemas.microsoft.com/office/powerpoint/2010/main" val="236655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7B6F44-D60A-3AD3-6BA0-4D2CEB205A59}"/>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BC901320-AB46-F4D6-E2BF-079467AEF9B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0" name="Picture 9">
              <a:extLst>
                <a:ext uri="{FF2B5EF4-FFF2-40B4-BE49-F238E27FC236}">
                  <a16:creationId xmlns:a16="http://schemas.microsoft.com/office/drawing/2014/main" id="{F5DF107E-4378-4A5B-B653-E3F0C66CBB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3F951973-1144-93B1-094F-CB0A02BE1DA0}"/>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3" name="Content Placeholder 2">
            <a:extLst>
              <a:ext uri="{FF2B5EF4-FFF2-40B4-BE49-F238E27FC236}">
                <a16:creationId xmlns:a16="http://schemas.microsoft.com/office/drawing/2014/main" id="{678CB779-E879-17AD-96D2-364C61C4D58D}"/>
              </a:ext>
            </a:extLst>
          </p:cNvPr>
          <p:cNvSpPr>
            <a:spLocks noGrp="1"/>
          </p:cNvSpPr>
          <p:nvPr>
            <p:ph idx="1"/>
          </p:nvPr>
        </p:nvSpPr>
        <p:spPr>
          <a:xfrm>
            <a:off x="632012" y="1216025"/>
            <a:ext cx="10515600" cy="4351338"/>
          </a:xfrm>
        </p:spPr>
        <p:txBody>
          <a:bodyPr>
            <a:normAutofit/>
          </a:bodyPr>
          <a:lstStyle/>
          <a:p>
            <a:pPr marL="0" indent="0" algn="just">
              <a:buNone/>
            </a:pPr>
            <a:r>
              <a:rPr lang="en-IE" sz="2400" b="0" i="0" dirty="0">
                <a:solidFill>
                  <a:schemeClr val="bg1"/>
                </a:solidFill>
                <a:effectLst/>
                <a:latin typeface="Graphik LCG"/>
              </a:rPr>
              <a:t>Mining in the Vratsa area dated back to the Thracians and evidenced by the </a:t>
            </a:r>
            <a:r>
              <a:rPr lang="en-IE" sz="2400" b="0" i="0" dirty="0" err="1">
                <a:solidFill>
                  <a:schemeClr val="bg1"/>
                </a:solidFill>
                <a:effectLst/>
                <a:latin typeface="Graphik LCG"/>
              </a:rPr>
              <a:t>Rogozen</a:t>
            </a:r>
            <a:r>
              <a:rPr lang="en-IE" sz="2400" b="0" i="0" dirty="0">
                <a:solidFill>
                  <a:schemeClr val="bg1"/>
                </a:solidFill>
                <a:effectLst/>
                <a:latin typeface="Graphik LCG"/>
              </a:rPr>
              <a:t> Treasure of 165 objects weighing 20 kg of silver dated to around 500 BCE.</a:t>
            </a:r>
            <a:endParaRPr lang="en-IE" sz="2400" dirty="0">
              <a:solidFill>
                <a:schemeClr val="bg1"/>
              </a:solidFill>
            </a:endParaRPr>
          </a:p>
        </p:txBody>
      </p:sp>
      <p:pic>
        <p:nvPicPr>
          <p:cNvPr id="2050" name="Picture 2" descr="See the source image">
            <a:extLst>
              <a:ext uri="{FF2B5EF4-FFF2-40B4-BE49-F238E27FC236}">
                <a16:creationId xmlns:a16="http://schemas.microsoft.com/office/drawing/2014/main" id="{F847E2DC-5C03-3DB6-6B8F-81A2B1E7006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75" b="95850" l="4553" r="96098">
                        <a14:foregroundMark x1="10163" y1="30327" x2="7561" y2="56105"/>
                        <a14:foregroundMark x1="7561" y1="56105" x2="20732" y2="81165"/>
                        <a14:foregroundMark x1="20732" y1="81165" x2="21626" y2="81963"/>
                        <a14:foregroundMark x1="42276" y1="6704" x2="63171" y2="9178"/>
                        <a14:foregroundMark x1="63171" y1="9178" x2="73821" y2="14126"/>
                        <a14:foregroundMark x1="73821" y1="14126" x2="82683" y2="23304"/>
                        <a14:foregroundMark x1="82683" y1="23304" x2="85203" y2="27853"/>
                        <a14:foregroundMark x1="5041" y1="41181" x2="2602" y2="53871"/>
                        <a14:foregroundMark x1="2602" y1="53871" x2="4634" y2="60575"/>
                        <a14:foregroundMark x1="4634" y1="60575" x2="4634" y2="61213"/>
                        <a14:foregroundMark x1="22195" y1="86034" x2="47724" y2="93775"/>
                        <a14:foregroundMark x1="47724" y1="93775" x2="60163" y2="93296"/>
                        <a14:foregroundMark x1="40000" y1="4549" x2="59350" y2="4549"/>
                        <a14:foregroundMark x1="87317" y1="24022" x2="92033" y2="66081"/>
                        <a14:foregroundMark x1="92033" y1="66081" x2="88130" y2="75339"/>
                        <a14:foregroundMark x1="88130" y1="75339" x2="83333" y2="80846"/>
                        <a14:foregroundMark x1="83333" y1="80846" x2="54634" y2="95611"/>
                        <a14:foregroundMark x1="54634" y1="95611" x2="53171" y2="95850"/>
                        <a14:foregroundMark x1="92927" y1="35674" x2="96098" y2="57382"/>
                        <a14:foregroundMark x1="35366" y1="4310" x2="37724" y2="3911"/>
                        <a14:foregroundMark x1="32439" y1="5267" x2="43902" y2="2075"/>
                      </a14:backgroundRemoval>
                    </a14:imgEffect>
                  </a14:imgLayer>
                </a14:imgProps>
              </a:ext>
              <a:ext uri="{28A0092B-C50C-407E-A947-70E740481C1C}">
                <a14:useLocalDpi xmlns:a14="http://schemas.microsoft.com/office/drawing/2010/main" val="0"/>
              </a:ext>
            </a:extLst>
          </a:blip>
          <a:srcRect/>
          <a:stretch>
            <a:fillRect/>
          </a:stretch>
        </p:blipFill>
        <p:spPr bwMode="auto">
          <a:xfrm>
            <a:off x="527441" y="2393576"/>
            <a:ext cx="2499419" cy="25459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50CB320F-FFAA-420A-D858-8B96016C46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405" b="96401" l="8750" r="91250">
                        <a14:foregroundMark x1="28594" y1="7977" x2="57031" y2="5739"/>
                        <a14:foregroundMark x1="57031" y1="5739" x2="70938" y2="7101"/>
                        <a14:foregroundMark x1="70938" y1="7101" x2="76406" y2="9630"/>
                        <a14:foregroundMark x1="42188" y1="3696" x2="55937" y2="3405"/>
                        <a14:foregroundMark x1="55937" y1="3405" x2="60156" y2="3794"/>
                        <a14:foregroundMark x1="33281" y1="92121" x2="48906" y2="95428"/>
                        <a14:foregroundMark x1="48906" y1="95428" x2="62500" y2="92704"/>
                        <a14:foregroundMark x1="62500" y1="92704" x2="72344" y2="88813"/>
                        <a14:foregroundMark x1="72344" y1="88813" x2="72656" y2="88521"/>
                        <a14:foregroundMark x1="91250" y1="54475" x2="90938" y2="58949"/>
                        <a14:foregroundMark x1="9219" y1="55837" x2="9063" y2="59825"/>
                        <a14:foregroundMark x1="8906" y1="53307" x2="10469" y2="52529"/>
                        <a14:foregroundMark x1="10156" y1="52043" x2="10469" y2="50973"/>
                        <a14:foregroundMark x1="43125" y1="96109" x2="54531" y2="96401"/>
                        <a14:foregroundMark x1="54531" y1="96401" x2="56094" y2="96304"/>
                        <a14:backgroundMark x1="25625" y1="30837" x2="24844" y2="33366"/>
                        <a14:backgroundMark x1="23281" y1="37354" x2="23281" y2="37354"/>
                        <a14:backgroundMark x1="23594" y1="37938" x2="23594" y2="37938"/>
                      </a14:backgroundRemoval>
                    </a14:imgEffect>
                  </a14:imgLayer>
                </a14:imgProps>
              </a:ext>
              <a:ext uri="{28A0092B-C50C-407E-A947-70E740481C1C}">
                <a14:useLocalDpi xmlns:a14="http://schemas.microsoft.com/office/drawing/2010/main" val="0"/>
              </a:ext>
            </a:extLst>
          </a:blip>
          <a:srcRect/>
          <a:stretch>
            <a:fillRect/>
          </a:stretch>
        </p:blipFill>
        <p:spPr bwMode="auto">
          <a:xfrm>
            <a:off x="2407303" y="2909607"/>
            <a:ext cx="2259946" cy="363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C01E6DE6-C0EF-8246-FB7B-B3B9F4C8476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109882" y="3342307"/>
            <a:ext cx="6266330" cy="2869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AB66C0-F646-06A6-2366-C3A3B63D0586}"/>
              </a:ext>
            </a:extLst>
          </p:cNvPr>
          <p:cNvSpPr txBox="1"/>
          <p:nvPr/>
        </p:nvSpPr>
        <p:spPr>
          <a:xfrm>
            <a:off x="10715625" y="485775"/>
            <a:ext cx="1276350" cy="461665"/>
          </a:xfrm>
          <a:prstGeom prst="rect">
            <a:avLst/>
          </a:prstGeom>
          <a:noFill/>
        </p:spPr>
        <p:txBody>
          <a:bodyPr wrap="square" rtlCol="0">
            <a:spAutoFit/>
          </a:bodyPr>
          <a:lstStyle/>
          <a:p>
            <a:r>
              <a:rPr lang="en-IE" sz="2400" dirty="0">
                <a:solidFill>
                  <a:schemeClr val="accent4"/>
                </a:solidFill>
              </a:rPr>
              <a:t>History</a:t>
            </a:r>
          </a:p>
        </p:txBody>
      </p:sp>
      <p:sp>
        <p:nvSpPr>
          <p:cNvPr id="13" name="TextBox 12">
            <a:extLst>
              <a:ext uri="{FF2B5EF4-FFF2-40B4-BE49-F238E27FC236}">
                <a16:creationId xmlns:a16="http://schemas.microsoft.com/office/drawing/2014/main" id="{811C9D5D-55F1-4D02-7352-A784B8838B62}"/>
              </a:ext>
            </a:extLst>
          </p:cNvPr>
          <p:cNvSpPr txBox="1"/>
          <p:nvPr/>
        </p:nvSpPr>
        <p:spPr>
          <a:xfrm>
            <a:off x="6924675" y="-323850"/>
            <a:ext cx="184731" cy="369332"/>
          </a:xfrm>
          <a:prstGeom prst="rect">
            <a:avLst/>
          </a:prstGeom>
          <a:noFill/>
        </p:spPr>
        <p:txBody>
          <a:bodyPr wrap="none" rtlCol="0">
            <a:spAutoFit/>
          </a:bodyPr>
          <a:lstStyle/>
          <a:p>
            <a:endParaRPr lang="en-IE" dirty="0"/>
          </a:p>
        </p:txBody>
      </p:sp>
      <p:sp>
        <p:nvSpPr>
          <p:cNvPr id="16" name="TextBox 15">
            <a:extLst>
              <a:ext uri="{FF2B5EF4-FFF2-40B4-BE49-F238E27FC236}">
                <a16:creationId xmlns:a16="http://schemas.microsoft.com/office/drawing/2014/main" id="{12410166-129E-8E75-33B8-FA871C785DED}"/>
              </a:ext>
            </a:extLst>
          </p:cNvPr>
          <p:cNvSpPr txBox="1"/>
          <p:nvPr/>
        </p:nvSpPr>
        <p:spPr>
          <a:xfrm>
            <a:off x="8401050" y="2962275"/>
            <a:ext cx="3133725" cy="276999"/>
          </a:xfrm>
          <a:prstGeom prst="rect">
            <a:avLst/>
          </a:prstGeom>
          <a:noFill/>
        </p:spPr>
        <p:txBody>
          <a:bodyPr wrap="square" rtlCol="0">
            <a:spAutoFit/>
          </a:bodyPr>
          <a:lstStyle/>
          <a:p>
            <a:r>
              <a:rPr lang="en-IE" sz="1200" dirty="0">
                <a:solidFill>
                  <a:schemeClr val="bg1"/>
                </a:solidFill>
              </a:rPr>
              <a:t>Thracian age silver workings in Vratsa District</a:t>
            </a:r>
          </a:p>
        </p:txBody>
      </p:sp>
    </p:spTree>
    <p:extLst>
      <p:ext uri="{BB962C8B-B14F-4D97-AF65-F5344CB8AC3E}">
        <p14:creationId xmlns:p14="http://schemas.microsoft.com/office/powerpoint/2010/main" val="2805155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7B6F44-D60A-3AD3-6BA0-4D2CEB205A59}"/>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BC901320-AB46-F4D6-E2BF-079467AEF9B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0" name="Picture 9">
              <a:extLst>
                <a:ext uri="{FF2B5EF4-FFF2-40B4-BE49-F238E27FC236}">
                  <a16:creationId xmlns:a16="http://schemas.microsoft.com/office/drawing/2014/main" id="{F5DF107E-4378-4A5B-B653-E3F0C66CBB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3F951973-1144-93B1-094F-CB0A02BE1DA0}"/>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3" name="Content Placeholder 2">
            <a:extLst>
              <a:ext uri="{FF2B5EF4-FFF2-40B4-BE49-F238E27FC236}">
                <a16:creationId xmlns:a16="http://schemas.microsoft.com/office/drawing/2014/main" id="{678CB779-E879-17AD-96D2-364C61C4D58D}"/>
              </a:ext>
            </a:extLst>
          </p:cNvPr>
          <p:cNvSpPr>
            <a:spLocks noGrp="1"/>
          </p:cNvSpPr>
          <p:nvPr>
            <p:ph idx="1"/>
          </p:nvPr>
        </p:nvSpPr>
        <p:spPr>
          <a:xfrm>
            <a:off x="3523129" y="1249082"/>
            <a:ext cx="4823012" cy="4351338"/>
          </a:xfrm>
        </p:spPr>
        <p:txBody>
          <a:bodyPr>
            <a:normAutofit/>
          </a:bodyPr>
          <a:lstStyle/>
          <a:p>
            <a:pPr marL="0" indent="0" algn="just">
              <a:buNone/>
            </a:pPr>
            <a:r>
              <a:rPr lang="en-IE" sz="2000" b="0" i="0" dirty="0">
                <a:solidFill>
                  <a:schemeClr val="bg1"/>
                </a:solidFill>
                <a:effectLst/>
                <a:latin typeface="Graphik LCG"/>
              </a:rPr>
              <a:t>Mining </a:t>
            </a:r>
            <a:r>
              <a:rPr lang="en-IE" sz="2000" dirty="0">
                <a:solidFill>
                  <a:schemeClr val="bg1"/>
                </a:solidFill>
                <a:latin typeface="Graphik LCG"/>
              </a:rPr>
              <a:t>continued following the Roman conquest in 29 BCE for both lead and copper and again recommenced in the Middle Ages (13</a:t>
            </a:r>
            <a:r>
              <a:rPr lang="en-IE" sz="2000" baseline="30000" dirty="0">
                <a:solidFill>
                  <a:schemeClr val="bg1"/>
                </a:solidFill>
                <a:latin typeface="Graphik LCG"/>
              </a:rPr>
              <a:t>th</a:t>
            </a:r>
            <a:r>
              <a:rPr lang="en-IE" sz="2000" dirty="0">
                <a:solidFill>
                  <a:schemeClr val="bg1"/>
                </a:solidFill>
                <a:latin typeface="Graphik LCG"/>
              </a:rPr>
              <a:t>-14</a:t>
            </a:r>
            <a:r>
              <a:rPr lang="en-IE" sz="2000" baseline="30000" dirty="0">
                <a:solidFill>
                  <a:schemeClr val="bg1"/>
                </a:solidFill>
                <a:latin typeface="Graphik LCG"/>
              </a:rPr>
              <a:t>th</a:t>
            </a:r>
            <a:r>
              <a:rPr lang="en-IE" sz="2000" dirty="0">
                <a:solidFill>
                  <a:schemeClr val="bg1"/>
                </a:solidFill>
                <a:latin typeface="Graphik LCG"/>
              </a:rPr>
              <a:t> Century) by Saxon miners from the Erzgebirge.   Under the Ottomans mining again recommenced in the 19</a:t>
            </a:r>
            <a:r>
              <a:rPr lang="en-IE" sz="2000" baseline="30000" dirty="0">
                <a:solidFill>
                  <a:schemeClr val="bg1"/>
                </a:solidFill>
                <a:latin typeface="Graphik LCG"/>
              </a:rPr>
              <a:t>th</a:t>
            </a:r>
            <a:r>
              <a:rPr lang="en-IE" sz="2000" dirty="0">
                <a:solidFill>
                  <a:schemeClr val="bg1"/>
                </a:solidFill>
                <a:latin typeface="Graphik LCG"/>
              </a:rPr>
              <a:t> Century and again in 1902 after independence.</a:t>
            </a:r>
          </a:p>
          <a:p>
            <a:pPr marL="0" indent="0" algn="just">
              <a:buNone/>
            </a:pPr>
            <a:endParaRPr lang="en-IE" sz="200" dirty="0">
              <a:solidFill>
                <a:schemeClr val="bg1"/>
              </a:solidFill>
              <a:latin typeface="Graphik LCG"/>
            </a:endParaRPr>
          </a:p>
          <a:p>
            <a:pPr marL="0" indent="0" algn="just">
              <a:buNone/>
            </a:pPr>
            <a:r>
              <a:rPr lang="en-IE" sz="2000" dirty="0">
                <a:solidFill>
                  <a:schemeClr val="bg1"/>
                </a:solidFill>
                <a:latin typeface="Graphik LCG"/>
              </a:rPr>
              <a:t>During the period 1916-18 the mines sold lead and copper concentrates both to the British and Germans.  Mining  continued in a limited way up to 1952 when the post-war socialist centrally planned economy reorganized the mines.</a:t>
            </a:r>
            <a:endParaRPr lang="en-IE" sz="2000" dirty="0">
              <a:solidFill>
                <a:schemeClr val="bg1"/>
              </a:solidFill>
            </a:endParaRPr>
          </a:p>
        </p:txBody>
      </p:sp>
      <p:pic>
        <p:nvPicPr>
          <p:cNvPr id="4" name="Picture 3">
            <a:extLst>
              <a:ext uri="{FF2B5EF4-FFF2-40B4-BE49-F238E27FC236}">
                <a16:creationId xmlns:a16="http://schemas.microsoft.com/office/drawing/2014/main" id="{01E17161-57EF-B4EF-CBCB-B3D716C35617}"/>
              </a:ext>
            </a:extLst>
          </p:cNvPr>
          <p:cNvPicPr>
            <a:picLocks noChangeAspect="1"/>
          </p:cNvPicPr>
          <p:nvPr/>
        </p:nvPicPr>
        <p:blipFill rotWithShape="1">
          <a:blip r:embed="rId5"/>
          <a:srcRect l="2110" t="1538" r="2473" b="3323"/>
          <a:stretch/>
        </p:blipFill>
        <p:spPr>
          <a:xfrm>
            <a:off x="322729" y="1174376"/>
            <a:ext cx="3083859" cy="4858870"/>
          </a:xfrm>
          <a:prstGeom prst="rect">
            <a:avLst/>
          </a:prstGeom>
        </p:spPr>
      </p:pic>
      <p:sp>
        <p:nvSpPr>
          <p:cNvPr id="7" name="TextBox 6">
            <a:extLst>
              <a:ext uri="{FF2B5EF4-FFF2-40B4-BE49-F238E27FC236}">
                <a16:creationId xmlns:a16="http://schemas.microsoft.com/office/drawing/2014/main" id="{512E820D-5828-318A-0916-3B0DB005B5B5}"/>
              </a:ext>
            </a:extLst>
          </p:cNvPr>
          <p:cNvSpPr txBox="1"/>
          <p:nvPr/>
        </p:nvSpPr>
        <p:spPr>
          <a:xfrm>
            <a:off x="10715625" y="485775"/>
            <a:ext cx="1276350" cy="461665"/>
          </a:xfrm>
          <a:prstGeom prst="rect">
            <a:avLst/>
          </a:prstGeom>
          <a:noFill/>
        </p:spPr>
        <p:txBody>
          <a:bodyPr wrap="square" rtlCol="0">
            <a:spAutoFit/>
          </a:bodyPr>
          <a:lstStyle/>
          <a:p>
            <a:r>
              <a:rPr lang="en-IE" sz="2400" dirty="0">
                <a:solidFill>
                  <a:schemeClr val="accent4"/>
                </a:solidFill>
              </a:rPr>
              <a:t>History</a:t>
            </a:r>
          </a:p>
        </p:txBody>
      </p:sp>
      <p:pic>
        <p:nvPicPr>
          <p:cNvPr id="13" name="Picture 12">
            <a:extLst>
              <a:ext uri="{FF2B5EF4-FFF2-40B4-BE49-F238E27FC236}">
                <a16:creationId xmlns:a16="http://schemas.microsoft.com/office/drawing/2014/main" id="{A036DDB5-99AD-D323-AB95-18D801F7EFAA}"/>
              </a:ext>
            </a:extLst>
          </p:cNvPr>
          <p:cNvPicPr>
            <a:picLocks noChangeAspect="1"/>
          </p:cNvPicPr>
          <p:nvPr/>
        </p:nvPicPr>
        <p:blipFill rotWithShape="1">
          <a:blip r:embed="rId6"/>
          <a:srcRect l="4265"/>
          <a:stretch/>
        </p:blipFill>
        <p:spPr>
          <a:xfrm>
            <a:off x="8570258" y="1192304"/>
            <a:ext cx="3272117" cy="4840943"/>
          </a:xfrm>
          <a:prstGeom prst="rect">
            <a:avLst/>
          </a:prstGeom>
        </p:spPr>
      </p:pic>
    </p:spTree>
    <p:extLst>
      <p:ext uri="{BB962C8B-B14F-4D97-AF65-F5344CB8AC3E}">
        <p14:creationId xmlns:p14="http://schemas.microsoft.com/office/powerpoint/2010/main" val="419919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2FCC51-0B8E-C6F6-C4F5-215E746821E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Content Placeholder 4" descr="A picture containing text, outdoor, nature, several&#10;&#10;Description automatically generated">
            <a:extLst>
              <a:ext uri="{FF2B5EF4-FFF2-40B4-BE49-F238E27FC236}">
                <a16:creationId xmlns:a16="http://schemas.microsoft.com/office/drawing/2014/main" id="{B42B357A-312E-9C50-531C-9C4A035DA7D5}"/>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8174380" y="3770613"/>
            <a:ext cx="3855600" cy="2818800"/>
          </a:xfrm>
        </p:spPr>
      </p:pic>
      <p:pic>
        <p:nvPicPr>
          <p:cNvPr id="8" name="Picture 7" descr="A picture containing snow, mountain, track, outdoor&#10;&#10;Description automatically generated">
            <a:extLst>
              <a:ext uri="{FF2B5EF4-FFF2-40B4-BE49-F238E27FC236}">
                <a16:creationId xmlns:a16="http://schemas.microsoft.com/office/drawing/2014/main" id="{D3E16A56-6D4D-3C24-1AF8-880775DEE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11" y="821094"/>
            <a:ext cx="3857105" cy="2818013"/>
          </a:xfrm>
          <a:prstGeom prst="rect">
            <a:avLst/>
          </a:prstGeom>
        </p:spPr>
      </p:pic>
      <p:pic>
        <p:nvPicPr>
          <p:cNvPr id="10" name="Picture 9" descr="A picture containing tree, outdoor, snow, sky&#10;&#10;Description automatically generated">
            <a:extLst>
              <a:ext uri="{FF2B5EF4-FFF2-40B4-BE49-F238E27FC236}">
                <a16:creationId xmlns:a16="http://schemas.microsoft.com/office/drawing/2014/main" id="{92871274-7B79-E53F-7A3E-18A83B10C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11" y="3758541"/>
            <a:ext cx="3855600" cy="2831324"/>
          </a:xfrm>
          <a:prstGeom prst="rect">
            <a:avLst/>
          </a:prstGeom>
        </p:spPr>
      </p:pic>
      <p:pic>
        <p:nvPicPr>
          <p:cNvPr id="12" name="Picture 11">
            <a:extLst>
              <a:ext uri="{FF2B5EF4-FFF2-40B4-BE49-F238E27FC236}">
                <a16:creationId xmlns:a16="http://schemas.microsoft.com/office/drawing/2014/main" id="{21E37568-95C9-BAAC-06C5-6E49D1F033F0}"/>
              </a:ext>
            </a:extLst>
          </p:cNvPr>
          <p:cNvPicPr>
            <a:picLocks/>
          </p:cNvPicPr>
          <p:nvPr/>
        </p:nvPicPr>
        <p:blipFill rotWithShape="1">
          <a:blip r:embed="rId6">
            <a:extLst>
              <a:ext uri="{28A0092B-C50C-407E-A947-70E740481C1C}">
                <a14:useLocalDpi xmlns:a14="http://schemas.microsoft.com/office/drawing/2010/main" val="0"/>
              </a:ext>
            </a:extLst>
          </a:blip>
          <a:srcRect b="3961"/>
          <a:stretch/>
        </p:blipFill>
        <p:spPr>
          <a:xfrm>
            <a:off x="4226258" y="3764217"/>
            <a:ext cx="3855600" cy="2818800"/>
          </a:xfrm>
          <a:prstGeom prst="rect">
            <a:avLst/>
          </a:prstGeom>
        </p:spPr>
      </p:pic>
      <p:sp>
        <p:nvSpPr>
          <p:cNvPr id="14" name="TextBox 13">
            <a:extLst>
              <a:ext uri="{FF2B5EF4-FFF2-40B4-BE49-F238E27FC236}">
                <a16:creationId xmlns:a16="http://schemas.microsoft.com/office/drawing/2014/main" id="{59E88807-F653-DBEC-3548-6E793F535421}"/>
              </a:ext>
            </a:extLst>
          </p:cNvPr>
          <p:cNvSpPr txBox="1"/>
          <p:nvPr/>
        </p:nvSpPr>
        <p:spPr>
          <a:xfrm>
            <a:off x="5098373" y="745233"/>
            <a:ext cx="6862454" cy="1766189"/>
          </a:xfrm>
          <a:prstGeom prst="rect">
            <a:avLst/>
          </a:prstGeom>
          <a:noFill/>
        </p:spPr>
        <p:txBody>
          <a:bodyPr wrap="square">
            <a:spAutoFit/>
          </a:bodyPr>
          <a:lstStyle/>
          <a:p>
            <a:pPr algn="just">
              <a:lnSpc>
                <a:spcPct val="107000"/>
              </a:lnSpc>
              <a:spcAft>
                <a:spcPts val="800"/>
              </a:spcAft>
            </a:pP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a:t>
            </a:r>
            <a:r>
              <a:rPr lang="en-IE"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Medna</a:t>
            </a: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-Plakalnitsa and Sedmochislenitsi mines operated for around 90 years until closure 1998 with a  total recorded production for Sedmochislenitsi (1950-1995) of </a:t>
            </a:r>
          </a:p>
          <a:p>
            <a:pPr algn="just">
              <a:lnSpc>
                <a:spcPct val="107000"/>
              </a:lnSpc>
              <a:spcAft>
                <a:spcPts val="800"/>
              </a:spcAft>
            </a:pP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10,673,200 tonnes at 1.00% Pb, 0.63% Zn, 44 g/t Ag </a:t>
            </a:r>
            <a:r>
              <a:rPr lang="en-IE" sz="18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p>
          <a:p>
            <a:pPr algn="just">
              <a:lnSpc>
                <a:spcPct val="107000"/>
              </a:lnSpc>
              <a:spcAft>
                <a:spcPts val="800"/>
              </a:spcAft>
            </a:pP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765,100 tonnes at 0.72% Cu. </a:t>
            </a:r>
            <a:endParaRPr lang="en-IE" sz="1400" dirty="0">
              <a:solidFill>
                <a:schemeClr val="bg1"/>
              </a:solidFill>
              <a:effectLst/>
              <a:latin typeface="Calibri" panose="020F0502020204030204" pitchFamily="34" charset="0"/>
              <a:ea typeface="Calibri" panose="020F0502020204030204" pitchFamily="34" charset="0"/>
              <a:cs typeface="TimesNewRomanPSMT"/>
            </a:endParaRPr>
          </a:p>
        </p:txBody>
      </p:sp>
      <p:pic>
        <p:nvPicPr>
          <p:cNvPr id="17" name="Picture 16">
            <a:extLst>
              <a:ext uri="{FF2B5EF4-FFF2-40B4-BE49-F238E27FC236}">
                <a16:creationId xmlns:a16="http://schemas.microsoft.com/office/drawing/2014/main" id="{9C8296B4-8EFF-D31A-9B19-CBB44C53D2E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8" name="TextBox 17">
            <a:extLst>
              <a:ext uri="{FF2B5EF4-FFF2-40B4-BE49-F238E27FC236}">
                <a16:creationId xmlns:a16="http://schemas.microsoft.com/office/drawing/2014/main" id="{DB3530AE-21ED-2D21-B85B-E37AB0362D49}"/>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sp>
        <p:nvSpPr>
          <p:cNvPr id="2" name="TextBox 1">
            <a:extLst>
              <a:ext uri="{FF2B5EF4-FFF2-40B4-BE49-F238E27FC236}">
                <a16:creationId xmlns:a16="http://schemas.microsoft.com/office/drawing/2014/main" id="{3667F286-9FA0-30F4-1090-67CF337B2CA9}"/>
              </a:ext>
            </a:extLst>
          </p:cNvPr>
          <p:cNvSpPr txBox="1"/>
          <p:nvPr/>
        </p:nvSpPr>
        <p:spPr>
          <a:xfrm>
            <a:off x="307909" y="877078"/>
            <a:ext cx="1530221" cy="261610"/>
          </a:xfrm>
          <a:prstGeom prst="rect">
            <a:avLst/>
          </a:prstGeom>
          <a:noFill/>
        </p:spPr>
        <p:txBody>
          <a:bodyPr wrap="square" rtlCol="0">
            <a:spAutoFit/>
          </a:bodyPr>
          <a:lstStyle/>
          <a:p>
            <a:r>
              <a:rPr lang="en-IE" sz="1100" dirty="0">
                <a:solidFill>
                  <a:schemeClr val="bg1"/>
                </a:solidFill>
              </a:rPr>
              <a:t>Mir Flotation Plant</a:t>
            </a:r>
          </a:p>
        </p:txBody>
      </p:sp>
      <p:sp>
        <p:nvSpPr>
          <p:cNvPr id="4" name="TextBox 3">
            <a:extLst>
              <a:ext uri="{FF2B5EF4-FFF2-40B4-BE49-F238E27FC236}">
                <a16:creationId xmlns:a16="http://schemas.microsoft.com/office/drawing/2014/main" id="{5E1D4BFC-CE04-BAF0-EF6E-609A7AFB640C}"/>
              </a:ext>
            </a:extLst>
          </p:cNvPr>
          <p:cNvSpPr txBox="1"/>
          <p:nvPr/>
        </p:nvSpPr>
        <p:spPr>
          <a:xfrm>
            <a:off x="292358" y="3791339"/>
            <a:ext cx="1530221" cy="261610"/>
          </a:xfrm>
          <a:prstGeom prst="rect">
            <a:avLst/>
          </a:prstGeom>
          <a:noFill/>
        </p:spPr>
        <p:txBody>
          <a:bodyPr wrap="square" rtlCol="0">
            <a:spAutoFit/>
          </a:bodyPr>
          <a:lstStyle/>
          <a:p>
            <a:r>
              <a:rPr lang="en-IE" sz="1100" dirty="0">
                <a:solidFill>
                  <a:schemeClr val="bg1"/>
                </a:solidFill>
              </a:rPr>
              <a:t>Mir Flotation Plant</a:t>
            </a:r>
          </a:p>
        </p:txBody>
      </p:sp>
      <p:sp>
        <p:nvSpPr>
          <p:cNvPr id="6" name="TextBox 5">
            <a:extLst>
              <a:ext uri="{FF2B5EF4-FFF2-40B4-BE49-F238E27FC236}">
                <a16:creationId xmlns:a16="http://schemas.microsoft.com/office/drawing/2014/main" id="{C92B8974-95DF-FE09-FC95-66E2BCE6EF19}"/>
              </a:ext>
            </a:extLst>
          </p:cNvPr>
          <p:cNvSpPr txBox="1"/>
          <p:nvPr/>
        </p:nvSpPr>
        <p:spPr>
          <a:xfrm>
            <a:off x="4236097" y="3424335"/>
            <a:ext cx="1428020" cy="276999"/>
          </a:xfrm>
          <a:prstGeom prst="rect">
            <a:avLst/>
          </a:prstGeom>
          <a:noFill/>
        </p:spPr>
        <p:txBody>
          <a:bodyPr wrap="none" rtlCol="0">
            <a:spAutoFit/>
          </a:bodyPr>
          <a:lstStyle/>
          <a:p>
            <a:r>
              <a:rPr lang="en-IE" sz="1200" dirty="0">
                <a:solidFill>
                  <a:schemeClr val="bg1"/>
                </a:solidFill>
              </a:rPr>
              <a:t>Dumps at Mir Mine</a:t>
            </a:r>
          </a:p>
        </p:txBody>
      </p:sp>
      <p:sp>
        <p:nvSpPr>
          <p:cNvPr id="7" name="TextBox 6">
            <a:extLst>
              <a:ext uri="{FF2B5EF4-FFF2-40B4-BE49-F238E27FC236}">
                <a16:creationId xmlns:a16="http://schemas.microsoft.com/office/drawing/2014/main" id="{87DE0BC1-BD06-DA30-91BC-B46D27482D6E}"/>
              </a:ext>
            </a:extLst>
          </p:cNvPr>
          <p:cNvSpPr txBox="1"/>
          <p:nvPr/>
        </p:nvSpPr>
        <p:spPr>
          <a:xfrm>
            <a:off x="8126962" y="3442997"/>
            <a:ext cx="2547258" cy="276999"/>
          </a:xfrm>
          <a:prstGeom prst="rect">
            <a:avLst/>
          </a:prstGeom>
          <a:noFill/>
        </p:spPr>
        <p:txBody>
          <a:bodyPr wrap="square" rtlCol="0">
            <a:spAutoFit/>
          </a:bodyPr>
          <a:lstStyle/>
          <a:p>
            <a:r>
              <a:rPr lang="en-IE" sz="1200" dirty="0">
                <a:solidFill>
                  <a:schemeClr val="bg1"/>
                </a:solidFill>
              </a:rPr>
              <a:t>Tailings Disaster in </a:t>
            </a:r>
            <a:r>
              <a:rPr lang="en-IE" sz="1200" dirty="0" err="1">
                <a:solidFill>
                  <a:schemeClr val="bg1"/>
                </a:solidFill>
              </a:rPr>
              <a:t>Zgorigrad</a:t>
            </a:r>
            <a:r>
              <a:rPr lang="en-IE" sz="1200" dirty="0">
                <a:solidFill>
                  <a:schemeClr val="bg1"/>
                </a:solidFill>
              </a:rPr>
              <a:t> 1966</a:t>
            </a:r>
          </a:p>
        </p:txBody>
      </p:sp>
      <p:sp>
        <p:nvSpPr>
          <p:cNvPr id="9" name="TextBox 8">
            <a:extLst>
              <a:ext uri="{FF2B5EF4-FFF2-40B4-BE49-F238E27FC236}">
                <a16:creationId xmlns:a16="http://schemas.microsoft.com/office/drawing/2014/main" id="{CDE13B96-147B-735E-77D9-9B6A716A41A5}"/>
              </a:ext>
            </a:extLst>
          </p:cNvPr>
          <p:cNvSpPr txBox="1"/>
          <p:nvPr/>
        </p:nvSpPr>
        <p:spPr>
          <a:xfrm>
            <a:off x="5112327" y="2543695"/>
            <a:ext cx="3632662" cy="307777"/>
          </a:xfrm>
          <a:prstGeom prst="rect">
            <a:avLst/>
          </a:prstGeom>
          <a:noFill/>
        </p:spPr>
        <p:txBody>
          <a:bodyPr wrap="square" rtlCol="0">
            <a:spAutoFit/>
          </a:bodyPr>
          <a:lstStyle/>
          <a:p>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bg-BG"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Милев </a:t>
            </a:r>
            <a:r>
              <a:rPr lang="en-IE" sz="14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 al.,</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1996)</a:t>
            </a:r>
            <a:endParaRPr lang="en-IE" sz="1400" dirty="0"/>
          </a:p>
        </p:txBody>
      </p:sp>
    </p:spTree>
    <p:extLst>
      <p:ext uri="{BB962C8B-B14F-4D97-AF65-F5344CB8AC3E}">
        <p14:creationId xmlns:p14="http://schemas.microsoft.com/office/powerpoint/2010/main" val="3989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9194EF2-CF11-CA17-8D37-D8682630288E}"/>
              </a:ext>
            </a:extLst>
          </p:cNvPr>
          <p:cNvGrpSpPr/>
          <p:nvPr/>
        </p:nvGrpSpPr>
        <p:grpSpPr>
          <a:xfrm>
            <a:off x="0" y="-111602"/>
            <a:ext cx="12192000" cy="6858000"/>
            <a:chOff x="0" y="0"/>
            <a:chExt cx="12192000" cy="6858000"/>
          </a:xfrm>
        </p:grpSpPr>
        <p:sp>
          <p:nvSpPr>
            <p:cNvPr id="14" name="Rectangle 13">
              <a:extLst>
                <a:ext uri="{FF2B5EF4-FFF2-40B4-BE49-F238E27FC236}">
                  <a16:creationId xmlns:a16="http://schemas.microsoft.com/office/drawing/2014/main" id="{6BBE79DE-7BAE-698B-8B7E-55A5800D9DC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id="{A876353B-64D7-6F85-50FC-6FA8851053E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6" name="TextBox 15">
              <a:extLst>
                <a:ext uri="{FF2B5EF4-FFF2-40B4-BE49-F238E27FC236}">
                  <a16:creationId xmlns:a16="http://schemas.microsoft.com/office/drawing/2014/main" id="{17576B2A-A36C-665A-3C17-71EAE4B3F87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2050" name="Picture 2">
            <a:extLst>
              <a:ext uri="{FF2B5EF4-FFF2-40B4-BE49-F238E27FC236}">
                <a16:creationId xmlns:a16="http://schemas.microsoft.com/office/drawing/2014/main" id="{03597548-44ED-18CD-21AA-92B7752E4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973" y="1020428"/>
            <a:ext cx="5814394" cy="3823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E04B79-B827-1005-771B-C60844899535}"/>
              </a:ext>
            </a:extLst>
          </p:cNvPr>
          <p:cNvSpPr txBox="1"/>
          <p:nvPr/>
        </p:nvSpPr>
        <p:spPr>
          <a:xfrm>
            <a:off x="6775381" y="1068100"/>
            <a:ext cx="1919949" cy="369332"/>
          </a:xfrm>
          <a:prstGeom prst="rect">
            <a:avLst/>
          </a:prstGeom>
          <a:noFill/>
        </p:spPr>
        <p:txBody>
          <a:bodyPr wrap="none" rtlCol="0">
            <a:spAutoFit/>
          </a:bodyPr>
          <a:lstStyle/>
          <a:p>
            <a:r>
              <a:rPr lang="en-IE" dirty="0" err="1"/>
              <a:t>Medna</a:t>
            </a:r>
            <a:r>
              <a:rPr lang="en-IE" dirty="0"/>
              <a:t>-Plakalnitsa</a:t>
            </a:r>
          </a:p>
        </p:txBody>
      </p:sp>
      <p:pic>
        <p:nvPicPr>
          <p:cNvPr id="3" name="Picture 2" descr="See the source image">
            <a:extLst>
              <a:ext uri="{FF2B5EF4-FFF2-40B4-BE49-F238E27FC236}">
                <a16:creationId xmlns:a16="http://schemas.microsoft.com/office/drawing/2014/main" id="{B9488EE0-7B48-3F7B-046D-1971CB7B5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32" y="2938295"/>
            <a:ext cx="2746321" cy="18949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8AD992-3D6A-4C04-37AA-3A8C0ED70E18}"/>
              </a:ext>
            </a:extLst>
          </p:cNvPr>
          <p:cNvSpPr txBox="1"/>
          <p:nvPr/>
        </p:nvSpPr>
        <p:spPr>
          <a:xfrm>
            <a:off x="490069" y="5278045"/>
            <a:ext cx="9680298" cy="774507"/>
          </a:xfrm>
          <a:prstGeom prst="rect">
            <a:avLst/>
          </a:prstGeom>
          <a:noFill/>
        </p:spPr>
        <p:txBody>
          <a:bodyPr wrap="square">
            <a:spAutoFit/>
          </a:bodyPr>
          <a:lstStyle/>
          <a:p>
            <a:pPr algn="just">
              <a:lnSpc>
                <a:spcPct val="107000"/>
              </a:lnSpc>
              <a:spcAft>
                <a:spcPts val="800"/>
              </a:spcAft>
            </a:pPr>
            <a:r>
              <a:rPr lang="en-IE"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Medna</a:t>
            </a: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-Plakalnitsa (1902-1978)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649,400 tonnes at 1.41% Pb, 1.43% Zn </a:t>
            </a:r>
            <a:r>
              <a:rPr lang="en-IE" sz="18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a:t>
            </a:r>
            <a:r>
              <a:rPr lang="en-I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1,380,400 tonnes at 1.45% Cu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FEDEC7E-A1D2-81D6-2B53-8F3596A69B3A}"/>
              </a:ext>
            </a:extLst>
          </p:cNvPr>
          <p:cNvPicPr>
            <a:picLocks noChangeAspect="1"/>
          </p:cNvPicPr>
          <p:nvPr/>
        </p:nvPicPr>
        <p:blipFill rotWithShape="1">
          <a:blip r:embed="rId6"/>
          <a:srcRect b="14103"/>
          <a:stretch/>
        </p:blipFill>
        <p:spPr>
          <a:xfrm>
            <a:off x="8969433" y="1012795"/>
            <a:ext cx="3027388" cy="1875453"/>
          </a:xfrm>
          <a:prstGeom prst="rect">
            <a:avLst/>
          </a:prstGeom>
        </p:spPr>
      </p:pic>
      <p:pic>
        <p:nvPicPr>
          <p:cNvPr id="11" name="Picture 10" descr="A picture containing grass, outdoor, building, old&#10;&#10;Description automatically generated">
            <a:extLst>
              <a:ext uri="{FF2B5EF4-FFF2-40B4-BE49-F238E27FC236}">
                <a16:creationId xmlns:a16="http://schemas.microsoft.com/office/drawing/2014/main" id="{B1617474-DEE1-9BFB-FD2E-A413EE59D9E9}"/>
              </a:ext>
            </a:extLst>
          </p:cNvPr>
          <p:cNvPicPr>
            <a:picLocks noChangeAspect="1"/>
          </p:cNvPicPr>
          <p:nvPr/>
        </p:nvPicPr>
        <p:blipFill rotWithShape="1">
          <a:blip r:embed="rId7">
            <a:extLst>
              <a:ext uri="{28A0092B-C50C-407E-A947-70E740481C1C}">
                <a14:useLocalDpi xmlns:a14="http://schemas.microsoft.com/office/drawing/2010/main" val="0"/>
              </a:ext>
            </a:extLst>
          </a:blip>
          <a:srcRect l="1680" r="3404"/>
          <a:stretch/>
        </p:blipFill>
        <p:spPr>
          <a:xfrm>
            <a:off x="8986058" y="2974259"/>
            <a:ext cx="2948813" cy="1855435"/>
          </a:xfrm>
          <a:prstGeom prst="rect">
            <a:avLst/>
          </a:prstGeom>
        </p:spPr>
      </p:pic>
      <p:sp>
        <p:nvSpPr>
          <p:cNvPr id="12" name="TextBox 11">
            <a:extLst>
              <a:ext uri="{FF2B5EF4-FFF2-40B4-BE49-F238E27FC236}">
                <a16:creationId xmlns:a16="http://schemas.microsoft.com/office/drawing/2014/main" id="{41BC18F5-8CCE-0F96-E910-4D13B89467B2}"/>
              </a:ext>
            </a:extLst>
          </p:cNvPr>
          <p:cNvSpPr txBox="1"/>
          <p:nvPr/>
        </p:nvSpPr>
        <p:spPr>
          <a:xfrm>
            <a:off x="8876127" y="712179"/>
            <a:ext cx="3107094" cy="276999"/>
          </a:xfrm>
          <a:prstGeom prst="rect">
            <a:avLst/>
          </a:prstGeom>
          <a:noFill/>
        </p:spPr>
        <p:txBody>
          <a:bodyPr wrap="square" rtlCol="0">
            <a:spAutoFit/>
          </a:bodyPr>
          <a:lstStyle/>
          <a:p>
            <a:r>
              <a:rPr lang="en-IE" sz="1200" dirty="0" err="1">
                <a:solidFill>
                  <a:schemeClr val="bg1"/>
                </a:solidFill>
              </a:rPr>
              <a:t>Medna</a:t>
            </a:r>
            <a:r>
              <a:rPr lang="en-IE" sz="1200" dirty="0">
                <a:solidFill>
                  <a:schemeClr val="bg1"/>
                </a:solidFill>
              </a:rPr>
              <a:t>-Plakalnitsa Mine 1908</a:t>
            </a:r>
          </a:p>
        </p:txBody>
      </p:sp>
      <p:sp>
        <p:nvSpPr>
          <p:cNvPr id="18" name="TextBox 17">
            <a:extLst>
              <a:ext uri="{FF2B5EF4-FFF2-40B4-BE49-F238E27FC236}">
                <a16:creationId xmlns:a16="http://schemas.microsoft.com/office/drawing/2014/main" id="{6A735EDB-C1E6-DE63-68DD-7587AB575B5D}"/>
              </a:ext>
            </a:extLst>
          </p:cNvPr>
          <p:cNvSpPr txBox="1"/>
          <p:nvPr/>
        </p:nvSpPr>
        <p:spPr>
          <a:xfrm>
            <a:off x="8893827" y="4860117"/>
            <a:ext cx="3107094" cy="276999"/>
          </a:xfrm>
          <a:prstGeom prst="rect">
            <a:avLst/>
          </a:prstGeom>
          <a:noFill/>
        </p:spPr>
        <p:txBody>
          <a:bodyPr wrap="square" rtlCol="0">
            <a:spAutoFit/>
          </a:bodyPr>
          <a:lstStyle/>
          <a:p>
            <a:r>
              <a:rPr lang="en-IE" sz="1200" dirty="0" err="1">
                <a:solidFill>
                  <a:schemeClr val="bg1"/>
                </a:solidFill>
              </a:rPr>
              <a:t>Medna</a:t>
            </a:r>
            <a:r>
              <a:rPr lang="en-IE" sz="1200" dirty="0">
                <a:solidFill>
                  <a:schemeClr val="bg1"/>
                </a:solidFill>
              </a:rPr>
              <a:t>-Plakalnitsa Mine 2008</a:t>
            </a:r>
          </a:p>
        </p:txBody>
      </p:sp>
      <p:pic>
        <p:nvPicPr>
          <p:cNvPr id="19" name="Picture 2">
            <a:extLst>
              <a:ext uri="{FF2B5EF4-FFF2-40B4-BE49-F238E27FC236}">
                <a16:creationId xmlns:a16="http://schemas.microsoft.com/office/drawing/2014/main" id="{DACB6D8C-9F07-7E62-21F7-38E4A41042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181" t="5594" r="16126" b="4651"/>
          <a:stretch/>
        </p:blipFill>
        <p:spPr bwMode="auto">
          <a:xfrm>
            <a:off x="195944" y="1014114"/>
            <a:ext cx="2752530" cy="1859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9BB4699-6306-295E-93DE-267686AFF24F}"/>
              </a:ext>
            </a:extLst>
          </p:cNvPr>
          <p:cNvSpPr txBox="1"/>
          <p:nvPr/>
        </p:nvSpPr>
        <p:spPr>
          <a:xfrm>
            <a:off x="133909" y="714951"/>
            <a:ext cx="3107094" cy="276999"/>
          </a:xfrm>
          <a:prstGeom prst="rect">
            <a:avLst/>
          </a:prstGeom>
          <a:noFill/>
        </p:spPr>
        <p:txBody>
          <a:bodyPr wrap="square" rtlCol="0">
            <a:spAutoFit/>
          </a:bodyPr>
          <a:lstStyle/>
          <a:p>
            <a:r>
              <a:rPr lang="en-IE" sz="1200" dirty="0" err="1">
                <a:solidFill>
                  <a:schemeClr val="bg1"/>
                </a:solidFill>
              </a:rPr>
              <a:t>Medna-Palkalnitsa</a:t>
            </a:r>
            <a:r>
              <a:rPr lang="en-IE" sz="1200" dirty="0">
                <a:solidFill>
                  <a:schemeClr val="bg1"/>
                </a:solidFill>
              </a:rPr>
              <a:t> Mine 1910</a:t>
            </a:r>
          </a:p>
        </p:txBody>
      </p:sp>
      <p:sp>
        <p:nvSpPr>
          <p:cNvPr id="23" name="TextBox 22">
            <a:extLst>
              <a:ext uri="{FF2B5EF4-FFF2-40B4-BE49-F238E27FC236}">
                <a16:creationId xmlns:a16="http://schemas.microsoft.com/office/drawing/2014/main" id="{7F8E68A8-36F2-2FC3-D1A9-EE409EF0330B}"/>
              </a:ext>
            </a:extLst>
          </p:cNvPr>
          <p:cNvSpPr txBox="1"/>
          <p:nvPr/>
        </p:nvSpPr>
        <p:spPr>
          <a:xfrm>
            <a:off x="507076" y="6134793"/>
            <a:ext cx="3632662" cy="307777"/>
          </a:xfrm>
          <a:prstGeom prst="rect">
            <a:avLst/>
          </a:prstGeom>
          <a:noFill/>
        </p:spPr>
        <p:txBody>
          <a:bodyPr wrap="square" rtlCol="0">
            <a:spAutoFit/>
          </a:bodyPr>
          <a:lstStyle/>
          <a:p>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bg-BG"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Милев </a:t>
            </a:r>
            <a:r>
              <a:rPr lang="en-IE" sz="14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 al.,</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1996)</a:t>
            </a:r>
            <a:endParaRPr lang="en-IE" sz="1400" dirty="0"/>
          </a:p>
        </p:txBody>
      </p:sp>
    </p:spTree>
    <p:extLst>
      <p:ext uri="{BB962C8B-B14F-4D97-AF65-F5344CB8AC3E}">
        <p14:creationId xmlns:p14="http://schemas.microsoft.com/office/powerpoint/2010/main" val="186202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C5576F-8117-3C25-1578-087670318F5D}"/>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0351AB4-D10F-2C54-137C-12C894A99D5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58AFB883-C10B-CD81-BDDA-C66EEF6300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4A6D681A-C890-BD27-E247-C188DA39C7AD}"/>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22" name="Rectangle 21">
            <a:extLst>
              <a:ext uri="{FF2B5EF4-FFF2-40B4-BE49-F238E27FC236}">
                <a16:creationId xmlns:a16="http://schemas.microsoft.com/office/drawing/2014/main" id="{D1B87C6E-5B6B-FAD5-86BF-0B8902746729}"/>
              </a:ext>
            </a:extLst>
          </p:cNvPr>
          <p:cNvSpPr/>
          <p:nvPr/>
        </p:nvSpPr>
        <p:spPr>
          <a:xfrm>
            <a:off x="1968759" y="457200"/>
            <a:ext cx="9293290" cy="6102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Picture 18">
            <a:extLst>
              <a:ext uri="{FF2B5EF4-FFF2-40B4-BE49-F238E27FC236}">
                <a16:creationId xmlns:a16="http://schemas.microsoft.com/office/drawing/2014/main" id="{0CF0A323-4563-DB3F-9488-0F6B3E386C48}"/>
              </a:ext>
            </a:extLst>
          </p:cNvPr>
          <p:cNvPicPr>
            <a:picLocks noChangeAspect="1"/>
          </p:cNvPicPr>
          <p:nvPr/>
        </p:nvPicPr>
        <p:blipFill rotWithShape="1">
          <a:blip r:embed="rId5"/>
          <a:srcRect r="688"/>
          <a:stretch/>
        </p:blipFill>
        <p:spPr>
          <a:xfrm>
            <a:off x="2108602" y="513170"/>
            <a:ext cx="8994827" cy="5980952"/>
          </a:xfrm>
          <a:prstGeom prst="rect">
            <a:avLst/>
          </a:prstGeom>
        </p:spPr>
      </p:pic>
      <p:sp>
        <p:nvSpPr>
          <p:cNvPr id="25" name="TextBox 24">
            <a:extLst>
              <a:ext uri="{FF2B5EF4-FFF2-40B4-BE49-F238E27FC236}">
                <a16:creationId xmlns:a16="http://schemas.microsoft.com/office/drawing/2014/main" id="{23C7BEFF-CEE1-6337-2F4E-6CA77BC205B8}"/>
              </a:ext>
            </a:extLst>
          </p:cNvPr>
          <p:cNvSpPr txBox="1"/>
          <p:nvPr/>
        </p:nvSpPr>
        <p:spPr>
          <a:xfrm>
            <a:off x="1894114" y="6553008"/>
            <a:ext cx="3900197" cy="276999"/>
          </a:xfrm>
          <a:prstGeom prst="rect">
            <a:avLst/>
          </a:prstGeom>
          <a:noFill/>
        </p:spPr>
        <p:txBody>
          <a:bodyPr wrap="square" rtlCol="0">
            <a:spAutoFit/>
          </a:bodyPr>
          <a:lstStyle/>
          <a:p>
            <a:r>
              <a:rPr lang="en-IE" sz="1200" i="1" dirty="0">
                <a:solidFill>
                  <a:schemeClr val="bg1"/>
                </a:solidFill>
                <a:latin typeface="TimesNewRomanPS-ItalicMT"/>
              </a:rPr>
              <a:t>From </a:t>
            </a:r>
            <a:r>
              <a:rPr lang="en-IE" sz="1200" i="1" dirty="0" err="1">
                <a:solidFill>
                  <a:schemeClr val="bg1"/>
                </a:solidFill>
                <a:latin typeface="TimesNewRomanPS-ItalicMT"/>
              </a:rPr>
              <a:t>Zagorchev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I</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&amp;</a:t>
            </a:r>
            <a:r>
              <a:rPr lang="bg-BG" sz="1200" b="0" i="1" u="none" strike="noStrike" baseline="0" dirty="0">
                <a:solidFill>
                  <a:schemeClr val="bg1"/>
                </a:solidFill>
                <a:latin typeface="TimesNewRomanPS-ItalicMT"/>
              </a:rPr>
              <a:t> </a:t>
            </a:r>
            <a:r>
              <a:rPr lang="en-IE" sz="1200" b="0" i="1" u="none" strike="noStrike" baseline="0" dirty="0" err="1">
                <a:solidFill>
                  <a:schemeClr val="bg1"/>
                </a:solidFill>
                <a:latin typeface="TimesNewRomanPS-ItalicMT"/>
              </a:rPr>
              <a:t>Budarov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K</a:t>
            </a:r>
            <a:r>
              <a:rPr lang="bg-BG" sz="1200" b="0" i="1" u="none" strike="noStrike" baseline="0" dirty="0">
                <a:solidFill>
                  <a:schemeClr val="bg1"/>
                </a:solidFill>
                <a:latin typeface="TimesNewRomanPS-ItalicMT"/>
              </a:rPr>
              <a:t>. (</a:t>
            </a:r>
            <a:r>
              <a:rPr lang="en-IE" sz="1200" b="0" i="1" u="none" strike="noStrike" baseline="0" dirty="0">
                <a:solidFill>
                  <a:schemeClr val="bg1"/>
                </a:solidFill>
                <a:latin typeface="TimesNewRomanPS-ItalicMT"/>
              </a:rPr>
              <a:t>2008)</a:t>
            </a:r>
            <a:endParaRPr lang="en-IE" sz="1200" dirty="0">
              <a:solidFill>
                <a:schemeClr val="bg1"/>
              </a:solidFill>
            </a:endParaRPr>
          </a:p>
        </p:txBody>
      </p:sp>
      <p:sp>
        <p:nvSpPr>
          <p:cNvPr id="28" name="TextBox 27">
            <a:extLst>
              <a:ext uri="{FF2B5EF4-FFF2-40B4-BE49-F238E27FC236}">
                <a16:creationId xmlns:a16="http://schemas.microsoft.com/office/drawing/2014/main" id="{DFB82891-3453-1DDD-FA15-A3C05525E04D}"/>
              </a:ext>
            </a:extLst>
          </p:cNvPr>
          <p:cNvSpPr txBox="1"/>
          <p:nvPr/>
        </p:nvSpPr>
        <p:spPr>
          <a:xfrm>
            <a:off x="335901" y="5486400"/>
            <a:ext cx="1492898" cy="830997"/>
          </a:xfrm>
          <a:prstGeom prst="rect">
            <a:avLst/>
          </a:prstGeom>
          <a:noFill/>
        </p:spPr>
        <p:txBody>
          <a:bodyPr wrap="square" rtlCol="0">
            <a:spAutoFit/>
          </a:bodyPr>
          <a:lstStyle/>
          <a:p>
            <a:r>
              <a:rPr lang="en-IE" sz="2400" dirty="0">
                <a:solidFill>
                  <a:schemeClr val="accent4"/>
                </a:solidFill>
              </a:rPr>
              <a:t>Tectonic Setting</a:t>
            </a:r>
          </a:p>
        </p:txBody>
      </p:sp>
      <p:sp>
        <p:nvSpPr>
          <p:cNvPr id="15" name="Rectangle 14">
            <a:extLst>
              <a:ext uri="{FF2B5EF4-FFF2-40B4-BE49-F238E27FC236}">
                <a16:creationId xmlns:a16="http://schemas.microsoft.com/office/drawing/2014/main" id="{0B487648-DC4F-2AC1-BA71-C2247BB00F24}"/>
              </a:ext>
            </a:extLst>
          </p:cNvPr>
          <p:cNvSpPr/>
          <p:nvPr/>
        </p:nvSpPr>
        <p:spPr>
          <a:xfrm>
            <a:off x="3163079" y="2276670"/>
            <a:ext cx="923730" cy="746449"/>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152AD7B7-7DFF-ADBB-B7F0-20C07C757B50}"/>
              </a:ext>
            </a:extLst>
          </p:cNvPr>
          <p:cNvSpPr txBox="1"/>
          <p:nvPr/>
        </p:nvSpPr>
        <p:spPr>
          <a:xfrm>
            <a:off x="4401047" y="1585609"/>
            <a:ext cx="1838196" cy="369332"/>
          </a:xfrm>
          <a:prstGeom prst="rect">
            <a:avLst/>
          </a:prstGeom>
          <a:noFill/>
        </p:spPr>
        <p:txBody>
          <a:bodyPr wrap="none" rtlCol="0">
            <a:spAutoFit/>
          </a:bodyPr>
          <a:lstStyle/>
          <a:p>
            <a:r>
              <a:rPr lang="en-US" b="1" dirty="0"/>
              <a:t>Moisian Platform</a:t>
            </a:r>
            <a:endParaRPr lang="en-IE" b="1" dirty="0"/>
          </a:p>
        </p:txBody>
      </p:sp>
      <p:sp>
        <p:nvSpPr>
          <p:cNvPr id="4" name="TextBox 3">
            <a:extLst>
              <a:ext uri="{FF2B5EF4-FFF2-40B4-BE49-F238E27FC236}">
                <a16:creationId xmlns:a16="http://schemas.microsoft.com/office/drawing/2014/main" id="{A8B6868E-ED79-B2B1-5DD9-292C145996AC}"/>
              </a:ext>
            </a:extLst>
          </p:cNvPr>
          <p:cNvSpPr txBox="1"/>
          <p:nvPr/>
        </p:nvSpPr>
        <p:spPr>
          <a:xfrm>
            <a:off x="4315707" y="2723744"/>
            <a:ext cx="2957208" cy="369332"/>
          </a:xfrm>
          <a:prstGeom prst="rect">
            <a:avLst/>
          </a:prstGeom>
          <a:noFill/>
        </p:spPr>
        <p:txBody>
          <a:bodyPr wrap="square" rtlCol="0">
            <a:spAutoFit/>
          </a:bodyPr>
          <a:lstStyle/>
          <a:p>
            <a:r>
              <a:rPr lang="en-US" b="1" dirty="0"/>
              <a:t>Balkan / Stara </a:t>
            </a:r>
            <a:r>
              <a:rPr lang="en-US" b="1" dirty="0" err="1"/>
              <a:t>Planina</a:t>
            </a:r>
            <a:endParaRPr lang="en-IE" b="1" dirty="0"/>
          </a:p>
        </p:txBody>
      </p:sp>
      <p:sp>
        <p:nvSpPr>
          <p:cNvPr id="5" name="TextBox 4">
            <a:extLst>
              <a:ext uri="{FF2B5EF4-FFF2-40B4-BE49-F238E27FC236}">
                <a16:creationId xmlns:a16="http://schemas.microsoft.com/office/drawing/2014/main" id="{67534F75-7291-FCDA-95EA-361E4E7874AD}"/>
              </a:ext>
            </a:extLst>
          </p:cNvPr>
          <p:cNvSpPr txBox="1"/>
          <p:nvPr/>
        </p:nvSpPr>
        <p:spPr>
          <a:xfrm>
            <a:off x="5265583" y="3677213"/>
            <a:ext cx="1340432" cy="369332"/>
          </a:xfrm>
          <a:prstGeom prst="rect">
            <a:avLst/>
          </a:prstGeom>
          <a:noFill/>
        </p:spPr>
        <p:txBody>
          <a:bodyPr wrap="none" rtlCol="0">
            <a:spAutoFit/>
          </a:bodyPr>
          <a:lstStyle/>
          <a:p>
            <a:r>
              <a:rPr lang="en-US" b="1" dirty="0"/>
              <a:t>Srednogoria</a:t>
            </a:r>
            <a:endParaRPr lang="en-IE" b="1" dirty="0"/>
          </a:p>
        </p:txBody>
      </p:sp>
      <p:sp>
        <p:nvSpPr>
          <p:cNvPr id="10" name="TextBox 9">
            <a:extLst>
              <a:ext uri="{FF2B5EF4-FFF2-40B4-BE49-F238E27FC236}">
                <a16:creationId xmlns:a16="http://schemas.microsoft.com/office/drawing/2014/main" id="{CF54D11A-C2AC-5919-3398-80D13AA0D584}"/>
              </a:ext>
            </a:extLst>
          </p:cNvPr>
          <p:cNvSpPr txBox="1"/>
          <p:nvPr/>
        </p:nvSpPr>
        <p:spPr>
          <a:xfrm>
            <a:off x="3844212" y="4538976"/>
            <a:ext cx="1138453" cy="369332"/>
          </a:xfrm>
          <a:prstGeom prst="rect">
            <a:avLst/>
          </a:prstGeom>
          <a:noFill/>
        </p:spPr>
        <p:txBody>
          <a:bodyPr wrap="none" rtlCol="0">
            <a:spAutoFit/>
          </a:bodyPr>
          <a:lstStyle/>
          <a:p>
            <a:r>
              <a:rPr lang="en-US" b="1" dirty="0"/>
              <a:t>Rhodopes</a:t>
            </a:r>
            <a:endParaRPr lang="en-IE" b="1" dirty="0"/>
          </a:p>
        </p:txBody>
      </p:sp>
    </p:spTree>
    <p:extLst>
      <p:ext uri="{BB962C8B-B14F-4D97-AF65-F5344CB8AC3E}">
        <p14:creationId xmlns:p14="http://schemas.microsoft.com/office/powerpoint/2010/main" val="35318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44D3491-B54F-2806-B1E9-54F338ECE70C}"/>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0" name="Picture 9">
            <a:extLst>
              <a:ext uri="{FF2B5EF4-FFF2-40B4-BE49-F238E27FC236}">
                <a16:creationId xmlns:a16="http://schemas.microsoft.com/office/drawing/2014/main" id="{3A7AA748-4A12-F1C1-B93F-161613A6F576}"/>
              </a:ext>
            </a:extLst>
          </p:cNvPr>
          <p:cNvPicPr>
            <a:picLocks noChangeAspect="1"/>
          </p:cNvPicPr>
          <p:nvPr/>
        </p:nvPicPr>
        <p:blipFill>
          <a:blip r:embed="rId3"/>
          <a:stretch>
            <a:fillRect/>
          </a:stretch>
        </p:blipFill>
        <p:spPr>
          <a:xfrm>
            <a:off x="602673" y="1272770"/>
            <a:ext cx="10116590" cy="4813069"/>
          </a:xfrm>
          <a:prstGeom prst="rect">
            <a:avLst/>
          </a:prstGeom>
          <a:ln>
            <a:solidFill>
              <a:schemeClr val="tx1"/>
            </a:solidFill>
          </a:ln>
        </p:spPr>
      </p:pic>
      <p:sp>
        <p:nvSpPr>
          <p:cNvPr id="6" name="Star: 5 Points 5">
            <a:extLst>
              <a:ext uri="{FF2B5EF4-FFF2-40B4-BE49-F238E27FC236}">
                <a16:creationId xmlns:a16="http://schemas.microsoft.com/office/drawing/2014/main" id="{C34F0866-15C3-15B4-1A2E-ADCDB0E621E7}"/>
              </a:ext>
            </a:extLst>
          </p:cNvPr>
          <p:cNvSpPr/>
          <p:nvPr/>
        </p:nvSpPr>
        <p:spPr>
          <a:xfrm>
            <a:off x="2913611" y="3858028"/>
            <a:ext cx="266007"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CCB65879-F3B9-EB6F-5266-09A5AC0FB9DF}"/>
              </a:ext>
            </a:extLst>
          </p:cNvPr>
          <p:cNvSpPr txBox="1"/>
          <p:nvPr/>
        </p:nvSpPr>
        <p:spPr>
          <a:xfrm>
            <a:off x="3520441" y="3749963"/>
            <a:ext cx="1758815" cy="369332"/>
          </a:xfrm>
          <a:prstGeom prst="rect">
            <a:avLst/>
          </a:prstGeom>
          <a:noFill/>
        </p:spPr>
        <p:txBody>
          <a:bodyPr wrap="none" rtlCol="0">
            <a:spAutoFit/>
          </a:bodyPr>
          <a:lstStyle/>
          <a:p>
            <a:r>
              <a:rPr lang="en-GB" dirty="0">
                <a:solidFill>
                  <a:schemeClr val="accent1">
                    <a:lumMod val="75000"/>
                  </a:schemeClr>
                </a:solidFill>
              </a:rPr>
              <a:t>Sedmochislenitsi</a:t>
            </a:r>
            <a:endParaRPr lang="en-IE" dirty="0">
              <a:solidFill>
                <a:schemeClr val="accent1">
                  <a:lumMod val="75000"/>
                </a:schemeClr>
              </a:solidFill>
            </a:endParaRPr>
          </a:p>
        </p:txBody>
      </p:sp>
      <p:cxnSp>
        <p:nvCxnSpPr>
          <p:cNvPr id="13" name="Straight Arrow Connector 12">
            <a:extLst>
              <a:ext uri="{FF2B5EF4-FFF2-40B4-BE49-F238E27FC236}">
                <a16:creationId xmlns:a16="http://schemas.microsoft.com/office/drawing/2014/main" id="{103C5850-7306-B7C0-FBCF-C8C0E8CD009D}"/>
              </a:ext>
            </a:extLst>
          </p:cNvPr>
          <p:cNvCxnSpPr/>
          <p:nvPr/>
        </p:nvCxnSpPr>
        <p:spPr>
          <a:xfrm flipH="1">
            <a:off x="3154680" y="3957781"/>
            <a:ext cx="357447" cy="83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A29C5B-26E4-2765-600C-92747048538C}"/>
              </a:ext>
            </a:extLst>
          </p:cNvPr>
          <p:cNvSpPr/>
          <p:nvPr/>
        </p:nvSpPr>
        <p:spPr>
          <a:xfrm>
            <a:off x="1425633" y="2594494"/>
            <a:ext cx="7963592" cy="2111432"/>
          </a:xfrm>
          <a:custGeom>
            <a:avLst/>
            <a:gdLst>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980902 w 7963592"/>
              <a:gd name="connsiteY5" fmla="*/ 723207 h 2111432"/>
              <a:gd name="connsiteX6" fmla="*/ 1138843 w 7963592"/>
              <a:gd name="connsiteY6" fmla="*/ 773083 h 2111432"/>
              <a:gd name="connsiteX7" fmla="*/ 1271847 w 7963592"/>
              <a:gd name="connsiteY7" fmla="*/ 781396 h 2111432"/>
              <a:gd name="connsiteX8" fmla="*/ 1354974 w 7963592"/>
              <a:gd name="connsiteY8" fmla="*/ 739832 h 2111432"/>
              <a:gd name="connsiteX9" fmla="*/ 1454727 w 7963592"/>
              <a:gd name="connsiteY9" fmla="*/ 698269 h 2111432"/>
              <a:gd name="connsiteX10" fmla="*/ 1596043 w 7963592"/>
              <a:gd name="connsiteY10" fmla="*/ 698269 h 2111432"/>
              <a:gd name="connsiteX11" fmla="*/ 1795549 w 7963592"/>
              <a:gd name="connsiteY11" fmla="*/ 764770 h 2111432"/>
              <a:gd name="connsiteX12" fmla="*/ 2011680 w 7963592"/>
              <a:gd name="connsiteY12" fmla="*/ 872836 h 2111432"/>
              <a:gd name="connsiteX13" fmla="*/ 2252749 w 7963592"/>
              <a:gd name="connsiteY13" fmla="*/ 989214 h 2111432"/>
              <a:gd name="connsiteX14" fmla="*/ 2427316 w 7963592"/>
              <a:gd name="connsiteY14" fmla="*/ 1047403 h 2111432"/>
              <a:gd name="connsiteX15" fmla="*/ 2743200 w 7963592"/>
              <a:gd name="connsiteY15" fmla="*/ 1088967 h 2111432"/>
              <a:gd name="connsiteX16" fmla="*/ 2975956 w 7963592"/>
              <a:gd name="connsiteY16" fmla="*/ 1155469 h 2111432"/>
              <a:gd name="connsiteX17" fmla="*/ 3125585 w 7963592"/>
              <a:gd name="connsiteY17" fmla="*/ 1197032 h 2111432"/>
              <a:gd name="connsiteX18" fmla="*/ 3491345 w 7963592"/>
              <a:gd name="connsiteY18" fmla="*/ 1205345 h 2111432"/>
              <a:gd name="connsiteX19" fmla="*/ 3740727 w 7963592"/>
              <a:gd name="connsiteY19" fmla="*/ 1205345 h 2111432"/>
              <a:gd name="connsiteX20" fmla="*/ 4015047 w 7963592"/>
              <a:gd name="connsiteY20" fmla="*/ 1246909 h 2111432"/>
              <a:gd name="connsiteX21" fmla="*/ 4372494 w 7963592"/>
              <a:gd name="connsiteY21" fmla="*/ 1263534 h 2111432"/>
              <a:gd name="connsiteX22" fmla="*/ 4829694 w 7963592"/>
              <a:gd name="connsiteY22" fmla="*/ 1305098 h 2111432"/>
              <a:gd name="connsiteX23" fmla="*/ 4954385 w 7963592"/>
              <a:gd name="connsiteY23" fmla="*/ 1354974 h 2111432"/>
              <a:gd name="connsiteX24" fmla="*/ 5128952 w 7963592"/>
              <a:gd name="connsiteY24" fmla="*/ 1363287 h 2111432"/>
              <a:gd name="connsiteX25" fmla="*/ 5436523 w 7963592"/>
              <a:gd name="connsiteY25" fmla="*/ 1363287 h 2111432"/>
              <a:gd name="connsiteX26" fmla="*/ 5611091 w 7963592"/>
              <a:gd name="connsiteY26" fmla="*/ 1330036 h 2111432"/>
              <a:gd name="connsiteX27" fmla="*/ 5685905 w 7963592"/>
              <a:gd name="connsiteY27" fmla="*/ 1296785 h 2111432"/>
              <a:gd name="connsiteX28" fmla="*/ 6043352 w 7963592"/>
              <a:gd name="connsiteY28" fmla="*/ 1346661 h 2111432"/>
              <a:gd name="connsiteX29" fmla="*/ 6766560 w 7963592"/>
              <a:gd name="connsiteY29" fmla="*/ 1504603 h 2111432"/>
              <a:gd name="connsiteX30" fmla="*/ 7099069 w 7963592"/>
              <a:gd name="connsiteY30" fmla="*/ 1612669 h 2111432"/>
              <a:gd name="connsiteX31" fmla="*/ 7315200 w 7963592"/>
              <a:gd name="connsiteY31" fmla="*/ 1670858 h 2111432"/>
              <a:gd name="connsiteX32" fmla="*/ 7531331 w 7963592"/>
              <a:gd name="connsiteY32" fmla="*/ 1695796 h 2111432"/>
              <a:gd name="connsiteX33" fmla="*/ 7813963 w 7963592"/>
              <a:gd name="connsiteY33" fmla="*/ 1670858 h 2111432"/>
              <a:gd name="connsiteX34" fmla="*/ 7955280 w 7963592"/>
              <a:gd name="connsiteY34" fmla="*/ 1670858 h 2111432"/>
              <a:gd name="connsiteX35" fmla="*/ 7963592 w 7963592"/>
              <a:gd name="connsiteY35" fmla="*/ 1745672 h 2111432"/>
              <a:gd name="connsiteX36" fmla="*/ 7739149 w 7963592"/>
              <a:gd name="connsiteY36" fmla="*/ 1778923 h 2111432"/>
              <a:gd name="connsiteX37" fmla="*/ 7481454 w 7963592"/>
              <a:gd name="connsiteY37" fmla="*/ 1753985 h 2111432"/>
              <a:gd name="connsiteX38" fmla="*/ 7182196 w 7963592"/>
              <a:gd name="connsiteY38" fmla="*/ 1737360 h 2111432"/>
              <a:gd name="connsiteX39" fmla="*/ 6866312 w 7963592"/>
              <a:gd name="connsiteY39" fmla="*/ 1745672 h 2111432"/>
              <a:gd name="connsiteX40" fmla="*/ 6675120 w 7963592"/>
              <a:gd name="connsiteY40" fmla="*/ 1753985 h 2111432"/>
              <a:gd name="connsiteX41" fmla="*/ 6550429 w 7963592"/>
              <a:gd name="connsiteY41" fmla="*/ 1762298 h 2111432"/>
              <a:gd name="connsiteX42" fmla="*/ 6442363 w 7963592"/>
              <a:gd name="connsiteY42" fmla="*/ 1695796 h 2111432"/>
              <a:gd name="connsiteX43" fmla="*/ 6301047 w 7963592"/>
              <a:gd name="connsiteY43" fmla="*/ 1695796 h 2111432"/>
              <a:gd name="connsiteX44" fmla="*/ 6109854 w 7963592"/>
              <a:gd name="connsiteY44" fmla="*/ 1720734 h 2111432"/>
              <a:gd name="connsiteX45" fmla="*/ 5636029 w 7963592"/>
              <a:gd name="connsiteY45" fmla="*/ 1870363 h 2111432"/>
              <a:gd name="connsiteX46" fmla="*/ 5228705 w 7963592"/>
              <a:gd name="connsiteY46" fmla="*/ 1978429 h 2111432"/>
              <a:gd name="connsiteX47" fmla="*/ 4821382 w 7963592"/>
              <a:gd name="connsiteY47" fmla="*/ 2044930 h 2111432"/>
              <a:gd name="connsiteX48" fmla="*/ 4513811 w 7963592"/>
              <a:gd name="connsiteY48" fmla="*/ 2078181 h 2111432"/>
              <a:gd name="connsiteX49" fmla="*/ 4156363 w 7963592"/>
              <a:gd name="connsiteY49" fmla="*/ 2044930 h 2111432"/>
              <a:gd name="connsiteX50" fmla="*/ 3724102 w 7963592"/>
              <a:gd name="connsiteY50" fmla="*/ 2094807 h 2111432"/>
              <a:gd name="connsiteX51" fmla="*/ 3374967 w 7963592"/>
              <a:gd name="connsiteY51" fmla="*/ 2111432 h 2111432"/>
              <a:gd name="connsiteX52" fmla="*/ 3092334 w 7963592"/>
              <a:gd name="connsiteY52" fmla="*/ 2061556 h 2111432"/>
              <a:gd name="connsiteX53" fmla="*/ 2776451 w 7963592"/>
              <a:gd name="connsiteY53" fmla="*/ 1995054 h 2111432"/>
              <a:gd name="connsiteX54" fmla="*/ 2543694 w 7963592"/>
              <a:gd name="connsiteY54" fmla="*/ 1878676 h 2111432"/>
              <a:gd name="connsiteX55" fmla="*/ 2302625 w 7963592"/>
              <a:gd name="connsiteY55" fmla="*/ 1745672 h 2111432"/>
              <a:gd name="connsiteX56" fmla="*/ 2028305 w 7963592"/>
              <a:gd name="connsiteY56" fmla="*/ 1645920 h 2111432"/>
              <a:gd name="connsiteX57" fmla="*/ 1762298 w 7963592"/>
              <a:gd name="connsiteY57" fmla="*/ 1529541 h 2111432"/>
              <a:gd name="connsiteX58" fmla="*/ 1537854 w 7963592"/>
              <a:gd name="connsiteY58" fmla="*/ 1388225 h 2111432"/>
              <a:gd name="connsiteX59" fmla="*/ 1371600 w 7963592"/>
              <a:gd name="connsiteY59" fmla="*/ 1330036 h 2111432"/>
              <a:gd name="connsiteX60" fmla="*/ 1213658 w 7963592"/>
              <a:gd name="connsiteY60" fmla="*/ 1280160 h 2111432"/>
              <a:gd name="connsiteX61" fmla="*/ 1113905 w 7963592"/>
              <a:gd name="connsiteY61" fmla="*/ 1122218 h 2111432"/>
              <a:gd name="connsiteX62" fmla="*/ 1039091 w 7963592"/>
              <a:gd name="connsiteY62" fmla="*/ 989214 h 2111432"/>
              <a:gd name="connsiteX63" fmla="*/ 972589 w 7963592"/>
              <a:gd name="connsiteY63" fmla="*/ 881149 h 2111432"/>
              <a:gd name="connsiteX64" fmla="*/ 814647 w 7963592"/>
              <a:gd name="connsiteY64" fmla="*/ 781396 h 2111432"/>
              <a:gd name="connsiteX65" fmla="*/ 598516 w 7963592"/>
              <a:gd name="connsiteY65" fmla="*/ 698269 h 2111432"/>
              <a:gd name="connsiteX66" fmla="*/ 465512 w 7963592"/>
              <a:gd name="connsiteY66" fmla="*/ 581890 h 2111432"/>
              <a:gd name="connsiteX67" fmla="*/ 332509 w 7963592"/>
              <a:gd name="connsiteY67" fmla="*/ 473825 h 2111432"/>
              <a:gd name="connsiteX68" fmla="*/ 191192 w 7963592"/>
              <a:gd name="connsiteY68" fmla="*/ 407323 h 2111432"/>
              <a:gd name="connsiteX69" fmla="*/ 49876 w 7963592"/>
              <a:gd name="connsiteY69" fmla="*/ 307570 h 2111432"/>
              <a:gd name="connsiteX70" fmla="*/ 0 w 7963592"/>
              <a:gd name="connsiteY70"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980902 w 7963592"/>
              <a:gd name="connsiteY5" fmla="*/ 723207 h 2111432"/>
              <a:gd name="connsiteX6" fmla="*/ 1138843 w 7963592"/>
              <a:gd name="connsiteY6" fmla="*/ 773083 h 2111432"/>
              <a:gd name="connsiteX7" fmla="*/ 1271847 w 7963592"/>
              <a:gd name="connsiteY7" fmla="*/ 781396 h 2111432"/>
              <a:gd name="connsiteX8" fmla="*/ 1271847 w 7963592"/>
              <a:gd name="connsiteY8" fmla="*/ 598515 h 2111432"/>
              <a:gd name="connsiteX9" fmla="*/ 1454727 w 7963592"/>
              <a:gd name="connsiteY9" fmla="*/ 698269 h 2111432"/>
              <a:gd name="connsiteX10" fmla="*/ 1596043 w 7963592"/>
              <a:gd name="connsiteY10" fmla="*/ 698269 h 2111432"/>
              <a:gd name="connsiteX11" fmla="*/ 1795549 w 7963592"/>
              <a:gd name="connsiteY11" fmla="*/ 764770 h 2111432"/>
              <a:gd name="connsiteX12" fmla="*/ 2011680 w 7963592"/>
              <a:gd name="connsiteY12" fmla="*/ 872836 h 2111432"/>
              <a:gd name="connsiteX13" fmla="*/ 2252749 w 7963592"/>
              <a:gd name="connsiteY13" fmla="*/ 989214 h 2111432"/>
              <a:gd name="connsiteX14" fmla="*/ 2427316 w 7963592"/>
              <a:gd name="connsiteY14" fmla="*/ 1047403 h 2111432"/>
              <a:gd name="connsiteX15" fmla="*/ 2743200 w 7963592"/>
              <a:gd name="connsiteY15" fmla="*/ 1088967 h 2111432"/>
              <a:gd name="connsiteX16" fmla="*/ 2975956 w 7963592"/>
              <a:gd name="connsiteY16" fmla="*/ 1155469 h 2111432"/>
              <a:gd name="connsiteX17" fmla="*/ 3125585 w 7963592"/>
              <a:gd name="connsiteY17" fmla="*/ 1197032 h 2111432"/>
              <a:gd name="connsiteX18" fmla="*/ 3491345 w 7963592"/>
              <a:gd name="connsiteY18" fmla="*/ 1205345 h 2111432"/>
              <a:gd name="connsiteX19" fmla="*/ 3740727 w 7963592"/>
              <a:gd name="connsiteY19" fmla="*/ 1205345 h 2111432"/>
              <a:gd name="connsiteX20" fmla="*/ 4015047 w 7963592"/>
              <a:gd name="connsiteY20" fmla="*/ 1246909 h 2111432"/>
              <a:gd name="connsiteX21" fmla="*/ 4372494 w 7963592"/>
              <a:gd name="connsiteY21" fmla="*/ 1263534 h 2111432"/>
              <a:gd name="connsiteX22" fmla="*/ 4829694 w 7963592"/>
              <a:gd name="connsiteY22" fmla="*/ 1305098 h 2111432"/>
              <a:gd name="connsiteX23" fmla="*/ 4954385 w 7963592"/>
              <a:gd name="connsiteY23" fmla="*/ 1354974 h 2111432"/>
              <a:gd name="connsiteX24" fmla="*/ 5128952 w 7963592"/>
              <a:gd name="connsiteY24" fmla="*/ 1363287 h 2111432"/>
              <a:gd name="connsiteX25" fmla="*/ 5436523 w 7963592"/>
              <a:gd name="connsiteY25" fmla="*/ 1363287 h 2111432"/>
              <a:gd name="connsiteX26" fmla="*/ 5611091 w 7963592"/>
              <a:gd name="connsiteY26" fmla="*/ 1330036 h 2111432"/>
              <a:gd name="connsiteX27" fmla="*/ 5685905 w 7963592"/>
              <a:gd name="connsiteY27" fmla="*/ 1296785 h 2111432"/>
              <a:gd name="connsiteX28" fmla="*/ 6043352 w 7963592"/>
              <a:gd name="connsiteY28" fmla="*/ 1346661 h 2111432"/>
              <a:gd name="connsiteX29" fmla="*/ 6766560 w 7963592"/>
              <a:gd name="connsiteY29" fmla="*/ 1504603 h 2111432"/>
              <a:gd name="connsiteX30" fmla="*/ 7099069 w 7963592"/>
              <a:gd name="connsiteY30" fmla="*/ 1612669 h 2111432"/>
              <a:gd name="connsiteX31" fmla="*/ 7315200 w 7963592"/>
              <a:gd name="connsiteY31" fmla="*/ 1670858 h 2111432"/>
              <a:gd name="connsiteX32" fmla="*/ 7531331 w 7963592"/>
              <a:gd name="connsiteY32" fmla="*/ 1695796 h 2111432"/>
              <a:gd name="connsiteX33" fmla="*/ 7813963 w 7963592"/>
              <a:gd name="connsiteY33" fmla="*/ 1670858 h 2111432"/>
              <a:gd name="connsiteX34" fmla="*/ 7955280 w 7963592"/>
              <a:gd name="connsiteY34" fmla="*/ 1670858 h 2111432"/>
              <a:gd name="connsiteX35" fmla="*/ 7963592 w 7963592"/>
              <a:gd name="connsiteY35" fmla="*/ 1745672 h 2111432"/>
              <a:gd name="connsiteX36" fmla="*/ 7739149 w 7963592"/>
              <a:gd name="connsiteY36" fmla="*/ 1778923 h 2111432"/>
              <a:gd name="connsiteX37" fmla="*/ 7481454 w 7963592"/>
              <a:gd name="connsiteY37" fmla="*/ 1753985 h 2111432"/>
              <a:gd name="connsiteX38" fmla="*/ 7182196 w 7963592"/>
              <a:gd name="connsiteY38" fmla="*/ 1737360 h 2111432"/>
              <a:gd name="connsiteX39" fmla="*/ 6866312 w 7963592"/>
              <a:gd name="connsiteY39" fmla="*/ 1745672 h 2111432"/>
              <a:gd name="connsiteX40" fmla="*/ 6675120 w 7963592"/>
              <a:gd name="connsiteY40" fmla="*/ 1753985 h 2111432"/>
              <a:gd name="connsiteX41" fmla="*/ 6550429 w 7963592"/>
              <a:gd name="connsiteY41" fmla="*/ 1762298 h 2111432"/>
              <a:gd name="connsiteX42" fmla="*/ 6442363 w 7963592"/>
              <a:gd name="connsiteY42" fmla="*/ 1695796 h 2111432"/>
              <a:gd name="connsiteX43" fmla="*/ 6301047 w 7963592"/>
              <a:gd name="connsiteY43" fmla="*/ 1695796 h 2111432"/>
              <a:gd name="connsiteX44" fmla="*/ 6109854 w 7963592"/>
              <a:gd name="connsiteY44" fmla="*/ 1720734 h 2111432"/>
              <a:gd name="connsiteX45" fmla="*/ 5636029 w 7963592"/>
              <a:gd name="connsiteY45" fmla="*/ 1870363 h 2111432"/>
              <a:gd name="connsiteX46" fmla="*/ 5228705 w 7963592"/>
              <a:gd name="connsiteY46" fmla="*/ 1978429 h 2111432"/>
              <a:gd name="connsiteX47" fmla="*/ 4821382 w 7963592"/>
              <a:gd name="connsiteY47" fmla="*/ 2044930 h 2111432"/>
              <a:gd name="connsiteX48" fmla="*/ 4513811 w 7963592"/>
              <a:gd name="connsiteY48" fmla="*/ 2078181 h 2111432"/>
              <a:gd name="connsiteX49" fmla="*/ 4156363 w 7963592"/>
              <a:gd name="connsiteY49" fmla="*/ 2044930 h 2111432"/>
              <a:gd name="connsiteX50" fmla="*/ 3724102 w 7963592"/>
              <a:gd name="connsiteY50" fmla="*/ 2094807 h 2111432"/>
              <a:gd name="connsiteX51" fmla="*/ 3374967 w 7963592"/>
              <a:gd name="connsiteY51" fmla="*/ 2111432 h 2111432"/>
              <a:gd name="connsiteX52" fmla="*/ 3092334 w 7963592"/>
              <a:gd name="connsiteY52" fmla="*/ 2061556 h 2111432"/>
              <a:gd name="connsiteX53" fmla="*/ 2776451 w 7963592"/>
              <a:gd name="connsiteY53" fmla="*/ 1995054 h 2111432"/>
              <a:gd name="connsiteX54" fmla="*/ 2543694 w 7963592"/>
              <a:gd name="connsiteY54" fmla="*/ 1878676 h 2111432"/>
              <a:gd name="connsiteX55" fmla="*/ 2302625 w 7963592"/>
              <a:gd name="connsiteY55" fmla="*/ 1745672 h 2111432"/>
              <a:gd name="connsiteX56" fmla="*/ 2028305 w 7963592"/>
              <a:gd name="connsiteY56" fmla="*/ 1645920 h 2111432"/>
              <a:gd name="connsiteX57" fmla="*/ 1762298 w 7963592"/>
              <a:gd name="connsiteY57" fmla="*/ 1529541 h 2111432"/>
              <a:gd name="connsiteX58" fmla="*/ 1537854 w 7963592"/>
              <a:gd name="connsiteY58" fmla="*/ 1388225 h 2111432"/>
              <a:gd name="connsiteX59" fmla="*/ 1371600 w 7963592"/>
              <a:gd name="connsiteY59" fmla="*/ 1330036 h 2111432"/>
              <a:gd name="connsiteX60" fmla="*/ 1213658 w 7963592"/>
              <a:gd name="connsiteY60" fmla="*/ 1280160 h 2111432"/>
              <a:gd name="connsiteX61" fmla="*/ 1113905 w 7963592"/>
              <a:gd name="connsiteY61" fmla="*/ 1122218 h 2111432"/>
              <a:gd name="connsiteX62" fmla="*/ 1039091 w 7963592"/>
              <a:gd name="connsiteY62" fmla="*/ 989214 h 2111432"/>
              <a:gd name="connsiteX63" fmla="*/ 972589 w 7963592"/>
              <a:gd name="connsiteY63" fmla="*/ 881149 h 2111432"/>
              <a:gd name="connsiteX64" fmla="*/ 814647 w 7963592"/>
              <a:gd name="connsiteY64" fmla="*/ 781396 h 2111432"/>
              <a:gd name="connsiteX65" fmla="*/ 598516 w 7963592"/>
              <a:gd name="connsiteY65" fmla="*/ 698269 h 2111432"/>
              <a:gd name="connsiteX66" fmla="*/ 465512 w 7963592"/>
              <a:gd name="connsiteY66" fmla="*/ 581890 h 2111432"/>
              <a:gd name="connsiteX67" fmla="*/ 332509 w 7963592"/>
              <a:gd name="connsiteY67" fmla="*/ 473825 h 2111432"/>
              <a:gd name="connsiteX68" fmla="*/ 191192 w 7963592"/>
              <a:gd name="connsiteY68" fmla="*/ 407323 h 2111432"/>
              <a:gd name="connsiteX69" fmla="*/ 49876 w 7963592"/>
              <a:gd name="connsiteY69" fmla="*/ 307570 h 2111432"/>
              <a:gd name="connsiteX70" fmla="*/ 0 w 7963592"/>
              <a:gd name="connsiteY70"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980902 w 7963592"/>
              <a:gd name="connsiteY5" fmla="*/ 723207 h 2111432"/>
              <a:gd name="connsiteX6" fmla="*/ 1138843 w 7963592"/>
              <a:gd name="connsiteY6" fmla="*/ 773083 h 2111432"/>
              <a:gd name="connsiteX7" fmla="*/ 1271847 w 7963592"/>
              <a:gd name="connsiteY7" fmla="*/ 781396 h 2111432"/>
              <a:gd name="connsiteX8" fmla="*/ 1271847 w 7963592"/>
              <a:gd name="connsiteY8" fmla="*/ 598515 h 2111432"/>
              <a:gd name="connsiteX9" fmla="*/ 1463040 w 7963592"/>
              <a:gd name="connsiteY9" fmla="*/ 640080 h 2111432"/>
              <a:gd name="connsiteX10" fmla="*/ 1596043 w 7963592"/>
              <a:gd name="connsiteY10" fmla="*/ 698269 h 2111432"/>
              <a:gd name="connsiteX11" fmla="*/ 1795549 w 7963592"/>
              <a:gd name="connsiteY11" fmla="*/ 764770 h 2111432"/>
              <a:gd name="connsiteX12" fmla="*/ 2011680 w 7963592"/>
              <a:gd name="connsiteY12" fmla="*/ 872836 h 2111432"/>
              <a:gd name="connsiteX13" fmla="*/ 2252749 w 7963592"/>
              <a:gd name="connsiteY13" fmla="*/ 989214 h 2111432"/>
              <a:gd name="connsiteX14" fmla="*/ 2427316 w 7963592"/>
              <a:gd name="connsiteY14" fmla="*/ 1047403 h 2111432"/>
              <a:gd name="connsiteX15" fmla="*/ 2743200 w 7963592"/>
              <a:gd name="connsiteY15" fmla="*/ 1088967 h 2111432"/>
              <a:gd name="connsiteX16" fmla="*/ 2975956 w 7963592"/>
              <a:gd name="connsiteY16" fmla="*/ 1155469 h 2111432"/>
              <a:gd name="connsiteX17" fmla="*/ 3125585 w 7963592"/>
              <a:gd name="connsiteY17" fmla="*/ 1197032 h 2111432"/>
              <a:gd name="connsiteX18" fmla="*/ 3491345 w 7963592"/>
              <a:gd name="connsiteY18" fmla="*/ 1205345 h 2111432"/>
              <a:gd name="connsiteX19" fmla="*/ 3740727 w 7963592"/>
              <a:gd name="connsiteY19" fmla="*/ 1205345 h 2111432"/>
              <a:gd name="connsiteX20" fmla="*/ 4015047 w 7963592"/>
              <a:gd name="connsiteY20" fmla="*/ 1246909 h 2111432"/>
              <a:gd name="connsiteX21" fmla="*/ 4372494 w 7963592"/>
              <a:gd name="connsiteY21" fmla="*/ 1263534 h 2111432"/>
              <a:gd name="connsiteX22" fmla="*/ 4829694 w 7963592"/>
              <a:gd name="connsiteY22" fmla="*/ 1305098 h 2111432"/>
              <a:gd name="connsiteX23" fmla="*/ 4954385 w 7963592"/>
              <a:gd name="connsiteY23" fmla="*/ 1354974 h 2111432"/>
              <a:gd name="connsiteX24" fmla="*/ 5128952 w 7963592"/>
              <a:gd name="connsiteY24" fmla="*/ 1363287 h 2111432"/>
              <a:gd name="connsiteX25" fmla="*/ 5436523 w 7963592"/>
              <a:gd name="connsiteY25" fmla="*/ 1363287 h 2111432"/>
              <a:gd name="connsiteX26" fmla="*/ 5611091 w 7963592"/>
              <a:gd name="connsiteY26" fmla="*/ 1330036 h 2111432"/>
              <a:gd name="connsiteX27" fmla="*/ 5685905 w 7963592"/>
              <a:gd name="connsiteY27" fmla="*/ 1296785 h 2111432"/>
              <a:gd name="connsiteX28" fmla="*/ 6043352 w 7963592"/>
              <a:gd name="connsiteY28" fmla="*/ 1346661 h 2111432"/>
              <a:gd name="connsiteX29" fmla="*/ 6766560 w 7963592"/>
              <a:gd name="connsiteY29" fmla="*/ 1504603 h 2111432"/>
              <a:gd name="connsiteX30" fmla="*/ 7099069 w 7963592"/>
              <a:gd name="connsiteY30" fmla="*/ 1612669 h 2111432"/>
              <a:gd name="connsiteX31" fmla="*/ 7315200 w 7963592"/>
              <a:gd name="connsiteY31" fmla="*/ 1670858 h 2111432"/>
              <a:gd name="connsiteX32" fmla="*/ 7531331 w 7963592"/>
              <a:gd name="connsiteY32" fmla="*/ 1695796 h 2111432"/>
              <a:gd name="connsiteX33" fmla="*/ 7813963 w 7963592"/>
              <a:gd name="connsiteY33" fmla="*/ 1670858 h 2111432"/>
              <a:gd name="connsiteX34" fmla="*/ 7955280 w 7963592"/>
              <a:gd name="connsiteY34" fmla="*/ 1670858 h 2111432"/>
              <a:gd name="connsiteX35" fmla="*/ 7963592 w 7963592"/>
              <a:gd name="connsiteY35" fmla="*/ 1745672 h 2111432"/>
              <a:gd name="connsiteX36" fmla="*/ 7739149 w 7963592"/>
              <a:gd name="connsiteY36" fmla="*/ 1778923 h 2111432"/>
              <a:gd name="connsiteX37" fmla="*/ 7481454 w 7963592"/>
              <a:gd name="connsiteY37" fmla="*/ 1753985 h 2111432"/>
              <a:gd name="connsiteX38" fmla="*/ 7182196 w 7963592"/>
              <a:gd name="connsiteY38" fmla="*/ 1737360 h 2111432"/>
              <a:gd name="connsiteX39" fmla="*/ 6866312 w 7963592"/>
              <a:gd name="connsiteY39" fmla="*/ 1745672 h 2111432"/>
              <a:gd name="connsiteX40" fmla="*/ 6675120 w 7963592"/>
              <a:gd name="connsiteY40" fmla="*/ 1753985 h 2111432"/>
              <a:gd name="connsiteX41" fmla="*/ 6550429 w 7963592"/>
              <a:gd name="connsiteY41" fmla="*/ 1762298 h 2111432"/>
              <a:gd name="connsiteX42" fmla="*/ 6442363 w 7963592"/>
              <a:gd name="connsiteY42" fmla="*/ 1695796 h 2111432"/>
              <a:gd name="connsiteX43" fmla="*/ 6301047 w 7963592"/>
              <a:gd name="connsiteY43" fmla="*/ 1695796 h 2111432"/>
              <a:gd name="connsiteX44" fmla="*/ 6109854 w 7963592"/>
              <a:gd name="connsiteY44" fmla="*/ 1720734 h 2111432"/>
              <a:gd name="connsiteX45" fmla="*/ 5636029 w 7963592"/>
              <a:gd name="connsiteY45" fmla="*/ 1870363 h 2111432"/>
              <a:gd name="connsiteX46" fmla="*/ 5228705 w 7963592"/>
              <a:gd name="connsiteY46" fmla="*/ 1978429 h 2111432"/>
              <a:gd name="connsiteX47" fmla="*/ 4821382 w 7963592"/>
              <a:gd name="connsiteY47" fmla="*/ 2044930 h 2111432"/>
              <a:gd name="connsiteX48" fmla="*/ 4513811 w 7963592"/>
              <a:gd name="connsiteY48" fmla="*/ 2078181 h 2111432"/>
              <a:gd name="connsiteX49" fmla="*/ 4156363 w 7963592"/>
              <a:gd name="connsiteY49" fmla="*/ 2044930 h 2111432"/>
              <a:gd name="connsiteX50" fmla="*/ 3724102 w 7963592"/>
              <a:gd name="connsiteY50" fmla="*/ 2094807 h 2111432"/>
              <a:gd name="connsiteX51" fmla="*/ 3374967 w 7963592"/>
              <a:gd name="connsiteY51" fmla="*/ 2111432 h 2111432"/>
              <a:gd name="connsiteX52" fmla="*/ 3092334 w 7963592"/>
              <a:gd name="connsiteY52" fmla="*/ 2061556 h 2111432"/>
              <a:gd name="connsiteX53" fmla="*/ 2776451 w 7963592"/>
              <a:gd name="connsiteY53" fmla="*/ 1995054 h 2111432"/>
              <a:gd name="connsiteX54" fmla="*/ 2543694 w 7963592"/>
              <a:gd name="connsiteY54" fmla="*/ 1878676 h 2111432"/>
              <a:gd name="connsiteX55" fmla="*/ 2302625 w 7963592"/>
              <a:gd name="connsiteY55" fmla="*/ 1745672 h 2111432"/>
              <a:gd name="connsiteX56" fmla="*/ 2028305 w 7963592"/>
              <a:gd name="connsiteY56" fmla="*/ 1645920 h 2111432"/>
              <a:gd name="connsiteX57" fmla="*/ 1762298 w 7963592"/>
              <a:gd name="connsiteY57" fmla="*/ 1529541 h 2111432"/>
              <a:gd name="connsiteX58" fmla="*/ 1537854 w 7963592"/>
              <a:gd name="connsiteY58" fmla="*/ 1388225 h 2111432"/>
              <a:gd name="connsiteX59" fmla="*/ 1371600 w 7963592"/>
              <a:gd name="connsiteY59" fmla="*/ 1330036 h 2111432"/>
              <a:gd name="connsiteX60" fmla="*/ 1213658 w 7963592"/>
              <a:gd name="connsiteY60" fmla="*/ 1280160 h 2111432"/>
              <a:gd name="connsiteX61" fmla="*/ 1113905 w 7963592"/>
              <a:gd name="connsiteY61" fmla="*/ 1122218 h 2111432"/>
              <a:gd name="connsiteX62" fmla="*/ 1039091 w 7963592"/>
              <a:gd name="connsiteY62" fmla="*/ 989214 h 2111432"/>
              <a:gd name="connsiteX63" fmla="*/ 972589 w 7963592"/>
              <a:gd name="connsiteY63" fmla="*/ 881149 h 2111432"/>
              <a:gd name="connsiteX64" fmla="*/ 814647 w 7963592"/>
              <a:gd name="connsiteY64" fmla="*/ 781396 h 2111432"/>
              <a:gd name="connsiteX65" fmla="*/ 598516 w 7963592"/>
              <a:gd name="connsiteY65" fmla="*/ 698269 h 2111432"/>
              <a:gd name="connsiteX66" fmla="*/ 465512 w 7963592"/>
              <a:gd name="connsiteY66" fmla="*/ 581890 h 2111432"/>
              <a:gd name="connsiteX67" fmla="*/ 332509 w 7963592"/>
              <a:gd name="connsiteY67" fmla="*/ 473825 h 2111432"/>
              <a:gd name="connsiteX68" fmla="*/ 191192 w 7963592"/>
              <a:gd name="connsiteY68" fmla="*/ 407323 h 2111432"/>
              <a:gd name="connsiteX69" fmla="*/ 49876 w 7963592"/>
              <a:gd name="connsiteY69" fmla="*/ 307570 h 2111432"/>
              <a:gd name="connsiteX70" fmla="*/ 0 w 7963592"/>
              <a:gd name="connsiteY70"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980902 w 7963592"/>
              <a:gd name="connsiteY5" fmla="*/ 723207 h 2111432"/>
              <a:gd name="connsiteX6" fmla="*/ 1138843 w 7963592"/>
              <a:gd name="connsiteY6" fmla="*/ 773083 h 2111432"/>
              <a:gd name="connsiteX7" fmla="*/ 1047404 w 7963592"/>
              <a:gd name="connsiteY7" fmla="*/ 573578 h 2111432"/>
              <a:gd name="connsiteX8" fmla="*/ 1271847 w 7963592"/>
              <a:gd name="connsiteY8" fmla="*/ 598515 h 2111432"/>
              <a:gd name="connsiteX9" fmla="*/ 1463040 w 7963592"/>
              <a:gd name="connsiteY9" fmla="*/ 640080 h 2111432"/>
              <a:gd name="connsiteX10" fmla="*/ 1596043 w 7963592"/>
              <a:gd name="connsiteY10" fmla="*/ 698269 h 2111432"/>
              <a:gd name="connsiteX11" fmla="*/ 1795549 w 7963592"/>
              <a:gd name="connsiteY11" fmla="*/ 764770 h 2111432"/>
              <a:gd name="connsiteX12" fmla="*/ 2011680 w 7963592"/>
              <a:gd name="connsiteY12" fmla="*/ 872836 h 2111432"/>
              <a:gd name="connsiteX13" fmla="*/ 2252749 w 7963592"/>
              <a:gd name="connsiteY13" fmla="*/ 989214 h 2111432"/>
              <a:gd name="connsiteX14" fmla="*/ 2427316 w 7963592"/>
              <a:gd name="connsiteY14" fmla="*/ 1047403 h 2111432"/>
              <a:gd name="connsiteX15" fmla="*/ 2743200 w 7963592"/>
              <a:gd name="connsiteY15" fmla="*/ 1088967 h 2111432"/>
              <a:gd name="connsiteX16" fmla="*/ 2975956 w 7963592"/>
              <a:gd name="connsiteY16" fmla="*/ 1155469 h 2111432"/>
              <a:gd name="connsiteX17" fmla="*/ 3125585 w 7963592"/>
              <a:gd name="connsiteY17" fmla="*/ 1197032 h 2111432"/>
              <a:gd name="connsiteX18" fmla="*/ 3491345 w 7963592"/>
              <a:gd name="connsiteY18" fmla="*/ 1205345 h 2111432"/>
              <a:gd name="connsiteX19" fmla="*/ 3740727 w 7963592"/>
              <a:gd name="connsiteY19" fmla="*/ 1205345 h 2111432"/>
              <a:gd name="connsiteX20" fmla="*/ 4015047 w 7963592"/>
              <a:gd name="connsiteY20" fmla="*/ 1246909 h 2111432"/>
              <a:gd name="connsiteX21" fmla="*/ 4372494 w 7963592"/>
              <a:gd name="connsiteY21" fmla="*/ 1263534 h 2111432"/>
              <a:gd name="connsiteX22" fmla="*/ 4829694 w 7963592"/>
              <a:gd name="connsiteY22" fmla="*/ 1305098 h 2111432"/>
              <a:gd name="connsiteX23" fmla="*/ 4954385 w 7963592"/>
              <a:gd name="connsiteY23" fmla="*/ 1354974 h 2111432"/>
              <a:gd name="connsiteX24" fmla="*/ 5128952 w 7963592"/>
              <a:gd name="connsiteY24" fmla="*/ 1363287 h 2111432"/>
              <a:gd name="connsiteX25" fmla="*/ 5436523 w 7963592"/>
              <a:gd name="connsiteY25" fmla="*/ 1363287 h 2111432"/>
              <a:gd name="connsiteX26" fmla="*/ 5611091 w 7963592"/>
              <a:gd name="connsiteY26" fmla="*/ 1330036 h 2111432"/>
              <a:gd name="connsiteX27" fmla="*/ 5685905 w 7963592"/>
              <a:gd name="connsiteY27" fmla="*/ 1296785 h 2111432"/>
              <a:gd name="connsiteX28" fmla="*/ 6043352 w 7963592"/>
              <a:gd name="connsiteY28" fmla="*/ 1346661 h 2111432"/>
              <a:gd name="connsiteX29" fmla="*/ 6766560 w 7963592"/>
              <a:gd name="connsiteY29" fmla="*/ 1504603 h 2111432"/>
              <a:gd name="connsiteX30" fmla="*/ 7099069 w 7963592"/>
              <a:gd name="connsiteY30" fmla="*/ 1612669 h 2111432"/>
              <a:gd name="connsiteX31" fmla="*/ 7315200 w 7963592"/>
              <a:gd name="connsiteY31" fmla="*/ 1670858 h 2111432"/>
              <a:gd name="connsiteX32" fmla="*/ 7531331 w 7963592"/>
              <a:gd name="connsiteY32" fmla="*/ 1695796 h 2111432"/>
              <a:gd name="connsiteX33" fmla="*/ 7813963 w 7963592"/>
              <a:gd name="connsiteY33" fmla="*/ 1670858 h 2111432"/>
              <a:gd name="connsiteX34" fmla="*/ 7955280 w 7963592"/>
              <a:gd name="connsiteY34" fmla="*/ 1670858 h 2111432"/>
              <a:gd name="connsiteX35" fmla="*/ 7963592 w 7963592"/>
              <a:gd name="connsiteY35" fmla="*/ 1745672 h 2111432"/>
              <a:gd name="connsiteX36" fmla="*/ 7739149 w 7963592"/>
              <a:gd name="connsiteY36" fmla="*/ 1778923 h 2111432"/>
              <a:gd name="connsiteX37" fmla="*/ 7481454 w 7963592"/>
              <a:gd name="connsiteY37" fmla="*/ 1753985 h 2111432"/>
              <a:gd name="connsiteX38" fmla="*/ 7182196 w 7963592"/>
              <a:gd name="connsiteY38" fmla="*/ 1737360 h 2111432"/>
              <a:gd name="connsiteX39" fmla="*/ 6866312 w 7963592"/>
              <a:gd name="connsiteY39" fmla="*/ 1745672 h 2111432"/>
              <a:gd name="connsiteX40" fmla="*/ 6675120 w 7963592"/>
              <a:gd name="connsiteY40" fmla="*/ 1753985 h 2111432"/>
              <a:gd name="connsiteX41" fmla="*/ 6550429 w 7963592"/>
              <a:gd name="connsiteY41" fmla="*/ 1762298 h 2111432"/>
              <a:gd name="connsiteX42" fmla="*/ 6442363 w 7963592"/>
              <a:gd name="connsiteY42" fmla="*/ 1695796 h 2111432"/>
              <a:gd name="connsiteX43" fmla="*/ 6301047 w 7963592"/>
              <a:gd name="connsiteY43" fmla="*/ 1695796 h 2111432"/>
              <a:gd name="connsiteX44" fmla="*/ 6109854 w 7963592"/>
              <a:gd name="connsiteY44" fmla="*/ 1720734 h 2111432"/>
              <a:gd name="connsiteX45" fmla="*/ 5636029 w 7963592"/>
              <a:gd name="connsiteY45" fmla="*/ 1870363 h 2111432"/>
              <a:gd name="connsiteX46" fmla="*/ 5228705 w 7963592"/>
              <a:gd name="connsiteY46" fmla="*/ 1978429 h 2111432"/>
              <a:gd name="connsiteX47" fmla="*/ 4821382 w 7963592"/>
              <a:gd name="connsiteY47" fmla="*/ 2044930 h 2111432"/>
              <a:gd name="connsiteX48" fmla="*/ 4513811 w 7963592"/>
              <a:gd name="connsiteY48" fmla="*/ 2078181 h 2111432"/>
              <a:gd name="connsiteX49" fmla="*/ 4156363 w 7963592"/>
              <a:gd name="connsiteY49" fmla="*/ 2044930 h 2111432"/>
              <a:gd name="connsiteX50" fmla="*/ 3724102 w 7963592"/>
              <a:gd name="connsiteY50" fmla="*/ 2094807 h 2111432"/>
              <a:gd name="connsiteX51" fmla="*/ 3374967 w 7963592"/>
              <a:gd name="connsiteY51" fmla="*/ 2111432 h 2111432"/>
              <a:gd name="connsiteX52" fmla="*/ 3092334 w 7963592"/>
              <a:gd name="connsiteY52" fmla="*/ 2061556 h 2111432"/>
              <a:gd name="connsiteX53" fmla="*/ 2776451 w 7963592"/>
              <a:gd name="connsiteY53" fmla="*/ 1995054 h 2111432"/>
              <a:gd name="connsiteX54" fmla="*/ 2543694 w 7963592"/>
              <a:gd name="connsiteY54" fmla="*/ 1878676 h 2111432"/>
              <a:gd name="connsiteX55" fmla="*/ 2302625 w 7963592"/>
              <a:gd name="connsiteY55" fmla="*/ 1745672 h 2111432"/>
              <a:gd name="connsiteX56" fmla="*/ 2028305 w 7963592"/>
              <a:gd name="connsiteY56" fmla="*/ 1645920 h 2111432"/>
              <a:gd name="connsiteX57" fmla="*/ 1762298 w 7963592"/>
              <a:gd name="connsiteY57" fmla="*/ 1529541 h 2111432"/>
              <a:gd name="connsiteX58" fmla="*/ 1537854 w 7963592"/>
              <a:gd name="connsiteY58" fmla="*/ 1388225 h 2111432"/>
              <a:gd name="connsiteX59" fmla="*/ 1371600 w 7963592"/>
              <a:gd name="connsiteY59" fmla="*/ 1330036 h 2111432"/>
              <a:gd name="connsiteX60" fmla="*/ 1213658 w 7963592"/>
              <a:gd name="connsiteY60" fmla="*/ 1280160 h 2111432"/>
              <a:gd name="connsiteX61" fmla="*/ 1113905 w 7963592"/>
              <a:gd name="connsiteY61" fmla="*/ 1122218 h 2111432"/>
              <a:gd name="connsiteX62" fmla="*/ 1039091 w 7963592"/>
              <a:gd name="connsiteY62" fmla="*/ 989214 h 2111432"/>
              <a:gd name="connsiteX63" fmla="*/ 972589 w 7963592"/>
              <a:gd name="connsiteY63" fmla="*/ 881149 h 2111432"/>
              <a:gd name="connsiteX64" fmla="*/ 814647 w 7963592"/>
              <a:gd name="connsiteY64" fmla="*/ 781396 h 2111432"/>
              <a:gd name="connsiteX65" fmla="*/ 598516 w 7963592"/>
              <a:gd name="connsiteY65" fmla="*/ 698269 h 2111432"/>
              <a:gd name="connsiteX66" fmla="*/ 465512 w 7963592"/>
              <a:gd name="connsiteY66" fmla="*/ 581890 h 2111432"/>
              <a:gd name="connsiteX67" fmla="*/ 332509 w 7963592"/>
              <a:gd name="connsiteY67" fmla="*/ 473825 h 2111432"/>
              <a:gd name="connsiteX68" fmla="*/ 191192 w 7963592"/>
              <a:gd name="connsiteY68" fmla="*/ 407323 h 2111432"/>
              <a:gd name="connsiteX69" fmla="*/ 49876 w 7963592"/>
              <a:gd name="connsiteY69" fmla="*/ 307570 h 2111432"/>
              <a:gd name="connsiteX70" fmla="*/ 0 w 7963592"/>
              <a:gd name="connsiteY70"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980902 w 7963592"/>
              <a:gd name="connsiteY5" fmla="*/ 723207 h 2111432"/>
              <a:gd name="connsiteX6" fmla="*/ 872835 w 7963592"/>
              <a:gd name="connsiteY6" fmla="*/ 573578 h 2111432"/>
              <a:gd name="connsiteX7" fmla="*/ 1047404 w 7963592"/>
              <a:gd name="connsiteY7" fmla="*/ 573578 h 2111432"/>
              <a:gd name="connsiteX8" fmla="*/ 1271847 w 7963592"/>
              <a:gd name="connsiteY8" fmla="*/ 598515 h 2111432"/>
              <a:gd name="connsiteX9" fmla="*/ 1463040 w 7963592"/>
              <a:gd name="connsiteY9" fmla="*/ 640080 h 2111432"/>
              <a:gd name="connsiteX10" fmla="*/ 1596043 w 7963592"/>
              <a:gd name="connsiteY10" fmla="*/ 698269 h 2111432"/>
              <a:gd name="connsiteX11" fmla="*/ 1795549 w 7963592"/>
              <a:gd name="connsiteY11" fmla="*/ 764770 h 2111432"/>
              <a:gd name="connsiteX12" fmla="*/ 2011680 w 7963592"/>
              <a:gd name="connsiteY12" fmla="*/ 872836 h 2111432"/>
              <a:gd name="connsiteX13" fmla="*/ 2252749 w 7963592"/>
              <a:gd name="connsiteY13" fmla="*/ 989214 h 2111432"/>
              <a:gd name="connsiteX14" fmla="*/ 2427316 w 7963592"/>
              <a:gd name="connsiteY14" fmla="*/ 1047403 h 2111432"/>
              <a:gd name="connsiteX15" fmla="*/ 2743200 w 7963592"/>
              <a:gd name="connsiteY15" fmla="*/ 1088967 h 2111432"/>
              <a:gd name="connsiteX16" fmla="*/ 2975956 w 7963592"/>
              <a:gd name="connsiteY16" fmla="*/ 1155469 h 2111432"/>
              <a:gd name="connsiteX17" fmla="*/ 3125585 w 7963592"/>
              <a:gd name="connsiteY17" fmla="*/ 1197032 h 2111432"/>
              <a:gd name="connsiteX18" fmla="*/ 3491345 w 7963592"/>
              <a:gd name="connsiteY18" fmla="*/ 1205345 h 2111432"/>
              <a:gd name="connsiteX19" fmla="*/ 3740727 w 7963592"/>
              <a:gd name="connsiteY19" fmla="*/ 1205345 h 2111432"/>
              <a:gd name="connsiteX20" fmla="*/ 4015047 w 7963592"/>
              <a:gd name="connsiteY20" fmla="*/ 1246909 h 2111432"/>
              <a:gd name="connsiteX21" fmla="*/ 4372494 w 7963592"/>
              <a:gd name="connsiteY21" fmla="*/ 1263534 h 2111432"/>
              <a:gd name="connsiteX22" fmla="*/ 4829694 w 7963592"/>
              <a:gd name="connsiteY22" fmla="*/ 1305098 h 2111432"/>
              <a:gd name="connsiteX23" fmla="*/ 4954385 w 7963592"/>
              <a:gd name="connsiteY23" fmla="*/ 1354974 h 2111432"/>
              <a:gd name="connsiteX24" fmla="*/ 5128952 w 7963592"/>
              <a:gd name="connsiteY24" fmla="*/ 1363287 h 2111432"/>
              <a:gd name="connsiteX25" fmla="*/ 5436523 w 7963592"/>
              <a:gd name="connsiteY25" fmla="*/ 1363287 h 2111432"/>
              <a:gd name="connsiteX26" fmla="*/ 5611091 w 7963592"/>
              <a:gd name="connsiteY26" fmla="*/ 1330036 h 2111432"/>
              <a:gd name="connsiteX27" fmla="*/ 5685905 w 7963592"/>
              <a:gd name="connsiteY27" fmla="*/ 1296785 h 2111432"/>
              <a:gd name="connsiteX28" fmla="*/ 6043352 w 7963592"/>
              <a:gd name="connsiteY28" fmla="*/ 1346661 h 2111432"/>
              <a:gd name="connsiteX29" fmla="*/ 6766560 w 7963592"/>
              <a:gd name="connsiteY29" fmla="*/ 1504603 h 2111432"/>
              <a:gd name="connsiteX30" fmla="*/ 7099069 w 7963592"/>
              <a:gd name="connsiteY30" fmla="*/ 1612669 h 2111432"/>
              <a:gd name="connsiteX31" fmla="*/ 7315200 w 7963592"/>
              <a:gd name="connsiteY31" fmla="*/ 1670858 h 2111432"/>
              <a:gd name="connsiteX32" fmla="*/ 7531331 w 7963592"/>
              <a:gd name="connsiteY32" fmla="*/ 1695796 h 2111432"/>
              <a:gd name="connsiteX33" fmla="*/ 7813963 w 7963592"/>
              <a:gd name="connsiteY33" fmla="*/ 1670858 h 2111432"/>
              <a:gd name="connsiteX34" fmla="*/ 7955280 w 7963592"/>
              <a:gd name="connsiteY34" fmla="*/ 1670858 h 2111432"/>
              <a:gd name="connsiteX35" fmla="*/ 7963592 w 7963592"/>
              <a:gd name="connsiteY35" fmla="*/ 1745672 h 2111432"/>
              <a:gd name="connsiteX36" fmla="*/ 7739149 w 7963592"/>
              <a:gd name="connsiteY36" fmla="*/ 1778923 h 2111432"/>
              <a:gd name="connsiteX37" fmla="*/ 7481454 w 7963592"/>
              <a:gd name="connsiteY37" fmla="*/ 1753985 h 2111432"/>
              <a:gd name="connsiteX38" fmla="*/ 7182196 w 7963592"/>
              <a:gd name="connsiteY38" fmla="*/ 1737360 h 2111432"/>
              <a:gd name="connsiteX39" fmla="*/ 6866312 w 7963592"/>
              <a:gd name="connsiteY39" fmla="*/ 1745672 h 2111432"/>
              <a:gd name="connsiteX40" fmla="*/ 6675120 w 7963592"/>
              <a:gd name="connsiteY40" fmla="*/ 1753985 h 2111432"/>
              <a:gd name="connsiteX41" fmla="*/ 6550429 w 7963592"/>
              <a:gd name="connsiteY41" fmla="*/ 1762298 h 2111432"/>
              <a:gd name="connsiteX42" fmla="*/ 6442363 w 7963592"/>
              <a:gd name="connsiteY42" fmla="*/ 1695796 h 2111432"/>
              <a:gd name="connsiteX43" fmla="*/ 6301047 w 7963592"/>
              <a:gd name="connsiteY43" fmla="*/ 1695796 h 2111432"/>
              <a:gd name="connsiteX44" fmla="*/ 6109854 w 7963592"/>
              <a:gd name="connsiteY44" fmla="*/ 1720734 h 2111432"/>
              <a:gd name="connsiteX45" fmla="*/ 5636029 w 7963592"/>
              <a:gd name="connsiteY45" fmla="*/ 1870363 h 2111432"/>
              <a:gd name="connsiteX46" fmla="*/ 5228705 w 7963592"/>
              <a:gd name="connsiteY46" fmla="*/ 1978429 h 2111432"/>
              <a:gd name="connsiteX47" fmla="*/ 4821382 w 7963592"/>
              <a:gd name="connsiteY47" fmla="*/ 2044930 h 2111432"/>
              <a:gd name="connsiteX48" fmla="*/ 4513811 w 7963592"/>
              <a:gd name="connsiteY48" fmla="*/ 2078181 h 2111432"/>
              <a:gd name="connsiteX49" fmla="*/ 4156363 w 7963592"/>
              <a:gd name="connsiteY49" fmla="*/ 2044930 h 2111432"/>
              <a:gd name="connsiteX50" fmla="*/ 3724102 w 7963592"/>
              <a:gd name="connsiteY50" fmla="*/ 2094807 h 2111432"/>
              <a:gd name="connsiteX51" fmla="*/ 3374967 w 7963592"/>
              <a:gd name="connsiteY51" fmla="*/ 2111432 h 2111432"/>
              <a:gd name="connsiteX52" fmla="*/ 3092334 w 7963592"/>
              <a:gd name="connsiteY52" fmla="*/ 2061556 h 2111432"/>
              <a:gd name="connsiteX53" fmla="*/ 2776451 w 7963592"/>
              <a:gd name="connsiteY53" fmla="*/ 1995054 h 2111432"/>
              <a:gd name="connsiteX54" fmla="*/ 2543694 w 7963592"/>
              <a:gd name="connsiteY54" fmla="*/ 1878676 h 2111432"/>
              <a:gd name="connsiteX55" fmla="*/ 2302625 w 7963592"/>
              <a:gd name="connsiteY55" fmla="*/ 1745672 h 2111432"/>
              <a:gd name="connsiteX56" fmla="*/ 2028305 w 7963592"/>
              <a:gd name="connsiteY56" fmla="*/ 1645920 h 2111432"/>
              <a:gd name="connsiteX57" fmla="*/ 1762298 w 7963592"/>
              <a:gd name="connsiteY57" fmla="*/ 1529541 h 2111432"/>
              <a:gd name="connsiteX58" fmla="*/ 1537854 w 7963592"/>
              <a:gd name="connsiteY58" fmla="*/ 1388225 h 2111432"/>
              <a:gd name="connsiteX59" fmla="*/ 1371600 w 7963592"/>
              <a:gd name="connsiteY59" fmla="*/ 1330036 h 2111432"/>
              <a:gd name="connsiteX60" fmla="*/ 1213658 w 7963592"/>
              <a:gd name="connsiteY60" fmla="*/ 1280160 h 2111432"/>
              <a:gd name="connsiteX61" fmla="*/ 1113905 w 7963592"/>
              <a:gd name="connsiteY61" fmla="*/ 1122218 h 2111432"/>
              <a:gd name="connsiteX62" fmla="*/ 1039091 w 7963592"/>
              <a:gd name="connsiteY62" fmla="*/ 989214 h 2111432"/>
              <a:gd name="connsiteX63" fmla="*/ 972589 w 7963592"/>
              <a:gd name="connsiteY63" fmla="*/ 881149 h 2111432"/>
              <a:gd name="connsiteX64" fmla="*/ 814647 w 7963592"/>
              <a:gd name="connsiteY64" fmla="*/ 781396 h 2111432"/>
              <a:gd name="connsiteX65" fmla="*/ 598516 w 7963592"/>
              <a:gd name="connsiteY65" fmla="*/ 698269 h 2111432"/>
              <a:gd name="connsiteX66" fmla="*/ 465512 w 7963592"/>
              <a:gd name="connsiteY66" fmla="*/ 581890 h 2111432"/>
              <a:gd name="connsiteX67" fmla="*/ 332509 w 7963592"/>
              <a:gd name="connsiteY67" fmla="*/ 473825 h 2111432"/>
              <a:gd name="connsiteX68" fmla="*/ 191192 w 7963592"/>
              <a:gd name="connsiteY68" fmla="*/ 407323 h 2111432"/>
              <a:gd name="connsiteX69" fmla="*/ 49876 w 7963592"/>
              <a:gd name="connsiteY69" fmla="*/ 307570 h 2111432"/>
              <a:gd name="connsiteX70" fmla="*/ 0 w 7963592"/>
              <a:gd name="connsiteY70"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31272 w 7963592"/>
              <a:gd name="connsiteY4" fmla="*/ 606829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99069 w 7963592"/>
              <a:gd name="connsiteY29" fmla="*/ 1612669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74320 w 7963592"/>
              <a:gd name="connsiteY1" fmla="*/ 232756 h 2111432"/>
              <a:gd name="connsiteX2" fmla="*/ 490451 w 7963592"/>
              <a:gd name="connsiteY2" fmla="*/ 349134 h 2111432"/>
              <a:gd name="connsiteX3" fmla="*/ 665018 w 7963592"/>
              <a:gd name="connsiteY3" fmla="*/ 465512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99069 w 7963592"/>
              <a:gd name="connsiteY29" fmla="*/ 1612669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74320 w 7963592"/>
              <a:gd name="connsiteY1" fmla="*/ 232756 h 2111432"/>
              <a:gd name="connsiteX2" fmla="*/ 490451 w 7963592"/>
              <a:gd name="connsiteY2" fmla="*/ 349134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99069 w 7963592"/>
              <a:gd name="connsiteY29" fmla="*/ 1612669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74320 w 7963592"/>
              <a:gd name="connsiteY1" fmla="*/ 232756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99069 w 7963592"/>
              <a:gd name="connsiteY29" fmla="*/ 1612669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82633 w 7963592"/>
              <a:gd name="connsiteY1" fmla="*/ 99753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99069 w 7963592"/>
              <a:gd name="connsiteY29" fmla="*/ 1612669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82633 w 7963592"/>
              <a:gd name="connsiteY1" fmla="*/ 99753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40880 w 7963592"/>
              <a:gd name="connsiteY29" fmla="*/ 1562793 h 2111432"/>
              <a:gd name="connsiteX30" fmla="*/ 7315200 w 7963592"/>
              <a:gd name="connsiteY30" fmla="*/ 1670858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82633 w 7963592"/>
              <a:gd name="connsiteY1" fmla="*/ 99753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40880 w 7963592"/>
              <a:gd name="connsiteY29" fmla="*/ 1562793 h 2111432"/>
              <a:gd name="connsiteX30" fmla="*/ 7198822 w 7963592"/>
              <a:gd name="connsiteY30" fmla="*/ 1546167 h 2111432"/>
              <a:gd name="connsiteX31" fmla="*/ 7531331 w 7963592"/>
              <a:gd name="connsiteY31" fmla="*/ 1695796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82633 w 7963592"/>
              <a:gd name="connsiteY1" fmla="*/ 99753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40880 w 7963592"/>
              <a:gd name="connsiteY29" fmla="*/ 1562793 h 2111432"/>
              <a:gd name="connsiteX30" fmla="*/ 7198822 w 7963592"/>
              <a:gd name="connsiteY30" fmla="*/ 1546167 h 2111432"/>
              <a:gd name="connsiteX31" fmla="*/ 7273636 w 7963592"/>
              <a:gd name="connsiteY31" fmla="*/ 1546167 h 2111432"/>
              <a:gd name="connsiteX32" fmla="*/ 7813963 w 7963592"/>
              <a:gd name="connsiteY32" fmla="*/ 1670858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 name="connsiteX0" fmla="*/ 0 w 7963592"/>
              <a:gd name="connsiteY0" fmla="*/ 0 h 2111432"/>
              <a:gd name="connsiteX1" fmla="*/ 282633 w 7963592"/>
              <a:gd name="connsiteY1" fmla="*/ 99753 h 2111432"/>
              <a:gd name="connsiteX2" fmla="*/ 399011 w 7963592"/>
              <a:gd name="connsiteY2" fmla="*/ 199505 h 2111432"/>
              <a:gd name="connsiteX3" fmla="*/ 648393 w 7963592"/>
              <a:gd name="connsiteY3" fmla="*/ 407323 h 2111432"/>
              <a:gd name="connsiteX4" fmla="*/ 806334 w 7963592"/>
              <a:gd name="connsiteY4" fmla="*/ 523701 h 2111432"/>
              <a:gd name="connsiteX5" fmla="*/ 872835 w 7963592"/>
              <a:gd name="connsiteY5" fmla="*/ 573578 h 2111432"/>
              <a:gd name="connsiteX6" fmla="*/ 1047404 w 7963592"/>
              <a:gd name="connsiteY6" fmla="*/ 573578 h 2111432"/>
              <a:gd name="connsiteX7" fmla="*/ 1271847 w 7963592"/>
              <a:gd name="connsiteY7" fmla="*/ 598515 h 2111432"/>
              <a:gd name="connsiteX8" fmla="*/ 1463040 w 7963592"/>
              <a:gd name="connsiteY8" fmla="*/ 640080 h 2111432"/>
              <a:gd name="connsiteX9" fmla="*/ 1596043 w 7963592"/>
              <a:gd name="connsiteY9" fmla="*/ 698269 h 2111432"/>
              <a:gd name="connsiteX10" fmla="*/ 1795549 w 7963592"/>
              <a:gd name="connsiteY10" fmla="*/ 764770 h 2111432"/>
              <a:gd name="connsiteX11" fmla="*/ 2011680 w 7963592"/>
              <a:gd name="connsiteY11" fmla="*/ 872836 h 2111432"/>
              <a:gd name="connsiteX12" fmla="*/ 2252749 w 7963592"/>
              <a:gd name="connsiteY12" fmla="*/ 989214 h 2111432"/>
              <a:gd name="connsiteX13" fmla="*/ 2427316 w 7963592"/>
              <a:gd name="connsiteY13" fmla="*/ 1047403 h 2111432"/>
              <a:gd name="connsiteX14" fmla="*/ 2743200 w 7963592"/>
              <a:gd name="connsiteY14" fmla="*/ 1088967 h 2111432"/>
              <a:gd name="connsiteX15" fmla="*/ 2975956 w 7963592"/>
              <a:gd name="connsiteY15" fmla="*/ 1155469 h 2111432"/>
              <a:gd name="connsiteX16" fmla="*/ 3125585 w 7963592"/>
              <a:gd name="connsiteY16" fmla="*/ 1197032 h 2111432"/>
              <a:gd name="connsiteX17" fmla="*/ 3491345 w 7963592"/>
              <a:gd name="connsiteY17" fmla="*/ 1205345 h 2111432"/>
              <a:gd name="connsiteX18" fmla="*/ 3740727 w 7963592"/>
              <a:gd name="connsiteY18" fmla="*/ 1205345 h 2111432"/>
              <a:gd name="connsiteX19" fmla="*/ 4015047 w 7963592"/>
              <a:gd name="connsiteY19" fmla="*/ 1246909 h 2111432"/>
              <a:gd name="connsiteX20" fmla="*/ 4372494 w 7963592"/>
              <a:gd name="connsiteY20" fmla="*/ 1263534 h 2111432"/>
              <a:gd name="connsiteX21" fmla="*/ 4829694 w 7963592"/>
              <a:gd name="connsiteY21" fmla="*/ 1305098 h 2111432"/>
              <a:gd name="connsiteX22" fmla="*/ 4954385 w 7963592"/>
              <a:gd name="connsiteY22" fmla="*/ 1354974 h 2111432"/>
              <a:gd name="connsiteX23" fmla="*/ 5128952 w 7963592"/>
              <a:gd name="connsiteY23" fmla="*/ 1363287 h 2111432"/>
              <a:gd name="connsiteX24" fmla="*/ 5436523 w 7963592"/>
              <a:gd name="connsiteY24" fmla="*/ 1363287 h 2111432"/>
              <a:gd name="connsiteX25" fmla="*/ 5611091 w 7963592"/>
              <a:gd name="connsiteY25" fmla="*/ 1330036 h 2111432"/>
              <a:gd name="connsiteX26" fmla="*/ 5685905 w 7963592"/>
              <a:gd name="connsiteY26" fmla="*/ 1296785 h 2111432"/>
              <a:gd name="connsiteX27" fmla="*/ 6043352 w 7963592"/>
              <a:gd name="connsiteY27" fmla="*/ 1346661 h 2111432"/>
              <a:gd name="connsiteX28" fmla="*/ 6766560 w 7963592"/>
              <a:gd name="connsiteY28" fmla="*/ 1504603 h 2111432"/>
              <a:gd name="connsiteX29" fmla="*/ 7040880 w 7963592"/>
              <a:gd name="connsiteY29" fmla="*/ 1562793 h 2111432"/>
              <a:gd name="connsiteX30" fmla="*/ 7198822 w 7963592"/>
              <a:gd name="connsiteY30" fmla="*/ 1546167 h 2111432"/>
              <a:gd name="connsiteX31" fmla="*/ 7273636 w 7963592"/>
              <a:gd name="connsiteY31" fmla="*/ 1546167 h 2111432"/>
              <a:gd name="connsiteX32" fmla="*/ 7539643 w 7963592"/>
              <a:gd name="connsiteY32" fmla="*/ 1662545 h 2111432"/>
              <a:gd name="connsiteX33" fmla="*/ 7955280 w 7963592"/>
              <a:gd name="connsiteY33" fmla="*/ 1670858 h 2111432"/>
              <a:gd name="connsiteX34" fmla="*/ 7963592 w 7963592"/>
              <a:gd name="connsiteY34" fmla="*/ 1745672 h 2111432"/>
              <a:gd name="connsiteX35" fmla="*/ 7739149 w 7963592"/>
              <a:gd name="connsiteY35" fmla="*/ 1778923 h 2111432"/>
              <a:gd name="connsiteX36" fmla="*/ 7481454 w 7963592"/>
              <a:gd name="connsiteY36" fmla="*/ 1753985 h 2111432"/>
              <a:gd name="connsiteX37" fmla="*/ 7182196 w 7963592"/>
              <a:gd name="connsiteY37" fmla="*/ 1737360 h 2111432"/>
              <a:gd name="connsiteX38" fmla="*/ 6866312 w 7963592"/>
              <a:gd name="connsiteY38" fmla="*/ 1745672 h 2111432"/>
              <a:gd name="connsiteX39" fmla="*/ 6675120 w 7963592"/>
              <a:gd name="connsiteY39" fmla="*/ 1753985 h 2111432"/>
              <a:gd name="connsiteX40" fmla="*/ 6550429 w 7963592"/>
              <a:gd name="connsiteY40" fmla="*/ 1762298 h 2111432"/>
              <a:gd name="connsiteX41" fmla="*/ 6442363 w 7963592"/>
              <a:gd name="connsiteY41" fmla="*/ 1695796 h 2111432"/>
              <a:gd name="connsiteX42" fmla="*/ 6301047 w 7963592"/>
              <a:gd name="connsiteY42" fmla="*/ 1695796 h 2111432"/>
              <a:gd name="connsiteX43" fmla="*/ 6109854 w 7963592"/>
              <a:gd name="connsiteY43" fmla="*/ 1720734 h 2111432"/>
              <a:gd name="connsiteX44" fmla="*/ 5636029 w 7963592"/>
              <a:gd name="connsiteY44" fmla="*/ 1870363 h 2111432"/>
              <a:gd name="connsiteX45" fmla="*/ 5228705 w 7963592"/>
              <a:gd name="connsiteY45" fmla="*/ 1978429 h 2111432"/>
              <a:gd name="connsiteX46" fmla="*/ 4821382 w 7963592"/>
              <a:gd name="connsiteY46" fmla="*/ 2044930 h 2111432"/>
              <a:gd name="connsiteX47" fmla="*/ 4513811 w 7963592"/>
              <a:gd name="connsiteY47" fmla="*/ 2078181 h 2111432"/>
              <a:gd name="connsiteX48" fmla="*/ 4156363 w 7963592"/>
              <a:gd name="connsiteY48" fmla="*/ 2044930 h 2111432"/>
              <a:gd name="connsiteX49" fmla="*/ 3724102 w 7963592"/>
              <a:gd name="connsiteY49" fmla="*/ 2094807 h 2111432"/>
              <a:gd name="connsiteX50" fmla="*/ 3374967 w 7963592"/>
              <a:gd name="connsiteY50" fmla="*/ 2111432 h 2111432"/>
              <a:gd name="connsiteX51" fmla="*/ 3092334 w 7963592"/>
              <a:gd name="connsiteY51" fmla="*/ 2061556 h 2111432"/>
              <a:gd name="connsiteX52" fmla="*/ 2776451 w 7963592"/>
              <a:gd name="connsiteY52" fmla="*/ 1995054 h 2111432"/>
              <a:gd name="connsiteX53" fmla="*/ 2543694 w 7963592"/>
              <a:gd name="connsiteY53" fmla="*/ 1878676 h 2111432"/>
              <a:gd name="connsiteX54" fmla="*/ 2302625 w 7963592"/>
              <a:gd name="connsiteY54" fmla="*/ 1745672 h 2111432"/>
              <a:gd name="connsiteX55" fmla="*/ 2028305 w 7963592"/>
              <a:gd name="connsiteY55" fmla="*/ 1645920 h 2111432"/>
              <a:gd name="connsiteX56" fmla="*/ 1762298 w 7963592"/>
              <a:gd name="connsiteY56" fmla="*/ 1529541 h 2111432"/>
              <a:gd name="connsiteX57" fmla="*/ 1537854 w 7963592"/>
              <a:gd name="connsiteY57" fmla="*/ 1388225 h 2111432"/>
              <a:gd name="connsiteX58" fmla="*/ 1371600 w 7963592"/>
              <a:gd name="connsiteY58" fmla="*/ 1330036 h 2111432"/>
              <a:gd name="connsiteX59" fmla="*/ 1213658 w 7963592"/>
              <a:gd name="connsiteY59" fmla="*/ 1280160 h 2111432"/>
              <a:gd name="connsiteX60" fmla="*/ 1113905 w 7963592"/>
              <a:gd name="connsiteY60" fmla="*/ 1122218 h 2111432"/>
              <a:gd name="connsiteX61" fmla="*/ 1039091 w 7963592"/>
              <a:gd name="connsiteY61" fmla="*/ 989214 h 2111432"/>
              <a:gd name="connsiteX62" fmla="*/ 972589 w 7963592"/>
              <a:gd name="connsiteY62" fmla="*/ 881149 h 2111432"/>
              <a:gd name="connsiteX63" fmla="*/ 814647 w 7963592"/>
              <a:gd name="connsiteY63" fmla="*/ 781396 h 2111432"/>
              <a:gd name="connsiteX64" fmla="*/ 598516 w 7963592"/>
              <a:gd name="connsiteY64" fmla="*/ 698269 h 2111432"/>
              <a:gd name="connsiteX65" fmla="*/ 465512 w 7963592"/>
              <a:gd name="connsiteY65" fmla="*/ 581890 h 2111432"/>
              <a:gd name="connsiteX66" fmla="*/ 332509 w 7963592"/>
              <a:gd name="connsiteY66" fmla="*/ 473825 h 2111432"/>
              <a:gd name="connsiteX67" fmla="*/ 191192 w 7963592"/>
              <a:gd name="connsiteY67" fmla="*/ 407323 h 2111432"/>
              <a:gd name="connsiteX68" fmla="*/ 49876 w 7963592"/>
              <a:gd name="connsiteY68" fmla="*/ 307570 h 2111432"/>
              <a:gd name="connsiteX69" fmla="*/ 0 w 7963592"/>
              <a:gd name="connsiteY69" fmla="*/ 0 h 211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963592" h="2111432">
                <a:moveTo>
                  <a:pt x="0" y="0"/>
                </a:moveTo>
                <a:lnTo>
                  <a:pt x="282633" y="99753"/>
                </a:lnTo>
                <a:lnTo>
                  <a:pt x="399011" y="199505"/>
                </a:lnTo>
                <a:lnTo>
                  <a:pt x="648393" y="407323"/>
                </a:lnTo>
                <a:lnTo>
                  <a:pt x="806334" y="523701"/>
                </a:lnTo>
                <a:lnTo>
                  <a:pt x="872835" y="573578"/>
                </a:lnTo>
                <a:lnTo>
                  <a:pt x="1047404" y="573578"/>
                </a:lnTo>
                <a:lnTo>
                  <a:pt x="1271847" y="598515"/>
                </a:lnTo>
                <a:lnTo>
                  <a:pt x="1463040" y="640080"/>
                </a:lnTo>
                <a:lnTo>
                  <a:pt x="1596043" y="698269"/>
                </a:lnTo>
                <a:lnTo>
                  <a:pt x="1795549" y="764770"/>
                </a:lnTo>
                <a:lnTo>
                  <a:pt x="2011680" y="872836"/>
                </a:lnTo>
                <a:lnTo>
                  <a:pt x="2252749" y="989214"/>
                </a:lnTo>
                <a:lnTo>
                  <a:pt x="2427316" y="1047403"/>
                </a:lnTo>
                <a:lnTo>
                  <a:pt x="2743200" y="1088967"/>
                </a:lnTo>
                <a:lnTo>
                  <a:pt x="2975956" y="1155469"/>
                </a:lnTo>
                <a:lnTo>
                  <a:pt x="3125585" y="1197032"/>
                </a:lnTo>
                <a:lnTo>
                  <a:pt x="3491345" y="1205345"/>
                </a:lnTo>
                <a:lnTo>
                  <a:pt x="3740727" y="1205345"/>
                </a:lnTo>
                <a:lnTo>
                  <a:pt x="4015047" y="1246909"/>
                </a:lnTo>
                <a:lnTo>
                  <a:pt x="4372494" y="1263534"/>
                </a:lnTo>
                <a:lnTo>
                  <a:pt x="4829694" y="1305098"/>
                </a:lnTo>
                <a:lnTo>
                  <a:pt x="4954385" y="1354974"/>
                </a:lnTo>
                <a:lnTo>
                  <a:pt x="5128952" y="1363287"/>
                </a:lnTo>
                <a:lnTo>
                  <a:pt x="5436523" y="1363287"/>
                </a:lnTo>
                <a:lnTo>
                  <a:pt x="5611091" y="1330036"/>
                </a:lnTo>
                <a:lnTo>
                  <a:pt x="5685905" y="1296785"/>
                </a:lnTo>
                <a:lnTo>
                  <a:pt x="6043352" y="1346661"/>
                </a:lnTo>
                <a:lnTo>
                  <a:pt x="6766560" y="1504603"/>
                </a:lnTo>
                <a:lnTo>
                  <a:pt x="7040880" y="1562793"/>
                </a:lnTo>
                <a:lnTo>
                  <a:pt x="7198822" y="1546167"/>
                </a:lnTo>
                <a:lnTo>
                  <a:pt x="7273636" y="1546167"/>
                </a:lnTo>
                <a:lnTo>
                  <a:pt x="7539643" y="1662545"/>
                </a:lnTo>
                <a:lnTo>
                  <a:pt x="7955280" y="1670858"/>
                </a:lnTo>
                <a:lnTo>
                  <a:pt x="7963592" y="1745672"/>
                </a:lnTo>
                <a:lnTo>
                  <a:pt x="7739149" y="1778923"/>
                </a:lnTo>
                <a:lnTo>
                  <a:pt x="7481454" y="1753985"/>
                </a:lnTo>
                <a:lnTo>
                  <a:pt x="7182196" y="1737360"/>
                </a:lnTo>
                <a:lnTo>
                  <a:pt x="6866312" y="1745672"/>
                </a:lnTo>
                <a:lnTo>
                  <a:pt x="6675120" y="1753985"/>
                </a:lnTo>
                <a:lnTo>
                  <a:pt x="6550429" y="1762298"/>
                </a:lnTo>
                <a:lnTo>
                  <a:pt x="6442363" y="1695796"/>
                </a:lnTo>
                <a:lnTo>
                  <a:pt x="6301047" y="1695796"/>
                </a:lnTo>
                <a:lnTo>
                  <a:pt x="6109854" y="1720734"/>
                </a:lnTo>
                <a:lnTo>
                  <a:pt x="5636029" y="1870363"/>
                </a:lnTo>
                <a:lnTo>
                  <a:pt x="5228705" y="1978429"/>
                </a:lnTo>
                <a:lnTo>
                  <a:pt x="4821382" y="2044930"/>
                </a:lnTo>
                <a:lnTo>
                  <a:pt x="4513811" y="2078181"/>
                </a:lnTo>
                <a:lnTo>
                  <a:pt x="4156363" y="2044930"/>
                </a:lnTo>
                <a:lnTo>
                  <a:pt x="3724102" y="2094807"/>
                </a:lnTo>
                <a:lnTo>
                  <a:pt x="3374967" y="2111432"/>
                </a:lnTo>
                <a:lnTo>
                  <a:pt x="3092334" y="2061556"/>
                </a:lnTo>
                <a:lnTo>
                  <a:pt x="2776451" y="1995054"/>
                </a:lnTo>
                <a:lnTo>
                  <a:pt x="2543694" y="1878676"/>
                </a:lnTo>
                <a:lnTo>
                  <a:pt x="2302625" y="1745672"/>
                </a:lnTo>
                <a:lnTo>
                  <a:pt x="2028305" y="1645920"/>
                </a:lnTo>
                <a:lnTo>
                  <a:pt x="1762298" y="1529541"/>
                </a:lnTo>
                <a:lnTo>
                  <a:pt x="1537854" y="1388225"/>
                </a:lnTo>
                <a:lnTo>
                  <a:pt x="1371600" y="1330036"/>
                </a:lnTo>
                <a:lnTo>
                  <a:pt x="1213658" y="1280160"/>
                </a:lnTo>
                <a:lnTo>
                  <a:pt x="1113905" y="1122218"/>
                </a:lnTo>
                <a:lnTo>
                  <a:pt x="1039091" y="989214"/>
                </a:lnTo>
                <a:lnTo>
                  <a:pt x="972589" y="881149"/>
                </a:lnTo>
                <a:lnTo>
                  <a:pt x="814647" y="781396"/>
                </a:lnTo>
                <a:lnTo>
                  <a:pt x="598516" y="698269"/>
                </a:lnTo>
                <a:lnTo>
                  <a:pt x="465512" y="581890"/>
                </a:lnTo>
                <a:lnTo>
                  <a:pt x="332509" y="473825"/>
                </a:lnTo>
                <a:lnTo>
                  <a:pt x="191192" y="407323"/>
                </a:lnTo>
                <a:lnTo>
                  <a:pt x="49876" y="307570"/>
                </a:lnTo>
                <a:lnTo>
                  <a:pt x="0" y="0"/>
                </a:lnTo>
                <a:close/>
              </a:path>
            </a:pathLst>
          </a:custGeom>
          <a:solidFill>
            <a:srgbClr val="99FFCC">
              <a:alpha val="27059"/>
            </a:srgbClr>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103ECF92-ACD8-FB5B-1059-A040FD653837}"/>
              </a:ext>
            </a:extLst>
          </p:cNvPr>
          <p:cNvSpPr/>
          <p:nvPr/>
        </p:nvSpPr>
        <p:spPr>
          <a:xfrm>
            <a:off x="1450571" y="2910378"/>
            <a:ext cx="7971905" cy="2186248"/>
          </a:xfrm>
          <a:custGeom>
            <a:avLst/>
            <a:gdLst>
              <a:gd name="connsiteX0" fmla="*/ 0 w 7971905"/>
              <a:gd name="connsiteY0" fmla="*/ 0 h 2078182"/>
              <a:gd name="connsiteX1" fmla="*/ 74814 w 7971905"/>
              <a:gd name="connsiteY1" fmla="*/ 374073 h 2078182"/>
              <a:gd name="connsiteX2" fmla="*/ 299258 w 7971905"/>
              <a:gd name="connsiteY2" fmla="*/ 598517 h 2078182"/>
              <a:gd name="connsiteX3" fmla="*/ 374073 w 7971905"/>
              <a:gd name="connsiteY3" fmla="*/ 789709 h 2078182"/>
              <a:gd name="connsiteX4" fmla="*/ 407324 w 7971905"/>
              <a:gd name="connsiteY4" fmla="*/ 989215 h 2078182"/>
              <a:gd name="connsiteX5" fmla="*/ 415636 w 7971905"/>
              <a:gd name="connsiteY5" fmla="*/ 1255222 h 2078182"/>
              <a:gd name="connsiteX6" fmla="*/ 540327 w 7971905"/>
              <a:gd name="connsiteY6" fmla="*/ 1363287 h 2078182"/>
              <a:gd name="connsiteX7" fmla="*/ 631767 w 7971905"/>
              <a:gd name="connsiteY7" fmla="*/ 1438102 h 2078182"/>
              <a:gd name="connsiteX8" fmla="*/ 922713 w 7971905"/>
              <a:gd name="connsiteY8" fmla="*/ 1537855 h 2078182"/>
              <a:gd name="connsiteX9" fmla="*/ 1213658 w 7971905"/>
              <a:gd name="connsiteY9" fmla="*/ 1637607 h 2078182"/>
              <a:gd name="connsiteX10" fmla="*/ 1504604 w 7971905"/>
              <a:gd name="connsiteY10" fmla="*/ 1745673 h 2078182"/>
              <a:gd name="connsiteX11" fmla="*/ 1720734 w 7971905"/>
              <a:gd name="connsiteY11" fmla="*/ 1820487 h 2078182"/>
              <a:gd name="connsiteX12" fmla="*/ 1920240 w 7971905"/>
              <a:gd name="connsiteY12" fmla="*/ 1895302 h 2078182"/>
              <a:gd name="connsiteX13" fmla="*/ 2061556 w 7971905"/>
              <a:gd name="connsiteY13" fmla="*/ 1953491 h 2078182"/>
              <a:gd name="connsiteX14" fmla="*/ 2227811 w 7971905"/>
              <a:gd name="connsiteY14" fmla="*/ 1961804 h 2078182"/>
              <a:gd name="connsiteX15" fmla="*/ 2410691 w 7971905"/>
              <a:gd name="connsiteY15" fmla="*/ 1928553 h 2078182"/>
              <a:gd name="connsiteX16" fmla="*/ 2593571 w 7971905"/>
              <a:gd name="connsiteY16" fmla="*/ 1870364 h 2078182"/>
              <a:gd name="connsiteX17" fmla="*/ 2718262 w 7971905"/>
              <a:gd name="connsiteY17" fmla="*/ 1862051 h 2078182"/>
              <a:gd name="connsiteX18" fmla="*/ 2876204 w 7971905"/>
              <a:gd name="connsiteY18" fmla="*/ 1936866 h 2078182"/>
              <a:gd name="connsiteX19" fmla="*/ 3075709 w 7971905"/>
              <a:gd name="connsiteY19" fmla="*/ 1936866 h 2078182"/>
              <a:gd name="connsiteX20" fmla="*/ 3250276 w 7971905"/>
              <a:gd name="connsiteY20" fmla="*/ 1953491 h 2078182"/>
              <a:gd name="connsiteX21" fmla="*/ 3399905 w 7971905"/>
              <a:gd name="connsiteY21" fmla="*/ 1995055 h 2078182"/>
              <a:gd name="connsiteX22" fmla="*/ 3532909 w 7971905"/>
              <a:gd name="connsiteY22" fmla="*/ 2053244 h 2078182"/>
              <a:gd name="connsiteX23" fmla="*/ 3715789 w 7971905"/>
              <a:gd name="connsiteY23" fmla="*/ 2061557 h 2078182"/>
              <a:gd name="connsiteX24" fmla="*/ 3890356 w 7971905"/>
              <a:gd name="connsiteY24" fmla="*/ 2078182 h 2078182"/>
              <a:gd name="connsiteX25" fmla="*/ 3990109 w 7971905"/>
              <a:gd name="connsiteY25" fmla="*/ 2044931 h 2078182"/>
              <a:gd name="connsiteX26" fmla="*/ 4064924 w 7971905"/>
              <a:gd name="connsiteY26" fmla="*/ 1986742 h 2078182"/>
              <a:gd name="connsiteX27" fmla="*/ 4139738 w 7971905"/>
              <a:gd name="connsiteY27" fmla="*/ 1961804 h 2078182"/>
              <a:gd name="connsiteX28" fmla="*/ 4297680 w 7971905"/>
              <a:gd name="connsiteY28" fmla="*/ 1953491 h 2078182"/>
              <a:gd name="connsiteX29" fmla="*/ 4438996 w 7971905"/>
              <a:gd name="connsiteY29" fmla="*/ 2019993 h 2078182"/>
              <a:gd name="connsiteX30" fmla="*/ 4580313 w 7971905"/>
              <a:gd name="connsiteY30" fmla="*/ 2044931 h 2078182"/>
              <a:gd name="connsiteX31" fmla="*/ 4813069 w 7971905"/>
              <a:gd name="connsiteY31" fmla="*/ 2028306 h 2078182"/>
              <a:gd name="connsiteX32" fmla="*/ 5128953 w 7971905"/>
              <a:gd name="connsiteY32" fmla="*/ 1961804 h 2078182"/>
              <a:gd name="connsiteX33" fmla="*/ 5419898 w 7971905"/>
              <a:gd name="connsiteY33" fmla="*/ 1986742 h 2078182"/>
              <a:gd name="connsiteX34" fmla="*/ 5785658 w 7971905"/>
              <a:gd name="connsiteY34" fmla="*/ 2011680 h 2078182"/>
              <a:gd name="connsiteX35" fmla="*/ 6010102 w 7971905"/>
              <a:gd name="connsiteY35" fmla="*/ 2011680 h 2078182"/>
              <a:gd name="connsiteX36" fmla="*/ 6226233 w 7971905"/>
              <a:gd name="connsiteY36" fmla="*/ 2044931 h 2078182"/>
              <a:gd name="connsiteX37" fmla="*/ 6350924 w 7971905"/>
              <a:gd name="connsiteY37" fmla="*/ 2036618 h 2078182"/>
              <a:gd name="connsiteX38" fmla="*/ 6417425 w 7971905"/>
              <a:gd name="connsiteY38" fmla="*/ 2019993 h 2078182"/>
              <a:gd name="connsiteX39" fmla="*/ 6434051 w 7971905"/>
              <a:gd name="connsiteY39" fmla="*/ 1961804 h 2078182"/>
              <a:gd name="connsiteX40" fmla="*/ 6409113 w 7971905"/>
              <a:gd name="connsiteY40" fmla="*/ 1928553 h 2078182"/>
              <a:gd name="connsiteX41" fmla="*/ 6342611 w 7971905"/>
              <a:gd name="connsiteY41" fmla="*/ 1903615 h 2078182"/>
              <a:gd name="connsiteX42" fmla="*/ 6226233 w 7971905"/>
              <a:gd name="connsiteY42" fmla="*/ 1903615 h 2078182"/>
              <a:gd name="connsiteX43" fmla="*/ 6143105 w 7971905"/>
              <a:gd name="connsiteY43" fmla="*/ 1903615 h 2078182"/>
              <a:gd name="connsiteX44" fmla="*/ 6084916 w 7971905"/>
              <a:gd name="connsiteY44" fmla="*/ 1903615 h 2078182"/>
              <a:gd name="connsiteX45" fmla="*/ 6084916 w 7971905"/>
              <a:gd name="connsiteY45" fmla="*/ 1903615 h 2078182"/>
              <a:gd name="connsiteX46" fmla="*/ 6059978 w 7971905"/>
              <a:gd name="connsiteY46" fmla="*/ 1812175 h 2078182"/>
              <a:gd name="connsiteX47" fmla="*/ 6176356 w 7971905"/>
              <a:gd name="connsiteY47" fmla="*/ 1762298 h 2078182"/>
              <a:gd name="connsiteX48" fmla="*/ 6317673 w 7971905"/>
              <a:gd name="connsiteY48" fmla="*/ 1704109 h 2078182"/>
              <a:gd name="connsiteX49" fmla="*/ 6475614 w 7971905"/>
              <a:gd name="connsiteY49" fmla="*/ 1670858 h 2078182"/>
              <a:gd name="connsiteX50" fmla="*/ 6492240 w 7971905"/>
              <a:gd name="connsiteY50" fmla="*/ 1704109 h 2078182"/>
              <a:gd name="connsiteX51" fmla="*/ 6467302 w 7971905"/>
              <a:gd name="connsiteY51" fmla="*/ 1762298 h 2078182"/>
              <a:gd name="connsiteX52" fmla="*/ 6467302 w 7971905"/>
              <a:gd name="connsiteY52" fmla="*/ 1762298 h 2078182"/>
              <a:gd name="connsiteX53" fmla="*/ 6591993 w 7971905"/>
              <a:gd name="connsiteY53" fmla="*/ 1845426 h 2078182"/>
              <a:gd name="connsiteX54" fmla="*/ 6741622 w 7971905"/>
              <a:gd name="connsiteY54" fmla="*/ 1837113 h 2078182"/>
              <a:gd name="connsiteX55" fmla="*/ 6907876 w 7971905"/>
              <a:gd name="connsiteY55" fmla="*/ 1837113 h 2078182"/>
              <a:gd name="connsiteX56" fmla="*/ 7015942 w 7971905"/>
              <a:gd name="connsiteY56" fmla="*/ 1920240 h 2078182"/>
              <a:gd name="connsiteX57" fmla="*/ 7132320 w 7971905"/>
              <a:gd name="connsiteY57" fmla="*/ 2003367 h 2078182"/>
              <a:gd name="connsiteX58" fmla="*/ 7240385 w 7971905"/>
              <a:gd name="connsiteY58" fmla="*/ 2036618 h 2078182"/>
              <a:gd name="connsiteX59" fmla="*/ 7381702 w 7971905"/>
              <a:gd name="connsiteY59" fmla="*/ 1995055 h 2078182"/>
              <a:gd name="connsiteX60" fmla="*/ 7481454 w 7971905"/>
              <a:gd name="connsiteY60" fmla="*/ 1970117 h 2078182"/>
              <a:gd name="connsiteX61" fmla="*/ 7547956 w 7971905"/>
              <a:gd name="connsiteY61" fmla="*/ 1928553 h 2078182"/>
              <a:gd name="connsiteX62" fmla="*/ 7547956 w 7971905"/>
              <a:gd name="connsiteY62" fmla="*/ 1853738 h 2078182"/>
              <a:gd name="connsiteX63" fmla="*/ 7498080 w 7971905"/>
              <a:gd name="connsiteY63" fmla="*/ 1778924 h 2078182"/>
              <a:gd name="connsiteX64" fmla="*/ 7356764 w 7971905"/>
              <a:gd name="connsiteY64" fmla="*/ 1745673 h 2078182"/>
              <a:gd name="connsiteX65" fmla="*/ 7290262 w 7971905"/>
              <a:gd name="connsiteY65" fmla="*/ 1737360 h 2078182"/>
              <a:gd name="connsiteX66" fmla="*/ 7248698 w 7971905"/>
              <a:gd name="connsiteY66" fmla="*/ 1704109 h 2078182"/>
              <a:gd name="connsiteX67" fmla="*/ 7248698 w 7971905"/>
              <a:gd name="connsiteY67" fmla="*/ 1662546 h 2078182"/>
              <a:gd name="connsiteX68" fmla="*/ 7331825 w 7971905"/>
              <a:gd name="connsiteY68" fmla="*/ 1670858 h 2078182"/>
              <a:gd name="connsiteX69" fmla="*/ 7523018 w 7971905"/>
              <a:gd name="connsiteY69" fmla="*/ 1720735 h 2078182"/>
              <a:gd name="connsiteX70" fmla="*/ 7938654 w 7971905"/>
              <a:gd name="connsiteY70" fmla="*/ 1795549 h 2078182"/>
              <a:gd name="connsiteX71" fmla="*/ 7971905 w 7971905"/>
              <a:gd name="connsiteY71" fmla="*/ 1803862 h 2078182"/>
              <a:gd name="connsiteX72" fmla="*/ 7955280 w 7971905"/>
              <a:gd name="connsiteY72" fmla="*/ 1687484 h 2078182"/>
              <a:gd name="connsiteX73" fmla="*/ 7955280 w 7971905"/>
              <a:gd name="connsiteY73" fmla="*/ 1587731 h 2078182"/>
              <a:gd name="connsiteX74" fmla="*/ 7955280 w 7971905"/>
              <a:gd name="connsiteY74" fmla="*/ 1587731 h 2078182"/>
              <a:gd name="connsiteX75" fmla="*/ 7938654 w 7971905"/>
              <a:gd name="connsiteY75" fmla="*/ 1438102 h 2078182"/>
              <a:gd name="connsiteX76" fmla="*/ 7764087 w 7971905"/>
              <a:gd name="connsiteY76" fmla="*/ 1454727 h 2078182"/>
              <a:gd name="connsiteX77" fmla="*/ 7631084 w 7971905"/>
              <a:gd name="connsiteY77" fmla="*/ 1454727 h 2078182"/>
              <a:gd name="connsiteX78" fmla="*/ 7448204 w 7971905"/>
              <a:gd name="connsiteY78" fmla="*/ 1429789 h 2078182"/>
              <a:gd name="connsiteX79" fmla="*/ 7240385 w 7971905"/>
              <a:gd name="connsiteY79" fmla="*/ 1421477 h 2078182"/>
              <a:gd name="connsiteX80" fmla="*/ 7074131 w 7971905"/>
              <a:gd name="connsiteY80" fmla="*/ 1429789 h 2078182"/>
              <a:gd name="connsiteX81" fmla="*/ 6874625 w 7971905"/>
              <a:gd name="connsiteY81" fmla="*/ 1438102 h 2078182"/>
              <a:gd name="connsiteX82" fmla="*/ 6641869 w 7971905"/>
              <a:gd name="connsiteY82" fmla="*/ 1446415 h 2078182"/>
              <a:gd name="connsiteX83" fmla="*/ 6508865 w 7971905"/>
              <a:gd name="connsiteY83" fmla="*/ 1446415 h 2078182"/>
              <a:gd name="connsiteX84" fmla="*/ 6458989 w 7971905"/>
              <a:gd name="connsiteY84" fmla="*/ 1413164 h 2078182"/>
              <a:gd name="connsiteX85" fmla="*/ 6417425 w 7971905"/>
              <a:gd name="connsiteY85" fmla="*/ 1379913 h 2078182"/>
              <a:gd name="connsiteX86" fmla="*/ 6259484 w 7971905"/>
              <a:gd name="connsiteY86" fmla="*/ 1388226 h 2078182"/>
              <a:gd name="connsiteX87" fmla="*/ 6126480 w 7971905"/>
              <a:gd name="connsiteY87" fmla="*/ 1388226 h 2078182"/>
              <a:gd name="connsiteX88" fmla="*/ 5951913 w 7971905"/>
              <a:gd name="connsiteY88" fmla="*/ 1438102 h 2078182"/>
              <a:gd name="connsiteX89" fmla="*/ 5710844 w 7971905"/>
              <a:gd name="connsiteY89" fmla="*/ 1521229 h 2078182"/>
              <a:gd name="connsiteX90" fmla="*/ 5503025 w 7971905"/>
              <a:gd name="connsiteY90" fmla="*/ 1571106 h 2078182"/>
              <a:gd name="connsiteX91" fmla="*/ 5253644 w 7971905"/>
              <a:gd name="connsiteY91" fmla="*/ 1645920 h 2078182"/>
              <a:gd name="connsiteX92" fmla="*/ 4954385 w 7971905"/>
              <a:gd name="connsiteY92" fmla="*/ 1704109 h 2078182"/>
              <a:gd name="connsiteX93" fmla="*/ 4788131 w 7971905"/>
              <a:gd name="connsiteY93" fmla="*/ 1737360 h 2078182"/>
              <a:gd name="connsiteX94" fmla="*/ 4555374 w 7971905"/>
              <a:gd name="connsiteY94" fmla="*/ 1745673 h 2078182"/>
              <a:gd name="connsiteX95" fmla="*/ 4397433 w 7971905"/>
              <a:gd name="connsiteY95" fmla="*/ 1753986 h 2078182"/>
              <a:gd name="connsiteX96" fmla="*/ 4231178 w 7971905"/>
              <a:gd name="connsiteY96" fmla="*/ 1737360 h 2078182"/>
              <a:gd name="connsiteX97" fmla="*/ 4139738 w 7971905"/>
              <a:gd name="connsiteY97" fmla="*/ 1729047 h 2078182"/>
              <a:gd name="connsiteX98" fmla="*/ 3973484 w 7971905"/>
              <a:gd name="connsiteY98" fmla="*/ 1737360 h 2078182"/>
              <a:gd name="connsiteX99" fmla="*/ 3724102 w 7971905"/>
              <a:gd name="connsiteY99" fmla="*/ 1778924 h 2078182"/>
              <a:gd name="connsiteX100" fmla="*/ 3524596 w 7971905"/>
              <a:gd name="connsiteY100" fmla="*/ 1787237 h 2078182"/>
              <a:gd name="connsiteX101" fmla="*/ 3424844 w 7971905"/>
              <a:gd name="connsiteY101" fmla="*/ 1795549 h 2078182"/>
              <a:gd name="connsiteX102" fmla="*/ 3266902 w 7971905"/>
              <a:gd name="connsiteY102" fmla="*/ 1778924 h 2078182"/>
              <a:gd name="connsiteX103" fmla="*/ 3100647 w 7971905"/>
              <a:gd name="connsiteY103" fmla="*/ 1745673 h 2078182"/>
              <a:gd name="connsiteX104" fmla="*/ 2809702 w 7971905"/>
              <a:gd name="connsiteY104" fmla="*/ 1695797 h 2078182"/>
              <a:gd name="connsiteX105" fmla="*/ 2734887 w 7971905"/>
              <a:gd name="connsiteY105" fmla="*/ 1670858 h 2078182"/>
              <a:gd name="connsiteX106" fmla="*/ 2502131 w 7971905"/>
              <a:gd name="connsiteY106" fmla="*/ 1554480 h 2078182"/>
              <a:gd name="connsiteX107" fmla="*/ 2360814 w 7971905"/>
              <a:gd name="connsiteY107" fmla="*/ 1487978 h 2078182"/>
              <a:gd name="connsiteX108" fmla="*/ 2202873 w 7971905"/>
              <a:gd name="connsiteY108" fmla="*/ 1404851 h 2078182"/>
              <a:gd name="connsiteX109" fmla="*/ 2003367 w 7971905"/>
              <a:gd name="connsiteY109" fmla="*/ 1338349 h 2078182"/>
              <a:gd name="connsiteX110" fmla="*/ 1837113 w 7971905"/>
              <a:gd name="connsiteY110" fmla="*/ 1263535 h 2078182"/>
              <a:gd name="connsiteX111" fmla="*/ 1687484 w 7971905"/>
              <a:gd name="connsiteY111" fmla="*/ 1188720 h 2078182"/>
              <a:gd name="connsiteX112" fmla="*/ 1546167 w 7971905"/>
              <a:gd name="connsiteY112" fmla="*/ 1097280 h 2078182"/>
              <a:gd name="connsiteX113" fmla="*/ 1413164 w 7971905"/>
              <a:gd name="connsiteY113" fmla="*/ 1039091 h 2078182"/>
              <a:gd name="connsiteX114" fmla="*/ 1305098 w 7971905"/>
              <a:gd name="connsiteY114" fmla="*/ 997527 h 2078182"/>
              <a:gd name="connsiteX115" fmla="*/ 1180407 w 7971905"/>
              <a:gd name="connsiteY115" fmla="*/ 972589 h 2078182"/>
              <a:gd name="connsiteX116" fmla="*/ 1105593 w 7971905"/>
              <a:gd name="connsiteY116" fmla="*/ 831273 h 2078182"/>
              <a:gd name="connsiteX117" fmla="*/ 1039091 w 7971905"/>
              <a:gd name="connsiteY117" fmla="*/ 748146 h 2078182"/>
              <a:gd name="connsiteX118" fmla="*/ 989214 w 7971905"/>
              <a:gd name="connsiteY118" fmla="*/ 640080 h 2078182"/>
              <a:gd name="connsiteX119" fmla="*/ 939338 w 7971905"/>
              <a:gd name="connsiteY119" fmla="*/ 548640 h 2078182"/>
              <a:gd name="connsiteX120" fmla="*/ 814647 w 7971905"/>
              <a:gd name="connsiteY120" fmla="*/ 482138 h 2078182"/>
              <a:gd name="connsiteX121" fmla="*/ 748145 w 7971905"/>
              <a:gd name="connsiteY121" fmla="*/ 432262 h 2078182"/>
              <a:gd name="connsiteX122" fmla="*/ 615142 w 7971905"/>
              <a:gd name="connsiteY122" fmla="*/ 407324 h 2078182"/>
              <a:gd name="connsiteX123" fmla="*/ 556953 w 7971905"/>
              <a:gd name="connsiteY123" fmla="*/ 365760 h 2078182"/>
              <a:gd name="connsiteX124" fmla="*/ 440574 w 7971905"/>
              <a:gd name="connsiteY124" fmla="*/ 266007 h 2078182"/>
              <a:gd name="connsiteX125" fmla="*/ 307571 w 7971905"/>
              <a:gd name="connsiteY125" fmla="*/ 157942 h 2078182"/>
              <a:gd name="connsiteX126" fmla="*/ 174567 w 7971905"/>
              <a:gd name="connsiteY126" fmla="*/ 83127 h 2078182"/>
              <a:gd name="connsiteX127" fmla="*/ 0 w 7971905"/>
              <a:gd name="connsiteY127" fmla="*/ 0 h 2078182"/>
              <a:gd name="connsiteX0" fmla="*/ 0 w 7971905"/>
              <a:gd name="connsiteY0" fmla="*/ 0 h 2078182"/>
              <a:gd name="connsiteX1" fmla="*/ 74814 w 7971905"/>
              <a:gd name="connsiteY1" fmla="*/ 374073 h 2078182"/>
              <a:gd name="connsiteX2" fmla="*/ 299258 w 7971905"/>
              <a:gd name="connsiteY2" fmla="*/ 598517 h 2078182"/>
              <a:gd name="connsiteX3" fmla="*/ 374073 w 7971905"/>
              <a:gd name="connsiteY3" fmla="*/ 789709 h 2078182"/>
              <a:gd name="connsiteX4" fmla="*/ 407324 w 7971905"/>
              <a:gd name="connsiteY4" fmla="*/ 989215 h 2078182"/>
              <a:gd name="connsiteX5" fmla="*/ 415636 w 7971905"/>
              <a:gd name="connsiteY5" fmla="*/ 1255222 h 2078182"/>
              <a:gd name="connsiteX6" fmla="*/ 540327 w 7971905"/>
              <a:gd name="connsiteY6" fmla="*/ 1363287 h 2078182"/>
              <a:gd name="connsiteX7" fmla="*/ 631767 w 7971905"/>
              <a:gd name="connsiteY7" fmla="*/ 1438102 h 2078182"/>
              <a:gd name="connsiteX8" fmla="*/ 922713 w 7971905"/>
              <a:gd name="connsiteY8" fmla="*/ 1537855 h 2078182"/>
              <a:gd name="connsiteX9" fmla="*/ 1213658 w 7971905"/>
              <a:gd name="connsiteY9" fmla="*/ 1637607 h 2078182"/>
              <a:gd name="connsiteX10" fmla="*/ 1504604 w 7971905"/>
              <a:gd name="connsiteY10" fmla="*/ 1745673 h 2078182"/>
              <a:gd name="connsiteX11" fmla="*/ 1720734 w 7971905"/>
              <a:gd name="connsiteY11" fmla="*/ 1820487 h 2078182"/>
              <a:gd name="connsiteX12" fmla="*/ 1920240 w 7971905"/>
              <a:gd name="connsiteY12" fmla="*/ 1895302 h 2078182"/>
              <a:gd name="connsiteX13" fmla="*/ 2061556 w 7971905"/>
              <a:gd name="connsiteY13" fmla="*/ 1953491 h 2078182"/>
              <a:gd name="connsiteX14" fmla="*/ 2227811 w 7971905"/>
              <a:gd name="connsiteY14" fmla="*/ 1961804 h 2078182"/>
              <a:gd name="connsiteX15" fmla="*/ 2410691 w 7971905"/>
              <a:gd name="connsiteY15" fmla="*/ 1928553 h 2078182"/>
              <a:gd name="connsiteX16" fmla="*/ 2593571 w 7971905"/>
              <a:gd name="connsiteY16" fmla="*/ 2019993 h 2078182"/>
              <a:gd name="connsiteX17" fmla="*/ 2718262 w 7971905"/>
              <a:gd name="connsiteY17" fmla="*/ 1862051 h 2078182"/>
              <a:gd name="connsiteX18" fmla="*/ 2876204 w 7971905"/>
              <a:gd name="connsiteY18" fmla="*/ 1936866 h 2078182"/>
              <a:gd name="connsiteX19" fmla="*/ 3075709 w 7971905"/>
              <a:gd name="connsiteY19" fmla="*/ 1936866 h 2078182"/>
              <a:gd name="connsiteX20" fmla="*/ 3250276 w 7971905"/>
              <a:gd name="connsiteY20" fmla="*/ 1953491 h 2078182"/>
              <a:gd name="connsiteX21" fmla="*/ 3399905 w 7971905"/>
              <a:gd name="connsiteY21" fmla="*/ 1995055 h 2078182"/>
              <a:gd name="connsiteX22" fmla="*/ 3532909 w 7971905"/>
              <a:gd name="connsiteY22" fmla="*/ 2053244 h 2078182"/>
              <a:gd name="connsiteX23" fmla="*/ 3715789 w 7971905"/>
              <a:gd name="connsiteY23" fmla="*/ 2061557 h 2078182"/>
              <a:gd name="connsiteX24" fmla="*/ 3890356 w 7971905"/>
              <a:gd name="connsiteY24" fmla="*/ 2078182 h 2078182"/>
              <a:gd name="connsiteX25" fmla="*/ 3990109 w 7971905"/>
              <a:gd name="connsiteY25" fmla="*/ 2044931 h 2078182"/>
              <a:gd name="connsiteX26" fmla="*/ 4064924 w 7971905"/>
              <a:gd name="connsiteY26" fmla="*/ 1986742 h 2078182"/>
              <a:gd name="connsiteX27" fmla="*/ 4139738 w 7971905"/>
              <a:gd name="connsiteY27" fmla="*/ 1961804 h 2078182"/>
              <a:gd name="connsiteX28" fmla="*/ 4297680 w 7971905"/>
              <a:gd name="connsiteY28" fmla="*/ 1953491 h 2078182"/>
              <a:gd name="connsiteX29" fmla="*/ 4438996 w 7971905"/>
              <a:gd name="connsiteY29" fmla="*/ 2019993 h 2078182"/>
              <a:gd name="connsiteX30" fmla="*/ 4580313 w 7971905"/>
              <a:gd name="connsiteY30" fmla="*/ 2044931 h 2078182"/>
              <a:gd name="connsiteX31" fmla="*/ 4813069 w 7971905"/>
              <a:gd name="connsiteY31" fmla="*/ 2028306 h 2078182"/>
              <a:gd name="connsiteX32" fmla="*/ 5128953 w 7971905"/>
              <a:gd name="connsiteY32" fmla="*/ 1961804 h 2078182"/>
              <a:gd name="connsiteX33" fmla="*/ 5419898 w 7971905"/>
              <a:gd name="connsiteY33" fmla="*/ 1986742 h 2078182"/>
              <a:gd name="connsiteX34" fmla="*/ 5785658 w 7971905"/>
              <a:gd name="connsiteY34" fmla="*/ 2011680 h 2078182"/>
              <a:gd name="connsiteX35" fmla="*/ 6010102 w 7971905"/>
              <a:gd name="connsiteY35" fmla="*/ 2011680 h 2078182"/>
              <a:gd name="connsiteX36" fmla="*/ 6226233 w 7971905"/>
              <a:gd name="connsiteY36" fmla="*/ 2044931 h 2078182"/>
              <a:gd name="connsiteX37" fmla="*/ 6350924 w 7971905"/>
              <a:gd name="connsiteY37" fmla="*/ 2036618 h 2078182"/>
              <a:gd name="connsiteX38" fmla="*/ 6417425 w 7971905"/>
              <a:gd name="connsiteY38" fmla="*/ 2019993 h 2078182"/>
              <a:gd name="connsiteX39" fmla="*/ 6434051 w 7971905"/>
              <a:gd name="connsiteY39" fmla="*/ 1961804 h 2078182"/>
              <a:gd name="connsiteX40" fmla="*/ 6409113 w 7971905"/>
              <a:gd name="connsiteY40" fmla="*/ 1928553 h 2078182"/>
              <a:gd name="connsiteX41" fmla="*/ 6342611 w 7971905"/>
              <a:gd name="connsiteY41" fmla="*/ 1903615 h 2078182"/>
              <a:gd name="connsiteX42" fmla="*/ 6226233 w 7971905"/>
              <a:gd name="connsiteY42" fmla="*/ 1903615 h 2078182"/>
              <a:gd name="connsiteX43" fmla="*/ 6143105 w 7971905"/>
              <a:gd name="connsiteY43" fmla="*/ 1903615 h 2078182"/>
              <a:gd name="connsiteX44" fmla="*/ 6084916 w 7971905"/>
              <a:gd name="connsiteY44" fmla="*/ 1903615 h 2078182"/>
              <a:gd name="connsiteX45" fmla="*/ 6084916 w 7971905"/>
              <a:gd name="connsiteY45" fmla="*/ 1903615 h 2078182"/>
              <a:gd name="connsiteX46" fmla="*/ 6059978 w 7971905"/>
              <a:gd name="connsiteY46" fmla="*/ 1812175 h 2078182"/>
              <a:gd name="connsiteX47" fmla="*/ 6176356 w 7971905"/>
              <a:gd name="connsiteY47" fmla="*/ 1762298 h 2078182"/>
              <a:gd name="connsiteX48" fmla="*/ 6317673 w 7971905"/>
              <a:gd name="connsiteY48" fmla="*/ 1704109 h 2078182"/>
              <a:gd name="connsiteX49" fmla="*/ 6475614 w 7971905"/>
              <a:gd name="connsiteY49" fmla="*/ 1670858 h 2078182"/>
              <a:gd name="connsiteX50" fmla="*/ 6492240 w 7971905"/>
              <a:gd name="connsiteY50" fmla="*/ 1704109 h 2078182"/>
              <a:gd name="connsiteX51" fmla="*/ 6467302 w 7971905"/>
              <a:gd name="connsiteY51" fmla="*/ 1762298 h 2078182"/>
              <a:gd name="connsiteX52" fmla="*/ 6467302 w 7971905"/>
              <a:gd name="connsiteY52" fmla="*/ 1762298 h 2078182"/>
              <a:gd name="connsiteX53" fmla="*/ 6591993 w 7971905"/>
              <a:gd name="connsiteY53" fmla="*/ 1845426 h 2078182"/>
              <a:gd name="connsiteX54" fmla="*/ 6741622 w 7971905"/>
              <a:gd name="connsiteY54" fmla="*/ 1837113 h 2078182"/>
              <a:gd name="connsiteX55" fmla="*/ 6907876 w 7971905"/>
              <a:gd name="connsiteY55" fmla="*/ 1837113 h 2078182"/>
              <a:gd name="connsiteX56" fmla="*/ 7015942 w 7971905"/>
              <a:gd name="connsiteY56" fmla="*/ 1920240 h 2078182"/>
              <a:gd name="connsiteX57" fmla="*/ 7132320 w 7971905"/>
              <a:gd name="connsiteY57" fmla="*/ 2003367 h 2078182"/>
              <a:gd name="connsiteX58" fmla="*/ 7240385 w 7971905"/>
              <a:gd name="connsiteY58" fmla="*/ 2036618 h 2078182"/>
              <a:gd name="connsiteX59" fmla="*/ 7381702 w 7971905"/>
              <a:gd name="connsiteY59" fmla="*/ 1995055 h 2078182"/>
              <a:gd name="connsiteX60" fmla="*/ 7481454 w 7971905"/>
              <a:gd name="connsiteY60" fmla="*/ 1970117 h 2078182"/>
              <a:gd name="connsiteX61" fmla="*/ 7547956 w 7971905"/>
              <a:gd name="connsiteY61" fmla="*/ 1928553 h 2078182"/>
              <a:gd name="connsiteX62" fmla="*/ 7547956 w 7971905"/>
              <a:gd name="connsiteY62" fmla="*/ 1853738 h 2078182"/>
              <a:gd name="connsiteX63" fmla="*/ 7498080 w 7971905"/>
              <a:gd name="connsiteY63" fmla="*/ 1778924 h 2078182"/>
              <a:gd name="connsiteX64" fmla="*/ 7356764 w 7971905"/>
              <a:gd name="connsiteY64" fmla="*/ 1745673 h 2078182"/>
              <a:gd name="connsiteX65" fmla="*/ 7290262 w 7971905"/>
              <a:gd name="connsiteY65" fmla="*/ 1737360 h 2078182"/>
              <a:gd name="connsiteX66" fmla="*/ 7248698 w 7971905"/>
              <a:gd name="connsiteY66" fmla="*/ 1704109 h 2078182"/>
              <a:gd name="connsiteX67" fmla="*/ 7248698 w 7971905"/>
              <a:gd name="connsiteY67" fmla="*/ 1662546 h 2078182"/>
              <a:gd name="connsiteX68" fmla="*/ 7331825 w 7971905"/>
              <a:gd name="connsiteY68" fmla="*/ 1670858 h 2078182"/>
              <a:gd name="connsiteX69" fmla="*/ 7523018 w 7971905"/>
              <a:gd name="connsiteY69" fmla="*/ 1720735 h 2078182"/>
              <a:gd name="connsiteX70" fmla="*/ 7938654 w 7971905"/>
              <a:gd name="connsiteY70" fmla="*/ 1795549 h 2078182"/>
              <a:gd name="connsiteX71" fmla="*/ 7971905 w 7971905"/>
              <a:gd name="connsiteY71" fmla="*/ 1803862 h 2078182"/>
              <a:gd name="connsiteX72" fmla="*/ 7955280 w 7971905"/>
              <a:gd name="connsiteY72" fmla="*/ 1687484 h 2078182"/>
              <a:gd name="connsiteX73" fmla="*/ 7955280 w 7971905"/>
              <a:gd name="connsiteY73" fmla="*/ 1587731 h 2078182"/>
              <a:gd name="connsiteX74" fmla="*/ 7955280 w 7971905"/>
              <a:gd name="connsiteY74" fmla="*/ 1587731 h 2078182"/>
              <a:gd name="connsiteX75" fmla="*/ 7938654 w 7971905"/>
              <a:gd name="connsiteY75" fmla="*/ 1438102 h 2078182"/>
              <a:gd name="connsiteX76" fmla="*/ 7764087 w 7971905"/>
              <a:gd name="connsiteY76" fmla="*/ 1454727 h 2078182"/>
              <a:gd name="connsiteX77" fmla="*/ 7631084 w 7971905"/>
              <a:gd name="connsiteY77" fmla="*/ 1454727 h 2078182"/>
              <a:gd name="connsiteX78" fmla="*/ 7448204 w 7971905"/>
              <a:gd name="connsiteY78" fmla="*/ 1429789 h 2078182"/>
              <a:gd name="connsiteX79" fmla="*/ 7240385 w 7971905"/>
              <a:gd name="connsiteY79" fmla="*/ 1421477 h 2078182"/>
              <a:gd name="connsiteX80" fmla="*/ 7074131 w 7971905"/>
              <a:gd name="connsiteY80" fmla="*/ 1429789 h 2078182"/>
              <a:gd name="connsiteX81" fmla="*/ 6874625 w 7971905"/>
              <a:gd name="connsiteY81" fmla="*/ 1438102 h 2078182"/>
              <a:gd name="connsiteX82" fmla="*/ 6641869 w 7971905"/>
              <a:gd name="connsiteY82" fmla="*/ 1446415 h 2078182"/>
              <a:gd name="connsiteX83" fmla="*/ 6508865 w 7971905"/>
              <a:gd name="connsiteY83" fmla="*/ 1446415 h 2078182"/>
              <a:gd name="connsiteX84" fmla="*/ 6458989 w 7971905"/>
              <a:gd name="connsiteY84" fmla="*/ 1413164 h 2078182"/>
              <a:gd name="connsiteX85" fmla="*/ 6417425 w 7971905"/>
              <a:gd name="connsiteY85" fmla="*/ 1379913 h 2078182"/>
              <a:gd name="connsiteX86" fmla="*/ 6259484 w 7971905"/>
              <a:gd name="connsiteY86" fmla="*/ 1388226 h 2078182"/>
              <a:gd name="connsiteX87" fmla="*/ 6126480 w 7971905"/>
              <a:gd name="connsiteY87" fmla="*/ 1388226 h 2078182"/>
              <a:gd name="connsiteX88" fmla="*/ 5951913 w 7971905"/>
              <a:gd name="connsiteY88" fmla="*/ 1438102 h 2078182"/>
              <a:gd name="connsiteX89" fmla="*/ 5710844 w 7971905"/>
              <a:gd name="connsiteY89" fmla="*/ 1521229 h 2078182"/>
              <a:gd name="connsiteX90" fmla="*/ 5503025 w 7971905"/>
              <a:gd name="connsiteY90" fmla="*/ 1571106 h 2078182"/>
              <a:gd name="connsiteX91" fmla="*/ 5253644 w 7971905"/>
              <a:gd name="connsiteY91" fmla="*/ 1645920 h 2078182"/>
              <a:gd name="connsiteX92" fmla="*/ 4954385 w 7971905"/>
              <a:gd name="connsiteY92" fmla="*/ 1704109 h 2078182"/>
              <a:gd name="connsiteX93" fmla="*/ 4788131 w 7971905"/>
              <a:gd name="connsiteY93" fmla="*/ 1737360 h 2078182"/>
              <a:gd name="connsiteX94" fmla="*/ 4555374 w 7971905"/>
              <a:gd name="connsiteY94" fmla="*/ 1745673 h 2078182"/>
              <a:gd name="connsiteX95" fmla="*/ 4397433 w 7971905"/>
              <a:gd name="connsiteY95" fmla="*/ 1753986 h 2078182"/>
              <a:gd name="connsiteX96" fmla="*/ 4231178 w 7971905"/>
              <a:gd name="connsiteY96" fmla="*/ 1737360 h 2078182"/>
              <a:gd name="connsiteX97" fmla="*/ 4139738 w 7971905"/>
              <a:gd name="connsiteY97" fmla="*/ 1729047 h 2078182"/>
              <a:gd name="connsiteX98" fmla="*/ 3973484 w 7971905"/>
              <a:gd name="connsiteY98" fmla="*/ 1737360 h 2078182"/>
              <a:gd name="connsiteX99" fmla="*/ 3724102 w 7971905"/>
              <a:gd name="connsiteY99" fmla="*/ 1778924 h 2078182"/>
              <a:gd name="connsiteX100" fmla="*/ 3524596 w 7971905"/>
              <a:gd name="connsiteY100" fmla="*/ 1787237 h 2078182"/>
              <a:gd name="connsiteX101" fmla="*/ 3424844 w 7971905"/>
              <a:gd name="connsiteY101" fmla="*/ 1795549 h 2078182"/>
              <a:gd name="connsiteX102" fmla="*/ 3266902 w 7971905"/>
              <a:gd name="connsiteY102" fmla="*/ 1778924 h 2078182"/>
              <a:gd name="connsiteX103" fmla="*/ 3100647 w 7971905"/>
              <a:gd name="connsiteY103" fmla="*/ 1745673 h 2078182"/>
              <a:gd name="connsiteX104" fmla="*/ 2809702 w 7971905"/>
              <a:gd name="connsiteY104" fmla="*/ 1695797 h 2078182"/>
              <a:gd name="connsiteX105" fmla="*/ 2734887 w 7971905"/>
              <a:gd name="connsiteY105" fmla="*/ 1670858 h 2078182"/>
              <a:gd name="connsiteX106" fmla="*/ 2502131 w 7971905"/>
              <a:gd name="connsiteY106" fmla="*/ 1554480 h 2078182"/>
              <a:gd name="connsiteX107" fmla="*/ 2360814 w 7971905"/>
              <a:gd name="connsiteY107" fmla="*/ 1487978 h 2078182"/>
              <a:gd name="connsiteX108" fmla="*/ 2202873 w 7971905"/>
              <a:gd name="connsiteY108" fmla="*/ 1404851 h 2078182"/>
              <a:gd name="connsiteX109" fmla="*/ 2003367 w 7971905"/>
              <a:gd name="connsiteY109" fmla="*/ 1338349 h 2078182"/>
              <a:gd name="connsiteX110" fmla="*/ 1837113 w 7971905"/>
              <a:gd name="connsiteY110" fmla="*/ 1263535 h 2078182"/>
              <a:gd name="connsiteX111" fmla="*/ 1687484 w 7971905"/>
              <a:gd name="connsiteY111" fmla="*/ 1188720 h 2078182"/>
              <a:gd name="connsiteX112" fmla="*/ 1546167 w 7971905"/>
              <a:gd name="connsiteY112" fmla="*/ 1097280 h 2078182"/>
              <a:gd name="connsiteX113" fmla="*/ 1413164 w 7971905"/>
              <a:gd name="connsiteY113" fmla="*/ 1039091 h 2078182"/>
              <a:gd name="connsiteX114" fmla="*/ 1305098 w 7971905"/>
              <a:gd name="connsiteY114" fmla="*/ 997527 h 2078182"/>
              <a:gd name="connsiteX115" fmla="*/ 1180407 w 7971905"/>
              <a:gd name="connsiteY115" fmla="*/ 972589 h 2078182"/>
              <a:gd name="connsiteX116" fmla="*/ 1105593 w 7971905"/>
              <a:gd name="connsiteY116" fmla="*/ 831273 h 2078182"/>
              <a:gd name="connsiteX117" fmla="*/ 1039091 w 7971905"/>
              <a:gd name="connsiteY117" fmla="*/ 748146 h 2078182"/>
              <a:gd name="connsiteX118" fmla="*/ 989214 w 7971905"/>
              <a:gd name="connsiteY118" fmla="*/ 640080 h 2078182"/>
              <a:gd name="connsiteX119" fmla="*/ 939338 w 7971905"/>
              <a:gd name="connsiteY119" fmla="*/ 548640 h 2078182"/>
              <a:gd name="connsiteX120" fmla="*/ 814647 w 7971905"/>
              <a:gd name="connsiteY120" fmla="*/ 482138 h 2078182"/>
              <a:gd name="connsiteX121" fmla="*/ 748145 w 7971905"/>
              <a:gd name="connsiteY121" fmla="*/ 432262 h 2078182"/>
              <a:gd name="connsiteX122" fmla="*/ 615142 w 7971905"/>
              <a:gd name="connsiteY122" fmla="*/ 407324 h 2078182"/>
              <a:gd name="connsiteX123" fmla="*/ 556953 w 7971905"/>
              <a:gd name="connsiteY123" fmla="*/ 365760 h 2078182"/>
              <a:gd name="connsiteX124" fmla="*/ 440574 w 7971905"/>
              <a:gd name="connsiteY124" fmla="*/ 266007 h 2078182"/>
              <a:gd name="connsiteX125" fmla="*/ 307571 w 7971905"/>
              <a:gd name="connsiteY125" fmla="*/ 157942 h 2078182"/>
              <a:gd name="connsiteX126" fmla="*/ 174567 w 7971905"/>
              <a:gd name="connsiteY126" fmla="*/ 83127 h 2078182"/>
              <a:gd name="connsiteX127" fmla="*/ 0 w 7971905"/>
              <a:gd name="connsiteY127" fmla="*/ 0 h 2078182"/>
              <a:gd name="connsiteX0" fmla="*/ 0 w 7971905"/>
              <a:gd name="connsiteY0" fmla="*/ 0 h 2078182"/>
              <a:gd name="connsiteX1" fmla="*/ 74814 w 7971905"/>
              <a:gd name="connsiteY1" fmla="*/ 374073 h 2078182"/>
              <a:gd name="connsiteX2" fmla="*/ 299258 w 7971905"/>
              <a:gd name="connsiteY2" fmla="*/ 598517 h 2078182"/>
              <a:gd name="connsiteX3" fmla="*/ 374073 w 7971905"/>
              <a:gd name="connsiteY3" fmla="*/ 789709 h 2078182"/>
              <a:gd name="connsiteX4" fmla="*/ 407324 w 7971905"/>
              <a:gd name="connsiteY4" fmla="*/ 989215 h 2078182"/>
              <a:gd name="connsiteX5" fmla="*/ 415636 w 7971905"/>
              <a:gd name="connsiteY5" fmla="*/ 1255222 h 2078182"/>
              <a:gd name="connsiteX6" fmla="*/ 540327 w 7971905"/>
              <a:gd name="connsiteY6" fmla="*/ 1363287 h 2078182"/>
              <a:gd name="connsiteX7" fmla="*/ 631767 w 7971905"/>
              <a:gd name="connsiteY7" fmla="*/ 1438102 h 2078182"/>
              <a:gd name="connsiteX8" fmla="*/ 922713 w 7971905"/>
              <a:gd name="connsiteY8" fmla="*/ 1537855 h 2078182"/>
              <a:gd name="connsiteX9" fmla="*/ 1213658 w 7971905"/>
              <a:gd name="connsiteY9" fmla="*/ 1637607 h 2078182"/>
              <a:gd name="connsiteX10" fmla="*/ 1504604 w 7971905"/>
              <a:gd name="connsiteY10" fmla="*/ 1745673 h 2078182"/>
              <a:gd name="connsiteX11" fmla="*/ 1720734 w 7971905"/>
              <a:gd name="connsiteY11" fmla="*/ 1820487 h 2078182"/>
              <a:gd name="connsiteX12" fmla="*/ 1920240 w 7971905"/>
              <a:gd name="connsiteY12" fmla="*/ 1895302 h 2078182"/>
              <a:gd name="connsiteX13" fmla="*/ 2061556 w 7971905"/>
              <a:gd name="connsiteY13" fmla="*/ 1953491 h 2078182"/>
              <a:gd name="connsiteX14" fmla="*/ 2227811 w 7971905"/>
              <a:gd name="connsiteY14" fmla="*/ 1961804 h 2078182"/>
              <a:gd name="connsiteX15" fmla="*/ 2385753 w 7971905"/>
              <a:gd name="connsiteY15" fmla="*/ 1953491 h 2078182"/>
              <a:gd name="connsiteX16" fmla="*/ 2593571 w 7971905"/>
              <a:gd name="connsiteY16" fmla="*/ 2019993 h 2078182"/>
              <a:gd name="connsiteX17" fmla="*/ 2718262 w 7971905"/>
              <a:gd name="connsiteY17" fmla="*/ 1862051 h 2078182"/>
              <a:gd name="connsiteX18" fmla="*/ 2876204 w 7971905"/>
              <a:gd name="connsiteY18" fmla="*/ 1936866 h 2078182"/>
              <a:gd name="connsiteX19" fmla="*/ 3075709 w 7971905"/>
              <a:gd name="connsiteY19" fmla="*/ 1936866 h 2078182"/>
              <a:gd name="connsiteX20" fmla="*/ 3250276 w 7971905"/>
              <a:gd name="connsiteY20" fmla="*/ 1953491 h 2078182"/>
              <a:gd name="connsiteX21" fmla="*/ 3399905 w 7971905"/>
              <a:gd name="connsiteY21" fmla="*/ 1995055 h 2078182"/>
              <a:gd name="connsiteX22" fmla="*/ 3532909 w 7971905"/>
              <a:gd name="connsiteY22" fmla="*/ 2053244 h 2078182"/>
              <a:gd name="connsiteX23" fmla="*/ 3715789 w 7971905"/>
              <a:gd name="connsiteY23" fmla="*/ 2061557 h 2078182"/>
              <a:gd name="connsiteX24" fmla="*/ 3890356 w 7971905"/>
              <a:gd name="connsiteY24" fmla="*/ 2078182 h 2078182"/>
              <a:gd name="connsiteX25" fmla="*/ 3990109 w 7971905"/>
              <a:gd name="connsiteY25" fmla="*/ 2044931 h 2078182"/>
              <a:gd name="connsiteX26" fmla="*/ 4064924 w 7971905"/>
              <a:gd name="connsiteY26" fmla="*/ 1986742 h 2078182"/>
              <a:gd name="connsiteX27" fmla="*/ 4139738 w 7971905"/>
              <a:gd name="connsiteY27" fmla="*/ 1961804 h 2078182"/>
              <a:gd name="connsiteX28" fmla="*/ 4297680 w 7971905"/>
              <a:gd name="connsiteY28" fmla="*/ 1953491 h 2078182"/>
              <a:gd name="connsiteX29" fmla="*/ 4438996 w 7971905"/>
              <a:gd name="connsiteY29" fmla="*/ 2019993 h 2078182"/>
              <a:gd name="connsiteX30" fmla="*/ 4580313 w 7971905"/>
              <a:gd name="connsiteY30" fmla="*/ 2044931 h 2078182"/>
              <a:gd name="connsiteX31" fmla="*/ 4813069 w 7971905"/>
              <a:gd name="connsiteY31" fmla="*/ 2028306 h 2078182"/>
              <a:gd name="connsiteX32" fmla="*/ 5128953 w 7971905"/>
              <a:gd name="connsiteY32" fmla="*/ 1961804 h 2078182"/>
              <a:gd name="connsiteX33" fmla="*/ 5419898 w 7971905"/>
              <a:gd name="connsiteY33" fmla="*/ 1986742 h 2078182"/>
              <a:gd name="connsiteX34" fmla="*/ 5785658 w 7971905"/>
              <a:gd name="connsiteY34" fmla="*/ 2011680 h 2078182"/>
              <a:gd name="connsiteX35" fmla="*/ 6010102 w 7971905"/>
              <a:gd name="connsiteY35" fmla="*/ 2011680 h 2078182"/>
              <a:gd name="connsiteX36" fmla="*/ 6226233 w 7971905"/>
              <a:gd name="connsiteY36" fmla="*/ 2044931 h 2078182"/>
              <a:gd name="connsiteX37" fmla="*/ 6350924 w 7971905"/>
              <a:gd name="connsiteY37" fmla="*/ 2036618 h 2078182"/>
              <a:gd name="connsiteX38" fmla="*/ 6417425 w 7971905"/>
              <a:gd name="connsiteY38" fmla="*/ 2019993 h 2078182"/>
              <a:gd name="connsiteX39" fmla="*/ 6434051 w 7971905"/>
              <a:gd name="connsiteY39" fmla="*/ 1961804 h 2078182"/>
              <a:gd name="connsiteX40" fmla="*/ 6409113 w 7971905"/>
              <a:gd name="connsiteY40" fmla="*/ 1928553 h 2078182"/>
              <a:gd name="connsiteX41" fmla="*/ 6342611 w 7971905"/>
              <a:gd name="connsiteY41" fmla="*/ 1903615 h 2078182"/>
              <a:gd name="connsiteX42" fmla="*/ 6226233 w 7971905"/>
              <a:gd name="connsiteY42" fmla="*/ 1903615 h 2078182"/>
              <a:gd name="connsiteX43" fmla="*/ 6143105 w 7971905"/>
              <a:gd name="connsiteY43" fmla="*/ 1903615 h 2078182"/>
              <a:gd name="connsiteX44" fmla="*/ 6084916 w 7971905"/>
              <a:gd name="connsiteY44" fmla="*/ 1903615 h 2078182"/>
              <a:gd name="connsiteX45" fmla="*/ 6084916 w 7971905"/>
              <a:gd name="connsiteY45" fmla="*/ 1903615 h 2078182"/>
              <a:gd name="connsiteX46" fmla="*/ 6059978 w 7971905"/>
              <a:gd name="connsiteY46" fmla="*/ 1812175 h 2078182"/>
              <a:gd name="connsiteX47" fmla="*/ 6176356 w 7971905"/>
              <a:gd name="connsiteY47" fmla="*/ 1762298 h 2078182"/>
              <a:gd name="connsiteX48" fmla="*/ 6317673 w 7971905"/>
              <a:gd name="connsiteY48" fmla="*/ 1704109 h 2078182"/>
              <a:gd name="connsiteX49" fmla="*/ 6475614 w 7971905"/>
              <a:gd name="connsiteY49" fmla="*/ 1670858 h 2078182"/>
              <a:gd name="connsiteX50" fmla="*/ 6492240 w 7971905"/>
              <a:gd name="connsiteY50" fmla="*/ 1704109 h 2078182"/>
              <a:gd name="connsiteX51" fmla="*/ 6467302 w 7971905"/>
              <a:gd name="connsiteY51" fmla="*/ 1762298 h 2078182"/>
              <a:gd name="connsiteX52" fmla="*/ 6467302 w 7971905"/>
              <a:gd name="connsiteY52" fmla="*/ 1762298 h 2078182"/>
              <a:gd name="connsiteX53" fmla="*/ 6591993 w 7971905"/>
              <a:gd name="connsiteY53" fmla="*/ 1845426 h 2078182"/>
              <a:gd name="connsiteX54" fmla="*/ 6741622 w 7971905"/>
              <a:gd name="connsiteY54" fmla="*/ 1837113 h 2078182"/>
              <a:gd name="connsiteX55" fmla="*/ 6907876 w 7971905"/>
              <a:gd name="connsiteY55" fmla="*/ 1837113 h 2078182"/>
              <a:gd name="connsiteX56" fmla="*/ 7015942 w 7971905"/>
              <a:gd name="connsiteY56" fmla="*/ 1920240 h 2078182"/>
              <a:gd name="connsiteX57" fmla="*/ 7132320 w 7971905"/>
              <a:gd name="connsiteY57" fmla="*/ 2003367 h 2078182"/>
              <a:gd name="connsiteX58" fmla="*/ 7240385 w 7971905"/>
              <a:gd name="connsiteY58" fmla="*/ 2036618 h 2078182"/>
              <a:gd name="connsiteX59" fmla="*/ 7381702 w 7971905"/>
              <a:gd name="connsiteY59" fmla="*/ 1995055 h 2078182"/>
              <a:gd name="connsiteX60" fmla="*/ 7481454 w 7971905"/>
              <a:gd name="connsiteY60" fmla="*/ 1970117 h 2078182"/>
              <a:gd name="connsiteX61" fmla="*/ 7547956 w 7971905"/>
              <a:gd name="connsiteY61" fmla="*/ 1928553 h 2078182"/>
              <a:gd name="connsiteX62" fmla="*/ 7547956 w 7971905"/>
              <a:gd name="connsiteY62" fmla="*/ 1853738 h 2078182"/>
              <a:gd name="connsiteX63" fmla="*/ 7498080 w 7971905"/>
              <a:gd name="connsiteY63" fmla="*/ 1778924 h 2078182"/>
              <a:gd name="connsiteX64" fmla="*/ 7356764 w 7971905"/>
              <a:gd name="connsiteY64" fmla="*/ 1745673 h 2078182"/>
              <a:gd name="connsiteX65" fmla="*/ 7290262 w 7971905"/>
              <a:gd name="connsiteY65" fmla="*/ 1737360 h 2078182"/>
              <a:gd name="connsiteX66" fmla="*/ 7248698 w 7971905"/>
              <a:gd name="connsiteY66" fmla="*/ 1704109 h 2078182"/>
              <a:gd name="connsiteX67" fmla="*/ 7248698 w 7971905"/>
              <a:gd name="connsiteY67" fmla="*/ 1662546 h 2078182"/>
              <a:gd name="connsiteX68" fmla="*/ 7331825 w 7971905"/>
              <a:gd name="connsiteY68" fmla="*/ 1670858 h 2078182"/>
              <a:gd name="connsiteX69" fmla="*/ 7523018 w 7971905"/>
              <a:gd name="connsiteY69" fmla="*/ 1720735 h 2078182"/>
              <a:gd name="connsiteX70" fmla="*/ 7938654 w 7971905"/>
              <a:gd name="connsiteY70" fmla="*/ 1795549 h 2078182"/>
              <a:gd name="connsiteX71" fmla="*/ 7971905 w 7971905"/>
              <a:gd name="connsiteY71" fmla="*/ 1803862 h 2078182"/>
              <a:gd name="connsiteX72" fmla="*/ 7955280 w 7971905"/>
              <a:gd name="connsiteY72" fmla="*/ 1687484 h 2078182"/>
              <a:gd name="connsiteX73" fmla="*/ 7955280 w 7971905"/>
              <a:gd name="connsiteY73" fmla="*/ 1587731 h 2078182"/>
              <a:gd name="connsiteX74" fmla="*/ 7955280 w 7971905"/>
              <a:gd name="connsiteY74" fmla="*/ 1587731 h 2078182"/>
              <a:gd name="connsiteX75" fmla="*/ 7938654 w 7971905"/>
              <a:gd name="connsiteY75" fmla="*/ 1438102 h 2078182"/>
              <a:gd name="connsiteX76" fmla="*/ 7764087 w 7971905"/>
              <a:gd name="connsiteY76" fmla="*/ 1454727 h 2078182"/>
              <a:gd name="connsiteX77" fmla="*/ 7631084 w 7971905"/>
              <a:gd name="connsiteY77" fmla="*/ 1454727 h 2078182"/>
              <a:gd name="connsiteX78" fmla="*/ 7448204 w 7971905"/>
              <a:gd name="connsiteY78" fmla="*/ 1429789 h 2078182"/>
              <a:gd name="connsiteX79" fmla="*/ 7240385 w 7971905"/>
              <a:gd name="connsiteY79" fmla="*/ 1421477 h 2078182"/>
              <a:gd name="connsiteX80" fmla="*/ 7074131 w 7971905"/>
              <a:gd name="connsiteY80" fmla="*/ 1429789 h 2078182"/>
              <a:gd name="connsiteX81" fmla="*/ 6874625 w 7971905"/>
              <a:gd name="connsiteY81" fmla="*/ 1438102 h 2078182"/>
              <a:gd name="connsiteX82" fmla="*/ 6641869 w 7971905"/>
              <a:gd name="connsiteY82" fmla="*/ 1446415 h 2078182"/>
              <a:gd name="connsiteX83" fmla="*/ 6508865 w 7971905"/>
              <a:gd name="connsiteY83" fmla="*/ 1446415 h 2078182"/>
              <a:gd name="connsiteX84" fmla="*/ 6458989 w 7971905"/>
              <a:gd name="connsiteY84" fmla="*/ 1413164 h 2078182"/>
              <a:gd name="connsiteX85" fmla="*/ 6417425 w 7971905"/>
              <a:gd name="connsiteY85" fmla="*/ 1379913 h 2078182"/>
              <a:gd name="connsiteX86" fmla="*/ 6259484 w 7971905"/>
              <a:gd name="connsiteY86" fmla="*/ 1388226 h 2078182"/>
              <a:gd name="connsiteX87" fmla="*/ 6126480 w 7971905"/>
              <a:gd name="connsiteY87" fmla="*/ 1388226 h 2078182"/>
              <a:gd name="connsiteX88" fmla="*/ 5951913 w 7971905"/>
              <a:gd name="connsiteY88" fmla="*/ 1438102 h 2078182"/>
              <a:gd name="connsiteX89" fmla="*/ 5710844 w 7971905"/>
              <a:gd name="connsiteY89" fmla="*/ 1521229 h 2078182"/>
              <a:gd name="connsiteX90" fmla="*/ 5503025 w 7971905"/>
              <a:gd name="connsiteY90" fmla="*/ 1571106 h 2078182"/>
              <a:gd name="connsiteX91" fmla="*/ 5253644 w 7971905"/>
              <a:gd name="connsiteY91" fmla="*/ 1645920 h 2078182"/>
              <a:gd name="connsiteX92" fmla="*/ 4954385 w 7971905"/>
              <a:gd name="connsiteY92" fmla="*/ 1704109 h 2078182"/>
              <a:gd name="connsiteX93" fmla="*/ 4788131 w 7971905"/>
              <a:gd name="connsiteY93" fmla="*/ 1737360 h 2078182"/>
              <a:gd name="connsiteX94" fmla="*/ 4555374 w 7971905"/>
              <a:gd name="connsiteY94" fmla="*/ 1745673 h 2078182"/>
              <a:gd name="connsiteX95" fmla="*/ 4397433 w 7971905"/>
              <a:gd name="connsiteY95" fmla="*/ 1753986 h 2078182"/>
              <a:gd name="connsiteX96" fmla="*/ 4231178 w 7971905"/>
              <a:gd name="connsiteY96" fmla="*/ 1737360 h 2078182"/>
              <a:gd name="connsiteX97" fmla="*/ 4139738 w 7971905"/>
              <a:gd name="connsiteY97" fmla="*/ 1729047 h 2078182"/>
              <a:gd name="connsiteX98" fmla="*/ 3973484 w 7971905"/>
              <a:gd name="connsiteY98" fmla="*/ 1737360 h 2078182"/>
              <a:gd name="connsiteX99" fmla="*/ 3724102 w 7971905"/>
              <a:gd name="connsiteY99" fmla="*/ 1778924 h 2078182"/>
              <a:gd name="connsiteX100" fmla="*/ 3524596 w 7971905"/>
              <a:gd name="connsiteY100" fmla="*/ 1787237 h 2078182"/>
              <a:gd name="connsiteX101" fmla="*/ 3424844 w 7971905"/>
              <a:gd name="connsiteY101" fmla="*/ 1795549 h 2078182"/>
              <a:gd name="connsiteX102" fmla="*/ 3266902 w 7971905"/>
              <a:gd name="connsiteY102" fmla="*/ 1778924 h 2078182"/>
              <a:gd name="connsiteX103" fmla="*/ 3100647 w 7971905"/>
              <a:gd name="connsiteY103" fmla="*/ 1745673 h 2078182"/>
              <a:gd name="connsiteX104" fmla="*/ 2809702 w 7971905"/>
              <a:gd name="connsiteY104" fmla="*/ 1695797 h 2078182"/>
              <a:gd name="connsiteX105" fmla="*/ 2734887 w 7971905"/>
              <a:gd name="connsiteY105" fmla="*/ 1670858 h 2078182"/>
              <a:gd name="connsiteX106" fmla="*/ 2502131 w 7971905"/>
              <a:gd name="connsiteY106" fmla="*/ 1554480 h 2078182"/>
              <a:gd name="connsiteX107" fmla="*/ 2360814 w 7971905"/>
              <a:gd name="connsiteY107" fmla="*/ 1487978 h 2078182"/>
              <a:gd name="connsiteX108" fmla="*/ 2202873 w 7971905"/>
              <a:gd name="connsiteY108" fmla="*/ 1404851 h 2078182"/>
              <a:gd name="connsiteX109" fmla="*/ 2003367 w 7971905"/>
              <a:gd name="connsiteY109" fmla="*/ 1338349 h 2078182"/>
              <a:gd name="connsiteX110" fmla="*/ 1837113 w 7971905"/>
              <a:gd name="connsiteY110" fmla="*/ 1263535 h 2078182"/>
              <a:gd name="connsiteX111" fmla="*/ 1687484 w 7971905"/>
              <a:gd name="connsiteY111" fmla="*/ 1188720 h 2078182"/>
              <a:gd name="connsiteX112" fmla="*/ 1546167 w 7971905"/>
              <a:gd name="connsiteY112" fmla="*/ 1097280 h 2078182"/>
              <a:gd name="connsiteX113" fmla="*/ 1413164 w 7971905"/>
              <a:gd name="connsiteY113" fmla="*/ 1039091 h 2078182"/>
              <a:gd name="connsiteX114" fmla="*/ 1305098 w 7971905"/>
              <a:gd name="connsiteY114" fmla="*/ 997527 h 2078182"/>
              <a:gd name="connsiteX115" fmla="*/ 1180407 w 7971905"/>
              <a:gd name="connsiteY115" fmla="*/ 972589 h 2078182"/>
              <a:gd name="connsiteX116" fmla="*/ 1105593 w 7971905"/>
              <a:gd name="connsiteY116" fmla="*/ 831273 h 2078182"/>
              <a:gd name="connsiteX117" fmla="*/ 1039091 w 7971905"/>
              <a:gd name="connsiteY117" fmla="*/ 748146 h 2078182"/>
              <a:gd name="connsiteX118" fmla="*/ 989214 w 7971905"/>
              <a:gd name="connsiteY118" fmla="*/ 640080 h 2078182"/>
              <a:gd name="connsiteX119" fmla="*/ 939338 w 7971905"/>
              <a:gd name="connsiteY119" fmla="*/ 548640 h 2078182"/>
              <a:gd name="connsiteX120" fmla="*/ 814647 w 7971905"/>
              <a:gd name="connsiteY120" fmla="*/ 482138 h 2078182"/>
              <a:gd name="connsiteX121" fmla="*/ 748145 w 7971905"/>
              <a:gd name="connsiteY121" fmla="*/ 432262 h 2078182"/>
              <a:gd name="connsiteX122" fmla="*/ 615142 w 7971905"/>
              <a:gd name="connsiteY122" fmla="*/ 407324 h 2078182"/>
              <a:gd name="connsiteX123" fmla="*/ 556953 w 7971905"/>
              <a:gd name="connsiteY123" fmla="*/ 365760 h 2078182"/>
              <a:gd name="connsiteX124" fmla="*/ 440574 w 7971905"/>
              <a:gd name="connsiteY124" fmla="*/ 266007 h 2078182"/>
              <a:gd name="connsiteX125" fmla="*/ 307571 w 7971905"/>
              <a:gd name="connsiteY125" fmla="*/ 157942 h 2078182"/>
              <a:gd name="connsiteX126" fmla="*/ 174567 w 7971905"/>
              <a:gd name="connsiteY126" fmla="*/ 83127 h 2078182"/>
              <a:gd name="connsiteX127" fmla="*/ 0 w 7971905"/>
              <a:gd name="connsiteY127" fmla="*/ 0 h 2078182"/>
              <a:gd name="connsiteX0" fmla="*/ 0 w 7971905"/>
              <a:gd name="connsiteY0" fmla="*/ 0 h 2078182"/>
              <a:gd name="connsiteX1" fmla="*/ 74814 w 7971905"/>
              <a:gd name="connsiteY1" fmla="*/ 374073 h 2078182"/>
              <a:gd name="connsiteX2" fmla="*/ 299258 w 7971905"/>
              <a:gd name="connsiteY2" fmla="*/ 598517 h 2078182"/>
              <a:gd name="connsiteX3" fmla="*/ 374073 w 7971905"/>
              <a:gd name="connsiteY3" fmla="*/ 789709 h 2078182"/>
              <a:gd name="connsiteX4" fmla="*/ 407324 w 7971905"/>
              <a:gd name="connsiteY4" fmla="*/ 989215 h 2078182"/>
              <a:gd name="connsiteX5" fmla="*/ 415636 w 7971905"/>
              <a:gd name="connsiteY5" fmla="*/ 1255222 h 2078182"/>
              <a:gd name="connsiteX6" fmla="*/ 540327 w 7971905"/>
              <a:gd name="connsiteY6" fmla="*/ 1363287 h 2078182"/>
              <a:gd name="connsiteX7" fmla="*/ 631767 w 7971905"/>
              <a:gd name="connsiteY7" fmla="*/ 1438102 h 2078182"/>
              <a:gd name="connsiteX8" fmla="*/ 922713 w 7971905"/>
              <a:gd name="connsiteY8" fmla="*/ 1537855 h 2078182"/>
              <a:gd name="connsiteX9" fmla="*/ 1213658 w 7971905"/>
              <a:gd name="connsiteY9" fmla="*/ 1637607 h 2078182"/>
              <a:gd name="connsiteX10" fmla="*/ 1504604 w 7971905"/>
              <a:gd name="connsiteY10" fmla="*/ 1745673 h 2078182"/>
              <a:gd name="connsiteX11" fmla="*/ 1720734 w 7971905"/>
              <a:gd name="connsiteY11" fmla="*/ 1820487 h 2078182"/>
              <a:gd name="connsiteX12" fmla="*/ 1920240 w 7971905"/>
              <a:gd name="connsiteY12" fmla="*/ 1895302 h 2078182"/>
              <a:gd name="connsiteX13" fmla="*/ 2061556 w 7971905"/>
              <a:gd name="connsiteY13" fmla="*/ 1953491 h 2078182"/>
              <a:gd name="connsiteX14" fmla="*/ 2227811 w 7971905"/>
              <a:gd name="connsiteY14" fmla="*/ 1961804 h 2078182"/>
              <a:gd name="connsiteX15" fmla="*/ 2385753 w 7971905"/>
              <a:gd name="connsiteY15" fmla="*/ 1953491 h 2078182"/>
              <a:gd name="connsiteX16" fmla="*/ 2593571 w 7971905"/>
              <a:gd name="connsiteY16" fmla="*/ 2019993 h 2078182"/>
              <a:gd name="connsiteX17" fmla="*/ 2726574 w 7971905"/>
              <a:gd name="connsiteY17" fmla="*/ 1945179 h 2078182"/>
              <a:gd name="connsiteX18" fmla="*/ 2876204 w 7971905"/>
              <a:gd name="connsiteY18" fmla="*/ 1936866 h 2078182"/>
              <a:gd name="connsiteX19" fmla="*/ 3075709 w 7971905"/>
              <a:gd name="connsiteY19" fmla="*/ 1936866 h 2078182"/>
              <a:gd name="connsiteX20" fmla="*/ 3250276 w 7971905"/>
              <a:gd name="connsiteY20" fmla="*/ 1953491 h 2078182"/>
              <a:gd name="connsiteX21" fmla="*/ 3399905 w 7971905"/>
              <a:gd name="connsiteY21" fmla="*/ 1995055 h 2078182"/>
              <a:gd name="connsiteX22" fmla="*/ 3532909 w 7971905"/>
              <a:gd name="connsiteY22" fmla="*/ 2053244 h 2078182"/>
              <a:gd name="connsiteX23" fmla="*/ 3715789 w 7971905"/>
              <a:gd name="connsiteY23" fmla="*/ 2061557 h 2078182"/>
              <a:gd name="connsiteX24" fmla="*/ 3890356 w 7971905"/>
              <a:gd name="connsiteY24" fmla="*/ 2078182 h 2078182"/>
              <a:gd name="connsiteX25" fmla="*/ 3990109 w 7971905"/>
              <a:gd name="connsiteY25" fmla="*/ 2044931 h 2078182"/>
              <a:gd name="connsiteX26" fmla="*/ 4064924 w 7971905"/>
              <a:gd name="connsiteY26" fmla="*/ 1986742 h 2078182"/>
              <a:gd name="connsiteX27" fmla="*/ 4139738 w 7971905"/>
              <a:gd name="connsiteY27" fmla="*/ 1961804 h 2078182"/>
              <a:gd name="connsiteX28" fmla="*/ 4297680 w 7971905"/>
              <a:gd name="connsiteY28" fmla="*/ 1953491 h 2078182"/>
              <a:gd name="connsiteX29" fmla="*/ 4438996 w 7971905"/>
              <a:gd name="connsiteY29" fmla="*/ 2019993 h 2078182"/>
              <a:gd name="connsiteX30" fmla="*/ 4580313 w 7971905"/>
              <a:gd name="connsiteY30" fmla="*/ 2044931 h 2078182"/>
              <a:gd name="connsiteX31" fmla="*/ 4813069 w 7971905"/>
              <a:gd name="connsiteY31" fmla="*/ 2028306 h 2078182"/>
              <a:gd name="connsiteX32" fmla="*/ 5128953 w 7971905"/>
              <a:gd name="connsiteY32" fmla="*/ 1961804 h 2078182"/>
              <a:gd name="connsiteX33" fmla="*/ 5419898 w 7971905"/>
              <a:gd name="connsiteY33" fmla="*/ 1986742 h 2078182"/>
              <a:gd name="connsiteX34" fmla="*/ 5785658 w 7971905"/>
              <a:gd name="connsiteY34" fmla="*/ 2011680 h 2078182"/>
              <a:gd name="connsiteX35" fmla="*/ 6010102 w 7971905"/>
              <a:gd name="connsiteY35" fmla="*/ 2011680 h 2078182"/>
              <a:gd name="connsiteX36" fmla="*/ 6226233 w 7971905"/>
              <a:gd name="connsiteY36" fmla="*/ 2044931 h 2078182"/>
              <a:gd name="connsiteX37" fmla="*/ 6350924 w 7971905"/>
              <a:gd name="connsiteY37" fmla="*/ 2036618 h 2078182"/>
              <a:gd name="connsiteX38" fmla="*/ 6417425 w 7971905"/>
              <a:gd name="connsiteY38" fmla="*/ 2019993 h 2078182"/>
              <a:gd name="connsiteX39" fmla="*/ 6434051 w 7971905"/>
              <a:gd name="connsiteY39" fmla="*/ 1961804 h 2078182"/>
              <a:gd name="connsiteX40" fmla="*/ 6409113 w 7971905"/>
              <a:gd name="connsiteY40" fmla="*/ 1928553 h 2078182"/>
              <a:gd name="connsiteX41" fmla="*/ 6342611 w 7971905"/>
              <a:gd name="connsiteY41" fmla="*/ 1903615 h 2078182"/>
              <a:gd name="connsiteX42" fmla="*/ 6226233 w 7971905"/>
              <a:gd name="connsiteY42" fmla="*/ 1903615 h 2078182"/>
              <a:gd name="connsiteX43" fmla="*/ 6143105 w 7971905"/>
              <a:gd name="connsiteY43" fmla="*/ 1903615 h 2078182"/>
              <a:gd name="connsiteX44" fmla="*/ 6084916 w 7971905"/>
              <a:gd name="connsiteY44" fmla="*/ 1903615 h 2078182"/>
              <a:gd name="connsiteX45" fmla="*/ 6084916 w 7971905"/>
              <a:gd name="connsiteY45" fmla="*/ 1903615 h 2078182"/>
              <a:gd name="connsiteX46" fmla="*/ 6059978 w 7971905"/>
              <a:gd name="connsiteY46" fmla="*/ 1812175 h 2078182"/>
              <a:gd name="connsiteX47" fmla="*/ 6176356 w 7971905"/>
              <a:gd name="connsiteY47" fmla="*/ 1762298 h 2078182"/>
              <a:gd name="connsiteX48" fmla="*/ 6317673 w 7971905"/>
              <a:gd name="connsiteY48" fmla="*/ 1704109 h 2078182"/>
              <a:gd name="connsiteX49" fmla="*/ 6475614 w 7971905"/>
              <a:gd name="connsiteY49" fmla="*/ 1670858 h 2078182"/>
              <a:gd name="connsiteX50" fmla="*/ 6492240 w 7971905"/>
              <a:gd name="connsiteY50" fmla="*/ 1704109 h 2078182"/>
              <a:gd name="connsiteX51" fmla="*/ 6467302 w 7971905"/>
              <a:gd name="connsiteY51" fmla="*/ 1762298 h 2078182"/>
              <a:gd name="connsiteX52" fmla="*/ 6467302 w 7971905"/>
              <a:gd name="connsiteY52" fmla="*/ 1762298 h 2078182"/>
              <a:gd name="connsiteX53" fmla="*/ 6591993 w 7971905"/>
              <a:gd name="connsiteY53" fmla="*/ 1845426 h 2078182"/>
              <a:gd name="connsiteX54" fmla="*/ 6741622 w 7971905"/>
              <a:gd name="connsiteY54" fmla="*/ 1837113 h 2078182"/>
              <a:gd name="connsiteX55" fmla="*/ 6907876 w 7971905"/>
              <a:gd name="connsiteY55" fmla="*/ 1837113 h 2078182"/>
              <a:gd name="connsiteX56" fmla="*/ 7015942 w 7971905"/>
              <a:gd name="connsiteY56" fmla="*/ 1920240 h 2078182"/>
              <a:gd name="connsiteX57" fmla="*/ 7132320 w 7971905"/>
              <a:gd name="connsiteY57" fmla="*/ 2003367 h 2078182"/>
              <a:gd name="connsiteX58" fmla="*/ 7240385 w 7971905"/>
              <a:gd name="connsiteY58" fmla="*/ 2036618 h 2078182"/>
              <a:gd name="connsiteX59" fmla="*/ 7381702 w 7971905"/>
              <a:gd name="connsiteY59" fmla="*/ 1995055 h 2078182"/>
              <a:gd name="connsiteX60" fmla="*/ 7481454 w 7971905"/>
              <a:gd name="connsiteY60" fmla="*/ 1970117 h 2078182"/>
              <a:gd name="connsiteX61" fmla="*/ 7547956 w 7971905"/>
              <a:gd name="connsiteY61" fmla="*/ 1928553 h 2078182"/>
              <a:gd name="connsiteX62" fmla="*/ 7547956 w 7971905"/>
              <a:gd name="connsiteY62" fmla="*/ 1853738 h 2078182"/>
              <a:gd name="connsiteX63" fmla="*/ 7498080 w 7971905"/>
              <a:gd name="connsiteY63" fmla="*/ 1778924 h 2078182"/>
              <a:gd name="connsiteX64" fmla="*/ 7356764 w 7971905"/>
              <a:gd name="connsiteY64" fmla="*/ 1745673 h 2078182"/>
              <a:gd name="connsiteX65" fmla="*/ 7290262 w 7971905"/>
              <a:gd name="connsiteY65" fmla="*/ 1737360 h 2078182"/>
              <a:gd name="connsiteX66" fmla="*/ 7248698 w 7971905"/>
              <a:gd name="connsiteY66" fmla="*/ 1704109 h 2078182"/>
              <a:gd name="connsiteX67" fmla="*/ 7248698 w 7971905"/>
              <a:gd name="connsiteY67" fmla="*/ 1662546 h 2078182"/>
              <a:gd name="connsiteX68" fmla="*/ 7331825 w 7971905"/>
              <a:gd name="connsiteY68" fmla="*/ 1670858 h 2078182"/>
              <a:gd name="connsiteX69" fmla="*/ 7523018 w 7971905"/>
              <a:gd name="connsiteY69" fmla="*/ 1720735 h 2078182"/>
              <a:gd name="connsiteX70" fmla="*/ 7938654 w 7971905"/>
              <a:gd name="connsiteY70" fmla="*/ 1795549 h 2078182"/>
              <a:gd name="connsiteX71" fmla="*/ 7971905 w 7971905"/>
              <a:gd name="connsiteY71" fmla="*/ 1803862 h 2078182"/>
              <a:gd name="connsiteX72" fmla="*/ 7955280 w 7971905"/>
              <a:gd name="connsiteY72" fmla="*/ 1687484 h 2078182"/>
              <a:gd name="connsiteX73" fmla="*/ 7955280 w 7971905"/>
              <a:gd name="connsiteY73" fmla="*/ 1587731 h 2078182"/>
              <a:gd name="connsiteX74" fmla="*/ 7955280 w 7971905"/>
              <a:gd name="connsiteY74" fmla="*/ 1587731 h 2078182"/>
              <a:gd name="connsiteX75" fmla="*/ 7938654 w 7971905"/>
              <a:gd name="connsiteY75" fmla="*/ 1438102 h 2078182"/>
              <a:gd name="connsiteX76" fmla="*/ 7764087 w 7971905"/>
              <a:gd name="connsiteY76" fmla="*/ 1454727 h 2078182"/>
              <a:gd name="connsiteX77" fmla="*/ 7631084 w 7971905"/>
              <a:gd name="connsiteY77" fmla="*/ 1454727 h 2078182"/>
              <a:gd name="connsiteX78" fmla="*/ 7448204 w 7971905"/>
              <a:gd name="connsiteY78" fmla="*/ 1429789 h 2078182"/>
              <a:gd name="connsiteX79" fmla="*/ 7240385 w 7971905"/>
              <a:gd name="connsiteY79" fmla="*/ 1421477 h 2078182"/>
              <a:gd name="connsiteX80" fmla="*/ 7074131 w 7971905"/>
              <a:gd name="connsiteY80" fmla="*/ 1429789 h 2078182"/>
              <a:gd name="connsiteX81" fmla="*/ 6874625 w 7971905"/>
              <a:gd name="connsiteY81" fmla="*/ 1438102 h 2078182"/>
              <a:gd name="connsiteX82" fmla="*/ 6641869 w 7971905"/>
              <a:gd name="connsiteY82" fmla="*/ 1446415 h 2078182"/>
              <a:gd name="connsiteX83" fmla="*/ 6508865 w 7971905"/>
              <a:gd name="connsiteY83" fmla="*/ 1446415 h 2078182"/>
              <a:gd name="connsiteX84" fmla="*/ 6458989 w 7971905"/>
              <a:gd name="connsiteY84" fmla="*/ 1413164 h 2078182"/>
              <a:gd name="connsiteX85" fmla="*/ 6417425 w 7971905"/>
              <a:gd name="connsiteY85" fmla="*/ 1379913 h 2078182"/>
              <a:gd name="connsiteX86" fmla="*/ 6259484 w 7971905"/>
              <a:gd name="connsiteY86" fmla="*/ 1388226 h 2078182"/>
              <a:gd name="connsiteX87" fmla="*/ 6126480 w 7971905"/>
              <a:gd name="connsiteY87" fmla="*/ 1388226 h 2078182"/>
              <a:gd name="connsiteX88" fmla="*/ 5951913 w 7971905"/>
              <a:gd name="connsiteY88" fmla="*/ 1438102 h 2078182"/>
              <a:gd name="connsiteX89" fmla="*/ 5710844 w 7971905"/>
              <a:gd name="connsiteY89" fmla="*/ 1521229 h 2078182"/>
              <a:gd name="connsiteX90" fmla="*/ 5503025 w 7971905"/>
              <a:gd name="connsiteY90" fmla="*/ 1571106 h 2078182"/>
              <a:gd name="connsiteX91" fmla="*/ 5253644 w 7971905"/>
              <a:gd name="connsiteY91" fmla="*/ 1645920 h 2078182"/>
              <a:gd name="connsiteX92" fmla="*/ 4954385 w 7971905"/>
              <a:gd name="connsiteY92" fmla="*/ 1704109 h 2078182"/>
              <a:gd name="connsiteX93" fmla="*/ 4788131 w 7971905"/>
              <a:gd name="connsiteY93" fmla="*/ 1737360 h 2078182"/>
              <a:gd name="connsiteX94" fmla="*/ 4555374 w 7971905"/>
              <a:gd name="connsiteY94" fmla="*/ 1745673 h 2078182"/>
              <a:gd name="connsiteX95" fmla="*/ 4397433 w 7971905"/>
              <a:gd name="connsiteY95" fmla="*/ 1753986 h 2078182"/>
              <a:gd name="connsiteX96" fmla="*/ 4231178 w 7971905"/>
              <a:gd name="connsiteY96" fmla="*/ 1737360 h 2078182"/>
              <a:gd name="connsiteX97" fmla="*/ 4139738 w 7971905"/>
              <a:gd name="connsiteY97" fmla="*/ 1729047 h 2078182"/>
              <a:gd name="connsiteX98" fmla="*/ 3973484 w 7971905"/>
              <a:gd name="connsiteY98" fmla="*/ 1737360 h 2078182"/>
              <a:gd name="connsiteX99" fmla="*/ 3724102 w 7971905"/>
              <a:gd name="connsiteY99" fmla="*/ 1778924 h 2078182"/>
              <a:gd name="connsiteX100" fmla="*/ 3524596 w 7971905"/>
              <a:gd name="connsiteY100" fmla="*/ 1787237 h 2078182"/>
              <a:gd name="connsiteX101" fmla="*/ 3424844 w 7971905"/>
              <a:gd name="connsiteY101" fmla="*/ 1795549 h 2078182"/>
              <a:gd name="connsiteX102" fmla="*/ 3266902 w 7971905"/>
              <a:gd name="connsiteY102" fmla="*/ 1778924 h 2078182"/>
              <a:gd name="connsiteX103" fmla="*/ 3100647 w 7971905"/>
              <a:gd name="connsiteY103" fmla="*/ 1745673 h 2078182"/>
              <a:gd name="connsiteX104" fmla="*/ 2809702 w 7971905"/>
              <a:gd name="connsiteY104" fmla="*/ 1695797 h 2078182"/>
              <a:gd name="connsiteX105" fmla="*/ 2734887 w 7971905"/>
              <a:gd name="connsiteY105" fmla="*/ 1670858 h 2078182"/>
              <a:gd name="connsiteX106" fmla="*/ 2502131 w 7971905"/>
              <a:gd name="connsiteY106" fmla="*/ 1554480 h 2078182"/>
              <a:gd name="connsiteX107" fmla="*/ 2360814 w 7971905"/>
              <a:gd name="connsiteY107" fmla="*/ 1487978 h 2078182"/>
              <a:gd name="connsiteX108" fmla="*/ 2202873 w 7971905"/>
              <a:gd name="connsiteY108" fmla="*/ 1404851 h 2078182"/>
              <a:gd name="connsiteX109" fmla="*/ 2003367 w 7971905"/>
              <a:gd name="connsiteY109" fmla="*/ 1338349 h 2078182"/>
              <a:gd name="connsiteX110" fmla="*/ 1837113 w 7971905"/>
              <a:gd name="connsiteY110" fmla="*/ 1263535 h 2078182"/>
              <a:gd name="connsiteX111" fmla="*/ 1687484 w 7971905"/>
              <a:gd name="connsiteY111" fmla="*/ 1188720 h 2078182"/>
              <a:gd name="connsiteX112" fmla="*/ 1546167 w 7971905"/>
              <a:gd name="connsiteY112" fmla="*/ 1097280 h 2078182"/>
              <a:gd name="connsiteX113" fmla="*/ 1413164 w 7971905"/>
              <a:gd name="connsiteY113" fmla="*/ 1039091 h 2078182"/>
              <a:gd name="connsiteX114" fmla="*/ 1305098 w 7971905"/>
              <a:gd name="connsiteY114" fmla="*/ 997527 h 2078182"/>
              <a:gd name="connsiteX115" fmla="*/ 1180407 w 7971905"/>
              <a:gd name="connsiteY115" fmla="*/ 972589 h 2078182"/>
              <a:gd name="connsiteX116" fmla="*/ 1105593 w 7971905"/>
              <a:gd name="connsiteY116" fmla="*/ 831273 h 2078182"/>
              <a:gd name="connsiteX117" fmla="*/ 1039091 w 7971905"/>
              <a:gd name="connsiteY117" fmla="*/ 748146 h 2078182"/>
              <a:gd name="connsiteX118" fmla="*/ 989214 w 7971905"/>
              <a:gd name="connsiteY118" fmla="*/ 640080 h 2078182"/>
              <a:gd name="connsiteX119" fmla="*/ 939338 w 7971905"/>
              <a:gd name="connsiteY119" fmla="*/ 548640 h 2078182"/>
              <a:gd name="connsiteX120" fmla="*/ 814647 w 7971905"/>
              <a:gd name="connsiteY120" fmla="*/ 482138 h 2078182"/>
              <a:gd name="connsiteX121" fmla="*/ 748145 w 7971905"/>
              <a:gd name="connsiteY121" fmla="*/ 432262 h 2078182"/>
              <a:gd name="connsiteX122" fmla="*/ 615142 w 7971905"/>
              <a:gd name="connsiteY122" fmla="*/ 407324 h 2078182"/>
              <a:gd name="connsiteX123" fmla="*/ 556953 w 7971905"/>
              <a:gd name="connsiteY123" fmla="*/ 365760 h 2078182"/>
              <a:gd name="connsiteX124" fmla="*/ 440574 w 7971905"/>
              <a:gd name="connsiteY124" fmla="*/ 266007 h 2078182"/>
              <a:gd name="connsiteX125" fmla="*/ 307571 w 7971905"/>
              <a:gd name="connsiteY125" fmla="*/ 157942 h 2078182"/>
              <a:gd name="connsiteX126" fmla="*/ 174567 w 7971905"/>
              <a:gd name="connsiteY126" fmla="*/ 83127 h 2078182"/>
              <a:gd name="connsiteX127" fmla="*/ 0 w 7971905"/>
              <a:gd name="connsiteY127" fmla="*/ 0 h 2078182"/>
              <a:gd name="connsiteX0" fmla="*/ 0 w 7971905"/>
              <a:gd name="connsiteY0" fmla="*/ 0 h 2078182"/>
              <a:gd name="connsiteX1" fmla="*/ 74814 w 7971905"/>
              <a:gd name="connsiteY1" fmla="*/ 374073 h 2078182"/>
              <a:gd name="connsiteX2" fmla="*/ 299258 w 7971905"/>
              <a:gd name="connsiteY2" fmla="*/ 598517 h 2078182"/>
              <a:gd name="connsiteX3" fmla="*/ 374073 w 7971905"/>
              <a:gd name="connsiteY3" fmla="*/ 789709 h 2078182"/>
              <a:gd name="connsiteX4" fmla="*/ 407324 w 7971905"/>
              <a:gd name="connsiteY4" fmla="*/ 989215 h 2078182"/>
              <a:gd name="connsiteX5" fmla="*/ 415636 w 7971905"/>
              <a:gd name="connsiteY5" fmla="*/ 1255222 h 2078182"/>
              <a:gd name="connsiteX6" fmla="*/ 540327 w 7971905"/>
              <a:gd name="connsiteY6" fmla="*/ 1363287 h 2078182"/>
              <a:gd name="connsiteX7" fmla="*/ 631767 w 7971905"/>
              <a:gd name="connsiteY7" fmla="*/ 1438102 h 2078182"/>
              <a:gd name="connsiteX8" fmla="*/ 922713 w 7971905"/>
              <a:gd name="connsiteY8" fmla="*/ 1537855 h 2078182"/>
              <a:gd name="connsiteX9" fmla="*/ 1213658 w 7971905"/>
              <a:gd name="connsiteY9" fmla="*/ 1637607 h 2078182"/>
              <a:gd name="connsiteX10" fmla="*/ 1504604 w 7971905"/>
              <a:gd name="connsiteY10" fmla="*/ 1745673 h 2078182"/>
              <a:gd name="connsiteX11" fmla="*/ 1720734 w 7971905"/>
              <a:gd name="connsiteY11" fmla="*/ 1820487 h 2078182"/>
              <a:gd name="connsiteX12" fmla="*/ 1920240 w 7971905"/>
              <a:gd name="connsiteY12" fmla="*/ 1895302 h 2078182"/>
              <a:gd name="connsiteX13" fmla="*/ 2061556 w 7971905"/>
              <a:gd name="connsiteY13" fmla="*/ 1953491 h 2078182"/>
              <a:gd name="connsiteX14" fmla="*/ 2227811 w 7971905"/>
              <a:gd name="connsiteY14" fmla="*/ 1961804 h 2078182"/>
              <a:gd name="connsiteX15" fmla="*/ 2385753 w 7971905"/>
              <a:gd name="connsiteY15" fmla="*/ 1953491 h 2078182"/>
              <a:gd name="connsiteX16" fmla="*/ 2593571 w 7971905"/>
              <a:gd name="connsiteY16" fmla="*/ 2019993 h 2078182"/>
              <a:gd name="connsiteX17" fmla="*/ 2726574 w 7971905"/>
              <a:gd name="connsiteY17" fmla="*/ 1945179 h 2078182"/>
              <a:gd name="connsiteX18" fmla="*/ 2876204 w 7971905"/>
              <a:gd name="connsiteY18" fmla="*/ 1936866 h 2078182"/>
              <a:gd name="connsiteX19" fmla="*/ 3009207 w 7971905"/>
              <a:gd name="connsiteY19" fmla="*/ 2028306 h 2078182"/>
              <a:gd name="connsiteX20" fmla="*/ 3250276 w 7971905"/>
              <a:gd name="connsiteY20" fmla="*/ 1953491 h 2078182"/>
              <a:gd name="connsiteX21" fmla="*/ 3399905 w 7971905"/>
              <a:gd name="connsiteY21" fmla="*/ 1995055 h 2078182"/>
              <a:gd name="connsiteX22" fmla="*/ 3532909 w 7971905"/>
              <a:gd name="connsiteY22" fmla="*/ 2053244 h 2078182"/>
              <a:gd name="connsiteX23" fmla="*/ 3715789 w 7971905"/>
              <a:gd name="connsiteY23" fmla="*/ 2061557 h 2078182"/>
              <a:gd name="connsiteX24" fmla="*/ 3890356 w 7971905"/>
              <a:gd name="connsiteY24" fmla="*/ 2078182 h 2078182"/>
              <a:gd name="connsiteX25" fmla="*/ 3990109 w 7971905"/>
              <a:gd name="connsiteY25" fmla="*/ 2044931 h 2078182"/>
              <a:gd name="connsiteX26" fmla="*/ 4064924 w 7971905"/>
              <a:gd name="connsiteY26" fmla="*/ 1986742 h 2078182"/>
              <a:gd name="connsiteX27" fmla="*/ 4139738 w 7971905"/>
              <a:gd name="connsiteY27" fmla="*/ 1961804 h 2078182"/>
              <a:gd name="connsiteX28" fmla="*/ 4297680 w 7971905"/>
              <a:gd name="connsiteY28" fmla="*/ 1953491 h 2078182"/>
              <a:gd name="connsiteX29" fmla="*/ 4438996 w 7971905"/>
              <a:gd name="connsiteY29" fmla="*/ 2019993 h 2078182"/>
              <a:gd name="connsiteX30" fmla="*/ 4580313 w 7971905"/>
              <a:gd name="connsiteY30" fmla="*/ 2044931 h 2078182"/>
              <a:gd name="connsiteX31" fmla="*/ 4813069 w 7971905"/>
              <a:gd name="connsiteY31" fmla="*/ 2028306 h 2078182"/>
              <a:gd name="connsiteX32" fmla="*/ 5128953 w 7971905"/>
              <a:gd name="connsiteY32" fmla="*/ 1961804 h 2078182"/>
              <a:gd name="connsiteX33" fmla="*/ 5419898 w 7971905"/>
              <a:gd name="connsiteY33" fmla="*/ 1986742 h 2078182"/>
              <a:gd name="connsiteX34" fmla="*/ 5785658 w 7971905"/>
              <a:gd name="connsiteY34" fmla="*/ 2011680 h 2078182"/>
              <a:gd name="connsiteX35" fmla="*/ 6010102 w 7971905"/>
              <a:gd name="connsiteY35" fmla="*/ 2011680 h 2078182"/>
              <a:gd name="connsiteX36" fmla="*/ 6226233 w 7971905"/>
              <a:gd name="connsiteY36" fmla="*/ 2044931 h 2078182"/>
              <a:gd name="connsiteX37" fmla="*/ 6350924 w 7971905"/>
              <a:gd name="connsiteY37" fmla="*/ 2036618 h 2078182"/>
              <a:gd name="connsiteX38" fmla="*/ 6417425 w 7971905"/>
              <a:gd name="connsiteY38" fmla="*/ 2019993 h 2078182"/>
              <a:gd name="connsiteX39" fmla="*/ 6434051 w 7971905"/>
              <a:gd name="connsiteY39" fmla="*/ 1961804 h 2078182"/>
              <a:gd name="connsiteX40" fmla="*/ 6409113 w 7971905"/>
              <a:gd name="connsiteY40" fmla="*/ 1928553 h 2078182"/>
              <a:gd name="connsiteX41" fmla="*/ 6342611 w 7971905"/>
              <a:gd name="connsiteY41" fmla="*/ 1903615 h 2078182"/>
              <a:gd name="connsiteX42" fmla="*/ 6226233 w 7971905"/>
              <a:gd name="connsiteY42" fmla="*/ 1903615 h 2078182"/>
              <a:gd name="connsiteX43" fmla="*/ 6143105 w 7971905"/>
              <a:gd name="connsiteY43" fmla="*/ 1903615 h 2078182"/>
              <a:gd name="connsiteX44" fmla="*/ 6084916 w 7971905"/>
              <a:gd name="connsiteY44" fmla="*/ 1903615 h 2078182"/>
              <a:gd name="connsiteX45" fmla="*/ 6084916 w 7971905"/>
              <a:gd name="connsiteY45" fmla="*/ 1903615 h 2078182"/>
              <a:gd name="connsiteX46" fmla="*/ 6059978 w 7971905"/>
              <a:gd name="connsiteY46" fmla="*/ 1812175 h 2078182"/>
              <a:gd name="connsiteX47" fmla="*/ 6176356 w 7971905"/>
              <a:gd name="connsiteY47" fmla="*/ 1762298 h 2078182"/>
              <a:gd name="connsiteX48" fmla="*/ 6317673 w 7971905"/>
              <a:gd name="connsiteY48" fmla="*/ 1704109 h 2078182"/>
              <a:gd name="connsiteX49" fmla="*/ 6475614 w 7971905"/>
              <a:gd name="connsiteY49" fmla="*/ 1670858 h 2078182"/>
              <a:gd name="connsiteX50" fmla="*/ 6492240 w 7971905"/>
              <a:gd name="connsiteY50" fmla="*/ 1704109 h 2078182"/>
              <a:gd name="connsiteX51" fmla="*/ 6467302 w 7971905"/>
              <a:gd name="connsiteY51" fmla="*/ 1762298 h 2078182"/>
              <a:gd name="connsiteX52" fmla="*/ 6467302 w 7971905"/>
              <a:gd name="connsiteY52" fmla="*/ 1762298 h 2078182"/>
              <a:gd name="connsiteX53" fmla="*/ 6591993 w 7971905"/>
              <a:gd name="connsiteY53" fmla="*/ 1845426 h 2078182"/>
              <a:gd name="connsiteX54" fmla="*/ 6741622 w 7971905"/>
              <a:gd name="connsiteY54" fmla="*/ 1837113 h 2078182"/>
              <a:gd name="connsiteX55" fmla="*/ 6907876 w 7971905"/>
              <a:gd name="connsiteY55" fmla="*/ 1837113 h 2078182"/>
              <a:gd name="connsiteX56" fmla="*/ 7015942 w 7971905"/>
              <a:gd name="connsiteY56" fmla="*/ 1920240 h 2078182"/>
              <a:gd name="connsiteX57" fmla="*/ 7132320 w 7971905"/>
              <a:gd name="connsiteY57" fmla="*/ 2003367 h 2078182"/>
              <a:gd name="connsiteX58" fmla="*/ 7240385 w 7971905"/>
              <a:gd name="connsiteY58" fmla="*/ 2036618 h 2078182"/>
              <a:gd name="connsiteX59" fmla="*/ 7381702 w 7971905"/>
              <a:gd name="connsiteY59" fmla="*/ 1995055 h 2078182"/>
              <a:gd name="connsiteX60" fmla="*/ 7481454 w 7971905"/>
              <a:gd name="connsiteY60" fmla="*/ 1970117 h 2078182"/>
              <a:gd name="connsiteX61" fmla="*/ 7547956 w 7971905"/>
              <a:gd name="connsiteY61" fmla="*/ 1928553 h 2078182"/>
              <a:gd name="connsiteX62" fmla="*/ 7547956 w 7971905"/>
              <a:gd name="connsiteY62" fmla="*/ 1853738 h 2078182"/>
              <a:gd name="connsiteX63" fmla="*/ 7498080 w 7971905"/>
              <a:gd name="connsiteY63" fmla="*/ 1778924 h 2078182"/>
              <a:gd name="connsiteX64" fmla="*/ 7356764 w 7971905"/>
              <a:gd name="connsiteY64" fmla="*/ 1745673 h 2078182"/>
              <a:gd name="connsiteX65" fmla="*/ 7290262 w 7971905"/>
              <a:gd name="connsiteY65" fmla="*/ 1737360 h 2078182"/>
              <a:gd name="connsiteX66" fmla="*/ 7248698 w 7971905"/>
              <a:gd name="connsiteY66" fmla="*/ 1704109 h 2078182"/>
              <a:gd name="connsiteX67" fmla="*/ 7248698 w 7971905"/>
              <a:gd name="connsiteY67" fmla="*/ 1662546 h 2078182"/>
              <a:gd name="connsiteX68" fmla="*/ 7331825 w 7971905"/>
              <a:gd name="connsiteY68" fmla="*/ 1670858 h 2078182"/>
              <a:gd name="connsiteX69" fmla="*/ 7523018 w 7971905"/>
              <a:gd name="connsiteY69" fmla="*/ 1720735 h 2078182"/>
              <a:gd name="connsiteX70" fmla="*/ 7938654 w 7971905"/>
              <a:gd name="connsiteY70" fmla="*/ 1795549 h 2078182"/>
              <a:gd name="connsiteX71" fmla="*/ 7971905 w 7971905"/>
              <a:gd name="connsiteY71" fmla="*/ 1803862 h 2078182"/>
              <a:gd name="connsiteX72" fmla="*/ 7955280 w 7971905"/>
              <a:gd name="connsiteY72" fmla="*/ 1687484 h 2078182"/>
              <a:gd name="connsiteX73" fmla="*/ 7955280 w 7971905"/>
              <a:gd name="connsiteY73" fmla="*/ 1587731 h 2078182"/>
              <a:gd name="connsiteX74" fmla="*/ 7955280 w 7971905"/>
              <a:gd name="connsiteY74" fmla="*/ 1587731 h 2078182"/>
              <a:gd name="connsiteX75" fmla="*/ 7938654 w 7971905"/>
              <a:gd name="connsiteY75" fmla="*/ 1438102 h 2078182"/>
              <a:gd name="connsiteX76" fmla="*/ 7764087 w 7971905"/>
              <a:gd name="connsiteY76" fmla="*/ 1454727 h 2078182"/>
              <a:gd name="connsiteX77" fmla="*/ 7631084 w 7971905"/>
              <a:gd name="connsiteY77" fmla="*/ 1454727 h 2078182"/>
              <a:gd name="connsiteX78" fmla="*/ 7448204 w 7971905"/>
              <a:gd name="connsiteY78" fmla="*/ 1429789 h 2078182"/>
              <a:gd name="connsiteX79" fmla="*/ 7240385 w 7971905"/>
              <a:gd name="connsiteY79" fmla="*/ 1421477 h 2078182"/>
              <a:gd name="connsiteX80" fmla="*/ 7074131 w 7971905"/>
              <a:gd name="connsiteY80" fmla="*/ 1429789 h 2078182"/>
              <a:gd name="connsiteX81" fmla="*/ 6874625 w 7971905"/>
              <a:gd name="connsiteY81" fmla="*/ 1438102 h 2078182"/>
              <a:gd name="connsiteX82" fmla="*/ 6641869 w 7971905"/>
              <a:gd name="connsiteY82" fmla="*/ 1446415 h 2078182"/>
              <a:gd name="connsiteX83" fmla="*/ 6508865 w 7971905"/>
              <a:gd name="connsiteY83" fmla="*/ 1446415 h 2078182"/>
              <a:gd name="connsiteX84" fmla="*/ 6458989 w 7971905"/>
              <a:gd name="connsiteY84" fmla="*/ 1413164 h 2078182"/>
              <a:gd name="connsiteX85" fmla="*/ 6417425 w 7971905"/>
              <a:gd name="connsiteY85" fmla="*/ 1379913 h 2078182"/>
              <a:gd name="connsiteX86" fmla="*/ 6259484 w 7971905"/>
              <a:gd name="connsiteY86" fmla="*/ 1388226 h 2078182"/>
              <a:gd name="connsiteX87" fmla="*/ 6126480 w 7971905"/>
              <a:gd name="connsiteY87" fmla="*/ 1388226 h 2078182"/>
              <a:gd name="connsiteX88" fmla="*/ 5951913 w 7971905"/>
              <a:gd name="connsiteY88" fmla="*/ 1438102 h 2078182"/>
              <a:gd name="connsiteX89" fmla="*/ 5710844 w 7971905"/>
              <a:gd name="connsiteY89" fmla="*/ 1521229 h 2078182"/>
              <a:gd name="connsiteX90" fmla="*/ 5503025 w 7971905"/>
              <a:gd name="connsiteY90" fmla="*/ 1571106 h 2078182"/>
              <a:gd name="connsiteX91" fmla="*/ 5253644 w 7971905"/>
              <a:gd name="connsiteY91" fmla="*/ 1645920 h 2078182"/>
              <a:gd name="connsiteX92" fmla="*/ 4954385 w 7971905"/>
              <a:gd name="connsiteY92" fmla="*/ 1704109 h 2078182"/>
              <a:gd name="connsiteX93" fmla="*/ 4788131 w 7971905"/>
              <a:gd name="connsiteY93" fmla="*/ 1737360 h 2078182"/>
              <a:gd name="connsiteX94" fmla="*/ 4555374 w 7971905"/>
              <a:gd name="connsiteY94" fmla="*/ 1745673 h 2078182"/>
              <a:gd name="connsiteX95" fmla="*/ 4397433 w 7971905"/>
              <a:gd name="connsiteY95" fmla="*/ 1753986 h 2078182"/>
              <a:gd name="connsiteX96" fmla="*/ 4231178 w 7971905"/>
              <a:gd name="connsiteY96" fmla="*/ 1737360 h 2078182"/>
              <a:gd name="connsiteX97" fmla="*/ 4139738 w 7971905"/>
              <a:gd name="connsiteY97" fmla="*/ 1729047 h 2078182"/>
              <a:gd name="connsiteX98" fmla="*/ 3973484 w 7971905"/>
              <a:gd name="connsiteY98" fmla="*/ 1737360 h 2078182"/>
              <a:gd name="connsiteX99" fmla="*/ 3724102 w 7971905"/>
              <a:gd name="connsiteY99" fmla="*/ 1778924 h 2078182"/>
              <a:gd name="connsiteX100" fmla="*/ 3524596 w 7971905"/>
              <a:gd name="connsiteY100" fmla="*/ 1787237 h 2078182"/>
              <a:gd name="connsiteX101" fmla="*/ 3424844 w 7971905"/>
              <a:gd name="connsiteY101" fmla="*/ 1795549 h 2078182"/>
              <a:gd name="connsiteX102" fmla="*/ 3266902 w 7971905"/>
              <a:gd name="connsiteY102" fmla="*/ 1778924 h 2078182"/>
              <a:gd name="connsiteX103" fmla="*/ 3100647 w 7971905"/>
              <a:gd name="connsiteY103" fmla="*/ 1745673 h 2078182"/>
              <a:gd name="connsiteX104" fmla="*/ 2809702 w 7971905"/>
              <a:gd name="connsiteY104" fmla="*/ 1695797 h 2078182"/>
              <a:gd name="connsiteX105" fmla="*/ 2734887 w 7971905"/>
              <a:gd name="connsiteY105" fmla="*/ 1670858 h 2078182"/>
              <a:gd name="connsiteX106" fmla="*/ 2502131 w 7971905"/>
              <a:gd name="connsiteY106" fmla="*/ 1554480 h 2078182"/>
              <a:gd name="connsiteX107" fmla="*/ 2360814 w 7971905"/>
              <a:gd name="connsiteY107" fmla="*/ 1487978 h 2078182"/>
              <a:gd name="connsiteX108" fmla="*/ 2202873 w 7971905"/>
              <a:gd name="connsiteY108" fmla="*/ 1404851 h 2078182"/>
              <a:gd name="connsiteX109" fmla="*/ 2003367 w 7971905"/>
              <a:gd name="connsiteY109" fmla="*/ 1338349 h 2078182"/>
              <a:gd name="connsiteX110" fmla="*/ 1837113 w 7971905"/>
              <a:gd name="connsiteY110" fmla="*/ 1263535 h 2078182"/>
              <a:gd name="connsiteX111" fmla="*/ 1687484 w 7971905"/>
              <a:gd name="connsiteY111" fmla="*/ 1188720 h 2078182"/>
              <a:gd name="connsiteX112" fmla="*/ 1546167 w 7971905"/>
              <a:gd name="connsiteY112" fmla="*/ 1097280 h 2078182"/>
              <a:gd name="connsiteX113" fmla="*/ 1413164 w 7971905"/>
              <a:gd name="connsiteY113" fmla="*/ 1039091 h 2078182"/>
              <a:gd name="connsiteX114" fmla="*/ 1305098 w 7971905"/>
              <a:gd name="connsiteY114" fmla="*/ 997527 h 2078182"/>
              <a:gd name="connsiteX115" fmla="*/ 1180407 w 7971905"/>
              <a:gd name="connsiteY115" fmla="*/ 972589 h 2078182"/>
              <a:gd name="connsiteX116" fmla="*/ 1105593 w 7971905"/>
              <a:gd name="connsiteY116" fmla="*/ 831273 h 2078182"/>
              <a:gd name="connsiteX117" fmla="*/ 1039091 w 7971905"/>
              <a:gd name="connsiteY117" fmla="*/ 748146 h 2078182"/>
              <a:gd name="connsiteX118" fmla="*/ 989214 w 7971905"/>
              <a:gd name="connsiteY118" fmla="*/ 640080 h 2078182"/>
              <a:gd name="connsiteX119" fmla="*/ 939338 w 7971905"/>
              <a:gd name="connsiteY119" fmla="*/ 548640 h 2078182"/>
              <a:gd name="connsiteX120" fmla="*/ 814647 w 7971905"/>
              <a:gd name="connsiteY120" fmla="*/ 482138 h 2078182"/>
              <a:gd name="connsiteX121" fmla="*/ 748145 w 7971905"/>
              <a:gd name="connsiteY121" fmla="*/ 432262 h 2078182"/>
              <a:gd name="connsiteX122" fmla="*/ 615142 w 7971905"/>
              <a:gd name="connsiteY122" fmla="*/ 407324 h 2078182"/>
              <a:gd name="connsiteX123" fmla="*/ 556953 w 7971905"/>
              <a:gd name="connsiteY123" fmla="*/ 365760 h 2078182"/>
              <a:gd name="connsiteX124" fmla="*/ 440574 w 7971905"/>
              <a:gd name="connsiteY124" fmla="*/ 266007 h 2078182"/>
              <a:gd name="connsiteX125" fmla="*/ 307571 w 7971905"/>
              <a:gd name="connsiteY125" fmla="*/ 157942 h 2078182"/>
              <a:gd name="connsiteX126" fmla="*/ 174567 w 7971905"/>
              <a:gd name="connsiteY126" fmla="*/ 83127 h 2078182"/>
              <a:gd name="connsiteX127" fmla="*/ 0 w 7971905"/>
              <a:gd name="connsiteY127" fmla="*/ 0 h 2078182"/>
              <a:gd name="connsiteX0" fmla="*/ 0 w 7971905"/>
              <a:gd name="connsiteY0" fmla="*/ 0 h 2094807"/>
              <a:gd name="connsiteX1" fmla="*/ 74814 w 7971905"/>
              <a:gd name="connsiteY1" fmla="*/ 374073 h 2094807"/>
              <a:gd name="connsiteX2" fmla="*/ 299258 w 7971905"/>
              <a:gd name="connsiteY2" fmla="*/ 598517 h 2094807"/>
              <a:gd name="connsiteX3" fmla="*/ 374073 w 7971905"/>
              <a:gd name="connsiteY3" fmla="*/ 789709 h 2094807"/>
              <a:gd name="connsiteX4" fmla="*/ 407324 w 7971905"/>
              <a:gd name="connsiteY4" fmla="*/ 989215 h 2094807"/>
              <a:gd name="connsiteX5" fmla="*/ 415636 w 7971905"/>
              <a:gd name="connsiteY5" fmla="*/ 1255222 h 2094807"/>
              <a:gd name="connsiteX6" fmla="*/ 540327 w 7971905"/>
              <a:gd name="connsiteY6" fmla="*/ 1363287 h 2094807"/>
              <a:gd name="connsiteX7" fmla="*/ 631767 w 7971905"/>
              <a:gd name="connsiteY7" fmla="*/ 1438102 h 2094807"/>
              <a:gd name="connsiteX8" fmla="*/ 922713 w 7971905"/>
              <a:gd name="connsiteY8" fmla="*/ 1537855 h 2094807"/>
              <a:gd name="connsiteX9" fmla="*/ 1213658 w 7971905"/>
              <a:gd name="connsiteY9" fmla="*/ 1637607 h 2094807"/>
              <a:gd name="connsiteX10" fmla="*/ 1504604 w 7971905"/>
              <a:gd name="connsiteY10" fmla="*/ 1745673 h 2094807"/>
              <a:gd name="connsiteX11" fmla="*/ 1720734 w 7971905"/>
              <a:gd name="connsiteY11" fmla="*/ 1820487 h 2094807"/>
              <a:gd name="connsiteX12" fmla="*/ 1920240 w 7971905"/>
              <a:gd name="connsiteY12" fmla="*/ 1895302 h 2094807"/>
              <a:gd name="connsiteX13" fmla="*/ 2061556 w 7971905"/>
              <a:gd name="connsiteY13" fmla="*/ 1953491 h 2094807"/>
              <a:gd name="connsiteX14" fmla="*/ 2227811 w 7971905"/>
              <a:gd name="connsiteY14" fmla="*/ 1961804 h 2094807"/>
              <a:gd name="connsiteX15" fmla="*/ 2385753 w 7971905"/>
              <a:gd name="connsiteY15" fmla="*/ 1953491 h 2094807"/>
              <a:gd name="connsiteX16" fmla="*/ 2593571 w 7971905"/>
              <a:gd name="connsiteY16" fmla="*/ 2019993 h 2094807"/>
              <a:gd name="connsiteX17" fmla="*/ 2726574 w 7971905"/>
              <a:gd name="connsiteY17" fmla="*/ 1945179 h 2094807"/>
              <a:gd name="connsiteX18" fmla="*/ 2876204 w 7971905"/>
              <a:gd name="connsiteY18" fmla="*/ 1936866 h 2094807"/>
              <a:gd name="connsiteX19" fmla="*/ 3009207 w 7971905"/>
              <a:gd name="connsiteY19" fmla="*/ 2028306 h 2094807"/>
              <a:gd name="connsiteX20" fmla="*/ 3250276 w 7971905"/>
              <a:gd name="connsiteY20" fmla="*/ 1953491 h 2094807"/>
              <a:gd name="connsiteX21" fmla="*/ 3333403 w 7971905"/>
              <a:gd name="connsiteY21" fmla="*/ 2094807 h 2094807"/>
              <a:gd name="connsiteX22" fmla="*/ 3532909 w 7971905"/>
              <a:gd name="connsiteY22" fmla="*/ 2053244 h 2094807"/>
              <a:gd name="connsiteX23" fmla="*/ 3715789 w 7971905"/>
              <a:gd name="connsiteY23" fmla="*/ 2061557 h 2094807"/>
              <a:gd name="connsiteX24" fmla="*/ 3890356 w 7971905"/>
              <a:gd name="connsiteY24" fmla="*/ 2078182 h 2094807"/>
              <a:gd name="connsiteX25" fmla="*/ 3990109 w 7971905"/>
              <a:gd name="connsiteY25" fmla="*/ 2044931 h 2094807"/>
              <a:gd name="connsiteX26" fmla="*/ 4064924 w 7971905"/>
              <a:gd name="connsiteY26" fmla="*/ 1986742 h 2094807"/>
              <a:gd name="connsiteX27" fmla="*/ 4139738 w 7971905"/>
              <a:gd name="connsiteY27" fmla="*/ 1961804 h 2094807"/>
              <a:gd name="connsiteX28" fmla="*/ 4297680 w 7971905"/>
              <a:gd name="connsiteY28" fmla="*/ 1953491 h 2094807"/>
              <a:gd name="connsiteX29" fmla="*/ 4438996 w 7971905"/>
              <a:gd name="connsiteY29" fmla="*/ 2019993 h 2094807"/>
              <a:gd name="connsiteX30" fmla="*/ 4580313 w 7971905"/>
              <a:gd name="connsiteY30" fmla="*/ 2044931 h 2094807"/>
              <a:gd name="connsiteX31" fmla="*/ 4813069 w 7971905"/>
              <a:gd name="connsiteY31" fmla="*/ 2028306 h 2094807"/>
              <a:gd name="connsiteX32" fmla="*/ 5128953 w 7971905"/>
              <a:gd name="connsiteY32" fmla="*/ 1961804 h 2094807"/>
              <a:gd name="connsiteX33" fmla="*/ 5419898 w 7971905"/>
              <a:gd name="connsiteY33" fmla="*/ 1986742 h 2094807"/>
              <a:gd name="connsiteX34" fmla="*/ 5785658 w 7971905"/>
              <a:gd name="connsiteY34" fmla="*/ 2011680 h 2094807"/>
              <a:gd name="connsiteX35" fmla="*/ 6010102 w 7971905"/>
              <a:gd name="connsiteY35" fmla="*/ 2011680 h 2094807"/>
              <a:gd name="connsiteX36" fmla="*/ 6226233 w 7971905"/>
              <a:gd name="connsiteY36" fmla="*/ 2044931 h 2094807"/>
              <a:gd name="connsiteX37" fmla="*/ 6350924 w 7971905"/>
              <a:gd name="connsiteY37" fmla="*/ 2036618 h 2094807"/>
              <a:gd name="connsiteX38" fmla="*/ 6417425 w 7971905"/>
              <a:gd name="connsiteY38" fmla="*/ 2019993 h 2094807"/>
              <a:gd name="connsiteX39" fmla="*/ 6434051 w 7971905"/>
              <a:gd name="connsiteY39" fmla="*/ 1961804 h 2094807"/>
              <a:gd name="connsiteX40" fmla="*/ 6409113 w 7971905"/>
              <a:gd name="connsiteY40" fmla="*/ 1928553 h 2094807"/>
              <a:gd name="connsiteX41" fmla="*/ 6342611 w 7971905"/>
              <a:gd name="connsiteY41" fmla="*/ 1903615 h 2094807"/>
              <a:gd name="connsiteX42" fmla="*/ 6226233 w 7971905"/>
              <a:gd name="connsiteY42" fmla="*/ 1903615 h 2094807"/>
              <a:gd name="connsiteX43" fmla="*/ 6143105 w 7971905"/>
              <a:gd name="connsiteY43" fmla="*/ 1903615 h 2094807"/>
              <a:gd name="connsiteX44" fmla="*/ 6084916 w 7971905"/>
              <a:gd name="connsiteY44" fmla="*/ 1903615 h 2094807"/>
              <a:gd name="connsiteX45" fmla="*/ 6084916 w 7971905"/>
              <a:gd name="connsiteY45" fmla="*/ 1903615 h 2094807"/>
              <a:gd name="connsiteX46" fmla="*/ 6059978 w 7971905"/>
              <a:gd name="connsiteY46" fmla="*/ 1812175 h 2094807"/>
              <a:gd name="connsiteX47" fmla="*/ 6176356 w 7971905"/>
              <a:gd name="connsiteY47" fmla="*/ 1762298 h 2094807"/>
              <a:gd name="connsiteX48" fmla="*/ 6317673 w 7971905"/>
              <a:gd name="connsiteY48" fmla="*/ 1704109 h 2094807"/>
              <a:gd name="connsiteX49" fmla="*/ 6475614 w 7971905"/>
              <a:gd name="connsiteY49" fmla="*/ 1670858 h 2094807"/>
              <a:gd name="connsiteX50" fmla="*/ 6492240 w 7971905"/>
              <a:gd name="connsiteY50" fmla="*/ 1704109 h 2094807"/>
              <a:gd name="connsiteX51" fmla="*/ 6467302 w 7971905"/>
              <a:gd name="connsiteY51" fmla="*/ 1762298 h 2094807"/>
              <a:gd name="connsiteX52" fmla="*/ 6467302 w 7971905"/>
              <a:gd name="connsiteY52" fmla="*/ 1762298 h 2094807"/>
              <a:gd name="connsiteX53" fmla="*/ 6591993 w 7971905"/>
              <a:gd name="connsiteY53" fmla="*/ 1845426 h 2094807"/>
              <a:gd name="connsiteX54" fmla="*/ 6741622 w 7971905"/>
              <a:gd name="connsiteY54" fmla="*/ 1837113 h 2094807"/>
              <a:gd name="connsiteX55" fmla="*/ 6907876 w 7971905"/>
              <a:gd name="connsiteY55" fmla="*/ 1837113 h 2094807"/>
              <a:gd name="connsiteX56" fmla="*/ 7015942 w 7971905"/>
              <a:gd name="connsiteY56" fmla="*/ 1920240 h 2094807"/>
              <a:gd name="connsiteX57" fmla="*/ 7132320 w 7971905"/>
              <a:gd name="connsiteY57" fmla="*/ 2003367 h 2094807"/>
              <a:gd name="connsiteX58" fmla="*/ 7240385 w 7971905"/>
              <a:gd name="connsiteY58" fmla="*/ 2036618 h 2094807"/>
              <a:gd name="connsiteX59" fmla="*/ 7381702 w 7971905"/>
              <a:gd name="connsiteY59" fmla="*/ 1995055 h 2094807"/>
              <a:gd name="connsiteX60" fmla="*/ 7481454 w 7971905"/>
              <a:gd name="connsiteY60" fmla="*/ 1970117 h 2094807"/>
              <a:gd name="connsiteX61" fmla="*/ 7547956 w 7971905"/>
              <a:gd name="connsiteY61" fmla="*/ 1928553 h 2094807"/>
              <a:gd name="connsiteX62" fmla="*/ 7547956 w 7971905"/>
              <a:gd name="connsiteY62" fmla="*/ 1853738 h 2094807"/>
              <a:gd name="connsiteX63" fmla="*/ 7498080 w 7971905"/>
              <a:gd name="connsiteY63" fmla="*/ 1778924 h 2094807"/>
              <a:gd name="connsiteX64" fmla="*/ 7356764 w 7971905"/>
              <a:gd name="connsiteY64" fmla="*/ 1745673 h 2094807"/>
              <a:gd name="connsiteX65" fmla="*/ 7290262 w 7971905"/>
              <a:gd name="connsiteY65" fmla="*/ 1737360 h 2094807"/>
              <a:gd name="connsiteX66" fmla="*/ 7248698 w 7971905"/>
              <a:gd name="connsiteY66" fmla="*/ 1704109 h 2094807"/>
              <a:gd name="connsiteX67" fmla="*/ 7248698 w 7971905"/>
              <a:gd name="connsiteY67" fmla="*/ 1662546 h 2094807"/>
              <a:gd name="connsiteX68" fmla="*/ 7331825 w 7971905"/>
              <a:gd name="connsiteY68" fmla="*/ 1670858 h 2094807"/>
              <a:gd name="connsiteX69" fmla="*/ 7523018 w 7971905"/>
              <a:gd name="connsiteY69" fmla="*/ 1720735 h 2094807"/>
              <a:gd name="connsiteX70" fmla="*/ 7938654 w 7971905"/>
              <a:gd name="connsiteY70" fmla="*/ 1795549 h 2094807"/>
              <a:gd name="connsiteX71" fmla="*/ 7971905 w 7971905"/>
              <a:gd name="connsiteY71" fmla="*/ 1803862 h 2094807"/>
              <a:gd name="connsiteX72" fmla="*/ 7955280 w 7971905"/>
              <a:gd name="connsiteY72" fmla="*/ 1687484 h 2094807"/>
              <a:gd name="connsiteX73" fmla="*/ 7955280 w 7971905"/>
              <a:gd name="connsiteY73" fmla="*/ 1587731 h 2094807"/>
              <a:gd name="connsiteX74" fmla="*/ 7955280 w 7971905"/>
              <a:gd name="connsiteY74" fmla="*/ 1587731 h 2094807"/>
              <a:gd name="connsiteX75" fmla="*/ 7938654 w 7971905"/>
              <a:gd name="connsiteY75" fmla="*/ 1438102 h 2094807"/>
              <a:gd name="connsiteX76" fmla="*/ 7764087 w 7971905"/>
              <a:gd name="connsiteY76" fmla="*/ 1454727 h 2094807"/>
              <a:gd name="connsiteX77" fmla="*/ 7631084 w 7971905"/>
              <a:gd name="connsiteY77" fmla="*/ 1454727 h 2094807"/>
              <a:gd name="connsiteX78" fmla="*/ 7448204 w 7971905"/>
              <a:gd name="connsiteY78" fmla="*/ 1429789 h 2094807"/>
              <a:gd name="connsiteX79" fmla="*/ 7240385 w 7971905"/>
              <a:gd name="connsiteY79" fmla="*/ 1421477 h 2094807"/>
              <a:gd name="connsiteX80" fmla="*/ 7074131 w 7971905"/>
              <a:gd name="connsiteY80" fmla="*/ 1429789 h 2094807"/>
              <a:gd name="connsiteX81" fmla="*/ 6874625 w 7971905"/>
              <a:gd name="connsiteY81" fmla="*/ 1438102 h 2094807"/>
              <a:gd name="connsiteX82" fmla="*/ 6641869 w 7971905"/>
              <a:gd name="connsiteY82" fmla="*/ 1446415 h 2094807"/>
              <a:gd name="connsiteX83" fmla="*/ 6508865 w 7971905"/>
              <a:gd name="connsiteY83" fmla="*/ 1446415 h 2094807"/>
              <a:gd name="connsiteX84" fmla="*/ 6458989 w 7971905"/>
              <a:gd name="connsiteY84" fmla="*/ 1413164 h 2094807"/>
              <a:gd name="connsiteX85" fmla="*/ 6417425 w 7971905"/>
              <a:gd name="connsiteY85" fmla="*/ 1379913 h 2094807"/>
              <a:gd name="connsiteX86" fmla="*/ 6259484 w 7971905"/>
              <a:gd name="connsiteY86" fmla="*/ 1388226 h 2094807"/>
              <a:gd name="connsiteX87" fmla="*/ 6126480 w 7971905"/>
              <a:gd name="connsiteY87" fmla="*/ 1388226 h 2094807"/>
              <a:gd name="connsiteX88" fmla="*/ 5951913 w 7971905"/>
              <a:gd name="connsiteY88" fmla="*/ 1438102 h 2094807"/>
              <a:gd name="connsiteX89" fmla="*/ 5710844 w 7971905"/>
              <a:gd name="connsiteY89" fmla="*/ 1521229 h 2094807"/>
              <a:gd name="connsiteX90" fmla="*/ 5503025 w 7971905"/>
              <a:gd name="connsiteY90" fmla="*/ 1571106 h 2094807"/>
              <a:gd name="connsiteX91" fmla="*/ 5253644 w 7971905"/>
              <a:gd name="connsiteY91" fmla="*/ 1645920 h 2094807"/>
              <a:gd name="connsiteX92" fmla="*/ 4954385 w 7971905"/>
              <a:gd name="connsiteY92" fmla="*/ 1704109 h 2094807"/>
              <a:gd name="connsiteX93" fmla="*/ 4788131 w 7971905"/>
              <a:gd name="connsiteY93" fmla="*/ 1737360 h 2094807"/>
              <a:gd name="connsiteX94" fmla="*/ 4555374 w 7971905"/>
              <a:gd name="connsiteY94" fmla="*/ 1745673 h 2094807"/>
              <a:gd name="connsiteX95" fmla="*/ 4397433 w 7971905"/>
              <a:gd name="connsiteY95" fmla="*/ 1753986 h 2094807"/>
              <a:gd name="connsiteX96" fmla="*/ 4231178 w 7971905"/>
              <a:gd name="connsiteY96" fmla="*/ 1737360 h 2094807"/>
              <a:gd name="connsiteX97" fmla="*/ 4139738 w 7971905"/>
              <a:gd name="connsiteY97" fmla="*/ 1729047 h 2094807"/>
              <a:gd name="connsiteX98" fmla="*/ 3973484 w 7971905"/>
              <a:gd name="connsiteY98" fmla="*/ 1737360 h 2094807"/>
              <a:gd name="connsiteX99" fmla="*/ 3724102 w 7971905"/>
              <a:gd name="connsiteY99" fmla="*/ 1778924 h 2094807"/>
              <a:gd name="connsiteX100" fmla="*/ 3524596 w 7971905"/>
              <a:gd name="connsiteY100" fmla="*/ 1787237 h 2094807"/>
              <a:gd name="connsiteX101" fmla="*/ 3424844 w 7971905"/>
              <a:gd name="connsiteY101" fmla="*/ 1795549 h 2094807"/>
              <a:gd name="connsiteX102" fmla="*/ 3266902 w 7971905"/>
              <a:gd name="connsiteY102" fmla="*/ 1778924 h 2094807"/>
              <a:gd name="connsiteX103" fmla="*/ 3100647 w 7971905"/>
              <a:gd name="connsiteY103" fmla="*/ 1745673 h 2094807"/>
              <a:gd name="connsiteX104" fmla="*/ 2809702 w 7971905"/>
              <a:gd name="connsiteY104" fmla="*/ 1695797 h 2094807"/>
              <a:gd name="connsiteX105" fmla="*/ 2734887 w 7971905"/>
              <a:gd name="connsiteY105" fmla="*/ 1670858 h 2094807"/>
              <a:gd name="connsiteX106" fmla="*/ 2502131 w 7971905"/>
              <a:gd name="connsiteY106" fmla="*/ 1554480 h 2094807"/>
              <a:gd name="connsiteX107" fmla="*/ 2360814 w 7971905"/>
              <a:gd name="connsiteY107" fmla="*/ 1487978 h 2094807"/>
              <a:gd name="connsiteX108" fmla="*/ 2202873 w 7971905"/>
              <a:gd name="connsiteY108" fmla="*/ 1404851 h 2094807"/>
              <a:gd name="connsiteX109" fmla="*/ 2003367 w 7971905"/>
              <a:gd name="connsiteY109" fmla="*/ 1338349 h 2094807"/>
              <a:gd name="connsiteX110" fmla="*/ 1837113 w 7971905"/>
              <a:gd name="connsiteY110" fmla="*/ 1263535 h 2094807"/>
              <a:gd name="connsiteX111" fmla="*/ 1687484 w 7971905"/>
              <a:gd name="connsiteY111" fmla="*/ 1188720 h 2094807"/>
              <a:gd name="connsiteX112" fmla="*/ 1546167 w 7971905"/>
              <a:gd name="connsiteY112" fmla="*/ 1097280 h 2094807"/>
              <a:gd name="connsiteX113" fmla="*/ 1413164 w 7971905"/>
              <a:gd name="connsiteY113" fmla="*/ 1039091 h 2094807"/>
              <a:gd name="connsiteX114" fmla="*/ 1305098 w 7971905"/>
              <a:gd name="connsiteY114" fmla="*/ 997527 h 2094807"/>
              <a:gd name="connsiteX115" fmla="*/ 1180407 w 7971905"/>
              <a:gd name="connsiteY115" fmla="*/ 972589 h 2094807"/>
              <a:gd name="connsiteX116" fmla="*/ 1105593 w 7971905"/>
              <a:gd name="connsiteY116" fmla="*/ 831273 h 2094807"/>
              <a:gd name="connsiteX117" fmla="*/ 1039091 w 7971905"/>
              <a:gd name="connsiteY117" fmla="*/ 748146 h 2094807"/>
              <a:gd name="connsiteX118" fmla="*/ 989214 w 7971905"/>
              <a:gd name="connsiteY118" fmla="*/ 640080 h 2094807"/>
              <a:gd name="connsiteX119" fmla="*/ 939338 w 7971905"/>
              <a:gd name="connsiteY119" fmla="*/ 548640 h 2094807"/>
              <a:gd name="connsiteX120" fmla="*/ 814647 w 7971905"/>
              <a:gd name="connsiteY120" fmla="*/ 482138 h 2094807"/>
              <a:gd name="connsiteX121" fmla="*/ 748145 w 7971905"/>
              <a:gd name="connsiteY121" fmla="*/ 432262 h 2094807"/>
              <a:gd name="connsiteX122" fmla="*/ 615142 w 7971905"/>
              <a:gd name="connsiteY122" fmla="*/ 407324 h 2094807"/>
              <a:gd name="connsiteX123" fmla="*/ 556953 w 7971905"/>
              <a:gd name="connsiteY123" fmla="*/ 365760 h 2094807"/>
              <a:gd name="connsiteX124" fmla="*/ 440574 w 7971905"/>
              <a:gd name="connsiteY124" fmla="*/ 266007 h 2094807"/>
              <a:gd name="connsiteX125" fmla="*/ 307571 w 7971905"/>
              <a:gd name="connsiteY125" fmla="*/ 157942 h 2094807"/>
              <a:gd name="connsiteX126" fmla="*/ 174567 w 7971905"/>
              <a:gd name="connsiteY126" fmla="*/ 83127 h 2094807"/>
              <a:gd name="connsiteX127" fmla="*/ 0 w 7971905"/>
              <a:gd name="connsiteY127" fmla="*/ 0 h 2094807"/>
              <a:gd name="connsiteX0" fmla="*/ 0 w 7971905"/>
              <a:gd name="connsiteY0" fmla="*/ 0 h 2161309"/>
              <a:gd name="connsiteX1" fmla="*/ 74814 w 7971905"/>
              <a:gd name="connsiteY1" fmla="*/ 374073 h 2161309"/>
              <a:gd name="connsiteX2" fmla="*/ 299258 w 7971905"/>
              <a:gd name="connsiteY2" fmla="*/ 598517 h 2161309"/>
              <a:gd name="connsiteX3" fmla="*/ 374073 w 7971905"/>
              <a:gd name="connsiteY3" fmla="*/ 789709 h 2161309"/>
              <a:gd name="connsiteX4" fmla="*/ 407324 w 7971905"/>
              <a:gd name="connsiteY4" fmla="*/ 989215 h 2161309"/>
              <a:gd name="connsiteX5" fmla="*/ 415636 w 7971905"/>
              <a:gd name="connsiteY5" fmla="*/ 1255222 h 2161309"/>
              <a:gd name="connsiteX6" fmla="*/ 540327 w 7971905"/>
              <a:gd name="connsiteY6" fmla="*/ 1363287 h 2161309"/>
              <a:gd name="connsiteX7" fmla="*/ 631767 w 7971905"/>
              <a:gd name="connsiteY7" fmla="*/ 1438102 h 2161309"/>
              <a:gd name="connsiteX8" fmla="*/ 922713 w 7971905"/>
              <a:gd name="connsiteY8" fmla="*/ 1537855 h 2161309"/>
              <a:gd name="connsiteX9" fmla="*/ 1213658 w 7971905"/>
              <a:gd name="connsiteY9" fmla="*/ 1637607 h 2161309"/>
              <a:gd name="connsiteX10" fmla="*/ 1504604 w 7971905"/>
              <a:gd name="connsiteY10" fmla="*/ 1745673 h 2161309"/>
              <a:gd name="connsiteX11" fmla="*/ 1720734 w 7971905"/>
              <a:gd name="connsiteY11" fmla="*/ 1820487 h 2161309"/>
              <a:gd name="connsiteX12" fmla="*/ 1920240 w 7971905"/>
              <a:gd name="connsiteY12" fmla="*/ 1895302 h 2161309"/>
              <a:gd name="connsiteX13" fmla="*/ 2061556 w 7971905"/>
              <a:gd name="connsiteY13" fmla="*/ 1953491 h 2161309"/>
              <a:gd name="connsiteX14" fmla="*/ 2227811 w 7971905"/>
              <a:gd name="connsiteY14" fmla="*/ 1961804 h 2161309"/>
              <a:gd name="connsiteX15" fmla="*/ 2385753 w 7971905"/>
              <a:gd name="connsiteY15" fmla="*/ 1953491 h 2161309"/>
              <a:gd name="connsiteX16" fmla="*/ 2593571 w 7971905"/>
              <a:gd name="connsiteY16" fmla="*/ 2019993 h 2161309"/>
              <a:gd name="connsiteX17" fmla="*/ 2726574 w 7971905"/>
              <a:gd name="connsiteY17" fmla="*/ 1945179 h 2161309"/>
              <a:gd name="connsiteX18" fmla="*/ 2876204 w 7971905"/>
              <a:gd name="connsiteY18" fmla="*/ 1936866 h 2161309"/>
              <a:gd name="connsiteX19" fmla="*/ 3009207 w 7971905"/>
              <a:gd name="connsiteY19" fmla="*/ 2028306 h 2161309"/>
              <a:gd name="connsiteX20" fmla="*/ 3250276 w 7971905"/>
              <a:gd name="connsiteY20" fmla="*/ 1953491 h 2161309"/>
              <a:gd name="connsiteX21" fmla="*/ 3333403 w 7971905"/>
              <a:gd name="connsiteY21" fmla="*/ 2094807 h 2161309"/>
              <a:gd name="connsiteX22" fmla="*/ 3541222 w 7971905"/>
              <a:gd name="connsiteY22" fmla="*/ 2161309 h 2161309"/>
              <a:gd name="connsiteX23" fmla="*/ 3715789 w 7971905"/>
              <a:gd name="connsiteY23" fmla="*/ 2061557 h 2161309"/>
              <a:gd name="connsiteX24" fmla="*/ 3890356 w 7971905"/>
              <a:gd name="connsiteY24" fmla="*/ 2078182 h 2161309"/>
              <a:gd name="connsiteX25" fmla="*/ 3990109 w 7971905"/>
              <a:gd name="connsiteY25" fmla="*/ 2044931 h 2161309"/>
              <a:gd name="connsiteX26" fmla="*/ 4064924 w 7971905"/>
              <a:gd name="connsiteY26" fmla="*/ 1986742 h 2161309"/>
              <a:gd name="connsiteX27" fmla="*/ 4139738 w 7971905"/>
              <a:gd name="connsiteY27" fmla="*/ 1961804 h 2161309"/>
              <a:gd name="connsiteX28" fmla="*/ 4297680 w 7971905"/>
              <a:gd name="connsiteY28" fmla="*/ 1953491 h 2161309"/>
              <a:gd name="connsiteX29" fmla="*/ 4438996 w 7971905"/>
              <a:gd name="connsiteY29" fmla="*/ 2019993 h 2161309"/>
              <a:gd name="connsiteX30" fmla="*/ 4580313 w 7971905"/>
              <a:gd name="connsiteY30" fmla="*/ 2044931 h 2161309"/>
              <a:gd name="connsiteX31" fmla="*/ 4813069 w 7971905"/>
              <a:gd name="connsiteY31" fmla="*/ 2028306 h 2161309"/>
              <a:gd name="connsiteX32" fmla="*/ 5128953 w 7971905"/>
              <a:gd name="connsiteY32" fmla="*/ 1961804 h 2161309"/>
              <a:gd name="connsiteX33" fmla="*/ 5419898 w 7971905"/>
              <a:gd name="connsiteY33" fmla="*/ 1986742 h 2161309"/>
              <a:gd name="connsiteX34" fmla="*/ 5785658 w 7971905"/>
              <a:gd name="connsiteY34" fmla="*/ 2011680 h 2161309"/>
              <a:gd name="connsiteX35" fmla="*/ 6010102 w 7971905"/>
              <a:gd name="connsiteY35" fmla="*/ 2011680 h 2161309"/>
              <a:gd name="connsiteX36" fmla="*/ 6226233 w 7971905"/>
              <a:gd name="connsiteY36" fmla="*/ 2044931 h 2161309"/>
              <a:gd name="connsiteX37" fmla="*/ 6350924 w 7971905"/>
              <a:gd name="connsiteY37" fmla="*/ 2036618 h 2161309"/>
              <a:gd name="connsiteX38" fmla="*/ 6417425 w 7971905"/>
              <a:gd name="connsiteY38" fmla="*/ 2019993 h 2161309"/>
              <a:gd name="connsiteX39" fmla="*/ 6434051 w 7971905"/>
              <a:gd name="connsiteY39" fmla="*/ 1961804 h 2161309"/>
              <a:gd name="connsiteX40" fmla="*/ 6409113 w 7971905"/>
              <a:gd name="connsiteY40" fmla="*/ 1928553 h 2161309"/>
              <a:gd name="connsiteX41" fmla="*/ 6342611 w 7971905"/>
              <a:gd name="connsiteY41" fmla="*/ 1903615 h 2161309"/>
              <a:gd name="connsiteX42" fmla="*/ 6226233 w 7971905"/>
              <a:gd name="connsiteY42" fmla="*/ 1903615 h 2161309"/>
              <a:gd name="connsiteX43" fmla="*/ 6143105 w 7971905"/>
              <a:gd name="connsiteY43" fmla="*/ 1903615 h 2161309"/>
              <a:gd name="connsiteX44" fmla="*/ 6084916 w 7971905"/>
              <a:gd name="connsiteY44" fmla="*/ 1903615 h 2161309"/>
              <a:gd name="connsiteX45" fmla="*/ 6084916 w 7971905"/>
              <a:gd name="connsiteY45" fmla="*/ 1903615 h 2161309"/>
              <a:gd name="connsiteX46" fmla="*/ 6059978 w 7971905"/>
              <a:gd name="connsiteY46" fmla="*/ 1812175 h 2161309"/>
              <a:gd name="connsiteX47" fmla="*/ 6176356 w 7971905"/>
              <a:gd name="connsiteY47" fmla="*/ 1762298 h 2161309"/>
              <a:gd name="connsiteX48" fmla="*/ 6317673 w 7971905"/>
              <a:gd name="connsiteY48" fmla="*/ 1704109 h 2161309"/>
              <a:gd name="connsiteX49" fmla="*/ 6475614 w 7971905"/>
              <a:gd name="connsiteY49" fmla="*/ 1670858 h 2161309"/>
              <a:gd name="connsiteX50" fmla="*/ 6492240 w 7971905"/>
              <a:gd name="connsiteY50" fmla="*/ 1704109 h 2161309"/>
              <a:gd name="connsiteX51" fmla="*/ 6467302 w 7971905"/>
              <a:gd name="connsiteY51" fmla="*/ 1762298 h 2161309"/>
              <a:gd name="connsiteX52" fmla="*/ 6467302 w 7971905"/>
              <a:gd name="connsiteY52" fmla="*/ 1762298 h 2161309"/>
              <a:gd name="connsiteX53" fmla="*/ 6591993 w 7971905"/>
              <a:gd name="connsiteY53" fmla="*/ 1845426 h 2161309"/>
              <a:gd name="connsiteX54" fmla="*/ 6741622 w 7971905"/>
              <a:gd name="connsiteY54" fmla="*/ 1837113 h 2161309"/>
              <a:gd name="connsiteX55" fmla="*/ 6907876 w 7971905"/>
              <a:gd name="connsiteY55" fmla="*/ 1837113 h 2161309"/>
              <a:gd name="connsiteX56" fmla="*/ 7015942 w 7971905"/>
              <a:gd name="connsiteY56" fmla="*/ 1920240 h 2161309"/>
              <a:gd name="connsiteX57" fmla="*/ 7132320 w 7971905"/>
              <a:gd name="connsiteY57" fmla="*/ 2003367 h 2161309"/>
              <a:gd name="connsiteX58" fmla="*/ 7240385 w 7971905"/>
              <a:gd name="connsiteY58" fmla="*/ 2036618 h 2161309"/>
              <a:gd name="connsiteX59" fmla="*/ 7381702 w 7971905"/>
              <a:gd name="connsiteY59" fmla="*/ 1995055 h 2161309"/>
              <a:gd name="connsiteX60" fmla="*/ 7481454 w 7971905"/>
              <a:gd name="connsiteY60" fmla="*/ 1970117 h 2161309"/>
              <a:gd name="connsiteX61" fmla="*/ 7547956 w 7971905"/>
              <a:gd name="connsiteY61" fmla="*/ 1928553 h 2161309"/>
              <a:gd name="connsiteX62" fmla="*/ 7547956 w 7971905"/>
              <a:gd name="connsiteY62" fmla="*/ 1853738 h 2161309"/>
              <a:gd name="connsiteX63" fmla="*/ 7498080 w 7971905"/>
              <a:gd name="connsiteY63" fmla="*/ 1778924 h 2161309"/>
              <a:gd name="connsiteX64" fmla="*/ 7356764 w 7971905"/>
              <a:gd name="connsiteY64" fmla="*/ 1745673 h 2161309"/>
              <a:gd name="connsiteX65" fmla="*/ 7290262 w 7971905"/>
              <a:gd name="connsiteY65" fmla="*/ 1737360 h 2161309"/>
              <a:gd name="connsiteX66" fmla="*/ 7248698 w 7971905"/>
              <a:gd name="connsiteY66" fmla="*/ 1704109 h 2161309"/>
              <a:gd name="connsiteX67" fmla="*/ 7248698 w 7971905"/>
              <a:gd name="connsiteY67" fmla="*/ 1662546 h 2161309"/>
              <a:gd name="connsiteX68" fmla="*/ 7331825 w 7971905"/>
              <a:gd name="connsiteY68" fmla="*/ 1670858 h 2161309"/>
              <a:gd name="connsiteX69" fmla="*/ 7523018 w 7971905"/>
              <a:gd name="connsiteY69" fmla="*/ 1720735 h 2161309"/>
              <a:gd name="connsiteX70" fmla="*/ 7938654 w 7971905"/>
              <a:gd name="connsiteY70" fmla="*/ 1795549 h 2161309"/>
              <a:gd name="connsiteX71" fmla="*/ 7971905 w 7971905"/>
              <a:gd name="connsiteY71" fmla="*/ 1803862 h 2161309"/>
              <a:gd name="connsiteX72" fmla="*/ 7955280 w 7971905"/>
              <a:gd name="connsiteY72" fmla="*/ 1687484 h 2161309"/>
              <a:gd name="connsiteX73" fmla="*/ 7955280 w 7971905"/>
              <a:gd name="connsiteY73" fmla="*/ 1587731 h 2161309"/>
              <a:gd name="connsiteX74" fmla="*/ 7955280 w 7971905"/>
              <a:gd name="connsiteY74" fmla="*/ 1587731 h 2161309"/>
              <a:gd name="connsiteX75" fmla="*/ 7938654 w 7971905"/>
              <a:gd name="connsiteY75" fmla="*/ 1438102 h 2161309"/>
              <a:gd name="connsiteX76" fmla="*/ 7764087 w 7971905"/>
              <a:gd name="connsiteY76" fmla="*/ 1454727 h 2161309"/>
              <a:gd name="connsiteX77" fmla="*/ 7631084 w 7971905"/>
              <a:gd name="connsiteY77" fmla="*/ 1454727 h 2161309"/>
              <a:gd name="connsiteX78" fmla="*/ 7448204 w 7971905"/>
              <a:gd name="connsiteY78" fmla="*/ 1429789 h 2161309"/>
              <a:gd name="connsiteX79" fmla="*/ 7240385 w 7971905"/>
              <a:gd name="connsiteY79" fmla="*/ 1421477 h 2161309"/>
              <a:gd name="connsiteX80" fmla="*/ 7074131 w 7971905"/>
              <a:gd name="connsiteY80" fmla="*/ 1429789 h 2161309"/>
              <a:gd name="connsiteX81" fmla="*/ 6874625 w 7971905"/>
              <a:gd name="connsiteY81" fmla="*/ 1438102 h 2161309"/>
              <a:gd name="connsiteX82" fmla="*/ 6641869 w 7971905"/>
              <a:gd name="connsiteY82" fmla="*/ 1446415 h 2161309"/>
              <a:gd name="connsiteX83" fmla="*/ 6508865 w 7971905"/>
              <a:gd name="connsiteY83" fmla="*/ 1446415 h 2161309"/>
              <a:gd name="connsiteX84" fmla="*/ 6458989 w 7971905"/>
              <a:gd name="connsiteY84" fmla="*/ 1413164 h 2161309"/>
              <a:gd name="connsiteX85" fmla="*/ 6417425 w 7971905"/>
              <a:gd name="connsiteY85" fmla="*/ 1379913 h 2161309"/>
              <a:gd name="connsiteX86" fmla="*/ 6259484 w 7971905"/>
              <a:gd name="connsiteY86" fmla="*/ 1388226 h 2161309"/>
              <a:gd name="connsiteX87" fmla="*/ 6126480 w 7971905"/>
              <a:gd name="connsiteY87" fmla="*/ 1388226 h 2161309"/>
              <a:gd name="connsiteX88" fmla="*/ 5951913 w 7971905"/>
              <a:gd name="connsiteY88" fmla="*/ 1438102 h 2161309"/>
              <a:gd name="connsiteX89" fmla="*/ 5710844 w 7971905"/>
              <a:gd name="connsiteY89" fmla="*/ 1521229 h 2161309"/>
              <a:gd name="connsiteX90" fmla="*/ 5503025 w 7971905"/>
              <a:gd name="connsiteY90" fmla="*/ 1571106 h 2161309"/>
              <a:gd name="connsiteX91" fmla="*/ 5253644 w 7971905"/>
              <a:gd name="connsiteY91" fmla="*/ 1645920 h 2161309"/>
              <a:gd name="connsiteX92" fmla="*/ 4954385 w 7971905"/>
              <a:gd name="connsiteY92" fmla="*/ 1704109 h 2161309"/>
              <a:gd name="connsiteX93" fmla="*/ 4788131 w 7971905"/>
              <a:gd name="connsiteY93" fmla="*/ 1737360 h 2161309"/>
              <a:gd name="connsiteX94" fmla="*/ 4555374 w 7971905"/>
              <a:gd name="connsiteY94" fmla="*/ 1745673 h 2161309"/>
              <a:gd name="connsiteX95" fmla="*/ 4397433 w 7971905"/>
              <a:gd name="connsiteY95" fmla="*/ 1753986 h 2161309"/>
              <a:gd name="connsiteX96" fmla="*/ 4231178 w 7971905"/>
              <a:gd name="connsiteY96" fmla="*/ 1737360 h 2161309"/>
              <a:gd name="connsiteX97" fmla="*/ 4139738 w 7971905"/>
              <a:gd name="connsiteY97" fmla="*/ 1729047 h 2161309"/>
              <a:gd name="connsiteX98" fmla="*/ 3973484 w 7971905"/>
              <a:gd name="connsiteY98" fmla="*/ 1737360 h 2161309"/>
              <a:gd name="connsiteX99" fmla="*/ 3724102 w 7971905"/>
              <a:gd name="connsiteY99" fmla="*/ 1778924 h 2161309"/>
              <a:gd name="connsiteX100" fmla="*/ 3524596 w 7971905"/>
              <a:gd name="connsiteY100" fmla="*/ 1787237 h 2161309"/>
              <a:gd name="connsiteX101" fmla="*/ 3424844 w 7971905"/>
              <a:gd name="connsiteY101" fmla="*/ 1795549 h 2161309"/>
              <a:gd name="connsiteX102" fmla="*/ 3266902 w 7971905"/>
              <a:gd name="connsiteY102" fmla="*/ 1778924 h 2161309"/>
              <a:gd name="connsiteX103" fmla="*/ 3100647 w 7971905"/>
              <a:gd name="connsiteY103" fmla="*/ 1745673 h 2161309"/>
              <a:gd name="connsiteX104" fmla="*/ 2809702 w 7971905"/>
              <a:gd name="connsiteY104" fmla="*/ 1695797 h 2161309"/>
              <a:gd name="connsiteX105" fmla="*/ 2734887 w 7971905"/>
              <a:gd name="connsiteY105" fmla="*/ 1670858 h 2161309"/>
              <a:gd name="connsiteX106" fmla="*/ 2502131 w 7971905"/>
              <a:gd name="connsiteY106" fmla="*/ 1554480 h 2161309"/>
              <a:gd name="connsiteX107" fmla="*/ 2360814 w 7971905"/>
              <a:gd name="connsiteY107" fmla="*/ 1487978 h 2161309"/>
              <a:gd name="connsiteX108" fmla="*/ 2202873 w 7971905"/>
              <a:gd name="connsiteY108" fmla="*/ 1404851 h 2161309"/>
              <a:gd name="connsiteX109" fmla="*/ 2003367 w 7971905"/>
              <a:gd name="connsiteY109" fmla="*/ 1338349 h 2161309"/>
              <a:gd name="connsiteX110" fmla="*/ 1837113 w 7971905"/>
              <a:gd name="connsiteY110" fmla="*/ 1263535 h 2161309"/>
              <a:gd name="connsiteX111" fmla="*/ 1687484 w 7971905"/>
              <a:gd name="connsiteY111" fmla="*/ 1188720 h 2161309"/>
              <a:gd name="connsiteX112" fmla="*/ 1546167 w 7971905"/>
              <a:gd name="connsiteY112" fmla="*/ 1097280 h 2161309"/>
              <a:gd name="connsiteX113" fmla="*/ 1413164 w 7971905"/>
              <a:gd name="connsiteY113" fmla="*/ 1039091 h 2161309"/>
              <a:gd name="connsiteX114" fmla="*/ 1305098 w 7971905"/>
              <a:gd name="connsiteY114" fmla="*/ 997527 h 2161309"/>
              <a:gd name="connsiteX115" fmla="*/ 1180407 w 7971905"/>
              <a:gd name="connsiteY115" fmla="*/ 972589 h 2161309"/>
              <a:gd name="connsiteX116" fmla="*/ 1105593 w 7971905"/>
              <a:gd name="connsiteY116" fmla="*/ 831273 h 2161309"/>
              <a:gd name="connsiteX117" fmla="*/ 1039091 w 7971905"/>
              <a:gd name="connsiteY117" fmla="*/ 748146 h 2161309"/>
              <a:gd name="connsiteX118" fmla="*/ 989214 w 7971905"/>
              <a:gd name="connsiteY118" fmla="*/ 640080 h 2161309"/>
              <a:gd name="connsiteX119" fmla="*/ 939338 w 7971905"/>
              <a:gd name="connsiteY119" fmla="*/ 548640 h 2161309"/>
              <a:gd name="connsiteX120" fmla="*/ 814647 w 7971905"/>
              <a:gd name="connsiteY120" fmla="*/ 482138 h 2161309"/>
              <a:gd name="connsiteX121" fmla="*/ 748145 w 7971905"/>
              <a:gd name="connsiteY121" fmla="*/ 432262 h 2161309"/>
              <a:gd name="connsiteX122" fmla="*/ 615142 w 7971905"/>
              <a:gd name="connsiteY122" fmla="*/ 407324 h 2161309"/>
              <a:gd name="connsiteX123" fmla="*/ 556953 w 7971905"/>
              <a:gd name="connsiteY123" fmla="*/ 365760 h 2161309"/>
              <a:gd name="connsiteX124" fmla="*/ 440574 w 7971905"/>
              <a:gd name="connsiteY124" fmla="*/ 266007 h 2161309"/>
              <a:gd name="connsiteX125" fmla="*/ 307571 w 7971905"/>
              <a:gd name="connsiteY125" fmla="*/ 157942 h 2161309"/>
              <a:gd name="connsiteX126" fmla="*/ 174567 w 7971905"/>
              <a:gd name="connsiteY126" fmla="*/ 83127 h 2161309"/>
              <a:gd name="connsiteX127" fmla="*/ 0 w 7971905"/>
              <a:gd name="connsiteY127" fmla="*/ 0 h 2161309"/>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90356 w 7971905"/>
              <a:gd name="connsiteY24" fmla="*/ 2078182 h 2186248"/>
              <a:gd name="connsiteX25" fmla="*/ 3990109 w 7971905"/>
              <a:gd name="connsiteY25" fmla="*/ 2044931 h 2186248"/>
              <a:gd name="connsiteX26" fmla="*/ 4064924 w 7971905"/>
              <a:gd name="connsiteY26" fmla="*/ 1986742 h 2186248"/>
              <a:gd name="connsiteX27" fmla="*/ 4139738 w 7971905"/>
              <a:gd name="connsiteY27" fmla="*/ 1961804 h 2186248"/>
              <a:gd name="connsiteX28" fmla="*/ 4297680 w 7971905"/>
              <a:gd name="connsiteY28" fmla="*/ 1953491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73730 w 7971905"/>
              <a:gd name="connsiteY24" fmla="*/ 2177935 h 2186248"/>
              <a:gd name="connsiteX25" fmla="*/ 3990109 w 7971905"/>
              <a:gd name="connsiteY25" fmla="*/ 2044931 h 2186248"/>
              <a:gd name="connsiteX26" fmla="*/ 4064924 w 7971905"/>
              <a:gd name="connsiteY26" fmla="*/ 1986742 h 2186248"/>
              <a:gd name="connsiteX27" fmla="*/ 4139738 w 7971905"/>
              <a:gd name="connsiteY27" fmla="*/ 1961804 h 2186248"/>
              <a:gd name="connsiteX28" fmla="*/ 4297680 w 7971905"/>
              <a:gd name="connsiteY28" fmla="*/ 1953491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73730 w 7971905"/>
              <a:gd name="connsiteY24" fmla="*/ 2177935 h 2186248"/>
              <a:gd name="connsiteX25" fmla="*/ 4015047 w 7971905"/>
              <a:gd name="connsiteY25" fmla="*/ 2152997 h 2186248"/>
              <a:gd name="connsiteX26" fmla="*/ 4064924 w 7971905"/>
              <a:gd name="connsiteY26" fmla="*/ 1986742 h 2186248"/>
              <a:gd name="connsiteX27" fmla="*/ 4139738 w 7971905"/>
              <a:gd name="connsiteY27" fmla="*/ 1961804 h 2186248"/>
              <a:gd name="connsiteX28" fmla="*/ 4297680 w 7971905"/>
              <a:gd name="connsiteY28" fmla="*/ 1953491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73730 w 7971905"/>
              <a:gd name="connsiteY24" fmla="*/ 2177935 h 2186248"/>
              <a:gd name="connsiteX25" fmla="*/ 4015047 w 7971905"/>
              <a:gd name="connsiteY25" fmla="*/ 2152997 h 2186248"/>
              <a:gd name="connsiteX26" fmla="*/ 4114801 w 7971905"/>
              <a:gd name="connsiteY26" fmla="*/ 2144684 h 2186248"/>
              <a:gd name="connsiteX27" fmla="*/ 4139738 w 7971905"/>
              <a:gd name="connsiteY27" fmla="*/ 1961804 h 2186248"/>
              <a:gd name="connsiteX28" fmla="*/ 4297680 w 7971905"/>
              <a:gd name="connsiteY28" fmla="*/ 1953491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73730 w 7971905"/>
              <a:gd name="connsiteY24" fmla="*/ 2177935 h 2186248"/>
              <a:gd name="connsiteX25" fmla="*/ 4015047 w 7971905"/>
              <a:gd name="connsiteY25" fmla="*/ 2152997 h 2186248"/>
              <a:gd name="connsiteX26" fmla="*/ 4114801 w 7971905"/>
              <a:gd name="connsiteY26" fmla="*/ 2144684 h 2186248"/>
              <a:gd name="connsiteX27" fmla="*/ 4214552 w 7971905"/>
              <a:gd name="connsiteY27" fmla="*/ 2078182 h 2186248"/>
              <a:gd name="connsiteX28" fmla="*/ 4297680 w 7971905"/>
              <a:gd name="connsiteY28" fmla="*/ 1953491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 name="connsiteX0" fmla="*/ 0 w 7971905"/>
              <a:gd name="connsiteY0" fmla="*/ 0 h 2186248"/>
              <a:gd name="connsiteX1" fmla="*/ 74814 w 7971905"/>
              <a:gd name="connsiteY1" fmla="*/ 374073 h 2186248"/>
              <a:gd name="connsiteX2" fmla="*/ 299258 w 7971905"/>
              <a:gd name="connsiteY2" fmla="*/ 598517 h 2186248"/>
              <a:gd name="connsiteX3" fmla="*/ 374073 w 7971905"/>
              <a:gd name="connsiteY3" fmla="*/ 789709 h 2186248"/>
              <a:gd name="connsiteX4" fmla="*/ 407324 w 7971905"/>
              <a:gd name="connsiteY4" fmla="*/ 989215 h 2186248"/>
              <a:gd name="connsiteX5" fmla="*/ 415636 w 7971905"/>
              <a:gd name="connsiteY5" fmla="*/ 1255222 h 2186248"/>
              <a:gd name="connsiteX6" fmla="*/ 540327 w 7971905"/>
              <a:gd name="connsiteY6" fmla="*/ 1363287 h 2186248"/>
              <a:gd name="connsiteX7" fmla="*/ 631767 w 7971905"/>
              <a:gd name="connsiteY7" fmla="*/ 1438102 h 2186248"/>
              <a:gd name="connsiteX8" fmla="*/ 922713 w 7971905"/>
              <a:gd name="connsiteY8" fmla="*/ 1537855 h 2186248"/>
              <a:gd name="connsiteX9" fmla="*/ 1213658 w 7971905"/>
              <a:gd name="connsiteY9" fmla="*/ 1637607 h 2186248"/>
              <a:gd name="connsiteX10" fmla="*/ 1504604 w 7971905"/>
              <a:gd name="connsiteY10" fmla="*/ 1745673 h 2186248"/>
              <a:gd name="connsiteX11" fmla="*/ 1720734 w 7971905"/>
              <a:gd name="connsiteY11" fmla="*/ 1820487 h 2186248"/>
              <a:gd name="connsiteX12" fmla="*/ 1920240 w 7971905"/>
              <a:gd name="connsiteY12" fmla="*/ 1895302 h 2186248"/>
              <a:gd name="connsiteX13" fmla="*/ 2061556 w 7971905"/>
              <a:gd name="connsiteY13" fmla="*/ 1953491 h 2186248"/>
              <a:gd name="connsiteX14" fmla="*/ 2227811 w 7971905"/>
              <a:gd name="connsiteY14" fmla="*/ 1961804 h 2186248"/>
              <a:gd name="connsiteX15" fmla="*/ 2385753 w 7971905"/>
              <a:gd name="connsiteY15" fmla="*/ 1953491 h 2186248"/>
              <a:gd name="connsiteX16" fmla="*/ 2593571 w 7971905"/>
              <a:gd name="connsiteY16" fmla="*/ 2019993 h 2186248"/>
              <a:gd name="connsiteX17" fmla="*/ 2726574 w 7971905"/>
              <a:gd name="connsiteY17" fmla="*/ 1945179 h 2186248"/>
              <a:gd name="connsiteX18" fmla="*/ 2876204 w 7971905"/>
              <a:gd name="connsiteY18" fmla="*/ 1936866 h 2186248"/>
              <a:gd name="connsiteX19" fmla="*/ 3009207 w 7971905"/>
              <a:gd name="connsiteY19" fmla="*/ 2028306 h 2186248"/>
              <a:gd name="connsiteX20" fmla="*/ 3250276 w 7971905"/>
              <a:gd name="connsiteY20" fmla="*/ 1953491 h 2186248"/>
              <a:gd name="connsiteX21" fmla="*/ 3333403 w 7971905"/>
              <a:gd name="connsiteY21" fmla="*/ 2094807 h 2186248"/>
              <a:gd name="connsiteX22" fmla="*/ 3541222 w 7971905"/>
              <a:gd name="connsiteY22" fmla="*/ 2161309 h 2186248"/>
              <a:gd name="connsiteX23" fmla="*/ 3665912 w 7971905"/>
              <a:gd name="connsiteY23" fmla="*/ 2186248 h 2186248"/>
              <a:gd name="connsiteX24" fmla="*/ 3873730 w 7971905"/>
              <a:gd name="connsiteY24" fmla="*/ 2177935 h 2186248"/>
              <a:gd name="connsiteX25" fmla="*/ 4015047 w 7971905"/>
              <a:gd name="connsiteY25" fmla="*/ 2152997 h 2186248"/>
              <a:gd name="connsiteX26" fmla="*/ 4114801 w 7971905"/>
              <a:gd name="connsiteY26" fmla="*/ 2144684 h 2186248"/>
              <a:gd name="connsiteX27" fmla="*/ 4214552 w 7971905"/>
              <a:gd name="connsiteY27" fmla="*/ 2078182 h 2186248"/>
              <a:gd name="connsiteX28" fmla="*/ 4314306 w 7971905"/>
              <a:gd name="connsiteY28" fmla="*/ 2019993 h 2186248"/>
              <a:gd name="connsiteX29" fmla="*/ 4438996 w 7971905"/>
              <a:gd name="connsiteY29" fmla="*/ 2019993 h 2186248"/>
              <a:gd name="connsiteX30" fmla="*/ 4580313 w 7971905"/>
              <a:gd name="connsiteY30" fmla="*/ 2044931 h 2186248"/>
              <a:gd name="connsiteX31" fmla="*/ 4813069 w 7971905"/>
              <a:gd name="connsiteY31" fmla="*/ 2028306 h 2186248"/>
              <a:gd name="connsiteX32" fmla="*/ 5128953 w 7971905"/>
              <a:gd name="connsiteY32" fmla="*/ 1961804 h 2186248"/>
              <a:gd name="connsiteX33" fmla="*/ 5419898 w 7971905"/>
              <a:gd name="connsiteY33" fmla="*/ 1986742 h 2186248"/>
              <a:gd name="connsiteX34" fmla="*/ 5785658 w 7971905"/>
              <a:gd name="connsiteY34" fmla="*/ 2011680 h 2186248"/>
              <a:gd name="connsiteX35" fmla="*/ 6010102 w 7971905"/>
              <a:gd name="connsiteY35" fmla="*/ 2011680 h 2186248"/>
              <a:gd name="connsiteX36" fmla="*/ 6226233 w 7971905"/>
              <a:gd name="connsiteY36" fmla="*/ 2044931 h 2186248"/>
              <a:gd name="connsiteX37" fmla="*/ 6350924 w 7971905"/>
              <a:gd name="connsiteY37" fmla="*/ 2036618 h 2186248"/>
              <a:gd name="connsiteX38" fmla="*/ 6417425 w 7971905"/>
              <a:gd name="connsiteY38" fmla="*/ 2019993 h 2186248"/>
              <a:gd name="connsiteX39" fmla="*/ 6434051 w 7971905"/>
              <a:gd name="connsiteY39" fmla="*/ 1961804 h 2186248"/>
              <a:gd name="connsiteX40" fmla="*/ 6409113 w 7971905"/>
              <a:gd name="connsiteY40" fmla="*/ 1928553 h 2186248"/>
              <a:gd name="connsiteX41" fmla="*/ 6342611 w 7971905"/>
              <a:gd name="connsiteY41" fmla="*/ 1903615 h 2186248"/>
              <a:gd name="connsiteX42" fmla="*/ 6226233 w 7971905"/>
              <a:gd name="connsiteY42" fmla="*/ 1903615 h 2186248"/>
              <a:gd name="connsiteX43" fmla="*/ 6143105 w 7971905"/>
              <a:gd name="connsiteY43" fmla="*/ 1903615 h 2186248"/>
              <a:gd name="connsiteX44" fmla="*/ 6084916 w 7971905"/>
              <a:gd name="connsiteY44" fmla="*/ 1903615 h 2186248"/>
              <a:gd name="connsiteX45" fmla="*/ 6084916 w 7971905"/>
              <a:gd name="connsiteY45" fmla="*/ 1903615 h 2186248"/>
              <a:gd name="connsiteX46" fmla="*/ 6059978 w 7971905"/>
              <a:gd name="connsiteY46" fmla="*/ 1812175 h 2186248"/>
              <a:gd name="connsiteX47" fmla="*/ 6176356 w 7971905"/>
              <a:gd name="connsiteY47" fmla="*/ 1762298 h 2186248"/>
              <a:gd name="connsiteX48" fmla="*/ 6317673 w 7971905"/>
              <a:gd name="connsiteY48" fmla="*/ 1704109 h 2186248"/>
              <a:gd name="connsiteX49" fmla="*/ 6475614 w 7971905"/>
              <a:gd name="connsiteY49" fmla="*/ 1670858 h 2186248"/>
              <a:gd name="connsiteX50" fmla="*/ 6492240 w 7971905"/>
              <a:gd name="connsiteY50" fmla="*/ 1704109 h 2186248"/>
              <a:gd name="connsiteX51" fmla="*/ 6467302 w 7971905"/>
              <a:gd name="connsiteY51" fmla="*/ 1762298 h 2186248"/>
              <a:gd name="connsiteX52" fmla="*/ 6467302 w 7971905"/>
              <a:gd name="connsiteY52" fmla="*/ 1762298 h 2186248"/>
              <a:gd name="connsiteX53" fmla="*/ 6591993 w 7971905"/>
              <a:gd name="connsiteY53" fmla="*/ 1845426 h 2186248"/>
              <a:gd name="connsiteX54" fmla="*/ 6741622 w 7971905"/>
              <a:gd name="connsiteY54" fmla="*/ 1837113 h 2186248"/>
              <a:gd name="connsiteX55" fmla="*/ 6907876 w 7971905"/>
              <a:gd name="connsiteY55" fmla="*/ 1837113 h 2186248"/>
              <a:gd name="connsiteX56" fmla="*/ 7015942 w 7971905"/>
              <a:gd name="connsiteY56" fmla="*/ 1920240 h 2186248"/>
              <a:gd name="connsiteX57" fmla="*/ 7132320 w 7971905"/>
              <a:gd name="connsiteY57" fmla="*/ 2003367 h 2186248"/>
              <a:gd name="connsiteX58" fmla="*/ 7240385 w 7971905"/>
              <a:gd name="connsiteY58" fmla="*/ 2036618 h 2186248"/>
              <a:gd name="connsiteX59" fmla="*/ 7381702 w 7971905"/>
              <a:gd name="connsiteY59" fmla="*/ 1995055 h 2186248"/>
              <a:gd name="connsiteX60" fmla="*/ 7481454 w 7971905"/>
              <a:gd name="connsiteY60" fmla="*/ 1970117 h 2186248"/>
              <a:gd name="connsiteX61" fmla="*/ 7547956 w 7971905"/>
              <a:gd name="connsiteY61" fmla="*/ 1928553 h 2186248"/>
              <a:gd name="connsiteX62" fmla="*/ 7547956 w 7971905"/>
              <a:gd name="connsiteY62" fmla="*/ 1853738 h 2186248"/>
              <a:gd name="connsiteX63" fmla="*/ 7498080 w 7971905"/>
              <a:gd name="connsiteY63" fmla="*/ 1778924 h 2186248"/>
              <a:gd name="connsiteX64" fmla="*/ 7356764 w 7971905"/>
              <a:gd name="connsiteY64" fmla="*/ 1745673 h 2186248"/>
              <a:gd name="connsiteX65" fmla="*/ 7290262 w 7971905"/>
              <a:gd name="connsiteY65" fmla="*/ 1737360 h 2186248"/>
              <a:gd name="connsiteX66" fmla="*/ 7248698 w 7971905"/>
              <a:gd name="connsiteY66" fmla="*/ 1704109 h 2186248"/>
              <a:gd name="connsiteX67" fmla="*/ 7248698 w 7971905"/>
              <a:gd name="connsiteY67" fmla="*/ 1662546 h 2186248"/>
              <a:gd name="connsiteX68" fmla="*/ 7331825 w 7971905"/>
              <a:gd name="connsiteY68" fmla="*/ 1670858 h 2186248"/>
              <a:gd name="connsiteX69" fmla="*/ 7523018 w 7971905"/>
              <a:gd name="connsiteY69" fmla="*/ 1720735 h 2186248"/>
              <a:gd name="connsiteX70" fmla="*/ 7938654 w 7971905"/>
              <a:gd name="connsiteY70" fmla="*/ 1795549 h 2186248"/>
              <a:gd name="connsiteX71" fmla="*/ 7971905 w 7971905"/>
              <a:gd name="connsiteY71" fmla="*/ 1803862 h 2186248"/>
              <a:gd name="connsiteX72" fmla="*/ 7955280 w 7971905"/>
              <a:gd name="connsiteY72" fmla="*/ 1687484 h 2186248"/>
              <a:gd name="connsiteX73" fmla="*/ 7955280 w 7971905"/>
              <a:gd name="connsiteY73" fmla="*/ 1587731 h 2186248"/>
              <a:gd name="connsiteX74" fmla="*/ 7955280 w 7971905"/>
              <a:gd name="connsiteY74" fmla="*/ 1587731 h 2186248"/>
              <a:gd name="connsiteX75" fmla="*/ 7938654 w 7971905"/>
              <a:gd name="connsiteY75" fmla="*/ 1438102 h 2186248"/>
              <a:gd name="connsiteX76" fmla="*/ 7764087 w 7971905"/>
              <a:gd name="connsiteY76" fmla="*/ 1454727 h 2186248"/>
              <a:gd name="connsiteX77" fmla="*/ 7631084 w 7971905"/>
              <a:gd name="connsiteY77" fmla="*/ 1454727 h 2186248"/>
              <a:gd name="connsiteX78" fmla="*/ 7448204 w 7971905"/>
              <a:gd name="connsiteY78" fmla="*/ 1429789 h 2186248"/>
              <a:gd name="connsiteX79" fmla="*/ 7240385 w 7971905"/>
              <a:gd name="connsiteY79" fmla="*/ 1421477 h 2186248"/>
              <a:gd name="connsiteX80" fmla="*/ 7074131 w 7971905"/>
              <a:gd name="connsiteY80" fmla="*/ 1429789 h 2186248"/>
              <a:gd name="connsiteX81" fmla="*/ 6874625 w 7971905"/>
              <a:gd name="connsiteY81" fmla="*/ 1438102 h 2186248"/>
              <a:gd name="connsiteX82" fmla="*/ 6641869 w 7971905"/>
              <a:gd name="connsiteY82" fmla="*/ 1446415 h 2186248"/>
              <a:gd name="connsiteX83" fmla="*/ 6508865 w 7971905"/>
              <a:gd name="connsiteY83" fmla="*/ 1446415 h 2186248"/>
              <a:gd name="connsiteX84" fmla="*/ 6458989 w 7971905"/>
              <a:gd name="connsiteY84" fmla="*/ 1413164 h 2186248"/>
              <a:gd name="connsiteX85" fmla="*/ 6417425 w 7971905"/>
              <a:gd name="connsiteY85" fmla="*/ 1379913 h 2186248"/>
              <a:gd name="connsiteX86" fmla="*/ 6259484 w 7971905"/>
              <a:gd name="connsiteY86" fmla="*/ 1388226 h 2186248"/>
              <a:gd name="connsiteX87" fmla="*/ 6126480 w 7971905"/>
              <a:gd name="connsiteY87" fmla="*/ 1388226 h 2186248"/>
              <a:gd name="connsiteX88" fmla="*/ 5951913 w 7971905"/>
              <a:gd name="connsiteY88" fmla="*/ 1438102 h 2186248"/>
              <a:gd name="connsiteX89" fmla="*/ 5710844 w 7971905"/>
              <a:gd name="connsiteY89" fmla="*/ 1521229 h 2186248"/>
              <a:gd name="connsiteX90" fmla="*/ 5503025 w 7971905"/>
              <a:gd name="connsiteY90" fmla="*/ 1571106 h 2186248"/>
              <a:gd name="connsiteX91" fmla="*/ 5253644 w 7971905"/>
              <a:gd name="connsiteY91" fmla="*/ 1645920 h 2186248"/>
              <a:gd name="connsiteX92" fmla="*/ 4954385 w 7971905"/>
              <a:gd name="connsiteY92" fmla="*/ 1704109 h 2186248"/>
              <a:gd name="connsiteX93" fmla="*/ 4788131 w 7971905"/>
              <a:gd name="connsiteY93" fmla="*/ 1737360 h 2186248"/>
              <a:gd name="connsiteX94" fmla="*/ 4555374 w 7971905"/>
              <a:gd name="connsiteY94" fmla="*/ 1745673 h 2186248"/>
              <a:gd name="connsiteX95" fmla="*/ 4397433 w 7971905"/>
              <a:gd name="connsiteY95" fmla="*/ 1753986 h 2186248"/>
              <a:gd name="connsiteX96" fmla="*/ 4231178 w 7971905"/>
              <a:gd name="connsiteY96" fmla="*/ 1737360 h 2186248"/>
              <a:gd name="connsiteX97" fmla="*/ 4139738 w 7971905"/>
              <a:gd name="connsiteY97" fmla="*/ 1729047 h 2186248"/>
              <a:gd name="connsiteX98" fmla="*/ 3973484 w 7971905"/>
              <a:gd name="connsiteY98" fmla="*/ 1737360 h 2186248"/>
              <a:gd name="connsiteX99" fmla="*/ 3724102 w 7971905"/>
              <a:gd name="connsiteY99" fmla="*/ 1778924 h 2186248"/>
              <a:gd name="connsiteX100" fmla="*/ 3524596 w 7971905"/>
              <a:gd name="connsiteY100" fmla="*/ 1787237 h 2186248"/>
              <a:gd name="connsiteX101" fmla="*/ 3424844 w 7971905"/>
              <a:gd name="connsiteY101" fmla="*/ 1795549 h 2186248"/>
              <a:gd name="connsiteX102" fmla="*/ 3266902 w 7971905"/>
              <a:gd name="connsiteY102" fmla="*/ 1778924 h 2186248"/>
              <a:gd name="connsiteX103" fmla="*/ 3100647 w 7971905"/>
              <a:gd name="connsiteY103" fmla="*/ 1745673 h 2186248"/>
              <a:gd name="connsiteX104" fmla="*/ 2809702 w 7971905"/>
              <a:gd name="connsiteY104" fmla="*/ 1695797 h 2186248"/>
              <a:gd name="connsiteX105" fmla="*/ 2734887 w 7971905"/>
              <a:gd name="connsiteY105" fmla="*/ 1670858 h 2186248"/>
              <a:gd name="connsiteX106" fmla="*/ 2502131 w 7971905"/>
              <a:gd name="connsiteY106" fmla="*/ 1554480 h 2186248"/>
              <a:gd name="connsiteX107" fmla="*/ 2360814 w 7971905"/>
              <a:gd name="connsiteY107" fmla="*/ 1487978 h 2186248"/>
              <a:gd name="connsiteX108" fmla="*/ 2202873 w 7971905"/>
              <a:gd name="connsiteY108" fmla="*/ 1404851 h 2186248"/>
              <a:gd name="connsiteX109" fmla="*/ 2003367 w 7971905"/>
              <a:gd name="connsiteY109" fmla="*/ 1338349 h 2186248"/>
              <a:gd name="connsiteX110" fmla="*/ 1837113 w 7971905"/>
              <a:gd name="connsiteY110" fmla="*/ 1263535 h 2186248"/>
              <a:gd name="connsiteX111" fmla="*/ 1687484 w 7971905"/>
              <a:gd name="connsiteY111" fmla="*/ 1188720 h 2186248"/>
              <a:gd name="connsiteX112" fmla="*/ 1546167 w 7971905"/>
              <a:gd name="connsiteY112" fmla="*/ 1097280 h 2186248"/>
              <a:gd name="connsiteX113" fmla="*/ 1413164 w 7971905"/>
              <a:gd name="connsiteY113" fmla="*/ 1039091 h 2186248"/>
              <a:gd name="connsiteX114" fmla="*/ 1305098 w 7971905"/>
              <a:gd name="connsiteY114" fmla="*/ 997527 h 2186248"/>
              <a:gd name="connsiteX115" fmla="*/ 1180407 w 7971905"/>
              <a:gd name="connsiteY115" fmla="*/ 972589 h 2186248"/>
              <a:gd name="connsiteX116" fmla="*/ 1105593 w 7971905"/>
              <a:gd name="connsiteY116" fmla="*/ 831273 h 2186248"/>
              <a:gd name="connsiteX117" fmla="*/ 1039091 w 7971905"/>
              <a:gd name="connsiteY117" fmla="*/ 748146 h 2186248"/>
              <a:gd name="connsiteX118" fmla="*/ 989214 w 7971905"/>
              <a:gd name="connsiteY118" fmla="*/ 640080 h 2186248"/>
              <a:gd name="connsiteX119" fmla="*/ 939338 w 7971905"/>
              <a:gd name="connsiteY119" fmla="*/ 548640 h 2186248"/>
              <a:gd name="connsiteX120" fmla="*/ 814647 w 7971905"/>
              <a:gd name="connsiteY120" fmla="*/ 482138 h 2186248"/>
              <a:gd name="connsiteX121" fmla="*/ 748145 w 7971905"/>
              <a:gd name="connsiteY121" fmla="*/ 432262 h 2186248"/>
              <a:gd name="connsiteX122" fmla="*/ 615142 w 7971905"/>
              <a:gd name="connsiteY122" fmla="*/ 407324 h 2186248"/>
              <a:gd name="connsiteX123" fmla="*/ 556953 w 7971905"/>
              <a:gd name="connsiteY123" fmla="*/ 365760 h 2186248"/>
              <a:gd name="connsiteX124" fmla="*/ 440574 w 7971905"/>
              <a:gd name="connsiteY124" fmla="*/ 266007 h 2186248"/>
              <a:gd name="connsiteX125" fmla="*/ 307571 w 7971905"/>
              <a:gd name="connsiteY125" fmla="*/ 157942 h 2186248"/>
              <a:gd name="connsiteX126" fmla="*/ 174567 w 7971905"/>
              <a:gd name="connsiteY126" fmla="*/ 83127 h 2186248"/>
              <a:gd name="connsiteX127" fmla="*/ 0 w 7971905"/>
              <a:gd name="connsiteY127" fmla="*/ 0 h 21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971905" h="2186248">
                <a:moveTo>
                  <a:pt x="0" y="0"/>
                </a:moveTo>
                <a:lnTo>
                  <a:pt x="74814" y="374073"/>
                </a:lnTo>
                <a:lnTo>
                  <a:pt x="299258" y="598517"/>
                </a:lnTo>
                <a:lnTo>
                  <a:pt x="374073" y="789709"/>
                </a:lnTo>
                <a:lnTo>
                  <a:pt x="407324" y="989215"/>
                </a:lnTo>
                <a:lnTo>
                  <a:pt x="415636" y="1255222"/>
                </a:lnTo>
                <a:lnTo>
                  <a:pt x="540327" y="1363287"/>
                </a:lnTo>
                <a:lnTo>
                  <a:pt x="631767" y="1438102"/>
                </a:lnTo>
                <a:lnTo>
                  <a:pt x="922713" y="1537855"/>
                </a:lnTo>
                <a:lnTo>
                  <a:pt x="1213658" y="1637607"/>
                </a:lnTo>
                <a:lnTo>
                  <a:pt x="1504604" y="1745673"/>
                </a:lnTo>
                <a:lnTo>
                  <a:pt x="1720734" y="1820487"/>
                </a:lnTo>
                <a:lnTo>
                  <a:pt x="1920240" y="1895302"/>
                </a:lnTo>
                <a:lnTo>
                  <a:pt x="2061556" y="1953491"/>
                </a:lnTo>
                <a:lnTo>
                  <a:pt x="2227811" y="1961804"/>
                </a:lnTo>
                <a:lnTo>
                  <a:pt x="2385753" y="1953491"/>
                </a:lnTo>
                <a:lnTo>
                  <a:pt x="2593571" y="2019993"/>
                </a:lnTo>
                <a:lnTo>
                  <a:pt x="2726574" y="1945179"/>
                </a:lnTo>
                <a:lnTo>
                  <a:pt x="2876204" y="1936866"/>
                </a:lnTo>
                <a:lnTo>
                  <a:pt x="3009207" y="2028306"/>
                </a:lnTo>
                <a:lnTo>
                  <a:pt x="3250276" y="1953491"/>
                </a:lnTo>
                <a:lnTo>
                  <a:pt x="3333403" y="2094807"/>
                </a:lnTo>
                <a:lnTo>
                  <a:pt x="3541222" y="2161309"/>
                </a:lnTo>
                <a:lnTo>
                  <a:pt x="3665912" y="2186248"/>
                </a:lnTo>
                <a:lnTo>
                  <a:pt x="3873730" y="2177935"/>
                </a:lnTo>
                <a:lnTo>
                  <a:pt x="4015047" y="2152997"/>
                </a:lnTo>
                <a:lnTo>
                  <a:pt x="4114801" y="2144684"/>
                </a:lnTo>
                <a:lnTo>
                  <a:pt x="4214552" y="2078182"/>
                </a:lnTo>
                <a:lnTo>
                  <a:pt x="4314306" y="2019993"/>
                </a:lnTo>
                <a:lnTo>
                  <a:pt x="4438996" y="2019993"/>
                </a:lnTo>
                <a:lnTo>
                  <a:pt x="4580313" y="2044931"/>
                </a:lnTo>
                <a:lnTo>
                  <a:pt x="4813069" y="2028306"/>
                </a:lnTo>
                <a:lnTo>
                  <a:pt x="5128953" y="1961804"/>
                </a:lnTo>
                <a:lnTo>
                  <a:pt x="5419898" y="1986742"/>
                </a:lnTo>
                <a:lnTo>
                  <a:pt x="5785658" y="2011680"/>
                </a:lnTo>
                <a:lnTo>
                  <a:pt x="6010102" y="2011680"/>
                </a:lnTo>
                <a:lnTo>
                  <a:pt x="6226233" y="2044931"/>
                </a:lnTo>
                <a:lnTo>
                  <a:pt x="6350924" y="2036618"/>
                </a:lnTo>
                <a:lnTo>
                  <a:pt x="6417425" y="2019993"/>
                </a:lnTo>
                <a:lnTo>
                  <a:pt x="6434051" y="1961804"/>
                </a:lnTo>
                <a:lnTo>
                  <a:pt x="6409113" y="1928553"/>
                </a:lnTo>
                <a:lnTo>
                  <a:pt x="6342611" y="1903615"/>
                </a:lnTo>
                <a:lnTo>
                  <a:pt x="6226233" y="1903615"/>
                </a:lnTo>
                <a:lnTo>
                  <a:pt x="6143105" y="1903615"/>
                </a:lnTo>
                <a:lnTo>
                  <a:pt x="6084916" y="1903615"/>
                </a:lnTo>
                <a:lnTo>
                  <a:pt x="6084916" y="1903615"/>
                </a:lnTo>
                <a:lnTo>
                  <a:pt x="6059978" y="1812175"/>
                </a:lnTo>
                <a:lnTo>
                  <a:pt x="6176356" y="1762298"/>
                </a:lnTo>
                <a:lnTo>
                  <a:pt x="6317673" y="1704109"/>
                </a:lnTo>
                <a:lnTo>
                  <a:pt x="6475614" y="1670858"/>
                </a:lnTo>
                <a:lnTo>
                  <a:pt x="6492240" y="1704109"/>
                </a:lnTo>
                <a:lnTo>
                  <a:pt x="6467302" y="1762298"/>
                </a:lnTo>
                <a:lnTo>
                  <a:pt x="6467302" y="1762298"/>
                </a:lnTo>
                <a:lnTo>
                  <a:pt x="6591993" y="1845426"/>
                </a:lnTo>
                <a:lnTo>
                  <a:pt x="6741622" y="1837113"/>
                </a:lnTo>
                <a:lnTo>
                  <a:pt x="6907876" y="1837113"/>
                </a:lnTo>
                <a:lnTo>
                  <a:pt x="7015942" y="1920240"/>
                </a:lnTo>
                <a:lnTo>
                  <a:pt x="7132320" y="2003367"/>
                </a:lnTo>
                <a:lnTo>
                  <a:pt x="7240385" y="2036618"/>
                </a:lnTo>
                <a:lnTo>
                  <a:pt x="7381702" y="1995055"/>
                </a:lnTo>
                <a:lnTo>
                  <a:pt x="7481454" y="1970117"/>
                </a:lnTo>
                <a:lnTo>
                  <a:pt x="7547956" y="1928553"/>
                </a:lnTo>
                <a:lnTo>
                  <a:pt x="7547956" y="1853738"/>
                </a:lnTo>
                <a:lnTo>
                  <a:pt x="7498080" y="1778924"/>
                </a:lnTo>
                <a:lnTo>
                  <a:pt x="7356764" y="1745673"/>
                </a:lnTo>
                <a:lnTo>
                  <a:pt x="7290262" y="1737360"/>
                </a:lnTo>
                <a:lnTo>
                  <a:pt x="7248698" y="1704109"/>
                </a:lnTo>
                <a:lnTo>
                  <a:pt x="7248698" y="1662546"/>
                </a:lnTo>
                <a:lnTo>
                  <a:pt x="7331825" y="1670858"/>
                </a:lnTo>
                <a:lnTo>
                  <a:pt x="7523018" y="1720735"/>
                </a:lnTo>
                <a:lnTo>
                  <a:pt x="7938654" y="1795549"/>
                </a:lnTo>
                <a:lnTo>
                  <a:pt x="7971905" y="1803862"/>
                </a:lnTo>
                <a:lnTo>
                  <a:pt x="7955280" y="1687484"/>
                </a:lnTo>
                <a:lnTo>
                  <a:pt x="7955280" y="1587731"/>
                </a:lnTo>
                <a:lnTo>
                  <a:pt x="7955280" y="1587731"/>
                </a:lnTo>
                <a:lnTo>
                  <a:pt x="7938654" y="1438102"/>
                </a:lnTo>
                <a:lnTo>
                  <a:pt x="7764087" y="1454727"/>
                </a:lnTo>
                <a:lnTo>
                  <a:pt x="7631084" y="1454727"/>
                </a:lnTo>
                <a:lnTo>
                  <a:pt x="7448204" y="1429789"/>
                </a:lnTo>
                <a:lnTo>
                  <a:pt x="7240385" y="1421477"/>
                </a:lnTo>
                <a:lnTo>
                  <a:pt x="7074131" y="1429789"/>
                </a:lnTo>
                <a:lnTo>
                  <a:pt x="6874625" y="1438102"/>
                </a:lnTo>
                <a:lnTo>
                  <a:pt x="6641869" y="1446415"/>
                </a:lnTo>
                <a:lnTo>
                  <a:pt x="6508865" y="1446415"/>
                </a:lnTo>
                <a:lnTo>
                  <a:pt x="6458989" y="1413164"/>
                </a:lnTo>
                <a:lnTo>
                  <a:pt x="6417425" y="1379913"/>
                </a:lnTo>
                <a:lnTo>
                  <a:pt x="6259484" y="1388226"/>
                </a:lnTo>
                <a:lnTo>
                  <a:pt x="6126480" y="1388226"/>
                </a:lnTo>
                <a:lnTo>
                  <a:pt x="5951913" y="1438102"/>
                </a:lnTo>
                <a:lnTo>
                  <a:pt x="5710844" y="1521229"/>
                </a:lnTo>
                <a:lnTo>
                  <a:pt x="5503025" y="1571106"/>
                </a:lnTo>
                <a:lnTo>
                  <a:pt x="5253644" y="1645920"/>
                </a:lnTo>
                <a:lnTo>
                  <a:pt x="4954385" y="1704109"/>
                </a:lnTo>
                <a:lnTo>
                  <a:pt x="4788131" y="1737360"/>
                </a:lnTo>
                <a:lnTo>
                  <a:pt x="4555374" y="1745673"/>
                </a:lnTo>
                <a:lnTo>
                  <a:pt x="4397433" y="1753986"/>
                </a:lnTo>
                <a:lnTo>
                  <a:pt x="4231178" y="1737360"/>
                </a:lnTo>
                <a:lnTo>
                  <a:pt x="4139738" y="1729047"/>
                </a:lnTo>
                <a:lnTo>
                  <a:pt x="3973484" y="1737360"/>
                </a:lnTo>
                <a:lnTo>
                  <a:pt x="3724102" y="1778924"/>
                </a:lnTo>
                <a:lnTo>
                  <a:pt x="3524596" y="1787237"/>
                </a:lnTo>
                <a:lnTo>
                  <a:pt x="3424844" y="1795549"/>
                </a:lnTo>
                <a:lnTo>
                  <a:pt x="3266902" y="1778924"/>
                </a:lnTo>
                <a:lnTo>
                  <a:pt x="3100647" y="1745673"/>
                </a:lnTo>
                <a:lnTo>
                  <a:pt x="2809702" y="1695797"/>
                </a:lnTo>
                <a:lnTo>
                  <a:pt x="2734887" y="1670858"/>
                </a:lnTo>
                <a:lnTo>
                  <a:pt x="2502131" y="1554480"/>
                </a:lnTo>
                <a:lnTo>
                  <a:pt x="2360814" y="1487978"/>
                </a:lnTo>
                <a:lnTo>
                  <a:pt x="2202873" y="1404851"/>
                </a:lnTo>
                <a:lnTo>
                  <a:pt x="2003367" y="1338349"/>
                </a:lnTo>
                <a:lnTo>
                  <a:pt x="1837113" y="1263535"/>
                </a:lnTo>
                <a:lnTo>
                  <a:pt x="1687484" y="1188720"/>
                </a:lnTo>
                <a:lnTo>
                  <a:pt x="1546167" y="1097280"/>
                </a:lnTo>
                <a:lnTo>
                  <a:pt x="1413164" y="1039091"/>
                </a:lnTo>
                <a:lnTo>
                  <a:pt x="1305098" y="997527"/>
                </a:lnTo>
                <a:lnTo>
                  <a:pt x="1180407" y="972589"/>
                </a:lnTo>
                <a:lnTo>
                  <a:pt x="1105593" y="831273"/>
                </a:lnTo>
                <a:lnTo>
                  <a:pt x="1039091" y="748146"/>
                </a:lnTo>
                <a:lnTo>
                  <a:pt x="989214" y="640080"/>
                </a:lnTo>
                <a:lnTo>
                  <a:pt x="939338" y="548640"/>
                </a:lnTo>
                <a:lnTo>
                  <a:pt x="814647" y="482138"/>
                </a:lnTo>
                <a:lnTo>
                  <a:pt x="748145" y="432262"/>
                </a:lnTo>
                <a:lnTo>
                  <a:pt x="615142" y="407324"/>
                </a:lnTo>
                <a:lnTo>
                  <a:pt x="556953" y="365760"/>
                </a:lnTo>
                <a:lnTo>
                  <a:pt x="440574" y="266007"/>
                </a:lnTo>
                <a:lnTo>
                  <a:pt x="307571" y="157942"/>
                </a:lnTo>
                <a:lnTo>
                  <a:pt x="174567" y="83127"/>
                </a:lnTo>
                <a:lnTo>
                  <a:pt x="0" y="0"/>
                </a:lnTo>
                <a:close/>
              </a:path>
            </a:pathLst>
          </a:custGeom>
          <a:solidFill>
            <a:srgbClr val="FFFFCC">
              <a:alpha val="27059"/>
            </a:srgbClr>
          </a:solidFill>
          <a:ln w="3175">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031C1182-FA06-3793-290D-42223D74EF0E}"/>
              </a:ext>
            </a:extLst>
          </p:cNvPr>
          <p:cNvSpPr/>
          <p:nvPr/>
        </p:nvSpPr>
        <p:spPr>
          <a:xfrm>
            <a:off x="968433" y="5138188"/>
            <a:ext cx="465512" cy="232756"/>
          </a:xfrm>
          <a:prstGeom prst="rect">
            <a:avLst/>
          </a:prstGeom>
          <a:solidFill>
            <a:srgbClr val="FFFFCC">
              <a:alpha val="3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D4073C69-703D-596F-5A62-74F203A61BFD}"/>
              </a:ext>
            </a:extLst>
          </p:cNvPr>
          <p:cNvSpPr/>
          <p:nvPr/>
        </p:nvSpPr>
        <p:spPr>
          <a:xfrm>
            <a:off x="971204" y="5465155"/>
            <a:ext cx="465512" cy="232756"/>
          </a:xfrm>
          <a:prstGeom prst="rect">
            <a:avLst/>
          </a:prstGeom>
          <a:solidFill>
            <a:srgbClr val="99FFCC">
              <a:alpha val="3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E7425B0D-3D08-1A30-CE85-EDD8C341EFEF}"/>
              </a:ext>
            </a:extLst>
          </p:cNvPr>
          <p:cNvSpPr txBox="1"/>
          <p:nvPr/>
        </p:nvSpPr>
        <p:spPr>
          <a:xfrm>
            <a:off x="1442259" y="5096623"/>
            <a:ext cx="1900072" cy="630942"/>
          </a:xfrm>
          <a:prstGeom prst="rect">
            <a:avLst/>
          </a:prstGeom>
          <a:noFill/>
        </p:spPr>
        <p:txBody>
          <a:bodyPr wrap="none" rtlCol="0">
            <a:spAutoFit/>
          </a:bodyPr>
          <a:lstStyle/>
          <a:p>
            <a:r>
              <a:rPr lang="en-GB" sz="1400" dirty="0"/>
              <a:t>Stara </a:t>
            </a:r>
            <a:r>
              <a:rPr lang="en-GB" sz="1400" dirty="0" err="1"/>
              <a:t>Planina</a:t>
            </a:r>
            <a:endParaRPr lang="en-GB" sz="1400" dirty="0"/>
          </a:p>
          <a:p>
            <a:endParaRPr lang="en-GB" sz="700" dirty="0"/>
          </a:p>
          <a:p>
            <a:r>
              <a:rPr lang="en-GB" sz="1400" dirty="0"/>
              <a:t>Fore Balkan Sub-Region</a:t>
            </a:r>
            <a:endParaRPr lang="en-IE" sz="1400" dirty="0"/>
          </a:p>
        </p:txBody>
      </p:sp>
      <p:grpSp>
        <p:nvGrpSpPr>
          <p:cNvPr id="31" name="Group 30">
            <a:extLst>
              <a:ext uri="{FF2B5EF4-FFF2-40B4-BE49-F238E27FC236}">
                <a16:creationId xmlns:a16="http://schemas.microsoft.com/office/drawing/2014/main" id="{41E59653-9576-22FD-99B4-FF965F443A0F}"/>
              </a:ext>
            </a:extLst>
          </p:cNvPr>
          <p:cNvGrpSpPr/>
          <p:nvPr/>
        </p:nvGrpSpPr>
        <p:grpSpPr>
          <a:xfrm>
            <a:off x="2452894" y="3152088"/>
            <a:ext cx="6273199" cy="1611199"/>
            <a:chOff x="2732294" y="2652555"/>
            <a:chExt cx="6273199" cy="1611199"/>
          </a:xfrm>
        </p:grpSpPr>
        <p:sp>
          <p:nvSpPr>
            <p:cNvPr id="8" name="TextBox 7">
              <a:extLst>
                <a:ext uri="{FF2B5EF4-FFF2-40B4-BE49-F238E27FC236}">
                  <a16:creationId xmlns:a16="http://schemas.microsoft.com/office/drawing/2014/main" id="{8446732F-C72D-5F8E-CDA5-F26DE2840E6D}"/>
                </a:ext>
              </a:extLst>
            </p:cNvPr>
            <p:cNvSpPr txBox="1"/>
            <p:nvPr/>
          </p:nvSpPr>
          <p:spPr>
            <a:xfrm>
              <a:off x="5647266" y="2658534"/>
              <a:ext cx="3358227" cy="307777"/>
            </a:xfrm>
            <a:prstGeom prst="rect">
              <a:avLst/>
            </a:prstGeom>
            <a:noFill/>
          </p:spPr>
          <p:txBody>
            <a:bodyPr wrap="none" rtlCol="0">
              <a:spAutoFit/>
            </a:bodyPr>
            <a:lstStyle/>
            <a:p>
              <a:r>
                <a:rPr lang="en-GB" sz="1400" dirty="0">
                  <a:solidFill>
                    <a:schemeClr val="accent1"/>
                  </a:solidFill>
                </a:rPr>
                <a:t>Inverted Early Alpine extensional structures</a:t>
              </a:r>
              <a:endParaRPr lang="en-IE" sz="1400" dirty="0">
                <a:solidFill>
                  <a:schemeClr val="accent1"/>
                </a:solidFill>
              </a:endParaRPr>
            </a:p>
          </p:txBody>
        </p:sp>
        <p:cxnSp>
          <p:nvCxnSpPr>
            <p:cNvPr id="12" name="Straight Arrow Connector 11">
              <a:extLst>
                <a:ext uri="{FF2B5EF4-FFF2-40B4-BE49-F238E27FC236}">
                  <a16:creationId xmlns:a16="http://schemas.microsoft.com/office/drawing/2014/main" id="{65A66123-CB6E-3406-FE43-0BE564974DBD}"/>
                </a:ext>
              </a:extLst>
            </p:cNvPr>
            <p:cNvCxnSpPr>
              <a:cxnSpLocks/>
            </p:cNvCxnSpPr>
            <p:nvPr/>
          </p:nvCxnSpPr>
          <p:spPr>
            <a:xfrm flipH="1">
              <a:off x="5274733" y="2820890"/>
              <a:ext cx="372533" cy="879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E1ECA6C-50F8-2CDE-EA93-CDB8F5B15525}"/>
                </a:ext>
              </a:extLst>
            </p:cNvPr>
            <p:cNvCxnSpPr>
              <a:cxnSpLocks/>
              <a:stCxn id="8" idx="1"/>
            </p:cNvCxnSpPr>
            <p:nvPr/>
          </p:nvCxnSpPr>
          <p:spPr>
            <a:xfrm flipH="1">
              <a:off x="4631267" y="2812423"/>
              <a:ext cx="1015999" cy="201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9DF7BD8-9E50-6D84-FCAA-F12C38CA8437}"/>
                </a:ext>
              </a:extLst>
            </p:cNvPr>
            <p:cNvSpPr/>
            <p:nvPr/>
          </p:nvSpPr>
          <p:spPr>
            <a:xfrm rot="495196">
              <a:off x="4180395" y="3701363"/>
              <a:ext cx="1786584" cy="56239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Rounded Corners 26">
              <a:extLst>
                <a:ext uri="{FF2B5EF4-FFF2-40B4-BE49-F238E27FC236}">
                  <a16:creationId xmlns:a16="http://schemas.microsoft.com/office/drawing/2014/main" id="{05569D65-81A5-BE72-0313-B09EDC1B8212}"/>
                </a:ext>
              </a:extLst>
            </p:cNvPr>
            <p:cNvSpPr/>
            <p:nvPr/>
          </p:nvSpPr>
          <p:spPr>
            <a:xfrm rot="1177845">
              <a:off x="2732294" y="2652555"/>
              <a:ext cx="1888992" cy="46531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6" name="Group 35">
            <a:extLst>
              <a:ext uri="{FF2B5EF4-FFF2-40B4-BE49-F238E27FC236}">
                <a16:creationId xmlns:a16="http://schemas.microsoft.com/office/drawing/2014/main" id="{44BA7157-F0F1-93FD-D339-181DC7AD73F4}"/>
              </a:ext>
            </a:extLst>
          </p:cNvPr>
          <p:cNvGrpSpPr/>
          <p:nvPr/>
        </p:nvGrpSpPr>
        <p:grpSpPr>
          <a:xfrm>
            <a:off x="5774267" y="3767666"/>
            <a:ext cx="4318000" cy="2221243"/>
            <a:chOff x="6053667" y="3268133"/>
            <a:chExt cx="4318000" cy="2221243"/>
          </a:xfrm>
        </p:grpSpPr>
        <p:sp>
          <p:nvSpPr>
            <p:cNvPr id="7" name="TextBox 6">
              <a:extLst>
                <a:ext uri="{FF2B5EF4-FFF2-40B4-BE49-F238E27FC236}">
                  <a16:creationId xmlns:a16="http://schemas.microsoft.com/office/drawing/2014/main" id="{47961AB0-60CA-7E71-3A9C-CCF7F42EA026}"/>
                </a:ext>
              </a:extLst>
            </p:cNvPr>
            <p:cNvSpPr txBox="1"/>
            <p:nvPr/>
          </p:nvSpPr>
          <p:spPr>
            <a:xfrm>
              <a:off x="6138333" y="5181599"/>
              <a:ext cx="4010200" cy="307777"/>
            </a:xfrm>
            <a:prstGeom prst="rect">
              <a:avLst/>
            </a:prstGeom>
            <a:noFill/>
          </p:spPr>
          <p:txBody>
            <a:bodyPr wrap="none" rtlCol="0">
              <a:spAutoFit/>
            </a:bodyPr>
            <a:lstStyle/>
            <a:p>
              <a:r>
                <a:rPr lang="en-GB" sz="1400" dirty="0">
                  <a:solidFill>
                    <a:srgbClr val="FF00FF"/>
                  </a:solidFill>
                </a:rPr>
                <a:t>Late Alpine thin-skinned thrusts and strike-slip faults</a:t>
              </a:r>
              <a:endParaRPr lang="en-IE" sz="1400" dirty="0">
                <a:solidFill>
                  <a:srgbClr val="FF00FF"/>
                </a:solidFill>
              </a:endParaRPr>
            </a:p>
          </p:txBody>
        </p:sp>
        <p:sp>
          <p:nvSpPr>
            <p:cNvPr id="33" name="Rectangle: Rounded Corners 32">
              <a:extLst>
                <a:ext uri="{FF2B5EF4-FFF2-40B4-BE49-F238E27FC236}">
                  <a16:creationId xmlns:a16="http://schemas.microsoft.com/office/drawing/2014/main" id="{161E9B4A-A5B6-869B-DEBD-C7D11516E628}"/>
                </a:ext>
              </a:extLst>
            </p:cNvPr>
            <p:cNvSpPr/>
            <p:nvPr/>
          </p:nvSpPr>
          <p:spPr>
            <a:xfrm>
              <a:off x="6053667" y="3268133"/>
              <a:ext cx="4318000" cy="1608667"/>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5" name="Straight Arrow Connector 34">
              <a:extLst>
                <a:ext uri="{FF2B5EF4-FFF2-40B4-BE49-F238E27FC236}">
                  <a16:creationId xmlns:a16="http://schemas.microsoft.com/office/drawing/2014/main" id="{71C14336-871E-ED92-50D8-A7E183E64CFD}"/>
                </a:ext>
              </a:extLst>
            </p:cNvPr>
            <p:cNvCxnSpPr/>
            <p:nvPr/>
          </p:nvCxnSpPr>
          <p:spPr>
            <a:xfrm flipV="1">
              <a:off x="8153400" y="4893733"/>
              <a:ext cx="0" cy="270934"/>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E32335D-4105-B563-265F-2674CE9BF808}"/>
              </a:ext>
            </a:extLst>
          </p:cNvPr>
          <p:cNvGrpSpPr/>
          <p:nvPr/>
        </p:nvGrpSpPr>
        <p:grpSpPr>
          <a:xfrm>
            <a:off x="970732" y="3819242"/>
            <a:ext cx="3987800" cy="2736934"/>
            <a:chOff x="1250132" y="3319709"/>
            <a:chExt cx="3987800" cy="2736934"/>
          </a:xfrm>
        </p:grpSpPr>
        <p:sp>
          <p:nvSpPr>
            <p:cNvPr id="5" name="TextBox 4">
              <a:extLst>
                <a:ext uri="{FF2B5EF4-FFF2-40B4-BE49-F238E27FC236}">
                  <a16:creationId xmlns:a16="http://schemas.microsoft.com/office/drawing/2014/main" id="{F609B4D4-D789-D8C5-E84E-2ECE16CB33E0}"/>
                </a:ext>
              </a:extLst>
            </p:cNvPr>
            <p:cNvSpPr txBox="1"/>
            <p:nvPr/>
          </p:nvSpPr>
          <p:spPr>
            <a:xfrm>
              <a:off x="2328334" y="5748866"/>
              <a:ext cx="2623347" cy="307777"/>
            </a:xfrm>
            <a:prstGeom prst="rect">
              <a:avLst/>
            </a:prstGeom>
            <a:noFill/>
          </p:spPr>
          <p:txBody>
            <a:bodyPr wrap="none" rtlCol="0">
              <a:spAutoFit/>
            </a:bodyPr>
            <a:lstStyle/>
            <a:p>
              <a:r>
                <a:rPr lang="en-GB" sz="1400" b="1" dirty="0">
                  <a:solidFill>
                    <a:schemeClr val="accent6">
                      <a:lumMod val="75000"/>
                    </a:schemeClr>
                  </a:solidFill>
                </a:rPr>
                <a:t>Reactivated early Alpine or older</a:t>
              </a:r>
              <a:endParaRPr lang="en-IE" sz="1400" b="1" dirty="0">
                <a:solidFill>
                  <a:schemeClr val="accent6">
                    <a:lumMod val="75000"/>
                  </a:schemeClr>
                </a:solidFill>
              </a:endParaRPr>
            </a:p>
          </p:txBody>
        </p:sp>
        <p:sp>
          <p:nvSpPr>
            <p:cNvPr id="37" name="Rectangle: Rounded Corners 36">
              <a:extLst>
                <a:ext uri="{FF2B5EF4-FFF2-40B4-BE49-F238E27FC236}">
                  <a16:creationId xmlns:a16="http://schemas.microsoft.com/office/drawing/2014/main" id="{19242B68-2FAC-C679-2E05-EBE4E7F8C6AA}"/>
                </a:ext>
              </a:extLst>
            </p:cNvPr>
            <p:cNvSpPr/>
            <p:nvPr/>
          </p:nvSpPr>
          <p:spPr>
            <a:xfrm rot="2014006">
              <a:off x="1250132" y="3319709"/>
              <a:ext cx="3987800" cy="343743"/>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9" name="Straight Arrow Connector 38">
              <a:extLst>
                <a:ext uri="{FF2B5EF4-FFF2-40B4-BE49-F238E27FC236}">
                  <a16:creationId xmlns:a16="http://schemas.microsoft.com/office/drawing/2014/main" id="{4D65ADE3-20EE-E088-C748-240F007A3F7A}"/>
                </a:ext>
              </a:extLst>
            </p:cNvPr>
            <p:cNvCxnSpPr>
              <a:cxnSpLocks/>
              <a:endCxn id="37" idx="2"/>
            </p:cNvCxnSpPr>
            <p:nvPr/>
          </p:nvCxnSpPr>
          <p:spPr>
            <a:xfrm flipH="1" flipV="1">
              <a:off x="3149003" y="3634791"/>
              <a:ext cx="347730" cy="20971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4ED4DB29-85C5-A619-324C-CFF48E32CDB9}"/>
              </a:ext>
            </a:extLst>
          </p:cNvPr>
          <p:cNvSpPr txBox="1"/>
          <p:nvPr/>
        </p:nvSpPr>
        <p:spPr>
          <a:xfrm>
            <a:off x="573578" y="698269"/>
            <a:ext cx="3460243" cy="369332"/>
          </a:xfrm>
          <a:prstGeom prst="rect">
            <a:avLst/>
          </a:prstGeom>
          <a:noFill/>
        </p:spPr>
        <p:txBody>
          <a:bodyPr wrap="none" rtlCol="0">
            <a:spAutoFit/>
          </a:bodyPr>
          <a:lstStyle/>
          <a:p>
            <a:r>
              <a:rPr lang="en-GB" dirty="0">
                <a:solidFill>
                  <a:schemeClr val="accent4"/>
                </a:solidFill>
              </a:rPr>
              <a:t>Tectonic Zones of the Stara </a:t>
            </a:r>
            <a:r>
              <a:rPr lang="en-GB" dirty="0" err="1">
                <a:solidFill>
                  <a:schemeClr val="accent4"/>
                </a:solidFill>
              </a:rPr>
              <a:t>Planina</a:t>
            </a:r>
            <a:endParaRPr lang="en-IE" dirty="0">
              <a:solidFill>
                <a:schemeClr val="accent4"/>
              </a:solidFill>
            </a:endParaRPr>
          </a:p>
        </p:txBody>
      </p:sp>
      <p:pic>
        <p:nvPicPr>
          <p:cNvPr id="45" name="Picture 2" descr="See the source image">
            <a:extLst>
              <a:ext uri="{FF2B5EF4-FFF2-40B4-BE49-F238E27FC236}">
                <a16:creationId xmlns:a16="http://schemas.microsoft.com/office/drawing/2014/main" id="{8874435C-68B0-815C-AF1D-712CCB2CF7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82" t="38280" r="49527" b="8088"/>
          <a:stretch/>
        </p:blipFill>
        <p:spPr bwMode="auto">
          <a:xfrm rot="5400000">
            <a:off x="8596630" y="-394969"/>
            <a:ext cx="2460570" cy="38157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8067555-FE22-440F-C188-F4A89837C49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48" name="TextBox 47">
            <a:extLst>
              <a:ext uri="{FF2B5EF4-FFF2-40B4-BE49-F238E27FC236}">
                <a16:creationId xmlns:a16="http://schemas.microsoft.com/office/drawing/2014/main" id="{78B0BCD5-D49A-19A3-81EB-93D9EB44020B}"/>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spTree>
    <p:extLst>
      <p:ext uri="{BB962C8B-B14F-4D97-AF65-F5344CB8AC3E}">
        <p14:creationId xmlns:p14="http://schemas.microsoft.com/office/powerpoint/2010/main" val="167905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5DC5CD-7B46-5614-47F9-0A044C35A029}"/>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A6EB5B9B-F5DE-5F45-ED96-AF094858C2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C95AF3BA-BC2A-BFD0-2DBE-611991C576DD}"/>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nvGrpSpPr>
          <p:cNvPr id="46" name="Group 45">
            <a:extLst>
              <a:ext uri="{FF2B5EF4-FFF2-40B4-BE49-F238E27FC236}">
                <a16:creationId xmlns:a16="http://schemas.microsoft.com/office/drawing/2014/main" id="{3C958046-8FE8-7C93-1C9F-F8F400136DC9}"/>
              </a:ext>
            </a:extLst>
          </p:cNvPr>
          <p:cNvGrpSpPr/>
          <p:nvPr/>
        </p:nvGrpSpPr>
        <p:grpSpPr>
          <a:xfrm>
            <a:off x="0" y="751389"/>
            <a:ext cx="12410840" cy="2921464"/>
            <a:chOff x="0" y="1965532"/>
            <a:chExt cx="12410840" cy="2921464"/>
          </a:xfrm>
        </p:grpSpPr>
        <p:grpSp>
          <p:nvGrpSpPr>
            <p:cNvPr id="34" name="Group 33">
              <a:extLst>
                <a:ext uri="{FF2B5EF4-FFF2-40B4-BE49-F238E27FC236}">
                  <a16:creationId xmlns:a16="http://schemas.microsoft.com/office/drawing/2014/main" id="{4400F4A4-73DF-1DFE-2F05-873BB88F9C42}"/>
                </a:ext>
              </a:extLst>
            </p:cNvPr>
            <p:cNvGrpSpPr/>
            <p:nvPr/>
          </p:nvGrpSpPr>
          <p:grpSpPr>
            <a:xfrm>
              <a:off x="0" y="1965532"/>
              <a:ext cx="12410840" cy="2921464"/>
              <a:chOff x="0" y="1965532"/>
              <a:chExt cx="12410840" cy="2921464"/>
            </a:xfrm>
          </p:grpSpPr>
          <p:pic>
            <p:nvPicPr>
              <p:cNvPr id="15" name="Picture 14">
                <a:extLst>
                  <a:ext uri="{FF2B5EF4-FFF2-40B4-BE49-F238E27FC236}">
                    <a16:creationId xmlns:a16="http://schemas.microsoft.com/office/drawing/2014/main" id="{150B1067-86ED-5A93-0638-6F82673FD4F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0" y="1971004"/>
                <a:ext cx="12192000" cy="2915992"/>
              </a:xfrm>
              <a:prstGeom prst="rect">
                <a:avLst/>
              </a:prstGeom>
            </p:spPr>
          </p:pic>
          <p:pic>
            <p:nvPicPr>
              <p:cNvPr id="19" name="Picture 18">
                <a:extLst>
                  <a:ext uri="{FF2B5EF4-FFF2-40B4-BE49-F238E27FC236}">
                    <a16:creationId xmlns:a16="http://schemas.microsoft.com/office/drawing/2014/main" id="{28FC2A3F-4C95-129B-F244-9E6B1CA1500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272326" y="4313338"/>
                <a:ext cx="2571429" cy="419048"/>
              </a:xfrm>
              <a:prstGeom prst="rect">
                <a:avLst/>
              </a:prstGeom>
            </p:spPr>
          </p:pic>
          <p:sp>
            <p:nvSpPr>
              <p:cNvPr id="20" name="TextBox 19">
                <a:extLst>
                  <a:ext uri="{FF2B5EF4-FFF2-40B4-BE49-F238E27FC236}">
                    <a16:creationId xmlns:a16="http://schemas.microsoft.com/office/drawing/2014/main" id="{47C6EC61-13EA-4942-4EAC-4EA47DD583C7}"/>
                  </a:ext>
                </a:extLst>
              </p:cNvPr>
              <p:cNvSpPr txBox="1"/>
              <p:nvPr/>
            </p:nvSpPr>
            <p:spPr>
              <a:xfrm>
                <a:off x="2093720" y="4215449"/>
                <a:ext cx="761747" cy="246221"/>
              </a:xfrm>
              <a:prstGeom prst="rect">
                <a:avLst/>
              </a:prstGeom>
              <a:noFill/>
            </p:spPr>
            <p:txBody>
              <a:bodyPr wrap="none" rtlCol="0">
                <a:spAutoFit/>
              </a:bodyPr>
              <a:lstStyle/>
              <a:p>
                <a:r>
                  <a:rPr lang="en-IE" sz="1000" b="1" dirty="0" err="1"/>
                  <a:t>Kilometers</a:t>
                </a:r>
                <a:endParaRPr lang="en-IE" sz="1000" b="1" dirty="0"/>
              </a:p>
            </p:txBody>
          </p:sp>
          <p:sp>
            <p:nvSpPr>
              <p:cNvPr id="21" name="TextBox 20">
                <a:extLst>
                  <a:ext uri="{FF2B5EF4-FFF2-40B4-BE49-F238E27FC236}">
                    <a16:creationId xmlns:a16="http://schemas.microsoft.com/office/drawing/2014/main" id="{380F3852-78E7-44A7-BE0A-E2A50A1DFD22}"/>
                  </a:ext>
                </a:extLst>
              </p:cNvPr>
              <p:cNvSpPr txBox="1"/>
              <p:nvPr/>
            </p:nvSpPr>
            <p:spPr>
              <a:xfrm>
                <a:off x="11716779" y="3189102"/>
                <a:ext cx="694061" cy="1087477"/>
              </a:xfrm>
              <a:prstGeom prst="rect">
                <a:avLst/>
              </a:prstGeom>
              <a:solidFill>
                <a:schemeClr val="bg1"/>
              </a:solidFill>
            </p:spPr>
            <p:txBody>
              <a:bodyPr wrap="square" rtlCol="0">
                <a:spAutoFit/>
              </a:bodyPr>
              <a:lstStyle/>
              <a:p>
                <a:pPr>
                  <a:spcAft>
                    <a:spcPts val="350"/>
                  </a:spcAft>
                </a:pPr>
                <a:r>
                  <a:rPr lang="en-IE" sz="800" b="1" dirty="0"/>
                  <a:t>0m</a:t>
                </a:r>
              </a:p>
              <a:p>
                <a:pPr>
                  <a:spcAft>
                    <a:spcPts val="350"/>
                  </a:spcAft>
                </a:pPr>
                <a:r>
                  <a:rPr lang="en-IE" sz="800" b="1" dirty="0"/>
                  <a:t>1000m</a:t>
                </a:r>
              </a:p>
              <a:p>
                <a:pPr>
                  <a:spcAft>
                    <a:spcPts val="350"/>
                  </a:spcAft>
                </a:pPr>
                <a:r>
                  <a:rPr lang="en-IE" sz="800" b="1" dirty="0"/>
                  <a:t>2000m</a:t>
                </a:r>
              </a:p>
              <a:p>
                <a:pPr>
                  <a:spcAft>
                    <a:spcPts val="350"/>
                  </a:spcAft>
                </a:pPr>
                <a:r>
                  <a:rPr lang="en-IE" sz="800" b="1" dirty="0"/>
                  <a:t>3000m</a:t>
                </a:r>
              </a:p>
              <a:p>
                <a:pPr>
                  <a:spcAft>
                    <a:spcPts val="350"/>
                  </a:spcAft>
                </a:pPr>
                <a:r>
                  <a:rPr lang="en-IE" sz="800" b="1" dirty="0"/>
                  <a:t>4000m</a:t>
                </a:r>
              </a:p>
              <a:p>
                <a:pPr>
                  <a:spcAft>
                    <a:spcPts val="350"/>
                  </a:spcAft>
                </a:pPr>
                <a:endParaRPr lang="en-IE" sz="800" b="1" dirty="0"/>
              </a:p>
            </p:txBody>
          </p:sp>
          <p:sp>
            <p:nvSpPr>
              <p:cNvPr id="22" name="TextBox 21">
                <a:extLst>
                  <a:ext uri="{FF2B5EF4-FFF2-40B4-BE49-F238E27FC236}">
                    <a16:creationId xmlns:a16="http://schemas.microsoft.com/office/drawing/2014/main" id="{2152A325-C5E2-DCD8-19A9-B86F45D0616B}"/>
                  </a:ext>
                </a:extLst>
              </p:cNvPr>
              <p:cNvSpPr txBox="1"/>
              <p:nvPr/>
            </p:nvSpPr>
            <p:spPr>
              <a:xfrm>
                <a:off x="1273321" y="4601581"/>
                <a:ext cx="2893939" cy="261610"/>
              </a:xfrm>
              <a:prstGeom prst="rect">
                <a:avLst/>
              </a:prstGeom>
              <a:solidFill>
                <a:schemeClr val="bg1"/>
              </a:solidFill>
            </p:spPr>
            <p:txBody>
              <a:bodyPr wrap="square" rtlCol="0">
                <a:spAutoFit/>
              </a:bodyPr>
              <a:lstStyle/>
              <a:p>
                <a:r>
                  <a:rPr lang="en-IE" sz="1050" b="1" dirty="0"/>
                  <a:t>0     5     10          20                                        50</a:t>
                </a:r>
              </a:p>
            </p:txBody>
          </p:sp>
          <p:sp>
            <p:nvSpPr>
              <p:cNvPr id="23" name="TextBox 22">
                <a:extLst>
                  <a:ext uri="{FF2B5EF4-FFF2-40B4-BE49-F238E27FC236}">
                    <a16:creationId xmlns:a16="http://schemas.microsoft.com/office/drawing/2014/main" id="{130D3A10-9072-1949-A92B-4623A3196A1B}"/>
                  </a:ext>
                </a:extLst>
              </p:cNvPr>
              <p:cNvSpPr txBox="1"/>
              <p:nvPr/>
            </p:nvSpPr>
            <p:spPr>
              <a:xfrm>
                <a:off x="2033899" y="2155510"/>
                <a:ext cx="9972941" cy="446276"/>
              </a:xfrm>
              <a:prstGeom prst="rect">
                <a:avLst/>
              </a:prstGeom>
              <a:solidFill>
                <a:schemeClr val="bg1"/>
              </a:solidFill>
            </p:spPr>
            <p:txBody>
              <a:bodyPr wrap="square" rtlCol="0">
                <a:spAutoFit/>
              </a:bodyPr>
              <a:lstStyle/>
              <a:p>
                <a:r>
                  <a:rPr lang="en-IE" sz="1400" b="1" dirty="0"/>
                  <a:t>B  a  l  k  a  n    F  o  l  d  -  T  h  r  u  s  t    B  e  l  t                                              S  u  b  t  h  r  u  s  t    Z  o  n  e             M o e s I a n  P l a t f o r m</a:t>
                </a:r>
              </a:p>
              <a:p>
                <a:endParaRPr lang="en-IE" sz="900" b="1" dirty="0"/>
              </a:p>
            </p:txBody>
          </p:sp>
          <p:sp>
            <p:nvSpPr>
              <p:cNvPr id="26" name="TextBox 25">
                <a:extLst>
                  <a:ext uri="{FF2B5EF4-FFF2-40B4-BE49-F238E27FC236}">
                    <a16:creationId xmlns:a16="http://schemas.microsoft.com/office/drawing/2014/main" id="{9A508BD9-F54A-09D8-5C44-65E78BF35F76}"/>
                  </a:ext>
                </a:extLst>
              </p:cNvPr>
              <p:cNvSpPr txBox="1"/>
              <p:nvPr/>
            </p:nvSpPr>
            <p:spPr>
              <a:xfrm>
                <a:off x="3418318" y="2570848"/>
                <a:ext cx="1324598" cy="430887"/>
              </a:xfrm>
              <a:prstGeom prst="rect">
                <a:avLst/>
              </a:prstGeom>
              <a:solidFill>
                <a:schemeClr val="bg1"/>
              </a:solidFill>
            </p:spPr>
            <p:txBody>
              <a:bodyPr wrap="square" rtlCol="0">
                <a:spAutoFit/>
              </a:bodyPr>
              <a:lstStyle/>
              <a:p>
                <a:pPr algn="ctr"/>
                <a:r>
                  <a:rPr lang="en-IE" sz="1100" dirty="0" err="1"/>
                  <a:t>Vidlich</a:t>
                </a:r>
                <a:r>
                  <a:rPr lang="en-IE" sz="1100" dirty="0"/>
                  <a:t> </a:t>
                </a:r>
              </a:p>
              <a:p>
                <a:pPr algn="ctr"/>
                <a:r>
                  <a:rPr lang="en-IE" sz="1100" dirty="0"/>
                  <a:t>Dislocation</a:t>
                </a:r>
              </a:p>
            </p:txBody>
          </p:sp>
          <p:sp>
            <p:nvSpPr>
              <p:cNvPr id="27" name="TextBox 26">
                <a:extLst>
                  <a:ext uri="{FF2B5EF4-FFF2-40B4-BE49-F238E27FC236}">
                    <a16:creationId xmlns:a16="http://schemas.microsoft.com/office/drawing/2014/main" id="{1AA61CEC-8B8A-892D-6488-B1EEDB7245F3}"/>
                  </a:ext>
                </a:extLst>
              </p:cNvPr>
              <p:cNvSpPr txBox="1"/>
              <p:nvPr/>
            </p:nvSpPr>
            <p:spPr>
              <a:xfrm>
                <a:off x="5486400" y="2678650"/>
                <a:ext cx="1726250" cy="246221"/>
              </a:xfrm>
              <a:prstGeom prst="rect">
                <a:avLst/>
              </a:prstGeom>
              <a:solidFill>
                <a:schemeClr val="bg1"/>
              </a:solidFill>
            </p:spPr>
            <p:txBody>
              <a:bodyPr wrap="square" rtlCol="0">
                <a:spAutoFit/>
              </a:bodyPr>
              <a:lstStyle/>
              <a:p>
                <a:pPr algn="ctr"/>
                <a:r>
                  <a:rPr lang="en-IE" sz="1000" dirty="0"/>
                  <a:t>Plakalnitsa Fault Zone</a:t>
                </a:r>
              </a:p>
            </p:txBody>
          </p:sp>
          <p:sp>
            <p:nvSpPr>
              <p:cNvPr id="28" name="Rectangle 27">
                <a:extLst>
                  <a:ext uri="{FF2B5EF4-FFF2-40B4-BE49-F238E27FC236}">
                    <a16:creationId xmlns:a16="http://schemas.microsoft.com/office/drawing/2014/main" id="{0D94FD76-96C9-1357-1CFD-48030E609A93}"/>
                  </a:ext>
                </a:extLst>
              </p:cNvPr>
              <p:cNvSpPr/>
              <p:nvPr/>
            </p:nvSpPr>
            <p:spPr>
              <a:xfrm>
                <a:off x="7528845" y="2601786"/>
                <a:ext cx="4187934" cy="323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a:extLst>
                  <a:ext uri="{FF2B5EF4-FFF2-40B4-BE49-F238E27FC236}">
                    <a16:creationId xmlns:a16="http://schemas.microsoft.com/office/drawing/2014/main" id="{E0F193DD-D430-473C-1236-5F5823F4A30B}"/>
                  </a:ext>
                </a:extLst>
              </p:cNvPr>
              <p:cNvSpPr txBox="1"/>
              <p:nvPr/>
            </p:nvSpPr>
            <p:spPr>
              <a:xfrm>
                <a:off x="9212366" y="2802525"/>
                <a:ext cx="1208985" cy="261610"/>
              </a:xfrm>
              <a:prstGeom prst="rect">
                <a:avLst/>
              </a:prstGeom>
              <a:solidFill>
                <a:schemeClr val="bg1"/>
              </a:solidFill>
              <a:ln>
                <a:noFill/>
              </a:ln>
            </p:spPr>
            <p:txBody>
              <a:bodyPr wrap="none" rtlCol="0">
                <a:spAutoFit/>
              </a:bodyPr>
              <a:lstStyle/>
              <a:p>
                <a:r>
                  <a:rPr lang="en-IE" sz="1100" dirty="0" err="1"/>
                  <a:t>Vladamirovo</a:t>
                </a:r>
                <a:r>
                  <a:rPr lang="en-IE" sz="1100" dirty="0"/>
                  <a:t> Strip</a:t>
                </a:r>
              </a:p>
            </p:txBody>
          </p:sp>
          <p:sp>
            <p:nvSpPr>
              <p:cNvPr id="30" name="TextBox 29">
                <a:extLst>
                  <a:ext uri="{FF2B5EF4-FFF2-40B4-BE49-F238E27FC236}">
                    <a16:creationId xmlns:a16="http://schemas.microsoft.com/office/drawing/2014/main" id="{EF680FFE-7061-9840-26D0-65CAA65431F6}"/>
                  </a:ext>
                </a:extLst>
              </p:cNvPr>
              <p:cNvSpPr txBox="1"/>
              <p:nvPr/>
            </p:nvSpPr>
            <p:spPr>
              <a:xfrm>
                <a:off x="1265450" y="2834394"/>
                <a:ext cx="726393" cy="307777"/>
              </a:xfrm>
              <a:prstGeom prst="rect">
                <a:avLst/>
              </a:prstGeom>
              <a:solidFill>
                <a:schemeClr val="bg1"/>
              </a:solidFill>
            </p:spPr>
            <p:txBody>
              <a:bodyPr wrap="square" rtlCol="0">
                <a:spAutoFit/>
              </a:bodyPr>
              <a:lstStyle/>
              <a:p>
                <a:r>
                  <a:rPr lang="en-IE" sz="1400" dirty="0"/>
                  <a:t>Sofia</a:t>
                </a:r>
              </a:p>
            </p:txBody>
          </p:sp>
          <p:cxnSp>
            <p:nvCxnSpPr>
              <p:cNvPr id="32" name="Straight Connector 31">
                <a:extLst>
                  <a:ext uri="{FF2B5EF4-FFF2-40B4-BE49-F238E27FC236}">
                    <a16:creationId xmlns:a16="http://schemas.microsoft.com/office/drawing/2014/main" id="{3BAB1F1F-3CF2-7D2E-1BEE-14DCA84B86E4}"/>
                  </a:ext>
                </a:extLst>
              </p:cNvPr>
              <p:cNvCxnSpPr/>
              <p:nvPr/>
            </p:nvCxnSpPr>
            <p:spPr>
              <a:xfrm flipV="1">
                <a:off x="6913548" y="1965533"/>
                <a:ext cx="0" cy="713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D77626-461E-1BB1-A2FC-299ED86FE032}"/>
                  </a:ext>
                </a:extLst>
              </p:cNvPr>
              <p:cNvCxnSpPr/>
              <p:nvPr/>
            </p:nvCxnSpPr>
            <p:spPr>
              <a:xfrm flipV="1">
                <a:off x="9749327" y="1965532"/>
                <a:ext cx="0" cy="71311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4A044FFD-07DE-37B7-B214-57CA2A78D968}"/>
                </a:ext>
              </a:extLst>
            </p:cNvPr>
            <p:cNvSpPr/>
            <p:nvPr/>
          </p:nvSpPr>
          <p:spPr>
            <a:xfrm>
              <a:off x="8169779" y="2834394"/>
              <a:ext cx="823747"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TextBox 35">
              <a:extLst>
                <a:ext uri="{FF2B5EF4-FFF2-40B4-BE49-F238E27FC236}">
                  <a16:creationId xmlns:a16="http://schemas.microsoft.com/office/drawing/2014/main" id="{4B1E5F4D-8DD8-47AD-13DB-957650639D69}"/>
                </a:ext>
              </a:extLst>
            </p:cNvPr>
            <p:cNvSpPr txBox="1"/>
            <p:nvPr/>
          </p:nvSpPr>
          <p:spPr>
            <a:xfrm>
              <a:off x="3918758" y="3670853"/>
              <a:ext cx="1904689" cy="261610"/>
            </a:xfrm>
            <a:prstGeom prst="rect">
              <a:avLst/>
            </a:prstGeom>
            <a:noFill/>
          </p:spPr>
          <p:txBody>
            <a:bodyPr wrap="none" rtlCol="0">
              <a:spAutoFit/>
            </a:bodyPr>
            <a:lstStyle/>
            <a:p>
              <a:r>
                <a:rPr lang="en-IE" sz="1100" b="1" dirty="0"/>
                <a:t>Neoproterozoic to Palaeozoic</a:t>
              </a:r>
            </a:p>
          </p:txBody>
        </p:sp>
        <p:pic>
          <p:nvPicPr>
            <p:cNvPr id="39" name="Picture 38">
              <a:extLst>
                <a:ext uri="{FF2B5EF4-FFF2-40B4-BE49-F238E27FC236}">
                  <a16:creationId xmlns:a16="http://schemas.microsoft.com/office/drawing/2014/main" id="{1597303B-C911-C1D0-5720-7CF950DBB3AF}"/>
                </a:ext>
              </a:extLst>
            </p:cNvPr>
            <p:cNvPicPr>
              <a:picLocks noChangeAspect="1"/>
            </p:cNvPicPr>
            <p:nvPr/>
          </p:nvPicPr>
          <p:blipFill>
            <a:blip r:embed="rId9"/>
            <a:stretch>
              <a:fillRect/>
            </a:stretch>
          </p:blipFill>
          <p:spPr>
            <a:xfrm>
              <a:off x="5091573" y="3448846"/>
              <a:ext cx="457143" cy="238095"/>
            </a:xfrm>
            <a:prstGeom prst="rect">
              <a:avLst/>
            </a:prstGeom>
          </p:spPr>
        </p:pic>
        <p:pic>
          <p:nvPicPr>
            <p:cNvPr id="40" name="Picture 39">
              <a:extLst>
                <a:ext uri="{FF2B5EF4-FFF2-40B4-BE49-F238E27FC236}">
                  <a16:creationId xmlns:a16="http://schemas.microsoft.com/office/drawing/2014/main" id="{66E7E03D-FF1B-037D-11A6-239D7D08BDE5}"/>
                </a:ext>
              </a:extLst>
            </p:cNvPr>
            <p:cNvPicPr>
              <a:picLocks noChangeAspect="1"/>
            </p:cNvPicPr>
            <p:nvPr/>
          </p:nvPicPr>
          <p:blipFill>
            <a:blip r:embed="rId9"/>
            <a:stretch>
              <a:fillRect/>
            </a:stretch>
          </p:blipFill>
          <p:spPr>
            <a:xfrm>
              <a:off x="3551906" y="3346096"/>
              <a:ext cx="457143" cy="238095"/>
            </a:xfrm>
            <a:prstGeom prst="rect">
              <a:avLst/>
            </a:prstGeom>
          </p:spPr>
        </p:pic>
        <p:pic>
          <p:nvPicPr>
            <p:cNvPr id="43" name="Picture 42">
              <a:extLst>
                <a:ext uri="{FF2B5EF4-FFF2-40B4-BE49-F238E27FC236}">
                  <a16:creationId xmlns:a16="http://schemas.microsoft.com/office/drawing/2014/main" id="{18DBA471-136E-AC44-90FA-6D9353CA4431}"/>
                </a:ext>
              </a:extLst>
            </p:cNvPr>
            <p:cNvPicPr>
              <a:picLocks noChangeAspect="1"/>
            </p:cNvPicPr>
            <p:nvPr/>
          </p:nvPicPr>
          <p:blipFill>
            <a:blip r:embed="rId10"/>
            <a:stretch>
              <a:fillRect/>
            </a:stretch>
          </p:blipFill>
          <p:spPr>
            <a:xfrm>
              <a:off x="7212650" y="3998042"/>
              <a:ext cx="333333" cy="247619"/>
            </a:xfrm>
            <a:prstGeom prst="rect">
              <a:avLst/>
            </a:prstGeom>
          </p:spPr>
        </p:pic>
        <p:sp>
          <p:nvSpPr>
            <p:cNvPr id="41" name="TextBox 40">
              <a:extLst>
                <a:ext uri="{FF2B5EF4-FFF2-40B4-BE49-F238E27FC236}">
                  <a16:creationId xmlns:a16="http://schemas.microsoft.com/office/drawing/2014/main" id="{21841A64-6F7E-0110-A06B-C08F6B07E49E}"/>
                </a:ext>
              </a:extLst>
            </p:cNvPr>
            <p:cNvSpPr txBox="1"/>
            <p:nvPr/>
          </p:nvSpPr>
          <p:spPr>
            <a:xfrm>
              <a:off x="7098430" y="3991046"/>
              <a:ext cx="805029" cy="261610"/>
            </a:xfrm>
            <a:prstGeom prst="rect">
              <a:avLst/>
            </a:prstGeom>
            <a:noFill/>
          </p:spPr>
          <p:txBody>
            <a:bodyPr wrap="none" rtlCol="0">
              <a:spAutoFit/>
            </a:bodyPr>
            <a:lstStyle/>
            <a:p>
              <a:r>
                <a:rPr lang="en-IE" sz="1100" b="1" dirty="0"/>
                <a:t>Palaeozoic</a:t>
              </a:r>
            </a:p>
          </p:txBody>
        </p:sp>
        <p:sp>
          <p:nvSpPr>
            <p:cNvPr id="44" name="TextBox 43">
              <a:extLst>
                <a:ext uri="{FF2B5EF4-FFF2-40B4-BE49-F238E27FC236}">
                  <a16:creationId xmlns:a16="http://schemas.microsoft.com/office/drawing/2014/main" id="{B8E54C15-4D92-73E0-D4C4-2051ECCF5CB0}"/>
                </a:ext>
              </a:extLst>
            </p:cNvPr>
            <p:cNvSpPr txBox="1"/>
            <p:nvPr/>
          </p:nvSpPr>
          <p:spPr>
            <a:xfrm>
              <a:off x="6712143" y="3721043"/>
              <a:ext cx="308226" cy="276999"/>
            </a:xfrm>
            <a:prstGeom prst="rect">
              <a:avLst/>
            </a:prstGeom>
            <a:noFill/>
          </p:spPr>
          <p:txBody>
            <a:bodyPr wrap="none" rtlCol="0">
              <a:spAutoFit/>
            </a:bodyPr>
            <a:lstStyle/>
            <a:p>
              <a:r>
                <a:rPr lang="en-IE" sz="1200" b="1" dirty="0"/>
                <a:t>Tr</a:t>
              </a:r>
            </a:p>
          </p:txBody>
        </p:sp>
        <p:sp>
          <p:nvSpPr>
            <p:cNvPr id="45" name="TextBox 44">
              <a:extLst>
                <a:ext uri="{FF2B5EF4-FFF2-40B4-BE49-F238E27FC236}">
                  <a16:creationId xmlns:a16="http://schemas.microsoft.com/office/drawing/2014/main" id="{00DC659E-5794-0464-9D08-3C89C4525AD9}"/>
                </a:ext>
              </a:extLst>
            </p:cNvPr>
            <p:cNvSpPr txBox="1"/>
            <p:nvPr/>
          </p:nvSpPr>
          <p:spPr>
            <a:xfrm>
              <a:off x="8909561" y="4076949"/>
              <a:ext cx="308226" cy="276999"/>
            </a:xfrm>
            <a:prstGeom prst="rect">
              <a:avLst/>
            </a:prstGeom>
            <a:noFill/>
          </p:spPr>
          <p:txBody>
            <a:bodyPr wrap="none" rtlCol="0">
              <a:spAutoFit/>
            </a:bodyPr>
            <a:lstStyle/>
            <a:p>
              <a:r>
                <a:rPr lang="en-IE" sz="1200" b="1" dirty="0"/>
                <a:t>Tr</a:t>
              </a:r>
            </a:p>
          </p:txBody>
        </p:sp>
      </p:grpSp>
      <p:grpSp>
        <p:nvGrpSpPr>
          <p:cNvPr id="47" name="Group 46">
            <a:extLst>
              <a:ext uri="{FF2B5EF4-FFF2-40B4-BE49-F238E27FC236}">
                <a16:creationId xmlns:a16="http://schemas.microsoft.com/office/drawing/2014/main" id="{EFA0E82B-521B-27E4-8F87-1DD03BE15D3F}"/>
              </a:ext>
            </a:extLst>
          </p:cNvPr>
          <p:cNvGrpSpPr/>
          <p:nvPr/>
        </p:nvGrpSpPr>
        <p:grpSpPr>
          <a:xfrm>
            <a:off x="3937318" y="3359018"/>
            <a:ext cx="5470827" cy="3352893"/>
            <a:chOff x="1419271" y="694197"/>
            <a:chExt cx="9289066" cy="5748167"/>
          </a:xfrm>
        </p:grpSpPr>
        <p:sp>
          <p:nvSpPr>
            <p:cNvPr id="48" name="Rectangle 47">
              <a:extLst>
                <a:ext uri="{FF2B5EF4-FFF2-40B4-BE49-F238E27FC236}">
                  <a16:creationId xmlns:a16="http://schemas.microsoft.com/office/drawing/2014/main" id="{218DC6A0-2B81-A24E-4E72-0E7ED00C998C}"/>
                </a:ext>
              </a:extLst>
            </p:cNvPr>
            <p:cNvSpPr/>
            <p:nvPr/>
          </p:nvSpPr>
          <p:spPr>
            <a:xfrm>
              <a:off x="1479665" y="1147156"/>
              <a:ext cx="8803179" cy="529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9" name="Group 48">
              <a:extLst>
                <a:ext uri="{FF2B5EF4-FFF2-40B4-BE49-F238E27FC236}">
                  <a16:creationId xmlns:a16="http://schemas.microsoft.com/office/drawing/2014/main" id="{AB27212E-6085-02AB-3FA0-F62019F47278}"/>
                </a:ext>
              </a:extLst>
            </p:cNvPr>
            <p:cNvGrpSpPr/>
            <p:nvPr/>
          </p:nvGrpSpPr>
          <p:grpSpPr>
            <a:xfrm>
              <a:off x="1528265" y="1228248"/>
              <a:ext cx="8756833" cy="5170860"/>
              <a:chOff x="1149103" y="1246909"/>
              <a:chExt cx="8756833" cy="5170860"/>
            </a:xfrm>
            <a:solidFill>
              <a:schemeClr val="bg1"/>
            </a:solidFill>
          </p:grpSpPr>
          <p:pic>
            <p:nvPicPr>
              <p:cNvPr id="52" name="Picture 51">
                <a:extLst>
                  <a:ext uri="{FF2B5EF4-FFF2-40B4-BE49-F238E27FC236}">
                    <a16:creationId xmlns:a16="http://schemas.microsoft.com/office/drawing/2014/main" id="{BD01DBC1-E4DE-03E2-97D8-163C2C608EFA}"/>
                  </a:ext>
                </a:extLst>
              </p:cNvPr>
              <p:cNvPicPr>
                <a:picLocks noChangeAspect="1"/>
              </p:cNvPicPr>
              <p:nvPr/>
            </p:nvPicPr>
            <p:blipFill rotWithShape="1">
              <a:blip r:embed="rId11"/>
              <a:srcRect t="10673"/>
              <a:stretch/>
            </p:blipFill>
            <p:spPr>
              <a:xfrm>
                <a:off x="1629295" y="1246909"/>
                <a:ext cx="8276641" cy="5170860"/>
              </a:xfrm>
              <a:prstGeom prst="rect">
                <a:avLst/>
              </a:prstGeom>
              <a:grpFill/>
            </p:spPr>
          </p:pic>
          <p:sp>
            <p:nvSpPr>
              <p:cNvPr id="53" name="TextBox 52">
                <a:extLst>
                  <a:ext uri="{FF2B5EF4-FFF2-40B4-BE49-F238E27FC236}">
                    <a16:creationId xmlns:a16="http://schemas.microsoft.com/office/drawing/2014/main" id="{1035A764-D426-DC6E-2240-323782E1312E}"/>
                  </a:ext>
                </a:extLst>
              </p:cNvPr>
              <p:cNvSpPr txBox="1"/>
              <p:nvPr/>
            </p:nvSpPr>
            <p:spPr>
              <a:xfrm>
                <a:off x="6533804" y="5004261"/>
                <a:ext cx="2236122" cy="633179"/>
              </a:xfrm>
              <a:prstGeom prst="rect">
                <a:avLst/>
              </a:prstGeom>
              <a:grpFill/>
            </p:spPr>
            <p:txBody>
              <a:bodyPr wrap="square" rtlCol="0">
                <a:spAutoFit/>
              </a:bodyPr>
              <a:lstStyle/>
              <a:p>
                <a:r>
                  <a:rPr lang="en-IE" sz="900" dirty="0"/>
                  <a:t>Fault showing sense </a:t>
                </a:r>
              </a:p>
              <a:p>
                <a:r>
                  <a:rPr lang="en-IE" sz="900" dirty="0"/>
                  <a:t>of movement</a:t>
                </a:r>
              </a:p>
            </p:txBody>
          </p:sp>
          <p:pic>
            <p:nvPicPr>
              <p:cNvPr id="54" name="Picture 53">
                <a:extLst>
                  <a:ext uri="{FF2B5EF4-FFF2-40B4-BE49-F238E27FC236}">
                    <a16:creationId xmlns:a16="http://schemas.microsoft.com/office/drawing/2014/main" id="{32C5AFD6-8740-47EA-6B2D-D2E83AC61A8C}"/>
                  </a:ext>
                </a:extLst>
              </p:cNvPr>
              <p:cNvPicPr>
                <a:picLocks noChangeAspect="1"/>
              </p:cNvPicPr>
              <p:nvPr/>
            </p:nvPicPr>
            <p:blipFill>
              <a:blip r:embed="rId12"/>
              <a:stretch>
                <a:fillRect/>
              </a:stretch>
            </p:blipFill>
            <p:spPr>
              <a:xfrm>
                <a:off x="1149103" y="4513811"/>
                <a:ext cx="560964" cy="1546657"/>
              </a:xfrm>
              <a:prstGeom prst="rect">
                <a:avLst/>
              </a:prstGeom>
              <a:grpFill/>
            </p:spPr>
          </p:pic>
          <p:sp>
            <p:nvSpPr>
              <p:cNvPr id="55" name="Freeform: Shape 54">
                <a:extLst>
                  <a:ext uri="{FF2B5EF4-FFF2-40B4-BE49-F238E27FC236}">
                    <a16:creationId xmlns:a16="http://schemas.microsoft.com/office/drawing/2014/main" id="{96DE946F-E46B-1962-2712-39D6ADE908CB}"/>
                  </a:ext>
                </a:extLst>
              </p:cNvPr>
              <p:cNvSpPr/>
              <p:nvPr/>
            </p:nvSpPr>
            <p:spPr>
              <a:xfrm>
                <a:off x="1870364" y="4347556"/>
                <a:ext cx="2618509" cy="1837113"/>
              </a:xfrm>
              <a:custGeom>
                <a:avLst/>
                <a:gdLst>
                  <a:gd name="connsiteX0" fmla="*/ 157942 w 2618509"/>
                  <a:gd name="connsiteY0" fmla="*/ 116378 h 1837113"/>
                  <a:gd name="connsiteX1" fmla="*/ 1413164 w 2618509"/>
                  <a:gd name="connsiteY1" fmla="*/ 0 h 1837113"/>
                  <a:gd name="connsiteX2" fmla="*/ 2394066 w 2618509"/>
                  <a:gd name="connsiteY2" fmla="*/ 756458 h 1837113"/>
                  <a:gd name="connsiteX3" fmla="*/ 2618509 w 2618509"/>
                  <a:gd name="connsiteY3" fmla="*/ 1645920 h 1837113"/>
                  <a:gd name="connsiteX4" fmla="*/ 839586 w 2618509"/>
                  <a:gd name="connsiteY4" fmla="*/ 1837113 h 1837113"/>
                  <a:gd name="connsiteX5" fmla="*/ 0 w 2618509"/>
                  <a:gd name="connsiteY5" fmla="*/ 1637607 h 1837113"/>
                  <a:gd name="connsiteX6" fmla="*/ 157942 w 2618509"/>
                  <a:gd name="connsiteY6" fmla="*/ 116378 h 18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8509" h="1837113">
                    <a:moveTo>
                      <a:pt x="157942" y="116378"/>
                    </a:moveTo>
                    <a:lnTo>
                      <a:pt x="1413164" y="0"/>
                    </a:lnTo>
                    <a:lnTo>
                      <a:pt x="2394066" y="756458"/>
                    </a:lnTo>
                    <a:lnTo>
                      <a:pt x="2618509" y="1645920"/>
                    </a:lnTo>
                    <a:lnTo>
                      <a:pt x="839586" y="1837113"/>
                    </a:lnTo>
                    <a:lnTo>
                      <a:pt x="0" y="1637607"/>
                    </a:lnTo>
                    <a:lnTo>
                      <a:pt x="157942" y="116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6" name="TextBox 55">
                <a:extLst>
                  <a:ext uri="{FF2B5EF4-FFF2-40B4-BE49-F238E27FC236}">
                    <a16:creationId xmlns:a16="http://schemas.microsoft.com/office/drawing/2014/main" id="{4AFBF3BA-2406-073B-7F49-C9012324AED2}"/>
                  </a:ext>
                </a:extLst>
              </p:cNvPr>
              <p:cNvSpPr txBox="1"/>
              <p:nvPr/>
            </p:nvSpPr>
            <p:spPr>
              <a:xfrm>
                <a:off x="1770611" y="4522124"/>
                <a:ext cx="3312953" cy="1451036"/>
              </a:xfrm>
              <a:prstGeom prst="rect">
                <a:avLst/>
              </a:prstGeom>
              <a:grpFill/>
            </p:spPr>
            <p:txBody>
              <a:bodyPr wrap="none" rtlCol="0">
                <a:spAutoFit/>
              </a:bodyPr>
              <a:lstStyle/>
              <a:p>
                <a:r>
                  <a:rPr lang="en-IE" sz="900" dirty="0"/>
                  <a:t>Middle &amp; Upper Triassic to </a:t>
                </a:r>
              </a:p>
              <a:p>
                <a:r>
                  <a:rPr lang="en-IE" sz="900" dirty="0"/>
                  <a:t>Cretaceous sediments.</a:t>
                </a:r>
              </a:p>
              <a:p>
                <a:endParaRPr lang="en-IE" sz="400" dirty="0"/>
              </a:p>
              <a:p>
                <a:r>
                  <a:rPr lang="en-IE" sz="900" dirty="0"/>
                  <a:t>Lower Triassic terrigenous sediments.</a:t>
                </a:r>
              </a:p>
              <a:p>
                <a:endParaRPr lang="en-IE" sz="900" dirty="0"/>
              </a:p>
              <a:p>
                <a:r>
                  <a:rPr lang="en-IE" sz="900" dirty="0"/>
                  <a:t>Lower Palaeozoic basement.</a:t>
                </a:r>
              </a:p>
            </p:txBody>
          </p:sp>
          <p:sp>
            <p:nvSpPr>
              <p:cNvPr id="57" name="TextBox 56">
                <a:extLst>
                  <a:ext uri="{FF2B5EF4-FFF2-40B4-BE49-F238E27FC236}">
                    <a16:creationId xmlns:a16="http://schemas.microsoft.com/office/drawing/2014/main" id="{CD2E4F5D-89A7-21E0-850D-DFB4BFF67C05}"/>
                  </a:ext>
                </a:extLst>
              </p:cNvPr>
              <p:cNvSpPr txBox="1"/>
              <p:nvPr/>
            </p:nvSpPr>
            <p:spPr>
              <a:xfrm>
                <a:off x="8299672" y="1421477"/>
                <a:ext cx="1130531" cy="448502"/>
              </a:xfrm>
              <a:prstGeom prst="rect">
                <a:avLst/>
              </a:prstGeom>
              <a:grpFill/>
              <a:ln>
                <a:noFill/>
              </a:ln>
            </p:spPr>
            <p:txBody>
              <a:bodyPr wrap="square" rtlCol="0">
                <a:spAutoFit/>
              </a:bodyPr>
              <a:lstStyle/>
              <a:p>
                <a:r>
                  <a:rPr lang="en-IE" sz="1050" dirty="0"/>
                  <a:t>   Vratsa</a:t>
                </a:r>
              </a:p>
            </p:txBody>
          </p:sp>
          <p:sp>
            <p:nvSpPr>
              <p:cNvPr id="58" name="TextBox 57">
                <a:extLst>
                  <a:ext uri="{FF2B5EF4-FFF2-40B4-BE49-F238E27FC236}">
                    <a16:creationId xmlns:a16="http://schemas.microsoft.com/office/drawing/2014/main" id="{20FEBAB5-74B3-5D16-A971-1FEAABE6F7E8}"/>
                  </a:ext>
                </a:extLst>
              </p:cNvPr>
              <p:cNvSpPr txBox="1"/>
              <p:nvPr/>
            </p:nvSpPr>
            <p:spPr>
              <a:xfrm>
                <a:off x="5419892" y="1862053"/>
                <a:ext cx="2401158" cy="369355"/>
              </a:xfrm>
              <a:prstGeom prst="rect">
                <a:avLst/>
              </a:prstGeom>
              <a:grpFill/>
            </p:spPr>
            <p:txBody>
              <a:bodyPr wrap="none" rtlCol="0">
                <a:spAutoFit/>
              </a:bodyPr>
              <a:lstStyle/>
              <a:p>
                <a:r>
                  <a:rPr lang="en-IE" sz="800" i="1" dirty="0"/>
                  <a:t>              Plakalnitsa Fault Zone</a:t>
                </a:r>
              </a:p>
            </p:txBody>
          </p:sp>
          <p:sp>
            <p:nvSpPr>
              <p:cNvPr id="59" name="TextBox 58">
                <a:extLst>
                  <a:ext uri="{FF2B5EF4-FFF2-40B4-BE49-F238E27FC236}">
                    <a16:creationId xmlns:a16="http://schemas.microsoft.com/office/drawing/2014/main" id="{5F392C2C-2AA1-840B-D9B5-037806717163}"/>
                  </a:ext>
                </a:extLst>
              </p:cNvPr>
              <p:cNvSpPr txBox="1"/>
              <p:nvPr/>
            </p:nvSpPr>
            <p:spPr>
              <a:xfrm>
                <a:off x="2161309" y="1870364"/>
                <a:ext cx="2499141" cy="369355"/>
              </a:xfrm>
              <a:prstGeom prst="rect">
                <a:avLst/>
              </a:prstGeom>
              <a:grpFill/>
            </p:spPr>
            <p:txBody>
              <a:bodyPr wrap="none" rtlCol="0">
                <a:spAutoFit/>
              </a:bodyPr>
              <a:lstStyle/>
              <a:p>
                <a:r>
                  <a:rPr lang="en-IE" sz="800" i="1" dirty="0"/>
                  <a:t>      Pop-Sokolets Fault Zone       </a:t>
                </a:r>
              </a:p>
            </p:txBody>
          </p:sp>
          <p:sp>
            <p:nvSpPr>
              <p:cNvPr id="60" name="TextBox 59">
                <a:extLst>
                  <a:ext uri="{FF2B5EF4-FFF2-40B4-BE49-F238E27FC236}">
                    <a16:creationId xmlns:a16="http://schemas.microsoft.com/office/drawing/2014/main" id="{428F36BB-CCE7-C62C-F632-B6D443D83C25}"/>
                  </a:ext>
                </a:extLst>
              </p:cNvPr>
              <p:cNvSpPr txBox="1"/>
              <p:nvPr/>
            </p:nvSpPr>
            <p:spPr>
              <a:xfrm>
                <a:off x="1526496" y="1413164"/>
                <a:ext cx="1228068" cy="422119"/>
              </a:xfrm>
              <a:prstGeom prst="rect">
                <a:avLst/>
              </a:prstGeom>
              <a:grpFill/>
            </p:spPr>
            <p:txBody>
              <a:bodyPr wrap="none" rtlCol="0">
                <a:spAutoFit/>
              </a:bodyPr>
              <a:lstStyle/>
              <a:p>
                <a:r>
                  <a:rPr lang="en-IE" sz="1000" dirty="0"/>
                  <a:t>River Iskar</a:t>
                </a:r>
              </a:p>
            </p:txBody>
          </p:sp>
          <p:sp>
            <p:nvSpPr>
              <p:cNvPr id="61" name="TextBox 60">
                <a:extLst>
                  <a:ext uri="{FF2B5EF4-FFF2-40B4-BE49-F238E27FC236}">
                    <a16:creationId xmlns:a16="http://schemas.microsoft.com/office/drawing/2014/main" id="{67F37A57-252C-92CE-FEFB-8C47D40E883B}"/>
                  </a:ext>
                </a:extLst>
              </p:cNvPr>
              <p:cNvSpPr txBox="1"/>
              <p:nvPr/>
            </p:nvSpPr>
            <p:spPr>
              <a:xfrm>
                <a:off x="1446415" y="3266901"/>
                <a:ext cx="634719" cy="448502"/>
              </a:xfrm>
              <a:prstGeom prst="rect">
                <a:avLst/>
              </a:prstGeom>
              <a:grpFill/>
            </p:spPr>
            <p:txBody>
              <a:bodyPr wrap="none" rtlCol="0">
                <a:spAutoFit/>
              </a:bodyPr>
              <a:lstStyle/>
              <a:p>
                <a:r>
                  <a:rPr lang="en-IE" sz="1100" dirty="0"/>
                  <a:t>SW</a:t>
                </a:r>
              </a:p>
            </p:txBody>
          </p:sp>
          <p:sp>
            <p:nvSpPr>
              <p:cNvPr id="62" name="TextBox 61">
                <a:extLst>
                  <a:ext uri="{FF2B5EF4-FFF2-40B4-BE49-F238E27FC236}">
                    <a16:creationId xmlns:a16="http://schemas.microsoft.com/office/drawing/2014/main" id="{F074D2B8-3968-8BAD-A344-6F1BA4143A0D}"/>
                  </a:ext>
                </a:extLst>
              </p:cNvPr>
              <p:cNvSpPr txBox="1"/>
              <p:nvPr/>
            </p:nvSpPr>
            <p:spPr>
              <a:xfrm>
                <a:off x="9152313" y="3225338"/>
                <a:ext cx="585727" cy="448502"/>
              </a:xfrm>
              <a:prstGeom prst="rect">
                <a:avLst/>
              </a:prstGeom>
              <a:grpFill/>
            </p:spPr>
            <p:txBody>
              <a:bodyPr wrap="none" rtlCol="0">
                <a:spAutoFit/>
              </a:bodyPr>
              <a:lstStyle/>
              <a:p>
                <a:r>
                  <a:rPr lang="en-IE" sz="1100" dirty="0"/>
                  <a:t>NE</a:t>
                </a:r>
              </a:p>
            </p:txBody>
          </p:sp>
          <p:sp>
            <p:nvSpPr>
              <p:cNvPr id="63" name="TextBox 62">
                <a:extLst>
                  <a:ext uri="{FF2B5EF4-FFF2-40B4-BE49-F238E27FC236}">
                    <a16:creationId xmlns:a16="http://schemas.microsoft.com/office/drawing/2014/main" id="{C1EA9822-7601-F9AF-D7B4-C75E258DB4FF}"/>
                  </a:ext>
                </a:extLst>
              </p:cNvPr>
              <p:cNvSpPr txBox="1"/>
              <p:nvPr/>
            </p:nvSpPr>
            <p:spPr>
              <a:xfrm>
                <a:off x="5095702" y="1421477"/>
                <a:ext cx="1794200" cy="422119"/>
              </a:xfrm>
              <a:prstGeom prst="rect">
                <a:avLst/>
              </a:prstGeom>
              <a:grpFill/>
            </p:spPr>
            <p:txBody>
              <a:bodyPr wrap="none" rtlCol="0">
                <a:spAutoFit/>
              </a:bodyPr>
              <a:lstStyle/>
              <a:p>
                <a:r>
                  <a:rPr lang="en-IE" sz="1000" dirty="0">
                    <a:solidFill>
                      <a:srgbClr val="FF00FF"/>
                    </a:solidFill>
                  </a:rPr>
                  <a:t>Sedmochislenitsi</a:t>
                </a:r>
              </a:p>
            </p:txBody>
          </p:sp>
          <p:cxnSp>
            <p:nvCxnSpPr>
              <p:cNvPr id="64" name="Straight Arrow Connector 63">
                <a:extLst>
                  <a:ext uri="{FF2B5EF4-FFF2-40B4-BE49-F238E27FC236}">
                    <a16:creationId xmlns:a16="http://schemas.microsoft.com/office/drawing/2014/main" id="{F32B1E0F-6C34-536C-593B-D1CBA0FF803E}"/>
                  </a:ext>
                </a:extLst>
              </p:cNvPr>
              <p:cNvCxnSpPr>
                <a:cxnSpLocks/>
              </p:cNvCxnSpPr>
              <p:nvPr/>
            </p:nvCxnSpPr>
            <p:spPr>
              <a:xfrm>
                <a:off x="5910349" y="1745673"/>
                <a:ext cx="0" cy="955963"/>
              </a:xfrm>
              <a:prstGeom prst="straightConnector1">
                <a:avLst/>
              </a:prstGeom>
              <a:grpFill/>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88517A21-39D6-BBDE-B089-4BF54BE15BB1}"/>
                </a:ext>
              </a:extLst>
            </p:cNvPr>
            <p:cNvSpPr txBox="1"/>
            <p:nvPr/>
          </p:nvSpPr>
          <p:spPr>
            <a:xfrm>
              <a:off x="1419271" y="694197"/>
              <a:ext cx="5871672" cy="369332"/>
            </a:xfrm>
            <a:prstGeom prst="rect">
              <a:avLst/>
            </a:prstGeom>
            <a:noFill/>
          </p:spPr>
          <p:txBody>
            <a:bodyPr wrap="none" rtlCol="0">
              <a:spAutoFit/>
            </a:bodyPr>
            <a:lstStyle/>
            <a:p>
              <a:r>
                <a:rPr lang="en-IE" dirty="0">
                  <a:solidFill>
                    <a:schemeClr val="bg1"/>
                  </a:solidFill>
                </a:rPr>
                <a:t>SECTION ACROSS THE DRAGOYBALKAN (VRATSA) FAULT ZONE</a:t>
              </a:r>
            </a:p>
          </p:txBody>
        </p:sp>
        <p:sp>
          <p:nvSpPr>
            <p:cNvPr id="51" name="TextBox 50">
              <a:extLst>
                <a:ext uri="{FF2B5EF4-FFF2-40B4-BE49-F238E27FC236}">
                  <a16:creationId xmlns:a16="http://schemas.microsoft.com/office/drawing/2014/main" id="{EDD258D2-94EB-2B6A-BA9C-4E0A7DF02127}"/>
                </a:ext>
              </a:extLst>
            </p:cNvPr>
            <p:cNvSpPr txBox="1"/>
            <p:nvPr/>
          </p:nvSpPr>
          <p:spPr>
            <a:xfrm>
              <a:off x="8496982" y="6013558"/>
              <a:ext cx="2211355" cy="369355"/>
            </a:xfrm>
            <a:prstGeom prst="rect">
              <a:avLst/>
            </a:prstGeom>
            <a:noFill/>
          </p:spPr>
          <p:txBody>
            <a:bodyPr wrap="square" rtlCol="0">
              <a:spAutoFit/>
            </a:bodyPr>
            <a:lstStyle/>
            <a:p>
              <a:r>
                <a:rPr lang="en-GB" sz="800" i="1" dirty="0"/>
                <a:t>After Rentzsch (1963)</a:t>
              </a:r>
              <a:endParaRPr lang="en-IE" sz="800" i="1" dirty="0"/>
            </a:p>
          </p:txBody>
        </p:sp>
      </p:grpSp>
      <p:sp>
        <p:nvSpPr>
          <p:cNvPr id="65" name="Rectangle 64">
            <a:extLst>
              <a:ext uri="{FF2B5EF4-FFF2-40B4-BE49-F238E27FC236}">
                <a16:creationId xmlns:a16="http://schemas.microsoft.com/office/drawing/2014/main" id="{055CB7CE-36E7-F620-CC87-450444B9E7F8}"/>
              </a:ext>
            </a:extLst>
          </p:cNvPr>
          <p:cNvSpPr/>
          <p:nvPr/>
        </p:nvSpPr>
        <p:spPr>
          <a:xfrm>
            <a:off x="5486401" y="1686513"/>
            <a:ext cx="1427148" cy="55493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7" name="Straight Connector 66">
            <a:extLst>
              <a:ext uri="{FF2B5EF4-FFF2-40B4-BE49-F238E27FC236}">
                <a16:creationId xmlns:a16="http://schemas.microsoft.com/office/drawing/2014/main" id="{CF7FAE96-A846-C904-6D44-73BDBBB24039}"/>
              </a:ext>
            </a:extLst>
          </p:cNvPr>
          <p:cNvCxnSpPr/>
          <p:nvPr/>
        </p:nvCxnSpPr>
        <p:spPr>
          <a:xfrm flipH="1">
            <a:off x="3972887" y="1686513"/>
            <a:ext cx="1513513" cy="19367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862A29B-A055-A4A5-CB78-57F060165411}"/>
              </a:ext>
            </a:extLst>
          </p:cNvPr>
          <p:cNvCxnSpPr/>
          <p:nvPr/>
        </p:nvCxnSpPr>
        <p:spPr>
          <a:xfrm>
            <a:off x="6913548" y="1686513"/>
            <a:ext cx="2244002" cy="19367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E852595-F40A-8F16-CCD2-484DD34C3966}"/>
              </a:ext>
            </a:extLst>
          </p:cNvPr>
          <p:cNvCxnSpPr/>
          <p:nvPr/>
        </p:nvCxnSpPr>
        <p:spPr>
          <a:xfrm flipH="1">
            <a:off x="5091573" y="2241452"/>
            <a:ext cx="394827" cy="13817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52F082-4207-A5AA-1822-33C9784B4BEE}"/>
              </a:ext>
            </a:extLst>
          </p:cNvPr>
          <p:cNvCxnSpPr/>
          <p:nvPr/>
        </p:nvCxnSpPr>
        <p:spPr>
          <a:xfrm>
            <a:off x="6913547" y="2241452"/>
            <a:ext cx="631182" cy="13817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1BABA6A-E299-0DE8-60F3-C7EC9552E641}"/>
              </a:ext>
            </a:extLst>
          </p:cNvPr>
          <p:cNvSpPr txBox="1"/>
          <p:nvPr/>
        </p:nvSpPr>
        <p:spPr>
          <a:xfrm>
            <a:off x="26758" y="3729977"/>
            <a:ext cx="2118845" cy="276999"/>
          </a:xfrm>
          <a:prstGeom prst="rect">
            <a:avLst/>
          </a:prstGeom>
          <a:noFill/>
        </p:spPr>
        <p:txBody>
          <a:bodyPr wrap="square" rtlCol="0">
            <a:spAutoFit/>
          </a:bodyPr>
          <a:lstStyle/>
          <a:p>
            <a:r>
              <a:rPr lang="en-IE" sz="1200" dirty="0">
                <a:solidFill>
                  <a:schemeClr val="bg1"/>
                </a:solidFill>
              </a:rPr>
              <a:t>From </a:t>
            </a:r>
            <a:r>
              <a:rPr lang="en-IE" sz="1200" dirty="0" err="1">
                <a:solidFill>
                  <a:schemeClr val="bg1"/>
                </a:solidFill>
              </a:rPr>
              <a:t>Vangelov</a:t>
            </a:r>
            <a:r>
              <a:rPr lang="en-IE" sz="1200" dirty="0">
                <a:solidFill>
                  <a:schemeClr val="bg1"/>
                </a:solidFill>
              </a:rPr>
              <a:t> </a:t>
            </a:r>
            <a:r>
              <a:rPr lang="en-IE" sz="1200" i="1" dirty="0">
                <a:solidFill>
                  <a:schemeClr val="bg1"/>
                </a:solidFill>
              </a:rPr>
              <a:t>et al (</a:t>
            </a:r>
            <a:r>
              <a:rPr lang="en-IE" sz="1200" dirty="0">
                <a:solidFill>
                  <a:schemeClr val="bg1"/>
                </a:solidFill>
              </a:rPr>
              <a:t>2013)</a:t>
            </a:r>
          </a:p>
        </p:txBody>
      </p:sp>
    </p:spTree>
    <p:extLst>
      <p:ext uri="{BB962C8B-B14F-4D97-AF65-F5344CB8AC3E}">
        <p14:creationId xmlns:p14="http://schemas.microsoft.com/office/powerpoint/2010/main" val="156005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00071D-05BA-D7E7-0186-0D05F5642005}"/>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18002C50-A4C3-B822-765B-0892DA48CD3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FE58578D-B29E-3B4E-BC60-EBF1DB15CA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00294CAB-4181-B880-24A6-8FA4CCEE628B}"/>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3" name="Rectangle 12">
            <a:extLst>
              <a:ext uri="{FF2B5EF4-FFF2-40B4-BE49-F238E27FC236}">
                <a16:creationId xmlns:a16="http://schemas.microsoft.com/office/drawing/2014/main" id="{8263D42B-3FC8-6042-3A79-B78587CAB0F1}"/>
              </a:ext>
            </a:extLst>
          </p:cNvPr>
          <p:cNvSpPr/>
          <p:nvPr/>
        </p:nvSpPr>
        <p:spPr>
          <a:xfrm>
            <a:off x="1968759" y="457200"/>
            <a:ext cx="9293290" cy="6102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a:extLst>
              <a:ext uri="{FF2B5EF4-FFF2-40B4-BE49-F238E27FC236}">
                <a16:creationId xmlns:a16="http://schemas.microsoft.com/office/drawing/2014/main" id="{7F3A314A-2647-C321-38C1-FBC11CF4F34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8408"/>
          <a:stretch/>
        </p:blipFill>
        <p:spPr>
          <a:xfrm>
            <a:off x="2078904" y="507075"/>
            <a:ext cx="7939139" cy="5570375"/>
          </a:xfrm>
          <a:prstGeom prst="rect">
            <a:avLst/>
          </a:prstGeom>
        </p:spPr>
      </p:pic>
      <p:sp>
        <p:nvSpPr>
          <p:cNvPr id="15" name="Rectangle 14">
            <a:extLst>
              <a:ext uri="{FF2B5EF4-FFF2-40B4-BE49-F238E27FC236}">
                <a16:creationId xmlns:a16="http://schemas.microsoft.com/office/drawing/2014/main" id="{77F50949-5CF1-782D-912B-046EB7212B36}"/>
              </a:ext>
            </a:extLst>
          </p:cNvPr>
          <p:cNvSpPr/>
          <p:nvPr/>
        </p:nvSpPr>
        <p:spPr>
          <a:xfrm>
            <a:off x="3163079" y="2276670"/>
            <a:ext cx="923730" cy="746449"/>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D0150100-1E55-DBB2-9118-0CDE06B14DD1}"/>
              </a:ext>
            </a:extLst>
          </p:cNvPr>
          <p:cNvSpPr txBox="1"/>
          <p:nvPr/>
        </p:nvSpPr>
        <p:spPr>
          <a:xfrm>
            <a:off x="1894114" y="6553008"/>
            <a:ext cx="3900197" cy="276999"/>
          </a:xfrm>
          <a:prstGeom prst="rect">
            <a:avLst/>
          </a:prstGeom>
          <a:noFill/>
        </p:spPr>
        <p:txBody>
          <a:bodyPr wrap="square" rtlCol="0">
            <a:spAutoFit/>
          </a:bodyPr>
          <a:lstStyle/>
          <a:p>
            <a:r>
              <a:rPr lang="en-IE" sz="1200" i="1" dirty="0">
                <a:solidFill>
                  <a:schemeClr val="bg1"/>
                </a:solidFill>
                <a:latin typeface="TimesNewRomanPS-ItalicMT"/>
              </a:rPr>
              <a:t>From </a:t>
            </a:r>
            <a:r>
              <a:rPr lang="en-IE" sz="1200" i="1" dirty="0" err="1">
                <a:solidFill>
                  <a:schemeClr val="bg1"/>
                </a:solidFill>
                <a:latin typeface="TimesNewRomanPS-ItalicMT"/>
              </a:rPr>
              <a:t>Zagorchev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I</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&amp;</a:t>
            </a:r>
            <a:r>
              <a:rPr lang="bg-BG" sz="1200" b="0" i="1" u="none" strike="noStrike" baseline="0" dirty="0">
                <a:solidFill>
                  <a:schemeClr val="bg1"/>
                </a:solidFill>
                <a:latin typeface="TimesNewRomanPS-ItalicMT"/>
              </a:rPr>
              <a:t> </a:t>
            </a:r>
            <a:r>
              <a:rPr lang="en-IE" sz="1200" b="0" i="1" u="none" strike="noStrike" baseline="0" dirty="0" err="1">
                <a:solidFill>
                  <a:schemeClr val="bg1"/>
                </a:solidFill>
                <a:latin typeface="TimesNewRomanPS-ItalicMT"/>
              </a:rPr>
              <a:t>Budarov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K</a:t>
            </a:r>
            <a:r>
              <a:rPr lang="bg-BG" sz="1200" b="0" i="1" u="none" strike="noStrike" baseline="0" dirty="0">
                <a:solidFill>
                  <a:schemeClr val="bg1"/>
                </a:solidFill>
                <a:latin typeface="TimesNewRomanPS-ItalicMT"/>
              </a:rPr>
              <a:t>. (</a:t>
            </a:r>
            <a:r>
              <a:rPr lang="en-IE" sz="1200" b="0" i="1" u="none" strike="noStrike" baseline="0" dirty="0">
                <a:solidFill>
                  <a:schemeClr val="bg1"/>
                </a:solidFill>
                <a:latin typeface="TimesNewRomanPS-ItalicMT"/>
              </a:rPr>
              <a:t>2008)</a:t>
            </a:r>
            <a:endParaRPr lang="en-IE" sz="1200" dirty="0">
              <a:solidFill>
                <a:schemeClr val="bg1"/>
              </a:solidFill>
            </a:endParaRPr>
          </a:p>
        </p:txBody>
      </p:sp>
      <p:sp>
        <p:nvSpPr>
          <p:cNvPr id="19" name="TextBox 18">
            <a:extLst>
              <a:ext uri="{FF2B5EF4-FFF2-40B4-BE49-F238E27FC236}">
                <a16:creationId xmlns:a16="http://schemas.microsoft.com/office/drawing/2014/main" id="{85A17B2E-FB21-0039-58F7-268D1D608E76}"/>
              </a:ext>
            </a:extLst>
          </p:cNvPr>
          <p:cNvSpPr txBox="1"/>
          <p:nvPr/>
        </p:nvSpPr>
        <p:spPr>
          <a:xfrm>
            <a:off x="335901" y="5486400"/>
            <a:ext cx="1492898" cy="830997"/>
          </a:xfrm>
          <a:prstGeom prst="rect">
            <a:avLst/>
          </a:prstGeom>
          <a:noFill/>
          <a:ln>
            <a:noFill/>
          </a:ln>
        </p:spPr>
        <p:txBody>
          <a:bodyPr wrap="square" rtlCol="0">
            <a:spAutoFit/>
          </a:bodyPr>
          <a:lstStyle/>
          <a:p>
            <a:r>
              <a:rPr lang="en-IE" sz="2400" dirty="0">
                <a:solidFill>
                  <a:schemeClr val="accent4"/>
                </a:solidFill>
              </a:rPr>
              <a:t>Triassic in Bulgaria</a:t>
            </a:r>
          </a:p>
        </p:txBody>
      </p:sp>
      <p:sp>
        <p:nvSpPr>
          <p:cNvPr id="2" name="Freeform: Shape 1">
            <a:extLst>
              <a:ext uri="{FF2B5EF4-FFF2-40B4-BE49-F238E27FC236}">
                <a16:creationId xmlns:a16="http://schemas.microsoft.com/office/drawing/2014/main" id="{F7589556-8CAC-9DAB-B568-8DE10DE4B3AF}"/>
              </a:ext>
            </a:extLst>
          </p:cNvPr>
          <p:cNvSpPr/>
          <p:nvPr/>
        </p:nvSpPr>
        <p:spPr>
          <a:xfrm>
            <a:off x="2173957" y="952501"/>
            <a:ext cx="6782225" cy="2402679"/>
          </a:xfrm>
          <a:custGeom>
            <a:avLst/>
            <a:gdLst>
              <a:gd name="connsiteX0" fmla="*/ 5822157 w 5834063"/>
              <a:gd name="connsiteY0" fmla="*/ 1052512 h 1466850"/>
              <a:gd name="connsiteX1" fmla="*/ 5712619 w 5834063"/>
              <a:gd name="connsiteY1" fmla="*/ 1016794 h 1466850"/>
              <a:gd name="connsiteX2" fmla="*/ 5655469 w 5834063"/>
              <a:gd name="connsiteY2" fmla="*/ 1031081 h 1466850"/>
              <a:gd name="connsiteX3" fmla="*/ 5595938 w 5834063"/>
              <a:gd name="connsiteY3" fmla="*/ 1012031 h 1466850"/>
              <a:gd name="connsiteX4" fmla="*/ 5486400 w 5834063"/>
              <a:gd name="connsiteY4" fmla="*/ 952500 h 1466850"/>
              <a:gd name="connsiteX5" fmla="*/ 5326857 w 5834063"/>
              <a:gd name="connsiteY5" fmla="*/ 921544 h 1466850"/>
              <a:gd name="connsiteX6" fmla="*/ 5155407 w 5834063"/>
              <a:gd name="connsiteY6" fmla="*/ 897731 h 1466850"/>
              <a:gd name="connsiteX7" fmla="*/ 5026819 w 5834063"/>
              <a:gd name="connsiteY7" fmla="*/ 821531 h 1466850"/>
              <a:gd name="connsiteX8" fmla="*/ 4948238 w 5834063"/>
              <a:gd name="connsiteY8" fmla="*/ 792956 h 1466850"/>
              <a:gd name="connsiteX9" fmla="*/ 4736307 w 5834063"/>
              <a:gd name="connsiteY9" fmla="*/ 764381 h 1466850"/>
              <a:gd name="connsiteX10" fmla="*/ 4605338 w 5834063"/>
              <a:gd name="connsiteY10" fmla="*/ 757237 h 1466850"/>
              <a:gd name="connsiteX11" fmla="*/ 4531519 w 5834063"/>
              <a:gd name="connsiteY11" fmla="*/ 695325 h 1466850"/>
              <a:gd name="connsiteX12" fmla="*/ 4488657 w 5834063"/>
              <a:gd name="connsiteY12" fmla="*/ 621506 h 1466850"/>
              <a:gd name="connsiteX13" fmla="*/ 4412457 w 5834063"/>
              <a:gd name="connsiteY13" fmla="*/ 583406 h 1466850"/>
              <a:gd name="connsiteX14" fmla="*/ 4219575 w 5834063"/>
              <a:gd name="connsiteY14" fmla="*/ 528637 h 1466850"/>
              <a:gd name="connsiteX15" fmla="*/ 4090988 w 5834063"/>
              <a:gd name="connsiteY15" fmla="*/ 497681 h 1466850"/>
              <a:gd name="connsiteX16" fmla="*/ 3998119 w 5834063"/>
              <a:gd name="connsiteY16" fmla="*/ 478631 h 1466850"/>
              <a:gd name="connsiteX17" fmla="*/ 3855244 w 5834063"/>
              <a:gd name="connsiteY17" fmla="*/ 707231 h 1466850"/>
              <a:gd name="connsiteX18" fmla="*/ 3802857 w 5834063"/>
              <a:gd name="connsiteY18" fmla="*/ 773906 h 1466850"/>
              <a:gd name="connsiteX19" fmla="*/ 3259932 w 5834063"/>
              <a:gd name="connsiteY19" fmla="*/ 797719 h 1466850"/>
              <a:gd name="connsiteX20" fmla="*/ 2845594 w 5834063"/>
              <a:gd name="connsiteY20" fmla="*/ 804862 h 1466850"/>
              <a:gd name="connsiteX21" fmla="*/ 2159794 w 5834063"/>
              <a:gd name="connsiteY21" fmla="*/ 826294 h 1466850"/>
              <a:gd name="connsiteX22" fmla="*/ 1709738 w 5834063"/>
              <a:gd name="connsiteY22" fmla="*/ 828675 h 1466850"/>
              <a:gd name="connsiteX23" fmla="*/ 1485900 w 5834063"/>
              <a:gd name="connsiteY23" fmla="*/ 826294 h 1466850"/>
              <a:gd name="connsiteX24" fmla="*/ 1359694 w 5834063"/>
              <a:gd name="connsiteY24" fmla="*/ 797719 h 1466850"/>
              <a:gd name="connsiteX25" fmla="*/ 1302544 w 5834063"/>
              <a:gd name="connsiteY25" fmla="*/ 776287 h 1466850"/>
              <a:gd name="connsiteX26" fmla="*/ 1254919 w 5834063"/>
              <a:gd name="connsiteY26" fmla="*/ 735806 h 1466850"/>
              <a:gd name="connsiteX27" fmla="*/ 1207294 w 5834063"/>
              <a:gd name="connsiteY27" fmla="*/ 635794 h 1466850"/>
              <a:gd name="connsiteX28" fmla="*/ 1178719 w 5834063"/>
              <a:gd name="connsiteY28" fmla="*/ 507206 h 1466850"/>
              <a:gd name="connsiteX29" fmla="*/ 1152525 w 5834063"/>
              <a:gd name="connsiteY29" fmla="*/ 378619 h 1466850"/>
              <a:gd name="connsiteX30" fmla="*/ 1116807 w 5834063"/>
              <a:gd name="connsiteY30" fmla="*/ 323850 h 1466850"/>
              <a:gd name="connsiteX31" fmla="*/ 1004888 w 5834063"/>
              <a:gd name="connsiteY31" fmla="*/ 257175 h 1466850"/>
              <a:gd name="connsiteX32" fmla="*/ 876300 w 5834063"/>
              <a:gd name="connsiteY32" fmla="*/ 214312 h 1466850"/>
              <a:gd name="connsiteX33" fmla="*/ 750094 w 5834063"/>
              <a:gd name="connsiteY33" fmla="*/ 204787 h 1466850"/>
              <a:gd name="connsiteX34" fmla="*/ 640557 w 5834063"/>
              <a:gd name="connsiteY34" fmla="*/ 209550 h 1466850"/>
              <a:gd name="connsiteX35" fmla="*/ 590550 w 5834063"/>
              <a:gd name="connsiteY35" fmla="*/ 223837 h 1466850"/>
              <a:gd name="connsiteX36" fmla="*/ 550069 w 5834063"/>
              <a:gd name="connsiteY36" fmla="*/ 204787 h 1466850"/>
              <a:gd name="connsiteX37" fmla="*/ 485775 w 5834063"/>
              <a:gd name="connsiteY37" fmla="*/ 150019 h 1466850"/>
              <a:gd name="connsiteX38" fmla="*/ 447675 w 5834063"/>
              <a:gd name="connsiteY38" fmla="*/ 90487 h 1466850"/>
              <a:gd name="connsiteX39" fmla="*/ 466725 w 5834063"/>
              <a:gd name="connsiteY39" fmla="*/ 66675 h 1466850"/>
              <a:gd name="connsiteX40" fmla="*/ 314325 w 5834063"/>
              <a:gd name="connsiteY40" fmla="*/ 0 h 1466850"/>
              <a:gd name="connsiteX41" fmla="*/ 192882 w 5834063"/>
              <a:gd name="connsiteY41" fmla="*/ 88106 h 1466850"/>
              <a:gd name="connsiteX42" fmla="*/ 73819 w 5834063"/>
              <a:gd name="connsiteY42" fmla="*/ 73819 h 1466850"/>
              <a:gd name="connsiteX43" fmla="*/ 4763 w 5834063"/>
              <a:gd name="connsiteY43" fmla="*/ 78581 h 1466850"/>
              <a:gd name="connsiteX44" fmla="*/ 0 w 5834063"/>
              <a:gd name="connsiteY44" fmla="*/ 878681 h 1466850"/>
              <a:gd name="connsiteX45" fmla="*/ 138113 w 5834063"/>
              <a:gd name="connsiteY45" fmla="*/ 904875 h 1466850"/>
              <a:gd name="connsiteX46" fmla="*/ 240507 w 5834063"/>
              <a:gd name="connsiteY46" fmla="*/ 904875 h 1466850"/>
              <a:gd name="connsiteX47" fmla="*/ 309563 w 5834063"/>
              <a:gd name="connsiteY47" fmla="*/ 866775 h 1466850"/>
              <a:gd name="connsiteX48" fmla="*/ 369094 w 5834063"/>
              <a:gd name="connsiteY48" fmla="*/ 864394 h 1466850"/>
              <a:gd name="connsiteX49" fmla="*/ 476250 w 5834063"/>
              <a:gd name="connsiteY49" fmla="*/ 935831 h 1466850"/>
              <a:gd name="connsiteX50" fmla="*/ 481013 w 5834063"/>
              <a:gd name="connsiteY50" fmla="*/ 904875 h 1466850"/>
              <a:gd name="connsiteX51" fmla="*/ 552450 w 5834063"/>
              <a:gd name="connsiteY51" fmla="*/ 942975 h 1466850"/>
              <a:gd name="connsiteX52" fmla="*/ 673894 w 5834063"/>
              <a:gd name="connsiteY52" fmla="*/ 1026319 h 1466850"/>
              <a:gd name="connsiteX53" fmla="*/ 752475 w 5834063"/>
              <a:gd name="connsiteY53" fmla="*/ 1042987 h 1466850"/>
              <a:gd name="connsiteX54" fmla="*/ 816769 w 5834063"/>
              <a:gd name="connsiteY54" fmla="*/ 1157287 h 1466850"/>
              <a:gd name="connsiteX55" fmla="*/ 1028700 w 5834063"/>
              <a:gd name="connsiteY55" fmla="*/ 1257300 h 1466850"/>
              <a:gd name="connsiteX56" fmla="*/ 1143000 w 5834063"/>
              <a:gd name="connsiteY56" fmla="*/ 1264444 h 1466850"/>
              <a:gd name="connsiteX57" fmla="*/ 1364457 w 5834063"/>
              <a:gd name="connsiteY57" fmla="*/ 1245394 h 1466850"/>
              <a:gd name="connsiteX58" fmla="*/ 1471613 w 5834063"/>
              <a:gd name="connsiteY58" fmla="*/ 1245394 h 1466850"/>
              <a:gd name="connsiteX59" fmla="*/ 1540669 w 5834063"/>
              <a:gd name="connsiteY59" fmla="*/ 1281112 h 1466850"/>
              <a:gd name="connsiteX60" fmla="*/ 1595438 w 5834063"/>
              <a:gd name="connsiteY60" fmla="*/ 1333500 h 1466850"/>
              <a:gd name="connsiteX61" fmla="*/ 1671638 w 5834063"/>
              <a:gd name="connsiteY61" fmla="*/ 1314450 h 1466850"/>
              <a:gd name="connsiteX62" fmla="*/ 1762125 w 5834063"/>
              <a:gd name="connsiteY62" fmla="*/ 1297781 h 1466850"/>
              <a:gd name="connsiteX63" fmla="*/ 1816894 w 5834063"/>
              <a:gd name="connsiteY63" fmla="*/ 1316831 h 1466850"/>
              <a:gd name="connsiteX64" fmla="*/ 1938338 w 5834063"/>
              <a:gd name="connsiteY64" fmla="*/ 1416844 h 1466850"/>
              <a:gd name="connsiteX65" fmla="*/ 2016919 w 5834063"/>
              <a:gd name="connsiteY65" fmla="*/ 1459706 h 1466850"/>
              <a:gd name="connsiteX66" fmla="*/ 2114550 w 5834063"/>
              <a:gd name="connsiteY66" fmla="*/ 1466850 h 1466850"/>
              <a:gd name="connsiteX67" fmla="*/ 2202657 w 5834063"/>
              <a:gd name="connsiteY67" fmla="*/ 1454944 h 1466850"/>
              <a:gd name="connsiteX68" fmla="*/ 2235994 w 5834063"/>
              <a:gd name="connsiteY68" fmla="*/ 1416844 h 1466850"/>
              <a:gd name="connsiteX69" fmla="*/ 2207419 w 5834063"/>
              <a:gd name="connsiteY69" fmla="*/ 1359694 h 1466850"/>
              <a:gd name="connsiteX70" fmla="*/ 2112169 w 5834063"/>
              <a:gd name="connsiteY70" fmla="*/ 1326356 h 1466850"/>
              <a:gd name="connsiteX71" fmla="*/ 1995488 w 5834063"/>
              <a:gd name="connsiteY71" fmla="*/ 1326356 h 1466850"/>
              <a:gd name="connsiteX72" fmla="*/ 1964532 w 5834063"/>
              <a:gd name="connsiteY72" fmla="*/ 1309687 h 1466850"/>
              <a:gd name="connsiteX73" fmla="*/ 1985963 w 5834063"/>
              <a:gd name="connsiteY73" fmla="*/ 1288256 h 1466850"/>
              <a:gd name="connsiteX74" fmla="*/ 2078832 w 5834063"/>
              <a:gd name="connsiteY74" fmla="*/ 1276350 h 1466850"/>
              <a:gd name="connsiteX75" fmla="*/ 2166938 w 5834063"/>
              <a:gd name="connsiteY75" fmla="*/ 1278731 h 1466850"/>
              <a:gd name="connsiteX76" fmla="*/ 2245519 w 5834063"/>
              <a:gd name="connsiteY76" fmla="*/ 1223962 h 1466850"/>
              <a:gd name="connsiteX77" fmla="*/ 2283619 w 5834063"/>
              <a:gd name="connsiteY77" fmla="*/ 1226344 h 1466850"/>
              <a:gd name="connsiteX78" fmla="*/ 2333625 w 5834063"/>
              <a:gd name="connsiteY78" fmla="*/ 1273969 h 1466850"/>
              <a:gd name="connsiteX79" fmla="*/ 2402682 w 5834063"/>
              <a:gd name="connsiteY79" fmla="*/ 1293019 h 1466850"/>
              <a:gd name="connsiteX80" fmla="*/ 2414588 w 5834063"/>
              <a:gd name="connsiteY80" fmla="*/ 1323975 h 1466850"/>
              <a:gd name="connsiteX81" fmla="*/ 2414588 w 5834063"/>
              <a:gd name="connsiteY81" fmla="*/ 1359694 h 1466850"/>
              <a:gd name="connsiteX82" fmla="*/ 2366963 w 5834063"/>
              <a:gd name="connsiteY82" fmla="*/ 1395412 h 1466850"/>
              <a:gd name="connsiteX83" fmla="*/ 2321719 w 5834063"/>
              <a:gd name="connsiteY83" fmla="*/ 1352550 h 1466850"/>
              <a:gd name="connsiteX84" fmla="*/ 2297907 w 5834063"/>
              <a:gd name="connsiteY84" fmla="*/ 1304925 h 1466850"/>
              <a:gd name="connsiteX85" fmla="*/ 2271713 w 5834063"/>
              <a:gd name="connsiteY85" fmla="*/ 1326356 h 1466850"/>
              <a:gd name="connsiteX86" fmla="*/ 2288382 w 5834063"/>
              <a:gd name="connsiteY86" fmla="*/ 1404937 h 1466850"/>
              <a:gd name="connsiteX87" fmla="*/ 2355057 w 5834063"/>
              <a:gd name="connsiteY87" fmla="*/ 1421606 h 1466850"/>
              <a:gd name="connsiteX88" fmla="*/ 2462213 w 5834063"/>
              <a:gd name="connsiteY88" fmla="*/ 1438275 h 1466850"/>
              <a:gd name="connsiteX89" fmla="*/ 2576513 w 5834063"/>
              <a:gd name="connsiteY89" fmla="*/ 1393031 h 1466850"/>
              <a:gd name="connsiteX90" fmla="*/ 2681288 w 5834063"/>
              <a:gd name="connsiteY90" fmla="*/ 1388269 h 1466850"/>
              <a:gd name="connsiteX91" fmla="*/ 2755107 w 5834063"/>
              <a:gd name="connsiteY91" fmla="*/ 1400175 h 1466850"/>
              <a:gd name="connsiteX92" fmla="*/ 2790825 w 5834063"/>
              <a:gd name="connsiteY92" fmla="*/ 1354931 h 1466850"/>
              <a:gd name="connsiteX93" fmla="*/ 2838450 w 5834063"/>
              <a:gd name="connsiteY93" fmla="*/ 1333500 h 1466850"/>
              <a:gd name="connsiteX94" fmla="*/ 2881313 w 5834063"/>
              <a:gd name="connsiteY94" fmla="*/ 1338262 h 1466850"/>
              <a:gd name="connsiteX95" fmla="*/ 2931319 w 5834063"/>
              <a:gd name="connsiteY95" fmla="*/ 1393031 h 1466850"/>
              <a:gd name="connsiteX96" fmla="*/ 2936082 w 5834063"/>
              <a:gd name="connsiteY96" fmla="*/ 1395412 h 1466850"/>
              <a:gd name="connsiteX97" fmla="*/ 2976563 w 5834063"/>
              <a:gd name="connsiteY97" fmla="*/ 1419225 h 1466850"/>
              <a:gd name="connsiteX98" fmla="*/ 3033713 w 5834063"/>
              <a:gd name="connsiteY98" fmla="*/ 1423987 h 1466850"/>
              <a:gd name="connsiteX99" fmla="*/ 3074194 w 5834063"/>
              <a:gd name="connsiteY99" fmla="*/ 1414462 h 1466850"/>
              <a:gd name="connsiteX100" fmla="*/ 3107532 w 5834063"/>
              <a:gd name="connsiteY100" fmla="*/ 1371600 h 1466850"/>
              <a:gd name="connsiteX101" fmla="*/ 3240882 w 5834063"/>
              <a:gd name="connsiteY101" fmla="*/ 1402556 h 1466850"/>
              <a:gd name="connsiteX102" fmla="*/ 3302794 w 5834063"/>
              <a:gd name="connsiteY102" fmla="*/ 1333500 h 1466850"/>
              <a:gd name="connsiteX103" fmla="*/ 3479007 w 5834063"/>
              <a:gd name="connsiteY103" fmla="*/ 1362075 h 1466850"/>
              <a:gd name="connsiteX104" fmla="*/ 3533775 w 5834063"/>
              <a:gd name="connsiteY104" fmla="*/ 1362075 h 1466850"/>
              <a:gd name="connsiteX105" fmla="*/ 3593307 w 5834063"/>
              <a:gd name="connsiteY105" fmla="*/ 1257300 h 1466850"/>
              <a:gd name="connsiteX106" fmla="*/ 3700463 w 5834063"/>
              <a:gd name="connsiteY106" fmla="*/ 1293019 h 1466850"/>
              <a:gd name="connsiteX107" fmla="*/ 3738563 w 5834063"/>
              <a:gd name="connsiteY107" fmla="*/ 1319212 h 1466850"/>
              <a:gd name="connsiteX108" fmla="*/ 3800475 w 5834063"/>
              <a:gd name="connsiteY108" fmla="*/ 1247775 h 1466850"/>
              <a:gd name="connsiteX109" fmla="*/ 4036219 w 5834063"/>
              <a:gd name="connsiteY109" fmla="*/ 1281112 h 1466850"/>
              <a:gd name="connsiteX110" fmla="*/ 3993357 w 5834063"/>
              <a:gd name="connsiteY110" fmla="*/ 1338262 h 1466850"/>
              <a:gd name="connsiteX111" fmla="*/ 4052888 w 5834063"/>
              <a:gd name="connsiteY111" fmla="*/ 1400175 h 1466850"/>
              <a:gd name="connsiteX112" fmla="*/ 4088607 w 5834063"/>
              <a:gd name="connsiteY112" fmla="*/ 1428750 h 1466850"/>
              <a:gd name="connsiteX113" fmla="*/ 4271963 w 5834063"/>
              <a:gd name="connsiteY113" fmla="*/ 1443037 h 1466850"/>
              <a:gd name="connsiteX114" fmla="*/ 4474369 w 5834063"/>
              <a:gd name="connsiteY114" fmla="*/ 1426369 h 1466850"/>
              <a:gd name="connsiteX115" fmla="*/ 4672013 w 5834063"/>
              <a:gd name="connsiteY115" fmla="*/ 1404937 h 1466850"/>
              <a:gd name="connsiteX116" fmla="*/ 4841082 w 5834063"/>
              <a:gd name="connsiteY116" fmla="*/ 1383506 h 1466850"/>
              <a:gd name="connsiteX117" fmla="*/ 4948238 w 5834063"/>
              <a:gd name="connsiteY117" fmla="*/ 1393031 h 1466850"/>
              <a:gd name="connsiteX118" fmla="*/ 5024438 w 5834063"/>
              <a:gd name="connsiteY118" fmla="*/ 1352550 h 1466850"/>
              <a:gd name="connsiteX119" fmla="*/ 5081588 w 5834063"/>
              <a:gd name="connsiteY119" fmla="*/ 1285875 h 1466850"/>
              <a:gd name="connsiteX120" fmla="*/ 5133975 w 5834063"/>
              <a:gd name="connsiteY120" fmla="*/ 1276350 h 1466850"/>
              <a:gd name="connsiteX121" fmla="*/ 5272088 w 5834063"/>
              <a:gd name="connsiteY121" fmla="*/ 1314450 h 1466850"/>
              <a:gd name="connsiteX122" fmla="*/ 5331619 w 5834063"/>
              <a:gd name="connsiteY122" fmla="*/ 1302544 h 1466850"/>
              <a:gd name="connsiteX123" fmla="*/ 5410200 w 5834063"/>
              <a:gd name="connsiteY123" fmla="*/ 1331119 h 1466850"/>
              <a:gd name="connsiteX124" fmla="*/ 5472113 w 5834063"/>
              <a:gd name="connsiteY124" fmla="*/ 1373981 h 1466850"/>
              <a:gd name="connsiteX125" fmla="*/ 5567363 w 5834063"/>
              <a:gd name="connsiteY125" fmla="*/ 1381125 h 1466850"/>
              <a:gd name="connsiteX126" fmla="*/ 5605463 w 5834063"/>
              <a:gd name="connsiteY126" fmla="*/ 1364456 h 1466850"/>
              <a:gd name="connsiteX127" fmla="*/ 5667375 w 5834063"/>
              <a:gd name="connsiteY127" fmla="*/ 1364456 h 1466850"/>
              <a:gd name="connsiteX128" fmla="*/ 5786438 w 5834063"/>
              <a:gd name="connsiteY128" fmla="*/ 1385887 h 1466850"/>
              <a:gd name="connsiteX129" fmla="*/ 5831682 w 5834063"/>
              <a:gd name="connsiteY129" fmla="*/ 1369219 h 1466850"/>
              <a:gd name="connsiteX130" fmla="*/ 5815013 w 5834063"/>
              <a:gd name="connsiteY130" fmla="*/ 1312069 h 1466850"/>
              <a:gd name="connsiteX131" fmla="*/ 5834063 w 5834063"/>
              <a:gd name="connsiteY131" fmla="*/ 1252537 h 1466850"/>
              <a:gd name="connsiteX132" fmla="*/ 5819775 w 5834063"/>
              <a:gd name="connsiteY132" fmla="*/ 1185862 h 1466850"/>
              <a:gd name="connsiteX133" fmla="*/ 5803107 w 5834063"/>
              <a:gd name="connsiteY133" fmla="*/ 1133475 h 1466850"/>
              <a:gd name="connsiteX134" fmla="*/ 5829300 w 5834063"/>
              <a:gd name="connsiteY134" fmla="*/ 1116806 h 1466850"/>
              <a:gd name="connsiteX135" fmla="*/ 5822157 w 5834063"/>
              <a:gd name="connsiteY135" fmla="*/ 1052512 h 1466850"/>
              <a:gd name="connsiteX0" fmla="*/ 5831080 w 5842986"/>
              <a:gd name="connsiteY0" fmla="*/ 1052512 h 1466850"/>
              <a:gd name="connsiteX1" fmla="*/ 5721542 w 5842986"/>
              <a:gd name="connsiteY1" fmla="*/ 1016794 h 1466850"/>
              <a:gd name="connsiteX2" fmla="*/ 5664392 w 5842986"/>
              <a:gd name="connsiteY2" fmla="*/ 1031081 h 1466850"/>
              <a:gd name="connsiteX3" fmla="*/ 5604861 w 5842986"/>
              <a:gd name="connsiteY3" fmla="*/ 1012031 h 1466850"/>
              <a:gd name="connsiteX4" fmla="*/ 5495323 w 5842986"/>
              <a:gd name="connsiteY4" fmla="*/ 952500 h 1466850"/>
              <a:gd name="connsiteX5" fmla="*/ 5335780 w 5842986"/>
              <a:gd name="connsiteY5" fmla="*/ 921544 h 1466850"/>
              <a:gd name="connsiteX6" fmla="*/ 5164330 w 5842986"/>
              <a:gd name="connsiteY6" fmla="*/ 897731 h 1466850"/>
              <a:gd name="connsiteX7" fmla="*/ 5035742 w 5842986"/>
              <a:gd name="connsiteY7" fmla="*/ 821531 h 1466850"/>
              <a:gd name="connsiteX8" fmla="*/ 4957161 w 5842986"/>
              <a:gd name="connsiteY8" fmla="*/ 792956 h 1466850"/>
              <a:gd name="connsiteX9" fmla="*/ 4745230 w 5842986"/>
              <a:gd name="connsiteY9" fmla="*/ 764381 h 1466850"/>
              <a:gd name="connsiteX10" fmla="*/ 4614261 w 5842986"/>
              <a:gd name="connsiteY10" fmla="*/ 757237 h 1466850"/>
              <a:gd name="connsiteX11" fmla="*/ 4540442 w 5842986"/>
              <a:gd name="connsiteY11" fmla="*/ 695325 h 1466850"/>
              <a:gd name="connsiteX12" fmla="*/ 4497580 w 5842986"/>
              <a:gd name="connsiteY12" fmla="*/ 621506 h 1466850"/>
              <a:gd name="connsiteX13" fmla="*/ 4421380 w 5842986"/>
              <a:gd name="connsiteY13" fmla="*/ 583406 h 1466850"/>
              <a:gd name="connsiteX14" fmla="*/ 4228498 w 5842986"/>
              <a:gd name="connsiteY14" fmla="*/ 528637 h 1466850"/>
              <a:gd name="connsiteX15" fmla="*/ 4099911 w 5842986"/>
              <a:gd name="connsiteY15" fmla="*/ 497681 h 1466850"/>
              <a:gd name="connsiteX16" fmla="*/ 4007042 w 5842986"/>
              <a:gd name="connsiteY16" fmla="*/ 478631 h 1466850"/>
              <a:gd name="connsiteX17" fmla="*/ 3864167 w 5842986"/>
              <a:gd name="connsiteY17" fmla="*/ 707231 h 1466850"/>
              <a:gd name="connsiteX18" fmla="*/ 3811780 w 5842986"/>
              <a:gd name="connsiteY18" fmla="*/ 773906 h 1466850"/>
              <a:gd name="connsiteX19" fmla="*/ 3268855 w 5842986"/>
              <a:gd name="connsiteY19" fmla="*/ 797719 h 1466850"/>
              <a:gd name="connsiteX20" fmla="*/ 2854517 w 5842986"/>
              <a:gd name="connsiteY20" fmla="*/ 804862 h 1466850"/>
              <a:gd name="connsiteX21" fmla="*/ 2168717 w 5842986"/>
              <a:gd name="connsiteY21" fmla="*/ 826294 h 1466850"/>
              <a:gd name="connsiteX22" fmla="*/ 1718661 w 5842986"/>
              <a:gd name="connsiteY22" fmla="*/ 828675 h 1466850"/>
              <a:gd name="connsiteX23" fmla="*/ 1494823 w 5842986"/>
              <a:gd name="connsiteY23" fmla="*/ 826294 h 1466850"/>
              <a:gd name="connsiteX24" fmla="*/ 1368617 w 5842986"/>
              <a:gd name="connsiteY24" fmla="*/ 797719 h 1466850"/>
              <a:gd name="connsiteX25" fmla="*/ 1311467 w 5842986"/>
              <a:gd name="connsiteY25" fmla="*/ 776287 h 1466850"/>
              <a:gd name="connsiteX26" fmla="*/ 1263842 w 5842986"/>
              <a:gd name="connsiteY26" fmla="*/ 735806 h 1466850"/>
              <a:gd name="connsiteX27" fmla="*/ 1216217 w 5842986"/>
              <a:gd name="connsiteY27" fmla="*/ 635794 h 1466850"/>
              <a:gd name="connsiteX28" fmla="*/ 1187642 w 5842986"/>
              <a:gd name="connsiteY28" fmla="*/ 507206 h 1466850"/>
              <a:gd name="connsiteX29" fmla="*/ 1161448 w 5842986"/>
              <a:gd name="connsiteY29" fmla="*/ 378619 h 1466850"/>
              <a:gd name="connsiteX30" fmla="*/ 1125730 w 5842986"/>
              <a:gd name="connsiteY30" fmla="*/ 323850 h 1466850"/>
              <a:gd name="connsiteX31" fmla="*/ 1013811 w 5842986"/>
              <a:gd name="connsiteY31" fmla="*/ 257175 h 1466850"/>
              <a:gd name="connsiteX32" fmla="*/ 885223 w 5842986"/>
              <a:gd name="connsiteY32" fmla="*/ 214312 h 1466850"/>
              <a:gd name="connsiteX33" fmla="*/ 759017 w 5842986"/>
              <a:gd name="connsiteY33" fmla="*/ 204787 h 1466850"/>
              <a:gd name="connsiteX34" fmla="*/ 649480 w 5842986"/>
              <a:gd name="connsiteY34" fmla="*/ 209550 h 1466850"/>
              <a:gd name="connsiteX35" fmla="*/ 599473 w 5842986"/>
              <a:gd name="connsiteY35" fmla="*/ 223837 h 1466850"/>
              <a:gd name="connsiteX36" fmla="*/ 558992 w 5842986"/>
              <a:gd name="connsiteY36" fmla="*/ 204787 h 1466850"/>
              <a:gd name="connsiteX37" fmla="*/ 494698 w 5842986"/>
              <a:gd name="connsiteY37" fmla="*/ 150019 h 1466850"/>
              <a:gd name="connsiteX38" fmla="*/ 456598 w 5842986"/>
              <a:gd name="connsiteY38" fmla="*/ 90487 h 1466850"/>
              <a:gd name="connsiteX39" fmla="*/ 475648 w 5842986"/>
              <a:gd name="connsiteY39" fmla="*/ 66675 h 1466850"/>
              <a:gd name="connsiteX40" fmla="*/ 323248 w 5842986"/>
              <a:gd name="connsiteY40" fmla="*/ 0 h 1466850"/>
              <a:gd name="connsiteX41" fmla="*/ 201805 w 5842986"/>
              <a:gd name="connsiteY41" fmla="*/ 88106 h 1466850"/>
              <a:gd name="connsiteX42" fmla="*/ 82742 w 5842986"/>
              <a:gd name="connsiteY42" fmla="*/ 73819 h 1466850"/>
              <a:gd name="connsiteX43" fmla="*/ 13686 w 5842986"/>
              <a:gd name="connsiteY43" fmla="*/ 78581 h 1466850"/>
              <a:gd name="connsiteX44" fmla="*/ 13686 w 5842986"/>
              <a:gd name="connsiteY44" fmla="*/ 316706 h 1466850"/>
              <a:gd name="connsiteX45" fmla="*/ 8923 w 5842986"/>
              <a:gd name="connsiteY45" fmla="*/ 878681 h 1466850"/>
              <a:gd name="connsiteX46" fmla="*/ 147036 w 5842986"/>
              <a:gd name="connsiteY46" fmla="*/ 904875 h 1466850"/>
              <a:gd name="connsiteX47" fmla="*/ 249430 w 5842986"/>
              <a:gd name="connsiteY47" fmla="*/ 904875 h 1466850"/>
              <a:gd name="connsiteX48" fmla="*/ 318486 w 5842986"/>
              <a:gd name="connsiteY48" fmla="*/ 866775 h 1466850"/>
              <a:gd name="connsiteX49" fmla="*/ 378017 w 5842986"/>
              <a:gd name="connsiteY49" fmla="*/ 864394 h 1466850"/>
              <a:gd name="connsiteX50" fmla="*/ 485173 w 5842986"/>
              <a:gd name="connsiteY50" fmla="*/ 935831 h 1466850"/>
              <a:gd name="connsiteX51" fmla="*/ 489936 w 5842986"/>
              <a:gd name="connsiteY51" fmla="*/ 904875 h 1466850"/>
              <a:gd name="connsiteX52" fmla="*/ 561373 w 5842986"/>
              <a:gd name="connsiteY52" fmla="*/ 942975 h 1466850"/>
              <a:gd name="connsiteX53" fmla="*/ 682817 w 5842986"/>
              <a:gd name="connsiteY53" fmla="*/ 1026319 h 1466850"/>
              <a:gd name="connsiteX54" fmla="*/ 761398 w 5842986"/>
              <a:gd name="connsiteY54" fmla="*/ 1042987 h 1466850"/>
              <a:gd name="connsiteX55" fmla="*/ 825692 w 5842986"/>
              <a:gd name="connsiteY55" fmla="*/ 1157287 h 1466850"/>
              <a:gd name="connsiteX56" fmla="*/ 1037623 w 5842986"/>
              <a:gd name="connsiteY56" fmla="*/ 1257300 h 1466850"/>
              <a:gd name="connsiteX57" fmla="*/ 1151923 w 5842986"/>
              <a:gd name="connsiteY57" fmla="*/ 1264444 h 1466850"/>
              <a:gd name="connsiteX58" fmla="*/ 1373380 w 5842986"/>
              <a:gd name="connsiteY58" fmla="*/ 1245394 h 1466850"/>
              <a:gd name="connsiteX59" fmla="*/ 1480536 w 5842986"/>
              <a:gd name="connsiteY59" fmla="*/ 1245394 h 1466850"/>
              <a:gd name="connsiteX60" fmla="*/ 1549592 w 5842986"/>
              <a:gd name="connsiteY60" fmla="*/ 1281112 h 1466850"/>
              <a:gd name="connsiteX61" fmla="*/ 1604361 w 5842986"/>
              <a:gd name="connsiteY61" fmla="*/ 1333500 h 1466850"/>
              <a:gd name="connsiteX62" fmla="*/ 1680561 w 5842986"/>
              <a:gd name="connsiteY62" fmla="*/ 1314450 h 1466850"/>
              <a:gd name="connsiteX63" fmla="*/ 1771048 w 5842986"/>
              <a:gd name="connsiteY63" fmla="*/ 1297781 h 1466850"/>
              <a:gd name="connsiteX64" fmla="*/ 1825817 w 5842986"/>
              <a:gd name="connsiteY64" fmla="*/ 1316831 h 1466850"/>
              <a:gd name="connsiteX65" fmla="*/ 1947261 w 5842986"/>
              <a:gd name="connsiteY65" fmla="*/ 1416844 h 1466850"/>
              <a:gd name="connsiteX66" fmla="*/ 2025842 w 5842986"/>
              <a:gd name="connsiteY66" fmla="*/ 1459706 h 1466850"/>
              <a:gd name="connsiteX67" fmla="*/ 2123473 w 5842986"/>
              <a:gd name="connsiteY67" fmla="*/ 1466850 h 1466850"/>
              <a:gd name="connsiteX68" fmla="*/ 2211580 w 5842986"/>
              <a:gd name="connsiteY68" fmla="*/ 1454944 h 1466850"/>
              <a:gd name="connsiteX69" fmla="*/ 2244917 w 5842986"/>
              <a:gd name="connsiteY69" fmla="*/ 1416844 h 1466850"/>
              <a:gd name="connsiteX70" fmla="*/ 2216342 w 5842986"/>
              <a:gd name="connsiteY70" fmla="*/ 1359694 h 1466850"/>
              <a:gd name="connsiteX71" fmla="*/ 2121092 w 5842986"/>
              <a:gd name="connsiteY71" fmla="*/ 1326356 h 1466850"/>
              <a:gd name="connsiteX72" fmla="*/ 2004411 w 5842986"/>
              <a:gd name="connsiteY72" fmla="*/ 1326356 h 1466850"/>
              <a:gd name="connsiteX73" fmla="*/ 1973455 w 5842986"/>
              <a:gd name="connsiteY73" fmla="*/ 1309687 h 1466850"/>
              <a:gd name="connsiteX74" fmla="*/ 1994886 w 5842986"/>
              <a:gd name="connsiteY74" fmla="*/ 1288256 h 1466850"/>
              <a:gd name="connsiteX75" fmla="*/ 2087755 w 5842986"/>
              <a:gd name="connsiteY75" fmla="*/ 1276350 h 1466850"/>
              <a:gd name="connsiteX76" fmla="*/ 2175861 w 5842986"/>
              <a:gd name="connsiteY76" fmla="*/ 1278731 h 1466850"/>
              <a:gd name="connsiteX77" fmla="*/ 2254442 w 5842986"/>
              <a:gd name="connsiteY77" fmla="*/ 1223962 h 1466850"/>
              <a:gd name="connsiteX78" fmla="*/ 2292542 w 5842986"/>
              <a:gd name="connsiteY78" fmla="*/ 1226344 h 1466850"/>
              <a:gd name="connsiteX79" fmla="*/ 2342548 w 5842986"/>
              <a:gd name="connsiteY79" fmla="*/ 1273969 h 1466850"/>
              <a:gd name="connsiteX80" fmla="*/ 2411605 w 5842986"/>
              <a:gd name="connsiteY80" fmla="*/ 1293019 h 1466850"/>
              <a:gd name="connsiteX81" fmla="*/ 2423511 w 5842986"/>
              <a:gd name="connsiteY81" fmla="*/ 1323975 h 1466850"/>
              <a:gd name="connsiteX82" fmla="*/ 2423511 w 5842986"/>
              <a:gd name="connsiteY82" fmla="*/ 1359694 h 1466850"/>
              <a:gd name="connsiteX83" fmla="*/ 2375886 w 5842986"/>
              <a:gd name="connsiteY83" fmla="*/ 1395412 h 1466850"/>
              <a:gd name="connsiteX84" fmla="*/ 2330642 w 5842986"/>
              <a:gd name="connsiteY84" fmla="*/ 1352550 h 1466850"/>
              <a:gd name="connsiteX85" fmla="*/ 2306830 w 5842986"/>
              <a:gd name="connsiteY85" fmla="*/ 1304925 h 1466850"/>
              <a:gd name="connsiteX86" fmla="*/ 2280636 w 5842986"/>
              <a:gd name="connsiteY86" fmla="*/ 1326356 h 1466850"/>
              <a:gd name="connsiteX87" fmla="*/ 2297305 w 5842986"/>
              <a:gd name="connsiteY87" fmla="*/ 1404937 h 1466850"/>
              <a:gd name="connsiteX88" fmla="*/ 2363980 w 5842986"/>
              <a:gd name="connsiteY88" fmla="*/ 1421606 h 1466850"/>
              <a:gd name="connsiteX89" fmla="*/ 2471136 w 5842986"/>
              <a:gd name="connsiteY89" fmla="*/ 1438275 h 1466850"/>
              <a:gd name="connsiteX90" fmla="*/ 2585436 w 5842986"/>
              <a:gd name="connsiteY90" fmla="*/ 1393031 h 1466850"/>
              <a:gd name="connsiteX91" fmla="*/ 2690211 w 5842986"/>
              <a:gd name="connsiteY91" fmla="*/ 1388269 h 1466850"/>
              <a:gd name="connsiteX92" fmla="*/ 2764030 w 5842986"/>
              <a:gd name="connsiteY92" fmla="*/ 1400175 h 1466850"/>
              <a:gd name="connsiteX93" fmla="*/ 2799748 w 5842986"/>
              <a:gd name="connsiteY93" fmla="*/ 1354931 h 1466850"/>
              <a:gd name="connsiteX94" fmla="*/ 2847373 w 5842986"/>
              <a:gd name="connsiteY94" fmla="*/ 1333500 h 1466850"/>
              <a:gd name="connsiteX95" fmla="*/ 2890236 w 5842986"/>
              <a:gd name="connsiteY95" fmla="*/ 1338262 h 1466850"/>
              <a:gd name="connsiteX96" fmla="*/ 2940242 w 5842986"/>
              <a:gd name="connsiteY96" fmla="*/ 1393031 h 1466850"/>
              <a:gd name="connsiteX97" fmla="*/ 2945005 w 5842986"/>
              <a:gd name="connsiteY97" fmla="*/ 1395412 h 1466850"/>
              <a:gd name="connsiteX98" fmla="*/ 2985486 w 5842986"/>
              <a:gd name="connsiteY98" fmla="*/ 1419225 h 1466850"/>
              <a:gd name="connsiteX99" fmla="*/ 3042636 w 5842986"/>
              <a:gd name="connsiteY99" fmla="*/ 1423987 h 1466850"/>
              <a:gd name="connsiteX100" fmla="*/ 3083117 w 5842986"/>
              <a:gd name="connsiteY100" fmla="*/ 1414462 h 1466850"/>
              <a:gd name="connsiteX101" fmla="*/ 3116455 w 5842986"/>
              <a:gd name="connsiteY101" fmla="*/ 1371600 h 1466850"/>
              <a:gd name="connsiteX102" fmla="*/ 3249805 w 5842986"/>
              <a:gd name="connsiteY102" fmla="*/ 1402556 h 1466850"/>
              <a:gd name="connsiteX103" fmla="*/ 3311717 w 5842986"/>
              <a:gd name="connsiteY103" fmla="*/ 1333500 h 1466850"/>
              <a:gd name="connsiteX104" fmla="*/ 3487930 w 5842986"/>
              <a:gd name="connsiteY104" fmla="*/ 1362075 h 1466850"/>
              <a:gd name="connsiteX105" fmla="*/ 3542698 w 5842986"/>
              <a:gd name="connsiteY105" fmla="*/ 1362075 h 1466850"/>
              <a:gd name="connsiteX106" fmla="*/ 3602230 w 5842986"/>
              <a:gd name="connsiteY106" fmla="*/ 1257300 h 1466850"/>
              <a:gd name="connsiteX107" fmla="*/ 3709386 w 5842986"/>
              <a:gd name="connsiteY107" fmla="*/ 1293019 h 1466850"/>
              <a:gd name="connsiteX108" fmla="*/ 3747486 w 5842986"/>
              <a:gd name="connsiteY108" fmla="*/ 1319212 h 1466850"/>
              <a:gd name="connsiteX109" fmla="*/ 3809398 w 5842986"/>
              <a:gd name="connsiteY109" fmla="*/ 1247775 h 1466850"/>
              <a:gd name="connsiteX110" fmla="*/ 4045142 w 5842986"/>
              <a:gd name="connsiteY110" fmla="*/ 1281112 h 1466850"/>
              <a:gd name="connsiteX111" fmla="*/ 4002280 w 5842986"/>
              <a:gd name="connsiteY111" fmla="*/ 1338262 h 1466850"/>
              <a:gd name="connsiteX112" fmla="*/ 4061811 w 5842986"/>
              <a:gd name="connsiteY112" fmla="*/ 1400175 h 1466850"/>
              <a:gd name="connsiteX113" fmla="*/ 4097530 w 5842986"/>
              <a:gd name="connsiteY113" fmla="*/ 1428750 h 1466850"/>
              <a:gd name="connsiteX114" fmla="*/ 4280886 w 5842986"/>
              <a:gd name="connsiteY114" fmla="*/ 1443037 h 1466850"/>
              <a:gd name="connsiteX115" fmla="*/ 4483292 w 5842986"/>
              <a:gd name="connsiteY115" fmla="*/ 1426369 h 1466850"/>
              <a:gd name="connsiteX116" fmla="*/ 4680936 w 5842986"/>
              <a:gd name="connsiteY116" fmla="*/ 1404937 h 1466850"/>
              <a:gd name="connsiteX117" fmla="*/ 4850005 w 5842986"/>
              <a:gd name="connsiteY117" fmla="*/ 1383506 h 1466850"/>
              <a:gd name="connsiteX118" fmla="*/ 4957161 w 5842986"/>
              <a:gd name="connsiteY118" fmla="*/ 1393031 h 1466850"/>
              <a:gd name="connsiteX119" fmla="*/ 5033361 w 5842986"/>
              <a:gd name="connsiteY119" fmla="*/ 1352550 h 1466850"/>
              <a:gd name="connsiteX120" fmla="*/ 5090511 w 5842986"/>
              <a:gd name="connsiteY120" fmla="*/ 1285875 h 1466850"/>
              <a:gd name="connsiteX121" fmla="*/ 5142898 w 5842986"/>
              <a:gd name="connsiteY121" fmla="*/ 1276350 h 1466850"/>
              <a:gd name="connsiteX122" fmla="*/ 5281011 w 5842986"/>
              <a:gd name="connsiteY122" fmla="*/ 1314450 h 1466850"/>
              <a:gd name="connsiteX123" fmla="*/ 5340542 w 5842986"/>
              <a:gd name="connsiteY123" fmla="*/ 1302544 h 1466850"/>
              <a:gd name="connsiteX124" fmla="*/ 5419123 w 5842986"/>
              <a:gd name="connsiteY124" fmla="*/ 1331119 h 1466850"/>
              <a:gd name="connsiteX125" fmla="*/ 5481036 w 5842986"/>
              <a:gd name="connsiteY125" fmla="*/ 1373981 h 1466850"/>
              <a:gd name="connsiteX126" fmla="*/ 5576286 w 5842986"/>
              <a:gd name="connsiteY126" fmla="*/ 1381125 h 1466850"/>
              <a:gd name="connsiteX127" fmla="*/ 5614386 w 5842986"/>
              <a:gd name="connsiteY127" fmla="*/ 1364456 h 1466850"/>
              <a:gd name="connsiteX128" fmla="*/ 5676298 w 5842986"/>
              <a:gd name="connsiteY128" fmla="*/ 1364456 h 1466850"/>
              <a:gd name="connsiteX129" fmla="*/ 5795361 w 5842986"/>
              <a:gd name="connsiteY129" fmla="*/ 1385887 h 1466850"/>
              <a:gd name="connsiteX130" fmla="*/ 5840605 w 5842986"/>
              <a:gd name="connsiteY130" fmla="*/ 1369219 h 1466850"/>
              <a:gd name="connsiteX131" fmla="*/ 5823936 w 5842986"/>
              <a:gd name="connsiteY131" fmla="*/ 1312069 h 1466850"/>
              <a:gd name="connsiteX132" fmla="*/ 5842986 w 5842986"/>
              <a:gd name="connsiteY132" fmla="*/ 1252537 h 1466850"/>
              <a:gd name="connsiteX133" fmla="*/ 5828698 w 5842986"/>
              <a:gd name="connsiteY133" fmla="*/ 1185862 h 1466850"/>
              <a:gd name="connsiteX134" fmla="*/ 5812030 w 5842986"/>
              <a:gd name="connsiteY134" fmla="*/ 1133475 h 1466850"/>
              <a:gd name="connsiteX135" fmla="*/ 5838223 w 5842986"/>
              <a:gd name="connsiteY135" fmla="*/ 1116806 h 1466850"/>
              <a:gd name="connsiteX136" fmla="*/ 5831080 w 5842986"/>
              <a:gd name="connsiteY136" fmla="*/ 1052512 h 1466850"/>
              <a:gd name="connsiteX0" fmla="*/ 6150770 w 6162676"/>
              <a:gd name="connsiteY0" fmla="*/ 1209546 h 1623884"/>
              <a:gd name="connsiteX1" fmla="*/ 6041232 w 6162676"/>
              <a:gd name="connsiteY1" fmla="*/ 1173828 h 1623884"/>
              <a:gd name="connsiteX2" fmla="*/ 5984082 w 6162676"/>
              <a:gd name="connsiteY2" fmla="*/ 1188115 h 1623884"/>
              <a:gd name="connsiteX3" fmla="*/ 5924551 w 6162676"/>
              <a:gd name="connsiteY3" fmla="*/ 1169065 h 1623884"/>
              <a:gd name="connsiteX4" fmla="*/ 5815013 w 6162676"/>
              <a:gd name="connsiteY4" fmla="*/ 1109534 h 1623884"/>
              <a:gd name="connsiteX5" fmla="*/ 5655470 w 6162676"/>
              <a:gd name="connsiteY5" fmla="*/ 1078578 h 1623884"/>
              <a:gd name="connsiteX6" fmla="*/ 5484020 w 6162676"/>
              <a:gd name="connsiteY6" fmla="*/ 1054765 h 1623884"/>
              <a:gd name="connsiteX7" fmla="*/ 5355432 w 6162676"/>
              <a:gd name="connsiteY7" fmla="*/ 978565 h 1623884"/>
              <a:gd name="connsiteX8" fmla="*/ 5276851 w 6162676"/>
              <a:gd name="connsiteY8" fmla="*/ 949990 h 1623884"/>
              <a:gd name="connsiteX9" fmla="*/ 5064920 w 6162676"/>
              <a:gd name="connsiteY9" fmla="*/ 921415 h 1623884"/>
              <a:gd name="connsiteX10" fmla="*/ 4933951 w 6162676"/>
              <a:gd name="connsiteY10" fmla="*/ 914271 h 1623884"/>
              <a:gd name="connsiteX11" fmla="*/ 4860132 w 6162676"/>
              <a:gd name="connsiteY11" fmla="*/ 852359 h 1623884"/>
              <a:gd name="connsiteX12" fmla="*/ 4817270 w 6162676"/>
              <a:gd name="connsiteY12" fmla="*/ 778540 h 1623884"/>
              <a:gd name="connsiteX13" fmla="*/ 4741070 w 6162676"/>
              <a:gd name="connsiteY13" fmla="*/ 740440 h 1623884"/>
              <a:gd name="connsiteX14" fmla="*/ 4548188 w 6162676"/>
              <a:gd name="connsiteY14" fmla="*/ 685671 h 1623884"/>
              <a:gd name="connsiteX15" fmla="*/ 4419601 w 6162676"/>
              <a:gd name="connsiteY15" fmla="*/ 654715 h 1623884"/>
              <a:gd name="connsiteX16" fmla="*/ 4326732 w 6162676"/>
              <a:gd name="connsiteY16" fmla="*/ 635665 h 1623884"/>
              <a:gd name="connsiteX17" fmla="*/ 4183857 w 6162676"/>
              <a:gd name="connsiteY17" fmla="*/ 864265 h 1623884"/>
              <a:gd name="connsiteX18" fmla="*/ 4131470 w 6162676"/>
              <a:gd name="connsiteY18" fmla="*/ 930940 h 1623884"/>
              <a:gd name="connsiteX19" fmla="*/ 3588545 w 6162676"/>
              <a:gd name="connsiteY19" fmla="*/ 954753 h 1623884"/>
              <a:gd name="connsiteX20" fmla="*/ 3174207 w 6162676"/>
              <a:gd name="connsiteY20" fmla="*/ 961896 h 1623884"/>
              <a:gd name="connsiteX21" fmla="*/ 2488407 w 6162676"/>
              <a:gd name="connsiteY21" fmla="*/ 983328 h 1623884"/>
              <a:gd name="connsiteX22" fmla="*/ 2038351 w 6162676"/>
              <a:gd name="connsiteY22" fmla="*/ 985709 h 1623884"/>
              <a:gd name="connsiteX23" fmla="*/ 1814513 w 6162676"/>
              <a:gd name="connsiteY23" fmla="*/ 983328 h 1623884"/>
              <a:gd name="connsiteX24" fmla="*/ 1688307 w 6162676"/>
              <a:gd name="connsiteY24" fmla="*/ 954753 h 1623884"/>
              <a:gd name="connsiteX25" fmla="*/ 1631157 w 6162676"/>
              <a:gd name="connsiteY25" fmla="*/ 933321 h 1623884"/>
              <a:gd name="connsiteX26" fmla="*/ 1583532 w 6162676"/>
              <a:gd name="connsiteY26" fmla="*/ 892840 h 1623884"/>
              <a:gd name="connsiteX27" fmla="*/ 1535907 w 6162676"/>
              <a:gd name="connsiteY27" fmla="*/ 792828 h 1623884"/>
              <a:gd name="connsiteX28" fmla="*/ 1507332 w 6162676"/>
              <a:gd name="connsiteY28" fmla="*/ 664240 h 1623884"/>
              <a:gd name="connsiteX29" fmla="*/ 1481138 w 6162676"/>
              <a:gd name="connsiteY29" fmla="*/ 535653 h 1623884"/>
              <a:gd name="connsiteX30" fmla="*/ 1445420 w 6162676"/>
              <a:gd name="connsiteY30" fmla="*/ 480884 h 1623884"/>
              <a:gd name="connsiteX31" fmla="*/ 1333501 w 6162676"/>
              <a:gd name="connsiteY31" fmla="*/ 414209 h 1623884"/>
              <a:gd name="connsiteX32" fmla="*/ 1204913 w 6162676"/>
              <a:gd name="connsiteY32" fmla="*/ 371346 h 1623884"/>
              <a:gd name="connsiteX33" fmla="*/ 1078707 w 6162676"/>
              <a:gd name="connsiteY33" fmla="*/ 361821 h 1623884"/>
              <a:gd name="connsiteX34" fmla="*/ 969170 w 6162676"/>
              <a:gd name="connsiteY34" fmla="*/ 366584 h 1623884"/>
              <a:gd name="connsiteX35" fmla="*/ 919163 w 6162676"/>
              <a:gd name="connsiteY35" fmla="*/ 380871 h 1623884"/>
              <a:gd name="connsiteX36" fmla="*/ 878682 w 6162676"/>
              <a:gd name="connsiteY36" fmla="*/ 361821 h 1623884"/>
              <a:gd name="connsiteX37" fmla="*/ 814388 w 6162676"/>
              <a:gd name="connsiteY37" fmla="*/ 307053 h 1623884"/>
              <a:gd name="connsiteX38" fmla="*/ 776288 w 6162676"/>
              <a:gd name="connsiteY38" fmla="*/ 247521 h 1623884"/>
              <a:gd name="connsiteX39" fmla="*/ 795338 w 6162676"/>
              <a:gd name="connsiteY39" fmla="*/ 223709 h 1623884"/>
              <a:gd name="connsiteX40" fmla="*/ 642938 w 6162676"/>
              <a:gd name="connsiteY40" fmla="*/ 157034 h 1623884"/>
              <a:gd name="connsiteX41" fmla="*/ 521495 w 6162676"/>
              <a:gd name="connsiteY41" fmla="*/ 245140 h 1623884"/>
              <a:gd name="connsiteX42" fmla="*/ 402432 w 6162676"/>
              <a:gd name="connsiteY42" fmla="*/ 230853 h 1623884"/>
              <a:gd name="connsiteX43" fmla="*/ 333376 w 6162676"/>
              <a:gd name="connsiteY43" fmla="*/ 235615 h 1623884"/>
              <a:gd name="connsiteX44" fmla="*/ 1 w 6162676"/>
              <a:gd name="connsiteY44" fmla="*/ 28447 h 1623884"/>
              <a:gd name="connsiteX45" fmla="*/ 328613 w 6162676"/>
              <a:gd name="connsiteY45" fmla="*/ 1035715 h 1623884"/>
              <a:gd name="connsiteX46" fmla="*/ 466726 w 6162676"/>
              <a:gd name="connsiteY46" fmla="*/ 1061909 h 1623884"/>
              <a:gd name="connsiteX47" fmla="*/ 569120 w 6162676"/>
              <a:gd name="connsiteY47" fmla="*/ 1061909 h 1623884"/>
              <a:gd name="connsiteX48" fmla="*/ 638176 w 6162676"/>
              <a:gd name="connsiteY48" fmla="*/ 1023809 h 1623884"/>
              <a:gd name="connsiteX49" fmla="*/ 697707 w 6162676"/>
              <a:gd name="connsiteY49" fmla="*/ 1021428 h 1623884"/>
              <a:gd name="connsiteX50" fmla="*/ 804863 w 6162676"/>
              <a:gd name="connsiteY50" fmla="*/ 1092865 h 1623884"/>
              <a:gd name="connsiteX51" fmla="*/ 809626 w 6162676"/>
              <a:gd name="connsiteY51" fmla="*/ 1061909 h 1623884"/>
              <a:gd name="connsiteX52" fmla="*/ 881063 w 6162676"/>
              <a:gd name="connsiteY52" fmla="*/ 1100009 h 1623884"/>
              <a:gd name="connsiteX53" fmla="*/ 1002507 w 6162676"/>
              <a:gd name="connsiteY53" fmla="*/ 1183353 h 1623884"/>
              <a:gd name="connsiteX54" fmla="*/ 1081088 w 6162676"/>
              <a:gd name="connsiteY54" fmla="*/ 1200021 h 1623884"/>
              <a:gd name="connsiteX55" fmla="*/ 1145382 w 6162676"/>
              <a:gd name="connsiteY55" fmla="*/ 1314321 h 1623884"/>
              <a:gd name="connsiteX56" fmla="*/ 1357313 w 6162676"/>
              <a:gd name="connsiteY56" fmla="*/ 1414334 h 1623884"/>
              <a:gd name="connsiteX57" fmla="*/ 1471613 w 6162676"/>
              <a:gd name="connsiteY57" fmla="*/ 1421478 h 1623884"/>
              <a:gd name="connsiteX58" fmla="*/ 1693070 w 6162676"/>
              <a:gd name="connsiteY58" fmla="*/ 1402428 h 1623884"/>
              <a:gd name="connsiteX59" fmla="*/ 1800226 w 6162676"/>
              <a:gd name="connsiteY59" fmla="*/ 1402428 h 1623884"/>
              <a:gd name="connsiteX60" fmla="*/ 1869282 w 6162676"/>
              <a:gd name="connsiteY60" fmla="*/ 1438146 h 1623884"/>
              <a:gd name="connsiteX61" fmla="*/ 1924051 w 6162676"/>
              <a:gd name="connsiteY61" fmla="*/ 1490534 h 1623884"/>
              <a:gd name="connsiteX62" fmla="*/ 2000251 w 6162676"/>
              <a:gd name="connsiteY62" fmla="*/ 1471484 h 1623884"/>
              <a:gd name="connsiteX63" fmla="*/ 2090738 w 6162676"/>
              <a:gd name="connsiteY63" fmla="*/ 1454815 h 1623884"/>
              <a:gd name="connsiteX64" fmla="*/ 2145507 w 6162676"/>
              <a:gd name="connsiteY64" fmla="*/ 1473865 h 1623884"/>
              <a:gd name="connsiteX65" fmla="*/ 2266951 w 6162676"/>
              <a:gd name="connsiteY65" fmla="*/ 1573878 h 1623884"/>
              <a:gd name="connsiteX66" fmla="*/ 2345532 w 6162676"/>
              <a:gd name="connsiteY66" fmla="*/ 1616740 h 1623884"/>
              <a:gd name="connsiteX67" fmla="*/ 2443163 w 6162676"/>
              <a:gd name="connsiteY67" fmla="*/ 1623884 h 1623884"/>
              <a:gd name="connsiteX68" fmla="*/ 2531270 w 6162676"/>
              <a:gd name="connsiteY68" fmla="*/ 1611978 h 1623884"/>
              <a:gd name="connsiteX69" fmla="*/ 2564607 w 6162676"/>
              <a:gd name="connsiteY69" fmla="*/ 1573878 h 1623884"/>
              <a:gd name="connsiteX70" fmla="*/ 2536032 w 6162676"/>
              <a:gd name="connsiteY70" fmla="*/ 1516728 h 1623884"/>
              <a:gd name="connsiteX71" fmla="*/ 2440782 w 6162676"/>
              <a:gd name="connsiteY71" fmla="*/ 1483390 h 1623884"/>
              <a:gd name="connsiteX72" fmla="*/ 2324101 w 6162676"/>
              <a:gd name="connsiteY72" fmla="*/ 1483390 h 1623884"/>
              <a:gd name="connsiteX73" fmla="*/ 2293145 w 6162676"/>
              <a:gd name="connsiteY73" fmla="*/ 1466721 h 1623884"/>
              <a:gd name="connsiteX74" fmla="*/ 2314576 w 6162676"/>
              <a:gd name="connsiteY74" fmla="*/ 1445290 h 1623884"/>
              <a:gd name="connsiteX75" fmla="*/ 2407445 w 6162676"/>
              <a:gd name="connsiteY75" fmla="*/ 1433384 h 1623884"/>
              <a:gd name="connsiteX76" fmla="*/ 2495551 w 6162676"/>
              <a:gd name="connsiteY76" fmla="*/ 1435765 h 1623884"/>
              <a:gd name="connsiteX77" fmla="*/ 2574132 w 6162676"/>
              <a:gd name="connsiteY77" fmla="*/ 1380996 h 1623884"/>
              <a:gd name="connsiteX78" fmla="*/ 2612232 w 6162676"/>
              <a:gd name="connsiteY78" fmla="*/ 1383378 h 1623884"/>
              <a:gd name="connsiteX79" fmla="*/ 2662238 w 6162676"/>
              <a:gd name="connsiteY79" fmla="*/ 1431003 h 1623884"/>
              <a:gd name="connsiteX80" fmla="*/ 2731295 w 6162676"/>
              <a:gd name="connsiteY80" fmla="*/ 1450053 h 1623884"/>
              <a:gd name="connsiteX81" fmla="*/ 2743201 w 6162676"/>
              <a:gd name="connsiteY81" fmla="*/ 1481009 h 1623884"/>
              <a:gd name="connsiteX82" fmla="*/ 2743201 w 6162676"/>
              <a:gd name="connsiteY82" fmla="*/ 1516728 h 1623884"/>
              <a:gd name="connsiteX83" fmla="*/ 2695576 w 6162676"/>
              <a:gd name="connsiteY83" fmla="*/ 1552446 h 1623884"/>
              <a:gd name="connsiteX84" fmla="*/ 2650332 w 6162676"/>
              <a:gd name="connsiteY84" fmla="*/ 1509584 h 1623884"/>
              <a:gd name="connsiteX85" fmla="*/ 2626520 w 6162676"/>
              <a:gd name="connsiteY85" fmla="*/ 1461959 h 1623884"/>
              <a:gd name="connsiteX86" fmla="*/ 2600326 w 6162676"/>
              <a:gd name="connsiteY86" fmla="*/ 1483390 h 1623884"/>
              <a:gd name="connsiteX87" fmla="*/ 2616995 w 6162676"/>
              <a:gd name="connsiteY87" fmla="*/ 1561971 h 1623884"/>
              <a:gd name="connsiteX88" fmla="*/ 2683670 w 6162676"/>
              <a:gd name="connsiteY88" fmla="*/ 1578640 h 1623884"/>
              <a:gd name="connsiteX89" fmla="*/ 2790826 w 6162676"/>
              <a:gd name="connsiteY89" fmla="*/ 1595309 h 1623884"/>
              <a:gd name="connsiteX90" fmla="*/ 2905126 w 6162676"/>
              <a:gd name="connsiteY90" fmla="*/ 1550065 h 1623884"/>
              <a:gd name="connsiteX91" fmla="*/ 3009901 w 6162676"/>
              <a:gd name="connsiteY91" fmla="*/ 1545303 h 1623884"/>
              <a:gd name="connsiteX92" fmla="*/ 3083720 w 6162676"/>
              <a:gd name="connsiteY92" fmla="*/ 1557209 h 1623884"/>
              <a:gd name="connsiteX93" fmla="*/ 3119438 w 6162676"/>
              <a:gd name="connsiteY93" fmla="*/ 1511965 h 1623884"/>
              <a:gd name="connsiteX94" fmla="*/ 3167063 w 6162676"/>
              <a:gd name="connsiteY94" fmla="*/ 1490534 h 1623884"/>
              <a:gd name="connsiteX95" fmla="*/ 3209926 w 6162676"/>
              <a:gd name="connsiteY95" fmla="*/ 1495296 h 1623884"/>
              <a:gd name="connsiteX96" fmla="*/ 3259932 w 6162676"/>
              <a:gd name="connsiteY96" fmla="*/ 1550065 h 1623884"/>
              <a:gd name="connsiteX97" fmla="*/ 3264695 w 6162676"/>
              <a:gd name="connsiteY97" fmla="*/ 1552446 h 1623884"/>
              <a:gd name="connsiteX98" fmla="*/ 3305176 w 6162676"/>
              <a:gd name="connsiteY98" fmla="*/ 1576259 h 1623884"/>
              <a:gd name="connsiteX99" fmla="*/ 3362326 w 6162676"/>
              <a:gd name="connsiteY99" fmla="*/ 1581021 h 1623884"/>
              <a:gd name="connsiteX100" fmla="*/ 3402807 w 6162676"/>
              <a:gd name="connsiteY100" fmla="*/ 1571496 h 1623884"/>
              <a:gd name="connsiteX101" fmla="*/ 3436145 w 6162676"/>
              <a:gd name="connsiteY101" fmla="*/ 1528634 h 1623884"/>
              <a:gd name="connsiteX102" fmla="*/ 3569495 w 6162676"/>
              <a:gd name="connsiteY102" fmla="*/ 1559590 h 1623884"/>
              <a:gd name="connsiteX103" fmla="*/ 3631407 w 6162676"/>
              <a:gd name="connsiteY103" fmla="*/ 1490534 h 1623884"/>
              <a:gd name="connsiteX104" fmla="*/ 3807620 w 6162676"/>
              <a:gd name="connsiteY104" fmla="*/ 1519109 h 1623884"/>
              <a:gd name="connsiteX105" fmla="*/ 3862388 w 6162676"/>
              <a:gd name="connsiteY105" fmla="*/ 1519109 h 1623884"/>
              <a:gd name="connsiteX106" fmla="*/ 3921920 w 6162676"/>
              <a:gd name="connsiteY106" fmla="*/ 1414334 h 1623884"/>
              <a:gd name="connsiteX107" fmla="*/ 4029076 w 6162676"/>
              <a:gd name="connsiteY107" fmla="*/ 1450053 h 1623884"/>
              <a:gd name="connsiteX108" fmla="*/ 4067176 w 6162676"/>
              <a:gd name="connsiteY108" fmla="*/ 1476246 h 1623884"/>
              <a:gd name="connsiteX109" fmla="*/ 4129088 w 6162676"/>
              <a:gd name="connsiteY109" fmla="*/ 1404809 h 1623884"/>
              <a:gd name="connsiteX110" fmla="*/ 4364832 w 6162676"/>
              <a:gd name="connsiteY110" fmla="*/ 1438146 h 1623884"/>
              <a:gd name="connsiteX111" fmla="*/ 4321970 w 6162676"/>
              <a:gd name="connsiteY111" fmla="*/ 1495296 h 1623884"/>
              <a:gd name="connsiteX112" fmla="*/ 4381501 w 6162676"/>
              <a:gd name="connsiteY112" fmla="*/ 1557209 h 1623884"/>
              <a:gd name="connsiteX113" fmla="*/ 4417220 w 6162676"/>
              <a:gd name="connsiteY113" fmla="*/ 1585784 h 1623884"/>
              <a:gd name="connsiteX114" fmla="*/ 4600576 w 6162676"/>
              <a:gd name="connsiteY114" fmla="*/ 1600071 h 1623884"/>
              <a:gd name="connsiteX115" fmla="*/ 4802982 w 6162676"/>
              <a:gd name="connsiteY115" fmla="*/ 1583403 h 1623884"/>
              <a:gd name="connsiteX116" fmla="*/ 5000626 w 6162676"/>
              <a:gd name="connsiteY116" fmla="*/ 1561971 h 1623884"/>
              <a:gd name="connsiteX117" fmla="*/ 5169695 w 6162676"/>
              <a:gd name="connsiteY117" fmla="*/ 1540540 h 1623884"/>
              <a:gd name="connsiteX118" fmla="*/ 5276851 w 6162676"/>
              <a:gd name="connsiteY118" fmla="*/ 1550065 h 1623884"/>
              <a:gd name="connsiteX119" fmla="*/ 5353051 w 6162676"/>
              <a:gd name="connsiteY119" fmla="*/ 1509584 h 1623884"/>
              <a:gd name="connsiteX120" fmla="*/ 5410201 w 6162676"/>
              <a:gd name="connsiteY120" fmla="*/ 1442909 h 1623884"/>
              <a:gd name="connsiteX121" fmla="*/ 5462588 w 6162676"/>
              <a:gd name="connsiteY121" fmla="*/ 1433384 h 1623884"/>
              <a:gd name="connsiteX122" fmla="*/ 5600701 w 6162676"/>
              <a:gd name="connsiteY122" fmla="*/ 1471484 h 1623884"/>
              <a:gd name="connsiteX123" fmla="*/ 5660232 w 6162676"/>
              <a:gd name="connsiteY123" fmla="*/ 1459578 h 1623884"/>
              <a:gd name="connsiteX124" fmla="*/ 5738813 w 6162676"/>
              <a:gd name="connsiteY124" fmla="*/ 1488153 h 1623884"/>
              <a:gd name="connsiteX125" fmla="*/ 5800726 w 6162676"/>
              <a:gd name="connsiteY125" fmla="*/ 1531015 h 1623884"/>
              <a:gd name="connsiteX126" fmla="*/ 5895976 w 6162676"/>
              <a:gd name="connsiteY126" fmla="*/ 1538159 h 1623884"/>
              <a:gd name="connsiteX127" fmla="*/ 5934076 w 6162676"/>
              <a:gd name="connsiteY127" fmla="*/ 1521490 h 1623884"/>
              <a:gd name="connsiteX128" fmla="*/ 5995988 w 6162676"/>
              <a:gd name="connsiteY128" fmla="*/ 1521490 h 1623884"/>
              <a:gd name="connsiteX129" fmla="*/ 6115051 w 6162676"/>
              <a:gd name="connsiteY129" fmla="*/ 1542921 h 1623884"/>
              <a:gd name="connsiteX130" fmla="*/ 6160295 w 6162676"/>
              <a:gd name="connsiteY130" fmla="*/ 1526253 h 1623884"/>
              <a:gd name="connsiteX131" fmla="*/ 6143626 w 6162676"/>
              <a:gd name="connsiteY131" fmla="*/ 1469103 h 1623884"/>
              <a:gd name="connsiteX132" fmla="*/ 6162676 w 6162676"/>
              <a:gd name="connsiteY132" fmla="*/ 1409571 h 1623884"/>
              <a:gd name="connsiteX133" fmla="*/ 6148388 w 6162676"/>
              <a:gd name="connsiteY133" fmla="*/ 1342896 h 1623884"/>
              <a:gd name="connsiteX134" fmla="*/ 6131720 w 6162676"/>
              <a:gd name="connsiteY134" fmla="*/ 1290509 h 1623884"/>
              <a:gd name="connsiteX135" fmla="*/ 6157913 w 6162676"/>
              <a:gd name="connsiteY135" fmla="*/ 1273840 h 1623884"/>
              <a:gd name="connsiteX136" fmla="*/ 6150770 w 6162676"/>
              <a:gd name="connsiteY136" fmla="*/ 1209546 h 1623884"/>
              <a:gd name="connsiteX0" fmla="*/ 6285210 w 6297116"/>
              <a:gd name="connsiteY0" fmla="*/ 1209546 h 1623884"/>
              <a:gd name="connsiteX1" fmla="*/ 6175672 w 6297116"/>
              <a:gd name="connsiteY1" fmla="*/ 1173828 h 1623884"/>
              <a:gd name="connsiteX2" fmla="*/ 6118522 w 6297116"/>
              <a:gd name="connsiteY2" fmla="*/ 1188115 h 1623884"/>
              <a:gd name="connsiteX3" fmla="*/ 6058991 w 6297116"/>
              <a:gd name="connsiteY3" fmla="*/ 1169065 h 1623884"/>
              <a:gd name="connsiteX4" fmla="*/ 5949453 w 6297116"/>
              <a:gd name="connsiteY4" fmla="*/ 1109534 h 1623884"/>
              <a:gd name="connsiteX5" fmla="*/ 5789910 w 6297116"/>
              <a:gd name="connsiteY5" fmla="*/ 1078578 h 1623884"/>
              <a:gd name="connsiteX6" fmla="*/ 5618460 w 6297116"/>
              <a:gd name="connsiteY6" fmla="*/ 1054765 h 1623884"/>
              <a:gd name="connsiteX7" fmla="*/ 5489872 w 6297116"/>
              <a:gd name="connsiteY7" fmla="*/ 978565 h 1623884"/>
              <a:gd name="connsiteX8" fmla="*/ 5411291 w 6297116"/>
              <a:gd name="connsiteY8" fmla="*/ 949990 h 1623884"/>
              <a:gd name="connsiteX9" fmla="*/ 5199360 w 6297116"/>
              <a:gd name="connsiteY9" fmla="*/ 921415 h 1623884"/>
              <a:gd name="connsiteX10" fmla="*/ 5068391 w 6297116"/>
              <a:gd name="connsiteY10" fmla="*/ 914271 h 1623884"/>
              <a:gd name="connsiteX11" fmla="*/ 4994572 w 6297116"/>
              <a:gd name="connsiteY11" fmla="*/ 852359 h 1623884"/>
              <a:gd name="connsiteX12" fmla="*/ 4951710 w 6297116"/>
              <a:gd name="connsiteY12" fmla="*/ 778540 h 1623884"/>
              <a:gd name="connsiteX13" fmla="*/ 4875510 w 6297116"/>
              <a:gd name="connsiteY13" fmla="*/ 740440 h 1623884"/>
              <a:gd name="connsiteX14" fmla="*/ 4682628 w 6297116"/>
              <a:gd name="connsiteY14" fmla="*/ 685671 h 1623884"/>
              <a:gd name="connsiteX15" fmla="*/ 4554041 w 6297116"/>
              <a:gd name="connsiteY15" fmla="*/ 654715 h 1623884"/>
              <a:gd name="connsiteX16" fmla="*/ 4461172 w 6297116"/>
              <a:gd name="connsiteY16" fmla="*/ 635665 h 1623884"/>
              <a:gd name="connsiteX17" fmla="*/ 4318297 w 6297116"/>
              <a:gd name="connsiteY17" fmla="*/ 864265 h 1623884"/>
              <a:gd name="connsiteX18" fmla="*/ 4265910 w 6297116"/>
              <a:gd name="connsiteY18" fmla="*/ 930940 h 1623884"/>
              <a:gd name="connsiteX19" fmla="*/ 3722985 w 6297116"/>
              <a:gd name="connsiteY19" fmla="*/ 954753 h 1623884"/>
              <a:gd name="connsiteX20" fmla="*/ 3308647 w 6297116"/>
              <a:gd name="connsiteY20" fmla="*/ 961896 h 1623884"/>
              <a:gd name="connsiteX21" fmla="*/ 2622847 w 6297116"/>
              <a:gd name="connsiteY21" fmla="*/ 983328 h 1623884"/>
              <a:gd name="connsiteX22" fmla="*/ 2172791 w 6297116"/>
              <a:gd name="connsiteY22" fmla="*/ 985709 h 1623884"/>
              <a:gd name="connsiteX23" fmla="*/ 1948953 w 6297116"/>
              <a:gd name="connsiteY23" fmla="*/ 983328 h 1623884"/>
              <a:gd name="connsiteX24" fmla="*/ 1822747 w 6297116"/>
              <a:gd name="connsiteY24" fmla="*/ 954753 h 1623884"/>
              <a:gd name="connsiteX25" fmla="*/ 1765597 w 6297116"/>
              <a:gd name="connsiteY25" fmla="*/ 933321 h 1623884"/>
              <a:gd name="connsiteX26" fmla="*/ 1717972 w 6297116"/>
              <a:gd name="connsiteY26" fmla="*/ 892840 h 1623884"/>
              <a:gd name="connsiteX27" fmla="*/ 1670347 w 6297116"/>
              <a:gd name="connsiteY27" fmla="*/ 792828 h 1623884"/>
              <a:gd name="connsiteX28" fmla="*/ 1641772 w 6297116"/>
              <a:gd name="connsiteY28" fmla="*/ 664240 h 1623884"/>
              <a:gd name="connsiteX29" fmla="*/ 1615578 w 6297116"/>
              <a:gd name="connsiteY29" fmla="*/ 535653 h 1623884"/>
              <a:gd name="connsiteX30" fmla="*/ 1579860 w 6297116"/>
              <a:gd name="connsiteY30" fmla="*/ 480884 h 1623884"/>
              <a:gd name="connsiteX31" fmla="*/ 1467941 w 6297116"/>
              <a:gd name="connsiteY31" fmla="*/ 414209 h 1623884"/>
              <a:gd name="connsiteX32" fmla="*/ 1339353 w 6297116"/>
              <a:gd name="connsiteY32" fmla="*/ 371346 h 1623884"/>
              <a:gd name="connsiteX33" fmla="*/ 1213147 w 6297116"/>
              <a:gd name="connsiteY33" fmla="*/ 361821 h 1623884"/>
              <a:gd name="connsiteX34" fmla="*/ 1103610 w 6297116"/>
              <a:gd name="connsiteY34" fmla="*/ 366584 h 1623884"/>
              <a:gd name="connsiteX35" fmla="*/ 1053603 w 6297116"/>
              <a:gd name="connsiteY35" fmla="*/ 380871 h 1623884"/>
              <a:gd name="connsiteX36" fmla="*/ 1013122 w 6297116"/>
              <a:gd name="connsiteY36" fmla="*/ 361821 h 1623884"/>
              <a:gd name="connsiteX37" fmla="*/ 948828 w 6297116"/>
              <a:gd name="connsiteY37" fmla="*/ 307053 h 1623884"/>
              <a:gd name="connsiteX38" fmla="*/ 910728 w 6297116"/>
              <a:gd name="connsiteY38" fmla="*/ 247521 h 1623884"/>
              <a:gd name="connsiteX39" fmla="*/ 929778 w 6297116"/>
              <a:gd name="connsiteY39" fmla="*/ 223709 h 1623884"/>
              <a:gd name="connsiteX40" fmla="*/ 777378 w 6297116"/>
              <a:gd name="connsiteY40" fmla="*/ 157034 h 1623884"/>
              <a:gd name="connsiteX41" fmla="*/ 655935 w 6297116"/>
              <a:gd name="connsiteY41" fmla="*/ 245140 h 1623884"/>
              <a:gd name="connsiteX42" fmla="*/ 536872 w 6297116"/>
              <a:gd name="connsiteY42" fmla="*/ 230853 h 1623884"/>
              <a:gd name="connsiteX43" fmla="*/ 467816 w 6297116"/>
              <a:gd name="connsiteY43" fmla="*/ 235615 h 1623884"/>
              <a:gd name="connsiteX44" fmla="*/ 134441 w 6297116"/>
              <a:gd name="connsiteY44" fmla="*/ 28447 h 1623884"/>
              <a:gd name="connsiteX45" fmla="*/ 12997 w 6297116"/>
              <a:gd name="connsiteY45" fmla="*/ 407065 h 1623884"/>
              <a:gd name="connsiteX46" fmla="*/ 463053 w 6297116"/>
              <a:gd name="connsiteY46" fmla="*/ 1035715 h 1623884"/>
              <a:gd name="connsiteX47" fmla="*/ 601166 w 6297116"/>
              <a:gd name="connsiteY47" fmla="*/ 1061909 h 1623884"/>
              <a:gd name="connsiteX48" fmla="*/ 703560 w 6297116"/>
              <a:gd name="connsiteY48" fmla="*/ 1061909 h 1623884"/>
              <a:gd name="connsiteX49" fmla="*/ 772616 w 6297116"/>
              <a:gd name="connsiteY49" fmla="*/ 1023809 h 1623884"/>
              <a:gd name="connsiteX50" fmla="*/ 832147 w 6297116"/>
              <a:gd name="connsiteY50" fmla="*/ 1021428 h 1623884"/>
              <a:gd name="connsiteX51" fmla="*/ 939303 w 6297116"/>
              <a:gd name="connsiteY51" fmla="*/ 1092865 h 1623884"/>
              <a:gd name="connsiteX52" fmla="*/ 944066 w 6297116"/>
              <a:gd name="connsiteY52" fmla="*/ 1061909 h 1623884"/>
              <a:gd name="connsiteX53" fmla="*/ 1015503 w 6297116"/>
              <a:gd name="connsiteY53" fmla="*/ 1100009 h 1623884"/>
              <a:gd name="connsiteX54" fmla="*/ 1136947 w 6297116"/>
              <a:gd name="connsiteY54" fmla="*/ 1183353 h 1623884"/>
              <a:gd name="connsiteX55" fmla="*/ 1215528 w 6297116"/>
              <a:gd name="connsiteY55" fmla="*/ 1200021 h 1623884"/>
              <a:gd name="connsiteX56" fmla="*/ 1279822 w 6297116"/>
              <a:gd name="connsiteY56" fmla="*/ 1314321 h 1623884"/>
              <a:gd name="connsiteX57" fmla="*/ 1491753 w 6297116"/>
              <a:gd name="connsiteY57" fmla="*/ 1414334 h 1623884"/>
              <a:gd name="connsiteX58" fmla="*/ 1606053 w 6297116"/>
              <a:gd name="connsiteY58" fmla="*/ 1421478 h 1623884"/>
              <a:gd name="connsiteX59" fmla="*/ 1827510 w 6297116"/>
              <a:gd name="connsiteY59" fmla="*/ 1402428 h 1623884"/>
              <a:gd name="connsiteX60" fmla="*/ 1934666 w 6297116"/>
              <a:gd name="connsiteY60" fmla="*/ 1402428 h 1623884"/>
              <a:gd name="connsiteX61" fmla="*/ 2003722 w 6297116"/>
              <a:gd name="connsiteY61" fmla="*/ 1438146 h 1623884"/>
              <a:gd name="connsiteX62" fmla="*/ 2058491 w 6297116"/>
              <a:gd name="connsiteY62" fmla="*/ 1490534 h 1623884"/>
              <a:gd name="connsiteX63" fmla="*/ 2134691 w 6297116"/>
              <a:gd name="connsiteY63" fmla="*/ 1471484 h 1623884"/>
              <a:gd name="connsiteX64" fmla="*/ 2225178 w 6297116"/>
              <a:gd name="connsiteY64" fmla="*/ 1454815 h 1623884"/>
              <a:gd name="connsiteX65" fmla="*/ 2279947 w 6297116"/>
              <a:gd name="connsiteY65" fmla="*/ 1473865 h 1623884"/>
              <a:gd name="connsiteX66" fmla="*/ 2401391 w 6297116"/>
              <a:gd name="connsiteY66" fmla="*/ 1573878 h 1623884"/>
              <a:gd name="connsiteX67" fmla="*/ 2479972 w 6297116"/>
              <a:gd name="connsiteY67" fmla="*/ 1616740 h 1623884"/>
              <a:gd name="connsiteX68" fmla="*/ 2577603 w 6297116"/>
              <a:gd name="connsiteY68" fmla="*/ 1623884 h 1623884"/>
              <a:gd name="connsiteX69" fmla="*/ 2665710 w 6297116"/>
              <a:gd name="connsiteY69" fmla="*/ 1611978 h 1623884"/>
              <a:gd name="connsiteX70" fmla="*/ 2699047 w 6297116"/>
              <a:gd name="connsiteY70" fmla="*/ 1573878 h 1623884"/>
              <a:gd name="connsiteX71" fmla="*/ 2670472 w 6297116"/>
              <a:gd name="connsiteY71" fmla="*/ 1516728 h 1623884"/>
              <a:gd name="connsiteX72" fmla="*/ 2575222 w 6297116"/>
              <a:gd name="connsiteY72" fmla="*/ 1483390 h 1623884"/>
              <a:gd name="connsiteX73" fmla="*/ 2458541 w 6297116"/>
              <a:gd name="connsiteY73" fmla="*/ 1483390 h 1623884"/>
              <a:gd name="connsiteX74" fmla="*/ 2427585 w 6297116"/>
              <a:gd name="connsiteY74" fmla="*/ 1466721 h 1623884"/>
              <a:gd name="connsiteX75" fmla="*/ 2449016 w 6297116"/>
              <a:gd name="connsiteY75" fmla="*/ 1445290 h 1623884"/>
              <a:gd name="connsiteX76" fmla="*/ 2541885 w 6297116"/>
              <a:gd name="connsiteY76" fmla="*/ 1433384 h 1623884"/>
              <a:gd name="connsiteX77" fmla="*/ 2629991 w 6297116"/>
              <a:gd name="connsiteY77" fmla="*/ 1435765 h 1623884"/>
              <a:gd name="connsiteX78" fmla="*/ 2708572 w 6297116"/>
              <a:gd name="connsiteY78" fmla="*/ 1380996 h 1623884"/>
              <a:gd name="connsiteX79" fmla="*/ 2746672 w 6297116"/>
              <a:gd name="connsiteY79" fmla="*/ 1383378 h 1623884"/>
              <a:gd name="connsiteX80" fmla="*/ 2796678 w 6297116"/>
              <a:gd name="connsiteY80" fmla="*/ 1431003 h 1623884"/>
              <a:gd name="connsiteX81" fmla="*/ 2865735 w 6297116"/>
              <a:gd name="connsiteY81" fmla="*/ 1450053 h 1623884"/>
              <a:gd name="connsiteX82" fmla="*/ 2877641 w 6297116"/>
              <a:gd name="connsiteY82" fmla="*/ 1481009 h 1623884"/>
              <a:gd name="connsiteX83" fmla="*/ 2877641 w 6297116"/>
              <a:gd name="connsiteY83" fmla="*/ 1516728 h 1623884"/>
              <a:gd name="connsiteX84" fmla="*/ 2830016 w 6297116"/>
              <a:gd name="connsiteY84" fmla="*/ 1552446 h 1623884"/>
              <a:gd name="connsiteX85" fmla="*/ 2784772 w 6297116"/>
              <a:gd name="connsiteY85" fmla="*/ 1509584 h 1623884"/>
              <a:gd name="connsiteX86" fmla="*/ 2760960 w 6297116"/>
              <a:gd name="connsiteY86" fmla="*/ 1461959 h 1623884"/>
              <a:gd name="connsiteX87" fmla="*/ 2734766 w 6297116"/>
              <a:gd name="connsiteY87" fmla="*/ 1483390 h 1623884"/>
              <a:gd name="connsiteX88" fmla="*/ 2751435 w 6297116"/>
              <a:gd name="connsiteY88" fmla="*/ 1561971 h 1623884"/>
              <a:gd name="connsiteX89" fmla="*/ 2818110 w 6297116"/>
              <a:gd name="connsiteY89" fmla="*/ 1578640 h 1623884"/>
              <a:gd name="connsiteX90" fmla="*/ 2925266 w 6297116"/>
              <a:gd name="connsiteY90" fmla="*/ 1595309 h 1623884"/>
              <a:gd name="connsiteX91" fmla="*/ 3039566 w 6297116"/>
              <a:gd name="connsiteY91" fmla="*/ 1550065 h 1623884"/>
              <a:gd name="connsiteX92" fmla="*/ 3144341 w 6297116"/>
              <a:gd name="connsiteY92" fmla="*/ 1545303 h 1623884"/>
              <a:gd name="connsiteX93" fmla="*/ 3218160 w 6297116"/>
              <a:gd name="connsiteY93" fmla="*/ 1557209 h 1623884"/>
              <a:gd name="connsiteX94" fmla="*/ 3253878 w 6297116"/>
              <a:gd name="connsiteY94" fmla="*/ 1511965 h 1623884"/>
              <a:gd name="connsiteX95" fmla="*/ 3301503 w 6297116"/>
              <a:gd name="connsiteY95" fmla="*/ 1490534 h 1623884"/>
              <a:gd name="connsiteX96" fmla="*/ 3344366 w 6297116"/>
              <a:gd name="connsiteY96" fmla="*/ 1495296 h 1623884"/>
              <a:gd name="connsiteX97" fmla="*/ 3394372 w 6297116"/>
              <a:gd name="connsiteY97" fmla="*/ 1550065 h 1623884"/>
              <a:gd name="connsiteX98" fmla="*/ 3399135 w 6297116"/>
              <a:gd name="connsiteY98" fmla="*/ 1552446 h 1623884"/>
              <a:gd name="connsiteX99" fmla="*/ 3439616 w 6297116"/>
              <a:gd name="connsiteY99" fmla="*/ 1576259 h 1623884"/>
              <a:gd name="connsiteX100" fmla="*/ 3496766 w 6297116"/>
              <a:gd name="connsiteY100" fmla="*/ 1581021 h 1623884"/>
              <a:gd name="connsiteX101" fmla="*/ 3537247 w 6297116"/>
              <a:gd name="connsiteY101" fmla="*/ 1571496 h 1623884"/>
              <a:gd name="connsiteX102" fmla="*/ 3570585 w 6297116"/>
              <a:gd name="connsiteY102" fmla="*/ 1528634 h 1623884"/>
              <a:gd name="connsiteX103" fmla="*/ 3703935 w 6297116"/>
              <a:gd name="connsiteY103" fmla="*/ 1559590 h 1623884"/>
              <a:gd name="connsiteX104" fmla="*/ 3765847 w 6297116"/>
              <a:gd name="connsiteY104" fmla="*/ 1490534 h 1623884"/>
              <a:gd name="connsiteX105" fmla="*/ 3942060 w 6297116"/>
              <a:gd name="connsiteY105" fmla="*/ 1519109 h 1623884"/>
              <a:gd name="connsiteX106" fmla="*/ 3996828 w 6297116"/>
              <a:gd name="connsiteY106" fmla="*/ 1519109 h 1623884"/>
              <a:gd name="connsiteX107" fmla="*/ 4056360 w 6297116"/>
              <a:gd name="connsiteY107" fmla="*/ 1414334 h 1623884"/>
              <a:gd name="connsiteX108" fmla="*/ 4163516 w 6297116"/>
              <a:gd name="connsiteY108" fmla="*/ 1450053 h 1623884"/>
              <a:gd name="connsiteX109" fmla="*/ 4201616 w 6297116"/>
              <a:gd name="connsiteY109" fmla="*/ 1476246 h 1623884"/>
              <a:gd name="connsiteX110" fmla="*/ 4263528 w 6297116"/>
              <a:gd name="connsiteY110" fmla="*/ 1404809 h 1623884"/>
              <a:gd name="connsiteX111" fmla="*/ 4499272 w 6297116"/>
              <a:gd name="connsiteY111" fmla="*/ 1438146 h 1623884"/>
              <a:gd name="connsiteX112" fmla="*/ 4456410 w 6297116"/>
              <a:gd name="connsiteY112" fmla="*/ 1495296 h 1623884"/>
              <a:gd name="connsiteX113" fmla="*/ 4515941 w 6297116"/>
              <a:gd name="connsiteY113" fmla="*/ 1557209 h 1623884"/>
              <a:gd name="connsiteX114" fmla="*/ 4551660 w 6297116"/>
              <a:gd name="connsiteY114" fmla="*/ 1585784 h 1623884"/>
              <a:gd name="connsiteX115" fmla="*/ 4735016 w 6297116"/>
              <a:gd name="connsiteY115" fmla="*/ 1600071 h 1623884"/>
              <a:gd name="connsiteX116" fmla="*/ 4937422 w 6297116"/>
              <a:gd name="connsiteY116" fmla="*/ 1583403 h 1623884"/>
              <a:gd name="connsiteX117" fmla="*/ 5135066 w 6297116"/>
              <a:gd name="connsiteY117" fmla="*/ 1561971 h 1623884"/>
              <a:gd name="connsiteX118" fmla="*/ 5304135 w 6297116"/>
              <a:gd name="connsiteY118" fmla="*/ 1540540 h 1623884"/>
              <a:gd name="connsiteX119" fmla="*/ 5411291 w 6297116"/>
              <a:gd name="connsiteY119" fmla="*/ 1550065 h 1623884"/>
              <a:gd name="connsiteX120" fmla="*/ 5487491 w 6297116"/>
              <a:gd name="connsiteY120" fmla="*/ 1509584 h 1623884"/>
              <a:gd name="connsiteX121" fmla="*/ 5544641 w 6297116"/>
              <a:gd name="connsiteY121" fmla="*/ 1442909 h 1623884"/>
              <a:gd name="connsiteX122" fmla="*/ 5597028 w 6297116"/>
              <a:gd name="connsiteY122" fmla="*/ 1433384 h 1623884"/>
              <a:gd name="connsiteX123" fmla="*/ 5735141 w 6297116"/>
              <a:gd name="connsiteY123" fmla="*/ 1471484 h 1623884"/>
              <a:gd name="connsiteX124" fmla="*/ 5794672 w 6297116"/>
              <a:gd name="connsiteY124" fmla="*/ 1459578 h 1623884"/>
              <a:gd name="connsiteX125" fmla="*/ 5873253 w 6297116"/>
              <a:gd name="connsiteY125" fmla="*/ 1488153 h 1623884"/>
              <a:gd name="connsiteX126" fmla="*/ 5935166 w 6297116"/>
              <a:gd name="connsiteY126" fmla="*/ 1531015 h 1623884"/>
              <a:gd name="connsiteX127" fmla="*/ 6030416 w 6297116"/>
              <a:gd name="connsiteY127" fmla="*/ 1538159 h 1623884"/>
              <a:gd name="connsiteX128" fmla="*/ 6068516 w 6297116"/>
              <a:gd name="connsiteY128" fmla="*/ 1521490 h 1623884"/>
              <a:gd name="connsiteX129" fmla="*/ 6130428 w 6297116"/>
              <a:gd name="connsiteY129" fmla="*/ 1521490 h 1623884"/>
              <a:gd name="connsiteX130" fmla="*/ 6249491 w 6297116"/>
              <a:gd name="connsiteY130" fmla="*/ 1542921 h 1623884"/>
              <a:gd name="connsiteX131" fmla="*/ 6294735 w 6297116"/>
              <a:gd name="connsiteY131" fmla="*/ 1526253 h 1623884"/>
              <a:gd name="connsiteX132" fmla="*/ 6278066 w 6297116"/>
              <a:gd name="connsiteY132" fmla="*/ 1469103 h 1623884"/>
              <a:gd name="connsiteX133" fmla="*/ 6297116 w 6297116"/>
              <a:gd name="connsiteY133" fmla="*/ 1409571 h 1623884"/>
              <a:gd name="connsiteX134" fmla="*/ 6282828 w 6297116"/>
              <a:gd name="connsiteY134" fmla="*/ 1342896 h 1623884"/>
              <a:gd name="connsiteX135" fmla="*/ 6266160 w 6297116"/>
              <a:gd name="connsiteY135" fmla="*/ 1290509 h 1623884"/>
              <a:gd name="connsiteX136" fmla="*/ 6292353 w 6297116"/>
              <a:gd name="connsiteY136" fmla="*/ 1273840 h 1623884"/>
              <a:gd name="connsiteX137" fmla="*/ 6285210 w 6297116"/>
              <a:gd name="connsiteY137"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450056 w 6284119"/>
              <a:gd name="connsiteY46" fmla="*/ 1035715 h 1623884"/>
              <a:gd name="connsiteX47" fmla="*/ 588169 w 6284119"/>
              <a:gd name="connsiteY47" fmla="*/ 1061909 h 1623884"/>
              <a:gd name="connsiteX48" fmla="*/ 690563 w 6284119"/>
              <a:gd name="connsiteY48" fmla="*/ 1061909 h 1623884"/>
              <a:gd name="connsiteX49" fmla="*/ 759619 w 6284119"/>
              <a:gd name="connsiteY49" fmla="*/ 1023809 h 1623884"/>
              <a:gd name="connsiteX50" fmla="*/ 819150 w 6284119"/>
              <a:gd name="connsiteY50" fmla="*/ 1021428 h 1623884"/>
              <a:gd name="connsiteX51" fmla="*/ 926306 w 6284119"/>
              <a:gd name="connsiteY51" fmla="*/ 1092865 h 1623884"/>
              <a:gd name="connsiteX52" fmla="*/ 931069 w 6284119"/>
              <a:gd name="connsiteY52" fmla="*/ 1061909 h 1623884"/>
              <a:gd name="connsiteX53" fmla="*/ 1002506 w 6284119"/>
              <a:gd name="connsiteY53" fmla="*/ 1100009 h 1623884"/>
              <a:gd name="connsiteX54" fmla="*/ 1123950 w 6284119"/>
              <a:gd name="connsiteY54" fmla="*/ 1183353 h 1623884"/>
              <a:gd name="connsiteX55" fmla="*/ 1202531 w 6284119"/>
              <a:gd name="connsiteY55" fmla="*/ 1200021 h 1623884"/>
              <a:gd name="connsiteX56" fmla="*/ 1266825 w 6284119"/>
              <a:gd name="connsiteY56" fmla="*/ 1314321 h 1623884"/>
              <a:gd name="connsiteX57" fmla="*/ 1478756 w 6284119"/>
              <a:gd name="connsiteY57" fmla="*/ 1414334 h 1623884"/>
              <a:gd name="connsiteX58" fmla="*/ 1593056 w 6284119"/>
              <a:gd name="connsiteY58" fmla="*/ 1421478 h 1623884"/>
              <a:gd name="connsiteX59" fmla="*/ 1814513 w 6284119"/>
              <a:gd name="connsiteY59" fmla="*/ 1402428 h 1623884"/>
              <a:gd name="connsiteX60" fmla="*/ 1921669 w 6284119"/>
              <a:gd name="connsiteY60" fmla="*/ 1402428 h 1623884"/>
              <a:gd name="connsiteX61" fmla="*/ 1990725 w 6284119"/>
              <a:gd name="connsiteY61" fmla="*/ 1438146 h 1623884"/>
              <a:gd name="connsiteX62" fmla="*/ 2045494 w 6284119"/>
              <a:gd name="connsiteY62" fmla="*/ 1490534 h 1623884"/>
              <a:gd name="connsiteX63" fmla="*/ 2121694 w 6284119"/>
              <a:gd name="connsiteY63" fmla="*/ 1471484 h 1623884"/>
              <a:gd name="connsiteX64" fmla="*/ 2212181 w 6284119"/>
              <a:gd name="connsiteY64" fmla="*/ 1454815 h 1623884"/>
              <a:gd name="connsiteX65" fmla="*/ 2266950 w 6284119"/>
              <a:gd name="connsiteY65" fmla="*/ 1473865 h 1623884"/>
              <a:gd name="connsiteX66" fmla="*/ 2388394 w 6284119"/>
              <a:gd name="connsiteY66" fmla="*/ 1573878 h 1623884"/>
              <a:gd name="connsiteX67" fmla="*/ 2466975 w 6284119"/>
              <a:gd name="connsiteY67" fmla="*/ 1616740 h 1623884"/>
              <a:gd name="connsiteX68" fmla="*/ 2564606 w 6284119"/>
              <a:gd name="connsiteY68" fmla="*/ 1623884 h 1623884"/>
              <a:gd name="connsiteX69" fmla="*/ 2652713 w 6284119"/>
              <a:gd name="connsiteY69" fmla="*/ 1611978 h 1623884"/>
              <a:gd name="connsiteX70" fmla="*/ 2686050 w 6284119"/>
              <a:gd name="connsiteY70" fmla="*/ 1573878 h 1623884"/>
              <a:gd name="connsiteX71" fmla="*/ 2657475 w 6284119"/>
              <a:gd name="connsiteY71" fmla="*/ 1516728 h 1623884"/>
              <a:gd name="connsiteX72" fmla="*/ 2562225 w 6284119"/>
              <a:gd name="connsiteY72" fmla="*/ 1483390 h 1623884"/>
              <a:gd name="connsiteX73" fmla="*/ 2445544 w 6284119"/>
              <a:gd name="connsiteY73" fmla="*/ 1483390 h 1623884"/>
              <a:gd name="connsiteX74" fmla="*/ 2414588 w 6284119"/>
              <a:gd name="connsiteY74" fmla="*/ 1466721 h 1623884"/>
              <a:gd name="connsiteX75" fmla="*/ 2436019 w 6284119"/>
              <a:gd name="connsiteY75" fmla="*/ 1445290 h 1623884"/>
              <a:gd name="connsiteX76" fmla="*/ 2528888 w 6284119"/>
              <a:gd name="connsiteY76" fmla="*/ 1433384 h 1623884"/>
              <a:gd name="connsiteX77" fmla="*/ 2616994 w 6284119"/>
              <a:gd name="connsiteY77" fmla="*/ 1435765 h 1623884"/>
              <a:gd name="connsiteX78" fmla="*/ 2695575 w 6284119"/>
              <a:gd name="connsiteY78" fmla="*/ 1380996 h 1623884"/>
              <a:gd name="connsiteX79" fmla="*/ 2733675 w 6284119"/>
              <a:gd name="connsiteY79" fmla="*/ 1383378 h 1623884"/>
              <a:gd name="connsiteX80" fmla="*/ 2783681 w 6284119"/>
              <a:gd name="connsiteY80" fmla="*/ 1431003 h 1623884"/>
              <a:gd name="connsiteX81" fmla="*/ 2852738 w 6284119"/>
              <a:gd name="connsiteY81" fmla="*/ 1450053 h 1623884"/>
              <a:gd name="connsiteX82" fmla="*/ 2864644 w 6284119"/>
              <a:gd name="connsiteY82" fmla="*/ 1481009 h 1623884"/>
              <a:gd name="connsiteX83" fmla="*/ 2864644 w 6284119"/>
              <a:gd name="connsiteY83" fmla="*/ 1516728 h 1623884"/>
              <a:gd name="connsiteX84" fmla="*/ 2817019 w 6284119"/>
              <a:gd name="connsiteY84" fmla="*/ 1552446 h 1623884"/>
              <a:gd name="connsiteX85" fmla="*/ 2771775 w 6284119"/>
              <a:gd name="connsiteY85" fmla="*/ 1509584 h 1623884"/>
              <a:gd name="connsiteX86" fmla="*/ 2747963 w 6284119"/>
              <a:gd name="connsiteY86" fmla="*/ 1461959 h 1623884"/>
              <a:gd name="connsiteX87" fmla="*/ 2721769 w 6284119"/>
              <a:gd name="connsiteY87" fmla="*/ 1483390 h 1623884"/>
              <a:gd name="connsiteX88" fmla="*/ 2738438 w 6284119"/>
              <a:gd name="connsiteY88" fmla="*/ 1561971 h 1623884"/>
              <a:gd name="connsiteX89" fmla="*/ 2805113 w 6284119"/>
              <a:gd name="connsiteY89" fmla="*/ 1578640 h 1623884"/>
              <a:gd name="connsiteX90" fmla="*/ 2912269 w 6284119"/>
              <a:gd name="connsiteY90" fmla="*/ 1595309 h 1623884"/>
              <a:gd name="connsiteX91" fmla="*/ 3026569 w 6284119"/>
              <a:gd name="connsiteY91" fmla="*/ 1550065 h 1623884"/>
              <a:gd name="connsiteX92" fmla="*/ 3131344 w 6284119"/>
              <a:gd name="connsiteY92" fmla="*/ 1545303 h 1623884"/>
              <a:gd name="connsiteX93" fmla="*/ 3205163 w 6284119"/>
              <a:gd name="connsiteY93" fmla="*/ 1557209 h 1623884"/>
              <a:gd name="connsiteX94" fmla="*/ 3240881 w 6284119"/>
              <a:gd name="connsiteY94" fmla="*/ 1511965 h 1623884"/>
              <a:gd name="connsiteX95" fmla="*/ 3288506 w 6284119"/>
              <a:gd name="connsiteY95" fmla="*/ 1490534 h 1623884"/>
              <a:gd name="connsiteX96" fmla="*/ 3331369 w 6284119"/>
              <a:gd name="connsiteY96" fmla="*/ 1495296 h 1623884"/>
              <a:gd name="connsiteX97" fmla="*/ 3381375 w 6284119"/>
              <a:gd name="connsiteY97" fmla="*/ 1550065 h 1623884"/>
              <a:gd name="connsiteX98" fmla="*/ 3386138 w 6284119"/>
              <a:gd name="connsiteY98" fmla="*/ 1552446 h 1623884"/>
              <a:gd name="connsiteX99" fmla="*/ 3426619 w 6284119"/>
              <a:gd name="connsiteY99" fmla="*/ 1576259 h 1623884"/>
              <a:gd name="connsiteX100" fmla="*/ 3483769 w 6284119"/>
              <a:gd name="connsiteY100" fmla="*/ 1581021 h 1623884"/>
              <a:gd name="connsiteX101" fmla="*/ 3524250 w 6284119"/>
              <a:gd name="connsiteY101" fmla="*/ 1571496 h 1623884"/>
              <a:gd name="connsiteX102" fmla="*/ 3557588 w 6284119"/>
              <a:gd name="connsiteY102" fmla="*/ 1528634 h 1623884"/>
              <a:gd name="connsiteX103" fmla="*/ 3690938 w 6284119"/>
              <a:gd name="connsiteY103" fmla="*/ 1559590 h 1623884"/>
              <a:gd name="connsiteX104" fmla="*/ 3752850 w 6284119"/>
              <a:gd name="connsiteY104" fmla="*/ 1490534 h 1623884"/>
              <a:gd name="connsiteX105" fmla="*/ 3929063 w 6284119"/>
              <a:gd name="connsiteY105" fmla="*/ 1519109 h 1623884"/>
              <a:gd name="connsiteX106" fmla="*/ 3983831 w 6284119"/>
              <a:gd name="connsiteY106" fmla="*/ 1519109 h 1623884"/>
              <a:gd name="connsiteX107" fmla="*/ 4043363 w 6284119"/>
              <a:gd name="connsiteY107" fmla="*/ 1414334 h 1623884"/>
              <a:gd name="connsiteX108" fmla="*/ 4150519 w 6284119"/>
              <a:gd name="connsiteY108" fmla="*/ 1450053 h 1623884"/>
              <a:gd name="connsiteX109" fmla="*/ 4188619 w 6284119"/>
              <a:gd name="connsiteY109" fmla="*/ 1476246 h 1623884"/>
              <a:gd name="connsiteX110" fmla="*/ 4250531 w 6284119"/>
              <a:gd name="connsiteY110" fmla="*/ 1404809 h 1623884"/>
              <a:gd name="connsiteX111" fmla="*/ 4486275 w 6284119"/>
              <a:gd name="connsiteY111" fmla="*/ 1438146 h 1623884"/>
              <a:gd name="connsiteX112" fmla="*/ 4443413 w 6284119"/>
              <a:gd name="connsiteY112" fmla="*/ 1495296 h 1623884"/>
              <a:gd name="connsiteX113" fmla="*/ 4502944 w 6284119"/>
              <a:gd name="connsiteY113" fmla="*/ 1557209 h 1623884"/>
              <a:gd name="connsiteX114" fmla="*/ 4538663 w 6284119"/>
              <a:gd name="connsiteY114" fmla="*/ 1585784 h 1623884"/>
              <a:gd name="connsiteX115" fmla="*/ 4722019 w 6284119"/>
              <a:gd name="connsiteY115" fmla="*/ 1600071 h 1623884"/>
              <a:gd name="connsiteX116" fmla="*/ 4924425 w 6284119"/>
              <a:gd name="connsiteY116" fmla="*/ 1583403 h 1623884"/>
              <a:gd name="connsiteX117" fmla="*/ 5122069 w 6284119"/>
              <a:gd name="connsiteY117" fmla="*/ 1561971 h 1623884"/>
              <a:gd name="connsiteX118" fmla="*/ 5291138 w 6284119"/>
              <a:gd name="connsiteY118" fmla="*/ 1540540 h 1623884"/>
              <a:gd name="connsiteX119" fmla="*/ 5398294 w 6284119"/>
              <a:gd name="connsiteY119" fmla="*/ 1550065 h 1623884"/>
              <a:gd name="connsiteX120" fmla="*/ 5474494 w 6284119"/>
              <a:gd name="connsiteY120" fmla="*/ 1509584 h 1623884"/>
              <a:gd name="connsiteX121" fmla="*/ 5531644 w 6284119"/>
              <a:gd name="connsiteY121" fmla="*/ 1442909 h 1623884"/>
              <a:gd name="connsiteX122" fmla="*/ 5584031 w 6284119"/>
              <a:gd name="connsiteY122" fmla="*/ 1433384 h 1623884"/>
              <a:gd name="connsiteX123" fmla="*/ 5722144 w 6284119"/>
              <a:gd name="connsiteY123" fmla="*/ 1471484 h 1623884"/>
              <a:gd name="connsiteX124" fmla="*/ 5781675 w 6284119"/>
              <a:gd name="connsiteY124" fmla="*/ 1459578 h 1623884"/>
              <a:gd name="connsiteX125" fmla="*/ 5860256 w 6284119"/>
              <a:gd name="connsiteY125" fmla="*/ 1488153 h 1623884"/>
              <a:gd name="connsiteX126" fmla="*/ 5922169 w 6284119"/>
              <a:gd name="connsiteY126" fmla="*/ 1531015 h 1623884"/>
              <a:gd name="connsiteX127" fmla="*/ 6017419 w 6284119"/>
              <a:gd name="connsiteY127" fmla="*/ 1538159 h 1623884"/>
              <a:gd name="connsiteX128" fmla="*/ 6055519 w 6284119"/>
              <a:gd name="connsiteY128" fmla="*/ 1521490 h 1623884"/>
              <a:gd name="connsiteX129" fmla="*/ 6117431 w 6284119"/>
              <a:gd name="connsiteY129" fmla="*/ 1521490 h 1623884"/>
              <a:gd name="connsiteX130" fmla="*/ 6236494 w 6284119"/>
              <a:gd name="connsiteY130" fmla="*/ 1542921 h 1623884"/>
              <a:gd name="connsiteX131" fmla="*/ 6281738 w 6284119"/>
              <a:gd name="connsiteY131" fmla="*/ 1526253 h 1623884"/>
              <a:gd name="connsiteX132" fmla="*/ 6265069 w 6284119"/>
              <a:gd name="connsiteY132" fmla="*/ 1469103 h 1623884"/>
              <a:gd name="connsiteX133" fmla="*/ 6284119 w 6284119"/>
              <a:gd name="connsiteY133" fmla="*/ 1409571 h 1623884"/>
              <a:gd name="connsiteX134" fmla="*/ 6269831 w 6284119"/>
              <a:gd name="connsiteY134" fmla="*/ 1342896 h 1623884"/>
              <a:gd name="connsiteX135" fmla="*/ 6253163 w 6284119"/>
              <a:gd name="connsiteY135" fmla="*/ 1290509 h 1623884"/>
              <a:gd name="connsiteX136" fmla="*/ 6279356 w 6284119"/>
              <a:gd name="connsiteY136" fmla="*/ 1273840 h 1623884"/>
              <a:gd name="connsiteX137" fmla="*/ 6272213 w 6284119"/>
              <a:gd name="connsiteY137"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588169 w 6284119"/>
              <a:gd name="connsiteY48" fmla="*/ 1061909 h 1623884"/>
              <a:gd name="connsiteX49" fmla="*/ 690563 w 6284119"/>
              <a:gd name="connsiteY49" fmla="*/ 1061909 h 1623884"/>
              <a:gd name="connsiteX50" fmla="*/ 759619 w 6284119"/>
              <a:gd name="connsiteY50" fmla="*/ 1023809 h 1623884"/>
              <a:gd name="connsiteX51" fmla="*/ 819150 w 6284119"/>
              <a:gd name="connsiteY51" fmla="*/ 1021428 h 1623884"/>
              <a:gd name="connsiteX52" fmla="*/ 926306 w 6284119"/>
              <a:gd name="connsiteY52" fmla="*/ 1092865 h 1623884"/>
              <a:gd name="connsiteX53" fmla="*/ 931069 w 6284119"/>
              <a:gd name="connsiteY53" fmla="*/ 1061909 h 1623884"/>
              <a:gd name="connsiteX54" fmla="*/ 1002506 w 6284119"/>
              <a:gd name="connsiteY54" fmla="*/ 1100009 h 1623884"/>
              <a:gd name="connsiteX55" fmla="*/ 1123950 w 6284119"/>
              <a:gd name="connsiteY55" fmla="*/ 1183353 h 1623884"/>
              <a:gd name="connsiteX56" fmla="*/ 1202531 w 6284119"/>
              <a:gd name="connsiteY56" fmla="*/ 1200021 h 1623884"/>
              <a:gd name="connsiteX57" fmla="*/ 1266825 w 6284119"/>
              <a:gd name="connsiteY57" fmla="*/ 1314321 h 1623884"/>
              <a:gd name="connsiteX58" fmla="*/ 1478756 w 6284119"/>
              <a:gd name="connsiteY58" fmla="*/ 1414334 h 1623884"/>
              <a:gd name="connsiteX59" fmla="*/ 1593056 w 6284119"/>
              <a:gd name="connsiteY59" fmla="*/ 1421478 h 1623884"/>
              <a:gd name="connsiteX60" fmla="*/ 1814513 w 6284119"/>
              <a:gd name="connsiteY60" fmla="*/ 1402428 h 1623884"/>
              <a:gd name="connsiteX61" fmla="*/ 1921669 w 6284119"/>
              <a:gd name="connsiteY61" fmla="*/ 1402428 h 1623884"/>
              <a:gd name="connsiteX62" fmla="*/ 1990725 w 6284119"/>
              <a:gd name="connsiteY62" fmla="*/ 1438146 h 1623884"/>
              <a:gd name="connsiteX63" fmla="*/ 2045494 w 6284119"/>
              <a:gd name="connsiteY63" fmla="*/ 1490534 h 1623884"/>
              <a:gd name="connsiteX64" fmla="*/ 2121694 w 6284119"/>
              <a:gd name="connsiteY64" fmla="*/ 1471484 h 1623884"/>
              <a:gd name="connsiteX65" fmla="*/ 2212181 w 6284119"/>
              <a:gd name="connsiteY65" fmla="*/ 1454815 h 1623884"/>
              <a:gd name="connsiteX66" fmla="*/ 2266950 w 6284119"/>
              <a:gd name="connsiteY66" fmla="*/ 1473865 h 1623884"/>
              <a:gd name="connsiteX67" fmla="*/ 2388394 w 6284119"/>
              <a:gd name="connsiteY67" fmla="*/ 1573878 h 1623884"/>
              <a:gd name="connsiteX68" fmla="*/ 2466975 w 6284119"/>
              <a:gd name="connsiteY68" fmla="*/ 1616740 h 1623884"/>
              <a:gd name="connsiteX69" fmla="*/ 2564606 w 6284119"/>
              <a:gd name="connsiteY69" fmla="*/ 1623884 h 1623884"/>
              <a:gd name="connsiteX70" fmla="*/ 2652713 w 6284119"/>
              <a:gd name="connsiteY70" fmla="*/ 1611978 h 1623884"/>
              <a:gd name="connsiteX71" fmla="*/ 2686050 w 6284119"/>
              <a:gd name="connsiteY71" fmla="*/ 1573878 h 1623884"/>
              <a:gd name="connsiteX72" fmla="*/ 2657475 w 6284119"/>
              <a:gd name="connsiteY72" fmla="*/ 1516728 h 1623884"/>
              <a:gd name="connsiteX73" fmla="*/ 2562225 w 6284119"/>
              <a:gd name="connsiteY73" fmla="*/ 1483390 h 1623884"/>
              <a:gd name="connsiteX74" fmla="*/ 2445544 w 6284119"/>
              <a:gd name="connsiteY74" fmla="*/ 1483390 h 1623884"/>
              <a:gd name="connsiteX75" fmla="*/ 2414588 w 6284119"/>
              <a:gd name="connsiteY75" fmla="*/ 1466721 h 1623884"/>
              <a:gd name="connsiteX76" fmla="*/ 2436019 w 6284119"/>
              <a:gd name="connsiteY76" fmla="*/ 1445290 h 1623884"/>
              <a:gd name="connsiteX77" fmla="*/ 2528888 w 6284119"/>
              <a:gd name="connsiteY77" fmla="*/ 1433384 h 1623884"/>
              <a:gd name="connsiteX78" fmla="*/ 2616994 w 6284119"/>
              <a:gd name="connsiteY78" fmla="*/ 1435765 h 1623884"/>
              <a:gd name="connsiteX79" fmla="*/ 2695575 w 6284119"/>
              <a:gd name="connsiteY79" fmla="*/ 1380996 h 1623884"/>
              <a:gd name="connsiteX80" fmla="*/ 2733675 w 6284119"/>
              <a:gd name="connsiteY80" fmla="*/ 1383378 h 1623884"/>
              <a:gd name="connsiteX81" fmla="*/ 2783681 w 6284119"/>
              <a:gd name="connsiteY81" fmla="*/ 1431003 h 1623884"/>
              <a:gd name="connsiteX82" fmla="*/ 2852738 w 6284119"/>
              <a:gd name="connsiteY82" fmla="*/ 1450053 h 1623884"/>
              <a:gd name="connsiteX83" fmla="*/ 2864644 w 6284119"/>
              <a:gd name="connsiteY83" fmla="*/ 1481009 h 1623884"/>
              <a:gd name="connsiteX84" fmla="*/ 2864644 w 6284119"/>
              <a:gd name="connsiteY84" fmla="*/ 1516728 h 1623884"/>
              <a:gd name="connsiteX85" fmla="*/ 2817019 w 6284119"/>
              <a:gd name="connsiteY85" fmla="*/ 1552446 h 1623884"/>
              <a:gd name="connsiteX86" fmla="*/ 2771775 w 6284119"/>
              <a:gd name="connsiteY86" fmla="*/ 1509584 h 1623884"/>
              <a:gd name="connsiteX87" fmla="*/ 2747963 w 6284119"/>
              <a:gd name="connsiteY87" fmla="*/ 1461959 h 1623884"/>
              <a:gd name="connsiteX88" fmla="*/ 2721769 w 6284119"/>
              <a:gd name="connsiteY88" fmla="*/ 1483390 h 1623884"/>
              <a:gd name="connsiteX89" fmla="*/ 2738438 w 6284119"/>
              <a:gd name="connsiteY89" fmla="*/ 1561971 h 1623884"/>
              <a:gd name="connsiteX90" fmla="*/ 2805113 w 6284119"/>
              <a:gd name="connsiteY90" fmla="*/ 1578640 h 1623884"/>
              <a:gd name="connsiteX91" fmla="*/ 2912269 w 6284119"/>
              <a:gd name="connsiteY91" fmla="*/ 1595309 h 1623884"/>
              <a:gd name="connsiteX92" fmla="*/ 3026569 w 6284119"/>
              <a:gd name="connsiteY92" fmla="*/ 1550065 h 1623884"/>
              <a:gd name="connsiteX93" fmla="*/ 3131344 w 6284119"/>
              <a:gd name="connsiteY93" fmla="*/ 1545303 h 1623884"/>
              <a:gd name="connsiteX94" fmla="*/ 3205163 w 6284119"/>
              <a:gd name="connsiteY94" fmla="*/ 1557209 h 1623884"/>
              <a:gd name="connsiteX95" fmla="*/ 3240881 w 6284119"/>
              <a:gd name="connsiteY95" fmla="*/ 1511965 h 1623884"/>
              <a:gd name="connsiteX96" fmla="*/ 3288506 w 6284119"/>
              <a:gd name="connsiteY96" fmla="*/ 1490534 h 1623884"/>
              <a:gd name="connsiteX97" fmla="*/ 3331369 w 6284119"/>
              <a:gd name="connsiteY97" fmla="*/ 1495296 h 1623884"/>
              <a:gd name="connsiteX98" fmla="*/ 3381375 w 6284119"/>
              <a:gd name="connsiteY98" fmla="*/ 1550065 h 1623884"/>
              <a:gd name="connsiteX99" fmla="*/ 3386138 w 6284119"/>
              <a:gd name="connsiteY99" fmla="*/ 1552446 h 1623884"/>
              <a:gd name="connsiteX100" fmla="*/ 3426619 w 6284119"/>
              <a:gd name="connsiteY100" fmla="*/ 1576259 h 1623884"/>
              <a:gd name="connsiteX101" fmla="*/ 3483769 w 6284119"/>
              <a:gd name="connsiteY101" fmla="*/ 1581021 h 1623884"/>
              <a:gd name="connsiteX102" fmla="*/ 3524250 w 6284119"/>
              <a:gd name="connsiteY102" fmla="*/ 1571496 h 1623884"/>
              <a:gd name="connsiteX103" fmla="*/ 3557588 w 6284119"/>
              <a:gd name="connsiteY103" fmla="*/ 1528634 h 1623884"/>
              <a:gd name="connsiteX104" fmla="*/ 3690938 w 6284119"/>
              <a:gd name="connsiteY104" fmla="*/ 1559590 h 1623884"/>
              <a:gd name="connsiteX105" fmla="*/ 3752850 w 6284119"/>
              <a:gd name="connsiteY105" fmla="*/ 1490534 h 1623884"/>
              <a:gd name="connsiteX106" fmla="*/ 3929063 w 6284119"/>
              <a:gd name="connsiteY106" fmla="*/ 1519109 h 1623884"/>
              <a:gd name="connsiteX107" fmla="*/ 3983831 w 6284119"/>
              <a:gd name="connsiteY107" fmla="*/ 1519109 h 1623884"/>
              <a:gd name="connsiteX108" fmla="*/ 4043363 w 6284119"/>
              <a:gd name="connsiteY108" fmla="*/ 1414334 h 1623884"/>
              <a:gd name="connsiteX109" fmla="*/ 4150519 w 6284119"/>
              <a:gd name="connsiteY109" fmla="*/ 1450053 h 1623884"/>
              <a:gd name="connsiteX110" fmla="*/ 4188619 w 6284119"/>
              <a:gd name="connsiteY110" fmla="*/ 1476246 h 1623884"/>
              <a:gd name="connsiteX111" fmla="*/ 4250531 w 6284119"/>
              <a:gd name="connsiteY111" fmla="*/ 1404809 h 1623884"/>
              <a:gd name="connsiteX112" fmla="*/ 4486275 w 6284119"/>
              <a:gd name="connsiteY112" fmla="*/ 1438146 h 1623884"/>
              <a:gd name="connsiteX113" fmla="*/ 4443413 w 6284119"/>
              <a:gd name="connsiteY113" fmla="*/ 1495296 h 1623884"/>
              <a:gd name="connsiteX114" fmla="*/ 4502944 w 6284119"/>
              <a:gd name="connsiteY114" fmla="*/ 1557209 h 1623884"/>
              <a:gd name="connsiteX115" fmla="*/ 4538663 w 6284119"/>
              <a:gd name="connsiteY115" fmla="*/ 1585784 h 1623884"/>
              <a:gd name="connsiteX116" fmla="*/ 4722019 w 6284119"/>
              <a:gd name="connsiteY116" fmla="*/ 1600071 h 1623884"/>
              <a:gd name="connsiteX117" fmla="*/ 4924425 w 6284119"/>
              <a:gd name="connsiteY117" fmla="*/ 1583403 h 1623884"/>
              <a:gd name="connsiteX118" fmla="*/ 5122069 w 6284119"/>
              <a:gd name="connsiteY118" fmla="*/ 1561971 h 1623884"/>
              <a:gd name="connsiteX119" fmla="*/ 5291138 w 6284119"/>
              <a:gd name="connsiteY119" fmla="*/ 1540540 h 1623884"/>
              <a:gd name="connsiteX120" fmla="*/ 5398294 w 6284119"/>
              <a:gd name="connsiteY120" fmla="*/ 1550065 h 1623884"/>
              <a:gd name="connsiteX121" fmla="*/ 5474494 w 6284119"/>
              <a:gd name="connsiteY121" fmla="*/ 1509584 h 1623884"/>
              <a:gd name="connsiteX122" fmla="*/ 5531644 w 6284119"/>
              <a:gd name="connsiteY122" fmla="*/ 1442909 h 1623884"/>
              <a:gd name="connsiteX123" fmla="*/ 5584031 w 6284119"/>
              <a:gd name="connsiteY123" fmla="*/ 1433384 h 1623884"/>
              <a:gd name="connsiteX124" fmla="*/ 5722144 w 6284119"/>
              <a:gd name="connsiteY124" fmla="*/ 1471484 h 1623884"/>
              <a:gd name="connsiteX125" fmla="*/ 5781675 w 6284119"/>
              <a:gd name="connsiteY125" fmla="*/ 1459578 h 1623884"/>
              <a:gd name="connsiteX126" fmla="*/ 5860256 w 6284119"/>
              <a:gd name="connsiteY126" fmla="*/ 1488153 h 1623884"/>
              <a:gd name="connsiteX127" fmla="*/ 5922169 w 6284119"/>
              <a:gd name="connsiteY127" fmla="*/ 1531015 h 1623884"/>
              <a:gd name="connsiteX128" fmla="*/ 6017419 w 6284119"/>
              <a:gd name="connsiteY128" fmla="*/ 1538159 h 1623884"/>
              <a:gd name="connsiteX129" fmla="*/ 6055519 w 6284119"/>
              <a:gd name="connsiteY129" fmla="*/ 1521490 h 1623884"/>
              <a:gd name="connsiteX130" fmla="*/ 6117431 w 6284119"/>
              <a:gd name="connsiteY130" fmla="*/ 1521490 h 1623884"/>
              <a:gd name="connsiteX131" fmla="*/ 6236494 w 6284119"/>
              <a:gd name="connsiteY131" fmla="*/ 1542921 h 1623884"/>
              <a:gd name="connsiteX132" fmla="*/ 6281738 w 6284119"/>
              <a:gd name="connsiteY132" fmla="*/ 1526253 h 1623884"/>
              <a:gd name="connsiteX133" fmla="*/ 6265069 w 6284119"/>
              <a:gd name="connsiteY133" fmla="*/ 1469103 h 1623884"/>
              <a:gd name="connsiteX134" fmla="*/ 6284119 w 6284119"/>
              <a:gd name="connsiteY134" fmla="*/ 1409571 h 1623884"/>
              <a:gd name="connsiteX135" fmla="*/ 6269831 w 6284119"/>
              <a:gd name="connsiteY135" fmla="*/ 1342896 h 1623884"/>
              <a:gd name="connsiteX136" fmla="*/ 6253163 w 6284119"/>
              <a:gd name="connsiteY136" fmla="*/ 1290509 h 1623884"/>
              <a:gd name="connsiteX137" fmla="*/ 6279356 w 6284119"/>
              <a:gd name="connsiteY137" fmla="*/ 1273840 h 1623884"/>
              <a:gd name="connsiteX138" fmla="*/ 6272213 w 6284119"/>
              <a:gd name="connsiteY138"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261938 w 6284119"/>
              <a:gd name="connsiteY48" fmla="*/ 802353 h 1623884"/>
              <a:gd name="connsiteX49" fmla="*/ 588169 w 6284119"/>
              <a:gd name="connsiteY49" fmla="*/ 1061909 h 1623884"/>
              <a:gd name="connsiteX50" fmla="*/ 690563 w 6284119"/>
              <a:gd name="connsiteY50" fmla="*/ 1061909 h 1623884"/>
              <a:gd name="connsiteX51" fmla="*/ 759619 w 6284119"/>
              <a:gd name="connsiteY51" fmla="*/ 1023809 h 1623884"/>
              <a:gd name="connsiteX52" fmla="*/ 819150 w 6284119"/>
              <a:gd name="connsiteY52" fmla="*/ 1021428 h 1623884"/>
              <a:gd name="connsiteX53" fmla="*/ 926306 w 6284119"/>
              <a:gd name="connsiteY53" fmla="*/ 1092865 h 1623884"/>
              <a:gd name="connsiteX54" fmla="*/ 931069 w 6284119"/>
              <a:gd name="connsiteY54" fmla="*/ 1061909 h 1623884"/>
              <a:gd name="connsiteX55" fmla="*/ 1002506 w 6284119"/>
              <a:gd name="connsiteY55" fmla="*/ 1100009 h 1623884"/>
              <a:gd name="connsiteX56" fmla="*/ 1123950 w 6284119"/>
              <a:gd name="connsiteY56" fmla="*/ 1183353 h 1623884"/>
              <a:gd name="connsiteX57" fmla="*/ 1202531 w 6284119"/>
              <a:gd name="connsiteY57" fmla="*/ 1200021 h 1623884"/>
              <a:gd name="connsiteX58" fmla="*/ 1266825 w 6284119"/>
              <a:gd name="connsiteY58" fmla="*/ 1314321 h 1623884"/>
              <a:gd name="connsiteX59" fmla="*/ 1478756 w 6284119"/>
              <a:gd name="connsiteY59" fmla="*/ 1414334 h 1623884"/>
              <a:gd name="connsiteX60" fmla="*/ 1593056 w 6284119"/>
              <a:gd name="connsiteY60" fmla="*/ 1421478 h 1623884"/>
              <a:gd name="connsiteX61" fmla="*/ 1814513 w 6284119"/>
              <a:gd name="connsiteY61" fmla="*/ 1402428 h 1623884"/>
              <a:gd name="connsiteX62" fmla="*/ 1921669 w 6284119"/>
              <a:gd name="connsiteY62" fmla="*/ 1402428 h 1623884"/>
              <a:gd name="connsiteX63" fmla="*/ 1990725 w 6284119"/>
              <a:gd name="connsiteY63" fmla="*/ 1438146 h 1623884"/>
              <a:gd name="connsiteX64" fmla="*/ 2045494 w 6284119"/>
              <a:gd name="connsiteY64" fmla="*/ 1490534 h 1623884"/>
              <a:gd name="connsiteX65" fmla="*/ 2121694 w 6284119"/>
              <a:gd name="connsiteY65" fmla="*/ 1471484 h 1623884"/>
              <a:gd name="connsiteX66" fmla="*/ 2212181 w 6284119"/>
              <a:gd name="connsiteY66" fmla="*/ 1454815 h 1623884"/>
              <a:gd name="connsiteX67" fmla="*/ 2266950 w 6284119"/>
              <a:gd name="connsiteY67" fmla="*/ 1473865 h 1623884"/>
              <a:gd name="connsiteX68" fmla="*/ 2388394 w 6284119"/>
              <a:gd name="connsiteY68" fmla="*/ 1573878 h 1623884"/>
              <a:gd name="connsiteX69" fmla="*/ 2466975 w 6284119"/>
              <a:gd name="connsiteY69" fmla="*/ 1616740 h 1623884"/>
              <a:gd name="connsiteX70" fmla="*/ 2564606 w 6284119"/>
              <a:gd name="connsiteY70" fmla="*/ 1623884 h 1623884"/>
              <a:gd name="connsiteX71" fmla="*/ 2652713 w 6284119"/>
              <a:gd name="connsiteY71" fmla="*/ 1611978 h 1623884"/>
              <a:gd name="connsiteX72" fmla="*/ 2686050 w 6284119"/>
              <a:gd name="connsiteY72" fmla="*/ 1573878 h 1623884"/>
              <a:gd name="connsiteX73" fmla="*/ 2657475 w 6284119"/>
              <a:gd name="connsiteY73" fmla="*/ 1516728 h 1623884"/>
              <a:gd name="connsiteX74" fmla="*/ 2562225 w 6284119"/>
              <a:gd name="connsiteY74" fmla="*/ 1483390 h 1623884"/>
              <a:gd name="connsiteX75" fmla="*/ 2445544 w 6284119"/>
              <a:gd name="connsiteY75" fmla="*/ 1483390 h 1623884"/>
              <a:gd name="connsiteX76" fmla="*/ 2414588 w 6284119"/>
              <a:gd name="connsiteY76" fmla="*/ 1466721 h 1623884"/>
              <a:gd name="connsiteX77" fmla="*/ 2436019 w 6284119"/>
              <a:gd name="connsiteY77" fmla="*/ 1445290 h 1623884"/>
              <a:gd name="connsiteX78" fmla="*/ 2528888 w 6284119"/>
              <a:gd name="connsiteY78" fmla="*/ 1433384 h 1623884"/>
              <a:gd name="connsiteX79" fmla="*/ 2616994 w 6284119"/>
              <a:gd name="connsiteY79" fmla="*/ 1435765 h 1623884"/>
              <a:gd name="connsiteX80" fmla="*/ 2695575 w 6284119"/>
              <a:gd name="connsiteY80" fmla="*/ 1380996 h 1623884"/>
              <a:gd name="connsiteX81" fmla="*/ 2733675 w 6284119"/>
              <a:gd name="connsiteY81" fmla="*/ 1383378 h 1623884"/>
              <a:gd name="connsiteX82" fmla="*/ 2783681 w 6284119"/>
              <a:gd name="connsiteY82" fmla="*/ 1431003 h 1623884"/>
              <a:gd name="connsiteX83" fmla="*/ 2852738 w 6284119"/>
              <a:gd name="connsiteY83" fmla="*/ 1450053 h 1623884"/>
              <a:gd name="connsiteX84" fmla="*/ 2864644 w 6284119"/>
              <a:gd name="connsiteY84" fmla="*/ 1481009 h 1623884"/>
              <a:gd name="connsiteX85" fmla="*/ 2864644 w 6284119"/>
              <a:gd name="connsiteY85" fmla="*/ 1516728 h 1623884"/>
              <a:gd name="connsiteX86" fmla="*/ 2817019 w 6284119"/>
              <a:gd name="connsiteY86" fmla="*/ 1552446 h 1623884"/>
              <a:gd name="connsiteX87" fmla="*/ 2771775 w 6284119"/>
              <a:gd name="connsiteY87" fmla="*/ 1509584 h 1623884"/>
              <a:gd name="connsiteX88" fmla="*/ 2747963 w 6284119"/>
              <a:gd name="connsiteY88" fmla="*/ 1461959 h 1623884"/>
              <a:gd name="connsiteX89" fmla="*/ 2721769 w 6284119"/>
              <a:gd name="connsiteY89" fmla="*/ 1483390 h 1623884"/>
              <a:gd name="connsiteX90" fmla="*/ 2738438 w 6284119"/>
              <a:gd name="connsiteY90" fmla="*/ 1561971 h 1623884"/>
              <a:gd name="connsiteX91" fmla="*/ 2805113 w 6284119"/>
              <a:gd name="connsiteY91" fmla="*/ 1578640 h 1623884"/>
              <a:gd name="connsiteX92" fmla="*/ 2912269 w 6284119"/>
              <a:gd name="connsiteY92" fmla="*/ 1595309 h 1623884"/>
              <a:gd name="connsiteX93" fmla="*/ 3026569 w 6284119"/>
              <a:gd name="connsiteY93" fmla="*/ 1550065 h 1623884"/>
              <a:gd name="connsiteX94" fmla="*/ 3131344 w 6284119"/>
              <a:gd name="connsiteY94" fmla="*/ 1545303 h 1623884"/>
              <a:gd name="connsiteX95" fmla="*/ 3205163 w 6284119"/>
              <a:gd name="connsiteY95" fmla="*/ 1557209 h 1623884"/>
              <a:gd name="connsiteX96" fmla="*/ 3240881 w 6284119"/>
              <a:gd name="connsiteY96" fmla="*/ 1511965 h 1623884"/>
              <a:gd name="connsiteX97" fmla="*/ 3288506 w 6284119"/>
              <a:gd name="connsiteY97" fmla="*/ 1490534 h 1623884"/>
              <a:gd name="connsiteX98" fmla="*/ 3331369 w 6284119"/>
              <a:gd name="connsiteY98" fmla="*/ 1495296 h 1623884"/>
              <a:gd name="connsiteX99" fmla="*/ 3381375 w 6284119"/>
              <a:gd name="connsiteY99" fmla="*/ 1550065 h 1623884"/>
              <a:gd name="connsiteX100" fmla="*/ 3386138 w 6284119"/>
              <a:gd name="connsiteY100" fmla="*/ 1552446 h 1623884"/>
              <a:gd name="connsiteX101" fmla="*/ 3426619 w 6284119"/>
              <a:gd name="connsiteY101" fmla="*/ 1576259 h 1623884"/>
              <a:gd name="connsiteX102" fmla="*/ 3483769 w 6284119"/>
              <a:gd name="connsiteY102" fmla="*/ 1581021 h 1623884"/>
              <a:gd name="connsiteX103" fmla="*/ 3524250 w 6284119"/>
              <a:gd name="connsiteY103" fmla="*/ 1571496 h 1623884"/>
              <a:gd name="connsiteX104" fmla="*/ 3557588 w 6284119"/>
              <a:gd name="connsiteY104" fmla="*/ 1528634 h 1623884"/>
              <a:gd name="connsiteX105" fmla="*/ 3690938 w 6284119"/>
              <a:gd name="connsiteY105" fmla="*/ 1559590 h 1623884"/>
              <a:gd name="connsiteX106" fmla="*/ 3752850 w 6284119"/>
              <a:gd name="connsiteY106" fmla="*/ 1490534 h 1623884"/>
              <a:gd name="connsiteX107" fmla="*/ 3929063 w 6284119"/>
              <a:gd name="connsiteY107" fmla="*/ 1519109 h 1623884"/>
              <a:gd name="connsiteX108" fmla="*/ 3983831 w 6284119"/>
              <a:gd name="connsiteY108" fmla="*/ 1519109 h 1623884"/>
              <a:gd name="connsiteX109" fmla="*/ 4043363 w 6284119"/>
              <a:gd name="connsiteY109" fmla="*/ 1414334 h 1623884"/>
              <a:gd name="connsiteX110" fmla="*/ 4150519 w 6284119"/>
              <a:gd name="connsiteY110" fmla="*/ 1450053 h 1623884"/>
              <a:gd name="connsiteX111" fmla="*/ 4188619 w 6284119"/>
              <a:gd name="connsiteY111" fmla="*/ 1476246 h 1623884"/>
              <a:gd name="connsiteX112" fmla="*/ 4250531 w 6284119"/>
              <a:gd name="connsiteY112" fmla="*/ 1404809 h 1623884"/>
              <a:gd name="connsiteX113" fmla="*/ 4486275 w 6284119"/>
              <a:gd name="connsiteY113" fmla="*/ 1438146 h 1623884"/>
              <a:gd name="connsiteX114" fmla="*/ 4443413 w 6284119"/>
              <a:gd name="connsiteY114" fmla="*/ 1495296 h 1623884"/>
              <a:gd name="connsiteX115" fmla="*/ 4502944 w 6284119"/>
              <a:gd name="connsiteY115" fmla="*/ 1557209 h 1623884"/>
              <a:gd name="connsiteX116" fmla="*/ 4538663 w 6284119"/>
              <a:gd name="connsiteY116" fmla="*/ 1585784 h 1623884"/>
              <a:gd name="connsiteX117" fmla="*/ 4722019 w 6284119"/>
              <a:gd name="connsiteY117" fmla="*/ 1600071 h 1623884"/>
              <a:gd name="connsiteX118" fmla="*/ 4924425 w 6284119"/>
              <a:gd name="connsiteY118" fmla="*/ 1583403 h 1623884"/>
              <a:gd name="connsiteX119" fmla="*/ 5122069 w 6284119"/>
              <a:gd name="connsiteY119" fmla="*/ 1561971 h 1623884"/>
              <a:gd name="connsiteX120" fmla="*/ 5291138 w 6284119"/>
              <a:gd name="connsiteY120" fmla="*/ 1540540 h 1623884"/>
              <a:gd name="connsiteX121" fmla="*/ 5398294 w 6284119"/>
              <a:gd name="connsiteY121" fmla="*/ 1550065 h 1623884"/>
              <a:gd name="connsiteX122" fmla="*/ 5474494 w 6284119"/>
              <a:gd name="connsiteY122" fmla="*/ 1509584 h 1623884"/>
              <a:gd name="connsiteX123" fmla="*/ 5531644 w 6284119"/>
              <a:gd name="connsiteY123" fmla="*/ 1442909 h 1623884"/>
              <a:gd name="connsiteX124" fmla="*/ 5584031 w 6284119"/>
              <a:gd name="connsiteY124" fmla="*/ 1433384 h 1623884"/>
              <a:gd name="connsiteX125" fmla="*/ 5722144 w 6284119"/>
              <a:gd name="connsiteY125" fmla="*/ 1471484 h 1623884"/>
              <a:gd name="connsiteX126" fmla="*/ 5781675 w 6284119"/>
              <a:gd name="connsiteY126" fmla="*/ 1459578 h 1623884"/>
              <a:gd name="connsiteX127" fmla="*/ 5860256 w 6284119"/>
              <a:gd name="connsiteY127" fmla="*/ 1488153 h 1623884"/>
              <a:gd name="connsiteX128" fmla="*/ 5922169 w 6284119"/>
              <a:gd name="connsiteY128" fmla="*/ 1531015 h 1623884"/>
              <a:gd name="connsiteX129" fmla="*/ 6017419 w 6284119"/>
              <a:gd name="connsiteY129" fmla="*/ 1538159 h 1623884"/>
              <a:gd name="connsiteX130" fmla="*/ 6055519 w 6284119"/>
              <a:gd name="connsiteY130" fmla="*/ 1521490 h 1623884"/>
              <a:gd name="connsiteX131" fmla="*/ 6117431 w 6284119"/>
              <a:gd name="connsiteY131" fmla="*/ 1521490 h 1623884"/>
              <a:gd name="connsiteX132" fmla="*/ 6236494 w 6284119"/>
              <a:gd name="connsiteY132" fmla="*/ 1542921 h 1623884"/>
              <a:gd name="connsiteX133" fmla="*/ 6281738 w 6284119"/>
              <a:gd name="connsiteY133" fmla="*/ 1526253 h 1623884"/>
              <a:gd name="connsiteX134" fmla="*/ 6265069 w 6284119"/>
              <a:gd name="connsiteY134" fmla="*/ 1469103 h 1623884"/>
              <a:gd name="connsiteX135" fmla="*/ 6284119 w 6284119"/>
              <a:gd name="connsiteY135" fmla="*/ 1409571 h 1623884"/>
              <a:gd name="connsiteX136" fmla="*/ 6269831 w 6284119"/>
              <a:gd name="connsiteY136" fmla="*/ 1342896 h 1623884"/>
              <a:gd name="connsiteX137" fmla="*/ 6253163 w 6284119"/>
              <a:gd name="connsiteY137" fmla="*/ 1290509 h 1623884"/>
              <a:gd name="connsiteX138" fmla="*/ 6279356 w 6284119"/>
              <a:gd name="connsiteY138" fmla="*/ 1273840 h 1623884"/>
              <a:gd name="connsiteX139" fmla="*/ 6272213 w 6284119"/>
              <a:gd name="connsiteY139"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319088 w 6284119"/>
              <a:gd name="connsiteY48" fmla="*/ 871409 h 1623884"/>
              <a:gd name="connsiteX49" fmla="*/ 261938 w 6284119"/>
              <a:gd name="connsiteY49" fmla="*/ 802353 h 1623884"/>
              <a:gd name="connsiteX50" fmla="*/ 588169 w 6284119"/>
              <a:gd name="connsiteY50" fmla="*/ 1061909 h 1623884"/>
              <a:gd name="connsiteX51" fmla="*/ 690563 w 6284119"/>
              <a:gd name="connsiteY51" fmla="*/ 1061909 h 1623884"/>
              <a:gd name="connsiteX52" fmla="*/ 759619 w 6284119"/>
              <a:gd name="connsiteY52" fmla="*/ 1023809 h 1623884"/>
              <a:gd name="connsiteX53" fmla="*/ 819150 w 6284119"/>
              <a:gd name="connsiteY53" fmla="*/ 1021428 h 1623884"/>
              <a:gd name="connsiteX54" fmla="*/ 926306 w 6284119"/>
              <a:gd name="connsiteY54" fmla="*/ 1092865 h 1623884"/>
              <a:gd name="connsiteX55" fmla="*/ 931069 w 6284119"/>
              <a:gd name="connsiteY55" fmla="*/ 1061909 h 1623884"/>
              <a:gd name="connsiteX56" fmla="*/ 1002506 w 6284119"/>
              <a:gd name="connsiteY56" fmla="*/ 1100009 h 1623884"/>
              <a:gd name="connsiteX57" fmla="*/ 1123950 w 6284119"/>
              <a:gd name="connsiteY57" fmla="*/ 1183353 h 1623884"/>
              <a:gd name="connsiteX58" fmla="*/ 1202531 w 6284119"/>
              <a:gd name="connsiteY58" fmla="*/ 1200021 h 1623884"/>
              <a:gd name="connsiteX59" fmla="*/ 1266825 w 6284119"/>
              <a:gd name="connsiteY59" fmla="*/ 1314321 h 1623884"/>
              <a:gd name="connsiteX60" fmla="*/ 1478756 w 6284119"/>
              <a:gd name="connsiteY60" fmla="*/ 1414334 h 1623884"/>
              <a:gd name="connsiteX61" fmla="*/ 1593056 w 6284119"/>
              <a:gd name="connsiteY61" fmla="*/ 1421478 h 1623884"/>
              <a:gd name="connsiteX62" fmla="*/ 1814513 w 6284119"/>
              <a:gd name="connsiteY62" fmla="*/ 1402428 h 1623884"/>
              <a:gd name="connsiteX63" fmla="*/ 1921669 w 6284119"/>
              <a:gd name="connsiteY63" fmla="*/ 1402428 h 1623884"/>
              <a:gd name="connsiteX64" fmla="*/ 1990725 w 6284119"/>
              <a:gd name="connsiteY64" fmla="*/ 1438146 h 1623884"/>
              <a:gd name="connsiteX65" fmla="*/ 2045494 w 6284119"/>
              <a:gd name="connsiteY65" fmla="*/ 1490534 h 1623884"/>
              <a:gd name="connsiteX66" fmla="*/ 2121694 w 6284119"/>
              <a:gd name="connsiteY66" fmla="*/ 1471484 h 1623884"/>
              <a:gd name="connsiteX67" fmla="*/ 2212181 w 6284119"/>
              <a:gd name="connsiteY67" fmla="*/ 1454815 h 1623884"/>
              <a:gd name="connsiteX68" fmla="*/ 2266950 w 6284119"/>
              <a:gd name="connsiteY68" fmla="*/ 1473865 h 1623884"/>
              <a:gd name="connsiteX69" fmla="*/ 2388394 w 6284119"/>
              <a:gd name="connsiteY69" fmla="*/ 1573878 h 1623884"/>
              <a:gd name="connsiteX70" fmla="*/ 2466975 w 6284119"/>
              <a:gd name="connsiteY70" fmla="*/ 1616740 h 1623884"/>
              <a:gd name="connsiteX71" fmla="*/ 2564606 w 6284119"/>
              <a:gd name="connsiteY71" fmla="*/ 1623884 h 1623884"/>
              <a:gd name="connsiteX72" fmla="*/ 2652713 w 6284119"/>
              <a:gd name="connsiteY72" fmla="*/ 1611978 h 1623884"/>
              <a:gd name="connsiteX73" fmla="*/ 2686050 w 6284119"/>
              <a:gd name="connsiteY73" fmla="*/ 1573878 h 1623884"/>
              <a:gd name="connsiteX74" fmla="*/ 2657475 w 6284119"/>
              <a:gd name="connsiteY74" fmla="*/ 1516728 h 1623884"/>
              <a:gd name="connsiteX75" fmla="*/ 2562225 w 6284119"/>
              <a:gd name="connsiteY75" fmla="*/ 1483390 h 1623884"/>
              <a:gd name="connsiteX76" fmla="*/ 2445544 w 6284119"/>
              <a:gd name="connsiteY76" fmla="*/ 1483390 h 1623884"/>
              <a:gd name="connsiteX77" fmla="*/ 2414588 w 6284119"/>
              <a:gd name="connsiteY77" fmla="*/ 1466721 h 1623884"/>
              <a:gd name="connsiteX78" fmla="*/ 2436019 w 6284119"/>
              <a:gd name="connsiteY78" fmla="*/ 1445290 h 1623884"/>
              <a:gd name="connsiteX79" fmla="*/ 2528888 w 6284119"/>
              <a:gd name="connsiteY79" fmla="*/ 1433384 h 1623884"/>
              <a:gd name="connsiteX80" fmla="*/ 2616994 w 6284119"/>
              <a:gd name="connsiteY80" fmla="*/ 1435765 h 1623884"/>
              <a:gd name="connsiteX81" fmla="*/ 2695575 w 6284119"/>
              <a:gd name="connsiteY81" fmla="*/ 1380996 h 1623884"/>
              <a:gd name="connsiteX82" fmla="*/ 2733675 w 6284119"/>
              <a:gd name="connsiteY82" fmla="*/ 1383378 h 1623884"/>
              <a:gd name="connsiteX83" fmla="*/ 2783681 w 6284119"/>
              <a:gd name="connsiteY83" fmla="*/ 1431003 h 1623884"/>
              <a:gd name="connsiteX84" fmla="*/ 2852738 w 6284119"/>
              <a:gd name="connsiteY84" fmla="*/ 1450053 h 1623884"/>
              <a:gd name="connsiteX85" fmla="*/ 2864644 w 6284119"/>
              <a:gd name="connsiteY85" fmla="*/ 1481009 h 1623884"/>
              <a:gd name="connsiteX86" fmla="*/ 2864644 w 6284119"/>
              <a:gd name="connsiteY86" fmla="*/ 1516728 h 1623884"/>
              <a:gd name="connsiteX87" fmla="*/ 2817019 w 6284119"/>
              <a:gd name="connsiteY87" fmla="*/ 1552446 h 1623884"/>
              <a:gd name="connsiteX88" fmla="*/ 2771775 w 6284119"/>
              <a:gd name="connsiteY88" fmla="*/ 1509584 h 1623884"/>
              <a:gd name="connsiteX89" fmla="*/ 2747963 w 6284119"/>
              <a:gd name="connsiteY89" fmla="*/ 1461959 h 1623884"/>
              <a:gd name="connsiteX90" fmla="*/ 2721769 w 6284119"/>
              <a:gd name="connsiteY90" fmla="*/ 1483390 h 1623884"/>
              <a:gd name="connsiteX91" fmla="*/ 2738438 w 6284119"/>
              <a:gd name="connsiteY91" fmla="*/ 1561971 h 1623884"/>
              <a:gd name="connsiteX92" fmla="*/ 2805113 w 6284119"/>
              <a:gd name="connsiteY92" fmla="*/ 1578640 h 1623884"/>
              <a:gd name="connsiteX93" fmla="*/ 2912269 w 6284119"/>
              <a:gd name="connsiteY93" fmla="*/ 1595309 h 1623884"/>
              <a:gd name="connsiteX94" fmla="*/ 3026569 w 6284119"/>
              <a:gd name="connsiteY94" fmla="*/ 1550065 h 1623884"/>
              <a:gd name="connsiteX95" fmla="*/ 3131344 w 6284119"/>
              <a:gd name="connsiteY95" fmla="*/ 1545303 h 1623884"/>
              <a:gd name="connsiteX96" fmla="*/ 3205163 w 6284119"/>
              <a:gd name="connsiteY96" fmla="*/ 1557209 h 1623884"/>
              <a:gd name="connsiteX97" fmla="*/ 3240881 w 6284119"/>
              <a:gd name="connsiteY97" fmla="*/ 1511965 h 1623884"/>
              <a:gd name="connsiteX98" fmla="*/ 3288506 w 6284119"/>
              <a:gd name="connsiteY98" fmla="*/ 1490534 h 1623884"/>
              <a:gd name="connsiteX99" fmla="*/ 3331369 w 6284119"/>
              <a:gd name="connsiteY99" fmla="*/ 1495296 h 1623884"/>
              <a:gd name="connsiteX100" fmla="*/ 3381375 w 6284119"/>
              <a:gd name="connsiteY100" fmla="*/ 1550065 h 1623884"/>
              <a:gd name="connsiteX101" fmla="*/ 3386138 w 6284119"/>
              <a:gd name="connsiteY101" fmla="*/ 1552446 h 1623884"/>
              <a:gd name="connsiteX102" fmla="*/ 3426619 w 6284119"/>
              <a:gd name="connsiteY102" fmla="*/ 1576259 h 1623884"/>
              <a:gd name="connsiteX103" fmla="*/ 3483769 w 6284119"/>
              <a:gd name="connsiteY103" fmla="*/ 1581021 h 1623884"/>
              <a:gd name="connsiteX104" fmla="*/ 3524250 w 6284119"/>
              <a:gd name="connsiteY104" fmla="*/ 1571496 h 1623884"/>
              <a:gd name="connsiteX105" fmla="*/ 3557588 w 6284119"/>
              <a:gd name="connsiteY105" fmla="*/ 1528634 h 1623884"/>
              <a:gd name="connsiteX106" fmla="*/ 3690938 w 6284119"/>
              <a:gd name="connsiteY106" fmla="*/ 1559590 h 1623884"/>
              <a:gd name="connsiteX107" fmla="*/ 3752850 w 6284119"/>
              <a:gd name="connsiteY107" fmla="*/ 1490534 h 1623884"/>
              <a:gd name="connsiteX108" fmla="*/ 3929063 w 6284119"/>
              <a:gd name="connsiteY108" fmla="*/ 1519109 h 1623884"/>
              <a:gd name="connsiteX109" fmla="*/ 3983831 w 6284119"/>
              <a:gd name="connsiteY109" fmla="*/ 1519109 h 1623884"/>
              <a:gd name="connsiteX110" fmla="*/ 4043363 w 6284119"/>
              <a:gd name="connsiteY110" fmla="*/ 1414334 h 1623884"/>
              <a:gd name="connsiteX111" fmla="*/ 4150519 w 6284119"/>
              <a:gd name="connsiteY111" fmla="*/ 1450053 h 1623884"/>
              <a:gd name="connsiteX112" fmla="*/ 4188619 w 6284119"/>
              <a:gd name="connsiteY112" fmla="*/ 1476246 h 1623884"/>
              <a:gd name="connsiteX113" fmla="*/ 4250531 w 6284119"/>
              <a:gd name="connsiteY113" fmla="*/ 1404809 h 1623884"/>
              <a:gd name="connsiteX114" fmla="*/ 4486275 w 6284119"/>
              <a:gd name="connsiteY114" fmla="*/ 1438146 h 1623884"/>
              <a:gd name="connsiteX115" fmla="*/ 4443413 w 6284119"/>
              <a:gd name="connsiteY115" fmla="*/ 1495296 h 1623884"/>
              <a:gd name="connsiteX116" fmla="*/ 4502944 w 6284119"/>
              <a:gd name="connsiteY116" fmla="*/ 1557209 h 1623884"/>
              <a:gd name="connsiteX117" fmla="*/ 4538663 w 6284119"/>
              <a:gd name="connsiteY117" fmla="*/ 1585784 h 1623884"/>
              <a:gd name="connsiteX118" fmla="*/ 4722019 w 6284119"/>
              <a:gd name="connsiteY118" fmla="*/ 1600071 h 1623884"/>
              <a:gd name="connsiteX119" fmla="*/ 4924425 w 6284119"/>
              <a:gd name="connsiteY119" fmla="*/ 1583403 h 1623884"/>
              <a:gd name="connsiteX120" fmla="*/ 5122069 w 6284119"/>
              <a:gd name="connsiteY120" fmla="*/ 1561971 h 1623884"/>
              <a:gd name="connsiteX121" fmla="*/ 5291138 w 6284119"/>
              <a:gd name="connsiteY121" fmla="*/ 1540540 h 1623884"/>
              <a:gd name="connsiteX122" fmla="*/ 5398294 w 6284119"/>
              <a:gd name="connsiteY122" fmla="*/ 1550065 h 1623884"/>
              <a:gd name="connsiteX123" fmla="*/ 5474494 w 6284119"/>
              <a:gd name="connsiteY123" fmla="*/ 1509584 h 1623884"/>
              <a:gd name="connsiteX124" fmla="*/ 5531644 w 6284119"/>
              <a:gd name="connsiteY124" fmla="*/ 1442909 h 1623884"/>
              <a:gd name="connsiteX125" fmla="*/ 5584031 w 6284119"/>
              <a:gd name="connsiteY125" fmla="*/ 1433384 h 1623884"/>
              <a:gd name="connsiteX126" fmla="*/ 5722144 w 6284119"/>
              <a:gd name="connsiteY126" fmla="*/ 1471484 h 1623884"/>
              <a:gd name="connsiteX127" fmla="*/ 5781675 w 6284119"/>
              <a:gd name="connsiteY127" fmla="*/ 1459578 h 1623884"/>
              <a:gd name="connsiteX128" fmla="*/ 5860256 w 6284119"/>
              <a:gd name="connsiteY128" fmla="*/ 1488153 h 1623884"/>
              <a:gd name="connsiteX129" fmla="*/ 5922169 w 6284119"/>
              <a:gd name="connsiteY129" fmla="*/ 1531015 h 1623884"/>
              <a:gd name="connsiteX130" fmla="*/ 6017419 w 6284119"/>
              <a:gd name="connsiteY130" fmla="*/ 1538159 h 1623884"/>
              <a:gd name="connsiteX131" fmla="*/ 6055519 w 6284119"/>
              <a:gd name="connsiteY131" fmla="*/ 1521490 h 1623884"/>
              <a:gd name="connsiteX132" fmla="*/ 6117431 w 6284119"/>
              <a:gd name="connsiteY132" fmla="*/ 1521490 h 1623884"/>
              <a:gd name="connsiteX133" fmla="*/ 6236494 w 6284119"/>
              <a:gd name="connsiteY133" fmla="*/ 1542921 h 1623884"/>
              <a:gd name="connsiteX134" fmla="*/ 6281738 w 6284119"/>
              <a:gd name="connsiteY134" fmla="*/ 1526253 h 1623884"/>
              <a:gd name="connsiteX135" fmla="*/ 6265069 w 6284119"/>
              <a:gd name="connsiteY135" fmla="*/ 1469103 h 1623884"/>
              <a:gd name="connsiteX136" fmla="*/ 6284119 w 6284119"/>
              <a:gd name="connsiteY136" fmla="*/ 1409571 h 1623884"/>
              <a:gd name="connsiteX137" fmla="*/ 6269831 w 6284119"/>
              <a:gd name="connsiteY137" fmla="*/ 1342896 h 1623884"/>
              <a:gd name="connsiteX138" fmla="*/ 6253163 w 6284119"/>
              <a:gd name="connsiteY138" fmla="*/ 1290509 h 1623884"/>
              <a:gd name="connsiteX139" fmla="*/ 6279356 w 6284119"/>
              <a:gd name="connsiteY139" fmla="*/ 1273840 h 1623884"/>
              <a:gd name="connsiteX140" fmla="*/ 6272213 w 6284119"/>
              <a:gd name="connsiteY140"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180975 w 6284119"/>
              <a:gd name="connsiteY48" fmla="*/ 930940 h 1623884"/>
              <a:gd name="connsiteX49" fmla="*/ 261938 w 6284119"/>
              <a:gd name="connsiteY49" fmla="*/ 802353 h 1623884"/>
              <a:gd name="connsiteX50" fmla="*/ 588169 w 6284119"/>
              <a:gd name="connsiteY50" fmla="*/ 1061909 h 1623884"/>
              <a:gd name="connsiteX51" fmla="*/ 690563 w 6284119"/>
              <a:gd name="connsiteY51" fmla="*/ 1061909 h 1623884"/>
              <a:gd name="connsiteX52" fmla="*/ 759619 w 6284119"/>
              <a:gd name="connsiteY52" fmla="*/ 1023809 h 1623884"/>
              <a:gd name="connsiteX53" fmla="*/ 819150 w 6284119"/>
              <a:gd name="connsiteY53" fmla="*/ 1021428 h 1623884"/>
              <a:gd name="connsiteX54" fmla="*/ 926306 w 6284119"/>
              <a:gd name="connsiteY54" fmla="*/ 1092865 h 1623884"/>
              <a:gd name="connsiteX55" fmla="*/ 931069 w 6284119"/>
              <a:gd name="connsiteY55" fmla="*/ 1061909 h 1623884"/>
              <a:gd name="connsiteX56" fmla="*/ 1002506 w 6284119"/>
              <a:gd name="connsiteY56" fmla="*/ 1100009 h 1623884"/>
              <a:gd name="connsiteX57" fmla="*/ 1123950 w 6284119"/>
              <a:gd name="connsiteY57" fmla="*/ 1183353 h 1623884"/>
              <a:gd name="connsiteX58" fmla="*/ 1202531 w 6284119"/>
              <a:gd name="connsiteY58" fmla="*/ 1200021 h 1623884"/>
              <a:gd name="connsiteX59" fmla="*/ 1266825 w 6284119"/>
              <a:gd name="connsiteY59" fmla="*/ 1314321 h 1623884"/>
              <a:gd name="connsiteX60" fmla="*/ 1478756 w 6284119"/>
              <a:gd name="connsiteY60" fmla="*/ 1414334 h 1623884"/>
              <a:gd name="connsiteX61" fmla="*/ 1593056 w 6284119"/>
              <a:gd name="connsiteY61" fmla="*/ 1421478 h 1623884"/>
              <a:gd name="connsiteX62" fmla="*/ 1814513 w 6284119"/>
              <a:gd name="connsiteY62" fmla="*/ 1402428 h 1623884"/>
              <a:gd name="connsiteX63" fmla="*/ 1921669 w 6284119"/>
              <a:gd name="connsiteY63" fmla="*/ 1402428 h 1623884"/>
              <a:gd name="connsiteX64" fmla="*/ 1990725 w 6284119"/>
              <a:gd name="connsiteY64" fmla="*/ 1438146 h 1623884"/>
              <a:gd name="connsiteX65" fmla="*/ 2045494 w 6284119"/>
              <a:gd name="connsiteY65" fmla="*/ 1490534 h 1623884"/>
              <a:gd name="connsiteX66" fmla="*/ 2121694 w 6284119"/>
              <a:gd name="connsiteY66" fmla="*/ 1471484 h 1623884"/>
              <a:gd name="connsiteX67" fmla="*/ 2212181 w 6284119"/>
              <a:gd name="connsiteY67" fmla="*/ 1454815 h 1623884"/>
              <a:gd name="connsiteX68" fmla="*/ 2266950 w 6284119"/>
              <a:gd name="connsiteY68" fmla="*/ 1473865 h 1623884"/>
              <a:gd name="connsiteX69" fmla="*/ 2388394 w 6284119"/>
              <a:gd name="connsiteY69" fmla="*/ 1573878 h 1623884"/>
              <a:gd name="connsiteX70" fmla="*/ 2466975 w 6284119"/>
              <a:gd name="connsiteY70" fmla="*/ 1616740 h 1623884"/>
              <a:gd name="connsiteX71" fmla="*/ 2564606 w 6284119"/>
              <a:gd name="connsiteY71" fmla="*/ 1623884 h 1623884"/>
              <a:gd name="connsiteX72" fmla="*/ 2652713 w 6284119"/>
              <a:gd name="connsiteY72" fmla="*/ 1611978 h 1623884"/>
              <a:gd name="connsiteX73" fmla="*/ 2686050 w 6284119"/>
              <a:gd name="connsiteY73" fmla="*/ 1573878 h 1623884"/>
              <a:gd name="connsiteX74" fmla="*/ 2657475 w 6284119"/>
              <a:gd name="connsiteY74" fmla="*/ 1516728 h 1623884"/>
              <a:gd name="connsiteX75" fmla="*/ 2562225 w 6284119"/>
              <a:gd name="connsiteY75" fmla="*/ 1483390 h 1623884"/>
              <a:gd name="connsiteX76" fmla="*/ 2445544 w 6284119"/>
              <a:gd name="connsiteY76" fmla="*/ 1483390 h 1623884"/>
              <a:gd name="connsiteX77" fmla="*/ 2414588 w 6284119"/>
              <a:gd name="connsiteY77" fmla="*/ 1466721 h 1623884"/>
              <a:gd name="connsiteX78" fmla="*/ 2436019 w 6284119"/>
              <a:gd name="connsiteY78" fmla="*/ 1445290 h 1623884"/>
              <a:gd name="connsiteX79" fmla="*/ 2528888 w 6284119"/>
              <a:gd name="connsiteY79" fmla="*/ 1433384 h 1623884"/>
              <a:gd name="connsiteX80" fmla="*/ 2616994 w 6284119"/>
              <a:gd name="connsiteY80" fmla="*/ 1435765 h 1623884"/>
              <a:gd name="connsiteX81" fmla="*/ 2695575 w 6284119"/>
              <a:gd name="connsiteY81" fmla="*/ 1380996 h 1623884"/>
              <a:gd name="connsiteX82" fmla="*/ 2733675 w 6284119"/>
              <a:gd name="connsiteY82" fmla="*/ 1383378 h 1623884"/>
              <a:gd name="connsiteX83" fmla="*/ 2783681 w 6284119"/>
              <a:gd name="connsiteY83" fmla="*/ 1431003 h 1623884"/>
              <a:gd name="connsiteX84" fmla="*/ 2852738 w 6284119"/>
              <a:gd name="connsiteY84" fmla="*/ 1450053 h 1623884"/>
              <a:gd name="connsiteX85" fmla="*/ 2864644 w 6284119"/>
              <a:gd name="connsiteY85" fmla="*/ 1481009 h 1623884"/>
              <a:gd name="connsiteX86" fmla="*/ 2864644 w 6284119"/>
              <a:gd name="connsiteY86" fmla="*/ 1516728 h 1623884"/>
              <a:gd name="connsiteX87" fmla="*/ 2817019 w 6284119"/>
              <a:gd name="connsiteY87" fmla="*/ 1552446 h 1623884"/>
              <a:gd name="connsiteX88" fmla="*/ 2771775 w 6284119"/>
              <a:gd name="connsiteY88" fmla="*/ 1509584 h 1623884"/>
              <a:gd name="connsiteX89" fmla="*/ 2747963 w 6284119"/>
              <a:gd name="connsiteY89" fmla="*/ 1461959 h 1623884"/>
              <a:gd name="connsiteX90" fmla="*/ 2721769 w 6284119"/>
              <a:gd name="connsiteY90" fmla="*/ 1483390 h 1623884"/>
              <a:gd name="connsiteX91" fmla="*/ 2738438 w 6284119"/>
              <a:gd name="connsiteY91" fmla="*/ 1561971 h 1623884"/>
              <a:gd name="connsiteX92" fmla="*/ 2805113 w 6284119"/>
              <a:gd name="connsiteY92" fmla="*/ 1578640 h 1623884"/>
              <a:gd name="connsiteX93" fmla="*/ 2912269 w 6284119"/>
              <a:gd name="connsiteY93" fmla="*/ 1595309 h 1623884"/>
              <a:gd name="connsiteX94" fmla="*/ 3026569 w 6284119"/>
              <a:gd name="connsiteY94" fmla="*/ 1550065 h 1623884"/>
              <a:gd name="connsiteX95" fmla="*/ 3131344 w 6284119"/>
              <a:gd name="connsiteY95" fmla="*/ 1545303 h 1623884"/>
              <a:gd name="connsiteX96" fmla="*/ 3205163 w 6284119"/>
              <a:gd name="connsiteY96" fmla="*/ 1557209 h 1623884"/>
              <a:gd name="connsiteX97" fmla="*/ 3240881 w 6284119"/>
              <a:gd name="connsiteY97" fmla="*/ 1511965 h 1623884"/>
              <a:gd name="connsiteX98" fmla="*/ 3288506 w 6284119"/>
              <a:gd name="connsiteY98" fmla="*/ 1490534 h 1623884"/>
              <a:gd name="connsiteX99" fmla="*/ 3331369 w 6284119"/>
              <a:gd name="connsiteY99" fmla="*/ 1495296 h 1623884"/>
              <a:gd name="connsiteX100" fmla="*/ 3381375 w 6284119"/>
              <a:gd name="connsiteY100" fmla="*/ 1550065 h 1623884"/>
              <a:gd name="connsiteX101" fmla="*/ 3386138 w 6284119"/>
              <a:gd name="connsiteY101" fmla="*/ 1552446 h 1623884"/>
              <a:gd name="connsiteX102" fmla="*/ 3426619 w 6284119"/>
              <a:gd name="connsiteY102" fmla="*/ 1576259 h 1623884"/>
              <a:gd name="connsiteX103" fmla="*/ 3483769 w 6284119"/>
              <a:gd name="connsiteY103" fmla="*/ 1581021 h 1623884"/>
              <a:gd name="connsiteX104" fmla="*/ 3524250 w 6284119"/>
              <a:gd name="connsiteY104" fmla="*/ 1571496 h 1623884"/>
              <a:gd name="connsiteX105" fmla="*/ 3557588 w 6284119"/>
              <a:gd name="connsiteY105" fmla="*/ 1528634 h 1623884"/>
              <a:gd name="connsiteX106" fmla="*/ 3690938 w 6284119"/>
              <a:gd name="connsiteY106" fmla="*/ 1559590 h 1623884"/>
              <a:gd name="connsiteX107" fmla="*/ 3752850 w 6284119"/>
              <a:gd name="connsiteY107" fmla="*/ 1490534 h 1623884"/>
              <a:gd name="connsiteX108" fmla="*/ 3929063 w 6284119"/>
              <a:gd name="connsiteY108" fmla="*/ 1519109 h 1623884"/>
              <a:gd name="connsiteX109" fmla="*/ 3983831 w 6284119"/>
              <a:gd name="connsiteY109" fmla="*/ 1519109 h 1623884"/>
              <a:gd name="connsiteX110" fmla="*/ 4043363 w 6284119"/>
              <a:gd name="connsiteY110" fmla="*/ 1414334 h 1623884"/>
              <a:gd name="connsiteX111" fmla="*/ 4150519 w 6284119"/>
              <a:gd name="connsiteY111" fmla="*/ 1450053 h 1623884"/>
              <a:gd name="connsiteX112" fmla="*/ 4188619 w 6284119"/>
              <a:gd name="connsiteY112" fmla="*/ 1476246 h 1623884"/>
              <a:gd name="connsiteX113" fmla="*/ 4250531 w 6284119"/>
              <a:gd name="connsiteY113" fmla="*/ 1404809 h 1623884"/>
              <a:gd name="connsiteX114" fmla="*/ 4486275 w 6284119"/>
              <a:gd name="connsiteY114" fmla="*/ 1438146 h 1623884"/>
              <a:gd name="connsiteX115" fmla="*/ 4443413 w 6284119"/>
              <a:gd name="connsiteY115" fmla="*/ 1495296 h 1623884"/>
              <a:gd name="connsiteX116" fmla="*/ 4502944 w 6284119"/>
              <a:gd name="connsiteY116" fmla="*/ 1557209 h 1623884"/>
              <a:gd name="connsiteX117" fmla="*/ 4538663 w 6284119"/>
              <a:gd name="connsiteY117" fmla="*/ 1585784 h 1623884"/>
              <a:gd name="connsiteX118" fmla="*/ 4722019 w 6284119"/>
              <a:gd name="connsiteY118" fmla="*/ 1600071 h 1623884"/>
              <a:gd name="connsiteX119" fmla="*/ 4924425 w 6284119"/>
              <a:gd name="connsiteY119" fmla="*/ 1583403 h 1623884"/>
              <a:gd name="connsiteX120" fmla="*/ 5122069 w 6284119"/>
              <a:gd name="connsiteY120" fmla="*/ 1561971 h 1623884"/>
              <a:gd name="connsiteX121" fmla="*/ 5291138 w 6284119"/>
              <a:gd name="connsiteY121" fmla="*/ 1540540 h 1623884"/>
              <a:gd name="connsiteX122" fmla="*/ 5398294 w 6284119"/>
              <a:gd name="connsiteY122" fmla="*/ 1550065 h 1623884"/>
              <a:gd name="connsiteX123" fmla="*/ 5474494 w 6284119"/>
              <a:gd name="connsiteY123" fmla="*/ 1509584 h 1623884"/>
              <a:gd name="connsiteX124" fmla="*/ 5531644 w 6284119"/>
              <a:gd name="connsiteY124" fmla="*/ 1442909 h 1623884"/>
              <a:gd name="connsiteX125" fmla="*/ 5584031 w 6284119"/>
              <a:gd name="connsiteY125" fmla="*/ 1433384 h 1623884"/>
              <a:gd name="connsiteX126" fmla="*/ 5722144 w 6284119"/>
              <a:gd name="connsiteY126" fmla="*/ 1471484 h 1623884"/>
              <a:gd name="connsiteX127" fmla="*/ 5781675 w 6284119"/>
              <a:gd name="connsiteY127" fmla="*/ 1459578 h 1623884"/>
              <a:gd name="connsiteX128" fmla="*/ 5860256 w 6284119"/>
              <a:gd name="connsiteY128" fmla="*/ 1488153 h 1623884"/>
              <a:gd name="connsiteX129" fmla="*/ 5922169 w 6284119"/>
              <a:gd name="connsiteY129" fmla="*/ 1531015 h 1623884"/>
              <a:gd name="connsiteX130" fmla="*/ 6017419 w 6284119"/>
              <a:gd name="connsiteY130" fmla="*/ 1538159 h 1623884"/>
              <a:gd name="connsiteX131" fmla="*/ 6055519 w 6284119"/>
              <a:gd name="connsiteY131" fmla="*/ 1521490 h 1623884"/>
              <a:gd name="connsiteX132" fmla="*/ 6117431 w 6284119"/>
              <a:gd name="connsiteY132" fmla="*/ 1521490 h 1623884"/>
              <a:gd name="connsiteX133" fmla="*/ 6236494 w 6284119"/>
              <a:gd name="connsiteY133" fmla="*/ 1542921 h 1623884"/>
              <a:gd name="connsiteX134" fmla="*/ 6281738 w 6284119"/>
              <a:gd name="connsiteY134" fmla="*/ 1526253 h 1623884"/>
              <a:gd name="connsiteX135" fmla="*/ 6265069 w 6284119"/>
              <a:gd name="connsiteY135" fmla="*/ 1469103 h 1623884"/>
              <a:gd name="connsiteX136" fmla="*/ 6284119 w 6284119"/>
              <a:gd name="connsiteY136" fmla="*/ 1409571 h 1623884"/>
              <a:gd name="connsiteX137" fmla="*/ 6269831 w 6284119"/>
              <a:gd name="connsiteY137" fmla="*/ 1342896 h 1623884"/>
              <a:gd name="connsiteX138" fmla="*/ 6253163 w 6284119"/>
              <a:gd name="connsiteY138" fmla="*/ 1290509 h 1623884"/>
              <a:gd name="connsiteX139" fmla="*/ 6279356 w 6284119"/>
              <a:gd name="connsiteY139" fmla="*/ 1273840 h 1623884"/>
              <a:gd name="connsiteX140" fmla="*/ 6272213 w 6284119"/>
              <a:gd name="connsiteY140"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323850 w 6284119"/>
              <a:gd name="connsiteY48" fmla="*/ 980946 h 1623884"/>
              <a:gd name="connsiteX49" fmla="*/ 180975 w 6284119"/>
              <a:gd name="connsiteY49" fmla="*/ 930940 h 1623884"/>
              <a:gd name="connsiteX50" fmla="*/ 261938 w 6284119"/>
              <a:gd name="connsiteY50" fmla="*/ 802353 h 1623884"/>
              <a:gd name="connsiteX51" fmla="*/ 588169 w 6284119"/>
              <a:gd name="connsiteY51" fmla="*/ 1061909 h 1623884"/>
              <a:gd name="connsiteX52" fmla="*/ 690563 w 6284119"/>
              <a:gd name="connsiteY52" fmla="*/ 1061909 h 1623884"/>
              <a:gd name="connsiteX53" fmla="*/ 759619 w 6284119"/>
              <a:gd name="connsiteY53" fmla="*/ 1023809 h 1623884"/>
              <a:gd name="connsiteX54" fmla="*/ 819150 w 6284119"/>
              <a:gd name="connsiteY54" fmla="*/ 1021428 h 1623884"/>
              <a:gd name="connsiteX55" fmla="*/ 926306 w 6284119"/>
              <a:gd name="connsiteY55" fmla="*/ 1092865 h 1623884"/>
              <a:gd name="connsiteX56" fmla="*/ 931069 w 6284119"/>
              <a:gd name="connsiteY56" fmla="*/ 1061909 h 1623884"/>
              <a:gd name="connsiteX57" fmla="*/ 1002506 w 6284119"/>
              <a:gd name="connsiteY57" fmla="*/ 1100009 h 1623884"/>
              <a:gd name="connsiteX58" fmla="*/ 1123950 w 6284119"/>
              <a:gd name="connsiteY58" fmla="*/ 1183353 h 1623884"/>
              <a:gd name="connsiteX59" fmla="*/ 1202531 w 6284119"/>
              <a:gd name="connsiteY59" fmla="*/ 1200021 h 1623884"/>
              <a:gd name="connsiteX60" fmla="*/ 1266825 w 6284119"/>
              <a:gd name="connsiteY60" fmla="*/ 1314321 h 1623884"/>
              <a:gd name="connsiteX61" fmla="*/ 1478756 w 6284119"/>
              <a:gd name="connsiteY61" fmla="*/ 1414334 h 1623884"/>
              <a:gd name="connsiteX62" fmla="*/ 1593056 w 6284119"/>
              <a:gd name="connsiteY62" fmla="*/ 1421478 h 1623884"/>
              <a:gd name="connsiteX63" fmla="*/ 1814513 w 6284119"/>
              <a:gd name="connsiteY63" fmla="*/ 1402428 h 1623884"/>
              <a:gd name="connsiteX64" fmla="*/ 1921669 w 6284119"/>
              <a:gd name="connsiteY64" fmla="*/ 1402428 h 1623884"/>
              <a:gd name="connsiteX65" fmla="*/ 1990725 w 6284119"/>
              <a:gd name="connsiteY65" fmla="*/ 1438146 h 1623884"/>
              <a:gd name="connsiteX66" fmla="*/ 2045494 w 6284119"/>
              <a:gd name="connsiteY66" fmla="*/ 1490534 h 1623884"/>
              <a:gd name="connsiteX67" fmla="*/ 2121694 w 6284119"/>
              <a:gd name="connsiteY67" fmla="*/ 1471484 h 1623884"/>
              <a:gd name="connsiteX68" fmla="*/ 2212181 w 6284119"/>
              <a:gd name="connsiteY68" fmla="*/ 1454815 h 1623884"/>
              <a:gd name="connsiteX69" fmla="*/ 2266950 w 6284119"/>
              <a:gd name="connsiteY69" fmla="*/ 1473865 h 1623884"/>
              <a:gd name="connsiteX70" fmla="*/ 2388394 w 6284119"/>
              <a:gd name="connsiteY70" fmla="*/ 1573878 h 1623884"/>
              <a:gd name="connsiteX71" fmla="*/ 2466975 w 6284119"/>
              <a:gd name="connsiteY71" fmla="*/ 1616740 h 1623884"/>
              <a:gd name="connsiteX72" fmla="*/ 2564606 w 6284119"/>
              <a:gd name="connsiteY72" fmla="*/ 1623884 h 1623884"/>
              <a:gd name="connsiteX73" fmla="*/ 2652713 w 6284119"/>
              <a:gd name="connsiteY73" fmla="*/ 1611978 h 1623884"/>
              <a:gd name="connsiteX74" fmla="*/ 2686050 w 6284119"/>
              <a:gd name="connsiteY74" fmla="*/ 1573878 h 1623884"/>
              <a:gd name="connsiteX75" fmla="*/ 2657475 w 6284119"/>
              <a:gd name="connsiteY75" fmla="*/ 1516728 h 1623884"/>
              <a:gd name="connsiteX76" fmla="*/ 2562225 w 6284119"/>
              <a:gd name="connsiteY76" fmla="*/ 1483390 h 1623884"/>
              <a:gd name="connsiteX77" fmla="*/ 2445544 w 6284119"/>
              <a:gd name="connsiteY77" fmla="*/ 1483390 h 1623884"/>
              <a:gd name="connsiteX78" fmla="*/ 2414588 w 6284119"/>
              <a:gd name="connsiteY78" fmla="*/ 1466721 h 1623884"/>
              <a:gd name="connsiteX79" fmla="*/ 2436019 w 6284119"/>
              <a:gd name="connsiteY79" fmla="*/ 1445290 h 1623884"/>
              <a:gd name="connsiteX80" fmla="*/ 2528888 w 6284119"/>
              <a:gd name="connsiteY80" fmla="*/ 1433384 h 1623884"/>
              <a:gd name="connsiteX81" fmla="*/ 2616994 w 6284119"/>
              <a:gd name="connsiteY81" fmla="*/ 1435765 h 1623884"/>
              <a:gd name="connsiteX82" fmla="*/ 2695575 w 6284119"/>
              <a:gd name="connsiteY82" fmla="*/ 1380996 h 1623884"/>
              <a:gd name="connsiteX83" fmla="*/ 2733675 w 6284119"/>
              <a:gd name="connsiteY83" fmla="*/ 1383378 h 1623884"/>
              <a:gd name="connsiteX84" fmla="*/ 2783681 w 6284119"/>
              <a:gd name="connsiteY84" fmla="*/ 1431003 h 1623884"/>
              <a:gd name="connsiteX85" fmla="*/ 2852738 w 6284119"/>
              <a:gd name="connsiteY85" fmla="*/ 1450053 h 1623884"/>
              <a:gd name="connsiteX86" fmla="*/ 2864644 w 6284119"/>
              <a:gd name="connsiteY86" fmla="*/ 1481009 h 1623884"/>
              <a:gd name="connsiteX87" fmla="*/ 2864644 w 6284119"/>
              <a:gd name="connsiteY87" fmla="*/ 1516728 h 1623884"/>
              <a:gd name="connsiteX88" fmla="*/ 2817019 w 6284119"/>
              <a:gd name="connsiteY88" fmla="*/ 1552446 h 1623884"/>
              <a:gd name="connsiteX89" fmla="*/ 2771775 w 6284119"/>
              <a:gd name="connsiteY89" fmla="*/ 1509584 h 1623884"/>
              <a:gd name="connsiteX90" fmla="*/ 2747963 w 6284119"/>
              <a:gd name="connsiteY90" fmla="*/ 1461959 h 1623884"/>
              <a:gd name="connsiteX91" fmla="*/ 2721769 w 6284119"/>
              <a:gd name="connsiteY91" fmla="*/ 1483390 h 1623884"/>
              <a:gd name="connsiteX92" fmla="*/ 2738438 w 6284119"/>
              <a:gd name="connsiteY92" fmla="*/ 1561971 h 1623884"/>
              <a:gd name="connsiteX93" fmla="*/ 2805113 w 6284119"/>
              <a:gd name="connsiteY93" fmla="*/ 1578640 h 1623884"/>
              <a:gd name="connsiteX94" fmla="*/ 2912269 w 6284119"/>
              <a:gd name="connsiteY94" fmla="*/ 1595309 h 1623884"/>
              <a:gd name="connsiteX95" fmla="*/ 3026569 w 6284119"/>
              <a:gd name="connsiteY95" fmla="*/ 1550065 h 1623884"/>
              <a:gd name="connsiteX96" fmla="*/ 3131344 w 6284119"/>
              <a:gd name="connsiteY96" fmla="*/ 1545303 h 1623884"/>
              <a:gd name="connsiteX97" fmla="*/ 3205163 w 6284119"/>
              <a:gd name="connsiteY97" fmla="*/ 1557209 h 1623884"/>
              <a:gd name="connsiteX98" fmla="*/ 3240881 w 6284119"/>
              <a:gd name="connsiteY98" fmla="*/ 1511965 h 1623884"/>
              <a:gd name="connsiteX99" fmla="*/ 3288506 w 6284119"/>
              <a:gd name="connsiteY99" fmla="*/ 1490534 h 1623884"/>
              <a:gd name="connsiteX100" fmla="*/ 3331369 w 6284119"/>
              <a:gd name="connsiteY100" fmla="*/ 1495296 h 1623884"/>
              <a:gd name="connsiteX101" fmla="*/ 3381375 w 6284119"/>
              <a:gd name="connsiteY101" fmla="*/ 1550065 h 1623884"/>
              <a:gd name="connsiteX102" fmla="*/ 3386138 w 6284119"/>
              <a:gd name="connsiteY102" fmla="*/ 1552446 h 1623884"/>
              <a:gd name="connsiteX103" fmla="*/ 3426619 w 6284119"/>
              <a:gd name="connsiteY103" fmla="*/ 1576259 h 1623884"/>
              <a:gd name="connsiteX104" fmla="*/ 3483769 w 6284119"/>
              <a:gd name="connsiteY104" fmla="*/ 1581021 h 1623884"/>
              <a:gd name="connsiteX105" fmla="*/ 3524250 w 6284119"/>
              <a:gd name="connsiteY105" fmla="*/ 1571496 h 1623884"/>
              <a:gd name="connsiteX106" fmla="*/ 3557588 w 6284119"/>
              <a:gd name="connsiteY106" fmla="*/ 1528634 h 1623884"/>
              <a:gd name="connsiteX107" fmla="*/ 3690938 w 6284119"/>
              <a:gd name="connsiteY107" fmla="*/ 1559590 h 1623884"/>
              <a:gd name="connsiteX108" fmla="*/ 3752850 w 6284119"/>
              <a:gd name="connsiteY108" fmla="*/ 1490534 h 1623884"/>
              <a:gd name="connsiteX109" fmla="*/ 3929063 w 6284119"/>
              <a:gd name="connsiteY109" fmla="*/ 1519109 h 1623884"/>
              <a:gd name="connsiteX110" fmla="*/ 3983831 w 6284119"/>
              <a:gd name="connsiteY110" fmla="*/ 1519109 h 1623884"/>
              <a:gd name="connsiteX111" fmla="*/ 4043363 w 6284119"/>
              <a:gd name="connsiteY111" fmla="*/ 1414334 h 1623884"/>
              <a:gd name="connsiteX112" fmla="*/ 4150519 w 6284119"/>
              <a:gd name="connsiteY112" fmla="*/ 1450053 h 1623884"/>
              <a:gd name="connsiteX113" fmla="*/ 4188619 w 6284119"/>
              <a:gd name="connsiteY113" fmla="*/ 1476246 h 1623884"/>
              <a:gd name="connsiteX114" fmla="*/ 4250531 w 6284119"/>
              <a:gd name="connsiteY114" fmla="*/ 1404809 h 1623884"/>
              <a:gd name="connsiteX115" fmla="*/ 4486275 w 6284119"/>
              <a:gd name="connsiteY115" fmla="*/ 1438146 h 1623884"/>
              <a:gd name="connsiteX116" fmla="*/ 4443413 w 6284119"/>
              <a:gd name="connsiteY116" fmla="*/ 1495296 h 1623884"/>
              <a:gd name="connsiteX117" fmla="*/ 4502944 w 6284119"/>
              <a:gd name="connsiteY117" fmla="*/ 1557209 h 1623884"/>
              <a:gd name="connsiteX118" fmla="*/ 4538663 w 6284119"/>
              <a:gd name="connsiteY118" fmla="*/ 1585784 h 1623884"/>
              <a:gd name="connsiteX119" fmla="*/ 4722019 w 6284119"/>
              <a:gd name="connsiteY119" fmla="*/ 1600071 h 1623884"/>
              <a:gd name="connsiteX120" fmla="*/ 4924425 w 6284119"/>
              <a:gd name="connsiteY120" fmla="*/ 1583403 h 1623884"/>
              <a:gd name="connsiteX121" fmla="*/ 5122069 w 6284119"/>
              <a:gd name="connsiteY121" fmla="*/ 1561971 h 1623884"/>
              <a:gd name="connsiteX122" fmla="*/ 5291138 w 6284119"/>
              <a:gd name="connsiteY122" fmla="*/ 1540540 h 1623884"/>
              <a:gd name="connsiteX123" fmla="*/ 5398294 w 6284119"/>
              <a:gd name="connsiteY123" fmla="*/ 1550065 h 1623884"/>
              <a:gd name="connsiteX124" fmla="*/ 5474494 w 6284119"/>
              <a:gd name="connsiteY124" fmla="*/ 1509584 h 1623884"/>
              <a:gd name="connsiteX125" fmla="*/ 5531644 w 6284119"/>
              <a:gd name="connsiteY125" fmla="*/ 1442909 h 1623884"/>
              <a:gd name="connsiteX126" fmla="*/ 5584031 w 6284119"/>
              <a:gd name="connsiteY126" fmla="*/ 1433384 h 1623884"/>
              <a:gd name="connsiteX127" fmla="*/ 5722144 w 6284119"/>
              <a:gd name="connsiteY127" fmla="*/ 1471484 h 1623884"/>
              <a:gd name="connsiteX128" fmla="*/ 5781675 w 6284119"/>
              <a:gd name="connsiteY128" fmla="*/ 1459578 h 1623884"/>
              <a:gd name="connsiteX129" fmla="*/ 5860256 w 6284119"/>
              <a:gd name="connsiteY129" fmla="*/ 1488153 h 1623884"/>
              <a:gd name="connsiteX130" fmla="*/ 5922169 w 6284119"/>
              <a:gd name="connsiteY130" fmla="*/ 1531015 h 1623884"/>
              <a:gd name="connsiteX131" fmla="*/ 6017419 w 6284119"/>
              <a:gd name="connsiteY131" fmla="*/ 1538159 h 1623884"/>
              <a:gd name="connsiteX132" fmla="*/ 6055519 w 6284119"/>
              <a:gd name="connsiteY132" fmla="*/ 1521490 h 1623884"/>
              <a:gd name="connsiteX133" fmla="*/ 6117431 w 6284119"/>
              <a:gd name="connsiteY133" fmla="*/ 1521490 h 1623884"/>
              <a:gd name="connsiteX134" fmla="*/ 6236494 w 6284119"/>
              <a:gd name="connsiteY134" fmla="*/ 1542921 h 1623884"/>
              <a:gd name="connsiteX135" fmla="*/ 6281738 w 6284119"/>
              <a:gd name="connsiteY135" fmla="*/ 1526253 h 1623884"/>
              <a:gd name="connsiteX136" fmla="*/ 6265069 w 6284119"/>
              <a:gd name="connsiteY136" fmla="*/ 1469103 h 1623884"/>
              <a:gd name="connsiteX137" fmla="*/ 6284119 w 6284119"/>
              <a:gd name="connsiteY137" fmla="*/ 1409571 h 1623884"/>
              <a:gd name="connsiteX138" fmla="*/ 6269831 w 6284119"/>
              <a:gd name="connsiteY138" fmla="*/ 1342896 h 1623884"/>
              <a:gd name="connsiteX139" fmla="*/ 6253163 w 6284119"/>
              <a:gd name="connsiteY139" fmla="*/ 1290509 h 1623884"/>
              <a:gd name="connsiteX140" fmla="*/ 6279356 w 6284119"/>
              <a:gd name="connsiteY140" fmla="*/ 1273840 h 1623884"/>
              <a:gd name="connsiteX141" fmla="*/ 6272213 w 6284119"/>
              <a:gd name="connsiteY141"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297657 w 6284119"/>
              <a:gd name="connsiteY48" fmla="*/ 999996 h 1623884"/>
              <a:gd name="connsiteX49" fmla="*/ 180975 w 6284119"/>
              <a:gd name="connsiteY49" fmla="*/ 930940 h 1623884"/>
              <a:gd name="connsiteX50" fmla="*/ 261938 w 6284119"/>
              <a:gd name="connsiteY50" fmla="*/ 802353 h 1623884"/>
              <a:gd name="connsiteX51" fmla="*/ 588169 w 6284119"/>
              <a:gd name="connsiteY51" fmla="*/ 1061909 h 1623884"/>
              <a:gd name="connsiteX52" fmla="*/ 690563 w 6284119"/>
              <a:gd name="connsiteY52" fmla="*/ 1061909 h 1623884"/>
              <a:gd name="connsiteX53" fmla="*/ 759619 w 6284119"/>
              <a:gd name="connsiteY53" fmla="*/ 1023809 h 1623884"/>
              <a:gd name="connsiteX54" fmla="*/ 819150 w 6284119"/>
              <a:gd name="connsiteY54" fmla="*/ 1021428 h 1623884"/>
              <a:gd name="connsiteX55" fmla="*/ 926306 w 6284119"/>
              <a:gd name="connsiteY55" fmla="*/ 1092865 h 1623884"/>
              <a:gd name="connsiteX56" fmla="*/ 931069 w 6284119"/>
              <a:gd name="connsiteY56" fmla="*/ 1061909 h 1623884"/>
              <a:gd name="connsiteX57" fmla="*/ 1002506 w 6284119"/>
              <a:gd name="connsiteY57" fmla="*/ 1100009 h 1623884"/>
              <a:gd name="connsiteX58" fmla="*/ 1123950 w 6284119"/>
              <a:gd name="connsiteY58" fmla="*/ 1183353 h 1623884"/>
              <a:gd name="connsiteX59" fmla="*/ 1202531 w 6284119"/>
              <a:gd name="connsiteY59" fmla="*/ 1200021 h 1623884"/>
              <a:gd name="connsiteX60" fmla="*/ 1266825 w 6284119"/>
              <a:gd name="connsiteY60" fmla="*/ 1314321 h 1623884"/>
              <a:gd name="connsiteX61" fmla="*/ 1478756 w 6284119"/>
              <a:gd name="connsiteY61" fmla="*/ 1414334 h 1623884"/>
              <a:gd name="connsiteX62" fmla="*/ 1593056 w 6284119"/>
              <a:gd name="connsiteY62" fmla="*/ 1421478 h 1623884"/>
              <a:gd name="connsiteX63" fmla="*/ 1814513 w 6284119"/>
              <a:gd name="connsiteY63" fmla="*/ 1402428 h 1623884"/>
              <a:gd name="connsiteX64" fmla="*/ 1921669 w 6284119"/>
              <a:gd name="connsiteY64" fmla="*/ 1402428 h 1623884"/>
              <a:gd name="connsiteX65" fmla="*/ 1990725 w 6284119"/>
              <a:gd name="connsiteY65" fmla="*/ 1438146 h 1623884"/>
              <a:gd name="connsiteX66" fmla="*/ 2045494 w 6284119"/>
              <a:gd name="connsiteY66" fmla="*/ 1490534 h 1623884"/>
              <a:gd name="connsiteX67" fmla="*/ 2121694 w 6284119"/>
              <a:gd name="connsiteY67" fmla="*/ 1471484 h 1623884"/>
              <a:gd name="connsiteX68" fmla="*/ 2212181 w 6284119"/>
              <a:gd name="connsiteY68" fmla="*/ 1454815 h 1623884"/>
              <a:gd name="connsiteX69" fmla="*/ 2266950 w 6284119"/>
              <a:gd name="connsiteY69" fmla="*/ 1473865 h 1623884"/>
              <a:gd name="connsiteX70" fmla="*/ 2388394 w 6284119"/>
              <a:gd name="connsiteY70" fmla="*/ 1573878 h 1623884"/>
              <a:gd name="connsiteX71" fmla="*/ 2466975 w 6284119"/>
              <a:gd name="connsiteY71" fmla="*/ 1616740 h 1623884"/>
              <a:gd name="connsiteX72" fmla="*/ 2564606 w 6284119"/>
              <a:gd name="connsiteY72" fmla="*/ 1623884 h 1623884"/>
              <a:gd name="connsiteX73" fmla="*/ 2652713 w 6284119"/>
              <a:gd name="connsiteY73" fmla="*/ 1611978 h 1623884"/>
              <a:gd name="connsiteX74" fmla="*/ 2686050 w 6284119"/>
              <a:gd name="connsiteY74" fmla="*/ 1573878 h 1623884"/>
              <a:gd name="connsiteX75" fmla="*/ 2657475 w 6284119"/>
              <a:gd name="connsiteY75" fmla="*/ 1516728 h 1623884"/>
              <a:gd name="connsiteX76" fmla="*/ 2562225 w 6284119"/>
              <a:gd name="connsiteY76" fmla="*/ 1483390 h 1623884"/>
              <a:gd name="connsiteX77" fmla="*/ 2445544 w 6284119"/>
              <a:gd name="connsiteY77" fmla="*/ 1483390 h 1623884"/>
              <a:gd name="connsiteX78" fmla="*/ 2414588 w 6284119"/>
              <a:gd name="connsiteY78" fmla="*/ 1466721 h 1623884"/>
              <a:gd name="connsiteX79" fmla="*/ 2436019 w 6284119"/>
              <a:gd name="connsiteY79" fmla="*/ 1445290 h 1623884"/>
              <a:gd name="connsiteX80" fmla="*/ 2528888 w 6284119"/>
              <a:gd name="connsiteY80" fmla="*/ 1433384 h 1623884"/>
              <a:gd name="connsiteX81" fmla="*/ 2616994 w 6284119"/>
              <a:gd name="connsiteY81" fmla="*/ 1435765 h 1623884"/>
              <a:gd name="connsiteX82" fmla="*/ 2695575 w 6284119"/>
              <a:gd name="connsiteY82" fmla="*/ 1380996 h 1623884"/>
              <a:gd name="connsiteX83" fmla="*/ 2733675 w 6284119"/>
              <a:gd name="connsiteY83" fmla="*/ 1383378 h 1623884"/>
              <a:gd name="connsiteX84" fmla="*/ 2783681 w 6284119"/>
              <a:gd name="connsiteY84" fmla="*/ 1431003 h 1623884"/>
              <a:gd name="connsiteX85" fmla="*/ 2852738 w 6284119"/>
              <a:gd name="connsiteY85" fmla="*/ 1450053 h 1623884"/>
              <a:gd name="connsiteX86" fmla="*/ 2864644 w 6284119"/>
              <a:gd name="connsiteY86" fmla="*/ 1481009 h 1623884"/>
              <a:gd name="connsiteX87" fmla="*/ 2864644 w 6284119"/>
              <a:gd name="connsiteY87" fmla="*/ 1516728 h 1623884"/>
              <a:gd name="connsiteX88" fmla="*/ 2817019 w 6284119"/>
              <a:gd name="connsiteY88" fmla="*/ 1552446 h 1623884"/>
              <a:gd name="connsiteX89" fmla="*/ 2771775 w 6284119"/>
              <a:gd name="connsiteY89" fmla="*/ 1509584 h 1623884"/>
              <a:gd name="connsiteX90" fmla="*/ 2747963 w 6284119"/>
              <a:gd name="connsiteY90" fmla="*/ 1461959 h 1623884"/>
              <a:gd name="connsiteX91" fmla="*/ 2721769 w 6284119"/>
              <a:gd name="connsiteY91" fmla="*/ 1483390 h 1623884"/>
              <a:gd name="connsiteX92" fmla="*/ 2738438 w 6284119"/>
              <a:gd name="connsiteY92" fmla="*/ 1561971 h 1623884"/>
              <a:gd name="connsiteX93" fmla="*/ 2805113 w 6284119"/>
              <a:gd name="connsiteY93" fmla="*/ 1578640 h 1623884"/>
              <a:gd name="connsiteX94" fmla="*/ 2912269 w 6284119"/>
              <a:gd name="connsiteY94" fmla="*/ 1595309 h 1623884"/>
              <a:gd name="connsiteX95" fmla="*/ 3026569 w 6284119"/>
              <a:gd name="connsiteY95" fmla="*/ 1550065 h 1623884"/>
              <a:gd name="connsiteX96" fmla="*/ 3131344 w 6284119"/>
              <a:gd name="connsiteY96" fmla="*/ 1545303 h 1623884"/>
              <a:gd name="connsiteX97" fmla="*/ 3205163 w 6284119"/>
              <a:gd name="connsiteY97" fmla="*/ 1557209 h 1623884"/>
              <a:gd name="connsiteX98" fmla="*/ 3240881 w 6284119"/>
              <a:gd name="connsiteY98" fmla="*/ 1511965 h 1623884"/>
              <a:gd name="connsiteX99" fmla="*/ 3288506 w 6284119"/>
              <a:gd name="connsiteY99" fmla="*/ 1490534 h 1623884"/>
              <a:gd name="connsiteX100" fmla="*/ 3331369 w 6284119"/>
              <a:gd name="connsiteY100" fmla="*/ 1495296 h 1623884"/>
              <a:gd name="connsiteX101" fmla="*/ 3381375 w 6284119"/>
              <a:gd name="connsiteY101" fmla="*/ 1550065 h 1623884"/>
              <a:gd name="connsiteX102" fmla="*/ 3386138 w 6284119"/>
              <a:gd name="connsiteY102" fmla="*/ 1552446 h 1623884"/>
              <a:gd name="connsiteX103" fmla="*/ 3426619 w 6284119"/>
              <a:gd name="connsiteY103" fmla="*/ 1576259 h 1623884"/>
              <a:gd name="connsiteX104" fmla="*/ 3483769 w 6284119"/>
              <a:gd name="connsiteY104" fmla="*/ 1581021 h 1623884"/>
              <a:gd name="connsiteX105" fmla="*/ 3524250 w 6284119"/>
              <a:gd name="connsiteY105" fmla="*/ 1571496 h 1623884"/>
              <a:gd name="connsiteX106" fmla="*/ 3557588 w 6284119"/>
              <a:gd name="connsiteY106" fmla="*/ 1528634 h 1623884"/>
              <a:gd name="connsiteX107" fmla="*/ 3690938 w 6284119"/>
              <a:gd name="connsiteY107" fmla="*/ 1559590 h 1623884"/>
              <a:gd name="connsiteX108" fmla="*/ 3752850 w 6284119"/>
              <a:gd name="connsiteY108" fmla="*/ 1490534 h 1623884"/>
              <a:gd name="connsiteX109" fmla="*/ 3929063 w 6284119"/>
              <a:gd name="connsiteY109" fmla="*/ 1519109 h 1623884"/>
              <a:gd name="connsiteX110" fmla="*/ 3983831 w 6284119"/>
              <a:gd name="connsiteY110" fmla="*/ 1519109 h 1623884"/>
              <a:gd name="connsiteX111" fmla="*/ 4043363 w 6284119"/>
              <a:gd name="connsiteY111" fmla="*/ 1414334 h 1623884"/>
              <a:gd name="connsiteX112" fmla="*/ 4150519 w 6284119"/>
              <a:gd name="connsiteY112" fmla="*/ 1450053 h 1623884"/>
              <a:gd name="connsiteX113" fmla="*/ 4188619 w 6284119"/>
              <a:gd name="connsiteY113" fmla="*/ 1476246 h 1623884"/>
              <a:gd name="connsiteX114" fmla="*/ 4250531 w 6284119"/>
              <a:gd name="connsiteY114" fmla="*/ 1404809 h 1623884"/>
              <a:gd name="connsiteX115" fmla="*/ 4486275 w 6284119"/>
              <a:gd name="connsiteY115" fmla="*/ 1438146 h 1623884"/>
              <a:gd name="connsiteX116" fmla="*/ 4443413 w 6284119"/>
              <a:gd name="connsiteY116" fmla="*/ 1495296 h 1623884"/>
              <a:gd name="connsiteX117" fmla="*/ 4502944 w 6284119"/>
              <a:gd name="connsiteY117" fmla="*/ 1557209 h 1623884"/>
              <a:gd name="connsiteX118" fmla="*/ 4538663 w 6284119"/>
              <a:gd name="connsiteY118" fmla="*/ 1585784 h 1623884"/>
              <a:gd name="connsiteX119" fmla="*/ 4722019 w 6284119"/>
              <a:gd name="connsiteY119" fmla="*/ 1600071 h 1623884"/>
              <a:gd name="connsiteX120" fmla="*/ 4924425 w 6284119"/>
              <a:gd name="connsiteY120" fmla="*/ 1583403 h 1623884"/>
              <a:gd name="connsiteX121" fmla="*/ 5122069 w 6284119"/>
              <a:gd name="connsiteY121" fmla="*/ 1561971 h 1623884"/>
              <a:gd name="connsiteX122" fmla="*/ 5291138 w 6284119"/>
              <a:gd name="connsiteY122" fmla="*/ 1540540 h 1623884"/>
              <a:gd name="connsiteX123" fmla="*/ 5398294 w 6284119"/>
              <a:gd name="connsiteY123" fmla="*/ 1550065 h 1623884"/>
              <a:gd name="connsiteX124" fmla="*/ 5474494 w 6284119"/>
              <a:gd name="connsiteY124" fmla="*/ 1509584 h 1623884"/>
              <a:gd name="connsiteX125" fmla="*/ 5531644 w 6284119"/>
              <a:gd name="connsiteY125" fmla="*/ 1442909 h 1623884"/>
              <a:gd name="connsiteX126" fmla="*/ 5584031 w 6284119"/>
              <a:gd name="connsiteY126" fmla="*/ 1433384 h 1623884"/>
              <a:gd name="connsiteX127" fmla="*/ 5722144 w 6284119"/>
              <a:gd name="connsiteY127" fmla="*/ 1471484 h 1623884"/>
              <a:gd name="connsiteX128" fmla="*/ 5781675 w 6284119"/>
              <a:gd name="connsiteY128" fmla="*/ 1459578 h 1623884"/>
              <a:gd name="connsiteX129" fmla="*/ 5860256 w 6284119"/>
              <a:gd name="connsiteY129" fmla="*/ 1488153 h 1623884"/>
              <a:gd name="connsiteX130" fmla="*/ 5922169 w 6284119"/>
              <a:gd name="connsiteY130" fmla="*/ 1531015 h 1623884"/>
              <a:gd name="connsiteX131" fmla="*/ 6017419 w 6284119"/>
              <a:gd name="connsiteY131" fmla="*/ 1538159 h 1623884"/>
              <a:gd name="connsiteX132" fmla="*/ 6055519 w 6284119"/>
              <a:gd name="connsiteY132" fmla="*/ 1521490 h 1623884"/>
              <a:gd name="connsiteX133" fmla="*/ 6117431 w 6284119"/>
              <a:gd name="connsiteY133" fmla="*/ 1521490 h 1623884"/>
              <a:gd name="connsiteX134" fmla="*/ 6236494 w 6284119"/>
              <a:gd name="connsiteY134" fmla="*/ 1542921 h 1623884"/>
              <a:gd name="connsiteX135" fmla="*/ 6281738 w 6284119"/>
              <a:gd name="connsiteY135" fmla="*/ 1526253 h 1623884"/>
              <a:gd name="connsiteX136" fmla="*/ 6265069 w 6284119"/>
              <a:gd name="connsiteY136" fmla="*/ 1469103 h 1623884"/>
              <a:gd name="connsiteX137" fmla="*/ 6284119 w 6284119"/>
              <a:gd name="connsiteY137" fmla="*/ 1409571 h 1623884"/>
              <a:gd name="connsiteX138" fmla="*/ 6269831 w 6284119"/>
              <a:gd name="connsiteY138" fmla="*/ 1342896 h 1623884"/>
              <a:gd name="connsiteX139" fmla="*/ 6253163 w 6284119"/>
              <a:gd name="connsiteY139" fmla="*/ 1290509 h 1623884"/>
              <a:gd name="connsiteX140" fmla="*/ 6279356 w 6284119"/>
              <a:gd name="connsiteY140" fmla="*/ 1273840 h 1623884"/>
              <a:gd name="connsiteX141" fmla="*/ 6272213 w 6284119"/>
              <a:gd name="connsiteY141"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450056 w 6284119"/>
              <a:gd name="connsiteY47" fmla="*/ 1035715 h 1623884"/>
              <a:gd name="connsiteX48" fmla="*/ 297657 w 6284119"/>
              <a:gd name="connsiteY48" fmla="*/ 999996 h 1623884"/>
              <a:gd name="connsiteX49" fmla="*/ 180975 w 6284119"/>
              <a:gd name="connsiteY49" fmla="*/ 930940 h 1623884"/>
              <a:gd name="connsiteX50" fmla="*/ 209550 w 6284119"/>
              <a:gd name="connsiteY50" fmla="*/ 888078 h 1623884"/>
              <a:gd name="connsiteX51" fmla="*/ 261938 w 6284119"/>
              <a:gd name="connsiteY51" fmla="*/ 802353 h 1623884"/>
              <a:gd name="connsiteX52" fmla="*/ 588169 w 6284119"/>
              <a:gd name="connsiteY52" fmla="*/ 1061909 h 1623884"/>
              <a:gd name="connsiteX53" fmla="*/ 690563 w 6284119"/>
              <a:gd name="connsiteY53" fmla="*/ 1061909 h 1623884"/>
              <a:gd name="connsiteX54" fmla="*/ 759619 w 6284119"/>
              <a:gd name="connsiteY54" fmla="*/ 1023809 h 1623884"/>
              <a:gd name="connsiteX55" fmla="*/ 819150 w 6284119"/>
              <a:gd name="connsiteY55" fmla="*/ 1021428 h 1623884"/>
              <a:gd name="connsiteX56" fmla="*/ 926306 w 6284119"/>
              <a:gd name="connsiteY56" fmla="*/ 1092865 h 1623884"/>
              <a:gd name="connsiteX57" fmla="*/ 931069 w 6284119"/>
              <a:gd name="connsiteY57" fmla="*/ 1061909 h 1623884"/>
              <a:gd name="connsiteX58" fmla="*/ 1002506 w 6284119"/>
              <a:gd name="connsiteY58" fmla="*/ 1100009 h 1623884"/>
              <a:gd name="connsiteX59" fmla="*/ 1123950 w 6284119"/>
              <a:gd name="connsiteY59" fmla="*/ 1183353 h 1623884"/>
              <a:gd name="connsiteX60" fmla="*/ 1202531 w 6284119"/>
              <a:gd name="connsiteY60" fmla="*/ 1200021 h 1623884"/>
              <a:gd name="connsiteX61" fmla="*/ 1266825 w 6284119"/>
              <a:gd name="connsiteY61" fmla="*/ 1314321 h 1623884"/>
              <a:gd name="connsiteX62" fmla="*/ 1478756 w 6284119"/>
              <a:gd name="connsiteY62" fmla="*/ 1414334 h 1623884"/>
              <a:gd name="connsiteX63" fmla="*/ 1593056 w 6284119"/>
              <a:gd name="connsiteY63" fmla="*/ 1421478 h 1623884"/>
              <a:gd name="connsiteX64" fmla="*/ 1814513 w 6284119"/>
              <a:gd name="connsiteY64" fmla="*/ 1402428 h 1623884"/>
              <a:gd name="connsiteX65" fmla="*/ 1921669 w 6284119"/>
              <a:gd name="connsiteY65" fmla="*/ 1402428 h 1623884"/>
              <a:gd name="connsiteX66" fmla="*/ 1990725 w 6284119"/>
              <a:gd name="connsiteY66" fmla="*/ 1438146 h 1623884"/>
              <a:gd name="connsiteX67" fmla="*/ 2045494 w 6284119"/>
              <a:gd name="connsiteY67" fmla="*/ 1490534 h 1623884"/>
              <a:gd name="connsiteX68" fmla="*/ 2121694 w 6284119"/>
              <a:gd name="connsiteY68" fmla="*/ 1471484 h 1623884"/>
              <a:gd name="connsiteX69" fmla="*/ 2212181 w 6284119"/>
              <a:gd name="connsiteY69" fmla="*/ 1454815 h 1623884"/>
              <a:gd name="connsiteX70" fmla="*/ 2266950 w 6284119"/>
              <a:gd name="connsiteY70" fmla="*/ 1473865 h 1623884"/>
              <a:gd name="connsiteX71" fmla="*/ 2388394 w 6284119"/>
              <a:gd name="connsiteY71" fmla="*/ 1573878 h 1623884"/>
              <a:gd name="connsiteX72" fmla="*/ 2466975 w 6284119"/>
              <a:gd name="connsiteY72" fmla="*/ 1616740 h 1623884"/>
              <a:gd name="connsiteX73" fmla="*/ 2564606 w 6284119"/>
              <a:gd name="connsiteY73" fmla="*/ 1623884 h 1623884"/>
              <a:gd name="connsiteX74" fmla="*/ 2652713 w 6284119"/>
              <a:gd name="connsiteY74" fmla="*/ 1611978 h 1623884"/>
              <a:gd name="connsiteX75" fmla="*/ 2686050 w 6284119"/>
              <a:gd name="connsiteY75" fmla="*/ 1573878 h 1623884"/>
              <a:gd name="connsiteX76" fmla="*/ 2657475 w 6284119"/>
              <a:gd name="connsiteY76" fmla="*/ 1516728 h 1623884"/>
              <a:gd name="connsiteX77" fmla="*/ 2562225 w 6284119"/>
              <a:gd name="connsiteY77" fmla="*/ 1483390 h 1623884"/>
              <a:gd name="connsiteX78" fmla="*/ 2445544 w 6284119"/>
              <a:gd name="connsiteY78" fmla="*/ 1483390 h 1623884"/>
              <a:gd name="connsiteX79" fmla="*/ 2414588 w 6284119"/>
              <a:gd name="connsiteY79" fmla="*/ 1466721 h 1623884"/>
              <a:gd name="connsiteX80" fmla="*/ 2436019 w 6284119"/>
              <a:gd name="connsiteY80" fmla="*/ 1445290 h 1623884"/>
              <a:gd name="connsiteX81" fmla="*/ 2528888 w 6284119"/>
              <a:gd name="connsiteY81" fmla="*/ 1433384 h 1623884"/>
              <a:gd name="connsiteX82" fmla="*/ 2616994 w 6284119"/>
              <a:gd name="connsiteY82" fmla="*/ 1435765 h 1623884"/>
              <a:gd name="connsiteX83" fmla="*/ 2695575 w 6284119"/>
              <a:gd name="connsiteY83" fmla="*/ 1380996 h 1623884"/>
              <a:gd name="connsiteX84" fmla="*/ 2733675 w 6284119"/>
              <a:gd name="connsiteY84" fmla="*/ 1383378 h 1623884"/>
              <a:gd name="connsiteX85" fmla="*/ 2783681 w 6284119"/>
              <a:gd name="connsiteY85" fmla="*/ 1431003 h 1623884"/>
              <a:gd name="connsiteX86" fmla="*/ 2852738 w 6284119"/>
              <a:gd name="connsiteY86" fmla="*/ 1450053 h 1623884"/>
              <a:gd name="connsiteX87" fmla="*/ 2864644 w 6284119"/>
              <a:gd name="connsiteY87" fmla="*/ 1481009 h 1623884"/>
              <a:gd name="connsiteX88" fmla="*/ 2864644 w 6284119"/>
              <a:gd name="connsiteY88" fmla="*/ 1516728 h 1623884"/>
              <a:gd name="connsiteX89" fmla="*/ 2817019 w 6284119"/>
              <a:gd name="connsiteY89" fmla="*/ 1552446 h 1623884"/>
              <a:gd name="connsiteX90" fmla="*/ 2771775 w 6284119"/>
              <a:gd name="connsiteY90" fmla="*/ 1509584 h 1623884"/>
              <a:gd name="connsiteX91" fmla="*/ 2747963 w 6284119"/>
              <a:gd name="connsiteY91" fmla="*/ 1461959 h 1623884"/>
              <a:gd name="connsiteX92" fmla="*/ 2721769 w 6284119"/>
              <a:gd name="connsiteY92" fmla="*/ 1483390 h 1623884"/>
              <a:gd name="connsiteX93" fmla="*/ 2738438 w 6284119"/>
              <a:gd name="connsiteY93" fmla="*/ 1561971 h 1623884"/>
              <a:gd name="connsiteX94" fmla="*/ 2805113 w 6284119"/>
              <a:gd name="connsiteY94" fmla="*/ 1578640 h 1623884"/>
              <a:gd name="connsiteX95" fmla="*/ 2912269 w 6284119"/>
              <a:gd name="connsiteY95" fmla="*/ 1595309 h 1623884"/>
              <a:gd name="connsiteX96" fmla="*/ 3026569 w 6284119"/>
              <a:gd name="connsiteY96" fmla="*/ 1550065 h 1623884"/>
              <a:gd name="connsiteX97" fmla="*/ 3131344 w 6284119"/>
              <a:gd name="connsiteY97" fmla="*/ 1545303 h 1623884"/>
              <a:gd name="connsiteX98" fmla="*/ 3205163 w 6284119"/>
              <a:gd name="connsiteY98" fmla="*/ 1557209 h 1623884"/>
              <a:gd name="connsiteX99" fmla="*/ 3240881 w 6284119"/>
              <a:gd name="connsiteY99" fmla="*/ 1511965 h 1623884"/>
              <a:gd name="connsiteX100" fmla="*/ 3288506 w 6284119"/>
              <a:gd name="connsiteY100" fmla="*/ 1490534 h 1623884"/>
              <a:gd name="connsiteX101" fmla="*/ 3331369 w 6284119"/>
              <a:gd name="connsiteY101" fmla="*/ 1495296 h 1623884"/>
              <a:gd name="connsiteX102" fmla="*/ 3381375 w 6284119"/>
              <a:gd name="connsiteY102" fmla="*/ 1550065 h 1623884"/>
              <a:gd name="connsiteX103" fmla="*/ 3386138 w 6284119"/>
              <a:gd name="connsiteY103" fmla="*/ 1552446 h 1623884"/>
              <a:gd name="connsiteX104" fmla="*/ 3426619 w 6284119"/>
              <a:gd name="connsiteY104" fmla="*/ 1576259 h 1623884"/>
              <a:gd name="connsiteX105" fmla="*/ 3483769 w 6284119"/>
              <a:gd name="connsiteY105" fmla="*/ 1581021 h 1623884"/>
              <a:gd name="connsiteX106" fmla="*/ 3524250 w 6284119"/>
              <a:gd name="connsiteY106" fmla="*/ 1571496 h 1623884"/>
              <a:gd name="connsiteX107" fmla="*/ 3557588 w 6284119"/>
              <a:gd name="connsiteY107" fmla="*/ 1528634 h 1623884"/>
              <a:gd name="connsiteX108" fmla="*/ 3690938 w 6284119"/>
              <a:gd name="connsiteY108" fmla="*/ 1559590 h 1623884"/>
              <a:gd name="connsiteX109" fmla="*/ 3752850 w 6284119"/>
              <a:gd name="connsiteY109" fmla="*/ 1490534 h 1623884"/>
              <a:gd name="connsiteX110" fmla="*/ 3929063 w 6284119"/>
              <a:gd name="connsiteY110" fmla="*/ 1519109 h 1623884"/>
              <a:gd name="connsiteX111" fmla="*/ 3983831 w 6284119"/>
              <a:gd name="connsiteY111" fmla="*/ 1519109 h 1623884"/>
              <a:gd name="connsiteX112" fmla="*/ 4043363 w 6284119"/>
              <a:gd name="connsiteY112" fmla="*/ 1414334 h 1623884"/>
              <a:gd name="connsiteX113" fmla="*/ 4150519 w 6284119"/>
              <a:gd name="connsiteY113" fmla="*/ 1450053 h 1623884"/>
              <a:gd name="connsiteX114" fmla="*/ 4188619 w 6284119"/>
              <a:gd name="connsiteY114" fmla="*/ 1476246 h 1623884"/>
              <a:gd name="connsiteX115" fmla="*/ 4250531 w 6284119"/>
              <a:gd name="connsiteY115" fmla="*/ 1404809 h 1623884"/>
              <a:gd name="connsiteX116" fmla="*/ 4486275 w 6284119"/>
              <a:gd name="connsiteY116" fmla="*/ 1438146 h 1623884"/>
              <a:gd name="connsiteX117" fmla="*/ 4443413 w 6284119"/>
              <a:gd name="connsiteY117" fmla="*/ 1495296 h 1623884"/>
              <a:gd name="connsiteX118" fmla="*/ 4502944 w 6284119"/>
              <a:gd name="connsiteY118" fmla="*/ 1557209 h 1623884"/>
              <a:gd name="connsiteX119" fmla="*/ 4538663 w 6284119"/>
              <a:gd name="connsiteY119" fmla="*/ 1585784 h 1623884"/>
              <a:gd name="connsiteX120" fmla="*/ 4722019 w 6284119"/>
              <a:gd name="connsiteY120" fmla="*/ 1600071 h 1623884"/>
              <a:gd name="connsiteX121" fmla="*/ 4924425 w 6284119"/>
              <a:gd name="connsiteY121" fmla="*/ 1583403 h 1623884"/>
              <a:gd name="connsiteX122" fmla="*/ 5122069 w 6284119"/>
              <a:gd name="connsiteY122" fmla="*/ 1561971 h 1623884"/>
              <a:gd name="connsiteX123" fmla="*/ 5291138 w 6284119"/>
              <a:gd name="connsiteY123" fmla="*/ 1540540 h 1623884"/>
              <a:gd name="connsiteX124" fmla="*/ 5398294 w 6284119"/>
              <a:gd name="connsiteY124" fmla="*/ 1550065 h 1623884"/>
              <a:gd name="connsiteX125" fmla="*/ 5474494 w 6284119"/>
              <a:gd name="connsiteY125" fmla="*/ 1509584 h 1623884"/>
              <a:gd name="connsiteX126" fmla="*/ 5531644 w 6284119"/>
              <a:gd name="connsiteY126" fmla="*/ 1442909 h 1623884"/>
              <a:gd name="connsiteX127" fmla="*/ 5584031 w 6284119"/>
              <a:gd name="connsiteY127" fmla="*/ 1433384 h 1623884"/>
              <a:gd name="connsiteX128" fmla="*/ 5722144 w 6284119"/>
              <a:gd name="connsiteY128" fmla="*/ 1471484 h 1623884"/>
              <a:gd name="connsiteX129" fmla="*/ 5781675 w 6284119"/>
              <a:gd name="connsiteY129" fmla="*/ 1459578 h 1623884"/>
              <a:gd name="connsiteX130" fmla="*/ 5860256 w 6284119"/>
              <a:gd name="connsiteY130" fmla="*/ 1488153 h 1623884"/>
              <a:gd name="connsiteX131" fmla="*/ 5922169 w 6284119"/>
              <a:gd name="connsiteY131" fmla="*/ 1531015 h 1623884"/>
              <a:gd name="connsiteX132" fmla="*/ 6017419 w 6284119"/>
              <a:gd name="connsiteY132" fmla="*/ 1538159 h 1623884"/>
              <a:gd name="connsiteX133" fmla="*/ 6055519 w 6284119"/>
              <a:gd name="connsiteY133" fmla="*/ 1521490 h 1623884"/>
              <a:gd name="connsiteX134" fmla="*/ 6117431 w 6284119"/>
              <a:gd name="connsiteY134" fmla="*/ 1521490 h 1623884"/>
              <a:gd name="connsiteX135" fmla="*/ 6236494 w 6284119"/>
              <a:gd name="connsiteY135" fmla="*/ 1542921 h 1623884"/>
              <a:gd name="connsiteX136" fmla="*/ 6281738 w 6284119"/>
              <a:gd name="connsiteY136" fmla="*/ 1526253 h 1623884"/>
              <a:gd name="connsiteX137" fmla="*/ 6265069 w 6284119"/>
              <a:gd name="connsiteY137" fmla="*/ 1469103 h 1623884"/>
              <a:gd name="connsiteX138" fmla="*/ 6284119 w 6284119"/>
              <a:gd name="connsiteY138" fmla="*/ 1409571 h 1623884"/>
              <a:gd name="connsiteX139" fmla="*/ 6269831 w 6284119"/>
              <a:gd name="connsiteY139" fmla="*/ 1342896 h 1623884"/>
              <a:gd name="connsiteX140" fmla="*/ 6253163 w 6284119"/>
              <a:gd name="connsiteY140" fmla="*/ 1290509 h 1623884"/>
              <a:gd name="connsiteX141" fmla="*/ 6279356 w 6284119"/>
              <a:gd name="connsiteY141" fmla="*/ 1273840 h 1623884"/>
              <a:gd name="connsiteX142" fmla="*/ 6272213 w 6284119"/>
              <a:gd name="connsiteY142"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04788 w 6284119"/>
              <a:gd name="connsiteY47" fmla="*/ 721390 h 1623884"/>
              <a:gd name="connsiteX48" fmla="*/ 450056 w 6284119"/>
              <a:gd name="connsiteY48" fmla="*/ 1035715 h 1623884"/>
              <a:gd name="connsiteX49" fmla="*/ 297657 w 6284119"/>
              <a:gd name="connsiteY49" fmla="*/ 999996 h 1623884"/>
              <a:gd name="connsiteX50" fmla="*/ 180975 w 6284119"/>
              <a:gd name="connsiteY50" fmla="*/ 930940 h 1623884"/>
              <a:gd name="connsiteX51" fmla="*/ 209550 w 6284119"/>
              <a:gd name="connsiteY51" fmla="*/ 888078 h 1623884"/>
              <a:gd name="connsiteX52" fmla="*/ 261938 w 6284119"/>
              <a:gd name="connsiteY52" fmla="*/ 802353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450056 w 6284119"/>
              <a:gd name="connsiteY48" fmla="*/ 1035715 h 1623884"/>
              <a:gd name="connsiteX49" fmla="*/ 297657 w 6284119"/>
              <a:gd name="connsiteY49" fmla="*/ 999996 h 1623884"/>
              <a:gd name="connsiteX50" fmla="*/ 180975 w 6284119"/>
              <a:gd name="connsiteY50" fmla="*/ 930940 h 1623884"/>
              <a:gd name="connsiteX51" fmla="*/ 209550 w 6284119"/>
              <a:gd name="connsiteY51" fmla="*/ 888078 h 1623884"/>
              <a:gd name="connsiteX52" fmla="*/ 261938 w 6284119"/>
              <a:gd name="connsiteY52" fmla="*/ 802353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450056 w 6284119"/>
              <a:gd name="connsiteY48" fmla="*/ 1035715 h 1623884"/>
              <a:gd name="connsiteX49" fmla="*/ 297657 w 6284119"/>
              <a:gd name="connsiteY49" fmla="*/ 999996 h 1623884"/>
              <a:gd name="connsiteX50" fmla="*/ 180975 w 6284119"/>
              <a:gd name="connsiteY50" fmla="*/ 930940 h 1623884"/>
              <a:gd name="connsiteX51" fmla="*/ 209550 w 6284119"/>
              <a:gd name="connsiteY51" fmla="*/ 888078 h 1623884"/>
              <a:gd name="connsiteX52" fmla="*/ 519113 w 6284119"/>
              <a:gd name="connsiteY52" fmla="*/ 1047622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450056 w 6284119"/>
              <a:gd name="connsiteY48" fmla="*/ 1035715 h 1623884"/>
              <a:gd name="connsiteX49" fmla="*/ 297657 w 6284119"/>
              <a:gd name="connsiteY49" fmla="*/ 999996 h 1623884"/>
              <a:gd name="connsiteX50" fmla="*/ 180975 w 6284119"/>
              <a:gd name="connsiteY50" fmla="*/ 930940 h 1623884"/>
              <a:gd name="connsiteX51" fmla="*/ 209550 w 6284119"/>
              <a:gd name="connsiteY51" fmla="*/ 888078 h 1623884"/>
              <a:gd name="connsiteX52" fmla="*/ 519113 w 6284119"/>
              <a:gd name="connsiteY52" fmla="*/ 1047622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97657 w 6284119"/>
              <a:gd name="connsiteY49" fmla="*/ 999996 h 1623884"/>
              <a:gd name="connsiteX50" fmla="*/ 180975 w 6284119"/>
              <a:gd name="connsiteY50" fmla="*/ 930940 h 1623884"/>
              <a:gd name="connsiteX51" fmla="*/ 209550 w 6284119"/>
              <a:gd name="connsiteY51" fmla="*/ 888078 h 1623884"/>
              <a:gd name="connsiteX52" fmla="*/ 519113 w 6284119"/>
              <a:gd name="connsiteY52" fmla="*/ 1047622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40507 w 6284119"/>
              <a:gd name="connsiteY49" fmla="*/ 840452 h 1623884"/>
              <a:gd name="connsiteX50" fmla="*/ 180975 w 6284119"/>
              <a:gd name="connsiteY50" fmla="*/ 930940 h 1623884"/>
              <a:gd name="connsiteX51" fmla="*/ 209550 w 6284119"/>
              <a:gd name="connsiteY51" fmla="*/ 888078 h 1623884"/>
              <a:gd name="connsiteX52" fmla="*/ 519113 w 6284119"/>
              <a:gd name="connsiteY52" fmla="*/ 1047622 h 1623884"/>
              <a:gd name="connsiteX53" fmla="*/ 588169 w 6284119"/>
              <a:gd name="connsiteY53" fmla="*/ 1061909 h 1623884"/>
              <a:gd name="connsiteX54" fmla="*/ 690563 w 6284119"/>
              <a:gd name="connsiteY54" fmla="*/ 1061909 h 1623884"/>
              <a:gd name="connsiteX55" fmla="*/ 759619 w 6284119"/>
              <a:gd name="connsiteY55" fmla="*/ 1023809 h 1623884"/>
              <a:gd name="connsiteX56" fmla="*/ 819150 w 6284119"/>
              <a:gd name="connsiteY56" fmla="*/ 1021428 h 1623884"/>
              <a:gd name="connsiteX57" fmla="*/ 926306 w 6284119"/>
              <a:gd name="connsiteY57" fmla="*/ 1092865 h 1623884"/>
              <a:gd name="connsiteX58" fmla="*/ 931069 w 6284119"/>
              <a:gd name="connsiteY58" fmla="*/ 1061909 h 1623884"/>
              <a:gd name="connsiteX59" fmla="*/ 1002506 w 6284119"/>
              <a:gd name="connsiteY59" fmla="*/ 1100009 h 1623884"/>
              <a:gd name="connsiteX60" fmla="*/ 1123950 w 6284119"/>
              <a:gd name="connsiteY60" fmla="*/ 1183353 h 1623884"/>
              <a:gd name="connsiteX61" fmla="*/ 1202531 w 6284119"/>
              <a:gd name="connsiteY61" fmla="*/ 1200021 h 1623884"/>
              <a:gd name="connsiteX62" fmla="*/ 1266825 w 6284119"/>
              <a:gd name="connsiteY62" fmla="*/ 1314321 h 1623884"/>
              <a:gd name="connsiteX63" fmla="*/ 1478756 w 6284119"/>
              <a:gd name="connsiteY63" fmla="*/ 1414334 h 1623884"/>
              <a:gd name="connsiteX64" fmla="*/ 1593056 w 6284119"/>
              <a:gd name="connsiteY64" fmla="*/ 1421478 h 1623884"/>
              <a:gd name="connsiteX65" fmla="*/ 1814513 w 6284119"/>
              <a:gd name="connsiteY65" fmla="*/ 1402428 h 1623884"/>
              <a:gd name="connsiteX66" fmla="*/ 1921669 w 6284119"/>
              <a:gd name="connsiteY66" fmla="*/ 1402428 h 1623884"/>
              <a:gd name="connsiteX67" fmla="*/ 1990725 w 6284119"/>
              <a:gd name="connsiteY67" fmla="*/ 1438146 h 1623884"/>
              <a:gd name="connsiteX68" fmla="*/ 2045494 w 6284119"/>
              <a:gd name="connsiteY68" fmla="*/ 1490534 h 1623884"/>
              <a:gd name="connsiteX69" fmla="*/ 2121694 w 6284119"/>
              <a:gd name="connsiteY69" fmla="*/ 1471484 h 1623884"/>
              <a:gd name="connsiteX70" fmla="*/ 2212181 w 6284119"/>
              <a:gd name="connsiteY70" fmla="*/ 1454815 h 1623884"/>
              <a:gd name="connsiteX71" fmla="*/ 2266950 w 6284119"/>
              <a:gd name="connsiteY71" fmla="*/ 1473865 h 1623884"/>
              <a:gd name="connsiteX72" fmla="*/ 2388394 w 6284119"/>
              <a:gd name="connsiteY72" fmla="*/ 1573878 h 1623884"/>
              <a:gd name="connsiteX73" fmla="*/ 2466975 w 6284119"/>
              <a:gd name="connsiteY73" fmla="*/ 1616740 h 1623884"/>
              <a:gd name="connsiteX74" fmla="*/ 2564606 w 6284119"/>
              <a:gd name="connsiteY74" fmla="*/ 1623884 h 1623884"/>
              <a:gd name="connsiteX75" fmla="*/ 2652713 w 6284119"/>
              <a:gd name="connsiteY75" fmla="*/ 1611978 h 1623884"/>
              <a:gd name="connsiteX76" fmla="*/ 2686050 w 6284119"/>
              <a:gd name="connsiteY76" fmla="*/ 1573878 h 1623884"/>
              <a:gd name="connsiteX77" fmla="*/ 2657475 w 6284119"/>
              <a:gd name="connsiteY77" fmla="*/ 1516728 h 1623884"/>
              <a:gd name="connsiteX78" fmla="*/ 2562225 w 6284119"/>
              <a:gd name="connsiteY78" fmla="*/ 1483390 h 1623884"/>
              <a:gd name="connsiteX79" fmla="*/ 2445544 w 6284119"/>
              <a:gd name="connsiteY79" fmla="*/ 1483390 h 1623884"/>
              <a:gd name="connsiteX80" fmla="*/ 2414588 w 6284119"/>
              <a:gd name="connsiteY80" fmla="*/ 1466721 h 1623884"/>
              <a:gd name="connsiteX81" fmla="*/ 2436019 w 6284119"/>
              <a:gd name="connsiteY81" fmla="*/ 1445290 h 1623884"/>
              <a:gd name="connsiteX82" fmla="*/ 2528888 w 6284119"/>
              <a:gd name="connsiteY82" fmla="*/ 1433384 h 1623884"/>
              <a:gd name="connsiteX83" fmla="*/ 2616994 w 6284119"/>
              <a:gd name="connsiteY83" fmla="*/ 1435765 h 1623884"/>
              <a:gd name="connsiteX84" fmla="*/ 2695575 w 6284119"/>
              <a:gd name="connsiteY84" fmla="*/ 1380996 h 1623884"/>
              <a:gd name="connsiteX85" fmla="*/ 2733675 w 6284119"/>
              <a:gd name="connsiteY85" fmla="*/ 1383378 h 1623884"/>
              <a:gd name="connsiteX86" fmla="*/ 2783681 w 6284119"/>
              <a:gd name="connsiteY86" fmla="*/ 1431003 h 1623884"/>
              <a:gd name="connsiteX87" fmla="*/ 2852738 w 6284119"/>
              <a:gd name="connsiteY87" fmla="*/ 1450053 h 1623884"/>
              <a:gd name="connsiteX88" fmla="*/ 2864644 w 6284119"/>
              <a:gd name="connsiteY88" fmla="*/ 1481009 h 1623884"/>
              <a:gd name="connsiteX89" fmla="*/ 2864644 w 6284119"/>
              <a:gd name="connsiteY89" fmla="*/ 1516728 h 1623884"/>
              <a:gd name="connsiteX90" fmla="*/ 2817019 w 6284119"/>
              <a:gd name="connsiteY90" fmla="*/ 1552446 h 1623884"/>
              <a:gd name="connsiteX91" fmla="*/ 2771775 w 6284119"/>
              <a:gd name="connsiteY91" fmla="*/ 1509584 h 1623884"/>
              <a:gd name="connsiteX92" fmla="*/ 2747963 w 6284119"/>
              <a:gd name="connsiteY92" fmla="*/ 1461959 h 1623884"/>
              <a:gd name="connsiteX93" fmla="*/ 2721769 w 6284119"/>
              <a:gd name="connsiteY93" fmla="*/ 1483390 h 1623884"/>
              <a:gd name="connsiteX94" fmla="*/ 2738438 w 6284119"/>
              <a:gd name="connsiteY94" fmla="*/ 1561971 h 1623884"/>
              <a:gd name="connsiteX95" fmla="*/ 2805113 w 6284119"/>
              <a:gd name="connsiteY95" fmla="*/ 1578640 h 1623884"/>
              <a:gd name="connsiteX96" fmla="*/ 2912269 w 6284119"/>
              <a:gd name="connsiteY96" fmla="*/ 1595309 h 1623884"/>
              <a:gd name="connsiteX97" fmla="*/ 3026569 w 6284119"/>
              <a:gd name="connsiteY97" fmla="*/ 1550065 h 1623884"/>
              <a:gd name="connsiteX98" fmla="*/ 3131344 w 6284119"/>
              <a:gd name="connsiteY98" fmla="*/ 1545303 h 1623884"/>
              <a:gd name="connsiteX99" fmla="*/ 3205163 w 6284119"/>
              <a:gd name="connsiteY99" fmla="*/ 1557209 h 1623884"/>
              <a:gd name="connsiteX100" fmla="*/ 3240881 w 6284119"/>
              <a:gd name="connsiteY100" fmla="*/ 1511965 h 1623884"/>
              <a:gd name="connsiteX101" fmla="*/ 3288506 w 6284119"/>
              <a:gd name="connsiteY101" fmla="*/ 1490534 h 1623884"/>
              <a:gd name="connsiteX102" fmla="*/ 3331369 w 6284119"/>
              <a:gd name="connsiteY102" fmla="*/ 1495296 h 1623884"/>
              <a:gd name="connsiteX103" fmla="*/ 3381375 w 6284119"/>
              <a:gd name="connsiteY103" fmla="*/ 1550065 h 1623884"/>
              <a:gd name="connsiteX104" fmla="*/ 3386138 w 6284119"/>
              <a:gd name="connsiteY104" fmla="*/ 1552446 h 1623884"/>
              <a:gd name="connsiteX105" fmla="*/ 3426619 w 6284119"/>
              <a:gd name="connsiteY105" fmla="*/ 1576259 h 1623884"/>
              <a:gd name="connsiteX106" fmla="*/ 3483769 w 6284119"/>
              <a:gd name="connsiteY106" fmla="*/ 1581021 h 1623884"/>
              <a:gd name="connsiteX107" fmla="*/ 3524250 w 6284119"/>
              <a:gd name="connsiteY107" fmla="*/ 1571496 h 1623884"/>
              <a:gd name="connsiteX108" fmla="*/ 3557588 w 6284119"/>
              <a:gd name="connsiteY108" fmla="*/ 1528634 h 1623884"/>
              <a:gd name="connsiteX109" fmla="*/ 3690938 w 6284119"/>
              <a:gd name="connsiteY109" fmla="*/ 1559590 h 1623884"/>
              <a:gd name="connsiteX110" fmla="*/ 3752850 w 6284119"/>
              <a:gd name="connsiteY110" fmla="*/ 1490534 h 1623884"/>
              <a:gd name="connsiteX111" fmla="*/ 3929063 w 6284119"/>
              <a:gd name="connsiteY111" fmla="*/ 1519109 h 1623884"/>
              <a:gd name="connsiteX112" fmla="*/ 3983831 w 6284119"/>
              <a:gd name="connsiteY112" fmla="*/ 1519109 h 1623884"/>
              <a:gd name="connsiteX113" fmla="*/ 4043363 w 6284119"/>
              <a:gd name="connsiteY113" fmla="*/ 1414334 h 1623884"/>
              <a:gd name="connsiteX114" fmla="*/ 4150519 w 6284119"/>
              <a:gd name="connsiteY114" fmla="*/ 1450053 h 1623884"/>
              <a:gd name="connsiteX115" fmla="*/ 4188619 w 6284119"/>
              <a:gd name="connsiteY115" fmla="*/ 1476246 h 1623884"/>
              <a:gd name="connsiteX116" fmla="*/ 4250531 w 6284119"/>
              <a:gd name="connsiteY116" fmla="*/ 1404809 h 1623884"/>
              <a:gd name="connsiteX117" fmla="*/ 4486275 w 6284119"/>
              <a:gd name="connsiteY117" fmla="*/ 1438146 h 1623884"/>
              <a:gd name="connsiteX118" fmla="*/ 4443413 w 6284119"/>
              <a:gd name="connsiteY118" fmla="*/ 1495296 h 1623884"/>
              <a:gd name="connsiteX119" fmla="*/ 4502944 w 6284119"/>
              <a:gd name="connsiteY119" fmla="*/ 1557209 h 1623884"/>
              <a:gd name="connsiteX120" fmla="*/ 4538663 w 6284119"/>
              <a:gd name="connsiteY120" fmla="*/ 1585784 h 1623884"/>
              <a:gd name="connsiteX121" fmla="*/ 4722019 w 6284119"/>
              <a:gd name="connsiteY121" fmla="*/ 1600071 h 1623884"/>
              <a:gd name="connsiteX122" fmla="*/ 4924425 w 6284119"/>
              <a:gd name="connsiteY122" fmla="*/ 1583403 h 1623884"/>
              <a:gd name="connsiteX123" fmla="*/ 5122069 w 6284119"/>
              <a:gd name="connsiteY123" fmla="*/ 1561971 h 1623884"/>
              <a:gd name="connsiteX124" fmla="*/ 5291138 w 6284119"/>
              <a:gd name="connsiteY124" fmla="*/ 1540540 h 1623884"/>
              <a:gd name="connsiteX125" fmla="*/ 5398294 w 6284119"/>
              <a:gd name="connsiteY125" fmla="*/ 1550065 h 1623884"/>
              <a:gd name="connsiteX126" fmla="*/ 5474494 w 6284119"/>
              <a:gd name="connsiteY126" fmla="*/ 1509584 h 1623884"/>
              <a:gd name="connsiteX127" fmla="*/ 5531644 w 6284119"/>
              <a:gd name="connsiteY127" fmla="*/ 1442909 h 1623884"/>
              <a:gd name="connsiteX128" fmla="*/ 5584031 w 6284119"/>
              <a:gd name="connsiteY128" fmla="*/ 1433384 h 1623884"/>
              <a:gd name="connsiteX129" fmla="*/ 5722144 w 6284119"/>
              <a:gd name="connsiteY129" fmla="*/ 1471484 h 1623884"/>
              <a:gd name="connsiteX130" fmla="*/ 5781675 w 6284119"/>
              <a:gd name="connsiteY130" fmla="*/ 1459578 h 1623884"/>
              <a:gd name="connsiteX131" fmla="*/ 5860256 w 6284119"/>
              <a:gd name="connsiteY131" fmla="*/ 1488153 h 1623884"/>
              <a:gd name="connsiteX132" fmla="*/ 5922169 w 6284119"/>
              <a:gd name="connsiteY132" fmla="*/ 1531015 h 1623884"/>
              <a:gd name="connsiteX133" fmla="*/ 6017419 w 6284119"/>
              <a:gd name="connsiteY133" fmla="*/ 1538159 h 1623884"/>
              <a:gd name="connsiteX134" fmla="*/ 6055519 w 6284119"/>
              <a:gd name="connsiteY134" fmla="*/ 1521490 h 1623884"/>
              <a:gd name="connsiteX135" fmla="*/ 6117431 w 6284119"/>
              <a:gd name="connsiteY135" fmla="*/ 1521490 h 1623884"/>
              <a:gd name="connsiteX136" fmla="*/ 6236494 w 6284119"/>
              <a:gd name="connsiteY136" fmla="*/ 1542921 h 1623884"/>
              <a:gd name="connsiteX137" fmla="*/ 6281738 w 6284119"/>
              <a:gd name="connsiteY137" fmla="*/ 1526253 h 1623884"/>
              <a:gd name="connsiteX138" fmla="*/ 6265069 w 6284119"/>
              <a:gd name="connsiteY138" fmla="*/ 1469103 h 1623884"/>
              <a:gd name="connsiteX139" fmla="*/ 6284119 w 6284119"/>
              <a:gd name="connsiteY139" fmla="*/ 1409571 h 1623884"/>
              <a:gd name="connsiteX140" fmla="*/ 6269831 w 6284119"/>
              <a:gd name="connsiteY140" fmla="*/ 1342896 h 1623884"/>
              <a:gd name="connsiteX141" fmla="*/ 6253163 w 6284119"/>
              <a:gd name="connsiteY141" fmla="*/ 1290509 h 1623884"/>
              <a:gd name="connsiteX142" fmla="*/ 6279356 w 6284119"/>
              <a:gd name="connsiteY142" fmla="*/ 1273840 h 1623884"/>
              <a:gd name="connsiteX143" fmla="*/ 6272213 w 6284119"/>
              <a:gd name="connsiteY143"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40507 w 6284119"/>
              <a:gd name="connsiteY49" fmla="*/ 840452 h 1623884"/>
              <a:gd name="connsiteX50" fmla="*/ 180975 w 6284119"/>
              <a:gd name="connsiteY50" fmla="*/ 930940 h 1623884"/>
              <a:gd name="connsiteX51" fmla="*/ 209550 w 6284119"/>
              <a:gd name="connsiteY51" fmla="*/ 888078 h 1623884"/>
              <a:gd name="connsiteX52" fmla="*/ 419100 w 6284119"/>
              <a:gd name="connsiteY52" fmla="*/ 959515 h 1623884"/>
              <a:gd name="connsiteX53" fmla="*/ 519113 w 6284119"/>
              <a:gd name="connsiteY53" fmla="*/ 1047622 h 1623884"/>
              <a:gd name="connsiteX54" fmla="*/ 588169 w 6284119"/>
              <a:gd name="connsiteY54" fmla="*/ 1061909 h 1623884"/>
              <a:gd name="connsiteX55" fmla="*/ 690563 w 6284119"/>
              <a:gd name="connsiteY55" fmla="*/ 1061909 h 1623884"/>
              <a:gd name="connsiteX56" fmla="*/ 759619 w 6284119"/>
              <a:gd name="connsiteY56" fmla="*/ 1023809 h 1623884"/>
              <a:gd name="connsiteX57" fmla="*/ 819150 w 6284119"/>
              <a:gd name="connsiteY57" fmla="*/ 1021428 h 1623884"/>
              <a:gd name="connsiteX58" fmla="*/ 926306 w 6284119"/>
              <a:gd name="connsiteY58" fmla="*/ 1092865 h 1623884"/>
              <a:gd name="connsiteX59" fmla="*/ 931069 w 6284119"/>
              <a:gd name="connsiteY59" fmla="*/ 1061909 h 1623884"/>
              <a:gd name="connsiteX60" fmla="*/ 1002506 w 6284119"/>
              <a:gd name="connsiteY60" fmla="*/ 1100009 h 1623884"/>
              <a:gd name="connsiteX61" fmla="*/ 1123950 w 6284119"/>
              <a:gd name="connsiteY61" fmla="*/ 1183353 h 1623884"/>
              <a:gd name="connsiteX62" fmla="*/ 1202531 w 6284119"/>
              <a:gd name="connsiteY62" fmla="*/ 1200021 h 1623884"/>
              <a:gd name="connsiteX63" fmla="*/ 1266825 w 6284119"/>
              <a:gd name="connsiteY63" fmla="*/ 1314321 h 1623884"/>
              <a:gd name="connsiteX64" fmla="*/ 1478756 w 6284119"/>
              <a:gd name="connsiteY64" fmla="*/ 1414334 h 1623884"/>
              <a:gd name="connsiteX65" fmla="*/ 1593056 w 6284119"/>
              <a:gd name="connsiteY65" fmla="*/ 1421478 h 1623884"/>
              <a:gd name="connsiteX66" fmla="*/ 1814513 w 6284119"/>
              <a:gd name="connsiteY66" fmla="*/ 1402428 h 1623884"/>
              <a:gd name="connsiteX67" fmla="*/ 1921669 w 6284119"/>
              <a:gd name="connsiteY67" fmla="*/ 1402428 h 1623884"/>
              <a:gd name="connsiteX68" fmla="*/ 1990725 w 6284119"/>
              <a:gd name="connsiteY68" fmla="*/ 1438146 h 1623884"/>
              <a:gd name="connsiteX69" fmla="*/ 2045494 w 6284119"/>
              <a:gd name="connsiteY69" fmla="*/ 1490534 h 1623884"/>
              <a:gd name="connsiteX70" fmla="*/ 2121694 w 6284119"/>
              <a:gd name="connsiteY70" fmla="*/ 1471484 h 1623884"/>
              <a:gd name="connsiteX71" fmla="*/ 2212181 w 6284119"/>
              <a:gd name="connsiteY71" fmla="*/ 1454815 h 1623884"/>
              <a:gd name="connsiteX72" fmla="*/ 2266950 w 6284119"/>
              <a:gd name="connsiteY72" fmla="*/ 1473865 h 1623884"/>
              <a:gd name="connsiteX73" fmla="*/ 2388394 w 6284119"/>
              <a:gd name="connsiteY73" fmla="*/ 1573878 h 1623884"/>
              <a:gd name="connsiteX74" fmla="*/ 2466975 w 6284119"/>
              <a:gd name="connsiteY74" fmla="*/ 1616740 h 1623884"/>
              <a:gd name="connsiteX75" fmla="*/ 2564606 w 6284119"/>
              <a:gd name="connsiteY75" fmla="*/ 1623884 h 1623884"/>
              <a:gd name="connsiteX76" fmla="*/ 2652713 w 6284119"/>
              <a:gd name="connsiteY76" fmla="*/ 1611978 h 1623884"/>
              <a:gd name="connsiteX77" fmla="*/ 2686050 w 6284119"/>
              <a:gd name="connsiteY77" fmla="*/ 1573878 h 1623884"/>
              <a:gd name="connsiteX78" fmla="*/ 2657475 w 6284119"/>
              <a:gd name="connsiteY78" fmla="*/ 1516728 h 1623884"/>
              <a:gd name="connsiteX79" fmla="*/ 2562225 w 6284119"/>
              <a:gd name="connsiteY79" fmla="*/ 1483390 h 1623884"/>
              <a:gd name="connsiteX80" fmla="*/ 2445544 w 6284119"/>
              <a:gd name="connsiteY80" fmla="*/ 1483390 h 1623884"/>
              <a:gd name="connsiteX81" fmla="*/ 2414588 w 6284119"/>
              <a:gd name="connsiteY81" fmla="*/ 1466721 h 1623884"/>
              <a:gd name="connsiteX82" fmla="*/ 2436019 w 6284119"/>
              <a:gd name="connsiteY82" fmla="*/ 1445290 h 1623884"/>
              <a:gd name="connsiteX83" fmla="*/ 2528888 w 6284119"/>
              <a:gd name="connsiteY83" fmla="*/ 1433384 h 1623884"/>
              <a:gd name="connsiteX84" fmla="*/ 2616994 w 6284119"/>
              <a:gd name="connsiteY84" fmla="*/ 1435765 h 1623884"/>
              <a:gd name="connsiteX85" fmla="*/ 2695575 w 6284119"/>
              <a:gd name="connsiteY85" fmla="*/ 1380996 h 1623884"/>
              <a:gd name="connsiteX86" fmla="*/ 2733675 w 6284119"/>
              <a:gd name="connsiteY86" fmla="*/ 1383378 h 1623884"/>
              <a:gd name="connsiteX87" fmla="*/ 2783681 w 6284119"/>
              <a:gd name="connsiteY87" fmla="*/ 1431003 h 1623884"/>
              <a:gd name="connsiteX88" fmla="*/ 2852738 w 6284119"/>
              <a:gd name="connsiteY88" fmla="*/ 1450053 h 1623884"/>
              <a:gd name="connsiteX89" fmla="*/ 2864644 w 6284119"/>
              <a:gd name="connsiteY89" fmla="*/ 1481009 h 1623884"/>
              <a:gd name="connsiteX90" fmla="*/ 2864644 w 6284119"/>
              <a:gd name="connsiteY90" fmla="*/ 1516728 h 1623884"/>
              <a:gd name="connsiteX91" fmla="*/ 2817019 w 6284119"/>
              <a:gd name="connsiteY91" fmla="*/ 1552446 h 1623884"/>
              <a:gd name="connsiteX92" fmla="*/ 2771775 w 6284119"/>
              <a:gd name="connsiteY92" fmla="*/ 1509584 h 1623884"/>
              <a:gd name="connsiteX93" fmla="*/ 2747963 w 6284119"/>
              <a:gd name="connsiteY93" fmla="*/ 1461959 h 1623884"/>
              <a:gd name="connsiteX94" fmla="*/ 2721769 w 6284119"/>
              <a:gd name="connsiteY94" fmla="*/ 1483390 h 1623884"/>
              <a:gd name="connsiteX95" fmla="*/ 2738438 w 6284119"/>
              <a:gd name="connsiteY95" fmla="*/ 1561971 h 1623884"/>
              <a:gd name="connsiteX96" fmla="*/ 2805113 w 6284119"/>
              <a:gd name="connsiteY96" fmla="*/ 1578640 h 1623884"/>
              <a:gd name="connsiteX97" fmla="*/ 2912269 w 6284119"/>
              <a:gd name="connsiteY97" fmla="*/ 1595309 h 1623884"/>
              <a:gd name="connsiteX98" fmla="*/ 3026569 w 6284119"/>
              <a:gd name="connsiteY98" fmla="*/ 1550065 h 1623884"/>
              <a:gd name="connsiteX99" fmla="*/ 3131344 w 6284119"/>
              <a:gd name="connsiteY99" fmla="*/ 1545303 h 1623884"/>
              <a:gd name="connsiteX100" fmla="*/ 3205163 w 6284119"/>
              <a:gd name="connsiteY100" fmla="*/ 1557209 h 1623884"/>
              <a:gd name="connsiteX101" fmla="*/ 3240881 w 6284119"/>
              <a:gd name="connsiteY101" fmla="*/ 1511965 h 1623884"/>
              <a:gd name="connsiteX102" fmla="*/ 3288506 w 6284119"/>
              <a:gd name="connsiteY102" fmla="*/ 1490534 h 1623884"/>
              <a:gd name="connsiteX103" fmla="*/ 3331369 w 6284119"/>
              <a:gd name="connsiteY103" fmla="*/ 1495296 h 1623884"/>
              <a:gd name="connsiteX104" fmla="*/ 3381375 w 6284119"/>
              <a:gd name="connsiteY104" fmla="*/ 1550065 h 1623884"/>
              <a:gd name="connsiteX105" fmla="*/ 3386138 w 6284119"/>
              <a:gd name="connsiteY105" fmla="*/ 1552446 h 1623884"/>
              <a:gd name="connsiteX106" fmla="*/ 3426619 w 6284119"/>
              <a:gd name="connsiteY106" fmla="*/ 1576259 h 1623884"/>
              <a:gd name="connsiteX107" fmla="*/ 3483769 w 6284119"/>
              <a:gd name="connsiteY107" fmla="*/ 1581021 h 1623884"/>
              <a:gd name="connsiteX108" fmla="*/ 3524250 w 6284119"/>
              <a:gd name="connsiteY108" fmla="*/ 1571496 h 1623884"/>
              <a:gd name="connsiteX109" fmla="*/ 3557588 w 6284119"/>
              <a:gd name="connsiteY109" fmla="*/ 1528634 h 1623884"/>
              <a:gd name="connsiteX110" fmla="*/ 3690938 w 6284119"/>
              <a:gd name="connsiteY110" fmla="*/ 1559590 h 1623884"/>
              <a:gd name="connsiteX111" fmla="*/ 3752850 w 6284119"/>
              <a:gd name="connsiteY111" fmla="*/ 1490534 h 1623884"/>
              <a:gd name="connsiteX112" fmla="*/ 3929063 w 6284119"/>
              <a:gd name="connsiteY112" fmla="*/ 1519109 h 1623884"/>
              <a:gd name="connsiteX113" fmla="*/ 3983831 w 6284119"/>
              <a:gd name="connsiteY113" fmla="*/ 1519109 h 1623884"/>
              <a:gd name="connsiteX114" fmla="*/ 4043363 w 6284119"/>
              <a:gd name="connsiteY114" fmla="*/ 1414334 h 1623884"/>
              <a:gd name="connsiteX115" fmla="*/ 4150519 w 6284119"/>
              <a:gd name="connsiteY115" fmla="*/ 1450053 h 1623884"/>
              <a:gd name="connsiteX116" fmla="*/ 4188619 w 6284119"/>
              <a:gd name="connsiteY116" fmla="*/ 1476246 h 1623884"/>
              <a:gd name="connsiteX117" fmla="*/ 4250531 w 6284119"/>
              <a:gd name="connsiteY117" fmla="*/ 1404809 h 1623884"/>
              <a:gd name="connsiteX118" fmla="*/ 4486275 w 6284119"/>
              <a:gd name="connsiteY118" fmla="*/ 1438146 h 1623884"/>
              <a:gd name="connsiteX119" fmla="*/ 4443413 w 6284119"/>
              <a:gd name="connsiteY119" fmla="*/ 1495296 h 1623884"/>
              <a:gd name="connsiteX120" fmla="*/ 4502944 w 6284119"/>
              <a:gd name="connsiteY120" fmla="*/ 1557209 h 1623884"/>
              <a:gd name="connsiteX121" fmla="*/ 4538663 w 6284119"/>
              <a:gd name="connsiteY121" fmla="*/ 1585784 h 1623884"/>
              <a:gd name="connsiteX122" fmla="*/ 4722019 w 6284119"/>
              <a:gd name="connsiteY122" fmla="*/ 1600071 h 1623884"/>
              <a:gd name="connsiteX123" fmla="*/ 4924425 w 6284119"/>
              <a:gd name="connsiteY123" fmla="*/ 1583403 h 1623884"/>
              <a:gd name="connsiteX124" fmla="*/ 5122069 w 6284119"/>
              <a:gd name="connsiteY124" fmla="*/ 1561971 h 1623884"/>
              <a:gd name="connsiteX125" fmla="*/ 5291138 w 6284119"/>
              <a:gd name="connsiteY125" fmla="*/ 1540540 h 1623884"/>
              <a:gd name="connsiteX126" fmla="*/ 5398294 w 6284119"/>
              <a:gd name="connsiteY126" fmla="*/ 1550065 h 1623884"/>
              <a:gd name="connsiteX127" fmla="*/ 5474494 w 6284119"/>
              <a:gd name="connsiteY127" fmla="*/ 1509584 h 1623884"/>
              <a:gd name="connsiteX128" fmla="*/ 5531644 w 6284119"/>
              <a:gd name="connsiteY128" fmla="*/ 1442909 h 1623884"/>
              <a:gd name="connsiteX129" fmla="*/ 5584031 w 6284119"/>
              <a:gd name="connsiteY129" fmla="*/ 1433384 h 1623884"/>
              <a:gd name="connsiteX130" fmla="*/ 5722144 w 6284119"/>
              <a:gd name="connsiteY130" fmla="*/ 1471484 h 1623884"/>
              <a:gd name="connsiteX131" fmla="*/ 5781675 w 6284119"/>
              <a:gd name="connsiteY131" fmla="*/ 1459578 h 1623884"/>
              <a:gd name="connsiteX132" fmla="*/ 5860256 w 6284119"/>
              <a:gd name="connsiteY132" fmla="*/ 1488153 h 1623884"/>
              <a:gd name="connsiteX133" fmla="*/ 5922169 w 6284119"/>
              <a:gd name="connsiteY133" fmla="*/ 1531015 h 1623884"/>
              <a:gd name="connsiteX134" fmla="*/ 6017419 w 6284119"/>
              <a:gd name="connsiteY134" fmla="*/ 1538159 h 1623884"/>
              <a:gd name="connsiteX135" fmla="*/ 6055519 w 6284119"/>
              <a:gd name="connsiteY135" fmla="*/ 1521490 h 1623884"/>
              <a:gd name="connsiteX136" fmla="*/ 6117431 w 6284119"/>
              <a:gd name="connsiteY136" fmla="*/ 1521490 h 1623884"/>
              <a:gd name="connsiteX137" fmla="*/ 6236494 w 6284119"/>
              <a:gd name="connsiteY137" fmla="*/ 1542921 h 1623884"/>
              <a:gd name="connsiteX138" fmla="*/ 6281738 w 6284119"/>
              <a:gd name="connsiteY138" fmla="*/ 1526253 h 1623884"/>
              <a:gd name="connsiteX139" fmla="*/ 6265069 w 6284119"/>
              <a:gd name="connsiteY139" fmla="*/ 1469103 h 1623884"/>
              <a:gd name="connsiteX140" fmla="*/ 6284119 w 6284119"/>
              <a:gd name="connsiteY140" fmla="*/ 1409571 h 1623884"/>
              <a:gd name="connsiteX141" fmla="*/ 6269831 w 6284119"/>
              <a:gd name="connsiteY141" fmla="*/ 1342896 h 1623884"/>
              <a:gd name="connsiteX142" fmla="*/ 6253163 w 6284119"/>
              <a:gd name="connsiteY142" fmla="*/ 1290509 h 1623884"/>
              <a:gd name="connsiteX143" fmla="*/ 6279356 w 6284119"/>
              <a:gd name="connsiteY143" fmla="*/ 1273840 h 1623884"/>
              <a:gd name="connsiteX144" fmla="*/ 6272213 w 6284119"/>
              <a:gd name="connsiteY144"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40507 w 6284119"/>
              <a:gd name="connsiteY49" fmla="*/ 840452 h 1623884"/>
              <a:gd name="connsiteX50" fmla="*/ 180975 w 6284119"/>
              <a:gd name="connsiteY50" fmla="*/ 930940 h 1623884"/>
              <a:gd name="connsiteX51" fmla="*/ 209550 w 6284119"/>
              <a:gd name="connsiteY51" fmla="*/ 888078 h 1623884"/>
              <a:gd name="connsiteX52" fmla="*/ 483394 w 6284119"/>
              <a:gd name="connsiteY52" fmla="*/ 1050003 h 1623884"/>
              <a:gd name="connsiteX53" fmla="*/ 519113 w 6284119"/>
              <a:gd name="connsiteY53" fmla="*/ 1047622 h 1623884"/>
              <a:gd name="connsiteX54" fmla="*/ 588169 w 6284119"/>
              <a:gd name="connsiteY54" fmla="*/ 1061909 h 1623884"/>
              <a:gd name="connsiteX55" fmla="*/ 690563 w 6284119"/>
              <a:gd name="connsiteY55" fmla="*/ 1061909 h 1623884"/>
              <a:gd name="connsiteX56" fmla="*/ 759619 w 6284119"/>
              <a:gd name="connsiteY56" fmla="*/ 1023809 h 1623884"/>
              <a:gd name="connsiteX57" fmla="*/ 819150 w 6284119"/>
              <a:gd name="connsiteY57" fmla="*/ 1021428 h 1623884"/>
              <a:gd name="connsiteX58" fmla="*/ 926306 w 6284119"/>
              <a:gd name="connsiteY58" fmla="*/ 1092865 h 1623884"/>
              <a:gd name="connsiteX59" fmla="*/ 931069 w 6284119"/>
              <a:gd name="connsiteY59" fmla="*/ 1061909 h 1623884"/>
              <a:gd name="connsiteX60" fmla="*/ 1002506 w 6284119"/>
              <a:gd name="connsiteY60" fmla="*/ 1100009 h 1623884"/>
              <a:gd name="connsiteX61" fmla="*/ 1123950 w 6284119"/>
              <a:gd name="connsiteY61" fmla="*/ 1183353 h 1623884"/>
              <a:gd name="connsiteX62" fmla="*/ 1202531 w 6284119"/>
              <a:gd name="connsiteY62" fmla="*/ 1200021 h 1623884"/>
              <a:gd name="connsiteX63" fmla="*/ 1266825 w 6284119"/>
              <a:gd name="connsiteY63" fmla="*/ 1314321 h 1623884"/>
              <a:gd name="connsiteX64" fmla="*/ 1478756 w 6284119"/>
              <a:gd name="connsiteY64" fmla="*/ 1414334 h 1623884"/>
              <a:gd name="connsiteX65" fmla="*/ 1593056 w 6284119"/>
              <a:gd name="connsiteY65" fmla="*/ 1421478 h 1623884"/>
              <a:gd name="connsiteX66" fmla="*/ 1814513 w 6284119"/>
              <a:gd name="connsiteY66" fmla="*/ 1402428 h 1623884"/>
              <a:gd name="connsiteX67" fmla="*/ 1921669 w 6284119"/>
              <a:gd name="connsiteY67" fmla="*/ 1402428 h 1623884"/>
              <a:gd name="connsiteX68" fmla="*/ 1990725 w 6284119"/>
              <a:gd name="connsiteY68" fmla="*/ 1438146 h 1623884"/>
              <a:gd name="connsiteX69" fmla="*/ 2045494 w 6284119"/>
              <a:gd name="connsiteY69" fmla="*/ 1490534 h 1623884"/>
              <a:gd name="connsiteX70" fmla="*/ 2121694 w 6284119"/>
              <a:gd name="connsiteY70" fmla="*/ 1471484 h 1623884"/>
              <a:gd name="connsiteX71" fmla="*/ 2212181 w 6284119"/>
              <a:gd name="connsiteY71" fmla="*/ 1454815 h 1623884"/>
              <a:gd name="connsiteX72" fmla="*/ 2266950 w 6284119"/>
              <a:gd name="connsiteY72" fmla="*/ 1473865 h 1623884"/>
              <a:gd name="connsiteX73" fmla="*/ 2388394 w 6284119"/>
              <a:gd name="connsiteY73" fmla="*/ 1573878 h 1623884"/>
              <a:gd name="connsiteX74" fmla="*/ 2466975 w 6284119"/>
              <a:gd name="connsiteY74" fmla="*/ 1616740 h 1623884"/>
              <a:gd name="connsiteX75" fmla="*/ 2564606 w 6284119"/>
              <a:gd name="connsiteY75" fmla="*/ 1623884 h 1623884"/>
              <a:gd name="connsiteX76" fmla="*/ 2652713 w 6284119"/>
              <a:gd name="connsiteY76" fmla="*/ 1611978 h 1623884"/>
              <a:gd name="connsiteX77" fmla="*/ 2686050 w 6284119"/>
              <a:gd name="connsiteY77" fmla="*/ 1573878 h 1623884"/>
              <a:gd name="connsiteX78" fmla="*/ 2657475 w 6284119"/>
              <a:gd name="connsiteY78" fmla="*/ 1516728 h 1623884"/>
              <a:gd name="connsiteX79" fmla="*/ 2562225 w 6284119"/>
              <a:gd name="connsiteY79" fmla="*/ 1483390 h 1623884"/>
              <a:gd name="connsiteX80" fmla="*/ 2445544 w 6284119"/>
              <a:gd name="connsiteY80" fmla="*/ 1483390 h 1623884"/>
              <a:gd name="connsiteX81" fmla="*/ 2414588 w 6284119"/>
              <a:gd name="connsiteY81" fmla="*/ 1466721 h 1623884"/>
              <a:gd name="connsiteX82" fmla="*/ 2436019 w 6284119"/>
              <a:gd name="connsiteY82" fmla="*/ 1445290 h 1623884"/>
              <a:gd name="connsiteX83" fmla="*/ 2528888 w 6284119"/>
              <a:gd name="connsiteY83" fmla="*/ 1433384 h 1623884"/>
              <a:gd name="connsiteX84" fmla="*/ 2616994 w 6284119"/>
              <a:gd name="connsiteY84" fmla="*/ 1435765 h 1623884"/>
              <a:gd name="connsiteX85" fmla="*/ 2695575 w 6284119"/>
              <a:gd name="connsiteY85" fmla="*/ 1380996 h 1623884"/>
              <a:gd name="connsiteX86" fmla="*/ 2733675 w 6284119"/>
              <a:gd name="connsiteY86" fmla="*/ 1383378 h 1623884"/>
              <a:gd name="connsiteX87" fmla="*/ 2783681 w 6284119"/>
              <a:gd name="connsiteY87" fmla="*/ 1431003 h 1623884"/>
              <a:gd name="connsiteX88" fmla="*/ 2852738 w 6284119"/>
              <a:gd name="connsiteY88" fmla="*/ 1450053 h 1623884"/>
              <a:gd name="connsiteX89" fmla="*/ 2864644 w 6284119"/>
              <a:gd name="connsiteY89" fmla="*/ 1481009 h 1623884"/>
              <a:gd name="connsiteX90" fmla="*/ 2864644 w 6284119"/>
              <a:gd name="connsiteY90" fmla="*/ 1516728 h 1623884"/>
              <a:gd name="connsiteX91" fmla="*/ 2817019 w 6284119"/>
              <a:gd name="connsiteY91" fmla="*/ 1552446 h 1623884"/>
              <a:gd name="connsiteX92" fmla="*/ 2771775 w 6284119"/>
              <a:gd name="connsiteY92" fmla="*/ 1509584 h 1623884"/>
              <a:gd name="connsiteX93" fmla="*/ 2747963 w 6284119"/>
              <a:gd name="connsiteY93" fmla="*/ 1461959 h 1623884"/>
              <a:gd name="connsiteX94" fmla="*/ 2721769 w 6284119"/>
              <a:gd name="connsiteY94" fmla="*/ 1483390 h 1623884"/>
              <a:gd name="connsiteX95" fmla="*/ 2738438 w 6284119"/>
              <a:gd name="connsiteY95" fmla="*/ 1561971 h 1623884"/>
              <a:gd name="connsiteX96" fmla="*/ 2805113 w 6284119"/>
              <a:gd name="connsiteY96" fmla="*/ 1578640 h 1623884"/>
              <a:gd name="connsiteX97" fmla="*/ 2912269 w 6284119"/>
              <a:gd name="connsiteY97" fmla="*/ 1595309 h 1623884"/>
              <a:gd name="connsiteX98" fmla="*/ 3026569 w 6284119"/>
              <a:gd name="connsiteY98" fmla="*/ 1550065 h 1623884"/>
              <a:gd name="connsiteX99" fmla="*/ 3131344 w 6284119"/>
              <a:gd name="connsiteY99" fmla="*/ 1545303 h 1623884"/>
              <a:gd name="connsiteX100" fmla="*/ 3205163 w 6284119"/>
              <a:gd name="connsiteY100" fmla="*/ 1557209 h 1623884"/>
              <a:gd name="connsiteX101" fmla="*/ 3240881 w 6284119"/>
              <a:gd name="connsiteY101" fmla="*/ 1511965 h 1623884"/>
              <a:gd name="connsiteX102" fmla="*/ 3288506 w 6284119"/>
              <a:gd name="connsiteY102" fmla="*/ 1490534 h 1623884"/>
              <a:gd name="connsiteX103" fmla="*/ 3331369 w 6284119"/>
              <a:gd name="connsiteY103" fmla="*/ 1495296 h 1623884"/>
              <a:gd name="connsiteX104" fmla="*/ 3381375 w 6284119"/>
              <a:gd name="connsiteY104" fmla="*/ 1550065 h 1623884"/>
              <a:gd name="connsiteX105" fmla="*/ 3386138 w 6284119"/>
              <a:gd name="connsiteY105" fmla="*/ 1552446 h 1623884"/>
              <a:gd name="connsiteX106" fmla="*/ 3426619 w 6284119"/>
              <a:gd name="connsiteY106" fmla="*/ 1576259 h 1623884"/>
              <a:gd name="connsiteX107" fmla="*/ 3483769 w 6284119"/>
              <a:gd name="connsiteY107" fmla="*/ 1581021 h 1623884"/>
              <a:gd name="connsiteX108" fmla="*/ 3524250 w 6284119"/>
              <a:gd name="connsiteY108" fmla="*/ 1571496 h 1623884"/>
              <a:gd name="connsiteX109" fmla="*/ 3557588 w 6284119"/>
              <a:gd name="connsiteY109" fmla="*/ 1528634 h 1623884"/>
              <a:gd name="connsiteX110" fmla="*/ 3690938 w 6284119"/>
              <a:gd name="connsiteY110" fmla="*/ 1559590 h 1623884"/>
              <a:gd name="connsiteX111" fmla="*/ 3752850 w 6284119"/>
              <a:gd name="connsiteY111" fmla="*/ 1490534 h 1623884"/>
              <a:gd name="connsiteX112" fmla="*/ 3929063 w 6284119"/>
              <a:gd name="connsiteY112" fmla="*/ 1519109 h 1623884"/>
              <a:gd name="connsiteX113" fmla="*/ 3983831 w 6284119"/>
              <a:gd name="connsiteY113" fmla="*/ 1519109 h 1623884"/>
              <a:gd name="connsiteX114" fmla="*/ 4043363 w 6284119"/>
              <a:gd name="connsiteY114" fmla="*/ 1414334 h 1623884"/>
              <a:gd name="connsiteX115" fmla="*/ 4150519 w 6284119"/>
              <a:gd name="connsiteY115" fmla="*/ 1450053 h 1623884"/>
              <a:gd name="connsiteX116" fmla="*/ 4188619 w 6284119"/>
              <a:gd name="connsiteY116" fmla="*/ 1476246 h 1623884"/>
              <a:gd name="connsiteX117" fmla="*/ 4250531 w 6284119"/>
              <a:gd name="connsiteY117" fmla="*/ 1404809 h 1623884"/>
              <a:gd name="connsiteX118" fmla="*/ 4486275 w 6284119"/>
              <a:gd name="connsiteY118" fmla="*/ 1438146 h 1623884"/>
              <a:gd name="connsiteX119" fmla="*/ 4443413 w 6284119"/>
              <a:gd name="connsiteY119" fmla="*/ 1495296 h 1623884"/>
              <a:gd name="connsiteX120" fmla="*/ 4502944 w 6284119"/>
              <a:gd name="connsiteY120" fmla="*/ 1557209 h 1623884"/>
              <a:gd name="connsiteX121" fmla="*/ 4538663 w 6284119"/>
              <a:gd name="connsiteY121" fmla="*/ 1585784 h 1623884"/>
              <a:gd name="connsiteX122" fmla="*/ 4722019 w 6284119"/>
              <a:gd name="connsiteY122" fmla="*/ 1600071 h 1623884"/>
              <a:gd name="connsiteX123" fmla="*/ 4924425 w 6284119"/>
              <a:gd name="connsiteY123" fmla="*/ 1583403 h 1623884"/>
              <a:gd name="connsiteX124" fmla="*/ 5122069 w 6284119"/>
              <a:gd name="connsiteY124" fmla="*/ 1561971 h 1623884"/>
              <a:gd name="connsiteX125" fmla="*/ 5291138 w 6284119"/>
              <a:gd name="connsiteY125" fmla="*/ 1540540 h 1623884"/>
              <a:gd name="connsiteX126" fmla="*/ 5398294 w 6284119"/>
              <a:gd name="connsiteY126" fmla="*/ 1550065 h 1623884"/>
              <a:gd name="connsiteX127" fmla="*/ 5474494 w 6284119"/>
              <a:gd name="connsiteY127" fmla="*/ 1509584 h 1623884"/>
              <a:gd name="connsiteX128" fmla="*/ 5531644 w 6284119"/>
              <a:gd name="connsiteY128" fmla="*/ 1442909 h 1623884"/>
              <a:gd name="connsiteX129" fmla="*/ 5584031 w 6284119"/>
              <a:gd name="connsiteY129" fmla="*/ 1433384 h 1623884"/>
              <a:gd name="connsiteX130" fmla="*/ 5722144 w 6284119"/>
              <a:gd name="connsiteY130" fmla="*/ 1471484 h 1623884"/>
              <a:gd name="connsiteX131" fmla="*/ 5781675 w 6284119"/>
              <a:gd name="connsiteY131" fmla="*/ 1459578 h 1623884"/>
              <a:gd name="connsiteX132" fmla="*/ 5860256 w 6284119"/>
              <a:gd name="connsiteY132" fmla="*/ 1488153 h 1623884"/>
              <a:gd name="connsiteX133" fmla="*/ 5922169 w 6284119"/>
              <a:gd name="connsiteY133" fmla="*/ 1531015 h 1623884"/>
              <a:gd name="connsiteX134" fmla="*/ 6017419 w 6284119"/>
              <a:gd name="connsiteY134" fmla="*/ 1538159 h 1623884"/>
              <a:gd name="connsiteX135" fmla="*/ 6055519 w 6284119"/>
              <a:gd name="connsiteY135" fmla="*/ 1521490 h 1623884"/>
              <a:gd name="connsiteX136" fmla="*/ 6117431 w 6284119"/>
              <a:gd name="connsiteY136" fmla="*/ 1521490 h 1623884"/>
              <a:gd name="connsiteX137" fmla="*/ 6236494 w 6284119"/>
              <a:gd name="connsiteY137" fmla="*/ 1542921 h 1623884"/>
              <a:gd name="connsiteX138" fmla="*/ 6281738 w 6284119"/>
              <a:gd name="connsiteY138" fmla="*/ 1526253 h 1623884"/>
              <a:gd name="connsiteX139" fmla="*/ 6265069 w 6284119"/>
              <a:gd name="connsiteY139" fmla="*/ 1469103 h 1623884"/>
              <a:gd name="connsiteX140" fmla="*/ 6284119 w 6284119"/>
              <a:gd name="connsiteY140" fmla="*/ 1409571 h 1623884"/>
              <a:gd name="connsiteX141" fmla="*/ 6269831 w 6284119"/>
              <a:gd name="connsiteY141" fmla="*/ 1342896 h 1623884"/>
              <a:gd name="connsiteX142" fmla="*/ 6253163 w 6284119"/>
              <a:gd name="connsiteY142" fmla="*/ 1290509 h 1623884"/>
              <a:gd name="connsiteX143" fmla="*/ 6279356 w 6284119"/>
              <a:gd name="connsiteY143" fmla="*/ 1273840 h 1623884"/>
              <a:gd name="connsiteX144" fmla="*/ 6272213 w 6284119"/>
              <a:gd name="connsiteY144"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40507 w 6284119"/>
              <a:gd name="connsiteY49" fmla="*/ 840452 h 1623884"/>
              <a:gd name="connsiteX50" fmla="*/ 180975 w 6284119"/>
              <a:gd name="connsiteY50" fmla="*/ 930940 h 1623884"/>
              <a:gd name="connsiteX51" fmla="*/ 209550 w 6284119"/>
              <a:gd name="connsiteY51" fmla="*/ 888078 h 1623884"/>
              <a:gd name="connsiteX52" fmla="*/ 347663 w 6284119"/>
              <a:gd name="connsiteY52" fmla="*/ 961896 h 1623884"/>
              <a:gd name="connsiteX53" fmla="*/ 483394 w 6284119"/>
              <a:gd name="connsiteY53" fmla="*/ 1050003 h 1623884"/>
              <a:gd name="connsiteX54" fmla="*/ 519113 w 6284119"/>
              <a:gd name="connsiteY54" fmla="*/ 1047622 h 1623884"/>
              <a:gd name="connsiteX55" fmla="*/ 588169 w 6284119"/>
              <a:gd name="connsiteY55" fmla="*/ 1061909 h 1623884"/>
              <a:gd name="connsiteX56" fmla="*/ 690563 w 6284119"/>
              <a:gd name="connsiteY56" fmla="*/ 1061909 h 1623884"/>
              <a:gd name="connsiteX57" fmla="*/ 759619 w 6284119"/>
              <a:gd name="connsiteY57" fmla="*/ 1023809 h 1623884"/>
              <a:gd name="connsiteX58" fmla="*/ 819150 w 6284119"/>
              <a:gd name="connsiteY58" fmla="*/ 1021428 h 1623884"/>
              <a:gd name="connsiteX59" fmla="*/ 926306 w 6284119"/>
              <a:gd name="connsiteY59" fmla="*/ 1092865 h 1623884"/>
              <a:gd name="connsiteX60" fmla="*/ 931069 w 6284119"/>
              <a:gd name="connsiteY60" fmla="*/ 1061909 h 1623884"/>
              <a:gd name="connsiteX61" fmla="*/ 1002506 w 6284119"/>
              <a:gd name="connsiteY61" fmla="*/ 1100009 h 1623884"/>
              <a:gd name="connsiteX62" fmla="*/ 1123950 w 6284119"/>
              <a:gd name="connsiteY62" fmla="*/ 1183353 h 1623884"/>
              <a:gd name="connsiteX63" fmla="*/ 1202531 w 6284119"/>
              <a:gd name="connsiteY63" fmla="*/ 1200021 h 1623884"/>
              <a:gd name="connsiteX64" fmla="*/ 1266825 w 6284119"/>
              <a:gd name="connsiteY64" fmla="*/ 1314321 h 1623884"/>
              <a:gd name="connsiteX65" fmla="*/ 1478756 w 6284119"/>
              <a:gd name="connsiteY65" fmla="*/ 1414334 h 1623884"/>
              <a:gd name="connsiteX66" fmla="*/ 1593056 w 6284119"/>
              <a:gd name="connsiteY66" fmla="*/ 1421478 h 1623884"/>
              <a:gd name="connsiteX67" fmla="*/ 1814513 w 6284119"/>
              <a:gd name="connsiteY67" fmla="*/ 1402428 h 1623884"/>
              <a:gd name="connsiteX68" fmla="*/ 1921669 w 6284119"/>
              <a:gd name="connsiteY68" fmla="*/ 1402428 h 1623884"/>
              <a:gd name="connsiteX69" fmla="*/ 1990725 w 6284119"/>
              <a:gd name="connsiteY69" fmla="*/ 1438146 h 1623884"/>
              <a:gd name="connsiteX70" fmla="*/ 2045494 w 6284119"/>
              <a:gd name="connsiteY70" fmla="*/ 1490534 h 1623884"/>
              <a:gd name="connsiteX71" fmla="*/ 2121694 w 6284119"/>
              <a:gd name="connsiteY71" fmla="*/ 1471484 h 1623884"/>
              <a:gd name="connsiteX72" fmla="*/ 2212181 w 6284119"/>
              <a:gd name="connsiteY72" fmla="*/ 1454815 h 1623884"/>
              <a:gd name="connsiteX73" fmla="*/ 2266950 w 6284119"/>
              <a:gd name="connsiteY73" fmla="*/ 1473865 h 1623884"/>
              <a:gd name="connsiteX74" fmla="*/ 2388394 w 6284119"/>
              <a:gd name="connsiteY74" fmla="*/ 1573878 h 1623884"/>
              <a:gd name="connsiteX75" fmla="*/ 2466975 w 6284119"/>
              <a:gd name="connsiteY75" fmla="*/ 1616740 h 1623884"/>
              <a:gd name="connsiteX76" fmla="*/ 2564606 w 6284119"/>
              <a:gd name="connsiteY76" fmla="*/ 1623884 h 1623884"/>
              <a:gd name="connsiteX77" fmla="*/ 2652713 w 6284119"/>
              <a:gd name="connsiteY77" fmla="*/ 1611978 h 1623884"/>
              <a:gd name="connsiteX78" fmla="*/ 2686050 w 6284119"/>
              <a:gd name="connsiteY78" fmla="*/ 1573878 h 1623884"/>
              <a:gd name="connsiteX79" fmla="*/ 2657475 w 6284119"/>
              <a:gd name="connsiteY79" fmla="*/ 1516728 h 1623884"/>
              <a:gd name="connsiteX80" fmla="*/ 2562225 w 6284119"/>
              <a:gd name="connsiteY80" fmla="*/ 1483390 h 1623884"/>
              <a:gd name="connsiteX81" fmla="*/ 2445544 w 6284119"/>
              <a:gd name="connsiteY81" fmla="*/ 1483390 h 1623884"/>
              <a:gd name="connsiteX82" fmla="*/ 2414588 w 6284119"/>
              <a:gd name="connsiteY82" fmla="*/ 1466721 h 1623884"/>
              <a:gd name="connsiteX83" fmla="*/ 2436019 w 6284119"/>
              <a:gd name="connsiteY83" fmla="*/ 1445290 h 1623884"/>
              <a:gd name="connsiteX84" fmla="*/ 2528888 w 6284119"/>
              <a:gd name="connsiteY84" fmla="*/ 1433384 h 1623884"/>
              <a:gd name="connsiteX85" fmla="*/ 2616994 w 6284119"/>
              <a:gd name="connsiteY85" fmla="*/ 1435765 h 1623884"/>
              <a:gd name="connsiteX86" fmla="*/ 2695575 w 6284119"/>
              <a:gd name="connsiteY86" fmla="*/ 1380996 h 1623884"/>
              <a:gd name="connsiteX87" fmla="*/ 2733675 w 6284119"/>
              <a:gd name="connsiteY87" fmla="*/ 1383378 h 1623884"/>
              <a:gd name="connsiteX88" fmla="*/ 2783681 w 6284119"/>
              <a:gd name="connsiteY88" fmla="*/ 1431003 h 1623884"/>
              <a:gd name="connsiteX89" fmla="*/ 2852738 w 6284119"/>
              <a:gd name="connsiteY89" fmla="*/ 1450053 h 1623884"/>
              <a:gd name="connsiteX90" fmla="*/ 2864644 w 6284119"/>
              <a:gd name="connsiteY90" fmla="*/ 1481009 h 1623884"/>
              <a:gd name="connsiteX91" fmla="*/ 2864644 w 6284119"/>
              <a:gd name="connsiteY91" fmla="*/ 1516728 h 1623884"/>
              <a:gd name="connsiteX92" fmla="*/ 2817019 w 6284119"/>
              <a:gd name="connsiteY92" fmla="*/ 1552446 h 1623884"/>
              <a:gd name="connsiteX93" fmla="*/ 2771775 w 6284119"/>
              <a:gd name="connsiteY93" fmla="*/ 1509584 h 1623884"/>
              <a:gd name="connsiteX94" fmla="*/ 2747963 w 6284119"/>
              <a:gd name="connsiteY94" fmla="*/ 1461959 h 1623884"/>
              <a:gd name="connsiteX95" fmla="*/ 2721769 w 6284119"/>
              <a:gd name="connsiteY95" fmla="*/ 1483390 h 1623884"/>
              <a:gd name="connsiteX96" fmla="*/ 2738438 w 6284119"/>
              <a:gd name="connsiteY96" fmla="*/ 1561971 h 1623884"/>
              <a:gd name="connsiteX97" fmla="*/ 2805113 w 6284119"/>
              <a:gd name="connsiteY97" fmla="*/ 1578640 h 1623884"/>
              <a:gd name="connsiteX98" fmla="*/ 2912269 w 6284119"/>
              <a:gd name="connsiteY98" fmla="*/ 1595309 h 1623884"/>
              <a:gd name="connsiteX99" fmla="*/ 3026569 w 6284119"/>
              <a:gd name="connsiteY99" fmla="*/ 1550065 h 1623884"/>
              <a:gd name="connsiteX100" fmla="*/ 3131344 w 6284119"/>
              <a:gd name="connsiteY100" fmla="*/ 1545303 h 1623884"/>
              <a:gd name="connsiteX101" fmla="*/ 3205163 w 6284119"/>
              <a:gd name="connsiteY101" fmla="*/ 1557209 h 1623884"/>
              <a:gd name="connsiteX102" fmla="*/ 3240881 w 6284119"/>
              <a:gd name="connsiteY102" fmla="*/ 1511965 h 1623884"/>
              <a:gd name="connsiteX103" fmla="*/ 3288506 w 6284119"/>
              <a:gd name="connsiteY103" fmla="*/ 1490534 h 1623884"/>
              <a:gd name="connsiteX104" fmla="*/ 3331369 w 6284119"/>
              <a:gd name="connsiteY104" fmla="*/ 1495296 h 1623884"/>
              <a:gd name="connsiteX105" fmla="*/ 3381375 w 6284119"/>
              <a:gd name="connsiteY105" fmla="*/ 1550065 h 1623884"/>
              <a:gd name="connsiteX106" fmla="*/ 3386138 w 6284119"/>
              <a:gd name="connsiteY106" fmla="*/ 1552446 h 1623884"/>
              <a:gd name="connsiteX107" fmla="*/ 3426619 w 6284119"/>
              <a:gd name="connsiteY107" fmla="*/ 1576259 h 1623884"/>
              <a:gd name="connsiteX108" fmla="*/ 3483769 w 6284119"/>
              <a:gd name="connsiteY108" fmla="*/ 1581021 h 1623884"/>
              <a:gd name="connsiteX109" fmla="*/ 3524250 w 6284119"/>
              <a:gd name="connsiteY109" fmla="*/ 1571496 h 1623884"/>
              <a:gd name="connsiteX110" fmla="*/ 3557588 w 6284119"/>
              <a:gd name="connsiteY110" fmla="*/ 1528634 h 1623884"/>
              <a:gd name="connsiteX111" fmla="*/ 3690938 w 6284119"/>
              <a:gd name="connsiteY111" fmla="*/ 1559590 h 1623884"/>
              <a:gd name="connsiteX112" fmla="*/ 3752850 w 6284119"/>
              <a:gd name="connsiteY112" fmla="*/ 1490534 h 1623884"/>
              <a:gd name="connsiteX113" fmla="*/ 3929063 w 6284119"/>
              <a:gd name="connsiteY113" fmla="*/ 1519109 h 1623884"/>
              <a:gd name="connsiteX114" fmla="*/ 3983831 w 6284119"/>
              <a:gd name="connsiteY114" fmla="*/ 1519109 h 1623884"/>
              <a:gd name="connsiteX115" fmla="*/ 4043363 w 6284119"/>
              <a:gd name="connsiteY115" fmla="*/ 1414334 h 1623884"/>
              <a:gd name="connsiteX116" fmla="*/ 4150519 w 6284119"/>
              <a:gd name="connsiteY116" fmla="*/ 1450053 h 1623884"/>
              <a:gd name="connsiteX117" fmla="*/ 4188619 w 6284119"/>
              <a:gd name="connsiteY117" fmla="*/ 1476246 h 1623884"/>
              <a:gd name="connsiteX118" fmla="*/ 4250531 w 6284119"/>
              <a:gd name="connsiteY118" fmla="*/ 1404809 h 1623884"/>
              <a:gd name="connsiteX119" fmla="*/ 4486275 w 6284119"/>
              <a:gd name="connsiteY119" fmla="*/ 1438146 h 1623884"/>
              <a:gd name="connsiteX120" fmla="*/ 4443413 w 6284119"/>
              <a:gd name="connsiteY120" fmla="*/ 1495296 h 1623884"/>
              <a:gd name="connsiteX121" fmla="*/ 4502944 w 6284119"/>
              <a:gd name="connsiteY121" fmla="*/ 1557209 h 1623884"/>
              <a:gd name="connsiteX122" fmla="*/ 4538663 w 6284119"/>
              <a:gd name="connsiteY122" fmla="*/ 1585784 h 1623884"/>
              <a:gd name="connsiteX123" fmla="*/ 4722019 w 6284119"/>
              <a:gd name="connsiteY123" fmla="*/ 1600071 h 1623884"/>
              <a:gd name="connsiteX124" fmla="*/ 4924425 w 6284119"/>
              <a:gd name="connsiteY124" fmla="*/ 1583403 h 1623884"/>
              <a:gd name="connsiteX125" fmla="*/ 5122069 w 6284119"/>
              <a:gd name="connsiteY125" fmla="*/ 1561971 h 1623884"/>
              <a:gd name="connsiteX126" fmla="*/ 5291138 w 6284119"/>
              <a:gd name="connsiteY126" fmla="*/ 1540540 h 1623884"/>
              <a:gd name="connsiteX127" fmla="*/ 5398294 w 6284119"/>
              <a:gd name="connsiteY127" fmla="*/ 1550065 h 1623884"/>
              <a:gd name="connsiteX128" fmla="*/ 5474494 w 6284119"/>
              <a:gd name="connsiteY128" fmla="*/ 1509584 h 1623884"/>
              <a:gd name="connsiteX129" fmla="*/ 5531644 w 6284119"/>
              <a:gd name="connsiteY129" fmla="*/ 1442909 h 1623884"/>
              <a:gd name="connsiteX130" fmla="*/ 5584031 w 6284119"/>
              <a:gd name="connsiteY130" fmla="*/ 1433384 h 1623884"/>
              <a:gd name="connsiteX131" fmla="*/ 5722144 w 6284119"/>
              <a:gd name="connsiteY131" fmla="*/ 1471484 h 1623884"/>
              <a:gd name="connsiteX132" fmla="*/ 5781675 w 6284119"/>
              <a:gd name="connsiteY132" fmla="*/ 1459578 h 1623884"/>
              <a:gd name="connsiteX133" fmla="*/ 5860256 w 6284119"/>
              <a:gd name="connsiteY133" fmla="*/ 1488153 h 1623884"/>
              <a:gd name="connsiteX134" fmla="*/ 5922169 w 6284119"/>
              <a:gd name="connsiteY134" fmla="*/ 1531015 h 1623884"/>
              <a:gd name="connsiteX135" fmla="*/ 6017419 w 6284119"/>
              <a:gd name="connsiteY135" fmla="*/ 1538159 h 1623884"/>
              <a:gd name="connsiteX136" fmla="*/ 6055519 w 6284119"/>
              <a:gd name="connsiteY136" fmla="*/ 1521490 h 1623884"/>
              <a:gd name="connsiteX137" fmla="*/ 6117431 w 6284119"/>
              <a:gd name="connsiteY137" fmla="*/ 1521490 h 1623884"/>
              <a:gd name="connsiteX138" fmla="*/ 6236494 w 6284119"/>
              <a:gd name="connsiteY138" fmla="*/ 1542921 h 1623884"/>
              <a:gd name="connsiteX139" fmla="*/ 6281738 w 6284119"/>
              <a:gd name="connsiteY139" fmla="*/ 1526253 h 1623884"/>
              <a:gd name="connsiteX140" fmla="*/ 6265069 w 6284119"/>
              <a:gd name="connsiteY140" fmla="*/ 1469103 h 1623884"/>
              <a:gd name="connsiteX141" fmla="*/ 6284119 w 6284119"/>
              <a:gd name="connsiteY141" fmla="*/ 1409571 h 1623884"/>
              <a:gd name="connsiteX142" fmla="*/ 6269831 w 6284119"/>
              <a:gd name="connsiteY142" fmla="*/ 1342896 h 1623884"/>
              <a:gd name="connsiteX143" fmla="*/ 6253163 w 6284119"/>
              <a:gd name="connsiteY143" fmla="*/ 1290509 h 1623884"/>
              <a:gd name="connsiteX144" fmla="*/ 6279356 w 6284119"/>
              <a:gd name="connsiteY144" fmla="*/ 1273840 h 1623884"/>
              <a:gd name="connsiteX145" fmla="*/ 6272213 w 6284119"/>
              <a:gd name="connsiteY145" fmla="*/ 1209546 h 1623884"/>
              <a:gd name="connsiteX0" fmla="*/ 6272213 w 6284119"/>
              <a:gd name="connsiteY0" fmla="*/ 1209546 h 1623884"/>
              <a:gd name="connsiteX1" fmla="*/ 6162675 w 6284119"/>
              <a:gd name="connsiteY1" fmla="*/ 1173828 h 1623884"/>
              <a:gd name="connsiteX2" fmla="*/ 6105525 w 6284119"/>
              <a:gd name="connsiteY2" fmla="*/ 1188115 h 1623884"/>
              <a:gd name="connsiteX3" fmla="*/ 6045994 w 6284119"/>
              <a:gd name="connsiteY3" fmla="*/ 1169065 h 1623884"/>
              <a:gd name="connsiteX4" fmla="*/ 5936456 w 6284119"/>
              <a:gd name="connsiteY4" fmla="*/ 1109534 h 1623884"/>
              <a:gd name="connsiteX5" fmla="*/ 5776913 w 6284119"/>
              <a:gd name="connsiteY5" fmla="*/ 1078578 h 1623884"/>
              <a:gd name="connsiteX6" fmla="*/ 5605463 w 6284119"/>
              <a:gd name="connsiteY6" fmla="*/ 1054765 h 1623884"/>
              <a:gd name="connsiteX7" fmla="*/ 5476875 w 6284119"/>
              <a:gd name="connsiteY7" fmla="*/ 978565 h 1623884"/>
              <a:gd name="connsiteX8" fmla="*/ 5398294 w 6284119"/>
              <a:gd name="connsiteY8" fmla="*/ 949990 h 1623884"/>
              <a:gd name="connsiteX9" fmla="*/ 5186363 w 6284119"/>
              <a:gd name="connsiteY9" fmla="*/ 921415 h 1623884"/>
              <a:gd name="connsiteX10" fmla="*/ 5055394 w 6284119"/>
              <a:gd name="connsiteY10" fmla="*/ 914271 h 1623884"/>
              <a:gd name="connsiteX11" fmla="*/ 4981575 w 6284119"/>
              <a:gd name="connsiteY11" fmla="*/ 852359 h 1623884"/>
              <a:gd name="connsiteX12" fmla="*/ 4938713 w 6284119"/>
              <a:gd name="connsiteY12" fmla="*/ 778540 h 1623884"/>
              <a:gd name="connsiteX13" fmla="*/ 4862513 w 6284119"/>
              <a:gd name="connsiteY13" fmla="*/ 740440 h 1623884"/>
              <a:gd name="connsiteX14" fmla="*/ 4669631 w 6284119"/>
              <a:gd name="connsiteY14" fmla="*/ 685671 h 1623884"/>
              <a:gd name="connsiteX15" fmla="*/ 4541044 w 6284119"/>
              <a:gd name="connsiteY15" fmla="*/ 654715 h 1623884"/>
              <a:gd name="connsiteX16" fmla="*/ 4448175 w 6284119"/>
              <a:gd name="connsiteY16" fmla="*/ 635665 h 1623884"/>
              <a:gd name="connsiteX17" fmla="*/ 4305300 w 6284119"/>
              <a:gd name="connsiteY17" fmla="*/ 864265 h 1623884"/>
              <a:gd name="connsiteX18" fmla="*/ 4252913 w 6284119"/>
              <a:gd name="connsiteY18" fmla="*/ 930940 h 1623884"/>
              <a:gd name="connsiteX19" fmla="*/ 3709988 w 6284119"/>
              <a:gd name="connsiteY19" fmla="*/ 954753 h 1623884"/>
              <a:gd name="connsiteX20" fmla="*/ 3295650 w 6284119"/>
              <a:gd name="connsiteY20" fmla="*/ 961896 h 1623884"/>
              <a:gd name="connsiteX21" fmla="*/ 2609850 w 6284119"/>
              <a:gd name="connsiteY21" fmla="*/ 983328 h 1623884"/>
              <a:gd name="connsiteX22" fmla="*/ 2159794 w 6284119"/>
              <a:gd name="connsiteY22" fmla="*/ 985709 h 1623884"/>
              <a:gd name="connsiteX23" fmla="*/ 1935956 w 6284119"/>
              <a:gd name="connsiteY23" fmla="*/ 983328 h 1623884"/>
              <a:gd name="connsiteX24" fmla="*/ 1809750 w 6284119"/>
              <a:gd name="connsiteY24" fmla="*/ 954753 h 1623884"/>
              <a:gd name="connsiteX25" fmla="*/ 1752600 w 6284119"/>
              <a:gd name="connsiteY25" fmla="*/ 933321 h 1623884"/>
              <a:gd name="connsiteX26" fmla="*/ 1704975 w 6284119"/>
              <a:gd name="connsiteY26" fmla="*/ 892840 h 1623884"/>
              <a:gd name="connsiteX27" fmla="*/ 1657350 w 6284119"/>
              <a:gd name="connsiteY27" fmla="*/ 792828 h 1623884"/>
              <a:gd name="connsiteX28" fmla="*/ 1628775 w 6284119"/>
              <a:gd name="connsiteY28" fmla="*/ 664240 h 1623884"/>
              <a:gd name="connsiteX29" fmla="*/ 1602581 w 6284119"/>
              <a:gd name="connsiteY29" fmla="*/ 535653 h 1623884"/>
              <a:gd name="connsiteX30" fmla="*/ 1566863 w 6284119"/>
              <a:gd name="connsiteY30" fmla="*/ 480884 h 1623884"/>
              <a:gd name="connsiteX31" fmla="*/ 1454944 w 6284119"/>
              <a:gd name="connsiteY31" fmla="*/ 414209 h 1623884"/>
              <a:gd name="connsiteX32" fmla="*/ 1326356 w 6284119"/>
              <a:gd name="connsiteY32" fmla="*/ 371346 h 1623884"/>
              <a:gd name="connsiteX33" fmla="*/ 1200150 w 6284119"/>
              <a:gd name="connsiteY33" fmla="*/ 361821 h 1623884"/>
              <a:gd name="connsiteX34" fmla="*/ 1090613 w 6284119"/>
              <a:gd name="connsiteY34" fmla="*/ 366584 h 1623884"/>
              <a:gd name="connsiteX35" fmla="*/ 1040606 w 6284119"/>
              <a:gd name="connsiteY35" fmla="*/ 380871 h 1623884"/>
              <a:gd name="connsiteX36" fmla="*/ 1000125 w 6284119"/>
              <a:gd name="connsiteY36" fmla="*/ 361821 h 1623884"/>
              <a:gd name="connsiteX37" fmla="*/ 935831 w 6284119"/>
              <a:gd name="connsiteY37" fmla="*/ 307053 h 1623884"/>
              <a:gd name="connsiteX38" fmla="*/ 897731 w 6284119"/>
              <a:gd name="connsiteY38" fmla="*/ 247521 h 1623884"/>
              <a:gd name="connsiteX39" fmla="*/ 916781 w 6284119"/>
              <a:gd name="connsiteY39" fmla="*/ 223709 h 1623884"/>
              <a:gd name="connsiteX40" fmla="*/ 764381 w 6284119"/>
              <a:gd name="connsiteY40" fmla="*/ 157034 h 1623884"/>
              <a:gd name="connsiteX41" fmla="*/ 642938 w 6284119"/>
              <a:gd name="connsiteY41" fmla="*/ 245140 h 1623884"/>
              <a:gd name="connsiteX42" fmla="*/ 523875 w 6284119"/>
              <a:gd name="connsiteY42" fmla="*/ 230853 h 1623884"/>
              <a:gd name="connsiteX43" fmla="*/ 454819 w 6284119"/>
              <a:gd name="connsiteY43" fmla="*/ 235615 h 1623884"/>
              <a:gd name="connsiteX44" fmla="*/ 121444 w 6284119"/>
              <a:gd name="connsiteY44" fmla="*/ 28447 h 1623884"/>
              <a:gd name="connsiteX45" fmla="*/ 0 w 6284119"/>
              <a:gd name="connsiteY45" fmla="*/ 407065 h 1623884"/>
              <a:gd name="connsiteX46" fmla="*/ 164306 w 6284119"/>
              <a:gd name="connsiteY46" fmla="*/ 671384 h 1623884"/>
              <a:gd name="connsiteX47" fmla="*/ 264319 w 6284119"/>
              <a:gd name="connsiteY47" fmla="*/ 680908 h 1623884"/>
              <a:gd name="connsiteX48" fmla="*/ 273844 w 6284119"/>
              <a:gd name="connsiteY48" fmla="*/ 745203 h 1623884"/>
              <a:gd name="connsiteX49" fmla="*/ 240507 w 6284119"/>
              <a:gd name="connsiteY49" fmla="*/ 840452 h 1623884"/>
              <a:gd name="connsiteX50" fmla="*/ 180975 w 6284119"/>
              <a:gd name="connsiteY50" fmla="*/ 930940 h 1623884"/>
              <a:gd name="connsiteX51" fmla="*/ 209550 w 6284119"/>
              <a:gd name="connsiteY51" fmla="*/ 888078 h 1623884"/>
              <a:gd name="connsiteX52" fmla="*/ 266700 w 6284119"/>
              <a:gd name="connsiteY52" fmla="*/ 971421 h 1623884"/>
              <a:gd name="connsiteX53" fmla="*/ 483394 w 6284119"/>
              <a:gd name="connsiteY53" fmla="*/ 1050003 h 1623884"/>
              <a:gd name="connsiteX54" fmla="*/ 519113 w 6284119"/>
              <a:gd name="connsiteY54" fmla="*/ 1047622 h 1623884"/>
              <a:gd name="connsiteX55" fmla="*/ 588169 w 6284119"/>
              <a:gd name="connsiteY55" fmla="*/ 1061909 h 1623884"/>
              <a:gd name="connsiteX56" fmla="*/ 690563 w 6284119"/>
              <a:gd name="connsiteY56" fmla="*/ 1061909 h 1623884"/>
              <a:gd name="connsiteX57" fmla="*/ 759619 w 6284119"/>
              <a:gd name="connsiteY57" fmla="*/ 1023809 h 1623884"/>
              <a:gd name="connsiteX58" fmla="*/ 819150 w 6284119"/>
              <a:gd name="connsiteY58" fmla="*/ 1021428 h 1623884"/>
              <a:gd name="connsiteX59" fmla="*/ 926306 w 6284119"/>
              <a:gd name="connsiteY59" fmla="*/ 1092865 h 1623884"/>
              <a:gd name="connsiteX60" fmla="*/ 931069 w 6284119"/>
              <a:gd name="connsiteY60" fmla="*/ 1061909 h 1623884"/>
              <a:gd name="connsiteX61" fmla="*/ 1002506 w 6284119"/>
              <a:gd name="connsiteY61" fmla="*/ 1100009 h 1623884"/>
              <a:gd name="connsiteX62" fmla="*/ 1123950 w 6284119"/>
              <a:gd name="connsiteY62" fmla="*/ 1183353 h 1623884"/>
              <a:gd name="connsiteX63" fmla="*/ 1202531 w 6284119"/>
              <a:gd name="connsiteY63" fmla="*/ 1200021 h 1623884"/>
              <a:gd name="connsiteX64" fmla="*/ 1266825 w 6284119"/>
              <a:gd name="connsiteY64" fmla="*/ 1314321 h 1623884"/>
              <a:gd name="connsiteX65" fmla="*/ 1478756 w 6284119"/>
              <a:gd name="connsiteY65" fmla="*/ 1414334 h 1623884"/>
              <a:gd name="connsiteX66" fmla="*/ 1593056 w 6284119"/>
              <a:gd name="connsiteY66" fmla="*/ 1421478 h 1623884"/>
              <a:gd name="connsiteX67" fmla="*/ 1814513 w 6284119"/>
              <a:gd name="connsiteY67" fmla="*/ 1402428 h 1623884"/>
              <a:gd name="connsiteX68" fmla="*/ 1921669 w 6284119"/>
              <a:gd name="connsiteY68" fmla="*/ 1402428 h 1623884"/>
              <a:gd name="connsiteX69" fmla="*/ 1990725 w 6284119"/>
              <a:gd name="connsiteY69" fmla="*/ 1438146 h 1623884"/>
              <a:gd name="connsiteX70" fmla="*/ 2045494 w 6284119"/>
              <a:gd name="connsiteY70" fmla="*/ 1490534 h 1623884"/>
              <a:gd name="connsiteX71" fmla="*/ 2121694 w 6284119"/>
              <a:gd name="connsiteY71" fmla="*/ 1471484 h 1623884"/>
              <a:gd name="connsiteX72" fmla="*/ 2212181 w 6284119"/>
              <a:gd name="connsiteY72" fmla="*/ 1454815 h 1623884"/>
              <a:gd name="connsiteX73" fmla="*/ 2266950 w 6284119"/>
              <a:gd name="connsiteY73" fmla="*/ 1473865 h 1623884"/>
              <a:gd name="connsiteX74" fmla="*/ 2388394 w 6284119"/>
              <a:gd name="connsiteY74" fmla="*/ 1573878 h 1623884"/>
              <a:gd name="connsiteX75" fmla="*/ 2466975 w 6284119"/>
              <a:gd name="connsiteY75" fmla="*/ 1616740 h 1623884"/>
              <a:gd name="connsiteX76" fmla="*/ 2564606 w 6284119"/>
              <a:gd name="connsiteY76" fmla="*/ 1623884 h 1623884"/>
              <a:gd name="connsiteX77" fmla="*/ 2652713 w 6284119"/>
              <a:gd name="connsiteY77" fmla="*/ 1611978 h 1623884"/>
              <a:gd name="connsiteX78" fmla="*/ 2686050 w 6284119"/>
              <a:gd name="connsiteY78" fmla="*/ 1573878 h 1623884"/>
              <a:gd name="connsiteX79" fmla="*/ 2657475 w 6284119"/>
              <a:gd name="connsiteY79" fmla="*/ 1516728 h 1623884"/>
              <a:gd name="connsiteX80" fmla="*/ 2562225 w 6284119"/>
              <a:gd name="connsiteY80" fmla="*/ 1483390 h 1623884"/>
              <a:gd name="connsiteX81" fmla="*/ 2445544 w 6284119"/>
              <a:gd name="connsiteY81" fmla="*/ 1483390 h 1623884"/>
              <a:gd name="connsiteX82" fmla="*/ 2414588 w 6284119"/>
              <a:gd name="connsiteY82" fmla="*/ 1466721 h 1623884"/>
              <a:gd name="connsiteX83" fmla="*/ 2436019 w 6284119"/>
              <a:gd name="connsiteY83" fmla="*/ 1445290 h 1623884"/>
              <a:gd name="connsiteX84" fmla="*/ 2528888 w 6284119"/>
              <a:gd name="connsiteY84" fmla="*/ 1433384 h 1623884"/>
              <a:gd name="connsiteX85" fmla="*/ 2616994 w 6284119"/>
              <a:gd name="connsiteY85" fmla="*/ 1435765 h 1623884"/>
              <a:gd name="connsiteX86" fmla="*/ 2695575 w 6284119"/>
              <a:gd name="connsiteY86" fmla="*/ 1380996 h 1623884"/>
              <a:gd name="connsiteX87" fmla="*/ 2733675 w 6284119"/>
              <a:gd name="connsiteY87" fmla="*/ 1383378 h 1623884"/>
              <a:gd name="connsiteX88" fmla="*/ 2783681 w 6284119"/>
              <a:gd name="connsiteY88" fmla="*/ 1431003 h 1623884"/>
              <a:gd name="connsiteX89" fmla="*/ 2852738 w 6284119"/>
              <a:gd name="connsiteY89" fmla="*/ 1450053 h 1623884"/>
              <a:gd name="connsiteX90" fmla="*/ 2864644 w 6284119"/>
              <a:gd name="connsiteY90" fmla="*/ 1481009 h 1623884"/>
              <a:gd name="connsiteX91" fmla="*/ 2864644 w 6284119"/>
              <a:gd name="connsiteY91" fmla="*/ 1516728 h 1623884"/>
              <a:gd name="connsiteX92" fmla="*/ 2817019 w 6284119"/>
              <a:gd name="connsiteY92" fmla="*/ 1552446 h 1623884"/>
              <a:gd name="connsiteX93" fmla="*/ 2771775 w 6284119"/>
              <a:gd name="connsiteY93" fmla="*/ 1509584 h 1623884"/>
              <a:gd name="connsiteX94" fmla="*/ 2747963 w 6284119"/>
              <a:gd name="connsiteY94" fmla="*/ 1461959 h 1623884"/>
              <a:gd name="connsiteX95" fmla="*/ 2721769 w 6284119"/>
              <a:gd name="connsiteY95" fmla="*/ 1483390 h 1623884"/>
              <a:gd name="connsiteX96" fmla="*/ 2738438 w 6284119"/>
              <a:gd name="connsiteY96" fmla="*/ 1561971 h 1623884"/>
              <a:gd name="connsiteX97" fmla="*/ 2805113 w 6284119"/>
              <a:gd name="connsiteY97" fmla="*/ 1578640 h 1623884"/>
              <a:gd name="connsiteX98" fmla="*/ 2912269 w 6284119"/>
              <a:gd name="connsiteY98" fmla="*/ 1595309 h 1623884"/>
              <a:gd name="connsiteX99" fmla="*/ 3026569 w 6284119"/>
              <a:gd name="connsiteY99" fmla="*/ 1550065 h 1623884"/>
              <a:gd name="connsiteX100" fmla="*/ 3131344 w 6284119"/>
              <a:gd name="connsiteY100" fmla="*/ 1545303 h 1623884"/>
              <a:gd name="connsiteX101" fmla="*/ 3205163 w 6284119"/>
              <a:gd name="connsiteY101" fmla="*/ 1557209 h 1623884"/>
              <a:gd name="connsiteX102" fmla="*/ 3240881 w 6284119"/>
              <a:gd name="connsiteY102" fmla="*/ 1511965 h 1623884"/>
              <a:gd name="connsiteX103" fmla="*/ 3288506 w 6284119"/>
              <a:gd name="connsiteY103" fmla="*/ 1490534 h 1623884"/>
              <a:gd name="connsiteX104" fmla="*/ 3331369 w 6284119"/>
              <a:gd name="connsiteY104" fmla="*/ 1495296 h 1623884"/>
              <a:gd name="connsiteX105" fmla="*/ 3381375 w 6284119"/>
              <a:gd name="connsiteY105" fmla="*/ 1550065 h 1623884"/>
              <a:gd name="connsiteX106" fmla="*/ 3386138 w 6284119"/>
              <a:gd name="connsiteY106" fmla="*/ 1552446 h 1623884"/>
              <a:gd name="connsiteX107" fmla="*/ 3426619 w 6284119"/>
              <a:gd name="connsiteY107" fmla="*/ 1576259 h 1623884"/>
              <a:gd name="connsiteX108" fmla="*/ 3483769 w 6284119"/>
              <a:gd name="connsiteY108" fmla="*/ 1581021 h 1623884"/>
              <a:gd name="connsiteX109" fmla="*/ 3524250 w 6284119"/>
              <a:gd name="connsiteY109" fmla="*/ 1571496 h 1623884"/>
              <a:gd name="connsiteX110" fmla="*/ 3557588 w 6284119"/>
              <a:gd name="connsiteY110" fmla="*/ 1528634 h 1623884"/>
              <a:gd name="connsiteX111" fmla="*/ 3690938 w 6284119"/>
              <a:gd name="connsiteY111" fmla="*/ 1559590 h 1623884"/>
              <a:gd name="connsiteX112" fmla="*/ 3752850 w 6284119"/>
              <a:gd name="connsiteY112" fmla="*/ 1490534 h 1623884"/>
              <a:gd name="connsiteX113" fmla="*/ 3929063 w 6284119"/>
              <a:gd name="connsiteY113" fmla="*/ 1519109 h 1623884"/>
              <a:gd name="connsiteX114" fmla="*/ 3983831 w 6284119"/>
              <a:gd name="connsiteY114" fmla="*/ 1519109 h 1623884"/>
              <a:gd name="connsiteX115" fmla="*/ 4043363 w 6284119"/>
              <a:gd name="connsiteY115" fmla="*/ 1414334 h 1623884"/>
              <a:gd name="connsiteX116" fmla="*/ 4150519 w 6284119"/>
              <a:gd name="connsiteY116" fmla="*/ 1450053 h 1623884"/>
              <a:gd name="connsiteX117" fmla="*/ 4188619 w 6284119"/>
              <a:gd name="connsiteY117" fmla="*/ 1476246 h 1623884"/>
              <a:gd name="connsiteX118" fmla="*/ 4250531 w 6284119"/>
              <a:gd name="connsiteY118" fmla="*/ 1404809 h 1623884"/>
              <a:gd name="connsiteX119" fmla="*/ 4486275 w 6284119"/>
              <a:gd name="connsiteY119" fmla="*/ 1438146 h 1623884"/>
              <a:gd name="connsiteX120" fmla="*/ 4443413 w 6284119"/>
              <a:gd name="connsiteY120" fmla="*/ 1495296 h 1623884"/>
              <a:gd name="connsiteX121" fmla="*/ 4502944 w 6284119"/>
              <a:gd name="connsiteY121" fmla="*/ 1557209 h 1623884"/>
              <a:gd name="connsiteX122" fmla="*/ 4538663 w 6284119"/>
              <a:gd name="connsiteY122" fmla="*/ 1585784 h 1623884"/>
              <a:gd name="connsiteX123" fmla="*/ 4722019 w 6284119"/>
              <a:gd name="connsiteY123" fmla="*/ 1600071 h 1623884"/>
              <a:gd name="connsiteX124" fmla="*/ 4924425 w 6284119"/>
              <a:gd name="connsiteY124" fmla="*/ 1583403 h 1623884"/>
              <a:gd name="connsiteX125" fmla="*/ 5122069 w 6284119"/>
              <a:gd name="connsiteY125" fmla="*/ 1561971 h 1623884"/>
              <a:gd name="connsiteX126" fmla="*/ 5291138 w 6284119"/>
              <a:gd name="connsiteY126" fmla="*/ 1540540 h 1623884"/>
              <a:gd name="connsiteX127" fmla="*/ 5398294 w 6284119"/>
              <a:gd name="connsiteY127" fmla="*/ 1550065 h 1623884"/>
              <a:gd name="connsiteX128" fmla="*/ 5474494 w 6284119"/>
              <a:gd name="connsiteY128" fmla="*/ 1509584 h 1623884"/>
              <a:gd name="connsiteX129" fmla="*/ 5531644 w 6284119"/>
              <a:gd name="connsiteY129" fmla="*/ 1442909 h 1623884"/>
              <a:gd name="connsiteX130" fmla="*/ 5584031 w 6284119"/>
              <a:gd name="connsiteY130" fmla="*/ 1433384 h 1623884"/>
              <a:gd name="connsiteX131" fmla="*/ 5722144 w 6284119"/>
              <a:gd name="connsiteY131" fmla="*/ 1471484 h 1623884"/>
              <a:gd name="connsiteX132" fmla="*/ 5781675 w 6284119"/>
              <a:gd name="connsiteY132" fmla="*/ 1459578 h 1623884"/>
              <a:gd name="connsiteX133" fmla="*/ 5860256 w 6284119"/>
              <a:gd name="connsiteY133" fmla="*/ 1488153 h 1623884"/>
              <a:gd name="connsiteX134" fmla="*/ 5922169 w 6284119"/>
              <a:gd name="connsiteY134" fmla="*/ 1531015 h 1623884"/>
              <a:gd name="connsiteX135" fmla="*/ 6017419 w 6284119"/>
              <a:gd name="connsiteY135" fmla="*/ 1538159 h 1623884"/>
              <a:gd name="connsiteX136" fmla="*/ 6055519 w 6284119"/>
              <a:gd name="connsiteY136" fmla="*/ 1521490 h 1623884"/>
              <a:gd name="connsiteX137" fmla="*/ 6117431 w 6284119"/>
              <a:gd name="connsiteY137" fmla="*/ 1521490 h 1623884"/>
              <a:gd name="connsiteX138" fmla="*/ 6236494 w 6284119"/>
              <a:gd name="connsiteY138" fmla="*/ 1542921 h 1623884"/>
              <a:gd name="connsiteX139" fmla="*/ 6281738 w 6284119"/>
              <a:gd name="connsiteY139" fmla="*/ 1526253 h 1623884"/>
              <a:gd name="connsiteX140" fmla="*/ 6265069 w 6284119"/>
              <a:gd name="connsiteY140" fmla="*/ 1469103 h 1623884"/>
              <a:gd name="connsiteX141" fmla="*/ 6284119 w 6284119"/>
              <a:gd name="connsiteY141" fmla="*/ 1409571 h 1623884"/>
              <a:gd name="connsiteX142" fmla="*/ 6269831 w 6284119"/>
              <a:gd name="connsiteY142" fmla="*/ 1342896 h 1623884"/>
              <a:gd name="connsiteX143" fmla="*/ 6253163 w 6284119"/>
              <a:gd name="connsiteY143" fmla="*/ 1290509 h 1623884"/>
              <a:gd name="connsiteX144" fmla="*/ 6279356 w 6284119"/>
              <a:gd name="connsiteY144" fmla="*/ 1273840 h 1623884"/>
              <a:gd name="connsiteX145" fmla="*/ 6272213 w 6284119"/>
              <a:gd name="connsiteY145" fmla="*/ 1209546 h 1623884"/>
              <a:gd name="connsiteX0" fmla="*/ 6273630 w 6285536"/>
              <a:gd name="connsiteY0" fmla="*/ 1209546 h 1623884"/>
              <a:gd name="connsiteX1" fmla="*/ 6164092 w 6285536"/>
              <a:gd name="connsiteY1" fmla="*/ 1173828 h 1623884"/>
              <a:gd name="connsiteX2" fmla="*/ 6106942 w 6285536"/>
              <a:gd name="connsiteY2" fmla="*/ 1188115 h 1623884"/>
              <a:gd name="connsiteX3" fmla="*/ 6047411 w 6285536"/>
              <a:gd name="connsiteY3" fmla="*/ 1169065 h 1623884"/>
              <a:gd name="connsiteX4" fmla="*/ 5937873 w 6285536"/>
              <a:gd name="connsiteY4" fmla="*/ 1109534 h 1623884"/>
              <a:gd name="connsiteX5" fmla="*/ 5778330 w 6285536"/>
              <a:gd name="connsiteY5" fmla="*/ 1078578 h 1623884"/>
              <a:gd name="connsiteX6" fmla="*/ 5606880 w 6285536"/>
              <a:gd name="connsiteY6" fmla="*/ 1054765 h 1623884"/>
              <a:gd name="connsiteX7" fmla="*/ 5478292 w 6285536"/>
              <a:gd name="connsiteY7" fmla="*/ 978565 h 1623884"/>
              <a:gd name="connsiteX8" fmla="*/ 5399711 w 6285536"/>
              <a:gd name="connsiteY8" fmla="*/ 949990 h 1623884"/>
              <a:gd name="connsiteX9" fmla="*/ 5187780 w 6285536"/>
              <a:gd name="connsiteY9" fmla="*/ 921415 h 1623884"/>
              <a:gd name="connsiteX10" fmla="*/ 5056811 w 6285536"/>
              <a:gd name="connsiteY10" fmla="*/ 914271 h 1623884"/>
              <a:gd name="connsiteX11" fmla="*/ 4982992 w 6285536"/>
              <a:gd name="connsiteY11" fmla="*/ 852359 h 1623884"/>
              <a:gd name="connsiteX12" fmla="*/ 4940130 w 6285536"/>
              <a:gd name="connsiteY12" fmla="*/ 778540 h 1623884"/>
              <a:gd name="connsiteX13" fmla="*/ 4863930 w 6285536"/>
              <a:gd name="connsiteY13" fmla="*/ 740440 h 1623884"/>
              <a:gd name="connsiteX14" fmla="*/ 4671048 w 6285536"/>
              <a:gd name="connsiteY14" fmla="*/ 685671 h 1623884"/>
              <a:gd name="connsiteX15" fmla="*/ 4542461 w 6285536"/>
              <a:gd name="connsiteY15" fmla="*/ 654715 h 1623884"/>
              <a:gd name="connsiteX16" fmla="*/ 4449592 w 6285536"/>
              <a:gd name="connsiteY16" fmla="*/ 635665 h 1623884"/>
              <a:gd name="connsiteX17" fmla="*/ 4306717 w 6285536"/>
              <a:gd name="connsiteY17" fmla="*/ 864265 h 1623884"/>
              <a:gd name="connsiteX18" fmla="*/ 4254330 w 6285536"/>
              <a:gd name="connsiteY18" fmla="*/ 930940 h 1623884"/>
              <a:gd name="connsiteX19" fmla="*/ 3711405 w 6285536"/>
              <a:gd name="connsiteY19" fmla="*/ 954753 h 1623884"/>
              <a:gd name="connsiteX20" fmla="*/ 3297067 w 6285536"/>
              <a:gd name="connsiteY20" fmla="*/ 961896 h 1623884"/>
              <a:gd name="connsiteX21" fmla="*/ 2611267 w 6285536"/>
              <a:gd name="connsiteY21" fmla="*/ 983328 h 1623884"/>
              <a:gd name="connsiteX22" fmla="*/ 2161211 w 6285536"/>
              <a:gd name="connsiteY22" fmla="*/ 985709 h 1623884"/>
              <a:gd name="connsiteX23" fmla="*/ 1937373 w 6285536"/>
              <a:gd name="connsiteY23" fmla="*/ 983328 h 1623884"/>
              <a:gd name="connsiteX24" fmla="*/ 1811167 w 6285536"/>
              <a:gd name="connsiteY24" fmla="*/ 954753 h 1623884"/>
              <a:gd name="connsiteX25" fmla="*/ 1754017 w 6285536"/>
              <a:gd name="connsiteY25" fmla="*/ 933321 h 1623884"/>
              <a:gd name="connsiteX26" fmla="*/ 1706392 w 6285536"/>
              <a:gd name="connsiteY26" fmla="*/ 892840 h 1623884"/>
              <a:gd name="connsiteX27" fmla="*/ 1658767 w 6285536"/>
              <a:gd name="connsiteY27" fmla="*/ 792828 h 1623884"/>
              <a:gd name="connsiteX28" fmla="*/ 1630192 w 6285536"/>
              <a:gd name="connsiteY28" fmla="*/ 664240 h 1623884"/>
              <a:gd name="connsiteX29" fmla="*/ 1603998 w 6285536"/>
              <a:gd name="connsiteY29" fmla="*/ 535653 h 1623884"/>
              <a:gd name="connsiteX30" fmla="*/ 1568280 w 6285536"/>
              <a:gd name="connsiteY30" fmla="*/ 480884 h 1623884"/>
              <a:gd name="connsiteX31" fmla="*/ 1456361 w 6285536"/>
              <a:gd name="connsiteY31" fmla="*/ 414209 h 1623884"/>
              <a:gd name="connsiteX32" fmla="*/ 1327773 w 6285536"/>
              <a:gd name="connsiteY32" fmla="*/ 371346 h 1623884"/>
              <a:gd name="connsiteX33" fmla="*/ 1201567 w 6285536"/>
              <a:gd name="connsiteY33" fmla="*/ 361821 h 1623884"/>
              <a:gd name="connsiteX34" fmla="*/ 1092030 w 6285536"/>
              <a:gd name="connsiteY34" fmla="*/ 366584 h 1623884"/>
              <a:gd name="connsiteX35" fmla="*/ 1042023 w 6285536"/>
              <a:gd name="connsiteY35" fmla="*/ 380871 h 1623884"/>
              <a:gd name="connsiteX36" fmla="*/ 1001542 w 6285536"/>
              <a:gd name="connsiteY36" fmla="*/ 361821 h 1623884"/>
              <a:gd name="connsiteX37" fmla="*/ 937248 w 6285536"/>
              <a:gd name="connsiteY37" fmla="*/ 307053 h 1623884"/>
              <a:gd name="connsiteX38" fmla="*/ 899148 w 6285536"/>
              <a:gd name="connsiteY38" fmla="*/ 247521 h 1623884"/>
              <a:gd name="connsiteX39" fmla="*/ 918198 w 6285536"/>
              <a:gd name="connsiteY39" fmla="*/ 223709 h 1623884"/>
              <a:gd name="connsiteX40" fmla="*/ 765798 w 6285536"/>
              <a:gd name="connsiteY40" fmla="*/ 157034 h 1623884"/>
              <a:gd name="connsiteX41" fmla="*/ 644355 w 6285536"/>
              <a:gd name="connsiteY41" fmla="*/ 245140 h 1623884"/>
              <a:gd name="connsiteX42" fmla="*/ 525292 w 6285536"/>
              <a:gd name="connsiteY42" fmla="*/ 230853 h 1623884"/>
              <a:gd name="connsiteX43" fmla="*/ 456236 w 6285536"/>
              <a:gd name="connsiteY43" fmla="*/ 235615 h 1623884"/>
              <a:gd name="connsiteX44" fmla="*/ 122861 w 6285536"/>
              <a:gd name="connsiteY44" fmla="*/ 28447 h 1623884"/>
              <a:gd name="connsiteX45" fmla="*/ 1417 w 6285536"/>
              <a:gd name="connsiteY45" fmla="*/ 407065 h 1623884"/>
              <a:gd name="connsiteX46" fmla="*/ 63330 w 6285536"/>
              <a:gd name="connsiteY46" fmla="*/ 538034 h 1623884"/>
              <a:gd name="connsiteX47" fmla="*/ 165723 w 6285536"/>
              <a:gd name="connsiteY47" fmla="*/ 671384 h 1623884"/>
              <a:gd name="connsiteX48" fmla="*/ 265736 w 6285536"/>
              <a:gd name="connsiteY48" fmla="*/ 680908 h 1623884"/>
              <a:gd name="connsiteX49" fmla="*/ 275261 w 6285536"/>
              <a:gd name="connsiteY49" fmla="*/ 745203 h 1623884"/>
              <a:gd name="connsiteX50" fmla="*/ 241924 w 6285536"/>
              <a:gd name="connsiteY50" fmla="*/ 840452 h 1623884"/>
              <a:gd name="connsiteX51" fmla="*/ 182392 w 6285536"/>
              <a:gd name="connsiteY51" fmla="*/ 930940 h 1623884"/>
              <a:gd name="connsiteX52" fmla="*/ 210967 w 6285536"/>
              <a:gd name="connsiteY52" fmla="*/ 888078 h 1623884"/>
              <a:gd name="connsiteX53" fmla="*/ 268117 w 6285536"/>
              <a:gd name="connsiteY53" fmla="*/ 971421 h 1623884"/>
              <a:gd name="connsiteX54" fmla="*/ 484811 w 6285536"/>
              <a:gd name="connsiteY54" fmla="*/ 1050003 h 1623884"/>
              <a:gd name="connsiteX55" fmla="*/ 520530 w 6285536"/>
              <a:gd name="connsiteY55" fmla="*/ 1047622 h 1623884"/>
              <a:gd name="connsiteX56" fmla="*/ 589586 w 6285536"/>
              <a:gd name="connsiteY56" fmla="*/ 1061909 h 1623884"/>
              <a:gd name="connsiteX57" fmla="*/ 691980 w 6285536"/>
              <a:gd name="connsiteY57" fmla="*/ 1061909 h 1623884"/>
              <a:gd name="connsiteX58" fmla="*/ 761036 w 6285536"/>
              <a:gd name="connsiteY58" fmla="*/ 1023809 h 1623884"/>
              <a:gd name="connsiteX59" fmla="*/ 820567 w 6285536"/>
              <a:gd name="connsiteY59" fmla="*/ 1021428 h 1623884"/>
              <a:gd name="connsiteX60" fmla="*/ 927723 w 6285536"/>
              <a:gd name="connsiteY60" fmla="*/ 1092865 h 1623884"/>
              <a:gd name="connsiteX61" fmla="*/ 932486 w 6285536"/>
              <a:gd name="connsiteY61" fmla="*/ 1061909 h 1623884"/>
              <a:gd name="connsiteX62" fmla="*/ 1003923 w 6285536"/>
              <a:gd name="connsiteY62" fmla="*/ 1100009 h 1623884"/>
              <a:gd name="connsiteX63" fmla="*/ 1125367 w 6285536"/>
              <a:gd name="connsiteY63" fmla="*/ 1183353 h 1623884"/>
              <a:gd name="connsiteX64" fmla="*/ 1203948 w 6285536"/>
              <a:gd name="connsiteY64" fmla="*/ 1200021 h 1623884"/>
              <a:gd name="connsiteX65" fmla="*/ 1268242 w 6285536"/>
              <a:gd name="connsiteY65" fmla="*/ 1314321 h 1623884"/>
              <a:gd name="connsiteX66" fmla="*/ 1480173 w 6285536"/>
              <a:gd name="connsiteY66" fmla="*/ 1414334 h 1623884"/>
              <a:gd name="connsiteX67" fmla="*/ 1594473 w 6285536"/>
              <a:gd name="connsiteY67" fmla="*/ 1421478 h 1623884"/>
              <a:gd name="connsiteX68" fmla="*/ 1815930 w 6285536"/>
              <a:gd name="connsiteY68" fmla="*/ 1402428 h 1623884"/>
              <a:gd name="connsiteX69" fmla="*/ 1923086 w 6285536"/>
              <a:gd name="connsiteY69" fmla="*/ 1402428 h 1623884"/>
              <a:gd name="connsiteX70" fmla="*/ 1992142 w 6285536"/>
              <a:gd name="connsiteY70" fmla="*/ 1438146 h 1623884"/>
              <a:gd name="connsiteX71" fmla="*/ 2046911 w 6285536"/>
              <a:gd name="connsiteY71" fmla="*/ 1490534 h 1623884"/>
              <a:gd name="connsiteX72" fmla="*/ 2123111 w 6285536"/>
              <a:gd name="connsiteY72" fmla="*/ 1471484 h 1623884"/>
              <a:gd name="connsiteX73" fmla="*/ 2213598 w 6285536"/>
              <a:gd name="connsiteY73" fmla="*/ 1454815 h 1623884"/>
              <a:gd name="connsiteX74" fmla="*/ 2268367 w 6285536"/>
              <a:gd name="connsiteY74" fmla="*/ 1473865 h 1623884"/>
              <a:gd name="connsiteX75" fmla="*/ 2389811 w 6285536"/>
              <a:gd name="connsiteY75" fmla="*/ 1573878 h 1623884"/>
              <a:gd name="connsiteX76" fmla="*/ 2468392 w 6285536"/>
              <a:gd name="connsiteY76" fmla="*/ 1616740 h 1623884"/>
              <a:gd name="connsiteX77" fmla="*/ 2566023 w 6285536"/>
              <a:gd name="connsiteY77" fmla="*/ 1623884 h 1623884"/>
              <a:gd name="connsiteX78" fmla="*/ 2654130 w 6285536"/>
              <a:gd name="connsiteY78" fmla="*/ 1611978 h 1623884"/>
              <a:gd name="connsiteX79" fmla="*/ 2687467 w 6285536"/>
              <a:gd name="connsiteY79" fmla="*/ 1573878 h 1623884"/>
              <a:gd name="connsiteX80" fmla="*/ 2658892 w 6285536"/>
              <a:gd name="connsiteY80" fmla="*/ 1516728 h 1623884"/>
              <a:gd name="connsiteX81" fmla="*/ 2563642 w 6285536"/>
              <a:gd name="connsiteY81" fmla="*/ 1483390 h 1623884"/>
              <a:gd name="connsiteX82" fmla="*/ 2446961 w 6285536"/>
              <a:gd name="connsiteY82" fmla="*/ 1483390 h 1623884"/>
              <a:gd name="connsiteX83" fmla="*/ 2416005 w 6285536"/>
              <a:gd name="connsiteY83" fmla="*/ 1466721 h 1623884"/>
              <a:gd name="connsiteX84" fmla="*/ 2437436 w 6285536"/>
              <a:gd name="connsiteY84" fmla="*/ 1445290 h 1623884"/>
              <a:gd name="connsiteX85" fmla="*/ 2530305 w 6285536"/>
              <a:gd name="connsiteY85" fmla="*/ 1433384 h 1623884"/>
              <a:gd name="connsiteX86" fmla="*/ 2618411 w 6285536"/>
              <a:gd name="connsiteY86" fmla="*/ 1435765 h 1623884"/>
              <a:gd name="connsiteX87" fmla="*/ 2696992 w 6285536"/>
              <a:gd name="connsiteY87" fmla="*/ 1380996 h 1623884"/>
              <a:gd name="connsiteX88" fmla="*/ 2735092 w 6285536"/>
              <a:gd name="connsiteY88" fmla="*/ 1383378 h 1623884"/>
              <a:gd name="connsiteX89" fmla="*/ 2785098 w 6285536"/>
              <a:gd name="connsiteY89" fmla="*/ 1431003 h 1623884"/>
              <a:gd name="connsiteX90" fmla="*/ 2854155 w 6285536"/>
              <a:gd name="connsiteY90" fmla="*/ 1450053 h 1623884"/>
              <a:gd name="connsiteX91" fmla="*/ 2866061 w 6285536"/>
              <a:gd name="connsiteY91" fmla="*/ 1481009 h 1623884"/>
              <a:gd name="connsiteX92" fmla="*/ 2866061 w 6285536"/>
              <a:gd name="connsiteY92" fmla="*/ 1516728 h 1623884"/>
              <a:gd name="connsiteX93" fmla="*/ 2818436 w 6285536"/>
              <a:gd name="connsiteY93" fmla="*/ 1552446 h 1623884"/>
              <a:gd name="connsiteX94" fmla="*/ 2773192 w 6285536"/>
              <a:gd name="connsiteY94" fmla="*/ 1509584 h 1623884"/>
              <a:gd name="connsiteX95" fmla="*/ 2749380 w 6285536"/>
              <a:gd name="connsiteY95" fmla="*/ 1461959 h 1623884"/>
              <a:gd name="connsiteX96" fmla="*/ 2723186 w 6285536"/>
              <a:gd name="connsiteY96" fmla="*/ 1483390 h 1623884"/>
              <a:gd name="connsiteX97" fmla="*/ 2739855 w 6285536"/>
              <a:gd name="connsiteY97" fmla="*/ 1561971 h 1623884"/>
              <a:gd name="connsiteX98" fmla="*/ 2806530 w 6285536"/>
              <a:gd name="connsiteY98" fmla="*/ 1578640 h 1623884"/>
              <a:gd name="connsiteX99" fmla="*/ 2913686 w 6285536"/>
              <a:gd name="connsiteY99" fmla="*/ 1595309 h 1623884"/>
              <a:gd name="connsiteX100" fmla="*/ 3027986 w 6285536"/>
              <a:gd name="connsiteY100" fmla="*/ 1550065 h 1623884"/>
              <a:gd name="connsiteX101" fmla="*/ 3132761 w 6285536"/>
              <a:gd name="connsiteY101" fmla="*/ 1545303 h 1623884"/>
              <a:gd name="connsiteX102" fmla="*/ 3206580 w 6285536"/>
              <a:gd name="connsiteY102" fmla="*/ 1557209 h 1623884"/>
              <a:gd name="connsiteX103" fmla="*/ 3242298 w 6285536"/>
              <a:gd name="connsiteY103" fmla="*/ 1511965 h 1623884"/>
              <a:gd name="connsiteX104" fmla="*/ 3289923 w 6285536"/>
              <a:gd name="connsiteY104" fmla="*/ 1490534 h 1623884"/>
              <a:gd name="connsiteX105" fmla="*/ 3332786 w 6285536"/>
              <a:gd name="connsiteY105" fmla="*/ 1495296 h 1623884"/>
              <a:gd name="connsiteX106" fmla="*/ 3382792 w 6285536"/>
              <a:gd name="connsiteY106" fmla="*/ 1550065 h 1623884"/>
              <a:gd name="connsiteX107" fmla="*/ 3387555 w 6285536"/>
              <a:gd name="connsiteY107" fmla="*/ 1552446 h 1623884"/>
              <a:gd name="connsiteX108" fmla="*/ 3428036 w 6285536"/>
              <a:gd name="connsiteY108" fmla="*/ 1576259 h 1623884"/>
              <a:gd name="connsiteX109" fmla="*/ 3485186 w 6285536"/>
              <a:gd name="connsiteY109" fmla="*/ 1581021 h 1623884"/>
              <a:gd name="connsiteX110" fmla="*/ 3525667 w 6285536"/>
              <a:gd name="connsiteY110" fmla="*/ 1571496 h 1623884"/>
              <a:gd name="connsiteX111" fmla="*/ 3559005 w 6285536"/>
              <a:gd name="connsiteY111" fmla="*/ 1528634 h 1623884"/>
              <a:gd name="connsiteX112" fmla="*/ 3692355 w 6285536"/>
              <a:gd name="connsiteY112" fmla="*/ 1559590 h 1623884"/>
              <a:gd name="connsiteX113" fmla="*/ 3754267 w 6285536"/>
              <a:gd name="connsiteY113" fmla="*/ 1490534 h 1623884"/>
              <a:gd name="connsiteX114" fmla="*/ 3930480 w 6285536"/>
              <a:gd name="connsiteY114" fmla="*/ 1519109 h 1623884"/>
              <a:gd name="connsiteX115" fmla="*/ 3985248 w 6285536"/>
              <a:gd name="connsiteY115" fmla="*/ 1519109 h 1623884"/>
              <a:gd name="connsiteX116" fmla="*/ 4044780 w 6285536"/>
              <a:gd name="connsiteY116" fmla="*/ 1414334 h 1623884"/>
              <a:gd name="connsiteX117" fmla="*/ 4151936 w 6285536"/>
              <a:gd name="connsiteY117" fmla="*/ 1450053 h 1623884"/>
              <a:gd name="connsiteX118" fmla="*/ 4190036 w 6285536"/>
              <a:gd name="connsiteY118" fmla="*/ 1476246 h 1623884"/>
              <a:gd name="connsiteX119" fmla="*/ 4251948 w 6285536"/>
              <a:gd name="connsiteY119" fmla="*/ 1404809 h 1623884"/>
              <a:gd name="connsiteX120" fmla="*/ 4487692 w 6285536"/>
              <a:gd name="connsiteY120" fmla="*/ 1438146 h 1623884"/>
              <a:gd name="connsiteX121" fmla="*/ 4444830 w 6285536"/>
              <a:gd name="connsiteY121" fmla="*/ 1495296 h 1623884"/>
              <a:gd name="connsiteX122" fmla="*/ 4504361 w 6285536"/>
              <a:gd name="connsiteY122" fmla="*/ 1557209 h 1623884"/>
              <a:gd name="connsiteX123" fmla="*/ 4540080 w 6285536"/>
              <a:gd name="connsiteY123" fmla="*/ 1585784 h 1623884"/>
              <a:gd name="connsiteX124" fmla="*/ 4723436 w 6285536"/>
              <a:gd name="connsiteY124" fmla="*/ 1600071 h 1623884"/>
              <a:gd name="connsiteX125" fmla="*/ 4925842 w 6285536"/>
              <a:gd name="connsiteY125" fmla="*/ 1583403 h 1623884"/>
              <a:gd name="connsiteX126" fmla="*/ 5123486 w 6285536"/>
              <a:gd name="connsiteY126" fmla="*/ 1561971 h 1623884"/>
              <a:gd name="connsiteX127" fmla="*/ 5292555 w 6285536"/>
              <a:gd name="connsiteY127" fmla="*/ 1540540 h 1623884"/>
              <a:gd name="connsiteX128" fmla="*/ 5399711 w 6285536"/>
              <a:gd name="connsiteY128" fmla="*/ 1550065 h 1623884"/>
              <a:gd name="connsiteX129" fmla="*/ 5475911 w 6285536"/>
              <a:gd name="connsiteY129" fmla="*/ 1509584 h 1623884"/>
              <a:gd name="connsiteX130" fmla="*/ 5533061 w 6285536"/>
              <a:gd name="connsiteY130" fmla="*/ 1442909 h 1623884"/>
              <a:gd name="connsiteX131" fmla="*/ 5585448 w 6285536"/>
              <a:gd name="connsiteY131" fmla="*/ 1433384 h 1623884"/>
              <a:gd name="connsiteX132" fmla="*/ 5723561 w 6285536"/>
              <a:gd name="connsiteY132" fmla="*/ 1471484 h 1623884"/>
              <a:gd name="connsiteX133" fmla="*/ 5783092 w 6285536"/>
              <a:gd name="connsiteY133" fmla="*/ 1459578 h 1623884"/>
              <a:gd name="connsiteX134" fmla="*/ 5861673 w 6285536"/>
              <a:gd name="connsiteY134" fmla="*/ 1488153 h 1623884"/>
              <a:gd name="connsiteX135" fmla="*/ 5923586 w 6285536"/>
              <a:gd name="connsiteY135" fmla="*/ 1531015 h 1623884"/>
              <a:gd name="connsiteX136" fmla="*/ 6018836 w 6285536"/>
              <a:gd name="connsiteY136" fmla="*/ 1538159 h 1623884"/>
              <a:gd name="connsiteX137" fmla="*/ 6056936 w 6285536"/>
              <a:gd name="connsiteY137" fmla="*/ 1521490 h 1623884"/>
              <a:gd name="connsiteX138" fmla="*/ 6118848 w 6285536"/>
              <a:gd name="connsiteY138" fmla="*/ 1521490 h 1623884"/>
              <a:gd name="connsiteX139" fmla="*/ 6237911 w 6285536"/>
              <a:gd name="connsiteY139" fmla="*/ 1542921 h 1623884"/>
              <a:gd name="connsiteX140" fmla="*/ 6283155 w 6285536"/>
              <a:gd name="connsiteY140" fmla="*/ 1526253 h 1623884"/>
              <a:gd name="connsiteX141" fmla="*/ 6266486 w 6285536"/>
              <a:gd name="connsiteY141" fmla="*/ 1469103 h 1623884"/>
              <a:gd name="connsiteX142" fmla="*/ 6285536 w 6285536"/>
              <a:gd name="connsiteY142" fmla="*/ 1409571 h 1623884"/>
              <a:gd name="connsiteX143" fmla="*/ 6271248 w 6285536"/>
              <a:gd name="connsiteY143" fmla="*/ 1342896 h 1623884"/>
              <a:gd name="connsiteX144" fmla="*/ 6254580 w 6285536"/>
              <a:gd name="connsiteY144" fmla="*/ 1290509 h 1623884"/>
              <a:gd name="connsiteX145" fmla="*/ 6280773 w 6285536"/>
              <a:gd name="connsiteY145" fmla="*/ 1273840 h 1623884"/>
              <a:gd name="connsiteX146" fmla="*/ 6273630 w 6285536"/>
              <a:gd name="connsiteY146" fmla="*/ 1209546 h 1623884"/>
              <a:gd name="connsiteX0" fmla="*/ 6273769 w 6285675"/>
              <a:gd name="connsiteY0" fmla="*/ 1209546 h 1623884"/>
              <a:gd name="connsiteX1" fmla="*/ 6164231 w 6285675"/>
              <a:gd name="connsiteY1" fmla="*/ 1173828 h 1623884"/>
              <a:gd name="connsiteX2" fmla="*/ 6107081 w 6285675"/>
              <a:gd name="connsiteY2" fmla="*/ 1188115 h 1623884"/>
              <a:gd name="connsiteX3" fmla="*/ 6047550 w 6285675"/>
              <a:gd name="connsiteY3" fmla="*/ 1169065 h 1623884"/>
              <a:gd name="connsiteX4" fmla="*/ 5938012 w 6285675"/>
              <a:gd name="connsiteY4" fmla="*/ 1109534 h 1623884"/>
              <a:gd name="connsiteX5" fmla="*/ 5778469 w 6285675"/>
              <a:gd name="connsiteY5" fmla="*/ 1078578 h 1623884"/>
              <a:gd name="connsiteX6" fmla="*/ 5607019 w 6285675"/>
              <a:gd name="connsiteY6" fmla="*/ 1054765 h 1623884"/>
              <a:gd name="connsiteX7" fmla="*/ 5478431 w 6285675"/>
              <a:gd name="connsiteY7" fmla="*/ 978565 h 1623884"/>
              <a:gd name="connsiteX8" fmla="*/ 5399850 w 6285675"/>
              <a:gd name="connsiteY8" fmla="*/ 949990 h 1623884"/>
              <a:gd name="connsiteX9" fmla="*/ 5187919 w 6285675"/>
              <a:gd name="connsiteY9" fmla="*/ 921415 h 1623884"/>
              <a:gd name="connsiteX10" fmla="*/ 5056950 w 6285675"/>
              <a:gd name="connsiteY10" fmla="*/ 914271 h 1623884"/>
              <a:gd name="connsiteX11" fmla="*/ 4983131 w 6285675"/>
              <a:gd name="connsiteY11" fmla="*/ 852359 h 1623884"/>
              <a:gd name="connsiteX12" fmla="*/ 4940269 w 6285675"/>
              <a:gd name="connsiteY12" fmla="*/ 778540 h 1623884"/>
              <a:gd name="connsiteX13" fmla="*/ 4864069 w 6285675"/>
              <a:gd name="connsiteY13" fmla="*/ 740440 h 1623884"/>
              <a:gd name="connsiteX14" fmla="*/ 4671187 w 6285675"/>
              <a:gd name="connsiteY14" fmla="*/ 685671 h 1623884"/>
              <a:gd name="connsiteX15" fmla="*/ 4542600 w 6285675"/>
              <a:gd name="connsiteY15" fmla="*/ 654715 h 1623884"/>
              <a:gd name="connsiteX16" fmla="*/ 4449731 w 6285675"/>
              <a:gd name="connsiteY16" fmla="*/ 635665 h 1623884"/>
              <a:gd name="connsiteX17" fmla="*/ 4306856 w 6285675"/>
              <a:gd name="connsiteY17" fmla="*/ 864265 h 1623884"/>
              <a:gd name="connsiteX18" fmla="*/ 4254469 w 6285675"/>
              <a:gd name="connsiteY18" fmla="*/ 930940 h 1623884"/>
              <a:gd name="connsiteX19" fmla="*/ 3711544 w 6285675"/>
              <a:gd name="connsiteY19" fmla="*/ 954753 h 1623884"/>
              <a:gd name="connsiteX20" fmla="*/ 3297206 w 6285675"/>
              <a:gd name="connsiteY20" fmla="*/ 961896 h 1623884"/>
              <a:gd name="connsiteX21" fmla="*/ 2611406 w 6285675"/>
              <a:gd name="connsiteY21" fmla="*/ 983328 h 1623884"/>
              <a:gd name="connsiteX22" fmla="*/ 2161350 w 6285675"/>
              <a:gd name="connsiteY22" fmla="*/ 985709 h 1623884"/>
              <a:gd name="connsiteX23" fmla="*/ 1937512 w 6285675"/>
              <a:gd name="connsiteY23" fmla="*/ 983328 h 1623884"/>
              <a:gd name="connsiteX24" fmla="*/ 1811306 w 6285675"/>
              <a:gd name="connsiteY24" fmla="*/ 954753 h 1623884"/>
              <a:gd name="connsiteX25" fmla="*/ 1754156 w 6285675"/>
              <a:gd name="connsiteY25" fmla="*/ 933321 h 1623884"/>
              <a:gd name="connsiteX26" fmla="*/ 1706531 w 6285675"/>
              <a:gd name="connsiteY26" fmla="*/ 892840 h 1623884"/>
              <a:gd name="connsiteX27" fmla="*/ 1658906 w 6285675"/>
              <a:gd name="connsiteY27" fmla="*/ 792828 h 1623884"/>
              <a:gd name="connsiteX28" fmla="*/ 1630331 w 6285675"/>
              <a:gd name="connsiteY28" fmla="*/ 664240 h 1623884"/>
              <a:gd name="connsiteX29" fmla="*/ 1604137 w 6285675"/>
              <a:gd name="connsiteY29" fmla="*/ 535653 h 1623884"/>
              <a:gd name="connsiteX30" fmla="*/ 1568419 w 6285675"/>
              <a:gd name="connsiteY30" fmla="*/ 480884 h 1623884"/>
              <a:gd name="connsiteX31" fmla="*/ 1456500 w 6285675"/>
              <a:gd name="connsiteY31" fmla="*/ 414209 h 1623884"/>
              <a:gd name="connsiteX32" fmla="*/ 1327912 w 6285675"/>
              <a:gd name="connsiteY32" fmla="*/ 371346 h 1623884"/>
              <a:gd name="connsiteX33" fmla="*/ 1201706 w 6285675"/>
              <a:gd name="connsiteY33" fmla="*/ 361821 h 1623884"/>
              <a:gd name="connsiteX34" fmla="*/ 1092169 w 6285675"/>
              <a:gd name="connsiteY34" fmla="*/ 366584 h 1623884"/>
              <a:gd name="connsiteX35" fmla="*/ 1042162 w 6285675"/>
              <a:gd name="connsiteY35" fmla="*/ 380871 h 1623884"/>
              <a:gd name="connsiteX36" fmla="*/ 1001681 w 6285675"/>
              <a:gd name="connsiteY36" fmla="*/ 361821 h 1623884"/>
              <a:gd name="connsiteX37" fmla="*/ 937387 w 6285675"/>
              <a:gd name="connsiteY37" fmla="*/ 307053 h 1623884"/>
              <a:gd name="connsiteX38" fmla="*/ 899287 w 6285675"/>
              <a:gd name="connsiteY38" fmla="*/ 247521 h 1623884"/>
              <a:gd name="connsiteX39" fmla="*/ 918337 w 6285675"/>
              <a:gd name="connsiteY39" fmla="*/ 223709 h 1623884"/>
              <a:gd name="connsiteX40" fmla="*/ 765937 w 6285675"/>
              <a:gd name="connsiteY40" fmla="*/ 157034 h 1623884"/>
              <a:gd name="connsiteX41" fmla="*/ 644494 w 6285675"/>
              <a:gd name="connsiteY41" fmla="*/ 245140 h 1623884"/>
              <a:gd name="connsiteX42" fmla="*/ 525431 w 6285675"/>
              <a:gd name="connsiteY42" fmla="*/ 230853 h 1623884"/>
              <a:gd name="connsiteX43" fmla="*/ 456375 w 6285675"/>
              <a:gd name="connsiteY43" fmla="*/ 235615 h 1623884"/>
              <a:gd name="connsiteX44" fmla="*/ 123000 w 6285675"/>
              <a:gd name="connsiteY44" fmla="*/ 28447 h 1623884"/>
              <a:gd name="connsiteX45" fmla="*/ 1556 w 6285675"/>
              <a:gd name="connsiteY45" fmla="*/ 407065 h 1623884"/>
              <a:gd name="connsiteX46" fmla="*/ 58706 w 6285675"/>
              <a:gd name="connsiteY46" fmla="*/ 447547 h 1623884"/>
              <a:gd name="connsiteX47" fmla="*/ 165862 w 6285675"/>
              <a:gd name="connsiteY47" fmla="*/ 671384 h 1623884"/>
              <a:gd name="connsiteX48" fmla="*/ 265875 w 6285675"/>
              <a:gd name="connsiteY48" fmla="*/ 680908 h 1623884"/>
              <a:gd name="connsiteX49" fmla="*/ 275400 w 6285675"/>
              <a:gd name="connsiteY49" fmla="*/ 745203 h 1623884"/>
              <a:gd name="connsiteX50" fmla="*/ 242063 w 6285675"/>
              <a:gd name="connsiteY50" fmla="*/ 840452 h 1623884"/>
              <a:gd name="connsiteX51" fmla="*/ 182531 w 6285675"/>
              <a:gd name="connsiteY51" fmla="*/ 930940 h 1623884"/>
              <a:gd name="connsiteX52" fmla="*/ 211106 w 6285675"/>
              <a:gd name="connsiteY52" fmla="*/ 888078 h 1623884"/>
              <a:gd name="connsiteX53" fmla="*/ 268256 w 6285675"/>
              <a:gd name="connsiteY53" fmla="*/ 971421 h 1623884"/>
              <a:gd name="connsiteX54" fmla="*/ 484950 w 6285675"/>
              <a:gd name="connsiteY54" fmla="*/ 1050003 h 1623884"/>
              <a:gd name="connsiteX55" fmla="*/ 520669 w 6285675"/>
              <a:gd name="connsiteY55" fmla="*/ 1047622 h 1623884"/>
              <a:gd name="connsiteX56" fmla="*/ 589725 w 6285675"/>
              <a:gd name="connsiteY56" fmla="*/ 1061909 h 1623884"/>
              <a:gd name="connsiteX57" fmla="*/ 692119 w 6285675"/>
              <a:gd name="connsiteY57" fmla="*/ 1061909 h 1623884"/>
              <a:gd name="connsiteX58" fmla="*/ 761175 w 6285675"/>
              <a:gd name="connsiteY58" fmla="*/ 1023809 h 1623884"/>
              <a:gd name="connsiteX59" fmla="*/ 820706 w 6285675"/>
              <a:gd name="connsiteY59" fmla="*/ 1021428 h 1623884"/>
              <a:gd name="connsiteX60" fmla="*/ 927862 w 6285675"/>
              <a:gd name="connsiteY60" fmla="*/ 1092865 h 1623884"/>
              <a:gd name="connsiteX61" fmla="*/ 932625 w 6285675"/>
              <a:gd name="connsiteY61" fmla="*/ 1061909 h 1623884"/>
              <a:gd name="connsiteX62" fmla="*/ 1004062 w 6285675"/>
              <a:gd name="connsiteY62" fmla="*/ 1100009 h 1623884"/>
              <a:gd name="connsiteX63" fmla="*/ 1125506 w 6285675"/>
              <a:gd name="connsiteY63" fmla="*/ 1183353 h 1623884"/>
              <a:gd name="connsiteX64" fmla="*/ 1204087 w 6285675"/>
              <a:gd name="connsiteY64" fmla="*/ 1200021 h 1623884"/>
              <a:gd name="connsiteX65" fmla="*/ 1268381 w 6285675"/>
              <a:gd name="connsiteY65" fmla="*/ 1314321 h 1623884"/>
              <a:gd name="connsiteX66" fmla="*/ 1480312 w 6285675"/>
              <a:gd name="connsiteY66" fmla="*/ 1414334 h 1623884"/>
              <a:gd name="connsiteX67" fmla="*/ 1594612 w 6285675"/>
              <a:gd name="connsiteY67" fmla="*/ 1421478 h 1623884"/>
              <a:gd name="connsiteX68" fmla="*/ 1816069 w 6285675"/>
              <a:gd name="connsiteY68" fmla="*/ 1402428 h 1623884"/>
              <a:gd name="connsiteX69" fmla="*/ 1923225 w 6285675"/>
              <a:gd name="connsiteY69" fmla="*/ 1402428 h 1623884"/>
              <a:gd name="connsiteX70" fmla="*/ 1992281 w 6285675"/>
              <a:gd name="connsiteY70" fmla="*/ 1438146 h 1623884"/>
              <a:gd name="connsiteX71" fmla="*/ 2047050 w 6285675"/>
              <a:gd name="connsiteY71" fmla="*/ 1490534 h 1623884"/>
              <a:gd name="connsiteX72" fmla="*/ 2123250 w 6285675"/>
              <a:gd name="connsiteY72" fmla="*/ 1471484 h 1623884"/>
              <a:gd name="connsiteX73" fmla="*/ 2213737 w 6285675"/>
              <a:gd name="connsiteY73" fmla="*/ 1454815 h 1623884"/>
              <a:gd name="connsiteX74" fmla="*/ 2268506 w 6285675"/>
              <a:gd name="connsiteY74" fmla="*/ 1473865 h 1623884"/>
              <a:gd name="connsiteX75" fmla="*/ 2389950 w 6285675"/>
              <a:gd name="connsiteY75" fmla="*/ 1573878 h 1623884"/>
              <a:gd name="connsiteX76" fmla="*/ 2468531 w 6285675"/>
              <a:gd name="connsiteY76" fmla="*/ 1616740 h 1623884"/>
              <a:gd name="connsiteX77" fmla="*/ 2566162 w 6285675"/>
              <a:gd name="connsiteY77" fmla="*/ 1623884 h 1623884"/>
              <a:gd name="connsiteX78" fmla="*/ 2654269 w 6285675"/>
              <a:gd name="connsiteY78" fmla="*/ 1611978 h 1623884"/>
              <a:gd name="connsiteX79" fmla="*/ 2687606 w 6285675"/>
              <a:gd name="connsiteY79" fmla="*/ 1573878 h 1623884"/>
              <a:gd name="connsiteX80" fmla="*/ 2659031 w 6285675"/>
              <a:gd name="connsiteY80" fmla="*/ 1516728 h 1623884"/>
              <a:gd name="connsiteX81" fmla="*/ 2563781 w 6285675"/>
              <a:gd name="connsiteY81" fmla="*/ 1483390 h 1623884"/>
              <a:gd name="connsiteX82" fmla="*/ 2447100 w 6285675"/>
              <a:gd name="connsiteY82" fmla="*/ 1483390 h 1623884"/>
              <a:gd name="connsiteX83" fmla="*/ 2416144 w 6285675"/>
              <a:gd name="connsiteY83" fmla="*/ 1466721 h 1623884"/>
              <a:gd name="connsiteX84" fmla="*/ 2437575 w 6285675"/>
              <a:gd name="connsiteY84" fmla="*/ 1445290 h 1623884"/>
              <a:gd name="connsiteX85" fmla="*/ 2530444 w 6285675"/>
              <a:gd name="connsiteY85" fmla="*/ 1433384 h 1623884"/>
              <a:gd name="connsiteX86" fmla="*/ 2618550 w 6285675"/>
              <a:gd name="connsiteY86" fmla="*/ 1435765 h 1623884"/>
              <a:gd name="connsiteX87" fmla="*/ 2697131 w 6285675"/>
              <a:gd name="connsiteY87" fmla="*/ 1380996 h 1623884"/>
              <a:gd name="connsiteX88" fmla="*/ 2735231 w 6285675"/>
              <a:gd name="connsiteY88" fmla="*/ 1383378 h 1623884"/>
              <a:gd name="connsiteX89" fmla="*/ 2785237 w 6285675"/>
              <a:gd name="connsiteY89" fmla="*/ 1431003 h 1623884"/>
              <a:gd name="connsiteX90" fmla="*/ 2854294 w 6285675"/>
              <a:gd name="connsiteY90" fmla="*/ 1450053 h 1623884"/>
              <a:gd name="connsiteX91" fmla="*/ 2866200 w 6285675"/>
              <a:gd name="connsiteY91" fmla="*/ 1481009 h 1623884"/>
              <a:gd name="connsiteX92" fmla="*/ 2866200 w 6285675"/>
              <a:gd name="connsiteY92" fmla="*/ 1516728 h 1623884"/>
              <a:gd name="connsiteX93" fmla="*/ 2818575 w 6285675"/>
              <a:gd name="connsiteY93" fmla="*/ 1552446 h 1623884"/>
              <a:gd name="connsiteX94" fmla="*/ 2773331 w 6285675"/>
              <a:gd name="connsiteY94" fmla="*/ 1509584 h 1623884"/>
              <a:gd name="connsiteX95" fmla="*/ 2749519 w 6285675"/>
              <a:gd name="connsiteY95" fmla="*/ 1461959 h 1623884"/>
              <a:gd name="connsiteX96" fmla="*/ 2723325 w 6285675"/>
              <a:gd name="connsiteY96" fmla="*/ 1483390 h 1623884"/>
              <a:gd name="connsiteX97" fmla="*/ 2739994 w 6285675"/>
              <a:gd name="connsiteY97" fmla="*/ 1561971 h 1623884"/>
              <a:gd name="connsiteX98" fmla="*/ 2806669 w 6285675"/>
              <a:gd name="connsiteY98" fmla="*/ 1578640 h 1623884"/>
              <a:gd name="connsiteX99" fmla="*/ 2913825 w 6285675"/>
              <a:gd name="connsiteY99" fmla="*/ 1595309 h 1623884"/>
              <a:gd name="connsiteX100" fmla="*/ 3028125 w 6285675"/>
              <a:gd name="connsiteY100" fmla="*/ 1550065 h 1623884"/>
              <a:gd name="connsiteX101" fmla="*/ 3132900 w 6285675"/>
              <a:gd name="connsiteY101" fmla="*/ 1545303 h 1623884"/>
              <a:gd name="connsiteX102" fmla="*/ 3206719 w 6285675"/>
              <a:gd name="connsiteY102" fmla="*/ 1557209 h 1623884"/>
              <a:gd name="connsiteX103" fmla="*/ 3242437 w 6285675"/>
              <a:gd name="connsiteY103" fmla="*/ 1511965 h 1623884"/>
              <a:gd name="connsiteX104" fmla="*/ 3290062 w 6285675"/>
              <a:gd name="connsiteY104" fmla="*/ 1490534 h 1623884"/>
              <a:gd name="connsiteX105" fmla="*/ 3332925 w 6285675"/>
              <a:gd name="connsiteY105" fmla="*/ 1495296 h 1623884"/>
              <a:gd name="connsiteX106" fmla="*/ 3382931 w 6285675"/>
              <a:gd name="connsiteY106" fmla="*/ 1550065 h 1623884"/>
              <a:gd name="connsiteX107" fmla="*/ 3387694 w 6285675"/>
              <a:gd name="connsiteY107" fmla="*/ 1552446 h 1623884"/>
              <a:gd name="connsiteX108" fmla="*/ 3428175 w 6285675"/>
              <a:gd name="connsiteY108" fmla="*/ 1576259 h 1623884"/>
              <a:gd name="connsiteX109" fmla="*/ 3485325 w 6285675"/>
              <a:gd name="connsiteY109" fmla="*/ 1581021 h 1623884"/>
              <a:gd name="connsiteX110" fmla="*/ 3525806 w 6285675"/>
              <a:gd name="connsiteY110" fmla="*/ 1571496 h 1623884"/>
              <a:gd name="connsiteX111" fmla="*/ 3559144 w 6285675"/>
              <a:gd name="connsiteY111" fmla="*/ 1528634 h 1623884"/>
              <a:gd name="connsiteX112" fmla="*/ 3692494 w 6285675"/>
              <a:gd name="connsiteY112" fmla="*/ 1559590 h 1623884"/>
              <a:gd name="connsiteX113" fmla="*/ 3754406 w 6285675"/>
              <a:gd name="connsiteY113" fmla="*/ 1490534 h 1623884"/>
              <a:gd name="connsiteX114" fmla="*/ 3930619 w 6285675"/>
              <a:gd name="connsiteY114" fmla="*/ 1519109 h 1623884"/>
              <a:gd name="connsiteX115" fmla="*/ 3985387 w 6285675"/>
              <a:gd name="connsiteY115" fmla="*/ 1519109 h 1623884"/>
              <a:gd name="connsiteX116" fmla="*/ 4044919 w 6285675"/>
              <a:gd name="connsiteY116" fmla="*/ 1414334 h 1623884"/>
              <a:gd name="connsiteX117" fmla="*/ 4152075 w 6285675"/>
              <a:gd name="connsiteY117" fmla="*/ 1450053 h 1623884"/>
              <a:gd name="connsiteX118" fmla="*/ 4190175 w 6285675"/>
              <a:gd name="connsiteY118" fmla="*/ 1476246 h 1623884"/>
              <a:gd name="connsiteX119" fmla="*/ 4252087 w 6285675"/>
              <a:gd name="connsiteY119" fmla="*/ 1404809 h 1623884"/>
              <a:gd name="connsiteX120" fmla="*/ 4487831 w 6285675"/>
              <a:gd name="connsiteY120" fmla="*/ 1438146 h 1623884"/>
              <a:gd name="connsiteX121" fmla="*/ 4444969 w 6285675"/>
              <a:gd name="connsiteY121" fmla="*/ 1495296 h 1623884"/>
              <a:gd name="connsiteX122" fmla="*/ 4504500 w 6285675"/>
              <a:gd name="connsiteY122" fmla="*/ 1557209 h 1623884"/>
              <a:gd name="connsiteX123" fmla="*/ 4540219 w 6285675"/>
              <a:gd name="connsiteY123" fmla="*/ 1585784 h 1623884"/>
              <a:gd name="connsiteX124" fmla="*/ 4723575 w 6285675"/>
              <a:gd name="connsiteY124" fmla="*/ 1600071 h 1623884"/>
              <a:gd name="connsiteX125" fmla="*/ 4925981 w 6285675"/>
              <a:gd name="connsiteY125" fmla="*/ 1583403 h 1623884"/>
              <a:gd name="connsiteX126" fmla="*/ 5123625 w 6285675"/>
              <a:gd name="connsiteY126" fmla="*/ 1561971 h 1623884"/>
              <a:gd name="connsiteX127" fmla="*/ 5292694 w 6285675"/>
              <a:gd name="connsiteY127" fmla="*/ 1540540 h 1623884"/>
              <a:gd name="connsiteX128" fmla="*/ 5399850 w 6285675"/>
              <a:gd name="connsiteY128" fmla="*/ 1550065 h 1623884"/>
              <a:gd name="connsiteX129" fmla="*/ 5476050 w 6285675"/>
              <a:gd name="connsiteY129" fmla="*/ 1509584 h 1623884"/>
              <a:gd name="connsiteX130" fmla="*/ 5533200 w 6285675"/>
              <a:gd name="connsiteY130" fmla="*/ 1442909 h 1623884"/>
              <a:gd name="connsiteX131" fmla="*/ 5585587 w 6285675"/>
              <a:gd name="connsiteY131" fmla="*/ 1433384 h 1623884"/>
              <a:gd name="connsiteX132" fmla="*/ 5723700 w 6285675"/>
              <a:gd name="connsiteY132" fmla="*/ 1471484 h 1623884"/>
              <a:gd name="connsiteX133" fmla="*/ 5783231 w 6285675"/>
              <a:gd name="connsiteY133" fmla="*/ 1459578 h 1623884"/>
              <a:gd name="connsiteX134" fmla="*/ 5861812 w 6285675"/>
              <a:gd name="connsiteY134" fmla="*/ 1488153 h 1623884"/>
              <a:gd name="connsiteX135" fmla="*/ 5923725 w 6285675"/>
              <a:gd name="connsiteY135" fmla="*/ 1531015 h 1623884"/>
              <a:gd name="connsiteX136" fmla="*/ 6018975 w 6285675"/>
              <a:gd name="connsiteY136" fmla="*/ 1538159 h 1623884"/>
              <a:gd name="connsiteX137" fmla="*/ 6057075 w 6285675"/>
              <a:gd name="connsiteY137" fmla="*/ 1521490 h 1623884"/>
              <a:gd name="connsiteX138" fmla="*/ 6118987 w 6285675"/>
              <a:gd name="connsiteY138" fmla="*/ 1521490 h 1623884"/>
              <a:gd name="connsiteX139" fmla="*/ 6238050 w 6285675"/>
              <a:gd name="connsiteY139" fmla="*/ 1542921 h 1623884"/>
              <a:gd name="connsiteX140" fmla="*/ 6283294 w 6285675"/>
              <a:gd name="connsiteY140" fmla="*/ 1526253 h 1623884"/>
              <a:gd name="connsiteX141" fmla="*/ 6266625 w 6285675"/>
              <a:gd name="connsiteY141" fmla="*/ 1469103 h 1623884"/>
              <a:gd name="connsiteX142" fmla="*/ 6285675 w 6285675"/>
              <a:gd name="connsiteY142" fmla="*/ 1409571 h 1623884"/>
              <a:gd name="connsiteX143" fmla="*/ 6271387 w 6285675"/>
              <a:gd name="connsiteY143" fmla="*/ 1342896 h 1623884"/>
              <a:gd name="connsiteX144" fmla="*/ 6254719 w 6285675"/>
              <a:gd name="connsiteY144" fmla="*/ 1290509 h 1623884"/>
              <a:gd name="connsiteX145" fmla="*/ 6280912 w 6285675"/>
              <a:gd name="connsiteY145" fmla="*/ 1273840 h 1623884"/>
              <a:gd name="connsiteX146" fmla="*/ 6273769 w 6285675"/>
              <a:gd name="connsiteY146" fmla="*/ 1209546 h 1623884"/>
              <a:gd name="connsiteX0" fmla="*/ 6273769 w 6285675"/>
              <a:gd name="connsiteY0" fmla="*/ 1209546 h 1623884"/>
              <a:gd name="connsiteX1" fmla="*/ 6164231 w 6285675"/>
              <a:gd name="connsiteY1" fmla="*/ 1173828 h 1623884"/>
              <a:gd name="connsiteX2" fmla="*/ 6107081 w 6285675"/>
              <a:gd name="connsiteY2" fmla="*/ 1188115 h 1623884"/>
              <a:gd name="connsiteX3" fmla="*/ 6047550 w 6285675"/>
              <a:gd name="connsiteY3" fmla="*/ 1169065 h 1623884"/>
              <a:gd name="connsiteX4" fmla="*/ 5938012 w 6285675"/>
              <a:gd name="connsiteY4" fmla="*/ 1109534 h 1623884"/>
              <a:gd name="connsiteX5" fmla="*/ 5778469 w 6285675"/>
              <a:gd name="connsiteY5" fmla="*/ 1078578 h 1623884"/>
              <a:gd name="connsiteX6" fmla="*/ 5607019 w 6285675"/>
              <a:gd name="connsiteY6" fmla="*/ 1054765 h 1623884"/>
              <a:gd name="connsiteX7" fmla="*/ 5478431 w 6285675"/>
              <a:gd name="connsiteY7" fmla="*/ 978565 h 1623884"/>
              <a:gd name="connsiteX8" fmla="*/ 5399850 w 6285675"/>
              <a:gd name="connsiteY8" fmla="*/ 949990 h 1623884"/>
              <a:gd name="connsiteX9" fmla="*/ 5187919 w 6285675"/>
              <a:gd name="connsiteY9" fmla="*/ 921415 h 1623884"/>
              <a:gd name="connsiteX10" fmla="*/ 5056950 w 6285675"/>
              <a:gd name="connsiteY10" fmla="*/ 914271 h 1623884"/>
              <a:gd name="connsiteX11" fmla="*/ 4983131 w 6285675"/>
              <a:gd name="connsiteY11" fmla="*/ 852359 h 1623884"/>
              <a:gd name="connsiteX12" fmla="*/ 4940269 w 6285675"/>
              <a:gd name="connsiteY12" fmla="*/ 778540 h 1623884"/>
              <a:gd name="connsiteX13" fmla="*/ 4864069 w 6285675"/>
              <a:gd name="connsiteY13" fmla="*/ 740440 h 1623884"/>
              <a:gd name="connsiteX14" fmla="*/ 4671187 w 6285675"/>
              <a:gd name="connsiteY14" fmla="*/ 685671 h 1623884"/>
              <a:gd name="connsiteX15" fmla="*/ 4542600 w 6285675"/>
              <a:gd name="connsiteY15" fmla="*/ 654715 h 1623884"/>
              <a:gd name="connsiteX16" fmla="*/ 4449731 w 6285675"/>
              <a:gd name="connsiteY16" fmla="*/ 635665 h 1623884"/>
              <a:gd name="connsiteX17" fmla="*/ 4306856 w 6285675"/>
              <a:gd name="connsiteY17" fmla="*/ 864265 h 1623884"/>
              <a:gd name="connsiteX18" fmla="*/ 4254469 w 6285675"/>
              <a:gd name="connsiteY18" fmla="*/ 930940 h 1623884"/>
              <a:gd name="connsiteX19" fmla="*/ 3711544 w 6285675"/>
              <a:gd name="connsiteY19" fmla="*/ 954753 h 1623884"/>
              <a:gd name="connsiteX20" fmla="*/ 3297206 w 6285675"/>
              <a:gd name="connsiteY20" fmla="*/ 961896 h 1623884"/>
              <a:gd name="connsiteX21" fmla="*/ 2611406 w 6285675"/>
              <a:gd name="connsiteY21" fmla="*/ 983328 h 1623884"/>
              <a:gd name="connsiteX22" fmla="*/ 2161350 w 6285675"/>
              <a:gd name="connsiteY22" fmla="*/ 985709 h 1623884"/>
              <a:gd name="connsiteX23" fmla="*/ 1937512 w 6285675"/>
              <a:gd name="connsiteY23" fmla="*/ 983328 h 1623884"/>
              <a:gd name="connsiteX24" fmla="*/ 1811306 w 6285675"/>
              <a:gd name="connsiteY24" fmla="*/ 954753 h 1623884"/>
              <a:gd name="connsiteX25" fmla="*/ 1754156 w 6285675"/>
              <a:gd name="connsiteY25" fmla="*/ 933321 h 1623884"/>
              <a:gd name="connsiteX26" fmla="*/ 1706531 w 6285675"/>
              <a:gd name="connsiteY26" fmla="*/ 892840 h 1623884"/>
              <a:gd name="connsiteX27" fmla="*/ 1658906 w 6285675"/>
              <a:gd name="connsiteY27" fmla="*/ 792828 h 1623884"/>
              <a:gd name="connsiteX28" fmla="*/ 1630331 w 6285675"/>
              <a:gd name="connsiteY28" fmla="*/ 664240 h 1623884"/>
              <a:gd name="connsiteX29" fmla="*/ 1604137 w 6285675"/>
              <a:gd name="connsiteY29" fmla="*/ 535653 h 1623884"/>
              <a:gd name="connsiteX30" fmla="*/ 1568419 w 6285675"/>
              <a:gd name="connsiteY30" fmla="*/ 480884 h 1623884"/>
              <a:gd name="connsiteX31" fmla="*/ 1456500 w 6285675"/>
              <a:gd name="connsiteY31" fmla="*/ 414209 h 1623884"/>
              <a:gd name="connsiteX32" fmla="*/ 1327912 w 6285675"/>
              <a:gd name="connsiteY32" fmla="*/ 371346 h 1623884"/>
              <a:gd name="connsiteX33" fmla="*/ 1201706 w 6285675"/>
              <a:gd name="connsiteY33" fmla="*/ 361821 h 1623884"/>
              <a:gd name="connsiteX34" fmla="*/ 1092169 w 6285675"/>
              <a:gd name="connsiteY34" fmla="*/ 366584 h 1623884"/>
              <a:gd name="connsiteX35" fmla="*/ 1042162 w 6285675"/>
              <a:gd name="connsiteY35" fmla="*/ 380871 h 1623884"/>
              <a:gd name="connsiteX36" fmla="*/ 1001681 w 6285675"/>
              <a:gd name="connsiteY36" fmla="*/ 361821 h 1623884"/>
              <a:gd name="connsiteX37" fmla="*/ 937387 w 6285675"/>
              <a:gd name="connsiteY37" fmla="*/ 307053 h 1623884"/>
              <a:gd name="connsiteX38" fmla="*/ 899287 w 6285675"/>
              <a:gd name="connsiteY38" fmla="*/ 247521 h 1623884"/>
              <a:gd name="connsiteX39" fmla="*/ 918337 w 6285675"/>
              <a:gd name="connsiteY39" fmla="*/ 223709 h 1623884"/>
              <a:gd name="connsiteX40" fmla="*/ 765937 w 6285675"/>
              <a:gd name="connsiteY40" fmla="*/ 157034 h 1623884"/>
              <a:gd name="connsiteX41" fmla="*/ 644494 w 6285675"/>
              <a:gd name="connsiteY41" fmla="*/ 245140 h 1623884"/>
              <a:gd name="connsiteX42" fmla="*/ 525431 w 6285675"/>
              <a:gd name="connsiteY42" fmla="*/ 230853 h 1623884"/>
              <a:gd name="connsiteX43" fmla="*/ 456375 w 6285675"/>
              <a:gd name="connsiteY43" fmla="*/ 235615 h 1623884"/>
              <a:gd name="connsiteX44" fmla="*/ 123000 w 6285675"/>
              <a:gd name="connsiteY44" fmla="*/ 28447 h 1623884"/>
              <a:gd name="connsiteX45" fmla="*/ 1556 w 6285675"/>
              <a:gd name="connsiteY45" fmla="*/ 407065 h 1623884"/>
              <a:gd name="connsiteX46" fmla="*/ 58706 w 6285675"/>
              <a:gd name="connsiteY46" fmla="*/ 447547 h 1623884"/>
              <a:gd name="connsiteX47" fmla="*/ 115857 w 6285675"/>
              <a:gd name="connsiteY47" fmla="*/ 576134 h 1623884"/>
              <a:gd name="connsiteX48" fmla="*/ 165862 w 6285675"/>
              <a:gd name="connsiteY48" fmla="*/ 671384 h 1623884"/>
              <a:gd name="connsiteX49" fmla="*/ 265875 w 6285675"/>
              <a:gd name="connsiteY49" fmla="*/ 680908 h 1623884"/>
              <a:gd name="connsiteX50" fmla="*/ 275400 w 6285675"/>
              <a:gd name="connsiteY50" fmla="*/ 745203 h 1623884"/>
              <a:gd name="connsiteX51" fmla="*/ 242063 w 6285675"/>
              <a:gd name="connsiteY51" fmla="*/ 840452 h 1623884"/>
              <a:gd name="connsiteX52" fmla="*/ 182531 w 6285675"/>
              <a:gd name="connsiteY52" fmla="*/ 930940 h 1623884"/>
              <a:gd name="connsiteX53" fmla="*/ 211106 w 6285675"/>
              <a:gd name="connsiteY53" fmla="*/ 888078 h 1623884"/>
              <a:gd name="connsiteX54" fmla="*/ 268256 w 6285675"/>
              <a:gd name="connsiteY54" fmla="*/ 971421 h 1623884"/>
              <a:gd name="connsiteX55" fmla="*/ 484950 w 6285675"/>
              <a:gd name="connsiteY55" fmla="*/ 1050003 h 1623884"/>
              <a:gd name="connsiteX56" fmla="*/ 520669 w 6285675"/>
              <a:gd name="connsiteY56" fmla="*/ 1047622 h 1623884"/>
              <a:gd name="connsiteX57" fmla="*/ 589725 w 6285675"/>
              <a:gd name="connsiteY57" fmla="*/ 1061909 h 1623884"/>
              <a:gd name="connsiteX58" fmla="*/ 692119 w 6285675"/>
              <a:gd name="connsiteY58" fmla="*/ 1061909 h 1623884"/>
              <a:gd name="connsiteX59" fmla="*/ 761175 w 6285675"/>
              <a:gd name="connsiteY59" fmla="*/ 1023809 h 1623884"/>
              <a:gd name="connsiteX60" fmla="*/ 820706 w 6285675"/>
              <a:gd name="connsiteY60" fmla="*/ 1021428 h 1623884"/>
              <a:gd name="connsiteX61" fmla="*/ 927862 w 6285675"/>
              <a:gd name="connsiteY61" fmla="*/ 1092865 h 1623884"/>
              <a:gd name="connsiteX62" fmla="*/ 932625 w 6285675"/>
              <a:gd name="connsiteY62" fmla="*/ 1061909 h 1623884"/>
              <a:gd name="connsiteX63" fmla="*/ 1004062 w 6285675"/>
              <a:gd name="connsiteY63" fmla="*/ 1100009 h 1623884"/>
              <a:gd name="connsiteX64" fmla="*/ 1125506 w 6285675"/>
              <a:gd name="connsiteY64" fmla="*/ 1183353 h 1623884"/>
              <a:gd name="connsiteX65" fmla="*/ 1204087 w 6285675"/>
              <a:gd name="connsiteY65" fmla="*/ 1200021 h 1623884"/>
              <a:gd name="connsiteX66" fmla="*/ 1268381 w 6285675"/>
              <a:gd name="connsiteY66" fmla="*/ 1314321 h 1623884"/>
              <a:gd name="connsiteX67" fmla="*/ 1480312 w 6285675"/>
              <a:gd name="connsiteY67" fmla="*/ 1414334 h 1623884"/>
              <a:gd name="connsiteX68" fmla="*/ 1594612 w 6285675"/>
              <a:gd name="connsiteY68" fmla="*/ 1421478 h 1623884"/>
              <a:gd name="connsiteX69" fmla="*/ 1816069 w 6285675"/>
              <a:gd name="connsiteY69" fmla="*/ 1402428 h 1623884"/>
              <a:gd name="connsiteX70" fmla="*/ 1923225 w 6285675"/>
              <a:gd name="connsiteY70" fmla="*/ 1402428 h 1623884"/>
              <a:gd name="connsiteX71" fmla="*/ 1992281 w 6285675"/>
              <a:gd name="connsiteY71" fmla="*/ 1438146 h 1623884"/>
              <a:gd name="connsiteX72" fmla="*/ 2047050 w 6285675"/>
              <a:gd name="connsiteY72" fmla="*/ 1490534 h 1623884"/>
              <a:gd name="connsiteX73" fmla="*/ 2123250 w 6285675"/>
              <a:gd name="connsiteY73" fmla="*/ 1471484 h 1623884"/>
              <a:gd name="connsiteX74" fmla="*/ 2213737 w 6285675"/>
              <a:gd name="connsiteY74" fmla="*/ 1454815 h 1623884"/>
              <a:gd name="connsiteX75" fmla="*/ 2268506 w 6285675"/>
              <a:gd name="connsiteY75" fmla="*/ 1473865 h 1623884"/>
              <a:gd name="connsiteX76" fmla="*/ 2389950 w 6285675"/>
              <a:gd name="connsiteY76" fmla="*/ 1573878 h 1623884"/>
              <a:gd name="connsiteX77" fmla="*/ 2468531 w 6285675"/>
              <a:gd name="connsiteY77" fmla="*/ 1616740 h 1623884"/>
              <a:gd name="connsiteX78" fmla="*/ 2566162 w 6285675"/>
              <a:gd name="connsiteY78" fmla="*/ 1623884 h 1623884"/>
              <a:gd name="connsiteX79" fmla="*/ 2654269 w 6285675"/>
              <a:gd name="connsiteY79" fmla="*/ 1611978 h 1623884"/>
              <a:gd name="connsiteX80" fmla="*/ 2687606 w 6285675"/>
              <a:gd name="connsiteY80" fmla="*/ 1573878 h 1623884"/>
              <a:gd name="connsiteX81" fmla="*/ 2659031 w 6285675"/>
              <a:gd name="connsiteY81" fmla="*/ 1516728 h 1623884"/>
              <a:gd name="connsiteX82" fmla="*/ 2563781 w 6285675"/>
              <a:gd name="connsiteY82" fmla="*/ 1483390 h 1623884"/>
              <a:gd name="connsiteX83" fmla="*/ 2447100 w 6285675"/>
              <a:gd name="connsiteY83" fmla="*/ 1483390 h 1623884"/>
              <a:gd name="connsiteX84" fmla="*/ 2416144 w 6285675"/>
              <a:gd name="connsiteY84" fmla="*/ 1466721 h 1623884"/>
              <a:gd name="connsiteX85" fmla="*/ 2437575 w 6285675"/>
              <a:gd name="connsiteY85" fmla="*/ 1445290 h 1623884"/>
              <a:gd name="connsiteX86" fmla="*/ 2530444 w 6285675"/>
              <a:gd name="connsiteY86" fmla="*/ 1433384 h 1623884"/>
              <a:gd name="connsiteX87" fmla="*/ 2618550 w 6285675"/>
              <a:gd name="connsiteY87" fmla="*/ 1435765 h 1623884"/>
              <a:gd name="connsiteX88" fmla="*/ 2697131 w 6285675"/>
              <a:gd name="connsiteY88" fmla="*/ 1380996 h 1623884"/>
              <a:gd name="connsiteX89" fmla="*/ 2735231 w 6285675"/>
              <a:gd name="connsiteY89" fmla="*/ 1383378 h 1623884"/>
              <a:gd name="connsiteX90" fmla="*/ 2785237 w 6285675"/>
              <a:gd name="connsiteY90" fmla="*/ 1431003 h 1623884"/>
              <a:gd name="connsiteX91" fmla="*/ 2854294 w 6285675"/>
              <a:gd name="connsiteY91" fmla="*/ 1450053 h 1623884"/>
              <a:gd name="connsiteX92" fmla="*/ 2866200 w 6285675"/>
              <a:gd name="connsiteY92" fmla="*/ 1481009 h 1623884"/>
              <a:gd name="connsiteX93" fmla="*/ 2866200 w 6285675"/>
              <a:gd name="connsiteY93" fmla="*/ 1516728 h 1623884"/>
              <a:gd name="connsiteX94" fmla="*/ 2818575 w 6285675"/>
              <a:gd name="connsiteY94" fmla="*/ 1552446 h 1623884"/>
              <a:gd name="connsiteX95" fmla="*/ 2773331 w 6285675"/>
              <a:gd name="connsiteY95" fmla="*/ 1509584 h 1623884"/>
              <a:gd name="connsiteX96" fmla="*/ 2749519 w 6285675"/>
              <a:gd name="connsiteY96" fmla="*/ 1461959 h 1623884"/>
              <a:gd name="connsiteX97" fmla="*/ 2723325 w 6285675"/>
              <a:gd name="connsiteY97" fmla="*/ 1483390 h 1623884"/>
              <a:gd name="connsiteX98" fmla="*/ 2739994 w 6285675"/>
              <a:gd name="connsiteY98" fmla="*/ 1561971 h 1623884"/>
              <a:gd name="connsiteX99" fmla="*/ 2806669 w 6285675"/>
              <a:gd name="connsiteY99" fmla="*/ 1578640 h 1623884"/>
              <a:gd name="connsiteX100" fmla="*/ 2913825 w 6285675"/>
              <a:gd name="connsiteY100" fmla="*/ 1595309 h 1623884"/>
              <a:gd name="connsiteX101" fmla="*/ 3028125 w 6285675"/>
              <a:gd name="connsiteY101" fmla="*/ 1550065 h 1623884"/>
              <a:gd name="connsiteX102" fmla="*/ 3132900 w 6285675"/>
              <a:gd name="connsiteY102" fmla="*/ 1545303 h 1623884"/>
              <a:gd name="connsiteX103" fmla="*/ 3206719 w 6285675"/>
              <a:gd name="connsiteY103" fmla="*/ 1557209 h 1623884"/>
              <a:gd name="connsiteX104" fmla="*/ 3242437 w 6285675"/>
              <a:gd name="connsiteY104" fmla="*/ 1511965 h 1623884"/>
              <a:gd name="connsiteX105" fmla="*/ 3290062 w 6285675"/>
              <a:gd name="connsiteY105" fmla="*/ 1490534 h 1623884"/>
              <a:gd name="connsiteX106" fmla="*/ 3332925 w 6285675"/>
              <a:gd name="connsiteY106" fmla="*/ 1495296 h 1623884"/>
              <a:gd name="connsiteX107" fmla="*/ 3382931 w 6285675"/>
              <a:gd name="connsiteY107" fmla="*/ 1550065 h 1623884"/>
              <a:gd name="connsiteX108" fmla="*/ 3387694 w 6285675"/>
              <a:gd name="connsiteY108" fmla="*/ 1552446 h 1623884"/>
              <a:gd name="connsiteX109" fmla="*/ 3428175 w 6285675"/>
              <a:gd name="connsiteY109" fmla="*/ 1576259 h 1623884"/>
              <a:gd name="connsiteX110" fmla="*/ 3485325 w 6285675"/>
              <a:gd name="connsiteY110" fmla="*/ 1581021 h 1623884"/>
              <a:gd name="connsiteX111" fmla="*/ 3525806 w 6285675"/>
              <a:gd name="connsiteY111" fmla="*/ 1571496 h 1623884"/>
              <a:gd name="connsiteX112" fmla="*/ 3559144 w 6285675"/>
              <a:gd name="connsiteY112" fmla="*/ 1528634 h 1623884"/>
              <a:gd name="connsiteX113" fmla="*/ 3692494 w 6285675"/>
              <a:gd name="connsiteY113" fmla="*/ 1559590 h 1623884"/>
              <a:gd name="connsiteX114" fmla="*/ 3754406 w 6285675"/>
              <a:gd name="connsiteY114" fmla="*/ 1490534 h 1623884"/>
              <a:gd name="connsiteX115" fmla="*/ 3930619 w 6285675"/>
              <a:gd name="connsiteY115" fmla="*/ 1519109 h 1623884"/>
              <a:gd name="connsiteX116" fmla="*/ 3985387 w 6285675"/>
              <a:gd name="connsiteY116" fmla="*/ 1519109 h 1623884"/>
              <a:gd name="connsiteX117" fmla="*/ 4044919 w 6285675"/>
              <a:gd name="connsiteY117" fmla="*/ 1414334 h 1623884"/>
              <a:gd name="connsiteX118" fmla="*/ 4152075 w 6285675"/>
              <a:gd name="connsiteY118" fmla="*/ 1450053 h 1623884"/>
              <a:gd name="connsiteX119" fmla="*/ 4190175 w 6285675"/>
              <a:gd name="connsiteY119" fmla="*/ 1476246 h 1623884"/>
              <a:gd name="connsiteX120" fmla="*/ 4252087 w 6285675"/>
              <a:gd name="connsiteY120" fmla="*/ 1404809 h 1623884"/>
              <a:gd name="connsiteX121" fmla="*/ 4487831 w 6285675"/>
              <a:gd name="connsiteY121" fmla="*/ 1438146 h 1623884"/>
              <a:gd name="connsiteX122" fmla="*/ 4444969 w 6285675"/>
              <a:gd name="connsiteY122" fmla="*/ 1495296 h 1623884"/>
              <a:gd name="connsiteX123" fmla="*/ 4504500 w 6285675"/>
              <a:gd name="connsiteY123" fmla="*/ 1557209 h 1623884"/>
              <a:gd name="connsiteX124" fmla="*/ 4540219 w 6285675"/>
              <a:gd name="connsiteY124" fmla="*/ 1585784 h 1623884"/>
              <a:gd name="connsiteX125" fmla="*/ 4723575 w 6285675"/>
              <a:gd name="connsiteY125" fmla="*/ 1600071 h 1623884"/>
              <a:gd name="connsiteX126" fmla="*/ 4925981 w 6285675"/>
              <a:gd name="connsiteY126" fmla="*/ 1583403 h 1623884"/>
              <a:gd name="connsiteX127" fmla="*/ 5123625 w 6285675"/>
              <a:gd name="connsiteY127" fmla="*/ 1561971 h 1623884"/>
              <a:gd name="connsiteX128" fmla="*/ 5292694 w 6285675"/>
              <a:gd name="connsiteY128" fmla="*/ 1540540 h 1623884"/>
              <a:gd name="connsiteX129" fmla="*/ 5399850 w 6285675"/>
              <a:gd name="connsiteY129" fmla="*/ 1550065 h 1623884"/>
              <a:gd name="connsiteX130" fmla="*/ 5476050 w 6285675"/>
              <a:gd name="connsiteY130" fmla="*/ 1509584 h 1623884"/>
              <a:gd name="connsiteX131" fmla="*/ 5533200 w 6285675"/>
              <a:gd name="connsiteY131" fmla="*/ 1442909 h 1623884"/>
              <a:gd name="connsiteX132" fmla="*/ 5585587 w 6285675"/>
              <a:gd name="connsiteY132" fmla="*/ 1433384 h 1623884"/>
              <a:gd name="connsiteX133" fmla="*/ 5723700 w 6285675"/>
              <a:gd name="connsiteY133" fmla="*/ 1471484 h 1623884"/>
              <a:gd name="connsiteX134" fmla="*/ 5783231 w 6285675"/>
              <a:gd name="connsiteY134" fmla="*/ 1459578 h 1623884"/>
              <a:gd name="connsiteX135" fmla="*/ 5861812 w 6285675"/>
              <a:gd name="connsiteY135" fmla="*/ 1488153 h 1623884"/>
              <a:gd name="connsiteX136" fmla="*/ 5923725 w 6285675"/>
              <a:gd name="connsiteY136" fmla="*/ 1531015 h 1623884"/>
              <a:gd name="connsiteX137" fmla="*/ 6018975 w 6285675"/>
              <a:gd name="connsiteY137" fmla="*/ 1538159 h 1623884"/>
              <a:gd name="connsiteX138" fmla="*/ 6057075 w 6285675"/>
              <a:gd name="connsiteY138" fmla="*/ 1521490 h 1623884"/>
              <a:gd name="connsiteX139" fmla="*/ 6118987 w 6285675"/>
              <a:gd name="connsiteY139" fmla="*/ 1521490 h 1623884"/>
              <a:gd name="connsiteX140" fmla="*/ 6238050 w 6285675"/>
              <a:gd name="connsiteY140" fmla="*/ 1542921 h 1623884"/>
              <a:gd name="connsiteX141" fmla="*/ 6283294 w 6285675"/>
              <a:gd name="connsiteY141" fmla="*/ 1526253 h 1623884"/>
              <a:gd name="connsiteX142" fmla="*/ 6266625 w 6285675"/>
              <a:gd name="connsiteY142" fmla="*/ 1469103 h 1623884"/>
              <a:gd name="connsiteX143" fmla="*/ 6285675 w 6285675"/>
              <a:gd name="connsiteY143" fmla="*/ 1409571 h 1623884"/>
              <a:gd name="connsiteX144" fmla="*/ 6271387 w 6285675"/>
              <a:gd name="connsiteY144" fmla="*/ 1342896 h 1623884"/>
              <a:gd name="connsiteX145" fmla="*/ 6254719 w 6285675"/>
              <a:gd name="connsiteY145" fmla="*/ 1290509 h 1623884"/>
              <a:gd name="connsiteX146" fmla="*/ 6280912 w 6285675"/>
              <a:gd name="connsiteY146" fmla="*/ 1273840 h 1623884"/>
              <a:gd name="connsiteX147" fmla="*/ 6273769 w 6285675"/>
              <a:gd name="connsiteY147" fmla="*/ 1209546 h 1623884"/>
              <a:gd name="connsiteX0" fmla="*/ 6273769 w 6285675"/>
              <a:gd name="connsiteY0" fmla="*/ 1209546 h 1623884"/>
              <a:gd name="connsiteX1" fmla="*/ 6164231 w 6285675"/>
              <a:gd name="connsiteY1" fmla="*/ 1173828 h 1623884"/>
              <a:gd name="connsiteX2" fmla="*/ 6107081 w 6285675"/>
              <a:gd name="connsiteY2" fmla="*/ 1188115 h 1623884"/>
              <a:gd name="connsiteX3" fmla="*/ 6047550 w 6285675"/>
              <a:gd name="connsiteY3" fmla="*/ 1169065 h 1623884"/>
              <a:gd name="connsiteX4" fmla="*/ 5938012 w 6285675"/>
              <a:gd name="connsiteY4" fmla="*/ 1109534 h 1623884"/>
              <a:gd name="connsiteX5" fmla="*/ 5778469 w 6285675"/>
              <a:gd name="connsiteY5" fmla="*/ 1078578 h 1623884"/>
              <a:gd name="connsiteX6" fmla="*/ 5607019 w 6285675"/>
              <a:gd name="connsiteY6" fmla="*/ 1054765 h 1623884"/>
              <a:gd name="connsiteX7" fmla="*/ 5478431 w 6285675"/>
              <a:gd name="connsiteY7" fmla="*/ 978565 h 1623884"/>
              <a:gd name="connsiteX8" fmla="*/ 5399850 w 6285675"/>
              <a:gd name="connsiteY8" fmla="*/ 949990 h 1623884"/>
              <a:gd name="connsiteX9" fmla="*/ 5187919 w 6285675"/>
              <a:gd name="connsiteY9" fmla="*/ 921415 h 1623884"/>
              <a:gd name="connsiteX10" fmla="*/ 5056950 w 6285675"/>
              <a:gd name="connsiteY10" fmla="*/ 914271 h 1623884"/>
              <a:gd name="connsiteX11" fmla="*/ 4983131 w 6285675"/>
              <a:gd name="connsiteY11" fmla="*/ 852359 h 1623884"/>
              <a:gd name="connsiteX12" fmla="*/ 4940269 w 6285675"/>
              <a:gd name="connsiteY12" fmla="*/ 778540 h 1623884"/>
              <a:gd name="connsiteX13" fmla="*/ 4864069 w 6285675"/>
              <a:gd name="connsiteY13" fmla="*/ 740440 h 1623884"/>
              <a:gd name="connsiteX14" fmla="*/ 4671187 w 6285675"/>
              <a:gd name="connsiteY14" fmla="*/ 685671 h 1623884"/>
              <a:gd name="connsiteX15" fmla="*/ 4542600 w 6285675"/>
              <a:gd name="connsiteY15" fmla="*/ 654715 h 1623884"/>
              <a:gd name="connsiteX16" fmla="*/ 4449731 w 6285675"/>
              <a:gd name="connsiteY16" fmla="*/ 635665 h 1623884"/>
              <a:gd name="connsiteX17" fmla="*/ 4306856 w 6285675"/>
              <a:gd name="connsiteY17" fmla="*/ 864265 h 1623884"/>
              <a:gd name="connsiteX18" fmla="*/ 4254469 w 6285675"/>
              <a:gd name="connsiteY18" fmla="*/ 930940 h 1623884"/>
              <a:gd name="connsiteX19" fmla="*/ 3711544 w 6285675"/>
              <a:gd name="connsiteY19" fmla="*/ 954753 h 1623884"/>
              <a:gd name="connsiteX20" fmla="*/ 3297206 w 6285675"/>
              <a:gd name="connsiteY20" fmla="*/ 961896 h 1623884"/>
              <a:gd name="connsiteX21" fmla="*/ 2611406 w 6285675"/>
              <a:gd name="connsiteY21" fmla="*/ 983328 h 1623884"/>
              <a:gd name="connsiteX22" fmla="*/ 2161350 w 6285675"/>
              <a:gd name="connsiteY22" fmla="*/ 985709 h 1623884"/>
              <a:gd name="connsiteX23" fmla="*/ 1937512 w 6285675"/>
              <a:gd name="connsiteY23" fmla="*/ 983328 h 1623884"/>
              <a:gd name="connsiteX24" fmla="*/ 1811306 w 6285675"/>
              <a:gd name="connsiteY24" fmla="*/ 954753 h 1623884"/>
              <a:gd name="connsiteX25" fmla="*/ 1754156 w 6285675"/>
              <a:gd name="connsiteY25" fmla="*/ 933321 h 1623884"/>
              <a:gd name="connsiteX26" fmla="*/ 1706531 w 6285675"/>
              <a:gd name="connsiteY26" fmla="*/ 892840 h 1623884"/>
              <a:gd name="connsiteX27" fmla="*/ 1658906 w 6285675"/>
              <a:gd name="connsiteY27" fmla="*/ 792828 h 1623884"/>
              <a:gd name="connsiteX28" fmla="*/ 1630331 w 6285675"/>
              <a:gd name="connsiteY28" fmla="*/ 664240 h 1623884"/>
              <a:gd name="connsiteX29" fmla="*/ 1604137 w 6285675"/>
              <a:gd name="connsiteY29" fmla="*/ 535653 h 1623884"/>
              <a:gd name="connsiteX30" fmla="*/ 1568419 w 6285675"/>
              <a:gd name="connsiteY30" fmla="*/ 480884 h 1623884"/>
              <a:gd name="connsiteX31" fmla="*/ 1456500 w 6285675"/>
              <a:gd name="connsiteY31" fmla="*/ 414209 h 1623884"/>
              <a:gd name="connsiteX32" fmla="*/ 1327912 w 6285675"/>
              <a:gd name="connsiteY32" fmla="*/ 371346 h 1623884"/>
              <a:gd name="connsiteX33" fmla="*/ 1201706 w 6285675"/>
              <a:gd name="connsiteY33" fmla="*/ 361821 h 1623884"/>
              <a:gd name="connsiteX34" fmla="*/ 1092169 w 6285675"/>
              <a:gd name="connsiteY34" fmla="*/ 366584 h 1623884"/>
              <a:gd name="connsiteX35" fmla="*/ 1042162 w 6285675"/>
              <a:gd name="connsiteY35" fmla="*/ 380871 h 1623884"/>
              <a:gd name="connsiteX36" fmla="*/ 1001681 w 6285675"/>
              <a:gd name="connsiteY36" fmla="*/ 361821 h 1623884"/>
              <a:gd name="connsiteX37" fmla="*/ 937387 w 6285675"/>
              <a:gd name="connsiteY37" fmla="*/ 307053 h 1623884"/>
              <a:gd name="connsiteX38" fmla="*/ 899287 w 6285675"/>
              <a:gd name="connsiteY38" fmla="*/ 247521 h 1623884"/>
              <a:gd name="connsiteX39" fmla="*/ 918337 w 6285675"/>
              <a:gd name="connsiteY39" fmla="*/ 223709 h 1623884"/>
              <a:gd name="connsiteX40" fmla="*/ 765937 w 6285675"/>
              <a:gd name="connsiteY40" fmla="*/ 157034 h 1623884"/>
              <a:gd name="connsiteX41" fmla="*/ 644494 w 6285675"/>
              <a:gd name="connsiteY41" fmla="*/ 245140 h 1623884"/>
              <a:gd name="connsiteX42" fmla="*/ 525431 w 6285675"/>
              <a:gd name="connsiteY42" fmla="*/ 230853 h 1623884"/>
              <a:gd name="connsiteX43" fmla="*/ 456375 w 6285675"/>
              <a:gd name="connsiteY43" fmla="*/ 235615 h 1623884"/>
              <a:gd name="connsiteX44" fmla="*/ 123000 w 6285675"/>
              <a:gd name="connsiteY44" fmla="*/ 28447 h 1623884"/>
              <a:gd name="connsiteX45" fmla="*/ 27751 w 6285675"/>
              <a:gd name="connsiteY45" fmla="*/ 309434 h 1623884"/>
              <a:gd name="connsiteX46" fmla="*/ 1556 w 6285675"/>
              <a:gd name="connsiteY46" fmla="*/ 407065 h 1623884"/>
              <a:gd name="connsiteX47" fmla="*/ 58706 w 6285675"/>
              <a:gd name="connsiteY47" fmla="*/ 447547 h 1623884"/>
              <a:gd name="connsiteX48" fmla="*/ 115857 w 6285675"/>
              <a:gd name="connsiteY48" fmla="*/ 576134 h 1623884"/>
              <a:gd name="connsiteX49" fmla="*/ 165862 w 6285675"/>
              <a:gd name="connsiteY49" fmla="*/ 671384 h 1623884"/>
              <a:gd name="connsiteX50" fmla="*/ 265875 w 6285675"/>
              <a:gd name="connsiteY50" fmla="*/ 680908 h 1623884"/>
              <a:gd name="connsiteX51" fmla="*/ 275400 w 6285675"/>
              <a:gd name="connsiteY51" fmla="*/ 745203 h 1623884"/>
              <a:gd name="connsiteX52" fmla="*/ 242063 w 6285675"/>
              <a:gd name="connsiteY52" fmla="*/ 840452 h 1623884"/>
              <a:gd name="connsiteX53" fmla="*/ 182531 w 6285675"/>
              <a:gd name="connsiteY53" fmla="*/ 930940 h 1623884"/>
              <a:gd name="connsiteX54" fmla="*/ 211106 w 6285675"/>
              <a:gd name="connsiteY54" fmla="*/ 888078 h 1623884"/>
              <a:gd name="connsiteX55" fmla="*/ 268256 w 6285675"/>
              <a:gd name="connsiteY55" fmla="*/ 971421 h 1623884"/>
              <a:gd name="connsiteX56" fmla="*/ 484950 w 6285675"/>
              <a:gd name="connsiteY56" fmla="*/ 1050003 h 1623884"/>
              <a:gd name="connsiteX57" fmla="*/ 520669 w 6285675"/>
              <a:gd name="connsiteY57" fmla="*/ 1047622 h 1623884"/>
              <a:gd name="connsiteX58" fmla="*/ 589725 w 6285675"/>
              <a:gd name="connsiteY58" fmla="*/ 1061909 h 1623884"/>
              <a:gd name="connsiteX59" fmla="*/ 692119 w 6285675"/>
              <a:gd name="connsiteY59" fmla="*/ 1061909 h 1623884"/>
              <a:gd name="connsiteX60" fmla="*/ 761175 w 6285675"/>
              <a:gd name="connsiteY60" fmla="*/ 1023809 h 1623884"/>
              <a:gd name="connsiteX61" fmla="*/ 820706 w 6285675"/>
              <a:gd name="connsiteY61" fmla="*/ 1021428 h 1623884"/>
              <a:gd name="connsiteX62" fmla="*/ 927862 w 6285675"/>
              <a:gd name="connsiteY62" fmla="*/ 1092865 h 1623884"/>
              <a:gd name="connsiteX63" fmla="*/ 932625 w 6285675"/>
              <a:gd name="connsiteY63" fmla="*/ 1061909 h 1623884"/>
              <a:gd name="connsiteX64" fmla="*/ 1004062 w 6285675"/>
              <a:gd name="connsiteY64" fmla="*/ 1100009 h 1623884"/>
              <a:gd name="connsiteX65" fmla="*/ 1125506 w 6285675"/>
              <a:gd name="connsiteY65" fmla="*/ 1183353 h 1623884"/>
              <a:gd name="connsiteX66" fmla="*/ 1204087 w 6285675"/>
              <a:gd name="connsiteY66" fmla="*/ 1200021 h 1623884"/>
              <a:gd name="connsiteX67" fmla="*/ 1268381 w 6285675"/>
              <a:gd name="connsiteY67" fmla="*/ 1314321 h 1623884"/>
              <a:gd name="connsiteX68" fmla="*/ 1480312 w 6285675"/>
              <a:gd name="connsiteY68" fmla="*/ 1414334 h 1623884"/>
              <a:gd name="connsiteX69" fmla="*/ 1594612 w 6285675"/>
              <a:gd name="connsiteY69" fmla="*/ 1421478 h 1623884"/>
              <a:gd name="connsiteX70" fmla="*/ 1816069 w 6285675"/>
              <a:gd name="connsiteY70" fmla="*/ 1402428 h 1623884"/>
              <a:gd name="connsiteX71" fmla="*/ 1923225 w 6285675"/>
              <a:gd name="connsiteY71" fmla="*/ 1402428 h 1623884"/>
              <a:gd name="connsiteX72" fmla="*/ 1992281 w 6285675"/>
              <a:gd name="connsiteY72" fmla="*/ 1438146 h 1623884"/>
              <a:gd name="connsiteX73" fmla="*/ 2047050 w 6285675"/>
              <a:gd name="connsiteY73" fmla="*/ 1490534 h 1623884"/>
              <a:gd name="connsiteX74" fmla="*/ 2123250 w 6285675"/>
              <a:gd name="connsiteY74" fmla="*/ 1471484 h 1623884"/>
              <a:gd name="connsiteX75" fmla="*/ 2213737 w 6285675"/>
              <a:gd name="connsiteY75" fmla="*/ 1454815 h 1623884"/>
              <a:gd name="connsiteX76" fmla="*/ 2268506 w 6285675"/>
              <a:gd name="connsiteY76" fmla="*/ 1473865 h 1623884"/>
              <a:gd name="connsiteX77" fmla="*/ 2389950 w 6285675"/>
              <a:gd name="connsiteY77" fmla="*/ 1573878 h 1623884"/>
              <a:gd name="connsiteX78" fmla="*/ 2468531 w 6285675"/>
              <a:gd name="connsiteY78" fmla="*/ 1616740 h 1623884"/>
              <a:gd name="connsiteX79" fmla="*/ 2566162 w 6285675"/>
              <a:gd name="connsiteY79" fmla="*/ 1623884 h 1623884"/>
              <a:gd name="connsiteX80" fmla="*/ 2654269 w 6285675"/>
              <a:gd name="connsiteY80" fmla="*/ 1611978 h 1623884"/>
              <a:gd name="connsiteX81" fmla="*/ 2687606 w 6285675"/>
              <a:gd name="connsiteY81" fmla="*/ 1573878 h 1623884"/>
              <a:gd name="connsiteX82" fmla="*/ 2659031 w 6285675"/>
              <a:gd name="connsiteY82" fmla="*/ 1516728 h 1623884"/>
              <a:gd name="connsiteX83" fmla="*/ 2563781 w 6285675"/>
              <a:gd name="connsiteY83" fmla="*/ 1483390 h 1623884"/>
              <a:gd name="connsiteX84" fmla="*/ 2447100 w 6285675"/>
              <a:gd name="connsiteY84" fmla="*/ 1483390 h 1623884"/>
              <a:gd name="connsiteX85" fmla="*/ 2416144 w 6285675"/>
              <a:gd name="connsiteY85" fmla="*/ 1466721 h 1623884"/>
              <a:gd name="connsiteX86" fmla="*/ 2437575 w 6285675"/>
              <a:gd name="connsiteY86" fmla="*/ 1445290 h 1623884"/>
              <a:gd name="connsiteX87" fmla="*/ 2530444 w 6285675"/>
              <a:gd name="connsiteY87" fmla="*/ 1433384 h 1623884"/>
              <a:gd name="connsiteX88" fmla="*/ 2618550 w 6285675"/>
              <a:gd name="connsiteY88" fmla="*/ 1435765 h 1623884"/>
              <a:gd name="connsiteX89" fmla="*/ 2697131 w 6285675"/>
              <a:gd name="connsiteY89" fmla="*/ 1380996 h 1623884"/>
              <a:gd name="connsiteX90" fmla="*/ 2735231 w 6285675"/>
              <a:gd name="connsiteY90" fmla="*/ 1383378 h 1623884"/>
              <a:gd name="connsiteX91" fmla="*/ 2785237 w 6285675"/>
              <a:gd name="connsiteY91" fmla="*/ 1431003 h 1623884"/>
              <a:gd name="connsiteX92" fmla="*/ 2854294 w 6285675"/>
              <a:gd name="connsiteY92" fmla="*/ 1450053 h 1623884"/>
              <a:gd name="connsiteX93" fmla="*/ 2866200 w 6285675"/>
              <a:gd name="connsiteY93" fmla="*/ 1481009 h 1623884"/>
              <a:gd name="connsiteX94" fmla="*/ 2866200 w 6285675"/>
              <a:gd name="connsiteY94" fmla="*/ 1516728 h 1623884"/>
              <a:gd name="connsiteX95" fmla="*/ 2818575 w 6285675"/>
              <a:gd name="connsiteY95" fmla="*/ 1552446 h 1623884"/>
              <a:gd name="connsiteX96" fmla="*/ 2773331 w 6285675"/>
              <a:gd name="connsiteY96" fmla="*/ 1509584 h 1623884"/>
              <a:gd name="connsiteX97" fmla="*/ 2749519 w 6285675"/>
              <a:gd name="connsiteY97" fmla="*/ 1461959 h 1623884"/>
              <a:gd name="connsiteX98" fmla="*/ 2723325 w 6285675"/>
              <a:gd name="connsiteY98" fmla="*/ 1483390 h 1623884"/>
              <a:gd name="connsiteX99" fmla="*/ 2739994 w 6285675"/>
              <a:gd name="connsiteY99" fmla="*/ 1561971 h 1623884"/>
              <a:gd name="connsiteX100" fmla="*/ 2806669 w 6285675"/>
              <a:gd name="connsiteY100" fmla="*/ 1578640 h 1623884"/>
              <a:gd name="connsiteX101" fmla="*/ 2913825 w 6285675"/>
              <a:gd name="connsiteY101" fmla="*/ 1595309 h 1623884"/>
              <a:gd name="connsiteX102" fmla="*/ 3028125 w 6285675"/>
              <a:gd name="connsiteY102" fmla="*/ 1550065 h 1623884"/>
              <a:gd name="connsiteX103" fmla="*/ 3132900 w 6285675"/>
              <a:gd name="connsiteY103" fmla="*/ 1545303 h 1623884"/>
              <a:gd name="connsiteX104" fmla="*/ 3206719 w 6285675"/>
              <a:gd name="connsiteY104" fmla="*/ 1557209 h 1623884"/>
              <a:gd name="connsiteX105" fmla="*/ 3242437 w 6285675"/>
              <a:gd name="connsiteY105" fmla="*/ 1511965 h 1623884"/>
              <a:gd name="connsiteX106" fmla="*/ 3290062 w 6285675"/>
              <a:gd name="connsiteY106" fmla="*/ 1490534 h 1623884"/>
              <a:gd name="connsiteX107" fmla="*/ 3332925 w 6285675"/>
              <a:gd name="connsiteY107" fmla="*/ 1495296 h 1623884"/>
              <a:gd name="connsiteX108" fmla="*/ 3382931 w 6285675"/>
              <a:gd name="connsiteY108" fmla="*/ 1550065 h 1623884"/>
              <a:gd name="connsiteX109" fmla="*/ 3387694 w 6285675"/>
              <a:gd name="connsiteY109" fmla="*/ 1552446 h 1623884"/>
              <a:gd name="connsiteX110" fmla="*/ 3428175 w 6285675"/>
              <a:gd name="connsiteY110" fmla="*/ 1576259 h 1623884"/>
              <a:gd name="connsiteX111" fmla="*/ 3485325 w 6285675"/>
              <a:gd name="connsiteY111" fmla="*/ 1581021 h 1623884"/>
              <a:gd name="connsiteX112" fmla="*/ 3525806 w 6285675"/>
              <a:gd name="connsiteY112" fmla="*/ 1571496 h 1623884"/>
              <a:gd name="connsiteX113" fmla="*/ 3559144 w 6285675"/>
              <a:gd name="connsiteY113" fmla="*/ 1528634 h 1623884"/>
              <a:gd name="connsiteX114" fmla="*/ 3692494 w 6285675"/>
              <a:gd name="connsiteY114" fmla="*/ 1559590 h 1623884"/>
              <a:gd name="connsiteX115" fmla="*/ 3754406 w 6285675"/>
              <a:gd name="connsiteY115" fmla="*/ 1490534 h 1623884"/>
              <a:gd name="connsiteX116" fmla="*/ 3930619 w 6285675"/>
              <a:gd name="connsiteY116" fmla="*/ 1519109 h 1623884"/>
              <a:gd name="connsiteX117" fmla="*/ 3985387 w 6285675"/>
              <a:gd name="connsiteY117" fmla="*/ 1519109 h 1623884"/>
              <a:gd name="connsiteX118" fmla="*/ 4044919 w 6285675"/>
              <a:gd name="connsiteY118" fmla="*/ 1414334 h 1623884"/>
              <a:gd name="connsiteX119" fmla="*/ 4152075 w 6285675"/>
              <a:gd name="connsiteY119" fmla="*/ 1450053 h 1623884"/>
              <a:gd name="connsiteX120" fmla="*/ 4190175 w 6285675"/>
              <a:gd name="connsiteY120" fmla="*/ 1476246 h 1623884"/>
              <a:gd name="connsiteX121" fmla="*/ 4252087 w 6285675"/>
              <a:gd name="connsiteY121" fmla="*/ 1404809 h 1623884"/>
              <a:gd name="connsiteX122" fmla="*/ 4487831 w 6285675"/>
              <a:gd name="connsiteY122" fmla="*/ 1438146 h 1623884"/>
              <a:gd name="connsiteX123" fmla="*/ 4444969 w 6285675"/>
              <a:gd name="connsiteY123" fmla="*/ 1495296 h 1623884"/>
              <a:gd name="connsiteX124" fmla="*/ 4504500 w 6285675"/>
              <a:gd name="connsiteY124" fmla="*/ 1557209 h 1623884"/>
              <a:gd name="connsiteX125" fmla="*/ 4540219 w 6285675"/>
              <a:gd name="connsiteY125" fmla="*/ 1585784 h 1623884"/>
              <a:gd name="connsiteX126" fmla="*/ 4723575 w 6285675"/>
              <a:gd name="connsiteY126" fmla="*/ 1600071 h 1623884"/>
              <a:gd name="connsiteX127" fmla="*/ 4925981 w 6285675"/>
              <a:gd name="connsiteY127" fmla="*/ 1583403 h 1623884"/>
              <a:gd name="connsiteX128" fmla="*/ 5123625 w 6285675"/>
              <a:gd name="connsiteY128" fmla="*/ 1561971 h 1623884"/>
              <a:gd name="connsiteX129" fmla="*/ 5292694 w 6285675"/>
              <a:gd name="connsiteY129" fmla="*/ 1540540 h 1623884"/>
              <a:gd name="connsiteX130" fmla="*/ 5399850 w 6285675"/>
              <a:gd name="connsiteY130" fmla="*/ 1550065 h 1623884"/>
              <a:gd name="connsiteX131" fmla="*/ 5476050 w 6285675"/>
              <a:gd name="connsiteY131" fmla="*/ 1509584 h 1623884"/>
              <a:gd name="connsiteX132" fmla="*/ 5533200 w 6285675"/>
              <a:gd name="connsiteY132" fmla="*/ 1442909 h 1623884"/>
              <a:gd name="connsiteX133" fmla="*/ 5585587 w 6285675"/>
              <a:gd name="connsiteY133" fmla="*/ 1433384 h 1623884"/>
              <a:gd name="connsiteX134" fmla="*/ 5723700 w 6285675"/>
              <a:gd name="connsiteY134" fmla="*/ 1471484 h 1623884"/>
              <a:gd name="connsiteX135" fmla="*/ 5783231 w 6285675"/>
              <a:gd name="connsiteY135" fmla="*/ 1459578 h 1623884"/>
              <a:gd name="connsiteX136" fmla="*/ 5861812 w 6285675"/>
              <a:gd name="connsiteY136" fmla="*/ 1488153 h 1623884"/>
              <a:gd name="connsiteX137" fmla="*/ 5923725 w 6285675"/>
              <a:gd name="connsiteY137" fmla="*/ 1531015 h 1623884"/>
              <a:gd name="connsiteX138" fmla="*/ 6018975 w 6285675"/>
              <a:gd name="connsiteY138" fmla="*/ 1538159 h 1623884"/>
              <a:gd name="connsiteX139" fmla="*/ 6057075 w 6285675"/>
              <a:gd name="connsiteY139" fmla="*/ 1521490 h 1623884"/>
              <a:gd name="connsiteX140" fmla="*/ 6118987 w 6285675"/>
              <a:gd name="connsiteY140" fmla="*/ 1521490 h 1623884"/>
              <a:gd name="connsiteX141" fmla="*/ 6238050 w 6285675"/>
              <a:gd name="connsiteY141" fmla="*/ 1542921 h 1623884"/>
              <a:gd name="connsiteX142" fmla="*/ 6283294 w 6285675"/>
              <a:gd name="connsiteY142" fmla="*/ 1526253 h 1623884"/>
              <a:gd name="connsiteX143" fmla="*/ 6266625 w 6285675"/>
              <a:gd name="connsiteY143" fmla="*/ 1469103 h 1623884"/>
              <a:gd name="connsiteX144" fmla="*/ 6285675 w 6285675"/>
              <a:gd name="connsiteY144" fmla="*/ 1409571 h 1623884"/>
              <a:gd name="connsiteX145" fmla="*/ 6271387 w 6285675"/>
              <a:gd name="connsiteY145" fmla="*/ 1342896 h 1623884"/>
              <a:gd name="connsiteX146" fmla="*/ 6254719 w 6285675"/>
              <a:gd name="connsiteY146" fmla="*/ 1290509 h 1623884"/>
              <a:gd name="connsiteX147" fmla="*/ 6280912 w 6285675"/>
              <a:gd name="connsiteY147" fmla="*/ 1273840 h 1623884"/>
              <a:gd name="connsiteX148" fmla="*/ 6273769 w 6285675"/>
              <a:gd name="connsiteY148" fmla="*/ 1209546 h 1623884"/>
              <a:gd name="connsiteX0" fmla="*/ 6273769 w 6285675"/>
              <a:gd name="connsiteY0" fmla="*/ 1209546 h 1623884"/>
              <a:gd name="connsiteX1" fmla="*/ 6164231 w 6285675"/>
              <a:gd name="connsiteY1" fmla="*/ 1173828 h 1623884"/>
              <a:gd name="connsiteX2" fmla="*/ 6107081 w 6285675"/>
              <a:gd name="connsiteY2" fmla="*/ 1188115 h 1623884"/>
              <a:gd name="connsiteX3" fmla="*/ 6047550 w 6285675"/>
              <a:gd name="connsiteY3" fmla="*/ 1169065 h 1623884"/>
              <a:gd name="connsiteX4" fmla="*/ 5938012 w 6285675"/>
              <a:gd name="connsiteY4" fmla="*/ 1109534 h 1623884"/>
              <a:gd name="connsiteX5" fmla="*/ 5778469 w 6285675"/>
              <a:gd name="connsiteY5" fmla="*/ 1078578 h 1623884"/>
              <a:gd name="connsiteX6" fmla="*/ 5607019 w 6285675"/>
              <a:gd name="connsiteY6" fmla="*/ 1054765 h 1623884"/>
              <a:gd name="connsiteX7" fmla="*/ 5478431 w 6285675"/>
              <a:gd name="connsiteY7" fmla="*/ 978565 h 1623884"/>
              <a:gd name="connsiteX8" fmla="*/ 5399850 w 6285675"/>
              <a:gd name="connsiteY8" fmla="*/ 949990 h 1623884"/>
              <a:gd name="connsiteX9" fmla="*/ 5187919 w 6285675"/>
              <a:gd name="connsiteY9" fmla="*/ 921415 h 1623884"/>
              <a:gd name="connsiteX10" fmla="*/ 5056950 w 6285675"/>
              <a:gd name="connsiteY10" fmla="*/ 914271 h 1623884"/>
              <a:gd name="connsiteX11" fmla="*/ 4983131 w 6285675"/>
              <a:gd name="connsiteY11" fmla="*/ 852359 h 1623884"/>
              <a:gd name="connsiteX12" fmla="*/ 4940269 w 6285675"/>
              <a:gd name="connsiteY12" fmla="*/ 778540 h 1623884"/>
              <a:gd name="connsiteX13" fmla="*/ 4864069 w 6285675"/>
              <a:gd name="connsiteY13" fmla="*/ 740440 h 1623884"/>
              <a:gd name="connsiteX14" fmla="*/ 4671187 w 6285675"/>
              <a:gd name="connsiteY14" fmla="*/ 685671 h 1623884"/>
              <a:gd name="connsiteX15" fmla="*/ 4542600 w 6285675"/>
              <a:gd name="connsiteY15" fmla="*/ 654715 h 1623884"/>
              <a:gd name="connsiteX16" fmla="*/ 4449731 w 6285675"/>
              <a:gd name="connsiteY16" fmla="*/ 635665 h 1623884"/>
              <a:gd name="connsiteX17" fmla="*/ 4306856 w 6285675"/>
              <a:gd name="connsiteY17" fmla="*/ 864265 h 1623884"/>
              <a:gd name="connsiteX18" fmla="*/ 4254469 w 6285675"/>
              <a:gd name="connsiteY18" fmla="*/ 930940 h 1623884"/>
              <a:gd name="connsiteX19" fmla="*/ 3711544 w 6285675"/>
              <a:gd name="connsiteY19" fmla="*/ 954753 h 1623884"/>
              <a:gd name="connsiteX20" fmla="*/ 3297206 w 6285675"/>
              <a:gd name="connsiteY20" fmla="*/ 961896 h 1623884"/>
              <a:gd name="connsiteX21" fmla="*/ 2611406 w 6285675"/>
              <a:gd name="connsiteY21" fmla="*/ 983328 h 1623884"/>
              <a:gd name="connsiteX22" fmla="*/ 2161350 w 6285675"/>
              <a:gd name="connsiteY22" fmla="*/ 985709 h 1623884"/>
              <a:gd name="connsiteX23" fmla="*/ 1937512 w 6285675"/>
              <a:gd name="connsiteY23" fmla="*/ 983328 h 1623884"/>
              <a:gd name="connsiteX24" fmla="*/ 1811306 w 6285675"/>
              <a:gd name="connsiteY24" fmla="*/ 954753 h 1623884"/>
              <a:gd name="connsiteX25" fmla="*/ 1754156 w 6285675"/>
              <a:gd name="connsiteY25" fmla="*/ 933321 h 1623884"/>
              <a:gd name="connsiteX26" fmla="*/ 1706531 w 6285675"/>
              <a:gd name="connsiteY26" fmla="*/ 892840 h 1623884"/>
              <a:gd name="connsiteX27" fmla="*/ 1658906 w 6285675"/>
              <a:gd name="connsiteY27" fmla="*/ 792828 h 1623884"/>
              <a:gd name="connsiteX28" fmla="*/ 1630331 w 6285675"/>
              <a:gd name="connsiteY28" fmla="*/ 664240 h 1623884"/>
              <a:gd name="connsiteX29" fmla="*/ 1604137 w 6285675"/>
              <a:gd name="connsiteY29" fmla="*/ 535653 h 1623884"/>
              <a:gd name="connsiteX30" fmla="*/ 1568419 w 6285675"/>
              <a:gd name="connsiteY30" fmla="*/ 480884 h 1623884"/>
              <a:gd name="connsiteX31" fmla="*/ 1456500 w 6285675"/>
              <a:gd name="connsiteY31" fmla="*/ 414209 h 1623884"/>
              <a:gd name="connsiteX32" fmla="*/ 1327912 w 6285675"/>
              <a:gd name="connsiteY32" fmla="*/ 371346 h 1623884"/>
              <a:gd name="connsiteX33" fmla="*/ 1201706 w 6285675"/>
              <a:gd name="connsiteY33" fmla="*/ 361821 h 1623884"/>
              <a:gd name="connsiteX34" fmla="*/ 1092169 w 6285675"/>
              <a:gd name="connsiteY34" fmla="*/ 366584 h 1623884"/>
              <a:gd name="connsiteX35" fmla="*/ 1042162 w 6285675"/>
              <a:gd name="connsiteY35" fmla="*/ 380871 h 1623884"/>
              <a:gd name="connsiteX36" fmla="*/ 1001681 w 6285675"/>
              <a:gd name="connsiteY36" fmla="*/ 361821 h 1623884"/>
              <a:gd name="connsiteX37" fmla="*/ 937387 w 6285675"/>
              <a:gd name="connsiteY37" fmla="*/ 307053 h 1623884"/>
              <a:gd name="connsiteX38" fmla="*/ 899287 w 6285675"/>
              <a:gd name="connsiteY38" fmla="*/ 247521 h 1623884"/>
              <a:gd name="connsiteX39" fmla="*/ 918337 w 6285675"/>
              <a:gd name="connsiteY39" fmla="*/ 223709 h 1623884"/>
              <a:gd name="connsiteX40" fmla="*/ 765937 w 6285675"/>
              <a:gd name="connsiteY40" fmla="*/ 157034 h 1623884"/>
              <a:gd name="connsiteX41" fmla="*/ 644494 w 6285675"/>
              <a:gd name="connsiteY41" fmla="*/ 245140 h 1623884"/>
              <a:gd name="connsiteX42" fmla="*/ 525431 w 6285675"/>
              <a:gd name="connsiteY42" fmla="*/ 230853 h 1623884"/>
              <a:gd name="connsiteX43" fmla="*/ 456375 w 6285675"/>
              <a:gd name="connsiteY43" fmla="*/ 235615 h 1623884"/>
              <a:gd name="connsiteX44" fmla="*/ 123000 w 6285675"/>
              <a:gd name="connsiteY44" fmla="*/ 28447 h 1623884"/>
              <a:gd name="connsiteX45" fmla="*/ 92045 w 6285675"/>
              <a:gd name="connsiteY45" fmla="*/ 109409 h 1623884"/>
              <a:gd name="connsiteX46" fmla="*/ 27751 w 6285675"/>
              <a:gd name="connsiteY46" fmla="*/ 309434 h 1623884"/>
              <a:gd name="connsiteX47" fmla="*/ 1556 w 6285675"/>
              <a:gd name="connsiteY47" fmla="*/ 407065 h 1623884"/>
              <a:gd name="connsiteX48" fmla="*/ 58706 w 6285675"/>
              <a:gd name="connsiteY48" fmla="*/ 447547 h 1623884"/>
              <a:gd name="connsiteX49" fmla="*/ 115857 w 6285675"/>
              <a:gd name="connsiteY49" fmla="*/ 576134 h 1623884"/>
              <a:gd name="connsiteX50" fmla="*/ 165862 w 6285675"/>
              <a:gd name="connsiteY50" fmla="*/ 671384 h 1623884"/>
              <a:gd name="connsiteX51" fmla="*/ 265875 w 6285675"/>
              <a:gd name="connsiteY51" fmla="*/ 680908 h 1623884"/>
              <a:gd name="connsiteX52" fmla="*/ 275400 w 6285675"/>
              <a:gd name="connsiteY52" fmla="*/ 745203 h 1623884"/>
              <a:gd name="connsiteX53" fmla="*/ 242063 w 6285675"/>
              <a:gd name="connsiteY53" fmla="*/ 840452 h 1623884"/>
              <a:gd name="connsiteX54" fmla="*/ 182531 w 6285675"/>
              <a:gd name="connsiteY54" fmla="*/ 930940 h 1623884"/>
              <a:gd name="connsiteX55" fmla="*/ 211106 w 6285675"/>
              <a:gd name="connsiteY55" fmla="*/ 888078 h 1623884"/>
              <a:gd name="connsiteX56" fmla="*/ 268256 w 6285675"/>
              <a:gd name="connsiteY56" fmla="*/ 971421 h 1623884"/>
              <a:gd name="connsiteX57" fmla="*/ 484950 w 6285675"/>
              <a:gd name="connsiteY57" fmla="*/ 1050003 h 1623884"/>
              <a:gd name="connsiteX58" fmla="*/ 520669 w 6285675"/>
              <a:gd name="connsiteY58" fmla="*/ 1047622 h 1623884"/>
              <a:gd name="connsiteX59" fmla="*/ 589725 w 6285675"/>
              <a:gd name="connsiteY59" fmla="*/ 1061909 h 1623884"/>
              <a:gd name="connsiteX60" fmla="*/ 692119 w 6285675"/>
              <a:gd name="connsiteY60" fmla="*/ 1061909 h 1623884"/>
              <a:gd name="connsiteX61" fmla="*/ 761175 w 6285675"/>
              <a:gd name="connsiteY61" fmla="*/ 1023809 h 1623884"/>
              <a:gd name="connsiteX62" fmla="*/ 820706 w 6285675"/>
              <a:gd name="connsiteY62" fmla="*/ 1021428 h 1623884"/>
              <a:gd name="connsiteX63" fmla="*/ 927862 w 6285675"/>
              <a:gd name="connsiteY63" fmla="*/ 1092865 h 1623884"/>
              <a:gd name="connsiteX64" fmla="*/ 932625 w 6285675"/>
              <a:gd name="connsiteY64" fmla="*/ 1061909 h 1623884"/>
              <a:gd name="connsiteX65" fmla="*/ 1004062 w 6285675"/>
              <a:gd name="connsiteY65" fmla="*/ 1100009 h 1623884"/>
              <a:gd name="connsiteX66" fmla="*/ 1125506 w 6285675"/>
              <a:gd name="connsiteY66" fmla="*/ 1183353 h 1623884"/>
              <a:gd name="connsiteX67" fmla="*/ 1204087 w 6285675"/>
              <a:gd name="connsiteY67" fmla="*/ 1200021 h 1623884"/>
              <a:gd name="connsiteX68" fmla="*/ 1268381 w 6285675"/>
              <a:gd name="connsiteY68" fmla="*/ 1314321 h 1623884"/>
              <a:gd name="connsiteX69" fmla="*/ 1480312 w 6285675"/>
              <a:gd name="connsiteY69" fmla="*/ 1414334 h 1623884"/>
              <a:gd name="connsiteX70" fmla="*/ 1594612 w 6285675"/>
              <a:gd name="connsiteY70" fmla="*/ 1421478 h 1623884"/>
              <a:gd name="connsiteX71" fmla="*/ 1816069 w 6285675"/>
              <a:gd name="connsiteY71" fmla="*/ 1402428 h 1623884"/>
              <a:gd name="connsiteX72" fmla="*/ 1923225 w 6285675"/>
              <a:gd name="connsiteY72" fmla="*/ 1402428 h 1623884"/>
              <a:gd name="connsiteX73" fmla="*/ 1992281 w 6285675"/>
              <a:gd name="connsiteY73" fmla="*/ 1438146 h 1623884"/>
              <a:gd name="connsiteX74" fmla="*/ 2047050 w 6285675"/>
              <a:gd name="connsiteY74" fmla="*/ 1490534 h 1623884"/>
              <a:gd name="connsiteX75" fmla="*/ 2123250 w 6285675"/>
              <a:gd name="connsiteY75" fmla="*/ 1471484 h 1623884"/>
              <a:gd name="connsiteX76" fmla="*/ 2213737 w 6285675"/>
              <a:gd name="connsiteY76" fmla="*/ 1454815 h 1623884"/>
              <a:gd name="connsiteX77" fmla="*/ 2268506 w 6285675"/>
              <a:gd name="connsiteY77" fmla="*/ 1473865 h 1623884"/>
              <a:gd name="connsiteX78" fmla="*/ 2389950 w 6285675"/>
              <a:gd name="connsiteY78" fmla="*/ 1573878 h 1623884"/>
              <a:gd name="connsiteX79" fmla="*/ 2468531 w 6285675"/>
              <a:gd name="connsiteY79" fmla="*/ 1616740 h 1623884"/>
              <a:gd name="connsiteX80" fmla="*/ 2566162 w 6285675"/>
              <a:gd name="connsiteY80" fmla="*/ 1623884 h 1623884"/>
              <a:gd name="connsiteX81" fmla="*/ 2654269 w 6285675"/>
              <a:gd name="connsiteY81" fmla="*/ 1611978 h 1623884"/>
              <a:gd name="connsiteX82" fmla="*/ 2687606 w 6285675"/>
              <a:gd name="connsiteY82" fmla="*/ 1573878 h 1623884"/>
              <a:gd name="connsiteX83" fmla="*/ 2659031 w 6285675"/>
              <a:gd name="connsiteY83" fmla="*/ 1516728 h 1623884"/>
              <a:gd name="connsiteX84" fmla="*/ 2563781 w 6285675"/>
              <a:gd name="connsiteY84" fmla="*/ 1483390 h 1623884"/>
              <a:gd name="connsiteX85" fmla="*/ 2447100 w 6285675"/>
              <a:gd name="connsiteY85" fmla="*/ 1483390 h 1623884"/>
              <a:gd name="connsiteX86" fmla="*/ 2416144 w 6285675"/>
              <a:gd name="connsiteY86" fmla="*/ 1466721 h 1623884"/>
              <a:gd name="connsiteX87" fmla="*/ 2437575 w 6285675"/>
              <a:gd name="connsiteY87" fmla="*/ 1445290 h 1623884"/>
              <a:gd name="connsiteX88" fmla="*/ 2530444 w 6285675"/>
              <a:gd name="connsiteY88" fmla="*/ 1433384 h 1623884"/>
              <a:gd name="connsiteX89" fmla="*/ 2618550 w 6285675"/>
              <a:gd name="connsiteY89" fmla="*/ 1435765 h 1623884"/>
              <a:gd name="connsiteX90" fmla="*/ 2697131 w 6285675"/>
              <a:gd name="connsiteY90" fmla="*/ 1380996 h 1623884"/>
              <a:gd name="connsiteX91" fmla="*/ 2735231 w 6285675"/>
              <a:gd name="connsiteY91" fmla="*/ 1383378 h 1623884"/>
              <a:gd name="connsiteX92" fmla="*/ 2785237 w 6285675"/>
              <a:gd name="connsiteY92" fmla="*/ 1431003 h 1623884"/>
              <a:gd name="connsiteX93" fmla="*/ 2854294 w 6285675"/>
              <a:gd name="connsiteY93" fmla="*/ 1450053 h 1623884"/>
              <a:gd name="connsiteX94" fmla="*/ 2866200 w 6285675"/>
              <a:gd name="connsiteY94" fmla="*/ 1481009 h 1623884"/>
              <a:gd name="connsiteX95" fmla="*/ 2866200 w 6285675"/>
              <a:gd name="connsiteY95" fmla="*/ 1516728 h 1623884"/>
              <a:gd name="connsiteX96" fmla="*/ 2818575 w 6285675"/>
              <a:gd name="connsiteY96" fmla="*/ 1552446 h 1623884"/>
              <a:gd name="connsiteX97" fmla="*/ 2773331 w 6285675"/>
              <a:gd name="connsiteY97" fmla="*/ 1509584 h 1623884"/>
              <a:gd name="connsiteX98" fmla="*/ 2749519 w 6285675"/>
              <a:gd name="connsiteY98" fmla="*/ 1461959 h 1623884"/>
              <a:gd name="connsiteX99" fmla="*/ 2723325 w 6285675"/>
              <a:gd name="connsiteY99" fmla="*/ 1483390 h 1623884"/>
              <a:gd name="connsiteX100" fmla="*/ 2739994 w 6285675"/>
              <a:gd name="connsiteY100" fmla="*/ 1561971 h 1623884"/>
              <a:gd name="connsiteX101" fmla="*/ 2806669 w 6285675"/>
              <a:gd name="connsiteY101" fmla="*/ 1578640 h 1623884"/>
              <a:gd name="connsiteX102" fmla="*/ 2913825 w 6285675"/>
              <a:gd name="connsiteY102" fmla="*/ 1595309 h 1623884"/>
              <a:gd name="connsiteX103" fmla="*/ 3028125 w 6285675"/>
              <a:gd name="connsiteY103" fmla="*/ 1550065 h 1623884"/>
              <a:gd name="connsiteX104" fmla="*/ 3132900 w 6285675"/>
              <a:gd name="connsiteY104" fmla="*/ 1545303 h 1623884"/>
              <a:gd name="connsiteX105" fmla="*/ 3206719 w 6285675"/>
              <a:gd name="connsiteY105" fmla="*/ 1557209 h 1623884"/>
              <a:gd name="connsiteX106" fmla="*/ 3242437 w 6285675"/>
              <a:gd name="connsiteY106" fmla="*/ 1511965 h 1623884"/>
              <a:gd name="connsiteX107" fmla="*/ 3290062 w 6285675"/>
              <a:gd name="connsiteY107" fmla="*/ 1490534 h 1623884"/>
              <a:gd name="connsiteX108" fmla="*/ 3332925 w 6285675"/>
              <a:gd name="connsiteY108" fmla="*/ 1495296 h 1623884"/>
              <a:gd name="connsiteX109" fmla="*/ 3382931 w 6285675"/>
              <a:gd name="connsiteY109" fmla="*/ 1550065 h 1623884"/>
              <a:gd name="connsiteX110" fmla="*/ 3387694 w 6285675"/>
              <a:gd name="connsiteY110" fmla="*/ 1552446 h 1623884"/>
              <a:gd name="connsiteX111" fmla="*/ 3428175 w 6285675"/>
              <a:gd name="connsiteY111" fmla="*/ 1576259 h 1623884"/>
              <a:gd name="connsiteX112" fmla="*/ 3485325 w 6285675"/>
              <a:gd name="connsiteY112" fmla="*/ 1581021 h 1623884"/>
              <a:gd name="connsiteX113" fmla="*/ 3525806 w 6285675"/>
              <a:gd name="connsiteY113" fmla="*/ 1571496 h 1623884"/>
              <a:gd name="connsiteX114" fmla="*/ 3559144 w 6285675"/>
              <a:gd name="connsiteY114" fmla="*/ 1528634 h 1623884"/>
              <a:gd name="connsiteX115" fmla="*/ 3692494 w 6285675"/>
              <a:gd name="connsiteY115" fmla="*/ 1559590 h 1623884"/>
              <a:gd name="connsiteX116" fmla="*/ 3754406 w 6285675"/>
              <a:gd name="connsiteY116" fmla="*/ 1490534 h 1623884"/>
              <a:gd name="connsiteX117" fmla="*/ 3930619 w 6285675"/>
              <a:gd name="connsiteY117" fmla="*/ 1519109 h 1623884"/>
              <a:gd name="connsiteX118" fmla="*/ 3985387 w 6285675"/>
              <a:gd name="connsiteY118" fmla="*/ 1519109 h 1623884"/>
              <a:gd name="connsiteX119" fmla="*/ 4044919 w 6285675"/>
              <a:gd name="connsiteY119" fmla="*/ 1414334 h 1623884"/>
              <a:gd name="connsiteX120" fmla="*/ 4152075 w 6285675"/>
              <a:gd name="connsiteY120" fmla="*/ 1450053 h 1623884"/>
              <a:gd name="connsiteX121" fmla="*/ 4190175 w 6285675"/>
              <a:gd name="connsiteY121" fmla="*/ 1476246 h 1623884"/>
              <a:gd name="connsiteX122" fmla="*/ 4252087 w 6285675"/>
              <a:gd name="connsiteY122" fmla="*/ 1404809 h 1623884"/>
              <a:gd name="connsiteX123" fmla="*/ 4487831 w 6285675"/>
              <a:gd name="connsiteY123" fmla="*/ 1438146 h 1623884"/>
              <a:gd name="connsiteX124" fmla="*/ 4444969 w 6285675"/>
              <a:gd name="connsiteY124" fmla="*/ 1495296 h 1623884"/>
              <a:gd name="connsiteX125" fmla="*/ 4504500 w 6285675"/>
              <a:gd name="connsiteY125" fmla="*/ 1557209 h 1623884"/>
              <a:gd name="connsiteX126" fmla="*/ 4540219 w 6285675"/>
              <a:gd name="connsiteY126" fmla="*/ 1585784 h 1623884"/>
              <a:gd name="connsiteX127" fmla="*/ 4723575 w 6285675"/>
              <a:gd name="connsiteY127" fmla="*/ 1600071 h 1623884"/>
              <a:gd name="connsiteX128" fmla="*/ 4925981 w 6285675"/>
              <a:gd name="connsiteY128" fmla="*/ 1583403 h 1623884"/>
              <a:gd name="connsiteX129" fmla="*/ 5123625 w 6285675"/>
              <a:gd name="connsiteY129" fmla="*/ 1561971 h 1623884"/>
              <a:gd name="connsiteX130" fmla="*/ 5292694 w 6285675"/>
              <a:gd name="connsiteY130" fmla="*/ 1540540 h 1623884"/>
              <a:gd name="connsiteX131" fmla="*/ 5399850 w 6285675"/>
              <a:gd name="connsiteY131" fmla="*/ 1550065 h 1623884"/>
              <a:gd name="connsiteX132" fmla="*/ 5476050 w 6285675"/>
              <a:gd name="connsiteY132" fmla="*/ 1509584 h 1623884"/>
              <a:gd name="connsiteX133" fmla="*/ 5533200 w 6285675"/>
              <a:gd name="connsiteY133" fmla="*/ 1442909 h 1623884"/>
              <a:gd name="connsiteX134" fmla="*/ 5585587 w 6285675"/>
              <a:gd name="connsiteY134" fmla="*/ 1433384 h 1623884"/>
              <a:gd name="connsiteX135" fmla="*/ 5723700 w 6285675"/>
              <a:gd name="connsiteY135" fmla="*/ 1471484 h 1623884"/>
              <a:gd name="connsiteX136" fmla="*/ 5783231 w 6285675"/>
              <a:gd name="connsiteY136" fmla="*/ 1459578 h 1623884"/>
              <a:gd name="connsiteX137" fmla="*/ 5861812 w 6285675"/>
              <a:gd name="connsiteY137" fmla="*/ 1488153 h 1623884"/>
              <a:gd name="connsiteX138" fmla="*/ 5923725 w 6285675"/>
              <a:gd name="connsiteY138" fmla="*/ 1531015 h 1623884"/>
              <a:gd name="connsiteX139" fmla="*/ 6018975 w 6285675"/>
              <a:gd name="connsiteY139" fmla="*/ 1538159 h 1623884"/>
              <a:gd name="connsiteX140" fmla="*/ 6057075 w 6285675"/>
              <a:gd name="connsiteY140" fmla="*/ 1521490 h 1623884"/>
              <a:gd name="connsiteX141" fmla="*/ 6118987 w 6285675"/>
              <a:gd name="connsiteY141" fmla="*/ 1521490 h 1623884"/>
              <a:gd name="connsiteX142" fmla="*/ 6238050 w 6285675"/>
              <a:gd name="connsiteY142" fmla="*/ 1542921 h 1623884"/>
              <a:gd name="connsiteX143" fmla="*/ 6283294 w 6285675"/>
              <a:gd name="connsiteY143" fmla="*/ 1526253 h 1623884"/>
              <a:gd name="connsiteX144" fmla="*/ 6266625 w 6285675"/>
              <a:gd name="connsiteY144" fmla="*/ 1469103 h 1623884"/>
              <a:gd name="connsiteX145" fmla="*/ 6285675 w 6285675"/>
              <a:gd name="connsiteY145" fmla="*/ 1409571 h 1623884"/>
              <a:gd name="connsiteX146" fmla="*/ 6271387 w 6285675"/>
              <a:gd name="connsiteY146" fmla="*/ 1342896 h 1623884"/>
              <a:gd name="connsiteX147" fmla="*/ 6254719 w 6285675"/>
              <a:gd name="connsiteY147" fmla="*/ 1290509 h 1623884"/>
              <a:gd name="connsiteX148" fmla="*/ 6280912 w 6285675"/>
              <a:gd name="connsiteY148" fmla="*/ 1273840 h 1623884"/>
              <a:gd name="connsiteX149" fmla="*/ 6273769 w 6285675"/>
              <a:gd name="connsiteY149" fmla="*/ 1209546 h 1623884"/>
              <a:gd name="connsiteX0" fmla="*/ 6273769 w 6285675"/>
              <a:gd name="connsiteY0" fmla="*/ 1209546 h 1623884"/>
              <a:gd name="connsiteX1" fmla="*/ 6164231 w 6285675"/>
              <a:gd name="connsiteY1" fmla="*/ 1173828 h 1623884"/>
              <a:gd name="connsiteX2" fmla="*/ 6107081 w 6285675"/>
              <a:gd name="connsiteY2" fmla="*/ 1188115 h 1623884"/>
              <a:gd name="connsiteX3" fmla="*/ 6047550 w 6285675"/>
              <a:gd name="connsiteY3" fmla="*/ 1169065 h 1623884"/>
              <a:gd name="connsiteX4" fmla="*/ 5938012 w 6285675"/>
              <a:gd name="connsiteY4" fmla="*/ 1109534 h 1623884"/>
              <a:gd name="connsiteX5" fmla="*/ 5778469 w 6285675"/>
              <a:gd name="connsiteY5" fmla="*/ 1078578 h 1623884"/>
              <a:gd name="connsiteX6" fmla="*/ 5607019 w 6285675"/>
              <a:gd name="connsiteY6" fmla="*/ 1054765 h 1623884"/>
              <a:gd name="connsiteX7" fmla="*/ 5478431 w 6285675"/>
              <a:gd name="connsiteY7" fmla="*/ 978565 h 1623884"/>
              <a:gd name="connsiteX8" fmla="*/ 5399850 w 6285675"/>
              <a:gd name="connsiteY8" fmla="*/ 949990 h 1623884"/>
              <a:gd name="connsiteX9" fmla="*/ 5187919 w 6285675"/>
              <a:gd name="connsiteY9" fmla="*/ 921415 h 1623884"/>
              <a:gd name="connsiteX10" fmla="*/ 5056950 w 6285675"/>
              <a:gd name="connsiteY10" fmla="*/ 914271 h 1623884"/>
              <a:gd name="connsiteX11" fmla="*/ 4983131 w 6285675"/>
              <a:gd name="connsiteY11" fmla="*/ 852359 h 1623884"/>
              <a:gd name="connsiteX12" fmla="*/ 4940269 w 6285675"/>
              <a:gd name="connsiteY12" fmla="*/ 778540 h 1623884"/>
              <a:gd name="connsiteX13" fmla="*/ 4864069 w 6285675"/>
              <a:gd name="connsiteY13" fmla="*/ 740440 h 1623884"/>
              <a:gd name="connsiteX14" fmla="*/ 4671187 w 6285675"/>
              <a:gd name="connsiteY14" fmla="*/ 685671 h 1623884"/>
              <a:gd name="connsiteX15" fmla="*/ 4542600 w 6285675"/>
              <a:gd name="connsiteY15" fmla="*/ 654715 h 1623884"/>
              <a:gd name="connsiteX16" fmla="*/ 4449731 w 6285675"/>
              <a:gd name="connsiteY16" fmla="*/ 635665 h 1623884"/>
              <a:gd name="connsiteX17" fmla="*/ 4306856 w 6285675"/>
              <a:gd name="connsiteY17" fmla="*/ 864265 h 1623884"/>
              <a:gd name="connsiteX18" fmla="*/ 4254469 w 6285675"/>
              <a:gd name="connsiteY18" fmla="*/ 930940 h 1623884"/>
              <a:gd name="connsiteX19" fmla="*/ 3711544 w 6285675"/>
              <a:gd name="connsiteY19" fmla="*/ 954753 h 1623884"/>
              <a:gd name="connsiteX20" fmla="*/ 3297206 w 6285675"/>
              <a:gd name="connsiteY20" fmla="*/ 961896 h 1623884"/>
              <a:gd name="connsiteX21" fmla="*/ 2611406 w 6285675"/>
              <a:gd name="connsiteY21" fmla="*/ 983328 h 1623884"/>
              <a:gd name="connsiteX22" fmla="*/ 2161350 w 6285675"/>
              <a:gd name="connsiteY22" fmla="*/ 985709 h 1623884"/>
              <a:gd name="connsiteX23" fmla="*/ 1937512 w 6285675"/>
              <a:gd name="connsiteY23" fmla="*/ 983328 h 1623884"/>
              <a:gd name="connsiteX24" fmla="*/ 1811306 w 6285675"/>
              <a:gd name="connsiteY24" fmla="*/ 954753 h 1623884"/>
              <a:gd name="connsiteX25" fmla="*/ 1754156 w 6285675"/>
              <a:gd name="connsiteY25" fmla="*/ 933321 h 1623884"/>
              <a:gd name="connsiteX26" fmla="*/ 1706531 w 6285675"/>
              <a:gd name="connsiteY26" fmla="*/ 892840 h 1623884"/>
              <a:gd name="connsiteX27" fmla="*/ 1658906 w 6285675"/>
              <a:gd name="connsiteY27" fmla="*/ 792828 h 1623884"/>
              <a:gd name="connsiteX28" fmla="*/ 1630331 w 6285675"/>
              <a:gd name="connsiteY28" fmla="*/ 664240 h 1623884"/>
              <a:gd name="connsiteX29" fmla="*/ 1604137 w 6285675"/>
              <a:gd name="connsiteY29" fmla="*/ 535653 h 1623884"/>
              <a:gd name="connsiteX30" fmla="*/ 1568419 w 6285675"/>
              <a:gd name="connsiteY30" fmla="*/ 480884 h 1623884"/>
              <a:gd name="connsiteX31" fmla="*/ 1456500 w 6285675"/>
              <a:gd name="connsiteY31" fmla="*/ 414209 h 1623884"/>
              <a:gd name="connsiteX32" fmla="*/ 1327912 w 6285675"/>
              <a:gd name="connsiteY32" fmla="*/ 371346 h 1623884"/>
              <a:gd name="connsiteX33" fmla="*/ 1201706 w 6285675"/>
              <a:gd name="connsiteY33" fmla="*/ 361821 h 1623884"/>
              <a:gd name="connsiteX34" fmla="*/ 1092169 w 6285675"/>
              <a:gd name="connsiteY34" fmla="*/ 366584 h 1623884"/>
              <a:gd name="connsiteX35" fmla="*/ 1042162 w 6285675"/>
              <a:gd name="connsiteY35" fmla="*/ 380871 h 1623884"/>
              <a:gd name="connsiteX36" fmla="*/ 1001681 w 6285675"/>
              <a:gd name="connsiteY36" fmla="*/ 361821 h 1623884"/>
              <a:gd name="connsiteX37" fmla="*/ 937387 w 6285675"/>
              <a:gd name="connsiteY37" fmla="*/ 307053 h 1623884"/>
              <a:gd name="connsiteX38" fmla="*/ 899287 w 6285675"/>
              <a:gd name="connsiteY38" fmla="*/ 247521 h 1623884"/>
              <a:gd name="connsiteX39" fmla="*/ 918337 w 6285675"/>
              <a:gd name="connsiteY39" fmla="*/ 223709 h 1623884"/>
              <a:gd name="connsiteX40" fmla="*/ 765937 w 6285675"/>
              <a:gd name="connsiteY40" fmla="*/ 157034 h 1623884"/>
              <a:gd name="connsiteX41" fmla="*/ 644494 w 6285675"/>
              <a:gd name="connsiteY41" fmla="*/ 245140 h 1623884"/>
              <a:gd name="connsiteX42" fmla="*/ 525431 w 6285675"/>
              <a:gd name="connsiteY42" fmla="*/ 230853 h 1623884"/>
              <a:gd name="connsiteX43" fmla="*/ 456375 w 6285675"/>
              <a:gd name="connsiteY43" fmla="*/ 235615 h 1623884"/>
              <a:gd name="connsiteX44" fmla="*/ 123000 w 6285675"/>
              <a:gd name="connsiteY44" fmla="*/ 28447 h 1623884"/>
              <a:gd name="connsiteX45" fmla="*/ 92045 w 6285675"/>
              <a:gd name="connsiteY45" fmla="*/ 109409 h 1623884"/>
              <a:gd name="connsiteX46" fmla="*/ 39657 w 6285675"/>
              <a:gd name="connsiteY46" fmla="*/ 254665 h 1623884"/>
              <a:gd name="connsiteX47" fmla="*/ 27751 w 6285675"/>
              <a:gd name="connsiteY47" fmla="*/ 309434 h 1623884"/>
              <a:gd name="connsiteX48" fmla="*/ 1556 w 6285675"/>
              <a:gd name="connsiteY48" fmla="*/ 407065 h 1623884"/>
              <a:gd name="connsiteX49" fmla="*/ 58706 w 6285675"/>
              <a:gd name="connsiteY49" fmla="*/ 447547 h 1623884"/>
              <a:gd name="connsiteX50" fmla="*/ 115857 w 6285675"/>
              <a:gd name="connsiteY50" fmla="*/ 576134 h 1623884"/>
              <a:gd name="connsiteX51" fmla="*/ 165862 w 6285675"/>
              <a:gd name="connsiteY51" fmla="*/ 671384 h 1623884"/>
              <a:gd name="connsiteX52" fmla="*/ 265875 w 6285675"/>
              <a:gd name="connsiteY52" fmla="*/ 680908 h 1623884"/>
              <a:gd name="connsiteX53" fmla="*/ 275400 w 6285675"/>
              <a:gd name="connsiteY53" fmla="*/ 745203 h 1623884"/>
              <a:gd name="connsiteX54" fmla="*/ 242063 w 6285675"/>
              <a:gd name="connsiteY54" fmla="*/ 840452 h 1623884"/>
              <a:gd name="connsiteX55" fmla="*/ 182531 w 6285675"/>
              <a:gd name="connsiteY55" fmla="*/ 930940 h 1623884"/>
              <a:gd name="connsiteX56" fmla="*/ 211106 w 6285675"/>
              <a:gd name="connsiteY56" fmla="*/ 888078 h 1623884"/>
              <a:gd name="connsiteX57" fmla="*/ 268256 w 6285675"/>
              <a:gd name="connsiteY57" fmla="*/ 971421 h 1623884"/>
              <a:gd name="connsiteX58" fmla="*/ 484950 w 6285675"/>
              <a:gd name="connsiteY58" fmla="*/ 1050003 h 1623884"/>
              <a:gd name="connsiteX59" fmla="*/ 520669 w 6285675"/>
              <a:gd name="connsiteY59" fmla="*/ 1047622 h 1623884"/>
              <a:gd name="connsiteX60" fmla="*/ 589725 w 6285675"/>
              <a:gd name="connsiteY60" fmla="*/ 1061909 h 1623884"/>
              <a:gd name="connsiteX61" fmla="*/ 692119 w 6285675"/>
              <a:gd name="connsiteY61" fmla="*/ 1061909 h 1623884"/>
              <a:gd name="connsiteX62" fmla="*/ 761175 w 6285675"/>
              <a:gd name="connsiteY62" fmla="*/ 1023809 h 1623884"/>
              <a:gd name="connsiteX63" fmla="*/ 820706 w 6285675"/>
              <a:gd name="connsiteY63" fmla="*/ 1021428 h 1623884"/>
              <a:gd name="connsiteX64" fmla="*/ 927862 w 6285675"/>
              <a:gd name="connsiteY64" fmla="*/ 1092865 h 1623884"/>
              <a:gd name="connsiteX65" fmla="*/ 932625 w 6285675"/>
              <a:gd name="connsiteY65" fmla="*/ 1061909 h 1623884"/>
              <a:gd name="connsiteX66" fmla="*/ 1004062 w 6285675"/>
              <a:gd name="connsiteY66" fmla="*/ 1100009 h 1623884"/>
              <a:gd name="connsiteX67" fmla="*/ 1125506 w 6285675"/>
              <a:gd name="connsiteY67" fmla="*/ 1183353 h 1623884"/>
              <a:gd name="connsiteX68" fmla="*/ 1204087 w 6285675"/>
              <a:gd name="connsiteY68" fmla="*/ 1200021 h 1623884"/>
              <a:gd name="connsiteX69" fmla="*/ 1268381 w 6285675"/>
              <a:gd name="connsiteY69" fmla="*/ 1314321 h 1623884"/>
              <a:gd name="connsiteX70" fmla="*/ 1480312 w 6285675"/>
              <a:gd name="connsiteY70" fmla="*/ 1414334 h 1623884"/>
              <a:gd name="connsiteX71" fmla="*/ 1594612 w 6285675"/>
              <a:gd name="connsiteY71" fmla="*/ 1421478 h 1623884"/>
              <a:gd name="connsiteX72" fmla="*/ 1816069 w 6285675"/>
              <a:gd name="connsiteY72" fmla="*/ 1402428 h 1623884"/>
              <a:gd name="connsiteX73" fmla="*/ 1923225 w 6285675"/>
              <a:gd name="connsiteY73" fmla="*/ 1402428 h 1623884"/>
              <a:gd name="connsiteX74" fmla="*/ 1992281 w 6285675"/>
              <a:gd name="connsiteY74" fmla="*/ 1438146 h 1623884"/>
              <a:gd name="connsiteX75" fmla="*/ 2047050 w 6285675"/>
              <a:gd name="connsiteY75" fmla="*/ 1490534 h 1623884"/>
              <a:gd name="connsiteX76" fmla="*/ 2123250 w 6285675"/>
              <a:gd name="connsiteY76" fmla="*/ 1471484 h 1623884"/>
              <a:gd name="connsiteX77" fmla="*/ 2213737 w 6285675"/>
              <a:gd name="connsiteY77" fmla="*/ 1454815 h 1623884"/>
              <a:gd name="connsiteX78" fmla="*/ 2268506 w 6285675"/>
              <a:gd name="connsiteY78" fmla="*/ 1473865 h 1623884"/>
              <a:gd name="connsiteX79" fmla="*/ 2389950 w 6285675"/>
              <a:gd name="connsiteY79" fmla="*/ 1573878 h 1623884"/>
              <a:gd name="connsiteX80" fmla="*/ 2468531 w 6285675"/>
              <a:gd name="connsiteY80" fmla="*/ 1616740 h 1623884"/>
              <a:gd name="connsiteX81" fmla="*/ 2566162 w 6285675"/>
              <a:gd name="connsiteY81" fmla="*/ 1623884 h 1623884"/>
              <a:gd name="connsiteX82" fmla="*/ 2654269 w 6285675"/>
              <a:gd name="connsiteY82" fmla="*/ 1611978 h 1623884"/>
              <a:gd name="connsiteX83" fmla="*/ 2687606 w 6285675"/>
              <a:gd name="connsiteY83" fmla="*/ 1573878 h 1623884"/>
              <a:gd name="connsiteX84" fmla="*/ 2659031 w 6285675"/>
              <a:gd name="connsiteY84" fmla="*/ 1516728 h 1623884"/>
              <a:gd name="connsiteX85" fmla="*/ 2563781 w 6285675"/>
              <a:gd name="connsiteY85" fmla="*/ 1483390 h 1623884"/>
              <a:gd name="connsiteX86" fmla="*/ 2447100 w 6285675"/>
              <a:gd name="connsiteY86" fmla="*/ 1483390 h 1623884"/>
              <a:gd name="connsiteX87" fmla="*/ 2416144 w 6285675"/>
              <a:gd name="connsiteY87" fmla="*/ 1466721 h 1623884"/>
              <a:gd name="connsiteX88" fmla="*/ 2437575 w 6285675"/>
              <a:gd name="connsiteY88" fmla="*/ 1445290 h 1623884"/>
              <a:gd name="connsiteX89" fmla="*/ 2530444 w 6285675"/>
              <a:gd name="connsiteY89" fmla="*/ 1433384 h 1623884"/>
              <a:gd name="connsiteX90" fmla="*/ 2618550 w 6285675"/>
              <a:gd name="connsiteY90" fmla="*/ 1435765 h 1623884"/>
              <a:gd name="connsiteX91" fmla="*/ 2697131 w 6285675"/>
              <a:gd name="connsiteY91" fmla="*/ 1380996 h 1623884"/>
              <a:gd name="connsiteX92" fmla="*/ 2735231 w 6285675"/>
              <a:gd name="connsiteY92" fmla="*/ 1383378 h 1623884"/>
              <a:gd name="connsiteX93" fmla="*/ 2785237 w 6285675"/>
              <a:gd name="connsiteY93" fmla="*/ 1431003 h 1623884"/>
              <a:gd name="connsiteX94" fmla="*/ 2854294 w 6285675"/>
              <a:gd name="connsiteY94" fmla="*/ 1450053 h 1623884"/>
              <a:gd name="connsiteX95" fmla="*/ 2866200 w 6285675"/>
              <a:gd name="connsiteY95" fmla="*/ 1481009 h 1623884"/>
              <a:gd name="connsiteX96" fmla="*/ 2866200 w 6285675"/>
              <a:gd name="connsiteY96" fmla="*/ 1516728 h 1623884"/>
              <a:gd name="connsiteX97" fmla="*/ 2818575 w 6285675"/>
              <a:gd name="connsiteY97" fmla="*/ 1552446 h 1623884"/>
              <a:gd name="connsiteX98" fmla="*/ 2773331 w 6285675"/>
              <a:gd name="connsiteY98" fmla="*/ 1509584 h 1623884"/>
              <a:gd name="connsiteX99" fmla="*/ 2749519 w 6285675"/>
              <a:gd name="connsiteY99" fmla="*/ 1461959 h 1623884"/>
              <a:gd name="connsiteX100" fmla="*/ 2723325 w 6285675"/>
              <a:gd name="connsiteY100" fmla="*/ 1483390 h 1623884"/>
              <a:gd name="connsiteX101" fmla="*/ 2739994 w 6285675"/>
              <a:gd name="connsiteY101" fmla="*/ 1561971 h 1623884"/>
              <a:gd name="connsiteX102" fmla="*/ 2806669 w 6285675"/>
              <a:gd name="connsiteY102" fmla="*/ 1578640 h 1623884"/>
              <a:gd name="connsiteX103" fmla="*/ 2913825 w 6285675"/>
              <a:gd name="connsiteY103" fmla="*/ 1595309 h 1623884"/>
              <a:gd name="connsiteX104" fmla="*/ 3028125 w 6285675"/>
              <a:gd name="connsiteY104" fmla="*/ 1550065 h 1623884"/>
              <a:gd name="connsiteX105" fmla="*/ 3132900 w 6285675"/>
              <a:gd name="connsiteY105" fmla="*/ 1545303 h 1623884"/>
              <a:gd name="connsiteX106" fmla="*/ 3206719 w 6285675"/>
              <a:gd name="connsiteY106" fmla="*/ 1557209 h 1623884"/>
              <a:gd name="connsiteX107" fmla="*/ 3242437 w 6285675"/>
              <a:gd name="connsiteY107" fmla="*/ 1511965 h 1623884"/>
              <a:gd name="connsiteX108" fmla="*/ 3290062 w 6285675"/>
              <a:gd name="connsiteY108" fmla="*/ 1490534 h 1623884"/>
              <a:gd name="connsiteX109" fmla="*/ 3332925 w 6285675"/>
              <a:gd name="connsiteY109" fmla="*/ 1495296 h 1623884"/>
              <a:gd name="connsiteX110" fmla="*/ 3382931 w 6285675"/>
              <a:gd name="connsiteY110" fmla="*/ 1550065 h 1623884"/>
              <a:gd name="connsiteX111" fmla="*/ 3387694 w 6285675"/>
              <a:gd name="connsiteY111" fmla="*/ 1552446 h 1623884"/>
              <a:gd name="connsiteX112" fmla="*/ 3428175 w 6285675"/>
              <a:gd name="connsiteY112" fmla="*/ 1576259 h 1623884"/>
              <a:gd name="connsiteX113" fmla="*/ 3485325 w 6285675"/>
              <a:gd name="connsiteY113" fmla="*/ 1581021 h 1623884"/>
              <a:gd name="connsiteX114" fmla="*/ 3525806 w 6285675"/>
              <a:gd name="connsiteY114" fmla="*/ 1571496 h 1623884"/>
              <a:gd name="connsiteX115" fmla="*/ 3559144 w 6285675"/>
              <a:gd name="connsiteY115" fmla="*/ 1528634 h 1623884"/>
              <a:gd name="connsiteX116" fmla="*/ 3692494 w 6285675"/>
              <a:gd name="connsiteY116" fmla="*/ 1559590 h 1623884"/>
              <a:gd name="connsiteX117" fmla="*/ 3754406 w 6285675"/>
              <a:gd name="connsiteY117" fmla="*/ 1490534 h 1623884"/>
              <a:gd name="connsiteX118" fmla="*/ 3930619 w 6285675"/>
              <a:gd name="connsiteY118" fmla="*/ 1519109 h 1623884"/>
              <a:gd name="connsiteX119" fmla="*/ 3985387 w 6285675"/>
              <a:gd name="connsiteY119" fmla="*/ 1519109 h 1623884"/>
              <a:gd name="connsiteX120" fmla="*/ 4044919 w 6285675"/>
              <a:gd name="connsiteY120" fmla="*/ 1414334 h 1623884"/>
              <a:gd name="connsiteX121" fmla="*/ 4152075 w 6285675"/>
              <a:gd name="connsiteY121" fmla="*/ 1450053 h 1623884"/>
              <a:gd name="connsiteX122" fmla="*/ 4190175 w 6285675"/>
              <a:gd name="connsiteY122" fmla="*/ 1476246 h 1623884"/>
              <a:gd name="connsiteX123" fmla="*/ 4252087 w 6285675"/>
              <a:gd name="connsiteY123" fmla="*/ 1404809 h 1623884"/>
              <a:gd name="connsiteX124" fmla="*/ 4487831 w 6285675"/>
              <a:gd name="connsiteY124" fmla="*/ 1438146 h 1623884"/>
              <a:gd name="connsiteX125" fmla="*/ 4444969 w 6285675"/>
              <a:gd name="connsiteY125" fmla="*/ 1495296 h 1623884"/>
              <a:gd name="connsiteX126" fmla="*/ 4504500 w 6285675"/>
              <a:gd name="connsiteY126" fmla="*/ 1557209 h 1623884"/>
              <a:gd name="connsiteX127" fmla="*/ 4540219 w 6285675"/>
              <a:gd name="connsiteY127" fmla="*/ 1585784 h 1623884"/>
              <a:gd name="connsiteX128" fmla="*/ 4723575 w 6285675"/>
              <a:gd name="connsiteY128" fmla="*/ 1600071 h 1623884"/>
              <a:gd name="connsiteX129" fmla="*/ 4925981 w 6285675"/>
              <a:gd name="connsiteY129" fmla="*/ 1583403 h 1623884"/>
              <a:gd name="connsiteX130" fmla="*/ 5123625 w 6285675"/>
              <a:gd name="connsiteY130" fmla="*/ 1561971 h 1623884"/>
              <a:gd name="connsiteX131" fmla="*/ 5292694 w 6285675"/>
              <a:gd name="connsiteY131" fmla="*/ 1540540 h 1623884"/>
              <a:gd name="connsiteX132" fmla="*/ 5399850 w 6285675"/>
              <a:gd name="connsiteY132" fmla="*/ 1550065 h 1623884"/>
              <a:gd name="connsiteX133" fmla="*/ 5476050 w 6285675"/>
              <a:gd name="connsiteY133" fmla="*/ 1509584 h 1623884"/>
              <a:gd name="connsiteX134" fmla="*/ 5533200 w 6285675"/>
              <a:gd name="connsiteY134" fmla="*/ 1442909 h 1623884"/>
              <a:gd name="connsiteX135" fmla="*/ 5585587 w 6285675"/>
              <a:gd name="connsiteY135" fmla="*/ 1433384 h 1623884"/>
              <a:gd name="connsiteX136" fmla="*/ 5723700 w 6285675"/>
              <a:gd name="connsiteY136" fmla="*/ 1471484 h 1623884"/>
              <a:gd name="connsiteX137" fmla="*/ 5783231 w 6285675"/>
              <a:gd name="connsiteY137" fmla="*/ 1459578 h 1623884"/>
              <a:gd name="connsiteX138" fmla="*/ 5861812 w 6285675"/>
              <a:gd name="connsiteY138" fmla="*/ 1488153 h 1623884"/>
              <a:gd name="connsiteX139" fmla="*/ 5923725 w 6285675"/>
              <a:gd name="connsiteY139" fmla="*/ 1531015 h 1623884"/>
              <a:gd name="connsiteX140" fmla="*/ 6018975 w 6285675"/>
              <a:gd name="connsiteY140" fmla="*/ 1538159 h 1623884"/>
              <a:gd name="connsiteX141" fmla="*/ 6057075 w 6285675"/>
              <a:gd name="connsiteY141" fmla="*/ 1521490 h 1623884"/>
              <a:gd name="connsiteX142" fmla="*/ 6118987 w 6285675"/>
              <a:gd name="connsiteY142" fmla="*/ 1521490 h 1623884"/>
              <a:gd name="connsiteX143" fmla="*/ 6238050 w 6285675"/>
              <a:gd name="connsiteY143" fmla="*/ 1542921 h 1623884"/>
              <a:gd name="connsiteX144" fmla="*/ 6283294 w 6285675"/>
              <a:gd name="connsiteY144" fmla="*/ 1526253 h 1623884"/>
              <a:gd name="connsiteX145" fmla="*/ 6266625 w 6285675"/>
              <a:gd name="connsiteY145" fmla="*/ 1469103 h 1623884"/>
              <a:gd name="connsiteX146" fmla="*/ 6285675 w 6285675"/>
              <a:gd name="connsiteY146" fmla="*/ 1409571 h 1623884"/>
              <a:gd name="connsiteX147" fmla="*/ 6271387 w 6285675"/>
              <a:gd name="connsiteY147" fmla="*/ 1342896 h 1623884"/>
              <a:gd name="connsiteX148" fmla="*/ 6254719 w 6285675"/>
              <a:gd name="connsiteY148" fmla="*/ 1290509 h 1623884"/>
              <a:gd name="connsiteX149" fmla="*/ 6280912 w 6285675"/>
              <a:gd name="connsiteY149" fmla="*/ 1273840 h 1623884"/>
              <a:gd name="connsiteX150" fmla="*/ 6273769 w 6285675"/>
              <a:gd name="connsiteY150" fmla="*/ 1209546 h 1623884"/>
              <a:gd name="connsiteX0" fmla="*/ 6341268 w 6353174"/>
              <a:gd name="connsiteY0" fmla="*/ 1209546 h 1623884"/>
              <a:gd name="connsiteX1" fmla="*/ 6231730 w 6353174"/>
              <a:gd name="connsiteY1" fmla="*/ 1173828 h 1623884"/>
              <a:gd name="connsiteX2" fmla="*/ 6174580 w 6353174"/>
              <a:gd name="connsiteY2" fmla="*/ 1188115 h 1623884"/>
              <a:gd name="connsiteX3" fmla="*/ 6115049 w 6353174"/>
              <a:gd name="connsiteY3" fmla="*/ 1169065 h 1623884"/>
              <a:gd name="connsiteX4" fmla="*/ 6005511 w 6353174"/>
              <a:gd name="connsiteY4" fmla="*/ 1109534 h 1623884"/>
              <a:gd name="connsiteX5" fmla="*/ 5845968 w 6353174"/>
              <a:gd name="connsiteY5" fmla="*/ 1078578 h 1623884"/>
              <a:gd name="connsiteX6" fmla="*/ 5674518 w 6353174"/>
              <a:gd name="connsiteY6" fmla="*/ 1054765 h 1623884"/>
              <a:gd name="connsiteX7" fmla="*/ 5545930 w 6353174"/>
              <a:gd name="connsiteY7" fmla="*/ 978565 h 1623884"/>
              <a:gd name="connsiteX8" fmla="*/ 5467349 w 6353174"/>
              <a:gd name="connsiteY8" fmla="*/ 949990 h 1623884"/>
              <a:gd name="connsiteX9" fmla="*/ 5255418 w 6353174"/>
              <a:gd name="connsiteY9" fmla="*/ 921415 h 1623884"/>
              <a:gd name="connsiteX10" fmla="*/ 5124449 w 6353174"/>
              <a:gd name="connsiteY10" fmla="*/ 914271 h 1623884"/>
              <a:gd name="connsiteX11" fmla="*/ 5050630 w 6353174"/>
              <a:gd name="connsiteY11" fmla="*/ 852359 h 1623884"/>
              <a:gd name="connsiteX12" fmla="*/ 5007768 w 6353174"/>
              <a:gd name="connsiteY12" fmla="*/ 778540 h 1623884"/>
              <a:gd name="connsiteX13" fmla="*/ 4931568 w 6353174"/>
              <a:gd name="connsiteY13" fmla="*/ 740440 h 1623884"/>
              <a:gd name="connsiteX14" fmla="*/ 4738686 w 6353174"/>
              <a:gd name="connsiteY14" fmla="*/ 685671 h 1623884"/>
              <a:gd name="connsiteX15" fmla="*/ 4610099 w 6353174"/>
              <a:gd name="connsiteY15" fmla="*/ 654715 h 1623884"/>
              <a:gd name="connsiteX16" fmla="*/ 4517230 w 6353174"/>
              <a:gd name="connsiteY16" fmla="*/ 635665 h 1623884"/>
              <a:gd name="connsiteX17" fmla="*/ 4374355 w 6353174"/>
              <a:gd name="connsiteY17" fmla="*/ 864265 h 1623884"/>
              <a:gd name="connsiteX18" fmla="*/ 4321968 w 6353174"/>
              <a:gd name="connsiteY18" fmla="*/ 930940 h 1623884"/>
              <a:gd name="connsiteX19" fmla="*/ 3779043 w 6353174"/>
              <a:gd name="connsiteY19" fmla="*/ 954753 h 1623884"/>
              <a:gd name="connsiteX20" fmla="*/ 3364705 w 6353174"/>
              <a:gd name="connsiteY20" fmla="*/ 961896 h 1623884"/>
              <a:gd name="connsiteX21" fmla="*/ 2678905 w 6353174"/>
              <a:gd name="connsiteY21" fmla="*/ 983328 h 1623884"/>
              <a:gd name="connsiteX22" fmla="*/ 2228849 w 6353174"/>
              <a:gd name="connsiteY22" fmla="*/ 985709 h 1623884"/>
              <a:gd name="connsiteX23" fmla="*/ 2005011 w 6353174"/>
              <a:gd name="connsiteY23" fmla="*/ 983328 h 1623884"/>
              <a:gd name="connsiteX24" fmla="*/ 1878805 w 6353174"/>
              <a:gd name="connsiteY24" fmla="*/ 954753 h 1623884"/>
              <a:gd name="connsiteX25" fmla="*/ 1821655 w 6353174"/>
              <a:gd name="connsiteY25" fmla="*/ 933321 h 1623884"/>
              <a:gd name="connsiteX26" fmla="*/ 1774030 w 6353174"/>
              <a:gd name="connsiteY26" fmla="*/ 892840 h 1623884"/>
              <a:gd name="connsiteX27" fmla="*/ 1726405 w 6353174"/>
              <a:gd name="connsiteY27" fmla="*/ 792828 h 1623884"/>
              <a:gd name="connsiteX28" fmla="*/ 1697830 w 6353174"/>
              <a:gd name="connsiteY28" fmla="*/ 664240 h 1623884"/>
              <a:gd name="connsiteX29" fmla="*/ 1671636 w 6353174"/>
              <a:gd name="connsiteY29" fmla="*/ 535653 h 1623884"/>
              <a:gd name="connsiteX30" fmla="*/ 1635918 w 6353174"/>
              <a:gd name="connsiteY30" fmla="*/ 480884 h 1623884"/>
              <a:gd name="connsiteX31" fmla="*/ 1523999 w 6353174"/>
              <a:gd name="connsiteY31" fmla="*/ 414209 h 1623884"/>
              <a:gd name="connsiteX32" fmla="*/ 1395411 w 6353174"/>
              <a:gd name="connsiteY32" fmla="*/ 371346 h 1623884"/>
              <a:gd name="connsiteX33" fmla="*/ 1269205 w 6353174"/>
              <a:gd name="connsiteY33" fmla="*/ 361821 h 1623884"/>
              <a:gd name="connsiteX34" fmla="*/ 1159668 w 6353174"/>
              <a:gd name="connsiteY34" fmla="*/ 366584 h 1623884"/>
              <a:gd name="connsiteX35" fmla="*/ 1109661 w 6353174"/>
              <a:gd name="connsiteY35" fmla="*/ 380871 h 1623884"/>
              <a:gd name="connsiteX36" fmla="*/ 1069180 w 6353174"/>
              <a:gd name="connsiteY36" fmla="*/ 361821 h 1623884"/>
              <a:gd name="connsiteX37" fmla="*/ 1004886 w 6353174"/>
              <a:gd name="connsiteY37" fmla="*/ 307053 h 1623884"/>
              <a:gd name="connsiteX38" fmla="*/ 966786 w 6353174"/>
              <a:gd name="connsiteY38" fmla="*/ 247521 h 1623884"/>
              <a:gd name="connsiteX39" fmla="*/ 985836 w 6353174"/>
              <a:gd name="connsiteY39" fmla="*/ 223709 h 1623884"/>
              <a:gd name="connsiteX40" fmla="*/ 833436 w 6353174"/>
              <a:gd name="connsiteY40" fmla="*/ 157034 h 1623884"/>
              <a:gd name="connsiteX41" fmla="*/ 711993 w 6353174"/>
              <a:gd name="connsiteY41" fmla="*/ 245140 h 1623884"/>
              <a:gd name="connsiteX42" fmla="*/ 592930 w 6353174"/>
              <a:gd name="connsiteY42" fmla="*/ 230853 h 1623884"/>
              <a:gd name="connsiteX43" fmla="*/ 523874 w 6353174"/>
              <a:gd name="connsiteY43" fmla="*/ 235615 h 1623884"/>
              <a:gd name="connsiteX44" fmla="*/ 190499 w 6353174"/>
              <a:gd name="connsiteY44" fmla="*/ 28447 h 1623884"/>
              <a:gd name="connsiteX45" fmla="*/ 159544 w 6353174"/>
              <a:gd name="connsiteY45" fmla="*/ 109409 h 1623884"/>
              <a:gd name="connsiteX46" fmla="*/ 107156 w 6353174"/>
              <a:gd name="connsiteY46" fmla="*/ 254665 h 1623884"/>
              <a:gd name="connsiteX47" fmla="*/ 0 w 6353174"/>
              <a:gd name="connsiteY47" fmla="*/ 373728 h 1623884"/>
              <a:gd name="connsiteX48" fmla="*/ 69055 w 6353174"/>
              <a:gd name="connsiteY48" fmla="*/ 407065 h 1623884"/>
              <a:gd name="connsiteX49" fmla="*/ 126205 w 6353174"/>
              <a:gd name="connsiteY49" fmla="*/ 447547 h 1623884"/>
              <a:gd name="connsiteX50" fmla="*/ 183356 w 6353174"/>
              <a:gd name="connsiteY50" fmla="*/ 576134 h 1623884"/>
              <a:gd name="connsiteX51" fmla="*/ 233361 w 6353174"/>
              <a:gd name="connsiteY51" fmla="*/ 671384 h 1623884"/>
              <a:gd name="connsiteX52" fmla="*/ 333374 w 6353174"/>
              <a:gd name="connsiteY52" fmla="*/ 680908 h 1623884"/>
              <a:gd name="connsiteX53" fmla="*/ 342899 w 6353174"/>
              <a:gd name="connsiteY53" fmla="*/ 745203 h 1623884"/>
              <a:gd name="connsiteX54" fmla="*/ 309562 w 6353174"/>
              <a:gd name="connsiteY54" fmla="*/ 840452 h 1623884"/>
              <a:gd name="connsiteX55" fmla="*/ 250030 w 6353174"/>
              <a:gd name="connsiteY55" fmla="*/ 930940 h 1623884"/>
              <a:gd name="connsiteX56" fmla="*/ 278605 w 6353174"/>
              <a:gd name="connsiteY56" fmla="*/ 888078 h 1623884"/>
              <a:gd name="connsiteX57" fmla="*/ 335755 w 6353174"/>
              <a:gd name="connsiteY57" fmla="*/ 971421 h 1623884"/>
              <a:gd name="connsiteX58" fmla="*/ 552449 w 6353174"/>
              <a:gd name="connsiteY58" fmla="*/ 1050003 h 1623884"/>
              <a:gd name="connsiteX59" fmla="*/ 588168 w 6353174"/>
              <a:gd name="connsiteY59" fmla="*/ 1047622 h 1623884"/>
              <a:gd name="connsiteX60" fmla="*/ 657224 w 6353174"/>
              <a:gd name="connsiteY60" fmla="*/ 1061909 h 1623884"/>
              <a:gd name="connsiteX61" fmla="*/ 759618 w 6353174"/>
              <a:gd name="connsiteY61" fmla="*/ 1061909 h 1623884"/>
              <a:gd name="connsiteX62" fmla="*/ 828674 w 6353174"/>
              <a:gd name="connsiteY62" fmla="*/ 1023809 h 1623884"/>
              <a:gd name="connsiteX63" fmla="*/ 888205 w 6353174"/>
              <a:gd name="connsiteY63" fmla="*/ 1021428 h 1623884"/>
              <a:gd name="connsiteX64" fmla="*/ 995361 w 6353174"/>
              <a:gd name="connsiteY64" fmla="*/ 1092865 h 1623884"/>
              <a:gd name="connsiteX65" fmla="*/ 1000124 w 6353174"/>
              <a:gd name="connsiteY65" fmla="*/ 1061909 h 1623884"/>
              <a:gd name="connsiteX66" fmla="*/ 1071561 w 6353174"/>
              <a:gd name="connsiteY66" fmla="*/ 1100009 h 1623884"/>
              <a:gd name="connsiteX67" fmla="*/ 1193005 w 6353174"/>
              <a:gd name="connsiteY67" fmla="*/ 1183353 h 1623884"/>
              <a:gd name="connsiteX68" fmla="*/ 1271586 w 6353174"/>
              <a:gd name="connsiteY68" fmla="*/ 1200021 h 1623884"/>
              <a:gd name="connsiteX69" fmla="*/ 1335880 w 6353174"/>
              <a:gd name="connsiteY69" fmla="*/ 1314321 h 1623884"/>
              <a:gd name="connsiteX70" fmla="*/ 1547811 w 6353174"/>
              <a:gd name="connsiteY70" fmla="*/ 1414334 h 1623884"/>
              <a:gd name="connsiteX71" fmla="*/ 1662111 w 6353174"/>
              <a:gd name="connsiteY71" fmla="*/ 1421478 h 1623884"/>
              <a:gd name="connsiteX72" fmla="*/ 1883568 w 6353174"/>
              <a:gd name="connsiteY72" fmla="*/ 1402428 h 1623884"/>
              <a:gd name="connsiteX73" fmla="*/ 1990724 w 6353174"/>
              <a:gd name="connsiteY73" fmla="*/ 1402428 h 1623884"/>
              <a:gd name="connsiteX74" fmla="*/ 2059780 w 6353174"/>
              <a:gd name="connsiteY74" fmla="*/ 1438146 h 1623884"/>
              <a:gd name="connsiteX75" fmla="*/ 2114549 w 6353174"/>
              <a:gd name="connsiteY75" fmla="*/ 1490534 h 1623884"/>
              <a:gd name="connsiteX76" fmla="*/ 2190749 w 6353174"/>
              <a:gd name="connsiteY76" fmla="*/ 1471484 h 1623884"/>
              <a:gd name="connsiteX77" fmla="*/ 2281236 w 6353174"/>
              <a:gd name="connsiteY77" fmla="*/ 1454815 h 1623884"/>
              <a:gd name="connsiteX78" fmla="*/ 2336005 w 6353174"/>
              <a:gd name="connsiteY78" fmla="*/ 1473865 h 1623884"/>
              <a:gd name="connsiteX79" fmla="*/ 2457449 w 6353174"/>
              <a:gd name="connsiteY79" fmla="*/ 1573878 h 1623884"/>
              <a:gd name="connsiteX80" fmla="*/ 2536030 w 6353174"/>
              <a:gd name="connsiteY80" fmla="*/ 1616740 h 1623884"/>
              <a:gd name="connsiteX81" fmla="*/ 2633661 w 6353174"/>
              <a:gd name="connsiteY81" fmla="*/ 1623884 h 1623884"/>
              <a:gd name="connsiteX82" fmla="*/ 2721768 w 6353174"/>
              <a:gd name="connsiteY82" fmla="*/ 1611978 h 1623884"/>
              <a:gd name="connsiteX83" fmla="*/ 2755105 w 6353174"/>
              <a:gd name="connsiteY83" fmla="*/ 1573878 h 1623884"/>
              <a:gd name="connsiteX84" fmla="*/ 2726530 w 6353174"/>
              <a:gd name="connsiteY84" fmla="*/ 1516728 h 1623884"/>
              <a:gd name="connsiteX85" fmla="*/ 2631280 w 6353174"/>
              <a:gd name="connsiteY85" fmla="*/ 1483390 h 1623884"/>
              <a:gd name="connsiteX86" fmla="*/ 2514599 w 6353174"/>
              <a:gd name="connsiteY86" fmla="*/ 1483390 h 1623884"/>
              <a:gd name="connsiteX87" fmla="*/ 2483643 w 6353174"/>
              <a:gd name="connsiteY87" fmla="*/ 1466721 h 1623884"/>
              <a:gd name="connsiteX88" fmla="*/ 2505074 w 6353174"/>
              <a:gd name="connsiteY88" fmla="*/ 1445290 h 1623884"/>
              <a:gd name="connsiteX89" fmla="*/ 2597943 w 6353174"/>
              <a:gd name="connsiteY89" fmla="*/ 1433384 h 1623884"/>
              <a:gd name="connsiteX90" fmla="*/ 2686049 w 6353174"/>
              <a:gd name="connsiteY90" fmla="*/ 1435765 h 1623884"/>
              <a:gd name="connsiteX91" fmla="*/ 2764630 w 6353174"/>
              <a:gd name="connsiteY91" fmla="*/ 1380996 h 1623884"/>
              <a:gd name="connsiteX92" fmla="*/ 2802730 w 6353174"/>
              <a:gd name="connsiteY92" fmla="*/ 1383378 h 1623884"/>
              <a:gd name="connsiteX93" fmla="*/ 2852736 w 6353174"/>
              <a:gd name="connsiteY93" fmla="*/ 1431003 h 1623884"/>
              <a:gd name="connsiteX94" fmla="*/ 2921793 w 6353174"/>
              <a:gd name="connsiteY94" fmla="*/ 1450053 h 1623884"/>
              <a:gd name="connsiteX95" fmla="*/ 2933699 w 6353174"/>
              <a:gd name="connsiteY95" fmla="*/ 1481009 h 1623884"/>
              <a:gd name="connsiteX96" fmla="*/ 2933699 w 6353174"/>
              <a:gd name="connsiteY96" fmla="*/ 1516728 h 1623884"/>
              <a:gd name="connsiteX97" fmla="*/ 2886074 w 6353174"/>
              <a:gd name="connsiteY97" fmla="*/ 1552446 h 1623884"/>
              <a:gd name="connsiteX98" fmla="*/ 2840830 w 6353174"/>
              <a:gd name="connsiteY98" fmla="*/ 1509584 h 1623884"/>
              <a:gd name="connsiteX99" fmla="*/ 2817018 w 6353174"/>
              <a:gd name="connsiteY99" fmla="*/ 1461959 h 1623884"/>
              <a:gd name="connsiteX100" fmla="*/ 2790824 w 6353174"/>
              <a:gd name="connsiteY100" fmla="*/ 1483390 h 1623884"/>
              <a:gd name="connsiteX101" fmla="*/ 2807493 w 6353174"/>
              <a:gd name="connsiteY101" fmla="*/ 1561971 h 1623884"/>
              <a:gd name="connsiteX102" fmla="*/ 2874168 w 6353174"/>
              <a:gd name="connsiteY102" fmla="*/ 1578640 h 1623884"/>
              <a:gd name="connsiteX103" fmla="*/ 2981324 w 6353174"/>
              <a:gd name="connsiteY103" fmla="*/ 1595309 h 1623884"/>
              <a:gd name="connsiteX104" fmla="*/ 3095624 w 6353174"/>
              <a:gd name="connsiteY104" fmla="*/ 1550065 h 1623884"/>
              <a:gd name="connsiteX105" fmla="*/ 3200399 w 6353174"/>
              <a:gd name="connsiteY105" fmla="*/ 1545303 h 1623884"/>
              <a:gd name="connsiteX106" fmla="*/ 3274218 w 6353174"/>
              <a:gd name="connsiteY106" fmla="*/ 1557209 h 1623884"/>
              <a:gd name="connsiteX107" fmla="*/ 3309936 w 6353174"/>
              <a:gd name="connsiteY107" fmla="*/ 1511965 h 1623884"/>
              <a:gd name="connsiteX108" fmla="*/ 3357561 w 6353174"/>
              <a:gd name="connsiteY108" fmla="*/ 1490534 h 1623884"/>
              <a:gd name="connsiteX109" fmla="*/ 3400424 w 6353174"/>
              <a:gd name="connsiteY109" fmla="*/ 1495296 h 1623884"/>
              <a:gd name="connsiteX110" fmla="*/ 3450430 w 6353174"/>
              <a:gd name="connsiteY110" fmla="*/ 1550065 h 1623884"/>
              <a:gd name="connsiteX111" fmla="*/ 3455193 w 6353174"/>
              <a:gd name="connsiteY111" fmla="*/ 1552446 h 1623884"/>
              <a:gd name="connsiteX112" fmla="*/ 3495674 w 6353174"/>
              <a:gd name="connsiteY112" fmla="*/ 1576259 h 1623884"/>
              <a:gd name="connsiteX113" fmla="*/ 3552824 w 6353174"/>
              <a:gd name="connsiteY113" fmla="*/ 1581021 h 1623884"/>
              <a:gd name="connsiteX114" fmla="*/ 3593305 w 6353174"/>
              <a:gd name="connsiteY114" fmla="*/ 1571496 h 1623884"/>
              <a:gd name="connsiteX115" fmla="*/ 3626643 w 6353174"/>
              <a:gd name="connsiteY115" fmla="*/ 1528634 h 1623884"/>
              <a:gd name="connsiteX116" fmla="*/ 3759993 w 6353174"/>
              <a:gd name="connsiteY116" fmla="*/ 1559590 h 1623884"/>
              <a:gd name="connsiteX117" fmla="*/ 3821905 w 6353174"/>
              <a:gd name="connsiteY117" fmla="*/ 1490534 h 1623884"/>
              <a:gd name="connsiteX118" fmla="*/ 3998118 w 6353174"/>
              <a:gd name="connsiteY118" fmla="*/ 1519109 h 1623884"/>
              <a:gd name="connsiteX119" fmla="*/ 4052886 w 6353174"/>
              <a:gd name="connsiteY119" fmla="*/ 1519109 h 1623884"/>
              <a:gd name="connsiteX120" fmla="*/ 4112418 w 6353174"/>
              <a:gd name="connsiteY120" fmla="*/ 1414334 h 1623884"/>
              <a:gd name="connsiteX121" fmla="*/ 4219574 w 6353174"/>
              <a:gd name="connsiteY121" fmla="*/ 1450053 h 1623884"/>
              <a:gd name="connsiteX122" fmla="*/ 4257674 w 6353174"/>
              <a:gd name="connsiteY122" fmla="*/ 1476246 h 1623884"/>
              <a:gd name="connsiteX123" fmla="*/ 4319586 w 6353174"/>
              <a:gd name="connsiteY123" fmla="*/ 1404809 h 1623884"/>
              <a:gd name="connsiteX124" fmla="*/ 4555330 w 6353174"/>
              <a:gd name="connsiteY124" fmla="*/ 1438146 h 1623884"/>
              <a:gd name="connsiteX125" fmla="*/ 4512468 w 6353174"/>
              <a:gd name="connsiteY125" fmla="*/ 1495296 h 1623884"/>
              <a:gd name="connsiteX126" fmla="*/ 4571999 w 6353174"/>
              <a:gd name="connsiteY126" fmla="*/ 1557209 h 1623884"/>
              <a:gd name="connsiteX127" fmla="*/ 4607718 w 6353174"/>
              <a:gd name="connsiteY127" fmla="*/ 1585784 h 1623884"/>
              <a:gd name="connsiteX128" fmla="*/ 4791074 w 6353174"/>
              <a:gd name="connsiteY128" fmla="*/ 1600071 h 1623884"/>
              <a:gd name="connsiteX129" fmla="*/ 4993480 w 6353174"/>
              <a:gd name="connsiteY129" fmla="*/ 1583403 h 1623884"/>
              <a:gd name="connsiteX130" fmla="*/ 5191124 w 6353174"/>
              <a:gd name="connsiteY130" fmla="*/ 1561971 h 1623884"/>
              <a:gd name="connsiteX131" fmla="*/ 5360193 w 6353174"/>
              <a:gd name="connsiteY131" fmla="*/ 1540540 h 1623884"/>
              <a:gd name="connsiteX132" fmla="*/ 5467349 w 6353174"/>
              <a:gd name="connsiteY132" fmla="*/ 1550065 h 1623884"/>
              <a:gd name="connsiteX133" fmla="*/ 5543549 w 6353174"/>
              <a:gd name="connsiteY133" fmla="*/ 1509584 h 1623884"/>
              <a:gd name="connsiteX134" fmla="*/ 5600699 w 6353174"/>
              <a:gd name="connsiteY134" fmla="*/ 1442909 h 1623884"/>
              <a:gd name="connsiteX135" fmla="*/ 5653086 w 6353174"/>
              <a:gd name="connsiteY135" fmla="*/ 1433384 h 1623884"/>
              <a:gd name="connsiteX136" fmla="*/ 5791199 w 6353174"/>
              <a:gd name="connsiteY136" fmla="*/ 1471484 h 1623884"/>
              <a:gd name="connsiteX137" fmla="*/ 5850730 w 6353174"/>
              <a:gd name="connsiteY137" fmla="*/ 1459578 h 1623884"/>
              <a:gd name="connsiteX138" fmla="*/ 5929311 w 6353174"/>
              <a:gd name="connsiteY138" fmla="*/ 1488153 h 1623884"/>
              <a:gd name="connsiteX139" fmla="*/ 5991224 w 6353174"/>
              <a:gd name="connsiteY139" fmla="*/ 1531015 h 1623884"/>
              <a:gd name="connsiteX140" fmla="*/ 6086474 w 6353174"/>
              <a:gd name="connsiteY140" fmla="*/ 1538159 h 1623884"/>
              <a:gd name="connsiteX141" fmla="*/ 6124574 w 6353174"/>
              <a:gd name="connsiteY141" fmla="*/ 1521490 h 1623884"/>
              <a:gd name="connsiteX142" fmla="*/ 6186486 w 6353174"/>
              <a:gd name="connsiteY142" fmla="*/ 1521490 h 1623884"/>
              <a:gd name="connsiteX143" fmla="*/ 6305549 w 6353174"/>
              <a:gd name="connsiteY143" fmla="*/ 1542921 h 1623884"/>
              <a:gd name="connsiteX144" fmla="*/ 6350793 w 6353174"/>
              <a:gd name="connsiteY144" fmla="*/ 1526253 h 1623884"/>
              <a:gd name="connsiteX145" fmla="*/ 6334124 w 6353174"/>
              <a:gd name="connsiteY145" fmla="*/ 1469103 h 1623884"/>
              <a:gd name="connsiteX146" fmla="*/ 6353174 w 6353174"/>
              <a:gd name="connsiteY146" fmla="*/ 1409571 h 1623884"/>
              <a:gd name="connsiteX147" fmla="*/ 6338886 w 6353174"/>
              <a:gd name="connsiteY147" fmla="*/ 1342896 h 1623884"/>
              <a:gd name="connsiteX148" fmla="*/ 6322218 w 6353174"/>
              <a:gd name="connsiteY148" fmla="*/ 1290509 h 1623884"/>
              <a:gd name="connsiteX149" fmla="*/ 6348411 w 6353174"/>
              <a:gd name="connsiteY149" fmla="*/ 1273840 h 1623884"/>
              <a:gd name="connsiteX150" fmla="*/ 6341268 w 6353174"/>
              <a:gd name="connsiteY150" fmla="*/ 1209546 h 1623884"/>
              <a:gd name="connsiteX0" fmla="*/ 6391274 w 6403180"/>
              <a:gd name="connsiteY0" fmla="*/ 1209546 h 1623884"/>
              <a:gd name="connsiteX1" fmla="*/ 6281736 w 6403180"/>
              <a:gd name="connsiteY1" fmla="*/ 1173828 h 1623884"/>
              <a:gd name="connsiteX2" fmla="*/ 6224586 w 6403180"/>
              <a:gd name="connsiteY2" fmla="*/ 1188115 h 1623884"/>
              <a:gd name="connsiteX3" fmla="*/ 6165055 w 6403180"/>
              <a:gd name="connsiteY3" fmla="*/ 1169065 h 1623884"/>
              <a:gd name="connsiteX4" fmla="*/ 6055517 w 6403180"/>
              <a:gd name="connsiteY4" fmla="*/ 1109534 h 1623884"/>
              <a:gd name="connsiteX5" fmla="*/ 5895974 w 6403180"/>
              <a:gd name="connsiteY5" fmla="*/ 1078578 h 1623884"/>
              <a:gd name="connsiteX6" fmla="*/ 5724524 w 6403180"/>
              <a:gd name="connsiteY6" fmla="*/ 1054765 h 1623884"/>
              <a:gd name="connsiteX7" fmla="*/ 5595936 w 6403180"/>
              <a:gd name="connsiteY7" fmla="*/ 978565 h 1623884"/>
              <a:gd name="connsiteX8" fmla="*/ 5517355 w 6403180"/>
              <a:gd name="connsiteY8" fmla="*/ 949990 h 1623884"/>
              <a:gd name="connsiteX9" fmla="*/ 5305424 w 6403180"/>
              <a:gd name="connsiteY9" fmla="*/ 921415 h 1623884"/>
              <a:gd name="connsiteX10" fmla="*/ 5174455 w 6403180"/>
              <a:gd name="connsiteY10" fmla="*/ 914271 h 1623884"/>
              <a:gd name="connsiteX11" fmla="*/ 5100636 w 6403180"/>
              <a:gd name="connsiteY11" fmla="*/ 852359 h 1623884"/>
              <a:gd name="connsiteX12" fmla="*/ 5057774 w 6403180"/>
              <a:gd name="connsiteY12" fmla="*/ 778540 h 1623884"/>
              <a:gd name="connsiteX13" fmla="*/ 4981574 w 6403180"/>
              <a:gd name="connsiteY13" fmla="*/ 740440 h 1623884"/>
              <a:gd name="connsiteX14" fmla="*/ 4788692 w 6403180"/>
              <a:gd name="connsiteY14" fmla="*/ 685671 h 1623884"/>
              <a:gd name="connsiteX15" fmla="*/ 4660105 w 6403180"/>
              <a:gd name="connsiteY15" fmla="*/ 654715 h 1623884"/>
              <a:gd name="connsiteX16" fmla="*/ 4567236 w 6403180"/>
              <a:gd name="connsiteY16" fmla="*/ 635665 h 1623884"/>
              <a:gd name="connsiteX17" fmla="*/ 4424361 w 6403180"/>
              <a:gd name="connsiteY17" fmla="*/ 864265 h 1623884"/>
              <a:gd name="connsiteX18" fmla="*/ 4371974 w 6403180"/>
              <a:gd name="connsiteY18" fmla="*/ 930940 h 1623884"/>
              <a:gd name="connsiteX19" fmla="*/ 3829049 w 6403180"/>
              <a:gd name="connsiteY19" fmla="*/ 954753 h 1623884"/>
              <a:gd name="connsiteX20" fmla="*/ 3414711 w 6403180"/>
              <a:gd name="connsiteY20" fmla="*/ 961896 h 1623884"/>
              <a:gd name="connsiteX21" fmla="*/ 2728911 w 6403180"/>
              <a:gd name="connsiteY21" fmla="*/ 983328 h 1623884"/>
              <a:gd name="connsiteX22" fmla="*/ 2278855 w 6403180"/>
              <a:gd name="connsiteY22" fmla="*/ 985709 h 1623884"/>
              <a:gd name="connsiteX23" fmla="*/ 2055017 w 6403180"/>
              <a:gd name="connsiteY23" fmla="*/ 983328 h 1623884"/>
              <a:gd name="connsiteX24" fmla="*/ 1928811 w 6403180"/>
              <a:gd name="connsiteY24" fmla="*/ 954753 h 1623884"/>
              <a:gd name="connsiteX25" fmla="*/ 1871661 w 6403180"/>
              <a:gd name="connsiteY25" fmla="*/ 933321 h 1623884"/>
              <a:gd name="connsiteX26" fmla="*/ 1824036 w 6403180"/>
              <a:gd name="connsiteY26" fmla="*/ 892840 h 1623884"/>
              <a:gd name="connsiteX27" fmla="*/ 1776411 w 6403180"/>
              <a:gd name="connsiteY27" fmla="*/ 792828 h 1623884"/>
              <a:gd name="connsiteX28" fmla="*/ 1747836 w 6403180"/>
              <a:gd name="connsiteY28" fmla="*/ 664240 h 1623884"/>
              <a:gd name="connsiteX29" fmla="*/ 1721642 w 6403180"/>
              <a:gd name="connsiteY29" fmla="*/ 535653 h 1623884"/>
              <a:gd name="connsiteX30" fmla="*/ 1685924 w 6403180"/>
              <a:gd name="connsiteY30" fmla="*/ 480884 h 1623884"/>
              <a:gd name="connsiteX31" fmla="*/ 1574005 w 6403180"/>
              <a:gd name="connsiteY31" fmla="*/ 414209 h 1623884"/>
              <a:gd name="connsiteX32" fmla="*/ 1445417 w 6403180"/>
              <a:gd name="connsiteY32" fmla="*/ 371346 h 1623884"/>
              <a:gd name="connsiteX33" fmla="*/ 1319211 w 6403180"/>
              <a:gd name="connsiteY33" fmla="*/ 361821 h 1623884"/>
              <a:gd name="connsiteX34" fmla="*/ 1209674 w 6403180"/>
              <a:gd name="connsiteY34" fmla="*/ 366584 h 1623884"/>
              <a:gd name="connsiteX35" fmla="*/ 1159667 w 6403180"/>
              <a:gd name="connsiteY35" fmla="*/ 380871 h 1623884"/>
              <a:gd name="connsiteX36" fmla="*/ 1119186 w 6403180"/>
              <a:gd name="connsiteY36" fmla="*/ 361821 h 1623884"/>
              <a:gd name="connsiteX37" fmla="*/ 1054892 w 6403180"/>
              <a:gd name="connsiteY37" fmla="*/ 307053 h 1623884"/>
              <a:gd name="connsiteX38" fmla="*/ 1016792 w 6403180"/>
              <a:gd name="connsiteY38" fmla="*/ 247521 h 1623884"/>
              <a:gd name="connsiteX39" fmla="*/ 1035842 w 6403180"/>
              <a:gd name="connsiteY39" fmla="*/ 223709 h 1623884"/>
              <a:gd name="connsiteX40" fmla="*/ 883442 w 6403180"/>
              <a:gd name="connsiteY40" fmla="*/ 157034 h 1623884"/>
              <a:gd name="connsiteX41" fmla="*/ 761999 w 6403180"/>
              <a:gd name="connsiteY41" fmla="*/ 245140 h 1623884"/>
              <a:gd name="connsiteX42" fmla="*/ 642936 w 6403180"/>
              <a:gd name="connsiteY42" fmla="*/ 230853 h 1623884"/>
              <a:gd name="connsiteX43" fmla="*/ 573880 w 6403180"/>
              <a:gd name="connsiteY43" fmla="*/ 235615 h 1623884"/>
              <a:gd name="connsiteX44" fmla="*/ 240505 w 6403180"/>
              <a:gd name="connsiteY44" fmla="*/ 28447 h 1623884"/>
              <a:gd name="connsiteX45" fmla="*/ 209550 w 6403180"/>
              <a:gd name="connsiteY45" fmla="*/ 109409 h 1623884"/>
              <a:gd name="connsiteX46" fmla="*/ 0 w 6403180"/>
              <a:gd name="connsiteY46" fmla="*/ 340390 h 1623884"/>
              <a:gd name="connsiteX47" fmla="*/ 50006 w 6403180"/>
              <a:gd name="connsiteY47" fmla="*/ 373728 h 1623884"/>
              <a:gd name="connsiteX48" fmla="*/ 119061 w 6403180"/>
              <a:gd name="connsiteY48" fmla="*/ 407065 h 1623884"/>
              <a:gd name="connsiteX49" fmla="*/ 176211 w 6403180"/>
              <a:gd name="connsiteY49" fmla="*/ 447547 h 1623884"/>
              <a:gd name="connsiteX50" fmla="*/ 233362 w 6403180"/>
              <a:gd name="connsiteY50" fmla="*/ 576134 h 1623884"/>
              <a:gd name="connsiteX51" fmla="*/ 283367 w 6403180"/>
              <a:gd name="connsiteY51" fmla="*/ 671384 h 1623884"/>
              <a:gd name="connsiteX52" fmla="*/ 383380 w 6403180"/>
              <a:gd name="connsiteY52" fmla="*/ 680908 h 1623884"/>
              <a:gd name="connsiteX53" fmla="*/ 392905 w 6403180"/>
              <a:gd name="connsiteY53" fmla="*/ 745203 h 1623884"/>
              <a:gd name="connsiteX54" fmla="*/ 359568 w 6403180"/>
              <a:gd name="connsiteY54" fmla="*/ 840452 h 1623884"/>
              <a:gd name="connsiteX55" fmla="*/ 300036 w 6403180"/>
              <a:gd name="connsiteY55" fmla="*/ 930940 h 1623884"/>
              <a:gd name="connsiteX56" fmla="*/ 328611 w 6403180"/>
              <a:gd name="connsiteY56" fmla="*/ 888078 h 1623884"/>
              <a:gd name="connsiteX57" fmla="*/ 385761 w 6403180"/>
              <a:gd name="connsiteY57" fmla="*/ 971421 h 1623884"/>
              <a:gd name="connsiteX58" fmla="*/ 602455 w 6403180"/>
              <a:gd name="connsiteY58" fmla="*/ 1050003 h 1623884"/>
              <a:gd name="connsiteX59" fmla="*/ 638174 w 6403180"/>
              <a:gd name="connsiteY59" fmla="*/ 1047622 h 1623884"/>
              <a:gd name="connsiteX60" fmla="*/ 707230 w 6403180"/>
              <a:gd name="connsiteY60" fmla="*/ 1061909 h 1623884"/>
              <a:gd name="connsiteX61" fmla="*/ 809624 w 6403180"/>
              <a:gd name="connsiteY61" fmla="*/ 1061909 h 1623884"/>
              <a:gd name="connsiteX62" fmla="*/ 878680 w 6403180"/>
              <a:gd name="connsiteY62" fmla="*/ 1023809 h 1623884"/>
              <a:gd name="connsiteX63" fmla="*/ 938211 w 6403180"/>
              <a:gd name="connsiteY63" fmla="*/ 1021428 h 1623884"/>
              <a:gd name="connsiteX64" fmla="*/ 1045367 w 6403180"/>
              <a:gd name="connsiteY64" fmla="*/ 1092865 h 1623884"/>
              <a:gd name="connsiteX65" fmla="*/ 1050130 w 6403180"/>
              <a:gd name="connsiteY65" fmla="*/ 1061909 h 1623884"/>
              <a:gd name="connsiteX66" fmla="*/ 1121567 w 6403180"/>
              <a:gd name="connsiteY66" fmla="*/ 1100009 h 1623884"/>
              <a:gd name="connsiteX67" fmla="*/ 1243011 w 6403180"/>
              <a:gd name="connsiteY67" fmla="*/ 1183353 h 1623884"/>
              <a:gd name="connsiteX68" fmla="*/ 1321592 w 6403180"/>
              <a:gd name="connsiteY68" fmla="*/ 1200021 h 1623884"/>
              <a:gd name="connsiteX69" fmla="*/ 1385886 w 6403180"/>
              <a:gd name="connsiteY69" fmla="*/ 1314321 h 1623884"/>
              <a:gd name="connsiteX70" fmla="*/ 1597817 w 6403180"/>
              <a:gd name="connsiteY70" fmla="*/ 1414334 h 1623884"/>
              <a:gd name="connsiteX71" fmla="*/ 1712117 w 6403180"/>
              <a:gd name="connsiteY71" fmla="*/ 1421478 h 1623884"/>
              <a:gd name="connsiteX72" fmla="*/ 1933574 w 6403180"/>
              <a:gd name="connsiteY72" fmla="*/ 1402428 h 1623884"/>
              <a:gd name="connsiteX73" fmla="*/ 2040730 w 6403180"/>
              <a:gd name="connsiteY73" fmla="*/ 1402428 h 1623884"/>
              <a:gd name="connsiteX74" fmla="*/ 2109786 w 6403180"/>
              <a:gd name="connsiteY74" fmla="*/ 1438146 h 1623884"/>
              <a:gd name="connsiteX75" fmla="*/ 2164555 w 6403180"/>
              <a:gd name="connsiteY75" fmla="*/ 1490534 h 1623884"/>
              <a:gd name="connsiteX76" fmla="*/ 2240755 w 6403180"/>
              <a:gd name="connsiteY76" fmla="*/ 1471484 h 1623884"/>
              <a:gd name="connsiteX77" fmla="*/ 2331242 w 6403180"/>
              <a:gd name="connsiteY77" fmla="*/ 1454815 h 1623884"/>
              <a:gd name="connsiteX78" fmla="*/ 2386011 w 6403180"/>
              <a:gd name="connsiteY78" fmla="*/ 1473865 h 1623884"/>
              <a:gd name="connsiteX79" fmla="*/ 2507455 w 6403180"/>
              <a:gd name="connsiteY79" fmla="*/ 1573878 h 1623884"/>
              <a:gd name="connsiteX80" fmla="*/ 2586036 w 6403180"/>
              <a:gd name="connsiteY80" fmla="*/ 1616740 h 1623884"/>
              <a:gd name="connsiteX81" fmla="*/ 2683667 w 6403180"/>
              <a:gd name="connsiteY81" fmla="*/ 1623884 h 1623884"/>
              <a:gd name="connsiteX82" fmla="*/ 2771774 w 6403180"/>
              <a:gd name="connsiteY82" fmla="*/ 1611978 h 1623884"/>
              <a:gd name="connsiteX83" fmla="*/ 2805111 w 6403180"/>
              <a:gd name="connsiteY83" fmla="*/ 1573878 h 1623884"/>
              <a:gd name="connsiteX84" fmla="*/ 2776536 w 6403180"/>
              <a:gd name="connsiteY84" fmla="*/ 1516728 h 1623884"/>
              <a:gd name="connsiteX85" fmla="*/ 2681286 w 6403180"/>
              <a:gd name="connsiteY85" fmla="*/ 1483390 h 1623884"/>
              <a:gd name="connsiteX86" fmla="*/ 2564605 w 6403180"/>
              <a:gd name="connsiteY86" fmla="*/ 1483390 h 1623884"/>
              <a:gd name="connsiteX87" fmla="*/ 2533649 w 6403180"/>
              <a:gd name="connsiteY87" fmla="*/ 1466721 h 1623884"/>
              <a:gd name="connsiteX88" fmla="*/ 2555080 w 6403180"/>
              <a:gd name="connsiteY88" fmla="*/ 1445290 h 1623884"/>
              <a:gd name="connsiteX89" fmla="*/ 2647949 w 6403180"/>
              <a:gd name="connsiteY89" fmla="*/ 1433384 h 1623884"/>
              <a:gd name="connsiteX90" fmla="*/ 2736055 w 6403180"/>
              <a:gd name="connsiteY90" fmla="*/ 1435765 h 1623884"/>
              <a:gd name="connsiteX91" fmla="*/ 2814636 w 6403180"/>
              <a:gd name="connsiteY91" fmla="*/ 1380996 h 1623884"/>
              <a:gd name="connsiteX92" fmla="*/ 2852736 w 6403180"/>
              <a:gd name="connsiteY92" fmla="*/ 1383378 h 1623884"/>
              <a:gd name="connsiteX93" fmla="*/ 2902742 w 6403180"/>
              <a:gd name="connsiteY93" fmla="*/ 1431003 h 1623884"/>
              <a:gd name="connsiteX94" fmla="*/ 2971799 w 6403180"/>
              <a:gd name="connsiteY94" fmla="*/ 1450053 h 1623884"/>
              <a:gd name="connsiteX95" fmla="*/ 2983705 w 6403180"/>
              <a:gd name="connsiteY95" fmla="*/ 1481009 h 1623884"/>
              <a:gd name="connsiteX96" fmla="*/ 2983705 w 6403180"/>
              <a:gd name="connsiteY96" fmla="*/ 1516728 h 1623884"/>
              <a:gd name="connsiteX97" fmla="*/ 2936080 w 6403180"/>
              <a:gd name="connsiteY97" fmla="*/ 1552446 h 1623884"/>
              <a:gd name="connsiteX98" fmla="*/ 2890836 w 6403180"/>
              <a:gd name="connsiteY98" fmla="*/ 1509584 h 1623884"/>
              <a:gd name="connsiteX99" fmla="*/ 2867024 w 6403180"/>
              <a:gd name="connsiteY99" fmla="*/ 1461959 h 1623884"/>
              <a:gd name="connsiteX100" fmla="*/ 2840830 w 6403180"/>
              <a:gd name="connsiteY100" fmla="*/ 1483390 h 1623884"/>
              <a:gd name="connsiteX101" fmla="*/ 2857499 w 6403180"/>
              <a:gd name="connsiteY101" fmla="*/ 1561971 h 1623884"/>
              <a:gd name="connsiteX102" fmla="*/ 2924174 w 6403180"/>
              <a:gd name="connsiteY102" fmla="*/ 1578640 h 1623884"/>
              <a:gd name="connsiteX103" fmla="*/ 3031330 w 6403180"/>
              <a:gd name="connsiteY103" fmla="*/ 1595309 h 1623884"/>
              <a:gd name="connsiteX104" fmla="*/ 3145630 w 6403180"/>
              <a:gd name="connsiteY104" fmla="*/ 1550065 h 1623884"/>
              <a:gd name="connsiteX105" fmla="*/ 3250405 w 6403180"/>
              <a:gd name="connsiteY105" fmla="*/ 1545303 h 1623884"/>
              <a:gd name="connsiteX106" fmla="*/ 3324224 w 6403180"/>
              <a:gd name="connsiteY106" fmla="*/ 1557209 h 1623884"/>
              <a:gd name="connsiteX107" fmla="*/ 3359942 w 6403180"/>
              <a:gd name="connsiteY107" fmla="*/ 1511965 h 1623884"/>
              <a:gd name="connsiteX108" fmla="*/ 3407567 w 6403180"/>
              <a:gd name="connsiteY108" fmla="*/ 1490534 h 1623884"/>
              <a:gd name="connsiteX109" fmla="*/ 3450430 w 6403180"/>
              <a:gd name="connsiteY109" fmla="*/ 1495296 h 1623884"/>
              <a:gd name="connsiteX110" fmla="*/ 3500436 w 6403180"/>
              <a:gd name="connsiteY110" fmla="*/ 1550065 h 1623884"/>
              <a:gd name="connsiteX111" fmla="*/ 3505199 w 6403180"/>
              <a:gd name="connsiteY111" fmla="*/ 1552446 h 1623884"/>
              <a:gd name="connsiteX112" fmla="*/ 3545680 w 6403180"/>
              <a:gd name="connsiteY112" fmla="*/ 1576259 h 1623884"/>
              <a:gd name="connsiteX113" fmla="*/ 3602830 w 6403180"/>
              <a:gd name="connsiteY113" fmla="*/ 1581021 h 1623884"/>
              <a:gd name="connsiteX114" fmla="*/ 3643311 w 6403180"/>
              <a:gd name="connsiteY114" fmla="*/ 1571496 h 1623884"/>
              <a:gd name="connsiteX115" fmla="*/ 3676649 w 6403180"/>
              <a:gd name="connsiteY115" fmla="*/ 1528634 h 1623884"/>
              <a:gd name="connsiteX116" fmla="*/ 3809999 w 6403180"/>
              <a:gd name="connsiteY116" fmla="*/ 1559590 h 1623884"/>
              <a:gd name="connsiteX117" fmla="*/ 3871911 w 6403180"/>
              <a:gd name="connsiteY117" fmla="*/ 1490534 h 1623884"/>
              <a:gd name="connsiteX118" fmla="*/ 4048124 w 6403180"/>
              <a:gd name="connsiteY118" fmla="*/ 1519109 h 1623884"/>
              <a:gd name="connsiteX119" fmla="*/ 4102892 w 6403180"/>
              <a:gd name="connsiteY119" fmla="*/ 1519109 h 1623884"/>
              <a:gd name="connsiteX120" fmla="*/ 4162424 w 6403180"/>
              <a:gd name="connsiteY120" fmla="*/ 1414334 h 1623884"/>
              <a:gd name="connsiteX121" fmla="*/ 4269580 w 6403180"/>
              <a:gd name="connsiteY121" fmla="*/ 1450053 h 1623884"/>
              <a:gd name="connsiteX122" fmla="*/ 4307680 w 6403180"/>
              <a:gd name="connsiteY122" fmla="*/ 1476246 h 1623884"/>
              <a:gd name="connsiteX123" fmla="*/ 4369592 w 6403180"/>
              <a:gd name="connsiteY123" fmla="*/ 1404809 h 1623884"/>
              <a:gd name="connsiteX124" fmla="*/ 4605336 w 6403180"/>
              <a:gd name="connsiteY124" fmla="*/ 1438146 h 1623884"/>
              <a:gd name="connsiteX125" fmla="*/ 4562474 w 6403180"/>
              <a:gd name="connsiteY125" fmla="*/ 1495296 h 1623884"/>
              <a:gd name="connsiteX126" fmla="*/ 4622005 w 6403180"/>
              <a:gd name="connsiteY126" fmla="*/ 1557209 h 1623884"/>
              <a:gd name="connsiteX127" fmla="*/ 4657724 w 6403180"/>
              <a:gd name="connsiteY127" fmla="*/ 1585784 h 1623884"/>
              <a:gd name="connsiteX128" fmla="*/ 4841080 w 6403180"/>
              <a:gd name="connsiteY128" fmla="*/ 1600071 h 1623884"/>
              <a:gd name="connsiteX129" fmla="*/ 5043486 w 6403180"/>
              <a:gd name="connsiteY129" fmla="*/ 1583403 h 1623884"/>
              <a:gd name="connsiteX130" fmla="*/ 5241130 w 6403180"/>
              <a:gd name="connsiteY130" fmla="*/ 1561971 h 1623884"/>
              <a:gd name="connsiteX131" fmla="*/ 5410199 w 6403180"/>
              <a:gd name="connsiteY131" fmla="*/ 1540540 h 1623884"/>
              <a:gd name="connsiteX132" fmla="*/ 5517355 w 6403180"/>
              <a:gd name="connsiteY132" fmla="*/ 1550065 h 1623884"/>
              <a:gd name="connsiteX133" fmla="*/ 5593555 w 6403180"/>
              <a:gd name="connsiteY133" fmla="*/ 1509584 h 1623884"/>
              <a:gd name="connsiteX134" fmla="*/ 5650705 w 6403180"/>
              <a:gd name="connsiteY134" fmla="*/ 1442909 h 1623884"/>
              <a:gd name="connsiteX135" fmla="*/ 5703092 w 6403180"/>
              <a:gd name="connsiteY135" fmla="*/ 1433384 h 1623884"/>
              <a:gd name="connsiteX136" fmla="*/ 5841205 w 6403180"/>
              <a:gd name="connsiteY136" fmla="*/ 1471484 h 1623884"/>
              <a:gd name="connsiteX137" fmla="*/ 5900736 w 6403180"/>
              <a:gd name="connsiteY137" fmla="*/ 1459578 h 1623884"/>
              <a:gd name="connsiteX138" fmla="*/ 5979317 w 6403180"/>
              <a:gd name="connsiteY138" fmla="*/ 1488153 h 1623884"/>
              <a:gd name="connsiteX139" fmla="*/ 6041230 w 6403180"/>
              <a:gd name="connsiteY139" fmla="*/ 1531015 h 1623884"/>
              <a:gd name="connsiteX140" fmla="*/ 6136480 w 6403180"/>
              <a:gd name="connsiteY140" fmla="*/ 1538159 h 1623884"/>
              <a:gd name="connsiteX141" fmla="*/ 6174580 w 6403180"/>
              <a:gd name="connsiteY141" fmla="*/ 1521490 h 1623884"/>
              <a:gd name="connsiteX142" fmla="*/ 6236492 w 6403180"/>
              <a:gd name="connsiteY142" fmla="*/ 1521490 h 1623884"/>
              <a:gd name="connsiteX143" fmla="*/ 6355555 w 6403180"/>
              <a:gd name="connsiteY143" fmla="*/ 1542921 h 1623884"/>
              <a:gd name="connsiteX144" fmla="*/ 6400799 w 6403180"/>
              <a:gd name="connsiteY144" fmla="*/ 1526253 h 1623884"/>
              <a:gd name="connsiteX145" fmla="*/ 6384130 w 6403180"/>
              <a:gd name="connsiteY145" fmla="*/ 1469103 h 1623884"/>
              <a:gd name="connsiteX146" fmla="*/ 6403180 w 6403180"/>
              <a:gd name="connsiteY146" fmla="*/ 1409571 h 1623884"/>
              <a:gd name="connsiteX147" fmla="*/ 6388892 w 6403180"/>
              <a:gd name="connsiteY147" fmla="*/ 1342896 h 1623884"/>
              <a:gd name="connsiteX148" fmla="*/ 6372224 w 6403180"/>
              <a:gd name="connsiteY148" fmla="*/ 1290509 h 1623884"/>
              <a:gd name="connsiteX149" fmla="*/ 6398417 w 6403180"/>
              <a:gd name="connsiteY149" fmla="*/ 1273840 h 1623884"/>
              <a:gd name="connsiteX150" fmla="*/ 6391274 w 6403180"/>
              <a:gd name="connsiteY150" fmla="*/ 1209546 h 1623884"/>
              <a:gd name="connsiteX0" fmla="*/ 6391274 w 6403180"/>
              <a:gd name="connsiteY0" fmla="*/ 1209546 h 1623884"/>
              <a:gd name="connsiteX1" fmla="*/ 6281736 w 6403180"/>
              <a:gd name="connsiteY1" fmla="*/ 1173828 h 1623884"/>
              <a:gd name="connsiteX2" fmla="*/ 6224586 w 6403180"/>
              <a:gd name="connsiteY2" fmla="*/ 1188115 h 1623884"/>
              <a:gd name="connsiteX3" fmla="*/ 6165055 w 6403180"/>
              <a:gd name="connsiteY3" fmla="*/ 1169065 h 1623884"/>
              <a:gd name="connsiteX4" fmla="*/ 6055517 w 6403180"/>
              <a:gd name="connsiteY4" fmla="*/ 1109534 h 1623884"/>
              <a:gd name="connsiteX5" fmla="*/ 5895974 w 6403180"/>
              <a:gd name="connsiteY5" fmla="*/ 1078578 h 1623884"/>
              <a:gd name="connsiteX6" fmla="*/ 5724524 w 6403180"/>
              <a:gd name="connsiteY6" fmla="*/ 1054765 h 1623884"/>
              <a:gd name="connsiteX7" fmla="*/ 5595936 w 6403180"/>
              <a:gd name="connsiteY7" fmla="*/ 978565 h 1623884"/>
              <a:gd name="connsiteX8" fmla="*/ 5517355 w 6403180"/>
              <a:gd name="connsiteY8" fmla="*/ 949990 h 1623884"/>
              <a:gd name="connsiteX9" fmla="*/ 5305424 w 6403180"/>
              <a:gd name="connsiteY9" fmla="*/ 921415 h 1623884"/>
              <a:gd name="connsiteX10" fmla="*/ 5174455 w 6403180"/>
              <a:gd name="connsiteY10" fmla="*/ 914271 h 1623884"/>
              <a:gd name="connsiteX11" fmla="*/ 5100636 w 6403180"/>
              <a:gd name="connsiteY11" fmla="*/ 852359 h 1623884"/>
              <a:gd name="connsiteX12" fmla="*/ 5057774 w 6403180"/>
              <a:gd name="connsiteY12" fmla="*/ 778540 h 1623884"/>
              <a:gd name="connsiteX13" fmla="*/ 4981574 w 6403180"/>
              <a:gd name="connsiteY13" fmla="*/ 740440 h 1623884"/>
              <a:gd name="connsiteX14" fmla="*/ 4788692 w 6403180"/>
              <a:gd name="connsiteY14" fmla="*/ 685671 h 1623884"/>
              <a:gd name="connsiteX15" fmla="*/ 4660105 w 6403180"/>
              <a:gd name="connsiteY15" fmla="*/ 654715 h 1623884"/>
              <a:gd name="connsiteX16" fmla="*/ 4567236 w 6403180"/>
              <a:gd name="connsiteY16" fmla="*/ 635665 h 1623884"/>
              <a:gd name="connsiteX17" fmla="*/ 4424361 w 6403180"/>
              <a:gd name="connsiteY17" fmla="*/ 864265 h 1623884"/>
              <a:gd name="connsiteX18" fmla="*/ 4371974 w 6403180"/>
              <a:gd name="connsiteY18" fmla="*/ 930940 h 1623884"/>
              <a:gd name="connsiteX19" fmla="*/ 3829049 w 6403180"/>
              <a:gd name="connsiteY19" fmla="*/ 954753 h 1623884"/>
              <a:gd name="connsiteX20" fmla="*/ 3414711 w 6403180"/>
              <a:gd name="connsiteY20" fmla="*/ 961896 h 1623884"/>
              <a:gd name="connsiteX21" fmla="*/ 2728911 w 6403180"/>
              <a:gd name="connsiteY21" fmla="*/ 983328 h 1623884"/>
              <a:gd name="connsiteX22" fmla="*/ 2278855 w 6403180"/>
              <a:gd name="connsiteY22" fmla="*/ 985709 h 1623884"/>
              <a:gd name="connsiteX23" fmla="*/ 2055017 w 6403180"/>
              <a:gd name="connsiteY23" fmla="*/ 983328 h 1623884"/>
              <a:gd name="connsiteX24" fmla="*/ 1928811 w 6403180"/>
              <a:gd name="connsiteY24" fmla="*/ 954753 h 1623884"/>
              <a:gd name="connsiteX25" fmla="*/ 1871661 w 6403180"/>
              <a:gd name="connsiteY25" fmla="*/ 933321 h 1623884"/>
              <a:gd name="connsiteX26" fmla="*/ 1824036 w 6403180"/>
              <a:gd name="connsiteY26" fmla="*/ 892840 h 1623884"/>
              <a:gd name="connsiteX27" fmla="*/ 1776411 w 6403180"/>
              <a:gd name="connsiteY27" fmla="*/ 792828 h 1623884"/>
              <a:gd name="connsiteX28" fmla="*/ 1747836 w 6403180"/>
              <a:gd name="connsiteY28" fmla="*/ 664240 h 1623884"/>
              <a:gd name="connsiteX29" fmla="*/ 1721642 w 6403180"/>
              <a:gd name="connsiteY29" fmla="*/ 535653 h 1623884"/>
              <a:gd name="connsiteX30" fmla="*/ 1685924 w 6403180"/>
              <a:gd name="connsiteY30" fmla="*/ 480884 h 1623884"/>
              <a:gd name="connsiteX31" fmla="*/ 1574005 w 6403180"/>
              <a:gd name="connsiteY31" fmla="*/ 414209 h 1623884"/>
              <a:gd name="connsiteX32" fmla="*/ 1445417 w 6403180"/>
              <a:gd name="connsiteY32" fmla="*/ 371346 h 1623884"/>
              <a:gd name="connsiteX33" fmla="*/ 1319211 w 6403180"/>
              <a:gd name="connsiteY33" fmla="*/ 361821 h 1623884"/>
              <a:gd name="connsiteX34" fmla="*/ 1209674 w 6403180"/>
              <a:gd name="connsiteY34" fmla="*/ 366584 h 1623884"/>
              <a:gd name="connsiteX35" fmla="*/ 1159667 w 6403180"/>
              <a:gd name="connsiteY35" fmla="*/ 380871 h 1623884"/>
              <a:gd name="connsiteX36" fmla="*/ 1119186 w 6403180"/>
              <a:gd name="connsiteY36" fmla="*/ 361821 h 1623884"/>
              <a:gd name="connsiteX37" fmla="*/ 1054892 w 6403180"/>
              <a:gd name="connsiteY37" fmla="*/ 307053 h 1623884"/>
              <a:gd name="connsiteX38" fmla="*/ 1016792 w 6403180"/>
              <a:gd name="connsiteY38" fmla="*/ 247521 h 1623884"/>
              <a:gd name="connsiteX39" fmla="*/ 1035842 w 6403180"/>
              <a:gd name="connsiteY39" fmla="*/ 223709 h 1623884"/>
              <a:gd name="connsiteX40" fmla="*/ 883442 w 6403180"/>
              <a:gd name="connsiteY40" fmla="*/ 157034 h 1623884"/>
              <a:gd name="connsiteX41" fmla="*/ 761999 w 6403180"/>
              <a:gd name="connsiteY41" fmla="*/ 245140 h 1623884"/>
              <a:gd name="connsiteX42" fmla="*/ 642936 w 6403180"/>
              <a:gd name="connsiteY42" fmla="*/ 230853 h 1623884"/>
              <a:gd name="connsiteX43" fmla="*/ 573880 w 6403180"/>
              <a:gd name="connsiteY43" fmla="*/ 235615 h 1623884"/>
              <a:gd name="connsiteX44" fmla="*/ 240505 w 6403180"/>
              <a:gd name="connsiteY44" fmla="*/ 28447 h 1623884"/>
              <a:gd name="connsiteX45" fmla="*/ 209550 w 6403180"/>
              <a:gd name="connsiteY45" fmla="*/ 109409 h 1623884"/>
              <a:gd name="connsiteX46" fmla="*/ 147637 w 6403180"/>
              <a:gd name="connsiteY46" fmla="*/ 176084 h 1623884"/>
              <a:gd name="connsiteX47" fmla="*/ 0 w 6403180"/>
              <a:gd name="connsiteY47" fmla="*/ 340390 h 1623884"/>
              <a:gd name="connsiteX48" fmla="*/ 50006 w 6403180"/>
              <a:gd name="connsiteY48" fmla="*/ 373728 h 1623884"/>
              <a:gd name="connsiteX49" fmla="*/ 119061 w 6403180"/>
              <a:gd name="connsiteY49" fmla="*/ 407065 h 1623884"/>
              <a:gd name="connsiteX50" fmla="*/ 176211 w 6403180"/>
              <a:gd name="connsiteY50" fmla="*/ 447547 h 1623884"/>
              <a:gd name="connsiteX51" fmla="*/ 233362 w 6403180"/>
              <a:gd name="connsiteY51" fmla="*/ 576134 h 1623884"/>
              <a:gd name="connsiteX52" fmla="*/ 283367 w 6403180"/>
              <a:gd name="connsiteY52" fmla="*/ 671384 h 1623884"/>
              <a:gd name="connsiteX53" fmla="*/ 383380 w 6403180"/>
              <a:gd name="connsiteY53" fmla="*/ 680908 h 1623884"/>
              <a:gd name="connsiteX54" fmla="*/ 392905 w 6403180"/>
              <a:gd name="connsiteY54" fmla="*/ 745203 h 1623884"/>
              <a:gd name="connsiteX55" fmla="*/ 359568 w 6403180"/>
              <a:gd name="connsiteY55" fmla="*/ 840452 h 1623884"/>
              <a:gd name="connsiteX56" fmla="*/ 300036 w 6403180"/>
              <a:gd name="connsiteY56" fmla="*/ 930940 h 1623884"/>
              <a:gd name="connsiteX57" fmla="*/ 328611 w 6403180"/>
              <a:gd name="connsiteY57" fmla="*/ 888078 h 1623884"/>
              <a:gd name="connsiteX58" fmla="*/ 385761 w 6403180"/>
              <a:gd name="connsiteY58" fmla="*/ 971421 h 1623884"/>
              <a:gd name="connsiteX59" fmla="*/ 602455 w 6403180"/>
              <a:gd name="connsiteY59" fmla="*/ 1050003 h 1623884"/>
              <a:gd name="connsiteX60" fmla="*/ 638174 w 6403180"/>
              <a:gd name="connsiteY60" fmla="*/ 1047622 h 1623884"/>
              <a:gd name="connsiteX61" fmla="*/ 707230 w 6403180"/>
              <a:gd name="connsiteY61" fmla="*/ 1061909 h 1623884"/>
              <a:gd name="connsiteX62" fmla="*/ 809624 w 6403180"/>
              <a:gd name="connsiteY62" fmla="*/ 1061909 h 1623884"/>
              <a:gd name="connsiteX63" fmla="*/ 878680 w 6403180"/>
              <a:gd name="connsiteY63" fmla="*/ 1023809 h 1623884"/>
              <a:gd name="connsiteX64" fmla="*/ 938211 w 6403180"/>
              <a:gd name="connsiteY64" fmla="*/ 1021428 h 1623884"/>
              <a:gd name="connsiteX65" fmla="*/ 1045367 w 6403180"/>
              <a:gd name="connsiteY65" fmla="*/ 1092865 h 1623884"/>
              <a:gd name="connsiteX66" fmla="*/ 1050130 w 6403180"/>
              <a:gd name="connsiteY66" fmla="*/ 1061909 h 1623884"/>
              <a:gd name="connsiteX67" fmla="*/ 1121567 w 6403180"/>
              <a:gd name="connsiteY67" fmla="*/ 1100009 h 1623884"/>
              <a:gd name="connsiteX68" fmla="*/ 1243011 w 6403180"/>
              <a:gd name="connsiteY68" fmla="*/ 1183353 h 1623884"/>
              <a:gd name="connsiteX69" fmla="*/ 1321592 w 6403180"/>
              <a:gd name="connsiteY69" fmla="*/ 1200021 h 1623884"/>
              <a:gd name="connsiteX70" fmla="*/ 1385886 w 6403180"/>
              <a:gd name="connsiteY70" fmla="*/ 1314321 h 1623884"/>
              <a:gd name="connsiteX71" fmla="*/ 1597817 w 6403180"/>
              <a:gd name="connsiteY71" fmla="*/ 1414334 h 1623884"/>
              <a:gd name="connsiteX72" fmla="*/ 1712117 w 6403180"/>
              <a:gd name="connsiteY72" fmla="*/ 1421478 h 1623884"/>
              <a:gd name="connsiteX73" fmla="*/ 1933574 w 6403180"/>
              <a:gd name="connsiteY73" fmla="*/ 1402428 h 1623884"/>
              <a:gd name="connsiteX74" fmla="*/ 2040730 w 6403180"/>
              <a:gd name="connsiteY74" fmla="*/ 1402428 h 1623884"/>
              <a:gd name="connsiteX75" fmla="*/ 2109786 w 6403180"/>
              <a:gd name="connsiteY75" fmla="*/ 1438146 h 1623884"/>
              <a:gd name="connsiteX76" fmla="*/ 2164555 w 6403180"/>
              <a:gd name="connsiteY76" fmla="*/ 1490534 h 1623884"/>
              <a:gd name="connsiteX77" fmla="*/ 2240755 w 6403180"/>
              <a:gd name="connsiteY77" fmla="*/ 1471484 h 1623884"/>
              <a:gd name="connsiteX78" fmla="*/ 2331242 w 6403180"/>
              <a:gd name="connsiteY78" fmla="*/ 1454815 h 1623884"/>
              <a:gd name="connsiteX79" fmla="*/ 2386011 w 6403180"/>
              <a:gd name="connsiteY79" fmla="*/ 1473865 h 1623884"/>
              <a:gd name="connsiteX80" fmla="*/ 2507455 w 6403180"/>
              <a:gd name="connsiteY80" fmla="*/ 1573878 h 1623884"/>
              <a:gd name="connsiteX81" fmla="*/ 2586036 w 6403180"/>
              <a:gd name="connsiteY81" fmla="*/ 1616740 h 1623884"/>
              <a:gd name="connsiteX82" fmla="*/ 2683667 w 6403180"/>
              <a:gd name="connsiteY82" fmla="*/ 1623884 h 1623884"/>
              <a:gd name="connsiteX83" fmla="*/ 2771774 w 6403180"/>
              <a:gd name="connsiteY83" fmla="*/ 1611978 h 1623884"/>
              <a:gd name="connsiteX84" fmla="*/ 2805111 w 6403180"/>
              <a:gd name="connsiteY84" fmla="*/ 1573878 h 1623884"/>
              <a:gd name="connsiteX85" fmla="*/ 2776536 w 6403180"/>
              <a:gd name="connsiteY85" fmla="*/ 1516728 h 1623884"/>
              <a:gd name="connsiteX86" fmla="*/ 2681286 w 6403180"/>
              <a:gd name="connsiteY86" fmla="*/ 1483390 h 1623884"/>
              <a:gd name="connsiteX87" fmla="*/ 2564605 w 6403180"/>
              <a:gd name="connsiteY87" fmla="*/ 1483390 h 1623884"/>
              <a:gd name="connsiteX88" fmla="*/ 2533649 w 6403180"/>
              <a:gd name="connsiteY88" fmla="*/ 1466721 h 1623884"/>
              <a:gd name="connsiteX89" fmla="*/ 2555080 w 6403180"/>
              <a:gd name="connsiteY89" fmla="*/ 1445290 h 1623884"/>
              <a:gd name="connsiteX90" fmla="*/ 2647949 w 6403180"/>
              <a:gd name="connsiteY90" fmla="*/ 1433384 h 1623884"/>
              <a:gd name="connsiteX91" fmla="*/ 2736055 w 6403180"/>
              <a:gd name="connsiteY91" fmla="*/ 1435765 h 1623884"/>
              <a:gd name="connsiteX92" fmla="*/ 2814636 w 6403180"/>
              <a:gd name="connsiteY92" fmla="*/ 1380996 h 1623884"/>
              <a:gd name="connsiteX93" fmla="*/ 2852736 w 6403180"/>
              <a:gd name="connsiteY93" fmla="*/ 1383378 h 1623884"/>
              <a:gd name="connsiteX94" fmla="*/ 2902742 w 6403180"/>
              <a:gd name="connsiteY94" fmla="*/ 1431003 h 1623884"/>
              <a:gd name="connsiteX95" fmla="*/ 2971799 w 6403180"/>
              <a:gd name="connsiteY95" fmla="*/ 1450053 h 1623884"/>
              <a:gd name="connsiteX96" fmla="*/ 2983705 w 6403180"/>
              <a:gd name="connsiteY96" fmla="*/ 1481009 h 1623884"/>
              <a:gd name="connsiteX97" fmla="*/ 2983705 w 6403180"/>
              <a:gd name="connsiteY97" fmla="*/ 1516728 h 1623884"/>
              <a:gd name="connsiteX98" fmla="*/ 2936080 w 6403180"/>
              <a:gd name="connsiteY98" fmla="*/ 1552446 h 1623884"/>
              <a:gd name="connsiteX99" fmla="*/ 2890836 w 6403180"/>
              <a:gd name="connsiteY99" fmla="*/ 1509584 h 1623884"/>
              <a:gd name="connsiteX100" fmla="*/ 2867024 w 6403180"/>
              <a:gd name="connsiteY100" fmla="*/ 1461959 h 1623884"/>
              <a:gd name="connsiteX101" fmla="*/ 2840830 w 6403180"/>
              <a:gd name="connsiteY101" fmla="*/ 1483390 h 1623884"/>
              <a:gd name="connsiteX102" fmla="*/ 2857499 w 6403180"/>
              <a:gd name="connsiteY102" fmla="*/ 1561971 h 1623884"/>
              <a:gd name="connsiteX103" fmla="*/ 2924174 w 6403180"/>
              <a:gd name="connsiteY103" fmla="*/ 1578640 h 1623884"/>
              <a:gd name="connsiteX104" fmla="*/ 3031330 w 6403180"/>
              <a:gd name="connsiteY104" fmla="*/ 1595309 h 1623884"/>
              <a:gd name="connsiteX105" fmla="*/ 3145630 w 6403180"/>
              <a:gd name="connsiteY105" fmla="*/ 1550065 h 1623884"/>
              <a:gd name="connsiteX106" fmla="*/ 3250405 w 6403180"/>
              <a:gd name="connsiteY106" fmla="*/ 1545303 h 1623884"/>
              <a:gd name="connsiteX107" fmla="*/ 3324224 w 6403180"/>
              <a:gd name="connsiteY107" fmla="*/ 1557209 h 1623884"/>
              <a:gd name="connsiteX108" fmla="*/ 3359942 w 6403180"/>
              <a:gd name="connsiteY108" fmla="*/ 1511965 h 1623884"/>
              <a:gd name="connsiteX109" fmla="*/ 3407567 w 6403180"/>
              <a:gd name="connsiteY109" fmla="*/ 1490534 h 1623884"/>
              <a:gd name="connsiteX110" fmla="*/ 3450430 w 6403180"/>
              <a:gd name="connsiteY110" fmla="*/ 1495296 h 1623884"/>
              <a:gd name="connsiteX111" fmla="*/ 3500436 w 6403180"/>
              <a:gd name="connsiteY111" fmla="*/ 1550065 h 1623884"/>
              <a:gd name="connsiteX112" fmla="*/ 3505199 w 6403180"/>
              <a:gd name="connsiteY112" fmla="*/ 1552446 h 1623884"/>
              <a:gd name="connsiteX113" fmla="*/ 3545680 w 6403180"/>
              <a:gd name="connsiteY113" fmla="*/ 1576259 h 1623884"/>
              <a:gd name="connsiteX114" fmla="*/ 3602830 w 6403180"/>
              <a:gd name="connsiteY114" fmla="*/ 1581021 h 1623884"/>
              <a:gd name="connsiteX115" fmla="*/ 3643311 w 6403180"/>
              <a:gd name="connsiteY115" fmla="*/ 1571496 h 1623884"/>
              <a:gd name="connsiteX116" fmla="*/ 3676649 w 6403180"/>
              <a:gd name="connsiteY116" fmla="*/ 1528634 h 1623884"/>
              <a:gd name="connsiteX117" fmla="*/ 3809999 w 6403180"/>
              <a:gd name="connsiteY117" fmla="*/ 1559590 h 1623884"/>
              <a:gd name="connsiteX118" fmla="*/ 3871911 w 6403180"/>
              <a:gd name="connsiteY118" fmla="*/ 1490534 h 1623884"/>
              <a:gd name="connsiteX119" fmla="*/ 4048124 w 6403180"/>
              <a:gd name="connsiteY119" fmla="*/ 1519109 h 1623884"/>
              <a:gd name="connsiteX120" fmla="*/ 4102892 w 6403180"/>
              <a:gd name="connsiteY120" fmla="*/ 1519109 h 1623884"/>
              <a:gd name="connsiteX121" fmla="*/ 4162424 w 6403180"/>
              <a:gd name="connsiteY121" fmla="*/ 1414334 h 1623884"/>
              <a:gd name="connsiteX122" fmla="*/ 4269580 w 6403180"/>
              <a:gd name="connsiteY122" fmla="*/ 1450053 h 1623884"/>
              <a:gd name="connsiteX123" fmla="*/ 4307680 w 6403180"/>
              <a:gd name="connsiteY123" fmla="*/ 1476246 h 1623884"/>
              <a:gd name="connsiteX124" fmla="*/ 4369592 w 6403180"/>
              <a:gd name="connsiteY124" fmla="*/ 1404809 h 1623884"/>
              <a:gd name="connsiteX125" fmla="*/ 4605336 w 6403180"/>
              <a:gd name="connsiteY125" fmla="*/ 1438146 h 1623884"/>
              <a:gd name="connsiteX126" fmla="*/ 4562474 w 6403180"/>
              <a:gd name="connsiteY126" fmla="*/ 1495296 h 1623884"/>
              <a:gd name="connsiteX127" fmla="*/ 4622005 w 6403180"/>
              <a:gd name="connsiteY127" fmla="*/ 1557209 h 1623884"/>
              <a:gd name="connsiteX128" fmla="*/ 4657724 w 6403180"/>
              <a:gd name="connsiteY128" fmla="*/ 1585784 h 1623884"/>
              <a:gd name="connsiteX129" fmla="*/ 4841080 w 6403180"/>
              <a:gd name="connsiteY129" fmla="*/ 1600071 h 1623884"/>
              <a:gd name="connsiteX130" fmla="*/ 5043486 w 6403180"/>
              <a:gd name="connsiteY130" fmla="*/ 1583403 h 1623884"/>
              <a:gd name="connsiteX131" fmla="*/ 5241130 w 6403180"/>
              <a:gd name="connsiteY131" fmla="*/ 1561971 h 1623884"/>
              <a:gd name="connsiteX132" fmla="*/ 5410199 w 6403180"/>
              <a:gd name="connsiteY132" fmla="*/ 1540540 h 1623884"/>
              <a:gd name="connsiteX133" fmla="*/ 5517355 w 6403180"/>
              <a:gd name="connsiteY133" fmla="*/ 1550065 h 1623884"/>
              <a:gd name="connsiteX134" fmla="*/ 5593555 w 6403180"/>
              <a:gd name="connsiteY134" fmla="*/ 1509584 h 1623884"/>
              <a:gd name="connsiteX135" fmla="*/ 5650705 w 6403180"/>
              <a:gd name="connsiteY135" fmla="*/ 1442909 h 1623884"/>
              <a:gd name="connsiteX136" fmla="*/ 5703092 w 6403180"/>
              <a:gd name="connsiteY136" fmla="*/ 1433384 h 1623884"/>
              <a:gd name="connsiteX137" fmla="*/ 5841205 w 6403180"/>
              <a:gd name="connsiteY137" fmla="*/ 1471484 h 1623884"/>
              <a:gd name="connsiteX138" fmla="*/ 5900736 w 6403180"/>
              <a:gd name="connsiteY138" fmla="*/ 1459578 h 1623884"/>
              <a:gd name="connsiteX139" fmla="*/ 5979317 w 6403180"/>
              <a:gd name="connsiteY139" fmla="*/ 1488153 h 1623884"/>
              <a:gd name="connsiteX140" fmla="*/ 6041230 w 6403180"/>
              <a:gd name="connsiteY140" fmla="*/ 1531015 h 1623884"/>
              <a:gd name="connsiteX141" fmla="*/ 6136480 w 6403180"/>
              <a:gd name="connsiteY141" fmla="*/ 1538159 h 1623884"/>
              <a:gd name="connsiteX142" fmla="*/ 6174580 w 6403180"/>
              <a:gd name="connsiteY142" fmla="*/ 1521490 h 1623884"/>
              <a:gd name="connsiteX143" fmla="*/ 6236492 w 6403180"/>
              <a:gd name="connsiteY143" fmla="*/ 1521490 h 1623884"/>
              <a:gd name="connsiteX144" fmla="*/ 6355555 w 6403180"/>
              <a:gd name="connsiteY144" fmla="*/ 1542921 h 1623884"/>
              <a:gd name="connsiteX145" fmla="*/ 6400799 w 6403180"/>
              <a:gd name="connsiteY145" fmla="*/ 1526253 h 1623884"/>
              <a:gd name="connsiteX146" fmla="*/ 6384130 w 6403180"/>
              <a:gd name="connsiteY146" fmla="*/ 1469103 h 1623884"/>
              <a:gd name="connsiteX147" fmla="*/ 6403180 w 6403180"/>
              <a:gd name="connsiteY147" fmla="*/ 1409571 h 1623884"/>
              <a:gd name="connsiteX148" fmla="*/ 6388892 w 6403180"/>
              <a:gd name="connsiteY148" fmla="*/ 1342896 h 1623884"/>
              <a:gd name="connsiteX149" fmla="*/ 6372224 w 6403180"/>
              <a:gd name="connsiteY149" fmla="*/ 1290509 h 1623884"/>
              <a:gd name="connsiteX150" fmla="*/ 6398417 w 6403180"/>
              <a:gd name="connsiteY150" fmla="*/ 1273840 h 1623884"/>
              <a:gd name="connsiteX151" fmla="*/ 6391274 w 6403180"/>
              <a:gd name="connsiteY151" fmla="*/ 1209546 h 1623884"/>
              <a:gd name="connsiteX0" fmla="*/ 6465093 w 6476999"/>
              <a:gd name="connsiteY0" fmla="*/ 1209546 h 1623884"/>
              <a:gd name="connsiteX1" fmla="*/ 6355555 w 6476999"/>
              <a:gd name="connsiteY1" fmla="*/ 1173828 h 1623884"/>
              <a:gd name="connsiteX2" fmla="*/ 6298405 w 6476999"/>
              <a:gd name="connsiteY2" fmla="*/ 1188115 h 1623884"/>
              <a:gd name="connsiteX3" fmla="*/ 6238874 w 6476999"/>
              <a:gd name="connsiteY3" fmla="*/ 1169065 h 1623884"/>
              <a:gd name="connsiteX4" fmla="*/ 6129336 w 6476999"/>
              <a:gd name="connsiteY4" fmla="*/ 1109534 h 1623884"/>
              <a:gd name="connsiteX5" fmla="*/ 5969793 w 6476999"/>
              <a:gd name="connsiteY5" fmla="*/ 1078578 h 1623884"/>
              <a:gd name="connsiteX6" fmla="*/ 5798343 w 6476999"/>
              <a:gd name="connsiteY6" fmla="*/ 1054765 h 1623884"/>
              <a:gd name="connsiteX7" fmla="*/ 5669755 w 6476999"/>
              <a:gd name="connsiteY7" fmla="*/ 978565 h 1623884"/>
              <a:gd name="connsiteX8" fmla="*/ 5591174 w 6476999"/>
              <a:gd name="connsiteY8" fmla="*/ 949990 h 1623884"/>
              <a:gd name="connsiteX9" fmla="*/ 5379243 w 6476999"/>
              <a:gd name="connsiteY9" fmla="*/ 921415 h 1623884"/>
              <a:gd name="connsiteX10" fmla="*/ 5248274 w 6476999"/>
              <a:gd name="connsiteY10" fmla="*/ 914271 h 1623884"/>
              <a:gd name="connsiteX11" fmla="*/ 5174455 w 6476999"/>
              <a:gd name="connsiteY11" fmla="*/ 852359 h 1623884"/>
              <a:gd name="connsiteX12" fmla="*/ 5131593 w 6476999"/>
              <a:gd name="connsiteY12" fmla="*/ 778540 h 1623884"/>
              <a:gd name="connsiteX13" fmla="*/ 5055393 w 6476999"/>
              <a:gd name="connsiteY13" fmla="*/ 740440 h 1623884"/>
              <a:gd name="connsiteX14" fmla="*/ 4862511 w 6476999"/>
              <a:gd name="connsiteY14" fmla="*/ 685671 h 1623884"/>
              <a:gd name="connsiteX15" fmla="*/ 4733924 w 6476999"/>
              <a:gd name="connsiteY15" fmla="*/ 654715 h 1623884"/>
              <a:gd name="connsiteX16" fmla="*/ 4641055 w 6476999"/>
              <a:gd name="connsiteY16" fmla="*/ 635665 h 1623884"/>
              <a:gd name="connsiteX17" fmla="*/ 4498180 w 6476999"/>
              <a:gd name="connsiteY17" fmla="*/ 864265 h 1623884"/>
              <a:gd name="connsiteX18" fmla="*/ 4445793 w 6476999"/>
              <a:gd name="connsiteY18" fmla="*/ 930940 h 1623884"/>
              <a:gd name="connsiteX19" fmla="*/ 3902868 w 6476999"/>
              <a:gd name="connsiteY19" fmla="*/ 954753 h 1623884"/>
              <a:gd name="connsiteX20" fmla="*/ 3488530 w 6476999"/>
              <a:gd name="connsiteY20" fmla="*/ 961896 h 1623884"/>
              <a:gd name="connsiteX21" fmla="*/ 2802730 w 6476999"/>
              <a:gd name="connsiteY21" fmla="*/ 983328 h 1623884"/>
              <a:gd name="connsiteX22" fmla="*/ 2352674 w 6476999"/>
              <a:gd name="connsiteY22" fmla="*/ 985709 h 1623884"/>
              <a:gd name="connsiteX23" fmla="*/ 2128836 w 6476999"/>
              <a:gd name="connsiteY23" fmla="*/ 983328 h 1623884"/>
              <a:gd name="connsiteX24" fmla="*/ 2002630 w 6476999"/>
              <a:gd name="connsiteY24" fmla="*/ 954753 h 1623884"/>
              <a:gd name="connsiteX25" fmla="*/ 1945480 w 6476999"/>
              <a:gd name="connsiteY25" fmla="*/ 933321 h 1623884"/>
              <a:gd name="connsiteX26" fmla="*/ 1897855 w 6476999"/>
              <a:gd name="connsiteY26" fmla="*/ 892840 h 1623884"/>
              <a:gd name="connsiteX27" fmla="*/ 1850230 w 6476999"/>
              <a:gd name="connsiteY27" fmla="*/ 792828 h 1623884"/>
              <a:gd name="connsiteX28" fmla="*/ 1821655 w 6476999"/>
              <a:gd name="connsiteY28" fmla="*/ 664240 h 1623884"/>
              <a:gd name="connsiteX29" fmla="*/ 1795461 w 6476999"/>
              <a:gd name="connsiteY29" fmla="*/ 535653 h 1623884"/>
              <a:gd name="connsiteX30" fmla="*/ 1759743 w 6476999"/>
              <a:gd name="connsiteY30" fmla="*/ 480884 h 1623884"/>
              <a:gd name="connsiteX31" fmla="*/ 1647824 w 6476999"/>
              <a:gd name="connsiteY31" fmla="*/ 414209 h 1623884"/>
              <a:gd name="connsiteX32" fmla="*/ 1519236 w 6476999"/>
              <a:gd name="connsiteY32" fmla="*/ 371346 h 1623884"/>
              <a:gd name="connsiteX33" fmla="*/ 1393030 w 6476999"/>
              <a:gd name="connsiteY33" fmla="*/ 361821 h 1623884"/>
              <a:gd name="connsiteX34" fmla="*/ 1283493 w 6476999"/>
              <a:gd name="connsiteY34" fmla="*/ 366584 h 1623884"/>
              <a:gd name="connsiteX35" fmla="*/ 1233486 w 6476999"/>
              <a:gd name="connsiteY35" fmla="*/ 380871 h 1623884"/>
              <a:gd name="connsiteX36" fmla="*/ 1193005 w 6476999"/>
              <a:gd name="connsiteY36" fmla="*/ 361821 h 1623884"/>
              <a:gd name="connsiteX37" fmla="*/ 1128711 w 6476999"/>
              <a:gd name="connsiteY37" fmla="*/ 307053 h 1623884"/>
              <a:gd name="connsiteX38" fmla="*/ 1090611 w 6476999"/>
              <a:gd name="connsiteY38" fmla="*/ 247521 h 1623884"/>
              <a:gd name="connsiteX39" fmla="*/ 1109661 w 6476999"/>
              <a:gd name="connsiteY39" fmla="*/ 223709 h 1623884"/>
              <a:gd name="connsiteX40" fmla="*/ 957261 w 6476999"/>
              <a:gd name="connsiteY40" fmla="*/ 157034 h 1623884"/>
              <a:gd name="connsiteX41" fmla="*/ 835818 w 6476999"/>
              <a:gd name="connsiteY41" fmla="*/ 245140 h 1623884"/>
              <a:gd name="connsiteX42" fmla="*/ 716755 w 6476999"/>
              <a:gd name="connsiteY42" fmla="*/ 230853 h 1623884"/>
              <a:gd name="connsiteX43" fmla="*/ 647699 w 6476999"/>
              <a:gd name="connsiteY43" fmla="*/ 235615 h 1623884"/>
              <a:gd name="connsiteX44" fmla="*/ 314324 w 6476999"/>
              <a:gd name="connsiteY44" fmla="*/ 28447 h 1623884"/>
              <a:gd name="connsiteX45" fmla="*/ 283369 w 6476999"/>
              <a:gd name="connsiteY45" fmla="*/ 109409 h 1623884"/>
              <a:gd name="connsiteX46" fmla="*/ 0 w 6476999"/>
              <a:gd name="connsiteY46" fmla="*/ 278477 h 1623884"/>
              <a:gd name="connsiteX47" fmla="*/ 73819 w 6476999"/>
              <a:gd name="connsiteY47" fmla="*/ 340390 h 1623884"/>
              <a:gd name="connsiteX48" fmla="*/ 123825 w 6476999"/>
              <a:gd name="connsiteY48" fmla="*/ 373728 h 1623884"/>
              <a:gd name="connsiteX49" fmla="*/ 192880 w 6476999"/>
              <a:gd name="connsiteY49" fmla="*/ 407065 h 1623884"/>
              <a:gd name="connsiteX50" fmla="*/ 250030 w 6476999"/>
              <a:gd name="connsiteY50" fmla="*/ 447547 h 1623884"/>
              <a:gd name="connsiteX51" fmla="*/ 307181 w 6476999"/>
              <a:gd name="connsiteY51" fmla="*/ 576134 h 1623884"/>
              <a:gd name="connsiteX52" fmla="*/ 357186 w 6476999"/>
              <a:gd name="connsiteY52" fmla="*/ 671384 h 1623884"/>
              <a:gd name="connsiteX53" fmla="*/ 457199 w 6476999"/>
              <a:gd name="connsiteY53" fmla="*/ 680908 h 1623884"/>
              <a:gd name="connsiteX54" fmla="*/ 466724 w 6476999"/>
              <a:gd name="connsiteY54" fmla="*/ 745203 h 1623884"/>
              <a:gd name="connsiteX55" fmla="*/ 433387 w 6476999"/>
              <a:gd name="connsiteY55" fmla="*/ 840452 h 1623884"/>
              <a:gd name="connsiteX56" fmla="*/ 373855 w 6476999"/>
              <a:gd name="connsiteY56" fmla="*/ 930940 h 1623884"/>
              <a:gd name="connsiteX57" fmla="*/ 402430 w 6476999"/>
              <a:gd name="connsiteY57" fmla="*/ 888078 h 1623884"/>
              <a:gd name="connsiteX58" fmla="*/ 459580 w 6476999"/>
              <a:gd name="connsiteY58" fmla="*/ 971421 h 1623884"/>
              <a:gd name="connsiteX59" fmla="*/ 676274 w 6476999"/>
              <a:gd name="connsiteY59" fmla="*/ 1050003 h 1623884"/>
              <a:gd name="connsiteX60" fmla="*/ 711993 w 6476999"/>
              <a:gd name="connsiteY60" fmla="*/ 1047622 h 1623884"/>
              <a:gd name="connsiteX61" fmla="*/ 781049 w 6476999"/>
              <a:gd name="connsiteY61" fmla="*/ 1061909 h 1623884"/>
              <a:gd name="connsiteX62" fmla="*/ 883443 w 6476999"/>
              <a:gd name="connsiteY62" fmla="*/ 1061909 h 1623884"/>
              <a:gd name="connsiteX63" fmla="*/ 952499 w 6476999"/>
              <a:gd name="connsiteY63" fmla="*/ 1023809 h 1623884"/>
              <a:gd name="connsiteX64" fmla="*/ 1012030 w 6476999"/>
              <a:gd name="connsiteY64" fmla="*/ 1021428 h 1623884"/>
              <a:gd name="connsiteX65" fmla="*/ 1119186 w 6476999"/>
              <a:gd name="connsiteY65" fmla="*/ 1092865 h 1623884"/>
              <a:gd name="connsiteX66" fmla="*/ 1123949 w 6476999"/>
              <a:gd name="connsiteY66" fmla="*/ 1061909 h 1623884"/>
              <a:gd name="connsiteX67" fmla="*/ 1195386 w 6476999"/>
              <a:gd name="connsiteY67" fmla="*/ 1100009 h 1623884"/>
              <a:gd name="connsiteX68" fmla="*/ 1316830 w 6476999"/>
              <a:gd name="connsiteY68" fmla="*/ 1183353 h 1623884"/>
              <a:gd name="connsiteX69" fmla="*/ 1395411 w 6476999"/>
              <a:gd name="connsiteY69" fmla="*/ 1200021 h 1623884"/>
              <a:gd name="connsiteX70" fmla="*/ 1459705 w 6476999"/>
              <a:gd name="connsiteY70" fmla="*/ 1314321 h 1623884"/>
              <a:gd name="connsiteX71" fmla="*/ 1671636 w 6476999"/>
              <a:gd name="connsiteY71" fmla="*/ 1414334 h 1623884"/>
              <a:gd name="connsiteX72" fmla="*/ 1785936 w 6476999"/>
              <a:gd name="connsiteY72" fmla="*/ 1421478 h 1623884"/>
              <a:gd name="connsiteX73" fmla="*/ 2007393 w 6476999"/>
              <a:gd name="connsiteY73" fmla="*/ 1402428 h 1623884"/>
              <a:gd name="connsiteX74" fmla="*/ 2114549 w 6476999"/>
              <a:gd name="connsiteY74" fmla="*/ 1402428 h 1623884"/>
              <a:gd name="connsiteX75" fmla="*/ 2183605 w 6476999"/>
              <a:gd name="connsiteY75" fmla="*/ 1438146 h 1623884"/>
              <a:gd name="connsiteX76" fmla="*/ 2238374 w 6476999"/>
              <a:gd name="connsiteY76" fmla="*/ 1490534 h 1623884"/>
              <a:gd name="connsiteX77" fmla="*/ 2314574 w 6476999"/>
              <a:gd name="connsiteY77" fmla="*/ 1471484 h 1623884"/>
              <a:gd name="connsiteX78" fmla="*/ 2405061 w 6476999"/>
              <a:gd name="connsiteY78" fmla="*/ 1454815 h 1623884"/>
              <a:gd name="connsiteX79" fmla="*/ 2459830 w 6476999"/>
              <a:gd name="connsiteY79" fmla="*/ 1473865 h 1623884"/>
              <a:gd name="connsiteX80" fmla="*/ 2581274 w 6476999"/>
              <a:gd name="connsiteY80" fmla="*/ 1573878 h 1623884"/>
              <a:gd name="connsiteX81" fmla="*/ 2659855 w 6476999"/>
              <a:gd name="connsiteY81" fmla="*/ 1616740 h 1623884"/>
              <a:gd name="connsiteX82" fmla="*/ 2757486 w 6476999"/>
              <a:gd name="connsiteY82" fmla="*/ 1623884 h 1623884"/>
              <a:gd name="connsiteX83" fmla="*/ 2845593 w 6476999"/>
              <a:gd name="connsiteY83" fmla="*/ 1611978 h 1623884"/>
              <a:gd name="connsiteX84" fmla="*/ 2878930 w 6476999"/>
              <a:gd name="connsiteY84" fmla="*/ 1573878 h 1623884"/>
              <a:gd name="connsiteX85" fmla="*/ 2850355 w 6476999"/>
              <a:gd name="connsiteY85" fmla="*/ 1516728 h 1623884"/>
              <a:gd name="connsiteX86" fmla="*/ 2755105 w 6476999"/>
              <a:gd name="connsiteY86" fmla="*/ 1483390 h 1623884"/>
              <a:gd name="connsiteX87" fmla="*/ 2638424 w 6476999"/>
              <a:gd name="connsiteY87" fmla="*/ 1483390 h 1623884"/>
              <a:gd name="connsiteX88" fmla="*/ 2607468 w 6476999"/>
              <a:gd name="connsiteY88" fmla="*/ 1466721 h 1623884"/>
              <a:gd name="connsiteX89" fmla="*/ 2628899 w 6476999"/>
              <a:gd name="connsiteY89" fmla="*/ 1445290 h 1623884"/>
              <a:gd name="connsiteX90" fmla="*/ 2721768 w 6476999"/>
              <a:gd name="connsiteY90" fmla="*/ 1433384 h 1623884"/>
              <a:gd name="connsiteX91" fmla="*/ 2809874 w 6476999"/>
              <a:gd name="connsiteY91" fmla="*/ 1435765 h 1623884"/>
              <a:gd name="connsiteX92" fmla="*/ 2888455 w 6476999"/>
              <a:gd name="connsiteY92" fmla="*/ 1380996 h 1623884"/>
              <a:gd name="connsiteX93" fmla="*/ 2926555 w 6476999"/>
              <a:gd name="connsiteY93" fmla="*/ 1383378 h 1623884"/>
              <a:gd name="connsiteX94" fmla="*/ 2976561 w 6476999"/>
              <a:gd name="connsiteY94" fmla="*/ 1431003 h 1623884"/>
              <a:gd name="connsiteX95" fmla="*/ 3045618 w 6476999"/>
              <a:gd name="connsiteY95" fmla="*/ 1450053 h 1623884"/>
              <a:gd name="connsiteX96" fmla="*/ 3057524 w 6476999"/>
              <a:gd name="connsiteY96" fmla="*/ 1481009 h 1623884"/>
              <a:gd name="connsiteX97" fmla="*/ 3057524 w 6476999"/>
              <a:gd name="connsiteY97" fmla="*/ 1516728 h 1623884"/>
              <a:gd name="connsiteX98" fmla="*/ 3009899 w 6476999"/>
              <a:gd name="connsiteY98" fmla="*/ 1552446 h 1623884"/>
              <a:gd name="connsiteX99" fmla="*/ 2964655 w 6476999"/>
              <a:gd name="connsiteY99" fmla="*/ 1509584 h 1623884"/>
              <a:gd name="connsiteX100" fmla="*/ 2940843 w 6476999"/>
              <a:gd name="connsiteY100" fmla="*/ 1461959 h 1623884"/>
              <a:gd name="connsiteX101" fmla="*/ 2914649 w 6476999"/>
              <a:gd name="connsiteY101" fmla="*/ 1483390 h 1623884"/>
              <a:gd name="connsiteX102" fmla="*/ 2931318 w 6476999"/>
              <a:gd name="connsiteY102" fmla="*/ 1561971 h 1623884"/>
              <a:gd name="connsiteX103" fmla="*/ 2997993 w 6476999"/>
              <a:gd name="connsiteY103" fmla="*/ 1578640 h 1623884"/>
              <a:gd name="connsiteX104" fmla="*/ 3105149 w 6476999"/>
              <a:gd name="connsiteY104" fmla="*/ 1595309 h 1623884"/>
              <a:gd name="connsiteX105" fmla="*/ 3219449 w 6476999"/>
              <a:gd name="connsiteY105" fmla="*/ 1550065 h 1623884"/>
              <a:gd name="connsiteX106" fmla="*/ 3324224 w 6476999"/>
              <a:gd name="connsiteY106" fmla="*/ 1545303 h 1623884"/>
              <a:gd name="connsiteX107" fmla="*/ 3398043 w 6476999"/>
              <a:gd name="connsiteY107" fmla="*/ 1557209 h 1623884"/>
              <a:gd name="connsiteX108" fmla="*/ 3433761 w 6476999"/>
              <a:gd name="connsiteY108" fmla="*/ 1511965 h 1623884"/>
              <a:gd name="connsiteX109" fmla="*/ 3481386 w 6476999"/>
              <a:gd name="connsiteY109" fmla="*/ 1490534 h 1623884"/>
              <a:gd name="connsiteX110" fmla="*/ 3524249 w 6476999"/>
              <a:gd name="connsiteY110" fmla="*/ 1495296 h 1623884"/>
              <a:gd name="connsiteX111" fmla="*/ 3574255 w 6476999"/>
              <a:gd name="connsiteY111" fmla="*/ 1550065 h 1623884"/>
              <a:gd name="connsiteX112" fmla="*/ 3579018 w 6476999"/>
              <a:gd name="connsiteY112" fmla="*/ 1552446 h 1623884"/>
              <a:gd name="connsiteX113" fmla="*/ 3619499 w 6476999"/>
              <a:gd name="connsiteY113" fmla="*/ 1576259 h 1623884"/>
              <a:gd name="connsiteX114" fmla="*/ 3676649 w 6476999"/>
              <a:gd name="connsiteY114" fmla="*/ 1581021 h 1623884"/>
              <a:gd name="connsiteX115" fmla="*/ 3717130 w 6476999"/>
              <a:gd name="connsiteY115" fmla="*/ 1571496 h 1623884"/>
              <a:gd name="connsiteX116" fmla="*/ 3750468 w 6476999"/>
              <a:gd name="connsiteY116" fmla="*/ 1528634 h 1623884"/>
              <a:gd name="connsiteX117" fmla="*/ 3883818 w 6476999"/>
              <a:gd name="connsiteY117" fmla="*/ 1559590 h 1623884"/>
              <a:gd name="connsiteX118" fmla="*/ 3945730 w 6476999"/>
              <a:gd name="connsiteY118" fmla="*/ 1490534 h 1623884"/>
              <a:gd name="connsiteX119" fmla="*/ 4121943 w 6476999"/>
              <a:gd name="connsiteY119" fmla="*/ 1519109 h 1623884"/>
              <a:gd name="connsiteX120" fmla="*/ 4176711 w 6476999"/>
              <a:gd name="connsiteY120" fmla="*/ 1519109 h 1623884"/>
              <a:gd name="connsiteX121" fmla="*/ 4236243 w 6476999"/>
              <a:gd name="connsiteY121" fmla="*/ 1414334 h 1623884"/>
              <a:gd name="connsiteX122" fmla="*/ 4343399 w 6476999"/>
              <a:gd name="connsiteY122" fmla="*/ 1450053 h 1623884"/>
              <a:gd name="connsiteX123" fmla="*/ 4381499 w 6476999"/>
              <a:gd name="connsiteY123" fmla="*/ 1476246 h 1623884"/>
              <a:gd name="connsiteX124" fmla="*/ 4443411 w 6476999"/>
              <a:gd name="connsiteY124" fmla="*/ 1404809 h 1623884"/>
              <a:gd name="connsiteX125" fmla="*/ 4679155 w 6476999"/>
              <a:gd name="connsiteY125" fmla="*/ 1438146 h 1623884"/>
              <a:gd name="connsiteX126" fmla="*/ 4636293 w 6476999"/>
              <a:gd name="connsiteY126" fmla="*/ 1495296 h 1623884"/>
              <a:gd name="connsiteX127" fmla="*/ 4695824 w 6476999"/>
              <a:gd name="connsiteY127" fmla="*/ 1557209 h 1623884"/>
              <a:gd name="connsiteX128" fmla="*/ 4731543 w 6476999"/>
              <a:gd name="connsiteY128" fmla="*/ 1585784 h 1623884"/>
              <a:gd name="connsiteX129" fmla="*/ 4914899 w 6476999"/>
              <a:gd name="connsiteY129" fmla="*/ 1600071 h 1623884"/>
              <a:gd name="connsiteX130" fmla="*/ 5117305 w 6476999"/>
              <a:gd name="connsiteY130" fmla="*/ 1583403 h 1623884"/>
              <a:gd name="connsiteX131" fmla="*/ 5314949 w 6476999"/>
              <a:gd name="connsiteY131" fmla="*/ 1561971 h 1623884"/>
              <a:gd name="connsiteX132" fmla="*/ 5484018 w 6476999"/>
              <a:gd name="connsiteY132" fmla="*/ 1540540 h 1623884"/>
              <a:gd name="connsiteX133" fmla="*/ 5591174 w 6476999"/>
              <a:gd name="connsiteY133" fmla="*/ 1550065 h 1623884"/>
              <a:gd name="connsiteX134" fmla="*/ 5667374 w 6476999"/>
              <a:gd name="connsiteY134" fmla="*/ 1509584 h 1623884"/>
              <a:gd name="connsiteX135" fmla="*/ 5724524 w 6476999"/>
              <a:gd name="connsiteY135" fmla="*/ 1442909 h 1623884"/>
              <a:gd name="connsiteX136" fmla="*/ 5776911 w 6476999"/>
              <a:gd name="connsiteY136" fmla="*/ 1433384 h 1623884"/>
              <a:gd name="connsiteX137" fmla="*/ 5915024 w 6476999"/>
              <a:gd name="connsiteY137" fmla="*/ 1471484 h 1623884"/>
              <a:gd name="connsiteX138" fmla="*/ 5974555 w 6476999"/>
              <a:gd name="connsiteY138" fmla="*/ 1459578 h 1623884"/>
              <a:gd name="connsiteX139" fmla="*/ 6053136 w 6476999"/>
              <a:gd name="connsiteY139" fmla="*/ 1488153 h 1623884"/>
              <a:gd name="connsiteX140" fmla="*/ 6115049 w 6476999"/>
              <a:gd name="connsiteY140" fmla="*/ 1531015 h 1623884"/>
              <a:gd name="connsiteX141" fmla="*/ 6210299 w 6476999"/>
              <a:gd name="connsiteY141" fmla="*/ 1538159 h 1623884"/>
              <a:gd name="connsiteX142" fmla="*/ 6248399 w 6476999"/>
              <a:gd name="connsiteY142" fmla="*/ 1521490 h 1623884"/>
              <a:gd name="connsiteX143" fmla="*/ 6310311 w 6476999"/>
              <a:gd name="connsiteY143" fmla="*/ 1521490 h 1623884"/>
              <a:gd name="connsiteX144" fmla="*/ 6429374 w 6476999"/>
              <a:gd name="connsiteY144" fmla="*/ 1542921 h 1623884"/>
              <a:gd name="connsiteX145" fmla="*/ 6474618 w 6476999"/>
              <a:gd name="connsiteY145" fmla="*/ 1526253 h 1623884"/>
              <a:gd name="connsiteX146" fmla="*/ 6457949 w 6476999"/>
              <a:gd name="connsiteY146" fmla="*/ 1469103 h 1623884"/>
              <a:gd name="connsiteX147" fmla="*/ 6476999 w 6476999"/>
              <a:gd name="connsiteY147" fmla="*/ 1409571 h 1623884"/>
              <a:gd name="connsiteX148" fmla="*/ 6462711 w 6476999"/>
              <a:gd name="connsiteY148" fmla="*/ 1342896 h 1623884"/>
              <a:gd name="connsiteX149" fmla="*/ 6446043 w 6476999"/>
              <a:gd name="connsiteY149" fmla="*/ 1290509 h 1623884"/>
              <a:gd name="connsiteX150" fmla="*/ 6472236 w 6476999"/>
              <a:gd name="connsiteY150" fmla="*/ 1273840 h 1623884"/>
              <a:gd name="connsiteX151" fmla="*/ 6465093 w 6476999"/>
              <a:gd name="connsiteY151" fmla="*/ 1209546 h 1623884"/>
              <a:gd name="connsiteX0" fmla="*/ 6465093 w 6476999"/>
              <a:gd name="connsiteY0" fmla="*/ 1209546 h 1623884"/>
              <a:gd name="connsiteX1" fmla="*/ 6355555 w 6476999"/>
              <a:gd name="connsiteY1" fmla="*/ 1173828 h 1623884"/>
              <a:gd name="connsiteX2" fmla="*/ 6298405 w 6476999"/>
              <a:gd name="connsiteY2" fmla="*/ 1188115 h 1623884"/>
              <a:gd name="connsiteX3" fmla="*/ 6238874 w 6476999"/>
              <a:gd name="connsiteY3" fmla="*/ 1169065 h 1623884"/>
              <a:gd name="connsiteX4" fmla="*/ 6129336 w 6476999"/>
              <a:gd name="connsiteY4" fmla="*/ 1109534 h 1623884"/>
              <a:gd name="connsiteX5" fmla="*/ 5969793 w 6476999"/>
              <a:gd name="connsiteY5" fmla="*/ 1078578 h 1623884"/>
              <a:gd name="connsiteX6" fmla="*/ 5798343 w 6476999"/>
              <a:gd name="connsiteY6" fmla="*/ 1054765 h 1623884"/>
              <a:gd name="connsiteX7" fmla="*/ 5669755 w 6476999"/>
              <a:gd name="connsiteY7" fmla="*/ 978565 h 1623884"/>
              <a:gd name="connsiteX8" fmla="*/ 5591174 w 6476999"/>
              <a:gd name="connsiteY8" fmla="*/ 949990 h 1623884"/>
              <a:gd name="connsiteX9" fmla="*/ 5379243 w 6476999"/>
              <a:gd name="connsiteY9" fmla="*/ 921415 h 1623884"/>
              <a:gd name="connsiteX10" fmla="*/ 5248274 w 6476999"/>
              <a:gd name="connsiteY10" fmla="*/ 914271 h 1623884"/>
              <a:gd name="connsiteX11" fmla="*/ 5174455 w 6476999"/>
              <a:gd name="connsiteY11" fmla="*/ 852359 h 1623884"/>
              <a:gd name="connsiteX12" fmla="*/ 5131593 w 6476999"/>
              <a:gd name="connsiteY12" fmla="*/ 778540 h 1623884"/>
              <a:gd name="connsiteX13" fmla="*/ 5055393 w 6476999"/>
              <a:gd name="connsiteY13" fmla="*/ 740440 h 1623884"/>
              <a:gd name="connsiteX14" fmla="*/ 4862511 w 6476999"/>
              <a:gd name="connsiteY14" fmla="*/ 685671 h 1623884"/>
              <a:gd name="connsiteX15" fmla="*/ 4733924 w 6476999"/>
              <a:gd name="connsiteY15" fmla="*/ 654715 h 1623884"/>
              <a:gd name="connsiteX16" fmla="*/ 4641055 w 6476999"/>
              <a:gd name="connsiteY16" fmla="*/ 635665 h 1623884"/>
              <a:gd name="connsiteX17" fmla="*/ 4498180 w 6476999"/>
              <a:gd name="connsiteY17" fmla="*/ 864265 h 1623884"/>
              <a:gd name="connsiteX18" fmla="*/ 4445793 w 6476999"/>
              <a:gd name="connsiteY18" fmla="*/ 930940 h 1623884"/>
              <a:gd name="connsiteX19" fmla="*/ 3902868 w 6476999"/>
              <a:gd name="connsiteY19" fmla="*/ 954753 h 1623884"/>
              <a:gd name="connsiteX20" fmla="*/ 3488530 w 6476999"/>
              <a:gd name="connsiteY20" fmla="*/ 961896 h 1623884"/>
              <a:gd name="connsiteX21" fmla="*/ 2802730 w 6476999"/>
              <a:gd name="connsiteY21" fmla="*/ 983328 h 1623884"/>
              <a:gd name="connsiteX22" fmla="*/ 2352674 w 6476999"/>
              <a:gd name="connsiteY22" fmla="*/ 985709 h 1623884"/>
              <a:gd name="connsiteX23" fmla="*/ 2128836 w 6476999"/>
              <a:gd name="connsiteY23" fmla="*/ 983328 h 1623884"/>
              <a:gd name="connsiteX24" fmla="*/ 2002630 w 6476999"/>
              <a:gd name="connsiteY24" fmla="*/ 954753 h 1623884"/>
              <a:gd name="connsiteX25" fmla="*/ 1945480 w 6476999"/>
              <a:gd name="connsiteY25" fmla="*/ 933321 h 1623884"/>
              <a:gd name="connsiteX26" fmla="*/ 1897855 w 6476999"/>
              <a:gd name="connsiteY26" fmla="*/ 892840 h 1623884"/>
              <a:gd name="connsiteX27" fmla="*/ 1850230 w 6476999"/>
              <a:gd name="connsiteY27" fmla="*/ 792828 h 1623884"/>
              <a:gd name="connsiteX28" fmla="*/ 1821655 w 6476999"/>
              <a:gd name="connsiteY28" fmla="*/ 664240 h 1623884"/>
              <a:gd name="connsiteX29" fmla="*/ 1795461 w 6476999"/>
              <a:gd name="connsiteY29" fmla="*/ 535653 h 1623884"/>
              <a:gd name="connsiteX30" fmla="*/ 1759743 w 6476999"/>
              <a:gd name="connsiteY30" fmla="*/ 480884 h 1623884"/>
              <a:gd name="connsiteX31" fmla="*/ 1647824 w 6476999"/>
              <a:gd name="connsiteY31" fmla="*/ 414209 h 1623884"/>
              <a:gd name="connsiteX32" fmla="*/ 1519236 w 6476999"/>
              <a:gd name="connsiteY32" fmla="*/ 371346 h 1623884"/>
              <a:gd name="connsiteX33" fmla="*/ 1393030 w 6476999"/>
              <a:gd name="connsiteY33" fmla="*/ 361821 h 1623884"/>
              <a:gd name="connsiteX34" fmla="*/ 1283493 w 6476999"/>
              <a:gd name="connsiteY34" fmla="*/ 366584 h 1623884"/>
              <a:gd name="connsiteX35" fmla="*/ 1233486 w 6476999"/>
              <a:gd name="connsiteY35" fmla="*/ 380871 h 1623884"/>
              <a:gd name="connsiteX36" fmla="*/ 1193005 w 6476999"/>
              <a:gd name="connsiteY36" fmla="*/ 361821 h 1623884"/>
              <a:gd name="connsiteX37" fmla="*/ 1128711 w 6476999"/>
              <a:gd name="connsiteY37" fmla="*/ 307053 h 1623884"/>
              <a:gd name="connsiteX38" fmla="*/ 1090611 w 6476999"/>
              <a:gd name="connsiteY38" fmla="*/ 247521 h 1623884"/>
              <a:gd name="connsiteX39" fmla="*/ 1109661 w 6476999"/>
              <a:gd name="connsiteY39" fmla="*/ 223709 h 1623884"/>
              <a:gd name="connsiteX40" fmla="*/ 957261 w 6476999"/>
              <a:gd name="connsiteY40" fmla="*/ 157034 h 1623884"/>
              <a:gd name="connsiteX41" fmla="*/ 835818 w 6476999"/>
              <a:gd name="connsiteY41" fmla="*/ 245140 h 1623884"/>
              <a:gd name="connsiteX42" fmla="*/ 716755 w 6476999"/>
              <a:gd name="connsiteY42" fmla="*/ 230853 h 1623884"/>
              <a:gd name="connsiteX43" fmla="*/ 647699 w 6476999"/>
              <a:gd name="connsiteY43" fmla="*/ 235615 h 1623884"/>
              <a:gd name="connsiteX44" fmla="*/ 314324 w 6476999"/>
              <a:gd name="connsiteY44" fmla="*/ 28447 h 1623884"/>
              <a:gd name="connsiteX45" fmla="*/ 283369 w 6476999"/>
              <a:gd name="connsiteY45" fmla="*/ 109409 h 1623884"/>
              <a:gd name="connsiteX46" fmla="*/ 176213 w 6476999"/>
              <a:gd name="connsiteY46" fmla="*/ 176084 h 1623884"/>
              <a:gd name="connsiteX47" fmla="*/ 0 w 6476999"/>
              <a:gd name="connsiteY47" fmla="*/ 278477 h 1623884"/>
              <a:gd name="connsiteX48" fmla="*/ 73819 w 6476999"/>
              <a:gd name="connsiteY48" fmla="*/ 340390 h 1623884"/>
              <a:gd name="connsiteX49" fmla="*/ 123825 w 6476999"/>
              <a:gd name="connsiteY49" fmla="*/ 373728 h 1623884"/>
              <a:gd name="connsiteX50" fmla="*/ 192880 w 6476999"/>
              <a:gd name="connsiteY50" fmla="*/ 407065 h 1623884"/>
              <a:gd name="connsiteX51" fmla="*/ 250030 w 6476999"/>
              <a:gd name="connsiteY51" fmla="*/ 447547 h 1623884"/>
              <a:gd name="connsiteX52" fmla="*/ 307181 w 6476999"/>
              <a:gd name="connsiteY52" fmla="*/ 576134 h 1623884"/>
              <a:gd name="connsiteX53" fmla="*/ 357186 w 6476999"/>
              <a:gd name="connsiteY53" fmla="*/ 671384 h 1623884"/>
              <a:gd name="connsiteX54" fmla="*/ 457199 w 6476999"/>
              <a:gd name="connsiteY54" fmla="*/ 680908 h 1623884"/>
              <a:gd name="connsiteX55" fmla="*/ 466724 w 6476999"/>
              <a:gd name="connsiteY55" fmla="*/ 745203 h 1623884"/>
              <a:gd name="connsiteX56" fmla="*/ 433387 w 6476999"/>
              <a:gd name="connsiteY56" fmla="*/ 840452 h 1623884"/>
              <a:gd name="connsiteX57" fmla="*/ 373855 w 6476999"/>
              <a:gd name="connsiteY57" fmla="*/ 930940 h 1623884"/>
              <a:gd name="connsiteX58" fmla="*/ 402430 w 6476999"/>
              <a:gd name="connsiteY58" fmla="*/ 888078 h 1623884"/>
              <a:gd name="connsiteX59" fmla="*/ 459580 w 6476999"/>
              <a:gd name="connsiteY59" fmla="*/ 971421 h 1623884"/>
              <a:gd name="connsiteX60" fmla="*/ 676274 w 6476999"/>
              <a:gd name="connsiteY60" fmla="*/ 1050003 h 1623884"/>
              <a:gd name="connsiteX61" fmla="*/ 711993 w 6476999"/>
              <a:gd name="connsiteY61" fmla="*/ 1047622 h 1623884"/>
              <a:gd name="connsiteX62" fmla="*/ 781049 w 6476999"/>
              <a:gd name="connsiteY62" fmla="*/ 1061909 h 1623884"/>
              <a:gd name="connsiteX63" fmla="*/ 883443 w 6476999"/>
              <a:gd name="connsiteY63" fmla="*/ 1061909 h 1623884"/>
              <a:gd name="connsiteX64" fmla="*/ 952499 w 6476999"/>
              <a:gd name="connsiteY64" fmla="*/ 1023809 h 1623884"/>
              <a:gd name="connsiteX65" fmla="*/ 1012030 w 6476999"/>
              <a:gd name="connsiteY65" fmla="*/ 1021428 h 1623884"/>
              <a:gd name="connsiteX66" fmla="*/ 1119186 w 6476999"/>
              <a:gd name="connsiteY66" fmla="*/ 1092865 h 1623884"/>
              <a:gd name="connsiteX67" fmla="*/ 1123949 w 6476999"/>
              <a:gd name="connsiteY67" fmla="*/ 1061909 h 1623884"/>
              <a:gd name="connsiteX68" fmla="*/ 1195386 w 6476999"/>
              <a:gd name="connsiteY68" fmla="*/ 1100009 h 1623884"/>
              <a:gd name="connsiteX69" fmla="*/ 1316830 w 6476999"/>
              <a:gd name="connsiteY69" fmla="*/ 1183353 h 1623884"/>
              <a:gd name="connsiteX70" fmla="*/ 1395411 w 6476999"/>
              <a:gd name="connsiteY70" fmla="*/ 1200021 h 1623884"/>
              <a:gd name="connsiteX71" fmla="*/ 1459705 w 6476999"/>
              <a:gd name="connsiteY71" fmla="*/ 1314321 h 1623884"/>
              <a:gd name="connsiteX72" fmla="*/ 1671636 w 6476999"/>
              <a:gd name="connsiteY72" fmla="*/ 1414334 h 1623884"/>
              <a:gd name="connsiteX73" fmla="*/ 1785936 w 6476999"/>
              <a:gd name="connsiteY73" fmla="*/ 1421478 h 1623884"/>
              <a:gd name="connsiteX74" fmla="*/ 2007393 w 6476999"/>
              <a:gd name="connsiteY74" fmla="*/ 1402428 h 1623884"/>
              <a:gd name="connsiteX75" fmla="*/ 2114549 w 6476999"/>
              <a:gd name="connsiteY75" fmla="*/ 1402428 h 1623884"/>
              <a:gd name="connsiteX76" fmla="*/ 2183605 w 6476999"/>
              <a:gd name="connsiteY76" fmla="*/ 1438146 h 1623884"/>
              <a:gd name="connsiteX77" fmla="*/ 2238374 w 6476999"/>
              <a:gd name="connsiteY77" fmla="*/ 1490534 h 1623884"/>
              <a:gd name="connsiteX78" fmla="*/ 2314574 w 6476999"/>
              <a:gd name="connsiteY78" fmla="*/ 1471484 h 1623884"/>
              <a:gd name="connsiteX79" fmla="*/ 2405061 w 6476999"/>
              <a:gd name="connsiteY79" fmla="*/ 1454815 h 1623884"/>
              <a:gd name="connsiteX80" fmla="*/ 2459830 w 6476999"/>
              <a:gd name="connsiteY80" fmla="*/ 1473865 h 1623884"/>
              <a:gd name="connsiteX81" fmla="*/ 2581274 w 6476999"/>
              <a:gd name="connsiteY81" fmla="*/ 1573878 h 1623884"/>
              <a:gd name="connsiteX82" fmla="*/ 2659855 w 6476999"/>
              <a:gd name="connsiteY82" fmla="*/ 1616740 h 1623884"/>
              <a:gd name="connsiteX83" fmla="*/ 2757486 w 6476999"/>
              <a:gd name="connsiteY83" fmla="*/ 1623884 h 1623884"/>
              <a:gd name="connsiteX84" fmla="*/ 2845593 w 6476999"/>
              <a:gd name="connsiteY84" fmla="*/ 1611978 h 1623884"/>
              <a:gd name="connsiteX85" fmla="*/ 2878930 w 6476999"/>
              <a:gd name="connsiteY85" fmla="*/ 1573878 h 1623884"/>
              <a:gd name="connsiteX86" fmla="*/ 2850355 w 6476999"/>
              <a:gd name="connsiteY86" fmla="*/ 1516728 h 1623884"/>
              <a:gd name="connsiteX87" fmla="*/ 2755105 w 6476999"/>
              <a:gd name="connsiteY87" fmla="*/ 1483390 h 1623884"/>
              <a:gd name="connsiteX88" fmla="*/ 2638424 w 6476999"/>
              <a:gd name="connsiteY88" fmla="*/ 1483390 h 1623884"/>
              <a:gd name="connsiteX89" fmla="*/ 2607468 w 6476999"/>
              <a:gd name="connsiteY89" fmla="*/ 1466721 h 1623884"/>
              <a:gd name="connsiteX90" fmla="*/ 2628899 w 6476999"/>
              <a:gd name="connsiteY90" fmla="*/ 1445290 h 1623884"/>
              <a:gd name="connsiteX91" fmla="*/ 2721768 w 6476999"/>
              <a:gd name="connsiteY91" fmla="*/ 1433384 h 1623884"/>
              <a:gd name="connsiteX92" fmla="*/ 2809874 w 6476999"/>
              <a:gd name="connsiteY92" fmla="*/ 1435765 h 1623884"/>
              <a:gd name="connsiteX93" fmla="*/ 2888455 w 6476999"/>
              <a:gd name="connsiteY93" fmla="*/ 1380996 h 1623884"/>
              <a:gd name="connsiteX94" fmla="*/ 2926555 w 6476999"/>
              <a:gd name="connsiteY94" fmla="*/ 1383378 h 1623884"/>
              <a:gd name="connsiteX95" fmla="*/ 2976561 w 6476999"/>
              <a:gd name="connsiteY95" fmla="*/ 1431003 h 1623884"/>
              <a:gd name="connsiteX96" fmla="*/ 3045618 w 6476999"/>
              <a:gd name="connsiteY96" fmla="*/ 1450053 h 1623884"/>
              <a:gd name="connsiteX97" fmla="*/ 3057524 w 6476999"/>
              <a:gd name="connsiteY97" fmla="*/ 1481009 h 1623884"/>
              <a:gd name="connsiteX98" fmla="*/ 3057524 w 6476999"/>
              <a:gd name="connsiteY98" fmla="*/ 1516728 h 1623884"/>
              <a:gd name="connsiteX99" fmla="*/ 3009899 w 6476999"/>
              <a:gd name="connsiteY99" fmla="*/ 1552446 h 1623884"/>
              <a:gd name="connsiteX100" fmla="*/ 2964655 w 6476999"/>
              <a:gd name="connsiteY100" fmla="*/ 1509584 h 1623884"/>
              <a:gd name="connsiteX101" fmla="*/ 2940843 w 6476999"/>
              <a:gd name="connsiteY101" fmla="*/ 1461959 h 1623884"/>
              <a:gd name="connsiteX102" fmla="*/ 2914649 w 6476999"/>
              <a:gd name="connsiteY102" fmla="*/ 1483390 h 1623884"/>
              <a:gd name="connsiteX103" fmla="*/ 2931318 w 6476999"/>
              <a:gd name="connsiteY103" fmla="*/ 1561971 h 1623884"/>
              <a:gd name="connsiteX104" fmla="*/ 2997993 w 6476999"/>
              <a:gd name="connsiteY104" fmla="*/ 1578640 h 1623884"/>
              <a:gd name="connsiteX105" fmla="*/ 3105149 w 6476999"/>
              <a:gd name="connsiteY105" fmla="*/ 1595309 h 1623884"/>
              <a:gd name="connsiteX106" fmla="*/ 3219449 w 6476999"/>
              <a:gd name="connsiteY106" fmla="*/ 1550065 h 1623884"/>
              <a:gd name="connsiteX107" fmla="*/ 3324224 w 6476999"/>
              <a:gd name="connsiteY107" fmla="*/ 1545303 h 1623884"/>
              <a:gd name="connsiteX108" fmla="*/ 3398043 w 6476999"/>
              <a:gd name="connsiteY108" fmla="*/ 1557209 h 1623884"/>
              <a:gd name="connsiteX109" fmla="*/ 3433761 w 6476999"/>
              <a:gd name="connsiteY109" fmla="*/ 1511965 h 1623884"/>
              <a:gd name="connsiteX110" fmla="*/ 3481386 w 6476999"/>
              <a:gd name="connsiteY110" fmla="*/ 1490534 h 1623884"/>
              <a:gd name="connsiteX111" fmla="*/ 3524249 w 6476999"/>
              <a:gd name="connsiteY111" fmla="*/ 1495296 h 1623884"/>
              <a:gd name="connsiteX112" fmla="*/ 3574255 w 6476999"/>
              <a:gd name="connsiteY112" fmla="*/ 1550065 h 1623884"/>
              <a:gd name="connsiteX113" fmla="*/ 3579018 w 6476999"/>
              <a:gd name="connsiteY113" fmla="*/ 1552446 h 1623884"/>
              <a:gd name="connsiteX114" fmla="*/ 3619499 w 6476999"/>
              <a:gd name="connsiteY114" fmla="*/ 1576259 h 1623884"/>
              <a:gd name="connsiteX115" fmla="*/ 3676649 w 6476999"/>
              <a:gd name="connsiteY115" fmla="*/ 1581021 h 1623884"/>
              <a:gd name="connsiteX116" fmla="*/ 3717130 w 6476999"/>
              <a:gd name="connsiteY116" fmla="*/ 1571496 h 1623884"/>
              <a:gd name="connsiteX117" fmla="*/ 3750468 w 6476999"/>
              <a:gd name="connsiteY117" fmla="*/ 1528634 h 1623884"/>
              <a:gd name="connsiteX118" fmla="*/ 3883818 w 6476999"/>
              <a:gd name="connsiteY118" fmla="*/ 1559590 h 1623884"/>
              <a:gd name="connsiteX119" fmla="*/ 3945730 w 6476999"/>
              <a:gd name="connsiteY119" fmla="*/ 1490534 h 1623884"/>
              <a:gd name="connsiteX120" fmla="*/ 4121943 w 6476999"/>
              <a:gd name="connsiteY120" fmla="*/ 1519109 h 1623884"/>
              <a:gd name="connsiteX121" fmla="*/ 4176711 w 6476999"/>
              <a:gd name="connsiteY121" fmla="*/ 1519109 h 1623884"/>
              <a:gd name="connsiteX122" fmla="*/ 4236243 w 6476999"/>
              <a:gd name="connsiteY122" fmla="*/ 1414334 h 1623884"/>
              <a:gd name="connsiteX123" fmla="*/ 4343399 w 6476999"/>
              <a:gd name="connsiteY123" fmla="*/ 1450053 h 1623884"/>
              <a:gd name="connsiteX124" fmla="*/ 4381499 w 6476999"/>
              <a:gd name="connsiteY124" fmla="*/ 1476246 h 1623884"/>
              <a:gd name="connsiteX125" fmla="*/ 4443411 w 6476999"/>
              <a:gd name="connsiteY125" fmla="*/ 1404809 h 1623884"/>
              <a:gd name="connsiteX126" fmla="*/ 4679155 w 6476999"/>
              <a:gd name="connsiteY126" fmla="*/ 1438146 h 1623884"/>
              <a:gd name="connsiteX127" fmla="*/ 4636293 w 6476999"/>
              <a:gd name="connsiteY127" fmla="*/ 1495296 h 1623884"/>
              <a:gd name="connsiteX128" fmla="*/ 4695824 w 6476999"/>
              <a:gd name="connsiteY128" fmla="*/ 1557209 h 1623884"/>
              <a:gd name="connsiteX129" fmla="*/ 4731543 w 6476999"/>
              <a:gd name="connsiteY129" fmla="*/ 1585784 h 1623884"/>
              <a:gd name="connsiteX130" fmla="*/ 4914899 w 6476999"/>
              <a:gd name="connsiteY130" fmla="*/ 1600071 h 1623884"/>
              <a:gd name="connsiteX131" fmla="*/ 5117305 w 6476999"/>
              <a:gd name="connsiteY131" fmla="*/ 1583403 h 1623884"/>
              <a:gd name="connsiteX132" fmla="*/ 5314949 w 6476999"/>
              <a:gd name="connsiteY132" fmla="*/ 1561971 h 1623884"/>
              <a:gd name="connsiteX133" fmla="*/ 5484018 w 6476999"/>
              <a:gd name="connsiteY133" fmla="*/ 1540540 h 1623884"/>
              <a:gd name="connsiteX134" fmla="*/ 5591174 w 6476999"/>
              <a:gd name="connsiteY134" fmla="*/ 1550065 h 1623884"/>
              <a:gd name="connsiteX135" fmla="*/ 5667374 w 6476999"/>
              <a:gd name="connsiteY135" fmla="*/ 1509584 h 1623884"/>
              <a:gd name="connsiteX136" fmla="*/ 5724524 w 6476999"/>
              <a:gd name="connsiteY136" fmla="*/ 1442909 h 1623884"/>
              <a:gd name="connsiteX137" fmla="*/ 5776911 w 6476999"/>
              <a:gd name="connsiteY137" fmla="*/ 1433384 h 1623884"/>
              <a:gd name="connsiteX138" fmla="*/ 5915024 w 6476999"/>
              <a:gd name="connsiteY138" fmla="*/ 1471484 h 1623884"/>
              <a:gd name="connsiteX139" fmla="*/ 5974555 w 6476999"/>
              <a:gd name="connsiteY139" fmla="*/ 1459578 h 1623884"/>
              <a:gd name="connsiteX140" fmla="*/ 6053136 w 6476999"/>
              <a:gd name="connsiteY140" fmla="*/ 1488153 h 1623884"/>
              <a:gd name="connsiteX141" fmla="*/ 6115049 w 6476999"/>
              <a:gd name="connsiteY141" fmla="*/ 1531015 h 1623884"/>
              <a:gd name="connsiteX142" fmla="*/ 6210299 w 6476999"/>
              <a:gd name="connsiteY142" fmla="*/ 1538159 h 1623884"/>
              <a:gd name="connsiteX143" fmla="*/ 6248399 w 6476999"/>
              <a:gd name="connsiteY143" fmla="*/ 1521490 h 1623884"/>
              <a:gd name="connsiteX144" fmla="*/ 6310311 w 6476999"/>
              <a:gd name="connsiteY144" fmla="*/ 1521490 h 1623884"/>
              <a:gd name="connsiteX145" fmla="*/ 6429374 w 6476999"/>
              <a:gd name="connsiteY145" fmla="*/ 1542921 h 1623884"/>
              <a:gd name="connsiteX146" fmla="*/ 6474618 w 6476999"/>
              <a:gd name="connsiteY146" fmla="*/ 1526253 h 1623884"/>
              <a:gd name="connsiteX147" fmla="*/ 6457949 w 6476999"/>
              <a:gd name="connsiteY147" fmla="*/ 1469103 h 1623884"/>
              <a:gd name="connsiteX148" fmla="*/ 6476999 w 6476999"/>
              <a:gd name="connsiteY148" fmla="*/ 1409571 h 1623884"/>
              <a:gd name="connsiteX149" fmla="*/ 6462711 w 6476999"/>
              <a:gd name="connsiteY149" fmla="*/ 1342896 h 1623884"/>
              <a:gd name="connsiteX150" fmla="*/ 6446043 w 6476999"/>
              <a:gd name="connsiteY150" fmla="*/ 1290509 h 1623884"/>
              <a:gd name="connsiteX151" fmla="*/ 6472236 w 6476999"/>
              <a:gd name="connsiteY151" fmla="*/ 1273840 h 1623884"/>
              <a:gd name="connsiteX152" fmla="*/ 6465093 w 6476999"/>
              <a:gd name="connsiteY152" fmla="*/ 1209546 h 1623884"/>
              <a:gd name="connsiteX0" fmla="*/ 6527005 w 6538911"/>
              <a:gd name="connsiteY0" fmla="*/ 1209546 h 1623884"/>
              <a:gd name="connsiteX1" fmla="*/ 6417467 w 6538911"/>
              <a:gd name="connsiteY1" fmla="*/ 1173828 h 1623884"/>
              <a:gd name="connsiteX2" fmla="*/ 6360317 w 6538911"/>
              <a:gd name="connsiteY2" fmla="*/ 1188115 h 1623884"/>
              <a:gd name="connsiteX3" fmla="*/ 6300786 w 6538911"/>
              <a:gd name="connsiteY3" fmla="*/ 1169065 h 1623884"/>
              <a:gd name="connsiteX4" fmla="*/ 6191248 w 6538911"/>
              <a:gd name="connsiteY4" fmla="*/ 1109534 h 1623884"/>
              <a:gd name="connsiteX5" fmla="*/ 6031705 w 6538911"/>
              <a:gd name="connsiteY5" fmla="*/ 1078578 h 1623884"/>
              <a:gd name="connsiteX6" fmla="*/ 5860255 w 6538911"/>
              <a:gd name="connsiteY6" fmla="*/ 1054765 h 1623884"/>
              <a:gd name="connsiteX7" fmla="*/ 5731667 w 6538911"/>
              <a:gd name="connsiteY7" fmla="*/ 978565 h 1623884"/>
              <a:gd name="connsiteX8" fmla="*/ 5653086 w 6538911"/>
              <a:gd name="connsiteY8" fmla="*/ 949990 h 1623884"/>
              <a:gd name="connsiteX9" fmla="*/ 5441155 w 6538911"/>
              <a:gd name="connsiteY9" fmla="*/ 921415 h 1623884"/>
              <a:gd name="connsiteX10" fmla="*/ 5310186 w 6538911"/>
              <a:gd name="connsiteY10" fmla="*/ 914271 h 1623884"/>
              <a:gd name="connsiteX11" fmla="*/ 5236367 w 6538911"/>
              <a:gd name="connsiteY11" fmla="*/ 852359 h 1623884"/>
              <a:gd name="connsiteX12" fmla="*/ 5193505 w 6538911"/>
              <a:gd name="connsiteY12" fmla="*/ 778540 h 1623884"/>
              <a:gd name="connsiteX13" fmla="*/ 5117305 w 6538911"/>
              <a:gd name="connsiteY13" fmla="*/ 740440 h 1623884"/>
              <a:gd name="connsiteX14" fmla="*/ 4924423 w 6538911"/>
              <a:gd name="connsiteY14" fmla="*/ 685671 h 1623884"/>
              <a:gd name="connsiteX15" fmla="*/ 4795836 w 6538911"/>
              <a:gd name="connsiteY15" fmla="*/ 654715 h 1623884"/>
              <a:gd name="connsiteX16" fmla="*/ 4702967 w 6538911"/>
              <a:gd name="connsiteY16" fmla="*/ 635665 h 1623884"/>
              <a:gd name="connsiteX17" fmla="*/ 4560092 w 6538911"/>
              <a:gd name="connsiteY17" fmla="*/ 864265 h 1623884"/>
              <a:gd name="connsiteX18" fmla="*/ 4507705 w 6538911"/>
              <a:gd name="connsiteY18" fmla="*/ 930940 h 1623884"/>
              <a:gd name="connsiteX19" fmla="*/ 3964780 w 6538911"/>
              <a:gd name="connsiteY19" fmla="*/ 954753 h 1623884"/>
              <a:gd name="connsiteX20" fmla="*/ 3550442 w 6538911"/>
              <a:gd name="connsiteY20" fmla="*/ 961896 h 1623884"/>
              <a:gd name="connsiteX21" fmla="*/ 2864642 w 6538911"/>
              <a:gd name="connsiteY21" fmla="*/ 983328 h 1623884"/>
              <a:gd name="connsiteX22" fmla="*/ 2414586 w 6538911"/>
              <a:gd name="connsiteY22" fmla="*/ 985709 h 1623884"/>
              <a:gd name="connsiteX23" fmla="*/ 2190748 w 6538911"/>
              <a:gd name="connsiteY23" fmla="*/ 983328 h 1623884"/>
              <a:gd name="connsiteX24" fmla="*/ 2064542 w 6538911"/>
              <a:gd name="connsiteY24" fmla="*/ 954753 h 1623884"/>
              <a:gd name="connsiteX25" fmla="*/ 2007392 w 6538911"/>
              <a:gd name="connsiteY25" fmla="*/ 933321 h 1623884"/>
              <a:gd name="connsiteX26" fmla="*/ 1959767 w 6538911"/>
              <a:gd name="connsiteY26" fmla="*/ 892840 h 1623884"/>
              <a:gd name="connsiteX27" fmla="*/ 1912142 w 6538911"/>
              <a:gd name="connsiteY27" fmla="*/ 792828 h 1623884"/>
              <a:gd name="connsiteX28" fmla="*/ 1883567 w 6538911"/>
              <a:gd name="connsiteY28" fmla="*/ 664240 h 1623884"/>
              <a:gd name="connsiteX29" fmla="*/ 1857373 w 6538911"/>
              <a:gd name="connsiteY29" fmla="*/ 535653 h 1623884"/>
              <a:gd name="connsiteX30" fmla="*/ 1821655 w 6538911"/>
              <a:gd name="connsiteY30" fmla="*/ 480884 h 1623884"/>
              <a:gd name="connsiteX31" fmla="*/ 1709736 w 6538911"/>
              <a:gd name="connsiteY31" fmla="*/ 414209 h 1623884"/>
              <a:gd name="connsiteX32" fmla="*/ 1581148 w 6538911"/>
              <a:gd name="connsiteY32" fmla="*/ 371346 h 1623884"/>
              <a:gd name="connsiteX33" fmla="*/ 1454942 w 6538911"/>
              <a:gd name="connsiteY33" fmla="*/ 361821 h 1623884"/>
              <a:gd name="connsiteX34" fmla="*/ 1345405 w 6538911"/>
              <a:gd name="connsiteY34" fmla="*/ 366584 h 1623884"/>
              <a:gd name="connsiteX35" fmla="*/ 1295398 w 6538911"/>
              <a:gd name="connsiteY35" fmla="*/ 380871 h 1623884"/>
              <a:gd name="connsiteX36" fmla="*/ 1254917 w 6538911"/>
              <a:gd name="connsiteY36" fmla="*/ 361821 h 1623884"/>
              <a:gd name="connsiteX37" fmla="*/ 1190623 w 6538911"/>
              <a:gd name="connsiteY37" fmla="*/ 307053 h 1623884"/>
              <a:gd name="connsiteX38" fmla="*/ 1152523 w 6538911"/>
              <a:gd name="connsiteY38" fmla="*/ 247521 h 1623884"/>
              <a:gd name="connsiteX39" fmla="*/ 1171573 w 6538911"/>
              <a:gd name="connsiteY39" fmla="*/ 223709 h 1623884"/>
              <a:gd name="connsiteX40" fmla="*/ 1019173 w 6538911"/>
              <a:gd name="connsiteY40" fmla="*/ 157034 h 1623884"/>
              <a:gd name="connsiteX41" fmla="*/ 897730 w 6538911"/>
              <a:gd name="connsiteY41" fmla="*/ 245140 h 1623884"/>
              <a:gd name="connsiteX42" fmla="*/ 778667 w 6538911"/>
              <a:gd name="connsiteY42" fmla="*/ 230853 h 1623884"/>
              <a:gd name="connsiteX43" fmla="*/ 709611 w 6538911"/>
              <a:gd name="connsiteY43" fmla="*/ 235615 h 1623884"/>
              <a:gd name="connsiteX44" fmla="*/ 376236 w 6538911"/>
              <a:gd name="connsiteY44" fmla="*/ 28447 h 1623884"/>
              <a:gd name="connsiteX45" fmla="*/ 345281 w 6538911"/>
              <a:gd name="connsiteY45" fmla="*/ 109409 h 1623884"/>
              <a:gd name="connsiteX46" fmla="*/ 0 w 6538911"/>
              <a:gd name="connsiteY46" fmla="*/ 249903 h 1623884"/>
              <a:gd name="connsiteX47" fmla="*/ 61912 w 6538911"/>
              <a:gd name="connsiteY47" fmla="*/ 278477 h 1623884"/>
              <a:gd name="connsiteX48" fmla="*/ 135731 w 6538911"/>
              <a:gd name="connsiteY48" fmla="*/ 340390 h 1623884"/>
              <a:gd name="connsiteX49" fmla="*/ 185737 w 6538911"/>
              <a:gd name="connsiteY49" fmla="*/ 373728 h 1623884"/>
              <a:gd name="connsiteX50" fmla="*/ 254792 w 6538911"/>
              <a:gd name="connsiteY50" fmla="*/ 407065 h 1623884"/>
              <a:gd name="connsiteX51" fmla="*/ 311942 w 6538911"/>
              <a:gd name="connsiteY51" fmla="*/ 447547 h 1623884"/>
              <a:gd name="connsiteX52" fmla="*/ 369093 w 6538911"/>
              <a:gd name="connsiteY52" fmla="*/ 576134 h 1623884"/>
              <a:gd name="connsiteX53" fmla="*/ 419098 w 6538911"/>
              <a:gd name="connsiteY53" fmla="*/ 671384 h 1623884"/>
              <a:gd name="connsiteX54" fmla="*/ 519111 w 6538911"/>
              <a:gd name="connsiteY54" fmla="*/ 680908 h 1623884"/>
              <a:gd name="connsiteX55" fmla="*/ 528636 w 6538911"/>
              <a:gd name="connsiteY55" fmla="*/ 745203 h 1623884"/>
              <a:gd name="connsiteX56" fmla="*/ 495299 w 6538911"/>
              <a:gd name="connsiteY56" fmla="*/ 840452 h 1623884"/>
              <a:gd name="connsiteX57" fmla="*/ 435767 w 6538911"/>
              <a:gd name="connsiteY57" fmla="*/ 930940 h 1623884"/>
              <a:gd name="connsiteX58" fmla="*/ 464342 w 6538911"/>
              <a:gd name="connsiteY58" fmla="*/ 888078 h 1623884"/>
              <a:gd name="connsiteX59" fmla="*/ 521492 w 6538911"/>
              <a:gd name="connsiteY59" fmla="*/ 971421 h 1623884"/>
              <a:gd name="connsiteX60" fmla="*/ 738186 w 6538911"/>
              <a:gd name="connsiteY60" fmla="*/ 1050003 h 1623884"/>
              <a:gd name="connsiteX61" fmla="*/ 773905 w 6538911"/>
              <a:gd name="connsiteY61" fmla="*/ 1047622 h 1623884"/>
              <a:gd name="connsiteX62" fmla="*/ 842961 w 6538911"/>
              <a:gd name="connsiteY62" fmla="*/ 1061909 h 1623884"/>
              <a:gd name="connsiteX63" fmla="*/ 945355 w 6538911"/>
              <a:gd name="connsiteY63" fmla="*/ 1061909 h 1623884"/>
              <a:gd name="connsiteX64" fmla="*/ 1014411 w 6538911"/>
              <a:gd name="connsiteY64" fmla="*/ 1023809 h 1623884"/>
              <a:gd name="connsiteX65" fmla="*/ 1073942 w 6538911"/>
              <a:gd name="connsiteY65" fmla="*/ 1021428 h 1623884"/>
              <a:gd name="connsiteX66" fmla="*/ 1181098 w 6538911"/>
              <a:gd name="connsiteY66" fmla="*/ 1092865 h 1623884"/>
              <a:gd name="connsiteX67" fmla="*/ 1185861 w 6538911"/>
              <a:gd name="connsiteY67" fmla="*/ 1061909 h 1623884"/>
              <a:gd name="connsiteX68" fmla="*/ 1257298 w 6538911"/>
              <a:gd name="connsiteY68" fmla="*/ 1100009 h 1623884"/>
              <a:gd name="connsiteX69" fmla="*/ 1378742 w 6538911"/>
              <a:gd name="connsiteY69" fmla="*/ 1183353 h 1623884"/>
              <a:gd name="connsiteX70" fmla="*/ 1457323 w 6538911"/>
              <a:gd name="connsiteY70" fmla="*/ 1200021 h 1623884"/>
              <a:gd name="connsiteX71" fmla="*/ 1521617 w 6538911"/>
              <a:gd name="connsiteY71" fmla="*/ 1314321 h 1623884"/>
              <a:gd name="connsiteX72" fmla="*/ 1733548 w 6538911"/>
              <a:gd name="connsiteY72" fmla="*/ 1414334 h 1623884"/>
              <a:gd name="connsiteX73" fmla="*/ 1847848 w 6538911"/>
              <a:gd name="connsiteY73" fmla="*/ 1421478 h 1623884"/>
              <a:gd name="connsiteX74" fmla="*/ 2069305 w 6538911"/>
              <a:gd name="connsiteY74" fmla="*/ 1402428 h 1623884"/>
              <a:gd name="connsiteX75" fmla="*/ 2176461 w 6538911"/>
              <a:gd name="connsiteY75" fmla="*/ 1402428 h 1623884"/>
              <a:gd name="connsiteX76" fmla="*/ 2245517 w 6538911"/>
              <a:gd name="connsiteY76" fmla="*/ 1438146 h 1623884"/>
              <a:gd name="connsiteX77" fmla="*/ 2300286 w 6538911"/>
              <a:gd name="connsiteY77" fmla="*/ 1490534 h 1623884"/>
              <a:gd name="connsiteX78" fmla="*/ 2376486 w 6538911"/>
              <a:gd name="connsiteY78" fmla="*/ 1471484 h 1623884"/>
              <a:gd name="connsiteX79" fmla="*/ 2466973 w 6538911"/>
              <a:gd name="connsiteY79" fmla="*/ 1454815 h 1623884"/>
              <a:gd name="connsiteX80" fmla="*/ 2521742 w 6538911"/>
              <a:gd name="connsiteY80" fmla="*/ 1473865 h 1623884"/>
              <a:gd name="connsiteX81" fmla="*/ 2643186 w 6538911"/>
              <a:gd name="connsiteY81" fmla="*/ 1573878 h 1623884"/>
              <a:gd name="connsiteX82" fmla="*/ 2721767 w 6538911"/>
              <a:gd name="connsiteY82" fmla="*/ 1616740 h 1623884"/>
              <a:gd name="connsiteX83" fmla="*/ 2819398 w 6538911"/>
              <a:gd name="connsiteY83" fmla="*/ 1623884 h 1623884"/>
              <a:gd name="connsiteX84" fmla="*/ 2907505 w 6538911"/>
              <a:gd name="connsiteY84" fmla="*/ 1611978 h 1623884"/>
              <a:gd name="connsiteX85" fmla="*/ 2940842 w 6538911"/>
              <a:gd name="connsiteY85" fmla="*/ 1573878 h 1623884"/>
              <a:gd name="connsiteX86" fmla="*/ 2912267 w 6538911"/>
              <a:gd name="connsiteY86" fmla="*/ 1516728 h 1623884"/>
              <a:gd name="connsiteX87" fmla="*/ 2817017 w 6538911"/>
              <a:gd name="connsiteY87" fmla="*/ 1483390 h 1623884"/>
              <a:gd name="connsiteX88" fmla="*/ 2700336 w 6538911"/>
              <a:gd name="connsiteY88" fmla="*/ 1483390 h 1623884"/>
              <a:gd name="connsiteX89" fmla="*/ 2669380 w 6538911"/>
              <a:gd name="connsiteY89" fmla="*/ 1466721 h 1623884"/>
              <a:gd name="connsiteX90" fmla="*/ 2690811 w 6538911"/>
              <a:gd name="connsiteY90" fmla="*/ 1445290 h 1623884"/>
              <a:gd name="connsiteX91" fmla="*/ 2783680 w 6538911"/>
              <a:gd name="connsiteY91" fmla="*/ 1433384 h 1623884"/>
              <a:gd name="connsiteX92" fmla="*/ 2871786 w 6538911"/>
              <a:gd name="connsiteY92" fmla="*/ 1435765 h 1623884"/>
              <a:gd name="connsiteX93" fmla="*/ 2950367 w 6538911"/>
              <a:gd name="connsiteY93" fmla="*/ 1380996 h 1623884"/>
              <a:gd name="connsiteX94" fmla="*/ 2988467 w 6538911"/>
              <a:gd name="connsiteY94" fmla="*/ 1383378 h 1623884"/>
              <a:gd name="connsiteX95" fmla="*/ 3038473 w 6538911"/>
              <a:gd name="connsiteY95" fmla="*/ 1431003 h 1623884"/>
              <a:gd name="connsiteX96" fmla="*/ 3107530 w 6538911"/>
              <a:gd name="connsiteY96" fmla="*/ 1450053 h 1623884"/>
              <a:gd name="connsiteX97" fmla="*/ 3119436 w 6538911"/>
              <a:gd name="connsiteY97" fmla="*/ 1481009 h 1623884"/>
              <a:gd name="connsiteX98" fmla="*/ 3119436 w 6538911"/>
              <a:gd name="connsiteY98" fmla="*/ 1516728 h 1623884"/>
              <a:gd name="connsiteX99" fmla="*/ 3071811 w 6538911"/>
              <a:gd name="connsiteY99" fmla="*/ 1552446 h 1623884"/>
              <a:gd name="connsiteX100" fmla="*/ 3026567 w 6538911"/>
              <a:gd name="connsiteY100" fmla="*/ 1509584 h 1623884"/>
              <a:gd name="connsiteX101" fmla="*/ 3002755 w 6538911"/>
              <a:gd name="connsiteY101" fmla="*/ 1461959 h 1623884"/>
              <a:gd name="connsiteX102" fmla="*/ 2976561 w 6538911"/>
              <a:gd name="connsiteY102" fmla="*/ 1483390 h 1623884"/>
              <a:gd name="connsiteX103" fmla="*/ 2993230 w 6538911"/>
              <a:gd name="connsiteY103" fmla="*/ 1561971 h 1623884"/>
              <a:gd name="connsiteX104" fmla="*/ 3059905 w 6538911"/>
              <a:gd name="connsiteY104" fmla="*/ 1578640 h 1623884"/>
              <a:gd name="connsiteX105" fmla="*/ 3167061 w 6538911"/>
              <a:gd name="connsiteY105" fmla="*/ 1595309 h 1623884"/>
              <a:gd name="connsiteX106" fmla="*/ 3281361 w 6538911"/>
              <a:gd name="connsiteY106" fmla="*/ 1550065 h 1623884"/>
              <a:gd name="connsiteX107" fmla="*/ 3386136 w 6538911"/>
              <a:gd name="connsiteY107" fmla="*/ 1545303 h 1623884"/>
              <a:gd name="connsiteX108" fmla="*/ 3459955 w 6538911"/>
              <a:gd name="connsiteY108" fmla="*/ 1557209 h 1623884"/>
              <a:gd name="connsiteX109" fmla="*/ 3495673 w 6538911"/>
              <a:gd name="connsiteY109" fmla="*/ 1511965 h 1623884"/>
              <a:gd name="connsiteX110" fmla="*/ 3543298 w 6538911"/>
              <a:gd name="connsiteY110" fmla="*/ 1490534 h 1623884"/>
              <a:gd name="connsiteX111" fmla="*/ 3586161 w 6538911"/>
              <a:gd name="connsiteY111" fmla="*/ 1495296 h 1623884"/>
              <a:gd name="connsiteX112" fmla="*/ 3636167 w 6538911"/>
              <a:gd name="connsiteY112" fmla="*/ 1550065 h 1623884"/>
              <a:gd name="connsiteX113" fmla="*/ 3640930 w 6538911"/>
              <a:gd name="connsiteY113" fmla="*/ 1552446 h 1623884"/>
              <a:gd name="connsiteX114" fmla="*/ 3681411 w 6538911"/>
              <a:gd name="connsiteY114" fmla="*/ 1576259 h 1623884"/>
              <a:gd name="connsiteX115" fmla="*/ 3738561 w 6538911"/>
              <a:gd name="connsiteY115" fmla="*/ 1581021 h 1623884"/>
              <a:gd name="connsiteX116" fmla="*/ 3779042 w 6538911"/>
              <a:gd name="connsiteY116" fmla="*/ 1571496 h 1623884"/>
              <a:gd name="connsiteX117" fmla="*/ 3812380 w 6538911"/>
              <a:gd name="connsiteY117" fmla="*/ 1528634 h 1623884"/>
              <a:gd name="connsiteX118" fmla="*/ 3945730 w 6538911"/>
              <a:gd name="connsiteY118" fmla="*/ 1559590 h 1623884"/>
              <a:gd name="connsiteX119" fmla="*/ 4007642 w 6538911"/>
              <a:gd name="connsiteY119" fmla="*/ 1490534 h 1623884"/>
              <a:gd name="connsiteX120" fmla="*/ 4183855 w 6538911"/>
              <a:gd name="connsiteY120" fmla="*/ 1519109 h 1623884"/>
              <a:gd name="connsiteX121" fmla="*/ 4238623 w 6538911"/>
              <a:gd name="connsiteY121" fmla="*/ 1519109 h 1623884"/>
              <a:gd name="connsiteX122" fmla="*/ 4298155 w 6538911"/>
              <a:gd name="connsiteY122" fmla="*/ 1414334 h 1623884"/>
              <a:gd name="connsiteX123" fmla="*/ 4405311 w 6538911"/>
              <a:gd name="connsiteY123" fmla="*/ 1450053 h 1623884"/>
              <a:gd name="connsiteX124" fmla="*/ 4443411 w 6538911"/>
              <a:gd name="connsiteY124" fmla="*/ 1476246 h 1623884"/>
              <a:gd name="connsiteX125" fmla="*/ 4505323 w 6538911"/>
              <a:gd name="connsiteY125" fmla="*/ 1404809 h 1623884"/>
              <a:gd name="connsiteX126" fmla="*/ 4741067 w 6538911"/>
              <a:gd name="connsiteY126" fmla="*/ 1438146 h 1623884"/>
              <a:gd name="connsiteX127" fmla="*/ 4698205 w 6538911"/>
              <a:gd name="connsiteY127" fmla="*/ 1495296 h 1623884"/>
              <a:gd name="connsiteX128" fmla="*/ 4757736 w 6538911"/>
              <a:gd name="connsiteY128" fmla="*/ 1557209 h 1623884"/>
              <a:gd name="connsiteX129" fmla="*/ 4793455 w 6538911"/>
              <a:gd name="connsiteY129" fmla="*/ 1585784 h 1623884"/>
              <a:gd name="connsiteX130" fmla="*/ 4976811 w 6538911"/>
              <a:gd name="connsiteY130" fmla="*/ 1600071 h 1623884"/>
              <a:gd name="connsiteX131" fmla="*/ 5179217 w 6538911"/>
              <a:gd name="connsiteY131" fmla="*/ 1583403 h 1623884"/>
              <a:gd name="connsiteX132" fmla="*/ 5376861 w 6538911"/>
              <a:gd name="connsiteY132" fmla="*/ 1561971 h 1623884"/>
              <a:gd name="connsiteX133" fmla="*/ 5545930 w 6538911"/>
              <a:gd name="connsiteY133" fmla="*/ 1540540 h 1623884"/>
              <a:gd name="connsiteX134" fmla="*/ 5653086 w 6538911"/>
              <a:gd name="connsiteY134" fmla="*/ 1550065 h 1623884"/>
              <a:gd name="connsiteX135" fmla="*/ 5729286 w 6538911"/>
              <a:gd name="connsiteY135" fmla="*/ 1509584 h 1623884"/>
              <a:gd name="connsiteX136" fmla="*/ 5786436 w 6538911"/>
              <a:gd name="connsiteY136" fmla="*/ 1442909 h 1623884"/>
              <a:gd name="connsiteX137" fmla="*/ 5838823 w 6538911"/>
              <a:gd name="connsiteY137" fmla="*/ 1433384 h 1623884"/>
              <a:gd name="connsiteX138" fmla="*/ 5976936 w 6538911"/>
              <a:gd name="connsiteY138" fmla="*/ 1471484 h 1623884"/>
              <a:gd name="connsiteX139" fmla="*/ 6036467 w 6538911"/>
              <a:gd name="connsiteY139" fmla="*/ 1459578 h 1623884"/>
              <a:gd name="connsiteX140" fmla="*/ 6115048 w 6538911"/>
              <a:gd name="connsiteY140" fmla="*/ 1488153 h 1623884"/>
              <a:gd name="connsiteX141" fmla="*/ 6176961 w 6538911"/>
              <a:gd name="connsiteY141" fmla="*/ 1531015 h 1623884"/>
              <a:gd name="connsiteX142" fmla="*/ 6272211 w 6538911"/>
              <a:gd name="connsiteY142" fmla="*/ 1538159 h 1623884"/>
              <a:gd name="connsiteX143" fmla="*/ 6310311 w 6538911"/>
              <a:gd name="connsiteY143" fmla="*/ 1521490 h 1623884"/>
              <a:gd name="connsiteX144" fmla="*/ 6372223 w 6538911"/>
              <a:gd name="connsiteY144" fmla="*/ 1521490 h 1623884"/>
              <a:gd name="connsiteX145" fmla="*/ 6491286 w 6538911"/>
              <a:gd name="connsiteY145" fmla="*/ 1542921 h 1623884"/>
              <a:gd name="connsiteX146" fmla="*/ 6536530 w 6538911"/>
              <a:gd name="connsiteY146" fmla="*/ 1526253 h 1623884"/>
              <a:gd name="connsiteX147" fmla="*/ 6519861 w 6538911"/>
              <a:gd name="connsiteY147" fmla="*/ 1469103 h 1623884"/>
              <a:gd name="connsiteX148" fmla="*/ 6538911 w 6538911"/>
              <a:gd name="connsiteY148" fmla="*/ 1409571 h 1623884"/>
              <a:gd name="connsiteX149" fmla="*/ 6524623 w 6538911"/>
              <a:gd name="connsiteY149" fmla="*/ 1342896 h 1623884"/>
              <a:gd name="connsiteX150" fmla="*/ 6507955 w 6538911"/>
              <a:gd name="connsiteY150" fmla="*/ 1290509 h 1623884"/>
              <a:gd name="connsiteX151" fmla="*/ 6534148 w 6538911"/>
              <a:gd name="connsiteY151" fmla="*/ 1273840 h 1623884"/>
              <a:gd name="connsiteX152" fmla="*/ 6527005 w 6538911"/>
              <a:gd name="connsiteY152" fmla="*/ 1209546 h 1623884"/>
              <a:gd name="connsiteX0" fmla="*/ 6527005 w 6538911"/>
              <a:gd name="connsiteY0" fmla="*/ 1209546 h 1623884"/>
              <a:gd name="connsiteX1" fmla="*/ 6417467 w 6538911"/>
              <a:gd name="connsiteY1" fmla="*/ 1173828 h 1623884"/>
              <a:gd name="connsiteX2" fmla="*/ 6360317 w 6538911"/>
              <a:gd name="connsiteY2" fmla="*/ 1188115 h 1623884"/>
              <a:gd name="connsiteX3" fmla="*/ 6300786 w 6538911"/>
              <a:gd name="connsiteY3" fmla="*/ 1169065 h 1623884"/>
              <a:gd name="connsiteX4" fmla="*/ 6191248 w 6538911"/>
              <a:gd name="connsiteY4" fmla="*/ 1109534 h 1623884"/>
              <a:gd name="connsiteX5" fmla="*/ 6031705 w 6538911"/>
              <a:gd name="connsiteY5" fmla="*/ 1078578 h 1623884"/>
              <a:gd name="connsiteX6" fmla="*/ 5860255 w 6538911"/>
              <a:gd name="connsiteY6" fmla="*/ 1054765 h 1623884"/>
              <a:gd name="connsiteX7" fmla="*/ 5731667 w 6538911"/>
              <a:gd name="connsiteY7" fmla="*/ 978565 h 1623884"/>
              <a:gd name="connsiteX8" fmla="*/ 5653086 w 6538911"/>
              <a:gd name="connsiteY8" fmla="*/ 949990 h 1623884"/>
              <a:gd name="connsiteX9" fmla="*/ 5441155 w 6538911"/>
              <a:gd name="connsiteY9" fmla="*/ 921415 h 1623884"/>
              <a:gd name="connsiteX10" fmla="*/ 5310186 w 6538911"/>
              <a:gd name="connsiteY10" fmla="*/ 914271 h 1623884"/>
              <a:gd name="connsiteX11" fmla="*/ 5236367 w 6538911"/>
              <a:gd name="connsiteY11" fmla="*/ 852359 h 1623884"/>
              <a:gd name="connsiteX12" fmla="*/ 5193505 w 6538911"/>
              <a:gd name="connsiteY12" fmla="*/ 778540 h 1623884"/>
              <a:gd name="connsiteX13" fmla="*/ 5117305 w 6538911"/>
              <a:gd name="connsiteY13" fmla="*/ 740440 h 1623884"/>
              <a:gd name="connsiteX14" fmla="*/ 4924423 w 6538911"/>
              <a:gd name="connsiteY14" fmla="*/ 685671 h 1623884"/>
              <a:gd name="connsiteX15" fmla="*/ 4795836 w 6538911"/>
              <a:gd name="connsiteY15" fmla="*/ 654715 h 1623884"/>
              <a:gd name="connsiteX16" fmla="*/ 4702967 w 6538911"/>
              <a:gd name="connsiteY16" fmla="*/ 635665 h 1623884"/>
              <a:gd name="connsiteX17" fmla="*/ 4560092 w 6538911"/>
              <a:gd name="connsiteY17" fmla="*/ 864265 h 1623884"/>
              <a:gd name="connsiteX18" fmla="*/ 4507705 w 6538911"/>
              <a:gd name="connsiteY18" fmla="*/ 930940 h 1623884"/>
              <a:gd name="connsiteX19" fmla="*/ 3964780 w 6538911"/>
              <a:gd name="connsiteY19" fmla="*/ 954753 h 1623884"/>
              <a:gd name="connsiteX20" fmla="*/ 3550442 w 6538911"/>
              <a:gd name="connsiteY20" fmla="*/ 961896 h 1623884"/>
              <a:gd name="connsiteX21" fmla="*/ 2864642 w 6538911"/>
              <a:gd name="connsiteY21" fmla="*/ 983328 h 1623884"/>
              <a:gd name="connsiteX22" fmla="*/ 2414586 w 6538911"/>
              <a:gd name="connsiteY22" fmla="*/ 985709 h 1623884"/>
              <a:gd name="connsiteX23" fmla="*/ 2190748 w 6538911"/>
              <a:gd name="connsiteY23" fmla="*/ 983328 h 1623884"/>
              <a:gd name="connsiteX24" fmla="*/ 2064542 w 6538911"/>
              <a:gd name="connsiteY24" fmla="*/ 954753 h 1623884"/>
              <a:gd name="connsiteX25" fmla="*/ 2007392 w 6538911"/>
              <a:gd name="connsiteY25" fmla="*/ 933321 h 1623884"/>
              <a:gd name="connsiteX26" fmla="*/ 1959767 w 6538911"/>
              <a:gd name="connsiteY26" fmla="*/ 892840 h 1623884"/>
              <a:gd name="connsiteX27" fmla="*/ 1912142 w 6538911"/>
              <a:gd name="connsiteY27" fmla="*/ 792828 h 1623884"/>
              <a:gd name="connsiteX28" fmla="*/ 1883567 w 6538911"/>
              <a:gd name="connsiteY28" fmla="*/ 664240 h 1623884"/>
              <a:gd name="connsiteX29" fmla="*/ 1857373 w 6538911"/>
              <a:gd name="connsiteY29" fmla="*/ 535653 h 1623884"/>
              <a:gd name="connsiteX30" fmla="*/ 1821655 w 6538911"/>
              <a:gd name="connsiteY30" fmla="*/ 480884 h 1623884"/>
              <a:gd name="connsiteX31" fmla="*/ 1709736 w 6538911"/>
              <a:gd name="connsiteY31" fmla="*/ 414209 h 1623884"/>
              <a:gd name="connsiteX32" fmla="*/ 1581148 w 6538911"/>
              <a:gd name="connsiteY32" fmla="*/ 371346 h 1623884"/>
              <a:gd name="connsiteX33" fmla="*/ 1454942 w 6538911"/>
              <a:gd name="connsiteY33" fmla="*/ 361821 h 1623884"/>
              <a:gd name="connsiteX34" fmla="*/ 1345405 w 6538911"/>
              <a:gd name="connsiteY34" fmla="*/ 366584 h 1623884"/>
              <a:gd name="connsiteX35" fmla="*/ 1295398 w 6538911"/>
              <a:gd name="connsiteY35" fmla="*/ 380871 h 1623884"/>
              <a:gd name="connsiteX36" fmla="*/ 1254917 w 6538911"/>
              <a:gd name="connsiteY36" fmla="*/ 361821 h 1623884"/>
              <a:gd name="connsiteX37" fmla="*/ 1190623 w 6538911"/>
              <a:gd name="connsiteY37" fmla="*/ 307053 h 1623884"/>
              <a:gd name="connsiteX38" fmla="*/ 1152523 w 6538911"/>
              <a:gd name="connsiteY38" fmla="*/ 247521 h 1623884"/>
              <a:gd name="connsiteX39" fmla="*/ 1171573 w 6538911"/>
              <a:gd name="connsiteY39" fmla="*/ 223709 h 1623884"/>
              <a:gd name="connsiteX40" fmla="*/ 1019173 w 6538911"/>
              <a:gd name="connsiteY40" fmla="*/ 157034 h 1623884"/>
              <a:gd name="connsiteX41" fmla="*/ 897730 w 6538911"/>
              <a:gd name="connsiteY41" fmla="*/ 245140 h 1623884"/>
              <a:gd name="connsiteX42" fmla="*/ 778667 w 6538911"/>
              <a:gd name="connsiteY42" fmla="*/ 230853 h 1623884"/>
              <a:gd name="connsiteX43" fmla="*/ 709611 w 6538911"/>
              <a:gd name="connsiteY43" fmla="*/ 235615 h 1623884"/>
              <a:gd name="connsiteX44" fmla="*/ 376236 w 6538911"/>
              <a:gd name="connsiteY44" fmla="*/ 28447 h 1623884"/>
              <a:gd name="connsiteX45" fmla="*/ 345281 w 6538911"/>
              <a:gd name="connsiteY45" fmla="*/ 109409 h 1623884"/>
              <a:gd name="connsiteX46" fmla="*/ 250032 w 6538911"/>
              <a:gd name="connsiteY46" fmla="*/ 140365 h 1623884"/>
              <a:gd name="connsiteX47" fmla="*/ 0 w 6538911"/>
              <a:gd name="connsiteY47" fmla="*/ 249903 h 1623884"/>
              <a:gd name="connsiteX48" fmla="*/ 61912 w 6538911"/>
              <a:gd name="connsiteY48" fmla="*/ 278477 h 1623884"/>
              <a:gd name="connsiteX49" fmla="*/ 135731 w 6538911"/>
              <a:gd name="connsiteY49" fmla="*/ 340390 h 1623884"/>
              <a:gd name="connsiteX50" fmla="*/ 185737 w 6538911"/>
              <a:gd name="connsiteY50" fmla="*/ 373728 h 1623884"/>
              <a:gd name="connsiteX51" fmla="*/ 254792 w 6538911"/>
              <a:gd name="connsiteY51" fmla="*/ 407065 h 1623884"/>
              <a:gd name="connsiteX52" fmla="*/ 311942 w 6538911"/>
              <a:gd name="connsiteY52" fmla="*/ 447547 h 1623884"/>
              <a:gd name="connsiteX53" fmla="*/ 369093 w 6538911"/>
              <a:gd name="connsiteY53" fmla="*/ 576134 h 1623884"/>
              <a:gd name="connsiteX54" fmla="*/ 419098 w 6538911"/>
              <a:gd name="connsiteY54" fmla="*/ 671384 h 1623884"/>
              <a:gd name="connsiteX55" fmla="*/ 519111 w 6538911"/>
              <a:gd name="connsiteY55" fmla="*/ 680908 h 1623884"/>
              <a:gd name="connsiteX56" fmla="*/ 528636 w 6538911"/>
              <a:gd name="connsiteY56" fmla="*/ 745203 h 1623884"/>
              <a:gd name="connsiteX57" fmla="*/ 495299 w 6538911"/>
              <a:gd name="connsiteY57" fmla="*/ 840452 h 1623884"/>
              <a:gd name="connsiteX58" fmla="*/ 435767 w 6538911"/>
              <a:gd name="connsiteY58" fmla="*/ 930940 h 1623884"/>
              <a:gd name="connsiteX59" fmla="*/ 464342 w 6538911"/>
              <a:gd name="connsiteY59" fmla="*/ 888078 h 1623884"/>
              <a:gd name="connsiteX60" fmla="*/ 521492 w 6538911"/>
              <a:gd name="connsiteY60" fmla="*/ 971421 h 1623884"/>
              <a:gd name="connsiteX61" fmla="*/ 738186 w 6538911"/>
              <a:gd name="connsiteY61" fmla="*/ 1050003 h 1623884"/>
              <a:gd name="connsiteX62" fmla="*/ 773905 w 6538911"/>
              <a:gd name="connsiteY62" fmla="*/ 1047622 h 1623884"/>
              <a:gd name="connsiteX63" fmla="*/ 842961 w 6538911"/>
              <a:gd name="connsiteY63" fmla="*/ 1061909 h 1623884"/>
              <a:gd name="connsiteX64" fmla="*/ 945355 w 6538911"/>
              <a:gd name="connsiteY64" fmla="*/ 1061909 h 1623884"/>
              <a:gd name="connsiteX65" fmla="*/ 1014411 w 6538911"/>
              <a:gd name="connsiteY65" fmla="*/ 1023809 h 1623884"/>
              <a:gd name="connsiteX66" fmla="*/ 1073942 w 6538911"/>
              <a:gd name="connsiteY66" fmla="*/ 1021428 h 1623884"/>
              <a:gd name="connsiteX67" fmla="*/ 1181098 w 6538911"/>
              <a:gd name="connsiteY67" fmla="*/ 1092865 h 1623884"/>
              <a:gd name="connsiteX68" fmla="*/ 1185861 w 6538911"/>
              <a:gd name="connsiteY68" fmla="*/ 1061909 h 1623884"/>
              <a:gd name="connsiteX69" fmla="*/ 1257298 w 6538911"/>
              <a:gd name="connsiteY69" fmla="*/ 1100009 h 1623884"/>
              <a:gd name="connsiteX70" fmla="*/ 1378742 w 6538911"/>
              <a:gd name="connsiteY70" fmla="*/ 1183353 h 1623884"/>
              <a:gd name="connsiteX71" fmla="*/ 1457323 w 6538911"/>
              <a:gd name="connsiteY71" fmla="*/ 1200021 h 1623884"/>
              <a:gd name="connsiteX72" fmla="*/ 1521617 w 6538911"/>
              <a:gd name="connsiteY72" fmla="*/ 1314321 h 1623884"/>
              <a:gd name="connsiteX73" fmla="*/ 1733548 w 6538911"/>
              <a:gd name="connsiteY73" fmla="*/ 1414334 h 1623884"/>
              <a:gd name="connsiteX74" fmla="*/ 1847848 w 6538911"/>
              <a:gd name="connsiteY74" fmla="*/ 1421478 h 1623884"/>
              <a:gd name="connsiteX75" fmla="*/ 2069305 w 6538911"/>
              <a:gd name="connsiteY75" fmla="*/ 1402428 h 1623884"/>
              <a:gd name="connsiteX76" fmla="*/ 2176461 w 6538911"/>
              <a:gd name="connsiteY76" fmla="*/ 1402428 h 1623884"/>
              <a:gd name="connsiteX77" fmla="*/ 2245517 w 6538911"/>
              <a:gd name="connsiteY77" fmla="*/ 1438146 h 1623884"/>
              <a:gd name="connsiteX78" fmla="*/ 2300286 w 6538911"/>
              <a:gd name="connsiteY78" fmla="*/ 1490534 h 1623884"/>
              <a:gd name="connsiteX79" fmla="*/ 2376486 w 6538911"/>
              <a:gd name="connsiteY79" fmla="*/ 1471484 h 1623884"/>
              <a:gd name="connsiteX80" fmla="*/ 2466973 w 6538911"/>
              <a:gd name="connsiteY80" fmla="*/ 1454815 h 1623884"/>
              <a:gd name="connsiteX81" fmla="*/ 2521742 w 6538911"/>
              <a:gd name="connsiteY81" fmla="*/ 1473865 h 1623884"/>
              <a:gd name="connsiteX82" fmla="*/ 2643186 w 6538911"/>
              <a:gd name="connsiteY82" fmla="*/ 1573878 h 1623884"/>
              <a:gd name="connsiteX83" fmla="*/ 2721767 w 6538911"/>
              <a:gd name="connsiteY83" fmla="*/ 1616740 h 1623884"/>
              <a:gd name="connsiteX84" fmla="*/ 2819398 w 6538911"/>
              <a:gd name="connsiteY84" fmla="*/ 1623884 h 1623884"/>
              <a:gd name="connsiteX85" fmla="*/ 2907505 w 6538911"/>
              <a:gd name="connsiteY85" fmla="*/ 1611978 h 1623884"/>
              <a:gd name="connsiteX86" fmla="*/ 2940842 w 6538911"/>
              <a:gd name="connsiteY86" fmla="*/ 1573878 h 1623884"/>
              <a:gd name="connsiteX87" fmla="*/ 2912267 w 6538911"/>
              <a:gd name="connsiteY87" fmla="*/ 1516728 h 1623884"/>
              <a:gd name="connsiteX88" fmla="*/ 2817017 w 6538911"/>
              <a:gd name="connsiteY88" fmla="*/ 1483390 h 1623884"/>
              <a:gd name="connsiteX89" fmla="*/ 2700336 w 6538911"/>
              <a:gd name="connsiteY89" fmla="*/ 1483390 h 1623884"/>
              <a:gd name="connsiteX90" fmla="*/ 2669380 w 6538911"/>
              <a:gd name="connsiteY90" fmla="*/ 1466721 h 1623884"/>
              <a:gd name="connsiteX91" fmla="*/ 2690811 w 6538911"/>
              <a:gd name="connsiteY91" fmla="*/ 1445290 h 1623884"/>
              <a:gd name="connsiteX92" fmla="*/ 2783680 w 6538911"/>
              <a:gd name="connsiteY92" fmla="*/ 1433384 h 1623884"/>
              <a:gd name="connsiteX93" fmla="*/ 2871786 w 6538911"/>
              <a:gd name="connsiteY93" fmla="*/ 1435765 h 1623884"/>
              <a:gd name="connsiteX94" fmla="*/ 2950367 w 6538911"/>
              <a:gd name="connsiteY94" fmla="*/ 1380996 h 1623884"/>
              <a:gd name="connsiteX95" fmla="*/ 2988467 w 6538911"/>
              <a:gd name="connsiteY95" fmla="*/ 1383378 h 1623884"/>
              <a:gd name="connsiteX96" fmla="*/ 3038473 w 6538911"/>
              <a:gd name="connsiteY96" fmla="*/ 1431003 h 1623884"/>
              <a:gd name="connsiteX97" fmla="*/ 3107530 w 6538911"/>
              <a:gd name="connsiteY97" fmla="*/ 1450053 h 1623884"/>
              <a:gd name="connsiteX98" fmla="*/ 3119436 w 6538911"/>
              <a:gd name="connsiteY98" fmla="*/ 1481009 h 1623884"/>
              <a:gd name="connsiteX99" fmla="*/ 3119436 w 6538911"/>
              <a:gd name="connsiteY99" fmla="*/ 1516728 h 1623884"/>
              <a:gd name="connsiteX100" fmla="*/ 3071811 w 6538911"/>
              <a:gd name="connsiteY100" fmla="*/ 1552446 h 1623884"/>
              <a:gd name="connsiteX101" fmla="*/ 3026567 w 6538911"/>
              <a:gd name="connsiteY101" fmla="*/ 1509584 h 1623884"/>
              <a:gd name="connsiteX102" fmla="*/ 3002755 w 6538911"/>
              <a:gd name="connsiteY102" fmla="*/ 1461959 h 1623884"/>
              <a:gd name="connsiteX103" fmla="*/ 2976561 w 6538911"/>
              <a:gd name="connsiteY103" fmla="*/ 1483390 h 1623884"/>
              <a:gd name="connsiteX104" fmla="*/ 2993230 w 6538911"/>
              <a:gd name="connsiteY104" fmla="*/ 1561971 h 1623884"/>
              <a:gd name="connsiteX105" fmla="*/ 3059905 w 6538911"/>
              <a:gd name="connsiteY105" fmla="*/ 1578640 h 1623884"/>
              <a:gd name="connsiteX106" fmla="*/ 3167061 w 6538911"/>
              <a:gd name="connsiteY106" fmla="*/ 1595309 h 1623884"/>
              <a:gd name="connsiteX107" fmla="*/ 3281361 w 6538911"/>
              <a:gd name="connsiteY107" fmla="*/ 1550065 h 1623884"/>
              <a:gd name="connsiteX108" fmla="*/ 3386136 w 6538911"/>
              <a:gd name="connsiteY108" fmla="*/ 1545303 h 1623884"/>
              <a:gd name="connsiteX109" fmla="*/ 3459955 w 6538911"/>
              <a:gd name="connsiteY109" fmla="*/ 1557209 h 1623884"/>
              <a:gd name="connsiteX110" fmla="*/ 3495673 w 6538911"/>
              <a:gd name="connsiteY110" fmla="*/ 1511965 h 1623884"/>
              <a:gd name="connsiteX111" fmla="*/ 3543298 w 6538911"/>
              <a:gd name="connsiteY111" fmla="*/ 1490534 h 1623884"/>
              <a:gd name="connsiteX112" fmla="*/ 3586161 w 6538911"/>
              <a:gd name="connsiteY112" fmla="*/ 1495296 h 1623884"/>
              <a:gd name="connsiteX113" fmla="*/ 3636167 w 6538911"/>
              <a:gd name="connsiteY113" fmla="*/ 1550065 h 1623884"/>
              <a:gd name="connsiteX114" fmla="*/ 3640930 w 6538911"/>
              <a:gd name="connsiteY114" fmla="*/ 1552446 h 1623884"/>
              <a:gd name="connsiteX115" fmla="*/ 3681411 w 6538911"/>
              <a:gd name="connsiteY115" fmla="*/ 1576259 h 1623884"/>
              <a:gd name="connsiteX116" fmla="*/ 3738561 w 6538911"/>
              <a:gd name="connsiteY116" fmla="*/ 1581021 h 1623884"/>
              <a:gd name="connsiteX117" fmla="*/ 3779042 w 6538911"/>
              <a:gd name="connsiteY117" fmla="*/ 1571496 h 1623884"/>
              <a:gd name="connsiteX118" fmla="*/ 3812380 w 6538911"/>
              <a:gd name="connsiteY118" fmla="*/ 1528634 h 1623884"/>
              <a:gd name="connsiteX119" fmla="*/ 3945730 w 6538911"/>
              <a:gd name="connsiteY119" fmla="*/ 1559590 h 1623884"/>
              <a:gd name="connsiteX120" fmla="*/ 4007642 w 6538911"/>
              <a:gd name="connsiteY120" fmla="*/ 1490534 h 1623884"/>
              <a:gd name="connsiteX121" fmla="*/ 4183855 w 6538911"/>
              <a:gd name="connsiteY121" fmla="*/ 1519109 h 1623884"/>
              <a:gd name="connsiteX122" fmla="*/ 4238623 w 6538911"/>
              <a:gd name="connsiteY122" fmla="*/ 1519109 h 1623884"/>
              <a:gd name="connsiteX123" fmla="*/ 4298155 w 6538911"/>
              <a:gd name="connsiteY123" fmla="*/ 1414334 h 1623884"/>
              <a:gd name="connsiteX124" fmla="*/ 4405311 w 6538911"/>
              <a:gd name="connsiteY124" fmla="*/ 1450053 h 1623884"/>
              <a:gd name="connsiteX125" fmla="*/ 4443411 w 6538911"/>
              <a:gd name="connsiteY125" fmla="*/ 1476246 h 1623884"/>
              <a:gd name="connsiteX126" fmla="*/ 4505323 w 6538911"/>
              <a:gd name="connsiteY126" fmla="*/ 1404809 h 1623884"/>
              <a:gd name="connsiteX127" fmla="*/ 4741067 w 6538911"/>
              <a:gd name="connsiteY127" fmla="*/ 1438146 h 1623884"/>
              <a:gd name="connsiteX128" fmla="*/ 4698205 w 6538911"/>
              <a:gd name="connsiteY128" fmla="*/ 1495296 h 1623884"/>
              <a:gd name="connsiteX129" fmla="*/ 4757736 w 6538911"/>
              <a:gd name="connsiteY129" fmla="*/ 1557209 h 1623884"/>
              <a:gd name="connsiteX130" fmla="*/ 4793455 w 6538911"/>
              <a:gd name="connsiteY130" fmla="*/ 1585784 h 1623884"/>
              <a:gd name="connsiteX131" fmla="*/ 4976811 w 6538911"/>
              <a:gd name="connsiteY131" fmla="*/ 1600071 h 1623884"/>
              <a:gd name="connsiteX132" fmla="*/ 5179217 w 6538911"/>
              <a:gd name="connsiteY132" fmla="*/ 1583403 h 1623884"/>
              <a:gd name="connsiteX133" fmla="*/ 5376861 w 6538911"/>
              <a:gd name="connsiteY133" fmla="*/ 1561971 h 1623884"/>
              <a:gd name="connsiteX134" fmla="*/ 5545930 w 6538911"/>
              <a:gd name="connsiteY134" fmla="*/ 1540540 h 1623884"/>
              <a:gd name="connsiteX135" fmla="*/ 5653086 w 6538911"/>
              <a:gd name="connsiteY135" fmla="*/ 1550065 h 1623884"/>
              <a:gd name="connsiteX136" fmla="*/ 5729286 w 6538911"/>
              <a:gd name="connsiteY136" fmla="*/ 1509584 h 1623884"/>
              <a:gd name="connsiteX137" fmla="*/ 5786436 w 6538911"/>
              <a:gd name="connsiteY137" fmla="*/ 1442909 h 1623884"/>
              <a:gd name="connsiteX138" fmla="*/ 5838823 w 6538911"/>
              <a:gd name="connsiteY138" fmla="*/ 1433384 h 1623884"/>
              <a:gd name="connsiteX139" fmla="*/ 5976936 w 6538911"/>
              <a:gd name="connsiteY139" fmla="*/ 1471484 h 1623884"/>
              <a:gd name="connsiteX140" fmla="*/ 6036467 w 6538911"/>
              <a:gd name="connsiteY140" fmla="*/ 1459578 h 1623884"/>
              <a:gd name="connsiteX141" fmla="*/ 6115048 w 6538911"/>
              <a:gd name="connsiteY141" fmla="*/ 1488153 h 1623884"/>
              <a:gd name="connsiteX142" fmla="*/ 6176961 w 6538911"/>
              <a:gd name="connsiteY142" fmla="*/ 1531015 h 1623884"/>
              <a:gd name="connsiteX143" fmla="*/ 6272211 w 6538911"/>
              <a:gd name="connsiteY143" fmla="*/ 1538159 h 1623884"/>
              <a:gd name="connsiteX144" fmla="*/ 6310311 w 6538911"/>
              <a:gd name="connsiteY144" fmla="*/ 1521490 h 1623884"/>
              <a:gd name="connsiteX145" fmla="*/ 6372223 w 6538911"/>
              <a:gd name="connsiteY145" fmla="*/ 1521490 h 1623884"/>
              <a:gd name="connsiteX146" fmla="*/ 6491286 w 6538911"/>
              <a:gd name="connsiteY146" fmla="*/ 1542921 h 1623884"/>
              <a:gd name="connsiteX147" fmla="*/ 6536530 w 6538911"/>
              <a:gd name="connsiteY147" fmla="*/ 1526253 h 1623884"/>
              <a:gd name="connsiteX148" fmla="*/ 6519861 w 6538911"/>
              <a:gd name="connsiteY148" fmla="*/ 1469103 h 1623884"/>
              <a:gd name="connsiteX149" fmla="*/ 6538911 w 6538911"/>
              <a:gd name="connsiteY149" fmla="*/ 1409571 h 1623884"/>
              <a:gd name="connsiteX150" fmla="*/ 6524623 w 6538911"/>
              <a:gd name="connsiteY150" fmla="*/ 1342896 h 1623884"/>
              <a:gd name="connsiteX151" fmla="*/ 6507955 w 6538911"/>
              <a:gd name="connsiteY151" fmla="*/ 1290509 h 1623884"/>
              <a:gd name="connsiteX152" fmla="*/ 6534148 w 6538911"/>
              <a:gd name="connsiteY152" fmla="*/ 1273840 h 1623884"/>
              <a:gd name="connsiteX153" fmla="*/ 6527005 w 6538911"/>
              <a:gd name="connsiteY153" fmla="*/ 1209546 h 1623884"/>
              <a:gd name="connsiteX0" fmla="*/ 6603204 w 6615110"/>
              <a:gd name="connsiteY0" fmla="*/ 1209546 h 1623884"/>
              <a:gd name="connsiteX1" fmla="*/ 6493666 w 6615110"/>
              <a:gd name="connsiteY1" fmla="*/ 1173828 h 1623884"/>
              <a:gd name="connsiteX2" fmla="*/ 6436516 w 6615110"/>
              <a:gd name="connsiteY2" fmla="*/ 1188115 h 1623884"/>
              <a:gd name="connsiteX3" fmla="*/ 6376985 w 6615110"/>
              <a:gd name="connsiteY3" fmla="*/ 1169065 h 1623884"/>
              <a:gd name="connsiteX4" fmla="*/ 6267447 w 6615110"/>
              <a:gd name="connsiteY4" fmla="*/ 1109534 h 1623884"/>
              <a:gd name="connsiteX5" fmla="*/ 6107904 w 6615110"/>
              <a:gd name="connsiteY5" fmla="*/ 1078578 h 1623884"/>
              <a:gd name="connsiteX6" fmla="*/ 5936454 w 6615110"/>
              <a:gd name="connsiteY6" fmla="*/ 1054765 h 1623884"/>
              <a:gd name="connsiteX7" fmla="*/ 5807866 w 6615110"/>
              <a:gd name="connsiteY7" fmla="*/ 978565 h 1623884"/>
              <a:gd name="connsiteX8" fmla="*/ 5729285 w 6615110"/>
              <a:gd name="connsiteY8" fmla="*/ 949990 h 1623884"/>
              <a:gd name="connsiteX9" fmla="*/ 5517354 w 6615110"/>
              <a:gd name="connsiteY9" fmla="*/ 921415 h 1623884"/>
              <a:gd name="connsiteX10" fmla="*/ 5386385 w 6615110"/>
              <a:gd name="connsiteY10" fmla="*/ 914271 h 1623884"/>
              <a:gd name="connsiteX11" fmla="*/ 5312566 w 6615110"/>
              <a:gd name="connsiteY11" fmla="*/ 852359 h 1623884"/>
              <a:gd name="connsiteX12" fmla="*/ 5269704 w 6615110"/>
              <a:gd name="connsiteY12" fmla="*/ 778540 h 1623884"/>
              <a:gd name="connsiteX13" fmla="*/ 5193504 w 6615110"/>
              <a:gd name="connsiteY13" fmla="*/ 740440 h 1623884"/>
              <a:gd name="connsiteX14" fmla="*/ 5000622 w 6615110"/>
              <a:gd name="connsiteY14" fmla="*/ 685671 h 1623884"/>
              <a:gd name="connsiteX15" fmla="*/ 4872035 w 6615110"/>
              <a:gd name="connsiteY15" fmla="*/ 654715 h 1623884"/>
              <a:gd name="connsiteX16" fmla="*/ 4779166 w 6615110"/>
              <a:gd name="connsiteY16" fmla="*/ 635665 h 1623884"/>
              <a:gd name="connsiteX17" fmla="*/ 4636291 w 6615110"/>
              <a:gd name="connsiteY17" fmla="*/ 864265 h 1623884"/>
              <a:gd name="connsiteX18" fmla="*/ 4583904 w 6615110"/>
              <a:gd name="connsiteY18" fmla="*/ 930940 h 1623884"/>
              <a:gd name="connsiteX19" fmla="*/ 4040979 w 6615110"/>
              <a:gd name="connsiteY19" fmla="*/ 954753 h 1623884"/>
              <a:gd name="connsiteX20" fmla="*/ 3626641 w 6615110"/>
              <a:gd name="connsiteY20" fmla="*/ 961896 h 1623884"/>
              <a:gd name="connsiteX21" fmla="*/ 2940841 w 6615110"/>
              <a:gd name="connsiteY21" fmla="*/ 983328 h 1623884"/>
              <a:gd name="connsiteX22" fmla="*/ 2490785 w 6615110"/>
              <a:gd name="connsiteY22" fmla="*/ 985709 h 1623884"/>
              <a:gd name="connsiteX23" fmla="*/ 2266947 w 6615110"/>
              <a:gd name="connsiteY23" fmla="*/ 983328 h 1623884"/>
              <a:gd name="connsiteX24" fmla="*/ 2140741 w 6615110"/>
              <a:gd name="connsiteY24" fmla="*/ 954753 h 1623884"/>
              <a:gd name="connsiteX25" fmla="*/ 2083591 w 6615110"/>
              <a:gd name="connsiteY25" fmla="*/ 933321 h 1623884"/>
              <a:gd name="connsiteX26" fmla="*/ 2035966 w 6615110"/>
              <a:gd name="connsiteY26" fmla="*/ 892840 h 1623884"/>
              <a:gd name="connsiteX27" fmla="*/ 1988341 w 6615110"/>
              <a:gd name="connsiteY27" fmla="*/ 792828 h 1623884"/>
              <a:gd name="connsiteX28" fmla="*/ 1959766 w 6615110"/>
              <a:gd name="connsiteY28" fmla="*/ 664240 h 1623884"/>
              <a:gd name="connsiteX29" fmla="*/ 1933572 w 6615110"/>
              <a:gd name="connsiteY29" fmla="*/ 535653 h 1623884"/>
              <a:gd name="connsiteX30" fmla="*/ 1897854 w 6615110"/>
              <a:gd name="connsiteY30" fmla="*/ 480884 h 1623884"/>
              <a:gd name="connsiteX31" fmla="*/ 1785935 w 6615110"/>
              <a:gd name="connsiteY31" fmla="*/ 414209 h 1623884"/>
              <a:gd name="connsiteX32" fmla="*/ 1657347 w 6615110"/>
              <a:gd name="connsiteY32" fmla="*/ 371346 h 1623884"/>
              <a:gd name="connsiteX33" fmla="*/ 1531141 w 6615110"/>
              <a:gd name="connsiteY33" fmla="*/ 361821 h 1623884"/>
              <a:gd name="connsiteX34" fmla="*/ 1421604 w 6615110"/>
              <a:gd name="connsiteY34" fmla="*/ 366584 h 1623884"/>
              <a:gd name="connsiteX35" fmla="*/ 1371597 w 6615110"/>
              <a:gd name="connsiteY35" fmla="*/ 380871 h 1623884"/>
              <a:gd name="connsiteX36" fmla="*/ 1331116 w 6615110"/>
              <a:gd name="connsiteY36" fmla="*/ 361821 h 1623884"/>
              <a:gd name="connsiteX37" fmla="*/ 1266822 w 6615110"/>
              <a:gd name="connsiteY37" fmla="*/ 307053 h 1623884"/>
              <a:gd name="connsiteX38" fmla="*/ 1228722 w 6615110"/>
              <a:gd name="connsiteY38" fmla="*/ 247521 h 1623884"/>
              <a:gd name="connsiteX39" fmla="*/ 1247772 w 6615110"/>
              <a:gd name="connsiteY39" fmla="*/ 223709 h 1623884"/>
              <a:gd name="connsiteX40" fmla="*/ 1095372 w 6615110"/>
              <a:gd name="connsiteY40" fmla="*/ 157034 h 1623884"/>
              <a:gd name="connsiteX41" fmla="*/ 973929 w 6615110"/>
              <a:gd name="connsiteY41" fmla="*/ 245140 h 1623884"/>
              <a:gd name="connsiteX42" fmla="*/ 854866 w 6615110"/>
              <a:gd name="connsiteY42" fmla="*/ 230853 h 1623884"/>
              <a:gd name="connsiteX43" fmla="*/ 785810 w 6615110"/>
              <a:gd name="connsiteY43" fmla="*/ 235615 h 1623884"/>
              <a:gd name="connsiteX44" fmla="*/ 452435 w 6615110"/>
              <a:gd name="connsiteY44" fmla="*/ 28447 h 1623884"/>
              <a:gd name="connsiteX45" fmla="*/ 421480 w 6615110"/>
              <a:gd name="connsiteY45" fmla="*/ 109409 h 1623884"/>
              <a:gd name="connsiteX46" fmla="*/ 0 w 6615110"/>
              <a:gd name="connsiteY46" fmla="*/ 128459 h 1623884"/>
              <a:gd name="connsiteX47" fmla="*/ 76199 w 6615110"/>
              <a:gd name="connsiteY47" fmla="*/ 249903 h 1623884"/>
              <a:gd name="connsiteX48" fmla="*/ 138111 w 6615110"/>
              <a:gd name="connsiteY48" fmla="*/ 278477 h 1623884"/>
              <a:gd name="connsiteX49" fmla="*/ 211930 w 6615110"/>
              <a:gd name="connsiteY49" fmla="*/ 340390 h 1623884"/>
              <a:gd name="connsiteX50" fmla="*/ 261936 w 6615110"/>
              <a:gd name="connsiteY50" fmla="*/ 373728 h 1623884"/>
              <a:gd name="connsiteX51" fmla="*/ 330991 w 6615110"/>
              <a:gd name="connsiteY51" fmla="*/ 407065 h 1623884"/>
              <a:gd name="connsiteX52" fmla="*/ 388141 w 6615110"/>
              <a:gd name="connsiteY52" fmla="*/ 447547 h 1623884"/>
              <a:gd name="connsiteX53" fmla="*/ 445292 w 6615110"/>
              <a:gd name="connsiteY53" fmla="*/ 576134 h 1623884"/>
              <a:gd name="connsiteX54" fmla="*/ 495297 w 6615110"/>
              <a:gd name="connsiteY54" fmla="*/ 671384 h 1623884"/>
              <a:gd name="connsiteX55" fmla="*/ 595310 w 6615110"/>
              <a:gd name="connsiteY55" fmla="*/ 680908 h 1623884"/>
              <a:gd name="connsiteX56" fmla="*/ 604835 w 6615110"/>
              <a:gd name="connsiteY56" fmla="*/ 745203 h 1623884"/>
              <a:gd name="connsiteX57" fmla="*/ 571498 w 6615110"/>
              <a:gd name="connsiteY57" fmla="*/ 840452 h 1623884"/>
              <a:gd name="connsiteX58" fmla="*/ 511966 w 6615110"/>
              <a:gd name="connsiteY58" fmla="*/ 930940 h 1623884"/>
              <a:gd name="connsiteX59" fmla="*/ 540541 w 6615110"/>
              <a:gd name="connsiteY59" fmla="*/ 888078 h 1623884"/>
              <a:gd name="connsiteX60" fmla="*/ 597691 w 6615110"/>
              <a:gd name="connsiteY60" fmla="*/ 971421 h 1623884"/>
              <a:gd name="connsiteX61" fmla="*/ 814385 w 6615110"/>
              <a:gd name="connsiteY61" fmla="*/ 1050003 h 1623884"/>
              <a:gd name="connsiteX62" fmla="*/ 850104 w 6615110"/>
              <a:gd name="connsiteY62" fmla="*/ 1047622 h 1623884"/>
              <a:gd name="connsiteX63" fmla="*/ 919160 w 6615110"/>
              <a:gd name="connsiteY63" fmla="*/ 1061909 h 1623884"/>
              <a:gd name="connsiteX64" fmla="*/ 1021554 w 6615110"/>
              <a:gd name="connsiteY64" fmla="*/ 1061909 h 1623884"/>
              <a:gd name="connsiteX65" fmla="*/ 1090610 w 6615110"/>
              <a:gd name="connsiteY65" fmla="*/ 1023809 h 1623884"/>
              <a:gd name="connsiteX66" fmla="*/ 1150141 w 6615110"/>
              <a:gd name="connsiteY66" fmla="*/ 1021428 h 1623884"/>
              <a:gd name="connsiteX67" fmla="*/ 1257297 w 6615110"/>
              <a:gd name="connsiteY67" fmla="*/ 1092865 h 1623884"/>
              <a:gd name="connsiteX68" fmla="*/ 1262060 w 6615110"/>
              <a:gd name="connsiteY68" fmla="*/ 1061909 h 1623884"/>
              <a:gd name="connsiteX69" fmla="*/ 1333497 w 6615110"/>
              <a:gd name="connsiteY69" fmla="*/ 1100009 h 1623884"/>
              <a:gd name="connsiteX70" fmla="*/ 1454941 w 6615110"/>
              <a:gd name="connsiteY70" fmla="*/ 1183353 h 1623884"/>
              <a:gd name="connsiteX71" fmla="*/ 1533522 w 6615110"/>
              <a:gd name="connsiteY71" fmla="*/ 1200021 h 1623884"/>
              <a:gd name="connsiteX72" fmla="*/ 1597816 w 6615110"/>
              <a:gd name="connsiteY72" fmla="*/ 1314321 h 1623884"/>
              <a:gd name="connsiteX73" fmla="*/ 1809747 w 6615110"/>
              <a:gd name="connsiteY73" fmla="*/ 1414334 h 1623884"/>
              <a:gd name="connsiteX74" fmla="*/ 1924047 w 6615110"/>
              <a:gd name="connsiteY74" fmla="*/ 1421478 h 1623884"/>
              <a:gd name="connsiteX75" fmla="*/ 2145504 w 6615110"/>
              <a:gd name="connsiteY75" fmla="*/ 1402428 h 1623884"/>
              <a:gd name="connsiteX76" fmla="*/ 2252660 w 6615110"/>
              <a:gd name="connsiteY76" fmla="*/ 1402428 h 1623884"/>
              <a:gd name="connsiteX77" fmla="*/ 2321716 w 6615110"/>
              <a:gd name="connsiteY77" fmla="*/ 1438146 h 1623884"/>
              <a:gd name="connsiteX78" fmla="*/ 2376485 w 6615110"/>
              <a:gd name="connsiteY78" fmla="*/ 1490534 h 1623884"/>
              <a:gd name="connsiteX79" fmla="*/ 2452685 w 6615110"/>
              <a:gd name="connsiteY79" fmla="*/ 1471484 h 1623884"/>
              <a:gd name="connsiteX80" fmla="*/ 2543172 w 6615110"/>
              <a:gd name="connsiteY80" fmla="*/ 1454815 h 1623884"/>
              <a:gd name="connsiteX81" fmla="*/ 2597941 w 6615110"/>
              <a:gd name="connsiteY81" fmla="*/ 1473865 h 1623884"/>
              <a:gd name="connsiteX82" fmla="*/ 2719385 w 6615110"/>
              <a:gd name="connsiteY82" fmla="*/ 1573878 h 1623884"/>
              <a:gd name="connsiteX83" fmla="*/ 2797966 w 6615110"/>
              <a:gd name="connsiteY83" fmla="*/ 1616740 h 1623884"/>
              <a:gd name="connsiteX84" fmla="*/ 2895597 w 6615110"/>
              <a:gd name="connsiteY84" fmla="*/ 1623884 h 1623884"/>
              <a:gd name="connsiteX85" fmla="*/ 2983704 w 6615110"/>
              <a:gd name="connsiteY85" fmla="*/ 1611978 h 1623884"/>
              <a:gd name="connsiteX86" fmla="*/ 3017041 w 6615110"/>
              <a:gd name="connsiteY86" fmla="*/ 1573878 h 1623884"/>
              <a:gd name="connsiteX87" fmla="*/ 2988466 w 6615110"/>
              <a:gd name="connsiteY87" fmla="*/ 1516728 h 1623884"/>
              <a:gd name="connsiteX88" fmla="*/ 2893216 w 6615110"/>
              <a:gd name="connsiteY88" fmla="*/ 1483390 h 1623884"/>
              <a:gd name="connsiteX89" fmla="*/ 2776535 w 6615110"/>
              <a:gd name="connsiteY89" fmla="*/ 1483390 h 1623884"/>
              <a:gd name="connsiteX90" fmla="*/ 2745579 w 6615110"/>
              <a:gd name="connsiteY90" fmla="*/ 1466721 h 1623884"/>
              <a:gd name="connsiteX91" fmla="*/ 2767010 w 6615110"/>
              <a:gd name="connsiteY91" fmla="*/ 1445290 h 1623884"/>
              <a:gd name="connsiteX92" fmla="*/ 2859879 w 6615110"/>
              <a:gd name="connsiteY92" fmla="*/ 1433384 h 1623884"/>
              <a:gd name="connsiteX93" fmla="*/ 2947985 w 6615110"/>
              <a:gd name="connsiteY93" fmla="*/ 1435765 h 1623884"/>
              <a:gd name="connsiteX94" fmla="*/ 3026566 w 6615110"/>
              <a:gd name="connsiteY94" fmla="*/ 1380996 h 1623884"/>
              <a:gd name="connsiteX95" fmla="*/ 3064666 w 6615110"/>
              <a:gd name="connsiteY95" fmla="*/ 1383378 h 1623884"/>
              <a:gd name="connsiteX96" fmla="*/ 3114672 w 6615110"/>
              <a:gd name="connsiteY96" fmla="*/ 1431003 h 1623884"/>
              <a:gd name="connsiteX97" fmla="*/ 3183729 w 6615110"/>
              <a:gd name="connsiteY97" fmla="*/ 1450053 h 1623884"/>
              <a:gd name="connsiteX98" fmla="*/ 3195635 w 6615110"/>
              <a:gd name="connsiteY98" fmla="*/ 1481009 h 1623884"/>
              <a:gd name="connsiteX99" fmla="*/ 3195635 w 6615110"/>
              <a:gd name="connsiteY99" fmla="*/ 1516728 h 1623884"/>
              <a:gd name="connsiteX100" fmla="*/ 3148010 w 6615110"/>
              <a:gd name="connsiteY100" fmla="*/ 1552446 h 1623884"/>
              <a:gd name="connsiteX101" fmla="*/ 3102766 w 6615110"/>
              <a:gd name="connsiteY101" fmla="*/ 1509584 h 1623884"/>
              <a:gd name="connsiteX102" fmla="*/ 3078954 w 6615110"/>
              <a:gd name="connsiteY102" fmla="*/ 1461959 h 1623884"/>
              <a:gd name="connsiteX103" fmla="*/ 3052760 w 6615110"/>
              <a:gd name="connsiteY103" fmla="*/ 1483390 h 1623884"/>
              <a:gd name="connsiteX104" fmla="*/ 3069429 w 6615110"/>
              <a:gd name="connsiteY104" fmla="*/ 1561971 h 1623884"/>
              <a:gd name="connsiteX105" fmla="*/ 3136104 w 6615110"/>
              <a:gd name="connsiteY105" fmla="*/ 1578640 h 1623884"/>
              <a:gd name="connsiteX106" fmla="*/ 3243260 w 6615110"/>
              <a:gd name="connsiteY106" fmla="*/ 1595309 h 1623884"/>
              <a:gd name="connsiteX107" fmla="*/ 3357560 w 6615110"/>
              <a:gd name="connsiteY107" fmla="*/ 1550065 h 1623884"/>
              <a:gd name="connsiteX108" fmla="*/ 3462335 w 6615110"/>
              <a:gd name="connsiteY108" fmla="*/ 1545303 h 1623884"/>
              <a:gd name="connsiteX109" fmla="*/ 3536154 w 6615110"/>
              <a:gd name="connsiteY109" fmla="*/ 1557209 h 1623884"/>
              <a:gd name="connsiteX110" fmla="*/ 3571872 w 6615110"/>
              <a:gd name="connsiteY110" fmla="*/ 1511965 h 1623884"/>
              <a:gd name="connsiteX111" fmla="*/ 3619497 w 6615110"/>
              <a:gd name="connsiteY111" fmla="*/ 1490534 h 1623884"/>
              <a:gd name="connsiteX112" fmla="*/ 3662360 w 6615110"/>
              <a:gd name="connsiteY112" fmla="*/ 1495296 h 1623884"/>
              <a:gd name="connsiteX113" fmla="*/ 3712366 w 6615110"/>
              <a:gd name="connsiteY113" fmla="*/ 1550065 h 1623884"/>
              <a:gd name="connsiteX114" fmla="*/ 3717129 w 6615110"/>
              <a:gd name="connsiteY114" fmla="*/ 1552446 h 1623884"/>
              <a:gd name="connsiteX115" fmla="*/ 3757610 w 6615110"/>
              <a:gd name="connsiteY115" fmla="*/ 1576259 h 1623884"/>
              <a:gd name="connsiteX116" fmla="*/ 3814760 w 6615110"/>
              <a:gd name="connsiteY116" fmla="*/ 1581021 h 1623884"/>
              <a:gd name="connsiteX117" fmla="*/ 3855241 w 6615110"/>
              <a:gd name="connsiteY117" fmla="*/ 1571496 h 1623884"/>
              <a:gd name="connsiteX118" fmla="*/ 3888579 w 6615110"/>
              <a:gd name="connsiteY118" fmla="*/ 1528634 h 1623884"/>
              <a:gd name="connsiteX119" fmla="*/ 4021929 w 6615110"/>
              <a:gd name="connsiteY119" fmla="*/ 1559590 h 1623884"/>
              <a:gd name="connsiteX120" fmla="*/ 4083841 w 6615110"/>
              <a:gd name="connsiteY120" fmla="*/ 1490534 h 1623884"/>
              <a:gd name="connsiteX121" fmla="*/ 4260054 w 6615110"/>
              <a:gd name="connsiteY121" fmla="*/ 1519109 h 1623884"/>
              <a:gd name="connsiteX122" fmla="*/ 4314822 w 6615110"/>
              <a:gd name="connsiteY122" fmla="*/ 1519109 h 1623884"/>
              <a:gd name="connsiteX123" fmla="*/ 4374354 w 6615110"/>
              <a:gd name="connsiteY123" fmla="*/ 1414334 h 1623884"/>
              <a:gd name="connsiteX124" fmla="*/ 4481510 w 6615110"/>
              <a:gd name="connsiteY124" fmla="*/ 1450053 h 1623884"/>
              <a:gd name="connsiteX125" fmla="*/ 4519610 w 6615110"/>
              <a:gd name="connsiteY125" fmla="*/ 1476246 h 1623884"/>
              <a:gd name="connsiteX126" fmla="*/ 4581522 w 6615110"/>
              <a:gd name="connsiteY126" fmla="*/ 1404809 h 1623884"/>
              <a:gd name="connsiteX127" fmla="*/ 4817266 w 6615110"/>
              <a:gd name="connsiteY127" fmla="*/ 1438146 h 1623884"/>
              <a:gd name="connsiteX128" fmla="*/ 4774404 w 6615110"/>
              <a:gd name="connsiteY128" fmla="*/ 1495296 h 1623884"/>
              <a:gd name="connsiteX129" fmla="*/ 4833935 w 6615110"/>
              <a:gd name="connsiteY129" fmla="*/ 1557209 h 1623884"/>
              <a:gd name="connsiteX130" fmla="*/ 4869654 w 6615110"/>
              <a:gd name="connsiteY130" fmla="*/ 1585784 h 1623884"/>
              <a:gd name="connsiteX131" fmla="*/ 5053010 w 6615110"/>
              <a:gd name="connsiteY131" fmla="*/ 1600071 h 1623884"/>
              <a:gd name="connsiteX132" fmla="*/ 5255416 w 6615110"/>
              <a:gd name="connsiteY132" fmla="*/ 1583403 h 1623884"/>
              <a:gd name="connsiteX133" fmla="*/ 5453060 w 6615110"/>
              <a:gd name="connsiteY133" fmla="*/ 1561971 h 1623884"/>
              <a:gd name="connsiteX134" fmla="*/ 5622129 w 6615110"/>
              <a:gd name="connsiteY134" fmla="*/ 1540540 h 1623884"/>
              <a:gd name="connsiteX135" fmla="*/ 5729285 w 6615110"/>
              <a:gd name="connsiteY135" fmla="*/ 1550065 h 1623884"/>
              <a:gd name="connsiteX136" fmla="*/ 5805485 w 6615110"/>
              <a:gd name="connsiteY136" fmla="*/ 1509584 h 1623884"/>
              <a:gd name="connsiteX137" fmla="*/ 5862635 w 6615110"/>
              <a:gd name="connsiteY137" fmla="*/ 1442909 h 1623884"/>
              <a:gd name="connsiteX138" fmla="*/ 5915022 w 6615110"/>
              <a:gd name="connsiteY138" fmla="*/ 1433384 h 1623884"/>
              <a:gd name="connsiteX139" fmla="*/ 6053135 w 6615110"/>
              <a:gd name="connsiteY139" fmla="*/ 1471484 h 1623884"/>
              <a:gd name="connsiteX140" fmla="*/ 6112666 w 6615110"/>
              <a:gd name="connsiteY140" fmla="*/ 1459578 h 1623884"/>
              <a:gd name="connsiteX141" fmla="*/ 6191247 w 6615110"/>
              <a:gd name="connsiteY141" fmla="*/ 1488153 h 1623884"/>
              <a:gd name="connsiteX142" fmla="*/ 6253160 w 6615110"/>
              <a:gd name="connsiteY142" fmla="*/ 1531015 h 1623884"/>
              <a:gd name="connsiteX143" fmla="*/ 6348410 w 6615110"/>
              <a:gd name="connsiteY143" fmla="*/ 1538159 h 1623884"/>
              <a:gd name="connsiteX144" fmla="*/ 6386510 w 6615110"/>
              <a:gd name="connsiteY144" fmla="*/ 1521490 h 1623884"/>
              <a:gd name="connsiteX145" fmla="*/ 6448422 w 6615110"/>
              <a:gd name="connsiteY145" fmla="*/ 1521490 h 1623884"/>
              <a:gd name="connsiteX146" fmla="*/ 6567485 w 6615110"/>
              <a:gd name="connsiteY146" fmla="*/ 1542921 h 1623884"/>
              <a:gd name="connsiteX147" fmla="*/ 6612729 w 6615110"/>
              <a:gd name="connsiteY147" fmla="*/ 1526253 h 1623884"/>
              <a:gd name="connsiteX148" fmla="*/ 6596060 w 6615110"/>
              <a:gd name="connsiteY148" fmla="*/ 1469103 h 1623884"/>
              <a:gd name="connsiteX149" fmla="*/ 6615110 w 6615110"/>
              <a:gd name="connsiteY149" fmla="*/ 1409571 h 1623884"/>
              <a:gd name="connsiteX150" fmla="*/ 6600822 w 6615110"/>
              <a:gd name="connsiteY150" fmla="*/ 1342896 h 1623884"/>
              <a:gd name="connsiteX151" fmla="*/ 6584154 w 6615110"/>
              <a:gd name="connsiteY151" fmla="*/ 1290509 h 1623884"/>
              <a:gd name="connsiteX152" fmla="*/ 6610347 w 6615110"/>
              <a:gd name="connsiteY152" fmla="*/ 1273840 h 1623884"/>
              <a:gd name="connsiteX153" fmla="*/ 6603204 w 6615110"/>
              <a:gd name="connsiteY153" fmla="*/ 1209546 h 1623884"/>
              <a:gd name="connsiteX0" fmla="*/ 6603204 w 6615110"/>
              <a:gd name="connsiteY0" fmla="*/ 1209546 h 1623884"/>
              <a:gd name="connsiteX1" fmla="*/ 6493666 w 6615110"/>
              <a:gd name="connsiteY1" fmla="*/ 1173828 h 1623884"/>
              <a:gd name="connsiteX2" fmla="*/ 6436516 w 6615110"/>
              <a:gd name="connsiteY2" fmla="*/ 1188115 h 1623884"/>
              <a:gd name="connsiteX3" fmla="*/ 6376985 w 6615110"/>
              <a:gd name="connsiteY3" fmla="*/ 1169065 h 1623884"/>
              <a:gd name="connsiteX4" fmla="*/ 6267447 w 6615110"/>
              <a:gd name="connsiteY4" fmla="*/ 1109534 h 1623884"/>
              <a:gd name="connsiteX5" fmla="*/ 6107904 w 6615110"/>
              <a:gd name="connsiteY5" fmla="*/ 1078578 h 1623884"/>
              <a:gd name="connsiteX6" fmla="*/ 5936454 w 6615110"/>
              <a:gd name="connsiteY6" fmla="*/ 1054765 h 1623884"/>
              <a:gd name="connsiteX7" fmla="*/ 5807866 w 6615110"/>
              <a:gd name="connsiteY7" fmla="*/ 978565 h 1623884"/>
              <a:gd name="connsiteX8" fmla="*/ 5729285 w 6615110"/>
              <a:gd name="connsiteY8" fmla="*/ 949990 h 1623884"/>
              <a:gd name="connsiteX9" fmla="*/ 5517354 w 6615110"/>
              <a:gd name="connsiteY9" fmla="*/ 921415 h 1623884"/>
              <a:gd name="connsiteX10" fmla="*/ 5386385 w 6615110"/>
              <a:gd name="connsiteY10" fmla="*/ 914271 h 1623884"/>
              <a:gd name="connsiteX11" fmla="*/ 5312566 w 6615110"/>
              <a:gd name="connsiteY11" fmla="*/ 852359 h 1623884"/>
              <a:gd name="connsiteX12" fmla="*/ 5269704 w 6615110"/>
              <a:gd name="connsiteY12" fmla="*/ 778540 h 1623884"/>
              <a:gd name="connsiteX13" fmla="*/ 5193504 w 6615110"/>
              <a:gd name="connsiteY13" fmla="*/ 740440 h 1623884"/>
              <a:gd name="connsiteX14" fmla="*/ 5000622 w 6615110"/>
              <a:gd name="connsiteY14" fmla="*/ 685671 h 1623884"/>
              <a:gd name="connsiteX15" fmla="*/ 4872035 w 6615110"/>
              <a:gd name="connsiteY15" fmla="*/ 654715 h 1623884"/>
              <a:gd name="connsiteX16" fmla="*/ 4779166 w 6615110"/>
              <a:gd name="connsiteY16" fmla="*/ 635665 h 1623884"/>
              <a:gd name="connsiteX17" fmla="*/ 4636291 w 6615110"/>
              <a:gd name="connsiteY17" fmla="*/ 864265 h 1623884"/>
              <a:gd name="connsiteX18" fmla="*/ 4583904 w 6615110"/>
              <a:gd name="connsiteY18" fmla="*/ 930940 h 1623884"/>
              <a:gd name="connsiteX19" fmla="*/ 4040979 w 6615110"/>
              <a:gd name="connsiteY19" fmla="*/ 954753 h 1623884"/>
              <a:gd name="connsiteX20" fmla="*/ 3626641 w 6615110"/>
              <a:gd name="connsiteY20" fmla="*/ 961896 h 1623884"/>
              <a:gd name="connsiteX21" fmla="*/ 2940841 w 6615110"/>
              <a:gd name="connsiteY21" fmla="*/ 983328 h 1623884"/>
              <a:gd name="connsiteX22" fmla="*/ 2490785 w 6615110"/>
              <a:gd name="connsiteY22" fmla="*/ 985709 h 1623884"/>
              <a:gd name="connsiteX23" fmla="*/ 2266947 w 6615110"/>
              <a:gd name="connsiteY23" fmla="*/ 983328 h 1623884"/>
              <a:gd name="connsiteX24" fmla="*/ 2140741 w 6615110"/>
              <a:gd name="connsiteY24" fmla="*/ 954753 h 1623884"/>
              <a:gd name="connsiteX25" fmla="*/ 2083591 w 6615110"/>
              <a:gd name="connsiteY25" fmla="*/ 933321 h 1623884"/>
              <a:gd name="connsiteX26" fmla="*/ 2035966 w 6615110"/>
              <a:gd name="connsiteY26" fmla="*/ 892840 h 1623884"/>
              <a:gd name="connsiteX27" fmla="*/ 1988341 w 6615110"/>
              <a:gd name="connsiteY27" fmla="*/ 792828 h 1623884"/>
              <a:gd name="connsiteX28" fmla="*/ 1959766 w 6615110"/>
              <a:gd name="connsiteY28" fmla="*/ 664240 h 1623884"/>
              <a:gd name="connsiteX29" fmla="*/ 1933572 w 6615110"/>
              <a:gd name="connsiteY29" fmla="*/ 535653 h 1623884"/>
              <a:gd name="connsiteX30" fmla="*/ 1897854 w 6615110"/>
              <a:gd name="connsiteY30" fmla="*/ 480884 h 1623884"/>
              <a:gd name="connsiteX31" fmla="*/ 1785935 w 6615110"/>
              <a:gd name="connsiteY31" fmla="*/ 414209 h 1623884"/>
              <a:gd name="connsiteX32" fmla="*/ 1657347 w 6615110"/>
              <a:gd name="connsiteY32" fmla="*/ 371346 h 1623884"/>
              <a:gd name="connsiteX33" fmla="*/ 1531141 w 6615110"/>
              <a:gd name="connsiteY33" fmla="*/ 361821 h 1623884"/>
              <a:gd name="connsiteX34" fmla="*/ 1421604 w 6615110"/>
              <a:gd name="connsiteY34" fmla="*/ 366584 h 1623884"/>
              <a:gd name="connsiteX35" fmla="*/ 1371597 w 6615110"/>
              <a:gd name="connsiteY35" fmla="*/ 380871 h 1623884"/>
              <a:gd name="connsiteX36" fmla="*/ 1331116 w 6615110"/>
              <a:gd name="connsiteY36" fmla="*/ 361821 h 1623884"/>
              <a:gd name="connsiteX37" fmla="*/ 1266822 w 6615110"/>
              <a:gd name="connsiteY37" fmla="*/ 307053 h 1623884"/>
              <a:gd name="connsiteX38" fmla="*/ 1228722 w 6615110"/>
              <a:gd name="connsiteY38" fmla="*/ 247521 h 1623884"/>
              <a:gd name="connsiteX39" fmla="*/ 1247772 w 6615110"/>
              <a:gd name="connsiteY39" fmla="*/ 223709 h 1623884"/>
              <a:gd name="connsiteX40" fmla="*/ 1095372 w 6615110"/>
              <a:gd name="connsiteY40" fmla="*/ 157034 h 1623884"/>
              <a:gd name="connsiteX41" fmla="*/ 973929 w 6615110"/>
              <a:gd name="connsiteY41" fmla="*/ 245140 h 1623884"/>
              <a:gd name="connsiteX42" fmla="*/ 854866 w 6615110"/>
              <a:gd name="connsiteY42" fmla="*/ 230853 h 1623884"/>
              <a:gd name="connsiteX43" fmla="*/ 785810 w 6615110"/>
              <a:gd name="connsiteY43" fmla="*/ 235615 h 1623884"/>
              <a:gd name="connsiteX44" fmla="*/ 452435 w 6615110"/>
              <a:gd name="connsiteY44" fmla="*/ 28447 h 1623884"/>
              <a:gd name="connsiteX45" fmla="*/ 421480 w 6615110"/>
              <a:gd name="connsiteY45" fmla="*/ 109409 h 1623884"/>
              <a:gd name="connsiteX46" fmla="*/ 264318 w 6615110"/>
              <a:gd name="connsiteY46" fmla="*/ 114171 h 1623884"/>
              <a:gd name="connsiteX47" fmla="*/ 0 w 6615110"/>
              <a:gd name="connsiteY47" fmla="*/ 128459 h 1623884"/>
              <a:gd name="connsiteX48" fmla="*/ 76199 w 6615110"/>
              <a:gd name="connsiteY48" fmla="*/ 249903 h 1623884"/>
              <a:gd name="connsiteX49" fmla="*/ 138111 w 6615110"/>
              <a:gd name="connsiteY49" fmla="*/ 278477 h 1623884"/>
              <a:gd name="connsiteX50" fmla="*/ 211930 w 6615110"/>
              <a:gd name="connsiteY50" fmla="*/ 340390 h 1623884"/>
              <a:gd name="connsiteX51" fmla="*/ 261936 w 6615110"/>
              <a:gd name="connsiteY51" fmla="*/ 373728 h 1623884"/>
              <a:gd name="connsiteX52" fmla="*/ 330991 w 6615110"/>
              <a:gd name="connsiteY52" fmla="*/ 407065 h 1623884"/>
              <a:gd name="connsiteX53" fmla="*/ 388141 w 6615110"/>
              <a:gd name="connsiteY53" fmla="*/ 447547 h 1623884"/>
              <a:gd name="connsiteX54" fmla="*/ 445292 w 6615110"/>
              <a:gd name="connsiteY54" fmla="*/ 576134 h 1623884"/>
              <a:gd name="connsiteX55" fmla="*/ 495297 w 6615110"/>
              <a:gd name="connsiteY55" fmla="*/ 671384 h 1623884"/>
              <a:gd name="connsiteX56" fmla="*/ 595310 w 6615110"/>
              <a:gd name="connsiteY56" fmla="*/ 680908 h 1623884"/>
              <a:gd name="connsiteX57" fmla="*/ 604835 w 6615110"/>
              <a:gd name="connsiteY57" fmla="*/ 745203 h 1623884"/>
              <a:gd name="connsiteX58" fmla="*/ 571498 w 6615110"/>
              <a:gd name="connsiteY58" fmla="*/ 840452 h 1623884"/>
              <a:gd name="connsiteX59" fmla="*/ 511966 w 6615110"/>
              <a:gd name="connsiteY59" fmla="*/ 930940 h 1623884"/>
              <a:gd name="connsiteX60" fmla="*/ 540541 w 6615110"/>
              <a:gd name="connsiteY60" fmla="*/ 888078 h 1623884"/>
              <a:gd name="connsiteX61" fmla="*/ 597691 w 6615110"/>
              <a:gd name="connsiteY61" fmla="*/ 971421 h 1623884"/>
              <a:gd name="connsiteX62" fmla="*/ 814385 w 6615110"/>
              <a:gd name="connsiteY62" fmla="*/ 1050003 h 1623884"/>
              <a:gd name="connsiteX63" fmla="*/ 850104 w 6615110"/>
              <a:gd name="connsiteY63" fmla="*/ 1047622 h 1623884"/>
              <a:gd name="connsiteX64" fmla="*/ 919160 w 6615110"/>
              <a:gd name="connsiteY64" fmla="*/ 1061909 h 1623884"/>
              <a:gd name="connsiteX65" fmla="*/ 1021554 w 6615110"/>
              <a:gd name="connsiteY65" fmla="*/ 1061909 h 1623884"/>
              <a:gd name="connsiteX66" fmla="*/ 1090610 w 6615110"/>
              <a:gd name="connsiteY66" fmla="*/ 1023809 h 1623884"/>
              <a:gd name="connsiteX67" fmla="*/ 1150141 w 6615110"/>
              <a:gd name="connsiteY67" fmla="*/ 1021428 h 1623884"/>
              <a:gd name="connsiteX68" fmla="*/ 1257297 w 6615110"/>
              <a:gd name="connsiteY68" fmla="*/ 1092865 h 1623884"/>
              <a:gd name="connsiteX69" fmla="*/ 1262060 w 6615110"/>
              <a:gd name="connsiteY69" fmla="*/ 1061909 h 1623884"/>
              <a:gd name="connsiteX70" fmla="*/ 1333497 w 6615110"/>
              <a:gd name="connsiteY70" fmla="*/ 1100009 h 1623884"/>
              <a:gd name="connsiteX71" fmla="*/ 1454941 w 6615110"/>
              <a:gd name="connsiteY71" fmla="*/ 1183353 h 1623884"/>
              <a:gd name="connsiteX72" fmla="*/ 1533522 w 6615110"/>
              <a:gd name="connsiteY72" fmla="*/ 1200021 h 1623884"/>
              <a:gd name="connsiteX73" fmla="*/ 1597816 w 6615110"/>
              <a:gd name="connsiteY73" fmla="*/ 1314321 h 1623884"/>
              <a:gd name="connsiteX74" fmla="*/ 1809747 w 6615110"/>
              <a:gd name="connsiteY74" fmla="*/ 1414334 h 1623884"/>
              <a:gd name="connsiteX75" fmla="*/ 1924047 w 6615110"/>
              <a:gd name="connsiteY75" fmla="*/ 1421478 h 1623884"/>
              <a:gd name="connsiteX76" fmla="*/ 2145504 w 6615110"/>
              <a:gd name="connsiteY76" fmla="*/ 1402428 h 1623884"/>
              <a:gd name="connsiteX77" fmla="*/ 2252660 w 6615110"/>
              <a:gd name="connsiteY77" fmla="*/ 1402428 h 1623884"/>
              <a:gd name="connsiteX78" fmla="*/ 2321716 w 6615110"/>
              <a:gd name="connsiteY78" fmla="*/ 1438146 h 1623884"/>
              <a:gd name="connsiteX79" fmla="*/ 2376485 w 6615110"/>
              <a:gd name="connsiteY79" fmla="*/ 1490534 h 1623884"/>
              <a:gd name="connsiteX80" fmla="*/ 2452685 w 6615110"/>
              <a:gd name="connsiteY80" fmla="*/ 1471484 h 1623884"/>
              <a:gd name="connsiteX81" fmla="*/ 2543172 w 6615110"/>
              <a:gd name="connsiteY81" fmla="*/ 1454815 h 1623884"/>
              <a:gd name="connsiteX82" fmla="*/ 2597941 w 6615110"/>
              <a:gd name="connsiteY82" fmla="*/ 1473865 h 1623884"/>
              <a:gd name="connsiteX83" fmla="*/ 2719385 w 6615110"/>
              <a:gd name="connsiteY83" fmla="*/ 1573878 h 1623884"/>
              <a:gd name="connsiteX84" fmla="*/ 2797966 w 6615110"/>
              <a:gd name="connsiteY84" fmla="*/ 1616740 h 1623884"/>
              <a:gd name="connsiteX85" fmla="*/ 2895597 w 6615110"/>
              <a:gd name="connsiteY85" fmla="*/ 1623884 h 1623884"/>
              <a:gd name="connsiteX86" fmla="*/ 2983704 w 6615110"/>
              <a:gd name="connsiteY86" fmla="*/ 1611978 h 1623884"/>
              <a:gd name="connsiteX87" fmla="*/ 3017041 w 6615110"/>
              <a:gd name="connsiteY87" fmla="*/ 1573878 h 1623884"/>
              <a:gd name="connsiteX88" fmla="*/ 2988466 w 6615110"/>
              <a:gd name="connsiteY88" fmla="*/ 1516728 h 1623884"/>
              <a:gd name="connsiteX89" fmla="*/ 2893216 w 6615110"/>
              <a:gd name="connsiteY89" fmla="*/ 1483390 h 1623884"/>
              <a:gd name="connsiteX90" fmla="*/ 2776535 w 6615110"/>
              <a:gd name="connsiteY90" fmla="*/ 1483390 h 1623884"/>
              <a:gd name="connsiteX91" fmla="*/ 2745579 w 6615110"/>
              <a:gd name="connsiteY91" fmla="*/ 1466721 h 1623884"/>
              <a:gd name="connsiteX92" fmla="*/ 2767010 w 6615110"/>
              <a:gd name="connsiteY92" fmla="*/ 1445290 h 1623884"/>
              <a:gd name="connsiteX93" fmla="*/ 2859879 w 6615110"/>
              <a:gd name="connsiteY93" fmla="*/ 1433384 h 1623884"/>
              <a:gd name="connsiteX94" fmla="*/ 2947985 w 6615110"/>
              <a:gd name="connsiteY94" fmla="*/ 1435765 h 1623884"/>
              <a:gd name="connsiteX95" fmla="*/ 3026566 w 6615110"/>
              <a:gd name="connsiteY95" fmla="*/ 1380996 h 1623884"/>
              <a:gd name="connsiteX96" fmla="*/ 3064666 w 6615110"/>
              <a:gd name="connsiteY96" fmla="*/ 1383378 h 1623884"/>
              <a:gd name="connsiteX97" fmla="*/ 3114672 w 6615110"/>
              <a:gd name="connsiteY97" fmla="*/ 1431003 h 1623884"/>
              <a:gd name="connsiteX98" fmla="*/ 3183729 w 6615110"/>
              <a:gd name="connsiteY98" fmla="*/ 1450053 h 1623884"/>
              <a:gd name="connsiteX99" fmla="*/ 3195635 w 6615110"/>
              <a:gd name="connsiteY99" fmla="*/ 1481009 h 1623884"/>
              <a:gd name="connsiteX100" fmla="*/ 3195635 w 6615110"/>
              <a:gd name="connsiteY100" fmla="*/ 1516728 h 1623884"/>
              <a:gd name="connsiteX101" fmla="*/ 3148010 w 6615110"/>
              <a:gd name="connsiteY101" fmla="*/ 1552446 h 1623884"/>
              <a:gd name="connsiteX102" fmla="*/ 3102766 w 6615110"/>
              <a:gd name="connsiteY102" fmla="*/ 1509584 h 1623884"/>
              <a:gd name="connsiteX103" fmla="*/ 3078954 w 6615110"/>
              <a:gd name="connsiteY103" fmla="*/ 1461959 h 1623884"/>
              <a:gd name="connsiteX104" fmla="*/ 3052760 w 6615110"/>
              <a:gd name="connsiteY104" fmla="*/ 1483390 h 1623884"/>
              <a:gd name="connsiteX105" fmla="*/ 3069429 w 6615110"/>
              <a:gd name="connsiteY105" fmla="*/ 1561971 h 1623884"/>
              <a:gd name="connsiteX106" fmla="*/ 3136104 w 6615110"/>
              <a:gd name="connsiteY106" fmla="*/ 1578640 h 1623884"/>
              <a:gd name="connsiteX107" fmla="*/ 3243260 w 6615110"/>
              <a:gd name="connsiteY107" fmla="*/ 1595309 h 1623884"/>
              <a:gd name="connsiteX108" fmla="*/ 3357560 w 6615110"/>
              <a:gd name="connsiteY108" fmla="*/ 1550065 h 1623884"/>
              <a:gd name="connsiteX109" fmla="*/ 3462335 w 6615110"/>
              <a:gd name="connsiteY109" fmla="*/ 1545303 h 1623884"/>
              <a:gd name="connsiteX110" fmla="*/ 3536154 w 6615110"/>
              <a:gd name="connsiteY110" fmla="*/ 1557209 h 1623884"/>
              <a:gd name="connsiteX111" fmla="*/ 3571872 w 6615110"/>
              <a:gd name="connsiteY111" fmla="*/ 1511965 h 1623884"/>
              <a:gd name="connsiteX112" fmla="*/ 3619497 w 6615110"/>
              <a:gd name="connsiteY112" fmla="*/ 1490534 h 1623884"/>
              <a:gd name="connsiteX113" fmla="*/ 3662360 w 6615110"/>
              <a:gd name="connsiteY113" fmla="*/ 1495296 h 1623884"/>
              <a:gd name="connsiteX114" fmla="*/ 3712366 w 6615110"/>
              <a:gd name="connsiteY114" fmla="*/ 1550065 h 1623884"/>
              <a:gd name="connsiteX115" fmla="*/ 3717129 w 6615110"/>
              <a:gd name="connsiteY115" fmla="*/ 1552446 h 1623884"/>
              <a:gd name="connsiteX116" fmla="*/ 3757610 w 6615110"/>
              <a:gd name="connsiteY116" fmla="*/ 1576259 h 1623884"/>
              <a:gd name="connsiteX117" fmla="*/ 3814760 w 6615110"/>
              <a:gd name="connsiteY117" fmla="*/ 1581021 h 1623884"/>
              <a:gd name="connsiteX118" fmla="*/ 3855241 w 6615110"/>
              <a:gd name="connsiteY118" fmla="*/ 1571496 h 1623884"/>
              <a:gd name="connsiteX119" fmla="*/ 3888579 w 6615110"/>
              <a:gd name="connsiteY119" fmla="*/ 1528634 h 1623884"/>
              <a:gd name="connsiteX120" fmla="*/ 4021929 w 6615110"/>
              <a:gd name="connsiteY120" fmla="*/ 1559590 h 1623884"/>
              <a:gd name="connsiteX121" fmla="*/ 4083841 w 6615110"/>
              <a:gd name="connsiteY121" fmla="*/ 1490534 h 1623884"/>
              <a:gd name="connsiteX122" fmla="*/ 4260054 w 6615110"/>
              <a:gd name="connsiteY122" fmla="*/ 1519109 h 1623884"/>
              <a:gd name="connsiteX123" fmla="*/ 4314822 w 6615110"/>
              <a:gd name="connsiteY123" fmla="*/ 1519109 h 1623884"/>
              <a:gd name="connsiteX124" fmla="*/ 4374354 w 6615110"/>
              <a:gd name="connsiteY124" fmla="*/ 1414334 h 1623884"/>
              <a:gd name="connsiteX125" fmla="*/ 4481510 w 6615110"/>
              <a:gd name="connsiteY125" fmla="*/ 1450053 h 1623884"/>
              <a:gd name="connsiteX126" fmla="*/ 4519610 w 6615110"/>
              <a:gd name="connsiteY126" fmla="*/ 1476246 h 1623884"/>
              <a:gd name="connsiteX127" fmla="*/ 4581522 w 6615110"/>
              <a:gd name="connsiteY127" fmla="*/ 1404809 h 1623884"/>
              <a:gd name="connsiteX128" fmla="*/ 4817266 w 6615110"/>
              <a:gd name="connsiteY128" fmla="*/ 1438146 h 1623884"/>
              <a:gd name="connsiteX129" fmla="*/ 4774404 w 6615110"/>
              <a:gd name="connsiteY129" fmla="*/ 1495296 h 1623884"/>
              <a:gd name="connsiteX130" fmla="*/ 4833935 w 6615110"/>
              <a:gd name="connsiteY130" fmla="*/ 1557209 h 1623884"/>
              <a:gd name="connsiteX131" fmla="*/ 4869654 w 6615110"/>
              <a:gd name="connsiteY131" fmla="*/ 1585784 h 1623884"/>
              <a:gd name="connsiteX132" fmla="*/ 5053010 w 6615110"/>
              <a:gd name="connsiteY132" fmla="*/ 1600071 h 1623884"/>
              <a:gd name="connsiteX133" fmla="*/ 5255416 w 6615110"/>
              <a:gd name="connsiteY133" fmla="*/ 1583403 h 1623884"/>
              <a:gd name="connsiteX134" fmla="*/ 5453060 w 6615110"/>
              <a:gd name="connsiteY134" fmla="*/ 1561971 h 1623884"/>
              <a:gd name="connsiteX135" fmla="*/ 5622129 w 6615110"/>
              <a:gd name="connsiteY135" fmla="*/ 1540540 h 1623884"/>
              <a:gd name="connsiteX136" fmla="*/ 5729285 w 6615110"/>
              <a:gd name="connsiteY136" fmla="*/ 1550065 h 1623884"/>
              <a:gd name="connsiteX137" fmla="*/ 5805485 w 6615110"/>
              <a:gd name="connsiteY137" fmla="*/ 1509584 h 1623884"/>
              <a:gd name="connsiteX138" fmla="*/ 5862635 w 6615110"/>
              <a:gd name="connsiteY138" fmla="*/ 1442909 h 1623884"/>
              <a:gd name="connsiteX139" fmla="*/ 5915022 w 6615110"/>
              <a:gd name="connsiteY139" fmla="*/ 1433384 h 1623884"/>
              <a:gd name="connsiteX140" fmla="*/ 6053135 w 6615110"/>
              <a:gd name="connsiteY140" fmla="*/ 1471484 h 1623884"/>
              <a:gd name="connsiteX141" fmla="*/ 6112666 w 6615110"/>
              <a:gd name="connsiteY141" fmla="*/ 1459578 h 1623884"/>
              <a:gd name="connsiteX142" fmla="*/ 6191247 w 6615110"/>
              <a:gd name="connsiteY142" fmla="*/ 1488153 h 1623884"/>
              <a:gd name="connsiteX143" fmla="*/ 6253160 w 6615110"/>
              <a:gd name="connsiteY143" fmla="*/ 1531015 h 1623884"/>
              <a:gd name="connsiteX144" fmla="*/ 6348410 w 6615110"/>
              <a:gd name="connsiteY144" fmla="*/ 1538159 h 1623884"/>
              <a:gd name="connsiteX145" fmla="*/ 6386510 w 6615110"/>
              <a:gd name="connsiteY145" fmla="*/ 1521490 h 1623884"/>
              <a:gd name="connsiteX146" fmla="*/ 6448422 w 6615110"/>
              <a:gd name="connsiteY146" fmla="*/ 1521490 h 1623884"/>
              <a:gd name="connsiteX147" fmla="*/ 6567485 w 6615110"/>
              <a:gd name="connsiteY147" fmla="*/ 1542921 h 1623884"/>
              <a:gd name="connsiteX148" fmla="*/ 6612729 w 6615110"/>
              <a:gd name="connsiteY148" fmla="*/ 1526253 h 1623884"/>
              <a:gd name="connsiteX149" fmla="*/ 6596060 w 6615110"/>
              <a:gd name="connsiteY149" fmla="*/ 1469103 h 1623884"/>
              <a:gd name="connsiteX150" fmla="*/ 6615110 w 6615110"/>
              <a:gd name="connsiteY150" fmla="*/ 1409571 h 1623884"/>
              <a:gd name="connsiteX151" fmla="*/ 6600822 w 6615110"/>
              <a:gd name="connsiteY151" fmla="*/ 1342896 h 1623884"/>
              <a:gd name="connsiteX152" fmla="*/ 6584154 w 6615110"/>
              <a:gd name="connsiteY152" fmla="*/ 1290509 h 1623884"/>
              <a:gd name="connsiteX153" fmla="*/ 6610347 w 6615110"/>
              <a:gd name="connsiteY153" fmla="*/ 1273840 h 1623884"/>
              <a:gd name="connsiteX154" fmla="*/ 6603204 w 6615110"/>
              <a:gd name="connsiteY154" fmla="*/ 1209546 h 1623884"/>
              <a:gd name="connsiteX0" fmla="*/ 6603204 w 6615110"/>
              <a:gd name="connsiteY0" fmla="*/ 1262063 h 1676401"/>
              <a:gd name="connsiteX1" fmla="*/ 6493666 w 6615110"/>
              <a:gd name="connsiteY1" fmla="*/ 1226345 h 1676401"/>
              <a:gd name="connsiteX2" fmla="*/ 6436516 w 6615110"/>
              <a:gd name="connsiteY2" fmla="*/ 1240632 h 1676401"/>
              <a:gd name="connsiteX3" fmla="*/ 6376985 w 6615110"/>
              <a:gd name="connsiteY3" fmla="*/ 1221582 h 1676401"/>
              <a:gd name="connsiteX4" fmla="*/ 6267447 w 6615110"/>
              <a:gd name="connsiteY4" fmla="*/ 1162051 h 1676401"/>
              <a:gd name="connsiteX5" fmla="*/ 6107904 w 6615110"/>
              <a:gd name="connsiteY5" fmla="*/ 1131095 h 1676401"/>
              <a:gd name="connsiteX6" fmla="*/ 5936454 w 6615110"/>
              <a:gd name="connsiteY6" fmla="*/ 1107282 h 1676401"/>
              <a:gd name="connsiteX7" fmla="*/ 5807866 w 6615110"/>
              <a:gd name="connsiteY7" fmla="*/ 1031082 h 1676401"/>
              <a:gd name="connsiteX8" fmla="*/ 5729285 w 6615110"/>
              <a:gd name="connsiteY8" fmla="*/ 1002507 h 1676401"/>
              <a:gd name="connsiteX9" fmla="*/ 5517354 w 6615110"/>
              <a:gd name="connsiteY9" fmla="*/ 973932 h 1676401"/>
              <a:gd name="connsiteX10" fmla="*/ 5386385 w 6615110"/>
              <a:gd name="connsiteY10" fmla="*/ 966788 h 1676401"/>
              <a:gd name="connsiteX11" fmla="*/ 5312566 w 6615110"/>
              <a:gd name="connsiteY11" fmla="*/ 904876 h 1676401"/>
              <a:gd name="connsiteX12" fmla="*/ 5269704 w 6615110"/>
              <a:gd name="connsiteY12" fmla="*/ 831057 h 1676401"/>
              <a:gd name="connsiteX13" fmla="*/ 5193504 w 6615110"/>
              <a:gd name="connsiteY13" fmla="*/ 792957 h 1676401"/>
              <a:gd name="connsiteX14" fmla="*/ 5000622 w 6615110"/>
              <a:gd name="connsiteY14" fmla="*/ 738188 h 1676401"/>
              <a:gd name="connsiteX15" fmla="*/ 4872035 w 6615110"/>
              <a:gd name="connsiteY15" fmla="*/ 707232 h 1676401"/>
              <a:gd name="connsiteX16" fmla="*/ 4779166 w 6615110"/>
              <a:gd name="connsiteY16" fmla="*/ 688182 h 1676401"/>
              <a:gd name="connsiteX17" fmla="*/ 4636291 w 6615110"/>
              <a:gd name="connsiteY17" fmla="*/ 916782 h 1676401"/>
              <a:gd name="connsiteX18" fmla="*/ 4583904 w 6615110"/>
              <a:gd name="connsiteY18" fmla="*/ 983457 h 1676401"/>
              <a:gd name="connsiteX19" fmla="*/ 4040979 w 6615110"/>
              <a:gd name="connsiteY19" fmla="*/ 1007270 h 1676401"/>
              <a:gd name="connsiteX20" fmla="*/ 3626641 w 6615110"/>
              <a:gd name="connsiteY20" fmla="*/ 1014413 h 1676401"/>
              <a:gd name="connsiteX21" fmla="*/ 2940841 w 6615110"/>
              <a:gd name="connsiteY21" fmla="*/ 1035845 h 1676401"/>
              <a:gd name="connsiteX22" fmla="*/ 2490785 w 6615110"/>
              <a:gd name="connsiteY22" fmla="*/ 1038226 h 1676401"/>
              <a:gd name="connsiteX23" fmla="*/ 2266947 w 6615110"/>
              <a:gd name="connsiteY23" fmla="*/ 1035845 h 1676401"/>
              <a:gd name="connsiteX24" fmla="*/ 2140741 w 6615110"/>
              <a:gd name="connsiteY24" fmla="*/ 1007270 h 1676401"/>
              <a:gd name="connsiteX25" fmla="*/ 2083591 w 6615110"/>
              <a:gd name="connsiteY25" fmla="*/ 985838 h 1676401"/>
              <a:gd name="connsiteX26" fmla="*/ 2035966 w 6615110"/>
              <a:gd name="connsiteY26" fmla="*/ 945357 h 1676401"/>
              <a:gd name="connsiteX27" fmla="*/ 1988341 w 6615110"/>
              <a:gd name="connsiteY27" fmla="*/ 845345 h 1676401"/>
              <a:gd name="connsiteX28" fmla="*/ 1959766 w 6615110"/>
              <a:gd name="connsiteY28" fmla="*/ 716757 h 1676401"/>
              <a:gd name="connsiteX29" fmla="*/ 1933572 w 6615110"/>
              <a:gd name="connsiteY29" fmla="*/ 588170 h 1676401"/>
              <a:gd name="connsiteX30" fmla="*/ 1897854 w 6615110"/>
              <a:gd name="connsiteY30" fmla="*/ 533401 h 1676401"/>
              <a:gd name="connsiteX31" fmla="*/ 1785935 w 6615110"/>
              <a:gd name="connsiteY31" fmla="*/ 466726 h 1676401"/>
              <a:gd name="connsiteX32" fmla="*/ 1657347 w 6615110"/>
              <a:gd name="connsiteY32" fmla="*/ 423863 h 1676401"/>
              <a:gd name="connsiteX33" fmla="*/ 1531141 w 6615110"/>
              <a:gd name="connsiteY33" fmla="*/ 414338 h 1676401"/>
              <a:gd name="connsiteX34" fmla="*/ 1421604 w 6615110"/>
              <a:gd name="connsiteY34" fmla="*/ 419101 h 1676401"/>
              <a:gd name="connsiteX35" fmla="*/ 1371597 w 6615110"/>
              <a:gd name="connsiteY35" fmla="*/ 433388 h 1676401"/>
              <a:gd name="connsiteX36" fmla="*/ 1331116 w 6615110"/>
              <a:gd name="connsiteY36" fmla="*/ 414338 h 1676401"/>
              <a:gd name="connsiteX37" fmla="*/ 1266822 w 6615110"/>
              <a:gd name="connsiteY37" fmla="*/ 359570 h 1676401"/>
              <a:gd name="connsiteX38" fmla="*/ 1228722 w 6615110"/>
              <a:gd name="connsiteY38" fmla="*/ 300038 h 1676401"/>
              <a:gd name="connsiteX39" fmla="*/ 1247772 w 6615110"/>
              <a:gd name="connsiteY39" fmla="*/ 276226 h 1676401"/>
              <a:gd name="connsiteX40" fmla="*/ 1095372 w 6615110"/>
              <a:gd name="connsiteY40" fmla="*/ 209551 h 1676401"/>
              <a:gd name="connsiteX41" fmla="*/ 973929 w 6615110"/>
              <a:gd name="connsiteY41" fmla="*/ 297657 h 1676401"/>
              <a:gd name="connsiteX42" fmla="*/ 854866 w 6615110"/>
              <a:gd name="connsiteY42" fmla="*/ 283370 h 1676401"/>
              <a:gd name="connsiteX43" fmla="*/ 785810 w 6615110"/>
              <a:gd name="connsiteY43" fmla="*/ 288132 h 1676401"/>
              <a:gd name="connsiteX44" fmla="*/ 452435 w 6615110"/>
              <a:gd name="connsiteY44" fmla="*/ 80964 h 1676401"/>
              <a:gd name="connsiteX45" fmla="*/ 421480 w 6615110"/>
              <a:gd name="connsiteY45" fmla="*/ 161926 h 1676401"/>
              <a:gd name="connsiteX46" fmla="*/ 4762 w 6615110"/>
              <a:gd name="connsiteY46" fmla="*/ 0 h 1676401"/>
              <a:gd name="connsiteX47" fmla="*/ 0 w 6615110"/>
              <a:gd name="connsiteY47" fmla="*/ 180976 h 1676401"/>
              <a:gd name="connsiteX48" fmla="*/ 76199 w 6615110"/>
              <a:gd name="connsiteY48" fmla="*/ 302420 h 1676401"/>
              <a:gd name="connsiteX49" fmla="*/ 138111 w 6615110"/>
              <a:gd name="connsiteY49" fmla="*/ 330994 h 1676401"/>
              <a:gd name="connsiteX50" fmla="*/ 211930 w 6615110"/>
              <a:gd name="connsiteY50" fmla="*/ 392907 h 1676401"/>
              <a:gd name="connsiteX51" fmla="*/ 261936 w 6615110"/>
              <a:gd name="connsiteY51" fmla="*/ 426245 h 1676401"/>
              <a:gd name="connsiteX52" fmla="*/ 330991 w 6615110"/>
              <a:gd name="connsiteY52" fmla="*/ 459582 h 1676401"/>
              <a:gd name="connsiteX53" fmla="*/ 388141 w 6615110"/>
              <a:gd name="connsiteY53" fmla="*/ 500064 h 1676401"/>
              <a:gd name="connsiteX54" fmla="*/ 445292 w 6615110"/>
              <a:gd name="connsiteY54" fmla="*/ 628651 h 1676401"/>
              <a:gd name="connsiteX55" fmla="*/ 495297 w 6615110"/>
              <a:gd name="connsiteY55" fmla="*/ 723901 h 1676401"/>
              <a:gd name="connsiteX56" fmla="*/ 595310 w 6615110"/>
              <a:gd name="connsiteY56" fmla="*/ 733425 h 1676401"/>
              <a:gd name="connsiteX57" fmla="*/ 604835 w 6615110"/>
              <a:gd name="connsiteY57" fmla="*/ 797720 h 1676401"/>
              <a:gd name="connsiteX58" fmla="*/ 571498 w 6615110"/>
              <a:gd name="connsiteY58" fmla="*/ 892969 h 1676401"/>
              <a:gd name="connsiteX59" fmla="*/ 511966 w 6615110"/>
              <a:gd name="connsiteY59" fmla="*/ 983457 h 1676401"/>
              <a:gd name="connsiteX60" fmla="*/ 540541 w 6615110"/>
              <a:gd name="connsiteY60" fmla="*/ 940595 h 1676401"/>
              <a:gd name="connsiteX61" fmla="*/ 597691 w 6615110"/>
              <a:gd name="connsiteY61" fmla="*/ 1023938 h 1676401"/>
              <a:gd name="connsiteX62" fmla="*/ 814385 w 6615110"/>
              <a:gd name="connsiteY62" fmla="*/ 1102520 h 1676401"/>
              <a:gd name="connsiteX63" fmla="*/ 850104 w 6615110"/>
              <a:gd name="connsiteY63" fmla="*/ 1100139 h 1676401"/>
              <a:gd name="connsiteX64" fmla="*/ 919160 w 6615110"/>
              <a:gd name="connsiteY64" fmla="*/ 1114426 h 1676401"/>
              <a:gd name="connsiteX65" fmla="*/ 1021554 w 6615110"/>
              <a:gd name="connsiteY65" fmla="*/ 1114426 h 1676401"/>
              <a:gd name="connsiteX66" fmla="*/ 1090610 w 6615110"/>
              <a:gd name="connsiteY66" fmla="*/ 1076326 h 1676401"/>
              <a:gd name="connsiteX67" fmla="*/ 1150141 w 6615110"/>
              <a:gd name="connsiteY67" fmla="*/ 1073945 h 1676401"/>
              <a:gd name="connsiteX68" fmla="*/ 1257297 w 6615110"/>
              <a:gd name="connsiteY68" fmla="*/ 1145382 h 1676401"/>
              <a:gd name="connsiteX69" fmla="*/ 1262060 w 6615110"/>
              <a:gd name="connsiteY69" fmla="*/ 1114426 h 1676401"/>
              <a:gd name="connsiteX70" fmla="*/ 1333497 w 6615110"/>
              <a:gd name="connsiteY70" fmla="*/ 1152526 h 1676401"/>
              <a:gd name="connsiteX71" fmla="*/ 1454941 w 6615110"/>
              <a:gd name="connsiteY71" fmla="*/ 1235870 h 1676401"/>
              <a:gd name="connsiteX72" fmla="*/ 1533522 w 6615110"/>
              <a:gd name="connsiteY72" fmla="*/ 1252538 h 1676401"/>
              <a:gd name="connsiteX73" fmla="*/ 1597816 w 6615110"/>
              <a:gd name="connsiteY73" fmla="*/ 1366838 h 1676401"/>
              <a:gd name="connsiteX74" fmla="*/ 1809747 w 6615110"/>
              <a:gd name="connsiteY74" fmla="*/ 1466851 h 1676401"/>
              <a:gd name="connsiteX75" fmla="*/ 1924047 w 6615110"/>
              <a:gd name="connsiteY75" fmla="*/ 1473995 h 1676401"/>
              <a:gd name="connsiteX76" fmla="*/ 2145504 w 6615110"/>
              <a:gd name="connsiteY76" fmla="*/ 1454945 h 1676401"/>
              <a:gd name="connsiteX77" fmla="*/ 2252660 w 6615110"/>
              <a:gd name="connsiteY77" fmla="*/ 1454945 h 1676401"/>
              <a:gd name="connsiteX78" fmla="*/ 2321716 w 6615110"/>
              <a:gd name="connsiteY78" fmla="*/ 1490663 h 1676401"/>
              <a:gd name="connsiteX79" fmla="*/ 2376485 w 6615110"/>
              <a:gd name="connsiteY79" fmla="*/ 1543051 h 1676401"/>
              <a:gd name="connsiteX80" fmla="*/ 2452685 w 6615110"/>
              <a:gd name="connsiteY80" fmla="*/ 1524001 h 1676401"/>
              <a:gd name="connsiteX81" fmla="*/ 2543172 w 6615110"/>
              <a:gd name="connsiteY81" fmla="*/ 1507332 h 1676401"/>
              <a:gd name="connsiteX82" fmla="*/ 2597941 w 6615110"/>
              <a:gd name="connsiteY82" fmla="*/ 1526382 h 1676401"/>
              <a:gd name="connsiteX83" fmla="*/ 2719385 w 6615110"/>
              <a:gd name="connsiteY83" fmla="*/ 1626395 h 1676401"/>
              <a:gd name="connsiteX84" fmla="*/ 2797966 w 6615110"/>
              <a:gd name="connsiteY84" fmla="*/ 1669257 h 1676401"/>
              <a:gd name="connsiteX85" fmla="*/ 2895597 w 6615110"/>
              <a:gd name="connsiteY85" fmla="*/ 1676401 h 1676401"/>
              <a:gd name="connsiteX86" fmla="*/ 2983704 w 6615110"/>
              <a:gd name="connsiteY86" fmla="*/ 1664495 h 1676401"/>
              <a:gd name="connsiteX87" fmla="*/ 3017041 w 6615110"/>
              <a:gd name="connsiteY87" fmla="*/ 1626395 h 1676401"/>
              <a:gd name="connsiteX88" fmla="*/ 2988466 w 6615110"/>
              <a:gd name="connsiteY88" fmla="*/ 1569245 h 1676401"/>
              <a:gd name="connsiteX89" fmla="*/ 2893216 w 6615110"/>
              <a:gd name="connsiteY89" fmla="*/ 1535907 h 1676401"/>
              <a:gd name="connsiteX90" fmla="*/ 2776535 w 6615110"/>
              <a:gd name="connsiteY90" fmla="*/ 1535907 h 1676401"/>
              <a:gd name="connsiteX91" fmla="*/ 2745579 w 6615110"/>
              <a:gd name="connsiteY91" fmla="*/ 1519238 h 1676401"/>
              <a:gd name="connsiteX92" fmla="*/ 2767010 w 6615110"/>
              <a:gd name="connsiteY92" fmla="*/ 1497807 h 1676401"/>
              <a:gd name="connsiteX93" fmla="*/ 2859879 w 6615110"/>
              <a:gd name="connsiteY93" fmla="*/ 1485901 h 1676401"/>
              <a:gd name="connsiteX94" fmla="*/ 2947985 w 6615110"/>
              <a:gd name="connsiteY94" fmla="*/ 1488282 h 1676401"/>
              <a:gd name="connsiteX95" fmla="*/ 3026566 w 6615110"/>
              <a:gd name="connsiteY95" fmla="*/ 1433513 h 1676401"/>
              <a:gd name="connsiteX96" fmla="*/ 3064666 w 6615110"/>
              <a:gd name="connsiteY96" fmla="*/ 1435895 h 1676401"/>
              <a:gd name="connsiteX97" fmla="*/ 3114672 w 6615110"/>
              <a:gd name="connsiteY97" fmla="*/ 1483520 h 1676401"/>
              <a:gd name="connsiteX98" fmla="*/ 3183729 w 6615110"/>
              <a:gd name="connsiteY98" fmla="*/ 1502570 h 1676401"/>
              <a:gd name="connsiteX99" fmla="*/ 3195635 w 6615110"/>
              <a:gd name="connsiteY99" fmla="*/ 1533526 h 1676401"/>
              <a:gd name="connsiteX100" fmla="*/ 3195635 w 6615110"/>
              <a:gd name="connsiteY100" fmla="*/ 1569245 h 1676401"/>
              <a:gd name="connsiteX101" fmla="*/ 3148010 w 6615110"/>
              <a:gd name="connsiteY101" fmla="*/ 1604963 h 1676401"/>
              <a:gd name="connsiteX102" fmla="*/ 3102766 w 6615110"/>
              <a:gd name="connsiteY102" fmla="*/ 1562101 h 1676401"/>
              <a:gd name="connsiteX103" fmla="*/ 3078954 w 6615110"/>
              <a:gd name="connsiteY103" fmla="*/ 1514476 h 1676401"/>
              <a:gd name="connsiteX104" fmla="*/ 3052760 w 6615110"/>
              <a:gd name="connsiteY104" fmla="*/ 1535907 h 1676401"/>
              <a:gd name="connsiteX105" fmla="*/ 3069429 w 6615110"/>
              <a:gd name="connsiteY105" fmla="*/ 1614488 h 1676401"/>
              <a:gd name="connsiteX106" fmla="*/ 3136104 w 6615110"/>
              <a:gd name="connsiteY106" fmla="*/ 1631157 h 1676401"/>
              <a:gd name="connsiteX107" fmla="*/ 3243260 w 6615110"/>
              <a:gd name="connsiteY107" fmla="*/ 1647826 h 1676401"/>
              <a:gd name="connsiteX108" fmla="*/ 3357560 w 6615110"/>
              <a:gd name="connsiteY108" fmla="*/ 1602582 h 1676401"/>
              <a:gd name="connsiteX109" fmla="*/ 3462335 w 6615110"/>
              <a:gd name="connsiteY109" fmla="*/ 1597820 h 1676401"/>
              <a:gd name="connsiteX110" fmla="*/ 3536154 w 6615110"/>
              <a:gd name="connsiteY110" fmla="*/ 1609726 h 1676401"/>
              <a:gd name="connsiteX111" fmla="*/ 3571872 w 6615110"/>
              <a:gd name="connsiteY111" fmla="*/ 1564482 h 1676401"/>
              <a:gd name="connsiteX112" fmla="*/ 3619497 w 6615110"/>
              <a:gd name="connsiteY112" fmla="*/ 1543051 h 1676401"/>
              <a:gd name="connsiteX113" fmla="*/ 3662360 w 6615110"/>
              <a:gd name="connsiteY113" fmla="*/ 1547813 h 1676401"/>
              <a:gd name="connsiteX114" fmla="*/ 3712366 w 6615110"/>
              <a:gd name="connsiteY114" fmla="*/ 1602582 h 1676401"/>
              <a:gd name="connsiteX115" fmla="*/ 3717129 w 6615110"/>
              <a:gd name="connsiteY115" fmla="*/ 1604963 h 1676401"/>
              <a:gd name="connsiteX116" fmla="*/ 3757610 w 6615110"/>
              <a:gd name="connsiteY116" fmla="*/ 1628776 h 1676401"/>
              <a:gd name="connsiteX117" fmla="*/ 3814760 w 6615110"/>
              <a:gd name="connsiteY117" fmla="*/ 1633538 h 1676401"/>
              <a:gd name="connsiteX118" fmla="*/ 3855241 w 6615110"/>
              <a:gd name="connsiteY118" fmla="*/ 1624013 h 1676401"/>
              <a:gd name="connsiteX119" fmla="*/ 3888579 w 6615110"/>
              <a:gd name="connsiteY119" fmla="*/ 1581151 h 1676401"/>
              <a:gd name="connsiteX120" fmla="*/ 4021929 w 6615110"/>
              <a:gd name="connsiteY120" fmla="*/ 1612107 h 1676401"/>
              <a:gd name="connsiteX121" fmla="*/ 4083841 w 6615110"/>
              <a:gd name="connsiteY121" fmla="*/ 1543051 h 1676401"/>
              <a:gd name="connsiteX122" fmla="*/ 4260054 w 6615110"/>
              <a:gd name="connsiteY122" fmla="*/ 1571626 h 1676401"/>
              <a:gd name="connsiteX123" fmla="*/ 4314822 w 6615110"/>
              <a:gd name="connsiteY123" fmla="*/ 1571626 h 1676401"/>
              <a:gd name="connsiteX124" fmla="*/ 4374354 w 6615110"/>
              <a:gd name="connsiteY124" fmla="*/ 1466851 h 1676401"/>
              <a:gd name="connsiteX125" fmla="*/ 4481510 w 6615110"/>
              <a:gd name="connsiteY125" fmla="*/ 1502570 h 1676401"/>
              <a:gd name="connsiteX126" fmla="*/ 4519610 w 6615110"/>
              <a:gd name="connsiteY126" fmla="*/ 1528763 h 1676401"/>
              <a:gd name="connsiteX127" fmla="*/ 4581522 w 6615110"/>
              <a:gd name="connsiteY127" fmla="*/ 1457326 h 1676401"/>
              <a:gd name="connsiteX128" fmla="*/ 4817266 w 6615110"/>
              <a:gd name="connsiteY128" fmla="*/ 1490663 h 1676401"/>
              <a:gd name="connsiteX129" fmla="*/ 4774404 w 6615110"/>
              <a:gd name="connsiteY129" fmla="*/ 1547813 h 1676401"/>
              <a:gd name="connsiteX130" fmla="*/ 4833935 w 6615110"/>
              <a:gd name="connsiteY130" fmla="*/ 1609726 h 1676401"/>
              <a:gd name="connsiteX131" fmla="*/ 4869654 w 6615110"/>
              <a:gd name="connsiteY131" fmla="*/ 1638301 h 1676401"/>
              <a:gd name="connsiteX132" fmla="*/ 5053010 w 6615110"/>
              <a:gd name="connsiteY132" fmla="*/ 1652588 h 1676401"/>
              <a:gd name="connsiteX133" fmla="*/ 5255416 w 6615110"/>
              <a:gd name="connsiteY133" fmla="*/ 1635920 h 1676401"/>
              <a:gd name="connsiteX134" fmla="*/ 5453060 w 6615110"/>
              <a:gd name="connsiteY134" fmla="*/ 1614488 h 1676401"/>
              <a:gd name="connsiteX135" fmla="*/ 5622129 w 6615110"/>
              <a:gd name="connsiteY135" fmla="*/ 1593057 h 1676401"/>
              <a:gd name="connsiteX136" fmla="*/ 5729285 w 6615110"/>
              <a:gd name="connsiteY136" fmla="*/ 1602582 h 1676401"/>
              <a:gd name="connsiteX137" fmla="*/ 5805485 w 6615110"/>
              <a:gd name="connsiteY137" fmla="*/ 1562101 h 1676401"/>
              <a:gd name="connsiteX138" fmla="*/ 5862635 w 6615110"/>
              <a:gd name="connsiteY138" fmla="*/ 1495426 h 1676401"/>
              <a:gd name="connsiteX139" fmla="*/ 5915022 w 6615110"/>
              <a:gd name="connsiteY139" fmla="*/ 1485901 h 1676401"/>
              <a:gd name="connsiteX140" fmla="*/ 6053135 w 6615110"/>
              <a:gd name="connsiteY140" fmla="*/ 1524001 h 1676401"/>
              <a:gd name="connsiteX141" fmla="*/ 6112666 w 6615110"/>
              <a:gd name="connsiteY141" fmla="*/ 1512095 h 1676401"/>
              <a:gd name="connsiteX142" fmla="*/ 6191247 w 6615110"/>
              <a:gd name="connsiteY142" fmla="*/ 1540670 h 1676401"/>
              <a:gd name="connsiteX143" fmla="*/ 6253160 w 6615110"/>
              <a:gd name="connsiteY143" fmla="*/ 1583532 h 1676401"/>
              <a:gd name="connsiteX144" fmla="*/ 6348410 w 6615110"/>
              <a:gd name="connsiteY144" fmla="*/ 1590676 h 1676401"/>
              <a:gd name="connsiteX145" fmla="*/ 6386510 w 6615110"/>
              <a:gd name="connsiteY145" fmla="*/ 1574007 h 1676401"/>
              <a:gd name="connsiteX146" fmla="*/ 6448422 w 6615110"/>
              <a:gd name="connsiteY146" fmla="*/ 1574007 h 1676401"/>
              <a:gd name="connsiteX147" fmla="*/ 6567485 w 6615110"/>
              <a:gd name="connsiteY147" fmla="*/ 1595438 h 1676401"/>
              <a:gd name="connsiteX148" fmla="*/ 6612729 w 6615110"/>
              <a:gd name="connsiteY148" fmla="*/ 1578770 h 1676401"/>
              <a:gd name="connsiteX149" fmla="*/ 6596060 w 6615110"/>
              <a:gd name="connsiteY149" fmla="*/ 1521620 h 1676401"/>
              <a:gd name="connsiteX150" fmla="*/ 6615110 w 6615110"/>
              <a:gd name="connsiteY150" fmla="*/ 1462088 h 1676401"/>
              <a:gd name="connsiteX151" fmla="*/ 6600822 w 6615110"/>
              <a:gd name="connsiteY151" fmla="*/ 1395413 h 1676401"/>
              <a:gd name="connsiteX152" fmla="*/ 6584154 w 6615110"/>
              <a:gd name="connsiteY152" fmla="*/ 1343026 h 1676401"/>
              <a:gd name="connsiteX153" fmla="*/ 6610347 w 6615110"/>
              <a:gd name="connsiteY153" fmla="*/ 1326357 h 1676401"/>
              <a:gd name="connsiteX154" fmla="*/ 6603204 w 6615110"/>
              <a:gd name="connsiteY154" fmla="*/ 1262063 h 1676401"/>
              <a:gd name="connsiteX0" fmla="*/ 6603204 w 6615110"/>
              <a:gd name="connsiteY0" fmla="*/ 1262063 h 1676401"/>
              <a:gd name="connsiteX1" fmla="*/ 6493666 w 6615110"/>
              <a:gd name="connsiteY1" fmla="*/ 1226345 h 1676401"/>
              <a:gd name="connsiteX2" fmla="*/ 6436516 w 6615110"/>
              <a:gd name="connsiteY2" fmla="*/ 1240632 h 1676401"/>
              <a:gd name="connsiteX3" fmla="*/ 6376985 w 6615110"/>
              <a:gd name="connsiteY3" fmla="*/ 1221582 h 1676401"/>
              <a:gd name="connsiteX4" fmla="*/ 6267447 w 6615110"/>
              <a:gd name="connsiteY4" fmla="*/ 1162051 h 1676401"/>
              <a:gd name="connsiteX5" fmla="*/ 6107904 w 6615110"/>
              <a:gd name="connsiteY5" fmla="*/ 1131095 h 1676401"/>
              <a:gd name="connsiteX6" fmla="*/ 5936454 w 6615110"/>
              <a:gd name="connsiteY6" fmla="*/ 1107282 h 1676401"/>
              <a:gd name="connsiteX7" fmla="*/ 5807866 w 6615110"/>
              <a:gd name="connsiteY7" fmla="*/ 1031082 h 1676401"/>
              <a:gd name="connsiteX8" fmla="*/ 5729285 w 6615110"/>
              <a:gd name="connsiteY8" fmla="*/ 1002507 h 1676401"/>
              <a:gd name="connsiteX9" fmla="*/ 5517354 w 6615110"/>
              <a:gd name="connsiteY9" fmla="*/ 973932 h 1676401"/>
              <a:gd name="connsiteX10" fmla="*/ 5386385 w 6615110"/>
              <a:gd name="connsiteY10" fmla="*/ 966788 h 1676401"/>
              <a:gd name="connsiteX11" fmla="*/ 5312566 w 6615110"/>
              <a:gd name="connsiteY11" fmla="*/ 904876 h 1676401"/>
              <a:gd name="connsiteX12" fmla="*/ 5269704 w 6615110"/>
              <a:gd name="connsiteY12" fmla="*/ 831057 h 1676401"/>
              <a:gd name="connsiteX13" fmla="*/ 5193504 w 6615110"/>
              <a:gd name="connsiteY13" fmla="*/ 792957 h 1676401"/>
              <a:gd name="connsiteX14" fmla="*/ 5000622 w 6615110"/>
              <a:gd name="connsiteY14" fmla="*/ 738188 h 1676401"/>
              <a:gd name="connsiteX15" fmla="*/ 4872035 w 6615110"/>
              <a:gd name="connsiteY15" fmla="*/ 707232 h 1676401"/>
              <a:gd name="connsiteX16" fmla="*/ 4779166 w 6615110"/>
              <a:gd name="connsiteY16" fmla="*/ 688182 h 1676401"/>
              <a:gd name="connsiteX17" fmla="*/ 4636291 w 6615110"/>
              <a:gd name="connsiteY17" fmla="*/ 916782 h 1676401"/>
              <a:gd name="connsiteX18" fmla="*/ 4583904 w 6615110"/>
              <a:gd name="connsiteY18" fmla="*/ 983457 h 1676401"/>
              <a:gd name="connsiteX19" fmla="*/ 4040979 w 6615110"/>
              <a:gd name="connsiteY19" fmla="*/ 1007270 h 1676401"/>
              <a:gd name="connsiteX20" fmla="*/ 3626641 w 6615110"/>
              <a:gd name="connsiteY20" fmla="*/ 1014413 h 1676401"/>
              <a:gd name="connsiteX21" fmla="*/ 2940841 w 6615110"/>
              <a:gd name="connsiteY21" fmla="*/ 1035845 h 1676401"/>
              <a:gd name="connsiteX22" fmla="*/ 2490785 w 6615110"/>
              <a:gd name="connsiteY22" fmla="*/ 1038226 h 1676401"/>
              <a:gd name="connsiteX23" fmla="*/ 2266947 w 6615110"/>
              <a:gd name="connsiteY23" fmla="*/ 1035845 h 1676401"/>
              <a:gd name="connsiteX24" fmla="*/ 2140741 w 6615110"/>
              <a:gd name="connsiteY24" fmla="*/ 1007270 h 1676401"/>
              <a:gd name="connsiteX25" fmla="*/ 2083591 w 6615110"/>
              <a:gd name="connsiteY25" fmla="*/ 985838 h 1676401"/>
              <a:gd name="connsiteX26" fmla="*/ 2035966 w 6615110"/>
              <a:gd name="connsiteY26" fmla="*/ 945357 h 1676401"/>
              <a:gd name="connsiteX27" fmla="*/ 1988341 w 6615110"/>
              <a:gd name="connsiteY27" fmla="*/ 845345 h 1676401"/>
              <a:gd name="connsiteX28" fmla="*/ 1959766 w 6615110"/>
              <a:gd name="connsiteY28" fmla="*/ 716757 h 1676401"/>
              <a:gd name="connsiteX29" fmla="*/ 1933572 w 6615110"/>
              <a:gd name="connsiteY29" fmla="*/ 588170 h 1676401"/>
              <a:gd name="connsiteX30" fmla="*/ 1897854 w 6615110"/>
              <a:gd name="connsiteY30" fmla="*/ 533401 h 1676401"/>
              <a:gd name="connsiteX31" fmla="*/ 1785935 w 6615110"/>
              <a:gd name="connsiteY31" fmla="*/ 466726 h 1676401"/>
              <a:gd name="connsiteX32" fmla="*/ 1657347 w 6615110"/>
              <a:gd name="connsiteY32" fmla="*/ 423863 h 1676401"/>
              <a:gd name="connsiteX33" fmla="*/ 1531141 w 6615110"/>
              <a:gd name="connsiteY33" fmla="*/ 414338 h 1676401"/>
              <a:gd name="connsiteX34" fmla="*/ 1421604 w 6615110"/>
              <a:gd name="connsiteY34" fmla="*/ 419101 h 1676401"/>
              <a:gd name="connsiteX35" fmla="*/ 1371597 w 6615110"/>
              <a:gd name="connsiteY35" fmla="*/ 433388 h 1676401"/>
              <a:gd name="connsiteX36" fmla="*/ 1331116 w 6615110"/>
              <a:gd name="connsiteY36" fmla="*/ 414338 h 1676401"/>
              <a:gd name="connsiteX37" fmla="*/ 1266822 w 6615110"/>
              <a:gd name="connsiteY37" fmla="*/ 359570 h 1676401"/>
              <a:gd name="connsiteX38" fmla="*/ 1228722 w 6615110"/>
              <a:gd name="connsiteY38" fmla="*/ 300038 h 1676401"/>
              <a:gd name="connsiteX39" fmla="*/ 1247772 w 6615110"/>
              <a:gd name="connsiteY39" fmla="*/ 276226 h 1676401"/>
              <a:gd name="connsiteX40" fmla="*/ 1095372 w 6615110"/>
              <a:gd name="connsiteY40" fmla="*/ 209551 h 1676401"/>
              <a:gd name="connsiteX41" fmla="*/ 973929 w 6615110"/>
              <a:gd name="connsiteY41" fmla="*/ 297657 h 1676401"/>
              <a:gd name="connsiteX42" fmla="*/ 854866 w 6615110"/>
              <a:gd name="connsiteY42" fmla="*/ 283370 h 1676401"/>
              <a:gd name="connsiteX43" fmla="*/ 785810 w 6615110"/>
              <a:gd name="connsiteY43" fmla="*/ 288132 h 1676401"/>
              <a:gd name="connsiteX44" fmla="*/ 452435 w 6615110"/>
              <a:gd name="connsiteY44" fmla="*/ 80964 h 1676401"/>
              <a:gd name="connsiteX45" fmla="*/ 421480 w 6615110"/>
              <a:gd name="connsiteY45" fmla="*/ 161926 h 1676401"/>
              <a:gd name="connsiteX46" fmla="*/ 4762 w 6615110"/>
              <a:gd name="connsiteY46" fmla="*/ 0 h 1676401"/>
              <a:gd name="connsiteX47" fmla="*/ 4762 w 6615110"/>
              <a:gd name="connsiteY47" fmla="*/ 95252 h 1676401"/>
              <a:gd name="connsiteX48" fmla="*/ 0 w 6615110"/>
              <a:gd name="connsiteY48" fmla="*/ 180976 h 1676401"/>
              <a:gd name="connsiteX49" fmla="*/ 76199 w 6615110"/>
              <a:gd name="connsiteY49" fmla="*/ 302420 h 1676401"/>
              <a:gd name="connsiteX50" fmla="*/ 138111 w 6615110"/>
              <a:gd name="connsiteY50" fmla="*/ 330994 h 1676401"/>
              <a:gd name="connsiteX51" fmla="*/ 211930 w 6615110"/>
              <a:gd name="connsiteY51" fmla="*/ 392907 h 1676401"/>
              <a:gd name="connsiteX52" fmla="*/ 261936 w 6615110"/>
              <a:gd name="connsiteY52" fmla="*/ 426245 h 1676401"/>
              <a:gd name="connsiteX53" fmla="*/ 330991 w 6615110"/>
              <a:gd name="connsiteY53" fmla="*/ 459582 h 1676401"/>
              <a:gd name="connsiteX54" fmla="*/ 388141 w 6615110"/>
              <a:gd name="connsiteY54" fmla="*/ 500064 h 1676401"/>
              <a:gd name="connsiteX55" fmla="*/ 445292 w 6615110"/>
              <a:gd name="connsiteY55" fmla="*/ 628651 h 1676401"/>
              <a:gd name="connsiteX56" fmla="*/ 495297 w 6615110"/>
              <a:gd name="connsiteY56" fmla="*/ 723901 h 1676401"/>
              <a:gd name="connsiteX57" fmla="*/ 595310 w 6615110"/>
              <a:gd name="connsiteY57" fmla="*/ 733425 h 1676401"/>
              <a:gd name="connsiteX58" fmla="*/ 604835 w 6615110"/>
              <a:gd name="connsiteY58" fmla="*/ 797720 h 1676401"/>
              <a:gd name="connsiteX59" fmla="*/ 571498 w 6615110"/>
              <a:gd name="connsiteY59" fmla="*/ 892969 h 1676401"/>
              <a:gd name="connsiteX60" fmla="*/ 511966 w 6615110"/>
              <a:gd name="connsiteY60" fmla="*/ 983457 h 1676401"/>
              <a:gd name="connsiteX61" fmla="*/ 540541 w 6615110"/>
              <a:gd name="connsiteY61" fmla="*/ 940595 h 1676401"/>
              <a:gd name="connsiteX62" fmla="*/ 597691 w 6615110"/>
              <a:gd name="connsiteY62" fmla="*/ 1023938 h 1676401"/>
              <a:gd name="connsiteX63" fmla="*/ 814385 w 6615110"/>
              <a:gd name="connsiteY63" fmla="*/ 1102520 h 1676401"/>
              <a:gd name="connsiteX64" fmla="*/ 850104 w 6615110"/>
              <a:gd name="connsiteY64" fmla="*/ 1100139 h 1676401"/>
              <a:gd name="connsiteX65" fmla="*/ 919160 w 6615110"/>
              <a:gd name="connsiteY65" fmla="*/ 1114426 h 1676401"/>
              <a:gd name="connsiteX66" fmla="*/ 1021554 w 6615110"/>
              <a:gd name="connsiteY66" fmla="*/ 1114426 h 1676401"/>
              <a:gd name="connsiteX67" fmla="*/ 1090610 w 6615110"/>
              <a:gd name="connsiteY67" fmla="*/ 1076326 h 1676401"/>
              <a:gd name="connsiteX68" fmla="*/ 1150141 w 6615110"/>
              <a:gd name="connsiteY68" fmla="*/ 1073945 h 1676401"/>
              <a:gd name="connsiteX69" fmla="*/ 1257297 w 6615110"/>
              <a:gd name="connsiteY69" fmla="*/ 1145382 h 1676401"/>
              <a:gd name="connsiteX70" fmla="*/ 1262060 w 6615110"/>
              <a:gd name="connsiteY70" fmla="*/ 1114426 h 1676401"/>
              <a:gd name="connsiteX71" fmla="*/ 1333497 w 6615110"/>
              <a:gd name="connsiteY71" fmla="*/ 1152526 h 1676401"/>
              <a:gd name="connsiteX72" fmla="*/ 1454941 w 6615110"/>
              <a:gd name="connsiteY72" fmla="*/ 1235870 h 1676401"/>
              <a:gd name="connsiteX73" fmla="*/ 1533522 w 6615110"/>
              <a:gd name="connsiteY73" fmla="*/ 1252538 h 1676401"/>
              <a:gd name="connsiteX74" fmla="*/ 1597816 w 6615110"/>
              <a:gd name="connsiteY74" fmla="*/ 1366838 h 1676401"/>
              <a:gd name="connsiteX75" fmla="*/ 1809747 w 6615110"/>
              <a:gd name="connsiteY75" fmla="*/ 1466851 h 1676401"/>
              <a:gd name="connsiteX76" fmla="*/ 1924047 w 6615110"/>
              <a:gd name="connsiteY76" fmla="*/ 1473995 h 1676401"/>
              <a:gd name="connsiteX77" fmla="*/ 2145504 w 6615110"/>
              <a:gd name="connsiteY77" fmla="*/ 1454945 h 1676401"/>
              <a:gd name="connsiteX78" fmla="*/ 2252660 w 6615110"/>
              <a:gd name="connsiteY78" fmla="*/ 1454945 h 1676401"/>
              <a:gd name="connsiteX79" fmla="*/ 2321716 w 6615110"/>
              <a:gd name="connsiteY79" fmla="*/ 1490663 h 1676401"/>
              <a:gd name="connsiteX80" fmla="*/ 2376485 w 6615110"/>
              <a:gd name="connsiteY80" fmla="*/ 1543051 h 1676401"/>
              <a:gd name="connsiteX81" fmla="*/ 2452685 w 6615110"/>
              <a:gd name="connsiteY81" fmla="*/ 1524001 h 1676401"/>
              <a:gd name="connsiteX82" fmla="*/ 2543172 w 6615110"/>
              <a:gd name="connsiteY82" fmla="*/ 1507332 h 1676401"/>
              <a:gd name="connsiteX83" fmla="*/ 2597941 w 6615110"/>
              <a:gd name="connsiteY83" fmla="*/ 1526382 h 1676401"/>
              <a:gd name="connsiteX84" fmla="*/ 2719385 w 6615110"/>
              <a:gd name="connsiteY84" fmla="*/ 1626395 h 1676401"/>
              <a:gd name="connsiteX85" fmla="*/ 2797966 w 6615110"/>
              <a:gd name="connsiteY85" fmla="*/ 1669257 h 1676401"/>
              <a:gd name="connsiteX86" fmla="*/ 2895597 w 6615110"/>
              <a:gd name="connsiteY86" fmla="*/ 1676401 h 1676401"/>
              <a:gd name="connsiteX87" fmla="*/ 2983704 w 6615110"/>
              <a:gd name="connsiteY87" fmla="*/ 1664495 h 1676401"/>
              <a:gd name="connsiteX88" fmla="*/ 3017041 w 6615110"/>
              <a:gd name="connsiteY88" fmla="*/ 1626395 h 1676401"/>
              <a:gd name="connsiteX89" fmla="*/ 2988466 w 6615110"/>
              <a:gd name="connsiteY89" fmla="*/ 1569245 h 1676401"/>
              <a:gd name="connsiteX90" fmla="*/ 2893216 w 6615110"/>
              <a:gd name="connsiteY90" fmla="*/ 1535907 h 1676401"/>
              <a:gd name="connsiteX91" fmla="*/ 2776535 w 6615110"/>
              <a:gd name="connsiteY91" fmla="*/ 1535907 h 1676401"/>
              <a:gd name="connsiteX92" fmla="*/ 2745579 w 6615110"/>
              <a:gd name="connsiteY92" fmla="*/ 1519238 h 1676401"/>
              <a:gd name="connsiteX93" fmla="*/ 2767010 w 6615110"/>
              <a:gd name="connsiteY93" fmla="*/ 1497807 h 1676401"/>
              <a:gd name="connsiteX94" fmla="*/ 2859879 w 6615110"/>
              <a:gd name="connsiteY94" fmla="*/ 1485901 h 1676401"/>
              <a:gd name="connsiteX95" fmla="*/ 2947985 w 6615110"/>
              <a:gd name="connsiteY95" fmla="*/ 1488282 h 1676401"/>
              <a:gd name="connsiteX96" fmla="*/ 3026566 w 6615110"/>
              <a:gd name="connsiteY96" fmla="*/ 1433513 h 1676401"/>
              <a:gd name="connsiteX97" fmla="*/ 3064666 w 6615110"/>
              <a:gd name="connsiteY97" fmla="*/ 1435895 h 1676401"/>
              <a:gd name="connsiteX98" fmla="*/ 3114672 w 6615110"/>
              <a:gd name="connsiteY98" fmla="*/ 1483520 h 1676401"/>
              <a:gd name="connsiteX99" fmla="*/ 3183729 w 6615110"/>
              <a:gd name="connsiteY99" fmla="*/ 1502570 h 1676401"/>
              <a:gd name="connsiteX100" fmla="*/ 3195635 w 6615110"/>
              <a:gd name="connsiteY100" fmla="*/ 1533526 h 1676401"/>
              <a:gd name="connsiteX101" fmla="*/ 3195635 w 6615110"/>
              <a:gd name="connsiteY101" fmla="*/ 1569245 h 1676401"/>
              <a:gd name="connsiteX102" fmla="*/ 3148010 w 6615110"/>
              <a:gd name="connsiteY102" fmla="*/ 1604963 h 1676401"/>
              <a:gd name="connsiteX103" fmla="*/ 3102766 w 6615110"/>
              <a:gd name="connsiteY103" fmla="*/ 1562101 h 1676401"/>
              <a:gd name="connsiteX104" fmla="*/ 3078954 w 6615110"/>
              <a:gd name="connsiteY104" fmla="*/ 1514476 h 1676401"/>
              <a:gd name="connsiteX105" fmla="*/ 3052760 w 6615110"/>
              <a:gd name="connsiteY105" fmla="*/ 1535907 h 1676401"/>
              <a:gd name="connsiteX106" fmla="*/ 3069429 w 6615110"/>
              <a:gd name="connsiteY106" fmla="*/ 1614488 h 1676401"/>
              <a:gd name="connsiteX107" fmla="*/ 3136104 w 6615110"/>
              <a:gd name="connsiteY107" fmla="*/ 1631157 h 1676401"/>
              <a:gd name="connsiteX108" fmla="*/ 3243260 w 6615110"/>
              <a:gd name="connsiteY108" fmla="*/ 1647826 h 1676401"/>
              <a:gd name="connsiteX109" fmla="*/ 3357560 w 6615110"/>
              <a:gd name="connsiteY109" fmla="*/ 1602582 h 1676401"/>
              <a:gd name="connsiteX110" fmla="*/ 3462335 w 6615110"/>
              <a:gd name="connsiteY110" fmla="*/ 1597820 h 1676401"/>
              <a:gd name="connsiteX111" fmla="*/ 3536154 w 6615110"/>
              <a:gd name="connsiteY111" fmla="*/ 1609726 h 1676401"/>
              <a:gd name="connsiteX112" fmla="*/ 3571872 w 6615110"/>
              <a:gd name="connsiteY112" fmla="*/ 1564482 h 1676401"/>
              <a:gd name="connsiteX113" fmla="*/ 3619497 w 6615110"/>
              <a:gd name="connsiteY113" fmla="*/ 1543051 h 1676401"/>
              <a:gd name="connsiteX114" fmla="*/ 3662360 w 6615110"/>
              <a:gd name="connsiteY114" fmla="*/ 1547813 h 1676401"/>
              <a:gd name="connsiteX115" fmla="*/ 3712366 w 6615110"/>
              <a:gd name="connsiteY115" fmla="*/ 1602582 h 1676401"/>
              <a:gd name="connsiteX116" fmla="*/ 3717129 w 6615110"/>
              <a:gd name="connsiteY116" fmla="*/ 1604963 h 1676401"/>
              <a:gd name="connsiteX117" fmla="*/ 3757610 w 6615110"/>
              <a:gd name="connsiteY117" fmla="*/ 1628776 h 1676401"/>
              <a:gd name="connsiteX118" fmla="*/ 3814760 w 6615110"/>
              <a:gd name="connsiteY118" fmla="*/ 1633538 h 1676401"/>
              <a:gd name="connsiteX119" fmla="*/ 3855241 w 6615110"/>
              <a:gd name="connsiteY119" fmla="*/ 1624013 h 1676401"/>
              <a:gd name="connsiteX120" fmla="*/ 3888579 w 6615110"/>
              <a:gd name="connsiteY120" fmla="*/ 1581151 h 1676401"/>
              <a:gd name="connsiteX121" fmla="*/ 4021929 w 6615110"/>
              <a:gd name="connsiteY121" fmla="*/ 1612107 h 1676401"/>
              <a:gd name="connsiteX122" fmla="*/ 4083841 w 6615110"/>
              <a:gd name="connsiteY122" fmla="*/ 1543051 h 1676401"/>
              <a:gd name="connsiteX123" fmla="*/ 4260054 w 6615110"/>
              <a:gd name="connsiteY123" fmla="*/ 1571626 h 1676401"/>
              <a:gd name="connsiteX124" fmla="*/ 4314822 w 6615110"/>
              <a:gd name="connsiteY124" fmla="*/ 1571626 h 1676401"/>
              <a:gd name="connsiteX125" fmla="*/ 4374354 w 6615110"/>
              <a:gd name="connsiteY125" fmla="*/ 1466851 h 1676401"/>
              <a:gd name="connsiteX126" fmla="*/ 4481510 w 6615110"/>
              <a:gd name="connsiteY126" fmla="*/ 1502570 h 1676401"/>
              <a:gd name="connsiteX127" fmla="*/ 4519610 w 6615110"/>
              <a:gd name="connsiteY127" fmla="*/ 1528763 h 1676401"/>
              <a:gd name="connsiteX128" fmla="*/ 4581522 w 6615110"/>
              <a:gd name="connsiteY128" fmla="*/ 1457326 h 1676401"/>
              <a:gd name="connsiteX129" fmla="*/ 4817266 w 6615110"/>
              <a:gd name="connsiteY129" fmla="*/ 1490663 h 1676401"/>
              <a:gd name="connsiteX130" fmla="*/ 4774404 w 6615110"/>
              <a:gd name="connsiteY130" fmla="*/ 1547813 h 1676401"/>
              <a:gd name="connsiteX131" fmla="*/ 4833935 w 6615110"/>
              <a:gd name="connsiteY131" fmla="*/ 1609726 h 1676401"/>
              <a:gd name="connsiteX132" fmla="*/ 4869654 w 6615110"/>
              <a:gd name="connsiteY132" fmla="*/ 1638301 h 1676401"/>
              <a:gd name="connsiteX133" fmla="*/ 5053010 w 6615110"/>
              <a:gd name="connsiteY133" fmla="*/ 1652588 h 1676401"/>
              <a:gd name="connsiteX134" fmla="*/ 5255416 w 6615110"/>
              <a:gd name="connsiteY134" fmla="*/ 1635920 h 1676401"/>
              <a:gd name="connsiteX135" fmla="*/ 5453060 w 6615110"/>
              <a:gd name="connsiteY135" fmla="*/ 1614488 h 1676401"/>
              <a:gd name="connsiteX136" fmla="*/ 5622129 w 6615110"/>
              <a:gd name="connsiteY136" fmla="*/ 1593057 h 1676401"/>
              <a:gd name="connsiteX137" fmla="*/ 5729285 w 6615110"/>
              <a:gd name="connsiteY137" fmla="*/ 1602582 h 1676401"/>
              <a:gd name="connsiteX138" fmla="*/ 5805485 w 6615110"/>
              <a:gd name="connsiteY138" fmla="*/ 1562101 h 1676401"/>
              <a:gd name="connsiteX139" fmla="*/ 5862635 w 6615110"/>
              <a:gd name="connsiteY139" fmla="*/ 1495426 h 1676401"/>
              <a:gd name="connsiteX140" fmla="*/ 5915022 w 6615110"/>
              <a:gd name="connsiteY140" fmla="*/ 1485901 h 1676401"/>
              <a:gd name="connsiteX141" fmla="*/ 6053135 w 6615110"/>
              <a:gd name="connsiteY141" fmla="*/ 1524001 h 1676401"/>
              <a:gd name="connsiteX142" fmla="*/ 6112666 w 6615110"/>
              <a:gd name="connsiteY142" fmla="*/ 1512095 h 1676401"/>
              <a:gd name="connsiteX143" fmla="*/ 6191247 w 6615110"/>
              <a:gd name="connsiteY143" fmla="*/ 1540670 h 1676401"/>
              <a:gd name="connsiteX144" fmla="*/ 6253160 w 6615110"/>
              <a:gd name="connsiteY144" fmla="*/ 1583532 h 1676401"/>
              <a:gd name="connsiteX145" fmla="*/ 6348410 w 6615110"/>
              <a:gd name="connsiteY145" fmla="*/ 1590676 h 1676401"/>
              <a:gd name="connsiteX146" fmla="*/ 6386510 w 6615110"/>
              <a:gd name="connsiteY146" fmla="*/ 1574007 h 1676401"/>
              <a:gd name="connsiteX147" fmla="*/ 6448422 w 6615110"/>
              <a:gd name="connsiteY147" fmla="*/ 1574007 h 1676401"/>
              <a:gd name="connsiteX148" fmla="*/ 6567485 w 6615110"/>
              <a:gd name="connsiteY148" fmla="*/ 1595438 h 1676401"/>
              <a:gd name="connsiteX149" fmla="*/ 6612729 w 6615110"/>
              <a:gd name="connsiteY149" fmla="*/ 1578770 h 1676401"/>
              <a:gd name="connsiteX150" fmla="*/ 6596060 w 6615110"/>
              <a:gd name="connsiteY150" fmla="*/ 1521620 h 1676401"/>
              <a:gd name="connsiteX151" fmla="*/ 6615110 w 6615110"/>
              <a:gd name="connsiteY151" fmla="*/ 1462088 h 1676401"/>
              <a:gd name="connsiteX152" fmla="*/ 6600822 w 6615110"/>
              <a:gd name="connsiteY152" fmla="*/ 1395413 h 1676401"/>
              <a:gd name="connsiteX153" fmla="*/ 6584154 w 6615110"/>
              <a:gd name="connsiteY153" fmla="*/ 1343026 h 1676401"/>
              <a:gd name="connsiteX154" fmla="*/ 6610347 w 6615110"/>
              <a:gd name="connsiteY154" fmla="*/ 1326357 h 1676401"/>
              <a:gd name="connsiteX155" fmla="*/ 6603204 w 6615110"/>
              <a:gd name="connsiteY155" fmla="*/ 1262063 h 1676401"/>
              <a:gd name="connsiteX0" fmla="*/ 6619874 w 6631780"/>
              <a:gd name="connsiteY0" fmla="*/ 1262063 h 1676401"/>
              <a:gd name="connsiteX1" fmla="*/ 6510336 w 6631780"/>
              <a:gd name="connsiteY1" fmla="*/ 1226345 h 1676401"/>
              <a:gd name="connsiteX2" fmla="*/ 6453186 w 6631780"/>
              <a:gd name="connsiteY2" fmla="*/ 1240632 h 1676401"/>
              <a:gd name="connsiteX3" fmla="*/ 6393655 w 6631780"/>
              <a:gd name="connsiteY3" fmla="*/ 1221582 h 1676401"/>
              <a:gd name="connsiteX4" fmla="*/ 6284117 w 6631780"/>
              <a:gd name="connsiteY4" fmla="*/ 1162051 h 1676401"/>
              <a:gd name="connsiteX5" fmla="*/ 6124574 w 6631780"/>
              <a:gd name="connsiteY5" fmla="*/ 1131095 h 1676401"/>
              <a:gd name="connsiteX6" fmla="*/ 5953124 w 6631780"/>
              <a:gd name="connsiteY6" fmla="*/ 1107282 h 1676401"/>
              <a:gd name="connsiteX7" fmla="*/ 5824536 w 6631780"/>
              <a:gd name="connsiteY7" fmla="*/ 1031082 h 1676401"/>
              <a:gd name="connsiteX8" fmla="*/ 5745955 w 6631780"/>
              <a:gd name="connsiteY8" fmla="*/ 1002507 h 1676401"/>
              <a:gd name="connsiteX9" fmla="*/ 5534024 w 6631780"/>
              <a:gd name="connsiteY9" fmla="*/ 973932 h 1676401"/>
              <a:gd name="connsiteX10" fmla="*/ 5403055 w 6631780"/>
              <a:gd name="connsiteY10" fmla="*/ 966788 h 1676401"/>
              <a:gd name="connsiteX11" fmla="*/ 5329236 w 6631780"/>
              <a:gd name="connsiteY11" fmla="*/ 904876 h 1676401"/>
              <a:gd name="connsiteX12" fmla="*/ 5286374 w 6631780"/>
              <a:gd name="connsiteY12" fmla="*/ 831057 h 1676401"/>
              <a:gd name="connsiteX13" fmla="*/ 5210174 w 6631780"/>
              <a:gd name="connsiteY13" fmla="*/ 792957 h 1676401"/>
              <a:gd name="connsiteX14" fmla="*/ 5017292 w 6631780"/>
              <a:gd name="connsiteY14" fmla="*/ 738188 h 1676401"/>
              <a:gd name="connsiteX15" fmla="*/ 4888705 w 6631780"/>
              <a:gd name="connsiteY15" fmla="*/ 707232 h 1676401"/>
              <a:gd name="connsiteX16" fmla="*/ 4795836 w 6631780"/>
              <a:gd name="connsiteY16" fmla="*/ 688182 h 1676401"/>
              <a:gd name="connsiteX17" fmla="*/ 4652961 w 6631780"/>
              <a:gd name="connsiteY17" fmla="*/ 916782 h 1676401"/>
              <a:gd name="connsiteX18" fmla="*/ 4600574 w 6631780"/>
              <a:gd name="connsiteY18" fmla="*/ 983457 h 1676401"/>
              <a:gd name="connsiteX19" fmla="*/ 4057649 w 6631780"/>
              <a:gd name="connsiteY19" fmla="*/ 1007270 h 1676401"/>
              <a:gd name="connsiteX20" fmla="*/ 3643311 w 6631780"/>
              <a:gd name="connsiteY20" fmla="*/ 1014413 h 1676401"/>
              <a:gd name="connsiteX21" fmla="*/ 2957511 w 6631780"/>
              <a:gd name="connsiteY21" fmla="*/ 1035845 h 1676401"/>
              <a:gd name="connsiteX22" fmla="*/ 2507455 w 6631780"/>
              <a:gd name="connsiteY22" fmla="*/ 1038226 h 1676401"/>
              <a:gd name="connsiteX23" fmla="*/ 2283617 w 6631780"/>
              <a:gd name="connsiteY23" fmla="*/ 1035845 h 1676401"/>
              <a:gd name="connsiteX24" fmla="*/ 2157411 w 6631780"/>
              <a:gd name="connsiteY24" fmla="*/ 1007270 h 1676401"/>
              <a:gd name="connsiteX25" fmla="*/ 2100261 w 6631780"/>
              <a:gd name="connsiteY25" fmla="*/ 985838 h 1676401"/>
              <a:gd name="connsiteX26" fmla="*/ 2052636 w 6631780"/>
              <a:gd name="connsiteY26" fmla="*/ 945357 h 1676401"/>
              <a:gd name="connsiteX27" fmla="*/ 2005011 w 6631780"/>
              <a:gd name="connsiteY27" fmla="*/ 845345 h 1676401"/>
              <a:gd name="connsiteX28" fmla="*/ 1976436 w 6631780"/>
              <a:gd name="connsiteY28" fmla="*/ 716757 h 1676401"/>
              <a:gd name="connsiteX29" fmla="*/ 1950242 w 6631780"/>
              <a:gd name="connsiteY29" fmla="*/ 588170 h 1676401"/>
              <a:gd name="connsiteX30" fmla="*/ 1914524 w 6631780"/>
              <a:gd name="connsiteY30" fmla="*/ 533401 h 1676401"/>
              <a:gd name="connsiteX31" fmla="*/ 1802605 w 6631780"/>
              <a:gd name="connsiteY31" fmla="*/ 466726 h 1676401"/>
              <a:gd name="connsiteX32" fmla="*/ 1674017 w 6631780"/>
              <a:gd name="connsiteY32" fmla="*/ 423863 h 1676401"/>
              <a:gd name="connsiteX33" fmla="*/ 1547811 w 6631780"/>
              <a:gd name="connsiteY33" fmla="*/ 414338 h 1676401"/>
              <a:gd name="connsiteX34" fmla="*/ 1438274 w 6631780"/>
              <a:gd name="connsiteY34" fmla="*/ 419101 h 1676401"/>
              <a:gd name="connsiteX35" fmla="*/ 1388267 w 6631780"/>
              <a:gd name="connsiteY35" fmla="*/ 433388 h 1676401"/>
              <a:gd name="connsiteX36" fmla="*/ 1347786 w 6631780"/>
              <a:gd name="connsiteY36" fmla="*/ 414338 h 1676401"/>
              <a:gd name="connsiteX37" fmla="*/ 1283492 w 6631780"/>
              <a:gd name="connsiteY37" fmla="*/ 359570 h 1676401"/>
              <a:gd name="connsiteX38" fmla="*/ 1245392 w 6631780"/>
              <a:gd name="connsiteY38" fmla="*/ 300038 h 1676401"/>
              <a:gd name="connsiteX39" fmla="*/ 1264442 w 6631780"/>
              <a:gd name="connsiteY39" fmla="*/ 276226 h 1676401"/>
              <a:gd name="connsiteX40" fmla="*/ 1112042 w 6631780"/>
              <a:gd name="connsiteY40" fmla="*/ 209551 h 1676401"/>
              <a:gd name="connsiteX41" fmla="*/ 990599 w 6631780"/>
              <a:gd name="connsiteY41" fmla="*/ 297657 h 1676401"/>
              <a:gd name="connsiteX42" fmla="*/ 871536 w 6631780"/>
              <a:gd name="connsiteY42" fmla="*/ 283370 h 1676401"/>
              <a:gd name="connsiteX43" fmla="*/ 802480 w 6631780"/>
              <a:gd name="connsiteY43" fmla="*/ 288132 h 1676401"/>
              <a:gd name="connsiteX44" fmla="*/ 469105 w 6631780"/>
              <a:gd name="connsiteY44" fmla="*/ 80964 h 1676401"/>
              <a:gd name="connsiteX45" fmla="*/ 438150 w 6631780"/>
              <a:gd name="connsiteY45" fmla="*/ 161926 h 1676401"/>
              <a:gd name="connsiteX46" fmla="*/ 21432 w 6631780"/>
              <a:gd name="connsiteY46" fmla="*/ 0 h 1676401"/>
              <a:gd name="connsiteX47" fmla="*/ 0 w 6631780"/>
              <a:gd name="connsiteY47" fmla="*/ 76202 h 1676401"/>
              <a:gd name="connsiteX48" fmla="*/ 16670 w 6631780"/>
              <a:gd name="connsiteY48" fmla="*/ 180976 h 1676401"/>
              <a:gd name="connsiteX49" fmla="*/ 92869 w 6631780"/>
              <a:gd name="connsiteY49" fmla="*/ 302420 h 1676401"/>
              <a:gd name="connsiteX50" fmla="*/ 154781 w 6631780"/>
              <a:gd name="connsiteY50" fmla="*/ 330994 h 1676401"/>
              <a:gd name="connsiteX51" fmla="*/ 228600 w 6631780"/>
              <a:gd name="connsiteY51" fmla="*/ 392907 h 1676401"/>
              <a:gd name="connsiteX52" fmla="*/ 278606 w 6631780"/>
              <a:gd name="connsiteY52" fmla="*/ 426245 h 1676401"/>
              <a:gd name="connsiteX53" fmla="*/ 347661 w 6631780"/>
              <a:gd name="connsiteY53" fmla="*/ 459582 h 1676401"/>
              <a:gd name="connsiteX54" fmla="*/ 404811 w 6631780"/>
              <a:gd name="connsiteY54" fmla="*/ 500064 h 1676401"/>
              <a:gd name="connsiteX55" fmla="*/ 461962 w 6631780"/>
              <a:gd name="connsiteY55" fmla="*/ 628651 h 1676401"/>
              <a:gd name="connsiteX56" fmla="*/ 511967 w 6631780"/>
              <a:gd name="connsiteY56" fmla="*/ 723901 h 1676401"/>
              <a:gd name="connsiteX57" fmla="*/ 611980 w 6631780"/>
              <a:gd name="connsiteY57" fmla="*/ 733425 h 1676401"/>
              <a:gd name="connsiteX58" fmla="*/ 621505 w 6631780"/>
              <a:gd name="connsiteY58" fmla="*/ 797720 h 1676401"/>
              <a:gd name="connsiteX59" fmla="*/ 588168 w 6631780"/>
              <a:gd name="connsiteY59" fmla="*/ 892969 h 1676401"/>
              <a:gd name="connsiteX60" fmla="*/ 528636 w 6631780"/>
              <a:gd name="connsiteY60" fmla="*/ 983457 h 1676401"/>
              <a:gd name="connsiteX61" fmla="*/ 557211 w 6631780"/>
              <a:gd name="connsiteY61" fmla="*/ 940595 h 1676401"/>
              <a:gd name="connsiteX62" fmla="*/ 614361 w 6631780"/>
              <a:gd name="connsiteY62" fmla="*/ 1023938 h 1676401"/>
              <a:gd name="connsiteX63" fmla="*/ 831055 w 6631780"/>
              <a:gd name="connsiteY63" fmla="*/ 1102520 h 1676401"/>
              <a:gd name="connsiteX64" fmla="*/ 866774 w 6631780"/>
              <a:gd name="connsiteY64" fmla="*/ 1100139 h 1676401"/>
              <a:gd name="connsiteX65" fmla="*/ 935830 w 6631780"/>
              <a:gd name="connsiteY65" fmla="*/ 1114426 h 1676401"/>
              <a:gd name="connsiteX66" fmla="*/ 1038224 w 6631780"/>
              <a:gd name="connsiteY66" fmla="*/ 1114426 h 1676401"/>
              <a:gd name="connsiteX67" fmla="*/ 1107280 w 6631780"/>
              <a:gd name="connsiteY67" fmla="*/ 1076326 h 1676401"/>
              <a:gd name="connsiteX68" fmla="*/ 1166811 w 6631780"/>
              <a:gd name="connsiteY68" fmla="*/ 1073945 h 1676401"/>
              <a:gd name="connsiteX69" fmla="*/ 1273967 w 6631780"/>
              <a:gd name="connsiteY69" fmla="*/ 1145382 h 1676401"/>
              <a:gd name="connsiteX70" fmla="*/ 1278730 w 6631780"/>
              <a:gd name="connsiteY70" fmla="*/ 1114426 h 1676401"/>
              <a:gd name="connsiteX71" fmla="*/ 1350167 w 6631780"/>
              <a:gd name="connsiteY71" fmla="*/ 1152526 h 1676401"/>
              <a:gd name="connsiteX72" fmla="*/ 1471611 w 6631780"/>
              <a:gd name="connsiteY72" fmla="*/ 1235870 h 1676401"/>
              <a:gd name="connsiteX73" fmla="*/ 1550192 w 6631780"/>
              <a:gd name="connsiteY73" fmla="*/ 1252538 h 1676401"/>
              <a:gd name="connsiteX74" fmla="*/ 1614486 w 6631780"/>
              <a:gd name="connsiteY74" fmla="*/ 1366838 h 1676401"/>
              <a:gd name="connsiteX75" fmla="*/ 1826417 w 6631780"/>
              <a:gd name="connsiteY75" fmla="*/ 1466851 h 1676401"/>
              <a:gd name="connsiteX76" fmla="*/ 1940717 w 6631780"/>
              <a:gd name="connsiteY76" fmla="*/ 1473995 h 1676401"/>
              <a:gd name="connsiteX77" fmla="*/ 2162174 w 6631780"/>
              <a:gd name="connsiteY77" fmla="*/ 1454945 h 1676401"/>
              <a:gd name="connsiteX78" fmla="*/ 2269330 w 6631780"/>
              <a:gd name="connsiteY78" fmla="*/ 1454945 h 1676401"/>
              <a:gd name="connsiteX79" fmla="*/ 2338386 w 6631780"/>
              <a:gd name="connsiteY79" fmla="*/ 1490663 h 1676401"/>
              <a:gd name="connsiteX80" fmla="*/ 2393155 w 6631780"/>
              <a:gd name="connsiteY80" fmla="*/ 1543051 h 1676401"/>
              <a:gd name="connsiteX81" fmla="*/ 2469355 w 6631780"/>
              <a:gd name="connsiteY81" fmla="*/ 1524001 h 1676401"/>
              <a:gd name="connsiteX82" fmla="*/ 2559842 w 6631780"/>
              <a:gd name="connsiteY82" fmla="*/ 1507332 h 1676401"/>
              <a:gd name="connsiteX83" fmla="*/ 2614611 w 6631780"/>
              <a:gd name="connsiteY83" fmla="*/ 1526382 h 1676401"/>
              <a:gd name="connsiteX84" fmla="*/ 2736055 w 6631780"/>
              <a:gd name="connsiteY84" fmla="*/ 1626395 h 1676401"/>
              <a:gd name="connsiteX85" fmla="*/ 2814636 w 6631780"/>
              <a:gd name="connsiteY85" fmla="*/ 1669257 h 1676401"/>
              <a:gd name="connsiteX86" fmla="*/ 2912267 w 6631780"/>
              <a:gd name="connsiteY86" fmla="*/ 1676401 h 1676401"/>
              <a:gd name="connsiteX87" fmla="*/ 3000374 w 6631780"/>
              <a:gd name="connsiteY87" fmla="*/ 1664495 h 1676401"/>
              <a:gd name="connsiteX88" fmla="*/ 3033711 w 6631780"/>
              <a:gd name="connsiteY88" fmla="*/ 1626395 h 1676401"/>
              <a:gd name="connsiteX89" fmla="*/ 3005136 w 6631780"/>
              <a:gd name="connsiteY89" fmla="*/ 1569245 h 1676401"/>
              <a:gd name="connsiteX90" fmla="*/ 2909886 w 6631780"/>
              <a:gd name="connsiteY90" fmla="*/ 1535907 h 1676401"/>
              <a:gd name="connsiteX91" fmla="*/ 2793205 w 6631780"/>
              <a:gd name="connsiteY91" fmla="*/ 1535907 h 1676401"/>
              <a:gd name="connsiteX92" fmla="*/ 2762249 w 6631780"/>
              <a:gd name="connsiteY92" fmla="*/ 1519238 h 1676401"/>
              <a:gd name="connsiteX93" fmla="*/ 2783680 w 6631780"/>
              <a:gd name="connsiteY93" fmla="*/ 1497807 h 1676401"/>
              <a:gd name="connsiteX94" fmla="*/ 2876549 w 6631780"/>
              <a:gd name="connsiteY94" fmla="*/ 1485901 h 1676401"/>
              <a:gd name="connsiteX95" fmla="*/ 2964655 w 6631780"/>
              <a:gd name="connsiteY95" fmla="*/ 1488282 h 1676401"/>
              <a:gd name="connsiteX96" fmla="*/ 3043236 w 6631780"/>
              <a:gd name="connsiteY96" fmla="*/ 1433513 h 1676401"/>
              <a:gd name="connsiteX97" fmla="*/ 3081336 w 6631780"/>
              <a:gd name="connsiteY97" fmla="*/ 1435895 h 1676401"/>
              <a:gd name="connsiteX98" fmla="*/ 3131342 w 6631780"/>
              <a:gd name="connsiteY98" fmla="*/ 1483520 h 1676401"/>
              <a:gd name="connsiteX99" fmla="*/ 3200399 w 6631780"/>
              <a:gd name="connsiteY99" fmla="*/ 1502570 h 1676401"/>
              <a:gd name="connsiteX100" fmla="*/ 3212305 w 6631780"/>
              <a:gd name="connsiteY100" fmla="*/ 1533526 h 1676401"/>
              <a:gd name="connsiteX101" fmla="*/ 3212305 w 6631780"/>
              <a:gd name="connsiteY101" fmla="*/ 1569245 h 1676401"/>
              <a:gd name="connsiteX102" fmla="*/ 3164680 w 6631780"/>
              <a:gd name="connsiteY102" fmla="*/ 1604963 h 1676401"/>
              <a:gd name="connsiteX103" fmla="*/ 3119436 w 6631780"/>
              <a:gd name="connsiteY103" fmla="*/ 1562101 h 1676401"/>
              <a:gd name="connsiteX104" fmla="*/ 3095624 w 6631780"/>
              <a:gd name="connsiteY104" fmla="*/ 1514476 h 1676401"/>
              <a:gd name="connsiteX105" fmla="*/ 3069430 w 6631780"/>
              <a:gd name="connsiteY105" fmla="*/ 1535907 h 1676401"/>
              <a:gd name="connsiteX106" fmla="*/ 3086099 w 6631780"/>
              <a:gd name="connsiteY106" fmla="*/ 1614488 h 1676401"/>
              <a:gd name="connsiteX107" fmla="*/ 3152774 w 6631780"/>
              <a:gd name="connsiteY107" fmla="*/ 1631157 h 1676401"/>
              <a:gd name="connsiteX108" fmla="*/ 3259930 w 6631780"/>
              <a:gd name="connsiteY108" fmla="*/ 1647826 h 1676401"/>
              <a:gd name="connsiteX109" fmla="*/ 3374230 w 6631780"/>
              <a:gd name="connsiteY109" fmla="*/ 1602582 h 1676401"/>
              <a:gd name="connsiteX110" fmla="*/ 3479005 w 6631780"/>
              <a:gd name="connsiteY110" fmla="*/ 1597820 h 1676401"/>
              <a:gd name="connsiteX111" fmla="*/ 3552824 w 6631780"/>
              <a:gd name="connsiteY111" fmla="*/ 1609726 h 1676401"/>
              <a:gd name="connsiteX112" fmla="*/ 3588542 w 6631780"/>
              <a:gd name="connsiteY112" fmla="*/ 1564482 h 1676401"/>
              <a:gd name="connsiteX113" fmla="*/ 3636167 w 6631780"/>
              <a:gd name="connsiteY113" fmla="*/ 1543051 h 1676401"/>
              <a:gd name="connsiteX114" fmla="*/ 3679030 w 6631780"/>
              <a:gd name="connsiteY114" fmla="*/ 1547813 h 1676401"/>
              <a:gd name="connsiteX115" fmla="*/ 3729036 w 6631780"/>
              <a:gd name="connsiteY115" fmla="*/ 1602582 h 1676401"/>
              <a:gd name="connsiteX116" fmla="*/ 3733799 w 6631780"/>
              <a:gd name="connsiteY116" fmla="*/ 1604963 h 1676401"/>
              <a:gd name="connsiteX117" fmla="*/ 3774280 w 6631780"/>
              <a:gd name="connsiteY117" fmla="*/ 1628776 h 1676401"/>
              <a:gd name="connsiteX118" fmla="*/ 3831430 w 6631780"/>
              <a:gd name="connsiteY118" fmla="*/ 1633538 h 1676401"/>
              <a:gd name="connsiteX119" fmla="*/ 3871911 w 6631780"/>
              <a:gd name="connsiteY119" fmla="*/ 1624013 h 1676401"/>
              <a:gd name="connsiteX120" fmla="*/ 3905249 w 6631780"/>
              <a:gd name="connsiteY120" fmla="*/ 1581151 h 1676401"/>
              <a:gd name="connsiteX121" fmla="*/ 4038599 w 6631780"/>
              <a:gd name="connsiteY121" fmla="*/ 1612107 h 1676401"/>
              <a:gd name="connsiteX122" fmla="*/ 4100511 w 6631780"/>
              <a:gd name="connsiteY122" fmla="*/ 1543051 h 1676401"/>
              <a:gd name="connsiteX123" fmla="*/ 4276724 w 6631780"/>
              <a:gd name="connsiteY123" fmla="*/ 1571626 h 1676401"/>
              <a:gd name="connsiteX124" fmla="*/ 4331492 w 6631780"/>
              <a:gd name="connsiteY124" fmla="*/ 1571626 h 1676401"/>
              <a:gd name="connsiteX125" fmla="*/ 4391024 w 6631780"/>
              <a:gd name="connsiteY125" fmla="*/ 1466851 h 1676401"/>
              <a:gd name="connsiteX126" fmla="*/ 4498180 w 6631780"/>
              <a:gd name="connsiteY126" fmla="*/ 1502570 h 1676401"/>
              <a:gd name="connsiteX127" fmla="*/ 4536280 w 6631780"/>
              <a:gd name="connsiteY127" fmla="*/ 1528763 h 1676401"/>
              <a:gd name="connsiteX128" fmla="*/ 4598192 w 6631780"/>
              <a:gd name="connsiteY128" fmla="*/ 1457326 h 1676401"/>
              <a:gd name="connsiteX129" fmla="*/ 4833936 w 6631780"/>
              <a:gd name="connsiteY129" fmla="*/ 1490663 h 1676401"/>
              <a:gd name="connsiteX130" fmla="*/ 4791074 w 6631780"/>
              <a:gd name="connsiteY130" fmla="*/ 1547813 h 1676401"/>
              <a:gd name="connsiteX131" fmla="*/ 4850605 w 6631780"/>
              <a:gd name="connsiteY131" fmla="*/ 1609726 h 1676401"/>
              <a:gd name="connsiteX132" fmla="*/ 4886324 w 6631780"/>
              <a:gd name="connsiteY132" fmla="*/ 1638301 h 1676401"/>
              <a:gd name="connsiteX133" fmla="*/ 5069680 w 6631780"/>
              <a:gd name="connsiteY133" fmla="*/ 1652588 h 1676401"/>
              <a:gd name="connsiteX134" fmla="*/ 5272086 w 6631780"/>
              <a:gd name="connsiteY134" fmla="*/ 1635920 h 1676401"/>
              <a:gd name="connsiteX135" fmla="*/ 5469730 w 6631780"/>
              <a:gd name="connsiteY135" fmla="*/ 1614488 h 1676401"/>
              <a:gd name="connsiteX136" fmla="*/ 5638799 w 6631780"/>
              <a:gd name="connsiteY136" fmla="*/ 1593057 h 1676401"/>
              <a:gd name="connsiteX137" fmla="*/ 5745955 w 6631780"/>
              <a:gd name="connsiteY137" fmla="*/ 1602582 h 1676401"/>
              <a:gd name="connsiteX138" fmla="*/ 5822155 w 6631780"/>
              <a:gd name="connsiteY138" fmla="*/ 1562101 h 1676401"/>
              <a:gd name="connsiteX139" fmla="*/ 5879305 w 6631780"/>
              <a:gd name="connsiteY139" fmla="*/ 1495426 h 1676401"/>
              <a:gd name="connsiteX140" fmla="*/ 5931692 w 6631780"/>
              <a:gd name="connsiteY140" fmla="*/ 1485901 h 1676401"/>
              <a:gd name="connsiteX141" fmla="*/ 6069805 w 6631780"/>
              <a:gd name="connsiteY141" fmla="*/ 1524001 h 1676401"/>
              <a:gd name="connsiteX142" fmla="*/ 6129336 w 6631780"/>
              <a:gd name="connsiteY142" fmla="*/ 1512095 h 1676401"/>
              <a:gd name="connsiteX143" fmla="*/ 6207917 w 6631780"/>
              <a:gd name="connsiteY143" fmla="*/ 1540670 h 1676401"/>
              <a:gd name="connsiteX144" fmla="*/ 6269830 w 6631780"/>
              <a:gd name="connsiteY144" fmla="*/ 1583532 h 1676401"/>
              <a:gd name="connsiteX145" fmla="*/ 6365080 w 6631780"/>
              <a:gd name="connsiteY145" fmla="*/ 1590676 h 1676401"/>
              <a:gd name="connsiteX146" fmla="*/ 6403180 w 6631780"/>
              <a:gd name="connsiteY146" fmla="*/ 1574007 h 1676401"/>
              <a:gd name="connsiteX147" fmla="*/ 6465092 w 6631780"/>
              <a:gd name="connsiteY147" fmla="*/ 1574007 h 1676401"/>
              <a:gd name="connsiteX148" fmla="*/ 6584155 w 6631780"/>
              <a:gd name="connsiteY148" fmla="*/ 1595438 h 1676401"/>
              <a:gd name="connsiteX149" fmla="*/ 6629399 w 6631780"/>
              <a:gd name="connsiteY149" fmla="*/ 1578770 h 1676401"/>
              <a:gd name="connsiteX150" fmla="*/ 6612730 w 6631780"/>
              <a:gd name="connsiteY150" fmla="*/ 1521620 h 1676401"/>
              <a:gd name="connsiteX151" fmla="*/ 6631780 w 6631780"/>
              <a:gd name="connsiteY151" fmla="*/ 1462088 h 1676401"/>
              <a:gd name="connsiteX152" fmla="*/ 6617492 w 6631780"/>
              <a:gd name="connsiteY152" fmla="*/ 1395413 h 1676401"/>
              <a:gd name="connsiteX153" fmla="*/ 6600824 w 6631780"/>
              <a:gd name="connsiteY153" fmla="*/ 1343026 h 1676401"/>
              <a:gd name="connsiteX154" fmla="*/ 6627017 w 6631780"/>
              <a:gd name="connsiteY154" fmla="*/ 1326357 h 1676401"/>
              <a:gd name="connsiteX155" fmla="*/ 6619874 w 6631780"/>
              <a:gd name="connsiteY155" fmla="*/ 1262063 h 1676401"/>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469105 w 6631780"/>
              <a:gd name="connsiteY44" fmla="*/ 100013 h 1695450"/>
              <a:gd name="connsiteX45" fmla="*/ 400050 w 6631780"/>
              <a:gd name="connsiteY45" fmla="*/ 0 h 1695450"/>
              <a:gd name="connsiteX46" fmla="*/ 21432 w 6631780"/>
              <a:gd name="connsiteY46" fmla="*/ 19049 h 1695450"/>
              <a:gd name="connsiteX47" fmla="*/ 0 w 6631780"/>
              <a:gd name="connsiteY47" fmla="*/ 95251 h 1695450"/>
              <a:gd name="connsiteX48" fmla="*/ 16670 w 6631780"/>
              <a:gd name="connsiteY48" fmla="*/ 200025 h 1695450"/>
              <a:gd name="connsiteX49" fmla="*/ 92869 w 6631780"/>
              <a:gd name="connsiteY49" fmla="*/ 321469 h 1695450"/>
              <a:gd name="connsiteX50" fmla="*/ 154781 w 6631780"/>
              <a:gd name="connsiteY50" fmla="*/ 350043 h 1695450"/>
              <a:gd name="connsiteX51" fmla="*/ 228600 w 6631780"/>
              <a:gd name="connsiteY51" fmla="*/ 411956 h 1695450"/>
              <a:gd name="connsiteX52" fmla="*/ 278606 w 6631780"/>
              <a:gd name="connsiteY52" fmla="*/ 445294 h 1695450"/>
              <a:gd name="connsiteX53" fmla="*/ 347661 w 6631780"/>
              <a:gd name="connsiteY53" fmla="*/ 478631 h 1695450"/>
              <a:gd name="connsiteX54" fmla="*/ 404811 w 6631780"/>
              <a:gd name="connsiteY54" fmla="*/ 519113 h 1695450"/>
              <a:gd name="connsiteX55" fmla="*/ 461962 w 6631780"/>
              <a:gd name="connsiteY55" fmla="*/ 647700 h 1695450"/>
              <a:gd name="connsiteX56" fmla="*/ 511967 w 6631780"/>
              <a:gd name="connsiteY56" fmla="*/ 742950 h 1695450"/>
              <a:gd name="connsiteX57" fmla="*/ 611980 w 6631780"/>
              <a:gd name="connsiteY57" fmla="*/ 752474 h 1695450"/>
              <a:gd name="connsiteX58" fmla="*/ 621505 w 6631780"/>
              <a:gd name="connsiteY58" fmla="*/ 816769 h 1695450"/>
              <a:gd name="connsiteX59" fmla="*/ 588168 w 6631780"/>
              <a:gd name="connsiteY59" fmla="*/ 912018 h 1695450"/>
              <a:gd name="connsiteX60" fmla="*/ 528636 w 6631780"/>
              <a:gd name="connsiteY60" fmla="*/ 1002506 h 1695450"/>
              <a:gd name="connsiteX61" fmla="*/ 557211 w 6631780"/>
              <a:gd name="connsiteY61" fmla="*/ 959644 h 1695450"/>
              <a:gd name="connsiteX62" fmla="*/ 614361 w 6631780"/>
              <a:gd name="connsiteY62" fmla="*/ 1042987 h 1695450"/>
              <a:gd name="connsiteX63" fmla="*/ 831055 w 6631780"/>
              <a:gd name="connsiteY63" fmla="*/ 1121569 h 1695450"/>
              <a:gd name="connsiteX64" fmla="*/ 866774 w 6631780"/>
              <a:gd name="connsiteY64" fmla="*/ 1119188 h 1695450"/>
              <a:gd name="connsiteX65" fmla="*/ 935830 w 6631780"/>
              <a:gd name="connsiteY65" fmla="*/ 1133475 h 1695450"/>
              <a:gd name="connsiteX66" fmla="*/ 1038224 w 6631780"/>
              <a:gd name="connsiteY66" fmla="*/ 1133475 h 1695450"/>
              <a:gd name="connsiteX67" fmla="*/ 1107280 w 6631780"/>
              <a:gd name="connsiteY67" fmla="*/ 1095375 h 1695450"/>
              <a:gd name="connsiteX68" fmla="*/ 1166811 w 6631780"/>
              <a:gd name="connsiteY68" fmla="*/ 1092994 h 1695450"/>
              <a:gd name="connsiteX69" fmla="*/ 1273967 w 6631780"/>
              <a:gd name="connsiteY69" fmla="*/ 1164431 h 1695450"/>
              <a:gd name="connsiteX70" fmla="*/ 1278730 w 6631780"/>
              <a:gd name="connsiteY70" fmla="*/ 1133475 h 1695450"/>
              <a:gd name="connsiteX71" fmla="*/ 1350167 w 6631780"/>
              <a:gd name="connsiteY71" fmla="*/ 1171575 h 1695450"/>
              <a:gd name="connsiteX72" fmla="*/ 1471611 w 6631780"/>
              <a:gd name="connsiteY72" fmla="*/ 1254919 h 1695450"/>
              <a:gd name="connsiteX73" fmla="*/ 1550192 w 6631780"/>
              <a:gd name="connsiteY73" fmla="*/ 1271587 h 1695450"/>
              <a:gd name="connsiteX74" fmla="*/ 1614486 w 6631780"/>
              <a:gd name="connsiteY74" fmla="*/ 1385887 h 1695450"/>
              <a:gd name="connsiteX75" fmla="*/ 1826417 w 6631780"/>
              <a:gd name="connsiteY75" fmla="*/ 1485900 h 1695450"/>
              <a:gd name="connsiteX76" fmla="*/ 1940717 w 6631780"/>
              <a:gd name="connsiteY76" fmla="*/ 1493044 h 1695450"/>
              <a:gd name="connsiteX77" fmla="*/ 2162174 w 6631780"/>
              <a:gd name="connsiteY77" fmla="*/ 1473994 h 1695450"/>
              <a:gd name="connsiteX78" fmla="*/ 2269330 w 6631780"/>
              <a:gd name="connsiteY78" fmla="*/ 1473994 h 1695450"/>
              <a:gd name="connsiteX79" fmla="*/ 2338386 w 6631780"/>
              <a:gd name="connsiteY79" fmla="*/ 1509712 h 1695450"/>
              <a:gd name="connsiteX80" fmla="*/ 2393155 w 6631780"/>
              <a:gd name="connsiteY80" fmla="*/ 1562100 h 1695450"/>
              <a:gd name="connsiteX81" fmla="*/ 2469355 w 6631780"/>
              <a:gd name="connsiteY81" fmla="*/ 1543050 h 1695450"/>
              <a:gd name="connsiteX82" fmla="*/ 2559842 w 6631780"/>
              <a:gd name="connsiteY82" fmla="*/ 1526381 h 1695450"/>
              <a:gd name="connsiteX83" fmla="*/ 2614611 w 6631780"/>
              <a:gd name="connsiteY83" fmla="*/ 1545431 h 1695450"/>
              <a:gd name="connsiteX84" fmla="*/ 2736055 w 6631780"/>
              <a:gd name="connsiteY84" fmla="*/ 1645444 h 1695450"/>
              <a:gd name="connsiteX85" fmla="*/ 2814636 w 6631780"/>
              <a:gd name="connsiteY85" fmla="*/ 1688306 h 1695450"/>
              <a:gd name="connsiteX86" fmla="*/ 2912267 w 6631780"/>
              <a:gd name="connsiteY86" fmla="*/ 1695450 h 1695450"/>
              <a:gd name="connsiteX87" fmla="*/ 3000374 w 6631780"/>
              <a:gd name="connsiteY87" fmla="*/ 1683544 h 1695450"/>
              <a:gd name="connsiteX88" fmla="*/ 3033711 w 6631780"/>
              <a:gd name="connsiteY88" fmla="*/ 1645444 h 1695450"/>
              <a:gd name="connsiteX89" fmla="*/ 3005136 w 6631780"/>
              <a:gd name="connsiteY89" fmla="*/ 1588294 h 1695450"/>
              <a:gd name="connsiteX90" fmla="*/ 2909886 w 6631780"/>
              <a:gd name="connsiteY90" fmla="*/ 1554956 h 1695450"/>
              <a:gd name="connsiteX91" fmla="*/ 2793205 w 6631780"/>
              <a:gd name="connsiteY91" fmla="*/ 1554956 h 1695450"/>
              <a:gd name="connsiteX92" fmla="*/ 2762249 w 6631780"/>
              <a:gd name="connsiteY92" fmla="*/ 1538287 h 1695450"/>
              <a:gd name="connsiteX93" fmla="*/ 2783680 w 6631780"/>
              <a:gd name="connsiteY93" fmla="*/ 1516856 h 1695450"/>
              <a:gd name="connsiteX94" fmla="*/ 2876549 w 6631780"/>
              <a:gd name="connsiteY94" fmla="*/ 1504950 h 1695450"/>
              <a:gd name="connsiteX95" fmla="*/ 2964655 w 6631780"/>
              <a:gd name="connsiteY95" fmla="*/ 1507331 h 1695450"/>
              <a:gd name="connsiteX96" fmla="*/ 3043236 w 6631780"/>
              <a:gd name="connsiteY96" fmla="*/ 1452562 h 1695450"/>
              <a:gd name="connsiteX97" fmla="*/ 3081336 w 6631780"/>
              <a:gd name="connsiteY97" fmla="*/ 1454944 h 1695450"/>
              <a:gd name="connsiteX98" fmla="*/ 3131342 w 6631780"/>
              <a:gd name="connsiteY98" fmla="*/ 1502569 h 1695450"/>
              <a:gd name="connsiteX99" fmla="*/ 3200399 w 6631780"/>
              <a:gd name="connsiteY99" fmla="*/ 1521619 h 1695450"/>
              <a:gd name="connsiteX100" fmla="*/ 3212305 w 6631780"/>
              <a:gd name="connsiteY100" fmla="*/ 1552575 h 1695450"/>
              <a:gd name="connsiteX101" fmla="*/ 3212305 w 6631780"/>
              <a:gd name="connsiteY101" fmla="*/ 1588294 h 1695450"/>
              <a:gd name="connsiteX102" fmla="*/ 3164680 w 6631780"/>
              <a:gd name="connsiteY102" fmla="*/ 1624012 h 1695450"/>
              <a:gd name="connsiteX103" fmla="*/ 3119436 w 6631780"/>
              <a:gd name="connsiteY103" fmla="*/ 1581150 h 1695450"/>
              <a:gd name="connsiteX104" fmla="*/ 3095624 w 6631780"/>
              <a:gd name="connsiteY104" fmla="*/ 1533525 h 1695450"/>
              <a:gd name="connsiteX105" fmla="*/ 3069430 w 6631780"/>
              <a:gd name="connsiteY105" fmla="*/ 1554956 h 1695450"/>
              <a:gd name="connsiteX106" fmla="*/ 3086099 w 6631780"/>
              <a:gd name="connsiteY106" fmla="*/ 1633537 h 1695450"/>
              <a:gd name="connsiteX107" fmla="*/ 3152774 w 6631780"/>
              <a:gd name="connsiteY107" fmla="*/ 1650206 h 1695450"/>
              <a:gd name="connsiteX108" fmla="*/ 3259930 w 6631780"/>
              <a:gd name="connsiteY108" fmla="*/ 1666875 h 1695450"/>
              <a:gd name="connsiteX109" fmla="*/ 3374230 w 6631780"/>
              <a:gd name="connsiteY109" fmla="*/ 1621631 h 1695450"/>
              <a:gd name="connsiteX110" fmla="*/ 3479005 w 6631780"/>
              <a:gd name="connsiteY110" fmla="*/ 1616869 h 1695450"/>
              <a:gd name="connsiteX111" fmla="*/ 3552824 w 6631780"/>
              <a:gd name="connsiteY111" fmla="*/ 1628775 h 1695450"/>
              <a:gd name="connsiteX112" fmla="*/ 3588542 w 6631780"/>
              <a:gd name="connsiteY112" fmla="*/ 1583531 h 1695450"/>
              <a:gd name="connsiteX113" fmla="*/ 3636167 w 6631780"/>
              <a:gd name="connsiteY113" fmla="*/ 1562100 h 1695450"/>
              <a:gd name="connsiteX114" fmla="*/ 3679030 w 6631780"/>
              <a:gd name="connsiteY114" fmla="*/ 1566862 h 1695450"/>
              <a:gd name="connsiteX115" fmla="*/ 3729036 w 6631780"/>
              <a:gd name="connsiteY115" fmla="*/ 1621631 h 1695450"/>
              <a:gd name="connsiteX116" fmla="*/ 3733799 w 6631780"/>
              <a:gd name="connsiteY116" fmla="*/ 1624012 h 1695450"/>
              <a:gd name="connsiteX117" fmla="*/ 3774280 w 6631780"/>
              <a:gd name="connsiteY117" fmla="*/ 1647825 h 1695450"/>
              <a:gd name="connsiteX118" fmla="*/ 3831430 w 6631780"/>
              <a:gd name="connsiteY118" fmla="*/ 1652587 h 1695450"/>
              <a:gd name="connsiteX119" fmla="*/ 3871911 w 6631780"/>
              <a:gd name="connsiteY119" fmla="*/ 1643062 h 1695450"/>
              <a:gd name="connsiteX120" fmla="*/ 3905249 w 6631780"/>
              <a:gd name="connsiteY120" fmla="*/ 1600200 h 1695450"/>
              <a:gd name="connsiteX121" fmla="*/ 4038599 w 6631780"/>
              <a:gd name="connsiteY121" fmla="*/ 1631156 h 1695450"/>
              <a:gd name="connsiteX122" fmla="*/ 4100511 w 6631780"/>
              <a:gd name="connsiteY122" fmla="*/ 1562100 h 1695450"/>
              <a:gd name="connsiteX123" fmla="*/ 4276724 w 6631780"/>
              <a:gd name="connsiteY123" fmla="*/ 1590675 h 1695450"/>
              <a:gd name="connsiteX124" fmla="*/ 4331492 w 6631780"/>
              <a:gd name="connsiteY124" fmla="*/ 1590675 h 1695450"/>
              <a:gd name="connsiteX125" fmla="*/ 4391024 w 6631780"/>
              <a:gd name="connsiteY125" fmla="*/ 1485900 h 1695450"/>
              <a:gd name="connsiteX126" fmla="*/ 4498180 w 6631780"/>
              <a:gd name="connsiteY126" fmla="*/ 1521619 h 1695450"/>
              <a:gd name="connsiteX127" fmla="*/ 4536280 w 6631780"/>
              <a:gd name="connsiteY127" fmla="*/ 1547812 h 1695450"/>
              <a:gd name="connsiteX128" fmla="*/ 4598192 w 6631780"/>
              <a:gd name="connsiteY128" fmla="*/ 1476375 h 1695450"/>
              <a:gd name="connsiteX129" fmla="*/ 4833936 w 6631780"/>
              <a:gd name="connsiteY129" fmla="*/ 1509712 h 1695450"/>
              <a:gd name="connsiteX130" fmla="*/ 4791074 w 6631780"/>
              <a:gd name="connsiteY130" fmla="*/ 1566862 h 1695450"/>
              <a:gd name="connsiteX131" fmla="*/ 4850605 w 6631780"/>
              <a:gd name="connsiteY131" fmla="*/ 1628775 h 1695450"/>
              <a:gd name="connsiteX132" fmla="*/ 4886324 w 6631780"/>
              <a:gd name="connsiteY132" fmla="*/ 1657350 h 1695450"/>
              <a:gd name="connsiteX133" fmla="*/ 5069680 w 6631780"/>
              <a:gd name="connsiteY133" fmla="*/ 1671637 h 1695450"/>
              <a:gd name="connsiteX134" fmla="*/ 5272086 w 6631780"/>
              <a:gd name="connsiteY134" fmla="*/ 1654969 h 1695450"/>
              <a:gd name="connsiteX135" fmla="*/ 5469730 w 6631780"/>
              <a:gd name="connsiteY135" fmla="*/ 1633537 h 1695450"/>
              <a:gd name="connsiteX136" fmla="*/ 5638799 w 6631780"/>
              <a:gd name="connsiteY136" fmla="*/ 1612106 h 1695450"/>
              <a:gd name="connsiteX137" fmla="*/ 5745955 w 6631780"/>
              <a:gd name="connsiteY137" fmla="*/ 1621631 h 1695450"/>
              <a:gd name="connsiteX138" fmla="*/ 5822155 w 6631780"/>
              <a:gd name="connsiteY138" fmla="*/ 1581150 h 1695450"/>
              <a:gd name="connsiteX139" fmla="*/ 5879305 w 6631780"/>
              <a:gd name="connsiteY139" fmla="*/ 1514475 h 1695450"/>
              <a:gd name="connsiteX140" fmla="*/ 5931692 w 6631780"/>
              <a:gd name="connsiteY140" fmla="*/ 1504950 h 1695450"/>
              <a:gd name="connsiteX141" fmla="*/ 6069805 w 6631780"/>
              <a:gd name="connsiteY141" fmla="*/ 1543050 h 1695450"/>
              <a:gd name="connsiteX142" fmla="*/ 6129336 w 6631780"/>
              <a:gd name="connsiteY142" fmla="*/ 1531144 h 1695450"/>
              <a:gd name="connsiteX143" fmla="*/ 6207917 w 6631780"/>
              <a:gd name="connsiteY143" fmla="*/ 1559719 h 1695450"/>
              <a:gd name="connsiteX144" fmla="*/ 6269830 w 6631780"/>
              <a:gd name="connsiteY144" fmla="*/ 1602581 h 1695450"/>
              <a:gd name="connsiteX145" fmla="*/ 6365080 w 6631780"/>
              <a:gd name="connsiteY145" fmla="*/ 1609725 h 1695450"/>
              <a:gd name="connsiteX146" fmla="*/ 6403180 w 6631780"/>
              <a:gd name="connsiteY146" fmla="*/ 1593056 h 1695450"/>
              <a:gd name="connsiteX147" fmla="*/ 6465092 w 6631780"/>
              <a:gd name="connsiteY147" fmla="*/ 1593056 h 1695450"/>
              <a:gd name="connsiteX148" fmla="*/ 6584155 w 6631780"/>
              <a:gd name="connsiteY148" fmla="*/ 1614487 h 1695450"/>
              <a:gd name="connsiteX149" fmla="*/ 6629399 w 6631780"/>
              <a:gd name="connsiteY149" fmla="*/ 1597819 h 1695450"/>
              <a:gd name="connsiteX150" fmla="*/ 6612730 w 6631780"/>
              <a:gd name="connsiteY150" fmla="*/ 1540669 h 1695450"/>
              <a:gd name="connsiteX151" fmla="*/ 6631780 w 6631780"/>
              <a:gd name="connsiteY151" fmla="*/ 1481137 h 1695450"/>
              <a:gd name="connsiteX152" fmla="*/ 6617492 w 6631780"/>
              <a:gd name="connsiteY152" fmla="*/ 1414462 h 1695450"/>
              <a:gd name="connsiteX153" fmla="*/ 6600824 w 6631780"/>
              <a:gd name="connsiteY153" fmla="*/ 1362075 h 1695450"/>
              <a:gd name="connsiteX154" fmla="*/ 6627017 w 6631780"/>
              <a:gd name="connsiteY154" fmla="*/ 1345406 h 1695450"/>
              <a:gd name="connsiteX155" fmla="*/ 6619874 w 6631780"/>
              <a:gd name="connsiteY155" fmla="*/ 1281112 h 1695450"/>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473867 w 6631780"/>
              <a:gd name="connsiteY44" fmla="*/ 69056 h 1695450"/>
              <a:gd name="connsiteX45" fmla="*/ 400050 w 6631780"/>
              <a:gd name="connsiteY45" fmla="*/ 0 h 1695450"/>
              <a:gd name="connsiteX46" fmla="*/ 21432 w 6631780"/>
              <a:gd name="connsiteY46" fmla="*/ 19049 h 1695450"/>
              <a:gd name="connsiteX47" fmla="*/ 0 w 6631780"/>
              <a:gd name="connsiteY47" fmla="*/ 95251 h 1695450"/>
              <a:gd name="connsiteX48" fmla="*/ 16670 w 6631780"/>
              <a:gd name="connsiteY48" fmla="*/ 200025 h 1695450"/>
              <a:gd name="connsiteX49" fmla="*/ 92869 w 6631780"/>
              <a:gd name="connsiteY49" fmla="*/ 321469 h 1695450"/>
              <a:gd name="connsiteX50" fmla="*/ 154781 w 6631780"/>
              <a:gd name="connsiteY50" fmla="*/ 350043 h 1695450"/>
              <a:gd name="connsiteX51" fmla="*/ 228600 w 6631780"/>
              <a:gd name="connsiteY51" fmla="*/ 411956 h 1695450"/>
              <a:gd name="connsiteX52" fmla="*/ 278606 w 6631780"/>
              <a:gd name="connsiteY52" fmla="*/ 445294 h 1695450"/>
              <a:gd name="connsiteX53" fmla="*/ 347661 w 6631780"/>
              <a:gd name="connsiteY53" fmla="*/ 478631 h 1695450"/>
              <a:gd name="connsiteX54" fmla="*/ 404811 w 6631780"/>
              <a:gd name="connsiteY54" fmla="*/ 519113 h 1695450"/>
              <a:gd name="connsiteX55" fmla="*/ 461962 w 6631780"/>
              <a:gd name="connsiteY55" fmla="*/ 647700 h 1695450"/>
              <a:gd name="connsiteX56" fmla="*/ 511967 w 6631780"/>
              <a:gd name="connsiteY56" fmla="*/ 742950 h 1695450"/>
              <a:gd name="connsiteX57" fmla="*/ 611980 w 6631780"/>
              <a:gd name="connsiteY57" fmla="*/ 752474 h 1695450"/>
              <a:gd name="connsiteX58" fmla="*/ 621505 w 6631780"/>
              <a:gd name="connsiteY58" fmla="*/ 816769 h 1695450"/>
              <a:gd name="connsiteX59" fmla="*/ 588168 w 6631780"/>
              <a:gd name="connsiteY59" fmla="*/ 912018 h 1695450"/>
              <a:gd name="connsiteX60" fmla="*/ 528636 w 6631780"/>
              <a:gd name="connsiteY60" fmla="*/ 1002506 h 1695450"/>
              <a:gd name="connsiteX61" fmla="*/ 557211 w 6631780"/>
              <a:gd name="connsiteY61" fmla="*/ 959644 h 1695450"/>
              <a:gd name="connsiteX62" fmla="*/ 614361 w 6631780"/>
              <a:gd name="connsiteY62" fmla="*/ 1042987 h 1695450"/>
              <a:gd name="connsiteX63" fmla="*/ 831055 w 6631780"/>
              <a:gd name="connsiteY63" fmla="*/ 1121569 h 1695450"/>
              <a:gd name="connsiteX64" fmla="*/ 866774 w 6631780"/>
              <a:gd name="connsiteY64" fmla="*/ 1119188 h 1695450"/>
              <a:gd name="connsiteX65" fmla="*/ 935830 w 6631780"/>
              <a:gd name="connsiteY65" fmla="*/ 1133475 h 1695450"/>
              <a:gd name="connsiteX66" fmla="*/ 1038224 w 6631780"/>
              <a:gd name="connsiteY66" fmla="*/ 1133475 h 1695450"/>
              <a:gd name="connsiteX67" fmla="*/ 1107280 w 6631780"/>
              <a:gd name="connsiteY67" fmla="*/ 1095375 h 1695450"/>
              <a:gd name="connsiteX68" fmla="*/ 1166811 w 6631780"/>
              <a:gd name="connsiteY68" fmla="*/ 1092994 h 1695450"/>
              <a:gd name="connsiteX69" fmla="*/ 1273967 w 6631780"/>
              <a:gd name="connsiteY69" fmla="*/ 1164431 h 1695450"/>
              <a:gd name="connsiteX70" fmla="*/ 1278730 w 6631780"/>
              <a:gd name="connsiteY70" fmla="*/ 1133475 h 1695450"/>
              <a:gd name="connsiteX71" fmla="*/ 1350167 w 6631780"/>
              <a:gd name="connsiteY71" fmla="*/ 1171575 h 1695450"/>
              <a:gd name="connsiteX72" fmla="*/ 1471611 w 6631780"/>
              <a:gd name="connsiteY72" fmla="*/ 1254919 h 1695450"/>
              <a:gd name="connsiteX73" fmla="*/ 1550192 w 6631780"/>
              <a:gd name="connsiteY73" fmla="*/ 1271587 h 1695450"/>
              <a:gd name="connsiteX74" fmla="*/ 1614486 w 6631780"/>
              <a:gd name="connsiteY74" fmla="*/ 1385887 h 1695450"/>
              <a:gd name="connsiteX75" fmla="*/ 1826417 w 6631780"/>
              <a:gd name="connsiteY75" fmla="*/ 1485900 h 1695450"/>
              <a:gd name="connsiteX76" fmla="*/ 1940717 w 6631780"/>
              <a:gd name="connsiteY76" fmla="*/ 1493044 h 1695450"/>
              <a:gd name="connsiteX77" fmla="*/ 2162174 w 6631780"/>
              <a:gd name="connsiteY77" fmla="*/ 1473994 h 1695450"/>
              <a:gd name="connsiteX78" fmla="*/ 2269330 w 6631780"/>
              <a:gd name="connsiteY78" fmla="*/ 1473994 h 1695450"/>
              <a:gd name="connsiteX79" fmla="*/ 2338386 w 6631780"/>
              <a:gd name="connsiteY79" fmla="*/ 1509712 h 1695450"/>
              <a:gd name="connsiteX80" fmla="*/ 2393155 w 6631780"/>
              <a:gd name="connsiteY80" fmla="*/ 1562100 h 1695450"/>
              <a:gd name="connsiteX81" fmla="*/ 2469355 w 6631780"/>
              <a:gd name="connsiteY81" fmla="*/ 1543050 h 1695450"/>
              <a:gd name="connsiteX82" fmla="*/ 2559842 w 6631780"/>
              <a:gd name="connsiteY82" fmla="*/ 1526381 h 1695450"/>
              <a:gd name="connsiteX83" fmla="*/ 2614611 w 6631780"/>
              <a:gd name="connsiteY83" fmla="*/ 1545431 h 1695450"/>
              <a:gd name="connsiteX84" fmla="*/ 2736055 w 6631780"/>
              <a:gd name="connsiteY84" fmla="*/ 1645444 h 1695450"/>
              <a:gd name="connsiteX85" fmla="*/ 2814636 w 6631780"/>
              <a:gd name="connsiteY85" fmla="*/ 1688306 h 1695450"/>
              <a:gd name="connsiteX86" fmla="*/ 2912267 w 6631780"/>
              <a:gd name="connsiteY86" fmla="*/ 1695450 h 1695450"/>
              <a:gd name="connsiteX87" fmla="*/ 3000374 w 6631780"/>
              <a:gd name="connsiteY87" fmla="*/ 1683544 h 1695450"/>
              <a:gd name="connsiteX88" fmla="*/ 3033711 w 6631780"/>
              <a:gd name="connsiteY88" fmla="*/ 1645444 h 1695450"/>
              <a:gd name="connsiteX89" fmla="*/ 3005136 w 6631780"/>
              <a:gd name="connsiteY89" fmla="*/ 1588294 h 1695450"/>
              <a:gd name="connsiteX90" fmla="*/ 2909886 w 6631780"/>
              <a:gd name="connsiteY90" fmla="*/ 1554956 h 1695450"/>
              <a:gd name="connsiteX91" fmla="*/ 2793205 w 6631780"/>
              <a:gd name="connsiteY91" fmla="*/ 1554956 h 1695450"/>
              <a:gd name="connsiteX92" fmla="*/ 2762249 w 6631780"/>
              <a:gd name="connsiteY92" fmla="*/ 1538287 h 1695450"/>
              <a:gd name="connsiteX93" fmla="*/ 2783680 w 6631780"/>
              <a:gd name="connsiteY93" fmla="*/ 1516856 h 1695450"/>
              <a:gd name="connsiteX94" fmla="*/ 2876549 w 6631780"/>
              <a:gd name="connsiteY94" fmla="*/ 1504950 h 1695450"/>
              <a:gd name="connsiteX95" fmla="*/ 2964655 w 6631780"/>
              <a:gd name="connsiteY95" fmla="*/ 1507331 h 1695450"/>
              <a:gd name="connsiteX96" fmla="*/ 3043236 w 6631780"/>
              <a:gd name="connsiteY96" fmla="*/ 1452562 h 1695450"/>
              <a:gd name="connsiteX97" fmla="*/ 3081336 w 6631780"/>
              <a:gd name="connsiteY97" fmla="*/ 1454944 h 1695450"/>
              <a:gd name="connsiteX98" fmla="*/ 3131342 w 6631780"/>
              <a:gd name="connsiteY98" fmla="*/ 1502569 h 1695450"/>
              <a:gd name="connsiteX99" fmla="*/ 3200399 w 6631780"/>
              <a:gd name="connsiteY99" fmla="*/ 1521619 h 1695450"/>
              <a:gd name="connsiteX100" fmla="*/ 3212305 w 6631780"/>
              <a:gd name="connsiteY100" fmla="*/ 1552575 h 1695450"/>
              <a:gd name="connsiteX101" fmla="*/ 3212305 w 6631780"/>
              <a:gd name="connsiteY101" fmla="*/ 1588294 h 1695450"/>
              <a:gd name="connsiteX102" fmla="*/ 3164680 w 6631780"/>
              <a:gd name="connsiteY102" fmla="*/ 1624012 h 1695450"/>
              <a:gd name="connsiteX103" fmla="*/ 3119436 w 6631780"/>
              <a:gd name="connsiteY103" fmla="*/ 1581150 h 1695450"/>
              <a:gd name="connsiteX104" fmla="*/ 3095624 w 6631780"/>
              <a:gd name="connsiteY104" fmla="*/ 1533525 h 1695450"/>
              <a:gd name="connsiteX105" fmla="*/ 3069430 w 6631780"/>
              <a:gd name="connsiteY105" fmla="*/ 1554956 h 1695450"/>
              <a:gd name="connsiteX106" fmla="*/ 3086099 w 6631780"/>
              <a:gd name="connsiteY106" fmla="*/ 1633537 h 1695450"/>
              <a:gd name="connsiteX107" fmla="*/ 3152774 w 6631780"/>
              <a:gd name="connsiteY107" fmla="*/ 1650206 h 1695450"/>
              <a:gd name="connsiteX108" fmla="*/ 3259930 w 6631780"/>
              <a:gd name="connsiteY108" fmla="*/ 1666875 h 1695450"/>
              <a:gd name="connsiteX109" fmla="*/ 3374230 w 6631780"/>
              <a:gd name="connsiteY109" fmla="*/ 1621631 h 1695450"/>
              <a:gd name="connsiteX110" fmla="*/ 3479005 w 6631780"/>
              <a:gd name="connsiteY110" fmla="*/ 1616869 h 1695450"/>
              <a:gd name="connsiteX111" fmla="*/ 3552824 w 6631780"/>
              <a:gd name="connsiteY111" fmla="*/ 1628775 h 1695450"/>
              <a:gd name="connsiteX112" fmla="*/ 3588542 w 6631780"/>
              <a:gd name="connsiteY112" fmla="*/ 1583531 h 1695450"/>
              <a:gd name="connsiteX113" fmla="*/ 3636167 w 6631780"/>
              <a:gd name="connsiteY113" fmla="*/ 1562100 h 1695450"/>
              <a:gd name="connsiteX114" fmla="*/ 3679030 w 6631780"/>
              <a:gd name="connsiteY114" fmla="*/ 1566862 h 1695450"/>
              <a:gd name="connsiteX115" fmla="*/ 3729036 w 6631780"/>
              <a:gd name="connsiteY115" fmla="*/ 1621631 h 1695450"/>
              <a:gd name="connsiteX116" fmla="*/ 3733799 w 6631780"/>
              <a:gd name="connsiteY116" fmla="*/ 1624012 h 1695450"/>
              <a:gd name="connsiteX117" fmla="*/ 3774280 w 6631780"/>
              <a:gd name="connsiteY117" fmla="*/ 1647825 h 1695450"/>
              <a:gd name="connsiteX118" fmla="*/ 3831430 w 6631780"/>
              <a:gd name="connsiteY118" fmla="*/ 1652587 h 1695450"/>
              <a:gd name="connsiteX119" fmla="*/ 3871911 w 6631780"/>
              <a:gd name="connsiteY119" fmla="*/ 1643062 h 1695450"/>
              <a:gd name="connsiteX120" fmla="*/ 3905249 w 6631780"/>
              <a:gd name="connsiteY120" fmla="*/ 1600200 h 1695450"/>
              <a:gd name="connsiteX121" fmla="*/ 4038599 w 6631780"/>
              <a:gd name="connsiteY121" fmla="*/ 1631156 h 1695450"/>
              <a:gd name="connsiteX122" fmla="*/ 4100511 w 6631780"/>
              <a:gd name="connsiteY122" fmla="*/ 1562100 h 1695450"/>
              <a:gd name="connsiteX123" fmla="*/ 4276724 w 6631780"/>
              <a:gd name="connsiteY123" fmla="*/ 1590675 h 1695450"/>
              <a:gd name="connsiteX124" fmla="*/ 4331492 w 6631780"/>
              <a:gd name="connsiteY124" fmla="*/ 1590675 h 1695450"/>
              <a:gd name="connsiteX125" fmla="*/ 4391024 w 6631780"/>
              <a:gd name="connsiteY125" fmla="*/ 1485900 h 1695450"/>
              <a:gd name="connsiteX126" fmla="*/ 4498180 w 6631780"/>
              <a:gd name="connsiteY126" fmla="*/ 1521619 h 1695450"/>
              <a:gd name="connsiteX127" fmla="*/ 4536280 w 6631780"/>
              <a:gd name="connsiteY127" fmla="*/ 1547812 h 1695450"/>
              <a:gd name="connsiteX128" fmla="*/ 4598192 w 6631780"/>
              <a:gd name="connsiteY128" fmla="*/ 1476375 h 1695450"/>
              <a:gd name="connsiteX129" fmla="*/ 4833936 w 6631780"/>
              <a:gd name="connsiteY129" fmla="*/ 1509712 h 1695450"/>
              <a:gd name="connsiteX130" fmla="*/ 4791074 w 6631780"/>
              <a:gd name="connsiteY130" fmla="*/ 1566862 h 1695450"/>
              <a:gd name="connsiteX131" fmla="*/ 4850605 w 6631780"/>
              <a:gd name="connsiteY131" fmla="*/ 1628775 h 1695450"/>
              <a:gd name="connsiteX132" fmla="*/ 4886324 w 6631780"/>
              <a:gd name="connsiteY132" fmla="*/ 1657350 h 1695450"/>
              <a:gd name="connsiteX133" fmla="*/ 5069680 w 6631780"/>
              <a:gd name="connsiteY133" fmla="*/ 1671637 h 1695450"/>
              <a:gd name="connsiteX134" fmla="*/ 5272086 w 6631780"/>
              <a:gd name="connsiteY134" fmla="*/ 1654969 h 1695450"/>
              <a:gd name="connsiteX135" fmla="*/ 5469730 w 6631780"/>
              <a:gd name="connsiteY135" fmla="*/ 1633537 h 1695450"/>
              <a:gd name="connsiteX136" fmla="*/ 5638799 w 6631780"/>
              <a:gd name="connsiteY136" fmla="*/ 1612106 h 1695450"/>
              <a:gd name="connsiteX137" fmla="*/ 5745955 w 6631780"/>
              <a:gd name="connsiteY137" fmla="*/ 1621631 h 1695450"/>
              <a:gd name="connsiteX138" fmla="*/ 5822155 w 6631780"/>
              <a:gd name="connsiteY138" fmla="*/ 1581150 h 1695450"/>
              <a:gd name="connsiteX139" fmla="*/ 5879305 w 6631780"/>
              <a:gd name="connsiteY139" fmla="*/ 1514475 h 1695450"/>
              <a:gd name="connsiteX140" fmla="*/ 5931692 w 6631780"/>
              <a:gd name="connsiteY140" fmla="*/ 1504950 h 1695450"/>
              <a:gd name="connsiteX141" fmla="*/ 6069805 w 6631780"/>
              <a:gd name="connsiteY141" fmla="*/ 1543050 h 1695450"/>
              <a:gd name="connsiteX142" fmla="*/ 6129336 w 6631780"/>
              <a:gd name="connsiteY142" fmla="*/ 1531144 h 1695450"/>
              <a:gd name="connsiteX143" fmla="*/ 6207917 w 6631780"/>
              <a:gd name="connsiteY143" fmla="*/ 1559719 h 1695450"/>
              <a:gd name="connsiteX144" fmla="*/ 6269830 w 6631780"/>
              <a:gd name="connsiteY144" fmla="*/ 1602581 h 1695450"/>
              <a:gd name="connsiteX145" fmla="*/ 6365080 w 6631780"/>
              <a:gd name="connsiteY145" fmla="*/ 1609725 h 1695450"/>
              <a:gd name="connsiteX146" fmla="*/ 6403180 w 6631780"/>
              <a:gd name="connsiteY146" fmla="*/ 1593056 h 1695450"/>
              <a:gd name="connsiteX147" fmla="*/ 6465092 w 6631780"/>
              <a:gd name="connsiteY147" fmla="*/ 1593056 h 1695450"/>
              <a:gd name="connsiteX148" fmla="*/ 6584155 w 6631780"/>
              <a:gd name="connsiteY148" fmla="*/ 1614487 h 1695450"/>
              <a:gd name="connsiteX149" fmla="*/ 6629399 w 6631780"/>
              <a:gd name="connsiteY149" fmla="*/ 1597819 h 1695450"/>
              <a:gd name="connsiteX150" fmla="*/ 6612730 w 6631780"/>
              <a:gd name="connsiteY150" fmla="*/ 1540669 h 1695450"/>
              <a:gd name="connsiteX151" fmla="*/ 6631780 w 6631780"/>
              <a:gd name="connsiteY151" fmla="*/ 1481137 h 1695450"/>
              <a:gd name="connsiteX152" fmla="*/ 6617492 w 6631780"/>
              <a:gd name="connsiteY152" fmla="*/ 1414462 h 1695450"/>
              <a:gd name="connsiteX153" fmla="*/ 6600824 w 6631780"/>
              <a:gd name="connsiteY153" fmla="*/ 1362075 h 1695450"/>
              <a:gd name="connsiteX154" fmla="*/ 6627017 w 6631780"/>
              <a:gd name="connsiteY154" fmla="*/ 1345406 h 1695450"/>
              <a:gd name="connsiteX155" fmla="*/ 6619874 w 6631780"/>
              <a:gd name="connsiteY155" fmla="*/ 1281112 h 1695450"/>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473867 w 6631780"/>
              <a:gd name="connsiteY44" fmla="*/ 69056 h 1695450"/>
              <a:gd name="connsiteX45" fmla="*/ 400050 w 6631780"/>
              <a:gd name="connsiteY45" fmla="*/ 0 h 1695450"/>
              <a:gd name="connsiteX46" fmla="*/ 21432 w 6631780"/>
              <a:gd name="connsiteY46" fmla="*/ 19049 h 1695450"/>
              <a:gd name="connsiteX47" fmla="*/ 0 w 6631780"/>
              <a:gd name="connsiteY47" fmla="*/ 95251 h 1695450"/>
              <a:gd name="connsiteX48" fmla="*/ 16670 w 6631780"/>
              <a:gd name="connsiteY48" fmla="*/ 200025 h 1695450"/>
              <a:gd name="connsiteX49" fmla="*/ 92869 w 6631780"/>
              <a:gd name="connsiteY49" fmla="*/ 321469 h 1695450"/>
              <a:gd name="connsiteX50" fmla="*/ 154781 w 6631780"/>
              <a:gd name="connsiteY50" fmla="*/ 350043 h 1695450"/>
              <a:gd name="connsiteX51" fmla="*/ 228600 w 6631780"/>
              <a:gd name="connsiteY51" fmla="*/ 411956 h 1695450"/>
              <a:gd name="connsiteX52" fmla="*/ 278606 w 6631780"/>
              <a:gd name="connsiteY52" fmla="*/ 445294 h 1695450"/>
              <a:gd name="connsiteX53" fmla="*/ 347661 w 6631780"/>
              <a:gd name="connsiteY53" fmla="*/ 478631 h 1695450"/>
              <a:gd name="connsiteX54" fmla="*/ 404811 w 6631780"/>
              <a:gd name="connsiteY54" fmla="*/ 519113 h 1695450"/>
              <a:gd name="connsiteX55" fmla="*/ 461962 w 6631780"/>
              <a:gd name="connsiteY55" fmla="*/ 647700 h 1695450"/>
              <a:gd name="connsiteX56" fmla="*/ 511967 w 6631780"/>
              <a:gd name="connsiteY56" fmla="*/ 742950 h 1695450"/>
              <a:gd name="connsiteX57" fmla="*/ 611980 w 6631780"/>
              <a:gd name="connsiteY57" fmla="*/ 752474 h 1695450"/>
              <a:gd name="connsiteX58" fmla="*/ 621505 w 6631780"/>
              <a:gd name="connsiteY58" fmla="*/ 816769 h 1695450"/>
              <a:gd name="connsiteX59" fmla="*/ 588168 w 6631780"/>
              <a:gd name="connsiteY59" fmla="*/ 912018 h 1695450"/>
              <a:gd name="connsiteX60" fmla="*/ 528636 w 6631780"/>
              <a:gd name="connsiteY60" fmla="*/ 1002506 h 1695450"/>
              <a:gd name="connsiteX61" fmla="*/ 557211 w 6631780"/>
              <a:gd name="connsiteY61" fmla="*/ 959644 h 1695450"/>
              <a:gd name="connsiteX62" fmla="*/ 614361 w 6631780"/>
              <a:gd name="connsiteY62" fmla="*/ 1042987 h 1695450"/>
              <a:gd name="connsiteX63" fmla="*/ 831055 w 6631780"/>
              <a:gd name="connsiteY63" fmla="*/ 1121569 h 1695450"/>
              <a:gd name="connsiteX64" fmla="*/ 866774 w 6631780"/>
              <a:gd name="connsiteY64" fmla="*/ 1119188 h 1695450"/>
              <a:gd name="connsiteX65" fmla="*/ 935830 w 6631780"/>
              <a:gd name="connsiteY65" fmla="*/ 1133475 h 1695450"/>
              <a:gd name="connsiteX66" fmla="*/ 1038224 w 6631780"/>
              <a:gd name="connsiteY66" fmla="*/ 1133475 h 1695450"/>
              <a:gd name="connsiteX67" fmla="*/ 1107280 w 6631780"/>
              <a:gd name="connsiteY67" fmla="*/ 1095375 h 1695450"/>
              <a:gd name="connsiteX68" fmla="*/ 1166811 w 6631780"/>
              <a:gd name="connsiteY68" fmla="*/ 1092994 h 1695450"/>
              <a:gd name="connsiteX69" fmla="*/ 1273967 w 6631780"/>
              <a:gd name="connsiteY69" fmla="*/ 1164431 h 1695450"/>
              <a:gd name="connsiteX70" fmla="*/ 1278730 w 6631780"/>
              <a:gd name="connsiteY70" fmla="*/ 1133475 h 1695450"/>
              <a:gd name="connsiteX71" fmla="*/ 1350167 w 6631780"/>
              <a:gd name="connsiteY71" fmla="*/ 1171575 h 1695450"/>
              <a:gd name="connsiteX72" fmla="*/ 1471611 w 6631780"/>
              <a:gd name="connsiteY72" fmla="*/ 1254919 h 1695450"/>
              <a:gd name="connsiteX73" fmla="*/ 1550192 w 6631780"/>
              <a:gd name="connsiteY73" fmla="*/ 1271587 h 1695450"/>
              <a:gd name="connsiteX74" fmla="*/ 1614486 w 6631780"/>
              <a:gd name="connsiteY74" fmla="*/ 1385887 h 1695450"/>
              <a:gd name="connsiteX75" fmla="*/ 1826417 w 6631780"/>
              <a:gd name="connsiteY75" fmla="*/ 1485900 h 1695450"/>
              <a:gd name="connsiteX76" fmla="*/ 1940717 w 6631780"/>
              <a:gd name="connsiteY76" fmla="*/ 1493044 h 1695450"/>
              <a:gd name="connsiteX77" fmla="*/ 2162174 w 6631780"/>
              <a:gd name="connsiteY77" fmla="*/ 1473994 h 1695450"/>
              <a:gd name="connsiteX78" fmla="*/ 2269330 w 6631780"/>
              <a:gd name="connsiteY78" fmla="*/ 1473994 h 1695450"/>
              <a:gd name="connsiteX79" fmla="*/ 2338386 w 6631780"/>
              <a:gd name="connsiteY79" fmla="*/ 1509712 h 1695450"/>
              <a:gd name="connsiteX80" fmla="*/ 2393155 w 6631780"/>
              <a:gd name="connsiteY80" fmla="*/ 1562100 h 1695450"/>
              <a:gd name="connsiteX81" fmla="*/ 2469355 w 6631780"/>
              <a:gd name="connsiteY81" fmla="*/ 1543050 h 1695450"/>
              <a:gd name="connsiteX82" fmla="*/ 2559842 w 6631780"/>
              <a:gd name="connsiteY82" fmla="*/ 1526381 h 1695450"/>
              <a:gd name="connsiteX83" fmla="*/ 2614611 w 6631780"/>
              <a:gd name="connsiteY83" fmla="*/ 1545431 h 1695450"/>
              <a:gd name="connsiteX84" fmla="*/ 2736055 w 6631780"/>
              <a:gd name="connsiteY84" fmla="*/ 1645444 h 1695450"/>
              <a:gd name="connsiteX85" fmla="*/ 2814636 w 6631780"/>
              <a:gd name="connsiteY85" fmla="*/ 1688306 h 1695450"/>
              <a:gd name="connsiteX86" fmla="*/ 2912267 w 6631780"/>
              <a:gd name="connsiteY86" fmla="*/ 1695450 h 1695450"/>
              <a:gd name="connsiteX87" fmla="*/ 3000374 w 6631780"/>
              <a:gd name="connsiteY87" fmla="*/ 1683544 h 1695450"/>
              <a:gd name="connsiteX88" fmla="*/ 3033711 w 6631780"/>
              <a:gd name="connsiteY88" fmla="*/ 1645444 h 1695450"/>
              <a:gd name="connsiteX89" fmla="*/ 3005136 w 6631780"/>
              <a:gd name="connsiteY89" fmla="*/ 1588294 h 1695450"/>
              <a:gd name="connsiteX90" fmla="*/ 2909886 w 6631780"/>
              <a:gd name="connsiteY90" fmla="*/ 1554956 h 1695450"/>
              <a:gd name="connsiteX91" fmla="*/ 2793205 w 6631780"/>
              <a:gd name="connsiteY91" fmla="*/ 1554956 h 1695450"/>
              <a:gd name="connsiteX92" fmla="*/ 2762249 w 6631780"/>
              <a:gd name="connsiteY92" fmla="*/ 1538287 h 1695450"/>
              <a:gd name="connsiteX93" fmla="*/ 2783680 w 6631780"/>
              <a:gd name="connsiteY93" fmla="*/ 1516856 h 1695450"/>
              <a:gd name="connsiteX94" fmla="*/ 2876549 w 6631780"/>
              <a:gd name="connsiteY94" fmla="*/ 1504950 h 1695450"/>
              <a:gd name="connsiteX95" fmla="*/ 2964655 w 6631780"/>
              <a:gd name="connsiteY95" fmla="*/ 1507331 h 1695450"/>
              <a:gd name="connsiteX96" fmla="*/ 3043236 w 6631780"/>
              <a:gd name="connsiteY96" fmla="*/ 1452562 h 1695450"/>
              <a:gd name="connsiteX97" fmla="*/ 3081336 w 6631780"/>
              <a:gd name="connsiteY97" fmla="*/ 1454944 h 1695450"/>
              <a:gd name="connsiteX98" fmla="*/ 3131342 w 6631780"/>
              <a:gd name="connsiteY98" fmla="*/ 1502569 h 1695450"/>
              <a:gd name="connsiteX99" fmla="*/ 3200399 w 6631780"/>
              <a:gd name="connsiteY99" fmla="*/ 1521619 h 1695450"/>
              <a:gd name="connsiteX100" fmla="*/ 3212305 w 6631780"/>
              <a:gd name="connsiteY100" fmla="*/ 1552575 h 1695450"/>
              <a:gd name="connsiteX101" fmla="*/ 3212305 w 6631780"/>
              <a:gd name="connsiteY101" fmla="*/ 1588294 h 1695450"/>
              <a:gd name="connsiteX102" fmla="*/ 3164680 w 6631780"/>
              <a:gd name="connsiteY102" fmla="*/ 1624012 h 1695450"/>
              <a:gd name="connsiteX103" fmla="*/ 3119436 w 6631780"/>
              <a:gd name="connsiteY103" fmla="*/ 1581150 h 1695450"/>
              <a:gd name="connsiteX104" fmla="*/ 3095624 w 6631780"/>
              <a:gd name="connsiteY104" fmla="*/ 1533525 h 1695450"/>
              <a:gd name="connsiteX105" fmla="*/ 3069430 w 6631780"/>
              <a:gd name="connsiteY105" fmla="*/ 1554956 h 1695450"/>
              <a:gd name="connsiteX106" fmla="*/ 3086099 w 6631780"/>
              <a:gd name="connsiteY106" fmla="*/ 1633537 h 1695450"/>
              <a:gd name="connsiteX107" fmla="*/ 3152774 w 6631780"/>
              <a:gd name="connsiteY107" fmla="*/ 1650206 h 1695450"/>
              <a:gd name="connsiteX108" fmla="*/ 3259930 w 6631780"/>
              <a:gd name="connsiteY108" fmla="*/ 1666875 h 1695450"/>
              <a:gd name="connsiteX109" fmla="*/ 3374230 w 6631780"/>
              <a:gd name="connsiteY109" fmla="*/ 1621631 h 1695450"/>
              <a:gd name="connsiteX110" fmla="*/ 3479005 w 6631780"/>
              <a:gd name="connsiteY110" fmla="*/ 1616869 h 1695450"/>
              <a:gd name="connsiteX111" fmla="*/ 3552824 w 6631780"/>
              <a:gd name="connsiteY111" fmla="*/ 1628775 h 1695450"/>
              <a:gd name="connsiteX112" fmla="*/ 3588542 w 6631780"/>
              <a:gd name="connsiteY112" fmla="*/ 1583531 h 1695450"/>
              <a:gd name="connsiteX113" fmla="*/ 3636167 w 6631780"/>
              <a:gd name="connsiteY113" fmla="*/ 1562100 h 1695450"/>
              <a:gd name="connsiteX114" fmla="*/ 3679030 w 6631780"/>
              <a:gd name="connsiteY114" fmla="*/ 1566862 h 1695450"/>
              <a:gd name="connsiteX115" fmla="*/ 3729036 w 6631780"/>
              <a:gd name="connsiteY115" fmla="*/ 1621631 h 1695450"/>
              <a:gd name="connsiteX116" fmla="*/ 3733799 w 6631780"/>
              <a:gd name="connsiteY116" fmla="*/ 1624012 h 1695450"/>
              <a:gd name="connsiteX117" fmla="*/ 3774280 w 6631780"/>
              <a:gd name="connsiteY117" fmla="*/ 1647825 h 1695450"/>
              <a:gd name="connsiteX118" fmla="*/ 3831430 w 6631780"/>
              <a:gd name="connsiteY118" fmla="*/ 1652587 h 1695450"/>
              <a:gd name="connsiteX119" fmla="*/ 3871911 w 6631780"/>
              <a:gd name="connsiteY119" fmla="*/ 1643062 h 1695450"/>
              <a:gd name="connsiteX120" fmla="*/ 3905249 w 6631780"/>
              <a:gd name="connsiteY120" fmla="*/ 1600200 h 1695450"/>
              <a:gd name="connsiteX121" fmla="*/ 4038599 w 6631780"/>
              <a:gd name="connsiteY121" fmla="*/ 1631156 h 1695450"/>
              <a:gd name="connsiteX122" fmla="*/ 4100511 w 6631780"/>
              <a:gd name="connsiteY122" fmla="*/ 1562100 h 1695450"/>
              <a:gd name="connsiteX123" fmla="*/ 4276724 w 6631780"/>
              <a:gd name="connsiteY123" fmla="*/ 1590675 h 1695450"/>
              <a:gd name="connsiteX124" fmla="*/ 4331492 w 6631780"/>
              <a:gd name="connsiteY124" fmla="*/ 1590675 h 1695450"/>
              <a:gd name="connsiteX125" fmla="*/ 4391024 w 6631780"/>
              <a:gd name="connsiteY125" fmla="*/ 1485900 h 1695450"/>
              <a:gd name="connsiteX126" fmla="*/ 4498180 w 6631780"/>
              <a:gd name="connsiteY126" fmla="*/ 1521619 h 1695450"/>
              <a:gd name="connsiteX127" fmla="*/ 4536280 w 6631780"/>
              <a:gd name="connsiteY127" fmla="*/ 1547812 h 1695450"/>
              <a:gd name="connsiteX128" fmla="*/ 4598192 w 6631780"/>
              <a:gd name="connsiteY128" fmla="*/ 1476375 h 1695450"/>
              <a:gd name="connsiteX129" fmla="*/ 4833936 w 6631780"/>
              <a:gd name="connsiteY129" fmla="*/ 1509712 h 1695450"/>
              <a:gd name="connsiteX130" fmla="*/ 4791074 w 6631780"/>
              <a:gd name="connsiteY130" fmla="*/ 1566862 h 1695450"/>
              <a:gd name="connsiteX131" fmla="*/ 4850605 w 6631780"/>
              <a:gd name="connsiteY131" fmla="*/ 1628775 h 1695450"/>
              <a:gd name="connsiteX132" fmla="*/ 4886324 w 6631780"/>
              <a:gd name="connsiteY132" fmla="*/ 1657350 h 1695450"/>
              <a:gd name="connsiteX133" fmla="*/ 5069680 w 6631780"/>
              <a:gd name="connsiteY133" fmla="*/ 1671637 h 1695450"/>
              <a:gd name="connsiteX134" fmla="*/ 5272086 w 6631780"/>
              <a:gd name="connsiteY134" fmla="*/ 1654969 h 1695450"/>
              <a:gd name="connsiteX135" fmla="*/ 5469730 w 6631780"/>
              <a:gd name="connsiteY135" fmla="*/ 1633537 h 1695450"/>
              <a:gd name="connsiteX136" fmla="*/ 5638799 w 6631780"/>
              <a:gd name="connsiteY136" fmla="*/ 1612106 h 1695450"/>
              <a:gd name="connsiteX137" fmla="*/ 5745955 w 6631780"/>
              <a:gd name="connsiteY137" fmla="*/ 1621631 h 1695450"/>
              <a:gd name="connsiteX138" fmla="*/ 5822155 w 6631780"/>
              <a:gd name="connsiteY138" fmla="*/ 1581150 h 1695450"/>
              <a:gd name="connsiteX139" fmla="*/ 5879305 w 6631780"/>
              <a:gd name="connsiteY139" fmla="*/ 1514475 h 1695450"/>
              <a:gd name="connsiteX140" fmla="*/ 5931692 w 6631780"/>
              <a:gd name="connsiteY140" fmla="*/ 1504950 h 1695450"/>
              <a:gd name="connsiteX141" fmla="*/ 6069805 w 6631780"/>
              <a:gd name="connsiteY141" fmla="*/ 1543050 h 1695450"/>
              <a:gd name="connsiteX142" fmla="*/ 6129336 w 6631780"/>
              <a:gd name="connsiteY142" fmla="*/ 1531144 h 1695450"/>
              <a:gd name="connsiteX143" fmla="*/ 6207917 w 6631780"/>
              <a:gd name="connsiteY143" fmla="*/ 1559719 h 1695450"/>
              <a:gd name="connsiteX144" fmla="*/ 6269830 w 6631780"/>
              <a:gd name="connsiteY144" fmla="*/ 1602581 h 1695450"/>
              <a:gd name="connsiteX145" fmla="*/ 6365080 w 6631780"/>
              <a:gd name="connsiteY145" fmla="*/ 1609725 h 1695450"/>
              <a:gd name="connsiteX146" fmla="*/ 6403180 w 6631780"/>
              <a:gd name="connsiteY146" fmla="*/ 1593056 h 1695450"/>
              <a:gd name="connsiteX147" fmla="*/ 6465092 w 6631780"/>
              <a:gd name="connsiteY147" fmla="*/ 1593056 h 1695450"/>
              <a:gd name="connsiteX148" fmla="*/ 6584155 w 6631780"/>
              <a:gd name="connsiteY148" fmla="*/ 1614487 h 1695450"/>
              <a:gd name="connsiteX149" fmla="*/ 6629399 w 6631780"/>
              <a:gd name="connsiteY149" fmla="*/ 1597819 h 1695450"/>
              <a:gd name="connsiteX150" fmla="*/ 6612730 w 6631780"/>
              <a:gd name="connsiteY150" fmla="*/ 1540669 h 1695450"/>
              <a:gd name="connsiteX151" fmla="*/ 6631780 w 6631780"/>
              <a:gd name="connsiteY151" fmla="*/ 1481137 h 1695450"/>
              <a:gd name="connsiteX152" fmla="*/ 6617492 w 6631780"/>
              <a:gd name="connsiteY152" fmla="*/ 1414462 h 1695450"/>
              <a:gd name="connsiteX153" fmla="*/ 6600824 w 6631780"/>
              <a:gd name="connsiteY153" fmla="*/ 1362075 h 1695450"/>
              <a:gd name="connsiteX154" fmla="*/ 6627017 w 6631780"/>
              <a:gd name="connsiteY154" fmla="*/ 1345406 h 1695450"/>
              <a:gd name="connsiteX155" fmla="*/ 6619874 w 6631780"/>
              <a:gd name="connsiteY155" fmla="*/ 1281112 h 1695450"/>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616744 w 6631780"/>
              <a:gd name="connsiteY44" fmla="*/ 166688 h 1695450"/>
              <a:gd name="connsiteX45" fmla="*/ 473867 w 6631780"/>
              <a:gd name="connsiteY45" fmla="*/ 69056 h 1695450"/>
              <a:gd name="connsiteX46" fmla="*/ 400050 w 6631780"/>
              <a:gd name="connsiteY46" fmla="*/ 0 h 1695450"/>
              <a:gd name="connsiteX47" fmla="*/ 21432 w 6631780"/>
              <a:gd name="connsiteY47" fmla="*/ 19049 h 1695450"/>
              <a:gd name="connsiteX48" fmla="*/ 0 w 6631780"/>
              <a:gd name="connsiteY48" fmla="*/ 95251 h 1695450"/>
              <a:gd name="connsiteX49" fmla="*/ 16670 w 6631780"/>
              <a:gd name="connsiteY49" fmla="*/ 200025 h 1695450"/>
              <a:gd name="connsiteX50" fmla="*/ 92869 w 6631780"/>
              <a:gd name="connsiteY50" fmla="*/ 321469 h 1695450"/>
              <a:gd name="connsiteX51" fmla="*/ 154781 w 6631780"/>
              <a:gd name="connsiteY51" fmla="*/ 350043 h 1695450"/>
              <a:gd name="connsiteX52" fmla="*/ 228600 w 6631780"/>
              <a:gd name="connsiteY52" fmla="*/ 411956 h 1695450"/>
              <a:gd name="connsiteX53" fmla="*/ 278606 w 6631780"/>
              <a:gd name="connsiteY53" fmla="*/ 445294 h 1695450"/>
              <a:gd name="connsiteX54" fmla="*/ 347661 w 6631780"/>
              <a:gd name="connsiteY54" fmla="*/ 478631 h 1695450"/>
              <a:gd name="connsiteX55" fmla="*/ 404811 w 6631780"/>
              <a:gd name="connsiteY55" fmla="*/ 519113 h 1695450"/>
              <a:gd name="connsiteX56" fmla="*/ 461962 w 6631780"/>
              <a:gd name="connsiteY56" fmla="*/ 647700 h 1695450"/>
              <a:gd name="connsiteX57" fmla="*/ 511967 w 6631780"/>
              <a:gd name="connsiteY57" fmla="*/ 742950 h 1695450"/>
              <a:gd name="connsiteX58" fmla="*/ 611980 w 6631780"/>
              <a:gd name="connsiteY58" fmla="*/ 752474 h 1695450"/>
              <a:gd name="connsiteX59" fmla="*/ 621505 w 6631780"/>
              <a:gd name="connsiteY59" fmla="*/ 816769 h 1695450"/>
              <a:gd name="connsiteX60" fmla="*/ 588168 w 6631780"/>
              <a:gd name="connsiteY60" fmla="*/ 912018 h 1695450"/>
              <a:gd name="connsiteX61" fmla="*/ 528636 w 6631780"/>
              <a:gd name="connsiteY61" fmla="*/ 1002506 h 1695450"/>
              <a:gd name="connsiteX62" fmla="*/ 557211 w 6631780"/>
              <a:gd name="connsiteY62" fmla="*/ 959644 h 1695450"/>
              <a:gd name="connsiteX63" fmla="*/ 614361 w 6631780"/>
              <a:gd name="connsiteY63" fmla="*/ 1042987 h 1695450"/>
              <a:gd name="connsiteX64" fmla="*/ 831055 w 6631780"/>
              <a:gd name="connsiteY64" fmla="*/ 1121569 h 1695450"/>
              <a:gd name="connsiteX65" fmla="*/ 866774 w 6631780"/>
              <a:gd name="connsiteY65" fmla="*/ 1119188 h 1695450"/>
              <a:gd name="connsiteX66" fmla="*/ 935830 w 6631780"/>
              <a:gd name="connsiteY66" fmla="*/ 1133475 h 1695450"/>
              <a:gd name="connsiteX67" fmla="*/ 1038224 w 6631780"/>
              <a:gd name="connsiteY67" fmla="*/ 1133475 h 1695450"/>
              <a:gd name="connsiteX68" fmla="*/ 1107280 w 6631780"/>
              <a:gd name="connsiteY68" fmla="*/ 1095375 h 1695450"/>
              <a:gd name="connsiteX69" fmla="*/ 1166811 w 6631780"/>
              <a:gd name="connsiteY69" fmla="*/ 1092994 h 1695450"/>
              <a:gd name="connsiteX70" fmla="*/ 1273967 w 6631780"/>
              <a:gd name="connsiteY70" fmla="*/ 1164431 h 1695450"/>
              <a:gd name="connsiteX71" fmla="*/ 1278730 w 6631780"/>
              <a:gd name="connsiteY71" fmla="*/ 1133475 h 1695450"/>
              <a:gd name="connsiteX72" fmla="*/ 1350167 w 6631780"/>
              <a:gd name="connsiteY72" fmla="*/ 1171575 h 1695450"/>
              <a:gd name="connsiteX73" fmla="*/ 1471611 w 6631780"/>
              <a:gd name="connsiteY73" fmla="*/ 1254919 h 1695450"/>
              <a:gd name="connsiteX74" fmla="*/ 1550192 w 6631780"/>
              <a:gd name="connsiteY74" fmla="*/ 1271587 h 1695450"/>
              <a:gd name="connsiteX75" fmla="*/ 1614486 w 6631780"/>
              <a:gd name="connsiteY75" fmla="*/ 1385887 h 1695450"/>
              <a:gd name="connsiteX76" fmla="*/ 1826417 w 6631780"/>
              <a:gd name="connsiteY76" fmla="*/ 1485900 h 1695450"/>
              <a:gd name="connsiteX77" fmla="*/ 1940717 w 6631780"/>
              <a:gd name="connsiteY77" fmla="*/ 1493044 h 1695450"/>
              <a:gd name="connsiteX78" fmla="*/ 2162174 w 6631780"/>
              <a:gd name="connsiteY78" fmla="*/ 1473994 h 1695450"/>
              <a:gd name="connsiteX79" fmla="*/ 2269330 w 6631780"/>
              <a:gd name="connsiteY79" fmla="*/ 1473994 h 1695450"/>
              <a:gd name="connsiteX80" fmla="*/ 2338386 w 6631780"/>
              <a:gd name="connsiteY80" fmla="*/ 1509712 h 1695450"/>
              <a:gd name="connsiteX81" fmla="*/ 2393155 w 6631780"/>
              <a:gd name="connsiteY81" fmla="*/ 1562100 h 1695450"/>
              <a:gd name="connsiteX82" fmla="*/ 2469355 w 6631780"/>
              <a:gd name="connsiteY82" fmla="*/ 1543050 h 1695450"/>
              <a:gd name="connsiteX83" fmla="*/ 2559842 w 6631780"/>
              <a:gd name="connsiteY83" fmla="*/ 1526381 h 1695450"/>
              <a:gd name="connsiteX84" fmla="*/ 2614611 w 6631780"/>
              <a:gd name="connsiteY84" fmla="*/ 1545431 h 1695450"/>
              <a:gd name="connsiteX85" fmla="*/ 2736055 w 6631780"/>
              <a:gd name="connsiteY85" fmla="*/ 1645444 h 1695450"/>
              <a:gd name="connsiteX86" fmla="*/ 2814636 w 6631780"/>
              <a:gd name="connsiteY86" fmla="*/ 1688306 h 1695450"/>
              <a:gd name="connsiteX87" fmla="*/ 2912267 w 6631780"/>
              <a:gd name="connsiteY87" fmla="*/ 1695450 h 1695450"/>
              <a:gd name="connsiteX88" fmla="*/ 3000374 w 6631780"/>
              <a:gd name="connsiteY88" fmla="*/ 1683544 h 1695450"/>
              <a:gd name="connsiteX89" fmla="*/ 3033711 w 6631780"/>
              <a:gd name="connsiteY89" fmla="*/ 1645444 h 1695450"/>
              <a:gd name="connsiteX90" fmla="*/ 3005136 w 6631780"/>
              <a:gd name="connsiteY90" fmla="*/ 1588294 h 1695450"/>
              <a:gd name="connsiteX91" fmla="*/ 2909886 w 6631780"/>
              <a:gd name="connsiteY91" fmla="*/ 1554956 h 1695450"/>
              <a:gd name="connsiteX92" fmla="*/ 2793205 w 6631780"/>
              <a:gd name="connsiteY92" fmla="*/ 1554956 h 1695450"/>
              <a:gd name="connsiteX93" fmla="*/ 2762249 w 6631780"/>
              <a:gd name="connsiteY93" fmla="*/ 1538287 h 1695450"/>
              <a:gd name="connsiteX94" fmla="*/ 2783680 w 6631780"/>
              <a:gd name="connsiteY94" fmla="*/ 1516856 h 1695450"/>
              <a:gd name="connsiteX95" fmla="*/ 2876549 w 6631780"/>
              <a:gd name="connsiteY95" fmla="*/ 1504950 h 1695450"/>
              <a:gd name="connsiteX96" fmla="*/ 2964655 w 6631780"/>
              <a:gd name="connsiteY96" fmla="*/ 1507331 h 1695450"/>
              <a:gd name="connsiteX97" fmla="*/ 3043236 w 6631780"/>
              <a:gd name="connsiteY97" fmla="*/ 1452562 h 1695450"/>
              <a:gd name="connsiteX98" fmla="*/ 3081336 w 6631780"/>
              <a:gd name="connsiteY98" fmla="*/ 1454944 h 1695450"/>
              <a:gd name="connsiteX99" fmla="*/ 3131342 w 6631780"/>
              <a:gd name="connsiteY99" fmla="*/ 1502569 h 1695450"/>
              <a:gd name="connsiteX100" fmla="*/ 3200399 w 6631780"/>
              <a:gd name="connsiteY100" fmla="*/ 1521619 h 1695450"/>
              <a:gd name="connsiteX101" fmla="*/ 3212305 w 6631780"/>
              <a:gd name="connsiteY101" fmla="*/ 1552575 h 1695450"/>
              <a:gd name="connsiteX102" fmla="*/ 3212305 w 6631780"/>
              <a:gd name="connsiteY102" fmla="*/ 1588294 h 1695450"/>
              <a:gd name="connsiteX103" fmla="*/ 3164680 w 6631780"/>
              <a:gd name="connsiteY103" fmla="*/ 1624012 h 1695450"/>
              <a:gd name="connsiteX104" fmla="*/ 3119436 w 6631780"/>
              <a:gd name="connsiteY104" fmla="*/ 1581150 h 1695450"/>
              <a:gd name="connsiteX105" fmla="*/ 3095624 w 6631780"/>
              <a:gd name="connsiteY105" fmla="*/ 1533525 h 1695450"/>
              <a:gd name="connsiteX106" fmla="*/ 3069430 w 6631780"/>
              <a:gd name="connsiteY106" fmla="*/ 1554956 h 1695450"/>
              <a:gd name="connsiteX107" fmla="*/ 3086099 w 6631780"/>
              <a:gd name="connsiteY107" fmla="*/ 1633537 h 1695450"/>
              <a:gd name="connsiteX108" fmla="*/ 3152774 w 6631780"/>
              <a:gd name="connsiteY108" fmla="*/ 1650206 h 1695450"/>
              <a:gd name="connsiteX109" fmla="*/ 3259930 w 6631780"/>
              <a:gd name="connsiteY109" fmla="*/ 1666875 h 1695450"/>
              <a:gd name="connsiteX110" fmla="*/ 3374230 w 6631780"/>
              <a:gd name="connsiteY110" fmla="*/ 1621631 h 1695450"/>
              <a:gd name="connsiteX111" fmla="*/ 3479005 w 6631780"/>
              <a:gd name="connsiteY111" fmla="*/ 1616869 h 1695450"/>
              <a:gd name="connsiteX112" fmla="*/ 3552824 w 6631780"/>
              <a:gd name="connsiteY112" fmla="*/ 1628775 h 1695450"/>
              <a:gd name="connsiteX113" fmla="*/ 3588542 w 6631780"/>
              <a:gd name="connsiteY113" fmla="*/ 1583531 h 1695450"/>
              <a:gd name="connsiteX114" fmla="*/ 3636167 w 6631780"/>
              <a:gd name="connsiteY114" fmla="*/ 1562100 h 1695450"/>
              <a:gd name="connsiteX115" fmla="*/ 3679030 w 6631780"/>
              <a:gd name="connsiteY115" fmla="*/ 1566862 h 1695450"/>
              <a:gd name="connsiteX116" fmla="*/ 3729036 w 6631780"/>
              <a:gd name="connsiteY116" fmla="*/ 1621631 h 1695450"/>
              <a:gd name="connsiteX117" fmla="*/ 3733799 w 6631780"/>
              <a:gd name="connsiteY117" fmla="*/ 1624012 h 1695450"/>
              <a:gd name="connsiteX118" fmla="*/ 3774280 w 6631780"/>
              <a:gd name="connsiteY118" fmla="*/ 1647825 h 1695450"/>
              <a:gd name="connsiteX119" fmla="*/ 3831430 w 6631780"/>
              <a:gd name="connsiteY119" fmla="*/ 1652587 h 1695450"/>
              <a:gd name="connsiteX120" fmla="*/ 3871911 w 6631780"/>
              <a:gd name="connsiteY120" fmla="*/ 1643062 h 1695450"/>
              <a:gd name="connsiteX121" fmla="*/ 3905249 w 6631780"/>
              <a:gd name="connsiteY121" fmla="*/ 1600200 h 1695450"/>
              <a:gd name="connsiteX122" fmla="*/ 4038599 w 6631780"/>
              <a:gd name="connsiteY122" fmla="*/ 1631156 h 1695450"/>
              <a:gd name="connsiteX123" fmla="*/ 4100511 w 6631780"/>
              <a:gd name="connsiteY123" fmla="*/ 1562100 h 1695450"/>
              <a:gd name="connsiteX124" fmla="*/ 4276724 w 6631780"/>
              <a:gd name="connsiteY124" fmla="*/ 1590675 h 1695450"/>
              <a:gd name="connsiteX125" fmla="*/ 4331492 w 6631780"/>
              <a:gd name="connsiteY125" fmla="*/ 1590675 h 1695450"/>
              <a:gd name="connsiteX126" fmla="*/ 4391024 w 6631780"/>
              <a:gd name="connsiteY126" fmla="*/ 1485900 h 1695450"/>
              <a:gd name="connsiteX127" fmla="*/ 4498180 w 6631780"/>
              <a:gd name="connsiteY127" fmla="*/ 1521619 h 1695450"/>
              <a:gd name="connsiteX128" fmla="*/ 4536280 w 6631780"/>
              <a:gd name="connsiteY128" fmla="*/ 1547812 h 1695450"/>
              <a:gd name="connsiteX129" fmla="*/ 4598192 w 6631780"/>
              <a:gd name="connsiteY129" fmla="*/ 1476375 h 1695450"/>
              <a:gd name="connsiteX130" fmla="*/ 4833936 w 6631780"/>
              <a:gd name="connsiteY130" fmla="*/ 1509712 h 1695450"/>
              <a:gd name="connsiteX131" fmla="*/ 4791074 w 6631780"/>
              <a:gd name="connsiteY131" fmla="*/ 1566862 h 1695450"/>
              <a:gd name="connsiteX132" fmla="*/ 4850605 w 6631780"/>
              <a:gd name="connsiteY132" fmla="*/ 1628775 h 1695450"/>
              <a:gd name="connsiteX133" fmla="*/ 4886324 w 6631780"/>
              <a:gd name="connsiteY133" fmla="*/ 1657350 h 1695450"/>
              <a:gd name="connsiteX134" fmla="*/ 5069680 w 6631780"/>
              <a:gd name="connsiteY134" fmla="*/ 1671637 h 1695450"/>
              <a:gd name="connsiteX135" fmla="*/ 5272086 w 6631780"/>
              <a:gd name="connsiteY135" fmla="*/ 1654969 h 1695450"/>
              <a:gd name="connsiteX136" fmla="*/ 5469730 w 6631780"/>
              <a:gd name="connsiteY136" fmla="*/ 1633537 h 1695450"/>
              <a:gd name="connsiteX137" fmla="*/ 5638799 w 6631780"/>
              <a:gd name="connsiteY137" fmla="*/ 1612106 h 1695450"/>
              <a:gd name="connsiteX138" fmla="*/ 5745955 w 6631780"/>
              <a:gd name="connsiteY138" fmla="*/ 1621631 h 1695450"/>
              <a:gd name="connsiteX139" fmla="*/ 5822155 w 6631780"/>
              <a:gd name="connsiteY139" fmla="*/ 1581150 h 1695450"/>
              <a:gd name="connsiteX140" fmla="*/ 5879305 w 6631780"/>
              <a:gd name="connsiteY140" fmla="*/ 1514475 h 1695450"/>
              <a:gd name="connsiteX141" fmla="*/ 5931692 w 6631780"/>
              <a:gd name="connsiteY141" fmla="*/ 1504950 h 1695450"/>
              <a:gd name="connsiteX142" fmla="*/ 6069805 w 6631780"/>
              <a:gd name="connsiteY142" fmla="*/ 1543050 h 1695450"/>
              <a:gd name="connsiteX143" fmla="*/ 6129336 w 6631780"/>
              <a:gd name="connsiteY143" fmla="*/ 1531144 h 1695450"/>
              <a:gd name="connsiteX144" fmla="*/ 6207917 w 6631780"/>
              <a:gd name="connsiteY144" fmla="*/ 1559719 h 1695450"/>
              <a:gd name="connsiteX145" fmla="*/ 6269830 w 6631780"/>
              <a:gd name="connsiteY145" fmla="*/ 1602581 h 1695450"/>
              <a:gd name="connsiteX146" fmla="*/ 6365080 w 6631780"/>
              <a:gd name="connsiteY146" fmla="*/ 1609725 h 1695450"/>
              <a:gd name="connsiteX147" fmla="*/ 6403180 w 6631780"/>
              <a:gd name="connsiteY147" fmla="*/ 1593056 h 1695450"/>
              <a:gd name="connsiteX148" fmla="*/ 6465092 w 6631780"/>
              <a:gd name="connsiteY148" fmla="*/ 1593056 h 1695450"/>
              <a:gd name="connsiteX149" fmla="*/ 6584155 w 6631780"/>
              <a:gd name="connsiteY149" fmla="*/ 1614487 h 1695450"/>
              <a:gd name="connsiteX150" fmla="*/ 6629399 w 6631780"/>
              <a:gd name="connsiteY150" fmla="*/ 1597819 h 1695450"/>
              <a:gd name="connsiteX151" fmla="*/ 6612730 w 6631780"/>
              <a:gd name="connsiteY151" fmla="*/ 1540669 h 1695450"/>
              <a:gd name="connsiteX152" fmla="*/ 6631780 w 6631780"/>
              <a:gd name="connsiteY152" fmla="*/ 1481137 h 1695450"/>
              <a:gd name="connsiteX153" fmla="*/ 6617492 w 6631780"/>
              <a:gd name="connsiteY153" fmla="*/ 1414462 h 1695450"/>
              <a:gd name="connsiteX154" fmla="*/ 6600824 w 6631780"/>
              <a:gd name="connsiteY154" fmla="*/ 1362075 h 1695450"/>
              <a:gd name="connsiteX155" fmla="*/ 6627017 w 6631780"/>
              <a:gd name="connsiteY155" fmla="*/ 1345406 h 1695450"/>
              <a:gd name="connsiteX156" fmla="*/ 6619874 w 6631780"/>
              <a:gd name="connsiteY156" fmla="*/ 1281112 h 1695450"/>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723901 w 6631780"/>
              <a:gd name="connsiteY44" fmla="*/ 242888 h 1695450"/>
              <a:gd name="connsiteX45" fmla="*/ 616744 w 6631780"/>
              <a:gd name="connsiteY45" fmla="*/ 166688 h 1695450"/>
              <a:gd name="connsiteX46" fmla="*/ 473867 w 6631780"/>
              <a:gd name="connsiteY46" fmla="*/ 69056 h 1695450"/>
              <a:gd name="connsiteX47" fmla="*/ 400050 w 6631780"/>
              <a:gd name="connsiteY47" fmla="*/ 0 h 1695450"/>
              <a:gd name="connsiteX48" fmla="*/ 21432 w 6631780"/>
              <a:gd name="connsiteY48" fmla="*/ 19049 h 1695450"/>
              <a:gd name="connsiteX49" fmla="*/ 0 w 6631780"/>
              <a:gd name="connsiteY49" fmla="*/ 95251 h 1695450"/>
              <a:gd name="connsiteX50" fmla="*/ 16670 w 6631780"/>
              <a:gd name="connsiteY50" fmla="*/ 200025 h 1695450"/>
              <a:gd name="connsiteX51" fmla="*/ 92869 w 6631780"/>
              <a:gd name="connsiteY51" fmla="*/ 321469 h 1695450"/>
              <a:gd name="connsiteX52" fmla="*/ 154781 w 6631780"/>
              <a:gd name="connsiteY52" fmla="*/ 350043 h 1695450"/>
              <a:gd name="connsiteX53" fmla="*/ 228600 w 6631780"/>
              <a:gd name="connsiteY53" fmla="*/ 411956 h 1695450"/>
              <a:gd name="connsiteX54" fmla="*/ 278606 w 6631780"/>
              <a:gd name="connsiteY54" fmla="*/ 445294 h 1695450"/>
              <a:gd name="connsiteX55" fmla="*/ 347661 w 6631780"/>
              <a:gd name="connsiteY55" fmla="*/ 478631 h 1695450"/>
              <a:gd name="connsiteX56" fmla="*/ 404811 w 6631780"/>
              <a:gd name="connsiteY56" fmla="*/ 519113 h 1695450"/>
              <a:gd name="connsiteX57" fmla="*/ 461962 w 6631780"/>
              <a:gd name="connsiteY57" fmla="*/ 647700 h 1695450"/>
              <a:gd name="connsiteX58" fmla="*/ 511967 w 6631780"/>
              <a:gd name="connsiteY58" fmla="*/ 742950 h 1695450"/>
              <a:gd name="connsiteX59" fmla="*/ 611980 w 6631780"/>
              <a:gd name="connsiteY59" fmla="*/ 752474 h 1695450"/>
              <a:gd name="connsiteX60" fmla="*/ 621505 w 6631780"/>
              <a:gd name="connsiteY60" fmla="*/ 816769 h 1695450"/>
              <a:gd name="connsiteX61" fmla="*/ 588168 w 6631780"/>
              <a:gd name="connsiteY61" fmla="*/ 912018 h 1695450"/>
              <a:gd name="connsiteX62" fmla="*/ 528636 w 6631780"/>
              <a:gd name="connsiteY62" fmla="*/ 1002506 h 1695450"/>
              <a:gd name="connsiteX63" fmla="*/ 557211 w 6631780"/>
              <a:gd name="connsiteY63" fmla="*/ 959644 h 1695450"/>
              <a:gd name="connsiteX64" fmla="*/ 614361 w 6631780"/>
              <a:gd name="connsiteY64" fmla="*/ 1042987 h 1695450"/>
              <a:gd name="connsiteX65" fmla="*/ 831055 w 6631780"/>
              <a:gd name="connsiteY65" fmla="*/ 1121569 h 1695450"/>
              <a:gd name="connsiteX66" fmla="*/ 866774 w 6631780"/>
              <a:gd name="connsiteY66" fmla="*/ 1119188 h 1695450"/>
              <a:gd name="connsiteX67" fmla="*/ 935830 w 6631780"/>
              <a:gd name="connsiteY67" fmla="*/ 1133475 h 1695450"/>
              <a:gd name="connsiteX68" fmla="*/ 1038224 w 6631780"/>
              <a:gd name="connsiteY68" fmla="*/ 1133475 h 1695450"/>
              <a:gd name="connsiteX69" fmla="*/ 1107280 w 6631780"/>
              <a:gd name="connsiteY69" fmla="*/ 1095375 h 1695450"/>
              <a:gd name="connsiteX70" fmla="*/ 1166811 w 6631780"/>
              <a:gd name="connsiteY70" fmla="*/ 1092994 h 1695450"/>
              <a:gd name="connsiteX71" fmla="*/ 1273967 w 6631780"/>
              <a:gd name="connsiteY71" fmla="*/ 1164431 h 1695450"/>
              <a:gd name="connsiteX72" fmla="*/ 1278730 w 6631780"/>
              <a:gd name="connsiteY72" fmla="*/ 1133475 h 1695450"/>
              <a:gd name="connsiteX73" fmla="*/ 1350167 w 6631780"/>
              <a:gd name="connsiteY73" fmla="*/ 1171575 h 1695450"/>
              <a:gd name="connsiteX74" fmla="*/ 1471611 w 6631780"/>
              <a:gd name="connsiteY74" fmla="*/ 1254919 h 1695450"/>
              <a:gd name="connsiteX75" fmla="*/ 1550192 w 6631780"/>
              <a:gd name="connsiteY75" fmla="*/ 1271587 h 1695450"/>
              <a:gd name="connsiteX76" fmla="*/ 1614486 w 6631780"/>
              <a:gd name="connsiteY76" fmla="*/ 1385887 h 1695450"/>
              <a:gd name="connsiteX77" fmla="*/ 1826417 w 6631780"/>
              <a:gd name="connsiteY77" fmla="*/ 1485900 h 1695450"/>
              <a:gd name="connsiteX78" fmla="*/ 1940717 w 6631780"/>
              <a:gd name="connsiteY78" fmla="*/ 1493044 h 1695450"/>
              <a:gd name="connsiteX79" fmla="*/ 2162174 w 6631780"/>
              <a:gd name="connsiteY79" fmla="*/ 1473994 h 1695450"/>
              <a:gd name="connsiteX80" fmla="*/ 2269330 w 6631780"/>
              <a:gd name="connsiteY80" fmla="*/ 1473994 h 1695450"/>
              <a:gd name="connsiteX81" fmla="*/ 2338386 w 6631780"/>
              <a:gd name="connsiteY81" fmla="*/ 1509712 h 1695450"/>
              <a:gd name="connsiteX82" fmla="*/ 2393155 w 6631780"/>
              <a:gd name="connsiteY82" fmla="*/ 1562100 h 1695450"/>
              <a:gd name="connsiteX83" fmla="*/ 2469355 w 6631780"/>
              <a:gd name="connsiteY83" fmla="*/ 1543050 h 1695450"/>
              <a:gd name="connsiteX84" fmla="*/ 2559842 w 6631780"/>
              <a:gd name="connsiteY84" fmla="*/ 1526381 h 1695450"/>
              <a:gd name="connsiteX85" fmla="*/ 2614611 w 6631780"/>
              <a:gd name="connsiteY85" fmla="*/ 1545431 h 1695450"/>
              <a:gd name="connsiteX86" fmla="*/ 2736055 w 6631780"/>
              <a:gd name="connsiteY86" fmla="*/ 1645444 h 1695450"/>
              <a:gd name="connsiteX87" fmla="*/ 2814636 w 6631780"/>
              <a:gd name="connsiteY87" fmla="*/ 1688306 h 1695450"/>
              <a:gd name="connsiteX88" fmla="*/ 2912267 w 6631780"/>
              <a:gd name="connsiteY88" fmla="*/ 1695450 h 1695450"/>
              <a:gd name="connsiteX89" fmla="*/ 3000374 w 6631780"/>
              <a:gd name="connsiteY89" fmla="*/ 1683544 h 1695450"/>
              <a:gd name="connsiteX90" fmla="*/ 3033711 w 6631780"/>
              <a:gd name="connsiteY90" fmla="*/ 1645444 h 1695450"/>
              <a:gd name="connsiteX91" fmla="*/ 3005136 w 6631780"/>
              <a:gd name="connsiteY91" fmla="*/ 1588294 h 1695450"/>
              <a:gd name="connsiteX92" fmla="*/ 2909886 w 6631780"/>
              <a:gd name="connsiteY92" fmla="*/ 1554956 h 1695450"/>
              <a:gd name="connsiteX93" fmla="*/ 2793205 w 6631780"/>
              <a:gd name="connsiteY93" fmla="*/ 1554956 h 1695450"/>
              <a:gd name="connsiteX94" fmla="*/ 2762249 w 6631780"/>
              <a:gd name="connsiteY94" fmla="*/ 1538287 h 1695450"/>
              <a:gd name="connsiteX95" fmla="*/ 2783680 w 6631780"/>
              <a:gd name="connsiteY95" fmla="*/ 1516856 h 1695450"/>
              <a:gd name="connsiteX96" fmla="*/ 2876549 w 6631780"/>
              <a:gd name="connsiteY96" fmla="*/ 1504950 h 1695450"/>
              <a:gd name="connsiteX97" fmla="*/ 2964655 w 6631780"/>
              <a:gd name="connsiteY97" fmla="*/ 1507331 h 1695450"/>
              <a:gd name="connsiteX98" fmla="*/ 3043236 w 6631780"/>
              <a:gd name="connsiteY98" fmla="*/ 1452562 h 1695450"/>
              <a:gd name="connsiteX99" fmla="*/ 3081336 w 6631780"/>
              <a:gd name="connsiteY99" fmla="*/ 1454944 h 1695450"/>
              <a:gd name="connsiteX100" fmla="*/ 3131342 w 6631780"/>
              <a:gd name="connsiteY100" fmla="*/ 1502569 h 1695450"/>
              <a:gd name="connsiteX101" fmla="*/ 3200399 w 6631780"/>
              <a:gd name="connsiteY101" fmla="*/ 1521619 h 1695450"/>
              <a:gd name="connsiteX102" fmla="*/ 3212305 w 6631780"/>
              <a:gd name="connsiteY102" fmla="*/ 1552575 h 1695450"/>
              <a:gd name="connsiteX103" fmla="*/ 3212305 w 6631780"/>
              <a:gd name="connsiteY103" fmla="*/ 1588294 h 1695450"/>
              <a:gd name="connsiteX104" fmla="*/ 3164680 w 6631780"/>
              <a:gd name="connsiteY104" fmla="*/ 1624012 h 1695450"/>
              <a:gd name="connsiteX105" fmla="*/ 3119436 w 6631780"/>
              <a:gd name="connsiteY105" fmla="*/ 1581150 h 1695450"/>
              <a:gd name="connsiteX106" fmla="*/ 3095624 w 6631780"/>
              <a:gd name="connsiteY106" fmla="*/ 1533525 h 1695450"/>
              <a:gd name="connsiteX107" fmla="*/ 3069430 w 6631780"/>
              <a:gd name="connsiteY107" fmla="*/ 1554956 h 1695450"/>
              <a:gd name="connsiteX108" fmla="*/ 3086099 w 6631780"/>
              <a:gd name="connsiteY108" fmla="*/ 1633537 h 1695450"/>
              <a:gd name="connsiteX109" fmla="*/ 3152774 w 6631780"/>
              <a:gd name="connsiteY109" fmla="*/ 1650206 h 1695450"/>
              <a:gd name="connsiteX110" fmla="*/ 3259930 w 6631780"/>
              <a:gd name="connsiteY110" fmla="*/ 1666875 h 1695450"/>
              <a:gd name="connsiteX111" fmla="*/ 3374230 w 6631780"/>
              <a:gd name="connsiteY111" fmla="*/ 1621631 h 1695450"/>
              <a:gd name="connsiteX112" fmla="*/ 3479005 w 6631780"/>
              <a:gd name="connsiteY112" fmla="*/ 1616869 h 1695450"/>
              <a:gd name="connsiteX113" fmla="*/ 3552824 w 6631780"/>
              <a:gd name="connsiteY113" fmla="*/ 1628775 h 1695450"/>
              <a:gd name="connsiteX114" fmla="*/ 3588542 w 6631780"/>
              <a:gd name="connsiteY114" fmla="*/ 1583531 h 1695450"/>
              <a:gd name="connsiteX115" fmla="*/ 3636167 w 6631780"/>
              <a:gd name="connsiteY115" fmla="*/ 1562100 h 1695450"/>
              <a:gd name="connsiteX116" fmla="*/ 3679030 w 6631780"/>
              <a:gd name="connsiteY116" fmla="*/ 1566862 h 1695450"/>
              <a:gd name="connsiteX117" fmla="*/ 3729036 w 6631780"/>
              <a:gd name="connsiteY117" fmla="*/ 1621631 h 1695450"/>
              <a:gd name="connsiteX118" fmla="*/ 3733799 w 6631780"/>
              <a:gd name="connsiteY118" fmla="*/ 1624012 h 1695450"/>
              <a:gd name="connsiteX119" fmla="*/ 3774280 w 6631780"/>
              <a:gd name="connsiteY119" fmla="*/ 1647825 h 1695450"/>
              <a:gd name="connsiteX120" fmla="*/ 3831430 w 6631780"/>
              <a:gd name="connsiteY120" fmla="*/ 1652587 h 1695450"/>
              <a:gd name="connsiteX121" fmla="*/ 3871911 w 6631780"/>
              <a:gd name="connsiteY121" fmla="*/ 1643062 h 1695450"/>
              <a:gd name="connsiteX122" fmla="*/ 3905249 w 6631780"/>
              <a:gd name="connsiteY122" fmla="*/ 1600200 h 1695450"/>
              <a:gd name="connsiteX123" fmla="*/ 4038599 w 6631780"/>
              <a:gd name="connsiteY123" fmla="*/ 1631156 h 1695450"/>
              <a:gd name="connsiteX124" fmla="*/ 4100511 w 6631780"/>
              <a:gd name="connsiteY124" fmla="*/ 1562100 h 1695450"/>
              <a:gd name="connsiteX125" fmla="*/ 4276724 w 6631780"/>
              <a:gd name="connsiteY125" fmla="*/ 1590675 h 1695450"/>
              <a:gd name="connsiteX126" fmla="*/ 4331492 w 6631780"/>
              <a:gd name="connsiteY126" fmla="*/ 1590675 h 1695450"/>
              <a:gd name="connsiteX127" fmla="*/ 4391024 w 6631780"/>
              <a:gd name="connsiteY127" fmla="*/ 1485900 h 1695450"/>
              <a:gd name="connsiteX128" fmla="*/ 4498180 w 6631780"/>
              <a:gd name="connsiteY128" fmla="*/ 1521619 h 1695450"/>
              <a:gd name="connsiteX129" fmla="*/ 4536280 w 6631780"/>
              <a:gd name="connsiteY129" fmla="*/ 1547812 h 1695450"/>
              <a:gd name="connsiteX130" fmla="*/ 4598192 w 6631780"/>
              <a:gd name="connsiteY130" fmla="*/ 1476375 h 1695450"/>
              <a:gd name="connsiteX131" fmla="*/ 4833936 w 6631780"/>
              <a:gd name="connsiteY131" fmla="*/ 1509712 h 1695450"/>
              <a:gd name="connsiteX132" fmla="*/ 4791074 w 6631780"/>
              <a:gd name="connsiteY132" fmla="*/ 1566862 h 1695450"/>
              <a:gd name="connsiteX133" fmla="*/ 4850605 w 6631780"/>
              <a:gd name="connsiteY133" fmla="*/ 1628775 h 1695450"/>
              <a:gd name="connsiteX134" fmla="*/ 4886324 w 6631780"/>
              <a:gd name="connsiteY134" fmla="*/ 1657350 h 1695450"/>
              <a:gd name="connsiteX135" fmla="*/ 5069680 w 6631780"/>
              <a:gd name="connsiteY135" fmla="*/ 1671637 h 1695450"/>
              <a:gd name="connsiteX136" fmla="*/ 5272086 w 6631780"/>
              <a:gd name="connsiteY136" fmla="*/ 1654969 h 1695450"/>
              <a:gd name="connsiteX137" fmla="*/ 5469730 w 6631780"/>
              <a:gd name="connsiteY137" fmla="*/ 1633537 h 1695450"/>
              <a:gd name="connsiteX138" fmla="*/ 5638799 w 6631780"/>
              <a:gd name="connsiteY138" fmla="*/ 1612106 h 1695450"/>
              <a:gd name="connsiteX139" fmla="*/ 5745955 w 6631780"/>
              <a:gd name="connsiteY139" fmla="*/ 1621631 h 1695450"/>
              <a:gd name="connsiteX140" fmla="*/ 5822155 w 6631780"/>
              <a:gd name="connsiteY140" fmla="*/ 1581150 h 1695450"/>
              <a:gd name="connsiteX141" fmla="*/ 5879305 w 6631780"/>
              <a:gd name="connsiteY141" fmla="*/ 1514475 h 1695450"/>
              <a:gd name="connsiteX142" fmla="*/ 5931692 w 6631780"/>
              <a:gd name="connsiteY142" fmla="*/ 1504950 h 1695450"/>
              <a:gd name="connsiteX143" fmla="*/ 6069805 w 6631780"/>
              <a:gd name="connsiteY143" fmla="*/ 1543050 h 1695450"/>
              <a:gd name="connsiteX144" fmla="*/ 6129336 w 6631780"/>
              <a:gd name="connsiteY144" fmla="*/ 1531144 h 1695450"/>
              <a:gd name="connsiteX145" fmla="*/ 6207917 w 6631780"/>
              <a:gd name="connsiteY145" fmla="*/ 1559719 h 1695450"/>
              <a:gd name="connsiteX146" fmla="*/ 6269830 w 6631780"/>
              <a:gd name="connsiteY146" fmla="*/ 1602581 h 1695450"/>
              <a:gd name="connsiteX147" fmla="*/ 6365080 w 6631780"/>
              <a:gd name="connsiteY147" fmla="*/ 1609725 h 1695450"/>
              <a:gd name="connsiteX148" fmla="*/ 6403180 w 6631780"/>
              <a:gd name="connsiteY148" fmla="*/ 1593056 h 1695450"/>
              <a:gd name="connsiteX149" fmla="*/ 6465092 w 6631780"/>
              <a:gd name="connsiteY149" fmla="*/ 1593056 h 1695450"/>
              <a:gd name="connsiteX150" fmla="*/ 6584155 w 6631780"/>
              <a:gd name="connsiteY150" fmla="*/ 1614487 h 1695450"/>
              <a:gd name="connsiteX151" fmla="*/ 6629399 w 6631780"/>
              <a:gd name="connsiteY151" fmla="*/ 1597819 h 1695450"/>
              <a:gd name="connsiteX152" fmla="*/ 6612730 w 6631780"/>
              <a:gd name="connsiteY152" fmla="*/ 1540669 h 1695450"/>
              <a:gd name="connsiteX153" fmla="*/ 6631780 w 6631780"/>
              <a:gd name="connsiteY153" fmla="*/ 1481137 h 1695450"/>
              <a:gd name="connsiteX154" fmla="*/ 6617492 w 6631780"/>
              <a:gd name="connsiteY154" fmla="*/ 1414462 h 1695450"/>
              <a:gd name="connsiteX155" fmla="*/ 6600824 w 6631780"/>
              <a:gd name="connsiteY155" fmla="*/ 1362075 h 1695450"/>
              <a:gd name="connsiteX156" fmla="*/ 6627017 w 6631780"/>
              <a:gd name="connsiteY156" fmla="*/ 1345406 h 1695450"/>
              <a:gd name="connsiteX157" fmla="*/ 6619874 w 6631780"/>
              <a:gd name="connsiteY157" fmla="*/ 1281112 h 1695450"/>
              <a:gd name="connsiteX0" fmla="*/ 6619874 w 6631780"/>
              <a:gd name="connsiteY0" fmla="*/ 1281112 h 1695450"/>
              <a:gd name="connsiteX1" fmla="*/ 6510336 w 6631780"/>
              <a:gd name="connsiteY1" fmla="*/ 1245394 h 1695450"/>
              <a:gd name="connsiteX2" fmla="*/ 6453186 w 6631780"/>
              <a:gd name="connsiteY2" fmla="*/ 1259681 h 1695450"/>
              <a:gd name="connsiteX3" fmla="*/ 6393655 w 6631780"/>
              <a:gd name="connsiteY3" fmla="*/ 1240631 h 1695450"/>
              <a:gd name="connsiteX4" fmla="*/ 6284117 w 6631780"/>
              <a:gd name="connsiteY4" fmla="*/ 1181100 h 1695450"/>
              <a:gd name="connsiteX5" fmla="*/ 6124574 w 6631780"/>
              <a:gd name="connsiteY5" fmla="*/ 1150144 h 1695450"/>
              <a:gd name="connsiteX6" fmla="*/ 5953124 w 6631780"/>
              <a:gd name="connsiteY6" fmla="*/ 1126331 h 1695450"/>
              <a:gd name="connsiteX7" fmla="*/ 5824536 w 6631780"/>
              <a:gd name="connsiteY7" fmla="*/ 1050131 h 1695450"/>
              <a:gd name="connsiteX8" fmla="*/ 5745955 w 6631780"/>
              <a:gd name="connsiteY8" fmla="*/ 1021556 h 1695450"/>
              <a:gd name="connsiteX9" fmla="*/ 5534024 w 6631780"/>
              <a:gd name="connsiteY9" fmla="*/ 992981 h 1695450"/>
              <a:gd name="connsiteX10" fmla="*/ 5403055 w 6631780"/>
              <a:gd name="connsiteY10" fmla="*/ 985837 h 1695450"/>
              <a:gd name="connsiteX11" fmla="*/ 5329236 w 6631780"/>
              <a:gd name="connsiteY11" fmla="*/ 923925 h 1695450"/>
              <a:gd name="connsiteX12" fmla="*/ 5286374 w 6631780"/>
              <a:gd name="connsiteY12" fmla="*/ 850106 h 1695450"/>
              <a:gd name="connsiteX13" fmla="*/ 5210174 w 6631780"/>
              <a:gd name="connsiteY13" fmla="*/ 812006 h 1695450"/>
              <a:gd name="connsiteX14" fmla="*/ 5017292 w 6631780"/>
              <a:gd name="connsiteY14" fmla="*/ 757237 h 1695450"/>
              <a:gd name="connsiteX15" fmla="*/ 4888705 w 6631780"/>
              <a:gd name="connsiteY15" fmla="*/ 726281 h 1695450"/>
              <a:gd name="connsiteX16" fmla="*/ 4795836 w 6631780"/>
              <a:gd name="connsiteY16" fmla="*/ 707231 h 1695450"/>
              <a:gd name="connsiteX17" fmla="*/ 4652961 w 6631780"/>
              <a:gd name="connsiteY17" fmla="*/ 935831 h 1695450"/>
              <a:gd name="connsiteX18" fmla="*/ 4600574 w 6631780"/>
              <a:gd name="connsiteY18" fmla="*/ 1002506 h 1695450"/>
              <a:gd name="connsiteX19" fmla="*/ 4057649 w 6631780"/>
              <a:gd name="connsiteY19" fmla="*/ 1026319 h 1695450"/>
              <a:gd name="connsiteX20" fmla="*/ 3643311 w 6631780"/>
              <a:gd name="connsiteY20" fmla="*/ 1033462 h 1695450"/>
              <a:gd name="connsiteX21" fmla="*/ 2957511 w 6631780"/>
              <a:gd name="connsiteY21" fmla="*/ 1054894 h 1695450"/>
              <a:gd name="connsiteX22" fmla="*/ 2507455 w 6631780"/>
              <a:gd name="connsiteY22" fmla="*/ 1057275 h 1695450"/>
              <a:gd name="connsiteX23" fmla="*/ 2283617 w 6631780"/>
              <a:gd name="connsiteY23" fmla="*/ 1054894 h 1695450"/>
              <a:gd name="connsiteX24" fmla="*/ 2157411 w 6631780"/>
              <a:gd name="connsiteY24" fmla="*/ 1026319 h 1695450"/>
              <a:gd name="connsiteX25" fmla="*/ 2100261 w 6631780"/>
              <a:gd name="connsiteY25" fmla="*/ 1004887 h 1695450"/>
              <a:gd name="connsiteX26" fmla="*/ 2052636 w 6631780"/>
              <a:gd name="connsiteY26" fmla="*/ 964406 h 1695450"/>
              <a:gd name="connsiteX27" fmla="*/ 2005011 w 6631780"/>
              <a:gd name="connsiteY27" fmla="*/ 864394 h 1695450"/>
              <a:gd name="connsiteX28" fmla="*/ 1976436 w 6631780"/>
              <a:gd name="connsiteY28" fmla="*/ 735806 h 1695450"/>
              <a:gd name="connsiteX29" fmla="*/ 1950242 w 6631780"/>
              <a:gd name="connsiteY29" fmla="*/ 607219 h 1695450"/>
              <a:gd name="connsiteX30" fmla="*/ 1914524 w 6631780"/>
              <a:gd name="connsiteY30" fmla="*/ 552450 h 1695450"/>
              <a:gd name="connsiteX31" fmla="*/ 1802605 w 6631780"/>
              <a:gd name="connsiteY31" fmla="*/ 485775 h 1695450"/>
              <a:gd name="connsiteX32" fmla="*/ 1674017 w 6631780"/>
              <a:gd name="connsiteY32" fmla="*/ 442912 h 1695450"/>
              <a:gd name="connsiteX33" fmla="*/ 1547811 w 6631780"/>
              <a:gd name="connsiteY33" fmla="*/ 433387 h 1695450"/>
              <a:gd name="connsiteX34" fmla="*/ 1438274 w 6631780"/>
              <a:gd name="connsiteY34" fmla="*/ 438150 h 1695450"/>
              <a:gd name="connsiteX35" fmla="*/ 1388267 w 6631780"/>
              <a:gd name="connsiteY35" fmla="*/ 452437 h 1695450"/>
              <a:gd name="connsiteX36" fmla="*/ 1347786 w 6631780"/>
              <a:gd name="connsiteY36" fmla="*/ 433387 h 1695450"/>
              <a:gd name="connsiteX37" fmla="*/ 1283492 w 6631780"/>
              <a:gd name="connsiteY37" fmla="*/ 378619 h 1695450"/>
              <a:gd name="connsiteX38" fmla="*/ 1245392 w 6631780"/>
              <a:gd name="connsiteY38" fmla="*/ 319087 h 1695450"/>
              <a:gd name="connsiteX39" fmla="*/ 1264442 w 6631780"/>
              <a:gd name="connsiteY39" fmla="*/ 295275 h 1695450"/>
              <a:gd name="connsiteX40" fmla="*/ 1112042 w 6631780"/>
              <a:gd name="connsiteY40" fmla="*/ 228600 h 1695450"/>
              <a:gd name="connsiteX41" fmla="*/ 990599 w 6631780"/>
              <a:gd name="connsiteY41" fmla="*/ 316706 h 1695450"/>
              <a:gd name="connsiteX42" fmla="*/ 871536 w 6631780"/>
              <a:gd name="connsiteY42" fmla="*/ 302419 h 1695450"/>
              <a:gd name="connsiteX43" fmla="*/ 802480 w 6631780"/>
              <a:gd name="connsiteY43" fmla="*/ 307181 h 1695450"/>
              <a:gd name="connsiteX44" fmla="*/ 726282 w 6631780"/>
              <a:gd name="connsiteY44" fmla="*/ 259557 h 1695450"/>
              <a:gd name="connsiteX45" fmla="*/ 616744 w 6631780"/>
              <a:gd name="connsiteY45" fmla="*/ 166688 h 1695450"/>
              <a:gd name="connsiteX46" fmla="*/ 473867 w 6631780"/>
              <a:gd name="connsiteY46" fmla="*/ 69056 h 1695450"/>
              <a:gd name="connsiteX47" fmla="*/ 400050 w 6631780"/>
              <a:gd name="connsiteY47" fmla="*/ 0 h 1695450"/>
              <a:gd name="connsiteX48" fmla="*/ 21432 w 6631780"/>
              <a:gd name="connsiteY48" fmla="*/ 19049 h 1695450"/>
              <a:gd name="connsiteX49" fmla="*/ 0 w 6631780"/>
              <a:gd name="connsiteY49" fmla="*/ 95251 h 1695450"/>
              <a:gd name="connsiteX50" fmla="*/ 16670 w 6631780"/>
              <a:gd name="connsiteY50" fmla="*/ 200025 h 1695450"/>
              <a:gd name="connsiteX51" fmla="*/ 92869 w 6631780"/>
              <a:gd name="connsiteY51" fmla="*/ 321469 h 1695450"/>
              <a:gd name="connsiteX52" fmla="*/ 154781 w 6631780"/>
              <a:gd name="connsiteY52" fmla="*/ 350043 h 1695450"/>
              <a:gd name="connsiteX53" fmla="*/ 228600 w 6631780"/>
              <a:gd name="connsiteY53" fmla="*/ 411956 h 1695450"/>
              <a:gd name="connsiteX54" fmla="*/ 278606 w 6631780"/>
              <a:gd name="connsiteY54" fmla="*/ 445294 h 1695450"/>
              <a:gd name="connsiteX55" fmla="*/ 347661 w 6631780"/>
              <a:gd name="connsiteY55" fmla="*/ 478631 h 1695450"/>
              <a:gd name="connsiteX56" fmla="*/ 404811 w 6631780"/>
              <a:gd name="connsiteY56" fmla="*/ 519113 h 1695450"/>
              <a:gd name="connsiteX57" fmla="*/ 461962 w 6631780"/>
              <a:gd name="connsiteY57" fmla="*/ 647700 h 1695450"/>
              <a:gd name="connsiteX58" fmla="*/ 511967 w 6631780"/>
              <a:gd name="connsiteY58" fmla="*/ 742950 h 1695450"/>
              <a:gd name="connsiteX59" fmla="*/ 611980 w 6631780"/>
              <a:gd name="connsiteY59" fmla="*/ 752474 h 1695450"/>
              <a:gd name="connsiteX60" fmla="*/ 621505 w 6631780"/>
              <a:gd name="connsiteY60" fmla="*/ 816769 h 1695450"/>
              <a:gd name="connsiteX61" fmla="*/ 588168 w 6631780"/>
              <a:gd name="connsiteY61" fmla="*/ 912018 h 1695450"/>
              <a:gd name="connsiteX62" fmla="*/ 528636 w 6631780"/>
              <a:gd name="connsiteY62" fmla="*/ 1002506 h 1695450"/>
              <a:gd name="connsiteX63" fmla="*/ 557211 w 6631780"/>
              <a:gd name="connsiteY63" fmla="*/ 959644 h 1695450"/>
              <a:gd name="connsiteX64" fmla="*/ 614361 w 6631780"/>
              <a:gd name="connsiteY64" fmla="*/ 1042987 h 1695450"/>
              <a:gd name="connsiteX65" fmla="*/ 831055 w 6631780"/>
              <a:gd name="connsiteY65" fmla="*/ 1121569 h 1695450"/>
              <a:gd name="connsiteX66" fmla="*/ 866774 w 6631780"/>
              <a:gd name="connsiteY66" fmla="*/ 1119188 h 1695450"/>
              <a:gd name="connsiteX67" fmla="*/ 935830 w 6631780"/>
              <a:gd name="connsiteY67" fmla="*/ 1133475 h 1695450"/>
              <a:gd name="connsiteX68" fmla="*/ 1038224 w 6631780"/>
              <a:gd name="connsiteY68" fmla="*/ 1133475 h 1695450"/>
              <a:gd name="connsiteX69" fmla="*/ 1107280 w 6631780"/>
              <a:gd name="connsiteY69" fmla="*/ 1095375 h 1695450"/>
              <a:gd name="connsiteX70" fmla="*/ 1166811 w 6631780"/>
              <a:gd name="connsiteY70" fmla="*/ 1092994 h 1695450"/>
              <a:gd name="connsiteX71" fmla="*/ 1273967 w 6631780"/>
              <a:gd name="connsiteY71" fmla="*/ 1164431 h 1695450"/>
              <a:gd name="connsiteX72" fmla="*/ 1278730 w 6631780"/>
              <a:gd name="connsiteY72" fmla="*/ 1133475 h 1695450"/>
              <a:gd name="connsiteX73" fmla="*/ 1350167 w 6631780"/>
              <a:gd name="connsiteY73" fmla="*/ 1171575 h 1695450"/>
              <a:gd name="connsiteX74" fmla="*/ 1471611 w 6631780"/>
              <a:gd name="connsiteY74" fmla="*/ 1254919 h 1695450"/>
              <a:gd name="connsiteX75" fmla="*/ 1550192 w 6631780"/>
              <a:gd name="connsiteY75" fmla="*/ 1271587 h 1695450"/>
              <a:gd name="connsiteX76" fmla="*/ 1614486 w 6631780"/>
              <a:gd name="connsiteY76" fmla="*/ 1385887 h 1695450"/>
              <a:gd name="connsiteX77" fmla="*/ 1826417 w 6631780"/>
              <a:gd name="connsiteY77" fmla="*/ 1485900 h 1695450"/>
              <a:gd name="connsiteX78" fmla="*/ 1940717 w 6631780"/>
              <a:gd name="connsiteY78" fmla="*/ 1493044 h 1695450"/>
              <a:gd name="connsiteX79" fmla="*/ 2162174 w 6631780"/>
              <a:gd name="connsiteY79" fmla="*/ 1473994 h 1695450"/>
              <a:gd name="connsiteX80" fmla="*/ 2269330 w 6631780"/>
              <a:gd name="connsiteY80" fmla="*/ 1473994 h 1695450"/>
              <a:gd name="connsiteX81" fmla="*/ 2338386 w 6631780"/>
              <a:gd name="connsiteY81" fmla="*/ 1509712 h 1695450"/>
              <a:gd name="connsiteX82" fmla="*/ 2393155 w 6631780"/>
              <a:gd name="connsiteY82" fmla="*/ 1562100 h 1695450"/>
              <a:gd name="connsiteX83" fmla="*/ 2469355 w 6631780"/>
              <a:gd name="connsiteY83" fmla="*/ 1543050 h 1695450"/>
              <a:gd name="connsiteX84" fmla="*/ 2559842 w 6631780"/>
              <a:gd name="connsiteY84" fmla="*/ 1526381 h 1695450"/>
              <a:gd name="connsiteX85" fmla="*/ 2614611 w 6631780"/>
              <a:gd name="connsiteY85" fmla="*/ 1545431 h 1695450"/>
              <a:gd name="connsiteX86" fmla="*/ 2736055 w 6631780"/>
              <a:gd name="connsiteY86" fmla="*/ 1645444 h 1695450"/>
              <a:gd name="connsiteX87" fmla="*/ 2814636 w 6631780"/>
              <a:gd name="connsiteY87" fmla="*/ 1688306 h 1695450"/>
              <a:gd name="connsiteX88" fmla="*/ 2912267 w 6631780"/>
              <a:gd name="connsiteY88" fmla="*/ 1695450 h 1695450"/>
              <a:gd name="connsiteX89" fmla="*/ 3000374 w 6631780"/>
              <a:gd name="connsiteY89" fmla="*/ 1683544 h 1695450"/>
              <a:gd name="connsiteX90" fmla="*/ 3033711 w 6631780"/>
              <a:gd name="connsiteY90" fmla="*/ 1645444 h 1695450"/>
              <a:gd name="connsiteX91" fmla="*/ 3005136 w 6631780"/>
              <a:gd name="connsiteY91" fmla="*/ 1588294 h 1695450"/>
              <a:gd name="connsiteX92" fmla="*/ 2909886 w 6631780"/>
              <a:gd name="connsiteY92" fmla="*/ 1554956 h 1695450"/>
              <a:gd name="connsiteX93" fmla="*/ 2793205 w 6631780"/>
              <a:gd name="connsiteY93" fmla="*/ 1554956 h 1695450"/>
              <a:gd name="connsiteX94" fmla="*/ 2762249 w 6631780"/>
              <a:gd name="connsiteY94" fmla="*/ 1538287 h 1695450"/>
              <a:gd name="connsiteX95" fmla="*/ 2783680 w 6631780"/>
              <a:gd name="connsiteY95" fmla="*/ 1516856 h 1695450"/>
              <a:gd name="connsiteX96" fmla="*/ 2876549 w 6631780"/>
              <a:gd name="connsiteY96" fmla="*/ 1504950 h 1695450"/>
              <a:gd name="connsiteX97" fmla="*/ 2964655 w 6631780"/>
              <a:gd name="connsiteY97" fmla="*/ 1507331 h 1695450"/>
              <a:gd name="connsiteX98" fmla="*/ 3043236 w 6631780"/>
              <a:gd name="connsiteY98" fmla="*/ 1452562 h 1695450"/>
              <a:gd name="connsiteX99" fmla="*/ 3081336 w 6631780"/>
              <a:gd name="connsiteY99" fmla="*/ 1454944 h 1695450"/>
              <a:gd name="connsiteX100" fmla="*/ 3131342 w 6631780"/>
              <a:gd name="connsiteY100" fmla="*/ 1502569 h 1695450"/>
              <a:gd name="connsiteX101" fmla="*/ 3200399 w 6631780"/>
              <a:gd name="connsiteY101" fmla="*/ 1521619 h 1695450"/>
              <a:gd name="connsiteX102" fmla="*/ 3212305 w 6631780"/>
              <a:gd name="connsiteY102" fmla="*/ 1552575 h 1695450"/>
              <a:gd name="connsiteX103" fmla="*/ 3212305 w 6631780"/>
              <a:gd name="connsiteY103" fmla="*/ 1588294 h 1695450"/>
              <a:gd name="connsiteX104" fmla="*/ 3164680 w 6631780"/>
              <a:gd name="connsiteY104" fmla="*/ 1624012 h 1695450"/>
              <a:gd name="connsiteX105" fmla="*/ 3119436 w 6631780"/>
              <a:gd name="connsiteY105" fmla="*/ 1581150 h 1695450"/>
              <a:gd name="connsiteX106" fmla="*/ 3095624 w 6631780"/>
              <a:gd name="connsiteY106" fmla="*/ 1533525 h 1695450"/>
              <a:gd name="connsiteX107" fmla="*/ 3069430 w 6631780"/>
              <a:gd name="connsiteY107" fmla="*/ 1554956 h 1695450"/>
              <a:gd name="connsiteX108" fmla="*/ 3086099 w 6631780"/>
              <a:gd name="connsiteY108" fmla="*/ 1633537 h 1695450"/>
              <a:gd name="connsiteX109" fmla="*/ 3152774 w 6631780"/>
              <a:gd name="connsiteY109" fmla="*/ 1650206 h 1695450"/>
              <a:gd name="connsiteX110" fmla="*/ 3259930 w 6631780"/>
              <a:gd name="connsiteY110" fmla="*/ 1666875 h 1695450"/>
              <a:gd name="connsiteX111" fmla="*/ 3374230 w 6631780"/>
              <a:gd name="connsiteY111" fmla="*/ 1621631 h 1695450"/>
              <a:gd name="connsiteX112" fmla="*/ 3479005 w 6631780"/>
              <a:gd name="connsiteY112" fmla="*/ 1616869 h 1695450"/>
              <a:gd name="connsiteX113" fmla="*/ 3552824 w 6631780"/>
              <a:gd name="connsiteY113" fmla="*/ 1628775 h 1695450"/>
              <a:gd name="connsiteX114" fmla="*/ 3588542 w 6631780"/>
              <a:gd name="connsiteY114" fmla="*/ 1583531 h 1695450"/>
              <a:gd name="connsiteX115" fmla="*/ 3636167 w 6631780"/>
              <a:gd name="connsiteY115" fmla="*/ 1562100 h 1695450"/>
              <a:gd name="connsiteX116" fmla="*/ 3679030 w 6631780"/>
              <a:gd name="connsiteY116" fmla="*/ 1566862 h 1695450"/>
              <a:gd name="connsiteX117" fmla="*/ 3729036 w 6631780"/>
              <a:gd name="connsiteY117" fmla="*/ 1621631 h 1695450"/>
              <a:gd name="connsiteX118" fmla="*/ 3733799 w 6631780"/>
              <a:gd name="connsiteY118" fmla="*/ 1624012 h 1695450"/>
              <a:gd name="connsiteX119" fmla="*/ 3774280 w 6631780"/>
              <a:gd name="connsiteY119" fmla="*/ 1647825 h 1695450"/>
              <a:gd name="connsiteX120" fmla="*/ 3831430 w 6631780"/>
              <a:gd name="connsiteY120" fmla="*/ 1652587 h 1695450"/>
              <a:gd name="connsiteX121" fmla="*/ 3871911 w 6631780"/>
              <a:gd name="connsiteY121" fmla="*/ 1643062 h 1695450"/>
              <a:gd name="connsiteX122" fmla="*/ 3905249 w 6631780"/>
              <a:gd name="connsiteY122" fmla="*/ 1600200 h 1695450"/>
              <a:gd name="connsiteX123" fmla="*/ 4038599 w 6631780"/>
              <a:gd name="connsiteY123" fmla="*/ 1631156 h 1695450"/>
              <a:gd name="connsiteX124" fmla="*/ 4100511 w 6631780"/>
              <a:gd name="connsiteY124" fmla="*/ 1562100 h 1695450"/>
              <a:gd name="connsiteX125" fmla="*/ 4276724 w 6631780"/>
              <a:gd name="connsiteY125" fmla="*/ 1590675 h 1695450"/>
              <a:gd name="connsiteX126" fmla="*/ 4331492 w 6631780"/>
              <a:gd name="connsiteY126" fmla="*/ 1590675 h 1695450"/>
              <a:gd name="connsiteX127" fmla="*/ 4391024 w 6631780"/>
              <a:gd name="connsiteY127" fmla="*/ 1485900 h 1695450"/>
              <a:gd name="connsiteX128" fmla="*/ 4498180 w 6631780"/>
              <a:gd name="connsiteY128" fmla="*/ 1521619 h 1695450"/>
              <a:gd name="connsiteX129" fmla="*/ 4536280 w 6631780"/>
              <a:gd name="connsiteY129" fmla="*/ 1547812 h 1695450"/>
              <a:gd name="connsiteX130" fmla="*/ 4598192 w 6631780"/>
              <a:gd name="connsiteY130" fmla="*/ 1476375 h 1695450"/>
              <a:gd name="connsiteX131" fmla="*/ 4833936 w 6631780"/>
              <a:gd name="connsiteY131" fmla="*/ 1509712 h 1695450"/>
              <a:gd name="connsiteX132" fmla="*/ 4791074 w 6631780"/>
              <a:gd name="connsiteY132" fmla="*/ 1566862 h 1695450"/>
              <a:gd name="connsiteX133" fmla="*/ 4850605 w 6631780"/>
              <a:gd name="connsiteY133" fmla="*/ 1628775 h 1695450"/>
              <a:gd name="connsiteX134" fmla="*/ 4886324 w 6631780"/>
              <a:gd name="connsiteY134" fmla="*/ 1657350 h 1695450"/>
              <a:gd name="connsiteX135" fmla="*/ 5069680 w 6631780"/>
              <a:gd name="connsiteY135" fmla="*/ 1671637 h 1695450"/>
              <a:gd name="connsiteX136" fmla="*/ 5272086 w 6631780"/>
              <a:gd name="connsiteY136" fmla="*/ 1654969 h 1695450"/>
              <a:gd name="connsiteX137" fmla="*/ 5469730 w 6631780"/>
              <a:gd name="connsiteY137" fmla="*/ 1633537 h 1695450"/>
              <a:gd name="connsiteX138" fmla="*/ 5638799 w 6631780"/>
              <a:gd name="connsiteY138" fmla="*/ 1612106 h 1695450"/>
              <a:gd name="connsiteX139" fmla="*/ 5745955 w 6631780"/>
              <a:gd name="connsiteY139" fmla="*/ 1621631 h 1695450"/>
              <a:gd name="connsiteX140" fmla="*/ 5822155 w 6631780"/>
              <a:gd name="connsiteY140" fmla="*/ 1581150 h 1695450"/>
              <a:gd name="connsiteX141" fmla="*/ 5879305 w 6631780"/>
              <a:gd name="connsiteY141" fmla="*/ 1514475 h 1695450"/>
              <a:gd name="connsiteX142" fmla="*/ 5931692 w 6631780"/>
              <a:gd name="connsiteY142" fmla="*/ 1504950 h 1695450"/>
              <a:gd name="connsiteX143" fmla="*/ 6069805 w 6631780"/>
              <a:gd name="connsiteY143" fmla="*/ 1543050 h 1695450"/>
              <a:gd name="connsiteX144" fmla="*/ 6129336 w 6631780"/>
              <a:gd name="connsiteY144" fmla="*/ 1531144 h 1695450"/>
              <a:gd name="connsiteX145" fmla="*/ 6207917 w 6631780"/>
              <a:gd name="connsiteY145" fmla="*/ 1559719 h 1695450"/>
              <a:gd name="connsiteX146" fmla="*/ 6269830 w 6631780"/>
              <a:gd name="connsiteY146" fmla="*/ 1602581 h 1695450"/>
              <a:gd name="connsiteX147" fmla="*/ 6365080 w 6631780"/>
              <a:gd name="connsiteY147" fmla="*/ 1609725 h 1695450"/>
              <a:gd name="connsiteX148" fmla="*/ 6403180 w 6631780"/>
              <a:gd name="connsiteY148" fmla="*/ 1593056 h 1695450"/>
              <a:gd name="connsiteX149" fmla="*/ 6465092 w 6631780"/>
              <a:gd name="connsiteY149" fmla="*/ 1593056 h 1695450"/>
              <a:gd name="connsiteX150" fmla="*/ 6584155 w 6631780"/>
              <a:gd name="connsiteY150" fmla="*/ 1614487 h 1695450"/>
              <a:gd name="connsiteX151" fmla="*/ 6629399 w 6631780"/>
              <a:gd name="connsiteY151" fmla="*/ 1597819 h 1695450"/>
              <a:gd name="connsiteX152" fmla="*/ 6612730 w 6631780"/>
              <a:gd name="connsiteY152" fmla="*/ 1540669 h 1695450"/>
              <a:gd name="connsiteX153" fmla="*/ 6631780 w 6631780"/>
              <a:gd name="connsiteY153" fmla="*/ 1481137 h 1695450"/>
              <a:gd name="connsiteX154" fmla="*/ 6617492 w 6631780"/>
              <a:gd name="connsiteY154" fmla="*/ 1414462 h 1695450"/>
              <a:gd name="connsiteX155" fmla="*/ 6600824 w 6631780"/>
              <a:gd name="connsiteY155" fmla="*/ 1362075 h 1695450"/>
              <a:gd name="connsiteX156" fmla="*/ 6627017 w 6631780"/>
              <a:gd name="connsiteY156" fmla="*/ 1345406 h 1695450"/>
              <a:gd name="connsiteX157" fmla="*/ 6619874 w 6631780"/>
              <a:gd name="connsiteY157" fmla="*/ 1281112 h 1695450"/>
              <a:gd name="connsiteX0" fmla="*/ 6619874 w 6631780"/>
              <a:gd name="connsiteY0" fmla="*/ 1321593 h 1735931"/>
              <a:gd name="connsiteX1" fmla="*/ 6510336 w 6631780"/>
              <a:gd name="connsiteY1" fmla="*/ 1285875 h 1735931"/>
              <a:gd name="connsiteX2" fmla="*/ 6453186 w 6631780"/>
              <a:gd name="connsiteY2" fmla="*/ 1300162 h 1735931"/>
              <a:gd name="connsiteX3" fmla="*/ 6393655 w 6631780"/>
              <a:gd name="connsiteY3" fmla="*/ 1281112 h 1735931"/>
              <a:gd name="connsiteX4" fmla="*/ 6284117 w 6631780"/>
              <a:gd name="connsiteY4" fmla="*/ 1221581 h 1735931"/>
              <a:gd name="connsiteX5" fmla="*/ 6124574 w 6631780"/>
              <a:gd name="connsiteY5" fmla="*/ 1190625 h 1735931"/>
              <a:gd name="connsiteX6" fmla="*/ 5953124 w 6631780"/>
              <a:gd name="connsiteY6" fmla="*/ 1166812 h 1735931"/>
              <a:gd name="connsiteX7" fmla="*/ 5824536 w 6631780"/>
              <a:gd name="connsiteY7" fmla="*/ 1090612 h 1735931"/>
              <a:gd name="connsiteX8" fmla="*/ 5745955 w 6631780"/>
              <a:gd name="connsiteY8" fmla="*/ 1062037 h 1735931"/>
              <a:gd name="connsiteX9" fmla="*/ 5534024 w 6631780"/>
              <a:gd name="connsiteY9" fmla="*/ 1033462 h 1735931"/>
              <a:gd name="connsiteX10" fmla="*/ 5403055 w 6631780"/>
              <a:gd name="connsiteY10" fmla="*/ 1026318 h 1735931"/>
              <a:gd name="connsiteX11" fmla="*/ 5329236 w 6631780"/>
              <a:gd name="connsiteY11" fmla="*/ 964406 h 1735931"/>
              <a:gd name="connsiteX12" fmla="*/ 5286374 w 6631780"/>
              <a:gd name="connsiteY12" fmla="*/ 890587 h 1735931"/>
              <a:gd name="connsiteX13" fmla="*/ 5210174 w 6631780"/>
              <a:gd name="connsiteY13" fmla="*/ 852487 h 1735931"/>
              <a:gd name="connsiteX14" fmla="*/ 5017292 w 6631780"/>
              <a:gd name="connsiteY14" fmla="*/ 797718 h 1735931"/>
              <a:gd name="connsiteX15" fmla="*/ 4888705 w 6631780"/>
              <a:gd name="connsiteY15" fmla="*/ 766762 h 1735931"/>
              <a:gd name="connsiteX16" fmla="*/ 4795836 w 6631780"/>
              <a:gd name="connsiteY16" fmla="*/ 747712 h 1735931"/>
              <a:gd name="connsiteX17" fmla="*/ 4652961 w 6631780"/>
              <a:gd name="connsiteY17" fmla="*/ 976312 h 1735931"/>
              <a:gd name="connsiteX18" fmla="*/ 4600574 w 6631780"/>
              <a:gd name="connsiteY18" fmla="*/ 1042987 h 1735931"/>
              <a:gd name="connsiteX19" fmla="*/ 4057649 w 6631780"/>
              <a:gd name="connsiteY19" fmla="*/ 1066800 h 1735931"/>
              <a:gd name="connsiteX20" fmla="*/ 3643311 w 6631780"/>
              <a:gd name="connsiteY20" fmla="*/ 1073943 h 1735931"/>
              <a:gd name="connsiteX21" fmla="*/ 2957511 w 6631780"/>
              <a:gd name="connsiteY21" fmla="*/ 1095375 h 1735931"/>
              <a:gd name="connsiteX22" fmla="*/ 2507455 w 6631780"/>
              <a:gd name="connsiteY22" fmla="*/ 1097756 h 1735931"/>
              <a:gd name="connsiteX23" fmla="*/ 2283617 w 6631780"/>
              <a:gd name="connsiteY23" fmla="*/ 1095375 h 1735931"/>
              <a:gd name="connsiteX24" fmla="*/ 2157411 w 6631780"/>
              <a:gd name="connsiteY24" fmla="*/ 1066800 h 1735931"/>
              <a:gd name="connsiteX25" fmla="*/ 2100261 w 6631780"/>
              <a:gd name="connsiteY25" fmla="*/ 1045368 h 1735931"/>
              <a:gd name="connsiteX26" fmla="*/ 2052636 w 6631780"/>
              <a:gd name="connsiteY26" fmla="*/ 1004887 h 1735931"/>
              <a:gd name="connsiteX27" fmla="*/ 2005011 w 6631780"/>
              <a:gd name="connsiteY27" fmla="*/ 904875 h 1735931"/>
              <a:gd name="connsiteX28" fmla="*/ 1976436 w 6631780"/>
              <a:gd name="connsiteY28" fmla="*/ 776287 h 1735931"/>
              <a:gd name="connsiteX29" fmla="*/ 1950242 w 6631780"/>
              <a:gd name="connsiteY29" fmla="*/ 647700 h 1735931"/>
              <a:gd name="connsiteX30" fmla="*/ 1914524 w 6631780"/>
              <a:gd name="connsiteY30" fmla="*/ 592931 h 1735931"/>
              <a:gd name="connsiteX31" fmla="*/ 1802605 w 6631780"/>
              <a:gd name="connsiteY31" fmla="*/ 526256 h 1735931"/>
              <a:gd name="connsiteX32" fmla="*/ 1674017 w 6631780"/>
              <a:gd name="connsiteY32" fmla="*/ 483393 h 1735931"/>
              <a:gd name="connsiteX33" fmla="*/ 1547811 w 6631780"/>
              <a:gd name="connsiteY33" fmla="*/ 473868 h 1735931"/>
              <a:gd name="connsiteX34" fmla="*/ 1438274 w 6631780"/>
              <a:gd name="connsiteY34" fmla="*/ 478631 h 1735931"/>
              <a:gd name="connsiteX35" fmla="*/ 1388267 w 6631780"/>
              <a:gd name="connsiteY35" fmla="*/ 492918 h 1735931"/>
              <a:gd name="connsiteX36" fmla="*/ 1347786 w 6631780"/>
              <a:gd name="connsiteY36" fmla="*/ 473868 h 1735931"/>
              <a:gd name="connsiteX37" fmla="*/ 1283492 w 6631780"/>
              <a:gd name="connsiteY37" fmla="*/ 419100 h 1735931"/>
              <a:gd name="connsiteX38" fmla="*/ 1245392 w 6631780"/>
              <a:gd name="connsiteY38" fmla="*/ 359568 h 1735931"/>
              <a:gd name="connsiteX39" fmla="*/ 1264442 w 6631780"/>
              <a:gd name="connsiteY39" fmla="*/ 335756 h 1735931"/>
              <a:gd name="connsiteX40" fmla="*/ 1112042 w 6631780"/>
              <a:gd name="connsiteY40" fmla="*/ 269081 h 1735931"/>
              <a:gd name="connsiteX41" fmla="*/ 990599 w 6631780"/>
              <a:gd name="connsiteY41" fmla="*/ 357187 h 1735931"/>
              <a:gd name="connsiteX42" fmla="*/ 871536 w 6631780"/>
              <a:gd name="connsiteY42" fmla="*/ 342900 h 1735931"/>
              <a:gd name="connsiteX43" fmla="*/ 802480 w 6631780"/>
              <a:gd name="connsiteY43" fmla="*/ 347662 h 1735931"/>
              <a:gd name="connsiteX44" fmla="*/ 726282 w 6631780"/>
              <a:gd name="connsiteY44" fmla="*/ 300038 h 1735931"/>
              <a:gd name="connsiteX45" fmla="*/ 616744 w 6631780"/>
              <a:gd name="connsiteY45" fmla="*/ 207169 h 1735931"/>
              <a:gd name="connsiteX46" fmla="*/ 473867 w 6631780"/>
              <a:gd name="connsiteY46" fmla="*/ 109537 h 1735931"/>
              <a:gd name="connsiteX47" fmla="*/ 400050 w 6631780"/>
              <a:gd name="connsiteY47" fmla="*/ 0 h 1735931"/>
              <a:gd name="connsiteX48" fmla="*/ 21432 w 6631780"/>
              <a:gd name="connsiteY48" fmla="*/ 59530 h 1735931"/>
              <a:gd name="connsiteX49" fmla="*/ 0 w 6631780"/>
              <a:gd name="connsiteY49" fmla="*/ 135732 h 1735931"/>
              <a:gd name="connsiteX50" fmla="*/ 16670 w 6631780"/>
              <a:gd name="connsiteY50" fmla="*/ 240506 h 1735931"/>
              <a:gd name="connsiteX51" fmla="*/ 92869 w 6631780"/>
              <a:gd name="connsiteY51" fmla="*/ 361950 h 1735931"/>
              <a:gd name="connsiteX52" fmla="*/ 154781 w 6631780"/>
              <a:gd name="connsiteY52" fmla="*/ 390524 h 1735931"/>
              <a:gd name="connsiteX53" fmla="*/ 228600 w 6631780"/>
              <a:gd name="connsiteY53" fmla="*/ 452437 h 1735931"/>
              <a:gd name="connsiteX54" fmla="*/ 278606 w 6631780"/>
              <a:gd name="connsiteY54" fmla="*/ 485775 h 1735931"/>
              <a:gd name="connsiteX55" fmla="*/ 347661 w 6631780"/>
              <a:gd name="connsiteY55" fmla="*/ 519112 h 1735931"/>
              <a:gd name="connsiteX56" fmla="*/ 404811 w 6631780"/>
              <a:gd name="connsiteY56" fmla="*/ 559594 h 1735931"/>
              <a:gd name="connsiteX57" fmla="*/ 461962 w 6631780"/>
              <a:gd name="connsiteY57" fmla="*/ 688181 h 1735931"/>
              <a:gd name="connsiteX58" fmla="*/ 511967 w 6631780"/>
              <a:gd name="connsiteY58" fmla="*/ 783431 h 1735931"/>
              <a:gd name="connsiteX59" fmla="*/ 611980 w 6631780"/>
              <a:gd name="connsiteY59" fmla="*/ 792955 h 1735931"/>
              <a:gd name="connsiteX60" fmla="*/ 621505 w 6631780"/>
              <a:gd name="connsiteY60" fmla="*/ 857250 h 1735931"/>
              <a:gd name="connsiteX61" fmla="*/ 588168 w 6631780"/>
              <a:gd name="connsiteY61" fmla="*/ 952499 h 1735931"/>
              <a:gd name="connsiteX62" fmla="*/ 528636 w 6631780"/>
              <a:gd name="connsiteY62" fmla="*/ 1042987 h 1735931"/>
              <a:gd name="connsiteX63" fmla="*/ 557211 w 6631780"/>
              <a:gd name="connsiteY63" fmla="*/ 1000125 h 1735931"/>
              <a:gd name="connsiteX64" fmla="*/ 614361 w 6631780"/>
              <a:gd name="connsiteY64" fmla="*/ 1083468 h 1735931"/>
              <a:gd name="connsiteX65" fmla="*/ 831055 w 6631780"/>
              <a:gd name="connsiteY65" fmla="*/ 1162050 h 1735931"/>
              <a:gd name="connsiteX66" fmla="*/ 866774 w 6631780"/>
              <a:gd name="connsiteY66" fmla="*/ 1159669 h 1735931"/>
              <a:gd name="connsiteX67" fmla="*/ 935830 w 6631780"/>
              <a:gd name="connsiteY67" fmla="*/ 1173956 h 1735931"/>
              <a:gd name="connsiteX68" fmla="*/ 1038224 w 6631780"/>
              <a:gd name="connsiteY68" fmla="*/ 1173956 h 1735931"/>
              <a:gd name="connsiteX69" fmla="*/ 1107280 w 6631780"/>
              <a:gd name="connsiteY69" fmla="*/ 1135856 h 1735931"/>
              <a:gd name="connsiteX70" fmla="*/ 1166811 w 6631780"/>
              <a:gd name="connsiteY70" fmla="*/ 1133475 h 1735931"/>
              <a:gd name="connsiteX71" fmla="*/ 1273967 w 6631780"/>
              <a:gd name="connsiteY71" fmla="*/ 1204912 h 1735931"/>
              <a:gd name="connsiteX72" fmla="*/ 1278730 w 6631780"/>
              <a:gd name="connsiteY72" fmla="*/ 1173956 h 1735931"/>
              <a:gd name="connsiteX73" fmla="*/ 1350167 w 6631780"/>
              <a:gd name="connsiteY73" fmla="*/ 1212056 h 1735931"/>
              <a:gd name="connsiteX74" fmla="*/ 1471611 w 6631780"/>
              <a:gd name="connsiteY74" fmla="*/ 1295400 h 1735931"/>
              <a:gd name="connsiteX75" fmla="*/ 1550192 w 6631780"/>
              <a:gd name="connsiteY75" fmla="*/ 1312068 h 1735931"/>
              <a:gd name="connsiteX76" fmla="*/ 1614486 w 6631780"/>
              <a:gd name="connsiteY76" fmla="*/ 1426368 h 1735931"/>
              <a:gd name="connsiteX77" fmla="*/ 1826417 w 6631780"/>
              <a:gd name="connsiteY77" fmla="*/ 1526381 h 1735931"/>
              <a:gd name="connsiteX78" fmla="*/ 1940717 w 6631780"/>
              <a:gd name="connsiteY78" fmla="*/ 1533525 h 1735931"/>
              <a:gd name="connsiteX79" fmla="*/ 2162174 w 6631780"/>
              <a:gd name="connsiteY79" fmla="*/ 1514475 h 1735931"/>
              <a:gd name="connsiteX80" fmla="*/ 2269330 w 6631780"/>
              <a:gd name="connsiteY80" fmla="*/ 1514475 h 1735931"/>
              <a:gd name="connsiteX81" fmla="*/ 2338386 w 6631780"/>
              <a:gd name="connsiteY81" fmla="*/ 1550193 h 1735931"/>
              <a:gd name="connsiteX82" fmla="*/ 2393155 w 6631780"/>
              <a:gd name="connsiteY82" fmla="*/ 1602581 h 1735931"/>
              <a:gd name="connsiteX83" fmla="*/ 2469355 w 6631780"/>
              <a:gd name="connsiteY83" fmla="*/ 1583531 h 1735931"/>
              <a:gd name="connsiteX84" fmla="*/ 2559842 w 6631780"/>
              <a:gd name="connsiteY84" fmla="*/ 1566862 h 1735931"/>
              <a:gd name="connsiteX85" fmla="*/ 2614611 w 6631780"/>
              <a:gd name="connsiteY85" fmla="*/ 1585912 h 1735931"/>
              <a:gd name="connsiteX86" fmla="*/ 2736055 w 6631780"/>
              <a:gd name="connsiteY86" fmla="*/ 1685925 h 1735931"/>
              <a:gd name="connsiteX87" fmla="*/ 2814636 w 6631780"/>
              <a:gd name="connsiteY87" fmla="*/ 1728787 h 1735931"/>
              <a:gd name="connsiteX88" fmla="*/ 2912267 w 6631780"/>
              <a:gd name="connsiteY88" fmla="*/ 1735931 h 1735931"/>
              <a:gd name="connsiteX89" fmla="*/ 3000374 w 6631780"/>
              <a:gd name="connsiteY89" fmla="*/ 1724025 h 1735931"/>
              <a:gd name="connsiteX90" fmla="*/ 3033711 w 6631780"/>
              <a:gd name="connsiteY90" fmla="*/ 1685925 h 1735931"/>
              <a:gd name="connsiteX91" fmla="*/ 3005136 w 6631780"/>
              <a:gd name="connsiteY91" fmla="*/ 1628775 h 1735931"/>
              <a:gd name="connsiteX92" fmla="*/ 2909886 w 6631780"/>
              <a:gd name="connsiteY92" fmla="*/ 1595437 h 1735931"/>
              <a:gd name="connsiteX93" fmla="*/ 2793205 w 6631780"/>
              <a:gd name="connsiteY93" fmla="*/ 1595437 h 1735931"/>
              <a:gd name="connsiteX94" fmla="*/ 2762249 w 6631780"/>
              <a:gd name="connsiteY94" fmla="*/ 1578768 h 1735931"/>
              <a:gd name="connsiteX95" fmla="*/ 2783680 w 6631780"/>
              <a:gd name="connsiteY95" fmla="*/ 1557337 h 1735931"/>
              <a:gd name="connsiteX96" fmla="*/ 2876549 w 6631780"/>
              <a:gd name="connsiteY96" fmla="*/ 1545431 h 1735931"/>
              <a:gd name="connsiteX97" fmla="*/ 2964655 w 6631780"/>
              <a:gd name="connsiteY97" fmla="*/ 1547812 h 1735931"/>
              <a:gd name="connsiteX98" fmla="*/ 3043236 w 6631780"/>
              <a:gd name="connsiteY98" fmla="*/ 1493043 h 1735931"/>
              <a:gd name="connsiteX99" fmla="*/ 3081336 w 6631780"/>
              <a:gd name="connsiteY99" fmla="*/ 1495425 h 1735931"/>
              <a:gd name="connsiteX100" fmla="*/ 3131342 w 6631780"/>
              <a:gd name="connsiteY100" fmla="*/ 1543050 h 1735931"/>
              <a:gd name="connsiteX101" fmla="*/ 3200399 w 6631780"/>
              <a:gd name="connsiteY101" fmla="*/ 1562100 h 1735931"/>
              <a:gd name="connsiteX102" fmla="*/ 3212305 w 6631780"/>
              <a:gd name="connsiteY102" fmla="*/ 1593056 h 1735931"/>
              <a:gd name="connsiteX103" fmla="*/ 3212305 w 6631780"/>
              <a:gd name="connsiteY103" fmla="*/ 1628775 h 1735931"/>
              <a:gd name="connsiteX104" fmla="*/ 3164680 w 6631780"/>
              <a:gd name="connsiteY104" fmla="*/ 1664493 h 1735931"/>
              <a:gd name="connsiteX105" fmla="*/ 3119436 w 6631780"/>
              <a:gd name="connsiteY105" fmla="*/ 1621631 h 1735931"/>
              <a:gd name="connsiteX106" fmla="*/ 3095624 w 6631780"/>
              <a:gd name="connsiteY106" fmla="*/ 1574006 h 1735931"/>
              <a:gd name="connsiteX107" fmla="*/ 3069430 w 6631780"/>
              <a:gd name="connsiteY107" fmla="*/ 1595437 h 1735931"/>
              <a:gd name="connsiteX108" fmla="*/ 3086099 w 6631780"/>
              <a:gd name="connsiteY108" fmla="*/ 1674018 h 1735931"/>
              <a:gd name="connsiteX109" fmla="*/ 3152774 w 6631780"/>
              <a:gd name="connsiteY109" fmla="*/ 1690687 h 1735931"/>
              <a:gd name="connsiteX110" fmla="*/ 3259930 w 6631780"/>
              <a:gd name="connsiteY110" fmla="*/ 1707356 h 1735931"/>
              <a:gd name="connsiteX111" fmla="*/ 3374230 w 6631780"/>
              <a:gd name="connsiteY111" fmla="*/ 1662112 h 1735931"/>
              <a:gd name="connsiteX112" fmla="*/ 3479005 w 6631780"/>
              <a:gd name="connsiteY112" fmla="*/ 1657350 h 1735931"/>
              <a:gd name="connsiteX113" fmla="*/ 3552824 w 6631780"/>
              <a:gd name="connsiteY113" fmla="*/ 1669256 h 1735931"/>
              <a:gd name="connsiteX114" fmla="*/ 3588542 w 6631780"/>
              <a:gd name="connsiteY114" fmla="*/ 1624012 h 1735931"/>
              <a:gd name="connsiteX115" fmla="*/ 3636167 w 6631780"/>
              <a:gd name="connsiteY115" fmla="*/ 1602581 h 1735931"/>
              <a:gd name="connsiteX116" fmla="*/ 3679030 w 6631780"/>
              <a:gd name="connsiteY116" fmla="*/ 1607343 h 1735931"/>
              <a:gd name="connsiteX117" fmla="*/ 3729036 w 6631780"/>
              <a:gd name="connsiteY117" fmla="*/ 1662112 h 1735931"/>
              <a:gd name="connsiteX118" fmla="*/ 3733799 w 6631780"/>
              <a:gd name="connsiteY118" fmla="*/ 1664493 h 1735931"/>
              <a:gd name="connsiteX119" fmla="*/ 3774280 w 6631780"/>
              <a:gd name="connsiteY119" fmla="*/ 1688306 h 1735931"/>
              <a:gd name="connsiteX120" fmla="*/ 3831430 w 6631780"/>
              <a:gd name="connsiteY120" fmla="*/ 1693068 h 1735931"/>
              <a:gd name="connsiteX121" fmla="*/ 3871911 w 6631780"/>
              <a:gd name="connsiteY121" fmla="*/ 1683543 h 1735931"/>
              <a:gd name="connsiteX122" fmla="*/ 3905249 w 6631780"/>
              <a:gd name="connsiteY122" fmla="*/ 1640681 h 1735931"/>
              <a:gd name="connsiteX123" fmla="*/ 4038599 w 6631780"/>
              <a:gd name="connsiteY123" fmla="*/ 1671637 h 1735931"/>
              <a:gd name="connsiteX124" fmla="*/ 4100511 w 6631780"/>
              <a:gd name="connsiteY124" fmla="*/ 1602581 h 1735931"/>
              <a:gd name="connsiteX125" fmla="*/ 4276724 w 6631780"/>
              <a:gd name="connsiteY125" fmla="*/ 1631156 h 1735931"/>
              <a:gd name="connsiteX126" fmla="*/ 4331492 w 6631780"/>
              <a:gd name="connsiteY126" fmla="*/ 1631156 h 1735931"/>
              <a:gd name="connsiteX127" fmla="*/ 4391024 w 6631780"/>
              <a:gd name="connsiteY127" fmla="*/ 1526381 h 1735931"/>
              <a:gd name="connsiteX128" fmla="*/ 4498180 w 6631780"/>
              <a:gd name="connsiteY128" fmla="*/ 1562100 h 1735931"/>
              <a:gd name="connsiteX129" fmla="*/ 4536280 w 6631780"/>
              <a:gd name="connsiteY129" fmla="*/ 1588293 h 1735931"/>
              <a:gd name="connsiteX130" fmla="*/ 4598192 w 6631780"/>
              <a:gd name="connsiteY130" fmla="*/ 1516856 h 1735931"/>
              <a:gd name="connsiteX131" fmla="*/ 4833936 w 6631780"/>
              <a:gd name="connsiteY131" fmla="*/ 1550193 h 1735931"/>
              <a:gd name="connsiteX132" fmla="*/ 4791074 w 6631780"/>
              <a:gd name="connsiteY132" fmla="*/ 1607343 h 1735931"/>
              <a:gd name="connsiteX133" fmla="*/ 4850605 w 6631780"/>
              <a:gd name="connsiteY133" fmla="*/ 1669256 h 1735931"/>
              <a:gd name="connsiteX134" fmla="*/ 4886324 w 6631780"/>
              <a:gd name="connsiteY134" fmla="*/ 1697831 h 1735931"/>
              <a:gd name="connsiteX135" fmla="*/ 5069680 w 6631780"/>
              <a:gd name="connsiteY135" fmla="*/ 1712118 h 1735931"/>
              <a:gd name="connsiteX136" fmla="*/ 5272086 w 6631780"/>
              <a:gd name="connsiteY136" fmla="*/ 1695450 h 1735931"/>
              <a:gd name="connsiteX137" fmla="*/ 5469730 w 6631780"/>
              <a:gd name="connsiteY137" fmla="*/ 1674018 h 1735931"/>
              <a:gd name="connsiteX138" fmla="*/ 5638799 w 6631780"/>
              <a:gd name="connsiteY138" fmla="*/ 1652587 h 1735931"/>
              <a:gd name="connsiteX139" fmla="*/ 5745955 w 6631780"/>
              <a:gd name="connsiteY139" fmla="*/ 1662112 h 1735931"/>
              <a:gd name="connsiteX140" fmla="*/ 5822155 w 6631780"/>
              <a:gd name="connsiteY140" fmla="*/ 1621631 h 1735931"/>
              <a:gd name="connsiteX141" fmla="*/ 5879305 w 6631780"/>
              <a:gd name="connsiteY141" fmla="*/ 1554956 h 1735931"/>
              <a:gd name="connsiteX142" fmla="*/ 5931692 w 6631780"/>
              <a:gd name="connsiteY142" fmla="*/ 1545431 h 1735931"/>
              <a:gd name="connsiteX143" fmla="*/ 6069805 w 6631780"/>
              <a:gd name="connsiteY143" fmla="*/ 1583531 h 1735931"/>
              <a:gd name="connsiteX144" fmla="*/ 6129336 w 6631780"/>
              <a:gd name="connsiteY144" fmla="*/ 1571625 h 1735931"/>
              <a:gd name="connsiteX145" fmla="*/ 6207917 w 6631780"/>
              <a:gd name="connsiteY145" fmla="*/ 1600200 h 1735931"/>
              <a:gd name="connsiteX146" fmla="*/ 6269830 w 6631780"/>
              <a:gd name="connsiteY146" fmla="*/ 1643062 h 1735931"/>
              <a:gd name="connsiteX147" fmla="*/ 6365080 w 6631780"/>
              <a:gd name="connsiteY147" fmla="*/ 1650206 h 1735931"/>
              <a:gd name="connsiteX148" fmla="*/ 6403180 w 6631780"/>
              <a:gd name="connsiteY148" fmla="*/ 1633537 h 1735931"/>
              <a:gd name="connsiteX149" fmla="*/ 6465092 w 6631780"/>
              <a:gd name="connsiteY149" fmla="*/ 1633537 h 1735931"/>
              <a:gd name="connsiteX150" fmla="*/ 6584155 w 6631780"/>
              <a:gd name="connsiteY150" fmla="*/ 1654968 h 1735931"/>
              <a:gd name="connsiteX151" fmla="*/ 6629399 w 6631780"/>
              <a:gd name="connsiteY151" fmla="*/ 1638300 h 1735931"/>
              <a:gd name="connsiteX152" fmla="*/ 6612730 w 6631780"/>
              <a:gd name="connsiteY152" fmla="*/ 1581150 h 1735931"/>
              <a:gd name="connsiteX153" fmla="*/ 6631780 w 6631780"/>
              <a:gd name="connsiteY153" fmla="*/ 1521618 h 1735931"/>
              <a:gd name="connsiteX154" fmla="*/ 6617492 w 6631780"/>
              <a:gd name="connsiteY154" fmla="*/ 1454943 h 1735931"/>
              <a:gd name="connsiteX155" fmla="*/ 6600824 w 6631780"/>
              <a:gd name="connsiteY155" fmla="*/ 1402556 h 1735931"/>
              <a:gd name="connsiteX156" fmla="*/ 6627017 w 6631780"/>
              <a:gd name="connsiteY156" fmla="*/ 1385887 h 1735931"/>
              <a:gd name="connsiteX157" fmla="*/ 6619874 w 6631780"/>
              <a:gd name="connsiteY157" fmla="*/ 1321593 h 1735931"/>
              <a:gd name="connsiteX0" fmla="*/ 6619874 w 6631780"/>
              <a:gd name="connsiteY0" fmla="*/ 1321593 h 1735931"/>
              <a:gd name="connsiteX1" fmla="*/ 6510336 w 6631780"/>
              <a:gd name="connsiteY1" fmla="*/ 1285875 h 1735931"/>
              <a:gd name="connsiteX2" fmla="*/ 6453186 w 6631780"/>
              <a:gd name="connsiteY2" fmla="*/ 1300162 h 1735931"/>
              <a:gd name="connsiteX3" fmla="*/ 6393655 w 6631780"/>
              <a:gd name="connsiteY3" fmla="*/ 1281112 h 1735931"/>
              <a:gd name="connsiteX4" fmla="*/ 6284117 w 6631780"/>
              <a:gd name="connsiteY4" fmla="*/ 1221581 h 1735931"/>
              <a:gd name="connsiteX5" fmla="*/ 6124574 w 6631780"/>
              <a:gd name="connsiteY5" fmla="*/ 1190625 h 1735931"/>
              <a:gd name="connsiteX6" fmla="*/ 5953124 w 6631780"/>
              <a:gd name="connsiteY6" fmla="*/ 1166812 h 1735931"/>
              <a:gd name="connsiteX7" fmla="*/ 5824536 w 6631780"/>
              <a:gd name="connsiteY7" fmla="*/ 1090612 h 1735931"/>
              <a:gd name="connsiteX8" fmla="*/ 5745955 w 6631780"/>
              <a:gd name="connsiteY8" fmla="*/ 1062037 h 1735931"/>
              <a:gd name="connsiteX9" fmla="*/ 5534024 w 6631780"/>
              <a:gd name="connsiteY9" fmla="*/ 1033462 h 1735931"/>
              <a:gd name="connsiteX10" fmla="*/ 5403055 w 6631780"/>
              <a:gd name="connsiteY10" fmla="*/ 1026318 h 1735931"/>
              <a:gd name="connsiteX11" fmla="*/ 5329236 w 6631780"/>
              <a:gd name="connsiteY11" fmla="*/ 964406 h 1735931"/>
              <a:gd name="connsiteX12" fmla="*/ 5286374 w 6631780"/>
              <a:gd name="connsiteY12" fmla="*/ 890587 h 1735931"/>
              <a:gd name="connsiteX13" fmla="*/ 5210174 w 6631780"/>
              <a:gd name="connsiteY13" fmla="*/ 852487 h 1735931"/>
              <a:gd name="connsiteX14" fmla="*/ 5017292 w 6631780"/>
              <a:gd name="connsiteY14" fmla="*/ 797718 h 1735931"/>
              <a:gd name="connsiteX15" fmla="*/ 4888705 w 6631780"/>
              <a:gd name="connsiteY15" fmla="*/ 766762 h 1735931"/>
              <a:gd name="connsiteX16" fmla="*/ 4795836 w 6631780"/>
              <a:gd name="connsiteY16" fmla="*/ 747712 h 1735931"/>
              <a:gd name="connsiteX17" fmla="*/ 4652961 w 6631780"/>
              <a:gd name="connsiteY17" fmla="*/ 976312 h 1735931"/>
              <a:gd name="connsiteX18" fmla="*/ 4600574 w 6631780"/>
              <a:gd name="connsiteY18" fmla="*/ 1042987 h 1735931"/>
              <a:gd name="connsiteX19" fmla="*/ 4057649 w 6631780"/>
              <a:gd name="connsiteY19" fmla="*/ 1066800 h 1735931"/>
              <a:gd name="connsiteX20" fmla="*/ 3643311 w 6631780"/>
              <a:gd name="connsiteY20" fmla="*/ 1073943 h 1735931"/>
              <a:gd name="connsiteX21" fmla="*/ 2957511 w 6631780"/>
              <a:gd name="connsiteY21" fmla="*/ 1095375 h 1735931"/>
              <a:gd name="connsiteX22" fmla="*/ 2507455 w 6631780"/>
              <a:gd name="connsiteY22" fmla="*/ 1097756 h 1735931"/>
              <a:gd name="connsiteX23" fmla="*/ 2283617 w 6631780"/>
              <a:gd name="connsiteY23" fmla="*/ 1095375 h 1735931"/>
              <a:gd name="connsiteX24" fmla="*/ 2157411 w 6631780"/>
              <a:gd name="connsiteY24" fmla="*/ 1066800 h 1735931"/>
              <a:gd name="connsiteX25" fmla="*/ 2100261 w 6631780"/>
              <a:gd name="connsiteY25" fmla="*/ 1045368 h 1735931"/>
              <a:gd name="connsiteX26" fmla="*/ 2052636 w 6631780"/>
              <a:gd name="connsiteY26" fmla="*/ 1004887 h 1735931"/>
              <a:gd name="connsiteX27" fmla="*/ 2005011 w 6631780"/>
              <a:gd name="connsiteY27" fmla="*/ 904875 h 1735931"/>
              <a:gd name="connsiteX28" fmla="*/ 1976436 w 6631780"/>
              <a:gd name="connsiteY28" fmla="*/ 776287 h 1735931"/>
              <a:gd name="connsiteX29" fmla="*/ 1950242 w 6631780"/>
              <a:gd name="connsiteY29" fmla="*/ 647700 h 1735931"/>
              <a:gd name="connsiteX30" fmla="*/ 1914524 w 6631780"/>
              <a:gd name="connsiteY30" fmla="*/ 592931 h 1735931"/>
              <a:gd name="connsiteX31" fmla="*/ 1802605 w 6631780"/>
              <a:gd name="connsiteY31" fmla="*/ 526256 h 1735931"/>
              <a:gd name="connsiteX32" fmla="*/ 1674017 w 6631780"/>
              <a:gd name="connsiteY32" fmla="*/ 483393 h 1735931"/>
              <a:gd name="connsiteX33" fmla="*/ 1547811 w 6631780"/>
              <a:gd name="connsiteY33" fmla="*/ 473868 h 1735931"/>
              <a:gd name="connsiteX34" fmla="*/ 1438274 w 6631780"/>
              <a:gd name="connsiteY34" fmla="*/ 478631 h 1735931"/>
              <a:gd name="connsiteX35" fmla="*/ 1388267 w 6631780"/>
              <a:gd name="connsiteY35" fmla="*/ 492918 h 1735931"/>
              <a:gd name="connsiteX36" fmla="*/ 1347786 w 6631780"/>
              <a:gd name="connsiteY36" fmla="*/ 473868 h 1735931"/>
              <a:gd name="connsiteX37" fmla="*/ 1283492 w 6631780"/>
              <a:gd name="connsiteY37" fmla="*/ 419100 h 1735931"/>
              <a:gd name="connsiteX38" fmla="*/ 1245392 w 6631780"/>
              <a:gd name="connsiteY38" fmla="*/ 359568 h 1735931"/>
              <a:gd name="connsiteX39" fmla="*/ 1264442 w 6631780"/>
              <a:gd name="connsiteY39" fmla="*/ 335756 h 1735931"/>
              <a:gd name="connsiteX40" fmla="*/ 1112042 w 6631780"/>
              <a:gd name="connsiteY40" fmla="*/ 269081 h 1735931"/>
              <a:gd name="connsiteX41" fmla="*/ 990599 w 6631780"/>
              <a:gd name="connsiteY41" fmla="*/ 357187 h 1735931"/>
              <a:gd name="connsiteX42" fmla="*/ 871536 w 6631780"/>
              <a:gd name="connsiteY42" fmla="*/ 342900 h 1735931"/>
              <a:gd name="connsiteX43" fmla="*/ 802480 w 6631780"/>
              <a:gd name="connsiteY43" fmla="*/ 347662 h 1735931"/>
              <a:gd name="connsiteX44" fmla="*/ 726282 w 6631780"/>
              <a:gd name="connsiteY44" fmla="*/ 300038 h 1735931"/>
              <a:gd name="connsiteX45" fmla="*/ 616744 w 6631780"/>
              <a:gd name="connsiteY45" fmla="*/ 207169 h 1735931"/>
              <a:gd name="connsiteX46" fmla="*/ 473867 w 6631780"/>
              <a:gd name="connsiteY46" fmla="*/ 109537 h 1735931"/>
              <a:gd name="connsiteX47" fmla="*/ 400050 w 6631780"/>
              <a:gd name="connsiteY47" fmla="*/ 0 h 1735931"/>
              <a:gd name="connsiteX48" fmla="*/ 176213 w 6631780"/>
              <a:gd name="connsiteY48" fmla="*/ 33339 h 1735931"/>
              <a:gd name="connsiteX49" fmla="*/ 21432 w 6631780"/>
              <a:gd name="connsiteY49" fmla="*/ 59530 h 1735931"/>
              <a:gd name="connsiteX50" fmla="*/ 0 w 6631780"/>
              <a:gd name="connsiteY50" fmla="*/ 135732 h 1735931"/>
              <a:gd name="connsiteX51" fmla="*/ 16670 w 6631780"/>
              <a:gd name="connsiteY51" fmla="*/ 240506 h 1735931"/>
              <a:gd name="connsiteX52" fmla="*/ 92869 w 6631780"/>
              <a:gd name="connsiteY52" fmla="*/ 361950 h 1735931"/>
              <a:gd name="connsiteX53" fmla="*/ 154781 w 6631780"/>
              <a:gd name="connsiteY53" fmla="*/ 390524 h 1735931"/>
              <a:gd name="connsiteX54" fmla="*/ 228600 w 6631780"/>
              <a:gd name="connsiteY54" fmla="*/ 452437 h 1735931"/>
              <a:gd name="connsiteX55" fmla="*/ 278606 w 6631780"/>
              <a:gd name="connsiteY55" fmla="*/ 485775 h 1735931"/>
              <a:gd name="connsiteX56" fmla="*/ 347661 w 6631780"/>
              <a:gd name="connsiteY56" fmla="*/ 519112 h 1735931"/>
              <a:gd name="connsiteX57" fmla="*/ 404811 w 6631780"/>
              <a:gd name="connsiteY57" fmla="*/ 559594 h 1735931"/>
              <a:gd name="connsiteX58" fmla="*/ 461962 w 6631780"/>
              <a:gd name="connsiteY58" fmla="*/ 688181 h 1735931"/>
              <a:gd name="connsiteX59" fmla="*/ 511967 w 6631780"/>
              <a:gd name="connsiteY59" fmla="*/ 783431 h 1735931"/>
              <a:gd name="connsiteX60" fmla="*/ 611980 w 6631780"/>
              <a:gd name="connsiteY60" fmla="*/ 792955 h 1735931"/>
              <a:gd name="connsiteX61" fmla="*/ 621505 w 6631780"/>
              <a:gd name="connsiteY61" fmla="*/ 857250 h 1735931"/>
              <a:gd name="connsiteX62" fmla="*/ 588168 w 6631780"/>
              <a:gd name="connsiteY62" fmla="*/ 952499 h 1735931"/>
              <a:gd name="connsiteX63" fmla="*/ 528636 w 6631780"/>
              <a:gd name="connsiteY63" fmla="*/ 1042987 h 1735931"/>
              <a:gd name="connsiteX64" fmla="*/ 557211 w 6631780"/>
              <a:gd name="connsiteY64" fmla="*/ 1000125 h 1735931"/>
              <a:gd name="connsiteX65" fmla="*/ 614361 w 6631780"/>
              <a:gd name="connsiteY65" fmla="*/ 1083468 h 1735931"/>
              <a:gd name="connsiteX66" fmla="*/ 831055 w 6631780"/>
              <a:gd name="connsiteY66" fmla="*/ 1162050 h 1735931"/>
              <a:gd name="connsiteX67" fmla="*/ 866774 w 6631780"/>
              <a:gd name="connsiteY67" fmla="*/ 1159669 h 1735931"/>
              <a:gd name="connsiteX68" fmla="*/ 935830 w 6631780"/>
              <a:gd name="connsiteY68" fmla="*/ 1173956 h 1735931"/>
              <a:gd name="connsiteX69" fmla="*/ 1038224 w 6631780"/>
              <a:gd name="connsiteY69" fmla="*/ 1173956 h 1735931"/>
              <a:gd name="connsiteX70" fmla="*/ 1107280 w 6631780"/>
              <a:gd name="connsiteY70" fmla="*/ 1135856 h 1735931"/>
              <a:gd name="connsiteX71" fmla="*/ 1166811 w 6631780"/>
              <a:gd name="connsiteY71" fmla="*/ 1133475 h 1735931"/>
              <a:gd name="connsiteX72" fmla="*/ 1273967 w 6631780"/>
              <a:gd name="connsiteY72" fmla="*/ 1204912 h 1735931"/>
              <a:gd name="connsiteX73" fmla="*/ 1278730 w 6631780"/>
              <a:gd name="connsiteY73" fmla="*/ 1173956 h 1735931"/>
              <a:gd name="connsiteX74" fmla="*/ 1350167 w 6631780"/>
              <a:gd name="connsiteY74" fmla="*/ 1212056 h 1735931"/>
              <a:gd name="connsiteX75" fmla="*/ 1471611 w 6631780"/>
              <a:gd name="connsiteY75" fmla="*/ 1295400 h 1735931"/>
              <a:gd name="connsiteX76" fmla="*/ 1550192 w 6631780"/>
              <a:gd name="connsiteY76" fmla="*/ 1312068 h 1735931"/>
              <a:gd name="connsiteX77" fmla="*/ 1614486 w 6631780"/>
              <a:gd name="connsiteY77" fmla="*/ 1426368 h 1735931"/>
              <a:gd name="connsiteX78" fmla="*/ 1826417 w 6631780"/>
              <a:gd name="connsiteY78" fmla="*/ 1526381 h 1735931"/>
              <a:gd name="connsiteX79" fmla="*/ 1940717 w 6631780"/>
              <a:gd name="connsiteY79" fmla="*/ 1533525 h 1735931"/>
              <a:gd name="connsiteX80" fmla="*/ 2162174 w 6631780"/>
              <a:gd name="connsiteY80" fmla="*/ 1514475 h 1735931"/>
              <a:gd name="connsiteX81" fmla="*/ 2269330 w 6631780"/>
              <a:gd name="connsiteY81" fmla="*/ 1514475 h 1735931"/>
              <a:gd name="connsiteX82" fmla="*/ 2338386 w 6631780"/>
              <a:gd name="connsiteY82" fmla="*/ 1550193 h 1735931"/>
              <a:gd name="connsiteX83" fmla="*/ 2393155 w 6631780"/>
              <a:gd name="connsiteY83" fmla="*/ 1602581 h 1735931"/>
              <a:gd name="connsiteX84" fmla="*/ 2469355 w 6631780"/>
              <a:gd name="connsiteY84" fmla="*/ 1583531 h 1735931"/>
              <a:gd name="connsiteX85" fmla="*/ 2559842 w 6631780"/>
              <a:gd name="connsiteY85" fmla="*/ 1566862 h 1735931"/>
              <a:gd name="connsiteX86" fmla="*/ 2614611 w 6631780"/>
              <a:gd name="connsiteY86" fmla="*/ 1585912 h 1735931"/>
              <a:gd name="connsiteX87" fmla="*/ 2736055 w 6631780"/>
              <a:gd name="connsiteY87" fmla="*/ 1685925 h 1735931"/>
              <a:gd name="connsiteX88" fmla="*/ 2814636 w 6631780"/>
              <a:gd name="connsiteY88" fmla="*/ 1728787 h 1735931"/>
              <a:gd name="connsiteX89" fmla="*/ 2912267 w 6631780"/>
              <a:gd name="connsiteY89" fmla="*/ 1735931 h 1735931"/>
              <a:gd name="connsiteX90" fmla="*/ 3000374 w 6631780"/>
              <a:gd name="connsiteY90" fmla="*/ 1724025 h 1735931"/>
              <a:gd name="connsiteX91" fmla="*/ 3033711 w 6631780"/>
              <a:gd name="connsiteY91" fmla="*/ 1685925 h 1735931"/>
              <a:gd name="connsiteX92" fmla="*/ 3005136 w 6631780"/>
              <a:gd name="connsiteY92" fmla="*/ 1628775 h 1735931"/>
              <a:gd name="connsiteX93" fmla="*/ 2909886 w 6631780"/>
              <a:gd name="connsiteY93" fmla="*/ 1595437 h 1735931"/>
              <a:gd name="connsiteX94" fmla="*/ 2793205 w 6631780"/>
              <a:gd name="connsiteY94" fmla="*/ 1595437 h 1735931"/>
              <a:gd name="connsiteX95" fmla="*/ 2762249 w 6631780"/>
              <a:gd name="connsiteY95" fmla="*/ 1578768 h 1735931"/>
              <a:gd name="connsiteX96" fmla="*/ 2783680 w 6631780"/>
              <a:gd name="connsiteY96" fmla="*/ 1557337 h 1735931"/>
              <a:gd name="connsiteX97" fmla="*/ 2876549 w 6631780"/>
              <a:gd name="connsiteY97" fmla="*/ 1545431 h 1735931"/>
              <a:gd name="connsiteX98" fmla="*/ 2964655 w 6631780"/>
              <a:gd name="connsiteY98" fmla="*/ 1547812 h 1735931"/>
              <a:gd name="connsiteX99" fmla="*/ 3043236 w 6631780"/>
              <a:gd name="connsiteY99" fmla="*/ 1493043 h 1735931"/>
              <a:gd name="connsiteX100" fmla="*/ 3081336 w 6631780"/>
              <a:gd name="connsiteY100" fmla="*/ 1495425 h 1735931"/>
              <a:gd name="connsiteX101" fmla="*/ 3131342 w 6631780"/>
              <a:gd name="connsiteY101" fmla="*/ 1543050 h 1735931"/>
              <a:gd name="connsiteX102" fmla="*/ 3200399 w 6631780"/>
              <a:gd name="connsiteY102" fmla="*/ 1562100 h 1735931"/>
              <a:gd name="connsiteX103" fmla="*/ 3212305 w 6631780"/>
              <a:gd name="connsiteY103" fmla="*/ 1593056 h 1735931"/>
              <a:gd name="connsiteX104" fmla="*/ 3212305 w 6631780"/>
              <a:gd name="connsiteY104" fmla="*/ 1628775 h 1735931"/>
              <a:gd name="connsiteX105" fmla="*/ 3164680 w 6631780"/>
              <a:gd name="connsiteY105" fmla="*/ 1664493 h 1735931"/>
              <a:gd name="connsiteX106" fmla="*/ 3119436 w 6631780"/>
              <a:gd name="connsiteY106" fmla="*/ 1621631 h 1735931"/>
              <a:gd name="connsiteX107" fmla="*/ 3095624 w 6631780"/>
              <a:gd name="connsiteY107" fmla="*/ 1574006 h 1735931"/>
              <a:gd name="connsiteX108" fmla="*/ 3069430 w 6631780"/>
              <a:gd name="connsiteY108" fmla="*/ 1595437 h 1735931"/>
              <a:gd name="connsiteX109" fmla="*/ 3086099 w 6631780"/>
              <a:gd name="connsiteY109" fmla="*/ 1674018 h 1735931"/>
              <a:gd name="connsiteX110" fmla="*/ 3152774 w 6631780"/>
              <a:gd name="connsiteY110" fmla="*/ 1690687 h 1735931"/>
              <a:gd name="connsiteX111" fmla="*/ 3259930 w 6631780"/>
              <a:gd name="connsiteY111" fmla="*/ 1707356 h 1735931"/>
              <a:gd name="connsiteX112" fmla="*/ 3374230 w 6631780"/>
              <a:gd name="connsiteY112" fmla="*/ 1662112 h 1735931"/>
              <a:gd name="connsiteX113" fmla="*/ 3479005 w 6631780"/>
              <a:gd name="connsiteY113" fmla="*/ 1657350 h 1735931"/>
              <a:gd name="connsiteX114" fmla="*/ 3552824 w 6631780"/>
              <a:gd name="connsiteY114" fmla="*/ 1669256 h 1735931"/>
              <a:gd name="connsiteX115" fmla="*/ 3588542 w 6631780"/>
              <a:gd name="connsiteY115" fmla="*/ 1624012 h 1735931"/>
              <a:gd name="connsiteX116" fmla="*/ 3636167 w 6631780"/>
              <a:gd name="connsiteY116" fmla="*/ 1602581 h 1735931"/>
              <a:gd name="connsiteX117" fmla="*/ 3679030 w 6631780"/>
              <a:gd name="connsiteY117" fmla="*/ 1607343 h 1735931"/>
              <a:gd name="connsiteX118" fmla="*/ 3729036 w 6631780"/>
              <a:gd name="connsiteY118" fmla="*/ 1662112 h 1735931"/>
              <a:gd name="connsiteX119" fmla="*/ 3733799 w 6631780"/>
              <a:gd name="connsiteY119" fmla="*/ 1664493 h 1735931"/>
              <a:gd name="connsiteX120" fmla="*/ 3774280 w 6631780"/>
              <a:gd name="connsiteY120" fmla="*/ 1688306 h 1735931"/>
              <a:gd name="connsiteX121" fmla="*/ 3831430 w 6631780"/>
              <a:gd name="connsiteY121" fmla="*/ 1693068 h 1735931"/>
              <a:gd name="connsiteX122" fmla="*/ 3871911 w 6631780"/>
              <a:gd name="connsiteY122" fmla="*/ 1683543 h 1735931"/>
              <a:gd name="connsiteX123" fmla="*/ 3905249 w 6631780"/>
              <a:gd name="connsiteY123" fmla="*/ 1640681 h 1735931"/>
              <a:gd name="connsiteX124" fmla="*/ 4038599 w 6631780"/>
              <a:gd name="connsiteY124" fmla="*/ 1671637 h 1735931"/>
              <a:gd name="connsiteX125" fmla="*/ 4100511 w 6631780"/>
              <a:gd name="connsiteY125" fmla="*/ 1602581 h 1735931"/>
              <a:gd name="connsiteX126" fmla="*/ 4276724 w 6631780"/>
              <a:gd name="connsiteY126" fmla="*/ 1631156 h 1735931"/>
              <a:gd name="connsiteX127" fmla="*/ 4331492 w 6631780"/>
              <a:gd name="connsiteY127" fmla="*/ 1631156 h 1735931"/>
              <a:gd name="connsiteX128" fmla="*/ 4391024 w 6631780"/>
              <a:gd name="connsiteY128" fmla="*/ 1526381 h 1735931"/>
              <a:gd name="connsiteX129" fmla="*/ 4498180 w 6631780"/>
              <a:gd name="connsiteY129" fmla="*/ 1562100 h 1735931"/>
              <a:gd name="connsiteX130" fmla="*/ 4536280 w 6631780"/>
              <a:gd name="connsiteY130" fmla="*/ 1588293 h 1735931"/>
              <a:gd name="connsiteX131" fmla="*/ 4598192 w 6631780"/>
              <a:gd name="connsiteY131" fmla="*/ 1516856 h 1735931"/>
              <a:gd name="connsiteX132" fmla="*/ 4833936 w 6631780"/>
              <a:gd name="connsiteY132" fmla="*/ 1550193 h 1735931"/>
              <a:gd name="connsiteX133" fmla="*/ 4791074 w 6631780"/>
              <a:gd name="connsiteY133" fmla="*/ 1607343 h 1735931"/>
              <a:gd name="connsiteX134" fmla="*/ 4850605 w 6631780"/>
              <a:gd name="connsiteY134" fmla="*/ 1669256 h 1735931"/>
              <a:gd name="connsiteX135" fmla="*/ 4886324 w 6631780"/>
              <a:gd name="connsiteY135" fmla="*/ 1697831 h 1735931"/>
              <a:gd name="connsiteX136" fmla="*/ 5069680 w 6631780"/>
              <a:gd name="connsiteY136" fmla="*/ 1712118 h 1735931"/>
              <a:gd name="connsiteX137" fmla="*/ 5272086 w 6631780"/>
              <a:gd name="connsiteY137" fmla="*/ 1695450 h 1735931"/>
              <a:gd name="connsiteX138" fmla="*/ 5469730 w 6631780"/>
              <a:gd name="connsiteY138" fmla="*/ 1674018 h 1735931"/>
              <a:gd name="connsiteX139" fmla="*/ 5638799 w 6631780"/>
              <a:gd name="connsiteY139" fmla="*/ 1652587 h 1735931"/>
              <a:gd name="connsiteX140" fmla="*/ 5745955 w 6631780"/>
              <a:gd name="connsiteY140" fmla="*/ 1662112 h 1735931"/>
              <a:gd name="connsiteX141" fmla="*/ 5822155 w 6631780"/>
              <a:gd name="connsiteY141" fmla="*/ 1621631 h 1735931"/>
              <a:gd name="connsiteX142" fmla="*/ 5879305 w 6631780"/>
              <a:gd name="connsiteY142" fmla="*/ 1554956 h 1735931"/>
              <a:gd name="connsiteX143" fmla="*/ 5931692 w 6631780"/>
              <a:gd name="connsiteY143" fmla="*/ 1545431 h 1735931"/>
              <a:gd name="connsiteX144" fmla="*/ 6069805 w 6631780"/>
              <a:gd name="connsiteY144" fmla="*/ 1583531 h 1735931"/>
              <a:gd name="connsiteX145" fmla="*/ 6129336 w 6631780"/>
              <a:gd name="connsiteY145" fmla="*/ 1571625 h 1735931"/>
              <a:gd name="connsiteX146" fmla="*/ 6207917 w 6631780"/>
              <a:gd name="connsiteY146" fmla="*/ 1600200 h 1735931"/>
              <a:gd name="connsiteX147" fmla="*/ 6269830 w 6631780"/>
              <a:gd name="connsiteY147" fmla="*/ 1643062 h 1735931"/>
              <a:gd name="connsiteX148" fmla="*/ 6365080 w 6631780"/>
              <a:gd name="connsiteY148" fmla="*/ 1650206 h 1735931"/>
              <a:gd name="connsiteX149" fmla="*/ 6403180 w 6631780"/>
              <a:gd name="connsiteY149" fmla="*/ 1633537 h 1735931"/>
              <a:gd name="connsiteX150" fmla="*/ 6465092 w 6631780"/>
              <a:gd name="connsiteY150" fmla="*/ 1633537 h 1735931"/>
              <a:gd name="connsiteX151" fmla="*/ 6584155 w 6631780"/>
              <a:gd name="connsiteY151" fmla="*/ 1654968 h 1735931"/>
              <a:gd name="connsiteX152" fmla="*/ 6629399 w 6631780"/>
              <a:gd name="connsiteY152" fmla="*/ 1638300 h 1735931"/>
              <a:gd name="connsiteX153" fmla="*/ 6612730 w 6631780"/>
              <a:gd name="connsiteY153" fmla="*/ 1581150 h 1735931"/>
              <a:gd name="connsiteX154" fmla="*/ 6631780 w 6631780"/>
              <a:gd name="connsiteY154" fmla="*/ 1521618 h 1735931"/>
              <a:gd name="connsiteX155" fmla="*/ 6617492 w 6631780"/>
              <a:gd name="connsiteY155" fmla="*/ 1454943 h 1735931"/>
              <a:gd name="connsiteX156" fmla="*/ 6600824 w 6631780"/>
              <a:gd name="connsiteY156" fmla="*/ 1402556 h 1735931"/>
              <a:gd name="connsiteX157" fmla="*/ 6627017 w 6631780"/>
              <a:gd name="connsiteY157" fmla="*/ 1385887 h 1735931"/>
              <a:gd name="connsiteX158" fmla="*/ 6619874 w 6631780"/>
              <a:gd name="connsiteY158" fmla="*/ 1321593 h 1735931"/>
              <a:gd name="connsiteX0" fmla="*/ 6707980 w 6719886"/>
              <a:gd name="connsiteY0" fmla="*/ 1359691 h 1774029"/>
              <a:gd name="connsiteX1" fmla="*/ 6598442 w 6719886"/>
              <a:gd name="connsiteY1" fmla="*/ 1323973 h 1774029"/>
              <a:gd name="connsiteX2" fmla="*/ 6541292 w 6719886"/>
              <a:gd name="connsiteY2" fmla="*/ 1338260 h 1774029"/>
              <a:gd name="connsiteX3" fmla="*/ 6481761 w 6719886"/>
              <a:gd name="connsiteY3" fmla="*/ 1319210 h 1774029"/>
              <a:gd name="connsiteX4" fmla="*/ 6372223 w 6719886"/>
              <a:gd name="connsiteY4" fmla="*/ 1259679 h 1774029"/>
              <a:gd name="connsiteX5" fmla="*/ 6212680 w 6719886"/>
              <a:gd name="connsiteY5" fmla="*/ 1228723 h 1774029"/>
              <a:gd name="connsiteX6" fmla="*/ 6041230 w 6719886"/>
              <a:gd name="connsiteY6" fmla="*/ 1204910 h 1774029"/>
              <a:gd name="connsiteX7" fmla="*/ 5912642 w 6719886"/>
              <a:gd name="connsiteY7" fmla="*/ 1128710 h 1774029"/>
              <a:gd name="connsiteX8" fmla="*/ 5834061 w 6719886"/>
              <a:gd name="connsiteY8" fmla="*/ 1100135 h 1774029"/>
              <a:gd name="connsiteX9" fmla="*/ 5622130 w 6719886"/>
              <a:gd name="connsiteY9" fmla="*/ 1071560 h 1774029"/>
              <a:gd name="connsiteX10" fmla="*/ 5491161 w 6719886"/>
              <a:gd name="connsiteY10" fmla="*/ 1064416 h 1774029"/>
              <a:gd name="connsiteX11" fmla="*/ 5417342 w 6719886"/>
              <a:gd name="connsiteY11" fmla="*/ 1002504 h 1774029"/>
              <a:gd name="connsiteX12" fmla="*/ 5374480 w 6719886"/>
              <a:gd name="connsiteY12" fmla="*/ 928685 h 1774029"/>
              <a:gd name="connsiteX13" fmla="*/ 5298280 w 6719886"/>
              <a:gd name="connsiteY13" fmla="*/ 890585 h 1774029"/>
              <a:gd name="connsiteX14" fmla="*/ 5105398 w 6719886"/>
              <a:gd name="connsiteY14" fmla="*/ 835816 h 1774029"/>
              <a:gd name="connsiteX15" fmla="*/ 4976811 w 6719886"/>
              <a:gd name="connsiteY15" fmla="*/ 804860 h 1774029"/>
              <a:gd name="connsiteX16" fmla="*/ 4883942 w 6719886"/>
              <a:gd name="connsiteY16" fmla="*/ 785810 h 1774029"/>
              <a:gd name="connsiteX17" fmla="*/ 4741067 w 6719886"/>
              <a:gd name="connsiteY17" fmla="*/ 1014410 h 1774029"/>
              <a:gd name="connsiteX18" fmla="*/ 4688680 w 6719886"/>
              <a:gd name="connsiteY18" fmla="*/ 1081085 h 1774029"/>
              <a:gd name="connsiteX19" fmla="*/ 4145755 w 6719886"/>
              <a:gd name="connsiteY19" fmla="*/ 1104898 h 1774029"/>
              <a:gd name="connsiteX20" fmla="*/ 3731417 w 6719886"/>
              <a:gd name="connsiteY20" fmla="*/ 1112041 h 1774029"/>
              <a:gd name="connsiteX21" fmla="*/ 3045617 w 6719886"/>
              <a:gd name="connsiteY21" fmla="*/ 1133473 h 1774029"/>
              <a:gd name="connsiteX22" fmla="*/ 2595561 w 6719886"/>
              <a:gd name="connsiteY22" fmla="*/ 1135854 h 1774029"/>
              <a:gd name="connsiteX23" fmla="*/ 2371723 w 6719886"/>
              <a:gd name="connsiteY23" fmla="*/ 1133473 h 1774029"/>
              <a:gd name="connsiteX24" fmla="*/ 2245517 w 6719886"/>
              <a:gd name="connsiteY24" fmla="*/ 1104898 h 1774029"/>
              <a:gd name="connsiteX25" fmla="*/ 2188367 w 6719886"/>
              <a:gd name="connsiteY25" fmla="*/ 1083466 h 1774029"/>
              <a:gd name="connsiteX26" fmla="*/ 2140742 w 6719886"/>
              <a:gd name="connsiteY26" fmla="*/ 1042985 h 1774029"/>
              <a:gd name="connsiteX27" fmla="*/ 2093117 w 6719886"/>
              <a:gd name="connsiteY27" fmla="*/ 942973 h 1774029"/>
              <a:gd name="connsiteX28" fmla="*/ 2064542 w 6719886"/>
              <a:gd name="connsiteY28" fmla="*/ 814385 h 1774029"/>
              <a:gd name="connsiteX29" fmla="*/ 2038348 w 6719886"/>
              <a:gd name="connsiteY29" fmla="*/ 685798 h 1774029"/>
              <a:gd name="connsiteX30" fmla="*/ 2002630 w 6719886"/>
              <a:gd name="connsiteY30" fmla="*/ 631029 h 1774029"/>
              <a:gd name="connsiteX31" fmla="*/ 1890711 w 6719886"/>
              <a:gd name="connsiteY31" fmla="*/ 564354 h 1774029"/>
              <a:gd name="connsiteX32" fmla="*/ 1762123 w 6719886"/>
              <a:gd name="connsiteY32" fmla="*/ 521491 h 1774029"/>
              <a:gd name="connsiteX33" fmla="*/ 1635917 w 6719886"/>
              <a:gd name="connsiteY33" fmla="*/ 511966 h 1774029"/>
              <a:gd name="connsiteX34" fmla="*/ 1526380 w 6719886"/>
              <a:gd name="connsiteY34" fmla="*/ 516729 h 1774029"/>
              <a:gd name="connsiteX35" fmla="*/ 1476373 w 6719886"/>
              <a:gd name="connsiteY35" fmla="*/ 531016 h 1774029"/>
              <a:gd name="connsiteX36" fmla="*/ 1435892 w 6719886"/>
              <a:gd name="connsiteY36" fmla="*/ 511966 h 1774029"/>
              <a:gd name="connsiteX37" fmla="*/ 1371598 w 6719886"/>
              <a:gd name="connsiteY37" fmla="*/ 457198 h 1774029"/>
              <a:gd name="connsiteX38" fmla="*/ 1333498 w 6719886"/>
              <a:gd name="connsiteY38" fmla="*/ 397666 h 1774029"/>
              <a:gd name="connsiteX39" fmla="*/ 1352548 w 6719886"/>
              <a:gd name="connsiteY39" fmla="*/ 373854 h 1774029"/>
              <a:gd name="connsiteX40" fmla="*/ 1200148 w 6719886"/>
              <a:gd name="connsiteY40" fmla="*/ 307179 h 1774029"/>
              <a:gd name="connsiteX41" fmla="*/ 1078705 w 6719886"/>
              <a:gd name="connsiteY41" fmla="*/ 395285 h 1774029"/>
              <a:gd name="connsiteX42" fmla="*/ 959642 w 6719886"/>
              <a:gd name="connsiteY42" fmla="*/ 380998 h 1774029"/>
              <a:gd name="connsiteX43" fmla="*/ 890586 w 6719886"/>
              <a:gd name="connsiteY43" fmla="*/ 385760 h 1774029"/>
              <a:gd name="connsiteX44" fmla="*/ 814388 w 6719886"/>
              <a:gd name="connsiteY44" fmla="*/ 338136 h 1774029"/>
              <a:gd name="connsiteX45" fmla="*/ 704850 w 6719886"/>
              <a:gd name="connsiteY45" fmla="*/ 245267 h 1774029"/>
              <a:gd name="connsiteX46" fmla="*/ 561973 w 6719886"/>
              <a:gd name="connsiteY46" fmla="*/ 147635 h 1774029"/>
              <a:gd name="connsiteX47" fmla="*/ 488156 w 6719886"/>
              <a:gd name="connsiteY47" fmla="*/ 38098 h 1774029"/>
              <a:gd name="connsiteX48" fmla="*/ 0 w 6719886"/>
              <a:gd name="connsiteY48" fmla="*/ 0 h 1774029"/>
              <a:gd name="connsiteX49" fmla="*/ 109538 w 6719886"/>
              <a:gd name="connsiteY49" fmla="*/ 97628 h 1774029"/>
              <a:gd name="connsiteX50" fmla="*/ 88106 w 6719886"/>
              <a:gd name="connsiteY50" fmla="*/ 173830 h 1774029"/>
              <a:gd name="connsiteX51" fmla="*/ 104776 w 6719886"/>
              <a:gd name="connsiteY51" fmla="*/ 278604 h 1774029"/>
              <a:gd name="connsiteX52" fmla="*/ 180975 w 6719886"/>
              <a:gd name="connsiteY52" fmla="*/ 400048 h 1774029"/>
              <a:gd name="connsiteX53" fmla="*/ 242887 w 6719886"/>
              <a:gd name="connsiteY53" fmla="*/ 428622 h 1774029"/>
              <a:gd name="connsiteX54" fmla="*/ 316706 w 6719886"/>
              <a:gd name="connsiteY54" fmla="*/ 490535 h 1774029"/>
              <a:gd name="connsiteX55" fmla="*/ 366712 w 6719886"/>
              <a:gd name="connsiteY55" fmla="*/ 523873 h 1774029"/>
              <a:gd name="connsiteX56" fmla="*/ 435767 w 6719886"/>
              <a:gd name="connsiteY56" fmla="*/ 557210 h 1774029"/>
              <a:gd name="connsiteX57" fmla="*/ 492917 w 6719886"/>
              <a:gd name="connsiteY57" fmla="*/ 597692 h 1774029"/>
              <a:gd name="connsiteX58" fmla="*/ 550068 w 6719886"/>
              <a:gd name="connsiteY58" fmla="*/ 726279 h 1774029"/>
              <a:gd name="connsiteX59" fmla="*/ 600073 w 6719886"/>
              <a:gd name="connsiteY59" fmla="*/ 821529 h 1774029"/>
              <a:gd name="connsiteX60" fmla="*/ 700086 w 6719886"/>
              <a:gd name="connsiteY60" fmla="*/ 831053 h 1774029"/>
              <a:gd name="connsiteX61" fmla="*/ 709611 w 6719886"/>
              <a:gd name="connsiteY61" fmla="*/ 895348 h 1774029"/>
              <a:gd name="connsiteX62" fmla="*/ 676274 w 6719886"/>
              <a:gd name="connsiteY62" fmla="*/ 990597 h 1774029"/>
              <a:gd name="connsiteX63" fmla="*/ 616742 w 6719886"/>
              <a:gd name="connsiteY63" fmla="*/ 1081085 h 1774029"/>
              <a:gd name="connsiteX64" fmla="*/ 645317 w 6719886"/>
              <a:gd name="connsiteY64" fmla="*/ 1038223 h 1774029"/>
              <a:gd name="connsiteX65" fmla="*/ 702467 w 6719886"/>
              <a:gd name="connsiteY65" fmla="*/ 1121566 h 1774029"/>
              <a:gd name="connsiteX66" fmla="*/ 919161 w 6719886"/>
              <a:gd name="connsiteY66" fmla="*/ 1200148 h 1774029"/>
              <a:gd name="connsiteX67" fmla="*/ 954880 w 6719886"/>
              <a:gd name="connsiteY67" fmla="*/ 1197767 h 1774029"/>
              <a:gd name="connsiteX68" fmla="*/ 1023936 w 6719886"/>
              <a:gd name="connsiteY68" fmla="*/ 1212054 h 1774029"/>
              <a:gd name="connsiteX69" fmla="*/ 1126330 w 6719886"/>
              <a:gd name="connsiteY69" fmla="*/ 1212054 h 1774029"/>
              <a:gd name="connsiteX70" fmla="*/ 1195386 w 6719886"/>
              <a:gd name="connsiteY70" fmla="*/ 1173954 h 1774029"/>
              <a:gd name="connsiteX71" fmla="*/ 1254917 w 6719886"/>
              <a:gd name="connsiteY71" fmla="*/ 1171573 h 1774029"/>
              <a:gd name="connsiteX72" fmla="*/ 1362073 w 6719886"/>
              <a:gd name="connsiteY72" fmla="*/ 1243010 h 1774029"/>
              <a:gd name="connsiteX73" fmla="*/ 1366836 w 6719886"/>
              <a:gd name="connsiteY73" fmla="*/ 1212054 h 1774029"/>
              <a:gd name="connsiteX74" fmla="*/ 1438273 w 6719886"/>
              <a:gd name="connsiteY74" fmla="*/ 1250154 h 1774029"/>
              <a:gd name="connsiteX75" fmla="*/ 1559717 w 6719886"/>
              <a:gd name="connsiteY75" fmla="*/ 1333498 h 1774029"/>
              <a:gd name="connsiteX76" fmla="*/ 1638298 w 6719886"/>
              <a:gd name="connsiteY76" fmla="*/ 1350166 h 1774029"/>
              <a:gd name="connsiteX77" fmla="*/ 1702592 w 6719886"/>
              <a:gd name="connsiteY77" fmla="*/ 1464466 h 1774029"/>
              <a:gd name="connsiteX78" fmla="*/ 1914523 w 6719886"/>
              <a:gd name="connsiteY78" fmla="*/ 1564479 h 1774029"/>
              <a:gd name="connsiteX79" fmla="*/ 2028823 w 6719886"/>
              <a:gd name="connsiteY79" fmla="*/ 1571623 h 1774029"/>
              <a:gd name="connsiteX80" fmla="*/ 2250280 w 6719886"/>
              <a:gd name="connsiteY80" fmla="*/ 1552573 h 1774029"/>
              <a:gd name="connsiteX81" fmla="*/ 2357436 w 6719886"/>
              <a:gd name="connsiteY81" fmla="*/ 1552573 h 1774029"/>
              <a:gd name="connsiteX82" fmla="*/ 2426492 w 6719886"/>
              <a:gd name="connsiteY82" fmla="*/ 1588291 h 1774029"/>
              <a:gd name="connsiteX83" fmla="*/ 2481261 w 6719886"/>
              <a:gd name="connsiteY83" fmla="*/ 1640679 h 1774029"/>
              <a:gd name="connsiteX84" fmla="*/ 2557461 w 6719886"/>
              <a:gd name="connsiteY84" fmla="*/ 1621629 h 1774029"/>
              <a:gd name="connsiteX85" fmla="*/ 2647948 w 6719886"/>
              <a:gd name="connsiteY85" fmla="*/ 1604960 h 1774029"/>
              <a:gd name="connsiteX86" fmla="*/ 2702717 w 6719886"/>
              <a:gd name="connsiteY86" fmla="*/ 1624010 h 1774029"/>
              <a:gd name="connsiteX87" fmla="*/ 2824161 w 6719886"/>
              <a:gd name="connsiteY87" fmla="*/ 1724023 h 1774029"/>
              <a:gd name="connsiteX88" fmla="*/ 2902742 w 6719886"/>
              <a:gd name="connsiteY88" fmla="*/ 1766885 h 1774029"/>
              <a:gd name="connsiteX89" fmla="*/ 3000373 w 6719886"/>
              <a:gd name="connsiteY89" fmla="*/ 1774029 h 1774029"/>
              <a:gd name="connsiteX90" fmla="*/ 3088480 w 6719886"/>
              <a:gd name="connsiteY90" fmla="*/ 1762123 h 1774029"/>
              <a:gd name="connsiteX91" fmla="*/ 3121817 w 6719886"/>
              <a:gd name="connsiteY91" fmla="*/ 1724023 h 1774029"/>
              <a:gd name="connsiteX92" fmla="*/ 3093242 w 6719886"/>
              <a:gd name="connsiteY92" fmla="*/ 1666873 h 1774029"/>
              <a:gd name="connsiteX93" fmla="*/ 2997992 w 6719886"/>
              <a:gd name="connsiteY93" fmla="*/ 1633535 h 1774029"/>
              <a:gd name="connsiteX94" fmla="*/ 2881311 w 6719886"/>
              <a:gd name="connsiteY94" fmla="*/ 1633535 h 1774029"/>
              <a:gd name="connsiteX95" fmla="*/ 2850355 w 6719886"/>
              <a:gd name="connsiteY95" fmla="*/ 1616866 h 1774029"/>
              <a:gd name="connsiteX96" fmla="*/ 2871786 w 6719886"/>
              <a:gd name="connsiteY96" fmla="*/ 1595435 h 1774029"/>
              <a:gd name="connsiteX97" fmla="*/ 2964655 w 6719886"/>
              <a:gd name="connsiteY97" fmla="*/ 1583529 h 1774029"/>
              <a:gd name="connsiteX98" fmla="*/ 3052761 w 6719886"/>
              <a:gd name="connsiteY98" fmla="*/ 1585910 h 1774029"/>
              <a:gd name="connsiteX99" fmla="*/ 3131342 w 6719886"/>
              <a:gd name="connsiteY99" fmla="*/ 1531141 h 1774029"/>
              <a:gd name="connsiteX100" fmla="*/ 3169442 w 6719886"/>
              <a:gd name="connsiteY100" fmla="*/ 1533523 h 1774029"/>
              <a:gd name="connsiteX101" fmla="*/ 3219448 w 6719886"/>
              <a:gd name="connsiteY101" fmla="*/ 1581148 h 1774029"/>
              <a:gd name="connsiteX102" fmla="*/ 3288505 w 6719886"/>
              <a:gd name="connsiteY102" fmla="*/ 1600198 h 1774029"/>
              <a:gd name="connsiteX103" fmla="*/ 3300411 w 6719886"/>
              <a:gd name="connsiteY103" fmla="*/ 1631154 h 1774029"/>
              <a:gd name="connsiteX104" fmla="*/ 3300411 w 6719886"/>
              <a:gd name="connsiteY104" fmla="*/ 1666873 h 1774029"/>
              <a:gd name="connsiteX105" fmla="*/ 3252786 w 6719886"/>
              <a:gd name="connsiteY105" fmla="*/ 1702591 h 1774029"/>
              <a:gd name="connsiteX106" fmla="*/ 3207542 w 6719886"/>
              <a:gd name="connsiteY106" fmla="*/ 1659729 h 1774029"/>
              <a:gd name="connsiteX107" fmla="*/ 3183730 w 6719886"/>
              <a:gd name="connsiteY107" fmla="*/ 1612104 h 1774029"/>
              <a:gd name="connsiteX108" fmla="*/ 3157536 w 6719886"/>
              <a:gd name="connsiteY108" fmla="*/ 1633535 h 1774029"/>
              <a:gd name="connsiteX109" fmla="*/ 3174205 w 6719886"/>
              <a:gd name="connsiteY109" fmla="*/ 1712116 h 1774029"/>
              <a:gd name="connsiteX110" fmla="*/ 3240880 w 6719886"/>
              <a:gd name="connsiteY110" fmla="*/ 1728785 h 1774029"/>
              <a:gd name="connsiteX111" fmla="*/ 3348036 w 6719886"/>
              <a:gd name="connsiteY111" fmla="*/ 1745454 h 1774029"/>
              <a:gd name="connsiteX112" fmla="*/ 3462336 w 6719886"/>
              <a:gd name="connsiteY112" fmla="*/ 1700210 h 1774029"/>
              <a:gd name="connsiteX113" fmla="*/ 3567111 w 6719886"/>
              <a:gd name="connsiteY113" fmla="*/ 1695448 h 1774029"/>
              <a:gd name="connsiteX114" fmla="*/ 3640930 w 6719886"/>
              <a:gd name="connsiteY114" fmla="*/ 1707354 h 1774029"/>
              <a:gd name="connsiteX115" fmla="*/ 3676648 w 6719886"/>
              <a:gd name="connsiteY115" fmla="*/ 1662110 h 1774029"/>
              <a:gd name="connsiteX116" fmla="*/ 3724273 w 6719886"/>
              <a:gd name="connsiteY116" fmla="*/ 1640679 h 1774029"/>
              <a:gd name="connsiteX117" fmla="*/ 3767136 w 6719886"/>
              <a:gd name="connsiteY117" fmla="*/ 1645441 h 1774029"/>
              <a:gd name="connsiteX118" fmla="*/ 3817142 w 6719886"/>
              <a:gd name="connsiteY118" fmla="*/ 1700210 h 1774029"/>
              <a:gd name="connsiteX119" fmla="*/ 3821905 w 6719886"/>
              <a:gd name="connsiteY119" fmla="*/ 1702591 h 1774029"/>
              <a:gd name="connsiteX120" fmla="*/ 3862386 w 6719886"/>
              <a:gd name="connsiteY120" fmla="*/ 1726404 h 1774029"/>
              <a:gd name="connsiteX121" fmla="*/ 3919536 w 6719886"/>
              <a:gd name="connsiteY121" fmla="*/ 1731166 h 1774029"/>
              <a:gd name="connsiteX122" fmla="*/ 3960017 w 6719886"/>
              <a:gd name="connsiteY122" fmla="*/ 1721641 h 1774029"/>
              <a:gd name="connsiteX123" fmla="*/ 3993355 w 6719886"/>
              <a:gd name="connsiteY123" fmla="*/ 1678779 h 1774029"/>
              <a:gd name="connsiteX124" fmla="*/ 4126705 w 6719886"/>
              <a:gd name="connsiteY124" fmla="*/ 1709735 h 1774029"/>
              <a:gd name="connsiteX125" fmla="*/ 4188617 w 6719886"/>
              <a:gd name="connsiteY125" fmla="*/ 1640679 h 1774029"/>
              <a:gd name="connsiteX126" fmla="*/ 4364830 w 6719886"/>
              <a:gd name="connsiteY126" fmla="*/ 1669254 h 1774029"/>
              <a:gd name="connsiteX127" fmla="*/ 4419598 w 6719886"/>
              <a:gd name="connsiteY127" fmla="*/ 1669254 h 1774029"/>
              <a:gd name="connsiteX128" fmla="*/ 4479130 w 6719886"/>
              <a:gd name="connsiteY128" fmla="*/ 1564479 h 1774029"/>
              <a:gd name="connsiteX129" fmla="*/ 4586286 w 6719886"/>
              <a:gd name="connsiteY129" fmla="*/ 1600198 h 1774029"/>
              <a:gd name="connsiteX130" fmla="*/ 4624386 w 6719886"/>
              <a:gd name="connsiteY130" fmla="*/ 1626391 h 1774029"/>
              <a:gd name="connsiteX131" fmla="*/ 4686298 w 6719886"/>
              <a:gd name="connsiteY131" fmla="*/ 1554954 h 1774029"/>
              <a:gd name="connsiteX132" fmla="*/ 4922042 w 6719886"/>
              <a:gd name="connsiteY132" fmla="*/ 1588291 h 1774029"/>
              <a:gd name="connsiteX133" fmla="*/ 4879180 w 6719886"/>
              <a:gd name="connsiteY133" fmla="*/ 1645441 h 1774029"/>
              <a:gd name="connsiteX134" fmla="*/ 4938711 w 6719886"/>
              <a:gd name="connsiteY134" fmla="*/ 1707354 h 1774029"/>
              <a:gd name="connsiteX135" fmla="*/ 4974430 w 6719886"/>
              <a:gd name="connsiteY135" fmla="*/ 1735929 h 1774029"/>
              <a:gd name="connsiteX136" fmla="*/ 5157786 w 6719886"/>
              <a:gd name="connsiteY136" fmla="*/ 1750216 h 1774029"/>
              <a:gd name="connsiteX137" fmla="*/ 5360192 w 6719886"/>
              <a:gd name="connsiteY137" fmla="*/ 1733548 h 1774029"/>
              <a:gd name="connsiteX138" fmla="*/ 5557836 w 6719886"/>
              <a:gd name="connsiteY138" fmla="*/ 1712116 h 1774029"/>
              <a:gd name="connsiteX139" fmla="*/ 5726905 w 6719886"/>
              <a:gd name="connsiteY139" fmla="*/ 1690685 h 1774029"/>
              <a:gd name="connsiteX140" fmla="*/ 5834061 w 6719886"/>
              <a:gd name="connsiteY140" fmla="*/ 1700210 h 1774029"/>
              <a:gd name="connsiteX141" fmla="*/ 5910261 w 6719886"/>
              <a:gd name="connsiteY141" fmla="*/ 1659729 h 1774029"/>
              <a:gd name="connsiteX142" fmla="*/ 5967411 w 6719886"/>
              <a:gd name="connsiteY142" fmla="*/ 1593054 h 1774029"/>
              <a:gd name="connsiteX143" fmla="*/ 6019798 w 6719886"/>
              <a:gd name="connsiteY143" fmla="*/ 1583529 h 1774029"/>
              <a:gd name="connsiteX144" fmla="*/ 6157911 w 6719886"/>
              <a:gd name="connsiteY144" fmla="*/ 1621629 h 1774029"/>
              <a:gd name="connsiteX145" fmla="*/ 6217442 w 6719886"/>
              <a:gd name="connsiteY145" fmla="*/ 1609723 h 1774029"/>
              <a:gd name="connsiteX146" fmla="*/ 6296023 w 6719886"/>
              <a:gd name="connsiteY146" fmla="*/ 1638298 h 1774029"/>
              <a:gd name="connsiteX147" fmla="*/ 6357936 w 6719886"/>
              <a:gd name="connsiteY147" fmla="*/ 1681160 h 1774029"/>
              <a:gd name="connsiteX148" fmla="*/ 6453186 w 6719886"/>
              <a:gd name="connsiteY148" fmla="*/ 1688304 h 1774029"/>
              <a:gd name="connsiteX149" fmla="*/ 6491286 w 6719886"/>
              <a:gd name="connsiteY149" fmla="*/ 1671635 h 1774029"/>
              <a:gd name="connsiteX150" fmla="*/ 6553198 w 6719886"/>
              <a:gd name="connsiteY150" fmla="*/ 1671635 h 1774029"/>
              <a:gd name="connsiteX151" fmla="*/ 6672261 w 6719886"/>
              <a:gd name="connsiteY151" fmla="*/ 1693066 h 1774029"/>
              <a:gd name="connsiteX152" fmla="*/ 6717505 w 6719886"/>
              <a:gd name="connsiteY152" fmla="*/ 1676398 h 1774029"/>
              <a:gd name="connsiteX153" fmla="*/ 6700836 w 6719886"/>
              <a:gd name="connsiteY153" fmla="*/ 1619248 h 1774029"/>
              <a:gd name="connsiteX154" fmla="*/ 6719886 w 6719886"/>
              <a:gd name="connsiteY154" fmla="*/ 1559716 h 1774029"/>
              <a:gd name="connsiteX155" fmla="*/ 6705598 w 6719886"/>
              <a:gd name="connsiteY155" fmla="*/ 1493041 h 1774029"/>
              <a:gd name="connsiteX156" fmla="*/ 6688930 w 6719886"/>
              <a:gd name="connsiteY156" fmla="*/ 1440654 h 1774029"/>
              <a:gd name="connsiteX157" fmla="*/ 6715123 w 6719886"/>
              <a:gd name="connsiteY157" fmla="*/ 1423985 h 1774029"/>
              <a:gd name="connsiteX158" fmla="*/ 6707980 w 6719886"/>
              <a:gd name="connsiteY158" fmla="*/ 1359691 h 1774029"/>
              <a:gd name="connsiteX0" fmla="*/ 6707980 w 6719886"/>
              <a:gd name="connsiteY0" fmla="*/ 1359691 h 1774029"/>
              <a:gd name="connsiteX1" fmla="*/ 6598442 w 6719886"/>
              <a:gd name="connsiteY1" fmla="*/ 1323973 h 1774029"/>
              <a:gd name="connsiteX2" fmla="*/ 6541292 w 6719886"/>
              <a:gd name="connsiteY2" fmla="*/ 1338260 h 1774029"/>
              <a:gd name="connsiteX3" fmla="*/ 6481761 w 6719886"/>
              <a:gd name="connsiteY3" fmla="*/ 1319210 h 1774029"/>
              <a:gd name="connsiteX4" fmla="*/ 6372223 w 6719886"/>
              <a:gd name="connsiteY4" fmla="*/ 1259679 h 1774029"/>
              <a:gd name="connsiteX5" fmla="*/ 6212680 w 6719886"/>
              <a:gd name="connsiteY5" fmla="*/ 1228723 h 1774029"/>
              <a:gd name="connsiteX6" fmla="*/ 6041230 w 6719886"/>
              <a:gd name="connsiteY6" fmla="*/ 1204910 h 1774029"/>
              <a:gd name="connsiteX7" fmla="*/ 5912642 w 6719886"/>
              <a:gd name="connsiteY7" fmla="*/ 1128710 h 1774029"/>
              <a:gd name="connsiteX8" fmla="*/ 5834061 w 6719886"/>
              <a:gd name="connsiteY8" fmla="*/ 1100135 h 1774029"/>
              <a:gd name="connsiteX9" fmla="*/ 5622130 w 6719886"/>
              <a:gd name="connsiteY9" fmla="*/ 1071560 h 1774029"/>
              <a:gd name="connsiteX10" fmla="*/ 5491161 w 6719886"/>
              <a:gd name="connsiteY10" fmla="*/ 1064416 h 1774029"/>
              <a:gd name="connsiteX11" fmla="*/ 5417342 w 6719886"/>
              <a:gd name="connsiteY11" fmla="*/ 1002504 h 1774029"/>
              <a:gd name="connsiteX12" fmla="*/ 5374480 w 6719886"/>
              <a:gd name="connsiteY12" fmla="*/ 928685 h 1774029"/>
              <a:gd name="connsiteX13" fmla="*/ 5298280 w 6719886"/>
              <a:gd name="connsiteY13" fmla="*/ 890585 h 1774029"/>
              <a:gd name="connsiteX14" fmla="*/ 5105398 w 6719886"/>
              <a:gd name="connsiteY14" fmla="*/ 835816 h 1774029"/>
              <a:gd name="connsiteX15" fmla="*/ 4976811 w 6719886"/>
              <a:gd name="connsiteY15" fmla="*/ 804860 h 1774029"/>
              <a:gd name="connsiteX16" fmla="*/ 4883942 w 6719886"/>
              <a:gd name="connsiteY16" fmla="*/ 785810 h 1774029"/>
              <a:gd name="connsiteX17" fmla="*/ 4741067 w 6719886"/>
              <a:gd name="connsiteY17" fmla="*/ 1014410 h 1774029"/>
              <a:gd name="connsiteX18" fmla="*/ 4688680 w 6719886"/>
              <a:gd name="connsiteY18" fmla="*/ 1081085 h 1774029"/>
              <a:gd name="connsiteX19" fmla="*/ 4145755 w 6719886"/>
              <a:gd name="connsiteY19" fmla="*/ 1104898 h 1774029"/>
              <a:gd name="connsiteX20" fmla="*/ 3731417 w 6719886"/>
              <a:gd name="connsiteY20" fmla="*/ 1112041 h 1774029"/>
              <a:gd name="connsiteX21" fmla="*/ 3045617 w 6719886"/>
              <a:gd name="connsiteY21" fmla="*/ 1133473 h 1774029"/>
              <a:gd name="connsiteX22" fmla="*/ 2595561 w 6719886"/>
              <a:gd name="connsiteY22" fmla="*/ 1135854 h 1774029"/>
              <a:gd name="connsiteX23" fmla="*/ 2371723 w 6719886"/>
              <a:gd name="connsiteY23" fmla="*/ 1133473 h 1774029"/>
              <a:gd name="connsiteX24" fmla="*/ 2245517 w 6719886"/>
              <a:gd name="connsiteY24" fmla="*/ 1104898 h 1774029"/>
              <a:gd name="connsiteX25" fmla="*/ 2188367 w 6719886"/>
              <a:gd name="connsiteY25" fmla="*/ 1083466 h 1774029"/>
              <a:gd name="connsiteX26" fmla="*/ 2140742 w 6719886"/>
              <a:gd name="connsiteY26" fmla="*/ 1042985 h 1774029"/>
              <a:gd name="connsiteX27" fmla="*/ 2093117 w 6719886"/>
              <a:gd name="connsiteY27" fmla="*/ 942973 h 1774029"/>
              <a:gd name="connsiteX28" fmla="*/ 2064542 w 6719886"/>
              <a:gd name="connsiteY28" fmla="*/ 814385 h 1774029"/>
              <a:gd name="connsiteX29" fmla="*/ 2038348 w 6719886"/>
              <a:gd name="connsiteY29" fmla="*/ 685798 h 1774029"/>
              <a:gd name="connsiteX30" fmla="*/ 2002630 w 6719886"/>
              <a:gd name="connsiteY30" fmla="*/ 631029 h 1774029"/>
              <a:gd name="connsiteX31" fmla="*/ 1890711 w 6719886"/>
              <a:gd name="connsiteY31" fmla="*/ 564354 h 1774029"/>
              <a:gd name="connsiteX32" fmla="*/ 1762123 w 6719886"/>
              <a:gd name="connsiteY32" fmla="*/ 521491 h 1774029"/>
              <a:gd name="connsiteX33" fmla="*/ 1635917 w 6719886"/>
              <a:gd name="connsiteY33" fmla="*/ 511966 h 1774029"/>
              <a:gd name="connsiteX34" fmla="*/ 1526380 w 6719886"/>
              <a:gd name="connsiteY34" fmla="*/ 516729 h 1774029"/>
              <a:gd name="connsiteX35" fmla="*/ 1476373 w 6719886"/>
              <a:gd name="connsiteY35" fmla="*/ 531016 h 1774029"/>
              <a:gd name="connsiteX36" fmla="*/ 1435892 w 6719886"/>
              <a:gd name="connsiteY36" fmla="*/ 511966 h 1774029"/>
              <a:gd name="connsiteX37" fmla="*/ 1371598 w 6719886"/>
              <a:gd name="connsiteY37" fmla="*/ 457198 h 1774029"/>
              <a:gd name="connsiteX38" fmla="*/ 1333498 w 6719886"/>
              <a:gd name="connsiteY38" fmla="*/ 397666 h 1774029"/>
              <a:gd name="connsiteX39" fmla="*/ 1352548 w 6719886"/>
              <a:gd name="connsiteY39" fmla="*/ 373854 h 1774029"/>
              <a:gd name="connsiteX40" fmla="*/ 1200148 w 6719886"/>
              <a:gd name="connsiteY40" fmla="*/ 307179 h 1774029"/>
              <a:gd name="connsiteX41" fmla="*/ 1078705 w 6719886"/>
              <a:gd name="connsiteY41" fmla="*/ 395285 h 1774029"/>
              <a:gd name="connsiteX42" fmla="*/ 959642 w 6719886"/>
              <a:gd name="connsiteY42" fmla="*/ 380998 h 1774029"/>
              <a:gd name="connsiteX43" fmla="*/ 890586 w 6719886"/>
              <a:gd name="connsiteY43" fmla="*/ 385760 h 1774029"/>
              <a:gd name="connsiteX44" fmla="*/ 814388 w 6719886"/>
              <a:gd name="connsiteY44" fmla="*/ 338136 h 1774029"/>
              <a:gd name="connsiteX45" fmla="*/ 704850 w 6719886"/>
              <a:gd name="connsiteY45" fmla="*/ 245267 h 1774029"/>
              <a:gd name="connsiteX46" fmla="*/ 561973 w 6719886"/>
              <a:gd name="connsiteY46" fmla="*/ 147635 h 1774029"/>
              <a:gd name="connsiteX47" fmla="*/ 488156 w 6719886"/>
              <a:gd name="connsiteY47" fmla="*/ 38098 h 1774029"/>
              <a:gd name="connsiteX48" fmla="*/ 292893 w 6719886"/>
              <a:gd name="connsiteY48" fmla="*/ 19050 h 1774029"/>
              <a:gd name="connsiteX49" fmla="*/ 0 w 6719886"/>
              <a:gd name="connsiteY49" fmla="*/ 0 h 1774029"/>
              <a:gd name="connsiteX50" fmla="*/ 109538 w 6719886"/>
              <a:gd name="connsiteY50" fmla="*/ 97628 h 1774029"/>
              <a:gd name="connsiteX51" fmla="*/ 88106 w 6719886"/>
              <a:gd name="connsiteY51" fmla="*/ 173830 h 1774029"/>
              <a:gd name="connsiteX52" fmla="*/ 104776 w 6719886"/>
              <a:gd name="connsiteY52" fmla="*/ 278604 h 1774029"/>
              <a:gd name="connsiteX53" fmla="*/ 180975 w 6719886"/>
              <a:gd name="connsiteY53" fmla="*/ 400048 h 1774029"/>
              <a:gd name="connsiteX54" fmla="*/ 242887 w 6719886"/>
              <a:gd name="connsiteY54" fmla="*/ 428622 h 1774029"/>
              <a:gd name="connsiteX55" fmla="*/ 316706 w 6719886"/>
              <a:gd name="connsiteY55" fmla="*/ 490535 h 1774029"/>
              <a:gd name="connsiteX56" fmla="*/ 366712 w 6719886"/>
              <a:gd name="connsiteY56" fmla="*/ 523873 h 1774029"/>
              <a:gd name="connsiteX57" fmla="*/ 435767 w 6719886"/>
              <a:gd name="connsiteY57" fmla="*/ 557210 h 1774029"/>
              <a:gd name="connsiteX58" fmla="*/ 492917 w 6719886"/>
              <a:gd name="connsiteY58" fmla="*/ 597692 h 1774029"/>
              <a:gd name="connsiteX59" fmla="*/ 550068 w 6719886"/>
              <a:gd name="connsiteY59" fmla="*/ 726279 h 1774029"/>
              <a:gd name="connsiteX60" fmla="*/ 600073 w 6719886"/>
              <a:gd name="connsiteY60" fmla="*/ 821529 h 1774029"/>
              <a:gd name="connsiteX61" fmla="*/ 700086 w 6719886"/>
              <a:gd name="connsiteY61" fmla="*/ 831053 h 1774029"/>
              <a:gd name="connsiteX62" fmla="*/ 709611 w 6719886"/>
              <a:gd name="connsiteY62" fmla="*/ 895348 h 1774029"/>
              <a:gd name="connsiteX63" fmla="*/ 676274 w 6719886"/>
              <a:gd name="connsiteY63" fmla="*/ 990597 h 1774029"/>
              <a:gd name="connsiteX64" fmla="*/ 616742 w 6719886"/>
              <a:gd name="connsiteY64" fmla="*/ 1081085 h 1774029"/>
              <a:gd name="connsiteX65" fmla="*/ 645317 w 6719886"/>
              <a:gd name="connsiteY65" fmla="*/ 1038223 h 1774029"/>
              <a:gd name="connsiteX66" fmla="*/ 702467 w 6719886"/>
              <a:gd name="connsiteY66" fmla="*/ 1121566 h 1774029"/>
              <a:gd name="connsiteX67" fmla="*/ 919161 w 6719886"/>
              <a:gd name="connsiteY67" fmla="*/ 1200148 h 1774029"/>
              <a:gd name="connsiteX68" fmla="*/ 954880 w 6719886"/>
              <a:gd name="connsiteY68" fmla="*/ 1197767 h 1774029"/>
              <a:gd name="connsiteX69" fmla="*/ 1023936 w 6719886"/>
              <a:gd name="connsiteY69" fmla="*/ 1212054 h 1774029"/>
              <a:gd name="connsiteX70" fmla="*/ 1126330 w 6719886"/>
              <a:gd name="connsiteY70" fmla="*/ 1212054 h 1774029"/>
              <a:gd name="connsiteX71" fmla="*/ 1195386 w 6719886"/>
              <a:gd name="connsiteY71" fmla="*/ 1173954 h 1774029"/>
              <a:gd name="connsiteX72" fmla="*/ 1254917 w 6719886"/>
              <a:gd name="connsiteY72" fmla="*/ 1171573 h 1774029"/>
              <a:gd name="connsiteX73" fmla="*/ 1362073 w 6719886"/>
              <a:gd name="connsiteY73" fmla="*/ 1243010 h 1774029"/>
              <a:gd name="connsiteX74" fmla="*/ 1366836 w 6719886"/>
              <a:gd name="connsiteY74" fmla="*/ 1212054 h 1774029"/>
              <a:gd name="connsiteX75" fmla="*/ 1438273 w 6719886"/>
              <a:gd name="connsiteY75" fmla="*/ 1250154 h 1774029"/>
              <a:gd name="connsiteX76" fmla="*/ 1559717 w 6719886"/>
              <a:gd name="connsiteY76" fmla="*/ 1333498 h 1774029"/>
              <a:gd name="connsiteX77" fmla="*/ 1638298 w 6719886"/>
              <a:gd name="connsiteY77" fmla="*/ 1350166 h 1774029"/>
              <a:gd name="connsiteX78" fmla="*/ 1702592 w 6719886"/>
              <a:gd name="connsiteY78" fmla="*/ 1464466 h 1774029"/>
              <a:gd name="connsiteX79" fmla="*/ 1914523 w 6719886"/>
              <a:gd name="connsiteY79" fmla="*/ 1564479 h 1774029"/>
              <a:gd name="connsiteX80" fmla="*/ 2028823 w 6719886"/>
              <a:gd name="connsiteY80" fmla="*/ 1571623 h 1774029"/>
              <a:gd name="connsiteX81" fmla="*/ 2250280 w 6719886"/>
              <a:gd name="connsiteY81" fmla="*/ 1552573 h 1774029"/>
              <a:gd name="connsiteX82" fmla="*/ 2357436 w 6719886"/>
              <a:gd name="connsiteY82" fmla="*/ 1552573 h 1774029"/>
              <a:gd name="connsiteX83" fmla="*/ 2426492 w 6719886"/>
              <a:gd name="connsiteY83" fmla="*/ 1588291 h 1774029"/>
              <a:gd name="connsiteX84" fmla="*/ 2481261 w 6719886"/>
              <a:gd name="connsiteY84" fmla="*/ 1640679 h 1774029"/>
              <a:gd name="connsiteX85" fmla="*/ 2557461 w 6719886"/>
              <a:gd name="connsiteY85" fmla="*/ 1621629 h 1774029"/>
              <a:gd name="connsiteX86" fmla="*/ 2647948 w 6719886"/>
              <a:gd name="connsiteY86" fmla="*/ 1604960 h 1774029"/>
              <a:gd name="connsiteX87" fmla="*/ 2702717 w 6719886"/>
              <a:gd name="connsiteY87" fmla="*/ 1624010 h 1774029"/>
              <a:gd name="connsiteX88" fmla="*/ 2824161 w 6719886"/>
              <a:gd name="connsiteY88" fmla="*/ 1724023 h 1774029"/>
              <a:gd name="connsiteX89" fmla="*/ 2902742 w 6719886"/>
              <a:gd name="connsiteY89" fmla="*/ 1766885 h 1774029"/>
              <a:gd name="connsiteX90" fmla="*/ 3000373 w 6719886"/>
              <a:gd name="connsiteY90" fmla="*/ 1774029 h 1774029"/>
              <a:gd name="connsiteX91" fmla="*/ 3088480 w 6719886"/>
              <a:gd name="connsiteY91" fmla="*/ 1762123 h 1774029"/>
              <a:gd name="connsiteX92" fmla="*/ 3121817 w 6719886"/>
              <a:gd name="connsiteY92" fmla="*/ 1724023 h 1774029"/>
              <a:gd name="connsiteX93" fmla="*/ 3093242 w 6719886"/>
              <a:gd name="connsiteY93" fmla="*/ 1666873 h 1774029"/>
              <a:gd name="connsiteX94" fmla="*/ 2997992 w 6719886"/>
              <a:gd name="connsiteY94" fmla="*/ 1633535 h 1774029"/>
              <a:gd name="connsiteX95" fmla="*/ 2881311 w 6719886"/>
              <a:gd name="connsiteY95" fmla="*/ 1633535 h 1774029"/>
              <a:gd name="connsiteX96" fmla="*/ 2850355 w 6719886"/>
              <a:gd name="connsiteY96" fmla="*/ 1616866 h 1774029"/>
              <a:gd name="connsiteX97" fmla="*/ 2871786 w 6719886"/>
              <a:gd name="connsiteY97" fmla="*/ 1595435 h 1774029"/>
              <a:gd name="connsiteX98" fmla="*/ 2964655 w 6719886"/>
              <a:gd name="connsiteY98" fmla="*/ 1583529 h 1774029"/>
              <a:gd name="connsiteX99" fmla="*/ 3052761 w 6719886"/>
              <a:gd name="connsiteY99" fmla="*/ 1585910 h 1774029"/>
              <a:gd name="connsiteX100" fmla="*/ 3131342 w 6719886"/>
              <a:gd name="connsiteY100" fmla="*/ 1531141 h 1774029"/>
              <a:gd name="connsiteX101" fmla="*/ 3169442 w 6719886"/>
              <a:gd name="connsiteY101" fmla="*/ 1533523 h 1774029"/>
              <a:gd name="connsiteX102" fmla="*/ 3219448 w 6719886"/>
              <a:gd name="connsiteY102" fmla="*/ 1581148 h 1774029"/>
              <a:gd name="connsiteX103" fmla="*/ 3288505 w 6719886"/>
              <a:gd name="connsiteY103" fmla="*/ 1600198 h 1774029"/>
              <a:gd name="connsiteX104" fmla="*/ 3300411 w 6719886"/>
              <a:gd name="connsiteY104" fmla="*/ 1631154 h 1774029"/>
              <a:gd name="connsiteX105" fmla="*/ 3300411 w 6719886"/>
              <a:gd name="connsiteY105" fmla="*/ 1666873 h 1774029"/>
              <a:gd name="connsiteX106" fmla="*/ 3252786 w 6719886"/>
              <a:gd name="connsiteY106" fmla="*/ 1702591 h 1774029"/>
              <a:gd name="connsiteX107" fmla="*/ 3207542 w 6719886"/>
              <a:gd name="connsiteY107" fmla="*/ 1659729 h 1774029"/>
              <a:gd name="connsiteX108" fmla="*/ 3183730 w 6719886"/>
              <a:gd name="connsiteY108" fmla="*/ 1612104 h 1774029"/>
              <a:gd name="connsiteX109" fmla="*/ 3157536 w 6719886"/>
              <a:gd name="connsiteY109" fmla="*/ 1633535 h 1774029"/>
              <a:gd name="connsiteX110" fmla="*/ 3174205 w 6719886"/>
              <a:gd name="connsiteY110" fmla="*/ 1712116 h 1774029"/>
              <a:gd name="connsiteX111" fmla="*/ 3240880 w 6719886"/>
              <a:gd name="connsiteY111" fmla="*/ 1728785 h 1774029"/>
              <a:gd name="connsiteX112" fmla="*/ 3348036 w 6719886"/>
              <a:gd name="connsiteY112" fmla="*/ 1745454 h 1774029"/>
              <a:gd name="connsiteX113" fmla="*/ 3462336 w 6719886"/>
              <a:gd name="connsiteY113" fmla="*/ 1700210 h 1774029"/>
              <a:gd name="connsiteX114" fmla="*/ 3567111 w 6719886"/>
              <a:gd name="connsiteY114" fmla="*/ 1695448 h 1774029"/>
              <a:gd name="connsiteX115" fmla="*/ 3640930 w 6719886"/>
              <a:gd name="connsiteY115" fmla="*/ 1707354 h 1774029"/>
              <a:gd name="connsiteX116" fmla="*/ 3676648 w 6719886"/>
              <a:gd name="connsiteY116" fmla="*/ 1662110 h 1774029"/>
              <a:gd name="connsiteX117" fmla="*/ 3724273 w 6719886"/>
              <a:gd name="connsiteY117" fmla="*/ 1640679 h 1774029"/>
              <a:gd name="connsiteX118" fmla="*/ 3767136 w 6719886"/>
              <a:gd name="connsiteY118" fmla="*/ 1645441 h 1774029"/>
              <a:gd name="connsiteX119" fmla="*/ 3817142 w 6719886"/>
              <a:gd name="connsiteY119" fmla="*/ 1700210 h 1774029"/>
              <a:gd name="connsiteX120" fmla="*/ 3821905 w 6719886"/>
              <a:gd name="connsiteY120" fmla="*/ 1702591 h 1774029"/>
              <a:gd name="connsiteX121" fmla="*/ 3862386 w 6719886"/>
              <a:gd name="connsiteY121" fmla="*/ 1726404 h 1774029"/>
              <a:gd name="connsiteX122" fmla="*/ 3919536 w 6719886"/>
              <a:gd name="connsiteY122" fmla="*/ 1731166 h 1774029"/>
              <a:gd name="connsiteX123" fmla="*/ 3960017 w 6719886"/>
              <a:gd name="connsiteY123" fmla="*/ 1721641 h 1774029"/>
              <a:gd name="connsiteX124" fmla="*/ 3993355 w 6719886"/>
              <a:gd name="connsiteY124" fmla="*/ 1678779 h 1774029"/>
              <a:gd name="connsiteX125" fmla="*/ 4126705 w 6719886"/>
              <a:gd name="connsiteY125" fmla="*/ 1709735 h 1774029"/>
              <a:gd name="connsiteX126" fmla="*/ 4188617 w 6719886"/>
              <a:gd name="connsiteY126" fmla="*/ 1640679 h 1774029"/>
              <a:gd name="connsiteX127" fmla="*/ 4364830 w 6719886"/>
              <a:gd name="connsiteY127" fmla="*/ 1669254 h 1774029"/>
              <a:gd name="connsiteX128" fmla="*/ 4419598 w 6719886"/>
              <a:gd name="connsiteY128" fmla="*/ 1669254 h 1774029"/>
              <a:gd name="connsiteX129" fmla="*/ 4479130 w 6719886"/>
              <a:gd name="connsiteY129" fmla="*/ 1564479 h 1774029"/>
              <a:gd name="connsiteX130" fmla="*/ 4586286 w 6719886"/>
              <a:gd name="connsiteY130" fmla="*/ 1600198 h 1774029"/>
              <a:gd name="connsiteX131" fmla="*/ 4624386 w 6719886"/>
              <a:gd name="connsiteY131" fmla="*/ 1626391 h 1774029"/>
              <a:gd name="connsiteX132" fmla="*/ 4686298 w 6719886"/>
              <a:gd name="connsiteY132" fmla="*/ 1554954 h 1774029"/>
              <a:gd name="connsiteX133" fmla="*/ 4922042 w 6719886"/>
              <a:gd name="connsiteY133" fmla="*/ 1588291 h 1774029"/>
              <a:gd name="connsiteX134" fmla="*/ 4879180 w 6719886"/>
              <a:gd name="connsiteY134" fmla="*/ 1645441 h 1774029"/>
              <a:gd name="connsiteX135" fmla="*/ 4938711 w 6719886"/>
              <a:gd name="connsiteY135" fmla="*/ 1707354 h 1774029"/>
              <a:gd name="connsiteX136" fmla="*/ 4974430 w 6719886"/>
              <a:gd name="connsiteY136" fmla="*/ 1735929 h 1774029"/>
              <a:gd name="connsiteX137" fmla="*/ 5157786 w 6719886"/>
              <a:gd name="connsiteY137" fmla="*/ 1750216 h 1774029"/>
              <a:gd name="connsiteX138" fmla="*/ 5360192 w 6719886"/>
              <a:gd name="connsiteY138" fmla="*/ 1733548 h 1774029"/>
              <a:gd name="connsiteX139" fmla="*/ 5557836 w 6719886"/>
              <a:gd name="connsiteY139" fmla="*/ 1712116 h 1774029"/>
              <a:gd name="connsiteX140" fmla="*/ 5726905 w 6719886"/>
              <a:gd name="connsiteY140" fmla="*/ 1690685 h 1774029"/>
              <a:gd name="connsiteX141" fmla="*/ 5834061 w 6719886"/>
              <a:gd name="connsiteY141" fmla="*/ 1700210 h 1774029"/>
              <a:gd name="connsiteX142" fmla="*/ 5910261 w 6719886"/>
              <a:gd name="connsiteY142" fmla="*/ 1659729 h 1774029"/>
              <a:gd name="connsiteX143" fmla="*/ 5967411 w 6719886"/>
              <a:gd name="connsiteY143" fmla="*/ 1593054 h 1774029"/>
              <a:gd name="connsiteX144" fmla="*/ 6019798 w 6719886"/>
              <a:gd name="connsiteY144" fmla="*/ 1583529 h 1774029"/>
              <a:gd name="connsiteX145" fmla="*/ 6157911 w 6719886"/>
              <a:gd name="connsiteY145" fmla="*/ 1621629 h 1774029"/>
              <a:gd name="connsiteX146" fmla="*/ 6217442 w 6719886"/>
              <a:gd name="connsiteY146" fmla="*/ 1609723 h 1774029"/>
              <a:gd name="connsiteX147" fmla="*/ 6296023 w 6719886"/>
              <a:gd name="connsiteY147" fmla="*/ 1638298 h 1774029"/>
              <a:gd name="connsiteX148" fmla="*/ 6357936 w 6719886"/>
              <a:gd name="connsiteY148" fmla="*/ 1681160 h 1774029"/>
              <a:gd name="connsiteX149" fmla="*/ 6453186 w 6719886"/>
              <a:gd name="connsiteY149" fmla="*/ 1688304 h 1774029"/>
              <a:gd name="connsiteX150" fmla="*/ 6491286 w 6719886"/>
              <a:gd name="connsiteY150" fmla="*/ 1671635 h 1774029"/>
              <a:gd name="connsiteX151" fmla="*/ 6553198 w 6719886"/>
              <a:gd name="connsiteY151" fmla="*/ 1671635 h 1774029"/>
              <a:gd name="connsiteX152" fmla="*/ 6672261 w 6719886"/>
              <a:gd name="connsiteY152" fmla="*/ 1693066 h 1774029"/>
              <a:gd name="connsiteX153" fmla="*/ 6717505 w 6719886"/>
              <a:gd name="connsiteY153" fmla="*/ 1676398 h 1774029"/>
              <a:gd name="connsiteX154" fmla="*/ 6700836 w 6719886"/>
              <a:gd name="connsiteY154" fmla="*/ 1619248 h 1774029"/>
              <a:gd name="connsiteX155" fmla="*/ 6719886 w 6719886"/>
              <a:gd name="connsiteY155" fmla="*/ 1559716 h 1774029"/>
              <a:gd name="connsiteX156" fmla="*/ 6705598 w 6719886"/>
              <a:gd name="connsiteY156" fmla="*/ 1493041 h 1774029"/>
              <a:gd name="connsiteX157" fmla="*/ 6688930 w 6719886"/>
              <a:gd name="connsiteY157" fmla="*/ 1440654 h 1774029"/>
              <a:gd name="connsiteX158" fmla="*/ 6715123 w 6719886"/>
              <a:gd name="connsiteY158" fmla="*/ 1423985 h 1774029"/>
              <a:gd name="connsiteX159" fmla="*/ 6707980 w 6719886"/>
              <a:gd name="connsiteY159" fmla="*/ 1359691 h 1774029"/>
              <a:gd name="connsiteX0" fmla="*/ 6707980 w 6719886"/>
              <a:gd name="connsiteY0" fmla="*/ 1581147 h 1995485"/>
              <a:gd name="connsiteX1" fmla="*/ 6598442 w 6719886"/>
              <a:gd name="connsiteY1" fmla="*/ 1545429 h 1995485"/>
              <a:gd name="connsiteX2" fmla="*/ 6541292 w 6719886"/>
              <a:gd name="connsiteY2" fmla="*/ 1559716 h 1995485"/>
              <a:gd name="connsiteX3" fmla="*/ 6481761 w 6719886"/>
              <a:gd name="connsiteY3" fmla="*/ 1540666 h 1995485"/>
              <a:gd name="connsiteX4" fmla="*/ 6372223 w 6719886"/>
              <a:gd name="connsiteY4" fmla="*/ 1481135 h 1995485"/>
              <a:gd name="connsiteX5" fmla="*/ 6212680 w 6719886"/>
              <a:gd name="connsiteY5" fmla="*/ 1450179 h 1995485"/>
              <a:gd name="connsiteX6" fmla="*/ 6041230 w 6719886"/>
              <a:gd name="connsiteY6" fmla="*/ 1426366 h 1995485"/>
              <a:gd name="connsiteX7" fmla="*/ 5912642 w 6719886"/>
              <a:gd name="connsiteY7" fmla="*/ 1350166 h 1995485"/>
              <a:gd name="connsiteX8" fmla="*/ 5834061 w 6719886"/>
              <a:gd name="connsiteY8" fmla="*/ 1321591 h 1995485"/>
              <a:gd name="connsiteX9" fmla="*/ 5622130 w 6719886"/>
              <a:gd name="connsiteY9" fmla="*/ 1293016 h 1995485"/>
              <a:gd name="connsiteX10" fmla="*/ 5491161 w 6719886"/>
              <a:gd name="connsiteY10" fmla="*/ 1285872 h 1995485"/>
              <a:gd name="connsiteX11" fmla="*/ 5417342 w 6719886"/>
              <a:gd name="connsiteY11" fmla="*/ 1223960 h 1995485"/>
              <a:gd name="connsiteX12" fmla="*/ 5374480 w 6719886"/>
              <a:gd name="connsiteY12" fmla="*/ 1150141 h 1995485"/>
              <a:gd name="connsiteX13" fmla="*/ 5298280 w 6719886"/>
              <a:gd name="connsiteY13" fmla="*/ 1112041 h 1995485"/>
              <a:gd name="connsiteX14" fmla="*/ 5105398 w 6719886"/>
              <a:gd name="connsiteY14" fmla="*/ 1057272 h 1995485"/>
              <a:gd name="connsiteX15" fmla="*/ 4976811 w 6719886"/>
              <a:gd name="connsiteY15" fmla="*/ 1026316 h 1995485"/>
              <a:gd name="connsiteX16" fmla="*/ 4883942 w 6719886"/>
              <a:gd name="connsiteY16" fmla="*/ 1007266 h 1995485"/>
              <a:gd name="connsiteX17" fmla="*/ 4741067 w 6719886"/>
              <a:gd name="connsiteY17" fmla="*/ 1235866 h 1995485"/>
              <a:gd name="connsiteX18" fmla="*/ 4688680 w 6719886"/>
              <a:gd name="connsiteY18" fmla="*/ 1302541 h 1995485"/>
              <a:gd name="connsiteX19" fmla="*/ 4145755 w 6719886"/>
              <a:gd name="connsiteY19" fmla="*/ 1326354 h 1995485"/>
              <a:gd name="connsiteX20" fmla="*/ 3731417 w 6719886"/>
              <a:gd name="connsiteY20" fmla="*/ 1333497 h 1995485"/>
              <a:gd name="connsiteX21" fmla="*/ 3045617 w 6719886"/>
              <a:gd name="connsiteY21" fmla="*/ 1354929 h 1995485"/>
              <a:gd name="connsiteX22" fmla="*/ 2595561 w 6719886"/>
              <a:gd name="connsiteY22" fmla="*/ 1357310 h 1995485"/>
              <a:gd name="connsiteX23" fmla="*/ 2371723 w 6719886"/>
              <a:gd name="connsiteY23" fmla="*/ 1354929 h 1995485"/>
              <a:gd name="connsiteX24" fmla="*/ 2245517 w 6719886"/>
              <a:gd name="connsiteY24" fmla="*/ 1326354 h 1995485"/>
              <a:gd name="connsiteX25" fmla="*/ 2188367 w 6719886"/>
              <a:gd name="connsiteY25" fmla="*/ 1304922 h 1995485"/>
              <a:gd name="connsiteX26" fmla="*/ 2140742 w 6719886"/>
              <a:gd name="connsiteY26" fmla="*/ 1264441 h 1995485"/>
              <a:gd name="connsiteX27" fmla="*/ 2093117 w 6719886"/>
              <a:gd name="connsiteY27" fmla="*/ 1164429 h 1995485"/>
              <a:gd name="connsiteX28" fmla="*/ 2064542 w 6719886"/>
              <a:gd name="connsiteY28" fmla="*/ 1035841 h 1995485"/>
              <a:gd name="connsiteX29" fmla="*/ 2038348 w 6719886"/>
              <a:gd name="connsiteY29" fmla="*/ 907254 h 1995485"/>
              <a:gd name="connsiteX30" fmla="*/ 2002630 w 6719886"/>
              <a:gd name="connsiteY30" fmla="*/ 852485 h 1995485"/>
              <a:gd name="connsiteX31" fmla="*/ 1890711 w 6719886"/>
              <a:gd name="connsiteY31" fmla="*/ 785810 h 1995485"/>
              <a:gd name="connsiteX32" fmla="*/ 1762123 w 6719886"/>
              <a:gd name="connsiteY32" fmla="*/ 742947 h 1995485"/>
              <a:gd name="connsiteX33" fmla="*/ 1635917 w 6719886"/>
              <a:gd name="connsiteY33" fmla="*/ 733422 h 1995485"/>
              <a:gd name="connsiteX34" fmla="*/ 1526380 w 6719886"/>
              <a:gd name="connsiteY34" fmla="*/ 738185 h 1995485"/>
              <a:gd name="connsiteX35" fmla="*/ 1476373 w 6719886"/>
              <a:gd name="connsiteY35" fmla="*/ 752472 h 1995485"/>
              <a:gd name="connsiteX36" fmla="*/ 1435892 w 6719886"/>
              <a:gd name="connsiteY36" fmla="*/ 733422 h 1995485"/>
              <a:gd name="connsiteX37" fmla="*/ 1371598 w 6719886"/>
              <a:gd name="connsiteY37" fmla="*/ 678654 h 1995485"/>
              <a:gd name="connsiteX38" fmla="*/ 1333498 w 6719886"/>
              <a:gd name="connsiteY38" fmla="*/ 619122 h 1995485"/>
              <a:gd name="connsiteX39" fmla="*/ 1352548 w 6719886"/>
              <a:gd name="connsiteY39" fmla="*/ 595310 h 1995485"/>
              <a:gd name="connsiteX40" fmla="*/ 1200148 w 6719886"/>
              <a:gd name="connsiteY40" fmla="*/ 528635 h 1995485"/>
              <a:gd name="connsiteX41" fmla="*/ 1078705 w 6719886"/>
              <a:gd name="connsiteY41" fmla="*/ 616741 h 1995485"/>
              <a:gd name="connsiteX42" fmla="*/ 959642 w 6719886"/>
              <a:gd name="connsiteY42" fmla="*/ 602454 h 1995485"/>
              <a:gd name="connsiteX43" fmla="*/ 890586 w 6719886"/>
              <a:gd name="connsiteY43" fmla="*/ 607216 h 1995485"/>
              <a:gd name="connsiteX44" fmla="*/ 814388 w 6719886"/>
              <a:gd name="connsiteY44" fmla="*/ 559592 h 1995485"/>
              <a:gd name="connsiteX45" fmla="*/ 704850 w 6719886"/>
              <a:gd name="connsiteY45" fmla="*/ 466723 h 1995485"/>
              <a:gd name="connsiteX46" fmla="*/ 561973 w 6719886"/>
              <a:gd name="connsiteY46" fmla="*/ 369091 h 1995485"/>
              <a:gd name="connsiteX47" fmla="*/ 488156 w 6719886"/>
              <a:gd name="connsiteY47" fmla="*/ 259554 h 1995485"/>
              <a:gd name="connsiteX48" fmla="*/ 330993 w 6719886"/>
              <a:gd name="connsiteY48" fmla="*/ 0 h 1995485"/>
              <a:gd name="connsiteX49" fmla="*/ 0 w 6719886"/>
              <a:gd name="connsiteY49" fmla="*/ 221456 h 1995485"/>
              <a:gd name="connsiteX50" fmla="*/ 109538 w 6719886"/>
              <a:gd name="connsiteY50" fmla="*/ 319084 h 1995485"/>
              <a:gd name="connsiteX51" fmla="*/ 88106 w 6719886"/>
              <a:gd name="connsiteY51" fmla="*/ 395286 h 1995485"/>
              <a:gd name="connsiteX52" fmla="*/ 104776 w 6719886"/>
              <a:gd name="connsiteY52" fmla="*/ 500060 h 1995485"/>
              <a:gd name="connsiteX53" fmla="*/ 180975 w 6719886"/>
              <a:gd name="connsiteY53" fmla="*/ 621504 h 1995485"/>
              <a:gd name="connsiteX54" fmla="*/ 242887 w 6719886"/>
              <a:gd name="connsiteY54" fmla="*/ 650078 h 1995485"/>
              <a:gd name="connsiteX55" fmla="*/ 316706 w 6719886"/>
              <a:gd name="connsiteY55" fmla="*/ 711991 h 1995485"/>
              <a:gd name="connsiteX56" fmla="*/ 366712 w 6719886"/>
              <a:gd name="connsiteY56" fmla="*/ 745329 h 1995485"/>
              <a:gd name="connsiteX57" fmla="*/ 435767 w 6719886"/>
              <a:gd name="connsiteY57" fmla="*/ 778666 h 1995485"/>
              <a:gd name="connsiteX58" fmla="*/ 492917 w 6719886"/>
              <a:gd name="connsiteY58" fmla="*/ 819148 h 1995485"/>
              <a:gd name="connsiteX59" fmla="*/ 550068 w 6719886"/>
              <a:gd name="connsiteY59" fmla="*/ 947735 h 1995485"/>
              <a:gd name="connsiteX60" fmla="*/ 600073 w 6719886"/>
              <a:gd name="connsiteY60" fmla="*/ 1042985 h 1995485"/>
              <a:gd name="connsiteX61" fmla="*/ 700086 w 6719886"/>
              <a:gd name="connsiteY61" fmla="*/ 1052509 h 1995485"/>
              <a:gd name="connsiteX62" fmla="*/ 709611 w 6719886"/>
              <a:gd name="connsiteY62" fmla="*/ 1116804 h 1995485"/>
              <a:gd name="connsiteX63" fmla="*/ 676274 w 6719886"/>
              <a:gd name="connsiteY63" fmla="*/ 1212053 h 1995485"/>
              <a:gd name="connsiteX64" fmla="*/ 616742 w 6719886"/>
              <a:gd name="connsiteY64" fmla="*/ 1302541 h 1995485"/>
              <a:gd name="connsiteX65" fmla="*/ 645317 w 6719886"/>
              <a:gd name="connsiteY65" fmla="*/ 1259679 h 1995485"/>
              <a:gd name="connsiteX66" fmla="*/ 702467 w 6719886"/>
              <a:gd name="connsiteY66" fmla="*/ 1343022 h 1995485"/>
              <a:gd name="connsiteX67" fmla="*/ 919161 w 6719886"/>
              <a:gd name="connsiteY67" fmla="*/ 1421604 h 1995485"/>
              <a:gd name="connsiteX68" fmla="*/ 954880 w 6719886"/>
              <a:gd name="connsiteY68" fmla="*/ 1419223 h 1995485"/>
              <a:gd name="connsiteX69" fmla="*/ 1023936 w 6719886"/>
              <a:gd name="connsiteY69" fmla="*/ 1433510 h 1995485"/>
              <a:gd name="connsiteX70" fmla="*/ 1126330 w 6719886"/>
              <a:gd name="connsiteY70" fmla="*/ 1433510 h 1995485"/>
              <a:gd name="connsiteX71" fmla="*/ 1195386 w 6719886"/>
              <a:gd name="connsiteY71" fmla="*/ 1395410 h 1995485"/>
              <a:gd name="connsiteX72" fmla="*/ 1254917 w 6719886"/>
              <a:gd name="connsiteY72" fmla="*/ 1393029 h 1995485"/>
              <a:gd name="connsiteX73" fmla="*/ 1362073 w 6719886"/>
              <a:gd name="connsiteY73" fmla="*/ 1464466 h 1995485"/>
              <a:gd name="connsiteX74" fmla="*/ 1366836 w 6719886"/>
              <a:gd name="connsiteY74" fmla="*/ 1433510 h 1995485"/>
              <a:gd name="connsiteX75" fmla="*/ 1438273 w 6719886"/>
              <a:gd name="connsiteY75" fmla="*/ 1471610 h 1995485"/>
              <a:gd name="connsiteX76" fmla="*/ 1559717 w 6719886"/>
              <a:gd name="connsiteY76" fmla="*/ 1554954 h 1995485"/>
              <a:gd name="connsiteX77" fmla="*/ 1638298 w 6719886"/>
              <a:gd name="connsiteY77" fmla="*/ 1571622 h 1995485"/>
              <a:gd name="connsiteX78" fmla="*/ 1702592 w 6719886"/>
              <a:gd name="connsiteY78" fmla="*/ 1685922 h 1995485"/>
              <a:gd name="connsiteX79" fmla="*/ 1914523 w 6719886"/>
              <a:gd name="connsiteY79" fmla="*/ 1785935 h 1995485"/>
              <a:gd name="connsiteX80" fmla="*/ 2028823 w 6719886"/>
              <a:gd name="connsiteY80" fmla="*/ 1793079 h 1995485"/>
              <a:gd name="connsiteX81" fmla="*/ 2250280 w 6719886"/>
              <a:gd name="connsiteY81" fmla="*/ 1774029 h 1995485"/>
              <a:gd name="connsiteX82" fmla="*/ 2357436 w 6719886"/>
              <a:gd name="connsiteY82" fmla="*/ 1774029 h 1995485"/>
              <a:gd name="connsiteX83" fmla="*/ 2426492 w 6719886"/>
              <a:gd name="connsiteY83" fmla="*/ 1809747 h 1995485"/>
              <a:gd name="connsiteX84" fmla="*/ 2481261 w 6719886"/>
              <a:gd name="connsiteY84" fmla="*/ 1862135 h 1995485"/>
              <a:gd name="connsiteX85" fmla="*/ 2557461 w 6719886"/>
              <a:gd name="connsiteY85" fmla="*/ 1843085 h 1995485"/>
              <a:gd name="connsiteX86" fmla="*/ 2647948 w 6719886"/>
              <a:gd name="connsiteY86" fmla="*/ 1826416 h 1995485"/>
              <a:gd name="connsiteX87" fmla="*/ 2702717 w 6719886"/>
              <a:gd name="connsiteY87" fmla="*/ 1845466 h 1995485"/>
              <a:gd name="connsiteX88" fmla="*/ 2824161 w 6719886"/>
              <a:gd name="connsiteY88" fmla="*/ 1945479 h 1995485"/>
              <a:gd name="connsiteX89" fmla="*/ 2902742 w 6719886"/>
              <a:gd name="connsiteY89" fmla="*/ 1988341 h 1995485"/>
              <a:gd name="connsiteX90" fmla="*/ 3000373 w 6719886"/>
              <a:gd name="connsiteY90" fmla="*/ 1995485 h 1995485"/>
              <a:gd name="connsiteX91" fmla="*/ 3088480 w 6719886"/>
              <a:gd name="connsiteY91" fmla="*/ 1983579 h 1995485"/>
              <a:gd name="connsiteX92" fmla="*/ 3121817 w 6719886"/>
              <a:gd name="connsiteY92" fmla="*/ 1945479 h 1995485"/>
              <a:gd name="connsiteX93" fmla="*/ 3093242 w 6719886"/>
              <a:gd name="connsiteY93" fmla="*/ 1888329 h 1995485"/>
              <a:gd name="connsiteX94" fmla="*/ 2997992 w 6719886"/>
              <a:gd name="connsiteY94" fmla="*/ 1854991 h 1995485"/>
              <a:gd name="connsiteX95" fmla="*/ 2881311 w 6719886"/>
              <a:gd name="connsiteY95" fmla="*/ 1854991 h 1995485"/>
              <a:gd name="connsiteX96" fmla="*/ 2850355 w 6719886"/>
              <a:gd name="connsiteY96" fmla="*/ 1838322 h 1995485"/>
              <a:gd name="connsiteX97" fmla="*/ 2871786 w 6719886"/>
              <a:gd name="connsiteY97" fmla="*/ 1816891 h 1995485"/>
              <a:gd name="connsiteX98" fmla="*/ 2964655 w 6719886"/>
              <a:gd name="connsiteY98" fmla="*/ 1804985 h 1995485"/>
              <a:gd name="connsiteX99" fmla="*/ 3052761 w 6719886"/>
              <a:gd name="connsiteY99" fmla="*/ 1807366 h 1995485"/>
              <a:gd name="connsiteX100" fmla="*/ 3131342 w 6719886"/>
              <a:gd name="connsiteY100" fmla="*/ 1752597 h 1995485"/>
              <a:gd name="connsiteX101" fmla="*/ 3169442 w 6719886"/>
              <a:gd name="connsiteY101" fmla="*/ 1754979 h 1995485"/>
              <a:gd name="connsiteX102" fmla="*/ 3219448 w 6719886"/>
              <a:gd name="connsiteY102" fmla="*/ 1802604 h 1995485"/>
              <a:gd name="connsiteX103" fmla="*/ 3288505 w 6719886"/>
              <a:gd name="connsiteY103" fmla="*/ 1821654 h 1995485"/>
              <a:gd name="connsiteX104" fmla="*/ 3300411 w 6719886"/>
              <a:gd name="connsiteY104" fmla="*/ 1852610 h 1995485"/>
              <a:gd name="connsiteX105" fmla="*/ 3300411 w 6719886"/>
              <a:gd name="connsiteY105" fmla="*/ 1888329 h 1995485"/>
              <a:gd name="connsiteX106" fmla="*/ 3252786 w 6719886"/>
              <a:gd name="connsiteY106" fmla="*/ 1924047 h 1995485"/>
              <a:gd name="connsiteX107" fmla="*/ 3207542 w 6719886"/>
              <a:gd name="connsiteY107" fmla="*/ 1881185 h 1995485"/>
              <a:gd name="connsiteX108" fmla="*/ 3183730 w 6719886"/>
              <a:gd name="connsiteY108" fmla="*/ 1833560 h 1995485"/>
              <a:gd name="connsiteX109" fmla="*/ 3157536 w 6719886"/>
              <a:gd name="connsiteY109" fmla="*/ 1854991 h 1995485"/>
              <a:gd name="connsiteX110" fmla="*/ 3174205 w 6719886"/>
              <a:gd name="connsiteY110" fmla="*/ 1933572 h 1995485"/>
              <a:gd name="connsiteX111" fmla="*/ 3240880 w 6719886"/>
              <a:gd name="connsiteY111" fmla="*/ 1950241 h 1995485"/>
              <a:gd name="connsiteX112" fmla="*/ 3348036 w 6719886"/>
              <a:gd name="connsiteY112" fmla="*/ 1966910 h 1995485"/>
              <a:gd name="connsiteX113" fmla="*/ 3462336 w 6719886"/>
              <a:gd name="connsiteY113" fmla="*/ 1921666 h 1995485"/>
              <a:gd name="connsiteX114" fmla="*/ 3567111 w 6719886"/>
              <a:gd name="connsiteY114" fmla="*/ 1916904 h 1995485"/>
              <a:gd name="connsiteX115" fmla="*/ 3640930 w 6719886"/>
              <a:gd name="connsiteY115" fmla="*/ 1928810 h 1995485"/>
              <a:gd name="connsiteX116" fmla="*/ 3676648 w 6719886"/>
              <a:gd name="connsiteY116" fmla="*/ 1883566 h 1995485"/>
              <a:gd name="connsiteX117" fmla="*/ 3724273 w 6719886"/>
              <a:gd name="connsiteY117" fmla="*/ 1862135 h 1995485"/>
              <a:gd name="connsiteX118" fmla="*/ 3767136 w 6719886"/>
              <a:gd name="connsiteY118" fmla="*/ 1866897 h 1995485"/>
              <a:gd name="connsiteX119" fmla="*/ 3817142 w 6719886"/>
              <a:gd name="connsiteY119" fmla="*/ 1921666 h 1995485"/>
              <a:gd name="connsiteX120" fmla="*/ 3821905 w 6719886"/>
              <a:gd name="connsiteY120" fmla="*/ 1924047 h 1995485"/>
              <a:gd name="connsiteX121" fmla="*/ 3862386 w 6719886"/>
              <a:gd name="connsiteY121" fmla="*/ 1947860 h 1995485"/>
              <a:gd name="connsiteX122" fmla="*/ 3919536 w 6719886"/>
              <a:gd name="connsiteY122" fmla="*/ 1952622 h 1995485"/>
              <a:gd name="connsiteX123" fmla="*/ 3960017 w 6719886"/>
              <a:gd name="connsiteY123" fmla="*/ 1943097 h 1995485"/>
              <a:gd name="connsiteX124" fmla="*/ 3993355 w 6719886"/>
              <a:gd name="connsiteY124" fmla="*/ 1900235 h 1995485"/>
              <a:gd name="connsiteX125" fmla="*/ 4126705 w 6719886"/>
              <a:gd name="connsiteY125" fmla="*/ 1931191 h 1995485"/>
              <a:gd name="connsiteX126" fmla="*/ 4188617 w 6719886"/>
              <a:gd name="connsiteY126" fmla="*/ 1862135 h 1995485"/>
              <a:gd name="connsiteX127" fmla="*/ 4364830 w 6719886"/>
              <a:gd name="connsiteY127" fmla="*/ 1890710 h 1995485"/>
              <a:gd name="connsiteX128" fmla="*/ 4419598 w 6719886"/>
              <a:gd name="connsiteY128" fmla="*/ 1890710 h 1995485"/>
              <a:gd name="connsiteX129" fmla="*/ 4479130 w 6719886"/>
              <a:gd name="connsiteY129" fmla="*/ 1785935 h 1995485"/>
              <a:gd name="connsiteX130" fmla="*/ 4586286 w 6719886"/>
              <a:gd name="connsiteY130" fmla="*/ 1821654 h 1995485"/>
              <a:gd name="connsiteX131" fmla="*/ 4624386 w 6719886"/>
              <a:gd name="connsiteY131" fmla="*/ 1847847 h 1995485"/>
              <a:gd name="connsiteX132" fmla="*/ 4686298 w 6719886"/>
              <a:gd name="connsiteY132" fmla="*/ 1776410 h 1995485"/>
              <a:gd name="connsiteX133" fmla="*/ 4922042 w 6719886"/>
              <a:gd name="connsiteY133" fmla="*/ 1809747 h 1995485"/>
              <a:gd name="connsiteX134" fmla="*/ 4879180 w 6719886"/>
              <a:gd name="connsiteY134" fmla="*/ 1866897 h 1995485"/>
              <a:gd name="connsiteX135" fmla="*/ 4938711 w 6719886"/>
              <a:gd name="connsiteY135" fmla="*/ 1928810 h 1995485"/>
              <a:gd name="connsiteX136" fmla="*/ 4974430 w 6719886"/>
              <a:gd name="connsiteY136" fmla="*/ 1957385 h 1995485"/>
              <a:gd name="connsiteX137" fmla="*/ 5157786 w 6719886"/>
              <a:gd name="connsiteY137" fmla="*/ 1971672 h 1995485"/>
              <a:gd name="connsiteX138" fmla="*/ 5360192 w 6719886"/>
              <a:gd name="connsiteY138" fmla="*/ 1955004 h 1995485"/>
              <a:gd name="connsiteX139" fmla="*/ 5557836 w 6719886"/>
              <a:gd name="connsiteY139" fmla="*/ 1933572 h 1995485"/>
              <a:gd name="connsiteX140" fmla="*/ 5726905 w 6719886"/>
              <a:gd name="connsiteY140" fmla="*/ 1912141 h 1995485"/>
              <a:gd name="connsiteX141" fmla="*/ 5834061 w 6719886"/>
              <a:gd name="connsiteY141" fmla="*/ 1921666 h 1995485"/>
              <a:gd name="connsiteX142" fmla="*/ 5910261 w 6719886"/>
              <a:gd name="connsiteY142" fmla="*/ 1881185 h 1995485"/>
              <a:gd name="connsiteX143" fmla="*/ 5967411 w 6719886"/>
              <a:gd name="connsiteY143" fmla="*/ 1814510 h 1995485"/>
              <a:gd name="connsiteX144" fmla="*/ 6019798 w 6719886"/>
              <a:gd name="connsiteY144" fmla="*/ 1804985 h 1995485"/>
              <a:gd name="connsiteX145" fmla="*/ 6157911 w 6719886"/>
              <a:gd name="connsiteY145" fmla="*/ 1843085 h 1995485"/>
              <a:gd name="connsiteX146" fmla="*/ 6217442 w 6719886"/>
              <a:gd name="connsiteY146" fmla="*/ 1831179 h 1995485"/>
              <a:gd name="connsiteX147" fmla="*/ 6296023 w 6719886"/>
              <a:gd name="connsiteY147" fmla="*/ 1859754 h 1995485"/>
              <a:gd name="connsiteX148" fmla="*/ 6357936 w 6719886"/>
              <a:gd name="connsiteY148" fmla="*/ 1902616 h 1995485"/>
              <a:gd name="connsiteX149" fmla="*/ 6453186 w 6719886"/>
              <a:gd name="connsiteY149" fmla="*/ 1909760 h 1995485"/>
              <a:gd name="connsiteX150" fmla="*/ 6491286 w 6719886"/>
              <a:gd name="connsiteY150" fmla="*/ 1893091 h 1995485"/>
              <a:gd name="connsiteX151" fmla="*/ 6553198 w 6719886"/>
              <a:gd name="connsiteY151" fmla="*/ 1893091 h 1995485"/>
              <a:gd name="connsiteX152" fmla="*/ 6672261 w 6719886"/>
              <a:gd name="connsiteY152" fmla="*/ 1914522 h 1995485"/>
              <a:gd name="connsiteX153" fmla="*/ 6717505 w 6719886"/>
              <a:gd name="connsiteY153" fmla="*/ 1897854 h 1995485"/>
              <a:gd name="connsiteX154" fmla="*/ 6700836 w 6719886"/>
              <a:gd name="connsiteY154" fmla="*/ 1840704 h 1995485"/>
              <a:gd name="connsiteX155" fmla="*/ 6719886 w 6719886"/>
              <a:gd name="connsiteY155" fmla="*/ 1781172 h 1995485"/>
              <a:gd name="connsiteX156" fmla="*/ 6705598 w 6719886"/>
              <a:gd name="connsiteY156" fmla="*/ 1714497 h 1995485"/>
              <a:gd name="connsiteX157" fmla="*/ 6688930 w 6719886"/>
              <a:gd name="connsiteY157" fmla="*/ 1662110 h 1995485"/>
              <a:gd name="connsiteX158" fmla="*/ 6715123 w 6719886"/>
              <a:gd name="connsiteY158" fmla="*/ 1645441 h 1995485"/>
              <a:gd name="connsiteX159" fmla="*/ 6707980 w 6719886"/>
              <a:gd name="connsiteY159" fmla="*/ 1581147 h 1995485"/>
              <a:gd name="connsiteX0" fmla="*/ 6707980 w 6719886"/>
              <a:gd name="connsiteY0" fmla="*/ 1581147 h 1995485"/>
              <a:gd name="connsiteX1" fmla="*/ 6598442 w 6719886"/>
              <a:gd name="connsiteY1" fmla="*/ 1545429 h 1995485"/>
              <a:gd name="connsiteX2" fmla="*/ 6541292 w 6719886"/>
              <a:gd name="connsiteY2" fmla="*/ 1559716 h 1995485"/>
              <a:gd name="connsiteX3" fmla="*/ 6481761 w 6719886"/>
              <a:gd name="connsiteY3" fmla="*/ 1540666 h 1995485"/>
              <a:gd name="connsiteX4" fmla="*/ 6372223 w 6719886"/>
              <a:gd name="connsiteY4" fmla="*/ 1481135 h 1995485"/>
              <a:gd name="connsiteX5" fmla="*/ 6212680 w 6719886"/>
              <a:gd name="connsiteY5" fmla="*/ 1450179 h 1995485"/>
              <a:gd name="connsiteX6" fmla="*/ 6041230 w 6719886"/>
              <a:gd name="connsiteY6" fmla="*/ 1426366 h 1995485"/>
              <a:gd name="connsiteX7" fmla="*/ 5912642 w 6719886"/>
              <a:gd name="connsiteY7" fmla="*/ 1350166 h 1995485"/>
              <a:gd name="connsiteX8" fmla="*/ 5834061 w 6719886"/>
              <a:gd name="connsiteY8" fmla="*/ 1321591 h 1995485"/>
              <a:gd name="connsiteX9" fmla="*/ 5622130 w 6719886"/>
              <a:gd name="connsiteY9" fmla="*/ 1293016 h 1995485"/>
              <a:gd name="connsiteX10" fmla="*/ 5491161 w 6719886"/>
              <a:gd name="connsiteY10" fmla="*/ 1285872 h 1995485"/>
              <a:gd name="connsiteX11" fmla="*/ 5417342 w 6719886"/>
              <a:gd name="connsiteY11" fmla="*/ 1223960 h 1995485"/>
              <a:gd name="connsiteX12" fmla="*/ 5374480 w 6719886"/>
              <a:gd name="connsiteY12" fmla="*/ 1150141 h 1995485"/>
              <a:gd name="connsiteX13" fmla="*/ 5298280 w 6719886"/>
              <a:gd name="connsiteY13" fmla="*/ 1112041 h 1995485"/>
              <a:gd name="connsiteX14" fmla="*/ 5105398 w 6719886"/>
              <a:gd name="connsiteY14" fmla="*/ 1057272 h 1995485"/>
              <a:gd name="connsiteX15" fmla="*/ 4976811 w 6719886"/>
              <a:gd name="connsiteY15" fmla="*/ 1026316 h 1995485"/>
              <a:gd name="connsiteX16" fmla="*/ 4883942 w 6719886"/>
              <a:gd name="connsiteY16" fmla="*/ 1007266 h 1995485"/>
              <a:gd name="connsiteX17" fmla="*/ 4741067 w 6719886"/>
              <a:gd name="connsiteY17" fmla="*/ 1235866 h 1995485"/>
              <a:gd name="connsiteX18" fmla="*/ 4688680 w 6719886"/>
              <a:gd name="connsiteY18" fmla="*/ 1302541 h 1995485"/>
              <a:gd name="connsiteX19" fmla="*/ 4145755 w 6719886"/>
              <a:gd name="connsiteY19" fmla="*/ 1326354 h 1995485"/>
              <a:gd name="connsiteX20" fmla="*/ 3731417 w 6719886"/>
              <a:gd name="connsiteY20" fmla="*/ 1333497 h 1995485"/>
              <a:gd name="connsiteX21" fmla="*/ 3045617 w 6719886"/>
              <a:gd name="connsiteY21" fmla="*/ 1354929 h 1995485"/>
              <a:gd name="connsiteX22" fmla="*/ 2595561 w 6719886"/>
              <a:gd name="connsiteY22" fmla="*/ 1357310 h 1995485"/>
              <a:gd name="connsiteX23" fmla="*/ 2371723 w 6719886"/>
              <a:gd name="connsiteY23" fmla="*/ 1354929 h 1995485"/>
              <a:gd name="connsiteX24" fmla="*/ 2245517 w 6719886"/>
              <a:gd name="connsiteY24" fmla="*/ 1326354 h 1995485"/>
              <a:gd name="connsiteX25" fmla="*/ 2188367 w 6719886"/>
              <a:gd name="connsiteY25" fmla="*/ 1304922 h 1995485"/>
              <a:gd name="connsiteX26" fmla="*/ 2140742 w 6719886"/>
              <a:gd name="connsiteY26" fmla="*/ 1264441 h 1995485"/>
              <a:gd name="connsiteX27" fmla="*/ 2093117 w 6719886"/>
              <a:gd name="connsiteY27" fmla="*/ 1164429 h 1995485"/>
              <a:gd name="connsiteX28" fmla="*/ 2064542 w 6719886"/>
              <a:gd name="connsiteY28" fmla="*/ 1035841 h 1995485"/>
              <a:gd name="connsiteX29" fmla="*/ 2038348 w 6719886"/>
              <a:gd name="connsiteY29" fmla="*/ 907254 h 1995485"/>
              <a:gd name="connsiteX30" fmla="*/ 2002630 w 6719886"/>
              <a:gd name="connsiteY30" fmla="*/ 852485 h 1995485"/>
              <a:gd name="connsiteX31" fmla="*/ 1890711 w 6719886"/>
              <a:gd name="connsiteY31" fmla="*/ 785810 h 1995485"/>
              <a:gd name="connsiteX32" fmla="*/ 1762123 w 6719886"/>
              <a:gd name="connsiteY32" fmla="*/ 742947 h 1995485"/>
              <a:gd name="connsiteX33" fmla="*/ 1635917 w 6719886"/>
              <a:gd name="connsiteY33" fmla="*/ 733422 h 1995485"/>
              <a:gd name="connsiteX34" fmla="*/ 1526380 w 6719886"/>
              <a:gd name="connsiteY34" fmla="*/ 738185 h 1995485"/>
              <a:gd name="connsiteX35" fmla="*/ 1476373 w 6719886"/>
              <a:gd name="connsiteY35" fmla="*/ 752472 h 1995485"/>
              <a:gd name="connsiteX36" fmla="*/ 1435892 w 6719886"/>
              <a:gd name="connsiteY36" fmla="*/ 733422 h 1995485"/>
              <a:gd name="connsiteX37" fmla="*/ 1371598 w 6719886"/>
              <a:gd name="connsiteY37" fmla="*/ 678654 h 1995485"/>
              <a:gd name="connsiteX38" fmla="*/ 1333498 w 6719886"/>
              <a:gd name="connsiteY38" fmla="*/ 619122 h 1995485"/>
              <a:gd name="connsiteX39" fmla="*/ 1352548 w 6719886"/>
              <a:gd name="connsiteY39" fmla="*/ 595310 h 1995485"/>
              <a:gd name="connsiteX40" fmla="*/ 1200148 w 6719886"/>
              <a:gd name="connsiteY40" fmla="*/ 528635 h 1995485"/>
              <a:gd name="connsiteX41" fmla="*/ 1078705 w 6719886"/>
              <a:gd name="connsiteY41" fmla="*/ 616741 h 1995485"/>
              <a:gd name="connsiteX42" fmla="*/ 959642 w 6719886"/>
              <a:gd name="connsiteY42" fmla="*/ 602454 h 1995485"/>
              <a:gd name="connsiteX43" fmla="*/ 890586 w 6719886"/>
              <a:gd name="connsiteY43" fmla="*/ 607216 h 1995485"/>
              <a:gd name="connsiteX44" fmla="*/ 814388 w 6719886"/>
              <a:gd name="connsiteY44" fmla="*/ 559592 h 1995485"/>
              <a:gd name="connsiteX45" fmla="*/ 704850 w 6719886"/>
              <a:gd name="connsiteY45" fmla="*/ 466723 h 1995485"/>
              <a:gd name="connsiteX46" fmla="*/ 561973 w 6719886"/>
              <a:gd name="connsiteY46" fmla="*/ 369091 h 1995485"/>
              <a:gd name="connsiteX47" fmla="*/ 488156 w 6719886"/>
              <a:gd name="connsiteY47" fmla="*/ 259554 h 1995485"/>
              <a:gd name="connsiteX48" fmla="*/ 330993 w 6719886"/>
              <a:gd name="connsiteY48" fmla="*/ 0 h 1995485"/>
              <a:gd name="connsiteX49" fmla="*/ 0 w 6719886"/>
              <a:gd name="connsiteY49" fmla="*/ 221456 h 1995485"/>
              <a:gd name="connsiteX50" fmla="*/ 109538 w 6719886"/>
              <a:gd name="connsiteY50" fmla="*/ 319084 h 1995485"/>
              <a:gd name="connsiteX51" fmla="*/ 88106 w 6719886"/>
              <a:gd name="connsiteY51" fmla="*/ 395286 h 1995485"/>
              <a:gd name="connsiteX52" fmla="*/ 104776 w 6719886"/>
              <a:gd name="connsiteY52" fmla="*/ 500060 h 1995485"/>
              <a:gd name="connsiteX53" fmla="*/ 180975 w 6719886"/>
              <a:gd name="connsiteY53" fmla="*/ 621504 h 1995485"/>
              <a:gd name="connsiteX54" fmla="*/ 242887 w 6719886"/>
              <a:gd name="connsiteY54" fmla="*/ 650078 h 1995485"/>
              <a:gd name="connsiteX55" fmla="*/ 316706 w 6719886"/>
              <a:gd name="connsiteY55" fmla="*/ 711991 h 1995485"/>
              <a:gd name="connsiteX56" fmla="*/ 366712 w 6719886"/>
              <a:gd name="connsiteY56" fmla="*/ 745329 h 1995485"/>
              <a:gd name="connsiteX57" fmla="*/ 435767 w 6719886"/>
              <a:gd name="connsiteY57" fmla="*/ 778666 h 1995485"/>
              <a:gd name="connsiteX58" fmla="*/ 492917 w 6719886"/>
              <a:gd name="connsiteY58" fmla="*/ 819148 h 1995485"/>
              <a:gd name="connsiteX59" fmla="*/ 550068 w 6719886"/>
              <a:gd name="connsiteY59" fmla="*/ 947735 h 1995485"/>
              <a:gd name="connsiteX60" fmla="*/ 600073 w 6719886"/>
              <a:gd name="connsiteY60" fmla="*/ 1042985 h 1995485"/>
              <a:gd name="connsiteX61" fmla="*/ 700086 w 6719886"/>
              <a:gd name="connsiteY61" fmla="*/ 1052509 h 1995485"/>
              <a:gd name="connsiteX62" fmla="*/ 709611 w 6719886"/>
              <a:gd name="connsiteY62" fmla="*/ 1116804 h 1995485"/>
              <a:gd name="connsiteX63" fmla="*/ 676274 w 6719886"/>
              <a:gd name="connsiteY63" fmla="*/ 1212053 h 1995485"/>
              <a:gd name="connsiteX64" fmla="*/ 616742 w 6719886"/>
              <a:gd name="connsiteY64" fmla="*/ 1302541 h 1995485"/>
              <a:gd name="connsiteX65" fmla="*/ 645317 w 6719886"/>
              <a:gd name="connsiteY65" fmla="*/ 1259679 h 1995485"/>
              <a:gd name="connsiteX66" fmla="*/ 702467 w 6719886"/>
              <a:gd name="connsiteY66" fmla="*/ 1343022 h 1995485"/>
              <a:gd name="connsiteX67" fmla="*/ 919161 w 6719886"/>
              <a:gd name="connsiteY67" fmla="*/ 1421604 h 1995485"/>
              <a:gd name="connsiteX68" fmla="*/ 954880 w 6719886"/>
              <a:gd name="connsiteY68" fmla="*/ 1419223 h 1995485"/>
              <a:gd name="connsiteX69" fmla="*/ 1023936 w 6719886"/>
              <a:gd name="connsiteY69" fmla="*/ 1433510 h 1995485"/>
              <a:gd name="connsiteX70" fmla="*/ 1126330 w 6719886"/>
              <a:gd name="connsiteY70" fmla="*/ 1433510 h 1995485"/>
              <a:gd name="connsiteX71" fmla="*/ 1195386 w 6719886"/>
              <a:gd name="connsiteY71" fmla="*/ 1395410 h 1995485"/>
              <a:gd name="connsiteX72" fmla="*/ 1254917 w 6719886"/>
              <a:gd name="connsiteY72" fmla="*/ 1393029 h 1995485"/>
              <a:gd name="connsiteX73" fmla="*/ 1362073 w 6719886"/>
              <a:gd name="connsiteY73" fmla="*/ 1464466 h 1995485"/>
              <a:gd name="connsiteX74" fmla="*/ 1366836 w 6719886"/>
              <a:gd name="connsiteY74" fmla="*/ 1433510 h 1995485"/>
              <a:gd name="connsiteX75" fmla="*/ 1438273 w 6719886"/>
              <a:gd name="connsiteY75" fmla="*/ 1471610 h 1995485"/>
              <a:gd name="connsiteX76" fmla="*/ 1559717 w 6719886"/>
              <a:gd name="connsiteY76" fmla="*/ 1554954 h 1995485"/>
              <a:gd name="connsiteX77" fmla="*/ 1638298 w 6719886"/>
              <a:gd name="connsiteY77" fmla="*/ 1571622 h 1995485"/>
              <a:gd name="connsiteX78" fmla="*/ 1702592 w 6719886"/>
              <a:gd name="connsiteY78" fmla="*/ 1685922 h 1995485"/>
              <a:gd name="connsiteX79" fmla="*/ 1914523 w 6719886"/>
              <a:gd name="connsiteY79" fmla="*/ 1785935 h 1995485"/>
              <a:gd name="connsiteX80" fmla="*/ 2028823 w 6719886"/>
              <a:gd name="connsiteY80" fmla="*/ 1793079 h 1995485"/>
              <a:gd name="connsiteX81" fmla="*/ 2250280 w 6719886"/>
              <a:gd name="connsiteY81" fmla="*/ 1774029 h 1995485"/>
              <a:gd name="connsiteX82" fmla="*/ 2357436 w 6719886"/>
              <a:gd name="connsiteY82" fmla="*/ 1774029 h 1995485"/>
              <a:gd name="connsiteX83" fmla="*/ 2426492 w 6719886"/>
              <a:gd name="connsiteY83" fmla="*/ 1809747 h 1995485"/>
              <a:gd name="connsiteX84" fmla="*/ 2481261 w 6719886"/>
              <a:gd name="connsiteY84" fmla="*/ 1862135 h 1995485"/>
              <a:gd name="connsiteX85" fmla="*/ 2557461 w 6719886"/>
              <a:gd name="connsiteY85" fmla="*/ 1843085 h 1995485"/>
              <a:gd name="connsiteX86" fmla="*/ 2647948 w 6719886"/>
              <a:gd name="connsiteY86" fmla="*/ 1826416 h 1995485"/>
              <a:gd name="connsiteX87" fmla="*/ 2702717 w 6719886"/>
              <a:gd name="connsiteY87" fmla="*/ 1845466 h 1995485"/>
              <a:gd name="connsiteX88" fmla="*/ 2824161 w 6719886"/>
              <a:gd name="connsiteY88" fmla="*/ 1945479 h 1995485"/>
              <a:gd name="connsiteX89" fmla="*/ 2902742 w 6719886"/>
              <a:gd name="connsiteY89" fmla="*/ 1988341 h 1995485"/>
              <a:gd name="connsiteX90" fmla="*/ 3000373 w 6719886"/>
              <a:gd name="connsiteY90" fmla="*/ 1995485 h 1995485"/>
              <a:gd name="connsiteX91" fmla="*/ 3088480 w 6719886"/>
              <a:gd name="connsiteY91" fmla="*/ 1983579 h 1995485"/>
              <a:gd name="connsiteX92" fmla="*/ 3121817 w 6719886"/>
              <a:gd name="connsiteY92" fmla="*/ 1945479 h 1995485"/>
              <a:gd name="connsiteX93" fmla="*/ 3093242 w 6719886"/>
              <a:gd name="connsiteY93" fmla="*/ 1888329 h 1995485"/>
              <a:gd name="connsiteX94" fmla="*/ 2997992 w 6719886"/>
              <a:gd name="connsiteY94" fmla="*/ 1854991 h 1995485"/>
              <a:gd name="connsiteX95" fmla="*/ 2881311 w 6719886"/>
              <a:gd name="connsiteY95" fmla="*/ 1854991 h 1995485"/>
              <a:gd name="connsiteX96" fmla="*/ 2850355 w 6719886"/>
              <a:gd name="connsiteY96" fmla="*/ 1838322 h 1995485"/>
              <a:gd name="connsiteX97" fmla="*/ 2871786 w 6719886"/>
              <a:gd name="connsiteY97" fmla="*/ 1816891 h 1995485"/>
              <a:gd name="connsiteX98" fmla="*/ 2964655 w 6719886"/>
              <a:gd name="connsiteY98" fmla="*/ 1804985 h 1995485"/>
              <a:gd name="connsiteX99" fmla="*/ 3052761 w 6719886"/>
              <a:gd name="connsiteY99" fmla="*/ 1807366 h 1995485"/>
              <a:gd name="connsiteX100" fmla="*/ 3131342 w 6719886"/>
              <a:gd name="connsiteY100" fmla="*/ 1752597 h 1995485"/>
              <a:gd name="connsiteX101" fmla="*/ 3169442 w 6719886"/>
              <a:gd name="connsiteY101" fmla="*/ 1754979 h 1995485"/>
              <a:gd name="connsiteX102" fmla="*/ 3219448 w 6719886"/>
              <a:gd name="connsiteY102" fmla="*/ 1802604 h 1995485"/>
              <a:gd name="connsiteX103" fmla="*/ 3288505 w 6719886"/>
              <a:gd name="connsiteY103" fmla="*/ 1821654 h 1995485"/>
              <a:gd name="connsiteX104" fmla="*/ 3300411 w 6719886"/>
              <a:gd name="connsiteY104" fmla="*/ 1852610 h 1995485"/>
              <a:gd name="connsiteX105" fmla="*/ 3300411 w 6719886"/>
              <a:gd name="connsiteY105" fmla="*/ 1888329 h 1995485"/>
              <a:gd name="connsiteX106" fmla="*/ 3252786 w 6719886"/>
              <a:gd name="connsiteY106" fmla="*/ 1924047 h 1995485"/>
              <a:gd name="connsiteX107" fmla="*/ 3207542 w 6719886"/>
              <a:gd name="connsiteY107" fmla="*/ 1881185 h 1995485"/>
              <a:gd name="connsiteX108" fmla="*/ 3183730 w 6719886"/>
              <a:gd name="connsiteY108" fmla="*/ 1833560 h 1995485"/>
              <a:gd name="connsiteX109" fmla="*/ 3157536 w 6719886"/>
              <a:gd name="connsiteY109" fmla="*/ 1854991 h 1995485"/>
              <a:gd name="connsiteX110" fmla="*/ 3174205 w 6719886"/>
              <a:gd name="connsiteY110" fmla="*/ 1933572 h 1995485"/>
              <a:gd name="connsiteX111" fmla="*/ 3240880 w 6719886"/>
              <a:gd name="connsiteY111" fmla="*/ 1950241 h 1995485"/>
              <a:gd name="connsiteX112" fmla="*/ 3348036 w 6719886"/>
              <a:gd name="connsiteY112" fmla="*/ 1966910 h 1995485"/>
              <a:gd name="connsiteX113" fmla="*/ 3462336 w 6719886"/>
              <a:gd name="connsiteY113" fmla="*/ 1921666 h 1995485"/>
              <a:gd name="connsiteX114" fmla="*/ 3567111 w 6719886"/>
              <a:gd name="connsiteY114" fmla="*/ 1916904 h 1995485"/>
              <a:gd name="connsiteX115" fmla="*/ 3640930 w 6719886"/>
              <a:gd name="connsiteY115" fmla="*/ 1928810 h 1995485"/>
              <a:gd name="connsiteX116" fmla="*/ 3676648 w 6719886"/>
              <a:gd name="connsiteY116" fmla="*/ 1883566 h 1995485"/>
              <a:gd name="connsiteX117" fmla="*/ 3724273 w 6719886"/>
              <a:gd name="connsiteY117" fmla="*/ 1862135 h 1995485"/>
              <a:gd name="connsiteX118" fmla="*/ 3767136 w 6719886"/>
              <a:gd name="connsiteY118" fmla="*/ 1866897 h 1995485"/>
              <a:gd name="connsiteX119" fmla="*/ 3817142 w 6719886"/>
              <a:gd name="connsiteY119" fmla="*/ 1921666 h 1995485"/>
              <a:gd name="connsiteX120" fmla="*/ 3821905 w 6719886"/>
              <a:gd name="connsiteY120" fmla="*/ 1924047 h 1995485"/>
              <a:gd name="connsiteX121" fmla="*/ 3862386 w 6719886"/>
              <a:gd name="connsiteY121" fmla="*/ 1947860 h 1995485"/>
              <a:gd name="connsiteX122" fmla="*/ 3919536 w 6719886"/>
              <a:gd name="connsiteY122" fmla="*/ 1952622 h 1995485"/>
              <a:gd name="connsiteX123" fmla="*/ 3960017 w 6719886"/>
              <a:gd name="connsiteY123" fmla="*/ 1943097 h 1995485"/>
              <a:gd name="connsiteX124" fmla="*/ 3993355 w 6719886"/>
              <a:gd name="connsiteY124" fmla="*/ 1900235 h 1995485"/>
              <a:gd name="connsiteX125" fmla="*/ 4126705 w 6719886"/>
              <a:gd name="connsiteY125" fmla="*/ 1931191 h 1995485"/>
              <a:gd name="connsiteX126" fmla="*/ 4188617 w 6719886"/>
              <a:gd name="connsiteY126" fmla="*/ 1862135 h 1995485"/>
              <a:gd name="connsiteX127" fmla="*/ 4364830 w 6719886"/>
              <a:gd name="connsiteY127" fmla="*/ 1890710 h 1995485"/>
              <a:gd name="connsiteX128" fmla="*/ 4419598 w 6719886"/>
              <a:gd name="connsiteY128" fmla="*/ 1890710 h 1995485"/>
              <a:gd name="connsiteX129" fmla="*/ 4479130 w 6719886"/>
              <a:gd name="connsiteY129" fmla="*/ 1785935 h 1995485"/>
              <a:gd name="connsiteX130" fmla="*/ 4586286 w 6719886"/>
              <a:gd name="connsiteY130" fmla="*/ 1821654 h 1995485"/>
              <a:gd name="connsiteX131" fmla="*/ 4624386 w 6719886"/>
              <a:gd name="connsiteY131" fmla="*/ 1847847 h 1995485"/>
              <a:gd name="connsiteX132" fmla="*/ 4686298 w 6719886"/>
              <a:gd name="connsiteY132" fmla="*/ 1776410 h 1995485"/>
              <a:gd name="connsiteX133" fmla="*/ 4922042 w 6719886"/>
              <a:gd name="connsiteY133" fmla="*/ 1809747 h 1995485"/>
              <a:gd name="connsiteX134" fmla="*/ 4879180 w 6719886"/>
              <a:gd name="connsiteY134" fmla="*/ 1866897 h 1995485"/>
              <a:gd name="connsiteX135" fmla="*/ 4938711 w 6719886"/>
              <a:gd name="connsiteY135" fmla="*/ 1928810 h 1995485"/>
              <a:gd name="connsiteX136" fmla="*/ 4974430 w 6719886"/>
              <a:gd name="connsiteY136" fmla="*/ 1957385 h 1995485"/>
              <a:gd name="connsiteX137" fmla="*/ 5157786 w 6719886"/>
              <a:gd name="connsiteY137" fmla="*/ 1971672 h 1995485"/>
              <a:gd name="connsiteX138" fmla="*/ 5360192 w 6719886"/>
              <a:gd name="connsiteY138" fmla="*/ 1955004 h 1995485"/>
              <a:gd name="connsiteX139" fmla="*/ 5557836 w 6719886"/>
              <a:gd name="connsiteY139" fmla="*/ 1933572 h 1995485"/>
              <a:gd name="connsiteX140" fmla="*/ 5726905 w 6719886"/>
              <a:gd name="connsiteY140" fmla="*/ 1912141 h 1995485"/>
              <a:gd name="connsiteX141" fmla="*/ 5834061 w 6719886"/>
              <a:gd name="connsiteY141" fmla="*/ 1921666 h 1995485"/>
              <a:gd name="connsiteX142" fmla="*/ 5910261 w 6719886"/>
              <a:gd name="connsiteY142" fmla="*/ 1881185 h 1995485"/>
              <a:gd name="connsiteX143" fmla="*/ 5967411 w 6719886"/>
              <a:gd name="connsiteY143" fmla="*/ 1814510 h 1995485"/>
              <a:gd name="connsiteX144" fmla="*/ 6019798 w 6719886"/>
              <a:gd name="connsiteY144" fmla="*/ 1804985 h 1995485"/>
              <a:gd name="connsiteX145" fmla="*/ 6157911 w 6719886"/>
              <a:gd name="connsiteY145" fmla="*/ 1843085 h 1995485"/>
              <a:gd name="connsiteX146" fmla="*/ 6217442 w 6719886"/>
              <a:gd name="connsiteY146" fmla="*/ 1831179 h 1995485"/>
              <a:gd name="connsiteX147" fmla="*/ 6296023 w 6719886"/>
              <a:gd name="connsiteY147" fmla="*/ 1859754 h 1995485"/>
              <a:gd name="connsiteX148" fmla="*/ 6357936 w 6719886"/>
              <a:gd name="connsiteY148" fmla="*/ 1902616 h 1995485"/>
              <a:gd name="connsiteX149" fmla="*/ 6453186 w 6719886"/>
              <a:gd name="connsiteY149" fmla="*/ 1909760 h 1995485"/>
              <a:gd name="connsiteX150" fmla="*/ 6491286 w 6719886"/>
              <a:gd name="connsiteY150" fmla="*/ 1893091 h 1995485"/>
              <a:gd name="connsiteX151" fmla="*/ 6553198 w 6719886"/>
              <a:gd name="connsiteY151" fmla="*/ 1893091 h 1995485"/>
              <a:gd name="connsiteX152" fmla="*/ 6672261 w 6719886"/>
              <a:gd name="connsiteY152" fmla="*/ 1914522 h 1995485"/>
              <a:gd name="connsiteX153" fmla="*/ 6717505 w 6719886"/>
              <a:gd name="connsiteY153" fmla="*/ 1897854 h 1995485"/>
              <a:gd name="connsiteX154" fmla="*/ 6700836 w 6719886"/>
              <a:gd name="connsiteY154" fmla="*/ 1840704 h 1995485"/>
              <a:gd name="connsiteX155" fmla="*/ 6719886 w 6719886"/>
              <a:gd name="connsiteY155" fmla="*/ 1781172 h 1995485"/>
              <a:gd name="connsiteX156" fmla="*/ 6705598 w 6719886"/>
              <a:gd name="connsiteY156" fmla="*/ 1714497 h 1995485"/>
              <a:gd name="connsiteX157" fmla="*/ 6688930 w 6719886"/>
              <a:gd name="connsiteY157" fmla="*/ 1662110 h 1995485"/>
              <a:gd name="connsiteX158" fmla="*/ 6715123 w 6719886"/>
              <a:gd name="connsiteY158" fmla="*/ 1645441 h 1995485"/>
              <a:gd name="connsiteX159" fmla="*/ 6707980 w 6719886"/>
              <a:gd name="connsiteY159" fmla="*/ 1581147 h 1995485"/>
              <a:gd name="connsiteX0" fmla="*/ 6707980 w 6719886"/>
              <a:gd name="connsiteY0" fmla="*/ 1586913 h 2001251"/>
              <a:gd name="connsiteX1" fmla="*/ 6598442 w 6719886"/>
              <a:gd name="connsiteY1" fmla="*/ 1551195 h 2001251"/>
              <a:gd name="connsiteX2" fmla="*/ 6541292 w 6719886"/>
              <a:gd name="connsiteY2" fmla="*/ 1565482 h 2001251"/>
              <a:gd name="connsiteX3" fmla="*/ 6481761 w 6719886"/>
              <a:gd name="connsiteY3" fmla="*/ 1546432 h 2001251"/>
              <a:gd name="connsiteX4" fmla="*/ 6372223 w 6719886"/>
              <a:gd name="connsiteY4" fmla="*/ 1486901 h 2001251"/>
              <a:gd name="connsiteX5" fmla="*/ 6212680 w 6719886"/>
              <a:gd name="connsiteY5" fmla="*/ 1455945 h 2001251"/>
              <a:gd name="connsiteX6" fmla="*/ 6041230 w 6719886"/>
              <a:gd name="connsiteY6" fmla="*/ 1432132 h 2001251"/>
              <a:gd name="connsiteX7" fmla="*/ 5912642 w 6719886"/>
              <a:gd name="connsiteY7" fmla="*/ 1355932 h 2001251"/>
              <a:gd name="connsiteX8" fmla="*/ 5834061 w 6719886"/>
              <a:gd name="connsiteY8" fmla="*/ 1327357 h 2001251"/>
              <a:gd name="connsiteX9" fmla="*/ 5622130 w 6719886"/>
              <a:gd name="connsiteY9" fmla="*/ 1298782 h 2001251"/>
              <a:gd name="connsiteX10" fmla="*/ 5491161 w 6719886"/>
              <a:gd name="connsiteY10" fmla="*/ 1291638 h 2001251"/>
              <a:gd name="connsiteX11" fmla="*/ 5417342 w 6719886"/>
              <a:gd name="connsiteY11" fmla="*/ 1229726 h 2001251"/>
              <a:gd name="connsiteX12" fmla="*/ 5374480 w 6719886"/>
              <a:gd name="connsiteY12" fmla="*/ 1155907 h 2001251"/>
              <a:gd name="connsiteX13" fmla="*/ 5298280 w 6719886"/>
              <a:gd name="connsiteY13" fmla="*/ 1117807 h 2001251"/>
              <a:gd name="connsiteX14" fmla="*/ 5105398 w 6719886"/>
              <a:gd name="connsiteY14" fmla="*/ 1063038 h 2001251"/>
              <a:gd name="connsiteX15" fmla="*/ 4976811 w 6719886"/>
              <a:gd name="connsiteY15" fmla="*/ 1032082 h 2001251"/>
              <a:gd name="connsiteX16" fmla="*/ 4883942 w 6719886"/>
              <a:gd name="connsiteY16" fmla="*/ 1013032 h 2001251"/>
              <a:gd name="connsiteX17" fmla="*/ 4741067 w 6719886"/>
              <a:gd name="connsiteY17" fmla="*/ 1241632 h 2001251"/>
              <a:gd name="connsiteX18" fmla="*/ 4688680 w 6719886"/>
              <a:gd name="connsiteY18" fmla="*/ 1308307 h 2001251"/>
              <a:gd name="connsiteX19" fmla="*/ 4145755 w 6719886"/>
              <a:gd name="connsiteY19" fmla="*/ 1332120 h 2001251"/>
              <a:gd name="connsiteX20" fmla="*/ 3731417 w 6719886"/>
              <a:gd name="connsiteY20" fmla="*/ 1339263 h 2001251"/>
              <a:gd name="connsiteX21" fmla="*/ 3045617 w 6719886"/>
              <a:gd name="connsiteY21" fmla="*/ 1360695 h 2001251"/>
              <a:gd name="connsiteX22" fmla="*/ 2595561 w 6719886"/>
              <a:gd name="connsiteY22" fmla="*/ 1363076 h 2001251"/>
              <a:gd name="connsiteX23" fmla="*/ 2371723 w 6719886"/>
              <a:gd name="connsiteY23" fmla="*/ 1360695 h 2001251"/>
              <a:gd name="connsiteX24" fmla="*/ 2245517 w 6719886"/>
              <a:gd name="connsiteY24" fmla="*/ 1332120 h 2001251"/>
              <a:gd name="connsiteX25" fmla="*/ 2188367 w 6719886"/>
              <a:gd name="connsiteY25" fmla="*/ 1310688 h 2001251"/>
              <a:gd name="connsiteX26" fmla="*/ 2140742 w 6719886"/>
              <a:gd name="connsiteY26" fmla="*/ 1270207 h 2001251"/>
              <a:gd name="connsiteX27" fmla="*/ 2093117 w 6719886"/>
              <a:gd name="connsiteY27" fmla="*/ 1170195 h 2001251"/>
              <a:gd name="connsiteX28" fmla="*/ 2064542 w 6719886"/>
              <a:gd name="connsiteY28" fmla="*/ 1041607 h 2001251"/>
              <a:gd name="connsiteX29" fmla="*/ 2038348 w 6719886"/>
              <a:gd name="connsiteY29" fmla="*/ 913020 h 2001251"/>
              <a:gd name="connsiteX30" fmla="*/ 2002630 w 6719886"/>
              <a:gd name="connsiteY30" fmla="*/ 858251 h 2001251"/>
              <a:gd name="connsiteX31" fmla="*/ 1890711 w 6719886"/>
              <a:gd name="connsiteY31" fmla="*/ 791576 h 2001251"/>
              <a:gd name="connsiteX32" fmla="*/ 1762123 w 6719886"/>
              <a:gd name="connsiteY32" fmla="*/ 748713 h 2001251"/>
              <a:gd name="connsiteX33" fmla="*/ 1635917 w 6719886"/>
              <a:gd name="connsiteY33" fmla="*/ 739188 h 2001251"/>
              <a:gd name="connsiteX34" fmla="*/ 1526380 w 6719886"/>
              <a:gd name="connsiteY34" fmla="*/ 743951 h 2001251"/>
              <a:gd name="connsiteX35" fmla="*/ 1476373 w 6719886"/>
              <a:gd name="connsiteY35" fmla="*/ 758238 h 2001251"/>
              <a:gd name="connsiteX36" fmla="*/ 1435892 w 6719886"/>
              <a:gd name="connsiteY36" fmla="*/ 739188 h 2001251"/>
              <a:gd name="connsiteX37" fmla="*/ 1371598 w 6719886"/>
              <a:gd name="connsiteY37" fmla="*/ 684420 h 2001251"/>
              <a:gd name="connsiteX38" fmla="*/ 1333498 w 6719886"/>
              <a:gd name="connsiteY38" fmla="*/ 624888 h 2001251"/>
              <a:gd name="connsiteX39" fmla="*/ 1352548 w 6719886"/>
              <a:gd name="connsiteY39" fmla="*/ 601076 h 2001251"/>
              <a:gd name="connsiteX40" fmla="*/ 1200148 w 6719886"/>
              <a:gd name="connsiteY40" fmla="*/ 534401 h 2001251"/>
              <a:gd name="connsiteX41" fmla="*/ 1078705 w 6719886"/>
              <a:gd name="connsiteY41" fmla="*/ 622507 h 2001251"/>
              <a:gd name="connsiteX42" fmla="*/ 959642 w 6719886"/>
              <a:gd name="connsiteY42" fmla="*/ 608220 h 2001251"/>
              <a:gd name="connsiteX43" fmla="*/ 890586 w 6719886"/>
              <a:gd name="connsiteY43" fmla="*/ 612982 h 2001251"/>
              <a:gd name="connsiteX44" fmla="*/ 814388 w 6719886"/>
              <a:gd name="connsiteY44" fmla="*/ 565358 h 2001251"/>
              <a:gd name="connsiteX45" fmla="*/ 704850 w 6719886"/>
              <a:gd name="connsiteY45" fmla="*/ 472489 h 2001251"/>
              <a:gd name="connsiteX46" fmla="*/ 561973 w 6719886"/>
              <a:gd name="connsiteY46" fmla="*/ 374857 h 2001251"/>
              <a:gd name="connsiteX47" fmla="*/ 488156 w 6719886"/>
              <a:gd name="connsiteY47" fmla="*/ 265320 h 2001251"/>
              <a:gd name="connsiteX48" fmla="*/ 414338 w 6719886"/>
              <a:gd name="connsiteY48" fmla="*/ 81965 h 2001251"/>
              <a:gd name="connsiteX49" fmla="*/ 330993 w 6719886"/>
              <a:gd name="connsiteY49" fmla="*/ 5766 h 2001251"/>
              <a:gd name="connsiteX50" fmla="*/ 0 w 6719886"/>
              <a:gd name="connsiteY50" fmla="*/ 227222 h 2001251"/>
              <a:gd name="connsiteX51" fmla="*/ 109538 w 6719886"/>
              <a:gd name="connsiteY51" fmla="*/ 324850 h 2001251"/>
              <a:gd name="connsiteX52" fmla="*/ 88106 w 6719886"/>
              <a:gd name="connsiteY52" fmla="*/ 401052 h 2001251"/>
              <a:gd name="connsiteX53" fmla="*/ 104776 w 6719886"/>
              <a:gd name="connsiteY53" fmla="*/ 505826 h 2001251"/>
              <a:gd name="connsiteX54" fmla="*/ 180975 w 6719886"/>
              <a:gd name="connsiteY54" fmla="*/ 627270 h 2001251"/>
              <a:gd name="connsiteX55" fmla="*/ 242887 w 6719886"/>
              <a:gd name="connsiteY55" fmla="*/ 655844 h 2001251"/>
              <a:gd name="connsiteX56" fmla="*/ 316706 w 6719886"/>
              <a:gd name="connsiteY56" fmla="*/ 717757 h 2001251"/>
              <a:gd name="connsiteX57" fmla="*/ 366712 w 6719886"/>
              <a:gd name="connsiteY57" fmla="*/ 751095 h 2001251"/>
              <a:gd name="connsiteX58" fmla="*/ 435767 w 6719886"/>
              <a:gd name="connsiteY58" fmla="*/ 784432 h 2001251"/>
              <a:gd name="connsiteX59" fmla="*/ 492917 w 6719886"/>
              <a:gd name="connsiteY59" fmla="*/ 824914 h 2001251"/>
              <a:gd name="connsiteX60" fmla="*/ 550068 w 6719886"/>
              <a:gd name="connsiteY60" fmla="*/ 953501 h 2001251"/>
              <a:gd name="connsiteX61" fmla="*/ 600073 w 6719886"/>
              <a:gd name="connsiteY61" fmla="*/ 1048751 h 2001251"/>
              <a:gd name="connsiteX62" fmla="*/ 700086 w 6719886"/>
              <a:gd name="connsiteY62" fmla="*/ 1058275 h 2001251"/>
              <a:gd name="connsiteX63" fmla="*/ 709611 w 6719886"/>
              <a:gd name="connsiteY63" fmla="*/ 1122570 h 2001251"/>
              <a:gd name="connsiteX64" fmla="*/ 676274 w 6719886"/>
              <a:gd name="connsiteY64" fmla="*/ 1217819 h 2001251"/>
              <a:gd name="connsiteX65" fmla="*/ 616742 w 6719886"/>
              <a:gd name="connsiteY65" fmla="*/ 1308307 h 2001251"/>
              <a:gd name="connsiteX66" fmla="*/ 645317 w 6719886"/>
              <a:gd name="connsiteY66" fmla="*/ 1265445 h 2001251"/>
              <a:gd name="connsiteX67" fmla="*/ 702467 w 6719886"/>
              <a:gd name="connsiteY67" fmla="*/ 1348788 h 2001251"/>
              <a:gd name="connsiteX68" fmla="*/ 919161 w 6719886"/>
              <a:gd name="connsiteY68" fmla="*/ 1427370 h 2001251"/>
              <a:gd name="connsiteX69" fmla="*/ 954880 w 6719886"/>
              <a:gd name="connsiteY69" fmla="*/ 1424989 h 2001251"/>
              <a:gd name="connsiteX70" fmla="*/ 1023936 w 6719886"/>
              <a:gd name="connsiteY70" fmla="*/ 1439276 h 2001251"/>
              <a:gd name="connsiteX71" fmla="*/ 1126330 w 6719886"/>
              <a:gd name="connsiteY71" fmla="*/ 1439276 h 2001251"/>
              <a:gd name="connsiteX72" fmla="*/ 1195386 w 6719886"/>
              <a:gd name="connsiteY72" fmla="*/ 1401176 h 2001251"/>
              <a:gd name="connsiteX73" fmla="*/ 1254917 w 6719886"/>
              <a:gd name="connsiteY73" fmla="*/ 1398795 h 2001251"/>
              <a:gd name="connsiteX74" fmla="*/ 1362073 w 6719886"/>
              <a:gd name="connsiteY74" fmla="*/ 1470232 h 2001251"/>
              <a:gd name="connsiteX75" fmla="*/ 1366836 w 6719886"/>
              <a:gd name="connsiteY75" fmla="*/ 1439276 h 2001251"/>
              <a:gd name="connsiteX76" fmla="*/ 1438273 w 6719886"/>
              <a:gd name="connsiteY76" fmla="*/ 1477376 h 2001251"/>
              <a:gd name="connsiteX77" fmla="*/ 1559717 w 6719886"/>
              <a:gd name="connsiteY77" fmla="*/ 1560720 h 2001251"/>
              <a:gd name="connsiteX78" fmla="*/ 1638298 w 6719886"/>
              <a:gd name="connsiteY78" fmla="*/ 1577388 h 2001251"/>
              <a:gd name="connsiteX79" fmla="*/ 1702592 w 6719886"/>
              <a:gd name="connsiteY79" fmla="*/ 1691688 h 2001251"/>
              <a:gd name="connsiteX80" fmla="*/ 1914523 w 6719886"/>
              <a:gd name="connsiteY80" fmla="*/ 1791701 h 2001251"/>
              <a:gd name="connsiteX81" fmla="*/ 2028823 w 6719886"/>
              <a:gd name="connsiteY81" fmla="*/ 1798845 h 2001251"/>
              <a:gd name="connsiteX82" fmla="*/ 2250280 w 6719886"/>
              <a:gd name="connsiteY82" fmla="*/ 1779795 h 2001251"/>
              <a:gd name="connsiteX83" fmla="*/ 2357436 w 6719886"/>
              <a:gd name="connsiteY83" fmla="*/ 1779795 h 2001251"/>
              <a:gd name="connsiteX84" fmla="*/ 2426492 w 6719886"/>
              <a:gd name="connsiteY84" fmla="*/ 1815513 h 2001251"/>
              <a:gd name="connsiteX85" fmla="*/ 2481261 w 6719886"/>
              <a:gd name="connsiteY85" fmla="*/ 1867901 h 2001251"/>
              <a:gd name="connsiteX86" fmla="*/ 2557461 w 6719886"/>
              <a:gd name="connsiteY86" fmla="*/ 1848851 h 2001251"/>
              <a:gd name="connsiteX87" fmla="*/ 2647948 w 6719886"/>
              <a:gd name="connsiteY87" fmla="*/ 1832182 h 2001251"/>
              <a:gd name="connsiteX88" fmla="*/ 2702717 w 6719886"/>
              <a:gd name="connsiteY88" fmla="*/ 1851232 h 2001251"/>
              <a:gd name="connsiteX89" fmla="*/ 2824161 w 6719886"/>
              <a:gd name="connsiteY89" fmla="*/ 1951245 h 2001251"/>
              <a:gd name="connsiteX90" fmla="*/ 2902742 w 6719886"/>
              <a:gd name="connsiteY90" fmla="*/ 1994107 h 2001251"/>
              <a:gd name="connsiteX91" fmla="*/ 3000373 w 6719886"/>
              <a:gd name="connsiteY91" fmla="*/ 2001251 h 2001251"/>
              <a:gd name="connsiteX92" fmla="*/ 3088480 w 6719886"/>
              <a:gd name="connsiteY92" fmla="*/ 1989345 h 2001251"/>
              <a:gd name="connsiteX93" fmla="*/ 3121817 w 6719886"/>
              <a:gd name="connsiteY93" fmla="*/ 1951245 h 2001251"/>
              <a:gd name="connsiteX94" fmla="*/ 3093242 w 6719886"/>
              <a:gd name="connsiteY94" fmla="*/ 1894095 h 2001251"/>
              <a:gd name="connsiteX95" fmla="*/ 2997992 w 6719886"/>
              <a:gd name="connsiteY95" fmla="*/ 1860757 h 2001251"/>
              <a:gd name="connsiteX96" fmla="*/ 2881311 w 6719886"/>
              <a:gd name="connsiteY96" fmla="*/ 1860757 h 2001251"/>
              <a:gd name="connsiteX97" fmla="*/ 2850355 w 6719886"/>
              <a:gd name="connsiteY97" fmla="*/ 1844088 h 2001251"/>
              <a:gd name="connsiteX98" fmla="*/ 2871786 w 6719886"/>
              <a:gd name="connsiteY98" fmla="*/ 1822657 h 2001251"/>
              <a:gd name="connsiteX99" fmla="*/ 2964655 w 6719886"/>
              <a:gd name="connsiteY99" fmla="*/ 1810751 h 2001251"/>
              <a:gd name="connsiteX100" fmla="*/ 3052761 w 6719886"/>
              <a:gd name="connsiteY100" fmla="*/ 1813132 h 2001251"/>
              <a:gd name="connsiteX101" fmla="*/ 3131342 w 6719886"/>
              <a:gd name="connsiteY101" fmla="*/ 1758363 h 2001251"/>
              <a:gd name="connsiteX102" fmla="*/ 3169442 w 6719886"/>
              <a:gd name="connsiteY102" fmla="*/ 1760745 h 2001251"/>
              <a:gd name="connsiteX103" fmla="*/ 3219448 w 6719886"/>
              <a:gd name="connsiteY103" fmla="*/ 1808370 h 2001251"/>
              <a:gd name="connsiteX104" fmla="*/ 3288505 w 6719886"/>
              <a:gd name="connsiteY104" fmla="*/ 1827420 h 2001251"/>
              <a:gd name="connsiteX105" fmla="*/ 3300411 w 6719886"/>
              <a:gd name="connsiteY105" fmla="*/ 1858376 h 2001251"/>
              <a:gd name="connsiteX106" fmla="*/ 3300411 w 6719886"/>
              <a:gd name="connsiteY106" fmla="*/ 1894095 h 2001251"/>
              <a:gd name="connsiteX107" fmla="*/ 3252786 w 6719886"/>
              <a:gd name="connsiteY107" fmla="*/ 1929813 h 2001251"/>
              <a:gd name="connsiteX108" fmla="*/ 3207542 w 6719886"/>
              <a:gd name="connsiteY108" fmla="*/ 1886951 h 2001251"/>
              <a:gd name="connsiteX109" fmla="*/ 3183730 w 6719886"/>
              <a:gd name="connsiteY109" fmla="*/ 1839326 h 2001251"/>
              <a:gd name="connsiteX110" fmla="*/ 3157536 w 6719886"/>
              <a:gd name="connsiteY110" fmla="*/ 1860757 h 2001251"/>
              <a:gd name="connsiteX111" fmla="*/ 3174205 w 6719886"/>
              <a:gd name="connsiteY111" fmla="*/ 1939338 h 2001251"/>
              <a:gd name="connsiteX112" fmla="*/ 3240880 w 6719886"/>
              <a:gd name="connsiteY112" fmla="*/ 1956007 h 2001251"/>
              <a:gd name="connsiteX113" fmla="*/ 3348036 w 6719886"/>
              <a:gd name="connsiteY113" fmla="*/ 1972676 h 2001251"/>
              <a:gd name="connsiteX114" fmla="*/ 3462336 w 6719886"/>
              <a:gd name="connsiteY114" fmla="*/ 1927432 h 2001251"/>
              <a:gd name="connsiteX115" fmla="*/ 3567111 w 6719886"/>
              <a:gd name="connsiteY115" fmla="*/ 1922670 h 2001251"/>
              <a:gd name="connsiteX116" fmla="*/ 3640930 w 6719886"/>
              <a:gd name="connsiteY116" fmla="*/ 1934576 h 2001251"/>
              <a:gd name="connsiteX117" fmla="*/ 3676648 w 6719886"/>
              <a:gd name="connsiteY117" fmla="*/ 1889332 h 2001251"/>
              <a:gd name="connsiteX118" fmla="*/ 3724273 w 6719886"/>
              <a:gd name="connsiteY118" fmla="*/ 1867901 h 2001251"/>
              <a:gd name="connsiteX119" fmla="*/ 3767136 w 6719886"/>
              <a:gd name="connsiteY119" fmla="*/ 1872663 h 2001251"/>
              <a:gd name="connsiteX120" fmla="*/ 3817142 w 6719886"/>
              <a:gd name="connsiteY120" fmla="*/ 1927432 h 2001251"/>
              <a:gd name="connsiteX121" fmla="*/ 3821905 w 6719886"/>
              <a:gd name="connsiteY121" fmla="*/ 1929813 h 2001251"/>
              <a:gd name="connsiteX122" fmla="*/ 3862386 w 6719886"/>
              <a:gd name="connsiteY122" fmla="*/ 1953626 h 2001251"/>
              <a:gd name="connsiteX123" fmla="*/ 3919536 w 6719886"/>
              <a:gd name="connsiteY123" fmla="*/ 1958388 h 2001251"/>
              <a:gd name="connsiteX124" fmla="*/ 3960017 w 6719886"/>
              <a:gd name="connsiteY124" fmla="*/ 1948863 h 2001251"/>
              <a:gd name="connsiteX125" fmla="*/ 3993355 w 6719886"/>
              <a:gd name="connsiteY125" fmla="*/ 1906001 h 2001251"/>
              <a:gd name="connsiteX126" fmla="*/ 4126705 w 6719886"/>
              <a:gd name="connsiteY126" fmla="*/ 1936957 h 2001251"/>
              <a:gd name="connsiteX127" fmla="*/ 4188617 w 6719886"/>
              <a:gd name="connsiteY127" fmla="*/ 1867901 h 2001251"/>
              <a:gd name="connsiteX128" fmla="*/ 4364830 w 6719886"/>
              <a:gd name="connsiteY128" fmla="*/ 1896476 h 2001251"/>
              <a:gd name="connsiteX129" fmla="*/ 4419598 w 6719886"/>
              <a:gd name="connsiteY129" fmla="*/ 1896476 h 2001251"/>
              <a:gd name="connsiteX130" fmla="*/ 4479130 w 6719886"/>
              <a:gd name="connsiteY130" fmla="*/ 1791701 h 2001251"/>
              <a:gd name="connsiteX131" fmla="*/ 4586286 w 6719886"/>
              <a:gd name="connsiteY131" fmla="*/ 1827420 h 2001251"/>
              <a:gd name="connsiteX132" fmla="*/ 4624386 w 6719886"/>
              <a:gd name="connsiteY132" fmla="*/ 1853613 h 2001251"/>
              <a:gd name="connsiteX133" fmla="*/ 4686298 w 6719886"/>
              <a:gd name="connsiteY133" fmla="*/ 1782176 h 2001251"/>
              <a:gd name="connsiteX134" fmla="*/ 4922042 w 6719886"/>
              <a:gd name="connsiteY134" fmla="*/ 1815513 h 2001251"/>
              <a:gd name="connsiteX135" fmla="*/ 4879180 w 6719886"/>
              <a:gd name="connsiteY135" fmla="*/ 1872663 h 2001251"/>
              <a:gd name="connsiteX136" fmla="*/ 4938711 w 6719886"/>
              <a:gd name="connsiteY136" fmla="*/ 1934576 h 2001251"/>
              <a:gd name="connsiteX137" fmla="*/ 4974430 w 6719886"/>
              <a:gd name="connsiteY137" fmla="*/ 1963151 h 2001251"/>
              <a:gd name="connsiteX138" fmla="*/ 5157786 w 6719886"/>
              <a:gd name="connsiteY138" fmla="*/ 1977438 h 2001251"/>
              <a:gd name="connsiteX139" fmla="*/ 5360192 w 6719886"/>
              <a:gd name="connsiteY139" fmla="*/ 1960770 h 2001251"/>
              <a:gd name="connsiteX140" fmla="*/ 5557836 w 6719886"/>
              <a:gd name="connsiteY140" fmla="*/ 1939338 h 2001251"/>
              <a:gd name="connsiteX141" fmla="*/ 5726905 w 6719886"/>
              <a:gd name="connsiteY141" fmla="*/ 1917907 h 2001251"/>
              <a:gd name="connsiteX142" fmla="*/ 5834061 w 6719886"/>
              <a:gd name="connsiteY142" fmla="*/ 1927432 h 2001251"/>
              <a:gd name="connsiteX143" fmla="*/ 5910261 w 6719886"/>
              <a:gd name="connsiteY143" fmla="*/ 1886951 h 2001251"/>
              <a:gd name="connsiteX144" fmla="*/ 5967411 w 6719886"/>
              <a:gd name="connsiteY144" fmla="*/ 1820276 h 2001251"/>
              <a:gd name="connsiteX145" fmla="*/ 6019798 w 6719886"/>
              <a:gd name="connsiteY145" fmla="*/ 1810751 h 2001251"/>
              <a:gd name="connsiteX146" fmla="*/ 6157911 w 6719886"/>
              <a:gd name="connsiteY146" fmla="*/ 1848851 h 2001251"/>
              <a:gd name="connsiteX147" fmla="*/ 6217442 w 6719886"/>
              <a:gd name="connsiteY147" fmla="*/ 1836945 h 2001251"/>
              <a:gd name="connsiteX148" fmla="*/ 6296023 w 6719886"/>
              <a:gd name="connsiteY148" fmla="*/ 1865520 h 2001251"/>
              <a:gd name="connsiteX149" fmla="*/ 6357936 w 6719886"/>
              <a:gd name="connsiteY149" fmla="*/ 1908382 h 2001251"/>
              <a:gd name="connsiteX150" fmla="*/ 6453186 w 6719886"/>
              <a:gd name="connsiteY150" fmla="*/ 1915526 h 2001251"/>
              <a:gd name="connsiteX151" fmla="*/ 6491286 w 6719886"/>
              <a:gd name="connsiteY151" fmla="*/ 1898857 h 2001251"/>
              <a:gd name="connsiteX152" fmla="*/ 6553198 w 6719886"/>
              <a:gd name="connsiteY152" fmla="*/ 1898857 h 2001251"/>
              <a:gd name="connsiteX153" fmla="*/ 6672261 w 6719886"/>
              <a:gd name="connsiteY153" fmla="*/ 1920288 h 2001251"/>
              <a:gd name="connsiteX154" fmla="*/ 6717505 w 6719886"/>
              <a:gd name="connsiteY154" fmla="*/ 1903620 h 2001251"/>
              <a:gd name="connsiteX155" fmla="*/ 6700836 w 6719886"/>
              <a:gd name="connsiteY155" fmla="*/ 1846470 h 2001251"/>
              <a:gd name="connsiteX156" fmla="*/ 6719886 w 6719886"/>
              <a:gd name="connsiteY156" fmla="*/ 1786938 h 2001251"/>
              <a:gd name="connsiteX157" fmla="*/ 6705598 w 6719886"/>
              <a:gd name="connsiteY157" fmla="*/ 1720263 h 2001251"/>
              <a:gd name="connsiteX158" fmla="*/ 6688930 w 6719886"/>
              <a:gd name="connsiteY158" fmla="*/ 1667876 h 2001251"/>
              <a:gd name="connsiteX159" fmla="*/ 6715123 w 6719886"/>
              <a:gd name="connsiteY159" fmla="*/ 1651207 h 2001251"/>
              <a:gd name="connsiteX160" fmla="*/ 6707980 w 6719886"/>
              <a:gd name="connsiteY160" fmla="*/ 1586913 h 2001251"/>
              <a:gd name="connsiteX0" fmla="*/ 6707980 w 6719886"/>
              <a:gd name="connsiteY0" fmla="*/ 1584419 h 1998757"/>
              <a:gd name="connsiteX1" fmla="*/ 6598442 w 6719886"/>
              <a:gd name="connsiteY1" fmla="*/ 1548701 h 1998757"/>
              <a:gd name="connsiteX2" fmla="*/ 6541292 w 6719886"/>
              <a:gd name="connsiteY2" fmla="*/ 1562988 h 1998757"/>
              <a:gd name="connsiteX3" fmla="*/ 6481761 w 6719886"/>
              <a:gd name="connsiteY3" fmla="*/ 1543938 h 1998757"/>
              <a:gd name="connsiteX4" fmla="*/ 6372223 w 6719886"/>
              <a:gd name="connsiteY4" fmla="*/ 1484407 h 1998757"/>
              <a:gd name="connsiteX5" fmla="*/ 6212680 w 6719886"/>
              <a:gd name="connsiteY5" fmla="*/ 1453451 h 1998757"/>
              <a:gd name="connsiteX6" fmla="*/ 6041230 w 6719886"/>
              <a:gd name="connsiteY6" fmla="*/ 1429638 h 1998757"/>
              <a:gd name="connsiteX7" fmla="*/ 5912642 w 6719886"/>
              <a:gd name="connsiteY7" fmla="*/ 1353438 h 1998757"/>
              <a:gd name="connsiteX8" fmla="*/ 5834061 w 6719886"/>
              <a:gd name="connsiteY8" fmla="*/ 1324863 h 1998757"/>
              <a:gd name="connsiteX9" fmla="*/ 5622130 w 6719886"/>
              <a:gd name="connsiteY9" fmla="*/ 1296288 h 1998757"/>
              <a:gd name="connsiteX10" fmla="*/ 5491161 w 6719886"/>
              <a:gd name="connsiteY10" fmla="*/ 1289144 h 1998757"/>
              <a:gd name="connsiteX11" fmla="*/ 5417342 w 6719886"/>
              <a:gd name="connsiteY11" fmla="*/ 1227232 h 1998757"/>
              <a:gd name="connsiteX12" fmla="*/ 5374480 w 6719886"/>
              <a:gd name="connsiteY12" fmla="*/ 1153413 h 1998757"/>
              <a:gd name="connsiteX13" fmla="*/ 5298280 w 6719886"/>
              <a:gd name="connsiteY13" fmla="*/ 1115313 h 1998757"/>
              <a:gd name="connsiteX14" fmla="*/ 5105398 w 6719886"/>
              <a:gd name="connsiteY14" fmla="*/ 1060544 h 1998757"/>
              <a:gd name="connsiteX15" fmla="*/ 4976811 w 6719886"/>
              <a:gd name="connsiteY15" fmla="*/ 1029588 h 1998757"/>
              <a:gd name="connsiteX16" fmla="*/ 4883942 w 6719886"/>
              <a:gd name="connsiteY16" fmla="*/ 1010538 h 1998757"/>
              <a:gd name="connsiteX17" fmla="*/ 4741067 w 6719886"/>
              <a:gd name="connsiteY17" fmla="*/ 1239138 h 1998757"/>
              <a:gd name="connsiteX18" fmla="*/ 4688680 w 6719886"/>
              <a:gd name="connsiteY18" fmla="*/ 1305813 h 1998757"/>
              <a:gd name="connsiteX19" fmla="*/ 4145755 w 6719886"/>
              <a:gd name="connsiteY19" fmla="*/ 1329626 h 1998757"/>
              <a:gd name="connsiteX20" fmla="*/ 3731417 w 6719886"/>
              <a:gd name="connsiteY20" fmla="*/ 1336769 h 1998757"/>
              <a:gd name="connsiteX21" fmla="*/ 3045617 w 6719886"/>
              <a:gd name="connsiteY21" fmla="*/ 1358201 h 1998757"/>
              <a:gd name="connsiteX22" fmla="*/ 2595561 w 6719886"/>
              <a:gd name="connsiteY22" fmla="*/ 1360582 h 1998757"/>
              <a:gd name="connsiteX23" fmla="*/ 2371723 w 6719886"/>
              <a:gd name="connsiteY23" fmla="*/ 1358201 h 1998757"/>
              <a:gd name="connsiteX24" fmla="*/ 2245517 w 6719886"/>
              <a:gd name="connsiteY24" fmla="*/ 1329626 h 1998757"/>
              <a:gd name="connsiteX25" fmla="*/ 2188367 w 6719886"/>
              <a:gd name="connsiteY25" fmla="*/ 1308194 h 1998757"/>
              <a:gd name="connsiteX26" fmla="*/ 2140742 w 6719886"/>
              <a:gd name="connsiteY26" fmla="*/ 1267713 h 1998757"/>
              <a:gd name="connsiteX27" fmla="*/ 2093117 w 6719886"/>
              <a:gd name="connsiteY27" fmla="*/ 1167701 h 1998757"/>
              <a:gd name="connsiteX28" fmla="*/ 2064542 w 6719886"/>
              <a:gd name="connsiteY28" fmla="*/ 1039113 h 1998757"/>
              <a:gd name="connsiteX29" fmla="*/ 2038348 w 6719886"/>
              <a:gd name="connsiteY29" fmla="*/ 910526 h 1998757"/>
              <a:gd name="connsiteX30" fmla="*/ 2002630 w 6719886"/>
              <a:gd name="connsiteY30" fmla="*/ 855757 h 1998757"/>
              <a:gd name="connsiteX31" fmla="*/ 1890711 w 6719886"/>
              <a:gd name="connsiteY31" fmla="*/ 789082 h 1998757"/>
              <a:gd name="connsiteX32" fmla="*/ 1762123 w 6719886"/>
              <a:gd name="connsiteY32" fmla="*/ 746219 h 1998757"/>
              <a:gd name="connsiteX33" fmla="*/ 1635917 w 6719886"/>
              <a:gd name="connsiteY33" fmla="*/ 736694 h 1998757"/>
              <a:gd name="connsiteX34" fmla="*/ 1526380 w 6719886"/>
              <a:gd name="connsiteY34" fmla="*/ 741457 h 1998757"/>
              <a:gd name="connsiteX35" fmla="*/ 1476373 w 6719886"/>
              <a:gd name="connsiteY35" fmla="*/ 755744 h 1998757"/>
              <a:gd name="connsiteX36" fmla="*/ 1435892 w 6719886"/>
              <a:gd name="connsiteY36" fmla="*/ 736694 h 1998757"/>
              <a:gd name="connsiteX37" fmla="*/ 1371598 w 6719886"/>
              <a:gd name="connsiteY37" fmla="*/ 681926 h 1998757"/>
              <a:gd name="connsiteX38" fmla="*/ 1333498 w 6719886"/>
              <a:gd name="connsiteY38" fmla="*/ 622394 h 1998757"/>
              <a:gd name="connsiteX39" fmla="*/ 1352548 w 6719886"/>
              <a:gd name="connsiteY39" fmla="*/ 598582 h 1998757"/>
              <a:gd name="connsiteX40" fmla="*/ 1200148 w 6719886"/>
              <a:gd name="connsiteY40" fmla="*/ 531907 h 1998757"/>
              <a:gd name="connsiteX41" fmla="*/ 1078705 w 6719886"/>
              <a:gd name="connsiteY41" fmla="*/ 620013 h 1998757"/>
              <a:gd name="connsiteX42" fmla="*/ 959642 w 6719886"/>
              <a:gd name="connsiteY42" fmla="*/ 605726 h 1998757"/>
              <a:gd name="connsiteX43" fmla="*/ 890586 w 6719886"/>
              <a:gd name="connsiteY43" fmla="*/ 610488 h 1998757"/>
              <a:gd name="connsiteX44" fmla="*/ 814388 w 6719886"/>
              <a:gd name="connsiteY44" fmla="*/ 562864 h 1998757"/>
              <a:gd name="connsiteX45" fmla="*/ 704850 w 6719886"/>
              <a:gd name="connsiteY45" fmla="*/ 469995 h 1998757"/>
              <a:gd name="connsiteX46" fmla="*/ 561973 w 6719886"/>
              <a:gd name="connsiteY46" fmla="*/ 372363 h 1998757"/>
              <a:gd name="connsiteX47" fmla="*/ 488156 w 6719886"/>
              <a:gd name="connsiteY47" fmla="*/ 262826 h 1998757"/>
              <a:gd name="connsiteX48" fmla="*/ 392906 w 6719886"/>
              <a:gd name="connsiteY48" fmla="*/ 139002 h 1998757"/>
              <a:gd name="connsiteX49" fmla="*/ 330993 w 6719886"/>
              <a:gd name="connsiteY49" fmla="*/ 3272 h 1998757"/>
              <a:gd name="connsiteX50" fmla="*/ 0 w 6719886"/>
              <a:gd name="connsiteY50" fmla="*/ 224728 h 1998757"/>
              <a:gd name="connsiteX51" fmla="*/ 109538 w 6719886"/>
              <a:gd name="connsiteY51" fmla="*/ 322356 h 1998757"/>
              <a:gd name="connsiteX52" fmla="*/ 88106 w 6719886"/>
              <a:gd name="connsiteY52" fmla="*/ 398558 h 1998757"/>
              <a:gd name="connsiteX53" fmla="*/ 104776 w 6719886"/>
              <a:gd name="connsiteY53" fmla="*/ 503332 h 1998757"/>
              <a:gd name="connsiteX54" fmla="*/ 180975 w 6719886"/>
              <a:gd name="connsiteY54" fmla="*/ 624776 h 1998757"/>
              <a:gd name="connsiteX55" fmla="*/ 242887 w 6719886"/>
              <a:gd name="connsiteY55" fmla="*/ 653350 h 1998757"/>
              <a:gd name="connsiteX56" fmla="*/ 316706 w 6719886"/>
              <a:gd name="connsiteY56" fmla="*/ 715263 h 1998757"/>
              <a:gd name="connsiteX57" fmla="*/ 366712 w 6719886"/>
              <a:gd name="connsiteY57" fmla="*/ 748601 h 1998757"/>
              <a:gd name="connsiteX58" fmla="*/ 435767 w 6719886"/>
              <a:gd name="connsiteY58" fmla="*/ 781938 h 1998757"/>
              <a:gd name="connsiteX59" fmla="*/ 492917 w 6719886"/>
              <a:gd name="connsiteY59" fmla="*/ 822420 h 1998757"/>
              <a:gd name="connsiteX60" fmla="*/ 550068 w 6719886"/>
              <a:gd name="connsiteY60" fmla="*/ 951007 h 1998757"/>
              <a:gd name="connsiteX61" fmla="*/ 600073 w 6719886"/>
              <a:gd name="connsiteY61" fmla="*/ 1046257 h 1998757"/>
              <a:gd name="connsiteX62" fmla="*/ 700086 w 6719886"/>
              <a:gd name="connsiteY62" fmla="*/ 1055781 h 1998757"/>
              <a:gd name="connsiteX63" fmla="*/ 709611 w 6719886"/>
              <a:gd name="connsiteY63" fmla="*/ 1120076 h 1998757"/>
              <a:gd name="connsiteX64" fmla="*/ 676274 w 6719886"/>
              <a:gd name="connsiteY64" fmla="*/ 1215325 h 1998757"/>
              <a:gd name="connsiteX65" fmla="*/ 616742 w 6719886"/>
              <a:gd name="connsiteY65" fmla="*/ 1305813 h 1998757"/>
              <a:gd name="connsiteX66" fmla="*/ 645317 w 6719886"/>
              <a:gd name="connsiteY66" fmla="*/ 1262951 h 1998757"/>
              <a:gd name="connsiteX67" fmla="*/ 702467 w 6719886"/>
              <a:gd name="connsiteY67" fmla="*/ 1346294 h 1998757"/>
              <a:gd name="connsiteX68" fmla="*/ 919161 w 6719886"/>
              <a:gd name="connsiteY68" fmla="*/ 1424876 h 1998757"/>
              <a:gd name="connsiteX69" fmla="*/ 954880 w 6719886"/>
              <a:gd name="connsiteY69" fmla="*/ 1422495 h 1998757"/>
              <a:gd name="connsiteX70" fmla="*/ 1023936 w 6719886"/>
              <a:gd name="connsiteY70" fmla="*/ 1436782 h 1998757"/>
              <a:gd name="connsiteX71" fmla="*/ 1126330 w 6719886"/>
              <a:gd name="connsiteY71" fmla="*/ 1436782 h 1998757"/>
              <a:gd name="connsiteX72" fmla="*/ 1195386 w 6719886"/>
              <a:gd name="connsiteY72" fmla="*/ 1398682 h 1998757"/>
              <a:gd name="connsiteX73" fmla="*/ 1254917 w 6719886"/>
              <a:gd name="connsiteY73" fmla="*/ 1396301 h 1998757"/>
              <a:gd name="connsiteX74" fmla="*/ 1362073 w 6719886"/>
              <a:gd name="connsiteY74" fmla="*/ 1467738 h 1998757"/>
              <a:gd name="connsiteX75" fmla="*/ 1366836 w 6719886"/>
              <a:gd name="connsiteY75" fmla="*/ 1436782 h 1998757"/>
              <a:gd name="connsiteX76" fmla="*/ 1438273 w 6719886"/>
              <a:gd name="connsiteY76" fmla="*/ 1474882 h 1998757"/>
              <a:gd name="connsiteX77" fmla="*/ 1559717 w 6719886"/>
              <a:gd name="connsiteY77" fmla="*/ 1558226 h 1998757"/>
              <a:gd name="connsiteX78" fmla="*/ 1638298 w 6719886"/>
              <a:gd name="connsiteY78" fmla="*/ 1574894 h 1998757"/>
              <a:gd name="connsiteX79" fmla="*/ 1702592 w 6719886"/>
              <a:gd name="connsiteY79" fmla="*/ 1689194 h 1998757"/>
              <a:gd name="connsiteX80" fmla="*/ 1914523 w 6719886"/>
              <a:gd name="connsiteY80" fmla="*/ 1789207 h 1998757"/>
              <a:gd name="connsiteX81" fmla="*/ 2028823 w 6719886"/>
              <a:gd name="connsiteY81" fmla="*/ 1796351 h 1998757"/>
              <a:gd name="connsiteX82" fmla="*/ 2250280 w 6719886"/>
              <a:gd name="connsiteY82" fmla="*/ 1777301 h 1998757"/>
              <a:gd name="connsiteX83" fmla="*/ 2357436 w 6719886"/>
              <a:gd name="connsiteY83" fmla="*/ 1777301 h 1998757"/>
              <a:gd name="connsiteX84" fmla="*/ 2426492 w 6719886"/>
              <a:gd name="connsiteY84" fmla="*/ 1813019 h 1998757"/>
              <a:gd name="connsiteX85" fmla="*/ 2481261 w 6719886"/>
              <a:gd name="connsiteY85" fmla="*/ 1865407 h 1998757"/>
              <a:gd name="connsiteX86" fmla="*/ 2557461 w 6719886"/>
              <a:gd name="connsiteY86" fmla="*/ 1846357 h 1998757"/>
              <a:gd name="connsiteX87" fmla="*/ 2647948 w 6719886"/>
              <a:gd name="connsiteY87" fmla="*/ 1829688 h 1998757"/>
              <a:gd name="connsiteX88" fmla="*/ 2702717 w 6719886"/>
              <a:gd name="connsiteY88" fmla="*/ 1848738 h 1998757"/>
              <a:gd name="connsiteX89" fmla="*/ 2824161 w 6719886"/>
              <a:gd name="connsiteY89" fmla="*/ 1948751 h 1998757"/>
              <a:gd name="connsiteX90" fmla="*/ 2902742 w 6719886"/>
              <a:gd name="connsiteY90" fmla="*/ 1991613 h 1998757"/>
              <a:gd name="connsiteX91" fmla="*/ 3000373 w 6719886"/>
              <a:gd name="connsiteY91" fmla="*/ 1998757 h 1998757"/>
              <a:gd name="connsiteX92" fmla="*/ 3088480 w 6719886"/>
              <a:gd name="connsiteY92" fmla="*/ 1986851 h 1998757"/>
              <a:gd name="connsiteX93" fmla="*/ 3121817 w 6719886"/>
              <a:gd name="connsiteY93" fmla="*/ 1948751 h 1998757"/>
              <a:gd name="connsiteX94" fmla="*/ 3093242 w 6719886"/>
              <a:gd name="connsiteY94" fmla="*/ 1891601 h 1998757"/>
              <a:gd name="connsiteX95" fmla="*/ 2997992 w 6719886"/>
              <a:gd name="connsiteY95" fmla="*/ 1858263 h 1998757"/>
              <a:gd name="connsiteX96" fmla="*/ 2881311 w 6719886"/>
              <a:gd name="connsiteY96" fmla="*/ 1858263 h 1998757"/>
              <a:gd name="connsiteX97" fmla="*/ 2850355 w 6719886"/>
              <a:gd name="connsiteY97" fmla="*/ 1841594 h 1998757"/>
              <a:gd name="connsiteX98" fmla="*/ 2871786 w 6719886"/>
              <a:gd name="connsiteY98" fmla="*/ 1820163 h 1998757"/>
              <a:gd name="connsiteX99" fmla="*/ 2964655 w 6719886"/>
              <a:gd name="connsiteY99" fmla="*/ 1808257 h 1998757"/>
              <a:gd name="connsiteX100" fmla="*/ 3052761 w 6719886"/>
              <a:gd name="connsiteY100" fmla="*/ 1810638 h 1998757"/>
              <a:gd name="connsiteX101" fmla="*/ 3131342 w 6719886"/>
              <a:gd name="connsiteY101" fmla="*/ 1755869 h 1998757"/>
              <a:gd name="connsiteX102" fmla="*/ 3169442 w 6719886"/>
              <a:gd name="connsiteY102" fmla="*/ 1758251 h 1998757"/>
              <a:gd name="connsiteX103" fmla="*/ 3219448 w 6719886"/>
              <a:gd name="connsiteY103" fmla="*/ 1805876 h 1998757"/>
              <a:gd name="connsiteX104" fmla="*/ 3288505 w 6719886"/>
              <a:gd name="connsiteY104" fmla="*/ 1824926 h 1998757"/>
              <a:gd name="connsiteX105" fmla="*/ 3300411 w 6719886"/>
              <a:gd name="connsiteY105" fmla="*/ 1855882 h 1998757"/>
              <a:gd name="connsiteX106" fmla="*/ 3300411 w 6719886"/>
              <a:gd name="connsiteY106" fmla="*/ 1891601 h 1998757"/>
              <a:gd name="connsiteX107" fmla="*/ 3252786 w 6719886"/>
              <a:gd name="connsiteY107" fmla="*/ 1927319 h 1998757"/>
              <a:gd name="connsiteX108" fmla="*/ 3207542 w 6719886"/>
              <a:gd name="connsiteY108" fmla="*/ 1884457 h 1998757"/>
              <a:gd name="connsiteX109" fmla="*/ 3183730 w 6719886"/>
              <a:gd name="connsiteY109" fmla="*/ 1836832 h 1998757"/>
              <a:gd name="connsiteX110" fmla="*/ 3157536 w 6719886"/>
              <a:gd name="connsiteY110" fmla="*/ 1858263 h 1998757"/>
              <a:gd name="connsiteX111" fmla="*/ 3174205 w 6719886"/>
              <a:gd name="connsiteY111" fmla="*/ 1936844 h 1998757"/>
              <a:gd name="connsiteX112" fmla="*/ 3240880 w 6719886"/>
              <a:gd name="connsiteY112" fmla="*/ 1953513 h 1998757"/>
              <a:gd name="connsiteX113" fmla="*/ 3348036 w 6719886"/>
              <a:gd name="connsiteY113" fmla="*/ 1970182 h 1998757"/>
              <a:gd name="connsiteX114" fmla="*/ 3462336 w 6719886"/>
              <a:gd name="connsiteY114" fmla="*/ 1924938 h 1998757"/>
              <a:gd name="connsiteX115" fmla="*/ 3567111 w 6719886"/>
              <a:gd name="connsiteY115" fmla="*/ 1920176 h 1998757"/>
              <a:gd name="connsiteX116" fmla="*/ 3640930 w 6719886"/>
              <a:gd name="connsiteY116" fmla="*/ 1932082 h 1998757"/>
              <a:gd name="connsiteX117" fmla="*/ 3676648 w 6719886"/>
              <a:gd name="connsiteY117" fmla="*/ 1886838 h 1998757"/>
              <a:gd name="connsiteX118" fmla="*/ 3724273 w 6719886"/>
              <a:gd name="connsiteY118" fmla="*/ 1865407 h 1998757"/>
              <a:gd name="connsiteX119" fmla="*/ 3767136 w 6719886"/>
              <a:gd name="connsiteY119" fmla="*/ 1870169 h 1998757"/>
              <a:gd name="connsiteX120" fmla="*/ 3817142 w 6719886"/>
              <a:gd name="connsiteY120" fmla="*/ 1924938 h 1998757"/>
              <a:gd name="connsiteX121" fmla="*/ 3821905 w 6719886"/>
              <a:gd name="connsiteY121" fmla="*/ 1927319 h 1998757"/>
              <a:gd name="connsiteX122" fmla="*/ 3862386 w 6719886"/>
              <a:gd name="connsiteY122" fmla="*/ 1951132 h 1998757"/>
              <a:gd name="connsiteX123" fmla="*/ 3919536 w 6719886"/>
              <a:gd name="connsiteY123" fmla="*/ 1955894 h 1998757"/>
              <a:gd name="connsiteX124" fmla="*/ 3960017 w 6719886"/>
              <a:gd name="connsiteY124" fmla="*/ 1946369 h 1998757"/>
              <a:gd name="connsiteX125" fmla="*/ 3993355 w 6719886"/>
              <a:gd name="connsiteY125" fmla="*/ 1903507 h 1998757"/>
              <a:gd name="connsiteX126" fmla="*/ 4126705 w 6719886"/>
              <a:gd name="connsiteY126" fmla="*/ 1934463 h 1998757"/>
              <a:gd name="connsiteX127" fmla="*/ 4188617 w 6719886"/>
              <a:gd name="connsiteY127" fmla="*/ 1865407 h 1998757"/>
              <a:gd name="connsiteX128" fmla="*/ 4364830 w 6719886"/>
              <a:gd name="connsiteY128" fmla="*/ 1893982 h 1998757"/>
              <a:gd name="connsiteX129" fmla="*/ 4419598 w 6719886"/>
              <a:gd name="connsiteY129" fmla="*/ 1893982 h 1998757"/>
              <a:gd name="connsiteX130" fmla="*/ 4479130 w 6719886"/>
              <a:gd name="connsiteY130" fmla="*/ 1789207 h 1998757"/>
              <a:gd name="connsiteX131" fmla="*/ 4586286 w 6719886"/>
              <a:gd name="connsiteY131" fmla="*/ 1824926 h 1998757"/>
              <a:gd name="connsiteX132" fmla="*/ 4624386 w 6719886"/>
              <a:gd name="connsiteY132" fmla="*/ 1851119 h 1998757"/>
              <a:gd name="connsiteX133" fmla="*/ 4686298 w 6719886"/>
              <a:gd name="connsiteY133" fmla="*/ 1779682 h 1998757"/>
              <a:gd name="connsiteX134" fmla="*/ 4922042 w 6719886"/>
              <a:gd name="connsiteY134" fmla="*/ 1813019 h 1998757"/>
              <a:gd name="connsiteX135" fmla="*/ 4879180 w 6719886"/>
              <a:gd name="connsiteY135" fmla="*/ 1870169 h 1998757"/>
              <a:gd name="connsiteX136" fmla="*/ 4938711 w 6719886"/>
              <a:gd name="connsiteY136" fmla="*/ 1932082 h 1998757"/>
              <a:gd name="connsiteX137" fmla="*/ 4974430 w 6719886"/>
              <a:gd name="connsiteY137" fmla="*/ 1960657 h 1998757"/>
              <a:gd name="connsiteX138" fmla="*/ 5157786 w 6719886"/>
              <a:gd name="connsiteY138" fmla="*/ 1974944 h 1998757"/>
              <a:gd name="connsiteX139" fmla="*/ 5360192 w 6719886"/>
              <a:gd name="connsiteY139" fmla="*/ 1958276 h 1998757"/>
              <a:gd name="connsiteX140" fmla="*/ 5557836 w 6719886"/>
              <a:gd name="connsiteY140" fmla="*/ 1936844 h 1998757"/>
              <a:gd name="connsiteX141" fmla="*/ 5726905 w 6719886"/>
              <a:gd name="connsiteY141" fmla="*/ 1915413 h 1998757"/>
              <a:gd name="connsiteX142" fmla="*/ 5834061 w 6719886"/>
              <a:gd name="connsiteY142" fmla="*/ 1924938 h 1998757"/>
              <a:gd name="connsiteX143" fmla="*/ 5910261 w 6719886"/>
              <a:gd name="connsiteY143" fmla="*/ 1884457 h 1998757"/>
              <a:gd name="connsiteX144" fmla="*/ 5967411 w 6719886"/>
              <a:gd name="connsiteY144" fmla="*/ 1817782 h 1998757"/>
              <a:gd name="connsiteX145" fmla="*/ 6019798 w 6719886"/>
              <a:gd name="connsiteY145" fmla="*/ 1808257 h 1998757"/>
              <a:gd name="connsiteX146" fmla="*/ 6157911 w 6719886"/>
              <a:gd name="connsiteY146" fmla="*/ 1846357 h 1998757"/>
              <a:gd name="connsiteX147" fmla="*/ 6217442 w 6719886"/>
              <a:gd name="connsiteY147" fmla="*/ 1834451 h 1998757"/>
              <a:gd name="connsiteX148" fmla="*/ 6296023 w 6719886"/>
              <a:gd name="connsiteY148" fmla="*/ 1863026 h 1998757"/>
              <a:gd name="connsiteX149" fmla="*/ 6357936 w 6719886"/>
              <a:gd name="connsiteY149" fmla="*/ 1905888 h 1998757"/>
              <a:gd name="connsiteX150" fmla="*/ 6453186 w 6719886"/>
              <a:gd name="connsiteY150" fmla="*/ 1913032 h 1998757"/>
              <a:gd name="connsiteX151" fmla="*/ 6491286 w 6719886"/>
              <a:gd name="connsiteY151" fmla="*/ 1896363 h 1998757"/>
              <a:gd name="connsiteX152" fmla="*/ 6553198 w 6719886"/>
              <a:gd name="connsiteY152" fmla="*/ 1896363 h 1998757"/>
              <a:gd name="connsiteX153" fmla="*/ 6672261 w 6719886"/>
              <a:gd name="connsiteY153" fmla="*/ 1917794 h 1998757"/>
              <a:gd name="connsiteX154" fmla="*/ 6717505 w 6719886"/>
              <a:gd name="connsiteY154" fmla="*/ 1901126 h 1998757"/>
              <a:gd name="connsiteX155" fmla="*/ 6700836 w 6719886"/>
              <a:gd name="connsiteY155" fmla="*/ 1843976 h 1998757"/>
              <a:gd name="connsiteX156" fmla="*/ 6719886 w 6719886"/>
              <a:gd name="connsiteY156" fmla="*/ 1784444 h 1998757"/>
              <a:gd name="connsiteX157" fmla="*/ 6705598 w 6719886"/>
              <a:gd name="connsiteY157" fmla="*/ 1717769 h 1998757"/>
              <a:gd name="connsiteX158" fmla="*/ 6688930 w 6719886"/>
              <a:gd name="connsiteY158" fmla="*/ 1665382 h 1998757"/>
              <a:gd name="connsiteX159" fmla="*/ 6715123 w 6719886"/>
              <a:gd name="connsiteY159" fmla="*/ 1648713 h 1998757"/>
              <a:gd name="connsiteX160" fmla="*/ 6707980 w 6719886"/>
              <a:gd name="connsiteY160" fmla="*/ 1584419 h 1998757"/>
              <a:gd name="connsiteX0" fmla="*/ 6707980 w 6719886"/>
              <a:gd name="connsiteY0" fmla="*/ 1989154 h 2403492"/>
              <a:gd name="connsiteX1" fmla="*/ 6598442 w 6719886"/>
              <a:gd name="connsiteY1" fmla="*/ 1953436 h 2403492"/>
              <a:gd name="connsiteX2" fmla="*/ 6541292 w 6719886"/>
              <a:gd name="connsiteY2" fmla="*/ 1967723 h 2403492"/>
              <a:gd name="connsiteX3" fmla="*/ 6481761 w 6719886"/>
              <a:gd name="connsiteY3" fmla="*/ 1948673 h 2403492"/>
              <a:gd name="connsiteX4" fmla="*/ 6372223 w 6719886"/>
              <a:gd name="connsiteY4" fmla="*/ 1889142 h 2403492"/>
              <a:gd name="connsiteX5" fmla="*/ 6212680 w 6719886"/>
              <a:gd name="connsiteY5" fmla="*/ 1858186 h 2403492"/>
              <a:gd name="connsiteX6" fmla="*/ 6041230 w 6719886"/>
              <a:gd name="connsiteY6" fmla="*/ 1834373 h 2403492"/>
              <a:gd name="connsiteX7" fmla="*/ 5912642 w 6719886"/>
              <a:gd name="connsiteY7" fmla="*/ 1758173 h 2403492"/>
              <a:gd name="connsiteX8" fmla="*/ 5834061 w 6719886"/>
              <a:gd name="connsiteY8" fmla="*/ 1729598 h 2403492"/>
              <a:gd name="connsiteX9" fmla="*/ 5622130 w 6719886"/>
              <a:gd name="connsiteY9" fmla="*/ 1701023 h 2403492"/>
              <a:gd name="connsiteX10" fmla="*/ 5491161 w 6719886"/>
              <a:gd name="connsiteY10" fmla="*/ 1693879 h 2403492"/>
              <a:gd name="connsiteX11" fmla="*/ 5417342 w 6719886"/>
              <a:gd name="connsiteY11" fmla="*/ 1631967 h 2403492"/>
              <a:gd name="connsiteX12" fmla="*/ 5374480 w 6719886"/>
              <a:gd name="connsiteY12" fmla="*/ 1558148 h 2403492"/>
              <a:gd name="connsiteX13" fmla="*/ 5298280 w 6719886"/>
              <a:gd name="connsiteY13" fmla="*/ 1520048 h 2403492"/>
              <a:gd name="connsiteX14" fmla="*/ 5105398 w 6719886"/>
              <a:gd name="connsiteY14" fmla="*/ 1465279 h 2403492"/>
              <a:gd name="connsiteX15" fmla="*/ 4976811 w 6719886"/>
              <a:gd name="connsiteY15" fmla="*/ 1434323 h 2403492"/>
              <a:gd name="connsiteX16" fmla="*/ 4883942 w 6719886"/>
              <a:gd name="connsiteY16" fmla="*/ 1415273 h 2403492"/>
              <a:gd name="connsiteX17" fmla="*/ 4741067 w 6719886"/>
              <a:gd name="connsiteY17" fmla="*/ 1643873 h 2403492"/>
              <a:gd name="connsiteX18" fmla="*/ 4688680 w 6719886"/>
              <a:gd name="connsiteY18" fmla="*/ 1710548 h 2403492"/>
              <a:gd name="connsiteX19" fmla="*/ 4145755 w 6719886"/>
              <a:gd name="connsiteY19" fmla="*/ 1734361 h 2403492"/>
              <a:gd name="connsiteX20" fmla="*/ 3731417 w 6719886"/>
              <a:gd name="connsiteY20" fmla="*/ 1741504 h 2403492"/>
              <a:gd name="connsiteX21" fmla="*/ 3045617 w 6719886"/>
              <a:gd name="connsiteY21" fmla="*/ 1762936 h 2403492"/>
              <a:gd name="connsiteX22" fmla="*/ 2595561 w 6719886"/>
              <a:gd name="connsiteY22" fmla="*/ 1765317 h 2403492"/>
              <a:gd name="connsiteX23" fmla="*/ 2371723 w 6719886"/>
              <a:gd name="connsiteY23" fmla="*/ 1762936 h 2403492"/>
              <a:gd name="connsiteX24" fmla="*/ 2245517 w 6719886"/>
              <a:gd name="connsiteY24" fmla="*/ 1734361 h 2403492"/>
              <a:gd name="connsiteX25" fmla="*/ 2188367 w 6719886"/>
              <a:gd name="connsiteY25" fmla="*/ 1712929 h 2403492"/>
              <a:gd name="connsiteX26" fmla="*/ 2140742 w 6719886"/>
              <a:gd name="connsiteY26" fmla="*/ 1672448 h 2403492"/>
              <a:gd name="connsiteX27" fmla="*/ 2093117 w 6719886"/>
              <a:gd name="connsiteY27" fmla="*/ 1572436 h 2403492"/>
              <a:gd name="connsiteX28" fmla="*/ 2064542 w 6719886"/>
              <a:gd name="connsiteY28" fmla="*/ 1443848 h 2403492"/>
              <a:gd name="connsiteX29" fmla="*/ 2038348 w 6719886"/>
              <a:gd name="connsiteY29" fmla="*/ 1315261 h 2403492"/>
              <a:gd name="connsiteX30" fmla="*/ 2002630 w 6719886"/>
              <a:gd name="connsiteY30" fmla="*/ 1260492 h 2403492"/>
              <a:gd name="connsiteX31" fmla="*/ 1890711 w 6719886"/>
              <a:gd name="connsiteY31" fmla="*/ 1193817 h 2403492"/>
              <a:gd name="connsiteX32" fmla="*/ 1762123 w 6719886"/>
              <a:gd name="connsiteY32" fmla="*/ 1150954 h 2403492"/>
              <a:gd name="connsiteX33" fmla="*/ 1635917 w 6719886"/>
              <a:gd name="connsiteY33" fmla="*/ 1141429 h 2403492"/>
              <a:gd name="connsiteX34" fmla="*/ 1526380 w 6719886"/>
              <a:gd name="connsiteY34" fmla="*/ 1146192 h 2403492"/>
              <a:gd name="connsiteX35" fmla="*/ 1476373 w 6719886"/>
              <a:gd name="connsiteY35" fmla="*/ 1160479 h 2403492"/>
              <a:gd name="connsiteX36" fmla="*/ 1435892 w 6719886"/>
              <a:gd name="connsiteY36" fmla="*/ 1141429 h 2403492"/>
              <a:gd name="connsiteX37" fmla="*/ 1371598 w 6719886"/>
              <a:gd name="connsiteY37" fmla="*/ 1086661 h 2403492"/>
              <a:gd name="connsiteX38" fmla="*/ 1333498 w 6719886"/>
              <a:gd name="connsiteY38" fmla="*/ 1027129 h 2403492"/>
              <a:gd name="connsiteX39" fmla="*/ 1352548 w 6719886"/>
              <a:gd name="connsiteY39" fmla="*/ 1003317 h 2403492"/>
              <a:gd name="connsiteX40" fmla="*/ 1200148 w 6719886"/>
              <a:gd name="connsiteY40" fmla="*/ 936642 h 2403492"/>
              <a:gd name="connsiteX41" fmla="*/ 1078705 w 6719886"/>
              <a:gd name="connsiteY41" fmla="*/ 1024748 h 2403492"/>
              <a:gd name="connsiteX42" fmla="*/ 959642 w 6719886"/>
              <a:gd name="connsiteY42" fmla="*/ 1010461 h 2403492"/>
              <a:gd name="connsiteX43" fmla="*/ 890586 w 6719886"/>
              <a:gd name="connsiteY43" fmla="*/ 1015223 h 2403492"/>
              <a:gd name="connsiteX44" fmla="*/ 814388 w 6719886"/>
              <a:gd name="connsiteY44" fmla="*/ 967599 h 2403492"/>
              <a:gd name="connsiteX45" fmla="*/ 704850 w 6719886"/>
              <a:gd name="connsiteY45" fmla="*/ 874730 h 2403492"/>
              <a:gd name="connsiteX46" fmla="*/ 561973 w 6719886"/>
              <a:gd name="connsiteY46" fmla="*/ 777098 h 2403492"/>
              <a:gd name="connsiteX47" fmla="*/ 488156 w 6719886"/>
              <a:gd name="connsiteY47" fmla="*/ 667561 h 2403492"/>
              <a:gd name="connsiteX48" fmla="*/ 392906 w 6719886"/>
              <a:gd name="connsiteY48" fmla="*/ 543737 h 2403492"/>
              <a:gd name="connsiteX49" fmla="*/ 221455 w 6719886"/>
              <a:gd name="connsiteY49" fmla="*/ 813 h 2403492"/>
              <a:gd name="connsiteX50" fmla="*/ 0 w 6719886"/>
              <a:gd name="connsiteY50" fmla="*/ 629463 h 2403492"/>
              <a:gd name="connsiteX51" fmla="*/ 109538 w 6719886"/>
              <a:gd name="connsiteY51" fmla="*/ 727091 h 2403492"/>
              <a:gd name="connsiteX52" fmla="*/ 88106 w 6719886"/>
              <a:gd name="connsiteY52" fmla="*/ 803293 h 2403492"/>
              <a:gd name="connsiteX53" fmla="*/ 104776 w 6719886"/>
              <a:gd name="connsiteY53" fmla="*/ 908067 h 2403492"/>
              <a:gd name="connsiteX54" fmla="*/ 180975 w 6719886"/>
              <a:gd name="connsiteY54" fmla="*/ 1029511 h 2403492"/>
              <a:gd name="connsiteX55" fmla="*/ 242887 w 6719886"/>
              <a:gd name="connsiteY55" fmla="*/ 1058085 h 2403492"/>
              <a:gd name="connsiteX56" fmla="*/ 316706 w 6719886"/>
              <a:gd name="connsiteY56" fmla="*/ 1119998 h 2403492"/>
              <a:gd name="connsiteX57" fmla="*/ 366712 w 6719886"/>
              <a:gd name="connsiteY57" fmla="*/ 1153336 h 2403492"/>
              <a:gd name="connsiteX58" fmla="*/ 435767 w 6719886"/>
              <a:gd name="connsiteY58" fmla="*/ 1186673 h 2403492"/>
              <a:gd name="connsiteX59" fmla="*/ 492917 w 6719886"/>
              <a:gd name="connsiteY59" fmla="*/ 1227155 h 2403492"/>
              <a:gd name="connsiteX60" fmla="*/ 550068 w 6719886"/>
              <a:gd name="connsiteY60" fmla="*/ 1355742 h 2403492"/>
              <a:gd name="connsiteX61" fmla="*/ 600073 w 6719886"/>
              <a:gd name="connsiteY61" fmla="*/ 1450992 h 2403492"/>
              <a:gd name="connsiteX62" fmla="*/ 700086 w 6719886"/>
              <a:gd name="connsiteY62" fmla="*/ 1460516 h 2403492"/>
              <a:gd name="connsiteX63" fmla="*/ 709611 w 6719886"/>
              <a:gd name="connsiteY63" fmla="*/ 1524811 h 2403492"/>
              <a:gd name="connsiteX64" fmla="*/ 676274 w 6719886"/>
              <a:gd name="connsiteY64" fmla="*/ 1620060 h 2403492"/>
              <a:gd name="connsiteX65" fmla="*/ 616742 w 6719886"/>
              <a:gd name="connsiteY65" fmla="*/ 1710548 h 2403492"/>
              <a:gd name="connsiteX66" fmla="*/ 645317 w 6719886"/>
              <a:gd name="connsiteY66" fmla="*/ 1667686 h 2403492"/>
              <a:gd name="connsiteX67" fmla="*/ 702467 w 6719886"/>
              <a:gd name="connsiteY67" fmla="*/ 1751029 h 2403492"/>
              <a:gd name="connsiteX68" fmla="*/ 919161 w 6719886"/>
              <a:gd name="connsiteY68" fmla="*/ 1829611 h 2403492"/>
              <a:gd name="connsiteX69" fmla="*/ 954880 w 6719886"/>
              <a:gd name="connsiteY69" fmla="*/ 1827230 h 2403492"/>
              <a:gd name="connsiteX70" fmla="*/ 1023936 w 6719886"/>
              <a:gd name="connsiteY70" fmla="*/ 1841517 h 2403492"/>
              <a:gd name="connsiteX71" fmla="*/ 1126330 w 6719886"/>
              <a:gd name="connsiteY71" fmla="*/ 1841517 h 2403492"/>
              <a:gd name="connsiteX72" fmla="*/ 1195386 w 6719886"/>
              <a:gd name="connsiteY72" fmla="*/ 1803417 h 2403492"/>
              <a:gd name="connsiteX73" fmla="*/ 1254917 w 6719886"/>
              <a:gd name="connsiteY73" fmla="*/ 1801036 h 2403492"/>
              <a:gd name="connsiteX74" fmla="*/ 1362073 w 6719886"/>
              <a:gd name="connsiteY74" fmla="*/ 1872473 h 2403492"/>
              <a:gd name="connsiteX75" fmla="*/ 1366836 w 6719886"/>
              <a:gd name="connsiteY75" fmla="*/ 1841517 h 2403492"/>
              <a:gd name="connsiteX76" fmla="*/ 1438273 w 6719886"/>
              <a:gd name="connsiteY76" fmla="*/ 1879617 h 2403492"/>
              <a:gd name="connsiteX77" fmla="*/ 1559717 w 6719886"/>
              <a:gd name="connsiteY77" fmla="*/ 1962961 h 2403492"/>
              <a:gd name="connsiteX78" fmla="*/ 1638298 w 6719886"/>
              <a:gd name="connsiteY78" fmla="*/ 1979629 h 2403492"/>
              <a:gd name="connsiteX79" fmla="*/ 1702592 w 6719886"/>
              <a:gd name="connsiteY79" fmla="*/ 2093929 h 2403492"/>
              <a:gd name="connsiteX80" fmla="*/ 1914523 w 6719886"/>
              <a:gd name="connsiteY80" fmla="*/ 2193942 h 2403492"/>
              <a:gd name="connsiteX81" fmla="*/ 2028823 w 6719886"/>
              <a:gd name="connsiteY81" fmla="*/ 2201086 h 2403492"/>
              <a:gd name="connsiteX82" fmla="*/ 2250280 w 6719886"/>
              <a:gd name="connsiteY82" fmla="*/ 2182036 h 2403492"/>
              <a:gd name="connsiteX83" fmla="*/ 2357436 w 6719886"/>
              <a:gd name="connsiteY83" fmla="*/ 2182036 h 2403492"/>
              <a:gd name="connsiteX84" fmla="*/ 2426492 w 6719886"/>
              <a:gd name="connsiteY84" fmla="*/ 2217754 h 2403492"/>
              <a:gd name="connsiteX85" fmla="*/ 2481261 w 6719886"/>
              <a:gd name="connsiteY85" fmla="*/ 2270142 h 2403492"/>
              <a:gd name="connsiteX86" fmla="*/ 2557461 w 6719886"/>
              <a:gd name="connsiteY86" fmla="*/ 2251092 h 2403492"/>
              <a:gd name="connsiteX87" fmla="*/ 2647948 w 6719886"/>
              <a:gd name="connsiteY87" fmla="*/ 2234423 h 2403492"/>
              <a:gd name="connsiteX88" fmla="*/ 2702717 w 6719886"/>
              <a:gd name="connsiteY88" fmla="*/ 2253473 h 2403492"/>
              <a:gd name="connsiteX89" fmla="*/ 2824161 w 6719886"/>
              <a:gd name="connsiteY89" fmla="*/ 2353486 h 2403492"/>
              <a:gd name="connsiteX90" fmla="*/ 2902742 w 6719886"/>
              <a:gd name="connsiteY90" fmla="*/ 2396348 h 2403492"/>
              <a:gd name="connsiteX91" fmla="*/ 3000373 w 6719886"/>
              <a:gd name="connsiteY91" fmla="*/ 2403492 h 2403492"/>
              <a:gd name="connsiteX92" fmla="*/ 3088480 w 6719886"/>
              <a:gd name="connsiteY92" fmla="*/ 2391586 h 2403492"/>
              <a:gd name="connsiteX93" fmla="*/ 3121817 w 6719886"/>
              <a:gd name="connsiteY93" fmla="*/ 2353486 h 2403492"/>
              <a:gd name="connsiteX94" fmla="*/ 3093242 w 6719886"/>
              <a:gd name="connsiteY94" fmla="*/ 2296336 h 2403492"/>
              <a:gd name="connsiteX95" fmla="*/ 2997992 w 6719886"/>
              <a:gd name="connsiteY95" fmla="*/ 2262998 h 2403492"/>
              <a:gd name="connsiteX96" fmla="*/ 2881311 w 6719886"/>
              <a:gd name="connsiteY96" fmla="*/ 2262998 h 2403492"/>
              <a:gd name="connsiteX97" fmla="*/ 2850355 w 6719886"/>
              <a:gd name="connsiteY97" fmla="*/ 2246329 h 2403492"/>
              <a:gd name="connsiteX98" fmla="*/ 2871786 w 6719886"/>
              <a:gd name="connsiteY98" fmla="*/ 2224898 h 2403492"/>
              <a:gd name="connsiteX99" fmla="*/ 2964655 w 6719886"/>
              <a:gd name="connsiteY99" fmla="*/ 2212992 h 2403492"/>
              <a:gd name="connsiteX100" fmla="*/ 3052761 w 6719886"/>
              <a:gd name="connsiteY100" fmla="*/ 2215373 h 2403492"/>
              <a:gd name="connsiteX101" fmla="*/ 3131342 w 6719886"/>
              <a:gd name="connsiteY101" fmla="*/ 2160604 h 2403492"/>
              <a:gd name="connsiteX102" fmla="*/ 3169442 w 6719886"/>
              <a:gd name="connsiteY102" fmla="*/ 2162986 h 2403492"/>
              <a:gd name="connsiteX103" fmla="*/ 3219448 w 6719886"/>
              <a:gd name="connsiteY103" fmla="*/ 2210611 h 2403492"/>
              <a:gd name="connsiteX104" fmla="*/ 3288505 w 6719886"/>
              <a:gd name="connsiteY104" fmla="*/ 2229661 h 2403492"/>
              <a:gd name="connsiteX105" fmla="*/ 3300411 w 6719886"/>
              <a:gd name="connsiteY105" fmla="*/ 2260617 h 2403492"/>
              <a:gd name="connsiteX106" fmla="*/ 3300411 w 6719886"/>
              <a:gd name="connsiteY106" fmla="*/ 2296336 h 2403492"/>
              <a:gd name="connsiteX107" fmla="*/ 3252786 w 6719886"/>
              <a:gd name="connsiteY107" fmla="*/ 2332054 h 2403492"/>
              <a:gd name="connsiteX108" fmla="*/ 3207542 w 6719886"/>
              <a:gd name="connsiteY108" fmla="*/ 2289192 h 2403492"/>
              <a:gd name="connsiteX109" fmla="*/ 3183730 w 6719886"/>
              <a:gd name="connsiteY109" fmla="*/ 2241567 h 2403492"/>
              <a:gd name="connsiteX110" fmla="*/ 3157536 w 6719886"/>
              <a:gd name="connsiteY110" fmla="*/ 2262998 h 2403492"/>
              <a:gd name="connsiteX111" fmla="*/ 3174205 w 6719886"/>
              <a:gd name="connsiteY111" fmla="*/ 2341579 h 2403492"/>
              <a:gd name="connsiteX112" fmla="*/ 3240880 w 6719886"/>
              <a:gd name="connsiteY112" fmla="*/ 2358248 h 2403492"/>
              <a:gd name="connsiteX113" fmla="*/ 3348036 w 6719886"/>
              <a:gd name="connsiteY113" fmla="*/ 2374917 h 2403492"/>
              <a:gd name="connsiteX114" fmla="*/ 3462336 w 6719886"/>
              <a:gd name="connsiteY114" fmla="*/ 2329673 h 2403492"/>
              <a:gd name="connsiteX115" fmla="*/ 3567111 w 6719886"/>
              <a:gd name="connsiteY115" fmla="*/ 2324911 h 2403492"/>
              <a:gd name="connsiteX116" fmla="*/ 3640930 w 6719886"/>
              <a:gd name="connsiteY116" fmla="*/ 2336817 h 2403492"/>
              <a:gd name="connsiteX117" fmla="*/ 3676648 w 6719886"/>
              <a:gd name="connsiteY117" fmla="*/ 2291573 h 2403492"/>
              <a:gd name="connsiteX118" fmla="*/ 3724273 w 6719886"/>
              <a:gd name="connsiteY118" fmla="*/ 2270142 h 2403492"/>
              <a:gd name="connsiteX119" fmla="*/ 3767136 w 6719886"/>
              <a:gd name="connsiteY119" fmla="*/ 2274904 h 2403492"/>
              <a:gd name="connsiteX120" fmla="*/ 3817142 w 6719886"/>
              <a:gd name="connsiteY120" fmla="*/ 2329673 h 2403492"/>
              <a:gd name="connsiteX121" fmla="*/ 3821905 w 6719886"/>
              <a:gd name="connsiteY121" fmla="*/ 2332054 h 2403492"/>
              <a:gd name="connsiteX122" fmla="*/ 3862386 w 6719886"/>
              <a:gd name="connsiteY122" fmla="*/ 2355867 h 2403492"/>
              <a:gd name="connsiteX123" fmla="*/ 3919536 w 6719886"/>
              <a:gd name="connsiteY123" fmla="*/ 2360629 h 2403492"/>
              <a:gd name="connsiteX124" fmla="*/ 3960017 w 6719886"/>
              <a:gd name="connsiteY124" fmla="*/ 2351104 h 2403492"/>
              <a:gd name="connsiteX125" fmla="*/ 3993355 w 6719886"/>
              <a:gd name="connsiteY125" fmla="*/ 2308242 h 2403492"/>
              <a:gd name="connsiteX126" fmla="*/ 4126705 w 6719886"/>
              <a:gd name="connsiteY126" fmla="*/ 2339198 h 2403492"/>
              <a:gd name="connsiteX127" fmla="*/ 4188617 w 6719886"/>
              <a:gd name="connsiteY127" fmla="*/ 2270142 h 2403492"/>
              <a:gd name="connsiteX128" fmla="*/ 4364830 w 6719886"/>
              <a:gd name="connsiteY128" fmla="*/ 2298717 h 2403492"/>
              <a:gd name="connsiteX129" fmla="*/ 4419598 w 6719886"/>
              <a:gd name="connsiteY129" fmla="*/ 2298717 h 2403492"/>
              <a:gd name="connsiteX130" fmla="*/ 4479130 w 6719886"/>
              <a:gd name="connsiteY130" fmla="*/ 2193942 h 2403492"/>
              <a:gd name="connsiteX131" fmla="*/ 4586286 w 6719886"/>
              <a:gd name="connsiteY131" fmla="*/ 2229661 h 2403492"/>
              <a:gd name="connsiteX132" fmla="*/ 4624386 w 6719886"/>
              <a:gd name="connsiteY132" fmla="*/ 2255854 h 2403492"/>
              <a:gd name="connsiteX133" fmla="*/ 4686298 w 6719886"/>
              <a:gd name="connsiteY133" fmla="*/ 2184417 h 2403492"/>
              <a:gd name="connsiteX134" fmla="*/ 4922042 w 6719886"/>
              <a:gd name="connsiteY134" fmla="*/ 2217754 h 2403492"/>
              <a:gd name="connsiteX135" fmla="*/ 4879180 w 6719886"/>
              <a:gd name="connsiteY135" fmla="*/ 2274904 h 2403492"/>
              <a:gd name="connsiteX136" fmla="*/ 4938711 w 6719886"/>
              <a:gd name="connsiteY136" fmla="*/ 2336817 h 2403492"/>
              <a:gd name="connsiteX137" fmla="*/ 4974430 w 6719886"/>
              <a:gd name="connsiteY137" fmla="*/ 2365392 h 2403492"/>
              <a:gd name="connsiteX138" fmla="*/ 5157786 w 6719886"/>
              <a:gd name="connsiteY138" fmla="*/ 2379679 h 2403492"/>
              <a:gd name="connsiteX139" fmla="*/ 5360192 w 6719886"/>
              <a:gd name="connsiteY139" fmla="*/ 2363011 h 2403492"/>
              <a:gd name="connsiteX140" fmla="*/ 5557836 w 6719886"/>
              <a:gd name="connsiteY140" fmla="*/ 2341579 h 2403492"/>
              <a:gd name="connsiteX141" fmla="*/ 5726905 w 6719886"/>
              <a:gd name="connsiteY141" fmla="*/ 2320148 h 2403492"/>
              <a:gd name="connsiteX142" fmla="*/ 5834061 w 6719886"/>
              <a:gd name="connsiteY142" fmla="*/ 2329673 h 2403492"/>
              <a:gd name="connsiteX143" fmla="*/ 5910261 w 6719886"/>
              <a:gd name="connsiteY143" fmla="*/ 2289192 h 2403492"/>
              <a:gd name="connsiteX144" fmla="*/ 5967411 w 6719886"/>
              <a:gd name="connsiteY144" fmla="*/ 2222517 h 2403492"/>
              <a:gd name="connsiteX145" fmla="*/ 6019798 w 6719886"/>
              <a:gd name="connsiteY145" fmla="*/ 2212992 h 2403492"/>
              <a:gd name="connsiteX146" fmla="*/ 6157911 w 6719886"/>
              <a:gd name="connsiteY146" fmla="*/ 2251092 h 2403492"/>
              <a:gd name="connsiteX147" fmla="*/ 6217442 w 6719886"/>
              <a:gd name="connsiteY147" fmla="*/ 2239186 h 2403492"/>
              <a:gd name="connsiteX148" fmla="*/ 6296023 w 6719886"/>
              <a:gd name="connsiteY148" fmla="*/ 2267761 h 2403492"/>
              <a:gd name="connsiteX149" fmla="*/ 6357936 w 6719886"/>
              <a:gd name="connsiteY149" fmla="*/ 2310623 h 2403492"/>
              <a:gd name="connsiteX150" fmla="*/ 6453186 w 6719886"/>
              <a:gd name="connsiteY150" fmla="*/ 2317767 h 2403492"/>
              <a:gd name="connsiteX151" fmla="*/ 6491286 w 6719886"/>
              <a:gd name="connsiteY151" fmla="*/ 2301098 h 2403492"/>
              <a:gd name="connsiteX152" fmla="*/ 6553198 w 6719886"/>
              <a:gd name="connsiteY152" fmla="*/ 2301098 h 2403492"/>
              <a:gd name="connsiteX153" fmla="*/ 6672261 w 6719886"/>
              <a:gd name="connsiteY153" fmla="*/ 2322529 h 2403492"/>
              <a:gd name="connsiteX154" fmla="*/ 6717505 w 6719886"/>
              <a:gd name="connsiteY154" fmla="*/ 2305861 h 2403492"/>
              <a:gd name="connsiteX155" fmla="*/ 6700836 w 6719886"/>
              <a:gd name="connsiteY155" fmla="*/ 2248711 h 2403492"/>
              <a:gd name="connsiteX156" fmla="*/ 6719886 w 6719886"/>
              <a:gd name="connsiteY156" fmla="*/ 2189179 h 2403492"/>
              <a:gd name="connsiteX157" fmla="*/ 6705598 w 6719886"/>
              <a:gd name="connsiteY157" fmla="*/ 2122504 h 2403492"/>
              <a:gd name="connsiteX158" fmla="*/ 6688930 w 6719886"/>
              <a:gd name="connsiteY158" fmla="*/ 2070117 h 2403492"/>
              <a:gd name="connsiteX159" fmla="*/ 6715123 w 6719886"/>
              <a:gd name="connsiteY159" fmla="*/ 2053448 h 2403492"/>
              <a:gd name="connsiteX160" fmla="*/ 6707980 w 6719886"/>
              <a:gd name="connsiteY160" fmla="*/ 1989154 h 2403492"/>
              <a:gd name="connsiteX0" fmla="*/ 6707980 w 6719886"/>
              <a:gd name="connsiteY0" fmla="*/ 2000746 h 2415084"/>
              <a:gd name="connsiteX1" fmla="*/ 6598442 w 6719886"/>
              <a:gd name="connsiteY1" fmla="*/ 1965028 h 2415084"/>
              <a:gd name="connsiteX2" fmla="*/ 6541292 w 6719886"/>
              <a:gd name="connsiteY2" fmla="*/ 1979315 h 2415084"/>
              <a:gd name="connsiteX3" fmla="*/ 6481761 w 6719886"/>
              <a:gd name="connsiteY3" fmla="*/ 1960265 h 2415084"/>
              <a:gd name="connsiteX4" fmla="*/ 6372223 w 6719886"/>
              <a:gd name="connsiteY4" fmla="*/ 1900734 h 2415084"/>
              <a:gd name="connsiteX5" fmla="*/ 6212680 w 6719886"/>
              <a:gd name="connsiteY5" fmla="*/ 1869778 h 2415084"/>
              <a:gd name="connsiteX6" fmla="*/ 6041230 w 6719886"/>
              <a:gd name="connsiteY6" fmla="*/ 1845965 h 2415084"/>
              <a:gd name="connsiteX7" fmla="*/ 5912642 w 6719886"/>
              <a:gd name="connsiteY7" fmla="*/ 1769765 h 2415084"/>
              <a:gd name="connsiteX8" fmla="*/ 5834061 w 6719886"/>
              <a:gd name="connsiteY8" fmla="*/ 1741190 h 2415084"/>
              <a:gd name="connsiteX9" fmla="*/ 5622130 w 6719886"/>
              <a:gd name="connsiteY9" fmla="*/ 1712615 h 2415084"/>
              <a:gd name="connsiteX10" fmla="*/ 5491161 w 6719886"/>
              <a:gd name="connsiteY10" fmla="*/ 1705471 h 2415084"/>
              <a:gd name="connsiteX11" fmla="*/ 5417342 w 6719886"/>
              <a:gd name="connsiteY11" fmla="*/ 1643559 h 2415084"/>
              <a:gd name="connsiteX12" fmla="*/ 5374480 w 6719886"/>
              <a:gd name="connsiteY12" fmla="*/ 1569740 h 2415084"/>
              <a:gd name="connsiteX13" fmla="*/ 5298280 w 6719886"/>
              <a:gd name="connsiteY13" fmla="*/ 1531640 h 2415084"/>
              <a:gd name="connsiteX14" fmla="*/ 5105398 w 6719886"/>
              <a:gd name="connsiteY14" fmla="*/ 1476871 h 2415084"/>
              <a:gd name="connsiteX15" fmla="*/ 4976811 w 6719886"/>
              <a:gd name="connsiteY15" fmla="*/ 1445915 h 2415084"/>
              <a:gd name="connsiteX16" fmla="*/ 4883942 w 6719886"/>
              <a:gd name="connsiteY16" fmla="*/ 1426865 h 2415084"/>
              <a:gd name="connsiteX17" fmla="*/ 4741067 w 6719886"/>
              <a:gd name="connsiteY17" fmla="*/ 1655465 h 2415084"/>
              <a:gd name="connsiteX18" fmla="*/ 4688680 w 6719886"/>
              <a:gd name="connsiteY18" fmla="*/ 1722140 h 2415084"/>
              <a:gd name="connsiteX19" fmla="*/ 4145755 w 6719886"/>
              <a:gd name="connsiteY19" fmla="*/ 1745953 h 2415084"/>
              <a:gd name="connsiteX20" fmla="*/ 3731417 w 6719886"/>
              <a:gd name="connsiteY20" fmla="*/ 1753096 h 2415084"/>
              <a:gd name="connsiteX21" fmla="*/ 3045617 w 6719886"/>
              <a:gd name="connsiteY21" fmla="*/ 1774528 h 2415084"/>
              <a:gd name="connsiteX22" fmla="*/ 2595561 w 6719886"/>
              <a:gd name="connsiteY22" fmla="*/ 1776909 h 2415084"/>
              <a:gd name="connsiteX23" fmla="*/ 2371723 w 6719886"/>
              <a:gd name="connsiteY23" fmla="*/ 1774528 h 2415084"/>
              <a:gd name="connsiteX24" fmla="*/ 2245517 w 6719886"/>
              <a:gd name="connsiteY24" fmla="*/ 1745953 h 2415084"/>
              <a:gd name="connsiteX25" fmla="*/ 2188367 w 6719886"/>
              <a:gd name="connsiteY25" fmla="*/ 1724521 h 2415084"/>
              <a:gd name="connsiteX26" fmla="*/ 2140742 w 6719886"/>
              <a:gd name="connsiteY26" fmla="*/ 1684040 h 2415084"/>
              <a:gd name="connsiteX27" fmla="*/ 2093117 w 6719886"/>
              <a:gd name="connsiteY27" fmla="*/ 1584028 h 2415084"/>
              <a:gd name="connsiteX28" fmla="*/ 2064542 w 6719886"/>
              <a:gd name="connsiteY28" fmla="*/ 1455440 h 2415084"/>
              <a:gd name="connsiteX29" fmla="*/ 2038348 w 6719886"/>
              <a:gd name="connsiteY29" fmla="*/ 1326853 h 2415084"/>
              <a:gd name="connsiteX30" fmla="*/ 2002630 w 6719886"/>
              <a:gd name="connsiteY30" fmla="*/ 1272084 h 2415084"/>
              <a:gd name="connsiteX31" fmla="*/ 1890711 w 6719886"/>
              <a:gd name="connsiteY31" fmla="*/ 1205409 h 2415084"/>
              <a:gd name="connsiteX32" fmla="*/ 1762123 w 6719886"/>
              <a:gd name="connsiteY32" fmla="*/ 1162546 h 2415084"/>
              <a:gd name="connsiteX33" fmla="*/ 1635917 w 6719886"/>
              <a:gd name="connsiteY33" fmla="*/ 1153021 h 2415084"/>
              <a:gd name="connsiteX34" fmla="*/ 1526380 w 6719886"/>
              <a:gd name="connsiteY34" fmla="*/ 1157784 h 2415084"/>
              <a:gd name="connsiteX35" fmla="*/ 1476373 w 6719886"/>
              <a:gd name="connsiteY35" fmla="*/ 1172071 h 2415084"/>
              <a:gd name="connsiteX36" fmla="*/ 1435892 w 6719886"/>
              <a:gd name="connsiteY36" fmla="*/ 1153021 h 2415084"/>
              <a:gd name="connsiteX37" fmla="*/ 1371598 w 6719886"/>
              <a:gd name="connsiteY37" fmla="*/ 1098253 h 2415084"/>
              <a:gd name="connsiteX38" fmla="*/ 1333498 w 6719886"/>
              <a:gd name="connsiteY38" fmla="*/ 1038721 h 2415084"/>
              <a:gd name="connsiteX39" fmla="*/ 1352548 w 6719886"/>
              <a:gd name="connsiteY39" fmla="*/ 1014909 h 2415084"/>
              <a:gd name="connsiteX40" fmla="*/ 1200148 w 6719886"/>
              <a:gd name="connsiteY40" fmla="*/ 948234 h 2415084"/>
              <a:gd name="connsiteX41" fmla="*/ 1078705 w 6719886"/>
              <a:gd name="connsiteY41" fmla="*/ 1036340 h 2415084"/>
              <a:gd name="connsiteX42" fmla="*/ 959642 w 6719886"/>
              <a:gd name="connsiteY42" fmla="*/ 1022053 h 2415084"/>
              <a:gd name="connsiteX43" fmla="*/ 890586 w 6719886"/>
              <a:gd name="connsiteY43" fmla="*/ 1026815 h 2415084"/>
              <a:gd name="connsiteX44" fmla="*/ 814388 w 6719886"/>
              <a:gd name="connsiteY44" fmla="*/ 979191 h 2415084"/>
              <a:gd name="connsiteX45" fmla="*/ 704850 w 6719886"/>
              <a:gd name="connsiteY45" fmla="*/ 886322 h 2415084"/>
              <a:gd name="connsiteX46" fmla="*/ 561973 w 6719886"/>
              <a:gd name="connsiteY46" fmla="*/ 788690 h 2415084"/>
              <a:gd name="connsiteX47" fmla="*/ 488156 w 6719886"/>
              <a:gd name="connsiteY47" fmla="*/ 679153 h 2415084"/>
              <a:gd name="connsiteX48" fmla="*/ 392906 w 6719886"/>
              <a:gd name="connsiteY48" fmla="*/ 555329 h 2415084"/>
              <a:gd name="connsiteX49" fmla="*/ 319088 w 6719886"/>
              <a:gd name="connsiteY49" fmla="*/ 248148 h 2415084"/>
              <a:gd name="connsiteX50" fmla="*/ 221455 w 6719886"/>
              <a:gd name="connsiteY50" fmla="*/ 12405 h 2415084"/>
              <a:gd name="connsiteX51" fmla="*/ 0 w 6719886"/>
              <a:gd name="connsiteY51" fmla="*/ 641055 h 2415084"/>
              <a:gd name="connsiteX52" fmla="*/ 109538 w 6719886"/>
              <a:gd name="connsiteY52" fmla="*/ 738683 h 2415084"/>
              <a:gd name="connsiteX53" fmla="*/ 88106 w 6719886"/>
              <a:gd name="connsiteY53" fmla="*/ 814885 h 2415084"/>
              <a:gd name="connsiteX54" fmla="*/ 104776 w 6719886"/>
              <a:gd name="connsiteY54" fmla="*/ 919659 h 2415084"/>
              <a:gd name="connsiteX55" fmla="*/ 180975 w 6719886"/>
              <a:gd name="connsiteY55" fmla="*/ 1041103 h 2415084"/>
              <a:gd name="connsiteX56" fmla="*/ 242887 w 6719886"/>
              <a:gd name="connsiteY56" fmla="*/ 1069677 h 2415084"/>
              <a:gd name="connsiteX57" fmla="*/ 316706 w 6719886"/>
              <a:gd name="connsiteY57" fmla="*/ 1131590 h 2415084"/>
              <a:gd name="connsiteX58" fmla="*/ 366712 w 6719886"/>
              <a:gd name="connsiteY58" fmla="*/ 1164928 h 2415084"/>
              <a:gd name="connsiteX59" fmla="*/ 435767 w 6719886"/>
              <a:gd name="connsiteY59" fmla="*/ 1198265 h 2415084"/>
              <a:gd name="connsiteX60" fmla="*/ 492917 w 6719886"/>
              <a:gd name="connsiteY60" fmla="*/ 1238747 h 2415084"/>
              <a:gd name="connsiteX61" fmla="*/ 550068 w 6719886"/>
              <a:gd name="connsiteY61" fmla="*/ 1367334 h 2415084"/>
              <a:gd name="connsiteX62" fmla="*/ 600073 w 6719886"/>
              <a:gd name="connsiteY62" fmla="*/ 1462584 h 2415084"/>
              <a:gd name="connsiteX63" fmla="*/ 700086 w 6719886"/>
              <a:gd name="connsiteY63" fmla="*/ 1472108 h 2415084"/>
              <a:gd name="connsiteX64" fmla="*/ 709611 w 6719886"/>
              <a:gd name="connsiteY64" fmla="*/ 1536403 h 2415084"/>
              <a:gd name="connsiteX65" fmla="*/ 676274 w 6719886"/>
              <a:gd name="connsiteY65" fmla="*/ 1631652 h 2415084"/>
              <a:gd name="connsiteX66" fmla="*/ 616742 w 6719886"/>
              <a:gd name="connsiteY66" fmla="*/ 1722140 h 2415084"/>
              <a:gd name="connsiteX67" fmla="*/ 645317 w 6719886"/>
              <a:gd name="connsiteY67" fmla="*/ 1679278 h 2415084"/>
              <a:gd name="connsiteX68" fmla="*/ 702467 w 6719886"/>
              <a:gd name="connsiteY68" fmla="*/ 1762621 h 2415084"/>
              <a:gd name="connsiteX69" fmla="*/ 919161 w 6719886"/>
              <a:gd name="connsiteY69" fmla="*/ 1841203 h 2415084"/>
              <a:gd name="connsiteX70" fmla="*/ 954880 w 6719886"/>
              <a:gd name="connsiteY70" fmla="*/ 1838822 h 2415084"/>
              <a:gd name="connsiteX71" fmla="*/ 1023936 w 6719886"/>
              <a:gd name="connsiteY71" fmla="*/ 1853109 h 2415084"/>
              <a:gd name="connsiteX72" fmla="*/ 1126330 w 6719886"/>
              <a:gd name="connsiteY72" fmla="*/ 1853109 h 2415084"/>
              <a:gd name="connsiteX73" fmla="*/ 1195386 w 6719886"/>
              <a:gd name="connsiteY73" fmla="*/ 1815009 h 2415084"/>
              <a:gd name="connsiteX74" fmla="*/ 1254917 w 6719886"/>
              <a:gd name="connsiteY74" fmla="*/ 1812628 h 2415084"/>
              <a:gd name="connsiteX75" fmla="*/ 1362073 w 6719886"/>
              <a:gd name="connsiteY75" fmla="*/ 1884065 h 2415084"/>
              <a:gd name="connsiteX76" fmla="*/ 1366836 w 6719886"/>
              <a:gd name="connsiteY76" fmla="*/ 1853109 h 2415084"/>
              <a:gd name="connsiteX77" fmla="*/ 1438273 w 6719886"/>
              <a:gd name="connsiteY77" fmla="*/ 1891209 h 2415084"/>
              <a:gd name="connsiteX78" fmla="*/ 1559717 w 6719886"/>
              <a:gd name="connsiteY78" fmla="*/ 1974553 h 2415084"/>
              <a:gd name="connsiteX79" fmla="*/ 1638298 w 6719886"/>
              <a:gd name="connsiteY79" fmla="*/ 1991221 h 2415084"/>
              <a:gd name="connsiteX80" fmla="*/ 1702592 w 6719886"/>
              <a:gd name="connsiteY80" fmla="*/ 2105521 h 2415084"/>
              <a:gd name="connsiteX81" fmla="*/ 1914523 w 6719886"/>
              <a:gd name="connsiteY81" fmla="*/ 2205534 h 2415084"/>
              <a:gd name="connsiteX82" fmla="*/ 2028823 w 6719886"/>
              <a:gd name="connsiteY82" fmla="*/ 2212678 h 2415084"/>
              <a:gd name="connsiteX83" fmla="*/ 2250280 w 6719886"/>
              <a:gd name="connsiteY83" fmla="*/ 2193628 h 2415084"/>
              <a:gd name="connsiteX84" fmla="*/ 2357436 w 6719886"/>
              <a:gd name="connsiteY84" fmla="*/ 2193628 h 2415084"/>
              <a:gd name="connsiteX85" fmla="*/ 2426492 w 6719886"/>
              <a:gd name="connsiteY85" fmla="*/ 2229346 h 2415084"/>
              <a:gd name="connsiteX86" fmla="*/ 2481261 w 6719886"/>
              <a:gd name="connsiteY86" fmla="*/ 2281734 h 2415084"/>
              <a:gd name="connsiteX87" fmla="*/ 2557461 w 6719886"/>
              <a:gd name="connsiteY87" fmla="*/ 2262684 h 2415084"/>
              <a:gd name="connsiteX88" fmla="*/ 2647948 w 6719886"/>
              <a:gd name="connsiteY88" fmla="*/ 2246015 h 2415084"/>
              <a:gd name="connsiteX89" fmla="*/ 2702717 w 6719886"/>
              <a:gd name="connsiteY89" fmla="*/ 2265065 h 2415084"/>
              <a:gd name="connsiteX90" fmla="*/ 2824161 w 6719886"/>
              <a:gd name="connsiteY90" fmla="*/ 2365078 h 2415084"/>
              <a:gd name="connsiteX91" fmla="*/ 2902742 w 6719886"/>
              <a:gd name="connsiteY91" fmla="*/ 2407940 h 2415084"/>
              <a:gd name="connsiteX92" fmla="*/ 3000373 w 6719886"/>
              <a:gd name="connsiteY92" fmla="*/ 2415084 h 2415084"/>
              <a:gd name="connsiteX93" fmla="*/ 3088480 w 6719886"/>
              <a:gd name="connsiteY93" fmla="*/ 2403178 h 2415084"/>
              <a:gd name="connsiteX94" fmla="*/ 3121817 w 6719886"/>
              <a:gd name="connsiteY94" fmla="*/ 2365078 h 2415084"/>
              <a:gd name="connsiteX95" fmla="*/ 3093242 w 6719886"/>
              <a:gd name="connsiteY95" fmla="*/ 2307928 h 2415084"/>
              <a:gd name="connsiteX96" fmla="*/ 2997992 w 6719886"/>
              <a:gd name="connsiteY96" fmla="*/ 2274590 h 2415084"/>
              <a:gd name="connsiteX97" fmla="*/ 2881311 w 6719886"/>
              <a:gd name="connsiteY97" fmla="*/ 2274590 h 2415084"/>
              <a:gd name="connsiteX98" fmla="*/ 2850355 w 6719886"/>
              <a:gd name="connsiteY98" fmla="*/ 2257921 h 2415084"/>
              <a:gd name="connsiteX99" fmla="*/ 2871786 w 6719886"/>
              <a:gd name="connsiteY99" fmla="*/ 2236490 h 2415084"/>
              <a:gd name="connsiteX100" fmla="*/ 2964655 w 6719886"/>
              <a:gd name="connsiteY100" fmla="*/ 2224584 h 2415084"/>
              <a:gd name="connsiteX101" fmla="*/ 3052761 w 6719886"/>
              <a:gd name="connsiteY101" fmla="*/ 2226965 h 2415084"/>
              <a:gd name="connsiteX102" fmla="*/ 3131342 w 6719886"/>
              <a:gd name="connsiteY102" fmla="*/ 2172196 h 2415084"/>
              <a:gd name="connsiteX103" fmla="*/ 3169442 w 6719886"/>
              <a:gd name="connsiteY103" fmla="*/ 2174578 h 2415084"/>
              <a:gd name="connsiteX104" fmla="*/ 3219448 w 6719886"/>
              <a:gd name="connsiteY104" fmla="*/ 2222203 h 2415084"/>
              <a:gd name="connsiteX105" fmla="*/ 3288505 w 6719886"/>
              <a:gd name="connsiteY105" fmla="*/ 2241253 h 2415084"/>
              <a:gd name="connsiteX106" fmla="*/ 3300411 w 6719886"/>
              <a:gd name="connsiteY106" fmla="*/ 2272209 h 2415084"/>
              <a:gd name="connsiteX107" fmla="*/ 3300411 w 6719886"/>
              <a:gd name="connsiteY107" fmla="*/ 2307928 h 2415084"/>
              <a:gd name="connsiteX108" fmla="*/ 3252786 w 6719886"/>
              <a:gd name="connsiteY108" fmla="*/ 2343646 h 2415084"/>
              <a:gd name="connsiteX109" fmla="*/ 3207542 w 6719886"/>
              <a:gd name="connsiteY109" fmla="*/ 2300784 h 2415084"/>
              <a:gd name="connsiteX110" fmla="*/ 3183730 w 6719886"/>
              <a:gd name="connsiteY110" fmla="*/ 2253159 h 2415084"/>
              <a:gd name="connsiteX111" fmla="*/ 3157536 w 6719886"/>
              <a:gd name="connsiteY111" fmla="*/ 2274590 h 2415084"/>
              <a:gd name="connsiteX112" fmla="*/ 3174205 w 6719886"/>
              <a:gd name="connsiteY112" fmla="*/ 2353171 h 2415084"/>
              <a:gd name="connsiteX113" fmla="*/ 3240880 w 6719886"/>
              <a:gd name="connsiteY113" fmla="*/ 2369840 h 2415084"/>
              <a:gd name="connsiteX114" fmla="*/ 3348036 w 6719886"/>
              <a:gd name="connsiteY114" fmla="*/ 2386509 h 2415084"/>
              <a:gd name="connsiteX115" fmla="*/ 3462336 w 6719886"/>
              <a:gd name="connsiteY115" fmla="*/ 2341265 h 2415084"/>
              <a:gd name="connsiteX116" fmla="*/ 3567111 w 6719886"/>
              <a:gd name="connsiteY116" fmla="*/ 2336503 h 2415084"/>
              <a:gd name="connsiteX117" fmla="*/ 3640930 w 6719886"/>
              <a:gd name="connsiteY117" fmla="*/ 2348409 h 2415084"/>
              <a:gd name="connsiteX118" fmla="*/ 3676648 w 6719886"/>
              <a:gd name="connsiteY118" fmla="*/ 2303165 h 2415084"/>
              <a:gd name="connsiteX119" fmla="*/ 3724273 w 6719886"/>
              <a:gd name="connsiteY119" fmla="*/ 2281734 h 2415084"/>
              <a:gd name="connsiteX120" fmla="*/ 3767136 w 6719886"/>
              <a:gd name="connsiteY120" fmla="*/ 2286496 h 2415084"/>
              <a:gd name="connsiteX121" fmla="*/ 3817142 w 6719886"/>
              <a:gd name="connsiteY121" fmla="*/ 2341265 h 2415084"/>
              <a:gd name="connsiteX122" fmla="*/ 3821905 w 6719886"/>
              <a:gd name="connsiteY122" fmla="*/ 2343646 h 2415084"/>
              <a:gd name="connsiteX123" fmla="*/ 3862386 w 6719886"/>
              <a:gd name="connsiteY123" fmla="*/ 2367459 h 2415084"/>
              <a:gd name="connsiteX124" fmla="*/ 3919536 w 6719886"/>
              <a:gd name="connsiteY124" fmla="*/ 2372221 h 2415084"/>
              <a:gd name="connsiteX125" fmla="*/ 3960017 w 6719886"/>
              <a:gd name="connsiteY125" fmla="*/ 2362696 h 2415084"/>
              <a:gd name="connsiteX126" fmla="*/ 3993355 w 6719886"/>
              <a:gd name="connsiteY126" fmla="*/ 2319834 h 2415084"/>
              <a:gd name="connsiteX127" fmla="*/ 4126705 w 6719886"/>
              <a:gd name="connsiteY127" fmla="*/ 2350790 h 2415084"/>
              <a:gd name="connsiteX128" fmla="*/ 4188617 w 6719886"/>
              <a:gd name="connsiteY128" fmla="*/ 2281734 h 2415084"/>
              <a:gd name="connsiteX129" fmla="*/ 4364830 w 6719886"/>
              <a:gd name="connsiteY129" fmla="*/ 2310309 h 2415084"/>
              <a:gd name="connsiteX130" fmla="*/ 4419598 w 6719886"/>
              <a:gd name="connsiteY130" fmla="*/ 2310309 h 2415084"/>
              <a:gd name="connsiteX131" fmla="*/ 4479130 w 6719886"/>
              <a:gd name="connsiteY131" fmla="*/ 2205534 h 2415084"/>
              <a:gd name="connsiteX132" fmla="*/ 4586286 w 6719886"/>
              <a:gd name="connsiteY132" fmla="*/ 2241253 h 2415084"/>
              <a:gd name="connsiteX133" fmla="*/ 4624386 w 6719886"/>
              <a:gd name="connsiteY133" fmla="*/ 2267446 h 2415084"/>
              <a:gd name="connsiteX134" fmla="*/ 4686298 w 6719886"/>
              <a:gd name="connsiteY134" fmla="*/ 2196009 h 2415084"/>
              <a:gd name="connsiteX135" fmla="*/ 4922042 w 6719886"/>
              <a:gd name="connsiteY135" fmla="*/ 2229346 h 2415084"/>
              <a:gd name="connsiteX136" fmla="*/ 4879180 w 6719886"/>
              <a:gd name="connsiteY136" fmla="*/ 2286496 h 2415084"/>
              <a:gd name="connsiteX137" fmla="*/ 4938711 w 6719886"/>
              <a:gd name="connsiteY137" fmla="*/ 2348409 h 2415084"/>
              <a:gd name="connsiteX138" fmla="*/ 4974430 w 6719886"/>
              <a:gd name="connsiteY138" fmla="*/ 2376984 h 2415084"/>
              <a:gd name="connsiteX139" fmla="*/ 5157786 w 6719886"/>
              <a:gd name="connsiteY139" fmla="*/ 2391271 h 2415084"/>
              <a:gd name="connsiteX140" fmla="*/ 5360192 w 6719886"/>
              <a:gd name="connsiteY140" fmla="*/ 2374603 h 2415084"/>
              <a:gd name="connsiteX141" fmla="*/ 5557836 w 6719886"/>
              <a:gd name="connsiteY141" fmla="*/ 2353171 h 2415084"/>
              <a:gd name="connsiteX142" fmla="*/ 5726905 w 6719886"/>
              <a:gd name="connsiteY142" fmla="*/ 2331740 h 2415084"/>
              <a:gd name="connsiteX143" fmla="*/ 5834061 w 6719886"/>
              <a:gd name="connsiteY143" fmla="*/ 2341265 h 2415084"/>
              <a:gd name="connsiteX144" fmla="*/ 5910261 w 6719886"/>
              <a:gd name="connsiteY144" fmla="*/ 2300784 h 2415084"/>
              <a:gd name="connsiteX145" fmla="*/ 5967411 w 6719886"/>
              <a:gd name="connsiteY145" fmla="*/ 2234109 h 2415084"/>
              <a:gd name="connsiteX146" fmla="*/ 6019798 w 6719886"/>
              <a:gd name="connsiteY146" fmla="*/ 2224584 h 2415084"/>
              <a:gd name="connsiteX147" fmla="*/ 6157911 w 6719886"/>
              <a:gd name="connsiteY147" fmla="*/ 2262684 h 2415084"/>
              <a:gd name="connsiteX148" fmla="*/ 6217442 w 6719886"/>
              <a:gd name="connsiteY148" fmla="*/ 2250778 h 2415084"/>
              <a:gd name="connsiteX149" fmla="*/ 6296023 w 6719886"/>
              <a:gd name="connsiteY149" fmla="*/ 2279353 h 2415084"/>
              <a:gd name="connsiteX150" fmla="*/ 6357936 w 6719886"/>
              <a:gd name="connsiteY150" fmla="*/ 2322215 h 2415084"/>
              <a:gd name="connsiteX151" fmla="*/ 6453186 w 6719886"/>
              <a:gd name="connsiteY151" fmla="*/ 2329359 h 2415084"/>
              <a:gd name="connsiteX152" fmla="*/ 6491286 w 6719886"/>
              <a:gd name="connsiteY152" fmla="*/ 2312690 h 2415084"/>
              <a:gd name="connsiteX153" fmla="*/ 6553198 w 6719886"/>
              <a:gd name="connsiteY153" fmla="*/ 2312690 h 2415084"/>
              <a:gd name="connsiteX154" fmla="*/ 6672261 w 6719886"/>
              <a:gd name="connsiteY154" fmla="*/ 2334121 h 2415084"/>
              <a:gd name="connsiteX155" fmla="*/ 6717505 w 6719886"/>
              <a:gd name="connsiteY155" fmla="*/ 2317453 h 2415084"/>
              <a:gd name="connsiteX156" fmla="*/ 6700836 w 6719886"/>
              <a:gd name="connsiteY156" fmla="*/ 2260303 h 2415084"/>
              <a:gd name="connsiteX157" fmla="*/ 6719886 w 6719886"/>
              <a:gd name="connsiteY157" fmla="*/ 2200771 h 2415084"/>
              <a:gd name="connsiteX158" fmla="*/ 6705598 w 6719886"/>
              <a:gd name="connsiteY158" fmla="*/ 2134096 h 2415084"/>
              <a:gd name="connsiteX159" fmla="*/ 6688930 w 6719886"/>
              <a:gd name="connsiteY159" fmla="*/ 2081709 h 2415084"/>
              <a:gd name="connsiteX160" fmla="*/ 6715123 w 6719886"/>
              <a:gd name="connsiteY160" fmla="*/ 2065040 h 2415084"/>
              <a:gd name="connsiteX161" fmla="*/ 6707980 w 6719886"/>
              <a:gd name="connsiteY161" fmla="*/ 2000746 h 2415084"/>
              <a:gd name="connsiteX0" fmla="*/ 6707980 w 6719886"/>
              <a:gd name="connsiteY0" fmla="*/ 1998931 h 2413269"/>
              <a:gd name="connsiteX1" fmla="*/ 6598442 w 6719886"/>
              <a:gd name="connsiteY1" fmla="*/ 1963213 h 2413269"/>
              <a:gd name="connsiteX2" fmla="*/ 6541292 w 6719886"/>
              <a:gd name="connsiteY2" fmla="*/ 1977500 h 2413269"/>
              <a:gd name="connsiteX3" fmla="*/ 6481761 w 6719886"/>
              <a:gd name="connsiteY3" fmla="*/ 1958450 h 2413269"/>
              <a:gd name="connsiteX4" fmla="*/ 6372223 w 6719886"/>
              <a:gd name="connsiteY4" fmla="*/ 1898919 h 2413269"/>
              <a:gd name="connsiteX5" fmla="*/ 6212680 w 6719886"/>
              <a:gd name="connsiteY5" fmla="*/ 1867963 h 2413269"/>
              <a:gd name="connsiteX6" fmla="*/ 6041230 w 6719886"/>
              <a:gd name="connsiteY6" fmla="*/ 1844150 h 2413269"/>
              <a:gd name="connsiteX7" fmla="*/ 5912642 w 6719886"/>
              <a:gd name="connsiteY7" fmla="*/ 1767950 h 2413269"/>
              <a:gd name="connsiteX8" fmla="*/ 5834061 w 6719886"/>
              <a:gd name="connsiteY8" fmla="*/ 1739375 h 2413269"/>
              <a:gd name="connsiteX9" fmla="*/ 5622130 w 6719886"/>
              <a:gd name="connsiteY9" fmla="*/ 1710800 h 2413269"/>
              <a:gd name="connsiteX10" fmla="*/ 5491161 w 6719886"/>
              <a:gd name="connsiteY10" fmla="*/ 1703656 h 2413269"/>
              <a:gd name="connsiteX11" fmla="*/ 5417342 w 6719886"/>
              <a:gd name="connsiteY11" fmla="*/ 1641744 h 2413269"/>
              <a:gd name="connsiteX12" fmla="*/ 5374480 w 6719886"/>
              <a:gd name="connsiteY12" fmla="*/ 1567925 h 2413269"/>
              <a:gd name="connsiteX13" fmla="*/ 5298280 w 6719886"/>
              <a:gd name="connsiteY13" fmla="*/ 1529825 h 2413269"/>
              <a:gd name="connsiteX14" fmla="*/ 5105398 w 6719886"/>
              <a:gd name="connsiteY14" fmla="*/ 1475056 h 2413269"/>
              <a:gd name="connsiteX15" fmla="*/ 4976811 w 6719886"/>
              <a:gd name="connsiteY15" fmla="*/ 1444100 h 2413269"/>
              <a:gd name="connsiteX16" fmla="*/ 4883942 w 6719886"/>
              <a:gd name="connsiteY16" fmla="*/ 1425050 h 2413269"/>
              <a:gd name="connsiteX17" fmla="*/ 4741067 w 6719886"/>
              <a:gd name="connsiteY17" fmla="*/ 1653650 h 2413269"/>
              <a:gd name="connsiteX18" fmla="*/ 4688680 w 6719886"/>
              <a:gd name="connsiteY18" fmla="*/ 1720325 h 2413269"/>
              <a:gd name="connsiteX19" fmla="*/ 4145755 w 6719886"/>
              <a:gd name="connsiteY19" fmla="*/ 1744138 h 2413269"/>
              <a:gd name="connsiteX20" fmla="*/ 3731417 w 6719886"/>
              <a:gd name="connsiteY20" fmla="*/ 1751281 h 2413269"/>
              <a:gd name="connsiteX21" fmla="*/ 3045617 w 6719886"/>
              <a:gd name="connsiteY21" fmla="*/ 1772713 h 2413269"/>
              <a:gd name="connsiteX22" fmla="*/ 2595561 w 6719886"/>
              <a:gd name="connsiteY22" fmla="*/ 1775094 h 2413269"/>
              <a:gd name="connsiteX23" fmla="*/ 2371723 w 6719886"/>
              <a:gd name="connsiteY23" fmla="*/ 1772713 h 2413269"/>
              <a:gd name="connsiteX24" fmla="*/ 2245517 w 6719886"/>
              <a:gd name="connsiteY24" fmla="*/ 1744138 h 2413269"/>
              <a:gd name="connsiteX25" fmla="*/ 2188367 w 6719886"/>
              <a:gd name="connsiteY25" fmla="*/ 1722706 h 2413269"/>
              <a:gd name="connsiteX26" fmla="*/ 2140742 w 6719886"/>
              <a:gd name="connsiteY26" fmla="*/ 1682225 h 2413269"/>
              <a:gd name="connsiteX27" fmla="*/ 2093117 w 6719886"/>
              <a:gd name="connsiteY27" fmla="*/ 1582213 h 2413269"/>
              <a:gd name="connsiteX28" fmla="*/ 2064542 w 6719886"/>
              <a:gd name="connsiteY28" fmla="*/ 1453625 h 2413269"/>
              <a:gd name="connsiteX29" fmla="*/ 2038348 w 6719886"/>
              <a:gd name="connsiteY29" fmla="*/ 1325038 h 2413269"/>
              <a:gd name="connsiteX30" fmla="*/ 2002630 w 6719886"/>
              <a:gd name="connsiteY30" fmla="*/ 1270269 h 2413269"/>
              <a:gd name="connsiteX31" fmla="*/ 1890711 w 6719886"/>
              <a:gd name="connsiteY31" fmla="*/ 1203594 h 2413269"/>
              <a:gd name="connsiteX32" fmla="*/ 1762123 w 6719886"/>
              <a:gd name="connsiteY32" fmla="*/ 1160731 h 2413269"/>
              <a:gd name="connsiteX33" fmla="*/ 1635917 w 6719886"/>
              <a:gd name="connsiteY33" fmla="*/ 1151206 h 2413269"/>
              <a:gd name="connsiteX34" fmla="*/ 1526380 w 6719886"/>
              <a:gd name="connsiteY34" fmla="*/ 1155969 h 2413269"/>
              <a:gd name="connsiteX35" fmla="*/ 1476373 w 6719886"/>
              <a:gd name="connsiteY35" fmla="*/ 1170256 h 2413269"/>
              <a:gd name="connsiteX36" fmla="*/ 1435892 w 6719886"/>
              <a:gd name="connsiteY36" fmla="*/ 1151206 h 2413269"/>
              <a:gd name="connsiteX37" fmla="*/ 1371598 w 6719886"/>
              <a:gd name="connsiteY37" fmla="*/ 1096438 h 2413269"/>
              <a:gd name="connsiteX38" fmla="*/ 1333498 w 6719886"/>
              <a:gd name="connsiteY38" fmla="*/ 1036906 h 2413269"/>
              <a:gd name="connsiteX39" fmla="*/ 1352548 w 6719886"/>
              <a:gd name="connsiteY39" fmla="*/ 1013094 h 2413269"/>
              <a:gd name="connsiteX40" fmla="*/ 1200148 w 6719886"/>
              <a:gd name="connsiteY40" fmla="*/ 946419 h 2413269"/>
              <a:gd name="connsiteX41" fmla="*/ 1078705 w 6719886"/>
              <a:gd name="connsiteY41" fmla="*/ 1034525 h 2413269"/>
              <a:gd name="connsiteX42" fmla="*/ 959642 w 6719886"/>
              <a:gd name="connsiteY42" fmla="*/ 1020238 h 2413269"/>
              <a:gd name="connsiteX43" fmla="*/ 890586 w 6719886"/>
              <a:gd name="connsiteY43" fmla="*/ 1025000 h 2413269"/>
              <a:gd name="connsiteX44" fmla="*/ 814388 w 6719886"/>
              <a:gd name="connsiteY44" fmla="*/ 977376 h 2413269"/>
              <a:gd name="connsiteX45" fmla="*/ 704850 w 6719886"/>
              <a:gd name="connsiteY45" fmla="*/ 884507 h 2413269"/>
              <a:gd name="connsiteX46" fmla="*/ 561973 w 6719886"/>
              <a:gd name="connsiteY46" fmla="*/ 786875 h 2413269"/>
              <a:gd name="connsiteX47" fmla="*/ 488156 w 6719886"/>
              <a:gd name="connsiteY47" fmla="*/ 677338 h 2413269"/>
              <a:gd name="connsiteX48" fmla="*/ 392906 w 6719886"/>
              <a:gd name="connsiteY48" fmla="*/ 553514 h 2413269"/>
              <a:gd name="connsiteX49" fmla="*/ 283369 w 6719886"/>
              <a:gd name="connsiteY49" fmla="*/ 291577 h 2413269"/>
              <a:gd name="connsiteX50" fmla="*/ 221455 w 6719886"/>
              <a:gd name="connsiteY50" fmla="*/ 10590 h 2413269"/>
              <a:gd name="connsiteX51" fmla="*/ 0 w 6719886"/>
              <a:gd name="connsiteY51" fmla="*/ 639240 h 2413269"/>
              <a:gd name="connsiteX52" fmla="*/ 109538 w 6719886"/>
              <a:gd name="connsiteY52" fmla="*/ 736868 h 2413269"/>
              <a:gd name="connsiteX53" fmla="*/ 88106 w 6719886"/>
              <a:gd name="connsiteY53" fmla="*/ 813070 h 2413269"/>
              <a:gd name="connsiteX54" fmla="*/ 104776 w 6719886"/>
              <a:gd name="connsiteY54" fmla="*/ 917844 h 2413269"/>
              <a:gd name="connsiteX55" fmla="*/ 180975 w 6719886"/>
              <a:gd name="connsiteY55" fmla="*/ 1039288 h 2413269"/>
              <a:gd name="connsiteX56" fmla="*/ 242887 w 6719886"/>
              <a:gd name="connsiteY56" fmla="*/ 1067862 h 2413269"/>
              <a:gd name="connsiteX57" fmla="*/ 316706 w 6719886"/>
              <a:gd name="connsiteY57" fmla="*/ 1129775 h 2413269"/>
              <a:gd name="connsiteX58" fmla="*/ 366712 w 6719886"/>
              <a:gd name="connsiteY58" fmla="*/ 1163113 h 2413269"/>
              <a:gd name="connsiteX59" fmla="*/ 435767 w 6719886"/>
              <a:gd name="connsiteY59" fmla="*/ 1196450 h 2413269"/>
              <a:gd name="connsiteX60" fmla="*/ 492917 w 6719886"/>
              <a:gd name="connsiteY60" fmla="*/ 1236932 h 2413269"/>
              <a:gd name="connsiteX61" fmla="*/ 550068 w 6719886"/>
              <a:gd name="connsiteY61" fmla="*/ 1365519 h 2413269"/>
              <a:gd name="connsiteX62" fmla="*/ 600073 w 6719886"/>
              <a:gd name="connsiteY62" fmla="*/ 1460769 h 2413269"/>
              <a:gd name="connsiteX63" fmla="*/ 700086 w 6719886"/>
              <a:gd name="connsiteY63" fmla="*/ 1470293 h 2413269"/>
              <a:gd name="connsiteX64" fmla="*/ 709611 w 6719886"/>
              <a:gd name="connsiteY64" fmla="*/ 1534588 h 2413269"/>
              <a:gd name="connsiteX65" fmla="*/ 676274 w 6719886"/>
              <a:gd name="connsiteY65" fmla="*/ 1629837 h 2413269"/>
              <a:gd name="connsiteX66" fmla="*/ 616742 w 6719886"/>
              <a:gd name="connsiteY66" fmla="*/ 1720325 h 2413269"/>
              <a:gd name="connsiteX67" fmla="*/ 645317 w 6719886"/>
              <a:gd name="connsiteY67" fmla="*/ 1677463 h 2413269"/>
              <a:gd name="connsiteX68" fmla="*/ 702467 w 6719886"/>
              <a:gd name="connsiteY68" fmla="*/ 1760806 h 2413269"/>
              <a:gd name="connsiteX69" fmla="*/ 919161 w 6719886"/>
              <a:gd name="connsiteY69" fmla="*/ 1839388 h 2413269"/>
              <a:gd name="connsiteX70" fmla="*/ 954880 w 6719886"/>
              <a:gd name="connsiteY70" fmla="*/ 1837007 h 2413269"/>
              <a:gd name="connsiteX71" fmla="*/ 1023936 w 6719886"/>
              <a:gd name="connsiteY71" fmla="*/ 1851294 h 2413269"/>
              <a:gd name="connsiteX72" fmla="*/ 1126330 w 6719886"/>
              <a:gd name="connsiteY72" fmla="*/ 1851294 h 2413269"/>
              <a:gd name="connsiteX73" fmla="*/ 1195386 w 6719886"/>
              <a:gd name="connsiteY73" fmla="*/ 1813194 h 2413269"/>
              <a:gd name="connsiteX74" fmla="*/ 1254917 w 6719886"/>
              <a:gd name="connsiteY74" fmla="*/ 1810813 h 2413269"/>
              <a:gd name="connsiteX75" fmla="*/ 1362073 w 6719886"/>
              <a:gd name="connsiteY75" fmla="*/ 1882250 h 2413269"/>
              <a:gd name="connsiteX76" fmla="*/ 1366836 w 6719886"/>
              <a:gd name="connsiteY76" fmla="*/ 1851294 h 2413269"/>
              <a:gd name="connsiteX77" fmla="*/ 1438273 w 6719886"/>
              <a:gd name="connsiteY77" fmla="*/ 1889394 h 2413269"/>
              <a:gd name="connsiteX78" fmla="*/ 1559717 w 6719886"/>
              <a:gd name="connsiteY78" fmla="*/ 1972738 h 2413269"/>
              <a:gd name="connsiteX79" fmla="*/ 1638298 w 6719886"/>
              <a:gd name="connsiteY79" fmla="*/ 1989406 h 2413269"/>
              <a:gd name="connsiteX80" fmla="*/ 1702592 w 6719886"/>
              <a:gd name="connsiteY80" fmla="*/ 2103706 h 2413269"/>
              <a:gd name="connsiteX81" fmla="*/ 1914523 w 6719886"/>
              <a:gd name="connsiteY81" fmla="*/ 2203719 h 2413269"/>
              <a:gd name="connsiteX82" fmla="*/ 2028823 w 6719886"/>
              <a:gd name="connsiteY82" fmla="*/ 2210863 h 2413269"/>
              <a:gd name="connsiteX83" fmla="*/ 2250280 w 6719886"/>
              <a:gd name="connsiteY83" fmla="*/ 2191813 h 2413269"/>
              <a:gd name="connsiteX84" fmla="*/ 2357436 w 6719886"/>
              <a:gd name="connsiteY84" fmla="*/ 2191813 h 2413269"/>
              <a:gd name="connsiteX85" fmla="*/ 2426492 w 6719886"/>
              <a:gd name="connsiteY85" fmla="*/ 2227531 h 2413269"/>
              <a:gd name="connsiteX86" fmla="*/ 2481261 w 6719886"/>
              <a:gd name="connsiteY86" fmla="*/ 2279919 h 2413269"/>
              <a:gd name="connsiteX87" fmla="*/ 2557461 w 6719886"/>
              <a:gd name="connsiteY87" fmla="*/ 2260869 h 2413269"/>
              <a:gd name="connsiteX88" fmla="*/ 2647948 w 6719886"/>
              <a:gd name="connsiteY88" fmla="*/ 2244200 h 2413269"/>
              <a:gd name="connsiteX89" fmla="*/ 2702717 w 6719886"/>
              <a:gd name="connsiteY89" fmla="*/ 2263250 h 2413269"/>
              <a:gd name="connsiteX90" fmla="*/ 2824161 w 6719886"/>
              <a:gd name="connsiteY90" fmla="*/ 2363263 h 2413269"/>
              <a:gd name="connsiteX91" fmla="*/ 2902742 w 6719886"/>
              <a:gd name="connsiteY91" fmla="*/ 2406125 h 2413269"/>
              <a:gd name="connsiteX92" fmla="*/ 3000373 w 6719886"/>
              <a:gd name="connsiteY92" fmla="*/ 2413269 h 2413269"/>
              <a:gd name="connsiteX93" fmla="*/ 3088480 w 6719886"/>
              <a:gd name="connsiteY93" fmla="*/ 2401363 h 2413269"/>
              <a:gd name="connsiteX94" fmla="*/ 3121817 w 6719886"/>
              <a:gd name="connsiteY94" fmla="*/ 2363263 h 2413269"/>
              <a:gd name="connsiteX95" fmla="*/ 3093242 w 6719886"/>
              <a:gd name="connsiteY95" fmla="*/ 2306113 h 2413269"/>
              <a:gd name="connsiteX96" fmla="*/ 2997992 w 6719886"/>
              <a:gd name="connsiteY96" fmla="*/ 2272775 h 2413269"/>
              <a:gd name="connsiteX97" fmla="*/ 2881311 w 6719886"/>
              <a:gd name="connsiteY97" fmla="*/ 2272775 h 2413269"/>
              <a:gd name="connsiteX98" fmla="*/ 2850355 w 6719886"/>
              <a:gd name="connsiteY98" fmla="*/ 2256106 h 2413269"/>
              <a:gd name="connsiteX99" fmla="*/ 2871786 w 6719886"/>
              <a:gd name="connsiteY99" fmla="*/ 2234675 h 2413269"/>
              <a:gd name="connsiteX100" fmla="*/ 2964655 w 6719886"/>
              <a:gd name="connsiteY100" fmla="*/ 2222769 h 2413269"/>
              <a:gd name="connsiteX101" fmla="*/ 3052761 w 6719886"/>
              <a:gd name="connsiteY101" fmla="*/ 2225150 h 2413269"/>
              <a:gd name="connsiteX102" fmla="*/ 3131342 w 6719886"/>
              <a:gd name="connsiteY102" fmla="*/ 2170381 h 2413269"/>
              <a:gd name="connsiteX103" fmla="*/ 3169442 w 6719886"/>
              <a:gd name="connsiteY103" fmla="*/ 2172763 h 2413269"/>
              <a:gd name="connsiteX104" fmla="*/ 3219448 w 6719886"/>
              <a:gd name="connsiteY104" fmla="*/ 2220388 h 2413269"/>
              <a:gd name="connsiteX105" fmla="*/ 3288505 w 6719886"/>
              <a:gd name="connsiteY105" fmla="*/ 2239438 h 2413269"/>
              <a:gd name="connsiteX106" fmla="*/ 3300411 w 6719886"/>
              <a:gd name="connsiteY106" fmla="*/ 2270394 h 2413269"/>
              <a:gd name="connsiteX107" fmla="*/ 3300411 w 6719886"/>
              <a:gd name="connsiteY107" fmla="*/ 2306113 h 2413269"/>
              <a:gd name="connsiteX108" fmla="*/ 3252786 w 6719886"/>
              <a:gd name="connsiteY108" fmla="*/ 2341831 h 2413269"/>
              <a:gd name="connsiteX109" fmla="*/ 3207542 w 6719886"/>
              <a:gd name="connsiteY109" fmla="*/ 2298969 h 2413269"/>
              <a:gd name="connsiteX110" fmla="*/ 3183730 w 6719886"/>
              <a:gd name="connsiteY110" fmla="*/ 2251344 h 2413269"/>
              <a:gd name="connsiteX111" fmla="*/ 3157536 w 6719886"/>
              <a:gd name="connsiteY111" fmla="*/ 2272775 h 2413269"/>
              <a:gd name="connsiteX112" fmla="*/ 3174205 w 6719886"/>
              <a:gd name="connsiteY112" fmla="*/ 2351356 h 2413269"/>
              <a:gd name="connsiteX113" fmla="*/ 3240880 w 6719886"/>
              <a:gd name="connsiteY113" fmla="*/ 2368025 h 2413269"/>
              <a:gd name="connsiteX114" fmla="*/ 3348036 w 6719886"/>
              <a:gd name="connsiteY114" fmla="*/ 2384694 h 2413269"/>
              <a:gd name="connsiteX115" fmla="*/ 3462336 w 6719886"/>
              <a:gd name="connsiteY115" fmla="*/ 2339450 h 2413269"/>
              <a:gd name="connsiteX116" fmla="*/ 3567111 w 6719886"/>
              <a:gd name="connsiteY116" fmla="*/ 2334688 h 2413269"/>
              <a:gd name="connsiteX117" fmla="*/ 3640930 w 6719886"/>
              <a:gd name="connsiteY117" fmla="*/ 2346594 h 2413269"/>
              <a:gd name="connsiteX118" fmla="*/ 3676648 w 6719886"/>
              <a:gd name="connsiteY118" fmla="*/ 2301350 h 2413269"/>
              <a:gd name="connsiteX119" fmla="*/ 3724273 w 6719886"/>
              <a:gd name="connsiteY119" fmla="*/ 2279919 h 2413269"/>
              <a:gd name="connsiteX120" fmla="*/ 3767136 w 6719886"/>
              <a:gd name="connsiteY120" fmla="*/ 2284681 h 2413269"/>
              <a:gd name="connsiteX121" fmla="*/ 3817142 w 6719886"/>
              <a:gd name="connsiteY121" fmla="*/ 2339450 h 2413269"/>
              <a:gd name="connsiteX122" fmla="*/ 3821905 w 6719886"/>
              <a:gd name="connsiteY122" fmla="*/ 2341831 h 2413269"/>
              <a:gd name="connsiteX123" fmla="*/ 3862386 w 6719886"/>
              <a:gd name="connsiteY123" fmla="*/ 2365644 h 2413269"/>
              <a:gd name="connsiteX124" fmla="*/ 3919536 w 6719886"/>
              <a:gd name="connsiteY124" fmla="*/ 2370406 h 2413269"/>
              <a:gd name="connsiteX125" fmla="*/ 3960017 w 6719886"/>
              <a:gd name="connsiteY125" fmla="*/ 2360881 h 2413269"/>
              <a:gd name="connsiteX126" fmla="*/ 3993355 w 6719886"/>
              <a:gd name="connsiteY126" fmla="*/ 2318019 h 2413269"/>
              <a:gd name="connsiteX127" fmla="*/ 4126705 w 6719886"/>
              <a:gd name="connsiteY127" fmla="*/ 2348975 h 2413269"/>
              <a:gd name="connsiteX128" fmla="*/ 4188617 w 6719886"/>
              <a:gd name="connsiteY128" fmla="*/ 2279919 h 2413269"/>
              <a:gd name="connsiteX129" fmla="*/ 4364830 w 6719886"/>
              <a:gd name="connsiteY129" fmla="*/ 2308494 h 2413269"/>
              <a:gd name="connsiteX130" fmla="*/ 4419598 w 6719886"/>
              <a:gd name="connsiteY130" fmla="*/ 2308494 h 2413269"/>
              <a:gd name="connsiteX131" fmla="*/ 4479130 w 6719886"/>
              <a:gd name="connsiteY131" fmla="*/ 2203719 h 2413269"/>
              <a:gd name="connsiteX132" fmla="*/ 4586286 w 6719886"/>
              <a:gd name="connsiteY132" fmla="*/ 2239438 h 2413269"/>
              <a:gd name="connsiteX133" fmla="*/ 4624386 w 6719886"/>
              <a:gd name="connsiteY133" fmla="*/ 2265631 h 2413269"/>
              <a:gd name="connsiteX134" fmla="*/ 4686298 w 6719886"/>
              <a:gd name="connsiteY134" fmla="*/ 2194194 h 2413269"/>
              <a:gd name="connsiteX135" fmla="*/ 4922042 w 6719886"/>
              <a:gd name="connsiteY135" fmla="*/ 2227531 h 2413269"/>
              <a:gd name="connsiteX136" fmla="*/ 4879180 w 6719886"/>
              <a:gd name="connsiteY136" fmla="*/ 2284681 h 2413269"/>
              <a:gd name="connsiteX137" fmla="*/ 4938711 w 6719886"/>
              <a:gd name="connsiteY137" fmla="*/ 2346594 h 2413269"/>
              <a:gd name="connsiteX138" fmla="*/ 4974430 w 6719886"/>
              <a:gd name="connsiteY138" fmla="*/ 2375169 h 2413269"/>
              <a:gd name="connsiteX139" fmla="*/ 5157786 w 6719886"/>
              <a:gd name="connsiteY139" fmla="*/ 2389456 h 2413269"/>
              <a:gd name="connsiteX140" fmla="*/ 5360192 w 6719886"/>
              <a:gd name="connsiteY140" fmla="*/ 2372788 h 2413269"/>
              <a:gd name="connsiteX141" fmla="*/ 5557836 w 6719886"/>
              <a:gd name="connsiteY141" fmla="*/ 2351356 h 2413269"/>
              <a:gd name="connsiteX142" fmla="*/ 5726905 w 6719886"/>
              <a:gd name="connsiteY142" fmla="*/ 2329925 h 2413269"/>
              <a:gd name="connsiteX143" fmla="*/ 5834061 w 6719886"/>
              <a:gd name="connsiteY143" fmla="*/ 2339450 h 2413269"/>
              <a:gd name="connsiteX144" fmla="*/ 5910261 w 6719886"/>
              <a:gd name="connsiteY144" fmla="*/ 2298969 h 2413269"/>
              <a:gd name="connsiteX145" fmla="*/ 5967411 w 6719886"/>
              <a:gd name="connsiteY145" fmla="*/ 2232294 h 2413269"/>
              <a:gd name="connsiteX146" fmla="*/ 6019798 w 6719886"/>
              <a:gd name="connsiteY146" fmla="*/ 2222769 h 2413269"/>
              <a:gd name="connsiteX147" fmla="*/ 6157911 w 6719886"/>
              <a:gd name="connsiteY147" fmla="*/ 2260869 h 2413269"/>
              <a:gd name="connsiteX148" fmla="*/ 6217442 w 6719886"/>
              <a:gd name="connsiteY148" fmla="*/ 2248963 h 2413269"/>
              <a:gd name="connsiteX149" fmla="*/ 6296023 w 6719886"/>
              <a:gd name="connsiteY149" fmla="*/ 2277538 h 2413269"/>
              <a:gd name="connsiteX150" fmla="*/ 6357936 w 6719886"/>
              <a:gd name="connsiteY150" fmla="*/ 2320400 h 2413269"/>
              <a:gd name="connsiteX151" fmla="*/ 6453186 w 6719886"/>
              <a:gd name="connsiteY151" fmla="*/ 2327544 h 2413269"/>
              <a:gd name="connsiteX152" fmla="*/ 6491286 w 6719886"/>
              <a:gd name="connsiteY152" fmla="*/ 2310875 h 2413269"/>
              <a:gd name="connsiteX153" fmla="*/ 6553198 w 6719886"/>
              <a:gd name="connsiteY153" fmla="*/ 2310875 h 2413269"/>
              <a:gd name="connsiteX154" fmla="*/ 6672261 w 6719886"/>
              <a:gd name="connsiteY154" fmla="*/ 2332306 h 2413269"/>
              <a:gd name="connsiteX155" fmla="*/ 6717505 w 6719886"/>
              <a:gd name="connsiteY155" fmla="*/ 2315638 h 2413269"/>
              <a:gd name="connsiteX156" fmla="*/ 6700836 w 6719886"/>
              <a:gd name="connsiteY156" fmla="*/ 2258488 h 2413269"/>
              <a:gd name="connsiteX157" fmla="*/ 6719886 w 6719886"/>
              <a:gd name="connsiteY157" fmla="*/ 2198956 h 2413269"/>
              <a:gd name="connsiteX158" fmla="*/ 6705598 w 6719886"/>
              <a:gd name="connsiteY158" fmla="*/ 2132281 h 2413269"/>
              <a:gd name="connsiteX159" fmla="*/ 6688930 w 6719886"/>
              <a:gd name="connsiteY159" fmla="*/ 2079894 h 2413269"/>
              <a:gd name="connsiteX160" fmla="*/ 6715123 w 6719886"/>
              <a:gd name="connsiteY160" fmla="*/ 2063225 h 2413269"/>
              <a:gd name="connsiteX161" fmla="*/ 6707980 w 6719886"/>
              <a:gd name="connsiteY161" fmla="*/ 1998931 h 241326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52400 w 6719886"/>
              <a:gd name="connsiteY51" fmla="*/ 195262 h 2402679"/>
              <a:gd name="connsiteX52" fmla="*/ 0 w 6719886"/>
              <a:gd name="connsiteY52" fmla="*/ 628650 h 2402679"/>
              <a:gd name="connsiteX53" fmla="*/ 109538 w 6719886"/>
              <a:gd name="connsiteY53" fmla="*/ 726278 h 2402679"/>
              <a:gd name="connsiteX54" fmla="*/ 88106 w 6719886"/>
              <a:gd name="connsiteY54" fmla="*/ 802480 h 2402679"/>
              <a:gd name="connsiteX55" fmla="*/ 104776 w 6719886"/>
              <a:gd name="connsiteY55" fmla="*/ 907254 h 2402679"/>
              <a:gd name="connsiteX56" fmla="*/ 180975 w 6719886"/>
              <a:gd name="connsiteY56" fmla="*/ 1028698 h 2402679"/>
              <a:gd name="connsiteX57" fmla="*/ 242887 w 6719886"/>
              <a:gd name="connsiteY57" fmla="*/ 1057272 h 2402679"/>
              <a:gd name="connsiteX58" fmla="*/ 316706 w 6719886"/>
              <a:gd name="connsiteY58" fmla="*/ 1119185 h 2402679"/>
              <a:gd name="connsiteX59" fmla="*/ 366712 w 6719886"/>
              <a:gd name="connsiteY59" fmla="*/ 1152523 h 2402679"/>
              <a:gd name="connsiteX60" fmla="*/ 435767 w 6719886"/>
              <a:gd name="connsiteY60" fmla="*/ 1185860 h 2402679"/>
              <a:gd name="connsiteX61" fmla="*/ 492917 w 6719886"/>
              <a:gd name="connsiteY61" fmla="*/ 1226342 h 2402679"/>
              <a:gd name="connsiteX62" fmla="*/ 550068 w 6719886"/>
              <a:gd name="connsiteY62" fmla="*/ 1354929 h 2402679"/>
              <a:gd name="connsiteX63" fmla="*/ 600073 w 6719886"/>
              <a:gd name="connsiteY63" fmla="*/ 1450179 h 2402679"/>
              <a:gd name="connsiteX64" fmla="*/ 700086 w 6719886"/>
              <a:gd name="connsiteY64" fmla="*/ 1459703 h 2402679"/>
              <a:gd name="connsiteX65" fmla="*/ 709611 w 6719886"/>
              <a:gd name="connsiteY65" fmla="*/ 1523998 h 2402679"/>
              <a:gd name="connsiteX66" fmla="*/ 676274 w 6719886"/>
              <a:gd name="connsiteY66" fmla="*/ 1619247 h 2402679"/>
              <a:gd name="connsiteX67" fmla="*/ 616742 w 6719886"/>
              <a:gd name="connsiteY67" fmla="*/ 1709735 h 2402679"/>
              <a:gd name="connsiteX68" fmla="*/ 645317 w 6719886"/>
              <a:gd name="connsiteY68" fmla="*/ 1666873 h 2402679"/>
              <a:gd name="connsiteX69" fmla="*/ 702467 w 6719886"/>
              <a:gd name="connsiteY69" fmla="*/ 1750216 h 2402679"/>
              <a:gd name="connsiteX70" fmla="*/ 919161 w 6719886"/>
              <a:gd name="connsiteY70" fmla="*/ 1828798 h 2402679"/>
              <a:gd name="connsiteX71" fmla="*/ 954880 w 6719886"/>
              <a:gd name="connsiteY71" fmla="*/ 1826417 h 2402679"/>
              <a:gd name="connsiteX72" fmla="*/ 1023936 w 6719886"/>
              <a:gd name="connsiteY72" fmla="*/ 1840704 h 2402679"/>
              <a:gd name="connsiteX73" fmla="*/ 1126330 w 6719886"/>
              <a:gd name="connsiteY73" fmla="*/ 1840704 h 2402679"/>
              <a:gd name="connsiteX74" fmla="*/ 1195386 w 6719886"/>
              <a:gd name="connsiteY74" fmla="*/ 1802604 h 2402679"/>
              <a:gd name="connsiteX75" fmla="*/ 1254917 w 6719886"/>
              <a:gd name="connsiteY75" fmla="*/ 1800223 h 2402679"/>
              <a:gd name="connsiteX76" fmla="*/ 1362073 w 6719886"/>
              <a:gd name="connsiteY76" fmla="*/ 1871660 h 2402679"/>
              <a:gd name="connsiteX77" fmla="*/ 1366836 w 6719886"/>
              <a:gd name="connsiteY77" fmla="*/ 1840704 h 2402679"/>
              <a:gd name="connsiteX78" fmla="*/ 1438273 w 6719886"/>
              <a:gd name="connsiteY78" fmla="*/ 1878804 h 2402679"/>
              <a:gd name="connsiteX79" fmla="*/ 1559717 w 6719886"/>
              <a:gd name="connsiteY79" fmla="*/ 1962148 h 2402679"/>
              <a:gd name="connsiteX80" fmla="*/ 1638298 w 6719886"/>
              <a:gd name="connsiteY80" fmla="*/ 1978816 h 2402679"/>
              <a:gd name="connsiteX81" fmla="*/ 1702592 w 6719886"/>
              <a:gd name="connsiteY81" fmla="*/ 2093116 h 2402679"/>
              <a:gd name="connsiteX82" fmla="*/ 1914523 w 6719886"/>
              <a:gd name="connsiteY82" fmla="*/ 2193129 h 2402679"/>
              <a:gd name="connsiteX83" fmla="*/ 2028823 w 6719886"/>
              <a:gd name="connsiteY83" fmla="*/ 2200273 h 2402679"/>
              <a:gd name="connsiteX84" fmla="*/ 2250280 w 6719886"/>
              <a:gd name="connsiteY84" fmla="*/ 2181223 h 2402679"/>
              <a:gd name="connsiteX85" fmla="*/ 2357436 w 6719886"/>
              <a:gd name="connsiteY85" fmla="*/ 2181223 h 2402679"/>
              <a:gd name="connsiteX86" fmla="*/ 2426492 w 6719886"/>
              <a:gd name="connsiteY86" fmla="*/ 2216941 h 2402679"/>
              <a:gd name="connsiteX87" fmla="*/ 2481261 w 6719886"/>
              <a:gd name="connsiteY87" fmla="*/ 2269329 h 2402679"/>
              <a:gd name="connsiteX88" fmla="*/ 2557461 w 6719886"/>
              <a:gd name="connsiteY88" fmla="*/ 2250279 h 2402679"/>
              <a:gd name="connsiteX89" fmla="*/ 2647948 w 6719886"/>
              <a:gd name="connsiteY89" fmla="*/ 2233610 h 2402679"/>
              <a:gd name="connsiteX90" fmla="*/ 2702717 w 6719886"/>
              <a:gd name="connsiteY90" fmla="*/ 2252660 h 2402679"/>
              <a:gd name="connsiteX91" fmla="*/ 2824161 w 6719886"/>
              <a:gd name="connsiteY91" fmla="*/ 2352673 h 2402679"/>
              <a:gd name="connsiteX92" fmla="*/ 2902742 w 6719886"/>
              <a:gd name="connsiteY92" fmla="*/ 2395535 h 2402679"/>
              <a:gd name="connsiteX93" fmla="*/ 3000373 w 6719886"/>
              <a:gd name="connsiteY93" fmla="*/ 2402679 h 2402679"/>
              <a:gd name="connsiteX94" fmla="*/ 3088480 w 6719886"/>
              <a:gd name="connsiteY94" fmla="*/ 2390773 h 2402679"/>
              <a:gd name="connsiteX95" fmla="*/ 3121817 w 6719886"/>
              <a:gd name="connsiteY95" fmla="*/ 2352673 h 2402679"/>
              <a:gd name="connsiteX96" fmla="*/ 3093242 w 6719886"/>
              <a:gd name="connsiteY96" fmla="*/ 2295523 h 2402679"/>
              <a:gd name="connsiteX97" fmla="*/ 2997992 w 6719886"/>
              <a:gd name="connsiteY97" fmla="*/ 2262185 h 2402679"/>
              <a:gd name="connsiteX98" fmla="*/ 2881311 w 6719886"/>
              <a:gd name="connsiteY98" fmla="*/ 2262185 h 2402679"/>
              <a:gd name="connsiteX99" fmla="*/ 2850355 w 6719886"/>
              <a:gd name="connsiteY99" fmla="*/ 2245516 h 2402679"/>
              <a:gd name="connsiteX100" fmla="*/ 2871786 w 6719886"/>
              <a:gd name="connsiteY100" fmla="*/ 2224085 h 2402679"/>
              <a:gd name="connsiteX101" fmla="*/ 2964655 w 6719886"/>
              <a:gd name="connsiteY101" fmla="*/ 2212179 h 2402679"/>
              <a:gd name="connsiteX102" fmla="*/ 3052761 w 6719886"/>
              <a:gd name="connsiteY102" fmla="*/ 2214560 h 2402679"/>
              <a:gd name="connsiteX103" fmla="*/ 3131342 w 6719886"/>
              <a:gd name="connsiteY103" fmla="*/ 2159791 h 2402679"/>
              <a:gd name="connsiteX104" fmla="*/ 3169442 w 6719886"/>
              <a:gd name="connsiteY104" fmla="*/ 2162173 h 2402679"/>
              <a:gd name="connsiteX105" fmla="*/ 3219448 w 6719886"/>
              <a:gd name="connsiteY105" fmla="*/ 2209798 h 2402679"/>
              <a:gd name="connsiteX106" fmla="*/ 3288505 w 6719886"/>
              <a:gd name="connsiteY106" fmla="*/ 2228848 h 2402679"/>
              <a:gd name="connsiteX107" fmla="*/ 3300411 w 6719886"/>
              <a:gd name="connsiteY107" fmla="*/ 2259804 h 2402679"/>
              <a:gd name="connsiteX108" fmla="*/ 3300411 w 6719886"/>
              <a:gd name="connsiteY108" fmla="*/ 2295523 h 2402679"/>
              <a:gd name="connsiteX109" fmla="*/ 3252786 w 6719886"/>
              <a:gd name="connsiteY109" fmla="*/ 2331241 h 2402679"/>
              <a:gd name="connsiteX110" fmla="*/ 3207542 w 6719886"/>
              <a:gd name="connsiteY110" fmla="*/ 2288379 h 2402679"/>
              <a:gd name="connsiteX111" fmla="*/ 3183730 w 6719886"/>
              <a:gd name="connsiteY111" fmla="*/ 2240754 h 2402679"/>
              <a:gd name="connsiteX112" fmla="*/ 3157536 w 6719886"/>
              <a:gd name="connsiteY112" fmla="*/ 2262185 h 2402679"/>
              <a:gd name="connsiteX113" fmla="*/ 3174205 w 6719886"/>
              <a:gd name="connsiteY113" fmla="*/ 2340766 h 2402679"/>
              <a:gd name="connsiteX114" fmla="*/ 3240880 w 6719886"/>
              <a:gd name="connsiteY114" fmla="*/ 2357435 h 2402679"/>
              <a:gd name="connsiteX115" fmla="*/ 3348036 w 6719886"/>
              <a:gd name="connsiteY115" fmla="*/ 2374104 h 2402679"/>
              <a:gd name="connsiteX116" fmla="*/ 3462336 w 6719886"/>
              <a:gd name="connsiteY116" fmla="*/ 2328860 h 2402679"/>
              <a:gd name="connsiteX117" fmla="*/ 3567111 w 6719886"/>
              <a:gd name="connsiteY117" fmla="*/ 2324098 h 2402679"/>
              <a:gd name="connsiteX118" fmla="*/ 3640930 w 6719886"/>
              <a:gd name="connsiteY118" fmla="*/ 2336004 h 2402679"/>
              <a:gd name="connsiteX119" fmla="*/ 3676648 w 6719886"/>
              <a:gd name="connsiteY119" fmla="*/ 2290760 h 2402679"/>
              <a:gd name="connsiteX120" fmla="*/ 3724273 w 6719886"/>
              <a:gd name="connsiteY120" fmla="*/ 2269329 h 2402679"/>
              <a:gd name="connsiteX121" fmla="*/ 3767136 w 6719886"/>
              <a:gd name="connsiteY121" fmla="*/ 2274091 h 2402679"/>
              <a:gd name="connsiteX122" fmla="*/ 3817142 w 6719886"/>
              <a:gd name="connsiteY122" fmla="*/ 2328860 h 2402679"/>
              <a:gd name="connsiteX123" fmla="*/ 3821905 w 6719886"/>
              <a:gd name="connsiteY123" fmla="*/ 2331241 h 2402679"/>
              <a:gd name="connsiteX124" fmla="*/ 3862386 w 6719886"/>
              <a:gd name="connsiteY124" fmla="*/ 2355054 h 2402679"/>
              <a:gd name="connsiteX125" fmla="*/ 3919536 w 6719886"/>
              <a:gd name="connsiteY125" fmla="*/ 2359816 h 2402679"/>
              <a:gd name="connsiteX126" fmla="*/ 3960017 w 6719886"/>
              <a:gd name="connsiteY126" fmla="*/ 2350291 h 2402679"/>
              <a:gd name="connsiteX127" fmla="*/ 3993355 w 6719886"/>
              <a:gd name="connsiteY127" fmla="*/ 2307429 h 2402679"/>
              <a:gd name="connsiteX128" fmla="*/ 4126705 w 6719886"/>
              <a:gd name="connsiteY128" fmla="*/ 2338385 h 2402679"/>
              <a:gd name="connsiteX129" fmla="*/ 4188617 w 6719886"/>
              <a:gd name="connsiteY129" fmla="*/ 2269329 h 2402679"/>
              <a:gd name="connsiteX130" fmla="*/ 4364830 w 6719886"/>
              <a:gd name="connsiteY130" fmla="*/ 2297904 h 2402679"/>
              <a:gd name="connsiteX131" fmla="*/ 4419598 w 6719886"/>
              <a:gd name="connsiteY131" fmla="*/ 2297904 h 2402679"/>
              <a:gd name="connsiteX132" fmla="*/ 4479130 w 6719886"/>
              <a:gd name="connsiteY132" fmla="*/ 2193129 h 2402679"/>
              <a:gd name="connsiteX133" fmla="*/ 4586286 w 6719886"/>
              <a:gd name="connsiteY133" fmla="*/ 2228848 h 2402679"/>
              <a:gd name="connsiteX134" fmla="*/ 4624386 w 6719886"/>
              <a:gd name="connsiteY134" fmla="*/ 2255041 h 2402679"/>
              <a:gd name="connsiteX135" fmla="*/ 4686298 w 6719886"/>
              <a:gd name="connsiteY135" fmla="*/ 2183604 h 2402679"/>
              <a:gd name="connsiteX136" fmla="*/ 4922042 w 6719886"/>
              <a:gd name="connsiteY136" fmla="*/ 2216941 h 2402679"/>
              <a:gd name="connsiteX137" fmla="*/ 4879180 w 6719886"/>
              <a:gd name="connsiteY137" fmla="*/ 2274091 h 2402679"/>
              <a:gd name="connsiteX138" fmla="*/ 4938711 w 6719886"/>
              <a:gd name="connsiteY138" fmla="*/ 2336004 h 2402679"/>
              <a:gd name="connsiteX139" fmla="*/ 4974430 w 6719886"/>
              <a:gd name="connsiteY139" fmla="*/ 2364579 h 2402679"/>
              <a:gd name="connsiteX140" fmla="*/ 5157786 w 6719886"/>
              <a:gd name="connsiteY140" fmla="*/ 2378866 h 2402679"/>
              <a:gd name="connsiteX141" fmla="*/ 5360192 w 6719886"/>
              <a:gd name="connsiteY141" fmla="*/ 2362198 h 2402679"/>
              <a:gd name="connsiteX142" fmla="*/ 5557836 w 6719886"/>
              <a:gd name="connsiteY142" fmla="*/ 2340766 h 2402679"/>
              <a:gd name="connsiteX143" fmla="*/ 5726905 w 6719886"/>
              <a:gd name="connsiteY143" fmla="*/ 2319335 h 2402679"/>
              <a:gd name="connsiteX144" fmla="*/ 5834061 w 6719886"/>
              <a:gd name="connsiteY144" fmla="*/ 2328860 h 2402679"/>
              <a:gd name="connsiteX145" fmla="*/ 5910261 w 6719886"/>
              <a:gd name="connsiteY145" fmla="*/ 2288379 h 2402679"/>
              <a:gd name="connsiteX146" fmla="*/ 5967411 w 6719886"/>
              <a:gd name="connsiteY146" fmla="*/ 2221704 h 2402679"/>
              <a:gd name="connsiteX147" fmla="*/ 6019798 w 6719886"/>
              <a:gd name="connsiteY147" fmla="*/ 2212179 h 2402679"/>
              <a:gd name="connsiteX148" fmla="*/ 6157911 w 6719886"/>
              <a:gd name="connsiteY148" fmla="*/ 2250279 h 2402679"/>
              <a:gd name="connsiteX149" fmla="*/ 6217442 w 6719886"/>
              <a:gd name="connsiteY149" fmla="*/ 2238373 h 2402679"/>
              <a:gd name="connsiteX150" fmla="*/ 6296023 w 6719886"/>
              <a:gd name="connsiteY150" fmla="*/ 2266948 h 2402679"/>
              <a:gd name="connsiteX151" fmla="*/ 6357936 w 6719886"/>
              <a:gd name="connsiteY151" fmla="*/ 2309810 h 2402679"/>
              <a:gd name="connsiteX152" fmla="*/ 6453186 w 6719886"/>
              <a:gd name="connsiteY152" fmla="*/ 2316954 h 2402679"/>
              <a:gd name="connsiteX153" fmla="*/ 6491286 w 6719886"/>
              <a:gd name="connsiteY153" fmla="*/ 2300285 h 2402679"/>
              <a:gd name="connsiteX154" fmla="*/ 6553198 w 6719886"/>
              <a:gd name="connsiteY154" fmla="*/ 2300285 h 2402679"/>
              <a:gd name="connsiteX155" fmla="*/ 6672261 w 6719886"/>
              <a:gd name="connsiteY155" fmla="*/ 2321716 h 2402679"/>
              <a:gd name="connsiteX156" fmla="*/ 6717505 w 6719886"/>
              <a:gd name="connsiteY156" fmla="*/ 2305048 h 2402679"/>
              <a:gd name="connsiteX157" fmla="*/ 6700836 w 6719886"/>
              <a:gd name="connsiteY157" fmla="*/ 2247898 h 2402679"/>
              <a:gd name="connsiteX158" fmla="*/ 6719886 w 6719886"/>
              <a:gd name="connsiteY158" fmla="*/ 2188366 h 2402679"/>
              <a:gd name="connsiteX159" fmla="*/ 6705598 w 6719886"/>
              <a:gd name="connsiteY159" fmla="*/ 2121691 h 2402679"/>
              <a:gd name="connsiteX160" fmla="*/ 6688930 w 6719886"/>
              <a:gd name="connsiteY160" fmla="*/ 2069304 h 2402679"/>
              <a:gd name="connsiteX161" fmla="*/ 6715123 w 6719886"/>
              <a:gd name="connsiteY161" fmla="*/ 2052635 h 2402679"/>
              <a:gd name="connsiteX162" fmla="*/ 6707980 w 6719886"/>
              <a:gd name="connsiteY162"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0494 w 6719886"/>
              <a:gd name="connsiteY51" fmla="*/ 128587 h 2402679"/>
              <a:gd name="connsiteX52" fmla="*/ 0 w 6719886"/>
              <a:gd name="connsiteY52" fmla="*/ 628650 h 2402679"/>
              <a:gd name="connsiteX53" fmla="*/ 109538 w 6719886"/>
              <a:gd name="connsiteY53" fmla="*/ 726278 h 2402679"/>
              <a:gd name="connsiteX54" fmla="*/ 88106 w 6719886"/>
              <a:gd name="connsiteY54" fmla="*/ 802480 h 2402679"/>
              <a:gd name="connsiteX55" fmla="*/ 104776 w 6719886"/>
              <a:gd name="connsiteY55" fmla="*/ 907254 h 2402679"/>
              <a:gd name="connsiteX56" fmla="*/ 180975 w 6719886"/>
              <a:gd name="connsiteY56" fmla="*/ 1028698 h 2402679"/>
              <a:gd name="connsiteX57" fmla="*/ 242887 w 6719886"/>
              <a:gd name="connsiteY57" fmla="*/ 1057272 h 2402679"/>
              <a:gd name="connsiteX58" fmla="*/ 316706 w 6719886"/>
              <a:gd name="connsiteY58" fmla="*/ 1119185 h 2402679"/>
              <a:gd name="connsiteX59" fmla="*/ 366712 w 6719886"/>
              <a:gd name="connsiteY59" fmla="*/ 1152523 h 2402679"/>
              <a:gd name="connsiteX60" fmla="*/ 435767 w 6719886"/>
              <a:gd name="connsiteY60" fmla="*/ 1185860 h 2402679"/>
              <a:gd name="connsiteX61" fmla="*/ 492917 w 6719886"/>
              <a:gd name="connsiteY61" fmla="*/ 1226342 h 2402679"/>
              <a:gd name="connsiteX62" fmla="*/ 550068 w 6719886"/>
              <a:gd name="connsiteY62" fmla="*/ 1354929 h 2402679"/>
              <a:gd name="connsiteX63" fmla="*/ 600073 w 6719886"/>
              <a:gd name="connsiteY63" fmla="*/ 1450179 h 2402679"/>
              <a:gd name="connsiteX64" fmla="*/ 700086 w 6719886"/>
              <a:gd name="connsiteY64" fmla="*/ 1459703 h 2402679"/>
              <a:gd name="connsiteX65" fmla="*/ 709611 w 6719886"/>
              <a:gd name="connsiteY65" fmla="*/ 1523998 h 2402679"/>
              <a:gd name="connsiteX66" fmla="*/ 676274 w 6719886"/>
              <a:gd name="connsiteY66" fmla="*/ 1619247 h 2402679"/>
              <a:gd name="connsiteX67" fmla="*/ 616742 w 6719886"/>
              <a:gd name="connsiteY67" fmla="*/ 1709735 h 2402679"/>
              <a:gd name="connsiteX68" fmla="*/ 645317 w 6719886"/>
              <a:gd name="connsiteY68" fmla="*/ 1666873 h 2402679"/>
              <a:gd name="connsiteX69" fmla="*/ 702467 w 6719886"/>
              <a:gd name="connsiteY69" fmla="*/ 1750216 h 2402679"/>
              <a:gd name="connsiteX70" fmla="*/ 919161 w 6719886"/>
              <a:gd name="connsiteY70" fmla="*/ 1828798 h 2402679"/>
              <a:gd name="connsiteX71" fmla="*/ 954880 w 6719886"/>
              <a:gd name="connsiteY71" fmla="*/ 1826417 h 2402679"/>
              <a:gd name="connsiteX72" fmla="*/ 1023936 w 6719886"/>
              <a:gd name="connsiteY72" fmla="*/ 1840704 h 2402679"/>
              <a:gd name="connsiteX73" fmla="*/ 1126330 w 6719886"/>
              <a:gd name="connsiteY73" fmla="*/ 1840704 h 2402679"/>
              <a:gd name="connsiteX74" fmla="*/ 1195386 w 6719886"/>
              <a:gd name="connsiteY74" fmla="*/ 1802604 h 2402679"/>
              <a:gd name="connsiteX75" fmla="*/ 1254917 w 6719886"/>
              <a:gd name="connsiteY75" fmla="*/ 1800223 h 2402679"/>
              <a:gd name="connsiteX76" fmla="*/ 1362073 w 6719886"/>
              <a:gd name="connsiteY76" fmla="*/ 1871660 h 2402679"/>
              <a:gd name="connsiteX77" fmla="*/ 1366836 w 6719886"/>
              <a:gd name="connsiteY77" fmla="*/ 1840704 h 2402679"/>
              <a:gd name="connsiteX78" fmla="*/ 1438273 w 6719886"/>
              <a:gd name="connsiteY78" fmla="*/ 1878804 h 2402679"/>
              <a:gd name="connsiteX79" fmla="*/ 1559717 w 6719886"/>
              <a:gd name="connsiteY79" fmla="*/ 1962148 h 2402679"/>
              <a:gd name="connsiteX80" fmla="*/ 1638298 w 6719886"/>
              <a:gd name="connsiteY80" fmla="*/ 1978816 h 2402679"/>
              <a:gd name="connsiteX81" fmla="*/ 1702592 w 6719886"/>
              <a:gd name="connsiteY81" fmla="*/ 2093116 h 2402679"/>
              <a:gd name="connsiteX82" fmla="*/ 1914523 w 6719886"/>
              <a:gd name="connsiteY82" fmla="*/ 2193129 h 2402679"/>
              <a:gd name="connsiteX83" fmla="*/ 2028823 w 6719886"/>
              <a:gd name="connsiteY83" fmla="*/ 2200273 h 2402679"/>
              <a:gd name="connsiteX84" fmla="*/ 2250280 w 6719886"/>
              <a:gd name="connsiteY84" fmla="*/ 2181223 h 2402679"/>
              <a:gd name="connsiteX85" fmla="*/ 2357436 w 6719886"/>
              <a:gd name="connsiteY85" fmla="*/ 2181223 h 2402679"/>
              <a:gd name="connsiteX86" fmla="*/ 2426492 w 6719886"/>
              <a:gd name="connsiteY86" fmla="*/ 2216941 h 2402679"/>
              <a:gd name="connsiteX87" fmla="*/ 2481261 w 6719886"/>
              <a:gd name="connsiteY87" fmla="*/ 2269329 h 2402679"/>
              <a:gd name="connsiteX88" fmla="*/ 2557461 w 6719886"/>
              <a:gd name="connsiteY88" fmla="*/ 2250279 h 2402679"/>
              <a:gd name="connsiteX89" fmla="*/ 2647948 w 6719886"/>
              <a:gd name="connsiteY89" fmla="*/ 2233610 h 2402679"/>
              <a:gd name="connsiteX90" fmla="*/ 2702717 w 6719886"/>
              <a:gd name="connsiteY90" fmla="*/ 2252660 h 2402679"/>
              <a:gd name="connsiteX91" fmla="*/ 2824161 w 6719886"/>
              <a:gd name="connsiteY91" fmla="*/ 2352673 h 2402679"/>
              <a:gd name="connsiteX92" fmla="*/ 2902742 w 6719886"/>
              <a:gd name="connsiteY92" fmla="*/ 2395535 h 2402679"/>
              <a:gd name="connsiteX93" fmla="*/ 3000373 w 6719886"/>
              <a:gd name="connsiteY93" fmla="*/ 2402679 h 2402679"/>
              <a:gd name="connsiteX94" fmla="*/ 3088480 w 6719886"/>
              <a:gd name="connsiteY94" fmla="*/ 2390773 h 2402679"/>
              <a:gd name="connsiteX95" fmla="*/ 3121817 w 6719886"/>
              <a:gd name="connsiteY95" fmla="*/ 2352673 h 2402679"/>
              <a:gd name="connsiteX96" fmla="*/ 3093242 w 6719886"/>
              <a:gd name="connsiteY96" fmla="*/ 2295523 h 2402679"/>
              <a:gd name="connsiteX97" fmla="*/ 2997992 w 6719886"/>
              <a:gd name="connsiteY97" fmla="*/ 2262185 h 2402679"/>
              <a:gd name="connsiteX98" fmla="*/ 2881311 w 6719886"/>
              <a:gd name="connsiteY98" fmla="*/ 2262185 h 2402679"/>
              <a:gd name="connsiteX99" fmla="*/ 2850355 w 6719886"/>
              <a:gd name="connsiteY99" fmla="*/ 2245516 h 2402679"/>
              <a:gd name="connsiteX100" fmla="*/ 2871786 w 6719886"/>
              <a:gd name="connsiteY100" fmla="*/ 2224085 h 2402679"/>
              <a:gd name="connsiteX101" fmla="*/ 2964655 w 6719886"/>
              <a:gd name="connsiteY101" fmla="*/ 2212179 h 2402679"/>
              <a:gd name="connsiteX102" fmla="*/ 3052761 w 6719886"/>
              <a:gd name="connsiteY102" fmla="*/ 2214560 h 2402679"/>
              <a:gd name="connsiteX103" fmla="*/ 3131342 w 6719886"/>
              <a:gd name="connsiteY103" fmla="*/ 2159791 h 2402679"/>
              <a:gd name="connsiteX104" fmla="*/ 3169442 w 6719886"/>
              <a:gd name="connsiteY104" fmla="*/ 2162173 h 2402679"/>
              <a:gd name="connsiteX105" fmla="*/ 3219448 w 6719886"/>
              <a:gd name="connsiteY105" fmla="*/ 2209798 h 2402679"/>
              <a:gd name="connsiteX106" fmla="*/ 3288505 w 6719886"/>
              <a:gd name="connsiteY106" fmla="*/ 2228848 h 2402679"/>
              <a:gd name="connsiteX107" fmla="*/ 3300411 w 6719886"/>
              <a:gd name="connsiteY107" fmla="*/ 2259804 h 2402679"/>
              <a:gd name="connsiteX108" fmla="*/ 3300411 w 6719886"/>
              <a:gd name="connsiteY108" fmla="*/ 2295523 h 2402679"/>
              <a:gd name="connsiteX109" fmla="*/ 3252786 w 6719886"/>
              <a:gd name="connsiteY109" fmla="*/ 2331241 h 2402679"/>
              <a:gd name="connsiteX110" fmla="*/ 3207542 w 6719886"/>
              <a:gd name="connsiteY110" fmla="*/ 2288379 h 2402679"/>
              <a:gd name="connsiteX111" fmla="*/ 3183730 w 6719886"/>
              <a:gd name="connsiteY111" fmla="*/ 2240754 h 2402679"/>
              <a:gd name="connsiteX112" fmla="*/ 3157536 w 6719886"/>
              <a:gd name="connsiteY112" fmla="*/ 2262185 h 2402679"/>
              <a:gd name="connsiteX113" fmla="*/ 3174205 w 6719886"/>
              <a:gd name="connsiteY113" fmla="*/ 2340766 h 2402679"/>
              <a:gd name="connsiteX114" fmla="*/ 3240880 w 6719886"/>
              <a:gd name="connsiteY114" fmla="*/ 2357435 h 2402679"/>
              <a:gd name="connsiteX115" fmla="*/ 3348036 w 6719886"/>
              <a:gd name="connsiteY115" fmla="*/ 2374104 h 2402679"/>
              <a:gd name="connsiteX116" fmla="*/ 3462336 w 6719886"/>
              <a:gd name="connsiteY116" fmla="*/ 2328860 h 2402679"/>
              <a:gd name="connsiteX117" fmla="*/ 3567111 w 6719886"/>
              <a:gd name="connsiteY117" fmla="*/ 2324098 h 2402679"/>
              <a:gd name="connsiteX118" fmla="*/ 3640930 w 6719886"/>
              <a:gd name="connsiteY118" fmla="*/ 2336004 h 2402679"/>
              <a:gd name="connsiteX119" fmla="*/ 3676648 w 6719886"/>
              <a:gd name="connsiteY119" fmla="*/ 2290760 h 2402679"/>
              <a:gd name="connsiteX120" fmla="*/ 3724273 w 6719886"/>
              <a:gd name="connsiteY120" fmla="*/ 2269329 h 2402679"/>
              <a:gd name="connsiteX121" fmla="*/ 3767136 w 6719886"/>
              <a:gd name="connsiteY121" fmla="*/ 2274091 h 2402679"/>
              <a:gd name="connsiteX122" fmla="*/ 3817142 w 6719886"/>
              <a:gd name="connsiteY122" fmla="*/ 2328860 h 2402679"/>
              <a:gd name="connsiteX123" fmla="*/ 3821905 w 6719886"/>
              <a:gd name="connsiteY123" fmla="*/ 2331241 h 2402679"/>
              <a:gd name="connsiteX124" fmla="*/ 3862386 w 6719886"/>
              <a:gd name="connsiteY124" fmla="*/ 2355054 h 2402679"/>
              <a:gd name="connsiteX125" fmla="*/ 3919536 w 6719886"/>
              <a:gd name="connsiteY125" fmla="*/ 2359816 h 2402679"/>
              <a:gd name="connsiteX126" fmla="*/ 3960017 w 6719886"/>
              <a:gd name="connsiteY126" fmla="*/ 2350291 h 2402679"/>
              <a:gd name="connsiteX127" fmla="*/ 3993355 w 6719886"/>
              <a:gd name="connsiteY127" fmla="*/ 2307429 h 2402679"/>
              <a:gd name="connsiteX128" fmla="*/ 4126705 w 6719886"/>
              <a:gd name="connsiteY128" fmla="*/ 2338385 h 2402679"/>
              <a:gd name="connsiteX129" fmla="*/ 4188617 w 6719886"/>
              <a:gd name="connsiteY129" fmla="*/ 2269329 h 2402679"/>
              <a:gd name="connsiteX130" fmla="*/ 4364830 w 6719886"/>
              <a:gd name="connsiteY130" fmla="*/ 2297904 h 2402679"/>
              <a:gd name="connsiteX131" fmla="*/ 4419598 w 6719886"/>
              <a:gd name="connsiteY131" fmla="*/ 2297904 h 2402679"/>
              <a:gd name="connsiteX132" fmla="*/ 4479130 w 6719886"/>
              <a:gd name="connsiteY132" fmla="*/ 2193129 h 2402679"/>
              <a:gd name="connsiteX133" fmla="*/ 4586286 w 6719886"/>
              <a:gd name="connsiteY133" fmla="*/ 2228848 h 2402679"/>
              <a:gd name="connsiteX134" fmla="*/ 4624386 w 6719886"/>
              <a:gd name="connsiteY134" fmla="*/ 2255041 h 2402679"/>
              <a:gd name="connsiteX135" fmla="*/ 4686298 w 6719886"/>
              <a:gd name="connsiteY135" fmla="*/ 2183604 h 2402679"/>
              <a:gd name="connsiteX136" fmla="*/ 4922042 w 6719886"/>
              <a:gd name="connsiteY136" fmla="*/ 2216941 h 2402679"/>
              <a:gd name="connsiteX137" fmla="*/ 4879180 w 6719886"/>
              <a:gd name="connsiteY137" fmla="*/ 2274091 h 2402679"/>
              <a:gd name="connsiteX138" fmla="*/ 4938711 w 6719886"/>
              <a:gd name="connsiteY138" fmla="*/ 2336004 h 2402679"/>
              <a:gd name="connsiteX139" fmla="*/ 4974430 w 6719886"/>
              <a:gd name="connsiteY139" fmla="*/ 2364579 h 2402679"/>
              <a:gd name="connsiteX140" fmla="*/ 5157786 w 6719886"/>
              <a:gd name="connsiteY140" fmla="*/ 2378866 h 2402679"/>
              <a:gd name="connsiteX141" fmla="*/ 5360192 w 6719886"/>
              <a:gd name="connsiteY141" fmla="*/ 2362198 h 2402679"/>
              <a:gd name="connsiteX142" fmla="*/ 5557836 w 6719886"/>
              <a:gd name="connsiteY142" fmla="*/ 2340766 h 2402679"/>
              <a:gd name="connsiteX143" fmla="*/ 5726905 w 6719886"/>
              <a:gd name="connsiteY143" fmla="*/ 2319335 h 2402679"/>
              <a:gd name="connsiteX144" fmla="*/ 5834061 w 6719886"/>
              <a:gd name="connsiteY144" fmla="*/ 2328860 h 2402679"/>
              <a:gd name="connsiteX145" fmla="*/ 5910261 w 6719886"/>
              <a:gd name="connsiteY145" fmla="*/ 2288379 h 2402679"/>
              <a:gd name="connsiteX146" fmla="*/ 5967411 w 6719886"/>
              <a:gd name="connsiteY146" fmla="*/ 2221704 h 2402679"/>
              <a:gd name="connsiteX147" fmla="*/ 6019798 w 6719886"/>
              <a:gd name="connsiteY147" fmla="*/ 2212179 h 2402679"/>
              <a:gd name="connsiteX148" fmla="*/ 6157911 w 6719886"/>
              <a:gd name="connsiteY148" fmla="*/ 2250279 h 2402679"/>
              <a:gd name="connsiteX149" fmla="*/ 6217442 w 6719886"/>
              <a:gd name="connsiteY149" fmla="*/ 2238373 h 2402679"/>
              <a:gd name="connsiteX150" fmla="*/ 6296023 w 6719886"/>
              <a:gd name="connsiteY150" fmla="*/ 2266948 h 2402679"/>
              <a:gd name="connsiteX151" fmla="*/ 6357936 w 6719886"/>
              <a:gd name="connsiteY151" fmla="*/ 2309810 h 2402679"/>
              <a:gd name="connsiteX152" fmla="*/ 6453186 w 6719886"/>
              <a:gd name="connsiteY152" fmla="*/ 2316954 h 2402679"/>
              <a:gd name="connsiteX153" fmla="*/ 6491286 w 6719886"/>
              <a:gd name="connsiteY153" fmla="*/ 2300285 h 2402679"/>
              <a:gd name="connsiteX154" fmla="*/ 6553198 w 6719886"/>
              <a:gd name="connsiteY154" fmla="*/ 2300285 h 2402679"/>
              <a:gd name="connsiteX155" fmla="*/ 6672261 w 6719886"/>
              <a:gd name="connsiteY155" fmla="*/ 2321716 h 2402679"/>
              <a:gd name="connsiteX156" fmla="*/ 6717505 w 6719886"/>
              <a:gd name="connsiteY156" fmla="*/ 2305048 h 2402679"/>
              <a:gd name="connsiteX157" fmla="*/ 6700836 w 6719886"/>
              <a:gd name="connsiteY157" fmla="*/ 2247898 h 2402679"/>
              <a:gd name="connsiteX158" fmla="*/ 6719886 w 6719886"/>
              <a:gd name="connsiteY158" fmla="*/ 2188366 h 2402679"/>
              <a:gd name="connsiteX159" fmla="*/ 6705598 w 6719886"/>
              <a:gd name="connsiteY159" fmla="*/ 2121691 h 2402679"/>
              <a:gd name="connsiteX160" fmla="*/ 6688930 w 6719886"/>
              <a:gd name="connsiteY160" fmla="*/ 2069304 h 2402679"/>
              <a:gd name="connsiteX161" fmla="*/ 6715123 w 6719886"/>
              <a:gd name="connsiteY161" fmla="*/ 2052635 h 2402679"/>
              <a:gd name="connsiteX162" fmla="*/ 6707980 w 6719886"/>
              <a:gd name="connsiteY162"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0494 w 6719886"/>
              <a:gd name="connsiteY51" fmla="*/ 128587 h 2402679"/>
              <a:gd name="connsiteX52" fmla="*/ 0 w 6719886"/>
              <a:gd name="connsiteY52" fmla="*/ 628650 h 2402679"/>
              <a:gd name="connsiteX53" fmla="*/ 109538 w 6719886"/>
              <a:gd name="connsiteY53" fmla="*/ 726278 h 2402679"/>
              <a:gd name="connsiteX54" fmla="*/ 88106 w 6719886"/>
              <a:gd name="connsiteY54" fmla="*/ 802480 h 2402679"/>
              <a:gd name="connsiteX55" fmla="*/ 104776 w 6719886"/>
              <a:gd name="connsiteY55" fmla="*/ 907254 h 2402679"/>
              <a:gd name="connsiteX56" fmla="*/ 180975 w 6719886"/>
              <a:gd name="connsiteY56" fmla="*/ 1028698 h 2402679"/>
              <a:gd name="connsiteX57" fmla="*/ 242887 w 6719886"/>
              <a:gd name="connsiteY57" fmla="*/ 1057272 h 2402679"/>
              <a:gd name="connsiteX58" fmla="*/ 316706 w 6719886"/>
              <a:gd name="connsiteY58" fmla="*/ 1119185 h 2402679"/>
              <a:gd name="connsiteX59" fmla="*/ 366712 w 6719886"/>
              <a:gd name="connsiteY59" fmla="*/ 1152523 h 2402679"/>
              <a:gd name="connsiteX60" fmla="*/ 435767 w 6719886"/>
              <a:gd name="connsiteY60" fmla="*/ 1185860 h 2402679"/>
              <a:gd name="connsiteX61" fmla="*/ 492917 w 6719886"/>
              <a:gd name="connsiteY61" fmla="*/ 1226342 h 2402679"/>
              <a:gd name="connsiteX62" fmla="*/ 550068 w 6719886"/>
              <a:gd name="connsiteY62" fmla="*/ 1354929 h 2402679"/>
              <a:gd name="connsiteX63" fmla="*/ 600073 w 6719886"/>
              <a:gd name="connsiteY63" fmla="*/ 1450179 h 2402679"/>
              <a:gd name="connsiteX64" fmla="*/ 700086 w 6719886"/>
              <a:gd name="connsiteY64" fmla="*/ 1459703 h 2402679"/>
              <a:gd name="connsiteX65" fmla="*/ 709611 w 6719886"/>
              <a:gd name="connsiteY65" fmla="*/ 1523998 h 2402679"/>
              <a:gd name="connsiteX66" fmla="*/ 676274 w 6719886"/>
              <a:gd name="connsiteY66" fmla="*/ 1619247 h 2402679"/>
              <a:gd name="connsiteX67" fmla="*/ 616742 w 6719886"/>
              <a:gd name="connsiteY67" fmla="*/ 1709735 h 2402679"/>
              <a:gd name="connsiteX68" fmla="*/ 645317 w 6719886"/>
              <a:gd name="connsiteY68" fmla="*/ 1666873 h 2402679"/>
              <a:gd name="connsiteX69" fmla="*/ 702467 w 6719886"/>
              <a:gd name="connsiteY69" fmla="*/ 1750216 h 2402679"/>
              <a:gd name="connsiteX70" fmla="*/ 919161 w 6719886"/>
              <a:gd name="connsiteY70" fmla="*/ 1828798 h 2402679"/>
              <a:gd name="connsiteX71" fmla="*/ 954880 w 6719886"/>
              <a:gd name="connsiteY71" fmla="*/ 1826417 h 2402679"/>
              <a:gd name="connsiteX72" fmla="*/ 1023936 w 6719886"/>
              <a:gd name="connsiteY72" fmla="*/ 1840704 h 2402679"/>
              <a:gd name="connsiteX73" fmla="*/ 1126330 w 6719886"/>
              <a:gd name="connsiteY73" fmla="*/ 1840704 h 2402679"/>
              <a:gd name="connsiteX74" fmla="*/ 1195386 w 6719886"/>
              <a:gd name="connsiteY74" fmla="*/ 1802604 h 2402679"/>
              <a:gd name="connsiteX75" fmla="*/ 1254917 w 6719886"/>
              <a:gd name="connsiteY75" fmla="*/ 1800223 h 2402679"/>
              <a:gd name="connsiteX76" fmla="*/ 1362073 w 6719886"/>
              <a:gd name="connsiteY76" fmla="*/ 1871660 h 2402679"/>
              <a:gd name="connsiteX77" fmla="*/ 1366836 w 6719886"/>
              <a:gd name="connsiteY77" fmla="*/ 1840704 h 2402679"/>
              <a:gd name="connsiteX78" fmla="*/ 1438273 w 6719886"/>
              <a:gd name="connsiteY78" fmla="*/ 1878804 h 2402679"/>
              <a:gd name="connsiteX79" fmla="*/ 1559717 w 6719886"/>
              <a:gd name="connsiteY79" fmla="*/ 1962148 h 2402679"/>
              <a:gd name="connsiteX80" fmla="*/ 1638298 w 6719886"/>
              <a:gd name="connsiteY80" fmla="*/ 1978816 h 2402679"/>
              <a:gd name="connsiteX81" fmla="*/ 1702592 w 6719886"/>
              <a:gd name="connsiteY81" fmla="*/ 2093116 h 2402679"/>
              <a:gd name="connsiteX82" fmla="*/ 1914523 w 6719886"/>
              <a:gd name="connsiteY82" fmla="*/ 2193129 h 2402679"/>
              <a:gd name="connsiteX83" fmla="*/ 2028823 w 6719886"/>
              <a:gd name="connsiteY83" fmla="*/ 2200273 h 2402679"/>
              <a:gd name="connsiteX84" fmla="*/ 2250280 w 6719886"/>
              <a:gd name="connsiteY84" fmla="*/ 2181223 h 2402679"/>
              <a:gd name="connsiteX85" fmla="*/ 2357436 w 6719886"/>
              <a:gd name="connsiteY85" fmla="*/ 2181223 h 2402679"/>
              <a:gd name="connsiteX86" fmla="*/ 2426492 w 6719886"/>
              <a:gd name="connsiteY86" fmla="*/ 2216941 h 2402679"/>
              <a:gd name="connsiteX87" fmla="*/ 2481261 w 6719886"/>
              <a:gd name="connsiteY87" fmla="*/ 2269329 h 2402679"/>
              <a:gd name="connsiteX88" fmla="*/ 2557461 w 6719886"/>
              <a:gd name="connsiteY88" fmla="*/ 2250279 h 2402679"/>
              <a:gd name="connsiteX89" fmla="*/ 2647948 w 6719886"/>
              <a:gd name="connsiteY89" fmla="*/ 2233610 h 2402679"/>
              <a:gd name="connsiteX90" fmla="*/ 2702717 w 6719886"/>
              <a:gd name="connsiteY90" fmla="*/ 2252660 h 2402679"/>
              <a:gd name="connsiteX91" fmla="*/ 2824161 w 6719886"/>
              <a:gd name="connsiteY91" fmla="*/ 2352673 h 2402679"/>
              <a:gd name="connsiteX92" fmla="*/ 2902742 w 6719886"/>
              <a:gd name="connsiteY92" fmla="*/ 2395535 h 2402679"/>
              <a:gd name="connsiteX93" fmla="*/ 3000373 w 6719886"/>
              <a:gd name="connsiteY93" fmla="*/ 2402679 h 2402679"/>
              <a:gd name="connsiteX94" fmla="*/ 3088480 w 6719886"/>
              <a:gd name="connsiteY94" fmla="*/ 2390773 h 2402679"/>
              <a:gd name="connsiteX95" fmla="*/ 3121817 w 6719886"/>
              <a:gd name="connsiteY95" fmla="*/ 2352673 h 2402679"/>
              <a:gd name="connsiteX96" fmla="*/ 3093242 w 6719886"/>
              <a:gd name="connsiteY96" fmla="*/ 2295523 h 2402679"/>
              <a:gd name="connsiteX97" fmla="*/ 2997992 w 6719886"/>
              <a:gd name="connsiteY97" fmla="*/ 2262185 h 2402679"/>
              <a:gd name="connsiteX98" fmla="*/ 2881311 w 6719886"/>
              <a:gd name="connsiteY98" fmla="*/ 2262185 h 2402679"/>
              <a:gd name="connsiteX99" fmla="*/ 2850355 w 6719886"/>
              <a:gd name="connsiteY99" fmla="*/ 2245516 h 2402679"/>
              <a:gd name="connsiteX100" fmla="*/ 2871786 w 6719886"/>
              <a:gd name="connsiteY100" fmla="*/ 2224085 h 2402679"/>
              <a:gd name="connsiteX101" fmla="*/ 2964655 w 6719886"/>
              <a:gd name="connsiteY101" fmla="*/ 2212179 h 2402679"/>
              <a:gd name="connsiteX102" fmla="*/ 3052761 w 6719886"/>
              <a:gd name="connsiteY102" fmla="*/ 2214560 h 2402679"/>
              <a:gd name="connsiteX103" fmla="*/ 3131342 w 6719886"/>
              <a:gd name="connsiteY103" fmla="*/ 2159791 h 2402679"/>
              <a:gd name="connsiteX104" fmla="*/ 3169442 w 6719886"/>
              <a:gd name="connsiteY104" fmla="*/ 2162173 h 2402679"/>
              <a:gd name="connsiteX105" fmla="*/ 3219448 w 6719886"/>
              <a:gd name="connsiteY105" fmla="*/ 2209798 h 2402679"/>
              <a:gd name="connsiteX106" fmla="*/ 3288505 w 6719886"/>
              <a:gd name="connsiteY106" fmla="*/ 2228848 h 2402679"/>
              <a:gd name="connsiteX107" fmla="*/ 3300411 w 6719886"/>
              <a:gd name="connsiteY107" fmla="*/ 2259804 h 2402679"/>
              <a:gd name="connsiteX108" fmla="*/ 3300411 w 6719886"/>
              <a:gd name="connsiteY108" fmla="*/ 2295523 h 2402679"/>
              <a:gd name="connsiteX109" fmla="*/ 3252786 w 6719886"/>
              <a:gd name="connsiteY109" fmla="*/ 2331241 h 2402679"/>
              <a:gd name="connsiteX110" fmla="*/ 3207542 w 6719886"/>
              <a:gd name="connsiteY110" fmla="*/ 2288379 h 2402679"/>
              <a:gd name="connsiteX111" fmla="*/ 3183730 w 6719886"/>
              <a:gd name="connsiteY111" fmla="*/ 2240754 h 2402679"/>
              <a:gd name="connsiteX112" fmla="*/ 3157536 w 6719886"/>
              <a:gd name="connsiteY112" fmla="*/ 2262185 h 2402679"/>
              <a:gd name="connsiteX113" fmla="*/ 3174205 w 6719886"/>
              <a:gd name="connsiteY113" fmla="*/ 2340766 h 2402679"/>
              <a:gd name="connsiteX114" fmla="*/ 3240880 w 6719886"/>
              <a:gd name="connsiteY114" fmla="*/ 2357435 h 2402679"/>
              <a:gd name="connsiteX115" fmla="*/ 3348036 w 6719886"/>
              <a:gd name="connsiteY115" fmla="*/ 2374104 h 2402679"/>
              <a:gd name="connsiteX116" fmla="*/ 3462336 w 6719886"/>
              <a:gd name="connsiteY116" fmla="*/ 2328860 h 2402679"/>
              <a:gd name="connsiteX117" fmla="*/ 3567111 w 6719886"/>
              <a:gd name="connsiteY117" fmla="*/ 2324098 h 2402679"/>
              <a:gd name="connsiteX118" fmla="*/ 3640930 w 6719886"/>
              <a:gd name="connsiteY118" fmla="*/ 2336004 h 2402679"/>
              <a:gd name="connsiteX119" fmla="*/ 3676648 w 6719886"/>
              <a:gd name="connsiteY119" fmla="*/ 2290760 h 2402679"/>
              <a:gd name="connsiteX120" fmla="*/ 3724273 w 6719886"/>
              <a:gd name="connsiteY120" fmla="*/ 2269329 h 2402679"/>
              <a:gd name="connsiteX121" fmla="*/ 3767136 w 6719886"/>
              <a:gd name="connsiteY121" fmla="*/ 2274091 h 2402679"/>
              <a:gd name="connsiteX122" fmla="*/ 3817142 w 6719886"/>
              <a:gd name="connsiteY122" fmla="*/ 2328860 h 2402679"/>
              <a:gd name="connsiteX123" fmla="*/ 3821905 w 6719886"/>
              <a:gd name="connsiteY123" fmla="*/ 2331241 h 2402679"/>
              <a:gd name="connsiteX124" fmla="*/ 3862386 w 6719886"/>
              <a:gd name="connsiteY124" fmla="*/ 2355054 h 2402679"/>
              <a:gd name="connsiteX125" fmla="*/ 3919536 w 6719886"/>
              <a:gd name="connsiteY125" fmla="*/ 2359816 h 2402679"/>
              <a:gd name="connsiteX126" fmla="*/ 3960017 w 6719886"/>
              <a:gd name="connsiteY126" fmla="*/ 2350291 h 2402679"/>
              <a:gd name="connsiteX127" fmla="*/ 3993355 w 6719886"/>
              <a:gd name="connsiteY127" fmla="*/ 2307429 h 2402679"/>
              <a:gd name="connsiteX128" fmla="*/ 4126705 w 6719886"/>
              <a:gd name="connsiteY128" fmla="*/ 2338385 h 2402679"/>
              <a:gd name="connsiteX129" fmla="*/ 4188617 w 6719886"/>
              <a:gd name="connsiteY129" fmla="*/ 2269329 h 2402679"/>
              <a:gd name="connsiteX130" fmla="*/ 4364830 w 6719886"/>
              <a:gd name="connsiteY130" fmla="*/ 2297904 h 2402679"/>
              <a:gd name="connsiteX131" fmla="*/ 4419598 w 6719886"/>
              <a:gd name="connsiteY131" fmla="*/ 2297904 h 2402679"/>
              <a:gd name="connsiteX132" fmla="*/ 4479130 w 6719886"/>
              <a:gd name="connsiteY132" fmla="*/ 2193129 h 2402679"/>
              <a:gd name="connsiteX133" fmla="*/ 4586286 w 6719886"/>
              <a:gd name="connsiteY133" fmla="*/ 2228848 h 2402679"/>
              <a:gd name="connsiteX134" fmla="*/ 4624386 w 6719886"/>
              <a:gd name="connsiteY134" fmla="*/ 2255041 h 2402679"/>
              <a:gd name="connsiteX135" fmla="*/ 4686298 w 6719886"/>
              <a:gd name="connsiteY135" fmla="*/ 2183604 h 2402679"/>
              <a:gd name="connsiteX136" fmla="*/ 4922042 w 6719886"/>
              <a:gd name="connsiteY136" fmla="*/ 2216941 h 2402679"/>
              <a:gd name="connsiteX137" fmla="*/ 4879180 w 6719886"/>
              <a:gd name="connsiteY137" fmla="*/ 2274091 h 2402679"/>
              <a:gd name="connsiteX138" fmla="*/ 4938711 w 6719886"/>
              <a:gd name="connsiteY138" fmla="*/ 2336004 h 2402679"/>
              <a:gd name="connsiteX139" fmla="*/ 4974430 w 6719886"/>
              <a:gd name="connsiteY139" fmla="*/ 2364579 h 2402679"/>
              <a:gd name="connsiteX140" fmla="*/ 5157786 w 6719886"/>
              <a:gd name="connsiteY140" fmla="*/ 2378866 h 2402679"/>
              <a:gd name="connsiteX141" fmla="*/ 5360192 w 6719886"/>
              <a:gd name="connsiteY141" fmla="*/ 2362198 h 2402679"/>
              <a:gd name="connsiteX142" fmla="*/ 5557836 w 6719886"/>
              <a:gd name="connsiteY142" fmla="*/ 2340766 h 2402679"/>
              <a:gd name="connsiteX143" fmla="*/ 5726905 w 6719886"/>
              <a:gd name="connsiteY143" fmla="*/ 2319335 h 2402679"/>
              <a:gd name="connsiteX144" fmla="*/ 5834061 w 6719886"/>
              <a:gd name="connsiteY144" fmla="*/ 2328860 h 2402679"/>
              <a:gd name="connsiteX145" fmla="*/ 5910261 w 6719886"/>
              <a:gd name="connsiteY145" fmla="*/ 2288379 h 2402679"/>
              <a:gd name="connsiteX146" fmla="*/ 5967411 w 6719886"/>
              <a:gd name="connsiteY146" fmla="*/ 2221704 h 2402679"/>
              <a:gd name="connsiteX147" fmla="*/ 6019798 w 6719886"/>
              <a:gd name="connsiteY147" fmla="*/ 2212179 h 2402679"/>
              <a:gd name="connsiteX148" fmla="*/ 6157911 w 6719886"/>
              <a:gd name="connsiteY148" fmla="*/ 2250279 h 2402679"/>
              <a:gd name="connsiteX149" fmla="*/ 6217442 w 6719886"/>
              <a:gd name="connsiteY149" fmla="*/ 2238373 h 2402679"/>
              <a:gd name="connsiteX150" fmla="*/ 6296023 w 6719886"/>
              <a:gd name="connsiteY150" fmla="*/ 2266948 h 2402679"/>
              <a:gd name="connsiteX151" fmla="*/ 6357936 w 6719886"/>
              <a:gd name="connsiteY151" fmla="*/ 2309810 h 2402679"/>
              <a:gd name="connsiteX152" fmla="*/ 6453186 w 6719886"/>
              <a:gd name="connsiteY152" fmla="*/ 2316954 h 2402679"/>
              <a:gd name="connsiteX153" fmla="*/ 6491286 w 6719886"/>
              <a:gd name="connsiteY153" fmla="*/ 2300285 h 2402679"/>
              <a:gd name="connsiteX154" fmla="*/ 6553198 w 6719886"/>
              <a:gd name="connsiteY154" fmla="*/ 2300285 h 2402679"/>
              <a:gd name="connsiteX155" fmla="*/ 6672261 w 6719886"/>
              <a:gd name="connsiteY155" fmla="*/ 2321716 h 2402679"/>
              <a:gd name="connsiteX156" fmla="*/ 6717505 w 6719886"/>
              <a:gd name="connsiteY156" fmla="*/ 2305048 h 2402679"/>
              <a:gd name="connsiteX157" fmla="*/ 6700836 w 6719886"/>
              <a:gd name="connsiteY157" fmla="*/ 2247898 h 2402679"/>
              <a:gd name="connsiteX158" fmla="*/ 6719886 w 6719886"/>
              <a:gd name="connsiteY158" fmla="*/ 2188366 h 2402679"/>
              <a:gd name="connsiteX159" fmla="*/ 6705598 w 6719886"/>
              <a:gd name="connsiteY159" fmla="*/ 2121691 h 2402679"/>
              <a:gd name="connsiteX160" fmla="*/ 6688930 w 6719886"/>
              <a:gd name="connsiteY160" fmla="*/ 2069304 h 2402679"/>
              <a:gd name="connsiteX161" fmla="*/ 6715123 w 6719886"/>
              <a:gd name="connsiteY161" fmla="*/ 2052635 h 2402679"/>
              <a:gd name="connsiteX162" fmla="*/ 6707980 w 6719886"/>
              <a:gd name="connsiteY162"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5257 w 6719886"/>
              <a:gd name="connsiteY51" fmla="*/ 2381 h 2402679"/>
              <a:gd name="connsiteX52" fmla="*/ 0 w 6719886"/>
              <a:gd name="connsiteY52" fmla="*/ 628650 h 2402679"/>
              <a:gd name="connsiteX53" fmla="*/ 109538 w 6719886"/>
              <a:gd name="connsiteY53" fmla="*/ 726278 h 2402679"/>
              <a:gd name="connsiteX54" fmla="*/ 88106 w 6719886"/>
              <a:gd name="connsiteY54" fmla="*/ 802480 h 2402679"/>
              <a:gd name="connsiteX55" fmla="*/ 104776 w 6719886"/>
              <a:gd name="connsiteY55" fmla="*/ 907254 h 2402679"/>
              <a:gd name="connsiteX56" fmla="*/ 180975 w 6719886"/>
              <a:gd name="connsiteY56" fmla="*/ 1028698 h 2402679"/>
              <a:gd name="connsiteX57" fmla="*/ 242887 w 6719886"/>
              <a:gd name="connsiteY57" fmla="*/ 1057272 h 2402679"/>
              <a:gd name="connsiteX58" fmla="*/ 316706 w 6719886"/>
              <a:gd name="connsiteY58" fmla="*/ 1119185 h 2402679"/>
              <a:gd name="connsiteX59" fmla="*/ 366712 w 6719886"/>
              <a:gd name="connsiteY59" fmla="*/ 1152523 h 2402679"/>
              <a:gd name="connsiteX60" fmla="*/ 435767 w 6719886"/>
              <a:gd name="connsiteY60" fmla="*/ 1185860 h 2402679"/>
              <a:gd name="connsiteX61" fmla="*/ 492917 w 6719886"/>
              <a:gd name="connsiteY61" fmla="*/ 1226342 h 2402679"/>
              <a:gd name="connsiteX62" fmla="*/ 550068 w 6719886"/>
              <a:gd name="connsiteY62" fmla="*/ 1354929 h 2402679"/>
              <a:gd name="connsiteX63" fmla="*/ 600073 w 6719886"/>
              <a:gd name="connsiteY63" fmla="*/ 1450179 h 2402679"/>
              <a:gd name="connsiteX64" fmla="*/ 700086 w 6719886"/>
              <a:gd name="connsiteY64" fmla="*/ 1459703 h 2402679"/>
              <a:gd name="connsiteX65" fmla="*/ 709611 w 6719886"/>
              <a:gd name="connsiteY65" fmla="*/ 1523998 h 2402679"/>
              <a:gd name="connsiteX66" fmla="*/ 676274 w 6719886"/>
              <a:gd name="connsiteY66" fmla="*/ 1619247 h 2402679"/>
              <a:gd name="connsiteX67" fmla="*/ 616742 w 6719886"/>
              <a:gd name="connsiteY67" fmla="*/ 1709735 h 2402679"/>
              <a:gd name="connsiteX68" fmla="*/ 645317 w 6719886"/>
              <a:gd name="connsiteY68" fmla="*/ 1666873 h 2402679"/>
              <a:gd name="connsiteX69" fmla="*/ 702467 w 6719886"/>
              <a:gd name="connsiteY69" fmla="*/ 1750216 h 2402679"/>
              <a:gd name="connsiteX70" fmla="*/ 919161 w 6719886"/>
              <a:gd name="connsiteY70" fmla="*/ 1828798 h 2402679"/>
              <a:gd name="connsiteX71" fmla="*/ 954880 w 6719886"/>
              <a:gd name="connsiteY71" fmla="*/ 1826417 h 2402679"/>
              <a:gd name="connsiteX72" fmla="*/ 1023936 w 6719886"/>
              <a:gd name="connsiteY72" fmla="*/ 1840704 h 2402679"/>
              <a:gd name="connsiteX73" fmla="*/ 1126330 w 6719886"/>
              <a:gd name="connsiteY73" fmla="*/ 1840704 h 2402679"/>
              <a:gd name="connsiteX74" fmla="*/ 1195386 w 6719886"/>
              <a:gd name="connsiteY74" fmla="*/ 1802604 h 2402679"/>
              <a:gd name="connsiteX75" fmla="*/ 1254917 w 6719886"/>
              <a:gd name="connsiteY75" fmla="*/ 1800223 h 2402679"/>
              <a:gd name="connsiteX76" fmla="*/ 1362073 w 6719886"/>
              <a:gd name="connsiteY76" fmla="*/ 1871660 h 2402679"/>
              <a:gd name="connsiteX77" fmla="*/ 1366836 w 6719886"/>
              <a:gd name="connsiteY77" fmla="*/ 1840704 h 2402679"/>
              <a:gd name="connsiteX78" fmla="*/ 1438273 w 6719886"/>
              <a:gd name="connsiteY78" fmla="*/ 1878804 h 2402679"/>
              <a:gd name="connsiteX79" fmla="*/ 1559717 w 6719886"/>
              <a:gd name="connsiteY79" fmla="*/ 1962148 h 2402679"/>
              <a:gd name="connsiteX80" fmla="*/ 1638298 w 6719886"/>
              <a:gd name="connsiteY80" fmla="*/ 1978816 h 2402679"/>
              <a:gd name="connsiteX81" fmla="*/ 1702592 w 6719886"/>
              <a:gd name="connsiteY81" fmla="*/ 2093116 h 2402679"/>
              <a:gd name="connsiteX82" fmla="*/ 1914523 w 6719886"/>
              <a:gd name="connsiteY82" fmla="*/ 2193129 h 2402679"/>
              <a:gd name="connsiteX83" fmla="*/ 2028823 w 6719886"/>
              <a:gd name="connsiteY83" fmla="*/ 2200273 h 2402679"/>
              <a:gd name="connsiteX84" fmla="*/ 2250280 w 6719886"/>
              <a:gd name="connsiteY84" fmla="*/ 2181223 h 2402679"/>
              <a:gd name="connsiteX85" fmla="*/ 2357436 w 6719886"/>
              <a:gd name="connsiteY85" fmla="*/ 2181223 h 2402679"/>
              <a:gd name="connsiteX86" fmla="*/ 2426492 w 6719886"/>
              <a:gd name="connsiteY86" fmla="*/ 2216941 h 2402679"/>
              <a:gd name="connsiteX87" fmla="*/ 2481261 w 6719886"/>
              <a:gd name="connsiteY87" fmla="*/ 2269329 h 2402679"/>
              <a:gd name="connsiteX88" fmla="*/ 2557461 w 6719886"/>
              <a:gd name="connsiteY88" fmla="*/ 2250279 h 2402679"/>
              <a:gd name="connsiteX89" fmla="*/ 2647948 w 6719886"/>
              <a:gd name="connsiteY89" fmla="*/ 2233610 h 2402679"/>
              <a:gd name="connsiteX90" fmla="*/ 2702717 w 6719886"/>
              <a:gd name="connsiteY90" fmla="*/ 2252660 h 2402679"/>
              <a:gd name="connsiteX91" fmla="*/ 2824161 w 6719886"/>
              <a:gd name="connsiteY91" fmla="*/ 2352673 h 2402679"/>
              <a:gd name="connsiteX92" fmla="*/ 2902742 w 6719886"/>
              <a:gd name="connsiteY92" fmla="*/ 2395535 h 2402679"/>
              <a:gd name="connsiteX93" fmla="*/ 3000373 w 6719886"/>
              <a:gd name="connsiteY93" fmla="*/ 2402679 h 2402679"/>
              <a:gd name="connsiteX94" fmla="*/ 3088480 w 6719886"/>
              <a:gd name="connsiteY94" fmla="*/ 2390773 h 2402679"/>
              <a:gd name="connsiteX95" fmla="*/ 3121817 w 6719886"/>
              <a:gd name="connsiteY95" fmla="*/ 2352673 h 2402679"/>
              <a:gd name="connsiteX96" fmla="*/ 3093242 w 6719886"/>
              <a:gd name="connsiteY96" fmla="*/ 2295523 h 2402679"/>
              <a:gd name="connsiteX97" fmla="*/ 2997992 w 6719886"/>
              <a:gd name="connsiteY97" fmla="*/ 2262185 h 2402679"/>
              <a:gd name="connsiteX98" fmla="*/ 2881311 w 6719886"/>
              <a:gd name="connsiteY98" fmla="*/ 2262185 h 2402679"/>
              <a:gd name="connsiteX99" fmla="*/ 2850355 w 6719886"/>
              <a:gd name="connsiteY99" fmla="*/ 2245516 h 2402679"/>
              <a:gd name="connsiteX100" fmla="*/ 2871786 w 6719886"/>
              <a:gd name="connsiteY100" fmla="*/ 2224085 h 2402679"/>
              <a:gd name="connsiteX101" fmla="*/ 2964655 w 6719886"/>
              <a:gd name="connsiteY101" fmla="*/ 2212179 h 2402679"/>
              <a:gd name="connsiteX102" fmla="*/ 3052761 w 6719886"/>
              <a:gd name="connsiteY102" fmla="*/ 2214560 h 2402679"/>
              <a:gd name="connsiteX103" fmla="*/ 3131342 w 6719886"/>
              <a:gd name="connsiteY103" fmla="*/ 2159791 h 2402679"/>
              <a:gd name="connsiteX104" fmla="*/ 3169442 w 6719886"/>
              <a:gd name="connsiteY104" fmla="*/ 2162173 h 2402679"/>
              <a:gd name="connsiteX105" fmla="*/ 3219448 w 6719886"/>
              <a:gd name="connsiteY105" fmla="*/ 2209798 h 2402679"/>
              <a:gd name="connsiteX106" fmla="*/ 3288505 w 6719886"/>
              <a:gd name="connsiteY106" fmla="*/ 2228848 h 2402679"/>
              <a:gd name="connsiteX107" fmla="*/ 3300411 w 6719886"/>
              <a:gd name="connsiteY107" fmla="*/ 2259804 h 2402679"/>
              <a:gd name="connsiteX108" fmla="*/ 3300411 w 6719886"/>
              <a:gd name="connsiteY108" fmla="*/ 2295523 h 2402679"/>
              <a:gd name="connsiteX109" fmla="*/ 3252786 w 6719886"/>
              <a:gd name="connsiteY109" fmla="*/ 2331241 h 2402679"/>
              <a:gd name="connsiteX110" fmla="*/ 3207542 w 6719886"/>
              <a:gd name="connsiteY110" fmla="*/ 2288379 h 2402679"/>
              <a:gd name="connsiteX111" fmla="*/ 3183730 w 6719886"/>
              <a:gd name="connsiteY111" fmla="*/ 2240754 h 2402679"/>
              <a:gd name="connsiteX112" fmla="*/ 3157536 w 6719886"/>
              <a:gd name="connsiteY112" fmla="*/ 2262185 h 2402679"/>
              <a:gd name="connsiteX113" fmla="*/ 3174205 w 6719886"/>
              <a:gd name="connsiteY113" fmla="*/ 2340766 h 2402679"/>
              <a:gd name="connsiteX114" fmla="*/ 3240880 w 6719886"/>
              <a:gd name="connsiteY114" fmla="*/ 2357435 h 2402679"/>
              <a:gd name="connsiteX115" fmla="*/ 3348036 w 6719886"/>
              <a:gd name="connsiteY115" fmla="*/ 2374104 h 2402679"/>
              <a:gd name="connsiteX116" fmla="*/ 3462336 w 6719886"/>
              <a:gd name="connsiteY116" fmla="*/ 2328860 h 2402679"/>
              <a:gd name="connsiteX117" fmla="*/ 3567111 w 6719886"/>
              <a:gd name="connsiteY117" fmla="*/ 2324098 h 2402679"/>
              <a:gd name="connsiteX118" fmla="*/ 3640930 w 6719886"/>
              <a:gd name="connsiteY118" fmla="*/ 2336004 h 2402679"/>
              <a:gd name="connsiteX119" fmla="*/ 3676648 w 6719886"/>
              <a:gd name="connsiteY119" fmla="*/ 2290760 h 2402679"/>
              <a:gd name="connsiteX120" fmla="*/ 3724273 w 6719886"/>
              <a:gd name="connsiteY120" fmla="*/ 2269329 h 2402679"/>
              <a:gd name="connsiteX121" fmla="*/ 3767136 w 6719886"/>
              <a:gd name="connsiteY121" fmla="*/ 2274091 h 2402679"/>
              <a:gd name="connsiteX122" fmla="*/ 3817142 w 6719886"/>
              <a:gd name="connsiteY122" fmla="*/ 2328860 h 2402679"/>
              <a:gd name="connsiteX123" fmla="*/ 3821905 w 6719886"/>
              <a:gd name="connsiteY123" fmla="*/ 2331241 h 2402679"/>
              <a:gd name="connsiteX124" fmla="*/ 3862386 w 6719886"/>
              <a:gd name="connsiteY124" fmla="*/ 2355054 h 2402679"/>
              <a:gd name="connsiteX125" fmla="*/ 3919536 w 6719886"/>
              <a:gd name="connsiteY125" fmla="*/ 2359816 h 2402679"/>
              <a:gd name="connsiteX126" fmla="*/ 3960017 w 6719886"/>
              <a:gd name="connsiteY126" fmla="*/ 2350291 h 2402679"/>
              <a:gd name="connsiteX127" fmla="*/ 3993355 w 6719886"/>
              <a:gd name="connsiteY127" fmla="*/ 2307429 h 2402679"/>
              <a:gd name="connsiteX128" fmla="*/ 4126705 w 6719886"/>
              <a:gd name="connsiteY128" fmla="*/ 2338385 h 2402679"/>
              <a:gd name="connsiteX129" fmla="*/ 4188617 w 6719886"/>
              <a:gd name="connsiteY129" fmla="*/ 2269329 h 2402679"/>
              <a:gd name="connsiteX130" fmla="*/ 4364830 w 6719886"/>
              <a:gd name="connsiteY130" fmla="*/ 2297904 h 2402679"/>
              <a:gd name="connsiteX131" fmla="*/ 4419598 w 6719886"/>
              <a:gd name="connsiteY131" fmla="*/ 2297904 h 2402679"/>
              <a:gd name="connsiteX132" fmla="*/ 4479130 w 6719886"/>
              <a:gd name="connsiteY132" fmla="*/ 2193129 h 2402679"/>
              <a:gd name="connsiteX133" fmla="*/ 4586286 w 6719886"/>
              <a:gd name="connsiteY133" fmla="*/ 2228848 h 2402679"/>
              <a:gd name="connsiteX134" fmla="*/ 4624386 w 6719886"/>
              <a:gd name="connsiteY134" fmla="*/ 2255041 h 2402679"/>
              <a:gd name="connsiteX135" fmla="*/ 4686298 w 6719886"/>
              <a:gd name="connsiteY135" fmla="*/ 2183604 h 2402679"/>
              <a:gd name="connsiteX136" fmla="*/ 4922042 w 6719886"/>
              <a:gd name="connsiteY136" fmla="*/ 2216941 h 2402679"/>
              <a:gd name="connsiteX137" fmla="*/ 4879180 w 6719886"/>
              <a:gd name="connsiteY137" fmla="*/ 2274091 h 2402679"/>
              <a:gd name="connsiteX138" fmla="*/ 4938711 w 6719886"/>
              <a:gd name="connsiteY138" fmla="*/ 2336004 h 2402679"/>
              <a:gd name="connsiteX139" fmla="*/ 4974430 w 6719886"/>
              <a:gd name="connsiteY139" fmla="*/ 2364579 h 2402679"/>
              <a:gd name="connsiteX140" fmla="*/ 5157786 w 6719886"/>
              <a:gd name="connsiteY140" fmla="*/ 2378866 h 2402679"/>
              <a:gd name="connsiteX141" fmla="*/ 5360192 w 6719886"/>
              <a:gd name="connsiteY141" fmla="*/ 2362198 h 2402679"/>
              <a:gd name="connsiteX142" fmla="*/ 5557836 w 6719886"/>
              <a:gd name="connsiteY142" fmla="*/ 2340766 h 2402679"/>
              <a:gd name="connsiteX143" fmla="*/ 5726905 w 6719886"/>
              <a:gd name="connsiteY143" fmla="*/ 2319335 h 2402679"/>
              <a:gd name="connsiteX144" fmla="*/ 5834061 w 6719886"/>
              <a:gd name="connsiteY144" fmla="*/ 2328860 h 2402679"/>
              <a:gd name="connsiteX145" fmla="*/ 5910261 w 6719886"/>
              <a:gd name="connsiteY145" fmla="*/ 2288379 h 2402679"/>
              <a:gd name="connsiteX146" fmla="*/ 5967411 w 6719886"/>
              <a:gd name="connsiteY146" fmla="*/ 2221704 h 2402679"/>
              <a:gd name="connsiteX147" fmla="*/ 6019798 w 6719886"/>
              <a:gd name="connsiteY147" fmla="*/ 2212179 h 2402679"/>
              <a:gd name="connsiteX148" fmla="*/ 6157911 w 6719886"/>
              <a:gd name="connsiteY148" fmla="*/ 2250279 h 2402679"/>
              <a:gd name="connsiteX149" fmla="*/ 6217442 w 6719886"/>
              <a:gd name="connsiteY149" fmla="*/ 2238373 h 2402679"/>
              <a:gd name="connsiteX150" fmla="*/ 6296023 w 6719886"/>
              <a:gd name="connsiteY150" fmla="*/ 2266948 h 2402679"/>
              <a:gd name="connsiteX151" fmla="*/ 6357936 w 6719886"/>
              <a:gd name="connsiteY151" fmla="*/ 2309810 h 2402679"/>
              <a:gd name="connsiteX152" fmla="*/ 6453186 w 6719886"/>
              <a:gd name="connsiteY152" fmla="*/ 2316954 h 2402679"/>
              <a:gd name="connsiteX153" fmla="*/ 6491286 w 6719886"/>
              <a:gd name="connsiteY153" fmla="*/ 2300285 h 2402679"/>
              <a:gd name="connsiteX154" fmla="*/ 6553198 w 6719886"/>
              <a:gd name="connsiteY154" fmla="*/ 2300285 h 2402679"/>
              <a:gd name="connsiteX155" fmla="*/ 6672261 w 6719886"/>
              <a:gd name="connsiteY155" fmla="*/ 2321716 h 2402679"/>
              <a:gd name="connsiteX156" fmla="*/ 6717505 w 6719886"/>
              <a:gd name="connsiteY156" fmla="*/ 2305048 h 2402679"/>
              <a:gd name="connsiteX157" fmla="*/ 6700836 w 6719886"/>
              <a:gd name="connsiteY157" fmla="*/ 2247898 h 2402679"/>
              <a:gd name="connsiteX158" fmla="*/ 6719886 w 6719886"/>
              <a:gd name="connsiteY158" fmla="*/ 2188366 h 2402679"/>
              <a:gd name="connsiteX159" fmla="*/ 6705598 w 6719886"/>
              <a:gd name="connsiteY159" fmla="*/ 2121691 h 2402679"/>
              <a:gd name="connsiteX160" fmla="*/ 6688930 w 6719886"/>
              <a:gd name="connsiteY160" fmla="*/ 2069304 h 2402679"/>
              <a:gd name="connsiteX161" fmla="*/ 6715123 w 6719886"/>
              <a:gd name="connsiteY161" fmla="*/ 2052635 h 2402679"/>
              <a:gd name="connsiteX162" fmla="*/ 6707980 w 6719886"/>
              <a:gd name="connsiteY162"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5257 w 6719886"/>
              <a:gd name="connsiteY51" fmla="*/ 2381 h 2402679"/>
              <a:gd name="connsiteX52" fmla="*/ 123825 w 6719886"/>
              <a:gd name="connsiteY52" fmla="*/ 100012 h 2402679"/>
              <a:gd name="connsiteX53" fmla="*/ 0 w 6719886"/>
              <a:gd name="connsiteY53" fmla="*/ 628650 h 2402679"/>
              <a:gd name="connsiteX54" fmla="*/ 109538 w 6719886"/>
              <a:gd name="connsiteY54" fmla="*/ 726278 h 2402679"/>
              <a:gd name="connsiteX55" fmla="*/ 88106 w 6719886"/>
              <a:gd name="connsiteY55" fmla="*/ 802480 h 2402679"/>
              <a:gd name="connsiteX56" fmla="*/ 104776 w 6719886"/>
              <a:gd name="connsiteY56" fmla="*/ 907254 h 2402679"/>
              <a:gd name="connsiteX57" fmla="*/ 180975 w 6719886"/>
              <a:gd name="connsiteY57" fmla="*/ 1028698 h 2402679"/>
              <a:gd name="connsiteX58" fmla="*/ 242887 w 6719886"/>
              <a:gd name="connsiteY58" fmla="*/ 1057272 h 2402679"/>
              <a:gd name="connsiteX59" fmla="*/ 316706 w 6719886"/>
              <a:gd name="connsiteY59" fmla="*/ 1119185 h 2402679"/>
              <a:gd name="connsiteX60" fmla="*/ 366712 w 6719886"/>
              <a:gd name="connsiteY60" fmla="*/ 1152523 h 2402679"/>
              <a:gd name="connsiteX61" fmla="*/ 435767 w 6719886"/>
              <a:gd name="connsiteY61" fmla="*/ 1185860 h 2402679"/>
              <a:gd name="connsiteX62" fmla="*/ 492917 w 6719886"/>
              <a:gd name="connsiteY62" fmla="*/ 1226342 h 2402679"/>
              <a:gd name="connsiteX63" fmla="*/ 550068 w 6719886"/>
              <a:gd name="connsiteY63" fmla="*/ 1354929 h 2402679"/>
              <a:gd name="connsiteX64" fmla="*/ 600073 w 6719886"/>
              <a:gd name="connsiteY64" fmla="*/ 1450179 h 2402679"/>
              <a:gd name="connsiteX65" fmla="*/ 700086 w 6719886"/>
              <a:gd name="connsiteY65" fmla="*/ 1459703 h 2402679"/>
              <a:gd name="connsiteX66" fmla="*/ 709611 w 6719886"/>
              <a:gd name="connsiteY66" fmla="*/ 1523998 h 2402679"/>
              <a:gd name="connsiteX67" fmla="*/ 676274 w 6719886"/>
              <a:gd name="connsiteY67" fmla="*/ 1619247 h 2402679"/>
              <a:gd name="connsiteX68" fmla="*/ 616742 w 6719886"/>
              <a:gd name="connsiteY68" fmla="*/ 1709735 h 2402679"/>
              <a:gd name="connsiteX69" fmla="*/ 645317 w 6719886"/>
              <a:gd name="connsiteY69" fmla="*/ 1666873 h 2402679"/>
              <a:gd name="connsiteX70" fmla="*/ 702467 w 6719886"/>
              <a:gd name="connsiteY70" fmla="*/ 1750216 h 2402679"/>
              <a:gd name="connsiteX71" fmla="*/ 919161 w 6719886"/>
              <a:gd name="connsiteY71" fmla="*/ 1828798 h 2402679"/>
              <a:gd name="connsiteX72" fmla="*/ 954880 w 6719886"/>
              <a:gd name="connsiteY72" fmla="*/ 1826417 h 2402679"/>
              <a:gd name="connsiteX73" fmla="*/ 1023936 w 6719886"/>
              <a:gd name="connsiteY73" fmla="*/ 1840704 h 2402679"/>
              <a:gd name="connsiteX74" fmla="*/ 1126330 w 6719886"/>
              <a:gd name="connsiteY74" fmla="*/ 1840704 h 2402679"/>
              <a:gd name="connsiteX75" fmla="*/ 1195386 w 6719886"/>
              <a:gd name="connsiteY75" fmla="*/ 1802604 h 2402679"/>
              <a:gd name="connsiteX76" fmla="*/ 1254917 w 6719886"/>
              <a:gd name="connsiteY76" fmla="*/ 1800223 h 2402679"/>
              <a:gd name="connsiteX77" fmla="*/ 1362073 w 6719886"/>
              <a:gd name="connsiteY77" fmla="*/ 1871660 h 2402679"/>
              <a:gd name="connsiteX78" fmla="*/ 1366836 w 6719886"/>
              <a:gd name="connsiteY78" fmla="*/ 1840704 h 2402679"/>
              <a:gd name="connsiteX79" fmla="*/ 1438273 w 6719886"/>
              <a:gd name="connsiteY79" fmla="*/ 1878804 h 2402679"/>
              <a:gd name="connsiteX80" fmla="*/ 1559717 w 6719886"/>
              <a:gd name="connsiteY80" fmla="*/ 1962148 h 2402679"/>
              <a:gd name="connsiteX81" fmla="*/ 1638298 w 6719886"/>
              <a:gd name="connsiteY81" fmla="*/ 1978816 h 2402679"/>
              <a:gd name="connsiteX82" fmla="*/ 1702592 w 6719886"/>
              <a:gd name="connsiteY82" fmla="*/ 2093116 h 2402679"/>
              <a:gd name="connsiteX83" fmla="*/ 1914523 w 6719886"/>
              <a:gd name="connsiteY83" fmla="*/ 2193129 h 2402679"/>
              <a:gd name="connsiteX84" fmla="*/ 2028823 w 6719886"/>
              <a:gd name="connsiteY84" fmla="*/ 2200273 h 2402679"/>
              <a:gd name="connsiteX85" fmla="*/ 2250280 w 6719886"/>
              <a:gd name="connsiteY85" fmla="*/ 2181223 h 2402679"/>
              <a:gd name="connsiteX86" fmla="*/ 2357436 w 6719886"/>
              <a:gd name="connsiteY86" fmla="*/ 2181223 h 2402679"/>
              <a:gd name="connsiteX87" fmla="*/ 2426492 w 6719886"/>
              <a:gd name="connsiteY87" fmla="*/ 2216941 h 2402679"/>
              <a:gd name="connsiteX88" fmla="*/ 2481261 w 6719886"/>
              <a:gd name="connsiteY88" fmla="*/ 2269329 h 2402679"/>
              <a:gd name="connsiteX89" fmla="*/ 2557461 w 6719886"/>
              <a:gd name="connsiteY89" fmla="*/ 2250279 h 2402679"/>
              <a:gd name="connsiteX90" fmla="*/ 2647948 w 6719886"/>
              <a:gd name="connsiteY90" fmla="*/ 2233610 h 2402679"/>
              <a:gd name="connsiteX91" fmla="*/ 2702717 w 6719886"/>
              <a:gd name="connsiteY91" fmla="*/ 2252660 h 2402679"/>
              <a:gd name="connsiteX92" fmla="*/ 2824161 w 6719886"/>
              <a:gd name="connsiteY92" fmla="*/ 2352673 h 2402679"/>
              <a:gd name="connsiteX93" fmla="*/ 2902742 w 6719886"/>
              <a:gd name="connsiteY93" fmla="*/ 2395535 h 2402679"/>
              <a:gd name="connsiteX94" fmla="*/ 3000373 w 6719886"/>
              <a:gd name="connsiteY94" fmla="*/ 2402679 h 2402679"/>
              <a:gd name="connsiteX95" fmla="*/ 3088480 w 6719886"/>
              <a:gd name="connsiteY95" fmla="*/ 2390773 h 2402679"/>
              <a:gd name="connsiteX96" fmla="*/ 3121817 w 6719886"/>
              <a:gd name="connsiteY96" fmla="*/ 2352673 h 2402679"/>
              <a:gd name="connsiteX97" fmla="*/ 3093242 w 6719886"/>
              <a:gd name="connsiteY97" fmla="*/ 2295523 h 2402679"/>
              <a:gd name="connsiteX98" fmla="*/ 2997992 w 6719886"/>
              <a:gd name="connsiteY98" fmla="*/ 2262185 h 2402679"/>
              <a:gd name="connsiteX99" fmla="*/ 2881311 w 6719886"/>
              <a:gd name="connsiteY99" fmla="*/ 2262185 h 2402679"/>
              <a:gd name="connsiteX100" fmla="*/ 2850355 w 6719886"/>
              <a:gd name="connsiteY100" fmla="*/ 2245516 h 2402679"/>
              <a:gd name="connsiteX101" fmla="*/ 2871786 w 6719886"/>
              <a:gd name="connsiteY101" fmla="*/ 2224085 h 2402679"/>
              <a:gd name="connsiteX102" fmla="*/ 2964655 w 6719886"/>
              <a:gd name="connsiteY102" fmla="*/ 2212179 h 2402679"/>
              <a:gd name="connsiteX103" fmla="*/ 3052761 w 6719886"/>
              <a:gd name="connsiteY103" fmla="*/ 2214560 h 2402679"/>
              <a:gd name="connsiteX104" fmla="*/ 3131342 w 6719886"/>
              <a:gd name="connsiteY104" fmla="*/ 2159791 h 2402679"/>
              <a:gd name="connsiteX105" fmla="*/ 3169442 w 6719886"/>
              <a:gd name="connsiteY105" fmla="*/ 2162173 h 2402679"/>
              <a:gd name="connsiteX106" fmla="*/ 3219448 w 6719886"/>
              <a:gd name="connsiteY106" fmla="*/ 2209798 h 2402679"/>
              <a:gd name="connsiteX107" fmla="*/ 3288505 w 6719886"/>
              <a:gd name="connsiteY107" fmla="*/ 2228848 h 2402679"/>
              <a:gd name="connsiteX108" fmla="*/ 3300411 w 6719886"/>
              <a:gd name="connsiteY108" fmla="*/ 2259804 h 2402679"/>
              <a:gd name="connsiteX109" fmla="*/ 3300411 w 6719886"/>
              <a:gd name="connsiteY109" fmla="*/ 2295523 h 2402679"/>
              <a:gd name="connsiteX110" fmla="*/ 3252786 w 6719886"/>
              <a:gd name="connsiteY110" fmla="*/ 2331241 h 2402679"/>
              <a:gd name="connsiteX111" fmla="*/ 3207542 w 6719886"/>
              <a:gd name="connsiteY111" fmla="*/ 2288379 h 2402679"/>
              <a:gd name="connsiteX112" fmla="*/ 3183730 w 6719886"/>
              <a:gd name="connsiteY112" fmla="*/ 2240754 h 2402679"/>
              <a:gd name="connsiteX113" fmla="*/ 3157536 w 6719886"/>
              <a:gd name="connsiteY113" fmla="*/ 2262185 h 2402679"/>
              <a:gd name="connsiteX114" fmla="*/ 3174205 w 6719886"/>
              <a:gd name="connsiteY114" fmla="*/ 2340766 h 2402679"/>
              <a:gd name="connsiteX115" fmla="*/ 3240880 w 6719886"/>
              <a:gd name="connsiteY115" fmla="*/ 2357435 h 2402679"/>
              <a:gd name="connsiteX116" fmla="*/ 3348036 w 6719886"/>
              <a:gd name="connsiteY116" fmla="*/ 2374104 h 2402679"/>
              <a:gd name="connsiteX117" fmla="*/ 3462336 w 6719886"/>
              <a:gd name="connsiteY117" fmla="*/ 2328860 h 2402679"/>
              <a:gd name="connsiteX118" fmla="*/ 3567111 w 6719886"/>
              <a:gd name="connsiteY118" fmla="*/ 2324098 h 2402679"/>
              <a:gd name="connsiteX119" fmla="*/ 3640930 w 6719886"/>
              <a:gd name="connsiteY119" fmla="*/ 2336004 h 2402679"/>
              <a:gd name="connsiteX120" fmla="*/ 3676648 w 6719886"/>
              <a:gd name="connsiteY120" fmla="*/ 2290760 h 2402679"/>
              <a:gd name="connsiteX121" fmla="*/ 3724273 w 6719886"/>
              <a:gd name="connsiteY121" fmla="*/ 2269329 h 2402679"/>
              <a:gd name="connsiteX122" fmla="*/ 3767136 w 6719886"/>
              <a:gd name="connsiteY122" fmla="*/ 2274091 h 2402679"/>
              <a:gd name="connsiteX123" fmla="*/ 3817142 w 6719886"/>
              <a:gd name="connsiteY123" fmla="*/ 2328860 h 2402679"/>
              <a:gd name="connsiteX124" fmla="*/ 3821905 w 6719886"/>
              <a:gd name="connsiteY124" fmla="*/ 2331241 h 2402679"/>
              <a:gd name="connsiteX125" fmla="*/ 3862386 w 6719886"/>
              <a:gd name="connsiteY125" fmla="*/ 2355054 h 2402679"/>
              <a:gd name="connsiteX126" fmla="*/ 3919536 w 6719886"/>
              <a:gd name="connsiteY126" fmla="*/ 2359816 h 2402679"/>
              <a:gd name="connsiteX127" fmla="*/ 3960017 w 6719886"/>
              <a:gd name="connsiteY127" fmla="*/ 2350291 h 2402679"/>
              <a:gd name="connsiteX128" fmla="*/ 3993355 w 6719886"/>
              <a:gd name="connsiteY128" fmla="*/ 2307429 h 2402679"/>
              <a:gd name="connsiteX129" fmla="*/ 4126705 w 6719886"/>
              <a:gd name="connsiteY129" fmla="*/ 2338385 h 2402679"/>
              <a:gd name="connsiteX130" fmla="*/ 4188617 w 6719886"/>
              <a:gd name="connsiteY130" fmla="*/ 2269329 h 2402679"/>
              <a:gd name="connsiteX131" fmla="*/ 4364830 w 6719886"/>
              <a:gd name="connsiteY131" fmla="*/ 2297904 h 2402679"/>
              <a:gd name="connsiteX132" fmla="*/ 4419598 w 6719886"/>
              <a:gd name="connsiteY132" fmla="*/ 2297904 h 2402679"/>
              <a:gd name="connsiteX133" fmla="*/ 4479130 w 6719886"/>
              <a:gd name="connsiteY133" fmla="*/ 2193129 h 2402679"/>
              <a:gd name="connsiteX134" fmla="*/ 4586286 w 6719886"/>
              <a:gd name="connsiteY134" fmla="*/ 2228848 h 2402679"/>
              <a:gd name="connsiteX135" fmla="*/ 4624386 w 6719886"/>
              <a:gd name="connsiteY135" fmla="*/ 2255041 h 2402679"/>
              <a:gd name="connsiteX136" fmla="*/ 4686298 w 6719886"/>
              <a:gd name="connsiteY136" fmla="*/ 2183604 h 2402679"/>
              <a:gd name="connsiteX137" fmla="*/ 4922042 w 6719886"/>
              <a:gd name="connsiteY137" fmla="*/ 2216941 h 2402679"/>
              <a:gd name="connsiteX138" fmla="*/ 4879180 w 6719886"/>
              <a:gd name="connsiteY138" fmla="*/ 2274091 h 2402679"/>
              <a:gd name="connsiteX139" fmla="*/ 4938711 w 6719886"/>
              <a:gd name="connsiteY139" fmla="*/ 2336004 h 2402679"/>
              <a:gd name="connsiteX140" fmla="*/ 4974430 w 6719886"/>
              <a:gd name="connsiteY140" fmla="*/ 2364579 h 2402679"/>
              <a:gd name="connsiteX141" fmla="*/ 5157786 w 6719886"/>
              <a:gd name="connsiteY141" fmla="*/ 2378866 h 2402679"/>
              <a:gd name="connsiteX142" fmla="*/ 5360192 w 6719886"/>
              <a:gd name="connsiteY142" fmla="*/ 2362198 h 2402679"/>
              <a:gd name="connsiteX143" fmla="*/ 5557836 w 6719886"/>
              <a:gd name="connsiteY143" fmla="*/ 2340766 h 2402679"/>
              <a:gd name="connsiteX144" fmla="*/ 5726905 w 6719886"/>
              <a:gd name="connsiteY144" fmla="*/ 2319335 h 2402679"/>
              <a:gd name="connsiteX145" fmla="*/ 5834061 w 6719886"/>
              <a:gd name="connsiteY145" fmla="*/ 2328860 h 2402679"/>
              <a:gd name="connsiteX146" fmla="*/ 5910261 w 6719886"/>
              <a:gd name="connsiteY146" fmla="*/ 2288379 h 2402679"/>
              <a:gd name="connsiteX147" fmla="*/ 5967411 w 6719886"/>
              <a:gd name="connsiteY147" fmla="*/ 2221704 h 2402679"/>
              <a:gd name="connsiteX148" fmla="*/ 6019798 w 6719886"/>
              <a:gd name="connsiteY148" fmla="*/ 2212179 h 2402679"/>
              <a:gd name="connsiteX149" fmla="*/ 6157911 w 6719886"/>
              <a:gd name="connsiteY149" fmla="*/ 2250279 h 2402679"/>
              <a:gd name="connsiteX150" fmla="*/ 6217442 w 6719886"/>
              <a:gd name="connsiteY150" fmla="*/ 2238373 h 2402679"/>
              <a:gd name="connsiteX151" fmla="*/ 6296023 w 6719886"/>
              <a:gd name="connsiteY151" fmla="*/ 2266948 h 2402679"/>
              <a:gd name="connsiteX152" fmla="*/ 6357936 w 6719886"/>
              <a:gd name="connsiteY152" fmla="*/ 2309810 h 2402679"/>
              <a:gd name="connsiteX153" fmla="*/ 6453186 w 6719886"/>
              <a:gd name="connsiteY153" fmla="*/ 2316954 h 2402679"/>
              <a:gd name="connsiteX154" fmla="*/ 6491286 w 6719886"/>
              <a:gd name="connsiteY154" fmla="*/ 2300285 h 2402679"/>
              <a:gd name="connsiteX155" fmla="*/ 6553198 w 6719886"/>
              <a:gd name="connsiteY155" fmla="*/ 2300285 h 2402679"/>
              <a:gd name="connsiteX156" fmla="*/ 6672261 w 6719886"/>
              <a:gd name="connsiteY156" fmla="*/ 2321716 h 2402679"/>
              <a:gd name="connsiteX157" fmla="*/ 6717505 w 6719886"/>
              <a:gd name="connsiteY157" fmla="*/ 2305048 h 2402679"/>
              <a:gd name="connsiteX158" fmla="*/ 6700836 w 6719886"/>
              <a:gd name="connsiteY158" fmla="*/ 2247898 h 2402679"/>
              <a:gd name="connsiteX159" fmla="*/ 6719886 w 6719886"/>
              <a:gd name="connsiteY159" fmla="*/ 2188366 h 2402679"/>
              <a:gd name="connsiteX160" fmla="*/ 6705598 w 6719886"/>
              <a:gd name="connsiteY160" fmla="*/ 2121691 h 2402679"/>
              <a:gd name="connsiteX161" fmla="*/ 6688930 w 6719886"/>
              <a:gd name="connsiteY161" fmla="*/ 2069304 h 2402679"/>
              <a:gd name="connsiteX162" fmla="*/ 6715123 w 6719886"/>
              <a:gd name="connsiteY162" fmla="*/ 2052635 h 2402679"/>
              <a:gd name="connsiteX163" fmla="*/ 6707980 w 6719886"/>
              <a:gd name="connsiteY163"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5257 w 6719886"/>
              <a:gd name="connsiteY51" fmla="*/ 2381 h 2402679"/>
              <a:gd name="connsiteX52" fmla="*/ 126207 w 6719886"/>
              <a:gd name="connsiteY52" fmla="*/ 71437 h 2402679"/>
              <a:gd name="connsiteX53" fmla="*/ 0 w 6719886"/>
              <a:gd name="connsiteY53" fmla="*/ 628650 h 2402679"/>
              <a:gd name="connsiteX54" fmla="*/ 109538 w 6719886"/>
              <a:gd name="connsiteY54" fmla="*/ 726278 h 2402679"/>
              <a:gd name="connsiteX55" fmla="*/ 88106 w 6719886"/>
              <a:gd name="connsiteY55" fmla="*/ 802480 h 2402679"/>
              <a:gd name="connsiteX56" fmla="*/ 104776 w 6719886"/>
              <a:gd name="connsiteY56" fmla="*/ 907254 h 2402679"/>
              <a:gd name="connsiteX57" fmla="*/ 180975 w 6719886"/>
              <a:gd name="connsiteY57" fmla="*/ 1028698 h 2402679"/>
              <a:gd name="connsiteX58" fmla="*/ 242887 w 6719886"/>
              <a:gd name="connsiteY58" fmla="*/ 1057272 h 2402679"/>
              <a:gd name="connsiteX59" fmla="*/ 316706 w 6719886"/>
              <a:gd name="connsiteY59" fmla="*/ 1119185 h 2402679"/>
              <a:gd name="connsiteX60" fmla="*/ 366712 w 6719886"/>
              <a:gd name="connsiteY60" fmla="*/ 1152523 h 2402679"/>
              <a:gd name="connsiteX61" fmla="*/ 435767 w 6719886"/>
              <a:gd name="connsiteY61" fmla="*/ 1185860 h 2402679"/>
              <a:gd name="connsiteX62" fmla="*/ 492917 w 6719886"/>
              <a:gd name="connsiteY62" fmla="*/ 1226342 h 2402679"/>
              <a:gd name="connsiteX63" fmla="*/ 550068 w 6719886"/>
              <a:gd name="connsiteY63" fmla="*/ 1354929 h 2402679"/>
              <a:gd name="connsiteX64" fmla="*/ 600073 w 6719886"/>
              <a:gd name="connsiteY64" fmla="*/ 1450179 h 2402679"/>
              <a:gd name="connsiteX65" fmla="*/ 700086 w 6719886"/>
              <a:gd name="connsiteY65" fmla="*/ 1459703 h 2402679"/>
              <a:gd name="connsiteX66" fmla="*/ 709611 w 6719886"/>
              <a:gd name="connsiteY66" fmla="*/ 1523998 h 2402679"/>
              <a:gd name="connsiteX67" fmla="*/ 676274 w 6719886"/>
              <a:gd name="connsiteY67" fmla="*/ 1619247 h 2402679"/>
              <a:gd name="connsiteX68" fmla="*/ 616742 w 6719886"/>
              <a:gd name="connsiteY68" fmla="*/ 1709735 h 2402679"/>
              <a:gd name="connsiteX69" fmla="*/ 645317 w 6719886"/>
              <a:gd name="connsiteY69" fmla="*/ 1666873 h 2402679"/>
              <a:gd name="connsiteX70" fmla="*/ 702467 w 6719886"/>
              <a:gd name="connsiteY70" fmla="*/ 1750216 h 2402679"/>
              <a:gd name="connsiteX71" fmla="*/ 919161 w 6719886"/>
              <a:gd name="connsiteY71" fmla="*/ 1828798 h 2402679"/>
              <a:gd name="connsiteX72" fmla="*/ 954880 w 6719886"/>
              <a:gd name="connsiteY72" fmla="*/ 1826417 h 2402679"/>
              <a:gd name="connsiteX73" fmla="*/ 1023936 w 6719886"/>
              <a:gd name="connsiteY73" fmla="*/ 1840704 h 2402679"/>
              <a:gd name="connsiteX74" fmla="*/ 1126330 w 6719886"/>
              <a:gd name="connsiteY74" fmla="*/ 1840704 h 2402679"/>
              <a:gd name="connsiteX75" fmla="*/ 1195386 w 6719886"/>
              <a:gd name="connsiteY75" fmla="*/ 1802604 h 2402679"/>
              <a:gd name="connsiteX76" fmla="*/ 1254917 w 6719886"/>
              <a:gd name="connsiteY76" fmla="*/ 1800223 h 2402679"/>
              <a:gd name="connsiteX77" fmla="*/ 1362073 w 6719886"/>
              <a:gd name="connsiteY77" fmla="*/ 1871660 h 2402679"/>
              <a:gd name="connsiteX78" fmla="*/ 1366836 w 6719886"/>
              <a:gd name="connsiteY78" fmla="*/ 1840704 h 2402679"/>
              <a:gd name="connsiteX79" fmla="*/ 1438273 w 6719886"/>
              <a:gd name="connsiteY79" fmla="*/ 1878804 h 2402679"/>
              <a:gd name="connsiteX80" fmla="*/ 1559717 w 6719886"/>
              <a:gd name="connsiteY80" fmla="*/ 1962148 h 2402679"/>
              <a:gd name="connsiteX81" fmla="*/ 1638298 w 6719886"/>
              <a:gd name="connsiteY81" fmla="*/ 1978816 h 2402679"/>
              <a:gd name="connsiteX82" fmla="*/ 1702592 w 6719886"/>
              <a:gd name="connsiteY82" fmla="*/ 2093116 h 2402679"/>
              <a:gd name="connsiteX83" fmla="*/ 1914523 w 6719886"/>
              <a:gd name="connsiteY83" fmla="*/ 2193129 h 2402679"/>
              <a:gd name="connsiteX84" fmla="*/ 2028823 w 6719886"/>
              <a:gd name="connsiteY84" fmla="*/ 2200273 h 2402679"/>
              <a:gd name="connsiteX85" fmla="*/ 2250280 w 6719886"/>
              <a:gd name="connsiteY85" fmla="*/ 2181223 h 2402679"/>
              <a:gd name="connsiteX86" fmla="*/ 2357436 w 6719886"/>
              <a:gd name="connsiteY86" fmla="*/ 2181223 h 2402679"/>
              <a:gd name="connsiteX87" fmla="*/ 2426492 w 6719886"/>
              <a:gd name="connsiteY87" fmla="*/ 2216941 h 2402679"/>
              <a:gd name="connsiteX88" fmla="*/ 2481261 w 6719886"/>
              <a:gd name="connsiteY88" fmla="*/ 2269329 h 2402679"/>
              <a:gd name="connsiteX89" fmla="*/ 2557461 w 6719886"/>
              <a:gd name="connsiteY89" fmla="*/ 2250279 h 2402679"/>
              <a:gd name="connsiteX90" fmla="*/ 2647948 w 6719886"/>
              <a:gd name="connsiteY90" fmla="*/ 2233610 h 2402679"/>
              <a:gd name="connsiteX91" fmla="*/ 2702717 w 6719886"/>
              <a:gd name="connsiteY91" fmla="*/ 2252660 h 2402679"/>
              <a:gd name="connsiteX92" fmla="*/ 2824161 w 6719886"/>
              <a:gd name="connsiteY92" fmla="*/ 2352673 h 2402679"/>
              <a:gd name="connsiteX93" fmla="*/ 2902742 w 6719886"/>
              <a:gd name="connsiteY93" fmla="*/ 2395535 h 2402679"/>
              <a:gd name="connsiteX94" fmla="*/ 3000373 w 6719886"/>
              <a:gd name="connsiteY94" fmla="*/ 2402679 h 2402679"/>
              <a:gd name="connsiteX95" fmla="*/ 3088480 w 6719886"/>
              <a:gd name="connsiteY95" fmla="*/ 2390773 h 2402679"/>
              <a:gd name="connsiteX96" fmla="*/ 3121817 w 6719886"/>
              <a:gd name="connsiteY96" fmla="*/ 2352673 h 2402679"/>
              <a:gd name="connsiteX97" fmla="*/ 3093242 w 6719886"/>
              <a:gd name="connsiteY97" fmla="*/ 2295523 h 2402679"/>
              <a:gd name="connsiteX98" fmla="*/ 2997992 w 6719886"/>
              <a:gd name="connsiteY98" fmla="*/ 2262185 h 2402679"/>
              <a:gd name="connsiteX99" fmla="*/ 2881311 w 6719886"/>
              <a:gd name="connsiteY99" fmla="*/ 2262185 h 2402679"/>
              <a:gd name="connsiteX100" fmla="*/ 2850355 w 6719886"/>
              <a:gd name="connsiteY100" fmla="*/ 2245516 h 2402679"/>
              <a:gd name="connsiteX101" fmla="*/ 2871786 w 6719886"/>
              <a:gd name="connsiteY101" fmla="*/ 2224085 h 2402679"/>
              <a:gd name="connsiteX102" fmla="*/ 2964655 w 6719886"/>
              <a:gd name="connsiteY102" fmla="*/ 2212179 h 2402679"/>
              <a:gd name="connsiteX103" fmla="*/ 3052761 w 6719886"/>
              <a:gd name="connsiteY103" fmla="*/ 2214560 h 2402679"/>
              <a:gd name="connsiteX104" fmla="*/ 3131342 w 6719886"/>
              <a:gd name="connsiteY104" fmla="*/ 2159791 h 2402679"/>
              <a:gd name="connsiteX105" fmla="*/ 3169442 w 6719886"/>
              <a:gd name="connsiteY105" fmla="*/ 2162173 h 2402679"/>
              <a:gd name="connsiteX106" fmla="*/ 3219448 w 6719886"/>
              <a:gd name="connsiteY106" fmla="*/ 2209798 h 2402679"/>
              <a:gd name="connsiteX107" fmla="*/ 3288505 w 6719886"/>
              <a:gd name="connsiteY107" fmla="*/ 2228848 h 2402679"/>
              <a:gd name="connsiteX108" fmla="*/ 3300411 w 6719886"/>
              <a:gd name="connsiteY108" fmla="*/ 2259804 h 2402679"/>
              <a:gd name="connsiteX109" fmla="*/ 3300411 w 6719886"/>
              <a:gd name="connsiteY109" fmla="*/ 2295523 h 2402679"/>
              <a:gd name="connsiteX110" fmla="*/ 3252786 w 6719886"/>
              <a:gd name="connsiteY110" fmla="*/ 2331241 h 2402679"/>
              <a:gd name="connsiteX111" fmla="*/ 3207542 w 6719886"/>
              <a:gd name="connsiteY111" fmla="*/ 2288379 h 2402679"/>
              <a:gd name="connsiteX112" fmla="*/ 3183730 w 6719886"/>
              <a:gd name="connsiteY112" fmla="*/ 2240754 h 2402679"/>
              <a:gd name="connsiteX113" fmla="*/ 3157536 w 6719886"/>
              <a:gd name="connsiteY113" fmla="*/ 2262185 h 2402679"/>
              <a:gd name="connsiteX114" fmla="*/ 3174205 w 6719886"/>
              <a:gd name="connsiteY114" fmla="*/ 2340766 h 2402679"/>
              <a:gd name="connsiteX115" fmla="*/ 3240880 w 6719886"/>
              <a:gd name="connsiteY115" fmla="*/ 2357435 h 2402679"/>
              <a:gd name="connsiteX116" fmla="*/ 3348036 w 6719886"/>
              <a:gd name="connsiteY116" fmla="*/ 2374104 h 2402679"/>
              <a:gd name="connsiteX117" fmla="*/ 3462336 w 6719886"/>
              <a:gd name="connsiteY117" fmla="*/ 2328860 h 2402679"/>
              <a:gd name="connsiteX118" fmla="*/ 3567111 w 6719886"/>
              <a:gd name="connsiteY118" fmla="*/ 2324098 h 2402679"/>
              <a:gd name="connsiteX119" fmla="*/ 3640930 w 6719886"/>
              <a:gd name="connsiteY119" fmla="*/ 2336004 h 2402679"/>
              <a:gd name="connsiteX120" fmla="*/ 3676648 w 6719886"/>
              <a:gd name="connsiteY120" fmla="*/ 2290760 h 2402679"/>
              <a:gd name="connsiteX121" fmla="*/ 3724273 w 6719886"/>
              <a:gd name="connsiteY121" fmla="*/ 2269329 h 2402679"/>
              <a:gd name="connsiteX122" fmla="*/ 3767136 w 6719886"/>
              <a:gd name="connsiteY122" fmla="*/ 2274091 h 2402679"/>
              <a:gd name="connsiteX123" fmla="*/ 3817142 w 6719886"/>
              <a:gd name="connsiteY123" fmla="*/ 2328860 h 2402679"/>
              <a:gd name="connsiteX124" fmla="*/ 3821905 w 6719886"/>
              <a:gd name="connsiteY124" fmla="*/ 2331241 h 2402679"/>
              <a:gd name="connsiteX125" fmla="*/ 3862386 w 6719886"/>
              <a:gd name="connsiteY125" fmla="*/ 2355054 h 2402679"/>
              <a:gd name="connsiteX126" fmla="*/ 3919536 w 6719886"/>
              <a:gd name="connsiteY126" fmla="*/ 2359816 h 2402679"/>
              <a:gd name="connsiteX127" fmla="*/ 3960017 w 6719886"/>
              <a:gd name="connsiteY127" fmla="*/ 2350291 h 2402679"/>
              <a:gd name="connsiteX128" fmla="*/ 3993355 w 6719886"/>
              <a:gd name="connsiteY128" fmla="*/ 2307429 h 2402679"/>
              <a:gd name="connsiteX129" fmla="*/ 4126705 w 6719886"/>
              <a:gd name="connsiteY129" fmla="*/ 2338385 h 2402679"/>
              <a:gd name="connsiteX130" fmla="*/ 4188617 w 6719886"/>
              <a:gd name="connsiteY130" fmla="*/ 2269329 h 2402679"/>
              <a:gd name="connsiteX131" fmla="*/ 4364830 w 6719886"/>
              <a:gd name="connsiteY131" fmla="*/ 2297904 h 2402679"/>
              <a:gd name="connsiteX132" fmla="*/ 4419598 w 6719886"/>
              <a:gd name="connsiteY132" fmla="*/ 2297904 h 2402679"/>
              <a:gd name="connsiteX133" fmla="*/ 4479130 w 6719886"/>
              <a:gd name="connsiteY133" fmla="*/ 2193129 h 2402679"/>
              <a:gd name="connsiteX134" fmla="*/ 4586286 w 6719886"/>
              <a:gd name="connsiteY134" fmla="*/ 2228848 h 2402679"/>
              <a:gd name="connsiteX135" fmla="*/ 4624386 w 6719886"/>
              <a:gd name="connsiteY135" fmla="*/ 2255041 h 2402679"/>
              <a:gd name="connsiteX136" fmla="*/ 4686298 w 6719886"/>
              <a:gd name="connsiteY136" fmla="*/ 2183604 h 2402679"/>
              <a:gd name="connsiteX137" fmla="*/ 4922042 w 6719886"/>
              <a:gd name="connsiteY137" fmla="*/ 2216941 h 2402679"/>
              <a:gd name="connsiteX138" fmla="*/ 4879180 w 6719886"/>
              <a:gd name="connsiteY138" fmla="*/ 2274091 h 2402679"/>
              <a:gd name="connsiteX139" fmla="*/ 4938711 w 6719886"/>
              <a:gd name="connsiteY139" fmla="*/ 2336004 h 2402679"/>
              <a:gd name="connsiteX140" fmla="*/ 4974430 w 6719886"/>
              <a:gd name="connsiteY140" fmla="*/ 2364579 h 2402679"/>
              <a:gd name="connsiteX141" fmla="*/ 5157786 w 6719886"/>
              <a:gd name="connsiteY141" fmla="*/ 2378866 h 2402679"/>
              <a:gd name="connsiteX142" fmla="*/ 5360192 w 6719886"/>
              <a:gd name="connsiteY142" fmla="*/ 2362198 h 2402679"/>
              <a:gd name="connsiteX143" fmla="*/ 5557836 w 6719886"/>
              <a:gd name="connsiteY143" fmla="*/ 2340766 h 2402679"/>
              <a:gd name="connsiteX144" fmla="*/ 5726905 w 6719886"/>
              <a:gd name="connsiteY144" fmla="*/ 2319335 h 2402679"/>
              <a:gd name="connsiteX145" fmla="*/ 5834061 w 6719886"/>
              <a:gd name="connsiteY145" fmla="*/ 2328860 h 2402679"/>
              <a:gd name="connsiteX146" fmla="*/ 5910261 w 6719886"/>
              <a:gd name="connsiteY146" fmla="*/ 2288379 h 2402679"/>
              <a:gd name="connsiteX147" fmla="*/ 5967411 w 6719886"/>
              <a:gd name="connsiteY147" fmla="*/ 2221704 h 2402679"/>
              <a:gd name="connsiteX148" fmla="*/ 6019798 w 6719886"/>
              <a:gd name="connsiteY148" fmla="*/ 2212179 h 2402679"/>
              <a:gd name="connsiteX149" fmla="*/ 6157911 w 6719886"/>
              <a:gd name="connsiteY149" fmla="*/ 2250279 h 2402679"/>
              <a:gd name="connsiteX150" fmla="*/ 6217442 w 6719886"/>
              <a:gd name="connsiteY150" fmla="*/ 2238373 h 2402679"/>
              <a:gd name="connsiteX151" fmla="*/ 6296023 w 6719886"/>
              <a:gd name="connsiteY151" fmla="*/ 2266948 h 2402679"/>
              <a:gd name="connsiteX152" fmla="*/ 6357936 w 6719886"/>
              <a:gd name="connsiteY152" fmla="*/ 2309810 h 2402679"/>
              <a:gd name="connsiteX153" fmla="*/ 6453186 w 6719886"/>
              <a:gd name="connsiteY153" fmla="*/ 2316954 h 2402679"/>
              <a:gd name="connsiteX154" fmla="*/ 6491286 w 6719886"/>
              <a:gd name="connsiteY154" fmla="*/ 2300285 h 2402679"/>
              <a:gd name="connsiteX155" fmla="*/ 6553198 w 6719886"/>
              <a:gd name="connsiteY155" fmla="*/ 2300285 h 2402679"/>
              <a:gd name="connsiteX156" fmla="*/ 6672261 w 6719886"/>
              <a:gd name="connsiteY156" fmla="*/ 2321716 h 2402679"/>
              <a:gd name="connsiteX157" fmla="*/ 6717505 w 6719886"/>
              <a:gd name="connsiteY157" fmla="*/ 2305048 h 2402679"/>
              <a:gd name="connsiteX158" fmla="*/ 6700836 w 6719886"/>
              <a:gd name="connsiteY158" fmla="*/ 2247898 h 2402679"/>
              <a:gd name="connsiteX159" fmla="*/ 6719886 w 6719886"/>
              <a:gd name="connsiteY159" fmla="*/ 2188366 h 2402679"/>
              <a:gd name="connsiteX160" fmla="*/ 6705598 w 6719886"/>
              <a:gd name="connsiteY160" fmla="*/ 2121691 h 2402679"/>
              <a:gd name="connsiteX161" fmla="*/ 6688930 w 6719886"/>
              <a:gd name="connsiteY161" fmla="*/ 2069304 h 2402679"/>
              <a:gd name="connsiteX162" fmla="*/ 6715123 w 6719886"/>
              <a:gd name="connsiteY162" fmla="*/ 2052635 h 2402679"/>
              <a:gd name="connsiteX163" fmla="*/ 6707980 w 6719886"/>
              <a:gd name="connsiteY163" fmla="*/ 1988341 h 2402679"/>
              <a:gd name="connsiteX0" fmla="*/ 6707980 w 6719886"/>
              <a:gd name="connsiteY0" fmla="*/ 1988341 h 2402679"/>
              <a:gd name="connsiteX1" fmla="*/ 6598442 w 6719886"/>
              <a:gd name="connsiteY1" fmla="*/ 1952623 h 2402679"/>
              <a:gd name="connsiteX2" fmla="*/ 6541292 w 6719886"/>
              <a:gd name="connsiteY2" fmla="*/ 1966910 h 2402679"/>
              <a:gd name="connsiteX3" fmla="*/ 6481761 w 6719886"/>
              <a:gd name="connsiteY3" fmla="*/ 1947860 h 2402679"/>
              <a:gd name="connsiteX4" fmla="*/ 6372223 w 6719886"/>
              <a:gd name="connsiteY4" fmla="*/ 1888329 h 2402679"/>
              <a:gd name="connsiteX5" fmla="*/ 6212680 w 6719886"/>
              <a:gd name="connsiteY5" fmla="*/ 1857373 h 2402679"/>
              <a:gd name="connsiteX6" fmla="*/ 6041230 w 6719886"/>
              <a:gd name="connsiteY6" fmla="*/ 1833560 h 2402679"/>
              <a:gd name="connsiteX7" fmla="*/ 5912642 w 6719886"/>
              <a:gd name="connsiteY7" fmla="*/ 1757360 h 2402679"/>
              <a:gd name="connsiteX8" fmla="*/ 5834061 w 6719886"/>
              <a:gd name="connsiteY8" fmla="*/ 1728785 h 2402679"/>
              <a:gd name="connsiteX9" fmla="*/ 5622130 w 6719886"/>
              <a:gd name="connsiteY9" fmla="*/ 1700210 h 2402679"/>
              <a:gd name="connsiteX10" fmla="*/ 5491161 w 6719886"/>
              <a:gd name="connsiteY10" fmla="*/ 1693066 h 2402679"/>
              <a:gd name="connsiteX11" fmla="*/ 5417342 w 6719886"/>
              <a:gd name="connsiteY11" fmla="*/ 1631154 h 2402679"/>
              <a:gd name="connsiteX12" fmla="*/ 5374480 w 6719886"/>
              <a:gd name="connsiteY12" fmla="*/ 1557335 h 2402679"/>
              <a:gd name="connsiteX13" fmla="*/ 5298280 w 6719886"/>
              <a:gd name="connsiteY13" fmla="*/ 1519235 h 2402679"/>
              <a:gd name="connsiteX14" fmla="*/ 5105398 w 6719886"/>
              <a:gd name="connsiteY14" fmla="*/ 1464466 h 2402679"/>
              <a:gd name="connsiteX15" fmla="*/ 4976811 w 6719886"/>
              <a:gd name="connsiteY15" fmla="*/ 1433510 h 2402679"/>
              <a:gd name="connsiteX16" fmla="*/ 4883942 w 6719886"/>
              <a:gd name="connsiteY16" fmla="*/ 1414460 h 2402679"/>
              <a:gd name="connsiteX17" fmla="*/ 4741067 w 6719886"/>
              <a:gd name="connsiteY17" fmla="*/ 1643060 h 2402679"/>
              <a:gd name="connsiteX18" fmla="*/ 4688680 w 6719886"/>
              <a:gd name="connsiteY18" fmla="*/ 1709735 h 2402679"/>
              <a:gd name="connsiteX19" fmla="*/ 4145755 w 6719886"/>
              <a:gd name="connsiteY19" fmla="*/ 1733548 h 2402679"/>
              <a:gd name="connsiteX20" fmla="*/ 3731417 w 6719886"/>
              <a:gd name="connsiteY20" fmla="*/ 1740691 h 2402679"/>
              <a:gd name="connsiteX21" fmla="*/ 3045617 w 6719886"/>
              <a:gd name="connsiteY21" fmla="*/ 1762123 h 2402679"/>
              <a:gd name="connsiteX22" fmla="*/ 2595561 w 6719886"/>
              <a:gd name="connsiteY22" fmla="*/ 1764504 h 2402679"/>
              <a:gd name="connsiteX23" fmla="*/ 2371723 w 6719886"/>
              <a:gd name="connsiteY23" fmla="*/ 1762123 h 2402679"/>
              <a:gd name="connsiteX24" fmla="*/ 2245517 w 6719886"/>
              <a:gd name="connsiteY24" fmla="*/ 1733548 h 2402679"/>
              <a:gd name="connsiteX25" fmla="*/ 2188367 w 6719886"/>
              <a:gd name="connsiteY25" fmla="*/ 1712116 h 2402679"/>
              <a:gd name="connsiteX26" fmla="*/ 2140742 w 6719886"/>
              <a:gd name="connsiteY26" fmla="*/ 1671635 h 2402679"/>
              <a:gd name="connsiteX27" fmla="*/ 2093117 w 6719886"/>
              <a:gd name="connsiteY27" fmla="*/ 1571623 h 2402679"/>
              <a:gd name="connsiteX28" fmla="*/ 2064542 w 6719886"/>
              <a:gd name="connsiteY28" fmla="*/ 1443035 h 2402679"/>
              <a:gd name="connsiteX29" fmla="*/ 2038348 w 6719886"/>
              <a:gd name="connsiteY29" fmla="*/ 1314448 h 2402679"/>
              <a:gd name="connsiteX30" fmla="*/ 2002630 w 6719886"/>
              <a:gd name="connsiteY30" fmla="*/ 1259679 h 2402679"/>
              <a:gd name="connsiteX31" fmla="*/ 1890711 w 6719886"/>
              <a:gd name="connsiteY31" fmla="*/ 1193004 h 2402679"/>
              <a:gd name="connsiteX32" fmla="*/ 1762123 w 6719886"/>
              <a:gd name="connsiteY32" fmla="*/ 1150141 h 2402679"/>
              <a:gd name="connsiteX33" fmla="*/ 1635917 w 6719886"/>
              <a:gd name="connsiteY33" fmla="*/ 1140616 h 2402679"/>
              <a:gd name="connsiteX34" fmla="*/ 1526380 w 6719886"/>
              <a:gd name="connsiteY34" fmla="*/ 1145379 h 2402679"/>
              <a:gd name="connsiteX35" fmla="*/ 1476373 w 6719886"/>
              <a:gd name="connsiteY35" fmla="*/ 1159666 h 2402679"/>
              <a:gd name="connsiteX36" fmla="*/ 1435892 w 6719886"/>
              <a:gd name="connsiteY36" fmla="*/ 1140616 h 2402679"/>
              <a:gd name="connsiteX37" fmla="*/ 1371598 w 6719886"/>
              <a:gd name="connsiteY37" fmla="*/ 1085848 h 2402679"/>
              <a:gd name="connsiteX38" fmla="*/ 1333498 w 6719886"/>
              <a:gd name="connsiteY38" fmla="*/ 1026316 h 2402679"/>
              <a:gd name="connsiteX39" fmla="*/ 1352548 w 6719886"/>
              <a:gd name="connsiteY39" fmla="*/ 1002504 h 2402679"/>
              <a:gd name="connsiteX40" fmla="*/ 1200148 w 6719886"/>
              <a:gd name="connsiteY40" fmla="*/ 935829 h 2402679"/>
              <a:gd name="connsiteX41" fmla="*/ 1078705 w 6719886"/>
              <a:gd name="connsiteY41" fmla="*/ 1023935 h 2402679"/>
              <a:gd name="connsiteX42" fmla="*/ 959642 w 6719886"/>
              <a:gd name="connsiteY42" fmla="*/ 1009648 h 2402679"/>
              <a:gd name="connsiteX43" fmla="*/ 890586 w 6719886"/>
              <a:gd name="connsiteY43" fmla="*/ 1014410 h 2402679"/>
              <a:gd name="connsiteX44" fmla="*/ 814388 w 6719886"/>
              <a:gd name="connsiteY44" fmla="*/ 966786 h 2402679"/>
              <a:gd name="connsiteX45" fmla="*/ 704850 w 6719886"/>
              <a:gd name="connsiteY45" fmla="*/ 873917 h 2402679"/>
              <a:gd name="connsiteX46" fmla="*/ 561973 w 6719886"/>
              <a:gd name="connsiteY46" fmla="*/ 776285 h 2402679"/>
              <a:gd name="connsiteX47" fmla="*/ 488156 w 6719886"/>
              <a:gd name="connsiteY47" fmla="*/ 666748 h 2402679"/>
              <a:gd name="connsiteX48" fmla="*/ 392906 w 6719886"/>
              <a:gd name="connsiteY48" fmla="*/ 542924 h 2402679"/>
              <a:gd name="connsiteX49" fmla="*/ 283369 w 6719886"/>
              <a:gd name="connsiteY49" fmla="*/ 280987 h 2402679"/>
              <a:gd name="connsiteX50" fmla="*/ 221455 w 6719886"/>
              <a:gd name="connsiteY50" fmla="*/ 0 h 2402679"/>
              <a:gd name="connsiteX51" fmla="*/ 145257 w 6719886"/>
              <a:gd name="connsiteY51" fmla="*/ 2381 h 2402679"/>
              <a:gd name="connsiteX52" fmla="*/ 126207 w 6719886"/>
              <a:gd name="connsiteY52" fmla="*/ 71437 h 2402679"/>
              <a:gd name="connsiteX53" fmla="*/ 100013 w 6719886"/>
              <a:gd name="connsiteY53" fmla="*/ 183355 h 2402679"/>
              <a:gd name="connsiteX54" fmla="*/ 0 w 6719886"/>
              <a:gd name="connsiteY54" fmla="*/ 628650 h 2402679"/>
              <a:gd name="connsiteX55" fmla="*/ 109538 w 6719886"/>
              <a:gd name="connsiteY55" fmla="*/ 726278 h 2402679"/>
              <a:gd name="connsiteX56" fmla="*/ 88106 w 6719886"/>
              <a:gd name="connsiteY56" fmla="*/ 802480 h 2402679"/>
              <a:gd name="connsiteX57" fmla="*/ 104776 w 6719886"/>
              <a:gd name="connsiteY57" fmla="*/ 907254 h 2402679"/>
              <a:gd name="connsiteX58" fmla="*/ 180975 w 6719886"/>
              <a:gd name="connsiteY58" fmla="*/ 1028698 h 2402679"/>
              <a:gd name="connsiteX59" fmla="*/ 242887 w 6719886"/>
              <a:gd name="connsiteY59" fmla="*/ 1057272 h 2402679"/>
              <a:gd name="connsiteX60" fmla="*/ 316706 w 6719886"/>
              <a:gd name="connsiteY60" fmla="*/ 1119185 h 2402679"/>
              <a:gd name="connsiteX61" fmla="*/ 366712 w 6719886"/>
              <a:gd name="connsiteY61" fmla="*/ 1152523 h 2402679"/>
              <a:gd name="connsiteX62" fmla="*/ 435767 w 6719886"/>
              <a:gd name="connsiteY62" fmla="*/ 1185860 h 2402679"/>
              <a:gd name="connsiteX63" fmla="*/ 492917 w 6719886"/>
              <a:gd name="connsiteY63" fmla="*/ 1226342 h 2402679"/>
              <a:gd name="connsiteX64" fmla="*/ 550068 w 6719886"/>
              <a:gd name="connsiteY64" fmla="*/ 1354929 h 2402679"/>
              <a:gd name="connsiteX65" fmla="*/ 600073 w 6719886"/>
              <a:gd name="connsiteY65" fmla="*/ 1450179 h 2402679"/>
              <a:gd name="connsiteX66" fmla="*/ 700086 w 6719886"/>
              <a:gd name="connsiteY66" fmla="*/ 1459703 h 2402679"/>
              <a:gd name="connsiteX67" fmla="*/ 709611 w 6719886"/>
              <a:gd name="connsiteY67" fmla="*/ 1523998 h 2402679"/>
              <a:gd name="connsiteX68" fmla="*/ 676274 w 6719886"/>
              <a:gd name="connsiteY68" fmla="*/ 1619247 h 2402679"/>
              <a:gd name="connsiteX69" fmla="*/ 616742 w 6719886"/>
              <a:gd name="connsiteY69" fmla="*/ 1709735 h 2402679"/>
              <a:gd name="connsiteX70" fmla="*/ 645317 w 6719886"/>
              <a:gd name="connsiteY70" fmla="*/ 1666873 h 2402679"/>
              <a:gd name="connsiteX71" fmla="*/ 702467 w 6719886"/>
              <a:gd name="connsiteY71" fmla="*/ 1750216 h 2402679"/>
              <a:gd name="connsiteX72" fmla="*/ 919161 w 6719886"/>
              <a:gd name="connsiteY72" fmla="*/ 1828798 h 2402679"/>
              <a:gd name="connsiteX73" fmla="*/ 954880 w 6719886"/>
              <a:gd name="connsiteY73" fmla="*/ 1826417 h 2402679"/>
              <a:gd name="connsiteX74" fmla="*/ 1023936 w 6719886"/>
              <a:gd name="connsiteY74" fmla="*/ 1840704 h 2402679"/>
              <a:gd name="connsiteX75" fmla="*/ 1126330 w 6719886"/>
              <a:gd name="connsiteY75" fmla="*/ 1840704 h 2402679"/>
              <a:gd name="connsiteX76" fmla="*/ 1195386 w 6719886"/>
              <a:gd name="connsiteY76" fmla="*/ 1802604 h 2402679"/>
              <a:gd name="connsiteX77" fmla="*/ 1254917 w 6719886"/>
              <a:gd name="connsiteY77" fmla="*/ 1800223 h 2402679"/>
              <a:gd name="connsiteX78" fmla="*/ 1362073 w 6719886"/>
              <a:gd name="connsiteY78" fmla="*/ 1871660 h 2402679"/>
              <a:gd name="connsiteX79" fmla="*/ 1366836 w 6719886"/>
              <a:gd name="connsiteY79" fmla="*/ 1840704 h 2402679"/>
              <a:gd name="connsiteX80" fmla="*/ 1438273 w 6719886"/>
              <a:gd name="connsiteY80" fmla="*/ 1878804 h 2402679"/>
              <a:gd name="connsiteX81" fmla="*/ 1559717 w 6719886"/>
              <a:gd name="connsiteY81" fmla="*/ 1962148 h 2402679"/>
              <a:gd name="connsiteX82" fmla="*/ 1638298 w 6719886"/>
              <a:gd name="connsiteY82" fmla="*/ 1978816 h 2402679"/>
              <a:gd name="connsiteX83" fmla="*/ 1702592 w 6719886"/>
              <a:gd name="connsiteY83" fmla="*/ 2093116 h 2402679"/>
              <a:gd name="connsiteX84" fmla="*/ 1914523 w 6719886"/>
              <a:gd name="connsiteY84" fmla="*/ 2193129 h 2402679"/>
              <a:gd name="connsiteX85" fmla="*/ 2028823 w 6719886"/>
              <a:gd name="connsiteY85" fmla="*/ 2200273 h 2402679"/>
              <a:gd name="connsiteX86" fmla="*/ 2250280 w 6719886"/>
              <a:gd name="connsiteY86" fmla="*/ 2181223 h 2402679"/>
              <a:gd name="connsiteX87" fmla="*/ 2357436 w 6719886"/>
              <a:gd name="connsiteY87" fmla="*/ 2181223 h 2402679"/>
              <a:gd name="connsiteX88" fmla="*/ 2426492 w 6719886"/>
              <a:gd name="connsiteY88" fmla="*/ 2216941 h 2402679"/>
              <a:gd name="connsiteX89" fmla="*/ 2481261 w 6719886"/>
              <a:gd name="connsiteY89" fmla="*/ 2269329 h 2402679"/>
              <a:gd name="connsiteX90" fmla="*/ 2557461 w 6719886"/>
              <a:gd name="connsiteY90" fmla="*/ 2250279 h 2402679"/>
              <a:gd name="connsiteX91" fmla="*/ 2647948 w 6719886"/>
              <a:gd name="connsiteY91" fmla="*/ 2233610 h 2402679"/>
              <a:gd name="connsiteX92" fmla="*/ 2702717 w 6719886"/>
              <a:gd name="connsiteY92" fmla="*/ 2252660 h 2402679"/>
              <a:gd name="connsiteX93" fmla="*/ 2824161 w 6719886"/>
              <a:gd name="connsiteY93" fmla="*/ 2352673 h 2402679"/>
              <a:gd name="connsiteX94" fmla="*/ 2902742 w 6719886"/>
              <a:gd name="connsiteY94" fmla="*/ 2395535 h 2402679"/>
              <a:gd name="connsiteX95" fmla="*/ 3000373 w 6719886"/>
              <a:gd name="connsiteY95" fmla="*/ 2402679 h 2402679"/>
              <a:gd name="connsiteX96" fmla="*/ 3088480 w 6719886"/>
              <a:gd name="connsiteY96" fmla="*/ 2390773 h 2402679"/>
              <a:gd name="connsiteX97" fmla="*/ 3121817 w 6719886"/>
              <a:gd name="connsiteY97" fmla="*/ 2352673 h 2402679"/>
              <a:gd name="connsiteX98" fmla="*/ 3093242 w 6719886"/>
              <a:gd name="connsiteY98" fmla="*/ 2295523 h 2402679"/>
              <a:gd name="connsiteX99" fmla="*/ 2997992 w 6719886"/>
              <a:gd name="connsiteY99" fmla="*/ 2262185 h 2402679"/>
              <a:gd name="connsiteX100" fmla="*/ 2881311 w 6719886"/>
              <a:gd name="connsiteY100" fmla="*/ 2262185 h 2402679"/>
              <a:gd name="connsiteX101" fmla="*/ 2850355 w 6719886"/>
              <a:gd name="connsiteY101" fmla="*/ 2245516 h 2402679"/>
              <a:gd name="connsiteX102" fmla="*/ 2871786 w 6719886"/>
              <a:gd name="connsiteY102" fmla="*/ 2224085 h 2402679"/>
              <a:gd name="connsiteX103" fmla="*/ 2964655 w 6719886"/>
              <a:gd name="connsiteY103" fmla="*/ 2212179 h 2402679"/>
              <a:gd name="connsiteX104" fmla="*/ 3052761 w 6719886"/>
              <a:gd name="connsiteY104" fmla="*/ 2214560 h 2402679"/>
              <a:gd name="connsiteX105" fmla="*/ 3131342 w 6719886"/>
              <a:gd name="connsiteY105" fmla="*/ 2159791 h 2402679"/>
              <a:gd name="connsiteX106" fmla="*/ 3169442 w 6719886"/>
              <a:gd name="connsiteY106" fmla="*/ 2162173 h 2402679"/>
              <a:gd name="connsiteX107" fmla="*/ 3219448 w 6719886"/>
              <a:gd name="connsiteY107" fmla="*/ 2209798 h 2402679"/>
              <a:gd name="connsiteX108" fmla="*/ 3288505 w 6719886"/>
              <a:gd name="connsiteY108" fmla="*/ 2228848 h 2402679"/>
              <a:gd name="connsiteX109" fmla="*/ 3300411 w 6719886"/>
              <a:gd name="connsiteY109" fmla="*/ 2259804 h 2402679"/>
              <a:gd name="connsiteX110" fmla="*/ 3300411 w 6719886"/>
              <a:gd name="connsiteY110" fmla="*/ 2295523 h 2402679"/>
              <a:gd name="connsiteX111" fmla="*/ 3252786 w 6719886"/>
              <a:gd name="connsiteY111" fmla="*/ 2331241 h 2402679"/>
              <a:gd name="connsiteX112" fmla="*/ 3207542 w 6719886"/>
              <a:gd name="connsiteY112" fmla="*/ 2288379 h 2402679"/>
              <a:gd name="connsiteX113" fmla="*/ 3183730 w 6719886"/>
              <a:gd name="connsiteY113" fmla="*/ 2240754 h 2402679"/>
              <a:gd name="connsiteX114" fmla="*/ 3157536 w 6719886"/>
              <a:gd name="connsiteY114" fmla="*/ 2262185 h 2402679"/>
              <a:gd name="connsiteX115" fmla="*/ 3174205 w 6719886"/>
              <a:gd name="connsiteY115" fmla="*/ 2340766 h 2402679"/>
              <a:gd name="connsiteX116" fmla="*/ 3240880 w 6719886"/>
              <a:gd name="connsiteY116" fmla="*/ 2357435 h 2402679"/>
              <a:gd name="connsiteX117" fmla="*/ 3348036 w 6719886"/>
              <a:gd name="connsiteY117" fmla="*/ 2374104 h 2402679"/>
              <a:gd name="connsiteX118" fmla="*/ 3462336 w 6719886"/>
              <a:gd name="connsiteY118" fmla="*/ 2328860 h 2402679"/>
              <a:gd name="connsiteX119" fmla="*/ 3567111 w 6719886"/>
              <a:gd name="connsiteY119" fmla="*/ 2324098 h 2402679"/>
              <a:gd name="connsiteX120" fmla="*/ 3640930 w 6719886"/>
              <a:gd name="connsiteY120" fmla="*/ 2336004 h 2402679"/>
              <a:gd name="connsiteX121" fmla="*/ 3676648 w 6719886"/>
              <a:gd name="connsiteY121" fmla="*/ 2290760 h 2402679"/>
              <a:gd name="connsiteX122" fmla="*/ 3724273 w 6719886"/>
              <a:gd name="connsiteY122" fmla="*/ 2269329 h 2402679"/>
              <a:gd name="connsiteX123" fmla="*/ 3767136 w 6719886"/>
              <a:gd name="connsiteY123" fmla="*/ 2274091 h 2402679"/>
              <a:gd name="connsiteX124" fmla="*/ 3817142 w 6719886"/>
              <a:gd name="connsiteY124" fmla="*/ 2328860 h 2402679"/>
              <a:gd name="connsiteX125" fmla="*/ 3821905 w 6719886"/>
              <a:gd name="connsiteY125" fmla="*/ 2331241 h 2402679"/>
              <a:gd name="connsiteX126" fmla="*/ 3862386 w 6719886"/>
              <a:gd name="connsiteY126" fmla="*/ 2355054 h 2402679"/>
              <a:gd name="connsiteX127" fmla="*/ 3919536 w 6719886"/>
              <a:gd name="connsiteY127" fmla="*/ 2359816 h 2402679"/>
              <a:gd name="connsiteX128" fmla="*/ 3960017 w 6719886"/>
              <a:gd name="connsiteY128" fmla="*/ 2350291 h 2402679"/>
              <a:gd name="connsiteX129" fmla="*/ 3993355 w 6719886"/>
              <a:gd name="connsiteY129" fmla="*/ 2307429 h 2402679"/>
              <a:gd name="connsiteX130" fmla="*/ 4126705 w 6719886"/>
              <a:gd name="connsiteY130" fmla="*/ 2338385 h 2402679"/>
              <a:gd name="connsiteX131" fmla="*/ 4188617 w 6719886"/>
              <a:gd name="connsiteY131" fmla="*/ 2269329 h 2402679"/>
              <a:gd name="connsiteX132" fmla="*/ 4364830 w 6719886"/>
              <a:gd name="connsiteY132" fmla="*/ 2297904 h 2402679"/>
              <a:gd name="connsiteX133" fmla="*/ 4419598 w 6719886"/>
              <a:gd name="connsiteY133" fmla="*/ 2297904 h 2402679"/>
              <a:gd name="connsiteX134" fmla="*/ 4479130 w 6719886"/>
              <a:gd name="connsiteY134" fmla="*/ 2193129 h 2402679"/>
              <a:gd name="connsiteX135" fmla="*/ 4586286 w 6719886"/>
              <a:gd name="connsiteY135" fmla="*/ 2228848 h 2402679"/>
              <a:gd name="connsiteX136" fmla="*/ 4624386 w 6719886"/>
              <a:gd name="connsiteY136" fmla="*/ 2255041 h 2402679"/>
              <a:gd name="connsiteX137" fmla="*/ 4686298 w 6719886"/>
              <a:gd name="connsiteY137" fmla="*/ 2183604 h 2402679"/>
              <a:gd name="connsiteX138" fmla="*/ 4922042 w 6719886"/>
              <a:gd name="connsiteY138" fmla="*/ 2216941 h 2402679"/>
              <a:gd name="connsiteX139" fmla="*/ 4879180 w 6719886"/>
              <a:gd name="connsiteY139" fmla="*/ 2274091 h 2402679"/>
              <a:gd name="connsiteX140" fmla="*/ 4938711 w 6719886"/>
              <a:gd name="connsiteY140" fmla="*/ 2336004 h 2402679"/>
              <a:gd name="connsiteX141" fmla="*/ 4974430 w 6719886"/>
              <a:gd name="connsiteY141" fmla="*/ 2364579 h 2402679"/>
              <a:gd name="connsiteX142" fmla="*/ 5157786 w 6719886"/>
              <a:gd name="connsiteY142" fmla="*/ 2378866 h 2402679"/>
              <a:gd name="connsiteX143" fmla="*/ 5360192 w 6719886"/>
              <a:gd name="connsiteY143" fmla="*/ 2362198 h 2402679"/>
              <a:gd name="connsiteX144" fmla="*/ 5557836 w 6719886"/>
              <a:gd name="connsiteY144" fmla="*/ 2340766 h 2402679"/>
              <a:gd name="connsiteX145" fmla="*/ 5726905 w 6719886"/>
              <a:gd name="connsiteY145" fmla="*/ 2319335 h 2402679"/>
              <a:gd name="connsiteX146" fmla="*/ 5834061 w 6719886"/>
              <a:gd name="connsiteY146" fmla="*/ 2328860 h 2402679"/>
              <a:gd name="connsiteX147" fmla="*/ 5910261 w 6719886"/>
              <a:gd name="connsiteY147" fmla="*/ 2288379 h 2402679"/>
              <a:gd name="connsiteX148" fmla="*/ 5967411 w 6719886"/>
              <a:gd name="connsiteY148" fmla="*/ 2221704 h 2402679"/>
              <a:gd name="connsiteX149" fmla="*/ 6019798 w 6719886"/>
              <a:gd name="connsiteY149" fmla="*/ 2212179 h 2402679"/>
              <a:gd name="connsiteX150" fmla="*/ 6157911 w 6719886"/>
              <a:gd name="connsiteY150" fmla="*/ 2250279 h 2402679"/>
              <a:gd name="connsiteX151" fmla="*/ 6217442 w 6719886"/>
              <a:gd name="connsiteY151" fmla="*/ 2238373 h 2402679"/>
              <a:gd name="connsiteX152" fmla="*/ 6296023 w 6719886"/>
              <a:gd name="connsiteY152" fmla="*/ 2266948 h 2402679"/>
              <a:gd name="connsiteX153" fmla="*/ 6357936 w 6719886"/>
              <a:gd name="connsiteY153" fmla="*/ 2309810 h 2402679"/>
              <a:gd name="connsiteX154" fmla="*/ 6453186 w 6719886"/>
              <a:gd name="connsiteY154" fmla="*/ 2316954 h 2402679"/>
              <a:gd name="connsiteX155" fmla="*/ 6491286 w 6719886"/>
              <a:gd name="connsiteY155" fmla="*/ 2300285 h 2402679"/>
              <a:gd name="connsiteX156" fmla="*/ 6553198 w 6719886"/>
              <a:gd name="connsiteY156" fmla="*/ 2300285 h 2402679"/>
              <a:gd name="connsiteX157" fmla="*/ 6672261 w 6719886"/>
              <a:gd name="connsiteY157" fmla="*/ 2321716 h 2402679"/>
              <a:gd name="connsiteX158" fmla="*/ 6717505 w 6719886"/>
              <a:gd name="connsiteY158" fmla="*/ 2305048 h 2402679"/>
              <a:gd name="connsiteX159" fmla="*/ 6700836 w 6719886"/>
              <a:gd name="connsiteY159" fmla="*/ 2247898 h 2402679"/>
              <a:gd name="connsiteX160" fmla="*/ 6719886 w 6719886"/>
              <a:gd name="connsiteY160" fmla="*/ 2188366 h 2402679"/>
              <a:gd name="connsiteX161" fmla="*/ 6705598 w 6719886"/>
              <a:gd name="connsiteY161" fmla="*/ 2121691 h 2402679"/>
              <a:gd name="connsiteX162" fmla="*/ 6688930 w 6719886"/>
              <a:gd name="connsiteY162" fmla="*/ 2069304 h 2402679"/>
              <a:gd name="connsiteX163" fmla="*/ 6715123 w 6719886"/>
              <a:gd name="connsiteY163" fmla="*/ 2052635 h 2402679"/>
              <a:gd name="connsiteX164" fmla="*/ 6707980 w 6719886"/>
              <a:gd name="connsiteY164" fmla="*/ 1988341 h 2402679"/>
              <a:gd name="connsiteX0" fmla="*/ 6712742 w 6724648"/>
              <a:gd name="connsiteY0" fmla="*/ 1988341 h 2402679"/>
              <a:gd name="connsiteX1" fmla="*/ 6603204 w 6724648"/>
              <a:gd name="connsiteY1" fmla="*/ 1952623 h 2402679"/>
              <a:gd name="connsiteX2" fmla="*/ 6546054 w 6724648"/>
              <a:gd name="connsiteY2" fmla="*/ 1966910 h 2402679"/>
              <a:gd name="connsiteX3" fmla="*/ 6486523 w 6724648"/>
              <a:gd name="connsiteY3" fmla="*/ 1947860 h 2402679"/>
              <a:gd name="connsiteX4" fmla="*/ 6376985 w 6724648"/>
              <a:gd name="connsiteY4" fmla="*/ 1888329 h 2402679"/>
              <a:gd name="connsiteX5" fmla="*/ 6217442 w 6724648"/>
              <a:gd name="connsiteY5" fmla="*/ 1857373 h 2402679"/>
              <a:gd name="connsiteX6" fmla="*/ 6045992 w 6724648"/>
              <a:gd name="connsiteY6" fmla="*/ 1833560 h 2402679"/>
              <a:gd name="connsiteX7" fmla="*/ 5917404 w 6724648"/>
              <a:gd name="connsiteY7" fmla="*/ 1757360 h 2402679"/>
              <a:gd name="connsiteX8" fmla="*/ 5838823 w 6724648"/>
              <a:gd name="connsiteY8" fmla="*/ 1728785 h 2402679"/>
              <a:gd name="connsiteX9" fmla="*/ 5626892 w 6724648"/>
              <a:gd name="connsiteY9" fmla="*/ 1700210 h 2402679"/>
              <a:gd name="connsiteX10" fmla="*/ 5495923 w 6724648"/>
              <a:gd name="connsiteY10" fmla="*/ 1693066 h 2402679"/>
              <a:gd name="connsiteX11" fmla="*/ 5422104 w 6724648"/>
              <a:gd name="connsiteY11" fmla="*/ 1631154 h 2402679"/>
              <a:gd name="connsiteX12" fmla="*/ 5379242 w 6724648"/>
              <a:gd name="connsiteY12" fmla="*/ 1557335 h 2402679"/>
              <a:gd name="connsiteX13" fmla="*/ 5303042 w 6724648"/>
              <a:gd name="connsiteY13" fmla="*/ 1519235 h 2402679"/>
              <a:gd name="connsiteX14" fmla="*/ 5110160 w 6724648"/>
              <a:gd name="connsiteY14" fmla="*/ 1464466 h 2402679"/>
              <a:gd name="connsiteX15" fmla="*/ 4981573 w 6724648"/>
              <a:gd name="connsiteY15" fmla="*/ 1433510 h 2402679"/>
              <a:gd name="connsiteX16" fmla="*/ 4888704 w 6724648"/>
              <a:gd name="connsiteY16" fmla="*/ 1414460 h 2402679"/>
              <a:gd name="connsiteX17" fmla="*/ 4745829 w 6724648"/>
              <a:gd name="connsiteY17" fmla="*/ 1643060 h 2402679"/>
              <a:gd name="connsiteX18" fmla="*/ 4693442 w 6724648"/>
              <a:gd name="connsiteY18" fmla="*/ 1709735 h 2402679"/>
              <a:gd name="connsiteX19" fmla="*/ 4150517 w 6724648"/>
              <a:gd name="connsiteY19" fmla="*/ 1733548 h 2402679"/>
              <a:gd name="connsiteX20" fmla="*/ 3736179 w 6724648"/>
              <a:gd name="connsiteY20" fmla="*/ 1740691 h 2402679"/>
              <a:gd name="connsiteX21" fmla="*/ 3050379 w 6724648"/>
              <a:gd name="connsiteY21" fmla="*/ 1762123 h 2402679"/>
              <a:gd name="connsiteX22" fmla="*/ 2600323 w 6724648"/>
              <a:gd name="connsiteY22" fmla="*/ 1764504 h 2402679"/>
              <a:gd name="connsiteX23" fmla="*/ 2376485 w 6724648"/>
              <a:gd name="connsiteY23" fmla="*/ 1762123 h 2402679"/>
              <a:gd name="connsiteX24" fmla="*/ 2250279 w 6724648"/>
              <a:gd name="connsiteY24" fmla="*/ 1733548 h 2402679"/>
              <a:gd name="connsiteX25" fmla="*/ 2193129 w 6724648"/>
              <a:gd name="connsiteY25" fmla="*/ 1712116 h 2402679"/>
              <a:gd name="connsiteX26" fmla="*/ 2145504 w 6724648"/>
              <a:gd name="connsiteY26" fmla="*/ 1671635 h 2402679"/>
              <a:gd name="connsiteX27" fmla="*/ 2097879 w 6724648"/>
              <a:gd name="connsiteY27" fmla="*/ 1571623 h 2402679"/>
              <a:gd name="connsiteX28" fmla="*/ 2069304 w 6724648"/>
              <a:gd name="connsiteY28" fmla="*/ 1443035 h 2402679"/>
              <a:gd name="connsiteX29" fmla="*/ 2043110 w 6724648"/>
              <a:gd name="connsiteY29" fmla="*/ 1314448 h 2402679"/>
              <a:gd name="connsiteX30" fmla="*/ 2007392 w 6724648"/>
              <a:gd name="connsiteY30" fmla="*/ 1259679 h 2402679"/>
              <a:gd name="connsiteX31" fmla="*/ 1895473 w 6724648"/>
              <a:gd name="connsiteY31" fmla="*/ 1193004 h 2402679"/>
              <a:gd name="connsiteX32" fmla="*/ 1766885 w 6724648"/>
              <a:gd name="connsiteY32" fmla="*/ 1150141 h 2402679"/>
              <a:gd name="connsiteX33" fmla="*/ 1640679 w 6724648"/>
              <a:gd name="connsiteY33" fmla="*/ 1140616 h 2402679"/>
              <a:gd name="connsiteX34" fmla="*/ 1531142 w 6724648"/>
              <a:gd name="connsiteY34" fmla="*/ 1145379 h 2402679"/>
              <a:gd name="connsiteX35" fmla="*/ 1481135 w 6724648"/>
              <a:gd name="connsiteY35" fmla="*/ 1159666 h 2402679"/>
              <a:gd name="connsiteX36" fmla="*/ 1440654 w 6724648"/>
              <a:gd name="connsiteY36" fmla="*/ 1140616 h 2402679"/>
              <a:gd name="connsiteX37" fmla="*/ 1376360 w 6724648"/>
              <a:gd name="connsiteY37" fmla="*/ 1085848 h 2402679"/>
              <a:gd name="connsiteX38" fmla="*/ 1338260 w 6724648"/>
              <a:gd name="connsiteY38" fmla="*/ 1026316 h 2402679"/>
              <a:gd name="connsiteX39" fmla="*/ 1357310 w 6724648"/>
              <a:gd name="connsiteY39" fmla="*/ 1002504 h 2402679"/>
              <a:gd name="connsiteX40" fmla="*/ 1204910 w 6724648"/>
              <a:gd name="connsiteY40" fmla="*/ 935829 h 2402679"/>
              <a:gd name="connsiteX41" fmla="*/ 1083467 w 6724648"/>
              <a:gd name="connsiteY41" fmla="*/ 1023935 h 2402679"/>
              <a:gd name="connsiteX42" fmla="*/ 964404 w 6724648"/>
              <a:gd name="connsiteY42" fmla="*/ 1009648 h 2402679"/>
              <a:gd name="connsiteX43" fmla="*/ 895348 w 6724648"/>
              <a:gd name="connsiteY43" fmla="*/ 1014410 h 2402679"/>
              <a:gd name="connsiteX44" fmla="*/ 819150 w 6724648"/>
              <a:gd name="connsiteY44" fmla="*/ 966786 h 2402679"/>
              <a:gd name="connsiteX45" fmla="*/ 709612 w 6724648"/>
              <a:gd name="connsiteY45" fmla="*/ 873917 h 2402679"/>
              <a:gd name="connsiteX46" fmla="*/ 566735 w 6724648"/>
              <a:gd name="connsiteY46" fmla="*/ 776285 h 2402679"/>
              <a:gd name="connsiteX47" fmla="*/ 492918 w 6724648"/>
              <a:gd name="connsiteY47" fmla="*/ 666748 h 2402679"/>
              <a:gd name="connsiteX48" fmla="*/ 397668 w 6724648"/>
              <a:gd name="connsiteY48" fmla="*/ 542924 h 2402679"/>
              <a:gd name="connsiteX49" fmla="*/ 288131 w 6724648"/>
              <a:gd name="connsiteY49" fmla="*/ 280987 h 2402679"/>
              <a:gd name="connsiteX50" fmla="*/ 226217 w 6724648"/>
              <a:gd name="connsiteY50" fmla="*/ 0 h 2402679"/>
              <a:gd name="connsiteX51" fmla="*/ 150019 w 6724648"/>
              <a:gd name="connsiteY51" fmla="*/ 2381 h 2402679"/>
              <a:gd name="connsiteX52" fmla="*/ 130969 w 6724648"/>
              <a:gd name="connsiteY52" fmla="*/ 71437 h 2402679"/>
              <a:gd name="connsiteX53" fmla="*/ 0 w 6724648"/>
              <a:gd name="connsiteY53" fmla="*/ 116680 h 2402679"/>
              <a:gd name="connsiteX54" fmla="*/ 4762 w 6724648"/>
              <a:gd name="connsiteY54" fmla="*/ 628650 h 2402679"/>
              <a:gd name="connsiteX55" fmla="*/ 114300 w 6724648"/>
              <a:gd name="connsiteY55" fmla="*/ 726278 h 2402679"/>
              <a:gd name="connsiteX56" fmla="*/ 92868 w 6724648"/>
              <a:gd name="connsiteY56" fmla="*/ 802480 h 2402679"/>
              <a:gd name="connsiteX57" fmla="*/ 109538 w 6724648"/>
              <a:gd name="connsiteY57" fmla="*/ 907254 h 2402679"/>
              <a:gd name="connsiteX58" fmla="*/ 185737 w 6724648"/>
              <a:gd name="connsiteY58" fmla="*/ 1028698 h 2402679"/>
              <a:gd name="connsiteX59" fmla="*/ 247649 w 6724648"/>
              <a:gd name="connsiteY59" fmla="*/ 1057272 h 2402679"/>
              <a:gd name="connsiteX60" fmla="*/ 321468 w 6724648"/>
              <a:gd name="connsiteY60" fmla="*/ 1119185 h 2402679"/>
              <a:gd name="connsiteX61" fmla="*/ 371474 w 6724648"/>
              <a:gd name="connsiteY61" fmla="*/ 1152523 h 2402679"/>
              <a:gd name="connsiteX62" fmla="*/ 440529 w 6724648"/>
              <a:gd name="connsiteY62" fmla="*/ 1185860 h 2402679"/>
              <a:gd name="connsiteX63" fmla="*/ 497679 w 6724648"/>
              <a:gd name="connsiteY63" fmla="*/ 1226342 h 2402679"/>
              <a:gd name="connsiteX64" fmla="*/ 554830 w 6724648"/>
              <a:gd name="connsiteY64" fmla="*/ 1354929 h 2402679"/>
              <a:gd name="connsiteX65" fmla="*/ 604835 w 6724648"/>
              <a:gd name="connsiteY65" fmla="*/ 1450179 h 2402679"/>
              <a:gd name="connsiteX66" fmla="*/ 704848 w 6724648"/>
              <a:gd name="connsiteY66" fmla="*/ 1459703 h 2402679"/>
              <a:gd name="connsiteX67" fmla="*/ 714373 w 6724648"/>
              <a:gd name="connsiteY67" fmla="*/ 1523998 h 2402679"/>
              <a:gd name="connsiteX68" fmla="*/ 681036 w 6724648"/>
              <a:gd name="connsiteY68" fmla="*/ 1619247 h 2402679"/>
              <a:gd name="connsiteX69" fmla="*/ 621504 w 6724648"/>
              <a:gd name="connsiteY69" fmla="*/ 1709735 h 2402679"/>
              <a:gd name="connsiteX70" fmla="*/ 650079 w 6724648"/>
              <a:gd name="connsiteY70" fmla="*/ 1666873 h 2402679"/>
              <a:gd name="connsiteX71" fmla="*/ 707229 w 6724648"/>
              <a:gd name="connsiteY71" fmla="*/ 1750216 h 2402679"/>
              <a:gd name="connsiteX72" fmla="*/ 923923 w 6724648"/>
              <a:gd name="connsiteY72" fmla="*/ 1828798 h 2402679"/>
              <a:gd name="connsiteX73" fmla="*/ 959642 w 6724648"/>
              <a:gd name="connsiteY73" fmla="*/ 1826417 h 2402679"/>
              <a:gd name="connsiteX74" fmla="*/ 1028698 w 6724648"/>
              <a:gd name="connsiteY74" fmla="*/ 1840704 h 2402679"/>
              <a:gd name="connsiteX75" fmla="*/ 1131092 w 6724648"/>
              <a:gd name="connsiteY75" fmla="*/ 1840704 h 2402679"/>
              <a:gd name="connsiteX76" fmla="*/ 1200148 w 6724648"/>
              <a:gd name="connsiteY76" fmla="*/ 1802604 h 2402679"/>
              <a:gd name="connsiteX77" fmla="*/ 1259679 w 6724648"/>
              <a:gd name="connsiteY77" fmla="*/ 1800223 h 2402679"/>
              <a:gd name="connsiteX78" fmla="*/ 1366835 w 6724648"/>
              <a:gd name="connsiteY78" fmla="*/ 1871660 h 2402679"/>
              <a:gd name="connsiteX79" fmla="*/ 1371598 w 6724648"/>
              <a:gd name="connsiteY79" fmla="*/ 1840704 h 2402679"/>
              <a:gd name="connsiteX80" fmla="*/ 1443035 w 6724648"/>
              <a:gd name="connsiteY80" fmla="*/ 1878804 h 2402679"/>
              <a:gd name="connsiteX81" fmla="*/ 1564479 w 6724648"/>
              <a:gd name="connsiteY81" fmla="*/ 1962148 h 2402679"/>
              <a:gd name="connsiteX82" fmla="*/ 1643060 w 6724648"/>
              <a:gd name="connsiteY82" fmla="*/ 1978816 h 2402679"/>
              <a:gd name="connsiteX83" fmla="*/ 1707354 w 6724648"/>
              <a:gd name="connsiteY83" fmla="*/ 2093116 h 2402679"/>
              <a:gd name="connsiteX84" fmla="*/ 1919285 w 6724648"/>
              <a:gd name="connsiteY84" fmla="*/ 2193129 h 2402679"/>
              <a:gd name="connsiteX85" fmla="*/ 2033585 w 6724648"/>
              <a:gd name="connsiteY85" fmla="*/ 2200273 h 2402679"/>
              <a:gd name="connsiteX86" fmla="*/ 2255042 w 6724648"/>
              <a:gd name="connsiteY86" fmla="*/ 2181223 h 2402679"/>
              <a:gd name="connsiteX87" fmla="*/ 2362198 w 6724648"/>
              <a:gd name="connsiteY87" fmla="*/ 2181223 h 2402679"/>
              <a:gd name="connsiteX88" fmla="*/ 2431254 w 6724648"/>
              <a:gd name="connsiteY88" fmla="*/ 2216941 h 2402679"/>
              <a:gd name="connsiteX89" fmla="*/ 2486023 w 6724648"/>
              <a:gd name="connsiteY89" fmla="*/ 2269329 h 2402679"/>
              <a:gd name="connsiteX90" fmla="*/ 2562223 w 6724648"/>
              <a:gd name="connsiteY90" fmla="*/ 2250279 h 2402679"/>
              <a:gd name="connsiteX91" fmla="*/ 2652710 w 6724648"/>
              <a:gd name="connsiteY91" fmla="*/ 2233610 h 2402679"/>
              <a:gd name="connsiteX92" fmla="*/ 2707479 w 6724648"/>
              <a:gd name="connsiteY92" fmla="*/ 2252660 h 2402679"/>
              <a:gd name="connsiteX93" fmla="*/ 2828923 w 6724648"/>
              <a:gd name="connsiteY93" fmla="*/ 2352673 h 2402679"/>
              <a:gd name="connsiteX94" fmla="*/ 2907504 w 6724648"/>
              <a:gd name="connsiteY94" fmla="*/ 2395535 h 2402679"/>
              <a:gd name="connsiteX95" fmla="*/ 3005135 w 6724648"/>
              <a:gd name="connsiteY95" fmla="*/ 2402679 h 2402679"/>
              <a:gd name="connsiteX96" fmla="*/ 3093242 w 6724648"/>
              <a:gd name="connsiteY96" fmla="*/ 2390773 h 2402679"/>
              <a:gd name="connsiteX97" fmla="*/ 3126579 w 6724648"/>
              <a:gd name="connsiteY97" fmla="*/ 2352673 h 2402679"/>
              <a:gd name="connsiteX98" fmla="*/ 3098004 w 6724648"/>
              <a:gd name="connsiteY98" fmla="*/ 2295523 h 2402679"/>
              <a:gd name="connsiteX99" fmla="*/ 3002754 w 6724648"/>
              <a:gd name="connsiteY99" fmla="*/ 2262185 h 2402679"/>
              <a:gd name="connsiteX100" fmla="*/ 2886073 w 6724648"/>
              <a:gd name="connsiteY100" fmla="*/ 2262185 h 2402679"/>
              <a:gd name="connsiteX101" fmla="*/ 2855117 w 6724648"/>
              <a:gd name="connsiteY101" fmla="*/ 2245516 h 2402679"/>
              <a:gd name="connsiteX102" fmla="*/ 2876548 w 6724648"/>
              <a:gd name="connsiteY102" fmla="*/ 2224085 h 2402679"/>
              <a:gd name="connsiteX103" fmla="*/ 2969417 w 6724648"/>
              <a:gd name="connsiteY103" fmla="*/ 2212179 h 2402679"/>
              <a:gd name="connsiteX104" fmla="*/ 3057523 w 6724648"/>
              <a:gd name="connsiteY104" fmla="*/ 2214560 h 2402679"/>
              <a:gd name="connsiteX105" fmla="*/ 3136104 w 6724648"/>
              <a:gd name="connsiteY105" fmla="*/ 2159791 h 2402679"/>
              <a:gd name="connsiteX106" fmla="*/ 3174204 w 6724648"/>
              <a:gd name="connsiteY106" fmla="*/ 2162173 h 2402679"/>
              <a:gd name="connsiteX107" fmla="*/ 3224210 w 6724648"/>
              <a:gd name="connsiteY107" fmla="*/ 2209798 h 2402679"/>
              <a:gd name="connsiteX108" fmla="*/ 3293267 w 6724648"/>
              <a:gd name="connsiteY108" fmla="*/ 2228848 h 2402679"/>
              <a:gd name="connsiteX109" fmla="*/ 3305173 w 6724648"/>
              <a:gd name="connsiteY109" fmla="*/ 2259804 h 2402679"/>
              <a:gd name="connsiteX110" fmla="*/ 3305173 w 6724648"/>
              <a:gd name="connsiteY110" fmla="*/ 2295523 h 2402679"/>
              <a:gd name="connsiteX111" fmla="*/ 3257548 w 6724648"/>
              <a:gd name="connsiteY111" fmla="*/ 2331241 h 2402679"/>
              <a:gd name="connsiteX112" fmla="*/ 3212304 w 6724648"/>
              <a:gd name="connsiteY112" fmla="*/ 2288379 h 2402679"/>
              <a:gd name="connsiteX113" fmla="*/ 3188492 w 6724648"/>
              <a:gd name="connsiteY113" fmla="*/ 2240754 h 2402679"/>
              <a:gd name="connsiteX114" fmla="*/ 3162298 w 6724648"/>
              <a:gd name="connsiteY114" fmla="*/ 2262185 h 2402679"/>
              <a:gd name="connsiteX115" fmla="*/ 3178967 w 6724648"/>
              <a:gd name="connsiteY115" fmla="*/ 2340766 h 2402679"/>
              <a:gd name="connsiteX116" fmla="*/ 3245642 w 6724648"/>
              <a:gd name="connsiteY116" fmla="*/ 2357435 h 2402679"/>
              <a:gd name="connsiteX117" fmla="*/ 3352798 w 6724648"/>
              <a:gd name="connsiteY117" fmla="*/ 2374104 h 2402679"/>
              <a:gd name="connsiteX118" fmla="*/ 3467098 w 6724648"/>
              <a:gd name="connsiteY118" fmla="*/ 2328860 h 2402679"/>
              <a:gd name="connsiteX119" fmla="*/ 3571873 w 6724648"/>
              <a:gd name="connsiteY119" fmla="*/ 2324098 h 2402679"/>
              <a:gd name="connsiteX120" fmla="*/ 3645692 w 6724648"/>
              <a:gd name="connsiteY120" fmla="*/ 2336004 h 2402679"/>
              <a:gd name="connsiteX121" fmla="*/ 3681410 w 6724648"/>
              <a:gd name="connsiteY121" fmla="*/ 2290760 h 2402679"/>
              <a:gd name="connsiteX122" fmla="*/ 3729035 w 6724648"/>
              <a:gd name="connsiteY122" fmla="*/ 2269329 h 2402679"/>
              <a:gd name="connsiteX123" fmla="*/ 3771898 w 6724648"/>
              <a:gd name="connsiteY123" fmla="*/ 2274091 h 2402679"/>
              <a:gd name="connsiteX124" fmla="*/ 3821904 w 6724648"/>
              <a:gd name="connsiteY124" fmla="*/ 2328860 h 2402679"/>
              <a:gd name="connsiteX125" fmla="*/ 3826667 w 6724648"/>
              <a:gd name="connsiteY125" fmla="*/ 2331241 h 2402679"/>
              <a:gd name="connsiteX126" fmla="*/ 3867148 w 6724648"/>
              <a:gd name="connsiteY126" fmla="*/ 2355054 h 2402679"/>
              <a:gd name="connsiteX127" fmla="*/ 3924298 w 6724648"/>
              <a:gd name="connsiteY127" fmla="*/ 2359816 h 2402679"/>
              <a:gd name="connsiteX128" fmla="*/ 3964779 w 6724648"/>
              <a:gd name="connsiteY128" fmla="*/ 2350291 h 2402679"/>
              <a:gd name="connsiteX129" fmla="*/ 3998117 w 6724648"/>
              <a:gd name="connsiteY129" fmla="*/ 2307429 h 2402679"/>
              <a:gd name="connsiteX130" fmla="*/ 4131467 w 6724648"/>
              <a:gd name="connsiteY130" fmla="*/ 2338385 h 2402679"/>
              <a:gd name="connsiteX131" fmla="*/ 4193379 w 6724648"/>
              <a:gd name="connsiteY131" fmla="*/ 2269329 h 2402679"/>
              <a:gd name="connsiteX132" fmla="*/ 4369592 w 6724648"/>
              <a:gd name="connsiteY132" fmla="*/ 2297904 h 2402679"/>
              <a:gd name="connsiteX133" fmla="*/ 4424360 w 6724648"/>
              <a:gd name="connsiteY133" fmla="*/ 2297904 h 2402679"/>
              <a:gd name="connsiteX134" fmla="*/ 4483892 w 6724648"/>
              <a:gd name="connsiteY134" fmla="*/ 2193129 h 2402679"/>
              <a:gd name="connsiteX135" fmla="*/ 4591048 w 6724648"/>
              <a:gd name="connsiteY135" fmla="*/ 2228848 h 2402679"/>
              <a:gd name="connsiteX136" fmla="*/ 4629148 w 6724648"/>
              <a:gd name="connsiteY136" fmla="*/ 2255041 h 2402679"/>
              <a:gd name="connsiteX137" fmla="*/ 4691060 w 6724648"/>
              <a:gd name="connsiteY137" fmla="*/ 2183604 h 2402679"/>
              <a:gd name="connsiteX138" fmla="*/ 4926804 w 6724648"/>
              <a:gd name="connsiteY138" fmla="*/ 2216941 h 2402679"/>
              <a:gd name="connsiteX139" fmla="*/ 4883942 w 6724648"/>
              <a:gd name="connsiteY139" fmla="*/ 2274091 h 2402679"/>
              <a:gd name="connsiteX140" fmla="*/ 4943473 w 6724648"/>
              <a:gd name="connsiteY140" fmla="*/ 2336004 h 2402679"/>
              <a:gd name="connsiteX141" fmla="*/ 4979192 w 6724648"/>
              <a:gd name="connsiteY141" fmla="*/ 2364579 h 2402679"/>
              <a:gd name="connsiteX142" fmla="*/ 5162548 w 6724648"/>
              <a:gd name="connsiteY142" fmla="*/ 2378866 h 2402679"/>
              <a:gd name="connsiteX143" fmla="*/ 5364954 w 6724648"/>
              <a:gd name="connsiteY143" fmla="*/ 2362198 h 2402679"/>
              <a:gd name="connsiteX144" fmla="*/ 5562598 w 6724648"/>
              <a:gd name="connsiteY144" fmla="*/ 2340766 h 2402679"/>
              <a:gd name="connsiteX145" fmla="*/ 5731667 w 6724648"/>
              <a:gd name="connsiteY145" fmla="*/ 2319335 h 2402679"/>
              <a:gd name="connsiteX146" fmla="*/ 5838823 w 6724648"/>
              <a:gd name="connsiteY146" fmla="*/ 2328860 h 2402679"/>
              <a:gd name="connsiteX147" fmla="*/ 5915023 w 6724648"/>
              <a:gd name="connsiteY147" fmla="*/ 2288379 h 2402679"/>
              <a:gd name="connsiteX148" fmla="*/ 5972173 w 6724648"/>
              <a:gd name="connsiteY148" fmla="*/ 2221704 h 2402679"/>
              <a:gd name="connsiteX149" fmla="*/ 6024560 w 6724648"/>
              <a:gd name="connsiteY149" fmla="*/ 2212179 h 2402679"/>
              <a:gd name="connsiteX150" fmla="*/ 6162673 w 6724648"/>
              <a:gd name="connsiteY150" fmla="*/ 2250279 h 2402679"/>
              <a:gd name="connsiteX151" fmla="*/ 6222204 w 6724648"/>
              <a:gd name="connsiteY151" fmla="*/ 2238373 h 2402679"/>
              <a:gd name="connsiteX152" fmla="*/ 6300785 w 6724648"/>
              <a:gd name="connsiteY152" fmla="*/ 2266948 h 2402679"/>
              <a:gd name="connsiteX153" fmla="*/ 6362698 w 6724648"/>
              <a:gd name="connsiteY153" fmla="*/ 2309810 h 2402679"/>
              <a:gd name="connsiteX154" fmla="*/ 6457948 w 6724648"/>
              <a:gd name="connsiteY154" fmla="*/ 2316954 h 2402679"/>
              <a:gd name="connsiteX155" fmla="*/ 6496048 w 6724648"/>
              <a:gd name="connsiteY155" fmla="*/ 2300285 h 2402679"/>
              <a:gd name="connsiteX156" fmla="*/ 6557960 w 6724648"/>
              <a:gd name="connsiteY156" fmla="*/ 2300285 h 2402679"/>
              <a:gd name="connsiteX157" fmla="*/ 6677023 w 6724648"/>
              <a:gd name="connsiteY157" fmla="*/ 2321716 h 2402679"/>
              <a:gd name="connsiteX158" fmla="*/ 6722267 w 6724648"/>
              <a:gd name="connsiteY158" fmla="*/ 2305048 h 2402679"/>
              <a:gd name="connsiteX159" fmla="*/ 6705598 w 6724648"/>
              <a:gd name="connsiteY159" fmla="*/ 2247898 h 2402679"/>
              <a:gd name="connsiteX160" fmla="*/ 6724648 w 6724648"/>
              <a:gd name="connsiteY160" fmla="*/ 2188366 h 2402679"/>
              <a:gd name="connsiteX161" fmla="*/ 6710360 w 6724648"/>
              <a:gd name="connsiteY161" fmla="*/ 2121691 h 2402679"/>
              <a:gd name="connsiteX162" fmla="*/ 6693692 w 6724648"/>
              <a:gd name="connsiteY162" fmla="*/ 2069304 h 2402679"/>
              <a:gd name="connsiteX163" fmla="*/ 6719885 w 6724648"/>
              <a:gd name="connsiteY163" fmla="*/ 2052635 h 2402679"/>
              <a:gd name="connsiteX164" fmla="*/ 6712742 w 6724648"/>
              <a:gd name="connsiteY164" fmla="*/ 1988341 h 2402679"/>
              <a:gd name="connsiteX0" fmla="*/ 6714093 w 6725999"/>
              <a:gd name="connsiteY0" fmla="*/ 1988341 h 2402679"/>
              <a:gd name="connsiteX1" fmla="*/ 6604555 w 6725999"/>
              <a:gd name="connsiteY1" fmla="*/ 1952623 h 2402679"/>
              <a:gd name="connsiteX2" fmla="*/ 6547405 w 6725999"/>
              <a:gd name="connsiteY2" fmla="*/ 1966910 h 2402679"/>
              <a:gd name="connsiteX3" fmla="*/ 6487874 w 6725999"/>
              <a:gd name="connsiteY3" fmla="*/ 1947860 h 2402679"/>
              <a:gd name="connsiteX4" fmla="*/ 6378336 w 6725999"/>
              <a:gd name="connsiteY4" fmla="*/ 1888329 h 2402679"/>
              <a:gd name="connsiteX5" fmla="*/ 6218793 w 6725999"/>
              <a:gd name="connsiteY5" fmla="*/ 1857373 h 2402679"/>
              <a:gd name="connsiteX6" fmla="*/ 6047343 w 6725999"/>
              <a:gd name="connsiteY6" fmla="*/ 1833560 h 2402679"/>
              <a:gd name="connsiteX7" fmla="*/ 5918755 w 6725999"/>
              <a:gd name="connsiteY7" fmla="*/ 1757360 h 2402679"/>
              <a:gd name="connsiteX8" fmla="*/ 5840174 w 6725999"/>
              <a:gd name="connsiteY8" fmla="*/ 1728785 h 2402679"/>
              <a:gd name="connsiteX9" fmla="*/ 5628243 w 6725999"/>
              <a:gd name="connsiteY9" fmla="*/ 1700210 h 2402679"/>
              <a:gd name="connsiteX10" fmla="*/ 5497274 w 6725999"/>
              <a:gd name="connsiteY10" fmla="*/ 1693066 h 2402679"/>
              <a:gd name="connsiteX11" fmla="*/ 5423455 w 6725999"/>
              <a:gd name="connsiteY11" fmla="*/ 1631154 h 2402679"/>
              <a:gd name="connsiteX12" fmla="*/ 5380593 w 6725999"/>
              <a:gd name="connsiteY12" fmla="*/ 1557335 h 2402679"/>
              <a:gd name="connsiteX13" fmla="*/ 5304393 w 6725999"/>
              <a:gd name="connsiteY13" fmla="*/ 1519235 h 2402679"/>
              <a:gd name="connsiteX14" fmla="*/ 5111511 w 6725999"/>
              <a:gd name="connsiteY14" fmla="*/ 1464466 h 2402679"/>
              <a:gd name="connsiteX15" fmla="*/ 4982924 w 6725999"/>
              <a:gd name="connsiteY15" fmla="*/ 1433510 h 2402679"/>
              <a:gd name="connsiteX16" fmla="*/ 4890055 w 6725999"/>
              <a:gd name="connsiteY16" fmla="*/ 1414460 h 2402679"/>
              <a:gd name="connsiteX17" fmla="*/ 4747180 w 6725999"/>
              <a:gd name="connsiteY17" fmla="*/ 1643060 h 2402679"/>
              <a:gd name="connsiteX18" fmla="*/ 4694793 w 6725999"/>
              <a:gd name="connsiteY18" fmla="*/ 1709735 h 2402679"/>
              <a:gd name="connsiteX19" fmla="*/ 4151868 w 6725999"/>
              <a:gd name="connsiteY19" fmla="*/ 1733548 h 2402679"/>
              <a:gd name="connsiteX20" fmla="*/ 3737530 w 6725999"/>
              <a:gd name="connsiteY20" fmla="*/ 1740691 h 2402679"/>
              <a:gd name="connsiteX21" fmla="*/ 3051730 w 6725999"/>
              <a:gd name="connsiteY21" fmla="*/ 1762123 h 2402679"/>
              <a:gd name="connsiteX22" fmla="*/ 2601674 w 6725999"/>
              <a:gd name="connsiteY22" fmla="*/ 1764504 h 2402679"/>
              <a:gd name="connsiteX23" fmla="*/ 2377836 w 6725999"/>
              <a:gd name="connsiteY23" fmla="*/ 1762123 h 2402679"/>
              <a:gd name="connsiteX24" fmla="*/ 2251630 w 6725999"/>
              <a:gd name="connsiteY24" fmla="*/ 1733548 h 2402679"/>
              <a:gd name="connsiteX25" fmla="*/ 2194480 w 6725999"/>
              <a:gd name="connsiteY25" fmla="*/ 1712116 h 2402679"/>
              <a:gd name="connsiteX26" fmla="*/ 2146855 w 6725999"/>
              <a:gd name="connsiteY26" fmla="*/ 1671635 h 2402679"/>
              <a:gd name="connsiteX27" fmla="*/ 2099230 w 6725999"/>
              <a:gd name="connsiteY27" fmla="*/ 1571623 h 2402679"/>
              <a:gd name="connsiteX28" fmla="*/ 2070655 w 6725999"/>
              <a:gd name="connsiteY28" fmla="*/ 1443035 h 2402679"/>
              <a:gd name="connsiteX29" fmla="*/ 2044461 w 6725999"/>
              <a:gd name="connsiteY29" fmla="*/ 1314448 h 2402679"/>
              <a:gd name="connsiteX30" fmla="*/ 2008743 w 6725999"/>
              <a:gd name="connsiteY30" fmla="*/ 1259679 h 2402679"/>
              <a:gd name="connsiteX31" fmla="*/ 1896824 w 6725999"/>
              <a:gd name="connsiteY31" fmla="*/ 1193004 h 2402679"/>
              <a:gd name="connsiteX32" fmla="*/ 1768236 w 6725999"/>
              <a:gd name="connsiteY32" fmla="*/ 1150141 h 2402679"/>
              <a:gd name="connsiteX33" fmla="*/ 1642030 w 6725999"/>
              <a:gd name="connsiteY33" fmla="*/ 1140616 h 2402679"/>
              <a:gd name="connsiteX34" fmla="*/ 1532493 w 6725999"/>
              <a:gd name="connsiteY34" fmla="*/ 1145379 h 2402679"/>
              <a:gd name="connsiteX35" fmla="*/ 1482486 w 6725999"/>
              <a:gd name="connsiteY35" fmla="*/ 1159666 h 2402679"/>
              <a:gd name="connsiteX36" fmla="*/ 1442005 w 6725999"/>
              <a:gd name="connsiteY36" fmla="*/ 1140616 h 2402679"/>
              <a:gd name="connsiteX37" fmla="*/ 1377711 w 6725999"/>
              <a:gd name="connsiteY37" fmla="*/ 1085848 h 2402679"/>
              <a:gd name="connsiteX38" fmla="*/ 1339611 w 6725999"/>
              <a:gd name="connsiteY38" fmla="*/ 1026316 h 2402679"/>
              <a:gd name="connsiteX39" fmla="*/ 1358661 w 6725999"/>
              <a:gd name="connsiteY39" fmla="*/ 1002504 h 2402679"/>
              <a:gd name="connsiteX40" fmla="*/ 1206261 w 6725999"/>
              <a:gd name="connsiteY40" fmla="*/ 935829 h 2402679"/>
              <a:gd name="connsiteX41" fmla="*/ 1084818 w 6725999"/>
              <a:gd name="connsiteY41" fmla="*/ 1023935 h 2402679"/>
              <a:gd name="connsiteX42" fmla="*/ 965755 w 6725999"/>
              <a:gd name="connsiteY42" fmla="*/ 1009648 h 2402679"/>
              <a:gd name="connsiteX43" fmla="*/ 896699 w 6725999"/>
              <a:gd name="connsiteY43" fmla="*/ 1014410 h 2402679"/>
              <a:gd name="connsiteX44" fmla="*/ 820501 w 6725999"/>
              <a:gd name="connsiteY44" fmla="*/ 966786 h 2402679"/>
              <a:gd name="connsiteX45" fmla="*/ 710963 w 6725999"/>
              <a:gd name="connsiteY45" fmla="*/ 873917 h 2402679"/>
              <a:gd name="connsiteX46" fmla="*/ 568086 w 6725999"/>
              <a:gd name="connsiteY46" fmla="*/ 776285 h 2402679"/>
              <a:gd name="connsiteX47" fmla="*/ 494269 w 6725999"/>
              <a:gd name="connsiteY47" fmla="*/ 666748 h 2402679"/>
              <a:gd name="connsiteX48" fmla="*/ 399019 w 6725999"/>
              <a:gd name="connsiteY48" fmla="*/ 542924 h 2402679"/>
              <a:gd name="connsiteX49" fmla="*/ 289482 w 6725999"/>
              <a:gd name="connsiteY49" fmla="*/ 280987 h 2402679"/>
              <a:gd name="connsiteX50" fmla="*/ 227568 w 6725999"/>
              <a:gd name="connsiteY50" fmla="*/ 0 h 2402679"/>
              <a:gd name="connsiteX51" fmla="*/ 151370 w 6725999"/>
              <a:gd name="connsiteY51" fmla="*/ 2381 h 2402679"/>
              <a:gd name="connsiteX52" fmla="*/ 132320 w 6725999"/>
              <a:gd name="connsiteY52" fmla="*/ 71437 h 2402679"/>
              <a:gd name="connsiteX53" fmla="*/ 1351 w 6725999"/>
              <a:gd name="connsiteY53" fmla="*/ 116680 h 2402679"/>
              <a:gd name="connsiteX54" fmla="*/ 60882 w 6725999"/>
              <a:gd name="connsiteY54" fmla="*/ 95249 h 2402679"/>
              <a:gd name="connsiteX55" fmla="*/ 6113 w 6725999"/>
              <a:gd name="connsiteY55" fmla="*/ 628650 h 2402679"/>
              <a:gd name="connsiteX56" fmla="*/ 115651 w 6725999"/>
              <a:gd name="connsiteY56" fmla="*/ 726278 h 2402679"/>
              <a:gd name="connsiteX57" fmla="*/ 94219 w 6725999"/>
              <a:gd name="connsiteY57" fmla="*/ 802480 h 2402679"/>
              <a:gd name="connsiteX58" fmla="*/ 110889 w 6725999"/>
              <a:gd name="connsiteY58" fmla="*/ 907254 h 2402679"/>
              <a:gd name="connsiteX59" fmla="*/ 187088 w 6725999"/>
              <a:gd name="connsiteY59" fmla="*/ 1028698 h 2402679"/>
              <a:gd name="connsiteX60" fmla="*/ 249000 w 6725999"/>
              <a:gd name="connsiteY60" fmla="*/ 1057272 h 2402679"/>
              <a:gd name="connsiteX61" fmla="*/ 322819 w 6725999"/>
              <a:gd name="connsiteY61" fmla="*/ 1119185 h 2402679"/>
              <a:gd name="connsiteX62" fmla="*/ 372825 w 6725999"/>
              <a:gd name="connsiteY62" fmla="*/ 1152523 h 2402679"/>
              <a:gd name="connsiteX63" fmla="*/ 441880 w 6725999"/>
              <a:gd name="connsiteY63" fmla="*/ 1185860 h 2402679"/>
              <a:gd name="connsiteX64" fmla="*/ 499030 w 6725999"/>
              <a:gd name="connsiteY64" fmla="*/ 1226342 h 2402679"/>
              <a:gd name="connsiteX65" fmla="*/ 556181 w 6725999"/>
              <a:gd name="connsiteY65" fmla="*/ 1354929 h 2402679"/>
              <a:gd name="connsiteX66" fmla="*/ 606186 w 6725999"/>
              <a:gd name="connsiteY66" fmla="*/ 1450179 h 2402679"/>
              <a:gd name="connsiteX67" fmla="*/ 706199 w 6725999"/>
              <a:gd name="connsiteY67" fmla="*/ 1459703 h 2402679"/>
              <a:gd name="connsiteX68" fmla="*/ 715724 w 6725999"/>
              <a:gd name="connsiteY68" fmla="*/ 1523998 h 2402679"/>
              <a:gd name="connsiteX69" fmla="*/ 682387 w 6725999"/>
              <a:gd name="connsiteY69" fmla="*/ 1619247 h 2402679"/>
              <a:gd name="connsiteX70" fmla="*/ 622855 w 6725999"/>
              <a:gd name="connsiteY70" fmla="*/ 1709735 h 2402679"/>
              <a:gd name="connsiteX71" fmla="*/ 651430 w 6725999"/>
              <a:gd name="connsiteY71" fmla="*/ 1666873 h 2402679"/>
              <a:gd name="connsiteX72" fmla="*/ 708580 w 6725999"/>
              <a:gd name="connsiteY72" fmla="*/ 1750216 h 2402679"/>
              <a:gd name="connsiteX73" fmla="*/ 925274 w 6725999"/>
              <a:gd name="connsiteY73" fmla="*/ 1828798 h 2402679"/>
              <a:gd name="connsiteX74" fmla="*/ 960993 w 6725999"/>
              <a:gd name="connsiteY74" fmla="*/ 1826417 h 2402679"/>
              <a:gd name="connsiteX75" fmla="*/ 1030049 w 6725999"/>
              <a:gd name="connsiteY75" fmla="*/ 1840704 h 2402679"/>
              <a:gd name="connsiteX76" fmla="*/ 1132443 w 6725999"/>
              <a:gd name="connsiteY76" fmla="*/ 1840704 h 2402679"/>
              <a:gd name="connsiteX77" fmla="*/ 1201499 w 6725999"/>
              <a:gd name="connsiteY77" fmla="*/ 1802604 h 2402679"/>
              <a:gd name="connsiteX78" fmla="*/ 1261030 w 6725999"/>
              <a:gd name="connsiteY78" fmla="*/ 1800223 h 2402679"/>
              <a:gd name="connsiteX79" fmla="*/ 1368186 w 6725999"/>
              <a:gd name="connsiteY79" fmla="*/ 1871660 h 2402679"/>
              <a:gd name="connsiteX80" fmla="*/ 1372949 w 6725999"/>
              <a:gd name="connsiteY80" fmla="*/ 1840704 h 2402679"/>
              <a:gd name="connsiteX81" fmla="*/ 1444386 w 6725999"/>
              <a:gd name="connsiteY81" fmla="*/ 1878804 h 2402679"/>
              <a:gd name="connsiteX82" fmla="*/ 1565830 w 6725999"/>
              <a:gd name="connsiteY82" fmla="*/ 1962148 h 2402679"/>
              <a:gd name="connsiteX83" fmla="*/ 1644411 w 6725999"/>
              <a:gd name="connsiteY83" fmla="*/ 1978816 h 2402679"/>
              <a:gd name="connsiteX84" fmla="*/ 1708705 w 6725999"/>
              <a:gd name="connsiteY84" fmla="*/ 2093116 h 2402679"/>
              <a:gd name="connsiteX85" fmla="*/ 1920636 w 6725999"/>
              <a:gd name="connsiteY85" fmla="*/ 2193129 h 2402679"/>
              <a:gd name="connsiteX86" fmla="*/ 2034936 w 6725999"/>
              <a:gd name="connsiteY86" fmla="*/ 2200273 h 2402679"/>
              <a:gd name="connsiteX87" fmla="*/ 2256393 w 6725999"/>
              <a:gd name="connsiteY87" fmla="*/ 2181223 h 2402679"/>
              <a:gd name="connsiteX88" fmla="*/ 2363549 w 6725999"/>
              <a:gd name="connsiteY88" fmla="*/ 2181223 h 2402679"/>
              <a:gd name="connsiteX89" fmla="*/ 2432605 w 6725999"/>
              <a:gd name="connsiteY89" fmla="*/ 2216941 h 2402679"/>
              <a:gd name="connsiteX90" fmla="*/ 2487374 w 6725999"/>
              <a:gd name="connsiteY90" fmla="*/ 2269329 h 2402679"/>
              <a:gd name="connsiteX91" fmla="*/ 2563574 w 6725999"/>
              <a:gd name="connsiteY91" fmla="*/ 2250279 h 2402679"/>
              <a:gd name="connsiteX92" fmla="*/ 2654061 w 6725999"/>
              <a:gd name="connsiteY92" fmla="*/ 2233610 h 2402679"/>
              <a:gd name="connsiteX93" fmla="*/ 2708830 w 6725999"/>
              <a:gd name="connsiteY93" fmla="*/ 2252660 h 2402679"/>
              <a:gd name="connsiteX94" fmla="*/ 2830274 w 6725999"/>
              <a:gd name="connsiteY94" fmla="*/ 2352673 h 2402679"/>
              <a:gd name="connsiteX95" fmla="*/ 2908855 w 6725999"/>
              <a:gd name="connsiteY95" fmla="*/ 2395535 h 2402679"/>
              <a:gd name="connsiteX96" fmla="*/ 3006486 w 6725999"/>
              <a:gd name="connsiteY96" fmla="*/ 2402679 h 2402679"/>
              <a:gd name="connsiteX97" fmla="*/ 3094593 w 6725999"/>
              <a:gd name="connsiteY97" fmla="*/ 2390773 h 2402679"/>
              <a:gd name="connsiteX98" fmla="*/ 3127930 w 6725999"/>
              <a:gd name="connsiteY98" fmla="*/ 2352673 h 2402679"/>
              <a:gd name="connsiteX99" fmla="*/ 3099355 w 6725999"/>
              <a:gd name="connsiteY99" fmla="*/ 2295523 h 2402679"/>
              <a:gd name="connsiteX100" fmla="*/ 3004105 w 6725999"/>
              <a:gd name="connsiteY100" fmla="*/ 2262185 h 2402679"/>
              <a:gd name="connsiteX101" fmla="*/ 2887424 w 6725999"/>
              <a:gd name="connsiteY101" fmla="*/ 2262185 h 2402679"/>
              <a:gd name="connsiteX102" fmla="*/ 2856468 w 6725999"/>
              <a:gd name="connsiteY102" fmla="*/ 2245516 h 2402679"/>
              <a:gd name="connsiteX103" fmla="*/ 2877899 w 6725999"/>
              <a:gd name="connsiteY103" fmla="*/ 2224085 h 2402679"/>
              <a:gd name="connsiteX104" fmla="*/ 2970768 w 6725999"/>
              <a:gd name="connsiteY104" fmla="*/ 2212179 h 2402679"/>
              <a:gd name="connsiteX105" fmla="*/ 3058874 w 6725999"/>
              <a:gd name="connsiteY105" fmla="*/ 2214560 h 2402679"/>
              <a:gd name="connsiteX106" fmla="*/ 3137455 w 6725999"/>
              <a:gd name="connsiteY106" fmla="*/ 2159791 h 2402679"/>
              <a:gd name="connsiteX107" fmla="*/ 3175555 w 6725999"/>
              <a:gd name="connsiteY107" fmla="*/ 2162173 h 2402679"/>
              <a:gd name="connsiteX108" fmla="*/ 3225561 w 6725999"/>
              <a:gd name="connsiteY108" fmla="*/ 2209798 h 2402679"/>
              <a:gd name="connsiteX109" fmla="*/ 3294618 w 6725999"/>
              <a:gd name="connsiteY109" fmla="*/ 2228848 h 2402679"/>
              <a:gd name="connsiteX110" fmla="*/ 3306524 w 6725999"/>
              <a:gd name="connsiteY110" fmla="*/ 2259804 h 2402679"/>
              <a:gd name="connsiteX111" fmla="*/ 3306524 w 6725999"/>
              <a:gd name="connsiteY111" fmla="*/ 2295523 h 2402679"/>
              <a:gd name="connsiteX112" fmla="*/ 3258899 w 6725999"/>
              <a:gd name="connsiteY112" fmla="*/ 2331241 h 2402679"/>
              <a:gd name="connsiteX113" fmla="*/ 3213655 w 6725999"/>
              <a:gd name="connsiteY113" fmla="*/ 2288379 h 2402679"/>
              <a:gd name="connsiteX114" fmla="*/ 3189843 w 6725999"/>
              <a:gd name="connsiteY114" fmla="*/ 2240754 h 2402679"/>
              <a:gd name="connsiteX115" fmla="*/ 3163649 w 6725999"/>
              <a:gd name="connsiteY115" fmla="*/ 2262185 h 2402679"/>
              <a:gd name="connsiteX116" fmla="*/ 3180318 w 6725999"/>
              <a:gd name="connsiteY116" fmla="*/ 2340766 h 2402679"/>
              <a:gd name="connsiteX117" fmla="*/ 3246993 w 6725999"/>
              <a:gd name="connsiteY117" fmla="*/ 2357435 h 2402679"/>
              <a:gd name="connsiteX118" fmla="*/ 3354149 w 6725999"/>
              <a:gd name="connsiteY118" fmla="*/ 2374104 h 2402679"/>
              <a:gd name="connsiteX119" fmla="*/ 3468449 w 6725999"/>
              <a:gd name="connsiteY119" fmla="*/ 2328860 h 2402679"/>
              <a:gd name="connsiteX120" fmla="*/ 3573224 w 6725999"/>
              <a:gd name="connsiteY120" fmla="*/ 2324098 h 2402679"/>
              <a:gd name="connsiteX121" fmla="*/ 3647043 w 6725999"/>
              <a:gd name="connsiteY121" fmla="*/ 2336004 h 2402679"/>
              <a:gd name="connsiteX122" fmla="*/ 3682761 w 6725999"/>
              <a:gd name="connsiteY122" fmla="*/ 2290760 h 2402679"/>
              <a:gd name="connsiteX123" fmla="*/ 3730386 w 6725999"/>
              <a:gd name="connsiteY123" fmla="*/ 2269329 h 2402679"/>
              <a:gd name="connsiteX124" fmla="*/ 3773249 w 6725999"/>
              <a:gd name="connsiteY124" fmla="*/ 2274091 h 2402679"/>
              <a:gd name="connsiteX125" fmla="*/ 3823255 w 6725999"/>
              <a:gd name="connsiteY125" fmla="*/ 2328860 h 2402679"/>
              <a:gd name="connsiteX126" fmla="*/ 3828018 w 6725999"/>
              <a:gd name="connsiteY126" fmla="*/ 2331241 h 2402679"/>
              <a:gd name="connsiteX127" fmla="*/ 3868499 w 6725999"/>
              <a:gd name="connsiteY127" fmla="*/ 2355054 h 2402679"/>
              <a:gd name="connsiteX128" fmla="*/ 3925649 w 6725999"/>
              <a:gd name="connsiteY128" fmla="*/ 2359816 h 2402679"/>
              <a:gd name="connsiteX129" fmla="*/ 3966130 w 6725999"/>
              <a:gd name="connsiteY129" fmla="*/ 2350291 h 2402679"/>
              <a:gd name="connsiteX130" fmla="*/ 3999468 w 6725999"/>
              <a:gd name="connsiteY130" fmla="*/ 2307429 h 2402679"/>
              <a:gd name="connsiteX131" fmla="*/ 4132818 w 6725999"/>
              <a:gd name="connsiteY131" fmla="*/ 2338385 h 2402679"/>
              <a:gd name="connsiteX132" fmla="*/ 4194730 w 6725999"/>
              <a:gd name="connsiteY132" fmla="*/ 2269329 h 2402679"/>
              <a:gd name="connsiteX133" fmla="*/ 4370943 w 6725999"/>
              <a:gd name="connsiteY133" fmla="*/ 2297904 h 2402679"/>
              <a:gd name="connsiteX134" fmla="*/ 4425711 w 6725999"/>
              <a:gd name="connsiteY134" fmla="*/ 2297904 h 2402679"/>
              <a:gd name="connsiteX135" fmla="*/ 4485243 w 6725999"/>
              <a:gd name="connsiteY135" fmla="*/ 2193129 h 2402679"/>
              <a:gd name="connsiteX136" fmla="*/ 4592399 w 6725999"/>
              <a:gd name="connsiteY136" fmla="*/ 2228848 h 2402679"/>
              <a:gd name="connsiteX137" fmla="*/ 4630499 w 6725999"/>
              <a:gd name="connsiteY137" fmla="*/ 2255041 h 2402679"/>
              <a:gd name="connsiteX138" fmla="*/ 4692411 w 6725999"/>
              <a:gd name="connsiteY138" fmla="*/ 2183604 h 2402679"/>
              <a:gd name="connsiteX139" fmla="*/ 4928155 w 6725999"/>
              <a:gd name="connsiteY139" fmla="*/ 2216941 h 2402679"/>
              <a:gd name="connsiteX140" fmla="*/ 4885293 w 6725999"/>
              <a:gd name="connsiteY140" fmla="*/ 2274091 h 2402679"/>
              <a:gd name="connsiteX141" fmla="*/ 4944824 w 6725999"/>
              <a:gd name="connsiteY141" fmla="*/ 2336004 h 2402679"/>
              <a:gd name="connsiteX142" fmla="*/ 4980543 w 6725999"/>
              <a:gd name="connsiteY142" fmla="*/ 2364579 h 2402679"/>
              <a:gd name="connsiteX143" fmla="*/ 5163899 w 6725999"/>
              <a:gd name="connsiteY143" fmla="*/ 2378866 h 2402679"/>
              <a:gd name="connsiteX144" fmla="*/ 5366305 w 6725999"/>
              <a:gd name="connsiteY144" fmla="*/ 2362198 h 2402679"/>
              <a:gd name="connsiteX145" fmla="*/ 5563949 w 6725999"/>
              <a:gd name="connsiteY145" fmla="*/ 2340766 h 2402679"/>
              <a:gd name="connsiteX146" fmla="*/ 5733018 w 6725999"/>
              <a:gd name="connsiteY146" fmla="*/ 2319335 h 2402679"/>
              <a:gd name="connsiteX147" fmla="*/ 5840174 w 6725999"/>
              <a:gd name="connsiteY147" fmla="*/ 2328860 h 2402679"/>
              <a:gd name="connsiteX148" fmla="*/ 5916374 w 6725999"/>
              <a:gd name="connsiteY148" fmla="*/ 2288379 h 2402679"/>
              <a:gd name="connsiteX149" fmla="*/ 5973524 w 6725999"/>
              <a:gd name="connsiteY149" fmla="*/ 2221704 h 2402679"/>
              <a:gd name="connsiteX150" fmla="*/ 6025911 w 6725999"/>
              <a:gd name="connsiteY150" fmla="*/ 2212179 h 2402679"/>
              <a:gd name="connsiteX151" fmla="*/ 6164024 w 6725999"/>
              <a:gd name="connsiteY151" fmla="*/ 2250279 h 2402679"/>
              <a:gd name="connsiteX152" fmla="*/ 6223555 w 6725999"/>
              <a:gd name="connsiteY152" fmla="*/ 2238373 h 2402679"/>
              <a:gd name="connsiteX153" fmla="*/ 6302136 w 6725999"/>
              <a:gd name="connsiteY153" fmla="*/ 2266948 h 2402679"/>
              <a:gd name="connsiteX154" fmla="*/ 6364049 w 6725999"/>
              <a:gd name="connsiteY154" fmla="*/ 2309810 h 2402679"/>
              <a:gd name="connsiteX155" fmla="*/ 6459299 w 6725999"/>
              <a:gd name="connsiteY155" fmla="*/ 2316954 h 2402679"/>
              <a:gd name="connsiteX156" fmla="*/ 6497399 w 6725999"/>
              <a:gd name="connsiteY156" fmla="*/ 2300285 h 2402679"/>
              <a:gd name="connsiteX157" fmla="*/ 6559311 w 6725999"/>
              <a:gd name="connsiteY157" fmla="*/ 2300285 h 2402679"/>
              <a:gd name="connsiteX158" fmla="*/ 6678374 w 6725999"/>
              <a:gd name="connsiteY158" fmla="*/ 2321716 h 2402679"/>
              <a:gd name="connsiteX159" fmla="*/ 6723618 w 6725999"/>
              <a:gd name="connsiteY159" fmla="*/ 2305048 h 2402679"/>
              <a:gd name="connsiteX160" fmla="*/ 6706949 w 6725999"/>
              <a:gd name="connsiteY160" fmla="*/ 2247898 h 2402679"/>
              <a:gd name="connsiteX161" fmla="*/ 6725999 w 6725999"/>
              <a:gd name="connsiteY161" fmla="*/ 2188366 h 2402679"/>
              <a:gd name="connsiteX162" fmla="*/ 6711711 w 6725999"/>
              <a:gd name="connsiteY162" fmla="*/ 2121691 h 2402679"/>
              <a:gd name="connsiteX163" fmla="*/ 6695043 w 6725999"/>
              <a:gd name="connsiteY163" fmla="*/ 2069304 h 2402679"/>
              <a:gd name="connsiteX164" fmla="*/ 6721236 w 6725999"/>
              <a:gd name="connsiteY164" fmla="*/ 2052635 h 2402679"/>
              <a:gd name="connsiteX165" fmla="*/ 6714093 w 6725999"/>
              <a:gd name="connsiteY165" fmla="*/ 1988341 h 2402679"/>
              <a:gd name="connsiteX0" fmla="*/ 6714334 w 6726240"/>
              <a:gd name="connsiteY0" fmla="*/ 1988341 h 2402679"/>
              <a:gd name="connsiteX1" fmla="*/ 6604796 w 6726240"/>
              <a:gd name="connsiteY1" fmla="*/ 1952623 h 2402679"/>
              <a:gd name="connsiteX2" fmla="*/ 6547646 w 6726240"/>
              <a:gd name="connsiteY2" fmla="*/ 1966910 h 2402679"/>
              <a:gd name="connsiteX3" fmla="*/ 6488115 w 6726240"/>
              <a:gd name="connsiteY3" fmla="*/ 1947860 h 2402679"/>
              <a:gd name="connsiteX4" fmla="*/ 6378577 w 6726240"/>
              <a:gd name="connsiteY4" fmla="*/ 1888329 h 2402679"/>
              <a:gd name="connsiteX5" fmla="*/ 6219034 w 6726240"/>
              <a:gd name="connsiteY5" fmla="*/ 1857373 h 2402679"/>
              <a:gd name="connsiteX6" fmla="*/ 6047584 w 6726240"/>
              <a:gd name="connsiteY6" fmla="*/ 1833560 h 2402679"/>
              <a:gd name="connsiteX7" fmla="*/ 5918996 w 6726240"/>
              <a:gd name="connsiteY7" fmla="*/ 1757360 h 2402679"/>
              <a:gd name="connsiteX8" fmla="*/ 5840415 w 6726240"/>
              <a:gd name="connsiteY8" fmla="*/ 1728785 h 2402679"/>
              <a:gd name="connsiteX9" fmla="*/ 5628484 w 6726240"/>
              <a:gd name="connsiteY9" fmla="*/ 1700210 h 2402679"/>
              <a:gd name="connsiteX10" fmla="*/ 5497515 w 6726240"/>
              <a:gd name="connsiteY10" fmla="*/ 1693066 h 2402679"/>
              <a:gd name="connsiteX11" fmla="*/ 5423696 w 6726240"/>
              <a:gd name="connsiteY11" fmla="*/ 1631154 h 2402679"/>
              <a:gd name="connsiteX12" fmla="*/ 5380834 w 6726240"/>
              <a:gd name="connsiteY12" fmla="*/ 1557335 h 2402679"/>
              <a:gd name="connsiteX13" fmla="*/ 5304634 w 6726240"/>
              <a:gd name="connsiteY13" fmla="*/ 1519235 h 2402679"/>
              <a:gd name="connsiteX14" fmla="*/ 5111752 w 6726240"/>
              <a:gd name="connsiteY14" fmla="*/ 1464466 h 2402679"/>
              <a:gd name="connsiteX15" fmla="*/ 4983165 w 6726240"/>
              <a:gd name="connsiteY15" fmla="*/ 1433510 h 2402679"/>
              <a:gd name="connsiteX16" fmla="*/ 4890296 w 6726240"/>
              <a:gd name="connsiteY16" fmla="*/ 1414460 h 2402679"/>
              <a:gd name="connsiteX17" fmla="*/ 4747421 w 6726240"/>
              <a:gd name="connsiteY17" fmla="*/ 1643060 h 2402679"/>
              <a:gd name="connsiteX18" fmla="*/ 4695034 w 6726240"/>
              <a:gd name="connsiteY18" fmla="*/ 1709735 h 2402679"/>
              <a:gd name="connsiteX19" fmla="*/ 4152109 w 6726240"/>
              <a:gd name="connsiteY19" fmla="*/ 1733548 h 2402679"/>
              <a:gd name="connsiteX20" fmla="*/ 3737771 w 6726240"/>
              <a:gd name="connsiteY20" fmla="*/ 1740691 h 2402679"/>
              <a:gd name="connsiteX21" fmla="*/ 3051971 w 6726240"/>
              <a:gd name="connsiteY21" fmla="*/ 1762123 h 2402679"/>
              <a:gd name="connsiteX22" fmla="*/ 2601915 w 6726240"/>
              <a:gd name="connsiteY22" fmla="*/ 1764504 h 2402679"/>
              <a:gd name="connsiteX23" fmla="*/ 2378077 w 6726240"/>
              <a:gd name="connsiteY23" fmla="*/ 1762123 h 2402679"/>
              <a:gd name="connsiteX24" fmla="*/ 2251871 w 6726240"/>
              <a:gd name="connsiteY24" fmla="*/ 1733548 h 2402679"/>
              <a:gd name="connsiteX25" fmla="*/ 2194721 w 6726240"/>
              <a:gd name="connsiteY25" fmla="*/ 1712116 h 2402679"/>
              <a:gd name="connsiteX26" fmla="*/ 2147096 w 6726240"/>
              <a:gd name="connsiteY26" fmla="*/ 1671635 h 2402679"/>
              <a:gd name="connsiteX27" fmla="*/ 2099471 w 6726240"/>
              <a:gd name="connsiteY27" fmla="*/ 1571623 h 2402679"/>
              <a:gd name="connsiteX28" fmla="*/ 2070896 w 6726240"/>
              <a:gd name="connsiteY28" fmla="*/ 1443035 h 2402679"/>
              <a:gd name="connsiteX29" fmla="*/ 2044702 w 6726240"/>
              <a:gd name="connsiteY29" fmla="*/ 1314448 h 2402679"/>
              <a:gd name="connsiteX30" fmla="*/ 2008984 w 6726240"/>
              <a:gd name="connsiteY30" fmla="*/ 1259679 h 2402679"/>
              <a:gd name="connsiteX31" fmla="*/ 1897065 w 6726240"/>
              <a:gd name="connsiteY31" fmla="*/ 1193004 h 2402679"/>
              <a:gd name="connsiteX32" fmla="*/ 1768477 w 6726240"/>
              <a:gd name="connsiteY32" fmla="*/ 1150141 h 2402679"/>
              <a:gd name="connsiteX33" fmla="*/ 1642271 w 6726240"/>
              <a:gd name="connsiteY33" fmla="*/ 1140616 h 2402679"/>
              <a:gd name="connsiteX34" fmla="*/ 1532734 w 6726240"/>
              <a:gd name="connsiteY34" fmla="*/ 1145379 h 2402679"/>
              <a:gd name="connsiteX35" fmla="*/ 1482727 w 6726240"/>
              <a:gd name="connsiteY35" fmla="*/ 1159666 h 2402679"/>
              <a:gd name="connsiteX36" fmla="*/ 1442246 w 6726240"/>
              <a:gd name="connsiteY36" fmla="*/ 1140616 h 2402679"/>
              <a:gd name="connsiteX37" fmla="*/ 1377952 w 6726240"/>
              <a:gd name="connsiteY37" fmla="*/ 1085848 h 2402679"/>
              <a:gd name="connsiteX38" fmla="*/ 1339852 w 6726240"/>
              <a:gd name="connsiteY38" fmla="*/ 1026316 h 2402679"/>
              <a:gd name="connsiteX39" fmla="*/ 1358902 w 6726240"/>
              <a:gd name="connsiteY39" fmla="*/ 1002504 h 2402679"/>
              <a:gd name="connsiteX40" fmla="*/ 1206502 w 6726240"/>
              <a:gd name="connsiteY40" fmla="*/ 935829 h 2402679"/>
              <a:gd name="connsiteX41" fmla="*/ 1085059 w 6726240"/>
              <a:gd name="connsiteY41" fmla="*/ 1023935 h 2402679"/>
              <a:gd name="connsiteX42" fmla="*/ 965996 w 6726240"/>
              <a:gd name="connsiteY42" fmla="*/ 1009648 h 2402679"/>
              <a:gd name="connsiteX43" fmla="*/ 896940 w 6726240"/>
              <a:gd name="connsiteY43" fmla="*/ 1014410 h 2402679"/>
              <a:gd name="connsiteX44" fmla="*/ 820742 w 6726240"/>
              <a:gd name="connsiteY44" fmla="*/ 966786 h 2402679"/>
              <a:gd name="connsiteX45" fmla="*/ 711204 w 6726240"/>
              <a:gd name="connsiteY45" fmla="*/ 873917 h 2402679"/>
              <a:gd name="connsiteX46" fmla="*/ 568327 w 6726240"/>
              <a:gd name="connsiteY46" fmla="*/ 776285 h 2402679"/>
              <a:gd name="connsiteX47" fmla="*/ 494510 w 6726240"/>
              <a:gd name="connsiteY47" fmla="*/ 666748 h 2402679"/>
              <a:gd name="connsiteX48" fmla="*/ 399260 w 6726240"/>
              <a:gd name="connsiteY48" fmla="*/ 542924 h 2402679"/>
              <a:gd name="connsiteX49" fmla="*/ 289723 w 6726240"/>
              <a:gd name="connsiteY49" fmla="*/ 280987 h 2402679"/>
              <a:gd name="connsiteX50" fmla="*/ 227809 w 6726240"/>
              <a:gd name="connsiteY50" fmla="*/ 0 h 2402679"/>
              <a:gd name="connsiteX51" fmla="*/ 151611 w 6726240"/>
              <a:gd name="connsiteY51" fmla="*/ 2381 h 2402679"/>
              <a:gd name="connsiteX52" fmla="*/ 132561 w 6726240"/>
              <a:gd name="connsiteY52" fmla="*/ 71437 h 2402679"/>
              <a:gd name="connsiteX53" fmla="*/ 1592 w 6726240"/>
              <a:gd name="connsiteY53" fmla="*/ 116680 h 2402679"/>
              <a:gd name="connsiteX54" fmla="*/ 49217 w 6726240"/>
              <a:gd name="connsiteY54" fmla="*/ 76199 h 2402679"/>
              <a:gd name="connsiteX55" fmla="*/ 6354 w 6726240"/>
              <a:gd name="connsiteY55" fmla="*/ 628650 h 2402679"/>
              <a:gd name="connsiteX56" fmla="*/ 115892 w 6726240"/>
              <a:gd name="connsiteY56" fmla="*/ 726278 h 2402679"/>
              <a:gd name="connsiteX57" fmla="*/ 94460 w 6726240"/>
              <a:gd name="connsiteY57" fmla="*/ 802480 h 2402679"/>
              <a:gd name="connsiteX58" fmla="*/ 111130 w 6726240"/>
              <a:gd name="connsiteY58" fmla="*/ 907254 h 2402679"/>
              <a:gd name="connsiteX59" fmla="*/ 187329 w 6726240"/>
              <a:gd name="connsiteY59" fmla="*/ 1028698 h 2402679"/>
              <a:gd name="connsiteX60" fmla="*/ 249241 w 6726240"/>
              <a:gd name="connsiteY60" fmla="*/ 1057272 h 2402679"/>
              <a:gd name="connsiteX61" fmla="*/ 323060 w 6726240"/>
              <a:gd name="connsiteY61" fmla="*/ 1119185 h 2402679"/>
              <a:gd name="connsiteX62" fmla="*/ 373066 w 6726240"/>
              <a:gd name="connsiteY62" fmla="*/ 1152523 h 2402679"/>
              <a:gd name="connsiteX63" fmla="*/ 442121 w 6726240"/>
              <a:gd name="connsiteY63" fmla="*/ 1185860 h 2402679"/>
              <a:gd name="connsiteX64" fmla="*/ 499271 w 6726240"/>
              <a:gd name="connsiteY64" fmla="*/ 1226342 h 2402679"/>
              <a:gd name="connsiteX65" fmla="*/ 556422 w 6726240"/>
              <a:gd name="connsiteY65" fmla="*/ 1354929 h 2402679"/>
              <a:gd name="connsiteX66" fmla="*/ 606427 w 6726240"/>
              <a:gd name="connsiteY66" fmla="*/ 1450179 h 2402679"/>
              <a:gd name="connsiteX67" fmla="*/ 706440 w 6726240"/>
              <a:gd name="connsiteY67" fmla="*/ 1459703 h 2402679"/>
              <a:gd name="connsiteX68" fmla="*/ 715965 w 6726240"/>
              <a:gd name="connsiteY68" fmla="*/ 1523998 h 2402679"/>
              <a:gd name="connsiteX69" fmla="*/ 682628 w 6726240"/>
              <a:gd name="connsiteY69" fmla="*/ 1619247 h 2402679"/>
              <a:gd name="connsiteX70" fmla="*/ 623096 w 6726240"/>
              <a:gd name="connsiteY70" fmla="*/ 1709735 h 2402679"/>
              <a:gd name="connsiteX71" fmla="*/ 651671 w 6726240"/>
              <a:gd name="connsiteY71" fmla="*/ 1666873 h 2402679"/>
              <a:gd name="connsiteX72" fmla="*/ 708821 w 6726240"/>
              <a:gd name="connsiteY72" fmla="*/ 1750216 h 2402679"/>
              <a:gd name="connsiteX73" fmla="*/ 925515 w 6726240"/>
              <a:gd name="connsiteY73" fmla="*/ 1828798 h 2402679"/>
              <a:gd name="connsiteX74" fmla="*/ 961234 w 6726240"/>
              <a:gd name="connsiteY74" fmla="*/ 1826417 h 2402679"/>
              <a:gd name="connsiteX75" fmla="*/ 1030290 w 6726240"/>
              <a:gd name="connsiteY75" fmla="*/ 1840704 h 2402679"/>
              <a:gd name="connsiteX76" fmla="*/ 1132684 w 6726240"/>
              <a:gd name="connsiteY76" fmla="*/ 1840704 h 2402679"/>
              <a:gd name="connsiteX77" fmla="*/ 1201740 w 6726240"/>
              <a:gd name="connsiteY77" fmla="*/ 1802604 h 2402679"/>
              <a:gd name="connsiteX78" fmla="*/ 1261271 w 6726240"/>
              <a:gd name="connsiteY78" fmla="*/ 1800223 h 2402679"/>
              <a:gd name="connsiteX79" fmla="*/ 1368427 w 6726240"/>
              <a:gd name="connsiteY79" fmla="*/ 1871660 h 2402679"/>
              <a:gd name="connsiteX80" fmla="*/ 1373190 w 6726240"/>
              <a:gd name="connsiteY80" fmla="*/ 1840704 h 2402679"/>
              <a:gd name="connsiteX81" fmla="*/ 1444627 w 6726240"/>
              <a:gd name="connsiteY81" fmla="*/ 1878804 h 2402679"/>
              <a:gd name="connsiteX82" fmla="*/ 1566071 w 6726240"/>
              <a:gd name="connsiteY82" fmla="*/ 1962148 h 2402679"/>
              <a:gd name="connsiteX83" fmla="*/ 1644652 w 6726240"/>
              <a:gd name="connsiteY83" fmla="*/ 1978816 h 2402679"/>
              <a:gd name="connsiteX84" fmla="*/ 1708946 w 6726240"/>
              <a:gd name="connsiteY84" fmla="*/ 2093116 h 2402679"/>
              <a:gd name="connsiteX85" fmla="*/ 1920877 w 6726240"/>
              <a:gd name="connsiteY85" fmla="*/ 2193129 h 2402679"/>
              <a:gd name="connsiteX86" fmla="*/ 2035177 w 6726240"/>
              <a:gd name="connsiteY86" fmla="*/ 2200273 h 2402679"/>
              <a:gd name="connsiteX87" fmla="*/ 2256634 w 6726240"/>
              <a:gd name="connsiteY87" fmla="*/ 2181223 h 2402679"/>
              <a:gd name="connsiteX88" fmla="*/ 2363790 w 6726240"/>
              <a:gd name="connsiteY88" fmla="*/ 2181223 h 2402679"/>
              <a:gd name="connsiteX89" fmla="*/ 2432846 w 6726240"/>
              <a:gd name="connsiteY89" fmla="*/ 2216941 h 2402679"/>
              <a:gd name="connsiteX90" fmla="*/ 2487615 w 6726240"/>
              <a:gd name="connsiteY90" fmla="*/ 2269329 h 2402679"/>
              <a:gd name="connsiteX91" fmla="*/ 2563815 w 6726240"/>
              <a:gd name="connsiteY91" fmla="*/ 2250279 h 2402679"/>
              <a:gd name="connsiteX92" fmla="*/ 2654302 w 6726240"/>
              <a:gd name="connsiteY92" fmla="*/ 2233610 h 2402679"/>
              <a:gd name="connsiteX93" fmla="*/ 2709071 w 6726240"/>
              <a:gd name="connsiteY93" fmla="*/ 2252660 h 2402679"/>
              <a:gd name="connsiteX94" fmla="*/ 2830515 w 6726240"/>
              <a:gd name="connsiteY94" fmla="*/ 2352673 h 2402679"/>
              <a:gd name="connsiteX95" fmla="*/ 2909096 w 6726240"/>
              <a:gd name="connsiteY95" fmla="*/ 2395535 h 2402679"/>
              <a:gd name="connsiteX96" fmla="*/ 3006727 w 6726240"/>
              <a:gd name="connsiteY96" fmla="*/ 2402679 h 2402679"/>
              <a:gd name="connsiteX97" fmla="*/ 3094834 w 6726240"/>
              <a:gd name="connsiteY97" fmla="*/ 2390773 h 2402679"/>
              <a:gd name="connsiteX98" fmla="*/ 3128171 w 6726240"/>
              <a:gd name="connsiteY98" fmla="*/ 2352673 h 2402679"/>
              <a:gd name="connsiteX99" fmla="*/ 3099596 w 6726240"/>
              <a:gd name="connsiteY99" fmla="*/ 2295523 h 2402679"/>
              <a:gd name="connsiteX100" fmla="*/ 3004346 w 6726240"/>
              <a:gd name="connsiteY100" fmla="*/ 2262185 h 2402679"/>
              <a:gd name="connsiteX101" fmla="*/ 2887665 w 6726240"/>
              <a:gd name="connsiteY101" fmla="*/ 2262185 h 2402679"/>
              <a:gd name="connsiteX102" fmla="*/ 2856709 w 6726240"/>
              <a:gd name="connsiteY102" fmla="*/ 2245516 h 2402679"/>
              <a:gd name="connsiteX103" fmla="*/ 2878140 w 6726240"/>
              <a:gd name="connsiteY103" fmla="*/ 2224085 h 2402679"/>
              <a:gd name="connsiteX104" fmla="*/ 2971009 w 6726240"/>
              <a:gd name="connsiteY104" fmla="*/ 2212179 h 2402679"/>
              <a:gd name="connsiteX105" fmla="*/ 3059115 w 6726240"/>
              <a:gd name="connsiteY105" fmla="*/ 2214560 h 2402679"/>
              <a:gd name="connsiteX106" fmla="*/ 3137696 w 6726240"/>
              <a:gd name="connsiteY106" fmla="*/ 2159791 h 2402679"/>
              <a:gd name="connsiteX107" fmla="*/ 3175796 w 6726240"/>
              <a:gd name="connsiteY107" fmla="*/ 2162173 h 2402679"/>
              <a:gd name="connsiteX108" fmla="*/ 3225802 w 6726240"/>
              <a:gd name="connsiteY108" fmla="*/ 2209798 h 2402679"/>
              <a:gd name="connsiteX109" fmla="*/ 3294859 w 6726240"/>
              <a:gd name="connsiteY109" fmla="*/ 2228848 h 2402679"/>
              <a:gd name="connsiteX110" fmla="*/ 3306765 w 6726240"/>
              <a:gd name="connsiteY110" fmla="*/ 2259804 h 2402679"/>
              <a:gd name="connsiteX111" fmla="*/ 3306765 w 6726240"/>
              <a:gd name="connsiteY111" fmla="*/ 2295523 h 2402679"/>
              <a:gd name="connsiteX112" fmla="*/ 3259140 w 6726240"/>
              <a:gd name="connsiteY112" fmla="*/ 2331241 h 2402679"/>
              <a:gd name="connsiteX113" fmla="*/ 3213896 w 6726240"/>
              <a:gd name="connsiteY113" fmla="*/ 2288379 h 2402679"/>
              <a:gd name="connsiteX114" fmla="*/ 3190084 w 6726240"/>
              <a:gd name="connsiteY114" fmla="*/ 2240754 h 2402679"/>
              <a:gd name="connsiteX115" fmla="*/ 3163890 w 6726240"/>
              <a:gd name="connsiteY115" fmla="*/ 2262185 h 2402679"/>
              <a:gd name="connsiteX116" fmla="*/ 3180559 w 6726240"/>
              <a:gd name="connsiteY116" fmla="*/ 2340766 h 2402679"/>
              <a:gd name="connsiteX117" fmla="*/ 3247234 w 6726240"/>
              <a:gd name="connsiteY117" fmla="*/ 2357435 h 2402679"/>
              <a:gd name="connsiteX118" fmla="*/ 3354390 w 6726240"/>
              <a:gd name="connsiteY118" fmla="*/ 2374104 h 2402679"/>
              <a:gd name="connsiteX119" fmla="*/ 3468690 w 6726240"/>
              <a:gd name="connsiteY119" fmla="*/ 2328860 h 2402679"/>
              <a:gd name="connsiteX120" fmla="*/ 3573465 w 6726240"/>
              <a:gd name="connsiteY120" fmla="*/ 2324098 h 2402679"/>
              <a:gd name="connsiteX121" fmla="*/ 3647284 w 6726240"/>
              <a:gd name="connsiteY121" fmla="*/ 2336004 h 2402679"/>
              <a:gd name="connsiteX122" fmla="*/ 3683002 w 6726240"/>
              <a:gd name="connsiteY122" fmla="*/ 2290760 h 2402679"/>
              <a:gd name="connsiteX123" fmla="*/ 3730627 w 6726240"/>
              <a:gd name="connsiteY123" fmla="*/ 2269329 h 2402679"/>
              <a:gd name="connsiteX124" fmla="*/ 3773490 w 6726240"/>
              <a:gd name="connsiteY124" fmla="*/ 2274091 h 2402679"/>
              <a:gd name="connsiteX125" fmla="*/ 3823496 w 6726240"/>
              <a:gd name="connsiteY125" fmla="*/ 2328860 h 2402679"/>
              <a:gd name="connsiteX126" fmla="*/ 3828259 w 6726240"/>
              <a:gd name="connsiteY126" fmla="*/ 2331241 h 2402679"/>
              <a:gd name="connsiteX127" fmla="*/ 3868740 w 6726240"/>
              <a:gd name="connsiteY127" fmla="*/ 2355054 h 2402679"/>
              <a:gd name="connsiteX128" fmla="*/ 3925890 w 6726240"/>
              <a:gd name="connsiteY128" fmla="*/ 2359816 h 2402679"/>
              <a:gd name="connsiteX129" fmla="*/ 3966371 w 6726240"/>
              <a:gd name="connsiteY129" fmla="*/ 2350291 h 2402679"/>
              <a:gd name="connsiteX130" fmla="*/ 3999709 w 6726240"/>
              <a:gd name="connsiteY130" fmla="*/ 2307429 h 2402679"/>
              <a:gd name="connsiteX131" fmla="*/ 4133059 w 6726240"/>
              <a:gd name="connsiteY131" fmla="*/ 2338385 h 2402679"/>
              <a:gd name="connsiteX132" fmla="*/ 4194971 w 6726240"/>
              <a:gd name="connsiteY132" fmla="*/ 2269329 h 2402679"/>
              <a:gd name="connsiteX133" fmla="*/ 4371184 w 6726240"/>
              <a:gd name="connsiteY133" fmla="*/ 2297904 h 2402679"/>
              <a:gd name="connsiteX134" fmla="*/ 4425952 w 6726240"/>
              <a:gd name="connsiteY134" fmla="*/ 2297904 h 2402679"/>
              <a:gd name="connsiteX135" fmla="*/ 4485484 w 6726240"/>
              <a:gd name="connsiteY135" fmla="*/ 2193129 h 2402679"/>
              <a:gd name="connsiteX136" fmla="*/ 4592640 w 6726240"/>
              <a:gd name="connsiteY136" fmla="*/ 2228848 h 2402679"/>
              <a:gd name="connsiteX137" fmla="*/ 4630740 w 6726240"/>
              <a:gd name="connsiteY137" fmla="*/ 2255041 h 2402679"/>
              <a:gd name="connsiteX138" fmla="*/ 4692652 w 6726240"/>
              <a:gd name="connsiteY138" fmla="*/ 2183604 h 2402679"/>
              <a:gd name="connsiteX139" fmla="*/ 4928396 w 6726240"/>
              <a:gd name="connsiteY139" fmla="*/ 2216941 h 2402679"/>
              <a:gd name="connsiteX140" fmla="*/ 4885534 w 6726240"/>
              <a:gd name="connsiteY140" fmla="*/ 2274091 h 2402679"/>
              <a:gd name="connsiteX141" fmla="*/ 4945065 w 6726240"/>
              <a:gd name="connsiteY141" fmla="*/ 2336004 h 2402679"/>
              <a:gd name="connsiteX142" fmla="*/ 4980784 w 6726240"/>
              <a:gd name="connsiteY142" fmla="*/ 2364579 h 2402679"/>
              <a:gd name="connsiteX143" fmla="*/ 5164140 w 6726240"/>
              <a:gd name="connsiteY143" fmla="*/ 2378866 h 2402679"/>
              <a:gd name="connsiteX144" fmla="*/ 5366546 w 6726240"/>
              <a:gd name="connsiteY144" fmla="*/ 2362198 h 2402679"/>
              <a:gd name="connsiteX145" fmla="*/ 5564190 w 6726240"/>
              <a:gd name="connsiteY145" fmla="*/ 2340766 h 2402679"/>
              <a:gd name="connsiteX146" fmla="*/ 5733259 w 6726240"/>
              <a:gd name="connsiteY146" fmla="*/ 2319335 h 2402679"/>
              <a:gd name="connsiteX147" fmla="*/ 5840415 w 6726240"/>
              <a:gd name="connsiteY147" fmla="*/ 2328860 h 2402679"/>
              <a:gd name="connsiteX148" fmla="*/ 5916615 w 6726240"/>
              <a:gd name="connsiteY148" fmla="*/ 2288379 h 2402679"/>
              <a:gd name="connsiteX149" fmla="*/ 5973765 w 6726240"/>
              <a:gd name="connsiteY149" fmla="*/ 2221704 h 2402679"/>
              <a:gd name="connsiteX150" fmla="*/ 6026152 w 6726240"/>
              <a:gd name="connsiteY150" fmla="*/ 2212179 h 2402679"/>
              <a:gd name="connsiteX151" fmla="*/ 6164265 w 6726240"/>
              <a:gd name="connsiteY151" fmla="*/ 2250279 h 2402679"/>
              <a:gd name="connsiteX152" fmla="*/ 6223796 w 6726240"/>
              <a:gd name="connsiteY152" fmla="*/ 2238373 h 2402679"/>
              <a:gd name="connsiteX153" fmla="*/ 6302377 w 6726240"/>
              <a:gd name="connsiteY153" fmla="*/ 2266948 h 2402679"/>
              <a:gd name="connsiteX154" fmla="*/ 6364290 w 6726240"/>
              <a:gd name="connsiteY154" fmla="*/ 2309810 h 2402679"/>
              <a:gd name="connsiteX155" fmla="*/ 6459540 w 6726240"/>
              <a:gd name="connsiteY155" fmla="*/ 2316954 h 2402679"/>
              <a:gd name="connsiteX156" fmla="*/ 6497640 w 6726240"/>
              <a:gd name="connsiteY156" fmla="*/ 2300285 h 2402679"/>
              <a:gd name="connsiteX157" fmla="*/ 6559552 w 6726240"/>
              <a:gd name="connsiteY157" fmla="*/ 2300285 h 2402679"/>
              <a:gd name="connsiteX158" fmla="*/ 6678615 w 6726240"/>
              <a:gd name="connsiteY158" fmla="*/ 2321716 h 2402679"/>
              <a:gd name="connsiteX159" fmla="*/ 6723859 w 6726240"/>
              <a:gd name="connsiteY159" fmla="*/ 2305048 h 2402679"/>
              <a:gd name="connsiteX160" fmla="*/ 6707190 w 6726240"/>
              <a:gd name="connsiteY160" fmla="*/ 2247898 h 2402679"/>
              <a:gd name="connsiteX161" fmla="*/ 6726240 w 6726240"/>
              <a:gd name="connsiteY161" fmla="*/ 2188366 h 2402679"/>
              <a:gd name="connsiteX162" fmla="*/ 6711952 w 6726240"/>
              <a:gd name="connsiteY162" fmla="*/ 2121691 h 2402679"/>
              <a:gd name="connsiteX163" fmla="*/ 6695284 w 6726240"/>
              <a:gd name="connsiteY163" fmla="*/ 2069304 h 2402679"/>
              <a:gd name="connsiteX164" fmla="*/ 6721477 w 6726240"/>
              <a:gd name="connsiteY164" fmla="*/ 2052635 h 2402679"/>
              <a:gd name="connsiteX165" fmla="*/ 6714334 w 6726240"/>
              <a:gd name="connsiteY165" fmla="*/ 1988341 h 2402679"/>
              <a:gd name="connsiteX0" fmla="*/ 6714334 w 6726240"/>
              <a:gd name="connsiteY0" fmla="*/ 1988341 h 2402679"/>
              <a:gd name="connsiteX1" fmla="*/ 6604796 w 6726240"/>
              <a:gd name="connsiteY1" fmla="*/ 1952623 h 2402679"/>
              <a:gd name="connsiteX2" fmla="*/ 6547646 w 6726240"/>
              <a:gd name="connsiteY2" fmla="*/ 1966910 h 2402679"/>
              <a:gd name="connsiteX3" fmla="*/ 6488115 w 6726240"/>
              <a:gd name="connsiteY3" fmla="*/ 1947860 h 2402679"/>
              <a:gd name="connsiteX4" fmla="*/ 6378577 w 6726240"/>
              <a:gd name="connsiteY4" fmla="*/ 1888329 h 2402679"/>
              <a:gd name="connsiteX5" fmla="*/ 6219034 w 6726240"/>
              <a:gd name="connsiteY5" fmla="*/ 1857373 h 2402679"/>
              <a:gd name="connsiteX6" fmla="*/ 6047584 w 6726240"/>
              <a:gd name="connsiteY6" fmla="*/ 1833560 h 2402679"/>
              <a:gd name="connsiteX7" fmla="*/ 5918996 w 6726240"/>
              <a:gd name="connsiteY7" fmla="*/ 1757360 h 2402679"/>
              <a:gd name="connsiteX8" fmla="*/ 5840415 w 6726240"/>
              <a:gd name="connsiteY8" fmla="*/ 1728785 h 2402679"/>
              <a:gd name="connsiteX9" fmla="*/ 5628484 w 6726240"/>
              <a:gd name="connsiteY9" fmla="*/ 1700210 h 2402679"/>
              <a:gd name="connsiteX10" fmla="*/ 5497515 w 6726240"/>
              <a:gd name="connsiteY10" fmla="*/ 1693066 h 2402679"/>
              <a:gd name="connsiteX11" fmla="*/ 5423696 w 6726240"/>
              <a:gd name="connsiteY11" fmla="*/ 1631154 h 2402679"/>
              <a:gd name="connsiteX12" fmla="*/ 5380834 w 6726240"/>
              <a:gd name="connsiteY12" fmla="*/ 1557335 h 2402679"/>
              <a:gd name="connsiteX13" fmla="*/ 5304634 w 6726240"/>
              <a:gd name="connsiteY13" fmla="*/ 1519235 h 2402679"/>
              <a:gd name="connsiteX14" fmla="*/ 5111752 w 6726240"/>
              <a:gd name="connsiteY14" fmla="*/ 1464466 h 2402679"/>
              <a:gd name="connsiteX15" fmla="*/ 4983165 w 6726240"/>
              <a:gd name="connsiteY15" fmla="*/ 1433510 h 2402679"/>
              <a:gd name="connsiteX16" fmla="*/ 4890296 w 6726240"/>
              <a:gd name="connsiteY16" fmla="*/ 1414460 h 2402679"/>
              <a:gd name="connsiteX17" fmla="*/ 4747421 w 6726240"/>
              <a:gd name="connsiteY17" fmla="*/ 1643060 h 2402679"/>
              <a:gd name="connsiteX18" fmla="*/ 4695034 w 6726240"/>
              <a:gd name="connsiteY18" fmla="*/ 1709735 h 2402679"/>
              <a:gd name="connsiteX19" fmla="*/ 4152109 w 6726240"/>
              <a:gd name="connsiteY19" fmla="*/ 1733548 h 2402679"/>
              <a:gd name="connsiteX20" fmla="*/ 3737771 w 6726240"/>
              <a:gd name="connsiteY20" fmla="*/ 1740691 h 2402679"/>
              <a:gd name="connsiteX21" fmla="*/ 3051971 w 6726240"/>
              <a:gd name="connsiteY21" fmla="*/ 1762123 h 2402679"/>
              <a:gd name="connsiteX22" fmla="*/ 2601915 w 6726240"/>
              <a:gd name="connsiteY22" fmla="*/ 1764504 h 2402679"/>
              <a:gd name="connsiteX23" fmla="*/ 2378077 w 6726240"/>
              <a:gd name="connsiteY23" fmla="*/ 1762123 h 2402679"/>
              <a:gd name="connsiteX24" fmla="*/ 2251871 w 6726240"/>
              <a:gd name="connsiteY24" fmla="*/ 1733548 h 2402679"/>
              <a:gd name="connsiteX25" fmla="*/ 2194721 w 6726240"/>
              <a:gd name="connsiteY25" fmla="*/ 1712116 h 2402679"/>
              <a:gd name="connsiteX26" fmla="*/ 2147096 w 6726240"/>
              <a:gd name="connsiteY26" fmla="*/ 1671635 h 2402679"/>
              <a:gd name="connsiteX27" fmla="*/ 2099471 w 6726240"/>
              <a:gd name="connsiteY27" fmla="*/ 1571623 h 2402679"/>
              <a:gd name="connsiteX28" fmla="*/ 2070896 w 6726240"/>
              <a:gd name="connsiteY28" fmla="*/ 1443035 h 2402679"/>
              <a:gd name="connsiteX29" fmla="*/ 2044702 w 6726240"/>
              <a:gd name="connsiteY29" fmla="*/ 1314448 h 2402679"/>
              <a:gd name="connsiteX30" fmla="*/ 2008984 w 6726240"/>
              <a:gd name="connsiteY30" fmla="*/ 1259679 h 2402679"/>
              <a:gd name="connsiteX31" fmla="*/ 1897065 w 6726240"/>
              <a:gd name="connsiteY31" fmla="*/ 1193004 h 2402679"/>
              <a:gd name="connsiteX32" fmla="*/ 1768477 w 6726240"/>
              <a:gd name="connsiteY32" fmla="*/ 1150141 h 2402679"/>
              <a:gd name="connsiteX33" fmla="*/ 1642271 w 6726240"/>
              <a:gd name="connsiteY33" fmla="*/ 1140616 h 2402679"/>
              <a:gd name="connsiteX34" fmla="*/ 1532734 w 6726240"/>
              <a:gd name="connsiteY34" fmla="*/ 1145379 h 2402679"/>
              <a:gd name="connsiteX35" fmla="*/ 1482727 w 6726240"/>
              <a:gd name="connsiteY35" fmla="*/ 1159666 h 2402679"/>
              <a:gd name="connsiteX36" fmla="*/ 1442246 w 6726240"/>
              <a:gd name="connsiteY36" fmla="*/ 1140616 h 2402679"/>
              <a:gd name="connsiteX37" fmla="*/ 1377952 w 6726240"/>
              <a:gd name="connsiteY37" fmla="*/ 1085848 h 2402679"/>
              <a:gd name="connsiteX38" fmla="*/ 1339852 w 6726240"/>
              <a:gd name="connsiteY38" fmla="*/ 1026316 h 2402679"/>
              <a:gd name="connsiteX39" fmla="*/ 1358902 w 6726240"/>
              <a:gd name="connsiteY39" fmla="*/ 1002504 h 2402679"/>
              <a:gd name="connsiteX40" fmla="*/ 1206502 w 6726240"/>
              <a:gd name="connsiteY40" fmla="*/ 935829 h 2402679"/>
              <a:gd name="connsiteX41" fmla="*/ 1085059 w 6726240"/>
              <a:gd name="connsiteY41" fmla="*/ 1023935 h 2402679"/>
              <a:gd name="connsiteX42" fmla="*/ 965996 w 6726240"/>
              <a:gd name="connsiteY42" fmla="*/ 1009648 h 2402679"/>
              <a:gd name="connsiteX43" fmla="*/ 896940 w 6726240"/>
              <a:gd name="connsiteY43" fmla="*/ 1014410 h 2402679"/>
              <a:gd name="connsiteX44" fmla="*/ 820742 w 6726240"/>
              <a:gd name="connsiteY44" fmla="*/ 966786 h 2402679"/>
              <a:gd name="connsiteX45" fmla="*/ 711204 w 6726240"/>
              <a:gd name="connsiteY45" fmla="*/ 873917 h 2402679"/>
              <a:gd name="connsiteX46" fmla="*/ 568327 w 6726240"/>
              <a:gd name="connsiteY46" fmla="*/ 776285 h 2402679"/>
              <a:gd name="connsiteX47" fmla="*/ 494510 w 6726240"/>
              <a:gd name="connsiteY47" fmla="*/ 666748 h 2402679"/>
              <a:gd name="connsiteX48" fmla="*/ 399260 w 6726240"/>
              <a:gd name="connsiteY48" fmla="*/ 542924 h 2402679"/>
              <a:gd name="connsiteX49" fmla="*/ 289723 w 6726240"/>
              <a:gd name="connsiteY49" fmla="*/ 280987 h 2402679"/>
              <a:gd name="connsiteX50" fmla="*/ 227809 w 6726240"/>
              <a:gd name="connsiteY50" fmla="*/ 0 h 2402679"/>
              <a:gd name="connsiteX51" fmla="*/ 151611 w 6726240"/>
              <a:gd name="connsiteY51" fmla="*/ 2381 h 2402679"/>
              <a:gd name="connsiteX52" fmla="*/ 132561 w 6726240"/>
              <a:gd name="connsiteY52" fmla="*/ 71437 h 2402679"/>
              <a:gd name="connsiteX53" fmla="*/ 1592 w 6726240"/>
              <a:gd name="connsiteY53" fmla="*/ 116680 h 2402679"/>
              <a:gd name="connsiteX54" fmla="*/ 49217 w 6726240"/>
              <a:gd name="connsiteY54" fmla="*/ 76199 h 2402679"/>
              <a:gd name="connsiteX55" fmla="*/ 32549 w 6726240"/>
              <a:gd name="connsiteY55" fmla="*/ 269080 h 2402679"/>
              <a:gd name="connsiteX56" fmla="*/ 6354 w 6726240"/>
              <a:gd name="connsiteY56" fmla="*/ 628650 h 2402679"/>
              <a:gd name="connsiteX57" fmla="*/ 115892 w 6726240"/>
              <a:gd name="connsiteY57" fmla="*/ 726278 h 2402679"/>
              <a:gd name="connsiteX58" fmla="*/ 94460 w 6726240"/>
              <a:gd name="connsiteY58" fmla="*/ 802480 h 2402679"/>
              <a:gd name="connsiteX59" fmla="*/ 111130 w 6726240"/>
              <a:gd name="connsiteY59" fmla="*/ 907254 h 2402679"/>
              <a:gd name="connsiteX60" fmla="*/ 187329 w 6726240"/>
              <a:gd name="connsiteY60" fmla="*/ 1028698 h 2402679"/>
              <a:gd name="connsiteX61" fmla="*/ 249241 w 6726240"/>
              <a:gd name="connsiteY61" fmla="*/ 1057272 h 2402679"/>
              <a:gd name="connsiteX62" fmla="*/ 323060 w 6726240"/>
              <a:gd name="connsiteY62" fmla="*/ 1119185 h 2402679"/>
              <a:gd name="connsiteX63" fmla="*/ 373066 w 6726240"/>
              <a:gd name="connsiteY63" fmla="*/ 1152523 h 2402679"/>
              <a:gd name="connsiteX64" fmla="*/ 442121 w 6726240"/>
              <a:gd name="connsiteY64" fmla="*/ 1185860 h 2402679"/>
              <a:gd name="connsiteX65" fmla="*/ 499271 w 6726240"/>
              <a:gd name="connsiteY65" fmla="*/ 1226342 h 2402679"/>
              <a:gd name="connsiteX66" fmla="*/ 556422 w 6726240"/>
              <a:gd name="connsiteY66" fmla="*/ 1354929 h 2402679"/>
              <a:gd name="connsiteX67" fmla="*/ 606427 w 6726240"/>
              <a:gd name="connsiteY67" fmla="*/ 1450179 h 2402679"/>
              <a:gd name="connsiteX68" fmla="*/ 706440 w 6726240"/>
              <a:gd name="connsiteY68" fmla="*/ 1459703 h 2402679"/>
              <a:gd name="connsiteX69" fmla="*/ 715965 w 6726240"/>
              <a:gd name="connsiteY69" fmla="*/ 1523998 h 2402679"/>
              <a:gd name="connsiteX70" fmla="*/ 682628 w 6726240"/>
              <a:gd name="connsiteY70" fmla="*/ 1619247 h 2402679"/>
              <a:gd name="connsiteX71" fmla="*/ 623096 w 6726240"/>
              <a:gd name="connsiteY71" fmla="*/ 1709735 h 2402679"/>
              <a:gd name="connsiteX72" fmla="*/ 651671 w 6726240"/>
              <a:gd name="connsiteY72" fmla="*/ 1666873 h 2402679"/>
              <a:gd name="connsiteX73" fmla="*/ 708821 w 6726240"/>
              <a:gd name="connsiteY73" fmla="*/ 1750216 h 2402679"/>
              <a:gd name="connsiteX74" fmla="*/ 925515 w 6726240"/>
              <a:gd name="connsiteY74" fmla="*/ 1828798 h 2402679"/>
              <a:gd name="connsiteX75" fmla="*/ 961234 w 6726240"/>
              <a:gd name="connsiteY75" fmla="*/ 1826417 h 2402679"/>
              <a:gd name="connsiteX76" fmla="*/ 1030290 w 6726240"/>
              <a:gd name="connsiteY76" fmla="*/ 1840704 h 2402679"/>
              <a:gd name="connsiteX77" fmla="*/ 1132684 w 6726240"/>
              <a:gd name="connsiteY77" fmla="*/ 1840704 h 2402679"/>
              <a:gd name="connsiteX78" fmla="*/ 1201740 w 6726240"/>
              <a:gd name="connsiteY78" fmla="*/ 1802604 h 2402679"/>
              <a:gd name="connsiteX79" fmla="*/ 1261271 w 6726240"/>
              <a:gd name="connsiteY79" fmla="*/ 1800223 h 2402679"/>
              <a:gd name="connsiteX80" fmla="*/ 1368427 w 6726240"/>
              <a:gd name="connsiteY80" fmla="*/ 1871660 h 2402679"/>
              <a:gd name="connsiteX81" fmla="*/ 1373190 w 6726240"/>
              <a:gd name="connsiteY81" fmla="*/ 1840704 h 2402679"/>
              <a:gd name="connsiteX82" fmla="*/ 1444627 w 6726240"/>
              <a:gd name="connsiteY82" fmla="*/ 1878804 h 2402679"/>
              <a:gd name="connsiteX83" fmla="*/ 1566071 w 6726240"/>
              <a:gd name="connsiteY83" fmla="*/ 1962148 h 2402679"/>
              <a:gd name="connsiteX84" fmla="*/ 1644652 w 6726240"/>
              <a:gd name="connsiteY84" fmla="*/ 1978816 h 2402679"/>
              <a:gd name="connsiteX85" fmla="*/ 1708946 w 6726240"/>
              <a:gd name="connsiteY85" fmla="*/ 2093116 h 2402679"/>
              <a:gd name="connsiteX86" fmla="*/ 1920877 w 6726240"/>
              <a:gd name="connsiteY86" fmla="*/ 2193129 h 2402679"/>
              <a:gd name="connsiteX87" fmla="*/ 2035177 w 6726240"/>
              <a:gd name="connsiteY87" fmla="*/ 2200273 h 2402679"/>
              <a:gd name="connsiteX88" fmla="*/ 2256634 w 6726240"/>
              <a:gd name="connsiteY88" fmla="*/ 2181223 h 2402679"/>
              <a:gd name="connsiteX89" fmla="*/ 2363790 w 6726240"/>
              <a:gd name="connsiteY89" fmla="*/ 2181223 h 2402679"/>
              <a:gd name="connsiteX90" fmla="*/ 2432846 w 6726240"/>
              <a:gd name="connsiteY90" fmla="*/ 2216941 h 2402679"/>
              <a:gd name="connsiteX91" fmla="*/ 2487615 w 6726240"/>
              <a:gd name="connsiteY91" fmla="*/ 2269329 h 2402679"/>
              <a:gd name="connsiteX92" fmla="*/ 2563815 w 6726240"/>
              <a:gd name="connsiteY92" fmla="*/ 2250279 h 2402679"/>
              <a:gd name="connsiteX93" fmla="*/ 2654302 w 6726240"/>
              <a:gd name="connsiteY93" fmla="*/ 2233610 h 2402679"/>
              <a:gd name="connsiteX94" fmla="*/ 2709071 w 6726240"/>
              <a:gd name="connsiteY94" fmla="*/ 2252660 h 2402679"/>
              <a:gd name="connsiteX95" fmla="*/ 2830515 w 6726240"/>
              <a:gd name="connsiteY95" fmla="*/ 2352673 h 2402679"/>
              <a:gd name="connsiteX96" fmla="*/ 2909096 w 6726240"/>
              <a:gd name="connsiteY96" fmla="*/ 2395535 h 2402679"/>
              <a:gd name="connsiteX97" fmla="*/ 3006727 w 6726240"/>
              <a:gd name="connsiteY97" fmla="*/ 2402679 h 2402679"/>
              <a:gd name="connsiteX98" fmla="*/ 3094834 w 6726240"/>
              <a:gd name="connsiteY98" fmla="*/ 2390773 h 2402679"/>
              <a:gd name="connsiteX99" fmla="*/ 3128171 w 6726240"/>
              <a:gd name="connsiteY99" fmla="*/ 2352673 h 2402679"/>
              <a:gd name="connsiteX100" fmla="*/ 3099596 w 6726240"/>
              <a:gd name="connsiteY100" fmla="*/ 2295523 h 2402679"/>
              <a:gd name="connsiteX101" fmla="*/ 3004346 w 6726240"/>
              <a:gd name="connsiteY101" fmla="*/ 2262185 h 2402679"/>
              <a:gd name="connsiteX102" fmla="*/ 2887665 w 6726240"/>
              <a:gd name="connsiteY102" fmla="*/ 2262185 h 2402679"/>
              <a:gd name="connsiteX103" fmla="*/ 2856709 w 6726240"/>
              <a:gd name="connsiteY103" fmla="*/ 2245516 h 2402679"/>
              <a:gd name="connsiteX104" fmla="*/ 2878140 w 6726240"/>
              <a:gd name="connsiteY104" fmla="*/ 2224085 h 2402679"/>
              <a:gd name="connsiteX105" fmla="*/ 2971009 w 6726240"/>
              <a:gd name="connsiteY105" fmla="*/ 2212179 h 2402679"/>
              <a:gd name="connsiteX106" fmla="*/ 3059115 w 6726240"/>
              <a:gd name="connsiteY106" fmla="*/ 2214560 h 2402679"/>
              <a:gd name="connsiteX107" fmla="*/ 3137696 w 6726240"/>
              <a:gd name="connsiteY107" fmla="*/ 2159791 h 2402679"/>
              <a:gd name="connsiteX108" fmla="*/ 3175796 w 6726240"/>
              <a:gd name="connsiteY108" fmla="*/ 2162173 h 2402679"/>
              <a:gd name="connsiteX109" fmla="*/ 3225802 w 6726240"/>
              <a:gd name="connsiteY109" fmla="*/ 2209798 h 2402679"/>
              <a:gd name="connsiteX110" fmla="*/ 3294859 w 6726240"/>
              <a:gd name="connsiteY110" fmla="*/ 2228848 h 2402679"/>
              <a:gd name="connsiteX111" fmla="*/ 3306765 w 6726240"/>
              <a:gd name="connsiteY111" fmla="*/ 2259804 h 2402679"/>
              <a:gd name="connsiteX112" fmla="*/ 3306765 w 6726240"/>
              <a:gd name="connsiteY112" fmla="*/ 2295523 h 2402679"/>
              <a:gd name="connsiteX113" fmla="*/ 3259140 w 6726240"/>
              <a:gd name="connsiteY113" fmla="*/ 2331241 h 2402679"/>
              <a:gd name="connsiteX114" fmla="*/ 3213896 w 6726240"/>
              <a:gd name="connsiteY114" fmla="*/ 2288379 h 2402679"/>
              <a:gd name="connsiteX115" fmla="*/ 3190084 w 6726240"/>
              <a:gd name="connsiteY115" fmla="*/ 2240754 h 2402679"/>
              <a:gd name="connsiteX116" fmla="*/ 3163890 w 6726240"/>
              <a:gd name="connsiteY116" fmla="*/ 2262185 h 2402679"/>
              <a:gd name="connsiteX117" fmla="*/ 3180559 w 6726240"/>
              <a:gd name="connsiteY117" fmla="*/ 2340766 h 2402679"/>
              <a:gd name="connsiteX118" fmla="*/ 3247234 w 6726240"/>
              <a:gd name="connsiteY118" fmla="*/ 2357435 h 2402679"/>
              <a:gd name="connsiteX119" fmla="*/ 3354390 w 6726240"/>
              <a:gd name="connsiteY119" fmla="*/ 2374104 h 2402679"/>
              <a:gd name="connsiteX120" fmla="*/ 3468690 w 6726240"/>
              <a:gd name="connsiteY120" fmla="*/ 2328860 h 2402679"/>
              <a:gd name="connsiteX121" fmla="*/ 3573465 w 6726240"/>
              <a:gd name="connsiteY121" fmla="*/ 2324098 h 2402679"/>
              <a:gd name="connsiteX122" fmla="*/ 3647284 w 6726240"/>
              <a:gd name="connsiteY122" fmla="*/ 2336004 h 2402679"/>
              <a:gd name="connsiteX123" fmla="*/ 3683002 w 6726240"/>
              <a:gd name="connsiteY123" fmla="*/ 2290760 h 2402679"/>
              <a:gd name="connsiteX124" fmla="*/ 3730627 w 6726240"/>
              <a:gd name="connsiteY124" fmla="*/ 2269329 h 2402679"/>
              <a:gd name="connsiteX125" fmla="*/ 3773490 w 6726240"/>
              <a:gd name="connsiteY125" fmla="*/ 2274091 h 2402679"/>
              <a:gd name="connsiteX126" fmla="*/ 3823496 w 6726240"/>
              <a:gd name="connsiteY126" fmla="*/ 2328860 h 2402679"/>
              <a:gd name="connsiteX127" fmla="*/ 3828259 w 6726240"/>
              <a:gd name="connsiteY127" fmla="*/ 2331241 h 2402679"/>
              <a:gd name="connsiteX128" fmla="*/ 3868740 w 6726240"/>
              <a:gd name="connsiteY128" fmla="*/ 2355054 h 2402679"/>
              <a:gd name="connsiteX129" fmla="*/ 3925890 w 6726240"/>
              <a:gd name="connsiteY129" fmla="*/ 2359816 h 2402679"/>
              <a:gd name="connsiteX130" fmla="*/ 3966371 w 6726240"/>
              <a:gd name="connsiteY130" fmla="*/ 2350291 h 2402679"/>
              <a:gd name="connsiteX131" fmla="*/ 3999709 w 6726240"/>
              <a:gd name="connsiteY131" fmla="*/ 2307429 h 2402679"/>
              <a:gd name="connsiteX132" fmla="*/ 4133059 w 6726240"/>
              <a:gd name="connsiteY132" fmla="*/ 2338385 h 2402679"/>
              <a:gd name="connsiteX133" fmla="*/ 4194971 w 6726240"/>
              <a:gd name="connsiteY133" fmla="*/ 2269329 h 2402679"/>
              <a:gd name="connsiteX134" fmla="*/ 4371184 w 6726240"/>
              <a:gd name="connsiteY134" fmla="*/ 2297904 h 2402679"/>
              <a:gd name="connsiteX135" fmla="*/ 4425952 w 6726240"/>
              <a:gd name="connsiteY135" fmla="*/ 2297904 h 2402679"/>
              <a:gd name="connsiteX136" fmla="*/ 4485484 w 6726240"/>
              <a:gd name="connsiteY136" fmla="*/ 2193129 h 2402679"/>
              <a:gd name="connsiteX137" fmla="*/ 4592640 w 6726240"/>
              <a:gd name="connsiteY137" fmla="*/ 2228848 h 2402679"/>
              <a:gd name="connsiteX138" fmla="*/ 4630740 w 6726240"/>
              <a:gd name="connsiteY138" fmla="*/ 2255041 h 2402679"/>
              <a:gd name="connsiteX139" fmla="*/ 4692652 w 6726240"/>
              <a:gd name="connsiteY139" fmla="*/ 2183604 h 2402679"/>
              <a:gd name="connsiteX140" fmla="*/ 4928396 w 6726240"/>
              <a:gd name="connsiteY140" fmla="*/ 2216941 h 2402679"/>
              <a:gd name="connsiteX141" fmla="*/ 4885534 w 6726240"/>
              <a:gd name="connsiteY141" fmla="*/ 2274091 h 2402679"/>
              <a:gd name="connsiteX142" fmla="*/ 4945065 w 6726240"/>
              <a:gd name="connsiteY142" fmla="*/ 2336004 h 2402679"/>
              <a:gd name="connsiteX143" fmla="*/ 4980784 w 6726240"/>
              <a:gd name="connsiteY143" fmla="*/ 2364579 h 2402679"/>
              <a:gd name="connsiteX144" fmla="*/ 5164140 w 6726240"/>
              <a:gd name="connsiteY144" fmla="*/ 2378866 h 2402679"/>
              <a:gd name="connsiteX145" fmla="*/ 5366546 w 6726240"/>
              <a:gd name="connsiteY145" fmla="*/ 2362198 h 2402679"/>
              <a:gd name="connsiteX146" fmla="*/ 5564190 w 6726240"/>
              <a:gd name="connsiteY146" fmla="*/ 2340766 h 2402679"/>
              <a:gd name="connsiteX147" fmla="*/ 5733259 w 6726240"/>
              <a:gd name="connsiteY147" fmla="*/ 2319335 h 2402679"/>
              <a:gd name="connsiteX148" fmla="*/ 5840415 w 6726240"/>
              <a:gd name="connsiteY148" fmla="*/ 2328860 h 2402679"/>
              <a:gd name="connsiteX149" fmla="*/ 5916615 w 6726240"/>
              <a:gd name="connsiteY149" fmla="*/ 2288379 h 2402679"/>
              <a:gd name="connsiteX150" fmla="*/ 5973765 w 6726240"/>
              <a:gd name="connsiteY150" fmla="*/ 2221704 h 2402679"/>
              <a:gd name="connsiteX151" fmla="*/ 6026152 w 6726240"/>
              <a:gd name="connsiteY151" fmla="*/ 2212179 h 2402679"/>
              <a:gd name="connsiteX152" fmla="*/ 6164265 w 6726240"/>
              <a:gd name="connsiteY152" fmla="*/ 2250279 h 2402679"/>
              <a:gd name="connsiteX153" fmla="*/ 6223796 w 6726240"/>
              <a:gd name="connsiteY153" fmla="*/ 2238373 h 2402679"/>
              <a:gd name="connsiteX154" fmla="*/ 6302377 w 6726240"/>
              <a:gd name="connsiteY154" fmla="*/ 2266948 h 2402679"/>
              <a:gd name="connsiteX155" fmla="*/ 6364290 w 6726240"/>
              <a:gd name="connsiteY155" fmla="*/ 2309810 h 2402679"/>
              <a:gd name="connsiteX156" fmla="*/ 6459540 w 6726240"/>
              <a:gd name="connsiteY156" fmla="*/ 2316954 h 2402679"/>
              <a:gd name="connsiteX157" fmla="*/ 6497640 w 6726240"/>
              <a:gd name="connsiteY157" fmla="*/ 2300285 h 2402679"/>
              <a:gd name="connsiteX158" fmla="*/ 6559552 w 6726240"/>
              <a:gd name="connsiteY158" fmla="*/ 2300285 h 2402679"/>
              <a:gd name="connsiteX159" fmla="*/ 6678615 w 6726240"/>
              <a:gd name="connsiteY159" fmla="*/ 2321716 h 2402679"/>
              <a:gd name="connsiteX160" fmla="*/ 6723859 w 6726240"/>
              <a:gd name="connsiteY160" fmla="*/ 2305048 h 2402679"/>
              <a:gd name="connsiteX161" fmla="*/ 6707190 w 6726240"/>
              <a:gd name="connsiteY161" fmla="*/ 2247898 h 2402679"/>
              <a:gd name="connsiteX162" fmla="*/ 6726240 w 6726240"/>
              <a:gd name="connsiteY162" fmla="*/ 2188366 h 2402679"/>
              <a:gd name="connsiteX163" fmla="*/ 6711952 w 6726240"/>
              <a:gd name="connsiteY163" fmla="*/ 2121691 h 2402679"/>
              <a:gd name="connsiteX164" fmla="*/ 6695284 w 6726240"/>
              <a:gd name="connsiteY164" fmla="*/ 2069304 h 2402679"/>
              <a:gd name="connsiteX165" fmla="*/ 6721477 w 6726240"/>
              <a:gd name="connsiteY165" fmla="*/ 2052635 h 2402679"/>
              <a:gd name="connsiteX166" fmla="*/ 6714334 w 6726240"/>
              <a:gd name="connsiteY166" fmla="*/ 1988341 h 2402679"/>
              <a:gd name="connsiteX0" fmla="*/ 6735700 w 6747606"/>
              <a:gd name="connsiteY0" fmla="*/ 1988341 h 2402679"/>
              <a:gd name="connsiteX1" fmla="*/ 6626162 w 6747606"/>
              <a:gd name="connsiteY1" fmla="*/ 1952623 h 2402679"/>
              <a:gd name="connsiteX2" fmla="*/ 6569012 w 6747606"/>
              <a:gd name="connsiteY2" fmla="*/ 1966910 h 2402679"/>
              <a:gd name="connsiteX3" fmla="*/ 6509481 w 6747606"/>
              <a:gd name="connsiteY3" fmla="*/ 1947860 h 2402679"/>
              <a:gd name="connsiteX4" fmla="*/ 6399943 w 6747606"/>
              <a:gd name="connsiteY4" fmla="*/ 1888329 h 2402679"/>
              <a:gd name="connsiteX5" fmla="*/ 6240400 w 6747606"/>
              <a:gd name="connsiteY5" fmla="*/ 1857373 h 2402679"/>
              <a:gd name="connsiteX6" fmla="*/ 6068950 w 6747606"/>
              <a:gd name="connsiteY6" fmla="*/ 1833560 h 2402679"/>
              <a:gd name="connsiteX7" fmla="*/ 5940362 w 6747606"/>
              <a:gd name="connsiteY7" fmla="*/ 1757360 h 2402679"/>
              <a:gd name="connsiteX8" fmla="*/ 5861781 w 6747606"/>
              <a:gd name="connsiteY8" fmla="*/ 1728785 h 2402679"/>
              <a:gd name="connsiteX9" fmla="*/ 5649850 w 6747606"/>
              <a:gd name="connsiteY9" fmla="*/ 1700210 h 2402679"/>
              <a:gd name="connsiteX10" fmla="*/ 5518881 w 6747606"/>
              <a:gd name="connsiteY10" fmla="*/ 1693066 h 2402679"/>
              <a:gd name="connsiteX11" fmla="*/ 5445062 w 6747606"/>
              <a:gd name="connsiteY11" fmla="*/ 1631154 h 2402679"/>
              <a:gd name="connsiteX12" fmla="*/ 5402200 w 6747606"/>
              <a:gd name="connsiteY12" fmla="*/ 1557335 h 2402679"/>
              <a:gd name="connsiteX13" fmla="*/ 5326000 w 6747606"/>
              <a:gd name="connsiteY13" fmla="*/ 1519235 h 2402679"/>
              <a:gd name="connsiteX14" fmla="*/ 5133118 w 6747606"/>
              <a:gd name="connsiteY14" fmla="*/ 1464466 h 2402679"/>
              <a:gd name="connsiteX15" fmla="*/ 5004531 w 6747606"/>
              <a:gd name="connsiteY15" fmla="*/ 1433510 h 2402679"/>
              <a:gd name="connsiteX16" fmla="*/ 4911662 w 6747606"/>
              <a:gd name="connsiteY16" fmla="*/ 1414460 h 2402679"/>
              <a:gd name="connsiteX17" fmla="*/ 4768787 w 6747606"/>
              <a:gd name="connsiteY17" fmla="*/ 1643060 h 2402679"/>
              <a:gd name="connsiteX18" fmla="*/ 4716400 w 6747606"/>
              <a:gd name="connsiteY18" fmla="*/ 1709735 h 2402679"/>
              <a:gd name="connsiteX19" fmla="*/ 4173475 w 6747606"/>
              <a:gd name="connsiteY19" fmla="*/ 1733548 h 2402679"/>
              <a:gd name="connsiteX20" fmla="*/ 3759137 w 6747606"/>
              <a:gd name="connsiteY20" fmla="*/ 1740691 h 2402679"/>
              <a:gd name="connsiteX21" fmla="*/ 3073337 w 6747606"/>
              <a:gd name="connsiteY21" fmla="*/ 1762123 h 2402679"/>
              <a:gd name="connsiteX22" fmla="*/ 2623281 w 6747606"/>
              <a:gd name="connsiteY22" fmla="*/ 1764504 h 2402679"/>
              <a:gd name="connsiteX23" fmla="*/ 2399443 w 6747606"/>
              <a:gd name="connsiteY23" fmla="*/ 1762123 h 2402679"/>
              <a:gd name="connsiteX24" fmla="*/ 2273237 w 6747606"/>
              <a:gd name="connsiteY24" fmla="*/ 1733548 h 2402679"/>
              <a:gd name="connsiteX25" fmla="*/ 2216087 w 6747606"/>
              <a:gd name="connsiteY25" fmla="*/ 1712116 h 2402679"/>
              <a:gd name="connsiteX26" fmla="*/ 2168462 w 6747606"/>
              <a:gd name="connsiteY26" fmla="*/ 1671635 h 2402679"/>
              <a:gd name="connsiteX27" fmla="*/ 2120837 w 6747606"/>
              <a:gd name="connsiteY27" fmla="*/ 1571623 h 2402679"/>
              <a:gd name="connsiteX28" fmla="*/ 2092262 w 6747606"/>
              <a:gd name="connsiteY28" fmla="*/ 1443035 h 2402679"/>
              <a:gd name="connsiteX29" fmla="*/ 2066068 w 6747606"/>
              <a:gd name="connsiteY29" fmla="*/ 1314448 h 2402679"/>
              <a:gd name="connsiteX30" fmla="*/ 2030350 w 6747606"/>
              <a:gd name="connsiteY30" fmla="*/ 1259679 h 2402679"/>
              <a:gd name="connsiteX31" fmla="*/ 1918431 w 6747606"/>
              <a:gd name="connsiteY31" fmla="*/ 1193004 h 2402679"/>
              <a:gd name="connsiteX32" fmla="*/ 1789843 w 6747606"/>
              <a:gd name="connsiteY32" fmla="*/ 1150141 h 2402679"/>
              <a:gd name="connsiteX33" fmla="*/ 1663637 w 6747606"/>
              <a:gd name="connsiteY33" fmla="*/ 1140616 h 2402679"/>
              <a:gd name="connsiteX34" fmla="*/ 1554100 w 6747606"/>
              <a:gd name="connsiteY34" fmla="*/ 1145379 h 2402679"/>
              <a:gd name="connsiteX35" fmla="*/ 1504093 w 6747606"/>
              <a:gd name="connsiteY35" fmla="*/ 1159666 h 2402679"/>
              <a:gd name="connsiteX36" fmla="*/ 1463612 w 6747606"/>
              <a:gd name="connsiteY36" fmla="*/ 1140616 h 2402679"/>
              <a:gd name="connsiteX37" fmla="*/ 1399318 w 6747606"/>
              <a:gd name="connsiteY37" fmla="*/ 1085848 h 2402679"/>
              <a:gd name="connsiteX38" fmla="*/ 1361218 w 6747606"/>
              <a:gd name="connsiteY38" fmla="*/ 1026316 h 2402679"/>
              <a:gd name="connsiteX39" fmla="*/ 1380268 w 6747606"/>
              <a:gd name="connsiteY39" fmla="*/ 1002504 h 2402679"/>
              <a:gd name="connsiteX40" fmla="*/ 1227868 w 6747606"/>
              <a:gd name="connsiteY40" fmla="*/ 935829 h 2402679"/>
              <a:gd name="connsiteX41" fmla="*/ 1106425 w 6747606"/>
              <a:gd name="connsiteY41" fmla="*/ 1023935 h 2402679"/>
              <a:gd name="connsiteX42" fmla="*/ 987362 w 6747606"/>
              <a:gd name="connsiteY42" fmla="*/ 1009648 h 2402679"/>
              <a:gd name="connsiteX43" fmla="*/ 918306 w 6747606"/>
              <a:gd name="connsiteY43" fmla="*/ 1014410 h 2402679"/>
              <a:gd name="connsiteX44" fmla="*/ 842108 w 6747606"/>
              <a:gd name="connsiteY44" fmla="*/ 966786 h 2402679"/>
              <a:gd name="connsiteX45" fmla="*/ 732570 w 6747606"/>
              <a:gd name="connsiteY45" fmla="*/ 873917 h 2402679"/>
              <a:gd name="connsiteX46" fmla="*/ 589693 w 6747606"/>
              <a:gd name="connsiteY46" fmla="*/ 776285 h 2402679"/>
              <a:gd name="connsiteX47" fmla="*/ 515876 w 6747606"/>
              <a:gd name="connsiteY47" fmla="*/ 666748 h 2402679"/>
              <a:gd name="connsiteX48" fmla="*/ 420626 w 6747606"/>
              <a:gd name="connsiteY48" fmla="*/ 542924 h 2402679"/>
              <a:gd name="connsiteX49" fmla="*/ 311089 w 6747606"/>
              <a:gd name="connsiteY49" fmla="*/ 280987 h 2402679"/>
              <a:gd name="connsiteX50" fmla="*/ 249175 w 6747606"/>
              <a:gd name="connsiteY50" fmla="*/ 0 h 2402679"/>
              <a:gd name="connsiteX51" fmla="*/ 172977 w 6747606"/>
              <a:gd name="connsiteY51" fmla="*/ 2381 h 2402679"/>
              <a:gd name="connsiteX52" fmla="*/ 153927 w 6747606"/>
              <a:gd name="connsiteY52" fmla="*/ 71437 h 2402679"/>
              <a:gd name="connsiteX53" fmla="*/ 22958 w 6747606"/>
              <a:gd name="connsiteY53" fmla="*/ 116680 h 2402679"/>
              <a:gd name="connsiteX54" fmla="*/ 70583 w 6747606"/>
              <a:gd name="connsiteY54" fmla="*/ 76199 h 2402679"/>
              <a:gd name="connsiteX55" fmla="*/ 1528 w 6747606"/>
              <a:gd name="connsiteY55" fmla="*/ 283367 h 2402679"/>
              <a:gd name="connsiteX56" fmla="*/ 27720 w 6747606"/>
              <a:gd name="connsiteY56" fmla="*/ 628650 h 2402679"/>
              <a:gd name="connsiteX57" fmla="*/ 137258 w 6747606"/>
              <a:gd name="connsiteY57" fmla="*/ 726278 h 2402679"/>
              <a:gd name="connsiteX58" fmla="*/ 115826 w 6747606"/>
              <a:gd name="connsiteY58" fmla="*/ 802480 h 2402679"/>
              <a:gd name="connsiteX59" fmla="*/ 132496 w 6747606"/>
              <a:gd name="connsiteY59" fmla="*/ 907254 h 2402679"/>
              <a:gd name="connsiteX60" fmla="*/ 208695 w 6747606"/>
              <a:gd name="connsiteY60" fmla="*/ 1028698 h 2402679"/>
              <a:gd name="connsiteX61" fmla="*/ 270607 w 6747606"/>
              <a:gd name="connsiteY61" fmla="*/ 1057272 h 2402679"/>
              <a:gd name="connsiteX62" fmla="*/ 344426 w 6747606"/>
              <a:gd name="connsiteY62" fmla="*/ 1119185 h 2402679"/>
              <a:gd name="connsiteX63" fmla="*/ 394432 w 6747606"/>
              <a:gd name="connsiteY63" fmla="*/ 1152523 h 2402679"/>
              <a:gd name="connsiteX64" fmla="*/ 463487 w 6747606"/>
              <a:gd name="connsiteY64" fmla="*/ 1185860 h 2402679"/>
              <a:gd name="connsiteX65" fmla="*/ 520637 w 6747606"/>
              <a:gd name="connsiteY65" fmla="*/ 1226342 h 2402679"/>
              <a:gd name="connsiteX66" fmla="*/ 577788 w 6747606"/>
              <a:gd name="connsiteY66" fmla="*/ 1354929 h 2402679"/>
              <a:gd name="connsiteX67" fmla="*/ 627793 w 6747606"/>
              <a:gd name="connsiteY67" fmla="*/ 1450179 h 2402679"/>
              <a:gd name="connsiteX68" fmla="*/ 727806 w 6747606"/>
              <a:gd name="connsiteY68" fmla="*/ 1459703 h 2402679"/>
              <a:gd name="connsiteX69" fmla="*/ 737331 w 6747606"/>
              <a:gd name="connsiteY69" fmla="*/ 1523998 h 2402679"/>
              <a:gd name="connsiteX70" fmla="*/ 703994 w 6747606"/>
              <a:gd name="connsiteY70" fmla="*/ 1619247 h 2402679"/>
              <a:gd name="connsiteX71" fmla="*/ 644462 w 6747606"/>
              <a:gd name="connsiteY71" fmla="*/ 1709735 h 2402679"/>
              <a:gd name="connsiteX72" fmla="*/ 673037 w 6747606"/>
              <a:gd name="connsiteY72" fmla="*/ 1666873 h 2402679"/>
              <a:gd name="connsiteX73" fmla="*/ 730187 w 6747606"/>
              <a:gd name="connsiteY73" fmla="*/ 1750216 h 2402679"/>
              <a:gd name="connsiteX74" fmla="*/ 946881 w 6747606"/>
              <a:gd name="connsiteY74" fmla="*/ 1828798 h 2402679"/>
              <a:gd name="connsiteX75" fmla="*/ 982600 w 6747606"/>
              <a:gd name="connsiteY75" fmla="*/ 1826417 h 2402679"/>
              <a:gd name="connsiteX76" fmla="*/ 1051656 w 6747606"/>
              <a:gd name="connsiteY76" fmla="*/ 1840704 h 2402679"/>
              <a:gd name="connsiteX77" fmla="*/ 1154050 w 6747606"/>
              <a:gd name="connsiteY77" fmla="*/ 1840704 h 2402679"/>
              <a:gd name="connsiteX78" fmla="*/ 1223106 w 6747606"/>
              <a:gd name="connsiteY78" fmla="*/ 1802604 h 2402679"/>
              <a:gd name="connsiteX79" fmla="*/ 1282637 w 6747606"/>
              <a:gd name="connsiteY79" fmla="*/ 1800223 h 2402679"/>
              <a:gd name="connsiteX80" fmla="*/ 1389793 w 6747606"/>
              <a:gd name="connsiteY80" fmla="*/ 1871660 h 2402679"/>
              <a:gd name="connsiteX81" fmla="*/ 1394556 w 6747606"/>
              <a:gd name="connsiteY81" fmla="*/ 1840704 h 2402679"/>
              <a:gd name="connsiteX82" fmla="*/ 1465993 w 6747606"/>
              <a:gd name="connsiteY82" fmla="*/ 1878804 h 2402679"/>
              <a:gd name="connsiteX83" fmla="*/ 1587437 w 6747606"/>
              <a:gd name="connsiteY83" fmla="*/ 1962148 h 2402679"/>
              <a:gd name="connsiteX84" fmla="*/ 1666018 w 6747606"/>
              <a:gd name="connsiteY84" fmla="*/ 1978816 h 2402679"/>
              <a:gd name="connsiteX85" fmla="*/ 1730312 w 6747606"/>
              <a:gd name="connsiteY85" fmla="*/ 2093116 h 2402679"/>
              <a:gd name="connsiteX86" fmla="*/ 1942243 w 6747606"/>
              <a:gd name="connsiteY86" fmla="*/ 2193129 h 2402679"/>
              <a:gd name="connsiteX87" fmla="*/ 2056543 w 6747606"/>
              <a:gd name="connsiteY87" fmla="*/ 2200273 h 2402679"/>
              <a:gd name="connsiteX88" fmla="*/ 2278000 w 6747606"/>
              <a:gd name="connsiteY88" fmla="*/ 2181223 h 2402679"/>
              <a:gd name="connsiteX89" fmla="*/ 2385156 w 6747606"/>
              <a:gd name="connsiteY89" fmla="*/ 2181223 h 2402679"/>
              <a:gd name="connsiteX90" fmla="*/ 2454212 w 6747606"/>
              <a:gd name="connsiteY90" fmla="*/ 2216941 h 2402679"/>
              <a:gd name="connsiteX91" fmla="*/ 2508981 w 6747606"/>
              <a:gd name="connsiteY91" fmla="*/ 2269329 h 2402679"/>
              <a:gd name="connsiteX92" fmla="*/ 2585181 w 6747606"/>
              <a:gd name="connsiteY92" fmla="*/ 2250279 h 2402679"/>
              <a:gd name="connsiteX93" fmla="*/ 2675668 w 6747606"/>
              <a:gd name="connsiteY93" fmla="*/ 2233610 h 2402679"/>
              <a:gd name="connsiteX94" fmla="*/ 2730437 w 6747606"/>
              <a:gd name="connsiteY94" fmla="*/ 2252660 h 2402679"/>
              <a:gd name="connsiteX95" fmla="*/ 2851881 w 6747606"/>
              <a:gd name="connsiteY95" fmla="*/ 2352673 h 2402679"/>
              <a:gd name="connsiteX96" fmla="*/ 2930462 w 6747606"/>
              <a:gd name="connsiteY96" fmla="*/ 2395535 h 2402679"/>
              <a:gd name="connsiteX97" fmla="*/ 3028093 w 6747606"/>
              <a:gd name="connsiteY97" fmla="*/ 2402679 h 2402679"/>
              <a:gd name="connsiteX98" fmla="*/ 3116200 w 6747606"/>
              <a:gd name="connsiteY98" fmla="*/ 2390773 h 2402679"/>
              <a:gd name="connsiteX99" fmla="*/ 3149537 w 6747606"/>
              <a:gd name="connsiteY99" fmla="*/ 2352673 h 2402679"/>
              <a:gd name="connsiteX100" fmla="*/ 3120962 w 6747606"/>
              <a:gd name="connsiteY100" fmla="*/ 2295523 h 2402679"/>
              <a:gd name="connsiteX101" fmla="*/ 3025712 w 6747606"/>
              <a:gd name="connsiteY101" fmla="*/ 2262185 h 2402679"/>
              <a:gd name="connsiteX102" fmla="*/ 2909031 w 6747606"/>
              <a:gd name="connsiteY102" fmla="*/ 2262185 h 2402679"/>
              <a:gd name="connsiteX103" fmla="*/ 2878075 w 6747606"/>
              <a:gd name="connsiteY103" fmla="*/ 2245516 h 2402679"/>
              <a:gd name="connsiteX104" fmla="*/ 2899506 w 6747606"/>
              <a:gd name="connsiteY104" fmla="*/ 2224085 h 2402679"/>
              <a:gd name="connsiteX105" fmla="*/ 2992375 w 6747606"/>
              <a:gd name="connsiteY105" fmla="*/ 2212179 h 2402679"/>
              <a:gd name="connsiteX106" fmla="*/ 3080481 w 6747606"/>
              <a:gd name="connsiteY106" fmla="*/ 2214560 h 2402679"/>
              <a:gd name="connsiteX107" fmla="*/ 3159062 w 6747606"/>
              <a:gd name="connsiteY107" fmla="*/ 2159791 h 2402679"/>
              <a:gd name="connsiteX108" fmla="*/ 3197162 w 6747606"/>
              <a:gd name="connsiteY108" fmla="*/ 2162173 h 2402679"/>
              <a:gd name="connsiteX109" fmla="*/ 3247168 w 6747606"/>
              <a:gd name="connsiteY109" fmla="*/ 2209798 h 2402679"/>
              <a:gd name="connsiteX110" fmla="*/ 3316225 w 6747606"/>
              <a:gd name="connsiteY110" fmla="*/ 2228848 h 2402679"/>
              <a:gd name="connsiteX111" fmla="*/ 3328131 w 6747606"/>
              <a:gd name="connsiteY111" fmla="*/ 2259804 h 2402679"/>
              <a:gd name="connsiteX112" fmla="*/ 3328131 w 6747606"/>
              <a:gd name="connsiteY112" fmla="*/ 2295523 h 2402679"/>
              <a:gd name="connsiteX113" fmla="*/ 3280506 w 6747606"/>
              <a:gd name="connsiteY113" fmla="*/ 2331241 h 2402679"/>
              <a:gd name="connsiteX114" fmla="*/ 3235262 w 6747606"/>
              <a:gd name="connsiteY114" fmla="*/ 2288379 h 2402679"/>
              <a:gd name="connsiteX115" fmla="*/ 3211450 w 6747606"/>
              <a:gd name="connsiteY115" fmla="*/ 2240754 h 2402679"/>
              <a:gd name="connsiteX116" fmla="*/ 3185256 w 6747606"/>
              <a:gd name="connsiteY116" fmla="*/ 2262185 h 2402679"/>
              <a:gd name="connsiteX117" fmla="*/ 3201925 w 6747606"/>
              <a:gd name="connsiteY117" fmla="*/ 2340766 h 2402679"/>
              <a:gd name="connsiteX118" fmla="*/ 3268600 w 6747606"/>
              <a:gd name="connsiteY118" fmla="*/ 2357435 h 2402679"/>
              <a:gd name="connsiteX119" fmla="*/ 3375756 w 6747606"/>
              <a:gd name="connsiteY119" fmla="*/ 2374104 h 2402679"/>
              <a:gd name="connsiteX120" fmla="*/ 3490056 w 6747606"/>
              <a:gd name="connsiteY120" fmla="*/ 2328860 h 2402679"/>
              <a:gd name="connsiteX121" fmla="*/ 3594831 w 6747606"/>
              <a:gd name="connsiteY121" fmla="*/ 2324098 h 2402679"/>
              <a:gd name="connsiteX122" fmla="*/ 3668650 w 6747606"/>
              <a:gd name="connsiteY122" fmla="*/ 2336004 h 2402679"/>
              <a:gd name="connsiteX123" fmla="*/ 3704368 w 6747606"/>
              <a:gd name="connsiteY123" fmla="*/ 2290760 h 2402679"/>
              <a:gd name="connsiteX124" fmla="*/ 3751993 w 6747606"/>
              <a:gd name="connsiteY124" fmla="*/ 2269329 h 2402679"/>
              <a:gd name="connsiteX125" fmla="*/ 3794856 w 6747606"/>
              <a:gd name="connsiteY125" fmla="*/ 2274091 h 2402679"/>
              <a:gd name="connsiteX126" fmla="*/ 3844862 w 6747606"/>
              <a:gd name="connsiteY126" fmla="*/ 2328860 h 2402679"/>
              <a:gd name="connsiteX127" fmla="*/ 3849625 w 6747606"/>
              <a:gd name="connsiteY127" fmla="*/ 2331241 h 2402679"/>
              <a:gd name="connsiteX128" fmla="*/ 3890106 w 6747606"/>
              <a:gd name="connsiteY128" fmla="*/ 2355054 h 2402679"/>
              <a:gd name="connsiteX129" fmla="*/ 3947256 w 6747606"/>
              <a:gd name="connsiteY129" fmla="*/ 2359816 h 2402679"/>
              <a:gd name="connsiteX130" fmla="*/ 3987737 w 6747606"/>
              <a:gd name="connsiteY130" fmla="*/ 2350291 h 2402679"/>
              <a:gd name="connsiteX131" fmla="*/ 4021075 w 6747606"/>
              <a:gd name="connsiteY131" fmla="*/ 2307429 h 2402679"/>
              <a:gd name="connsiteX132" fmla="*/ 4154425 w 6747606"/>
              <a:gd name="connsiteY132" fmla="*/ 2338385 h 2402679"/>
              <a:gd name="connsiteX133" fmla="*/ 4216337 w 6747606"/>
              <a:gd name="connsiteY133" fmla="*/ 2269329 h 2402679"/>
              <a:gd name="connsiteX134" fmla="*/ 4392550 w 6747606"/>
              <a:gd name="connsiteY134" fmla="*/ 2297904 h 2402679"/>
              <a:gd name="connsiteX135" fmla="*/ 4447318 w 6747606"/>
              <a:gd name="connsiteY135" fmla="*/ 2297904 h 2402679"/>
              <a:gd name="connsiteX136" fmla="*/ 4506850 w 6747606"/>
              <a:gd name="connsiteY136" fmla="*/ 2193129 h 2402679"/>
              <a:gd name="connsiteX137" fmla="*/ 4614006 w 6747606"/>
              <a:gd name="connsiteY137" fmla="*/ 2228848 h 2402679"/>
              <a:gd name="connsiteX138" fmla="*/ 4652106 w 6747606"/>
              <a:gd name="connsiteY138" fmla="*/ 2255041 h 2402679"/>
              <a:gd name="connsiteX139" fmla="*/ 4714018 w 6747606"/>
              <a:gd name="connsiteY139" fmla="*/ 2183604 h 2402679"/>
              <a:gd name="connsiteX140" fmla="*/ 4949762 w 6747606"/>
              <a:gd name="connsiteY140" fmla="*/ 2216941 h 2402679"/>
              <a:gd name="connsiteX141" fmla="*/ 4906900 w 6747606"/>
              <a:gd name="connsiteY141" fmla="*/ 2274091 h 2402679"/>
              <a:gd name="connsiteX142" fmla="*/ 4966431 w 6747606"/>
              <a:gd name="connsiteY142" fmla="*/ 2336004 h 2402679"/>
              <a:gd name="connsiteX143" fmla="*/ 5002150 w 6747606"/>
              <a:gd name="connsiteY143" fmla="*/ 2364579 h 2402679"/>
              <a:gd name="connsiteX144" fmla="*/ 5185506 w 6747606"/>
              <a:gd name="connsiteY144" fmla="*/ 2378866 h 2402679"/>
              <a:gd name="connsiteX145" fmla="*/ 5387912 w 6747606"/>
              <a:gd name="connsiteY145" fmla="*/ 2362198 h 2402679"/>
              <a:gd name="connsiteX146" fmla="*/ 5585556 w 6747606"/>
              <a:gd name="connsiteY146" fmla="*/ 2340766 h 2402679"/>
              <a:gd name="connsiteX147" fmla="*/ 5754625 w 6747606"/>
              <a:gd name="connsiteY147" fmla="*/ 2319335 h 2402679"/>
              <a:gd name="connsiteX148" fmla="*/ 5861781 w 6747606"/>
              <a:gd name="connsiteY148" fmla="*/ 2328860 h 2402679"/>
              <a:gd name="connsiteX149" fmla="*/ 5937981 w 6747606"/>
              <a:gd name="connsiteY149" fmla="*/ 2288379 h 2402679"/>
              <a:gd name="connsiteX150" fmla="*/ 5995131 w 6747606"/>
              <a:gd name="connsiteY150" fmla="*/ 2221704 h 2402679"/>
              <a:gd name="connsiteX151" fmla="*/ 6047518 w 6747606"/>
              <a:gd name="connsiteY151" fmla="*/ 2212179 h 2402679"/>
              <a:gd name="connsiteX152" fmla="*/ 6185631 w 6747606"/>
              <a:gd name="connsiteY152" fmla="*/ 2250279 h 2402679"/>
              <a:gd name="connsiteX153" fmla="*/ 6245162 w 6747606"/>
              <a:gd name="connsiteY153" fmla="*/ 2238373 h 2402679"/>
              <a:gd name="connsiteX154" fmla="*/ 6323743 w 6747606"/>
              <a:gd name="connsiteY154" fmla="*/ 2266948 h 2402679"/>
              <a:gd name="connsiteX155" fmla="*/ 6385656 w 6747606"/>
              <a:gd name="connsiteY155" fmla="*/ 2309810 h 2402679"/>
              <a:gd name="connsiteX156" fmla="*/ 6480906 w 6747606"/>
              <a:gd name="connsiteY156" fmla="*/ 2316954 h 2402679"/>
              <a:gd name="connsiteX157" fmla="*/ 6519006 w 6747606"/>
              <a:gd name="connsiteY157" fmla="*/ 2300285 h 2402679"/>
              <a:gd name="connsiteX158" fmla="*/ 6580918 w 6747606"/>
              <a:gd name="connsiteY158" fmla="*/ 2300285 h 2402679"/>
              <a:gd name="connsiteX159" fmla="*/ 6699981 w 6747606"/>
              <a:gd name="connsiteY159" fmla="*/ 2321716 h 2402679"/>
              <a:gd name="connsiteX160" fmla="*/ 6745225 w 6747606"/>
              <a:gd name="connsiteY160" fmla="*/ 2305048 h 2402679"/>
              <a:gd name="connsiteX161" fmla="*/ 6728556 w 6747606"/>
              <a:gd name="connsiteY161" fmla="*/ 2247898 h 2402679"/>
              <a:gd name="connsiteX162" fmla="*/ 6747606 w 6747606"/>
              <a:gd name="connsiteY162" fmla="*/ 2188366 h 2402679"/>
              <a:gd name="connsiteX163" fmla="*/ 6733318 w 6747606"/>
              <a:gd name="connsiteY163" fmla="*/ 2121691 h 2402679"/>
              <a:gd name="connsiteX164" fmla="*/ 6716650 w 6747606"/>
              <a:gd name="connsiteY164" fmla="*/ 2069304 h 2402679"/>
              <a:gd name="connsiteX165" fmla="*/ 6742843 w 6747606"/>
              <a:gd name="connsiteY165" fmla="*/ 2052635 h 2402679"/>
              <a:gd name="connsiteX166" fmla="*/ 6735700 w 6747606"/>
              <a:gd name="connsiteY166" fmla="*/ 1988341 h 2402679"/>
              <a:gd name="connsiteX0" fmla="*/ 6737488 w 6749394"/>
              <a:gd name="connsiteY0" fmla="*/ 1988341 h 2402679"/>
              <a:gd name="connsiteX1" fmla="*/ 6627950 w 6749394"/>
              <a:gd name="connsiteY1" fmla="*/ 1952623 h 2402679"/>
              <a:gd name="connsiteX2" fmla="*/ 6570800 w 6749394"/>
              <a:gd name="connsiteY2" fmla="*/ 1966910 h 2402679"/>
              <a:gd name="connsiteX3" fmla="*/ 6511269 w 6749394"/>
              <a:gd name="connsiteY3" fmla="*/ 1947860 h 2402679"/>
              <a:gd name="connsiteX4" fmla="*/ 6401731 w 6749394"/>
              <a:gd name="connsiteY4" fmla="*/ 1888329 h 2402679"/>
              <a:gd name="connsiteX5" fmla="*/ 6242188 w 6749394"/>
              <a:gd name="connsiteY5" fmla="*/ 1857373 h 2402679"/>
              <a:gd name="connsiteX6" fmla="*/ 6070738 w 6749394"/>
              <a:gd name="connsiteY6" fmla="*/ 1833560 h 2402679"/>
              <a:gd name="connsiteX7" fmla="*/ 5942150 w 6749394"/>
              <a:gd name="connsiteY7" fmla="*/ 1757360 h 2402679"/>
              <a:gd name="connsiteX8" fmla="*/ 5863569 w 6749394"/>
              <a:gd name="connsiteY8" fmla="*/ 1728785 h 2402679"/>
              <a:gd name="connsiteX9" fmla="*/ 5651638 w 6749394"/>
              <a:gd name="connsiteY9" fmla="*/ 1700210 h 2402679"/>
              <a:gd name="connsiteX10" fmla="*/ 5520669 w 6749394"/>
              <a:gd name="connsiteY10" fmla="*/ 1693066 h 2402679"/>
              <a:gd name="connsiteX11" fmla="*/ 5446850 w 6749394"/>
              <a:gd name="connsiteY11" fmla="*/ 1631154 h 2402679"/>
              <a:gd name="connsiteX12" fmla="*/ 5403988 w 6749394"/>
              <a:gd name="connsiteY12" fmla="*/ 1557335 h 2402679"/>
              <a:gd name="connsiteX13" fmla="*/ 5327788 w 6749394"/>
              <a:gd name="connsiteY13" fmla="*/ 1519235 h 2402679"/>
              <a:gd name="connsiteX14" fmla="*/ 5134906 w 6749394"/>
              <a:gd name="connsiteY14" fmla="*/ 1464466 h 2402679"/>
              <a:gd name="connsiteX15" fmla="*/ 5006319 w 6749394"/>
              <a:gd name="connsiteY15" fmla="*/ 1433510 h 2402679"/>
              <a:gd name="connsiteX16" fmla="*/ 4913450 w 6749394"/>
              <a:gd name="connsiteY16" fmla="*/ 1414460 h 2402679"/>
              <a:gd name="connsiteX17" fmla="*/ 4770575 w 6749394"/>
              <a:gd name="connsiteY17" fmla="*/ 1643060 h 2402679"/>
              <a:gd name="connsiteX18" fmla="*/ 4718188 w 6749394"/>
              <a:gd name="connsiteY18" fmla="*/ 1709735 h 2402679"/>
              <a:gd name="connsiteX19" fmla="*/ 4175263 w 6749394"/>
              <a:gd name="connsiteY19" fmla="*/ 1733548 h 2402679"/>
              <a:gd name="connsiteX20" fmla="*/ 3760925 w 6749394"/>
              <a:gd name="connsiteY20" fmla="*/ 1740691 h 2402679"/>
              <a:gd name="connsiteX21" fmla="*/ 3075125 w 6749394"/>
              <a:gd name="connsiteY21" fmla="*/ 1762123 h 2402679"/>
              <a:gd name="connsiteX22" fmla="*/ 2625069 w 6749394"/>
              <a:gd name="connsiteY22" fmla="*/ 1764504 h 2402679"/>
              <a:gd name="connsiteX23" fmla="*/ 2401231 w 6749394"/>
              <a:gd name="connsiteY23" fmla="*/ 1762123 h 2402679"/>
              <a:gd name="connsiteX24" fmla="*/ 2275025 w 6749394"/>
              <a:gd name="connsiteY24" fmla="*/ 1733548 h 2402679"/>
              <a:gd name="connsiteX25" fmla="*/ 2217875 w 6749394"/>
              <a:gd name="connsiteY25" fmla="*/ 1712116 h 2402679"/>
              <a:gd name="connsiteX26" fmla="*/ 2170250 w 6749394"/>
              <a:gd name="connsiteY26" fmla="*/ 1671635 h 2402679"/>
              <a:gd name="connsiteX27" fmla="*/ 2122625 w 6749394"/>
              <a:gd name="connsiteY27" fmla="*/ 1571623 h 2402679"/>
              <a:gd name="connsiteX28" fmla="*/ 2094050 w 6749394"/>
              <a:gd name="connsiteY28" fmla="*/ 1443035 h 2402679"/>
              <a:gd name="connsiteX29" fmla="*/ 2067856 w 6749394"/>
              <a:gd name="connsiteY29" fmla="*/ 1314448 h 2402679"/>
              <a:gd name="connsiteX30" fmla="*/ 2032138 w 6749394"/>
              <a:gd name="connsiteY30" fmla="*/ 1259679 h 2402679"/>
              <a:gd name="connsiteX31" fmla="*/ 1920219 w 6749394"/>
              <a:gd name="connsiteY31" fmla="*/ 1193004 h 2402679"/>
              <a:gd name="connsiteX32" fmla="*/ 1791631 w 6749394"/>
              <a:gd name="connsiteY32" fmla="*/ 1150141 h 2402679"/>
              <a:gd name="connsiteX33" fmla="*/ 1665425 w 6749394"/>
              <a:gd name="connsiteY33" fmla="*/ 1140616 h 2402679"/>
              <a:gd name="connsiteX34" fmla="*/ 1555888 w 6749394"/>
              <a:gd name="connsiteY34" fmla="*/ 1145379 h 2402679"/>
              <a:gd name="connsiteX35" fmla="*/ 1505881 w 6749394"/>
              <a:gd name="connsiteY35" fmla="*/ 1159666 h 2402679"/>
              <a:gd name="connsiteX36" fmla="*/ 1465400 w 6749394"/>
              <a:gd name="connsiteY36" fmla="*/ 1140616 h 2402679"/>
              <a:gd name="connsiteX37" fmla="*/ 1401106 w 6749394"/>
              <a:gd name="connsiteY37" fmla="*/ 1085848 h 2402679"/>
              <a:gd name="connsiteX38" fmla="*/ 1363006 w 6749394"/>
              <a:gd name="connsiteY38" fmla="*/ 1026316 h 2402679"/>
              <a:gd name="connsiteX39" fmla="*/ 1382056 w 6749394"/>
              <a:gd name="connsiteY39" fmla="*/ 1002504 h 2402679"/>
              <a:gd name="connsiteX40" fmla="*/ 1229656 w 6749394"/>
              <a:gd name="connsiteY40" fmla="*/ 935829 h 2402679"/>
              <a:gd name="connsiteX41" fmla="*/ 1108213 w 6749394"/>
              <a:gd name="connsiteY41" fmla="*/ 1023935 h 2402679"/>
              <a:gd name="connsiteX42" fmla="*/ 989150 w 6749394"/>
              <a:gd name="connsiteY42" fmla="*/ 1009648 h 2402679"/>
              <a:gd name="connsiteX43" fmla="*/ 920094 w 6749394"/>
              <a:gd name="connsiteY43" fmla="*/ 1014410 h 2402679"/>
              <a:gd name="connsiteX44" fmla="*/ 843896 w 6749394"/>
              <a:gd name="connsiteY44" fmla="*/ 966786 h 2402679"/>
              <a:gd name="connsiteX45" fmla="*/ 734358 w 6749394"/>
              <a:gd name="connsiteY45" fmla="*/ 873917 h 2402679"/>
              <a:gd name="connsiteX46" fmla="*/ 591481 w 6749394"/>
              <a:gd name="connsiteY46" fmla="*/ 776285 h 2402679"/>
              <a:gd name="connsiteX47" fmla="*/ 517664 w 6749394"/>
              <a:gd name="connsiteY47" fmla="*/ 666748 h 2402679"/>
              <a:gd name="connsiteX48" fmla="*/ 422414 w 6749394"/>
              <a:gd name="connsiteY48" fmla="*/ 542924 h 2402679"/>
              <a:gd name="connsiteX49" fmla="*/ 312877 w 6749394"/>
              <a:gd name="connsiteY49" fmla="*/ 280987 h 2402679"/>
              <a:gd name="connsiteX50" fmla="*/ 250963 w 6749394"/>
              <a:gd name="connsiteY50" fmla="*/ 0 h 2402679"/>
              <a:gd name="connsiteX51" fmla="*/ 174765 w 6749394"/>
              <a:gd name="connsiteY51" fmla="*/ 2381 h 2402679"/>
              <a:gd name="connsiteX52" fmla="*/ 155715 w 6749394"/>
              <a:gd name="connsiteY52" fmla="*/ 71437 h 2402679"/>
              <a:gd name="connsiteX53" fmla="*/ 24746 w 6749394"/>
              <a:gd name="connsiteY53" fmla="*/ 116680 h 2402679"/>
              <a:gd name="connsiteX54" fmla="*/ 72371 w 6749394"/>
              <a:gd name="connsiteY54" fmla="*/ 76199 h 2402679"/>
              <a:gd name="connsiteX55" fmla="*/ 3316 w 6749394"/>
              <a:gd name="connsiteY55" fmla="*/ 283367 h 2402679"/>
              <a:gd name="connsiteX56" fmla="*/ 12841 w 6749394"/>
              <a:gd name="connsiteY56" fmla="*/ 459580 h 2402679"/>
              <a:gd name="connsiteX57" fmla="*/ 29508 w 6749394"/>
              <a:gd name="connsiteY57" fmla="*/ 628650 h 2402679"/>
              <a:gd name="connsiteX58" fmla="*/ 139046 w 6749394"/>
              <a:gd name="connsiteY58" fmla="*/ 726278 h 2402679"/>
              <a:gd name="connsiteX59" fmla="*/ 117614 w 6749394"/>
              <a:gd name="connsiteY59" fmla="*/ 802480 h 2402679"/>
              <a:gd name="connsiteX60" fmla="*/ 134284 w 6749394"/>
              <a:gd name="connsiteY60" fmla="*/ 907254 h 2402679"/>
              <a:gd name="connsiteX61" fmla="*/ 210483 w 6749394"/>
              <a:gd name="connsiteY61" fmla="*/ 1028698 h 2402679"/>
              <a:gd name="connsiteX62" fmla="*/ 272395 w 6749394"/>
              <a:gd name="connsiteY62" fmla="*/ 1057272 h 2402679"/>
              <a:gd name="connsiteX63" fmla="*/ 346214 w 6749394"/>
              <a:gd name="connsiteY63" fmla="*/ 1119185 h 2402679"/>
              <a:gd name="connsiteX64" fmla="*/ 396220 w 6749394"/>
              <a:gd name="connsiteY64" fmla="*/ 1152523 h 2402679"/>
              <a:gd name="connsiteX65" fmla="*/ 465275 w 6749394"/>
              <a:gd name="connsiteY65" fmla="*/ 1185860 h 2402679"/>
              <a:gd name="connsiteX66" fmla="*/ 522425 w 6749394"/>
              <a:gd name="connsiteY66" fmla="*/ 1226342 h 2402679"/>
              <a:gd name="connsiteX67" fmla="*/ 579576 w 6749394"/>
              <a:gd name="connsiteY67" fmla="*/ 1354929 h 2402679"/>
              <a:gd name="connsiteX68" fmla="*/ 629581 w 6749394"/>
              <a:gd name="connsiteY68" fmla="*/ 1450179 h 2402679"/>
              <a:gd name="connsiteX69" fmla="*/ 729594 w 6749394"/>
              <a:gd name="connsiteY69" fmla="*/ 1459703 h 2402679"/>
              <a:gd name="connsiteX70" fmla="*/ 739119 w 6749394"/>
              <a:gd name="connsiteY70" fmla="*/ 1523998 h 2402679"/>
              <a:gd name="connsiteX71" fmla="*/ 705782 w 6749394"/>
              <a:gd name="connsiteY71" fmla="*/ 1619247 h 2402679"/>
              <a:gd name="connsiteX72" fmla="*/ 646250 w 6749394"/>
              <a:gd name="connsiteY72" fmla="*/ 1709735 h 2402679"/>
              <a:gd name="connsiteX73" fmla="*/ 674825 w 6749394"/>
              <a:gd name="connsiteY73" fmla="*/ 1666873 h 2402679"/>
              <a:gd name="connsiteX74" fmla="*/ 731975 w 6749394"/>
              <a:gd name="connsiteY74" fmla="*/ 1750216 h 2402679"/>
              <a:gd name="connsiteX75" fmla="*/ 948669 w 6749394"/>
              <a:gd name="connsiteY75" fmla="*/ 1828798 h 2402679"/>
              <a:gd name="connsiteX76" fmla="*/ 984388 w 6749394"/>
              <a:gd name="connsiteY76" fmla="*/ 1826417 h 2402679"/>
              <a:gd name="connsiteX77" fmla="*/ 1053444 w 6749394"/>
              <a:gd name="connsiteY77" fmla="*/ 1840704 h 2402679"/>
              <a:gd name="connsiteX78" fmla="*/ 1155838 w 6749394"/>
              <a:gd name="connsiteY78" fmla="*/ 1840704 h 2402679"/>
              <a:gd name="connsiteX79" fmla="*/ 1224894 w 6749394"/>
              <a:gd name="connsiteY79" fmla="*/ 1802604 h 2402679"/>
              <a:gd name="connsiteX80" fmla="*/ 1284425 w 6749394"/>
              <a:gd name="connsiteY80" fmla="*/ 1800223 h 2402679"/>
              <a:gd name="connsiteX81" fmla="*/ 1391581 w 6749394"/>
              <a:gd name="connsiteY81" fmla="*/ 1871660 h 2402679"/>
              <a:gd name="connsiteX82" fmla="*/ 1396344 w 6749394"/>
              <a:gd name="connsiteY82" fmla="*/ 1840704 h 2402679"/>
              <a:gd name="connsiteX83" fmla="*/ 1467781 w 6749394"/>
              <a:gd name="connsiteY83" fmla="*/ 1878804 h 2402679"/>
              <a:gd name="connsiteX84" fmla="*/ 1589225 w 6749394"/>
              <a:gd name="connsiteY84" fmla="*/ 1962148 h 2402679"/>
              <a:gd name="connsiteX85" fmla="*/ 1667806 w 6749394"/>
              <a:gd name="connsiteY85" fmla="*/ 1978816 h 2402679"/>
              <a:gd name="connsiteX86" fmla="*/ 1732100 w 6749394"/>
              <a:gd name="connsiteY86" fmla="*/ 2093116 h 2402679"/>
              <a:gd name="connsiteX87" fmla="*/ 1944031 w 6749394"/>
              <a:gd name="connsiteY87" fmla="*/ 2193129 h 2402679"/>
              <a:gd name="connsiteX88" fmla="*/ 2058331 w 6749394"/>
              <a:gd name="connsiteY88" fmla="*/ 2200273 h 2402679"/>
              <a:gd name="connsiteX89" fmla="*/ 2279788 w 6749394"/>
              <a:gd name="connsiteY89" fmla="*/ 2181223 h 2402679"/>
              <a:gd name="connsiteX90" fmla="*/ 2386944 w 6749394"/>
              <a:gd name="connsiteY90" fmla="*/ 2181223 h 2402679"/>
              <a:gd name="connsiteX91" fmla="*/ 2456000 w 6749394"/>
              <a:gd name="connsiteY91" fmla="*/ 2216941 h 2402679"/>
              <a:gd name="connsiteX92" fmla="*/ 2510769 w 6749394"/>
              <a:gd name="connsiteY92" fmla="*/ 2269329 h 2402679"/>
              <a:gd name="connsiteX93" fmla="*/ 2586969 w 6749394"/>
              <a:gd name="connsiteY93" fmla="*/ 2250279 h 2402679"/>
              <a:gd name="connsiteX94" fmla="*/ 2677456 w 6749394"/>
              <a:gd name="connsiteY94" fmla="*/ 2233610 h 2402679"/>
              <a:gd name="connsiteX95" fmla="*/ 2732225 w 6749394"/>
              <a:gd name="connsiteY95" fmla="*/ 2252660 h 2402679"/>
              <a:gd name="connsiteX96" fmla="*/ 2853669 w 6749394"/>
              <a:gd name="connsiteY96" fmla="*/ 2352673 h 2402679"/>
              <a:gd name="connsiteX97" fmla="*/ 2932250 w 6749394"/>
              <a:gd name="connsiteY97" fmla="*/ 2395535 h 2402679"/>
              <a:gd name="connsiteX98" fmla="*/ 3029881 w 6749394"/>
              <a:gd name="connsiteY98" fmla="*/ 2402679 h 2402679"/>
              <a:gd name="connsiteX99" fmla="*/ 3117988 w 6749394"/>
              <a:gd name="connsiteY99" fmla="*/ 2390773 h 2402679"/>
              <a:gd name="connsiteX100" fmla="*/ 3151325 w 6749394"/>
              <a:gd name="connsiteY100" fmla="*/ 2352673 h 2402679"/>
              <a:gd name="connsiteX101" fmla="*/ 3122750 w 6749394"/>
              <a:gd name="connsiteY101" fmla="*/ 2295523 h 2402679"/>
              <a:gd name="connsiteX102" fmla="*/ 3027500 w 6749394"/>
              <a:gd name="connsiteY102" fmla="*/ 2262185 h 2402679"/>
              <a:gd name="connsiteX103" fmla="*/ 2910819 w 6749394"/>
              <a:gd name="connsiteY103" fmla="*/ 2262185 h 2402679"/>
              <a:gd name="connsiteX104" fmla="*/ 2879863 w 6749394"/>
              <a:gd name="connsiteY104" fmla="*/ 2245516 h 2402679"/>
              <a:gd name="connsiteX105" fmla="*/ 2901294 w 6749394"/>
              <a:gd name="connsiteY105" fmla="*/ 2224085 h 2402679"/>
              <a:gd name="connsiteX106" fmla="*/ 2994163 w 6749394"/>
              <a:gd name="connsiteY106" fmla="*/ 2212179 h 2402679"/>
              <a:gd name="connsiteX107" fmla="*/ 3082269 w 6749394"/>
              <a:gd name="connsiteY107" fmla="*/ 2214560 h 2402679"/>
              <a:gd name="connsiteX108" fmla="*/ 3160850 w 6749394"/>
              <a:gd name="connsiteY108" fmla="*/ 2159791 h 2402679"/>
              <a:gd name="connsiteX109" fmla="*/ 3198950 w 6749394"/>
              <a:gd name="connsiteY109" fmla="*/ 2162173 h 2402679"/>
              <a:gd name="connsiteX110" fmla="*/ 3248956 w 6749394"/>
              <a:gd name="connsiteY110" fmla="*/ 2209798 h 2402679"/>
              <a:gd name="connsiteX111" fmla="*/ 3318013 w 6749394"/>
              <a:gd name="connsiteY111" fmla="*/ 2228848 h 2402679"/>
              <a:gd name="connsiteX112" fmla="*/ 3329919 w 6749394"/>
              <a:gd name="connsiteY112" fmla="*/ 2259804 h 2402679"/>
              <a:gd name="connsiteX113" fmla="*/ 3329919 w 6749394"/>
              <a:gd name="connsiteY113" fmla="*/ 2295523 h 2402679"/>
              <a:gd name="connsiteX114" fmla="*/ 3282294 w 6749394"/>
              <a:gd name="connsiteY114" fmla="*/ 2331241 h 2402679"/>
              <a:gd name="connsiteX115" fmla="*/ 3237050 w 6749394"/>
              <a:gd name="connsiteY115" fmla="*/ 2288379 h 2402679"/>
              <a:gd name="connsiteX116" fmla="*/ 3213238 w 6749394"/>
              <a:gd name="connsiteY116" fmla="*/ 2240754 h 2402679"/>
              <a:gd name="connsiteX117" fmla="*/ 3187044 w 6749394"/>
              <a:gd name="connsiteY117" fmla="*/ 2262185 h 2402679"/>
              <a:gd name="connsiteX118" fmla="*/ 3203713 w 6749394"/>
              <a:gd name="connsiteY118" fmla="*/ 2340766 h 2402679"/>
              <a:gd name="connsiteX119" fmla="*/ 3270388 w 6749394"/>
              <a:gd name="connsiteY119" fmla="*/ 2357435 h 2402679"/>
              <a:gd name="connsiteX120" fmla="*/ 3377544 w 6749394"/>
              <a:gd name="connsiteY120" fmla="*/ 2374104 h 2402679"/>
              <a:gd name="connsiteX121" fmla="*/ 3491844 w 6749394"/>
              <a:gd name="connsiteY121" fmla="*/ 2328860 h 2402679"/>
              <a:gd name="connsiteX122" fmla="*/ 3596619 w 6749394"/>
              <a:gd name="connsiteY122" fmla="*/ 2324098 h 2402679"/>
              <a:gd name="connsiteX123" fmla="*/ 3670438 w 6749394"/>
              <a:gd name="connsiteY123" fmla="*/ 2336004 h 2402679"/>
              <a:gd name="connsiteX124" fmla="*/ 3706156 w 6749394"/>
              <a:gd name="connsiteY124" fmla="*/ 2290760 h 2402679"/>
              <a:gd name="connsiteX125" fmla="*/ 3753781 w 6749394"/>
              <a:gd name="connsiteY125" fmla="*/ 2269329 h 2402679"/>
              <a:gd name="connsiteX126" fmla="*/ 3796644 w 6749394"/>
              <a:gd name="connsiteY126" fmla="*/ 2274091 h 2402679"/>
              <a:gd name="connsiteX127" fmla="*/ 3846650 w 6749394"/>
              <a:gd name="connsiteY127" fmla="*/ 2328860 h 2402679"/>
              <a:gd name="connsiteX128" fmla="*/ 3851413 w 6749394"/>
              <a:gd name="connsiteY128" fmla="*/ 2331241 h 2402679"/>
              <a:gd name="connsiteX129" fmla="*/ 3891894 w 6749394"/>
              <a:gd name="connsiteY129" fmla="*/ 2355054 h 2402679"/>
              <a:gd name="connsiteX130" fmla="*/ 3949044 w 6749394"/>
              <a:gd name="connsiteY130" fmla="*/ 2359816 h 2402679"/>
              <a:gd name="connsiteX131" fmla="*/ 3989525 w 6749394"/>
              <a:gd name="connsiteY131" fmla="*/ 2350291 h 2402679"/>
              <a:gd name="connsiteX132" fmla="*/ 4022863 w 6749394"/>
              <a:gd name="connsiteY132" fmla="*/ 2307429 h 2402679"/>
              <a:gd name="connsiteX133" fmla="*/ 4156213 w 6749394"/>
              <a:gd name="connsiteY133" fmla="*/ 2338385 h 2402679"/>
              <a:gd name="connsiteX134" fmla="*/ 4218125 w 6749394"/>
              <a:gd name="connsiteY134" fmla="*/ 2269329 h 2402679"/>
              <a:gd name="connsiteX135" fmla="*/ 4394338 w 6749394"/>
              <a:gd name="connsiteY135" fmla="*/ 2297904 h 2402679"/>
              <a:gd name="connsiteX136" fmla="*/ 4449106 w 6749394"/>
              <a:gd name="connsiteY136" fmla="*/ 2297904 h 2402679"/>
              <a:gd name="connsiteX137" fmla="*/ 4508638 w 6749394"/>
              <a:gd name="connsiteY137" fmla="*/ 2193129 h 2402679"/>
              <a:gd name="connsiteX138" fmla="*/ 4615794 w 6749394"/>
              <a:gd name="connsiteY138" fmla="*/ 2228848 h 2402679"/>
              <a:gd name="connsiteX139" fmla="*/ 4653894 w 6749394"/>
              <a:gd name="connsiteY139" fmla="*/ 2255041 h 2402679"/>
              <a:gd name="connsiteX140" fmla="*/ 4715806 w 6749394"/>
              <a:gd name="connsiteY140" fmla="*/ 2183604 h 2402679"/>
              <a:gd name="connsiteX141" fmla="*/ 4951550 w 6749394"/>
              <a:gd name="connsiteY141" fmla="*/ 2216941 h 2402679"/>
              <a:gd name="connsiteX142" fmla="*/ 4908688 w 6749394"/>
              <a:gd name="connsiteY142" fmla="*/ 2274091 h 2402679"/>
              <a:gd name="connsiteX143" fmla="*/ 4968219 w 6749394"/>
              <a:gd name="connsiteY143" fmla="*/ 2336004 h 2402679"/>
              <a:gd name="connsiteX144" fmla="*/ 5003938 w 6749394"/>
              <a:gd name="connsiteY144" fmla="*/ 2364579 h 2402679"/>
              <a:gd name="connsiteX145" fmla="*/ 5187294 w 6749394"/>
              <a:gd name="connsiteY145" fmla="*/ 2378866 h 2402679"/>
              <a:gd name="connsiteX146" fmla="*/ 5389700 w 6749394"/>
              <a:gd name="connsiteY146" fmla="*/ 2362198 h 2402679"/>
              <a:gd name="connsiteX147" fmla="*/ 5587344 w 6749394"/>
              <a:gd name="connsiteY147" fmla="*/ 2340766 h 2402679"/>
              <a:gd name="connsiteX148" fmla="*/ 5756413 w 6749394"/>
              <a:gd name="connsiteY148" fmla="*/ 2319335 h 2402679"/>
              <a:gd name="connsiteX149" fmla="*/ 5863569 w 6749394"/>
              <a:gd name="connsiteY149" fmla="*/ 2328860 h 2402679"/>
              <a:gd name="connsiteX150" fmla="*/ 5939769 w 6749394"/>
              <a:gd name="connsiteY150" fmla="*/ 2288379 h 2402679"/>
              <a:gd name="connsiteX151" fmla="*/ 5996919 w 6749394"/>
              <a:gd name="connsiteY151" fmla="*/ 2221704 h 2402679"/>
              <a:gd name="connsiteX152" fmla="*/ 6049306 w 6749394"/>
              <a:gd name="connsiteY152" fmla="*/ 2212179 h 2402679"/>
              <a:gd name="connsiteX153" fmla="*/ 6187419 w 6749394"/>
              <a:gd name="connsiteY153" fmla="*/ 2250279 h 2402679"/>
              <a:gd name="connsiteX154" fmla="*/ 6246950 w 6749394"/>
              <a:gd name="connsiteY154" fmla="*/ 2238373 h 2402679"/>
              <a:gd name="connsiteX155" fmla="*/ 6325531 w 6749394"/>
              <a:gd name="connsiteY155" fmla="*/ 2266948 h 2402679"/>
              <a:gd name="connsiteX156" fmla="*/ 6387444 w 6749394"/>
              <a:gd name="connsiteY156" fmla="*/ 2309810 h 2402679"/>
              <a:gd name="connsiteX157" fmla="*/ 6482694 w 6749394"/>
              <a:gd name="connsiteY157" fmla="*/ 2316954 h 2402679"/>
              <a:gd name="connsiteX158" fmla="*/ 6520794 w 6749394"/>
              <a:gd name="connsiteY158" fmla="*/ 2300285 h 2402679"/>
              <a:gd name="connsiteX159" fmla="*/ 6582706 w 6749394"/>
              <a:gd name="connsiteY159" fmla="*/ 2300285 h 2402679"/>
              <a:gd name="connsiteX160" fmla="*/ 6701769 w 6749394"/>
              <a:gd name="connsiteY160" fmla="*/ 2321716 h 2402679"/>
              <a:gd name="connsiteX161" fmla="*/ 6747013 w 6749394"/>
              <a:gd name="connsiteY161" fmla="*/ 2305048 h 2402679"/>
              <a:gd name="connsiteX162" fmla="*/ 6730344 w 6749394"/>
              <a:gd name="connsiteY162" fmla="*/ 2247898 h 2402679"/>
              <a:gd name="connsiteX163" fmla="*/ 6749394 w 6749394"/>
              <a:gd name="connsiteY163" fmla="*/ 2188366 h 2402679"/>
              <a:gd name="connsiteX164" fmla="*/ 6735106 w 6749394"/>
              <a:gd name="connsiteY164" fmla="*/ 2121691 h 2402679"/>
              <a:gd name="connsiteX165" fmla="*/ 6718438 w 6749394"/>
              <a:gd name="connsiteY165" fmla="*/ 2069304 h 2402679"/>
              <a:gd name="connsiteX166" fmla="*/ 6744631 w 6749394"/>
              <a:gd name="connsiteY166" fmla="*/ 2052635 h 2402679"/>
              <a:gd name="connsiteX167" fmla="*/ 6737488 w 6749394"/>
              <a:gd name="connsiteY167" fmla="*/ 1988341 h 2402679"/>
              <a:gd name="connsiteX0" fmla="*/ 6770319 w 6782225"/>
              <a:gd name="connsiteY0" fmla="*/ 1988341 h 2402679"/>
              <a:gd name="connsiteX1" fmla="*/ 6660781 w 6782225"/>
              <a:gd name="connsiteY1" fmla="*/ 1952623 h 2402679"/>
              <a:gd name="connsiteX2" fmla="*/ 6603631 w 6782225"/>
              <a:gd name="connsiteY2" fmla="*/ 1966910 h 2402679"/>
              <a:gd name="connsiteX3" fmla="*/ 6544100 w 6782225"/>
              <a:gd name="connsiteY3" fmla="*/ 1947860 h 2402679"/>
              <a:gd name="connsiteX4" fmla="*/ 6434562 w 6782225"/>
              <a:gd name="connsiteY4" fmla="*/ 1888329 h 2402679"/>
              <a:gd name="connsiteX5" fmla="*/ 6275019 w 6782225"/>
              <a:gd name="connsiteY5" fmla="*/ 1857373 h 2402679"/>
              <a:gd name="connsiteX6" fmla="*/ 6103569 w 6782225"/>
              <a:gd name="connsiteY6" fmla="*/ 1833560 h 2402679"/>
              <a:gd name="connsiteX7" fmla="*/ 5974981 w 6782225"/>
              <a:gd name="connsiteY7" fmla="*/ 1757360 h 2402679"/>
              <a:gd name="connsiteX8" fmla="*/ 5896400 w 6782225"/>
              <a:gd name="connsiteY8" fmla="*/ 1728785 h 2402679"/>
              <a:gd name="connsiteX9" fmla="*/ 5684469 w 6782225"/>
              <a:gd name="connsiteY9" fmla="*/ 1700210 h 2402679"/>
              <a:gd name="connsiteX10" fmla="*/ 5553500 w 6782225"/>
              <a:gd name="connsiteY10" fmla="*/ 1693066 h 2402679"/>
              <a:gd name="connsiteX11" fmla="*/ 5479681 w 6782225"/>
              <a:gd name="connsiteY11" fmla="*/ 1631154 h 2402679"/>
              <a:gd name="connsiteX12" fmla="*/ 5436819 w 6782225"/>
              <a:gd name="connsiteY12" fmla="*/ 1557335 h 2402679"/>
              <a:gd name="connsiteX13" fmla="*/ 5360619 w 6782225"/>
              <a:gd name="connsiteY13" fmla="*/ 1519235 h 2402679"/>
              <a:gd name="connsiteX14" fmla="*/ 5167737 w 6782225"/>
              <a:gd name="connsiteY14" fmla="*/ 1464466 h 2402679"/>
              <a:gd name="connsiteX15" fmla="*/ 5039150 w 6782225"/>
              <a:gd name="connsiteY15" fmla="*/ 1433510 h 2402679"/>
              <a:gd name="connsiteX16" fmla="*/ 4946281 w 6782225"/>
              <a:gd name="connsiteY16" fmla="*/ 1414460 h 2402679"/>
              <a:gd name="connsiteX17" fmla="*/ 4803406 w 6782225"/>
              <a:gd name="connsiteY17" fmla="*/ 1643060 h 2402679"/>
              <a:gd name="connsiteX18" fmla="*/ 4751019 w 6782225"/>
              <a:gd name="connsiteY18" fmla="*/ 1709735 h 2402679"/>
              <a:gd name="connsiteX19" fmla="*/ 4208094 w 6782225"/>
              <a:gd name="connsiteY19" fmla="*/ 1733548 h 2402679"/>
              <a:gd name="connsiteX20" fmla="*/ 3793756 w 6782225"/>
              <a:gd name="connsiteY20" fmla="*/ 1740691 h 2402679"/>
              <a:gd name="connsiteX21" fmla="*/ 3107956 w 6782225"/>
              <a:gd name="connsiteY21" fmla="*/ 1762123 h 2402679"/>
              <a:gd name="connsiteX22" fmla="*/ 2657900 w 6782225"/>
              <a:gd name="connsiteY22" fmla="*/ 1764504 h 2402679"/>
              <a:gd name="connsiteX23" fmla="*/ 2434062 w 6782225"/>
              <a:gd name="connsiteY23" fmla="*/ 1762123 h 2402679"/>
              <a:gd name="connsiteX24" fmla="*/ 2307856 w 6782225"/>
              <a:gd name="connsiteY24" fmla="*/ 1733548 h 2402679"/>
              <a:gd name="connsiteX25" fmla="*/ 2250706 w 6782225"/>
              <a:gd name="connsiteY25" fmla="*/ 1712116 h 2402679"/>
              <a:gd name="connsiteX26" fmla="*/ 2203081 w 6782225"/>
              <a:gd name="connsiteY26" fmla="*/ 1671635 h 2402679"/>
              <a:gd name="connsiteX27" fmla="*/ 2155456 w 6782225"/>
              <a:gd name="connsiteY27" fmla="*/ 1571623 h 2402679"/>
              <a:gd name="connsiteX28" fmla="*/ 2126881 w 6782225"/>
              <a:gd name="connsiteY28" fmla="*/ 1443035 h 2402679"/>
              <a:gd name="connsiteX29" fmla="*/ 2100687 w 6782225"/>
              <a:gd name="connsiteY29" fmla="*/ 1314448 h 2402679"/>
              <a:gd name="connsiteX30" fmla="*/ 2064969 w 6782225"/>
              <a:gd name="connsiteY30" fmla="*/ 1259679 h 2402679"/>
              <a:gd name="connsiteX31" fmla="*/ 1953050 w 6782225"/>
              <a:gd name="connsiteY31" fmla="*/ 1193004 h 2402679"/>
              <a:gd name="connsiteX32" fmla="*/ 1824462 w 6782225"/>
              <a:gd name="connsiteY32" fmla="*/ 1150141 h 2402679"/>
              <a:gd name="connsiteX33" fmla="*/ 1698256 w 6782225"/>
              <a:gd name="connsiteY33" fmla="*/ 1140616 h 2402679"/>
              <a:gd name="connsiteX34" fmla="*/ 1588719 w 6782225"/>
              <a:gd name="connsiteY34" fmla="*/ 1145379 h 2402679"/>
              <a:gd name="connsiteX35" fmla="*/ 1538712 w 6782225"/>
              <a:gd name="connsiteY35" fmla="*/ 1159666 h 2402679"/>
              <a:gd name="connsiteX36" fmla="*/ 1498231 w 6782225"/>
              <a:gd name="connsiteY36" fmla="*/ 1140616 h 2402679"/>
              <a:gd name="connsiteX37" fmla="*/ 1433937 w 6782225"/>
              <a:gd name="connsiteY37" fmla="*/ 1085848 h 2402679"/>
              <a:gd name="connsiteX38" fmla="*/ 1395837 w 6782225"/>
              <a:gd name="connsiteY38" fmla="*/ 1026316 h 2402679"/>
              <a:gd name="connsiteX39" fmla="*/ 1414887 w 6782225"/>
              <a:gd name="connsiteY39" fmla="*/ 1002504 h 2402679"/>
              <a:gd name="connsiteX40" fmla="*/ 1262487 w 6782225"/>
              <a:gd name="connsiteY40" fmla="*/ 935829 h 2402679"/>
              <a:gd name="connsiteX41" fmla="*/ 1141044 w 6782225"/>
              <a:gd name="connsiteY41" fmla="*/ 1023935 h 2402679"/>
              <a:gd name="connsiteX42" fmla="*/ 1021981 w 6782225"/>
              <a:gd name="connsiteY42" fmla="*/ 1009648 h 2402679"/>
              <a:gd name="connsiteX43" fmla="*/ 952925 w 6782225"/>
              <a:gd name="connsiteY43" fmla="*/ 1014410 h 2402679"/>
              <a:gd name="connsiteX44" fmla="*/ 876727 w 6782225"/>
              <a:gd name="connsiteY44" fmla="*/ 966786 h 2402679"/>
              <a:gd name="connsiteX45" fmla="*/ 767189 w 6782225"/>
              <a:gd name="connsiteY45" fmla="*/ 873917 h 2402679"/>
              <a:gd name="connsiteX46" fmla="*/ 624312 w 6782225"/>
              <a:gd name="connsiteY46" fmla="*/ 776285 h 2402679"/>
              <a:gd name="connsiteX47" fmla="*/ 550495 w 6782225"/>
              <a:gd name="connsiteY47" fmla="*/ 666748 h 2402679"/>
              <a:gd name="connsiteX48" fmla="*/ 455245 w 6782225"/>
              <a:gd name="connsiteY48" fmla="*/ 542924 h 2402679"/>
              <a:gd name="connsiteX49" fmla="*/ 345708 w 6782225"/>
              <a:gd name="connsiteY49" fmla="*/ 280987 h 2402679"/>
              <a:gd name="connsiteX50" fmla="*/ 283794 w 6782225"/>
              <a:gd name="connsiteY50" fmla="*/ 0 h 2402679"/>
              <a:gd name="connsiteX51" fmla="*/ 207596 w 6782225"/>
              <a:gd name="connsiteY51" fmla="*/ 2381 h 2402679"/>
              <a:gd name="connsiteX52" fmla="*/ 188546 w 6782225"/>
              <a:gd name="connsiteY52" fmla="*/ 71437 h 2402679"/>
              <a:gd name="connsiteX53" fmla="*/ 57577 w 6782225"/>
              <a:gd name="connsiteY53" fmla="*/ 116680 h 2402679"/>
              <a:gd name="connsiteX54" fmla="*/ 105202 w 6782225"/>
              <a:gd name="connsiteY54" fmla="*/ 76199 h 2402679"/>
              <a:gd name="connsiteX55" fmla="*/ 36147 w 6782225"/>
              <a:gd name="connsiteY55" fmla="*/ 283367 h 2402679"/>
              <a:gd name="connsiteX56" fmla="*/ 428 w 6782225"/>
              <a:gd name="connsiteY56" fmla="*/ 411955 h 2402679"/>
              <a:gd name="connsiteX57" fmla="*/ 62339 w 6782225"/>
              <a:gd name="connsiteY57" fmla="*/ 628650 h 2402679"/>
              <a:gd name="connsiteX58" fmla="*/ 171877 w 6782225"/>
              <a:gd name="connsiteY58" fmla="*/ 726278 h 2402679"/>
              <a:gd name="connsiteX59" fmla="*/ 150445 w 6782225"/>
              <a:gd name="connsiteY59" fmla="*/ 802480 h 2402679"/>
              <a:gd name="connsiteX60" fmla="*/ 167115 w 6782225"/>
              <a:gd name="connsiteY60" fmla="*/ 907254 h 2402679"/>
              <a:gd name="connsiteX61" fmla="*/ 243314 w 6782225"/>
              <a:gd name="connsiteY61" fmla="*/ 1028698 h 2402679"/>
              <a:gd name="connsiteX62" fmla="*/ 305226 w 6782225"/>
              <a:gd name="connsiteY62" fmla="*/ 1057272 h 2402679"/>
              <a:gd name="connsiteX63" fmla="*/ 379045 w 6782225"/>
              <a:gd name="connsiteY63" fmla="*/ 1119185 h 2402679"/>
              <a:gd name="connsiteX64" fmla="*/ 429051 w 6782225"/>
              <a:gd name="connsiteY64" fmla="*/ 1152523 h 2402679"/>
              <a:gd name="connsiteX65" fmla="*/ 498106 w 6782225"/>
              <a:gd name="connsiteY65" fmla="*/ 1185860 h 2402679"/>
              <a:gd name="connsiteX66" fmla="*/ 555256 w 6782225"/>
              <a:gd name="connsiteY66" fmla="*/ 1226342 h 2402679"/>
              <a:gd name="connsiteX67" fmla="*/ 612407 w 6782225"/>
              <a:gd name="connsiteY67" fmla="*/ 1354929 h 2402679"/>
              <a:gd name="connsiteX68" fmla="*/ 662412 w 6782225"/>
              <a:gd name="connsiteY68" fmla="*/ 1450179 h 2402679"/>
              <a:gd name="connsiteX69" fmla="*/ 762425 w 6782225"/>
              <a:gd name="connsiteY69" fmla="*/ 1459703 h 2402679"/>
              <a:gd name="connsiteX70" fmla="*/ 771950 w 6782225"/>
              <a:gd name="connsiteY70" fmla="*/ 1523998 h 2402679"/>
              <a:gd name="connsiteX71" fmla="*/ 738613 w 6782225"/>
              <a:gd name="connsiteY71" fmla="*/ 1619247 h 2402679"/>
              <a:gd name="connsiteX72" fmla="*/ 679081 w 6782225"/>
              <a:gd name="connsiteY72" fmla="*/ 1709735 h 2402679"/>
              <a:gd name="connsiteX73" fmla="*/ 707656 w 6782225"/>
              <a:gd name="connsiteY73" fmla="*/ 1666873 h 2402679"/>
              <a:gd name="connsiteX74" fmla="*/ 764806 w 6782225"/>
              <a:gd name="connsiteY74" fmla="*/ 1750216 h 2402679"/>
              <a:gd name="connsiteX75" fmla="*/ 981500 w 6782225"/>
              <a:gd name="connsiteY75" fmla="*/ 1828798 h 2402679"/>
              <a:gd name="connsiteX76" fmla="*/ 1017219 w 6782225"/>
              <a:gd name="connsiteY76" fmla="*/ 1826417 h 2402679"/>
              <a:gd name="connsiteX77" fmla="*/ 1086275 w 6782225"/>
              <a:gd name="connsiteY77" fmla="*/ 1840704 h 2402679"/>
              <a:gd name="connsiteX78" fmla="*/ 1188669 w 6782225"/>
              <a:gd name="connsiteY78" fmla="*/ 1840704 h 2402679"/>
              <a:gd name="connsiteX79" fmla="*/ 1257725 w 6782225"/>
              <a:gd name="connsiteY79" fmla="*/ 1802604 h 2402679"/>
              <a:gd name="connsiteX80" fmla="*/ 1317256 w 6782225"/>
              <a:gd name="connsiteY80" fmla="*/ 1800223 h 2402679"/>
              <a:gd name="connsiteX81" fmla="*/ 1424412 w 6782225"/>
              <a:gd name="connsiteY81" fmla="*/ 1871660 h 2402679"/>
              <a:gd name="connsiteX82" fmla="*/ 1429175 w 6782225"/>
              <a:gd name="connsiteY82" fmla="*/ 1840704 h 2402679"/>
              <a:gd name="connsiteX83" fmla="*/ 1500612 w 6782225"/>
              <a:gd name="connsiteY83" fmla="*/ 1878804 h 2402679"/>
              <a:gd name="connsiteX84" fmla="*/ 1622056 w 6782225"/>
              <a:gd name="connsiteY84" fmla="*/ 1962148 h 2402679"/>
              <a:gd name="connsiteX85" fmla="*/ 1700637 w 6782225"/>
              <a:gd name="connsiteY85" fmla="*/ 1978816 h 2402679"/>
              <a:gd name="connsiteX86" fmla="*/ 1764931 w 6782225"/>
              <a:gd name="connsiteY86" fmla="*/ 2093116 h 2402679"/>
              <a:gd name="connsiteX87" fmla="*/ 1976862 w 6782225"/>
              <a:gd name="connsiteY87" fmla="*/ 2193129 h 2402679"/>
              <a:gd name="connsiteX88" fmla="*/ 2091162 w 6782225"/>
              <a:gd name="connsiteY88" fmla="*/ 2200273 h 2402679"/>
              <a:gd name="connsiteX89" fmla="*/ 2312619 w 6782225"/>
              <a:gd name="connsiteY89" fmla="*/ 2181223 h 2402679"/>
              <a:gd name="connsiteX90" fmla="*/ 2419775 w 6782225"/>
              <a:gd name="connsiteY90" fmla="*/ 2181223 h 2402679"/>
              <a:gd name="connsiteX91" fmla="*/ 2488831 w 6782225"/>
              <a:gd name="connsiteY91" fmla="*/ 2216941 h 2402679"/>
              <a:gd name="connsiteX92" fmla="*/ 2543600 w 6782225"/>
              <a:gd name="connsiteY92" fmla="*/ 2269329 h 2402679"/>
              <a:gd name="connsiteX93" fmla="*/ 2619800 w 6782225"/>
              <a:gd name="connsiteY93" fmla="*/ 2250279 h 2402679"/>
              <a:gd name="connsiteX94" fmla="*/ 2710287 w 6782225"/>
              <a:gd name="connsiteY94" fmla="*/ 2233610 h 2402679"/>
              <a:gd name="connsiteX95" fmla="*/ 2765056 w 6782225"/>
              <a:gd name="connsiteY95" fmla="*/ 2252660 h 2402679"/>
              <a:gd name="connsiteX96" fmla="*/ 2886500 w 6782225"/>
              <a:gd name="connsiteY96" fmla="*/ 2352673 h 2402679"/>
              <a:gd name="connsiteX97" fmla="*/ 2965081 w 6782225"/>
              <a:gd name="connsiteY97" fmla="*/ 2395535 h 2402679"/>
              <a:gd name="connsiteX98" fmla="*/ 3062712 w 6782225"/>
              <a:gd name="connsiteY98" fmla="*/ 2402679 h 2402679"/>
              <a:gd name="connsiteX99" fmla="*/ 3150819 w 6782225"/>
              <a:gd name="connsiteY99" fmla="*/ 2390773 h 2402679"/>
              <a:gd name="connsiteX100" fmla="*/ 3184156 w 6782225"/>
              <a:gd name="connsiteY100" fmla="*/ 2352673 h 2402679"/>
              <a:gd name="connsiteX101" fmla="*/ 3155581 w 6782225"/>
              <a:gd name="connsiteY101" fmla="*/ 2295523 h 2402679"/>
              <a:gd name="connsiteX102" fmla="*/ 3060331 w 6782225"/>
              <a:gd name="connsiteY102" fmla="*/ 2262185 h 2402679"/>
              <a:gd name="connsiteX103" fmla="*/ 2943650 w 6782225"/>
              <a:gd name="connsiteY103" fmla="*/ 2262185 h 2402679"/>
              <a:gd name="connsiteX104" fmla="*/ 2912694 w 6782225"/>
              <a:gd name="connsiteY104" fmla="*/ 2245516 h 2402679"/>
              <a:gd name="connsiteX105" fmla="*/ 2934125 w 6782225"/>
              <a:gd name="connsiteY105" fmla="*/ 2224085 h 2402679"/>
              <a:gd name="connsiteX106" fmla="*/ 3026994 w 6782225"/>
              <a:gd name="connsiteY106" fmla="*/ 2212179 h 2402679"/>
              <a:gd name="connsiteX107" fmla="*/ 3115100 w 6782225"/>
              <a:gd name="connsiteY107" fmla="*/ 2214560 h 2402679"/>
              <a:gd name="connsiteX108" fmla="*/ 3193681 w 6782225"/>
              <a:gd name="connsiteY108" fmla="*/ 2159791 h 2402679"/>
              <a:gd name="connsiteX109" fmla="*/ 3231781 w 6782225"/>
              <a:gd name="connsiteY109" fmla="*/ 2162173 h 2402679"/>
              <a:gd name="connsiteX110" fmla="*/ 3281787 w 6782225"/>
              <a:gd name="connsiteY110" fmla="*/ 2209798 h 2402679"/>
              <a:gd name="connsiteX111" fmla="*/ 3350844 w 6782225"/>
              <a:gd name="connsiteY111" fmla="*/ 2228848 h 2402679"/>
              <a:gd name="connsiteX112" fmla="*/ 3362750 w 6782225"/>
              <a:gd name="connsiteY112" fmla="*/ 2259804 h 2402679"/>
              <a:gd name="connsiteX113" fmla="*/ 3362750 w 6782225"/>
              <a:gd name="connsiteY113" fmla="*/ 2295523 h 2402679"/>
              <a:gd name="connsiteX114" fmla="*/ 3315125 w 6782225"/>
              <a:gd name="connsiteY114" fmla="*/ 2331241 h 2402679"/>
              <a:gd name="connsiteX115" fmla="*/ 3269881 w 6782225"/>
              <a:gd name="connsiteY115" fmla="*/ 2288379 h 2402679"/>
              <a:gd name="connsiteX116" fmla="*/ 3246069 w 6782225"/>
              <a:gd name="connsiteY116" fmla="*/ 2240754 h 2402679"/>
              <a:gd name="connsiteX117" fmla="*/ 3219875 w 6782225"/>
              <a:gd name="connsiteY117" fmla="*/ 2262185 h 2402679"/>
              <a:gd name="connsiteX118" fmla="*/ 3236544 w 6782225"/>
              <a:gd name="connsiteY118" fmla="*/ 2340766 h 2402679"/>
              <a:gd name="connsiteX119" fmla="*/ 3303219 w 6782225"/>
              <a:gd name="connsiteY119" fmla="*/ 2357435 h 2402679"/>
              <a:gd name="connsiteX120" fmla="*/ 3410375 w 6782225"/>
              <a:gd name="connsiteY120" fmla="*/ 2374104 h 2402679"/>
              <a:gd name="connsiteX121" fmla="*/ 3524675 w 6782225"/>
              <a:gd name="connsiteY121" fmla="*/ 2328860 h 2402679"/>
              <a:gd name="connsiteX122" fmla="*/ 3629450 w 6782225"/>
              <a:gd name="connsiteY122" fmla="*/ 2324098 h 2402679"/>
              <a:gd name="connsiteX123" fmla="*/ 3703269 w 6782225"/>
              <a:gd name="connsiteY123" fmla="*/ 2336004 h 2402679"/>
              <a:gd name="connsiteX124" fmla="*/ 3738987 w 6782225"/>
              <a:gd name="connsiteY124" fmla="*/ 2290760 h 2402679"/>
              <a:gd name="connsiteX125" fmla="*/ 3786612 w 6782225"/>
              <a:gd name="connsiteY125" fmla="*/ 2269329 h 2402679"/>
              <a:gd name="connsiteX126" fmla="*/ 3829475 w 6782225"/>
              <a:gd name="connsiteY126" fmla="*/ 2274091 h 2402679"/>
              <a:gd name="connsiteX127" fmla="*/ 3879481 w 6782225"/>
              <a:gd name="connsiteY127" fmla="*/ 2328860 h 2402679"/>
              <a:gd name="connsiteX128" fmla="*/ 3884244 w 6782225"/>
              <a:gd name="connsiteY128" fmla="*/ 2331241 h 2402679"/>
              <a:gd name="connsiteX129" fmla="*/ 3924725 w 6782225"/>
              <a:gd name="connsiteY129" fmla="*/ 2355054 h 2402679"/>
              <a:gd name="connsiteX130" fmla="*/ 3981875 w 6782225"/>
              <a:gd name="connsiteY130" fmla="*/ 2359816 h 2402679"/>
              <a:gd name="connsiteX131" fmla="*/ 4022356 w 6782225"/>
              <a:gd name="connsiteY131" fmla="*/ 2350291 h 2402679"/>
              <a:gd name="connsiteX132" fmla="*/ 4055694 w 6782225"/>
              <a:gd name="connsiteY132" fmla="*/ 2307429 h 2402679"/>
              <a:gd name="connsiteX133" fmla="*/ 4189044 w 6782225"/>
              <a:gd name="connsiteY133" fmla="*/ 2338385 h 2402679"/>
              <a:gd name="connsiteX134" fmla="*/ 4250956 w 6782225"/>
              <a:gd name="connsiteY134" fmla="*/ 2269329 h 2402679"/>
              <a:gd name="connsiteX135" fmla="*/ 4427169 w 6782225"/>
              <a:gd name="connsiteY135" fmla="*/ 2297904 h 2402679"/>
              <a:gd name="connsiteX136" fmla="*/ 4481937 w 6782225"/>
              <a:gd name="connsiteY136" fmla="*/ 2297904 h 2402679"/>
              <a:gd name="connsiteX137" fmla="*/ 4541469 w 6782225"/>
              <a:gd name="connsiteY137" fmla="*/ 2193129 h 2402679"/>
              <a:gd name="connsiteX138" fmla="*/ 4648625 w 6782225"/>
              <a:gd name="connsiteY138" fmla="*/ 2228848 h 2402679"/>
              <a:gd name="connsiteX139" fmla="*/ 4686725 w 6782225"/>
              <a:gd name="connsiteY139" fmla="*/ 2255041 h 2402679"/>
              <a:gd name="connsiteX140" fmla="*/ 4748637 w 6782225"/>
              <a:gd name="connsiteY140" fmla="*/ 2183604 h 2402679"/>
              <a:gd name="connsiteX141" fmla="*/ 4984381 w 6782225"/>
              <a:gd name="connsiteY141" fmla="*/ 2216941 h 2402679"/>
              <a:gd name="connsiteX142" fmla="*/ 4941519 w 6782225"/>
              <a:gd name="connsiteY142" fmla="*/ 2274091 h 2402679"/>
              <a:gd name="connsiteX143" fmla="*/ 5001050 w 6782225"/>
              <a:gd name="connsiteY143" fmla="*/ 2336004 h 2402679"/>
              <a:gd name="connsiteX144" fmla="*/ 5036769 w 6782225"/>
              <a:gd name="connsiteY144" fmla="*/ 2364579 h 2402679"/>
              <a:gd name="connsiteX145" fmla="*/ 5220125 w 6782225"/>
              <a:gd name="connsiteY145" fmla="*/ 2378866 h 2402679"/>
              <a:gd name="connsiteX146" fmla="*/ 5422531 w 6782225"/>
              <a:gd name="connsiteY146" fmla="*/ 2362198 h 2402679"/>
              <a:gd name="connsiteX147" fmla="*/ 5620175 w 6782225"/>
              <a:gd name="connsiteY147" fmla="*/ 2340766 h 2402679"/>
              <a:gd name="connsiteX148" fmla="*/ 5789244 w 6782225"/>
              <a:gd name="connsiteY148" fmla="*/ 2319335 h 2402679"/>
              <a:gd name="connsiteX149" fmla="*/ 5896400 w 6782225"/>
              <a:gd name="connsiteY149" fmla="*/ 2328860 h 2402679"/>
              <a:gd name="connsiteX150" fmla="*/ 5972600 w 6782225"/>
              <a:gd name="connsiteY150" fmla="*/ 2288379 h 2402679"/>
              <a:gd name="connsiteX151" fmla="*/ 6029750 w 6782225"/>
              <a:gd name="connsiteY151" fmla="*/ 2221704 h 2402679"/>
              <a:gd name="connsiteX152" fmla="*/ 6082137 w 6782225"/>
              <a:gd name="connsiteY152" fmla="*/ 2212179 h 2402679"/>
              <a:gd name="connsiteX153" fmla="*/ 6220250 w 6782225"/>
              <a:gd name="connsiteY153" fmla="*/ 2250279 h 2402679"/>
              <a:gd name="connsiteX154" fmla="*/ 6279781 w 6782225"/>
              <a:gd name="connsiteY154" fmla="*/ 2238373 h 2402679"/>
              <a:gd name="connsiteX155" fmla="*/ 6358362 w 6782225"/>
              <a:gd name="connsiteY155" fmla="*/ 2266948 h 2402679"/>
              <a:gd name="connsiteX156" fmla="*/ 6420275 w 6782225"/>
              <a:gd name="connsiteY156" fmla="*/ 2309810 h 2402679"/>
              <a:gd name="connsiteX157" fmla="*/ 6515525 w 6782225"/>
              <a:gd name="connsiteY157" fmla="*/ 2316954 h 2402679"/>
              <a:gd name="connsiteX158" fmla="*/ 6553625 w 6782225"/>
              <a:gd name="connsiteY158" fmla="*/ 2300285 h 2402679"/>
              <a:gd name="connsiteX159" fmla="*/ 6615537 w 6782225"/>
              <a:gd name="connsiteY159" fmla="*/ 2300285 h 2402679"/>
              <a:gd name="connsiteX160" fmla="*/ 6734600 w 6782225"/>
              <a:gd name="connsiteY160" fmla="*/ 2321716 h 2402679"/>
              <a:gd name="connsiteX161" fmla="*/ 6779844 w 6782225"/>
              <a:gd name="connsiteY161" fmla="*/ 2305048 h 2402679"/>
              <a:gd name="connsiteX162" fmla="*/ 6763175 w 6782225"/>
              <a:gd name="connsiteY162" fmla="*/ 2247898 h 2402679"/>
              <a:gd name="connsiteX163" fmla="*/ 6782225 w 6782225"/>
              <a:gd name="connsiteY163" fmla="*/ 2188366 h 2402679"/>
              <a:gd name="connsiteX164" fmla="*/ 6767937 w 6782225"/>
              <a:gd name="connsiteY164" fmla="*/ 2121691 h 2402679"/>
              <a:gd name="connsiteX165" fmla="*/ 6751269 w 6782225"/>
              <a:gd name="connsiteY165" fmla="*/ 2069304 h 2402679"/>
              <a:gd name="connsiteX166" fmla="*/ 6777462 w 6782225"/>
              <a:gd name="connsiteY166" fmla="*/ 2052635 h 2402679"/>
              <a:gd name="connsiteX167" fmla="*/ 6770319 w 6782225"/>
              <a:gd name="connsiteY167" fmla="*/ 1988341 h 2402679"/>
              <a:gd name="connsiteX0" fmla="*/ 6770319 w 6782225"/>
              <a:gd name="connsiteY0" fmla="*/ 2026443 h 2440781"/>
              <a:gd name="connsiteX1" fmla="*/ 6660781 w 6782225"/>
              <a:gd name="connsiteY1" fmla="*/ 1990725 h 2440781"/>
              <a:gd name="connsiteX2" fmla="*/ 6603631 w 6782225"/>
              <a:gd name="connsiteY2" fmla="*/ 2005012 h 2440781"/>
              <a:gd name="connsiteX3" fmla="*/ 6544100 w 6782225"/>
              <a:gd name="connsiteY3" fmla="*/ 1985962 h 2440781"/>
              <a:gd name="connsiteX4" fmla="*/ 6434562 w 6782225"/>
              <a:gd name="connsiteY4" fmla="*/ 1926431 h 2440781"/>
              <a:gd name="connsiteX5" fmla="*/ 6275019 w 6782225"/>
              <a:gd name="connsiteY5" fmla="*/ 1895475 h 2440781"/>
              <a:gd name="connsiteX6" fmla="*/ 6103569 w 6782225"/>
              <a:gd name="connsiteY6" fmla="*/ 1871662 h 2440781"/>
              <a:gd name="connsiteX7" fmla="*/ 5974981 w 6782225"/>
              <a:gd name="connsiteY7" fmla="*/ 1795462 h 2440781"/>
              <a:gd name="connsiteX8" fmla="*/ 5896400 w 6782225"/>
              <a:gd name="connsiteY8" fmla="*/ 1766887 h 2440781"/>
              <a:gd name="connsiteX9" fmla="*/ 5684469 w 6782225"/>
              <a:gd name="connsiteY9" fmla="*/ 1738312 h 2440781"/>
              <a:gd name="connsiteX10" fmla="*/ 5553500 w 6782225"/>
              <a:gd name="connsiteY10" fmla="*/ 1731168 h 2440781"/>
              <a:gd name="connsiteX11" fmla="*/ 5479681 w 6782225"/>
              <a:gd name="connsiteY11" fmla="*/ 1669256 h 2440781"/>
              <a:gd name="connsiteX12" fmla="*/ 5436819 w 6782225"/>
              <a:gd name="connsiteY12" fmla="*/ 1595437 h 2440781"/>
              <a:gd name="connsiteX13" fmla="*/ 5360619 w 6782225"/>
              <a:gd name="connsiteY13" fmla="*/ 1557337 h 2440781"/>
              <a:gd name="connsiteX14" fmla="*/ 5167737 w 6782225"/>
              <a:gd name="connsiteY14" fmla="*/ 1502568 h 2440781"/>
              <a:gd name="connsiteX15" fmla="*/ 5039150 w 6782225"/>
              <a:gd name="connsiteY15" fmla="*/ 1471612 h 2440781"/>
              <a:gd name="connsiteX16" fmla="*/ 4946281 w 6782225"/>
              <a:gd name="connsiteY16" fmla="*/ 1452562 h 2440781"/>
              <a:gd name="connsiteX17" fmla="*/ 4803406 w 6782225"/>
              <a:gd name="connsiteY17" fmla="*/ 1681162 h 2440781"/>
              <a:gd name="connsiteX18" fmla="*/ 4751019 w 6782225"/>
              <a:gd name="connsiteY18" fmla="*/ 1747837 h 2440781"/>
              <a:gd name="connsiteX19" fmla="*/ 4208094 w 6782225"/>
              <a:gd name="connsiteY19" fmla="*/ 1771650 h 2440781"/>
              <a:gd name="connsiteX20" fmla="*/ 3793756 w 6782225"/>
              <a:gd name="connsiteY20" fmla="*/ 1778793 h 2440781"/>
              <a:gd name="connsiteX21" fmla="*/ 3107956 w 6782225"/>
              <a:gd name="connsiteY21" fmla="*/ 1800225 h 2440781"/>
              <a:gd name="connsiteX22" fmla="*/ 2657900 w 6782225"/>
              <a:gd name="connsiteY22" fmla="*/ 1802606 h 2440781"/>
              <a:gd name="connsiteX23" fmla="*/ 2434062 w 6782225"/>
              <a:gd name="connsiteY23" fmla="*/ 1800225 h 2440781"/>
              <a:gd name="connsiteX24" fmla="*/ 2307856 w 6782225"/>
              <a:gd name="connsiteY24" fmla="*/ 1771650 h 2440781"/>
              <a:gd name="connsiteX25" fmla="*/ 2250706 w 6782225"/>
              <a:gd name="connsiteY25" fmla="*/ 1750218 h 2440781"/>
              <a:gd name="connsiteX26" fmla="*/ 2203081 w 6782225"/>
              <a:gd name="connsiteY26" fmla="*/ 1709737 h 2440781"/>
              <a:gd name="connsiteX27" fmla="*/ 2155456 w 6782225"/>
              <a:gd name="connsiteY27" fmla="*/ 1609725 h 2440781"/>
              <a:gd name="connsiteX28" fmla="*/ 2126881 w 6782225"/>
              <a:gd name="connsiteY28" fmla="*/ 1481137 h 2440781"/>
              <a:gd name="connsiteX29" fmla="*/ 2100687 w 6782225"/>
              <a:gd name="connsiteY29" fmla="*/ 1352550 h 2440781"/>
              <a:gd name="connsiteX30" fmla="*/ 2064969 w 6782225"/>
              <a:gd name="connsiteY30" fmla="*/ 1297781 h 2440781"/>
              <a:gd name="connsiteX31" fmla="*/ 1953050 w 6782225"/>
              <a:gd name="connsiteY31" fmla="*/ 1231106 h 2440781"/>
              <a:gd name="connsiteX32" fmla="*/ 1824462 w 6782225"/>
              <a:gd name="connsiteY32" fmla="*/ 1188243 h 2440781"/>
              <a:gd name="connsiteX33" fmla="*/ 1698256 w 6782225"/>
              <a:gd name="connsiteY33" fmla="*/ 1178718 h 2440781"/>
              <a:gd name="connsiteX34" fmla="*/ 1588719 w 6782225"/>
              <a:gd name="connsiteY34" fmla="*/ 1183481 h 2440781"/>
              <a:gd name="connsiteX35" fmla="*/ 1538712 w 6782225"/>
              <a:gd name="connsiteY35" fmla="*/ 1197768 h 2440781"/>
              <a:gd name="connsiteX36" fmla="*/ 1498231 w 6782225"/>
              <a:gd name="connsiteY36" fmla="*/ 1178718 h 2440781"/>
              <a:gd name="connsiteX37" fmla="*/ 1433937 w 6782225"/>
              <a:gd name="connsiteY37" fmla="*/ 1123950 h 2440781"/>
              <a:gd name="connsiteX38" fmla="*/ 1395837 w 6782225"/>
              <a:gd name="connsiteY38" fmla="*/ 1064418 h 2440781"/>
              <a:gd name="connsiteX39" fmla="*/ 1414887 w 6782225"/>
              <a:gd name="connsiteY39" fmla="*/ 1040606 h 2440781"/>
              <a:gd name="connsiteX40" fmla="*/ 1262487 w 6782225"/>
              <a:gd name="connsiteY40" fmla="*/ 973931 h 2440781"/>
              <a:gd name="connsiteX41" fmla="*/ 1141044 w 6782225"/>
              <a:gd name="connsiteY41" fmla="*/ 1062037 h 2440781"/>
              <a:gd name="connsiteX42" fmla="*/ 1021981 w 6782225"/>
              <a:gd name="connsiteY42" fmla="*/ 1047750 h 2440781"/>
              <a:gd name="connsiteX43" fmla="*/ 952925 w 6782225"/>
              <a:gd name="connsiteY43" fmla="*/ 1052512 h 2440781"/>
              <a:gd name="connsiteX44" fmla="*/ 876727 w 6782225"/>
              <a:gd name="connsiteY44" fmla="*/ 1004888 h 2440781"/>
              <a:gd name="connsiteX45" fmla="*/ 767189 w 6782225"/>
              <a:gd name="connsiteY45" fmla="*/ 912019 h 2440781"/>
              <a:gd name="connsiteX46" fmla="*/ 624312 w 6782225"/>
              <a:gd name="connsiteY46" fmla="*/ 814387 h 2440781"/>
              <a:gd name="connsiteX47" fmla="*/ 550495 w 6782225"/>
              <a:gd name="connsiteY47" fmla="*/ 704850 h 2440781"/>
              <a:gd name="connsiteX48" fmla="*/ 455245 w 6782225"/>
              <a:gd name="connsiteY48" fmla="*/ 581026 h 2440781"/>
              <a:gd name="connsiteX49" fmla="*/ 345708 w 6782225"/>
              <a:gd name="connsiteY49" fmla="*/ 319089 h 2440781"/>
              <a:gd name="connsiteX50" fmla="*/ 283794 w 6782225"/>
              <a:gd name="connsiteY50" fmla="*/ 38102 h 2440781"/>
              <a:gd name="connsiteX51" fmla="*/ 207596 w 6782225"/>
              <a:gd name="connsiteY51" fmla="*/ 40483 h 2440781"/>
              <a:gd name="connsiteX52" fmla="*/ 188546 w 6782225"/>
              <a:gd name="connsiteY52" fmla="*/ 109539 h 2440781"/>
              <a:gd name="connsiteX53" fmla="*/ 95677 w 6782225"/>
              <a:gd name="connsiteY53" fmla="*/ 0 h 2440781"/>
              <a:gd name="connsiteX54" fmla="*/ 105202 w 6782225"/>
              <a:gd name="connsiteY54" fmla="*/ 114301 h 2440781"/>
              <a:gd name="connsiteX55" fmla="*/ 36147 w 6782225"/>
              <a:gd name="connsiteY55" fmla="*/ 321469 h 2440781"/>
              <a:gd name="connsiteX56" fmla="*/ 428 w 6782225"/>
              <a:gd name="connsiteY56" fmla="*/ 450057 h 2440781"/>
              <a:gd name="connsiteX57" fmla="*/ 62339 w 6782225"/>
              <a:gd name="connsiteY57" fmla="*/ 666752 h 2440781"/>
              <a:gd name="connsiteX58" fmla="*/ 171877 w 6782225"/>
              <a:gd name="connsiteY58" fmla="*/ 764380 h 2440781"/>
              <a:gd name="connsiteX59" fmla="*/ 150445 w 6782225"/>
              <a:gd name="connsiteY59" fmla="*/ 840582 h 2440781"/>
              <a:gd name="connsiteX60" fmla="*/ 167115 w 6782225"/>
              <a:gd name="connsiteY60" fmla="*/ 945356 h 2440781"/>
              <a:gd name="connsiteX61" fmla="*/ 243314 w 6782225"/>
              <a:gd name="connsiteY61" fmla="*/ 1066800 h 2440781"/>
              <a:gd name="connsiteX62" fmla="*/ 305226 w 6782225"/>
              <a:gd name="connsiteY62" fmla="*/ 1095374 h 2440781"/>
              <a:gd name="connsiteX63" fmla="*/ 379045 w 6782225"/>
              <a:gd name="connsiteY63" fmla="*/ 1157287 h 2440781"/>
              <a:gd name="connsiteX64" fmla="*/ 429051 w 6782225"/>
              <a:gd name="connsiteY64" fmla="*/ 1190625 h 2440781"/>
              <a:gd name="connsiteX65" fmla="*/ 498106 w 6782225"/>
              <a:gd name="connsiteY65" fmla="*/ 1223962 h 2440781"/>
              <a:gd name="connsiteX66" fmla="*/ 555256 w 6782225"/>
              <a:gd name="connsiteY66" fmla="*/ 1264444 h 2440781"/>
              <a:gd name="connsiteX67" fmla="*/ 612407 w 6782225"/>
              <a:gd name="connsiteY67" fmla="*/ 1393031 h 2440781"/>
              <a:gd name="connsiteX68" fmla="*/ 662412 w 6782225"/>
              <a:gd name="connsiteY68" fmla="*/ 1488281 h 2440781"/>
              <a:gd name="connsiteX69" fmla="*/ 762425 w 6782225"/>
              <a:gd name="connsiteY69" fmla="*/ 1497805 h 2440781"/>
              <a:gd name="connsiteX70" fmla="*/ 771950 w 6782225"/>
              <a:gd name="connsiteY70" fmla="*/ 1562100 h 2440781"/>
              <a:gd name="connsiteX71" fmla="*/ 738613 w 6782225"/>
              <a:gd name="connsiteY71" fmla="*/ 1657349 h 2440781"/>
              <a:gd name="connsiteX72" fmla="*/ 679081 w 6782225"/>
              <a:gd name="connsiteY72" fmla="*/ 1747837 h 2440781"/>
              <a:gd name="connsiteX73" fmla="*/ 707656 w 6782225"/>
              <a:gd name="connsiteY73" fmla="*/ 1704975 h 2440781"/>
              <a:gd name="connsiteX74" fmla="*/ 764806 w 6782225"/>
              <a:gd name="connsiteY74" fmla="*/ 1788318 h 2440781"/>
              <a:gd name="connsiteX75" fmla="*/ 981500 w 6782225"/>
              <a:gd name="connsiteY75" fmla="*/ 1866900 h 2440781"/>
              <a:gd name="connsiteX76" fmla="*/ 1017219 w 6782225"/>
              <a:gd name="connsiteY76" fmla="*/ 1864519 h 2440781"/>
              <a:gd name="connsiteX77" fmla="*/ 1086275 w 6782225"/>
              <a:gd name="connsiteY77" fmla="*/ 1878806 h 2440781"/>
              <a:gd name="connsiteX78" fmla="*/ 1188669 w 6782225"/>
              <a:gd name="connsiteY78" fmla="*/ 1878806 h 2440781"/>
              <a:gd name="connsiteX79" fmla="*/ 1257725 w 6782225"/>
              <a:gd name="connsiteY79" fmla="*/ 1840706 h 2440781"/>
              <a:gd name="connsiteX80" fmla="*/ 1317256 w 6782225"/>
              <a:gd name="connsiteY80" fmla="*/ 1838325 h 2440781"/>
              <a:gd name="connsiteX81" fmla="*/ 1424412 w 6782225"/>
              <a:gd name="connsiteY81" fmla="*/ 1909762 h 2440781"/>
              <a:gd name="connsiteX82" fmla="*/ 1429175 w 6782225"/>
              <a:gd name="connsiteY82" fmla="*/ 1878806 h 2440781"/>
              <a:gd name="connsiteX83" fmla="*/ 1500612 w 6782225"/>
              <a:gd name="connsiteY83" fmla="*/ 1916906 h 2440781"/>
              <a:gd name="connsiteX84" fmla="*/ 1622056 w 6782225"/>
              <a:gd name="connsiteY84" fmla="*/ 2000250 h 2440781"/>
              <a:gd name="connsiteX85" fmla="*/ 1700637 w 6782225"/>
              <a:gd name="connsiteY85" fmla="*/ 2016918 h 2440781"/>
              <a:gd name="connsiteX86" fmla="*/ 1764931 w 6782225"/>
              <a:gd name="connsiteY86" fmla="*/ 2131218 h 2440781"/>
              <a:gd name="connsiteX87" fmla="*/ 1976862 w 6782225"/>
              <a:gd name="connsiteY87" fmla="*/ 2231231 h 2440781"/>
              <a:gd name="connsiteX88" fmla="*/ 2091162 w 6782225"/>
              <a:gd name="connsiteY88" fmla="*/ 2238375 h 2440781"/>
              <a:gd name="connsiteX89" fmla="*/ 2312619 w 6782225"/>
              <a:gd name="connsiteY89" fmla="*/ 2219325 h 2440781"/>
              <a:gd name="connsiteX90" fmla="*/ 2419775 w 6782225"/>
              <a:gd name="connsiteY90" fmla="*/ 2219325 h 2440781"/>
              <a:gd name="connsiteX91" fmla="*/ 2488831 w 6782225"/>
              <a:gd name="connsiteY91" fmla="*/ 2255043 h 2440781"/>
              <a:gd name="connsiteX92" fmla="*/ 2543600 w 6782225"/>
              <a:gd name="connsiteY92" fmla="*/ 2307431 h 2440781"/>
              <a:gd name="connsiteX93" fmla="*/ 2619800 w 6782225"/>
              <a:gd name="connsiteY93" fmla="*/ 2288381 h 2440781"/>
              <a:gd name="connsiteX94" fmla="*/ 2710287 w 6782225"/>
              <a:gd name="connsiteY94" fmla="*/ 2271712 h 2440781"/>
              <a:gd name="connsiteX95" fmla="*/ 2765056 w 6782225"/>
              <a:gd name="connsiteY95" fmla="*/ 2290762 h 2440781"/>
              <a:gd name="connsiteX96" fmla="*/ 2886500 w 6782225"/>
              <a:gd name="connsiteY96" fmla="*/ 2390775 h 2440781"/>
              <a:gd name="connsiteX97" fmla="*/ 2965081 w 6782225"/>
              <a:gd name="connsiteY97" fmla="*/ 2433637 h 2440781"/>
              <a:gd name="connsiteX98" fmla="*/ 3062712 w 6782225"/>
              <a:gd name="connsiteY98" fmla="*/ 2440781 h 2440781"/>
              <a:gd name="connsiteX99" fmla="*/ 3150819 w 6782225"/>
              <a:gd name="connsiteY99" fmla="*/ 2428875 h 2440781"/>
              <a:gd name="connsiteX100" fmla="*/ 3184156 w 6782225"/>
              <a:gd name="connsiteY100" fmla="*/ 2390775 h 2440781"/>
              <a:gd name="connsiteX101" fmla="*/ 3155581 w 6782225"/>
              <a:gd name="connsiteY101" fmla="*/ 2333625 h 2440781"/>
              <a:gd name="connsiteX102" fmla="*/ 3060331 w 6782225"/>
              <a:gd name="connsiteY102" fmla="*/ 2300287 h 2440781"/>
              <a:gd name="connsiteX103" fmla="*/ 2943650 w 6782225"/>
              <a:gd name="connsiteY103" fmla="*/ 2300287 h 2440781"/>
              <a:gd name="connsiteX104" fmla="*/ 2912694 w 6782225"/>
              <a:gd name="connsiteY104" fmla="*/ 2283618 h 2440781"/>
              <a:gd name="connsiteX105" fmla="*/ 2934125 w 6782225"/>
              <a:gd name="connsiteY105" fmla="*/ 2262187 h 2440781"/>
              <a:gd name="connsiteX106" fmla="*/ 3026994 w 6782225"/>
              <a:gd name="connsiteY106" fmla="*/ 2250281 h 2440781"/>
              <a:gd name="connsiteX107" fmla="*/ 3115100 w 6782225"/>
              <a:gd name="connsiteY107" fmla="*/ 2252662 h 2440781"/>
              <a:gd name="connsiteX108" fmla="*/ 3193681 w 6782225"/>
              <a:gd name="connsiteY108" fmla="*/ 2197893 h 2440781"/>
              <a:gd name="connsiteX109" fmla="*/ 3231781 w 6782225"/>
              <a:gd name="connsiteY109" fmla="*/ 2200275 h 2440781"/>
              <a:gd name="connsiteX110" fmla="*/ 3281787 w 6782225"/>
              <a:gd name="connsiteY110" fmla="*/ 2247900 h 2440781"/>
              <a:gd name="connsiteX111" fmla="*/ 3350844 w 6782225"/>
              <a:gd name="connsiteY111" fmla="*/ 2266950 h 2440781"/>
              <a:gd name="connsiteX112" fmla="*/ 3362750 w 6782225"/>
              <a:gd name="connsiteY112" fmla="*/ 2297906 h 2440781"/>
              <a:gd name="connsiteX113" fmla="*/ 3362750 w 6782225"/>
              <a:gd name="connsiteY113" fmla="*/ 2333625 h 2440781"/>
              <a:gd name="connsiteX114" fmla="*/ 3315125 w 6782225"/>
              <a:gd name="connsiteY114" fmla="*/ 2369343 h 2440781"/>
              <a:gd name="connsiteX115" fmla="*/ 3269881 w 6782225"/>
              <a:gd name="connsiteY115" fmla="*/ 2326481 h 2440781"/>
              <a:gd name="connsiteX116" fmla="*/ 3246069 w 6782225"/>
              <a:gd name="connsiteY116" fmla="*/ 2278856 h 2440781"/>
              <a:gd name="connsiteX117" fmla="*/ 3219875 w 6782225"/>
              <a:gd name="connsiteY117" fmla="*/ 2300287 h 2440781"/>
              <a:gd name="connsiteX118" fmla="*/ 3236544 w 6782225"/>
              <a:gd name="connsiteY118" fmla="*/ 2378868 h 2440781"/>
              <a:gd name="connsiteX119" fmla="*/ 3303219 w 6782225"/>
              <a:gd name="connsiteY119" fmla="*/ 2395537 h 2440781"/>
              <a:gd name="connsiteX120" fmla="*/ 3410375 w 6782225"/>
              <a:gd name="connsiteY120" fmla="*/ 2412206 h 2440781"/>
              <a:gd name="connsiteX121" fmla="*/ 3524675 w 6782225"/>
              <a:gd name="connsiteY121" fmla="*/ 2366962 h 2440781"/>
              <a:gd name="connsiteX122" fmla="*/ 3629450 w 6782225"/>
              <a:gd name="connsiteY122" fmla="*/ 2362200 h 2440781"/>
              <a:gd name="connsiteX123" fmla="*/ 3703269 w 6782225"/>
              <a:gd name="connsiteY123" fmla="*/ 2374106 h 2440781"/>
              <a:gd name="connsiteX124" fmla="*/ 3738987 w 6782225"/>
              <a:gd name="connsiteY124" fmla="*/ 2328862 h 2440781"/>
              <a:gd name="connsiteX125" fmla="*/ 3786612 w 6782225"/>
              <a:gd name="connsiteY125" fmla="*/ 2307431 h 2440781"/>
              <a:gd name="connsiteX126" fmla="*/ 3829475 w 6782225"/>
              <a:gd name="connsiteY126" fmla="*/ 2312193 h 2440781"/>
              <a:gd name="connsiteX127" fmla="*/ 3879481 w 6782225"/>
              <a:gd name="connsiteY127" fmla="*/ 2366962 h 2440781"/>
              <a:gd name="connsiteX128" fmla="*/ 3884244 w 6782225"/>
              <a:gd name="connsiteY128" fmla="*/ 2369343 h 2440781"/>
              <a:gd name="connsiteX129" fmla="*/ 3924725 w 6782225"/>
              <a:gd name="connsiteY129" fmla="*/ 2393156 h 2440781"/>
              <a:gd name="connsiteX130" fmla="*/ 3981875 w 6782225"/>
              <a:gd name="connsiteY130" fmla="*/ 2397918 h 2440781"/>
              <a:gd name="connsiteX131" fmla="*/ 4022356 w 6782225"/>
              <a:gd name="connsiteY131" fmla="*/ 2388393 h 2440781"/>
              <a:gd name="connsiteX132" fmla="*/ 4055694 w 6782225"/>
              <a:gd name="connsiteY132" fmla="*/ 2345531 h 2440781"/>
              <a:gd name="connsiteX133" fmla="*/ 4189044 w 6782225"/>
              <a:gd name="connsiteY133" fmla="*/ 2376487 h 2440781"/>
              <a:gd name="connsiteX134" fmla="*/ 4250956 w 6782225"/>
              <a:gd name="connsiteY134" fmla="*/ 2307431 h 2440781"/>
              <a:gd name="connsiteX135" fmla="*/ 4427169 w 6782225"/>
              <a:gd name="connsiteY135" fmla="*/ 2336006 h 2440781"/>
              <a:gd name="connsiteX136" fmla="*/ 4481937 w 6782225"/>
              <a:gd name="connsiteY136" fmla="*/ 2336006 h 2440781"/>
              <a:gd name="connsiteX137" fmla="*/ 4541469 w 6782225"/>
              <a:gd name="connsiteY137" fmla="*/ 2231231 h 2440781"/>
              <a:gd name="connsiteX138" fmla="*/ 4648625 w 6782225"/>
              <a:gd name="connsiteY138" fmla="*/ 2266950 h 2440781"/>
              <a:gd name="connsiteX139" fmla="*/ 4686725 w 6782225"/>
              <a:gd name="connsiteY139" fmla="*/ 2293143 h 2440781"/>
              <a:gd name="connsiteX140" fmla="*/ 4748637 w 6782225"/>
              <a:gd name="connsiteY140" fmla="*/ 2221706 h 2440781"/>
              <a:gd name="connsiteX141" fmla="*/ 4984381 w 6782225"/>
              <a:gd name="connsiteY141" fmla="*/ 2255043 h 2440781"/>
              <a:gd name="connsiteX142" fmla="*/ 4941519 w 6782225"/>
              <a:gd name="connsiteY142" fmla="*/ 2312193 h 2440781"/>
              <a:gd name="connsiteX143" fmla="*/ 5001050 w 6782225"/>
              <a:gd name="connsiteY143" fmla="*/ 2374106 h 2440781"/>
              <a:gd name="connsiteX144" fmla="*/ 5036769 w 6782225"/>
              <a:gd name="connsiteY144" fmla="*/ 2402681 h 2440781"/>
              <a:gd name="connsiteX145" fmla="*/ 5220125 w 6782225"/>
              <a:gd name="connsiteY145" fmla="*/ 2416968 h 2440781"/>
              <a:gd name="connsiteX146" fmla="*/ 5422531 w 6782225"/>
              <a:gd name="connsiteY146" fmla="*/ 2400300 h 2440781"/>
              <a:gd name="connsiteX147" fmla="*/ 5620175 w 6782225"/>
              <a:gd name="connsiteY147" fmla="*/ 2378868 h 2440781"/>
              <a:gd name="connsiteX148" fmla="*/ 5789244 w 6782225"/>
              <a:gd name="connsiteY148" fmla="*/ 2357437 h 2440781"/>
              <a:gd name="connsiteX149" fmla="*/ 5896400 w 6782225"/>
              <a:gd name="connsiteY149" fmla="*/ 2366962 h 2440781"/>
              <a:gd name="connsiteX150" fmla="*/ 5972600 w 6782225"/>
              <a:gd name="connsiteY150" fmla="*/ 2326481 h 2440781"/>
              <a:gd name="connsiteX151" fmla="*/ 6029750 w 6782225"/>
              <a:gd name="connsiteY151" fmla="*/ 2259806 h 2440781"/>
              <a:gd name="connsiteX152" fmla="*/ 6082137 w 6782225"/>
              <a:gd name="connsiteY152" fmla="*/ 2250281 h 2440781"/>
              <a:gd name="connsiteX153" fmla="*/ 6220250 w 6782225"/>
              <a:gd name="connsiteY153" fmla="*/ 2288381 h 2440781"/>
              <a:gd name="connsiteX154" fmla="*/ 6279781 w 6782225"/>
              <a:gd name="connsiteY154" fmla="*/ 2276475 h 2440781"/>
              <a:gd name="connsiteX155" fmla="*/ 6358362 w 6782225"/>
              <a:gd name="connsiteY155" fmla="*/ 2305050 h 2440781"/>
              <a:gd name="connsiteX156" fmla="*/ 6420275 w 6782225"/>
              <a:gd name="connsiteY156" fmla="*/ 2347912 h 2440781"/>
              <a:gd name="connsiteX157" fmla="*/ 6515525 w 6782225"/>
              <a:gd name="connsiteY157" fmla="*/ 2355056 h 2440781"/>
              <a:gd name="connsiteX158" fmla="*/ 6553625 w 6782225"/>
              <a:gd name="connsiteY158" fmla="*/ 2338387 h 2440781"/>
              <a:gd name="connsiteX159" fmla="*/ 6615537 w 6782225"/>
              <a:gd name="connsiteY159" fmla="*/ 2338387 h 2440781"/>
              <a:gd name="connsiteX160" fmla="*/ 6734600 w 6782225"/>
              <a:gd name="connsiteY160" fmla="*/ 2359818 h 2440781"/>
              <a:gd name="connsiteX161" fmla="*/ 6779844 w 6782225"/>
              <a:gd name="connsiteY161" fmla="*/ 2343150 h 2440781"/>
              <a:gd name="connsiteX162" fmla="*/ 6763175 w 6782225"/>
              <a:gd name="connsiteY162" fmla="*/ 2286000 h 2440781"/>
              <a:gd name="connsiteX163" fmla="*/ 6782225 w 6782225"/>
              <a:gd name="connsiteY163" fmla="*/ 2226468 h 2440781"/>
              <a:gd name="connsiteX164" fmla="*/ 6767937 w 6782225"/>
              <a:gd name="connsiteY164" fmla="*/ 2159793 h 2440781"/>
              <a:gd name="connsiteX165" fmla="*/ 6751269 w 6782225"/>
              <a:gd name="connsiteY165" fmla="*/ 2107406 h 2440781"/>
              <a:gd name="connsiteX166" fmla="*/ 6777462 w 6782225"/>
              <a:gd name="connsiteY166" fmla="*/ 2090737 h 2440781"/>
              <a:gd name="connsiteX167" fmla="*/ 6770319 w 6782225"/>
              <a:gd name="connsiteY167" fmla="*/ 2026443 h 2440781"/>
              <a:gd name="connsiteX0" fmla="*/ 6770319 w 6782225"/>
              <a:gd name="connsiteY0" fmla="*/ 2026443 h 2440781"/>
              <a:gd name="connsiteX1" fmla="*/ 6660781 w 6782225"/>
              <a:gd name="connsiteY1" fmla="*/ 1990725 h 2440781"/>
              <a:gd name="connsiteX2" fmla="*/ 6603631 w 6782225"/>
              <a:gd name="connsiteY2" fmla="*/ 2005012 h 2440781"/>
              <a:gd name="connsiteX3" fmla="*/ 6544100 w 6782225"/>
              <a:gd name="connsiteY3" fmla="*/ 1985962 h 2440781"/>
              <a:gd name="connsiteX4" fmla="*/ 6434562 w 6782225"/>
              <a:gd name="connsiteY4" fmla="*/ 1926431 h 2440781"/>
              <a:gd name="connsiteX5" fmla="*/ 6275019 w 6782225"/>
              <a:gd name="connsiteY5" fmla="*/ 1895475 h 2440781"/>
              <a:gd name="connsiteX6" fmla="*/ 6103569 w 6782225"/>
              <a:gd name="connsiteY6" fmla="*/ 1871662 h 2440781"/>
              <a:gd name="connsiteX7" fmla="*/ 5974981 w 6782225"/>
              <a:gd name="connsiteY7" fmla="*/ 1795462 h 2440781"/>
              <a:gd name="connsiteX8" fmla="*/ 5896400 w 6782225"/>
              <a:gd name="connsiteY8" fmla="*/ 1766887 h 2440781"/>
              <a:gd name="connsiteX9" fmla="*/ 5684469 w 6782225"/>
              <a:gd name="connsiteY9" fmla="*/ 1738312 h 2440781"/>
              <a:gd name="connsiteX10" fmla="*/ 5553500 w 6782225"/>
              <a:gd name="connsiteY10" fmla="*/ 1731168 h 2440781"/>
              <a:gd name="connsiteX11" fmla="*/ 5479681 w 6782225"/>
              <a:gd name="connsiteY11" fmla="*/ 1669256 h 2440781"/>
              <a:gd name="connsiteX12" fmla="*/ 5436819 w 6782225"/>
              <a:gd name="connsiteY12" fmla="*/ 1595437 h 2440781"/>
              <a:gd name="connsiteX13" fmla="*/ 5360619 w 6782225"/>
              <a:gd name="connsiteY13" fmla="*/ 1557337 h 2440781"/>
              <a:gd name="connsiteX14" fmla="*/ 5167737 w 6782225"/>
              <a:gd name="connsiteY14" fmla="*/ 1502568 h 2440781"/>
              <a:gd name="connsiteX15" fmla="*/ 5039150 w 6782225"/>
              <a:gd name="connsiteY15" fmla="*/ 1471612 h 2440781"/>
              <a:gd name="connsiteX16" fmla="*/ 4946281 w 6782225"/>
              <a:gd name="connsiteY16" fmla="*/ 1452562 h 2440781"/>
              <a:gd name="connsiteX17" fmla="*/ 4803406 w 6782225"/>
              <a:gd name="connsiteY17" fmla="*/ 1681162 h 2440781"/>
              <a:gd name="connsiteX18" fmla="*/ 4751019 w 6782225"/>
              <a:gd name="connsiteY18" fmla="*/ 1747837 h 2440781"/>
              <a:gd name="connsiteX19" fmla="*/ 4208094 w 6782225"/>
              <a:gd name="connsiteY19" fmla="*/ 1771650 h 2440781"/>
              <a:gd name="connsiteX20" fmla="*/ 3793756 w 6782225"/>
              <a:gd name="connsiteY20" fmla="*/ 1778793 h 2440781"/>
              <a:gd name="connsiteX21" fmla="*/ 3107956 w 6782225"/>
              <a:gd name="connsiteY21" fmla="*/ 1800225 h 2440781"/>
              <a:gd name="connsiteX22" fmla="*/ 2657900 w 6782225"/>
              <a:gd name="connsiteY22" fmla="*/ 1802606 h 2440781"/>
              <a:gd name="connsiteX23" fmla="*/ 2434062 w 6782225"/>
              <a:gd name="connsiteY23" fmla="*/ 1800225 h 2440781"/>
              <a:gd name="connsiteX24" fmla="*/ 2307856 w 6782225"/>
              <a:gd name="connsiteY24" fmla="*/ 1771650 h 2440781"/>
              <a:gd name="connsiteX25" fmla="*/ 2250706 w 6782225"/>
              <a:gd name="connsiteY25" fmla="*/ 1750218 h 2440781"/>
              <a:gd name="connsiteX26" fmla="*/ 2203081 w 6782225"/>
              <a:gd name="connsiteY26" fmla="*/ 1709737 h 2440781"/>
              <a:gd name="connsiteX27" fmla="*/ 2155456 w 6782225"/>
              <a:gd name="connsiteY27" fmla="*/ 1609725 h 2440781"/>
              <a:gd name="connsiteX28" fmla="*/ 2126881 w 6782225"/>
              <a:gd name="connsiteY28" fmla="*/ 1481137 h 2440781"/>
              <a:gd name="connsiteX29" fmla="*/ 2100687 w 6782225"/>
              <a:gd name="connsiteY29" fmla="*/ 1352550 h 2440781"/>
              <a:gd name="connsiteX30" fmla="*/ 2064969 w 6782225"/>
              <a:gd name="connsiteY30" fmla="*/ 1297781 h 2440781"/>
              <a:gd name="connsiteX31" fmla="*/ 1953050 w 6782225"/>
              <a:gd name="connsiteY31" fmla="*/ 1231106 h 2440781"/>
              <a:gd name="connsiteX32" fmla="*/ 1824462 w 6782225"/>
              <a:gd name="connsiteY32" fmla="*/ 1188243 h 2440781"/>
              <a:gd name="connsiteX33" fmla="*/ 1698256 w 6782225"/>
              <a:gd name="connsiteY33" fmla="*/ 1178718 h 2440781"/>
              <a:gd name="connsiteX34" fmla="*/ 1588719 w 6782225"/>
              <a:gd name="connsiteY34" fmla="*/ 1183481 h 2440781"/>
              <a:gd name="connsiteX35" fmla="*/ 1538712 w 6782225"/>
              <a:gd name="connsiteY35" fmla="*/ 1197768 h 2440781"/>
              <a:gd name="connsiteX36" fmla="*/ 1498231 w 6782225"/>
              <a:gd name="connsiteY36" fmla="*/ 1178718 h 2440781"/>
              <a:gd name="connsiteX37" fmla="*/ 1433937 w 6782225"/>
              <a:gd name="connsiteY37" fmla="*/ 1123950 h 2440781"/>
              <a:gd name="connsiteX38" fmla="*/ 1395837 w 6782225"/>
              <a:gd name="connsiteY38" fmla="*/ 1064418 h 2440781"/>
              <a:gd name="connsiteX39" fmla="*/ 1414887 w 6782225"/>
              <a:gd name="connsiteY39" fmla="*/ 1040606 h 2440781"/>
              <a:gd name="connsiteX40" fmla="*/ 1262487 w 6782225"/>
              <a:gd name="connsiteY40" fmla="*/ 973931 h 2440781"/>
              <a:gd name="connsiteX41" fmla="*/ 1141044 w 6782225"/>
              <a:gd name="connsiteY41" fmla="*/ 1062037 h 2440781"/>
              <a:gd name="connsiteX42" fmla="*/ 1021981 w 6782225"/>
              <a:gd name="connsiteY42" fmla="*/ 1047750 h 2440781"/>
              <a:gd name="connsiteX43" fmla="*/ 952925 w 6782225"/>
              <a:gd name="connsiteY43" fmla="*/ 1052512 h 2440781"/>
              <a:gd name="connsiteX44" fmla="*/ 876727 w 6782225"/>
              <a:gd name="connsiteY44" fmla="*/ 1004888 h 2440781"/>
              <a:gd name="connsiteX45" fmla="*/ 767189 w 6782225"/>
              <a:gd name="connsiteY45" fmla="*/ 912019 h 2440781"/>
              <a:gd name="connsiteX46" fmla="*/ 624312 w 6782225"/>
              <a:gd name="connsiteY46" fmla="*/ 814387 h 2440781"/>
              <a:gd name="connsiteX47" fmla="*/ 550495 w 6782225"/>
              <a:gd name="connsiteY47" fmla="*/ 704850 h 2440781"/>
              <a:gd name="connsiteX48" fmla="*/ 455245 w 6782225"/>
              <a:gd name="connsiteY48" fmla="*/ 581026 h 2440781"/>
              <a:gd name="connsiteX49" fmla="*/ 345708 w 6782225"/>
              <a:gd name="connsiteY49" fmla="*/ 319089 h 2440781"/>
              <a:gd name="connsiteX50" fmla="*/ 283794 w 6782225"/>
              <a:gd name="connsiteY50" fmla="*/ 38102 h 2440781"/>
              <a:gd name="connsiteX51" fmla="*/ 207596 w 6782225"/>
              <a:gd name="connsiteY51" fmla="*/ 40483 h 2440781"/>
              <a:gd name="connsiteX52" fmla="*/ 188546 w 6782225"/>
              <a:gd name="connsiteY52" fmla="*/ 109539 h 2440781"/>
              <a:gd name="connsiteX53" fmla="*/ 95677 w 6782225"/>
              <a:gd name="connsiteY53" fmla="*/ 0 h 2440781"/>
              <a:gd name="connsiteX54" fmla="*/ 59958 w 6782225"/>
              <a:gd name="connsiteY54" fmla="*/ 150020 h 2440781"/>
              <a:gd name="connsiteX55" fmla="*/ 36147 w 6782225"/>
              <a:gd name="connsiteY55" fmla="*/ 321469 h 2440781"/>
              <a:gd name="connsiteX56" fmla="*/ 428 w 6782225"/>
              <a:gd name="connsiteY56" fmla="*/ 450057 h 2440781"/>
              <a:gd name="connsiteX57" fmla="*/ 62339 w 6782225"/>
              <a:gd name="connsiteY57" fmla="*/ 666752 h 2440781"/>
              <a:gd name="connsiteX58" fmla="*/ 171877 w 6782225"/>
              <a:gd name="connsiteY58" fmla="*/ 764380 h 2440781"/>
              <a:gd name="connsiteX59" fmla="*/ 150445 w 6782225"/>
              <a:gd name="connsiteY59" fmla="*/ 840582 h 2440781"/>
              <a:gd name="connsiteX60" fmla="*/ 167115 w 6782225"/>
              <a:gd name="connsiteY60" fmla="*/ 945356 h 2440781"/>
              <a:gd name="connsiteX61" fmla="*/ 243314 w 6782225"/>
              <a:gd name="connsiteY61" fmla="*/ 1066800 h 2440781"/>
              <a:gd name="connsiteX62" fmla="*/ 305226 w 6782225"/>
              <a:gd name="connsiteY62" fmla="*/ 1095374 h 2440781"/>
              <a:gd name="connsiteX63" fmla="*/ 379045 w 6782225"/>
              <a:gd name="connsiteY63" fmla="*/ 1157287 h 2440781"/>
              <a:gd name="connsiteX64" fmla="*/ 429051 w 6782225"/>
              <a:gd name="connsiteY64" fmla="*/ 1190625 h 2440781"/>
              <a:gd name="connsiteX65" fmla="*/ 498106 w 6782225"/>
              <a:gd name="connsiteY65" fmla="*/ 1223962 h 2440781"/>
              <a:gd name="connsiteX66" fmla="*/ 555256 w 6782225"/>
              <a:gd name="connsiteY66" fmla="*/ 1264444 h 2440781"/>
              <a:gd name="connsiteX67" fmla="*/ 612407 w 6782225"/>
              <a:gd name="connsiteY67" fmla="*/ 1393031 h 2440781"/>
              <a:gd name="connsiteX68" fmla="*/ 662412 w 6782225"/>
              <a:gd name="connsiteY68" fmla="*/ 1488281 h 2440781"/>
              <a:gd name="connsiteX69" fmla="*/ 762425 w 6782225"/>
              <a:gd name="connsiteY69" fmla="*/ 1497805 h 2440781"/>
              <a:gd name="connsiteX70" fmla="*/ 771950 w 6782225"/>
              <a:gd name="connsiteY70" fmla="*/ 1562100 h 2440781"/>
              <a:gd name="connsiteX71" fmla="*/ 738613 w 6782225"/>
              <a:gd name="connsiteY71" fmla="*/ 1657349 h 2440781"/>
              <a:gd name="connsiteX72" fmla="*/ 679081 w 6782225"/>
              <a:gd name="connsiteY72" fmla="*/ 1747837 h 2440781"/>
              <a:gd name="connsiteX73" fmla="*/ 707656 w 6782225"/>
              <a:gd name="connsiteY73" fmla="*/ 1704975 h 2440781"/>
              <a:gd name="connsiteX74" fmla="*/ 764806 w 6782225"/>
              <a:gd name="connsiteY74" fmla="*/ 1788318 h 2440781"/>
              <a:gd name="connsiteX75" fmla="*/ 981500 w 6782225"/>
              <a:gd name="connsiteY75" fmla="*/ 1866900 h 2440781"/>
              <a:gd name="connsiteX76" fmla="*/ 1017219 w 6782225"/>
              <a:gd name="connsiteY76" fmla="*/ 1864519 h 2440781"/>
              <a:gd name="connsiteX77" fmla="*/ 1086275 w 6782225"/>
              <a:gd name="connsiteY77" fmla="*/ 1878806 h 2440781"/>
              <a:gd name="connsiteX78" fmla="*/ 1188669 w 6782225"/>
              <a:gd name="connsiteY78" fmla="*/ 1878806 h 2440781"/>
              <a:gd name="connsiteX79" fmla="*/ 1257725 w 6782225"/>
              <a:gd name="connsiteY79" fmla="*/ 1840706 h 2440781"/>
              <a:gd name="connsiteX80" fmla="*/ 1317256 w 6782225"/>
              <a:gd name="connsiteY80" fmla="*/ 1838325 h 2440781"/>
              <a:gd name="connsiteX81" fmla="*/ 1424412 w 6782225"/>
              <a:gd name="connsiteY81" fmla="*/ 1909762 h 2440781"/>
              <a:gd name="connsiteX82" fmla="*/ 1429175 w 6782225"/>
              <a:gd name="connsiteY82" fmla="*/ 1878806 h 2440781"/>
              <a:gd name="connsiteX83" fmla="*/ 1500612 w 6782225"/>
              <a:gd name="connsiteY83" fmla="*/ 1916906 h 2440781"/>
              <a:gd name="connsiteX84" fmla="*/ 1622056 w 6782225"/>
              <a:gd name="connsiteY84" fmla="*/ 2000250 h 2440781"/>
              <a:gd name="connsiteX85" fmla="*/ 1700637 w 6782225"/>
              <a:gd name="connsiteY85" fmla="*/ 2016918 h 2440781"/>
              <a:gd name="connsiteX86" fmla="*/ 1764931 w 6782225"/>
              <a:gd name="connsiteY86" fmla="*/ 2131218 h 2440781"/>
              <a:gd name="connsiteX87" fmla="*/ 1976862 w 6782225"/>
              <a:gd name="connsiteY87" fmla="*/ 2231231 h 2440781"/>
              <a:gd name="connsiteX88" fmla="*/ 2091162 w 6782225"/>
              <a:gd name="connsiteY88" fmla="*/ 2238375 h 2440781"/>
              <a:gd name="connsiteX89" fmla="*/ 2312619 w 6782225"/>
              <a:gd name="connsiteY89" fmla="*/ 2219325 h 2440781"/>
              <a:gd name="connsiteX90" fmla="*/ 2419775 w 6782225"/>
              <a:gd name="connsiteY90" fmla="*/ 2219325 h 2440781"/>
              <a:gd name="connsiteX91" fmla="*/ 2488831 w 6782225"/>
              <a:gd name="connsiteY91" fmla="*/ 2255043 h 2440781"/>
              <a:gd name="connsiteX92" fmla="*/ 2543600 w 6782225"/>
              <a:gd name="connsiteY92" fmla="*/ 2307431 h 2440781"/>
              <a:gd name="connsiteX93" fmla="*/ 2619800 w 6782225"/>
              <a:gd name="connsiteY93" fmla="*/ 2288381 h 2440781"/>
              <a:gd name="connsiteX94" fmla="*/ 2710287 w 6782225"/>
              <a:gd name="connsiteY94" fmla="*/ 2271712 h 2440781"/>
              <a:gd name="connsiteX95" fmla="*/ 2765056 w 6782225"/>
              <a:gd name="connsiteY95" fmla="*/ 2290762 h 2440781"/>
              <a:gd name="connsiteX96" fmla="*/ 2886500 w 6782225"/>
              <a:gd name="connsiteY96" fmla="*/ 2390775 h 2440781"/>
              <a:gd name="connsiteX97" fmla="*/ 2965081 w 6782225"/>
              <a:gd name="connsiteY97" fmla="*/ 2433637 h 2440781"/>
              <a:gd name="connsiteX98" fmla="*/ 3062712 w 6782225"/>
              <a:gd name="connsiteY98" fmla="*/ 2440781 h 2440781"/>
              <a:gd name="connsiteX99" fmla="*/ 3150819 w 6782225"/>
              <a:gd name="connsiteY99" fmla="*/ 2428875 h 2440781"/>
              <a:gd name="connsiteX100" fmla="*/ 3184156 w 6782225"/>
              <a:gd name="connsiteY100" fmla="*/ 2390775 h 2440781"/>
              <a:gd name="connsiteX101" fmla="*/ 3155581 w 6782225"/>
              <a:gd name="connsiteY101" fmla="*/ 2333625 h 2440781"/>
              <a:gd name="connsiteX102" fmla="*/ 3060331 w 6782225"/>
              <a:gd name="connsiteY102" fmla="*/ 2300287 h 2440781"/>
              <a:gd name="connsiteX103" fmla="*/ 2943650 w 6782225"/>
              <a:gd name="connsiteY103" fmla="*/ 2300287 h 2440781"/>
              <a:gd name="connsiteX104" fmla="*/ 2912694 w 6782225"/>
              <a:gd name="connsiteY104" fmla="*/ 2283618 h 2440781"/>
              <a:gd name="connsiteX105" fmla="*/ 2934125 w 6782225"/>
              <a:gd name="connsiteY105" fmla="*/ 2262187 h 2440781"/>
              <a:gd name="connsiteX106" fmla="*/ 3026994 w 6782225"/>
              <a:gd name="connsiteY106" fmla="*/ 2250281 h 2440781"/>
              <a:gd name="connsiteX107" fmla="*/ 3115100 w 6782225"/>
              <a:gd name="connsiteY107" fmla="*/ 2252662 h 2440781"/>
              <a:gd name="connsiteX108" fmla="*/ 3193681 w 6782225"/>
              <a:gd name="connsiteY108" fmla="*/ 2197893 h 2440781"/>
              <a:gd name="connsiteX109" fmla="*/ 3231781 w 6782225"/>
              <a:gd name="connsiteY109" fmla="*/ 2200275 h 2440781"/>
              <a:gd name="connsiteX110" fmla="*/ 3281787 w 6782225"/>
              <a:gd name="connsiteY110" fmla="*/ 2247900 h 2440781"/>
              <a:gd name="connsiteX111" fmla="*/ 3350844 w 6782225"/>
              <a:gd name="connsiteY111" fmla="*/ 2266950 h 2440781"/>
              <a:gd name="connsiteX112" fmla="*/ 3362750 w 6782225"/>
              <a:gd name="connsiteY112" fmla="*/ 2297906 h 2440781"/>
              <a:gd name="connsiteX113" fmla="*/ 3362750 w 6782225"/>
              <a:gd name="connsiteY113" fmla="*/ 2333625 h 2440781"/>
              <a:gd name="connsiteX114" fmla="*/ 3315125 w 6782225"/>
              <a:gd name="connsiteY114" fmla="*/ 2369343 h 2440781"/>
              <a:gd name="connsiteX115" fmla="*/ 3269881 w 6782225"/>
              <a:gd name="connsiteY115" fmla="*/ 2326481 h 2440781"/>
              <a:gd name="connsiteX116" fmla="*/ 3246069 w 6782225"/>
              <a:gd name="connsiteY116" fmla="*/ 2278856 h 2440781"/>
              <a:gd name="connsiteX117" fmla="*/ 3219875 w 6782225"/>
              <a:gd name="connsiteY117" fmla="*/ 2300287 h 2440781"/>
              <a:gd name="connsiteX118" fmla="*/ 3236544 w 6782225"/>
              <a:gd name="connsiteY118" fmla="*/ 2378868 h 2440781"/>
              <a:gd name="connsiteX119" fmla="*/ 3303219 w 6782225"/>
              <a:gd name="connsiteY119" fmla="*/ 2395537 h 2440781"/>
              <a:gd name="connsiteX120" fmla="*/ 3410375 w 6782225"/>
              <a:gd name="connsiteY120" fmla="*/ 2412206 h 2440781"/>
              <a:gd name="connsiteX121" fmla="*/ 3524675 w 6782225"/>
              <a:gd name="connsiteY121" fmla="*/ 2366962 h 2440781"/>
              <a:gd name="connsiteX122" fmla="*/ 3629450 w 6782225"/>
              <a:gd name="connsiteY122" fmla="*/ 2362200 h 2440781"/>
              <a:gd name="connsiteX123" fmla="*/ 3703269 w 6782225"/>
              <a:gd name="connsiteY123" fmla="*/ 2374106 h 2440781"/>
              <a:gd name="connsiteX124" fmla="*/ 3738987 w 6782225"/>
              <a:gd name="connsiteY124" fmla="*/ 2328862 h 2440781"/>
              <a:gd name="connsiteX125" fmla="*/ 3786612 w 6782225"/>
              <a:gd name="connsiteY125" fmla="*/ 2307431 h 2440781"/>
              <a:gd name="connsiteX126" fmla="*/ 3829475 w 6782225"/>
              <a:gd name="connsiteY126" fmla="*/ 2312193 h 2440781"/>
              <a:gd name="connsiteX127" fmla="*/ 3879481 w 6782225"/>
              <a:gd name="connsiteY127" fmla="*/ 2366962 h 2440781"/>
              <a:gd name="connsiteX128" fmla="*/ 3884244 w 6782225"/>
              <a:gd name="connsiteY128" fmla="*/ 2369343 h 2440781"/>
              <a:gd name="connsiteX129" fmla="*/ 3924725 w 6782225"/>
              <a:gd name="connsiteY129" fmla="*/ 2393156 h 2440781"/>
              <a:gd name="connsiteX130" fmla="*/ 3981875 w 6782225"/>
              <a:gd name="connsiteY130" fmla="*/ 2397918 h 2440781"/>
              <a:gd name="connsiteX131" fmla="*/ 4022356 w 6782225"/>
              <a:gd name="connsiteY131" fmla="*/ 2388393 h 2440781"/>
              <a:gd name="connsiteX132" fmla="*/ 4055694 w 6782225"/>
              <a:gd name="connsiteY132" fmla="*/ 2345531 h 2440781"/>
              <a:gd name="connsiteX133" fmla="*/ 4189044 w 6782225"/>
              <a:gd name="connsiteY133" fmla="*/ 2376487 h 2440781"/>
              <a:gd name="connsiteX134" fmla="*/ 4250956 w 6782225"/>
              <a:gd name="connsiteY134" fmla="*/ 2307431 h 2440781"/>
              <a:gd name="connsiteX135" fmla="*/ 4427169 w 6782225"/>
              <a:gd name="connsiteY135" fmla="*/ 2336006 h 2440781"/>
              <a:gd name="connsiteX136" fmla="*/ 4481937 w 6782225"/>
              <a:gd name="connsiteY136" fmla="*/ 2336006 h 2440781"/>
              <a:gd name="connsiteX137" fmla="*/ 4541469 w 6782225"/>
              <a:gd name="connsiteY137" fmla="*/ 2231231 h 2440781"/>
              <a:gd name="connsiteX138" fmla="*/ 4648625 w 6782225"/>
              <a:gd name="connsiteY138" fmla="*/ 2266950 h 2440781"/>
              <a:gd name="connsiteX139" fmla="*/ 4686725 w 6782225"/>
              <a:gd name="connsiteY139" fmla="*/ 2293143 h 2440781"/>
              <a:gd name="connsiteX140" fmla="*/ 4748637 w 6782225"/>
              <a:gd name="connsiteY140" fmla="*/ 2221706 h 2440781"/>
              <a:gd name="connsiteX141" fmla="*/ 4984381 w 6782225"/>
              <a:gd name="connsiteY141" fmla="*/ 2255043 h 2440781"/>
              <a:gd name="connsiteX142" fmla="*/ 4941519 w 6782225"/>
              <a:gd name="connsiteY142" fmla="*/ 2312193 h 2440781"/>
              <a:gd name="connsiteX143" fmla="*/ 5001050 w 6782225"/>
              <a:gd name="connsiteY143" fmla="*/ 2374106 h 2440781"/>
              <a:gd name="connsiteX144" fmla="*/ 5036769 w 6782225"/>
              <a:gd name="connsiteY144" fmla="*/ 2402681 h 2440781"/>
              <a:gd name="connsiteX145" fmla="*/ 5220125 w 6782225"/>
              <a:gd name="connsiteY145" fmla="*/ 2416968 h 2440781"/>
              <a:gd name="connsiteX146" fmla="*/ 5422531 w 6782225"/>
              <a:gd name="connsiteY146" fmla="*/ 2400300 h 2440781"/>
              <a:gd name="connsiteX147" fmla="*/ 5620175 w 6782225"/>
              <a:gd name="connsiteY147" fmla="*/ 2378868 h 2440781"/>
              <a:gd name="connsiteX148" fmla="*/ 5789244 w 6782225"/>
              <a:gd name="connsiteY148" fmla="*/ 2357437 h 2440781"/>
              <a:gd name="connsiteX149" fmla="*/ 5896400 w 6782225"/>
              <a:gd name="connsiteY149" fmla="*/ 2366962 h 2440781"/>
              <a:gd name="connsiteX150" fmla="*/ 5972600 w 6782225"/>
              <a:gd name="connsiteY150" fmla="*/ 2326481 h 2440781"/>
              <a:gd name="connsiteX151" fmla="*/ 6029750 w 6782225"/>
              <a:gd name="connsiteY151" fmla="*/ 2259806 h 2440781"/>
              <a:gd name="connsiteX152" fmla="*/ 6082137 w 6782225"/>
              <a:gd name="connsiteY152" fmla="*/ 2250281 h 2440781"/>
              <a:gd name="connsiteX153" fmla="*/ 6220250 w 6782225"/>
              <a:gd name="connsiteY153" fmla="*/ 2288381 h 2440781"/>
              <a:gd name="connsiteX154" fmla="*/ 6279781 w 6782225"/>
              <a:gd name="connsiteY154" fmla="*/ 2276475 h 2440781"/>
              <a:gd name="connsiteX155" fmla="*/ 6358362 w 6782225"/>
              <a:gd name="connsiteY155" fmla="*/ 2305050 h 2440781"/>
              <a:gd name="connsiteX156" fmla="*/ 6420275 w 6782225"/>
              <a:gd name="connsiteY156" fmla="*/ 2347912 h 2440781"/>
              <a:gd name="connsiteX157" fmla="*/ 6515525 w 6782225"/>
              <a:gd name="connsiteY157" fmla="*/ 2355056 h 2440781"/>
              <a:gd name="connsiteX158" fmla="*/ 6553625 w 6782225"/>
              <a:gd name="connsiteY158" fmla="*/ 2338387 h 2440781"/>
              <a:gd name="connsiteX159" fmla="*/ 6615537 w 6782225"/>
              <a:gd name="connsiteY159" fmla="*/ 2338387 h 2440781"/>
              <a:gd name="connsiteX160" fmla="*/ 6734600 w 6782225"/>
              <a:gd name="connsiteY160" fmla="*/ 2359818 h 2440781"/>
              <a:gd name="connsiteX161" fmla="*/ 6779844 w 6782225"/>
              <a:gd name="connsiteY161" fmla="*/ 2343150 h 2440781"/>
              <a:gd name="connsiteX162" fmla="*/ 6763175 w 6782225"/>
              <a:gd name="connsiteY162" fmla="*/ 2286000 h 2440781"/>
              <a:gd name="connsiteX163" fmla="*/ 6782225 w 6782225"/>
              <a:gd name="connsiteY163" fmla="*/ 2226468 h 2440781"/>
              <a:gd name="connsiteX164" fmla="*/ 6767937 w 6782225"/>
              <a:gd name="connsiteY164" fmla="*/ 2159793 h 2440781"/>
              <a:gd name="connsiteX165" fmla="*/ 6751269 w 6782225"/>
              <a:gd name="connsiteY165" fmla="*/ 2107406 h 2440781"/>
              <a:gd name="connsiteX166" fmla="*/ 6777462 w 6782225"/>
              <a:gd name="connsiteY166" fmla="*/ 2090737 h 2440781"/>
              <a:gd name="connsiteX167" fmla="*/ 6770319 w 6782225"/>
              <a:gd name="connsiteY167" fmla="*/ 2026443 h 2440781"/>
              <a:gd name="connsiteX0" fmla="*/ 6770319 w 6782225"/>
              <a:gd name="connsiteY0" fmla="*/ 1988341 h 2402679"/>
              <a:gd name="connsiteX1" fmla="*/ 6660781 w 6782225"/>
              <a:gd name="connsiteY1" fmla="*/ 1952623 h 2402679"/>
              <a:gd name="connsiteX2" fmla="*/ 6603631 w 6782225"/>
              <a:gd name="connsiteY2" fmla="*/ 1966910 h 2402679"/>
              <a:gd name="connsiteX3" fmla="*/ 6544100 w 6782225"/>
              <a:gd name="connsiteY3" fmla="*/ 1947860 h 2402679"/>
              <a:gd name="connsiteX4" fmla="*/ 6434562 w 6782225"/>
              <a:gd name="connsiteY4" fmla="*/ 1888329 h 2402679"/>
              <a:gd name="connsiteX5" fmla="*/ 6275019 w 6782225"/>
              <a:gd name="connsiteY5" fmla="*/ 1857373 h 2402679"/>
              <a:gd name="connsiteX6" fmla="*/ 6103569 w 6782225"/>
              <a:gd name="connsiteY6" fmla="*/ 1833560 h 2402679"/>
              <a:gd name="connsiteX7" fmla="*/ 5974981 w 6782225"/>
              <a:gd name="connsiteY7" fmla="*/ 1757360 h 2402679"/>
              <a:gd name="connsiteX8" fmla="*/ 5896400 w 6782225"/>
              <a:gd name="connsiteY8" fmla="*/ 1728785 h 2402679"/>
              <a:gd name="connsiteX9" fmla="*/ 5684469 w 6782225"/>
              <a:gd name="connsiteY9" fmla="*/ 1700210 h 2402679"/>
              <a:gd name="connsiteX10" fmla="*/ 5553500 w 6782225"/>
              <a:gd name="connsiteY10" fmla="*/ 1693066 h 2402679"/>
              <a:gd name="connsiteX11" fmla="*/ 5479681 w 6782225"/>
              <a:gd name="connsiteY11" fmla="*/ 1631154 h 2402679"/>
              <a:gd name="connsiteX12" fmla="*/ 5436819 w 6782225"/>
              <a:gd name="connsiteY12" fmla="*/ 1557335 h 2402679"/>
              <a:gd name="connsiteX13" fmla="*/ 5360619 w 6782225"/>
              <a:gd name="connsiteY13" fmla="*/ 1519235 h 2402679"/>
              <a:gd name="connsiteX14" fmla="*/ 5167737 w 6782225"/>
              <a:gd name="connsiteY14" fmla="*/ 1464466 h 2402679"/>
              <a:gd name="connsiteX15" fmla="*/ 5039150 w 6782225"/>
              <a:gd name="connsiteY15" fmla="*/ 1433510 h 2402679"/>
              <a:gd name="connsiteX16" fmla="*/ 4946281 w 6782225"/>
              <a:gd name="connsiteY16" fmla="*/ 1414460 h 2402679"/>
              <a:gd name="connsiteX17" fmla="*/ 4803406 w 6782225"/>
              <a:gd name="connsiteY17" fmla="*/ 1643060 h 2402679"/>
              <a:gd name="connsiteX18" fmla="*/ 4751019 w 6782225"/>
              <a:gd name="connsiteY18" fmla="*/ 1709735 h 2402679"/>
              <a:gd name="connsiteX19" fmla="*/ 4208094 w 6782225"/>
              <a:gd name="connsiteY19" fmla="*/ 1733548 h 2402679"/>
              <a:gd name="connsiteX20" fmla="*/ 3793756 w 6782225"/>
              <a:gd name="connsiteY20" fmla="*/ 1740691 h 2402679"/>
              <a:gd name="connsiteX21" fmla="*/ 3107956 w 6782225"/>
              <a:gd name="connsiteY21" fmla="*/ 1762123 h 2402679"/>
              <a:gd name="connsiteX22" fmla="*/ 2657900 w 6782225"/>
              <a:gd name="connsiteY22" fmla="*/ 1764504 h 2402679"/>
              <a:gd name="connsiteX23" fmla="*/ 2434062 w 6782225"/>
              <a:gd name="connsiteY23" fmla="*/ 1762123 h 2402679"/>
              <a:gd name="connsiteX24" fmla="*/ 2307856 w 6782225"/>
              <a:gd name="connsiteY24" fmla="*/ 1733548 h 2402679"/>
              <a:gd name="connsiteX25" fmla="*/ 2250706 w 6782225"/>
              <a:gd name="connsiteY25" fmla="*/ 1712116 h 2402679"/>
              <a:gd name="connsiteX26" fmla="*/ 2203081 w 6782225"/>
              <a:gd name="connsiteY26" fmla="*/ 1671635 h 2402679"/>
              <a:gd name="connsiteX27" fmla="*/ 2155456 w 6782225"/>
              <a:gd name="connsiteY27" fmla="*/ 1571623 h 2402679"/>
              <a:gd name="connsiteX28" fmla="*/ 2126881 w 6782225"/>
              <a:gd name="connsiteY28" fmla="*/ 1443035 h 2402679"/>
              <a:gd name="connsiteX29" fmla="*/ 2100687 w 6782225"/>
              <a:gd name="connsiteY29" fmla="*/ 1314448 h 2402679"/>
              <a:gd name="connsiteX30" fmla="*/ 2064969 w 6782225"/>
              <a:gd name="connsiteY30" fmla="*/ 1259679 h 2402679"/>
              <a:gd name="connsiteX31" fmla="*/ 1953050 w 6782225"/>
              <a:gd name="connsiteY31" fmla="*/ 1193004 h 2402679"/>
              <a:gd name="connsiteX32" fmla="*/ 1824462 w 6782225"/>
              <a:gd name="connsiteY32" fmla="*/ 1150141 h 2402679"/>
              <a:gd name="connsiteX33" fmla="*/ 1698256 w 6782225"/>
              <a:gd name="connsiteY33" fmla="*/ 1140616 h 2402679"/>
              <a:gd name="connsiteX34" fmla="*/ 1588719 w 6782225"/>
              <a:gd name="connsiteY34" fmla="*/ 1145379 h 2402679"/>
              <a:gd name="connsiteX35" fmla="*/ 1538712 w 6782225"/>
              <a:gd name="connsiteY35" fmla="*/ 1159666 h 2402679"/>
              <a:gd name="connsiteX36" fmla="*/ 1498231 w 6782225"/>
              <a:gd name="connsiteY36" fmla="*/ 1140616 h 2402679"/>
              <a:gd name="connsiteX37" fmla="*/ 1433937 w 6782225"/>
              <a:gd name="connsiteY37" fmla="*/ 1085848 h 2402679"/>
              <a:gd name="connsiteX38" fmla="*/ 1395837 w 6782225"/>
              <a:gd name="connsiteY38" fmla="*/ 1026316 h 2402679"/>
              <a:gd name="connsiteX39" fmla="*/ 1414887 w 6782225"/>
              <a:gd name="connsiteY39" fmla="*/ 1002504 h 2402679"/>
              <a:gd name="connsiteX40" fmla="*/ 1262487 w 6782225"/>
              <a:gd name="connsiteY40" fmla="*/ 935829 h 2402679"/>
              <a:gd name="connsiteX41" fmla="*/ 1141044 w 6782225"/>
              <a:gd name="connsiteY41" fmla="*/ 1023935 h 2402679"/>
              <a:gd name="connsiteX42" fmla="*/ 1021981 w 6782225"/>
              <a:gd name="connsiteY42" fmla="*/ 1009648 h 2402679"/>
              <a:gd name="connsiteX43" fmla="*/ 952925 w 6782225"/>
              <a:gd name="connsiteY43" fmla="*/ 1014410 h 2402679"/>
              <a:gd name="connsiteX44" fmla="*/ 876727 w 6782225"/>
              <a:gd name="connsiteY44" fmla="*/ 966786 h 2402679"/>
              <a:gd name="connsiteX45" fmla="*/ 767189 w 6782225"/>
              <a:gd name="connsiteY45" fmla="*/ 873917 h 2402679"/>
              <a:gd name="connsiteX46" fmla="*/ 624312 w 6782225"/>
              <a:gd name="connsiteY46" fmla="*/ 776285 h 2402679"/>
              <a:gd name="connsiteX47" fmla="*/ 550495 w 6782225"/>
              <a:gd name="connsiteY47" fmla="*/ 666748 h 2402679"/>
              <a:gd name="connsiteX48" fmla="*/ 455245 w 6782225"/>
              <a:gd name="connsiteY48" fmla="*/ 542924 h 2402679"/>
              <a:gd name="connsiteX49" fmla="*/ 345708 w 6782225"/>
              <a:gd name="connsiteY49" fmla="*/ 280987 h 2402679"/>
              <a:gd name="connsiteX50" fmla="*/ 283794 w 6782225"/>
              <a:gd name="connsiteY50" fmla="*/ 0 h 2402679"/>
              <a:gd name="connsiteX51" fmla="*/ 207596 w 6782225"/>
              <a:gd name="connsiteY51" fmla="*/ 2381 h 2402679"/>
              <a:gd name="connsiteX52" fmla="*/ 188546 w 6782225"/>
              <a:gd name="connsiteY52" fmla="*/ 71437 h 2402679"/>
              <a:gd name="connsiteX53" fmla="*/ 112346 w 6782225"/>
              <a:gd name="connsiteY53" fmla="*/ 78579 h 2402679"/>
              <a:gd name="connsiteX54" fmla="*/ 59958 w 6782225"/>
              <a:gd name="connsiteY54" fmla="*/ 111918 h 2402679"/>
              <a:gd name="connsiteX55" fmla="*/ 36147 w 6782225"/>
              <a:gd name="connsiteY55" fmla="*/ 283367 h 2402679"/>
              <a:gd name="connsiteX56" fmla="*/ 428 w 6782225"/>
              <a:gd name="connsiteY56" fmla="*/ 411955 h 2402679"/>
              <a:gd name="connsiteX57" fmla="*/ 62339 w 6782225"/>
              <a:gd name="connsiteY57" fmla="*/ 628650 h 2402679"/>
              <a:gd name="connsiteX58" fmla="*/ 171877 w 6782225"/>
              <a:gd name="connsiteY58" fmla="*/ 726278 h 2402679"/>
              <a:gd name="connsiteX59" fmla="*/ 150445 w 6782225"/>
              <a:gd name="connsiteY59" fmla="*/ 802480 h 2402679"/>
              <a:gd name="connsiteX60" fmla="*/ 167115 w 6782225"/>
              <a:gd name="connsiteY60" fmla="*/ 907254 h 2402679"/>
              <a:gd name="connsiteX61" fmla="*/ 243314 w 6782225"/>
              <a:gd name="connsiteY61" fmla="*/ 1028698 h 2402679"/>
              <a:gd name="connsiteX62" fmla="*/ 305226 w 6782225"/>
              <a:gd name="connsiteY62" fmla="*/ 1057272 h 2402679"/>
              <a:gd name="connsiteX63" fmla="*/ 379045 w 6782225"/>
              <a:gd name="connsiteY63" fmla="*/ 1119185 h 2402679"/>
              <a:gd name="connsiteX64" fmla="*/ 429051 w 6782225"/>
              <a:gd name="connsiteY64" fmla="*/ 1152523 h 2402679"/>
              <a:gd name="connsiteX65" fmla="*/ 498106 w 6782225"/>
              <a:gd name="connsiteY65" fmla="*/ 1185860 h 2402679"/>
              <a:gd name="connsiteX66" fmla="*/ 555256 w 6782225"/>
              <a:gd name="connsiteY66" fmla="*/ 1226342 h 2402679"/>
              <a:gd name="connsiteX67" fmla="*/ 612407 w 6782225"/>
              <a:gd name="connsiteY67" fmla="*/ 1354929 h 2402679"/>
              <a:gd name="connsiteX68" fmla="*/ 662412 w 6782225"/>
              <a:gd name="connsiteY68" fmla="*/ 1450179 h 2402679"/>
              <a:gd name="connsiteX69" fmla="*/ 762425 w 6782225"/>
              <a:gd name="connsiteY69" fmla="*/ 1459703 h 2402679"/>
              <a:gd name="connsiteX70" fmla="*/ 771950 w 6782225"/>
              <a:gd name="connsiteY70" fmla="*/ 1523998 h 2402679"/>
              <a:gd name="connsiteX71" fmla="*/ 738613 w 6782225"/>
              <a:gd name="connsiteY71" fmla="*/ 1619247 h 2402679"/>
              <a:gd name="connsiteX72" fmla="*/ 679081 w 6782225"/>
              <a:gd name="connsiteY72" fmla="*/ 1709735 h 2402679"/>
              <a:gd name="connsiteX73" fmla="*/ 707656 w 6782225"/>
              <a:gd name="connsiteY73" fmla="*/ 1666873 h 2402679"/>
              <a:gd name="connsiteX74" fmla="*/ 764806 w 6782225"/>
              <a:gd name="connsiteY74" fmla="*/ 1750216 h 2402679"/>
              <a:gd name="connsiteX75" fmla="*/ 981500 w 6782225"/>
              <a:gd name="connsiteY75" fmla="*/ 1828798 h 2402679"/>
              <a:gd name="connsiteX76" fmla="*/ 1017219 w 6782225"/>
              <a:gd name="connsiteY76" fmla="*/ 1826417 h 2402679"/>
              <a:gd name="connsiteX77" fmla="*/ 1086275 w 6782225"/>
              <a:gd name="connsiteY77" fmla="*/ 1840704 h 2402679"/>
              <a:gd name="connsiteX78" fmla="*/ 1188669 w 6782225"/>
              <a:gd name="connsiteY78" fmla="*/ 1840704 h 2402679"/>
              <a:gd name="connsiteX79" fmla="*/ 1257725 w 6782225"/>
              <a:gd name="connsiteY79" fmla="*/ 1802604 h 2402679"/>
              <a:gd name="connsiteX80" fmla="*/ 1317256 w 6782225"/>
              <a:gd name="connsiteY80" fmla="*/ 1800223 h 2402679"/>
              <a:gd name="connsiteX81" fmla="*/ 1424412 w 6782225"/>
              <a:gd name="connsiteY81" fmla="*/ 1871660 h 2402679"/>
              <a:gd name="connsiteX82" fmla="*/ 1429175 w 6782225"/>
              <a:gd name="connsiteY82" fmla="*/ 1840704 h 2402679"/>
              <a:gd name="connsiteX83" fmla="*/ 1500612 w 6782225"/>
              <a:gd name="connsiteY83" fmla="*/ 1878804 h 2402679"/>
              <a:gd name="connsiteX84" fmla="*/ 1622056 w 6782225"/>
              <a:gd name="connsiteY84" fmla="*/ 1962148 h 2402679"/>
              <a:gd name="connsiteX85" fmla="*/ 1700637 w 6782225"/>
              <a:gd name="connsiteY85" fmla="*/ 1978816 h 2402679"/>
              <a:gd name="connsiteX86" fmla="*/ 1764931 w 6782225"/>
              <a:gd name="connsiteY86" fmla="*/ 2093116 h 2402679"/>
              <a:gd name="connsiteX87" fmla="*/ 1976862 w 6782225"/>
              <a:gd name="connsiteY87" fmla="*/ 2193129 h 2402679"/>
              <a:gd name="connsiteX88" fmla="*/ 2091162 w 6782225"/>
              <a:gd name="connsiteY88" fmla="*/ 2200273 h 2402679"/>
              <a:gd name="connsiteX89" fmla="*/ 2312619 w 6782225"/>
              <a:gd name="connsiteY89" fmla="*/ 2181223 h 2402679"/>
              <a:gd name="connsiteX90" fmla="*/ 2419775 w 6782225"/>
              <a:gd name="connsiteY90" fmla="*/ 2181223 h 2402679"/>
              <a:gd name="connsiteX91" fmla="*/ 2488831 w 6782225"/>
              <a:gd name="connsiteY91" fmla="*/ 2216941 h 2402679"/>
              <a:gd name="connsiteX92" fmla="*/ 2543600 w 6782225"/>
              <a:gd name="connsiteY92" fmla="*/ 2269329 h 2402679"/>
              <a:gd name="connsiteX93" fmla="*/ 2619800 w 6782225"/>
              <a:gd name="connsiteY93" fmla="*/ 2250279 h 2402679"/>
              <a:gd name="connsiteX94" fmla="*/ 2710287 w 6782225"/>
              <a:gd name="connsiteY94" fmla="*/ 2233610 h 2402679"/>
              <a:gd name="connsiteX95" fmla="*/ 2765056 w 6782225"/>
              <a:gd name="connsiteY95" fmla="*/ 2252660 h 2402679"/>
              <a:gd name="connsiteX96" fmla="*/ 2886500 w 6782225"/>
              <a:gd name="connsiteY96" fmla="*/ 2352673 h 2402679"/>
              <a:gd name="connsiteX97" fmla="*/ 2965081 w 6782225"/>
              <a:gd name="connsiteY97" fmla="*/ 2395535 h 2402679"/>
              <a:gd name="connsiteX98" fmla="*/ 3062712 w 6782225"/>
              <a:gd name="connsiteY98" fmla="*/ 2402679 h 2402679"/>
              <a:gd name="connsiteX99" fmla="*/ 3150819 w 6782225"/>
              <a:gd name="connsiteY99" fmla="*/ 2390773 h 2402679"/>
              <a:gd name="connsiteX100" fmla="*/ 3184156 w 6782225"/>
              <a:gd name="connsiteY100" fmla="*/ 2352673 h 2402679"/>
              <a:gd name="connsiteX101" fmla="*/ 3155581 w 6782225"/>
              <a:gd name="connsiteY101" fmla="*/ 2295523 h 2402679"/>
              <a:gd name="connsiteX102" fmla="*/ 3060331 w 6782225"/>
              <a:gd name="connsiteY102" fmla="*/ 2262185 h 2402679"/>
              <a:gd name="connsiteX103" fmla="*/ 2943650 w 6782225"/>
              <a:gd name="connsiteY103" fmla="*/ 2262185 h 2402679"/>
              <a:gd name="connsiteX104" fmla="*/ 2912694 w 6782225"/>
              <a:gd name="connsiteY104" fmla="*/ 2245516 h 2402679"/>
              <a:gd name="connsiteX105" fmla="*/ 2934125 w 6782225"/>
              <a:gd name="connsiteY105" fmla="*/ 2224085 h 2402679"/>
              <a:gd name="connsiteX106" fmla="*/ 3026994 w 6782225"/>
              <a:gd name="connsiteY106" fmla="*/ 2212179 h 2402679"/>
              <a:gd name="connsiteX107" fmla="*/ 3115100 w 6782225"/>
              <a:gd name="connsiteY107" fmla="*/ 2214560 h 2402679"/>
              <a:gd name="connsiteX108" fmla="*/ 3193681 w 6782225"/>
              <a:gd name="connsiteY108" fmla="*/ 2159791 h 2402679"/>
              <a:gd name="connsiteX109" fmla="*/ 3231781 w 6782225"/>
              <a:gd name="connsiteY109" fmla="*/ 2162173 h 2402679"/>
              <a:gd name="connsiteX110" fmla="*/ 3281787 w 6782225"/>
              <a:gd name="connsiteY110" fmla="*/ 2209798 h 2402679"/>
              <a:gd name="connsiteX111" fmla="*/ 3350844 w 6782225"/>
              <a:gd name="connsiteY111" fmla="*/ 2228848 h 2402679"/>
              <a:gd name="connsiteX112" fmla="*/ 3362750 w 6782225"/>
              <a:gd name="connsiteY112" fmla="*/ 2259804 h 2402679"/>
              <a:gd name="connsiteX113" fmla="*/ 3362750 w 6782225"/>
              <a:gd name="connsiteY113" fmla="*/ 2295523 h 2402679"/>
              <a:gd name="connsiteX114" fmla="*/ 3315125 w 6782225"/>
              <a:gd name="connsiteY114" fmla="*/ 2331241 h 2402679"/>
              <a:gd name="connsiteX115" fmla="*/ 3269881 w 6782225"/>
              <a:gd name="connsiteY115" fmla="*/ 2288379 h 2402679"/>
              <a:gd name="connsiteX116" fmla="*/ 3246069 w 6782225"/>
              <a:gd name="connsiteY116" fmla="*/ 2240754 h 2402679"/>
              <a:gd name="connsiteX117" fmla="*/ 3219875 w 6782225"/>
              <a:gd name="connsiteY117" fmla="*/ 2262185 h 2402679"/>
              <a:gd name="connsiteX118" fmla="*/ 3236544 w 6782225"/>
              <a:gd name="connsiteY118" fmla="*/ 2340766 h 2402679"/>
              <a:gd name="connsiteX119" fmla="*/ 3303219 w 6782225"/>
              <a:gd name="connsiteY119" fmla="*/ 2357435 h 2402679"/>
              <a:gd name="connsiteX120" fmla="*/ 3410375 w 6782225"/>
              <a:gd name="connsiteY120" fmla="*/ 2374104 h 2402679"/>
              <a:gd name="connsiteX121" fmla="*/ 3524675 w 6782225"/>
              <a:gd name="connsiteY121" fmla="*/ 2328860 h 2402679"/>
              <a:gd name="connsiteX122" fmla="*/ 3629450 w 6782225"/>
              <a:gd name="connsiteY122" fmla="*/ 2324098 h 2402679"/>
              <a:gd name="connsiteX123" fmla="*/ 3703269 w 6782225"/>
              <a:gd name="connsiteY123" fmla="*/ 2336004 h 2402679"/>
              <a:gd name="connsiteX124" fmla="*/ 3738987 w 6782225"/>
              <a:gd name="connsiteY124" fmla="*/ 2290760 h 2402679"/>
              <a:gd name="connsiteX125" fmla="*/ 3786612 w 6782225"/>
              <a:gd name="connsiteY125" fmla="*/ 2269329 h 2402679"/>
              <a:gd name="connsiteX126" fmla="*/ 3829475 w 6782225"/>
              <a:gd name="connsiteY126" fmla="*/ 2274091 h 2402679"/>
              <a:gd name="connsiteX127" fmla="*/ 3879481 w 6782225"/>
              <a:gd name="connsiteY127" fmla="*/ 2328860 h 2402679"/>
              <a:gd name="connsiteX128" fmla="*/ 3884244 w 6782225"/>
              <a:gd name="connsiteY128" fmla="*/ 2331241 h 2402679"/>
              <a:gd name="connsiteX129" fmla="*/ 3924725 w 6782225"/>
              <a:gd name="connsiteY129" fmla="*/ 2355054 h 2402679"/>
              <a:gd name="connsiteX130" fmla="*/ 3981875 w 6782225"/>
              <a:gd name="connsiteY130" fmla="*/ 2359816 h 2402679"/>
              <a:gd name="connsiteX131" fmla="*/ 4022356 w 6782225"/>
              <a:gd name="connsiteY131" fmla="*/ 2350291 h 2402679"/>
              <a:gd name="connsiteX132" fmla="*/ 4055694 w 6782225"/>
              <a:gd name="connsiteY132" fmla="*/ 2307429 h 2402679"/>
              <a:gd name="connsiteX133" fmla="*/ 4189044 w 6782225"/>
              <a:gd name="connsiteY133" fmla="*/ 2338385 h 2402679"/>
              <a:gd name="connsiteX134" fmla="*/ 4250956 w 6782225"/>
              <a:gd name="connsiteY134" fmla="*/ 2269329 h 2402679"/>
              <a:gd name="connsiteX135" fmla="*/ 4427169 w 6782225"/>
              <a:gd name="connsiteY135" fmla="*/ 2297904 h 2402679"/>
              <a:gd name="connsiteX136" fmla="*/ 4481937 w 6782225"/>
              <a:gd name="connsiteY136" fmla="*/ 2297904 h 2402679"/>
              <a:gd name="connsiteX137" fmla="*/ 4541469 w 6782225"/>
              <a:gd name="connsiteY137" fmla="*/ 2193129 h 2402679"/>
              <a:gd name="connsiteX138" fmla="*/ 4648625 w 6782225"/>
              <a:gd name="connsiteY138" fmla="*/ 2228848 h 2402679"/>
              <a:gd name="connsiteX139" fmla="*/ 4686725 w 6782225"/>
              <a:gd name="connsiteY139" fmla="*/ 2255041 h 2402679"/>
              <a:gd name="connsiteX140" fmla="*/ 4748637 w 6782225"/>
              <a:gd name="connsiteY140" fmla="*/ 2183604 h 2402679"/>
              <a:gd name="connsiteX141" fmla="*/ 4984381 w 6782225"/>
              <a:gd name="connsiteY141" fmla="*/ 2216941 h 2402679"/>
              <a:gd name="connsiteX142" fmla="*/ 4941519 w 6782225"/>
              <a:gd name="connsiteY142" fmla="*/ 2274091 h 2402679"/>
              <a:gd name="connsiteX143" fmla="*/ 5001050 w 6782225"/>
              <a:gd name="connsiteY143" fmla="*/ 2336004 h 2402679"/>
              <a:gd name="connsiteX144" fmla="*/ 5036769 w 6782225"/>
              <a:gd name="connsiteY144" fmla="*/ 2364579 h 2402679"/>
              <a:gd name="connsiteX145" fmla="*/ 5220125 w 6782225"/>
              <a:gd name="connsiteY145" fmla="*/ 2378866 h 2402679"/>
              <a:gd name="connsiteX146" fmla="*/ 5422531 w 6782225"/>
              <a:gd name="connsiteY146" fmla="*/ 2362198 h 2402679"/>
              <a:gd name="connsiteX147" fmla="*/ 5620175 w 6782225"/>
              <a:gd name="connsiteY147" fmla="*/ 2340766 h 2402679"/>
              <a:gd name="connsiteX148" fmla="*/ 5789244 w 6782225"/>
              <a:gd name="connsiteY148" fmla="*/ 2319335 h 2402679"/>
              <a:gd name="connsiteX149" fmla="*/ 5896400 w 6782225"/>
              <a:gd name="connsiteY149" fmla="*/ 2328860 h 2402679"/>
              <a:gd name="connsiteX150" fmla="*/ 5972600 w 6782225"/>
              <a:gd name="connsiteY150" fmla="*/ 2288379 h 2402679"/>
              <a:gd name="connsiteX151" fmla="*/ 6029750 w 6782225"/>
              <a:gd name="connsiteY151" fmla="*/ 2221704 h 2402679"/>
              <a:gd name="connsiteX152" fmla="*/ 6082137 w 6782225"/>
              <a:gd name="connsiteY152" fmla="*/ 2212179 h 2402679"/>
              <a:gd name="connsiteX153" fmla="*/ 6220250 w 6782225"/>
              <a:gd name="connsiteY153" fmla="*/ 2250279 h 2402679"/>
              <a:gd name="connsiteX154" fmla="*/ 6279781 w 6782225"/>
              <a:gd name="connsiteY154" fmla="*/ 2238373 h 2402679"/>
              <a:gd name="connsiteX155" fmla="*/ 6358362 w 6782225"/>
              <a:gd name="connsiteY155" fmla="*/ 2266948 h 2402679"/>
              <a:gd name="connsiteX156" fmla="*/ 6420275 w 6782225"/>
              <a:gd name="connsiteY156" fmla="*/ 2309810 h 2402679"/>
              <a:gd name="connsiteX157" fmla="*/ 6515525 w 6782225"/>
              <a:gd name="connsiteY157" fmla="*/ 2316954 h 2402679"/>
              <a:gd name="connsiteX158" fmla="*/ 6553625 w 6782225"/>
              <a:gd name="connsiteY158" fmla="*/ 2300285 h 2402679"/>
              <a:gd name="connsiteX159" fmla="*/ 6615537 w 6782225"/>
              <a:gd name="connsiteY159" fmla="*/ 2300285 h 2402679"/>
              <a:gd name="connsiteX160" fmla="*/ 6734600 w 6782225"/>
              <a:gd name="connsiteY160" fmla="*/ 2321716 h 2402679"/>
              <a:gd name="connsiteX161" fmla="*/ 6779844 w 6782225"/>
              <a:gd name="connsiteY161" fmla="*/ 2305048 h 2402679"/>
              <a:gd name="connsiteX162" fmla="*/ 6763175 w 6782225"/>
              <a:gd name="connsiteY162" fmla="*/ 2247898 h 2402679"/>
              <a:gd name="connsiteX163" fmla="*/ 6782225 w 6782225"/>
              <a:gd name="connsiteY163" fmla="*/ 2188366 h 2402679"/>
              <a:gd name="connsiteX164" fmla="*/ 6767937 w 6782225"/>
              <a:gd name="connsiteY164" fmla="*/ 2121691 h 2402679"/>
              <a:gd name="connsiteX165" fmla="*/ 6751269 w 6782225"/>
              <a:gd name="connsiteY165" fmla="*/ 2069304 h 2402679"/>
              <a:gd name="connsiteX166" fmla="*/ 6777462 w 6782225"/>
              <a:gd name="connsiteY166" fmla="*/ 2052635 h 2402679"/>
              <a:gd name="connsiteX167" fmla="*/ 6770319 w 6782225"/>
              <a:gd name="connsiteY167" fmla="*/ 1988341 h 240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782225" h="2402679">
                <a:moveTo>
                  <a:pt x="6770319" y="1988341"/>
                </a:moveTo>
                <a:lnTo>
                  <a:pt x="6660781" y="1952623"/>
                </a:lnTo>
                <a:lnTo>
                  <a:pt x="6603631" y="1966910"/>
                </a:lnTo>
                <a:lnTo>
                  <a:pt x="6544100" y="1947860"/>
                </a:lnTo>
                <a:lnTo>
                  <a:pt x="6434562" y="1888329"/>
                </a:lnTo>
                <a:lnTo>
                  <a:pt x="6275019" y="1857373"/>
                </a:lnTo>
                <a:lnTo>
                  <a:pt x="6103569" y="1833560"/>
                </a:lnTo>
                <a:lnTo>
                  <a:pt x="5974981" y="1757360"/>
                </a:lnTo>
                <a:lnTo>
                  <a:pt x="5896400" y="1728785"/>
                </a:lnTo>
                <a:lnTo>
                  <a:pt x="5684469" y="1700210"/>
                </a:lnTo>
                <a:lnTo>
                  <a:pt x="5553500" y="1693066"/>
                </a:lnTo>
                <a:lnTo>
                  <a:pt x="5479681" y="1631154"/>
                </a:lnTo>
                <a:lnTo>
                  <a:pt x="5436819" y="1557335"/>
                </a:lnTo>
                <a:lnTo>
                  <a:pt x="5360619" y="1519235"/>
                </a:lnTo>
                <a:lnTo>
                  <a:pt x="5167737" y="1464466"/>
                </a:lnTo>
                <a:lnTo>
                  <a:pt x="5039150" y="1433510"/>
                </a:lnTo>
                <a:lnTo>
                  <a:pt x="4946281" y="1414460"/>
                </a:lnTo>
                <a:lnTo>
                  <a:pt x="4803406" y="1643060"/>
                </a:lnTo>
                <a:lnTo>
                  <a:pt x="4751019" y="1709735"/>
                </a:lnTo>
                <a:lnTo>
                  <a:pt x="4208094" y="1733548"/>
                </a:lnTo>
                <a:lnTo>
                  <a:pt x="3793756" y="1740691"/>
                </a:lnTo>
                <a:lnTo>
                  <a:pt x="3107956" y="1762123"/>
                </a:lnTo>
                <a:lnTo>
                  <a:pt x="2657900" y="1764504"/>
                </a:lnTo>
                <a:lnTo>
                  <a:pt x="2434062" y="1762123"/>
                </a:lnTo>
                <a:lnTo>
                  <a:pt x="2307856" y="1733548"/>
                </a:lnTo>
                <a:lnTo>
                  <a:pt x="2250706" y="1712116"/>
                </a:lnTo>
                <a:lnTo>
                  <a:pt x="2203081" y="1671635"/>
                </a:lnTo>
                <a:lnTo>
                  <a:pt x="2155456" y="1571623"/>
                </a:lnTo>
                <a:lnTo>
                  <a:pt x="2126881" y="1443035"/>
                </a:lnTo>
                <a:lnTo>
                  <a:pt x="2100687" y="1314448"/>
                </a:lnTo>
                <a:lnTo>
                  <a:pt x="2064969" y="1259679"/>
                </a:lnTo>
                <a:lnTo>
                  <a:pt x="1953050" y="1193004"/>
                </a:lnTo>
                <a:lnTo>
                  <a:pt x="1824462" y="1150141"/>
                </a:lnTo>
                <a:lnTo>
                  <a:pt x="1698256" y="1140616"/>
                </a:lnTo>
                <a:lnTo>
                  <a:pt x="1588719" y="1145379"/>
                </a:lnTo>
                <a:lnTo>
                  <a:pt x="1538712" y="1159666"/>
                </a:lnTo>
                <a:lnTo>
                  <a:pt x="1498231" y="1140616"/>
                </a:lnTo>
                <a:lnTo>
                  <a:pt x="1433937" y="1085848"/>
                </a:lnTo>
                <a:lnTo>
                  <a:pt x="1395837" y="1026316"/>
                </a:lnTo>
                <a:lnTo>
                  <a:pt x="1414887" y="1002504"/>
                </a:lnTo>
                <a:lnTo>
                  <a:pt x="1262487" y="935829"/>
                </a:lnTo>
                <a:lnTo>
                  <a:pt x="1141044" y="1023935"/>
                </a:lnTo>
                <a:lnTo>
                  <a:pt x="1021981" y="1009648"/>
                </a:lnTo>
                <a:lnTo>
                  <a:pt x="952925" y="1014410"/>
                </a:lnTo>
                <a:lnTo>
                  <a:pt x="876727" y="966786"/>
                </a:lnTo>
                <a:lnTo>
                  <a:pt x="767189" y="873917"/>
                </a:lnTo>
                <a:lnTo>
                  <a:pt x="624312" y="776285"/>
                </a:lnTo>
                <a:lnTo>
                  <a:pt x="550495" y="666748"/>
                </a:lnTo>
                <a:cubicBezTo>
                  <a:pt x="525889" y="617933"/>
                  <a:pt x="481439" y="586183"/>
                  <a:pt x="455245" y="542924"/>
                </a:cubicBezTo>
                <a:cubicBezTo>
                  <a:pt x="427067" y="471090"/>
                  <a:pt x="374283" y="371474"/>
                  <a:pt x="345708" y="280987"/>
                </a:cubicBezTo>
                <a:cubicBezTo>
                  <a:pt x="317133" y="190500"/>
                  <a:pt x="305622" y="14288"/>
                  <a:pt x="283794" y="0"/>
                </a:cubicBezTo>
                <a:lnTo>
                  <a:pt x="207596" y="2381"/>
                </a:lnTo>
                <a:lnTo>
                  <a:pt x="188546" y="71437"/>
                </a:lnTo>
                <a:lnTo>
                  <a:pt x="112346" y="78579"/>
                </a:lnTo>
                <a:cubicBezTo>
                  <a:pt x="100440" y="82548"/>
                  <a:pt x="59164" y="26590"/>
                  <a:pt x="59958" y="111918"/>
                </a:cubicBezTo>
                <a:cubicBezTo>
                  <a:pt x="65118" y="137318"/>
                  <a:pt x="43291" y="191292"/>
                  <a:pt x="36147" y="283367"/>
                </a:cubicBezTo>
                <a:cubicBezTo>
                  <a:pt x="26225" y="347264"/>
                  <a:pt x="-3937" y="354408"/>
                  <a:pt x="428" y="411955"/>
                </a:cubicBezTo>
                <a:cubicBezTo>
                  <a:pt x="4793" y="469502"/>
                  <a:pt x="41305" y="584200"/>
                  <a:pt x="62339" y="628650"/>
                </a:cubicBezTo>
                <a:lnTo>
                  <a:pt x="171877" y="726278"/>
                </a:lnTo>
                <a:lnTo>
                  <a:pt x="150445" y="802480"/>
                </a:lnTo>
                <a:lnTo>
                  <a:pt x="167115" y="907254"/>
                </a:lnTo>
                <a:lnTo>
                  <a:pt x="243314" y="1028698"/>
                </a:lnTo>
                <a:lnTo>
                  <a:pt x="305226" y="1057272"/>
                </a:lnTo>
                <a:lnTo>
                  <a:pt x="379045" y="1119185"/>
                </a:lnTo>
                <a:lnTo>
                  <a:pt x="429051" y="1152523"/>
                </a:lnTo>
                <a:lnTo>
                  <a:pt x="498106" y="1185860"/>
                </a:lnTo>
                <a:cubicBezTo>
                  <a:pt x="488184" y="1270791"/>
                  <a:pt x="527872" y="1182289"/>
                  <a:pt x="555256" y="1226342"/>
                </a:cubicBezTo>
                <a:cubicBezTo>
                  <a:pt x="574306" y="1254520"/>
                  <a:pt x="594548" y="1317623"/>
                  <a:pt x="612407" y="1354929"/>
                </a:cubicBezTo>
                <a:cubicBezTo>
                  <a:pt x="630266" y="1392235"/>
                  <a:pt x="637409" y="1432717"/>
                  <a:pt x="662412" y="1450179"/>
                </a:cubicBezTo>
                <a:cubicBezTo>
                  <a:pt x="696543" y="1502567"/>
                  <a:pt x="714800" y="1398981"/>
                  <a:pt x="762425" y="1459703"/>
                </a:cubicBezTo>
                <a:cubicBezTo>
                  <a:pt x="810050" y="1520425"/>
                  <a:pt x="756472" y="1477564"/>
                  <a:pt x="771950" y="1523998"/>
                </a:cubicBezTo>
                <a:lnTo>
                  <a:pt x="738613" y="1619247"/>
                </a:lnTo>
                <a:lnTo>
                  <a:pt x="679081" y="1709735"/>
                </a:lnTo>
                <a:lnTo>
                  <a:pt x="707656" y="1666873"/>
                </a:lnTo>
                <a:cubicBezTo>
                  <a:pt x="735437" y="1672032"/>
                  <a:pt x="719165" y="1723229"/>
                  <a:pt x="764806" y="1750216"/>
                </a:cubicBezTo>
                <a:cubicBezTo>
                  <a:pt x="810447" y="1777203"/>
                  <a:pt x="952925" y="1814510"/>
                  <a:pt x="981500" y="1828798"/>
                </a:cubicBezTo>
                <a:cubicBezTo>
                  <a:pt x="1010075" y="1843086"/>
                  <a:pt x="989041" y="1809351"/>
                  <a:pt x="1017219" y="1826417"/>
                </a:cubicBezTo>
                <a:lnTo>
                  <a:pt x="1086275" y="1840704"/>
                </a:lnTo>
                <a:lnTo>
                  <a:pt x="1188669" y="1840704"/>
                </a:lnTo>
                <a:lnTo>
                  <a:pt x="1257725" y="1802604"/>
                </a:lnTo>
                <a:lnTo>
                  <a:pt x="1317256" y="1800223"/>
                </a:lnTo>
                <a:lnTo>
                  <a:pt x="1424412" y="1871660"/>
                </a:lnTo>
                <a:lnTo>
                  <a:pt x="1429175" y="1840704"/>
                </a:lnTo>
                <a:lnTo>
                  <a:pt x="1500612" y="1878804"/>
                </a:lnTo>
                <a:lnTo>
                  <a:pt x="1622056" y="1962148"/>
                </a:lnTo>
                <a:lnTo>
                  <a:pt x="1700637" y="1978816"/>
                </a:lnTo>
                <a:lnTo>
                  <a:pt x="1764931" y="2093116"/>
                </a:lnTo>
                <a:lnTo>
                  <a:pt x="1976862" y="2193129"/>
                </a:lnTo>
                <a:lnTo>
                  <a:pt x="2091162" y="2200273"/>
                </a:lnTo>
                <a:lnTo>
                  <a:pt x="2312619" y="2181223"/>
                </a:lnTo>
                <a:lnTo>
                  <a:pt x="2419775" y="2181223"/>
                </a:lnTo>
                <a:lnTo>
                  <a:pt x="2488831" y="2216941"/>
                </a:lnTo>
                <a:lnTo>
                  <a:pt x="2543600" y="2269329"/>
                </a:lnTo>
                <a:lnTo>
                  <a:pt x="2619800" y="2250279"/>
                </a:lnTo>
                <a:lnTo>
                  <a:pt x="2710287" y="2233610"/>
                </a:lnTo>
                <a:lnTo>
                  <a:pt x="2765056" y="2252660"/>
                </a:lnTo>
                <a:lnTo>
                  <a:pt x="2886500" y="2352673"/>
                </a:lnTo>
                <a:lnTo>
                  <a:pt x="2965081" y="2395535"/>
                </a:lnTo>
                <a:lnTo>
                  <a:pt x="3062712" y="2402679"/>
                </a:lnTo>
                <a:lnTo>
                  <a:pt x="3150819" y="2390773"/>
                </a:lnTo>
                <a:lnTo>
                  <a:pt x="3184156" y="2352673"/>
                </a:lnTo>
                <a:lnTo>
                  <a:pt x="3155581" y="2295523"/>
                </a:lnTo>
                <a:lnTo>
                  <a:pt x="3060331" y="2262185"/>
                </a:lnTo>
                <a:lnTo>
                  <a:pt x="2943650" y="2262185"/>
                </a:lnTo>
                <a:lnTo>
                  <a:pt x="2912694" y="2245516"/>
                </a:lnTo>
                <a:lnTo>
                  <a:pt x="2934125" y="2224085"/>
                </a:lnTo>
                <a:lnTo>
                  <a:pt x="3026994" y="2212179"/>
                </a:lnTo>
                <a:lnTo>
                  <a:pt x="3115100" y="2214560"/>
                </a:lnTo>
                <a:lnTo>
                  <a:pt x="3193681" y="2159791"/>
                </a:lnTo>
                <a:lnTo>
                  <a:pt x="3231781" y="2162173"/>
                </a:lnTo>
                <a:lnTo>
                  <a:pt x="3281787" y="2209798"/>
                </a:lnTo>
                <a:lnTo>
                  <a:pt x="3350844" y="2228848"/>
                </a:lnTo>
                <a:lnTo>
                  <a:pt x="3362750" y="2259804"/>
                </a:lnTo>
                <a:lnTo>
                  <a:pt x="3362750" y="2295523"/>
                </a:lnTo>
                <a:lnTo>
                  <a:pt x="3315125" y="2331241"/>
                </a:lnTo>
                <a:lnTo>
                  <a:pt x="3269881" y="2288379"/>
                </a:lnTo>
                <a:lnTo>
                  <a:pt x="3246069" y="2240754"/>
                </a:lnTo>
                <a:lnTo>
                  <a:pt x="3219875" y="2262185"/>
                </a:lnTo>
                <a:lnTo>
                  <a:pt x="3236544" y="2340766"/>
                </a:lnTo>
                <a:lnTo>
                  <a:pt x="3303219" y="2357435"/>
                </a:lnTo>
                <a:lnTo>
                  <a:pt x="3410375" y="2374104"/>
                </a:lnTo>
                <a:lnTo>
                  <a:pt x="3524675" y="2328860"/>
                </a:lnTo>
                <a:lnTo>
                  <a:pt x="3629450" y="2324098"/>
                </a:lnTo>
                <a:lnTo>
                  <a:pt x="3703269" y="2336004"/>
                </a:lnTo>
                <a:lnTo>
                  <a:pt x="3738987" y="2290760"/>
                </a:lnTo>
                <a:lnTo>
                  <a:pt x="3786612" y="2269329"/>
                </a:lnTo>
                <a:lnTo>
                  <a:pt x="3829475" y="2274091"/>
                </a:lnTo>
                <a:lnTo>
                  <a:pt x="3879481" y="2328860"/>
                </a:lnTo>
                <a:lnTo>
                  <a:pt x="3884244" y="2331241"/>
                </a:lnTo>
                <a:lnTo>
                  <a:pt x="3924725" y="2355054"/>
                </a:lnTo>
                <a:lnTo>
                  <a:pt x="3981875" y="2359816"/>
                </a:lnTo>
                <a:lnTo>
                  <a:pt x="4022356" y="2350291"/>
                </a:lnTo>
                <a:lnTo>
                  <a:pt x="4055694" y="2307429"/>
                </a:lnTo>
                <a:lnTo>
                  <a:pt x="4189044" y="2338385"/>
                </a:lnTo>
                <a:lnTo>
                  <a:pt x="4250956" y="2269329"/>
                </a:lnTo>
                <a:lnTo>
                  <a:pt x="4427169" y="2297904"/>
                </a:lnTo>
                <a:lnTo>
                  <a:pt x="4481937" y="2297904"/>
                </a:lnTo>
                <a:lnTo>
                  <a:pt x="4541469" y="2193129"/>
                </a:lnTo>
                <a:lnTo>
                  <a:pt x="4648625" y="2228848"/>
                </a:lnTo>
                <a:lnTo>
                  <a:pt x="4686725" y="2255041"/>
                </a:lnTo>
                <a:lnTo>
                  <a:pt x="4748637" y="2183604"/>
                </a:lnTo>
                <a:lnTo>
                  <a:pt x="4984381" y="2216941"/>
                </a:lnTo>
                <a:lnTo>
                  <a:pt x="4941519" y="2274091"/>
                </a:lnTo>
                <a:lnTo>
                  <a:pt x="5001050" y="2336004"/>
                </a:lnTo>
                <a:lnTo>
                  <a:pt x="5036769" y="2364579"/>
                </a:lnTo>
                <a:lnTo>
                  <a:pt x="5220125" y="2378866"/>
                </a:lnTo>
                <a:lnTo>
                  <a:pt x="5422531" y="2362198"/>
                </a:lnTo>
                <a:lnTo>
                  <a:pt x="5620175" y="2340766"/>
                </a:lnTo>
                <a:lnTo>
                  <a:pt x="5789244" y="2319335"/>
                </a:lnTo>
                <a:lnTo>
                  <a:pt x="5896400" y="2328860"/>
                </a:lnTo>
                <a:lnTo>
                  <a:pt x="5972600" y="2288379"/>
                </a:lnTo>
                <a:lnTo>
                  <a:pt x="6029750" y="2221704"/>
                </a:lnTo>
                <a:lnTo>
                  <a:pt x="6082137" y="2212179"/>
                </a:lnTo>
                <a:lnTo>
                  <a:pt x="6220250" y="2250279"/>
                </a:lnTo>
                <a:lnTo>
                  <a:pt x="6279781" y="2238373"/>
                </a:lnTo>
                <a:lnTo>
                  <a:pt x="6358362" y="2266948"/>
                </a:lnTo>
                <a:lnTo>
                  <a:pt x="6420275" y="2309810"/>
                </a:lnTo>
                <a:lnTo>
                  <a:pt x="6515525" y="2316954"/>
                </a:lnTo>
                <a:lnTo>
                  <a:pt x="6553625" y="2300285"/>
                </a:lnTo>
                <a:lnTo>
                  <a:pt x="6615537" y="2300285"/>
                </a:lnTo>
                <a:lnTo>
                  <a:pt x="6734600" y="2321716"/>
                </a:lnTo>
                <a:lnTo>
                  <a:pt x="6779844" y="2305048"/>
                </a:lnTo>
                <a:lnTo>
                  <a:pt x="6763175" y="2247898"/>
                </a:lnTo>
                <a:lnTo>
                  <a:pt x="6782225" y="2188366"/>
                </a:lnTo>
                <a:lnTo>
                  <a:pt x="6767937" y="2121691"/>
                </a:lnTo>
                <a:lnTo>
                  <a:pt x="6751269" y="2069304"/>
                </a:lnTo>
                <a:lnTo>
                  <a:pt x="6777462" y="2052635"/>
                </a:lnTo>
                <a:lnTo>
                  <a:pt x="6770319" y="1988341"/>
                </a:lnTo>
                <a:close/>
              </a:path>
            </a:pathLst>
          </a:custGeom>
          <a:solidFill>
            <a:srgbClr val="F8CBAD">
              <a:alpha val="34902"/>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42531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667268-FF99-5A7D-96CA-D41E86D9FC4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10">
            <a:extLst>
              <a:ext uri="{FF2B5EF4-FFF2-40B4-BE49-F238E27FC236}">
                <a16:creationId xmlns:a16="http://schemas.microsoft.com/office/drawing/2014/main" id="{E6CB36DE-0C42-1849-04BD-FC2DB5780E4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2" name="TextBox 11">
            <a:extLst>
              <a:ext uri="{FF2B5EF4-FFF2-40B4-BE49-F238E27FC236}">
                <a16:creationId xmlns:a16="http://schemas.microsoft.com/office/drawing/2014/main" id="{F9BD3483-61D7-19AD-D867-7A2E3EC6429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pic>
        <p:nvPicPr>
          <p:cNvPr id="5" name="Picture 4">
            <a:extLst>
              <a:ext uri="{FF2B5EF4-FFF2-40B4-BE49-F238E27FC236}">
                <a16:creationId xmlns:a16="http://schemas.microsoft.com/office/drawing/2014/main" id="{C5BEDCB7-8573-D36A-E42D-726A440245CD}"/>
              </a:ext>
            </a:extLst>
          </p:cNvPr>
          <p:cNvPicPr>
            <a:picLocks noChangeAspect="1"/>
          </p:cNvPicPr>
          <p:nvPr/>
        </p:nvPicPr>
        <p:blipFill>
          <a:blip r:embed="rId5"/>
          <a:stretch>
            <a:fillRect/>
          </a:stretch>
        </p:blipFill>
        <p:spPr>
          <a:xfrm>
            <a:off x="2852224" y="563895"/>
            <a:ext cx="8874863" cy="5857527"/>
          </a:xfrm>
          <a:prstGeom prst="rect">
            <a:avLst/>
          </a:prstGeom>
        </p:spPr>
      </p:pic>
      <p:sp>
        <p:nvSpPr>
          <p:cNvPr id="13" name="TextBox 12">
            <a:extLst>
              <a:ext uri="{FF2B5EF4-FFF2-40B4-BE49-F238E27FC236}">
                <a16:creationId xmlns:a16="http://schemas.microsoft.com/office/drawing/2014/main" id="{983A801F-423B-0A42-F522-EF45EC5A4448}"/>
              </a:ext>
            </a:extLst>
          </p:cNvPr>
          <p:cNvSpPr txBox="1"/>
          <p:nvPr/>
        </p:nvSpPr>
        <p:spPr>
          <a:xfrm>
            <a:off x="357447" y="6051666"/>
            <a:ext cx="1695796" cy="461665"/>
          </a:xfrm>
          <a:prstGeom prst="rect">
            <a:avLst/>
          </a:prstGeom>
          <a:noFill/>
        </p:spPr>
        <p:txBody>
          <a:bodyPr wrap="square" rtlCol="0">
            <a:spAutoFit/>
          </a:bodyPr>
          <a:lstStyle/>
          <a:p>
            <a:r>
              <a:rPr lang="en-GB" sz="2400" dirty="0">
                <a:solidFill>
                  <a:schemeClr val="accent4"/>
                </a:solidFill>
              </a:rPr>
              <a:t>Stratigraphy</a:t>
            </a:r>
            <a:endParaRPr lang="en-IE" sz="2400" dirty="0">
              <a:solidFill>
                <a:schemeClr val="accent4"/>
              </a:solidFill>
            </a:endParaRPr>
          </a:p>
        </p:txBody>
      </p:sp>
      <p:pic>
        <p:nvPicPr>
          <p:cNvPr id="4100" name="Picture 4">
            <a:extLst>
              <a:ext uri="{FF2B5EF4-FFF2-40B4-BE49-F238E27FC236}">
                <a16:creationId xmlns:a16="http://schemas.microsoft.com/office/drawing/2014/main" id="{24237DD5-3C61-1E84-A06C-8C2F7F12A4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862"/>
          <a:stretch/>
        </p:blipFill>
        <p:spPr bwMode="auto">
          <a:xfrm>
            <a:off x="298045" y="1391017"/>
            <a:ext cx="2752725" cy="2846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8F7ABC-08A8-A09D-0B5D-108BB418CB6C}"/>
              </a:ext>
            </a:extLst>
          </p:cNvPr>
          <p:cNvSpPr txBox="1"/>
          <p:nvPr/>
        </p:nvSpPr>
        <p:spPr>
          <a:xfrm>
            <a:off x="1452563" y="2528885"/>
            <a:ext cx="777600" cy="244800"/>
          </a:xfrm>
          <a:prstGeom prst="rect">
            <a:avLst/>
          </a:prstGeom>
          <a:solidFill>
            <a:srgbClr val="D9BFD3"/>
          </a:solidFill>
          <a:ln>
            <a:solidFill>
              <a:schemeClr val="bg1">
                <a:lumMod val="75000"/>
              </a:schemeClr>
            </a:solidFill>
          </a:ln>
        </p:spPr>
        <p:txBody>
          <a:bodyPr wrap="square" lIns="57600" rtlCol="0">
            <a:spAutoFit/>
          </a:bodyPr>
          <a:lstStyle/>
          <a:p>
            <a:r>
              <a:rPr lang="en-IE" sz="1000" dirty="0">
                <a:solidFill>
                  <a:schemeClr val="accent1">
                    <a:lumMod val="75000"/>
                  </a:schemeClr>
                </a:solidFill>
                <a:latin typeface="Arial" panose="020B0604020202020204" pitchFamily="34" charset="0"/>
                <a:cs typeface="Arial" panose="020B0604020202020204" pitchFamily="34" charset="0"/>
              </a:rPr>
              <a:t>Norian</a:t>
            </a:r>
          </a:p>
        </p:txBody>
      </p:sp>
      <p:sp>
        <p:nvSpPr>
          <p:cNvPr id="3" name="TextBox 2">
            <a:extLst>
              <a:ext uri="{FF2B5EF4-FFF2-40B4-BE49-F238E27FC236}">
                <a16:creationId xmlns:a16="http://schemas.microsoft.com/office/drawing/2014/main" id="{2C99EAD3-3729-747B-5382-EEE628CFDF63}"/>
              </a:ext>
            </a:extLst>
          </p:cNvPr>
          <p:cNvSpPr txBox="1"/>
          <p:nvPr/>
        </p:nvSpPr>
        <p:spPr>
          <a:xfrm>
            <a:off x="1447802" y="3240574"/>
            <a:ext cx="774000" cy="244800"/>
          </a:xfrm>
          <a:prstGeom prst="rect">
            <a:avLst/>
          </a:prstGeom>
          <a:solidFill>
            <a:srgbClr val="FF99CC"/>
          </a:solidFill>
          <a:ln>
            <a:solidFill>
              <a:srgbClr val="D9BFD3"/>
            </a:solidFill>
          </a:ln>
        </p:spPr>
        <p:txBody>
          <a:bodyPr wrap="square" lIns="46800" tIns="36000" rtlCol="0">
            <a:spAutoFit/>
          </a:bodyPr>
          <a:lstStyle/>
          <a:p>
            <a:r>
              <a:rPr lang="en-IE" sz="1050" b="1" dirty="0">
                <a:solidFill>
                  <a:srgbClr val="FF0000"/>
                </a:solidFill>
                <a:latin typeface="Arial" panose="020B0604020202020204" pitchFamily="34" charset="0"/>
                <a:cs typeface="Arial" panose="020B0604020202020204" pitchFamily="34" charset="0"/>
              </a:rPr>
              <a:t>Anisian</a:t>
            </a:r>
          </a:p>
        </p:txBody>
      </p:sp>
    </p:spTree>
    <p:extLst>
      <p:ext uri="{BB962C8B-B14F-4D97-AF65-F5344CB8AC3E}">
        <p14:creationId xmlns:p14="http://schemas.microsoft.com/office/powerpoint/2010/main" val="133366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620088-489D-E1A4-7D1A-E7A23212BEB2}"/>
              </a:ext>
            </a:extLst>
          </p:cNvPr>
          <p:cNvGrpSpPr/>
          <p:nvPr/>
        </p:nvGrpSpPr>
        <p:grpSpPr>
          <a:xfrm>
            <a:off x="-16627" y="2662"/>
            <a:ext cx="12192000" cy="6858000"/>
            <a:chOff x="0" y="0"/>
            <a:chExt cx="12192000" cy="6858000"/>
          </a:xfrm>
        </p:grpSpPr>
        <p:sp>
          <p:nvSpPr>
            <p:cNvPr id="5" name="Rectangle 4">
              <a:extLst>
                <a:ext uri="{FF2B5EF4-FFF2-40B4-BE49-F238E27FC236}">
                  <a16:creationId xmlns:a16="http://schemas.microsoft.com/office/drawing/2014/main" id="{CF9864AF-C3C8-16F0-8E2F-22CBAF22B169}"/>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3E2DA467-F692-997E-7CE2-12F5B72591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9D622520-945D-6956-5AA3-B66CC6560F1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21" name="Group 20">
            <a:extLst>
              <a:ext uri="{FF2B5EF4-FFF2-40B4-BE49-F238E27FC236}">
                <a16:creationId xmlns:a16="http://schemas.microsoft.com/office/drawing/2014/main" id="{7F3C0F41-7446-2759-667C-16CFDD0E4539}"/>
              </a:ext>
            </a:extLst>
          </p:cNvPr>
          <p:cNvGrpSpPr/>
          <p:nvPr/>
        </p:nvGrpSpPr>
        <p:grpSpPr>
          <a:xfrm>
            <a:off x="419792" y="1301262"/>
            <a:ext cx="11463250" cy="4102971"/>
            <a:chOff x="457200" y="789710"/>
            <a:chExt cx="11463250" cy="3607724"/>
          </a:xfrm>
        </p:grpSpPr>
        <p:sp>
          <p:nvSpPr>
            <p:cNvPr id="8" name="Rectangle 7">
              <a:extLst>
                <a:ext uri="{FF2B5EF4-FFF2-40B4-BE49-F238E27FC236}">
                  <a16:creationId xmlns:a16="http://schemas.microsoft.com/office/drawing/2014/main" id="{BE949E1B-F3B7-8F7B-E09E-59911C3F51BA}"/>
                </a:ext>
              </a:extLst>
            </p:cNvPr>
            <p:cNvSpPr/>
            <p:nvPr/>
          </p:nvSpPr>
          <p:spPr>
            <a:xfrm>
              <a:off x="457200" y="789710"/>
              <a:ext cx="8121535" cy="36077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extBox 11">
              <a:extLst>
                <a:ext uri="{FF2B5EF4-FFF2-40B4-BE49-F238E27FC236}">
                  <a16:creationId xmlns:a16="http://schemas.microsoft.com/office/drawing/2014/main" id="{C5CC19E0-561B-1B3E-39E2-0B8738B9742D}"/>
                </a:ext>
              </a:extLst>
            </p:cNvPr>
            <p:cNvSpPr txBox="1"/>
            <p:nvPr/>
          </p:nvSpPr>
          <p:spPr>
            <a:xfrm>
              <a:off x="8636923" y="1542092"/>
              <a:ext cx="3283527" cy="270627"/>
            </a:xfrm>
            <a:prstGeom prst="rect">
              <a:avLst/>
            </a:prstGeom>
            <a:noFill/>
          </p:spPr>
          <p:txBody>
            <a:bodyPr wrap="square" rtlCol="0">
              <a:spAutoFit/>
            </a:bodyPr>
            <a:lstStyle/>
            <a:p>
              <a:r>
                <a:rPr lang="en-IE" sz="1400" dirty="0">
                  <a:solidFill>
                    <a:schemeClr val="bg1"/>
                  </a:solidFill>
                </a:rPr>
                <a:t>Unconformity, uplift and folding</a:t>
              </a:r>
            </a:p>
          </p:txBody>
        </p:sp>
        <p:sp>
          <p:nvSpPr>
            <p:cNvPr id="13" name="TextBox 12">
              <a:extLst>
                <a:ext uri="{FF2B5EF4-FFF2-40B4-BE49-F238E27FC236}">
                  <a16:creationId xmlns:a16="http://schemas.microsoft.com/office/drawing/2014/main" id="{2DB998D5-6821-B98E-9077-0A4068C1DF47}"/>
                </a:ext>
              </a:extLst>
            </p:cNvPr>
            <p:cNvSpPr txBox="1"/>
            <p:nvPr/>
          </p:nvSpPr>
          <p:spPr>
            <a:xfrm>
              <a:off x="8681256" y="2911924"/>
              <a:ext cx="2312108" cy="270627"/>
            </a:xfrm>
            <a:prstGeom prst="rect">
              <a:avLst/>
            </a:prstGeom>
            <a:noFill/>
          </p:spPr>
          <p:txBody>
            <a:bodyPr wrap="none" rtlCol="0">
              <a:spAutoFit/>
            </a:bodyPr>
            <a:lstStyle/>
            <a:p>
              <a:r>
                <a:rPr lang="en-IE" sz="1400" i="1" dirty="0">
                  <a:solidFill>
                    <a:srgbClr val="FF0000"/>
                  </a:solidFill>
                </a:rPr>
                <a:t>Extension, Rifting &amp; Inversion</a:t>
              </a:r>
            </a:p>
          </p:txBody>
        </p:sp>
        <p:grpSp>
          <p:nvGrpSpPr>
            <p:cNvPr id="18" name="Group 17">
              <a:extLst>
                <a:ext uri="{FF2B5EF4-FFF2-40B4-BE49-F238E27FC236}">
                  <a16:creationId xmlns:a16="http://schemas.microsoft.com/office/drawing/2014/main" id="{76E45A16-07B0-4C95-A1BB-0F61D2079AD1}"/>
                </a:ext>
              </a:extLst>
            </p:cNvPr>
            <p:cNvGrpSpPr/>
            <p:nvPr/>
          </p:nvGrpSpPr>
          <p:grpSpPr>
            <a:xfrm>
              <a:off x="548640" y="1128484"/>
              <a:ext cx="7348451" cy="2978004"/>
              <a:chOff x="640080" y="1095232"/>
              <a:chExt cx="7348451" cy="2978004"/>
            </a:xfrm>
          </p:grpSpPr>
          <p:pic>
            <p:nvPicPr>
              <p:cNvPr id="11" name="Picture 10">
                <a:extLst>
                  <a:ext uri="{FF2B5EF4-FFF2-40B4-BE49-F238E27FC236}">
                    <a16:creationId xmlns:a16="http://schemas.microsoft.com/office/drawing/2014/main" id="{62F48D78-25A1-9546-7908-C3B61B219064}"/>
                  </a:ext>
                </a:extLst>
              </p:cNvPr>
              <p:cNvPicPr>
                <a:picLocks noChangeAspect="1"/>
              </p:cNvPicPr>
              <p:nvPr/>
            </p:nvPicPr>
            <p:blipFill rotWithShape="1">
              <a:blip r:embed="rId5"/>
              <a:srcRect l="307" t="-1" b="-9631"/>
              <a:stretch/>
            </p:blipFill>
            <p:spPr>
              <a:xfrm>
                <a:off x="723207" y="1095232"/>
                <a:ext cx="7265324" cy="525747"/>
              </a:xfrm>
              <a:prstGeom prst="rect">
                <a:avLst/>
              </a:prstGeom>
            </p:spPr>
          </p:pic>
          <p:grpSp>
            <p:nvGrpSpPr>
              <p:cNvPr id="17" name="Group 16">
                <a:extLst>
                  <a:ext uri="{FF2B5EF4-FFF2-40B4-BE49-F238E27FC236}">
                    <a16:creationId xmlns:a16="http://schemas.microsoft.com/office/drawing/2014/main" id="{556DE0FD-E03B-7462-4A9C-566AF5103764}"/>
                  </a:ext>
                </a:extLst>
              </p:cNvPr>
              <p:cNvGrpSpPr/>
              <p:nvPr/>
            </p:nvGrpSpPr>
            <p:grpSpPr>
              <a:xfrm>
                <a:off x="640080" y="1546168"/>
                <a:ext cx="7339245" cy="2527068"/>
                <a:chOff x="640080" y="1546168"/>
                <a:chExt cx="7339245" cy="2527068"/>
              </a:xfrm>
            </p:grpSpPr>
            <p:pic>
              <p:nvPicPr>
                <p:cNvPr id="9" name="Picture 8">
                  <a:extLst>
                    <a:ext uri="{FF2B5EF4-FFF2-40B4-BE49-F238E27FC236}">
                      <a16:creationId xmlns:a16="http://schemas.microsoft.com/office/drawing/2014/main" id="{99A26629-C532-6B9B-5E66-42F4680EDCDD}"/>
                    </a:ext>
                  </a:extLst>
                </p:cNvPr>
                <p:cNvPicPr>
                  <a:picLocks noChangeAspect="1"/>
                </p:cNvPicPr>
                <p:nvPr/>
              </p:nvPicPr>
              <p:blipFill rotWithShape="1">
                <a:blip r:embed="rId6"/>
                <a:srcRect t="51653"/>
                <a:stretch/>
              </p:blipFill>
              <p:spPr>
                <a:xfrm>
                  <a:off x="731520" y="1571105"/>
                  <a:ext cx="7247805" cy="2502131"/>
                </a:xfrm>
                <a:prstGeom prst="rect">
                  <a:avLst/>
                </a:prstGeom>
              </p:spPr>
            </p:pic>
            <p:sp>
              <p:nvSpPr>
                <p:cNvPr id="10" name="Rectangle 9">
                  <a:extLst>
                    <a:ext uri="{FF2B5EF4-FFF2-40B4-BE49-F238E27FC236}">
                      <a16:creationId xmlns:a16="http://schemas.microsoft.com/office/drawing/2014/main" id="{95080A74-1BE1-767B-6EF7-A3C03126C257}"/>
                    </a:ext>
                  </a:extLst>
                </p:cNvPr>
                <p:cNvSpPr/>
                <p:nvPr/>
              </p:nvSpPr>
              <p:spPr>
                <a:xfrm>
                  <a:off x="640080" y="1546168"/>
                  <a:ext cx="315884"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19" name="TextBox 18">
              <a:extLst>
                <a:ext uri="{FF2B5EF4-FFF2-40B4-BE49-F238E27FC236}">
                  <a16:creationId xmlns:a16="http://schemas.microsoft.com/office/drawing/2014/main" id="{FFEE07EB-71BF-477A-7F5A-56EDE359EC23}"/>
                </a:ext>
              </a:extLst>
            </p:cNvPr>
            <p:cNvSpPr txBox="1"/>
            <p:nvPr/>
          </p:nvSpPr>
          <p:spPr>
            <a:xfrm>
              <a:off x="8689569" y="3700189"/>
              <a:ext cx="1569853" cy="270627"/>
            </a:xfrm>
            <a:prstGeom prst="rect">
              <a:avLst/>
            </a:prstGeom>
            <a:noFill/>
          </p:spPr>
          <p:txBody>
            <a:bodyPr wrap="none" rtlCol="0">
              <a:spAutoFit/>
            </a:bodyPr>
            <a:lstStyle/>
            <a:p>
              <a:r>
                <a:rPr lang="en-IE" sz="1400" i="1" dirty="0">
                  <a:solidFill>
                    <a:srgbClr val="FF0000"/>
                  </a:solidFill>
                </a:rPr>
                <a:t>Extension &amp; Rifting</a:t>
              </a:r>
            </a:p>
          </p:txBody>
        </p:sp>
        <p:sp>
          <p:nvSpPr>
            <p:cNvPr id="20" name="TextBox 19">
              <a:extLst>
                <a:ext uri="{FF2B5EF4-FFF2-40B4-BE49-F238E27FC236}">
                  <a16:creationId xmlns:a16="http://schemas.microsoft.com/office/drawing/2014/main" id="{6DEDFC60-B508-5199-2CBF-C38E2039C390}"/>
                </a:ext>
              </a:extLst>
            </p:cNvPr>
            <p:cNvSpPr txBox="1"/>
            <p:nvPr/>
          </p:nvSpPr>
          <p:spPr>
            <a:xfrm>
              <a:off x="8674331" y="3279645"/>
              <a:ext cx="1569853" cy="270627"/>
            </a:xfrm>
            <a:prstGeom prst="rect">
              <a:avLst/>
            </a:prstGeom>
            <a:noFill/>
          </p:spPr>
          <p:txBody>
            <a:bodyPr wrap="none" rtlCol="0">
              <a:spAutoFit/>
            </a:bodyPr>
            <a:lstStyle/>
            <a:p>
              <a:r>
                <a:rPr lang="en-IE" sz="1400" i="1" dirty="0">
                  <a:solidFill>
                    <a:srgbClr val="FF0000"/>
                  </a:solidFill>
                </a:rPr>
                <a:t>Extension &amp; Rifting</a:t>
              </a:r>
            </a:p>
          </p:txBody>
        </p:sp>
      </p:grpSp>
      <p:sp>
        <p:nvSpPr>
          <p:cNvPr id="23" name="Rectangle 22">
            <a:extLst>
              <a:ext uri="{FF2B5EF4-FFF2-40B4-BE49-F238E27FC236}">
                <a16:creationId xmlns:a16="http://schemas.microsoft.com/office/drawing/2014/main" id="{2656278E-D918-7905-1EA6-84A7E4C3A154}"/>
              </a:ext>
            </a:extLst>
          </p:cNvPr>
          <p:cNvSpPr/>
          <p:nvPr/>
        </p:nvSpPr>
        <p:spPr>
          <a:xfrm>
            <a:off x="6079373" y="4471393"/>
            <a:ext cx="144089" cy="349135"/>
          </a:xfrm>
          <a:prstGeom prst="rect">
            <a:avLst/>
          </a:prstGeom>
          <a:solidFill>
            <a:srgbClr val="4472C4">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FAA72761-2B53-AFA6-3DCB-4E9DBBDB34F0}"/>
              </a:ext>
            </a:extLst>
          </p:cNvPr>
          <p:cNvSpPr/>
          <p:nvPr/>
        </p:nvSpPr>
        <p:spPr>
          <a:xfrm>
            <a:off x="5289665" y="4461643"/>
            <a:ext cx="144089" cy="349135"/>
          </a:xfrm>
          <a:prstGeom prst="rect">
            <a:avLst/>
          </a:prstGeom>
          <a:solidFill>
            <a:srgbClr val="4472C4">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63526BAB-B35E-1D1E-4CE8-485DD51A2239}"/>
              </a:ext>
            </a:extLst>
          </p:cNvPr>
          <p:cNvSpPr txBox="1"/>
          <p:nvPr/>
        </p:nvSpPr>
        <p:spPr>
          <a:xfrm>
            <a:off x="8636923" y="4414059"/>
            <a:ext cx="3000895" cy="307777"/>
          </a:xfrm>
          <a:prstGeom prst="rect">
            <a:avLst/>
          </a:prstGeom>
          <a:noFill/>
        </p:spPr>
        <p:txBody>
          <a:bodyPr wrap="square" rtlCol="0">
            <a:spAutoFit/>
          </a:bodyPr>
          <a:lstStyle/>
          <a:p>
            <a:r>
              <a:rPr lang="en-GB" sz="1400" b="1" dirty="0">
                <a:solidFill>
                  <a:schemeClr val="accent4"/>
                </a:solidFill>
              </a:rPr>
              <a:t>Vratsa District Zn-Pb-Cu</a:t>
            </a:r>
            <a:endParaRPr lang="en-IE" sz="1400" b="1" dirty="0">
              <a:solidFill>
                <a:schemeClr val="accent4"/>
              </a:solidFill>
            </a:endParaRPr>
          </a:p>
        </p:txBody>
      </p:sp>
      <p:cxnSp>
        <p:nvCxnSpPr>
          <p:cNvPr id="29" name="Straight Arrow Connector 28">
            <a:extLst>
              <a:ext uri="{FF2B5EF4-FFF2-40B4-BE49-F238E27FC236}">
                <a16:creationId xmlns:a16="http://schemas.microsoft.com/office/drawing/2014/main" id="{6F59BFFA-5DC9-EB0D-26CA-0B71887CD8FC}"/>
              </a:ext>
            </a:extLst>
          </p:cNvPr>
          <p:cNvCxnSpPr>
            <a:cxnSpLocks/>
          </p:cNvCxnSpPr>
          <p:nvPr/>
        </p:nvCxnSpPr>
        <p:spPr>
          <a:xfrm flipH="1">
            <a:off x="5586153" y="3948546"/>
            <a:ext cx="301752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80A9500-1C66-AF84-E8DE-810331F83354}"/>
              </a:ext>
            </a:extLst>
          </p:cNvPr>
          <p:cNvCxnSpPr>
            <a:cxnSpLocks/>
          </p:cNvCxnSpPr>
          <p:nvPr/>
        </p:nvCxnSpPr>
        <p:spPr>
          <a:xfrm flipH="1">
            <a:off x="7209905" y="4350327"/>
            <a:ext cx="142147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45F1A4-20C7-64A2-01AB-B4979A26D60B}"/>
              </a:ext>
            </a:extLst>
          </p:cNvPr>
          <p:cNvCxnSpPr>
            <a:cxnSpLocks/>
          </p:cNvCxnSpPr>
          <p:nvPr/>
        </p:nvCxnSpPr>
        <p:spPr>
          <a:xfrm flipH="1">
            <a:off x="2161309" y="4832465"/>
            <a:ext cx="645344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B534886-94D5-CD69-E901-4EC4ABAFC76A}"/>
              </a:ext>
            </a:extLst>
          </p:cNvPr>
          <p:cNvCxnSpPr>
            <a:cxnSpLocks/>
          </p:cNvCxnSpPr>
          <p:nvPr/>
        </p:nvCxnSpPr>
        <p:spPr>
          <a:xfrm flipH="1" flipV="1">
            <a:off x="2259623" y="2397436"/>
            <a:ext cx="6281704" cy="99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BE3F966-A99D-4522-78DF-D5630D65125C}"/>
              </a:ext>
            </a:extLst>
          </p:cNvPr>
          <p:cNvCxnSpPr>
            <a:cxnSpLocks/>
          </p:cNvCxnSpPr>
          <p:nvPr/>
        </p:nvCxnSpPr>
        <p:spPr>
          <a:xfrm>
            <a:off x="5461462" y="3865418"/>
            <a:ext cx="133003" cy="216131"/>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B6684CE-7E84-F960-02A0-F1927B16EE6A}"/>
              </a:ext>
            </a:extLst>
          </p:cNvPr>
          <p:cNvSpPr txBox="1"/>
          <p:nvPr/>
        </p:nvSpPr>
        <p:spPr>
          <a:xfrm>
            <a:off x="6515100" y="537882"/>
            <a:ext cx="4619065" cy="461665"/>
          </a:xfrm>
          <a:prstGeom prst="rect">
            <a:avLst/>
          </a:prstGeom>
          <a:noFill/>
        </p:spPr>
        <p:txBody>
          <a:bodyPr wrap="square" rtlCol="0">
            <a:spAutoFit/>
          </a:bodyPr>
          <a:lstStyle/>
          <a:p>
            <a:r>
              <a:rPr lang="en-IE" sz="2400" dirty="0">
                <a:solidFill>
                  <a:schemeClr val="accent4"/>
                </a:solidFill>
              </a:rPr>
              <a:t>Tectonics during Triassic in Bulgaria</a:t>
            </a:r>
          </a:p>
        </p:txBody>
      </p:sp>
      <p:sp>
        <p:nvSpPr>
          <p:cNvPr id="3" name="TextBox 2">
            <a:extLst>
              <a:ext uri="{FF2B5EF4-FFF2-40B4-BE49-F238E27FC236}">
                <a16:creationId xmlns:a16="http://schemas.microsoft.com/office/drawing/2014/main" id="{64138501-AE7D-B730-0930-7F07FD896C25}"/>
              </a:ext>
            </a:extLst>
          </p:cNvPr>
          <p:cNvSpPr txBox="1"/>
          <p:nvPr/>
        </p:nvSpPr>
        <p:spPr>
          <a:xfrm>
            <a:off x="8632174" y="3479833"/>
            <a:ext cx="2778370" cy="307777"/>
          </a:xfrm>
          <a:prstGeom prst="rect">
            <a:avLst/>
          </a:prstGeom>
          <a:noFill/>
        </p:spPr>
        <p:txBody>
          <a:bodyPr wrap="square" rtlCol="0">
            <a:spAutoFit/>
          </a:bodyPr>
          <a:lstStyle/>
          <a:p>
            <a:r>
              <a:rPr lang="en-IE" sz="1400" b="1" dirty="0">
                <a:solidFill>
                  <a:schemeClr val="accent4"/>
                </a:solidFill>
              </a:rPr>
              <a:t>Principal APT deposit level</a:t>
            </a:r>
          </a:p>
        </p:txBody>
      </p:sp>
      <p:cxnSp>
        <p:nvCxnSpPr>
          <p:cNvPr id="15" name="Straight Arrow Connector 14">
            <a:extLst>
              <a:ext uri="{FF2B5EF4-FFF2-40B4-BE49-F238E27FC236}">
                <a16:creationId xmlns:a16="http://schemas.microsoft.com/office/drawing/2014/main" id="{A06AC9A2-C064-C478-7471-4CA99454049B}"/>
              </a:ext>
            </a:extLst>
          </p:cNvPr>
          <p:cNvCxnSpPr/>
          <p:nvPr/>
        </p:nvCxnSpPr>
        <p:spPr>
          <a:xfrm>
            <a:off x="2004646" y="3240870"/>
            <a:ext cx="0" cy="510440"/>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D491F0-D0C6-B7E4-E1F7-1AA729935A00}"/>
              </a:ext>
            </a:extLst>
          </p:cNvPr>
          <p:cNvCxnSpPr/>
          <p:nvPr/>
        </p:nvCxnSpPr>
        <p:spPr>
          <a:xfrm>
            <a:off x="8636923" y="3360572"/>
            <a:ext cx="0" cy="510440"/>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F9F3DB-28A4-6014-E4F8-D49D9535B52B}"/>
              </a:ext>
            </a:extLst>
          </p:cNvPr>
          <p:cNvCxnSpPr/>
          <p:nvPr/>
        </p:nvCxnSpPr>
        <p:spPr>
          <a:xfrm>
            <a:off x="6151417" y="4521910"/>
            <a:ext cx="0" cy="263769"/>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73AD39-2221-3F5E-6688-88AF1976B215}"/>
              </a:ext>
            </a:extLst>
          </p:cNvPr>
          <p:cNvCxnSpPr/>
          <p:nvPr/>
        </p:nvCxnSpPr>
        <p:spPr>
          <a:xfrm>
            <a:off x="5361709" y="4501129"/>
            <a:ext cx="0" cy="263769"/>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E3D6FA-34A2-421F-C8FD-9A5DEA54A407}"/>
              </a:ext>
            </a:extLst>
          </p:cNvPr>
          <p:cNvCxnSpPr/>
          <p:nvPr/>
        </p:nvCxnSpPr>
        <p:spPr>
          <a:xfrm>
            <a:off x="2259623" y="4325814"/>
            <a:ext cx="5590854" cy="0"/>
          </a:xfrm>
          <a:prstGeom prst="line">
            <a:avLst/>
          </a:prstGeom>
          <a:ln w="38100">
            <a:solidFill>
              <a:srgbClr val="41F117"/>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5AE5E25-4DE7-7D4C-76B7-DA45A7A03814}"/>
              </a:ext>
            </a:extLst>
          </p:cNvPr>
          <p:cNvSpPr txBox="1"/>
          <p:nvPr/>
        </p:nvSpPr>
        <p:spPr>
          <a:xfrm>
            <a:off x="10106996" y="4120108"/>
            <a:ext cx="1776046" cy="307777"/>
          </a:xfrm>
          <a:prstGeom prst="rect">
            <a:avLst/>
          </a:prstGeom>
          <a:noFill/>
        </p:spPr>
        <p:txBody>
          <a:bodyPr wrap="square" rtlCol="0">
            <a:spAutoFit/>
          </a:bodyPr>
          <a:lstStyle/>
          <a:p>
            <a:r>
              <a:rPr lang="en-IE" sz="1400" dirty="0">
                <a:solidFill>
                  <a:srgbClr val="41F117"/>
                </a:solidFill>
              </a:rPr>
              <a:t>Volcaniclastics</a:t>
            </a:r>
          </a:p>
        </p:txBody>
      </p:sp>
      <p:cxnSp>
        <p:nvCxnSpPr>
          <p:cNvPr id="39" name="Straight Arrow Connector 38">
            <a:extLst>
              <a:ext uri="{FF2B5EF4-FFF2-40B4-BE49-F238E27FC236}">
                <a16:creationId xmlns:a16="http://schemas.microsoft.com/office/drawing/2014/main" id="{989A26F8-0DBA-DBFF-D6A4-EE40C7E14A6D}"/>
              </a:ext>
            </a:extLst>
          </p:cNvPr>
          <p:cNvCxnSpPr/>
          <p:nvPr/>
        </p:nvCxnSpPr>
        <p:spPr>
          <a:xfrm>
            <a:off x="8636923" y="4521910"/>
            <a:ext cx="0" cy="263769"/>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ABDE4F19-59D7-758F-6101-2C319F20CC0D}"/>
              </a:ext>
            </a:extLst>
          </p:cNvPr>
          <p:cNvSpPr/>
          <p:nvPr/>
        </p:nvSpPr>
        <p:spPr>
          <a:xfrm>
            <a:off x="7057045" y="3624536"/>
            <a:ext cx="144088" cy="1207928"/>
          </a:xfrm>
          <a:prstGeom prst="rect">
            <a:avLst/>
          </a:prstGeom>
          <a:solidFill>
            <a:srgbClr val="66FF33">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2" name="Group 61">
            <a:extLst>
              <a:ext uri="{FF2B5EF4-FFF2-40B4-BE49-F238E27FC236}">
                <a16:creationId xmlns:a16="http://schemas.microsoft.com/office/drawing/2014/main" id="{8D39E065-B74F-064B-991C-B2D0DF055EEF}"/>
              </a:ext>
            </a:extLst>
          </p:cNvPr>
          <p:cNvGrpSpPr/>
          <p:nvPr/>
        </p:nvGrpSpPr>
        <p:grpSpPr>
          <a:xfrm>
            <a:off x="555208" y="5596115"/>
            <a:ext cx="8088640" cy="700922"/>
            <a:chOff x="827116" y="5594179"/>
            <a:chExt cx="8088640" cy="700922"/>
          </a:xfrm>
        </p:grpSpPr>
        <p:grpSp>
          <p:nvGrpSpPr>
            <p:cNvPr id="54" name="Group 53">
              <a:extLst>
                <a:ext uri="{FF2B5EF4-FFF2-40B4-BE49-F238E27FC236}">
                  <a16:creationId xmlns:a16="http://schemas.microsoft.com/office/drawing/2014/main" id="{A04BE733-5C51-6ED5-0EE5-E8905175064F}"/>
                </a:ext>
              </a:extLst>
            </p:cNvPr>
            <p:cNvGrpSpPr/>
            <p:nvPr/>
          </p:nvGrpSpPr>
          <p:grpSpPr>
            <a:xfrm>
              <a:off x="827116" y="5595761"/>
              <a:ext cx="5999554" cy="699340"/>
              <a:chOff x="2361931" y="5623207"/>
              <a:chExt cx="5999554" cy="699340"/>
            </a:xfrm>
          </p:grpSpPr>
          <p:pic>
            <p:nvPicPr>
              <p:cNvPr id="43" name="Picture 42">
                <a:extLst>
                  <a:ext uri="{FF2B5EF4-FFF2-40B4-BE49-F238E27FC236}">
                    <a16:creationId xmlns:a16="http://schemas.microsoft.com/office/drawing/2014/main" id="{90FCF065-CE60-69E6-0ED9-CCA92F354408}"/>
                  </a:ext>
                </a:extLst>
              </p:cNvPr>
              <p:cNvPicPr>
                <a:picLocks/>
              </p:cNvPicPr>
              <p:nvPr/>
            </p:nvPicPr>
            <p:blipFill>
              <a:blip r:embed="rId7"/>
              <a:stretch>
                <a:fillRect/>
              </a:stretch>
            </p:blipFill>
            <p:spPr>
              <a:xfrm>
                <a:off x="2361931" y="5643838"/>
                <a:ext cx="540000" cy="288000"/>
              </a:xfrm>
              <a:prstGeom prst="rect">
                <a:avLst/>
              </a:prstGeom>
              <a:ln>
                <a:solidFill>
                  <a:schemeClr val="bg1"/>
                </a:solidFill>
              </a:ln>
            </p:spPr>
          </p:pic>
          <p:pic>
            <p:nvPicPr>
              <p:cNvPr id="45" name="Picture 44">
                <a:extLst>
                  <a:ext uri="{FF2B5EF4-FFF2-40B4-BE49-F238E27FC236}">
                    <a16:creationId xmlns:a16="http://schemas.microsoft.com/office/drawing/2014/main" id="{3C48E1C4-1628-A2AA-B953-5AC97D02220B}"/>
                  </a:ext>
                </a:extLst>
              </p:cNvPr>
              <p:cNvPicPr>
                <a:picLocks/>
              </p:cNvPicPr>
              <p:nvPr/>
            </p:nvPicPr>
            <p:blipFill>
              <a:blip r:embed="rId8"/>
              <a:stretch>
                <a:fillRect/>
              </a:stretch>
            </p:blipFill>
            <p:spPr>
              <a:xfrm>
                <a:off x="2361931" y="6030824"/>
                <a:ext cx="540000" cy="288000"/>
              </a:xfrm>
              <a:prstGeom prst="rect">
                <a:avLst/>
              </a:prstGeom>
              <a:ln>
                <a:solidFill>
                  <a:schemeClr val="bg1"/>
                </a:solidFill>
              </a:ln>
            </p:spPr>
          </p:pic>
          <p:pic>
            <p:nvPicPr>
              <p:cNvPr id="47" name="Picture 46">
                <a:extLst>
                  <a:ext uri="{FF2B5EF4-FFF2-40B4-BE49-F238E27FC236}">
                    <a16:creationId xmlns:a16="http://schemas.microsoft.com/office/drawing/2014/main" id="{6DA35E2F-9EE7-385C-B0C8-D7048C73B06A}"/>
                  </a:ext>
                </a:extLst>
              </p:cNvPr>
              <p:cNvPicPr>
                <a:picLocks/>
              </p:cNvPicPr>
              <p:nvPr/>
            </p:nvPicPr>
            <p:blipFill>
              <a:blip r:embed="rId9"/>
              <a:stretch>
                <a:fillRect/>
              </a:stretch>
            </p:blipFill>
            <p:spPr>
              <a:xfrm>
                <a:off x="5118032" y="5999999"/>
                <a:ext cx="540000" cy="322548"/>
              </a:xfrm>
              <a:prstGeom prst="rect">
                <a:avLst/>
              </a:prstGeom>
              <a:ln>
                <a:solidFill>
                  <a:schemeClr val="bg1"/>
                </a:solidFill>
              </a:ln>
            </p:spPr>
          </p:pic>
          <p:pic>
            <p:nvPicPr>
              <p:cNvPr id="50" name="Picture 49">
                <a:extLst>
                  <a:ext uri="{FF2B5EF4-FFF2-40B4-BE49-F238E27FC236}">
                    <a16:creationId xmlns:a16="http://schemas.microsoft.com/office/drawing/2014/main" id="{6C93BB87-8154-1B60-420C-F14CA2D19920}"/>
                  </a:ext>
                </a:extLst>
              </p:cNvPr>
              <p:cNvPicPr>
                <a:picLocks/>
              </p:cNvPicPr>
              <p:nvPr/>
            </p:nvPicPr>
            <p:blipFill>
              <a:blip r:embed="rId10"/>
              <a:stretch>
                <a:fillRect/>
              </a:stretch>
            </p:blipFill>
            <p:spPr>
              <a:xfrm>
                <a:off x="5121683" y="5623207"/>
                <a:ext cx="540000" cy="288000"/>
              </a:xfrm>
              <a:prstGeom prst="rect">
                <a:avLst/>
              </a:prstGeom>
              <a:ln>
                <a:solidFill>
                  <a:schemeClr val="bg1"/>
                </a:solidFill>
              </a:ln>
            </p:spPr>
          </p:pic>
          <p:sp>
            <p:nvSpPr>
              <p:cNvPr id="51" name="TextBox 50">
                <a:extLst>
                  <a:ext uri="{FF2B5EF4-FFF2-40B4-BE49-F238E27FC236}">
                    <a16:creationId xmlns:a16="http://schemas.microsoft.com/office/drawing/2014/main" id="{813E68ED-B701-4A1B-E402-45189E8E7033}"/>
                  </a:ext>
                </a:extLst>
              </p:cNvPr>
              <p:cNvSpPr txBox="1"/>
              <p:nvPr/>
            </p:nvSpPr>
            <p:spPr>
              <a:xfrm>
                <a:off x="3024553" y="5677922"/>
                <a:ext cx="1811215" cy="600164"/>
              </a:xfrm>
              <a:prstGeom prst="rect">
                <a:avLst/>
              </a:prstGeom>
              <a:noFill/>
            </p:spPr>
            <p:txBody>
              <a:bodyPr wrap="square" rtlCol="0">
                <a:spAutoFit/>
              </a:bodyPr>
              <a:lstStyle/>
              <a:p>
                <a:r>
                  <a:rPr lang="en-IE" sz="1050" dirty="0">
                    <a:solidFill>
                      <a:schemeClr val="bg1"/>
                    </a:solidFill>
                  </a:rPr>
                  <a:t>Shallow-water limestones</a:t>
                </a:r>
              </a:p>
              <a:p>
                <a:endParaRPr lang="en-IE" sz="1200" dirty="0">
                  <a:solidFill>
                    <a:schemeClr val="bg1"/>
                  </a:solidFill>
                </a:endParaRPr>
              </a:p>
              <a:p>
                <a:r>
                  <a:rPr lang="en-IE" sz="1050" dirty="0">
                    <a:solidFill>
                      <a:schemeClr val="bg1"/>
                    </a:solidFill>
                  </a:rPr>
                  <a:t>Secondary dolomites</a:t>
                </a:r>
              </a:p>
            </p:txBody>
          </p:sp>
          <p:sp>
            <p:nvSpPr>
              <p:cNvPr id="53" name="TextBox 52">
                <a:extLst>
                  <a:ext uri="{FF2B5EF4-FFF2-40B4-BE49-F238E27FC236}">
                    <a16:creationId xmlns:a16="http://schemas.microsoft.com/office/drawing/2014/main" id="{85240A50-7E4B-04A0-D54C-CDD4B0443F5C}"/>
                  </a:ext>
                </a:extLst>
              </p:cNvPr>
              <p:cNvSpPr txBox="1"/>
              <p:nvPr/>
            </p:nvSpPr>
            <p:spPr>
              <a:xfrm>
                <a:off x="5846885" y="5677922"/>
                <a:ext cx="2514600" cy="577081"/>
              </a:xfrm>
              <a:prstGeom prst="rect">
                <a:avLst/>
              </a:prstGeom>
              <a:noFill/>
            </p:spPr>
            <p:txBody>
              <a:bodyPr wrap="square" rtlCol="0">
                <a:spAutoFit/>
              </a:bodyPr>
              <a:lstStyle/>
              <a:p>
                <a:r>
                  <a:rPr lang="en-IE" sz="1050" dirty="0">
                    <a:solidFill>
                      <a:schemeClr val="bg1"/>
                    </a:solidFill>
                  </a:rPr>
                  <a:t>Mixed </a:t>
                </a:r>
                <a:r>
                  <a:rPr lang="en-IE" sz="1050" dirty="0" err="1">
                    <a:solidFill>
                      <a:schemeClr val="bg1"/>
                    </a:solidFill>
                  </a:rPr>
                  <a:t>clastics</a:t>
                </a:r>
                <a:r>
                  <a:rPr lang="en-IE" sz="1050" dirty="0">
                    <a:solidFill>
                      <a:schemeClr val="bg1"/>
                    </a:solidFill>
                  </a:rPr>
                  <a:t> and marls</a:t>
                </a:r>
              </a:p>
              <a:p>
                <a:endParaRPr lang="en-IE" sz="1050" dirty="0">
                  <a:solidFill>
                    <a:schemeClr val="bg1"/>
                  </a:solidFill>
                </a:endParaRPr>
              </a:p>
              <a:p>
                <a:r>
                  <a:rPr lang="en-IE" sz="1050" dirty="0">
                    <a:solidFill>
                      <a:schemeClr val="bg1"/>
                    </a:solidFill>
                  </a:rPr>
                  <a:t>Deep-water limestones and shales</a:t>
                </a:r>
              </a:p>
            </p:txBody>
          </p:sp>
        </p:grpSp>
        <p:pic>
          <p:nvPicPr>
            <p:cNvPr id="56" name="Picture 55">
              <a:extLst>
                <a:ext uri="{FF2B5EF4-FFF2-40B4-BE49-F238E27FC236}">
                  <a16:creationId xmlns:a16="http://schemas.microsoft.com/office/drawing/2014/main" id="{D8D13F02-D6CF-FA5C-51B3-903FD1B50C4C}"/>
                </a:ext>
              </a:extLst>
            </p:cNvPr>
            <p:cNvPicPr>
              <a:picLocks/>
            </p:cNvPicPr>
            <p:nvPr/>
          </p:nvPicPr>
          <p:blipFill>
            <a:blip r:embed="rId10"/>
            <a:stretch>
              <a:fillRect/>
            </a:stretch>
          </p:blipFill>
          <p:spPr>
            <a:xfrm>
              <a:off x="6480289" y="5594438"/>
              <a:ext cx="540000" cy="288000"/>
            </a:xfrm>
            <a:prstGeom prst="rect">
              <a:avLst/>
            </a:prstGeom>
            <a:noFill/>
            <a:ln>
              <a:solidFill>
                <a:schemeClr val="bg1"/>
              </a:solidFill>
            </a:ln>
          </p:spPr>
        </p:pic>
        <p:sp>
          <p:nvSpPr>
            <p:cNvPr id="57" name="Rectangle 56">
              <a:extLst>
                <a:ext uri="{FF2B5EF4-FFF2-40B4-BE49-F238E27FC236}">
                  <a16:creationId xmlns:a16="http://schemas.microsoft.com/office/drawing/2014/main" id="{39FD41A4-9272-0DD3-D092-CE3DC78AD0AA}"/>
                </a:ext>
              </a:extLst>
            </p:cNvPr>
            <p:cNvSpPr/>
            <p:nvPr/>
          </p:nvSpPr>
          <p:spPr>
            <a:xfrm>
              <a:off x="6473625" y="5594179"/>
              <a:ext cx="540000" cy="288000"/>
            </a:xfrm>
            <a:prstGeom prst="rect">
              <a:avLst/>
            </a:prstGeom>
            <a:solidFill>
              <a:srgbClr val="66FF33">
                <a:alpha val="47843"/>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TextBox 57">
              <a:extLst>
                <a:ext uri="{FF2B5EF4-FFF2-40B4-BE49-F238E27FC236}">
                  <a16:creationId xmlns:a16="http://schemas.microsoft.com/office/drawing/2014/main" id="{C880EBE0-EE92-BE3E-2D9F-AB3FD5DE428A}"/>
                </a:ext>
              </a:extLst>
            </p:cNvPr>
            <p:cNvSpPr txBox="1"/>
            <p:nvPr/>
          </p:nvSpPr>
          <p:spPr>
            <a:xfrm>
              <a:off x="7122002" y="5606160"/>
              <a:ext cx="1793754" cy="577081"/>
            </a:xfrm>
            <a:prstGeom prst="rect">
              <a:avLst/>
            </a:prstGeom>
            <a:noFill/>
          </p:spPr>
          <p:txBody>
            <a:bodyPr wrap="square" rtlCol="0">
              <a:spAutoFit/>
            </a:bodyPr>
            <a:lstStyle/>
            <a:p>
              <a:r>
                <a:rPr lang="en-IE" sz="1050" dirty="0">
                  <a:solidFill>
                    <a:schemeClr val="bg1"/>
                  </a:solidFill>
                </a:rPr>
                <a:t>Volcanics &amp; Volcaniclastics</a:t>
              </a:r>
            </a:p>
            <a:p>
              <a:endParaRPr lang="en-IE" sz="1050" dirty="0">
                <a:solidFill>
                  <a:schemeClr val="bg1"/>
                </a:solidFill>
              </a:endParaRPr>
            </a:p>
            <a:p>
              <a:r>
                <a:rPr lang="en-IE" sz="1050" dirty="0">
                  <a:solidFill>
                    <a:schemeClr val="bg1"/>
                  </a:solidFill>
                </a:rPr>
                <a:t>Tectonic Event</a:t>
              </a:r>
            </a:p>
          </p:txBody>
        </p:sp>
        <p:cxnSp>
          <p:nvCxnSpPr>
            <p:cNvPr id="60" name="Straight Arrow Connector 59">
              <a:extLst>
                <a:ext uri="{FF2B5EF4-FFF2-40B4-BE49-F238E27FC236}">
                  <a16:creationId xmlns:a16="http://schemas.microsoft.com/office/drawing/2014/main" id="{850F6EFA-1B24-CDDF-EFEB-0BAA3D7372B7}"/>
                </a:ext>
              </a:extLst>
            </p:cNvPr>
            <p:cNvCxnSpPr>
              <a:cxnSpLocks/>
            </p:cNvCxnSpPr>
            <p:nvPr/>
          </p:nvCxnSpPr>
          <p:spPr>
            <a:xfrm>
              <a:off x="6708527" y="5974181"/>
              <a:ext cx="140602" cy="202901"/>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841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B5A3-4399-0BA1-A4E9-0AAB3EC1F5D6}"/>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37063CE-BF17-FE59-2842-A6956C7B08E2}"/>
              </a:ext>
            </a:extLst>
          </p:cNvPr>
          <p:cNvSpPr>
            <a:spLocks noGrp="1"/>
          </p:cNvSpPr>
          <p:nvPr>
            <p:ph idx="1"/>
          </p:nvPr>
        </p:nvSpPr>
        <p:spPr/>
        <p:txBody>
          <a:bodyPr/>
          <a:lstStyle/>
          <a:p>
            <a:endParaRPr lang="en-IE"/>
          </a:p>
        </p:txBody>
      </p:sp>
      <p:pic>
        <p:nvPicPr>
          <p:cNvPr id="3074" name="Picture 2">
            <a:extLst>
              <a:ext uri="{FF2B5EF4-FFF2-40B4-BE49-F238E27FC236}">
                <a16:creationId xmlns:a16="http://schemas.microsoft.com/office/drawing/2014/main" id="{FD60F5BC-1DAE-F077-829E-6F1E7CAD1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AA82A9-0275-5EE0-FA97-A1FF8FC27B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5" name="TextBox 4">
            <a:extLst>
              <a:ext uri="{FF2B5EF4-FFF2-40B4-BE49-F238E27FC236}">
                <a16:creationId xmlns:a16="http://schemas.microsoft.com/office/drawing/2014/main" id="{87D42B04-9793-B88A-8AF5-05A43B799AFB}"/>
              </a:ext>
            </a:extLst>
          </p:cNvPr>
          <p:cNvSpPr txBox="1"/>
          <p:nvPr/>
        </p:nvSpPr>
        <p:spPr>
          <a:xfrm>
            <a:off x="781396" y="66504"/>
            <a:ext cx="4538749" cy="430887"/>
          </a:xfrm>
          <a:prstGeom prst="rect">
            <a:avLst/>
          </a:prstGeom>
          <a:noFill/>
        </p:spPr>
        <p:txBody>
          <a:bodyPr wrap="square" rtlCol="0">
            <a:spAutoFit/>
          </a:bodyPr>
          <a:lstStyle/>
          <a:p>
            <a:r>
              <a:rPr lang="en-GB" sz="1050" dirty="0">
                <a:solidFill>
                  <a:schemeClr val="bg1"/>
                </a:solidFill>
              </a:rPr>
              <a:t>Sedmochislenitsi, Bulgaria</a:t>
            </a:r>
          </a:p>
          <a:p>
            <a:r>
              <a:rPr lang="en-GB" sz="1050" dirty="0">
                <a:solidFill>
                  <a:schemeClr val="bg1"/>
                </a:solidFill>
              </a:rPr>
              <a:t>Colin J Andrew</a:t>
            </a:r>
            <a:endParaRPr lang="en-IE" sz="1050" dirty="0">
              <a:solidFill>
                <a:schemeClr val="bg1"/>
              </a:solidFill>
            </a:endParaRPr>
          </a:p>
        </p:txBody>
      </p:sp>
      <p:pic>
        <p:nvPicPr>
          <p:cNvPr id="6" name="Picture 1026">
            <a:extLst>
              <a:ext uri="{FF2B5EF4-FFF2-40B4-BE49-F238E27FC236}">
                <a16:creationId xmlns:a16="http://schemas.microsoft.com/office/drawing/2014/main" id="{FE3EF064-7C1B-66BC-3693-0EF8C6E60327}"/>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b="1703"/>
          <a:stretch>
            <a:fillRect/>
          </a:stretch>
        </p:blipFill>
        <p:spPr bwMode="auto">
          <a:xfrm>
            <a:off x="7368442" y="3657601"/>
            <a:ext cx="4455100" cy="2838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6">
            <a:extLst>
              <a:ext uri="{FF2B5EF4-FFF2-40B4-BE49-F238E27FC236}">
                <a16:creationId xmlns:a16="http://schemas.microsoft.com/office/drawing/2014/main" id="{11ACCF65-5D96-5621-D9C1-E7A6E3447C6D}"/>
              </a:ext>
            </a:extLst>
          </p:cNvPr>
          <p:cNvSpPr/>
          <p:nvPr/>
        </p:nvSpPr>
        <p:spPr>
          <a:xfrm>
            <a:off x="8458978" y="4858139"/>
            <a:ext cx="171450" cy="10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5043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4A2B37C-78BA-2275-2654-8859726E6CCC}"/>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D6F1065E-40F6-F54A-9847-08D61DCFFDC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47ACB3D6-CE1A-7F2E-A8C3-2CEFC5E35F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A905902D-759F-5B6F-9141-61ED18FDD25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3" name="Rectangle 12">
            <a:extLst>
              <a:ext uri="{FF2B5EF4-FFF2-40B4-BE49-F238E27FC236}">
                <a16:creationId xmlns:a16="http://schemas.microsoft.com/office/drawing/2014/main" id="{7D0F86F8-AFB2-14B6-B557-1FCD93248C61}"/>
              </a:ext>
            </a:extLst>
          </p:cNvPr>
          <p:cNvSpPr/>
          <p:nvPr/>
        </p:nvSpPr>
        <p:spPr>
          <a:xfrm>
            <a:off x="1968759" y="457200"/>
            <a:ext cx="9293290" cy="6102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a:extLst>
              <a:ext uri="{FF2B5EF4-FFF2-40B4-BE49-F238E27FC236}">
                <a16:creationId xmlns:a16="http://schemas.microsoft.com/office/drawing/2014/main" id="{D5C2CFB1-ACEC-A86C-EBA0-F4FB5081E82B}"/>
              </a:ext>
            </a:extLst>
          </p:cNvPr>
          <p:cNvPicPr>
            <a:picLocks noChangeAspect="1"/>
          </p:cNvPicPr>
          <p:nvPr/>
        </p:nvPicPr>
        <p:blipFill rotWithShape="1">
          <a:blip r:embed="rId4"/>
          <a:srcRect l="766" r="715"/>
          <a:stretch/>
        </p:blipFill>
        <p:spPr>
          <a:xfrm>
            <a:off x="2052735" y="485814"/>
            <a:ext cx="8397551" cy="5635068"/>
          </a:xfrm>
          <a:prstGeom prst="rect">
            <a:avLst/>
          </a:prstGeom>
        </p:spPr>
      </p:pic>
      <p:sp>
        <p:nvSpPr>
          <p:cNvPr id="15" name="Rectangle 14">
            <a:extLst>
              <a:ext uri="{FF2B5EF4-FFF2-40B4-BE49-F238E27FC236}">
                <a16:creationId xmlns:a16="http://schemas.microsoft.com/office/drawing/2014/main" id="{7CA02062-D93E-4B35-A369-28C6F9F4ED70}"/>
              </a:ext>
            </a:extLst>
          </p:cNvPr>
          <p:cNvSpPr/>
          <p:nvPr/>
        </p:nvSpPr>
        <p:spPr>
          <a:xfrm>
            <a:off x="3163079" y="2276670"/>
            <a:ext cx="923730" cy="746449"/>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0BBDBDB3-7843-3A7A-2D5E-669B8D42A06E}"/>
              </a:ext>
            </a:extLst>
          </p:cNvPr>
          <p:cNvSpPr txBox="1"/>
          <p:nvPr/>
        </p:nvSpPr>
        <p:spPr>
          <a:xfrm>
            <a:off x="1894114" y="6553008"/>
            <a:ext cx="3900197" cy="276999"/>
          </a:xfrm>
          <a:prstGeom prst="rect">
            <a:avLst/>
          </a:prstGeom>
          <a:noFill/>
        </p:spPr>
        <p:txBody>
          <a:bodyPr wrap="square" rtlCol="0">
            <a:spAutoFit/>
          </a:bodyPr>
          <a:lstStyle/>
          <a:p>
            <a:r>
              <a:rPr lang="en-IE" sz="1200" i="1" dirty="0">
                <a:solidFill>
                  <a:schemeClr val="bg1"/>
                </a:solidFill>
                <a:latin typeface="TimesNewRomanPS-ItalicMT"/>
              </a:rPr>
              <a:t>From </a:t>
            </a:r>
            <a:r>
              <a:rPr lang="en-IE" sz="1200" i="1" dirty="0" err="1">
                <a:solidFill>
                  <a:schemeClr val="bg1"/>
                </a:solidFill>
                <a:latin typeface="TimesNewRomanPS-ItalicMT"/>
              </a:rPr>
              <a:t>Zagorchev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I</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&amp;</a:t>
            </a:r>
            <a:r>
              <a:rPr lang="bg-BG" sz="1200" b="0" i="1" u="none" strike="noStrike" baseline="0" dirty="0">
                <a:solidFill>
                  <a:schemeClr val="bg1"/>
                </a:solidFill>
                <a:latin typeface="TimesNewRomanPS-ItalicMT"/>
              </a:rPr>
              <a:t> </a:t>
            </a:r>
            <a:r>
              <a:rPr lang="en-IE" sz="1200" b="0" i="1" u="none" strike="noStrike" baseline="0" dirty="0" err="1">
                <a:solidFill>
                  <a:schemeClr val="bg1"/>
                </a:solidFill>
                <a:latin typeface="TimesNewRomanPS-ItalicMT"/>
              </a:rPr>
              <a:t>Budarov</a:t>
            </a:r>
            <a:r>
              <a:rPr lang="bg-BG" sz="1200" b="0" i="1" u="none" strike="noStrike" baseline="0" dirty="0">
                <a:solidFill>
                  <a:schemeClr val="bg1"/>
                </a:solidFill>
                <a:latin typeface="TimesNewRomanPS-ItalicMT"/>
              </a:rPr>
              <a:t>, </a:t>
            </a:r>
            <a:r>
              <a:rPr lang="en-IE" sz="1200" i="1" dirty="0">
                <a:solidFill>
                  <a:schemeClr val="bg1"/>
                </a:solidFill>
                <a:latin typeface="TimesNewRomanPS-ItalicMT"/>
              </a:rPr>
              <a:t>K</a:t>
            </a:r>
            <a:r>
              <a:rPr lang="bg-BG" sz="1200" b="0" i="1" u="none" strike="noStrike" baseline="0" dirty="0">
                <a:solidFill>
                  <a:schemeClr val="bg1"/>
                </a:solidFill>
                <a:latin typeface="TimesNewRomanPS-ItalicMT"/>
              </a:rPr>
              <a:t>. (</a:t>
            </a:r>
            <a:r>
              <a:rPr lang="en-IE" sz="1200" b="0" i="1" u="none" strike="noStrike" baseline="0" dirty="0">
                <a:solidFill>
                  <a:schemeClr val="bg1"/>
                </a:solidFill>
                <a:latin typeface="TimesNewRomanPS-ItalicMT"/>
              </a:rPr>
              <a:t>2008)</a:t>
            </a:r>
            <a:endParaRPr lang="en-IE" sz="1200" dirty="0">
              <a:solidFill>
                <a:schemeClr val="bg1"/>
              </a:solidFill>
            </a:endParaRPr>
          </a:p>
        </p:txBody>
      </p:sp>
      <p:sp>
        <p:nvSpPr>
          <p:cNvPr id="19" name="TextBox 18">
            <a:extLst>
              <a:ext uri="{FF2B5EF4-FFF2-40B4-BE49-F238E27FC236}">
                <a16:creationId xmlns:a16="http://schemas.microsoft.com/office/drawing/2014/main" id="{29591166-82CD-6406-A600-5381B1804679}"/>
              </a:ext>
            </a:extLst>
          </p:cNvPr>
          <p:cNvSpPr txBox="1"/>
          <p:nvPr/>
        </p:nvSpPr>
        <p:spPr>
          <a:xfrm>
            <a:off x="335904" y="4021493"/>
            <a:ext cx="1492898" cy="2308324"/>
          </a:xfrm>
          <a:prstGeom prst="rect">
            <a:avLst/>
          </a:prstGeom>
          <a:noFill/>
        </p:spPr>
        <p:txBody>
          <a:bodyPr wrap="square" rtlCol="0">
            <a:spAutoFit/>
          </a:bodyPr>
          <a:lstStyle/>
          <a:p>
            <a:r>
              <a:rPr lang="en-IE" sz="2400" dirty="0">
                <a:solidFill>
                  <a:schemeClr val="accent4"/>
                </a:solidFill>
              </a:rPr>
              <a:t>Triassic facies at beginning of Anisian Stage in Bulgaria</a:t>
            </a:r>
          </a:p>
        </p:txBody>
      </p:sp>
    </p:spTree>
    <p:extLst>
      <p:ext uri="{BB962C8B-B14F-4D97-AF65-F5344CB8AC3E}">
        <p14:creationId xmlns:p14="http://schemas.microsoft.com/office/powerpoint/2010/main" val="312967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3E5904-7378-3897-CB78-54A348E52173}"/>
              </a:ext>
            </a:extLst>
          </p:cNvPr>
          <p:cNvGrpSpPr/>
          <p:nvPr/>
        </p:nvGrpSpPr>
        <p:grpSpPr>
          <a:xfrm>
            <a:off x="0" y="9331"/>
            <a:ext cx="12192000" cy="6858000"/>
            <a:chOff x="0" y="0"/>
            <a:chExt cx="12192000" cy="6858000"/>
          </a:xfrm>
        </p:grpSpPr>
        <p:sp>
          <p:nvSpPr>
            <p:cNvPr id="4" name="Rectangle 3">
              <a:extLst>
                <a:ext uri="{FF2B5EF4-FFF2-40B4-BE49-F238E27FC236}">
                  <a16:creationId xmlns:a16="http://schemas.microsoft.com/office/drawing/2014/main" id="{C4154D0D-E32B-1D99-57B2-4D5A1E6DC96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419E6CC6-664A-216E-3DDD-326AC40F3E6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7B0FA64-5966-2965-89EE-71F1B5366E3F}"/>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6" name="Picture 5">
            <a:extLst>
              <a:ext uri="{FF2B5EF4-FFF2-40B4-BE49-F238E27FC236}">
                <a16:creationId xmlns:a16="http://schemas.microsoft.com/office/drawing/2014/main" id="{3A9CCE76-2EC6-0129-926D-006ACCAF545A}"/>
              </a:ext>
            </a:extLst>
          </p:cNvPr>
          <p:cNvPicPr>
            <a:picLocks noChangeAspect="1"/>
          </p:cNvPicPr>
          <p:nvPr/>
        </p:nvPicPr>
        <p:blipFill rotWithShape="1">
          <a:blip r:embed="rId5"/>
          <a:srcRect l="2896" t="-15" b="-1"/>
          <a:stretch/>
        </p:blipFill>
        <p:spPr>
          <a:xfrm>
            <a:off x="7981950" y="223936"/>
            <a:ext cx="3902273" cy="6345074"/>
          </a:xfrm>
          <a:prstGeom prst="rect">
            <a:avLst/>
          </a:prstGeom>
        </p:spPr>
      </p:pic>
      <p:sp>
        <p:nvSpPr>
          <p:cNvPr id="2" name="TextBox 1">
            <a:extLst>
              <a:ext uri="{FF2B5EF4-FFF2-40B4-BE49-F238E27FC236}">
                <a16:creationId xmlns:a16="http://schemas.microsoft.com/office/drawing/2014/main" id="{87DBFD1D-E98F-94EB-ED1B-423C7F9DB3C1}"/>
              </a:ext>
            </a:extLst>
          </p:cNvPr>
          <p:cNvSpPr txBox="1"/>
          <p:nvPr/>
        </p:nvSpPr>
        <p:spPr>
          <a:xfrm>
            <a:off x="6216326" y="6333736"/>
            <a:ext cx="1677832" cy="276999"/>
          </a:xfrm>
          <a:prstGeom prst="rect">
            <a:avLst/>
          </a:prstGeom>
          <a:noFill/>
        </p:spPr>
        <p:txBody>
          <a:bodyPr wrap="none" rtlCol="0">
            <a:spAutoFit/>
          </a:bodyPr>
          <a:lstStyle/>
          <a:p>
            <a:r>
              <a:rPr lang="en-IE" sz="1200" i="1" dirty="0">
                <a:solidFill>
                  <a:schemeClr val="bg1"/>
                </a:solidFill>
                <a:effectLst/>
                <a:latin typeface="Calibri" panose="020F0502020204030204" pitchFamily="34" charset="0"/>
                <a:ea typeface="TimesNewRomanPSMT"/>
              </a:rPr>
              <a:t>Ajdanlijsky et al. (2019) </a:t>
            </a:r>
            <a:endParaRPr lang="en-IE" sz="1200" i="1" dirty="0">
              <a:solidFill>
                <a:schemeClr val="bg1"/>
              </a:solidFill>
            </a:endParaRPr>
          </a:p>
        </p:txBody>
      </p:sp>
      <p:sp>
        <p:nvSpPr>
          <p:cNvPr id="7" name="TextBox 6">
            <a:extLst>
              <a:ext uri="{FF2B5EF4-FFF2-40B4-BE49-F238E27FC236}">
                <a16:creationId xmlns:a16="http://schemas.microsoft.com/office/drawing/2014/main" id="{817B9A41-EEDD-E074-BBFD-9143934438C8}"/>
              </a:ext>
            </a:extLst>
          </p:cNvPr>
          <p:cNvSpPr txBox="1"/>
          <p:nvPr/>
        </p:nvSpPr>
        <p:spPr>
          <a:xfrm>
            <a:off x="587829" y="5085184"/>
            <a:ext cx="6596742" cy="738664"/>
          </a:xfrm>
          <a:prstGeom prst="rect">
            <a:avLst/>
          </a:prstGeom>
          <a:noFill/>
        </p:spPr>
        <p:txBody>
          <a:bodyPr wrap="square" rtlCol="0">
            <a:spAutoFit/>
          </a:bodyPr>
          <a:lstStyle/>
          <a:p>
            <a:pPr algn="just"/>
            <a:r>
              <a:rPr lang="en-IE" sz="1400" u="sng" dirty="0">
                <a:solidFill>
                  <a:srgbClr val="FF0000"/>
                </a:solidFill>
              </a:rPr>
              <a:t>The Petrohan Group (120-150m)</a:t>
            </a:r>
            <a:r>
              <a:rPr lang="en-IE" sz="1400" dirty="0">
                <a:solidFill>
                  <a:srgbClr val="FF0000"/>
                </a:solidFill>
              </a:rPr>
              <a:t> </a:t>
            </a:r>
            <a:r>
              <a:rPr lang="en-IE" sz="1400" dirty="0">
                <a:solidFill>
                  <a:schemeClr val="bg1"/>
                </a:solidFill>
              </a:rPr>
              <a:t>comprises three third order fluvial sequences of red-bed sandstones, siltstones and mudstones deposited in braided, anastomosing and high sinuosity, meandering fluvial systems of Bunter Sandstone affinity</a:t>
            </a:r>
          </a:p>
        </p:txBody>
      </p:sp>
      <p:sp>
        <p:nvSpPr>
          <p:cNvPr id="9" name="TextBox 8">
            <a:extLst>
              <a:ext uri="{FF2B5EF4-FFF2-40B4-BE49-F238E27FC236}">
                <a16:creationId xmlns:a16="http://schemas.microsoft.com/office/drawing/2014/main" id="{48648294-0FEF-F6DD-8321-03993C206150}"/>
              </a:ext>
            </a:extLst>
          </p:cNvPr>
          <p:cNvSpPr txBox="1"/>
          <p:nvPr/>
        </p:nvSpPr>
        <p:spPr>
          <a:xfrm>
            <a:off x="578497" y="4217439"/>
            <a:ext cx="6671388" cy="523220"/>
          </a:xfrm>
          <a:prstGeom prst="rect">
            <a:avLst/>
          </a:prstGeom>
          <a:noFill/>
        </p:spPr>
        <p:txBody>
          <a:bodyPr wrap="square" rtlCol="0">
            <a:spAutoFit/>
          </a:bodyPr>
          <a:lstStyle/>
          <a:p>
            <a:pPr algn="just"/>
            <a:r>
              <a:rPr lang="en-IE" sz="1400" b="0" i="0" u="sng" dirty="0">
                <a:solidFill>
                  <a:schemeClr val="bg1"/>
                </a:solidFill>
                <a:effectLst/>
                <a:latin typeface="NexusSerif"/>
              </a:rPr>
              <a:t>The Svidol Formation (40-45m) </a:t>
            </a:r>
            <a:r>
              <a:rPr lang="en-IE" sz="1400" b="0" i="0" dirty="0">
                <a:solidFill>
                  <a:schemeClr val="bg1"/>
                </a:solidFill>
                <a:effectLst/>
                <a:latin typeface="NexusSerif"/>
              </a:rPr>
              <a:t>shows sub-tidal, inter-tidal and supra-tidal argillaceous carbonate sediments deposited </a:t>
            </a:r>
            <a:r>
              <a:rPr lang="en-IE" sz="1400" dirty="0">
                <a:solidFill>
                  <a:schemeClr val="bg1"/>
                </a:solidFill>
                <a:latin typeface="NexusSerif"/>
              </a:rPr>
              <a:t>on </a:t>
            </a:r>
            <a:r>
              <a:rPr lang="en-IE" sz="1400" b="0" i="0" dirty="0">
                <a:solidFill>
                  <a:schemeClr val="bg1"/>
                </a:solidFill>
                <a:effectLst/>
                <a:latin typeface="NexusSerif"/>
              </a:rPr>
              <a:t>inner ramp, mid-ramp and outer ramp.</a:t>
            </a:r>
            <a:endParaRPr lang="en-IE" sz="1400" dirty="0">
              <a:solidFill>
                <a:schemeClr val="bg1"/>
              </a:solidFill>
            </a:endParaRPr>
          </a:p>
        </p:txBody>
      </p:sp>
      <p:sp>
        <p:nvSpPr>
          <p:cNvPr id="10" name="TextBox 9">
            <a:extLst>
              <a:ext uri="{FF2B5EF4-FFF2-40B4-BE49-F238E27FC236}">
                <a16:creationId xmlns:a16="http://schemas.microsoft.com/office/drawing/2014/main" id="{73E4F434-BB1B-B154-95C1-D66A8DA92095}"/>
              </a:ext>
            </a:extLst>
          </p:cNvPr>
          <p:cNvSpPr txBox="1"/>
          <p:nvPr/>
        </p:nvSpPr>
        <p:spPr>
          <a:xfrm>
            <a:off x="531843" y="3004455"/>
            <a:ext cx="6606076" cy="769441"/>
          </a:xfrm>
          <a:prstGeom prst="rect">
            <a:avLst/>
          </a:prstGeom>
          <a:noFill/>
        </p:spPr>
        <p:txBody>
          <a:bodyPr wrap="square" rtlCol="0">
            <a:spAutoFit/>
          </a:bodyPr>
          <a:lstStyle/>
          <a:p>
            <a:pPr algn="just">
              <a:spcAft>
                <a:spcPts val="800"/>
              </a:spcAft>
            </a:pPr>
            <a:r>
              <a:rPr lang="en-IE" sz="1400" u="sng" dirty="0">
                <a:solidFill>
                  <a:schemeClr val="bg1"/>
                </a:solidFill>
                <a:effectLst/>
                <a:latin typeface="Calibri" panose="020F0502020204030204" pitchFamily="34" charset="0"/>
                <a:ea typeface="TimesNewRomanPSMT"/>
                <a:cs typeface="Calibri" panose="020F0502020204030204" pitchFamily="34" charset="0"/>
              </a:rPr>
              <a:t>The </a:t>
            </a:r>
            <a:r>
              <a:rPr lang="en-IE" sz="14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Mogila Formation (170-180m) </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is comprised of peritidal sandstones, flaser and linsen bedded siltstones and mudstones and argillaceous limestones and dolomites</a:t>
            </a:r>
            <a:r>
              <a:rPr lang="en-IE" sz="1600" dirty="0">
                <a:solidFill>
                  <a:schemeClr val="bg1"/>
                </a:solidFill>
                <a:effectLst/>
                <a:latin typeface="Calibri" panose="020F0502020204030204" pitchFamily="34" charset="0"/>
                <a:ea typeface="Calibri" panose="020F0502020204030204" pitchFamily="34" charset="0"/>
              </a:rPr>
              <a:t> </a:t>
            </a:r>
            <a:r>
              <a:rPr lang="en-IE" sz="1400" dirty="0">
                <a:solidFill>
                  <a:schemeClr val="bg1"/>
                </a:solidFill>
                <a:effectLst/>
                <a:latin typeface="Calibri" panose="020F0502020204030204" pitchFamily="34" charset="0"/>
                <a:ea typeface="Calibri" panose="020F0502020204030204" pitchFamily="34" charset="0"/>
              </a:rPr>
              <a:t>with well-developed exposure surfaces, cross-bedding and bioturbation.</a:t>
            </a:r>
            <a:endParaRPr lang="en-IE" sz="1400" dirty="0">
              <a:solidFill>
                <a:schemeClr val="bg1"/>
              </a:solidFill>
              <a:effectLst/>
              <a:latin typeface="Calibri" panose="020F0502020204030204" pitchFamily="34" charset="0"/>
              <a:ea typeface="Calibri" panose="020F0502020204030204" pitchFamily="34" charset="0"/>
              <a:cs typeface="TimesNewRomanPSMT"/>
            </a:endParaRPr>
          </a:p>
        </p:txBody>
      </p:sp>
      <p:sp>
        <p:nvSpPr>
          <p:cNvPr id="11" name="TextBox 10">
            <a:extLst>
              <a:ext uri="{FF2B5EF4-FFF2-40B4-BE49-F238E27FC236}">
                <a16:creationId xmlns:a16="http://schemas.microsoft.com/office/drawing/2014/main" id="{2E1CE0CE-451E-CF00-2C72-7F02F11BFDFD}"/>
              </a:ext>
            </a:extLst>
          </p:cNvPr>
          <p:cNvSpPr txBox="1"/>
          <p:nvPr/>
        </p:nvSpPr>
        <p:spPr>
          <a:xfrm>
            <a:off x="550507" y="933061"/>
            <a:ext cx="6587411" cy="1477328"/>
          </a:xfrm>
          <a:prstGeom prst="rect">
            <a:avLst/>
          </a:prstGeom>
          <a:noFill/>
        </p:spPr>
        <p:txBody>
          <a:bodyPr wrap="square" rtlCol="0">
            <a:spAutoFit/>
          </a:bodyPr>
          <a:lstStyle/>
          <a:p>
            <a:pPr algn="just">
              <a:spcAft>
                <a:spcPts val="800"/>
              </a:spcAft>
            </a:pPr>
            <a:r>
              <a:rPr lang="en-IE" dirty="0">
                <a:solidFill>
                  <a:srgbClr val="FFC000"/>
                </a:solidFill>
                <a:effectLst/>
                <a:latin typeface="Calibri" panose="020F0502020204030204" pitchFamily="34" charset="0"/>
                <a:ea typeface="Calibri" panose="020F0502020204030204" pitchFamily="34" charset="0"/>
                <a:cs typeface="TimesNewRomanPSMT"/>
              </a:rPr>
              <a:t>During the Early Triassic braided fluvial systems of formed followed by differential subsidence, accompanied by rifting, led to marine transgression towards the end of the Early Triassic, to a stable marine regime during most of the Triassic with regression in latest Triassic times.</a:t>
            </a:r>
          </a:p>
        </p:txBody>
      </p:sp>
      <p:pic>
        <p:nvPicPr>
          <p:cNvPr id="20" name="Picture 19">
            <a:extLst>
              <a:ext uri="{FF2B5EF4-FFF2-40B4-BE49-F238E27FC236}">
                <a16:creationId xmlns:a16="http://schemas.microsoft.com/office/drawing/2014/main" id="{43E4BEC2-2896-F140-8D80-CB772F193AC9}"/>
              </a:ext>
            </a:extLst>
          </p:cNvPr>
          <p:cNvPicPr>
            <a:picLocks noChangeAspect="1"/>
          </p:cNvPicPr>
          <p:nvPr/>
        </p:nvPicPr>
        <p:blipFill rotWithShape="1">
          <a:blip r:embed="rId6"/>
          <a:srcRect l="4189" r="45304" b="819"/>
          <a:stretch/>
        </p:blipFill>
        <p:spPr>
          <a:xfrm>
            <a:off x="7959012" y="223937"/>
            <a:ext cx="2050303" cy="6334530"/>
          </a:xfrm>
          <a:prstGeom prst="rect">
            <a:avLst/>
          </a:prstGeom>
        </p:spPr>
      </p:pic>
      <p:cxnSp>
        <p:nvCxnSpPr>
          <p:cNvPr id="13" name="Straight Connector 12">
            <a:extLst>
              <a:ext uri="{FF2B5EF4-FFF2-40B4-BE49-F238E27FC236}">
                <a16:creationId xmlns:a16="http://schemas.microsoft.com/office/drawing/2014/main" id="{4C50F6FE-9B49-B812-EB6B-9ACC8E475A12}"/>
              </a:ext>
            </a:extLst>
          </p:cNvPr>
          <p:cNvCxnSpPr>
            <a:cxnSpLocks/>
          </p:cNvCxnSpPr>
          <p:nvPr/>
        </p:nvCxnSpPr>
        <p:spPr>
          <a:xfrm flipH="1">
            <a:off x="597159" y="258457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281BBB5A-F109-63CD-9177-9748EF62B1B3}"/>
              </a:ext>
            </a:extLst>
          </p:cNvPr>
          <p:cNvCxnSpPr>
            <a:cxnSpLocks/>
          </p:cNvCxnSpPr>
          <p:nvPr/>
        </p:nvCxnSpPr>
        <p:spPr>
          <a:xfrm flipH="1">
            <a:off x="609594" y="472439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DBCE28B4-2727-0D5F-8FD1-0B7D9F9261C4}"/>
              </a:ext>
            </a:extLst>
          </p:cNvPr>
          <p:cNvCxnSpPr>
            <a:cxnSpLocks/>
          </p:cNvCxnSpPr>
          <p:nvPr/>
        </p:nvCxnSpPr>
        <p:spPr>
          <a:xfrm flipH="1">
            <a:off x="603375" y="4251648"/>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14F696D4-C79F-BEDC-A5B2-BEFE334E46FE}"/>
              </a:ext>
            </a:extLst>
          </p:cNvPr>
          <p:cNvCxnSpPr>
            <a:cxnSpLocks/>
          </p:cNvCxnSpPr>
          <p:nvPr/>
        </p:nvCxnSpPr>
        <p:spPr>
          <a:xfrm flipH="1">
            <a:off x="600270" y="6245289"/>
            <a:ext cx="1128071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8666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7FF2D4-4089-F8CA-B676-6D776699FFBB}"/>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79DEE634-31C8-428C-BB01-9012FC7414B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FA18B25C-4079-5995-A7E4-AD16E6BBDD3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E6E51582-494C-8E3F-77E1-42A5FE94B6E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Picture 4">
            <a:extLst>
              <a:ext uri="{FF2B5EF4-FFF2-40B4-BE49-F238E27FC236}">
                <a16:creationId xmlns:a16="http://schemas.microsoft.com/office/drawing/2014/main" id="{5D6E2CEB-82D3-0F10-9CCC-D9750A4AAA2E}"/>
              </a:ext>
            </a:extLst>
          </p:cNvPr>
          <p:cNvPicPr>
            <a:picLocks noChangeAspect="1"/>
          </p:cNvPicPr>
          <p:nvPr/>
        </p:nvPicPr>
        <p:blipFill>
          <a:blip r:embed="rId4"/>
          <a:stretch>
            <a:fillRect/>
          </a:stretch>
        </p:blipFill>
        <p:spPr>
          <a:xfrm>
            <a:off x="685786" y="3687855"/>
            <a:ext cx="4158109" cy="2812450"/>
          </a:xfrm>
          <a:prstGeom prst="rect">
            <a:avLst/>
          </a:prstGeom>
        </p:spPr>
      </p:pic>
      <p:pic>
        <p:nvPicPr>
          <p:cNvPr id="10" name="Picture 9">
            <a:extLst>
              <a:ext uri="{FF2B5EF4-FFF2-40B4-BE49-F238E27FC236}">
                <a16:creationId xmlns:a16="http://schemas.microsoft.com/office/drawing/2014/main" id="{C5E46754-F816-9E2E-B19E-181DFF218E32}"/>
              </a:ext>
            </a:extLst>
          </p:cNvPr>
          <p:cNvPicPr>
            <a:picLocks noChangeAspect="1"/>
          </p:cNvPicPr>
          <p:nvPr/>
        </p:nvPicPr>
        <p:blipFill>
          <a:blip r:embed="rId5"/>
          <a:stretch>
            <a:fillRect/>
          </a:stretch>
        </p:blipFill>
        <p:spPr>
          <a:xfrm>
            <a:off x="4965489" y="738243"/>
            <a:ext cx="4140411" cy="2835883"/>
          </a:xfrm>
          <a:prstGeom prst="rect">
            <a:avLst/>
          </a:prstGeom>
        </p:spPr>
      </p:pic>
      <p:pic>
        <p:nvPicPr>
          <p:cNvPr id="9" name="Picture 8">
            <a:extLst>
              <a:ext uri="{FF2B5EF4-FFF2-40B4-BE49-F238E27FC236}">
                <a16:creationId xmlns:a16="http://schemas.microsoft.com/office/drawing/2014/main" id="{520EB830-4EF9-432B-9AFE-A9FA0CD11EC8}"/>
              </a:ext>
            </a:extLst>
          </p:cNvPr>
          <p:cNvPicPr>
            <a:picLocks noChangeAspect="1"/>
          </p:cNvPicPr>
          <p:nvPr/>
        </p:nvPicPr>
        <p:blipFill>
          <a:blip r:embed="rId6"/>
          <a:stretch>
            <a:fillRect/>
          </a:stretch>
        </p:blipFill>
        <p:spPr>
          <a:xfrm>
            <a:off x="694353" y="743815"/>
            <a:ext cx="4153835" cy="2829099"/>
          </a:xfrm>
          <a:prstGeom prst="rect">
            <a:avLst/>
          </a:prstGeom>
        </p:spPr>
      </p:pic>
      <p:sp>
        <p:nvSpPr>
          <p:cNvPr id="2" name="TextBox 1">
            <a:extLst>
              <a:ext uri="{FF2B5EF4-FFF2-40B4-BE49-F238E27FC236}">
                <a16:creationId xmlns:a16="http://schemas.microsoft.com/office/drawing/2014/main" id="{303A12A2-2214-B815-C724-2835DCF8BF6F}"/>
              </a:ext>
            </a:extLst>
          </p:cNvPr>
          <p:cNvSpPr txBox="1"/>
          <p:nvPr/>
        </p:nvSpPr>
        <p:spPr>
          <a:xfrm>
            <a:off x="9368444" y="105641"/>
            <a:ext cx="2512419" cy="523220"/>
          </a:xfrm>
          <a:prstGeom prst="rect">
            <a:avLst/>
          </a:prstGeom>
          <a:noFill/>
        </p:spPr>
        <p:txBody>
          <a:bodyPr wrap="none" rtlCol="0">
            <a:spAutoFit/>
          </a:bodyPr>
          <a:lstStyle/>
          <a:p>
            <a:r>
              <a:rPr lang="en-GB" sz="2800" dirty="0">
                <a:solidFill>
                  <a:schemeClr val="accent4"/>
                </a:solidFill>
              </a:rPr>
              <a:t>Petrohan Group</a:t>
            </a:r>
            <a:endParaRPr lang="en-IE" sz="2800" dirty="0">
              <a:solidFill>
                <a:schemeClr val="accent4"/>
              </a:solidFill>
            </a:endParaRPr>
          </a:p>
        </p:txBody>
      </p:sp>
      <p:pic>
        <p:nvPicPr>
          <p:cNvPr id="11" name="Picture 10">
            <a:extLst>
              <a:ext uri="{FF2B5EF4-FFF2-40B4-BE49-F238E27FC236}">
                <a16:creationId xmlns:a16="http://schemas.microsoft.com/office/drawing/2014/main" id="{2AEBB457-506B-848F-05E3-A3F206BE198C}"/>
              </a:ext>
            </a:extLst>
          </p:cNvPr>
          <p:cNvPicPr>
            <a:picLocks noChangeAspect="1"/>
          </p:cNvPicPr>
          <p:nvPr/>
        </p:nvPicPr>
        <p:blipFill rotWithShape="1">
          <a:blip r:embed="rId7"/>
          <a:srcRect l="4189" r="45304" b="819"/>
          <a:stretch/>
        </p:blipFill>
        <p:spPr>
          <a:xfrm>
            <a:off x="9498578" y="1114425"/>
            <a:ext cx="1662290" cy="5087043"/>
          </a:xfrm>
          <a:prstGeom prst="rect">
            <a:avLst/>
          </a:prstGeom>
        </p:spPr>
      </p:pic>
      <p:sp>
        <p:nvSpPr>
          <p:cNvPr id="12" name="TextBox 11">
            <a:extLst>
              <a:ext uri="{FF2B5EF4-FFF2-40B4-BE49-F238E27FC236}">
                <a16:creationId xmlns:a16="http://schemas.microsoft.com/office/drawing/2014/main" id="{F4DA4929-CED8-5337-AFE1-8661A6DD9731}"/>
              </a:ext>
            </a:extLst>
          </p:cNvPr>
          <p:cNvSpPr txBox="1"/>
          <p:nvPr/>
        </p:nvSpPr>
        <p:spPr>
          <a:xfrm>
            <a:off x="9440660" y="6282983"/>
            <a:ext cx="2657475" cy="276999"/>
          </a:xfrm>
          <a:prstGeom prst="rect">
            <a:avLst/>
          </a:prstGeom>
          <a:noFill/>
        </p:spPr>
        <p:txBody>
          <a:bodyPr wrap="square">
            <a:spAutoFit/>
          </a:bodyPr>
          <a:lstStyle/>
          <a:p>
            <a:r>
              <a:rPr lang="en-IE" sz="1200" b="0" i="1" u="none" strike="noStrike" baseline="0" dirty="0">
                <a:solidFill>
                  <a:schemeClr val="bg1"/>
                </a:solidFill>
                <a:latin typeface="Calibri   "/>
              </a:rPr>
              <a:t>Ajdanlijsky et al</a:t>
            </a:r>
            <a:r>
              <a:rPr lang="en-IE" sz="1200" i="1" dirty="0">
                <a:solidFill>
                  <a:schemeClr val="bg1"/>
                </a:solidFill>
                <a:latin typeface="Calibri   "/>
              </a:rPr>
              <a:t>,</a:t>
            </a:r>
            <a:r>
              <a:rPr lang="en-IE" sz="1200" b="0" i="1" u="none" strike="noStrike" baseline="0" dirty="0">
                <a:solidFill>
                  <a:schemeClr val="bg1"/>
                </a:solidFill>
                <a:latin typeface="Calibri   "/>
              </a:rPr>
              <a:t> (2019)</a:t>
            </a:r>
            <a:endParaRPr lang="en-IE" sz="1200" i="1" dirty="0">
              <a:solidFill>
                <a:schemeClr val="bg1"/>
              </a:solidFill>
              <a:latin typeface="Calibri   "/>
            </a:endParaRPr>
          </a:p>
        </p:txBody>
      </p:sp>
      <p:sp>
        <p:nvSpPr>
          <p:cNvPr id="8" name="TextBox 7">
            <a:extLst>
              <a:ext uri="{FF2B5EF4-FFF2-40B4-BE49-F238E27FC236}">
                <a16:creationId xmlns:a16="http://schemas.microsoft.com/office/drawing/2014/main" id="{B58CE254-C694-FE46-BE46-E869F20AE462}"/>
              </a:ext>
            </a:extLst>
          </p:cNvPr>
          <p:cNvSpPr txBox="1"/>
          <p:nvPr/>
        </p:nvSpPr>
        <p:spPr>
          <a:xfrm>
            <a:off x="5095702" y="4106487"/>
            <a:ext cx="3865418" cy="2031325"/>
          </a:xfrm>
          <a:prstGeom prst="rect">
            <a:avLst/>
          </a:prstGeom>
          <a:noFill/>
        </p:spPr>
        <p:txBody>
          <a:bodyPr wrap="square" rtlCol="0">
            <a:spAutoFit/>
          </a:bodyPr>
          <a:lstStyle/>
          <a:p>
            <a:pPr algn="just"/>
            <a:r>
              <a:rPr lang="en-IE" sz="1800" dirty="0">
                <a:solidFill>
                  <a:schemeClr val="bg1"/>
                </a:solidFill>
                <a:effectLst/>
                <a:latin typeface="Calibri" panose="020F0502020204030204" pitchFamily="34" charset="0"/>
                <a:ea typeface="Calibri" panose="020F0502020204030204" pitchFamily="34" charset="0"/>
              </a:rPr>
              <a:t>The uppermost 50–55m of the Petrohan Terrigenous Group is comprised of fluvial channel and near-channel sandstones and overbank silts, becoming thinner bedded and increasingly argillaceous towards the top.</a:t>
            </a:r>
            <a:endParaRPr lang="en-IE" dirty="0">
              <a:solidFill>
                <a:schemeClr val="bg1"/>
              </a:solidFill>
            </a:endParaRPr>
          </a:p>
        </p:txBody>
      </p:sp>
      <p:pic>
        <p:nvPicPr>
          <p:cNvPr id="13" name="Picture 12" descr="A white ruler with blue and white squares&#10;&#10;Description automatically generated">
            <a:extLst>
              <a:ext uri="{FF2B5EF4-FFF2-40B4-BE49-F238E27FC236}">
                <a16:creationId xmlns:a16="http://schemas.microsoft.com/office/drawing/2014/main" id="{2EFEE99F-0821-105F-8F2F-4D04503CDB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277" b="96300" l="9955" r="89593">
                        <a14:foregroundMark x1="17647" y1="8034" x2="65611" y2="6554"/>
                        <a14:foregroundMark x1="65611" y1="6554" x2="73756" y2="26638"/>
                        <a14:foregroundMark x1="73756" y1="26638" x2="71493" y2="39218"/>
                        <a14:foregroundMark x1="22624" y1="3277" x2="14480" y2="5391"/>
                        <a14:foregroundMark x1="74208" y1="6554" x2="78281" y2="15962"/>
                        <a14:foregroundMark x1="78281" y1="15962" x2="77376" y2="20296"/>
                        <a14:foregroundMark x1="79186" y1="11522" x2="76018" y2="24101"/>
                        <a14:foregroundMark x1="80543" y1="7717" x2="80995" y2="10359"/>
                        <a14:foregroundMark x1="76018" y1="5391" x2="79638" y2="8140"/>
                        <a14:foregroundMark x1="72851" y1="34989" x2="68326" y2="57822"/>
                        <a14:foregroundMark x1="68326" y1="57822" x2="69683" y2="76427"/>
                        <a14:foregroundMark x1="69683" y1="76427" x2="68326" y2="83298"/>
                        <a14:foregroundMark x1="71041" y1="91226" x2="36652" y2="95560"/>
                        <a14:foregroundMark x1="36652" y1="95560" x2="35747" y2="95560"/>
                        <a14:foregroundMark x1="19005" y1="92283" x2="20814" y2="96300"/>
                        <a14:foregroundMark x1="79638" y1="44080" x2="79638" y2="25899"/>
                        <a14:foregroundMark x1="77376" y1="5180" x2="79638" y2="6765"/>
                        <a14:foregroundMark x1="80995" y1="10571" x2="81900" y2="1353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5350769">
            <a:off x="4499667" y="5251478"/>
            <a:ext cx="117153" cy="501478"/>
          </a:xfrm>
          <a:prstGeom prst="rect">
            <a:avLst/>
          </a:prstGeom>
        </p:spPr>
      </p:pic>
    </p:spTree>
    <p:extLst>
      <p:ext uri="{BB962C8B-B14F-4D97-AF65-F5344CB8AC3E}">
        <p14:creationId xmlns:p14="http://schemas.microsoft.com/office/powerpoint/2010/main" val="347910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3E5904-7378-3897-CB78-54A348E52173}"/>
              </a:ext>
            </a:extLst>
          </p:cNvPr>
          <p:cNvGrpSpPr/>
          <p:nvPr/>
        </p:nvGrpSpPr>
        <p:grpSpPr>
          <a:xfrm>
            <a:off x="0" y="9331"/>
            <a:ext cx="12192000" cy="6858000"/>
            <a:chOff x="0" y="0"/>
            <a:chExt cx="12192000" cy="6858000"/>
          </a:xfrm>
        </p:grpSpPr>
        <p:sp>
          <p:nvSpPr>
            <p:cNvPr id="4" name="Rectangle 3">
              <a:extLst>
                <a:ext uri="{FF2B5EF4-FFF2-40B4-BE49-F238E27FC236}">
                  <a16:creationId xmlns:a16="http://schemas.microsoft.com/office/drawing/2014/main" id="{C4154D0D-E32B-1D99-57B2-4D5A1E6DC96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419E6CC6-664A-216E-3DDD-326AC40F3E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7B0FA64-5966-2965-89EE-71F1B5366E3F}"/>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6" name="Picture 5">
            <a:extLst>
              <a:ext uri="{FF2B5EF4-FFF2-40B4-BE49-F238E27FC236}">
                <a16:creationId xmlns:a16="http://schemas.microsoft.com/office/drawing/2014/main" id="{3A9CCE76-2EC6-0129-926D-006ACCAF545A}"/>
              </a:ext>
            </a:extLst>
          </p:cNvPr>
          <p:cNvPicPr>
            <a:picLocks noChangeAspect="1"/>
          </p:cNvPicPr>
          <p:nvPr/>
        </p:nvPicPr>
        <p:blipFill rotWithShape="1">
          <a:blip r:embed="rId4"/>
          <a:srcRect l="2896" t="-15" b="-1"/>
          <a:stretch/>
        </p:blipFill>
        <p:spPr>
          <a:xfrm>
            <a:off x="7981950" y="223936"/>
            <a:ext cx="3902273" cy="6345074"/>
          </a:xfrm>
          <a:prstGeom prst="rect">
            <a:avLst/>
          </a:prstGeom>
        </p:spPr>
      </p:pic>
      <p:sp>
        <p:nvSpPr>
          <p:cNvPr id="2" name="TextBox 1">
            <a:extLst>
              <a:ext uri="{FF2B5EF4-FFF2-40B4-BE49-F238E27FC236}">
                <a16:creationId xmlns:a16="http://schemas.microsoft.com/office/drawing/2014/main" id="{87DBFD1D-E98F-94EB-ED1B-423C7F9DB3C1}"/>
              </a:ext>
            </a:extLst>
          </p:cNvPr>
          <p:cNvSpPr txBox="1"/>
          <p:nvPr/>
        </p:nvSpPr>
        <p:spPr>
          <a:xfrm>
            <a:off x="6216326" y="6333736"/>
            <a:ext cx="1677832" cy="276999"/>
          </a:xfrm>
          <a:prstGeom prst="rect">
            <a:avLst/>
          </a:prstGeom>
          <a:noFill/>
        </p:spPr>
        <p:txBody>
          <a:bodyPr wrap="none" rtlCol="0">
            <a:spAutoFit/>
          </a:bodyPr>
          <a:lstStyle/>
          <a:p>
            <a:r>
              <a:rPr lang="en-IE" sz="1200" i="1" dirty="0">
                <a:solidFill>
                  <a:schemeClr val="bg1"/>
                </a:solidFill>
                <a:effectLst/>
                <a:latin typeface="Calibri" panose="020F0502020204030204" pitchFamily="34" charset="0"/>
                <a:ea typeface="TimesNewRomanPSMT"/>
              </a:rPr>
              <a:t>Ajdanlijsky et al. (2019) </a:t>
            </a:r>
            <a:endParaRPr lang="en-IE" sz="1200" i="1" dirty="0">
              <a:solidFill>
                <a:schemeClr val="bg1"/>
              </a:solidFill>
            </a:endParaRPr>
          </a:p>
        </p:txBody>
      </p:sp>
      <p:sp>
        <p:nvSpPr>
          <p:cNvPr id="7" name="TextBox 6">
            <a:extLst>
              <a:ext uri="{FF2B5EF4-FFF2-40B4-BE49-F238E27FC236}">
                <a16:creationId xmlns:a16="http://schemas.microsoft.com/office/drawing/2014/main" id="{817B9A41-EEDD-E074-BBFD-9143934438C8}"/>
              </a:ext>
            </a:extLst>
          </p:cNvPr>
          <p:cNvSpPr txBox="1"/>
          <p:nvPr/>
        </p:nvSpPr>
        <p:spPr>
          <a:xfrm>
            <a:off x="587829" y="5085184"/>
            <a:ext cx="6596742" cy="738664"/>
          </a:xfrm>
          <a:prstGeom prst="rect">
            <a:avLst/>
          </a:prstGeom>
          <a:noFill/>
        </p:spPr>
        <p:txBody>
          <a:bodyPr wrap="square" rtlCol="0">
            <a:spAutoFit/>
          </a:bodyPr>
          <a:lstStyle/>
          <a:p>
            <a:pPr algn="just"/>
            <a:r>
              <a:rPr lang="en-IE" sz="1400" u="sng" dirty="0">
                <a:solidFill>
                  <a:schemeClr val="bg1"/>
                </a:solidFill>
              </a:rPr>
              <a:t>The Petrohan Group (120-150m)</a:t>
            </a:r>
            <a:r>
              <a:rPr lang="en-IE" sz="1400" dirty="0">
                <a:solidFill>
                  <a:schemeClr val="bg1"/>
                </a:solidFill>
              </a:rPr>
              <a:t> comprises three third order fluvial sequences of red-bed sandstones, siltstones and mudstones deposited in braided, anastomosing and high sinuosity, meandering fluvial systems of Bunter Sandstone affinity</a:t>
            </a:r>
          </a:p>
        </p:txBody>
      </p:sp>
      <p:sp>
        <p:nvSpPr>
          <p:cNvPr id="9" name="TextBox 8">
            <a:extLst>
              <a:ext uri="{FF2B5EF4-FFF2-40B4-BE49-F238E27FC236}">
                <a16:creationId xmlns:a16="http://schemas.microsoft.com/office/drawing/2014/main" id="{48648294-0FEF-F6DD-8321-03993C206150}"/>
              </a:ext>
            </a:extLst>
          </p:cNvPr>
          <p:cNvSpPr txBox="1"/>
          <p:nvPr/>
        </p:nvSpPr>
        <p:spPr>
          <a:xfrm>
            <a:off x="578497" y="4217439"/>
            <a:ext cx="6671388" cy="523220"/>
          </a:xfrm>
          <a:prstGeom prst="rect">
            <a:avLst/>
          </a:prstGeom>
          <a:noFill/>
        </p:spPr>
        <p:txBody>
          <a:bodyPr wrap="square" rtlCol="0">
            <a:spAutoFit/>
          </a:bodyPr>
          <a:lstStyle/>
          <a:p>
            <a:pPr algn="just"/>
            <a:r>
              <a:rPr lang="en-IE" sz="1400" b="0" i="0" u="sng" dirty="0">
                <a:solidFill>
                  <a:srgbClr val="FF0000"/>
                </a:solidFill>
                <a:effectLst/>
                <a:latin typeface="NexusSerif"/>
              </a:rPr>
              <a:t>The Svidol Formation (40-45m) </a:t>
            </a:r>
            <a:r>
              <a:rPr lang="en-IE" sz="1400" b="0" i="0" dirty="0">
                <a:solidFill>
                  <a:schemeClr val="bg1"/>
                </a:solidFill>
                <a:effectLst/>
                <a:latin typeface="NexusSerif"/>
              </a:rPr>
              <a:t>shows sub-tidal, inter-tidal and supra-tidal argillaceous carbonate sediments deposited </a:t>
            </a:r>
            <a:r>
              <a:rPr lang="en-IE" sz="1400" dirty="0">
                <a:solidFill>
                  <a:schemeClr val="bg1"/>
                </a:solidFill>
                <a:latin typeface="NexusSerif"/>
              </a:rPr>
              <a:t>on </a:t>
            </a:r>
            <a:r>
              <a:rPr lang="en-IE" sz="1400" b="0" i="0" dirty="0">
                <a:solidFill>
                  <a:schemeClr val="bg1"/>
                </a:solidFill>
                <a:effectLst/>
                <a:latin typeface="NexusSerif"/>
              </a:rPr>
              <a:t>inner ramp, mid-ramp and outer ramp.</a:t>
            </a:r>
            <a:endParaRPr lang="en-IE" sz="1400" dirty="0">
              <a:solidFill>
                <a:schemeClr val="bg1"/>
              </a:solidFill>
            </a:endParaRPr>
          </a:p>
        </p:txBody>
      </p:sp>
      <p:sp>
        <p:nvSpPr>
          <p:cNvPr id="10" name="TextBox 9">
            <a:extLst>
              <a:ext uri="{FF2B5EF4-FFF2-40B4-BE49-F238E27FC236}">
                <a16:creationId xmlns:a16="http://schemas.microsoft.com/office/drawing/2014/main" id="{73E4F434-BB1B-B154-95C1-D66A8DA92095}"/>
              </a:ext>
            </a:extLst>
          </p:cNvPr>
          <p:cNvSpPr txBox="1"/>
          <p:nvPr/>
        </p:nvSpPr>
        <p:spPr>
          <a:xfrm>
            <a:off x="531843" y="3004455"/>
            <a:ext cx="6606076" cy="769441"/>
          </a:xfrm>
          <a:prstGeom prst="rect">
            <a:avLst/>
          </a:prstGeom>
          <a:noFill/>
        </p:spPr>
        <p:txBody>
          <a:bodyPr wrap="square" rtlCol="0">
            <a:spAutoFit/>
          </a:bodyPr>
          <a:lstStyle/>
          <a:p>
            <a:pPr algn="just">
              <a:spcAft>
                <a:spcPts val="800"/>
              </a:spcAft>
            </a:pPr>
            <a:r>
              <a:rPr lang="en-IE" sz="1400" u="sng" dirty="0">
                <a:solidFill>
                  <a:schemeClr val="bg1"/>
                </a:solidFill>
                <a:effectLst/>
                <a:latin typeface="Calibri" panose="020F0502020204030204" pitchFamily="34" charset="0"/>
                <a:ea typeface="TimesNewRomanPSMT"/>
                <a:cs typeface="Calibri" panose="020F0502020204030204" pitchFamily="34" charset="0"/>
              </a:rPr>
              <a:t>The </a:t>
            </a:r>
            <a:r>
              <a:rPr lang="en-IE" sz="14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Mogila Formation (170-180m) </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is comprised of peritidal </a:t>
            </a:r>
            <a:r>
              <a:rPr lang="en-IE" sz="1400" dirty="0">
                <a:solidFill>
                  <a:schemeClr val="bg1"/>
                </a:solidFill>
                <a:latin typeface="Calibri" panose="020F0502020204030204" pitchFamily="34" charset="0"/>
                <a:ea typeface="Calibri" panose="020F0502020204030204" pitchFamily="34" charset="0"/>
                <a:cs typeface="Calibri" panose="020F0502020204030204" pitchFamily="34" charset="0"/>
              </a:rPr>
              <a:t>sandy lime</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stones, flaser and linsen bedded siltstones and mudstones and argillaceous limestones and dolomites</a:t>
            </a:r>
            <a:r>
              <a:rPr lang="en-IE" sz="1600" dirty="0">
                <a:solidFill>
                  <a:schemeClr val="bg1"/>
                </a:solidFill>
                <a:effectLst/>
                <a:latin typeface="Calibri" panose="020F0502020204030204" pitchFamily="34" charset="0"/>
                <a:ea typeface="Calibri" panose="020F0502020204030204" pitchFamily="34" charset="0"/>
              </a:rPr>
              <a:t> </a:t>
            </a:r>
            <a:r>
              <a:rPr lang="en-IE" sz="1400" dirty="0">
                <a:solidFill>
                  <a:schemeClr val="bg1"/>
                </a:solidFill>
                <a:effectLst/>
                <a:latin typeface="Calibri" panose="020F0502020204030204" pitchFamily="34" charset="0"/>
                <a:ea typeface="Calibri" panose="020F0502020204030204" pitchFamily="34" charset="0"/>
              </a:rPr>
              <a:t>with well-developed exposure surfaces, cross-bedding and bioturbation.</a:t>
            </a:r>
            <a:endParaRPr lang="en-IE" sz="1400" dirty="0">
              <a:solidFill>
                <a:schemeClr val="bg1"/>
              </a:solidFill>
              <a:effectLst/>
              <a:latin typeface="Calibri" panose="020F0502020204030204" pitchFamily="34" charset="0"/>
              <a:ea typeface="Calibri" panose="020F0502020204030204" pitchFamily="34" charset="0"/>
              <a:cs typeface="TimesNewRomanPSMT"/>
            </a:endParaRPr>
          </a:p>
        </p:txBody>
      </p:sp>
      <p:sp>
        <p:nvSpPr>
          <p:cNvPr id="11" name="TextBox 10">
            <a:extLst>
              <a:ext uri="{FF2B5EF4-FFF2-40B4-BE49-F238E27FC236}">
                <a16:creationId xmlns:a16="http://schemas.microsoft.com/office/drawing/2014/main" id="{2E1CE0CE-451E-CF00-2C72-7F02F11BFDFD}"/>
              </a:ext>
            </a:extLst>
          </p:cNvPr>
          <p:cNvSpPr txBox="1"/>
          <p:nvPr/>
        </p:nvSpPr>
        <p:spPr>
          <a:xfrm>
            <a:off x="550507" y="933061"/>
            <a:ext cx="6587411" cy="1477328"/>
          </a:xfrm>
          <a:prstGeom prst="rect">
            <a:avLst/>
          </a:prstGeom>
          <a:noFill/>
        </p:spPr>
        <p:txBody>
          <a:bodyPr wrap="square" rtlCol="0">
            <a:spAutoFit/>
          </a:bodyPr>
          <a:lstStyle/>
          <a:p>
            <a:pPr algn="just">
              <a:spcAft>
                <a:spcPts val="800"/>
              </a:spcAft>
            </a:pPr>
            <a:r>
              <a:rPr lang="en-IE" dirty="0">
                <a:solidFill>
                  <a:srgbClr val="FFC000"/>
                </a:solidFill>
                <a:effectLst/>
                <a:latin typeface="Calibri" panose="020F0502020204030204" pitchFamily="34" charset="0"/>
                <a:ea typeface="Calibri" panose="020F0502020204030204" pitchFamily="34" charset="0"/>
                <a:cs typeface="TimesNewRomanPSMT"/>
              </a:rPr>
              <a:t>During the Early Triassic braided fluvial systems of formed followed by differential subsidence, accompanied by rifting, led to marine transgression towards the end of the Early Triassic, to a stable marine regime during most of the Triassic with regression in latest Triassic times.</a:t>
            </a:r>
          </a:p>
        </p:txBody>
      </p:sp>
      <p:pic>
        <p:nvPicPr>
          <p:cNvPr id="20" name="Picture 19">
            <a:extLst>
              <a:ext uri="{FF2B5EF4-FFF2-40B4-BE49-F238E27FC236}">
                <a16:creationId xmlns:a16="http://schemas.microsoft.com/office/drawing/2014/main" id="{43E4BEC2-2896-F140-8D80-CB772F193AC9}"/>
              </a:ext>
            </a:extLst>
          </p:cNvPr>
          <p:cNvPicPr>
            <a:picLocks noChangeAspect="1"/>
          </p:cNvPicPr>
          <p:nvPr/>
        </p:nvPicPr>
        <p:blipFill rotWithShape="1">
          <a:blip r:embed="rId5"/>
          <a:srcRect l="4189" r="45304" b="819"/>
          <a:stretch/>
        </p:blipFill>
        <p:spPr>
          <a:xfrm>
            <a:off x="7959012" y="223937"/>
            <a:ext cx="2050303" cy="6334530"/>
          </a:xfrm>
          <a:prstGeom prst="rect">
            <a:avLst/>
          </a:prstGeom>
        </p:spPr>
      </p:pic>
      <p:cxnSp>
        <p:nvCxnSpPr>
          <p:cNvPr id="13" name="Straight Connector 12">
            <a:extLst>
              <a:ext uri="{FF2B5EF4-FFF2-40B4-BE49-F238E27FC236}">
                <a16:creationId xmlns:a16="http://schemas.microsoft.com/office/drawing/2014/main" id="{4C50F6FE-9B49-B812-EB6B-9ACC8E475A12}"/>
              </a:ext>
            </a:extLst>
          </p:cNvPr>
          <p:cNvCxnSpPr>
            <a:cxnSpLocks/>
          </p:cNvCxnSpPr>
          <p:nvPr/>
        </p:nvCxnSpPr>
        <p:spPr>
          <a:xfrm flipH="1">
            <a:off x="597159" y="258457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281BBB5A-F109-63CD-9177-9748EF62B1B3}"/>
              </a:ext>
            </a:extLst>
          </p:cNvPr>
          <p:cNvCxnSpPr>
            <a:cxnSpLocks/>
          </p:cNvCxnSpPr>
          <p:nvPr/>
        </p:nvCxnSpPr>
        <p:spPr>
          <a:xfrm flipH="1">
            <a:off x="609594" y="472439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DBCE28B4-2727-0D5F-8FD1-0B7D9F9261C4}"/>
              </a:ext>
            </a:extLst>
          </p:cNvPr>
          <p:cNvCxnSpPr>
            <a:cxnSpLocks/>
          </p:cNvCxnSpPr>
          <p:nvPr/>
        </p:nvCxnSpPr>
        <p:spPr>
          <a:xfrm flipH="1">
            <a:off x="603375" y="4251648"/>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14F696D4-C79F-BEDC-A5B2-BEFE334E46FE}"/>
              </a:ext>
            </a:extLst>
          </p:cNvPr>
          <p:cNvCxnSpPr>
            <a:cxnSpLocks/>
          </p:cNvCxnSpPr>
          <p:nvPr/>
        </p:nvCxnSpPr>
        <p:spPr>
          <a:xfrm flipH="1">
            <a:off x="600270" y="6245289"/>
            <a:ext cx="1128071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55835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7E295A2-7760-A0E1-45CD-639917D5E6C5}"/>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69BE7325-2150-9B91-E530-F786B381760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376F452A-9590-C114-9642-CEC5B08DC2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B1EFCD09-E8FE-1A90-8EB0-C2CAC5C15BE9}"/>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2" name="Title 1">
            <a:extLst>
              <a:ext uri="{FF2B5EF4-FFF2-40B4-BE49-F238E27FC236}">
                <a16:creationId xmlns:a16="http://schemas.microsoft.com/office/drawing/2014/main" id="{2E476E6A-9F1C-F41D-39AE-4570D225FBBF}"/>
              </a:ext>
            </a:extLst>
          </p:cNvPr>
          <p:cNvSpPr>
            <a:spLocks noGrp="1"/>
          </p:cNvSpPr>
          <p:nvPr>
            <p:ph type="title"/>
          </p:nvPr>
        </p:nvSpPr>
        <p:spPr>
          <a:xfrm>
            <a:off x="9963150" y="228600"/>
            <a:ext cx="10515600" cy="1325563"/>
          </a:xfrm>
        </p:spPr>
        <p:txBody>
          <a:bodyPr>
            <a:normAutofit/>
          </a:bodyPr>
          <a:lstStyle/>
          <a:p>
            <a:r>
              <a:rPr lang="en-GB" sz="2800" b="1" dirty="0">
                <a:solidFill>
                  <a:schemeClr val="accent4"/>
                </a:solidFill>
              </a:rPr>
              <a:t>Svidol Fm.</a:t>
            </a:r>
            <a:endParaRPr lang="en-IE" sz="2800" b="1" dirty="0">
              <a:solidFill>
                <a:schemeClr val="accent4"/>
              </a:solidFill>
            </a:endParaRPr>
          </a:p>
        </p:txBody>
      </p:sp>
      <p:pic>
        <p:nvPicPr>
          <p:cNvPr id="5" name="Picture 4">
            <a:extLst>
              <a:ext uri="{FF2B5EF4-FFF2-40B4-BE49-F238E27FC236}">
                <a16:creationId xmlns:a16="http://schemas.microsoft.com/office/drawing/2014/main" id="{0CDA4979-DDB2-B432-DC46-F82FD0366641}"/>
              </a:ext>
            </a:extLst>
          </p:cNvPr>
          <p:cNvPicPr>
            <a:picLocks noChangeAspect="1"/>
          </p:cNvPicPr>
          <p:nvPr/>
        </p:nvPicPr>
        <p:blipFill rotWithShape="1">
          <a:blip r:embed="rId5"/>
          <a:srcRect l="1090"/>
          <a:stretch/>
        </p:blipFill>
        <p:spPr>
          <a:xfrm>
            <a:off x="438150" y="1405346"/>
            <a:ext cx="5559220" cy="3490504"/>
          </a:xfrm>
          <a:prstGeom prst="rect">
            <a:avLst/>
          </a:prstGeom>
        </p:spPr>
      </p:pic>
      <p:pic>
        <p:nvPicPr>
          <p:cNvPr id="7" name="Picture 6">
            <a:extLst>
              <a:ext uri="{FF2B5EF4-FFF2-40B4-BE49-F238E27FC236}">
                <a16:creationId xmlns:a16="http://schemas.microsoft.com/office/drawing/2014/main" id="{1BA02CE8-993F-0EE3-E004-0BCE16C60FDD}"/>
              </a:ext>
            </a:extLst>
          </p:cNvPr>
          <p:cNvPicPr>
            <a:picLocks noChangeAspect="1"/>
          </p:cNvPicPr>
          <p:nvPr/>
        </p:nvPicPr>
        <p:blipFill>
          <a:blip r:embed="rId6"/>
          <a:stretch>
            <a:fillRect/>
          </a:stretch>
        </p:blipFill>
        <p:spPr>
          <a:xfrm>
            <a:off x="6139175" y="1400174"/>
            <a:ext cx="5548000" cy="3486151"/>
          </a:xfrm>
          <a:prstGeom prst="rect">
            <a:avLst/>
          </a:prstGeom>
        </p:spPr>
      </p:pic>
      <p:sp>
        <p:nvSpPr>
          <p:cNvPr id="10" name="TextBox 9">
            <a:extLst>
              <a:ext uri="{FF2B5EF4-FFF2-40B4-BE49-F238E27FC236}">
                <a16:creationId xmlns:a16="http://schemas.microsoft.com/office/drawing/2014/main" id="{F6704726-8637-C641-5E08-6439AE2E5D9D}"/>
              </a:ext>
            </a:extLst>
          </p:cNvPr>
          <p:cNvSpPr txBox="1"/>
          <p:nvPr/>
        </p:nvSpPr>
        <p:spPr>
          <a:xfrm>
            <a:off x="522817" y="4786841"/>
            <a:ext cx="5401734" cy="1599284"/>
          </a:xfrm>
          <a:prstGeom prst="rect">
            <a:avLst/>
          </a:prstGeom>
          <a:noFill/>
        </p:spPr>
        <p:txBody>
          <a:bodyPr wrap="square" rtlCol="0">
            <a:spAutoFit/>
          </a:bodyPr>
          <a:lstStyle/>
          <a:p>
            <a:pPr algn="just">
              <a:lnSpc>
                <a:spcPct val="107000"/>
              </a:lnSpc>
              <a:spcAft>
                <a:spcPts val="800"/>
              </a:spcAft>
            </a:pPr>
            <a:r>
              <a:rPr lang="en-IE" sz="1800" dirty="0">
                <a:solidFill>
                  <a:schemeClr val="bg1"/>
                </a:solidFill>
                <a:effectLst/>
                <a:latin typeface="Calibri" panose="020F0502020204030204" pitchFamily="34" charset="0"/>
                <a:ea typeface="TimesNewRomanPSMT"/>
                <a:cs typeface="Calibri" panose="020F0502020204030204" pitchFamily="34" charset="0"/>
              </a:rPr>
              <a:t> </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r>
              <a:rPr lang="en-IE" sz="1800" dirty="0">
                <a:solidFill>
                  <a:schemeClr val="bg1"/>
                </a:solidFill>
                <a:effectLst/>
                <a:latin typeface="Calibri" panose="020F0502020204030204" pitchFamily="34" charset="0"/>
                <a:ea typeface="Calibri" panose="020F0502020204030204" pitchFamily="34" charset="0"/>
              </a:rPr>
              <a:t>The Svidol Formation comprises a series of argillaceous and silty limestones which become increasingly marly and then  cleaner upwards into micrites and oolitic limestones.</a:t>
            </a:r>
            <a:endParaRPr lang="en-IE" dirty="0">
              <a:solidFill>
                <a:schemeClr val="bg1"/>
              </a:solidFill>
            </a:endParaRPr>
          </a:p>
        </p:txBody>
      </p:sp>
      <p:pic>
        <p:nvPicPr>
          <p:cNvPr id="11" name="Picture 10" descr="A white ruler with blue and white squares&#10;&#10;Description automatically generated">
            <a:extLst>
              <a:ext uri="{FF2B5EF4-FFF2-40B4-BE49-F238E27FC236}">
                <a16:creationId xmlns:a16="http://schemas.microsoft.com/office/drawing/2014/main" id="{7A22799D-C961-B438-8940-795473F8F9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77" b="96300" l="9955" r="89593">
                        <a14:foregroundMark x1="17647" y1="8034" x2="65611" y2="6554"/>
                        <a14:foregroundMark x1="65611" y1="6554" x2="73756" y2="26638"/>
                        <a14:foregroundMark x1="73756" y1="26638" x2="71493" y2="39218"/>
                        <a14:foregroundMark x1="22624" y1="3277" x2="14480" y2="5391"/>
                        <a14:foregroundMark x1="74208" y1="6554" x2="78281" y2="15962"/>
                        <a14:foregroundMark x1="78281" y1="15962" x2="77376" y2="20296"/>
                        <a14:foregroundMark x1="79186" y1="11522" x2="76018" y2="24101"/>
                        <a14:foregroundMark x1="80543" y1="7717" x2="80995" y2="10359"/>
                        <a14:foregroundMark x1="76018" y1="5391" x2="79638" y2="8140"/>
                        <a14:foregroundMark x1="72851" y1="34989" x2="68326" y2="57822"/>
                        <a14:foregroundMark x1="68326" y1="57822" x2="69683" y2="76427"/>
                        <a14:foregroundMark x1="69683" y1="76427" x2="68326" y2="83298"/>
                        <a14:foregroundMark x1="71041" y1="91226" x2="36652" y2="95560"/>
                        <a14:foregroundMark x1="36652" y1="95560" x2="35747" y2="95560"/>
                        <a14:foregroundMark x1="19005" y1="92283" x2="20814" y2="96300"/>
                        <a14:foregroundMark x1="79638" y1="44080" x2="79638" y2="25899"/>
                        <a14:foregroundMark x1="77376" y1="5180" x2="79638" y2="6765"/>
                        <a14:foregroundMark x1="80995" y1="10571" x2="81900" y2="13531"/>
                      </a14:backgroundRemoval>
                    </a14:imgEffect>
                  </a14:imgLayer>
                </a14:imgProps>
              </a:ext>
              <a:ext uri="{28A0092B-C50C-407E-A947-70E740481C1C}">
                <a14:useLocalDpi xmlns:a14="http://schemas.microsoft.com/office/drawing/2010/main" val="0"/>
              </a:ext>
            </a:extLst>
          </a:blip>
          <a:stretch>
            <a:fillRect/>
          </a:stretch>
        </p:blipFill>
        <p:spPr>
          <a:xfrm rot="17112121">
            <a:off x="10745889" y="3701896"/>
            <a:ext cx="180983" cy="774703"/>
          </a:xfrm>
          <a:prstGeom prst="rect">
            <a:avLst/>
          </a:prstGeom>
        </p:spPr>
      </p:pic>
      <p:pic>
        <p:nvPicPr>
          <p:cNvPr id="14" name="Picture 13" descr="A white ruler with blue and white squares&#10;&#10;Description automatically generated">
            <a:extLst>
              <a:ext uri="{FF2B5EF4-FFF2-40B4-BE49-F238E27FC236}">
                <a16:creationId xmlns:a16="http://schemas.microsoft.com/office/drawing/2014/main" id="{2602C6AA-D83A-BF22-A55C-834939A0C9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77" b="96300" l="9955" r="89593">
                        <a14:foregroundMark x1="17647" y1="8034" x2="65611" y2="6554"/>
                        <a14:foregroundMark x1="65611" y1="6554" x2="73756" y2="26638"/>
                        <a14:foregroundMark x1="73756" y1="26638" x2="71493" y2="39218"/>
                        <a14:foregroundMark x1="22624" y1="3277" x2="14480" y2="5391"/>
                        <a14:foregroundMark x1="74208" y1="6554" x2="78281" y2="15962"/>
                        <a14:foregroundMark x1="78281" y1="15962" x2="77376" y2="20296"/>
                        <a14:foregroundMark x1="79186" y1="11522" x2="76018" y2="24101"/>
                        <a14:foregroundMark x1="80543" y1="7717" x2="80995" y2="10359"/>
                        <a14:foregroundMark x1="76018" y1="5391" x2="79638" y2="8140"/>
                        <a14:foregroundMark x1="72851" y1="34989" x2="68326" y2="57822"/>
                        <a14:foregroundMark x1="68326" y1="57822" x2="69683" y2="76427"/>
                        <a14:foregroundMark x1="69683" y1="76427" x2="68326" y2="83298"/>
                        <a14:foregroundMark x1="71041" y1="91226" x2="36652" y2="95560"/>
                        <a14:foregroundMark x1="36652" y1="95560" x2="35747" y2="95560"/>
                        <a14:foregroundMark x1="19005" y1="92283" x2="20814" y2="96300"/>
                        <a14:foregroundMark x1="79638" y1="44080" x2="79638" y2="25899"/>
                        <a14:foregroundMark x1="77376" y1="5180" x2="79638" y2="6765"/>
                        <a14:foregroundMark x1="80995" y1="10571" x2="81900" y2="13531"/>
                      </a14:backgroundRemoval>
                    </a14:imgEffect>
                  </a14:imgLayer>
                </a14:imgProps>
              </a:ext>
              <a:ext uri="{28A0092B-C50C-407E-A947-70E740481C1C}">
                <a14:useLocalDpi xmlns:a14="http://schemas.microsoft.com/office/drawing/2010/main" val="0"/>
              </a:ext>
            </a:extLst>
          </a:blip>
          <a:stretch>
            <a:fillRect/>
          </a:stretch>
        </p:blipFill>
        <p:spPr>
          <a:xfrm rot="15388503">
            <a:off x="1564580" y="4029432"/>
            <a:ext cx="128431" cy="549753"/>
          </a:xfrm>
          <a:prstGeom prst="rect">
            <a:avLst/>
          </a:prstGeom>
        </p:spPr>
      </p:pic>
    </p:spTree>
    <p:extLst>
      <p:ext uri="{BB962C8B-B14F-4D97-AF65-F5344CB8AC3E}">
        <p14:creationId xmlns:p14="http://schemas.microsoft.com/office/powerpoint/2010/main" val="214456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3E5904-7378-3897-CB78-54A348E52173}"/>
              </a:ext>
            </a:extLst>
          </p:cNvPr>
          <p:cNvGrpSpPr/>
          <p:nvPr/>
        </p:nvGrpSpPr>
        <p:grpSpPr>
          <a:xfrm>
            <a:off x="0" y="9331"/>
            <a:ext cx="12192000" cy="6858000"/>
            <a:chOff x="0" y="0"/>
            <a:chExt cx="12192000" cy="6858000"/>
          </a:xfrm>
        </p:grpSpPr>
        <p:sp>
          <p:nvSpPr>
            <p:cNvPr id="4" name="Rectangle 3">
              <a:extLst>
                <a:ext uri="{FF2B5EF4-FFF2-40B4-BE49-F238E27FC236}">
                  <a16:creationId xmlns:a16="http://schemas.microsoft.com/office/drawing/2014/main" id="{C4154D0D-E32B-1D99-57B2-4D5A1E6DC96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419E6CC6-664A-216E-3DDD-326AC40F3E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7B0FA64-5966-2965-89EE-71F1B5366E3F}"/>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6" name="Picture 5">
            <a:extLst>
              <a:ext uri="{FF2B5EF4-FFF2-40B4-BE49-F238E27FC236}">
                <a16:creationId xmlns:a16="http://schemas.microsoft.com/office/drawing/2014/main" id="{3A9CCE76-2EC6-0129-926D-006ACCAF545A}"/>
              </a:ext>
            </a:extLst>
          </p:cNvPr>
          <p:cNvPicPr>
            <a:picLocks noChangeAspect="1"/>
          </p:cNvPicPr>
          <p:nvPr/>
        </p:nvPicPr>
        <p:blipFill rotWithShape="1">
          <a:blip r:embed="rId4"/>
          <a:srcRect l="2896" t="-15" b="-1"/>
          <a:stretch/>
        </p:blipFill>
        <p:spPr>
          <a:xfrm>
            <a:off x="7981950" y="223936"/>
            <a:ext cx="3902273" cy="6345074"/>
          </a:xfrm>
          <a:prstGeom prst="rect">
            <a:avLst/>
          </a:prstGeom>
        </p:spPr>
      </p:pic>
      <p:sp>
        <p:nvSpPr>
          <p:cNvPr id="2" name="TextBox 1">
            <a:extLst>
              <a:ext uri="{FF2B5EF4-FFF2-40B4-BE49-F238E27FC236}">
                <a16:creationId xmlns:a16="http://schemas.microsoft.com/office/drawing/2014/main" id="{87DBFD1D-E98F-94EB-ED1B-423C7F9DB3C1}"/>
              </a:ext>
            </a:extLst>
          </p:cNvPr>
          <p:cNvSpPr txBox="1"/>
          <p:nvPr/>
        </p:nvSpPr>
        <p:spPr>
          <a:xfrm>
            <a:off x="6216326" y="6333736"/>
            <a:ext cx="1677832" cy="276999"/>
          </a:xfrm>
          <a:prstGeom prst="rect">
            <a:avLst/>
          </a:prstGeom>
          <a:noFill/>
        </p:spPr>
        <p:txBody>
          <a:bodyPr wrap="none" rtlCol="0">
            <a:spAutoFit/>
          </a:bodyPr>
          <a:lstStyle/>
          <a:p>
            <a:r>
              <a:rPr lang="en-IE" sz="1200" i="1" dirty="0">
                <a:solidFill>
                  <a:schemeClr val="bg1"/>
                </a:solidFill>
                <a:effectLst/>
                <a:latin typeface="Calibri" panose="020F0502020204030204" pitchFamily="34" charset="0"/>
                <a:ea typeface="TimesNewRomanPSMT"/>
              </a:rPr>
              <a:t>Ajdanlijsky et al. (2019) </a:t>
            </a:r>
            <a:endParaRPr lang="en-IE" sz="1200" i="1" dirty="0">
              <a:solidFill>
                <a:schemeClr val="bg1"/>
              </a:solidFill>
            </a:endParaRPr>
          </a:p>
        </p:txBody>
      </p:sp>
      <p:sp>
        <p:nvSpPr>
          <p:cNvPr id="7" name="TextBox 6">
            <a:extLst>
              <a:ext uri="{FF2B5EF4-FFF2-40B4-BE49-F238E27FC236}">
                <a16:creationId xmlns:a16="http://schemas.microsoft.com/office/drawing/2014/main" id="{817B9A41-EEDD-E074-BBFD-9143934438C8}"/>
              </a:ext>
            </a:extLst>
          </p:cNvPr>
          <p:cNvSpPr txBox="1"/>
          <p:nvPr/>
        </p:nvSpPr>
        <p:spPr>
          <a:xfrm>
            <a:off x="587829" y="5085184"/>
            <a:ext cx="6596742" cy="738664"/>
          </a:xfrm>
          <a:prstGeom prst="rect">
            <a:avLst/>
          </a:prstGeom>
          <a:noFill/>
        </p:spPr>
        <p:txBody>
          <a:bodyPr wrap="square" rtlCol="0">
            <a:spAutoFit/>
          </a:bodyPr>
          <a:lstStyle/>
          <a:p>
            <a:pPr algn="just"/>
            <a:r>
              <a:rPr lang="en-IE" sz="1400" u="sng" dirty="0">
                <a:solidFill>
                  <a:schemeClr val="bg1"/>
                </a:solidFill>
              </a:rPr>
              <a:t>The Petrohan Group (120-150m)</a:t>
            </a:r>
            <a:r>
              <a:rPr lang="en-IE" sz="1400" dirty="0">
                <a:solidFill>
                  <a:schemeClr val="bg1"/>
                </a:solidFill>
              </a:rPr>
              <a:t> comprises three third order fluvial sequences of red-bed sandstones, siltstones and mudstones deposited in braided, anastomosing and high sinuosity, meandering fluvial systems of Bunter Sandstone affinity</a:t>
            </a:r>
          </a:p>
        </p:txBody>
      </p:sp>
      <p:sp>
        <p:nvSpPr>
          <p:cNvPr id="9" name="TextBox 8">
            <a:extLst>
              <a:ext uri="{FF2B5EF4-FFF2-40B4-BE49-F238E27FC236}">
                <a16:creationId xmlns:a16="http://schemas.microsoft.com/office/drawing/2014/main" id="{48648294-0FEF-F6DD-8321-03993C206150}"/>
              </a:ext>
            </a:extLst>
          </p:cNvPr>
          <p:cNvSpPr txBox="1"/>
          <p:nvPr/>
        </p:nvSpPr>
        <p:spPr>
          <a:xfrm>
            <a:off x="578497" y="4217439"/>
            <a:ext cx="6671388" cy="523220"/>
          </a:xfrm>
          <a:prstGeom prst="rect">
            <a:avLst/>
          </a:prstGeom>
          <a:noFill/>
        </p:spPr>
        <p:txBody>
          <a:bodyPr wrap="square" rtlCol="0">
            <a:spAutoFit/>
          </a:bodyPr>
          <a:lstStyle/>
          <a:p>
            <a:pPr algn="just"/>
            <a:r>
              <a:rPr lang="en-IE" sz="1400" b="0" i="0" u="sng" dirty="0">
                <a:solidFill>
                  <a:schemeClr val="bg1"/>
                </a:solidFill>
                <a:effectLst/>
                <a:latin typeface="NexusSerif"/>
              </a:rPr>
              <a:t>The Svidol Formation (40-45m) </a:t>
            </a:r>
            <a:r>
              <a:rPr lang="en-IE" sz="1400" b="0" i="0" dirty="0">
                <a:solidFill>
                  <a:schemeClr val="bg1"/>
                </a:solidFill>
                <a:effectLst/>
                <a:latin typeface="NexusSerif"/>
              </a:rPr>
              <a:t>shows sub-tidal, inter-tidal and supra-tidal argillaceous carbonate sediments deposited </a:t>
            </a:r>
            <a:r>
              <a:rPr lang="en-IE" sz="1400" dirty="0">
                <a:solidFill>
                  <a:schemeClr val="bg1"/>
                </a:solidFill>
                <a:latin typeface="NexusSerif"/>
              </a:rPr>
              <a:t>on </a:t>
            </a:r>
            <a:r>
              <a:rPr lang="en-IE" sz="1400" b="0" i="0" dirty="0">
                <a:solidFill>
                  <a:schemeClr val="bg1"/>
                </a:solidFill>
                <a:effectLst/>
                <a:latin typeface="NexusSerif"/>
              </a:rPr>
              <a:t>inner ramp, mid-ramp and outer ramp.</a:t>
            </a:r>
            <a:endParaRPr lang="en-IE" sz="1400" dirty="0">
              <a:solidFill>
                <a:schemeClr val="bg1"/>
              </a:solidFill>
            </a:endParaRPr>
          </a:p>
        </p:txBody>
      </p:sp>
      <p:sp>
        <p:nvSpPr>
          <p:cNvPr id="10" name="TextBox 9">
            <a:extLst>
              <a:ext uri="{FF2B5EF4-FFF2-40B4-BE49-F238E27FC236}">
                <a16:creationId xmlns:a16="http://schemas.microsoft.com/office/drawing/2014/main" id="{73E4F434-BB1B-B154-95C1-D66A8DA92095}"/>
              </a:ext>
            </a:extLst>
          </p:cNvPr>
          <p:cNvSpPr txBox="1"/>
          <p:nvPr/>
        </p:nvSpPr>
        <p:spPr>
          <a:xfrm>
            <a:off x="531843" y="3004455"/>
            <a:ext cx="6606076" cy="769441"/>
          </a:xfrm>
          <a:prstGeom prst="rect">
            <a:avLst/>
          </a:prstGeom>
          <a:noFill/>
        </p:spPr>
        <p:txBody>
          <a:bodyPr wrap="square" rtlCol="0">
            <a:spAutoFit/>
          </a:bodyPr>
          <a:lstStyle/>
          <a:p>
            <a:pPr algn="just">
              <a:spcAft>
                <a:spcPts val="800"/>
              </a:spcAft>
            </a:pPr>
            <a:r>
              <a:rPr lang="en-IE" sz="1400" u="sng" dirty="0">
                <a:solidFill>
                  <a:srgbClr val="FF0000"/>
                </a:solidFill>
                <a:effectLst/>
                <a:latin typeface="Calibri" panose="020F0502020204030204" pitchFamily="34" charset="0"/>
                <a:ea typeface="TimesNewRomanPSMT"/>
                <a:cs typeface="Calibri" panose="020F0502020204030204" pitchFamily="34" charset="0"/>
              </a:rPr>
              <a:t>The </a:t>
            </a:r>
            <a:r>
              <a:rPr lang="en-IE" sz="14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Mogila Formation (170-180m) </a:t>
            </a:r>
            <a:r>
              <a:rPr lang="en-IE"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is comprised of peritidal sandstones, flaser and linsen bedded siltstones and mudstones and argillaceous limestones and dolomites</a:t>
            </a:r>
            <a:r>
              <a:rPr lang="en-IE" sz="1600" dirty="0">
                <a:solidFill>
                  <a:schemeClr val="bg1"/>
                </a:solidFill>
                <a:effectLst/>
                <a:latin typeface="Calibri" panose="020F0502020204030204" pitchFamily="34" charset="0"/>
                <a:ea typeface="Calibri" panose="020F0502020204030204" pitchFamily="34" charset="0"/>
              </a:rPr>
              <a:t> </a:t>
            </a:r>
            <a:r>
              <a:rPr lang="en-IE" sz="1400" dirty="0">
                <a:solidFill>
                  <a:schemeClr val="bg1"/>
                </a:solidFill>
                <a:effectLst/>
                <a:latin typeface="Calibri" panose="020F0502020204030204" pitchFamily="34" charset="0"/>
                <a:ea typeface="Calibri" panose="020F0502020204030204" pitchFamily="34" charset="0"/>
              </a:rPr>
              <a:t>with well-developed exposure surfaces, cross-bedding and bioturbation.</a:t>
            </a:r>
            <a:endParaRPr lang="en-IE" sz="1400" dirty="0">
              <a:solidFill>
                <a:schemeClr val="bg1"/>
              </a:solidFill>
              <a:effectLst/>
              <a:latin typeface="Calibri" panose="020F0502020204030204" pitchFamily="34" charset="0"/>
              <a:ea typeface="Calibri" panose="020F0502020204030204" pitchFamily="34" charset="0"/>
              <a:cs typeface="TimesNewRomanPSMT"/>
            </a:endParaRPr>
          </a:p>
        </p:txBody>
      </p:sp>
      <p:sp>
        <p:nvSpPr>
          <p:cNvPr id="11" name="TextBox 10">
            <a:extLst>
              <a:ext uri="{FF2B5EF4-FFF2-40B4-BE49-F238E27FC236}">
                <a16:creationId xmlns:a16="http://schemas.microsoft.com/office/drawing/2014/main" id="{2E1CE0CE-451E-CF00-2C72-7F02F11BFDFD}"/>
              </a:ext>
            </a:extLst>
          </p:cNvPr>
          <p:cNvSpPr txBox="1"/>
          <p:nvPr/>
        </p:nvSpPr>
        <p:spPr>
          <a:xfrm>
            <a:off x="550507" y="933061"/>
            <a:ext cx="6587411" cy="1477328"/>
          </a:xfrm>
          <a:prstGeom prst="rect">
            <a:avLst/>
          </a:prstGeom>
          <a:noFill/>
        </p:spPr>
        <p:txBody>
          <a:bodyPr wrap="square" rtlCol="0">
            <a:spAutoFit/>
          </a:bodyPr>
          <a:lstStyle/>
          <a:p>
            <a:pPr algn="just">
              <a:spcAft>
                <a:spcPts val="800"/>
              </a:spcAft>
            </a:pPr>
            <a:r>
              <a:rPr lang="en-IE" dirty="0">
                <a:solidFill>
                  <a:srgbClr val="FFC000"/>
                </a:solidFill>
                <a:effectLst/>
                <a:latin typeface="Calibri" panose="020F0502020204030204" pitchFamily="34" charset="0"/>
                <a:ea typeface="Calibri" panose="020F0502020204030204" pitchFamily="34" charset="0"/>
                <a:cs typeface="TimesNewRomanPSMT"/>
              </a:rPr>
              <a:t>During the Early Triassic braided fluvial systems of formed followed by differential subsidence, accompanied by rifting, led to marine transgression towards the end of the Early Triassic, to a stable marine regime during most of the Triassic with regression in latest Triassic times.</a:t>
            </a:r>
          </a:p>
        </p:txBody>
      </p:sp>
      <p:pic>
        <p:nvPicPr>
          <p:cNvPr id="20" name="Picture 19">
            <a:extLst>
              <a:ext uri="{FF2B5EF4-FFF2-40B4-BE49-F238E27FC236}">
                <a16:creationId xmlns:a16="http://schemas.microsoft.com/office/drawing/2014/main" id="{43E4BEC2-2896-F140-8D80-CB772F193AC9}"/>
              </a:ext>
            </a:extLst>
          </p:cNvPr>
          <p:cNvPicPr>
            <a:picLocks noChangeAspect="1"/>
          </p:cNvPicPr>
          <p:nvPr/>
        </p:nvPicPr>
        <p:blipFill rotWithShape="1">
          <a:blip r:embed="rId5"/>
          <a:srcRect l="4189" r="45304" b="819"/>
          <a:stretch/>
        </p:blipFill>
        <p:spPr>
          <a:xfrm>
            <a:off x="7959012" y="223937"/>
            <a:ext cx="2050303" cy="6334530"/>
          </a:xfrm>
          <a:prstGeom prst="rect">
            <a:avLst/>
          </a:prstGeom>
        </p:spPr>
      </p:pic>
      <p:cxnSp>
        <p:nvCxnSpPr>
          <p:cNvPr id="13" name="Straight Connector 12">
            <a:extLst>
              <a:ext uri="{FF2B5EF4-FFF2-40B4-BE49-F238E27FC236}">
                <a16:creationId xmlns:a16="http://schemas.microsoft.com/office/drawing/2014/main" id="{4C50F6FE-9B49-B812-EB6B-9ACC8E475A12}"/>
              </a:ext>
            </a:extLst>
          </p:cNvPr>
          <p:cNvCxnSpPr>
            <a:cxnSpLocks/>
          </p:cNvCxnSpPr>
          <p:nvPr/>
        </p:nvCxnSpPr>
        <p:spPr>
          <a:xfrm flipH="1">
            <a:off x="597159" y="258457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281BBB5A-F109-63CD-9177-9748EF62B1B3}"/>
              </a:ext>
            </a:extLst>
          </p:cNvPr>
          <p:cNvCxnSpPr>
            <a:cxnSpLocks/>
          </p:cNvCxnSpPr>
          <p:nvPr/>
        </p:nvCxnSpPr>
        <p:spPr>
          <a:xfrm flipH="1">
            <a:off x="609594" y="4724399"/>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DBCE28B4-2727-0D5F-8FD1-0B7D9F9261C4}"/>
              </a:ext>
            </a:extLst>
          </p:cNvPr>
          <p:cNvCxnSpPr>
            <a:cxnSpLocks/>
          </p:cNvCxnSpPr>
          <p:nvPr/>
        </p:nvCxnSpPr>
        <p:spPr>
          <a:xfrm flipH="1">
            <a:off x="603375" y="4251648"/>
            <a:ext cx="1128071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14F696D4-C79F-BEDC-A5B2-BEFE334E46FE}"/>
              </a:ext>
            </a:extLst>
          </p:cNvPr>
          <p:cNvCxnSpPr>
            <a:cxnSpLocks/>
          </p:cNvCxnSpPr>
          <p:nvPr/>
        </p:nvCxnSpPr>
        <p:spPr>
          <a:xfrm flipH="1">
            <a:off x="600270" y="6245289"/>
            <a:ext cx="1128071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4555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2F3954-8AE4-7607-4A9A-55A4C139D419}"/>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DDC7CE4A-3A3F-8F9E-5026-5CC3C611A49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err="1"/>
                <a:t>Oplet</a:t>
              </a:r>
              <a:endParaRPr lang="en-IE" dirty="0"/>
            </a:p>
          </p:txBody>
        </p:sp>
        <p:pic>
          <p:nvPicPr>
            <p:cNvPr id="8" name="Picture 7">
              <a:extLst>
                <a:ext uri="{FF2B5EF4-FFF2-40B4-BE49-F238E27FC236}">
                  <a16:creationId xmlns:a16="http://schemas.microsoft.com/office/drawing/2014/main" id="{34C96C92-7323-9994-973D-CF80ACA824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9D17EAE9-D763-977B-CCFE-2DDA1DE2A26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3" name="Content Placeholder 2">
            <a:extLst>
              <a:ext uri="{FF2B5EF4-FFF2-40B4-BE49-F238E27FC236}">
                <a16:creationId xmlns:a16="http://schemas.microsoft.com/office/drawing/2014/main" id="{1FFCB0D4-8388-D81F-B098-897A1B2DC5B5}"/>
              </a:ext>
            </a:extLst>
          </p:cNvPr>
          <p:cNvSpPr>
            <a:spLocks noGrp="1"/>
          </p:cNvSpPr>
          <p:nvPr>
            <p:ph idx="1"/>
          </p:nvPr>
        </p:nvSpPr>
        <p:spPr>
          <a:xfrm>
            <a:off x="333934" y="4991100"/>
            <a:ext cx="5723966" cy="1266825"/>
          </a:xfrm>
        </p:spPr>
        <p:txBody>
          <a:bodyPr>
            <a:normAutofit/>
          </a:bodyPr>
          <a:lstStyle/>
          <a:p>
            <a:pPr marL="0" indent="0" algn="l">
              <a:spcBef>
                <a:spcPts val="0"/>
              </a:spcBef>
              <a:buNone/>
            </a:pPr>
            <a:r>
              <a:rPr lang="en-IE" sz="1400" b="0" i="0" u="none" strike="noStrike" baseline="0" dirty="0" err="1">
                <a:solidFill>
                  <a:schemeClr val="bg1"/>
                </a:solidFill>
                <a:latin typeface="Calibri    "/>
              </a:rPr>
              <a:t>Opletnya</a:t>
            </a:r>
            <a:r>
              <a:rPr lang="en-IE" sz="1400" b="0" i="0" u="none" strike="noStrike" baseline="0" dirty="0">
                <a:solidFill>
                  <a:schemeClr val="bg1"/>
                </a:solidFill>
                <a:latin typeface="Calibri    "/>
              </a:rPr>
              <a:t> Mb. matrix-supported floatstone rich in pebble-sized subrounded </a:t>
            </a:r>
            <a:r>
              <a:rPr lang="en-IE" sz="1400" b="0" i="0" u="none" strike="noStrike" baseline="0" dirty="0" err="1">
                <a:solidFill>
                  <a:schemeClr val="bg1"/>
                </a:solidFill>
                <a:latin typeface="Calibri    "/>
              </a:rPr>
              <a:t>intraclasts</a:t>
            </a:r>
            <a:r>
              <a:rPr lang="en-IE" sz="1400" b="0" i="0" u="none" strike="noStrike" baseline="0" dirty="0">
                <a:solidFill>
                  <a:schemeClr val="bg1"/>
                </a:solidFill>
                <a:latin typeface="Calibri    "/>
              </a:rPr>
              <a:t>.</a:t>
            </a:r>
            <a:r>
              <a:rPr lang="en-IE" sz="1400" dirty="0">
                <a:solidFill>
                  <a:schemeClr val="bg1"/>
                </a:solidFill>
                <a:latin typeface="Calibri    "/>
              </a:rPr>
              <a:t>  </a:t>
            </a:r>
            <a:r>
              <a:rPr lang="en-IE" sz="1400" b="0" i="0" u="none" strike="noStrike" baseline="0" dirty="0">
                <a:solidFill>
                  <a:schemeClr val="bg1"/>
                </a:solidFill>
                <a:latin typeface="Calibri    "/>
              </a:rPr>
              <a:t> </a:t>
            </a:r>
          </a:p>
          <a:p>
            <a:pPr marL="0" indent="0">
              <a:buNone/>
            </a:pPr>
            <a:r>
              <a:rPr lang="en-IE" sz="1400" b="0" i="0" u="none" strike="noStrike" baseline="0" dirty="0" err="1">
                <a:solidFill>
                  <a:schemeClr val="bg1"/>
                </a:solidFill>
                <a:latin typeface="Calibri    "/>
              </a:rPr>
              <a:t>Opletnya</a:t>
            </a:r>
            <a:r>
              <a:rPr lang="en-IE" sz="1400" b="0" i="0" u="none" strike="noStrike" baseline="0" dirty="0">
                <a:solidFill>
                  <a:schemeClr val="bg1"/>
                </a:solidFill>
                <a:latin typeface="Calibri    "/>
              </a:rPr>
              <a:t> Mb. clast-supported lag deposit of intraformational conglomerate.  </a:t>
            </a:r>
          </a:p>
          <a:p>
            <a:pPr marL="0" indent="0">
              <a:buNone/>
            </a:pPr>
            <a:r>
              <a:rPr lang="en-IE" sz="1000" b="0" i="1" u="none" strike="noStrike" baseline="0" dirty="0">
                <a:solidFill>
                  <a:schemeClr val="bg1"/>
                </a:solidFill>
                <a:latin typeface="Calibri    "/>
              </a:rPr>
              <a:t>(from Ajdanlijsky et al, 2019)</a:t>
            </a:r>
          </a:p>
          <a:p>
            <a:pPr algn="l"/>
            <a:endParaRPr lang="en-IE" sz="1800" dirty="0">
              <a:solidFill>
                <a:schemeClr val="bg1"/>
              </a:solidFill>
            </a:endParaRPr>
          </a:p>
        </p:txBody>
      </p:sp>
      <p:pic>
        <p:nvPicPr>
          <p:cNvPr id="5" name="Picture 4">
            <a:extLst>
              <a:ext uri="{FF2B5EF4-FFF2-40B4-BE49-F238E27FC236}">
                <a16:creationId xmlns:a16="http://schemas.microsoft.com/office/drawing/2014/main" id="{F27A0C26-36BC-15F9-18EB-BFE148DB564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r="4633"/>
          <a:stretch/>
        </p:blipFill>
        <p:spPr>
          <a:xfrm>
            <a:off x="6241117" y="3358820"/>
            <a:ext cx="5451269" cy="3133333"/>
          </a:xfrm>
          <a:prstGeom prst="rect">
            <a:avLst/>
          </a:prstGeom>
        </p:spPr>
      </p:pic>
      <p:pic>
        <p:nvPicPr>
          <p:cNvPr id="7" name="Picture 6">
            <a:extLst>
              <a:ext uri="{FF2B5EF4-FFF2-40B4-BE49-F238E27FC236}">
                <a16:creationId xmlns:a16="http://schemas.microsoft.com/office/drawing/2014/main" id="{9E014E4D-0C27-9EAB-96DD-B55DAAA4F44C}"/>
              </a:ext>
            </a:extLst>
          </p:cNvPr>
          <p:cNvPicPr>
            <a:picLocks noChangeAspect="1"/>
          </p:cNvPicPr>
          <p:nvPr/>
        </p:nvPicPr>
        <p:blipFill>
          <a:blip r:embed="rId7"/>
          <a:stretch>
            <a:fillRect/>
          </a:stretch>
        </p:blipFill>
        <p:spPr>
          <a:xfrm>
            <a:off x="6241678" y="195347"/>
            <a:ext cx="5438571" cy="3094286"/>
          </a:xfrm>
          <a:prstGeom prst="rect">
            <a:avLst/>
          </a:prstGeom>
        </p:spPr>
      </p:pic>
      <p:pic>
        <p:nvPicPr>
          <p:cNvPr id="11" name="Picture 10">
            <a:extLst>
              <a:ext uri="{FF2B5EF4-FFF2-40B4-BE49-F238E27FC236}">
                <a16:creationId xmlns:a16="http://schemas.microsoft.com/office/drawing/2014/main" id="{AE2CF48E-2D5A-248A-887C-E92144BCA12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40000" contrast="-20000"/>
                    </a14:imgEffect>
                  </a14:imgLayer>
                </a14:imgProps>
              </a:ext>
            </a:extLst>
          </a:blip>
          <a:srcRect t="18219" b="8726"/>
          <a:stretch/>
        </p:blipFill>
        <p:spPr>
          <a:xfrm>
            <a:off x="373156" y="1600200"/>
            <a:ext cx="5694269" cy="3105150"/>
          </a:xfrm>
          <a:prstGeom prst="rect">
            <a:avLst/>
          </a:prstGeom>
        </p:spPr>
      </p:pic>
      <p:sp>
        <p:nvSpPr>
          <p:cNvPr id="12" name="Title 1">
            <a:extLst>
              <a:ext uri="{FF2B5EF4-FFF2-40B4-BE49-F238E27FC236}">
                <a16:creationId xmlns:a16="http://schemas.microsoft.com/office/drawing/2014/main" id="{16A28DF2-E8BF-7127-E0C9-24331FB5F726}"/>
              </a:ext>
            </a:extLst>
          </p:cNvPr>
          <p:cNvSpPr>
            <a:spLocks noGrp="1"/>
          </p:cNvSpPr>
          <p:nvPr>
            <p:ph type="title"/>
          </p:nvPr>
        </p:nvSpPr>
        <p:spPr>
          <a:xfrm>
            <a:off x="323850" y="495300"/>
            <a:ext cx="4591050" cy="1325563"/>
          </a:xfrm>
        </p:spPr>
        <p:txBody>
          <a:bodyPr>
            <a:normAutofit/>
          </a:bodyPr>
          <a:lstStyle/>
          <a:p>
            <a:r>
              <a:rPr lang="en-GB" sz="2400" b="1" dirty="0" err="1">
                <a:solidFill>
                  <a:schemeClr val="accent4"/>
                </a:solidFill>
              </a:rPr>
              <a:t>Mogilata</a:t>
            </a:r>
            <a:r>
              <a:rPr lang="en-GB" sz="2400" b="1" dirty="0">
                <a:solidFill>
                  <a:schemeClr val="accent4"/>
                </a:solidFill>
              </a:rPr>
              <a:t> Fm (</a:t>
            </a:r>
            <a:r>
              <a:rPr lang="en-GB" sz="2400" b="1" dirty="0" err="1">
                <a:solidFill>
                  <a:schemeClr val="accent4"/>
                </a:solidFill>
              </a:rPr>
              <a:t>Opletnya</a:t>
            </a:r>
            <a:r>
              <a:rPr lang="en-GB" sz="2400" b="1" dirty="0">
                <a:solidFill>
                  <a:schemeClr val="accent4"/>
                </a:solidFill>
              </a:rPr>
              <a:t> Mb)</a:t>
            </a:r>
            <a:endParaRPr lang="en-IE" sz="2400" b="1" dirty="0">
              <a:solidFill>
                <a:schemeClr val="accent4"/>
              </a:solidFill>
            </a:endParaRPr>
          </a:p>
        </p:txBody>
      </p:sp>
    </p:spTree>
    <p:extLst>
      <p:ext uri="{BB962C8B-B14F-4D97-AF65-F5344CB8AC3E}">
        <p14:creationId xmlns:p14="http://schemas.microsoft.com/office/powerpoint/2010/main" val="210519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61C0AC-DA45-19FF-EF67-A859594E125F}"/>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525AE30C-97F1-D131-1F06-F09BB7549C4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05A4C87C-6107-262B-31D3-A1B20035F1A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CE798B0E-7CDF-F646-4A65-BB33CF9A6857}"/>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11" name="Picture 10">
            <a:extLst>
              <a:ext uri="{FF2B5EF4-FFF2-40B4-BE49-F238E27FC236}">
                <a16:creationId xmlns:a16="http://schemas.microsoft.com/office/drawing/2014/main" id="{589C45FA-8E79-CB28-DF2F-8EB9E2C25128}"/>
              </a:ext>
            </a:extLst>
          </p:cNvPr>
          <p:cNvPicPr>
            <a:picLocks noChangeAspect="1"/>
          </p:cNvPicPr>
          <p:nvPr/>
        </p:nvPicPr>
        <p:blipFill>
          <a:blip r:embed="rId4"/>
          <a:stretch>
            <a:fillRect/>
          </a:stretch>
        </p:blipFill>
        <p:spPr>
          <a:xfrm>
            <a:off x="446361" y="798022"/>
            <a:ext cx="4591152" cy="2932514"/>
          </a:xfrm>
          <a:prstGeom prst="rect">
            <a:avLst/>
          </a:prstGeom>
        </p:spPr>
      </p:pic>
      <p:pic>
        <p:nvPicPr>
          <p:cNvPr id="13" name="Picture 12">
            <a:extLst>
              <a:ext uri="{FF2B5EF4-FFF2-40B4-BE49-F238E27FC236}">
                <a16:creationId xmlns:a16="http://schemas.microsoft.com/office/drawing/2014/main" id="{F3B3A3E8-97D1-34ED-4E2E-23F0185BD740}"/>
              </a:ext>
            </a:extLst>
          </p:cNvPr>
          <p:cNvPicPr>
            <a:picLocks noChangeAspect="1"/>
          </p:cNvPicPr>
          <p:nvPr/>
        </p:nvPicPr>
        <p:blipFill>
          <a:blip r:embed="rId5"/>
          <a:stretch>
            <a:fillRect/>
          </a:stretch>
        </p:blipFill>
        <p:spPr>
          <a:xfrm>
            <a:off x="448887" y="3841428"/>
            <a:ext cx="4596938" cy="2860430"/>
          </a:xfrm>
          <a:prstGeom prst="rect">
            <a:avLst/>
          </a:prstGeom>
        </p:spPr>
      </p:pic>
      <p:sp>
        <p:nvSpPr>
          <p:cNvPr id="2" name="TextBox 1">
            <a:extLst>
              <a:ext uri="{FF2B5EF4-FFF2-40B4-BE49-F238E27FC236}">
                <a16:creationId xmlns:a16="http://schemas.microsoft.com/office/drawing/2014/main" id="{A47FAA21-5FD7-FE75-7FA8-FF959CE4105A}"/>
              </a:ext>
            </a:extLst>
          </p:cNvPr>
          <p:cNvSpPr txBox="1"/>
          <p:nvPr/>
        </p:nvSpPr>
        <p:spPr>
          <a:xfrm>
            <a:off x="5177366" y="2084415"/>
            <a:ext cx="6431280" cy="923330"/>
          </a:xfrm>
          <a:prstGeom prst="rect">
            <a:avLst/>
          </a:prstGeom>
          <a:noFill/>
        </p:spPr>
        <p:txBody>
          <a:bodyPr wrap="square" rtlCol="0">
            <a:spAutoFit/>
          </a:bodyPr>
          <a:lstStyle/>
          <a:p>
            <a:pPr algn="just"/>
            <a:r>
              <a:rPr lang="en-IE" dirty="0">
                <a:solidFill>
                  <a:schemeClr val="bg1"/>
                </a:solidFill>
              </a:rPr>
              <a:t>S</a:t>
            </a:r>
            <a:r>
              <a:rPr lang="en-IE" sz="1800" b="0" i="0" u="none" strike="noStrike" baseline="0" dirty="0">
                <a:solidFill>
                  <a:schemeClr val="bg1"/>
                </a:solidFill>
              </a:rPr>
              <a:t>mall-scale channel in </a:t>
            </a:r>
            <a:r>
              <a:rPr lang="en-IE" sz="1800" b="0" i="0" u="none" strike="noStrike" baseline="0" dirty="0" err="1">
                <a:solidFill>
                  <a:schemeClr val="bg1"/>
                </a:solidFill>
              </a:rPr>
              <a:t>Opletnya</a:t>
            </a:r>
            <a:r>
              <a:rPr lang="en-IE" sz="1800" b="0" i="0" u="none" strike="noStrike" baseline="0" dirty="0">
                <a:solidFill>
                  <a:schemeClr val="bg1"/>
                </a:solidFill>
              </a:rPr>
              <a:t> Mb (Mogila Formation) that laterally corresponds to a level with sigmoidal synsedimentary deformation.</a:t>
            </a:r>
            <a:endParaRPr lang="en-IE" dirty="0">
              <a:solidFill>
                <a:schemeClr val="bg1"/>
              </a:solidFill>
            </a:endParaRPr>
          </a:p>
        </p:txBody>
      </p:sp>
      <p:sp>
        <p:nvSpPr>
          <p:cNvPr id="4" name="TextBox 3">
            <a:extLst>
              <a:ext uri="{FF2B5EF4-FFF2-40B4-BE49-F238E27FC236}">
                <a16:creationId xmlns:a16="http://schemas.microsoft.com/office/drawing/2014/main" id="{7C23FA5E-1ED2-3A80-0653-59A69070CA5C}"/>
              </a:ext>
            </a:extLst>
          </p:cNvPr>
          <p:cNvSpPr txBox="1"/>
          <p:nvPr/>
        </p:nvSpPr>
        <p:spPr>
          <a:xfrm>
            <a:off x="5177366" y="3976070"/>
            <a:ext cx="6378139" cy="923330"/>
          </a:xfrm>
          <a:prstGeom prst="rect">
            <a:avLst/>
          </a:prstGeom>
          <a:noFill/>
        </p:spPr>
        <p:txBody>
          <a:bodyPr wrap="square">
            <a:spAutoFit/>
          </a:bodyPr>
          <a:lstStyle/>
          <a:p>
            <a:pPr algn="just"/>
            <a:r>
              <a:rPr lang="en-IE" dirty="0">
                <a:solidFill>
                  <a:schemeClr val="bg1"/>
                </a:solidFill>
              </a:rPr>
              <a:t>T</a:t>
            </a:r>
            <a:r>
              <a:rPr lang="en-IE" sz="1800" b="0" i="0" u="none" strike="noStrike" baseline="0" dirty="0">
                <a:solidFill>
                  <a:schemeClr val="bg1"/>
                </a:solidFill>
              </a:rPr>
              <a:t>wo erosional surfaces </a:t>
            </a:r>
            <a:r>
              <a:rPr lang="en-IE" dirty="0">
                <a:solidFill>
                  <a:schemeClr val="bg1"/>
                </a:solidFill>
              </a:rPr>
              <a:t>in Opletnya Mb (Mogila Formation) </a:t>
            </a:r>
            <a:r>
              <a:rPr lang="en-IE" sz="1800" b="0" i="0" u="none" strike="noStrike" baseline="0" dirty="0">
                <a:solidFill>
                  <a:schemeClr val="bg1"/>
                </a:solidFill>
              </a:rPr>
              <a:t>partly developed in dolomitized limestone, the lower one forming a channel over 50 cm deep that marks a sequence boundary.</a:t>
            </a:r>
            <a:endParaRPr lang="en-IE" dirty="0">
              <a:solidFill>
                <a:schemeClr val="bg1"/>
              </a:solidFill>
            </a:endParaRPr>
          </a:p>
        </p:txBody>
      </p:sp>
      <p:sp>
        <p:nvSpPr>
          <p:cNvPr id="5" name="Freeform: Shape 4">
            <a:extLst>
              <a:ext uri="{FF2B5EF4-FFF2-40B4-BE49-F238E27FC236}">
                <a16:creationId xmlns:a16="http://schemas.microsoft.com/office/drawing/2014/main" id="{30AADDC0-F0EE-AFEC-3B08-B134AFD3C5FF}"/>
              </a:ext>
            </a:extLst>
          </p:cNvPr>
          <p:cNvSpPr/>
          <p:nvPr/>
        </p:nvSpPr>
        <p:spPr>
          <a:xfrm>
            <a:off x="457200" y="1464733"/>
            <a:ext cx="3911600" cy="491067"/>
          </a:xfrm>
          <a:custGeom>
            <a:avLst/>
            <a:gdLst>
              <a:gd name="connsiteX0" fmla="*/ 0 w 3911600"/>
              <a:gd name="connsiteY0" fmla="*/ 347134 h 491067"/>
              <a:gd name="connsiteX1" fmla="*/ 211667 w 3911600"/>
              <a:gd name="connsiteY1" fmla="*/ 381000 h 491067"/>
              <a:gd name="connsiteX2" fmla="*/ 381000 w 3911600"/>
              <a:gd name="connsiteY2" fmla="*/ 372534 h 491067"/>
              <a:gd name="connsiteX3" fmla="*/ 567267 w 3911600"/>
              <a:gd name="connsiteY3" fmla="*/ 372534 h 491067"/>
              <a:gd name="connsiteX4" fmla="*/ 651933 w 3911600"/>
              <a:gd name="connsiteY4" fmla="*/ 381000 h 491067"/>
              <a:gd name="connsiteX5" fmla="*/ 728133 w 3911600"/>
              <a:gd name="connsiteY5" fmla="*/ 474134 h 491067"/>
              <a:gd name="connsiteX6" fmla="*/ 838200 w 3911600"/>
              <a:gd name="connsiteY6" fmla="*/ 491067 h 491067"/>
              <a:gd name="connsiteX7" fmla="*/ 990600 w 3911600"/>
              <a:gd name="connsiteY7" fmla="*/ 474134 h 491067"/>
              <a:gd name="connsiteX8" fmla="*/ 1143000 w 3911600"/>
              <a:gd name="connsiteY8" fmla="*/ 431800 h 491067"/>
              <a:gd name="connsiteX9" fmla="*/ 1244600 w 3911600"/>
              <a:gd name="connsiteY9" fmla="*/ 431800 h 491067"/>
              <a:gd name="connsiteX10" fmla="*/ 1380067 w 3911600"/>
              <a:gd name="connsiteY10" fmla="*/ 431800 h 491067"/>
              <a:gd name="connsiteX11" fmla="*/ 1507067 w 3911600"/>
              <a:gd name="connsiteY11" fmla="*/ 448734 h 491067"/>
              <a:gd name="connsiteX12" fmla="*/ 1625600 w 3911600"/>
              <a:gd name="connsiteY12" fmla="*/ 474134 h 491067"/>
              <a:gd name="connsiteX13" fmla="*/ 1752600 w 3911600"/>
              <a:gd name="connsiteY13" fmla="*/ 491067 h 491067"/>
              <a:gd name="connsiteX14" fmla="*/ 1905000 w 3911600"/>
              <a:gd name="connsiteY14" fmla="*/ 474134 h 491067"/>
              <a:gd name="connsiteX15" fmla="*/ 2048933 w 3911600"/>
              <a:gd name="connsiteY15" fmla="*/ 457200 h 491067"/>
              <a:gd name="connsiteX16" fmla="*/ 2235200 w 3911600"/>
              <a:gd name="connsiteY16" fmla="*/ 448734 h 491067"/>
              <a:gd name="connsiteX17" fmla="*/ 2446867 w 3911600"/>
              <a:gd name="connsiteY17" fmla="*/ 431800 h 491067"/>
              <a:gd name="connsiteX18" fmla="*/ 2743200 w 3911600"/>
              <a:gd name="connsiteY18" fmla="*/ 381000 h 491067"/>
              <a:gd name="connsiteX19" fmla="*/ 2954867 w 3911600"/>
              <a:gd name="connsiteY19" fmla="*/ 296334 h 491067"/>
              <a:gd name="connsiteX20" fmla="*/ 3200400 w 3911600"/>
              <a:gd name="connsiteY20" fmla="*/ 194734 h 491067"/>
              <a:gd name="connsiteX21" fmla="*/ 3445933 w 3911600"/>
              <a:gd name="connsiteY21" fmla="*/ 101600 h 491067"/>
              <a:gd name="connsiteX22" fmla="*/ 3733800 w 3911600"/>
              <a:gd name="connsiteY22" fmla="*/ 42334 h 491067"/>
              <a:gd name="connsiteX23" fmla="*/ 3911600 w 3911600"/>
              <a:gd name="connsiteY23" fmla="*/ 0 h 4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11600" h="491067" extrusionOk="0">
                <a:moveTo>
                  <a:pt x="0" y="347134"/>
                </a:moveTo>
                <a:cubicBezTo>
                  <a:pt x="87330" y="359697"/>
                  <a:pt x="165671" y="389094"/>
                  <a:pt x="211667" y="381000"/>
                </a:cubicBezTo>
                <a:cubicBezTo>
                  <a:pt x="281419" y="363076"/>
                  <a:pt x="318743" y="382344"/>
                  <a:pt x="381000" y="372534"/>
                </a:cubicBezTo>
                <a:cubicBezTo>
                  <a:pt x="455534" y="351393"/>
                  <a:pt x="525408" y="385441"/>
                  <a:pt x="567267" y="372534"/>
                </a:cubicBezTo>
                <a:cubicBezTo>
                  <a:pt x="599967" y="369976"/>
                  <a:pt x="627682" y="388660"/>
                  <a:pt x="651933" y="381000"/>
                </a:cubicBezTo>
                <a:cubicBezTo>
                  <a:pt x="693717" y="420677"/>
                  <a:pt x="697938" y="445547"/>
                  <a:pt x="728133" y="474134"/>
                </a:cubicBezTo>
                <a:cubicBezTo>
                  <a:pt x="766534" y="476278"/>
                  <a:pt x="789154" y="492020"/>
                  <a:pt x="838200" y="491067"/>
                </a:cubicBezTo>
                <a:cubicBezTo>
                  <a:pt x="878587" y="480923"/>
                  <a:pt x="937875" y="492614"/>
                  <a:pt x="990600" y="474134"/>
                </a:cubicBezTo>
                <a:cubicBezTo>
                  <a:pt x="1056546" y="449316"/>
                  <a:pt x="1088592" y="458244"/>
                  <a:pt x="1143000" y="431800"/>
                </a:cubicBezTo>
                <a:cubicBezTo>
                  <a:pt x="1189363" y="430433"/>
                  <a:pt x="1195415" y="436899"/>
                  <a:pt x="1244600" y="431800"/>
                </a:cubicBezTo>
                <a:cubicBezTo>
                  <a:pt x="1294156" y="417081"/>
                  <a:pt x="1340313" y="433412"/>
                  <a:pt x="1380067" y="431800"/>
                </a:cubicBezTo>
                <a:cubicBezTo>
                  <a:pt x="1413146" y="426592"/>
                  <a:pt x="1453175" y="454940"/>
                  <a:pt x="1507067" y="448734"/>
                </a:cubicBezTo>
                <a:cubicBezTo>
                  <a:pt x="1555927" y="446581"/>
                  <a:pt x="1597416" y="469643"/>
                  <a:pt x="1625600" y="474134"/>
                </a:cubicBezTo>
                <a:cubicBezTo>
                  <a:pt x="1684999" y="480303"/>
                  <a:pt x="1698272" y="494912"/>
                  <a:pt x="1752600" y="491067"/>
                </a:cubicBezTo>
                <a:cubicBezTo>
                  <a:pt x="1824111" y="472966"/>
                  <a:pt x="1869633" y="484068"/>
                  <a:pt x="1905000" y="474134"/>
                </a:cubicBezTo>
                <a:cubicBezTo>
                  <a:pt x="1968870" y="449220"/>
                  <a:pt x="2018709" y="465563"/>
                  <a:pt x="2048933" y="457200"/>
                </a:cubicBezTo>
                <a:cubicBezTo>
                  <a:pt x="2112523" y="448145"/>
                  <a:pt x="2182172" y="453230"/>
                  <a:pt x="2235200" y="448734"/>
                </a:cubicBezTo>
                <a:cubicBezTo>
                  <a:pt x="2277574" y="438660"/>
                  <a:pt x="2397908" y="451094"/>
                  <a:pt x="2446867" y="431800"/>
                </a:cubicBezTo>
                <a:cubicBezTo>
                  <a:pt x="2575224" y="403847"/>
                  <a:pt x="2654246" y="403168"/>
                  <a:pt x="2743200" y="381000"/>
                </a:cubicBezTo>
                <a:cubicBezTo>
                  <a:pt x="2782778" y="348283"/>
                  <a:pt x="2881838" y="325950"/>
                  <a:pt x="2954867" y="296334"/>
                </a:cubicBezTo>
                <a:cubicBezTo>
                  <a:pt x="3054301" y="252401"/>
                  <a:pt x="3114474" y="240759"/>
                  <a:pt x="3200400" y="194734"/>
                </a:cubicBezTo>
                <a:cubicBezTo>
                  <a:pt x="3243655" y="152282"/>
                  <a:pt x="3386805" y="152909"/>
                  <a:pt x="3445933" y="101600"/>
                </a:cubicBezTo>
                <a:cubicBezTo>
                  <a:pt x="3587939" y="64762"/>
                  <a:pt x="3665523" y="82773"/>
                  <a:pt x="3733800" y="42334"/>
                </a:cubicBezTo>
                <a:cubicBezTo>
                  <a:pt x="3787082" y="9722"/>
                  <a:pt x="3872033" y="16569"/>
                  <a:pt x="3911600" y="0"/>
                </a:cubicBezTo>
              </a:path>
            </a:pathLst>
          </a:custGeom>
          <a:noFill/>
          <a:ln w="28575">
            <a:solidFill>
              <a:srgbClr val="FF0000"/>
            </a:solidFill>
            <a:extLst>
              <a:ext uri="{C807C97D-BFC1-408E-A445-0C87EB9F89A2}">
                <ask:lineSketchStyleProps xmlns:ask="http://schemas.microsoft.com/office/drawing/2018/sketchyshapes" sd="916769108">
                  <a:custGeom>
                    <a:avLst/>
                    <a:gdLst>
                      <a:gd name="connsiteX0" fmla="*/ 0 w 3911600"/>
                      <a:gd name="connsiteY0" fmla="*/ 347134 h 491067"/>
                      <a:gd name="connsiteX1" fmla="*/ 211667 w 3911600"/>
                      <a:gd name="connsiteY1" fmla="*/ 381000 h 491067"/>
                      <a:gd name="connsiteX2" fmla="*/ 381000 w 3911600"/>
                      <a:gd name="connsiteY2" fmla="*/ 372534 h 491067"/>
                      <a:gd name="connsiteX3" fmla="*/ 567267 w 3911600"/>
                      <a:gd name="connsiteY3" fmla="*/ 372534 h 491067"/>
                      <a:gd name="connsiteX4" fmla="*/ 651933 w 3911600"/>
                      <a:gd name="connsiteY4" fmla="*/ 381000 h 491067"/>
                      <a:gd name="connsiteX5" fmla="*/ 728133 w 3911600"/>
                      <a:gd name="connsiteY5" fmla="*/ 474134 h 491067"/>
                      <a:gd name="connsiteX6" fmla="*/ 838200 w 3911600"/>
                      <a:gd name="connsiteY6" fmla="*/ 491067 h 491067"/>
                      <a:gd name="connsiteX7" fmla="*/ 990600 w 3911600"/>
                      <a:gd name="connsiteY7" fmla="*/ 474134 h 491067"/>
                      <a:gd name="connsiteX8" fmla="*/ 1143000 w 3911600"/>
                      <a:gd name="connsiteY8" fmla="*/ 431800 h 491067"/>
                      <a:gd name="connsiteX9" fmla="*/ 1244600 w 3911600"/>
                      <a:gd name="connsiteY9" fmla="*/ 431800 h 491067"/>
                      <a:gd name="connsiteX10" fmla="*/ 1380067 w 3911600"/>
                      <a:gd name="connsiteY10" fmla="*/ 431800 h 491067"/>
                      <a:gd name="connsiteX11" fmla="*/ 1507067 w 3911600"/>
                      <a:gd name="connsiteY11" fmla="*/ 448734 h 491067"/>
                      <a:gd name="connsiteX12" fmla="*/ 1625600 w 3911600"/>
                      <a:gd name="connsiteY12" fmla="*/ 474134 h 491067"/>
                      <a:gd name="connsiteX13" fmla="*/ 1752600 w 3911600"/>
                      <a:gd name="connsiteY13" fmla="*/ 491067 h 491067"/>
                      <a:gd name="connsiteX14" fmla="*/ 1905000 w 3911600"/>
                      <a:gd name="connsiteY14" fmla="*/ 474134 h 491067"/>
                      <a:gd name="connsiteX15" fmla="*/ 2048933 w 3911600"/>
                      <a:gd name="connsiteY15" fmla="*/ 457200 h 491067"/>
                      <a:gd name="connsiteX16" fmla="*/ 2235200 w 3911600"/>
                      <a:gd name="connsiteY16" fmla="*/ 448734 h 491067"/>
                      <a:gd name="connsiteX17" fmla="*/ 2446867 w 3911600"/>
                      <a:gd name="connsiteY17" fmla="*/ 431800 h 491067"/>
                      <a:gd name="connsiteX18" fmla="*/ 2743200 w 3911600"/>
                      <a:gd name="connsiteY18" fmla="*/ 381000 h 491067"/>
                      <a:gd name="connsiteX19" fmla="*/ 2954867 w 3911600"/>
                      <a:gd name="connsiteY19" fmla="*/ 296334 h 491067"/>
                      <a:gd name="connsiteX20" fmla="*/ 3200400 w 3911600"/>
                      <a:gd name="connsiteY20" fmla="*/ 194734 h 491067"/>
                      <a:gd name="connsiteX21" fmla="*/ 3445933 w 3911600"/>
                      <a:gd name="connsiteY21" fmla="*/ 101600 h 491067"/>
                      <a:gd name="connsiteX22" fmla="*/ 3733800 w 3911600"/>
                      <a:gd name="connsiteY22" fmla="*/ 42334 h 491067"/>
                      <a:gd name="connsiteX23" fmla="*/ 3911600 w 3911600"/>
                      <a:gd name="connsiteY23" fmla="*/ 0 h 4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11600" h="491067">
                        <a:moveTo>
                          <a:pt x="0" y="347134"/>
                        </a:moveTo>
                        <a:lnTo>
                          <a:pt x="211667" y="381000"/>
                        </a:lnTo>
                        <a:lnTo>
                          <a:pt x="381000" y="372534"/>
                        </a:lnTo>
                        <a:lnTo>
                          <a:pt x="567267" y="372534"/>
                        </a:lnTo>
                        <a:lnTo>
                          <a:pt x="651933" y="381000"/>
                        </a:lnTo>
                        <a:lnTo>
                          <a:pt x="728133" y="474134"/>
                        </a:lnTo>
                        <a:lnTo>
                          <a:pt x="838200" y="491067"/>
                        </a:lnTo>
                        <a:lnTo>
                          <a:pt x="990600" y="474134"/>
                        </a:lnTo>
                        <a:lnTo>
                          <a:pt x="1143000" y="431800"/>
                        </a:lnTo>
                        <a:lnTo>
                          <a:pt x="1244600" y="431800"/>
                        </a:lnTo>
                        <a:lnTo>
                          <a:pt x="1380067" y="431800"/>
                        </a:lnTo>
                        <a:lnTo>
                          <a:pt x="1507067" y="448734"/>
                        </a:lnTo>
                        <a:lnTo>
                          <a:pt x="1625600" y="474134"/>
                        </a:lnTo>
                        <a:lnTo>
                          <a:pt x="1752600" y="491067"/>
                        </a:lnTo>
                        <a:lnTo>
                          <a:pt x="1905000" y="474134"/>
                        </a:lnTo>
                        <a:lnTo>
                          <a:pt x="2048933" y="457200"/>
                        </a:lnTo>
                        <a:lnTo>
                          <a:pt x="2235200" y="448734"/>
                        </a:lnTo>
                        <a:lnTo>
                          <a:pt x="2446867" y="431800"/>
                        </a:lnTo>
                        <a:lnTo>
                          <a:pt x="2743200" y="381000"/>
                        </a:lnTo>
                        <a:lnTo>
                          <a:pt x="2954867" y="296334"/>
                        </a:lnTo>
                        <a:lnTo>
                          <a:pt x="3200400" y="194734"/>
                        </a:lnTo>
                        <a:lnTo>
                          <a:pt x="3445933" y="101600"/>
                        </a:lnTo>
                        <a:lnTo>
                          <a:pt x="3733800" y="42334"/>
                        </a:lnTo>
                        <a:lnTo>
                          <a:pt x="3911600" y="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Freeform: Shape 9">
            <a:extLst>
              <a:ext uri="{FF2B5EF4-FFF2-40B4-BE49-F238E27FC236}">
                <a16:creationId xmlns:a16="http://schemas.microsoft.com/office/drawing/2014/main" id="{54E77F93-E3D0-D7AF-142D-ECAB1EFDABFE}"/>
              </a:ext>
            </a:extLst>
          </p:cNvPr>
          <p:cNvSpPr/>
          <p:nvPr/>
        </p:nvSpPr>
        <p:spPr>
          <a:xfrm>
            <a:off x="465667" y="4732867"/>
            <a:ext cx="4563533" cy="118533"/>
          </a:xfrm>
          <a:custGeom>
            <a:avLst/>
            <a:gdLst>
              <a:gd name="connsiteX0" fmla="*/ 0 w 4563533"/>
              <a:gd name="connsiteY0" fmla="*/ 84666 h 118533"/>
              <a:gd name="connsiteX1" fmla="*/ 211666 w 4563533"/>
              <a:gd name="connsiteY1" fmla="*/ 93133 h 118533"/>
              <a:gd name="connsiteX2" fmla="*/ 618066 w 4563533"/>
              <a:gd name="connsiteY2" fmla="*/ 118533 h 118533"/>
              <a:gd name="connsiteX3" fmla="*/ 897466 w 4563533"/>
              <a:gd name="connsiteY3" fmla="*/ 93133 h 118533"/>
              <a:gd name="connsiteX4" fmla="*/ 1109133 w 4563533"/>
              <a:gd name="connsiteY4" fmla="*/ 93133 h 118533"/>
              <a:gd name="connsiteX5" fmla="*/ 1303866 w 4563533"/>
              <a:gd name="connsiteY5" fmla="*/ 93133 h 118533"/>
              <a:gd name="connsiteX6" fmla="*/ 1625600 w 4563533"/>
              <a:gd name="connsiteY6" fmla="*/ 50800 h 118533"/>
              <a:gd name="connsiteX7" fmla="*/ 1930400 w 4563533"/>
              <a:gd name="connsiteY7" fmla="*/ 25400 h 118533"/>
              <a:gd name="connsiteX8" fmla="*/ 2116666 w 4563533"/>
              <a:gd name="connsiteY8" fmla="*/ 8466 h 118533"/>
              <a:gd name="connsiteX9" fmla="*/ 2404533 w 4563533"/>
              <a:gd name="connsiteY9" fmla="*/ 8466 h 118533"/>
              <a:gd name="connsiteX10" fmla="*/ 2658533 w 4563533"/>
              <a:gd name="connsiteY10" fmla="*/ 42333 h 118533"/>
              <a:gd name="connsiteX11" fmla="*/ 2912533 w 4563533"/>
              <a:gd name="connsiteY11" fmla="*/ 42333 h 118533"/>
              <a:gd name="connsiteX12" fmla="*/ 3183466 w 4563533"/>
              <a:gd name="connsiteY12" fmla="*/ 33866 h 118533"/>
              <a:gd name="connsiteX13" fmla="*/ 3547533 w 4563533"/>
              <a:gd name="connsiteY13" fmla="*/ 8466 h 118533"/>
              <a:gd name="connsiteX14" fmla="*/ 3767666 w 4563533"/>
              <a:gd name="connsiteY14" fmla="*/ 0 h 118533"/>
              <a:gd name="connsiteX15" fmla="*/ 4114800 w 4563533"/>
              <a:gd name="connsiteY15" fmla="*/ 16933 h 118533"/>
              <a:gd name="connsiteX16" fmla="*/ 4563533 w 4563533"/>
              <a:gd name="connsiteY16" fmla="*/ 0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63533" h="118533" extrusionOk="0">
                <a:moveTo>
                  <a:pt x="0" y="84666"/>
                </a:moveTo>
                <a:cubicBezTo>
                  <a:pt x="48035" y="68519"/>
                  <a:pt x="158487" y="91304"/>
                  <a:pt x="211666" y="93133"/>
                </a:cubicBezTo>
                <a:cubicBezTo>
                  <a:pt x="402124" y="80107"/>
                  <a:pt x="455037" y="116323"/>
                  <a:pt x="618066" y="118533"/>
                </a:cubicBezTo>
                <a:cubicBezTo>
                  <a:pt x="675250" y="83648"/>
                  <a:pt x="770375" y="114397"/>
                  <a:pt x="897466" y="93133"/>
                </a:cubicBezTo>
                <a:cubicBezTo>
                  <a:pt x="946793" y="80683"/>
                  <a:pt x="1046900" y="110972"/>
                  <a:pt x="1109133" y="93133"/>
                </a:cubicBezTo>
                <a:cubicBezTo>
                  <a:pt x="1155105" y="82968"/>
                  <a:pt x="1223593" y="109616"/>
                  <a:pt x="1303866" y="93133"/>
                </a:cubicBezTo>
                <a:cubicBezTo>
                  <a:pt x="1430236" y="56216"/>
                  <a:pt x="1558946" y="90038"/>
                  <a:pt x="1625600" y="50800"/>
                </a:cubicBezTo>
                <a:cubicBezTo>
                  <a:pt x="1724077" y="17744"/>
                  <a:pt x="1856634" y="40624"/>
                  <a:pt x="1930400" y="25400"/>
                </a:cubicBezTo>
                <a:cubicBezTo>
                  <a:pt x="1990871" y="7568"/>
                  <a:pt x="2024240" y="21106"/>
                  <a:pt x="2116666" y="8466"/>
                </a:cubicBezTo>
                <a:cubicBezTo>
                  <a:pt x="2230605" y="7672"/>
                  <a:pt x="2312979" y="17547"/>
                  <a:pt x="2404533" y="8466"/>
                </a:cubicBezTo>
                <a:cubicBezTo>
                  <a:pt x="2516138" y="15201"/>
                  <a:pt x="2588125" y="44941"/>
                  <a:pt x="2658533" y="42333"/>
                </a:cubicBezTo>
                <a:cubicBezTo>
                  <a:pt x="2770650" y="33493"/>
                  <a:pt x="2839994" y="67616"/>
                  <a:pt x="2912533" y="42333"/>
                </a:cubicBezTo>
                <a:cubicBezTo>
                  <a:pt x="3012073" y="20929"/>
                  <a:pt x="3079858" y="38782"/>
                  <a:pt x="3183466" y="33866"/>
                </a:cubicBezTo>
                <a:cubicBezTo>
                  <a:pt x="3322727" y="-17321"/>
                  <a:pt x="3429901" y="59418"/>
                  <a:pt x="3547533" y="8466"/>
                </a:cubicBezTo>
                <a:cubicBezTo>
                  <a:pt x="3646218" y="-7421"/>
                  <a:pt x="3705355" y="11864"/>
                  <a:pt x="3767666" y="0"/>
                </a:cubicBezTo>
                <a:cubicBezTo>
                  <a:pt x="3899677" y="2035"/>
                  <a:pt x="4020256" y="44070"/>
                  <a:pt x="4114800" y="16933"/>
                </a:cubicBezTo>
                <a:cubicBezTo>
                  <a:pt x="4239056" y="-30217"/>
                  <a:pt x="4468422" y="35513"/>
                  <a:pt x="4563533" y="0"/>
                </a:cubicBezTo>
              </a:path>
            </a:pathLst>
          </a:custGeom>
          <a:noFill/>
          <a:ln w="28575">
            <a:solidFill>
              <a:srgbClr val="FF0000"/>
            </a:solidFill>
            <a:extLst>
              <a:ext uri="{C807C97D-BFC1-408E-A445-0C87EB9F89A2}">
                <ask:lineSketchStyleProps xmlns:ask="http://schemas.microsoft.com/office/drawing/2018/sketchyshapes" sd="3726764692">
                  <a:custGeom>
                    <a:avLst/>
                    <a:gdLst>
                      <a:gd name="connsiteX0" fmla="*/ 0 w 4563533"/>
                      <a:gd name="connsiteY0" fmla="*/ 84666 h 118533"/>
                      <a:gd name="connsiteX1" fmla="*/ 211666 w 4563533"/>
                      <a:gd name="connsiteY1" fmla="*/ 93133 h 118533"/>
                      <a:gd name="connsiteX2" fmla="*/ 618066 w 4563533"/>
                      <a:gd name="connsiteY2" fmla="*/ 118533 h 118533"/>
                      <a:gd name="connsiteX3" fmla="*/ 897466 w 4563533"/>
                      <a:gd name="connsiteY3" fmla="*/ 93133 h 118533"/>
                      <a:gd name="connsiteX4" fmla="*/ 1109133 w 4563533"/>
                      <a:gd name="connsiteY4" fmla="*/ 93133 h 118533"/>
                      <a:gd name="connsiteX5" fmla="*/ 1303866 w 4563533"/>
                      <a:gd name="connsiteY5" fmla="*/ 93133 h 118533"/>
                      <a:gd name="connsiteX6" fmla="*/ 1625600 w 4563533"/>
                      <a:gd name="connsiteY6" fmla="*/ 50800 h 118533"/>
                      <a:gd name="connsiteX7" fmla="*/ 1930400 w 4563533"/>
                      <a:gd name="connsiteY7" fmla="*/ 25400 h 118533"/>
                      <a:gd name="connsiteX8" fmla="*/ 2116666 w 4563533"/>
                      <a:gd name="connsiteY8" fmla="*/ 8466 h 118533"/>
                      <a:gd name="connsiteX9" fmla="*/ 2404533 w 4563533"/>
                      <a:gd name="connsiteY9" fmla="*/ 8466 h 118533"/>
                      <a:gd name="connsiteX10" fmla="*/ 2658533 w 4563533"/>
                      <a:gd name="connsiteY10" fmla="*/ 42333 h 118533"/>
                      <a:gd name="connsiteX11" fmla="*/ 2912533 w 4563533"/>
                      <a:gd name="connsiteY11" fmla="*/ 42333 h 118533"/>
                      <a:gd name="connsiteX12" fmla="*/ 3183466 w 4563533"/>
                      <a:gd name="connsiteY12" fmla="*/ 33866 h 118533"/>
                      <a:gd name="connsiteX13" fmla="*/ 3547533 w 4563533"/>
                      <a:gd name="connsiteY13" fmla="*/ 8466 h 118533"/>
                      <a:gd name="connsiteX14" fmla="*/ 3767666 w 4563533"/>
                      <a:gd name="connsiteY14" fmla="*/ 0 h 118533"/>
                      <a:gd name="connsiteX15" fmla="*/ 4114800 w 4563533"/>
                      <a:gd name="connsiteY15" fmla="*/ 16933 h 118533"/>
                      <a:gd name="connsiteX16" fmla="*/ 4563533 w 4563533"/>
                      <a:gd name="connsiteY16" fmla="*/ 0 h 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63533" h="118533">
                        <a:moveTo>
                          <a:pt x="0" y="84666"/>
                        </a:moveTo>
                        <a:lnTo>
                          <a:pt x="211666" y="93133"/>
                        </a:lnTo>
                        <a:lnTo>
                          <a:pt x="618066" y="118533"/>
                        </a:lnTo>
                        <a:lnTo>
                          <a:pt x="897466" y="93133"/>
                        </a:lnTo>
                        <a:lnTo>
                          <a:pt x="1109133" y="93133"/>
                        </a:lnTo>
                        <a:lnTo>
                          <a:pt x="1303866" y="93133"/>
                        </a:lnTo>
                        <a:lnTo>
                          <a:pt x="1625600" y="50800"/>
                        </a:lnTo>
                        <a:lnTo>
                          <a:pt x="1930400" y="25400"/>
                        </a:lnTo>
                        <a:lnTo>
                          <a:pt x="2116666" y="8466"/>
                        </a:lnTo>
                        <a:lnTo>
                          <a:pt x="2404533" y="8466"/>
                        </a:lnTo>
                        <a:lnTo>
                          <a:pt x="2658533" y="42333"/>
                        </a:lnTo>
                        <a:lnTo>
                          <a:pt x="2912533" y="42333"/>
                        </a:lnTo>
                        <a:lnTo>
                          <a:pt x="3183466" y="33866"/>
                        </a:lnTo>
                        <a:lnTo>
                          <a:pt x="3547533" y="8466"/>
                        </a:lnTo>
                        <a:lnTo>
                          <a:pt x="3767666" y="0"/>
                        </a:lnTo>
                        <a:lnTo>
                          <a:pt x="4114800" y="16933"/>
                        </a:lnTo>
                        <a:lnTo>
                          <a:pt x="4563533" y="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41309472-A597-1A23-547C-ECE0E85FE5FD}"/>
              </a:ext>
            </a:extLst>
          </p:cNvPr>
          <p:cNvSpPr/>
          <p:nvPr/>
        </p:nvSpPr>
        <p:spPr>
          <a:xfrm>
            <a:off x="457200" y="5232400"/>
            <a:ext cx="4580467" cy="491067"/>
          </a:xfrm>
          <a:custGeom>
            <a:avLst/>
            <a:gdLst>
              <a:gd name="connsiteX0" fmla="*/ 0 w 4580467"/>
              <a:gd name="connsiteY0" fmla="*/ 110067 h 491067"/>
              <a:gd name="connsiteX1" fmla="*/ 262467 w 4580467"/>
              <a:gd name="connsiteY1" fmla="*/ 110067 h 491067"/>
              <a:gd name="connsiteX2" fmla="*/ 533400 w 4580467"/>
              <a:gd name="connsiteY2" fmla="*/ 93133 h 491067"/>
              <a:gd name="connsiteX3" fmla="*/ 821267 w 4580467"/>
              <a:gd name="connsiteY3" fmla="*/ 84667 h 491067"/>
              <a:gd name="connsiteX4" fmla="*/ 1058333 w 4580467"/>
              <a:gd name="connsiteY4" fmla="*/ 50800 h 491067"/>
              <a:gd name="connsiteX5" fmla="*/ 1303867 w 4580467"/>
              <a:gd name="connsiteY5" fmla="*/ 25400 h 491067"/>
              <a:gd name="connsiteX6" fmla="*/ 1464733 w 4580467"/>
              <a:gd name="connsiteY6" fmla="*/ 8467 h 491067"/>
              <a:gd name="connsiteX7" fmla="*/ 1659467 w 4580467"/>
              <a:gd name="connsiteY7" fmla="*/ 0 h 491067"/>
              <a:gd name="connsiteX8" fmla="*/ 1803400 w 4580467"/>
              <a:gd name="connsiteY8" fmla="*/ 8467 h 491067"/>
              <a:gd name="connsiteX9" fmla="*/ 1862667 w 4580467"/>
              <a:gd name="connsiteY9" fmla="*/ 50800 h 491067"/>
              <a:gd name="connsiteX10" fmla="*/ 2006600 w 4580467"/>
              <a:gd name="connsiteY10" fmla="*/ 152400 h 491067"/>
              <a:gd name="connsiteX11" fmla="*/ 2142067 w 4580467"/>
              <a:gd name="connsiteY11" fmla="*/ 228600 h 491067"/>
              <a:gd name="connsiteX12" fmla="*/ 2294467 w 4580467"/>
              <a:gd name="connsiteY12" fmla="*/ 287867 h 491067"/>
              <a:gd name="connsiteX13" fmla="*/ 2480733 w 4580467"/>
              <a:gd name="connsiteY13" fmla="*/ 381000 h 491067"/>
              <a:gd name="connsiteX14" fmla="*/ 2743200 w 4580467"/>
              <a:gd name="connsiteY14" fmla="*/ 431800 h 491067"/>
              <a:gd name="connsiteX15" fmla="*/ 2997200 w 4580467"/>
              <a:gd name="connsiteY15" fmla="*/ 465667 h 491067"/>
              <a:gd name="connsiteX16" fmla="*/ 3234267 w 4580467"/>
              <a:gd name="connsiteY16" fmla="*/ 491067 h 491067"/>
              <a:gd name="connsiteX17" fmla="*/ 3488267 w 4580467"/>
              <a:gd name="connsiteY17" fmla="*/ 482600 h 491067"/>
              <a:gd name="connsiteX18" fmla="*/ 3699933 w 4580467"/>
              <a:gd name="connsiteY18" fmla="*/ 457200 h 491067"/>
              <a:gd name="connsiteX19" fmla="*/ 3945467 w 4580467"/>
              <a:gd name="connsiteY19" fmla="*/ 414867 h 491067"/>
              <a:gd name="connsiteX20" fmla="*/ 4123267 w 4580467"/>
              <a:gd name="connsiteY20" fmla="*/ 381000 h 491067"/>
              <a:gd name="connsiteX21" fmla="*/ 4292600 w 4580467"/>
              <a:gd name="connsiteY21" fmla="*/ 364067 h 491067"/>
              <a:gd name="connsiteX22" fmla="*/ 4436533 w 4580467"/>
              <a:gd name="connsiteY22" fmla="*/ 364067 h 491067"/>
              <a:gd name="connsiteX23" fmla="*/ 4538133 w 4580467"/>
              <a:gd name="connsiteY23" fmla="*/ 364067 h 491067"/>
              <a:gd name="connsiteX24" fmla="*/ 4580467 w 4580467"/>
              <a:gd name="connsiteY24" fmla="*/ 372533 h 4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0467" h="491067">
                <a:moveTo>
                  <a:pt x="0" y="110067"/>
                </a:moveTo>
                <a:lnTo>
                  <a:pt x="262467" y="110067"/>
                </a:lnTo>
                <a:lnTo>
                  <a:pt x="533400" y="93133"/>
                </a:lnTo>
                <a:lnTo>
                  <a:pt x="821267" y="84667"/>
                </a:lnTo>
                <a:lnTo>
                  <a:pt x="1058333" y="50800"/>
                </a:lnTo>
                <a:lnTo>
                  <a:pt x="1303867" y="25400"/>
                </a:lnTo>
                <a:lnTo>
                  <a:pt x="1464733" y="8467"/>
                </a:lnTo>
                <a:lnTo>
                  <a:pt x="1659467" y="0"/>
                </a:lnTo>
                <a:lnTo>
                  <a:pt x="1803400" y="8467"/>
                </a:lnTo>
                <a:lnTo>
                  <a:pt x="1862667" y="50800"/>
                </a:lnTo>
                <a:lnTo>
                  <a:pt x="2006600" y="152400"/>
                </a:lnTo>
                <a:lnTo>
                  <a:pt x="2142067" y="228600"/>
                </a:lnTo>
                <a:lnTo>
                  <a:pt x="2294467" y="287867"/>
                </a:lnTo>
                <a:lnTo>
                  <a:pt x="2480733" y="381000"/>
                </a:lnTo>
                <a:lnTo>
                  <a:pt x="2743200" y="431800"/>
                </a:lnTo>
                <a:lnTo>
                  <a:pt x="2997200" y="465667"/>
                </a:lnTo>
                <a:lnTo>
                  <a:pt x="3234267" y="491067"/>
                </a:lnTo>
                <a:lnTo>
                  <a:pt x="3488267" y="482600"/>
                </a:lnTo>
                <a:lnTo>
                  <a:pt x="3699933" y="457200"/>
                </a:lnTo>
                <a:lnTo>
                  <a:pt x="3945467" y="414867"/>
                </a:lnTo>
                <a:lnTo>
                  <a:pt x="4123267" y="381000"/>
                </a:lnTo>
                <a:lnTo>
                  <a:pt x="4292600" y="364067"/>
                </a:lnTo>
                <a:lnTo>
                  <a:pt x="4436533" y="364067"/>
                </a:lnTo>
                <a:lnTo>
                  <a:pt x="4538133" y="364067"/>
                </a:lnTo>
                <a:lnTo>
                  <a:pt x="4580467" y="372533"/>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70DA3F49-86B3-2FD2-B9C5-5D5A08A29F5F}"/>
              </a:ext>
            </a:extLst>
          </p:cNvPr>
          <p:cNvSpPr txBox="1"/>
          <p:nvPr/>
        </p:nvSpPr>
        <p:spPr>
          <a:xfrm>
            <a:off x="8768369" y="6284888"/>
            <a:ext cx="3423631" cy="276999"/>
          </a:xfrm>
          <a:prstGeom prst="rect">
            <a:avLst/>
          </a:prstGeom>
          <a:noFill/>
        </p:spPr>
        <p:txBody>
          <a:bodyPr wrap="square">
            <a:spAutoFit/>
          </a:bodyPr>
          <a:lstStyle/>
          <a:p>
            <a:r>
              <a:rPr lang="en-IE" sz="1200" b="0" i="1" u="none" strike="noStrike" baseline="0" dirty="0">
                <a:solidFill>
                  <a:schemeClr val="bg1"/>
                </a:solidFill>
                <a:latin typeface="Calibri   "/>
              </a:rPr>
              <a:t>Photographs from </a:t>
            </a:r>
            <a:r>
              <a:rPr lang="en-IE" sz="1200" b="0" i="1" u="none" strike="noStrike" baseline="0" dirty="0" err="1">
                <a:solidFill>
                  <a:schemeClr val="bg1"/>
                </a:solidFill>
                <a:latin typeface="Calibri   "/>
              </a:rPr>
              <a:t>Ajdanlijsky</a:t>
            </a:r>
            <a:r>
              <a:rPr lang="en-IE" sz="1200" b="0" i="1" u="none" strike="noStrike" baseline="0" dirty="0">
                <a:solidFill>
                  <a:schemeClr val="bg1"/>
                </a:solidFill>
                <a:latin typeface="Calibri   "/>
              </a:rPr>
              <a:t> et al, 2019</a:t>
            </a:r>
            <a:endParaRPr lang="en-IE" sz="1200" i="1" dirty="0">
              <a:solidFill>
                <a:schemeClr val="bg1"/>
              </a:solidFill>
              <a:latin typeface="Calibri   "/>
            </a:endParaRPr>
          </a:p>
        </p:txBody>
      </p:sp>
      <p:sp>
        <p:nvSpPr>
          <p:cNvPr id="3" name="TextBox 2">
            <a:extLst>
              <a:ext uri="{FF2B5EF4-FFF2-40B4-BE49-F238E27FC236}">
                <a16:creationId xmlns:a16="http://schemas.microsoft.com/office/drawing/2014/main" id="{FF1D1A84-721E-7A06-05C9-0880C344DDC2}"/>
              </a:ext>
            </a:extLst>
          </p:cNvPr>
          <p:cNvSpPr txBox="1"/>
          <p:nvPr/>
        </p:nvSpPr>
        <p:spPr>
          <a:xfrm>
            <a:off x="6614809" y="654425"/>
            <a:ext cx="5424792" cy="461665"/>
          </a:xfrm>
          <a:prstGeom prst="rect">
            <a:avLst/>
          </a:prstGeom>
          <a:noFill/>
        </p:spPr>
        <p:txBody>
          <a:bodyPr wrap="square" rtlCol="0">
            <a:spAutoFit/>
          </a:bodyPr>
          <a:lstStyle/>
          <a:p>
            <a:r>
              <a:rPr lang="en-IE" sz="2400" dirty="0">
                <a:solidFill>
                  <a:schemeClr val="accent4"/>
                </a:solidFill>
              </a:rPr>
              <a:t>Host Rocks - Soft Sediment Deformation</a:t>
            </a:r>
          </a:p>
        </p:txBody>
      </p:sp>
    </p:spTree>
    <p:extLst>
      <p:ext uri="{BB962C8B-B14F-4D97-AF65-F5344CB8AC3E}">
        <p14:creationId xmlns:p14="http://schemas.microsoft.com/office/powerpoint/2010/main" val="203729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B1ACE3-6720-E721-512F-6992D127E3C1}"/>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480323E0-B177-881E-2C4A-2562216542A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C64ACE4E-5384-71A1-C43B-5C780B8F3E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0F6CD64B-71EF-A629-9AE0-EF0E2C06AB6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11" name="Picture 10">
            <a:extLst>
              <a:ext uri="{FF2B5EF4-FFF2-40B4-BE49-F238E27FC236}">
                <a16:creationId xmlns:a16="http://schemas.microsoft.com/office/drawing/2014/main" id="{288497E4-DB7C-F0C0-B04F-ACCF61FDE131}"/>
              </a:ext>
            </a:extLst>
          </p:cNvPr>
          <p:cNvPicPr>
            <a:picLocks noChangeAspect="1"/>
          </p:cNvPicPr>
          <p:nvPr/>
        </p:nvPicPr>
        <p:blipFill>
          <a:blip r:embed="rId5"/>
          <a:stretch>
            <a:fillRect/>
          </a:stretch>
        </p:blipFill>
        <p:spPr>
          <a:xfrm>
            <a:off x="466375" y="791521"/>
            <a:ext cx="4579449" cy="2949207"/>
          </a:xfrm>
          <a:prstGeom prst="rect">
            <a:avLst/>
          </a:prstGeom>
          <a:ln>
            <a:solidFill>
              <a:schemeClr val="tx1"/>
            </a:solidFill>
            <a:prstDash val="solid"/>
          </a:ln>
        </p:spPr>
      </p:pic>
      <p:sp>
        <p:nvSpPr>
          <p:cNvPr id="13" name="TextBox 12">
            <a:extLst>
              <a:ext uri="{FF2B5EF4-FFF2-40B4-BE49-F238E27FC236}">
                <a16:creationId xmlns:a16="http://schemas.microsoft.com/office/drawing/2014/main" id="{3F4F01BA-D059-7E92-41F2-AE41223CD4F1}"/>
              </a:ext>
            </a:extLst>
          </p:cNvPr>
          <p:cNvSpPr txBox="1"/>
          <p:nvPr/>
        </p:nvSpPr>
        <p:spPr>
          <a:xfrm>
            <a:off x="5294345" y="2123684"/>
            <a:ext cx="6431280" cy="923330"/>
          </a:xfrm>
          <a:prstGeom prst="rect">
            <a:avLst/>
          </a:prstGeom>
          <a:noFill/>
        </p:spPr>
        <p:txBody>
          <a:bodyPr wrap="square" rtlCol="0">
            <a:spAutoFit/>
          </a:bodyPr>
          <a:lstStyle/>
          <a:p>
            <a:pPr algn="just"/>
            <a:r>
              <a:rPr lang="en-IE" sz="1800" b="0" i="0" u="none" strike="noStrike" baseline="0" dirty="0">
                <a:solidFill>
                  <a:schemeClr val="bg1"/>
                </a:solidFill>
              </a:rPr>
              <a:t>12cm thick bed in Opletnya Mb. (Mogila Formation) with sigmoidal soft-sediment deformation structures with concave top surface that pinches out laterally.</a:t>
            </a:r>
            <a:endParaRPr lang="en-IE" dirty="0">
              <a:solidFill>
                <a:schemeClr val="bg1"/>
              </a:solidFill>
            </a:endParaRPr>
          </a:p>
        </p:txBody>
      </p:sp>
      <p:sp>
        <p:nvSpPr>
          <p:cNvPr id="21" name="TextBox 20">
            <a:extLst>
              <a:ext uri="{FF2B5EF4-FFF2-40B4-BE49-F238E27FC236}">
                <a16:creationId xmlns:a16="http://schemas.microsoft.com/office/drawing/2014/main" id="{46315A16-C6FA-1C9A-D479-11FD01EB03FC}"/>
              </a:ext>
            </a:extLst>
          </p:cNvPr>
          <p:cNvSpPr txBox="1"/>
          <p:nvPr/>
        </p:nvSpPr>
        <p:spPr>
          <a:xfrm>
            <a:off x="8768369" y="6284888"/>
            <a:ext cx="3423631" cy="276999"/>
          </a:xfrm>
          <a:prstGeom prst="rect">
            <a:avLst/>
          </a:prstGeom>
          <a:noFill/>
        </p:spPr>
        <p:txBody>
          <a:bodyPr wrap="square">
            <a:spAutoFit/>
          </a:bodyPr>
          <a:lstStyle/>
          <a:p>
            <a:r>
              <a:rPr lang="en-IE" sz="1200" b="0" i="1" u="none" strike="noStrike" baseline="0" dirty="0">
                <a:solidFill>
                  <a:schemeClr val="bg1"/>
                </a:solidFill>
                <a:latin typeface="Calibri   "/>
              </a:rPr>
              <a:t>Photographs from </a:t>
            </a:r>
            <a:r>
              <a:rPr lang="en-IE" sz="1200" b="0" i="1" u="none" strike="noStrike" baseline="0" dirty="0" err="1">
                <a:solidFill>
                  <a:schemeClr val="bg1"/>
                </a:solidFill>
                <a:latin typeface="Calibri   "/>
              </a:rPr>
              <a:t>Ajdanlijsky</a:t>
            </a:r>
            <a:r>
              <a:rPr lang="en-IE" sz="1200" b="0" i="1" u="none" strike="noStrike" baseline="0" dirty="0">
                <a:solidFill>
                  <a:schemeClr val="bg1"/>
                </a:solidFill>
                <a:latin typeface="Calibri   "/>
              </a:rPr>
              <a:t> et al, 2019</a:t>
            </a:r>
            <a:endParaRPr lang="en-IE" sz="1200" i="1" dirty="0">
              <a:solidFill>
                <a:schemeClr val="bg1"/>
              </a:solidFill>
              <a:latin typeface="Calibri   "/>
            </a:endParaRPr>
          </a:p>
        </p:txBody>
      </p:sp>
      <p:pic>
        <p:nvPicPr>
          <p:cNvPr id="25" name="Picture 24">
            <a:extLst>
              <a:ext uri="{FF2B5EF4-FFF2-40B4-BE49-F238E27FC236}">
                <a16:creationId xmlns:a16="http://schemas.microsoft.com/office/drawing/2014/main" id="{7C76A024-B65E-DA7F-50D0-43EF609606B0}"/>
              </a:ext>
            </a:extLst>
          </p:cNvPr>
          <p:cNvPicPr>
            <a:picLocks noChangeAspect="1"/>
          </p:cNvPicPr>
          <p:nvPr/>
        </p:nvPicPr>
        <p:blipFill>
          <a:blip r:embed="rId6"/>
          <a:stretch>
            <a:fillRect/>
          </a:stretch>
        </p:blipFill>
        <p:spPr>
          <a:xfrm>
            <a:off x="440573" y="3822848"/>
            <a:ext cx="4621878" cy="2877209"/>
          </a:xfrm>
          <a:prstGeom prst="rect">
            <a:avLst/>
          </a:prstGeom>
        </p:spPr>
      </p:pic>
      <p:sp>
        <p:nvSpPr>
          <p:cNvPr id="26" name="Freeform: Shape 25">
            <a:extLst>
              <a:ext uri="{FF2B5EF4-FFF2-40B4-BE49-F238E27FC236}">
                <a16:creationId xmlns:a16="http://schemas.microsoft.com/office/drawing/2014/main" id="{C4661B84-9B84-94DF-DA02-C71E426FF583}"/>
              </a:ext>
            </a:extLst>
          </p:cNvPr>
          <p:cNvSpPr/>
          <p:nvPr/>
        </p:nvSpPr>
        <p:spPr>
          <a:xfrm>
            <a:off x="473825" y="2202873"/>
            <a:ext cx="4572000" cy="207818"/>
          </a:xfrm>
          <a:custGeom>
            <a:avLst/>
            <a:gdLst>
              <a:gd name="connsiteX0" fmla="*/ 0 w 4572000"/>
              <a:gd name="connsiteY0" fmla="*/ 207818 h 207818"/>
              <a:gd name="connsiteX1" fmla="*/ 257695 w 4572000"/>
              <a:gd name="connsiteY1" fmla="*/ 199505 h 207818"/>
              <a:gd name="connsiteX2" fmla="*/ 498764 w 4572000"/>
              <a:gd name="connsiteY2" fmla="*/ 191192 h 207818"/>
              <a:gd name="connsiteX3" fmla="*/ 673331 w 4572000"/>
              <a:gd name="connsiteY3" fmla="*/ 199505 h 207818"/>
              <a:gd name="connsiteX4" fmla="*/ 864524 w 4572000"/>
              <a:gd name="connsiteY4" fmla="*/ 191192 h 207818"/>
              <a:gd name="connsiteX5" fmla="*/ 1155470 w 4572000"/>
              <a:gd name="connsiteY5" fmla="*/ 141316 h 207818"/>
              <a:gd name="connsiteX6" fmla="*/ 1512917 w 4572000"/>
              <a:gd name="connsiteY6" fmla="*/ 99752 h 207818"/>
              <a:gd name="connsiteX7" fmla="*/ 1795550 w 4572000"/>
              <a:gd name="connsiteY7" fmla="*/ 74814 h 207818"/>
              <a:gd name="connsiteX8" fmla="*/ 2111433 w 4572000"/>
              <a:gd name="connsiteY8" fmla="*/ 41563 h 207818"/>
              <a:gd name="connsiteX9" fmla="*/ 2410691 w 4572000"/>
              <a:gd name="connsiteY9" fmla="*/ 33251 h 207818"/>
              <a:gd name="connsiteX10" fmla="*/ 2784764 w 4572000"/>
              <a:gd name="connsiteY10" fmla="*/ 8312 h 207818"/>
              <a:gd name="connsiteX11" fmla="*/ 3084022 w 4572000"/>
              <a:gd name="connsiteY11" fmla="*/ 16625 h 207818"/>
              <a:gd name="connsiteX12" fmla="*/ 3291840 w 4572000"/>
              <a:gd name="connsiteY12" fmla="*/ 8312 h 207818"/>
              <a:gd name="connsiteX13" fmla="*/ 3524597 w 4572000"/>
              <a:gd name="connsiteY13" fmla="*/ 8312 h 207818"/>
              <a:gd name="connsiteX14" fmla="*/ 3640975 w 4572000"/>
              <a:gd name="connsiteY14" fmla="*/ 0 h 207818"/>
              <a:gd name="connsiteX15" fmla="*/ 3923608 w 4572000"/>
              <a:gd name="connsiteY15" fmla="*/ 8312 h 207818"/>
              <a:gd name="connsiteX16" fmla="*/ 4148051 w 4572000"/>
              <a:gd name="connsiteY16" fmla="*/ 49876 h 207818"/>
              <a:gd name="connsiteX17" fmla="*/ 4289368 w 4572000"/>
              <a:gd name="connsiteY17" fmla="*/ 83127 h 207818"/>
              <a:gd name="connsiteX18" fmla="*/ 4572000 w 4572000"/>
              <a:gd name="connsiteY18" fmla="*/ 116378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000" h="207818" extrusionOk="0">
                <a:moveTo>
                  <a:pt x="0" y="207818"/>
                </a:moveTo>
                <a:cubicBezTo>
                  <a:pt x="53000" y="184926"/>
                  <a:pt x="191670" y="218088"/>
                  <a:pt x="257695" y="199505"/>
                </a:cubicBezTo>
                <a:cubicBezTo>
                  <a:pt x="305518" y="175646"/>
                  <a:pt x="418566" y="197351"/>
                  <a:pt x="498764" y="191192"/>
                </a:cubicBezTo>
                <a:cubicBezTo>
                  <a:pt x="570768" y="176237"/>
                  <a:pt x="627079" y="213015"/>
                  <a:pt x="673331" y="199505"/>
                </a:cubicBezTo>
                <a:cubicBezTo>
                  <a:pt x="731913" y="187339"/>
                  <a:pt x="818065" y="199114"/>
                  <a:pt x="864524" y="191192"/>
                </a:cubicBezTo>
                <a:cubicBezTo>
                  <a:pt x="997259" y="164917"/>
                  <a:pt x="1064178" y="164255"/>
                  <a:pt x="1155470" y="141316"/>
                </a:cubicBezTo>
                <a:cubicBezTo>
                  <a:pt x="1277021" y="112040"/>
                  <a:pt x="1388124" y="140559"/>
                  <a:pt x="1512917" y="99752"/>
                </a:cubicBezTo>
                <a:cubicBezTo>
                  <a:pt x="1607824" y="82603"/>
                  <a:pt x="1685963" y="114611"/>
                  <a:pt x="1795550" y="74814"/>
                </a:cubicBezTo>
                <a:cubicBezTo>
                  <a:pt x="1909040" y="34762"/>
                  <a:pt x="1956518" y="58318"/>
                  <a:pt x="2111433" y="41563"/>
                </a:cubicBezTo>
                <a:cubicBezTo>
                  <a:pt x="2182818" y="9373"/>
                  <a:pt x="2286114" y="62991"/>
                  <a:pt x="2410691" y="33251"/>
                </a:cubicBezTo>
                <a:cubicBezTo>
                  <a:pt x="2484399" y="-15801"/>
                  <a:pt x="2611905" y="42194"/>
                  <a:pt x="2784764" y="8312"/>
                </a:cubicBezTo>
                <a:cubicBezTo>
                  <a:pt x="2851707" y="-4482"/>
                  <a:pt x="2960080" y="44958"/>
                  <a:pt x="3084022" y="16625"/>
                </a:cubicBezTo>
                <a:cubicBezTo>
                  <a:pt x="3164171" y="-11097"/>
                  <a:pt x="3235691" y="33578"/>
                  <a:pt x="3291840" y="8312"/>
                </a:cubicBezTo>
                <a:cubicBezTo>
                  <a:pt x="3396878" y="845"/>
                  <a:pt x="3433921" y="21579"/>
                  <a:pt x="3524597" y="8312"/>
                </a:cubicBezTo>
                <a:cubicBezTo>
                  <a:pt x="3569891" y="-4163"/>
                  <a:pt x="3604587" y="8905"/>
                  <a:pt x="3640975" y="0"/>
                </a:cubicBezTo>
                <a:cubicBezTo>
                  <a:pt x="3746482" y="-6530"/>
                  <a:pt x="3848036" y="20928"/>
                  <a:pt x="3923608" y="8312"/>
                </a:cubicBezTo>
                <a:cubicBezTo>
                  <a:pt x="4019539" y="18421"/>
                  <a:pt x="4058648" y="53763"/>
                  <a:pt x="4148051" y="49876"/>
                </a:cubicBezTo>
                <a:cubicBezTo>
                  <a:pt x="4210977" y="57326"/>
                  <a:pt x="4253937" y="86689"/>
                  <a:pt x="4289368" y="83127"/>
                </a:cubicBezTo>
                <a:cubicBezTo>
                  <a:pt x="4366536" y="87423"/>
                  <a:pt x="4496929" y="125322"/>
                  <a:pt x="4572000" y="116378"/>
                </a:cubicBezTo>
              </a:path>
            </a:pathLst>
          </a:custGeom>
          <a:noFill/>
          <a:ln w="28575">
            <a:solidFill>
              <a:srgbClr val="FF0000"/>
            </a:solidFill>
            <a:prstDash val="solid"/>
            <a:extLst>
              <a:ext uri="{C807C97D-BFC1-408E-A445-0C87EB9F89A2}">
                <ask:lineSketchStyleProps xmlns:ask="http://schemas.microsoft.com/office/drawing/2018/sketchyshapes" sd="3598171138">
                  <a:custGeom>
                    <a:avLst/>
                    <a:gdLst>
                      <a:gd name="connsiteX0" fmla="*/ 0 w 4572000"/>
                      <a:gd name="connsiteY0" fmla="*/ 207818 h 207818"/>
                      <a:gd name="connsiteX1" fmla="*/ 257695 w 4572000"/>
                      <a:gd name="connsiteY1" fmla="*/ 199505 h 207818"/>
                      <a:gd name="connsiteX2" fmla="*/ 498764 w 4572000"/>
                      <a:gd name="connsiteY2" fmla="*/ 191192 h 207818"/>
                      <a:gd name="connsiteX3" fmla="*/ 673331 w 4572000"/>
                      <a:gd name="connsiteY3" fmla="*/ 199505 h 207818"/>
                      <a:gd name="connsiteX4" fmla="*/ 864524 w 4572000"/>
                      <a:gd name="connsiteY4" fmla="*/ 191192 h 207818"/>
                      <a:gd name="connsiteX5" fmla="*/ 1155470 w 4572000"/>
                      <a:gd name="connsiteY5" fmla="*/ 141316 h 207818"/>
                      <a:gd name="connsiteX6" fmla="*/ 1512917 w 4572000"/>
                      <a:gd name="connsiteY6" fmla="*/ 99752 h 207818"/>
                      <a:gd name="connsiteX7" fmla="*/ 1795550 w 4572000"/>
                      <a:gd name="connsiteY7" fmla="*/ 74814 h 207818"/>
                      <a:gd name="connsiteX8" fmla="*/ 2111433 w 4572000"/>
                      <a:gd name="connsiteY8" fmla="*/ 41563 h 207818"/>
                      <a:gd name="connsiteX9" fmla="*/ 2410691 w 4572000"/>
                      <a:gd name="connsiteY9" fmla="*/ 33251 h 207818"/>
                      <a:gd name="connsiteX10" fmla="*/ 2784764 w 4572000"/>
                      <a:gd name="connsiteY10" fmla="*/ 8312 h 207818"/>
                      <a:gd name="connsiteX11" fmla="*/ 3084022 w 4572000"/>
                      <a:gd name="connsiteY11" fmla="*/ 16625 h 207818"/>
                      <a:gd name="connsiteX12" fmla="*/ 3291840 w 4572000"/>
                      <a:gd name="connsiteY12" fmla="*/ 8312 h 207818"/>
                      <a:gd name="connsiteX13" fmla="*/ 3524597 w 4572000"/>
                      <a:gd name="connsiteY13" fmla="*/ 8312 h 207818"/>
                      <a:gd name="connsiteX14" fmla="*/ 3640975 w 4572000"/>
                      <a:gd name="connsiteY14" fmla="*/ 0 h 207818"/>
                      <a:gd name="connsiteX15" fmla="*/ 3923608 w 4572000"/>
                      <a:gd name="connsiteY15" fmla="*/ 8312 h 207818"/>
                      <a:gd name="connsiteX16" fmla="*/ 4148051 w 4572000"/>
                      <a:gd name="connsiteY16" fmla="*/ 49876 h 207818"/>
                      <a:gd name="connsiteX17" fmla="*/ 4289368 w 4572000"/>
                      <a:gd name="connsiteY17" fmla="*/ 83127 h 207818"/>
                      <a:gd name="connsiteX18" fmla="*/ 4572000 w 4572000"/>
                      <a:gd name="connsiteY18" fmla="*/ 116378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000" h="207818">
                        <a:moveTo>
                          <a:pt x="0" y="207818"/>
                        </a:moveTo>
                        <a:lnTo>
                          <a:pt x="257695" y="199505"/>
                        </a:lnTo>
                        <a:lnTo>
                          <a:pt x="498764" y="191192"/>
                        </a:lnTo>
                        <a:lnTo>
                          <a:pt x="673331" y="199505"/>
                        </a:lnTo>
                        <a:lnTo>
                          <a:pt x="864524" y="191192"/>
                        </a:lnTo>
                        <a:lnTo>
                          <a:pt x="1155470" y="141316"/>
                        </a:lnTo>
                        <a:lnTo>
                          <a:pt x="1512917" y="99752"/>
                        </a:lnTo>
                        <a:lnTo>
                          <a:pt x="1795550" y="74814"/>
                        </a:lnTo>
                        <a:lnTo>
                          <a:pt x="2111433" y="41563"/>
                        </a:lnTo>
                        <a:lnTo>
                          <a:pt x="2410691" y="33251"/>
                        </a:lnTo>
                        <a:lnTo>
                          <a:pt x="2784764" y="8312"/>
                        </a:lnTo>
                        <a:lnTo>
                          <a:pt x="3084022" y="16625"/>
                        </a:lnTo>
                        <a:lnTo>
                          <a:pt x="3291840" y="8312"/>
                        </a:lnTo>
                        <a:lnTo>
                          <a:pt x="3524597" y="8312"/>
                        </a:lnTo>
                        <a:lnTo>
                          <a:pt x="3640975" y="0"/>
                        </a:lnTo>
                        <a:lnTo>
                          <a:pt x="3923608" y="8312"/>
                        </a:lnTo>
                        <a:lnTo>
                          <a:pt x="4148051" y="49876"/>
                        </a:lnTo>
                        <a:lnTo>
                          <a:pt x="4289368" y="83127"/>
                        </a:lnTo>
                        <a:lnTo>
                          <a:pt x="4572000" y="11637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reeform: Shape 26">
            <a:extLst>
              <a:ext uri="{FF2B5EF4-FFF2-40B4-BE49-F238E27FC236}">
                <a16:creationId xmlns:a16="http://schemas.microsoft.com/office/drawing/2014/main" id="{2159DCA9-FD5B-17B2-3014-6DFA3BFAD224}"/>
              </a:ext>
            </a:extLst>
          </p:cNvPr>
          <p:cNvSpPr/>
          <p:nvPr/>
        </p:nvSpPr>
        <p:spPr>
          <a:xfrm>
            <a:off x="494522" y="2435290"/>
            <a:ext cx="4544009" cy="223934"/>
          </a:xfrm>
          <a:custGeom>
            <a:avLst/>
            <a:gdLst>
              <a:gd name="connsiteX0" fmla="*/ 0 w 4544009"/>
              <a:gd name="connsiteY0" fmla="*/ 0 h 223934"/>
              <a:gd name="connsiteX1" fmla="*/ 242596 w 4544009"/>
              <a:gd name="connsiteY1" fmla="*/ 9330 h 223934"/>
              <a:gd name="connsiteX2" fmla="*/ 429209 w 4544009"/>
              <a:gd name="connsiteY2" fmla="*/ 27992 h 223934"/>
              <a:gd name="connsiteX3" fmla="*/ 625151 w 4544009"/>
              <a:gd name="connsiteY3" fmla="*/ 83975 h 223934"/>
              <a:gd name="connsiteX4" fmla="*/ 877078 w 4544009"/>
              <a:gd name="connsiteY4" fmla="*/ 121298 h 223934"/>
              <a:gd name="connsiteX5" fmla="*/ 1129005 w 4544009"/>
              <a:gd name="connsiteY5" fmla="*/ 121298 h 223934"/>
              <a:gd name="connsiteX6" fmla="*/ 1315617 w 4544009"/>
              <a:gd name="connsiteY6" fmla="*/ 130628 h 223934"/>
              <a:gd name="connsiteX7" fmla="*/ 1642188 w 4544009"/>
              <a:gd name="connsiteY7" fmla="*/ 177281 h 223934"/>
              <a:gd name="connsiteX8" fmla="*/ 1922107 w 4544009"/>
              <a:gd name="connsiteY8" fmla="*/ 186612 h 223934"/>
              <a:gd name="connsiteX9" fmla="*/ 2174033 w 4544009"/>
              <a:gd name="connsiteY9" fmla="*/ 195943 h 223934"/>
              <a:gd name="connsiteX10" fmla="*/ 2481943 w 4544009"/>
              <a:gd name="connsiteY10" fmla="*/ 214604 h 223934"/>
              <a:gd name="connsiteX11" fmla="*/ 2799184 w 4544009"/>
              <a:gd name="connsiteY11" fmla="*/ 223934 h 223934"/>
              <a:gd name="connsiteX12" fmla="*/ 3144417 w 4544009"/>
              <a:gd name="connsiteY12" fmla="*/ 214604 h 223934"/>
              <a:gd name="connsiteX13" fmla="*/ 3405674 w 4544009"/>
              <a:gd name="connsiteY13" fmla="*/ 223934 h 223934"/>
              <a:gd name="connsiteX14" fmla="*/ 3806890 w 4544009"/>
              <a:gd name="connsiteY14" fmla="*/ 223934 h 223934"/>
              <a:gd name="connsiteX15" fmla="*/ 4245429 w 4544009"/>
              <a:gd name="connsiteY15" fmla="*/ 205273 h 223934"/>
              <a:gd name="connsiteX16" fmla="*/ 4544009 w 4544009"/>
              <a:gd name="connsiteY16" fmla="*/ 205273 h 22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4009" h="223934" extrusionOk="0">
                <a:moveTo>
                  <a:pt x="0" y="0"/>
                </a:moveTo>
                <a:cubicBezTo>
                  <a:pt x="94161" y="-18693"/>
                  <a:pt x="134427" y="27203"/>
                  <a:pt x="242596" y="9330"/>
                </a:cubicBezTo>
                <a:cubicBezTo>
                  <a:pt x="302318" y="-6287"/>
                  <a:pt x="343012" y="29986"/>
                  <a:pt x="429209" y="27992"/>
                </a:cubicBezTo>
                <a:cubicBezTo>
                  <a:pt x="495086" y="35480"/>
                  <a:pt x="556846" y="69951"/>
                  <a:pt x="625151" y="83975"/>
                </a:cubicBezTo>
                <a:cubicBezTo>
                  <a:pt x="698776" y="90967"/>
                  <a:pt x="779624" y="113662"/>
                  <a:pt x="877078" y="121298"/>
                </a:cubicBezTo>
                <a:cubicBezTo>
                  <a:pt x="946053" y="91222"/>
                  <a:pt x="1028864" y="145233"/>
                  <a:pt x="1129005" y="121298"/>
                </a:cubicBezTo>
                <a:cubicBezTo>
                  <a:pt x="1200768" y="116167"/>
                  <a:pt x="1267483" y="134323"/>
                  <a:pt x="1315617" y="130628"/>
                </a:cubicBezTo>
                <a:cubicBezTo>
                  <a:pt x="1448240" y="130922"/>
                  <a:pt x="1505439" y="172725"/>
                  <a:pt x="1642188" y="177281"/>
                </a:cubicBezTo>
                <a:cubicBezTo>
                  <a:pt x="1777225" y="164815"/>
                  <a:pt x="1857744" y="215395"/>
                  <a:pt x="1922107" y="186612"/>
                </a:cubicBezTo>
                <a:cubicBezTo>
                  <a:pt x="1990347" y="172406"/>
                  <a:pt x="2060994" y="200486"/>
                  <a:pt x="2174033" y="195943"/>
                </a:cubicBezTo>
                <a:cubicBezTo>
                  <a:pt x="2318784" y="197096"/>
                  <a:pt x="2401547" y="222852"/>
                  <a:pt x="2481943" y="214604"/>
                </a:cubicBezTo>
                <a:cubicBezTo>
                  <a:pt x="2584944" y="214740"/>
                  <a:pt x="2689821" y="246997"/>
                  <a:pt x="2799184" y="223934"/>
                </a:cubicBezTo>
                <a:cubicBezTo>
                  <a:pt x="2918742" y="215343"/>
                  <a:pt x="3028014" y="227182"/>
                  <a:pt x="3144417" y="214604"/>
                </a:cubicBezTo>
                <a:cubicBezTo>
                  <a:pt x="3239582" y="204278"/>
                  <a:pt x="3329120" y="251982"/>
                  <a:pt x="3405674" y="223934"/>
                </a:cubicBezTo>
                <a:cubicBezTo>
                  <a:pt x="3594385" y="178361"/>
                  <a:pt x="3635941" y="232462"/>
                  <a:pt x="3806890" y="223934"/>
                </a:cubicBezTo>
                <a:cubicBezTo>
                  <a:pt x="3910458" y="177259"/>
                  <a:pt x="4036941" y="254632"/>
                  <a:pt x="4245429" y="205273"/>
                </a:cubicBezTo>
                <a:cubicBezTo>
                  <a:pt x="4309486" y="175707"/>
                  <a:pt x="4421479" y="231194"/>
                  <a:pt x="4544009" y="205273"/>
                </a:cubicBezTo>
              </a:path>
            </a:pathLst>
          </a:custGeom>
          <a:noFill/>
          <a:ln w="28575">
            <a:solidFill>
              <a:srgbClr val="FF0000"/>
            </a:solidFill>
            <a:extLst>
              <a:ext uri="{C807C97D-BFC1-408E-A445-0C87EB9F89A2}">
                <ask:lineSketchStyleProps xmlns:ask="http://schemas.microsoft.com/office/drawing/2018/sketchyshapes" sd="3507143784">
                  <a:custGeom>
                    <a:avLst/>
                    <a:gdLst>
                      <a:gd name="connsiteX0" fmla="*/ 0 w 4544009"/>
                      <a:gd name="connsiteY0" fmla="*/ 0 h 223934"/>
                      <a:gd name="connsiteX1" fmla="*/ 242596 w 4544009"/>
                      <a:gd name="connsiteY1" fmla="*/ 9330 h 223934"/>
                      <a:gd name="connsiteX2" fmla="*/ 429209 w 4544009"/>
                      <a:gd name="connsiteY2" fmla="*/ 27992 h 223934"/>
                      <a:gd name="connsiteX3" fmla="*/ 625151 w 4544009"/>
                      <a:gd name="connsiteY3" fmla="*/ 83975 h 223934"/>
                      <a:gd name="connsiteX4" fmla="*/ 877078 w 4544009"/>
                      <a:gd name="connsiteY4" fmla="*/ 121298 h 223934"/>
                      <a:gd name="connsiteX5" fmla="*/ 1129005 w 4544009"/>
                      <a:gd name="connsiteY5" fmla="*/ 121298 h 223934"/>
                      <a:gd name="connsiteX6" fmla="*/ 1315617 w 4544009"/>
                      <a:gd name="connsiteY6" fmla="*/ 130628 h 223934"/>
                      <a:gd name="connsiteX7" fmla="*/ 1642188 w 4544009"/>
                      <a:gd name="connsiteY7" fmla="*/ 177281 h 223934"/>
                      <a:gd name="connsiteX8" fmla="*/ 1922107 w 4544009"/>
                      <a:gd name="connsiteY8" fmla="*/ 186612 h 223934"/>
                      <a:gd name="connsiteX9" fmla="*/ 2174033 w 4544009"/>
                      <a:gd name="connsiteY9" fmla="*/ 195943 h 223934"/>
                      <a:gd name="connsiteX10" fmla="*/ 2481943 w 4544009"/>
                      <a:gd name="connsiteY10" fmla="*/ 214604 h 223934"/>
                      <a:gd name="connsiteX11" fmla="*/ 2799184 w 4544009"/>
                      <a:gd name="connsiteY11" fmla="*/ 223934 h 223934"/>
                      <a:gd name="connsiteX12" fmla="*/ 3144417 w 4544009"/>
                      <a:gd name="connsiteY12" fmla="*/ 214604 h 223934"/>
                      <a:gd name="connsiteX13" fmla="*/ 3405674 w 4544009"/>
                      <a:gd name="connsiteY13" fmla="*/ 223934 h 223934"/>
                      <a:gd name="connsiteX14" fmla="*/ 3806890 w 4544009"/>
                      <a:gd name="connsiteY14" fmla="*/ 223934 h 223934"/>
                      <a:gd name="connsiteX15" fmla="*/ 4245429 w 4544009"/>
                      <a:gd name="connsiteY15" fmla="*/ 205273 h 223934"/>
                      <a:gd name="connsiteX16" fmla="*/ 4544009 w 4544009"/>
                      <a:gd name="connsiteY16" fmla="*/ 205273 h 22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4009" h="223934">
                        <a:moveTo>
                          <a:pt x="0" y="0"/>
                        </a:moveTo>
                        <a:lnTo>
                          <a:pt x="242596" y="9330"/>
                        </a:lnTo>
                        <a:lnTo>
                          <a:pt x="429209" y="27992"/>
                        </a:lnTo>
                        <a:lnTo>
                          <a:pt x="625151" y="83975"/>
                        </a:lnTo>
                        <a:lnTo>
                          <a:pt x="877078" y="121298"/>
                        </a:lnTo>
                        <a:lnTo>
                          <a:pt x="1129005" y="121298"/>
                        </a:lnTo>
                        <a:lnTo>
                          <a:pt x="1315617" y="130628"/>
                        </a:lnTo>
                        <a:lnTo>
                          <a:pt x="1642188" y="177281"/>
                        </a:lnTo>
                        <a:lnTo>
                          <a:pt x="1922107" y="186612"/>
                        </a:lnTo>
                        <a:lnTo>
                          <a:pt x="2174033" y="195943"/>
                        </a:lnTo>
                        <a:lnTo>
                          <a:pt x="2481943" y="214604"/>
                        </a:lnTo>
                        <a:lnTo>
                          <a:pt x="2799184" y="223934"/>
                        </a:lnTo>
                        <a:lnTo>
                          <a:pt x="3144417" y="214604"/>
                        </a:lnTo>
                        <a:lnTo>
                          <a:pt x="3405674" y="223934"/>
                        </a:lnTo>
                        <a:lnTo>
                          <a:pt x="3806890" y="223934"/>
                        </a:lnTo>
                        <a:lnTo>
                          <a:pt x="4245429" y="205273"/>
                        </a:lnTo>
                        <a:lnTo>
                          <a:pt x="4544009" y="20527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807BA6CC-B390-A34A-8E14-06DA537C3B33}"/>
              </a:ext>
            </a:extLst>
          </p:cNvPr>
          <p:cNvSpPr txBox="1"/>
          <p:nvPr/>
        </p:nvSpPr>
        <p:spPr>
          <a:xfrm>
            <a:off x="5296745" y="4054608"/>
            <a:ext cx="6431280" cy="923330"/>
          </a:xfrm>
          <a:prstGeom prst="rect">
            <a:avLst/>
          </a:prstGeom>
          <a:noFill/>
        </p:spPr>
        <p:txBody>
          <a:bodyPr wrap="square" rtlCol="0">
            <a:spAutoFit/>
          </a:bodyPr>
          <a:lstStyle/>
          <a:p>
            <a:pPr algn="just"/>
            <a:r>
              <a:rPr lang="en-IE" dirty="0">
                <a:solidFill>
                  <a:schemeClr val="bg1"/>
                </a:solidFill>
                <a:latin typeface="Calibri (Body)"/>
              </a:rPr>
              <a:t>Sigmoidal soft-sediment deformation Opletnya Mb. (Mogila Formation).  Indicative of </a:t>
            </a:r>
            <a:r>
              <a:rPr lang="en-IE" b="0" i="0" dirty="0">
                <a:solidFill>
                  <a:srgbClr val="666666"/>
                </a:solidFill>
                <a:effectLst/>
                <a:latin typeface="Calibri (Body)"/>
              </a:rPr>
              <a:t> </a:t>
            </a:r>
            <a:r>
              <a:rPr lang="en-IE" b="0" i="0" dirty="0">
                <a:solidFill>
                  <a:schemeClr val="bg1"/>
                </a:solidFill>
                <a:effectLst/>
                <a:latin typeface="Calibri (Body)"/>
              </a:rPr>
              <a:t>seismically induced liquefaction or fluidization during early diagenesis.</a:t>
            </a:r>
            <a:endParaRPr lang="en-IE" dirty="0">
              <a:solidFill>
                <a:schemeClr val="bg1"/>
              </a:solidFill>
              <a:latin typeface="Calibri (Body)"/>
            </a:endParaRPr>
          </a:p>
        </p:txBody>
      </p:sp>
      <p:sp>
        <p:nvSpPr>
          <p:cNvPr id="3" name="TextBox 2">
            <a:extLst>
              <a:ext uri="{FF2B5EF4-FFF2-40B4-BE49-F238E27FC236}">
                <a16:creationId xmlns:a16="http://schemas.microsoft.com/office/drawing/2014/main" id="{037BE5C3-4FA3-DA98-83A0-524E0E29E2DE}"/>
              </a:ext>
            </a:extLst>
          </p:cNvPr>
          <p:cNvSpPr txBox="1"/>
          <p:nvPr/>
        </p:nvSpPr>
        <p:spPr>
          <a:xfrm>
            <a:off x="6614809" y="654425"/>
            <a:ext cx="5424792" cy="461665"/>
          </a:xfrm>
          <a:prstGeom prst="rect">
            <a:avLst/>
          </a:prstGeom>
          <a:noFill/>
        </p:spPr>
        <p:txBody>
          <a:bodyPr wrap="square" rtlCol="0">
            <a:spAutoFit/>
          </a:bodyPr>
          <a:lstStyle/>
          <a:p>
            <a:r>
              <a:rPr lang="en-IE" sz="2400" dirty="0">
                <a:solidFill>
                  <a:schemeClr val="accent4"/>
                </a:solidFill>
              </a:rPr>
              <a:t>Host Rocks - Soft Sediment Deformation</a:t>
            </a:r>
          </a:p>
        </p:txBody>
      </p:sp>
      <p:pic>
        <p:nvPicPr>
          <p:cNvPr id="4" name="Picture 3" descr="A white ruler with blue and white squares&#10;&#10;Description automatically generated">
            <a:extLst>
              <a:ext uri="{FF2B5EF4-FFF2-40B4-BE49-F238E27FC236}">
                <a16:creationId xmlns:a16="http://schemas.microsoft.com/office/drawing/2014/main" id="{C2E3EA8C-3B20-610F-6669-AC897466CA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77" b="96300" l="9955" r="89593">
                        <a14:foregroundMark x1="17647" y1="8034" x2="65611" y2="6554"/>
                        <a14:foregroundMark x1="65611" y1="6554" x2="73756" y2="26638"/>
                        <a14:foregroundMark x1="73756" y1="26638" x2="71493" y2="39218"/>
                        <a14:foregroundMark x1="22624" y1="3277" x2="14480" y2="5391"/>
                        <a14:foregroundMark x1="74208" y1="6554" x2="78281" y2="15962"/>
                        <a14:foregroundMark x1="78281" y1="15962" x2="77376" y2="20296"/>
                        <a14:foregroundMark x1="79186" y1="11522" x2="76018" y2="24101"/>
                        <a14:foregroundMark x1="80543" y1="7717" x2="80995" y2="10359"/>
                        <a14:foregroundMark x1="76018" y1="5391" x2="79638" y2="8140"/>
                        <a14:foregroundMark x1="72851" y1="34989" x2="68326" y2="57822"/>
                        <a14:foregroundMark x1="68326" y1="57822" x2="69683" y2="76427"/>
                        <a14:foregroundMark x1="69683" y1="76427" x2="68326" y2="83298"/>
                        <a14:foregroundMark x1="71041" y1="91226" x2="36652" y2="95560"/>
                        <a14:foregroundMark x1="36652" y1="95560" x2="35747" y2="95560"/>
                        <a14:foregroundMark x1="19005" y1="92283" x2="20814" y2="96300"/>
                        <a14:foregroundMark x1="79638" y1="44080" x2="79638" y2="25899"/>
                        <a14:foregroundMark x1="77376" y1="5180" x2="79638" y2="6765"/>
                        <a14:foregroundMark x1="80995" y1="10571" x2="81900" y2="13531"/>
                      </a14:backgroundRemoval>
                    </a14:imgEffect>
                  </a14:imgLayer>
                </a14:imgProps>
              </a:ext>
              <a:ext uri="{28A0092B-C50C-407E-A947-70E740481C1C}">
                <a14:useLocalDpi xmlns:a14="http://schemas.microsoft.com/office/drawing/2010/main" val="0"/>
              </a:ext>
            </a:extLst>
          </a:blip>
          <a:stretch>
            <a:fillRect/>
          </a:stretch>
        </p:blipFill>
        <p:spPr>
          <a:xfrm rot="15927719">
            <a:off x="3685028" y="5730018"/>
            <a:ext cx="137074" cy="774703"/>
          </a:xfrm>
          <a:prstGeom prst="rect">
            <a:avLst/>
          </a:prstGeom>
        </p:spPr>
      </p:pic>
    </p:spTree>
    <p:extLst>
      <p:ext uri="{BB962C8B-B14F-4D97-AF65-F5344CB8AC3E}">
        <p14:creationId xmlns:p14="http://schemas.microsoft.com/office/powerpoint/2010/main" val="2560658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03066CB-EDCA-AA70-3A6F-0E89D68C081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BA5143C4-41B1-407B-63A1-673088E154F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FEF072A0-6CB2-5932-CE9F-CB823646B6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4" name="TextBox 13">
              <a:extLst>
                <a:ext uri="{FF2B5EF4-FFF2-40B4-BE49-F238E27FC236}">
                  <a16:creationId xmlns:a16="http://schemas.microsoft.com/office/drawing/2014/main" id="{08CB2A10-7E78-D36C-B78F-01A3D18F1CF7}"/>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53" name="Group 52">
            <a:extLst>
              <a:ext uri="{FF2B5EF4-FFF2-40B4-BE49-F238E27FC236}">
                <a16:creationId xmlns:a16="http://schemas.microsoft.com/office/drawing/2014/main" id="{F69015EA-72A6-C0C0-7583-6B76E13819FC}"/>
              </a:ext>
            </a:extLst>
          </p:cNvPr>
          <p:cNvGrpSpPr/>
          <p:nvPr/>
        </p:nvGrpSpPr>
        <p:grpSpPr>
          <a:xfrm>
            <a:off x="0" y="0"/>
            <a:ext cx="9207029" cy="6858000"/>
            <a:chOff x="1492485" y="0"/>
            <a:chExt cx="9207029" cy="6858000"/>
          </a:xfrm>
        </p:grpSpPr>
        <p:pic>
          <p:nvPicPr>
            <p:cNvPr id="5" name="Picture 4">
              <a:extLst>
                <a:ext uri="{FF2B5EF4-FFF2-40B4-BE49-F238E27FC236}">
                  <a16:creationId xmlns:a16="http://schemas.microsoft.com/office/drawing/2014/main" id="{F08C6D53-07B5-BDE1-B3C1-EB5E26E9522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492485" y="0"/>
              <a:ext cx="9207029" cy="6858000"/>
            </a:xfrm>
            <a:prstGeom prst="rect">
              <a:avLst/>
            </a:prstGeom>
          </p:spPr>
        </p:pic>
        <p:sp>
          <p:nvSpPr>
            <p:cNvPr id="9" name="TextBox 8">
              <a:extLst>
                <a:ext uri="{FF2B5EF4-FFF2-40B4-BE49-F238E27FC236}">
                  <a16:creationId xmlns:a16="http://schemas.microsoft.com/office/drawing/2014/main" id="{1C4FFD87-C989-0D06-63DA-E258224A8EBE}"/>
                </a:ext>
              </a:extLst>
            </p:cNvPr>
            <p:cNvSpPr txBox="1"/>
            <p:nvPr/>
          </p:nvSpPr>
          <p:spPr>
            <a:xfrm rot="20852342">
              <a:off x="5773270" y="2232211"/>
              <a:ext cx="1206805" cy="307777"/>
            </a:xfrm>
            <a:prstGeom prst="rect">
              <a:avLst/>
            </a:prstGeom>
            <a:noFill/>
          </p:spPr>
          <p:txBody>
            <a:bodyPr wrap="none" rtlCol="0">
              <a:spAutoFit/>
            </a:bodyPr>
            <a:lstStyle/>
            <a:p>
              <a:r>
                <a:rPr lang="en-GB" sz="1400" b="1" dirty="0">
                  <a:solidFill>
                    <a:schemeClr val="accent4">
                      <a:lumMod val="60000"/>
                      <a:lumOff val="40000"/>
                    </a:schemeClr>
                  </a:solidFill>
                </a:rPr>
                <a:t>Milanovo Fm.</a:t>
              </a:r>
              <a:endParaRPr lang="en-IE" sz="1400" b="1" dirty="0">
                <a:solidFill>
                  <a:schemeClr val="accent4">
                    <a:lumMod val="60000"/>
                    <a:lumOff val="40000"/>
                  </a:schemeClr>
                </a:solidFill>
              </a:endParaRPr>
            </a:p>
          </p:txBody>
        </p:sp>
        <p:sp>
          <p:nvSpPr>
            <p:cNvPr id="10" name="TextBox 9">
              <a:extLst>
                <a:ext uri="{FF2B5EF4-FFF2-40B4-BE49-F238E27FC236}">
                  <a16:creationId xmlns:a16="http://schemas.microsoft.com/office/drawing/2014/main" id="{58692677-7F61-4F23-08DA-C9311808315B}"/>
                </a:ext>
              </a:extLst>
            </p:cNvPr>
            <p:cNvSpPr txBox="1"/>
            <p:nvPr/>
          </p:nvSpPr>
          <p:spPr>
            <a:xfrm rot="20875371">
              <a:off x="6472517" y="2644590"/>
              <a:ext cx="1023037" cy="307777"/>
            </a:xfrm>
            <a:prstGeom prst="rect">
              <a:avLst/>
            </a:prstGeom>
            <a:noFill/>
          </p:spPr>
          <p:txBody>
            <a:bodyPr wrap="none" rtlCol="0">
              <a:spAutoFit/>
            </a:bodyPr>
            <a:lstStyle/>
            <a:p>
              <a:r>
                <a:rPr lang="en-GB" sz="1400" b="1" dirty="0">
                  <a:solidFill>
                    <a:schemeClr val="accent4">
                      <a:lumMod val="60000"/>
                      <a:lumOff val="40000"/>
                    </a:schemeClr>
                  </a:solidFill>
                </a:rPr>
                <a:t>Babino Fm.</a:t>
              </a:r>
              <a:endParaRPr lang="en-IE" sz="1400" b="1" dirty="0">
                <a:solidFill>
                  <a:schemeClr val="accent4">
                    <a:lumMod val="60000"/>
                    <a:lumOff val="40000"/>
                  </a:schemeClr>
                </a:solidFill>
              </a:endParaRPr>
            </a:p>
          </p:txBody>
        </p:sp>
        <p:sp>
          <p:nvSpPr>
            <p:cNvPr id="11" name="TextBox 10">
              <a:extLst>
                <a:ext uri="{FF2B5EF4-FFF2-40B4-BE49-F238E27FC236}">
                  <a16:creationId xmlns:a16="http://schemas.microsoft.com/office/drawing/2014/main" id="{AFB1B911-DC89-7E0A-40C0-6CD6BCA88336}"/>
                </a:ext>
              </a:extLst>
            </p:cNvPr>
            <p:cNvSpPr txBox="1"/>
            <p:nvPr/>
          </p:nvSpPr>
          <p:spPr>
            <a:xfrm rot="20786103">
              <a:off x="6911788" y="3711388"/>
              <a:ext cx="1016625" cy="307777"/>
            </a:xfrm>
            <a:prstGeom prst="rect">
              <a:avLst/>
            </a:prstGeom>
            <a:noFill/>
          </p:spPr>
          <p:txBody>
            <a:bodyPr wrap="none" rtlCol="0">
              <a:spAutoFit/>
            </a:bodyPr>
            <a:lstStyle/>
            <a:p>
              <a:r>
                <a:rPr lang="en-GB" sz="1400" b="1" dirty="0">
                  <a:solidFill>
                    <a:schemeClr val="accent4">
                      <a:lumMod val="60000"/>
                      <a:lumOff val="40000"/>
                    </a:schemeClr>
                  </a:solidFill>
                </a:rPr>
                <a:t>Mogila Fm.</a:t>
              </a:r>
              <a:endParaRPr lang="en-IE" sz="1400" b="1" dirty="0">
                <a:solidFill>
                  <a:schemeClr val="accent4">
                    <a:lumMod val="60000"/>
                    <a:lumOff val="40000"/>
                  </a:schemeClr>
                </a:solidFill>
              </a:endParaRPr>
            </a:p>
          </p:txBody>
        </p:sp>
        <p:sp>
          <p:nvSpPr>
            <p:cNvPr id="12" name="TextBox 11">
              <a:extLst>
                <a:ext uri="{FF2B5EF4-FFF2-40B4-BE49-F238E27FC236}">
                  <a16:creationId xmlns:a16="http://schemas.microsoft.com/office/drawing/2014/main" id="{EEAFAADC-EE62-3A9F-08FF-47A54D9109AE}"/>
                </a:ext>
              </a:extLst>
            </p:cNvPr>
            <p:cNvSpPr txBox="1"/>
            <p:nvPr/>
          </p:nvSpPr>
          <p:spPr>
            <a:xfrm rot="20649072">
              <a:off x="8514105" y="4680623"/>
              <a:ext cx="1243412" cy="307777"/>
            </a:xfrm>
            <a:prstGeom prst="rect">
              <a:avLst/>
            </a:prstGeom>
            <a:noFill/>
          </p:spPr>
          <p:txBody>
            <a:bodyPr wrap="square" rtlCol="0">
              <a:spAutoFit/>
            </a:bodyPr>
            <a:lstStyle/>
            <a:p>
              <a:r>
                <a:rPr lang="en-GB" sz="1400" b="1" dirty="0">
                  <a:solidFill>
                    <a:schemeClr val="accent4">
                      <a:lumMod val="60000"/>
                      <a:lumOff val="40000"/>
                    </a:schemeClr>
                  </a:solidFill>
                </a:rPr>
                <a:t>Svidol Fm.</a:t>
              </a:r>
              <a:endParaRPr lang="en-IE" sz="1400" b="1" dirty="0">
                <a:solidFill>
                  <a:schemeClr val="accent4">
                    <a:lumMod val="60000"/>
                    <a:lumOff val="40000"/>
                  </a:schemeClr>
                </a:solidFill>
              </a:endParaRPr>
            </a:p>
          </p:txBody>
        </p:sp>
        <p:sp>
          <p:nvSpPr>
            <p:cNvPr id="13" name="TextBox 12">
              <a:extLst>
                <a:ext uri="{FF2B5EF4-FFF2-40B4-BE49-F238E27FC236}">
                  <a16:creationId xmlns:a16="http://schemas.microsoft.com/office/drawing/2014/main" id="{56935C51-BEA1-509A-0CE7-5663E44BE720}"/>
                </a:ext>
              </a:extLst>
            </p:cNvPr>
            <p:cNvSpPr txBox="1"/>
            <p:nvPr/>
          </p:nvSpPr>
          <p:spPr>
            <a:xfrm rot="20710762">
              <a:off x="9342739" y="4831974"/>
              <a:ext cx="1117998" cy="307777"/>
            </a:xfrm>
            <a:prstGeom prst="rect">
              <a:avLst/>
            </a:prstGeom>
            <a:noFill/>
          </p:spPr>
          <p:txBody>
            <a:bodyPr wrap="none" rtlCol="0">
              <a:spAutoFit/>
            </a:bodyPr>
            <a:lstStyle/>
            <a:p>
              <a:r>
                <a:rPr lang="en-GB" sz="1400" b="1" dirty="0">
                  <a:solidFill>
                    <a:schemeClr val="accent4">
                      <a:lumMod val="60000"/>
                      <a:lumOff val="40000"/>
                    </a:schemeClr>
                  </a:solidFill>
                </a:rPr>
                <a:t>Petrohan Gr.</a:t>
              </a:r>
              <a:endParaRPr lang="en-IE" sz="1400" b="1" dirty="0">
                <a:solidFill>
                  <a:schemeClr val="accent4">
                    <a:lumMod val="60000"/>
                    <a:lumOff val="40000"/>
                  </a:schemeClr>
                </a:solidFill>
              </a:endParaRPr>
            </a:p>
          </p:txBody>
        </p:sp>
        <p:cxnSp>
          <p:nvCxnSpPr>
            <p:cNvPr id="23" name="Straight Arrow Connector 22">
              <a:extLst>
                <a:ext uri="{FF2B5EF4-FFF2-40B4-BE49-F238E27FC236}">
                  <a16:creationId xmlns:a16="http://schemas.microsoft.com/office/drawing/2014/main" id="{3435D125-BCD5-E1EE-7964-44B5951E68AE}"/>
                </a:ext>
              </a:extLst>
            </p:cNvPr>
            <p:cNvCxnSpPr/>
            <p:nvPr/>
          </p:nvCxnSpPr>
          <p:spPr>
            <a:xfrm>
              <a:off x="5701553" y="2124635"/>
              <a:ext cx="170329" cy="717177"/>
            </a:xfrm>
            <a:prstGeom prst="straightConnector1">
              <a:avLst/>
            </a:prstGeom>
            <a:ln>
              <a:solidFill>
                <a:schemeClr val="accent4">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a:extLst>
                <a:ext uri="{FF2B5EF4-FFF2-40B4-BE49-F238E27FC236}">
                  <a16:creationId xmlns:a16="http://schemas.microsoft.com/office/drawing/2014/main" id="{E1FC5FC7-4C4F-F730-2EDE-56D647C44DFF}"/>
                </a:ext>
              </a:extLst>
            </p:cNvPr>
            <p:cNvCxnSpPr/>
            <p:nvPr/>
          </p:nvCxnSpPr>
          <p:spPr>
            <a:xfrm>
              <a:off x="6409765" y="2770094"/>
              <a:ext cx="80682" cy="277906"/>
            </a:xfrm>
            <a:prstGeom prst="straightConnector1">
              <a:avLst/>
            </a:prstGeom>
            <a:ln>
              <a:solidFill>
                <a:schemeClr val="accent4">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411F9EFA-C4AE-FA63-9C13-76C0045BCCF0}"/>
                </a:ext>
              </a:extLst>
            </p:cNvPr>
            <p:cNvCxnSpPr/>
            <p:nvPr/>
          </p:nvCxnSpPr>
          <p:spPr>
            <a:xfrm>
              <a:off x="6651812" y="3146612"/>
              <a:ext cx="537882" cy="1873623"/>
            </a:xfrm>
            <a:prstGeom prst="straightConnector1">
              <a:avLst/>
            </a:prstGeom>
            <a:ln>
              <a:solidFill>
                <a:schemeClr val="accent4">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43055B50-6170-A926-7A93-52B8B363F2C6}"/>
                </a:ext>
              </a:extLst>
            </p:cNvPr>
            <p:cNvCxnSpPr>
              <a:cxnSpLocks/>
            </p:cNvCxnSpPr>
            <p:nvPr/>
          </p:nvCxnSpPr>
          <p:spPr>
            <a:xfrm>
              <a:off x="8444754" y="4858870"/>
              <a:ext cx="107576" cy="349624"/>
            </a:xfrm>
            <a:prstGeom prst="straightConnector1">
              <a:avLst/>
            </a:prstGeom>
            <a:ln>
              <a:solidFill>
                <a:schemeClr val="accent4">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242C236-B4B6-5429-7CED-A3D1123B6FD2}"/>
                </a:ext>
              </a:extLst>
            </p:cNvPr>
            <p:cNvCxnSpPr>
              <a:cxnSpLocks/>
            </p:cNvCxnSpPr>
            <p:nvPr/>
          </p:nvCxnSpPr>
          <p:spPr>
            <a:xfrm>
              <a:off x="9296400" y="5020235"/>
              <a:ext cx="71718" cy="251012"/>
            </a:xfrm>
            <a:prstGeom prst="straightConnector1">
              <a:avLst/>
            </a:prstGeom>
            <a:ln>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CE6EA62-4788-26D8-FDFB-B45CE9C9B479}"/>
                </a:ext>
              </a:extLst>
            </p:cNvPr>
            <p:cNvSpPr txBox="1"/>
            <p:nvPr/>
          </p:nvSpPr>
          <p:spPr>
            <a:xfrm rot="16200000">
              <a:off x="1264023" y="3603811"/>
              <a:ext cx="1016625" cy="307777"/>
            </a:xfrm>
            <a:prstGeom prst="rect">
              <a:avLst/>
            </a:prstGeom>
            <a:noFill/>
          </p:spPr>
          <p:txBody>
            <a:bodyPr wrap="none" rtlCol="0">
              <a:spAutoFit/>
            </a:bodyPr>
            <a:lstStyle/>
            <a:p>
              <a:r>
                <a:rPr lang="en-GB" sz="1400" b="1" dirty="0">
                  <a:solidFill>
                    <a:schemeClr val="accent4">
                      <a:lumMod val="60000"/>
                      <a:lumOff val="40000"/>
                    </a:schemeClr>
                  </a:solidFill>
                </a:rPr>
                <a:t>Mogila Fm.</a:t>
              </a:r>
              <a:endParaRPr lang="en-IE" sz="1400" b="1" dirty="0">
                <a:solidFill>
                  <a:schemeClr val="accent4">
                    <a:lumMod val="60000"/>
                    <a:lumOff val="40000"/>
                  </a:schemeClr>
                </a:solidFill>
              </a:endParaRPr>
            </a:p>
          </p:txBody>
        </p:sp>
        <p:cxnSp>
          <p:nvCxnSpPr>
            <p:cNvPr id="36" name="Straight Arrow Connector 35">
              <a:extLst>
                <a:ext uri="{FF2B5EF4-FFF2-40B4-BE49-F238E27FC236}">
                  <a16:creationId xmlns:a16="http://schemas.microsoft.com/office/drawing/2014/main" id="{0B0C2C4C-C592-C3E6-84BE-F477718A957D}"/>
                </a:ext>
              </a:extLst>
            </p:cNvPr>
            <p:cNvCxnSpPr/>
            <p:nvPr/>
          </p:nvCxnSpPr>
          <p:spPr>
            <a:xfrm>
              <a:off x="2008094" y="1909482"/>
              <a:ext cx="0" cy="391757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37" name="TextBox 36">
              <a:extLst>
                <a:ext uri="{FF2B5EF4-FFF2-40B4-BE49-F238E27FC236}">
                  <a16:creationId xmlns:a16="http://schemas.microsoft.com/office/drawing/2014/main" id="{3135EDCF-6DCD-F306-A94D-CE5A93B22D24}"/>
                </a:ext>
              </a:extLst>
            </p:cNvPr>
            <p:cNvSpPr txBox="1"/>
            <p:nvPr/>
          </p:nvSpPr>
          <p:spPr>
            <a:xfrm>
              <a:off x="2456329" y="2384611"/>
              <a:ext cx="946862" cy="276999"/>
            </a:xfrm>
            <a:prstGeom prst="rect">
              <a:avLst/>
            </a:prstGeom>
            <a:noFill/>
          </p:spPr>
          <p:txBody>
            <a:bodyPr wrap="none" rtlCol="0">
              <a:spAutoFit/>
            </a:bodyPr>
            <a:lstStyle/>
            <a:p>
              <a:r>
                <a:rPr lang="en-GB" sz="1200" i="1" dirty="0" err="1">
                  <a:solidFill>
                    <a:schemeClr val="accent4">
                      <a:lumMod val="60000"/>
                      <a:lumOff val="40000"/>
                    </a:schemeClr>
                  </a:solidFill>
                </a:rPr>
                <a:t>Lakatnik</a:t>
              </a:r>
              <a:r>
                <a:rPr lang="en-GB" sz="1200" i="1" dirty="0">
                  <a:solidFill>
                    <a:schemeClr val="accent4">
                      <a:lumMod val="60000"/>
                      <a:lumOff val="40000"/>
                    </a:schemeClr>
                  </a:solidFill>
                </a:rPr>
                <a:t> Mb</a:t>
              </a:r>
              <a:endParaRPr lang="en-IE" sz="1200" i="1" dirty="0">
                <a:solidFill>
                  <a:schemeClr val="accent4">
                    <a:lumMod val="60000"/>
                    <a:lumOff val="40000"/>
                  </a:schemeClr>
                </a:solidFill>
              </a:endParaRPr>
            </a:p>
          </p:txBody>
        </p:sp>
        <p:sp>
          <p:nvSpPr>
            <p:cNvPr id="38" name="TextBox 37">
              <a:extLst>
                <a:ext uri="{FF2B5EF4-FFF2-40B4-BE49-F238E27FC236}">
                  <a16:creationId xmlns:a16="http://schemas.microsoft.com/office/drawing/2014/main" id="{C0CAEA04-78BD-A68F-A17C-30F9A95F9137}"/>
                </a:ext>
              </a:extLst>
            </p:cNvPr>
            <p:cNvSpPr txBox="1"/>
            <p:nvPr/>
          </p:nvSpPr>
          <p:spPr>
            <a:xfrm>
              <a:off x="2393575" y="4625790"/>
              <a:ext cx="992195" cy="276999"/>
            </a:xfrm>
            <a:prstGeom prst="rect">
              <a:avLst/>
            </a:prstGeom>
            <a:noFill/>
          </p:spPr>
          <p:txBody>
            <a:bodyPr wrap="none" rtlCol="0">
              <a:spAutoFit/>
            </a:bodyPr>
            <a:lstStyle/>
            <a:p>
              <a:r>
                <a:rPr lang="en-GB" sz="1200" i="1" dirty="0" err="1">
                  <a:solidFill>
                    <a:schemeClr val="accent4">
                      <a:lumMod val="60000"/>
                      <a:lumOff val="40000"/>
                    </a:schemeClr>
                  </a:solidFill>
                </a:rPr>
                <a:t>Opletnya</a:t>
              </a:r>
              <a:r>
                <a:rPr lang="en-GB" sz="1200" i="1" dirty="0">
                  <a:solidFill>
                    <a:schemeClr val="accent4">
                      <a:lumMod val="60000"/>
                      <a:lumOff val="40000"/>
                    </a:schemeClr>
                  </a:solidFill>
                </a:rPr>
                <a:t> Mb</a:t>
              </a:r>
              <a:endParaRPr lang="en-IE" sz="1200" i="1" dirty="0">
                <a:solidFill>
                  <a:schemeClr val="accent4">
                    <a:lumMod val="60000"/>
                    <a:lumOff val="40000"/>
                  </a:schemeClr>
                </a:solidFill>
              </a:endParaRPr>
            </a:p>
          </p:txBody>
        </p:sp>
        <p:cxnSp>
          <p:nvCxnSpPr>
            <p:cNvPr id="40" name="Straight Arrow Connector 39">
              <a:extLst>
                <a:ext uri="{FF2B5EF4-FFF2-40B4-BE49-F238E27FC236}">
                  <a16:creationId xmlns:a16="http://schemas.microsoft.com/office/drawing/2014/main" id="{04493C37-106E-CCC5-4786-6D1DEFA90105}"/>
                </a:ext>
              </a:extLst>
            </p:cNvPr>
            <p:cNvCxnSpPr/>
            <p:nvPr/>
          </p:nvCxnSpPr>
          <p:spPr>
            <a:xfrm>
              <a:off x="2321859" y="1963271"/>
              <a:ext cx="0" cy="1075764"/>
            </a:xfrm>
            <a:prstGeom prst="straightConnector1">
              <a:avLst/>
            </a:prstGeom>
            <a:ln>
              <a:prstDash val="dash"/>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a:extLst>
                <a:ext uri="{FF2B5EF4-FFF2-40B4-BE49-F238E27FC236}">
                  <a16:creationId xmlns:a16="http://schemas.microsoft.com/office/drawing/2014/main" id="{3CD00F65-9A99-80EC-9BF1-E65B9CCF4F86}"/>
                </a:ext>
              </a:extLst>
            </p:cNvPr>
            <p:cNvCxnSpPr/>
            <p:nvPr/>
          </p:nvCxnSpPr>
          <p:spPr>
            <a:xfrm>
              <a:off x="2321859" y="3119718"/>
              <a:ext cx="0" cy="2644588"/>
            </a:xfrm>
            <a:prstGeom prst="straightConnector1">
              <a:avLst/>
            </a:prstGeom>
            <a:ln>
              <a:prstDash val="dash"/>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4" name="Straight Connector 43">
              <a:extLst>
                <a:ext uri="{FF2B5EF4-FFF2-40B4-BE49-F238E27FC236}">
                  <a16:creationId xmlns:a16="http://schemas.microsoft.com/office/drawing/2014/main" id="{04B0C41B-737C-1F53-A6CA-DED428C267C7}"/>
                </a:ext>
              </a:extLst>
            </p:cNvPr>
            <p:cNvCxnSpPr/>
            <p:nvPr/>
          </p:nvCxnSpPr>
          <p:spPr>
            <a:xfrm flipV="1">
              <a:off x="6087035" y="2931459"/>
              <a:ext cx="1210236" cy="277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467CE2E-24A5-DB26-98AE-9788F1986776}"/>
                </a:ext>
              </a:extLst>
            </p:cNvPr>
            <p:cNvCxnSpPr>
              <a:endCxn id="10" idx="0"/>
            </p:cNvCxnSpPr>
            <p:nvPr/>
          </p:nvCxnSpPr>
          <p:spPr>
            <a:xfrm flipV="1">
              <a:off x="5450541" y="2647996"/>
              <a:ext cx="1501297" cy="301392"/>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08DE3D-B160-B3B4-2209-17A15F437059}"/>
                </a:ext>
              </a:extLst>
            </p:cNvPr>
            <p:cNvCxnSpPr/>
            <p:nvPr/>
          </p:nvCxnSpPr>
          <p:spPr>
            <a:xfrm flipV="1">
              <a:off x="6481482" y="4751294"/>
              <a:ext cx="1981200" cy="5558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09BD32-531F-993B-624E-9D881D6E847C}"/>
                </a:ext>
              </a:extLst>
            </p:cNvPr>
            <p:cNvCxnSpPr>
              <a:cxnSpLocks/>
            </p:cNvCxnSpPr>
            <p:nvPr/>
          </p:nvCxnSpPr>
          <p:spPr>
            <a:xfrm flipV="1">
              <a:off x="8830235" y="4688541"/>
              <a:ext cx="1667436" cy="4572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7F0C05E8-C405-4364-1840-A56BCF1AFBB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52402" y="227213"/>
            <a:ext cx="676419" cy="432262"/>
          </a:xfrm>
          <a:prstGeom prst="rect">
            <a:avLst/>
          </a:prstGeom>
        </p:spPr>
      </p:pic>
      <p:sp>
        <p:nvSpPr>
          <p:cNvPr id="16" name="TextBox 15">
            <a:extLst>
              <a:ext uri="{FF2B5EF4-FFF2-40B4-BE49-F238E27FC236}">
                <a16:creationId xmlns:a16="http://schemas.microsoft.com/office/drawing/2014/main" id="{C086B74D-82B9-2E68-FAB5-0D6298810B76}"/>
              </a:ext>
            </a:extLst>
          </p:cNvPr>
          <p:cNvSpPr txBox="1"/>
          <p:nvPr/>
        </p:nvSpPr>
        <p:spPr>
          <a:xfrm>
            <a:off x="933796" y="218904"/>
            <a:ext cx="4538749" cy="430887"/>
          </a:xfrm>
          <a:prstGeom prst="rect">
            <a:avLst/>
          </a:prstGeom>
          <a:noFill/>
        </p:spPr>
        <p:txBody>
          <a:bodyPr wrap="square" rtlCol="0">
            <a:spAutoFit/>
          </a:bodyPr>
          <a:lstStyle/>
          <a:p>
            <a:r>
              <a:rPr lang="en-GB" sz="1050" dirty="0"/>
              <a:t>Sedmochislenitsi, Bulgaria</a:t>
            </a:r>
          </a:p>
          <a:p>
            <a:r>
              <a:rPr lang="en-GB" sz="1050" dirty="0"/>
              <a:t>Colin J Andrew</a:t>
            </a:r>
            <a:endParaRPr lang="en-IE" sz="1050" dirty="0"/>
          </a:p>
        </p:txBody>
      </p:sp>
      <p:grpSp>
        <p:nvGrpSpPr>
          <p:cNvPr id="28" name="Group 27">
            <a:extLst>
              <a:ext uri="{FF2B5EF4-FFF2-40B4-BE49-F238E27FC236}">
                <a16:creationId xmlns:a16="http://schemas.microsoft.com/office/drawing/2014/main" id="{D565AB8A-0115-5243-F632-2ABC78279462}"/>
              </a:ext>
            </a:extLst>
          </p:cNvPr>
          <p:cNvGrpSpPr/>
          <p:nvPr/>
        </p:nvGrpSpPr>
        <p:grpSpPr>
          <a:xfrm>
            <a:off x="6596743" y="298390"/>
            <a:ext cx="5663317" cy="6080617"/>
            <a:chOff x="6596743" y="298390"/>
            <a:chExt cx="5663317" cy="6080617"/>
          </a:xfrm>
        </p:grpSpPr>
        <p:sp>
          <p:nvSpPr>
            <p:cNvPr id="4" name="TextBox 3">
              <a:extLst>
                <a:ext uri="{FF2B5EF4-FFF2-40B4-BE49-F238E27FC236}">
                  <a16:creationId xmlns:a16="http://schemas.microsoft.com/office/drawing/2014/main" id="{8EF95189-8200-C099-1A6E-1DCD17F61EAE}"/>
                </a:ext>
              </a:extLst>
            </p:cNvPr>
            <p:cNvSpPr txBox="1"/>
            <p:nvPr/>
          </p:nvSpPr>
          <p:spPr>
            <a:xfrm>
              <a:off x="9602585" y="6102008"/>
              <a:ext cx="2657475" cy="276999"/>
            </a:xfrm>
            <a:prstGeom prst="rect">
              <a:avLst/>
            </a:prstGeom>
            <a:noFill/>
          </p:spPr>
          <p:txBody>
            <a:bodyPr wrap="square">
              <a:spAutoFit/>
            </a:bodyPr>
            <a:lstStyle/>
            <a:p>
              <a:r>
                <a:rPr lang="en-IE" sz="1200" b="0" i="1" u="none" strike="noStrike" baseline="0" dirty="0">
                  <a:solidFill>
                    <a:schemeClr val="bg1"/>
                  </a:solidFill>
                  <a:latin typeface="Calibri   "/>
                </a:rPr>
                <a:t>Ajdanlijsky et al, 2019</a:t>
              </a:r>
              <a:endParaRPr lang="en-IE" sz="1200" i="1" dirty="0">
                <a:solidFill>
                  <a:schemeClr val="bg1"/>
                </a:solidFill>
                <a:latin typeface="Calibri   "/>
              </a:endParaRPr>
            </a:p>
          </p:txBody>
        </p:sp>
        <p:grpSp>
          <p:nvGrpSpPr>
            <p:cNvPr id="26" name="Group 25">
              <a:extLst>
                <a:ext uri="{FF2B5EF4-FFF2-40B4-BE49-F238E27FC236}">
                  <a16:creationId xmlns:a16="http://schemas.microsoft.com/office/drawing/2014/main" id="{C57A9C7B-CF5B-A5A5-79AD-FE122F461CF6}"/>
                </a:ext>
              </a:extLst>
            </p:cNvPr>
            <p:cNvGrpSpPr/>
            <p:nvPr/>
          </p:nvGrpSpPr>
          <p:grpSpPr>
            <a:xfrm>
              <a:off x="6596743" y="298390"/>
              <a:ext cx="4702628" cy="5682791"/>
              <a:chOff x="6596743" y="298390"/>
              <a:chExt cx="4702628" cy="5682791"/>
            </a:xfrm>
          </p:grpSpPr>
          <p:pic>
            <p:nvPicPr>
              <p:cNvPr id="17" name="Picture 16">
                <a:extLst>
                  <a:ext uri="{FF2B5EF4-FFF2-40B4-BE49-F238E27FC236}">
                    <a16:creationId xmlns:a16="http://schemas.microsoft.com/office/drawing/2014/main" id="{E10814A6-D2B9-0846-F314-5CA8F74FE4ED}"/>
                  </a:ext>
                </a:extLst>
              </p:cNvPr>
              <p:cNvPicPr>
                <a:picLocks noChangeAspect="1"/>
              </p:cNvPicPr>
              <p:nvPr/>
            </p:nvPicPr>
            <p:blipFill rotWithShape="1">
              <a:blip r:embed="rId6"/>
              <a:srcRect l="2896" t="319" r="48759"/>
              <a:stretch/>
            </p:blipFill>
            <p:spPr>
              <a:xfrm>
                <a:off x="9553529" y="298390"/>
                <a:ext cx="1745842" cy="5682791"/>
              </a:xfrm>
              <a:prstGeom prst="rect">
                <a:avLst/>
              </a:prstGeom>
            </p:spPr>
          </p:pic>
          <p:cxnSp>
            <p:nvCxnSpPr>
              <p:cNvPr id="19" name="Straight Connector 18">
                <a:extLst>
                  <a:ext uri="{FF2B5EF4-FFF2-40B4-BE49-F238E27FC236}">
                    <a16:creationId xmlns:a16="http://schemas.microsoft.com/office/drawing/2014/main" id="{20AFB100-DCA2-5C7D-1BF4-6F9533E72EB9}"/>
                  </a:ext>
                </a:extLst>
              </p:cNvPr>
              <p:cNvCxnSpPr>
                <a:cxnSpLocks/>
              </p:cNvCxnSpPr>
              <p:nvPr/>
            </p:nvCxnSpPr>
            <p:spPr>
              <a:xfrm flipV="1">
                <a:off x="6596743" y="1950098"/>
                <a:ext cx="3489649" cy="811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B7D3C6-598B-BDD8-EFA6-9E3DB3A9CE78}"/>
                  </a:ext>
                </a:extLst>
              </p:cNvPr>
              <p:cNvCxnSpPr/>
              <p:nvPr/>
            </p:nvCxnSpPr>
            <p:spPr>
              <a:xfrm flipV="1">
                <a:off x="9050694" y="4357396"/>
                <a:ext cx="1063690" cy="29858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3349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2CFEF6-6ECF-84EB-A640-8438CBDC34E9}"/>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8CD26DE5-4438-6CAE-3F81-0BDAF1755B7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EBD53B42-B903-3E66-5574-E03E47BEBF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37DAA834-F0FF-E8F9-009B-A1E4D720529F}"/>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9" name="Picture 8">
            <a:extLst>
              <a:ext uri="{FF2B5EF4-FFF2-40B4-BE49-F238E27FC236}">
                <a16:creationId xmlns:a16="http://schemas.microsoft.com/office/drawing/2014/main" id="{0A98BB77-47EF-1287-C063-41D043F4F9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396233" y="-36789"/>
            <a:ext cx="676419" cy="432262"/>
          </a:xfrm>
          <a:prstGeom prst="rect">
            <a:avLst/>
          </a:prstGeom>
        </p:spPr>
      </p:pic>
      <p:sp>
        <p:nvSpPr>
          <p:cNvPr id="2" name="Title 1">
            <a:extLst>
              <a:ext uri="{FF2B5EF4-FFF2-40B4-BE49-F238E27FC236}">
                <a16:creationId xmlns:a16="http://schemas.microsoft.com/office/drawing/2014/main" id="{3F98C70B-1833-772D-6A43-9ABF61665EEE}"/>
              </a:ext>
            </a:extLst>
          </p:cNvPr>
          <p:cNvSpPr>
            <a:spLocks noGrp="1"/>
          </p:cNvSpPr>
          <p:nvPr>
            <p:ph type="title"/>
          </p:nvPr>
        </p:nvSpPr>
        <p:spPr>
          <a:xfrm>
            <a:off x="776421" y="681037"/>
            <a:ext cx="10515600" cy="1325563"/>
          </a:xfrm>
        </p:spPr>
        <p:txBody>
          <a:bodyPr>
            <a:normAutofit/>
          </a:bodyPr>
          <a:lstStyle/>
          <a:p>
            <a:r>
              <a:rPr lang="en-IE" sz="2400" dirty="0">
                <a:solidFill>
                  <a:schemeClr val="accent4"/>
                </a:solidFill>
              </a:rPr>
              <a:t>Introduction</a:t>
            </a:r>
          </a:p>
        </p:txBody>
      </p:sp>
      <p:sp>
        <p:nvSpPr>
          <p:cNvPr id="3" name="Content Placeholder 2">
            <a:extLst>
              <a:ext uri="{FF2B5EF4-FFF2-40B4-BE49-F238E27FC236}">
                <a16:creationId xmlns:a16="http://schemas.microsoft.com/office/drawing/2014/main" id="{F6B59DF3-EE44-C585-1DF3-8DDC29B2D19C}"/>
              </a:ext>
            </a:extLst>
          </p:cNvPr>
          <p:cNvSpPr>
            <a:spLocks noGrp="1"/>
          </p:cNvSpPr>
          <p:nvPr>
            <p:ph idx="1"/>
          </p:nvPr>
        </p:nvSpPr>
        <p:spPr/>
        <p:txBody>
          <a:bodyPr>
            <a:normAutofit/>
          </a:bodyPr>
          <a:lstStyle/>
          <a:p>
            <a:pPr algn="just">
              <a:lnSpc>
                <a:spcPct val="100000"/>
              </a:lnSpc>
            </a:pPr>
            <a:r>
              <a:rPr lang="en-US" sz="2200" dirty="0">
                <a:solidFill>
                  <a:schemeClr val="bg1"/>
                </a:solidFill>
              </a:rPr>
              <a:t>Pb-Zn deposits hosted by Triassic carbonates of the Eastern and Southern Alps are generally classified as “APT deposits” – a subset lying between Irish-type and MVT’s.  </a:t>
            </a:r>
          </a:p>
          <a:p>
            <a:pPr algn="just">
              <a:lnSpc>
                <a:spcPct val="100000"/>
              </a:lnSpc>
            </a:pPr>
            <a:r>
              <a:rPr lang="en-US" sz="2200" dirty="0">
                <a:solidFill>
                  <a:schemeClr val="bg1"/>
                </a:solidFill>
              </a:rPr>
              <a:t>At some APT deposits h</a:t>
            </a:r>
            <a:r>
              <a:rPr lang="en-US" sz="2200" b="0" i="0" dirty="0">
                <a:solidFill>
                  <a:schemeClr val="bg1"/>
                </a:solidFill>
                <a:effectLst/>
              </a:rPr>
              <a:t>ydrothermal carbonates pre- and post-dating the ore-forming event show that base-metal mineralization occurred shortly after the deposition of the Anisian to </a:t>
            </a:r>
            <a:r>
              <a:rPr lang="en-US" sz="2200" b="0" i="0" dirty="0" err="1">
                <a:solidFill>
                  <a:schemeClr val="bg1"/>
                </a:solidFill>
                <a:effectLst/>
              </a:rPr>
              <a:t>Carnian</a:t>
            </a:r>
            <a:r>
              <a:rPr lang="en-US" sz="2200" b="0" i="0" dirty="0">
                <a:solidFill>
                  <a:schemeClr val="bg1"/>
                </a:solidFill>
                <a:effectLst/>
              </a:rPr>
              <a:t>-aged host rocks. This implies that the deposits formed </a:t>
            </a:r>
            <a:r>
              <a:rPr lang="en-US" sz="2200" b="0" i="0" dirty="0" err="1">
                <a:solidFill>
                  <a:schemeClr val="bg1"/>
                </a:solidFill>
                <a:effectLst/>
              </a:rPr>
              <a:t>syndiagenetically</a:t>
            </a:r>
            <a:r>
              <a:rPr lang="en-US" sz="2200" b="0" i="0" dirty="0">
                <a:solidFill>
                  <a:schemeClr val="bg1"/>
                </a:solidFill>
                <a:effectLst/>
              </a:rPr>
              <a:t> at shallow burial depth prior to the early Jurassic western Tethys rifting phase.</a:t>
            </a:r>
          </a:p>
          <a:p>
            <a:pPr algn="just">
              <a:lnSpc>
                <a:spcPct val="100000"/>
              </a:lnSpc>
            </a:pPr>
            <a:r>
              <a:rPr lang="en-US" sz="2200" dirty="0">
                <a:solidFill>
                  <a:schemeClr val="bg1"/>
                </a:solidFill>
              </a:rPr>
              <a:t>Lying at the same stratigraphic level within the Anisian to </a:t>
            </a:r>
            <a:r>
              <a:rPr lang="en-US" sz="2200" dirty="0" err="1">
                <a:solidFill>
                  <a:schemeClr val="bg1"/>
                </a:solidFill>
              </a:rPr>
              <a:t>Carnian</a:t>
            </a:r>
            <a:r>
              <a:rPr lang="en-US" sz="2200" dirty="0">
                <a:solidFill>
                  <a:schemeClr val="bg1"/>
                </a:solidFill>
              </a:rPr>
              <a:t> Stages are classical SedEx type deposits at </a:t>
            </a:r>
            <a:r>
              <a:rPr lang="en-US" sz="2200" dirty="0" err="1">
                <a:solidFill>
                  <a:schemeClr val="bg1"/>
                </a:solidFill>
              </a:rPr>
              <a:t>Vares</a:t>
            </a:r>
            <a:r>
              <a:rPr lang="en-US" sz="2200" dirty="0">
                <a:solidFill>
                  <a:schemeClr val="bg1"/>
                </a:solidFill>
              </a:rPr>
              <a:t> in Bosnia, </a:t>
            </a:r>
            <a:r>
              <a:rPr lang="en-US" sz="2200" dirty="0" err="1">
                <a:solidFill>
                  <a:schemeClr val="bg1"/>
                </a:solidFill>
              </a:rPr>
              <a:t>Bobija</a:t>
            </a:r>
            <a:r>
              <a:rPr lang="en-US" sz="2200" dirty="0">
                <a:solidFill>
                  <a:schemeClr val="bg1"/>
                </a:solidFill>
              </a:rPr>
              <a:t> in Serbia and </a:t>
            </a:r>
            <a:r>
              <a:rPr lang="en-US" sz="2200" dirty="0" err="1">
                <a:solidFill>
                  <a:schemeClr val="bg1"/>
                </a:solidFill>
              </a:rPr>
              <a:t>Kremikovtsi</a:t>
            </a:r>
            <a:r>
              <a:rPr lang="en-US" sz="2200" dirty="0">
                <a:solidFill>
                  <a:schemeClr val="bg1"/>
                </a:solidFill>
              </a:rPr>
              <a:t> in Bulgaria.</a:t>
            </a:r>
          </a:p>
          <a:p>
            <a:pPr algn="just">
              <a:lnSpc>
                <a:spcPct val="100000"/>
              </a:lnSpc>
            </a:pPr>
            <a:r>
              <a:rPr lang="en-US" sz="2200" dirty="0">
                <a:solidFill>
                  <a:schemeClr val="bg1"/>
                </a:solidFill>
              </a:rPr>
              <a:t>Sedmochislenitsi lies at a similar stratigraphic level as both but demonstrates characteristics that may be interpreted as being more Irish-type.</a:t>
            </a:r>
          </a:p>
          <a:p>
            <a:pPr algn="just">
              <a:lnSpc>
                <a:spcPct val="100000"/>
              </a:lnSpc>
            </a:pPr>
            <a:endParaRPr lang="en-US" sz="3200" dirty="0">
              <a:solidFill>
                <a:schemeClr val="bg1"/>
              </a:solidFill>
            </a:endParaRPr>
          </a:p>
        </p:txBody>
      </p:sp>
    </p:spTree>
    <p:extLst>
      <p:ext uri="{BB962C8B-B14F-4D97-AF65-F5344CB8AC3E}">
        <p14:creationId xmlns:p14="http://schemas.microsoft.com/office/powerpoint/2010/main" val="1448063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699C10-891B-DFA2-666F-AA64BCEAC84E}"/>
              </a:ext>
            </a:extLst>
          </p:cNvPr>
          <p:cNvGrpSpPr/>
          <p:nvPr/>
        </p:nvGrpSpPr>
        <p:grpSpPr>
          <a:xfrm>
            <a:off x="0" y="-102637"/>
            <a:ext cx="12192000" cy="6858000"/>
            <a:chOff x="0" y="0"/>
            <a:chExt cx="12192000" cy="6858000"/>
          </a:xfrm>
        </p:grpSpPr>
        <p:sp>
          <p:nvSpPr>
            <p:cNvPr id="3" name="Rectangle 2">
              <a:extLst>
                <a:ext uri="{FF2B5EF4-FFF2-40B4-BE49-F238E27FC236}">
                  <a16:creationId xmlns:a16="http://schemas.microsoft.com/office/drawing/2014/main" id="{8D718187-3B41-14D3-5EDB-17CA4C8A4A4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19BF8179-60D7-78DF-C02C-D4537572AAF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300EFD32-E95A-65E4-F170-5F9F49572D2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9" name="Group 8">
            <a:extLst>
              <a:ext uri="{FF2B5EF4-FFF2-40B4-BE49-F238E27FC236}">
                <a16:creationId xmlns:a16="http://schemas.microsoft.com/office/drawing/2014/main" id="{2EEB62D6-E6DC-1351-1873-706145223857}"/>
              </a:ext>
            </a:extLst>
          </p:cNvPr>
          <p:cNvGrpSpPr/>
          <p:nvPr/>
        </p:nvGrpSpPr>
        <p:grpSpPr>
          <a:xfrm>
            <a:off x="514349" y="571500"/>
            <a:ext cx="9293893" cy="5905500"/>
            <a:chOff x="1047750" y="314937"/>
            <a:chExt cx="10484518" cy="6400188"/>
          </a:xfrm>
        </p:grpSpPr>
        <p:pic>
          <p:nvPicPr>
            <p:cNvPr id="5" name="Picture 4">
              <a:extLst>
                <a:ext uri="{FF2B5EF4-FFF2-40B4-BE49-F238E27FC236}">
                  <a16:creationId xmlns:a16="http://schemas.microsoft.com/office/drawing/2014/main" id="{4C6385B0-7C5A-14A0-D23E-C685572A0198}"/>
                </a:ext>
              </a:extLst>
            </p:cNvPr>
            <p:cNvPicPr>
              <a:picLocks noChangeAspect="1"/>
            </p:cNvPicPr>
            <p:nvPr/>
          </p:nvPicPr>
          <p:blipFill>
            <a:blip r:embed="rId4"/>
            <a:stretch>
              <a:fillRect/>
            </a:stretch>
          </p:blipFill>
          <p:spPr>
            <a:xfrm>
              <a:off x="1047750" y="314937"/>
              <a:ext cx="10484518" cy="6400188"/>
            </a:xfrm>
            <a:prstGeom prst="rect">
              <a:avLst/>
            </a:prstGeom>
            <a:ln>
              <a:solidFill>
                <a:schemeClr val="tx1"/>
              </a:solidFill>
            </a:ln>
          </p:spPr>
        </p:pic>
        <p:pic>
          <p:nvPicPr>
            <p:cNvPr id="6" name="Picture 5">
              <a:extLst>
                <a:ext uri="{FF2B5EF4-FFF2-40B4-BE49-F238E27FC236}">
                  <a16:creationId xmlns:a16="http://schemas.microsoft.com/office/drawing/2014/main" id="{F915E4EB-4BA5-C130-4FDC-5BFA3AEB7263}"/>
                </a:ext>
              </a:extLst>
            </p:cNvPr>
            <p:cNvPicPr>
              <a:picLocks noChangeAspect="1"/>
            </p:cNvPicPr>
            <p:nvPr/>
          </p:nvPicPr>
          <p:blipFill>
            <a:blip r:embed="rId5"/>
            <a:stretch>
              <a:fillRect/>
            </a:stretch>
          </p:blipFill>
          <p:spPr>
            <a:xfrm>
              <a:off x="1978123" y="2133601"/>
              <a:ext cx="1440732" cy="314324"/>
            </a:xfrm>
            <a:prstGeom prst="rect">
              <a:avLst/>
            </a:prstGeom>
          </p:spPr>
        </p:pic>
        <p:sp>
          <p:nvSpPr>
            <p:cNvPr id="7" name="Rectangle 6">
              <a:extLst>
                <a:ext uri="{FF2B5EF4-FFF2-40B4-BE49-F238E27FC236}">
                  <a16:creationId xmlns:a16="http://schemas.microsoft.com/office/drawing/2014/main" id="{25A8962D-A912-6EF4-4F29-90A776F05859}"/>
                </a:ext>
              </a:extLst>
            </p:cNvPr>
            <p:cNvSpPr/>
            <p:nvPr/>
          </p:nvSpPr>
          <p:spPr>
            <a:xfrm>
              <a:off x="3219450" y="2162175"/>
              <a:ext cx="17145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7D654A0F-E920-4E90-D752-0D6375F5CBEE}"/>
                </a:ext>
              </a:extLst>
            </p:cNvPr>
            <p:cNvSpPr/>
            <p:nvPr/>
          </p:nvSpPr>
          <p:spPr>
            <a:xfrm>
              <a:off x="2019300" y="342900"/>
              <a:ext cx="25241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9">
            <a:extLst>
              <a:ext uri="{FF2B5EF4-FFF2-40B4-BE49-F238E27FC236}">
                <a16:creationId xmlns:a16="http://schemas.microsoft.com/office/drawing/2014/main" id="{F7D17ABB-6A50-31F6-2494-0BB16C761E31}"/>
              </a:ext>
            </a:extLst>
          </p:cNvPr>
          <p:cNvSpPr txBox="1"/>
          <p:nvPr/>
        </p:nvSpPr>
        <p:spPr>
          <a:xfrm>
            <a:off x="8210548" y="3133725"/>
            <a:ext cx="3810001" cy="2492990"/>
          </a:xfrm>
          <a:prstGeom prst="rect">
            <a:avLst/>
          </a:prstGeom>
          <a:solidFill>
            <a:schemeClr val="bg1"/>
          </a:solidFill>
          <a:ln>
            <a:solidFill>
              <a:schemeClr val="tx1"/>
            </a:solidFill>
          </a:ln>
        </p:spPr>
        <p:txBody>
          <a:bodyPr wrap="square" rtlCol="0">
            <a:spAutoFit/>
          </a:bodyPr>
          <a:lstStyle/>
          <a:p>
            <a:r>
              <a:rPr lang="en-GB" sz="1200" dirty="0"/>
              <a:t>Plakalnitsa    	   	1.38 Mt @ 1.45% Cu</a:t>
            </a:r>
          </a:p>
          <a:p>
            <a:r>
              <a:rPr lang="en-GB" sz="1200" dirty="0"/>
              <a:t>Sedmochislenitsi    	0.77 Mt @ 0.72% Cu</a:t>
            </a:r>
          </a:p>
          <a:p>
            <a:r>
              <a:rPr lang="en-GB" sz="1200" dirty="0" err="1"/>
              <a:t>Izdremets</a:t>
            </a:r>
            <a:r>
              <a:rPr lang="en-GB" sz="1200" dirty="0"/>
              <a:t>      		0.78 Mt @ 0.74% Cu</a:t>
            </a:r>
          </a:p>
          <a:p>
            <a:r>
              <a:rPr lang="en-GB" sz="1200" dirty="0" err="1"/>
              <a:t>Venets</a:t>
            </a:r>
            <a:r>
              <a:rPr lang="en-GB" sz="1200" dirty="0"/>
              <a:t> - </a:t>
            </a:r>
            <a:r>
              <a:rPr lang="en-GB" sz="1200" dirty="0" err="1"/>
              <a:t>Lakatnik</a:t>
            </a:r>
            <a:r>
              <a:rPr lang="en-GB" sz="1200" dirty="0"/>
              <a:t>           	1.98 Mt @ 0.50% Cu</a:t>
            </a:r>
          </a:p>
          <a:p>
            <a:r>
              <a:rPr lang="en-GB" sz="1200" dirty="0" err="1"/>
              <a:t>Osenovlak</a:t>
            </a:r>
            <a:r>
              <a:rPr lang="en-GB" sz="1200" dirty="0"/>
              <a:t>     		0.43 Mt @ 1.03% Cu</a:t>
            </a:r>
          </a:p>
          <a:p>
            <a:r>
              <a:rPr lang="en-GB" sz="1200" dirty="0" err="1"/>
              <a:t>Hristo</a:t>
            </a:r>
            <a:r>
              <a:rPr lang="en-GB" sz="1200" dirty="0"/>
              <a:t> Botev  		0.07 Mt @ 0.71% Cu</a:t>
            </a:r>
          </a:p>
          <a:p>
            <a:endParaRPr lang="en-GB" sz="1200" dirty="0"/>
          </a:p>
          <a:p>
            <a:endParaRPr lang="en-GB" sz="1200" dirty="0"/>
          </a:p>
          <a:p>
            <a:r>
              <a:rPr lang="en-GB" sz="1200" dirty="0"/>
              <a:t>Plakalnitsa   		0.65 Mt @ 2.84% </a:t>
            </a:r>
            <a:r>
              <a:rPr lang="en-GB" sz="1200" dirty="0" err="1"/>
              <a:t>Zn+Pb</a:t>
            </a:r>
            <a:endParaRPr lang="en-GB" sz="1200" dirty="0"/>
          </a:p>
          <a:p>
            <a:r>
              <a:rPr lang="en-GB" sz="1200" dirty="0"/>
              <a:t>Sedmochislenitsi                     10.67 Mt @ 1.63% </a:t>
            </a:r>
            <a:r>
              <a:rPr lang="en-GB" sz="1200" dirty="0" err="1"/>
              <a:t>Zn+Pb</a:t>
            </a:r>
            <a:endParaRPr lang="en-GB" sz="1200" dirty="0"/>
          </a:p>
          <a:p>
            <a:r>
              <a:rPr lang="en-GB" sz="1200" dirty="0" err="1"/>
              <a:t>Izdremets</a:t>
            </a:r>
            <a:r>
              <a:rPr lang="en-GB" sz="1200" dirty="0"/>
              <a:t>		0.38 Mt @ 3.13% </a:t>
            </a:r>
            <a:r>
              <a:rPr lang="en-GB" sz="1200" dirty="0" err="1"/>
              <a:t>Zn+Pb</a:t>
            </a:r>
            <a:endParaRPr lang="en-GB" sz="1200" dirty="0"/>
          </a:p>
          <a:p>
            <a:r>
              <a:rPr lang="en-GB" sz="1200" dirty="0" err="1"/>
              <a:t>Hristo</a:t>
            </a:r>
            <a:r>
              <a:rPr lang="en-GB" sz="1200" dirty="0"/>
              <a:t> Botev		0.26 Mt @ 2.21% </a:t>
            </a:r>
            <a:r>
              <a:rPr lang="en-GB" sz="1200" dirty="0" err="1"/>
              <a:t>Zn+Pb</a:t>
            </a:r>
            <a:endParaRPr lang="en-GB" sz="1200" dirty="0"/>
          </a:p>
          <a:p>
            <a:r>
              <a:rPr lang="en-GB" sz="1200" dirty="0" err="1"/>
              <a:t>Osenovlak</a:t>
            </a:r>
            <a:r>
              <a:rPr lang="en-GB" sz="1200" dirty="0"/>
              <a:t>		0.05 Mt @ 3.15% </a:t>
            </a:r>
            <a:r>
              <a:rPr lang="en-GB" sz="1200" dirty="0" err="1"/>
              <a:t>Zn+Pb</a:t>
            </a:r>
            <a:endParaRPr lang="en-IE" sz="1200" dirty="0"/>
          </a:p>
        </p:txBody>
      </p:sp>
      <p:sp>
        <p:nvSpPr>
          <p:cNvPr id="13" name="TextBox 12">
            <a:extLst>
              <a:ext uri="{FF2B5EF4-FFF2-40B4-BE49-F238E27FC236}">
                <a16:creationId xmlns:a16="http://schemas.microsoft.com/office/drawing/2014/main" id="{BB0912A2-3A80-E2AE-408C-E0859540D066}"/>
              </a:ext>
            </a:extLst>
          </p:cNvPr>
          <p:cNvSpPr txBox="1"/>
          <p:nvPr/>
        </p:nvSpPr>
        <p:spPr>
          <a:xfrm>
            <a:off x="6036906" y="102636"/>
            <a:ext cx="3853543" cy="430887"/>
          </a:xfrm>
          <a:prstGeom prst="rect">
            <a:avLst/>
          </a:prstGeom>
          <a:noFill/>
        </p:spPr>
        <p:txBody>
          <a:bodyPr wrap="square" rtlCol="0">
            <a:spAutoFit/>
          </a:bodyPr>
          <a:lstStyle/>
          <a:p>
            <a:r>
              <a:rPr lang="en-GB" sz="1050" i="1" dirty="0">
                <a:solidFill>
                  <a:schemeClr val="bg1"/>
                </a:solidFill>
              </a:rPr>
              <a:t>Geology from Bulgarian Geological Survey Maps K3425-Berkovica, K3436-Vratsa, K-3447-Sofia &amp; K3448-Botevgrad</a:t>
            </a:r>
            <a:endParaRPr lang="en-IE" sz="1050" i="1" dirty="0">
              <a:solidFill>
                <a:schemeClr val="bg1"/>
              </a:solidFill>
            </a:endParaRPr>
          </a:p>
        </p:txBody>
      </p:sp>
      <p:sp>
        <p:nvSpPr>
          <p:cNvPr id="14" name="TextBox 13">
            <a:extLst>
              <a:ext uri="{FF2B5EF4-FFF2-40B4-BE49-F238E27FC236}">
                <a16:creationId xmlns:a16="http://schemas.microsoft.com/office/drawing/2014/main" id="{DF195E7C-14EC-EA95-5C0B-4036019729DC}"/>
              </a:ext>
            </a:extLst>
          </p:cNvPr>
          <p:cNvSpPr txBox="1"/>
          <p:nvPr/>
        </p:nvSpPr>
        <p:spPr>
          <a:xfrm>
            <a:off x="9946433" y="1073021"/>
            <a:ext cx="2074115" cy="646331"/>
          </a:xfrm>
          <a:prstGeom prst="rect">
            <a:avLst/>
          </a:prstGeom>
          <a:noFill/>
        </p:spPr>
        <p:txBody>
          <a:bodyPr wrap="square" rtlCol="0">
            <a:spAutoFit/>
          </a:bodyPr>
          <a:lstStyle/>
          <a:p>
            <a:r>
              <a:rPr lang="en-IE" b="1" dirty="0">
                <a:solidFill>
                  <a:schemeClr val="accent4"/>
                </a:solidFill>
              </a:rPr>
              <a:t>Mineral Deposits of the Vratsa District</a:t>
            </a:r>
          </a:p>
        </p:txBody>
      </p:sp>
      <p:cxnSp>
        <p:nvCxnSpPr>
          <p:cNvPr id="19" name="Straight Arrow Connector 18">
            <a:extLst>
              <a:ext uri="{FF2B5EF4-FFF2-40B4-BE49-F238E27FC236}">
                <a16:creationId xmlns:a16="http://schemas.microsoft.com/office/drawing/2014/main" id="{ED840EC2-5614-AD68-C948-30E84F97C63F}"/>
              </a:ext>
            </a:extLst>
          </p:cNvPr>
          <p:cNvCxnSpPr/>
          <p:nvPr/>
        </p:nvCxnSpPr>
        <p:spPr>
          <a:xfrm flipV="1">
            <a:off x="5530362" y="1494692"/>
            <a:ext cx="2215661" cy="8515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37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FFAD99-5BB3-0520-3BD1-F3667A48268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8C77E0D8-A08E-A631-B72F-910E12D64139}"/>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52EC551A-9440-D1FE-EC1C-5564F460702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5" name="TextBox 4">
              <a:extLst>
                <a:ext uri="{FF2B5EF4-FFF2-40B4-BE49-F238E27FC236}">
                  <a16:creationId xmlns:a16="http://schemas.microsoft.com/office/drawing/2014/main" id="{DFA54193-A8C1-1407-B2D6-1DEFAC3B968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6" name="Group 5">
            <a:extLst>
              <a:ext uri="{FF2B5EF4-FFF2-40B4-BE49-F238E27FC236}">
                <a16:creationId xmlns:a16="http://schemas.microsoft.com/office/drawing/2014/main" id="{D0FC579B-8D5F-442C-8A83-05779F3E58F3}"/>
              </a:ext>
            </a:extLst>
          </p:cNvPr>
          <p:cNvGrpSpPr/>
          <p:nvPr/>
        </p:nvGrpSpPr>
        <p:grpSpPr>
          <a:xfrm>
            <a:off x="144708" y="1072539"/>
            <a:ext cx="11865429" cy="4283882"/>
            <a:chOff x="135378" y="1445764"/>
            <a:chExt cx="11865429" cy="4283882"/>
          </a:xfrm>
        </p:grpSpPr>
        <p:pic>
          <p:nvPicPr>
            <p:cNvPr id="43" name="Picture 42">
              <a:extLst>
                <a:ext uri="{FF2B5EF4-FFF2-40B4-BE49-F238E27FC236}">
                  <a16:creationId xmlns:a16="http://schemas.microsoft.com/office/drawing/2014/main" id="{A3BE0F4A-5BFD-65D4-F55B-10C075B6EA18}"/>
                </a:ext>
              </a:extLst>
            </p:cNvPr>
            <p:cNvPicPr>
              <a:picLocks noChangeAspect="1"/>
            </p:cNvPicPr>
            <p:nvPr/>
          </p:nvPicPr>
          <p:blipFill>
            <a:blip r:embed="rId4"/>
            <a:stretch>
              <a:fillRect/>
            </a:stretch>
          </p:blipFill>
          <p:spPr>
            <a:xfrm>
              <a:off x="135378" y="1445764"/>
              <a:ext cx="11865429" cy="4283882"/>
            </a:xfrm>
            <a:prstGeom prst="rect">
              <a:avLst/>
            </a:prstGeom>
          </p:spPr>
        </p:pic>
        <p:sp>
          <p:nvSpPr>
            <p:cNvPr id="44" name="TextBox 43">
              <a:extLst>
                <a:ext uri="{FF2B5EF4-FFF2-40B4-BE49-F238E27FC236}">
                  <a16:creationId xmlns:a16="http://schemas.microsoft.com/office/drawing/2014/main" id="{2ED33852-5169-FA48-914C-F5309C5087C8}"/>
                </a:ext>
              </a:extLst>
            </p:cNvPr>
            <p:cNvSpPr txBox="1"/>
            <p:nvPr/>
          </p:nvSpPr>
          <p:spPr>
            <a:xfrm>
              <a:off x="443289" y="1694100"/>
              <a:ext cx="493981" cy="369332"/>
            </a:xfrm>
            <a:prstGeom prst="rect">
              <a:avLst/>
            </a:prstGeom>
            <a:noFill/>
          </p:spPr>
          <p:txBody>
            <a:bodyPr wrap="none" rtlCol="0">
              <a:spAutoFit/>
            </a:bodyPr>
            <a:lstStyle/>
            <a:p>
              <a:r>
                <a:rPr lang="en-GB" dirty="0"/>
                <a:t>SW</a:t>
              </a:r>
              <a:endParaRPr lang="en-IE" dirty="0"/>
            </a:p>
          </p:txBody>
        </p:sp>
        <p:sp>
          <p:nvSpPr>
            <p:cNvPr id="47" name="TextBox 46">
              <a:extLst>
                <a:ext uri="{FF2B5EF4-FFF2-40B4-BE49-F238E27FC236}">
                  <a16:creationId xmlns:a16="http://schemas.microsoft.com/office/drawing/2014/main" id="{9FEA86D7-3DC5-0982-D5AA-2E76B535A922}"/>
                </a:ext>
              </a:extLst>
            </p:cNvPr>
            <p:cNvSpPr txBox="1"/>
            <p:nvPr/>
          </p:nvSpPr>
          <p:spPr>
            <a:xfrm>
              <a:off x="10631977" y="1604356"/>
              <a:ext cx="445956" cy="369332"/>
            </a:xfrm>
            <a:prstGeom prst="rect">
              <a:avLst/>
            </a:prstGeom>
            <a:noFill/>
          </p:spPr>
          <p:txBody>
            <a:bodyPr wrap="none" rtlCol="0">
              <a:spAutoFit/>
            </a:bodyPr>
            <a:lstStyle/>
            <a:p>
              <a:r>
                <a:rPr lang="en-GB" dirty="0"/>
                <a:t>NE</a:t>
              </a:r>
              <a:endParaRPr lang="en-IE" dirty="0"/>
            </a:p>
          </p:txBody>
        </p:sp>
        <p:sp>
          <p:nvSpPr>
            <p:cNvPr id="48" name="TextBox 47">
              <a:extLst>
                <a:ext uri="{FF2B5EF4-FFF2-40B4-BE49-F238E27FC236}">
                  <a16:creationId xmlns:a16="http://schemas.microsoft.com/office/drawing/2014/main" id="{1B5A824E-17BD-741C-CB01-1DAD242F95A6}"/>
                </a:ext>
              </a:extLst>
            </p:cNvPr>
            <p:cNvSpPr txBox="1"/>
            <p:nvPr/>
          </p:nvSpPr>
          <p:spPr>
            <a:xfrm>
              <a:off x="1396538" y="3807229"/>
              <a:ext cx="2716578" cy="1646220"/>
            </a:xfrm>
            <a:prstGeom prst="rect">
              <a:avLst/>
            </a:prstGeom>
            <a:noFill/>
          </p:spPr>
          <p:txBody>
            <a:bodyPr wrap="none" rtlCol="0">
              <a:spAutoFit/>
            </a:bodyPr>
            <a:lstStyle/>
            <a:p>
              <a:pPr>
                <a:lnSpc>
                  <a:spcPts val="2500"/>
                </a:lnSpc>
              </a:pPr>
              <a:r>
                <a:rPr lang="en-GB" sz="1200" dirty="0"/>
                <a:t>Ladinian  Babino &amp; Milanovo Formations</a:t>
              </a:r>
            </a:p>
            <a:p>
              <a:pPr>
                <a:lnSpc>
                  <a:spcPts val="2500"/>
                </a:lnSpc>
              </a:pPr>
              <a:r>
                <a:rPr lang="en-GB" sz="1200" dirty="0"/>
                <a:t>Anisian Svidol &amp; Mogila Formations</a:t>
              </a:r>
            </a:p>
            <a:p>
              <a:pPr>
                <a:lnSpc>
                  <a:spcPts val="2500"/>
                </a:lnSpc>
              </a:pPr>
              <a:r>
                <a:rPr lang="en-GB" sz="1200" dirty="0"/>
                <a:t>Olenekian Petrohan Group</a:t>
              </a:r>
            </a:p>
            <a:p>
              <a:pPr>
                <a:lnSpc>
                  <a:spcPts val="2500"/>
                </a:lnSpc>
                <a:spcAft>
                  <a:spcPts val="100"/>
                </a:spcAft>
              </a:pPr>
              <a:r>
                <a:rPr lang="en-GB" sz="1200" dirty="0"/>
                <a:t>Palaeozoic metasediments</a:t>
              </a:r>
            </a:p>
            <a:p>
              <a:pPr>
                <a:lnSpc>
                  <a:spcPts val="2400"/>
                </a:lnSpc>
              </a:pPr>
              <a:r>
                <a:rPr lang="en-GB" sz="1200" dirty="0"/>
                <a:t>Mineral Deposit</a:t>
              </a:r>
              <a:endParaRPr lang="en-IE" sz="1200" dirty="0"/>
            </a:p>
          </p:txBody>
        </p:sp>
        <p:sp>
          <p:nvSpPr>
            <p:cNvPr id="50" name="Right Brace 49">
              <a:extLst>
                <a:ext uri="{FF2B5EF4-FFF2-40B4-BE49-F238E27FC236}">
                  <a16:creationId xmlns:a16="http://schemas.microsoft.com/office/drawing/2014/main" id="{36AE652B-66A7-B798-46AB-5F8A3C536B3E}"/>
                </a:ext>
              </a:extLst>
            </p:cNvPr>
            <p:cNvSpPr/>
            <p:nvPr/>
          </p:nvSpPr>
          <p:spPr>
            <a:xfrm rot="16200000">
              <a:off x="6752014" y="1523306"/>
              <a:ext cx="149629" cy="993371"/>
            </a:xfrm>
            <a:prstGeom prst="rightBrace">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51" name="Right Brace 50">
              <a:extLst>
                <a:ext uri="{FF2B5EF4-FFF2-40B4-BE49-F238E27FC236}">
                  <a16:creationId xmlns:a16="http://schemas.microsoft.com/office/drawing/2014/main" id="{396361D2-6628-48B7-59C0-C694059BF68D}"/>
                </a:ext>
              </a:extLst>
            </p:cNvPr>
            <p:cNvSpPr/>
            <p:nvPr/>
          </p:nvSpPr>
          <p:spPr>
            <a:xfrm rot="16200000">
              <a:off x="3266904" y="1853737"/>
              <a:ext cx="152398" cy="734291"/>
            </a:xfrm>
            <a:prstGeom prst="rightBrace">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53" name="Rectangle 52">
              <a:extLst>
                <a:ext uri="{FF2B5EF4-FFF2-40B4-BE49-F238E27FC236}">
                  <a16:creationId xmlns:a16="http://schemas.microsoft.com/office/drawing/2014/main" id="{08EDE33F-C275-D44E-FFFA-6F22212DB2D8}"/>
                </a:ext>
              </a:extLst>
            </p:cNvPr>
            <p:cNvSpPr/>
            <p:nvPr/>
          </p:nvSpPr>
          <p:spPr>
            <a:xfrm>
              <a:off x="6033330" y="1660179"/>
              <a:ext cx="1712421" cy="31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dirty="0">
                  <a:solidFill>
                    <a:srgbClr val="FF00FF"/>
                  </a:solidFill>
                </a:rPr>
                <a:t>Sedmochislenitsi – Plakalnitsa District</a:t>
              </a:r>
            </a:p>
          </p:txBody>
        </p:sp>
        <p:sp>
          <p:nvSpPr>
            <p:cNvPr id="54" name="TextBox 53">
              <a:extLst>
                <a:ext uri="{FF2B5EF4-FFF2-40B4-BE49-F238E27FC236}">
                  <a16:creationId xmlns:a16="http://schemas.microsoft.com/office/drawing/2014/main" id="{E0397393-CB6B-F143-8C9E-10D843528C7E}"/>
                </a:ext>
              </a:extLst>
            </p:cNvPr>
            <p:cNvSpPr txBox="1"/>
            <p:nvPr/>
          </p:nvSpPr>
          <p:spPr>
            <a:xfrm>
              <a:off x="2867891" y="1903614"/>
              <a:ext cx="1246909" cy="246221"/>
            </a:xfrm>
            <a:prstGeom prst="rect">
              <a:avLst/>
            </a:prstGeom>
            <a:solidFill>
              <a:schemeClr val="bg1"/>
            </a:solidFill>
          </p:spPr>
          <p:txBody>
            <a:bodyPr wrap="square" rtlCol="0">
              <a:spAutoFit/>
            </a:bodyPr>
            <a:lstStyle/>
            <a:p>
              <a:r>
                <a:rPr lang="en-IE" sz="1000" dirty="0">
                  <a:solidFill>
                    <a:srgbClr val="FF00FF"/>
                  </a:solidFill>
                </a:rPr>
                <a:t>Sokolets District</a:t>
              </a:r>
            </a:p>
          </p:txBody>
        </p:sp>
        <p:grpSp>
          <p:nvGrpSpPr>
            <p:cNvPr id="55" name="Group 54">
              <a:extLst>
                <a:ext uri="{FF2B5EF4-FFF2-40B4-BE49-F238E27FC236}">
                  <a16:creationId xmlns:a16="http://schemas.microsoft.com/office/drawing/2014/main" id="{B6DC7403-846A-C3FB-9167-7135070B2775}"/>
                </a:ext>
              </a:extLst>
            </p:cNvPr>
            <p:cNvGrpSpPr/>
            <p:nvPr/>
          </p:nvGrpSpPr>
          <p:grpSpPr>
            <a:xfrm>
              <a:off x="6392486" y="4588628"/>
              <a:ext cx="1875835" cy="517514"/>
              <a:chOff x="7799890" y="4389121"/>
              <a:chExt cx="1467285" cy="517514"/>
            </a:xfrm>
          </p:grpSpPr>
          <p:pic>
            <p:nvPicPr>
              <p:cNvPr id="56" name="Picture 55">
                <a:extLst>
                  <a:ext uri="{FF2B5EF4-FFF2-40B4-BE49-F238E27FC236}">
                    <a16:creationId xmlns:a16="http://schemas.microsoft.com/office/drawing/2014/main" id="{86D458DF-7813-9A8A-34E8-0590A8C4530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9620"/>
              <a:stretch/>
            </p:blipFill>
            <p:spPr>
              <a:xfrm flipV="1">
                <a:off x="7955948" y="4574310"/>
                <a:ext cx="1211027" cy="122380"/>
              </a:xfrm>
              <a:prstGeom prst="rect">
                <a:avLst/>
              </a:prstGeom>
            </p:spPr>
          </p:pic>
          <p:sp>
            <p:nvSpPr>
              <p:cNvPr id="57" name="TextBox 56">
                <a:extLst>
                  <a:ext uri="{FF2B5EF4-FFF2-40B4-BE49-F238E27FC236}">
                    <a16:creationId xmlns:a16="http://schemas.microsoft.com/office/drawing/2014/main" id="{541EFF18-41B4-9A47-D1DF-628BF5CA4FCA}"/>
                  </a:ext>
                </a:extLst>
              </p:cNvPr>
              <p:cNvSpPr txBox="1"/>
              <p:nvPr/>
            </p:nvSpPr>
            <p:spPr>
              <a:xfrm>
                <a:off x="7799890" y="4389121"/>
                <a:ext cx="1467285" cy="517514"/>
              </a:xfrm>
              <a:prstGeom prst="rect">
                <a:avLst/>
              </a:prstGeom>
              <a:noFill/>
            </p:spPr>
            <p:txBody>
              <a:bodyPr wrap="none" rtlCol="0">
                <a:spAutoFit/>
              </a:bodyPr>
              <a:lstStyle/>
              <a:p>
                <a:pPr>
                  <a:lnSpc>
                    <a:spcPts val="1100"/>
                  </a:lnSpc>
                </a:pPr>
                <a:r>
                  <a:rPr lang="en-IE" sz="1100" dirty="0"/>
                  <a:t>   0                     1                     2</a:t>
                </a:r>
              </a:p>
              <a:p>
                <a:pPr>
                  <a:lnSpc>
                    <a:spcPts val="1100"/>
                  </a:lnSpc>
                </a:pPr>
                <a:endParaRPr lang="en-IE" sz="1100" dirty="0"/>
              </a:p>
              <a:p>
                <a:pPr>
                  <a:lnSpc>
                    <a:spcPts val="1100"/>
                  </a:lnSpc>
                </a:pPr>
                <a:r>
                  <a:rPr lang="en-IE" sz="1100" dirty="0"/>
                  <a:t>                 kilometres</a:t>
                </a:r>
              </a:p>
            </p:txBody>
          </p:sp>
        </p:grpSp>
        <p:sp>
          <p:nvSpPr>
            <p:cNvPr id="59" name="TextBox 58">
              <a:extLst>
                <a:ext uri="{FF2B5EF4-FFF2-40B4-BE49-F238E27FC236}">
                  <a16:creationId xmlns:a16="http://schemas.microsoft.com/office/drawing/2014/main" id="{7B964362-FDE2-FF9A-733E-920A06C09C9A}"/>
                </a:ext>
              </a:extLst>
            </p:cNvPr>
            <p:cNvSpPr txBox="1"/>
            <p:nvPr/>
          </p:nvSpPr>
          <p:spPr>
            <a:xfrm>
              <a:off x="4330931" y="3408218"/>
              <a:ext cx="1601721" cy="261610"/>
            </a:xfrm>
            <a:prstGeom prst="rect">
              <a:avLst/>
            </a:prstGeom>
            <a:noFill/>
          </p:spPr>
          <p:txBody>
            <a:bodyPr wrap="none" rtlCol="0">
              <a:spAutoFit/>
            </a:bodyPr>
            <a:lstStyle/>
            <a:p>
              <a:r>
                <a:rPr lang="en-IE" sz="1100" dirty="0">
                  <a:solidFill>
                    <a:srgbClr val="FF0000"/>
                  </a:solidFill>
                </a:rPr>
                <a:t>Dragoybalkan Fault Zone</a:t>
              </a:r>
            </a:p>
          </p:txBody>
        </p:sp>
        <p:cxnSp>
          <p:nvCxnSpPr>
            <p:cNvPr id="61" name="Straight Arrow Connector 60">
              <a:extLst>
                <a:ext uri="{FF2B5EF4-FFF2-40B4-BE49-F238E27FC236}">
                  <a16:creationId xmlns:a16="http://schemas.microsoft.com/office/drawing/2014/main" id="{56D4089A-86A7-85B7-08A1-3EC0DA9E0E10}"/>
                </a:ext>
              </a:extLst>
            </p:cNvPr>
            <p:cNvCxnSpPr/>
            <p:nvPr/>
          </p:nvCxnSpPr>
          <p:spPr>
            <a:xfrm>
              <a:off x="4031672" y="3416533"/>
              <a:ext cx="2227811"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3BB100-A92C-7A75-86DD-EAF5958EA47D}"/>
              </a:ext>
            </a:extLst>
          </p:cNvPr>
          <p:cNvSpPr txBox="1"/>
          <p:nvPr/>
        </p:nvSpPr>
        <p:spPr>
          <a:xfrm>
            <a:off x="186612" y="5439747"/>
            <a:ext cx="2799184" cy="369332"/>
          </a:xfrm>
          <a:prstGeom prst="rect">
            <a:avLst/>
          </a:prstGeom>
          <a:noFill/>
        </p:spPr>
        <p:txBody>
          <a:bodyPr wrap="square" rtlCol="0">
            <a:spAutoFit/>
          </a:bodyPr>
          <a:lstStyle/>
          <a:p>
            <a:r>
              <a:rPr lang="en-GB" dirty="0">
                <a:solidFill>
                  <a:schemeClr val="accent4"/>
                </a:solidFill>
              </a:rPr>
              <a:t>Regional Cross-Section</a:t>
            </a:r>
            <a:endParaRPr lang="en-IE" dirty="0">
              <a:solidFill>
                <a:schemeClr val="accent4"/>
              </a:solidFill>
            </a:endParaRPr>
          </a:p>
        </p:txBody>
      </p:sp>
      <p:sp>
        <p:nvSpPr>
          <p:cNvPr id="9" name="TextBox 8">
            <a:extLst>
              <a:ext uri="{FF2B5EF4-FFF2-40B4-BE49-F238E27FC236}">
                <a16:creationId xmlns:a16="http://schemas.microsoft.com/office/drawing/2014/main" id="{668128B2-C1AE-FF99-E1D9-0C275BC18740}"/>
              </a:ext>
            </a:extLst>
          </p:cNvPr>
          <p:cNvSpPr txBox="1"/>
          <p:nvPr/>
        </p:nvSpPr>
        <p:spPr>
          <a:xfrm>
            <a:off x="8616043" y="5470654"/>
            <a:ext cx="5210175" cy="307777"/>
          </a:xfrm>
          <a:prstGeom prst="rect">
            <a:avLst/>
          </a:prstGeom>
          <a:noFill/>
        </p:spPr>
        <p:txBody>
          <a:bodyPr wrap="square" rtlCol="0">
            <a:spAutoFit/>
          </a:bodyPr>
          <a:lstStyle/>
          <a:p>
            <a:r>
              <a:rPr lang="en-GB" sz="1400" i="1" dirty="0">
                <a:solidFill>
                  <a:schemeClr val="bg1"/>
                </a:solidFill>
              </a:rPr>
              <a:t>From </a:t>
            </a:r>
            <a:r>
              <a:rPr lang="en-IE" sz="1400" i="1" dirty="0">
                <a:solidFill>
                  <a:schemeClr val="bg1"/>
                </a:solidFill>
                <a:effectLst/>
                <a:latin typeface="Calibri" panose="020F0502020204030204" pitchFamily="34" charset="0"/>
                <a:ea typeface="Calibri" panose="020F0502020204030204" pitchFamily="34" charset="0"/>
              </a:rPr>
              <a:t>Minčeva-</a:t>
            </a:r>
            <a:r>
              <a:rPr lang="en-IE" sz="1400" i="1" dirty="0" err="1">
                <a:solidFill>
                  <a:schemeClr val="bg1"/>
                </a:solidFill>
                <a:effectLst/>
                <a:latin typeface="Calibri" panose="020F0502020204030204" pitchFamily="34" charset="0"/>
                <a:ea typeface="Calibri" panose="020F0502020204030204" pitchFamily="34" charset="0"/>
              </a:rPr>
              <a:t>Stefanova</a:t>
            </a:r>
            <a:r>
              <a:rPr lang="en-IE" sz="1400" i="1" dirty="0">
                <a:solidFill>
                  <a:schemeClr val="bg1"/>
                </a:solidFill>
                <a:effectLst/>
                <a:latin typeface="Calibri" panose="020F0502020204030204" pitchFamily="34" charset="0"/>
                <a:ea typeface="Calibri" panose="020F0502020204030204" pitchFamily="34" charset="0"/>
              </a:rPr>
              <a:t> (1965, 1972, 1978) </a:t>
            </a:r>
            <a:r>
              <a:rPr lang="en-GB" sz="1400" i="1" dirty="0">
                <a:solidFill>
                  <a:schemeClr val="bg1"/>
                </a:solidFill>
              </a:rPr>
              <a:t> </a:t>
            </a:r>
            <a:endParaRPr lang="en-IE" sz="1400" i="1" dirty="0">
              <a:solidFill>
                <a:schemeClr val="bg1"/>
              </a:solidFill>
            </a:endParaRPr>
          </a:p>
        </p:txBody>
      </p:sp>
    </p:spTree>
    <p:extLst>
      <p:ext uri="{BB962C8B-B14F-4D97-AF65-F5344CB8AC3E}">
        <p14:creationId xmlns:p14="http://schemas.microsoft.com/office/powerpoint/2010/main" val="2205494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699C10-891B-DFA2-666F-AA64BCEAC84E}"/>
              </a:ext>
            </a:extLst>
          </p:cNvPr>
          <p:cNvGrpSpPr/>
          <p:nvPr/>
        </p:nvGrpSpPr>
        <p:grpSpPr>
          <a:xfrm>
            <a:off x="0" y="-102637"/>
            <a:ext cx="12192000" cy="6858000"/>
            <a:chOff x="0" y="0"/>
            <a:chExt cx="12192000" cy="6858000"/>
          </a:xfrm>
        </p:grpSpPr>
        <p:sp>
          <p:nvSpPr>
            <p:cNvPr id="3" name="Rectangle 2">
              <a:extLst>
                <a:ext uri="{FF2B5EF4-FFF2-40B4-BE49-F238E27FC236}">
                  <a16:creationId xmlns:a16="http://schemas.microsoft.com/office/drawing/2014/main" id="{8D718187-3B41-14D3-5EDB-17CA4C8A4A4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19BF8179-60D7-78DF-C02C-D4537572AAF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300EFD32-E95A-65E4-F170-5F9F49572D2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9" name="Group 8">
            <a:extLst>
              <a:ext uri="{FF2B5EF4-FFF2-40B4-BE49-F238E27FC236}">
                <a16:creationId xmlns:a16="http://schemas.microsoft.com/office/drawing/2014/main" id="{2EEB62D6-E6DC-1351-1873-706145223857}"/>
              </a:ext>
            </a:extLst>
          </p:cNvPr>
          <p:cNvGrpSpPr/>
          <p:nvPr/>
        </p:nvGrpSpPr>
        <p:grpSpPr>
          <a:xfrm>
            <a:off x="514349" y="571500"/>
            <a:ext cx="9293893" cy="5905500"/>
            <a:chOff x="1047750" y="314937"/>
            <a:chExt cx="10484518" cy="6400188"/>
          </a:xfrm>
        </p:grpSpPr>
        <p:pic>
          <p:nvPicPr>
            <p:cNvPr id="5" name="Picture 4">
              <a:extLst>
                <a:ext uri="{FF2B5EF4-FFF2-40B4-BE49-F238E27FC236}">
                  <a16:creationId xmlns:a16="http://schemas.microsoft.com/office/drawing/2014/main" id="{4C6385B0-7C5A-14A0-D23E-C685572A0198}"/>
                </a:ext>
              </a:extLst>
            </p:cNvPr>
            <p:cNvPicPr>
              <a:picLocks noChangeAspect="1"/>
            </p:cNvPicPr>
            <p:nvPr/>
          </p:nvPicPr>
          <p:blipFill>
            <a:blip r:embed="rId4"/>
            <a:stretch>
              <a:fillRect/>
            </a:stretch>
          </p:blipFill>
          <p:spPr>
            <a:xfrm>
              <a:off x="1047750" y="314937"/>
              <a:ext cx="10484518" cy="6400188"/>
            </a:xfrm>
            <a:prstGeom prst="rect">
              <a:avLst/>
            </a:prstGeom>
            <a:ln>
              <a:solidFill>
                <a:schemeClr val="tx1"/>
              </a:solidFill>
            </a:ln>
          </p:spPr>
        </p:pic>
        <p:pic>
          <p:nvPicPr>
            <p:cNvPr id="6" name="Picture 5">
              <a:extLst>
                <a:ext uri="{FF2B5EF4-FFF2-40B4-BE49-F238E27FC236}">
                  <a16:creationId xmlns:a16="http://schemas.microsoft.com/office/drawing/2014/main" id="{F915E4EB-4BA5-C130-4FDC-5BFA3AEB7263}"/>
                </a:ext>
              </a:extLst>
            </p:cNvPr>
            <p:cNvPicPr>
              <a:picLocks noChangeAspect="1"/>
            </p:cNvPicPr>
            <p:nvPr/>
          </p:nvPicPr>
          <p:blipFill>
            <a:blip r:embed="rId5"/>
            <a:stretch>
              <a:fillRect/>
            </a:stretch>
          </p:blipFill>
          <p:spPr>
            <a:xfrm>
              <a:off x="1978123" y="2133601"/>
              <a:ext cx="1440732" cy="314324"/>
            </a:xfrm>
            <a:prstGeom prst="rect">
              <a:avLst/>
            </a:prstGeom>
          </p:spPr>
        </p:pic>
        <p:sp>
          <p:nvSpPr>
            <p:cNvPr id="7" name="Rectangle 6">
              <a:extLst>
                <a:ext uri="{FF2B5EF4-FFF2-40B4-BE49-F238E27FC236}">
                  <a16:creationId xmlns:a16="http://schemas.microsoft.com/office/drawing/2014/main" id="{25A8962D-A912-6EF4-4F29-90A776F05859}"/>
                </a:ext>
              </a:extLst>
            </p:cNvPr>
            <p:cNvSpPr/>
            <p:nvPr/>
          </p:nvSpPr>
          <p:spPr>
            <a:xfrm>
              <a:off x="3219450" y="2162175"/>
              <a:ext cx="17145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7D654A0F-E920-4E90-D752-0D6375F5CBEE}"/>
                </a:ext>
              </a:extLst>
            </p:cNvPr>
            <p:cNvSpPr/>
            <p:nvPr/>
          </p:nvSpPr>
          <p:spPr>
            <a:xfrm>
              <a:off x="2019300" y="342900"/>
              <a:ext cx="25241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9">
            <a:extLst>
              <a:ext uri="{FF2B5EF4-FFF2-40B4-BE49-F238E27FC236}">
                <a16:creationId xmlns:a16="http://schemas.microsoft.com/office/drawing/2014/main" id="{F7D17ABB-6A50-31F6-2494-0BB16C761E31}"/>
              </a:ext>
            </a:extLst>
          </p:cNvPr>
          <p:cNvSpPr txBox="1"/>
          <p:nvPr/>
        </p:nvSpPr>
        <p:spPr>
          <a:xfrm>
            <a:off x="8210548" y="3133725"/>
            <a:ext cx="3810001" cy="2492990"/>
          </a:xfrm>
          <a:prstGeom prst="rect">
            <a:avLst/>
          </a:prstGeom>
          <a:solidFill>
            <a:schemeClr val="bg1"/>
          </a:solidFill>
          <a:ln>
            <a:solidFill>
              <a:schemeClr val="tx1"/>
            </a:solidFill>
          </a:ln>
        </p:spPr>
        <p:txBody>
          <a:bodyPr wrap="square" rtlCol="0">
            <a:spAutoFit/>
          </a:bodyPr>
          <a:lstStyle/>
          <a:p>
            <a:r>
              <a:rPr lang="en-GB" sz="1200" dirty="0"/>
              <a:t>Plakalnitsa    	   	1.38 Mt @ 1.45% Cu</a:t>
            </a:r>
          </a:p>
          <a:p>
            <a:r>
              <a:rPr lang="en-GB" sz="1200" dirty="0"/>
              <a:t>Sedmochislenitsi    	0.77 Mt @ 0.72% Cu</a:t>
            </a:r>
          </a:p>
          <a:p>
            <a:r>
              <a:rPr lang="en-GB" sz="1200" dirty="0" err="1"/>
              <a:t>Izdremets</a:t>
            </a:r>
            <a:r>
              <a:rPr lang="en-GB" sz="1200" dirty="0"/>
              <a:t>      		0.78 Mt @ 0.74% Cu</a:t>
            </a:r>
          </a:p>
          <a:p>
            <a:r>
              <a:rPr lang="en-GB" sz="1200" dirty="0" err="1"/>
              <a:t>Venets</a:t>
            </a:r>
            <a:r>
              <a:rPr lang="en-GB" sz="1200" dirty="0"/>
              <a:t> - </a:t>
            </a:r>
            <a:r>
              <a:rPr lang="en-GB" sz="1200" dirty="0" err="1"/>
              <a:t>Lakatnik</a:t>
            </a:r>
            <a:r>
              <a:rPr lang="en-GB" sz="1200" dirty="0"/>
              <a:t>           	1.98 Mt @ 0.50% Cu</a:t>
            </a:r>
          </a:p>
          <a:p>
            <a:r>
              <a:rPr lang="en-GB" sz="1200" dirty="0" err="1"/>
              <a:t>Osenovlak</a:t>
            </a:r>
            <a:r>
              <a:rPr lang="en-GB" sz="1200" dirty="0"/>
              <a:t>     		0.43 Mt @ 1.03% Cu</a:t>
            </a:r>
          </a:p>
          <a:p>
            <a:r>
              <a:rPr lang="en-GB" sz="1200" dirty="0" err="1"/>
              <a:t>Hristo</a:t>
            </a:r>
            <a:r>
              <a:rPr lang="en-GB" sz="1200" dirty="0"/>
              <a:t> Botev  		0.07 Mt @ 0.71% Cu</a:t>
            </a:r>
          </a:p>
          <a:p>
            <a:endParaRPr lang="en-GB" sz="1200" dirty="0"/>
          </a:p>
          <a:p>
            <a:endParaRPr lang="en-GB" sz="1200" dirty="0"/>
          </a:p>
          <a:p>
            <a:r>
              <a:rPr lang="en-GB" sz="1200" dirty="0"/>
              <a:t>Plakalnitsa   		0.65 Mt @ 2.84% </a:t>
            </a:r>
            <a:r>
              <a:rPr lang="en-GB" sz="1200" dirty="0" err="1"/>
              <a:t>Zn+Pb</a:t>
            </a:r>
            <a:endParaRPr lang="en-GB" sz="1200" dirty="0"/>
          </a:p>
          <a:p>
            <a:r>
              <a:rPr lang="en-GB" sz="1200" dirty="0"/>
              <a:t>Sedmochislenitsi                     10.67 Mt @ 1.63% </a:t>
            </a:r>
            <a:r>
              <a:rPr lang="en-GB" sz="1200" dirty="0" err="1"/>
              <a:t>Zn+Pb</a:t>
            </a:r>
            <a:endParaRPr lang="en-GB" sz="1200" dirty="0"/>
          </a:p>
          <a:p>
            <a:r>
              <a:rPr lang="en-GB" sz="1200" dirty="0" err="1"/>
              <a:t>Izdremets</a:t>
            </a:r>
            <a:r>
              <a:rPr lang="en-GB" sz="1200" dirty="0"/>
              <a:t>		0.38 Mt @ 3.13% </a:t>
            </a:r>
            <a:r>
              <a:rPr lang="en-GB" sz="1200" dirty="0" err="1"/>
              <a:t>Zn+Pb</a:t>
            </a:r>
            <a:endParaRPr lang="en-GB" sz="1200" dirty="0"/>
          </a:p>
          <a:p>
            <a:r>
              <a:rPr lang="en-GB" sz="1200" dirty="0" err="1"/>
              <a:t>Hristo</a:t>
            </a:r>
            <a:r>
              <a:rPr lang="en-GB" sz="1200" dirty="0"/>
              <a:t> Botev		0.26 Mt @ 2.21% </a:t>
            </a:r>
            <a:r>
              <a:rPr lang="en-GB" sz="1200" dirty="0" err="1"/>
              <a:t>Zn+Pb</a:t>
            </a:r>
            <a:endParaRPr lang="en-GB" sz="1200" dirty="0"/>
          </a:p>
          <a:p>
            <a:r>
              <a:rPr lang="en-GB" sz="1200" dirty="0" err="1"/>
              <a:t>Osenovlak</a:t>
            </a:r>
            <a:r>
              <a:rPr lang="en-GB" sz="1200" dirty="0"/>
              <a:t>		0.05 Mt @ 3.15% </a:t>
            </a:r>
            <a:r>
              <a:rPr lang="en-GB" sz="1200" dirty="0" err="1"/>
              <a:t>Zn+Pb</a:t>
            </a:r>
            <a:endParaRPr lang="en-IE" sz="1200" dirty="0"/>
          </a:p>
        </p:txBody>
      </p:sp>
      <p:sp>
        <p:nvSpPr>
          <p:cNvPr id="13" name="TextBox 12">
            <a:extLst>
              <a:ext uri="{FF2B5EF4-FFF2-40B4-BE49-F238E27FC236}">
                <a16:creationId xmlns:a16="http://schemas.microsoft.com/office/drawing/2014/main" id="{BB0912A2-3A80-E2AE-408C-E0859540D066}"/>
              </a:ext>
            </a:extLst>
          </p:cNvPr>
          <p:cNvSpPr txBox="1"/>
          <p:nvPr/>
        </p:nvSpPr>
        <p:spPr>
          <a:xfrm>
            <a:off x="6036906" y="102636"/>
            <a:ext cx="3853543" cy="430887"/>
          </a:xfrm>
          <a:prstGeom prst="rect">
            <a:avLst/>
          </a:prstGeom>
          <a:noFill/>
        </p:spPr>
        <p:txBody>
          <a:bodyPr wrap="square" rtlCol="0">
            <a:spAutoFit/>
          </a:bodyPr>
          <a:lstStyle/>
          <a:p>
            <a:r>
              <a:rPr lang="en-GB" sz="1050" i="1" dirty="0">
                <a:solidFill>
                  <a:schemeClr val="bg1"/>
                </a:solidFill>
              </a:rPr>
              <a:t>Geology from Bulgarian Geological Survey Maps K3425-Berkovica, K3436-Vratsa, K-3447-Sofia &amp; K3448-Botevgrad</a:t>
            </a:r>
            <a:endParaRPr lang="en-IE" sz="1050" i="1" dirty="0">
              <a:solidFill>
                <a:schemeClr val="bg1"/>
              </a:solidFill>
            </a:endParaRPr>
          </a:p>
        </p:txBody>
      </p:sp>
      <p:sp>
        <p:nvSpPr>
          <p:cNvPr id="14" name="TextBox 13">
            <a:extLst>
              <a:ext uri="{FF2B5EF4-FFF2-40B4-BE49-F238E27FC236}">
                <a16:creationId xmlns:a16="http://schemas.microsoft.com/office/drawing/2014/main" id="{DF195E7C-14EC-EA95-5C0B-4036019729DC}"/>
              </a:ext>
            </a:extLst>
          </p:cNvPr>
          <p:cNvSpPr txBox="1"/>
          <p:nvPr/>
        </p:nvSpPr>
        <p:spPr>
          <a:xfrm>
            <a:off x="9946433" y="1073021"/>
            <a:ext cx="2074115" cy="646331"/>
          </a:xfrm>
          <a:prstGeom prst="rect">
            <a:avLst/>
          </a:prstGeom>
          <a:noFill/>
        </p:spPr>
        <p:txBody>
          <a:bodyPr wrap="square" rtlCol="0">
            <a:spAutoFit/>
          </a:bodyPr>
          <a:lstStyle/>
          <a:p>
            <a:r>
              <a:rPr lang="en-IE" b="1" dirty="0">
                <a:solidFill>
                  <a:schemeClr val="accent4"/>
                </a:solidFill>
              </a:rPr>
              <a:t>Mineral Deposits of the Vratsa District</a:t>
            </a:r>
          </a:p>
        </p:txBody>
      </p:sp>
      <p:cxnSp>
        <p:nvCxnSpPr>
          <p:cNvPr id="19" name="Straight Arrow Connector 18">
            <a:extLst>
              <a:ext uri="{FF2B5EF4-FFF2-40B4-BE49-F238E27FC236}">
                <a16:creationId xmlns:a16="http://schemas.microsoft.com/office/drawing/2014/main" id="{ED840EC2-5614-AD68-C948-30E84F97C63F}"/>
              </a:ext>
            </a:extLst>
          </p:cNvPr>
          <p:cNvCxnSpPr>
            <a:cxnSpLocks/>
          </p:cNvCxnSpPr>
          <p:nvPr/>
        </p:nvCxnSpPr>
        <p:spPr>
          <a:xfrm flipV="1">
            <a:off x="7332785" y="1820274"/>
            <a:ext cx="1011115" cy="12754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51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F50D76-031D-F729-A601-2AE367174257}"/>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48FD8DA0-FFC8-9B5D-F1D9-4F3538EA63F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43F1E43D-EAB9-9657-B306-7B09A37232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8" name="TextBox 17">
              <a:extLst>
                <a:ext uri="{FF2B5EF4-FFF2-40B4-BE49-F238E27FC236}">
                  <a16:creationId xmlns:a16="http://schemas.microsoft.com/office/drawing/2014/main" id="{82313A7B-51B4-611F-A439-B66D67B84F67}"/>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23" name="Group 22">
            <a:extLst>
              <a:ext uri="{FF2B5EF4-FFF2-40B4-BE49-F238E27FC236}">
                <a16:creationId xmlns:a16="http://schemas.microsoft.com/office/drawing/2014/main" id="{C6CB67FA-C30E-5BE3-1400-E866B6F3E8C9}"/>
              </a:ext>
            </a:extLst>
          </p:cNvPr>
          <p:cNvGrpSpPr/>
          <p:nvPr/>
        </p:nvGrpSpPr>
        <p:grpSpPr>
          <a:xfrm>
            <a:off x="320930" y="1426853"/>
            <a:ext cx="11413671" cy="4209404"/>
            <a:chOff x="320930" y="1426853"/>
            <a:chExt cx="11413671" cy="4209404"/>
          </a:xfrm>
        </p:grpSpPr>
        <p:pic>
          <p:nvPicPr>
            <p:cNvPr id="5" name="Picture 4">
              <a:extLst>
                <a:ext uri="{FF2B5EF4-FFF2-40B4-BE49-F238E27FC236}">
                  <a16:creationId xmlns:a16="http://schemas.microsoft.com/office/drawing/2014/main" id="{31BDB8F2-F1C8-1ADC-8A13-CD91D895FDA7}"/>
                </a:ext>
              </a:extLst>
            </p:cNvPr>
            <p:cNvPicPr>
              <a:picLocks noChangeAspect="1"/>
            </p:cNvPicPr>
            <p:nvPr/>
          </p:nvPicPr>
          <p:blipFill>
            <a:blip r:embed="rId5"/>
            <a:stretch>
              <a:fillRect/>
            </a:stretch>
          </p:blipFill>
          <p:spPr>
            <a:xfrm>
              <a:off x="320930" y="1426853"/>
              <a:ext cx="11413671" cy="4209404"/>
            </a:xfrm>
            <a:prstGeom prst="rect">
              <a:avLst/>
            </a:prstGeom>
          </p:spPr>
        </p:pic>
        <p:grpSp>
          <p:nvGrpSpPr>
            <p:cNvPr id="8" name="Group 7">
              <a:extLst>
                <a:ext uri="{FF2B5EF4-FFF2-40B4-BE49-F238E27FC236}">
                  <a16:creationId xmlns:a16="http://schemas.microsoft.com/office/drawing/2014/main" id="{0214C46E-EC23-5063-8C46-D3FF50154F9E}"/>
                </a:ext>
              </a:extLst>
            </p:cNvPr>
            <p:cNvGrpSpPr/>
            <p:nvPr/>
          </p:nvGrpSpPr>
          <p:grpSpPr>
            <a:xfrm>
              <a:off x="5421458" y="3853555"/>
              <a:ext cx="388012" cy="150298"/>
              <a:chOff x="5280142" y="3861868"/>
              <a:chExt cx="388012" cy="150298"/>
            </a:xfrm>
          </p:grpSpPr>
          <p:sp>
            <p:nvSpPr>
              <p:cNvPr id="6" name="Arrow: Right 5">
                <a:extLst>
                  <a:ext uri="{FF2B5EF4-FFF2-40B4-BE49-F238E27FC236}">
                    <a16:creationId xmlns:a16="http://schemas.microsoft.com/office/drawing/2014/main" id="{D708AD0F-F83F-FAA1-4F9C-EC4D46D794C5}"/>
                  </a:ext>
                </a:extLst>
              </p:cNvPr>
              <p:cNvSpPr/>
              <p:nvPr/>
            </p:nvSpPr>
            <p:spPr>
              <a:xfrm rot="2472813">
                <a:off x="5380154" y="3861868"/>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rrow: Right 5">
                <a:extLst>
                  <a:ext uri="{FF2B5EF4-FFF2-40B4-BE49-F238E27FC236}">
                    <a16:creationId xmlns:a16="http://schemas.microsoft.com/office/drawing/2014/main" id="{C56965F3-79DE-F2DD-46AC-8666263E9D7C}"/>
                  </a:ext>
                </a:extLst>
              </p:cNvPr>
              <p:cNvSpPr/>
              <p:nvPr/>
            </p:nvSpPr>
            <p:spPr>
              <a:xfrm rot="13240292">
                <a:off x="5280142" y="3976166"/>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9" name="Group 8">
              <a:extLst>
                <a:ext uri="{FF2B5EF4-FFF2-40B4-BE49-F238E27FC236}">
                  <a16:creationId xmlns:a16="http://schemas.microsoft.com/office/drawing/2014/main" id="{BCA9DA3B-9319-D977-03C6-43B79F71125C}"/>
                </a:ext>
              </a:extLst>
            </p:cNvPr>
            <p:cNvGrpSpPr/>
            <p:nvPr/>
          </p:nvGrpSpPr>
          <p:grpSpPr>
            <a:xfrm rot="1934931">
              <a:off x="1411433" y="3434455"/>
              <a:ext cx="388012" cy="150298"/>
              <a:chOff x="5280142" y="3861868"/>
              <a:chExt cx="388012" cy="150298"/>
            </a:xfrm>
          </p:grpSpPr>
          <p:sp>
            <p:nvSpPr>
              <p:cNvPr id="10" name="Arrow: Right 5">
                <a:extLst>
                  <a:ext uri="{FF2B5EF4-FFF2-40B4-BE49-F238E27FC236}">
                    <a16:creationId xmlns:a16="http://schemas.microsoft.com/office/drawing/2014/main" id="{B200B464-5C7F-E797-931D-5DA54C5CB245}"/>
                  </a:ext>
                </a:extLst>
              </p:cNvPr>
              <p:cNvSpPr/>
              <p:nvPr/>
            </p:nvSpPr>
            <p:spPr>
              <a:xfrm rot="2472813">
                <a:off x="5380154" y="3861868"/>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Right 5">
                <a:extLst>
                  <a:ext uri="{FF2B5EF4-FFF2-40B4-BE49-F238E27FC236}">
                    <a16:creationId xmlns:a16="http://schemas.microsoft.com/office/drawing/2014/main" id="{C4CCBD16-3305-83B2-E7AB-AC818B9CF212}"/>
                  </a:ext>
                </a:extLst>
              </p:cNvPr>
              <p:cNvSpPr/>
              <p:nvPr/>
            </p:nvSpPr>
            <p:spPr>
              <a:xfrm rot="13240292">
                <a:off x="5280142" y="3976166"/>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2" name="Group 11">
              <a:extLst>
                <a:ext uri="{FF2B5EF4-FFF2-40B4-BE49-F238E27FC236}">
                  <a16:creationId xmlns:a16="http://schemas.microsoft.com/office/drawing/2014/main" id="{B2BE8580-7D8B-058B-80CC-429C26598D75}"/>
                </a:ext>
              </a:extLst>
            </p:cNvPr>
            <p:cNvGrpSpPr/>
            <p:nvPr/>
          </p:nvGrpSpPr>
          <p:grpSpPr>
            <a:xfrm rot="20963734">
              <a:off x="4688033" y="3824980"/>
              <a:ext cx="388012" cy="150298"/>
              <a:chOff x="5280142" y="3861868"/>
              <a:chExt cx="388012" cy="150298"/>
            </a:xfrm>
          </p:grpSpPr>
          <p:sp>
            <p:nvSpPr>
              <p:cNvPr id="13" name="Arrow: Right 5">
                <a:extLst>
                  <a:ext uri="{FF2B5EF4-FFF2-40B4-BE49-F238E27FC236}">
                    <a16:creationId xmlns:a16="http://schemas.microsoft.com/office/drawing/2014/main" id="{F4B52CEF-F7E7-838B-ACA9-C496D2ADDD1B}"/>
                  </a:ext>
                </a:extLst>
              </p:cNvPr>
              <p:cNvSpPr/>
              <p:nvPr/>
            </p:nvSpPr>
            <p:spPr>
              <a:xfrm rot="2472813">
                <a:off x="5380154" y="3861868"/>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5">
                <a:extLst>
                  <a:ext uri="{FF2B5EF4-FFF2-40B4-BE49-F238E27FC236}">
                    <a16:creationId xmlns:a16="http://schemas.microsoft.com/office/drawing/2014/main" id="{A972FF17-C0BE-8DA0-FA79-BE39A8B907B1}"/>
                  </a:ext>
                </a:extLst>
              </p:cNvPr>
              <p:cNvSpPr/>
              <p:nvPr/>
            </p:nvSpPr>
            <p:spPr>
              <a:xfrm rot="13240292">
                <a:off x="5280142" y="3976166"/>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5" name="Group 14">
              <a:extLst>
                <a:ext uri="{FF2B5EF4-FFF2-40B4-BE49-F238E27FC236}">
                  <a16:creationId xmlns:a16="http://schemas.microsoft.com/office/drawing/2014/main" id="{6693B6B2-DC0F-3C56-0710-B2B05D0B027E}"/>
                </a:ext>
              </a:extLst>
            </p:cNvPr>
            <p:cNvGrpSpPr/>
            <p:nvPr/>
          </p:nvGrpSpPr>
          <p:grpSpPr>
            <a:xfrm rot="616774">
              <a:off x="8850458" y="3510655"/>
              <a:ext cx="388012" cy="150298"/>
              <a:chOff x="5280142" y="3861868"/>
              <a:chExt cx="388012" cy="150298"/>
            </a:xfrm>
          </p:grpSpPr>
          <p:sp>
            <p:nvSpPr>
              <p:cNvPr id="16" name="Arrow: Right 5">
                <a:extLst>
                  <a:ext uri="{FF2B5EF4-FFF2-40B4-BE49-F238E27FC236}">
                    <a16:creationId xmlns:a16="http://schemas.microsoft.com/office/drawing/2014/main" id="{3FDEBA8F-425C-13B5-2BA5-1C9320B6E996}"/>
                  </a:ext>
                </a:extLst>
              </p:cNvPr>
              <p:cNvSpPr/>
              <p:nvPr/>
            </p:nvSpPr>
            <p:spPr>
              <a:xfrm rot="2472813">
                <a:off x="5380154" y="3861868"/>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Right 5">
                <a:extLst>
                  <a:ext uri="{FF2B5EF4-FFF2-40B4-BE49-F238E27FC236}">
                    <a16:creationId xmlns:a16="http://schemas.microsoft.com/office/drawing/2014/main" id="{2E27B708-E96D-187A-4DCA-9D7E27CC19F6}"/>
                  </a:ext>
                </a:extLst>
              </p:cNvPr>
              <p:cNvSpPr/>
              <p:nvPr/>
            </p:nvSpPr>
            <p:spPr>
              <a:xfrm rot="13240292">
                <a:off x="5280142" y="3976166"/>
                <a:ext cx="288000" cy="36000"/>
              </a:xfrm>
              <a:custGeom>
                <a:avLst/>
                <a:gdLst>
                  <a:gd name="connsiteX0" fmla="*/ 0 w 2136371"/>
                  <a:gd name="connsiteY0" fmla="*/ 149629 h 598516"/>
                  <a:gd name="connsiteX1" fmla="*/ 1837113 w 2136371"/>
                  <a:gd name="connsiteY1" fmla="*/ 149629 h 598516"/>
                  <a:gd name="connsiteX2" fmla="*/ 1837113 w 2136371"/>
                  <a:gd name="connsiteY2" fmla="*/ 0 h 598516"/>
                  <a:gd name="connsiteX3" fmla="*/ 2136371 w 2136371"/>
                  <a:gd name="connsiteY3" fmla="*/ 299258 h 598516"/>
                  <a:gd name="connsiteX4" fmla="*/ 1837113 w 2136371"/>
                  <a:gd name="connsiteY4" fmla="*/ 598516 h 598516"/>
                  <a:gd name="connsiteX5" fmla="*/ 1837113 w 2136371"/>
                  <a:gd name="connsiteY5" fmla="*/ 448887 h 598516"/>
                  <a:gd name="connsiteX6" fmla="*/ 0 w 2136371"/>
                  <a:gd name="connsiteY6" fmla="*/ 448887 h 598516"/>
                  <a:gd name="connsiteX7" fmla="*/ 0 w 2136371"/>
                  <a:gd name="connsiteY7" fmla="*/ 149629 h 598516"/>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1886989 w 2186247"/>
                  <a:gd name="connsiteY5" fmla="*/ 448887 h 448887"/>
                  <a:gd name="connsiteX6" fmla="*/ 49876 w 2186247"/>
                  <a:gd name="connsiteY6" fmla="*/ 448887 h 448887"/>
                  <a:gd name="connsiteX7" fmla="*/ 49876 w 2186247"/>
                  <a:gd name="connsiteY7" fmla="*/ 149629 h 448887"/>
                  <a:gd name="connsiteX0" fmla="*/ 49876 w 2186247"/>
                  <a:gd name="connsiteY0" fmla="*/ 149629 h 448887"/>
                  <a:gd name="connsiteX1" fmla="*/ 1886989 w 2186247"/>
                  <a:gd name="connsiteY1" fmla="*/ 149629 h 448887"/>
                  <a:gd name="connsiteX2" fmla="*/ 1886989 w 2186247"/>
                  <a:gd name="connsiteY2" fmla="*/ 0 h 448887"/>
                  <a:gd name="connsiteX3" fmla="*/ 2186247 w 2186247"/>
                  <a:gd name="connsiteY3" fmla="*/ 299258 h 448887"/>
                  <a:gd name="connsiteX4" fmla="*/ 0 w 2186247"/>
                  <a:gd name="connsiteY4" fmla="*/ 282633 h 448887"/>
                  <a:gd name="connsiteX5" fmla="*/ 49876 w 2186247"/>
                  <a:gd name="connsiteY5" fmla="*/ 448887 h 448887"/>
                  <a:gd name="connsiteX6" fmla="*/ 49876 w 2186247"/>
                  <a:gd name="connsiteY6" fmla="*/ 149629 h 448887"/>
                  <a:gd name="connsiteX0" fmla="*/ 49876 w 2186247"/>
                  <a:gd name="connsiteY0" fmla="*/ 149629 h 299258"/>
                  <a:gd name="connsiteX1" fmla="*/ 1886989 w 2186247"/>
                  <a:gd name="connsiteY1" fmla="*/ 149629 h 299258"/>
                  <a:gd name="connsiteX2" fmla="*/ 1886989 w 2186247"/>
                  <a:gd name="connsiteY2" fmla="*/ 0 h 299258"/>
                  <a:gd name="connsiteX3" fmla="*/ 2186247 w 2186247"/>
                  <a:gd name="connsiteY3" fmla="*/ 299258 h 299258"/>
                  <a:gd name="connsiteX4" fmla="*/ 0 w 2186247"/>
                  <a:gd name="connsiteY4" fmla="*/ 282633 h 299258"/>
                  <a:gd name="connsiteX5" fmla="*/ 49876 w 2186247"/>
                  <a:gd name="connsiteY5" fmla="*/ 149629 h 299258"/>
                  <a:gd name="connsiteX0" fmla="*/ 8313 w 2144684"/>
                  <a:gd name="connsiteY0" fmla="*/ 149629 h 299258"/>
                  <a:gd name="connsiteX1" fmla="*/ 1845426 w 2144684"/>
                  <a:gd name="connsiteY1" fmla="*/ 149629 h 299258"/>
                  <a:gd name="connsiteX2" fmla="*/ 1845426 w 2144684"/>
                  <a:gd name="connsiteY2" fmla="*/ 0 h 299258"/>
                  <a:gd name="connsiteX3" fmla="*/ 2144684 w 2144684"/>
                  <a:gd name="connsiteY3" fmla="*/ 299258 h 299258"/>
                  <a:gd name="connsiteX4" fmla="*/ 0 w 2144684"/>
                  <a:gd name="connsiteY4" fmla="*/ 274321 h 299258"/>
                  <a:gd name="connsiteX5" fmla="*/ 8313 w 2144684"/>
                  <a:gd name="connsiteY5" fmla="*/ 14962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684" h="299258">
                    <a:moveTo>
                      <a:pt x="8313" y="149629"/>
                    </a:moveTo>
                    <a:lnTo>
                      <a:pt x="1845426" y="149629"/>
                    </a:lnTo>
                    <a:lnTo>
                      <a:pt x="1845426" y="0"/>
                    </a:lnTo>
                    <a:lnTo>
                      <a:pt x="2144684" y="299258"/>
                    </a:lnTo>
                    <a:lnTo>
                      <a:pt x="0" y="274321"/>
                    </a:lnTo>
                    <a:lnTo>
                      <a:pt x="8313" y="149629"/>
                    </a:lnTo>
                    <a:close/>
                  </a:path>
                </a:pathLst>
              </a:custGeom>
              <a:solidFill>
                <a:schemeClr val="tx1"/>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21" name="TextBox 20">
            <a:extLst>
              <a:ext uri="{FF2B5EF4-FFF2-40B4-BE49-F238E27FC236}">
                <a16:creationId xmlns:a16="http://schemas.microsoft.com/office/drawing/2014/main" id="{EAB5CEE8-D418-8658-E503-33C759B3F8C5}"/>
              </a:ext>
            </a:extLst>
          </p:cNvPr>
          <p:cNvSpPr txBox="1"/>
          <p:nvPr/>
        </p:nvSpPr>
        <p:spPr>
          <a:xfrm>
            <a:off x="9703838" y="5215814"/>
            <a:ext cx="2211355" cy="276999"/>
          </a:xfrm>
          <a:prstGeom prst="rect">
            <a:avLst/>
          </a:prstGeom>
          <a:noFill/>
        </p:spPr>
        <p:txBody>
          <a:bodyPr wrap="square" rtlCol="0">
            <a:spAutoFit/>
          </a:bodyPr>
          <a:lstStyle/>
          <a:p>
            <a:r>
              <a:rPr lang="en-GB" sz="1200" i="1" dirty="0"/>
              <a:t>After Rentzsch (1963)</a:t>
            </a:r>
            <a:endParaRPr lang="en-IE" sz="1200" i="1" dirty="0"/>
          </a:p>
        </p:txBody>
      </p:sp>
      <p:sp>
        <p:nvSpPr>
          <p:cNvPr id="22" name="TextBox 21">
            <a:extLst>
              <a:ext uri="{FF2B5EF4-FFF2-40B4-BE49-F238E27FC236}">
                <a16:creationId xmlns:a16="http://schemas.microsoft.com/office/drawing/2014/main" id="{A5A92148-9EDC-4B5F-BA01-5EBD1CE09188}"/>
              </a:ext>
            </a:extLst>
          </p:cNvPr>
          <p:cNvSpPr txBox="1"/>
          <p:nvPr/>
        </p:nvSpPr>
        <p:spPr>
          <a:xfrm>
            <a:off x="261258" y="5803642"/>
            <a:ext cx="5831632" cy="369332"/>
          </a:xfrm>
          <a:prstGeom prst="rect">
            <a:avLst/>
          </a:prstGeom>
          <a:noFill/>
        </p:spPr>
        <p:txBody>
          <a:bodyPr wrap="square" rtlCol="0">
            <a:spAutoFit/>
          </a:bodyPr>
          <a:lstStyle/>
          <a:p>
            <a:r>
              <a:rPr lang="en-IE" dirty="0">
                <a:solidFill>
                  <a:schemeClr val="accent4"/>
                </a:solidFill>
              </a:rPr>
              <a:t>Section through the </a:t>
            </a:r>
            <a:r>
              <a:rPr lang="en-IE" dirty="0" err="1">
                <a:solidFill>
                  <a:schemeClr val="accent4"/>
                </a:solidFill>
              </a:rPr>
              <a:t>Medna</a:t>
            </a:r>
            <a:r>
              <a:rPr lang="en-IE" dirty="0">
                <a:solidFill>
                  <a:schemeClr val="accent4"/>
                </a:solidFill>
              </a:rPr>
              <a:t>-Plakalnitsa Mine area</a:t>
            </a:r>
          </a:p>
        </p:txBody>
      </p:sp>
      <p:sp>
        <p:nvSpPr>
          <p:cNvPr id="20" name="TextBox 19">
            <a:extLst>
              <a:ext uri="{FF2B5EF4-FFF2-40B4-BE49-F238E27FC236}">
                <a16:creationId xmlns:a16="http://schemas.microsoft.com/office/drawing/2014/main" id="{4510B3A7-0E54-B124-2C75-9214F2E5007D}"/>
              </a:ext>
            </a:extLst>
          </p:cNvPr>
          <p:cNvSpPr txBox="1"/>
          <p:nvPr/>
        </p:nvSpPr>
        <p:spPr>
          <a:xfrm>
            <a:off x="2617694" y="2375648"/>
            <a:ext cx="1745734" cy="276999"/>
          </a:xfrm>
          <a:prstGeom prst="rect">
            <a:avLst/>
          </a:prstGeom>
          <a:solidFill>
            <a:schemeClr val="bg1"/>
          </a:solidFill>
        </p:spPr>
        <p:txBody>
          <a:bodyPr wrap="none" rtlCol="0">
            <a:spAutoFit/>
          </a:bodyPr>
          <a:lstStyle/>
          <a:p>
            <a:r>
              <a:rPr lang="en-IE" sz="1200" b="1" dirty="0"/>
              <a:t>Medna-Plakalnitsa Mine</a:t>
            </a:r>
          </a:p>
        </p:txBody>
      </p:sp>
      <p:cxnSp>
        <p:nvCxnSpPr>
          <p:cNvPr id="24" name="Straight Arrow Connector 23">
            <a:extLst>
              <a:ext uri="{FF2B5EF4-FFF2-40B4-BE49-F238E27FC236}">
                <a16:creationId xmlns:a16="http://schemas.microsoft.com/office/drawing/2014/main" id="{036AE167-F34A-8751-CF92-B91E28DF0B5A}"/>
              </a:ext>
            </a:extLst>
          </p:cNvPr>
          <p:cNvCxnSpPr/>
          <p:nvPr/>
        </p:nvCxnSpPr>
        <p:spPr>
          <a:xfrm flipH="1">
            <a:off x="3343835" y="2671482"/>
            <a:ext cx="80683" cy="3316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500575B9-6218-9D29-FF17-00974EB5E866}"/>
              </a:ext>
            </a:extLst>
          </p:cNvPr>
          <p:cNvPicPr>
            <a:picLocks noChangeAspect="1"/>
          </p:cNvPicPr>
          <p:nvPr/>
        </p:nvPicPr>
        <p:blipFill>
          <a:blip r:embed="rId6"/>
          <a:stretch>
            <a:fillRect/>
          </a:stretch>
        </p:blipFill>
        <p:spPr>
          <a:xfrm>
            <a:off x="9492128" y="4442716"/>
            <a:ext cx="1952381" cy="704762"/>
          </a:xfrm>
          <a:prstGeom prst="rect">
            <a:avLst/>
          </a:prstGeom>
        </p:spPr>
      </p:pic>
    </p:spTree>
    <p:extLst>
      <p:ext uri="{BB962C8B-B14F-4D97-AF65-F5344CB8AC3E}">
        <p14:creationId xmlns:p14="http://schemas.microsoft.com/office/powerpoint/2010/main" val="392410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2F30472-56A2-2C89-1729-ACE3E40DCC88}"/>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DE578948-F03B-F7A1-9BBD-F8EE249AE13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7E8D16A7-D17A-CC98-6BB1-97DFC62413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8FC3A7F4-DF64-9212-AAD3-3D740E4227E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15" name="Group 14">
            <a:extLst>
              <a:ext uri="{FF2B5EF4-FFF2-40B4-BE49-F238E27FC236}">
                <a16:creationId xmlns:a16="http://schemas.microsoft.com/office/drawing/2014/main" id="{DDF3DDA2-AFB6-9156-ED98-C0DEA52C0770}"/>
              </a:ext>
            </a:extLst>
          </p:cNvPr>
          <p:cNvGrpSpPr/>
          <p:nvPr/>
        </p:nvGrpSpPr>
        <p:grpSpPr>
          <a:xfrm>
            <a:off x="1101012" y="597159"/>
            <a:ext cx="10076076" cy="6048101"/>
            <a:chOff x="839583" y="338261"/>
            <a:chExt cx="10347344" cy="6245417"/>
          </a:xfrm>
        </p:grpSpPr>
        <p:pic>
          <p:nvPicPr>
            <p:cNvPr id="16" name="Picture 15">
              <a:extLst>
                <a:ext uri="{FF2B5EF4-FFF2-40B4-BE49-F238E27FC236}">
                  <a16:creationId xmlns:a16="http://schemas.microsoft.com/office/drawing/2014/main" id="{24DC78EA-F049-5FCE-3C91-18FEF237A396}"/>
                </a:ext>
              </a:extLst>
            </p:cNvPr>
            <p:cNvPicPr>
              <a:picLocks noChangeAspect="1"/>
            </p:cNvPicPr>
            <p:nvPr/>
          </p:nvPicPr>
          <p:blipFill>
            <a:blip r:embed="rId4"/>
            <a:stretch>
              <a:fillRect/>
            </a:stretch>
          </p:blipFill>
          <p:spPr>
            <a:xfrm>
              <a:off x="839583" y="338261"/>
              <a:ext cx="10347344" cy="6245417"/>
            </a:xfrm>
            <a:prstGeom prst="rect">
              <a:avLst/>
            </a:prstGeom>
            <a:ln>
              <a:solidFill>
                <a:schemeClr val="tx1"/>
              </a:solidFill>
            </a:ln>
          </p:spPr>
        </p:pic>
        <p:pic>
          <p:nvPicPr>
            <p:cNvPr id="17" name="Picture 2" descr="See the source image">
              <a:extLst>
                <a:ext uri="{FF2B5EF4-FFF2-40B4-BE49-F238E27FC236}">
                  <a16:creationId xmlns:a16="http://schemas.microsoft.com/office/drawing/2014/main" id="{10FBFEF8-28CB-CBC8-5B1E-F9123C3C2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79" y="777674"/>
              <a:ext cx="1967996" cy="21068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077313-2E25-6728-F133-2628236D619A}"/>
                </a:ext>
              </a:extLst>
            </p:cNvPr>
            <p:cNvPicPr>
              <a:picLocks noChangeAspect="1"/>
            </p:cNvPicPr>
            <p:nvPr/>
          </p:nvPicPr>
          <p:blipFill>
            <a:blip r:embed="rId6"/>
            <a:stretch>
              <a:fillRect/>
            </a:stretch>
          </p:blipFill>
          <p:spPr>
            <a:xfrm>
              <a:off x="1038895" y="6081310"/>
              <a:ext cx="1917666" cy="410929"/>
            </a:xfrm>
            <a:prstGeom prst="rect">
              <a:avLst/>
            </a:prstGeom>
          </p:spPr>
        </p:pic>
        <p:sp>
          <p:nvSpPr>
            <p:cNvPr id="19" name="Rectangle 18">
              <a:extLst>
                <a:ext uri="{FF2B5EF4-FFF2-40B4-BE49-F238E27FC236}">
                  <a16:creationId xmlns:a16="http://schemas.microsoft.com/office/drawing/2014/main" id="{B8B7785D-C492-8E70-BDD4-5A109CBBA956}"/>
                </a:ext>
              </a:extLst>
            </p:cNvPr>
            <p:cNvSpPr/>
            <p:nvPr/>
          </p:nvSpPr>
          <p:spPr>
            <a:xfrm>
              <a:off x="2701637" y="5985164"/>
              <a:ext cx="224443" cy="332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C1205289-2D5B-99AE-0221-ACA7CCD6B5DD}"/>
                </a:ext>
              </a:extLst>
            </p:cNvPr>
            <p:cNvSpPr/>
            <p:nvPr/>
          </p:nvSpPr>
          <p:spPr>
            <a:xfrm>
              <a:off x="1282825" y="1528219"/>
              <a:ext cx="174567" cy="1163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TextBox 2">
            <a:extLst>
              <a:ext uri="{FF2B5EF4-FFF2-40B4-BE49-F238E27FC236}">
                <a16:creationId xmlns:a16="http://schemas.microsoft.com/office/drawing/2014/main" id="{531A07BA-2053-48A8-C920-6719BE05074A}"/>
              </a:ext>
            </a:extLst>
          </p:cNvPr>
          <p:cNvSpPr txBox="1"/>
          <p:nvPr/>
        </p:nvSpPr>
        <p:spPr>
          <a:xfrm>
            <a:off x="7520474" y="111967"/>
            <a:ext cx="3853543" cy="430887"/>
          </a:xfrm>
          <a:prstGeom prst="rect">
            <a:avLst/>
          </a:prstGeom>
          <a:noFill/>
        </p:spPr>
        <p:txBody>
          <a:bodyPr wrap="square" rtlCol="0">
            <a:spAutoFit/>
          </a:bodyPr>
          <a:lstStyle/>
          <a:p>
            <a:r>
              <a:rPr lang="en-GB" sz="1050" i="1" dirty="0">
                <a:solidFill>
                  <a:schemeClr val="bg1"/>
                </a:solidFill>
              </a:rPr>
              <a:t>Geology from Bulgarian Geological Survey Maps K3425-Berkovica, K3436-Vratsa, K-3447-Sofia &amp; K3448-Botevgrad</a:t>
            </a:r>
            <a:endParaRPr lang="en-IE" sz="1050" i="1" dirty="0">
              <a:solidFill>
                <a:schemeClr val="bg1"/>
              </a:solidFill>
            </a:endParaRPr>
          </a:p>
        </p:txBody>
      </p:sp>
      <p:cxnSp>
        <p:nvCxnSpPr>
          <p:cNvPr id="4" name="Straight Arrow Connector 3">
            <a:extLst>
              <a:ext uri="{FF2B5EF4-FFF2-40B4-BE49-F238E27FC236}">
                <a16:creationId xmlns:a16="http://schemas.microsoft.com/office/drawing/2014/main" id="{24AE57CD-9968-8DE2-E951-5D539EF58C1D}"/>
              </a:ext>
            </a:extLst>
          </p:cNvPr>
          <p:cNvCxnSpPr/>
          <p:nvPr/>
        </p:nvCxnSpPr>
        <p:spPr>
          <a:xfrm>
            <a:off x="7037294" y="1425388"/>
            <a:ext cx="2259106" cy="218738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52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04FDA2-A29A-3F70-D3EC-902660DD0A53}"/>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2F090430-3EBF-2692-D421-85CA96BED77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4F72C2A3-EE5E-793B-A683-28EB2D5BB6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5" name="TextBox 4">
              <a:extLst>
                <a:ext uri="{FF2B5EF4-FFF2-40B4-BE49-F238E27FC236}">
                  <a16:creationId xmlns:a16="http://schemas.microsoft.com/office/drawing/2014/main" id="{D81FC164-3FDE-F14A-2DDB-B414F23A000A}"/>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5" name="TextBox 14">
            <a:extLst>
              <a:ext uri="{FF2B5EF4-FFF2-40B4-BE49-F238E27FC236}">
                <a16:creationId xmlns:a16="http://schemas.microsoft.com/office/drawing/2014/main" id="{B0C6AC72-9F5D-8A59-A418-9E685998BF0D}"/>
              </a:ext>
            </a:extLst>
          </p:cNvPr>
          <p:cNvSpPr txBox="1"/>
          <p:nvPr/>
        </p:nvSpPr>
        <p:spPr>
          <a:xfrm>
            <a:off x="195943" y="1604865"/>
            <a:ext cx="744114" cy="369332"/>
          </a:xfrm>
          <a:prstGeom prst="rect">
            <a:avLst/>
          </a:prstGeom>
          <a:noFill/>
        </p:spPr>
        <p:txBody>
          <a:bodyPr wrap="none" rtlCol="0">
            <a:spAutoFit/>
          </a:bodyPr>
          <a:lstStyle/>
          <a:p>
            <a:r>
              <a:rPr lang="en-GB" dirty="0"/>
              <a:t>WNW</a:t>
            </a:r>
            <a:endParaRPr lang="en-IE" dirty="0"/>
          </a:p>
        </p:txBody>
      </p:sp>
      <p:sp>
        <p:nvSpPr>
          <p:cNvPr id="16" name="TextBox 15">
            <a:extLst>
              <a:ext uri="{FF2B5EF4-FFF2-40B4-BE49-F238E27FC236}">
                <a16:creationId xmlns:a16="http://schemas.microsoft.com/office/drawing/2014/main" id="{12AEB11C-100D-DF4A-008C-9FE858B587B4}"/>
              </a:ext>
            </a:extLst>
          </p:cNvPr>
          <p:cNvSpPr txBox="1"/>
          <p:nvPr/>
        </p:nvSpPr>
        <p:spPr>
          <a:xfrm>
            <a:off x="11227837" y="1682620"/>
            <a:ext cx="512641" cy="369332"/>
          </a:xfrm>
          <a:prstGeom prst="rect">
            <a:avLst/>
          </a:prstGeom>
          <a:noFill/>
        </p:spPr>
        <p:txBody>
          <a:bodyPr wrap="none" rtlCol="0">
            <a:spAutoFit/>
          </a:bodyPr>
          <a:lstStyle/>
          <a:p>
            <a:r>
              <a:rPr lang="en-GB" dirty="0"/>
              <a:t>ESE</a:t>
            </a:r>
            <a:endParaRPr lang="en-IE" dirty="0"/>
          </a:p>
        </p:txBody>
      </p:sp>
      <p:grpSp>
        <p:nvGrpSpPr>
          <p:cNvPr id="10" name="Group 9">
            <a:extLst>
              <a:ext uri="{FF2B5EF4-FFF2-40B4-BE49-F238E27FC236}">
                <a16:creationId xmlns:a16="http://schemas.microsoft.com/office/drawing/2014/main" id="{12AAC3CA-E06F-399F-86E1-78F2D365F81D}"/>
              </a:ext>
            </a:extLst>
          </p:cNvPr>
          <p:cNvGrpSpPr/>
          <p:nvPr/>
        </p:nvGrpSpPr>
        <p:grpSpPr>
          <a:xfrm>
            <a:off x="195943" y="1976650"/>
            <a:ext cx="11706808" cy="3009200"/>
            <a:chOff x="187778" y="1976650"/>
            <a:chExt cx="11706808" cy="3009200"/>
          </a:xfrm>
        </p:grpSpPr>
        <p:pic>
          <p:nvPicPr>
            <p:cNvPr id="14" name="Picture 13">
              <a:extLst>
                <a:ext uri="{FF2B5EF4-FFF2-40B4-BE49-F238E27FC236}">
                  <a16:creationId xmlns:a16="http://schemas.microsoft.com/office/drawing/2014/main" id="{CFB0FFAA-4AE2-5388-DA1E-A2B066377458}"/>
                </a:ext>
              </a:extLst>
            </p:cNvPr>
            <p:cNvPicPr>
              <a:picLocks noChangeAspect="1"/>
            </p:cNvPicPr>
            <p:nvPr/>
          </p:nvPicPr>
          <p:blipFill>
            <a:blip r:embed="rId5"/>
            <a:stretch>
              <a:fillRect/>
            </a:stretch>
          </p:blipFill>
          <p:spPr>
            <a:xfrm>
              <a:off x="187778" y="1976650"/>
              <a:ext cx="11706808" cy="3009200"/>
            </a:xfrm>
            <a:prstGeom prst="rect">
              <a:avLst/>
            </a:prstGeom>
          </p:spPr>
        </p:pic>
        <p:sp>
          <p:nvSpPr>
            <p:cNvPr id="6" name="TextBox 5">
              <a:extLst>
                <a:ext uri="{FF2B5EF4-FFF2-40B4-BE49-F238E27FC236}">
                  <a16:creationId xmlns:a16="http://schemas.microsoft.com/office/drawing/2014/main" id="{5921EE48-BB91-5DA3-C0BC-D0F341873795}"/>
                </a:ext>
              </a:extLst>
            </p:cNvPr>
            <p:cNvSpPr txBox="1"/>
            <p:nvPr/>
          </p:nvSpPr>
          <p:spPr>
            <a:xfrm>
              <a:off x="904731" y="2093111"/>
              <a:ext cx="881716" cy="276999"/>
            </a:xfrm>
            <a:prstGeom prst="rect">
              <a:avLst/>
            </a:prstGeom>
            <a:noFill/>
          </p:spPr>
          <p:txBody>
            <a:bodyPr wrap="none" rtlCol="0">
              <a:spAutoFit/>
            </a:bodyPr>
            <a:lstStyle/>
            <a:p>
              <a:r>
                <a:rPr lang="en-GB" sz="1200" i="1" dirty="0"/>
                <a:t>Ovchi Grub</a:t>
              </a:r>
              <a:endParaRPr lang="en-IE" sz="1200" i="1" dirty="0"/>
            </a:p>
          </p:txBody>
        </p:sp>
        <p:sp>
          <p:nvSpPr>
            <p:cNvPr id="7" name="TextBox 6">
              <a:extLst>
                <a:ext uri="{FF2B5EF4-FFF2-40B4-BE49-F238E27FC236}">
                  <a16:creationId xmlns:a16="http://schemas.microsoft.com/office/drawing/2014/main" id="{B4BCC653-12BE-F134-5162-846345C65D0F}"/>
                </a:ext>
              </a:extLst>
            </p:cNvPr>
            <p:cNvSpPr txBox="1"/>
            <p:nvPr/>
          </p:nvSpPr>
          <p:spPr>
            <a:xfrm>
              <a:off x="8940989" y="2073488"/>
              <a:ext cx="1211037" cy="276999"/>
            </a:xfrm>
            <a:prstGeom prst="rect">
              <a:avLst/>
            </a:prstGeom>
            <a:noFill/>
          </p:spPr>
          <p:txBody>
            <a:bodyPr wrap="none" rtlCol="0">
              <a:spAutoFit/>
            </a:bodyPr>
            <a:lstStyle/>
            <a:p>
              <a:r>
                <a:rPr lang="en-GB" sz="1200" i="1" dirty="0"/>
                <a:t>Markova Mogila</a:t>
              </a:r>
              <a:endParaRPr lang="en-IE" sz="1200" i="1" dirty="0"/>
            </a:p>
          </p:txBody>
        </p:sp>
        <p:sp>
          <p:nvSpPr>
            <p:cNvPr id="8" name="TextBox 7">
              <a:extLst>
                <a:ext uri="{FF2B5EF4-FFF2-40B4-BE49-F238E27FC236}">
                  <a16:creationId xmlns:a16="http://schemas.microsoft.com/office/drawing/2014/main" id="{5BC978A4-3797-4EFB-3F0A-0E989EB3271F}"/>
                </a:ext>
              </a:extLst>
            </p:cNvPr>
            <p:cNvSpPr txBox="1"/>
            <p:nvPr/>
          </p:nvSpPr>
          <p:spPr>
            <a:xfrm>
              <a:off x="1698172" y="4180114"/>
              <a:ext cx="2107756" cy="553998"/>
            </a:xfrm>
            <a:prstGeom prst="rect">
              <a:avLst/>
            </a:prstGeom>
            <a:noFill/>
          </p:spPr>
          <p:txBody>
            <a:bodyPr wrap="none" rtlCol="0">
              <a:spAutoFit/>
            </a:bodyPr>
            <a:lstStyle/>
            <a:p>
              <a:r>
                <a:rPr lang="en-GB" sz="1200" dirty="0"/>
                <a:t>Pb-Zn dominant mineralization</a:t>
              </a:r>
            </a:p>
            <a:p>
              <a:endParaRPr lang="en-GB" sz="600" dirty="0"/>
            </a:p>
            <a:p>
              <a:r>
                <a:rPr lang="en-GB" sz="1200" dirty="0"/>
                <a:t>Cupriferous mineralization</a:t>
              </a:r>
              <a:endParaRPr lang="en-IE" sz="1200" dirty="0"/>
            </a:p>
          </p:txBody>
        </p:sp>
        <p:sp>
          <p:nvSpPr>
            <p:cNvPr id="9" name="TextBox 8">
              <a:extLst>
                <a:ext uri="{FF2B5EF4-FFF2-40B4-BE49-F238E27FC236}">
                  <a16:creationId xmlns:a16="http://schemas.microsoft.com/office/drawing/2014/main" id="{D37BEB47-B29F-B908-406E-0BF684BA7E5F}"/>
                </a:ext>
              </a:extLst>
            </p:cNvPr>
            <p:cNvSpPr txBox="1"/>
            <p:nvPr/>
          </p:nvSpPr>
          <p:spPr>
            <a:xfrm rot="473170">
              <a:off x="8204849" y="3254359"/>
              <a:ext cx="1657826" cy="261610"/>
            </a:xfrm>
            <a:prstGeom prst="rect">
              <a:avLst/>
            </a:prstGeom>
            <a:noFill/>
          </p:spPr>
          <p:txBody>
            <a:bodyPr wrap="none" rtlCol="0">
              <a:spAutoFit/>
            </a:bodyPr>
            <a:lstStyle/>
            <a:p>
              <a:r>
                <a:rPr lang="en-GB" sz="1100" i="1" dirty="0"/>
                <a:t>Anisian Mogila Formation</a:t>
              </a:r>
              <a:endParaRPr lang="en-IE" sz="1100" i="1" dirty="0"/>
            </a:p>
          </p:txBody>
        </p:sp>
        <p:sp>
          <p:nvSpPr>
            <p:cNvPr id="11" name="TextBox 10">
              <a:extLst>
                <a:ext uri="{FF2B5EF4-FFF2-40B4-BE49-F238E27FC236}">
                  <a16:creationId xmlns:a16="http://schemas.microsoft.com/office/drawing/2014/main" id="{A28FD020-C5BF-DC18-598A-08A18CCFA9B9}"/>
                </a:ext>
              </a:extLst>
            </p:cNvPr>
            <p:cNvSpPr txBox="1"/>
            <p:nvPr/>
          </p:nvSpPr>
          <p:spPr>
            <a:xfrm rot="319616">
              <a:off x="8917268" y="2694423"/>
              <a:ext cx="1891865" cy="261610"/>
            </a:xfrm>
            <a:prstGeom prst="rect">
              <a:avLst/>
            </a:prstGeom>
            <a:noFill/>
          </p:spPr>
          <p:txBody>
            <a:bodyPr wrap="none" rtlCol="0">
              <a:spAutoFit/>
            </a:bodyPr>
            <a:lstStyle/>
            <a:p>
              <a:r>
                <a:rPr lang="en-GB" sz="1100" i="1" dirty="0"/>
                <a:t>Ladinian  Milanovo Formation</a:t>
              </a:r>
              <a:endParaRPr lang="en-IE" sz="1100" i="1" dirty="0"/>
            </a:p>
          </p:txBody>
        </p:sp>
        <p:sp>
          <p:nvSpPr>
            <p:cNvPr id="12" name="TextBox 11">
              <a:extLst>
                <a:ext uri="{FF2B5EF4-FFF2-40B4-BE49-F238E27FC236}">
                  <a16:creationId xmlns:a16="http://schemas.microsoft.com/office/drawing/2014/main" id="{7D7A344A-CC62-913C-694B-6D6B0D2E39AA}"/>
                </a:ext>
              </a:extLst>
            </p:cNvPr>
            <p:cNvSpPr txBox="1"/>
            <p:nvPr/>
          </p:nvSpPr>
          <p:spPr>
            <a:xfrm rot="178414">
              <a:off x="5550515" y="3486601"/>
              <a:ext cx="1582484" cy="253916"/>
            </a:xfrm>
            <a:prstGeom prst="rect">
              <a:avLst/>
            </a:prstGeom>
            <a:noFill/>
          </p:spPr>
          <p:txBody>
            <a:bodyPr wrap="none" rtlCol="0">
              <a:spAutoFit/>
            </a:bodyPr>
            <a:lstStyle/>
            <a:p>
              <a:r>
                <a:rPr lang="en-GB" sz="1050" i="1" dirty="0"/>
                <a:t>Anisian Svidol Formation</a:t>
              </a:r>
              <a:endParaRPr lang="en-IE" sz="1050" i="1" dirty="0"/>
            </a:p>
          </p:txBody>
        </p:sp>
        <p:sp>
          <p:nvSpPr>
            <p:cNvPr id="18" name="TextBox 17">
              <a:extLst>
                <a:ext uri="{FF2B5EF4-FFF2-40B4-BE49-F238E27FC236}">
                  <a16:creationId xmlns:a16="http://schemas.microsoft.com/office/drawing/2014/main" id="{E0F3C9A9-EB7C-96CA-069F-121EF91CB777}"/>
                </a:ext>
              </a:extLst>
            </p:cNvPr>
            <p:cNvSpPr txBox="1"/>
            <p:nvPr/>
          </p:nvSpPr>
          <p:spPr>
            <a:xfrm rot="190780">
              <a:off x="5991391" y="3965171"/>
              <a:ext cx="1560042" cy="261610"/>
            </a:xfrm>
            <a:prstGeom prst="rect">
              <a:avLst/>
            </a:prstGeom>
            <a:noFill/>
            <a:ln>
              <a:noFill/>
            </a:ln>
          </p:spPr>
          <p:txBody>
            <a:bodyPr wrap="none" rtlCol="0">
              <a:spAutoFit/>
            </a:bodyPr>
            <a:lstStyle/>
            <a:p>
              <a:r>
                <a:rPr lang="en-GB" sz="1100" dirty="0" err="1">
                  <a:solidFill>
                    <a:srgbClr val="FF00FF"/>
                  </a:solidFill>
                </a:rPr>
                <a:t>Medna</a:t>
              </a:r>
              <a:r>
                <a:rPr lang="en-GB" sz="1100" dirty="0">
                  <a:solidFill>
                    <a:srgbClr val="FF00FF"/>
                  </a:solidFill>
                </a:rPr>
                <a:t> </a:t>
              </a:r>
              <a:r>
                <a:rPr lang="en-GB" sz="1100" dirty="0" err="1">
                  <a:solidFill>
                    <a:srgbClr val="FF00FF"/>
                  </a:solidFill>
                </a:rPr>
                <a:t>Plaka</a:t>
              </a:r>
              <a:r>
                <a:rPr lang="en-IE" sz="1100" dirty="0">
                  <a:solidFill>
                    <a:srgbClr val="FF00FF"/>
                  </a:solidFill>
                </a:rPr>
                <a:t>l</a:t>
              </a:r>
              <a:r>
                <a:rPr lang="en-GB" sz="1100" dirty="0">
                  <a:solidFill>
                    <a:srgbClr val="FF00FF"/>
                  </a:solidFill>
                </a:rPr>
                <a:t>nitsa Mine</a:t>
              </a:r>
              <a:endParaRPr lang="en-IE" sz="1100" dirty="0">
                <a:solidFill>
                  <a:srgbClr val="FF00FF"/>
                </a:solidFill>
              </a:endParaRPr>
            </a:p>
          </p:txBody>
        </p:sp>
        <p:sp>
          <p:nvSpPr>
            <p:cNvPr id="19" name="TextBox 18">
              <a:extLst>
                <a:ext uri="{FF2B5EF4-FFF2-40B4-BE49-F238E27FC236}">
                  <a16:creationId xmlns:a16="http://schemas.microsoft.com/office/drawing/2014/main" id="{B7DCDDD2-61B7-3C1B-8EEE-43761F185B38}"/>
                </a:ext>
              </a:extLst>
            </p:cNvPr>
            <p:cNvSpPr txBox="1"/>
            <p:nvPr/>
          </p:nvSpPr>
          <p:spPr>
            <a:xfrm rot="183619">
              <a:off x="1753987" y="3715791"/>
              <a:ext cx="1468672" cy="261610"/>
            </a:xfrm>
            <a:prstGeom prst="rect">
              <a:avLst/>
            </a:prstGeom>
            <a:noFill/>
          </p:spPr>
          <p:txBody>
            <a:bodyPr wrap="none" rtlCol="0">
              <a:spAutoFit/>
            </a:bodyPr>
            <a:lstStyle/>
            <a:p>
              <a:r>
                <a:rPr lang="en-GB" sz="1100" dirty="0">
                  <a:solidFill>
                    <a:srgbClr val="FF00FF"/>
                  </a:solidFill>
                </a:rPr>
                <a:t>Sedmochislenitsi Mine</a:t>
              </a:r>
              <a:endParaRPr lang="en-IE" sz="1100" dirty="0">
                <a:solidFill>
                  <a:srgbClr val="FF00FF"/>
                </a:solidFill>
              </a:endParaRPr>
            </a:p>
          </p:txBody>
        </p:sp>
        <p:sp>
          <p:nvSpPr>
            <p:cNvPr id="20" name="TextBox 19">
              <a:extLst>
                <a:ext uri="{FF2B5EF4-FFF2-40B4-BE49-F238E27FC236}">
                  <a16:creationId xmlns:a16="http://schemas.microsoft.com/office/drawing/2014/main" id="{7CC86875-98AB-EC66-5C74-9BAFC9B6AE6F}"/>
                </a:ext>
              </a:extLst>
            </p:cNvPr>
            <p:cNvSpPr txBox="1"/>
            <p:nvPr/>
          </p:nvSpPr>
          <p:spPr>
            <a:xfrm>
              <a:off x="2701637" y="2069869"/>
              <a:ext cx="1116011" cy="261610"/>
            </a:xfrm>
            <a:prstGeom prst="rect">
              <a:avLst/>
            </a:prstGeom>
            <a:noFill/>
          </p:spPr>
          <p:txBody>
            <a:bodyPr wrap="none" rtlCol="0">
              <a:spAutoFit/>
            </a:bodyPr>
            <a:lstStyle/>
            <a:p>
              <a:r>
                <a:rPr lang="en-GB" sz="1100" i="1" dirty="0"/>
                <a:t>Zambina Mogila</a:t>
              </a:r>
              <a:endParaRPr lang="en-IE" sz="1100" i="1" dirty="0"/>
            </a:p>
          </p:txBody>
        </p:sp>
        <p:sp>
          <p:nvSpPr>
            <p:cNvPr id="21" name="Left Brace 20">
              <a:extLst>
                <a:ext uri="{FF2B5EF4-FFF2-40B4-BE49-F238E27FC236}">
                  <a16:creationId xmlns:a16="http://schemas.microsoft.com/office/drawing/2014/main" id="{97A58DC3-D87F-0E6F-A8A2-4FA9FC7FA9A4}"/>
                </a:ext>
              </a:extLst>
            </p:cNvPr>
            <p:cNvSpPr/>
            <p:nvPr/>
          </p:nvSpPr>
          <p:spPr>
            <a:xfrm rot="16395436">
              <a:off x="2452803" y="1367982"/>
              <a:ext cx="179869" cy="4524939"/>
            </a:xfrm>
            <a:prstGeom prst="leftBrace">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2" name="Right Brace 21">
              <a:extLst>
                <a:ext uri="{FF2B5EF4-FFF2-40B4-BE49-F238E27FC236}">
                  <a16:creationId xmlns:a16="http://schemas.microsoft.com/office/drawing/2014/main" id="{68906D46-670C-45BE-FC4C-DD1FC71F677E}"/>
                </a:ext>
              </a:extLst>
            </p:cNvPr>
            <p:cNvSpPr/>
            <p:nvPr/>
          </p:nvSpPr>
          <p:spPr>
            <a:xfrm rot="5612852">
              <a:off x="6742834" y="3447142"/>
              <a:ext cx="107404" cy="948578"/>
            </a:xfrm>
            <a:prstGeom prst="rightBrace">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nvGrpSpPr>
            <p:cNvPr id="27" name="Group 26">
              <a:extLst>
                <a:ext uri="{FF2B5EF4-FFF2-40B4-BE49-F238E27FC236}">
                  <a16:creationId xmlns:a16="http://schemas.microsoft.com/office/drawing/2014/main" id="{3D262614-59BC-1FE8-5AF6-E4E262FF0697}"/>
                </a:ext>
              </a:extLst>
            </p:cNvPr>
            <p:cNvGrpSpPr/>
            <p:nvPr/>
          </p:nvGrpSpPr>
          <p:grpSpPr>
            <a:xfrm>
              <a:off x="7814311" y="4408096"/>
              <a:ext cx="1755609" cy="517514"/>
              <a:chOff x="7847563" y="4374844"/>
              <a:chExt cx="1755609" cy="517514"/>
            </a:xfrm>
          </p:grpSpPr>
          <p:pic>
            <p:nvPicPr>
              <p:cNvPr id="25" name="Picture 24">
                <a:extLst>
                  <a:ext uri="{FF2B5EF4-FFF2-40B4-BE49-F238E27FC236}">
                    <a16:creationId xmlns:a16="http://schemas.microsoft.com/office/drawing/2014/main" id="{7188C621-295E-0524-7AEB-1F78784A506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flipV="1">
                <a:off x="8004966" y="4557685"/>
                <a:ext cx="1363477" cy="110752"/>
              </a:xfrm>
              <a:prstGeom prst="rect">
                <a:avLst/>
              </a:prstGeom>
            </p:spPr>
          </p:pic>
          <p:sp>
            <p:nvSpPr>
              <p:cNvPr id="26" name="TextBox 25">
                <a:extLst>
                  <a:ext uri="{FF2B5EF4-FFF2-40B4-BE49-F238E27FC236}">
                    <a16:creationId xmlns:a16="http://schemas.microsoft.com/office/drawing/2014/main" id="{8AE596E4-2148-C0F2-FA51-A530423E96B2}"/>
                  </a:ext>
                </a:extLst>
              </p:cNvPr>
              <p:cNvSpPr txBox="1"/>
              <p:nvPr/>
            </p:nvSpPr>
            <p:spPr>
              <a:xfrm>
                <a:off x="7847563" y="4374844"/>
                <a:ext cx="1755609" cy="517514"/>
              </a:xfrm>
              <a:prstGeom prst="rect">
                <a:avLst/>
              </a:prstGeom>
              <a:noFill/>
            </p:spPr>
            <p:txBody>
              <a:bodyPr wrap="none" rtlCol="0">
                <a:spAutoFit/>
              </a:bodyPr>
              <a:lstStyle/>
              <a:p>
                <a:pPr>
                  <a:lnSpc>
                    <a:spcPts val="1100"/>
                  </a:lnSpc>
                </a:pPr>
                <a:r>
                  <a:rPr lang="en-IE" sz="1100" dirty="0"/>
                  <a:t>0              400                 1000</a:t>
                </a:r>
              </a:p>
              <a:p>
                <a:pPr>
                  <a:lnSpc>
                    <a:spcPts val="1100"/>
                  </a:lnSpc>
                </a:pPr>
                <a:endParaRPr lang="en-IE" sz="1100" dirty="0"/>
              </a:p>
              <a:p>
                <a:pPr>
                  <a:lnSpc>
                    <a:spcPts val="1100"/>
                  </a:lnSpc>
                </a:pPr>
                <a:r>
                  <a:rPr lang="en-IE" sz="1100" dirty="0"/>
                  <a:t>                 metres</a:t>
                </a:r>
              </a:p>
            </p:txBody>
          </p:sp>
        </p:grpSp>
      </p:grpSp>
      <p:sp>
        <p:nvSpPr>
          <p:cNvPr id="24" name="TextBox 23">
            <a:extLst>
              <a:ext uri="{FF2B5EF4-FFF2-40B4-BE49-F238E27FC236}">
                <a16:creationId xmlns:a16="http://schemas.microsoft.com/office/drawing/2014/main" id="{17C1ED35-1E69-EF34-449D-018CB434B05C}"/>
              </a:ext>
            </a:extLst>
          </p:cNvPr>
          <p:cNvSpPr txBox="1"/>
          <p:nvPr/>
        </p:nvSpPr>
        <p:spPr>
          <a:xfrm>
            <a:off x="158620" y="1539551"/>
            <a:ext cx="1281313" cy="369332"/>
          </a:xfrm>
          <a:prstGeom prst="rect">
            <a:avLst/>
          </a:prstGeom>
          <a:noFill/>
        </p:spPr>
        <p:txBody>
          <a:bodyPr wrap="none" rtlCol="0">
            <a:spAutoFit/>
          </a:bodyPr>
          <a:lstStyle/>
          <a:p>
            <a:r>
              <a:rPr lang="en-GB" dirty="0">
                <a:solidFill>
                  <a:schemeClr val="bg1"/>
                </a:solidFill>
              </a:rPr>
              <a:t>North-West</a:t>
            </a:r>
            <a:endParaRPr lang="en-IE" dirty="0">
              <a:solidFill>
                <a:schemeClr val="bg1"/>
              </a:solidFill>
            </a:endParaRPr>
          </a:p>
        </p:txBody>
      </p:sp>
      <p:sp>
        <p:nvSpPr>
          <p:cNvPr id="29" name="TextBox 28">
            <a:extLst>
              <a:ext uri="{FF2B5EF4-FFF2-40B4-BE49-F238E27FC236}">
                <a16:creationId xmlns:a16="http://schemas.microsoft.com/office/drawing/2014/main" id="{B20F26FC-4E44-85BB-8643-B35CF42FBE8B}"/>
              </a:ext>
            </a:extLst>
          </p:cNvPr>
          <p:cNvSpPr txBox="1"/>
          <p:nvPr/>
        </p:nvSpPr>
        <p:spPr>
          <a:xfrm>
            <a:off x="10745755" y="1558212"/>
            <a:ext cx="1446245" cy="369332"/>
          </a:xfrm>
          <a:prstGeom prst="rect">
            <a:avLst/>
          </a:prstGeom>
          <a:noFill/>
        </p:spPr>
        <p:txBody>
          <a:bodyPr wrap="square" rtlCol="0">
            <a:spAutoFit/>
          </a:bodyPr>
          <a:lstStyle/>
          <a:p>
            <a:r>
              <a:rPr lang="en-GB" dirty="0">
                <a:solidFill>
                  <a:schemeClr val="bg1"/>
                </a:solidFill>
              </a:rPr>
              <a:t>South-East</a:t>
            </a:r>
            <a:endParaRPr lang="en-IE" dirty="0">
              <a:solidFill>
                <a:schemeClr val="bg1"/>
              </a:solidFill>
            </a:endParaRPr>
          </a:p>
        </p:txBody>
      </p:sp>
      <p:sp>
        <p:nvSpPr>
          <p:cNvPr id="30" name="TextBox 29">
            <a:extLst>
              <a:ext uri="{FF2B5EF4-FFF2-40B4-BE49-F238E27FC236}">
                <a16:creationId xmlns:a16="http://schemas.microsoft.com/office/drawing/2014/main" id="{4DA17E47-D34F-695E-4BD0-820DA019AB38}"/>
              </a:ext>
            </a:extLst>
          </p:cNvPr>
          <p:cNvSpPr txBox="1"/>
          <p:nvPr/>
        </p:nvSpPr>
        <p:spPr>
          <a:xfrm>
            <a:off x="139959" y="5150498"/>
            <a:ext cx="3137526" cy="369332"/>
          </a:xfrm>
          <a:prstGeom prst="rect">
            <a:avLst/>
          </a:prstGeom>
          <a:noFill/>
        </p:spPr>
        <p:txBody>
          <a:bodyPr wrap="none" rtlCol="0">
            <a:spAutoFit/>
          </a:bodyPr>
          <a:lstStyle/>
          <a:p>
            <a:r>
              <a:rPr lang="en-GB" dirty="0">
                <a:solidFill>
                  <a:schemeClr val="accent4"/>
                </a:solidFill>
              </a:rPr>
              <a:t>Dip Section through the District</a:t>
            </a:r>
            <a:endParaRPr lang="en-IE" dirty="0">
              <a:solidFill>
                <a:schemeClr val="accent4"/>
              </a:solidFill>
            </a:endParaRPr>
          </a:p>
        </p:txBody>
      </p:sp>
      <p:sp>
        <p:nvSpPr>
          <p:cNvPr id="32" name="TextBox 31">
            <a:extLst>
              <a:ext uri="{FF2B5EF4-FFF2-40B4-BE49-F238E27FC236}">
                <a16:creationId xmlns:a16="http://schemas.microsoft.com/office/drawing/2014/main" id="{8353D323-F182-2480-7462-AD9CDFD10FF4}"/>
              </a:ext>
            </a:extLst>
          </p:cNvPr>
          <p:cNvSpPr txBox="1"/>
          <p:nvPr/>
        </p:nvSpPr>
        <p:spPr>
          <a:xfrm>
            <a:off x="8560059" y="5181405"/>
            <a:ext cx="5210175" cy="307777"/>
          </a:xfrm>
          <a:prstGeom prst="rect">
            <a:avLst/>
          </a:prstGeom>
          <a:noFill/>
        </p:spPr>
        <p:txBody>
          <a:bodyPr wrap="square" rtlCol="0">
            <a:spAutoFit/>
          </a:bodyPr>
          <a:lstStyle/>
          <a:p>
            <a:r>
              <a:rPr lang="en-GB" sz="1400" i="1" dirty="0">
                <a:solidFill>
                  <a:schemeClr val="bg1"/>
                </a:solidFill>
              </a:rPr>
              <a:t>From </a:t>
            </a:r>
            <a:r>
              <a:rPr lang="en-IE" sz="1400" i="1" dirty="0">
                <a:solidFill>
                  <a:schemeClr val="bg1"/>
                </a:solidFill>
                <a:effectLst/>
                <a:latin typeface="Calibri" panose="020F0502020204030204" pitchFamily="34" charset="0"/>
                <a:ea typeface="Calibri" panose="020F0502020204030204" pitchFamily="34" charset="0"/>
              </a:rPr>
              <a:t>Minčeva-</a:t>
            </a:r>
            <a:r>
              <a:rPr lang="en-IE" sz="1400" i="1" dirty="0" err="1">
                <a:solidFill>
                  <a:schemeClr val="bg1"/>
                </a:solidFill>
                <a:effectLst/>
                <a:latin typeface="Calibri" panose="020F0502020204030204" pitchFamily="34" charset="0"/>
                <a:ea typeface="Calibri" panose="020F0502020204030204" pitchFamily="34" charset="0"/>
              </a:rPr>
              <a:t>Stefanova</a:t>
            </a:r>
            <a:r>
              <a:rPr lang="en-IE" sz="1400" i="1" dirty="0">
                <a:solidFill>
                  <a:schemeClr val="bg1"/>
                </a:solidFill>
                <a:effectLst/>
                <a:latin typeface="Calibri" panose="020F0502020204030204" pitchFamily="34" charset="0"/>
                <a:ea typeface="Calibri" panose="020F0502020204030204" pitchFamily="34" charset="0"/>
              </a:rPr>
              <a:t> (1965, 1972, 1978) </a:t>
            </a:r>
            <a:r>
              <a:rPr lang="en-GB" sz="1400" i="1" dirty="0">
                <a:solidFill>
                  <a:schemeClr val="bg1"/>
                </a:solidFill>
              </a:rPr>
              <a:t> </a:t>
            </a:r>
            <a:endParaRPr lang="en-IE" sz="1400" i="1" dirty="0">
              <a:solidFill>
                <a:schemeClr val="bg1"/>
              </a:solidFill>
            </a:endParaRPr>
          </a:p>
        </p:txBody>
      </p:sp>
    </p:spTree>
    <p:extLst>
      <p:ext uri="{BB962C8B-B14F-4D97-AF65-F5344CB8AC3E}">
        <p14:creationId xmlns:p14="http://schemas.microsoft.com/office/powerpoint/2010/main" val="234783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B07B0F-8D51-7224-77C8-2BF8E493D5E5}"/>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873B5107-8EA4-E20C-C2D5-9C21E246C34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431B1CDB-5F62-D0FD-3B65-BFE291B6939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C763E93-17FA-CA56-5DEE-3A8DA4FB39E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Picture 4">
            <a:extLst>
              <a:ext uri="{FF2B5EF4-FFF2-40B4-BE49-F238E27FC236}">
                <a16:creationId xmlns:a16="http://schemas.microsoft.com/office/drawing/2014/main" id="{892C08AB-2746-DD27-13A5-36A5725183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410691" y="249102"/>
            <a:ext cx="9559314" cy="6384454"/>
          </a:xfrm>
          <a:prstGeom prst="rect">
            <a:avLst/>
          </a:prstGeom>
        </p:spPr>
      </p:pic>
      <p:pic>
        <p:nvPicPr>
          <p:cNvPr id="12" name="Picture 11" descr="A picture containing rock, outdoor&#10;&#10;Description automatically generated">
            <a:extLst>
              <a:ext uri="{FF2B5EF4-FFF2-40B4-BE49-F238E27FC236}">
                <a16:creationId xmlns:a16="http://schemas.microsoft.com/office/drawing/2014/main" id="{9E167671-49EA-ED0F-2C5F-B98D4DF4DC4B}"/>
              </a:ext>
            </a:extLst>
          </p:cNvPr>
          <p:cNvPicPr>
            <a:picLocks noChangeAspect="1"/>
          </p:cNvPicPr>
          <p:nvPr/>
        </p:nvPicPr>
        <p:blipFill rotWithShape="1">
          <a:blip r:embed="rId6">
            <a:extLst>
              <a:ext uri="{28A0092B-C50C-407E-A947-70E740481C1C}">
                <a14:useLocalDpi xmlns:a14="http://schemas.microsoft.com/office/drawing/2010/main" val="0"/>
              </a:ext>
            </a:extLst>
          </a:blip>
          <a:srcRect b="4224"/>
          <a:stretch/>
        </p:blipFill>
        <p:spPr>
          <a:xfrm>
            <a:off x="325318" y="3780678"/>
            <a:ext cx="1713482" cy="2261061"/>
          </a:xfrm>
          <a:prstGeom prst="rect">
            <a:avLst/>
          </a:prstGeom>
          <a:ln>
            <a:solidFill>
              <a:schemeClr val="accent4"/>
            </a:solidFill>
          </a:ln>
        </p:spPr>
      </p:pic>
      <p:sp>
        <p:nvSpPr>
          <p:cNvPr id="13" name="TextBox 12">
            <a:extLst>
              <a:ext uri="{FF2B5EF4-FFF2-40B4-BE49-F238E27FC236}">
                <a16:creationId xmlns:a16="http://schemas.microsoft.com/office/drawing/2014/main" id="{5748BDF8-9783-3018-3820-80EAFD100B31}"/>
              </a:ext>
            </a:extLst>
          </p:cNvPr>
          <p:cNvSpPr txBox="1"/>
          <p:nvPr/>
        </p:nvSpPr>
        <p:spPr>
          <a:xfrm>
            <a:off x="258222" y="6098805"/>
            <a:ext cx="2635136" cy="276999"/>
          </a:xfrm>
          <a:prstGeom prst="rect">
            <a:avLst/>
          </a:prstGeom>
          <a:noFill/>
        </p:spPr>
        <p:txBody>
          <a:bodyPr wrap="square" rtlCol="0">
            <a:spAutoFit/>
          </a:bodyPr>
          <a:lstStyle/>
          <a:p>
            <a:r>
              <a:rPr lang="en-GB" sz="1200" dirty="0">
                <a:solidFill>
                  <a:schemeClr val="bg1"/>
                </a:solidFill>
              </a:rPr>
              <a:t>Portal to 850m Level, Mir.</a:t>
            </a:r>
            <a:endParaRPr lang="en-IE" sz="1200" dirty="0">
              <a:solidFill>
                <a:schemeClr val="bg1"/>
              </a:solidFill>
            </a:endParaRPr>
          </a:p>
        </p:txBody>
      </p:sp>
      <p:pic>
        <p:nvPicPr>
          <p:cNvPr id="10" name="Picture 9" descr="A picture containing outdoor, sky, mountain, nature&#10;&#10;Description automatically generated">
            <a:extLst>
              <a:ext uri="{FF2B5EF4-FFF2-40B4-BE49-F238E27FC236}">
                <a16:creationId xmlns:a16="http://schemas.microsoft.com/office/drawing/2014/main" id="{B77868C0-544C-5787-E98D-7B78FFD39A61}"/>
              </a:ext>
            </a:extLst>
          </p:cNvPr>
          <p:cNvPicPr>
            <a:picLocks noChangeAspect="1"/>
          </p:cNvPicPr>
          <p:nvPr/>
        </p:nvPicPr>
        <p:blipFill rotWithShape="1">
          <a:blip r:embed="rId7">
            <a:extLst>
              <a:ext uri="{28A0092B-C50C-407E-A947-70E740481C1C}">
                <a14:useLocalDpi xmlns:a14="http://schemas.microsoft.com/office/drawing/2010/main" val="0"/>
              </a:ext>
            </a:extLst>
          </a:blip>
          <a:srcRect b="3619"/>
          <a:stretch/>
        </p:blipFill>
        <p:spPr>
          <a:xfrm>
            <a:off x="328956" y="1022739"/>
            <a:ext cx="1734010" cy="2302625"/>
          </a:xfrm>
          <a:prstGeom prst="rect">
            <a:avLst/>
          </a:prstGeom>
          <a:ln>
            <a:solidFill>
              <a:srgbClr val="FFC000"/>
            </a:solidFill>
          </a:ln>
        </p:spPr>
      </p:pic>
      <p:sp>
        <p:nvSpPr>
          <p:cNvPr id="14" name="TextBox 13">
            <a:extLst>
              <a:ext uri="{FF2B5EF4-FFF2-40B4-BE49-F238E27FC236}">
                <a16:creationId xmlns:a16="http://schemas.microsoft.com/office/drawing/2014/main" id="{86461FCF-3C14-F259-9684-6C47A9E510B6}"/>
              </a:ext>
            </a:extLst>
          </p:cNvPr>
          <p:cNvSpPr txBox="1"/>
          <p:nvPr/>
        </p:nvSpPr>
        <p:spPr>
          <a:xfrm>
            <a:off x="221995" y="3335181"/>
            <a:ext cx="2394065" cy="276999"/>
          </a:xfrm>
          <a:prstGeom prst="rect">
            <a:avLst/>
          </a:prstGeom>
          <a:noFill/>
        </p:spPr>
        <p:txBody>
          <a:bodyPr wrap="square" rtlCol="0">
            <a:spAutoFit/>
          </a:bodyPr>
          <a:lstStyle/>
          <a:p>
            <a:r>
              <a:rPr lang="en-GB" sz="1200" dirty="0">
                <a:solidFill>
                  <a:schemeClr val="bg1"/>
                </a:solidFill>
              </a:rPr>
              <a:t>Dumps at </a:t>
            </a:r>
            <a:r>
              <a:rPr lang="en-GB" sz="1200" dirty="0" err="1">
                <a:solidFill>
                  <a:schemeClr val="bg1"/>
                </a:solidFill>
              </a:rPr>
              <a:t>Boruv</a:t>
            </a:r>
            <a:r>
              <a:rPr lang="en-GB" sz="1200" dirty="0">
                <a:solidFill>
                  <a:schemeClr val="bg1"/>
                </a:solidFill>
              </a:rPr>
              <a:t> </a:t>
            </a:r>
            <a:r>
              <a:rPr lang="en-GB" sz="1200" dirty="0" err="1">
                <a:solidFill>
                  <a:schemeClr val="bg1"/>
                </a:solidFill>
              </a:rPr>
              <a:t>Kamuk</a:t>
            </a:r>
            <a:endParaRPr lang="en-IE" sz="1200" dirty="0">
              <a:solidFill>
                <a:schemeClr val="bg1"/>
              </a:solidFill>
            </a:endParaRPr>
          </a:p>
        </p:txBody>
      </p:sp>
      <p:sp>
        <p:nvSpPr>
          <p:cNvPr id="9" name="TextBox 8">
            <a:extLst>
              <a:ext uri="{FF2B5EF4-FFF2-40B4-BE49-F238E27FC236}">
                <a16:creationId xmlns:a16="http://schemas.microsoft.com/office/drawing/2014/main" id="{185D6FA3-822B-4C63-F1A4-0E1C98E83343}"/>
              </a:ext>
            </a:extLst>
          </p:cNvPr>
          <p:cNvSpPr txBox="1"/>
          <p:nvPr/>
        </p:nvSpPr>
        <p:spPr>
          <a:xfrm>
            <a:off x="2519737" y="5927862"/>
            <a:ext cx="2559339" cy="369332"/>
          </a:xfrm>
          <a:prstGeom prst="rect">
            <a:avLst/>
          </a:prstGeom>
          <a:solidFill>
            <a:schemeClr val="bg1"/>
          </a:solidFill>
        </p:spPr>
        <p:txBody>
          <a:bodyPr wrap="square" rtlCol="0">
            <a:spAutoFit/>
          </a:bodyPr>
          <a:lstStyle/>
          <a:p>
            <a:r>
              <a:rPr lang="en-IE" sz="900" dirty="0"/>
              <a:t>0                                    1000m                              2000m</a:t>
            </a:r>
          </a:p>
          <a:p>
            <a:endParaRPr lang="en-IE" sz="900" dirty="0"/>
          </a:p>
        </p:txBody>
      </p:sp>
      <p:pic>
        <p:nvPicPr>
          <p:cNvPr id="3" name="Picture 2">
            <a:extLst>
              <a:ext uri="{FF2B5EF4-FFF2-40B4-BE49-F238E27FC236}">
                <a16:creationId xmlns:a16="http://schemas.microsoft.com/office/drawing/2014/main" id="{76ED5CF1-8264-ED11-31B4-88F81AFC9691}"/>
              </a:ext>
            </a:extLst>
          </p:cNvPr>
          <p:cNvPicPr>
            <a:picLocks noChangeAspect="1"/>
          </p:cNvPicPr>
          <p:nvPr/>
        </p:nvPicPr>
        <p:blipFill>
          <a:blip r:embed="rId8"/>
          <a:stretch>
            <a:fillRect/>
          </a:stretch>
        </p:blipFill>
        <p:spPr>
          <a:xfrm>
            <a:off x="2605861" y="6119816"/>
            <a:ext cx="2333532" cy="123878"/>
          </a:xfrm>
          <a:prstGeom prst="rect">
            <a:avLst/>
          </a:prstGeom>
        </p:spPr>
      </p:pic>
      <p:cxnSp>
        <p:nvCxnSpPr>
          <p:cNvPr id="11" name="Straight Arrow Connector 10">
            <a:extLst>
              <a:ext uri="{FF2B5EF4-FFF2-40B4-BE49-F238E27FC236}">
                <a16:creationId xmlns:a16="http://schemas.microsoft.com/office/drawing/2014/main" id="{C556CA6A-25DC-94E2-BD88-9D9FB9B3F927}"/>
              </a:ext>
            </a:extLst>
          </p:cNvPr>
          <p:cNvCxnSpPr>
            <a:cxnSpLocks/>
          </p:cNvCxnSpPr>
          <p:nvPr/>
        </p:nvCxnSpPr>
        <p:spPr>
          <a:xfrm flipV="1">
            <a:off x="2083573" y="3736731"/>
            <a:ext cx="5046989" cy="12660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F8E34F1-DF8E-1528-78D6-D3FEDEC4AF4D}"/>
              </a:ext>
            </a:extLst>
          </p:cNvPr>
          <p:cNvCxnSpPr>
            <a:cxnSpLocks/>
          </p:cNvCxnSpPr>
          <p:nvPr/>
        </p:nvCxnSpPr>
        <p:spPr>
          <a:xfrm>
            <a:off x="2083573" y="2125748"/>
            <a:ext cx="4976650" cy="1274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1062E-257A-8144-9675-84111BE4D746}"/>
              </a:ext>
            </a:extLst>
          </p:cNvPr>
          <p:cNvCxnSpPr>
            <a:cxnSpLocks/>
          </p:cNvCxnSpPr>
          <p:nvPr/>
        </p:nvCxnSpPr>
        <p:spPr>
          <a:xfrm>
            <a:off x="2065176" y="2105998"/>
            <a:ext cx="480937" cy="133201"/>
          </a:xfrm>
          <a:prstGeom prst="line">
            <a:avLst/>
          </a:prstGeom>
        </p:spPr>
        <p:style>
          <a:lnRef idx="1">
            <a:schemeClr val="accent4"/>
          </a:lnRef>
          <a:fillRef idx="0">
            <a:schemeClr val="accent4"/>
          </a:fillRef>
          <a:effectRef idx="0">
            <a:schemeClr val="accent4"/>
          </a:effectRef>
          <a:fontRef idx="minor">
            <a:schemeClr val="tx1"/>
          </a:fontRef>
        </p:style>
      </p:cxnSp>
      <p:cxnSp>
        <p:nvCxnSpPr>
          <p:cNvPr id="26" name="Straight Connector 25">
            <a:extLst>
              <a:ext uri="{FF2B5EF4-FFF2-40B4-BE49-F238E27FC236}">
                <a16:creationId xmlns:a16="http://schemas.microsoft.com/office/drawing/2014/main" id="{BC7251BA-3796-CF8B-7A7B-149CC370FA7D}"/>
              </a:ext>
            </a:extLst>
          </p:cNvPr>
          <p:cNvCxnSpPr>
            <a:cxnSpLocks/>
          </p:cNvCxnSpPr>
          <p:nvPr/>
        </p:nvCxnSpPr>
        <p:spPr>
          <a:xfrm flipH="1">
            <a:off x="2048608" y="4893624"/>
            <a:ext cx="453545" cy="109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449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98DC-C658-A672-EBC7-676A143B8AC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E31E1043-88BC-BB63-1122-C8D202AC6799}"/>
              </a:ext>
            </a:extLst>
          </p:cNvPr>
          <p:cNvSpPr>
            <a:spLocks noGrp="1"/>
          </p:cNvSpPr>
          <p:nvPr>
            <p:ph idx="1"/>
          </p:nvPr>
        </p:nvSpPr>
        <p:spPr/>
        <p:txBody>
          <a:bodyPr/>
          <a:lstStyle/>
          <a:p>
            <a:endParaRPr lang="en-IE"/>
          </a:p>
        </p:txBody>
      </p:sp>
      <p:pic>
        <p:nvPicPr>
          <p:cNvPr id="5122" name="Picture 2">
            <a:extLst>
              <a:ext uri="{FF2B5EF4-FFF2-40B4-BE49-F238E27FC236}">
                <a16:creationId xmlns:a16="http://schemas.microsoft.com/office/drawing/2014/main" id="{F0FA7411-71DD-9FC0-3C25-2DD118E25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88553" cy="6799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A8AC1C-AC35-C459-0B4C-B77218D05899}"/>
              </a:ext>
            </a:extLst>
          </p:cNvPr>
          <p:cNvSpPr txBox="1"/>
          <p:nvPr/>
        </p:nvSpPr>
        <p:spPr>
          <a:xfrm>
            <a:off x="10275889" y="845863"/>
            <a:ext cx="1456553" cy="369332"/>
          </a:xfrm>
          <a:prstGeom prst="rect">
            <a:avLst/>
          </a:prstGeom>
          <a:noFill/>
        </p:spPr>
        <p:txBody>
          <a:bodyPr wrap="none" rtlCol="0">
            <a:spAutoFit/>
          </a:bodyPr>
          <a:lstStyle/>
          <a:p>
            <a:r>
              <a:rPr lang="en-IE" dirty="0"/>
              <a:t>Mir Mine Site</a:t>
            </a:r>
          </a:p>
        </p:txBody>
      </p:sp>
      <p:cxnSp>
        <p:nvCxnSpPr>
          <p:cNvPr id="6" name="Straight Arrow Connector 5">
            <a:extLst>
              <a:ext uri="{FF2B5EF4-FFF2-40B4-BE49-F238E27FC236}">
                <a16:creationId xmlns:a16="http://schemas.microsoft.com/office/drawing/2014/main" id="{B8719C6C-2CB3-741A-836E-8BC5BCFF564A}"/>
              </a:ext>
            </a:extLst>
          </p:cNvPr>
          <p:cNvCxnSpPr>
            <a:cxnSpLocks/>
          </p:cNvCxnSpPr>
          <p:nvPr/>
        </p:nvCxnSpPr>
        <p:spPr>
          <a:xfrm flipH="1">
            <a:off x="10839796" y="1213658"/>
            <a:ext cx="91440" cy="13549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D8C90B5E-16F2-14CD-7030-D99F4480AA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32ABC6BF-49A0-7CE0-C4A2-048FDBE634B0}"/>
              </a:ext>
            </a:extLst>
          </p:cNvPr>
          <p:cNvSpPr txBox="1"/>
          <p:nvPr/>
        </p:nvSpPr>
        <p:spPr>
          <a:xfrm>
            <a:off x="781396" y="66504"/>
            <a:ext cx="4538749" cy="430887"/>
          </a:xfrm>
          <a:prstGeom prst="rect">
            <a:avLst/>
          </a:prstGeom>
          <a:noFill/>
        </p:spPr>
        <p:txBody>
          <a:bodyPr wrap="square" rtlCol="0">
            <a:spAutoFit/>
          </a:bodyPr>
          <a:lstStyle/>
          <a:p>
            <a:r>
              <a:rPr lang="en-GB" sz="1050" dirty="0">
                <a:solidFill>
                  <a:schemeClr val="bg1"/>
                </a:solidFill>
              </a:rPr>
              <a:t>Sedmochislenitsi, Bulgaria</a:t>
            </a:r>
          </a:p>
          <a:p>
            <a:r>
              <a:rPr lang="en-GB" sz="1050" dirty="0">
                <a:solidFill>
                  <a:schemeClr val="bg1"/>
                </a:solidFill>
              </a:rPr>
              <a:t>Colin J Andrew</a:t>
            </a:r>
            <a:endParaRPr lang="en-IE" sz="1050" dirty="0">
              <a:solidFill>
                <a:schemeClr val="bg1"/>
              </a:solidFill>
            </a:endParaRPr>
          </a:p>
        </p:txBody>
      </p:sp>
      <p:sp>
        <p:nvSpPr>
          <p:cNvPr id="9" name="TextBox 8">
            <a:extLst>
              <a:ext uri="{FF2B5EF4-FFF2-40B4-BE49-F238E27FC236}">
                <a16:creationId xmlns:a16="http://schemas.microsoft.com/office/drawing/2014/main" id="{785260F8-027E-567A-2714-E774F134D3F5}"/>
              </a:ext>
            </a:extLst>
          </p:cNvPr>
          <p:cNvSpPr txBox="1"/>
          <p:nvPr/>
        </p:nvSpPr>
        <p:spPr>
          <a:xfrm>
            <a:off x="8163098" y="440575"/>
            <a:ext cx="1758815" cy="369332"/>
          </a:xfrm>
          <a:prstGeom prst="rect">
            <a:avLst/>
          </a:prstGeom>
          <a:noFill/>
        </p:spPr>
        <p:txBody>
          <a:bodyPr wrap="none" rtlCol="0">
            <a:spAutoFit/>
          </a:bodyPr>
          <a:lstStyle/>
          <a:p>
            <a:r>
              <a:rPr lang="en-GB" dirty="0"/>
              <a:t>Sedmochislenitsi</a:t>
            </a:r>
            <a:endParaRPr lang="en-IE" dirty="0"/>
          </a:p>
        </p:txBody>
      </p:sp>
      <p:cxnSp>
        <p:nvCxnSpPr>
          <p:cNvPr id="11" name="Straight Arrow Connector 10">
            <a:extLst>
              <a:ext uri="{FF2B5EF4-FFF2-40B4-BE49-F238E27FC236}">
                <a16:creationId xmlns:a16="http://schemas.microsoft.com/office/drawing/2014/main" id="{DEC65130-94C0-540B-18AF-F787654BD0EE}"/>
              </a:ext>
            </a:extLst>
          </p:cNvPr>
          <p:cNvCxnSpPr/>
          <p:nvPr/>
        </p:nvCxnSpPr>
        <p:spPr>
          <a:xfrm>
            <a:off x="9044247" y="889462"/>
            <a:ext cx="548640" cy="814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B622A4E-297B-7CCF-D6A1-2C50EA10E025}"/>
              </a:ext>
            </a:extLst>
          </p:cNvPr>
          <p:cNvCxnSpPr/>
          <p:nvPr/>
        </p:nvCxnSpPr>
        <p:spPr>
          <a:xfrm>
            <a:off x="10956175" y="1221971"/>
            <a:ext cx="523701" cy="1280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5493451-EE1B-8ABA-C903-C1B275E563F9}"/>
              </a:ext>
            </a:extLst>
          </p:cNvPr>
          <p:cNvSpPr txBox="1"/>
          <p:nvPr/>
        </p:nvSpPr>
        <p:spPr>
          <a:xfrm rot="20836164">
            <a:off x="5635848" y="2095201"/>
            <a:ext cx="1270284" cy="338554"/>
          </a:xfrm>
          <a:prstGeom prst="rect">
            <a:avLst/>
          </a:prstGeom>
          <a:noFill/>
        </p:spPr>
        <p:txBody>
          <a:bodyPr wrap="none" rtlCol="0">
            <a:spAutoFit/>
          </a:bodyPr>
          <a:lstStyle/>
          <a:p>
            <a:r>
              <a:rPr lang="en-IE" sz="1600" dirty="0">
                <a:solidFill>
                  <a:schemeClr val="bg1"/>
                </a:solidFill>
              </a:rPr>
              <a:t>Milanovo Fm</a:t>
            </a:r>
          </a:p>
        </p:txBody>
      </p:sp>
      <p:sp>
        <p:nvSpPr>
          <p:cNvPr id="12" name="TextBox 11">
            <a:extLst>
              <a:ext uri="{FF2B5EF4-FFF2-40B4-BE49-F238E27FC236}">
                <a16:creationId xmlns:a16="http://schemas.microsoft.com/office/drawing/2014/main" id="{BA7D25C6-6D16-A840-C4ED-096B73F5E3A7}"/>
              </a:ext>
            </a:extLst>
          </p:cNvPr>
          <p:cNvSpPr txBox="1"/>
          <p:nvPr/>
        </p:nvSpPr>
        <p:spPr>
          <a:xfrm>
            <a:off x="6329083" y="6149789"/>
            <a:ext cx="5702908" cy="400110"/>
          </a:xfrm>
          <a:prstGeom prst="rect">
            <a:avLst/>
          </a:prstGeom>
          <a:noFill/>
        </p:spPr>
        <p:txBody>
          <a:bodyPr wrap="none" rtlCol="0">
            <a:spAutoFit/>
          </a:bodyPr>
          <a:lstStyle/>
          <a:p>
            <a:r>
              <a:rPr lang="en-IE" sz="2000" dirty="0">
                <a:solidFill>
                  <a:srgbClr val="FFFF00"/>
                </a:solidFill>
                <a:effectLst>
                  <a:outerShdw blurRad="38100" dist="38100" dir="2700000" algn="tl">
                    <a:srgbClr val="000000">
                      <a:alpha val="43137"/>
                    </a:srgbClr>
                  </a:outerShdw>
                </a:effectLst>
              </a:rPr>
              <a:t>View towards the NW from above Medna-Plakalnitsa</a:t>
            </a:r>
          </a:p>
        </p:txBody>
      </p:sp>
    </p:spTree>
    <p:extLst>
      <p:ext uri="{BB962C8B-B14F-4D97-AF65-F5344CB8AC3E}">
        <p14:creationId xmlns:p14="http://schemas.microsoft.com/office/powerpoint/2010/main" val="481976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2F30472-56A2-2C89-1729-ACE3E40DCC88}"/>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DE578948-F03B-F7A1-9BBD-F8EE249AE13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7E8D16A7-D17A-CC98-6BB1-97DFC62413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8FC3A7F4-DF64-9212-AAD3-3D740E4227E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15" name="Group 14">
            <a:extLst>
              <a:ext uri="{FF2B5EF4-FFF2-40B4-BE49-F238E27FC236}">
                <a16:creationId xmlns:a16="http://schemas.microsoft.com/office/drawing/2014/main" id="{DDF3DDA2-AFB6-9156-ED98-C0DEA52C0770}"/>
              </a:ext>
            </a:extLst>
          </p:cNvPr>
          <p:cNvGrpSpPr/>
          <p:nvPr/>
        </p:nvGrpSpPr>
        <p:grpSpPr>
          <a:xfrm>
            <a:off x="1101012" y="597159"/>
            <a:ext cx="10076076" cy="6048101"/>
            <a:chOff x="839583" y="338261"/>
            <a:chExt cx="10347344" cy="6245417"/>
          </a:xfrm>
        </p:grpSpPr>
        <p:pic>
          <p:nvPicPr>
            <p:cNvPr id="16" name="Picture 15">
              <a:extLst>
                <a:ext uri="{FF2B5EF4-FFF2-40B4-BE49-F238E27FC236}">
                  <a16:creationId xmlns:a16="http://schemas.microsoft.com/office/drawing/2014/main" id="{24DC78EA-F049-5FCE-3C91-18FEF237A396}"/>
                </a:ext>
              </a:extLst>
            </p:cNvPr>
            <p:cNvPicPr>
              <a:picLocks noChangeAspect="1"/>
            </p:cNvPicPr>
            <p:nvPr/>
          </p:nvPicPr>
          <p:blipFill>
            <a:blip r:embed="rId4"/>
            <a:stretch>
              <a:fillRect/>
            </a:stretch>
          </p:blipFill>
          <p:spPr>
            <a:xfrm>
              <a:off x="839583" y="338261"/>
              <a:ext cx="10347344" cy="6245417"/>
            </a:xfrm>
            <a:prstGeom prst="rect">
              <a:avLst/>
            </a:prstGeom>
            <a:ln>
              <a:solidFill>
                <a:schemeClr val="tx1"/>
              </a:solidFill>
            </a:ln>
          </p:spPr>
        </p:pic>
        <p:pic>
          <p:nvPicPr>
            <p:cNvPr id="17" name="Picture 2" descr="See the source image">
              <a:extLst>
                <a:ext uri="{FF2B5EF4-FFF2-40B4-BE49-F238E27FC236}">
                  <a16:creationId xmlns:a16="http://schemas.microsoft.com/office/drawing/2014/main" id="{10FBFEF8-28CB-CBC8-5B1E-F9123C3C2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79" y="777674"/>
              <a:ext cx="1967996" cy="21068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077313-2E25-6728-F133-2628236D619A}"/>
                </a:ext>
              </a:extLst>
            </p:cNvPr>
            <p:cNvPicPr>
              <a:picLocks noChangeAspect="1"/>
            </p:cNvPicPr>
            <p:nvPr/>
          </p:nvPicPr>
          <p:blipFill>
            <a:blip r:embed="rId6"/>
            <a:stretch>
              <a:fillRect/>
            </a:stretch>
          </p:blipFill>
          <p:spPr>
            <a:xfrm>
              <a:off x="1038895" y="6081310"/>
              <a:ext cx="1917666" cy="410929"/>
            </a:xfrm>
            <a:prstGeom prst="rect">
              <a:avLst/>
            </a:prstGeom>
          </p:spPr>
        </p:pic>
        <p:sp>
          <p:nvSpPr>
            <p:cNvPr id="19" name="Rectangle 18">
              <a:extLst>
                <a:ext uri="{FF2B5EF4-FFF2-40B4-BE49-F238E27FC236}">
                  <a16:creationId xmlns:a16="http://schemas.microsoft.com/office/drawing/2014/main" id="{B8B7785D-C492-8E70-BDD4-5A109CBBA956}"/>
                </a:ext>
              </a:extLst>
            </p:cNvPr>
            <p:cNvSpPr/>
            <p:nvPr/>
          </p:nvSpPr>
          <p:spPr>
            <a:xfrm>
              <a:off x="2701637" y="5985164"/>
              <a:ext cx="224443" cy="332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C1205289-2D5B-99AE-0221-ACA7CCD6B5DD}"/>
                </a:ext>
              </a:extLst>
            </p:cNvPr>
            <p:cNvSpPr/>
            <p:nvPr/>
          </p:nvSpPr>
          <p:spPr>
            <a:xfrm>
              <a:off x="1282825" y="1528219"/>
              <a:ext cx="174567" cy="1163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TextBox 2">
            <a:extLst>
              <a:ext uri="{FF2B5EF4-FFF2-40B4-BE49-F238E27FC236}">
                <a16:creationId xmlns:a16="http://schemas.microsoft.com/office/drawing/2014/main" id="{531A07BA-2053-48A8-C920-6719BE05074A}"/>
              </a:ext>
            </a:extLst>
          </p:cNvPr>
          <p:cNvSpPr txBox="1"/>
          <p:nvPr/>
        </p:nvSpPr>
        <p:spPr>
          <a:xfrm>
            <a:off x="7520474" y="111967"/>
            <a:ext cx="3853543" cy="430887"/>
          </a:xfrm>
          <a:prstGeom prst="rect">
            <a:avLst/>
          </a:prstGeom>
          <a:noFill/>
        </p:spPr>
        <p:txBody>
          <a:bodyPr wrap="square" rtlCol="0">
            <a:spAutoFit/>
          </a:bodyPr>
          <a:lstStyle/>
          <a:p>
            <a:r>
              <a:rPr lang="en-GB" sz="1050" i="1" dirty="0">
                <a:solidFill>
                  <a:schemeClr val="bg1"/>
                </a:solidFill>
              </a:rPr>
              <a:t>Geology from Bulgarian Geological Survey Maps K3425-Berkovica, K3436-Vratsa, K-3447-Sofia &amp; K3448-Botevgrad</a:t>
            </a:r>
            <a:endParaRPr lang="en-IE" sz="1050" i="1" dirty="0">
              <a:solidFill>
                <a:schemeClr val="bg1"/>
              </a:solidFill>
            </a:endParaRPr>
          </a:p>
        </p:txBody>
      </p:sp>
      <p:cxnSp>
        <p:nvCxnSpPr>
          <p:cNvPr id="7" name="Straight Arrow Connector 6">
            <a:extLst>
              <a:ext uri="{FF2B5EF4-FFF2-40B4-BE49-F238E27FC236}">
                <a16:creationId xmlns:a16="http://schemas.microsoft.com/office/drawing/2014/main" id="{C9C11481-6BFC-527C-8E16-3CB8DF5B2029}"/>
              </a:ext>
            </a:extLst>
          </p:cNvPr>
          <p:cNvCxnSpPr>
            <a:cxnSpLocks/>
          </p:cNvCxnSpPr>
          <p:nvPr/>
        </p:nvCxnSpPr>
        <p:spPr>
          <a:xfrm flipH="1">
            <a:off x="7171765" y="1013012"/>
            <a:ext cx="995082" cy="1174376"/>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02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651-E469-233F-AC87-C955D707B81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F6C32E32-D4AE-F51B-4CF3-B48CFB42138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E37D2DC1-BC20-4430-ACBA-109E359A22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7E28B10E-811A-D63F-7961-74B4D92BFCCB}"/>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10" name="Group 9">
            <a:extLst>
              <a:ext uri="{FF2B5EF4-FFF2-40B4-BE49-F238E27FC236}">
                <a16:creationId xmlns:a16="http://schemas.microsoft.com/office/drawing/2014/main" id="{A23D038B-D3A8-7F20-2A06-6D3BC2B67B49}"/>
              </a:ext>
            </a:extLst>
          </p:cNvPr>
          <p:cNvGrpSpPr/>
          <p:nvPr/>
        </p:nvGrpSpPr>
        <p:grpSpPr>
          <a:xfrm>
            <a:off x="206777" y="1126236"/>
            <a:ext cx="11747098" cy="4357381"/>
            <a:chOff x="149627" y="869061"/>
            <a:chExt cx="11747098" cy="4357381"/>
          </a:xfrm>
        </p:grpSpPr>
        <p:pic>
          <p:nvPicPr>
            <p:cNvPr id="7" name="Picture 6">
              <a:extLst>
                <a:ext uri="{FF2B5EF4-FFF2-40B4-BE49-F238E27FC236}">
                  <a16:creationId xmlns:a16="http://schemas.microsoft.com/office/drawing/2014/main" id="{9D72BA4E-E349-A949-1CD3-0B4C67C56184}"/>
                </a:ext>
              </a:extLst>
            </p:cNvPr>
            <p:cNvPicPr>
              <a:picLocks noChangeAspect="1"/>
            </p:cNvPicPr>
            <p:nvPr/>
          </p:nvPicPr>
          <p:blipFill>
            <a:blip r:embed="rId5"/>
            <a:stretch>
              <a:fillRect/>
            </a:stretch>
          </p:blipFill>
          <p:spPr>
            <a:xfrm>
              <a:off x="149627" y="870442"/>
              <a:ext cx="9583199" cy="4356000"/>
            </a:xfrm>
            <a:prstGeom prst="rect">
              <a:avLst/>
            </a:prstGeom>
          </p:spPr>
        </p:pic>
        <p:sp>
          <p:nvSpPr>
            <p:cNvPr id="8" name="Rectangle 7">
              <a:extLst>
                <a:ext uri="{FF2B5EF4-FFF2-40B4-BE49-F238E27FC236}">
                  <a16:creationId xmlns:a16="http://schemas.microsoft.com/office/drawing/2014/main" id="{F84B4C32-169B-3A92-FCE9-A565FFD182CE}"/>
                </a:ext>
              </a:extLst>
            </p:cNvPr>
            <p:cNvSpPr/>
            <p:nvPr/>
          </p:nvSpPr>
          <p:spPr>
            <a:xfrm>
              <a:off x="9510141" y="869061"/>
              <a:ext cx="2386584" cy="43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tx1"/>
                </a:solidFill>
              </a:endParaRPr>
            </a:p>
            <a:p>
              <a:pPr>
                <a:lnSpc>
                  <a:spcPts val="1800"/>
                </a:lnSpc>
              </a:pPr>
              <a:r>
                <a:rPr lang="en-GB" sz="1200" dirty="0">
                  <a:solidFill>
                    <a:schemeClr val="tx1"/>
                  </a:solidFill>
                </a:rPr>
                <a:t>Milanovo Formation</a:t>
              </a:r>
            </a:p>
            <a:p>
              <a:pPr>
                <a:lnSpc>
                  <a:spcPts val="1800"/>
                </a:lnSpc>
              </a:pPr>
              <a:r>
                <a:rPr lang="en-GB" sz="1200" dirty="0">
                  <a:solidFill>
                    <a:schemeClr val="tx1"/>
                  </a:solidFill>
                </a:rPr>
                <a:t>Mogila Formation</a:t>
              </a:r>
            </a:p>
            <a:p>
              <a:pPr>
                <a:lnSpc>
                  <a:spcPts val="1800"/>
                </a:lnSpc>
                <a:spcAft>
                  <a:spcPts val="600"/>
                </a:spcAft>
              </a:pPr>
              <a:r>
                <a:rPr lang="en-GB" sz="1200" dirty="0">
                  <a:solidFill>
                    <a:schemeClr val="tx1"/>
                  </a:solidFill>
                </a:rPr>
                <a:t>Svidol Formation</a:t>
              </a:r>
            </a:p>
            <a:p>
              <a:pPr>
                <a:lnSpc>
                  <a:spcPts val="1600"/>
                </a:lnSpc>
              </a:pPr>
              <a:r>
                <a:rPr lang="en-GB" sz="1200" dirty="0">
                  <a:solidFill>
                    <a:schemeClr val="tx1"/>
                  </a:solidFill>
                </a:rPr>
                <a:t>Carboniferous phyllites</a:t>
              </a:r>
              <a:endParaRPr lang="en-IE" sz="1200" dirty="0">
                <a:solidFill>
                  <a:schemeClr val="tx1"/>
                </a:solidFill>
              </a:endParaRPr>
            </a:p>
          </p:txBody>
        </p:sp>
        <p:sp>
          <p:nvSpPr>
            <p:cNvPr id="4" name="TextBox 3">
              <a:extLst>
                <a:ext uri="{FF2B5EF4-FFF2-40B4-BE49-F238E27FC236}">
                  <a16:creationId xmlns:a16="http://schemas.microsoft.com/office/drawing/2014/main" id="{5EBC16DF-5784-DD45-F2FC-8E7FC1C15C84}"/>
                </a:ext>
              </a:extLst>
            </p:cNvPr>
            <p:cNvSpPr txBox="1"/>
            <p:nvPr/>
          </p:nvSpPr>
          <p:spPr>
            <a:xfrm>
              <a:off x="9484821" y="1620981"/>
              <a:ext cx="1655518" cy="767774"/>
            </a:xfrm>
            <a:prstGeom prst="rect">
              <a:avLst/>
            </a:prstGeom>
            <a:solidFill>
              <a:schemeClr val="bg1"/>
            </a:solidFill>
          </p:spPr>
          <p:txBody>
            <a:bodyPr wrap="none" rtlCol="0">
              <a:spAutoFit/>
            </a:bodyPr>
            <a:lstStyle/>
            <a:p>
              <a:pPr>
                <a:lnSpc>
                  <a:spcPts val="1800"/>
                </a:lnSpc>
              </a:pPr>
              <a:r>
                <a:rPr lang="en-GB" sz="1200" dirty="0"/>
                <a:t>Dolomitization</a:t>
              </a:r>
            </a:p>
            <a:p>
              <a:pPr>
                <a:lnSpc>
                  <a:spcPts val="1800"/>
                </a:lnSpc>
              </a:pPr>
              <a:r>
                <a:rPr lang="en-GB" sz="1200" dirty="0"/>
                <a:t>Sulphide Mineralization</a:t>
              </a:r>
            </a:p>
            <a:p>
              <a:pPr>
                <a:lnSpc>
                  <a:spcPts val="1800"/>
                </a:lnSpc>
              </a:pPr>
              <a:r>
                <a:rPr lang="en-GB" sz="1200" dirty="0"/>
                <a:t>Black Matrix Breccias</a:t>
              </a:r>
              <a:endParaRPr lang="en-IE" sz="1200" dirty="0"/>
            </a:p>
          </p:txBody>
        </p:sp>
        <p:sp>
          <p:nvSpPr>
            <p:cNvPr id="9" name="TextBox 8">
              <a:extLst>
                <a:ext uri="{FF2B5EF4-FFF2-40B4-BE49-F238E27FC236}">
                  <a16:creationId xmlns:a16="http://schemas.microsoft.com/office/drawing/2014/main" id="{717203B2-80CD-53DD-97BA-45FF3C1A4BD1}"/>
                </a:ext>
              </a:extLst>
            </p:cNvPr>
            <p:cNvSpPr txBox="1"/>
            <p:nvPr/>
          </p:nvSpPr>
          <p:spPr>
            <a:xfrm>
              <a:off x="241209" y="4716388"/>
              <a:ext cx="5078763" cy="369332"/>
            </a:xfrm>
            <a:prstGeom prst="rect">
              <a:avLst/>
            </a:prstGeom>
            <a:noFill/>
          </p:spPr>
          <p:txBody>
            <a:bodyPr wrap="none" rtlCol="0">
              <a:spAutoFit/>
            </a:bodyPr>
            <a:lstStyle/>
            <a:p>
              <a:r>
                <a:rPr lang="en-GB" dirty="0"/>
                <a:t>Mineralized zones shown include both Zn-Pb and Cu</a:t>
              </a:r>
              <a:endParaRPr lang="en-IE" dirty="0"/>
            </a:p>
          </p:txBody>
        </p:sp>
      </p:grpSp>
      <p:sp>
        <p:nvSpPr>
          <p:cNvPr id="11" name="TextBox 10">
            <a:extLst>
              <a:ext uri="{FF2B5EF4-FFF2-40B4-BE49-F238E27FC236}">
                <a16:creationId xmlns:a16="http://schemas.microsoft.com/office/drawing/2014/main" id="{12093916-BB70-616E-7344-4763D17416C1}"/>
              </a:ext>
            </a:extLst>
          </p:cNvPr>
          <p:cNvSpPr txBox="1"/>
          <p:nvPr/>
        </p:nvSpPr>
        <p:spPr>
          <a:xfrm>
            <a:off x="7962900" y="5629275"/>
            <a:ext cx="5210175" cy="307777"/>
          </a:xfrm>
          <a:prstGeom prst="rect">
            <a:avLst/>
          </a:prstGeom>
          <a:noFill/>
        </p:spPr>
        <p:txBody>
          <a:bodyPr wrap="square" rtlCol="0">
            <a:spAutoFit/>
          </a:bodyPr>
          <a:lstStyle/>
          <a:p>
            <a:r>
              <a:rPr lang="en-GB" sz="1400" i="1" dirty="0">
                <a:solidFill>
                  <a:schemeClr val="bg1"/>
                </a:solidFill>
              </a:rPr>
              <a:t>Section from </a:t>
            </a:r>
            <a:r>
              <a:rPr lang="en-IE" sz="1400" i="1" dirty="0">
                <a:solidFill>
                  <a:schemeClr val="bg1"/>
                </a:solidFill>
                <a:effectLst/>
                <a:latin typeface="Calibri" panose="020F0502020204030204" pitchFamily="34" charset="0"/>
                <a:ea typeface="Calibri" panose="020F0502020204030204" pitchFamily="34" charset="0"/>
              </a:rPr>
              <a:t>Minčeva-</a:t>
            </a:r>
            <a:r>
              <a:rPr lang="en-IE" sz="1400" i="1" dirty="0" err="1">
                <a:solidFill>
                  <a:schemeClr val="bg1"/>
                </a:solidFill>
                <a:effectLst/>
                <a:latin typeface="Calibri" panose="020F0502020204030204" pitchFamily="34" charset="0"/>
                <a:ea typeface="Calibri" panose="020F0502020204030204" pitchFamily="34" charset="0"/>
              </a:rPr>
              <a:t>Stefanova</a:t>
            </a:r>
            <a:r>
              <a:rPr lang="en-IE" sz="1400" i="1" dirty="0">
                <a:solidFill>
                  <a:schemeClr val="bg1"/>
                </a:solidFill>
                <a:effectLst/>
                <a:latin typeface="Calibri" panose="020F0502020204030204" pitchFamily="34" charset="0"/>
                <a:ea typeface="Calibri" panose="020F0502020204030204" pitchFamily="34" charset="0"/>
              </a:rPr>
              <a:t> (1965, 1972, 1978) </a:t>
            </a:r>
            <a:r>
              <a:rPr lang="en-GB" sz="1400" i="1" dirty="0">
                <a:solidFill>
                  <a:schemeClr val="bg1"/>
                </a:solidFill>
              </a:rPr>
              <a:t> </a:t>
            </a:r>
            <a:endParaRPr lang="en-IE" sz="1400" i="1" dirty="0">
              <a:solidFill>
                <a:schemeClr val="bg1"/>
              </a:solidFill>
            </a:endParaRPr>
          </a:p>
        </p:txBody>
      </p:sp>
      <p:sp>
        <p:nvSpPr>
          <p:cNvPr id="12" name="TextBox 11">
            <a:extLst>
              <a:ext uri="{FF2B5EF4-FFF2-40B4-BE49-F238E27FC236}">
                <a16:creationId xmlns:a16="http://schemas.microsoft.com/office/drawing/2014/main" id="{9C5B204A-4AA1-95D1-0EBE-4CD2FE88168B}"/>
              </a:ext>
            </a:extLst>
          </p:cNvPr>
          <p:cNvSpPr txBox="1"/>
          <p:nvPr/>
        </p:nvSpPr>
        <p:spPr>
          <a:xfrm>
            <a:off x="361950" y="1323975"/>
            <a:ext cx="493981" cy="369332"/>
          </a:xfrm>
          <a:prstGeom prst="rect">
            <a:avLst/>
          </a:prstGeom>
          <a:noFill/>
        </p:spPr>
        <p:txBody>
          <a:bodyPr wrap="none" rtlCol="0">
            <a:spAutoFit/>
          </a:bodyPr>
          <a:lstStyle/>
          <a:p>
            <a:r>
              <a:rPr lang="en-GB" dirty="0"/>
              <a:t>SW</a:t>
            </a:r>
            <a:endParaRPr lang="en-IE" dirty="0"/>
          </a:p>
        </p:txBody>
      </p:sp>
      <p:sp>
        <p:nvSpPr>
          <p:cNvPr id="13" name="TextBox 12">
            <a:extLst>
              <a:ext uri="{FF2B5EF4-FFF2-40B4-BE49-F238E27FC236}">
                <a16:creationId xmlns:a16="http://schemas.microsoft.com/office/drawing/2014/main" id="{E32CE113-4EA1-0E03-E772-882A0CDA6291}"/>
              </a:ext>
            </a:extLst>
          </p:cNvPr>
          <p:cNvSpPr txBox="1"/>
          <p:nvPr/>
        </p:nvSpPr>
        <p:spPr>
          <a:xfrm>
            <a:off x="11287125" y="1295400"/>
            <a:ext cx="445956" cy="369332"/>
          </a:xfrm>
          <a:prstGeom prst="rect">
            <a:avLst/>
          </a:prstGeom>
          <a:noFill/>
        </p:spPr>
        <p:txBody>
          <a:bodyPr wrap="none" rtlCol="0">
            <a:spAutoFit/>
          </a:bodyPr>
          <a:lstStyle/>
          <a:p>
            <a:r>
              <a:rPr lang="en-GB" dirty="0"/>
              <a:t>NE</a:t>
            </a:r>
            <a:endParaRPr lang="en-IE" dirty="0"/>
          </a:p>
        </p:txBody>
      </p:sp>
      <p:grpSp>
        <p:nvGrpSpPr>
          <p:cNvPr id="20" name="Group 19">
            <a:extLst>
              <a:ext uri="{FF2B5EF4-FFF2-40B4-BE49-F238E27FC236}">
                <a16:creationId xmlns:a16="http://schemas.microsoft.com/office/drawing/2014/main" id="{1D1FCD01-C752-DCDF-0F6C-A937321191F6}"/>
              </a:ext>
            </a:extLst>
          </p:cNvPr>
          <p:cNvGrpSpPr/>
          <p:nvPr/>
        </p:nvGrpSpPr>
        <p:grpSpPr>
          <a:xfrm>
            <a:off x="342899" y="4200525"/>
            <a:ext cx="1933575" cy="646331"/>
            <a:chOff x="390524" y="4381500"/>
            <a:chExt cx="1933575" cy="646331"/>
          </a:xfrm>
        </p:grpSpPr>
        <p:pic>
          <p:nvPicPr>
            <p:cNvPr id="18" name="Picture 17">
              <a:extLst>
                <a:ext uri="{FF2B5EF4-FFF2-40B4-BE49-F238E27FC236}">
                  <a16:creationId xmlns:a16="http://schemas.microsoft.com/office/drawing/2014/main" id="{BA2CCC1E-AC3C-91E5-00E4-154C243C9DD2}"/>
                </a:ext>
              </a:extLst>
            </p:cNvPr>
            <p:cNvPicPr>
              <a:picLocks noChangeAspect="1"/>
            </p:cNvPicPr>
            <p:nvPr/>
          </p:nvPicPr>
          <p:blipFill>
            <a:blip r:embed="rId6"/>
            <a:stretch>
              <a:fillRect/>
            </a:stretch>
          </p:blipFill>
          <p:spPr>
            <a:xfrm>
              <a:off x="485957" y="4619642"/>
              <a:ext cx="1419044" cy="130702"/>
            </a:xfrm>
            <a:prstGeom prst="rect">
              <a:avLst/>
            </a:prstGeom>
          </p:spPr>
        </p:pic>
        <p:sp>
          <p:nvSpPr>
            <p:cNvPr id="19" name="TextBox 18">
              <a:extLst>
                <a:ext uri="{FF2B5EF4-FFF2-40B4-BE49-F238E27FC236}">
                  <a16:creationId xmlns:a16="http://schemas.microsoft.com/office/drawing/2014/main" id="{7741DDE8-4051-39CE-6F0C-ED3BF16CEC9E}"/>
                </a:ext>
              </a:extLst>
            </p:cNvPr>
            <p:cNvSpPr txBox="1"/>
            <p:nvPr/>
          </p:nvSpPr>
          <p:spPr>
            <a:xfrm>
              <a:off x="390524" y="4381500"/>
              <a:ext cx="1933575" cy="646331"/>
            </a:xfrm>
            <a:prstGeom prst="rect">
              <a:avLst/>
            </a:prstGeom>
            <a:noFill/>
          </p:spPr>
          <p:txBody>
            <a:bodyPr wrap="square" rtlCol="0">
              <a:spAutoFit/>
            </a:bodyPr>
            <a:lstStyle/>
            <a:p>
              <a:r>
                <a:rPr lang="en-GB" sz="1200" dirty="0"/>
                <a:t>0                50              100</a:t>
              </a:r>
            </a:p>
            <a:p>
              <a:endParaRPr lang="en-GB" sz="1200" dirty="0"/>
            </a:p>
            <a:p>
              <a:r>
                <a:rPr lang="en-GB" sz="1200" dirty="0"/>
                <a:t>              Metres</a:t>
              </a:r>
              <a:endParaRPr lang="en-IE" sz="1200" dirty="0"/>
            </a:p>
          </p:txBody>
        </p:sp>
      </p:grpSp>
      <p:sp>
        <p:nvSpPr>
          <p:cNvPr id="14" name="TextBox 13">
            <a:extLst>
              <a:ext uri="{FF2B5EF4-FFF2-40B4-BE49-F238E27FC236}">
                <a16:creationId xmlns:a16="http://schemas.microsoft.com/office/drawing/2014/main" id="{06E79470-C06F-65AF-C9C3-F7AC5D9B0B6C}"/>
              </a:ext>
            </a:extLst>
          </p:cNvPr>
          <p:cNvSpPr txBox="1"/>
          <p:nvPr/>
        </p:nvSpPr>
        <p:spPr>
          <a:xfrm>
            <a:off x="233265" y="5635690"/>
            <a:ext cx="9965094" cy="369332"/>
          </a:xfrm>
          <a:prstGeom prst="rect">
            <a:avLst/>
          </a:prstGeom>
          <a:noFill/>
        </p:spPr>
        <p:txBody>
          <a:bodyPr wrap="square" rtlCol="0">
            <a:spAutoFit/>
          </a:bodyPr>
          <a:lstStyle/>
          <a:p>
            <a:r>
              <a:rPr lang="en-GB" dirty="0">
                <a:solidFill>
                  <a:schemeClr val="accent4"/>
                </a:solidFill>
              </a:rPr>
              <a:t>Section across the Sedmochislenitsi Deposit</a:t>
            </a:r>
            <a:endParaRPr lang="en-IE" dirty="0">
              <a:solidFill>
                <a:schemeClr val="accent4"/>
              </a:solidFill>
            </a:endParaRPr>
          </a:p>
        </p:txBody>
      </p:sp>
      <p:pic>
        <p:nvPicPr>
          <p:cNvPr id="16" name="Picture 15">
            <a:extLst>
              <a:ext uri="{FF2B5EF4-FFF2-40B4-BE49-F238E27FC236}">
                <a16:creationId xmlns:a16="http://schemas.microsoft.com/office/drawing/2014/main" id="{C287D685-A895-A610-E25C-A3664223F55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rot="5400000">
            <a:off x="9753507" y="3341103"/>
            <a:ext cx="1265872" cy="2734449"/>
          </a:xfrm>
          <a:prstGeom prst="rect">
            <a:avLst/>
          </a:prstGeom>
        </p:spPr>
      </p:pic>
    </p:spTree>
    <p:extLst>
      <p:ext uri="{BB962C8B-B14F-4D97-AF65-F5344CB8AC3E}">
        <p14:creationId xmlns:p14="http://schemas.microsoft.com/office/powerpoint/2010/main" val="12188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B82F44D-80CE-9E75-6C47-0CB1A52BDCE1}"/>
              </a:ext>
            </a:extLst>
          </p:cNvPr>
          <p:cNvSpPr/>
          <p:nvPr/>
        </p:nvSpPr>
        <p:spPr>
          <a:xfrm>
            <a:off x="0" y="9629"/>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9" name="Picture 48">
            <a:extLst>
              <a:ext uri="{FF2B5EF4-FFF2-40B4-BE49-F238E27FC236}">
                <a16:creationId xmlns:a16="http://schemas.microsoft.com/office/drawing/2014/main" id="{0961AF28-75F6-F887-A951-8C07E7B720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110818"/>
            <a:ext cx="676419" cy="432262"/>
          </a:xfrm>
          <a:prstGeom prst="rect">
            <a:avLst/>
          </a:prstGeom>
        </p:spPr>
      </p:pic>
      <p:sp>
        <p:nvSpPr>
          <p:cNvPr id="50" name="TextBox 49">
            <a:extLst>
              <a:ext uri="{FF2B5EF4-FFF2-40B4-BE49-F238E27FC236}">
                <a16:creationId xmlns:a16="http://schemas.microsoft.com/office/drawing/2014/main" id="{968BDEFE-1C24-3329-185C-64E151F9EC97}"/>
              </a:ext>
            </a:extLst>
          </p:cNvPr>
          <p:cNvSpPr txBox="1"/>
          <p:nvPr/>
        </p:nvSpPr>
        <p:spPr>
          <a:xfrm>
            <a:off x="781396" y="102509"/>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nvGrpSpPr>
          <p:cNvPr id="47" name="Group 46">
            <a:extLst>
              <a:ext uri="{FF2B5EF4-FFF2-40B4-BE49-F238E27FC236}">
                <a16:creationId xmlns:a16="http://schemas.microsoft.com/office/drawing/2014/main" id="{756010CF-502F-62A6-0F78-9424A3511B82}"/>
              </a:ext>
            </a:extLst>
          </p:cNvPr>
          <p:cNvGrpSpPr/>
          <p:nvPr/>
        </p:nvGrpSpPr>
        <p:grpSpPr>
          <a:xfrm>
            <a:off x="5907291" y="1073981"/>
            <a:ext cx="5593047" cy="4466354"/>
            <a:chOff x="6312878" y="903991"/>
            <a:chExt cx="5184531" cy="3921370"/>
          </a:xfrm>
        </p:grpSpPr>
        <p:grpSp>
          <p:nvGrpSpPr>
            <p:cNvPr id="15" name="Group 14">
              <a:extLst>
                <a:ext uri="{FF2B5EF4-FFF2-40B4-BE49-F238E27FC236}">
                  <a16:creationId xmlns:a16="http://schemas.microsoft.com/office/drawing/2014/main" id="{29BD1179-50DD-569C-A5ED-03CC6C337D7D}"/>
                </a:ext>
              </a:extLst>
            </p:cNvPr>
            <p:cNvGrpSpPr/>
            <p:nvPr/>
          </p:nvGrpSpPr>
          <p:grpSpPr>
            <a:xfrm>
              <a:off x="6312878" y="903991"/>
              <a:ext cx="5184531" cy="3921370"/>
              <a:chOff x="1919652" y="519431"/>
              <a:chExt cx="5184531" cy="3921370"/>
            </a:xfrm>
          </p:grpSpPr>
          <p:grpSp>
            <p:nvGrpSpPr>
              <p:cNvPr id="14" name="Group 13">
                <a:extLst>
                  <a:ext uri="{FF2B5EF4-FFF2-40B4-BE49-F238E27FC236}">
                    <a16:creationId xmlns:a16="http://schemas.microsoft.com/office/drawing/2014/main" id="{00BDF42E-57E8-6608-79A9-87D235384ECE}"/>
                  </a:ext>
                </a:extLst>
              </p:cNvPr>
              <p:cNvGrpSpPr/>
              <p:nvPr/>
            </p:nvGrpSpPr>
            <p:grpSpPr>
              <a:xfrm>
                <a:off x="1919652" y="519431"/>
                <a:ext cx="5184531" cy="3921370"/>
                <a:chOff x="3229707" y="681037"/>
                <a:chExt cx="5184531" cy="3921370"/>
              </a:xfrm>
            </p:grpSpPr>
            <p:pic>
              <p:nvPicPr>
                <p:cNvPr id="1028" name="Picture 4" descr="(PDF) An introduction to the Triassic: Current insights into the ...">
                  <a:extLst>
                    <a:ext uri="{FF2B5EF4-FFF2-40B4-BE49-F238E27FC236}">
                      <a16:creationId xmlns:a16="http://schemas.microsoft.com/office/drawing/2014/main" id="{6E9A557E-983E-33C7-7C88-577000D778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13" t="1416" r="1188" b="1455"/>
                <a:stretch/>
              </p:blipFill>
              <p:spPr bwMode="auto">
                <a:xfrm>
                  <a:off x="3229707" y="681037"/>
                  <a:ext cx="5184531" cy="3921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65C92CC-D4EE-4244-2D02-910747C7C90A}"/>
                    </a:ext>
                  </a:extLst>
                </p:cNvPr>
                <p:cNvSpPr/>
                <p:nvPr/>
              </p:nvSpPr>
              <p:spPr>
                <a:xfrm>
                  <a:off x="7124226" y="3416233"/>
                  <a:ext cx="1273787" cy="1114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1" name="Group 10">
                <a:extLst>
                  <a:ext uri="{FF2B5EF4-FFF2-40B4-BE49-F238E27FC236}">
                    <a16:creationId xmlns:a16="http://schemas.microsoft.com/office/drawing/2014/main" id="{D0811D41-05A4-943D-49B0-9B1C9BECFC8E}"/>
                  </a:ext>
                </a:extLst>
              </p:cNvPr>
              <p:cNvGrpSpPr/>
              <p:nvPr/>
            </p:nvGrpSpPr>
            <p:grpSpPr>
              <a:xfrm>
                <a:off x="6015400" y="3254627"/>
                <a:ext cx="1058378" cy="1014064"/>
                <a:chOff x="8680935" y="1913523"/>
                <a:chExt cx="1058378" cy="1014064"/>
              </a:xfrm>
              <a:noFill/>
            </p:grpSpPr>
            <p:sp>
              <p:nvSpPr>
                <p:cNvPr id="4" name="TextBox 3">
                  <a:extLst>
                    <a:ext uri="{FF2B5EF4-FFF2-40B4-BE49-F238E27FC236}">
                      <a16:creationId xmlns:a16="http://schemas.microsoft.com/office/drawing/2014/main" id="{C28A83BD-622D-EA97-794C-F043A2F5F2DF}"/>
                    </a:ext>
                  </a:extLst>
                </p:cNvPr>
                <p:cNvSpPr txBox="1"/>
                <p:nvPr/>
              </p:nvSpPr>
              <p:spPr>
                <a:xfrm>
                  <a:off x="8968878" y="1913523"/>
                  <a:ext cx="770435" cy="1014064"/>
                </a:xfrm>
                <a:prstGeom prst="rect">
                  <a:avLst/>
                </a:prstGeom>
                <a:grpFill/>
                <a:ln>
                  <a:solidFill>
                    <a:schemeClr val="bg1"/>
                  </a:solidFill>
                </a:ln>
              </p:spPr>
              <p:txBody>
                <a:bodyPr wrap="square" rtlCol="0">
                  <a:spAutoFit/>
                </a:bodyPr>
                <a:lstStyle/>
                <a:p>
                  <a:pPr>
                    <a:lnSpc>
                      <a:spcPts val="1700"/>
                    </a:lnSpc>
                  </a:pPr>
                  <a:r>
                    <a:rPr lang="en-IE" sz="800" dirty="0"/>
                    <a:t>Continental   </a:t>
                  </a:r>
                </a:p>
                <a:p>
                  <a:pPr>
                    <a:lnSpc>
                      <a:spcPts val="1700"/>
                    </a:lnSpc>
                  </a:pPr>
                  <a:r>
                    <a:rPr lang="en-IE" sz="800" dirty="0"/>
                    <a:t>Coastal Plain</a:t>
                  </a:r>
                </a:p>
                <a:p>
                  <a:pPr>
                    <a:lnSpc>
                      <a:spcPts val="1700"/>
                    </a:lnSpc>
                  </a:pPr>
                  <a:r>
                    <a:rPr lang="en-IE" sz="800" dirty="0"/>
                    <a:t>Shelf</a:t>
                  </a:r>
                </a:p>
                <a:p>
                  <a:pPr>
                    <a:lnSpc>
                      <a:spcPts val="1700"/>
                    </a:lnSpc>
                  </a:pPr>
                  <a:r>
                    <a:rPr lang="en-IE" sz="800" dirty="0"/>
                    <a:t>Basin &amp; Slope</a:t>
                  </a:r>
                </a:p>
                <a:p>
                  <a:pPr>
                    <a:lnSpc>
                      <a:spcPts val="1700"/>
                    </a:lnSpc>
                  </a:pPr>
                  <a:r>
                    <a:rPr lang="en-IE" sz="800" dirty="0"/>
                    <a:t>Deep Marine</a:t>
                  </a:r>
                </a:p>
              </p:txBody>
            </p:sp>
            <p:sp>
              <p:nvSpPr>
                <p:cNvPr id="5" name="Rectangle 4">
                  <a:extLst>
                    <a:ext uri="{FF2B5EF4-FFF2-40B4-BE49-F238E27FC236}">
                      <a16:creationId xmlns:a16="http://schemas.microsoft.com/office/drawing/2014/main" id="{C8734F02-AD3E-BF61-2E71-FC3D8A80064C}"/>
                    </a:ext>
                  </a:extLst>
                </p:cNvPr>
                <p:cNvSpPr/>
                <p:nvPr/>
              </p:nvSpPr>
              <p:spPr>
                <a:xfrm>
                  <a:off x="8683134" y="2000251"/>
                  <a:ext cx="294142" cy="138112"/>
                </a:xfrm>
                <a:prstGeom prst="rect">
                  <a:avLst/>
                </a:prstGeom>
                <a:solidFill>
                  <a:schemeClr val="accent2">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630A0E33-9673-96BB-C50B-254C26789E4F}"/>
                    </a:ext>
                  </a:extLst>
                </p:cNvPr>
                <p:cNvSpPr/>
                <p:nvPr/>
              </p:nvSpPr>
              <p:spPr>
                <a:xfrm>
                  <a:off x="8683134" y="2184371"/>
                  <a:ext cx="294142" cy="138112"/>
                </a:xfrm>
                <a:prstGeom prst="rect">
                  <a:avLst/>
                </a:prstGeom>
                <a:solidFill>
                  <a:srgbClr val="FFFF6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A3A2D50-153C-2160-9F57-E248D35F754D}"/>
                    </a:ext>
                  </a:extLst>
                </p:cNvPr>
                <p:cNvSpPr/>
                <p:nvPr/>
              </p:nvSpPr>
              <p:spPr>
                <a:xfrm>
                  <a:off x="8680935" y="2382014"/>
                  <a:ext cx="294142" cy="138112"/>
                </a:xfrm>
                <a:prstGeom prst="rect">
                  <a:avLst/>
                </a:prstGeom>
                <a:solidFill>
                  <a:schemeClr val="accent6">
                    <a:lumMod val="40000"/>
                    <a:lumOff val="6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CD3D3E15-7A4E-3764-B6A1-AECCC0CFB2C8}"/>
                    </a:ext>
                  </a:extLst>
                </p:cNvPr>
                <p:cNvSpPr/>
                <p:nvPr/>
              </p:nvSpPr>
              <p:spPr>
                <a:xfrm>
                  <a:off x="8680935" y="2572666"/>
                  <a:ext cx="294142" cy="138112"/>
                </a:xfrm>
                <a:prstGeom prst="rect">
                  <a:avLst/>
                </a:prstGeom>
                <a:solidFill>
                  <a:schemeClr val="accent5">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6AA97FD8-4301-F1BB-0A40-BFDFE78A3688}"/>
                    </a:ext>
                  </a:extLst>
                </p:cNvPr>
                <p:cNvSpPr/>
                <p:nvPr/>
              </p:nvSpPr>
              <p:spPr>
                <a:xfrm>
                  <a:off x="8688261" y="2763318"/>
                  <a:ext cx="294142" cy="138112"/>
                </a:xfrm>
                <a:prstGeom prst="rect">
                  <a:avLst/>
                </a:prstGeom>
                <a:solidFill>
                  <a:schemeClr val="accent5">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grpSp>
        <p:sp>
          <p:nvSpPr>
            <p:cNvPr id="16" name="Star: 7 Points 15">
              <a:extLst>
                <a:ext uri="{FF2B5EF4-FFF2-40B4-BE49-F238E27FC236}">
                  <a16:creationId xmlns:a16="http://schemas.microsoft.com/office/drawing/2014/main" id="{99324AE5-0242-81CA-8541-724D054B4CF4}"/>
                </a:ext>
              </a:extLst>
            </p:cNvPr>
            <p:cNvSpPr/>
            <p:nvPr/>
          </p:nvSpPr>
          <p:spPr>
            <a:xfrm>
              <a:off x="9884012" y="2492647"/>
              <a:ext cx="180000" cy="180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Star: 7 Points 17">
              <a:extLst>
                <a:ext uri="{FF2B5EF4-FFF2-40B4-BE49-F238E27FC236}">
                  <a16:creationId xmlns:a16="http://schemas.microsoft.com/office/drawing/2014/main" id="{04F741E5-676C-1D1D-5119-3925B23525EB}"/>
                </a:ext>
              </a:extLst>
            </p:cNvPr>
            <p:cNvSpPr/>
            <p:nvPr/>
          </p:nvSpPr>
          <p:spPr>
            <a:xfrm>
              <a:off x="8702616" y="2438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Star: 7 Points 18">
              <a:extLst>
                <a:ext uri="{FF2B5EF4-FFF2-40B4-BE49-F238E27FC236}">
                  <a16:creationId xmlns:a16="http://schemas.microsoft.com/office/drawing/2014/main" id="{122B2C96-527F-E14B-E39B-266815ACD4FC}"/>
                </a:ext>
              </a:extLst>
            </p:cNvPr>
            <p:cNvSpPr/>
            <p:nvPr/>
          </p:nvSpPr>
          <p:spPr>
            <a:xfrm>
              <a:off x="8797143" y="2330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Star: 7 Points 19">
              <a:extLst>
                <a:ext uri="{FF2B5EF4-FFF2-40B4-BE49-F238E27FC236}">
                  <a16:creationId xmlns:a16="http://schemas.microsoft.com/office/drawing/2014/main" id="{BCFE1718-34A6-BA60-B3E0-AED88931D0D6}"/>
                </a:ext>
              </a:extLst>
            </p:cNvPr>
            <p:cNvSpPr/>
            <p:nvPr/>
          </p:nvSpPr>
          <p:spPr>
            <a:xfrm>
              <a:off x="8996217" y="2349725"/>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Star: 7 Points 20">
              <a:extLst>
                <a:ext uri="{FF2B5EF4-FFF2-40B4-BE49-F238E27FC236}">
                  <a16:creationId xmlns:a16="http://schemas.microsoft.com/office/drawing/2014/main" id="{4552782B-10E0-6D03-C8B5-98FF3E3A8B36}"/>
                </a:ext>
              </a:extLst>
            </p:cNvPr>
            <p:cNvSpPr/>
            <p:nvPr/>
          </p:nvSpPr>
          <p:spPr>
            <a:xfrm>
              <a:off x="9104217" y="2276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2" name="Star: 7 Points 21">
              <a:extLst>
                <a:ext uri="{FF2B5EF4-FFF2-40B4-BE49-F238E27FC236}">
                  <a16:creationId xmlns:a16="http://schemas.microsoft.com/office/drawing/2014/main" id="{329903ED-5F66-ED90-6DB5-E4FD287622A5}"/>
                </a:ext>
              </a:extLst>
            </p:cNvPr>
            <p:cNvSpPr/>
            <p:nvPr/>
          </p:nvSpPr>
          <p:spPr>
            <a:xfrm>
              <a:off x="9212217" y="2167209"/>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Star: 7 Points 22">
              <a:extLst>
                <a:ext uri="{FF2B5EF4-FFF2-40B4-BE49-F238E27FC236}">
                  <a16:creationId xmlns:a16="http://schemas.microsoft.com/office/drawing/2014/main" id="{F2FBAE41-C68D-1715-BB59-C39293E5B1C2}"/>
                </a:ext>
              </a:extLst>
            </p:cNvPr>
            <p:cNvSpPr/>
            <p:nvPr/>
          </p:nvSpPr>
          <p:spPr>
            <a:xfrm>
              <a:off x="9457913" y="2323786"/>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Star: 7 Points 23">
              <a:extLst>
                <a:ext uri="{FF2B5EF4-FFF2-40B4-BE49-F238E27FC236}">
                  <a16:creationId xmlns:a16="http://schemas.microsoft.com/office/drawing/2014/main" id="{4459B22F-FDDA-51B6-0BEA-5318131DC36F}"/>
                </a:ext>
              </a:extLst>
            </p:cNvPr>
            <p:cNvSpPr/>
            <p:nvPr/>
          </p:nvSpPr>
          <p:spPr>
            <a:xfrm>
              <a:off x="9588291" y="2441825"/>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28" name="Group 27">
              <a:extLst>
                <a:ext uri="{FF2B5EF4-FFF2-40B4-BE49-F238E27FC236}">
                  <a16:creationId xmlns:a16="http://schemas.microsoft.com/office/drawing/2014/main" id="{791DFDAC-6983-D1D6-FE23-FD4C9768DAE8}"/>
                </a:ext>
              </a:extLst>
            </p:cNvPr>
            <p:cNvGrpSpPr/>
            <p:nvPr/>
          </p:nvGrpSpPr>
          <p:grpSpPr>
            <a:xfrm>
              <a:off x="10064012" y="982738"/>
              <a:ext cx="1211322" cy="459377"/>
              <a:chOff x="9802530" y="5143937"/>
              <a:chExt cx="1211322" cy="459377"/>
            </a:xfrm>
          </p:grpSpPr>
          <p:sp>
            <p:nvSpPr>
              <p:cNvPr id="27" name="TextBox 26">
                <a:extLst>
                  <a:ext uri="{FF2B5EF4-FFF2-40B4-BE49-F238E27FC236}">
                    <a16:creationId xmlns:a16="http://schemas.microsoft.com/office/drawing/2014/main" id="{247B7919-BF83-9DDD-AFBE-A5862D5F6A78}"/>
                  </a:ext>
                </a:extLst>
              </p:cNvPr>
              <p:cNvSpPr txBox="1"/>
              <p:nvPr/>
            </p:nvSpPr>
            <p:spPr>
              <a:xfrm>
                <a:off x="9802530" y="5143937"/>
                <a:ext cx="1211322" cy="459377"/>
              </a:xfrm>
              <a:prstGeom prst="rect">
                <a:avLst/>
              </a:prstGeom>
              <a:solidFill>
                <a:schemeClr val="bg1"/>
              </a:solidFill>
            </p:spPr>
            <p:txBody>
              <a:bodyPr wrap="none" rtlCol="0">
                <a:spAutoFit/>
              </a:bodyPr>
              <a:lstStyle/>
              <a:p>
                <a:r>
                  <a:rPr lang="en-IE" sz="900" dirty="0"/>
                  <a:t>       Carbonate-hosted</a:t>
                </a:r>
              </a:p>
              <a:p>
                <a:endParaRPr lang="en-IE" sz="1000" dirty="0"/>
              </a:p>
              <a:p>
                <a:r>
                  <a:rPr lang="en-IE" sz="900" dirty="0"/>
                  <a:t>       SedEx (Varesh-type)</a:t>
                </a:r>
              </a:p>
            </p:txBody>
          </p:sp>
          <p:sp>
            <p:nvSpPr>
              <p:cNvPr id="25" name="Star: 7 Points 24">
                <a:extLst>
                  <a:ext uri="{FF2B5EF4-FFF2-40B4-BE49-F238E27FC236}">
                    <a16:creationId xmlns:a16="http://schemas.microsoft.com/office/drawing/2014/main" id="{E5853413-EBB2-C604-70B7-02420961EBBB}"/>
                  </a:ext>
                </a:extLst>
              </p:cNvPr>
              <p:cNvSpPr/>
              <p:nvPr/>
            </p:nvSpPr>
            <p:spPr>
              <a:xfrm>
                <a:off x="9887534" y="5440879"/>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Star: 7 Points 25">
                <a:extLst>
                  <a:ext uri="{FF2B5EF4-FFF2-40B4-BE49-F238E27FC236}">
                    <a16:creationId xmlns:a16="http://schemas.microsoft.com/office/drawing/2014/main" id="{857C570F-E75C-82DC-5F1F-33D7BB728211}"/>
                  </a:ext>
                </a:extLst>
              </p:cNvPr>
              <p:cNvSpPr/>
              <p:nvPr/>
            </p:nvSpPr>
            <p:spPr>
              <a:xfrm>
                <a:off x="9891056" y="5193531"/>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29" name="TextBox 28">
              <a:extLst>
                <a:ext uri="{FF2B5EF4-FFF2-40B4-BE49-F238E27FC236}">
                  <a16:creationId xmlns:a16="http://schemas.microsoft.com/office/drawing/2014/main" id="{47BD879C-0249-B44D-7077-B1C5A98FA003}"/>
                </a:ext>
              </a:extLst>
            </p:cNvPr>
            <p:cNvSpPr txBox="1"/>
            <p:nvPr/>
          </p:nvSpPr>
          <p:spPr>
            <a:xfrm>
              <a:off x="9751883" y="2628570"/>
              <a:ext cx="1140056" cy="261610"/>
            </a:xfrm>
            <a:prstGeom prst="rect">
              <a:avLst/>
            </a:prstGeom>
            <a:noFill/>
          </p:spPr>
          <p:txBody>
            <a:bodyPr wrap="none" rtlCol="0">
              <a:spAutoFit/>
            </a:bodyPr>
            <a:lstStyle/>
            <a:p>
              <a:r>
                <a:rPr lang="en-IE" sz="1100" dirty="0">
                  <a:solidFill>
                    <a:srgbClr val="FF0000"/>
                  </a:solidFill>
                  <a:effectLst>
                    <a:outerShdw blurRad="38100" dist="38100" dir="2700000" algn="tl">
                      <a:srgbClr val="000000">
                        <a:alpha val="43137"/>
                      </a:srgbClr>
                    </a:outerShdw>
                  </a:effectLst>
                </a:rPr>
                <a:t>Sedmochislenitsi</a:t>
              </a:r>
            </a:p>
          </p:txBody>
        </p:sp>
        <p:sp>
          <p:nvSpPr>
            <p:cNvPr id="30" name="TextBox 29">
              <a:extLst>
                <a:ext uri="{FF2B5EF4-FFF2-40B4-BE49-F238E27FC236}">
                  <a16:creationId xmlns:a16="http://schemas.microsoft.com/office/drawing/2014/main" id="{B00EBA45-351C-7709-8BD1-E67294F924C6}"/>
                </a:ext>
              </a:extLst>
            </p:cNvPr>
            <p:cNvSpPr txBox="1"/>
            <p:nvPr/>
          </p:nvSpPr>
          <p:spPr>
            <a:xfrm rot="19938698">
              <a:off x="8277208" y="2177898"/>
              <a:ext cx="909993" cy="276999"/>
            </a:xfrm>
            <a:prstGeom prst="rect">
              <a:avLst/>
            </a:prstGeom>
            <a:noFill/>
          </p:spPr>
          <p:txBody>
            <a:bodyPr wrap="none" rtlCol="0">
              <a:spAutoFit/>
            </a:bodyPr>
            <a:lstStyle/>
            <a:p>
              <a:r>
                <a:rPr lang="en-IE" sz="1200" dirty="0">
                  <a:solidFill>
                    <a:srgbClr val="FF0000"/>
                  </a:solidFill>
                  <a:effectLst>
                    <a:outerShdw blurRad="38100" dist="38100" dir="2700000" algn="tl">
                      <a:srgbClr val="000000">
                        <a:alpha val="43137"/>
                      </a:srgbClr>
                    </a:outerShdw>
                  </a:effectLst>
                </a:rPr>
                <a:t>APT District</a:t>
              </a:r>
            </a:p>
          </p:txBody>
        </p:sp>
      </p:grpSp>
      <p:grpSp>
        <p:nvGrpSpPr>
          <p:cNvPr id="46" name="Group 45">
            <a:extLst>
              <a:ext uri="{FF2B5EF4-FFF2-40B4-BE49-F238E27FC236}">
                <a16:creationId xmlns:a16="http://schemas.microsoft.com/office/drawing/2014/main" id="{07F3D090-5052-B5B6-F6DD-D9F2F7776A7D}"/>
              </a:ext>
            </a:extLst>
          </p:cNvPr>
          <p:cNvGrpSpPr/>
          <p:nvPr/>
        </p:nvGrpSpPr>
        <p:grpSpPr>
          <a:xfrm>
            <a:off x="617471" y="1073981"/>
            <a:ext cx="5011699" cy="4466354"/>
            <a:chOff x="1265647" y="115843"/>
            <a:chExt cx="4579061" cy="4102731"/>
          </a:xfrm>
        </p:grpSpPr>
        <p:pic>
          <p:nvPicPr>
            <p:cNvPr id="1026" name="Picture 2" descr="2 Tectonostratigraphic units of Europe. Red colors = Precambrian ...">
              <a:extLst>
                <a:ext uri="{FF2B5EF4-FFF2-40B4-BE49-F238E27FC236}">
                  <a16:creationId xmlns:a16="http://schemas.microsoft.com/office/drawing/2014/main" id="{7B7BE8C3-00C5-589B-8544-24E1B658CC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4" t="26622" r="1192" b="897"/>
            <a:stretch/>
          </p:blipFill>
          <p:spPr bwMode="auto">
            <a:xfrm>
              <a:off x="1265647" y="115843"/>
              <a:ext cx="4579061" cy="4102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Star: 7 Points 31">
              <a:extLst>
                <a:ext uri="{FF2B5EF4-FFF2-40B4-BE49-F238E27FC236}">
                  <a16:creationId xmlns:a16="http://schemas.microsoft.com/office/drawing/2014/main" id="{38DFD1A9-D99A-0B86-BDCE-E01F849A5DE3}"/>
                </a:ext>
              </a:extLst>
            </p:cNvPr>
            <p:cNvSpPr/>
            <p:nvPr/>
          </p:nvSpPr>
          <p:spPr>
            <a:xfrm>
              <a:off x="3712824" y="2528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Star: 7 Points 32">
              <a:extLst>
                <a:ext uri="{FF2B5EF4-FFF2-40B4-BE49-F238E27FC236}">
                  <a16:creationId xmlns:a16="http://schemas.microsoft.com/office/drawing/2014/main" id="{61903F31-5D41-9A2C-5B7D-104C574EA447}"/>
                </a:ext>
              </a:extLst>
            </p:cNvPr>
            <p:cNvSpPr/>
            <p:nvPr/>
          </p:nvSpPr>
          <p:spPr>
            <a:xfrm>
              <a:off x="3939833" y="258819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4" name="Star: 7 Points 33">
              <a:extLst>
                <a:ext uri="{FF2B5EF4-FFF2-40B4-BE49-F238E27FC236}">
                  <a16:creationId xmlns:a16="http://schemas.microsoft.com/office/drawing/2014/main" id="{75F54A9F-7EEC-D06A-F396-E0A646D7A190}"/>
                </a:ext>
              </a:extLst>
            </p:cNvPr>
            <p:cNvSpPr/>
            <p:nvPr/>
          </p:nvSpPr>
          <p:spPr>
            <a:xfrm>
              <a:off x="4052683" y="2755492"/>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6" name="Star: 7 Points 35">
              <a:extLst>
                <a:ext uri="{FF2B5EF4-FFF2-40B4-BE49-F238E27FC236}">
                  <a16:creationId xmlns:a16="http://schemas.microsoft.com/office/drawing/2014/main" id="{63975A68-F7FE-D392-1FF3-D8303F88AE6A}"/>
                </a:ext>
              </a:extLst>
            </p:cNvPr>
            <p:cNvSpPr/>
            <p:nvPr/>
          </p:nvSpPr>
          <p:spPr>
            <a:xfrm>
              <a:off x="3555177" y="249819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7" name="Star: 7 Points 36">
              <a:extLst>
                <a:ext uri="{FF2B5EF4-FFF2-40B4-BE49-F238E27FC236}">
                  <a16:creationId xmlns:a16="http://schemas.microsoft.com/office/drawing/2014/main" id="{5F6B30EC-359A-EA8B-860A-42B2D4D94AFC}"/>
                </a:ext>
              </a:extLst>
            </p:cNvPr>
            <p:cNvSpPr/>
            <p:nvPr/>
          </p:nvSpPr>
          <p:spPr>
            <a:xfrm>
              <a:off x="3378446" y="2520570"/>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Star: 7 Points 38">
              <a:extLst>
                <a:ext uri="{FF2B5EF4-FFF2-40B4-BE49-F238E27FC236}">
                  <a16:creationId xmlns:a16="http://schemas.microsoft.com/office/drawing/2014/main" id="{2457005C-1251-B828-2923-13F13D3B8B86}"/>
                </a:ext>
              </a:extLst>
            </p:cNvPr>
            <p:cNvSpPr/>
            <p:nvPr/>
          </p:nvSpPr>
          <p:spPr>
            <a:xfrm>
              <a:off x="4844591" y="288400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0" name="Star: 7 Points 39">
              <a:extLst>
                <a:ext uri="{FF2B5EF4-FFF2-40B4-BE49-F238E27FC236}">
                  <a16:creationId xmlns:a16="http://schemas.microsoft.com/office/drawing/2014/main" id="{0492B386-E934-2416-7F84-8764558980A3}"/>
                </a:ext>
              </a:extLst>
            </p:cNvPr>
            <p:cNvSpPr/>
            <p:nvPr/>
          </p:nvSpPr>
          <p:spPr>
            <a:xfrm>
              <a:off x="4355418" y="2852692"/>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1" name="Star: 7 Points 40">
              <a:extLst>
                <a:ext uri="{FF2B5EF4-FFF2-40B4-BE49-F238E27FC236}">
                  <a16:creationId xmlns:a16="http://schemas.microsoft.com/office/drawing/2014/main" id="{5D301E24-F5B8-776C-8418-E6BB4F453466}"/>
                </a:ext>
              </a:extLst>
            </p:cNvPr>
            <p:cNvSpPr/>
            <p:nvPr/>
          </p:nvSpPr>
          <p:spPr>
            <a:xfrm>
              <a:off x="4783327" y="3014692"/>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2" name="TextBox 41">
              <a:extLst>
                <a:ext uri="{FF2B5EF4-FFF2-40B4-BE49-F238E27FC236}">
                  <a16:creationId xmlns:a16="http://schemas.microsoft.com/office/drawing/2014/main" id="{57AD35C1-4408-A2B8-08D4-7604BEB23D67}"/>
                </a:ext>
              </a:extLst>
            </p:cNvPr>
            <p:cNvSpPr txBox="1"/>
            <p:nvPr/>
          </p:nvSpPr>
          <p:spPr>
            <a:xfrm>
              <a:off x="4288975" y="2700829"/>
              <a:ext cx="248985" cy="127223"/>
            </a:xfrm>
            <a:prstGeom prst="rect">
              <a:avLst/>
            </a:prstGeom>
            <a:solidFill>
              <a:schemeClr val="bg1"/>
            </a:solidFill>
          </p:spPr>
          <p:txBody>
            <a:bodyPr wrap="none" lIns="0" tIns="0" rIns="0" bIns="0" rtlCol="0">
              <a:spAutoFit/>
            </a:bodyPr>
            <a:lstStyle/>
            <a:p>
              <a:r>
                <a:rPr lang="en-IE" sz="900" b="1" dirty="0" err="1"/>
                <a:t>Vares</a:t>
              </a:r>
              <a:endParaRPr lang="en-IE" sz="900" b="1" dirty="0"/>
            </a:p>
          </p:txBody>
        </p:sp>
        <p:sp>
          <p:nvSpPr>
            <p:cNvPr id="43" name="TextBox 42">
              <a:extLst>
                <a:ext uri="{FF2B5EF4-FFF2-40B4-BE49-F238E27FC236}">
                  <a16:creationId xmlns:a16="http://schemas.microsoft.com/office/drawing/2014/main" id="{E09D57B8-BA8D-BA37-890C-8EEA4AA9460A}"/>
                </a:ext>
              </a:extLst>
            </p:cNvPr>
            <p:cNvSpPr txBox="1"/>
            <p:nvPr/>
          </p:nvSpPr>
          <p:spPr>
            <a:xfrm>
              <a:off x="4492432" y="3185110"/>
              <a:ext cx="573875" cy="138499"/>
            </a:xfrm>
            <a:prstGeom prst="rect">
              <a:avLst/>
            </a:prstGeom>
            <a:solidFill>
              <a:schemeClr val="bg1"/>
            </a:solidFill>
          </p:spPr>
          <p:txBody>
            <a:bodyPr wrap="none" lIns="0" tIns="0" rIns="0" bIns="0" rtlCol="0">
              <a:spAutoFit/>
            </a:bodyPr>
            <a:lstStyle/>
            <a:p>
              <a:r>
                <a:rPr lang="en-IE" sz="900" b="1" dirty="0" err="1"/>
                <a:t>Kremikovtsi</a:t>
              </a:r>
              <a:endParaRPr lang="en-IE" sz="900" b="1" dirty="0"/>
            </a:p>
          </p:txBody>
        </p:sp>
        <p:sp>
          <p:nvSpPr>
            <p:cNvPr id="44" name="TextBox 43">
              <a:extLst>
                <a:ext uri="{FF2B5EF4-FFF2-40B4-BE49-F238E27FC236}">
                  <a16:creationId xmlns:a16="http://schemas.microsoft.com/office/drawing/2014/main" id="{D4D88F96-6C0C-178F-1652-96C303FA4B49}"/>
                </a:ext>
              </a:extLst>
            </p:cNvPr>
            <p:cNvSpPr txBox="1"/>
            <p:nvPr/>
          </p:nvSpPr>
          <p:spPr>
            <a:xfrm>
              <a:off x="4752295" y="2712580"/>
              <a:ext cx="811119" cy="138499"/>
            </a:xfrm>
            <a:prstGeom prst="rect">
              <a:avLst/>
            </a:prstGeom>
            <a:solidFill>
              <a:schemeClr val="bg1"/>
            </a:solidFill>
          </p:spPr>
          <p:txBody>
            <a:bodyPr wrap="none" lIns="0" tIns="0" rIns="0" bIns="0" rtlCol="0">
              <a:spAutoFit/>
            </a:bodyPr>
            <a:lstStyle/>
            <a:p>
              <a:r>
                <a:rPr lang="en-IE" sz="900" b="1" dirty="0"/>
                <a:t>Sedmochislenitsi</a:t>
              </a:r>
            </a:p>
          </p:txBody>
        </p:sp>
        <p:sp>
          <p:nvSpPr>
            <p:cNvPr id="45" name="TextBox 44">
              <a:extLst>
                <a:ext uri="{FF2B5EF4-FFF2-40B4-BE49-F238E27FC236}">
                  <a16:creationId xmlns:a16="http://schemas.microsoft.com/office/drawing/2014/main" id="{8F931AC5-897F-4072-360C-94457DEADFD4}"/>
                </a:ext>
              </a:extLst>
            </p:cNvPr>
            <p:cNvSpPr txBox="1"/>
            <p:nvPr/>
          </p:nvSpPr>
          <p:spPr>
            <a:xfrm>
              <a:off x="3309488" y="2362653"/>
              <a:ext cx="851195" cy="138499"/>
            </a:xfrm>
            <a:prstGeom prst="rect">
              <a:avLst/>
            </a:prstGeom>
            <a:solidFill>
              <a:schemeClr val="bg1"/>
            </a:solidFill>
          </p:spPr>
          <p:txBody>
            <a:bodyPr wrap="none" lIns="0" tIns="0" rIns="0" bIns="0" rtlCol="0">
              <a:spAutoFit/>
            </a:bodyPr>
            <a:lstStyle/>
            <a:p>
              <a:r>
                <a:rPr lang="en-IE" sz="900" b="1" dirty="0"/>
                <a:t>Bleiberg - </a:t>
              </a:r>
              <a:r>
                <a:rPr lang="en-IE" sz="900" b="1" dirty="0" err="1"/>
                <a:t>Mezica</a:t>
              </a:r>
              <a:endParaRPr lang="en-IE" sz="900" b="1" dirty="0"/>
            </a:p>
          </p:txBody>
        </p:sp>
      </p:grpSp>
      <p:sp>
        <p:nvSpPr>
          <p:cNvPr id="51" name="TextBox 50">
            <a:extLst>
              <a:ext uri="{FF2B5EF4-FFF2-40B4-BE49-F238E27FC236}">
                <a16:creationId xmlns:a16="http://schemas.microsoft.com/office/drawing/2014/main" id="{7D30FEA7-0271-2292-F28F-28956284D4B5}"/>
              </a:ext>
            </a:extLst>
          </p:cNvPr>
          <p:cNvSpPr txBox="1"/>
          <p:nvPr/>
        </p:nvSpPr>
        <p:spPr>
          <a:xfrm>
            <a:off x="5974639" y="5654337"/>
            <a:ext cx="5683961" cy="553998"/>
          </a:xfrm>
          <a:prstGeom prst="rect">
            <a:avLst/>
          </a:prstGeom>
          <a:noFill/>
        </p:spPr>
        <p:txBody>
          <a:bodyPr wrap="square" rtlCol="0">
            <a:spAutoFit/>
          </a:bodyPr>
          <a:lstStyle/>
          <a:p>
            <a:r>
              <a:rPr lang="en-IE" dirty="0" err="1">
                <a:solidFill>
                  <a:schemeClr val="accent4"/>
                </a:solidFill>
              </a:rPr>
              <a:t>Palaeogeographic</a:t>
            </a:r>
            <a:r>
              <a:rPr lang="en-IE" dirty="0">
                <a:solidFill>
                  <a:schemeClr val="accent4"/>
                </a:solidFill>
              </a:rPr>
              <a:t> Setting – Early Triassic (Anisian Stage)</a:t>
            </a:r>
          </a:p>
          <a:p>
            <a:r>
              <a:rPr lang="en-IE" sz="1200" dirty="0">
                <a:solidFill>
                  <a:schemeClr val="accent4"/>
                </a:solidFill>
              </a:rPr>
              <a:t>After </a:t>
            </a:r>
            <a:r>
              <a:rPr lang="en-IE" sz="1200" dirty="0" err="1">
                <a:solidFill>
                  <a:schemeClr val="accent4"/>
                </a:solidFill>
              </a:rPr>
              <a:t>Cosentino</a:t>
            </a:r>
            <a:r>
              <a:rPr lang="en-IE" sz="1200" dirty="0">
                <a:solidFill>
                  <a:schemeClr val="accent4"/>
                </a:solidFill>
              </a:rPr>
              <a:t> </a:t>
            </a:r>
            <a:r>
              <a:rPr lang="en-IE" sz="1200" i="1" dirty="0">
                <a:solidFill>
                  <a:schemeClr val="accent4"/>
                </a:solidFill>
              </a:rPr>
              <a:t>et al </a:t>
            </a:r>
            <a:r>
              <a:rPr lang="en-IE" sz="1200" dirty="0">
                <a:solidFill>
                  <a:schemeClr val="accent4"/>
                </a:solidFill>
              </a:rPr>
              <a:t>(2010)</a:t>
            </a:r>
          </a:p>
        </p:txBody>
      </p:sp>
      <p:sp>
        <p:nvSpPr>
          <p:cNvPr id="52" name="TextBox 51">
            <a:extLst>
              <a:ext uri="{FF2B5EF4-FFF2-40B4-BE49-F238E27FC236}">
                <a16:creationId xmlns:a16="http://schemas.microsoft.com/office/drawing/2014/main" id="{ACFEC722-719F-4E77-7138-C007E21FAD15}"/>
              </a:ext>
            </a:extLst>
          </p:cNvPr>
          <p:cNvSpPr txBox="1"/>
          <p:nvPr/>
        </p:nvSpPr>
        <p:spPr>
          <a:xfrm>
            <a:off x="998825" y="5676034"/>
            <a:ext cx="4120670" cy="553998"/>
          </a:xfrm>
          <a:prstGeom prst="rect">
            <a:avLst/>
          </a:prstGeom>
          <a:noFill/>
        </p:spPr>
        <p:txBody>
          <a:bodyPr wrap="square" rtlCol="0">
            <a:spAutoFit/>
          </a:bodyPr>
          <a:lstStyle/>
          <a:p>
            <a:r>
              <a:rPr lang="en-IE" dirty="0">
                <a:solidFill>
                  <a:schemeClr val="accent4"/>
                </a:solidFill>
              </a:rPr>
              <a:t>Tectonostratigraphic Units</a:t>
            </a:r>
          </a:p>
          <a:p>
            <a:r>
              <a:rPr lang="en-IE" sz="1200" dirty="0">
                <a:solidFill>
                  <a:schemeClr val="accent4"/>
                </a:solidFill>
              </a:rPr>
              <a:t>(From </a:t>
            </a:r>
            <a:r>
              <a:rPr lang="en-IE" sz="1200" dirty="0" err="1">
                <a:solidFill>
                  <a:schemeClr val="accent4"/>
                </a:solidFill>
              </a:rPr>
              <a:t>Harff</a:t>
            </a:r>
            <a:r>
              <a:rPr lang="en-IE" sz="1200" dirty="0">
                <a:solidFill>
                  <a:schemeClr val="accent4"/>
                </a:solidFill>
              </a:rPr>
              <a:t>, J. </a:t>
            </a:r>
            <a:r>
              <a:rPr lang="en-IE" sz="1200" i="1" dirty="0">
                <a:solidFill>
                  <a:schemeClr val="accent4"/>
                </a:solidFill>
              </a:rPr>
              <a:t>et al </a:t>
            </a:r>
            <a:r>
              <a:rPr lang="en-IE" sz="1200" dirty="0">
                <a:solidFill>
                  <a:schemeClr val="accent4"/>
                </a:solidFill>
              </a:rPr>
              <a:t>(2017)</a:t>
            </a:r>
          </a:p>
        </p:txBody>
      </p:sp>
      <p:sp>
        <p:nvSpPr>
          <p:cNvPr id="2" name="Star: 7 Points 1">
            <a:extLst>
              <a:ext uri="{FF2B5EF4-FFF2-40B4-BE49-F238E27FC236}">
                <a16:creationId xmlns:a16="http://schemas.microsoft.com/office/drawing/2014/main" id="{9073C313-7E77-CFEC-5E7D-47EAA91410D2}"/>
              </a:ext>
            </a:extLst>
          </p:cNvPr>
          <p:cNvSpPr/>
          <p:nvPr/>
        </p:nvSpPr>
        <p:spPr>
          <a:xfrm>
            <a:off x="4151569" y="4205796"/>
            <a:ext cx="118204" cy="117572"/>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63B09975-34BF-3E31-CA99-3ABC436E3259}"/>
              </a:ext>
            </a:extLst>
          </p:cNvPr>
          <p:cNvSpPr txBox="1"/>
          <p:nvPr/>
        </p:nvSpPr>
        <p:spPr>
          <a:xfrm>
            <a:off x="3817579" y="4273621"/>
            <a:ext cx="304571" cy="138499"/>
          </a:xfrm>
          <a:prstGeom prst="rect">
            <a:avLst/>
          </a:prstGeom>
          <a:solidFill>
            <a:schemeClr val="bg1"/>
          </a:solidFill>
        </p:spPr>
        <p:txBody>
          <a:bodyPr wrap="none" lIns="0" tIns="0" rIns="0" bIns="0" rtlCol="0">
            <a:spAutoFit/>
          </a:bodyPr>
          <a:lstStyle/>
          <a:p>
            <a:r>
              <a:rPr lang="en-IE" sz="900" b="1" dirty="0" err="1"/>
              <a:t>Bobija</a:t>
            </a:r>
            <a:endParaRPr lang="en-IE" sz="900" b="1" dirty="0"/>
          </a:p>
        </p:txBody>
      </p:sp>
      <p:sp>
        <p:nvSpPr>
          <p:cNvPr id="6" name="Star: 7 Points 5">
            <a:extLst>
              <a:ext uri="{FF2B5EF4-FFF2-40B4-BE49-F238E27FC236}">
                <a16:creationId xmlns:a16="http://schemas.microsoft.com/office/drawing/2014/main" id="{D638532E-62A4-1E38-D079-30393EE305B6}"/>
              </a:ext>
            </a:extLst>
          </p:cNvPr>
          <p:cNvSpPr/>
          <p:nvPr/>
        </p:nvSpPr>
        <p:spPr>
          <a:xfrm>
            <a:off x="9410155" y="2656230"/>
            <a:ext cx="116510" cy="12301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TextBox 12">
            <a:extLst>
              <a:ext uri="{FF2B5EF4-FFF2-40B4-BE49-F238E27FC236}">
                <a16:creationId xmlns:a16="http://schemas.microsoft.com/office/drawing/2014/main" id="{AB06FE21-2F56-92D3-C35D-34A318F840C2}"/>
              </a:ext>
            </a:extLst>
          </p:cNvPr>
          <p:cNvSpPr txBox="1"/>
          <p:nvPr/>
        </p:nvSpPr>
        <p:spPr>
          <a:xfrm rot="18573356">
            <a:off x="8723653" y="3038424"/>
            <a:ext cx="837089" cy="230832"/>
          </a:xfrm>
          <a:prstGeom prst="rect">
            <a:avLst/>
          </a:prstGeom>
          <a:noFill/>
        </p:spPr>
        <p:txBody>
          <a:bodyPr wrap="none" rtlCol="0">
            <a:spAutoFit/>
          </a:bodyPr>
          <a:lstStyle/>
          <a:p>
            <a:r>
              <a:rPr lang="en-IE" sz="900" dirty="0"/>
              <a:t>Vardar Tethys</a:t>
            </a:r>
          </a:p>
        </p:txBody>
      </p:sp>
    </p:spTree>
    <p:extLst>
      <p:ext uri="{BB962C8B-B14F-4D97-AF65-F5344CB8AC3E}">
        <p14:creationId xmlns:p14="http://schemas.microsoft.com/office/powerpoint/2010/main" val="2073170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FAC380C-7655-AE4B-CBB8-A792F26A8BD4}"/>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F9E5A4FF-603E-5D9E-4A13-DCBF3116546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9" name="Picture 8">
              <a:extLst>
                <a:ext uri="{FF2B5EF4-FFF2-40B4-BE49-F238E27FC236}">
                  <a16:creationId xmlns:a16="http://schemas.microsoft.com/office/drawing/2014/main" id="{2DAEBC90-9787-6EA4-AE95-65A54E99BB3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0" name="TextBox 9">
              <a:extLst>
                <a:ext uri="{FF2B5EF4-FFF2-40B4-BE49-F238E27FC236}">
                  <a16:creationId xmlns:a16="http://schemas.microsoft.com/office/drawing/2014/main" id="{9CB3A209-C209-C8A2-8195-60088A04E9ED}"/>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14" name="Picture 13">
            <a:extLst>
              <a:ext uri="{FF2B5EF4-FFF2-40B4-BE49-F238E27FC236}">
                <a16:creationId xmlns:a16="http://schemas.microsoft.com/office/drawing/2014/main" id="{F3EB990D-4D8F-BF2A-BC5E-6CD8525FD36F}"/>
              </a:ext>
            </a:extLst>
          </p:cNvPr>
          <p:cNvPicPr>
            <a:picLocks noChangeAspect="1"/>
          </p:cNvPicPr>
          <p:nvPr/>
        </p:nvPicPr>
        <p:blipFill rotWithShape="1">
          <a:blip r:embed="rId4"/>
          <a:srcRect l="-392" t="206" r="-1" b="1379"/>
          <a:stretch/>
        </p:blipFill>
        <p:spPr>
          <a:xfrm>
            <a:off x="147641" y="1171577"/>
            <a:ext cx="10929934" cy="4892631"/>
          </a:xfrm>
          <a:prstGeom prst="rect">
            <a:avLst/>
          </a:prstGeom>
        </p:spPr>
      </p:pic>
      <p:grpSp>
        <p:nvGrpSpPr>
          <p:cNvPr id="11" name="Group 10">
            <a:extLst>
              <a:ext uri="{FF2B5EF4-FFF2-40B4-BE49-F238E27FC236}">
                <a16:creationId xmlns:a16="http://schemas.microsoft.com/office/drawing/2014/main" id="{01A1661D-A193-8F71-B2FC-E8E4909FA08D}"/>
              </a:ext>
            </a:extLst>
          </p:cNvPr>
          <p:cNvGrpSpPr/>
          <p:nvPr/>
        </p:nvGrpSpPr>
        <p:grpSpPr>
          <a:xfrm>
            <a:off x="723899" y="5229230"/>
            <a:ext cx="2152651" cy="646332"/>
            <a:chOff x="390524" y="4381500"/>
            <a:chExt cx="1933575" cy="570645"/>
          </a:xfrm>
        </p:grpSpPr>
        <p:pic>
          <p:nvPicPr>
            <p:cNvPr id="12" name="Picture 11">
              <a:extLst>
                <a:ext uri="{FF2B5EF4-FFF2-40B4-BE49-F238E27FC236}">
                  <a16:creationId xmlns:a16="http://schemas.microsoft.com/office/drawing/2014/main" id="{E1A729B3-F830-91D0-7CE7-02953D6098A3}"/>
                </a:ext>
              </a:extLst>
            </p:cNvPr>
            <p:cNvPicPr>
              <a:picLocks noChangeAspect="1"/>
            </p:cNvPicPr>
            <p:nvPr/>
          </p:nvPicPr>
          <p:blipFill>
            <a:blip r:embed="rId5"/>
            <a:stretch>
              <a:fillRect/>
            </a:stretch>
          </p:blipFill>
          <p:spPr>
            <a:xfrm>
              <a:off x="485957" y="4619642"/>
              <a:ext cx="1419044" cy="130702"/>
            </a:xfrm>
            <a:prstGeom prst="rect">
              <a:avLst/>
            </a:prstGeom>
          </p:spPr>
        </p:pic>
        <p:sp>
          <p:nvSpPr>
            <p:cNvPr id="13" name="TextBox 12">
              <a:extLst>
                <a:ext uri="{FF2B5EF4-FFF2-40B4-BE49-F238E27FC236}">
                  <a16:creationId xmlns:a16="http://schemas.microsoft.com/office/drawing/2014/main" id="{4D70E6BF-0D50-0DE3-B7F4-568CFDBAC6C3}"/>
                </a:ext>
              </a:extLst>
            </p:cNvPr>
            <p:cNvSpPr txBox="1"/>
            <p:nvPr/>
          </p:nvSpPr>
          <p:spPr>
            <a:xfrm>
              <a:off x="390524" y="4381500"/>
              <a:ext cx="1933575" cy="570645"/>
            </a:xfrm>
            <a:prstGeom prst="rect">
              <a:avLst/>
            </a:prstGeom>
            <a:noFill/>
          </p:spPr>
          <p:txBody>
            <a:bodyPr wrap="square" rtlCol="0">
              <a:spAutoFit/>
            </a:bodyPr>
            <a:lstStyle/>
            <a:p>
              <a:r>
                <a:rPr lang="en-GB" sz="1200" dirty="0"/>
                <a:t>0                  50                100</a:t>
              </a:r>
            </a:p>
            <a:p>
              <a:endParaRPr lang="en-GB" sz="1200" dirty="0"/>
            </a:p>
            <a:p>
              <a:r>
                <a:rPr lang="en-GB" sz="1200" dirty="0"/>
                <a:t>                Metres</a:t>
              </a:r>
              <a:endParaRPr lang="en-IE" sz="1200" dirty="0"/>
            </a:p>
          </p:txBody>
        </p:sp>
      </p:grpSp>
      <p:grpSp>
        <p:nvGrpSpPr>
          <p:cNvPr id="22" name="Group 21">
            <a:extLst>
              <a:ext uri="{FF2B5EF4-FFF2-40B4-BE49-F238E27FC236}">
                <a16:creationId xmlns:a16="http://schemas.microsoft.com/office/drawing/2014/main" id="{5A0BBD6B-0B6E-E296-10C6-EC8DE0C2DA9A}"/>
              </a:ext>
            </a:extLst>
          </p:cNvPr>
          <p:cNvGrpSpPr/>
          <p:nvPr/>
        </p:nvGrpSpPr>
        <p:grpSpPr>
          <a:xfrm>
            <a:off x="8972550" y="1162245"/>
            <a:ext cx="2971800" cy="4895850"/>
            <a:chOff x="8972550" y="1171575"/>
            <a:chExt cx="2971800" cy="4905375"/>
          </a:xfrm>
        </p:grpSpPr>
        <p:sp>
          <p:nvSpPr>
            <p:cNvPr id="17" name="TextBox 16">
              <a:extLst>
                <a:ext uri="{FF2B5EF4-FFF2-40B4-BE49-F238E27FC236}">
                  <a16:creationId xmlns:a16="http://schemas.microsoft.com/office/drawing/2014/main" id="{3D2DA972-9496-7C44-3E72-34A78075F59F}"/>
                </a:ext>
              </a:extLst>
            </p:cNvPr>
            <p:cNvSpPr txBox="1"/>
            <p:nvPr/>
          </p:nvSpPr>
          <p:spPr>
            <a:xfrm>
              <a:off x="8972550" y="4043362"/>
              <a:ext cx="1871663" cy="1672253"/>
            </a:xfrm>
            <a:prstGeom prst="rect">
              <a:avLst/>
            </a:prstGeom>
            <a:solidFill>
              <a:schemeClr val="bg1"/>
            </a:solidFill>
          </p:spPr>
          <p:txBody>
            <a:bodyPr wrap="square" rtlCol="0">
              <a:spAutoFit/>
            </a:bodyPr>
            <a:lstStyle/>
            <a:p>
              <a:endParaRPr lang="en-GB" sz="1050" dirty="0"/>
            </a:p>
            <a:p>
              <a:pPr>
                <a:spcAft>
                  <a:spcPts val="700"/>
                </a:spcAft>
              </a:pPr>
              <a:r>
                <a:rPr lang="en-GB" sz="1050" dirty="0"/>
                <a:t>Galena</a:t>
              </a:r>
            </a:p>
            <a:p>
              <a:pPr>
                <a:spcAft>
                  <a:spcPts val="700"/>
                </a:spcAft>
              </a:pPr>
              <a:r>
                <a:rPr lang="en-GB" sz="1050" dirty="0"/>
                <a:t>Galena – Sphalerite</a:t>
              </a:r>
            </a:p>
            <a:p>
              <a:pPr>
                <a:spcAft>
                  <a:spcPts val="700"/>
                </a:spcAft>
              </a:pPr>
              <a:r>
                <a:rPr lang="en-GB" sz="1050" dirty="0"/>
                <a:t>Sphalerite</a:t>
              </a:r>
            </a:p>
            <a:p>
              <a:pPr>
                <a:spcAft>
                  <a:spcPts val="700"/>
                </a:spcAft>
              </a:pPr>
              <a:r>
                <a:rPr lang="en-GB" sz="1050" dirty="0"/>
                <a:t>Tennantite - Chalcopyrite</a:t>
              </a:r>
            </a:p>
            <a:p>
              <a:pPr>
                <a:spcAft>
                  <a:spcPts val="700"/>
                </a:spcAft>
              </a:pPr>
              <a:r>
                <a:rPr lang="en-GB" sz="1050" dirty="0"/>
                <a:t>Tennantite – Bornite</a:t>
              </a:r>
            </a:p>
            <a:p>
              <a:pPr>
                <a:spcAft>
                  <a:spcPts val="600"/>
                </a:spcAft>
              </a:pPr>
              <a:endParaRPr lang="en-IE" sz="1050" dirty="0"/>
            </a:p>
          </p:txBody>
        </p:sp>
        <p:pic>
          <p:nvPicPr>
            <p:cNvPr id="19" name="Picture 18">
              <a:extLst>
                <a:ext uri="{FF2B5EF4-FFF2-40B4-BE49-F238E27FC236}">
                  <a16:creationId xmlns:a16="http://schemas.microsoft.com/office/drawing/2014/main" id="{D025C3D0-586E-D277-1BC1-76B19EDB404F}"/>
                </a:ext>
              </a:extLst>
            </p:cNvPr>
            <p:cNvPicPr>
              <a:picLocks noChangeAspect="1"/>
            </p:cNvPicPr>
            <p:nvPr/>
          </p:nvPicPr>
          <p:blipFill>
            <a:blip r:embed="rId6"/>
            <a:stretch>
              <a:fillRect/>
            </a:stretch>
          </p:blipFill>
          <p:spPr>
            <a:xfrm>
              <a:off x="9444113" y="2481446"/>
              <a:ext cx="619421" cy="1490480"/>
            </a:xfrm>
            <a:prstGeom prst="rect">
              <a:avLst/>
            </a:prstGeom>
          </p:spPr>
        </p:pic>
        <p:sp>
          <p:nvSpPr>
            <p:cNvPr id="21" name="Rectangle 20">
              <a:extLst>
                <a:ext uri="{FF2B5EF4-FFF2-40B4-BE49-F238E27FC236}">
                  <a16:creationId xmlns:a16="http://schemas.microsoft.com/office/drawing/2014/main" id="{21FDCC92-D868-55B6-D73A-A199CDAF4423}"/>
                </a:ext>
              </a:extLst>
            </p:cNvPr>
            <p:cNvSpPr/>
            <p:nvPr/>
          </p:nvSpPr>
          <p:spPr>
            <a:xfrm>
              <a:off x="10599576" y="1171575"/>
              <a:ext cx="1344774" cy="49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70B46EB8-008E-1BD3-7154-FC7CB8D672AC}"/>
                </a:ext>
              </a:extLst>
            </p:cNvPr>
            <p:cNvSpPr txBox="1"/>
            <p:nvPr/>
          </p:nvSpPr>
          <p:spPr>
            <a:xfrm>
              <a:off x="10058399" y="2562206"/>
              <a:ext cx="1685926" cy="1800493"/>
            </a:xfrm>
            <a:prstGeom prst="rect">
              <a:avLst/>
            </a:prstGeom>
            <a:solidFill>
              <a:schemeClr val="bg1"/>
            </a:solidFill>
          </p:spPr>
          <p:txBody>
            <a:bodyPr wrap="square" rtlCol="0">
              <a:spAutoFit/>
            </a:bodyPr>
            <a:lstStyle/>
            <a:p>
              <a:r>
                <a:rPr lang="en-GB" sz="1100" dirty="0"/>
                <a:t>Dolomitization</a:t>
              </a:r>
            </a:p>
            <a:p>
              <a:endParaRPr lang="en-GB" sz="1100" dirty="0"/>
            </a:p>
            <a:p>
              <a:endParaRPr lang="en-GB" sz="1100" dirty="0"/>
            </a:p>
            <a:p>
              <a:r>
                <a:rPr lang="en-GB" sz="1100" dirty="0"/>
                <a:t>Mogila Fm</a:t>
              </a:r>
            </a:p>
            <a:p>
              <a:endParaRPr lang="en-GB" sz="600" dirty="0"/>
            </a:p>
            <a:p>
              <a:r>
                <a:rPr lang="en-GB" sz="1100" dirty="0"/>
                <a:t>Svizdol Fm</a:t>
              </a:r>
            </a:p>
            <a:p>
              <a:endParaRPr lang="en-GB" sz="600" dirty="0"/>
            </a:p>
            <a:p>
              <a:r>
                <a:rPr lang="en-GB" sz="1100" dirty="0"/>
                <a:t>Carboniferous phyllites</a:t>
              </a:r>
            </a:p>
            <a:p>
              <a:endParaRPr lang="en-GB" sz="1100" dirty="0"/>
            </a:p>
            <a:p>
              <a:endParaRPr lang="en-GB" sz="1100" dirty="0"/>
            </a:p>
            <a:p>
              <a:endParaRPr lang="en-IE" sz="1100" dirty="0"/>
            </a:p>
          </p:txBody>
        </p:sp>
      </p:grpSp>
      <p:sp>
        <p:nvSpPr>
          <p:cNvPr id="28" name="TextBox 27">
            <a:extLst>
              <a:ext uri="{FF2B5EF4-FFF2-40B4-BE49-F238E27FC236}">
                <a16:creationId xmlns:a16="http://schemas.microsoft.com/office/drawing/2014/main" id="{F10700EC-D301-4783-52B6-AB0AA115E8D6}"/>
              </a:ext>
            </a:extLst>
          </p:cNvPr>
          <p:cNvSpPr txBox="1"/>
          <p:nvPr/>
        </p:nvSpPr>
        <p:spPr>
          <a:xfrm>
            <a:off x="361950" y="1323975"/>
            <a:ext cx="493981" cy="369332"/>
          </a:xfrm>
          <a:prstGeom prst="rect">
            <a:avLst/>
          </a:prstGeom>
          <a:noFill/>
        </p:spPr>
        <p:txBody>
          <a:bodyPr wrap="none" rtlCol="0">
            <a:spAutoFit/>
          </a:bodyPr>
          <a:lstStyle/>
          <a:p>
            <a:r>
              <a:rPr lang="en-GB" dirty="0"/>
              <a:t>SW</a:t>
            </a:r>
            <a:endParaRPr lang="en-IE" dirty="0"/>
          </a:p>
        </p:txBody>
      </p:sp>
      <p:sp>
        <p:nvSpPr>
          <p:cNvPr id="29" name="TextBox 28">
            <a:extLst>
              <a:ext uri="{FF2B5EF4-FFF2-40B4-BE49-F238E27FC236}">
                <a16:creationId xmlns:a16="http://schemas.microsoft.com/office/drawing/2014/main" id="{35FAD9A3-2E05-32B8-5A59-C442CA56C1C6}"/>
              </a:ext>
            </a:extLst>
          </p:cNvPr>
          <p:cNvSpPr txBox="1"/>
          <p:nvPr/>
        </p:nvSpPr>
        <p:spPr>
          <a:xfrm>
            <a:off x="11287125" y="1295400"/>
            <a:ext cx="445956" cy="369332"/>
          </a:xfrm>
          <a:prstGeom prst="rect">
            <a:avLst/>
          </a:prstGeom>
          <a:noFill/>
        </p:spPr>
        <p:txBody>
          <a:bodyPr wrap="none" rtlCol="0">
            <a:spAutoFit/>
          </a:bodyPr>
          <a:lstStyle/>
          <a:p>
            <a:r>
              <a:rPr lang="en-GB" dirty="0"/>
              <a:t>NE</a:t>
            </a:r>
            <a:endParaRPr lang="en-IE" dirty="0"/>
          </a:p>
        </p:txBody>
      </p:sp>
      <p:sp>
        <p:nvSpPr>
          <p:cNvPr id="30" name="TextBox 29">
            <a:extLst>
              <a:ext uri="{FF2B5EF4-FFF2-40B4-BE49-F238E27FC236}">
                <a16:creationId xmlns:a16="http://schemas.microsoft.com/office/drawing/2014/main" id="{D1B27CFA-8BF2-853D-33FD-D2C0697CB2C2}"/>
              </a:ext>
            </a:extLst>
          </p:cNvPr>
          <p:cNvSpPr txBox="1"/>
          <p:nvPr/>
        </p:nvSpPr>
        <p:spPr>
          <a:xfrm>
            <a:off x="9715500" y="6143625"/>
            <a:ext cx="3086100" cy="276999"/>
          </a:xfrm>
          <a:prstGeom prst="rect">
            <a:avLst/>
          </a:prstGeom>
          <a:noFill/>
        </p:spPr>
        <p:txBody>
          <a:bodyPr wrap="square" rtlCol="0">
            <a:spAutoFit/>
          </a:bodyPr>
          <a:lstStyle/>
          <a:p>
            <a:r>
              <a:rPr lang="en-IE" sz="1200" i="1" dirty="0">
                <a:solidFill>
                  <a:schemeClr val="bg1"/>
                </a:solidFill>
                <a:effectLst/>
                <a:latin typeface="Calibri" panose="020F0502020204030204" pitchFamily="34" charset="0"/>
                <a:ea typeface="Calibri" panose="020F0502020204030204" pitchFamily="34" charset="0"/>
              </a:rPr>
              <a:t>After </a:t>
            </a:r>
            <a:r>
              <a:rPr lang="en-IE" sz="1200" i="1" dirty="0" err="1">
                <a:solidFill>
                  <a:schemeClr val="bg1"/>
                </a:solidFill>
                <a:effectLst/>
                <a:latin typeface="Calibri" panose="020F0502020204030204" pitchFamily="34" charset="0"/>
                <a:ea typeface="Calibri" panose="020F0502020204030204" pitchFamily="34" charset="0"/>
              </a:rPr>
              <a:t>Atanassova</a:t>
            </a:r>
            <a:r>
              <a:rPr lang="en-IE" sz="1200" i="1" dirty="0">
                <a:solidFill>
                  <a:schemeClr val="bg1"/>
                </a:solidFill>
                <a:latin typeface="Calibri" panose="020F0502020204030204" pitchFamily="34" charset="0"/>
                <a:ea typeface="Calibri" panose="020F0502020204030204" pitchFamily="34" charset="0"/>
              </a:rPr>
              <a:t>  </a:t>
            </a:r>
            <a:r>
              <a:rPr lang="en-IE" sz="1200" i="1" dirty="0">
                <a:solidFill>
                  <a:schemeClr val="bg1"/>
                </a:solidFill>
                <a:effectLst/>
                <a:latin typeface="Calibri" panose="020F0502020204030204" pitchFamily="34" charset="0"/>
                <a:ea typeface="Calibri" panose="020F0502020204030204" pitchFamily="34" charset="0"/>
              </a:rPr>
              <a:t>(2015) </a:t>
            </a:r>
            <a:endParaRPr lang="en-IE" sz="1200" i="1" dirty="0">
              <a:solidFill>
                <a:schemeClr val="bg1"/>
              </a:solidFill>
            </a:endParaRPr>
          </a:p>
        </p:txBody>
      </p:sp>
      <p:sp>
        <p:nvSpPr>
          <p:cNvPr id="31" name="Rectangle 30">
            <a:extLst>
              <a:ext uri="{FF2B5EF4-FFF2-40B4-BE49-F238E27FC236}">
                <a16:creationId xmlns:a16="http://schemas.microsoft.com/office/drawing/2014/main" id="{435F0906-B247-9782-10B6-B5DBBF2593F7}"/>
              </a:ext>
            </a:extLst>
          </p:cNvPr>
          <p:cNvSpPr/>
          <p:nvPr/>
        </p:nvSpPr>
        <p:spPr>
          <a:xfrm>
            <a:off x="9429750" y="2447925"/>
            <a:ext cx="1781175"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08515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423CD3-934E-8E90-EEFC-BD15A011539C}"/>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169ACEA4-56C8-5F44-EC7C-F88F9E67D48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10">
              <a:extLst>
                <a:ext uri="{FF2B5EF4-FFF2-40B4-BE49-F238E27FC236}">
                  <a16:creationId xmlns:a16="http://schemas.microsoft.com/office/drawing/2014/main" id="{E78C0BD6-A10B-0D45-7612-AFBA800D21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2" name="TextBox 11">
              <a:extLst>
                <a:ext uri="{FF2B5EF4-FFF2-40B4-BE49-F238E27FC236}">
                  <a16:creationId xmlns:a16="http://schemas.microsoft.com/office/drawing/2014/main" id="{411EF193-DEE6-335B-47F6-AAE5060523CE}"/>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30" name="Picture 29">
            <a:extLst>
              <a:ext uri="{FF2B5EF4-FFF2-40B4-BE49-F238E27FC236}">
                <a16:creationId xmlns:a16="http://schemas.microsoft.com/office/drawing/2014/main" id="{9307FA05-E2AC-62D4-88CC-B0CA90DA1DD6}"/>
              </a:ext>
            </a:extLst>
          </p:cNvPr>
          <p:cNvPicPr>
            <a:picLocks noChangeAspect="1"/>
          </p:cNvPicPr>
          <p:nvPr/>
        </p:nvPicPr>
        <p:blipFill rotWithShape="1">
          <a:blip r:embed="rId4"/>
          <a:srcRect l="350" r="-1"/>
          <a:stretch/>
        </p:blipFill>
        <p:spPr>
          <a:xfrm>
            <a:off x="200026" y="1171576"/>
            <a:ext cx="10896600" cy="4881600"/>
          </a:xfrm>
          <a:prstGeom prst="rect">
            <a:avLst/>
          </a:prstGeom>
        </p:spPr>
      </p:pic>
      <p:grpSp>
        <p:nvGrpSpPr>
          <p:cNvPr id="6" name="Group 5">
            <a:extLst>
              <a:ext uri="{FF2B5EF4-FFF2-40B4-BE49-F238E27FC236}">
                <a16:creationId xmlns:a16="http://schemas.microsoft.com/office/drawing/2014/main" id="{8E225F65-F0D1-9F1C-3401-14F18B9899FB}"/>
              </a:ext>
            </a:extLst>
          </p:cNvPr>
          <p:cNvGrpSpPr/>
          <p:nvPr/>
        </p:nvGrpSpPr>
        <p:grpSpPr>
          <a:xfrm>
            <a:off x="723899" y="5229230"/>
            <a:ext cx="2152651" cy="646332"/>
            <a:chOff x="390524" y="4381500"/>
            <a:chExt cx="1933575" cy="570645"/>
          </a:xfrm>
        </p:grpSpPr>
        <p:pic>
          <p:nvPicPr>
            <p:cNvPr id="7" name="Picture 6">
              <a:extLst>
                <a:ext uri="{FF2B5EF4-FFF2-40B4-BE49-F238E27FC236}">
                  <a16:creationId xmlns:a16="http://schemas.microsoft.com/office/drawing/2014/main" id="{E98B1B9B-B42B-2117-C069-97B7ACC045D0}"/>
                </a:ext>
              </a:extLst>
            </p:cNvPr>
            <p:cNvPicPr>
              <a:picLocks noChangeAspect="1"/>
            </p:cNvPicPr>
            <p:nvPr/>
          </p:nvPicPr>
          <p:blipFill>
            <a:blip r:embed="rId5"/>
            <a:stretch>
              <a:fillRect/>
            </a:stretch>
          </p:blipFill>
          <p:spPr>
            <a:xfrm>
              <a:off x="485957" y="4619642"/>
              <a:ext cx="1419044" cy="130702"/>
            </a:xfrm>
            <a:prstGeom prst="rect">
              <a:avLst/>
            </a:prstGeom>
          </p:spPr>
        </p:pic>
        <p:sp>
          <p:nvSpPr>
            <p:cNvPr id="8" name="TextBox 7">
              <a:extLst>
                <a:ext uri="{FF2B5EF4-FFF2-40B4-BE49-F238E27FC236}">
                  <a16:creationId xmlns:a16="http://schemas.microsoft.com/office/drawing/2014/main" id="{3DDE69B2-EE26-DC61-8DE6-4FEB1909F9EA}"/>
                </a:ext>
              </a:extLst>
            </p:cNvPr>
            <p:cNvSpPr txBox="1"/>
            <p:nvPr/>
          </p:nvSpPr>
          <p:spPr>
            <a:xfrm>
              <a:off x="390524" y="4381500"/>
              <a:ext cx="1933575" cy="570645"/>
            </a:xfrm>
            <a:prstGeom prst="rect">
              <a:avLst/>
            </a:prstGeom>
            <a:noFill/>
          </p:spPr>
          <p:txBody>
            <a:bodyPr wrap="square" rtlCol="0">
              <a:spAutoFit/>
            </a:bodyPr>
            <a:lstStyle/>
            <a:p>
              <a:r>
                <a:rPr lang="en-GB" sz="1200" dirty="0"/>
                <a:t>0                  50                100</a:t>
              </a:r>
            </a:p>
            <a:p>
              <a:endParaRPr lang="en-GB" sz="1200" dirty="0"/>
            </a:p>
            <a:p>
              <a:r>
                <a:rPr lang="en-GB" sz="1200" dirty="0"/>
                <a:t>                Metres</a:t>
              </a:r>
              <a:endParaRPr lang="en-IE" sz="1200" dirty="0"/>
            </a:p>
          </p:txBody>
        </p:sp>
      </p:grpSp>
      <p:sp>
        <p:nvSpPr>
          <p:cNvPr id="15" name="TextBox 14">
            <a:extLst>
              <a:ext uri="{FF2B5EF4-FFF2-40B4-BE49-F238E27FC236}">
                <a16:creationId xmlns:a16="http://schemas.microsoft.com/office/drawing/2014/main" id="{EF171ACC-B555-D988-7FBC-BD22AB496FE7}"/>
              </a:ext>
            </a:extLst>
          </p:cNvPr>
          <p:cNvSpPr txBox="1"/>
          <p:nvPr/>
        </p:nvSpPr>
        <p:spPr>
          <a:xfrm>
            <a:off x="8972550" y="4043362"/>
            <a:ext cx="1871663" cy="1672253"/>
          </a:xfrm>
          <a:prstGeom prst="rect">
            <a:avLst/>
          </a:prstGeom>
          <a:solidFill>
            <a:schemeClr val="bg1"/>
          </a:solidFill>
        </p:spPr>
        <p:txBody>
          <a:bodyPr wrap="square" rtlCol="0">
            <a:spAutoFit/>
          </a:bodyPr>
          <a:lstStyle/>
          <a:p>
            <a:endParaRPr lang="en-GB" sz="1050" dirty="0"/>
          </a:p>
          <a:p>
            <a:pPr>
              <a:spcAft>
                <a:spcPts val="700"/>
              </a:spcAft>
            </a:pPr>
            <a:r>
              <a:rPr lang="en-GB" sz="1050" dirty="0"/>
              <a:t>Galena</a:t>
            </a:r>
          </a:p>
          <a:p>
            <a:pPr>
              <a:spcAft>
                <a:spcPts val="700"/>
              </a:spcAft>
            </a:pPr>
            <a:r>
              <a:rPr lang="en-GB" sz="1050" dirty="0"/>
              <a:t>Galena – Sphalerite</a:t>
            </a:r>
          </a:p>
          <a:p>
            <a:pPr>
              <a:spcAft>
                <a:spcPts val="700"/>
              </a:spcAft>
            </a:pPr>
            <a:r>
              <a:rPr lang="en-GB" sz="1050" dirty="0"/>
              <a:t>Sphalerite</a:t>
            </a:r>
          </a:p>
          <a:p>
            <a:pPr>
              <a:spcAft>
                <a:spcPts val="700"/>
              </a:spcAft>
            </a:pPr>
            <a:r>
              <a:rPr lang="en-GB" sz="1050" dirty="0"/>
              <a:t>Tennantite - Chalcopyrite</a:t>
            </a:r>
          </a:p>
          <a:p>
            <a:pPr>
              <a:spcAft>
                <a:spcPts val="700"/>
              </a:spcAft>
            </a:pPr>
            <a:r>
              <a:rPr lang="en-GB" sz="1050" dirty="0"/>
              <a:t>Tennantite – Bornite</a:t>
            </a:r>
          </a:p>
          <a:p>
            <a:pPr>
              <a:spcAft>
                <a:spcPts val="600"/>
              </a:spcAft>
            </a:pPr>
            <a:endParaRPr lang="en-IE" sz="1050" dirty="0"/>
          </a:p>
        </p:txBody>
      </p:sp>
      <p:grpSp>
        <p:nvGrpSpPr>
          <p:cNvPr id="25" name="Group 24">
            <a:extLst>
              <a:ext uri="{FF2B5EF4-FFF2-40B4-BE49-F238E27FC236}">
                <a16:creationId xmlns:a16="http://schemas.microsoft.com/office/drawing/2014/main" id="{022E0FB9-AEF2-C0CC-DB2D-1179347464AA}"/>
              </a:ext>
            </a:extLst>
          </p:cNvPr>
          <p:cNvGrpSpPr/>
          <p:nvPr/>
        </p:nvGrpSpPr>
        <p:grpSpPr>
          <a:xfrm>
            <a:off x="8972550" y="1171576"/>
            <a:ext cx="2971800" cy="4881600"/>
            <a:chOff x="8972550" y="1171575"/>
            <a:chExt cx="2971800" cy="4905375"/>
          </a:xfrm>
        </p:grpSpPr>
        <p:sp>
          <p:nvSpPr>
            <p:cNvPr id="26" name="TextBox 25">
              <a:extLst>
                <a:ext uri="{FF2B5EF4-FFF2-40B4-BE49-F238E27FC236}">
                  <a16:creationId xmlns:a16="http://schemas.microsoft.com/office/drawing/2014/main" id="{9CB6AD09-720D-BE14-3239-4D7E7F23ED4A}"/>
                </a:ext>
              </a:extLst>
            </p:cNvPr>
            <p:cNvSpPr txBox="1"/>
            <p:nvPr/>
          </p:nvSpPr>
          <p:spPr>
            <a:xfrm>
              <a:off x="8972550" y="4052933"/>
              <a:ext cx="1871663" cy="1672253"/>
            </a:xfrm>
            <a:prstGeom prst="rect">
              <a:avLst/>
            </a:prstGeom>
            <a:solidFill>
              <a:schemeClr val="bg1"/>
            </a:solidFill>
          </p:spPr>
          <p:txBody>
            <a:bodyPr wrap="square" rtlCol="0">
              <a:spAutoFit/>
            </a:bodyPr>
            <a:lstStyle/>
            <a:p>
              <a:endParaRPr lang="en-GB" sz="1050" dirty="0"/>
            </a:p>
            <a:p>
              <a:pPr>
                <a:spcAft>
                  <a:spcPts val="700"/>
                </a:spcAft>
              </a:pPr>
              <a:r>
                <a:rPr lang="en-GB" sz="1050" dirty="0"/>
                <a:t>Galena</a:t>
              </a:r>
            </a:p>
            <a:p>
              <a:pPr>
                <a:spcAft>
                  <a:spcPts val="700"/>
                </a:spcAft>
              </a:pPr>
              <a:r>
                <a:rPr lang="en-GB" sz="1050" dirty="0"/>
                <a:t>Galena – Sphalerite</a:t>
              </a:r>
            </a:p>
            <a:p>
              <a:pPr>
                <a:spcAft>
                  <a:spcPts val="700"/>
                </a:spcAft>
              </a:pPr>
              <a:r>
                <a:rPr lang="en-GB" sz="1050" dirty="0"/>
                <a:t>Sphalerite</a:t>
              </a:r>
            </a:p>
            <a:p>
              <a:pPr>
                <a:spcAft>
                  <a:spcPts val="700"/>
                </a:spcAft>
              </a:pPr>
              <a:r>
                <a:rPr lang="en-GB" sz="1050" dirty="0"/>
                <a:t>Tennantite - Chalcopyrite</a:t>
              </a:r>
            </a:p>
            <a:p>
              <a:pPr>
                <a:spcAft>
                  <a:spcPts val="700"/>
                </a:spcAft>
              </a:pPr>
              <a:r>
                <a:rPr lang="en-GB" sz="1050" dirty="0"/>
                <a:t>Tennantite – Bornite</a:t>
              </a:r>
            </a:p>
            <a:p>
              <a:pPr>
                <a:spcAft>
                  <a:spcPts val="600"/>
                </a:spcAft>
              </a:pPr>
              <a:endParaRPr lang="en-IE" sz="1050" dirty="0"/>
            </a:p>
          </p:txBody>
        </p:sp>
        <p:pic>
          <p:nvPicPr>
            <p:cNvPr id="27" name="Picture 26">
              <a:extLst>
                <a:ext uri="{FF2B5EF4-FFF2-40B4-BE49-F238E27FC236}">
                  <a16:creationId xmlns:a16="http://schemas.microsoft.com/office/drawing/2014/main" id="{96D65866-7D36-58D7-AAF9-ED4942871418}"/>
                </a:ext>
              </a:extLst>
            </p:cNvPr>
            <p:cNvPicPr>
              <a:picLocks noChangeAspect="1"/>
            </p:cNvPicPr>
            <p:nvPr/>
          </p:nvPicPr>
          <p:blipFill>
            <a:blip r:embed="rId6"/>
            <a:stretch>
              <a:fillRect/>
            </a:stretch>
          </p:blipFill>
          <p:spPr>
            <a:xfrm>
              <a:off x="9444113" y="2481446"/>
              <a:ext cx="619421" cy="1490480"/>
            </a:xfrm>
            <a:prstGeom prst="rect">
              <a:avLst/>
            </a:prstGeom>
          </p:spPr>
        </p:pic>
        <p:sp>
          <p:nvSpPr>
            <p:cNvPr id="28" name="Rectangle 27">
              <a:extLst>
                <a:ext uri="{FF2B5EF4-FFF2-40B4-BE49-F238E27FC236}">
                  <a16:creationId xmlns:a16="http://schemas.microsoft.com/office/drawing/2014/main" id="{2CFE5836-5FBC-8EA5-F6BF-55F260B7DCB3}"/>
                </a:ext>
              </a:extLst>
            </p:cNvPr>
            <p:cNvSpPr/>
            <p:nvPr/>
          </p:nvSpPr>
          <p:spPr>
            <a:xfrm>
              <a:off x="10562253" y="1171575"/>
              <a:ext cx="1382097" cy="490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a:extLst>
                <a:ext uri="{FF2B5EF4-FFF2-40B4-BE49-F238E27FC236}">
                  <a16:creationId xmlns:a16="http://schemas.microsoft.com/office/drawing/2014/main" id="{91597B22-BDB6-0639-BB9F-588A5B987711}"/>
                </a:ext>
              </a:extLst>
            </p:cNvPr>
            <p:cNvSpPr txBox="1"/>
            <p:nvPr/>
          </p:nvSpPr>
          <p:spPr>
            <a:xfrm>
              <a:off x="10058399" y="2552997"/>
              <a:ext cx="1685926" cy="1800493"/>
            </a:xfrm>
            <a:prstGeom prst="rect">
              <a:avLst/>
            </a:prstGeom>
            <a:solidFill>
              <a:schemeClr val="bg1"/>
            </a:solidFill>
          </p:spPr>
          <p:txBody>
            <a:bodyPr wrap="square" rtlCol="0">
              <a:spAutoFit/>
            </a:bodyPr>
            <a:lstStyle/>
            <a:p>
              <a:r>
                <a:rPr lang="en-GB" sz="1100" dirty="0"/>
                <a:t>Dolomitization</a:t>
              </a:r>
            </a:p>
            <a:p>
              <a:endParaRPr lang="en-GB" sz="1100" dirty="0"/>
            </a:p>
            <a:p>
              <a:endParaRPr lang="en-GB" sz="1100" dirty="0"/>
            </a:p>
            <a:p>
              <a:r>
                <a:rPr lang="en-GB" sz="1100" dirty="0"/>
                <a:t>Mogila Fm</a:t>
              </a:r>
            </a:p>
            <a:p>
              <a:endParaRPr lang="en-GB" sz="600" dirty="0"/>
            </a:p>
            <a:p>
              <a:r>
                <a:rPr lang="en-GB" sz="1100" dirty="0"/>
                <a:t>Svizdol Fm</a:t>
              </a:r>
            </a:p>
            <a:p>
              <a:endParaRPr lang="en-GB" sz="600" dirty="0"/>
            </a:p>
            <a:p>
              <a:r>
                <a:rPr lang="en-GB" sz="1100" dirty="0"/>
                <a:t>Carboniferous phyllites</a:t>
              </a:r>
            </a:p>
            <a:p>
              <a:endParaRPr lang="en-GB" sz="1100" dirty="0"/>
            </a:p>
            <a:p>
              <a:endParaRPr lang="en-GB" sz="1100" dirty="0"/>
            </a:p>
            <a:p>
              <a:endParaRPr lang="en-IE" sz="1100" dirty="0"/>
            </a:p>
          </p:txBody>
        </p:sp>
      </p:grpSp>
      <p:sp>
        <p:nvSpPr>
          <p:cNvPr id="31" name="TextBox 30">
            <a:extLst>
              <a:ext uri="{FF2B5EF4-FFF2-40B4-BE49-F238E27FC236}">
                <a16:creationId xmlns:a16="http://schemas.microsoft.com/office/drawing/2014/main" id="{29B45702-3D4E-9571-2E85-D9FA1A242475}"/>
              </a:ext>
            </a:extLst>
          </p:cNvPr>
          <p:cNvSpPr txBox="1"/>
          <p:nvPr/>
        </p:nvSpPr>
        <p:spPr>
          <a:xfrm>
            <a:off x="361950" y="1323975"/>
            <a:ext cx="493981" cy="369332"/>
          </a:xfrm>
          <a:prstGeom prst="rect">
            <a:avLst/>
          </a:prstGeom>
          <a:noFill/>
        </p:spPr>
        <p:txBody>
          <a:bodyPr wrap="none" rtlCol="0">
            <a:spAutoFit/>
          </a:bodyPr>
          <a:lstStyle/>
          <a:p>
            <a:r>
              <a:rPr lang="en-GB" dirty="0"/>
              <a:t>SW</a:t>
            </a:r>
            <a:endParaRPr lang="en-IE" dirty="0"/>
          </a:p>
        </p:txBody>
      </p:sp>
      <p:sp>
        <p:nvSpPr>
          <p:cNvPr id="32" name="TextBox 31">
            <a:extLst>
              <a:ext uri="{FF2B5EF4-FFF2-40B4-BE49-F238E27FC236}">
                <a16:creationId xmlns:a16="http://schemas.microsoft.com/office/drawing/2014/main" id="{67E2754D-15CF-D446-1778-775E9EB66D70}"/>
              </a:ext>
            </a:extLst>
          </p:cNvPr>
          <p:cNvSpPr txBox="1"/>
          <p:nvPr/>
        </p:nvSpPr>
        <p:spPr>
          <a:xfrm>
            <a:off x="11287125" y="1295400"/>
            <a:ext cx="445956" cy="369332"/>
          </a:xfrm>
          <a:prstGeom prst="rect">
            <a:avLst/>
          </a:prstGeom>
          <a:noFill/>
        </p:spPr>
        <p:txBody>
          <a:bodyPr wrap="none" rtlCol="0">
            <a:spAutoFit/>
          </a:bodyPr>
          <a:lstStyle/>
          <a:p>
            <a:r>
              <a:rPr lang="en-GB" dirty="0"/>
              <a:t>NE</a:t>
            </a:r>
            <a:endParaRPr lang="en-IE" dirty="0"/>
          </a:p>
        </p:txBody>
      </p:sp>
      <p:sp>
        <p:nvSpPr>
          <p:cNvPr id="33" name="TextBox 32">
            <a:extLst>
              <a:ext uri="{FF2B5EF4-FFF2-40B4-BE49-F238E27FC236}">
                <a16:creationId xmlns:a16="http://schemas.microsoft.com/office/drawing/2014/main" id="{84327B02-A170-441F-FBA8-3E64FD238A71}"/>
              </a:ext>
            </a:extLst>
          </p:cNvPr>
          <p:cNvSpPr txBox="1"/>
          <p:nvPr/>
        </p:nvSpPr>
        <p:spPr>
          <a:xfrm>
            <a:off x="9715500" y="6143625"/>
            <a:ext cx="3086100" cy="276999"/>
          </a:xfrm>
          <a:prstGeom prst="rect">
            <a:avLst/>
          </a:prstGeom>
          <a:noFill/>
        </p:spPr>
        <p:txBody>
          <a:bodyPr wrap="square" rtlCol="0">
            <a:spAutoFit/>
          </a:bodyPr>
          <a:lstStyle/>
          <a:p>
            <a:r>
              <a:rPr lang="en-IE" sz="1200" i="1" dirty="0">
                <a:solidFill>
                  <a:schemeClr val="bg1"/>
                </a:solidFill>
                <a:effectLst/>
                <a:latin typeface="Calibri" panose="020F0502020204030204" pitchFamily="34" charset="0"/>
                <a:ea typeface="Calibri" panose="020F0502020204030204" pitchFamily="34" charset="0"/>
              </a:rPr>
              <a:t>After </a:t>
            </a:r>
            <a:r>
              <a:rPr lang="en-IE" sz="1200" i="1" dirty="0" err="1">
                <a:solidFill>
                  <a:schemeClr val="bg1"/>
                </a:solidFill>
                <a:effectLst/>
                <a:latin typeface="Calibri" panose="020F0502020204030204" pitchFamily="34" charset="0"/>
                <a:ea typeface="Calibri" panose="020F0502020204030204" pitchFamily="34" charset="0"/>
              </a:rPr>
              <a:t>Atanassova</a:t>
            </a:r>
            <a:r>
              <a:rPr lang="en-IE" sz="1200" i="1" dirty="0">
                <a:solidFill>
                  <a:schemeClr val="bg1"/>
                </a:solidFill>
                <a:effectLst/>
                <a:latin typeface="Calibri" panose="020F0502020204030204" pitchFamily="34" charset="0"/>
                <a:ea typeface="Calibri" panose="020F0502020204030204" pitchFamily="34" charset="0"/>
              </a:rPr>
              <a:t>  (2015) </a:t>
            </a:r>
            <a:endParaRPr lang="en-IE" sz="1200" i="1" dirty="0">
              <a:solidFill>
                <a:schemeClr val="bg1"/>
              </a:solidFill>
            </a:endParaRPr>
          </a:p>
        </p:txBody>
      </p:sp>
    </p:spTree>
    <p:extLst>
      <p:ext uri="{BB962C8B-B14F-4D97-AF65-F5344CB8AC3E}">
        <p14:creationId xmlns:p14="http://schemas.microsoft.com/office/powerpoint/2010/main" val="101759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ED6C56-BB13-BB82-FA3D-F5167AF92CE0}"/>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01EFFBF3-C67E-D2C5-02D0-8E80B01B5AD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78F0D553-E3C0-18E0-BBDF-BD8BC18A14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FD54E9B-8107-1CC7-25F3-19F4506BC533}"/>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Content Placeholder 4" descr="A picture containing mollusk&#10;&#10;Description automatically generated">
            <a:extLst>
              <a:ext uri="{FF2B5EF4-FFF2-40B4-BE49-F238E27FC236}">
                <a16:creationId xmlns:a16="http://schemas.microsoft.com/office/drawing/2014/main" id="{7B50ECAD-33E8-B2DB-170C-6F6A1D72F074}"/>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6555" b="89916" l="1313" r="98586">
                        <a14:foregroundMark x1="5657" y1="38487" x2="29697" y2="17143"/>
                        <a14:foregroundMark x1="6667" y1="63529" x2="58485" y2="89748"/>
                        <a14:foregroundMark x1="12222" y1="73782" x2="26869" y2="79160"/>
                        <a14:foregroundMark x1="26869" y1="79160" x2="17071" y2="71597"/>
                        <a14:foregroundMark x1="17071" y1="71597" x2="12626" y2="70420"/>
                        <a14:foregroundMark x1="18485" y1="78151" x2="26869" y2="82857"/>
                        <a14:foregroundMark x1="30101" y1="79496" x2="28485" y2="78151"/>
                        <a14:foregroundMark x1="1616" y1="57143" x2="1616" y2="52101"/>
                        <a14:foregroundMark x1="52727" y1="6555" x2="55960" y2="6555"/>
                        <a14:foregroundMark x1="90909" y1="24538" x2="94545" y2="49580"/>
                        <a14:foregroundMark x1="94545" y1="49580" x2="92727" y2="55126"/>
                        <a14:foregroundMark x1="98586" y1="39160" x2="98182" y2="46218"/>
                        <a14:foregroundMark x1="1414" y1="50084" x2="2222" y2="48571"/>
                        <a14:foregroundMark x1="1616" y1="48235" x2="2626" y2="45546"/>
                        <a14:backgroundMark x1="98788" y1="58824" x2="99192" y2="52101"/>
                        <a14:backgroundMark x1="404" y1="48908" x2="606" y2="47227"/>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286907" y="1906542"/>
            <a:ext cx="4477151" cy="2690813"/>
          </a:xfrm>
        </p:spPr>
      </p:pic>
      <p:pic>
        <p:nvPicPr>
          <p:cNvPr id="7" name="Picture 6" descr="A close-up of a rock&#10;&#10;Description automatically generated with medium confidence">
            <a:extLst>
              <a:ext uri="{FF2B5EF4-FFF2-40B4-BE49-F238E27FC236}">
                <a16:creationId xmlns:a16="http://schemas.microsoft.com/office/drawing/2014/main" id="{2A0FBDF5-DACB-E757-A9C8-FD790200206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47" b="90344" l="4230" r="98087">
                        <a14:foregroundMark x1="9768" y1="71195" x2="13192" y2="53191"/>
                        <a14:foregroundMark x1="13192" y1="53191" x2="24068" y2="17349"/>
                        <a14:foregroundMark x1="24068" y1="17349" x2="24068" y2="17349"/>
                        <a14:foregroundMark x1="25881" y1="24386" x2="27090" y2="8838"/>
                        <a14:foregroundMark x1="27090" y1="8838" x2="57200" y2="6710"/>
                        <a14:foregroundMark x1="57200" y1="6710" x2="61329" y2="7201"/>
                        <a14:foregroundMark x1="23162" y1="24223" x2="24471" y2="27169"/>
                        <a14:foregroundMark x1="42296" y1="48773" x2="43404" y2="50082"/>
                        <a14:foregroundMark x1="4230" y1="60884" x2="8761" y2="68740"/>
                        <a14:foregroundMark x1="10574" y1="50082" x2="11078" y2="49755"/>
                        <a14:foregroundMark x1="90937" y1="37152" x2="93857" y2="53191"/>
                        <a14:foregroundMark x1="93857" y1="53191" x2="90937" y2="61702"/>
                        <a14:foregroundMark x1="77543" y1="72995" x2="79557" y2="73159"/>
                        <a14:foregroundMark x1="75730" y1="73486" x2="78449" y2="73159"/>
                        <a14:foregroundMark x1="97986" y1="49100" x2="98187" y2="54664"/>
                        <a14:foregroundMark x1="18530" y1="88543" x2="30010" y2="90344"/>
                        <a14:foregroundMark x1="30010" y1="90344" x2="42699" y2="87561"/>
                        <a14:backgroundMark x1="99295" y1="46481" x2="99094" y2="45008"/>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8328298">
            <a:off x="3139366" y="1706589"/>
            <a:ext cx="4961363" cy="3052762"/>
          </a:xfrm>
          <a:prstGeom prst="rect">
            <a:avLst/>
          </a:prstGeom>
        </p:spPr>
      </p:pic>
      <p:sp>
        <p:nvSpPr>
          <p:cNvPr id="11" name="TextBox 10">
            <a:extLst>
              <a:ext uri="{FF2B5EF4-FFF2-40B4-BE49-F238E27FC236}">
                <a16:creationId xmlns:a16="http://schemas.microsoft.com/office/drawing/2014/main" id="{363AD0D8-41F6-D039-D9BA-252042E114CA}"/>
              </a:ext>
            </a:extLst>
          </p:cNvPr>
          <p:cNvSpPr txBox="1"/>
          <p:nvPr/>
        </p:nvSpPr>
        <p:spPr>
          <a:xfrm>
            <a:off x="4087368" y="5623560"/>
            <a:ext cx="2572499" cy="646331"/>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Fracture filling sphalerite </a:t>
            </a:r>
          </a:p>
          <a:p>
            <a:r>
              <a:rPr lang="en-IE" sz="1800" dirty="0">
                <a:solidFill>
                  <a:schemeClr val="bg1"/>
                </a:solidFill>
                <a:effectLst/>
                <a:latin typeface="Calibri" panose="020F0502020204030204" pitchFamily="34" charset="0"/>
                <a:ea typeface="Calibri" panose="020F0502020204030204" pitchFamily="34" charset="0"/>
              </a:rPr>
              <a:t>cutting early dolomite.</a:t>
            </a:r>
            <a:endParaRPr lang="en-IE" dirty="0">
              <a:solidFill>
                <a:schemeClr val="bg1"/>
              </a:solidFill>
            </a:endParaRPr>
          </a:p>
        </p:txBody>
      </p:sp>
      <p:sp>
        <p:nvSpPr>
          <p:cNvPr id="12" name="TextBox 11">
            <a:extLst>
              <a:ext uri="{FF2B5EF4-FFF2-40B4-BE49-F238E27FC236}">
                <a16:creationId xmlns:a16="http://schemas.microsoft.com/office/drawing/2014/main" id="{79B07290-59D5-7BC6-6999-F6A251EC3EB6}"/>
              </a:ext>
            </a:extLst>
          </p:cNvPr>
          <p:cNvSpPr txBox="1"/>
          <p:nvPr/>
        </p:nvSpPr>
        <p:spPr>
          <a:xfrm>
            <a:off x="777240" y="5650992"/>
            <a:ext cx="2321213" cy="646331"/>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Banded sphalerite var. </a:t>
            </a:r>
          </a:p>
          <a:p>
            <a:r>
              <a:rPr lang="en-IE" sz="1800" dirty="0">
                <a:solidFill>
                  <a:schemeClr val="bg1"/>
                </a:solidFill>
                <a:effectLst/>
                <a:latin typeface="Calibri" panose="020F0502020204030204" pitchFamily="34" charset="0"/>
                <a:ea typeface="Calibri" panose="020F0502020204030204" pitchFamily="34" charset="0"/>
              </a:rPr>
              <a:t>Schallenblende.</a:t>
            </a:r>
            <a:endParaRPr lang="en-IE" dirty="0">
              <a:solidFill>
                <a:schemeClr val="bg1"/>
              </a:solidFill>
            </a:endParaRPr>
          </a:p>
        </p:txBody>
      </p:sp>
      <p:pic>
        <p:nvPicPr>
          <p:cNvPr id="2" name="Picture 1">
            <a:extLst>
              <a:ext uri="{FF2B5EF4-FFF2-40B4-BE49-F238E27FC236}">
                <a16:creationId xmlns:a16="http://schemas.microsoft.com/office/drawing/2014/main" id="{46EB7856-FFE3-9473-3951-EA8AA347DD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5" b="95660" l="3144" r="97754">
                        <a14:foregroundMark x1="33683" y1="8507" x2="50299" y2="5035"/>
                        <a14:foregroundMark x1="50299" y1="5035" x2="54341" y2="6771"/>
                        <a14:foregroundMark x1="9731" y1="48438" x2="4341" y2="67188"/>
                        <a14:foregroundMark x1="4341" y1="67188" x2="15719" y2="87847"/>
                        <a14:foregroundMark x1="15719" y1="87847" x2="29192" y2="93750"/>
                        <a14:foregroundMark x1="29192" y1="93750" x2="61826" y2="90972"/>
                        <a14:foregroundMark x1="61826" y1="90972" x2="76347" y2="91319"/>
                        <a14:foregroundMark x1="76347" y1="91319" x2="91317" y2="82813"/>
                        <a14:foregroundMark x1="91317" y1="82813" x2="93563" y2="68750"/>
                        <a14:foregroundMark x1="3144" y1="72396" x2="6437" y2="66493"/>
                        <a14:foregroundMark x1="20210" y1="95833" x2="24102" y2="94618"/>
                        <a14:foregroundMark x1="97754" y1="76389" x2="97006" y2="80035"/>
                        <a14:foregroundMark x1="88024" y1="51389" x2="88024" y2="51389"/>
                      </a14:backgroundRemoval>
                    </a14:imgEffect>
                    <a14:imgEffect>
                      <a14:sharpenSoften amount="25000"/>
                    </a14:imgEffect>
                    <a14:imgEffect>
                      <a14:brightnessContrast bright="20000"/>
                    </a14:imgEffect>
                  </a14:imgLayer>
                </a14:imgProps>
              </a:ext>
            </a:extLst>
          </a:blip>
          <a:stretch>
            <a:fillRect/>
          </a:stretch>
        </p:blipFill>
        <p:spPr>
          <a:xfrm>
            <a:off x="7705898" y="1522891"/>
            <a:ext cx="3998577" cy="3447875"/>
          </a:xfrm>
          <a:prstGeom prst="rect">
            <a:avLst/>
          </a:prstGeom>
        </p:spPr>
      </p:pic>
      <p:sp>
        <p:nvSpPr>
          <p:cNvPr id="13" name="TextBox 12">
            <a:extLst>
              <a:ext uri="{FF2B5EF4-FFF2-40B4-BE49-F238E27FC236}">
                <a16:creationId xmlns:a16="http://schemas.microsoft.com/office/drawing/2014/main" id="{3CA56048-93FD-4949-C471-B9A6B4D80097}"/>
              </a:ext>
            </a:extLst>
          </p:cNvPr>
          <p:cNvSpPr txBox="1"/>
          <p:nvPr/>
        </p:nvSpPr>
        <p:spPr>
          <a:xfrm>
            <a:off x="8238744" y="5369190"/>
            <a:ext cx="3342005" cy="923330"/>
          </a:xfrm>
          <a:prstGeom prst="rect">
            <a:avLst/>
          </a:prstGeom>
          <a:noFill/>
        </p:spPr>
        <p:txBody>
          <a:bodyPr wrap="none" rtlCol="0">
            <a:spAutoFit/>
          </a:bodyPr>
          <a:lstStyle/>
          <a:p>
            <a:r>
              <a:rPr lang="en-IE" dirty="0">
                <a:solidFill>
                  <a:schemeClr val="bg1"/>
                </a:solidFill>
                <a:latin typeface="Calibri" panose="020F0502020204030204" pitchFamily="34" charset="0"/>
                <a:ea typeface="Calibri" panose="020F0502020204030204" pitchFamily="34" charset="0"/>
              </a:rPr>
              <a:t>S</a:t>
            </a:r>
            <a:r>
              <a:rPr lang="en-IE" sz="1800" dirty="0">
                <a:solidFill>
                  <a:schemeClr val="bg1"/>
                </a:solidFill>
                <a:effectLst/>
                <a:latin typeface="Calibri" panose="020F0502020204030204" pitchFamily="34" charset="0"/>
                <a:ea typeface="Calibri" panose="020F0502020204030204" pitchFamily="34" charset="0"/>
              </a:rPr>
              <a:t>phalerite mineralization </a:t>
            </a:r>
          </a:p>
          <a:p>
            <a:r>
              <a:rPr lang="en-IE" sz="1800" dirty="0">
                <a:solidFill>
                  <a:schemeClr val="bg1"/>
                </a:solidFill>
                <a:effectLst/>
                <a:latin typeface="Calibri" panose="020F0502020204030204" pitchFamily="34" charset="0"/>
                <a:ea typeface="Calibri" panose="020F0502020204030204" pitchFamily="34" charset="0"/>
              </a:rPr>
              <a:t>with pyrite-marcasite spheroidal </a:t>
            </a:r>
          </a:p>
          <a:p>
            <a:r>
              <a:rPr lang="en-IE" sz="1800" dirty="0">
                <a:solidFill>
                  <a:schemeClr val="bg1"/>
                </a:solidFill>
                <a:effectLst/>
                <a:latin typeface="Calibri" panose="020F0502020204030204" pitchFamily="34" charset="0"/>
                <a:ea typeface="Calibri" panose="020F0502020204030204" pitchFamily="34" charset="0"/>
              </a:rPr>
              <a:t>aggregates and framboidal pyrite.</a:t>
            </a:r>
            <a:endParaRPr lang="en-IE" dirty="0">
              <a:solidFill>
                <a:schemeClr val="bg1"/>
              </a:solidFill>
            </a:endParaRPr>
          </a:p>
        </p:txBody>
      </p:sp>
      <p:grpSp>
        <p:nvGrpSpPr>
          <p:cNvPr id="9" name="Group 8">
            <a:extLst>
              <a:ext uri="{FF2B5EF4-FFF2-40B4-BE49-F238E27FC236}">
                <a16:creationId xmlns:a16="http://schemas.microsoft.com/office/drawing/2014/main" id="{463F4991-C7BD-01E8-043C-E7F27171E736}"/>
              </a:ext>
            </a:extLst>
          </p:cNvPr>
          <p:cNvGrpSpPr/>
          <p:nvPr/>
        </p:nvGrpSpPr>
        <p:grpSpPr>
          <a:xfrm>
            <a:off x="3015721" y="1832158"/>
            <a:ext cx="562708" cy="307777"/>
            <a:chOff x="3832609" y="3694798"/>
            <a:chExt cx="562708" cy="307777"/>
          </a:xfrm>
        </p:grpSpPr>
        <p:sp>
          <p:nvSpPr>
            <p:cNvPr id="10" name="TextBox 9">
              <a:extLst>
                <a:ext uri="{FF2B5EF4-FFF2-40B4-BE49-F238E27FC236}">
                  <a16:creationId xmlns:a16="http://schemas.microsoft.com/office/drawing/2014/main" id="{D2CE8612-6FC2-9652-4DC3-E61E2DA07ACB}"/>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4" name="Straight Connector 13">
              <a:extLst>
                <a:ext uri="{FF2B5EF4-FFF2-40B4-BE49-F238E27FC236}">
                  <a16:creationId xmlns:a16="http://schemas.microsoft.com/office/drawing/2014/main" id="{C2192486-DE0C-C894-73B5-8857CC69DA45}"/>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D781776-264F-4317-21D8-48049926F925}"/>
              </a:ext>
            </a:extLst>
          </p:cNvPr>
          <p:cNvGrpSpPr/>
          <p:nvPr/>
        </p:nvGrpSpPr>
        <p:grpSpPr>
          <a:xfrm>
            <a:off x="7218373" y="1678270"/>
            <a:ext cx="562708" cy="307777"/>
            <a:chOff x="3832609" y="3694798"/>
            <a:chExt cx="562708" cy="307777"/>
          </a:xfrm>
        </p:grpSpPr>
        <p:sp>
          <p:nvSpPr>
            <p:cNvPr id="16" name="TextBox 15">
              <a:extLst>
                <a:ext uri="{FF2B5EF4-FFF2-40B4-BE49-F238E27FC236}">
                  <a16:creationId xmlns:a16="http://schemas.microsoft.com/office/drawing/2014/main" id="{B09EF34D-B61F-AC00-F00C-91CE2F99066B}"/>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7" name="Straight Connector 16">
              <a:extLst>
                <a:ext uri="{FF2B5EF4-FFF2-40B4-BE49-F238E27FC236}">
                  <a16:creationId xmlns:a16="http://schemas.microsoft.com/office/drawing/2014/main" id="{7B204725-60C7-9ECE-73F6-D8C50E9F985A}"/>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BFEE631-98F7-CB6E-C3D9-30E7DF59209B}"/>
              </a:ext>
            </a:extLst>
          </p:cNvPr>
          <p:cNvGrpSpPr/>
          <p:nvPr/>
        </p:nvGrpSpPr>
        <p:grpSpPr>
          <a:xfrm>
            <a:off x="10892248" y="1678271"/>
            <a:ext cx="562708" cy="307777"/>
            <a:chOff x="3832609" y="3694798"/>
            <a:chExt cx="562708" cy="307777"/>
          </a:xfrm>
        </p:grpSpPr>
        <p:sp>
          <p:nvSpPr>
            <p:cNvPr id="19" name="TextBox 18">
              <a:extLst>
                <a:ext uri="{FF2B5EF4-FFF2-40B4-BE49-F238E27FC236}">
                  <a16:creationId xmlns:a16="http://schemas.microsoft.com/office/drawing/2014/main" id="{7C8D8D66-AB36-F620-7909-36937BA8CEE7}"/>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20" name="Straight Connector 19">
              <a:extLst>
                <a:ext uri="{FF2B5EF4-FFF2-40B4-BE49-F238E27FC236}">
                  <a16:creationId xmlns:a16="http://schemas.microsoft.com/office/drawing/2014/main" id="{DAAF5ABA-FFD3-4C31-995A-F0DAD1D8A972}"/>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9971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134B6-F549-8168-F68B-407D5EA90315}"/>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5C48C97D-0B6B-7528-8B31-006A6F0F680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86EE0785-E133-DEE1-EF0F-A94F112745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0" name="TextBox 9">
              <a:extLst>
                <a:ext uri="{FF2B5EF4-FFF2-40B4-BE49-F238E27FC236}">
                  <a16:creationId xmlns:a16="http://schemas.microsoft.com/office/drawing/2014/main" id="{4433BE0D-CD8C-5980-6A4A-0FC2DDA09DEE}"/>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7" name="Picture 6">
            <a:extLst>
              <a:ext uri="{FF2B5EF4-FFF2-40B4-BE49-F238E27FC236}">
                <a16:creationId xmlns:a16="http://schemas.microsoft.com/office/drawing/2014/main" id="{493A5897-7656-4283-7A9E-A3D34F2A76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31" b="92500" l="2870" r="97792">
                        <a14:foregroundMark x1="10706" y1="33462" x2="7837" y2="54615"/>
                        <a14:foregroundMark x1="7837" y1="54615" x2="23068" y2="79231"/>
                        <a14:foregroundMark x1="54194" y1="8846" x2="58720" y2="6923"/>
                        <a14:foregroundMark x1="2980" y1="40000" x2="3642" y2="45962"/>
                        <a14:foregroundMark x1="24834" y1="92500" x2="30795" y2="92692"/>
                        <a14:foregroundMark x1="91722" y1="40962" x2="93819" y2="60577"/>
                        <a14:foregroundMark x1="97241" y1="60000" x2="97792" y2="63077"/>
                      </a14:backgroundRemoval>
                    </a14:imgEffect>
                  </a14:imgLayer>
                </a14:imgProps>
              </a:ext>
            </a:extLst>
          </a:blip>
          <a:stretch>
            <a:fillRect/>
          </a:stretch>
        </p:blipFill>
        <p:spPr>
          <a:xfrm>
            <a:off x="4009277" y="1465231"/>
            <a:ext cx="3826458" cy="2610197"/>
          </a:xfrm>
          <a:prstGeom prst="rect">
            <a:avLst/>
          </a:prstGeom>
        </p:spPr>
      </p:pic>
      <p:pic>
        <p:nvPicPr>
          <p:cNvPr id="9" name="Picture 8">
            <a:extLst>
              <a:ext uri="{FF2B5EF4-FFF2-40B4-BE49-F238E27FC236}">
                <a16:creationId xmlns:a16="http://schemas.microsoft.com/office/drawing/2014/main" id="{98CAE938-4ECF-34D6-23DA-2F67D8ECFDC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06" b="94281" l="4247" r="92740">
                        <a14:foregroundMark x1="7808" y1="49047" x2="17671" y2="24263"/>
                        <a14:foregroundMark x1="29589" y1="7106" x2="30959" y2="8492"/>
                        <a14:foregroundMark x1="73151" y1="59619" x2="44795" y2="91334"/>
                        <a14:foregroundMark x1="44795" y1="91334" x2="44110" y2="91508"/>
                        <a14:foregroundMark x1="90685" y1="25650" x2="92055" y2="42808"/>
                        <a14:foregroundMark x1="28219" y1="80069" x2="33973" y2="85789"/>
                        <a14:foregroundMark x1="47671" y1="94627" x2="50548" y2="94627"/>
                        <a14:foregroundMark x1="4247" y1="50433" x2="5753" y2="46101"/>
                        <a14:foregroundMark x1="92740" y1="22530" x2="92740" y2="22530"/>
                        <a14:foregroundMark x1="92740" y1="22530" x2="92740" y2="22530"/>
                      </a14:backgroundRemoval>
                    </a14:imgEffect>
                    <a14:imgEffect>
                      <a14:sharpenSoften amount="25000"/>
                    </a14:imgEffect>
                    <a14:imgEffect>
                      <a14:brightnessContrast bright="20000"/>
                    </a14:imgEffect>
                  </a14:imgLayer>
                </a14:imgProps>
              </a:ext>
            </a:extLst>
          </a:blip>
          <a:stretch>
            <a:fillRect/>
          </a:stretch>
        </p:blipFill>
        <p:spPr>
          <a:xfrm>
            <a:off x="7918682" y="1189027"/>
            <a:ext cx="4133110" cy="3266856"/>
          </a:xfrm>
          <a:prstGeom prst="rect">
            <a:avLst/>
          </a:prstGeom>
        </p:spPr>
      </p:pic>
      <p:sp>
        <p:nvSpPr>
          <p:cNvPr id="12" name="TextBox 11">
            <a:extLst>
              <a:ext uri="{FF2B5EF4-FFF2-40B4-BE49-F238E27FC236}">
                <a16:creationId xmlns:a16="http://schemas.microsoft.com/office/drawing/2014/main" id="{A7FCAA05-8050-3D15-8D10-3542CCEB541A}"/>
              </a:ext>
            </a:extLst>
          </p:cNvPr>
          <p:cNvSpPr txBox="1"/>
          <p:nvPr/>
        </p:nvSpPr>
        <p:spPr>
          <a:xfrm>
            <a:off x="8488680" y="4946904"/>
            <a:ext cx="3703320" cy="1200329"/>
          </a:xfrm>
          <a:prstGeom prst="rect">
            <a:avLst/>
          </a:prstGeom>
          <a:noFill/>
        </p:spPr>
        <p:txBody>
          <a:bodyPr wrap="square" rtlCol="0">
            <a:spAutoFit/>
          </a:bodyPr>
          <a:lstStyle/>
          <a:p>
            <a:r>
              <a:rPr lang="en-IE" sz="1800" dirty="0">
                <a:solidFill>
                  <a:schemeClr val="bg1"/>
                </a:solidFill>
                <a:effectLst/>
                <a:latin typeface="Calibri" panose="020F0502020204030204" pitchFamily="34" charset="0"/>
                <a:ea typeface="Calibri" panose="020F0502020204030204" pitchFamily="34" charset="0"/>
              </a:rPr>
              <a:t>Compact galena-chalcopyrite-minerals of fahlore group mineralization associated with metamorphosed organics.</a:t>
            </a:r>
            <a:endParaRPr lang="en-IE" dirty="0">
              <a:solidFill>
                <a:schemeClr val="bg1"/>
              </a:solidFill>
            </a:endParaRPr>
          </a:p>
        </p:txBody>
      </p:sp>
      <p:sp>
        <p:nvSpPr>
          <p:cNvPr id="14" name="TextBox 13">
            <a:extLst>
              <a:ext uri="{FF2B5EF4-FFF2-40B4-BE49-F238E27FC236}">
                <a16:creationId xmlns:a16="http://schemas.microsoft.com/office/drawing/2014/main" id="{84A85546-CCF5-2B15-7347-A5C457321738}"/>
              </a:ext>
            </a:extLst>
          </p:cNvPr>
          <p:cNvSpPr txBox="1"/>
          <p:nvPr/>
        </p:nvSpPr>
        <p:spPr>
          <a:xfrm>
            <a:off x="4389120" y="4937760"/>
            <a:ext cx="3204339" cy="646331"/>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Compact mineralization bornite </a:t>
            </a:r>
          </a:p>
          <a:p>
            <a:r>
              <a:rPr lang="en-IE" sz="1800" dirty="0">
                <a:solidFill>
                  <a:schemeClr val="bg1"/>
                </a:solidFill>
                <a:effectLst/>
                <a:latin typeface="Calibri" panose="020F0502020204030204" pitchFamily="34" charset="0"/>
                <a:ea typeface="Calibri" panose="020F0502020204030204" pitchFamily="34" charset="0"/>
              </a:rPr>
              <a:t>and chalcocite.</a:t>
            </a:r>
            <a:endParaRPr lang="en-IE" dirty="0">
              <a:solidFill>
                <a:schemeClr val="bg1"/>
              </a:solidFill>
            </a:endParaRPr>
          </a:p>
        </p:txBody>
      </p:sp>
      <p:pic>
        <p:nvPicPr>
          <p:cNvPr id="2" name="Picture 1">
            <a:extLst>
              <a:ext uri="{FF2B5EF4-FFF2-40B4-BE49-F238E27FC236}">
                <a16:creationId xmlns:a16="http://schemas.microsoft.com/office/drawing/2014/main" id="{A7D19CAB-2B47-4694-36A4-7ADA703560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16" b="95369" l="4367" r="95488">
                        <a14:foregroundMark x1="32460" y1="9605" x2="52402" y2="10120"/>
                        <a14:foregroundMark x1="4512" y1="75815" x2="6696" y2="69811"/>
                        <a14:foregroundMark x1="33333" y1="3087" x2="38428" y2="3087"/>
                        <a14:foregroundMark x1="32897" y1="87479" x2="48326" y2="89708"/>
                        <a14:foregroundMark x1="90975" y1="56432" x2="91703" y2="77187"/>
                        <a14:foregroundMark x1="91703" y1="77187" x2="86463" y2="93482"/>
                        <a14:foregroundMark x1="86463" y1="93482" x2="84134" y2="95369"/>
                        <a14:foregroundMark x1="94323" y1="74271" x2="95488" y2="77358"/>
                      </a14:backgroundRemoval>
                    </a14:imgEffect>
                    <a14:imgEffect>
                      <a14:sharpenSoften amount="25000"/>
                    </a14:imgEffect>
                  </a14:imgLayer>
                </a14:imgProps>
              </a:ext>
            </a:extLst>
          </a:blip>
          <a:stretch>
            <a:fillRect/>
          </a:stretch>
        </p:blipFill>
        <p:spPr>
          <a:xfrm>
            <a:off x="62495" y="1155167"/>
            <a:ext cx="3806574" cy="3230324"/>
          </a:xfrm>
          <a:prstGeom prst="rect">
            <a:avLst/>
          </a:prstGeom>
        </p:spPr>
      </p:pic>
      <p:sp>
        <p:nvSpPr>
          <p:cNvPr id="3" name="TextBox 2">
            <a:extLst>
              <a:ext uri="{FF2B5EF4-FFF2-40B4-BE49-F238E27FC236}">
                <a16:creationId xmlns:a16="http://schemas.microsoft.com/office/drawing/2014/main" id="{671C39CF-D3F8-195A-8AD9-BE5A9EA3533D}"/>
              </a:ext>
            </a:extLst>
          </p:cNvPr>
          <p:cNvSpPr txBox="1"/>
          <p:nvPr/>
        </p:nvSpPr>
        <p:spPr>
          <a:xfrm>
            <a:off x="553627" y="5194623"/>
            <a:ext cx="3142207" cy="369332"/>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Galena, bornite and tennantite.</a:t>
            </a:r>
            <a:endParaRPr lang="en-IE" dirty="0">
              <a:solidFill>
                <a:schemeClr val="bg1"/>
              </a:solidFill>
            </a:endParaRPr>
          </a:p>
        </p:txBody>
      </p:sp>
      <p:grpSp>
        <p:nvGrpSpPr>
          <p:cNvPr id="5" name="Group 4">
            <a:extLst>
              <a:ext uri="{FF2B5EF4-FFF2-40B4-BE49-F238E27FC236}">
                <a16:creationId xmlns:a16="http://schemas.microsoft.com/office/drawing/2014/main" id="{EAAFF70F-6AA3-51F0-4C7C-BC80F3691476}"/>
              </a:ext>
            </a:extLst>
          </p:cNvPr>
          <p:cNvGrpSpPr/>
          <p:nvPr/>
        </p:nvGrpSpPr>
        <p:grpSpPr>
          <a:xfrm>
            <a:off x="11277834" y="3849971"/>
            <a:ext cx="562708" cy="307777"/>
            <a:chOff x="3832609" y="3694798"/>
            <a:chExt cx="562708" cy="307777"/>
          </a:xfrm>
        </p:grpSpPr>
        <p:sp>
          <p:nvSpPr>
            <p:cNvPr id="11" name="TextBox 10">
              <a:extLst>
                <a:ext uri="{FF2B5EF4-FFF2-40B4-BE49-F238E27FC236}">
                  <a16:creationId xmlns:a16="http://schemas.microsoft.com/office/drawing/2014/main" id="{3FF57574-6BF1-29A4-F00B-14CD057FB794}"/>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3" name="Straight Connector 12">
              <a:extLst>
                <a:ext uri="{FF2B5EF4-FFF2-40B4-BE49-F238E27FC236}">
                  <a16:creationId xmlns:a16="http://schemas.microsoft.com/office/drawing/2014/main" id="{2313A4FE-CA55-21F5-259F-82AF377653A6}"/>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75D1966-5AE6-4529-6C13-E4D4C85FF69E}"/>
              </a:ext>
            </a:extLst>
          </p:cNvPr>
          <p:cNvGrpSpPr/>
          <p:nvPr/>
        </p:nvGrpSpPr>
        <p:grpSpPr>
          <a:xfrm>
            <a:off x="7338390" y="3849971"/>
            <a:ext cx="562708" cy="318487"/>
            <a:chOff x="7200312" y="1211451"/>
            <a:chExt cx="562708" cy="318487"/>
          </a:xfrm>
        </p:grpSpPr>
        <p:sp>
          <p:nvSpPr>
            <p:cNvPr id="16" name="TextBox 15">
              <a:extLst>
                <a:ext uri="{FF2B5EF4-FFF2-40B4-BE49-F238E27FC236}">
                  <a16:creationId xmlns:a16="http://schemas.microsoft.com/office/drawing/2014/main" id="{EBFEF6C6-F4AC-5BF7-D155-5C764BAAD935}"/>
                </a:ext>
              </a:extLst>
            </p:cNvPr>
            <p:cNvSpPr txBox="1"/>
            <p:nvPr/>
          </p:nvSpPr>
          <p:spPr>
            <a:xfrm>
              <a:off x="7234643" y="1211451"/>
              <a:ext cx="494046" cy="307777"/>
            </a:xfrm>
            <a:prstGeom prst="rect">
              <a:avLst/>
            </a:prstGeom>
            <a:noFill/>
          </p:spPr>
          <p:txBody>
            <a:bodyPr wrap="none" rtlCol="0">
              <a:spAutoFit/>
            </a:bodyPr>
            <a:lstStyle/>
            <a:p>
              <a:r>
                <a:rPr lang="en-IE" sz="1400" dirty="0">
                  <a:solidFill>
                    <a:schemeClr val="bg1"/>
                  </a:solidFill>
                </a:rPr>
                <a:t>5cm</a:t>
              </a:r>
            </a:p>
          </p:txBody>
        </p:sp>
        <p:cxnSp>
          <p:nvCxnSpPr>
            <p:cNvPr id="17" name="Straight Connector 16">
              <a:extLst>
                <a:ext uri="{FF2B5EF4-FFF2-40B4-BE49-F238E27FC236}">
                  <a16:creationId xmlns:a16="http://schemas.microsoft.com/office/drawing/2014/main" id="{3C7DA6E3-C1C0-AA64-B731-9854DD42275F}"/>
                </a:ext>
              </a:extLst>
            </p:cNvPr>
            <p:cNvCxnSpPr/>
            <p:nvPr/>
          </p:nvCxnSpPr>
          <p:spPr>
            <a:xfrm>
              <a:off x="7200312" y="1529938"/>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C481855-8C30-A6D3-31D9-B78FBF1D75BB}"/>
              </a:ext>
            </a:extLst>
          </p:cNvPr>
          <p:cNvGrpSpPr/>
          <p:nvPr/>
        </p:nvGrpSpPr>
        <p:grpSpPr>
          <a:xfrm>
            <a:off x="3639630" y="3900578"/>
            <a:ext cx="562708" cy="307777"/>
            <a:chOff x="3832609" y="3694798"/>
            <a:chExt cx="562708" cy="307777"/>
          </a:xfrm>
        </p:grpSpPr>
        <p:sp>
          <p:nvSpPr>
            <p:cNvPr id="19" name="TextBox 18">
              <a:extLst>
                <a:ext uri="{FF2B5EF4-FFF2-40B4-BE49-F238E27FC236}">
                  <a16:creationId xmlns:a16="http://schemas.microsoft.com/office/drawing/2014/main" id="{0162C870-01D8-C909-7D89-87EF9B8CF3D1}"/>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20" name="Straight Connector 19">
              <a:extLst>
                <a:ext uri="{FF2B5EF4-FFF2-40B4-BE49-F238E27FC236}">
                  <a16:creationId xmlns:a16="http://schemas.microsoft.com/office/drawing/2014/main" id="{599F54D6-717A-D204-93AD-190A1631B2F2}"/>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7490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134B6-F549-8168-F68B-407D5EA90315}"/>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5C48C97D-0B6B-7528-8B31-006A6F0F680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86EE0785-E133-DEE1-EF0F-A94F112745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0" name="TextBox 9">
              <a:extLst>
                <a:ext uri="{FF2B5EF4-FFF2-40B4-BE49-F238E27FC236}">
                  <a16:creationId xmlns:a16="http://schemas.microsoft.com/office/drawing/2014/main" id="{4433BE0D-CD8C-5980-6A4A-0FC2DDA09DEE}"/>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13" name="Picture 12">
            <a:extLst>
              <a:ext uri="{FF2B5EF4-FFF2-40B4-BE49-F238E27FC236}">
                <a16:creationId xmlns:a16="http://schemas.microsoft.com/office/drawing/2014/main" id="{839EF1FA-1A83-9544-74E5-F98C67B678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95" b="98990" l="9399" r="90293">
                        <a14:foregroundMark x1="61941" y1="32323" x2="63636" y2="33939"/>
                        <a14:foregroundMark x1="19723" y1="91515" x2="45146" y2="93131"/>
                        <a14:foregroundMark x1="42681" y1="98990" x2="44684" y2="98990"/>
                        <a14:foregroundMark x1="90293" y1="62222" x2="90293" y2="64242"/>
                        <a14:foregroundMark x1="45609" y1="9697" x2="47612" y2="9495"/>
                        <a14:foregroundMark x1="34669" y1="98990" x2="36210" y2="98182"/>
                        <a14:backgroundMark x1="25732" y1="98182" x2="26810" y2="98788"/>
                        <a14:backgroundMark x1="39137" y1="98990" x2="39137" y2="99394"/>
                      </a14:backgroundRemoval>
                    </a14:imgEffect>
                    <a14:imgEffect>
                      <a14:sharpenSoften amount="50000"/>
                    </a14:imgEffect>
                  </a14:imgLayer>
                </a14:imgProps>
              </a:ext>
            </a:extLst>
          </a:blip>
          <a:stretch>
            <a:fillRect/>
          </a:stretch>
        </p:blipFill>
        <p:spPr>
          <a:xfrm>
            <a:off x="-74158" y="1443959"/>
            <a:ext cx="3798140" cy="2896887"/>
          </a:xfrm>
          <a:prstGeom prst="rect">
            <a:avLst/>
          </a:prstGeom>
        </p:spPr>
      </p:pic>
      <p:pic>
        <p:nvPicPr>
          <p:cNvPr id="15" name="Picture 14">
            <a:extLst>
              <a:ext uri="{FF2B5EF4-FFF2-40B4-BE49-F238E27FC236}">
                <a16:creationId xmlns:a16="http://schemas.microsoft.com/office/drawing/2014/main" id="{95E73765-3EE0-482B-6D34-8AF924912F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3" b="91602" l="1575" r="96175">
                        <a14:foregroundMark x1="33746" y1="5078" x2="46344" y2="7617"/>
                        <a14:foregroundMark x1="9899" y1="50781" x2="10349" y2="87500"/>
                        <a14:foregroundMark x1="10349" y1="87500" x2="28571" y2="91602"/>
                        <a14:foregroundMark x1="92913" y1="57813" x2="92126" y2="79883"/>
                        <a14:foregroundMark x1="4837" y1="72852" x2="5737" y2="91016"/>
                        <a14:foregroundMark x1="5737" y1="91016" x2="5737" y2="91016"/>
                        <a14:foregroundMark x1="1687" y1="81836" x2="2250" y2="81836"/>
                        <a14:foregroundMark x1="96175" y1="75586" x2="95163" y2="83008"/>
                      </a14:backgroundRemoval>
                    </a14:imgEffect>
                    <a14:imgEffect>
                      <a14:brightnessContrast bright="20000"/>
                    </a14:imgEffect>
                  </a14:imgLayer>
                </a14:imgProps>
              </a:ext>
            </a:extLst>
          </a:blip>
          <a:stretch>
            <a:fillRect/>
          </a:stretch>
        </p:blipFill>
        <p:spPr>
          <a:xfrm>
            <a:off x="3723982" y="1757113"/>
            <a:ext cx="4267138" cy="2457564"/>
          </a:xfrm>
          <a:prstGeom prst="rect">
            <a:avLst/>
          </a:prstGeom>
        </p:spPr>
      </p:pic>
      <p:pic>
        <p:nvPicPr>
          <p:cNvPr id="17" name="Picture 16">
            <a:extLst>
              <a:ext uri="{FF2B5EF4-FFF2-40B4-BE49-F238E27FC236}">
                <a16:creationId xmlns:a16="http://schemas.microsoft.com/office/drawing/2014/main" id="{EFF966CF-1361-1065-AD5E-105537422A7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777" b="92829" l="4070" r="96948">
                        <a14:foregroundMark x1="12936" y1="13944" x2="9157" y2="26494"/>
                        <a14:foregroundMark x1="9157" y1="26494" x2="7703" y2="53386"/>
                        <a14:foregroundMark x1="7703" y1="53386" x2="18750" y2="72709"/>
                        <a14:foregroundMark x1="18750" y1="72709" x2="24855" y2="74701"/>
                        <a14:foregroundMark x1="4360" y1="48606" x2="7703" y2="74701"/>
                        <a14:foregroundMark x1="7703" y1="74701" x2="12064" y2="79681"/>
                        <a14:foregroundMark x1="51017" y1="91036" x2="59157" y2="92829"/>
                        <a14:foregroundMark x1="80233" y1="78685" x2="92297" y2="52789"/>
                        <a14:foregroundMark x1="92297" y1="52789" x2="95203" y2="29880"/>
                        <a14:foregroundMark x1="22674" y1="8765" x2="39099" y2="8964"/>
                        <a14:foregroundMark x1="39099" y1="8964" x2="47529" y2="5976"/>
                        <a14:foregroundMark x1="47529" y1="5976" x2="51599" y2="6972"/>
                        <a14:foregroundMark x1="89971" y1="13147" x2="95930" y2="24104"/>
                        <a14:foregroundMark x1="95930" y1="24104" x2="96948" y2="29084"/>
                      </a14:backgroundRemoval>
                    </a14:imgEffect>
                  </a14:imgLayer>
                </a14:imgProps>
              </a:ext>
            </a:extLst>
          </a:blip>
          <a:stretch>
            <a:fillRect/>
          </a:stretch>
        </p:blipFill>
        <p:spPr>
          <a:xfrm>
            <a:off x="8100693" y="1722337"/>
            <a:ext cx="3588714" cy="2618509"/>
          </a:xfrm>
          <a:prstGeom prst="rect">
            <a:avLst/>
          </a:prstGeom>
        </p:spPr>
      </p:pic>
      <p:sp>
        <p:nvSpPr>
          <p:cNvPr id="2" name="TextBox 1">
            <a:extLst>
              <a:ext uri="{FF2B5EF4-FFF2-40B4-BE49-F238E27FC236}">
                <a16:creationId xmlns:a16="http://schemas.microsoft.com/office/drawing/2014/main" id="{C43318E4-7CD3-29BA-9317-7A1D6A626F6A}"/>
              </a:ext>
            </a:extLst>
          </p:cNvPr>
          <p:cNvSpPr txBox="1"/>
          <p:nvPr/>
        </p:nvSpPr>
        <p:spPr>
          <a:xfrm>
            <a:off x="4782312" y="4709160"/>
            <a:ext cx="3110339" cy="923330"/>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Pyrargyrite in galena-sphalerite</a:t>
            </a:r>
          </a:p>
          <a:p>
            <a:r>
              <a:rPr lang="en-IE" sz="1800" dirty="0">
                <a:solidFill>
                  <a:schemeClr val="bg1"/>
                </a:solidFill>
                <a:effectLst/>
                <a:latin typeface="Calibri" panose="020F0502020204030204" pitchFamily="34" charset="0"/>
                <a:ea typeface="Calibri" panose="020F0502020204030204" pitchFamily="34" charset="0"/>
              </a:rPr>
              <a:t>-chalcopyrite- freibergite </a:t>
            </a:r>
          </a:p>
          <a:p>
            <a:r>
              <a:rPr lang="en-IE" dirty="0">
                <a:solidFill>
                  <a:schemeClr val="bg1"/>
                </a:solidFill>
                <a:latin typeface="Calibri" panose="020F0502020204030204" pitchFamily="34" charset="0"/>
                <a:ea typeface="Calibri" panose="020F0502020204030204" pitchFamily="34" charset="0"/>
              </a:rPr>
              <a:t>m</a:t>
            </a:r>
            <a:r>
              <a:rPr lang="en-IE" sz="1800" dirty="0">
                <a:solidFill>
                  <a:schemeClr val="bg1"/>
                </a:solidFill>
                <a:effectLst/>
                <a:latin typeface="Calibri" panose="020F0502020204030204" pitchFamily="34" charset="0"/>
                <a:ea typeface="Calibri" panose="020F0502020204030204" pitchFamily="34" charset="0"/>
              </a:rPr>
              <a:t>ineralization.</a:t>
            </a:r>
            <a:endParaRPr lang="en-IE" dirty="0">
              <a:solidFill>
                <a:schemeClr val="bg1"/>
              </a:solidFill>
            </a:endParaRPr>
          </a:p>
        </p:txBody>
      </p:sp>
      <p:sp>
        <p:nvSpPr>
          <p:cNvPr id="3" name="TextBox 2">
            <a:extLst>
              <a:ext uri="{FF2B5EF4-FFF2-40B4-BE49-F238E27FC236}">
                <a16:creationId xmlns:a16="http://schemas.microsoft.com/office/drawing/2014/main" id="{E21AB629-6212-A3AD-1D8E-3F730EDEEC5D}"/>
              </a:ext>
            </a:extLst>
          </p:cNvPr>
          <p:cNvSpPr txBox="1"/>
          <p:nvPr/>
        </p:nvSpPr>
        <p:spPr>
          <a:xfrm>
            <a:off x="557784" y="4718304"/>
            <a:ext cx="3106876" cy="646331"/>
          </a:xfrm>
          <a:prstGeom prst="rect">
            <a:avLst/>
          </a:prstGeom>
          <a:noFill/>
        </p:spPr>
        <p:txBody>
          <a:bodyPr wrap="none" rtlCol="0">
            <a:spAutoFit/>
          </a:bodyPr>
          <a:lstStyle/>
          <a:p>
            <a:r>
              <a:rPr lang="en-IE" sz="1800" dirty="0">
                <a:solidFill>
                  <a:schemeClr val="bg1"/>
                </a:solidFill>
                <a:effectLst/>
                <a:latin typeface="Calibri" panose="020F0502020204030204" pitchFamily="34" charset="0"/>
                <a:ea typeface="Calibri" panose="020F0502020204030204" pitchFamily="34" charset="0"/>
              </a:rPr>
              <a:t>Mercurian silver, </a:t>
            </a:r>
            <a:r>
              <a:rPr lang="en-IE" sz="1800" dirty="0" err="1">
                <a:solidFill>
                  <a:schemeClr val="bg1"/>
                </a:solidFill>
                <a:effectLst/>
                <a:latin typeface="Calibri" panose="020F0502020204030204" pitchFamily="34" charset="0"/>
                <a:ea typeface="Calibri" panose="020F0502020204030204" pitchFamily="34" charset="0"/>
              </a:rPr>
              <a:t>stromeyerite</a:t>
            </a:r>
            <a:r>
              <a:rPr lang="en-IE" sz="1800" dirty="0">
                <a:solidFill>
                  <a:schemeClr val="bg1"/>
                </a:solidFill>
                <a:effectLst/>
                <a:latin typeface="Calibri" panose="020F0502020204030204" pitchFamily="34" charset="0"/>
                <a:ea typeface="Calibri" panose="020F0502020204030204" pitchFamily="34" charset="0"/>
              </a:rPr>
              <a:t>, </a:t>
            </a:r>
          </a:p>
          <a:p>
            <a:r>
              <a:rPr lang="en-IE" sz="1800" dirty="0">
                <a:solidFill>
                  <a:schemeClr val="bg1"/>
                </a:solidFill>
                <a:effectLst/>
                <a:latin typeface="Calibri" panose="020F0502020204030204" pitchFamily="34" charset="0"/>
                <a:ea typeface="Calibri" panose="020F0502020204030204" pitchFamily="34" charset="0"/>
              </a:rPr>
              <a:t>chalcocite and bornite.</a:t>
            </a:r>
            <a:endParaRPr lang="en-IE" dirty="0">
              <a:solidFill>
                <a:schemeClr val="bg1"/>
              </a:solidFill>
            </a:endParaRPr>
          </a:p>
        </p:txBody>
      </p:sp>
      <p:sp>
        <p:nvSpPr>
          <p:cNvPr id="12" name="TextBox 11">
            <a:extLst>
              <a:ext uri="{FF2B5EF4-FFF2-40B4-BE49-F238E27FC236}">
                <a16:creationId xmlns:a16="http://schemas.microsoft.com/office/drawing/2014/main" id="{77A6F88A-4D87-3B41-5D75-56FBBCDBAED7}"/>
              </a:ext>
            </a:extLst>
          </p:cNvPr>
          <p:cNvSpPr txBox="1"/>
          <p:nvPr/>
        </p:nvSpPr>
        <p:spPr>
          <a:xfrm>
            <a:off x="8330184" y="4672584"/>
            <a:ext cx="3172407" cy="646331"/>
          </a:xfrm>
          <a:prstGeom prst="rect">
            <a:avLst/>
          </a:prstGeom>
          <a:noFill/>
        </p:spPr>
        <p:txBody>
          <a:bodyPr wrap="none" rtlCol="0">
            <a:spAutoFit/>
          </a:bodyPr>
          <a:lstStyle/>
          <a:p>
            <a:r>
              <a:rPr lang="en-GB" dirty="0">
                <a:solidFill>
                  <a:schemeClr val="bg1"/>
                </a:solidFill>
              </a:rPr>
              <a:t>Barite veining and replacement </a:t>
            </a:r>
          </a:p>
          <a:p>
            <a:r>
              <a:rPr lang="en-GB" dirty="0">
                <a:solidFill>
                  <a:schemeClr val="bg1"/>
                </a:solidFill>
              </a:rPr>
              <a:t>of dolomites.</a:t>
            </a:r>
            <a:endParaRPr lang="en-IE" dirty="0">
              <a:solidFill>
                <a:schemeClr val="bg1"/>
              </a:solidFill>
            </a:endParaRPr>
          </a:p>
        </p:txBody>
      </p:sp>
      <p:grpSp>
        <p:nvGrpSpPr>
          <p:cNvPr id="5" name="Group 4">
            <a:extLst>
              <a:ext uri="{FF2B5EF4-FFF2-40B4-BE49-F238E27FC236}">
                <a16:creationId xmlns:a16="http://schemas.microsoft.com/office/drawing/2014/main" id="{E99E22ED-D910-CB1F-513F-4F2C24B6210E}"/>
              </a:ext>
            </a:extLst>
          </p:cNvPr>
          <p:cNvGrpSpPr/>
          <p:nvPr/>
        </p:nvGrpSpPr>
        <p:grpSpPr>
          <a:xfrm>
            <a:off x="2769416" y="4029988"/>
            <a:ext cx="562708" cy="307777"/>
            <a:chOff x="3832609" y="3694798"/>
            <a:chExt cx="562708" cy="307777"/>
          </a:xfrm>
        </p:grpSpPr>
        <p:sp>
          <p:nvSpPr>
            <p:cNvPr id="7" name="TextBox 6">
              <a:extLst>
                <a:ext uri="{FF2B5EF4-FFF2-40B4-BE49-F238E27FC236}">
                  <a16:creationId xmlns:a16="http://schemas.microsoft.com/office/drawing/2014/main" id="{9555AB3E-FBFE-40EA-FC06-0FAF66F19B49}"/>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9" name="Straight Connector 8">
              <a:extLst>
                <a:ext uri="{FF2B5EF4-FFF2-40B4-BE49-F238E27FC236}">
                  <a16:creationId xmlns:a16="http://schemas.microsoft.com/office/drawing/2014/main" id="{3841E87B-354F-9BFF-DA14-0FC3541A0A96}"/>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8C3C580-444A-15AA-8AD7-95BD52C3068F}"/>
              </a:ext>
            </a:extLst>
          </p:cNvPr>
          <p:cNvGrpSpPr/>
          <p:nvPr/>
        </p:nvGrpSpPr>
        <p:grpSpPr>
          <a:xfrm>
            <a:off x="6610394" y="4029987"/>
            <a:ext cx="562708" cy="307777"/>
            <a:chOff x="3832609" y="3694798"/>
            <a:chExt cx="562708" cy="307777"/>
          </a:xfrm>
        </p:grpSpPr>
        <p:sp>
          <p:nvSpPr>
            <p:cNvPr id="14" name="TextBox 13">
              <a:extLst>
                <a:ext uri="{FF2B5EF4-FFF2-40B4-BE49-F238E27FC236}">
                  <a16:creationId xmlns:a16="http://schemas.microsoft.com/office/drawing/2014/main" id="{216150BE-55FD-D099-7799-B5ACC2EED5DD}"/>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6" name="Straight Connector 15">
              <a:extLst>
                <a:ext uri="{FF2B5EF4-FFF2-40B4-BE49-F238E27FC236}">
                  <a16:creationId xmlns:a16="http://schemas.microsoft.com/office/drawing/2014/main" id="{7FF801BA-6E8F-6697-0ED4-DB6728EFE9B2}"/>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9CDFF0-3997-036B-59A7-915C006D7314}"/>
              </a:ext>
            </a:extLst>
          </p:cNvPr>
          <p:cNvGrpSpPr/>
          <p:nvPr/>
        </p:nvGrpSpPr>
        <p:grpSpPr>
          <a:xfrm>
            <a:off x="10912700" y="4021785"/>
            <a:ext cx="562708" cy="307777"/>
            <a:chOff x="3832609" y="3694798"/>
            <a:chExt cx="562708" cy="307777"/>
          </a:xfrm>
        </p:grpSpPr>
        <p:sp>
          <p:nvSpPr>
            <p:cNvPr id="19" name="TextBox 18">
              <a:extLst>
                <a:ext uri="{FF2B5EF4-FFF2-40B4-BE49-F238E27FC236}">
                  <a16:creationId xmlns:a16="http://schemas.microsoft.com/office/drawing/2014/main" id="{E133E264-02B8-CA86-D773-270B43B18D26}"/>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20" name="Straight Connector 19">
              <a:extLst>
                <a:ext uri="{FF2B5EF4-FFF2-40B4-BE49-F238E27FC236}">
                  <a16:creationId xmlns:a16="http://schemas.microsoft.com/office/drawing/2014/main" id="{9DE1D6B7-0A6B-BA35-6E79-5DB1DB6C4A33}"/>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7B654345-37C8-7B76-E7B9-208F3DC9E099}"/>
              </a:ext>
            </a:extLst>
          </p:cNvPr>
          <p:cNvSpPr/>
          <p:nvPr/>
        </p:nvSpPr>
        <p:spPr>
          <a:xfrm>
            <a:off x="5849508" y="2479431"/>
            <a:ext cx="975946" cy="10042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Oval 21">
            <a:extLst>
              <a:ext uri="{FF2B5EF4-FFF2-40B4-BE49-F238E27FC236}">
                <a16:creationId xmlns:a16="http://schemas.microsoft.com/office/drawing/2014/main" id="{95BCCE60-4643-D2E2-5201-4A7EBE6432C6}"/>
              </a:ext>
            </a:extLst>
          </p:cNvPr>
          <p:cNvSpPr/>
          <p:nvPr/>
        </p:nvSpPr>
        <p:spPr>
          <a:xfrm>
            <a:off x="2013438" y="2127738"/>
            <a:ext cx="931985" cy="95567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4577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6551-6FA0-52F4-F5C0-1F6FB0EC927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A2AEB93C-9591-5CC6-DA88-10108E8E2494}"/>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71697D3C-FE98-F7B0-BC93-99DB265AA40C}"/>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FD0E6F00-B335-B665-75FC-0471B17CF70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A435B074-B919-F048-BA42-CB2FAF5E75E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18245981-4BD5-4D5C-B08E-E37307FA7D53}"/>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29" name="Group 28">
            <a:extLst>
              <a:ext uri="{FF2B5EF4-FFF2-40B4-BE49-F238E27FC236}">
                <a16:creationId xmlns:a16="http://schemas.microsoft.com/office/drawing/2014/main" id="{F3351180-FA7C-9063-AC42-EF5C40D2E2B1}"/>
              </a:ext>
            </a:extLst>
          </p:cNvPr>
          <p:cNvGrpSpPr/>
          <p:nvPr/>
        </p:nvGrpSpPr>
        <p:grpSpPr>
          <a:xfrm>
            <a:off x="390698" y="1579418"/>
            <a:ext cx="11055927" cy="4239491"/>
            <a:chOff x="390698" y="1579418"/>
            <a:chExt cx="11055927" cy="4239491"/>
          </a:xfrm>
        </p:grpSpPr>
        <p:pic>
          <p:nvPicPr>
            <p:cNvPr id="13" name="Picture 12">
              <a:extLst>
                <a:ext uri="{FF2B5EF4-FFF2-40B4-BE49-F238E27FC236}">
                  <a16:creationId xmlns:a16="http://schemas.microsoft.com/office/drawing/2014/main" id="{40039374-02B8-9DFC-3F38-1DBC0856771C}"/>
                </a:ext>
              </a:extLst>
            </p:cNvPr>
            <p:cNvPicPr>
              <a:picLocks noChangeAspect="1"/>
            </p:cNvPicPr>
            <p:nvPr/>
          </p:nvPicPr>
          <p:blipFill rotWithShape="1">
            <a:blip r:embed="rId4"/>
            <a:srcRect l="553" t="23031" r="3627" b="15152"/>
            <a:stretch/>
          </p:blipFill>
          <p:spPr>
            <a:xfrm>
              <a:off x="390698" y="1579418"/>
              <a:ext cx="11055927" cy="4239491"/>
            </a:xfrm>
            <a:prstGeom prst="rect">
              <a:avLst/>
            </a:prstGeom>
          </p:spPr>
        </p:pic>
        <p:sp>
          <p:nvSpPr>
            <p:cNvPr id="27" name="TextBox 26">
              <a:extLst>
                <a:ext uri="{FF2B5EF4-FFF2-40B4-BE49-F238E27FC236}">
                  <a16:creationId xmlns:a16="http://schemas.microsoft.com/office/drawing/2014/main" id="{4E6A217C-8712-B024-F836-5D2A74EBB46C}"/>
                </a:ext>
              </a:extLst>
            </p:cNvPr>
            <p:cNvSpPr txBox="1"/>
            <p:nvPr/>
          </p:nvSpPr>
          <p:spPr>
            <a:xfrm>
              <a:off x="8944494" y="2222106"/>
              <a:ext cx="1685926" cy="2608406"/>
            </a:xfrm>
            <a:prstGeom prst="rect">
              <a:avLst/>
            </a:prstGeom>
            <a:solidFill>
              <a:schemeClr val="bg1"/>
            </a:solidFill>
          </p:spPr>
          <p:txBody>
            <a:bodyPr wrap="square" rtlCol="0">
              <a:spAutoFit/>
            </a:bodyPr>
            <a:lstStyle/>
            <a:p>
              <a:r>
                <a:rPr lang="en-GB" sz="1050" dirty="0"/>
                <a:t>Dolomitization</a:t>
              </a:r>
            </a:p>
            <a:p>
              <a:endParaRPr lang="en-GB" sz="1050" dirty="0"/>
            </a:p>
            <a:p>
              <a:endParaRPr lang="en-GB" sz="1050" dirty="0"/>
            </a:p>
            <a:p>
              <a:endParaRPr lang="en-GB" sz="1050" dirty="0"/>
            </a:p>
            <a:p>
              <a:endParaRPr lang="en-GB" sz="700" dirty="0"/>
            </a:p>
            <a:p>
              <a:endParaRPr lang="en-GB" sz="1000" dirty="0"/>
            </a:p>
            <a:p>
              <a:endParaRPr lang="en-GB" sz="1200" dirty="0"/>
            </a:p>
            <a:p>
              <a:r>
                <a:rPr lang="en-GB" sz="1050" dirty="0"/>
                <a:t>Milanovo Fm.</a:t>
              </a:r>
            </a:p>
            <a:p>
              <a:endParaRPr lang="en-GB" sz="500" dirty="0"/>
            </a:p>
            <a:p>
              <a:r>
                <a:rPr lang="en-GB" sz="1050" dirty="0"/>
                <a:t>Mogila Fm</a:t>
              </a:r>
            </a:p>
            <a:p>
              <a:endParaRPr lang="en-GB" sz="500" dirty="0"/>
            </a:p>
            <a:p>
              <a:r>
                <a:rPr lang="en-GB" sz="1050" dirty="0"/>
                <a:t>Svizdol Fm</a:t>
              </a:r>
            </a:p>
            <a:p>
              <a:endParaRPr lang="en-GB" sz="500" dirty="0"/>
            </a:p>
            <a:p>
              <a:r>
                <a:rPr lang="en-GB" sz="1050" dirty="0"/>
                <a:t>Carboniferous phyllites</a:t>
              </a:r>
            </a:p>
            <a:p>
              <a:endParaRPr lang="en-GB" sz="1050" dirty="0"/>
            </a:p>
            <a:p>
              <a:endParaRPr lang="en-GB" sz="1050" dirty="0"/>
            </a:p>
            <a:p>
              <a:endParaRPr lang="en-IE" sz="1050" dirty="0"/>
            </a:p>
          </p:txBody>
        </p:sp>
        <p:sp>
          <p:nvSpPr>
            <p:cNvPr id="28" name="Rectangle 27">
              <a:extLst>
                <a:ext uri="{FF2B5EF4-FFF2-40B4-BE49-F238E27FC236}">
                  <a16:creationId xmlns:a16="http://schemas.microsoft.com/office/drawing/2014/main" id="{838E8800-D4A6-4FF9-B623-219F94487AA1}"/>
                </a:ext>
              </a:extLst>
            </p:cNvPr>
            <p:cNvSpPr/>
            <p:nvPr/>
          </p:nvSpPr>
          <p:spPr>
            <a:xfrm>
              <a:off x="8492067" y="2472267"/>
              <a:ext cx="1718733" cy="719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0" name="TextBox 29">
            <a:extLst>
              <a:ext uri="{FF2B5EF4-FFF2-40B4-BE49-F238E27FC236}">
                <a16:creationId xmlns:a16="http://schemas.microsoft.com/office/drawing/2014/main" id="{651A164A-2DCC-DF48-F1B0-90E903A732B0}"/>
              </a:ext>
            </a:extLst>
          </p:cNvPr>
          <p:cNvSpPr txBox="1"/>
          <p:nvPr/>
        </p:nvSpPr>
        <p:spPr>
          <a:xfrm>
            <a:off x="446616" y="1637242"/>
            <a:ext cx="493981" cy="369332"/>
          </a:xfrm>
          <a:prstGeom prst="rect">
            <a:avLst/>
          </a:prstGeom>
          <a:noFill/>
        </p:spPr>
        <p:txBody>
          <a:bodyPr wrap="none" rtlCol="0">
            <a:spAutoFit/>
          </a:bodyPr>
          <a:lstStyle/>
          <a:p>
            <a:r>
              <a:rPr lang="en-GB" dirty="0"/>
              <a:t>SW</a:t>
            </a:r>
            <a:endParaRPr lang="en-IE" dirty="0"/>
          </a:p>
        </p:txBody>
      </p:sp>
      <p:sp>
        <p:nvSpPr>
          <p:cNvPr id="31" name="TextBox 30">
            <a:extLst>
              <a:ext uri="{FF2B5EF4-FFF2-40B4-BE49-F238E27FC236}">
                <a16:creationId xmlns:a16="http://schemas.microsoft.com/office/drawing/2014/main" id="{0C4370BF-EDF0-D14B-8D0E-8FF963927FF1}"/>
              </a:ext>
            </a:extLst>
          </p:cNvPr>
          <p:cNvSpPr txBox="1"/>
          <p:nvPr/>
        </p:nvSpPr>
        <p:spPr>
          <a:xfrm>
            <a:off x="10897658" y="1667933"/>
            <a:ext cx="445956" cy="369332"/>
          </a:xfrm>
          <a:prstGeom prst="rect">
            <a:avLst/>
          </a:prstGeom>
          <a:noFill/>
        </p:spPr>
        <p:txBody>
          <a:bodyPr wrap="none" rtlCol="0">
            <a:spAutoFit/>
          </a:bodyPr>
          <a:lstStyle/>
          <a:p>
            <a:r>
              <a:rPr lang="en-GB" dirty="0"/>
              <a:t>NE</a:t>
            </a:r>
            <a:endParaRPr lang="en-IE" dirty="0"/>
          </a:p>
        </p:txBody>
      </p:sp>
      <p:grpSp>
        <p:nvGrpSpPr>
          <p:cNvPr id="32" name="Group 31">
            <a:extLst>
              <a:ext uri="{FF2B5EF4-FFF2-40B4-BE49-F238E27FC236}">
                <a16:creationId xmlns:a16="http://schemas.microsoft.com/office/drawing/2014/main" id="{8C6D54A1-FCE9-7737-3C79-01DF5E91F8E9}"/>
              </a:ext>
            </a:extLst>
          </p:cNvPr>
          <p:cNvGrpSpPr/>
          <p:nvPr/>
        </p:nvGrpSpPr>
        <p:grpSpPr>
          <a:xfrm>
            <a:off x="563032" y="4876804"/>
            <a:ext cx="1739901" cy="600164"/>
            <a:chOff x="390524" y="4381500"/>
            <a:chExt cx="1933575" cy="632257"/>
          </a:xfrm>
        </p:grpSpPr>
        <p:pic>
          <p:nvPicPr>
            <p:cNvPr id="33" name="Picture 32">
              <a:extLst>
                <a:ext uri="{FF2B5EF4-FFF2-40B4-BE49-F238E27FC236}">
                  <a16:creationId xmlns:a16="http://schemas.microsoft.com/office/drawing/2014/main" id="{D1C6EC5E-ACCE-F1D0-669D-FBB3E4081595}"/>
                </a:ext>
              </a:extLst>
            </p:cNvPr>
            <p:cNvPicPr>
              <a:picLocks noChangeAspect="1"/>
            </p:cNvPicPr>
            <p:nvPr/>
          </p:nvPicPr>
          <p:blipFill>
            <a:blip r:embed="rId5"/>
            <a:stretch>
              <a:fillRect/>
            </a:stretch>
          </p:blipFill>
          <p:spPr>
            <a:xfrm>
              <a:off x="485957" y="4619642"/>
              <a:ext cx="1419044" cy="130702"/>
            </a:xfrm>
            <a:prstGeom prst="rect">
              <a:avLst/>
            </a:prstGeom>
          </p:spPr>
        </p:pic>
        <p:sp>
          <p:nvSpPr>
            <p:cNvPr id="34" name="TextBox 33">
              <a:extLst>
                <a:ext uri="{FF2B5EF4-FFF2-40B4-BE49-F238E27FC236}">
                  <a16:creationId xmlns:a16="http://schemas.microsoft.com/office/drawing/2014/main" id="{3853F5A1-7BE3-53A1-C4FF-37E29BA88CAC}"/>
                </a:ext>
              </a:extLst>
            </p:cNvPr>
            <p:cNvSpPr txBox="1"/>
            <p:nvPr/>
          </p:nvSpPr>
          <p:spPr>
            <a:xfrm>
              <a:off x="390524" y="4381500"/>
              <a:ext cx="1933575" cy="632257"/>
            </a:xfrm>
            <a:prstGeom prst="rect">
              <a:avLst/>
            </a:prstGeom>
            <a:noFill/>
          </p:spPr>
          <p:txBody>
            <a:bodyPr wrap="square" rtlCol="0">
              <a:spAutoFit/>
            </a:bodyPr>
            <a:lstStyle/>
            <a:p>
              <a:r>
                <a:rPr lang="en-GB" sz="1050" dirty="0"/>
                <a:t>0                50              100</a:t>
              </a:r>
            </a:p>
            <a:p>
              <a:endParaRPr lang="en-GB" sz="1200" dirty="0"/>
            </a:p>
            <a:p>
              <a:r>
                <a:rPr lang="en-GB" sz="1000" dirty="0"/>
                <a:t>              Metres</a:t>
              </a:r>
              <a:endParaRPr lang="en-IE" sz="1000" dirty="0"/>
            </a:p>
          </p:txBody>
        </p:sp>
      </p:grpSp>
      <p:grpSp>
        <p:nvGrpSpPr>
          <p:cNvPr id="22" name="Group 21">
            <a:extLst>
              <a:ext uri="{FF2B5EF4-FFF2-40B4-BE49-F238E27FC236}">
                <a16:creationId xmlns:a16="http://schemas.microsoft.com/office/drawing/2014/main" id="{5AC7658F-A018-86E8-8CFE-64D4E047859C}"/>
              </a:ext>
            </a:extLst>
          </p:cNvPr>
          <p:cNvGrpSpPr/>
          <p:nvPr/>
        </p:nvGrpSpPr>
        <p:grpSpPr>
          <a:xfrm>
            <a:off x="-241069" y="931025"/>
            <a:ext cx="12826538" cy="5926975"/>
            <a:chOff x="-241069" y="931025"/>
            <a:chExt cx="12826538" cy="5926975"/>
          </a:xfrm>
        </p:grpSpPr>
        <p:sp>
          <p:nvSpPr>
            <p:cNvPr id="23" name="Rectangle 22">
              <a:extLst>
                <a:ext uri="{FF2B5EF4-FFF2-40B4-BE49-F238E27FC236}">
                  <a16:creationId xmlns:a16="http://schemas.microsoft.com/office/drawing/2014/main" id="{E061553B-0EA6-B708-59E8-2E814C477964}"/>
                </a:ext>
              </a:extLst>
            </p:cNvPr>
            <p:cNvSpPr/>
            <p:nvPr/>
          </p:nvSpPr>
          <p:spPr>
            <a:xfrm>
              <a:off x="0" y="1197033"/>
              <a:ext cx="390698" cy="4896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979837D-4B24-7759-276F-8C335AF7725B}"/>
                </a:ext>
              </a:extLst>
            </p:cNvPr>
            <p:cNvSpPr/>
            <p:nvPr/>
          </p:nvSpPr>
          <p:spPr>
            <a:xfrm>
              <a:off x="-241069" y="1113905"/>
              <a:ext cx="12408131" cy="473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B4628C97-A59A-FC80-48D6-8C1B8D761E63}"/>
                </a:ext>
              </a:extLst>
            </p:cNvPr>
            <p:cNvSpPr/>
            <p:nvPr/>
          </p:nvSpPr>
          <p:spPr>
            <a:xfrm>
              <a:off x="11405062" y="931025"/>
              <a:ext cx="906087" cy="5428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C3E5FEF6-2FBB-3562-1520-FAC66FDD9EE5}"/>
                </a:ext>
              </a:extLst>
            </p:cNvPr>
            <p:cNvSpPr/>
            <p:nvPr/>
          </p:nvSpPr>
          <p:spPr>
            <a:xfrm>
              <a:off x="-232756" y="5785658"/>
              <a:ext cx="12818225" cy="10723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grpSp>
      <p:sp>
        <p:nvSpPr>
          <p:cNvPr id="35" name="TextBox 34">
            <a:extLst>
              <a:ext uri="{FF2B5EF4-FFF2-40B4-BE49-F238E27FC236}">
                <a16:creationId xmlns:a16="http://schemas.microsoft.com/office/drawing/2014/main" id="{9317A822-0B52-A338-99B8-DB9EDEEB251D}"/>
              </a:ext>
            </a:extLst>
          </p:cNvPr>
          <p:cNvSpPr txBox="1"/>
          <p:nvPr/>
        </p:nvSpPr>
        <p:spPr>
          <a:xfrm>
            <a:off x="9260378" y="1030778"/>
            <a:ext cx="2319251" cy="369332"/>
          </a:xfrm>
          <a:prstGeom prst="rect">
            <a:avLst/>
          </a:prstGeom>
          <a:noFill/>
        </p:spPr>
        <p:txBody>
          <a:bodyPr wrap="square" rtlCol="0">
            <a:spAutoFit/>
          </a:bodyPr>
          <a:lstStyle/>
          <a:p>
            <a:r>
              <a:rPr lang="en-GB" dirty="0">
                <a:solidFill>
                  <a:schemeClr val="accent4"/>
                </a:solidFill>
              </a:rPr>
              <a:t>Early Dolomitization</a:t>
            </a:r>
            <a:endParaRPr lang="en-IE" dirty="0">
              <a:solidFill>
                <a:schemeClr val="accent4"/>
              </a:solidFill>
            </a:endParaRPr>
          </a:p>
        </p:txBody>
      </p:sp>
      <p:sp>
        <p:nvSpPr>
          <p:cNvPr id="8" name="TextBox 7">
            <a:extLst>
              <a:ext uri="{FF2B5EF4-FFF2-40B4-BE49-F238E27FC236}">
                <a16:creationId xmlns:a16="http://schemas.microsoft.com/office/drawing/2014/main" id="{3817E1BD-EC6F-3D55-585F-8C64EF1F54A5}"/>
              </a:ext>
            </a:extLst>
          </p:cNvPr>
          <p:cNvSpPr txBox="1"/>
          <p:nvPr/>
        </p:nvSpPr>
        <p:spPr>
          <a:xfrm>
            <a:off x="609600" y="5876925"/>
            <a:ext cx="10515600" cy="646331"/>
          </a:xfrm>
          <a:prstGeom prst="rect">
            <a:avLst/>
          </a:prstGeom>
          <a:noFill/>
        </p:spPr>
        <p:txBody>
          <a:bodyPr wrap="square" rtlCol="0">
            <a:spAutoFit/>
          </a:bodyPr>
          <a:lstStyle/>
          <a:p>
            <a:pPr algn="ctr"/>
            <a:r>
              <a:rPr lang="en-IE" dirty="0">
                <a:solidFill>
                  <a:schemeClr val="bg1"/>
                </a:solidFill>
              </a:rPr>
              <a:t>Important to note that fabric selective dolomitization occurs from very early within bioturbation worm burrows and as </a:t>
            </a:r>
            <a:r>
              <a:rPr lang="en-IE" dirty="0" err="1">
                <a:solidFill>
                  <a:schemeClr val="bg1"/>
                </a:solidFill>
              </a:rPr>
              <a:t>heterolithic</a:t>
            </a:r>
            <a:r>
              <a:rPr lang="en-IE" dirty="0">
                <a:solidFill>
                  <a:schemeClr val="bg1"/>
                </a:solidFill>
              </a:rPr>
              <a:t> “ribbon rocks” to hydrothermally associated crosscutting dolomite haloes to the sulphides.</a:t>
            </a:r>
          </a:p>
        </p:txBody>
      </p:sp>
    </p:spTree>
    <p:extLst>
      <p:ext uri="{BB962C8B-B14F-4D97-AF65-F5344CB8AC3E}">
        <p14:creationId xmlns:p14="http://schemas.microsoft.com/office/powerpoint/2010/main" val="2308136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6B3C0EC-9036-1D70-B248-F3BE627A7CAF}"/>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7B49062F-49DB-7941-40FB-44BB1150F85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8" name="Picture 7">
              <a:extLst>
                <a:ext uri="{FF2B5EF4-FFF2-40B4-BE49-F238E27FC236}">
                  <a16:creationId xmlns:a16="http://schemas.microsoft.com/office/drawing/2014/main" id="{F02B22DE-78E1-12DD-A6BE-B95AB229B64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9" name="TextBox 8">
              <a:extLst>
                <a:ext uri="{FF2B5EF4-FFF2-40B4-BE49-F238E27FC236}">
                  <a16:creationId xmlns:a16="http://schemas.microsoft.com/office/drawing/2014/main" id="{B7C2F52E-4A04-9F53-B47E-36150F28031B}"/>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10" name="Picture 9">
            <a:extLst>
              <a:ext uri="{FF2B5EF4-FFF2-40B4-BE49-F238E27FC236}">
                <a16:creationId xmlns:a16="http://schemas.microsoft.com/office/drawing/2014/main" id="{10978D8C-AE88-6010-8A7C-BCD2F91CBF9D}"/>
              </a:ext>
            </a:extLst>
          </p:cNvPr>
          <p:cNvPicPr>
            <a:picLocks noChangeAspect="1"/>
          </p:cNvPicPr>
          <p:nvPr/>
        </p:nvPicPr>
        <p:blipFill rotWithShape="1">
          <a:blip r:embed="rId4"/>
          <a:srcRect l="547" t="23030" r="2552" b="15273"/>
          <a:stretch/>
        </p:blipFill>
        <p:spPr>
          <a:xfrm>
            <a:off x="399010" y="1579418"/>
            <a:ext cx="11163993" cy="4231178"/>
          </a:xfrm>
          <a:prstGeom prst="rect">
            <a:avLst/>
          </a:prstGeom>
        </p:spPr>
      </p:pic>
      <p:sp>
        <p:nvSpPr>
          <p:cNvPr id="26" name="TextBox 25">
            <a:extLst>
              <a:ext uri="{FF2B5EF4-FFF2-40B4-BE49-F238E27FC236}">
                <a16:creationId xmlns:a16="http://schemas.microsoft.com/office/drawing/2014/main" id="{7B51D986-CA4E-B55F-C7F1-E78ACB89AEC7}"/>
              </a:ext>
            </a:extLst>
          </p:cNvPr>
          <p:cNvSpPr txBox="1"/>
          <p:nvPr/>
        </p:nvSpPr>
        <p:spPr>
          <a:xfrm>
            <a:off x="8944494" y="2222106"/>
            <a:ext cx="1685926" cy="2546851"/>
          </a:xfrm>
          <a:prstGeom prst="rect">
            <a:avLst/>
          </a:prstGeom>
          <a:solidFill>
            <a:schemeClr val="bg1"/>
          </a:solidFill>
        </p:spPr>
        <p:txBody>
          <a:bodyPr wrap="square" rtlCol="0">
            <a:spAutoFit/>
          </a:bodyPr>
          <a:lstStyle/>
          <a:p>
            <a:r>
              <a:rPr lang="en-GB" sz="1050" dirty="0"/>
              <a:t>Dolomitization</a:t>
            </a:r>
          </a:p>
          <a:p>
            <a:endParaRPr lang="en-GB" sz="300" dirty="0"/>
          </a:p>
          <a:p>
            <a:pPr>
              <a:spcAft>
                <a:spcPts val="400"/>
              </a:spcAft>
            </a:pPr>
            <a:r>
              <a:rPr lang="en-GB" sz="1050" dirty="0"/>
              <a:t>Galena</a:t>
            </a:r>
          </a:p>
          <a:p>
            <a:pPr>
              <a:spcAft>
                <a:spcPts val="400"/>
              </a:spcAft>
            </a:pPr>
            <a:r>
              <a:rPr lang="en-GB" sz="1050" dirty="0"/>
              <a:t>Sphalerite</a:t>
            </a:r>
          </a:p>
          <a:p>
            <a:pPr>
              <a:spcAft>
                <a:spcPts val="400"/>
              </a:spcAft>
            </a:pPr>
            <a:r>
              <a:rPr lang="en-GB" sz="1050" dirty="0"/>
              <a:t>Iron Sulphides</a:t>
            </a:r>
            <a:endParaRPr lang="en-GB" sz="1000" dirty="0"/>
          </a:p>
          <a:p>
            <a:endParaRPr lang="en-GB" sz="1600" dirty="0"/>
          </a:p>
          <a:p>
            <a:r>
              <a:rPr lang="en-GB" sz="1050" dirty="0"/>
              <a:t>Milanovo Fm.</a:t>
            </a:r>
          </a:p>
          <a:p>
            <a:endParaRPr lang="en-GB" sz="500" dirty="0"/>
          </a:p>
          <a:p>
            <a:r>
              <a:rPr lang="en-GB" sz="1050" dirty="0"/>
              <a:t>Mogila Fm</a:t>
            </a:r>
          </a:p>
          <a:p>
            <a:endParaRPr lang="en-GB" sz="500" dirty="0"/>
          </a:p>
          <a:p>
            <a:r>
              <a:rPr lang="en-GB" sz="1050" dirty="0"/>
              <a:t>Svizdol Fm</a:t>
            </a:r>
          </a:p>
          <a:p>
            <a:endParaRPr lang="en-GB" sz="500" dirty="0"/>
          </a:p>
          <a:p>
            <a:r>
              <a:rPr lang="en-GB" sz="1050" dirty="0"/>
              <a:t>Carboniferous phyllites</a:t>
            </a:r>
          </a:p>
          <a:p>
            <a:endParaRPr lang="en-GB" sz="1050" dirty="0"/>
          </a:p>
          <a:p>
            <a:endParaRPr lang="en-GB" sz="1050" dirty="0"/>
          </a:p>
          <a:p>
            <a:endParaRPr lang="en-IE" sz="1050" dirty="0"/>
          </a:p>
        </p:txBody>
      </p:sp>
      <p:sp>
        <p:nvSpPr>
          <p:cNvPr id="27" name="TextBox 26">
            <a:extLst>
              <a:ext uri="{FF2B5EF4-FFF2-40B4-BE49-F238E27FC236}">
                <a16:creationId xmlns:a16="http://schemas.microsoft.com/office/drawing/2014/main" id="{C87D108C-24E0-C6D9-EC37-E27D67A9BAE6}"/>
              </a:ext>
            </a:extLst>
          </p:cNvPr>
          <p:cNvSpPr txBox="1"/>
          <p:nvPr/>
        </p:nvSpPr>
        <p:spPr>
          <a:xfrm>
            <a:off x="446616" y="1637242"/>
            <a:ext cx="493981" cy="369332"/>
          </a:xfrm>
          <a:prstGeom prst="rect">
            <a:avLst/>
          </a:prstGeom>
          <a:noFill/>
        </p:spPr>
        <p:txBody>
          <a:bodyPr wrap="none" rtlCol="0">
            <a:spAutoFit/>
          </a:bodyPr>
          <a:lstStyle/>
          <a:p>
            <a:r>
              <a:rPr lang="en-GB" dirty="0"/>
              <a:t>SW</a:t>
            </a:r>
            <a:endParaRPr lang="en-IE" dirty="0"/>
          </a:p>
        </p:txBody>
      </p:sp>
      <p:sp>
        <p:nvSpPr>
          <p:cNvPr id="28" name="TextBox 27">
            <a:extLst>
              <a:ext uri="{FF2B5EF4-FFF2-40B4-BE49-F238E27FC236}">
                <a16:creationId xmlns:a16="http://schemas.microsoft.com/office/drawing/2014/main" id="{327DACCC-80BD-ABD7-2759-6B8D6D6E68AC}"/>
              </a:ext>
            </a:extLst>
          </p:cNvPr>
          <p:cNvSpPr txBox="1"/>
          <p:nvPr/>
        </p:nvSpPr>
        <p:spPr>
          <a:xfrm>
            <a:off x="10897658" y="1667933"/>
            <a:ext cx="445956" cy="369332"/>
          </a:xfrm>
          <a:prstGeom prst="rect">
            <a:avLst/>
          </a:prstGeom>
          <a:noFill/>
        </p:spPr>
        <p:txBody>
          <a:bodyPr wrap="none" rtlCol="0">
            <a:spAutoFit/>
          </a:bodyPr>
          <a:lstStyle/>
          <a:p>
            <a:r>
              <a:rPr lang="en-GB" dirty="0"/>
              <a:t>NE</a:t>
            </a:r>
            <a:endParaRPr lang="en-IE" dirty="0"/>
          </a:p>
        </p:txBody>
      </p:sp>
      <p:grpSp>
        <p:nvGrpSpPr>
          <p:cNvPr id="29" name="Group 28">
            <a:extLst>
              <a:ext uri="{FF2B5EF4-FFF2-40B4-BE49-F238E27FC236}">
                <a16:creationId xmlns:a16="http://schemas.microsoft.com/office/drawing/2014/main" id="{E98298F3-51C9-A3DE-3C68-317DCE7FD017}"/>
              </a:ext>
            </a:extLst>
          </p:cNvPr>
          <p:cNvGrpSpPr/>
          <p:nvPr/>
        </p:nvGrpSpPr>
        <p:grpSpPr>
          <a:xfrm>
            <a:off x="563032" y="4876804"/>
            <a:ext cx="1739901" cy="600164"/>
            <a:chOff x="390524" y="4381500"/>
            <a:chExt cx="1933575" cy="632257"/>
          </a:xfrm>
        </p:grpSpPr>
        <p:pic>
          <p:nvPicPr>
            <p:cNvPr id="30" name="Picture 29">
              <a:extLst>
                <a:ext uri="{FF2B5EF4-FFF2-40B4-BE49-F238E27FC236}">
                  <a16:creationId xmlns:a16="http://schemas.microsoft.com/office/drawing/2014/main" id="{843BB527-3033-B7CE-D40C-13A7FFB408EB}"/>
                </a:ext>
              </a:extLst>
            </p:cNvPr>
            <p:cNvPicPr>
              <a:picLocks noChangeAspect="1"/>
            </p:cNvPicPr>
            <p:nvPr/>
          </p:nvPicPr>
          <p:blipFill>
            <a:blip r:embed="rId5"/>
            <a:stretch>
              <a:fillRect/>
            </a:stretch>
          </p:blipFill>
          <p:spPr>
            <a:xfrm>
              <a:off x="485957" y="4619642"/>
              <a:ext cx="1419044" cy="130702"/>
            </a:xfrm>
            <a:prstGeom prst="rect">
              <a:avLst/>
            </a:prstGeom>
          </p:spPr>
        </p:pic>
        <p:sp>
          <p:nvSpPr>
            <p:cNvPr id="31" name="TextBox 30">
              <a:extLst>
                <a:ext uri="{FF2B5EF4-FFF2-40B4-BE49-F238E27FC236}">
                  <a16:creationId xmlns:a16="http://schemas.microsoft.com/office/drawing/2014/main" id="{1E32E7D8-79FB-8625-6EFA-A9819AA45153}"/>
                </a:ext>
              </a:extLst>
            </p:cNvPr>
            <p:cNvSpPr txBox="1"/>
            <p:nvPr/>
          </p:nvSpPr>
          <p:spPr>
            <a:xfrm>
              <a:off x="390524" y="4381500"/>
              <a:ext cx="1933575" cy="632257"/>
            </a:xfrm>
            <a:prstGeom prst="rect">
              <a:avLst/>
            </a:prstGeom>
            <a:noFill/>
          </p:spPr>
          <p:txBody>
            <a:bodyPr wrap="square" rtlCol="0">
              <a:spAutoFit/>
            </a:bodyPr>
            <a:lstStyle/>
            <a:p>
              <a:r>
                <a:rPr lang="en-GB" sz="1050" dirty="0"/>
                <a:t>0                50              100</a:t>
              </a:r>
            </a:p>
            <a:p>
              <a:endParaRPr lang="en-GB" sz="1200" dirty="0"/>
            </a:p>
            <a:p>
              <a:r>
                <a:rPr lang="en-GB" sz="1000" dirty="0"/>
                <a:t>              Metres</a:t>
              </a:r>
              <a:endParaRPr lang="en-IE" sz="1000" dirty="0"/>
            </a:p>
          </p:txBody>
        </p:sp>
      </p:grpSp>
      <p:grpSp>
        <p:nvGrpSpPr>
          <p:cNvPr id="19" name="Group 18">
            <a:extLst>
              <a:ext uri="{FF2B5EF4-FFF2-40B4-BE49-F238E27FC236}">
                <a16:creationId xmlns:a16="http://schemas.microsoft.com/office/drawing/2014/main" id="{AEF3EDE3-B607-E8D2-4955-337241DA496C}"/>
              </a:ext>
            </a:extLst>
          </p:cNvPr>
          <p:cNvGrpSpPr/>
          <p:nvPr/>
        </p:nvGrpSpPr>
        <p:grpSpPr>
          <a:xfrm>
            <a:off x="-241069" y="931025"/>
            <a:ext cx="12826538" cy="5926975"/>
            <a:chOff x="-241069" y="931025"/>
            <a:chExt cx="12826538" cy="5926975"/>
          </a:xfrm>
        </p:grpSpPr>
        <p:sp>
          <p:nvSpPr>
            <p:cNvPr id="20" name="Rectangle 19">
              <a:extLst>
                <a:ext uri="{FF2B5EF4-FFF2-40B4-BE49-F238E27FC236}">
                  <a16:creationId xmlns:a16="http://schemas.microsoft.com/office/drawing/2014/main" id="{8B36A404-693D-CC4F-042C-E1276F47C2F4}"/>
                </a:ext>
              </a:extLst>
            </p:cNvPr>
            <p:cNvSpPr/>
            <p:nvPr/>
          </p:nvSpPr>
          <p:spPr>
            <a:xfrm>
              <a:off x="0" y="1197033"/>
              <a:ext cx="390698" cy="4896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221BBDC1-D981-85CE-A9BE-4A11B72F4CA6}"/>
                </a:ext>
              </a:extLst>
            </p:cNvPr>
            <p:cNvSpPr/>
            <p:nvPr/>
          </p:nvSpPr>
          <p:spPr>
            <a:xfrm>
              <a:off x="-241069" y="1113905"/>
              <a:ext cx="12408131" cy="473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E1A832F3-B7C5-03F6-D63E-9901E388F6D0}"/>
                </a:ext>
              </a:extLst>
            </p:cNvPr>
            <p:cNvSpPr/>
            <p:nvPr/>
          </p:nvSpPr>
          <p:spPr>
            <a:xfrm>
              <a:off x="11405062" y="931025"/>
              <a:ext cx="906087" cy="5428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75173488-33E6-4A5F-29FD-1B67D6F1EEBD}"/>
                </a:ext>
              </a:extLst>
            </p:cNvPr>
            <p:cNvSpPr/>
            <p:nvPr/>
          </p:nvSpPr>
          <p:spPr>
            <a:xfrm>
              <a:off x="-232756" y="5785658"/>
              <a:ext cx="12818225" cy="10723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pSp>
      <p:sp>
        <p:nvSpPr>
          <p:cNvPr id="32" name="TextBox 31">
            <a:extLst>
              <a:ext uri="{FF2B5EF4-FFF2-40B4-BE49-F238E27FC236}">
                <a16:creationId xmlns:a16="http://schemas.microsoft.com/office/drawing/2014/main" id="{E73570D4-8121-1CF5-2FC5-C4073E35BF85}"/>
              </a:ext>
            </a:extLst>
          </p:cNvPr>
          <p:cNvSpPr txBox="1"/>
          <p:nvPr/>
        </p:nvSpPr>
        <p:spPr>
          <a:xfrm>
            <a:off x="9260378" y="1030778"/>
            <a:ext cx="2319251" cy="369332"/>
          </a:xfrm>
          <a:prstGeom prst="rect">
            <a:avLst/>
          </a:prstGeom>
          <a:noFill/>
        </p:spPr>
        <p:txBody>
          <a:bodyPr wrap="square" rtlCol="0">
            <a:spAutoFit/>
          </a:bodyPr>
          <a:lstStyle/>
          <a:p>
            <a:r>
              <a:rPr lang="en-GB" dirty="0">
                <a:solidFill>
                  <a:schemeClr val="accent4"/>
                </a:solidFill>
              </a:rPr>
              <a:t>Zn-Pb mineralization</a:t>
            </a:r>
            <a:endParaRPr lang="en-IE" dirty="0">
              <a:solidFill>
                <a:schemeClr val="accent4"/>
              </a:solidFill>
            </a:endParaRPr>
          </a:p>
        </p:txBody>
      </p:sp>
      <p:sp>
        <p:nvSpPr>
          <p:cNvPr id="33" name="TextBox 32">
            <a:extLst>
              <a:ext uri="{FF2B5EF4-FFF2-40B4-BE49-F238E27FC236}">
                <a16:creationId xmlns:a16="http://schemas.microsoft.com/office/drawing/2014/main" id="{509FB208-2721-CA1F-8AC9-7F2B0022191C}"/>
              </a:ext>
            </a:extLst>
          </p:cNvPr>
          <p:cNvSpPr txBox="1"/>
          <p:nvPr/>
        </p:nvSpPr>
        <p:spPr>
          <a:xfrm>
            <a:off x="1753986" y="1704109"/>
            <a:ext cx="5222712" cy="369332"/>
          </a:xfrm>
          <a:prstGeom prst="rect">
            <a:avLst/>
          </a:prstGeom>
          <a:noFill/>
        </p:spPr>
        <p:txBody>
          <a:bodyPr wrap="none" rtlCol="0">
            <a:spAutoFit/>
          </a:bodyPr>
          <a:lstStyle/>
          <a:p>
            <a:r>
              <a:rPr lang="en-GB" dirty="0">
                <a:solidFill>
                  <a:srgbClr val="FF0000"/>
                </a:solidFill>
              </a:rPr>
              <a:t>Pb                                   </a:t>
            </a:r>
            <a:r>
              <a:rPr lang="en-GB" dirty="0" err="1">
                <a:solidFill>
                  <a:srgbClr val="FF0000"/>
                </a:solidFill>
              </a:rPr>
              <a:t>Zn+Pb</a:t>
            </a:r>
            <a:r>
              <a:rPr lang="en-GB" dirty="0">
                <a:solidFill>
                  <a:srgbClr val="FF0000"/>
                </a:solidFill>
              </a:rPr>
              <a:t>                                  </a:t>
            </a:r>
            <a:r>
              <a:rPr lang="en-GB" dirty="0" err="1">
                <a:solidFill>
                  <a:srgbClr val="FF0000"/>
                </a:solidFill>
              </a:rPr>
              <a:t>Zn+Fe</a:t>
            </a:r>
            <a:endParaRPr lang="en-IE" dirty="0">
              <a:solidFill>
                <a:srgbClr val="FF0000"/>
              </a:solidFill>
            </a:endParaRPr>
          </a:p>
        </p:txBody>
      </p:sp>
      <p:sp>
        <p:nvSpPr>
          <p:cNvPr id="34" name="Arrow: Right 33">
            <a:extLst>
              <a:ext uri="{FF2B5EF4-FFF2-40B4-BE49-F238E27FC236}">
                <a16:creationId xmlns:a16="http://schemas.microsoft.com/office/drawing/2014/main" id="{C8E36CDF-10CF-7266-CD5B-9C637D806396}"/>
              </a:ext>
            </a:extLst>
          </p:cNvPr>
          <p:cNvSpPr/>
          <p:nvPr/>
        </p:nvSpPr>
        <p:spPr>
          <a:xfrm rot="10800000">
            <a:off x="4729942" y="1870363"/>
            <a:ext cx="1371600" cy="66502"/>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Arrow: Right 34">
            <a:extLst>
              <a:ext uri="{FF2B5EF4-FFF2-40B4-BE49-F238E27FC236}">
                <a16:creationId xmlns:a16="http://schemas.microsoft.com/office/drawing/2014/main" id="{EA8ED4DC-922C-252E-376C-6B4C028E4F79}"/>
              </a:ext>
            </a:extLst>
          </p:cNvPr>
          <p:cNvSpPr/>
          <p:nvPr/>
        </p:nvSpPr>
        <p:spPr>
          <a:xfrm rot="10800000">
            <a:off x="2338648" y="1864821"/>
            <a:ext cx="1371600" cy="66502"/>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37045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522053-83AC-735D-BFC3-5951CA272A70}"/>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D198A9F4-806D-408F-BD0B-0CBBCC921F0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9" name="Picture 8">
              <a:extLst>
                <a:ext uri="{FF2B5EF4-FFF2-40B4-BE49-F238E27FC236}">
                  <a16:creationId xmlns:a16="http://schemas.microsoft.com/office/drawing/2014/main" id="{858A2B59-0711-482E-0B1B-7A5553D5182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0" name="TextBox 9">
              <a:extLst>
                <a:ext uri="{FF2B5EF4-FFF2-40B4-BE49-F238E27FC236}">
                  <a16:creationId xmlns:a16="http://schemas.microsoft.com/office/drawing/2014/main" id="{7C6B5BFC-F1D9-9E3E-0ACD-C67409F9F037}"/>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Picture 4">
            <a:extLst>
              <a:ext uri="{FF2B5EF4-FFF2-40B4-BE49-F238E27FC236}">
                <a16:creationId xmlns:a16="http://schemas.microsoft.com/office/drawing/2014/main" id="{CD0E5927-EA29-932F-279C-7E7918156E44}"/>
              </a:ext>
            </a:extLst>
          </p:cNvPr>
          <p:cNvPicPr>
            <a:picLocks noChangeAspect="1"/>
          </p:cNvPicPr>
          <p:nvPr/>
        </p:nvPicPr>
        <p:blipFill rotWithShape="1">
          <a:blip r:embed="rId5"/>
          <a:srcRect l="533" t="22909" r="2526" b="15031"/>
          <a:stretch/>
        </p:blipFill>
        <p:spPr>
          <a:xfrm>
            <a:off x="390698" y="1562792"/>
            <a:ext cx="11180618" cy="4256118"/>
          </a:xfrm>
          <a:prstGeom prst="rect">
            <a:avLst/>
          </a:prstGeom>
        </p:spPr>
      </p:pic>
      <p:sp>
        <p:nvSpPr>
          <p:cNvPr id="22" name="TextBox 21">
            <a:extLst>
              <a:ext uri="{FF2B5EF4-FFF2-40B4-BE49-F238E27FC236}">
                <a16:creationId xmlns:a16="http://schemas.microsoft.com/office/drawing/2014/main" id="{F002968C-03F3-32FD-4F83-D4232A64204A}"/>
              </a:ext>
            </a:extLst>
          </p:cNvPr>
          <p:cNvSpPr txBox="1"/>
          <p:nvPr/>
        </p:nvSpPr>
        <p:spPr>
          <a:xfrm>
            <a:off x="8944494" y="2222106"/>
            <a:ext cx="1685926" cy="2546851"/>
          </a:xfrm>
          <a:prstGeom prst="rect">
            <a:avLst/>
          </a:prstGeom>
          <a:solidFill>
            <a:schemeClr val="bg1"/>
          </a:solidFill>
        </p:spPr>
        <p:txBody>
          <a:bodyPr wrap="square" rtlCol="0">
            <a:spAutoFit/>
          </a:bodyPr>
          <a:lstStyle/>
          <a:p>
            <a:r>
              <a:rPr lang="en-GB" sz="1050" dirty="0"/>
              <a:t>Dolomitization</a:t>
            </a:r>
          </a:p>
          <a:p>
            <a:endParaRPr lang="en-GB" sz="300" dirty="0"/>
          </a:p>
          <a:p>
            <a:pPr>
              <a:spcAft>
                <a:spcPts val="400"/>
              </a:spcAft>
            </a:pPr>
            <a:r>
              <a:rPr lang="en-GB" sz="1050" dirty="0"/>
              <a:t>Galena</a:t>
            </a:r>
          </a:p>
          <a:p>
            <a:pPr>
              <a:spcAft>
                <a:spcPts val="400"/>
              </a:spcAft>
            </a:pPr>
            <a:r>
              <a:rPr lang="en-GB" sz="1050" dirty="0"/>
              <a:t>Tennantite-Chalcopyrite</a:t>
            </a:r>
          </a:p>
          <a:p>
            <a:pPr>
              <a:spcAft>
                <a:spcPts val="400"/>
              </a:spcAft>
            </a:pPr>
            <a:r>
              <a:rPr lang="en-GB" sz="1050" dirty="0"/>
              <a:t>Bornite</a:t>
            </a:r>
            <a:endParaRPr lang="en-GB" sz="1000" dirty="0"/>
          </a:p>
          <a:p>
            <a:endParaRPr lang="en-GB" sz="1600" dirty="0"/>
          </a:p>
          <a:p>
            <a:r>
              <a:rPr lang="en-GB" sz="1050" dirty="0"/>
              <a:t>Milanovo Fm.</a:t>
            </a:r>
          </a:p>
          <a:p>
            <a:endParaRPr lang="en-GB" sz="500" dirty="0"/>
          </a:p>
          <a:p>
            <a:r>
              <a:rPr lang="en-GB" sz="1050" dirty="0"/>
              <a:t>Mogila Fm</a:t>
            </a:r>
          </a:p>
          <a:p>
            <a:endParaRPr lang="en-GB" sz="500" dirty="0"/>
          </a:p>
          <a:p>
            <a:r>
              <a:rPr lang="en-GB" sz="1050" dirty="0"/>
              <a:t>Svizdol Fm</a:t>
            </a:r>
          </a:p>
          <a:p>
            <a:endParaRPr lang="en-GB" sz="500" dirty="0"/>
          </a:p>
          <a:p>
            <a:r>
              <a:rPr lang="en-GB" sz="1050" dirty="0"/>
              <a:t>Carboniferous phyllites</a:t>
            </a:r>
          </a:p>
          <a:p>
            <a:endParaRPr lang="en-GB" sz="1050" dirty="0"/>
          </a:p>
          <a:p>
            <a:endParaRPr lang="en-GB" sz="1050" dirty="0"/>
          </a:p>
          <a:p>
            <a:endParaRPr lang="en-IE" sz="1050" dirty="0"/>
          </a:p>
        </p:txBody>
      </p:sp>
      <p:sp>
        <p:nvSpPr>
          <p:cNvPr id="26" name="TextBox 25">
            <a:extLst>
              <a:ext uri="{FF2B5EF4-FFF2-40B4-BE49-F238E27FC236}">
                <a16:creationId xmlns:a16="http://schemas.microsoft.com/office/drawing/2014/main" id="{99B54B28-1423-4EF4-27A9-9D5A8D05463D}"/>
              </a:ext>
            </a:extLst>
          </p:cNvPr>
          <p:cNvSpPr txBox="1"/>
          <p:nvPr/>
        </p:nvSpPr>
        <p:spPr>
          <a:xfrm>
            <a:off x="446616" y="1637242"/>
            <a:ext cx="493981" cy="369332"/>
          </a:xfrm>
          <a:prstGeom prst="rect">
            <a:avLst/>
          </a:prstGeom>
          <a:noFill/>
        </p:spPr>
        <p:txBody>
          <a:bodyPr wrap="none" rtlCol="0">
            <a:spAutoFit/>
          </a:bodyPr>
          <a:lstStyle/>
          <a:p>
            <a:r>
              <a:rPr lang="en-GB" dirty="0"/>
              <a:t>SW</a:t>
            </a:r>
            <a:endParaRPr lang="en-IE" dirty="0"/>
          </a:p>
        </p:txBody>
      </p:sp>
      <p:sp>
        <p:nvSpPr>
          <p:cNvPr id="27" name="TextBox 26">
            <a:extLst>
              <a:ext uri="{FF2B5EF4-FFF2-40B4-BE49-F238E27FC236}">
                <a16:creationId xmlns:a16="http://schemas.microsoft.com/office/drawing/2014/main" id="{F786575B-118B-2BE9-99A7-CCA8EBA9599E}"/>
              </a:ext>
            </a:extLst>
          </p:cNvPr>
          <p:cNvSpPr txBox="1"/>
          <p:nvPr/>
        </p:nvSpPr>
        <p:spPr>
          <a:xfrm>
            <a:off x="10897658" y="1667933"/>
            <a:ext cx="445956" cy="369332"/>
          </a:xfrm>
          <a:prstGeom prst="rect">
            <a:avLst/>
          </a:prstGeom>
          <a:noFill/>
        </p:spPr>
        <p:txBody>
          <a:bodyPr wrap="none" rtlCol="0">
            <a:spAutoFit/>
          </a:bodyPr>
          <a:lstStyle/>
          <a:p>
            <a:r>
              <a:rPr lang="en-GB" dirty="0"/>
              <a:t>NE</a:t>
            </a:r>
            <a:endParaRPr lang="en-IE" dirty="0"/>
          </a:p>
        </p:txBody>
      </p:sp>
      <p:grpSp>
        <p:nvGrpSpPr>
          <p:cNvPr id="28" name="Group 27">
            <a:extLst>
              <a:ext uri="{FF2B5EF4-FFF2-40B4-BE49-F238E27FC236}">
                <a16:creationId xmlns:a16="http://schemas.microsoft.com/office/drawing/2014/main" id="{B99CB5CB-EF3C-41C2-1FF7-998462390D64}"/>
              </a:ext>
            </a:extLst>
          </p:cNvPr>
          <p:cNvGrpSpPr/>
          <p:nvPr/>
        </p:nvGrpSpPr>
        <p:grpSpPr>
          <a:xfrm>
            <a:off x="563032" y="4876804"/>
            <a:ext cx="1739901" cy="600164"/>
            <a:chOff x="390524" y="4381500"/>
            <a:chExt cx="1933575" cy="632257"/>
          </a:xfrm>
        </p:grpSpPr>
        <p:pic>
          <p:nvPicPr>
            <p:cNvPr id="29" name="Picture 28">
              <a:extLst>
                <a:ext uri="{FF2B5EF4-FFF2-40B4-BE49-F238E27FC236}">
                  <a16:creationId xmlns:a16="http://schemas.microsoft.com/office/drawing/2014/main" id="{08BA9408-98E8-9D12-B83B-15BAAF0510EF}"/>
                </a:ext>
              </a:extLst>
            </p:cNvPr>
            <p:cNvPicPr>
              <a:picLocks noChangeAspect="1"/>
            </p:cNvPicPr>
            <p:nvPr/>
          </p:nvPicPr>
          <p:blipFill>
            <a:blip r:embed="rId6"/>
            <a:stretch>
              <a:fillRect/>
            </a:stretch>
          </p:blipFill>
          <p:spPr>
            <a:xfrm>
              <a:off x="485957" y="4619642"/>
              <a:ext cx="1419044" cy="130702"/>
            </a:xfrm>
            <a:prstGeom prst="rect">
              <a:avLst/>
            </a:prstGeom>
          </p:spPr>
        </p:pic>
        <p:sp>
          <p:nvSpPr>
            <p:cNvPr id="30" name="TextBox 29">
              <a:extLst>
                <a:ext uri="{FF2B5EF4-FFF2-40B4-BE49-F238E27FC236}">
                  <a16:creationId xmlns:a16="http://schemas.microsoft.com/office/drawing/2014/main" id="{FF0144DB-C60A-67B9-DD32-23A0D2E43240}"/>
                </a:ext>
              </a:extLst>
            </p:cNvPr>
            <p:cNvSpPr txBox="1"/>
            <p:nvPr/>
          </p:nvSpPr>
          <p:spPr>
            <a:xfrm>
              <a:off x="390524" y="4381500"/>
              <a:ext cx="1933575" cy="632257"/>
            </a:xfrm>
            <a:prstGeom prst="rect">
              <a:avLst/>
            </a:prstGeom>
            <a:noFill/>
          </p:spPr>
          <p:txBody>
            <a:bodyPr wrap="square" rtlCol="0">
              <a:spAutoFit/>
            </a:bodyPr>
            <a:lstStyle/>
            <a:p>
              <a:r>
                <a:rPr lang="en-GB" sz="1050" dirty="0"/>
                <a:t>0                50              100</a:t>
              </a:r>
            </a:p>
            <a:p>
              <a:endParaRPr lang="en-GB" sz="1200" dirty="0"/>
            </a:p>
            <a:p>
              <a:r>
                <a:rPr lang="en-GB" sz="1000" dirty="0"/>
                <a:t>              Metres</a:t>
              </a:r>
              <a:endParaRPr lang="en-IE" sz="1000" dirty="0"/>
            </a:p>
          </p:txBody>
        </p:sp>
      </p:grpSp>
      <p:grpSp>
        <p:nvGrpSpPr>
          <p:cNvPr id="21" name="Group 20">
            <a:extLst>
              <a:ext uri="{FF2B5EF4-FFF2-40B4-BE49-F238E27FC236}">
                <a16:creationId xmlns:a16="http://schemas.microsoft.com/office/drawing/2014/main" id="{7D4154AA-D6CC-DC00-947A-CCB2A0B56709}"/>
              </a:ext>
            </a:extLst>
          </p:cNvPr>
          <p:cNvGrpSpPr/>
          <p:nvPr/>
        </p:nvGrpSpPr>
        <p:grpSpPr>
          <a:xfrm>
            <a:off x="-241069" y="931025"/>
            <a:ext cx="12826538" cy="5926975"/>
            <a:chOff x="-241069" y="931025"/>
            <a:chExt cx="12826538" cy="5926975"/>
          </a:xfrm>
        </p:grpSpPr>
        <p:sp>
          <p:nvSpPr>
            <p:cNvPr id="15" name="Rectangle 14">
              <a:extLst>
                <a:ext uri="{FF2B5EF4-FFF2-40B4-BE49-F238E27FC236}">
                  <a16:creationId xmlns:a16="http://schemas.microsoft.com/office/drawing/2014/main" id="{ED94D4DA-E9DF-4B69-40D9-3BFFD52AE92F}"/>
                </a:ext>
              </a:extLst>
            </p:cNvPr>
            <p:cNvSpPr/>
            <p:nvPr/>
          </p:nvSpPr>
          <p:spPr>
            <a:xfrm>
              <a:off x="0" y="1197033"/>
              <a:ext cx="390698" cy="4896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4DFB8104-6D1B-5204-3869-1EEC51D6D1CF}"/>
                </a:ext>
              </a:extLst>
            </p:cNvPr>
            <p:cNvSpPr/>
            <p:nvPr/>
          </p:nvSpPr>
          <p:spPr>
            <a:xfrm>
              <a:off x="-241069" y="1113905"/>
              <a:ext cx="12408131" cy="473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93844957-DE07-4A80-E97D-0AFBF7F583A6}"/>
                </a:ext>
              </a:extLst>
            </p:cNvPr>
            <p:cNvSpPr/>
            <p:nvPr/>
          </p:nvSpPr>
          <p:spPr>
            <a:xfrm>
              <a:off x="11405062" y="931025"/>
              <a:ext cx="906087" cy="5428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49F2B166-14C4-97E7-8CB6-0FFE11DACBA4}"/>
                </a:ext>
              </a:extLst>
            </p:cNvPr>
            <p:cNvSpPr/>
            <p:nvPr/>
          </p:nvSpPr>
          <p:spPr>
            <a:xfrm>
              <a:off x="-232756" y="5785658"/>
              <a:ext cx="12818225" cy="10723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pSp>
      <p:sp>
        <p:nvSpPr>
          <p:cNvPr id="31" name="TextBox 30">
            <a:extLst>
              <a:ext uri="{FF2B5EF4-FFF2-40B4-BE49-F238E27FC236}">
                <a16:creationId xmlns:a16="http://schemas.microsoft.com/office/drawing/2014/main" id="{3A1B3EC3-2B64-373E-43C0-FF6BABDB13FA}"/>
              </a:ext>
            </a:extLst>
          </p:cNvPr>
          <p:cNvSpPr txBox="1"/>
          <p:nvPr/>
        </p:nvSpPr>
        <p:spPr>
          <a:xfrm>
            <a:off x="9626144" y="1030778"/>
            <a:ext cx="2319251" cy="369332"/>
          </a:xfrm>
          <a:prstGeom prst="rect">
            <a:avLst/>
          </a:prstGeom>
          <a:noFill/>
        </p:spPr>
        <p:txBody>
          <a:bodyPr wrap="square" rtlCol="0">
            <a:spAutoFit/>
          </a:bodyPr>
          <a:lstStyle/>
          <a:p>
            <a:r>
              <a:rPr lang="en-GB" dirty="0">
                <a:solidFill>
                  <a:schemeClr val="accent4"/>
                </a:solidFill>
              </a:rPr>
              <a:t>Cu mineralization</a:t>
            </a:r>
            <a:endParaRPr lang="en-IE" dirty="0">
              <a:solidFill>
                <a:schemeClr val="accent4"/>
              </a:solidFill>
            </a:endParaRPr>
          </a:p>
        </p:txBody>
      </p:sp>
      <p:sp>
        <p:nvSpPr>
          <p:cNvPr id="32" name="TextBox 31">
            <a:extLst>
              <a:ext uri="{FF2B5EF4-FFF2-40B4-BE49-F238E27FC236}">
                <a16:creationId xmlns:a16="http://schemas.microsoft.com/office/drawing/2014/main" id="{1EE66D59-0E7C-007A-DA1D-0031D45DF3CD}"/>
              </a:ext>
            </a:extLst>
          </p:cNvPr>
          <p:cNvSpPr txBox="1"/>
          <p:nvPr/>
        </p:nvSpPr>
        <p:spPr>
          <a:xfrm>
            <a:off x="3707477" y="2851266"/>
            <a:ext cx="973921" cy="1477328"/>
          </a:xfrm>
          <a:prstGeom prst="rect">
            <a:avLst/>
          </a:prstGeom>
          <a:noFill/>
        </p:spPr>
        <p:txBody>
          <a:bodyPr wrap="none" rtlCol="0">
            <a:spAutoFit/>
          </a:bodyPr>
          <a:lstStyle/>
          <a:p>
            <a:pPr algn="ctr"/>
            <a:r>
              <a:rPr lang="en-GB" dirty="0">
                <a:solidFill>
                  <a:srgbClr val="FF0000"/>
                </a:solidFill>
              </a:rPr>
              <a:t>Gal</a:t>
            </a:r>
          </a:p>
          <a:p>
            <a:pPr algn="ctr"/>
            <a:endParaRPr lang="en-GB" dirty="0">
              <a:solidFill>
                <a:srgbClr val="FF0000"/>
              </a:solidFill>
            </a:endParaRPr>
          </a:p>
          <a:p>
            <a:pPr algn="ctr"/>
            <a:r>
              <a:rPr lang="en-GB" dirty="0" err="1">
                <a:solidFill>
                  <a:srgbClr val="FF0000"/>
                </a:solidFill>
              </a:rPr>
              <a:t>Cpy</a:t>
            </a:r>
            <a:r>
              <a:rPr lang="en-GB" dirty="0">
                <a:solidFill>
                  <a:srgbClr val="FF0000"/>
                </a:solidFill>
              </a:rPr>
              <a:t> + Tn</a:t>
            </a:r>
          </a:p>
          <a:p>
            <a:pPr algn="ctr"/>
            <a:endParaRPr lang="en-GB" dirty="0">
              <a:solidFill>
                <a:srgbClr val="FF0000"/>
              </a:solidFill>
            </a:endParaRPr>
          </a:p>
          <a:p>
            <a:pPr algn="ctr"/>
            <a:r>
              <a:rPr lang="en-GB" dirty="0">
                <a:solidFill>
                  <a:srgbClr val="FF0000"/>
                </a:solidFill>
              </a:rPr>
              <a:t>Bn</a:t>
            </a:r>
            <a:endParaRPr lang="en-IE" dirty="0">
              <a:solidFill>
                <a:srgbClr val="FF0000"/>
              </a:solidFill>
            </a:endParaRPr>
          </a:p>
        </p:txBody>
      </p:sp>
      <p:sp>
        <p:nvSpPr>
          <p:cNvPr id="33" name="Arrow: Right 32">
            <a:extLst>
              <a:ext uri="{FF2B5EF4-FFF2-40B4-BE49-F238E27FC236}">
                <a16:creationId xmlns:a16="http://schemas.microsoft.com/office/drawing/2014/main" id="{08E84A9E-C8BD-F71B-2923-AF213C4CC028}"/>
              </a:ext>
            </a:extLst>
          </p:cNvPr>
          <p:cNvSpPr/>
          <p:nvPr/>
        </p:nvSpPr>
        <p:spPr>
          <a:xfrm rot="16200000">
            <a:off x="4062846" y="3306387"/>
            <a:ext cx="249382" cy="62345"/>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Arrow: Right 33">
            <a:extLst>
              <a:ext uri="{FF2B5EF4-FFF2-40B4-BE49-F238E27FC236}">
                <a16:creationId xmlns:a16="http://schemas.microsoft.com/office/drawing/2014/main" id="{8FD59837-90C3-7CED-574B-37AAF8002AAD}"/>
              </a:ext>
            </a:extLst>
          </p:cNvPr>
          <p:cNvSpPr/>
          <p:nvPr/>
        </p:nvSpPr>
        <p:spPr>
          <a:xfrm rot="16200000">
            <a:off x="4065618" y="3832860"/>
            <a:ext cx="249382" cy="62345"/>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14280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F51B7D5-EF6A-36DB-D945-16E33ACBF6B6}"/>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7B02D8DE-60FC-6F29-5181-20B279525868}"/>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9" name="Picture 8">
              <a:extLst>
                <a:ext uri="{FF2B5EF4-FFF2-40B4-BE49-F238E27FC236}">
                  <a16:creationId xmlns:a16="http://schemas.microsoft.com/office/drawing/2014/main" id="{5A11065D-EDE3-C22F-B7EE-D9991BE808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0" name="TextBox 9">
              <a:extLst>
                <a:ext uri="{FF2B5EF4-FFF2-40B4-BE49-F238E27FC236}">
                  <a16:creationId xmlns:a16="http://schemas.microsoft.com/office/drawing/2014/main" id="{075211D0-CE45-8BEE-459E-24E133DB29B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Picture 4">
            <a:extLst>
              <a:ext uri="{FF2B5EF4-FFF2-40B4-BE49-F238E27FC236}">
                <a16:creationId xmlns:a16="http://schemas.microsoft.com/office/drawing/2014/main" id="{4B72E302-733A-EC7B-F85A-BFBB2CABAC19}"/>
              </a:ext>
            </a:extLst>
          </p:cNvPr>
          <p:cNvPicPr>
            <a:picLocks noChangeAspect="1"/>
          </p:cNvPicPr>
          <p:nvPr/>
        </p:nvPicPr>
        <p:blipFill rotWithShape="1">
          <a:blip r:embed="rId5"/>
          <a:srcRect l="437" t="21818" r="2578" b="15394"/>
          <a:stretch/>
        </p:blipFill>
        <p:spPr>
          <a:xfrm>
            <a:off x="390697" y="1487978"/>
            <a:ext cx="11163993" cy="4305994"/>
          </a:xfrm>
          <a:prstGeom prst="rect">
            <a:avLst/>
          </a:prstGeom>
        </p:spPr>
      </p:pic>
      <p:grpSp>
        <p:nvGrpSpPr>
          <p:cNvPr id="16" name="Group 15">
            <a:extLst>
              <a:ext uri="{FF2B5EF4-FFF2-40B4-BE49-F238E27FC236}">
                <a16:creationId xmlns:a16="http://schemas.microsoft.com/office/drawing/2014/main" id="{93EC1116-6540-541F-3C43-285E13711130}"/>
              </a:ext>
            </a:extLst>
          </p:cNvPr>
          <p:cNvGrpSpPr/>
          <p:nvPr/>
        </p:nvGrpSpPr>
        <p:grpSpPr>
          <a:xfrm>
            <a:off x="-241069" y="931025"/>
            <a:ext cx="12826538" cy="5926975"/>
            <a:chOff x="-241069" y="931025"/>
            <a:chExt cx="12826538" cy="5926975"/>
          </a:xfrm>
        </p:grpSpPr>
        <p:sp>
          <p:nvSpPr>
            <p:cNvPr id="17" name="Rectangle 16">
              <a:extLst>
                <a:ext uri="{FF2B5EF4-FFF2-40B4-BE49-F238E27FC236}">
                  <a16:creationId xmlns:a16="http://schemas.microsoft.com/office/drawing/2014/main" id="{74477752-2B11-1717-0BAE-8A7F9BFF4279}"/>
                </a:ext>
              </a:extLst>
            </p:cNvPr>
            <p:cNvSpPr/>
            <p:nvPr/>
          </p:nvSpPr>
          <p:spPr>
            <a:xfrm>
              <a:off x="0" y="1197033"/>
              <a:ext cx="390698" cy="4896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592C3A55-EB0D-B9FA-D5CE-527C5E07324F}"/>
                </a:ext>
              </a:extLst>
            </p:cNvPr>
            <p:cNvSpPr/>
            <p:nvPr/>
          </p:nvSpPr>
          <p:spPr>
            <a:xfrm>
              <a:off x="-241069" y="1113905"/>
              <a:ext cx="12408131" cy="473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AA84EC14-F69D-5C9D-4B9F-F9A8311AF6E4}"/>
                </a:ext>
              </a:extLst>
            </p:cNvPr>
            <p:cNvSpPr/>
            <p:nvPr/>
          </p:nvSpPr>
          <p:spPr>
            <a:xfrm>
              <a:off x="11405062" y="931025"/>
              <a:ext cx="906087" cy="5428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322B18EC-711F-DF77-9D37-4FA0C7B8E7E5}"/>
                </a:ext>
              </a:extLst>
            </p:cNvPr>
            <p:cNvSpPr/>
            <p:nvPr/>
          </p:nvSpPr>
          <p:spPr>
            <a:xfrm>
              <a:off x="-232756" y="5785658"/>
              <a:ext cx="12818225" cy="10723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pSp>
      <p:sp>
        <p:nvSpPr>
          <p:cNvPr id="21" name="TextBox 20">
            <a:extLst>
              <a:ext uri="{FF2B5EF4-FFF2-40B4-BE49-F238E27FC236}">
                <a16:creationId xmlns:a16="http://schemas.microsoft.com/office/drawing/2014/main" id="{FB0D3951-AECB-A6B0-BC7D-01BD47C3C72C}"/>
              </a:ext>
            </a:extLst>
          </p:cNvPr>
          <p:cNvSpPr txBox="1"/>
          <p:nvPr/>
        </p:nvSpPr>
        <p:spPr>
          <a:xfrm>
            <a:off x="8944494" y="2222106"/>
            <a:ext cx="1685926" cy="2546851"/>
          </a:xfrm>
          <a:prstGeom prst="rect">
            <a:avLst/>
          </a:prstGeom>
          <a:solidFill>
            <a:schemeClr val="bg1"/>
          </a:solidFill>
        </p:spPr>
        <p:txBody>
          <a:bodyPr wrap="square" rtlCol="0">
            <a:spAutoFit/>
          </a:bodyPr>
          <a:lstStyle/>
          <a:p>
            <a:r>
              <a:rPr lang="en-GB" sz="1050" dirty="0"/>
              <a:t>Dolomitization</a:t>
            </a:r>
          </a:p>
          <a:p>
            <a:endParaRPr lang="en-GB" sz="300" dirty="0"/>
          </a:p>
          <a:p>
            <a:pPr>
              <a:spcAft>
                <a:spcPts val="400"/>
              </a:spcAft>
            </a:pPr>
            <a:r>
              <a:rPr lang="en-GB" sz="1050" dirty="0"/>
              <a:t>Galena </a:t>
            </a:r>
          </a:p>
          <a:p>
            <a:pPr>
              <a:spcAft>
                <a:spcPts val="400"/>
              </a:spcAft>
            </a:pPr>
            <a:r>
              <a:rPr lang="en-GB" sz="1050" dirty="0"/>
              <a:t>Sphalerite</a:t>
            </a:r>
          </a:p>
          <a:p>
            <a:pPr>
              <a:spcAft>
                <a:spcPts val="400"/>
              </a:spcAft>
            </a:pPr>
            <a:r>
              <a:rPr lang="en-GB" sz="1050" dirty="0"/>
              <a:t>Iron Sulphides</a:t>
            </a:r>
            <a:endParaRPr lang="en-GB" sz="1000" dirty="0"/>
          </a:p>
          <a:p>
            <a:endParaRPr lang="en-GB" sz="1600" dirty="0"/>
          </a:p>
          <a:p>
            <a:r>
              <a:rPr lang="en-GB" sz="1050" dirty="0"/>
              <a:t>Milanovo Fm.</a:t>
            </a:r>
          </a:p>
          <a:p>
            <a:endParaRPr lang="en-GB" sz="500" dirty="0"/>
          </a:p>
          <a:p>
            <a:r>
              <a:rPr lang="en-GB" sz="1050" dirty="0"/>
              <a:t>Mogila Fm</a:t>
            </a:r>
          </a:p>
          <a:p>
            <a:endParaRPr lang="en-GB" sz="500" dirty="0"/>
          </a:p>
          <a:p>
            <a:r>
              <a:rPr lang="en-GB" sz="1050" dirty="0"/>
              <a:t>Svizdol Fm</a:t>
            </a:r>
          </a:p>
          <a:p>
            <a:endParaRPr lang="en-GB" sz="500" dirty="0"/>
          </a:p>
          <a:p>
            <a:r>
              <a:rPr lang="en-GB" sz="1050" dirty="0"/>
              <a:t>Carboniferous phyllites</a:t>
            </a:r>
          </a:p>
          <a:p>
            <a:endParaRPr lang="en-GB" sz="1050" dirty="0"/>
          </a:p>
          <a:p>
            <a:endParaRPr lang="en-GB" sz="1050" dirty="0"/>
          </a:p>
          <a:p>
            <a:endParaRPr lang="en-IE" sz="1050" dirty="0"/>
          </a:p>
        </p:txBody>
      </p:sp>
      <p:pic>
        <p:nvPicPr>
          <p:cNvPr id="25" name="Picture 24">
            <a:extLst>
              <a:ext uri="{FF2B5EF4-FFF2-40B4-BE49-F238E27FC236}">
                <a16:creationId xmlns:a16="http://schemas.microsoft.com/office/drawing/2014/main" id="{AFCEB7A6-8F23-4C9C-EA07-67EEDBFB96ED}"/>
              </a:ext>
            </a:extLst>
          </p:cNvPr>
          <p:cNvPicPr>
            <a:picLocks noChangeAspect="1"/>
          </p:cNvPicPr>
          <p:nvPr/>
        </p:nvPicPr>
        <p:blipFill>
          <a:blip r:embed="rId6"/>
          <a:stretch>
            <a:fillRect/>
          </a:stretch>
        </p:blipFill>
        <p:spPr>
          <a:xfrm>
            <a:off x="8550270" y="3179071"/>
            <a:ext cx="2746726" cy="2045610"/>
          </a:xfrm>
          <a:prstGeom prst="rect">
            <a:avLst/>
          </a:prstGeom>
        </p:spPr>
      </p:pic>
      <p:sp>
        <p:nvSpPr>
          <p:cNvPr id="26" name="TextBox 25">
            <a:extLst>
              <a:ext uri="{FF2B5EF4-FFF2-40B4-BE49-F238E27FC236}">
                <a16:creationId xmlns:a16="http://schemas.microsoft.com/office/drawing/2014/main" id="{72708CD0-90AA-FEDF-F7B5-5BCF8F140367}"/>
              </a:ext>
            </a:extLst>
          </p:cNvPr>
          <p:cNvSpPr txBox="1"/>
          <p:nvPr/>
        </p:nvSpPr>
        <p:spPr>
          <a:xfrm>
            <a:off x="446616" y="1637242"/>
            <a:ext cx="493981" cy="369332"/>
          </a:xfrm>
          <a:prstGeom prst="rect">
            <a:avLst/>
          </a:prstGeom>
          <a:noFill/>
        </p:spPr>
        <p:txBody>
          <a:bodyPr wrap="none" rtlCol="0">
            <a:spAutoFit/>
          </a:bodyPr>
          <a:lstStyle/>
          <a:p>
            <a:r>
              <a:rPr lang="en-GB" dirty="0"/>
              <a:t>SW</a:t>
            </a:r>
            <a:endParaRPr lang="en-IE" dirty="0"/>
          </a:p>
        </p:txBody>
      </p:sp>
      <p:sp>
        <p:nvSpPr>
          <p:cNvPr id="27" name="TextBox 26">
            <a:extLst>
              <a:ext uri="{FF2B5EF4-FFF2-40B4-BE49-F238E27FC236}">
                <a16:creationId xmlns:a16="http://schemas.microsoft.com/office/drawing/2014/main" id="{501F06DA-1489-99F4-563C-0E413B204113}"/>
              </a:ext>
            </a:extLst>
          </p:cNvPr>
          <p:cNvSpPr txBox="1"/>
          <p:nvPr/>
        </p:nvSpPr>
        <p:spPr>
          <a:xfrm>
            <a:off x="10897658" y="1667933"/>
            <a:ext cx="445956" cy="369332"/>
          </a:xfrm>
          <a:prstGeom prst="rect">
            <a:avLst/>
          </a:prstGeom>
          <a:noFill/>
        </p:spPr>
        <p:txBody>
          <a:bodyPr wrap="none" rtlCol="0">
            <a:spAutoFit/>
          </a:bodyPr>
          <a:lstStyle/>
          <a:p>
            <a:r>
              <a:rPr lang="en-GB" dirty="0"/>
              <a:t>NE</a:t>
            </a:r>
            <a:endParaRPr lang="en-IE" dirty="0"/>
          </a:p>
        </p:txBody>
      </p:sp>
      <p:grpSp>
        <p:nvGrpSpPr>
          <p:cNvPr id="28" name="Group 27">
            <a:extLst>
              <a:ext uri="{FF2B5EF4-FFF2-40B4-BE49-F238E27FC236}">
                <a16:creationId xmlns:a16="http://schemas.microsoft.com/office/drawing/2014/main" id="{4706DFFF-D880-08B5-854D-94BACB54F398}"/>
              </a:ext>
            </a:extLst>
          </p:cNvPr>
          <p:cNvGrpSpPr/>
          <p:nvPr/>
        </p:nvGrpSpPr>
        <p:grpSpPr>
          <a:xfrm>
            <a:off x="563032" y="4876804"/>
            <a:ext cx="1739901" cy="600164"/>
            <a:chOff x="390524" y="4381500"/>
            <a:chExt cx="1933575" cy="632257"/>
          </a:xfrm>
        </p:grpSpPr>
        <p:pic>
          <p:nvPicPr>
            <p:cNvPr id="29" name="Picture 28">
              <a:extLst>
                <a:ext uri="{FF2B5EF4-FFF2-40B4-BE49-F238E27FC236}">
                  <a16:creationId xmlns:a16="http://schemas.microsoft.com/office/drawing/2014/main" id="{A898FC4E-DB0F-1575-0753-1CBD7340ABE5}"/>
                </a:ext>
              </a:extLst>
            </p:cNvPr>
            <p:cNvPicPr>
              <a:picLocks noChangeAspect="1"/>
            </p:cNvPicPr>
            <p:nvPr/>
          </p:nvPicPr>
          <p:blipFill>
            <a:blip r:embed="rId7"/>
            <a:stretch>
              <a:fillRect/>
            </a:stretch>
          </p:blipFill>
          <p:spPr>
            <a:xfrm>
              <a:off x="485957" y="4619642"/>
              <a:ext cx="1419044" cy="130702"/>
            </a:xfrm>
            <a:prstGeom prst="rect">
              <a:avLst/>
            </a:prstGeom>
          </p:spPr>
        </p:pic>
        <p:sp>
          <p:nvSpPr>
            <p:cNvPr id="30" name="TextBox 29">
              <a:extLst>
                <a:ext uri="{FF2B5EF4-FFF2-40B4-BE49-F238E27FC236}">
                  <a16:creationId xmlns:a16="http://schemas.microsoft.com/office/drawing/2014/main" id="{F0ED27E2-18A1-2058-9B3B-A7D073260FC3}"/>
                </a:ext>
              </a:extLst>
            </p:cNvPr>
            <p:cNvSpPr txBox="1"/>
            <p:nvPr/>
          </p:nvSpPr>
          <p:spPr>
            <a:xfrm>
              <a:off x="390524" y="4381500"/>
              <a:ext cx="1933575" cy="632257"/>
            </a:xfrm>
            <a:prstGeom prst="rect">
              <a:avLst/>
            </a:prstGeom>
            <a:noFill/>
          </p:spPr>
          <p:txBody>
            <a:bodyPr wrap="square" rtlCol="0">
              <a:spAutoFit/>
            </a:bodyPr>
            <a:lstStyle/>
            <a:p>
              <a:r>
                <a:rPr lang="en-GB" sz="1050" dirty="0"/>
                <a:t>0                50              100</a:t>
              </a:r>
            </a:p>
            <a:p>
              <a:endParaRPr lang="en-GB" sz="1200" dirty="0"/>
            </a:p>
            <a:p>
              <a:r>
                <a:rPr lang="en-GB" sz="1000" dirty="0"/>
                <a:t>              Metres</a:t>
              </a:r>
              <a:endParaRPr lang="en-IE" sz="1000" dirty="0"/>
            </a:p>
          </p:txBody>
        </p:sp>
      </p:grpSp>
      <p:sp>
        <p:nvSpPr>
          <p:cNvPr id="31" name="TextBox 30">
            <a:extLst>
              <a:ext uri="{FF2B5EF4-FFF2-40B4-BE49-F238E27FC236}">
                <a16:creationId xmlns:a16="http://schemas.microsoft.com/office/drawing/2014/main" id="{CC882377-A80D-0541-6ED9-E42403D139AA}"/>
              </a:ext>
            </a:extLst>
          </p:cNvPr>
          <p:cNvSpPr txBox="1"/>
          <p:nvPr/>
        </p:nvSpPr>
        <p:spPr>
          <a:xfrm>
            <a:off x="8877994" y="1030778"/>
            <a:ext cx="2701636" cy="369332"/>
          </a:xfrm>
          <a:prstGeom prst="rect">
            <a:avLst/>
          </a:prstGeom>
          <a:noFill/>
        </p:spPr>
        <p:txBody>
          <a:bodyPr wrap="square" rtlCol="0">
            <a:spAutoFit/>
          </a:bodyPr>
          <a:lstStyle/>
          <a:p>
            <a:r>
              <a:rPr lang="en-GB" dirty="0">
                <a:solidFill>
                  <a:schemeClr val="bg1"/>
                </a:solidFill>
              </a:rPr>
              <a:t>Combined Mineralization</a:t>
            </a:r>
            <a:endParaRPr lang="en-IE" dirty="0">
              <a:solidFill>
                <a:schemeClr val="bg1"/>
              </a:solidFill>
            </a:endParaRPr>
          </a:p>
        </p:txBody>
      </p:sp>
    </p:spTree>
    <p:extLst>
      <p:ext uri="{BB962C8B-B14F-4D97-AF65-F5344CB8AC3E}">
        <p14:creationId xmlns:p14="http://schemas.microsoft.com/office/powerpoint/2010/main" val="4287895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CCDA250-13B1-4FAE-FA89-809BDFDA783E}"/>
              </a:ext>
            </a:extLst>
          </p:cNvPr>
          <p:cNvGrpSpPr/>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FD0EFC7E-01C2-5F7D-9670-437F60CAA49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2000" dirty="0"/>
            </a:p>
          </p:txBody>
        </p:sp>
        <p:pic>
          <p:nvPicPr>
            <p:cNvPr id="35" name="Picture 34">
              <a:extLst>
                <a:ext uri="{FF2B5EF4-FFF2-40B4-BE49-F238E27FC236}">
                  <a16:creationId xmlns:a16="http://schemas.microsoft.com/office/drawing/2014/main" id="{49AE80A7-17B3-0C97-BE56-750F160F03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36" name="TextBox 35">
              <a:extLst>
                <a:ext uri="{FF2B5EF4-FFF2-40B4-BE49-F238E27FC236}">
                  <a16:creationId xmlns:a16="http://schemas.microsoft.com/office/drawing/2014/main" id="{F2701AA8-F4F7-7D99-B22A-77A9D4C8E86B}"/>
                </a:ext>
              </a:extLst>
            </p:cNvPr>
            <p:cNvSpPr txBox="1"/>
            <p:nvPr/>
          </p:nvSpPr>
          <p:spPr>
            <a:xfrm>
              <a:off x="781396" y="66504"/>
              <a:ext cx="4538749" cy="430887"/>
            </a:xfrm>
            <a:prstGeom prst="rect">
              <a:avLst/>
            </a:prstGeom>
            <a:noFill/>
          </p:spPr>
          <p:txBody>
            <a:bodyPr wrap="square" rtlCol="0">
              <a:spAutoFit/>
            </a:bodyPr>
            <a:lstStyle/>
            <a:p>
              <a:r>
                <a:rPr lang="en-GB" sz="1100" dirty="0">
                  <a:solidFill>
                    <a:srgbClr val="339966"/>
                  </a:solidFill>
                </a:rPr>
                <a:t>Sedmochislenitsi, Bulgaria</a:t>
              </a:r>
            </a:p>
            <a:p>
              <a:r>
                <a:rPr lang="en-GB" sz="1100" dirty="0">
                  <a:solidFill>
                    <a:srgbClr val="339966"/>
                  </a:solidFill>
                </a:rPr>
                <a:t>Colin J Andrew</a:t>
              </a:r>
              <a:endParaRPr lang="en-IE" sz="1100" dirty="0">
                <a:solidFill>
                  <a:srgbClr val="339966"/>
                </a:solidFill>
              </a:endParaRPr>
            </a:p>
          </p:txBody>
        </p:sp>
      </p:grpSp>
      <p:sp>
        <p:nvSpPr>
          <p:cNvPr id="38" name="TextBox 37">
            <a:extLst>
              <a:ext uri="{FF2B5EF4-FFF2-40B4-BE49-F238E27FC236}">
                <a16:creationId xmlns:a16="http://schemas.microsoft.com/office/drawing/2014/main" id="{FF8911D2-6C7C-0F8A-B0C5-8EC8D3087371}"/>
              </a:ext>
            </a:extLst>
          </p:cNvPr>
          <p:cNvSpPr txBox="1"/>
          <p:nvPr/>
        </p:nvSpPr>
        <p:spPr>
          <a:xfrm>
            <a:off x="476368" y="6307832"/>
            <a:ext cx="6149056" cy="338554"/>
          </a:xfrm>
          <a:prstGeom prst="rect">
            <a:avLst/>
          </a:prstGeom>
          <a:noFill/>
        </p:spPr>
        <p:txBody>
          <a:bodyPr wrap="none" rtlCol="0">
            <a:spAutoFit/>
          </a:bodyPr>
          <a:lstStyle/>
          <a:p>
            <a:r>
              <a:rPr lang="en-GB" sz="1600" dirty="0">
                <a:solidFill>
                  <a:schemeClr val="bg1"/>
                </a:solidFill>
              </a:rPr>
              <a:t>Sketch of mineralized layers in Block 12 Haulage.  (After </a:t>
            </a:r>
            <a:r>
              <a:rPr lang="en-GB" sz="1600" dirty="0" err="1">
                <a:solidFill>
                  <a:schemeClr val="bg1"/>
                </a:solidFill>
              </a:rPr>
              <a:t>Rentzsch</a:t>
            </a:r>
            <a:r>
              <a:rPr lang="en-GB" sz="1600" dirty="0">
                <a:solidFill>
                  <a:schemeClr val="bg1"/>
                </a:solidFill>
              </a:rPr>
              <a:t>, 1960)</a:t>
            </a:r>
            <a:endParaRPr lang="en-IE" sz="1600" dirty="0">
              <a:solidFill>
                <a:schemeClr val="bg1"/>
              </a:solidFill>
            </a:endParaRPr>
          </a:p>
        </p:txBody>
      </p:sp>
      <p:grpSp>
        <p:nvGrpSpPr>
          <p:cNvPr id="39" name="Group 38">
            <a:extLst>
              <a:ext uri="{FF2B5EF4-FFF2-40B4-BE49-F238E27FC236}">
                <a16:creationId xmlns:a16="http://schemas.microsoft.com/office/drawing/2014/main" id="{003E35F1-B675-D687-F4C6-2E70D1C17346}"/>
              </a:ext>
            </a:extLst>
          </p:cNvPr>
          <p:cNvGrpSpPr/>
          <p:nvPr/>
        </p:nvGrpSpPr>
        <p:grpSpPr>
          <a:xfrm>
            <a:off x="548640" y="731521"/>
            <a:ext cx="10997739" cy="5527963"/>
            <a:chOff x="473825" y="532015"/>
            <a:chExt cx="10997739" cy="5527963"/>
          </a:xfrm>
        </p:grpSpPr>
        <p:sp>
          <p:nvSpPr>
            <p:cNvPr id="37" name="Rectangle 36">
              <a:extLst>
                <a:ext uri="{FF2B5EF4-FFF2-40B4-BE49-F238E27FC236}">
                  <a16:creationId xmlns:a16="http://schemas.microsoft.com/office/drawing/2014/main" id="{C9358367-D233-7947-39F9-09E9B92DDDAD}"/>
                </a:ext>
              </a:extLst>
            </p:cNvPr>
            <p:cNvSpPr/>
            <p:nvPr/>
          </p:nvSpPr>
          <p:spPr>
            <a:xfrm>
              <a:off x="473825" y="532015"/>
              <a:ext cx="10997739" cy="5527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9" name="Group 18">
              <a:extLst>
                <a:ext uri="{FF2B5EF4-FFF2-40B4-BE49-F238E27FC236}">
                  <a16:creationId xmlns:a16="http://schemas.microsoft.com/office/drawing/2014/main" id="{A9750B48-EED3-B8FF-963D-84C9FE42A740}"/>
                </a:ext>
              </a:extLst>
            </p:cNvPr>
            <p:cNvGrpSpPr/>
            <p:nvPr/>
          </p:nvGrpSpPr>
          <p:grpSpPr>
            <a:xfrm>
              <a:off x="584489" y="673071"/>
              <a:ext cx="9675524" cy="5227234"/>
              <a:chOff x="542925" y="506816"/>
              <a:chExt cx="9675524" cy="5227234"/>
            </a:xfrm>
            <a:solidFill>
              <a:schemeClr val="bg1"/>
            </a:solidFill>
          </p:grpSpPr>
          <p:pic>
            <p:nvPicPr>
              <p:cNvPr id="5" name="Picture 4">
                <a:extLst>
                  <a:ext uri="{FF2B5EF4-FFF2-40B4-BE49-F238E27FC236}">
                    <a16:creationId xmlns:a16="http://schemas.microsoft.com/office/drawing/2014/main" id="{2432CE49-E00D-9660-5931-2E12516B698A}"/>
                  </a:ext>
                </a:extLst>
              </p:cNvPr>
              <p:cNvPicPr>
                <a:picLocks noChangeAspect="1"/>
              </p:cNvPicPr>
              <p:nvPr/>
            </p:nvPicPr>
            <p:blipFill rotWithShape="1">
              <a:blip r:embed="rId5">
                <a:alphaModFix/>
                <a:graysc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b="18652"/>
              <a:stretch/>
            </p:blipFill>
            <p:spPr>
              <a:xfrm>
                <a:off x="1285743" y="506816"/>
                <a:ext cx="5449474" cy="5227234"/>
              </a:xfrm>
              <a:prstGeom prst="rect">
                <a:avLst/>
              </a:prstGeom>
              <a:grpFill/>
            </p:spPr>
          </p:pic>
          <p:grpSp>
            <p:nvGrpSpPr>
              <p:cNvPr id="33" name="Group 32">
                <a:extLst>
                  <a:ext uri="{FF2B5EF4-FFF2-40B4-BE49-F238E27FC236}">
                    <a16:creationId xmlns:a16="http://schemas.microsoft.com/office/drawing/2014/main" id="{AF7A523F-7B79-CE35-D2D0-2398A0EADE43}"/>
                  </a:ext>
                </a:extLst>
              </p:cNvPr>
              <p:cNvGrpSpPr/>
              <p:nvPr/>
            </p:nvGrpSpPr>
            <p:grpSpPr>
              <a:xfrm>
                <a:off x="6157988" y="801705"/>
                <a:ext cx="4060461" cy="1736145"/>
                <a:chOff x="6157988" y="801705"/>
                <a:chExt cx="4060461" cy="1736145"/>
              </a:xfrm>
              <a:grpFill/>
            </p:grpSpPr>
            <p:sp>
              <p:nvSpPr>
                <p:cNvPr id="9" name="Title 1">
                  <a:extLst>
                    <a:ext uri="{FF2B5EF4-FFF2-40B4-BE49-F238E27FC236}">
                      <a16:creationId xmlns:a16="http://schemas.microsoft.com/office/drawing/2014/main" id="{C461C3CF-E03D-39EC-7F2D-A367ED55BFE0}"/>
                    </a:ext>
                  </a:extLst>
                </p:cNvPr>
                <p:cNvSpPr txBox="1">
                  <a:spLocks/>
                </p:cNvSpPr>
                <p:nvPr/>
              </p:nvSpPr>
              <p:spPr>
                <a:xfrm>
                  <a:off x="6644078" y="1081866"/>
                  <a:ext cx="2118050" cy="269643"/>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dirty="0">
                      <a:latin typeface="+mn-lt"/>
                    </a:rPr>
                    <a:t>Sandy and silty Dolomites</a:t>
                  </a:r>
                  <a:endParaRPr lang="en-IE" sz="1200" dirty="0">
                    <a:latin typeface="+mn-lt"/>
                  </a:endParaRPr>
                </a:p>
              </p:txBody>
            </p:sp>
            <p:sp>
              <p:nvSpPr>
                <p:cNvPr id="14" name="TextBox 13">
                  <a:extLst>
                    <a:ext uri="{FF2B5EF4-FFF2-40B4-BE49-F238E27FC236}">
                      <a16:creationId xmlns:a16="http://schemas.microsoft.com/office/drawing/2014/main" id="{DD99223D-6B07-E943-ABA5-18548DA93D7A}"/>
                    </a:ext>
                  </a:extLst>
                </p:cNvPr>
                <p:cNvSpPr txBox="1"/>
                <p:nvPr/>
              </p:nvSpPr>
              <p:spPr>
                <a:xfrm>
                  <a:off x="6640675" y="814096"/>
                  <a:ext cx="1510285" cy="276999"/>
                </a:xfrm>
                <a:prstGeom prst="rect">
                  <a:avLst/>
                </a:prstGeom>
                <a:grpFill/>
              </p:spPr>
              <p:txBody>
                <a:bodyPr wrap="none" rtlCol="0">
                  <a:spAutoFit/>
                </a:bodyPr>
                <a:lstStyle/>
                <a:p>
                  <a:r>
                    <a:rPr lang="en-GB" sz="1200" dirty="0"/>
                    <a:t>Bituminous Dolomite</a:t>
                  </a:r>
                  <a:endParaRPr lang="en-IE" sz="1200" dirty="0"/>
                </a:p>
              </p:txBody>
            </p:sp>
            <p:sp>
              <p:nvSpPr>
                <p:cNvPr id="15" name="TextBox 14">
                  <a:extLst>
                    <a:ext uri="{FF2B5EF4-FFF2-40B4-BE49-F238E27FC236}">
                      <a16:creationId xmlns:a16="http://schemas.microsoft.com/office/drawing/2014/main" id="{1A3B1750-A9CD-E7A6-CEC7-1C851E2DB168}"/>
                    </a:ext>
                  </a:extLst>
                </p:cNvPr>
                <p:cNvSpPr txBox="1"/>
                <p:nvPr/>
              </p:nvSpPr>
              <p:spPr>
                <a:xfrm>
                  <a:off x="6639896" y="1376459"/>
                  <a:ext cx="3375219" cy="276999"/>
                </a:xfrm>
                <a:prstGeom prst="rect">
                  <a:avLst/>
                </a:prstGeom>
                <a:grpFill/>
              </p:spPr>
              <p:txBody>
                <a:bodyPr wrap="none" rtlCol="0">
                  <a:spAutoFit/>
                </a:bodyPr>
                <a:lstStyle/>
                <a:p>
                  <a:r>
                    <a:rPr lang="en-GB" sz="1200" dirty="0"/>
                    <a:t>Sphalerite – Dolomite silt with ripple cross-bedding</a:t>
                  </a:r>
                  <a:endParaRPr lang="en-IE" sz="1200" dirty="0"/>
                </a:p>
              </p:txBody>
            </p:sp>
            <p:sp>
              <p:nvSpPr>
                <p:cNvPr id="16" name="TextBox 15">
                  <a:extLst>
                    <a:ext uri="{FF2B5EF4-FFF2-40B4-BE49-F238E27FC236}">
                      <a16:creationId xmlns:a16="http://schemas.microsoft.com/office/drawing/2014/main" id="{6E506BB5-335B-2522-673E-CE1788602290}"/>
                    </a:ext>
                  </a:extLst>
                </p:cNvPr>
                <p:cNvSpPr txBox="1"/>
                <p:nvPr/>
              </p:nvSpPr>
              <p:spPr>
                <a:xfrm>
                  <a:off x="6635717" y="1665028"/>
                  <a:ext cx="3410101" cy="276999"/>
                </a:xfrm>
                <a:prstGeom prst="rect">
                  <a:avLst/>
                </a:prstGeom>
                <a:grpFill/>
              </p:spPr>
              <p:txBody>
                <a:bodyPr wrap="none" rtlCol="0">
                  <a:spAutoFit/>
                </a:bodyPr>
                <a:lstStyle/>
                <a:p>
                  <a:r>
                    <a:rPr lang="en-GB" sz="1200" dirty="0"/>
                    <a:t>Resedimented breccia of </a:t>
                  </a:r>
                  <a:r>
                    <a:rPr lang="en-GB" sz="1200" dirty="0" err="1"/>
                    <a:t>sphaleritic</a:t>
                  </a:r>
                  <a:r>
                    <a:rPr lang="en-GB" sz="1200" dirty="0"/>
                    <a:t> / dolomitic silts</a:t>
                  </a:r>
                  <a:endParaRPr lang="en-IE" sz="1200" dirty="0"/>
                </a:p>
              </p:txBody>
            </p:sp>
            <p:sp>
              <p:nvSpPr>
                <p:cNvPr id="17" name="TextBox 16">
                  <a:extLst>
                    <a:ext uri="{FF2B5EF4-FFF2-40B4-BE49-F238E27FC236}">
                      <a16:creationId xmlns:a16="http://schemas.microsoft.com/office/drawing/2014/main" id="{3BE8456D-9632-D9E4-6933-3CD1501657FA}"/>
                    </a:ext>
                  </a:extLst>
                </p:cNvPr>
                <p:cNvSpPr txBox="1"/>
                <p:nvPr/>
              </p:nvSpPr>
              <p:spPr>
                <a:xfrm>
                  <a:off x="6655935" y="2223309"/>
                  <a:ext cx="3562514" cy="276999"/>
                </a:xfrm>
                <a:prstGeom prst="rect">
                  <a:avLst/>
                </a:prstGeom>
                <a:grpFill/>
              </p:spPr>
              <p:txBody>
                <a:bodyPr wrap="none" rtlCol="0">
                  <a:spAutoFit/>
                </a:bodyPr>
                <a:lstStyle/>
                <a:p>
                  <a:r>
                    <a:rPr lang="en-IE" sz="1200" dirty="0">
                      <a:effectLst/>
                      <a:latin typeface="Segoe UI Web (West European)"/>
                    </a:rPr>
                    <a:t>Leached cavities after gypsum with dolomite rims.</a:t>
                  </a:r>
                  <a:endParaRPr lang="en-IE" sz="1200" dirty="0"/>
                </a:p>
              </p:txBody>
            </p:sp>
            <p:sp>
              <p:nvSpPr>
                <p:cNvPr id="18" name="TextBox 17">
                  <a:extLst>
                    <a:ext uri="{FF2B5EF4-FFF2-40B4-BE49-F238E27FC236}">
                      <a16:creationId xmlns:a16="http://schemas.microsoft.com/office/drawing/2014/main" id="{4834DA40-ABDF-BA99-B7DE-A745C0E244D5}"/>
                    </a:ext>
                  </a:extLst>
                </p:cNvPr>
                <p:cNvSpPr txBox="1"/>
                <p:nvPr/>
              </p:nvSpPr>
              <p:spPr>
                <a:xfrm>
                  <a:off x="6645439" y="1940379"/>
                  <a:ext cx="2356864" cy="276999"/>
                </a:xfrm>
                <a:prstGeom prst="rect">
                  <a:avLst/>
                </a:prstGeom>
                <a:grpFill/>
              </p:spPr>
              <p:txBody>
                <a:bodyPr wrap="none" rtlCol="0">
                  <a:spAutoFit/>
                </a:bodyPr>
                <a:lstStyle/>
                <a:p>
                  <a:r>
                    <a:rPr lang="en-GB" sz="1200" dirty="0"/>
                    <a:t>Crystalline galena (  ) Pyrite (          )</a:t>
                  </a:r>
                  <a:endParaRPr lang="en-IE" sz="1200" dirty="0"/>
                </a:p>
              </p:txBody>
            </p:sp>
            <p:pic>
              <p:nvPicPr>
                <p:cNvPr id="20" name="Picture 19">
                  <a:extLst>
                    <a:ext uri="{FF2B5EF4-FFF2-40B4-BE49-F238E27FC236}">
                      <a16:creationId xmlns:a16="http://schemas.microsoft.com/office/drawing/2014/main" id="{2EE78DD1-152E-3821-5052-4A40FA274A16}"/>
                    </a:ext>
                  </a:extLst>
                </p:cNvPr>
                <p:cNvPicPr>
                  <a:picLocks noChangeAspect="1"/>
                </p:cNvPicPr>
                <p:nvPr/>
              </p:nvPicPr>
              <p:blipFill>
                <a:blip r:embed="rId7">
                  <a:grayscl/>
                </a:blip>
                <a:stretch>
                  <a:fillRect/>
                </a:stretch>
              </p:blipFill>
              <p:spPr>
                <a:xfrm>
                  <a:off x="6157988" y="2205094"/>
                  <a:ext cx="509511" cy="332756"/>
                </a:xfrm>
                <a:prstGeom prst="rect">
                  <a:avLst/>
                </a:prstGeom>
                <a:grpFill/>
              </p:spPr>
            </p:pic>
            <p:pic>
              <p:nvPicPr>
                <p:cNvPr id="22" name="Picture 21">
                  <a:extLst>
                    <a:ext uri="{FF2B5EF4-FFF2-40B4-BE49-F238E27FC236}">
                      <a16:creationId xmlns:a16="http://schemas.microsoft.com/office/drawing/2014/main" id="{EA506D66-C4C1-156E-9282-7B4E10C92ED9}"/>
                    </a:ext>
                  </a:extLst>
                </p:cNvPr>
                <p:cNvPicPr>
                  <a:picLocks noChangeAspect="1"/>
                </p:cNvPicPr>
                <p:nvPr/>
              </p:nvPicPr>
              <p:blipFill>
                <a:blip r:embed="rId8">
                  <a:grayscl/>
                </a:blip>
                <a:stretch>
                  <a:fillRect/>
                </a:stretch>
              </p:blipFill>
              <p:spPr>
                <a:xfrm>
                  <a:off x="6181794" y="1924095"/>
                  <a:ext cx="447606" cy="288000"/>
                </a:xfrm>
                <a:prstGeom prst="rect">
                  <a:avLst/>
                </a:prstGeom>
                <a:grpFill/>
              </p:spPr>
            </p:pic>
            <p:pic>
              <p:nvPicPr>
                <p:cNvPr id="24" name="Picture 23">
                  <a:extLst>
                    <a:ext uri="{FF2B5EF4-FFF2-40B4-BE49-F238E27FC236}">
                      <a16:creationId xmlns:a16="http://schemas.microsoft.com/office/drawing/2014/main" id="{36EC9025-1E81-9432-D7B6-69951D113DBF}"/>
                    </a:ext>
                  </a:extLst>
                </p:cNvPr>
                <p:cNvPicPr>
                  <a:picLocks noChangeAspect="1"/>
                </p:cNvPicPr>
                <p:nvPr/>
              </p:nvPicPr>
              <p:blipFill>
                <a:blip r:embed="rId9">
                  <a:grayscl/>
                </a:blip>
                <a:stretch>
                  <a:fillRect/>
                </a:stretch>
              </p:blipFill>
              <p:spPr>
                <a:xfrm>
                  <a:off x="6177033" y="1647870"/>
                  <a:ext cx="471417" cy="288000"/>
                </a:xfrm>
                <a:prstGeom prst="rect">
                  <a:avLst/>
                </a:prstGeom>
                <a:grpFill/>
              </p:spPr>
            </p:pic>
            <p:pic>
              <p:nvPicPr>
                <p:cNvPr id="26" name="Picture 25">
                  <a:extLst>
                    <a:ext uri="{FF2B5EF4-FFF2-40B4-BE49-F238E27FC236}">
                      <a16:creationId xmlns:a16="http://schemas.microsoft.com/office/drawing/2014/main" id="{D135A91E-4F85-680A-294A-63B9D3B85976}"/>
                    </a:ext>
                  </a:extLst>
                </p:cNvPr>
                <p:cNvPicPr>
                  <a:picLocks noChangeAspect="1"/>
                </p:cNvPicPr>
                <p:nvPr/>
              </p:nvPicPr>
              <p:blipFill>
                <a:blip r:embed="rId10">
                  <a:grayscl/>
                </a:blip>
                <a:stretch>
                  <a:fillRect/>
                </a:stretch>
              </p:blipFill>
              <p:spPr>
                <a:xfrm>
                  <a:off x="6167510" y="1366882"/>
                  <a:ext cx="478703" cy="288000"/>
                </a:xfrm>
                <a:prstGeom prst="rect">
                  <a:avLst/>
                </a:prstGeom>
                <a:grpFill/>
              </p:spPr>
            </p:pic>
            <p:pic>
              <p:nvPicPr>
                <p:cNvPr id="28" name="Picture 27">
                  <a:extLst>
                    <a:ext uri="{FF2B5EF4-FFF2-40B4-BE49-F238E27FC236}">
                      <a16:creationId xmlns:a16="http://schemas.microsoft.com/office/drawing/2014/main" id="{E949CA5A-7EBD-8BEB-BBBC-DC7A22DE3A19}"/>
                    </a:ext>
                  </a:extLst>
                </p:cNvPr>
                <p:cNvPicPr>
                  <a:picLocks noChangeAspect="1"/>
                </p:cNvPicPr>
                <p:nvPr/>
              </p:nvPicPr>
              <p:blipFill>
                <a:blip r:embed="rId11">
                  <a:grayscl/>
                </a:blip>
                <a:stretch>
                  <a:fillRect/>
                </a:stretch>
              </p:blipFill>
              <p:spPr>
                <a:xfrm>
                  <a:off x="6163421" y="1081326"/>
                  <a:ext cx="465979" cy="288000"/>
                </a:xfrm>
                <a:prstGeom prst="rect">
                  <a:avLst/>
                </a:prstGeom>
                <a:grpFill/>
              </p:spPr>
            </p:pic>
            <p:pic>
              <p:nvPicPr>
                <p:cNvPr id="30" name="Picture 29">
                  <a:extLst>
                    <a:ext uri="{FF2B5EF4-FFF2-40B4-BE49-F238E27FC236}">
                      <a16:creationId xmlns:a16="http://schemas.microsoft.com/office/drawing/2014/main" id="{8B1524AA-7F8A-F753-9169-A16240B686A3}"/>
                    </a:ext>
                  </a:extLst>
                </p:cNvPr>
                <p:cNvPicPr>
                  <a:picLocks noChangeAspect="1"/>
                </p:cNvPicPr>
                <p:nvPr/>
              </p:nvPicPr>
              <p:blipFill>
                <a:blip r:embed="rId12">
                  <a:grayscl/>
                </a:blip>
                <a:stretch>
                  <a:fillRect/>
                </a:stretch>
              </p:blipFill>
              <p:spPr>
                <a:xfrm>
                  <a:off x="6175366" y="801705"/>
                  <a:ext cx="454034" cy="288000"/>
                </a:xfrm>
                <a:prstGeom prst="rect">
                  <a:avLst/>
                </a:prstGeom>
                <a:grpFill/>
              </p:spPr>
            </p:pic>
          </p:grpSp>
          <p:sp>
            <p:nvSpPr>
              <p:cNvPr id="2" name="Freeform: Shape 1">
                <a:extLst>
                  <a:ext uri="{FF2B5EF4-FFF2-40B4-BE49-F238E27FC236}">
                    <a16:creationId xmlns:a16="http://schemas.microsoft.com/office/drawing/2014/main" id="{6FD70E15-6020-650D-54BF-C42C406403AA}"/>
                  </a:ext>
                </a:extLst>
              </p:cNvPr>
              <p:cNvSpPr/>
              <p:nvPr/>
            </p:nvSpPr>
            <p:spPr>
              <a:xfrm>
                <a:off x="1695450" y="981075"/>
                <a:ext cx="4143375" cy="76200"/>
              </a:xfrm>
              <a:custGeom>
                <a:avLst/>
                <a:gdLst>
                  <a:gd name="connsiteX0" fmla="*/ 47625 w 4143375"/>
                  <a:gd name="connsiteY0" fmla="*/ 0 h 76200"/>
                  <a:gd name="connsiteX1" fmla="*/ 4143375 w 4143375"/>
                  <a:gd name="connsiteY1" fmla="*/ 0 h 76200"/>
                  <a:gd name="connsiteX2" fmla="*/ 4143375 w 4143375"/>
                  <a:gd name="connsiteY2" fmla="*/ 76200 h 76200"/>
                  <a:gd name="connsiteX3" fmla="*/ 0 w 4143375"/>
                  <a:gd name="connsiteY3" fmla="*/ 66675 h 76200"/>
                  <a:gd name="connsiteX4" fmla="*/ 0 w 4143375"/>
                  <a:gd name="connsiteY4" fmla="*/ 1905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75" h="76200">
                    <a:moveTo>
                      <a:pt x="47625" y="0"/>
                    </a:moveTo>
                    <a:lnTo>
                      <a:pt x="4143375" y="0"/>
                    </a:lnTo>
                    <a:lnTo>
                      <a:pt x="4143375" y="76200"/>
                    </a:lnTo>
                    <a:lnTo>
                      <a:pt x="0" y="66675"/>
                    </a:lnTo>
                    <a:lnTo>
                      <a:pt x="0" y="19050"/>
                    </a:lnTo>
                  </a:path>
                </a:pathLst>
              </a:custGeom>
              <a:solidFill>
                <a:srgbClr val="FF9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3" name="Freeform: Shape 2">
                <a:extLst>
                  <a:ext uri="{FF2B5EF4-FFF2-40B4-BE49-F238E27FC236}">
                    <a16:creationId xmlns:a16="http://schemas.microsoft.com/office/drawing/2014/main" id="{F1F564A8-0349-9227-17DF-62C5C5876934}"/>
                  </a:ext>
                </a:extLst>
              </p:cNvPr>
              <p:cNvSpPr/>
              <p:nvPr/>
            </p:nvSpPr>
            <p:spPr>
              <a:xfrm>
                <a:off x="1562100" y="5381625"/>
                <a:ext cx="1752600" cy="156510"/>
              </a:xfrm>
              <a:custGeom>
                <a:avLst/>
                <a:gdLst>
                  <a:gd name="connsiteX0" fmla="*/ 47625 w 4143375"/>
                  <a:gd name="connsiteY0" fmla="*/ 0 h 76200"/>
                  <a:gd name="connsiteX1" fmla="*/ 4143375 w 4143375"/>
                  <a:gd name="connsiteY1" fmla="*/ 0 h 76200"/>
                  <a:gd name="connsiteX2" fmla="*/ 4143375 w 4143375"/>
                  <a:gd name="connsiteY2" fmla="*/ 76200 h 76200"/>
                  <a:gd name="connsiteX3" fmla="*/ 0 w 4143375"/>
                  <a:gd name="connsiteY3" fmla="*/ 66675 h 76200"/>
                  <a:gd name="connsiteX4" fmla="*/ 0 w 4143375"/>
                  <a:gd name="connsiteY4" fmla="*/ 19050 h 76200"/>
                  <a:gd name="connsiteX0" fmla="*/ 47625 w 4143375"/>
                  <a:gd name="connsiteY0" fmla="*/ 0 h 152400"/>
                  <a:gd name="connsiteX1" fmla="*/ 4143375 w 4143375"/>
                  <a:gd name="connsiteY1" fmla="*/ 0 h 152400"/>
                  <a:gd name="connsiteX2" fmla="*/ 4143375 w 4143375"/>
                  <a:gd name="connsiteY2" fmla="*/ 76200 h 152400"/>
                  <a:gd name="connsiteX3" fmla="*/ 381000 w 4143375"/>
                  <a:gd name="connsiteY3" fmla="*/ 152400 h 152400"/>
                  <a:gd name="connsiteX4" fmla="*/ 0 w 4143375"/>
                  <a:gd name="connsiteY4" fmla="*/ 66675 h 152400"/>
                  <a:gd name="connsiteX5" fmla="*/ 0 w 4143375"/>
                  <a:gd name="connsiteY5" fmla="*/ 19050 h 152400"/>
                  <a:gd name="connsiteX0" fmla="*/ 47625 w 4143375"/>
                  <a:gd name="connsiteY0" fmla="*/ 0 h 158397"/>
                  <a:gd name="connsiteX1" fmla="*/ 4143375 w 4143375"/>
                  <a:gd name="connsiteY1" fmla="*/ 0 h 158397"/>
                  <a:gd name="connsiteX2" fmla="*/ 4143375 w 4143375"/>
                  <a:gd name="connsiteY2" fmla="*/ 76200 h 158397"/>
                  <a:gd name="connsiteX3" fmla="*/ 704850 w 4143375"/>
                  <a:gd name="connsiteY3" fmla="*/ 142875 h 158397"/>
                  <a:gd name="connsiteX4" fmla="*/ 381000 w 4143375"/>
                  <a:gd name="connsiteY4" fmla="*/ 152400 h 158397"/>
                  <a:gd name="connsiteX5" fmla="*/ 0 w 4143375"/>
                  <a:gd name="connsiteY5" fmla="*/ 66675 h 158397"/>
                  <a:gd name="connsiteX6" fmla="*/ 0 w 4143375"/>
                  <a:gd name="connsiteY6" fmla="*/ 19050 h 158397"/>
                  <a:gd name="connsiteX0" fmla="*/ 47625 w 4143375"/>
                  <a:gd name="connsiteY0" fmla="*/ 0 h 156510"/>
                  <a:gd name="connsiteX1" fmla="*/ 4143375 w 4143375"/>
                  <a:gd name="connsiteY1" fmla="*/ 0 h 156510"/>
                  <a:gd name="connsiteX2" fmla="*/ 4143375 w 4143375"/>
                  <a:gd name="connsiteY2" fmla="*/ 76200 h 156510"/>
                  <a:gd name="connsiteX3" fmla="*/ 923925 w 4143375"/>
                  <a:gd name="connsiteY3" fmla="*/ 57150 h 156510"/>
                  <a:gd name="connsiteX4" fmla="*/ 704850 w 4143375"/>
                  <a:gd name="connsiteY4" fmla="*/ 142875 h 156510"/>
                  <a:gd name="connsiteX5" fmla="*/ 381000 w 4143375"/>
                  <a:gd name="connsiteY5" fmla="*/ 152400 h 156510"/>
                  <a:gd name="connsiteX6" fmla="*/ 0 w 4143375"/>
                  <a:gd name="connsiteY6" fmla="*/ 66675 h 156510"/>
                  <a:gd name="connsiteX7" fmla="*/ 0 w 4143375"/>
                  <a:gd name="connsiteY7" fmla="*/ 19050 h 156510"/>
                  <a:gd name="connsiteX0" fmla="*/ 47625 w 4143375"/>
                  <a:gd name="connsiteY0" fmla="*/ 0 h 156510"/>
                  <a:gd name="connsiteX1" fmla="*/ 4143375 w 4143375"/>
                  <a:gd name="connsiteY1" fmla="*/ 0 h 156510"/>
                  <a:gd name="connsiteX2" fmla="*/ 1752600 w 4143375"/>
                  <a:gd name="connsiteY2" fmla="*/ 19050 h 156510"/>
                  <a:gd name="connsiteX3" fmla="*/ 923925 w 4143375"/>
                  <a:gd name="connsiteY3" fmla="*/ 57150 h 156510"/>
                  <a:gd name="connsiteX4" fmla="*/ 704850 w 4143375"/>
                  <a:gd name="connsiteY4" fmla="*/ 142875 h 156510"/>
                  <a:gd name="connsiteX5" fmla="*/ 381000 w 4143375"/>
                  <a:gd name="connsiteY5" fmla="*/ 152400 h 156510"/>
                  <a:gd name="connsiteX6" fmla="*/ 0 w 4143375"/>
                  <a:gd name="connsiteY6" fmla="*/ 66675 h 156510"/>
                  <a:gd name="connsiteX7" fmla="*/ 0 w 4143375"/>
                  <a:gd name="connsiteY7" fmla="*/ 19050 h 156510"/>
                  <a:gd name="connsiteX0" fmla="*/ 47625 w 4143375"/>
                  <a:gd name="connsiteY0" fmla="*/ 0 h 156510"/>
                  <a:gd name="connsiteX1" fmla="*/ 4143375 w 4143375"/>
                  <a:gd name="connsiteY1" fmla="*/ 0 h 156510"/>
                  <a:gd name="connsiteX2" fmla="*/ 1752600 w 4143375"/>
                  <a:gd name="connsiteY2" fmla="*/ 19050 h 156510"/>
                  <a:gd name="connsiteX3" fmla="*/ 923925 w 4143375"/>
                  <a:gd name="connsiteY3" fmla="*/ 57150 h 156510"/>
                  <a:gd name="connsiteX4" fmla="*/ 704850 w 4143375"/>
                  <a:gd name="connsiteY4" fmla="*/ 142875 h 156510"/>
                  <a:gd name="connsiteX5" fmla="*/ 381000 w 4143375"/>
                  <a:gd name="connsiteY5" fmla="*/ 152400 h 156510"/>
                  <a:gd name="connsiteX6" fmla="*/ 0 w 4143375"/>
                  <a:gd name="connsiteY6" fmla="*/ 66675 h 156510"/>
                  <a:gd name="connsiteX7" fmla="*/ 0 w 4143375"/>
                  <a:gd name="connsiteY7" fmla="*/ 19050 h 156510"/>
                  <a:gd name="connsiteX0" fmla="*/ 47625 w 1752600"/>
                  <a:gd name="connsiteY0" fmla="*/ 0 h 156510"/>
                  <a:gd name="connsiteX1" fmla="*/ 1333500 w 1752600"/>
                  <a:gd name="connsiteY1" fmla="*/ 9525 h 156510"/>
                  <a:gd name="connsiteX2" fmla="*/ 1752600 w 1752600"/>
                  <a:gd name="connsiteY2" fmla="*/ 19050 h 156510"/>
                  <a:gd name="connsiteX3" fmla="*/ 923925 w 1752600"/>
                  <a:gd name="connsiteY3" fmla="*/ 57150 h 156510"/>
                  <a:gd name="connsiteX4" fmla="*/ 704850 w 1752600"/>
                  <a:gd name="connsiteY4" fmla="*/ 142875 h 156510"/>
                  <a:gd name="connsiteX5" fmla="*/ 381000 w 1752600"/>
                  <a:gd name="connsiteY5" fmla="*/ 152400 h 156510"/>
                  <a:gd name="connsiteX6" fmla="*/ 0 w 1752600"/>
                  <a:gd name="connsiteY6" fmla="*/ 66675 h 156510"/>
                  <a:gd name="connsiteX7" fmla="*/ 0 w 1752600"/>
                  <a:gd name="connsiteY7" fmla="*/ 19050 h 1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600" h="156510">
                    <a:moveTo>
                      <a:pt x="47625" y="0"/>
                    </a:moveTo>
                    <a:lnTo>
                      <a:pt x="1333500" y="9525"/>
                    </a:lnTo>
                    <a:lnTo>
                      <a:pt x="1752600" y="19050"/>
                    </a:lnTo>
                    <a:cubicBezTo>
                      <a:pt x="1227138" y="42862"/>
                      <a:pt x="1497012" y="46038"/>
                      <a:pt x="923925" y="57150"/>
                    </a:cubicBezTo>
                    <a:lnTo>
                      <a:pt x="704850" y="142875"/>
                    </a:lnTo>
                    <a:cubicBezTo>
                      <a:pt x="603250" y="144463"/>
                      <a:pt x="493712" y="165100"/>
                      <a:pt x="381000" y="152400"/>
                    </a:cubicBezTo>
                    <a:lnTo>
                      <a:pt x="0" y="66675"/>
                    </a:lnTo>
                    <a:lnTo>
                      <a:pt x="0" y="19050"/>
                    </a:lnTo>
                  </a:path>
                </a:pathLst>
              </a:custGeom>
              <a:solidFill>
                <a:srgbClr val="FF9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4" name="Freeform: Shape 3">
                <a:extLst>
                  <a:ext uri="{FF2B5EF4-FFF2-40B4-BE49-F238E27FC236}">
                    <a16:creationId xmlns:a16="http://schemas.microsoft.com/office/drawing/2014/main" id="{8FCB994F-A5A9-FE37-2B9C-AFCC6673AA40}"/>
                  </a:ext>
                </a:extLst>
              </p:cNvPr>
              <p:cNvSpPr/>
              <p:nvPr/>
            </p:nvSpPr>
            <p:spPr>
              <a:xfrm>
                <a:off x="1666875" y="3209924"/>
                <a:ext cx="4143375" cy="1228725"/>
              </a:xfrm>
              <a:custGeom>
                <a:avLst/>
                <a:gdLst>
                  <a:gd name="connsiteX0" fmla="*/ 47625 w 4143375"/>
                  <a:gd name="connsiteY0" fmla="*/ 0 h 76200"/>
                  <a:gd name="connsiteX1" fmla="*/ 4143375 w 4143375"/>
                  <a:gd name="connsiteY1" fmla="*/ 0 h 76200"/>
                  <a:gd name="connsiteX2" fmla="*/ 4143375 w 4143375"/>
                  <a:gd name="connsiteY2" fmla="*/ 76200 h 76200"/>
                  <a:gd name="connsiteX3" fmla="*/ 0 w 4143375"/>
                  <a:gd name="connsiteY3" fmla="*/ 66675 h 76200"/>
                  <a:gd name="connsiteX4" fmla="*/ 0 w 4143375"/>
                  <a:gd name="connsiteY4" fmla="*/ 19050 h 76200"/>
                  <a:gd name="connsiteX0" fmla="*/ 47625 w 4143375"/>
                  <a:gd name="connsiteY0" fmla="*/ 0 h 76200"/>
                  <a:gd name="connsiteX1" fmla="*/ 4143375 w 4143375"/>
                  <a:gd name="connsiteY1" fmla="*/ 0 h 76200"/>
                  <a:gd name="connsiteX2" fmla="*/ 4143375 w 4143375"/>
                  <a:gd name="connsiteY2" fmla="*/ 76200 h 76200"/>
                  <a:gd name="connsiteX3" fmla="*/ 2971800 w 4143375"/>
                  <a:gd name="connsiteY3" fmla="*/ 73051 h 76200"/>
                  <a:gd name="connsiteX4" fmla="*/ 0 w 4143375"/>
                  <a:gd name="connsiteY4" fmla="*/ 66675 h 76200"/>
                  <a:gd name="connsiteX5" fmla="*/ 0 w 4143375"/>
                  <a:gd name="connsiteY5" fmla="*/ 19050 h 76200"/>
                  <a:gd name="connsiteX0" fmla="*/ 47625 w 4143375"/>
                  <a:gd name="connsiteY0" fmla="*/ 0 h 81238"/>
                  <a:gd name="connsiteX1" fmla="*/ 4143375 w 4143375"/>
                  <a:gd name="connsiteY1" fmla="*/ 0 h 81238"/>
                  <a:gd name="connsiteX2" fmla="*/ 4143375 w 4143375"/>
                  <a:gd name="connsiteY2" fmla="*/ 76200 h 81238"/>
                  <a:gd name="connsiteX3" fmla="*/ 3619500 w 4143375"/>
                  <a:gd name="connsiteY3" fmla="*/ 81238 h 81238"/>
                  <a:gd name="connsiteX4" fmla="*/ 2971800 w 4143375"/>
                  <a:gd name="connsiteY4" fmla="*/ 73051 h 81238"/>
                  <a:gd name="connsiteX5" fmla="*/ 0 w 4143375"/>
                  <a:gd name="connsiteY5" fmla="*/ 66675 h 81238"/>
                  <a:gd name="connsiteX6" fmla="*/ 0 w 4143375"/>
                  <a:gd name="connsiteY6" fmla="*/ 19050 h 81238"/>
                  <a:gd name="connsiteX0" fmla="*/ 47625 w 4143375"/>
                  <a:gd name="connsiteY0" fmla="*/ 0 h 81238"/>
                  <a:gd name="connsiteX1" fmla="*/ 4143375 w 4143375"/>
                  <a:gd name="connsiteY1" fmla="*/ 0 h 81238"/>
                  <a:gd name="connsiteX2" fmla="*/ 4143375 w 4143375"/>
                  <a:gd name="connsiteY2" fmla="*/ 76200 h 81238"/>
                  <a:gd name="connsiteX3" fmla="*/ 3838575 w 4143375"/>
                  <a:gd name="connsiteY3" fmla="*/ 78719 h 81238"/>
                  <a:gd name="connsiteX4" fmla="*/ 3619500 w 4143375"/>
                  <a:gd name="connsiteY4" fmla="*/ 81238 h 81238"/>
                  <a:gd name="connsiteX5" fmla="*/ 2971800 w 4143375"/>
                  <a:gd name="connsiteY5" fmla="*/ 73051 h 81238"/>
                  <a:gd name="connsiteX6" fmla="*/ 0 w 4143375"/>
                  <a:gd name="connsiteY6" fmla="*/ 66675 h 81238"/>
                  <a:gd name="connsiteX7" fmla="*/ 0 w 4143375"/>
                  <a:gd name="connsiteY7" fmla="*/ 19050 h 81238"/>
                  <a:gd name="connsiteX0" fmla="*/ 47625 w 4143375"/>
                  <a:gd name="connsiteY0" fmla="*/ 0 h 81238"/>
                  <a:gd name="connsiteX1" fmla="*/ 4143375 w 4143375"/>
                  <a:gd name="connsiteY1" fmla="*/ 0 h 81238"/>
                  <a:gd name="connsiteX2" fmla="*/ 4143375 w 4143375"/>
                  <a:gd name="connsiteY2" fmla="*/ 76200 h 81238"/>
                  <a:gd name="connsiteX3" fmla="*/ 3848100 w 4143375"/>
                  <a:gd name="connsiteY3" fmla="*/ 81238 h 81238"/>
                  <a:gd name="connsiteX4" fmla="*/ 3619500 w 4143375"/>
                  <a:gd name="connsiteY4" fmla="*/ 81238 h 81238"/>
                  <a:gd name="connsiteX5" fmla="*/ 2971800 w 4143375"/>
                  <a:gd name="connsiteY5" fmla="*/ 73051 h 81238"/>
                  <a:gd name="connsiteX6" fmla="*/ 0 w 4143375"/>
                  <a:gd name="connsiteY6" fmla="*/ 66675 h 81238"/>
                  <a:gd name="connsiteX7" fmla="*/ 0 w 4143375"/>
                  <a:gd name="connsiteY7" fmla="*/ 19050 h 8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375" h="81238">
                    <a:moveTo>
                      <a:pt x="47625" y="0"/>
                    </a:moveTo>
                    <a:lnTo>
                      <a:pt x="4143375" y="0"/>
                    </a:lnTo>
                    <a:lnTo>
                      <a:pt x="4143375" y="76200"/>
                    </a:lnTo>
                    <a:lnTo>
                      <a:pt x="3848100" y="81238"/>
                    </a:lnTo>
                    <a:lnTo>
                      <a:pt x="3619500" y="81238"/>
                    </a:lnTo>
                    <a:lnTo>
                      <a:pt x="2971800" y="73051"/>
                    </a:lnTo>
                    <a:lnTo>
                      <a:pt x="0" y="66675"/>
                    </a:lnTo>
                    <a:lnTo>
                      <a:pt x="0" y="19050"/>
                    </a:lnTo>
                  </a:path>
                </a:pathLst>
              </a:custGeom>
              <a:solidFill>
                <a:srgbClr val="FF9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 name="Freeform: Shape 5">
                <a:extLst>
                  <a:ext uri="{FF2B5EF4-FFF2-40B4-BE49-F238E27FC236}">
                    <a16:creationId xmlns:a16="http://schemas.microsoft.com/office/drawing/2014/main" id="{260881CB-AB27-944A-7DC8-9CC946005107}"/>
                  </a:ext>
                </a:extLst>
              </p:cNvPr>
              <p:cNvSpPr/>
              <p:nvPr/>
            </p:nvSpPr>
            <p:spPr>
              <a:xfrm>
                <a:off x="1647825" y="1924050"/>
                <a:ext cx="4143375" cy="152400"/>
              </a:xfrm>
              <a:custGeom>
                <a:avLst/>
                <a:gdLst>
                  <a:gd name="connsiteX0" fmla="*/ 47625 w 4143375"/>
                  <a:gd name="connsiteY0" fmla="*/ 0 h 76200"/>
                  <a:gd name="connsiteX1" fmla="*/ 4143375 w 4143375"/>
                  <a:gd name="connsiteY1" fmla="*/ 0 h 76200"/>
                  <a:gd name="connsiteX2" fmla="*/ 4143375 w 4143375"/>
                  <a:gd name="connsiteY2" fmla="*/ 76200 h 76200"/>
                  <a:gd name="connsiteX3" fmla="*/ 0 w 4143375"/>
                  <a:gd name="connsiteY3" fmla="*/ 66675 h 76200"/>
                  <a:gd name="connsiteX4" fmla="*/ 0 w 4143375"/>
                  <a:gd name="connsiteY4" fmla="*/ 1905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75" h="76200">
                    <a:moveTo>
                      <a:pt x="47625" y="0"/>
                    </a:moveTo>
                    <a:lnTo>
                      <a:pt x="4143375" y="0"/>
                    </a:lnTo>
                    <a:lnTo>
                      <a:pt x="4143375" y="76200"/>
                    </a:lnTo>
                    <a:lnTo>
                      <a:pt x="0" y="66675"/>
                    </a:lnTo>
                    <a:lnTo>
                      <a:pt x="0" y="19050"/>
                    </a:lnTo>
                  </a:path>
                </a:pathLst>
              </a:custGeom>
              <a:solidFill>
                <a:srgbClr val="FF9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Rectangle 6">
                <a:extLst>
                  <a:ext uri="{FF2B5EF4-FFF2-40B4-BE49-F238E27FC236}">
                    <a16:creationId xmlns:a16="http://schemas.microsoft.com/office/drawing/2014/main" id="{309EA560-6125-D167-4E86-1B2CEB5CA584}"/>
                  </a:ext>
                </a:extLst>
              </p:cNvPr>
              <p:cNvSpPr/>
              <p:nvPr/>
            </p:nvSpPr>
            <p:spPr>
              <a:xfrm>
                <a:off x="6210300" y="2867025"/>
                <a:ext cx="400050" cy="209550"/>
              </a:xfrm>
              <a:prstGeom prst="rect">
                <a:avLst/>
              </a:prstGeom>
              <a:solidFill>
                <a:srgbClr val="FF99FF">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0" name="TextBox 9">
                <a:extLst>
                  <a:ext uri="{FF2B5EF4-FFF2-40B4-BE49-F238E27FC236}">
                    <a16:creationId xmlns:a16="http://schemas.microsoft.com/office/drawing/2014/main" id="{499AA777-3BA4-5A34-A62F-49780A0E398C}"/>
                  </a:ext>
                </a:extLst>
              </p:cNvPr>
              <p:cNvSpPr txBox="1"/>
              <p:nvPr/>
            </p:nvSpPr>
            <p:spPr>
              <a:xfrm>
                <a:off x="6657975" y="2857500"/>
                <a:ext cx="2676525" cy="584775"/>
              </a:xfrm>
              <a:prstGeom prst="rect">
                <a:avLst/>
              </a:prstGeom>
              <a:grpFill/>
            </p:spPr>
            <p:txBody>
              <a:bodyPr wrap="square" rtlCol="0">
                <a:spAutoFit/>
              </a:bodyPr>
              <a:lstStyle/>
              <a:p>
                <a:r>
                  <a:rPr lang="en-GB" sz="1200" dirty="0"/>
                  <a:t>Mineralized horizon</a:t>
                </a:r>
              </a:p>
              <a:p>
                <a:endParaRPr lang="en-GB" sz="800" dirty="0"/>
              </a:p>
              <a:p>
                <a:r>
                  <a:rPr lang="en-GB" sz="1200" dirty="0"/>
                  <a:t>Erosion surface</a:t>
                </a:r>
                <a:endParaRPr lang="en-IE" sz="1200" dirty="0"/>
              </a:p>
            </p:txBody>
          </p:sp>
          <p:cxnSp>
            <p:nvCxnSpPr>
              <p:cNvPr id="12" name="Straight Arrow Connector 11">
                <a:extLst>
                  <a:ext uri="{FF2B5EF4-FFF2-40B4-BE49-F238E27FC236}">
                    <a16:creationId xmlns:a16="http://schemas.microsoft.com/office/drawing/2014/main" id="{DF942DA5-35D4-71BD-CC60-AFBD5DCD9AEB}"/>
                  </a:ext>
                </a:extLst>
              </p:cNvPr>
              <p:cNvCxnSpPr/>
              <p:nvPr/>
            </p:nvCxnSpPr>
            <p:spPr>
              <a:xfrm>
                <a:off x="990600" y="914400"/>
                <a:ext cx="0" cy="4676775"/>
              </a:xfrm>
              <a:prstGeom prst="straightConnector1">
                <a:avLst/>
              </a:prstGeom>
              <a:grpFill/>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1235B4-EF30-9ED2-E47F-578EA52D001E}"/>
                  </a:ext>
                </a:extLst>
              </p:cNvPr>
              <p:cNvSpPr txBox="1"/>
              <p:nvPr/>
            </p:nvSpPr>
            <p:spPr>
              <a:xfrm>
                <a:off x="542925" y="2971800"/>
                <a:ext cx="907621" cy="369332"/>
              </a:xfrm>
              <a:prstGeom prst="rect">
                <a:avLst/>
              </a:prstGeom>
              <a:grpFill/>
            </p:spPr>
            <p:txBody>
              <a:bodyPr wrap="none" rtlCol="0">
                <a:spAutoFit/>
              </a:bodyPr>
              <a:lstStyle/>
              <a:p>
                <a:r>
                  <a:rPr lang="en-GB" dirty="0"/>
                  <a:t>200cms</a:t>
                </a:r>
                <a:endParaRPr lang="en-IE" dirty="0"/>
              </a:p>
            </p:txBody>
          </p:sp>
        </p:grpSp>
        <p:pic>
          <p:nvPicPr>
            <p:cNvPr id="21" name="Picture 2" descr="your image">
              <a:extLst>
                <a:ext uri="{FF2B5EF4-FFF2-40B4-BE49-F238E27FC236}">
                  <a16:creationId xmlns:a16="http://schemas.microsoft.com/office/drawing/2014/main" id="{942115FE-49B6-63C6-F89F-22660BCCB6C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4762" b="96337" l="8635" r="91968">
                          <a14:foregroundMark x1="33534" y1="8425" x2="75703" y2="14286"/>
                          <a14:foregroundMark x1="75703" y1="14286" x2="78514" y2="17399"/>
                          <a14:foregroundMark x1="36145" y1="5495" x2="42369" y2="4762"/>
                          <a14:foregroundMark x1="90763" y1="54212" x2="90562" y2="67582"/>
                          <a14:foregroundMark x1="90562" y1="67582" x2="91968" y2="70147"/>
                          <a14:foregroundMark x1="8835" y1="62088" x2="8835" y2="63370"/>
                          <a14:foregroundMark x1="14659" y1="91941" x2="28313" y2="91941"/>
                          <a14:foregroundMark x1="28313" y1="91941" x2="32731" y2="90476"/>
                          <a14:foregroundMark x1="15060" y1="95421" x2="23494" y2="96337"/>
                          <a14:foregroundMark x1="8635" y1="89927" x2="8635" y2="89927"/>
                        </a14:backgroundRemoval>
                      </a14:imgEffect>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01099" y="2928153"/>
              <a:ext cx="2542203" cy="27872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4EB9E82-A35B-9945-F0CC-904C9CCB6864}"/>
                </a:ext>
              </a:extLst>
            </p:cNvPr>
            <p:cNvSpPr txBox="1"/>
            <p:nvPr/>
          </p:nvSpPr>
          <p:spPr>
            <a:xfrm>
              <a:off x="7562850" y="3771900"/>
              <a:ext cx="613373" cy="307777"/>
            </a:xfrm>
            <a:prstGeom prst="rect">
              <a:avLst/>
            </a:prstGeom>
            <a:noFill/>
            <a:ln>
              <a:solidFill>
                <a:srgbClr val="FF0000"/>
              </a:solidFill>
            </a:ln>
          </p:spPr>
          <p:txBody>
            <a:bodyPr wrap="none" rtlCol="0">
              <a:spAutoFit/>
            </a:bodyPr>
            <a:lstStyle/>
            <a:p>
              <a:r>
                <a:rPr lang="en-GB" sz="1400" dirty="0"/>
                <a:t>Pyrite</a:t>
              </a:r>
              <a:endParaRPr lang="en-IE" sz="1400" dirty="0"/>
            </a:p>
          </p:txBody>
        </p:sp>
        <p:cxnSp>
          <p:nvCxnSpPr>
            <p:cNvPr id="27" name="Straight Arrow Connector 26">
              <a:extLst>
                <a:ext uri="{FF2B5EF4-FFF2-40B4-BE49-F238E27FC236}">
                  <a16:creationId xmlns:a16="http://schemas.microsoft.com/office/drawing/2014/main" id="{7333C54B-A857-8975-25CC-1AFA022AA7CE}"/>
                </a:ext>
              </a:extLst>
            </p:cNvPr>
            <p:cNvCxnSpPr>
              <a:stCxn id="23" idx="3"/>
            </p:cNvCxnSpPr>
            <p:nvPr/>
          </p:nvCxnSpPr>
          <p:spPr>
            <a:xfrm flipV="1">
              <a:off x="8176223" y="3905250"/>
              <a:ext cx="882052" cy="205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0995104-DA3C-9D28-0A40-9CA893CE8B94}"/>
                </a:ext>
              </a:extLst>
            </p:cNvPr>
            <p:cNvCxnSpPr>
              <a:stCxn id="23" idx="3"/>
            </p:cNvCxnSpPr>
            <p:nvPr/>
          </p:nvCxnSpPr>
          <p:spPr>
            <a:xfrm>
              <a:off x="8176223" y="3925789"/>
              <a:ext cx="1386877" cy="1227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Freeform: Shape 7">
            <a:extLst>
              <a:ext uri="{FF2B5EF4-FFF2-40B4-BE49-F238E27FC236}">
                <a16:creationId xmlns:a16="http://schemas.microsoft.com/office/drawing/2014/main" id="{43306BD1-06F8-0614-CB14-F0686172ADDE}"/>
              </a:ext>
            </a:extLst>
          </p:cNvPr>
          <p:cNvSpPr/>
          <p:nvPr/>
        </p:nvSpPr>
        <p:spPr>
          <a:xfrm>
            <a:off x="1803400" y="4580467"/>
            <a:ext cx="4131733" cy="245533"/>
          </a:xfrm>
          <a:custGeom>
            <a:avLst/>
            <a:gdLst>
              <a:gd name="connsiteX0" fmla="*/ 0 w 4131733"/>
              <a:gd name="connsiteY0" fmla="*/ 0 h 245533"/>
              <a:gd name="connsiteX1" fmla="*/ 203200 w 4131733"/>
              <a:gd name="connsiteY1" fmla="*/ 16933 h 245533"/>
              <a:gd name="connsiteX2" fmla="*/ 431800 w 4131733"/>
              <a:gd name="connsiteY2" fmla="*/ 16933 h 245533"/>
              <a:gd name="connsiteX3" fmla="*/ 635000 w 4131733"/>
              <a:gd name="connsiteY3" fmla="*/ 8466 h 245533"/>
              <a:gd name="connsiteX4" fmla="*/ 694267 w 4131733"/>
              <a:gd name="connsiteY4" fmla="*/ 25400 h 245533"/>
              <a:gd name="connsiteX5" fmla="*/ 846667 w 4131733"/>
              <a:gd name="connsiteY5" fmla="*/ 16933 h 245533"/>
              <a:gd name="connsiteX6" fmla="*/ 1024467 w 4131733"/>
              <a:gd name="connsiteY6" fmla="*/ 33866 h 245533"/>
              <a:gd name="connsiteX7" fmla="*/ 1134533 w 4131733"/>
              <a:gd name="connsiteY7" fmla="*/ 42333 h 245533"/>
              <a:gd name="connsiteX8" fmla="*/ 1227667 w 4131733"/>
              <a:gd name="connsiteY8" fmla="*/ 50800 h 245533"/>
              <a:gd name="connsiteX9" fmla="*/ 1363133 w 4131733"/>
              <a:gd name="connsiteY9" fmla="*/ 59266 h 245533"/>
              <a:gd name="connsiteX10" fmla="*/ 1397000 w 4131733"/>
              <a:gd name="connsiteY10" fmla="*/ 59266 h 245533"/>
              <a:gd name="connsiteX11" fmla="*/ 1507067 w 4131733"/>
              <a:gd name="connsiteY11" fmla="*/ 76200 h 245533"/>
              <a:gd name="connsiteX12" fmla="*/ 1600200 w 4131733"/>
              <a:gd name="connsiteY12" fmla="*/ 93133 h 245533"/>
              <a:gd name="connsiteX13" fmla="*/ 1701800 w 4131733"/>
              <a:gd name="connsiteY13" fmla="*/ 93133 h 245533"/>
              <a:gd name="connsiteX14" fmla="*/ 1718733 w 4131733"/>
              <a:gd name="connsiteY14" fmla="*/ 76200 h 245533"/>
              <a:gd name="connsiteX15" fmla="*/ 1879600 w 4131733"/>
              <a:gd name="connsiteY15" fmla="*/ 93133 h 245533"/>
              <a:gd name="connsiteX16" fmla="*/ 2040467 w 4131733"/>
              <a:gd name="connsiteY16" fmla="*/ 93133 h 245533"/>
              <a:gd name="connsiteX17" fmla="*/ 2184400 w 4131733"/>
              <a:gd name="connsiteY17" fmla="*/ 101600 h 245533"/>
              <a:gd name="connsiteX18" fmla="*/ 2438400 w 4131733"/>
              <a:gd name="connsiteY18" fmla="*/ 118533 h 245533"/>
              <a:gd name="connsiteX19" fmla="*/ 2667000 w 4131733"/>
              <a:gd name="connsiteY19" fmla="*/ 84666 h 245533"/>
              <a:gd name="connsiteX20" fmla="*/ 2751667 w 4131733"/>
              <a:gd name="connsiteY20" fmla="*/ 93133 h 245533"/>
              <a:gd name="connsiteX21" fmla="*/ 3048000 w 4131733"/>
              <a:gd name="connsiteY21" fmla="*/ 127000 h 245533"/>
              <a:gd name="connsiteX22" fmla="*/ 3310467 w 4131733"/>
              <a:gd name="connsiteY22" fmla="*/ 169333 h 245533"/>
              <a:gd name="connsiteX23" fmla="*/ 3454400 w 4131733"/>
              <a:gd name="connsiteY23" fmla="*/ 203200 h 245533"/>
              <a:gd name="connsiteX24" fmla="*/ 3691467 w 4131733"/>
              <a:gd name="connsiteY24" fmla="*/ 228600 h 245533"/>
              <a:gd name="connsiteX25" fmla="*/ 3852333 w 4131733"/>
              <a:gd name="connsiteY25" fmla="*/ 245533 h 245533"/>
              <a:gd name="connsiteX26" fmla="*/ 3962400 w 4131733"/>
              <a:gd name="connsiteY26" fmla="*/ 203200 h 245533"/>
              <a:gd name="connsiteX27" fmla="*/ 4131733 w 4131733"/>
              <a:gd name="connsiteY27" fmla="*/ 177800 h 2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31733" h="245533">
                <a:moveTo>
                  <a:pt x="0" y="0"/>
                </a:moveTo>
                <a:lnTo>
                  <a:pt x="203200" y="16933"/>
                </a:lnTo>
                <a:lnTo>
                  <a:pt x="431800" y="16933"/>
                </a:lnTo>
                <a:lnTo>
                  <a:pt x="635000" y="8466"/>
                </a:lnTo>
                <a:lnTo>
                  <a:pt x="694267" y="25400"/>
                </a:lnTo>
                <a:lnTo>
                  <a:pt x="846667" y="16933"/>
                </a:lnTo>
                <a:lnTo>
                  <a:pt x="1024467" y="33866"/>
                </a:lnTo>
                <a:lnTo>
                  <a:pt x="1134533" y="42333"/>
                </a:lnTo>
                <a:lnTo>
                  <a:pt x="1227667" y="50800"/>
                </a:lnTo>
                <a:lnTo>
                  <a:pt x="1363133" y="59266"/>
                </a:lnTo>
                <a:lnTo>
                  <a:pt x="1397000" y="59266"/>
                </a:lnTo>
                <a:lnTo>
                  <a:pt x="1507067" y="76200"/>
                </a:lnTo>
                <a:lnTo>
                  <a:pt x="1600200" y="93133"/>
                </a:lnTo>
                <a:lnTo>
                  <a:pt x="1701800" y="93133"/>
                </a:lnTo>
                <a:lnTo>
                  <a:pt x="1718733" y="76200"/>
                </a:lnTo>
                <a:lnTo>
                  <a:pt x="1879600" y="93133"/>
                </a:lnTo>
                <a:lnTo>
                  <a:pt x="2040467" y="93133"/>
                </a:lnTo>
                <a:lnTo>
                  <a:pt x="2184400" y="101600"/>
                </a:lnTo>
                <a:lnTo>
                  <a:pt x="2438400" y="118533"/>
                </a:lnTo>
                <a:lnTo>
                  <a:pt x="2667000" y="84666"/>
                </a:lnTo>
                <a:lnTo>
                  <a:pt x="2751667" y="93133"/>
                </a:lnTo>
                <a:lnTo>
                  <a:pt x="3048000" y="127000"/>
                </a:lnTo>
                <a:lnTo>
                  <a:pt x="3310467" y="169333"/>
                </a:lnTo>
                <a:lnTo>
                  <a:pt x="3454400" y="203200"/>
                </a:lnTo>
                <a:lnTo>
                  <a:pt x="3691467" y="228600"/>
                </a:lnTo>
                <a:lnTo>
                  <a:pt x="3852333" y="245533"/>
                </a:lnTo>
                <a:lnTo>
                  <a:pt x="3962400" y="203200"/>
                </a:lnTo>
                <a:lnTo>
                  <a:pt x="4131733" y="177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5" name="Straight Connector 24">
            <a:extLst>
              <a:ext uri="{FF2B5EF4-FFF2-40B4-BE49-F238E27FC236}">
                <a16:creationId xmlns:a16="http://schemas.microsoft.com/office/drawing/2014/main" id="{2AF026E2-6FC3-7ED9-A86B-5597FB3FA955}"/>
              </a:ext>
            </a:extLst>
          </p:cNvPr>
          <p:cNvCxnSpPr>
            <a:cxnSpLocks/>
          </p:cNvCxnSpPr>
          <p:nvPr/>
        </p:nvCxnSpPr>
        <p:spPr>
          <a:xfrm>
            <a:off x="6307667" y="3691467"/>
            <a:ext cx="4233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D80289BB-93C6-B1C0-6843-3A3D80905EE9}"/>
              </a:ext>
            </a:extLst>
          </p:cNvPr>
          <p:cNvSpPr/>
          <p:nvPr/>
        </p:nvSpPr>
        <p:spPr>
          <a:xfrm>
            <a:off x="1794933" y="1405467"/>
            <a:ext cx="4123267" cy="25400"/>
          </a:xfrm>
          <a:custGeom>
            <a:avLst/>
            <a:gdLst>
              <a:gd name="connsiteX0" fmla="*/ 0 w 4123267"/>
              <a:gd name="connsiteY0" fmla="*/ 0 h 25400"/>
              <a:gd name="connsiteX1" fmla="*/ 544068 w 4123267"/>
              <a:gd name="connsiteY1" fmla="*/ 4318 h 25400"/>
              <a:gd name="connsiteX2" fmla="*/ 1066800 w 4123267"/>
              <a:gd name="connsiteY2" fmla="*/ 8466 h 25400"/>
              <a:gd name="connsiteX3" fmla="*/ 1559052 w 4123267"/>
              <a:gd name="connsiteY3" fmla="*/ 8466 h 25400"/>
              <a:gd name="connsiteX4" fmla="*/ 2032000 w 4123267"/>
              <a:gd name="connsiteY4" fmla="*/ 8466 h 25400"/>
              <a:gd name="connsiteX5" fmla="*/ 2429933 w 4123267"/>
              <a:gd name="connsiteY5" fmla="*/ 16425 h 25400"/>
              <a:gd name="connsiteX6" fmla="*/ 2878667 w 4123267"/>
              <a:gd name="connsiteY6" fmla="*/ 25400 h 25400"/>
              <a:gd name="connsiteX7" fmla="*/ 3202517 w 4123267"/>
              <a:gd name="connsiteY7" fmla="*/ 21082 h 25400"/>
              <a:gd name="connsiteX8" fmla="*/ 3513667 w 4123267"/>
              <a:gd name="connsiteY8" fmla="*/ 16933 h 25400"/>
              <a:gd name="connsiteX9" fmla="*/ 3824563 w 4123267"/>
              <a:gd name="connsiteY9" fmla="*/ 16933 h 25400"/>
              <a:gd name="connsiteX10" fmla="*/ 4123267 w 4123267"/>
              <a:gd name="connsiteY10" fmla="*/ 16933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3267" h="25400" extrusionOk="0">
                <a:moveTo>
                  <a:pt x="0" y="0"/>
                </a:moveTo>
                <a:cubicBezTo>
                  <a:pt x="141636" y="-35359"/>
                  <a:pt x="346109" y="9828"/>
                  <a:pt x="544068" y="4318"/>
                </a:cubicBezTo>
                <a:cubicBezTo>
                  <a:pt x="742027" y="-1193"/>
                  <a:pt x="919260" y="20144"/>
                  <a:pt x="1066800" y="8466"/>
                </a:cubicBezTo>
                <a:cubicBezTo>
                  <a:pt x="1268588" y="-81"/>
                  <a:pt x="1372326" y="37449"/>
                  <a:pt x="1559052" y="8466"/>
                </a:cubicBezTo>
                <a:cubicBezTo>
                  <a:pt x="1745778" y="-20517"/>
                  <a:pt x="1892838" y="24931"/>
                  <a:pt x="2032000" y="8466"/>
                </a:cubicBezTo>
                <a:cubicBezTo>
                  <a:pt x="2168744" y="-34486"/>
                  <a:pt x="2262831" y="18513"/>
                  <a:pt x="2429933" y="16425"/>
                </a:cubicBezTo>
                <a:cubicBezTo>
                  <a:pt x="2597035" y="14337"/>
                  <a:pt x="2754175" y="56769"/>
                  <a:pt x="2878667" y="25400"/>
                </a:cubicBezTo>
                <a:cubicBezTo>
                  <a:pt x="3003147" y="5708"/>
                  <a:pt x="3113177" y="47706"/>
                  <a:pt x="3202517" y="21082"/>
                </a:cubicBezTo>
                <a:cubicBezTo>
                  <a:pt x="3291857" y="-5542"/>
                  <a:pt x="3416411" y="54934"/>
                  <a:pt x="3513667" y="16933"/>
                </a:cubicBezTo>
                <a:cubicBezTo>
                  <a:pt x="3618173" y="13397"/>
                  <a:pt x="3713706" y="44632"/>
                  <a:pt x="3824563" y="16933"/>
                </a:cubicBezTo>
                <a:cubicBezTo>
                  <a:pt x="3935420" y="-10766"/>
                  <a:pt x="4038298" y="42584"/>
                  <a:pt x="4123267" y="16933"/>
                </a:cubicBezTo>
              </a:path>
            </a:pathLst>
          </a:custGeom>
          <a:noFill/>
          <a:ln w="28575">
            <a:solidFill>
              <a:srgbClr val="FF0000"/>
            </a:solidFill>
            <a:extLst>
              <a:ext uri="{C807C97D-BFC1-408E-A445-0C87EB9F89A2}">
                <ask:lineSketchStyleProps xmlns:ask="http://schemas.microsoft.com/office/drawing/2018/sketchyshapes" sd="945455182">
                  <a:custGeom>
                    <a:avLst/>
                    <a:gdLst>
                      <a:gd name="connsiteX0" fmla="*/ 0 w 4123267"/>
                      <a:gd name="connsiteY0" fmla="*/ 0 h 25400"/>
                      <a:gd name="connsiteX1" fmla="*/ 1066800 w 4123267"/>
                      <a:gd name="connsiteY1" fmla="*/ 8466 h 25400"/>
                      <a:gd name="connsiteX2" fmla="*/ 2032000 w 4123267"/>
                      <a:gd name="connsiteY2" fmla="*/ 8466 h 25400"/>
                      <a:gd name="connsiteX3" fmla="*/ 2878667 w 4123267"/>
                      <a:gd name="connsiteY3" fmla="*/ 25400 h 25400"/>
                      <a:gd name="connsiteX4" fmla="*/ 3513667 w 4123267"/>
                      <a:gd name="connsiteY4" fmla="*/ 16933 h 25400"/>
                      <a:gd name="connsiteX5" fmla="*/ 4123267 w 4123267"/>
                      <a:gd name="connsiteY5" fmla="*/ 16933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3267" h="25400">
                        <a:moveTo>
                          <a:pt x="0" y="0"/>
                        </a:moveTo>
                        <a:lnTo>
                          <a:pt x="1066800" y="8466"/>
                        </a:lnTo>
                        <a:lnTo>
                          <a:pt x="2032000" y="8466"/>
                        </a:lnTo>
                        <a:lnTo>
                          <a:pt x="2878667" y="25400"/>
                        </a:lnTo>
                        <a:lnTo>
                          <a:pt x="3513667" y="16933"/>
                        </a:lnTo>
                        <a:lnTo>
                          <a:pt x="4123267" y="1693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Freeform: Shape 43">
            <a:extLst>
              <a:ext uri="{FF2B5EF4-FFF2-40B4-BE49-F238E27FC236}">
                <a16:creationId xmlns:a16="http://schemas.microsoft.com/office/drawing/2014/main" id="{29708C46-BB6C-36C2-7434-52955992193F}"/>
              </a:ext>
            </a:extLst>
          </p:cNvPr>
          <p:cNvSpPr/>
          <p:nvPr/>
        </p:nvSpPr>
        <p:spPr>
          <a:xfrm>
            <a:off x="1761067" y="2387600"/>
            <a:ext cx="4131733" cy="84667"/>
          </a:xfrm>
          <a:custGeom>
            <a:avLst/>
            <a:gdLst>
              <a:gd name="connsiteX0" fmla="*/ 0 w 4131733"/>
              <a:gd name="connsiteY0" fmla="*/ 0 h 84667"/>
              <a:gd name="connsiteX1" fmla="*/ 186266 w 4131733"/>
              <a:gd name="connsiteY1" fmla="*/ 42333 h 84667"/>
              <a:gd name="connsiteX2" fmla="*/ 414866 w 4131733"/>
              <a:gd name="connsiteY2" fmla="*/ 25400 h 84667"/>
              <a:gd name="connsiteX3" fmla="*/ 787400 w 4131733"/>
              <a:gd name="connsiteY3" fmla="*/ 33867 h 84667"/>
              <a:gd name="connsiteX4" fmla="*/ 1126066 w 4131733"/>
              <a:gd name="connsiteY4" fmla="*/ 33867 h 84667"/>
              <a:gd name="connsiteX5" fmla="*/ 1286933 w 4131733"/>
              <a:gd name="connsiteY5" fmla="*/ 25400 h 84667"/>
              <a:gd name="connsiteX6" fmla="*/ 1422400 w 4131733"/>
              <a:gd name="connsiteY6" fmla="*/ 0 h 84667"/>
              <a:gd name="connsiteX7" fmla="*/ 1566333 w 4131733"/>
              <a:gd name="connsiteY7" fmla="*/ 42333 h 84667"/>
              <a:gd name="connsiteX8" fmla="*/ 1667933 w 4131733"/>
              <a:gd name="connsiteY8" fmla="*/ 84667 h 84667"/>
              <a:gd name="connsiteX9" fmla="*/ 1828800 w 4131733"/>
              <a:gd name="connsiteY9" fmla="*/ 67733 h 84667"/>
              <a:gd name="connsiteX10" fmla="*/ 1955800 w 4131733"/>
              <a:gd name="connsiteY10" fmla="*/ 50800 h 84667"/>
              <a:gd name="connsiteX11" fmla="*/ 2175933 w 4131733"/>
              <a:gd name="connsiteY11" fmla="*/ 25400 h 84667"/>
              <a:gd name="connsiteX12" fmla="*/ 2413000 w 4131733"/>
              <a:gd name="connsiteY12" fmla="*/ 16933 h 84667"/>
              <a:gd name="connsiteX13" fmla="*/ 2556933 w 4131733"/>
              <a:gd name="connsiteY13" fmla="*/ 42333 h 84667"/>
              <a:gd name="connsiteX14" fmla="*/ 2734733 w 4131733"/>
              <a:gd name="connsiteY14" fmla="*/ 42333 h 84667"/>
              <a:gd name="connsiteX15" fmla="*/ 2912533 w 4131733"/>
              <a:gd name="connsiteY15" fmla="*/ 50800 h 84667"/>
              <a:gd name="connsiteX16" fmla="*/ 3039533 w 4131733"/>
              <a:gd name="connsiteY16" fmla="*/ 59267 h 84667"/>
              <a:gd name="connsiteX17" fmla="*/ 3166533 w 4131733"/>
              <a:gd name="connsiteY17" fmla="*/ 50800 h 84667"/>
              <a:gd name="connsiteX18" fmla="*/ 3335866 w 4131733"/>
              <a:gd name="connsiteY18" fmla="*/ 50800 h 84667"/>
              <a:gd name="connsiteX19" fmla="*/ 3471333 w 4131733"/>
              <a:gd name="connsiteY19" fmla="*/ 42333 h 84667"/>
              <a:gd name="connsiteX20" fmla="*/ 3716866 w 4131733"/>
              <a:gd name="connsiteY20" fmla="*/ 50800 h 84667"/>
              <a:gd name="connsiteX21" fmla="*/ 3903133 w 4131733"/>
              <a:gd name="connsiteY21" fmla="*/ 50800 h 84667"/>
              <a:gd name="connsiteX22" fmla="*/ 4004733 w 4131733"/>
              <a:gd name="connsiteY22" fmla="*/ 50800 h 84667"/>
              <a:gd name="connsiteX23" fmla="*/ 4131733 w 4131733"/>
              <a:gd name="connsiteY23" fmla="*/ 50800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31733" h="84667" extrusionOk="0">
                <a:moveTo>
                  <a:pt x="0" y="0"/>
                </a:moveTo>
                <a:cubicBezTo>
                  <a:pt x="46038" y="-4877"/>
                  <a:pt x="141816" y="35827"/>
                  <a:pt x="186266" y="42333"/>
                </a:cubicBezTo>
                <a:cubicBezTo>
                  <a:pt x="274266" y="12039"/>
                  <a:pt x="366706" y="52999"/>
                  <a:pt x="414866" y="25400"/>
                </a:cubicBezTo>
                <a:cubicBezTo>
                  <a:pt x="564567" y="24810"/>
                  <a:pt x="662397" y="38198"/>
                  <a:pt x="787400" y="33867"/>
                </a:cubicBezTo>
                <a:cubicBezTo>
                  <a:pt x="889771" y="15234"/>
                  <a:pt x="1049233" y="53896"/>
                  <a:pt x="1126066" y="33867"/>
                </a:cubicBezTo>
                <a:cubicBezTo>
                  <a:pt x="1182865" y="16083"/>
                  <a:pt x="1233236" y="38638"/>
                  <a:pt x="1286933" y="25400"/>
                </a:cubicBezTo>
                <a:cubicBezTo>
                  <a:pt x="1349651" y="10608"/>
                  <a:pt x="1384630" y="14611"/>
                  <a:pt x="1422400" y="0"/>
                </a:cubicBezTo>
                <a:cubicBezTo>
                  <a:pt x="1469632" y="8153"/>
                  <a:pt x="1524121" y="38400"/>
                  <a:pt x="1566333" y="42333"/>
                </a:cubicBezTo>
                <a:cubicBezTo>
                  <a:pt x="1594053" y="50800"/>
                  <a:pt x="1632616" y="77940"/>
                  <a:pt x="1667933" y="84667"/>
                </a:cubicBezTo>
                <a:cubicBezTo>
                  <a:pt x="1747007" y="65295"/>
                  <a:pt x="1783766" y="73702"/>
                  <a:pt x="1828800" y="67733"/>
                </a:cubicBezTo>
                <a:cubicBezTo>
                  <a:pt x="1873789" y="56884"/>
                  <a:pt x="1907476" y="70030"/>
                  <a:pt x="1955800" y="50800"/>
                </a:cubicBezTo>
                <a:cubicBezTo>
                  <a:pt x="2024510" y="42252"/>
                  <a:pt x="2080734" y="53377"/>
                  <a:pt x="2175933" y="25400"/>
                </a:cubicBezTo>
                <a:cubicBezTo>
                  <a:pt x="2248343" y="10096"/>
                  <a:pt x="2327024" y="31195"/>
                  <a:pt x="2413000" y="16933"/>
                </a:cubicBezTo>
                <a:cubicBezTo>
                  <a:pt x="2461994" y="13257"/>
                  <a:pt x="2510496" y="47648"/>
                  <a:pt x="2556933" y="42333"/>
                </a:cubicBezTo>
                <a:cubicBezTo>
                  <a:pt x="2609300" y="26066"/>
                  <a:pt x="2695764" y="61099"/>
                  <a:pt x="2734733" y="42333"/>
                </a:cubicBezTo>
                <a:cubicBezTo>
                  <a:pt x="2773552" y="39690"/>
                  <a:pt x="2853257" y="61593"/>
                  <a:pt x="2912533" y="50800"/>
                </a:cubicBezTo>
                <a:cubicBezTo>
                  <a:pt x="2961851" y="40215"/>
                  <a:pt x="2980655" y="59487"/>
                  <a:pt x="3039533" y="59267"/>
                </a:cubicBezTo>
                <a:cubicBezTo>
                  <a:pt x="3076924" y="50532"/>
                  <a:pt x="3107210" y="67148"/>
                  <a:pt x="3166533" y="50800"/>
                </a:cubicBezTo>
                <a:cubicBezTo>
                  <a:pt x="3218892" y="45009"/>
                  <a:pt x="3288249" y="70853"/>
                  <a:pt x="3335866" y="50800"/>
                </a:cubicBezTo>
                <a:cubicBezTo>
                  <a:pt x="3388391" y="45893"/>
                  <a:pt x="3434609" y="51738"/>
                  <a:pt x="3471333" y="42333"/>
                </a:cubicBezTo>
                <a:cubicBezTo>
                  <a:pt x="3567519" y="39082"/>
                  <a:pt x="3660721" y="58225"/>
                  <a:pt x="3716866" y="50800"/>
                </a:cubicBezTo>
                <a:cubicBezTo>
                  <a:pt x="3798430" y="34003"/>
                  <a:pt x="3840649" y="59360"/>
                  <a:pt x="3903133" y="50800"/>
                </a:cubicBezTo>
                <a:cubicBezTo>
                  <a:pt x="3940854" y="47735"/>
                  <a:pt x="3975906" y="59596"/>
                  <a:pt x="4004733" y="50800"/>
                </a:cubicBezTo>
                <a:cubicBezTo>
                  <a:pt x="4045162" y="39833"/>
                  <a:pt x="4090195" y="65142"/>
                  <a:pt x="4131733" y="50800"/>
                </a:cubicBezTo>
              </a:path>
            </a:pathLst>
          </a:custGeom>
          <a:noFill/>
          <a:ln w="28575">
            <a:solidFill>
              <a:srgbClr val="FF0000"/>
            </a:solidFill>
            <a:extLst>
              <a:ext uri="{C807C97D-BFC1-408E-A445-0C87EB9F89A2}">
                <ask:lineSketchStyleProps xmlns:ask="http://schemas.microsoft.com/office/drawing/2018/sketchyshapes" sd="2968388374">
                  <a:custGeom>
                    <a:avLst/>
                    <a:gdLst>
                      <a:gd name="connsiteX0" fmla="*/ 0 w 4131733"/>
                      <a:gd name="connsiteY0" fmla="*/ 0 h 84667"/>
                      <a:gd name="connsiteX1" fmla="*/ 186266 w 4131733"/>
                      <a:gd name="connsiteY1" fmla="*/ 42333 h 84667"/>
                      <a:gd name="connsiteX2" fmla="*/ 414866 w 4131733"/>
                      <a:gd name="connsiteY2" fmla="*/ 25400 h 84667"/>
                      <a:gd name="connsiteX3" fmla="*/ 787400 w 4131733"/>
                      <a:gd name="connsiteY3" fmla="*/ 33867 h 84667"/>
                      <a:gd name="connsiteX4" fmla="*/ 1126066 w 4131733"/>
                      <a:gd name="connsiteY4" fmla="*/ 33867 h 84667"/>
                      <a:gd name="connsiteX5" fmla="*/ 1286933 w 4131733"/>
                      <a:gd name="connsiteY5" fmla="*/ 25400 h 84667"/>
                      <a:gd name="connsiteX6" fmla="*/ 1422400 w 4131733"/>
                      <a:gd name="connsiteY6" fmla="*/ 0 h 84667"/>
                      <a:gd name="connsiteX7" fmla="*/ 1566333 w 4131733"/>
                      <a:gd name="connsiteY7" fmla="*/ 42333 h 84667"/>
                      <a:gd name="connsiteX8" fmla="*/ 1667933 w 4131733"/>
                      <a:gd name="connsiteY8" fmla="*/ 84667 h 84667"/>
                      <a:gd name="connsiteX9" fmla="*/ 1828800 w 4131733"/>
                      <a:gd name="connsiteY9" fmla="*/ 67733 h 84667"/>
                      <a:gd name="connsiteX10" fmla="*/ 1955800 w 4131733"/>
                      <a:gd name="connsiteY10" fmla="*/ 50800 h 84667"/>
                      <a:gd name="connsiteX11" fmla="*/ 2175933 w 4131733"/>
                      <a:gd name="connsiteY11" fmla="*/ 25400 h 84667"/>
                      <a:gd name="connsiteX12" fmla="*/ 2413000 w 4131733"/>
                      <a:gd name="connsiteY12" fmla="*/ 16933 h 84667"/>
                      <a:gd name="connsiteX13" fmla="*/ 2556933 w 4131733"/>
                      <a:gd name="connsiteY13" fmla="*/ 42333 h 84667"/>
                      <a:gd name="connsiteX14" fmla="*/ 2734733 w 4131733"/>
                      <a:gd name="connsiteY14" fmla="*/ 42333 h 84667"/>
                      <a:gd name="connsiteX15" fmla="*/ 2912533 w 4131733"/>
                      <a:gd name="connsiteY15" fmla="*/ 50800 h 84667"/>
                      <a:gd name="connsiteX16" fmla="*/ 3039533 w 4131733"/>
                      <a:gd name="connsiteY16" fmla="*/ 59267 h 84667"/>
                      <a:gd name="connsiteX17" fmla="*/ 3166533 w 4131733"/>
                      <a:gd name="connsiteY17" fmla="*/ 50800 h 84667"/>
                      <a:gd name="connsiteX18" fmla="*/ 3335866 w 4131733"/>
                      <a:gd name="connsiteY18" fmla="*/ 50800 h 84667"/>
                      <a:gd name="connsiteX19" fmla="*/ 3471333 w 4131733"/>
                      <a:gd name="connsiteY19" fmla="*/ 42333 h 84667"/>
                      <a:gd name="connsiteX20" fmla="*/ 3716866 w 4131733"/>
                      <a:gd name="connsiteY20" fmla="*/ 50800 h 84667"/>
                      <a:gd name="connsiteX21" fmla="*/ 3903133 w 4131733"/>
                      <a:gd name="connsiteY21" fmla="*/ 50800 h 84667"/>
                      <a:gd name="connsiteX22" fmla="*/ 4004733 w 4131733"/>
                      <a:gd name="connsiteY22" fmla="*/ 50800 h 84667"/>
                      <a:gd name="connsiteX23" fmla="*/ 4131733 w 4131733"/>
                      <a:gd name="connsiteY23" fmla="*/ 50800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31733" h="84667">
                        <a:moveTo>
                          <a:pt x="0" y="0"/>
                        </a:moveTo>
                        <a:lnTo>
                          <a:pt x="186266" y="42333"/>
                        </a:lnTo>
                        <a:lnTo>
                          <a:pt x="414866" y="25400"/>
                        </a:lnTo>
                        <a:lnTo>
                          <a:pt x="787400" y="33867"/>
                        </a:lnTo>
                        <a:lnTo>
                          <a:pt x="1126066" y="33867"/>
                        </a:lnTo>
                        <a:lnTo>
                          <a:pt x="1286933" y="25400"/>
                        </a:lnTo>
                        <a:lnTo>
                          <a:pt x="1422400" y="0"/>
                        </a:lnTo>
                        <a:lnTo>
                          <a:pt x="1566333" y="42333"/>
                        </a:lnTo>
                        <a:lnTo>
                          <a:pt x="1667933" y="84667"/>
                        </a:lnTo>
                        <a:lnTo>
                          <a:pt x="1828800" y="67733"/>
                        </a:lnTo>
                        <a:lnTo>
                          <a:pt x="1955800" y="50800"/>
                        </a:lnTo>
                        <a:lnTo>
                          <a:pt x="2175933" y="25400"/>
                        </a:lnTo>
                        <a:lnTo>
                          <a:pt x="2413000" y="16933"/>
                        </a:lnTo>
                        <a:lnTo>
                          <a:pt x="2556933" y="42333"/>
                        </a:lnTo>
                        <a:lnTo>
                          <a:pt x="2734733" y="42333"/>
                        </a:lnTo>
                        <a:lnTo>
                          <a:pt x="2912533" y="50800"/>
                        </a:lnTo>
                        <a:lnTo>
                          <a:pt x="3039533" y="59267"/>
                        </a:lnTo>
                        <a:lnTo>
                          <a:pt x="3166533" y="50800"/>
                        </a:lnTo>
                        <a:lnTo>
                          <a:pt x="3335866" y="50800"/>
                        </a:lnTo>
                        <a:lnTo>
                          <a:pt x="3471333" y="42333"/>
                        </a:lnTo>
                        <a:lnTo>
                          <a:pt x="3716866" y="50800"/>
                        </a:lnTo>
                        <a:lnTo>
                          <a:pt x="3903133" y="50800"/>
                        </a:lnTo>
                        <a:lnTo>
                          <a:pt x="4004733" y="50800"/>
                        </a:lnTo>
                        <a:lnTo>
                          <a:pt x="4131733" y="5080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Freeform: Shape 44">
            <a:extLst>
              <a:ext uri="{FF2B5EF4-FFF2-40B4-BE49-F238E27FC236}">
                <a16:creationId xmlns:a16="http://schemas.microsoft.com/office/drawing/2014/main" id="{678435F8-4363-F74D-1C96-4C226D148D18}"/>
              </a:ext>
            </a:extLst>
          </p:cNvPr>
          <p:cNvSpPr/>
          <p:nvPr/>
        </p:nvSpPr>
        <p:spPr>
          <a:xfrm>
            <a:off x="1583267" y="5740400"/>
            <a:ext cx="1591733" cy="152400"/>
          </a:xfrm>
          <a:custGeom>
            <a:avLst/>
            <a:gdLst>
              <a:gd name="connsiteX0" fmla="*/ 0 w 1591733"/>
              <a:gd name="connsiteY0" fmla="*/ 0 h 152400"/>
              <a:gd name="connsiteX1" fmla="*/ 135466 w 1591733"/>
              <a:gd name="connsiteY1" fmla="*/ 50800 h 152400"/>
              <a:gd name="connsiteX2" fmla="*/ 372533 w 1591733"/>
              <a:gd name="connsiteY2" fmla="*/ 135467 h 152400"/>
              <a:gd name="connsiteX3" fmla="*/ 541866 w 1591733"/>
              <a:gd name="connsiteY3" fmla="*/ 152400 h 152400"/>
              <a:gd name="connsiteX4" fmla="*/ 719666 w 1591733"/>
              <a:gd name="connsiteY4" fmla="*/ 143933 h 152400"/>
              <a:gd name="connsiteX5" fmla="*/ 897466 w 1591733"/>
              <a:gd name="connsiteY5" fmla="*/ 101600 h 152400"/>
              <a:gd name="connsiteX6" fmla="*/ 1041400 w 1591733"/>
              <a:gd name="connsiteY6" fmla="*/ 76200 h 152400"/>
              <a:gd name="connsiteX7" fmla="*/ 1176866 w 1591733"/>
              <a:gd name="connsiteY7" fmla="*/ 50800 h 152400"/>
              <a:gd name="connsiteX8" fmla="*/ 1363133 w 1591733"/>
              <a:gd name="connsiteY8" fmla="*/ 33867 h 152400"/>
              <a:gd name="connsiteX9" fmla="*/ 1591733 w 1591733"/>
              <a:gd name="connsiteY9" fmla="*/ 423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1733" h="152400" extrusionOk="0">
                <a:moveTo>
                  <a:pt x="0" y="0"/>
                </a:moveTo>
                <a:cubicBezTo>
                  <a:pt x="59470" y="15375"/>
                  <a:pt x="73003" y="42549"/>
                  <a:pt x="135466" y="50800"/>
                </a:cubicBezTo>
                <a:cubicBezTo>
                  <a:pt x="254316" y="86166"/>
                  <a:pt x="285475" y="133701"/>
                  <a:pt x="372533" y="135467"/>
                </a:cubicBezTo>
                <a:cubicBezTo>
                  <a:pt x="418644" y="128571"/>
                  <a:pt x="461864" y="151112"/>
                  <a:pt x="541866" y="152400"/>
                </a:cubicBezTo>
                <a:cubicBezTo>
                  <a:pt x="600476" y="132329"/>
                  <a:pt x="650305" y="167788"/>
                  <a:pt x="719666" y="143933"/>
                </a:cubicBezTo>
                <a:cubicBezTo>
                  <a:pt x="797873" y="108732"/>
                  <a:pt x="836376" y="123184"/>
                  <a:pt x="897466" y="101600"/>
                </a:cubicBezTo>
                <a:cubicBezTo>
                  <a:pt x="933302" y="78097"/>
                  <a:pt x="981770" y="101179"/>
                  <a:pt x="1041400" y="76200"/>
                </a:cubicBezTo>
                <a:cubicBezTo>
                  <a:pt x="1095628" y="64706"/>
                  <a:pt x="1148100" y="56284"/>
                  <a:pt x="1176866" y="50800"/>
                </a:cubicBezTo>
                <a:cubicBezTo>
                  <a:pt x="1238717" y="32936"/>
                  <a:pt x="1276732" y="60562"/>
                  <a:pt x="1363133" y="33867"/>
                </a:cubicBezTo>
                <a:cubicBezTo>
                  <a:pt x="1412746" y="26574"/>
                  <a:pt x="1525268" y="64625"/>
                  <a:pt x="1591733" y="42333"/>
                </a:cubicBezTo>
              </a:path>
            </a:pathLst>
          </a:custGeom>
          <a:noFill/>
          <a:ln w="28575">
            <a:solidFill>
              <a:srgbClr val="FF0000"/>
            </a:solidFill>
            <a:extLst>
              <a:ext uri="{C807C97D-BFC1-408E-A445-0C87EB9F89A2}">
                <ask:lineSketchStyleProps xmlns:ask="http://schemas.microsoft.com/office/drawing/2018/sketchyshapes" sd="745567869">
                  <a:custGeom>
                    <a:avLst/>
                    <a:gdLst>
                      <a:gd name="connsiteX0" fmla="*/ 0 w 1591733"/>
                      <a:gd name="connsiteY0" fmla="*/ 0 h 152400"/>
                      <a:gd name="connsiteX1" fmla="*/ 135466 w 1591733"/>
                      <a:gd name="connsiteY1" fmla="*/ 50800 h 152400"/>
                      <a:gd name="connsiteX2" fmla="*/ 372533 w 1591733"/>
                      <a:gd name="connsiteY2" fmla="*/ 135467 h 152400"/>
                      <a:gd name="connsiteX3" fmla="*/ 541866 w 1591733"/>
                      <a:gd name="connsiteY3" fmla="*/ 152400 h 152400"/>
                      <a:gd name="connsiteX4" fmla="*/ 719666 w 1591733"/>
                      <a:gd name="connsiteY4" fmla="*/ 143933 h 152400"/>
                      <a:gd name="connsiteX5" fmla="*/ 897466 w 1591733"/>
                      <a:gd name="connsiteY5" fmla="*/ 101600 h 152400"/>
                      <a:gd name="connsiteX6" fmla="*/ 1041400 w 1591733"/>
                      <a:gd name="connsiteY6" fmla="*/ 76200 h 152400"/>
                      <a:gd name="connsiteX7" fmla="*/ 1176866 w 1591733"/>
                      <a:gd name="connsiteY7" fmla="*/ 50800 h 152400"/>
                      <a:gd name="connsiteX8" fmla="*/ 1363133 w 1591733"/>
                      <a:gd name="connsiteY8" fmla="*/ 33867 h 152400"/>
                      <a:gd name="connsiteX9" fmla="*/ 1591733 w 1591733"/>
                      <a:gd name="connsiteY9" fmla="*/ 423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1733" h="152400">
                        <a:moveTo>
                          <a:pt x="0" y="0"/>
                        </a:moveTo>
                        <a:lnTo>
                          <a:pt x="135466" y="50800"/>
                        </a:lnTo>
                        <a:lnTo>
                          <a:pt x="372533" y="135467"/>
                        </a:lnTo>
                        <a:lnTo>
                          <a:pt x="541866" y="152400"/>
                        </a:lnTo>
                        <a:lnTo>
                          <a:pt x="719666" y="143933"/>
                        </a:lnTo>
                        <a:lnTo>
                          <a:pt x="897466" y="101600"/>
                        </a:lnTo>
                        <a:lnTo>
                          <a:pt x="1041400" y="76200"/>
                        </a:lnTo>
                        <a:lnTo>
                          <a:pt x="1176866" y="50800"/>
                        </a:lnTo>
                        <a:lnTo>
                          <a:pt x="1363133" y="33867"/>
                        </a:lnTo>
                        <a:lnTo>
                          <a:pt x="1591733" y="4233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a:extLst>
              <a:ext uri="{FF2B5EF4-FFF2-40B4-BE49-F238E27FC236}">
                <a16:creationId xmlns:a16="http://schemas.microsoft.com/office/drawing/2014/main" id="{123F7B46-FBFD-ED40-162F-6C866EF541BB}"/>
              </a:ext>
            </a:extLst>
          </p:cNvPr>
          <p:cNvPicPr>
            <a:picLocks/>
          </p:cNvPicPr>
          <p:nvPr/>
        </p:nvPicPr>
        <p:blipFill>
          <a:blip r:embed="rId15"/>
          <a:stretch>
            <a:fillRect/>
          </a:stretch>
        </p:blipFill>
        <p:spPr>
          <a:xfrm>
            <a:off x="6293223" y="3048001"/>
            <a:ext cx="5011271" cy="2998488"/>
          </a:xfrm>
          <a:prstGeom prst="rect">
            <a:avLst/>
          </a:prstGeom>
        </p:spPr>
      </p:pic>
      <p:sp>
        <p:nvSpPr>
          <p:cNvPr id="29" name="TextBox 28">
            <a:extLst>
              <a:ext uri="{FF2B5EF4-FFF2-40B4-BE49-F238E27FC236}">
                <a16:creationId xmlns:a16="http://schemas.microsoft.com/office/drawing/2014/main" id="{DF64801E-F3DB-1E19-32FD-2757E2D2003C}"/>
              </a:ext>
            </a:extLst>
          </p:cNvPr>
          <p:cNvSpPr txBox="1"/>
          <p:nvPr/>
        </p:nvSpPr>
        <p:spPr>
          <a:xfrm>
            <a:off x="7461115" y="242047"/>
            <a:ext cx="4228861" cy="461665"/>
          </a:xfrm>
          <a:prstGeom prst="rect">
            <a:avLst/>
          </a:prstGeom>
          <a:noFill/>
        </p:spPr>
        <p:txBody>
          <a:bodyPr wrap="square" rtlCol="0">
            <a:spAutoFit/>
          </a:bodyPr>
          <a:lstStyle/>
          <a:p>
            <a:r>
              <a:rPr lang="en-IE" sz="2400" dirty="0">
                <a:solidFill>
                  <a:schemeClr val="accent4"/>
                </a:solidFill>
              </a:rPr>
              <a:t>Early Diagenetic Mineralization</a:t>
            </a:r>
          </a:p>
        </p:txBody>
      </p:sp>
      <p:sp>
        <p:nvSpPr>
          <p:cNvPr id="40" name="Rectangle 39">
            <a:extLst>
              <a:ext uri="{FF2B5EF4-FFF2-40B4-BE49-F238E27FC236}">
                <a16:creationId xmlns:a16="http://schemas.microsoft.com/office/drawing/2014/main" id="{15FAF760-B088-0785-9FC2-A8D8B1864EA5}"/>
              </a:ext>
            </a:extLst>
          </p:cNvPr>
          <p:cNvSpPr/>
          <p:nvPr/>
        </p:nvSpPr>
        <p:spPr>
          <a:xfrm>
            <a:off x="6319838" y="1766888"/>
            <a:ext cx="395287" cy="214312"/>
          </a:xfrm>
          <a:prstGeom prst="rect">
            <a:avLst/>
          </a:prstGeom>
          <a:solidFill>
            <a:srgbClr val="FF99FF">
              <a:alpha val="38039"/>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B790EBFF-22D8-B6BC-E0D8-4358C32BBD6A}"/>
              </a:ext>
            </a:extLst>
          </p:cNvPr>
          <p:cNvSpPr/>
          <p:nvPr/>
        </p:nvSpPr>
        <p:spPr>
          <a:xfrm>
            <a:off x="6319838" y="2047876"/>
            <a:ext cx="395287" cy="214312"/>
          </a:xfrm>
          <a:prstGeom prst="rect">
            <a:avLst/>
          </a:prstGeom>
          <a:solidFill>
            <a:srgbClr val="FF99FF">
              <a:alpha val="38039"/>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Cloud 41">
            <a:extLst>
              <a:ext uri="{FF2B5EF4-FFF2-40B4-BE49-F238E27FC236}">
                <a16:creationId xmlns:a16="http://schemas.microsoft.com/office/drawing/2014/main" id="{0DC5980A-EE2C-B977-D0E0-19C2295C898D}"/>
              </a:ext>
            </a:extLst>
          </p:cNvPr>
          <p:cNvSpPr/>
          <p:nvPr/>
        </p:nvSpPr>
        <p:spPr>
          <a:xfrm rot="602122">
            <a:off x="6385239" y="2681491"/>
            <a:ext cx="271463" cy="109224"/>
          </a:xfrm>
          <a:prstGeom prst="cloud">
            <a:avLst/>
          </a:prstGeom>
          <a:ln w="19050">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46" name="Cloud 45">
            <a:extLst>
              <a:ext uri="{FF2B5EF4-FFF2-40B4-BE49-F238E27FC236}">
                <a16:creationId xmlns:a16="http://schemas.microsoft.com/office/drawing/2014/main" id="{ED33645A-F1E7-6642-3225-D0B403BD1B93}"/>
              </a:ext>
            </a:extLst>
          </p:cNvPr>
          <p:cNvSpPr/>
          <p:nvPr/>
        </p:nvSpPr>
        <p:spPr>
          <a:xfrm rot="602122">
            <a:off x="4984535" y="3906391"/>
            <a:ext cx="187045" cy="113585"/>
          </a:xfrm>
          <a:prstGeom prst="cloud">
            <a:avLst/>
          </a:prstGeom>
          <a:ln>
            <a:solidFill>
              <a:srgbClr val="4472C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47" name="Cloud 46">
            <a:extLst>
              <a:ext uri="{FF2B5EF4-FFF2-40B4-BE49-F238E27FC236}">
                <a16:creationId xmlns:a16="http://schemas.microsoft.com/office/drawing/2014/main" id="{480445AC-14CF-3B21-C6D6-5FDB6D420239}"/>
              </a:ext>
            </a:extLst>
          </p:cNvPr>
          <p:cNvSpPr/>
          <p:nvPr/>
        </p:nvSpPr>
        <p:spPr>
          <a:xfrm rot="602122">
            <a:off x="3670086" y="4330253"/>
            <a:ext cx="187045" cy="113585"/>
          </a:xfrm>
          <a:prstGeom prst="cloud">
            <a:avLst/>
          </a:prstGeom>
          <a:ln>
            <a:solidFill>
              <a:srgbClr val="4472C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48" name="Cloud 47">
            <a:extLst>
              <a:ext uri="{FF2B5EF4-FFF2-40B4-BE49-F238E27FC236}">
                <a16:creationId xmlns:a16="http://schemas.microsoft.com/office/drawing/2014/main" id="{A14FFBE6-88A9-EA9A-168F-D463FE725091}"/>
              </a:ext>
            </a:extLst>
          </p:cNvPr>
          <p:cNvSpPr/>
          <p:nvPr/>
        </p:nvSpPr>
        <p:spPr>
          <a:xfrm rot="602122">
            <a:off x="2941422" y="3892103"/>
            <a:ext cx="187045" cy="113585"/>
          </a:xfrm>
          <a:prstGeom prst="cloud">
            <a:avLst/>
          </a:prstGeom>
          <a:ln>
            <a:solidFill>
              <a:srgbClr val="4472C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50" name="Rectangle 49">
            <a:extLst>
              <a:ext uri="{FF2B5EF4-FFF2-40B4-BE49-F238E27FC236}">
                <a16:creationId xmlns:a16="http://schemas.microsoft.com/office/drawing/2014/main" id="{DA459435-B240-A45B-CB60-1CAE1C076F12}"/>
              </a:ext>
            </a:extLst>
          </p:cNvPr>
          <p:cNvSpPr/>
          <p:nvPr/>
        </p:nvSpPr>
        <p:spPr>
          <a:xfrm>
            <a:off x="5443538" y="235267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Rectangle 50">
            <a:extLst>
              <a:ext uri="{FF2B5EF4-FFF2-40B4-BE49-F238E27FC236}">
                <a16:creationId xmlns:a16="http://schemas.microsoft.com/office/drawing/2014/main" id="{BDD53C35-9C7F-87BC-3077-ED90920263C8}"/>
              </a:ext>
            </a:extLst>
          </p:cNvPr>
          <p:cNvSpPr/>
          <p:nvPr/>
        </p:nvSpPr>
        <p:spPr>
          <a:xfrm>
            <a:off x="4381500" y="2366962"/>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Rectangle 51">
            <a:extLst>
              <a:ext uri="{FF2B5EF4-FFF2-40B4-BE49-F238E27FC236}">
                <a16:creationId xmlns:a16="http://schemas.microsoft.com/office/drawing/2014/main" id="{D2FCCEE7-B9A3-CC06-89C1-71210CFBCD63}"/>
              </a:ext>
            </a:extLst>
          </p:cNvPr>
          <p:cNvSpPr/>
          <p:nvPr/>
        </p:nvSpPr>
        <p:spPr>
          <a:xfrm>
            <a:off x="4295776" y="23622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Rectangle 52">
            <a:extLst>
              <a:ext uri="{FF2B5EF4-FFF2-40B4-BE49-F238E27FC236}">
                <a16:creationId xmlns:a16="http://schemas.microsoft.com/office/drawing/2014/main" id="{2ABC90D6-F35E-950A-3352-48F4FC5703E2}"/>
              </a:ext>
            </a:extLst>
          </p:cNvPr>
          <p:cNvSpPr/>
          <p:nvPr/>
        </p:nvSpPr>
        <p:spPr>
          <a:xfrm>
            <a:off x="4138613" y="229552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4" name="Rectangle 53">
            <a:extLst>
              <a:ext uri="{FF2B5EF4-FFF2-40B4-BE49-F238E27FC236}">
                <a16:creationId xmlns:a16="http://schemas.microsoft.com/office/drawing/2014/main" id="{43DBAAF2-59BC-4A11-DA90-DBC94DD75A7D}"/>
              </a:ext>
            </a:extLst>
          </p:cNvPr>
          <p:cNvSpPr/>
          <p:nvPr/>
        </p:nvSpPr>
        <p:spPr>
          <a:xfrm>
            <a:off x="4186238" y="23431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5" name="Rectangle 54">
            <a:extLst>
              <a:ext uri="{FF2B5EF4-FFF2-40B4-BE49-F238E27FC236}">
                <a16:creationId xmlns:a16="http://schemas.microsoft.com/office/drawing/2014/main" id="{1CA719C8-B103-F06E-247A-E1AD89D966EE}"/>
              </a:ext>
            </a:extLst>
          </p:cNvPr>
          <p:cNvSpPr/>
          <p:nvPr/>
        </p:nvSpPr>
        <p:spPr>
          <a:xfrm>
            <a:off x="2114550" y="38862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6" name="Rectangle 55">
            <a:extLst>
              <a:ext uri="{FF2B5EF4-FFF2-40B4-BE49-F238E27FC236}">
                <a16:creationId xmlns:a16="http://schemas.microsoft.com/office/drawing/2014/main" id="{326EED7D-360F-A705-7219-55FB7952D23C}"/>
              </a:ext>
            </a:extLst>
          </p:cNvPr>
          <p:cNvSpPr/>
          <p:nvPr/>
        </p:nvSpPr>
        <p:spPr>
          <a:xfrm>
            <a:off x="4957763" y="37719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Rectangle 56">
            <a:extLst>
              <a:ext uri="{FF2B5EF4-FFF2-40B4-BE49-F238E27FC236}">
                <a16:creationId xmlns:a16="http://schemas.microsoft.com/office/drawing/2014/main" id="{5CFA84E5-F294-2D0E-96E5-86804EC89D22}"/>
              </a:ext>
            </a:extLst>
          </p:cNvPr>
          <p:cNvSpPr/>
          <p:nvPr/>
        </p:nvSpPr>
        <p:spPr>
          <a:xfrm>
            <a:off x="4567238" y="3586163"/>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Rectangle 57">
            <a:extLst>
              <a:ext uri="{FF2B5EF4-FFF2-40B4-BE49-F238E27FC236}">
                <a16:creationId xmlns:a16="http://schemas.microsoft.com/office/drawing/2014/main" id="{BE7450A8-8942-F121-E0D8-0BDA29272FB3}"/>
              </a:ext>
            </a:extLst>
          </p:cNvPr>
          <p:cNvSpPr/>
          <p:nvPr/>
        </p:nvSpPr>
        <p:spPr>
          <a:xfrm>
            <a:off x="4652963" y="35814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Rectangle 58">
            <a:extLst>
              <a:ext uri="{FF2B5EF4-FFF2-40B4-BE49-F238E27FC236}">
                <a16:creationId xmlns:a16="http://schemas.microsoft.com/office/drawing/2014/main" id="{DEE09208-8577-0527-D356-7BE43059C507}"/>
              </a:ext>
            </a:extLst>
          </p:cNvPr>
          <p:cNvSpPr/>
          <p:nvPr/>
        </p:nvSpPr>
        <p:spPr>
          <a:xfrm>
            <a:off x="4095750" y="42862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59">
            <a:extLst>
              <a:ext uri="{FF2B5EF4-FFF2-40B4-BE49-F238E27FC236}">
                <a16:creationId xmlns:a16="http://schemas.microsoft.com/office/drawing/2014/main" id="{3783C58C-553C-73DF-54FB-8E03165870A0}"/>
              </a:ext>
            </a:extLst>
          </p:cNvPr>
          <p:cNvSpPr/>
          <p:nvPr/>
        </p:nvSpPr>
        <p:spPr>
          <a:xfrm>
            <a:off x="4729163" y="35623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1" name="Rectangle 60">
            <a:extLst>
              <a:ext uri="{FF2B5EF4-FFF2-40B4-BE49-F238E27FC236}">
                <a16:creationId xmlns:a16="http://schemas.microsoft.com/office/drawing/2014/main" id="{3243FC35-E40C-882E-F8FD-C1CC66E9F7A8}"/>
              </a:ext>
            </a:extLst>
          </p:cNvPr>
          <p:cNvSpPr/>
          <p:nvPr/>
        </p:nvSpPr>
        <p:spPr>
          <a:xfrm>
            <a:off x="6648451" y="235267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Rectangle 61">
            <a:extLst>
              <a:ext uri="{FF2B5EF4-FFF2-40B4-BE49-F238E27FC236}">
                <a16:creationId xmlns:a16="http://schemas.microsoft.com/office/drawing/2014/main" id="{89E3D68E-E6F9-51C6-7929-3A67218EAC42}"/>
              </a:ext>
            </a:extLst>
          </p:cNvPr>
          <p:cNvSpPr/>
          <p:nvPr/>
        </p:nvSpPr>
        <p:spPr>
          <a:xfrm>
            <a:off x="6548438" y="233838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Rectangle 62">
            <a:extLst>
              <a:ext uri="{FF2B5EF4-FFF2-40B4-BE49-F238E27FC236}">
                <a16:creationId xmlns:a16="http://schemas.microsoft.com/office/drawing/2014/main" id="{C9BDCDCE-2004-41EF-8204-BC2AA34ED07C}"/>
              </a:ext>
            </a:extLst>
          </p:cNvPr>
          <p:cNvSpPr/>
          <p:nvPr/>
        </p:nvSpPr>
        <p:spPr>
          <a:xfrm>
            <a:off x="6424613" y="235743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4" name="Rectangle 63">
            <a:extLst>
              <a:ext uri="{FF2B5EF4-FFF2-40B4-BE49-F238E27FC236}">
                <a16:creationId xmlns:a16="http://schemas.microsoft.com/office/drawing/2014/main" id="{E452948A-64FC-6EE1-983E-7184F24A5BCD}"/>
              </a:ext>
            </a:extLst>
          </p:cNvPr>
          <p:cNvSpPr/>
          <p:nvPr/>
        </p:nvSpPr>
        <p:spPr>
          <a:xfrm>
            <a:off x="6343651" y="23431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Rectangle 64">
            <a:extLst>
              <a:ext uri="{FF2B5EF4-FFF2-40B4-BE49-F238E27FC236}">
                <a16:creationId xmlns:a16="http://schemas.microsoft.com/office/drawing/2014/main" id="{88AF911A-6380-0A96-D476-B4C21BFFD19B}"/>
              </a:ext>
            </a:extLst>
          </p:cNvPr>
          <p:cNvSpPr/>
          <p:nvPr/>
        </p:nvSpPr>
        <p:spPr>
          <a:xfrm>
            <a:off x="2652713" y="43815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Rectangle 65">
            <a:extLst>
              <a:ext uri="{FF2B5EF4-FFF2-40B4-BE49-F238E27FC236}">
                <a16:creationId xmlns:a16="http://schemas.microsoft.com/office/drawing/2014/main" id="{1D198F85-99EC-188D-D1DC-6C2F330D18D5}"/>
              </a:ext>
            </a:extLst>
          </p:cNvPr>
          <p:cNvSpPr/>
          <p:nvPr/>
        </p:nvSpPr>
        <p:spPr>
          <a:xfrm>
            <a:off x="2352676" y="376713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7" name="Rectangle 66">
            <a:extLst>
              <a:ext uri="{FF2B5EF4-FFF2-40B4-BE49-F238E27FC236}">
                <a16:creationId xmlns:a16="http://schemas.microsoft.com/office/drawing/2014/main" id="{30064432-A5C7-1C5F-3C40-3F4CB6CFA675}"/>
              </a:ext>
            </a:extLst>
          </p:cNvPr>
          <p:cNvSpPr/>
          <p:nvPr/>
        </p:nvSpPr>
        <p:spPr>
          <a:xfrm>
            <a:off x="1962150" y="401002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Rectangle 67">
            <a:extLst>
              <a:ext uri="{FF2B5EF4-FFF2-40B4-BE49-F238E27FC236}">
                <a16:creationId xmlns:a16="http://schemas.microsoft.com/office/drawing/2014/main" id="{D97F4D28-6672-2150-D8B7-CF8DFB7E8503}"/>
              </a:ext>
            </a:extLst>
          </p:cNvPr>
          <p:cNvSpPr/>
          <p:nvPr/>
        </p:nvSpPr>
        <p:spPr>
          <a:xfrm>
            <a:off x="3338513" y="399097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Rectangle 68">
            <a:extLst>
              <a:ext uri="{FF2B5EF4-FFF2-40B4-BE49-F238E27FC236}">
                <a16:creationId xmlns:a16="http://schemas.microsoft.com/office/drawing/2014/main" id="{15CB6011-4C94-CC76-7954-198597FF3D76}"/>
              </a:ext>
            </a:extLst>
          </p:cNvPr>
          <p:cNvSpPr/>
          <p:nvPr/>
        </p:nvSpPr>
        <p:spPr>
          <a:xfrm>
            <a:off x="4014788" y="4271963"/>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0" name="Rectangle 69">
            <a:extLst>
              <a:ext uri="{FF2B5EF4-FFF2-40B4-BE49-F238E27FC236}">
                <a16:creationId xmlns:a16="http://schemas.microsoft.com/office/drawing/2014/main" id="{B96FC829-233D-F270-49E8-05F8A863233D}"/>
              </a:ext>
            </a:extLst>
          </p:cNvPr>
          <p:cNvSpPr/>
          <p:nvPr/>
        </p:nvSpPr>
        <p:spPr>
          <a:xfrm>
            <a:off x="3500438" y="39243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Rectangle 70">
            <a:extLst>
              <a:ext uri="{FF2B5EF4-FFF2-40B4-BE49-F238E27FC236}">
                <a16:creationId xmlns:a16="http://schemas.microsoft.com/office/drawing/2014/main" id="{6A7F4444-CBD2-758B-4173-ACFD1FF2A009}"/>
              </a:ext>
            </a:extLst>
          </p:cNvPr>
          <p:cNvSpPr/>
          <p:nvPr/>
        </p:nvSpPr>
        <p:spPr>
          <a:xfrm>
            <a:off x="2266950" y="376237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Rectangle 71">
            <a:extLst>
              <a:ext uri="{FF2B5EF4-FFF2-40B4-BE49-F238E27FC236}">
                <a16:creationId xmlns:a16="http://schemas.microsoft.com/office/drawing/2014/main" id="{5ADB60E2-2F42-5257-F6E2-BA02853C96FC}"/>
              </a:ext>
            </a:extLst>
          </p:cNvPr>
          <p:cNvSpPr/>
          <p:nvPr/>
        </p:nvSpPr>
        <p:spPr>
          <a:xfrm>
            <a:off x="3443288" y="39433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3" name="Rectangle 72">
            <a:extLst>
              <a:ext uri="{FF2B5EF4-FFF2-40B4-BE49-F238E27FC236}">
                <a16:creationId xmlns:a16="http://schemas.microsoft.com/office/drawing/2014/main" id="{DCDD6906-6D93-4ADE-69E2-DDEABC794B1F}"/>
              </a:ext>
            </a:extLst>
          </p:cNvPr>
          <p:cNvSpPr/>
          <p:nvPr/>
        </p:nvSpPr>
        <p:spPr>
          <a:xfrm>
            <a:off x="4205288" y="422910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Rectangle 73">
            <a:extLst>
              <a:ext uri="{FF2B5EF4-FFF2-40B4-BE49-F238E27FC236}">
                <a16:creationId xmlns:a16="http://schemas.microsoft.com/office/drawing/2014/main" id="{E14DB699-F80C-4801-F436-96C43F0A9526}"/>
              </a:ext>
            </a:extLst>
          </p:cNvPr>
          <p:cNvSpPr/>
          <p:nvPr/>
        </p:nvSpPr>
        <p:spPr>
          <a:xfrm>
            <a:off x="5138738" y="380047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5" name="Rectangle 74">
            <a:extLst>
              <a:ext uri="{FF2B5EF4-FFF2-40B4-BE49-F238E27FC236}">
                <a16:creationId xmlns:a16="http://schemas.microsoft.com/office/drawing/2014/main" id="{9A3EA3B3-9B53-C8C9-A265-A3AC170030BB}"/>
              </a:ext>
            </a:extLst>
          </p:cNvPr>
          <p:cNvSpPr/>
          <p:nvPr/>
        </p:nvSpPr>
        <p:spPr>
          <a:xfrm>
            <a:off x="5053013" y="378618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Rectangle 75">
            <a:extLst>
              <a:ext uri="{FF2B5EF4-FFF2-40B4-BE49-F238E27FC236}">
                <a16:creationId xmlns:a16="http://schemas.microsoft.com/office/drawing/2014/main" id="{BE5A6BE1-097B-7176-5C5A-80357A959E02}"/>
              </a:ext>
            </a:extLst>
          </p:cNvPr>
          <p:cNvSpPr/>
          <p:nvPr/>
        </p:nvSpPr>
        <p:spPr>
          <a:xfrm>
            <a:off x="5376863" y="3776662"/>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Rectangle 76">
            <a:extLst>
              <a:ext uri="{FF2B5EF4-FFF2-40B4-BE49-F238E27FC236}">
                <a16:creationId xmlns:a16="http://schemas.microsoft.com/office/drawing/2014/main" id="{2D4BFC59-FE7F-3AF6-06A5-329992343DE3}"/>
              </a:ext>
            </a:extLst>
          </p:cNvPr>
          <p:cNvSpPr/>
          <p:nvPr/>
        </p:nvSpPr>
        <p:spPr>
          <a:xfrm>
            <a:off x="5548313" y="3805238"/>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8" name="Rectangle 77">
            <a:extLst>
              <a:ext uri="{FF2B5EF4-FFF2-40B4-BE49-F238E27FC236}">
                <a16:creationId xmlns:a16="http://schemas.microsoft.com/office/drawing/2014/main" id="{AFBA7877-127B-664B-A510-7C5B7CEB56B5}"/>
              </a:ext>
            </a:extLst>
          </p:cNvPr>
          <p:cNvSpPr/>
          <p:nvPr/>
        </p:nvSpPr>
        <p:spPr>
          <a:xfrm>
            <a:off x="5481638" y="3748088"/>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9" name="Rectangle 78">
            <a:extLst>
              <a:ext uri="{FF2B5EF4-FFF2-40B4-BE49-F238E27FC236}">
                <a16:creationId xmlns:a16="http://schemas.microsoft.com/office/drawing/2014/main" id="{65005D33-331A-080D-F635-42E9E749EE72}"/>
              </a:ext>
            </a:extLst>
          </p:cNvPr>
          <p:cNvSpPr/>
          <p:nvPr/>
        </p:nvSpPr>
        <p:spPr>
          <a:xfrm>
            <a:off x="4829176" y="350043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0" name="Rectangle 79">
            <a:extLst>
              <a:ext uri="{FF2B5EF4-FFF2-40B4-BE49-F238E27FC236}">
                <a16:creationId xmlns:a16="http://schemas.microsoft.com/office/drawing/2014/main" id="{4FA3F4C9-FE70-9393-3883-8F1BA9AEC668}"/>
              </a:ext>
            </a:extLst>
          </p:cNvPr>
          <p:cNvSpPr/>
          <p:nvPr/>
        </p:nvSpPr>
        <p:spPr>
          <a:xfrm>
            <a:off x="5467351" y="4733925"/>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1" name="Rectangle 80">
            <a:extLst>
              <a:ext uri="{FF2B5EF4-FFF2-40B4-BE49-F238E27FC236}">
                <a16:creationId xmlns:a16="http://schemas.microsoft.com/office/drawing/2014/main" id="{2CCD008A-961E-E187-C927-22F00FD6ED37}"/>
              </a:ext>
            </a:extLst>
          </p:cNvPr>
          <p:cNvSpPr/>
          <p:nvPr/>
        </p:nvSpPr>
        <p:spPr>
          <a:xfrm>
            <a:off x="5410200" y="4729163"/>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Rectangle 81">
            <a:extLst>
              <a:ext uri="{FF2B5EF4-FFF2-40B4-BE49-F238E27FC236}">
                <a16:creationId xmlns:a16="http://schemas.microsoft.com/office/drawing/2014/main" id="{9254324D-0F02-F347-A702-A70686592FDE}"/>
              </a:ext>
            </a:extLst>
          </p:cNvPr>
          <p:cNvSpPr/>
          <p:nvPr/>
        </p:nvSpPr>
        <p:spPr>
          <a:xfrm>
            <a:off x="5553076" y="4743450"/>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Rectangle 82">
            <a:extLst>
              <a:ext uri="{FF2B5EF4-FFF2-40B4-BE49-F238E27FC236}">
                <a16:creationId xmlns:a16="http://schemas.microsoft.com/office/drawing/2014/main" id="{995EEEAB-1BCA-001E-1FC3-4654E8839B48}"/>
              </a:ext>
            </a:extLst>
          </p:cNvPr>
          <p:cNvSpPr/>
          <p:nvPr/>
        </p:nvSpPr>
        <p:spPr>
          <a:xfrm>
            <a:off x="2209801" y="580548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4" name="Rectangle 83">
            <a:extLst>
              <a:ext uri="{FF2B5EF4-FFF2-40B4-BE49-F238E27FC236}">
                <a16:creationId xmlns:a16="http://schemas.microsoft.com/office/drawing/2014/main" id="{6F169E03-00C5-9A94-3C0C-0EDD767B26B1}"/>
              </a:ext>
            </a:extLst>
          </p:cNvPr>
          <p:cNvSpPr/>
          <p:nvPr/>
        </p:nvSpPr>
        <p:spPr>
          <a:xfrm>
            <a:off x="4038601" y="4319587"/>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5" name="Oval 84">
            <a:extLst>
              <a:ext uri="{FF2B5EF4-FFF2-40B4-BE49-F238E27FC236}">
                <a16:creationId xmlns:a16="http://schemas.microsoft.com/office/drawing/2014/main" id="{DE2B1B2F-23B2-29A4-D84F-339BABC21C3D}"/>
              </a:ext>
            </a:extLst>
          </p:cNvPr>
          <p:cNvSpPr/>
          <p:nvPr/>
        </p:nvSpPr>
        <p:spPr>
          <a:xfrm rot="328673">
            <a:off x="2862262" y="4567239"/>
            <a:ext cx="319088" cy="45719"/>
          </a:xfrm>
          <a:prstGeom prst="ellipse">
            <a:avLst/>
          </a:prstGeom>
          <a:solidFill>
            <a:srgbClr val="FFFF00"/>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86" name="Oval 85">
            <a:extLst>
              <a:ext uri="{FF2B5EF4-FFF2-40B4-BE49-F238E27FC236}">
                <a16:creationId xmlns:a16="http://schemas.microsoft.com/office/drawing/2014/main" id="{9CDF24B5-041B-0918-DED7-284E0F3CEA99}"/>
              </a:ext>
            </a:extLst>
          </p:cNvPr>
          <p:cNvSpPr/>
          <p:nvPr/>
        </p:nvSpPr>
        <p:spPr>
          <a:xfrm rot="20671773">
            <a:off x="4981574" y="4572001"/>
            <a:ext cx="319088" cy="45719"/>
          </a:xfrm>
          <a:prstGeom prst="ellipse">
            <a:avLst/>
          </a:prstGeom>
          <a:solidFill>
            <a:srgbClr val="FFFF00"/>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87" name="Oval 86">
            <a:extLst>
              <a:ext uri="{FF2B5EF4-FFF2-40B4-BE49-F238E27FC236}">
                <a16:creationId xmlns:a16="http://schemas.microsoft.com/office/drawing/2014/main" id="{1AD41CA1-BBD6-3685-5CCF-52E9E771E93C}"/>
              </a:ext>
            </a:extLst>
          </p:cNvPr>
          <p:cNvSpPr/>
          <p:nvPr/>
        </p:nvSpPr>
        <p:spPr>
          <a:xfrm rot="21416446">
            <a:off x="4624387" y="4614865"/>
            <a:ext cx="319088" cy="45719"/>
          </a:xfrm>
          <a:prstGeom prst="ellipse">
            <a:avLst/>
          </a:prstGeom>
          <a:solidFill>
            <a:srgbClr val="FFFF00"/>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88" name="Oval 87">
            <a:extLst>
              <a:ext uri="{FF2B5EF4-FFF2-40B4-BE49-F238E27FC236}">
                <a16:creationId xmlns:a16="http://schemas.microsoft.com/office/drawing/2014/main" id="{DC1E6E9F-1D02-809E-67D3-D90784C09F28}"/>
              </a:ext>
            </a:extLst>
          </p:cNvPr>
          <p:cNvSpPr/>
          <p:nvPr/>
        </p:nvSpPr>
        <p:spPr>
          <a:xfrm rot="223321">
            <a:off x="6358061" y="2466527"/>
            <a:ext cx="327857" cy="59376"/>
          </a:xfrm>
          <a:prstGeom prst="ellipse">
            <a:avLst/>
          </a:prstGeom>
          <a:solidFill>
            <a:srgbClr val="FFFF00"/>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89" name="Rectangle 88">
            <a:extLst>
              <a:ext uri="{FF2B5EF4-FFF2-40B4-BE49-F238E27FC236}">
                <a16:creationId xmlns:a16="http://schemas.microsoft.com/office/drawing/2014/main" id="{B588C011-2B8F-6CB3-9614-526883AFF0E9}"/>
              </a:ext>
            </a:extLst>
          </p:cNvPr>
          <p:cNvSpPr/>
          <p:nvPr/>
        </p:nvSpPr>
        <p:spPr>
          <a:xfrm>
            <a:off x="8026494" y="2425793"/>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0" name="Oval 89">
            <a:extLst>
              <a:ext uri="{FF2B5EF4-FFF2-40B4-BE49-F238E27FC236}">
                <a16:creationId xmlns:a16="http://schemas.microsoft.com/office/drawing/2014/main" id="{0A928290-FAB1-B4D7-CD14-704642127A5E}"/>
              </a:ext>
            </a:extLst>
          </p:cNvPr>
          <p:cNvSpPr/>
          <p:nvPr/>
        </p:nvSpPr>
        <p:spPr>
          <a:xfrm>
            <a:off x="8620248" y="2418903"/>
            <a:ext cx="327857" cy="59376"/>
          </a:xfrm>
          <a:prstGeom prst="ellipse">
            <a:avLst/>
          </a:prstGeom>
          <a:solidFill>
            <a:srgbClr val="FFFF00"/>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91" name="Rectangle 90">
            <a:extLst>
              <a:ext uri="{FF2B5EF4-FFF2-40B4-BE49-F238E27FC236}">
                <a16:creationId xmlns:a16="http://schemas.microsoft.com/office/drawing/2014/main" id="{B012DE68-A648-1789-70D8-F84F416486C7}"/>
              </a:ext>
            </a:extLst>
          </p:cNvPr>
          <p:cNvSpPr/>
          <p:nvPr/>
        </p:nvSpPr>
        <p:spPr>
          <a:xfrm>
            <a:off x="2681288" y="2347913"/>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Rectangle 91">
            <a:extLst>
              <a:ext uri="{FF2B5EF4-FFF2-40B4-BE49-F238E27FC236}">
                <a16:creationId xmlns:a16="http://schemas.microsoft.com/office/drawing/2014/main" id="{F34113E6-5051-3CCE-93BE-2083210CD68A}"/>
              </a:ext>
            </a:extLst>
          </p:cNvPr>
          <p:cNvSpPr/>
          <p:nvPr/>
        </p:nvSpPr>
        <p:spPr>
          <a:xfrm>
            <a:off x="3424238" y="2395538"/>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Rectangle 92">
            <a:extLst>
              <a:ext uri="{FF2B5EF4-FFF2-40B4-BE49-F238E27FC236}">
                <a16:creationId xmlns:a16="http://schemas.microsoft.com/office/drawing/2014/main" id="{909227F2-9732-D12F-46D2-9A9DCEECF0A7}"/>
              </a:ext>
            </a:extLst>
          </p:cNvPr>
          <p:cNvSpPr/>
          <p:nvPr/>
        </p:nvSpPr>
        <p:spPr>
          <a:xfrm>
            <a:off x="3490913" y="2395538"/>
            <a:ext cx="45719" cy="45719"/>
          </a:xfrm>
          <a:prstGeom prst="rect">
            <a:avLst/>
          </a:prstGeom>
          <a:solidFill>
            <a:srgbClr val="99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TextBox 93">
            <a:extLst>
              <a:ext uri="{FF2B5EF4-FFF2-40B4-BE49-F238E27FC236}">
                <a16:creationId xmlns:a16="http://schemas.microsoft.com/office/drawing/2014/main" id="{20592EDC-4A98-1284-7424-E3CAED87631F}"/>
              </a:ext>
            </a:extLst>
          </p:cNvPr>
          <p:cNvSpPr txBox="1"/>
          <p:nvPr/>
        </p:nvSpPr>
        <p:spPr>
          <a:xfrm>
            <a:off x="6757054" y="902512"/>
            <a:ext cx="1839158" cy="276999"/>
          </a:xfrm>
          <a:prstGeom prst="rect">
            <a:avLst/>
          </a:prstGeom>
          <a:solidFill>
            <a:schemeClr val="bg1"/>
          </a:solidFill>
        </p:spPr>
        <p:txBody>
          <a:bodyPr wrap="none" rtlCol="0">
            <a:spAutoFit/>
          </a:bodyPr>
          <a:lstStyle/>
          <a:p>
            <a:r>
              <a:rPr lang="en-GB" sz="1200" dirty="0"/>
              <a:t>Erosion / Exposure Surface</a:t>
            </a:r>
            <a:endParaRPr lang="en-IE" sz="1200" dirty="0"/>
          </a:p>
        </p:txBody>
      </p:sp>
      <p:cxnSp>
        <p:nvCxnSpPr>
          <p:cNvPr id="96" name="Straight Connector 95">
            <a:extLst>
              <a:ext uri="{FF2B5EF4-FFF2-40B4-BE49-F238E27FC236}">
                <a16:creationId xmlns:a16="http://schemas.microsoft.com/office/drawing/2014/main" id="{A0FA0107-6F40-B592-957C-AD5CEA0F1B0A}"/>
              </a:ext>
            </a:extLst>
          </p:cNvPr>
          <p:cNvCxnSpPr>
            <a:cxnSpLocks/>
          </p:cNvCxnSpPr>
          <p:nvPr/>
        </p:nvCxnSpPr>
        <p:spPr>
          <a:xfrm>
            <a:off x="6320118" y="1040467"/>
            <a:ext cx="3765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0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955DED-F67E-D3F6-68CC-B67739E85112}"/>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AD53A91F-1BF4-1F39-1D0A-69CFCAEA6E1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AA352F1F-B5A9-8D7E-39FD-B9ECBD494B4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6" name="TextBox 15">
              <a:extLst>
                <a:ext uri="{FF2B5EF4-FFF2-40B4-BE49-F238E27FC236}">
                  <a16:creationId xmlns:a16="http://schemas.microsoft.com/office/drawing/2014/main" id="{E2B102ED-2558-86EC-84E9-470F997DB5A1}"/>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5" name="TextBox 14">
            <a:extLst>
              <a:ext uri="{FF2B5EF4-FFF2-40B4-BE49-F238E27FC236}">
                <a16:creationId xmlns:a16="http://schemas.microsoft.com/office/drawing/2014/main" id="{89BEC7C7-16F1-F666-6832-3CCF8D17AA9F}"/>
              </a:ext>
            </a:extLst>
          </p:cNvPr>
          <p:cNvSpPr txBox="1"/>
          <p:nvPr/>
        </p:nvSpPr>
        <p:spPr>
          <a:xfrm>
            <a:off x="309098" y="896586"/>
            <a:ext cx="3000764" cy="461665"/>
          </a:xfrm>
          <a:prstGeom prst="rect">
            <a:avLst/>
          </a:prstGeom>
          <a:noFill/>
        </p:spPr>
        <p:txBody>
          <a:bodyPr wrap="square" rtlCol="0">
            <a:spAutoFit/>
          </a:bodyPr>
          <a:lstStyle/>
          <a:p>
            <a:r>
              <a:rPr lang="en-GB" sz="2400" dirty="0" err="1">
                <a:solidFill>
                  <a:schemeClr val="accent4"/>
                </a:solidFill>
              </a:rPr>
              <a:t>Kremikovtsi</a:t>
            </a:r>
            <a:r>
              <a:rPr lang="en-GB" sz="2400" dirty="0">
                <a:solidFill>
                  <a:schemeClr val="accent4"/>
                </a:solidFill>
              </a:rPr>
              <a:t>, Bulgaria</a:t>
            </a:r>
            <a:endParaRPr lang="en-IE" sz="2400" dirty="0">
              <a:solidFill>
                <a:schemeClr val="accent4"/>
              </a:solidFill>
            </a:endParaRPr>
          </a:p>
        </p:txBody>
      </p:sp>
      <p:grpSp>
        <p:nvGrpSpPr>
          <p:cNvPr id="32" name="Group 31">
            <a:extLst>
              <a:ext uri="{FF2B5EF4-FFF2-40B4-BE49-F238E27FC236}">
                <a16:creationId xmlns:a16="http://schemas.microsoft.com/office/drawing/2014/main" id="{104182E5-1300-1A3D-1FD8-00C748BAA423}"/>
              </a:ext>
            </a:extLst>
          </p:cNvPr>
          <p:cNvGrpSpPr/>
          <p:nvPr/>
        </p:nvGrpSpPr>
        <p:grpSpPr>
          <a:xfrm>
            <a:off x="4472246" y="1870364"/>
            <a:ext cx="7490112" cy="4884518"/>
            <a:chOff x="3224320" y="898792"/>
            <a:chExt cx="8749920" cy="5918377"/>
          </a:xfrm>
        </p:grpSpPr>
        <p:grpSp>
          <p:nvGrpSpPr>
            <p:cNvPr id="30" name="Group 29">
              <a:extLst>
                <a:ext uri="{FF2B5EF4-FFF2-40B4-BE49-F238E27FC236}">
                  <a16:creationId xmlns:a16="http://schemas.microsoft.com/office/drawing/2014/main" id="{FA7521FF-3FB7-B425-6E23-E9D4443EBCF8}"/>
                </a:ext>
              </a:extLst>
            </p:cNvPr>
            <p:cNvGrpSpPr/>
            <p:nvPr/>
          </p:nvGrpSpPr>
          <p:grpSpPr>
            <a:xfrm>
              <a:off x="3224320" y="898792"/>
              <a:ext cx="8749920" cy="5918377"/>
              <a:chOff x="3224320" y="898792"/>
              <a:chExt cx="8749920" cy="5918377"/>
            </a:xfrm>
          </p:grpSpPr>
          <p:grpSp>
            <p:nvGrpSpPr>
              <p:cNvPr id="14" name="Group 13">
                <a:extLst>
                  <a:ext uri="{FF2B5EF4-FFF2-40B4-BE49-F238E27FC236}">
                    <a16:creationId xmlns:a16="http://schemas.microsoft.com/office/drawing/2014/main" id="{C954C214-729E-57A1-FD95-E9AE2115B72A}"/>
                  </a:ext>
                </a:extLst>
              </p:cNvPr>
              <p:cNvGrpSpPr/>
              <p:nvPr/>
            </p:nvGrpSpPr>
            <p:grpSpPr>
              <a:xfrm>
                <a:off x="3224320" y="898792"/>
                <a:ext cx="8667404" cy="5561811"/>
                <a:chOff x="2828664" y="579668"/>
                <a:chExt cx="9363336" cy="6021234"/>
              </a:xfrm>
            </p:grpSpPr>
            <p:pic>
              <p:nvPicPr>
                <p:cNvPr id="5" name="Picture 4">
                  <a:extLst>
                    <a:ext uri="{FF2B5EF4-FFF2-40B4-BE49-F238E27FC236}">
                      <a16:creationId xmlns:a16="http://schemas.microsoft.com/office/drawing/2014/main" id="{23C48055-59BB-8288-C599-0FF6707B5055}"/>
                    </a:ext>
                  </a:extLst>
                </p:cNvPr>
                <p:cNvPicPr>
                  <a:picLocks noChangeAspect="1"/>
                </p:cNvPicPr>
                <p:nvPr/>
              </p:nvPicPr>
              <p:blipFill>
                <a:blip r:embed="rId4"/>
                <a:stretch>
                  <a:fillRect/>
                </a:stretch>
              </p:blipFill>
              <p:spPr>
                <a:xfrm>
                  <a:off x="2828664" y="579668"/>
                  <a:ext cx="9363336" cy="6021234"/>
                </a:xfrm>
                <a:prstGeom prst="rect">
                  <a:avLst/>
                </a:prstGeom>
              </p:spPr>
            </p:pic>
            <p:sp>
              <p:nvSpPr>
                <p:cNvPr id="10" name="TextBox 9">
                  <a:extLst>
                    <a:ext uri="{FF2B5EF4-FFF2-40B4-BE49-F238E27FC236}">
                      <a16:creationId xmlns:a16="http://schemas.microsoft.com/office/drawing/2014/main" id="{11515018-9D34-A7F1-DA58-0145D448688B}"/>
                    </a:ext>
                  </a:extLst>
                </p:cNvPr>
                <p:cNvSpPr txBox="1"/>
                <p:nvPr/>
              </p:nvSpPr>
              <p:spPr>
                <a:xfrm>
                  <a:off x="3233651" y="980903"/>
                  <a:ext cx="757324" cy="403726"/>
                </a:xfrm>
                <a:prstGeom prst="rect">
                  <a:avLst/>
                </a:prstGeom>
                <a:noFill/>
              </p:spPr>
              <p:txBody>
                <a:bodyPr wrap="none" rtlCol="0">
                  <a:spAutoFit/>
                </a:bodyPr>
                <a:lstStyle/>
                <a:p>
                  <a:r>
                    <a:rPr lang="en-GB" sz="1400" dirty="0"/>
                    <a:t>WEST</a:t>
                  </a:r>
                  <a:endParaRPr lang="en-IE" sz="1400" dirty="0"/>
                </a:p>
              </p:txBody>
            </p:sp>
            <p:sp>
              <p:nvSpPr>
                <p:cNvPr id="11" name="TextBox 10">
                  <a:extLst>
                    <a:ext uri="{FF2B5EF4-FFF2-40B4-BE49-F238E27FC236}">
                      <a16:creationId xmlns:a16="http://schemas.microsoft.com/office/drawing/2014/main" id="{21EDA81C-47CB-5950-A0CD-2EAD7D2B4DF0}"/>
                    </a:ext>
                  </a:extLst>
                </p:cNvPr>
                <p:cNvSpPr txBox="1"/>
                <p:nvPr/>
              </p:nvSpPr>
              <p:spPr>
                <a:xfrm>
                  <a:off x="11030989" y="606829"/>
                  <a:ext cx="686276" cy="403726"/>
                </a:xfrm>
                <a:prstGeom prst="rect">
                  <a:avLst/>
                </a:prstGeom>
                <a:noFill/>
              </p:spPr>
              <p:txBody>
                <a:bodyPr wrap="none" rtlCol="0">
                  <a:spAutoFit/>
                </a:bodyPr>
                <a:lstStyle/>
                <a:p>
                  <a:r>
                    <a:rPr lang="en-GB" sz="1400" dirty="0"/>
                    <a:t>EAST</a:t>
                  </a:r>
                  <a:endParaRPr lang="en-IE" sz="1400" dirty="0"/>
                </a:p>
              </p:txBody>
            </p:sp>
            <p:sp>
              <p:nvSpPr>
                <p:cNvPr id="12" name="TextBox 11">
                  <a:extLst>
                    <a:ext uri="{FF2B5EF4-FFF2-40B4-BE49-F238E27FC236}">
                      <a16:creationId xmlns:a16="http://schemas.microsoft.com/office/drawing/2014/main" id="{E66E95F9-AA1B-229D-3F6F-6D5DC004F0BE}"/>
                    </a:ext>
                  </a:extLst>
                </p:cNvPr>
                <p:cNvSpPr txBox="1"/>
                <p:nvPr/>
              </p:nvSpPr>
              <p:spPr>
                <a:xfrm>
                  <a:off x="3308465" y="4048298"/>
                  <a:ext cx="884447" cy="403726"/>
                </a:xfrm>
                <a:prstGeom prst="rect">
                  <a:avLst/>
                </a:prstGeom>
                <a:noFill/>
              </p:spPr>
              <p:txBody>
                <a:bodyPr wrap="none" rtlCol="0">
                  <a:spAutoFit/>
                </a:bodyPr>
                <a:lstStyle/>
                <a:p>
                  <a:r>
                    <a:rPr lang="en-GB" sz="1400" dirty="0"/>
                    <a:t>SOUTH</a:t>
                  </a:r>
                  <a:endParaRPr lang="en-IE" sz="1400" dirty="0"/>
                </a:p>
              </p:txBody>
            </p:sp>
            <p:sp>
              <p:nvSpPr>
                <p:cNvPr id="13" name="TextBox 12">
                  <a:extLst>
                    <a:ext uri="{FF2B5EF4-FFF2-40B4-BE49-F238E27FC236}">
                      <a16:creationId xmlns:a16="http://schemas.microsoft.com/office/drawing/2014/main" id="{4DEDD7AD-2707-8101-2325-24CF9260DB32}"/>
                    </a:ext>
                  </a:extLst>
                </p:cNvPr>
                <p:cNvSpPr txBox="1"/>
                <p:nvPr/>
              </p:nvSpPr>
              <p:spPr>
                <a:xfrm>
                  <a:off x="10989426" y="3316778"/>
                  <a:ext cx="902492" cy="403726"/>
                </a:xfrm>
                <a:prstGeom prst="rect">
                  <a:avLst/>
                </a:prstGeom>
                <a:noFill/>
              </p:spPr>
              <p:txBody>
                <a:bodyPr wrap="none" rtlCol="0">
                  <a:spAutoFit/>
                </a:bodyPr>
                <a:lstStyle/>
                <a:p>
                  <a:r>
                    <a:rPr lang="en-GB" sz="1400" dirty="0"/>
                    <a:t>NORTH</a:t>
                  </a:r>
                  <a:endParaRPr lang="en-IE" sz="1400" dirty="0"/>
                </a:p>
              </p:txBody>
            </p:sp>
          </p:grpSp>
          <p:grpSp>
            <p:nvGrpSpPr>
              <p:cNvPr id="22" name="Group 21">
                <a:extLst>
                  <a:ext uri="{FF2B5EF4-FFF2-40B4-BE49-F238E27FC236}">
                    <a16:creationId xmlns:a16="http://schemas.microsoft.com/office/drawing/2014/main" id="{137E256A-D489-D1E8-64BB-F27806112112}"/>
                  </a:ext>
                </a:extLst>
              </p:cNvPr>
              <p:cNvGrpSpPr/>
              <p:nvPr/>
            </p:nvGrpSpPr>
            <p:grpSpPr>
              <a:xfrm>
                <a:off x="11151267" y="4378602"/>
                <a:ext cx="670276" cy="1790020"/>
                <a:chOff x="3038045" y="4627983"/>
                <a:chExt cx="670276" cy="1790020"/>
              </a:xfrm>
            </p:grpSpPr>
            <p:pic>
              <p:nvPicPr>
                <p:cNvPr id="20" name="Picture 19">
                  <a:extLst>
                    <a:ext uri="{FF2B5EF4-FFF2-40B4-BE49-F238E27FC236}">
                      <a16:creationId xmlns:a16="http://schemas.microsoft.com/office/drawing/2014/main" id="{EC99C38A-7A70-A420-7CB6-6747086E961F}"/>
                    </a:ext>
                  </a:extLst>
                </p:cNvPr>
                <p:cNvPicPr>
                  <a:picLocks/>
                </p:cNvPicPr>
                <p:nvPr/>
              </p:nvPicPr>
              <p:blipFill>
                <a:blip r:embed="rId5"/>
                <a:stretch>
                  <a:fillRect/>
                </a:stretch>
              </p:blipFill>
              <p:spPr>
                <a:xfrm rot="5400000">
                  <a:off x="2315329" y="5409014"/>
                  <a:ext cx="1620000" cy="174567"/>
                </a:xfrm>
                <a:prstGeom prst="rect">
                  <a:avLst/>
                </a:prstGeom>
              </p:spPr>
            </p:pic>
            <p:sp>
              <p:nvSpPr>
                <p:cNvPr id="21" name="TextBox 20">
                  <a:extLst>
                    <a:ext uri="{FF2B5EF4-FFF2-40B4-BE49-F238E27FC236}">
                      <a16:creationId xmlns:a16="http://schemas.microsoft.com/office/drawing/2014/main" id="{5C3748D6-4586-07E2-5F9C-6B01B424B01F}"/>
                    </a:ext>
                  </a:extLst>
                </p:cNvPr>
                <p:cNvSpPr txBox="1"/>
                <p:nvPr/>
              </p:nvSpPr>
              <p:spPr>
                <a:xfrm>
                  <a:off x="3181740" y="4627983"/>
                  <a:ext cx="526581" cy="1790020"/>
                </a:xfrm>
                <a:prstGeom prst="rect">
                  <a:avLst/>
                </a:prstGeom>
                <a:noFill/>
              </p:spPr>
              <p:txBody>
                <a:bodyPr wrap="none" rtlCol="0">
                  <a:spAutoFit/>
                </a:bodyPr>
                <a:lstStyle/>
                <a:p>
                  <a:r>
                    <a:rPr lang="en-GB" sz="900" dirty="0"/>
                    <a:t>300m</a:t>
                  </a:r>
                </a:p>
                <a:p>
                  <a:endParaRPr lang="en-GB" sz="900" dirty="0"/>
                </a:p>
                <a:p>
                  <a:endParaRPr lang="en-GB" sz="900" dirty="0"/>
                </a:p>
                <a:p>
                  <a:r>
                    <a:rPr lang="en-GB" sz="900" dirty="0"/>
                    <a:t>200m</a:t>
                  </a:r>
                </a:p>
                <a:p>
                  <a:endParaRPr lang="en-GB" sz="900" dirty="0"/>
                </a:p>
                <a:p>
                  <a:endParaRPr lang="en-GB" sz="900" dirty="0"/>
                </a:p>
                <a:p>
                  <a:r>
                    <a:rPr lang="en-GB" sz="900" dirty="0"/>
                    <a:t>100m</a:t>
                  </a:r>
                </a:p>
                <a:p>
                  <a:endParaRPr lang="en-GB" sz="900" dirty="0"/>
                </a:p>
                <a:p>
                  <a:endParaRPr lang="en-GB" sz="700" dirty="0"/>
                </a:p>
                <a:p>
                  <a:r>
                    <a:rPr lang="en-GB" sz="900" dirty="0"/>
                    <a:t>0m</a:t>
                  </a:r>
                  <a:endParaRPr lang="en-IE" sz="900" dirty="0"/>
                </a:p>
              </p:txBody>
            </p:sp>
          </p:grpSp>
          <p:sp>
            <p:nvSpPr>
              <p:cNvPr id="2" name="TextBox 1">
                <a:extLst>
                  <a:ext uri="{FF2B5EF4-FFF2-40B4-BE49-F238E27FC236}">
                    <a16:creationId xmlns:a16="http://schemas.microsoft.com/office/drawing/2014/main" id="{173A88D2-F3D5-E0FA-9327-4B5A8BE1EC03}"/>
                  </a:ext>
                </a:extLst>
              </p:cNvPr>
              <p:cNvSpPr txBox="1"/>
              <p:nvPr/>
            </p:nvSpPr>
            <p:spPr>
              <a:xfrm>
                <a:off x="9221111" y="6518833"/>
                <a:ext cx="2753129" cy="298336"/>
              </a:xfrm>
              <a:prstGeom prst="rect">
                <a:avLst/>
              </a:prstGeom>
              <a:noFill/>
            </p:spPr>
            <p:txBody>
              <a:bodyPr wrap="none" rtlCol="0">
                <a:spAutoFit/>
              </a:bodyPr>
              <a:lstStyle/>
              <a:p>
                <a:r>
                  <a:rPr lang="en-GB" sz="1000" i="1" dirty="0">
                    <a:solidFill>
                      <a:schemeClr val="bg1"/>
                    </a:solidFill>
                  </a:rPr>
                  <a:t>From Popov (1989) and </a:t>
                </a:r>
                <a:r>
                  <a:rPr lang="en-GB" sz="1000" i="1" dirty="0" err="1">
                    <a:solidFill>
                      <a:schemeClr val="bg1"/>
                    </a:solidFill>
                  </a:rPr>
                  <a:t>Damyanov</a:t>
                </a:r>
                <a:r>
                  <a:rPr lang="en-GB" sz="1000" i="1" dirty="0">
                    <a:solidFill>
                      <a:schemeClr val="bg1"/>
                    </a:solidFill>
                  </a:rPr>
                  <a:t> (1995)</a:t>
                </a:r>
                <a:endParaRPr lang="en-IE" sz="1000" i="1" dirty="0">
                  <a:solidFill>
                    <a:schemeClr val="bg1"/>
                  </a:solidFill>
                </a:endParaRPr>
              </a:p>
            </p:txBody>
          </p:sp>
          <p:grpSp>
            <p:nvGrpSpPr>
              <p:cNvPr id="18" name="Group 17">
                <a:extLst>
                  <a:ext uri="{FF2B5EF4-FFF2-40B4-BE49-F238E27FC236}">
                    <a16:creationId xmlns:a16="http://schemas.microsoft.com/office/drawing/2014/main" id="{69F0ECA8-D350-E8C5-8CD9-0512FCE6F5D2}"/>
                  </a:ext>
                </a:extLst>
              </p:cNvPr>
              <p:cNvGrpSpPr/>
              <p:nvPr/>
            </p:nvGrpSpPr>
            <p:grpSpPr>
              <a:xfrm>
                <a:off x="11162351" y="1322289"/>
                <a:ext cx="670276" cy="1780696"/>
                <a:chOff x="3038045" y="4627983"/>
                <a:chExt cx="670276" cy="1780696"/>
              </a:xfrm>
            </p:grpSpPr>
            <p:pic>
              <p:nvPicPr>
                <p:cNvPr id="19" name="Picture 18">
                  <a:extLst>
                    <a:ext uri="{FF2B5EF4-FFF2-40B4-BE49-F238E27FC236}">
                      <a16:creationId xmlns:a16="http://schemas.microsoft.com/office/drawing/2014/main" id="{1F49DF0E-09C1-4C5D-5DB5-87B28D3E4BD3}"/>
                    </a:ext>
                  </a:extLst>
                </p:cNvPr>
                <p:cNvPicPr>
                  <a:picLocks/>
                </p:cNvPicPr>
                <p:nvPr/>
              </p:nvPicPr>
              <p:blipFill>
                <a:blip r:embed="rId5"/>
                <a:stretch>
                  <a:fillRect/>
                </a:stretch>
              </p:blipFill>
              <p:spPr>
                <a:xfrm rot="5400000">
                  <a:off x="2315329" y="5409014"/>
                  <a:ext cx="1620000" cy="174567"/>
                </a:xfrm>
                <a:prstGeom prst="rect">
                  <a:avLst/>
                </a:prstGeom>
              </p:spPr>
            </p:pic>
            <p:sp>
              <p:nvSpPr>
                <p:cNvPr id="24" name="TextBox 23">
                  <a:extLst>
                    <a:ext uri="{FF2B5EF4-FFF2-40B4-BE49-F238E27FC236}">
                      <a16:creationId xmlns:a16="http://schemas.microsoft.com/office/drawing/2014/main" id="{36360F14-5AFF-37F6-2B2A-4C462DBE2035}"/>
                    </a:ext>
                  </a:extLst>
                </p:cNvPr>
                <p:cNvSpPr txBox="1"/>
                <p:nvPr/>
              </p:nvSpPr>
              <p:spPr>
                <a:xfrm>
                  <a:off x="3181740" y="4627983"/>
                  <a:ext cx="526581" cy="1780696"/>
                </a:xfrm>
                <a:prstGeom prst="rect">
                  <a:avLst/>
                </a:prstGeom>
                <a:noFill/>
              </p:spPr>
              <p:txBody>
                <a:bodyPr wrap="none" rtlCol="0">
                  <a:spAutoFit/>
                </a:bodyPr>
                <a:lstStyle/>
                <a:p>
                  <a:r>
                    <a:rPr lang="en-GB" sz="900" dirty="0"/>
                    <a:t>300m</a:t>
                  </a:r>
                </a:p>
                <a:p>
                  <a:endParaRPr lang="en-GB" sz="900" dirty="0"/>
                </a:p>
                <a:p>
                  <a:endParaRPr lang="en-GB" sz="900" dirty="0"/>
                </a:p>
                <a:p>
                  <a:r>
                    <a:rPr lang="en-GB" sz="900" dirty="0"/>
                    <a:t>200m</a:t>
                  </a:r>
                </a:p>
                <a:p>
                  <a:endParaRPr lang="en-GB" sz="900" dirty="0"/>
                </a:p>
                <a:p>
                  <a:endParaRPr lang="en-GB" sz="900" dirty="0"/>
                </a:p>
                <a:p>
                  <a:r>
                    <a:rPr lang="en-GB" sz="900" dirty="0"/>
                    <a:t>100m</a:t>
                  </a:r>
                </a:p>
                <a:p>
                  <a:endParaRPr lang="en-GB" sz="900" dirty="0"/>
                </a:p>
                <a:p>
                  <a:endParaRPr lang="en-GB" sz="700" dirty="0"/>
                </a:p>
                <a:p>
                  <a:r>
                    <a:rPr lang="en-GB" sz="900" dirty="0"/>
                    <a:t>0m</a:t>
                  </a:r>
                  <a:endParaRPr lang="en-IE" sz="900" dirty="0"/>
                </a:p>
              </p:txBody>
            </p:sp>
          </p:grpSp>
        </p:grpSp>
        <p:sp>
          <p:nvSpPr>
            <p:cNvPr id="23" name="Arrow: Right 22">
              <a:extLst>
                <a:ext uri="{FF2B5EF4-FFF2-40B4-BE49-F238E27FC236}">
                  <a16:creationId xmlns:a16="http://schemas.microsoft.com/office/drawing/2014/main" id="{A3BD60E0-837D-8A1E-C861-6F2937CE53C6}"/>
                </a:ext>
              </a:extLst>
            </p:cNvPr>
            <p:cNvSpPr/>
            <p:nvPr/>
          </p:nvSpPr>
          <p:spPr>
            <a:xfrm rot="9165308">
              <a:off x="9190651" y="2901818"/>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25" name="Arrow: Right 22">
              <a:extLst>
                <a:ext uri="{FF2B5EF4-FFF2-40B4-BE49-F238E27FC236}">
                  <a16:creationId xmlns:a16="http://schemas.microsoft.com/office/drawing/2014/main" id="{2AC0BC68-5265-1941-4B1E-D9338247C670}"/>
                </a:ext>
              </a:extLst>
            </p:cNvPr>
            <p:cNvSpPr/>
            <p:nvPr/>
          </p:nvSpPr>
          <p:spPr>
            <a:xfrm rot="19938639">
              <a:off x="9119118" y="2727648"/>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27" name="Arrow: Right 22">
              <a:extLst>
                <a:ext uri="{FF2B5EF4-FFF2-40B4-BE49-F238E27FC236}">
                  <a16:creationId xmlns:a16="http://schemas.microsoft.com/office/drawing/2014/main" id="{9B3D1E9D-6AE5-FF23-D6A2-FE14B1B9F992}"/>
                </a:ext>
              </a:extLst>
            </p:cNvPr>
            <p:cNvSpPr/>
            <p:nvPr/>
          </p:nvSpPr>
          <p:spPr>
            <a:xfrm rot="10800000">
              <a:off x="4344953" y="2992016"/>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29" name="Arrow: Right 22">
              <a:extLst>
                <a:ext uri="{FF2B5EF4-FFF2-40B4-BE49-F238E27FC236}">
                  <a16:creationId xmlns:a16="http://schemas.microsoft.com/office/drawing/2014/main" id="{2272802A-1DD4-6E23-82DC-7BA66FE427F8}"/>
                </a:ext>
              </a:extLst>
            </p:cNvPr>
            <p:cNvSpPr/>
            <p:nvPr/>
          </p:nvSpPr>
          <p:spPr>
            <a:xfrm>
              <a:off x="4366725" y="2789853"/>
              <a:ext cx="317242" cy="10263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31" name="Arrow: Right 22">
              <a:extLst>
                <a:ext uri="{FF2B5EF4-FFF2-40B4-BE49-F238E27FC236}">
                  <a16:creationId xmlns:a16="http://schemas.microsoft.com/office/drawing/2014/main" id="{68DCE932-2D13-E747-92EE-5A75A71ECA09}"/>
                </a:ext>
              </a:extLst>
            </p:cNvPr>
            <p:cNvSpPr/>
            <p:nvPr/>
          </p:nvSpPr>
          <p:spPr>
            <a:xfrm rot="10416915">
              <a:off x="4649752" y="5872064"/>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33" name="Arrow: Right 22">
              <a:extLst>
                <a:ext uri="{FF2B5EF4-FFF2-40B4-BE49-F238E27FC236}">
                  <a16:creationId xmlns:a16="http://schemas.microsoft.com/office/drawing/2014/main" id="{B3516DC8-B5CB-F9B9-5C05-E29D5B269AE6}"/>
                </a:ext>
              </a:extLst>
            </p:cNvPr>
            <p:cNvSpPr/>
            <p:nvPr/>
          </p:nvSpPr>
          <p:spPr>
            <a:xfrm rot="21325498">
              <a:off x="4662194" y="5688563"/>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35" name="Arrow: Right 22">
              <a:extLst>
                <a:ext uri="{FF2B5EF4-FFF2-40B4-BE49-F238E27FC236}">
                  <a16:creationId xmlns:a16="http://schemas.microsoft.com/office/drawing/2014/main" id="{84168A60-66DB-DAE6-72B3-024EA8F6F7A3}"/>
                </a:ext>
              </a:extLst>
            </p:cNvPr>
            <p:cNvSpPr/>
            <p:nvPr/>
          </p:nvSpPr>
          <p:spPr>
            <a:xfrm rot="19703553">
              <a:off x="9924661" y="4783493"/>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37" name="Arrow: Right 22">
              <a:extLst>
                <a:ext uri="{FF2B5EF4-FFF2-40B4-BE49-F238E27FC236}">
                  <a16:creationId xmlns:a16="http://schemas.microsoft.com/office/drawing/2014/main" id="{37E28EB0-BE33-17BF-1B43-A09B5FB92368}"/>
                </a:ext>
              </a:extLst>
            </p:cNvPr>
            <p:cNvSpPr/>
            <p:nvPr/>
          </p:nvSpPr>
          <p:spPr>
            <a:xfrm rot="8878482">
              <a:off x="9986863" y="4939001"/>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39" name="Arrow: Right 22">
              <a:extLst>
                <a:ext uri="{FF2B5EF4-FFF2-40B4-BE49-F238E27FC236}">
                  <a16:creationId xmlns:a16="http://schemas.microsoft.com/office/drawing/2014/main" id="{76EFDA92-A4AE-DD2E-B574-BF31BAB13B5C}"/>
                </a:ext>
              </a:extLst>
            </p:cNvPr>
            <p:cNvSpPr/>
            <p:nvPr/>
          </p:nvSpPr>
          <p:spPr>
            <a:xfrm rot="9165308">
              <a:off x="8755223" y="5330886"/>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sp>
          <p:nvSpPr>
            <p:cNvPr id="41" name="Arrow: Right 22">
              <a:extLst>
                <a:ext uri="{FF2B5EF4-FFF2-40B4-BE49-F238E27FC236}">
                  <a16:creationId xmlns:a16="http://schemas.microsoft.com/office/drawing/2014/main" id="{72179BCB-422C-F455-9BC7-AA2C833A2A7C}"/>
                </a:ext>
              </a:extLst>
            </p:cNvPr>
            <p:cNvSpPr/>
            <p:nvPr/>
          </p:nvSpPr>
          <p:spPr>
            <a:xfrm rot="19938639">
              <a:off x="8711681" y="5166048"/>
              <a:ext cx="317242" cy="93307"/>
            </a:xfrm>
            <a:custGeom>
              <a:avLst/>
              <a:gdLst>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0 w 942392"/>
                <a:gd name="connsiteY0" fmla="*/ 170284 h 681135"/>
                <a:gd name="connsiteX1" fmla="*/ 601825 w 942392"/>
                <a:gd name="connsiteY1" fmla="*/ 170284 h 681135"/>
                <a:gd name="connsiteX2" fmla="*/ 601825 w 942392"/>
                <a:gd name="connsiteY2" fmla="*/ 0 h 681135"/>
                <a:gd name="connsiteX3" fmla="*/ 942392 w 942392"/>
                <a:gd name="connsiteY3" fmla="*/ 340568 h 681135"/>
                <a:gd name="connsiteX4" fmla="*/ 601825 w 942392"/>
                <a:gd name="connsiteY4" fmla="*/ 681135 h 681135"/>
                <a:gd name="connsiteX5" fmla="*/ 601825 w 942392"/>
                <a:gd name="connsiteY5" fmla="*/ 510851 h 681135"/>
                <a:gd name="connsiteX6" fmla="*/ 0 w 942392"/>
                <a:gd name="connsiteY6" fmla="*/ 510851 h 681135"/>
                <a:gd name="connsiteX7" fmla="*/ 0 w 942392"/>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611156 w 951723"/>
                <a:gd name="connsiteY5" fmla="*/ 510851 h 681135"/>
                <a:gd name="connsiteX6" fmla="*/ 0 w 951723"/>
                <a:gd name="connsiteY6" fmla="*/ 342900 h 681135"/>
                <a:gd name="connsiteX7" fmla="*/ 9331 w 951723"/>
                <a:gd name="connsiteY7" fmla="*/ 170284 h 681135"/>
                <a:gd name="connsiteX0" fmla="*/ 9331 w 951723"/>
                <a:gd name="connsiteY0" fmla="*/ 170284 h 681135"/>
                <a:gd name="connsiteX1" fmla="*/ 611156 w 951723"/>
                <a:gd name="connsiteY1" fmla="*/ 170284 h 681135"/>
                <a:gd name="connsiteX2" fmla="*/ 611156 w 951723"/>
                <a:gd name="connsiteY2" fmla="*/ 0 h 681135"/>
                <a:gd name="connsiteX3" fmla="*/ 951723 w 951723"/>
                <a:gd name="connsiteY3" fmla="*/ 340568 h 681135"/>
                <a:gd name="connsiteX4" fmla="*/ 611156 w 951723"/>
                <a:gd name="connsiteY4" fmla="*/ 681135 h 681135"/>
                <a:gd name="connsiteX5" fmla="*/ 0 w 951723"/>
                <a:gd name="connsiteY5" fmla="*/ 342900 h 681135"/>
                <a:gd name="connsiteX6" fmla="*/ 9331 w 951723"/>
                <a:gd name="connsiteY6" fmla="*/ 170284 h 681135"/>
                <a:gd name="connsiteX0" fmla="*/ 9331 w 951723"/>
                <a:gd name="connsiteY0" fmla="*/ 170284 h 342900"/>
                <a:gd name="connsiteX1" fmla="*/ 611156 w 951723"/>
                <a:gd name="connsiteY1" fmla="*/ 170284 h 342900"/>
                <a:gd name="connsiteX2" fmla="*/ 611156 w 951723"/>
                <a:gd name="connsiteY2" fmla="*/ 0 h 342900"/>
                <a:gd name="connsiteX3" fmla="*/ 951723 w 951723"/>
                <a:gd name="connsiteY3" fmla="*/ 340568 h 342900"/>
                <a:gd name="connsiteX4" fmla="*/ 0 w 951723"/>
                <a:gd name="connsiteY4" fmla="*/ 342900 h 342900"/>
                <a:gd name="connsiteX5" fmla="*/ 9331 w 951723"/>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18661 w 970384"/>
                <a:gd name="connsiteY4" fmla="*/ 342900 h 342900"/>
                <a:gd name="connsiteX5" fmla="*/ 0 w 970384"/>
                <a:gd name="connsiteY5" fmla="*/ 170284 h 342900"/>
                <a:gd name="connsiteX0" fmla="*/ 0 w 970384"/>
                <a:gd name="connsiteY0" fmla="*/ 170284 h 342900"/>
                <a:gd name="connsiteX1" fmla="*/ 629817 w 970384"/>
                <a:gd name="connsiteY1" fmla="*/ 170284 h 342900"/>
                <a:gd name="connsiteX2" fmla="*/ 629817 w 970384"/>
                <a:gd name="connsiteY2" fmla="*/ 0 h 342900"/>
                <a:gd name="connsiteX3" fmla="*/ 970384 w 970384"/>
                <a:gd name="connsiteY3" fmla="*/ 340568 h 342900"/>
                <a:gd name="connsiteX4" fmla="*/ 0 w 970384"/>
                <a:gd name="connsiteY4" fmla="*/ 342900 h 342900"/>
                <a:gd name="connsiteX5" fmla="*/ 0 w 970384"/>
                <a:gd name="connsiteY5" fmla="*/ 17028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84" h="342900">
                  <a:moveTo>
                    <a:pt x="0" y="170284"/>
                  </a:moveTo>
                  <a:lnTo>
                    <a:pt x="629817" y="170284"/>
                  </a:lnTo>
                  <a:lnTo>
                    <a:pt x="629817" y="0"/>
                  </a:lnTo>
                  <a:lnTo>
                    <a:pt x="970384" y="340568"/>
                  </a:lnTo>
                  <a:lnTo>
                    <a:pt x="0" y="342900"/>
                  </a:lnTo>
                  <a:lnTo>
                    <a:pt x="0" y="170284"/>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w="0"/>
                <a:solidFill>
                  <a:schemeClr val="tx1"/>
                </a:solidFill>
                <a:effectLst>
                  <a:outerShdw blurRad="38100" dist="19050" dir="2700000" algn="tl" rotWithShape="0">
                    <a:schemeClr val="dk1">
                      <a:alpha val="40000"/>
                    </a:schemeClr>
                  </a:outerShdw>
                </a:effectLst>
              </a:endParaRPr>
            </a:p>
          </p:txBody>
        </p:sp>
      </p:grpSp>
      <p:pic>
        <p:nvPicPr>
          <p:cNvPr id="28" name="Picture 27" descr="A picture containing nature, grass, highland&#10;&#10;Description automatically generated">
            <a:extLst>
              <a:ext uri="{FF2B5EF4-FFF2-40B4-BE49-F238E27FC236}">
                <a16:creationId xmlns:a16="http://schemas.microsoft.com/office/drawing/2014/main" id="{AFAB074B-94BB-BF91-420A-2354409346B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5810" b="8199"/>
          <a:stretch/>
        </p:blipFill>
        <p:spPr>
          <a:xfrm>
            <a:off x="6027645" y="234419"/>
            <a:ext cx="2844000" cy="1434179"/>
          </a:xfrm>
          <a:prstGeom prst="rect">
            <a:avLst/>
          </a:prstGeom>
        </p:spPr>
      </p:pic>
      <p:pic>
        <p:nvPicPr>
          <p:cNvPr id="36" name="Picture 35" descr="A picture containing sky, mountain, outdoor, nature&#10;&#10;Description automatically generated">
            <a:extLst>
              <a:ext uri="{FF2B5EF4-FFF2-40B4-BE49-F238E27FC236}">
                <a16:creationId xmlns:a16="http://schemas.microsoft.com/office/drawing/2014/main" id="{5406834E-0CB8-FE66-F323-D5EBA7494289}"/>
              </a:ext>
            </a:extLst>
          </p:cNvPr>
          <p:cNvPicPr>
            <a:picLocks noChangeAspect="1"/>
          </p:cNvPicPr>
          <p:nvPr/>
        </p:nvPicPr>
        <p:blipFill rotWithShape="1">
          <a:blip r:embed="rId8">
            <a:extLst>
              <a:ext uri="{28A0092B-C50C-407E-A947-70E740481C1C}">
                <a14:useLocalDpi xmlns:a14="http://schemas.microsoft.com/office/drawing/2010/main" val="0"/>
              </a:ext>
            </a:extLst>
          </a:blip>
          <a:srcRect t="17708" b="9522"/>
          <a:stretch/>
        </p:blipFill>
        <p:spPr>
          <a:xfrm>
            <a:off x="8986202" y="232756"/>
            <a:ext cx="2842807" cy="1438101"/>
          </a:xfrm>
          <a:prstGeom prst="rect">
            <a:avLst/>
          </a:prstGeom>
        </p:spPr>
      </p:pic>
      <p:pic>
        <p:nvPicPr>
          <p:cNvPr id="40" name="Picture 39">
            <a:extLst>
              <a:ext uri="{FF2B5EF4-FFF2-40B4-BE49-F238E27FC236}">
                <a16:creationId xmlns:a16="http://schemas.microsoft.com/office/drawing/2014/main" id="{F5C26A3D-3B68-6D8A-3EA4-B8DAD6004D8A}"/>
              </a:ext>
            </a:extLst>
          </p:cNvPr>
          <p:cNvPicPr>
            <a:picLocks noChangeAspect="1"/>
          </p:cNvPicPr>
          <p:nvPr/>
        </p:nvPicPr>
        <p:blipFill>
          <a:blip r:embed="rId9"/>
          <a:stretch>
            <a:fillRect/>
          </a:stretch>
        </p:blipFill>
        <p:spPr>
          <a:xfrm>
            <a:off x="385740" y="1877796"/>
            <a:ext cx="1852525" cy="915279"/>
          </a:xfrm>
          <a:prstGeom prst="rect">
            <a:avLst/>
          </a:prstGeom>
        </p:spPr>
      </p:pic>
      <p:pic>
        <p:nvPicPr>
          <p:cNvPr id="43" name="Picture 42">
            <a:extLst>
              <a:ext uri="{FF2B5EF4-FFF2-40B4-BE49-F238E27FC236}">
                <a16:creationId xmlns:a16="http://schemas.microsoft.com/office/drawing/2014/main" id="{16889E3E-B5E1-ECDA-2502-E7CA5A518043}"/>
              </a:ext>
            </a:extLst>
          </p:cNvPr>
          <p:cNvPicPr>
            <a:picLocks noChangeAspect="1"/>
          </p:cNvPicPr>
          <p:nvPr/>
        </p:nvPicPr>
        <p:blipFill>
          <a:blip r:embed="rId10"/>
          <a:stretch>
            <a:fillRect/>
          </a:stretch>
        </p:blipFill>
        <p:spPr>
          <a:xfrm>
            <a:off x="2401916" y="1874799"/>
            <a:ext cx="1902223" cy="1292350"/>
          </a:xfrm>
          <a:prstGeom prst="rect">
            <a:avLst/>
          </a:prstGeom>
        </p:spPr>
      </p:pic>
      <p:sp>
        <p:nvSpPr>
          <p:cNvPr id="44" name="Title 1">
            <a:extLst>
              <a:ext uri="{FF2B5EF4-FFF2-40B4-BE49-F238E27FC236}">
                <a16:creationId xmlns:a16="http://schemas.microsoft.com/office/drawing/2014/main" id="{EB8C33AA-667F-D0B6-9F3B-433064DDEAFF}"/>
              </a:ext>
            </a:extLst>
          </p:cNvPr>
          <p:cNvSpPr>
            <a:spLocks noGrp="1"/>
          </p:cNvSpPr>
          <p:nvPr>
            <p:ph type="title"/>
          </p:nvPr>
        </p:nvSpPr>
        <p:spPr>
          <a:xfrm>
            <a:off x="241070" y="4197292"/>
            <a:ext cx="4073236" cy="1325563"/>
          </a:xfrm>
        </p:spPr>
        <p:txBody>
          <a:bodyPr>
            <a:noAutofit/>
          </a:bodyPr>
          <a:lstStyle/>
          <a:p>
            <a:r>
              <a:rPr lang="en-IE" sz="1600" b="0" i="0" u="none" strike="noStrike" baseline="0" dirty="0">
                <a:solidFill>
                  <a:schemeClr val="bg1"/>
                </a:solidFill>
                <a:latin typeface="+mn-lt"/>
              </a:rPr>
              <a:t>The </a:t>
            </a:r>
            <a:r>
              <a:rPr lang="en-IE" sz="1600" b="0" i="0" u="none" strike="noStrike" baseline="0" dirty="0" err="1">
                <a:solidFill>
                  <a:schemeClr val="bg1"/>
                </a:solidFill>
                <a:latin typeface="+mn-lt"/>
              </a:rPr>
              <a:t>Kremikovtsi</a:t>
            </a:r>
            <a:r>
              <a:rPr lang="en-IE" sz="1600" b="0" i="0" u="none" strike="noStrike" baseline="0" dirty="0">
                <a:solidFill>
                  <a:schemeClr val="bg1"/>
                </a:solidFill>
                <a:latin typeface="+mn-lt"/>
              </a:rPr>
              <a:t> deposit produced in excess of 47Mt of mixed siderite</a:t>
            </a:r>
            <a:r>
              <a:rPr lang="en-IE" sz="1600" dirty="0">
                <a:solidFill>
                  <a:schemeClr val="bg1"/>
                </a:solidFill>
                <a:latin typeface="+mn-lt"/>
              </a:rPr>
              <a:t> and</a:t>
            </a:r>
            <a:r>
              <a:rPr lang="en-IE" sz="1600" b="0" i="0" u="none" strike="noStrike" baseline="0" dirty="0">
                <a:solidFill>
                  <a:schemeClr val="bg1"/>
                </a:solidFill>
                <a:latin typeface="+mn-lt"/>
              </a:rPr>
              <a:t> haematite iron ores averaging 31.4% Fe between 1951-1995.</a:t>
            </a:r>
            <a:br>
              <a:rPr lang="en-IE" sz="1600" b="0" i="0" u="none" strike="noStrike" baseline="0" dirty="0">
                <a:solidFill>
                  <a:schemeClr val="bg1"/>
                </a:solidFill>
                <a:latin typeface="+mn-lt"/>
              </a:rPr>
            </a:br>
            <a:r>
              <a:rPr lang="en-IE" sz="1600" b="0" i="0" u="none" strike="noStrike" baseline="0" dirty="0">
                <a:solidFill>
                  <a:schemeClr val="bg1"/>
                </a:solidFill>
                <a:latin typeface="+mn-lt"/>
              </a:rPr>
              <a:t>  </a:t>
            </a:r>
            <a:br>
              <a:rPr lang="en-IE" sz="1600" b="0" i="0" u="none" strike="noStrike" baseline="0" dirty="0">
                <a:solidFill>
                  <a:schemeClr val="bg1"/>
                </a:solidFill>
                <a:latin typeface="+mn-lt"/>
              </a:rPr>
            </a:br>
            <a:r>
              <a:rPr lang="en-IE" sz="1600" b="0" i="0" u="none" strike="noStrike" baseline="0" dirty="0">
                <a:solidFill>
                  <a:schemeClr val="bg1"/>
                </a:solidFill>
                <a:latin typeface="+mn-lt"/>
              </a:rPr>
              <a:t>The orebody contains:</a:t>
            </a:r>
            <a:br>
              <a:rPr lang="en-IE" sz="1600" b="0" i="0" u="none" strike="noStrike" baseline="0" dirty="0">
                <a:solidFill>
                  <a:schemeClr val="bg1"/>
                </a:solidFill>
                <a:latin typeface="+mn-lt"/>
              </a:rPr>
            </a:br>
            <a:br>
              <a:rPr lang="en-IE" sz="1600" b="0" i="0" u="none" strike="noStrike" baseline="0" dirty="0">
                <a:solidFill>
                  <a:schemeClr val="bg1"/>
                </a:solidFill>
                <a:latin typeface="+mn-lt"/>
              </a:rPr>
            </a:br>
            <a:r>
              <a:rPr lang="en-IE" sz="1600" b="0" i="0" u="none" strike="noStrike" baseline="0" dirty="0">
                <a:solidFill>
                  <a:schemeClr val="bg1"/>
                </a:solidFill>
                <a:latin typeface="+mn-lt"/>
              </a:rPr>
              <a:t>250 Mt of iron ores (limonite + siderite + haematite), 29 Mt of barite and 10.4Mt</a:t>
            </a:r>
            <a:br>
              <a:rPr lang="en-IE" sz="1600" b="0" i="0" u="none" strike="noStrike" baseline="0" dirty="0">
                <a:solidFill>
                  <a:schemeClr val="bg1"/>
                </a:solidFill>
                <a:latin typeface="+mn-lt"/>
              </a:rPr>
            </a:br>
            <a:r>
              <a:rPr lang="en-IE" sz="1600" b="0" i="0" u="none" strike="noStrike" baseline="0" dirty="0">
                <a:solidFill>
                  <a:schemeClr val="bg1"/>
                </a:solidFill>
                <a:latin typeface="+mn-lt"/>
              </a:rPr>
              <a:t>of lead mineralization averaging 1.2% Pb.</a:t>
            </a:r>
            <a:br>
              <a:rPr lang="en-IE" sz="1600" b="0" i="0" u="none" strike="noStrike" baseline="0" dirty="0">
                <a:solidFill>
                  <a:schemeClr val="bg1"/>
                </a:solidFill>
                <a:latin typeface="+mn-lt"/>
              </a:rPr>
            </a:br>
            <a:br>
              <a:rPr lang="en-IE" sz="1600" b="0" i="0" u="none" strike="noStrike" baseline="0" dirty="0">
                <a:solidFill>
                  <a:schemeClr val="bg1"/>
                </a:solidFill>
                <a:latin typeface="+mn-lt"/>
              </a:rPr>
            </a:br>
            <a:r>
              <a:rPr lang="en-IE" sz="1600" b="0" i="0" u="none" strike="noStrike" baseline="0" dirty="0">
                <a:solidFill>
                  <a:schemeClr val="bg1"/>
                </a:solidFill>
                <a:latin typeface="+mn-lt"/>
              </a:rPr>
              <a:t>The orebody is stratiform lying within Triassic carbonates and is considered to be a zonal carbonate-hosted SedEx type</a:t>
            </a:r>
            <a:r>
              <a:rPr lang="en-IE" sz="1600" dirty="0">
                <a:solidFill>
                  <a:schemeClr val="bg1"/>
                </a:solidFill>
                <a:latin typeface="+mn-lt"/>
              </a:rPr>
              <a:t>.</a:t>
            </a:r>
            <a:endParaRPr lang="en-IE" sz="4000" dirty="0">
              <a:latin typeface="+mn-lt"/>
            </a:endParaRPr>
          </a:p>
        </p:txBody>
      </p:sp>
      <p:pic>
        <p:nvPicPr>
          <p:cNvPr id="46" name="Picture 45" descr="A picture containing text, sky, outdoor, road&#10;&#10;Description automatically generated">
            <a:extLst>
              <a:ext uri="{FF2B5EF4-FFF2-40B4-BE49-F238E27FC236}">
                <a16:creationId xmlns:a16="http://schemas.microsoft.com/office/drawing/2014/main" id="{970020EF-2C8F-36B8-377B-2E576A2394E2}"/>
              </a:ext>
            </a:extLst>
          </p:cNvPr>
          <p:cNvPicPr>
            <a:picLocks/>
          </p:cNvPicPr>
          <p:nvPr/>
        </p:nvPicPr>
        <p:blipFill rotWithShape="1">
          <a:blip r:embed="rId11">
            <a:extLst>
              <a:ext uri="{28A0092B-C50C-407E-A947-70E740481C1C}">
                <a14:useLocalDpi xmlns:a14="http://schemas.microsoft.com/office/drawing/2010/main" val="0"/>
              </a:ext>
            </a:extLst>
          </a:blip>
          <a:srcRect l="18337" t="19241" r="-1" b="59399"/>
          <a:stretch/>
        </p:blipFill>
        <p:spPr>
          <a:xfrm>
            <a:off x="3414408" y="233263"/>
            <a:ext cx="2508691" cy="1440000"/>
          </a:xfrm>
          <a:prstGeom prst="rect">
            <a:avLst/>
          </a:prstGeom>
        </p:spPr>
      </p:pic>
    </p:spTree>
    <p:extLst>
      <p:ext uri="{BB962C8B-B14F-4D97-AF65-F5344CB8AC3E}">
        <p14:creationId xmlns:p14="http://schemas.microsoft.com/office/powerpoint/2010/main" val="2019782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BF103B-19E0-5369-C816-8DEEA44DF804}"/>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761B78B3-D29B-63A2-0DF8-A29C06F311EF}"/>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10">
              <a:extLst>
                <a:ext uri="{FF2B5EF4-FFF2-40B4-BE49-F238E27FC236}">
                  <a16:creationId xmlns:a16="http://schemas.microsoft.com/office/drawing/2014/main" id="{F1DF9530-136A-8883-95C3-358A4A8C320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2" name="TextBox 11">
              <a:extLst>
                <a:ext uri="{FF2B5EF4-FFF2-40B4-BE49-F238E27FC236}">
                  <a16:creationId xmlns:a16="http://schemas.microsoft.com/office/drawing/2014/main" id="{805F3C45-E2D5-E4F2-5B74-239D8891248D}"/>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7" name="TextBox 6">
            <a:extLst>
              <a:ext uri="{FF2B5EF4-FFF2-40B4-BE49-F238E27FC236}">
                <a16:creationId xmlns:a16="http://schemas.microsoft.com/office/drawing/2014/main" id="{2229261B-5295-5581-E1DA-E1889B1078AC}"/>
              </a:ext>
            </a:extLst>
          </p:cNvPr>
          <p:cNvSpPr txBox="1"/>
          <p:nvPr/>
        </p:nvSpPr>
        <p:spPr>
          <a:xfrm>
            <a:off x="390136" y="761805"/>
            <a:ext cx="3562739" cy="954107"/>
          </a:xfrm>
          <a:prstGeom prst="rect">
            <a:avLst/>
          </a:prstGeom>
          <a:noFill/>
        </p:spPr>
        <p:txBody>
          <a:bodyPr wrap="square" rtlCol="0">
            <a:spAutoFit/>
          </a:bodyPr>
          <a:lstStyle/>
          <a:p>
            <a:r>
              <a:rPr lang="en-GB" sz="1400" dirty="0">
                <a:solidFill>
                  <a:schemeClr val="bg1"/>
                </a:solidFill>
              </a:rPr>
              <a:t>Ripple cross-bedded sphalerite/dolomite sediments.</a:t>
            </a:r>
          </a:p>
          <a:p>
            <a:endParaRPr lang="en-GB" sz="1400" dirty="0">
              <a:solidFill>
                <a:schemeClr val="bg1"/>
              </a:solidFill>
            </a:endParaRPr>
          </a:p>
          <a:p>
            <a:r>
              <a:rPr lang="en-GB" sz="1400" i="1" dirty="0">
                <a:solidFill>
                  <a:schemeClr val="bg1"/>
                </a:solidFill>
              </a:rPr>
              <a:t>Sedmochislenitsi Block 12 Haulage.</a:t>
            </a:r>
            <a:endParaRPr lang="en-IE" sz="1400" i="1" dirty="0">
              <a:solidFill>
                <a:schemeClr val="bg1"/>
              </a:solidFill>
            </a:endParaRPr>
          </a:p>
        </p:txBody>
      </p:sp>
      <p:pic>
        <p:nvPicPr>
          <p:cNvPr id="5" name="Picture 4">
            <a:extLst>
              <a:ext uri="{FF2B5EF4-FFF2-40B4-BE49-F238E27FC236}">
                <a16:creationId xmlns:a16="http://schemas.microsoft.com/office/drawing/2014/main" id="{9CB61A0A-DA5C-788A-3368-8595F74E71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4" b="90850" l="1349" r="96532">
                        <a14:foregroundMark x1="5780" y1="18627" x2="9056" y2="22222"/>
                        <a14:foregroundMark x1="27168" y1="63072" x2="27360" y2="61765"/>
                        <a14:foregroundMark x1="66859" y1="12745" x2="64355" y2="57843"/>
                        <a14:foregroundMark x1="82081" y1="19608" x2="84008" y2="33987"/>
                        <a14:foregroundMark x1="59730" y1="91830" x2="65125" y2="90850"/>
                        <a14:foregroundMark x1="87861" y1="70261" x2="93256" y2="57516"/>
                        <a14:foregroundMark x1="96532" y1="63072" x2="96532" y2="62745"/>
                        <a14:foregroundMark x1="1349" y1="16667" x2="1349" y2="16667"/>
                      </a14:backgroundRemoval>
                    </a14:imgEffect>
                    <a14:imgEffect>
                      <a14:sharpenSoften amount="50000"/>
                    </a14:imgEffect>
                    <a14:imgEffect>
                      <a14:colorTemperature colorTemp="8800"/>
                    </a14:imgEffect>
                  </a14:imgLayer>
                </a14:imgProps>
              </a:ext>
            </a:extLst>
          </a:blip>
          <a:stretch>
            <a:fillRect/>
          </a:stretch>
        </p:blipFill>
        <p:spPr>
          <a:xfrm>
            <a:off x="7434072" y="2248630"/>
            <a:ext cx="4591992" cy="2707418"/>
          </a:xfrm>
          <a:prstGeom prst="rect">
            <a:avLst/>
          </a:prstGeom>
        </p:spPr>
      </p:pic>
      <p:sp>
        <p:nvSpPr>
          <p:cNvPr id="14" name="TextBox 13">
            <a:extLst>
              <a:ext uri="{FF2B5EF4-FFF2-40B4-BE49-F238E27FC236}">
                <a16:creationId xmlns:a16="http://schemas.microsoft.com/office/drawing/2014/main" id="{2641AD1D-76EE-ABBE-9A5D-2E84AE99154F}"/>
              </a:ext>
            </a:extLst>
          </p:cNvPr>
          <p:cNvSpPr txBox="1"/>
          <p:nvPr/>
        </p:nvSpPr>
        <p:spPr>
          <a:xfrm>
            <a:off x="4257675" y="666750"/>
            <a:ext cx="4057650" cy="1384995"/>
          </a:xfrm>
          <a:prstGeom prst="rect">
            <a:avLst/>
          </a:prstGeom>
          <a:noFill/>
        </p:spPr>
        <p:txBody>
          <a:bodyPr wrap="square" rtlCol="0">
            <a:spAutoFit/>
          </a:bodyPr>
          <a:lstStyle/>
          <a:p>
            <a:pPr algn="just"/>
            <a:r>
              <a:rPr lang="en-IE" sz="1400" dirty="0">
                <a:solidFill>
                  <a:schemeClr val="bg1"/>
                </a:solidFill>
              </a:rPr>
              <a:t>Slump horizon comprising  resedimented fragments of marcasite/pyrite, sphalerite-dolomite </a:t>
            </a:r>
            <a:r>
              <a:rPr lang="en-IE" sz="1400" dirty="0" err="1">
                <a:solidFill>
                  <a:schemeClr val="bg1"/>
                </a:solidFill>
              </a:rPr>
              <a:t>pelites</a:t>
            </a:r>
            <a:r>
              <a:rPr lang="en-IE" sz="1400" dirty="0">
                <a:solidFill>
                  <a:schemeClr val="bg1"/>
                </a:solidFill>
              </a:rPr>
              <a:t> and dolomite </a:t>
            </a:r>
            <a:r>
              <a:rPr lang="en-IE" sz="1400" dirty="0" err="1">
                <a:solidFill>
                  <a:schemeClr val="bg1"/>
                </a:solidFill>
              </a:rPr>
              <a:t>pelites</a:t>
            </a:r>
            <a:r>
              <a:rPr lang="en-IE" sz="1400" dirty="0">
                <a:solidFill>
                  <a:schemeClr val="bg1"/>
                </a:solidFill>
              </a:rPr>
              <a:t>.</a:t>
            </a:r>
          </a:p>
          <a:p>
            <a:pPr algn="just"/>
            <a:endParaRPr lang="en-IE" sz="1400" dirty="0">
              <a:solidFill>
                <a:schemeClr val="bg1"/>
              </a:solidFill>
            </a:endParaRPr>
          </a:p>
          <a:p>
            <a:pPr algn="just"/>
            <a:r>
              <a:rPr lang="en-GB" sz="1400" i="1" dirty="0">
                <a:solidFill>
                  <a:schemeClr val="bg1"/>
                </a:solidFill>
              </a:rPr>
              <a:t>Sedmochislenitsi Block 12 Haulage.</a:t>
            </a:r>
            <a:endParaRPr lang="en-IE" sz="1400" i="1" dirty="0">
              <a:solidFill>
                <a:schemeClr val="bg1"/>
              </a:solidFill>
            </a:endParaRPr>
          </a:p>
          <a:p>
            <a:pPr algn="just"/>
            <a:endParaRPr lang="en-IE" sz="1400" dirty="0">
              <a:solidFill>
                <a:schemeClr val="bg1"/>
              </a:solidFill>
            </a:endParaRPr>
          </a:p>
        </p:txBody>
      </p:sp>
      <p:sp>
        <p:nvSpPr>
          <p:cNvPr id="16" name="TextBox 15">
            <a:extLst>
              <a:ext uri="{FF2B5EF4-FFF2-40B4-BE49-F238E27FC236}">
                <a16:creationId xmlns:a16="http://schemas.microsoft.com/office/drawing/2014/main" id="{C4B3B627-1893-A620-E3A3-D8454B6EB3B2}"/>
              </a:ext>
            </a:extLst>
          </p:cNvPr>
          <p:cNvSpPr txBox="1"/>
          <p:nvPr/>
        </p:nvSpPr>
        <p:spPr>
          <a:xfrm>
            <a:off x="8790393" y="6181725"/>
            <a:ext cx="3401607" cy="276999"/>
          </a:xfrm>
          <a:prstGeom prst="rect">
            <a:avLst/>
          </a:prstGeom>
          <a:noFill/>
        </p:spPr>
        <p:txBody>
          <a:bodyPr wrap="square" rtlCol="0">
            <a:spAutoFit/>
          </a:bodyPr>
          <a:lstStyle/>
          <a:p>
            <a:r>
              <a:rPr lang="en-GB" sz="1200" i="1" dirty="0">
                <a:solidFill>
                  <a:schemeClr val="bg1"/>
                </a:solidFill>
              </a:rPr>
              <a:t>All photographs from Rentzsch (1963)</a:t>
            </a:r>
            <a:endParaRPr lang="en-IE" sz="1200" i="1" dirty="0">
              <a:solidFill>
                <a:schemeClr val="bg1"/>
              </a:solidFill>
            </a:endParaRPr>
          </a:p>
        </p:txBody>
      </p:sp>
      <p:sp>
        <p:nvSpPr>
          <p:cNvPr id="17" name="TextBox 16">
            <a:extLst>
              <a:ext uri="{FF2B5EF4-FFF2-40B4-BE49-F238E27FC236}">
                <a16:creationId xmlns:a16="http://schemas.microsoft.com/office/drawing/2014/main" id="{99E83E0B-0E25-0C91-6B2C-0A45AC01C9D5}"/>
              </a:ext>
            </a:extLst>
          </p:cNvPr>
          <p:cNvSpPr txBox="1"/>
          <p:nvPr/>
        </p:nvSpPr>
        <p:spPr>
          <a:xfrm>
            <a:off x="8991599" y="666750"/>
            <a:ext cx="2638425" cy="954107"/>
          </a:xfrm>
          <a:prstGeom prst="rect">
            <a:avLst/>
          </a:prstGeom>
          <a:noFill/>
        </p:spPr>
        <p:txBody>
          <a:bodyPr wrap="square" rtlCol="0">
            <a:spAutoFit/>
          </a:bodyPr>
          <a:lstStyle/>
          <a:p>
            <a:r>
              <a:rPr lang="en-GB" sz="1400" dirty="0">
                <a:solidFill>
                  <a:schemeClr val="bg1"/>
                </a:solidFill>
              </a:rPr>
              <a:t>Finely layered (graded?) sphalerite-dolomite </a:t>
            </a:r>
            <a:r>
              <a:rPr lang="en-GB" sz="1400" dirty="0" err="1">
                <a:solidFill>
                  <a:schemeClr val="bg1"/>
                </a:solidFill>
              </a:rPr>
              <a:t>pelite</a:t>
            </a:r>
            <a:r>
              <a:rPr lang="en-GB" sz="1400" dirty="0">
                <a:solidFill>
                  <a:schemeClr val="bg1"/>
                </a:solidFill>
              </a:rPr>
              <a:t> </a:t>
            </a:r>
          </a:p>
          <a:p>
            <a:endParaRPr lang="en-GB" sz="1400" dirty="0">
              <a:solidFill>
                <a:schemeClr val="bg1"/>
              </a:solidFill>
            </a:endParaRPr>
          </a:p>
          <a:p>
            <a:r>
              <a:rPr lang="en-IE" sz="1400" i="1" dirty="0" err="1">
                <a:solidFill>
                  <a:schemeClr val="bg1"/>
                </a:solidFill>
              </a:rPr>
              <a:t>Medna</a:t>
            </a:r>
            <a:r>
              <a:rPr lang="en-IE" sz="1400" i="1" dirty="0">
                <a:solidFill>
                  <a:schemeClr val="bg1"/>
                </a:solidFill>
              </a:rPr>
              <a:t>-Plakalnitsa, 60-12A Stope</a:t>
            </a:r>
          </a:p>
        </p:txBody>
      </p:sp>
      <p:pic>
        <p:nvPicPr>
          <p:cNvPr id="18" name="Picture 2" descr="your image">
            <a:extLst>
              <a:ext uri="{FF2B5EF4-FFF2-40B4-BE49-F238E27FC236}">
                <a16:creationId xmlns:a16="http://schemas.microsoft.com/office/drawing/2014/main" id="{DF58CC0A-048E-724A-206C-5B0F9B6B682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762" b="96337" l="8635" r="91968">
                        <a14:foregroundMark x1="33534" y1="8425" x2="75703" y2="14286"/>
                        <a14:foregroundMark x1="75703" y1="14286" x2="78514" y2="17399"/>
                        <a14:foregroundMark x1="36145" y1="5495" x2="42369" y2="4762"/>
                        <a14:foregroundMark x1="90763" y1="54212" x2="90562" y2="67582"/>
                        <a14:foregroundMark x1="90562" y1="67582" x2="91968" y2="70147"/>
                        <a14:foregroundMark x1="8835" y1="62088" x2="8835" y2="63370"/>
                        <a14:foregroundMark x1="14659" y1="91941" x2="28313" y2="91941"/>
                        <a14:foregroundMark x1="28313" y1="91941" x2="32731" y2="90476"/>
                        <a14:foregroundMark x1="15060" y1="95421" x2="23494" y2="96337"/>
                        <a14:foregroundMark x1="8635" y1="89927" x2="8635" y2="89927"/>
                      </a14:backgroundRemoval>
                    </a14:imgEffect>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793615" y="1913312"/>
            <a:ext cx="3912109" cy="4289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view of the earth from space&#10;&#10;Description automatically generated with low confidence">
            <a:extLst>
              <a:ext uri="{FF2B5EF4-FFF2-40B4-BE49-F238E27FC236}">
                <a16:creationId xmlns:a16="http://schemas.microsoft.com/office/drawing/2014/main" id="{F0940A1C-9A6C-338F-6417-CA6D24BC166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42556" y="2085596"/>
            <a:ext cx="3552555" cy="4058029"/>
          </a:xfrm>
          <a:prstGeom prst="rect">
            <a:avLst/>
          </a:prstGeom>
        </p:spPr>
      </p:pic>
      <p:grpSp>
        <p:nvGrpSpPr>
          <p:cNvPr id="2" name="Group 1">
            <a:extLst>
              <a:ext uri="{FF2B5EF4-FFF2-40B4-BE49-F238E27FC236}">
                <a16:creationId xmlns:a16="http://schemas.microsoft.com/office/drawing/2014/main" id="{8970998A-2F97-A852-61A1-6D1994887979}"/>
              </a:ext>
            </a:extLst>
          </p:cNvPr>
          <p:cNvGrpSpPr/>
          <p:nvPr/>
        </p:nvGrpSpPr>
        <p:grpSpPr>
          <a:xfrm>
            <a:off x="6783462" y="5590848"/>
            <a:ext cx="562708" cy="307777"/>
            <a:chOff x="3832609" y="3694798"/>
            <a:chExt cx="562708" cy="307777"/>
          </a:xfrm>
        </p:grpSpPr>
        <p:sp>
          <p:nvSpPr>
            <p:cNvPr id="3" name="TextBox 2">
              <a:extLst>
                <a:ext uri="{FF2B5EF4-FFF2-40B4-BE49-F238E27FC236}">
                  <a16:creationId xmlns:a16="http://schemas.microsoft.com/office/drawing/2014/main" id="{FA3C78FF-C53C-3508-E335-BEBB62F1E08A}"/>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4" name="Straight Connector 3">
              <a:extLst>
                <a:ext uri="{FF2B5EF4-FFF2-40B4-BE49-F238E27FC236}">
                  <a16:creationId xmlns:a16="http://schemas.microsoft.com/office/drawing/2014/main" id="{E71E90FC-2FB7-32B2-1963-94929138314B}"/>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1571DC6-7094-5B17-D98E-B03610BD22B3}"/>
              </a:ext>
            </a:extLst>
          </p:cNvPr>
          <p:cNvGrpSpPr/>
          <p:nvPr/>
        </p:nvGrpSpPr>
        <p:grpSpPr>
          <a:xfrm>
            <a:off x="488742" y="5019348"/>
            <a:ext cx="562708" cy="307777"/>
            <a:chOff x="3832609" y="3694798"/>
            <a:chExt cx="562708" cy="307777"/>
          </a:xfrm>
        </p:grpSpPr>
        <p:sp>
          <p:nvSpPr>
            <p:cNvPr id="10" name="TextBox 9">
              <a:extLst>
                <a:ext uri="{FF2B5EF4-FFF2-40B4-BE49-F238E27FC236}">
                  <a16:creationId xmlns:a16="http://schemas.microsoft.com/office/drawing/2014/main" id="{FD731D90-888B-BD67-3B2A-FDA7E89426B0}"/>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13" name="Straight Connector 12">
              <a:extLst>
                <a:ext uri="{FF2B5EF4-FFF2-40B4-BE49-F238E27FC236}">
                  <a16:creationId xmlns:a16="http://schemas.microsoft.com/office/drawing/2014/main" id="{56340FBD-EEFF-AF5B-DC4F-F2294765E363}"/>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76B4A35-FF4B-5FED-AF84-A649CE957DD7}"/>
              </a:ext>
            </a:extLst>
          </p:cNvPr>
          <p:cNvGrpSpPr/>
          <p:nvPr/>
        </p:nvGrpSpPr>
        <p:grpSpPr>
          <a:xfrm>
            <a:off x="11063331" y="4509394"/>
            <a:ext cx="562708" cy="307777"/>
            <a:chOff x="3832609" y="3694798"/>
            <a:chExt cx="562708" cy="307777"/>
          </a:xfrm>
        </p:grpSpPr>
        <p:sp>
          <p:nvSpPr>
            <p:cNvPr id="19" name="TextBox 18">
              <a:extLst>
                <a:ext uri="{FF2B5EF4-FFF2-40B4-BE49-F238E27FC236}">
                  <a16:creationId xmlns:a16="http://schemas.microsoft.com/office/drawing/2014/main" id="{79DB92ED-5B04-4FAF-C8B0-19D51B8BA420}"/>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20" name="Straight Connector 19">
              <a:extLst>
                <a:ext uri="{FF2B5EF4-FFF2-40B4-BE49-F238E27FC236}">
                  <a16:creationId xmlns:a16="http://schemas.microsoft.com/office/drawing/2014/main" id="{86DA2248-B62D-DD0E-F0F1-4B3613265D53}"/>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554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D00-7223-B397-5838-69315C3CA73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AF6500BE-FE5F-1867-24FF-6296EE7FBD1E}"/>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2D649178-FD82-86C3-D13F-6D4BB2BA3140}"/>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9FB80CF1-72DC-90DC-DCCB-8C9FEF806B79}"/>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D91CD31F-8817-6707-F280-ED15FFDD1B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CD94E3D5-A308-A8B7-EB3E-03108B0E7A6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8" name="Picture 2" descr="your image">
            <a:extLst>
              <a:ext uri="{FF2B5EF4-FFF2-40B4-BE49-F238E27FC236}">
                <a16:creationId xmlns:a16="http://schemas.microsoft.com/office/drawing/2014/main" id="{2242EF27-D0E7-C2FE-7644-B439D607C6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62" b="96337" l="8635" r="91968">
                        <a14:foregroundMark x1="33534" y1="8425" x2="75703" y2="14286"/>
                        <a14:foregroundMark x1="75703" y1="14286" x2="78514" y2="17399"/>
                        <a14:foregroundMark x1="36145" y1="5495" x2="42369" y2="4762"/>
                        <a14:foregroundMark x1="90763" y1="54212" x2="90562" y2="67582"/>
                        <a14:foregroundMark x1="90562" y1="67582" x2="91968" y2="70147"/>
                        <a14:foregroundMark x1="8835" y1="62088" x2="8835" y2="63370"/>
                        <a14:foregroundMark x1="14659" y1="91941" x2="28313" y2="91941"/>
                        <a14:foregroundMark x1="28313" y1="91941" x2="32731" y2="90476"/>
                        <a14:foregroundMark x1="15060" y1="95421" x2="23494" y2="96337"/>
                        <a14:foregroundMark x1="8635" y1="89927" x2="8635" y2="89927"/>
                      </a14:backgroundRemoval>
                    </a14:imgEffect>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4160" y="741217"/>
            <a:ext cx="4578228" cy="5019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578347-3E4F-C22E-81C0-50BE12C7419C}"/>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6276108" y="629612"/>
            <a:ext cx="4390775" cy="5089544"/>
          </a:xfrm>
          <a:prstGeom prst="rect">
            <a:avLst/>
          </a:prstGeom>
        </p:spPr>
      </p:pic>
      <p:sp>
        <p:nvSpPr>
          <p:cNvPr id="12" name="TextBox 11">
            <a:extLst>
              <a:ext uri="{FF2B5EF4-FFF2-40B4-BE49-F238E27FC236}">
                <a16:creationId xmlns:a16="http://schemas.microsoft.com/office/drawing/2014/main" id="{6560E9D9-56EA-3325-2BA5-47D47831B021}"/>
              </a:ext>
            </a:extLst>
          </p:cNvPr>
          <p:cNvSpPr txBox="1"/>
          <p:nvPr/>
        </p:nvSpPr>
        <p:spPr>
          <a:xfrm>
            <a:off x="1340427" y="5904406"/>
            <a:ext cx="6105698" cy="369332"/>
          </a:xfrm>
          <a:prstGeom prst="rect">
            <a:avLst/>
          </a:prstGeom>
          <a:noFill/>
        </p:spPr>
        <p:txBody>
          <a:bodyPr wrap="square">
            <a:spAutoFit/>
          </a:bodyPr>
          <a:lstStyle/>
          <a:p>
            <a:pPr algn="just"/>
            <a:r>
              <a:rPr lang="en-GB" sz="1800" i="1" dirty="0">
                <a:solidFill>
                  <a:schemeClr val="bg1"/>
                </a:solidFill>
              </a:rPr>
              <a:t>Sedmochislenitsi Block 12 Haulage.</a:t>
            </a:r>
            <a:endParaRPr lang="en-IE" sz="1800" i="1" dirty="0">
              <a:solidFill>
                <a:schemeClr val="bg1"/>
              </a:solidFill>
            </a:endParaRPr>
          </a:p>
        </p:txBody>
      </p:sp>
      <p:sp>
        <p:nvSpPr>
          <p:cNvPr id="13" name="TextBox 12">
            <a:extLst>
              <a:ext uri="{FF2B5EF4-FFF2-40B4-BE49-F238E27FC236}">
                <a16:creationId xmlns:a16="http://schemas.microsoft.com/office/drawing/2014/main" id="{13020F38-691A-8A29-5975-521B91B779FC}"/>
              </a:ext>
            </a:extLst>
          </p:cNvPr>
          <p:cNvSpPr txBox="1"/>
          <p:nvPr/>
        </p:nvSpPr>
        <p:spPr>
          <a:xfrm>
            <a:off x="6384175" y="5902037"/>
            <a:ext cx="1608902" cy="369332"/>
          </a:xfrm>
          <a:prstGeom prst="rect">
            <a:avLst/>
          </a:prstGeom>
          <a:noFill/>
        </p:spPr>
        <p:txBody>
          <a:bodyPr wrap="none" rtlCol="0">
            <a:spAutoFit/>
          </a:bodyPr>
          <a:lstStyle/>
          <a:p>
            <a:r>
              <a:rPr lang="en-GB" i="1" dirty="0">
                <a:solidFill>
                  <a:schemeClr val="bg1"/>
                </a:solidFill>
              </a:rPr>
              <a:t>Navan 2-3 Lens</a:t>
            </a:r>
            <a:endParaRPr lang="en-IE" i="1" dirty="0">
              <a:solidFill>
                <a:schemeClr val="bg1"/>
              </a:solidFill>
            </a:endParaRPr>
          </a:p>
        </p:txBody>
      </p:sp>
      <p:cxnSp>
        <p:nvCxnSpPr>
          <p:cNvPr id="11" name="Straight Connector 10">
            <a:extLst>
              <a:ext uri="{FF2B5EF4-FFF2-40B4-BE49-F238E27FC236}">
                <a16:creationId xmlns:a16="http://schemas.microsoft.com/office/drawing/2014/main" id="{7BCECDEE-2D61-3608-5289-A2BE44CD647B}"/>
              </a:ext>
            </a:extLst>
          </p:cNvPr>
          <p:cNvCxnSpPr/>
          <p:nvPr/>
        </p:nvCxnSpPr>
        <p:spPr>
          <a:xfrm>
            <a:off x="3886200" y="5336931"/>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3A8C2F1-9F6A-C2FB-E95D-0B460C0A6F84}"/>
              </a:ext>
            </a:extLst>
          </p:cNvPr>
          <p:cNvSpPr txBox="1"/>
          <p:nvPr/>
        </p:nvSpPr>
        <p:spPr>
          <a:xfrm>
            <a:off x="3920531" y="5346258"/>
            <a:ext cx="494046" cy="307777"/>
          </a:xfrm>
          <a:prstGeom prst="rect">
            <a:avLst/>
          </a:prstGeom>
          <a:noFill/>
        </p:spPr>
        <p:txBody>
          <a:bodyPr wrap="none" rtlCol="0">
            <a:spAutoFit/>
          </a:bodyPr>
          <a:lstStyle/>
          <a:p>
            <a:r>
              <a:rPr lang="en-IE" sz="1400" dirty="0">
                <a:solidFill>
                  <a:schemeClr val="bg1"/>
                </a:solidFill>
              </a:rPr>
              <a:t>2cm</a:t>
            </a:r>
          </a:p>
        </p:txBody>
      </p:sp>
      <p:cxnSp>
        <p:nvCxnSpPr>
          <p:cNvPr id="15" name="Straight Connector 14">
            <a:extLst>
              <a:ext uri="{FF2B5EF4-FFF2-40B4-BE49-F238E27FC236}">
                <a16:creationId xmlns:a16="http://schemas.microsoft.com/office/drawing/2014/main" id="{BF3F6701-BD3A-A4B8-187B-6B8047CB4F54}"/>
              </a:ext>
            </a:extLst>
          </p:cNvPr>
          <p:cNvCxnSpPr/>
          <p:nvPr/>
        </p:nvCxnSpPr>
        <p:spPr>
          <a:xfrm>
            <a:off x="9861835" y="5295367"/>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9ABBD1-F81F-2855-2969-BAA59FBB0B6F}"/>
              </a:ext>
            </a:extLst>
          </p:cNvPr>
          <p:cNvSpPr txBox="1"/>
          <p:nvPr/>
        </p:nvSpPr>
        <p:spPr>
          <a:xfrm>
            <a:off x="9896166" y="5304694"/>
            <a:ext cx="494046" cy="307777"/>
          </a:xfrm>
          <a:prstGeom prst="rect">
            <a:avLst/>
          </a:prstGeom>
          <a:noFill/>
        </p:spPr>
        <p:txBody>
          <a:bodyPr wrap="none" rtlCol="0">
            <a:spAutoFit/>
          </a:bodyPr>
          <a:lstStyle/>
          <a:p>
            <a:r>
              <a:rPr lang="en-IE" sz="1400" dirty="0">
                <a:solidFill>
                  <a:schemeClr val="bg1"/>
                </a:solidFill>
              </a:rPr>
              <a:t>5cm</a:t>
            </a:r>
          </a:p>
        </p:txBody>
      </p:sp>
      <p:sp>
        <p:nvSpPr>
          <p:cNvPr id="17" name="TextBox 16">
            <a:extLst>
              <a:ext uri="{FF2B5EF4-FFF2-40B4-BE49-F238E27FC236}">
                <a16:creationId xmlns:a16="http://schemas.microsoft.com/office/drawing/2014/main" id="{29A4B19E-8DA2-25F0-AA82-DC8C95F3E2BE}"/>
              </a:ext>
            </a:extLst>
          </p:cNvPr>
          <p:cNvSpPr txBox="1"/>
          <p:nvPr/>
        </p:nvSpPr>
        <p:spPr>
          <a:xfrm>
            <a:off x="1525117" y="2321169"/>
            <a:ext cx="334643"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Py</a:t>
            </a:r>
            <a:endParaRPr lang="en-IE" sz="1200" dirty="0">
              <a:solidFill>
                <a:srgbClr val="FFFF00"/>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0160C4A6-A7D1-9AAE-FBBD-A27101069DC3}"/>
              </a:ext>
            </a:extLst>
          </p:cNvPr>
          <p:cNvSpPr txBox="1"/>
          <p:nvPr/>
        </p:nvSpPr>
        <p:spPr>
          <a:xfrm>
            <a:off x="3343661" y="1728850"/>
            <a:ext cx="334643"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Py</a:t>
            </a:r>
            <a:endParaRPr lang="en-IE" sz="1200" dirty="0">
              <a:solidFill>
                <a:srgbClr val="FFFF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45CF83F8-E640-D811-A40A-91A6A8A818BB}"/>
              </a:ext>
            </a:extLst>
          </p:cNvPr>
          <p:cNvSpPr txBox="1"/>
          <p:nvPr/>
        </p:nvSpPr>
        <p:spPr>
          <a:xfrm>
            <a:off x="2319355" y="4706816"/>
            <a:ext cx="334643"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Py</a:t>
            </a:r>
            <a:endParaRPr lang="en-IE" sz="1200" dirty="0">
              <a:solidFill>
                <a:srgbClr val="FFFF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498C242B-D161-828E-F180-A37FCDF86652}"/>
              </a:ext>
            </a:extLst>
          </p:cNvPr>
          <p:cNvSpPr txBox="1"/>
          <p:nvPr/>
        </p:nvSpPr>
        <p:spPr>
          <a:xfrm>
            <a:off x="4033410" y="2834511"/>
            <a:ext cx="415498"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Sph</a:t>
            </a:r>
            <a:endParaRPr lang="en-IE" sz="1200" dirty="0">
              <a:solidFill>
                <a:srgbClr val="FFFF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6B7CB1A6-B3C2-316D-0381-D916C4EE5539}"/>
              </a:ext>
            </a:extLst>
          </p:cNvPr>
          <p:cNvSpPr txBox="1"/>
          <p:nvPr/>
        </p:nvSpPr>
        <p:spPr>
          <a:xfrm>
            <a:off x="9232595" y="3655126"/>
            <a:ext cx="415498"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Sph</a:t>
            </a:r>
            <a:endParaRPr lang="en-IE" sz="1200" dirty="0">
              <a:solidFill>
                <a:srgbClr val="FFFF00"/>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838A6A00-B7D7-ADE5-21CE-5D9D1E39F480}"/>
              </a:ext>
            </a:extLst>
          </p:cNvPr>
          <p:cNvSpPr txBox="1"/>
          <p:nvPr/>
        </p:nvSpPr>
        <p:spPr>
          <a:xfrm>
            <a:off x="6384175" y="3106858"/>
            <a:ext cx="415498"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Sph</a:t>
            </a:r>
            <a:endParaRPr lang="en-IE" sz="1200" dirty="0">
              <a:solidFill>
                <a:srgbClr val="FFFF00"/>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726F7AFF-7F58-0999-7954-96DAC5AC5203}"/>
              </a:ext>
            </a:extLst>
          </p:cNvPr>
          <p:cNvSpPr txBox="1"/>
          <p:nvPr/>
        </p:nvSpPr>
        <p:spPr>
          <a:xfrm>
            <a:off x="1652011" y="3429000"/>
            <a:ext cx="415498" cy="276999"/>
          </a:xfrm>
          <a:prstGeom prst="rect">
            <a:avLst/>
          </a:prstGeom>
          <a:noFill/>
        </p:spPr>
        <p:txBody>
          <a:bodyPr wrap="none" rtlCol="0">
            <a:spAutoFit/>
          </a:bodyPr>
          <a:lstStyle/>
          <a:p>
            <a:r>
              <a:rPr lang="en-IE" sz="1200" dirty="0" err="1">
                <a:solidFill>
                  <a:srgbClr val="FFFF00"/>
                </a:solidFill>
                <a:effectLst>
                  <a:outerShdw blurRad="38100" dist="38100" dir="2700000" algn="tl">
                    <a:srgbClr val="000000">
                      <a:alpha val="43137"/>
                    </a:srgbClr>
                  </a:outerShdw>
                </a:effectLst>
              </a:rPr>
              <a:t>Sph</a:t>
            </a:r>
            <a:endParaRPr lang="en-IE" sz="1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1619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4E2A-E951-8003-DB37-72B1D7148B80}"/>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F8153D69-465D-EB9F-C7E0-FDC1A52643FC}"/>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0A549BD3-4E64-CF04-9807-E832A50EB2D2}"/>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78CA9F46-55D3-0B43-5662-E66A7B6C540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11A695EE-48A5-8143-71B8-CAB1A00ADE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53186F9A-4516-FEB2-E187-C34D6FCB116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9" name="Picture 8" descr="A view of the earth from space&#10;&#10;Description automatically generated with low confidence">
            <a:extLst>
              <a:ext uri="{FF2B5EF4-FFF2-40B4-BE49-F238E27FC236}">
                <a16:creationId xmlns:a16="http://schemas.microsoft.com/office/drawing/2014/main" id="{BB78815C-306D-66D8-262C-E780A9F736F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23948" y="931025"/>
            <a:ext cx="3782291" cy="4320453"/>
          </a:xfrm>
          <a:prstGeom prst="rect">
            <a:avLst/>
          </a:prstGeom>
        </p:spPr>
      </p:pic>
      <p:sp>
        <p:nvSpPr>
          <p:cNvPr id="13" name="TextBox 12">
            <a:extLst>
              <a:ext uri="{FF2B5EF4-FFF2-40B4-BE49-F238E27FC236}">
                <a16:creationId xmlns:a16="http://schemas.microsoft.com/office/drawing/2014/main" id="{ACB981B4-8837-035C-D680-C32F26BD037D}"/>
              </a:ext>
            </a:extLst>
          </p:cNvPr>
          <p:cNvSpPr txBox="1"/>
          <p:nvPr/>
        </p:nvSpPr>
        <p:spPr>
          <a:xfrm>
            <a:off x="548718" y="5437508"/>
            <a:ext cx="6105698" cy="369332"/>
          </a:xfrm>
          <a:prstGeom prst="rect">
            <a:avLst/>
          </a:prstGeom>
          <a:noFill/>
        </p:spPr>
        <p:txBody>
          <a:bodyPr wrap="square">
            <a:spAutoFit/>
          </a:bodyPr>
          <a:lstStyle/>
          <a:p>
            <a:pPr algn="just"/>
            <a:r>
              <a:rPr lang="en-GB" sz="1800" i="1" dirty="0">
                <a:solidFill>
                  <a:schemeClr val="bg1"/>
                </a:solidFill>
              </a:rPr>
              <a:t>Sedmochislenitsi Block 12 Haulage.</a:t>
            </a:r>
            <a:endParaRPr lang="en-IE" sz="1800" i="1" dirty="0">
              <a:solidFill>
                <a:schemeClr val="bg1"/>
              </a:solidFill>
            </a:endParaRPr>
          </a:p>
        </p:txBody>
      </p:sp>
      <p:sp>
        <p:nvSpPr>
          <p:cNvPr id="14" name="TextBox 13">
            <a:extLst>
              <a:ext uri="{FF2B5EF4-FFF2-40B4-BE49-F238E27FC236}">
                <a16:creationId xmlns:a16="http://schemas.microsoft.com/office/drawing/2014/main" id="{6AED99FE-A086-A5CF-B7F7-9C665AAB3689}"/>
              </a:ext>
            </a:extLst>
          </p:cNvPr>
          <p:cNvSpPr txBox="1"/>
          <p:nvPr/>
        </p:nvSpPr>
        <p:spPr>
          <a:xfrm>
            <a:off x="9113674" y="5460538"/>
            <a:ext cx="2892829" cy="374072"/>
          </a:xfrm>
          <a:prstGeom prst="rect">
            <a:avLst/>
          </a:prstGeom>
          <a:noFill/>
        </p:spPr>
        <p:txBody>
          <a:bodyPr wrap="square" rtlCol="0">
            <a:spAutoFit/>
          </a:bodyPr>
          <a:lstStyle/>
          <a:p>
            <a:r>
              <a:rPr lang="en-IE" i="1" dirty="0">
                <a:solidFill>
                  <a:schemeClr val="bg1"/>
                </a:solidFill>
              </a:rPr>
              <a:t>Navan, 2-5 Lens</a:t>
            </a:r>
          </a:p>
        </p:txBody>
      </p:sp>
      <p:grpSp>
        <p:nvGrpSpPr>
          <p:cNvPr id="16" name="Group 15">
            <a:extLst>
              <a:ext uri="{FF2B5EF4-FFF2-40B4-BE49-F238E27FC236}">
                <a16:creationId xmlns:a16="http://schemas.microsoft.com/office/drawing/2014/main" id="{908FFA38-A0E1-D62D-65EC-BB73734C4592}"/>
              </a:ext>
            </a:extLst>
          </p:cNvPr>
          <p:cNvGrpSpPr/>
          <p:nvPr/>
        </p:nvGrpSpPr>
        <p:grpSpPr>
          <a:xfrm>
            <a:off x="8497307" y="661381"/>
            <a:ext cx="3694693" cy="4866891"/>
            <a:chOff x="7077247" y="968644"/>
            <a:chExt cx="3694693" cy="4866891"/>
          </a:xfrm>
        </p:grpSpPr>
        <p:pic>
          <p:nvPicPr>
            <p:cNvPr id="11" name="Picture 10">
              <a:extLst>
                <a:ext uri="{FF2B5EF4-FFF2-40B4-BE49-F238E27FC236}">
                  <a16:creationId xmlns:a16="http://schemas.microsoft.com/office/drawing/2014/main" id="{FF5D073A-170A-259D-E390-E2DAD8E0801B}"/>
                </a:ext>
              </a:extLst>
            </p:cNvPr>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backgroundRemoval t="1784" b="98573" l="1858" r="94737">
                          <a14:foregroundMark x1="24923" y1="10107" x2="43963" y2="5351"/>
                          <a14:foregroundMark x1="43963" y1="5351" x2="78483" y2="17122"/>
                          <a14:foregroundMark x1="78483" y1="17122" x2="79412" y2="17717"/>
                          <a14:foregroundMark x1="11920" y1="22117" x2="2012" y2="35553"/>
                          <a14:foregroundMark x1="2012" y1="35553" x2="7740" y2="53864"/>
                          <a14:foregroundMark x1="89783" y1="18549" x2="94737" y2="28537"/>
                          <a14:foregroundMark x1="94737" y1="28537" x2="94582" y2="28775"/>
                          <a14:foregroundMark x1="19195" y1="73246" x2="33437" y2="83829"/>
                          <a14:foregroundMark x1="13158" y1="71106" x2="33127" y2="84542"/>
                          <a14:foregroundMark x1="43556" y1="94898" x2="44118" y2="94887"/>
                          <a14:foregroundMark x1="38895" y1="94990" x2="39983" y2="94969"/>
                          <a14:foregroundMark x1="6811" y1="67301" x2="12384" y2="70987"/>
                          <a14:foregroundMark x1="19814" y1="76813" x2="31424" y2="86088"/>
                          <a14:foregroundMark x1="29567" y1="93103" x2="29567" y2="93222"/>
                          <a14:backgroundMark x1="1393" y1="23306" x2="6502" y2="20333"/>
                          <a14:backgroundMark x1="7430" y1="19976" x2="11146" y2="18193"/>
                          <a14:backgroundMark x1="53251" y1="2140" x2="70588" y2="3686"/>
                          <a14:backgroundMark x1="70588" y1="3686" x2="73994" y2="3567"/>
                          <a14:backgroundMark x1="28328" y1="1546" x2="37461" y2="832"/>
                          <a14:backgroundMark x1="37461" y1="832" x2="47678" y2="832"/>
                          <a14:backgroundMark x1="47678" y1="832" x2="50929" y2="1665"/>
                          <a14:backgroundMark x1="33901" y1="89298" x2="41022" y2="93341"/>
                          <a14:backgroundMark x1="34520" y1="86326" x2="45975" y2="92985"/>
                          <a14:backgroundMark x1="45975" y1="92985" x2="32817" y2="91082"/>
                          <a14:backgroundMark x1="32817" y1="91082" x2="34365" y2="86683"/>
                          <a14:backgroundMark x1="45511" y1="96790" x2="30341" y2="92866"/>
                          <a14:backgroundMark x1="30341" y1="92866" x2="31734" y2="92390"/>
                          <a14:backgroundMark x1="33591" y1="88585" x2="37616" y2="98692"/>
                          <a14:backgroundMark x1="37616" y1="98692" x2="29412" y2="91082"/>
                          <a14:backgroundMark x1="29412" y1="91082" x2="29257" y2="90844"/>
                          <a14:backgroundMark x1="37616" y1="98335" x2="39009" y2="98692"/>
                          <a14:backgroundMark x1="39474" y1="98216" x2="41486" y2="94530"/>
                          <a14:backgroundMark x1="43963" y1="95244" x2="43344" y2="95482"/>
                          <a14:backgroundMark x1="40248" y1="94649" x2="42260" y2="94649"/>
                          <a14:backgroundMark x1="29412" y1="93341" x2="29412" y2="93341"/>
                          <a14:backgroundMark x1="40402" y1="95600" x2="43034" y2="95363"/>
                        </a14:backgroundRemoval>
                      </a14:imgEffect>
                    </a14:imgLayer>
                  </a14:imgProps>
                </a:ext>
              </a:extLst>
            </a:blip>
            <a:stretch>
              <a:fillRect/>
            </a:stretch>
          </p:blipFill>
          <p:spPr>
            <a:xfrm rot="19326863">
              <a:off x="7077247" y="968644"/>
              <a:ext cx="3694693" cy="4809964"/>
            </a:xfrm>
            <a:prstGeom prst="rect">
              <a:avLst/>
            </a:prstGeom>
          </p:spPr>
        </p:pic>
        <p:sp>
          <p:nvSpPr>
            <p:cNvPr id="15" name="Freeform: Shape 14">
              <a:extLst>
                <a:ext uri="{FF2B5EF4-FFF2-40B4-BE49-F238E27FC236}">
                  <a16:creationId xmlns:a16="http://schemas.microsoft.com/office/drawing/2014/main" id="{551ABEF6-8FA6-1CDA-E38F-1BD08FEEB16D}"/>
                </a:ext>
              </a:extLst>
            </p:cNvPr>
            <p:cNvSpPr/>
            <p:nvPr/>
          </p:nvSpPr>
          <p:spPr>
            <a:xfrm>
              <a:off x="9393382" y="4921135"/>
              <a:ext cx="1047403" cy="914400"/>
            </a:xfrm>
            <a:custGeom>
              <a:avLst/>
              <a:gdLst>
                <a:gd name="connsiteX0" fmla="*/ 0 w 1047403"/>
                <a:gd name="connsiteY0" fmla="*/ 540327 h 914400"/>
                <a:gd name="connsiteX1" fmla="*/ 698269 w 1047403"/>
                <a:gd name="connsiteY1" fmla="*/ 0 h 914400"/>
                <a:gd name="connsiteX2" fmla="*/ 1047403 w 1047403"/>
                <a:gd name="connsiteY2" fmla="*/ 349134 h 914400"/>
                <a:gd name="connsiteX3" fmla="*/ 324196 w 1047403"/>
                <a:gd name="connsiteY3" fmla="*/ 914400 h 914400"/>
                <a:gd name="connsiteX4" fmla="*/ 49876 w 1047403"/>
                <a:gd name="connsiteY4" fmla="*/ 573578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03" h="914400">
                  <a:moveTo>
                    <a:pt x="0" y="540327"/>
                  </a:moveTo>
                  <a:lnTo>
                    <a:pt x="698269" y="0"/>
                  </a:lnTo>
                  <a:lnTo>
                    <a:pt x="1047403" y="349134"/>
                  </a:lnTo>
                  <a:lnTo>
                    <a:pt x="324196" y="914400"/>
                  </a:lnTo>
                  <a:lnTo>
                    <a:pt x="49876" y="573578"/>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7" name="Picture 16" descr="A picture containing text&#10;&#10;Description automatically generated">
            <a:extLst>
              <a:ext uri="{FF2B5EF4-FFF2-40B4-BE49-F238E27FC236}">
                <a16:creationId xmlns:a16="http://schemas.microsoft.com/office/drawing/2014/main" id="{FDD968B5-1740-3ED3-12B0-EEDCF18ACA2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918" b="95082" l="4836" r="94391">
                        <a14:foregroundMark x1="6576" y1="49180" x2="14120" y2="25293"/>
                        <a14:foregroundMark x1="14120" y1="25293" x2="23598" y2="18735"/>
                        <a14:foregroundMark x1="23598" y1="18735" x2="36170" y2="20375"/>
                        <a14:foregroundMark x1="36170" y1="20375" x2="19536" y2="77752"/>
                        <a14:foregroundMark x1="19536" y1="77752" x2="44681" y2="86183"/>
                        <a14:foregroundMark x1="44681" y1="86183" x2="77950" y2="67916"/>
                        <a14:foregroundMark x1="77950" y1="67916" x2="84333" y2="56909"/>
                        <a14:foregroundMark x1="84333" y1="56909" x2="83172" y2="49649"/>
                        <a14:foregroundMark x1="67698" y1="10539" x2="94391" y2="13583"/>
                        <a14:foregroundMark x1="94391" y1="13583" x2="91296" y2="26464"/>
                        <a14:foregroundMark x1="91296" y1="26464" x2="90716" y2="48946"/>
                        <a14:foregroundMark x1="9671" y1="23653" x2="4836" y2="29274"/>
                        <a14:foregroundMark x1="4255" y1="25059" x2="5029" y2="73068"/>
                        <a14:foregroundMark x1="5029" y1="73068" x2="15087" y2="83372"/>
                        <a14:foregroundMark x1="15087" y1="83372" x2="28046" y2="88759"/>
                        <a14:foregroundMark x1="28046" y1="88759" x2="57640" y2="90867"/>
                        <a14:foregroundMark x1="57640" y1="90867" x2="73501" y2="89930"/>
                        <a14:foregroundMark x1="73501" y1="89930" x2="76983" y2="84778"/>
                        <a14:foregroundMark x1="9671" y1="93208" x2="21083" y2="93677"/>
                        <a14:foregroundMark x1="21083" y1="93677" x2="22050" y2="93443"/>
                        <a14:foregroundMark x1="53965" y1="94379" x2="68085" y2="95082"/>
                        <a14:foregroundMark x1="65571" y1="95082" x2="79497" y2="94848"/>
                        <a14:foregroundMark x1="79497" y1="94848" x2="79497" y2="94848"/>
                        <a14:foregroundMark x1="66344" y1="5855" x2="91103" y2="9133"/>
                        <a14:foregroundMark x1="91103" y1="9133" x2="91296" y2="9602"/>
                        <a14:foregroundMark x1="93230" y1="40047" x2="92456" y2="45667"/>
                        <a14:foregroundMark x1="81044" y1="5386" x2="90909" y2="5386"/>
                        <a14:foregroundMark x1="90909" y1="5386" x2="91103" y2="5386"/>
                        <a14:foregroundMark x1="88588" y1="83138" x2="91876" y2="65340"/>
                        <a14:foregroundMark x1="85493" y1="93208" x2="92070" y2="81030"/>
                        <a14:foregroundMark x1="92070" y1="81030" x2="92650" y2="58548"/>
                        <a14:foregroundMark x1="93617" y1="56206" x2="92456" y2="65808"/>
                        <a14:foregroundMark x1="86847" y1="95082" x2="89362" y2="89461"/>
                        <a14:foregroundMark x1="94004" y1="53630" x2="94391" y2="55972"/>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36165" y="1595368"/>
            <a:ext cx="3505568" cy="2895314"/>
          </a:xfrm>
          <a:prstGeom prst="rect">
            <a:avLst/>
          </a:prstGeom>
        </p:spPr>
      </p:pic>
      <p:sp>
        <p:nvSpPr>
          <p:cNvPr id="18" name="TextBox 17">
            <a:extLst>
              <a:ext uri="{FF2B5EF4-FFF2-40B4-BE49-F238E27FC236}">
                <a16:creationId xmlns:a16="http://schemas.microsoft.com/office/drawing/2014/main" id="{BAFC4CEE-95D3-A577-AE20-D1A13CEAA6E3}"/>
              </a:ext>
            </a:extLst>
          </p:cNvPr>
          <p:cNvSpPr txBox="1"/>
          <p:nvPr/>
        </p:nvSpPr>
        <p:spPr>
          <a:xfrm>
            <a:off x="4473955" y="5431865"/>
            <a:ext cx="3597139" cy="369332"/>
          </a:xfrm>
          <a:prstGeom prst="rect">
            <a:avLst/>
          </a:prstGeom>
          <a:noFill/>
        </p:spPr>
        <p:txBody>
          <a:bodyPr wrap="none" rtlCol="0">
            <a:spAutoFit/>
          </a:bodyPr>
          <a:lstStyle/>
          <a:p>
            <a:r>
              <a:rPr lang="en-GB" i="1" dirty="0">
                <a:solidFill>
                  <a:schemeClr val="bg1"/>
                </a:solidFill>
              </a:rPr>
              <a:t>Sedmochislenitsi - Block 12 Haulage.</a:t>
            </a:r>
            <a:endParaRPr lang="en-IE" i="1" dirty="0">
              <a:solidFill>
                <a:schemeClr val="bg1"/>
              </a:solidFill>
            </a:endParaRPr>
          </a:p>
        </p:txBody>
      </p:sp>
      <p:grpSp>
        <p:nvGrpSpPr>
          <p:cNvPr id="8" name="Group 7">
            <a:extLst>
              <a:ext uri="{FF2B5EF4-FFF2-40B4-BE49-F238E27FC236}">
                <a16:creationId xmlns:a16="http://schemas.microsoft.com/office/drawing/2014/main" id="{76635D68-9F66-31B0-81DB-AA5C066499F6}"/>
              </a:ext>
            </a:extLst>
          </p:cNvPr>
          <p:cNvGrpSpPr/>
          <p:nvPr/>
        </p:nvGrpSpPr>
        <p:grpSpPr>
          <a:xfrm>
            <a:off x="709020" y="4502430"/>
            <a:ext cx="562708" cy="307777"/>
            <a:chOff x="3832609" y="3694798"/>
            <a:chExt cx="562708" cy="307777"/>
          </a:xfrm>
        </p:grpSpPr>
        <p:sp>
          <p:nvSpPr>
            <p:cNvPr id="10" name="TextBox 9">
              <a:extLst>
                <a:ext uri="{FF2B5EF4-FFF2-40B4-BE49-F238E27FC236}">
                  <a16:creationId xmlns:a16="http://schemas.microsoft.com/office/drawing/2014/main" id="{04CE4831-461E-22EA-1519-14142A169CD6}"/>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2" name="Straight Connector 11">
              <a:extLst>
                <a:ext uri="{FF2B5EF4-FFF2-40B4-BE49-F238E27FC236}">
                  <a16:creationId xmlns:a16="http://schemas.microsoft.com/office/drawing/2014/main" id="{EF2AD9F3-6267-FDF3-7810-0062590B2E17}"/>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0077FCD-1E6C-ECAD-66C3-2E4D4182B26D}"/>
              </a:ext>
            </a:extLst>
          </p:cNvPr>
          <p:cNvGrpSpPr/>
          <p:nvPr/>
        </p:nvGrpSpPr>
        <p:grpSpPr>
          <a:xfrm>
            <a:off x="8482569" y="4449511"/>
            <a:ext cx="562708" cy="307777"/>
            <a:chOff x="3832609" y="3694798"/>
            <a:chExt cx="562708" cy="307777"/>
          </a:xfrm>
        </p:grpSpPr>
        <p:sp>
          <p:nvSpPr>
            <p:cNvPr id="20" name="TextBox 19">
              <a:extLst>
                <a:ext uri="{FF2B5EF4-FFF2-40B4-BE49-F238E27FC236}">
                  <a16:creationId xmlns:a16="http://schemas.microsoft.com/office/drawing/2014/main" id="{FF5FFBB3-C417-301C-00CB-DE5FAEEBE6CB}"/>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21" name="Straight Connector 20">
              <a:extLst>
                <a:ext uri="{FF2B5EF4-FFF2-40B4-BE49-F238E27FC236}">
                  <a16:creationId xmlns:a16="http://schemas.microsoft.com/office/drawing/2014/main" id="{3D521BAB-ACEB-8B09-96C2-945437AAC310}"/>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D47E5A6-195B-B5F1-8A05-1B8A4AEFD78E}"/>
              </a:ext>
            </a:extLst>
          </p:cNvPr>
          <p:cNvGrpSpPr/>
          <p:nvPr/>
        </p:nvGrpSpPr>
        <p:grpSpPr>
          <a:xfrm>
            <a:off x="4557522" y="4471730"/>
            <a:ext cx="562708" cy="307777"/>
            <a:chOff x="3832609" y="3694798"/>
            <a:chExt cx="562708" cy="307777"/>
          </a:xfrm>
        </p:grpSpPr>
        <p:sp>
          <p:nvSpPr>
            <p:cNvPr id="23" name="TextBox 22">
              <a:extLst>
                <a:ext uri="{FF2B5EF4-FFF2-40B4-BE49-F238E27FC236}">
                  <a16:creationId xmlns:a16="http://schemas.microsoft.com/office/drawing/2014/main" id="{1A52C58F-30F2-3477-2A1F-A8296306E0B4}"/>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24" name="Straight Connector 23">
              <a:extLst>
                <a:ext uri="{FF2B5EF4-FFF2-40B4-BE49-F238E27FC236}">
                  <a16:creationId xmlns:a16="http://schemas.microsoft.com/office/drawing/2014/main" id="{9E73DF32-6970-9000-290D-3D08C3ADC4F2}"/>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1497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53FE6F-0E70-086E-6421-FE83456DBFF5}"/>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34BD80E-FEF4-8AC0-A6DC-3DC2D51568A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0" name="Picture 9">
              <a:extLst>
                <a:ext uri="{FF2B5EF4-FFF2-40B4-BE49-F238E27FC236}">
                  <a16:creationId xmlns:a16="http://schemas.microsoft.com/office/drawing/2014/main" id="{09955539-34C8-1EEB-11BA-8E5E76AA71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5F603273-7C70-8CD3-E19D-93C73BEC0A63}"/>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6" name="TextBox 15">
            <a:extLst>
              <a:ext uri="{FF2B5EF4-FFF2-40B4-BE49-F238E27FC236}">
                <a16:creationId xmlns:a16="http://schemas.microsoft.com/office/drawing/2014/main" id="{A91ABAE7-3066-9FB5-43AD-180A79B211C9}"/>
              </a:ext>
            </a:extLst>
          </p:cNvPr>
          <p:cNvSpPr txBox="1"/>
          <p:nvPr/>
        </p:nvSpPr>
        <p:spPr>
          <a:xfrm>
            <a:off x="869575" y="5351929"/>
            <a:ext cx="10927978" cy="923330"/>
          </a:xfrm>
          <a:prstGeom prst="rect">
            <a:avLst/>
          </a:prstGeom>
          <a:noFill/>
        </p:spPr>
        <p:txBody>
          <a:bodyPr wrap="square" rtlCol="0">
            <a:spAutoFit/>
          </a:bodyPr>
          <a:lstStyle/>
          <a:p>
            <a:r>
              <a:rPr lang="en-GB" dirty="0">
                <a:solidFill>
                  <a:schemeClr val="bg1"/>
                </a:solidFill>
              </a:rPr>
              <a:t>Fine grained dolomite-sphalerite sediment with grading, displacive growth of sphalerite and late crystalline galena.</a:t>
            </a:r>
          </a:p>
          <a:p>
            <a:endParaRPr lang="en-GB" dirty="0">
              <a:solidFill>
                <a:schemeClr val="bg1"/>
              </a:solidFill>
            </a:endParaRPr>
          </a:p>
          <a:p>
            <a:r>
              <a:rPr lang="en-GB" dirty="0">
                <a:solidFill>
                  <a:schemeClr val="bg1"/>
                </a:solidFill>
              </a:rPr>
              <a:t>Sedmochislenitsi, Mir Mine, 850m Level. </a:t>
            </a:r>
            <a:endParaRPr lang="en-IE" dirty="0">
              <a:solidFill>
                <a:schemeClr val="bg1"/>
              </a:solidFill>
            </a:endParaRPr>
          </a:p>
        </p:txBody>
      </p:sp>
      <p:pic>
        <p:nvPicPr>
          <p:cNvPr id="17" name="Picture 16">
            <a:extLst>
              <a:ext uri="{FF2B5EF4-FFF2-40B4-BE49-F238E27FC236}">
                <a16:creationId xmlns:a16="http://schemas.microsoft.com/office/drawing/2014/main" id="{36E37181-F385-4EBE-9387-7EF842E249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23" b="96069" l="6155" r="97948">
                        <a14:foregroundMark x1="9662" y1="46371" x2="14626" y2="15927"/>
                        <a14:foregroundMark x1="14626" y1="15927" x2="26208" y2="8266"/>
                        <a14:foregroundMark x1="26208" y1="8266" x2="72866" y2="17641"/>
                        <a14:foregroundMark x1="72866" y1="17641" x2="84447" y2="16935"/>
                        <a14:foregroundMark x1="84447" y1="16935" x2="91992" y2="28226"/>
                        <a14:foregroundMark x1="91992" y1="28226" x2="96029" y2="55746"/>
                        <a14:foregroundMark x1="96029" y1="55746" x2="94044" y2="75504"/>
                        <a14:foregroundMark x1="94044" y1="75504" x2="89610" y2="88810"/>
                        <a14:foregroundMark x1="89610" y1="88810" x2="79153" y2="96069"/>
                        <a14:foregroundMark x1="79153" y1="96069" x2="45334" y2="94556"/>
                        <a14:foregroundMark x1="6221" y1="40927" x2="6552" y2="30746"/>
                        <a14:foregroundMark x1="15950" y1="4940" x2="40768" y2="3125"/>
                        <a14:foregroundMark x1="40768" y1="3125" x2="40900" y2="3125"/>
                        <a14:foregroundMark x1="50496" y1="2923" x2="63600" y2="3931"/>
                        <a14:foregroundMark x1="94441" y1="7359" x2="95698" y2="63710"/>
                        <a14:foregroundMark x1="95698" y1="63710" x2="95698" y2="63710"/>
                        <a14:foregroundMark x1="94838" y1="67742" x2="41430" y2="81855"/>
                        <a14:foregroundMark x1="41430" y1="81855" x2="41430" y2="81855"/>
                        <a14:foregroundMark x1="97948" y1="75605" x2="97154" y2="67036"/>
                      </a14:backgroundRemoval>
                    </a14:imgEffect>
                  </a14:imgLayer>
                </a14:imgProps>
              </a:ext>
            </a:extLst>
          </a:blip>
          <a:srcRect l="19841" t="10554" r="13435" b="29734"/>
          <a:stretch/>
        </p:blipFill>
        <p:spPr>
          <a:xfrm>
            <a:off x="896471" y="995083"/>
            <a:ext cx="6942528" cy="4078941"/>
          </a:xfrm>
          <a:prstGeom prst="rect">
            <a:avLst/>
          </a:prstGeom>
        </p:spPr>
      </p:pic>
      <p:sp>
        <p:nvSpPr>
          <p:cNvPr id="18" name="TextBox 17">
            <a:extLst>
              <a:ext uri="{FF2B5EF4-FFF2-40B4-BE49-F238E27FC236}">
                <a16:creationId xmlns:a16="http://schemas.microsoft.com/office/drawing/2014/main" id="{54DE9433-7922-D668-A61B-F099711E29D7}"/>
              </a:ext>
            </a:extLst>
          </p:cNvPr>
          <p:cNvSpPr txBox="1"/>
          <p:nvPr/>
        </p:nvSpPr>
        <p:spPr>
          <a:xfrm>
            <a:off x="8776447" y="1353671"/>
            <a:ext cx="1488142" cy="369332"/>
          </a:xfrm>
          <a:prstGeom prst="rect">
            <a:avLst/>
          </a:prstGeom>
          <a:noFill/>
        </p:spPr>
        <p:txBody>
          <a:bodyPr wrap="square" rtlCol="0">
            <a:spAutoFit/>
          </a:bodyPr>
          <a:lstStyle/>
          <a:p>
            <a:r>
              <a:rPr lang="en-GB" dirty="0">
                <a:solidFill>
                  <a:schemeClr val="bg1"/>
                </a:solidFill>
              </a:rPr>
              <a:t>Graded bed</a:t>
            </a:r>
            <a:endParaRPr lang="en-IE" dirty="0">
              <a:solidFill>
                <a:schemeClr val="bg1"/>
              </a:solidFill>
            </a:endParaRPr>
          </a:p>
        </p:txBody>
      </p:sp>
      <p:cxnSp>
        <p:nvCxnSpPr>
          <p:cNvPr id="20" name="Straight Arrow Connector 19">
            <a:extLst>
              <a:ext uri="{FF2B5EF4-FFF2-40B4-BE49-F238E27FC236}">
                <a16:creationId xmlns:a16="http://schemas.microsoft.com/office/drawing/2014/main" id="{83392EB9-D3A4-C962-3EE1-5DFEF66511FC}"/>
              </a:ext>
            </a:extLst>
          </p:cNvPr>
          <p:cNvCxnSpPr/>
          <p:nvPr/>
        </p:nvCxnSpPr>
        <p:spPr>
          <a:xfrm flipH="1">
            <a:off x="7431741" y="1559859"/>
            <a:ext cx="129091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A8EA1E-E864-1106-97E2-7457295C4E3C}"/>
              </a:ext>
            </a:extLst>
          </p:cNvPr>
          <p:cNvSpPr txBox="1"/>
          <p:nvPr/>
        </p:nvSpPr>
        <p:spPr>
          <a:xfrm>
            <a:off x="8767482" y="2008094"/>
            <a:ext cx="2465294" cy="369332"/>
          </a:xfrm>
          <a:prstGeom prst="rect">
            <a:avLst/>
          </a:prstGeom>
          <a:noFill/>
        </p:spPr>
        <p:txBody>
          <a:bodyPr wrap="square" rtlCol="0">
            <a:spAutoFit/>
          </a:bodyPr>
          <a:lstStyle/>
          <a:p>
            <a:r>
              <a:rPr lang="en-GB" dirty="0">
                <a:solidFill>
                  <a:schemeClr val="bg1"/>
                </a:solidFill>
              </a:rPr>
              <a:t>Crystalline galena</a:t>
            </a:r>
            <a:endParaRPr lang="en-IE" dirty="0">
              <a:solidFill>
                <a:schemeClr val="bg1"/>
              </a:solidFill>
            </a:endParaRPr>
          </a:p>
        </p:txBody>
      </p:sp>
      <p:cxnSp>
        <p:nvCxnSpPr>
          <p:cNvPr id="23" name="Straight Arrow Connector 22">
            <a:extLst>
              <a:ext uri="{FF2B5EF4-FFF2-40B4-BE49-F238E27FC236}">
                <a16:creationId xmlns:a16="http://schemas.microsoft.com/office/drawing/2014/main" id="{97B3F37A-01B4-80AA-3542-EF6D94586CCA}"/>
              </a:ext>
            </a:extLst>
          </p:cNvPr>
          <p:cNvCxnSpPr>
            <a:cxnSpLocks/>
          </p:cNvCxnSpPr>
          <p:nvPr/>
        </p:nvCxnSpPr>
        <p:spPr>
          <a:xfrm flipH="1" flipV="1">
            <a:off x="6723529" y="1981200"/>
            <a:ext cx="1999130" cy="2151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907FEAC-AAB0-F441-4310-FB4C25E6288E}"/>
              </a:ext>
            </a:extLst>
          </p:cNvPr>
          <p:cNvSpPr txBox="1"/>
          <p:nvPr/>
        </p:nvSpPr>
        <p:spPr>
          <a:xfrm>
            <a:off x="8803341" y="3012141"/>
            <a:ext cx="2465294" cy="646331"/>
          </a:xfrm>
          <a:prstGeom prst="rect">
            <a:avLst/>
          </a:prstGeom>
          <a:noFill/>
        </p:spPr>
        <p:txBody>
          <a:bodyPr wrap="square" rtlCol="0">
            <a:spAutoFit/>
          </a:bodyPr>
          <a:lstStyle/>
          <a:p>
            <a:r>
              <a:rPr lang="en-GB" dirty="0">
                <a:solidFill>
                  <a:schemeClr val="bg1"/>
                </a:solidFill>
              </a:rPr>
              <a:t>Displacive nucleated growths of sphalerite</a:t>
            </a:r>
            <a:endParaRPr lang="en-IE" dirty="0">
              <a:solidFill>
                <a:schemeClr val="bg1"/>
              </a:solidFill>
            </a:endParaRPr>
          </a:p>
        </p:txBody>
      </p:sp>
      <p:cxnSp>
        <p:nvCxnSpPr>
          <p:cNvPr id="28" name="Straight Arrow Connector 27">
            <a:extLst>
              <a:ext uri="{FF2B5EF4-FFF2-40B4-BE49-F238E27FC236}">
                <a16:creationId xmlns:a16="http://schemas.microsoft.com/office/drawing/2014/main" id="{AA1DD082-8476-CCAB-5D0C-065023519AF2}"/>
              </a:ext>
            </a:extLst>
          </p:cNvPr>
          <p:cNvCxnSpPr/>
          <p:nvPr/>
        </p:nvCxnSpPr>
        <p:spPr>
          <a:xfrm flipH="1" flipV="1">
            <a:off x="5405718" y="2169459"/>
            <a:ext cx="3191435" cy="11743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AE94FD-3A6C-F476-49A5-9091BB3CDA83}"/>
              </a:ext>
            </a:extLst>
          </p:cNvPr>
          <p:cNvCxnSpPr/>
          <p:nvPr/>
        </p:nvCxnSpPr>
        <p:spPr>
          <a:xfrm flipH="1">
            <a:off x="6813176" y="3352800"/>
            <a:ext cx="1801906" cy="152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814EAD-A4F2-96E9-B49E-9D3AB1342103}"/>
              </a:ext>
            </a:extLst>
          </p:cNvPr>
          <p:cNvSpPr txBox="1"/>
          <p:nvPr/>
        </p:nvSpPr>
        <p:spPr>
          <a:xfrm>
            <a:off x="8857130" y="4258236"/>
            <a:ext cx="1488142" cy="369332"/>
          </a:xfrm>
          <a:prstGeom prst="rect">
            <a:avLst/>
          </a:prstGeom>
          <a:noFill/>
        </p:spPr>
        <p:txBody>
          <a:bodyPr wrap="square" rtlCol="0">
            <a:spAutoFit/>
          </a:bodyPr>
          <a:lstStyle/>
          <a:p>
            <a:r>
              <a:rPr lang="en-GB" dirty="0">
                <a:solidFill>
                  <a:schemeClr val="bg1"/>
                </a:solidFill>
              </a:rPr>
              <a:t>Graded bed</a:t>
            </a:r>
            <a:endParaRPr lang="en-IE" dirty="0">
              <a:solidFill>
                <a:schemeClr val="bg1"/>
              </a:solidFill>
            </a:endParaRPr>
          </a:p>
        </p:txBody>
      </p:sp>
      <p:cxnSp>
        <p:nvCxnSpPr>
          <p:cNvPr id="32" name="Straight Arrow Connector 31">
            <a:extLst>
              <a:ext uri="{FF2B5EF4-FFF2-40B4-BE49-F238E27FC236}">
                <a16:creationId xmlns:a16="http://schemas.microsoft.com/office/drawing/2014/main" id="{DC42B86C-AFA1-1CB7-6C55-BD52E97622BE}"/>
              </a:ext>
            </a:extLst>
          </p:cNvPr>
          <p:cNvCxnSpPr>
            <a:cxnSpLocks/>
          </p:cNvCxnSpPr>
          <p:nvPr/>
        </p:nvCxnSpPr>
        <p:spPr>
          <a:xfrm flipH="1" flipV="1">
            <a:off x="6320118" y="4401671"/>
            <a:ext cx="2483224" cy="627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7E13B13-8D1F-AED8-6E40-34B406BBE8DB}"/>
              </a:ext>
            </a:extLst>
          </p:cNvPr>
          <p:cNvGrpSpPr/>
          <p:nvPr/>
        </p:nvGrpSpPr>
        <p:grpSpPr>
          <a:xfrm>
            <a:off x="1053656" y="4528083"/>
            <a:ext cx="665469" cy="307777"/>
            <a:chOff x="3832609" y="3694798"/>
            <a:chExt cx="665469" cy="307777"/>
          </a:xfrm>
        </p:grpSpPr>
        <p:sp>
          <p:nvSpPr>
            <p:cNvPr id="3" name="TextBox 2">
              <a:extLst>
                <a:ext uri="{FF2B5EF4-FFF2-40B4-BE49-F238E27FC236}">
                  <a16:creationId xmlns:a16="http://schemas.microsoft.com/office/drawing/2014/main" id="{86EE7E59-ED97-B6EB-E85D-E8D822938CBB}"/>
                </a:ext>
              </a:extLst>
            </p:cNvPr>
            <p:cNvSpPr txBox="1"/>
            <p:nvPr/>
          </p:nvSpPr>
          <p:spPr>
            <a:xfrm>
              <a:off x="3867777" y="3694798"/>
              <a:ext cx="630301" cy="307777"/>
            </a:xfrm>
            <a:prstGeom prst="rect">
              <a:avLst/>
            </a:prstGeom>
            <a:noFill/>
          </p:spPr>
          <p:txBody>
            <a:bodyPr wrap="none" rtlCol="0">
              <a:spAutoFit/>
            </a:bodyPr>
            <a:lstStyle/>
            <a:p>
              <a:r>
                <a:rPr lang="en-IE" sz="1400" dirty="0">
                  <a:solidFill>
                    <a:schemeClr val="bg1"/>
                  </a:solidFill>
                </a:rPr>
                <a:t>0.5cm</a:t>
              </a:r>
            </a:p>
          </p:txBody>
        </p:sp>
        <p:cxnSp>
          <p:nvCxnSpPr>
            <p:cNvPr id="4" name="Straight Connector 3">
              <a:extLst>
                <a:ext uri="{FF2B5EF4-FFF2-40B4-BE49-F238E27FC236}">
                  <a16:creationId xmlns:a16="http://schemas.microsoft.com/office/drawing/2014/main" id="{6A60F833-9ABD-7753-524C-30B5B44D0231}"/>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2463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26D8F44-8079-1CA4-1BE7-2A97BADC89A7}"/>
              </a:ext>
            </a:extLst>
          </p:cNvPr>
          <p:cNvGrpSpPr/>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6942926B-10B3-577D-7C5A-EEB412742E1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32" name="Picture 31">
              <a:extLst>
                <a:ext uri="{FF2B5EF4-FFF2-40B4-BE49-F238E27FC236}">
                  <a16:creationId xmlns:a16="http://schemas.microsoft.com/office/drawing/2014/main" id="{DAB8D3B3-9D02-3217-A8F7-70E25B8ADE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33" name="TextBox 32">
              <a:extLst>
                <a:ext uri="{FF2B5EF4-FFF2-40B4-BE49-F238E27FC236}">
                  <a16:creationId xmlns:a16="http://schemas.microsoft.com/office/drawing/2014/main" id="{9427D807-B04B-C9BE-441C-4E59B28507FB}"/>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36" name="Group 35">
            <a:extLst>
              <a:ext uri="{FF2B5EF4-FFF2-40B4-BE49-F238E27FC236}">
                <a16:creationId xmlns:a16="http://schemas.microsoft.com/office/drawing/2014/main" id="{AE28CAD7-719A-59B4-8AF6-56E30D0F55E1}"/>
              </a:ext>
            </a:extLst>
          </p:cNvPr>
          <p:cNvGrpSpPr/>
          <p:nvPr/>
        </p:nvGrpSpPr>
        <p:grpSpPr>
          <a:xfrm>
            <a:off x="834563" y="953249"/>
            <a:ext cx="10401300" cy="5495176"/>
            <a:chOff x="809625" y="953249"/>
            <a:chExt cx="10401300" cy="5495176"/>
          </a:xfrm>
        </p:grpSpPr>
        <p:grpSp>
          <p:nvGrpSpPr>
            <p:cNvPr id="35" name="Group 34">
              <a:extLst>
                <a:ext uri="{FF2B5EF4-FFF2-40B4-BE49-F238E27FC236}">
                  <a16:creationId xmlns:a16="http://schemas.microsoft.com/office/drawing/2014/main" id="{2C36422D-E1FE-5AB4-7E9C-A2B12A5390A4}"/>
                </a:ext>
              </a:extLst>
            </p:cNvPr>
            <p:cNvGrpSpPr/>
            <p:nvPr/>
          </p:nvGrpSpPr>
          <p:grpSpPr>
            <a:xfrm>
              <a:off x="948171" y="953249"/>
              <a:ext cx="10182376" cy="5312989"/>
              <a:chOff x="786246" y="905624"/>
              <a:chExt cx="10182376" cy="5312989"/>
            </a:xfrm>
          </p:grpSpPr>
          <p:sp>
            <p:nvSpPr>
              <p:cNvPr id="22" name="TextBox 21">
                <a:extLst>
                  <a:ext uri="{FF2B5EF4-FFF2-40B4-BE49-F238E27FC236}">
                    <a16:creationId xmlns:a16="http://schemas.microsoft.com/office/drawing/2014/main" id="{D26FD5D1-4B78-7122-C6FC-FEF4A9CE258E}"/>
                  </a:ext>
                </a:extLst>
              </p:cNvPr>
              <p:cNvSpPr txBox="1"/>
              <p:nvPr/>
            </p:nvSpPr>
            <p:spPr>
              <a:xfrm>
                <a:off x="786246" y="2246687"/>
                <a:ext cx="2020618" cy="584775"/>
              </a:xfrm>
              <a:prstGeom prst="rect">
                <a:avLst/>
              </a:prstGeom>
              <a:noFill/>
            </p:spPr>
            <p:txBody>
              <a:bodyPr wrap="none" rtlCol="0">
                <a:spAutoFit/>
              </a:bodyPr>
              <a:lstStyle/>
              <a:p>
                <a:r>
                  <a:rPr lang="en-IE" sz="1600" b="0" i="1" u="none" strike="noStrike" baseline="0" dirty="0">
                    <a:solidFill>
                      <a:schemeClr val="bg1"/>
                    </a:solidFill>
                    <a:latin typeface="Calibri    "/>
                  </a:rPr>
                  <a:t>Navan, 2-5 Lens.</a:t>
                </a:r>
                <a:endParaRPr lang="en-IE" sz="1800" b="0" i="1" u="none" strike="noStrike" baseline="0" dirty="0">
                  <a:solidFill>
                    <a:schemeClr val="bg1"/>
                  </a:solidFill>
                  <a:latin typeface="Calibri    "/>
                </a:endParaRPr>
              </a:p>
              <a:p>
                <a:r>
                  <a:rPr lang="en-GB" sz="1600" i="1" dirty="0">
                    <a:solidFill>
                      <a:schemeClr val="bg1"/>
                    </a:solidFill>
                    <a:latin typeface="Calibri    "/>
                  </a:rPr>
                  <a:t>Anderson et al  (2019)</a:t>
                </a:r>
                <a:endParaRPr lang="en-IE" sz="1600" i="1" dirty="0">
                  <a:solidFill>
                    <a:schemeClr val="bg1"/>
                  </a:solidFill>
                  <a:latin typeface="Calibri    "/>
                </a:endParaRPr>
              </a:p>
            </p:txBody>
          </p:sp>
          <p:sp>
            <p:nvSpPr>
              <p:cNvPr id="23" name="TextBox 22">
                <a:extLst>
                  <a:ext uri="{FF2B5EF4-FFF2-40B4-BE49-F238E27FC236}">
                    <a16:creationId xmlns:a16="http://schemas.microsoft.com/office/drawing/2014/main" id="{D478730C-8292-F8C2-054D-7B12A080B9CE}"/>
                  </a:ext>
                </a:extLst>
              </p:cNvPr>
              <p:cNvSpPr txBox="1"/>
              <p:nvPr/>
            </p:nvSpPr>
            <p:spPr>
              <a:xfrm>
                <a:off x="787458" y="959601"/>
                <a:ext cx="4600575" cy="369332"/>
              </a:xfrm>
              <a:prstGeom prst="rect">
                <a:avLst/>
              </a:prstGeom>
              <a:noFill/>
            </p:spPr>
            <p:txBody>
              <a:bodyPr wrap="square" rtlCol="0">
                <a:spAutoFit/>
              </a:bodyPr>
              <a:lstStyle/>
              <a:p>
                <a:pPr algn="just"/>
                <a:r>
                  <a:rPr lang="en-IE" b="0" i="0" u="none" strike="noStrike" baseline="0" dirty="0" err="1">
                    <a:solidFill>
                      <a:schemeClr val="bg1"/>
                    </a:solidFill>
                    <a:latin typeface="Calibri    "/>
                  </a:rPr>
                  <a:t>Sphaleritized</a:t>
                </a:r>
                <a:r>
                  <a:rPr lang="en-IE" b="0" i="0" u="none" strike="noStrike" baseline="0" dirty="0">
                    <a:solidFill>
                      <a:schemeClr val="bg1"/>
                    </a:solidFill>
                    <a:latin typeface="Calibri    "/>
                  </a:rPr>
                  <a:t> </a:t>
                </a:r>
                <a:r>
                  <a:rPr lang="en-IE" b="0" i="0" u="none" strike="noStrike" baseline="0" dirty="0" err="1">
                    <a:solidFill>
                      <a:schemeClr val="bg1"/>
                    </a:solidFill>
                    <a:latin typeface="Calibri    "/>
                  </a:rPr>
                  <a:t>allochems</a:t>
                </a:r>
                <a:r>
                  <a:rPr lang="en-IE" b="0" i="0" u="none" strike="noStrike" baseline="0" dirty="0">
                    <a:solidFill>
                      <a:schemeClr val="bg1"/>
                    </a:solidFill>
                    <a:latin typeface="Calibri    "/>
                  </a:rPr>
                  <a:t> from </a:t>
                </a:r>
                <a:r>
                  <a:rPr lang="en-IE" b="0" i="0" u="none" strike="noStrike" baseline="0" dirty="0" err="1">
                    <a:solidFill>
                      <a:schemeClr val="bg1"/>
                    </a:solidFill>
                    <a:latin typeface="Calibri    "/>
                  </a:rPr>
                  <a:t>pelletal</a:t>
                </a:r>
                <a:r>
                  <a:rPr lang="en-IE" b="0" i="0" u="none" strike="noStrike" baseline="0" dirty="0">
                    <a:solidFill>
                      <a:schemeClr val="bg1"/>
                    </a:solidFill>
                    <a:latin typeface="Calibri    "/>
                  </a:rPr>
                  <a:t> </a:t>
                </a:r>
                <a:r>
                  <a:rPr lang="en-IE" b="0" i="0" u="none" strike="noStrike" baseline="0" dirty="0" err="1">
                    <a:solidFill>
                      <a:schemeClr val="bg1"/>
                    </a:solidFill>
                    <a:latin typeface="Calibri    "/>
                  </a:rPr>
                  <a:t>sparite</a:t>
                </a:r>
                <a:r>
                  <a:rPr lang="en-IE" b="0" i="0" u="none" strike="noStrike" baseline="0" dirty="0">
                    <a:solidFill>
                      <a:schemeClr val="bg1"/>
                    </a:solidFill>
                    <a:latin typeface="Calibri    "/>
                  </a:rPr>
                  <a:t>.</a:t>
                </a:r>
                <a:endParaRPr lang="en-IE" dirty="0">
                  <a:solidFill>
                    <a:schemeClr val="bg1"/>
                  </a:solidFill>
                  <a:latin typeface="Calibri    "/>
                </a:endParaRPr>
              </a:p>
            </p:txBody>
          </p:sp>
          <p:sp>
            <p:nvSpPr>
              <p:cNvPr id="24" name="TextBox 23">
                <a:extLst>
                  <a:ext uri="{FF2B5EF4-FFF2-40B4-BE49-F238E27FC236}">
                    <a16:creationId xmlns:a16="http://schemas.microsoft.com/office/drawing/2014/main" id="{C948E2C5-7CB3-F6F7-3731-E73ECC84B9AE}"/>
                  </a:ext>
                </a:extLst>
              </p:cNvPr>
              <p:cNvSpPr txBox="1"/>
              <p:nvPr/>
            </p:nvSpPr>
            <p:spPr>
              <a:xfrm>
                <a:off x="5984641" y="905624"/>
                <a:ext cx="4686996" cy="1969770"/>
              </a:xfrm>
              <a:prstGeom prst="rect">
                <a:avLst/>
              </a:prstGeom>
              <a:noFill/>
            </p:spPr>
            <p:txBody>
              <a:bodyPr wrap="square" rtlCol="0">
                <a:spAutoFit/>
              </a:bodyPr>
              <a:lstStyle/>
              <a:p>
                <a:r>
                  <a:rPr lang="en-GB" dirty="0">
                    <a:solidFill>
                      <a:schemeClr val="bg1"/>
                    </a:solidFill>
                  </a:rPr>
                  <a:t>Aggregate of sphalerite </a:t>
                </a:r>
                <a:r>
                  <a:rPr lang="en-GB" dirty="0" err="1">
                    <a:solidFill>
                      <a:schemeClr val="bg1"/>
                    </a:solidFill>
                  </a:rPr>
                  <a:t>peloids</a:t>
                </a:r>
                <a:r>
                  <a:rPr lang="en-GB" dirty="0">
                    <a:solidFill>
                      <a:schemeClr val="bg1"/>
                    </a:solidFill>
                  </a:rPr>
                  <a:t> enveloping dolomite crystals within a fine dolomitic silt.</a:t>
                </a: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sz="1600" i="1" dirty="0">
                    <a:solidFill>
                      <a:schemeClr val="bg1"/>
                    </a:solidFill>
                  </a:rPr>
                  <a:t>Sedmochislenitsi Block 12</a:t>
                </a:r>
              </a:p>
              <a:p>
                <a:r>
                  <a:rPr lang="en-GB" sz="1600" i="1" dirty="0">
                    <a:solidFill>
                      <a:schemeClr val="bg1"/>
                    </a:solidFill>
                  </a:rPr>
                  <a:t>Rentzsch (1963)</a:t>
                </a:r>
                <a:endParaRPr lang="en-IE" sz="1600" i="1" dirty="0">
                  <a:solidFill>
                    <a:schemeClr val="bg1"/>
                  </a:solidFill>
                </a:endParaRPr>
              </a:p>
            </p:txBody>
          </p:sp>
          <p:grpSp>
            <p:nvGrpSpPr>
              <p:cNvPr id="29" name="Group 28">
                <a:extLst>
                  <a:ext uri="{FF2B5EF4-FFF2-40B4-BE49-F238E27FC236}">
                    <a16:creationId xmlns:a16="http://schemas.microsoft.com/office/drawing/2014/main" id="{A9D9A3EC-52D7-2E30-9F30-2D6D72C37763}"/>
                  </a:ext>
                </a:extLst>
              </p:cNvPr>
              <p:cNvGrpSpPr/>
              <p:nvPr/>
            </p:nvGrpSpPr>
            <p:grpSpPr>
              <a:xfrm>
                <a:off x="6082465" y="2942013"/>
                <a:ext cx="4886157" cy="3276600"/>
                <a:chOff x="5825290" y="2656263"/>
                <a:chExt cx="4886157" cy="3276600"/>
              </a:xfrm>
            </p:grpSpPr>
            <p:pic>
              <p:nvPicPr>
                <p:cNvPr id="13" name="Picture 12">
                  <a:extLst>
                    <a:ext uri="{FF2B5EF4-FFF2-40B4-BE49-F238E27FC236}">
                      <a16:creationId xmlns:a16="http://schemas.microsoft.com/office/drawing/2014/main" id="{E5E5FAFC-8BC8-F492-B442-5E052603694C}"/>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825290" y="2656263"/>
                  <a:ext cx="4886157" cy="3276600"/>
                </a:xfrm>
                <a:prstGeom prst="rect">
                  <a:avLst/>
                </a:prstGeom>
              </p:spPr>
            </p:pic>
            <p:cxnSp>
              <p:nvCxnSpPr>
                <p:cNvPr id="26" name="Straight Connector 25">
                  <a:extLst>
                    <a:ext uri="{FF2B5EF4-FFF2-40B4-BE49-F238E27FC236}">
                      <a16:creationId xmlns:a16="http://schemas.microsoft.com/office/drawing/2014/main" id="{F67AC4C1-4D3A-4B9A-1B44-021FF27774A5}"/>
                    </a:ext>
                  </a:extLst>
                </p:cNvPr>
                <p:cNvCxnSpPr>
                  <a:cxnSpLocks/>
                </p:cNvCxnSpPr>
                <p:nvPr/>
              </p:nvCxnSpPr>
              <p:spPr>
                <a:xfrm>
                  <a:off x="5981700" y="5734050"/>
                  <a:ext cx="9620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844C564-DD76-E7F8-EF62-E45D527BF7BE}"/>
                    </a:ext>
                  </a:extLst>
                </p:cNvPr>
                <p:cNvSpPr txBox="1"/>
                <p:nvPr/>
              </p:nvSpPr>
              <p:spPr>
                <a:xfrm>
                  <a:off x="6038850" y="5429250"/>
                  <a:ext cx="891591" cy="338554"/>
                </a:xfrm>
                <a:prstGeom prst="rect">
                  <a:avLst/>
                </a:prstGeom>
                <a:noFill/>
              </p:spPr>
              <p:txBody>
                <a:bodyPr wrap="none" rtlCol="0">
                  <a:spAutoFit/>
                </a:bodyPr>
                <a:lstStyle/>
                <a:p>
                  <a:r>
                    <a:rPr lang="en-GB" sz="1600" b="1" dirty="0">
                      <a:solidFill>
                        <a:schemeClr val="bg1"/>
                      </a:solidFill>
                      <a:latin typeface="Arial" panose="020B0604020202020204" pitchFamily="34" charset="0"/>
                      <a:cs typeface="Arial" panose="020B0604020202020204" pitchFamily="34" charset="0"/>
                    </a:rPr>
                    <a:t>200 um</a:t>
                  </a:r>
                  <a:endParaRPr lang="en-IE" sz="1600" b="1" dirty="0">
                    <a:solidFill>
                      <a:schemeClr val="bg1"/>
                    </a:solidFill>
                    <a:latin typeface="Arial" panose="020B0604020202020204" pitchFamily="34" charset="0"/>
                    <a:cs typeface="Arial" panose="020B0604020202020204" pitchFamily="34" charset="0"/>
                  </a:endParaRPr>
                </a:p>
              </p:txBody>
            </p:sp>
          </p:grpSp>
        </p:grpSp>
        <p:sp>
          <p:nvSpPr>
            <p:cNvPr id="34" name="Rectangle 33">
              <a:extLst>
                <a:ext uri="{FF2B5EF4-FFF2-40B4-BE49-F238E27FC236}">
                  <a16:creationId xmlns:a16="http://schemas.microsoft.com/office/drawing/2014/main" id="{A1DD180C-86DA-E8C1-320C-8EF9B5C056A5}"/>
                </a:ext>
              </a:extLst>
            </p:cNvPr>
            <p:cNvSpPr/>
            <p:nvPr/>
          </p:nvSpPr>
          <p:spPr>
            <a:xfrm>
              <a:off x="809625" y="6172200"/>
              <a:ext cx="10401300" cy="276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3" name="Picture 2">
            <a:extLst>
              <a:ext uri="{FF2B5EF4-FFF2-40B4-BE49-F238E27FC236}">
                <a16:creationId xmlns:a16="http://schemas.microsoft.com/office/drawing/2014/main" id="{A3F90981-16A4-8A54-D143-E39A40874DFC}"/>
              </a:ext>
            </a:extLst>
          </p:cNvPr>
          <p:cNvPicPr>
            <a:picLocks noChangeAspect="1"/>
          </p:cNvPicPr>
          <p:nvPr/>
        </p:nvPicPr>
        <p:blipFill rotWithShape="1">
          <a:blip r:embed="rId7"/>
          <a:srcRect l="19570" t="11134" b="8403"/>
          <a:stretch/>
        </p:blipFill>
        <p:spPr>
          <a:xfrm>
            <a:off x="980902" y="2992581"/>
            <a:ext cx="4953766" cy="3183775"/>
          </a:xfrm>
          <a:prstGeom prst="rect">
            <a:avLst/>
          </a:prstGeom>
        </p:spPr>
      </p:pic>
      <p:sp>
        <p:nvSpPr>
          <p:cNvPr id="4" name="TextBox 3">
            <a:extLst>
              <a:ext uri="{FF2B5EF4-FFF2-40B4-BE49-F238E27FC236}">
                <a16:creationId xmlns:a16="http://schemas.microsoft.com/office/drawing/2014/main" id="{BB2EF404-250B-6DC6-09AD-3202D52F116C}"/>
              </a:ext>
            </a:extLst>
          </p:cNvPr>
          <p:cNvSpPr txBox="1"/>
          <p:nvPr/>
        </p:nvSpPr>
        <p:spPr>
          <a:xfrm>
            <a:off x="1232015" y="5723833"/>
            <a:ext cx="891591" cy="338554"/>
          </a:xfrm>
          <a:prstGeom prst="rect">
            <a:avLst/>
          </a:prstGeom>
          <a:noFill/>
        </p:spPr>
        <p:txBody>
          <a:bodyPr wrap="none" rtlCol="0">
            <a:spAutoFit/>
          </a:bodyPr>
          <a:lstStyle/>
          <a:p>
            <a:r>
              <a:rPr lang="en-GB" sz="1600" b="1" dirty="0">
                <a:solidFill>
                  <a:schemeClr val="bg1"/>
                </a:solidFill>
                <a:latin typeface="Arial" panose="020B0604020202020204" pitchFamily="34" charset="0"/>
                <a:cs typeface="Arial" panose="020B0604020202020204" pitchFamily="34" charset="0"/>
              </a:rPr>
              <a:t>200 um</a:t>
            </a:r>
            <a:endParaRPr lang="en-IE" sz="16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51EBAF8-2D3D-8DFA-5FD2-CB334F042AEA}"/>
              </a:ext>
            </a:extLst>
          </p:cNvPr>
          <p:cNvCxnSpPr>
            <a:cxnSpLocks/>
          </p:cNvCxnSpPr>
          <p:nvPr/>
        </p:nvCxnSpPr>
        <p:spPr>
          <a:xfrm>
            <a:off x="1180408" y="6059978"/>
            <a:ext cx="10141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359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E743-6CA0-BA12-F5BE-CD906FB93087}"/>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04E82AE-FAB8-1263-9B31-FAB48E90B10C}"/>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8C2F4AC2-CAE7-7591-E297-48D2BC7D43A8}"/>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00E4F5D7-99AE-62FE-079B-E7DA7D1DD01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EA3E7FBD-7C7E-6B79-2FD4-E35576FDE53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A471BBCF-86B9-A435-B7B5-37BDFDCF758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9" name="Picture 8">
            <a:extLst>
              <a:ext uri="{FF2B5EF4-FFF2-40B4-BE49-F238E27FC236}">
                <a16:creationId xmlns:a16="http://schemas.microsoft.com/office/drawing/2014/main" id="{A7CC6FC5-5988-7A3F-D2D2-CF4B8882636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00" b="94000" l="3788" r="95000">
                        <a14:foregroundMark x1="10909" y1="41200" x2="35758" y2="7400"/>
                        <a14:foregroundMark x1="35758" y1="7400" x2="51364" y2="4500"/>
                        <a14:foregroundMark x1="51364" y1="4500" x2="70606" y2="4800"/>
                        <a14:foregroundMark x1="70606" y1="4800" x2="83939" y2="16900"/>
                        <a14:foregroundMark x1="83939" y1="16900" x2="83485" y2="21000"/>
                        <a14:foregroundMark x1="38182" y1="1900" x2="78636" y2="2200"/>
                        <a14:foregroundMark x1="78636" y1="2200" x2="82879" y2="1900"/>
                        <a14:foregroundMark x1="8788" y1="46000" x2="5909" y2="67400"/>
                        <a14:foregroundMark x1="5909" y1="67400" x2="18030" y2="78700"/>
                        <a14:foregroundMark x1="18030" y1="78700" x2="29545" y2="82600"/>
                        <a14:foregroundMark x1="29545" y1="82600" x2="84242" y2="90900"/>
                        <a14:foregroundMark x1="84242" y1="90900" x2="93333" y2="82500"/>
                        <a14:foregroundMark x1="93333" y1="82500" x2="91515" y2="62300"/>
                        <a14:foregroundMark x1="4091" y1="54500" x2="3788" y2="71500"/>
                        <a14:foregroundMark x1="3788" y1="71500" x2="13030" y2="83300"/>
                        <a14:foregroundMark x1="13030" y1="83300" x2="26818" y2="89300"/>
                        <a14:foregroundMark x1="26818" y1="89300" x2="32273" y2="90000"/>
                        <a14:foregroundMark x1="77121" y1="95400" x2="93030" y2="90000"/>
                        <a14:foregroundMark x1="93030" y1="90000" x2="95000" y2="88100"/>
                        <a14:foregroundMark x1="22121" y1="92900" x2="28939" y2="94000"/>
                      </a14:backgroundRemoval>
                    </a14:imgEffect>
                  </a14:imgLayer>
                </a14:imgProps>
              </a:ext>
            </a:extLst>
          </a:blip>
          <a:srcRect b="13976"/>
          <a:stretch/>
        </p:blipFill>
        <p:spPr>
          <a:xfrm>
            <a:off x="7860146" y="217436"/>
            <a:ext cx="3437593" cy="4480560"/>
          </a:xfrm>
          <a:prstGeom prst="rect">
            <a:avLst/>
          </a:prstGeom>
        </p:spPr>
      </p:pic>
      <p:pic>
        <p:nvPicPr>
          <p:cNvPr id="13" name="Picture 12" descr="A picture containing text, fabric&#10;&#10;Description automatically generated">
            <a:extLst>
              <a:ext uri="{FF2B5EF4-FFF2-40B4-BE49-F238E27FC236}">
                <a16:creationId xmlns:a16="http://schemas.microsoft.com/office/drawing/2014/main" id="{367DCA91-775E-43F1-E5C7-72AE8BF8C49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102000"/>
                    </a14:imgEffect>
                  </a14:imgLayer>
                </a14:imgProps>
              </a:ext>
              <a:ext uri="{28A0092B-C50C-407E-A947-70E740481C1C}">
                <a14:useLocalDpi xmlns:a14="http://schemas.microsoft.com/office/drawing/2010/main" val="0"/>
              </a:ext>
            </a:extLst>
          </a:blip>
          <a:srcRect t="1861" r="2178"/>
          <a:stretch/>
        </p:blipFill>
        <p:spPr>
          <a:xfrm rot="5400000">
            <a:off x="1733988" y="146261"/>
            <a:ext cx="2384358" cy="3856932"/>
          </a:xfrm>
          <a:prstGeom prst="rect">
            <a:avLst/>
          </a:prstGeom>
        </p:spPr>
      </p:pic>
      <p:sp>
        <p:nvSpPr>
          <p:cNvPr id="15" name="TextBox 14">
            <a:extLst>
              <a:ext uri="{FF2B5EF4-FFF2-40B4-BE49-F238E27FC236}">
                <a16:creationId xmlns:a16="http://schemas.microsoft.com/office/drawing/2014/main" id="{74EDB962-162C-D546-1240-A2EB6BE06A80}"/>
              </a:ext>
            </a:extLst>
          </p:cNvPr>
          <p:cNvSpPr txBox="1"/>
          <p:nvPr/>
        </p:nvSpPr>
        <p:spPr>
          <a:xfrm>
            <a:off x="5090651" y="1328734"/>
            <a:ext cx="2061882" cy="1477328"/>
          </a:xfrm>
          <a:prstGeom prst="rect">
            <a:avLst/>
          </a:prstGeom>
          <a:noFill/>
        </p:spPr>
        <p:txBody>
          <a:bodyPr wrap="square" rtlCol="0">
            <a:spAutoFit/>
          </a:bodyPr>
          <a:lstStyle/>
          <a:p>
            <a:r>
              <a:rPr lang="en-GB" i="1" dirty="0">
                <a:solidFill>
                  <a:schemeClr val="bg1"/>
                </a:solidFill>
              </a:rPr>
              <a:t>Collapse breccia with schallenblende and calcite.</a:t>
            </a:r>
          </a:p>
          <a:p>
            <a:endParaRPr lang="en-GB" i="1" dirty="0">
              <a:solidFill>
                <a:schemeClr val="bg1"/>
              </a:solidFill>
            </a:endParaRPr>
          </a:p>
          <a:p>
            <a:r>
              <a:rPr lang="en-GB" i="1" dirty="0">
                <a:solidFill>
                  <a:schemeClr val="bg1"/>
                </a:solidFill>
              </a:rPr>
              <a:t>Sedmochislenitsi</a:t>
            </a:r>
            <a:endParaRPr lang="en-IE" i="1" dirty="0">
              <a:solidFill>
                <a:schemeClr val="bg1"/>
              </a:solidFill>
            </a:endParaRPr>
          </a:p>
        </p:txBody>
      </p:sp>
      <p:sp>
        <p:nvSpPr>
          <p:cNvPr id="16" name="TextBox 15">
            <a:extLst>
              <a:ext uri="{FF2B5EF4-FFF2-40B4-BE49-F238E27FC236}">
                <a16:creationId xmlns:a16="http://schemas.microsoft.com/office/drawing/2014/main" id="{B5AF21AC-F8FA-392E-76AA-E79E3CB50EE4}"/>
              </a:ext>
            </a:extLst>
          </p:cNvPr>
          <p:cNvSpPr txBox="1"/>
          <p:nvPr/>
        </p:nvSpPr>
        <p:spPr>
          <a:xfrm>
            <a:off x="8054056" y="4825130"/>
            <a:ext cx="3621741" cy="1477328"/>
          </a:xfrm>
          <a:prstGeom prst="rect">
            <a:avLst/>
          </a:prstGeom>
          <a:noFill/>
        </p:spPr>
        <p:txBody>
          <a:bodyPr wrap="square" rtlCol="0">
            <a:spAutoFit/>
          </a:bodyPr>
          <a:lstStyle/>
          <a:p>
            <a:pPr algn="l"/>
            <a:r>
              <a:rPr lang="en-IE" sz="1800" b="0" i="1" u="none" strike="noStrike" baseline="0" dirty="0">
                <a:solidFill>
                  <a:schemeClr val="bg1"/>
                </a:solidFill>
              </a:rPr>
              <a:t>Microcrystalline sphalerite and later coarse galena replacing matrix to breccia. </a:t>
            </a:r>
          </a:p>
          <a:p>
            <a:pPr algn="l"/>
            <a:endParaRPr lang="en-IE" sz="1800" b="0" i="1" u="none" strike="noStrike" baseline="0" dirty="0">
              <a:solidFill>
                <a:schemeClr val="bg1"/>
              </a:solidFill>
            </a:endParaRPr>
          </a:p>
          <a:p>
            <a:pPr algn="l"/>
            <a:r>
              <a:rPr lang="en-GB" i="1" dirty="0">
                <a:solidFill>
                  <a:schemeClr val="bg1"/>
                </a:solidFill>
              </a:rPr>
              <a:t>Tynagh</a:t>
            </a:r>
            <a:endParaRPr lang="en-IE" i="1" dirty="0">
              <a:solidFill>
                <a:schemeClr val="bg1"/>
              </a:solidFill>
            </a:endParaRPr>
          </a:p>
        </p:txBody>
      </p:sp>
      <p:pic>
        <p:nvPicPr>
          <p:cNvPr id="10" name="Picture 9">
            <a:extLst>
              <a:ext uri="{FF2B5EF4-FFF2-40B4-BE49-F238E27FC236}">
                <a16:creationId xmlns:a16="http://schemas.microsoft.com/office/drawing/2014/main" id="{A121AACC-B3B7-6981-5472-15C9E94A488D}"/>
              </a:ext>
            </a:extLst>
          </p:cNvPr>
          <p:cNvPicPr>
            <a:picLocks noChangeAspect="1"/>
          </p:cNvPicPr>
          <p:nvPr/>
        </p:nvPicPr>
        <p:blipFill>
          <a:blip r:embed="rId8"/>
          <a:stretch>
            <a:fillRect/>
          </a:stretch>
        </p:blipFill>
        <p:spPr>
          <a:xfrm>
            <a:off x="980888" y="3712002"/>
            <a:ext cx="3877715" cy="2281284"/>
          </a:xfrm>
          <a:prstGeom prst="rect">
            <a:avLst/>
          </a:prstGeom>
        </p:spPr>
      </p:pic>
      <p:sp>
        <p:nvSpPr>
          <p:cNvPr id="11" name="TextBox 10">
            <a:extLst>
              <a:ext uri="{FF2B5EF4-FFF2-40B4-BE49-F238E27FC236}">
                <a16:creationId xmlns:a16="http://schemas.microsoft.com/office/drawing/2014/main" id="{8B708898-C8FB-94AB-81BA-494DB6ACEEFA}"/>
              </a:ext>
            </a:extLst>
          </p:cNvPr>
          <p:cNvSpPr txBox="1"/>
          <p:nvPr/>
        </p:nvSpPr>
        <p:spPr>
          <a:xfrm>
            <a:off x="5054138" y="4106487"/>
            <a:ext cx="2011680" cy="1477328"/>
          </a:xfrm>
          <a:prstGeom prst="rect">
            <a:avLst/>
          </a:prstGeom>
          <a:noFill/>
        </p:spPr>
        <p:txBody>
          <a:bodyPr wrap="square" rtlCol="0">
            <a:spAutoFit/>
          </a:bodyPr>
          <a:lstStyle/>
          <a:p>
            <a:r>
              <a:rPr lang="en-GB" i="1" dirty="0">
                <a:solidFill>
                  <a:schemeClr val="bg1"/>
                </a:solidFill>
              </a:rPr>
              <a:t>Collapse breccia of sphalerite clasts in marcasite.</a:t>
            </a:r>
          </a:p>
          <a:p>
            <a:endParaRPr lang="en-GB" i="1" dirty="0">
              <a:solidFill>
                <a:schemeClr val="bg1"/>
              </a:solidFill>
            </a:endParaRPr>
          </a:p>
          <a:p>
            <a:r>
              <a:rPr lang="en-GB" i="1" dirty="0">
                <a:solidFill>
                  <a:schemeClr val="bg1"/>
                </a:solidFill>
              </a:rPr>
              <a:t>Lisheen</a:t>
            </a:r>
            <a:endParaRPr lang="en-IE" i="1" dirty="0">
              <a:solidFill>
                <a:schemeClr val="bg1"/>
              </a:solidFill>
            </a:endParaRPr>
          </a:p>
        </p:txBody>
      </p:sp>
      <p:grpSp>
        <p:nvGrpSpPr>
          <p:cNvPr id="8" name="Group 7">
            <a:extLst>
              <a:ext uri="{FF2B5EF4-FFF2-40B4-BE49-F238E27FC236}">
                <a16:creationId xmlns:a16="http://schemas.microsoft.com/office/drawing/2014/main" id="{E4418F95-5E63-6185-EF40-86CB48AA2A83}"/>
              </a:ext>
            </a:extLst>
          </p:cNvPr>
          <p:cNvGrpSpPr/>
          <p:nvPr/>
        </p:nvGrpSpPr>
        <p:grpSpPr>
          <a:xfrm>
            <a:off x="11016385" y="1725093"/>
            <a:ext cx="562708" cy="307777"/>
            <a:chOff x="3832609" y="3694798"/>
            <a:chExt cx="562708" cy="307777"/>
          </a:xfrm>
        </p:grpSpPr>
        <p:sp>
          <p:nvSpPr>
            <p:cNvPr id="12" name="TextBox 11">
              <a:extLst>
                <a:ext uri="{FF2B5EF4-FFF2-40B4-BE49-F238E27FC236}">
                  <a16:creationId xmlns:a16="http://schemas.microsoft.com/office/drawing/2014/main" id="{5384D079-2226-B41B-0BDD-D024D4F369A3}"/>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4" name="Straight Connector 13">
              <a:extLst>
                <a:ext uri="{FF2B5EF4-FFF2-40B4-BE49-F238E27FC236}">
                  <a16:creationId xmlns:a16="http://schemas.microsoft.com/office/drawing/2014/main" id="{B41F6A79-97F2-6D26-5DCA-6A2049B70B2D}"/>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47D72A8-02C2-58A7-085C-18829BE999CE}"/>
              </a:ext>
            </a:extLst>
          </p:cNvPr>
          <p:cNvGrpSpPr/>
          <p:nvPr/>
        </p:nvGrpSpPr>
        <p:grpSpPr>
          <a:xfrm>
            <a:off x="4193094" y="940151"/>
            <a:ext cx="562708" cy="307777"/>
            <a:chOff x="3832609" y="3694798"/>
            <a:chExt cx="562708" cy="307777"/>
          </a:xfrm>
        </p:grpSpPr>
        <p:sp>
          <p:nvSpPr>
            <p:cNvPr id="18" name="TextBox 17">
              <a:extLst>
                <a:ext uri="{FF2B5EF4-FFF2-40B4-BE49-F238E27FC236}">
                  <a16:creationId xmlns:a16="http://schemas.microsoft.com/office/drawing/2014/main" id="{5A995944-BE80-24BB-9AB0-F35F229D67E7}"/>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5cm</a:t>
              </a:r>
            </a:p>
          </p:txBody>
        </p:sp>
        <p:cxnSp>
          <p:nvCxnSpPr>
            <p:cNvPr id="19" name="Straight Connector 18">
              <a:extLst>
                <a:ext uri="{FF2B5EF4-FFF2-40B4-BE49-F238E27FC236}">
                  <a16:creationId xmlns:a16="http://schemas.microsoft.com/office/drawing/2014/main" id="{90E91658-4E8F-8059-0387-3CEA715AD2B9}"/>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EDBFAD6-FD9D-0099-3AC0-484826F0BFEE}"/>
              </a:ext>
            </a:extLst>
          </p:cNvPr>
          <p:cNvGrpSpPr/>
          <p:nvPr/>
        </p:nvGrpSpPr>
        <p:grpSpPr>
          <a:xfrm>
            <a:off x="4175540" y="3712002"/>
            <a:ext cx="562708" cy="307777"/>
            <a:chOff x="3832609" y="3694798"/>
            <a:chExt cx="562708" cy="307777"/>
          </a:xfrm>
        </p:grpSpPr>
        <p:sp>
          <p:nvSpPr>
            <p:cNvPr id="21" name="TextBox 20">
              <a:extLst>
                <a:ext uri="{FF2B5EF4-FFF2-40B4-BE49-F238E27FC236}">
                  <a16:creationId xmlns:a16="http://schemas.microsoft.com/office/drawing/2014/main" id="{30408006-ADFD-95C1-D187-31104527CB7D}"/>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22" name="Straight Connector 21">
              <a:extLst>
                <a:ext uri="{FF2B5EF4-FFF2-40B4-BE49-F238E27FC236}">
                  <a16:creationId xmlns:a16="http://schemas.microsoft.com/office/drawing/2014/main" id="{62B65E51-BE0B-9168-8E7F-82F446F62DBA}"/>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3447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2A6C5B-DEE4-5E50-20CA-5AB5048A264E}"/>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4648A3AF-14FB-DBE8-CA20-56EA5CB1ED7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0094FE96-9792-B9C4-670E-F06688A786B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303D5190-3ED3-2ACB-8512-EB317328B97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7" name="Picture 4" descr="your image">
            <a:extLst>
              <a:ext uri="{FF2B5EF4-FFF2-40B4-BE49-F238E27FC236}">
                <a16:creationId xmlns:a16="http://schemas.microsoft.com/office/drawing/2014/main" id="{7522E80D-6827-82C9-DF4D-067B03978F6E}"/>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backgroundRemoval t="7349" b="36854" l="57109" r="92969">
                        <a14:foregroundMark x1="58438" y1="8982" x2="65625" y2="8165"/>
                        <a14:foregroundMark x1="65625" y1="8165" x2="75391" y2="10452"/>
                        <a14:foregroundMark x1="75391" y1="10452" x2="75781" y2="11214"/>
                        <a14:foregroundMark x1="77891" y1="23299" x2="78672" y2="24061"/>
                        <a14:foregroundMark x1="60469" y1="7403" x2="80781" y2="11541"/>
                        <a14:foregroundMark x1="80781" y1="11541" x2="84922" y2="13500"/>
                        <a14:foregroundMark x1="87813" y1="14970" x2="90781" y2="18182"/>
                        <a14:foregroundMark x1="90781" y1="18182" x2="90078" y2="23299"/>
                        <a14:foregroundMark x1="90078" y1="23299" x2="91953" y2="23299"/>
                        <a14:foregroundMark x1="73906" y1="9091" x2="75625" y2="9581"/>
                        <a14:foregroundMark x1="91953" y1="20305" x2="92109" y2="21285"/>
                        <a14:foregroundMark x1="92500" y1="20686" x2="92969" y2="21339"/>
                        <a14:foregroundMark x1="72734" y1="8383" x2="73906" y2="8601"/>
                        <a14:foregroundMark x1="58125" y1="25150" x2="64922" y2="26184"/>
                        <a14:foregroundMark x1="64922" y1="26184" x2="65078" y2="26456"/>
                        <a14:foregroundMark x1="63984" y1="31355" x2="64766" y2="32009"/>
                        <a14:foregroundMark x1="57031" y1="27218" x2="57500" y2="30866"/>
                        <a14:foregroundMark x1="57500" y1="30866" x2="64844" y2="36908"/>
                        <a14:foregroundMark x1="64844" y1="36908" x2="66641" y2="36908"/>
                        <a14:foregroundMark x1="57578" y1="8655" x2="57891" y2="8383"/>
                        <a14:foregroundMark x1="57813" y1="31845" x2="57109" y2="30702"/>
                        <a14:foregroundMark x1="64375" y1="27817" x2="67266" y2="25585"/>
                        <a14:foregroundMark x1="67266" y1="25585" x2="67266" y2="25585"/>
                      </a14:backgroundRemoval>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54621" t="5171" r="5935" b="60135"/>
          <a:stretch/>
        </p:blipFill>
        <p:spPr bwMode="auto">
          <a:xfrm>
            <a:off x="1563060" y="611140"/>
            <a:ext cx="3081773" cy="3890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328EB4-5586-6F1C-A798-21AA72728489}"/>
              </a:ext>
            </a:extLst>
          </p:cNvPr>
          <p:cNvSpPr txBox="1"/>
          <p:nvPr/>
        </p:nvSpPr>
        <p:spPr>
          <a:xfrm>
            <a:off x="1629456" y="4537735"/>
            <a:ext cx="3258427" cy="1477328"/>
          </a:xfrm>
          <a:prstGeom prst="rect">
            <a:avLst/>
          </a:prstGeom>
          <a:noFill/>
        </p:spPr>
        <p:txBody>
          <a:bodyPr wrap="square" rtlCol="0">
            <a:spAutoFit/>
          </a:bodyPr>
          <a:lstStyle/>
          <a:p>
            <a:r>
              <a:rPr lang="en-GB" i="1" dirty="0">
                <a:solidFill>
                  <a:schemeClr val="bg1"/>
                </a:solidFill>
              </a:rPr>
              <a:t>Fracture breccia cemented by banded galena, chalcopyrite and dolomite.</a:t>
            </a:r>
          </a:p>
          <a:p>
            <a:endParaRPr lang="en-GB" i="1" dirty="0">
              <a:solidFill>
                <a:schemeClr val="bg1"/>
              </a:solidFill>
            </a:endParaRPr>
          </a:p>
          <a:p>
            <a:r>
              <a:rPr lang="en-GB" i="1" dirty="0">
                <a:solidFill>
                  <a:schemeClr val="bg1"/>
                </a:solidFill>
              </a:rPr>
              <a:t>Sedmochislenitsi</a:t>
            </a:r>
            <a:endParaRPr lang="en-IE" i="1" dirty="0">
              <a:solidFill>
                <a:schemeClr val="bg1"/>
              </a:solidFill>
            </a:endParaRPr>
          </a:p>
        </p:txBody>
      </p:sp>
      <p:pic>
        <p:nvPicPr>
          <p:cNvPr id="9" name="Content Placeholder 4" descr="A picture containing animal&#10;&#10;Description generated with high confidence">
            <a:extLst>
              <a:ext uri="{FF2B5EF4-FFF2-40B4-BE49-F238E27FC236}">
                <a16:creationId xmlns:a16="http://schemas.microsoft.com/office/drawing/2014/main" id="{80F20A9E-EF30-655E-54D3-F62E853039DD}"/>
              </a:ext>
            </a:extLst>
          </p:cNvPr>
          <p:cNvPicPr>
            <a:picLocks noGrp="1" noChangeAspect="1"/>
          </p:cNvPicPr>
          <p:nvPr>
            <p:ph idx="1"/>
          </p:nvPr>
        </p:nvPicPr>
        <p:blipFill>
          <a:blip r:embed="rId6" cstate="screen">
            <a:extLst>
              <a:ext uri="{BEBA8EAE-BF5A-486C-A8C5-ECC9F3942E4B}">
                <a14:imgProps xmlns:a14="http://schemas.microsoft.com/office/drawing/2010/main">
                  <a14:imgLayer r:embed="rId7">
                    <a14:imgEffect>
                      <a14:backgroundRemoval t="8364" b="89980" l="9990" r="89984">
                        <a14:foregroundMark x1="14260" y1="10303" x2="14260" y2="10303"/>
                        <a14:foregroundMark x1="33152" y1="9091" x2="46222" y2="8364"/>
                        <a14:foregroundMark x1="46222" y1="8364" x2="46222" y2="8364"/>
                        <a14:foregroundMark x1="46222" y1="8364" x2="46222" y2="8364"/>
                        <a14:foregroundMark x1="46687" y1="9333" x2="46687" y2="9333"/>
                        <a14:foregroundMark x1="73602" y1="9576" x2="78934" y2="10303"/>
                        <a14:foregroundMark x1="79425" y1="10303" x2="79425" y2="10303"/>
                        <a14:foregroundMark x1="73292" y1="9818" x2="72179" y2="10303"/>
                        <a14:foregroundMark x1="72490" y1="9333" x2="74379" y2="10303"/>
                        <a14:foregroundMark x1="74379" y1="10303" x2="73913" y2="10303"/>
                        <a14:foregroundMark x1="71869" y1="11071" x2="74379" y2="10303"/>
                        <a14:foregroundMark x1="74379" y1="10303" x2="74379" y2="10303"/>
                        <a14:foregroundMark x1="74379" y1="10303" x2="71713" y2="9333"/>
                        <a14:foregroundMark x1="71869" y1="9333" x2="74224" y2="9333"/>
                        <a14:foregroundMark x1="74224" y1="9333" x2="74224" y2="9333"/>
                        <a14:foregroundMark x1="74224" y1="9576" x2="74224" y2="9576"/>
                      </a14:backgroundRemoval>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5023407" y="542526"/>
            <a:ext cx="6836872" cy="4379381"/>
          </a:xfrm>
        </p:spPr>
      </p:pic>
      <p:sp>
        <p:nvSpPr>
          <p:cNvPr id="10" name="TextBox 9">
            <a:extLst>
              <a:ext uri="{FF2B5EF4-FFF2-40B4-BE49-F238E27FC236}">
                <a16:creationId xmlns:a16="http://schemas.microsoft.com/office/drawing/2014/main" id="{314CA683-0325-A188-3331-479BC2445D06}"/>
              </a:ext>
            </a:extLst>
          </p:cNvPr>
          <p:cNvSpPr txBox="1"/>
          <p:nvPr/>
        </p:nvSpPr>
        <p:spPr>
          <a:xfrm>
            <a:off x="6821363" y="4480406"/>
            <a:ext cx="2847571" cy="1754326"/>
          </a:xfrm>
          <a:prstGeom prst="rect">
            <a:avLst/>
          </a:prstGeom>
          <a:noFill/>
        </p:spPr>
        <p:txBody>
          <a:bodyPr wrap="square" rtlCol="0">
            <a:spAutoFit/>
          </a:bodyPr>
          <a:lstStyle/>
          <a:p>
            <a:r>
              <a:rPr lang="en-GB" i="1" dirty="0">
                <a:solidFill>
                  <a:schemeClr val="bg1"/>
                </a:solidFill>
              </a:rPr>
              <a:t>Fracture breccia of galena and minor chalcopyrite cutting earlier pyritized dolomite.</a:t>
            </a:r>
          </a:p>
          <a:p>
            <a:endParaRPr lang="en-GB" i="1" dirty="0">
              <a:solidFill>
                <a:schemeClr val="bg1"/>
              </a:solidFill>
            </a:endParaRPr>
          </a:p>
          <a:p>
            <a:r>
              <a:rPr lang="en-GB" i="1" dirty="0">
                <a:solidFill>
                  <a:schemeClr val="bg1"/>
                </a:solidFill>
              </a:rPr>
              <a:t>Silvermines Lower G-Zone</a:t>
            </a:r>
            <a:endParaRPr lang="en-IE" i="1" dirty="0">
              <a:solidFill>
                <a:schemeClr val="bg1"/>
              </a:solidFill>
            </a:endParaRPr>
          </a:p>
        </p:txBody>
      </p:sp>
      <p:grpSp>
        <p:nvGrpSpPr>
          <p:cNvPr id="12" name="Group 11">
            <a:extLst>
              <a:ext uri="{FF2B5EF4-FFF2-40B4-BE49-F238E27FC236}">
                <a16:creationId xmlns:a16="http://schemas.microsoft.com/office/drawing/2014/main" id="{B5DA18CF-E6AF-1B82-76D7-00983C728D06}"/>
              </a:ext>
            </a:extLst>
          </p:cNvPr>
          <p:cNvGrpSpPr/>
          <p:nvPr/>
        </p:nvGrpSpPr>
        <p:grpSpPr>
          <a:xfrm>
            <a:off x="3832609" y="3694798"/>
            <a:ext cx="562708" cy="307777"/>
            <a:chOff x="3832609" y="3694798"/>
            <a:chExt cx="562708" cy="307777"/>
          </a:xfrm>
        </p:grpSpPr>
        <p:sp>
          <p:nvSpPr>
            <p:cNvPr id="4" name="TextBox 3">
              <a:extLst>
                <a:ext uri="{FF2B5EF4-FFF2-40B4-BE49-F238E27FC236}">
                  <a16:creationId xmlns:a16="http://schemas.microsoft.com/office/drawing/2014/main" id="{E7524448-5BBF-E88E-A497-F515573F03B7}"/>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11" name="Straight Connector 10">
              <a:extLst>
                <a:ext uri="{FF2B5EF4-FFF2-40B4-BE49-F238E27FC236}">
                  <a16:creationId xmlns:a16="http://schemas.microsoft.com/office/drawing/2014/main" id="{DAC9331F-680B-C904-7EBF-76A7E9F50EE9}"/>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3999FA1-EFF7-9CBD-C627-6D9ED04A4486}"/>
              </a:ext>
            </a:extLst>
          </p:cNvPr>
          <p:cNvGrpSpPr/>
          <p:nvPr/>
        </p:nvGrpSpPr>
        <p:grpSpPr>
          <a:xfrm>
            <a:off x="10693540" y="3848686"/>
            <a:ext cx="562708" cy="307777"/>
            <a:chOff x="3832609" y="3694798"/>
            <a:chExt cx="562708" cy="307777"/>
          </a:xfrm>
        </p:grpSpPr>
        <p:sp>
          <p:nvSpPr>
            <p:cNvPr id="14" name="TextBox 13">
              <a:extLst>
                <a:ext uri="{FF2B5EF4-FFF2-40B4-BE49-F238E27FC236}">
                  <a16:creationId xmlns:a16="http://schemas.microsoft.com/office/drawing/2014/main" id="{FD8C8AEC-C8D2-122E-6DC3-658098E4C9D7}"/>
                </a:ext>
              </a:extLst>
            </p:cNvPr>
            <p:cNvSpPr txBox="1"/>
            <p:nvPr/>
          </p:nvSpPr>
          <p:spPr>
            <a:xfrm>
              <a:off x="3867777" y="3694798"/>
              <a:ext cx="494046" cy="307777"/>
            </a:xfrm>
            <a:prstGeom prst="rect">
              <a:avLst/>
            </a:prstGeom>
            <a:noFill/>
          </p:spPr>
          <p:txBody>
            <a:bodyPr wrap="none" rtlCol="0">
              <a:spAutoFit/>
            </a:bodyPr>
            <a:lstStyle/>
            <a:p>
              <a:r>
                <a:rPr lang="en-IE" sz="1400" dirty="0">
                  <a:solidFill>
                    <a:schemeClr val="bg1"/>
                  </a:solidFill>
                </a:rPr>
                <a:t>2cm</a:t>
              </a:r>
            </a:p>
          </p:txBody>
        </p:sp>
        <p:cxnSp>
          <p:nvCxnSpPr>
            <p:cNvPr id="15" name="Straight Connector 14">
              <a:extLst>
                <a:ext uri="{FF2B5EF4-FFF2-40B4-BE49-F238E27FC236}">
                  <a16:creationId xmlns:a16="http://schemas.microsoft.com/office/drawing/2014/main" id="{2D83F0F6-2E32-2F5E-49F9-8B9194FDA9E6}"/>
                </a:ext>
              </a:extLst>
            </p:cNvPr>
            <p:cNvCxnSpPr/>
            <p:nvPr/>
          </p:nvCxnSpPr>
          <p:spPr>
            <a:xfrm>
              <a:off x="3832609" y="4002575"/>
              <a:ext cx="5627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604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F5BEBF3-D31B-1413-CA41-E1B9F329F057}"/>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6C9AB1B9-A8A9-760A-A239-20EDC678519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6" name="Picture 15">
              <a:extLst>
                <a:ext uri="{FF2B5EF4-FFF2-40B4-BE49-F238E27FC236}">
                  <a16:creationId xmlns:a16="http://schemas.microsoft.com/office/drawing/2014/main" id="{61587E08-55A4-47A3-16EE-F32840C293F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7" name="TextBox 16">
              <a:extLst>
                <a:ext uri="{FF2B5EF4-FFF2-40B4-BE49-F238E27FC236}">
                  <a16:creationId xmlns:a16="http://schemas.microsoft.com/office/drawing/2014/main" id="{2BEC8F60-3261-83F2-7DBA-8F2A496F3123}"/>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5" name="Content Placeholder 4" descr="Chart, surface chart&#10;&#10;Description automatically generated">
            <a:extLst>
              <a:ext uri="{FF2B5EF4-FFF2-40B4-BE49-F238E27FC236}">
                <a16:creationId xmlns:a16="http://schemas.microsoft.com/office/drawing/2014/main" id="{C94475E8-1D2A-1D4F-7E48-6AFA2140ED3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6203" y="605675"/>
            <a:ext cx="10914770" cy="6072936"/>
          </a:xfrm>
        </p:spPr>
      </p:pic>
      <p:grpSp>
        <p:nvGrpSpPr>
          <p:cNvPr id="12" name="Group 11">
            <a:extLst>
              <a:ext uri="{FF2B5EF4-FFF2-40B4-BE49-F238E27FC236}">
                <a16:creationId xmlns:a16="http://schemas.microsoft.com/office/drawing/2014/main" id="{DF21146A-0033-B32E-E544-61D27DCBD70C}"/>
              </a:ext>
            </a:extLst>
          </p:cNvPr>
          <p:cNvGrpSpPr/>
          <p:nvPr/>
        </p:nvGrpSpPr>
        <p:grpSpPr>
          <a:xfrm>
            <a:off x="3170890" y="384932"/>
            <a:ext cx="8234850" cy="591511"/>
            <a:chOff x="2486023" y="1064030"/>
            <a:chExt cx="7200902" cy="591511"/>
          </a:xfrm>
        </p:grpSpPr>
        <p:pic>
          <p:nvPicPr>
            <p:cNvPr id="6" name="Picture 5">
              <a:extLst>
                <a:ext uri="{FF2B5EF4-FFF2-40B4-BE49-F238E27FC236}">
                  <a16:creationId xmlns:a16="http://schemas.microsoft.com/office/drawing/2014/main" id="{3BA0CCCC-B127-EBA5-9FCA-E1DB461AA47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06" b="94281" l="4247" r="92740">
                          <a14:foregroundMark x1="7808" y1="49047" x2="17671" y2="24263"/>
                          <a14:foregroundMark x1="29589" y1="7106" x2="30959" y2="8492"/>
                          <a14:foregroundMark x1="73151" y1="59619" x2="44795" y2="91334"/>
                          <a14:foregroundMark x1="44795" y1="91334" x2="44110" y2="91508"/>
                          <a14:foregroundMark x1="90685" y1="25650" x2="92055" y2="42808"/>
                          <a14:foregroundMark x1="28219" y1="80069" x2="33973" y2="85789"/>
                          <a14:foregroundMark x1="47671" y1="94627" x2="50548" y2="94627"/>
                          <a14:foregroundMark x1="4247" y1="50433" x2="5753" y2="46101"/>
                          <a14:foregroundMark x1="92740" y1="22530" x2="92740" y2="22530"/>
                          <a14:foregroundMark x1="92740" y1="22530" x2="92740" y2="22530"/>
                        </a14:backgroundRemoval>
                      </a14:imgEffect>
                    </a14:imgLayer>
                  </a14:imgProps>
                </a:ext>
              </a:extLst>
            </a:blip>
            <a:srcRect l="18112" t="36687" r="19930" b="41112"/>
            <a:stretch/>
          </p:blipFill>
          <p:spPr>
            <a:xfrm>
              <a:off x="5835533" y="1072341"/>
              <a:ext cx="2184517" cy="583200"/>
            </a:xfrm>
            <a:prstGeom prst="rect">
              <a:avLst/>
            </a:prstGeom>
          </p:spPr>
        </p:pic>
        <p:pic>
          <p:nvPicPr>
            <p:cNvPr id="8" name="Picture 7">
              <a:extLst>
                <a:ext uri="{FF2B5EF4-FFF2-40B4-BE49-F238E27FC236}">
                  <a16:creationId xmlns:a16="http://schemas.microsoft.com/office/drawing/2014/main" id="{1A51E7D8-F59C-A48C-F892-4E7D59192B5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95" b="98990" l="9399" r="90293">
                          <a14:foregroundMark x1="61941" y1="32323" x2="63636" y2="33939"/>
                          <a14:foregroundMark x1="19723" y1="91515" x2="45146" y2="93131"/>
                          <a14:foregroundMark x1="42681" y1="98990" x2="44684" y2="98990"/>
                          <a14:foregroundMark x1="90293" y1="62222" x2="90293" y2="64242"/>
                          <a14:foregroundMark x1="45609" y1="9697" x2="47612" y2="9495"/>
                          <a14:foregroundMark x1="34669" y1="98990" x2="36210" y2="98182"/>
                          <a14:backgroundMark x1="25732" y1="98182" x2="26810" y2="98788"/>
                          <a14:backgroundMark x1="39137" y1="98990" x2="39137" y2="99394"/>
                        </a14:backgroundRemoval>
                      </a14:imgEffect>
                    </a14:imgLayer>
                  </a14:imgProps>
                </a:ext>
              </a:extLst>
            </a:blip>
            <a:srcRect l="20605" t="33111" r="23626" b="46747"/>
            <a:stretch/>
          </p:blipFill>
          <p:spPr>
            <a:xfrm>
              <a:off x="8053822" y="1072340"/>
              <a:ext cx="1633103" cy="583200"/>
            </a:xfrm>
            <a:prstGeom prst="rect">
              <a:avLst/>
            </a:prstGeom>
          </p:spPr>
        </p:pic>
        <p:pic>
          <p:nvPicPr>
            <p:cNvPr id="9" name="Picture 8">
              <a:extLst>
                <a:ext uri="{FF2B5EF4-FFF2-40B4-BE49-F238E27FC236}">
                  <a16:creationId xmlns:a16="http://schemas.microsoft.com/office/drawing/2014/main" id="{A5B65803-D41B-F843-DBD6-DE222C48F9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777" b="92829" l="4070" r="96948">
                          <a14:foregroundMark x1="12936" y1="13944" x2="9157" y2="26494"/>
                          <a14:foregroundMark x1="9157" y1="26494" x2="7703" y2="53386"/>
                          <a14:foregroundMark x1="7703" y1="53386" x2="18750" y2="72709"/>
                          <a14:foregroundMark x1="18750" y1="72709" x2="24855" y2="74701"/>
                          <a14:foregroundMark x1="4360" y1="48606" x2="7703" y2="74701"/>
                          <a14:foregroundMark x1="7703" y1="74701" x2="12064" y2="79681"/>
                          <a14:foregroundMark x1="51017" y1="91036" x2="59157" y2="92829"/>
                          <a14:foregroundMark x1="80233" y1="78685" x2="92297" y2="52789"/>
                          <a14:foregroundMark x1="92297" y1="52789" x2="95203" y2="29880"/>
                          <a14:foregroundMark x1="22674" y1="8765" x2="39099" y2="8964"/>
                          <a14:foregroundMark x1="39099" y1="8964" x2="47529" y2="5976"/>
                          <a14:foregroundMark x1="47529" y1="5976" x2="51599" y2="6972"/>
                          <a14:foregroundMark x1="89971" y1="13147" x2="95930" y2="24104"/>
                          <a14:foregroundMark x1="95930" y1="24104" x2="96948" y2="29084"/>
                        </a14:backgroundRemoval>
                      </a14:imgEffect>
                    </a14:imgLayer>
                  </a14:imgProps>
                </a:ext>
              </a:extLst>
            </a:blip>
            <a:srcRect l="6739" t="24043" r="20550" b="41811"/>
            <a:stretch/>
          </p:blipFill>
          <p:spPr>
            <a:xfrm>
              <a:off x="4199139" y="1064030"/>
              <a:ext cx="1604357" cy="581890"/>
            </a:xfrm>
            <a:prstGeom prst="rect">
              <a:avLst/>
            </a:prstGeom>
          </p:spPr>
        </p:pic>
        <p:pic>
          <p:nvPicPr>
            <p:cNvPr id="11" name="Content Placeholder 4" descr="A picture containing mollusk&#10;&#10;Description automatically generated">
              <a:extLst>
                <a:ext uri="{FF2B5EF4-FFF2-40B4-BE49-F238E27FC236}">
                  <a16:creationId xmlns:a16="http://schemas.microsoft.com/office/drawing/2014/main" id="{B2D6FCEB-574D-3C06-6DBE-752329DDDDC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555" b="89916" l="1313" r="98586">
                          <a14:foregroundMark x1="5657" y1="38487" x2="29697" y2="17143"/>
                          <a14:foregroundMark x1="6667" y1="63529" x2="58485" y2="89748"/>
                          <a14:foregroundMark x1="12222" y1="73782" x2="26869" y2="79160"/>
                          <a14:foregroundMark x1="26869" y1="79160" x2="17071" y2="71597"/>
                          <a14:foregroundMark x1="17071" y1="71597" x2="12626" y2="70420"/>
                          <a14:foregroundMark x1="18485" y1="78151" x2="26869" y2="82857"/>
                          <a14:foregroundMark x1="30101" y1="79496" x2="28485" y2="78151"/>
                          <a14:foregroundMark x1="1616" y1="57143" x2="1616" y2="52101"/>
                          <a14:foregroundMark x1="52727" y1="6555" x2="55960" y2="6555"/>
                          <a14:foregroundMark x1="90909" y1="24538" x2="94545" y2="49580"/>
                          <a14:foregroundMark x1="94545" y1="49580" x2="92727" y2="55126"/>
                          <a14:foregroundMark x1="98586" y1="39160" x2="98182" y2="46218"/>
                          <a14:foregroundMark x1="1414" y1="50084" x2="2222" y2="48571"/>
                          <a14:foregroundMark x1="1616" y1="48235" x2="2626" y2="45546"/>
                          <a14:backgroundMark x1="98788" y1="58824" x2="99192" y2="52101"/>
                          <a14:backgroundMark x1="404" y1="48908" x2="606" y2="4722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51902" t="12585" r="32058" b="24273"/>
            <a:stretch/>
          </p:blipFill>
          <p:spPr>
            <a:xfrm rot="5400000">
              <a:off x="3029814" y="520585"/>
              <a:ext cx="583450" cy="1671031"/>
            </a:xfrm>
            <a:prstGeom prst="rect">
              <a:avLst/>
            </a:prstGeom>
          </p:spPr>
        </p:pic>
      </p:grpSp>
      <p:sp>
        <p:nvSpPr>
          <p:cNvPr id="13" name="TextBox 12">
            <a:extLst>
              <a:ext uri="{FF2B5EF4-FFF2-40B4-BE49-F238E27FC236}">
                <a16:creationId xmlns:a16="http://schemas.microsoft.com/office/drawing/2014/main" id="{E8F7DA1A-66B8-7941-8631-F228F86FBED4}"/>
              </a:ext>
            </a:extLst>
          </p:cNvPr>
          <p:cNvSpPr txBox="1"/>
          <p:nvPr/>
        </p:nvSpPr>
        <p:spPr>
          <a:xfrm>
            <a:off x="4171795" y="5905593"/>
            <a:ext cx="2266950" cy="430887"/>
          </a:xfrm>
          <a:prstGeom prst="rect">
            <a:avLst/>
          </a:prstGeom>
          <a:solidFill>
            <a:schemeClr val="bg1"/>
          </a:solidFill>
          <a:ln>
            <a:solidFill>
              <a:schemeClr val="tx1"/>
            </a:solidFill>
          </a:ln>
        </p:spPr>
        <p:txBody>
          <a:bodyPr wrap="square" rtlCol="0">
            <a:spAutoFit/>
          </a:bodyPr>
          <a:lstStyle/>
          <a:p>
            <a:r>
              <a:rPr lang="en-GB" sz="1100" i="1" dirty="0">
                <a:solidFill>
                  <a:srgbClr val="7030A0"/>
                </a:solidFill>
              </a:rPr>
              <a:t>After </a:t>
            </a:r>
            <a:r>
              <a:rPr lang="en-IE" sz="1100" i="1" dirty="0">
                <a:solidFill>
                  <a:srgbClr val="7030A0"/>
                </a:solidFill>
                <a:effectLst/>
                <a:latin typeface="Calibri" panose="020F0502020204030204" pitchFamily="34" charset="0"/>
                <a:ea typeface="Calibri" panose="020F0502020204030204" pitchFamily="34" charset="0"/>
              </a:rPr>
              <a:t>Minčeva-</a:t>
            </a:r>
            <a:r>
              <a:rPr lang="en-IE" sz="1100" i="1" dirty="0" err="1">
                <a:solidFill>
                  <a:srgbClr val="7030A0"/>
                </a:solidFill>
                <a:effectLst/>
                <a:latin typeface="Calibri" panose="020F0502020204030204" pitchFamily="34" charset="0"/>
                <a:ea typeface="Calibri" panose="020F0502020204030204" pitchFamily="34" charset="0"/>
              </a:rPr>
              <a:t>Stefanova</a:t>
            </a:r>
            <a:r>
              <a:rPr lang="en-IE" sz="1100" i="1" dirty="0">
                <a:solidFill>
                  <a:srgbClr val="7030A0"/>
                </a:solidFill>
                <a:effectLst/>
                <a:latin typeface="Calibri" panose="020F0502020204030204" pitchFamily="34" charset="0"/>
                <a:ea typeface="Calibri" panose="020F0502020204030204" pitchFamily="34" charset="0"/>
              </a:rPr>
              <a:t>, (1965) </a:t>
            </a:r>
          </a:p>
          <a:p>
            <a:r>
              <a:rPr lang="en-IE" sz="1100" i="1" dirty="0">
                <a:solidFill>
                  <a:srgbClr val="7030A0"/>
                </a:solidFill>
                <a:effectLst/>
                <a:latin typeface="Calibri" panose="020F0502020204030204" pitchFamily="34" charset="0"/>
                <a:ea typeface="Calibri" panose="020F0502020204030204" pitchFamily="34" charset="0"/>
              </a:rPr>
              <a:t>and </a:t>
            </a:r>
            <a:r>
              <a:rPr lang="en-IE" sz="1100" i="1" dirty="0" err="1">
                <a:solidFill>
                  <a:srgbClr val="7030A0"/>
                </a:solidFill>
                <a:effectLst/>
                <a:latin typeface="Calibri" panose="020F0502020204030204" pitchFamily="34" charset="0"/>
                <a:ea typeface="Calibri" panose="020F0502020204030204" pitchFamily="34" charset="0"/>
              </a:rPr>
              <a:t>Atanassov</a:t>
            </a:r>
            <a:r>
              <a:rPr lang="en-IE" sz="1100" i="1" dirty="0">
                <a:solidFill>
                  <a:srgbClr val="7030A0"/>
                </a:solidFill>
                <a:effectLst/>
                <a:latin typeface="Calibri" panose="020F0502020204030204" pitchFamily="34" charset="0"/>
                <a:ea typeface="Calibri" panose="020F0502020204030204" pitchFamily="34" charset="0"/>
              </a:rPr>
              <a:t> &amp; Kirov (1973)</a:t>
            </a:r>
            <a:endParaRPr lang="en-IE" sz="1100" i="1" dirty="0">
              <a:solidFill>
                <a:srgbClr val="7030A0"/>
              </a:solidFill>
            </a:endParaRPr>
          </a:p>
        </p:txBody>
      </p:sp>
      <p:sp>
        <p:nvSpPr>
          <p:cNvPr id="2" name="Rectangle 1">
            <a:extLst>
              <a:ext uri="{FF2B5EF4-FFF2-40B4-BE49-F238E27FC236}">
                <a16:creationId xmlns:a16="http://schemas.microsoft.com/office/drawing/2014/main" id="{AE03D4CB-DC48-C564-7109-617A0F3E9017}"/>
              </a:ext>
            </a:extLst>
          </p:cNvPr>
          <p:cNvSpPr/>
          <p:nvPr/>
        </p:nvSpPr>
        <p:spPr>
          <a:xfrm>
            <a:off x="1088968" y="3624350"/>
            <a:ext cx="10382596" cy="2726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BF97CC23-46B4-27E2-138C-F3E9DF98FCED}"/>
              </a:ext>
            </a:extLst>
          </p:cNvPr>
          <p:cNvSpPr/>
          <p:nvPr/>
        </p:nvSpPr>
        <p:spPr>
          <a:xfrm>
            <a:off x="457200" y="606829"/>
            <a:ext cx="482138" cy="6068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E1D8FB3-3FB5-8C67-43A5-F98F960AF8EE}"/>
              </a:ext>
            </a:extLst>
          </p:cNvPr>
          <p:cNvSpPr txBox="1"/>
          <p:nvPr/>
        </p:nvSpPr>
        <p:spPr>
          <a:xfrm rot="16200000">
            <a:off x="83128" y="2352502"/>
            <a:ext cx="1334020" cy="369332"/>
          </a:xfrm>
          <a:prstGeom prst="rect">
            <a:avLst/>
          </a:prstGeom>
          <a:noFill/>
        </p:spPr>
        <p:txBody>
          <a:bodyPr wrap="none" rtlCol="0">
            <a:spAutoFit/>
          </a:bodyPr>
          <a:lstStyle/>
          <a:p>
            <a:r>
              <a:rPr lang="en-GB" dirty="0">
                <a:solidFill>
                  <a:srgbClr val="FF0000"/>
                </a:solidFill>
              </a:rPr>
              <a:t>Zn-Pb Phase</a:t>
            </a:r>
            <a:endParaRPr lang="en-IE" dirty="0">
              <a:solidFill>
                <a:srgbClr val="FF0000"/>
              </a:solidFill>
            </a:endParaRPr>
          </a:p>
        </p:txBody>
      </p:sp>
      <p:sp>
        <p:nvSpPr>
          <p:cNvPr id="7" name="TextBox 6">
            <a:extLst>
              <a:ext uri="{FF2B5EF4-FFF2-40B4-BE49-F238E27FC236}">
                <a16:creationId xmlns:a16="http://schemas.microsoft.com/office/drawing/2014/main" id="{B8921294-6A7F-240D-5555-13B9A01B45AA}"/>
              </a:ext>
            </a:extLst>
          </p:cNvPr>
          <p:cNvSpPr txBox="1"/>
          <p:nvPr/>
        </p:nvSpPr>
        <p:spPr>
          <a:xfrm rot="16200000">
            <a:off x="225063" y="4774276"/>
            <a:ext cx="1039067" cy="369332"/>
          </a:xfrm>
          <a:prstGeom prst="rect">
            <a:avLst/>
          </a:prstGeom>
          <a:noFill/>
        </p:spPr>
        <p:txBody>
          <a:bodyPr wrap="none" rtlCol="0">
            <a:spAutoFit/>
          </a:bodyPr>
          <a:lstStyle/>
          <a:p>
            <a:r>
              <a:rPr lang="en-GB" dirty="0">
                <a:solidFill>
                  <a:srgbClr val="FF0000"/>
                </a:solidFill>
              </a:rPr>
              <a:t>Cu Phase</a:t>
            </a:r>
            <a:endParaRPr lang="en-IE" dirty="0">
              <a:solidFill>
                <a:srgbClr val="FF0000"/>
              </a:solidFill>
            </a:endParaRPr>
          </a:p>
        </p:txBody>
      </p:sp>
    </p:spTree>
    <p:extLst>
      <p:ext uri="{BB962C8B-B14F-4D97-AF65-F5344CB8AC3E}">
        <p14:creationId xmlns:p14="http://schemas.microsoft.com/office/powerpoint/2010/main" val="3665340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B050F30-164F-0DC9-5873-0C35D7E0CBBC}"/>
              </a:ext>
            </a:extLst>
          </p:cNvPr>
          <p:cNvGrpSpPr/>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B7F4670-7283-E2DE-0901-E8592E844DA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2" name="Picture 11">
              <a:extLst>
                <a:ext uri="{FF2B5EF4-FFF2-40B4-BE49-F238E27FC236}">
                  <a16:creationId xmlns:a16="http://schemas.microsoft.com/office/drawing/2014/main" id="{768B9E9E-9507-F43B-1C7F-C96F66C12D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3" name="TextBox 12">
              <a:extLst>
                <a:ext uri="{FF2B5EF4-FFF2-40B4-BE49-F238E27FC236}">
                  <a16:creationId xmlns:a16="http://schemas.microsoft.com/office/drawing/2014/main" id="{4F44CA5C-02B2-E85A-9115-771299D8098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6" name="Rectangle 15">
            <a:extLst>
              <a:ext uri="{FF2B5EF4-FFF2-40B4-BE49-F238E27FC236}">
                <a16:creationId xmlns:a16="http://schemas.microsoft.com/office/drawing/2014/main" id="{78270463-CCB7-ADDE-B30B-37BC9A061702}"/>
              </a:ext>
            </a:extLst>
          </p:cNvPr>
          <p:cNvSpPr/>
          <p:nvPr/>
        </p:nvSpPr>
        <p:spPr>
          <a:xfrm>
            <a:off x="447870" y="662474"/>
            <a:ext cx="7492481" cy="59156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a:extLst>
              <a:ext uri="{FF2B5EF4-FFF2-40B4-BE49-F238E27FC236}">
                <a16:creationId xmlns:a16="http://schemas.microsoft.com/office/drawing/2014/main" id="{C26AA054-980A-784C-29AA-3C029200B662}"/>
              </a:ext>
            </a:extLst>
          </p:cNvPr>
          <p:cNvPicPr>
            <a:picLocks noChangeAspect="1"/>
          </p:cNvPicPr>
          <p:nvPr/>
        </p:nvPicPr>
        <p:blipFill rotWithShape="1">
          <a:blip r:embed="rId4"/>
          <a:srcRect l="1603" t="24007" r="13933"/>
          <a:stretch/>
        </p:blipFill>
        <p:spPr>
          <a:xfrm>
            <a:off x="685262" y="1231641"/>
            <a:ext cx="7122665" cy="2519354"/>
          </a:xfrm>
          <a:prstGeom prst="rect">
            <a:avLst/>
          </a:prstGeom>
        </p:spPr>
      </p:pic>
      <p:pic>
        <p:nvPicPr>
          <p:cNvPr id="19" name="Picture 18">
            <a:extLst>
              <a:ext uri="{FF2B5EF4-FFF2-40B4-BE49-F238E27FC236}">
                <a16:creationId xmlns:a16="http://schemas.microsoft.com/office/drawing/2014/main" id="{738A73C9-1BBC-0CFD-BE8F-C04919FE8E4E}"/>
              </a:ext>
            </a:extLst>
          </p:cNvPr>
          <p:cNvPicPr>
            <a:picLocks noChangeAspect="1"/>
          </p:cNvPicPr>
          <p:nvPr/>
        </p:nvPicPr>
        <p:blipFill rotWithShape="1">
          <a:blip r:embed="rId5"/>
          <a:srcRect t="11761"/>
          <a:stretch/>
        </p:blipFill>
        <p:spPr>
          <a:xfrm>
            <a:off x="547947" y="4049486"/>
            <a:ext cx="7345750" cy="2425960"/>
          </a:xfrm>
          <a:prstGeom prst="rect">
            <a:avLst/>
          </a:prstGeom>
        </p:spPr>
      </p:pic>
      <p:cxnSp>
        <p:nvCxnSpPr>
          <p:cNvPr id="21" name="Straight Connector 20">
            <a:extLst>
              <a:ext uri="{FF2B5EF4-FFF2-40B4-BE49-F238E27FC236}">
                <a16:creationId xmlns:a16="http://schemas.microsoft.com/office/drawing/2014/main" id="{B1BE67FF-8E33-236E-9D14-CD8AFB574D1C}"/>
              </a:ext>
            </a:extLst>
          </p:cNvPr>
          <p:cNvCxnSpPr/>
          <p:nvPr/>
        </p:nvCxnSpPr>
        <p:spPr>
          <a:xfrm flipV="1">
            <a:off x="7203233" y="1175657"/>
            <a:ext cx="0" cy="238863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1BA040F-D273-F44E-DD14-172745D9C6FA}"/>
              </a:ext>
            </a:extLst>
          </p:cNvPr>
          <p:cNvCxnSpPr/>
          <p:nvPr/>
        </p:nvCxnSpPr>
        <p:spPr>
          <a:xfrm flipV="1">
            <a:off x="7791061" y="1184988"/>
            <a:ext cx="0" cy="2397967"/>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6D66497-F4C6-5FF6-00BF-F4BFAECF92E7}"/>
              </a:ext>
            </a:extLst>
          </p:cNvPr>
          <p:cNvCxnSpPr/>
          <p:nvPr/>
        </p:nvCxnSpPr>
        <p:spPr>
          <a:xfrm>
            <a:off x="3620278" y="1184988"/>
            <a:ext cx="0" cy="2388636"/>
          </a:xfrm>
          <a:prstGeom prst="line">
            <a:avLst/>
          </a:prstGeom>
        </p:spPr>
        <p:style>
          <a:lnRef idx="1">
            <a:schemeClr val="dk1"/>
          </a:lnRef>
          <a:fillRef idx="0">
            <a:schemeClr val="dk1"/>
          </a:fillRef>
          <a:effectRef idx="0">
            <a:schemeClr val="dk1"/>
          </a:effectRef>
          <a:fontRef idx="minor">
            <a:schemeClr val="tx1"/>
          </a:fontRef>
        </p:style>
      </p:cxnSp>
      <p:sp>
        <p:nvSpPr>
          <p:cNvPr id="28" name="Arrow: Right 27">
            <a:extLst>
              <a:ext uri="{FF2B5EF4-FFF2-40B4-BE49-F238E27FC236}">
                <a16:creationId xmlns:a16="http://schemas.microsoft.com/office/drawing/2014/main" id="{9896AE3C-A884-6486-8B97-1857C4C37132}"/>
              </a:ext>
            </a:extLst>
          </p:cNvPr>
          <p:cNvSpPr/>
          <p:nvPr/>
        </p:nvSpPr>
        <p:spPr>
          <a:xfrm>
            <a:off x="1838131" y="943582"/>
            <a:ext cx="5878285" cy="111967"/>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636655BF-77E9-1AAD-90B0-096C5F610ABE}"/>
              </a:ext>
            </a:extLst>
          </p:cNvPr>
          <p:cNvSpPr txBox="1"/>
          <p:nvPr/>
        </p:nvSpPr>
        <p:spPr>
          <a:xfrm>
            <a:off x="8145624" y="1651518"/>
            <a:ext cx="3946849" cy="1077218"/>
          </a:xfrm>
          <a:prstGeom prst="rect">
            <a:avLst/>
          </a:prstGeom>
          <a:noFill/>
        </p:spPr>
        <p:txBody>
          <a:bodyPr wrap="square" rtlCol="0">
            <a:spAutoFit/>
          </a:bodyPr>
          <a:lstStyle/>
          <a:p>
            <a:r>
              <a:rPr lang="en-GB" dirty="0">
                <a:solidFill>
                  <a:schemeClr val="bg1"/>
                </a:solidFill>
              </a:rPr>
              <a:t>Sedmochislenitsi  Zn-Pb Orebodies</a:t>
            </a:r>
          </a:p>
          <a:p>
            <a:endParaRPr lang="en-GB" dirty="0">
              <a:solidFill>
                <a:schemeClr val="bg1"/>
              </a:solidFill>
            </a:endParaRPr>
          </a:p>
          <a:p>
            <a:r>
              <a:rPr lang="en-GB" sz="1400" i="1" dirty="0">
                <a:solidFill>
                  <a:schemeClr val="bg1"/>
                </a:solidFill>
              </a:rPr>
              <a:t>After </a:t>
            </a:r>
            <a:r>
              <a:rPr lang="en-IE" sz="1400" i="1" dirty="0">
                <a:solidFill>
                  <a:schemeClr val="bg1"/>
                </a:solidFill>
                <a:effectLst/>
                <a:latin typeface="Calibri" panose="020F0502020204030204" pitchFamily="34" charset="0"/>
                <a:ea typeface="Calibri" panose="020F0502020204030204" pitchFamily="34" charset="0"/>
              </a:rPr>
              <a:t>Minčeva-</a:t>
            </a:r>
            <a:r>
              <a:rPr lang="en-IE" sz="1400" i="1" dirty="0" err="1">
                <a:solidFill>
                  <a:schemeClr val="bg1"/>
                </a:solidFill>
                <a:effectLst/>
                <a:latin typeface="Calibri" panose="020F0502020204030204" pitchFamily="34" charset="0"/>
                <a:ea typeface="Calibri" panose="020F0502020204030204" pitchFamily="34" charset="0"/>
              </a:rPr>
              <a:t>Stefanova</a:t>
            </a:r>
            <a:r>
              <a:rPr lang="en-IE" sz="1400" i="1" dirty="0">
                <a:solidFill>
                  <a:schemeClr val="bg1"/>
                </a:solidFill>
                <a:effectLst/>
                <a:latin typeface="Calibri" panose="020F0502020204030204" pitchFamily="34" charset="0"/>
                <a:ea typeface="Calibri" panose="020F0502020204030204" pitchFamily="34" charset="0"/>
              </a:rPr>
              <a:t>, (1965) </a:t>
            </a:r>
          </a:p>
          <a:p>
            <a:r>
              <a:rPr lang="en-IE" sz="1400" i="1" dirty="0">
                <a:solidFill>
                  <a:schemeClr val="bg1"/>
                </a:solidFill>
                <a:effectLst/>
                <a:latin typeface="Calibri" panose="020F0502020204030204" pitchFamily="34" charset="0"/>
                <a:ea typeface="Calibri" panose="020F0502020204030204" pitchFamily="34" charset="0"/>
              </a:rPr>
              <a:t>and </a:t>
            </a:r>
            <a:r>
              <a:rPr lang="en-IE" sz="1400" i="1" dirty="0" err="1">
                <a:solidFill>
                  <a:schemeClr val="bg1"/>
                </a:solidFill>
                <a:effectLst/>
                <a:latin typeface="Calibri" panose="020F0502020204030204" pitchFamily="34" charset="0"/>
                <a:ea typeface="Calibri" panose="020F0502020204030204" pitchFamily="34" charset="0"/>
              </a:rPr>
              <a:t>Atanassov</a:t>
            </a:r>
            <a:r>
              <a:rPr lang="en-IE" sz="1400" i="1" dirty="0">
                <a:solidFill>
                  <a:schemeClr val="bg1"/>
                </a:solidFill>
                <a:effectLst/>
                <a:latin typeface="Calibri" panose="020F0502020204030204" pitchFamily="34" charset="0"/>
                <a:ea typeface="Calibri" panose="020F0502020204030204" pitchFamily="34" charset="0"/>
              </a:rPr>
              <a:t> &amp; Kirov (1973)</a:t>
            </a:r>
            <a:endParaRPr lang="en-IE" sz="1400" i="1" dirty="0">
              <a:solidFill>
                <a:schemeClr val="bg1"/>
              </a:solidFill>
            </a:endParaRPr>
          </a:p>
        </p:txBody>
      </p:sp>
      <p:sp>
        <p:nvSpPr>
          <p:cNvPr id="32" name="TextBox 31">
            <a:extLst>
              <a:ext uri="{FF2B5EF4-FFF2-40B4-BE49-F238E27FC236}">
                <a16:creationId xmlns:a16="http://schemas.microsoft.com/office/drawing/2014/main" id="{70E4E9D5-6611-DD53-B63C-9C02054ED4ED}"/>
              </a:ext>
            </a:extLst>
          </p:cNvPr>
          <p:cNvSpPr txBox="1"/>
          <p:nvPr/>
        </p:nvSpPr>
        <p:spPr>
          <a:xfrm>
            <a:off x="8182947" y="4180114"/>
            <a:ext cx="3592286" cy="861774"/>
          </a:xfrm>
          <a:prstGeom prst="rect">
            <a:avLst/>
          </a:prstGeom>
          <a:noFill/>
        </p:spPr>
        <p:txBody>
          <a:bodyPr wrap="square" rtlCol="0">
            <a:spAutoFit/>
          </a:bodyPr>
          <a:lstStyle/>
          <a:p>
            <a:r>
              <a:rPr lang="en-GB" dirty="0">
                <a:solidFill>
                  <a:schemeClr val="bg1"/>
                </a:solidFill>
              </a:rPr>
              <a:t>Lisheen Main Zone Zn-Pb, Ireland</a:t>
            </a:r>
          </a:p>
          <a:p>
            <a:endParaRPr lang="en-GB" dirty="0">
              <a:solidFill>
                <a:schemeClr val="bg1"/>
              </a:solidFill>
            </a:endParaRPr>
          </a:p>
          <a:p>
            <a:r>
              <a:rPr lang="en-GB" sz="1400" i="1" dirty="0">
                <a:solidFill>
                  <a:schemeClr val="bg1"/>
                </a:solidFill>
              </a:rPr>
              <a:t>After Doran (2022)</a:t>
            </a:r>
            <a:endParaRPr lang="en-IE" sz="1400" i="1" dirty="0">
              <a:solidFill>
                <a:schemeClr val="bg1"/>
              </a:solidFill>
            </a:endParaRPr>
          </a:p>
        </p:txBody>
      </p:sp>
      <p:sp>
        <p:nvSpPr>
          <p:cNvPr id="2" name="TextBox 1">
            <a:extLst>
              <a:ext uri="{FF2B5EF4-FFF2-40B4-BE49-F238E27FC236}">
                <a16:creationId xmlns:a16="http://schemas.microsoft.com/office/drawing/2014/main" id="{38BD5B7B-AFDC-117C-45D5-2FAFE92AB4F9}"/>
              </a:ext>
            </a:extLst>
          </p:cNvPr>
          <p:cNvSpPr txBox="1"/>
          <p:nvPr/>
        </p:nvSpPr>
        <p:spPr>
          <a:xfrm>
            <a:off x="2261063" y="648393"/>
            <a:ext cx="5586152" cy="338554"/>
          </a:xfrm>
          <a:prstGeom prst="rect">
            <a:avLst/>
          </a:prstGeom>
          <a:noFill/>
        </p:spPr>
        <p:txBody>
          <a:bodyPr wrap="square" rtlCol="0">
            <a:spAutoFit/>
          </a:bodyPr>
          <a:lstStyle/>
          <a:p>
            <a:r>
              <a:rPr lang="en-IE" sz="1600" dirty="0">
                <a:solidFill>
                  <a:srgbClr val="FF0000"/>
                </a:solidFill>
              </a:rPr>
              <a:t>Pre “ore”                                    Main ore stage                            Late</a:t>
            </a:r>
          </a:p>
        </p:txBody>
      </p:sp>
    </p:spTree>
    <p:extLst>
      <p:ext uri="{BB962C8B-B14F-4D97-AF65-F5344CB8AC3E}">
        <p14:creationId xmlns:p14="http://schemas.microsoft.com/office/powerpoint/2010/main" val="3498296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B050F30-164F-0DC9-5873-0C35D7E0CBBC}"/>
              </a:ext>
            </a:extLst>
          </p:cNvPr>
          <p:cNvGrpSpPr/>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B7F4670-7283-E2DE-0901-E8592E844DA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2" name="Picture 11">
              <a:extLst>
                <a:ext uri="{FF2B5EF4-FFF2-40B4-BE49-F238E27FC236}">
                  <a16:creationId xmlns:a16="http://schemas.microsoft.com/office/drawing/2014/main" id="{768B9E9E-9507-F43B-1C7F-C96F66C12D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3" name="TextBox 12">
              <a:extLst>
                <a:ext uri="{FF2B5EF4-FFF2-40B4-BE49-F238E27FC236}">
                  <a16:creationId xmlns:a16="http://schemas.microsoft.com/office/drawing/2014/main" id="{4F44CA5C-02B2-E85A-9115-771299D8098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15" name="Rectangle 14">
            <a:extLst>
              <a:ext uri="{FF2B5EF4-FFF2-40B4-BE49-F238E27FC236}">
                <a16:creationId xmlns:a16="http://schemas.microsoft.com/office/drawing/2014/main" id="{9C72DD0D-59E5-905A-0C69-E94A247056DA}"/>
              </a:ext>
            </a:extLst>
          </p:cNvPr>
          <p:cNvSpPr/>
          <p:nvPr/>
        </p:nvSpPr>
        <p:spPr>
          <a:xfrm>
            <a:off x="513184" y="765109"/>
            <a:ext cx="6382138" cy="5533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5">
            <a:extLst>
              <a:ext uri="{FF2B5EF4-FFF2-40B4-BE49-F238E27FC236}">
                <a16:creationId xmlns:a16="http://schemas.microsoft.com/office/drawing/2014/main" id="{85A9782C-F220-6D54-8120-41D37E456431}"/>
              </a:ext>
            </a:extLst>
          </p:cNvPr>
          <p:cNvSpPr txBox="1"/>
          <p:nvPr/>
        </p:nvSpPr>
        <p:spPr>
          <a:xfrm>
            <a:off x="7427167" y="1660849"/>
            <a:ext cx="3946849" cy="1077218"/>
          </a:xfrm>
          <a:prstGeom prst="rect">
            <a:avLst/>
          </a:prstGeom>
          <a:noFill/>
        </p:spPr>
        <p:txBody>
          <a:bodyPr wrap="square" rtlCol="0">
            <a:spAutoFit/>
          </a:bodyPr>
          <a:lstStyle/>
          <a:p>
            <a:r>
              <a:rPr lang="en-GB" dirty="0">
                <a:solidFill>
                  <a:schemeClr val="bg1"/>
                </a:solidFill>
              </a:rPr>
              <a:t>Sedmochislenitsi  Copper Orebodies</a:t>
            </a:r>
          </a:p>
          <a:p>
            <a:endParaRPr lang="en-GB" dirty="0">
              <a:solidFill>
                <a:schemeClr val="bg1"/>
              </a:solidFill>
            </a:endParaRPr>
          </a:p>
          <a:p>
            <a:r>
              <a:rPr lang="en-GB" sz="1400" i="1" dirty="0">
                <a:solidFill>
                  <a:schemeClr val="bg1"/>
                </a:solidFill>
              </a:rPr>
              <a:t>After </a:t>
            </a:r>
            <a:r>
              <a:rPr lang="en-IE" sz="1400" i="1" dirty="0">
                <a:solidFill>
                  <a:schemeClr val="bg1"/>
                </a:solidFill>
                <a:effectLst/>
                <a:latin typeface="Calibri" panose="020F0502020204030204" pitchFamily="34" charset="0"/>
                <a:ea typeface="Calibri" panose="020F0502020204030204" pitchFamily="34" charset="0"/>
              </a:rPr>
              <a:t>Minčeva-</a:t>
            </a:r>
            <a:r>
              <a:rPr lang="en-IE" sz="1400" i="1" dirty="0" err="1">
                <a:solidFill>
                  <a:schemeClr val="bg1"/>
                </a:solidFill>
                <a:effectLst/>
                <a:latin typeface="Calibri" panose="020F0502020204030204" pitchFamily="34" charset="0"/>
                <a:ea typeface="Calibri" panose="020F0502020204030204" pitchFamily="34" charset="0"/>
              </a:rPr>
              <a:t>Stefanova</a:t>
            </a:r>
            <a:r>
              <a:rPr lang="en-IE" sz="1400" i="1" dirty="0">
                <a:solidFill>
                  <a:schemeClr val="bg1"/>
                </a:solidFill>
                <a:effectLst/>
                <a:latin typeface="Calibri" panose="020F0502020204030204" pitchFamily="34" charset="0"/>
                <a:ea typeface="Calibri" panose="020F0502020204030204" pitchFamily="34" charset="0"/>
              </a:rPr>
              <a:t>, (1965) </a:t>
            </a:r>
          </a:p>
          <a:p>
            <a:r>
              <a:rPr lang="en-IE" sz="1400" i="1" dirty="0">
                <a:solidFill>
                  <a:schemeClr val="bg1"/>
                </a:solidFill>
                <a:effectLst/>
                <a:latin typeface="Calibri" panose="020F0502020204030204" pitchFamily="34" charset="0"/>
                <a:ea typeface="Calibri" panose="020F0502020204030204" pitchFamily="34" charset="0"/>
              </a:rPr>
              <a:t>and </a:t>
            </a:r>
            <a:r>
              <a:rPr lang="en-IE" sz="1400" i="1" dirty="0" err="1">
                <a:solidFill>
                  <a:schemeClr val="bg1"/>
                </a:solidFill>
                <a:effectLst/>
                <a:latin typeface="Calibri" panose="020F0502020204030204" pitchFamily="34" charset="0"/>
                <a:ea typeface="Calibri" panose="020F0502020204030204" pitchFamily="34" charset="0"/>
              </a:rPr>
              <a:t>Atanassov</a:t>
            </a:r>
            <a:r>
              <a:rPr lang="en-IE" sz="1400" i="1" dirty="0">
                <a:solidFill>
                  <a:schemeClr val="bg1"/>
                </a:solidFill>
                <a:effectLst/>
                <a:latin typeface="Calibri" panose="020F0502020204030204" pitchFamily="34" charset="0"/>
                <a:ea typeface="Calibri" panose="020F0502020204030204" pitchFamily="34" charset="0"/>
              </a:rPr>
              <a:t> &amp; Kirov (1973)</a:t>
            </a:r>
            <a:endParaRPr lang="en-IE" sz="1400" i="1" dirty="0">
              <a:solidFill>
                <a:schemeClr val="bg1"/>
              </a:solidFill>
            </a:endParaRPr>
          </a:p>
        </p:txBody>
      </p:sp>
      <p:sp>
        <p:nvSpPr>
          <p:cNvPr id="17" name="TextBox 16">
            <a:extLst>
              <a:ext uri="{FF2B5EF4-FFF2-40B4-BE49-F238E27FC236}">
                <a16:creationId xmlns:a16="http://schemas.microsoft.com/office/drawing/2014/main" id="{BE3183C8-975D-424F-3128-5D2AAAE4C891}"/>
              </a:ext>
            </a:extLst>
          </p:cNvPr>
          <p:cNvSpPr txBox="1"/>
          <p:nvPr/>
        </p:nvSpPr>
        <p:spPr>
          <a:xfrm>
            <a:off x="7464490" y="4189445"/>
            <a:ext cx="3172408" cy="861774"/>
          </a:xfrm>
          <a:prstGeom prst="rect">
            <a:avLst/>
          </a:prstGeom>
          <a:noFill/>
        </p:spPr>
        <p:txBody>
          <a:bodyPr wrap="square" rtlCol="0">
            <a:spAutoFit/>
          </a:bodyPr>
          <a:lstStyle/>
          <a:p>
            <a:r>
              <a:rPr lang="en-GB" dirty="0">
                <a:solidFill>
                  <a:schemeClr val="bg1"/>
                </a:solidFill>
              </a:rPr>
              <a:t>Gortdrum Cu-Hg-Ag, Ireland</a:t>
            </a:r>
          </a:p>
          <a:p>
            <a:endParaRPr lang="en-GB" dirty="0">
              <a:solidFill>
                <a:schemeClr val="bg1"/>
              </a:solidFill>
            </a:endParaRPr>
          </a:p>
          <a:p>
            <a:r>
              <a:rPr lang="en-GB" sz="1400" i="1" dirty="0">
                <a:solidFill>
                  <a:schemeClr val="bg1"/>
                </a:solidFill>
              </a:rPr>
              <a:t>After Steed (1975)</a:t>
            </a:r>
            <a:endParaRPr lang="en-IE" sz="1400" i="1" dirty="0">
              <a:solidFill>
                <a:schemeClr val="bg1"/>
              </a:solidFill>
            </a:endParaRPr>
          </a:p>
        </p:txBody>
      </p:sp>
      <p:pic>
        <p:nvPicPr>
          <p:cNvPr id="19" name="Picture 18">
            <a:extLst>
              <a:ext uri="{FF2B5EF4-FFF2-40B4-BE49-F238E27FC236}">
                <a16:creationId xmlns:a16="http://schemas.microsoft.com/office/drawing/2014/main" id="{7DAFA048-E5ED-D379-92A3-E38C588C7DF6}"/>
              </a:ext>
            </a:extLst>
          </p:cNvPr>
          <p:cNvPicPr>
            <a:picLocks noChangeAspect="1"/>
          </p:cNvPicPr>
          <p:nvPr/>
        </p:nvPicPr>
        <p:blipFill>
          <a:blip r:embed="rId4"/>
          <a:stretch>
            <a:fillRect/>
          </a:stretch>
        </p:blipFill>
        <p:spPr>
          <a:xfrm>
            <a:off x="643811" y="3445959"/>
            <a:ext cx="5178491" cy="2664123"/>
          </a:xfrm>
          <a:prstGeom prst="rect">
            <a:avLst/>
          </a:prstGeom>
        </p:spPr>
      </p:pic>
      <p:pic>
        <p:nvPicPr>
          <p:cNvPr id="21" name="Picture 20">
            <a:extLst>
              <a:ext uri="{FF2B5EF4-FFF2-40B4-BE49-F238E27FC236}">
                <a16:creationId xmlns:a16="http://schemas.microsoft.com/office/drawing/2014/main" id="{31B46769-B1C1-F0C1-6F0A-043261DF51E8}"/>
              </a:ext>
            </a:extLst>
          </p:cNvPr>
          <p:cNvPicPr>
            <a:picLocks noChangeAspect="1"/>
          </p:cNvPicPr>
          <p:nvPr/>
        </p:nvPicPr>
        <p:blipFill>
          <a:blip r:embed="rId5"/>
          <a:stretch>
            <a:fillRect/>
          </a:stretch>
        </p:blipFill>
        <p:spPr>
          <a:xfrm>
            <a:off x="666553" y="1123863"/>
            <a:ext cx="5127758" cy="2223954"/>
          </a:xfrm>
          <a:prstGeom prst="rect">
            <a:avLst/>
          </a:prstGeom>
        </p:spPr>
      </p:pic>
      <p:cxnSp>
        <p:nvCxnSpPr>
          <p:cNvPr id="23" name="Straight Connector 22">
            <a:extLst>
              <a:ext uri="{FF2B5EF4-FFF2-40B4-BE49-F238E27FC236}">
                <a16:creationId xmlns:a16="http://schemas.microsoft.com/office/drawing/2014/main" id="{23713C94-2936-26C5-55E1-E77E8EB591C3}"/>
              </a:ext>
            </a:extLst>
          </p:cNvPr>
          <p:cNvCxnSpPr/>
          <p:nvPr/>
        </p:nvCxnSpPr>
        <p:spPr>
          <a:xfrm flipV="1">
            <a:off x="4469363" y="1147665"/>
            <a:ext cx="0" cy="2090057"/>
          </a:xfrm>
          <a:prstGeom prst="line">
            <a:avLst/>
          </a:prstGeom>
        </p:spPr>
        <p:style>
          <a:lnRef idx="1">
            <a:schemeClr val="dk1"/>
          </a:lnRef>
          <a:fillRef idx="0">
            <a:schemeClr val="dk1"/>
          </a:fillRef>
          <a:effectRef idx="0">
            <a:schemeClr val="dk1"/>
          </a:effectRef>
          <a:fontRef idx="minor">
            <a:schemeClr val="tx1"/>
          </a:fontRef>
        </p:style>
      </p:cxnSp>
      <p:sp>
        <p:nvSpPr>
          <p:cNvPr id="2" name="Arrow: Right 1">
            <a:extLst>
              <a:ext uri="{FF2B5EF4-FFF2-40B4-BE49-F238E27FC236}">
                <a16:creationId xmlns:a16="http://schemas.microsoft.com/office/drawing/2014/main" id="{33546F32-E54E-5563-C40B-B6F3CCA31214}"/>
              </a:ext>
            </a:extLst>
          </p:cNvPr>
          <p:cNvSpPr/>
          <p:nvPr/>
        </p:nvSpPr>
        <p:spPr>
          <a:xfrm>
            <a:off x="1961804" y="989214"/>
            <a:ext cx="3715790" cy="66501"/>
          </a:xfrm>
          <a:prstGeom prst="rightArrow">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4B8BBB52-DE0A-4B0D-8EB3-370E4F6563AF}"/>
              </a:ext>
            </a:extLst>
          </p:cNvPr>
          <p:cNvSpPr txBox="1"/>
          <p:nvPr/>
        </p:nvSpPr>
        <p:spPr>
          <a:xfrm>
            <a:off x="2685011" y="731521"/>
            <a:ext cx="3250277" cy="307777"/>
          </a:xfrm>
          <a:prstGeom prst="rect">
            <a:avLst/>
          </a:prstGeom>
          <a:noFill/>
        </p:spPr>
        <p:txBody>
          <a:bodyPr wrap="square" rtlCol="0">
            <a:spAutoFit/>
          </a:bodyPr>
          <a:lstStyle/>
          <a:p>
            <a:r>
              <a:rPr lang="en-IE" sz="1400" dirty="0">
                <a:solidFill>
                  <a:srgbClr val="FF0000"/>
                </a:solidFill>
              </a:rPr>
              <a:t>Main Ore Stage                        Ag / Hg</a:t>
            </a:r>
          </a:p>
        </p:txBody>
      </p:sp>
    </p:spTree>
    <p:extLst>
      <p:ext uri="{BB962C8B-B14F-4D97-AF65-F5344CB8AC3E}">
        <p14:creationId xmlns:p14="http://schemas.microsoft.com/office/powerpoint/2010/main" val="374985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2CFEF6-6ECF-84EB-A640-8438CBDC34E9}"/>
              </a:ext>
            </a:extLst>
          </p:cNvPr>
          <p:cNvGrpSpPr/>
          <p:nvPr/>
        </p:nvGrpSpPr>
        <p:grpSpPr>
          <a:xfrm>
            <a:off x="0" y="9629"/>
            <a:ext cx="12192000" cy="6858000"/>
            <a:chOff x="0" y="0"/>
            <a:chExt cx="12192000" cy="6858000"/>
          </a:xfrm>
        </p:grpSpPr>
        <p:sp>
          <p:nvSpPr>
            <p:cNvPr id="5" name="Rectangle 4">
              <a:extLst>
                <a:ext uri="{FF2B5EF4-FFF2-40B4-BE49-F238E27FC236}">
                  <a16:creationId xmlns:a16="http://schemas.microsoft.com/office/drawing/2014/main" id="{8CD26DE5-4438-6CAE-3F81-0BDAF1755B7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EBD53B42-B903-3E66-5574-E03E47BEBFD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37DAA834-F0FF-E8F9-009B-A1E4D720529F}"/>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35" name="Picture 34">
            <a:extLst>
              <a:ext uri="{FF2B5EF4-FFF2-40B4-BE49-F238E27FC236}">
                <a16:creationId xmlns:a16="http://schemas.microsoft.com/office/drawing/2014/main" id="{76E605EF-F2C6-92B0-5D1E-6C12CB71A74C}"/>
              </a:ext>
            </a:extLst>
          </p:cNvPr>
          <p:cNvPicPr>
            <a:picLocks noChangeAspect="1"/>
          </p:cNvPicPr>
          <p:nvPr/>
        </p:nvPicPr>
        <p:blipFill rotWithShape="1">
          <a:blip r:embed="rId5"/>
          <a:srcRect r="17283"/>
          <a:stretch/>
        </p:blipFill>
        <p:spPr>
          <a:xfrm>
            <a:off x="776421" y="1310756"/>
            <a:ext cx="4340702" cy="1609524"/>
          </a:xfrm>
          <a:prstGeom prst="rect">
            <a:avLst/>
          </a:prstGeom>
        </p:spPr>
      </p:pic>
      <p:pic>
        <p:nvPicPr>
          <p:cNvPr id="9" name="Picture 8">
            <a:extLst>
              <a:ext uri="{FF2B5EF4-FFF2-40B4-BE49-F238E27FC236}">
                <a16:creationId xmlns:a16="http://schemas.microsoft.com/office/drawing/2014/main" id="{0A98BB77-47EF-1287-C063-41D043F4F9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396233" y="-36789"/>
            <a:ext cx="676419" cy="432262"/>
          </a:xfrm>
          <a:prstGeom prst="rect">
            <a:avLst/>
          </a:prstGeom>
        </p:spPr>
      </p:pic>
      <p:sp>
        <p:nvSpPr>
          <p:cNvPr id="2" name="Title 1">
            <a:extLst>
              <a:ext uri="{FF2B5EF4-FFF2-40B4-BE49-F238E27FC236}">
                <a16:creationId xmlns:a16="http://schemas.microsoft.com/office/drawing/2014/main" id="{3F98C70B-1833-772D-6A43-9ABF61665EEE}"/>
              </a:ext>
            </a:extLst>
          </p:cNvPr>
          <p:cNvSpPr>
            <a:spLocks noGrp="1"/>
          </p:cNvSpPr>
          <p:nvPr>
            <p:ph type="title"/>
          </p:nvPr>
        </p:nvSpPr>
        <p:spPr>
          <a:xfrm>
            <a:off x="708802" y="372745"/>
            <a:ext cx="10515600" cy="1325563"/>
          </a:xfrm>
        </p:spPr>
        <p:txBody>
          <a:bodyPr>
            <a:normAutofit/>
          </a:bodyPr>
          <a:lstStyle/>
          <a:p>
            <a:r>
              <a:rPr lang="en-IE" sz="2400" dirty="0" err="1">
                <a:solidFill>
                  <a:schemeClr val="accent4"/>
                </a:solidFill>
              </a:rPr>
              <a:t>Vares</a:t>
            </a:r>
            <a:r>
              <a:rPr lang="en-IE" sz="2400" dirty="0">
                <a:solidFill>
                  <a:schemeClr val="accent4"/>
                </a:solidFill>
              </a:rPr>
              <a:t> (</a:t>
            </a:r>
            <a:r>
              <a:rPr lang="en-IE" sz="2400" dirty="0" err="1">
                <a:solidFill>
                  <a:schemeClr val="accent4"/>
                </a:solidFill>
              </a:rPr>
              <a:t>Rupice</a:t>
            </a:r>
            <a:r>
              <a:rPr lang="en-IE" sz="2400" dirty="0">
                <a:solidFill>
                  <a:schemeClr val="accent4"/>
                </a:solidFill>
              </a:rPr>
              <a:t>), Bosnia</a:t>
            </a:r>
          </a:p>
        </p:txBody>
      </p:sp>
      <p:sp>
        <p:nvSpPr>
          <p:cNvPr id="19" name="TextBox 18">
            <a:extLst>
              <a:ext uri="{FF2B5EF4-FFF2-40B4-BE49-F238E27FC236}">
                <a16:creationId xmlns:a16="http://schemas.microsoft.com/office/drawing/2014/main" id="{5790174E-2BC3-D771-62AE-C0DA75C28F6F}"/>
              </a:ext>
            </a:extLst>
          </p:cNvPr>
          <p:cNvSpPr txBox="1"/>
          <p:nvPr/>
        </p:nvSpPr>
        <p:spPr>
          <a:xfrm>
            <a:off x="786806" y="5393734"/>
            <a:ext cx="5626745" cy="646331"/>
          </a:xfrm>
          <a:prstGeom prst="rect">
            <a:avLst/>
          </a:prstGeom>
          <a:noFill/>
        </p:spPr>
        <p:txBody>
          <a:bodyPr wrap="square" rtlCol="0">
            <a:spAutoFit/>
          </a:bodyPr>
          <a:lstStyle/>
          <a:p>
            <a:r>
              <a:rPr lang="en-IE" dirty="0" err="1">
                <a:solidFill>
                  <a:schemeClr val="accent4"/>
                </a:solidFill>
              </a:rPr>
              <a:t>Rupice</a:t>
            </a:r>
            <a:r>
              <a:rPr lang="en-IE" dirty="0">
                <a:solidFill>
                  <a:schemeClr val="accent4"/>
                </a:solidFill>
              </a:rPr>
              <a:t> SedEx  </a:t>
            </a:r>
            <a:r>
              <a:rPr lang="en-IE" dirty="0">
                <a:solidFill>
                  <a:schemeClr val="bg1"/>
                </a:solidFill>
              </a:rPr>
              <a:t>12.0Mt @ 4.1% Zn, 2.6% Pb, 0.6% Cu, 149 g/t Ag, 1.4 g/t Au, 25.1% BaSO</a:t>
            </a:r>
            <a:r>
              <a:rPr lang="en-IE" baseline="-25000" dirty="0">
                <a:solidFill>
                  <a:schemeClr val="bg1"/>
                </a:solidFill>
              </a:rPr>
              <a:t>4</a:t>
            </a:r>
          </a:p>
        </p:txBody>
      </p:sp>
      <p:sp>
        <p:nvSpPr>
          <p:cNvPr id="20" name="TextBox 19">
            <a:extLst>
              <a:ext uri="{FF2B5EF4-FFF2-40B4-BE49-F238E27FC236}">
                <a16:creationId xmlns:a16="http://schemas.microsoft.com/office/drawing/2014/main" id="{C0EE2AE0-4469-9EFC-E448-35EC8B920BEB}"/>
              </a:ext>
            </a:extLst>
          </p:cNvPr>
          <p:cNvSpPr txBox="1"/>
          <p:nvPr/>
        </p:nvSpPr>
        <p:spPr>
          <a:xfrm>
            <a:off x="767776" y="5969099"/>
            <a:ext cx="4923361" cy="646331"/>
          </a:xfrm>
          <a:prstGeom prst="rect">
            <a:avLst/>
          </a:prstGeom>
          <a:noFill/>
        </p:spPr>
        <p:txBody>
          <a:bodyPr wrap="square" rtlCol="0">
            <a:spAutoFit/>
          </a:bodyPr>
          <a:lstStyle/>
          <a:p>
            <a:r>
              <a:rPr lang="en-IE" dirty="0" err="1">
                <a:solidFill>
                  <a:schemeClr val="accent4"/>
                </a:solidFill>
              </a:rPr>
              <a:t>Vares</a:t>
            </a:r>
            <a:r>
              <a:rPr lang="en-IE" dirty="0">
                <a:solidFill>
                  <a:schemeClr val="accent4"/>
                </a:solidFill>
              </a:rPr>
              <a:t> Fe Ore   </a:t>
            </a:r>
            <a:r>
              <a:rPr lang="en-IE" dirty="0">
                <a:solidFill>
                  <a:schemeClr val="bg1"/>
                </a:solidFill>
              </a:rPr>
              <a:t>147.4Mt @ 32.8% Fe (siderite),  24.2Mt 31.7% Fe (haematite)</a:t>
            </a:r>
          </a:p>
        </p:txBody>
      </p:sp>
      <p:sp>
        <p:nvSpPr>
          <p:cNvPr id="33" name="TextBox 32">
            <a:extLst>
              <a:ext uri="{FF2B5EF4-FFF2-40B4-BE49-F238E27FC236}">
                <a16:creationId xmlns:a16="http://schemas.microsoft.com/office/drawing/2014/main" id="{EACB4E20-DFD5-2D69-06C5-613AD84D4F94}"/>
              </a:ext>
            </a:extLst>
          </p:cNvPr>
          <p:cNvSpPr txBox="1"/>
          <p:nvPr/>
        </p:nvSpPr>
        <p:spPr>
          <a:xfrm>
            <a:off x="736139" y="3025128"/>
            <a:ext cx="6900727" cy="2369880"/>
          </a:xfrm>
          <a:prstGeom prst="rect">
            <a:avLst/>
          </a:prstGeom>
          <a:noFill/>
        </p:spPr>
        <p:txBody>
          <a:bodyPr wrap="square" rtlCol="0">
            <a:spAutoFit/>
          </a:bodyPr>
          <a:lstStyle/>
          <a:p>
            <a:pPr algn="just"/>
            <a:r>
              <a:rPr lang="en-IE" dirty="0">
                <a:solidFill>
                  <a:schemeClr val="bg1"/>
                </a:solidFill>
              </a:rPr>
              <a:t>The </a:t>
            </a:r>
            <a:r>
              <a:rPr lang="en-IE" dirty="0" err="1">
                <a:solidFill>
                  <a:schemeClr val="bg1"/>
                </a:solidFill>
              </a:rPr>
              <a:t>Rupice</a:t>
            </a:r>
            <a:r>
              <a:rPr lang="en-IE" dirty="0">
                <a:solidFill>
                  <a:schemeClr val="bg1"/>
                </a:solidFill>
              </a:rPr>
              <a:t> deposit at </a:t>
            </a:r>
            <a:r>
              <a:rPr lang="en-IE" dirty="0" err="1">
                <a:solidFill>
                  <a:schemeClr val="bg1"/>
                </a:solidFill>
              </a:rPr>
              <a:t>Vares</a:t>
            </a:r>
            <a:r>
              <a:rPr lang="en-IE" dirty="0">
                <a:solidFill>
                  <a:schemeClr val="bg1"/>
                </a:solidFill>
              </a:rPr>
              <a:t> was historically mined in the 1970’s with production totalling around 30Mt, and is currently being developed by Adriatic Metals plc.</a:t>
            </a:r>
          </a:p>
          <a:p>
            <a:endParaRPr lang="en-IE" sz="100" dirty="0">
              <a:solidFill>
                <a:schemeClr val="bg1"/>
              </a:solidFill>
            </a:endParaRPr>
          </a:p>
          <a:p>
            <a:pPr algn="just"/>
            <a:r>
              <a:rPr lang="en-IE" dirty="0">
                <a:solidFill>
                  <a:schemeClr val="bg1"/>
                </a:solidFill>
              </a:rPr>
              <a:t>Ag, Zn, Pb, Cu, Au and barite mineralization occurs within a dolomite unit within a Triassic-aged flysch sequence of shales, cherts, calcwackes and arenaceous limestones. T</a:t>
            </a:r>
            <a:r>
              <a:rPr lang="en-US" dirty="0">
                <a:solidFill>
                  <a:schemeClr val="bg1"/>
                </a:solidFill>
              </a:rPr>
              <a:t>he principal host to mineralization is a poorly sorted polymict breccia, showing variation in clast type and size. Mineralization is present in both matrix and clasts.</a:t>
            </a:r>
            <a:endParaRPr lang="en-IE" dirty="0">
              <a:solidFill>
                <a:schemeClr val="bg1"/>
              </a:solidFill>
            </a:endParaRPr>
          </a:p>
        </p:txBody>
      </p:sp>
      <p:grpSp>
        <p:nvGrpSpPr>
          <p:cNvPr id="41" name="Group 40">
            <a:extLst>
              <a:ext uri="{FF2B5EF4-FFF2-40B4-BE49-F238E27FC236}">
                <a16:creationId xmlns:a16="http://schemas.microsoft.com/office/drawing/2014/main" id="{B73236E4-BEE7-D2B1-498C-234391DA1BA2}"/>
              </a:ext>
            </a:extLst>
          </p:cNvPr>
          <p:cNvGrpSpPr/>
          <p:nvPr/>
        </p:nvGrpSpPr>
        <p:grpSpPr>
          <a:xfrm>
            <a:off x="7761355" y="179342"/>
            <a:ext cx="4192765" cy="6547311"/>
            <a:chOff x="7748119" y="310689"/>
            <a:chExt cx="4192765" cy="6547311"/>
          </a:xfrm>
        </p:grpSpPr>
        <p:pic>
          <p:nvPicPr>
            <p:cNvPr id="14" name="Picture 13">
              <a:extLst>
                <a:ext uri="{FF2B5EF4-FFF2-40B4-BE49-F238E27FC236}">
                  <a16:creationId xmlns:a16="http://schemas.microsoft.com/office/drawing/2014/main" id="{69DDB2A2-A3FD-7F63-C02E-53C7AFE4B905}"/>
                </a:ext>
              </a:extLst>
            </p:cNvPr>
            <p:cNvPicPr>
              <a:picLocks noChangeAspect="1"/>
            </p:cNvPicPr>
            <p:nvPr/>
          </p:nvPicPr>
          <p:blipFill>
            <a:blip r:embed="rId6"/>
            <a:stretch>
              <a:fillRect/>
            </a:stretch>
          </p:blipFill>
          <p:spPr>
            <a:xfrm>
              <a:off x="7751007" y="3658757"/>
              <a:ext cx="4189877" cy="1537569"/>
            </a:xfrm>
            <a:prstGeom prst="rect">
              <a:avLst/>
            </a:prstGeom>
          </p:spPr>
        </p:pic>
        <p:pic>
          <p:nvPicPr>
            <p:cNvPr id="16" name="Picture 15">
              <a:extLst>
                <a:ext uri="{FF2B5EF4-FFF2-40B4-BE49-F238E27FC236}">
                  <a16:creationId xmlns:a16="http://schemas.microsoft.com/office/drawing/2014/main" id="{20842B58-C2BB-2626-3920-1CD1B3945252}"/>
                </a:ext>
              </a:extLst>
            </p:cNvPr>
            <p:cNvPicPr>
              <a:picLocks noChangeAspect="1"/>
            </p:cNvPicPr>
            <p:nvPr/>
          </p:nvPicPr>
          <p:blipFill rotWithShape="1">
            <a:blip r:embed="rId7"/>
            <a:srcRect l="739" r="1"/>
            <a:stretch/>
          </p:blipFill>
          <p:spPr>
            <a:xfrm>
              <a:off x="7760222" y="5302575"/>
              <a:ext cx="4180662" cy="1555425"/>
            </a:xfrm>
            <a:prstGeom prst="rect">
              <a:avLst/>
            </a:prstGeom>
          </p:spPr>
        </p:pic>
        <p:grpSp>
          <p:nvGrpSpPr>
            <p:cNvPr id="37" name="Group 36">
              <a:extLst>
                <a:ext uri="{FF2B5EF4-FFF2-40B4-BE49-F238E27FC236}">
                  <a16:creationId xmlns:a16="http://schemas.microsoft.com/office/drawing/2014/main" id="{9ED67975-984A-FE4F-06CA-74605845FEDA}"/>
                </a:ext>
              </a:extLst>
            </p:cNvPr>
            <p:cNvGrpSpPr/>
            <p:nvPr/>
          </p:nvGrpSpPr>
          <p:grpSpPr>
            <a:xfrm>
              <a:off x="7748119" y="310689"/>
              <a:ext cx="4180663" cy="1537569"/>
              <a:chOff x="776422" y="1372933"/>
              <a:chExt cx="4180663" cy="1537569"/>
            </a:xfrm>
          </p:grpSpPr>
          <p:pic>
            <p:nvPicPr>
              <p:cNvPr id="12" name="Picture 11">
                <a:extLst>
                  <a:ext uri="{FF2B5EF4-FFF2-40B4-BE49-F238E27FC236}">
                    <a16:creationId xmlns:a16="http://schemas.microsoft.com/office/drawing/2014/main" id="{BDC40869-0D6D-631A-8065-FD63937D2A84}"/>
                  </a:ext>
                </a:extLst>
              </p:cNvPr>
              <p:cNvPicPr>
                <a:picLocks noChangeAspect="1"/>
              </p:cNvPicPr>
              <p:nvPr/>
            </p:nvPicPr>
            <p:blipFill>
              <a:blip r:embed="rId8"/>
              <a:stretch>
                <a:fillRect/>
              </a:stretch>
            </p:blipFill>
            <p:spPr>
              <a:xfrm>
                <a:off x="776422" y="1372933"/>
                <a:ext cx="4180663" cy="1537569"/>
              </a:xfrm>
              <a:prstGeom prst="rect">
                <a:avLst/>
              </a:prstGeom>
            </p:spPr>
          </p:pic>
          <p:sp>
            <p:nvSpPr>
              <p:cNvPr id="21" name="TextBox 20">
                <a:extLst>
                  <a:ext uri="{FF2B5EF4-FFF2-40B4-BE49-F238E27FC236}">
                    <a16:creationId xmlns:a16="http://schemas.microsoft.com/office/drawing/2014/main" id="{46E76373-707A-E8D4-29F8-113A9B79FAF4}"/>
                  </a:ext>
                </a:extLst>
              </p:cNvPr>
              <p:cNvSpPr txBox="1"/>
              <p:nvPr/>
            </p:nvSpPr>
            <p:spPr>
              <a:xfrm>
                <a:off x="1642902" y="2459204"/>
                <a:ext cx="1298432" cy="276999"/>
              </a:xfrm>
              <a:prstGeom prst="rect">
                <a:avLst/>
              </a:prstGeom>
              <a:noFill/>
            </p:spPr>
            <p:txBody>
              <a:bodyPr wrap="none" rtlCol="0">
                <a:spAutoFit/>
              </a:bodyPr>
              <a:lstStyle/>
              <a:p>
                <a:r>
                  <a:rPr lang="en-IE" sz="1200" dirty="0">
                    <a:solidFill>
                      <a:srgbClr val="FFFF00"/>
                    </a:solidFill>
                  </a:rPr>
                  <a:t>Mineralized clasts</a:t>
                </a:r>
              </a:p>
            </p:txBody>
          </p:sp>
          <p:cxnSp>
            <p:nvCxnSpPr>
              <p:cNvPr id="24" name="Straight Arrow Connector 23">
                <a:extLst>
                  <a:ext uri="{FF2B5EF4-FFF2-40B4-BE49-F238E27FC236}">
                    <a16:creationId xmlns:a16="http://schemas.microsoft.com/office/drawing/2014/main" id="{1D00B749-D54C-8710-A5F4-C7070C260AB7}"/>
                  </a:ext>
                </a:extLst>
              </p:cNvPr>
              <p:cNvCxnSpPr>
                <a:stCxn id="21" idx="0"/>
              </p:cNvCxnSpPr>
              <p:nvPr/>
            </p:nvCxnSpPr>
            <p:spPr>
              <a:xfrm flipH="1" flipV="1">
                <a:off x="2286000" y="2110154"/>
                <a:ext cx="6118" cy="34905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B15F4C-854B-E57B-A110-7D4301C3F671}"/>
                  </a:ext>
                </a:extLst>
              </p:cNvPr>
              <p:cNvCxnSpPr>
                <a:cxnSpLocks/>
                <a:stCxn id="21" idx="0"/>
              </p:cNvCxnSpPr>
              <p:nvPr/>
            </p:nvCxnSpPr>
            <p:spPr>
              <a:xfrm flipV="1">
                <a:off x="2292118" y="2361008"/>
                <a:ext cx="1164262" cy="9819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475A533-E8E8-947A-7910-7E954CC7C66A}"/>
                </a:ext>
              </a:extLst>
            </p:cNvPr>
            <p:cNvGrpSpPr/>
            <p:nvPr/>
          </p:nvGrpSpPr>
          <p:grpSpPr>
            <a:xfrm>
              <a:off x="7748119" y="1934807"/>
              <a:ext cx="4180661" cy="1600621"/>
              <a:chOff x="5135373" y="2971389"/>
              <a:chExt cx="4180661" cy="1600621"/>
            </a:xfrm>
          </p:grpSpPr>
          <p:grpSp>
            <p:nvGrpSpPr>
              <p:cNvPr id="36" name="Group 35">
                <a:extLst>
                  <a:ext uri="{FF2B5EF4-FFF2-40B4-BE49-F238E27FC236}">
                    <a16:creationId xmlns:a16="http://schemas.microsoft.com/office/drawing/2014/main" id="{9A935CAF-0288-E183-A3DF-126883A491F8}"/>
                  </a:ext>
                </a:extLst>
              </p:cNvPr>
              <p:cNvGrpSpPr/>
              <p:nvPr/>
            </p:nvGrpSpPr>
            <p:grpSpPr>
              <a:xfrm>
                <a:off x="5135373" y="3008169"/>
                <a:ext cx="4180661" cy="1563841"/>
                <a:chOff x="5135373" y="3008301"/>
                <a:chExt cx="4180661" cy="1563841"/>
              </a:xfrm>
            </p:grpSpPr>
            <p:pic>
              <p:nvPicPr>
                <p:cNvPr id="18" name="Picture 17">
                  <a:extLst>
                    <a:ext uri="{FF2B5EF4-FFF2-40B4-BE49-F238E27FC236}">
                      <a16:creationId xmlns:a16="http://schemas.microsoft.com/office/drawing/2014/main" id="{8572519A-1BF4-45D8-1848-DE3CCC805944}"/>
                    </a:ext>
                  </a:extLst>
                </p:cNvPr>
                <p:cNvPicPr>
                  <a:picLocks noChangeAspect="1"/>
                </p:cNvPicPr>
                <p:nvPr/>
              </p:nvPicPr>
              <p:blipFill rotWithShape="1">
                <a:blip r:embed="rId9"/>
                <a:srcRect l="10520" r="32099"/>
                <a:stretch/>
              </p:blipFill>
              <p:spPr>
                <a:xfrm rot="5400000">
                  <a:off x="6443783" y="1699891"/>
                  <a:ext cx="1563841" cy="4180661"/>
                </a:xfrm>
                <a:prstGeom prst="rect">
                  <a:avLst/>
                </a:prstGeom>
              </p:spPr>
            </p:pic>
            <p:sp>
              <p:nvSpPr>
                <p:cNvPr id="28" name="TextBox 27">
                  <a:extLst>
                    <a:ext uri="{FF2B5EF4-FFF2-40B4-BE49-F238E27FC236}">
                      <a16:creationId xmlns:a16="http://schemas.microsoft.com/office/drawing/2014/main" id="{50848519-E6AE-02E4-B296-BA1B990EA8A2}"/>
                    </a:ext>
                  </a:extLst>
                </p:cNvPr>
                <p:cNvSpPr txBox="1"/>
                <p:nvPr/>
              </p:nvSpPr>
              <p:spPr>
                <a:xfrm>
                  <a:off x="7686112" y="4061514"/>
                  <a:ext cx="1379032" cy="461665"/>
                </a:xfrm>
                <a:prstGeom prst="rect">
                  <a:avLst/>
                </a:prstGeom>
                <a:noFill/>
              </p:spPr>
              <p:txBody>
                <a:bodyPr wrap="none" rtlCol="0">
                  <a:spAutoFit/>
                </a:bodyPr>
                <a:lstStyle/>
                <a:p>
                  <a:r>
                    <a:rPr lang="en-IE" sz="1200" dirty="0">
                      <a:solidFill>
                        <a:srgbClr val="FFFF00"/>
                      </a:solidFill>
                    </a:rPr>
                    <a:t>Lath shaped barite </a:t>
                  </a:r>
                </a:p>
                <a:p>
                  <a:r>
                    <a:rPr lang="en-IE" sz="1200" dirty="0">
                      <a:solidFill>
                        <a:srgbClr val="FFFF00"/>
                      </a:solidFill>
                    </a:rPr>
                    <a:t>after gypsum (??)</a:t>
                  </a:r>
                </a:p>
              </p:txBody>
            </p:sp>
            <p:cxnSp>
              <p:nvCxnSpPr>
                <p:cNvPr id="29" name="Straight Arrow Connector 28">
                  <a:extLst>
                    <a:ext uri="{FF2B5EF4-FFF2-40B4-BE49-F238E27FC236}">
                      <a16:creationId xmlns:a16="http://schemas.microsoft.com/office/drawing/2014/main" id="{1729F9DB-BDED-58CF-B2C5-770B90D7C15B}"/>
                    </a:ext>
                  </a:extLst>
                </p:cNvPr>
                <p:cNvCxnSpPr>
                  <a:cxnSpLocks/>
                </p:cNvCxnSpPr>
                <p:nvPr/>
              </p:nvCxnSpPr>
              <p:spPr>
                <a:xfrm flipH="1" flipV="1">
                  <a:off x="6884377" y="4117821"/>
                  <a:ext cx="801735" cy="18433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B77FF56-E802-4F43-98FF-ED19FB9C9B3D}"/>
                    </a:ext>
                  </a:extLst>
                </p:cNvPr>
                <p:cNvCxnSpPr>
                  <a:cxnSpLocks/>
                </p:cNvCxnSpPr>
                <p:nvPr/>
              </p:nvCxnSpPr>
              <p:spPr>
                <a:xfrm flipH="1" flipV="1">
                  <a:off x="7622931" y="3465005"/>
                  <a:ext cx="63181" cy="82734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B9F059FE-B889-2244-3FBB-CF82F7AC692A}"/>
                  </a:ext>
                </a:extLst>
              </p:cNvPr>
              <p:cNvSpPr/>
              <p:nvPr/>
            </p:nvSpPr>
            <p:spPr>
              <a:xfrm>
                <a:off x="5201298" y="3229447"/>
                <a:ext cx="551217" cy="5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TextBox 38">
                <a:extLst>
                  <a:ext uri="{FF2B5EF4-FFF2-40B4-BE49-F238E27FC236}">
                    <a16:creationId xmlns:a16="http://schemas.microsoft.com/office/drawing/2014/main" id="{D52FE161-AE8F-6BCA-335F-6F7F38B1E247}"/>
                  </a:ext>
                </a:extLst>
              </p:cNvPr>
              <p:cNvSpPr txBox="1"/>
              <p:nvPr/>
            </p:nvSpPr>
            <p:spPr>
              <a:xfrm>
                <a:off x="5201298" y="2971389"/>
                <a:ext cx="650631" cy="292388"/>
              </a:xfrm>
              <a:prstGeom prst="rect">
                <a:avLst/>
              </a:prstGeom>
              <a:noFill/>
            </p:spPr>
            <p:txBody>
              <a:bodyPr wrap="square" rtlCol="0">
                <a:spAutoFit/>
              </a:bodyPr>
              <a:lstStyle/>
              <a:p>
                <a:r>
                  <a:rPr lang="en-IE" sz="1300" dirty="0">
                    <a:solidFill>
                      <a:schemeClr val="bg1"/>
                    </a:solidFill>
                    <a:latin typeface="Arial" panose="020B0604020202020204" pitchFamily="34" charset="0"/>
                    <a:cs typeface="Arial" panose="020B0604020202020204" pitchFamily="34" charset="0"/>
                  </a:rPr>
                  <a:t>1cm</a:t>
                </a:r>
              </a:p>
            </p:txBody>
          </p:sp>
        </p:grpSp>
      </p:grpSp>
      <p:pic>
        <p:nvPicPr>
          <p:cNvPr id="2052" name="Picture 4" descr="Rupice Expanded Concession Agreement ">
            <a:extLst>
              <a:ext uri="{FF2B5EF4-FFF2-40B4-BE49-F238E27FC236}">
                <a16:creationId xmlns:a16="http://schemas.microsoft.com/office/drawing/2014/main" id="{F508BE07-0E48-49C4-46D0-24C99D044E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0428" y="1312125"/>
            <a:ext cx="2415640" cy="160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99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2A6C5B-DEE4-5E50-20CA-5AB5048A264E}"/>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4648A3AF-14FB-DBE8-CA20-56EA5CB1ED7D}"/>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0094FE96-9792-B9C4-670E-F06688A786B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303D5190-3ED3-2ACB-8512-EB317328B97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4" name="Picture 3">
            <a:extLst>
              <a:ext uri="{FF2B5EF4-FFF2-40B4-BE49-F238E27FC236}">
                <a16:creationId xmlns:a16="http://schemas.microsoft.com/office/drawing/2014/main" id="{0A5187C9-85CC-6113-8ECE-EE2052ECBDE9}"/>
              </a:ext>
            </a:extLst>
          </p:cNvPr>
          <p:cNvPicPr>
            <a:picLocks noChangeAspect="1"/>
          </p:cNvPicPr>
          <p:nvPr/>
        </p:nvPicPr>
        <p:blipFill>
          <a:blip r:embed="rId4"/>
          <a:stretch>
            <a:fillRect/>
          </a:stretch>
        </p:blipFill>
        <p:spPr>
          <a:xfrm>
            <a:off x="933831" y="917448"/>
            <a:ext cx="10315556" cy="5483352"/>
          </a:xfrm>
          <a:prstGeom prst="rect">
            <a:avLst/>
          </a:prstGeom>
        </p:spPr>
      </p:pic>
    </p:spTree>
    <p:extLst>
      <p:ext uri="{BB962C8B-B14F-4D97-AF65-F5344CB8AC3E}">
        <p14:creationId xmlns:p14="http://schemas.microsoft.com/office/powerpoint/2010/main" val="1077283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02FE-A395-06A6-8A0B-D5A52E8CB045}"/>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4D3DED6D-863B-6A06-6291-5CE9F64EFC53}"/>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3870B593-64BE-6302-90CC-371D2C7E018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1DF21F22-0AF1-55C7-E12C-98BB3343797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CB01166F-D2CB-46E5-411E-C1BDBFA4E0D4}"/>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aphicFrame>
        <p:nvGraphicFramePr>
          <p:cNvPr id="7" name="Chart 6">
            <a:extLst>
              <a:ext uri="{FF2B5EF4-FFF2-40B4-BE49-F238E27FC236}">
                <a16:creationId xmlns:a16="http://schemas.microsoft.com/office/drawing/2014/main" id="{D6DCAC40-46C5-BDDD-161D-6F0FEF46E96D}"/>
              </a:ext>
            </a:extLst>
          </p:cNvPr>
          <p:cNvGraphicFramePr>
            <a:graphicFrameLocks/>
          </p:cNvGraphicFramePr>
          <p:nvPr>
            <p:extLst>
              <p:ext uri="{D42A27DB-BD31-4B8C-83A1-F6EECF244321}">
                <p14:modId xmlns:p14="http://schemas.microsoft.com/office/powerpoint/2010/main" val="1592017703"/>
              </p:ext>
            </p:extLst>
          </p:nvPr>
        </p:nvGraphicFramePr>
        <p:xfrm>
          <a:off x="2016369" y="380676"/>
          <a:ext cx="4572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8999552E-2C02-48B5-AC55-B3DF40563CC4}"/>
              </a:ext>
            </a:extLst>
          </p:cNvPr>
          <p:cNvGraphicFramePr>
            <a:graphicFrameLocks/>
          </p:cNvGraphicFramePr>
          <p:nvPr>
            <p:extLst>
              <p:ext uri="{D42A27DB-BD31-4B8C-83A1-F6EECF244321}">
                <p14:modId xmlns:p14="http://schemas.microsoft.com/office/powerpoint/2010/main" val="2835829947"/>
              </p:ext>
            </p:extLst>
          </p:nvPr>
        </p:nvGraphicFramePr>
        <p:xfrm>
          <a:off x="7200900" y="435813"/>
          <a:ext cx="4572000" cy="32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2824996-5E9A-4C30-92D0-F1F435F2DC66}"/>
              </a:ext>
            </a:extLst>
          </p:cNvPr>
          <p:cNvGraphicFramePr>
            <a:graphicFrameLocks/>
          </p:cNvGraphicFramePr>
          <p:nvPr>
            <p:extLst>
              <p:ext uri="{D42A27DB-BD31-4B8C-83A1-F6EECF244321}">
                <p14:modId xmlns:p14="http://schemas.microsoft.com/office/powerpoint/2010/main" val="805859794"/>
              </p:ext>
            </p:extLst>
          </p:nvPr>
        </p:nvGraphicFramePr>
        <p:xfrm>
          <a:off x="5124450" y="3551496"/>
          <a:ext cx="4572000" cy="3240000"/>
        </p:xfrm>
        <a:graphic>
          <a:graphicData uri="http://schemas.openxmlformats.org/drawingml/2006/chart">
            <c:chart xmlns:c="http://schemas.openxmlformats.org/drawingml/2006/chart" xmlns:r="http://schemas.openxmlformats.org/officeDocument/2006/relationships" r:id="rId6"/>
          </a:graphicData>
        </a:graphic>
      </p:graphicFrame>
      <p:grpSp>
        <p:nvGrpSpPr>
          <p:cNvPr id="10" name="Group 9">
            <a:extLst>
              <a:ext uri="{FF2B5EF4-FFF2-40B4-BE49-F238E27FC236}">
                <a16:creationId xmlns:a16="http://schemas.microsoft.com/office/drawing/2014/main" id="{6D6858B7-E503-054C-F8EE-EAC5B001015F}"/>
              </a:ext>
            </a:extLst>
          </p:cNvPr>
          <p:cNvGrpSpPr/>
          <p:nvPr/>
        </p:nvGrpSpPr>
        <p:grpSpPr>
          <a:xfrm>
            <a:off x="1413484" y="4826977"/>
            <a:ext cx="3730015" cy="892552"/>
            <a:chOff x="2538900" y="4826977"/>
            <a:chExt cx="3730015" cy="892552"/>
          </a:xfrm>
        </p:grpSpPr>
        <p:sp>
          <p:nvSpPr>
            <p:cNvPr id="11" name="Oval 10">
              <a:extLst>
                <a:ext uri="{FF2B5EF4-FFF2-40B4-BE49-F238E27FC236}">
                  <a16:creationId xmlns:a16="http://schemas.microsoft.com/office/drawing/2014/main" id="{4D67E959-A2DA-3DBE-A525-41A0D26C24D7}"/>
                </a:ext>
              </a:extLst>
            </p:cNvPr>
            <p:cNvSpPr/>
            <p:nvPr/>
          </p:nvSpPr>
          <p:spPr>
            <a:xfrm>
              <a:off x="2540977" y="4897315"/>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301AB612-A900-6981-5D39-F363731AC555}"/>
                </a:ext>
              </a:extLst>
            </p:cNvPr>
            <p:cNvSpPr/>
            <p:nvPr/>
          </p:nvSpPr>
          <p:spPr>
            <a:xfrm>
              <a:off x="2540977" y="5179127"/>
              <a:ext cx="180000" cy="18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78F76F4D-4F1D-A220-6A63-C9191E30A593}"/>
                </a:ext>
              </a:extLst>
            </p:cNvPr>
            <p:cNvSpPr/>
            <p:nvPr/>
          </p:nvSpPr>
          <p:spPr>
            <a:xfrm>
              <a:off x="2538900" y="5460939"/>
              <a:ext cx="180000" cy="18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052F19B2-6331-49F5-300E-F0125CD430F1}"/>
                </a:ext>
              </a:extLst>
            </p:cNvPr>
            <p:cNvSpPr txBox="1"/>
            <p:nvPr/>
          </p:nvSpPr>
          <p:spPr>
            <a:xfrm>
              <a:off x="2910254" y="4826977"/>
              <a:ext cx="3358661" cy="892552"/>
            </a:xfrm>
            <a:prstGeom prst="rect">
              <a:avLst/>
            </a:prstGeom>
            <a:noFill/>
          </p:spPr>
          <p:txBody>
            <a:bodyPr wrap="square" rtlCol="0">
              <a:spAutoFit/>
            </a:bodyPr>
            <a:lstStyle/>
            <a:p>
              <a:pPr>
                <a:spcAft>
                  <a:spcPts val="600"/>
                </a:spcAft>
              </a:pPr>
              <a:r>
                <a:rPr lang="en-IE" sz="1400" dirty="0" err="1">
                  <a:solidFill>
                    <a:schemeClr val="bg1"/>
                  </a:solidFill>
                </a:rPr>
                <a:t>Sedmochislentsi</a:t>
              </a:r>
              <a:r>
                <a:rPr lang="en-IE" sz="1400" dirty="0">
                  <a:solidFill>
                    <a:schemeClr val="bg1"/>
                  </a:solidFill>
                </a:rPr>
                <a:t> Zn-Pb Phase</a:t>
              </a:r>
            </a:p>
            <a:p>
              <a:pPr>
                <a:spcAft>
                  <a:spcPts val="600"/>
                </a:spcAft>
              </a:pPr>
              <a:r>
                <a:rPr lang="en-IE" sz="1400" dirty="0" err="1">
                  <a:solidFill>
                    <a:schemeClr val="bg1"/>
                  </a:solidFill>
                </a:rPr>
                <a:t>Sedmochislentsi</a:t>
              </a:r>
              <a:r>
                <a:rPr lang="en-IE" sz="1400" dirty="0">
                  <a:solidFill>
                    <a:schemeClr val="bg1"/>
                  </a:solidFill>
                </a:rPr>
                <a:t> Cu-Zn-Pb phase</a:t>
              </a:r>
            </a:p>
            <a:p>
              <a:pPr>
                <a:spcAft>
                  <a:spcPts val="600"/>
                </a:spcAft>
              </a:pPr>
              <a:r>
                <a:rPr lang="en-IE" sz="1400" dirty="0">
                  <a:solidFill>
                    <a:schemeClr val="bg1"/>
                  </a:solidFill>
                </a:rPr>
                <a:t>Alpine Deposits (Mean Values)</a:t>
              </a:r>
            </a:p>
          </p:txBody>
        </p:sp>
      </p:grpSp>
      <p:sp>
        <p:nvSpPr>
          <p:cNvPr id="15" name="TextBox 14">
            <a:extLst>
              <a:ext uri="{FF2B5EF4-FFF2-40B4-BE49-F238E27FC236}">
                <a16:creationId xmlns:a16="http://schemas.microsoft.com/office/drawing/2014/main" id="{AEBC266F-4A95-3260-273C-1167E5FDEBD2}"/>
              </a:ext>
            </a:extLst>
          </p:cNvPr>
          <p:cNvSpPr txBox="1"/>
          <p:nvPr/>
        </p:nvSpPr>
        <p:spPr>
          <a:xfrm>
            <a:off x="1440472" y="6103153"/>
            <a:ext cx="3703027" cy="461665"/>
          </a:xfrm>
          <a:prstGeom prst="rect">
            <a:avLst/>
          </a:prstGeom>
          <a:noFill/>
        </p:spPr>
        <p:txBody>
          <a:bodyPr wrap="square" rtlCol="0">
            <a:spAutoFit/>
          </a:bodyPr>
          <a:lstStyle/>
          <a:p>
            <a:r>
              <a:rPr lang="en-IE" sz="1200" dirty="0">
                <a:solidFill>
                  <a:schemeClr val="bg1"/>
                </a:solidFill>
              </a:rPr>
              <a:t>Sedmochislenitsi Data from </a:t>
            </a:r>
            <a:r>
              <a:rPr lang="en-GB" sz="1200" dirty="0">
                <a:solidFill>
                  <a:schemeClr val="bg1"/>
                </a:solidFill>
              </a:rPr>
              <a:t>Rentzsch (1963)</a:t>
            </a:r>
          </a:p>
          <a:p>
            <a:r>
              <a:rPr lang="en-GB" sz="1200" dirty="0">
                <a:solidFill>
                  <a:schemeClr val="bg1"/>
                </a:solidFill>
              </a:rPr>
              <a:t>Alpine Data from Melcher </a:t>
            </a:r>
            <a:r>
              <a:rPr lang="en-GB" sz="1200" i="1" dirty="0">
                <a:solidFill>
                  <a:schemeClr val="bg1"/>
                </a:solidFill>
              </a:rPr>
              <a:t>et al </a:t>
            </a:r>
            <a:r>
              <a:rPr lang="en-GB" sz="1200" dirty="0">
                <a:solidFill>
                  <a:schemeClr val="bg1"/>
                </a:solidFill>
              </a:rPr>
              <a:t>(2023)</a:t>
            </a:r>
            <a:endParaRPr lang="en-IE" sz="1200" dirty="0">
              <a:solidFill>
                <a:schemeClr val="bg1"/>
              </a:solidFill>
            </a:endParaRPr>
          </a:p>
        </p:txBody>
      </p:sp>
      <p:sp>
        <p:nvSpPr>
          <p:cNvPr id="16" name="TextBox 15">
            <a:extLst>
              <a:ext uri="{FF2B5EF4-FFF2-40B4-BE49-F238E27FC236}">
                <a16:creationId xmlns:a16="http://schemas.microsoft.com/office/drawing/2014/main" id="{BCA1941D-87EA-04DC-DCC5-34FECA033463}"/>
              </a:ext>
            </a:extLst>
          </p:cNvPr>
          <p:cNvSpPr txBox="1"/>
          <p:nvPr/>
        </p:nvSpPr>
        <p:spPr>
          <a:xfrm>
            <a:off x="1127459" y="3801603"/>
            <a:ext cx="3846622" cy="830997"/>
          </a:xfrm>
          <a:prstGeom prst="rect">
            <a:avLst/>
          </a:prstGeom>
          <a:noFill/>
        </p:spPr>
        <p:txBody>
          <a:bodyPr wrap="square" rtlCol="0">
            <a:spAutoFit/>
          </a:bodyPr>
          <a:lstStyle/>
          <a:p>
            <a:r>
              <a:rPr lang="en-IE" sz="2400" dirty="0">
                <a:solidFill>
                  <a:schemeClr val="accent4"/>
                </a:solidFill>
              </a:rPr>
              <a:t>Trace element geochemistry of sphalerites</a:t>
            </a:r>
          </a:p>
        </p:txBody>
      </p:sp>
    </p:spTree>
    <p:extLst>
      <p:ext uri="{BB962C8B-B14F-4D97-AF65-F5344CB8AC3E}">
        <p14:creationId xmlns:p14="http://schemas.microsoft.com/office/powerpoint/2010/main" val="1630129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B377-060E-CE96-A0FD-5993B1DBCD18}"/>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5CF21DBA-436A-05C4-3562-479C1F7FB664}"/>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F4861AD9-2A43-B839-CFCF-2672ABAEFBFA}"/>
              </a:ext>
            </a:extLst>
          </p:cNvPr>
          <p:cNvSpPr/>
          <p:nvPr/>
        </p:nvSpPr>
        <p:spPr>
          <a:xfrm>
            <a:off x="0" y="2"/>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978BDFE3-BD91-221A-ED32-FFD50BF6D9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4C57B4B1-7FEC-1974-5826-C3EB53A0BBDC}"/>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nvGrpSpPr>
          <p:cNvPr id="13" name="Group 12">
            <a:extLst>
              <a:ext uri="{FF2B5EF4-FFF2-40B4-BE49-F238E27FC236}">
                <a16:creationId xmlns:a16="http://schemas.microsoft.com/office/drawing/2014/main" id="{F5FD0068-D912-171C-147B-C0283CDE749B}"/>
              </a:ext>
            </a:extLst>
          </p:cNvPr>
          <p:cNvGrpSpPr/>
          <p:nvPr/>
        </p:nvGrpSpPr>
        <p:grpSpPr>
          <a:xfrm>
            <a:off x="1413484" y="4826977"/>
            <a:ext cx="3730015" cy="892552"/>
            <a:chOff x="2538900" y="4826977"/>
            <a:chExt cx="3730015" cy="892552"/>
          </a:xfrm>
        </p:grpSpPr>
        <p:sp>
          <p:nvSpPr>
            <p:cNvPr id="9" name="Oval 8">
              <a:extLst>
                <a:ext uri="{FF2B5EF4-FFF2-40B4-BE49-F238E27FC236}">
                  <a16:creationId xmlns:a16="http://schemas.microsoft.com/office/drawing/2014/main" id="{0E9343A8-857F-3EBC-80C0-577EB6A33B0B}"/>
                </a:ext>
              </a:extLst>
            </p:cNvPr>
            <p:cNvSpPr/>
            <p:nvPr/>
          </p:nvSpPr>
          <p:spPr>
            <a:xfrm>
              <a:off x="2540977" y="4897315"/>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5CE00CFA-003F-6244-C406-C9E5821F12AB}"/>
                </a:ext>
              </a:extLst>
            </p:cNvPr>
            <p:cNvSpPr/>
            <p:nvPr/>
          </p:nvSpPr>
          <p:spPr>
            <a:xfrm>
              <a:off x="2540977" y="5179127"/>
              <a:ext cx="180000" cy="18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94DFDB85-CC0A-C7D0-DE51-17E90123938C}"/>
                </a:ext>
              </a:extLst>
            </p:cNvPr>
            <p:cNvSpPr/>
            <p:nvPr/>
          </p:nvSpPr>
          <p:spPr>
            <a:xfrm>
              <a:off x="2538900" y="5460939"/>
              <a:ext cx="180000" cy="18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58478635-9E48-E28B-2E55-DB1EB9CBE144}"/>
                </a:ext>
              </a:extLst>
            </p:cNvPr>
            <p:cNvSpPr txBox="1"/>
            <p:nvPr/>
          </p:nvSpPr>
          <p:spPr>
            <a:xfrm>
              <a:off x="2910254" y="4826977"/>
              <a:ext cx="3358661" cy="892552"/>
            </a:xfrm>
            <a:prstGeom prst="rect">
              <a:avLst/>
            </a:prstGeom>
            <a:noFill/>
          </p:spPr>
          <p:txBody>
            <a:bodyPr wrap="square" rtlCol="0">
              <a:spAutoFit/>
            </a:bodyPr>
            <a:lstStyle/>
            <a:p>
              <a:pPr>
                <a:spcAft>
                  <a:spcPts val="600"/>
                </a:spcAft>
              </a:pPr>
              <a:r>
                <a:rPr lang="en-IE" sz="1400" dirty="0" err="1">
                  <a:solidFill>
                    <a:schemeClr val="bg1"/>
                  </a:solidFill>
                </a:rPr>
                <a:t>Sedmochislentsi</a:t>
              </a:r>
              <a:r>
                <a:rPr lang="en-IE" sz="1400" dirty="0">
                  <a:solidFill>
                    <a:schemeClr val="bg1"/>
                  </a:solidFill>
                </a:rPr>
                <a:t> Zn-Pb Phase</a:t>
              </a:r>
            </a:p>
            <a:p>
              <a:pPr>
                <a:spcAft>
                  <a:spcPts val="600"/>
                </a:spcAft>
              </a:pPr>
              <a:r>
                <a:rPr lang="en-IE" sz="1400" dirty="0" err="1">
                  <a:solidFill>
                    <a:schemeClr val="bg1"/>
                  </a:solidFill>
                </a:rPr>
                <a:t>Sedmochislentsi</a:t>
              </a:r>
              <a:r>
                <a:rPr lang="en-IE" sz="1400" dirty="0">
                  <a:solidFill>
                    <a:schemeClr val="bg1"/>
                  </a:solidFill>
                </a:rPr>
                <a:t> Cu-Zn-Pb phase</a:t>
              </a:r>
            </a:p>
            <a:p>
              <a:pPr>
                <a:spcAft>
                  <a:spcPts val="600"/>
                </a:spcAft>
              </a:pPr>
              <a:r>
                <a:rPr lang="en-IE" sz="1400" dirty="0">
                  <a:solidFill>
                    <a:schemeClr val="bg1"/>
                  </a:solidFill>
                </a:rPr>
                <a:t>Alpine Deposits (Mean Values)</a:t>
              </a:r>
            </a:p>
          </p:txBody>
        </p:sp>
      </p:grpSp>
      <p:sp>
        <p:nvSpPr>
          <p:cNvPr id="14" name="TextBox 13">
            <a:extLst>
              <a:ext uri="{FF2B5EF4-FFF2-40B4-BE49-F238E27FC236}">
                <a16:creationId xmlns:a16="http://schemas.microsoft.com/office/drawing/2014/main" id="{46D92574-78C9-3B93-4434-93740767C5E9}"/>
              </a:ext>
            </a:extLst>
          </p:cNvPr>
          <p:cNvSpPr txBox="1"/>
          <p:nvPr/>
        </p:nvSpPr>
        <p:spPr>
          <a:xfrm>
            <a:off x="1440472" y="6103153"/>
            <a:ext cx="3703027" cy="461665"/>
          </a:xfrm>
          <a:prstGeom prst="rect">
            <a:avLst/>
          </a:prstGeom>
          <a:noFill/>
        </p:spPr>
        <p:txBody>
          <a:bodyPr wrap="square" rtlCol="0">
            <a:spAutoFit/>
          </a:bodyPr>
          <a:lstStyle/>
          <a:p>
            <a:r>
              <a:rPr lang="en-IE" sz="1200" dirty="0">
                <a:solidFill>
                  <a:schemeClr val="bg1"/>
                </a:solidFill>
              </a:rPr>
              <a:t>Sedmochislenitsi Data from </a:t>
            </a:r>
            <a:r>
              <a:rPr lang="en-GB" sz="1200" dirty="0">
                <a:solidFill>
                  <a:schemeClr val="bg1"/>
                </a:solidFill>
              </a:rPr>
              <a:t>Rentzsch (1963)</a:t>
            </a:r>
          </a:p>
          <a:p>
            <a:r>
              <a:rPr lang="en-GB" sz="1200" dirty="0">
                <a:solidFill>
                  <a:schemeClr val="bg1"/>
                </a:solidFill>
              </a:rPr>
              <a:t>Alpine Data from Melcher et al (2023)</a:t>
            </a:r>
            <a:endParaRPr lang="en-IE" sz="1200" dirty="0">
              <a:solidFill>
                <a:schemeClr val="bg1"/>
              </a:solidFill>
            </a:endParaRPr>
          </a:p>
        </p:txBody>
      </p:sp>
      <p:sp>
        <p:nvSpPr>
          <p:cNvPr id="15" name="TextBox 14">
            <a:extLst>
              <a:ext uri="{FF2B5EF4-FFF2-40B4-BE49-F238E27FC236}">
                <a16:creationId xmlns:a16="http://schemas.microsoft.com/office/drawing/2014/main" id="{8D337DAD-2D51-8F08-08D1-FF8324B69BEA}"/>
              </a:ext>
            </a:extLst>
          </p:cNvPr>
          <p:cNvSpPr txBox="1"/>
          <p:nvPr/>
        </p:nvSpPr>
        <p:spPr>
          <a:xfrm>
            <a:off x="1127459" y="3805061"/>
            <a:ext cx="3846622" cy="830997"/>
          </a:xfrm>
          <a:prstGeom prst="rect">
            <a:avLst/>
          </a:prstGeom>
          <a:noFill/>
        </p:spPr>
        <p:txBody>
          <a:bodyPr wrap="square" rtlCol="0">
            <a:spAutoFit/>
          </a:bodyPr>
          <a:lstStyle/>
          <a:p>
            <a:r>
              <a:rPr lang="en-IE" sz="2400" dirty="0">
                <a:solidFill>
                  <a:schemeClr val="accent4"/>
                </a:solidFill>
              </a:rPr>
              <a:t>Trace element geochemistry of sphalerites</a:t>
            </a:r>
          </a:p>
        </p:txBody>
      </p:sp>
      <p:graphicFrame>
        <p:nvGraphicFramePr>
          <p:cNvPr id="16" name="Chart 15">
            <a:extLst>
              <a:ext uri="{FF2B5EF4-FFF2-40B4-BE49-F238E27FC236}">
                <a16:creationId xmlns:a16="http://schemas.microsoft.com/office/drawing/2014/main" id="{41AA981C-7575-C104-63F3-0AB09600E4F3}"/>
              </a:ext>
            </a:extLst>
          </p:cNvPr>
          <p:cNvGraphicFramePr>
            <a:graphicFrameLocks/>
          </p:cNvGraphicFramePr>
          <p:nvPr>
            <p:extLst>
              <p:ext uri="{D42A27DB-BD31-4B8C-83A1-F6EECF244321}">
                <p14:modId xmlns:p14="http://schemas.microsoft.com/office/powerpoint/2010/main" val="1854184220"/>
              </p:ext>
            </p:extLst>
          </p:nvPr>
        </p:nvGraphicFramePr>
        <p:xfrm>
          <a:off x="7200900" y="365125"/>
          <a:ext cx="4572000" cy="32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F5FA42C8-BB6E-39AD-1D76-37B05BEB7C04}"/>
              </a:ext>
            </a:extLst>
          </p:cNvPr>
          <p:cNvGraphicFramePr>
            <a:graphicFrameLocks/>
          </p:cNvGraphicFramePr>
          <p:nvPr>
            <p:extLst>
              <p:ext uri="{D42A27DB-BD31-4B8C-83A1-F6EECF244321}">
                <p14:modId xmlns:p14="http://schemas.microsoft.com/office/powerpoint/2010/main" val="3263074319"/>
              </p:ext>
            </p:extLst>
          </p:nvPr>
        </p:nvGraphicFramePr>
        <p:xfrm>
          <a:off x="2073173" y="380676"/>
          <a:ext cx="4572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815AE466-FAE8-5855-4DE0-6D0D24E1FECC}"/>
              </a:ext>
            </a:extLst>
          </p:cNvPr>
          <p:cNvSpPr txBox="1"/>
          <p:nvPr/>
        </p:nvSpPr>
        <p:spPr>
          <a:xfrm>
            <a:off x="6224954" y="3912577"/>
            <a:ext cx="5029200" cy="1477328"/>
          </a:xfrm>
          <a:prstGeom prst="rect">
            <a:avLst/>
          </a:prstGeom>
          <a:noFill/>
        </p:spPr>
        <p:txBody>
          <a:bodyPr wrap="square" rtlCol="0">
            <a:spAutoFit/>
          </a:bodyPr>
          <a:lstStyle/>
          <a:p>
            <a:pPr algn="just"/>
            <a:r>
              <a:rPr lang="en-IE" dirty="0">
                <a:solidFill>
                  <a:schemeClr val="bg1"/>
                </a:solidFill>
              </a:rPr>
              <a:t>In summary:</a:t>
            </a:r>
          </a:p>
          <a:p>
            <a:pPr algn="just"/>
            <a:endParaRPr lang="en-IE" dirty="0">
              <a:solidFill>
                <a:schemeClr val="bg1"/>
              </a:solidFill>
            </a:endParaRPr>
          </a:p>
          <a:p>
            <a:pPr algn="just"/>
            <a:r>
              <a:rPr lang="en-IE" dirty="0" err="1">
                <a:solidFill>
                  <a:schemeClr val="bg1"/>
                </a:solidFill>
              </a:rPr>
              <a:t>Sedmochislentsi</a:t>
            </a:r>
            <a:r>
              <a:rPr lang="en-IE" dirty="0">
                <a:solidFill>
                  <a:schemeClr val="bg1"/>
                </a:solidFill>
              </a:rPr>
              <a:t> sphalerites are significantly different in their trace element geochemistry being considerably higher in Fe and As</a:t>
            </a:r>
          </a:p>
        </p:txBody>
      </p:sp>
    </p:spTree>
    <p:extLst>
      <p:ext uri="{BB962C8B-B14F-4D97-AF65-F5344CB8AC3E}">
        <p14:creationId xmlns:p14="http://schemas.microsoft.com/office/powerpoint/2010/main" val="1468827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668D-6DC9-0689-7B8C-F4C7BFC6BCD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1CE647D-C6BE-8087-D256-F9F3AD29D93B}"/>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2336DED7-4127-E2F6-4D8B-B6E908C18F61}"/>
              </a:ext>
            </a:extLst>
          </p:cNvPr>
          <p:cNvSpPr/>
          <p:nvPr/>
        </p:nvSpPr>
        <p:spPr>
          <a:xfrm>
            <a:off x="0" y="-3832"/>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E1A14F9B-227D-F61A-E2E1-844C5899A9A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C3F1CEF3-4D92-1641-C979-C7658EA80B41}"/>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sp>
        <p:nvSpPr>
          <p:cNvPr id="13" name="TextBox 12">
            <a:extLst>
              <a:ext uri="{FF2B5EF4-FFF2-40B4-BE49-F238E27FC236}">
                <a16:creationId xmlns:a16="http://schemas.microsoft.com/office/drawing/2014/main" id="{5688D2AD-6BC4-A6AB-4442-264C6D5186EA}"/>
              </a:ext>
            </a:extLst>
          </p:cNvPr>
          <p:cNvSpPr txBox="1"/>
          <p:nvPr/>
        </p:nvSpPr>
        <p:spPr>
          <a:xfrm>
            <a:off x="260839" y="1322229"/>
            <a:ext cx="3338029" cy="5370701"/>
          </a:xfrm>
          <a:prstGeom prst="rect">
            <a:avLst/>
          </a:prstGeom>
          <a:noFill/>
        </p:spPr>
        <p:txBody>
          <a:bodyPr wrap="square" rtlCol="0">
            <a:spAutoFit/>
          </a:bodyPr>
          <a:lstStyle/>
          <a:p>
            <a:pPr algn="just"/>
            <a:r>
              <a:rPr lang="en-IE" dirty="0">
                <a:solidFill>
                  <a:schemeClr val="bg1"/>
                </a:solidFill>
              </a:rPr>
              <a:t>Plots of the homogenization temperatures from fluid inclusions against the Log</a:t>
            </a:r>
            <a:r>
              <a:rPr lang="en-IE" baseline="-25000" dirty="0">
                <a:solidFill>
                  <a:schemeClr val="bg1"/>
                </a:solidFill>
              </a:rPr>
              <a:t>10</a:t>
            </a:r>
            <a:r>
              <a:rPr lang="en-IE" dirty="0">
                <a:solidFill>
                  <a:schemeClr val="bg1"/>
                </a:solidFill>
              </a:rPr>
              <a:t> </a:t>
            </a:r>
            <a:r>
              <a:rPr lang="en-IE" dirty="0" err="1">
                <a:solidFill>
                  <a:schemeClr val="bg1"/>
                </a:solidFill>
              </a:rPr>
              <a:t>Ga:Ge</a:t>
            </a:r>
            <a:r>
              <a:rPr lang="en-IE" dirty="0">
                <a:solidFill>
                  <a:schemeClr val="bg1"/>
                </a:solidFill>
              </a:rPr>
              <a:t> ratio show some discrimination between Palaeozoic-hosted vein deposits, carbonate-hosted MVT / APT deposits and Irish-type deposits in Ireland.</a:t>
            </a:r>
          </a:p>
          <a:p>
            <a:pPr algn="just"/>
            <a:endParaRPr lang="en-IE" dirty="0">
              <a:solidFill>
                <a:schemeClr val="bg1"/>
              </a:solidFill>
            </a:endParaRPr>
          </a:p>
          <a:p>
            <a:pPr algn="just"/>
            <a:r>
              <a:rPr lang="en-IE" dirty="0" err="1">
                <a:solidFill>
                  <a:schemeClr val="bg1"/>
                </a:solidFill>
              </a:rPr>
              <a:t>Sedmochislentsi</a:t>
            </a:r>
            <a:r>
              <a:rPr lang="en-IE" dirty="0">
                <a:solidFill>
                  <a:schemeClr val="bg1"/>
                </a:solidFill>
              </a:rPr>
              <a:t> values fall within the Irish-type field.</a:t>
            </a:r>
          </a:p>
          <a:p>
            <a:pPr algn="just"/>
            <a:endParaRPr lang="en-IE" dirty="0">
              <a:solidFill>
                <a:schemeClr val="bg1"/>
              </a:solidFill>
            </a:endParaRPr>
          </a:p>
          <a:p>
            <a:pPr algn="just"/>
            <a:endParaRPr lang="en-IE" dirty="0">
              <a:solidFill>
                <a:schemeClr val="bg1"/>
              </a:solidFill>
            </a:endParaRPr>
          </a:p>
          <a:p>
            <a:pPr algn="just"/>
            <a:endParaRPr lang="en-IE" dirty="0">
              <a:solidFill>
                <a:schemeClr val="bg1"/>
              </a:solidFill>
            </a:endParaRPr>
          </a:p>
          <a:p>
            <a:pPr algn="just"/>
            <a:r>
              <a:rPr lang="en-IE" sz="1100" dirty="0">
                <a:solidFill>
                  <a:schemeClr val="bg1"/>
                </a:solidFill>
              </a:rPr>
              <a:t>Sedmochislenitsi data from Rentzsch</a:t>
            </a:r>
            <a:r>
              <a:rPr lang="en-GB" sz="1100" dirty="0">
                <a:solidFill>
                  <a:schemeClr val="bg1"/>
                </a:solidFill>
              </a:rPr>
              <a:t> (1963) and </a:t>
            </a:r>
            <a:r>
              <a:rPr lang="en-GB" sz="1100" dirty="0" err="1">
                <a:solidFill>
                  <a:schemeClr val="bg1"/>
                </a:solidFill>
              </a:rPr>
              <a:t>Vangelova</a:t>
            </a:r>
            <a:r>
              <a:rPr lang="en-GB" sz="1100" dirty="0">
                <a:solidFill>
                  <a:schemeClr val="bg1"/>
                </a:solidFill>
              </a:rPr>
              <a:t> </a:t>
            </a:r>
            <a:r>
              <a:rPr lang="en-GB" sz="1100" i="1" dirty="0">
                <a:solidFill>
                  <a:schemeClr val="bg1"/>
                </a:solidFill>
              </a:rPr>
              <a:t>et al </a:t>
            </a:r>
            <a:r>
              <a:rPr lang="en-GB" sz="1100" dirty="0">
                <a:solidFill>
                  <a:schemeClr val="bg1"/>
                </a:solidFill>
              </a:rPr>
              <a:t>(2020).</a:t>
            </a:r>
          </a:p>
          <a:p>
            <a:pPr algn="just"/>
            <a:endParaRPr lang="en-GB" sz="1100" dirty="0">
              <a:solidFill>
                <a:schemeClr val="bg1"/>
              </a:solidFill>
            </a:endParaRPr>
          </a:p>
          <a:p>
            <a:pPr algn="just"/>
            <a:r>
              <a:rPr lang="en-GB" sz="1100" dirty="0">
                <a:solidFill>
                  <a:schemeClr val="bg1"/>
                </a:solidFill>
              </a:rPr>
              <a:t>Other data from Moller (1985) and </a:t>
            </a:r>
            <a:r>
              <a:rPr lang="en-GB" sz="1100" dirty="0" err="1">
                <a:solidFill>
                  <a:schemeClr val="bg1"/>
                </a:solidFill>
              </a:rPr>
              <a:t>Mladenova</a:t>
            </a:r>
            <a:r>
              <a:rPr lang="en-GB" sz="1100" dirty="0">
                <a:solidFill>
                  <a:schemeClr val="bg1"/>
                </a:solidFill>
              </a:rPr>
              <a:t> &amp; </a:t>
            </a:r>
            <a:r>
              <a:rPr lang="en-GB" sz="1100" dirty="0" err="1">
                <a:solidFill>
                  <a:schemeClr val="bg1"/>
                </a:solidFill>
              </a:rPr>
              <a:t>Valchev</a:t>
            </a:r>
            <a:r>
              <a:rPr lang="en-GB" sz="1100" dirty="0">
                <a:solidFill>
                  <a:schemeClr val="bg1"/>
                </a:solidFill>
              </a:rPr>
              <a:t> (1998)</a:t>
            </a:r>
            <a:endParaRPr lang="en-IE" sz="1100" dirty="0">
              <a:solidFill>
                <a:schemeClr val="bg1"/>
              </a:solidFill>
            </a:endParaRPr>
          </a:p>
          <a:p>
            <a:endParaRPr lang="en-IE" dirty="0">
              <a:solidFill>
                <a:schemeClr val="bg1"/>
              </a:solidFill>
            </a:endParaRPr>
          </a:p>
          <a:p>
            <a:endParaRPr lang="en-IE" dirty="0">
              <a:solidFill>
                <a:schemeClr val="bg1"/>
              </a:solidFill>
            </a:endParaRPr>
          </a:p>
        </p:txBody>
      </p:sp>
      <p:grpSp>
        <p:nvGrpSpPr>
          <p:cNvPr id="38" name="Group 37">
            <a:extLst>
              <a:ext uri="{FF2B5EF4-FFF2-40B4-BE49-F238E27FC236}">
                <a16:creationId xmlns:a16="http://schemas.microsoft.com/office/drawing/2014/main" id="{EB0405C2-A452-7448-5204-A8F00AFA2B74}"/>
              </a:ext>
            </a:extLst>
          </p:cNvPr>
          <p:cNvGrpSpPr/>
          <p:nvPr/>
        </p:nvGrpSpPr>
        <p:grpSpPr>
          <a:xfrm>
            <a:off x="3946385" y="230188"/>
            <a:ext cx="7984776" cy="6041850"/>
            <a:chOff x="3946385" y="230188"/>
            <a:chExt cx="7984776" cy="6041850"/>
          </a:xfrm>
        </p:grpSpPr>
        <p:grpSp>
          <p:nvGrpSpPr>
            <p:cNvPr id="31" name="Group 30">
              <a:extLst>
                <a:ext uri="{FF2B5EF4-FFF2-40B4-BE49-F238E27FC236}">
                  <a16:creationId xmlns:a16="http://schemas.microsoft.com/office/drawing/2014/main" id="{596D3F72-375A-11B9-CD87-958690CC46F4}"/>
                </a:ext>
              </a:extLst>
            </p:cNvPr>
            <p:cNvGrpSpPr/>
            <p:nvPr/>
          </p:nvGrpSpPr>
          <p:grpSpPr>
            <a:xfrm>
              <a:off x="3946385" y="230188"/>
              <a:ext cx="7984776" cy="6041850"/>
              <a:chOff x="3946385" y="230188"/>
              <a:chExt cx="7984776" cy="6041850"/>
            </a:xfrm>
          </p:grpSpPr>
          <p:grpSp>
            <p:nvGrpSpPr>
              <p:cNvPr id="12" name="Group 11">
                <a:extLst>
                  <a:ext uri="{FF2B5EF4-FFF2-40B4-BE49-F238E27FC236}">
                    <a16:creationId xmlns:a16="http://schemas.microsoft.com/office/drawing/2014/main" id="{C4698DB7-401F-CE7C-6345-0C851D6DE9D5}"/>
                  </a:ext>
                </a:extLst>
              </p:cNvPr>
              <p:cNvGrpSpPr/>
              <p:nvPr/>
            </p:nvGrpSpPr>
            <p:grpSpPr>
              <a:xfrm>
                <a:off x="3946385" y="862514"/>
                <a:ext cx="7552381" cy="5409524"/>
                <a:chOff x="2319808" y="681037"/>
                <a:chExt cx="7552381" cy="5409524"/>
              </a:xfrm>
            </p:grpSpPr>
            <p:pic>
              <p:nvPicPr>
                <p:cNvPr id="8" name="Picture 7">
                  <a:extLst>
                    <a:ext uri="{FF2B5EF4-FFF2-40B4-BE49-F238E27FC236}">
                      <a16:creationId xmlns:a16="http://schemas.microsoft.com/office/drawing/2014/main" id="{1F6BF56E-8060-A604-F0A3-DE2174B57704}"/>
                    </a:ext>
                  </a:extLst>
                </p:cNvPr>
                <p:cNvPicPr>
                  <a:picLocks noChangeAspect="1"/>
                </p:cNvPicPr>
                <p:nvPr/>
              </p:nvPicPr>
              <p:blipFill>
                <a:blip r:embed="rId4"/>
                <a:stretch>
                  <a:fillRect/>
                </a:stretch>
              </p:blipFill>
              <p:spPr>
                <a:xfrm>
                  <a:off x="2319808" y="681037"/>
                  <a:ext cx="7552381" cy="5409524"/>
                </a:xfrm>
                <a:prstGeom prst="rect">
                  <a:avLst/>
                </a:prstGeom>
              </p:spPr>
            </p:pic>
            <p:sp>
              <p:nvSpPr>
                <p:cNvPr id="9" name="TextBox 8">
                  <a:extLst>
                    <a:ext uri="{FF2B5EF4-FFF2-40B4-BE49-F238E27FC236}">
                      <a16:creationId xmlns:a16="http://schemas.microsoft.com/office/drawing/2014/main" id="{2D23D274-76E2-547B-F627-3D7855359C4A}"/>
                    </a:ext>
                  </a:extLst>
                </p:cNvPr>
                <p:cNvSpPr txBox="1"/>
                <p:nvPr/>
              </p:nvSpPr>
              <p:spPr>
                <a:xfrm rot="20695045">
                  <a:off x="6973460" y="2320866"/>
                  <a:ext cx="1559145" cy="307777"/>
                </a:xfrm>
                <a:prstGeom prst="rect">
                  <a:avLst/>
                </a:prstGeom>
                <a:noFill/>
              </p:spPr>
              <p:txBody>
                <a:bodyPr wrap="none" rtlCol="0">
                  <a:spAutoFit/>
                </a:bodyPr>
                <a:lstStyle/>
                <a:p>
                  <a:r>
                    <a:rPr lang="en-IE" sz="1400" dirty="0">
                      <a:solidFill>
                        <a:srgbClr val="92D050"/>
                      </a:solidFill>
                    </a:rPr>
                    <a:t>Vein-type Deposits</a:t>
                  </a:r>
                </a:p>
              </p:txBody>
            </p:sp>
            <p:sp>
              <p:nvSpPr>
                <p:cNvPr id="10" name="TextBox 9">
                  <a:extLst>
                    <a:ext uri="{FF2B5EF4-FFF2-40B4-BE49-F238E27FC236}">
                      <a16:creationId xmlns:a16="http://schemas.microsoft.com/office/drawing/2014/main" id="{32946F4A-FC62-5EE3-4037-8ED000B34B34}"/>
                    </a:ext>
                  </a:extLst>
                </p:cNvPr>
                <p:cNvSpPr txBox="1"/>
                <p:nvPr/>
              </p:nvSpPr>
              <p:spPr>
                <a:xfrm>
                  <a:off x="5119450" y="3169865"/>
                  <a:ext cx="976549" cy="338554"/>
                </a:xfrm>
                <a:prstGeom prst="rect">
                  <a:avLst/>
                </a:prstGeom>
                <a:noFill/>
              </p:spPr>
              <p:txBody>
                <a:bodyPr wrap="none" rtlCol="0">
                  <a:spAutoFit/>
                </a:bodyPr>
                <a:lstStyle/>
                <a:p>
                  <a:r>
                    <a:rPr lang="en-IE" sz="1600" dirty="0">
                      <a:solidFill>
                        <a:srgbClr val="FF0000"/>
                      </a:solidFill>
                    </a:rPr>
                    <a:t>Irish-type</a:t>
                  </a:r>
                </a:p>
              </p:txBody>
            </p:sp>
            <p:sp>
              <p:nvSpPr>
                <p:cNvPr id="11" name="TextBox 10">
                  <a:extLst>
                    <a:ext uri="{FF2B5EF4-FFF2-40B4-BE49-F238E27FC236}">
                      <a16:creationId xmlns:a16="http://schemas.microsoft.com/office/drawing/2014/main" id="{04A23356-3B79-D2C3-2469-F83929C85B49}"/>
                    </a:ext>
                  </a:extLst>
                </p:cNvPr>
                <p:cNvSpPr txBox="1"/>
                <p:nvPr/>
              </p:nvSpPr>
              <p:spPr>
                <a:xfrm>
                  <a:off x="3297115" y="4184345"/>
                  <a:ext cx="1010213" cy="338554"/>
                </a:xfrm>
                <a:prstGeom prst="rect">
                  <a:avLst/>
                </a:prstGeom>
                <a:noFill/>
              </p:spPr>
              <p:txBody>
                <a:bodyPr wrap="none" rtlCol="0">
                  <a:spAutoFit/>
                </a:bodyPr>
                <a:lstStyle/>
                <a:p>
                  <a:r>
                    <a:rPr lang="en-IE" sz="1600" dirty="0">
                      <a:solidFill>
                        <a:srgbClr val="00B0F0"/>
                      </a:solidFill>
                    </a:rPr>
                    <a:t>MVT-type</a:t>
                  </a:r>
                </a:p>
              </p:txBody>
            </p:sp>
          </p:grpSp>
          <p:sp>
            <p:nvSpPr>
              <p:cNvPr id="14" name="TextBox 13">
                <a:extLst>
                  <a:ext uri="{FF2B5EF4-FFF2-40B4-BE49-F238E27FC236}">
                    <a16:creationId xmlns:a16="http://schemas.microsoft.com/office/drawing/2014/main" id="{EBAC5EC5-DA71-3EA5-6662-6A93E61E5ED7}"/>
                  </a:ext>
                </a:extLst>
              </p:cNvPr>
              <p:cNvSpPr txBox="1"/>
              <p:nvPr/>
            </p:nvSpPr>
            <p:spPr>
              <a:xfrm>
                <a:off x="9671538" y="230188"/>
                <a:ext cx="2259623" cy="461665"/>
              </a:xfrm>
              <a:prstGeom prst="rect">
                <a:avLst/>
              </a:prstGeom>
              <a:noFill/>
            </p:spPr>
            <p:txBody>
              <a:bodyPr wrap="square" rtlCol="0">
                <a:spAutoFit/>
              </a:bodyPr>
              <a:lstStyle/>
              <a:p>
                <a:r>
                  <a:rPr lang="en-IE" sz="2400" dirty="0" err="1">
                    <a:solidFill>
                      <a:schemeClr val="accent4"/>
                    </a:solidFill>
                  </a:rPr>
                  <a:t>Ge:Ga</a:t>
                </a:r>
                <a:r>
                  <a:rPr lang="en-IE" sz="2400" dirty="0">
                    <a:solidFill>
                      <a:schemeClr val="accent4"/>
                    </a:solidFill>
                  </a:rPr>
                  <a:t> Ratios</a:t>
                </a:r>
              </a:p>
            </p:txBody>
          </p:sp>
          <p:sp>
            <p:nvSpPr>
              <p:cNvPr id="15" name="TextBox 14">
                <a:extLst>
                  <a:ext uri="{FF2B5EF4-FFF2-40B4-BE49-F238E27FC236}">
                    <a16:creationId xmlns:a16="http://schemas.microsoft.com/office/drawing/2014/main" id="{CE743A6B-D8E0-F0BA-E412-BF46EE17BF58}"/>
                  </a:ext>
                </a:extLst>
              </p:cNvPr>
              <p:cNvSpPr txBox="1"/>
              <p:nvPr/>
            </p:nvSpPr>
            <p:spPr>
              <a:xfrm>
                <a:off x="9879984" y="5856986"/>
                <a:ext cx="1392304" cy="276999"/>
              </a:xfrm>
              <a:prstGeom prst="rect">
                <a:avLst/>
              </a:prstGeom>
              <a:noFill/>
            </p:spPr>
            <p:txBody>
              <a:bodyPr wrap="none" rtlCol="0">
                <a:spAutoFit/>
              </a:bodyPr>
              <a:lstStyle/>
              <a:p>
                <a:r>
                  <a:rPr lang="en-IE" sz="1200" dirty="0"/>
                  <a:t>Hi-Lo trends shown</a:t>
                </a:r>
              </a:p>
            </p:txBody>
          </p:sp>
          <p:pic>
            <p:nvPicPr>
              <p:cNvPr id="26" name="Picture 25">
                <a:extLst>
                  <a:ext uri="{FF2B5EF4-FFF2-40B4-BE49-F238E27FC236}">
                    <a16:creationId xmlns:a16="http://schemas.microsoft.com/office/drawing/2014/main" id="{61CAAECB-AEA4-0F2D-5189-781DEB3AD463}"/>
                  </a:ext>
                </a:extLst>
              </p:cNvPr>
              <p:cNvPicPr>
                <a:picLocks noChangeAspect="1"/>
              </p:cNvPicPr>
              <p:nvPr/>
            </p:nvPicPr>
            <p:blipFill rotWithShape="1">
              <a:blip r:embed="rId5"/>
              <a:srcRect l="1104" t="-1184" r="-1104" b="3961"/>
              <a:stretch/>
            </p:blipFill>
            <p:spPr>
              <a:xfrm>
                <a:off x="4642338" y="1146580"/>
                <a:ext cx="6629950" cy="4194437"/>
              </a:xfrm>
              <a:prstGeom prst="rect">
                <a:avLst/>
              </a:prstGeom>
            </p:spPr>
          </p:pic>
          <p:cxnSp>
            <p:nvCxnSpPr>
              <p:cNvPr id="20" name="Straight Connector 19">
                <a:extLst>
                  <a:ext uri="{FF2B5EF4-FFF2-40B4-BE49-F238E27FC236}">
                    <a16:creationId xmlns:a16="http://schemas.microsoft.com/office/drawing/2014/main" id="{3A51B8A7-DDB9-6722-97CF-AC21BD159564}"/>
                  </a:ext>
                </a:extLst>
              </p:cNvPr>
              <p:cNvCxnSpPr/>
              <p:nvPr/>
            </p:nvCxnSpPr>
            <p:spPr>
              <a:xfrm>
                <a:off x="4642338" y="4879731"/>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64FD17-68E2-1610-6F0A-2722062CBA61}"/>
                  </a:ext>
                </a:extLst>
              </p:cNvPr>
              <p:cNvCxnSpPr/>
              <p:nvPr/>
            </p:nvCxnSpPr>
            <p:spPr>
              <a:xfrm>
                <a:off x="4642338" y="1928447"/>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0B975A-042D-BE37-3783-92457851627C}"/>
                  </a:ext>
                </a:extLst>
              </p:cNvPr>
              <p:cNvCxnSpPr/>
              <p:nvPr/>
            </p:nvCxnSpPr>
            <p:spPr>
              <a:xfrm>
                <a:off x="4642338" y="2669931"/>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0F3952-D290-1205-1686-39BEE62030E6}"/>
                  </a:ext>
                </a:extLst>
              </p:cNvPr>
              <p:cNvCxnSpPr/>
              <p:nvPr/>
            </p:nvCxnSpPr>
            <p:spPr>
              <a:xfrm>
                <a:off x="4624752" y="3411416"/>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55E23A-BFB9-12DD-F53C-0E2CE4C67B0E}"/>
                  </a:ext>
                </a:extLst>
              </p:cNvPr>
              <p:cNvCxnSpPr/>
              <p:nvPr/>
            </p:nvCxnSpPr>
            <p:spPr>
              <a:xfrm>
                <a:off x="4642338" y="4135316"/>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637506-8C75-51D0-BAC0-8CC5916121AA}"/>
                  </a:ext>
                </a:extLst>
              </p:cNvPr>
              <p:cNvCxnSpPr/>
              <p:nvPr/>
            </p:nvCxnSpPr>
            <p:spPr>
              <a:xfrm>
                <a:off x="4624752" y="1192825"/>
                <a:ext cx="655026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BB166AB-0E5B-D313-B708-AF03B49D88C8}"/>
                  </a:ext>
                </a:extLst>
              </p:cNvPr>
              <p:cNvSpPr txBox="1"/>
              <p:nvPr/>
            </p:nvSpPr>
            <p:spPr>
              <a:xfrm>
                <a:off x="4721296" y="4834849"/>
                <a:ext cx="1415003" cy="307777"/>
              </a:xfrm>
              <a:prstGeom prst="rect">
                <a:avLst/>
              </a:prstGeom>
              <a:noFill/>
            </p:spPr>
            <p:txBody>
              <a:bodyPr wrap="none" rtlCol="0">
                <a:spAutoFit/>
              </a:bodyPr>
              <a:lstStyle/>
              <a:p>
                <a:r>
                  <a:rPr lang="en-IE" sz="1400" dirty="0">
                    <a:solidFill>
                      <a:srgbClr val="00B0F0"/>
                    </a:solidFill>
                  </a:rPr>
                  <a:t>MVT / APT-types</a:t>
                </a:r>
              </a:p>
            </p:txBody>
          </p:sp>
          <p:sp>
            <p:nvSpPr>
              <p:cNvPr id="29" name="TextBox 28">
                <a:extLst>
                  <a:ext uri="{FF2B5EF4-FFF2-40B4-BE49-F238E27FC236}">
                    <a16:creationId xmlns:a16="http://schemas.microsoft.com/office/drawing/2014/main" id="{1FF9A3EA-3001-996C-6DDB-E09DF5C0354F}"/>
                  </a:ext>
                </a:extLst>
              </p:cNvPr>
              <p:cNvSpPr txBox="1"/>
              <p:nvPr/>
            </p:nvSpPr>
            <p:spPr>
              <a:xfrm>
                <a:off x="5475190" y="3375987"/>
                <a:ext cx="880369" cy="307777"/>
              </a:xfrm>
              <a:prstGeom prst="rect">
                <a:avLst/>
              </a:prstGeom>
              <a:noFill/>
            </p:spPr>
            <p:txBody>
              <a:bodyPr wrap="none" rtlCol="0">
                <a:spAutoFit/>
              </a:bodyPr>
              <a:lstStyle/>
              <a:p>
                <a:r>
                  <a:rPr lang="en-IE" sz="1400" dirty="0">
                    <a:solidFill>
                      <a:srgbClr val="FF0000"/>
                    </a:solidFill>
                  </a:rPr>
                  <a:t>Irish-type</a:t>
                </a:r>
              </a:p>
            </p:txBody>
          </p:sp>
          <p:sp>
            <p:nvSpPr>
              <p:cNvPr id="30" name="TextBox 29">
                <a:extLst>
                  <a:ext uri="{FF2B5EF4-FFF2-40B4-BE49-F238E27FC236}">
                    <a16:creationId xmlns:a16="http://schemas.microsoft.com/office/drawing/2014/main" id="{8E66D6B8-D4FF-66D9-31C2-7D4D2BBD7D6A}"/>
                  </a:ext>
                </a:extLst>
              </p:cNvPr>
              <p:cNvSpPr txBox="1"/>
              <p:nvPr/>
            </p:nvSpPr>
            <p:spPr>
              <a:xfrm>
                <a:off x="8107524" y="2834590"/>
                <a:ext cx="2287999" cy="307777"/>
              </a:xfrm>
              <a:prstGeom prst="rect">
                <a:avLst/>
              </a:prstGeom>
              <a:noFill/>
            </p:spPr>
            <p:txBody>
              <a:bodyPr wrap="none" rtlCol="0">
                <a:spAutoFit/>
              </a:bodyPr>
              <a:lstStyle/>
              <a:p>
                <a:r>
                  <a:rPr lang="en-IE" sz="1400" dirty="0">
                    <a:solidFill>
                      <a:srgbClr val="00B050"/>
                    </a:solidFill>
                  </a:rPr>
                  <a:t>Palaeozoic-hosted vein types</a:t>
                </a:r>
              </a:p>
            </p:txBody>
          </p:sp>
        </p:grpSp>
        <p:grpSp>
          <p:nvGrpSpPr>
            <p:cNvPr id="37" name="Group 36">
              <a:extLst>
                <a:ext uri="{FF2B5EF4-FFF2-40B4-BE49-F238E27FC236}">
                  <a16:creationId xmlns:a16="http://schemas.microsoft.com/office/drawing/2014/main" id="{0BEB38FB-9B3A-7099-C618-A05633E27134}"/>
                </a:ext>
              </a:extLst>
            </p:cNvPr>
            <p:cNvGrpSpPr/>
            <p:nvPr/>
          </p:nvGrpSpPr>
          <p:grpSpPr>
            <a:xfrm>
              <a:off x="5385184" y="2307377"/>
              <a:ext cx="3928888" cy="2272999"/>
              <a:chOff x="5385184" y="2307377"/>
              <a:chExt cx="3928888" cy="2272999"/>
            </a:xfrm>
          </p:grpSpPr>
          <p:sp>
            <p:nvSpPr>
              <p:cNvPr id="7" name="Rectangle 6">
                <a:extLst>
                  <a:ext uri="{FF2B5EF4-FFF2-40B4-BE49-F238E27FC236}">
                    <a16:creationId xmlns:a16="http://schemas.microsoft.com/office/drawing/2014/main" id="{5E2FF752-B4BE-1E95-791F-6F22F26B82FA}"/>
                  </a:ext>
                </a:extLst>
              </p:cNvPr>
              <p:cNvSpPr/>
              <p:nvPr/>
            </p:nvSpPr>
            <p:spPr>
              <a:xfrm>
                <a:off x="5610853" y="4153757"/>
                <a:ext cx="72000" cy="7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D25DDBB1-80D0-2F85-7E09-35CB10EFCC6A}"/>
                  </a:ext>
                </a:extLst>
              </p:cNvPr>
              <p:cNvSpPr/>
              <p:nvPr/>
            </p:nvSpPr>
            <p:spPr>
              <a:xfrm>
                <a:off x="5438266" y="4356941"/>
                <a:ext cx="72000" cy="7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C78099B8-3B92-9FCC-2405-7168AC472337}"/>
                  </a:ext>
                </a:extLst>
              </p:cNvPr>
              <p:cNvSpPr/>
              <p:nvPr/>
            </p:nvSpPr>
            <p:spPr>
              <a:xfrm>
                <a:off x="5385184" y="4508376"/>
                <a:ext cx="72000" cy="7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994A518D-39EC-D2EC-269C-84F8E82D832C}"/>
                  </a:ext>
                </a:extLst>
              </p:cNvPr>
              <p:cNvSpPr/>
              <p:nvPr/>
            </p:nvSpPr>
            <p:spPr>
              <a:xfrm>
                <a:off x="6668860" y="3215913"/>
                <a:ext cx="72000" cy="72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D03AE742-4F05-03FE-BD6B-78341F97B0D8}"/>
                  </a:ext>
                </a:extLst>
              </p:cNvPr>
              <p:cNvSpPr/>
              <p:nvPr/>
            </p:nvSpPr>
            <p:spPr>
              <a:xfrm>
                <a:off x="6786092" y="3130923"/>
                <a:ext cx="72000" cy="72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15EE4997-09C2-3A0E-5CB8-5644E37ADBB8}"/>
                  </a:ext>
                </a:extLst>
              </p:cNvPr>
              <p:cNvSpPr/>
              <p:nvPr/>
            </p:nvSpPr>
            <p:spPr>
              <a:xfrm>
                <a:off x="6073916" y="2999034"/>
                <a:ext cx="72000" cy="72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8D9C0AAE-3F88-143A-B268-5E56516EC15D}"/>
                  </a:ext>
                </a:extLst>
              </p:cNvPr>
              <p:cNvSpPr/>
              <p:nvPr/>
            </p:nvSpPr>
            <p:spPr>
              <a:xfrm>
                <a:off x="7155365" y="2919908"/>
                <a:ext cx="72000" cy="72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654FDC87-8A98-94CD-75F6-DB065BA2EE8D}"/>
                  </a:ext>
                </a:extLst>
              </p:cNvPr>
              <p:cNvSpPr/>
              <p:nvPr/>
            </p:nvSpPr>
            <p:spPr>
              <a:xfrm>
                <a:off x="7131920" y="2307377"/>
                <a:ext cx="72000" cy="72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FB46CD44-C372-490B-50C4-8AA6C92E0A69}"/>
                  </a:ext>
                </a:extLst>
              </p:cNvPr>
              <p:cNvSpPr/>
              <p:nvPr/>
            </p:nvSpPr>
            <p:spPr>
              <a:xfrm>
                <a:off x="9098562" y="4001429"/>
                <a:ext cx="72000" cy="72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C251CBD2-283F-2576-7199-4CEC2B784968}"/>
                  </a:ext>
                </a:extLst>
              </p:cNvPr>
              <p:cNvSpPr/>
              <p:nvPr/>
            </p:nvSpPr>
            <p:spPr>
              <a:xfrm>
                <a:off x="8140104" y="3895850"/>
                <a:ext cx="72000" cy="72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ectangle 35">
                <a:extLst>
                  <a:ext uri="{FF2B5EF4-FFF2-40B4-BE49-F238E27FC236}">
                    <a16:creationId xmlns:a16="http://schemas.microsoft.com/office/drawing/2014/main" id="{AB1E6D2D-DFA1-1F2D-AC6C-71FFB88F3469}"/>
                  </a:ext>
                </a:extLst>
              </p:cNvPr>
              <p:cNvSpPr/>
              <p:nvPr/>
            </p:nvSpPr>
            <p:spPr>
              <a:xfrm>
                <a:off x="9242072" y="3819648"/>
                <a:ext cx="72000" cy="72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39" name="Rectangle 38">
            <a:extLst>
              <a:ext uri="{FF2B5EF4-FFF2-40B4-BE49-F238E27FC236}">
                <a16:creationId xmlns:a16="http://schemas.microsoft.com/office/drawing/2014/main" id="{B1E8842D-D0EE-0A32-9F88-BC76C0D3E017}"/>
              </a:ext>
            </a:extLst>
          </p:cNvPr>
          <p:cNvSpPr/>
          <p:nvPr/>
        </p:nvSpPr>
        <p:spPr>
          <a:xfrm rot="16200000">
            <a:off x="2550000" y="3479145"/>
            <a:ext cx="3185535" cy="338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100" dirty="0">
                <a:solidFill>
                  <a:schemeClr val="tx1"/>
                </a:solidFill>
              </a:rPr>
              <a:t>Homogenization Temperature  </a:t>
            </a:r>
            <a:r>
              <a:rPr lang="en-IE" sz="1100" baseline="30000" dirty="0" err="1">
                <a:solidFill>
                  <a:schemeClr val="tx1"/>
                </a:solidFill>
              </a:rPr>
              <a:t>o</a:t>
            </a:r>
            <a:r>
              <a:rPr lang="en-IE" sz="1100" dirty="0" err="1">
                <a:solidFill>
                  <a:schemeClr val="tx1"/>
                </a:solidFill>
              </a:rPr>
              <a:t>C</a:t>
            </a:r>
            <a:endParaRPr lang="en-IE" sz="1100" dirty="0">
              <a:solidFill>
                <a:schemeClr val="tx1"/>
              </a:solidFill>
            </a:endParaRPr>
          </a:p>
        </p:txBody>
      </p:sp>
      <p:sp>
        <p:nvSpPr>
          <p:cNvPr id="40" name="Oval 39">
            <a:extLst>
              <a:ext uri="{FF2B5EF4-FFF2-40B4-BE49-F238E27FC236}">
                <a16:creationId xmlns:a16="http://schemas.microsoft.com/office/drawing/2014/main" id="{AB8B35F2-E030-B45E-AA7A-5DD3069A225F}"/>
              </a:ext>
            </a:extLst>
          </p:cNvPr>
          <p:cNvSpPr/>
          <p:nvPr/>
        </p:nvSpPr>
        <p:spPr>
          <a:xfrm>
            <a:off x="5036636" y="2661139"/>
            <a:ext cx="1410527" cy="617477"/>
          </a:xfrm>
          <a:prstGeom prst="ellipse">
            <a:avLst/>
          </a:prstGeom>
          <a:noFill/>
          <a:ln w="28575">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970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BE34-21DC-1571-9226-0428E86A5688}"/>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CE12A17-2CFE-ED86-09CB-23C4AD3B913F}"/>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99F2E369-A864-76A4-516A-EBDAFC273588}"/>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B7BA5C9D-BDEF-024F-6458-F15B8F7AB12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045015FE-B41A-8478-B5D7-A1B640230F8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FD076A56-CFB5-34A9-A648-1611F04923E9}"/>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8" name="TextBox 7">
            <a:extLst>
              <a:ext uri="{FF2B5EF4-FFF2-40B4-BE49-F238E27FC236}">
                <a16:creationId xmlns:a16="http://schemas.microsoft.com/office/drawing/2014/main" id="{347AC531-8006-D652-3AD9-D14B393F6EE1}"/>
              </a:ext>
            </a:extLst>
          </p:cNvPr>
          <p:cNvSpPr txBox="1"/>
          <p:nvPr/>
        </p:nvSpPr>
        <p:spPr>
          <a:xfrm>
            <a:off x="583587" y="807861"/>
            <a:ext cx="11029293" cy="5647700"/>
          </a:xfrm>
          <a:prstGeom prst="rect">
            <a:avLst/>
          </a:prstGeom>
          <a:noFill/>
        </p:spPr>
        <p:txBody>
          <a:bodyPr wrap="square" rtlCol="0">
            <a:spAutoFit/>
          </a:bodyPr>
          <a:lstStyle/>
          <a:p>
            <a:pPr algn="just"/>
            <a:r>
              <a:rPr lang="en-GB" sz="2400" dirty="0">
                <a:solidFill>
                  <a:schemeClr val="accent4"/>
                </a:solidFill>
              </a:rPr>
              <a:t>General Paragenetic Comparatives</a:t>
            </a:r>
          </a:p>
          <a:p>
            <a:pPr algn="just"/>
            <a:endParaRPr lang="en-GB" dirty="0">
              <a:solidFill>
                <a:schemeClr val="accent4">
                  <a:lumMod val="60000"/>
                  <a:lumOff val="40000"/>
                </a:schemeClr>
              </a:solidFill>
            </a:endParaRPr>
          </a:p>
          <a:p>
            <a:pPr algn="just"/>
            <a:endParaRPr lang="en-GB"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Sedmochislenitsi and the Irish Midlands Zn-Pb deposits share a relatively simple mineral assemblage comprising pyrite-sphalerite-galena deposited in </a:t>
            </a:r>
            <a:r>
              <a:rPr lang="en-GB" dirty="0" err="1">
                <a:solidFill>
                  <a:schemeClr val="bg1"/>
                </a:solidFill>
              </a:rPr>
              <a:t>multyple</a:t>
            </a:r>
            <a:r>
              <a:rPr lang="en-GB" dirty="0">
                <a:solidFill>
                  <a:schemeClr val="bg1"/>
                </a:solidFill>
              </a:rPr>
              <a:t> phases within a lithifying carbonate host sequence.</a:t>
            </a:r>
          </a:p>
          <a:p>
            <a:pPr marL="171450" indent="-171450" algn="just">
              <a:buClr>
                <a:schemeClr val="accent4">
                  <a:lumMod val="40000"/>
                  <a:lumOff val="60000"/>
                </a:schemeClr>
              </a:buClr>
              <a:buFont typeface="Wingdings" panose="05000000000000000000" pitchFamily="2" charset="2"/>
              <a:buChar char="§"/>
            </a:pPr>
            <a:endParaRPr lang="en-GB" sz="1050"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Ni-Co occurs within both early and late iron sulphides</a:t>
            </a:r>
          </a:p>
          <a:p>
            <a:pPr marL="171450" indent="-171450" algn="just">
              <a:buClr>
                <a:schemeClr val="accent4">
                  <a:lumMod val="40000"/>
                  <a:lumOff val="60000"/>
                </a:schemeClr>
              </a:buClr>
              <a:buFont typeface="Wingdings" panose="05000000000000000000" pitchFamily="2" charset="2"/>
              <a:buChar char="§"/>
            </a:pPr>
            <a:endParaRPr lang="en-GB" sz="1000"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Overall the mineralization passes from an early iron (both sulphide and oxide) phase prior to the main Zn-Pb ore stage</a:t>
            </a:r>
          </a:p>
          <a:p>
            <a:pPr marL="171450" indent="-171450" algn="just">
              <a:buClr>
                <a:schemeClr val="accent4">
                  <a:lumMod val="40000"/>
                  <a:lumOff val="60000"/>
                </a:schemeClr>
              </a:buClr>
              <a:buFont typeface="Wingdings" panose="05000000000000000000" pitchFamily="2" charset="2"/>
              <a:buChar char="§"/>
            </a:pPr>
            <a:endParaRPr lang="en-GB" sz="1050"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Tennantite-Tetrahedrite and Arsenopyrite are minor components, generally late stage and proximal to potential “feeder” structures.</a:t>
            </a:r>
          </a:p>
          <a:p>
            <a:pPr marL="285750" indent="-285750" algn="just">
              <a:buClr>
                <a:schemeClr val="accent4">
                  <a:lumMod val="40000"/>
                  <a:lumOff val="60000"/>
                </a:schemeClr>
              </a:buClr>
              <a:buFont typeface="Wingdings" panose="05000000000000000000" pitchFamily="2" charset="2"/>
              <a:buChar char="§"/>
            </a:pPr>
            <a:endParaRPr lang="en-GB"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The Cu-Ag-Hg mineralization at Sedmochislenitsi is later than the Zn-Pb and bears strong similarities to the Cu-Ag-Hg deposits at Gortdrum, Aherlow and </a:t>
            </a:r>
            <a:r>
              <a:rPr lang="en-GB" dirty="0" err="1">
                <a:solidFill>
                  <a:schemeClr val="bg1"/>
                </a:solidFill>
              </a:rPr>
              <a:t>Tullacondra</a:t>
            </a:r>
            <a:r>
              <a:rPr lang="en-GB" dirty="0">
                <a:solidFill>
                  <a:schemeClr val="bg1"/>
                </a:solidFill>
              </a:rPr>
              <a:t> in the Munster Basin.</a:t>
            </a:r>
          </a:p>
          <a:p>
            <a:pPr marL="285750" indent="-285750" algn="just">
              <a:buClr>
                <a:schemeClr val="accent4">
                  <a:lumMod val="40000"/>
                  <a:lumOff val="60000"/>
                </a:schemeClr>
              </a:buClr>
              <a:buFont typeface="Wingdings" panose="05000000000000000000" pitchFamily="2" charset="2"/>
              <a:buChar char="§"/>
            </a:pPr>
            <a:endParaRPr lang="en-GB" dirty="0">
              <a:solidFill>
                <a:schemeClr val="bg1"/>
              </a:solidFill>
            </a:endParaRPr>
          </a:p>
          <a:p>
            <a:pPr marL="285750" indent="-285750" algn="just">
              <a:buClr>
                <a:schemeClr val="accent4">
                  <a:lumMod val="40000"/>
                  <a:lumOff val="60000"/>
                </a:schemeClr>
              </a:buClr>
              <a:buFont typeface="Wingdings" panose="05000000000000000000" pitchFamily="2" charset="2"/>
              <a:buChar char="§"/>
            </a:pPr>
            <a:r>
              <a:rPr lang="en-GB" dirty="0">
                <a:solidFill>
                  <a:schemeClr val="bg1"/>
                </a:solidFill>
              </a:rPr>
              <a:t>The Cu-Ag-Hg deposits show an early Ni-Co enriched pyrite phase followed by increasing amounts of  grey coppers and a final mercury-silver rich phase.</a:t>
            </a:r>
          </a:p>
          <a:p>
            <a:pPr algn="just"/>
            <a:endParaRPr lang="en-GB" dirty="0">
              <a:solidFill>
                <a:schemeClr val="bg1"/>
              </a:solidFill>
            </a:endParaRPr>
          </a:p>
          <a:p>
            <a:pPr algn="just"/>
            <a:endParaRPr lang="en-IE" dirty="0">
              <a:solidFill>
                <a:schemeClr val="bg1"/>
              </a:solidFill>
            </a:endParaRPr>
          </a:p>
        </p:txBody>
      </p:sp>
    </p:spTree>
    <p:extLst>
      <p:ext uri="{BB962C8B-B14F-4D97-AF65-F5344CB8AC3E}">
        <p14:creationId xmlns:p14="http://schemas.microsoft.com/office/powerpoint/2010/main" val="4101161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CB26FA-A3E5-EBAF-2DA0-5264BA734CFB}"/>
              </a:ext>
            </a:extLst>
          </p:cNvPr>
          <p:cNvGrpSpPr/>
          <p:nvPr/>
        </p:nvGrpSpPr>
        <p:grpSpPr>
          <a:xfrm>
            <a:off x="0" y="-10384"/>
            <a:ext cx="12192000" cy="6858000"/>
            <a:chOff x="0" y="0"/>
            <a:chExt cx="12192000" cy="6858000"/>
          </a:xfrm>
        </p:grpSpPr>
        <p:sp>
          <p:nvSpPr>
            <p:cNvPr id="6" name="Rectangle 5">
              <a:extLst>
                <a:ext uri="{FF2B5EF4-FFF2-40B4-BE49-F238E27FC236}">
                  <a16:creationId xmlns:a16="http://schemas.microsoft.com/office/drawing/2014/main" id="{9F85B3D3-DEF1-2DEB-87DC-B5562273EFD9}"/>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0C380068-B16F-9324-3D64-FB404AEB7EC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4E36188A-4959-25D2-7FF8-DB8271A3B2DE}"/>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73" name="Rectangle 72">
            <a:extLst>
              <a:ext uri="{FF2B5EF4-FFF2-40B4-BE49-F238E27FC236}">
                <a16:creationId xmlns:a16="http://schemas.microsoft.com/office/drawing/2014/main" id="{722C6FA5-B9C5-E4B9-6733-4B31BDA7B90E}"/>
              </a:ext>
            </a:extLst>
          </p:cNvPr>
          <p:cNvSpPr/>
          <p:nvPr/>
        </p:nvSpPr>
        <p:spPr>
          <a:xfrm>
            <a:off x="3135085" y="1548882"/>
            <a:ext cx="205273" cy="3974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CA0BC53A-C0A0-A82A-94FF-607FDB35218B}"/>
              </a:ext>
            </a:extLst>
          </p:cNvPr>
          <p:cNvSpPr/>
          <p:nvPr/>
        </p:nvSpPr>
        <p:spPr>
          <a:xfrm>
            <a:off x="1670180" y="2743004"/>
            <a:ext cx="811763"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84ECB53-0185-186C-6325-5745081018F6}"/>
              </a:ext>
            </a:extLst>
          </p:cNvPr>
          <p:cNvSpPr/>
          <p:nvPr/>
        </p:nvSpPr>
        <p:spPr>
          <a:xfrm>
            <a:off x="2550368" y="2745918"/>
            <a:ext cx="659363"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D3BE911F-2D38-FA1C-696A-BCC6A8171077}"/>
              </a:ext>
            </a:extLst>
          </p:cNvPr>
          <p:cNvSpPr/>
          <p:nvPr/>
        </p:nvSpPr>
        <p:spPr>
          <a:xfrm>
            <a:off x="1556756" y="2951191"/>
            <a:ext cx="967273"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9BBBF8C-1834-653E-4DA8-0DB92E41FD68}"/>
              </a:ext>
            </a:extLst>
          </p:cNvPr>
          <p:cNvSpPr/>
          <p:nvPr/>
        </p:nvSpPr>
        <p:spPr>
          <a:xfrm>
            <a:off x="2597021" y="2951387"/>
            <a:ext cx="762000" cy="108858"/>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4067EB4A-B5B5-05A1-74FA-2354C25C6861}"/>
              </a:ext>
            </a:extLst>
          </p:cNvPr>
          <p:cNvSpPr/>
          <p:nvPr/>
        </p:nvSpPr>
        <p:spPr>
          <a:xfrm>
            <a:off x="1831911" y="3362130"/>
            <a:ext cx="1041918"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256101AD-DD28-855E-DEF2-CED2382DAFBA}"/>
              </a:ext>
            </a:extLst>
          </p:cNvPr>
          <p:cNvSpPr/>
          <p:nvPr/>
        </p:nvSpPr>
        <p:spPr>
          <a:xfrm>
            <a:off x="2904931" y="3362130"/>
            <a:ext cx="1023257" cy="108857"/>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58AFAD3B-EB03-A0F5-EE9F-9FA74856255A}"/>
              </a:ext>
            </a:extLst>
          </p:cNvPr>
          <p:cNvSpPr/>
          <p:nvPr/>
        </p:nvSpPr>
        <p:spPr>
          <a:xfrm>
            <a:off x="2643675" y="3166185"/>
            <a:ext cx="743338"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75C0B545-6020-1E25-5787-179018A1AE9A}"/>
              </a:ext>
            </a:extLst>
          </p:cNvPr>
          <p:cNvSpPr/>
          <p:nvPr/>
        </p:nvSpPr>
        <p:spPr>
          <a:xfrm>
            <a:off x="2267339" y="3170754"/>
            <a:ext cx="301689" cy="108857"/>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a16="http://schemas.microsoft.com/office/drawing/2014/main" id="{0DFFBB0B-80E2-8704-03B0-204F8DFA1EE4}"/>
              </a:ext>
            </a:extLst>
          </p:cNvPr>
          <p:cNvSpPr/>
          <p:nvPr/>
        </p:nvSpPr>
        <p:spPr>
          <a:xfrm>
            <a:off x="2046514" y="4425307"/>
            <a:ext cx="678025" cy="108857"/>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A695849B-08B3-DFA1-8474-295E59A83ADE}"/>
              </a:ext>
            </a:extLst>
          </p:cNvPr>
          <p:cNvSpPr/>
          <p:nvPr/>
        </p:nvSpPr>
        <p:spPr>
          <a:xfrm>
            <a:off x="1881674" y="4162593"/>
            <a:ext cx="360784"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FF83CAC5-D676-E019-5444-EDD6D3CFF2D4}"/>
              </a:ext>
            </a:extLst>
          </p:cNvPr>
          <p:cNvSpPr/>
          <p:nvPr/>
        </p:nvSpPr>
        <p:spPr>
          <a:xfrm>
            <a:off x="2436944" y="3892005"/>
            <a:ext cx="413656"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55548AD3-F2D3-1553-10E2-9D73EB76F4A3}"/>
              </a:ext>
            </a:extLst>
          </p:cNvPr>
          <p:cNvSpPr/>
          <p:nvPr/>
        </p:nvSpPr>
        <p:spPr>
          <a:xfrm>
            <a:off x="2071395" y="3892004"/>
            <a:ext cx="339013"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1D1CBB92-FD89-756E-14C3-CC6E547FB5FF}"/>
              </a:ext>
            </a:extLst>
          </p:cNvPr>
          <p:cNvSpPr/>
          <p:nvPr/>
        </p:nvSpPr>
        <p:spPr>
          <a:xfrm>
            <a:off x="2273560" y="4162592"/>
            <a:ext cx="656252"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ectangle 35">
            <a:extLst>
              <a:ext uri="{FF2B5EF4-FFF2-40B4-BE49-F238E27FC236}">
                <a16:creationId xmlns:a16="http://schemas.microsoft.com/office/drawing/2014/main" id="{A49AFBDA-B593-89C3-CD0A-492BE10AF882}"/>
              </a:ext>
            </a:extLst>
          </p:cNvPr>
          <p:cNvSpPr/>
          <p:nvPr/>
        </p:nvSpPr>
        <p:spPr>
          <a:xfrm>
            <a:off x="1894114" y="4423849"/>
            <a:ext cx="124410"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40" name="Straight Arrow Connector 39">
            <a:extLst>
              <a:ext uri="{FF2B5EF4-FFF2-40B4-BE49-F238E27FC236}">
                <a16:creationId xmlns:a16="http://schemas.microsoft.com/office/drawing/2014/main" id="{CBE431AB-72E1-71E0-BB5B-C4AADB1C3994}"/>
              </a:ext>
            </a:extLst>
          </p:cNvPr>
          <p:cNvCxnSpPr/>
          <p:nvPr/>
        </p:nvCxnSpPr>
        <p:spPr>
          <a:xfrm>
            <a:off x="1418253" y="2799183"/>
            <a:ext cx="2052735"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9963F10-9872-DE07-DF37-4A1D7C4AA4D6}"/>
              </a:ext>
            </a:extLst>
          </p:cNvPr>
          <p:cNvCxnSpPr/>
          <p:nvPr/>
        </p:nvCxnSpPr>
        <p:spPr>
          <a:xfrm>
            <a:off x="1446245" y="3004457"/>
            <a:ext cx="2780523"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BC162CC-AE6D-CB8B-FFED-F916D0447CDE}"/>
              </a:ext>
            </a:extLst>
          </p:cNvPr>
          <p:cNvCxnSpPr/>
          <p:nvPr/>
        </p:nvCxnSpPr>
        <p:spPr>
          <a:xfrm>
            <a:off x="1436915" y="3219061"/>
            <a:ext cx="2416628"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A506B9A-EA06-F642-51DA-BA91F0148470}"/>
              </a:ext>
            </a:extLst>
          </p:cNvPr>
          <p:cNvCxnSpPr/>
          <p:nvPr/>
        </p:nvCxnSpPr>
        <p:spPr>
          <a:xfrm>
            <a:off x="1446245" y="3415004"/>
            <a:ext cx="3051110"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41E47FE-A735-1599-7597-6A9B4E560B2E}"/>
              </a:ext>
            </a:extLst>
          </p:cNvPr>
          <p:cNvCxnSpPr/>
          <p:nvPr/>
        </p:nvCxnSpPr>
        <p:spPr>
          <a:xfrm>
            <a:off x="1567543" y="3946531"/>
            <a:ext cx="1595535"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F85E8F1-B8E7-8F6F-BF2C-23F46FC398C5}"/>
              </a:ext>
            </a:extLst>
          </p:cNvPr>
          <p:cNvCxnSpPr/>
          <p:nvPr/>
        </p:nvCxnSpPr>
        <p:spPr>
          <a:xfrm>
            <a:off x="1446245" y="4212356"/>
            <a:ext cx="1670180"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8BE0C0-9FD1-6FEC-9E79-5D1B855457FE}"/>
              </a:ext>
            </a:extLst>
          </p:cNvPr>
          <p:cNvCxnSpPr/>
          <p:nvPr/>
        </p:nvCxnSpPr>
        <p:spPr>
          <a:xfrm>
            <a:off x="1446245" y="4473613"/>
            <a:ext cx="1399592"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B149D0E-24FF-EB87-08C1-53D3B189BAA1}"/>
              </a:ext>
            </a:extLst>
          </p:cNvPr>
          <p:cNvSpPr txBox="1"/>
          <p:nvPr/>
        </p:nvSpPr>
        <p:spPr>
          <a:xfrm rot="16200000">
            <a:off x="735090" y="3007241"/>
            <a:ext cx="696857" cy="307777"/>
          </a:xfrm>
          <a:prstGeom prst="rect">
            <a:avLst/>
          </a:prstGeom>
          <a:noFill/>
        </p:spPr>
        <p:txBody>
          <a:bodyPr wrap="none" rtlCol="0">
            <a:spAutoFit/>
          </a:bodyPr>
          <a:lstStyle/>
          <a:p>
            <a:r>
              <a:rPr lang="en-GB" sz="1400" dirty="0">
                <a:solidFill>
                  <a:schemeClr val="bg1"/>
                </a:solidFill>
              </a:rPr>
              <a:t>Ireland</a:t>
            </a:r>
            <a:endParaRPr lang="en-IE" sz="1600" dirty="0">
              <a:solidFill>
                <a:schemeClr val="bg1"/>
              </a:solidFill>
            </a:endParaRPr>
          </a:p>
        </p:txBody>
      </p:sp>
      <p:sp>
        <p:nvSpPr>
          <p:cNvPr id="60" name="TextBox 59">
            <a:extLst>
              <a:ext uri="{FF2B5EF4-FFF2-40B4-BE49-F238E27FC236}">
                <a16:creationId xmlns:a16="http://schemas.microsoft.com/office/drawing/2014/main" id="{6284B173-3707-3221-CCAE-D34AE5C6DD6B}"/>
              </a:ext>
            </a:extLst>
          </p:cNvPr>
          <p:cNvSpPr txBox="1"/>
          <p:nvPr/>
        </p:nvSpPr>
        <p:spPr>
          <a:xfrm rot="16200000">
            <a:off x="632699" y="4002809"/>
            <a:ext cx="877163" cy="518668"/>
          </a:xfrm>
          <a:prstGeom prst="rect">
            <a:avLst/>
          </a:prstGeom>
          <a:noFill/>
        </p:spPr>
        <p:txBody>
          <a:bodyPr wrap="none" rtlCol="0">
            <a:spAutoFit/>
          </a:bodyPr>
          <a:lstStyle/>
          <a:p>
            <a:pPr algn="ctr"/>
            <a:r>
              <a:rPr lang="en-GB" sz="1400" dirty="0">
                <a:solidFill>
                  <a:schemeClr val="bg1"/>
                </a:solidFill>
              </a:rPr>
              <a:t>Alps &amp; </a:t>
            </a:r>
          </a:p>
          <a:p>
            <a:pPr algn="ctr">
              <a:lnSpc>
                <a:spcPts val="1700"/>
              </a:lnSpc>
            </a:pPr>
            <a:r>
              <a:rPr lang="en-GB" sz="1400" dirty="0" err="1">
                <a:solidFill>
                  <a:schemeClr val="bg1"/>
                </a:solidFill>
              </a:rPr>
              <a:t>Dinarides</a:t>
            </a:r>
            <a:endParaRPr lang="en-IE" sz="1400" dirty="0">
              <a:solidFill>
                <a:schemeClr val="bg1"/>
              </a:solidFill>
            </a:endParaRPr>
          </a:p>
        </p:txBody>
      </p:sp>
      <p:sp>
        <p:nvSpPr>
          <p:cNvPr id="61" name="TextBox 60">
            <a:extLst>
              <a:ext uri="{FF2B5EF4-FFF2-40B4-BE49-F238E27FC236}">
                <a16:creationId xmlns:a16="http://schemas.microsoft.com/office/drawing/2014/main" id="{096E986C-AA4C-3C40-9216-E2EEC70606CA}"/>
              </a:ext>
            </a:extLst>
          </p:cNvPr>
          <p:cNvSpPr txBox="1"/>
          <p:nvPr/>
        </p:nvSpPr>
        <p:spPr>
          <a:xfrm>
            <a:off x="1268962" y="5272184"/>
            <a:ext cx="4660740" cy="276999"/>
          </a:xfrm>
          <a:prstGeom prst="rect">
            <a:avLst/>
          </a:prstGeom>
          <a:noFill/>
        </p:spPr>
        <p:txBody>
          <a:bodyPr wrap="square" rtlCol="0">
            <a:spAutoFit/>
          </a:bodyPr>
          <a:lstStyle/>
          <a:p>
            <a:r>
              <a:rPr lang="en-GB" sz="1200" dirty="0">
                <a:solidFill>
                  <a:schemeClr val="bg1"/>
                </a:solidFill>
              </a:rPr>
              <a:t>-25     -20    -15    -10     -5        </a:t>
            </a:r>
            <a:r>
              <a:rPr lang="en-GB" sz="1200" dirty="0"/>
              <a:t>0</a:t>
            </a:r>
            <a:r>
              <a:rPr lang="en-GB" sz="1200" dirty="0">
                <a:solidFill>
                  <a:schemeClr val="bg1"/>
                </a:solidFill>
              </a:rPr>
              <a:t>     +5     +10   +15    +20   +25    +30    +35</a:t>
            </a:r>
            <a:endParaRPr lang="en-IE" sz="1200" dirty="0">
              <a:solidFill>
                <a:schemeClr val="bg1"/>
              </a:solidFill>
            </a:endParaRPr>
          </a:p>
        </p:txBody>
      </p:sp>
      <p:sp>
        <p:nvSpPr>
          <p:cNvPr id="63" name="TextBox 62">
            <a:extLst>
              <a:ext uri="{FF2B5EF4-FFF2-40B4-BE49-F238E27FC236}">
                <a16:creationId xmlns:a16="http://schemas.microsoft.com/office/drawing/2014/main" id="{EBA38F8A-1E0E-CD3C-AD04-2501AEEF5097}"/>
              </a:ext>
            </a:extLst>
          </p:cNvPr>
          <p:cNvSpPr txBox="1"/>
          <p:nvPr/>
        </p:nvSpPr>
        <p:spPr>
          <a:xfrm>
            <a:off x="2584580" y="5674956"/>
            <a:ext cx="1660849" cy="338554"/>
          </a:xfrm>
          <a:prstGeom prst="rect">
            <a:avLst/>
          </a:prstGeom>
          <a:noFill/>
        </p:spPr>
        <p:txBody>
          <a:bodyPr wrap="square">
            <a:spAutoFit/>
          </a:bodyPr>
          <a:lstStyle/>
          <a:p>
            <a:r>
              <a:rPr lang="el-GR"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δ</a:t>
            </a:r>
            <a:r>
              <a:rPr lang="en-IE" sz="1600"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34</a:t>
            </a:r>
            <a:r>
              <a:rPr lang="en-CA"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  (‰ CDT)  </a:t>
            </a:r>
            <a:endParaRPr lang="en-IE" sz="1600" dirty="0">
              <a:solidFill>
                <a:schemeClr val="bg1"/>
              </a:solidFill>
            </a:endParaRPr>
          </a:p>
        </p:txBody>
      </p:sp>
      <p:sp>
        <p:nvSpPr>
          <p:cNvPr id="64" name="TextBox 63">
            <a:extLst>
              <a:ext uri="{FF2B5EF4-FFF2-40B4-BE49-F238E27FC236}">
                <a16:creationId xmlns:a16="http://schemas.microsoft.com/office/drawing/2014/main" id="{76DE807B-DDB1-E9CA-C603-846DE2B7C1EC}"/>
              </a:ext>
            </a:extLst>
          </p:cNvPr>
          <p:cNvSpPr txBox="1"/>
          <p:nvPr/>
        </p:nvSpPr>
        <p:spPr>
          <a:xfrm>
            <a:off x="3545633" y="2603240"/>
            <a:ext cx="707117" cy="307777"/>
          </a:xfrm>
          <a:prstGeom prst="rect">
            <a:avLst/>
          </a:prstGeom>
          <a:noFill/>
        </p:spPr>
        <p:txBody>
          <a:bodyPr wrap="none" rtlCol="0">
            <a:spAutoFit/>
          </a:bodyPr>
          <a:lstStyle/>
          <a:p>
            <a:r>
              <a:rPr lang="en-GB" sz="1400" dirty="0">
                <a:solidFill>
                  <a:srgbClr val="FF0000"/>
                </a:solidFill>
              </a:rPr>
              <a:t>Tynagh</a:t>
            </a:r>
            <a:endParaRPr lang="en-IE" sz="1400" dirty="0">
              <a:solidFill>
                <a:srgbClr val="FF0000"/>
              </a:solidFill>
            </a:endParaRPr>
          </a:p>
        </p:txBody>
      </p:sp>
      <p:sp>
        <p:nvSpPr>
          <p:cNvPr id="65" name="TextBox 64">
            <a:extLst>
              <a:ext uri="{FF2B5EF4-FFF2-40B4-BE49-F238E27FC236}">
                <a16:creationId xmlns:a16="http://schemas.microsoft.com/office/drawing/2014/main" id="{70F045CD-289C-DA11-79F8-DEB1F7B0F879}"/>
              </a:ext>
            </a:extLst>
          </p:cNvPr>
          <p:cNvSpPr txBox="1"/>
          <p:nvPr/>
        </p:nvSpPr>
        <p:spPr>
          <a:xfrm>
            <a:off x="4301413" y="2817844"/>
            <a:ext cx="1021305" cy="307777"/>
          </a:xfrm>
          <a:prstGeom prst="rect">
            <a:avLst/>
          </a:prstGeom>
          <a:noFill/>
        </p:spPr>
        <p:txBody>
          <a:bodyPr wrap="none" rtlCol="0">
            <a:spAutoFit/>
          </a:bodyPr>
          <a:lstStyle/>
          <a:p>
            <a:r>
              <a:rPr lang="en-GB" sz="1400" dirty="0">
                <a:solidFill>
                  <a:srgbClr val="FF0000"/>
                </a:solidFill>
              </a:rPr>
              <a:t>Silvermines</a:t>
            </a:r>
            <a:endParaRPr lang="en-IE" sz="1400" dirty="0">
              <a:solidFill>
                <a:srgbClr val="FF0000"/>
              </a:solidFill>
            </a:endParaRPr>
          </a:p>
        </p:txBody>
      </p:sp>
      <p:sp>
        <p:nvSpPr>
          <p:cNvPr id="66" name="TextBox 65">
            <a:extLst>
              <a:ext uri="{FF2B5EF4-FFF2-40B4-BE49-F238E27FC236}">
                <a16:creationId xmlns:a16="http://schemas.microsoft.com/office/drawing/2014/main" id="{D3D95F2D-DC9B-F901-E692-F95AAAC1D220}"/>
              </a:ext>
            </a:extLst>
          </p:cNvPr>
          <p:cNvSpPr txBox="1"/>
          <p:nvPr/>
        </p:nvSpPr>
        <p:spPr>
          <a:xfrm>
            <a:off x="3956179" y="3051110"/>
            <a:ext cx="740908" cy="307777"/>
          </a:xfrm>
          <a:prstGeom prst="rect">
            <a:avLst/>
          </a:prstGeom>
          <a:noFill/>
        </p:spPr>
        <p:txBody>
          <a:bodyPr wrap="none" rtlCol="0">
            <a:spAutoFit/>
          </a:bodyPr>
          <a:lstStyle/>
          <a:p>
            <a:r>
              <a:rPr lang="en-GB" sz="1400" dirty="0">
                <a:solidFill>
                  <a:srgbClr val="FF0000"/>
                </a:solidFill>
              </a:rPr>
              <a:t>Lisheen</a:t>
            </a:r>
            <a:endParaRPr lang="en-IE" sz="1400" dirty="0">
              <a:solidFill>
                <a:srgbClr val="FF0000"/>
              </a:solidFill>
            </a:endParaRPr>
          </a:p>
        </p:txBody>
      </p:sp>
      <p:sp>
        <p:nvSpPr>
          <p:cNvPr id="67" name="TextBox 66">
            <a:extLst>
              <a:ext uri="{FF2B5EF4-FFF2-40B4-BE49-F238E27FC236}">
                <a16:creationId xmlns:a16="http://schemas.microsoft.com/office/drawing/2014/main" id="{0B5F31DE-065D-39B1-3B61-7E0101B24DDF}"/>
              </a:ext>
            </a:extLst>
          </p:cNvPr>
          <p:cNvSpPr txBox="1"/>
          <p:nvPr/>
        </p:nvSpPr>
        <p:spPr>
          <a:xfrm>
            <a:off x="4544008" y="3247053"/>
            <a:ext cx="914400" cy="307777"/>
          </a:xfrm>
          <a:prstGeom prst="rect">
            <a:avLst/>
          </a:prstGeom>
          <a:noFill/>
        </p:spPr>
        <p:txBody>
          <a:bodyPr wrap="square" rtlCol="0">
            <a:spAutoFit/>
          </a:bodyPr>
          <a:lstStyle/>
          <a:p>
            <a:r>
              <a:rPr lang="en-GB" sz="1400" dirty="0">
                <a:solidFill>
                  <a:srgbClr val="FF0000"/>
                </a:solidFill>
              </a:rPr>
              <a:t>Navan</a:t>
            </a:r>
            <a:endParaRPr lang="en-IE" sz="1400" dirty="0">
              <a:solidFill>
                <a:srgbClr val="FF0000"/>
              </a:solidFill>
            </a:endParaRPr>
          </a:p>
        </p:txBody>
      </p:sp>
      <p:sp>
        <p:nvSpPr>
          <p:cNvPr id="68" name="TextBox 67">
            <a:extLst>
              <a:ext uri="{FF2B5EF4-FFF2-40B4-BE49-F238E27FC236}">
                <a16:creationId xmlns:a16="http://schemas.microsoft.com/office/drawing/2014/main" id="{F8A98B97-8A19-C74A-A09D-F008C0F214F5}"/>
              </a:ext>
            </a:extLst>
          </p:cNvPr>
          <p:cNvSpPr txBox="1"/>
          <p:nvPr/>
        </p:nvSpPr>
        <p:spPr>
          <a:xfrm>
            <a:off x="3340358" y="4044406"/>
            <a:ext cx="839755" cy="307777"/>
          </a:xfrm>
          <a:prstGeom prst="rect">
            <a:avLst/>
          </a:prstGeom>
          <a:noFill/>
        </p:spPr>
        <p:txBody>
          <a:bodyPr wrap="square" rtlCol="0">
            <a:spAutoFit/>
          </a:bodyPr>
          <a:lstStyle/>
          <a:p>
            <a:r>
              <a:rPr lang="en-GB" sz="1400" dirty="0" err="1">
                <a:solidFill>
                  <a:srgbClr val="FF0000"/>
                </a:solidFill>
              </a:rPr>
              <a:t>Mezica</a:t>
            </a:r>
            <a:endParaRPr lang="en-IE" sz="1400" dirty="0">
              <a:solidFill>
                <a:srgbClr val="FF0000"/>
              </a:solidFill>
            </a:endParaRPr>
          </a:p>
        </p:txBody>
      </p:sp>
      <p:sp>
        <p:nvSpPr>
          <p:cNvPr id="69" name="TextBox 68">
            <a:extLst>
              <a:ext uri="{FF2B5EF4-FFF2-40B4-BE49-F238E27FC236}">
                <a16:creationId xmlns:a16="http://schemas.microsoft.com/office/drawing/2014/main" id="{7B854FF4-83C9-D37B-6536-7A6FDF90BAB3}"/>
              </a:ext>
            </a:extLst>
          </p:cNvPr>
          <p:cNvSpPr txBox="1"/>
          <p:nvPr/>
        </p:nvSpPr>
        <p:spPr>
          <a:xfrm>
            <a:off x="3331029" y="3783148"/>
            <a:ext cx="784958" cy="307777"/>
          </a:xfrm>
          <a:prstGeom prst="rect">
            <a:avLst/>
          </a:prstGeom>
          <a:noFill/>
        </p:spPr>
        <p:txBody>
          <a:bodyPr wrap="none" rtlCol="0">
            <a:spAutoFit/>
          </a:bodyPr>
          <a:lstStyle/>
          <a:p>
            <a:r>
              <a:rPr lang="en-GB" sz="1400" dirty="0">
                <a:solidFill>
                  <a:srgbClr val="FF0000"/>
                </a:solidFill>
              </a:rPr>
              <a:t>Bleiberg</a:t>
            </a:r>
            <a:endParaRPr lang="en-IE" sz="1400" dirty="0">
              <a:solidFill>
                <a:srgbClr val="FF0000"/>
              </a:solidFill>
            </a:endParaRPr>
          </a:p>
        </p:txBody>
      </p:sp>
      <p:sp>
        <p:nvSpPr>
          <p:cNvPr id="70" name="TextBox 69">
            <a:extLst>
              <a:ext uri="{FF2B5EF4-FFF2-40B4-BE49-F238E27FC236}">
                <a16:creationId xmlns:a16="http://schemas.microsoft.com/office/drawing/2014/main" id="{60D470FE-DB0E-0751-6965-BB8144E5B7BB}"/>
              </a:ext>
            </a:extLst>
          </p:cNvPr>
          <p:cNvSpPr txBox="1"/>
          <p:nvPr/>
        </p:nvSpPr>
        <p:spPr>
          <a:xfrm>
            <a:off x="3349691" y="4314993"/>
            <a:ext cx="636713" cy="307777"/>
          </a:xfrm>
          <a:prstGeom prst="rect">
            <a:avLst/>
          </a:prstGeom>
          <a:noFill/>
        </p:spPr>
        <p:txBody>
          <a:bodyPr wrap="none" rtlCol="0">
            <a:spAutoFit/>
          </a:bodyPr>
          <a:lstStyle/>
          <a:p>
            <a:r>
              <a:rPr lang="en-GB" sz="1400" dirty="0" err="1">
                <a:solidFill>
                  <a:srgbClr val="FF0000"/>
                </a:solidFill>
              </a:rPr>
              <a:t>Raible</a:t>
            </a:r>
            <a:endParaRPr lang="en-IE" sz="1400" dirty="0">
              <a:solidFill>
                <a:srgbClr val="FF0000"/>
              </a:solidFill>
            </a:endParaRPr>
          </a:p>
        </p:txBody>
      </p:sp>
      <p:sp>
        <p:nvSpPr>
          <p:cNvPr id="74" name="Rectangle 73">
            <a:extLst>
              <a:ext uri="{FF2B5EF4-FFF2-40B4-BE49-F238E27FC236}">
                <a16:creationId xmlns:a16="http://schemas.microsoft.com/office/drawing/2014/main" id="{7CC8FC38-4D6E-911E-2082-E1824A2F5E6C}"/>
              </a:ext>
            </a:extLst>
          </p:cNvPr>
          <p:cNvSpPr/>
          <p:nvPr/>
        </p:nvSpPr>
        <p:spPr>
          <a:xfrm>
            <a:off x="811763" y="2603240"/>
            <a:ext cx="4991878" cy="10636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9" name="Rectangle 78">
            <a:extLst>
              <a:ext uri="{FF2B5EF4-FFF2-40B4-BE49-F238E27FC236}">
                <a16:creationId xmlns:a16="http://schemas.microsoft.com/office/drawing/2014/main" id="{BE020B4E-DBDB-6411-BA59-F471A1664FF0}"/>
              </a:ext>
            </a:extLst>
          </p:cNvPr>
          <p:cNvSpPr/>
          <p:nvPr/>
        </p:nvSpPr>
        <p:spPr>
          <a:xfrm>
            <a:off x="814873" y="3670039"/>
            <a:ext cx="4991878" cy="10799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1" name="Straight Connector 80">
            <a:extLst>
              <a:ext uri="{FF2B5EF4-FFF2-40B4-BE49-F238E27FC236}">
                <a16:creationId xmlns:a16="http://schemas.microsoft.com/office/drawing/2014/main" id="{E4B1267D-883A-53DF-82A3-2B334E3A1DA7}"/>
              </a:ext>
            </a:extLst>
          </p:cNvPr>
          <p:cNvCxnSpPr>
            <a:cxnSpLocks/>
          </p:cNvCxnSpPr>
          <p:nvPr/>
        </p:nvCxnSpPr>
        <p:spPr>
          <a:xfrm>
            <a:off x="1333889" y="1539551"/>
            <a:ext cx="0" cy="3739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B6955E32-99CA-7FC9-9F79-E663AABF1C23}"/>
              </a:ext>
            </a:extLst>
          </p:cNvPr>
          <p:cNvSpPr/>
          <p:nvPr/>
        </p:nvSpPr>
        <p:spPr>
          <a:xfrm>
            <a:off x="814777" y="4749962"/>
            <a:ext cx="4993200"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3" name="Group 92">
            <a:extLst>
              <a:ext uri="{FF2B5EF4-FFF2-40B4-BE49-F238E27FC236}">
                <a16:creationId xmlns:a16="http://schemas.microsoft.com/office/drawing/2014/main" id="{AF5246D5-5540-E665-1FEE-0A01DC7BF910}"/>
              </a:ext>
            </a:extLst>
          </p:cNvPr>
          <p:cNvGrpSpPr/>
          <p:nvPr/>
        </p:nvGrpSpPr>
        <p:grpSpPr>
          <a:xfrm>
            <a:off x="1436914" y="4850355"/>
            <a:ext cx="4516017" cy="307777"/>
            <a:chOff x="1455575" y="3638939"/>
            <a:chExt cx="4516017" cy="307777"/>
          </a:xfrm>
        </p:grpSpPr>
        <p:sp>
          <p:nvSpPr>
            <p:cNvPr id="37" name="Rectangle 36">
              <a:extLst>
                <a:ext uri="{FF2B5EF4-FFF2-40B4-BE49-F238E27FC236}">
                  <a16:creationId xmlns:a16="http://schemas.microsoft.com/office/drawing/2014/main" id="{E6686815-C21C-55BE-5E85-88D9C284EA94}"/>
                </a:ext>
              </a:extLst>
            </p:cNvPr>
            <p:cNvSpPr/>
            <p:nvPr/>
          </p:nvSpPr>
          <p:spPr>
            <a:xfrm>
              <a:off x="1611087" y="3752561"/>
              <a:ext cx="1113452"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Rectangle 37">
              <a:extLst>
                <a:ext uri="{FF2B5EF4-FFF2-40B4-BE49-F238E27FC236}">
                  <a16:creationId xmlns:a16="http://schemas.microsoft.com/office/drawing/2014/main" id="{9A428F39-D6EA-116E-438A-F343A79980BC}"/>
                </a:ext>
              </a:extLst>
            </p:cNvPr>
            <p:cNvSpPr/>
            <p:nvPr/>
          </p:nvSpPr>
          <p:spPr>
            <a:xfrm>
              <a:off x="2786743" y="3752363"/>
              <a:ext cx="1514669"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58" name="Straight Arrow Connector 57">
              <a:extLst>
                <a:ext uri="{FF2B5EF4-FFF2-40B4-BE49-F238E27FC236}">
                  <a16:creationId xmlns:a16="http://schemas.microsoft.com/office/drawing/2014/main" id="{453760E9-1DCD-47A2-37A3-73B02A8858B0}"/>
                </a:ext>
              </a:extLst>
            </p:cNvPr>
            <p:cNvCxnSpPr/>
            <p:nvPr/>
          </p:nvCxnSpPr>
          <p:spPr>
            <a:xfrm>
              <a:off x="1455575" y="3806699"/>
              <a:ext cx="3032449" cy="0"/>
            </a:xfrm>
            <a:prstGeom prst="straightConnector1">
              <a:avLst/>
            </a:prstGeom>
            <a:ln w="9525">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21A1C99-D086-8428-1EB4-7C8C394920E3}"/>
                </a:ext>
              </a:extLst>
            </p:cNvPr>
            <p:cNvSpPr txBox="1"/>
            <p:nvPr/>
          </p:nvSpPr>
          <p:spPr>
            <a:xfrm>
              <a:off x="4562669" y="3638939"/>
              <a:ext cx="1408923" cy="307777"/>
            </a:xfrm>
            <a:prstGeom prst="rect">
              <a:avLst/>
            </a:prstGeom>
            <a:solidFill>
              <a:schemeClr val="tx1"/>
            </a:solidFill>
            <a:ln>
              <a:solidFill>
                <a:srgbClr val="FF0000"/>
              </a:solidFill>
            </a:ln>
          </p:spPr>
          <p:txBody>
            <a:bodyPr wrap="square" rtlCol="0">
              <a:spAutoFit/>
            </a:bodyPr>
            <a:lstStyle/>
            <a:p>
              <a:r>
                <a:rPr lang="en-GB" sz="1400" dirty="0">
                  <a:solidFill>
                    <a:srgbClr val="FF0000"/>
                  </a:solidFill>
                </a:rPr>
                <a:t>Sedmochislenitsi</a:t>
              </a:r>
              <a:endParaRPr lang="en-IE" sz="1400" dirty="0">
                <a:solidFill>
                  <a:srgbClr val="FF0000"/>
                </a:solidFill>
              </a:endParaRPr>
            </a:p>
          </p:txBody>
        </p:sp>
      </p:grpSp>
      <p:sp>
        <p:nvSpPr>
          <p:cNvPr id="85" name="TextBox 84">
            <a:extLst>
              <a:ext uri="{FF2B5EF4-FFF2-40B4-BE49-F238E27FC236}">
                <a16:creationId xmlns:a16="http://schemas.microsoft.com/office/drawing/2014/main" id="{A1AE2B4C-0008-7484-A7C7-073DC3C7C2E1}"/>
              </a:ext>
            </a:extLst>
          </p:cNvPr>
          <p:cNvSpPr txBox="1"/>
          <p:nvPr/>
        </p:nvSpPr>
        <p:spPr>
          <a:xfrm>
            <a:off x="755780" y="821095"/>
            <a:ext cx="3368351" cy="307777"/>
          </a:xfrm>
          <a:prstGeom prst="rect">
            <a:avLst/>
          </a:prstGeom>
          <a:noFill/>
        </p:spPr>
        <p:txBody>
          <a:bodyPr wrap="square" rtlCol="0">
            <a:spAutoFit/>
          </a:bodyPr>
          <a:lstStyle/>
          <a:p>
            <a:r>
              <a:rPr lang="en-GB" sz="1400" i="1" dirty="0">
                <a:solidFill>
                  <a:schemeClr val="bg1"/>
                </a:solidFill>
              </a:rPr>
              <a:t>From:   Shanks, P. (2014) </a:t>
            </a:r>
            <a:endParaRPr lang="en-IE" sz="1400" i="1" dirty="0">
              <a:solidFill>
                <a:schemeClr val="bg1"/>
              </a:solidFill>
            </a:endParaRPr>
          </a:p>
        </p:txBody>
      </p:sp>
      <p:grpSp>
        <p:nvGrpSpPr>
          <p:cNvPr id="126" name="Group 125">
            <a:extLst>
              <a:ext uri="{FF2B5EF4-FFF2-40B4-BE49-F238E27FC236}">
                <a16:creationId xmlns:a16="http://schemas.microsoft.com/office/drawing/2014/main" id="{03180CB2-09F1-9A06-8AE5-E2B60C5C2223}"/>
              </a:ext>
            </a:extLst>
          </p:cNvPr>
          <p:cNvGrpSpPr/>
          <p:nvPr/>
        </p:nvGrpSpPr>
        <p:grpSpPr>
          <a:xfrm>
            <a:off x="6419461" y="768221"/>
            <a:ext cx="5201046" cy="3624873"/>
            <a:chOff x="6419461" y="768221"/>
            <a:chExt cx="5201046" cy="3624873"/>
          </a:xfrm>
        </p:grpSpPr>
        <p:sp>
          <p:nvSpPr>
            <p:cNvPr id="84" name="TextBox 83">
              <a:extLst>
                <a:ext uri="{FF2B5EF4-FFF2-40B4-BE49-F238E27FC236}">
                  <a16:creationId xmlns:a16="http://schemas.microsoft.com/office/drawing/2014/main" id="{BD698629-001B-6562-2BD6-1106E0167CB3}"/>
                </a:ext>
              </a:extLst>
            </p:cNvPr>
            <p:cNvSpPr txBox="1"/>
            <p:nvPr/>
          </p:nvSpPr>
          <p:spPr>
            <a:xfrm>
              <a:off x="8605935" y="4054540"/>
              <a:ext cx="1660849" cy="338554"/>
            </a:xfrm>
            <a:prstGeom prst="rect">
              <a:avLst/>
            </a:prstGeom>
            <a:noFill/>
          </p:spPr>
          <p:txBody>
            <a:bodyPr wrap="square">
              <a:spAutoFit/>
            </a:bodyPr>
            <a:lstStyle/>
            <a:p>
              <a:r>
                <a:rPr lang="el-GR"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δ</a:t>
              </a:r>
              <a:r>
                <a:rPr lang="en-IE" sz="1600"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34</a:t>
              </a:r>
              <a:r>
                <a:rPr lang="en-CA"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  (‰ CDT)  </a:t>
              </a:r>
              <a:endParaRPr lang="en-IE" sz="1600" dirty="0">
                <a:solidFill>
                  <a:schemeClr val="bg1"/>
                </a:solidFill>
              </a:endParaRPr>
            </a:p>
          </p:txBody>
        </p:sp>
        <p:grpSp>
          <p:nvGrpSpPr>
            <p:cNvPr id="94" name="Group 93">
              <a:extLst>
                <a:ext uri="{FF2B5EF4-FFF2-40B4-BE49-F238E27FC236}">
                  <a16:creationId xmlns:a16="http://schemas.microsoft.com/office/drawing/2014/main" id="{B8C89247-2C0E-A838-1C82-2AA90CE5398D}"/>
                </a:ext>
              </a:extLst>
            </p:cNvPr>
            <p:cNvGrpSpPr/>
            <p:nvPr/>
          </p:nvGrpSpPr>
          <p:grpSpPr>
            <a:xfrm>
              <a:off x="6419461" y="768221"/>
              <a:ext cx="5201046" cy="3572920"/>
              <a:chOff x="6419461" y="768221"/>
              <a:chExt cx="5201046" cy="3572920"/>
            </a:xfrm>
          </p:grpSpPr>
          <p:graphicFrame>
            <p:nvGraphicFramePr>
              <p:cNvPr id="4" name="Chart 3">
                <a:extLst>
                  <a:ext uri="{FF2B5EF4-FFF2-40B4-BE49-F238E27FC236}">
                    <a16:creationId xmlns:a16="http://schemas.microsoft.com/office/drawing/2014/main" id="{83F23B66-5193-6C09-0559-44A1FB51E73B}"/>
                  </a:ext>
                </a:extLst>
              </p:cNvPr>
              <p:cNvGraphicFramePr>
                <a:graphicFrameLocks/>
              </p:cNvGraphicFramePr>
              <p:nvPr>
                <p:extLst>
                  <p:ext uri="{D42A27DB-BD31-4B8C-83A1-F6EECF244321}">
                    <p14:modId xmlns:p14="http://schemas.microsoft.com/office/powerpoint/2010/main" val="855207001"/>
                  </p:ext>
                </p:extLst>
              </p:nvPr>
            </p:nvGraphicFramePr>
            <p:xfrm>
              <a:off x="6419461" y="1026368"/>
              <a:ext cx="5201046" cy="3314773"/>
            </p:xfrm>
            <a:graphic>
              <a:graphicData uri="http://schemas.openxmlformats.org/drawingml/2006/chart">
                <c:chart xmlns:c="http://schemas.openxmlformats.org/drawingml/2006/chart" xmlns:r="http://schemas.openxmlformats.org/officeDocument/2006/relationships" r:id="rId4"/>
              </a:graphicData>
            </a:graphic>
          </p:graphicFrame>
          <p:sp>
            <p:nvSpPr>
              <p:cNvPr id="86" name="TextBox 85">
                <a:extLst>
                  <a:ext uri="{FF2B5EF4-FFF2-40B4-BE49-F238E27FC236}">
                    <a16:creationId xmlns:a16="http://schemas.microsoft.com/office/drawing/2014/main" id="{31FDF3BB-01AF-AD84-3DB9-DFD14F205FCC}"/>
                  </a:ext>
                </a:extLst>
              </p:cNvPr>
              <p:cNvSpPr txBox="1"/>
              <p:nvPr/>
            </p:nvSpPr>
            <p:spPr>
              <a:xfrm>
                <a:off x="6543869" y="768221"/>
                <a:ext cx="3368351" cy="307777"/>
              </a:xfrm>
              <a:prstGeom prst="rect">
                <a:avLst/>
              </a:prstGeom>
              <a:noFill/>
            </p:spPr>
            <p:txBody>
              <a:bodyPr wrap="square" rtlCol="0">
                <a:spAutoFit/>
              </a:bodyPr>
              <a:lstStyle/>
              <a:p>
                <a:r>
                  <a:rPr lang="en-GB" sz="1400" i="1" dirty="0">
                    <a:solidFill>
                      <a:schemeClr val="bg1"/>
                    </a:solidFill>
                  </a:rPr>
                  <a:t>From:   Boast, M. et al (1981)</a:t>
                </a:r>
                <a:endParaRPr lang="en-IE" sz="1400" i="1" dirty="0">
                  <a:solidFill>
                    <a:schemeClr val="bg1"/>
                  </a:solidFill>
                </a:endParaRPr>
              </a:p>
            </p:txBody>
          </p:sp>
        </p:grpSp>
      </p:grpSp>
      <p:grpSp>
        <p:nvGrpSpPr>
          <p:cNvPr id="127" name="Group 126">
            <a:extLst>
              <a:ext uri="{FF2B5EF4-FFF2-40B4-BE49-F238E27FC236}">
                <a16:creationId xmlns:a16="http://schemas.microsoft.com/office/drawing/2014/main" id="{181C0328-D2EF-B75F-97F3-F24FE1127D77}"/>
              </a:ext>
            </a:extLst>
          </p:cNvPr>
          <p:cNvGrpSpPr/>
          <p:nvPr/>
        </p:nvGrpSpPr>
        <p:grpSpPr>
          <a:xfrm>
            <a:off x="6677025" y="4642368"/>
            <a:ext cx="4805364" cy="1652737"/>
            <a:chOff x="6677025" y="4570648"/>
            <a:chExt cx="4805364" cy="1652737"/>
          </a:xfrm>
        </p:grpSpPr>
        <p:grpSp>
          <p:nvGrpSpPr>
            <p:cNvPr id="103" name="Group 102">
              <a:extLst>
                <a:ext uri="{FF2B5EF4-FFF2-40B4-BE49-F238E27FC236}">
                  <a16:creationId xmlns:a16="http://schemas.microsoft.com/office/drawing/2014/main" id="{B1C8D018-1D6A-F8F9-F89F-BEF91452A88E}"/>
                </a:ext>
              </a:extLst>
            </p:cNvPr>
            <p:cNvGrpSpPr/>
            <p:nvPr/>
          </p:nvGrpSpPr>
          <p:grpSpPr>
            <a:xfrm>
              <a:off x="6677025" y="4570648"/>
              <a:ext cx="4805364" cy="1652737"/>
              <a:chOff x="6677025" y="4570648"/>
              <a:chExt cx="4805364" cy="1652737"/>
            </a:xfrm>
          </p:grpSpPr>
          <p:grpSp>
            <p:nvGrpSpPr>
              <p:cNvPr id="17" name="Group 16">
                <a:extLst>
                  <a:ext uri="{FF2B5EF4-FFF2-40B4-BE49-F238E27FC236}">
                    <a16:creationId xmlns:a16="http://schemas.microsoft.com/office/drawing/2014/main" id="{522B3B73-527D-65A1-C547-2D878142F004}"/>
                  </a:ext>
                </a:extLst>
              </p:cNvPr>
              <p:cNvGrpSpPr/>
              <p:nvPr/>
            </p:nvGrpSpPr>
            <p:grpSpPr>
              <a:xfrm>
                <a:off x="7294570" y="4570648"/>
                <a:ext cx="3546451" cy="666839"/>
                <a:chOff x="5014943" y="5145578"/>
                <a:chExt cx="4841063" cy="905580"/>
              </a:xfrm>
            </p:grpSpPr>
            <p:sp>
              <p:nvSpPr>
                <p:cNvPr id="9" name="Arrow: Left-Right 8">
                  <a:extLst>
                    <a:ext uri="{FF2B5EF4-FFF2-40B4-BE49-F238E27FC236}">
                      <a16:creationId xmlns:a16="http://schemas.microsoft.com/office/drawing/2014/main" id="{ECA22884-2D3E-DCBA-A7AC-B73DF11D368D}"/>
                    </a:ext>
                  </a:extLst>
                </p:cNvPr>
                <p:cNvSpPr/>
                <p:nvPr/>
              </p:nvSpPr>
              <p:spPr>
                <a:xfrm>
                  <a:off x="5014943" y="5145578"/>
                  <a:ext cx="4500000" cy="72000"/>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Left-Right 9">
                  <a:extLst>
                    <a:ext uri="{FF2B5EF4-FFF2-40B4-BE49-F238E27FC236}">
                      <a16:creationId xmlns:a16="http://schemas.microsoft.com/office/drawing/2014/main" id="{806FEF4D-3BBE-72CB-8FCD-065C2A6DBCD0}"/>
                    </a:ext>
                  </a:extLst>
                </p:cNvPr>
                <p:cNvSpPr/>
                <p:nvPr/>
              </p:nvSpPr>
              <p:spPr>
                <a:xfrm>
                  <a:off x="5312734" y="5364479"/>
                  <a:ext cx="4104000" cy="72000"/>
                </a:xfrm>
                <a:prstGeom prst="lef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Left-Right 10">
                  <a:extLst>
                    <a:ext uri="{FF2B5EF4-FFF2-40B4-BE49-F238E27FC236}">
                      <a16:creationId xmlns:a16="http://schemas.microsoft.com/office/drawing/2014/main" id="{8835C7F8-4E2C-F4DE-E6A7-996DBB34DCCD}"/>
                    </a:ext>
                  </a:extLst>
                </p:cNvPr>
                <p:cNvSpPr/>
                <p:nvPr/>
              </p:nvSpPr>
              <p:spPr>
                <a:xfrm>
                  <a:off x="6291038" y="5601759"/>
                  <a:ext cx="1055716" cy="72000"/>
                </a:xfrm>
                <a:prstGeom prst="lef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12" name="Arrow: Left-Right 11">
                  <a:extLst>
                    <a:ext uri="{FF2B5EF4-FFF2-40B4-BE49-F238E27FC236}">
                      <a16:creationId xmlns:a16="http://schemas.microsoft.com/office/drawing/2014/main" id="{2B77AAB9-A294-12FA-AB3E-601CBA9B75F5}"/>
                    </a:ext>
                  </a:extLst>
                </p:cNvPr>
                <p:cNvSpPr/>
                <p:nvPr/>
              </p:nvSpPr>
              <p:spPr>
                <a:xfrm>
                  <a:off x="9243636" y="5979114"/>
                  <a:ext cx="612370" cy="72044"/>
                </a:xfrm>
                <a:prstGeom prst="leftRightArrow">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sp>
              <p:nvSpPr>
                <p:cNvPr id="14" name="Arrow: Left-Right 13">
                  <a:extLst>
                    <a:ext uri="{FF2B5EF4-FFF2-40B4-BE49-F238E27FC236}">
                      <a16:creationId xmlns:a16="http://schemas.microsoft.com/office/drawing/2014/main" id="{28853FF5-8CB3-C850-4170-CECEB58D68EF}"/>
                    </a:ext>
                  </a:extLst>
                </p:cNvPr>
                <p:cNvSpPr/>
                <p:nvPr/>
              </p:nvSpPr>
              <p:spPr>
                <a:xfrm>
                  <a:off x="7110040" y="5814270"/>
                  <a:ext cx="612370" cy="72044"/>
                </a:xfrm>
                <a:prstGeom prst="leftRightArrow">
                  <a:avLst/>
                </a:prstGeom>
                <a:solidFill>
                  <a:schemeClr val="accent4"/>
                </a:solidFill>
                <a:ln>
                  <a:solidFill>
                    <a:schemeClr val="accent4">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grpSp>
          <p:sp>
            <p:nvSpPr>
              <p:cNvPr id="87" name="TextBox 86">
                <a:extLst>
                  <a:ext uri="{FF2B5EF4-FFF2-40B4-BE49-F238E27FC236}">
                    <a16:creationId xmlns:a16="http://schemas.microsoft.com/office/drawing/2014/main" id="{5C74CD74-0156-5062-D1CB-1AAF0E1C8610}"/>
                  </a:ext>
                </a:extLst>
              </p:cNvPr>
              <p:cNvSpPr txBox="1"/>
              <p:nvPr/>
            </p:nvSpPr>
            <p:spPr>
              <a:xfrm>
                <a:off x="7184572" y="5915608"/>
                <a:ext cx="3937518" cy="307777"/>
              </a:xfrm>
              <a:prstGeom prst="rect">
                <a:avLst/>
              </a:prstGeom>
              <a:noFill/>
            </p:spPr>
            <p:txBody>
              <a:bodyPr wrap="square" rtlCol="0">
                <a:spAutoFit/>
              </a:bodyPr>
              <a:lstStyle/>
              <a:p>
                <a:r>
                  <a:rPr lang="en-GB" sz="1400" i="1" dirty="0">
                    <a:solidFill>
                      <a:schemeClr val="bg1"/>
                    </a:solidFill>
                  </a:rPr>
                  <a:t>Sedmochislenitsi data from Dimitrov, R. et al (1986)</a:t>
                </a:r>
                <a:endParaRPr lang="en-IE" sz="1400" i="1" dirty="0">
                  <a:solidFill>
                    <a:schemeClr val="bg1"/>
                  </a:solidFill>
                </a:endParaRPr>
              </a:p>
            </p:txBody>
          </p:sp>
          <p:pic>
            <p:nvPicPr>
              <p:cNvPr id="89" name="Picture 88">
                <a:extLst>
                  <a:ext uri="{FF2B5EF4-FFF2-40B4-BE49-F238E27FC236}">
                    <a16:creationId xmlns:a16="http://schemas.microsoft.com/office/drawing/2014/main" id="{5B44076B-DB88-30C5-DA19-8CF899AA5A06}"/>
                  </a:ext>
                </a:extLst>
              </p:cNvPr>
              <p:cNvPicPr>
                <a:picLocks noChangeAspect="1"/>
              </p:cNvPicPr>
              <p:nvPr/>
            </p:nvPicPr>
            <p:blipFill>
              <a:blip r:embed="rId5"/>
              <a:stretch>
                <a:fillRect/>
              </a:stretch>
            </p:blipFill>
            <p:spPr>
              <a:xfrm>
                <a:off x="6677025" y="5414992"/>
                <a:ext cx="4805364" cy="252383"/>
              </a:xfrm>
              <a:prstGeom prst="rect">
                <a:avLst/>
              </a:prstGeom>
            </p:spPr>
          </p:pic>
        </p:grpSp>
        <p:cxnSp>
          <p:nvCxnSpPr>
            <p:cNvPr id="91" name="Straight Connector 90">
              <a:extLst>
                <a:ext uri="{FF2B5EF4-FFF2-40B4-BE49-F238E27FC236}">
                  <a16:creationId xmlns:a16="http://schemas.microsoft.com/office/drawing/2014/main" id="{1B054E7C-D733-02CC-517F-0801D6B5059F}"/>
                </a:ext>
              </a:extLst>
            </p:cNvPr>
            <p:cNvCxnSpPr/>
            <p:nvPr/>
          </p:nvCxnSpPr>
          <p:spPr>
            <a:xfrm>
              <a:off x="6700838" y="5357813"/>
              <a:ext cx="475297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7" name="Rectangle 106">
            <a:extLst>
              <a:ext uri="{FF2B5EF4-FFF2-40B4-BE49-F238E27FC236}">
                <a16:creationId xmlns:a16="http://schemas.microsoft.com/office/drawing/2014/main" id="{1BB55522-8DFE-9356-E2E3-26A7E36D856C}"/>
              </a:ext>
            </a:extLst>
          </p:cNvPr>
          <p:cNvSpPr/>
          <p:nvPr/>
        </p:nvSpPr>
        <p:spPr>
          <a:xfrm>
            <a:off x="4245429" y="2021547"/>
            <a:ext cx="382556"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8" name="Rectangle 107">
            <a:extLst>
              <a:ext uri="{FF2B5EF4-FFF2-40B4-BE49-F238E27FC236}">
                <a16:creationId xmlns:a16="http://schemas.microsoft.com/office/drawing/2014/main" id="{E444E9DE-6845-0A95-061F-E067ED78204D}"/>
              </a:ext>
            </a:extLst>
          </p:cNvPr>
          <p:cNvSpPr/>
          <p:nvPr/>
        </p:nvSpPr>
        <p:spPr>
          <a:xfrm>
            <a:off x="4677748" y="2024656"/>
            <a:ext cx="304799" cy="108859"/>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0" name="Straight Arrow Connector 109">
            <a:extLst>
              <a:ext uri="{FF2B5EF4-FFF2-40B4-BE49-F238E27FC236}">
                <a16:creationId xmlns:a16="http://schemas.microsoft.com/office/drawing/2014/main" id="{E034DC83-2814-540E-B0C7-656629341D1E}"/>
              </a:ext>
            </a:extLst>
          </p:cNvPr>
          <p:cNvCxnSpPr>
            <a:cxnSpLocks/>
          </p:cNvCxnSpPr>
          <p:nvPr/>
        </p:nvCxnSpPr>
        <p:spPr>
          <a:xfrm>
            <a:off x="4049486" y="2068008"/>
            <a:ext cx="10356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4251BD9D-2A4F-0880-6453-8857358617B8}"/>
              </a:ext>
            </a:extLst>
          </p:cNvPr>
          <p:cNvSpPr/>
          <p:nvPr/>
        </p:nvSpPr>
        <p:spPr>
          <a:xfrm>
            <a:off x="3530080" y="1801110"/>
            <a:ext cx="594051" cy="108861"/>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3" name="Rectangle 112">
            <a:extLst>
              <a:ext uri="{FF2B5EF4-FFF2-40B4-BE49-F238E27FC236}">
                <a16:creationId xmlns:a16="http://schemas.microsoft.com/office/drawing/2014/main" id="{DE414FC9-4F3F-3F37-D489-065F0F8EE9E2}"/>
              </a:ext>
            </a:extLst>
          </p:cNvPr>
          <p:cNvSpPr/>
          <p:nvPr/>
        </p:nvSpPr>
        <p:spPr>
          <a:xfrm>
            <a:off x="4201890" y="1805680"/>
            <a:ext cx="382556"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4" name="TextBox 113">
            <a:extLst>
              <a:ext uri="{FF2B5EF4-FFF2-40B4-BE49-F238E27FC236}">
                <a16:creationId xmlns:a16="http://schemas.microsoft.com/office/drawing/2014/main" id="{4EDC46FB-D701-9C36-3844-ABFD4997055D}"/>
              </a:ext>
            </a:extLst>
          </p:cNvPr>
          <p:cNvSpPr txBox="1"/>
          <p:nvPr/>
        </p:nvSpPr>
        <p:spPr>
          <a:xfrm>
            <a:off x="3125754" y="1908995"/>
            <a:ext cx="923201" cy="307777"/>
          </a:xfrm>
          <a:prstGeom prst="rect">
            <a:avLst/>
          </a:prstGeom>
          <a:noFill/>
        </p:spPr>
        <p:txBody>
          <a:bodyPr wrap="none" rtlCol="0">
            <a:spAutoFit/>
          </a:bodyPr>
          <a:lstStyle/>
          <a:p>
            <a:r>
              <a:rPr lang="en-GB" sz="1400" dirty="0">
                <a:solidFill>
                  <a:srgbClr val="FF0000"/>
                </a:solidFill>
              </a:rPr>
              <a:t>Pine Point</a:t>
            </a:r>
            <a:endParaRPr lang="en-IE" sz="1400" dirty="0">
              <a:solidFill>
                <a:srgbClr val="FF0000"/>
              </a:solidFill>
            </a:endParaRPr>
          </a:p>
        </p:txBody>
      </p:sp>
      <p:cxnSp>
        <p:nvCxnSpPr>
          <p:cNvPr id="116" name="Straight Arrow Connector 115">
            <a:extLst>
              <a:ext uri="{FF2B5EF4-FFF2-40B4-BE49-F238E27FC236}">
                <a16:creationId xmlns:a16="http://schemas.microsoft.com/office/drawing/2014/main" id="{A77B87D4-39EA-D2B6-2774-2771E55101F7}"/>
              </a:ext>
            </a:extLst>
          </p:cNvPr>
          <p:cNvCxnSpPr/>
          <p:nvPr/>
        </p:nvCxnSpPr>
        <p:spPr>
          <a:xfrm>
            <a:off x="3069771" y="1854183"/>
            <a:ext cx="20807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92D4AB5A-7821-CF43-C899-F31D69CEB852}"/>
              </a:ext>
            </a:extLst>
          </p:cNvPr>
          <p:cNvSpPr txBox="1"/>
          <p:nvPr/>
        </p:nvSpPr>
        <p:spPr>
          <a:xfrm>
            <a:off x="1912776" y="1686232"/>
            <a:ext cx="1156086" cy="307777"/>
          </a:xfrm>
          <a:prstGeom prst="rect">
            <a:avLst/>
          </a:prstGeom>
          <a:noFill/>
        </p:spPr>
        <p:txBody>
          <a:bodyPr wrap="none" rtlCol="0">
            <a:spAutoFit/>
          </a:bodyPr>
          <a:lstStyle/>
          <a:p>
            <a:r>
              <a:rPr lang="en-GB" sz="1400" dirty="0">
                <a:solidFill>
                  <a:srgbClr val="FF0000"/>
                </a:solidFill>
              </a:rPr>
              <a:t>Old Lead Belt</a:t>
            </a:r>
            <a:endParaRPr lang="en-IE" sz="1400" dirty="0">
              <a:solidFill>
                <a:srgbClr val="FF0000"/>
              </a:solidFill>
            </a:endParaRPr>
          </a:p>
        </p:txBody>
      </p:sp>
      <p:sp>
        <p:nvSpPr>
          <p:cNvPr id="118" name="Rectangle 117">
            <a:extLst>
              <a:ext uri="{FF2B5EF4-FFF2-40B4-BE49-F238E27FC236}">
                <a16:creationId xmlns:a16="http://schemas.microsoft.com/office/drawing/2014/main" id="{8431606F-2C7A-482A-089F-62449489A3B2}"/>
              </a:ext>
            </a:extLst>
          </p:cNvPr>
          <p:cNvSpPr/>
          <p:nvPr/>
        </p:nvSpPr>
        <p:spPr>
          <a:xfrm>
            <a:off x="3116424" y="2234589"/>
            <a:ext cx="979715"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9" name="Rectangle 118">
            <a:extLst>
              <a:ext uri="{FF2B5EF4-FFF2-40B4-BE49-F238E27FC236}">
                <a16:creationId xmlns:a16="http://schemas.microsoft.com/office/drawing/2014/main" id="{463CED72-2290-703C-7BD8-ABDD837692C8}"/>
              </a:ext>
            </a:extLst>
          </p:cNvPr>
          <p:cNvSpPr/>
          <p:nvPr/>
        </p:nvSpPr>
        <p:spPr>
          <a:xfrm>
            <a:off x="4152122" y="2234393"/>
            <a:ext cx="485192" cy="108000"/>
          </a:xfrm>
          <a:prstGeom prst="rect">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1" name="Straight Arrow Connector 120">
            <a:extLst>
              <a:ext uri="{FF2B5EF4-FFF2-40B4-BE49-F238E27FC236}">
                <a16:creationId xmlns:a16="http://schemas.microsoft.com/office/drawing/2014/main" id="{26D32575-4AB2-E3BF-834A-31F4EA017242}"/>
              </a:ext>
            </a:extLst>
          </p:cNvPr>
          <p:cNvCxnSpPr/>
          <p:nvPr/>
        </p:nvCxnSpPr>
        <p:spPr>
          <a:xfrm>
            <a:off x="2883159" y="2286006"/>
            <a:ext cx="245395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67A0B97A-7DC7-7673-0E70-E8E23D7BCE29}"/>
              </a:ext>
            </a:extLst>
          </p:cNvPr>
          <p:cNvSpPr txBox="1"/>
          <p:nvPr/>
        </p:nvSpPr>
        <p:spPr>
          <a:xfrm>
            <a:off x="1491257" y="2122231"/>
            <a:ext cx="1368580" cy="307777"/>
          </a:xfrm>
          <a:prstGeom prst="rect">
            <a:avLst/>
          </a:prstGeom>
          <a:noFill/>
        </p:spPr>
        <p:txBody>
          <a:bodyPr wrap="none" rtlCol="0">
            <a:spAutoFit/>
          </a:bodyPr>
          <a:lstStyle/>
          <a:p>
            <a:r>
              <a:rPr lang="en-GB" sz="1400" dirty="0">
                <a:solidFill>
                  <a:srgbClr val="FF0000"/>
                </a:solidFill>
              </a:rPr>
              <a:t>Viburnum Trend</a:t>
            </a:r>
            <a:endParaRPr lang="en-IE" sz="1400" dirty="0">
              <a:solidFill>
                <a:srgbClr val="FF0000"/>
              </a:solidFill>
            </a:endParaRPr>
          </a:p>
        </p:txBody>
      </p:sp>
      <p:sp>
        <p:nvSpPr>
          <p:cNvPr id="123" name="Rectangle 122">
            <a:extLst>
              <a:ext uri="{FF2B5EF4-FFF2-40B4-BE49-F238E27FC236}">
                <a16:creationId xmlns:a16="http://schemas.microsoft.com/office/drawing/2014/main" id="{6A95DCD7-4666-6B4A-568F-A95CF17E1F40}"/>
              </a:ext>
            </a:extLst>
          </p:cNvPr>
          <p:cNvSpPr/>
          <p:nvPr/>
        </p:nvSpPr>
        <p:spPr>
          <a:xfrm>
            <a:off x="814873" y="1542661"/>
            <a:ext cx="4991878" cy="10636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5" name="TextBox 124">
            <a:extLst>
              <a:ext uri="{FF2B5EF4-FFF2-40B4-BE49-F238E27FC236}">
                <a16:creationId xmlns:a16="http://schemas.microsoft.com/office/drawing/2014/main" id="{8CF870BA-E595-E728-DCE1-E4FC700D6781}"/>
              </a:ext>
            </a:extLst>
          </p:cNvPr>
          <p:cNvSpPr txBox="1"/>
          <p:nvPr/>
        </p:nvSpPr>
        <p:spPr>
          <a:xfrm rot="16200000">
            <a:off x="405698" y="1777732"/>
            <a:ext cx="1343977" cy="307777"/>
          </a:xfrm>
          <a:prstGeom prst="rect">
            <a:avLst/>
          </a:prstGeom>
          <a:noFill/>
        </p:spPr>
        <p:txBody>
          <a:bodyPr wrap="square" rtlCol="0">
            <a:spAutoFit/>
          </a:bodyPr>
          <a:lstStyle/>
          <a:p>
            <a:r>
              <a:rPr lang="en-GB" sz="1400" dirty="0">
                <a:solidFill>
                  <a:schemeClr val="bg1"/>
                </a:solidFill>
              </a:rPr>
              <a:t>Classic MVT</a:t>
            </a:r>
            <a:endParaRPr lang="en-IE" sz="1400" dirty="0">
              <a:solidFill>
                <a:schemeClr val="bg1"/>
              </a:solidFill>
            </a:endParaRPr>
          </a:p>
        </p:txBody>
      </p:sp>
      <p:grpSp>
        <p:nvGrpSpPr>
          <p:cNvPr id="133" name="Group 132">
            <a:extLst>
              <a:ext uri="{FF2B5EF4-FFF2-40B4-BE49-F238E27FC236}">
                <a16:creationId xmlns:a16="http://schemas.microsoft.com/office/drawing/2014/main" id="{00203C55-A1A1-434A-231B-D15D0A96FF60}"/>
              </a:ext>
            </a:extLst>
          </p:cNvPr>
          <p:cNvGrpSpPr/>
          <p:nvPr/>
        </p:nvGrpSpPr>
        <p:grpSpPr>
          <a:xfrm>
            <a:off x="7064188" y="1828802"/>
            <a:ext cx="3370730" cy="2807731"/>
            <a:chOff x="7064188" y="1828802"/>
            <a:chExt cx="3370730" cy="2807731"/>
          </a:xfrm>
        </p:grpSpPr>
        <p:sp>
          <p:nvSpPr>
            <p:cNvPr id="130" name="TextBox 129">
              <a:extLst>
                <a:ext uri="{FF2B5EF4-FFF2-40B4-BE49-F238E27FC236}">
                  <a16:creationId xmlns:a16="http://schemas.microsoft.com/office/drawing/2014/main" id="{06B97082-CE90-1299-7A66-978213342BDD}"/>
                </a:ext>
              </a:extLst>
            </p:cNvPr>
            <p:cNvSpPr txBox="1"/>
            <p:nvPr/>
          </p:nvSpPr>
          <p:spPr>
            <a:xfrm>
              <a:off x="7064188" y="1828802"/>
              <a:ext cx="3316942" cy="369332"/>
            </a:xfrm>
            <a:prstGeom prst="rect">
              <a:avLst/>
            </a:prstGeom>
            <a:noFill/>
          </p:spPr>
          <p:txBody>
            <a:bodyPr wrap="square" rtlCol="0">
              <a:spAutoFit/>
            </a:bodyPr>
            <a:lstStyle/>
            <a:p>
              <a:r>
                <a:rPr lang="en-GB" dirty="0">
                  <a:solidFill>
                    <a:srgbClr val="FF66CC"/>
                  </a:solidFill>
                </a:rPr>
                <a:t>Early                                Late</a:t>
              </a:r>
              <a:endParaRPr lang="en-IE" dirty="0">
                <a:solidFill>
                  <a:srgbClr val="FF66CC"/>
                </a:solidFill>
              </a:endParaRPr>
            </a:p>
          </p:txBody>
        </p:sp>
        <p:sp>
          <p:nvSpPr>
            <p:cNvPr id="131" name="TextBox 130">
              <a:extLst>
                <a:ext uri="{FF2B5EF4-FFF2-40B4-BE49-F238E27FC236}">
                  <a16:creationId xmlns:a16="http://schemas.microsoft.com/office/drawing/2014/main" id="{A10AC030-15B2-5E28-B3B5-AA3A13EC96A6}"/>
                </a:ext>
              </a:extLst>
            </p:cNvPr>
            <p:cNvSpPr txBox="1"/>
            <p:nvPr/>
          </p:nvSpPr>
          <p:spPr>
            <a:xfrm>
              <a:off x="7117976" y="4267201"/>
              <a:ext cx="3316942" cy="369332"/>
            </a:xfrm>
            <a:prstGeom prst="rect">
              <a:avLst/>
            </a:prstGeom>
            <a:noFill/>
          </p:spPr>
          <p:txBody>
            <a:bodyPr wrap="square" rtlCol="0">
              <a:spAutoFit/>
            </a:bodyPr>
            <a:lstStyle/>
            <a:p>
              <a:r>
                <a:rPr lang="en-GB" dirty="0">
                  <a:solidFill>
                    <a:srgbClr val="FF66CC"/>
                  </a:solidFill>
                </a:rPr>
                <a:t>Early                                Late</a:t>
              </a:r>
              <a:endParaRPr lang="en-IE" dirty="0">
                <a:solidFill>
                  <a:srgbClr val="FF66CC"/>
                </a:solidFill>
              </a:endParaRPr>
            </a:p>
          </p:txBody>
        </p:sp>
        <p:sp>
          <p:nvSpPr>
            <p:cNvPr id="132" name="Arrow: Right 131">
              <a:extLst>
                <a:ext uri="{FF2B5EF4-FFF2-40B4-BE49-F238E27FC236}">
                  <a16:creationId xmlns:a16="http://schemas.microsoft.com/office/drawing/2014/main" id="{C982FC0E-23DB-6CB8-50BB-81452372A249}"/>
                </a:ext>
              </a:extLst>
            </p:cNvPr>
            <p:cNvSpPr/>
            <p:nvPr/>
          </p:nvSpPr>
          <p:spPr>
            <a:xfrm>
              <a:off x="7799293" y="4392707"/>
              <a:ext cx="1479177" cy="152400"/>
            </a:xfrm>
            <a:prstGeom prst="rightArrow">
              <a:avLst/>
            </a:prstGeom>
            <a:solidFill>
              <a:srgbClr val="FF00FF"/>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129" name="Arrow: Right 128">
              <a:extLst>
                <a:ext uri="{FF2B5EF4-FFF2-40B4-BE49-F238E27FC236}">
                  <a16:creationId xmlns:a16="http://schemas.microsoft.com/office/drawing/2014/main" id="{8FB9260B-5FC5-2269-6C16-D8FFDE985A5F}"/>
                </a:ext>
              </a:extLst>
            </p:cNvPr>
            <p:cNvSpPr/>
            <p:nvPr/>
          </p:nvSpPr>
          <p:spPr>
            <a:xfrm>
              <a:off x="7718611" y="1954306"/>
              <a:ext cx="1479177" cy="152400"/>
            </a:xfrm>
            <a:prstGeom prst="rightArrow">
              <a:avLst/>
            </a:prstGeom>
            <a:solidFill>
              <a:srgbClr val="FF00FF"/>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grpSp>
      <p:sp>
        <p:nvSpPr>
          <p:cNvPr id="2" name="TextBox 1">
            <a:extLst>
              <a:ext uri="{FF2B5EF4-FFF2-40B4-BE49-F238E27FC236}">
                <a16:creationId xmlns:a16="http://schemas.microsoft.com/office/drawing/2014/main" id="{9824077D-B4CF-3DC9-2798-0BA879D37863}"/>
              </a:ext>
            </a:extLst>
          </p:cNvPr>
          <p:cNvSpPr txBox="1"/>
          <p:nvPr/>
        </p:nvSpPr>
        <p:spPr>
          <a:xfrm>
            <a:off x="9867128" y="215710"/>
            <a:ext cx="2214463" cy="400110"/>
          </a:xfrm>
          <a:prstGeom prst="rect">
            <a:avLst/>
          </a:prstGeom>
          <a:noFill/>
        </p:spPr>
        <p:txBody>
          <a:bodyPr wrap="square" rtlCol="0">
            <a:spAutoFit/>
          </a:bodyPr>
          <a:lstStyle/>
          <a:p>
            <a:r>
              <a:rPr lang="en-IE" sz="2000" dirty="0">
                <a:solidFill>
                  <a:schemeClr val="accent4"/>
                </a:solidFill>
              </a:rPr>
              <a:t>Sulphur Isotopes</a:t>
            </a:r>
          </a:p>
        </p:txBody>
      </p:sp>
    </p:spTree>
    <p:extLst>
      <p:ext uri="{BB962C8B-B14F-4D97-AF65-F5344CB8AC3E}">
        <p14:creationId xmlns:p14="http://schemas.microsoft.com/office/powerpoint/2010/main" val="57836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left)">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wipe(left)">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5781803-958B-DEC0-9146-DEF7C2DFFEFD}"/>
              </a:ext>
            </a:extLst>
          </p:cNvPr>
          <p:cNvGrpSpPr/>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864D42D2-7E1D-C1FC-D343-FF87DACD9AE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22" name="Picture 21">
              <a:extLst>
                <a:ext uri="{FF2B5EF4-FFF2-40B4-BE49-F238E27FC236}">
                  <a16:creationId xmlns:a16="http://schemas.microsoft.com/office/drawing/2014/main" id="{E8F149E0-76DE-FD36-0973-A1A2E54B2FE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23" name="TextBox 22">
              <a:extLst>
                <a:ext uri="{FF2B5EF4-FFF2-40B4-BE49-F238E27FC236}">
                  <a16:creationId xmlns:a16="http://schemas.microsoft.com/office/drawing/2014/main" id="{3FF4E1B9-BF1A-2C50-F63B-9413BF4F3A6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24" name="Group 23">
            <a:extLst>
              <a:ext uri="{FF2B5EF4-FFF2-40B4-BE49-F238E27FC236}">
                <a16:creationId xmlns:a16="http://schemas.microsoft.com/office/drawing/2014/main" id="{C47CDF3D-8515-C9CF-B448-367F91F84DEF}"/>
              </a:ext>
            </a:extLst>
          </p:cNvPr>
          <p:cNvGrpSpPr/>
          <p:nvPr/>
        </p:nvGrpSpPr>
        <p:grpSpPr>
          <a:xfrm>
            <a:off x="777753" y="765647"/>
            <a:ext cx="8444657" cy="5843406"/>
            <a:chOff x="1384243" y="709664"/>
            <a:chExt cx="8444657" cy="5843406"/>
          </a:xfrm>
        </p:grpSpPr>
        <p:grpSp>
          <p:nvGrpSpPr>
            <p:cNvPr id="7" name="Group 6">
              <a:extLst>
                <a:ext uri="{FF2B5EF4-FFF2-40B4-BE49-F238E27FC236}">
                  <a16:creationId xmlns:a16="http://schemas.microsoft.com/office/drawing/2014/main" id="{95FD6A4A-3774-838D-B725-8F0C81B6A515}"/>
                </a:ext>
              </a:extLst>
            </p:cNvPr>
            <p:cNvGrpSpPr/>
            <p:nvPr/>
          </p:nvGrpSpPr>
          <p:grpSpPr>
            <a:xfrm>
              <a:off x="1384243" y="709664"/>
              <a:ext cx="8444657" cy="5843406"/>
              <a:chOff x="1384243" y="709664"/>
              <a:chExt cx="8444657" cy="5843406"/>
            </a:xfrm>
          </p:grpSpPr>
          <p:grpSp>
            <p:nvGrpSpPr>
              <p:cNvPr id="9" name="Group 8">
                <a:extLst>
                  <a:ext uri="{FF2B5EF4-FFF2-40B4-BE49-F238E27FC236}">
                    <a16:creationId xmlns:a16="http://schemas.microsoft.com/office/drawing/2014/main" id="{84C9030F-B953-2EED-CA27-53584EED7E36}"/>
                  </a:ext>
                </a:extLst>
              </p:cNvPr>
              <p:cNvGrpSpPr/>
              <p:nvPr/>
            </p:nvGrpSpPr>
            <p:grpSpPr>
              <a:xfrm>
                <a:off x="1384243" y="709664"/>
                <a:ext cx="8444657" cy="5843406"/>
                <a:chOff x="1384243" y="709664"/>
                <a:chExt cx="8444657" cy="5843406"/>
              </a:xfrm>
            </p:grpSpPr>
            <p:pic>
              <p:nvPicPr>
                <p:cNvPr id="6" name="Picture 5">
                  <a:extLst>
                    <a:ext uri="{FF2B5EF4-FFF2-40B4-BE49-F238E27FC236}">
                      <a16:creationId xmlns:a16="http://schemas.microsoft.com/office/drawing/2014/main" id="{1F28429E-24DB-604B-6B79-27871FB60759}"/>
                    </a:ext>
                  </a:extLst>
                </p:cNvPr>
                <p:cNvPicPr>
                  <a:picLocks noChangeAspect="1"/>
                </p:cNvPicPr>
                <p:nvPr/>
              </p:nvPicPr>
              <p:blipFill>
                <a:blip r:embed="rId4"/>
                <a:stretch>
                  <a:fillRect/>
                </a:stretch>
              </p:blipFill>
              <p:spPr>
                <a:xfrm>
                  <a:off x="1390261" y="709664"/>
                  <a:ext cx="8438639" cy="5843406"/>
                </a:xfrm>
                <a:prstGeom prst="rect">
                  <a:avLst/>
                </a:prstGeom>
                <a:ln>
                  <a:solidFill>
                    <a:schemeClr val="tx1"/>
                  </a:solidFill>
                </a:ln>
              </p:spPr>
            </p:pic>
            <p:pic>
              <p:nvPicPr>
                <p:cNvPr id="8" name="Picture 7">
                  <a:extLst>
                    <a:ext uri="{FF2B5EF4-FFF2-40B4-BE49-F238E27FC236}">
                      <a16:creationId xmlns:a16="http://schemas.microsoft.com/office/drawing/2014/main" id="{6AF6524F-216A-6897-4E0E-056B16F0F717}"/>
                    </a:ext>
                  </a:extLst>
                </p:cNvPr>
                <p:cNvPicPr>
                  <a:picLocks noChangeAspect="1"/>
                </p:cNvPicPr>
                <p:nvPr/>
              </p:nvPicPr>
              <p:blipFill>
                <a:blip r:embed="rId5"/>
                <a:stretch>
                  <a:fillRect/>
                </a:stretch>
              </p:blipFill>
              <p:spPr>
                <a:xfrm>
                  <a:off x="1384243" y="3732413"/>
                  <a:ext cx="1994170" cy="2818015"/>
                </a:xfrm>
                <a:prstGeom prst="rect">
                  <a:avLst/>
                </a:prstGeom>
                <a:ln>
                  <a:solidFill>
                    <a:schemeClr val="tx1"/>
                  </a:solidFill>
                </a:ln>
              </p:spPr>
            </p:pic>
          </p:grpSp>
          <p:sp>
            <p:nvSpPr>
              <p:cNvPr id="2" name="Freeform: Shape 1">
                <a:extLst>
                  <a:ext uri="{FF2B5EF4-FFF2-40B4-BE49-F238E27FC236}">
                    <a16:creationId xmlns:a16="http://schemas.microsoft.com/office/drawing/2014/main" id="{CAE896B1-5295-53F0-EAC6-319CB6EC9913}"/>
                  </a:ext>
                </a:extLst>
              </p:cNvPr>
              <p:cNvSpPr/>
              <p:nvPr/>
            </p:nvSpPr>
            <p:spPr>
              <a:xfrm>
                <a:off x="4129088" y="2200275"/>
                <a:ext cx="1776412" cy="995363"/>
              </a:xfrm>
              <a:custGeom>
                <a:avLst/>
                <a:gdLst>
                  <a:gd name="connsiteX0" fmla="*/ 0 w 1776412"/>
                  <a:gd name="connsiteY0" fmla="*/ 80963 h 995363"/>
                  <a:gd name="connsiteX1" fmla="*/ 114300 w 1776412"/>
                  <a:gd name="connsiteY1" fmla="*/ 38100 h 995363"/>
                  <a:gd name="connsiteX2" fmla="*/ 219075 w 1776412"/>
                  <a:gd name="connsiteY2" fmla="*/ 23813 h 995363"/>
                  <a:gd name="connsiteX3" fmla="*/ 352425 w 1776412"/>
                  <a:gd name="connsiteY3" fmla="*/ 4763 h 995363"/>
                  <a:gd name="connsiteX4" fmla="*/ 490537 w 1776412"/>
                  <a:gd name="connsiteY4" fmla="*/ 0 h 995363"/>
                  <a:gd name="connsiteX5" fmla="*/ 633412 w 1776412"/>
                  <a:gd name="connsiteY5" fmla="*/ 0 h 995363"/>
                  <a:gd name="connsiteX6" fmla="*/ 795337 w 1776412"/>
                  <a:gd name="connsiteY6" fmla="*/ 14288 h 995363"/>
                  <a:gd name="connsiteX7" fmla="*/ 928687 w 1776412"/>
                  <a:gd name="connsiteY7" fmla="*/ 33338 h 995363"/>
                  <a:gd name="connsiteX8" fmla="*/ 1057275 w 1776412"/>
                  <a:gd name="connsiteY8" fmla="*/ 61913 h 995363"/>
                  <a:gd name="connsiteX9" fmla="*/ 1185862 w 1776412"/>
                  <a:gd name="connsiteY9" fmla="*/ 109538 h 995363"/>
                  <a:gd name="connsiteX10" fmla="*/ 1276350 w 1776412"/>
                  <a:gd name="connsiteY10" fmla="*/ 161925 h 995363"/>
                  <a:gd name="connsiteX11" fmla="*/ 1362075 w 1776412"/>
                  <a:gd name="connsiteY11" fmla="*/ 233363 h 995363"/>
                  <a:gd name="connsiteX12" fmla="*/ 1457325 w 1776412"/>
                  <a:gd name="connsiteY12" fmla="*/ 361950 h 995363"/>
                  <a:gd name="connsiteX13" fmla="*/ 1524000 w 1776412"/>
                  <a:gd name="connsiteY13" fmla="*/ 447675 h 995363"/>
                  <a:gd name="connsiteX14" fmla="*/ 1581150 w 1776412"/>
                  <a:gd name="connsiteY14" fmla="*/ 533400 h 995363"/>
                  <a:gd name="connsiteX15" fmla="*/ 1638300 w 1776412"/>
                  <a:gd name="connsiteY15" fmla="*/ 642938 h 995363"/>
                  <a:gd name="connsiteX16" fmla="*/ 1700212 w 1776412"/>
                  <a:gd name="connsiteY16" fmla="*/ 747713 h 995363"/>
                  <a:gd name="connsiteX17" fmla="*/ 1757362 w 1776412"/>
                  <a:gd name="connsiteY17" fmla="*/ 866775 h 995363"/>
                  <a:gd name="connsiteX18" fmla="*/ 1776412 w 1776412"/>
                  <a:gd name="connsiteY18" fmla="*/ 933450 h 995363"/>
                  <a:gd name="connsiteX19" fmla="*/ 1776412 w 1776412"/>
                  <a:gd name="connsiteY19" fmla="*/ 995363 h 99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6412" h="995363">
                    <a:moveTo>
                      <a:pt x="0" y="80963"/>
                    </a:moveTo>
                    <a:lnTo>
                      <a:pt x="114300" y="38100"/>
                    </a:lnTo>
                    <a:lnTo>
                      <a:pt x="219075" y="23813"/>
                    </a:lnTo>
                    <a:lnTo>
                      <a:pt x="352425" y="4763"/>
                    </a:lnTo>
                    <a:lnTo>
                      <a:pt x="490537" y="0"/>
                    </a:lnTo>
                    <a:lnTo>
                      <a:pt x="633412" y="0"/>
                    </a:lnTo>
                    <a:lnTo>
                      <a:pt x="795337" y="14288"/>
                    </a:lnTo>
                    <a:lnTo>
                      <a:pt x="928687" y="33338"/>
                    </a:lnTo>
                    <a:lnTo>
                      <a:pt x="1057275" y="61913"/>
                    </a:lnTo>
                    <a:lnTo>
                      <a:pt x="1185862" y="109538"/>
                    </a:lnTo>
                    <a:lnTo>
                      <a:pt x="1276350" y="161925"/>
                    </a:lnTo>
                    <a:lnTo>
                      <a:pt x="1362075" y="233363"/>
                    </a:lnTo>
                    <a:lnTo>
                      <a:pt x="1457325" y="361950"/>
                    </a:lnTo>
                    <a:lnTo>
                      <a:pt x="1524000" y="447675"/>
                    </a:lnTo>
                    <a:lnTo>
                      <a:pt x="1581150" y="533400"/>
                    </a:lnTo>
                    <a:lnTo>
                      <a:pt x="1638300" y="642938"/>
                    </a:lnTo>
                    <a:lnTo>
                      <a:pt x="1700212" y="747713"/>
                    </a:lnTo>
                    <a:lnTo>
                      <a:pt x="1757362" y="866775"/>
                    </a:lnTo>
                    <a:lnTo>
                      <a:pt x="1776412" y="933450"/>
                    </a:lnTo>
                    <a:lnTo>
                      <a:pt x="1776412" y="995363"/>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Freeform: Shape 2">
                <a:extLst>
                  <a:ext uri="{FF2B5EF4-FFF2-40B4-BE49-F238E27FC236}">
                    <a16:creationId xmlns:a16="http://schemas.microsoft.com/office/drawing/2014/main" id="{1E1068D9-1763-0B75-377F-7DC49C11A255}"/>
                  </a:ext>
                </a:extLst>
              </p:cNvPr>
              <p:cNvSpPr/>
              <p:nvPr/>
            </p:nvSpPr>
            <p:spPr>
              <a:xfrm>
                <a:off x="4419600" y="2371725"/>
                <a:ext cx="1228725" cy="557213"/>
              </a:xfrm>
              <a:custGeom>
                <a:avLst/>
                <a:gdLst>
                  <a:gd name="connsiteX0" fmla="*/ 0 w 1228725"/>
                  <a:gd name="connsiteY0" fmla="*/ 0 h 557213"/>
                  <a:gd name="connsiteX1" fmla="*/ 147638 w 1228725"/>
                  <a:gd name="connsiteY1" fmla="*/ 19050 h 557213"/>
                  <a:gd name="connsiteX2" fmla="*/ 366713 w 1228725"/>
                  <a:gd name="connsiteY2" fmla="*/ 42863 h 557213"/>
                  <a:gd name="connsiteX3" fmla="*/ 557213 w 1228725"/>
                  <a:gd name="connsiteY3" fmla="*/ 52388 h 557213"/>
                  <a:gd name="connsiteX4" fmla="*/ 719138 w 1228725"/>
                  <a:gd name="connsiteY4" fmla="*/ 61913 h 557213"/>
                  <a:gd name="connsiteX5" fmla="*/ 833438 w 1228725"/>
                  <a:gd name="connsiteY5" fmla="*/ 76200 h 557213"/>
                  <a:gd name="connsiteX6" fmla="*/ 923925 w 1228725"/>
                  <a:gd name="connsiteY6" fmla="*/ 95250 h 557213"/>
                  <a:gd name="connsiteX7" fmla="*/ 981075 w 1228725"/>
                  <a:gd name="connsiteY7" fmla="*/ 123825 h 557213"/>
                  <a:gd name="connsiteX8" fmla="*/ 1042988 w 1228725"/>
                  <a:gd name="connsiteY8" fmla="*/ 185738 h 557213"/>
                  <a:gd name="connsiteX9" fmla="*/ 1085850 w 1228725"/>
                  <a:gd name="connsiteY9" fmla="*/ 238125 h 557213"/>
                  <a:gd name="connsiteX10" fmla="*/ 1143000 w 1228725"/>
                  <a:gd name="connsiteY10" fmla="*/ 314325 h 557213"/>
                  <a:gd name="connsiteX11" fmla="*/ 1176338 w 1228725"/>
                  <a:gd name="connsiteY11" fmla="*/ 395288 h 557213"/>
                  <a:gd name="connsiteX12" fmla="*/ 1209675 w 1228725"/>
                  <a:gd name="connsiteY12" fmla="*/ 457200 h 557213"/>
                  <a:gd name="connsiteX13" fmla="*/ 1228725 w 1228725"/>
                  <a:gd name="connsiteY13" fmla="*/ 557213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8725" h="557213">
                    <a:moveTo>
                      <a:pt x="0" y="0"/>
                    </a:moveTo>
                    <a:lnTo>
                      <a:pt x="147638" y="19050"/>
                    </a:lnTo>
                    <a:lnTo>
                      <a:pt x="366713" y="42863"/>
                    </a:lnTo>
                    <a:lnTo>
                      <a:pt x="557213" y="52388"/>
                    </a:lnTo>
                    <a:lnTo>
                      <a:pt x="719138" y="61913"/>
                    </a:lnTo>
                    <a:lnTo>
                      <a:pt x="833438" y="76200"/>
                    </a:lnTo>
                    <a:lnTo>
                      <a:pt x="923925" y="95250"/>
                    </a:lnTo>
                    <a:lnTo>
                      <a:pt x="981075" y="123825"/>
                    </a:lnTo>
                    <a:lnTo>
                      <a:pt x="1042988" y="185738"/>
                    </a:lnTo>
                    <a:lnTo>
                      <a:pt x="1085850" y="238125"/>
                    </a:lnTo>
                    <a:lnTo>
                      <a:pt x="1143000" y="314325"/>
                    </a:lnTo>
                    <a:lnTo>
                      <a:pt x="1176338" y="395288"/>
                    </a:lnTo>
                    <a:lnTo>
                      <a:pt x="1209675" y="457200"/>
                    </a:lnTo>
                    <a:lnTo>
                      <a:pt x="1228725" y="557213"/>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Freeform: Shape 3">
                <a:extLst>
                  <a:ext uri="{FF2B5EF4-FFF2-40B4-BE49-F238E27FC236}">
                    <a16:creationId xmlns:a16="http://schemas.microsoft.com/office/drawing/2014/main" id="{5E55008C-492C-7481-5532-6382F884F559}"/>
                  </a:ext>
                </a:extLst>
              </p:cNvPr>
              <p:cNvSpPr/>
              <p:nvPr/>
            </p:nvSpPr>
            <p:spPr>
              <a:xfrm>
                <a:off x="5529263" y="2867025"/>
                <a:ext cx="523875" cy="733425"/>
              </a:xfrm>
              <a:custGeom>
                <a:avLst/>
                <a:gdLst>
                  <a:gd name="connsiteX0" fmla="*/ 0 w 523875"/>
                  <a:gd name="connsiteY0" fmla="*/ 0 h 733425"/>
                  <a:gd name="connsiteX1" fmla="*/ 76200 w 523875"/>
                  <a:gd name="connsiteY1" fmla="*/ 38100 h 733425"/>
                  <a:gd name="connsiteX2" fmla="*/ 128587 w 523875"/>
                  <a:gd name="connsiteY2" fmla="*/ 61913 h 733425"/>
                  <a:gd name="connsiteX3" fmla="*/ 195262 w 523875"/>
                  <a:gd name="connsiteY3" fmla="*/ 109538 h 733425"/>
                  <a:gd name="connsiteX4" fmla="*/ 285750 w 523875"/>
                  <a:gd name="connsiteY4" fmla="*/ 214313 h 733425"/>
                  <a:gd name="connsiteX5" fmla="*/ 342900 w 523875"/>
                  <a:gd name="connsiteY5" fmla="*/ 300038 h 733425"/>
                  <a:gd name="connsiteX6" fmla="*/ 390525 w 523875"/>
                  <a:gd name="connsiteY6" fmla="*/ 352425 h 733425"/>
                  <a:gd name="connsiteX7" fmla="*/ 433387 w 523875"/>
                  <a:gd name="connsiteY7" fmla="*/ 442913 h 733425"/>
                  <a:gd name="connsiteX8" fmla="*/ 457200 w 523875"/>
                  <a:gd name="connsiteY8" fmla="*/ 514350 h 733425"/>
                  <a:gd name="connsiteX9" fmla="*/ 495300 w 523875"/>
                  <a:gd name="connsiteY9" fmla="*/ 623888 h 733425"/>
                  <a:gd name="connsiteX10" fmla="*/ 519112 w 523875"/>
                  <a:gd name="connsiteY10" fmla="*/ 700088 h 733425"/>
                  <a:gd name="connsiteX11" fmla="*/ 523875 w 523875"/>
                  <a:gd name="connsiteY11" fmla="*/ 73342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875" h="733425">
                    <a:moveTo>
                      <a:pt x="0" y="0"/>
                    </a:moveTo>
                    <a:lnTo>
                      <a:pt x="76200" y="38100"/>
                    </a:lnTo>
                    <a:cubicBezTo>
                      <a:pt x="121837" y="63455"/>
                      <a:pt x="102718" y="61913"/>
                      <a:pt x="128587" y="61913"/>
                    </a:cubicBezTo>
                    <a:lnTo>
                      <a:pt x="195262" y="109538"/>
                    </a:lnTo>
                    <a:lnTo>
                      <a:pt x="285750" y="214313"/>
                    </a:lnTo>
                    <a:lnTo>
                      <a:pt x="342900" y="300038"/>
                    </a:lnTo>
                    <a:lnTo>
                      <a:pt x="390525" y="352425"/>
                    </a:lnTo>
                    <a:lnTo>
                      <a:pt x="433387" y="442913"/>
                    </a:lnTo>
                    <a:lnTo>
                      <a:pt x="457200" y="514350"/>
                    </a:lnTo>
                    <a:lnTo>
                      <a:pt x="495300" y="623888"/>
                    </a:lnTo>
                    <a:lnTo>
                      <a:pt x="519112" y="700088"/>
                    </a:lnTo>
                    <a:lnTo>
                      <a:pt x="523875" y="733425"/>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reeform: Shape 4">
                <a:extLst>
                  <a:ext uri="{FF2B5EF4-FFF2-40B4-BE49-F238E27FC236}">
                    <a16:creationId xmlns:a16="http://schemas.microsoft.com/office/drawing/2014/main" id="{237EB24C-77B7-1F77-FC8A-8993CA3779E5}"/>
                  </a:ext>
                </a:extLst>
              </p:cNvPr>
              <p:cNvSpPr/>
              <p:nvPr/>
            </p:nvSpPr>
            <p:spPr>
              <a:xfrm>
                <a:off x="4733925" y="3048000"/>
                <a:ext cx="2085975" cy="1181100"/>
              </a:xfrm>
              <a:custGeom>
                <a:avLst/>
                <a:gdLst>
                  <a:gd name="connsiteX0" fmla="*/ 0 w 2085975"/>
                  <a:gd name="connsiteY0" fmla="*/ 52388 h 1181100"/>
                  <a:gd name="connsiteX1" fmla="*/ 152400 w 2085975"/>
                  <a:gd name="connsiteY1" fmla="*/ 28575 h 1181100"/>
                  <a:gd name="connsiteX2" fmla="*/ 300038 w 2085975"/>
                  <a:gd name="connsiteY2" fmla="*/ 9525 h 1181100"/>
                  <a:gd name="connsiteX3" fmla="*/ 428625 w 2085975"/>
                  <a:gd name="connsiteY3" fmla="*/ 0 h 1181100"/>
                  <a:gd name="connsiteX4" fmla="*/ 581025 w 2085975"/>
                  <a:gd name="connsiteY4" fmla="*/ 28575 h 1181100"/>
                  <a:gd name="connsiteX5" fmla="*/ 733425 w 2085975"/>
                  <a:gd name="connsiteY5" fmla="*/ 76200 h 1181100"/>
                  <a:gd name="connsiteX6" fmla="*/ 862013 w 2085975"/>
                  <a:gd name="connsiteY6" fmla="*/ 138113 h 1181100"/>
                  <a:gd name="connsiteX7" fmla="*/ 981075 w 2085975"/>
                  <a:gd name="connsiteY7" fmla="*/ 223838 h 1181100"/>
                  <a:gd name="connsiteX8" fmla="*/ 1071563 w 2085975"/>
                  <a:gd name="connsiteY8" fmla="*/ 300038 h 1181100"/>
                  <a:gd name="connsiteX9" fmla="*/ 1147763 w 2085975"/>
                  <a:gd name="connsiteY9" fmla="*/ 376238 h 1181100"/>
                  <a:gd name="connsiteX10" fmla="*/ 1214438 w 2085975"/>
                  <a:gd name="connsiteY10" fmla="*/ 457200 h 1181100"/>
                  <a:gd name="connsiteX11" fmla="*/ 1257300 w 2085975"/>
                  <a:gd name="connsiteY11" fmla="*/ 514350 h 1181100"/>
                  <a:gd name="connsiteX12" fmla="*/ 1314450 w 2085975"/>
                  <a:gd name="connsiteY12" fmla="*/ 561975 h 1181100"/>
                  <a:gd name="connsiteX13" fmla="*/ 1414463 w 2085975"/>
                  <a:gd name="connsiteY13" fmla="*/ 604838 h 1181100"/>
                  <a:gd name="connsiteX14" fmla="*/ 1519238 w 2085975"/>
                  <a:gd name="connsiteY14" fmla="*/ 642938 h 1181100"/>
                  <a:gd name="connsiteX15" fmla="*/ 1624013 w 2085975"/>
                  <a:gd name="connsiteY15" fmla="*/ 671513 h 1181100"/>
                  <a:gd name="connsiteX16" fmla="*/ 1690688 w 2085975"/>
                  <a:gd name="connsiteY16" fmla="*/ 700088 h 1181100"/>
                  <a:gd name="connsiteX17" fmla="*/ 1762125 w 2085975"/>
                  <a:gd name="connsiteY17" fmla="*/ 776288 h 1181100"/>
                  <a:gd name="connsiteX18" fmla="*/ 1862138 w 2085975"/>
                  <a:gd name="connsiteY18" fmla="*/ 904875 h 1181100"/>
                  <a:gd name="connsiteX19" fmla="*/ 1962150 w 2085975"/>
                  <a:gd name="connsiteY19" fmla="*/ 1028700 h 1181100"/>
                  <a:gd name="connsiteX20" fmla="*/ 2057400 w 2085975"/>
                  <a:gd name="connsiteY20" fmla="*/ 1143000 h 1181100"/>
                  <a:gd name="connsiteX21" fmla="*/ 2085975 w 2085975"/>
                  <a:gd name="connsiteY21"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5975" h="1181100">
                    <a:moveTo>
                      <a:pt x="0" y="52388"/>
                    </a:moveTo>
                    <a:lnTo>
                      <a:pt x="152400" y="28575"/>
                    </a:lnTo>
                    <a:lnTo>
                      <a:pt x="300038" y="9525"/>
                    </a:lnTo>
                    <a:lnTo>
                      <a:pt x="428625" y="0"/>
                    </a:lnTo>
                    <a:lnTo>
                      <a:pt x="581025" y="28575"/>
                    </a:lnTo>
                    <a:lnTo>
                      <a:pt x="733425" y="76200"/>
                    </a:lnTo>
                    <a:lnTo>
                      <a:pt x="862013" y="138113"/>
                    </a:lnTo>
                    <a:lnTo>
                      <a:pt x="981075" y="223838"/>
                    </a:lnTo>
                    <a:lnTo>
                      <a:pt x="1071563" y="300038"/>
                    </a:lnTo>
                    <a:lnTo>
                      <a:pt x="1147763" y="376238"/>
                    </a:lnTo>
                    <a:lnTo>
                      <a:pt x="1214438" y="457200"/>
                    </a:lnTo>
                    <a:lnTo>
                      <a:pt x="1257300" y="514350"/>
                    </a:lnTo>
                    <a:lnTo>
                      <a:pt x="1314450" y="561975"/>
                    </a:lnTo>
                    <a:lnTo>
                      <a:pt x="1414463" y="604838"/>
                    </a:lnTo>
                    <a:lnTo>
                      <a:pt x="1519238" y="642938"/>
                    </a:lnTo>
                    <a:lnTo>
                      <a:pt x="1624013" y="671513"/>
                    </a:lnTo>
                    <a:lnTo>
                      <a:pt x="1690688" y="700088"/>
                    </a:lnTo>
                    <a:lnTo>
                      <a:pt x="1762125" y="776288"/>
                    </a:lnTo>
                    <a:lnTo>
                      <a:pt x="1862138" y="904875"/>
                    </a:lnTo>
                    <a:lnTo>
                      <a:pt x="1962150" y="1028700"/>
                    </a:lnTo>
                    <a:lnTo>
                      <a:pt x="2057400" y="1143000"/>
                    </a:lnTo>
                    <a:lnTo>
                      <a:pt x="2085975" y="1181100"/>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Rectangle 9">
              <a:extLst>
                <a:ext uri="{FF2B5EF4-FFF2-40B4-BE49-F238E27FC236}">
                  <a16:creationId xmlns:a16="http://schemas.microsoft.com/office/drawing/2014/main" id="{E5E0DA16-88BE-A488-C403-803C237E887A}"/>
                </a:ext>
              </a:extLst>
            </p:cNvPr>
            <p:cNvSpPr/>
            <p:nvPr/>
          </p:nvSpPr>
          <p:spPr>
            <a:xfrm rot="3681024">
              <a:off x="5667374" y="2757488"/>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28F130CC-6324-0C3B-0782-3EBFA2A6621F}"/>
                </a:ext>
              </a:extLst>
            </p:cNvPr>
            <p:cNvSpPr/>
            <p:nvPr/>
          </p:nvSpPr>
          <p:spPr>
            <a:xfrm rot="2941886">
              <a:off x="5686425" y="3000376"/>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D030EFA-1CFB-330D-E6E2-F5777D3E7357}"/>
                </a:ext>
              </a:extLst>
            </p:cNvPr>
            <p:cNvSpPr/>
            <p:nvPr/>
          </p:nvSpPr>
          <p:spPr>
            <a:xfrm rot="4231653">
              <a:off x="5915025" y="3333749"/>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3E8E3490-C47A-0385-1C5C-0CEAD06D0133}"/>
                </a:ext>
              </a:extLst>
            </p:cNvPr>
            <p:cNvSpPr/>
            <p:nvPr/>
          </p:nvSpPr>
          <p:spPr>
            <a:xfrm rot="422884">
              <a:off x="4943475" y="2238373"/>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D3C4ED96-AE58-8465-5DC3-D1176D20CDF4}"/>
                </a:ext>
              </a:extLst>
            </p:cNvPr>
            <p:cNvSpPr/>
            <p:nvPr/>
          </p:nvSpPr>
          <p:spPr>
            <a:xfrm rot="213518">
              <a:off x="5010150" y="2438401"/>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3E572692-0733-F872-F589-F1CC86F5EBCB}"/>
                </a:ext>
              </a:extLst>
            </p:cNvPr>
            <p:cNvSpPr/>
            <p:nvPr/>
          </p:nvSpPr>
          <p:spPr>
            <a:xfrm rot="1063616">
              <a:off x="5367337" y="3119437"/>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BC24411A-6265-5917-9040-EBA9015EC4B9}"/>
                </a:ext>
              </a:extLst>
            </p:cNvPr>
            <p:cNvSpPr/>
            <p:nvPr/>
          </p:nvSpPr>
          <p:spPr>
            <a:xfrm rot="2960907">
              <a:off x="6462712" y="3857625"/>
              <a:ext cx="72000" cy="3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Freeform: Shape 17">
              <a:extLst>
                <a:ext uri="{FF2B5EF4-FFF2-40B4-BE49-F238E27FC236}">
                  <a16:creationId xmlns:a16="http://schemas.microsoft.com/office/drawing/2014/main" id="{4690936E-2429-0546-C11B-8E7C99EE2322}"/>
                </a:ext>
              </a:extLst>
            </p:cNvPr>
            <p:cNvSpPr/>
            <p:nvPr/>
          </p:nvSpPr>
          <p:spPr>
            <a:xfrm>
              <a:off x="4586288" y="2586038"/>
              <a:ext cx="833437" cy="376237"/>
            </a:xfrm>
            <a:custGeom>
              <a:avLst/>
              <a:gdLst>
                <a:gd name="connsiteX0" fmla="*/ 0 w 833437"/>
                <a:gd name="connsiteY0" fmla="*/ 0 h 376237"/>
                <a:gd name="connsiteX1" fmla="*/ 357187 w 833437"/>
                <a:gd name="connsiteY1" fmla="*/ 147637 h 376237"/>
                <a:gd name="connsiteX2" fmla="*/ 681037 w 833437"/>
                <a:gd name="connsiteY2" fmla="*/ 280987 h 376237"/>
                <a:gd name="connsiteX3" fmla="*/ 833437 w 833437"/>
                <a:gd name="connsiteY3" fmla="*/ 376237 h 376237"/>
              </a:gdLst>
              <a:ahLst/>
              <a:cxnLst>
                <a:cxn ang="0">
                  <a:pos x="connsiteX0" y="connsiteY0"/>
                </a:cxn>
                <a:cxn ang="0">
                  <a:pos x="connsiteX1" y="connsiteY1"/>
                </a:cxn>
                <a:cxn ang="0">
                  <a:pos x="connsiteX2" y="connsiteY2"/>
                </a:cxn>
                <a:cxn ang="0">
                  <a:pos x="connsiteX3" y="connsiteY3"/>
                </a:cxn>
              </a:cxnLst>
              <a:rect l="l" t="t" r="r" b="b"/>
              <a:pathLst>
                <a:path w="833437" h="376237">
                  <a:moveTo>
                    <a:pt x="0" y="0"/>
                  </a:moveTo>
                  <a:lnTo>
                    <a:pt x="357187" y="147637"/>
                  </a:lnTo>
                  <a:lnTo>
                    <a:pt x="681037" y="280987"/>
                  </a:lnTo>
                  <a:lnTo>
                    <a:pt x="833437" y="376237"/>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E1A79D84-66BE-C1BA-EBA2-FEBCEB83E800}"/>
                </a:ext>
              </a:extLst>
            </p:cNvPr>
            <p:cNvSpPr txBox="1"/>
            <p:nvPr/>
          </p:nvSpPr>
          <p:spPr>
            <a:xfrm rot="1653378">
              <a:off x="4795837" y="2547936"/>
              <a:ext cx="304892" cy="369332"/>
            </a:xfrm>
            <a:prstGeom prst="rect">
              <a:avLst/>
            </a:prstGeom>
            <a:noFill/>
          </p:spPr>
          <p:txBody>
            <a:bodyPr wrap="none" rtlCol="0">
              <a:spAutoFit/>
            </a:bodyPr>
            <a:lstStyle/>
            <a:p>
              <a:r>
                <a:rPr lang="en-GB" dirty="0">
                  <a:solidFill>
                    <a:srgbClr val="7030A0"/>
                  </a:solidFill>
                </a:rPr>
                <a:t>X</a:t>
              </a:r>
              <a:endParaRPr lang="en-IE" dirty="0">
                <a:solidFill>
                  <a:srgbClr val="7030A0"/>
                </a:solidFill>
              </a:endParaRPr>
            </a:p>
          </p:txBody>
        </p:sp>
      </p:grpSp>
      <p:sp>
        <p:nvSpPr>
          <p:cNvPr id="17" name="Rectangle 16">
            <a:extLst>
              <a:ext uri="{FF2B5EF4-FFF2-40B4-BE49-F238E27FC236}">
                <a16:creationId xmlns:a16="http://schemas.microsoft.com/office/drawing/2014/main" id="{DC878D97-4025-2E6B-83A7-58B715297520}"/>
              </a:ext>
            </a:extLst>
          </p:cNvPr>
          <p:cNvSpPr/>
          <p:nvPr/>
        </p:nvSpPr>
        <p:spPr>
          <a:xfrm>
            <a:off x="9423918" y="774440"/>
            <a:ext cx="2435290" cy="5803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Arc 24">
            <a:extLst>
              <a:ext uri="{FF2B5EF4-FFF2-40B4-BE49-F238E27FC236}">
                <a16:creationId xmlns:a16="http://schemas.microsoft.com/office/drawing/2014/main" id="{29C741A9-CF4B-7246-570D-E536BE2E6525}"/>
              </a:ext>
            </a:extLst>
          </p:cNvPr>
          <p:cNvSpPr/>
          <p:nvPr/>
        </p:nvSpPr>
        <p:spPr>
          <a:xfrm rot="18776991">
            <a:off x="9554545" y="1838129"/>
            <a:ext cx="914400" cy="914400"/>
          </a:xfrm>
          <a:prstGeom prst="arc">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6" name="Rectangle 25">
            <a:extLst>
              <a:ext uri="{FF2B5EF4-FFF2-40B4-BE49-F238E27FC236}">
                <a16:creationId xmlns:a16="http://schemas.microsoft.com/office/drawing/2014/main" id="{90ABD93F-7EF9-FBE6-BB84-DF1D048DD49F}"/>
              </a:ext>
            </a:extLst>
          </p:cNvPr>
          <p:cNvSpPr/>
          <p:nvPr/>
        </p:nvSpPr>
        <p:spPr>
          <a:xfrm>
            <a:off x="9955763" y="1847459"/>
            <a:ext cx="93306" cy="4665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718BA3FB-E062-243B-FA0E-331D750FE8D1}"/>
              </a:ext>
            </a:extLst>
          </p:cNvPr>
          <p:cNvSpPr/>
          <p:nvPr/>
        </p:nvSpPr>
        <p:spPr>
          <a:xfrm>
            <a:off x="9703834" y="3610945"/>
            <a:ext cx="615821" cy="279919"/>
          </a:xfrm>
          <a:prstGeom prst="rect">
            <a:avLst/>
          </a:prstGeom>
          <a:pattFill prst="lt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9" name="Straight Connector 28">
            <a:extLst>
              <a:ext uri="{FF2B5EF4-FFF2-40B4-BE49-F238E27FC236}">
                <a16:creationId xmlns:a16="http://schemas.microsoft.com/office/drawing/2014/main" id="{B370B290-73F7-5942-4BD3-89FC2B1B5417}"/>
              </a:ext>
            </a:extLst>
          </p:cNvPr>
          <p:cNvCxnSpPr/>
          <p:nvPr/>
        </p:nvCxnSpPr>
        <p:spPr>
          <a:xfrm>
            <a:off x="9713164" y="3237721"/>
            <a:ext cx="578498" cy="0"/>
          </a:xfrm>
          <a:prstGeom prst="line">
            <a:avLst/>
          </a:prstGeom>
          <a:ln w="12700">
            <a:solidFill>
              <a:srgbClr val="7030A0"/>
            </a:solidFill>
            <a:prstDash val="lg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11DD861-DF5E-F991-F0CD-1DD97F9CD93B}"/>
              </a:ext>
            </a:extLst>
          </p:cNvPr>
          <p:cNvSpPr txBox="1"/>
          <p:nvPr/>
        </p:nvSpPr>
        <p:spPr>
          <a:xfrm>
            <a:off x="9845827" y="3052120"/>
            <a:ext cx="233265" cy="369332"/>
          </a:xfrm>
          <a:prstGeom prst="rect">
            <a:avLst/>
          </a:prstGeom>
          <a:noFill/>
        </p:spPr>
        <p:txBody>
          <a:bodyPr wrap="square" rtlCol="0">
            <a:spAutoFit/>
          </a:bodyPr>
          <a:lstStyle/>
          <a:p>
            <a:r>
              <a:rPr lang="en-GB" dirty="0">
                <a:solidFill>
                  <a:srgbClr val="7030A0"/>
                </a:solidFill>
              </a:rPr>
              <a:t>X</a:t>
            </a:r>
            <a:endParaRPr lang="en-IE" dirty="0">
              <a:solidFill>
                <a:srgbClr val="7030A0"/>
              </a:solidFill>
            </a:endParaRPr>
          </a:p>
        </p:txBody>
      </p:sp>
      <p:cxnSp>
        <p:nvCxnSpPr>
          <p:cNvPr id="32" name="Straight Connector 31">
            <a:extLst>
              <a:ext uri="{FF2B5EF4-FFF2-40B4-BE49-F238E27FC236}">
                <a16:creationId xmlns:a16="http://schemas.microsoft.com/office/drawing/2014/main" id="{5C27E65E-5354-8BA7-0705-F3DC7FC0F1CA}"/>
              </a:ext>
            </a:extLst>
          </p:cNvPr>
          <p:cNvCxnSpPr/>
          <p:nvPr/>
        </p:nvCxnSpPr>
        <p:spPr>
          <a:xfrm>
            <a:off x="9722496" y="2789852"/>
            <a:ext cx="597160" cy="0"/>
          </a:xfrm>
          <a:prstGeom prst="line">
            <a:avLst/>
          </a:prstGeom>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72FDA807-70BD-57F1-71C0-5A86609DCD6B}"/>
              </a:ext>
            </a:extLst>
          </p:cNvPr>
          <p:cNvPicPr>
            <a:picLocks noChangeAspect="1"/>
          </p:cNvPicPr>
          <p:nvPr/>
        </p:nvPicPr>
        <p:blipFill>
          <a:blip r:embed="rId6"/>
          <a:stretch>
            <a:fillRect/>
          </a:stretch>
        </p:blipFill>
        <p:spPr>
          <a:xfrm rot="20122300">
            <a:off x="9706266" y="2138798"/>
            <a:ext cx="578436" cy="479017"/>
          </a:xfrm>
          <a:prstGeom prst="rect">
            <a:avLst/>
          </a:prstGeom>
        </p:spPr>
      </p:pic>
      <p:sp>
        <p:nvSpPr>
          <p:cNvPr id="36" name="TextBox 35">
            <a:extLst>
              <a:ext uri="{FF2B5EF4-FFF2-40B4-BE49-F238E27FC236}">
                <a16:creationId xmlns:a16="http://schemas.microsoft.com/office/drawing/2014/main" id="{498FDDC5-753F-80C7-55BE-AB5E7F4E8C8F}"/>
              </a:ext>
            </a:extLst>
          </p:cNvPr>
          <p:cNvSpPr txBox="1"/>
          <p:nvPr/>
        </p:nvSpPr>
        <p:spPr>
          <a:xfrm>
            <a:off x="10478278" y="1670179"/>
            <a:ext cx="1268963" cy="2677656"/>
          </a:xfrm>
          <a:prstGeom prst="rect">
            <a:avLst/>
          </a:prstGeom>
          <a:noFill/>
        </p:spPr>
        <p:txBody>
          <a:bodyPr wrap="square" rtlCol="0">
            <a:spAutoFit/>
          </a:bodyPr>
          <a:lstStyle/>
          <a:p>
            <a:r>
              <a:rPr lang="en-GB" sz="1200" dirty="0"/>
              <a:t>Curvilinear normal fault.</a:t>
            </a:r>
          </a:p>
          <a:p>
            <a:endParaRPr lang="en-GB" sz="1400" dirty="0"/>
          </a:p>
          <a:p>
            <a:r>
              <a:rPr lang="en-GB" sz="1200" dirty="0"/>
              <a:t>Alpine Thrust</a:t>
            </a:r>
          </a:p>
          <a:p>
            <a:endParaRPr lang="en-GB" sz="1200" dirty="0"/>
          </a:p>
          <a:p>
            <a:r>
              <a:rPr lang="en-GB" sz="1200" dirty="0"/>
              <a:t>Alpine Fault</a:t>
            </a:r>
          </a:p>
          <a:p>
            <a:endParaRPr lang="en-GB" dirty="0"/>
          </a:p>
          <a:p>
            <a:r>
              <a:rPr lang="en-GB" sz="1200" dirty="0"/>
              <a:t>HW Syncline</a:t>
            </a:r>
          </a:p>
          <a:p>
            <a:r>
              <a:rPr lang="en-GB" sz="1600" dirty="0"/>
              <a:t> </a:t>
            </a:r>
          </a:p>
          <a:p>
            <a:r>
              <a:rPr lang="en-GB" sz="1200" dirty="0"/>
              <a:t>Zn-Pb Mineralization</a:t>
            </a:r>
          </a:p>
          <a:p>
            <a:endParaRPr lang="en-GB" sz="1050" dirty="0"/>
          </a:p>
          <a:p>
            <a:r>
              <a:rPr lang="en-GB" sz="1200" dirty="0"/>
              <a:t>Cu Mineralization</a:t>
            </a:r>
            <a:endParaRPr lang="en-IE" sz="1200" dirty="0"/>
          </a:p>
        </p:txBody>
      </p:sp>
      <p:sp>
        <p:nvSpPr>
          <p:cNvPr id="43" name="Freeform: Shape 42">
            <a:extLst>
              <a:ext uri="{FF2B5EF4-FFF2-40B4-BE49-F238E27FC236}">
                <a16:creationId xmlns:a16="http://schemas.microsoft.com/office/drawing/2014/main" id="{7D065E3B-7070-D60F-7A3C-D7FED262D86E}"/>
              </a:ext>
            </a:extLst>
          </p:cNvPr>
          <p:cNvSpPr/>
          <p:nvPr/>
        </p:nvSpPr>
        <p:spPr>
          <a:xfrm>
            <a:off x="4376739" y="2820654"/>
            <a:ext cx="566738" cy="252412"/>
          </a:xfrm>
          <a:custGeom>
            <a:avLst/>
            <a:gdLst>
              <a:gd name="connsiteX0" fmla="*/ 119063 w 566738"/>
              <a:gd name="connsiteY0" fmla="*/ 23812 h 252412"/>
              <a:gd name="connsiteX1" fmla="*/ 180975 w 566738"/>
              <a:gd name="connsiteY1" fmla="*/ 2381 h 252412"/>
              <a:gd name="connsiteX2" fmla="*/ 245269 w 566738"/>
              <a:gd name="connsiteY2" fmla="*/ 0 h 252412"/>
              <a:gd name="connsiteX3" fmla="*/ 326231 w 566738"/>
              <a:gd name="connsiteY3" fmla="*/ 35719 h 252412"/>
              <a:gd name="connsiteX4" fmla="*/ 392906 w 566738"/>
              <a:gd name="connsiteY4" fmla="*/ 85725 h 252412"/>
              <a:gd name="connsiteX5" fmla="*/ 466725 w 566738"/>
              <a:gd name="connsiteY5" fmla="*/ 130969 h 252412"/>
              <a:gd name="connsiteX6" fmla="*/ 526256 w 566738"/>
              <a:gd name="connsiteY6" fmla="*/ 161925 h 252412"/>
              <a:gd name="connsiteX7" fmla="*/ 564356 w 566738"/>
              <a:gd name="connsiteY7" fmla="*/ 209550 h 252412"/>
              <a:gd name="connsiteX8" fmla="*/ 566738 w 566738"/>
              <a:gd name="connsiteY8" fmla="*/ 238125 h 252412"/>
              <a:gd name="connsiteX9" fmla="*/ 476250 w 566738"/>
              <a:gd name="connsiteY9" fmla="*/ 252412 h 252412"/>
              <a:gd name="connsiteX10" fmla="*/ 288131 w 566738"/>
              <a:gd name="connsiteY10" fmla="*/ 176212 h 252412"/>
              <a:gd name="connsiteX11" fmla="*/ 166688 w 566738"/>
              <a:gd name="connsiteY11" fmla="*/ 140494 h 252412"/>
              <a:gd name="connsiteX12" fmla="*/ 33338 w 566738"/>
              <a:gd name="connsiteY12" fmla="*/ 83344 h 252412"/>
              <a:gd name="connsiteX13" fmla="*/ 0 w 566738"/>
              <a:gd name="connsiteY13" fmla="*/ 19050 h 252412"/>
              <a:gd name="connsiteX14" fmla="*/ 21431 w 566738"/>
              <a:gd name="connsiteY14" fmla="*/ 4762 h 252412"/>
              <a:gd name="connsiteX15" fmla="*/ 119063 w 566738"/>
              <a:gd name="connsiteY15" fmla="*/ 23812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738" h="252412">
                <a:moveTo>
                  <a:pt x="119063" y="23812"/>
                </a:moveTo>
                <a:lnTo>
                  <a:pt x="180975" y="2381"/>
                </a:lnTo>
                <a:lnTo>
                  <a:pt x="245269" y="0"/>
                </a:lnTo>
                <a:lnTo>
                  <a:pt x="326231" y="35719"/>
                </a:lnTo>
                <a:lnTo>
                  <a:pt x="392906" y="85725"/>
                </a:lnTo>
                <a:lnTo>
                  <a:pt x="466725" y="130969"/>
                </a:lnTo>
                <a:lnTo>
                  <a:pt x="526256" y="161925"/>
                </a:lnTo>
                <a:lnTo>
                  <a:pt x="564356" y="209550"/>
                </a:lnTo>
                <a:lnTo>
                  <a:pt x="566738" y="238125"/>
                </a:lnTo>
                <a:lnTo>
                  <a:pt x="476250" y="252412"/>
                </a:lnTo>
                <a:lnTo>
                  <a:pt x="288131" y="176212"/>
                </a:lnTo>
                <a:lnTo>
                  <a:pt x="166688" y="140494"/>
                </a:lnTo>
                <a:lnTo>
                  <a:pt x="33338" y="83344"/>
                </a:lnTo>
                <a:lnTo>
                  <a:pt x="0" y="19050"/>
                </a:lnTo>
                <a:lnTo>
                  <a:pt x="21431" y="4762"/>
                </a:lnTo>
                <a:lnTo>
                  <a:pt x="119063" y="23812"/>
                </a:lnTo>
                <a:close/>
              </a:path>
            </a:pathLst>
          </a:custGeom>
          <a:pattFill prst="wdDnDiag">
            <a:fgClr>
              <a:srgbClr val="00FF00"/>
            </a:fgClr>
            <a:bgClr>
              <a:schemeClr val="accent5">
                <a:lumMod val="20000"/>
                <a:lumOff val="80000"/>
              </a:schemeClr>
            </a:bgClr>
          </a:pattFill>
          <a:ln w="952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8" name="Picture 37">
            <a:extLst>
              <a:ext uri="{FF2B5EF4-FFF2-40B4-BE49-F238E27FC236}">
                <a16:creationId xmlns:a16="http://schemas.microsoft.com/office/drawing/2014/main" id="{68F3BE40-6F2E-423B-F522-92B45C32FC85}"/>
              </a:ext>
            </a:extLst>
          </p:cNvPr>
          <p:cNvPicPr>
            <a:picLocks noChangeAspect="1"/>
          </p:cNvPicPr>
          <p:nvPr/>
        </p:nvPicPr>
        <p:blipFill rotWithShape="1">
          <a:blip r:embed="rId7"/>
          <a:srcRect t="44558"/>
          <a:stretch/>
        </p:blipFill>
        <p:spPr>
          <a:xfrm>
            <a:off x="9641939" y="5960461"/>
            <a:ext cx="1965344" cy="258072"/>
          </a:xfrm>
          <a:prstGeom prst="rect">
            <a:avLst/>
          </a:prstGeom>
        </p:spPr>
      </p:pic>
      <p:sp>
        <p:nvSpPr>
          <p:cNvPr id="39" name="TextBox 38">
            <a:extLst>
              <a:ext uri="{FF2B5EF4-FFF2-40B4-BE49-F238E27FC236}">
                <a16:creationId xmlns:a16="http://schemas.microsoft.com/office/drawing/2014/main" id="{B20DFE54-C009-E9BF-92E5-893C33B8B65E}"/>
              </a:ext>
            </a:extLst>
          </p:cNvPr>
          <p:cNvSpPr txBox="1"/>
          <p:nvPr/>
        </p:nvSpPr>
        <p:spPr>
          <a:xfrm>
            <a:off x="9675843" y="5635689"/>
            <a:ext cx="2286001" cy="369332"/>
          </a:xfrm>
          <a:prstGeom prst="rect">
            <a:avLst/>
          </a:prstGeom>
          <a:noFill/>
        </p:spPr>
        <p:txBody>
          <a:bodyPr wrap="square" rtlCol="0">
            <a:spAutoFit/>
          </a:bodyPr>
          <a:lstStyle/>
          <a:p>
            <a:r>
              <a:rPr lang="en-GB" dirty="0"/>
              <a:t>0              2             4</a:t>
            </a:r>
            <a:endParaRPr lang="en-IE" dirty="0"/>
          </a:p>
        </p:txBody>
      </p:sp>
      <p:sp>
        <p:nvSpPr>
          <p:cNvPr id="41" name="Rectangle 40">
            <a:extLst>
              <a:ext uri="{FF2B5EF4-FFF2-40B4-BE49-F238E27FC236}">
                <a16:creationId xmlns:a16="http://schemas.microsoft.com/office/drawing/2014/main" id="{EF997A15-EE8C-17D8-7E87-613DD7458212}"/>
              </a:ext>
            </a:extLst>
          </p:cNvPr>
          <p:cNvSpPr/>
          <p:nvPr/>
        </p:nvSpPr>
        <p:spPr>
          <a:xfrm>
            <a:off x="9706945" y="4033933"/>
            <a:ext cx="615821" cy="279919"/>
          </a:xfrm>
          <a:prstGeom prst="rect">
            <a:avLst/>
          </a:prstGeom>
          <a:pattFill prst="ltDnDiag">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Freeform: Shape 41">
            <a:extLst>
              <a:ext uri="{FF2B5EF4-FFF2-40B4-BE49-F238E27FC236}">
                <a16:creationId xmlns:a16="http://schemas.microsoft.com/office/drawing/2014/main" id="{37167BAD-15C0-6703-08A5-DF29126F83FC}"/>
              </a:ext>
            </a:extLst>
          </p:cNvPr>
          <p:cNvSpPr/>
          <p:nvPr/>
        </p:nvSpPr>
        <p:spPr>
          <a:xfrm>
            <a:off x="4448175" y="2583656"/>
            <a:ext cx="481013" cy="250032"/>
          </a:xfrm>
          <a:custGeom>
            <a:avLst/>
            <a:gdLst>
              <a:gd name="connsiteX0" fmla="*/ 150019 w 481013"/>
              <a:gd name="connsiteY0" fmla="*/ 11907 h 250032"/>
              <a:gd name="connsiteX1" fmla="*/ 216694 w 481013"/>
              <a:gd name="connsiteY1" fmla="*/ 23813 h 250032"/>
              <a:gd name="connsiteX2" fmla="*/ 295275 w 481013"/>
              <a:gd name="connsiteY2" fmla="*/ 59532 h 250032"/>
              <a:gd name="connsiteX3" fmla="*/ 373856 w 481013"/>
              <a:gd name="connsiteY3" fmla="*/ 116682 h 250032"/>
              <a:gd name="connsiteX4" fmla="*/ 414338 w 481013"/>
              <a:gd name="connsiteY4" fmla="*/ 150019 h 250032"/>
              <a:gd name="connsiteX5" fmla="*/ 466725 w 481013"/>
              <a:gd name="connsiteY5" fmla="*/ 200025 h 250032"/>
              <a:gd name="connsiteX6" fmla="*/ 481013 w 481013"/>
              <a:gd name="connsiteY6" fmla="*/ 240507 h 250032"/>
              <a:gd name="connsiteX7" fmla="*/ 447675 w 481013"/>
              <a:gd name="connsiteY7" fmla="*/ 250032 h 250032"/>
              <a:gd name="connsiteX8" fmla="*/ 378619 w 481013"/>
              <a:gd name="connsiteY8" fmla="*/ 245269 h 250032"/>
              <a:gd name="connsiteX9" fmla="*/ 319088 w 481013"/>
              <a:gd name="connsiteY9" fmla="*/ 226219 h 250032"/>
              <a:gd name="connsiteX10" fmla="*/ 233363 w 481013"/>
              <a:gd name="connsiteY10" fmla="*/ 176213 h 250032"/>
              <a:gd name="connsiteX11" fmla="*/ 164306 w 481013"/>
              <a:gd name="connsiteY11" fmla="*/ 123825 h 250032"/>
              <a:gd name="connsiteX12" fmla="*/ 85725 w 481013"/>
              <a:gd name="connsiteY12" fmla="*/ 90488 h 250032"/>
              <a:gd name="connsiteX13" fmla="*/ 14288 w 481013"/>
              <a:gd name="connsiteY13" fmla="*/ 45244 h 250032"/>
              <a:gd name="connsiteX14" fmla="*/ 0 w 481013"/>
              <a:gd name="connsiteY14" fmla="*/ 19050 h 250032"/>
              <a:gd name="connsiteX15" fmla="*/ 50006 w 481013"/>
              <a:gd name="connsiteY15" fmla="*/ 0 h 250032"/>
              <a:gd name="connsiteX16" fmla="*/ 150019 w 481013"/>
              <a:gd name="connsiteY16" fmla="*/ 11907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013" h="250032">
                <a:moveTo>
                  <a:pt x="150019" y="11907"/>
                </a:moveTo>
                <a:lnTo>
                  <a:pt x="216694" y="23813"/>
                </a:lnTo>
                <a:lnTo>
                  <a:pt x="295275" y="59532"/>
                </a:lnTo>
                <a:lnTo>
                  <a:pt x="373856" y="116682"/>
                </a:lnTo>
                <a:lnTo>
                  <a:pt x="414338" y="150019"/>
                </a:lnTo>
                <a:lnTo>
                  <a:pt x="466725" y="200025"/>
                </a:lnTo>
                <a:lnTo>
                  <a:pt x="481013" y="240507"/>
                </a:lnTo>
                <a:lnTo>
                  <a:pt x="447675" y="250032"/>
                </a:lnTo>
                <a:lnTo>
                  <a:pt x="378619" y="245269"/>
                </a:lnTo>
                <a:lnTo>
                  <a:pt x="319088" y="226219"/>
                </a:lnTo>
                <a:lnTo>
                  <a:pt x="233363" y="176213"/>
                </a:lnTo>
                <a:lnTo>
                  <a:pt x="164306" y="123825"/>
                </a:lnTo>
                <a:lnTo>
                  <a:pt x="85725" y="90488"/>
                </a:lnTo>
                <a:lnTo>
                  <a:pt x="14288" y="45244"/>
                </a:lnTo>
                <a:lnTo>
                  <a:pt x="0" y="19050"/>
                </a:lnTo>
                <a:lnTo>
                  <a:pt x="50006" y="0"/>
                </a:lnTo>
                <a:lnTo>
                  <a:pt x="150019" y="11907"/>
                </a:lnTo>
                <a:close/>
              </a:path>
            </a:pathLst>
          </a:custGeom>
          <a:pattFill prst="wdDnDiag">
            <a:fgClr>
              <a:srgbClr val="00FF00"/>
            </a:fgClr>
            <a:bgClr>
              <a:schemeClr val="accent5">
                <a:lumMod val="20000"/>
                <a:lumOff val="80000"/>
              </a:schemeClr>
            </a:bgClr>
          </a:patt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Freeform: Shape 43">
            <a:extLst>
              <a:ext uri="{FF2B5EF4-FFF2-40B4-BE49-F238E27FC236}">
                <a16:creationId xmlns:a16="http://schemas.microsoft.com/office/drawing/2014/main" id="{E8419578-3734-9337-1C44-60BC4827164B}"/>
              </a:ext>
            </a:extLst>
          </p:cNvPr>
          <p:cNvSpPr/>
          <p:nvPr/>
        </p:nvSpPr>
        <p:spPr>
          <a:xfrm>
            <a:off x="3983831" y="2595563"/>
            <a:ext cx="185738" cy="114300"/>
          </a:xfrm>
          <a:custGeom>
            <a:avLst/>
            <a:gdLst>
              <a:gd name="connsiteX0" fmla="*/ 0 w 185738"/>
              <a:gd name="connsiteY0" fmla="*/ 50006 h 114300"/>
              <a:gd name="connsiteX1" fmla="*/ 30957 w 185738"/>
              <a:gd name="connsiteY1" fmla="*/ 9525 h 114300"/>
              <a:gd name="connsiteX2" fmla="*/ 73819 w 185738"/>
              <a:gd name="connsiteY2" fmla="*/ 0 h 114300"/>
              <a:gd name="connsiteX3" fmla="*/ 123825 w 185738"/>
              <a:gd name="connsiteY3" fmla="*/ 19050 h 114300"/>
              <a:gd name="connsiteX4" fmla="*/ 178594 w 185738"/>
              <a:gd name="connsiteY4" fmla="*/ 35718 h 114300"/>
              <a:gd name="connsiteX5" fmla="*/ 185738 w 185738"/>
              <a:gd name="connsiteY5" fmla="*/ 57150 h 114300"/>
              <a:gd name="connsiteX6" fmla="*/ 176213 w 185738"/>
              <a:gd name="connsiteY6" fmla="*/ 85725 h 114300"/>
              <a:gd name="connsiteX7" fmla="*/ 164307 w 185738"/>
              <a:gd name="connsiteY7" fmla="*/ 107156 h 114300"/>
              <a:gd name="connsiteX8" fmla="*/ 85725 w 185738"/>
              <a:gd name="connsiteY8" fmla="*/ 114300 h 114300"/>
              <a:gd name="connsiteX9" fmla="*/ 0 w 185738"/>
              <a:gd name="connsiteY9" fmla="*/ 5000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38" h="114300">
                <a:moveTo>
                  <a:pt x="0" y="50006"/>
                </a:moveTo>
                <a:lnTo>
                  <a:pt x="30957" y="9525"/>
                </a:lnTo>
                <a:lnTo>
                  <a:pt x="73819" y="0"/>
                </a:lnTo>
                <a:lnTo>
                  <a:pt x="123825" y="19050"/>
                </a:lnTo>
                <a:lnTo>
                  <a:pt x="178594" y="35718"/>
                </a:lnTo>
                <a:lnTo>
                  <a:pt x="185738" y="57150"/>
                </a:lnTo>
                <a:lnTo>
                  <a:pt x="176213" y="85725"/>
                </a:lnTo>
                <a:lnTo>
                  <a:pt x="164307" y="107156"/>
                </a:lnTo>
                <a:lnTo>
                  <a:pt x="85725" y="114300"/>
                </a:lnTo>
                <a:lnTo>
                  <a:pt x="0" y="50006"/>
                </a:lnTo>
                <a:close/>
              </a:path>
            </a:pathLst>
          </a:custGeom>
          <a:pattFill prst="wdDnDiag">
            <a:fgClr>
              <a:srgbClr val="00FF00"/>
            </a:fgClr>
            <a:bgClr>
              <a:schemeClr val="accent5">
                <a:lumMod val="20000"/>
                <a:lumOff val="80000"/>
              </a:schemeClr>
            </a:bgClr>
          </a:pattFill>
          <a:ln w="63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Freeform: Shape 44">
            <a:extLst>
              <a:ext uri="{FF2B5EF4-FFF2-40B4-BE49-F238E27FC236}">
                <a16:creationId xmlns:a16="http://schemas.microsoft.com/office/drawing/2014/main" id="{A03566F4-AEAC-0416-4EEB-96E548980C4E}"/>
              </a:ext>
            </a:extLst>
          </p:cNvPr>
          <p:cNvSpPr/>
          <p:nvPr/>
        </p:nvSpPr>
        <p:spPr>
          <a:xfrm>
            <a:off x="6181726" y="4676776"/>
            <a:ext cx="390524" cy="247650"/>
          </a:xfrm>
          <a:custGeom>
            <a:avLst/>
            <a:gdLst>
              <a:gd name="connsiteX0" fmla="*/ 47625 w 383381"/>
              <a:gd name="connsiteY0" fmla="*/ 23812 h 247650"/>
              <a:gd name="connsiteX1" fmla="*/ 83344 w 383381"/>
              <a:gd name="connsiteY1" fmla="*/ 19050 h 247650"/>
              <a:gd name="connsiteX2" fmla="*/ 107156 w 383381"/>
              <a:gd name="connsiteY2" fmla="*/ 2381 h 247650"/>
              <a:gd name="connsiteX3" fmla="*/ 166688 w 383381"/>
              <a:gd name="connsiteY3" fmla="*/ 0 h 247650"/>
              <a:gd name="connsiteX4" fmla="*/ 252413 w 383381"/>
              <a:gd name="connsiteY4" fmla="*/ 7143 h 247650"/>
              <a:gd name="connsiteX5" fmla="*/ 280988 w 383381"/>
              <a:gd name="connsiteY5" fmla="*/ 9525 h 247650"/>
              <a:gd name="connsiteX6" fmla="*/ 333375 w 383381"/>
              <a:gd name="connsiteY6" fmla="*/ 80962 h 247650"/>
              <a:gd name="connsiteX7" fmla="*/ 373856 w 383381"/>
              <a:gd name="connsiteY7" fmla="*/ 128587 h 247650"/>
              <a:gd name="connsiteX8" fmla="*/ 383381 w 383381"/>
              <a:gd name="connsiteY8" fmla="*/ 169068 h 247650"/>
              <a:gd name="connsiteX9" fmla="*/ 347663 w 383381"/>
              <a:gd name="connsiteY9" fmla="*/ 188118 h 247650"/>
              <a:gd name="connsiteX10" fmla="*/ 288131 w 383381"/>
              <a:gd name="connsiteY10" fmla="*/ 216693 h 247650"/>
              <a:gd name="connsiteX11" fmla="*/ 290513 w 383381"/>
              <a:gd name="connsiteY11" fmla="*/ 247650 h 247650"/>
              <a:gd name="connsiteX12" fmla="*/ 228600 w 383381"/>
              <a:gd name="connsiteY12" fmla="*/ 247650 h 247650"/>
              <a:gd name="connsiteX13" fmla="*/ 116681 w 383381"/>
              <a:gd name="connsiteY13" fmla="*/ 207168 h 247650"/>
              <a:gd name="connsiteX14" fmla="*/ 57150 w 383381"/>
              <a:gd name="connsiteY14" fmla="*/ 190500 h 247650"/>
              <a:gd name="connsiteX15" fmla="*/ 30956 w 383381"/>
              <a:gd name="connsiteY15" fmla="*/ 173831 h 247650"/>
              <a:gd name="connsiteX16" fmla="*/ 14288 w 383381"/>
              <a:gd name="connsiteY16" fmla="*/ 121443 h 247650"/>
              <a:gd name="connsiteX17" fmla="*/ 0 w 383381"/>
              <a:gd name="connsiteY17" fmla="*/ 73818 h 247650"/>
              <a:gd name="connsiteX0" fmla="*/ 0 w 388144"/>
              <a:gd name="connsiteY0" fmla="*/ 54768 h 247650"/>
              <a:gd name="connsiteX1" fmla="*/ 88107 w 388144"/>
              <a:gd name="connsiteY1" fmla="*/ 19050 h 247650"/>
              <a:gd name="connsiteX2" fmla="*/ 111919 w 388144"/>
              <a:gd name="connsiteY2" fmla="*/ 2381 h 247650"/>
              <a:gd name="connsiteX3" fmla="*/ 171451 w 388144"/>
              <a:gd name="connsiteY3" fmla="*/ 0 h 247650"/>
              <a:gd name="connsiteX4" fmla="*/ 257176 w 388144"/>
              <a:gd name="connsiteY4" fmla="*/ 7143 h 247650"/>
              <a:gd name="connsiteX5" fmla="*/ 285751 w 388144"/>
              <a:gd name="connsiteY5" fmla="*/ 9525 h 247650"/>
              <a:gd name="connsiteX6" fmla="*/ 338138 w 388144"/>
              <a:gd name="connsiteY6" fmla="*/ 80962 h 247650"/>
              <a:gd name="connsiteX7" fmla="*/ 378619 w 388144"/>
              <a:gd name="connsiteY7" fmla="*/ 128587 h 247650"/>
              <a:gd name="connsiteX8" fmla="*/ 388144 w 388144"/>
              <a:gd name="connsiteY8" fmla="*/ 169068 h 247650"/>
              <a:gd name="connsiteX9" fmla="*/ 352426 w 388144"/>
              <a:gd name="connsiteY9" fmla="*/ 188118 h 247650"/>
              <a:gd name="connsiteX10" fmla="*/ 292894 w 388144"/>
              <a:gd name="connsiteY10" fmla="*/ 216693 h 247650"/>
              <a:gd name="connsiteX11" fmla="*/ 295276 w 388144"/>
              <a:gd name="connsiteY11" fmla="*/ 247650 h 247650"/>
              <a:gd name="connsiteX12" fmla="*/ 233363 w 388144"/>
              <a:gd name="connsiteY12" fmla="*/ 247650 h 247650"/>
              <a:gd name="connsiteX13" fmla="*/ 121444 w 388144"/>
              <a:gd name="connsiteY13" fmla="*/ 207168 h 247650"/>
              <a:gd name="connsiteX14" fmla="*/ 61913 w 388144"/>
              <a:gd name="connsiteY14" fmla="*/ 190500 h 247650"/>
              <a:gd name="connsiteX15" fmla="*/ 35719 w 388144"/>
              <a:gd name="connsiteY15" fmla="*/ 173831 h 247650"/>
              <a:gd name="connsiteX16" fmla="*/ 19051 w 388144"/>
              <a:gd name="connsiteY16" fmla="*/ 121443 h 247650"/>
              <a:gd name="connsiteX17" fmla="*/ 4763 w 388144"/>
              <a:gd name="connsiteY17" fmla="*/ 73818 h 247650"/>
              <a:gd name="connsiteX0" fmla="*/ 2380 w 390524"/>
              <a:gd name="connsiteY0" fmla="*/ 54768 h 247650"/>
              <a:gd name="connsiteX1" fmla="*/ 90487 w 390524"/>
              <a:gd name="connsiteY1" fmla="*/ 19050 h 247650"/>
              <a:gd name="connsiteX2" fmla="*/ 114299 w 390524"/>
              <a:gd name="connsiteY2" fmla="*/ 2381 h 247650"/>
              <a:gd name="connsiteX3" fmla="*/ 173831 w 390524"/>
              <a:gd name="connsiteY3" fmla="*/ 0 h 247650"/>
              <a:gd name="connsiteX4" fmla="*/ 259556 w 390524"/>
              <a:gd name="connsiteY4" fmla="*/ 7143 h 247650"/>
              <a:gd name="connsiteX5" fmla="*/ 288131 w 390524"/>
              <a:gd name="connsiteY5" fmla="*/ 9525 h 247650"/>
              <a:gd name="connsiteX6" fmla="*/ 340518 w 390524"/>
              <a:gd name="connsiteY6" fmla="*/ 80962 h 247650"/>
              <a:gd name="connsiteX7" fmla="*/ 380999 w 390524"/>
              <a:gd name="connsiteY7" fmla="*/ 128587 h 247650"/>
              <a:gd name="connsiteX8" fmla="*/ 390524 w 390524"/>
              <a:gd name="connsiteY8" fmla="*/ 169068 h 247650"/>
              <a:gd name="connsiteX9" fmla="*/ 354806 w 390524"/>
              <a:gd name="connsiteY9" fmla="*/ 188118 h 247650"/>
              <a:gd name="connsiteX10" fmla="*/ 295274 w 390524"/>
              <a:gd name="connsiteY10" fmla="*/ 216693 h 247650"/>
              <a:gd name="connsiteX11" fmla="*/ 297656 w 390524"/>
              <a:gd name="connsiteY11" fmla="*/ 247650 h 247650"/>
              <a:gd name="connsiteX12" fmla="*/ 235743 w 390524"/>
              <a:gd name="connsiteY12" fmla="*/ 247650 h 247650"/>
              <a:gd name="connsiteX13" fmla="*/ 123824 w 390524"/>
              <a:gd name="connsiteY13" fmla="*/ 207168 h 247650"/>
              <a:gd name="connsiteX14" fmla="*/ 64293 w 390524"/>
              <a:gd name="connsiteY14" fmla="*/ 190500 h 247650"/>
              <a:gd name="connsiteX15" fmla="*/ 38099 w 390524"/>
              <a:gd name="connsiteY15" fmla="*/ 173831 h 247650"/>
              <a:gd name="connsiteX16" fmla="*/ 21431 w 390524"/>
              <a:gd name="connsiteY16" fmla="*/ 121443 h 247650"/>
              <a:gd name="connsiteX17" fmla="*/ 0 w 390524"/>
              <a:gd name="connsiteY17" fmla="*/ 47624 h 247650"/>
              <a:gd name="connsiteX0" fmla="*/ 2380 w 390524"/>
              <a:gd name="connsiteY0" fmla="*/ 54768 h 247650"/>
              <a:gd name="connsiteX1" fmla="*/ 69056 w 390524"/>
              <a:gd name="connsiteY1" fmla="*/ 14287 h 247650"/>
              <a:gd name="connsiteX2" fmla="*/ 114299 w 390524"/>
              <a:gd name="connsiteY2" fmla="*/ 2381 h 247650"/>
              <a:gd name="connsiteX3" fmla="*/ 173831 w 390524"/>
              <a:gd name="connsiteY3" fmla="*/ 0 h 247650"/>
              <a:gd name="connsiteX4" fmla="*/ 259556 w 390524"/>
              <a:gd name="connsiteY4" fmla="*/ 7143 h 247650"/>
              <a:gd name="connsiteX5" fmla="*/ 288131 w 390524"/>
              <a:gd name="connsiteY5" fmla="*/ 9525 h 247650"/>
              <a:gd name="connsiteX6" fmla="*/ 340518 w 390524"/>
              <a:gd name="connsiteY6" fmla="*/ 80962 h 247650"/>
              <a:gd name="connsiteX7" fmla="*/ 380999 w 390524"/>
              <a:gd name="connsiteY7" fmla="*/ 128587 h 247650"/>
              <a:gd name="connsiteX8" fmla="*/ 390524 w 390524"/>
              <a:gd name="connsiteY8" fmla="*/ 169068 h 247650"/>
              <a:gd name="connsiteX9" fmla="*/ 354806 w 390524"/>
              <a:gd name="connsiteY9" fmla="*/ 188118 h 247650"/>
              <a:gd name="connsiteX10" fmla="*/ 295274 w 390524"/>
              <a:gd name="connsiteY10" fmla="*/ 216693 h 247650"/>
              <a:gd name="connsiteX11" fmla="*/ 297656 w 390524"/>
              <a:gd name="connsiteY11" fmla="*/ 247650 h 247650"/>
              <a:gd name="connsiteX12" fmla="*/ 235743 w 390524"/>
              <a:gd name="connsiteY12" fmla="*/ 247650 h 247650"/>
              <a:gd name="connsiteX13" fmla="*/ 123824 w 390524"/>
              <a:gd name="connsiteY13" fmla="*/ 207168 h 247650"/>
              <a:gd name="connsiteX14" fmla="*/ 64293 w 390524"/>
              <a:gd name="connsiteY14" fmla="*/ 190500 h 247650"/>
              <a:gd name="connsiteX15" fmla="*/ 38099 w 390524"/>
              <a:gd name="connsiteY15" fmla="*/ 173831 h 247650"/>
              <a:gd name="connsiteX16" fmla="*/ 21431 w 390524"/>
              <a:gd name="connsiteY16" fmla="*/ 121443 h 247650"/>
              <a:gd name="connsiteX17" fmla="*/ 0 w 390524"/>
              <a:gd name="connsiteY17" fmla="*/ 4762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524" h="247650">
                <a:moveTo>
                  <a:pt x="2380" y="54768"/>
                </a:moveTo>
                <a:lnTo>
                  <a:pt x="69056" y="14287"/>
                </a:lnTo>
                <a:lnTo>
                  <a:pt x="114299" y="2381"/>
                </a:lnTo>
                <a:lnTo>
                  <a:pt x="173831" y="0"/>
                </a:lnTo>
                <a:lnTo>
                  <a:pt x="259556" y="7143"/>
                </a:lnTo>
                <a:lnTo>
                  <a:pt x="288131" y="9525"/>
                </a:lnTo>
                <a:lnTo>
                  <a:pt x="340518" y="80962"/>
                </a:lnTo>
                <a:lnTo>
                  <a:pt x="380999" y="128587"/>
                </a:lnTo>
                <a:lnTo>
                  <a:pt x="390524" y="169068"/>
                </a:lnTo>
                <a:lnTo>
                  <a:pt x="354806" y="188118"/>
                </a:lnTo>
                <a:lnTo>
                  <a:pt x="295274" y="216693"/>
                </a:lnTo>
                <a:lnTo>
                  <a:pt x="297656" y="247650"/>
                </a:lnTo>
                <a:lnTo>
                  <a:pt x="235743" y="247650"/>
                </a:lnTo>
                <a:lnTo>
                  <a:pt x="123824" y="207168"/>
                </a:lnTo>
                <a:lnTo>
                  <a:pt x="64293" y="190500"/>
                </a:lnTo>
                <a:lnTo>
                  <a:pt x="38099" y="173831"/>
                </a:lnTo>
                <a:lnTo>
                  <a:pt x="21431" y="121443"/>
                </a:lnTo>
                <a:lnTo>
                  <a:pt x="0" y="47624"/>
                </a:lnTo>
              </a:path>
            </a:pathLst>
          </a:custGeom>
          <a:pattFill prst="wdDnDiag">
            <a:fgClr>
              <a:srgbClr val="00FF00"/>
            </a:fgClr>
            <a:bgClr>
              <a:schemeClr val="accent5">
                <a:lumMod val="20000"/>
                <a:lumOff val="80000"/>
              </a:schemeClr>
            </a:bgClr>
          </a:pattFill>
          <a:ln w="952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TextBox 45">
            <a:extLst>
              <a:ext uri="{FF2B5EF4-FFF2-40B4-BE49-F238E27FC236}">
                <a16:creationId xmlns:a16="http://schemas.microsoft.com/office/drawing/2014/main" id="{5D5C130F-1035-9807-AB61-9E025E785B6F}"/>
              </a:ext>
            </a:extLst>
          </p:cNvPr>
          <p:cNvSpPr txBox="1"/>
          <p:nvPr/>
        </p:nvSpPr>
        <p:spPr>
          <a:xfrm>
            <a:off x="3928188" y="457200"/>
            <a:ext cx="5486400" cy="276999"/>
          </a:xfrm>
          <a:prstGeom prst="rect">
            <a:avLst/>
          </a:prstGeom>
          <a:noFill/>
        </p:spPr>
        <p:txBody>
          <a:bodyPr wrap="square" rtlCol="0">
            <a:spAutoFit/>
          </a:bodyPr>
          <a:lstStyle/>
          <a:p>
            <a:r>
              <a:rPr lang="en-GB" sz="1200" i="1" dirty="0">
                <a:solidFill>
                  <a:schemeClr val="bg1"/>
                </a:solidFill>
              </a:rPr>
              <a:t>Geology from Bulgarian Geological Survey Maps K3425-Berkovica and K3436-Vratsa</a:t>
            </a:r>
            <a:endParaRPr lang="en-IE" sz="1200" i="1" dirty="0">
              <a:solidFill>
                <a:schemeClr val="bg1"/>
              </a:solidFill>
            </a:endParaRPr>
          </a:p>
        </p:txBody>
      </p:sp>
      <p:sp>
        <p:nvSpPr>
          <p:cNvPr id="47" name="Freeform: Shape 46">
            <a:extLst>
              <a:ext uri="{FF2B5EF4-FFF2-40B4-BE49-F238E27FC236}">
                <a16:creationId xmlns:a16="http://schemas.microsoft.com/office/drawing/2014/main" id="{AFE9B022-ACAC-371B-B487-97BD83A3DA2F}"/>
              </a:ext>
            </a:extLst>
          </p:cNvPr>
          <p:cNvSpPr/>
          <p:nvPr/>
        </p:nvSpPr>
        <p:spPr>
          <a:xfrm>
            <a:off x="3998422" y="2660072"/>
            <a:ext cx="914400" cy="390698"/>
          </a:xfrm>
          <a:custGeom>
            <a:avLst/>
            <a:gdLst>
              <a:gd name="connsiteX0" fmla="*/ 0 w 914400"/>
              <a:gd name="connsiteY0" fmla="*/ 0 h 390698"/>
              <a:gd name="connsiteX1" fmla="*/ 207818 w 914400"/>
              <a:gd name="connsiteY1" fmla="*/ 66502 h 390698"/>
              <a:gd name="connsiteX2" fmla="*/ 448887 w 914400"/>
              <a:gd name="connsiteY2" fmla="*/ 174567 h 390698"/>
              <a:gd name="connsiteX3" fmla="*/ 648392 w 914400"/>
              <a:gd name="connsiteY3" fmla="*/ 241069 h 390698"/>
              <a:gd name="connsiteX4" fmla="*/ 773083 w 914400"/>
              <a:gd name="connsiteY4" fmla="*/ 315884 h 390698"/>
              <a:gd name="connsiteX5" fmla="*/ 914400 w 914400"/>
              <a:gd name="connsiteY5" fmla="*/ 390698 h 39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390698">
                <a:moveTo>
                  <a:pt x="0" y="0"/>
                </a:moveTo>
                <a:lnTo>
                  <a:pt x="207818" y="66502"/>
                </a:lnTo>
                <a:lnTo>
                  <a:pt x="448887" y="174567"/>
                </a:lnTo>
                <a:lnTo>
                  <a:pt x="648392" y="241069"/>
                </a:lnTo>
                <a:lnTo>
                  <a:pt x="773083" y="315884"/>
                </a:lnTo>
                <a:lnTo>
                  <a:pt x="914400" y="390698"/>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72672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61B6-2F8F-374E-089D-56E3DE0A7109}"/>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221177E2-7F34-A065-FC15-9B91378722F4}"/>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3B1E95C3-EB35-9851-60D8-AD0F929E9215}"/>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501AE716-6A7C-C303-F061-00475D754A1A}"/>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84A5C0B7-2103-23D7-F306-39E2847A4A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6DA9D05E-184D-42B0-F8B7-FBA55559EA6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8" name="TextBox 7">
            <a:extLst>
              <a:ext uri="{FF2B5EF4-FFF2-40B4-BE49-F238E27FC236}">
                <a16:creationId xmlns:a16="http://schemas.microsoft.com/office/drawing/2014/main" id="{24EBD684-7360-ED3B-6457-ABEF8346DEBE}"/>
              </a:ext>
            </a:extLst>
          </p:cNvPr>
          <p:cNvSpPr txBox="1"/>
          <p:nvPr/>
        </p:nvSpPr>
        <p:spPr>
          <a:xfrm>
            <a:off x="494522" y="1091681"/>
            <a:ext cx="10786188" cy="4585871"/>
          </a:xfrm>
          <a:prstGeom prst="rect">
            <a:avLst/>
          </a:prstGeom>
          <a:noFill/>
        </p:spPr>
        <p:txBody>
          <a:bodyPr wrap="square" rtlCol="0">
            <a:spAutoFit/>
          </a:bodyPr>
          <a:lstStyle/>
          <a:p>
            <a:r>
              <a:rPr lang="en-IE" sz="2800" dirty="0">
                <a:solidFill>
                  <a:schemeClr val="accent4"/>
                </a:solidFill>
              </a:rPr>
              <a:t>Styles of Mineralization</a:t>
            </a:r>
          </a:p>
          <a:p>
            <a:endParaRPr lang="en-IE" sz="2400" dirty="0">
              <a:solidFill>
                <a:schemeClr val="bg1"/>
              </a:solidFill>
            </a:endParaRPr>
          </a:p>
          <a:p>
            <a:pPr marL="342900" indent="-342900">
              <a:buAutoNum type="arabicParenR"/>
            </a:pPr>
            <a:r>
              <a:rPr lang="en-IE" sz="2400" dirty="0">
                <a:solidFill>
                  <a:schemeClr val="bg1"/>
                </a:solidFill>
              </a:rPr>
              <a:t>Evidence of soft sediment deformation and differential lithification exploited by mineralizing fluids indications of early diagenetic onset of mineralization.</a:t>
            </a:r>
          </a:p>
          <a:p>
            <a:pPr marL="342900" indent="-342900">
              <a:buAutoNum type="arabicParenR"/>
            </a:pPr>
            <a:endParaRPr lang="en-IE" sz="2400" dirty="0">
              <a:solidFill>
                <a:schemeClr val="bg1"/>
              </a:solidFill>
            </a:endParaRPr>
          </a:p>
          <a:p>
            <a:pPr marL="342900" indent="-342900">
              <a:buAutoNum type="arabicParenR"/>
            </a:pPr>
            <a:r>
              <a:rPr lang="en-IE" sz="2400" dirty="0">
                <a:solidFill>
                  <a:schemeClr val="bg1"/>
                </a:solidFill>
              </a:rPr>
              <a:t>Progression of increasingly deeper styles of mineralization coincident with paragenesis.</a:t>
            </a:r>
          </a:p>
          <a:p>
            <a:pPr marL="342900" indent="-342900">
              <a:buAutoNum type="arabicParenR"/>
            </a:pPr>
            <a:endParaRPr lang="en-IE" sz="2400" dirty="0">
              <a:solidFill>
                <a:schemeClr val="bg1"/>
              </a:solidFill>
            </a:endParaRPr>
          </a:p>
          <a:p>
            <a:pPr marL="342900" indent="-342900">
              <a:buAutoNum type="arabicParenR"/>
            </a:pPr>
            <a:r>
              <a:rPr lang="en-IE" sz="2400" dirty="0">
                <a:solidFill>
                  <a:schemeClr val="bg1"/>
                </a:solidFill>
              </a:rPr>
              <a:t>Complex multi-generational dolomitization.</a:t>
            </a:r>
          </a:p>
          <a:p>
            <a:pPr marL="342900" indent="-342900">
              <a:buAutoNum type="arabicParenR"/>
            </a:pPr>
            <a:endParaRPr lang="en-IE" sz="2400" dirty="0">
              <a:solidFill>
                <a:schemeClr val="bg1"/>
              </a:solidFill>
            </a:endParaRPr>
          </a:p>
          <a:p>
            <a:pPr marL="342900" indent="-342900">
              <a:buAutoNum type="arabicParenR"/>
            </a:pPr>
            <a:r>
              <a:rPr lang="en-IE" sz="2400" dirty="0">
                <a:solidFill>
                  <a:schemeClr val="bg1"/>
                </a:solidFill>
              </a:rPr>
              <a:t>Superposition of later stages of sulphides and well developed zonation within mineralized zones.</a:t>
            </a:r>
          </a:p>
        </p:txBody>
      </p:sp>
    </p:spTree>
    <p:extLst>
      <p:ext uri="{BB962C8B-B14F-4D97-AF65-F5344CB8AC3E}">
        <p14:creationId xmlns:p14="http://schemas.microsoft.com/office/powerpoint/2010/main" val="1445610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F2AA-D365-CBC5-0C56-1C3D8DFB8432}"/>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92CB33A2-651B-C7BF-825E-72F0A46FFDBE}"/>
              </a:ext>
            </a:extLst>
          </p:cNvPr>
          <p:cNvSpPr>
            <a:spLocks noGrp="1"/>
          </p:cNvSpPr>
          <p:nvPr>
            <p:ph idx="1"/>
          </p:nvPr>
        </p:nvSpPr>
        <p:spPr/>
        <p:txBody>
          <a:bodyPr/>
          <a:lstStyle/>
          <a:p>
            <a:endParaRPr lang="en-IE"/>
          </a:p>
        </p:txBody>
      </p:sp>
      <p:grpSp>
        <p:nvGrpSpPr>
          <p:cNvPr id="4" name="Group 3">
            <a:extLst>
              <a:ext uri="{FF2B5EF4-FFF2-40B4-BE49-F238E27FC236}">
                <a16:creationId xmlns:a16="http://schemas.microsoft.com/office/drawing/2014/main" id="{2001DD64-65EB-BF06-0956-40AEB188A23C}"/>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7EFFEA71-806C-76B5-C851-0E0B0F2FCDF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6" name="Picture 5">
              <a:extLst>
                <a:ext uri="{FF2B5EF4-FFF2-40B4-BE49-F238E27FC236}">
                  <a16:creationId xmlns:a16="http://schemas.microsoft.com/office/drawing/2014/main" id="{C04139A2-90A1-BA90-558A-50B8C552BF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7" name="TextBox 6">
              <a:extLst>
                <a:ext uri="{FF2B5EF4-FFF2-40B4-BE49-F238E27FC236}">
                  <a16:creationId xmlns:a16="http://schemas.microsoft.com/office/drawing/2014/main" id="{A731588A-A6CA-AE33-BADB-259B27FA6535}"/>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9" name="TextBox 8">
            <a:extLst>
              <a:ext uri="{FF2B5EF4-FFF2-40B4-BE49-F238E27FC236}">
                <a16:creationId xmlns:a16="http://schemas.microsoft.com/office/drawing/2014/main" id="{AB84D447-4AB7-5782-9212-EAE94D4B3CB1}"/>
              </a:ext>
            </a:extLst>
          </p:cNvPr>
          <p:cNvSpPr txBox="1"/>
          <p:nvPr/>
        </p:nvSpPr>
        <p:spPr>
          <a:xfrm>
            <a:off x="623455" y="1047404"/>
            <a:ext cx="7949046" cy="4832413"/>
          </a:xfrm>
          <a:prstGeom prst="rect">
            <a:avLst/>
          </a:prstGeom>
          <a:noFill/>
        </p:spPr>
        <p:txBody>
          <a:bodyPr wrap="square" rtlCol="0">
            <a:spAutoFit/>
          </a:bodyPr>
          <a:lstStyle/>
          <a:p>
            <a:pPr algn="just">
              <a:lnSpc>
                <a:spcPct val="107000"/>
              </a:lnSpc>
              <a:spcAft>
                <a:spcPts val="200"/>
              </a:spcAft>
            </a:pPr>
            <a:r>
              <a:rPr lang="en-IE" sz="1800" b="1" dirty="0">
                <a:solidFill>
                  <a:schemeClr val="accent4"/>
                </a:solidFill>
                <a:effectLst/>
                <a:latin typeface="TT15Ft00"/>
                <a:ea typeface="Calibri" panose="020F0502020204030204" pitchFamily="34" charset="0"/>
                <a:cs typeface="TT15Ft00"/>
              </a:rPr>
              <a:t>All Irish-type deposits show the following characteristics </a:t>
            </a:r>
          </a:p>
          <a:p>
            <a:pPr algn="just">
              <a:lnSpc>
                <a:spcPct val="107000"/>
              </a:lnSpc>
              <a:spcAft>
                <a:spcPts val="200"/>
              </a:spcAft>
            </a:pPr>
            <a:r>
              <a:rPr lang="en-IE" sz="1800" b="1" dirty="0">
                <a:solidFill>
                  <a:schemeClr val="accent4"/>
                </a:solidFill>
                <a:effectLst/>
                <a:latin typeface="TT15Ft00"/>
                <a:ea typeface="Calibri" panose="020F0502020204030204" pitchFamily="34" charset="0"/>
                <a:cs typeface="TT15Ft00"/>
              </a:rPr>
              <a:t>as to their structural and stratigraphic setting:</a:t>
            </a:r>
            <a:endParaRPr lang="en-IE" b="1" dirty="0">
              <a:solidFill>
                <a:schemeClr val="accent4"/>
              </a:solidFill>
              <a:effectLst/>
              <a:latin typeface="Calibri" panose="020F0502020204030204" pitchFamily="34" charset="0"/>
              <a:ea typeface="Calibri" panose="020F0502020204030204" pitchFamily="34" charset="0"/>
              <a:cs typeface="TimesNewRomanPSMT"/>
            </a:endParaRPr>
          </a:p>
          <a:p>
            <a:pPr algn="just">
              <a:lnSpc>
                <a:spcPct val="107000"/>
              </a:lnSpc>
              <a:spcAft>
                <a:spcPts val="800"/>
              </a:spcAft>
            </a:pPr>
            <a:r>
              <a:rPr lang="en-IE" dirty="0">
                <a:solidFill>
                  <a:schemeClr val="bg1"/>
                </a:solidFill>
                <a:effectLst/>
                <a:latin typeface="TT15Ft00"/>
                <a:ea typeface="Calibri" panose="020F0502020204030204" pitchFamily="34" charset="0"/>
                <a:cs typeface="TT15Ft00"/>
              </a:rPr>
              <a:t> </a:t>
            </a:r>
            <a:endParaRPr lang="en-IE"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buFont typeface="Symbol" panose="05050102010706020507" pitchFamily="18" charset="2"/>
              <a:buChar char=""/>
            </a:pPr>
            <a:r>
              <a:rPr lang="en-IE" sz="1800" dirty="0">
                <a:solidFill>
                  <a:schemeClr val="bg1"/>
                </a:solidFill>
                <a:effectLst/>
                <a:latin typeface="TT15Ft00"/>
                <a:ea typeface="Calibri" panose="020F0502020204030204" pitchFamily="34" charset="0"/>
                <a:cs typeface="TT15Ft00"/>
              </a:rPr>
              <a:t>Hosted on the hanging wall of normal fault zones, frequently overlying transtensional basement shear zones.</a:t>
            </a:r>
          </a:p>
          <a:p>
            <a:pPr marL="342900" lvl="0" indent="-342900" algn="just">
              <a:lnSpc>
                <a:spcPct val="107000"/>
              </a:lnSpc>
              <a:buFont typeface="Symbol" panose="05050102010706020507" pitchFamily="18" charset="2"/>
              <a:buChar char=""/>
            </a:pP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buFont typeface="Symbol" panose="05050102010706020507" pitchFamily="18" charset="2"/>
              <a:buChar char=""/>
            </a:pPr>
            <a:r>
              <a:rPr lang="en-IE" sz="1800" dirty="0">
                <a:solidFill>
                  <a:schemeClr val="bg1"/>
                </a:solidFill>
                <a:effectLst/>
                <a:latin typeface="TT15Ft00"/>
                <a:ea typeface="Calibri" panose="020F0502020204030204" pitchFamily="34" charset="0"/>
                <a:cs typeface="TT15Ft00"/>
              </a:rPr>
              <a:t>Faults were syn-depositionally active during late rifting.</a:t>
            </a:r>
          </a:p>
          <a:p>
            <a:pPr marL="342900" lvl="0" indent="-342900" algn="just">
              <a:lnSpc>
                <a:spcPct val="107000"/>
              </a:lnSpc>
              <a:buFont typeface="Symbol" panose="05050102010706020507" pitchFamily="18" charset="2"/>
              <a:buChar char=""/>
            </a:pP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buFont typeface="Symbol" panose="05050102010706020507" pitchFamily="18" charset="2"/>
              <a:buChar char=""/>
            </a:pPr>
            <a:r>
              <a:rPr lang="en-IE" sz="1800" dirty="0">
                <a:solidFill>
                  <a:schemeClr val="bg1"/>
                </a:solidFill>
                <a:effectLst/>
                <a:latin typeface="TT15Ft00"/>
                <a:ea typeface="Calibri" panose="020F0502020204030204" pitchFamily="34" charset="0"/>
                <a:cs typeface="TT15Ft00"/>
              </a:rPr>
              <a:t>Faults control margins of intra-platform basins, marked by significant carbonate facies and thickness variations.</a:t>
            </a:r>
          </a:p>
          <a:p>
            <a:pPr marL="342900" lvl="0" indent="-342900" algn="just">
              <a:lnSpc>
                <a:spcPct val="107000"/>
              </a:lnSpc>
              <a:buFont typeface="Symbol" panose="05050102010706020507" pitchFamily="18" charset="2"/>
              <a:buChar char=""/>
            </a:pP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buFont typeface="Symbol" panose="05050102010706020507" pitchFamily="18" charset="2"/>
              <a:buChar char=""/>
            </a:pPr>
            <a:r>
              <a:rPr lang="en-IE" sz="1800" dirty="0">
                <a:solidFill>
                  <a:schemeClr val="bg1"/>
                </a:solidFill>
                <a:effectLst/>
                <a:latin typeface="TT15Ft00"/>
                <a:ea typeface="Calibri" panose="020F0502020204030204" pitchFamily="34" charset="0"/>
                <a:cs typeface="TT15Ft00"/>
              </a:rPr>
              <a:t>Host rocks are typically the first major clean carbonate unit in the sequence.</a:t>
            </a:r>
          </a:p>
          <a:p>
            <a:pPr lvl="0" algn="just">
              <a:lnSpc>
                <a:spcPct val="107000"/>
              </a:lnSpc>
            </a:pP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spcAft>
                <a:spcPts val="800"/>
              </a:spcAft>
              <a:buFont typeface="Symbol" panose="05050102010706020507" pitchFamily="18" charset="2"/>
              <a:buChar char=""/>
            </a:pPr>
            <a:r>
              <a:rPr lang="en-IE" sz="1800" dirty="0">
                <a:solidFill>
                  <a:schemeClr val="bg1"/>
                </a:solidFill>
                <a:effectLst/>
                <a:latin typeface="TT15Ft00"/>
                <a:ea typeface="Calibri" panose="020F0502020204030204" pitchFamily="34" charset="0"/>
                <a:cs typeface="TT15Ft00"/>
              </a:rPr>
              <a:t>Host rocks are more permeable or reactive than other lithologies in the sequence.</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p:txBody>
      </p:sp>
      <p:sp>
        <p:nvSpPr>
          <p:cNvPr id="10" name="TextBox 9">
            <a:extLst>
              <a:ext uri="{FF2B5EF4-FFF2-40B4-BE49-F238E27FC236}">
                <a16:creationId xmlns:a16="http://schemas.microsoft.com/office/drawing/2014/main" id="{DC1645FB-1CAF-C083-A063-FEB3B3E3CF60}"/>
              </a:ext>
            </a:extLst>
          </p:cNvPr>
          <p:cNvSpPr txBox="1"/>
          <p:nvPr/>
        </p:nvSpPr>
        <p:spPr>
          <a:xfrm>
            <a:off x="8980517" y="1049828"/>
            <a:ext cx="2709949" cy="369332"/>
          </a:xfrm>
          <a:prstGeom prst="rect">
            <a:avLst/>
          </a:prstGeom>
          <a:noFill/>
        </p:spPr>
        <p:txBody>
          <a:bodyPr wrap="square" rtlCol="0">
            <a:spAutoFit/>
          </a:bodyPr>
          <a:lstStyle/>
          <a:p>
            <a:r>
              <a:rPr lang="en-IE" dirty="0">
                <a:solidFill>
                  <a:srgbClr val="92D050"/>
                </a:solidFill>
              </a:rPr>
              <a:t>Sedmochislenitsi</a:t>
            </a:r>
          </a:p>
        </p:txBody>
      </p:sp>
      <p:pic>
        <p:nvPicPr>
          <p:cNvPr id="12" name="Picture 11">
            <a:extLst>
              <a:ext uri="{FF2B5EF4-FFF2-40B4-BE49-F238E27FC236}">
                <a16:creationId xmlns:a16="http://schemas.microsoft.com/office/drawing/2014/main" id="{ECC1707E-6C8D-E209-B579-0C5C1AEA11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9533178" y="2098288"/>
            <a:ext cx="552932" cy="515258"/>
          </a:xfrm>
          <a:prstGeom prst="rect">
            <a:avLst/>
          </a:prstGeom>
        </p:spPr>
      </p:pic>
      <p:pic>
        <p:nvPicPr>
          <p:cNvPr id="13" name="Picture 12">
            <a:extLst>
              <a:ext uri="{FF2B5EF4-FFF2-40B4-BE49-F238E27FC236}">
                <a16:creationId xmlns:a16="http://schemas.microsoft.com/office/drawing/2014/main" id="{6B610397-DEA7-52CF-8270-F1443BAD18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9535949" y="2811106"/>
            <a:ext cx="552932" cy="515258"/>
          </a:xfrm>
          <a:prstGeom prst="rect">
            <a:avLst/>
          </a:prstGeom>
        </p:spPr>
      </p:pic>
      <p:pic>
        <p:nvPicPr>
          <p:cNvPr id="14" name="Picture 13">
            <a:extLst>
              <a:ext uri="{FF2B5EF4-FFF2-40B4-BE49-F238E27FC236}">
                <a16:creationId xmlns:a16="http://schemas.microsoft.com/office/drawing/2014/main" id="{24BF326E-9126-BDF8-F286-BEB411DFED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9530407" y="3603586"/>
            <a:ext cx="552932" cy="515258"/>
          </a:xfrm>
          <a:prstGeom prst="rect">
            <a:avLst/>
          </a:prstGeom>
        </p:spPr>
      </p:pic>
      <p:pic>
        <p:nvPicPr>
          <p:cNvPr id="15" name="Picture 14">
            <a:extLst>
              <a:ext uri="{FF2B5EF4-FFF2-40B4-BE49-F238E27FC236}">
                <a16:creationId xmlns:a16="http://schemas.microsoft.com/office/drawing/2014/main" id="{4F8DB5EF-8E17-3EA5-E4B6-560EEC8A18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9541492" y="4372166"/>
            <a:ext cx="552932" cy="515258"/>
          </a:xfrm>
          <a:prstGeom prst="rect">
            <a:avLst/>
          </a:prstGeom>
        </p:spPr>
      </p:pic>
      <p:pic>
        <p:nvPicPr>
          <p:cNvPr id="16" name="Picture 15">
            <a:extLst>
              <a:ext uri="{FF2B5EF4-FFF2-40B4-BE49-F238E27FC236}">
                <a16:creationId xmlns:a16="http://schemas.microsoft.com/office/drawing/2014/main" id="{55A3B89E-E4F7-C1E2-1773-1F07E125B8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9544263" y="5141784"/>
            <a:ext cx="552932" cy="515258"/>
          </a:xfrm>
          <a:prstGeom prst="rect">
            <a:avLst/>
          </a:prstGeom>
        </p:spPr>
      </p:pic>
    </p:spTree>
    <p:extLst>
      <p:ext uri="{BB962C8B-B14F-4D97-AF65-F5344CB8AC3E}">
        <p14:creationId xmlns:p14="http://schemas.microsoft.com/office/powerpoint/2010/main" val="13451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ECB7154-219A-0A21-4BDF-92DB4FA9E0CC}"/>
              </a:ext>
            </a:extLst>
          </p:cNvPr>
          <p:cNvGrpSpPr/>
          <p:nvPr/>
        </p:nvGrpSpPr>
        <p:grpSpPr>
          <a:xfrm>
            <a:off x="0" y="0"/>
            <a:ext cx="12192000" cy="6858000"/>
            <a:chOff x="0" y="0"/>
            <a:chExt cx="12192000" cy="6858000"/>
          </a:xfrm>
        </p:grpSpPr>
        <p:sp>
          <p:nvSpPr>
            <p:cNvPr id="6" name="Rectangle 5">
              <a:extLst>
                <a:ext uri="{FF2B5EF4-FFF2-40B4-BE49-F238E27FC236}">
                  <a16:creationId xmlns:a16="http://schemas.microsoft.com/office/drawing/2014/main" id="{0C600287-861C-4B27-9F49-415B49CCFC0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3B7EA28F-9153-438A-CE2E-058C2059C6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67DCD3AB-DEF0-4E83-3806-D03CC9514253}"/>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4" name="TextBox 3">
            <a:extLst>
              <a:ext uri="{FF2B5EF4-FFF2-40B4-BE49-F238E27FC236}">
                <a16:creationId xmlns:a16="http://schemas.microsoft.com/office/drawing/2014/main" id="{E4796D3D-E456-4B89-984B-3C80D176141E}"/>
              </a:ext>
            </a:extLst>
          </p:cNvPr>
          <p:cNvSpPr txBox="1"/>
          <p:nvPr/>
        </p:nvSpPr>
        <p:spPr>
          <a:xfrm>
            <a:off x="459235" y="1160702"/>
            <a:ext cx="8303765" cy="5487849"/>
          </a:xfrm>
          <a:prstGeom prst="rect">
            <a:avLst/>
          </a:prstGeom>
          <a:noFill/>
        </p:spPr>
        <p:txBody>
          <a:bodyPr wrap="square" rtlCol="0">
            <a:spAutoFit/>
          </a:bodyPr>
          <a:lstStyle/>
          <a:p>
            <a:pPr marL="342900" lvl="0" indent="-342900" algn="just">
              <a:lnSpc>
                <a:spcPct val="107000"/>
              </a:lnSpc>
              <a:spcAft>
                <a:spcPts val="1200"/>
              </a:spcAft>
              <a:buFont typeface="Symbol" panose="05050102010706020507" pitchFamily="18" charset="2"/>
              <a:buChar char=""/>
            </a:pPr>
            <a:r>
              <a:rPr lang="en-IE"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deposits </a:t>
            </a:r>
            <a:r>
              <a:rPr lang="en-CA"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comprise single or multiple stacked lenses; are </a:t>
            </a:r>
            <a:r>
              <a:rPr lang="en-IE"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stratabound and display generally stratiform morphologies.</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spcAft>
                <a:spcPts val="800"/>
              </a:spcAft>
              <a:buFont typeface="Symbol" panose="05050102010706020507" pitchFamily="18" charset="2"/>
              <a:buChar char=""/>
            </a:pPr>
            <a:r>
              <a:rPr lang="en-IE"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Some deposits display pre-mineralization, diagenetic or hydrothermal dolomite alteration of the host rocks .</a:t>
            </a:r>
          </a:p>
          <a:p>
            <a:pPr marL="342900" lvl="0" indent="-342900" algn="just">
              <a:lnSpc>
                <a:spcPct val="107000"/>
              </a:lnSpc>
              <a:spcAft>
                <a:spcPts val="800"/>
              </a:spcAft>
              <a:buFont typeface="Symbol" panose="05050102010706020507" pitchFamily="18" charset="2"/>
              <a:buChar char=""/>
            </a:pPr>
            <a:r>
              <a:rPr lang="en-IE"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They display complex sulphide mineral fabrics and textures ranging from exhalites to early replacement of the host rock and infill of diagenetic solution cavities exhibiting open-space fill, disruption brecciation and re-sedimentation.  </a:t>
            </a:r>
          </a:p>
          <a:p>
            <a:pPr marL="342900" lvl="0" indent="-342900" algn="just">
              <a:lnSpc>
                <a:spcPct val="107000"/>
              </a:lnSpc>
              <a:spcAft>
                <a:spcPts val="800"/>
              </a:spcAft>
              <a:buFont typeface="Symbol" panose="05050102010706020507" pitchFamily="18" charset="2"/>
              <a:buChar char=""/>
            </a:pPr>
            <a:r>
              <a:rPr lang="en-CA"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Mineralogically they are relatively simple comprising sphalerite, galena, Fe sulphides &amp; barite, (minor Cu, Ag, As, Ni) in a gangue of calcite, dolomite &amp; silica.</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spcAft>
                <a:spcPts val="800"/>
              </a:spcAft>
              <a:buFont typeface="Symbol" panose="05050102010706020507" pitchFamily="18" charset="2"/>
              <a:buChar char=""/>
            </a:pPr>
            <a:r>
              <a:rPr lang="en-IE"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Metals are laterally and horizontally zoned, typically being Pb-rich closest to feeder structures and at the base of the orebody.</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spcAft>
                <a:spcPts val="800"/>
              </a:spcAft>
              <a:buFont typeface="Symbol" panose="05050102010706020507" pitchFamily="18" charset="2"/>
              <a:buChar char=""/>
            </a:pPr>
            <a:r>
              <a:rPr lang="en-I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Sulphur isotopes show </a:t>
            </a:r>
            <a:r>
              <a:rPr lang="el-GR"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δ</a:t>
            </a:r>
            <a:r>
              <a:rPr lang="en-IE" sz="1800"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34</a:t>
            </a:r>
            <a:r>
              <a:rPr lang="en-CA"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 from -44 to +14‰ indicative of two sources - bacteriogenic and hydrothermal.  This is a distinctive feature of classic Irish-type deposits.</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a:p>
            <a:pPr marL="342900" lvl="0" indent="-342900" algn="just">
              <a:lnSpc>
                <a:spcPct val="107000"/>
              </a:lnSpc>
              <a:spcAft>
                <a:spcPts val="800"/>
              </a:spcAft>
              <a:buFont typeface="Symbol" panose="05050102010706020507" pitchFamily="18" charset="2"/>
              <a:buChar char=""/>
            </a:pPr>
            <a:r>
              <a:rPr lang="en-CA"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Evidence from fluid inclusions of fluid mixing is commonplace with a hot fluid interacting with a cooler saline to hypersaline H</a:t>
            </a:r>
            <a:r>
              <a:rPr lang="en-CA" sz="1800" baseline="-25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a:t>
            </a:r>
            <a:r>
              <a:rPr lang="en-CA"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S-rich formation water.</a:t>
            </a:r>
            <a:endParaRPr lang="en-IE" sz="1800" dirty="0">
              <a:solidFill>
                <a:schemeClr val="bg1"/>
              </a:solidFill>
              <a:effectLst/>
              <a:latin typeface="Calibri" panose="020F0502020204030204" pitchFamily="34" charset="0"/>
              <a:ea typeface="Calibri" panose="020F0502020204030204" pitchFamily="34" charset="0"/>
              <a:cs typeface="TimesNewRomanPSMT"/>
            </a:endParaRPr>
          </a:p>
        </p:txBody>
      </p:sp>
      <p:sp>
        <p:nvSpPr>
          <p:cNvPr id="9" name="TextBox 8">
            <a:extLst>
              <a:ext uri="{FF2B5EF4-FFF2-40B4-BE49-F238E27FC236}">
                <a16:creationId xmlns:a16="http://schemas.microsoft.com/office/drawing/2014/main" id="{9D73D4C9-CD41-D2F6-FC57-6B1B3E1BC91F}"/>
              </a:ext>
            </a:extLst>
          </p:cNvPr>
          <p:cNvSpPr txBox="1"/>
          <p:nvPr/>
        </p:nvSpPr>
        <p:spPr>
          <a:xfrm>
            <a:off x="9405851" y="706928"/>
            <a:ext cx="2709949" cy="369332"/>
          </a:xfrm>
          <a:prstGeom prst="rect">
            <a:avLst/>
          </a:prstGeom>
          <a:noFill/>
        </p:spPr>
        <p:txBody>
          <a:bodyPr wrap="square" rtlCol="0">
            <a:spAutoFit/>
          </a:bodyPr>
          <a:lstStyle/>
          <a:p>
            <a:r>
              <a:rPr lang="en-IE" dirty="0">
                <a:solidFill>
                  <a:srgbClr val="92D050"/>
                </a:solidFill>
              </a:rPr>
              <a:t>Sedmochislenitsi</a:t>
            </a:r>
          </a:p>
        </p:txBody>
      </p:sp>
      <p:pic>
        <p:nvPicPr>
          <p:cNvPr id="10" name="Picture 9">
            <a:extLst>
              <a:ext uri="{FF2B5EF4-FFF2-40B4-BE49-F238E27FC236}">
                <a16:creationId xmlns:a16="http://schemas.microsoft.com/office/drawing/2014/main" id="{D75FF233-8DD9-035E-E475-ED9A5A4396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10034712" y="1183888"/>
            <a:ext cx="552932" cy="515258"/>
          </a:xfrm>
          <a:prstGeom prst="rect">
            <a:avLst/>
          </a:prstGeom>
        </p:spPr>
      </p:pic>
      <p:pic>
        <p:nvPicPr>
          <p:cNvPr id="11" name="Picture 10">
            <a:extLst>
              <a:ext uri="{FF2B5EF4-FFF2-40B4-BE49-F238E27FC236}">
                <a16:creationId xmlns:a16="http://schemas.microsoft.com/office/drawing/2014/main" id="{1BF0EEEE-2C05-3950-AD23-9EAEFDF676F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10037483" y="1858606"/>
            <a:ext cx="552932" cy="515258"/>
          </a:xfrm>
          <a:prstGeom prst="rect">
            <a:avLst/>
          </a:prstGeom>
        </p:spPr>
      </p:pic>
      <p:pic>
        <p:nvPicPr>
          <p:cNvPr id="12" name="Picture 11">
            <a:extLst>
              <a:ext uri="{FF2B5EF4-FFF2-40B4-BE49-F238E27FC236}">
                <a16:creationId xmlns:a16="http://schemas.microsoft.com/office/drawing/2014/main" id="{12A2C572-F6C2-7D82-7D02-227954A299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10031941" y="2670136"/>
            <a:ext cx="552932" cy="515258"/>
          </a:xfrm>
          <a:prstGeom prst="rect">
            <a:avLst/>
          </a:prstGeom>
        </p:spPr>
      </p:pic>
      <p:pic>
        <p:nvPicPr>
          <p:cNvPr id="13" name="Picture 12">
            <a:extLst>
              <a:ext uri="{FF2B5EF4-FFF2-40B4-BE49-F238E27FC236}">
                <a16:creationId xmlns:a16="http://schemas.microsoft.com/office/drawing/2014/main" id="{032C0529-A4AE-CCBC-39A2-C735761322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10043026" y="3514916"/>
            <a:ext cx="552932" cy="515258"/>
          </a:xfrm>
          <a:prstGeom prst="rect">
            <a:avLst/>
          </a:prstGeom>
        </p:spPr>
      </p:pic>
      <p:pic>
        <p:nvPicPr>
          <p:cNvPr id="14" name="Picture 13">
            <a:extLst>
              <a:ext uri="{FF2B5EF4-FFF2-40B4-BE49-F238E27FC236}">
                <a16:creationId xmlns:a16="http://schemas.microsoft.com/office/drawing/2014/main" id="{B3A791EE-6858-BA4D-55FC-A653E389BF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32" b="96344" l="3808" r="95591">
                        <a14:foregroundMark x1="14629" y1="26452" x2="13226" y2="28602"/>
                        <a14:foregroundMark x1="78156" y1="39570" x2="80762" y2="47097"/>
                        <a14:foregroundMark x1="7816" y1="61075" x2="9018" y2="68387"/>
                        <a14:foregroundMark x1="21844" y1="86237" x2="33267" y2="92043"/>
                        <a14:foregroundMark x1="33267" y1="92043" x2="49699" y2="92688"/>
                        <a14:foregroundMark x1="49699" y1="92688" x2="50902" y2="92473"/>
                        <a14:foregroundMark x1="4609" y1="46237" x2="4008" y2="51183"/>
                        <a14:foregroundMark x1="40481" y1="95699" x2="42886" y2="96559"/>
                        <a14:foregroundMark x1="68737" y1="31398" x2="62325" y2="42796"/>
                        <a14:foregroundMark x1="62325" y1="42796" x2="62124" y2="43011"/>
                        <a14:foregroundMark x1="95591" y1="12258" x2="94589" y2="12688"/>
                      </a14:backgroundRemoval>
                    </a14:imgEffect>
                  </a14:imgLayer>
                </a14:imgProps>
              </a:ext>
            </a:extLst>
          </a:blip>
          <a:stretch>
            <a:fillRect/>
          </a:stretch>
        </p:blipFill>
        <p:spPr>
          <a:xfrm>
            <a:off x="10045797" y="4322634"/>
            <a:ext cx="552932" cy="515258"/>
          </a:xfrm>
          <a:prstGeom prst="rect">
            <a:avLst/>
          </a:prstGeom>
        </p:spPr>
      </p:pic>
      <p:pic>
        <p:nvPicPr>
          <p:cNvPr id="15" name="Picture 2" descr="See the source image">
            <a:extLst>
              <a:ext uri="{FF2B5EF4-FFF2-40B4-BE49-F238E27FC236}">
                <a16:creationId xmlns:a16="http://schemas.microsoft.com/office/drawing/2014/main" id="{30312FC8-8E3B-18FF-EE57-AC843E6B9F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0637" y="4937760"/>
            <a:ext cx="831272" cy="8312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ee the source image">
            <a:extLst>
              <a:ext uri="{FF2B5EF4-FFF2-40B4-BE49-F238E27FC236}">
                <a16:creationId xmlns:a16="http://schemas.microsoft.com/office/drawing/2014/main" id="{D75C678F-E096-69A4-6FEA-F8987C1742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0032" y="5763491"/>
            <a:ext cx="831272" cy="831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F85FF9-4C00-2DB0-F406-5D71F11617D9}"/>
              </a:ext>
            </a:extLst>
          </p:cNvPr>
          <p:cNvSpPr txBox="1"/>
          <p:nvPr/>
        </p:nvSpPr>
        <p:spPr>
          <a:xfrm>
            <a:off x="450475" y="708694"/>
            <a:ext cx="6100482" cy="375552"/>
          </a:xfrm>
          <a:prstGeom prst="rect">
            <a:avLst/>
          </a:prstGeom>
          <a:noFill/>
        </p:spPr>
        <p:txBody>
          <a:bodyPr wrap="square">
            <a:spAutoFit/>
          </a:bodyPr>
          <a:lstStyle/>
          <a:p>
            <a:pPr algn="just">
              <a:lnSpc>
                <a:spcPct val="107000"/>
              </a:lnSpc>
              <a:spcAft>
                <a:spcPts val="800"/>
              </a:spcAft>
            </a:pPr>
            <a:r>
              <a:rPr lang="en-IE" sz="1800" b="1" dirty="0">
                <a:solidFill>
                  <a:schemeClr val="accent4"/>
                </a:solidFill>
                <a:effectLst/>
                <a:latin typeface="TT15Ft00"/>
                <a:ea typeface="Calibri" panose="020F0502020204030204" pitchFamily="34" charset="0"/>
                <a:cs typeface="TT15Ft00"/>
              </a:rPr>
              <a:t>Irish-type deposits show the following characteristics: </a:t>
            </a:r>
          </a:p>
        </p:txBody>
      </p:sp>
    </p:spTree>
    <p:extLst>
      <p:ext uri="{BB962C8B-B14F-4D97-AF65-F5344CB8AC3E}">
        <p14:creationId xmlns:p14="http://schemas.microsoft.com/office/powerpoint/2010/main" val="230700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ppt_w</p:attrName>
                                        </p:attrNameLst>
                                      </p:cBhvr>
                                      <p:tavLst>
                                        <p:tav tm="0" fmla="#ppt_w*sin(2.5*pi*$)">
                                          <p:val>
                                            <p:fltVal val="0"/>
                                          </p:val>
                                        </p:tav>
                                        <p:tav tm="100000">
                                          <p:val>
                                            <p:fltVal val="1"/>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anim calcmode="lin" valueType="num">
                                      <p:cBhvr>
                                        <p:cTn id="35" dur="2000" fill="hold"/>
                                        <p:tgtEl>
                                          <p:spTgt spid="16"/>
                                        </p:tgtEl>
                                        <p:attrNameLst>
                                          <p:attrName>ppt_w</p:attrName>
                                        </p:attrNameLst>
                                      </p:cBhvr>
                                      <p:tavLst>
                                        <p:tav tm="0" fmla="#ppt_w*sin(2.5*pi*$)">
                                          <p:val>
                                            <p:fltVal val="0"/>
                                          </p:val>
                                        </p:tav>
                                        <p:tav tm="100000">
                                          <p:val>
                                            <p:fltVal val="1"/>
                                          </p:val>
                                        </p:tav>
                                      </p:tavLst>
                                    </p:anim>
                                    <p:anim calcmode="lin" valueType="num">
                                      <p:cBhvr>
                                        <p:cTn id="36"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5676-FEBD-EA95-0B75-EEC1B155525C}"/>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345188E-A7A8-8453-EAF2-FB96438EF5F5}"/>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64CCCB24-4C11-4670-036A-BBCAC249FBBD}"/>
              </a:ext>
            </a:extLst>
          </p:cNvPr>
          <p:cNvSpPr/>
          <p:nvPr/>
        </p:nvSpPr>
        <p:spPr>
          <a:xfrm>
            <a:off x="0" y="9629"/>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07C13517-8E09-6C4F-B2E3-1422F4AD002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110818"/>
            <a:ext cx="676419" cy="432262"/>
          </a:xfrm>
          <a:prstGeom prst="rect">
            <a:avLst/>
          </a:prstGeom>
        </p:spPr>
      </p:pic>
      <p:sp>
        <p:nvSpPr>
          <p:cNvPr id="6" name="TextBox 5">
            <a:extLst>
              <a:ext uri="{FF2B5EF4-FFF2-40B4-BE49-F238E27FC236}">
                <a16:creationId xmlns:a16="http://schemas.microsoft.com/office/drawing/2014/main" id="{695D1CF0-0B85-1AD9-F78D-7307C0DB84C6}"/>
              </a:ext>
            </a:extLst>
          </p:cNvPr>
          <p:cNvSpPr txBox="1"/>
          <p:nvPr/>
        </p:nvSpPr>
        <p:spPr>
          <a:xfrm>
            <a:off x="781396" y="102509"/>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pic>
        <p:nvPicPr>
          <p:cNvPr id="11" name="Picture 10">
            <a:extLst>
              <a:ext uri="{FF2B5EF4-FFF2-40B4-BE49-F238E27FC236}">
                <a16:creationId xmlns:a16="http://schemas.microsoft.com/office/drawing/2014/main" id="{35CCEAB2-930C-AAC4-F999-463CF8E907C8}"/>
              </a:ext>
            </a:extLst>
          </p:cNvPr>
          <p:cNvPicPr>
            <a:picLocks noChangeAspect="1"/>
          </p:cNvPicPr>
          <p:nvPr/>
        </p:nvPicPr>
        <p:blipFill>
          <a:blip r:embed="rId4"/>
          <a:stretch>
            <a:fillRect/>
          </a:stretch>
        </p:blipFill>
        <p:spPr>
          <a:xfrm>
            <a:off x="838200" y="4296238"/>
            <a:ext cx="7248048" cy="2356294"/>
          </a:xfrm>
          <a:prstGeom prst="rect">
            <a:avLst/>
          </a:prstGeom>
        </p:spPr>
      </p:pic>
      <p:pic>
        <p:nvPicPr>
          <p:cNvPr id="13" name="Picture 12">
            <a:extLst>
              <a:ext uri="{FF2B5EF4-FFF2-40B4-BE49-F238E27FC236}">
                <a16:creationId xmlns:a16="http://schemas.microsoft.com/office/drawing/2014/main" id="{57D778D0-ED50-39FE-1E74-5AEF535E7BD8}"/>
              </a:ext>
            </a:extLst>
          </p:cNvPr>
          <p:cNvPicPr>
            <a:picLocks noChangeAspect="1"/>
          </p:cNvPicPr>
          <p:nvPr/>
        </p:nvPicPr>
        <p:blipFill rotWithShape="1">
          <a:blip r:embed="rId5"/>
          <a:srcRect b="21902"/>
          <a:stretch/>
        </p:blipFill>
        <p:spPr>
          <a:xfrm>
            <a:off x="8209161" y="4274495"/>
            <a:ext cx="2477977" cy="2380529"/>
          </a:xfrm>
          <a:prstGeom prst="rect">
            <a:avLst/>
          </a:prstGeom>
        </p:spPr>
      </p:pic>
      <p:sp>
        <p:nvSpPr>
          <p:cNvPr id="14" name="Title 1">
            <a:extLst>
              <a:ext uri="{FF2B5EF4-FFF2-40B4-BE49-F238E27FC236}">
                <a16:creationId xmlns:a16="http://schemas.microsoft.com/office/drawing/2014/main" id="{E28BD4ED-B5C7-BBD6-0C25-928B3A541BEA}"/>
              </a:ext>
            </a:extLst>
          </p:cNvPr>
          <p:cNvSpPr txBox="1">
            <a:spLocks/>
          </p:cNvSpPr>
          <p:nvPr/>
        </p:nvSpPr>
        <p:spPr>
          <a:xfrm>
            <a:off x="708802" y="372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400" dirty="0" err="1">
                <a:solidFill>
                  <a:schemeClr val="accent4"/>
                </a:solidFill>
              </a:rPr>
              <a:t>Bobija</a:t>
            </a:r>
            <a:r>
              <a:rPr lang="en-IE" sz="2400" dirty="0">
                <a:solidFill>
                  <a:schemeClr val="accent4"/>
                </a:solidFill>
              </a:rPr>
              <a:t>, Western Serbia</a:t>
            </a:r>
          </a:p>
        </p:txBody>
      </p:sp>
      <p:sp>
        <p:nvSpPr>
          <p:cNvPr id="15" name="TextBox 14">
            <a:extLst>
              <a:ext uri="{FF2B5EF4-FFF2-40B4-BE49-F238E27FC236}">
                <a16:creationId xmlns:a16="http://schemas.microsoft.com/office/drawing/2014/main" id="{53FE143F-5D0E-CE50-A007-19C382B080DE}"/>
              </a:ext>
            </a:extLst>
          </p:cNvPr>
          <p:cNvSpPr txBox="1"/>
          <p:nvPr/>
        </p:nvSpPr>
        <p:spPr>
          <a:xfrm>
            <a:off x="715287" y="1349878"/>
            <a:ext cx="4700761" cy="2862322"/>
          </a:xfrm>
          <a:prstGeom prst="rect">
            <a:avLst/>
          </a:prstGeom>
          <a:noFill/>
        </p:spPr>
        <p:txBody>
          <a:bodyPr wrap="square" rtlCol="0">
            <a:spAutoFit/>
          </a:bodyPr>
          <a:lstStyle/>
          <a:p>
            <a:pPr algn="just"/>
            <a:r>
              <a:rPr lang="en-US" sz="1800" b="0" i="0" u="none" strike="noStrike" baseline="0" dirty="0">
                <a:solidFill>
                  <a:schemeClr val="bg1"/>
                </a:solidFill>
                <a:latin typeface="STIX-Regular"/>
              </a:rPr>
              <a:t>The sulphide mineralization consists of fine-grained pyrite, sphalerite, galena and tetrahedrite, and is associated with abundant barite. A feeder zone is present in the immediate footwall of the ore mineralization.</a:t>
            </a:r>
            <a:r>
              <a:rPr lang="en-IE" sz="1800" b="0" i="0" u="none" strike="noStrike" baseline="0" dirty="0">
                <a:solidFill>
                  <a:schemeClr val="bg1"/>
                </a:solidFill>
                <a:latin typeface="STIX-Regular"/>
              </a:rPr>
              <a:t> </a:t>
            </a:r>
            <a:r>
              <a:rPr lang="en-US" sz="1800" b="0" i="0" u="none" strike="noStrike" baseline="0" dirty="0">
                <a:solidFill>
                  <a:schemeClr val="bg1"/>
                </a:solidFill>
                <a:latin typeface="STIX-Regular"/>
              </a:rPr>
              <a:t>The deposit is stratabound and hosted by a Triassic sedimentary sequence dated by U:Pb zircon at 243.15 ± 1.3 Ma  (Mid-Triassic, close to the boundary between the Anisian and the Ladinian).</a:t>
            </a:r>
            <a:endParaRPr lang="en-IE" dirty="0">
              <a:solidFill>
                <a:schemeClr val="bg1"/>
              </a:solidFill>
            </a:endParaRPr>
          </a:p>
        </p:txBody>
      </p:sp>
      <p:pic>
        <p:nvPicPr>
          <p:cNvPr id="21" name="Picture 20">
            <a:extLst>
              <a:ext uri="{FF2B5EF4-FFF2-40B4-BE49-F238E27FC236}">
                <a16:creationId xmlns:a16="http://schemas.microsoft.com/office/drawing/2014/main" id="{077F6257-9381-F3B7-0A89-65340FC18245}"/>
              </a:ext>
            </a:extLst>
          </p:cNvPr>
          <p:cNvPicPr>
            <a:picLocks noChangeAspect="1"/>
          </p:cNvPicPr>
          <p:nvPr/>
        </p:nvPicPr>
        <p:blipFill rotWithShape="1">
          <a:blip r:embed="rId6"/>
          <a:srcRect t="34369"/>
          <a:stretch/>
        </p:blipFill>
        <p:spPr>
          <a:xfrm>
            <a:off x="5704660" y="789432"/>
            <a:ext cx="6228544" cy="3065884"/>
          </a:xfrm>
          <a:prstGeom prst="rect">
            <a:avLst/>
          </a:prstGeom>
        </p:spPr>
      </p:pic>
      <p:sp>
        <p:nvSpPr>
          <p:cNvPr id="22" name="TextBox 21">
            <a:extLst>
              <a:ext uri="{FF2B5EF4-FFF2-40B4-BE49-F238E27FC236}">
                <a16:creationId xmlns:a16="http://schemas.microsoft.com/office/drawing/2014/main" id="{BB744E6D-F56F-9AC6-6FD6-0157B5C749DE}"/>
              </a:ext>
            </a:extLst>
          </p:cNvPr>
          <p:cNvSpPr txBox="1"/>
          <p:nvPr/>
        </p:nvSpPr>
        <p:spPr>
          <a:xfrm>
            <a:off x="10808589" y="6153138"/>
            <a:ext cx="1213336" cy="461665"/>
          </a:xfrm>
          <a:prstGeom prst="rect">
            <a:avLst/>
          </a:prstGeom>
          <a:noFill/>
        </p:spPr>
        <p:txBody>
          <a:bodyPr wrap="square" rtlCol="0">
            <a:spAutoFit/>
          </a:bodyPr>
          <a:lstStyle/>
          <a:p>
            <a:r>
              <a:rPr lang="en-IE" sz="1200" dirty="0">
                <a:solidFill>
                  <a:schemeClr val="bg1"/>
                </a:solidFill>
              </a:rPr>
              <a:t>From </a:t>
            </a:r>
            <a:r>
              <a:rPr lang="en-IE" sz="1200" dirty="0" err="1">
                <a:solidFill>
                  <a:schemeClr val="bg1"/>
                </a:solidFill>
              </a:rPr>
              <a:t>Prelevic</a:t>
            </a:r>
            <a:r>
              <a:rPr lang="en-IE" sz="1200" dirty="0">
                <a:solidFill>
                  <a:schemeClr val="bg1"/>
                </a:solidFill>
              </a:rPr>
              <a:t> </a:t>
            </a:r>
            <a:r>
              <a:rPr lang="en-IE" sz="1200" i="1" dirty="0">
                <a:solidFill>
                  <a:schemeClr val="bg1"/>
                </a:solidFill>
              </a:rPr>
              <a:t>et al </a:t>
            </a:r>
            <a:r>
              <a:rPr lang="en-IE" sz="1200" dirty="0">
                <a:solidFill>
                  <a:schemeClr val="bg1"/>
                </a:solidFill>
              </a:rPr>
              <a:t>2019</a:t>
            </a:r>
          </a:p>
        </p:txBody>
      </p:sp>
      <p:sp>
        <p:nvSpPr>
          <p:cNvPr id="23" name="TextBox 22">
            <a:extLst>
              <a:ext uri="{FF2B5EF4-FFF2-40B4-BE49-F238E27FC236}">
                <a16:creationId xmlns:a16="http://schemas.microsoft.com/office/drawing/2014/main" id="{97199DCC-9C4D-26F8-DE05-0C644A13C5CB}"/>
              </a:ext>
            </a:extLst>
          </p:cNvPr>
          <p:cNvSpPr txBox="1"/>
          <p:nvPr/>
        </p:nvSpPr>
        <p:spPr>
          <a:xfrm>
            <a:off x="10770519" y="4272003"/>
            <a:ext cx="1213336" cy="1077218"/>
          </a:xfrm>
          <a:prstGeom prst="rect">
            <a:avLst/>
          </a:prstGeom>
          <a:noFill/>
        </p:spPr>
        <p:txBody>
          <a:bodyPr wrap="square" rtlCol="0">
            <a:spAutoFit/>
          </a:bodyPr>
          <a:lstStyle/>
          <a:p>
            <a:r>
              <a:rPr lang="en-IE" sz="1600" dirty="0">
                <a:solidFill>
                  <a:schemeClr val="bg1"/>
                </a:solidFill>
              </a:rPr>
              <a:t>Massive sulphides with clastic fabrics</a:t>
            </a:r>
          </a:p>
        </p:txBody>
      </p:sp>
      <p:sp>
        <p:nvSpPr>
          <p:cNvPr id="24" name="TextBox 23">
            <a:extLst>
              <a:ext uri="{FF2B5EF4-FFF2-40B4-BE49-F238E27FC236}">
                <a16:creationId xmlns:a16="http://schemas.microsoft.com/office/drawing/2014/main" id="{5CB5D9F9-F699-06EE-5329-503C7B145DB7}"/>
              </a:ext>
            </a:extLst>
          </p:cNvPr>
          <p:cNvSpPr txBox="1"/>
          <p:nvPr/>
        </p:nvSpPr>
        <p:spPr>
          <a:xfrm>
            <a:off x="5797669" y="834716"/>
            <a:ext cx="5612935" cy="646331"/>
          </a:xfrm>
          <a:prstGeom prst="rect">
            <a:avLst/>
          </a:prstGeom>
          <a:noFill/>
        </p:spPr>
        <p:txBody>
          <a:bodyPr wrap="square" rtlCol="0">
            <a:spAutoFit/>
          </a:bodyPr>
          <a:lstStyle/>
          <a:p>
            <a:r>
              <a:rPr lang="en-IE" dirty="0">
                <a:solidFill>
                  <a:srgbClr val="FF0000"/>
                </a:solidFill>
              </a:rPr>
              <a:t>Orebody averages 28.3% BaSO</a:t>
            </a:r>
            <a:r>
              <a:rPr lang="en-IE" baseline="-25000" dirty="0">
                <a:solidFill>
                  <a:srgbClr val="FF0000"/>
                </a:solidFill>
              </a:rPr>
              <a:t>4</a:t>
            </a:r>
            <a:r>
              <a:rPr lang="en-IE" dirty="0">
                <a:solidFill>
                  <a:srgbClr val="FF0000"/>
                </a:solidFill>
              </a:rPr>
              <a:t>, 3.92% Pb, 3.75% Zn, 0.84% Cu, 87 g/t Ag</a:t>
            </a:r>
          </a:p>
        </p:txBody>
      </p:sp>
    </p:spTree>
    <p:extLst>
      <p:ext uri="{BB962C8B-B14F-4D97-AF65-F5344CB8AC3E}">
        <p14:creationId xmlns:p14="http://schemas.microsoft.com/office/powerpoint/2010/main" val="2806820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D48B33-BD7B-A0D7-927E-573F1B2C4D66}"/>
              </a:ext>
            </a:extLst>
          </p:cNvPr>
          <p:cNvGrpSpPr/>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37C8761-B5DD-5DE1-93F3-A370DFEF37D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2" name="Picture 11">
              <a:extLst>
                <a:ext uri="{FF2B5EF4-FFF2-40B4-BE49-F238E27FC236}">
                  <a16:creationId xmlns:a16="http://schemas.microsoft.com/office/drawing/2014/main" id="{45FE3109-C986-2FBF-ACD3-993F1A9AA67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3" name="TextBox 12">
              <a:extLst>
                <a:ext uri="{FF2B5EF4-FFF2-40B4-BE49-F238E27FC236}">
                  <a16:creationId xmlns:a16="http://schemas.microsoft.com/office/drawing/2014/main" id="{A2F7FEC5-F0C8-DFFF-E44C-7190794F3658}"/>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4" name="Group 3">
            <a:extLst>
              <a:ext uri="{FF2B5EF4-FFF2-40B4-BE49-F238E27FC236}">
                <a16:creationId xmlns:a16="http://schemas.microsoft.com/office/drawing/2014/main" id="{E141E607-269B-AA1C-3193-8EA9CF818466}"/>
              </a:ext>
            </a:extLst>
          </p:cNvPr>
          <p:cNvGrpSpPr/>
          <p:nvPr/>
        </p:nvGrpSpPr>
        <p:grpSpPr>
          <a:xfrm>
            <a:off x="-3396233" y="-45098"/>
            <a:ext cx="5220143" cy="440571"/>
            <a:chOff x="100002" y="66504"/>
            <a:chExt cx="5220143" cy="440571"/>
          </a:xfrm>
        </p:grpSpPr>
        <p:pic>
          <p:nvPicPr>
            <p:cNvPr id="7" name="Picture 6">
              <a:extLst>
                <a:ext uri="{FF2B5EF4-FFF2-40B4-BE49-F238E27FC236}">
                  <a16:creationId xmlns:a16="http://schemas.microsoft.com/office/drawing/2014/main" id="{6BEC4325-8EB4-9DCD-50BE-485D20DB24A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8" name="TextBox 7">
              <a:extLst>
                <a:ext uri="{FF2B5EF4-FFF2-40B4-BE49-F238E27FC236}">
                  <a16:creationId xmlns:a16="http://schemas.microsoft.com/office/drawing/2014/main" id="{F0D051CA-3EB1-819D-E10B-E8BD47A65711}"/>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sp>
        <p:nvSpPr>
          <p:cNvPr id="2" name="Title 1">
            <a:extLst>
              <a:ext uri="{FF2B5EF4-FFF2-40B4-BE49-F238E27FC236}">
                <a16:creationId xmlns:a16="http://schemas.microsoft.com/office/drawing/2014/main" id="{B1284A2B-3605-0A86-825F-9DF1E1773B36}"/>
              </a:ext>
            </a:extLst>
          </p:cNvPr>
          <p:cNvSpPr>
            <a:spLocks noGrp="1"/>
          </p:cNvSpPr>
          <p:nvPr>
            <p:ph type="title"/>
          </p:nvPr>
        </p:nvSpPr>
        <p:spPr>
          <a:xfrm>
            <a:off x="640977" y="616137"/>
            <a:ext cx="10515600" cy="1325563"/>
          </a:xfrm>
        </p:spPr>
        <p:txBody>
          <a:bodyPr>
            <a:normAutofit/>
          </a:bodyPr>
          <a:lstStyle/>
          <a:p>
            <a:r>
              <a:rPr lang="en-IE" sz="2400" dirty="0">
                <a:solidFill>
                  <a:schemeClr val="accent4"/>
                </a:solidFill>
              </a:rPr>
              <a:t>Acknowledgements</a:t>
            </a:r>
          </a:p>
        </p:txBody>
      </p:sp>
      <p:sp>
        <p:nvSpPr>
          <p:cNvPr id="3" name="Content Placeholder 2">
            <a:extLst>
              <a:ext uri="{FF2B5EF4-FFF2-40B4-BE49-F238E27FC236}">
                <a16:creationId xmlns:a16="http://schemas.microsoft.com/office/drawing/2014/main" id="{2CE822C1-E245-1618-D962-B30210702647}"/>
              </a:ext>
            </a:extLst>
          </p:cNvPr>
          <p:cNvSpPr>
            <a:spLocks noGrp="1"/>
          </p:cNvSpPr>
          <p:nvPr>
            <p:ph idx="1"/>
          </p:nvPr>
        </p:nvSpPr>
        <p:spPr>
          <a:xfrm>
            <a:off x="632012" y="1861484"/>
            <a:ext cx="10515600" cy="4351338"/>
          </a:xfrm>
        </p:spPr>
        <p:txBody>
          <a:bodyPr/>
          <a:lstStyle/>
          <a:p>
            <a:pPr marL="0" indent="0" algn="just">
              <a:lnSpc>
                <a:spcPct val="100000"/>
              </a:lnSpc>
              <a:buNone/>
            </a:pPr>
            <a:r>
              <a:rPr lang="en-IE" sz="1800" dirty="0">
                <a:solidFill>
                  <a:schemeClr val="bg1"/>
                </a:solidFill>
                <a:effectLst/>
                <a:latin typeface="Calibri" panose="020F0502020204030204" pitchFamily="34" charset="0"/>
                <a:ea typeface="Calibri" panose="020F0502020204030204" pitchFamily="34" charset="0"/>
              </a:rPr>
              <a:t>This paper  was only possible because of the detailed observations and publications of a number of previous authors working whilst the Sedmochislenitsi mines were in operation, principally </a:t>
            </a:r>
            <a:r>
              <a:rPr lang="en-IE" sz="1800" dirty="0" err="1">
                <a:solidFill>
                  <a:schemeClr val="bg1"/>
                </a:solidFill>
                <a:effectLst/>
                <a:latin typeface="Calibri" panose="020F0502020204030204" pitchFamily="34" charset="0"/>
                <a:ea typeface="Calibri" panose="020F0502020204030204" pitchFamily="34" charset="0"/>
              </a:rPr>
              <a:t>Jordanka</a:t>
            </a:r>
            <a:r>
              <a:rPr lang="en-IE" sz="1800" dirty="0">
                <a:solidFill>
                  <a:schemeClr val="bg1"/>
                </a:solidFill>
                <a:effectLst/>
                <a:latin typeface="Calibri" panose="020F0502020204030204" pitchFamily="34" charset="0"/>
                <a:ea typeface="Calibri" panose="020F0502020204030204" pitchFamily="34" charset="0"/>
              </a:rPr>
              <a:t> Minčeva-</a:t>
            </a:r>
            <a:r>
              <a:rPr lang="en-IE" sz="1800" dirty="0" err="1">
                <a:solidFill>
                  <a:schemeClr val="bg1"/>
                </a:solidFill>
                <a:effectLst/>
                <a:latin typeface="Calibri" panose="020F0502020204030204" pitchFamily="34" charset="0"/>
                <a:ea typeface="Calibri" panose="020F0502020204030204" pitchFamily="34" charset="0"/>
              </a:rPr>
              <a:t>Stefanova</a:t>
            </a:r>
            <a:r>
              <a:rPr lang="en-IE" sz="1800" dirty="0">
                <a:solidFill>
                  <a:schemeClr val="bg1"/>
                </a:solidFill>
                <a:effectLst/>
                <a:latin typeface="Calibri" panose="020F0502020204030204" pitchFamily="34" charset="0"/>
                <a:ea typeface="Calibri" panose="020F0502020204030204" pitchFamily="34" charset="0"/>
              </a:rPr>
              <a:t> of the Bulgarian Academy of Sciences in Sofia, together with Johannes Rentzsch whose Doctoral Thesis from </a:t>
            </a:r>
            <a:r>
              <a:rPr lang="en-IE" sz="1800" dirty="0" err="1">
                <a:solidFill>
                  <a:schemeClr val="bg1"/>
                </a:solidFill>
                <a:effectLst/>
                <a:latin typeface="Calibri" panose="020F0502020204030204" pitchFamily="34" charset="0"/>
                <a:ea typeface="Calibri" panose="020F0502020204030204" pitchFamily="34" charset="0"/>
              </a:rPr>
              <a:t>Bergakademie</a:t>
            </a:r>
            <a:r>
              <a:rPr lang="en-IE" sz="1800" dirty="0">
                <a:solidFill>
                  <a:schemeClr val="bg1"/>
                </a:solidFill>
                <a:effectLst/>
                <a:latin typeface="Calibri" panose="020F0502020204030204" pitchFamily="34" charset="0"/>
                <a:ea typeface="Calibri" panose="020F0502020204030204" pitchFamily="34" charset="0"/>
              </a:rPr>
              <a:t> Freiberg formed the core data sources albeit they drew very different conclusions from their work.</a:t>
            </a:r>
            <a:endParaRPr lang="en-IE" dirty="0">
              <a:solidFill>
                <a:schemeClr val="bg1"/>
              </a:solidFill>
            </a:endParaRPr>
          </a:p>
        </p:txBody>
      </p:sp>
      <p:pic>
        <p:nvPicPr>
          <p:cNvPr id="5" name="Picture 4">
            <a:extLst>
              <a:ext uri="{FF2B5EF4-FFF2-40B4-BE49-F238E27FC236}">
                <a16:creationId xmlns:a16="http://schemas.microsoft.com/office/drawing/2014/main" id="{C8117C15-5E6E-628D-79CC-9DAD4703EEDA}"/>
              </a:ext>
            </a:extLst>
          </p:cNvPr>
          <p:cNvPicPr>
            <a:picLocks noChangeAspect="1"/>
          </p:cNvPicPr>
          <p:nvPr/>
        </p:nvPicPr>
        <p:blipFill rotWithShape="1">
          <a:blip r:embed="rId4"/>
          <a:srcRect t="813" b="15500"/>
          <a:stretch/>
        </p:blipFill>
        <p:spPr>
          <a:xfrm>
            <a:off x="9055013" y="3642582"/>
            <a:ext cx="2059906" cy="2201694"/>
          </a:xfrm>
          <a:prstGeom prst="rect">
            <a:avLst/>
          </a:prstGeom>
        </p:spPr>
      </p:pic>
      <p:pic>
        <p:nvPicPr>
          <p:cNvPr id="1026" name="Picture 2" descr="Johannes RENTZSCH | Medizinische Hochschule Brandenburg">
            <a:extLst>
              <a:ext uri="{FF2B5EF4-FFF2-40B4-BE49-F238E27FC236}">
                <a16:creationId xmlns:a16="http://schemas.microsoft.com/office/drawing/2014/main" id="{3DC47B22-37BD-C026-1C37-CBDA3942C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258" y="3642582"/>
            <a:ext cx="2201694" cy="220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69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4EF341-528C-4B42-DDBF-55F3A83D4DF1}"/>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266D7CBD-BDA6-47E9-59E0-4793EFA9F69C}"/>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153D4103-F2DC-2D16-5360-0B3B92FD566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5" name="TextBox 4">
              <a:extLst>
                <a:ext uri="{FF2B5EF4-FFF2-40B4-BE49-F238E27FC236}">
                  <a16:creationId xmlns:a16="http://schemas.microsoft.com/office/drawing/2014/main" id="{5A1F1769-2A04-4C84-686D-1BB18A0E19D9}"/>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pic>
        <p:nvPicPr>
          <p:cNvPr id="9" name="Picture 8" descr="A picture containing outdoor, sky, nature, mountain&#10;&#10;Description automatically generated">
            <a:extLst>
              <a:ext uri="{FF2B5EF4-FFF2-40B4-BE49-F238E27FC236}">
                <a16:creationId xmlns:a16="http://schemas.microsoft.com/office/drawing/2014/main" id="{76FE08DD-C851-8971-210D-CDC0227C27C4}"/>
              </a:ext>
            </a:extLst>
          </p:cNvPr>
          <p:cNvPicPr>
            <a:picLocks noChangeAspect="1"/>
          </p:cNvPicPr>
          <p:nvPr/>
        </p:nvPicPr>
        <p:blipFill rotWithShape="1">
          <a:blip r:embed="rId4">
            <a:extLst>
              <a:ext uri="{28A0092B-C50C-407E-A947-70E740481C1C}">
                <a14:useLocalDpi xmlns:a14="http://schemas.microsoft.com/office/drawing/2010/main" val="0"/>
              </a:ext>
            </a:extLst>
          </a:blip>
          <a:srcRect l="8184" t="4204"/>
          <a:stretch/>
        </p:blipFill>
        <p:spPr>
          <a:xfrm>
            <a:off x="2927097" y="319288"/>
            <a:ext cx="8936215" cy="6194327"/>
          </a:xfrm>
          <a:prstGeom prst="rect">
            <a:avLst/>
          </a:prstGeom>
        </p:spPr>
      </p:pic>
      <p:pic>
        <p:nvPicPr>
          <p:cNvPr id="7" name="Picture 6" descr="A picture containing mountain, outdoor, sky, nature&#10;&#10;Description automatically generated">
            <a:extLst>
              <a:ext uri="{FF2B5EF4-FFF2-40B4-BE49-F238E27FC236}">
                <a16:creationId xmlns:a16="http://schemas.microsoft.com/office/drawing/2014/main" id="{2FA0C7D8-4858-70FD-10DD-F0D49E0FC966}"/>
              </a:ext>
            </a:extLst>
          </p:cNvPr>
          <p:cNvPicPr>
            <a:picLocks/>
          </p:cNvPicPr>
          <p:nvPr/>
        </p:nvPicPr>
        <p:blipFill rotWithShape="1">
          <a:blip r:embed="rId5">
            <a:extLst>
              <a:ext uri="{28A0092B-C50C-407E-A947-70E740481C1C}">
                <a14:useLocalDpi xmlns:a14="http://schemas.microsoft.com/office/drawing/2010/main" val="0"/>
              </a:ext>
            </a:extLst>
          </a:blip>
          <a:srcRect t="937" r="11193" b="11524"/>
          <a:stretch/>
        </p:blipFill>
        <p:spPr>
          <a:xfrm>
            <a:off x="2918097" y="318043"/>
            <a:ext cx="8935200" cy="6195600"/>
          </a:xfrm>
          <a:prstGeom prst="rect">
            <a:avLst/>
          </a:prstGeom>
        </p:spPr>
      </p:pic>
      <p:sp>
        <p:nvSpPr>
          <p:cNvPr id="6" name="TextBox 5">
            <a:extLst>
              <a:ext uri="{FF2B5EF4-FFF2-40B4-BE49-F238E27FC236}">
                <a16:creationId xmlns:a16="http://schemas.microsoft.com/office/drawing/2014/main" id="{0AD632EC-481F-F3BD-467F-C0EC0CDD644A}"/>
              </a:ext>
            </a:extLst>
          </p:cNvPr>
          <p:cNvSpPr txBox="1"/>
          <p:nvPr/>
        </p:nvSpPr>
        <p:spPr>
          <a:xfrm>
            <a:off x="3092335" y="482138"/>
            <a:ext cx="4887883" cy="461665"/>
          </a:xfrm>
          <a:prstGeom prst="rect">
            <a:avLst/>
          </a:prstGeom>
          <a:noFill/>
        </p:spPr>
        <p:txBody>
          <a:bodyPr wrap="square" rtlCol="0">
            <a:spAutoFit/>
          </a:bodyPr>
          <a:lstStyle/>
          <a:p>
            <a:r>
              <a:rPr lang="bg-BG" sz="2400" dirty="0">
                <a:solidFill>
                  <a:schemeClr val="bg1"/>
                </a:solidFill>
              </a:rPr>
              <a:t>Благодарим</a:t>
            </a:r>
            <a:r>
              <a:rPr lang="en-IE" sz="2400" dirty="0">
                <a:solidFill>
                  <a:schemeClr val="bg1"/>
                </a:solidFill>
              </a:rPr>
              <a:t> </a:t>
            </a:r>
            <a:r>
              <a:rPr lang="bg-BG" sz="2400" dirty="0">
                <a:solidFill>
                  <a:schemeClr val="bg1"/>
                </a:solidFill>
              </a:rPr>
              <a:t>ви много</a:t>
            </a:r>
            <a:endParaRPr lang="en-IE" sz="2400" dirty="0">
              <a:solidFill>
                <a:schemeClr val="bg1"/>
              </a:solidFill>
            </a:endParaRPr>
          </a:p>
        </p:txBody>
      </p:sp>
      <p:sp>
        <p:nvSpPr>
          <p:cNvPr id="8" name="TextBox 7">
            <a:extLst>
              <a:ext uri="{FF2B5EF4-FFF2-40B4-BE49-F238E27FC236}">
                <a16:creationId xmlns:a16="http://schemas.microsoft.com/office/drawing/2014/main" id="{05D5FC5A-1EF9-08E0-C328-F7BD92CB2941}"/>
              </a:ext>
            </a:extLst>
          </p:cNvPr>
          <p:cNvSpPr txBox="1"/>
          <p:nvPr/>
        </p:nvSpPr>
        <p:spPr>
          <a:xfrm>
            <a:off x="332507" y="1089691"/>
            <a:ext cx="2311301" cy="1200329"/>
          </a:xfrm>
          <a:prstGeom prst="rect">
            <a:avLst/>
          </a:prstGeom>
          <a:noFill/>
        </p:spPr>
        <p:txBody>
          <a:bodyPr wrap="square" rtlCol="0">
            <a:spAutoFit/>
          </a:bodyPr>
          <a:lstStyle/>
          <a:p>
            <a:r>
              <a:rPr lang="en-GB" sz="2400" dirty="0">
                <a:solidFill>
                  <a:schemeClr val="accent4"/>
                </a:solidFill>
              </a:rPr>
              <a:t>So is Sedmochislenitsi Irish-type ?</a:t>
            </a:r>
            <a:endParaRPr lang="en-IE" sz="2400" dirty="0">
              <a:solidFill>
                <a:schemeClr val="accent4"/>
              </a:solidFill>
            </a:endParaRPr>
          </a:p>
        </p:txBody>
      </p:sp>
      <p:pic>
        <p:nvPicPr>
          <p:cNvPr id="14" name="Picture 13">
            <a:extLst>
              <a:ext uri="{FF2B5EF4-FFF2-40B4-BE49-F238E27FC236}">
                <a16:creationId xmlns:a16="http://schemas.microsoft.com/office/drawing/2014/main" id="{B9856F8D-7026-E829-6113-2DDCE04C22A0}"/>
              </a:ext>
            </a:extLst>
          </p:cNvPr>
          <p:cNvPicPr>
            <a:picLocks noChangeAspect="1"/>
          </p:cNvPicPr>
          <p:nvPr/>
        </p:nvPicPr>
        <p:blipFill>
          <a:blip r:embed="rId6"/>
          <a:stretch>
            <a:fillRect/>
          </a:stretch>
        </p:blipFill>
        <p:spPr>
          <a:xfrm>
            <a:off x="208374" y="2610322"/>
            <a:ext cx="2600044" cy="4009138"/>
          </a:xfrm>
          <a:prstGeom prst="rect">
            <a:avLst/>
          </a:prstGeom>
        </p:spPr>
      </p:pic>
    </p:spTree>
    <p:extLst>
      <p:ext uri="{BB962C8B-B14F-4D97-AF65-F5344CB8AC3E}">
        <p14:creationId xmlns:p14="http://schemas.microsoft.com/office/powerpoint/2010/main" val="30966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ECA1-A387-1DAD-CF3F-B29D06AA4F15}"/>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282CBED3-9332-3BAE-1A93-1F52BE5C5E1A}"/>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DBC6BA6F-7857-4BE5-9760-A9511C0F93B4}"/>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FF3126AF-CB55-F80F-2F48-36F1C84023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6" name="TextBox 5">
            <a:extLst>
              <a:ext uri="{FF2B5EF4-FFF2-40B4-BE49-F238E27FC236}">
                <a16:creationId xmlns:a16="http://schemas.microsoft.com/office/drawing/2014/main" id="{08D35B65-DADF-F7B8-2EA7-3FACA4A39F3A}"/>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pic>
        <p:nvPicPr>
          <p:cNvPr id="1026" name="Picture 2">
            <a:extLst>
              <a:ext uri="{FF2B5EF4-FFF2-40B4-BE49-F238E27FC236}">
                <a16:creationId xmlns:a16="http://schemas.microsoft.com/office/drawing/2014/main" id="{B72CE549-C27E-05A7-4C1C-03311D23679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58" b="92346" l="9984" r="89909">
                        <a14:foregroundMark x1="48417" y1="7654" x2="54750" y2="7058"/>
                        <a14:foregroundMark x1="54750" y1="7058" x2="59259" y2="8350"/>
                        <a14:foregroundMark x1="61192" y1="90358" x2="65593" y2="90855"/>
                        <a14:foregroundMark x1="56200" y1="91054" x2="59528" y2="92346"/>
                        <a14:backgroundMark x1="21471" y1="48907" x2="22544" y2="60437"/>
                        <a14:backgroundMark x1="22544" y1="60437" x2="28127" y2="77833"/>
                        <a14:backgroundMark x1="28127" y1="77833" x2="31133" y2="81312"/>
                      </a14:backgroundRemoval>
                    </a14:imgEffect>
                  </a14:imgLayer>
                </a14:imgProps>
              </a:ext>
              <a:ext uri="{28A0092B-C50C-407E-A947-70E740481C1C}">
                <a14:useLocalDpi xmlns:a14="http://schemas.microsoft.com/office/drawing/2010/main" val="0"/>
              </a:ext>
            </a:extLst>
          </a:blip>
          <a:srcRect l="17363" r="14738"/>
          <a:stretch/>
        </p:blipFill>
        <p:spPr bwMode="auto">
          <a:xfrm>
            <a:off x="2494502" y="681038"/>
            <a:ext cx="6853293" cy="545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7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B82F44D-80CE-9E75-6C47-0CB1A52BDCE1}"/>
              </a:ext>
            </a:extLst>
          </p:cNvPr>
          <p:cNvSpPr/>
          <p:nvPr/>
        </p:nvSpPr>
        <p:spPr>
          <a:xfrm>
            <a:off x="0" y="36005"/>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9" name="Picture 48">
            <a:extLst>
              <a:ext uri="{FF2B5EF4-FFF2-40B4-BE49-F238E27FC236}">
                <a16:creationId xmlns:a16="http://schemas.microsoft.com/office/drawing/2014/main" id="{0961AF28-75F6-F887-A951-8C07E7B7206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0002" y="110818"/>
            <a:ext cx="676419" cy="432262"/>
          </a:xfrm>
          <a:prstGeom prst="rect">
            <a:avLst/>
          </a:prstGeom>
        </p:spPr>
      </p:pic>
      <p:sp>
        <p:nvSpPr>
          <p:cNvPr id="50" name="TextBox 49">
            <a:extLst>
              <a:ext uri="{FF2B5EF4-FFF2-40B4-BE49-F238E27FC236}">
                <a16:creationId xmlns:a16="http://schemas.microsoft.com/office/drawing/2014/main" id="{968BDEFE-1C24-3329-185C-64E151F9EC97}"/>
              </a:ext>
            </a:extLst>
          </p:cNvPr>
          <p:cNvSpPr txBox="1"/>
          <p:nvPr/>
        </p:nvSpPr>
        <p:spPr>
          <a:xfrm>
            <a:off x="781396" y="102509"/>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nvGrpSpPr>
          <p:cNvPr id="47" name="Group 46">
            <a:extLst>
              <a:ext uri="{FF2B5EF4-FFF2-40B4-BE49-F238E27FC236}">
                <a16:creationId xmlns:a16="http://schemas.microsoft.com/office/drawing/2014/main" id="{756010CF-502F-62A6-0F78-9424A3511B82}"/>
              </a:ext>
            </a:extLst>
          </p:cNvPr>
          <p:cNvGrpSpPr/>
          <p:nvPr/>
        </p:nvGrpSpPr>
        <p:grpSpPr>
          <a:xfrm>
            <a:off x="5907291" y="1073981"/>
            <a:ext cx="5593047" cy="4466354"/>
            <a:chOff x="6312878" y="903991"/>
            <a:chExt cx="5184531" cy="3921370"/>
          </a:xfrm>
        </p:grpSpPr>
        <p:grpSp>
          <p:nvGrpSpPr>
            <p:cNvPr id="15" name="Group 14">
              <a:extLst>
                <a:ext uri="{FF2B5EF4-FFF2-40B4-BE49-F238E27FC236}">
                  <a16:creationId xmlns:a16="http://schemas.microsoft.com/office/drawing/2014/main" id="{29BD1179-50DD-569C-A5ED-03CC6C337D7D}"/>
                </a:ext>
              </a:extLst>
            </p:cNvPr>
            <p:cNvGrpSpPr/>
            <p:nvPr/>
          </p:nvGrpSpPr>
          <p:grpSpPr>
            <a:xfrm>
              <a:off x="6312878" y="903991"/>
              <a:ext cx="5184531" cy="3921370"/>
              <a:chOff x="1919652" y="519431"/>
              <a:chExt cx="5184531" cy="3921370"/>
            </a:xfrm>
          </p:grpSpPr>
          <p:grpSp>
            <p:nvGrpSpPr>
              <p:cNvPr id="14" name="Group 13">
                <a:extLst>
                  <a:ext uri="{FF2B5EF4-FFF2-40B4-BE49-F238E27FC236}">
                    <a16:creationId xmlns:a16="http://schemas.microsoft.com/office/drawing/2014/main" id="{00BDF42E-57E8-6608-79A9-87D235384ECE}"/>
                  </a:ext>
                </a:extLst>
              </p:cNvPr>
              <p:cNvGrpSpPr/>
              <p:nvPr/>
            </p:nvGrpSpPr>
            <p:grpSpPr>
              <a:xfrm>
                <a:off x="1919652" y="519431"/>
                <a:ext cx="5184531" cy="3921370"/>
                <a:chOff x="3229707" y="681037"/>
                <a:chExt cx="5184531" cy="3921370"/>
              </a:xfrm>
            </p:grpSpPr>
            <p:pic>
              <p:nvPicPr>
                <p:cNvPr id="1028" name="Picture 4" descr="(PDF) An introduction to the Triassic: Current insights into the ...">
                  <a:extLst>
                    <a:ext uri="{FF2B5EF4-FFF2-40B4-BE49-F238E27FC236}">
                      <a16:creationId xmlns:a16="http://schemas.microsoft.com/office/drawing/2014/main" id="{6E9A557E-983E-33C7-7C88-577000D778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13" t="1416" r="1188" b="1455"/>
                <a:stretch/>
              </p:blipFill>
              <p:spPr bwMode="auto">
                <a:xfrm>
                  <a:off x="3229707" y="681037"/>
                  <a:ext cx="5184531" cy="3921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65C92CC-D4EE-4244-2D02-910747C7C90A}"/>
                    </a:ext>
                  </a:extLst>
                </p:cNvPr>
                <p:cNvSpPr/>
                <p:nvPr/>
              </p:nvSpPr>
              <p:spPr>
                <a:xfrm>
                  <a:off x="7124226" y="3416233"/>
                  <a:ext cx="1273787" cy="1114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1" name="Group 10">
                <a:extLst>
                  <a:ext uri="{FF2B5EF4-FFF2-40B4-BE49-F238E27FC236}">
                    <a16:creationId xmlns:a16="http://schemas.microsoft.com/office/drawing/2014/main" id="{D0811D41-05A4-943D-49B0-9B1C9BECFC8E}"/>
                  </a:ext>
                </a:extLst>
              </p:cNvPr>
              <p:cNvGrpSpPr/>
              <p:nvPr/>
            </p:nvGrpSpPr>
            <p:grpSpPr>
              <a:xfrm>
                <a:off x="6015400" y="3254627"/>
                <a:ext cx="1058378" cy="1014064"/>
                <a:chOff x="8680935" y="1913523"/>
                <a:chExt cx="1058378" cy="1014064"/>
              </a:xfrm>
              <a:noFill/>
            </p:grpSpPr>
            <p:sp>
              <p:nvSpPr>
                <p:cNvPr id="4" name="TextBox 3">
                  <a:extLst>
                    <a:ext uri="{FF2B5EF4-FFF2-40B4-BE49-F238E27FC236}">
                      <a16:creationId xmlns:a16="http://schemas.microsoft.com/office/drawing/2014/main" id="{C28A83BD-622D-EA97-794C-F043A2F5F2DF}"/>
                    </a:ext>
                  </a:extLst>
                </p:cNvPr>
                <p:cNvSpPr txBox="1"/>
                <p:nvPr/>
              </p:nvSpPr>
              <p:spPr>
                <a:xfrm>
                  <a:off x="8968878" y="1913523"/>
                  <a:ext cx="770435" cy="1014064"/>
                </a:xfrm>
                <a:prstGeom prst="rect">
                  <a:avLst/>
                </a:prstGeom>
                <a:grpFill/>
                <a:ln>
                  <a:solidFill>
                    <a:schemeClr val="bg1"/>
                  </a:solidFill>
                </a:ln>
              </p:spPr>
              <p:txBody>
                <a:bodyPr wrap="square" rtlCol="0">
                  <a:spAutoFit/>
                </a:bodyPr>
                <a:lstStyle/>
                <a:p>
                  <a:pPr>
                    <a:lnSpc>
                      <a:spcPts val="1700"/>
                    </a:lnSpc>
                  </a:pPr>
                  <a:r>
                    <a:rPr lang="en-IE" sz="800" dirty="0"/>
                    <a:t>Continental   </a:t>
                  </a:r>
                </a:p>
                <a:p>
                  <a:pPr>
                    <a:lnSpc>
                      <a:spcPts val="1700"/>
                    </a:lnSpc>
                  </a:pPr>
                  <a:r>
                    <a:rPr lang="en-IE" sz="800" dirty="0"/>
                    <a:t>Coastal Plain</a:t>
                  </a:r>
                </a:p>
                <a:p>
                  <a:pPr>
                    <a:lnSpc>
                      <a:spcPts val="1700"/>
                    </a:lnSpc>
                  </a:pPr>
                  <a:r>
                    <a:rPr lang="en-IE" sz="800" dirty="0"/>
                    <a:t>Shelf</a:t>
                  </a:r>
                </a:p>
                <a:p>
                  <a:pPr>
                    <a:lnSpc>
                      <a:spcPts val="1700"/>
                    </a:lnSpc>
                  </a:pPr>
                  <a:r>
                    <a:rPr lang="en-IE" sz="800" dirty="0"/>
                    <a:t>Basin &amp; Slope</a:t>
                  </a:r>
                </a:p>
                <a:p>
                  <a:pPr>
                    <a:lnSpc>
                      <a:spcPts val="1700"/>
                    </a:lnSpc>
                  </a:pPr>
                  <a:r>
                    <a:rPr lang="en-IE" sz="800" dirty="0"/>
                    <a:t>Deep Marine</a:t>
                  </a:r>
                </a:p>
              </p:txBody>
            </p:sp>
            <p:sp>
              <p:nvSpPr>
                <p:cNvPr id="5" name="Rectangle 4">
                  <a:extLst>
                    <a:ext uri="{FF2B5EF4-FFF2-40B4-BE49-F238E27FC236}">
                      <a16:creationId xmlns:a16="http://schemas.microsoft.com/office/drawing/2014/main" id="{C8734F02-AD3E-BF61-2E71-FC3D8A80064C}"/>
                    </a:ext>
                  </a:extLst>
                </p:cNvPr>
                <p:cNvSpPr/>
                <p:nvPr/>
              </p:nvSpPr>
              <p:spPr>
                <a:xfrm>
                  <a:off x="8683134" y="2000251"/>
                  <a:ext cx="294142" cy="138112"/>
                </a:xfrm>
                <a:prstGeom prst="rect">
                  <a:avLst/>
                </a:prstGeom>
                <a:solidFill>
                  <a:schemeClr val="accent2">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630A0E33-9673-96BB-C50B-254C26789E4F}"/>
                    </a:ext>
                  </a:extLst>
                </p:cNvPr>
                <p:cNvSpPr/>
                <p:nvPr/>
              </p:nvSpPr>
              <p:spPr>
                <a:xfrm>
                  <a:off x="8683134" y="2184371"/>
                  <a:ext cx="294142" cy="138112"/>
                </a:xfrm>
                <a:prstGeom prst="rect">
                  <a:avLst/>
                </a:prstGeom>
                <a:solidFill>
                  <a:srgbClr val="FFFF6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A3A2D50-153C-2160-9F57-E248D35F754D}"/>
                    </a:ext>
                  </a:extLst>
                </p:cNvPr>
                <p:cNvSpPr/>
                <p:nvPr/>
              </p:nvSpPr>
              <p:spPr>
                <a:xfrm>
                  <a:off x="8680935" y="2382014"/>
                  <a:ext cx="294142" cy="138112"/>
                </a:xfrm>
                <a:prstGeom prst="rect">
                  <a:avLst/>
                </a:prstGeom>
                <a:solidFill>
                  <a:schemeClr val="accent6">
                    <a:lumMod val="40000"/>
                    <a:lumOff val="6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CD3D3E15-7A4E-3764-B6A1-AECCC0CFB2C8}"/>
                    </a:ext>
                  </a:extLst>
                </p:cNvPr>
                <p:cNvSpPr/>
                <p:nvPr/>
              </p:nvSpPr>
              <p:spPr>
                <a:xfrm>
                  <a:off x="8680935" y="2572666"/>
                  <a:ext cx="294142" cy="138112"/>
                </a:xfrm>
                <a:prstGeom prst="rect">
                  <a:avLst/>
                </a:prstGeom>
                <a:solidFill>
                  <a:schemeClr val="accent5">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6AA97FD8-4301-F1BB-0A40-BFDFE78A3688}"/>
                    </a:ext>
                  </a:extLst>
                </p:cNvPr>
                <p:cNvSpPr/>
                <p:nvPr/>
              </p:nvSpPr>
              <p:spPr>
                <a:xfrm>
                  <a:off x="8688261" y="2763318"/>
                  <a:ext cx="294142" cy="138112"/>
                </a:xfrm>
                <a:prstGeom prst="rect">
                  <a:avLst/>
                </a:prstGeom>
                <a:solidFill>
                  <a:schemeClr val="accent5">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grpSp>
        <p:sp>
          <p:nvSpPr>
            <p:cNvPr id="16" name="Star: 7 Points 15">
              <a:extLst>
                <a:ext uri="{FF2B5EF4-FFF2-40B4-BE49-F238E27FC236}">
                  <a16:creationId xmlns:a16="http://schemas.microsoft.com/office/drawing/2014/main" id="{99324AE5-0242-81CA-8541-724D054B4CF4}"/>
                </a:ext>
              </a:extLst>
            </p:cNvPr>
            <p:cNvSpPr/>
            <p:nvPr/>
          </p:nvSpPr>
          <p:spPr>
            <a:xfrm>
              <a:off x="9884012" y="2492647"/>
              <a:ext cx="180000" cy="180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Star: 7 Points 17">
              <a:extLst>
                <a:ext uri="{FF2B5EF4-FFF2-40B4-BE49-F238E27FC236}">
                  <a16:creationId xmlns:a16="http://schemas.microsoft.com/office/drawing/2014/main" id="{04F741E5-676C-1D1D-5119-3925B23525EB}"/>
                </a:ext>
              </a:extLst>
            </p:cNvPr>
            <p:cNvSpPr/>
            <p:nvPr/>
          </p:nvSpPr>
          <p:spPr>
            <a:xfrm>
              <a:off x="8702616" y="2438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Star: 7 Points 18">
              <a:extLst>
                <a:ext uri="{FF2B5EF4-FFF2-40B4-BE49-F238E27FC236}">
                  <a16:creationId xmlns:a16="http://schemas.microsoft.com/office/drawing/2014/main" id="{122B2C96-527F-E14B-E39B-266815ACD4FC}"/>
                </a:ext>
              </a:extLst>
            </p:cNvPr>
            <p:cNvSpPr/>
            <p:nvPr/>
          </p:nvSpPr>
          <p:spPr>
            <a:xfrm>
              <a:off x="8797143" y="2330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Star: 7 Points 19">
              <a:extLst>
                <a:ext uri="{FF2B5EF4-FFF2-40B4-BE49-F238E27FC236}">
                  <a16:creationId xmlns:a16="http://schemas.microsoft.com/office/drawing/2014/main" id="{BCFE1718-34A6-BA60-B3E0-AED88931D0D6}"/>
                </a:ext>
              </a:extLst>
            </p:cNvPr>
            <p:cNvSpPr/>
            <p:nvPr/>
          </p:nvSpPr>
          <p:spPr>
            <a:xfrm>
              <a:off x="8996217" y="2349725"/>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Star: 7 Points 20">
              <a:extLst>
                <a:ext uri="{FF2B5EF4-FFF2-40B4-BE49-F238E27FC236}">
                  <a16:creationId xmlns:a16="http://schemas.microsoft.com/office/drawing/2014/main" id="{4552782B-10E0-6D03-C8B5-98FF3E3A8B36}"/>
                </a:ext>
              </a:extLst>
            </p:cNvPr>
            <p:cNvSpPr/>
            <p:nvPr/>
          </p:nvSpPr>
          <p:spPr>
            <a:xfrm>
              <a:off x="9104217" y="2276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2" name="Star: 7 Points 21">
              <a:extLst>
                <a:ext uri="{FF2B5EF4-FFF2-40B4-BE49-F238E27FC236}">
                  <a16:creationId xmlns:a16="http://schemas.microsoft.com/office/drawing/2014/main" id="{329903ED-5F66-ED90-6DB5-E4FD287622A5}"/>
                </a:ext>
              </a:extLst>
            </p:cNvPr>
            <p:cNvSpPr/>
            <p:nvPr/>
          </p:nvSpPr>
          <p:spPr>
            <a:xfrm>
              <a:off x="9212217" y="2167209"/>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Star: 7 Points 22">
              <a:extLst>
                <a:ext uri="{FF2B5EF4-FFF2-40B4-BE49-F238E27FC236}">
                  <a16:creationId xmlns:a16="http://schemas.microsoft.com/office/drawing/2014/main" id="{F2FBAE41-C68D-1715-BB59-C39293E5B1C2}"/>
                </a:ext>
              </a:extLst>
            </p:cNvPr>
            <p:cNvSpPr/>
            <p:nvPr/>
          </p:nvSpPr>
          <p:spPr>
            <a:xfrm>
              <a:off x="9457913" y="2323786"/>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Star: 7 Points 23">
              <a:extLst>
                <a:ext uri="{FF2B5EF4-FFF2-40B4-BE49-F238E27FC236}">
                  <a16:creationId xmlns:a16="http://schemas.microsoft.com/office/drawing/2014/main" id="{4459B22F-FDDA-51B6-0BEA-5318131DC36F}"/>
                </a:ext>
              </a:extLst>
            </p:cNvPr>
            <p:cNvSpPr/>
            <p:nvPr/>
          </p:nvSpPr>
          <p:spPr>
            <a:xfrm>
              <a:off x="9588291" y="2441825"/>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28" name="Group 27">
              <a:extLst>
                <a:ext uri="{FF2B5EF4-FFF2-40B4-BE49-F238E27FC236}">
                  <a16:creationId xmlns:a16="http://schemas.microsoft.com/office/drawing/2014/main" id="{791DFDAC-6983-D1D6-FE23-FD4C9768DAE8}"/>
                </a:ext>
              </a:extLst>
            </p:cNvPr>
            <p:cNvGrpSpPr/>
            <p:nvPr/>
          </p:nvGrpSpPr>
          <p:grpSpPr>
            <a:xfrm>
              <a:off x="10064012" y="982738"/>
              <a:ext cx="1211322" cy="459377"/>
              <a:chOff x="9802530" y="5143937"/>
              <a:chExt cx="1211322" cy="459377"/>
            </a:xfrm>
          </p:grpSpPr>
          <p:sp>
            <p:nvSpPr>
              <p:cNvPr id="27" name="TextBox 26">
                <a:extLst>
                  <a:ext uri="{FF2B5EF4-FFF2-40B4-BE49-F238E27FC236}">
                    <a16:creationId xmlns:a16="http://schemas.microsoft.com/office/drawing/2014/main" id="{247B7919-BF83-9DDD-AFBE-A5862D5F6A78}"/>
                  </a:ext>
                </a:extLst>
              </p:cNvPr>
              <p:cNvSpPr txBox="1"/>
              <p:nvPr/>
            </p:nvSpPr>
            <p:spPr>
              <a:xfrm>
                <a:off x="9802530" y="5143937"/>
                <a:ext cx="1211322" cy="459377"/>
              </a:xfrm>
              <a:prstGeom prst="rect">
                <a:avLst/>
              </a:prstGeom>
              <a:solidFill>
                <a:schemeClr val="bg1"/>
              </a:solidFill>
            </p:spPr>
            <p:txBody>
              <a:bodyPr wrap="none" rtlCol="0">
                <a:spAutoFit/>
              </a:bodyPr>
              <a:lstStyle/>
              <a:p>
                <a:r>
                  <a:rPr lang="en-IE" sz="900" dirty="0"/>
                  <a:t>       Carbonate-hosted</a:t>
                </a:r>
              </a:p>
              <a:p>
                <a:endParaRPr lang="en-IE" sz="1000" dirty="0"/>
              </a:p>
              <a:p>
                <a:r>
                  <a:rPr lang="en-IE" sz="900" dirty="0"/>
                  <a:t>       SedEx (Varesh-type)</a:t>
                </a:r>
              </a:p>
            </p:txBody>
          </p:sp>
          <p:sp>
            <p:nvSpPr>
              <p:cNvPr id="25" name="Star: 7 Points 24">
                <a:extLst>
                  <a:ext uri="{FF2B5EF4-FFF2-40B4-BE49-F238E27FC236}">
                    <a16:creationId xmlns:a16="http://schemas.microsoft.com/office/drawing/2014/main" id="{E5853413-EBB2-C604-70B7-02420961EBBB}"/>
                  </a:ext>
                </a:extLst>
              </p:cNvPr>
              <p:cNvSpPr/>
              <p:nvPr/>
            </p:nvSpPr>
            <p:spPr>
              <a:xfrm>
                <a:off x="9887534" y="5440879"/>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Star: 7 Points 25">
                <a:extLst>
                  <a:ext uri="{FF2B5EF4-FFF2-40B4-BE49-F238E27FC236}">
                    <a16:creationId xmlns:a16="http://schemas.microsoft.com/office/drawing/2014/main" id="{857C570F-E75C-82DC-5F1F-33D7BB728211}"/>
                  </a:ext>
                </a:extLst>
              </p:cNvPr>
              <p:cNvSpPr/>
              <p:nvPr/>
            </p:nvSpPr>
            <p:spPr>
              <a:xfrm>
                <a:off x="9891056" y="5193531"/>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29" name="TextBox 28">
              <a:extLst>
                <a:ext uri="{FF2B5EF4-FFF2-40B4-BE49-F238E27FC236}">
                  <a16:creationId xmlns:a16="http://schemas.microsoft.com/office/drawing/2014/main" id="{47BD879C-0249-B44D-7077-B1C5A98FA003}"/>
                </a:ext>
              </a:extLst>
            </p:cNvPr>
            <p:cNvSpPr txBox="1"/>
            <p:nvPr/>
          </p:nvSpPr>
          <p:spPr>
            <a:xfrm>
              <a:off x="9751883" y="2628570"/>
              <a:ext cx="1140056" cy="261610"/>
            </a:xfrm>
            <a:prstGeom prst="rect">
              <a:avLst/>
            </a:prstGeom>
            <a:noFill/>
          </p:spPr>
          <p:txBody>
            <a:bodyPr wrap="none" rtlCol="0">
              <a:spAutoFit/>
            </a:bodyPr>
            <a:lstStyle/>
            <a:p>
              <a:r>
                <a:rPr lang="en-IE" sz="1100" dirty="0">
                  <a:solidFill>
                    <a:srgbClr val="FF0000"/>
                  </a:solidFill>
                  <a:effectLst>
                    <a:outerShdw blurRad="38100" dist="38100" dir="2700000" algn="tl">
                      <a:srgbClr val="000000">
                        <a:alpha val="43137"/>
                      </a:srgbClr>
                    </a:outerShdw>
                  </a:effectLst>
                </a:rPr>
                <a:t>Sedmochislenitsi</a:t>
              </a:r>
            </a:p>
          </p:txBody>
        </p:sp>
        <p:sp>
          <p:nvSpPr>
            <p:cNvPr id="30" name="TextBox 29">
              <a:extLst>
                <a:ext uri="{FF2B5EF4-FFF2-40B4-BE49-F238E27FC236}">
                  <a16:creationId xmlns:a16="http://schemas.microsoft.com/office/drawing/2014/main" id="{B00EBA45-351C-7709-8BD1-E67294F924C6}"/>
                </a:ext>
              </a:extLst>
            </p:cNvPr>
            <p:cNvSpPr txBox="1"/>
            <p:nvPr/>
          </p:nvSpPr>
          <p:spPr>
            <a:xfrm rot="19938698">
              <a:off x="8277208" y="2177898"/>
              <a:ext cx="909993" cy="276999"/>
            </a:xfrm>
            <a:prstGeom prst="rect">
              <a:avLst/>
            </a:prstGeom>
            <a:noFill/>
          </p:spPr>
          <p:txBody>
            <a:bodyPr wrap="none" rtlCol="0">
              <a:spAutoFit/>
            </a:bodyPr>
            <a:lstStyle/>
            <a:p>
              <a:r>
                <a:rPr lang="en-IE" sz="1200" dirty="0">
                  <a:solidFill>
                    <a:srgbClr val="FF0000"/>
                  </a:solidFill>
                  <a:effectLst>
                    <a:outerShdw blurRad="38100" dist="38100" dir="2700000" algn="tl">
                      <a:srgbClr val="000000">
                        <a:alpha val="43137"/>
                      </a:srgbClr>
                    </a:outerShdw>
                  </a:effectLst>
                </a:rPr>
                <a:t>APT District</a:t>
              </a:r>
            </a:p>
          </p:txBody>
        </p:sp>
      </p:grpSp>
      <p:grpSp>
        <p:nvGrpSpPr>
          <p:cNvPr id="46" name="Group 45">
            <a:extLst>
              <a:ext uri="{FF2B5EF4-FFF2-40B4-BE49-F238E27FC236}">
                <a16:creationId xmlns:a16="http://schemas.microsoft.com/office/drawing/2014/main" id="{07F3D090-5052-B5B6-F6DD-D9F2F7776A7D}"/>
              </a:ext>
            </a:extLst>
          </p:cNvPr>
          <p:cNvGrpSpPr/>
          <p:nvPr/>
        </p:nvGrpSpPr>
        <p:grpSpPr>
          <a:xfrm>
            <a:off x="617471" y="1073981"/>
            <a:ext cx="5011699" cy="4466354"/>
            <a:chOff x="1265647" y="115843"/>
            <a:chExt cx="4579061" cy="4102731"/>
          </a:xfrm>
        </p:grpSpPr>
        <p:pic>
          <p:nvPicPr>
            <p:cNvPr id="1026" name="Picture 2" descr="2 Tectonostratigraphic units of Europe. Red colors = Precambrian ...">
              <a:extLst>
                <a:ext uri="{FF2B5EF4-FFF2-40B4-BE49-F238E27FC236}">
                  <a16:creationId xmlns:a16="http://schemas.microsoft.com/office/drawing/2014/main" id="{7B7BE8C3-00C5-589B-8544-24E1B658CC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4" t="26622" r="1192" b="897"/>
            <a:stretch/>
          </p:blipFill>
          <p:spPr bwMode="auto">
            <a:xfrm>
              <a:off x="1265647" y="115843"/>
              <a:ext cx="4579061" cy="4102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Star: 7 Points 31">
              <a:extLst>
                <a:ext uri="{FF2B5EF4-FFF2-40B4-BE49-F238E27FC236}">
                  <a16:creationId xmlns:a16="http://schemas.microsoft.com/office/drawing/2014/main" id="{38DFD1A9-D99A-0B86-BDCE-E01F849A5DE3}"/>
                </a:ext>
              </a:extLst>
            </p:cNvPr>
            <p:cNvSpPr/>
            <p:nvPr/>
          </p:nvSpPr>
          <p:spPr>
            <a:xfrm>
              <a:off x="3712824" y="252864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Star: 7 Points 32">
              <a:extLst>
                <a:ext uri="{FF2B5EF4-FFF2-40B4-BE49-F238E27FC236}">
                  <a16:creationId xmlns:a16="http://schemas.microsoft.com/office/drawing/2014/main" id="{61903F31-5D41-9A2C-5B7D-104C574EA447}"/>
                </a:ext>
              </a:extLst>
            </p:cNvPr>
            <p:cNvSpPr/>
            <p:nvPr/>
          </p:nvSpPr>
          <p:spPr>
            <a:xfrm>
              <a:off x="3939833" y="258819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4" name="Star: 7 Points 33">
              <a:extLst>
                <a:ext uri="{FF2B5EF4-FFF2-40B4-BE49-F238E27FC236}">
                  <a16:creationId xmlns:a16="http://schemas.microsoft.com/office/drawing/2014/main" id="{75F54A9F-7EEC-D06A-F396-E0A646D7A190}"/>
                </a:ext>
              </a:extLst>
            </p:cNvPr>
            <p:cNvSpPr/>
            <p:nvPr/>
          </p:nvSpPr>
          <p:spPr>
            <a:xfrm>
              <a:off x="4052683" y="2755492"/>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5" name="Star: 7 Points 34">
              <a:extLst>
                <a:ext uri="{FF2B5EF4-FFF2-40B4-BE49-F238E27FC236}">
                  <a16:creationId xmlns:a16="http://schemas.microsoft.com/office/drawing/2014/main" id="{AEB73510-5CC8-321D-87D9-69C84566AF66}"/>
                </a:ext>
              </a:extLst>
            </p:cNvPr>
            <p:cNvSpPr/>
            <p:nvPr/>
          </p:nvSpPr>
          <p:spPr>
            <a:xfrm>
              <a:off x="4153946" y="288400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6" name="Star: 7 Points 35">
              <a:extLst>
                <a:ext uri="{FF2B5EF4-FFF2-40B4-BE49-F238E27FC236}">
                  <a16:creationId xmlns:a16="http://schemas.microsoft.com/office/drawing/2014/main" id="{63975A68-F7FE-D392-1FF3-D8303F88AE6A}"/>
                </a:ext>
              </a:extLst>
            </p:cNvPr>
            <p:cNvSpPr/>
            <p:nvPr/>
          </p:nvSpPr>
          <p:spPr>
            <a:xfrm>
              <a:off x="3555177" y="249819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7" name="Star: 7 Points 36">
              <a:extLst>
                <a:ext uri="{FF2B5EF4-FFF2-40B4-BE49-F238E27FC236}">
                  <a16:creationId xmlns:a16="http://schemas.microsoft.com/office/drawing/2014/main" id="{5F6B30EC-359A-EA8B-860A-42B2D4D94AFC}"/>
                </a:ext>
              </a:extLst>
            </p:cNvPr>
            <p:cNvSpPr/>
            <p:nvPr/>
          </p:nvSpPr>
          <p:spPr>
            <a:xfrm>
              <a:off x="3378446" y="2520570"/>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9" name="Star: 7 Points 38">
              <a:extLst>
                <a:ext uri="{FF2B5EF4-FFF2-40B4-BE49-F238E27FC236}">
                  <a16:creationId xmlns:a16="http://schemas.microsoft.com/office/drawing/2014/main" id="{2457005C-1251-B828-2923-13F13D3B8B86}"/>
                </a:ext>
              </a:extLst>
            </p:cNvPr>
            <p:cNvSpPr/>
            <p:nvPr/>
          </p:nvSpPr>
          <p:spPr>
            <a:xfrm>
              <a:off x="4844591" y="2884007"/>
              <a:ext cx="108000" cy="108000"/>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0" name="Star: 7 Points 39">
              <a:extLst>
                <a:ext uri="{FF2B5EF4-FFF2-40B4-BE49-F238E27FC236}">
                  <a16:creationId xmlns:a16="http://schemas.microsoft.com/office/drawing/2014/main" id="{0492B386-E934-2416-7F84-8764558980A3}"/>
                </a:ext>
              </a:extLst>
            </p:cNvPr>
            <p:cNvSpPr/>
            <p:nvPr/>
          </p:nvSpPr>
          <p:spPr>
            <a:xfrm>
              <a:off x="4355418" y="2852692"/>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1" name="Star: 7 Points 40">
              <a:extLst>
                <a:ext uri="{FF2B5EF4-FFF2-40B4-BE49-F238E27FC236}">
                  <a16:creationId xmlns:a16="http://schemas.microsoft.com/office/drawing/2014/main" id="{5D301E24-F5B8-776C-8418-E6BB4F453466}"/>
                </a:ext>
              </a:extLst>
            </p:cNvPr>
            <p:cNvSpPr/>
            <p:nvPr/>
          </p:nvSpPr>
          <p:spPr>
            <a:xfrm>
              <a:off x="4783327" y="3014692"/>
              <a:ext cx="108000" cy="108000"/>
            </a:xfrm>
            <a:prstGeom prst="star7">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2" name="TextBox 41">
              <a:extLst>
                <a:ext uri="{FF2B5EF4-FFF2-40B4-BE49-F238E27FC236}">
                  <a16:creationId xmlns:a16="http://schemas.microsoft.com/office/drawing/2014/main" id="{57AD35C1-4408-A2B8-08D4-7604BEB23D67}"/>
                </a:ext>
              </a:extLst>
            </p:cNvPr>
            <p:cNvSpPr txBox="1"/>
            <p:nvPr/>
          </p:nvSpPr>
          <p:spPr>
            <a:xfrm>
              <a:off x="4288975" y="2700829"/>
              <a:ext cx="335028" cy="138499"/>
            </a:xfrm>
            <a:prstGeom prst="rect">
              <a:avLst/>
            </a:prstGeom>
            <a:solidFill>
              <a:schemeClr val="bg1"/>
            </a:solidFill>
          </p:spPr>
          <p:txBody>
            <a:bodyPr wrap="none" lIns="0" tIns="0" rIns="0" bIns="0" rtlCol="0">
              <a:spAutoFit/>
            </a:bodyPr>
            <a:lstStyle/>
            <a:p>
              <a:r>
                <a:rPr lang="en-IE" sz="900" b="1" dirty="0"/>
                <a:t>Varesh</a:t>
              </a:r>
            </a:p>
          </p:txBody>
        </p:sp>
        <p:sp>
          <p:nvSpPr>
            <p:cNvPr id="43" name="TextBox 42">
              <a:extLst>
                <a:ext uri="{FF2B5EF4-FFF2-40B4-BE49-F238E27FC236}">
                  <a16:creationId xmlns:a16="http://schemas.microsoft.com/office/drawing/2014/main" id="{E09D57B8-BA8D-BA37-890C-8EEA4AA9460A}"/>
                </a:ext>
              </a:extLst>
            </p:cNvPr>
            <p:cNvSpPr txBox="1"/>
            <p:nvPr/>
          </p:nvSpPr>
          <p:spPr>
            <a:xfrm>
              <a:off x="4270716" y="3149420"/>
              <a:ext cx="573875" cy="138499"/>
            </a:xfrm>
            <a:prstGeom prst="rect">
              <a:avLst/>
            </a:prstGeom>
            <a:solidFill>
              <a:schemeClr val="bg1"/>
            </a:solidFill>
          </p:spPr>
          <p:txBody>
            <a:bodyPr wrap="none" lIns="0" tIns="0" rIns="0" bIns="0" rtlCol="0">
              <a:spAutoFit/>
            </a:bodyPr>
            <a:lstStyle/>
            <a:p>
              <a:r>
                <a:rPr lang="en-IE" sz="900" b="1" dirty="0" err="1"/>
                <a:t>Kremikovtsi</a:t>
              </a:r>
              <a:endParaRPr lang="en-IE" sz="900" b="1" dirty="0"/>
            </a:p>
          </p:txBody>
        </p:sp>
        <p:sp>
          <p:nvSpPr>
            <p:cNvPr id="44" name="TextBox 43">
              <a:extLst>
                <a:ext uri="{FF2B5EF4-FFF2-40B4-BE49-F238E27FC236}">
                  <a16:creationId xmlns:a16="http://schemas.microsoft.com/office/drawing/2014/main" id="{D4D88F96-6C0C-178F-1652-96C303FA4B49}"/>
                </a:ext>
              </a:extLst>
            </p:cNvPr>
            <p:cNvSpPr txBox="1"/>
            <p:nvPr/>
          </p:nvSpPr>
          <p:spPr>
            <a:xfrm>
              <a:off x="4752295" y="2712580"/>
              <a:ext cx="811119" cy="138499"/>
            </a:xfrm>
            <a:prstGeom prst="rect">
              <a:avLst/>
            </a:prstGeom>
            <a:solidFill>
              <a:schemeClr val="bg1"/>
            </a:solidFill>
          </p:spPr>
          <p:txBody>
            <a:bodyPr wrap="none" lIns="0" tIns="0" rIns="0" bIns="0" rtlCol="0">
              <a:spAutoFit/>
            </a:bodyPr>
            <a:lstStyle/>
            <a:p>
              <a:r>
                <a:rPr lang="en-IE" sz="900" b="1" dirty="0"/>
                <a:t>Sedmochislenitsi</a:t>
              </a:r>
            </a:p>
          </p:txBody>
        </p:sp>
        <p:sp>
          <p:nvSpPr>
            <p:cNvPr id="45" name="TextBox 44">
              <a:extLst>
                <a:ext uri="{FF2B5EF4-FFF2-40B4-BE49-F238E27FC236}">
                  <a16:creationId xmlns:a16="http://schemas.microsoft.com/office/drawing/2014/main" id="{8F931AC5-897F-4072-360C-94457DEADFD4}"/>
                </a:ext>
              </a:extLst>
            </p:cNvPr>
            <p:cNvSpPr txBox="1"/>
            <p:nvPr/>
          </p:nvSpPr>
          <p:spPr>
            <a:xfrm>
              <a:off x="3309488" y="2362653"/>
              <a:ext cx="851195" cy="138499"/>
            </a:xfrm>
            <a:prstGeom prst="rect">
              <a:avLst/>
            </a:prstGeom>
            <a:solidFill>
              <a:schemeClr val="bg1"/>
            </a:solidFill>
          </p:spPr>
          <p:txBody>
            <a:bodyPr wrap="none" lIns="0" tIns="0" rIns="0" bIns="0" rtlCol="0">
              <a:spAutoFit/>
            </a:bodyPr>
            <a:lstStyle/>
            <a:p>
              <a:r>
                <a:rPr lang="en-IE" sz="900" b="1" dirty="0"/>
                <a:t>Bleiberg - </a:t>
              </a:r>
              <a:r>
                <a:rPr lang="en-IE" sz="900" b="1" dirty="0" err="1"/>
                <a:t>Mezica</a:t>
              </a:r>
              <a:endParaRPr lang="en-IE" sz="900" b="1" dirty="0"/>
            </a:p>
          </p:txBody>
        </p:sp>
      </p:grpSp>
      <p:sp>
        <p:nvSpPr>
          <p:cNvPr id="51" name="TextBox 50">
            <a:extLst>
              <a:ext uri="{FF2B5EF4-FFF2-40B4-BE49-F238E27FC236}">
                <a16:creationId xmlns:a16="http://schemas.microsoft.com/office/drawing/2014/main" id="{7D30FEA7-0271-2292-F28F-28956284D4B5}"/>
              </a:ext>
            </a:extLst>
          </p:cNvPr>
          <p:cNvSpPr txBox="1"/>
          <p:nvPr/>
        </p:nvSpPr>
        <p:spPr>
          <a:xfrm>
            <a:off x="5974639" y="5654337"/>
            <a:ext cx="5683961" cy="553998"/>
          </a:xfrm>
          <a:prstGeom prst="rect">
            <a:avLst/>
          </a:prstGeom>
          <a:noFill/>
        </p:spPr>
        <p:txBody>
          <a:bodyPr wrap="square" rtlCol="0">
            <a:spAutoFit/>
          </a:bodyPr>
          <a:lstStyle/>
          <a:p>
            <a:r>
              <a:rPr lang="en-IE" dirty="0" err="1">
                <a:solidFill>
                  <a:schemeClr val="accent4"/>
                </a:solidFill>
              </a:rPr>
              <a:t>Palaeogeographic</a:t>
            </a:r>
            <a:r>
              <a:rPr lang="en-IE" dirty="0">
                <a:solidFill>
                  <a:schemeClr val="accent4"/>
                </a:solidFill>
              </a:rPr>
              <a:t> Setting – Early Triassic (Anisian Stage)</a:t>
            </a:r>
          </a:p>
          <a:p>
            <a:r>
              <a:rPr lang="en-IE" sz="1200" dirty="0">
                <a:solidFill>
                  <a:schemeClr val="accent4"/>
                </a:solidFill>
              </a:rPr>
              <a:t>After </a:t>
            </a:r>
            <a:r>
              <a:rPr lang="en-IE" sz="1200" dirty="0" err="1">
                <a:solidFill>
                  <a:schemeClr val="accent4"/>
                </a:solidFill>
              </a:rPr>
              <a:t>Cosentino</a:t>
            </a:r>
            <a:r>
              <a:rPr lang="en-IE" sz="1200" dirty="0">
                <a:solidFill>
                  <a:schemeClr val="accent4"/>
                </a:solidFill>
              </a:rPr>
              <a:t> </a:t>
            </a:r>
            <a:r>
              <a:rPr lang="en-IE" sz="1200" i="1" dirty="0">
                <a:solidFill>
                  <a:schemeClr val="accent4"/>
                </a:solidFill>
              </a:rPr>
              <a:t>et al </a:t>
            </a:r>
            <a:r>
              <a:rPr lang="en-IE" sz="1200" dirty="0">
                <a:solidFill>
                  <a:schemeClr val="accent4"/>
                </a:solidFill>
              </a:rPr>
              <a:t>(2010)</a:t>
            </a:r>
          </a:p>
        </p:txBody>
      </p:sp>
      <p:sp>
        <p:nvSpPr>
          <p:cNvPr id="52" name="TextBox 51">
            <a:extLst>
              <a:ext uri="{FF2B5EF4-FFF2-40B4-BE49-F238E27FC236}">
                <a16:creationId xmlns:a16="http://schemas.microsoft.com/office/drawing/2014/main" id="{ACFEC722-719F-4E77-7138-C007E21FAD15}"/>
              </a:ext>
            </a:extLst>
          </p:cNvPr>
          <p:cNvSpPr txBox="1"/>
          <p:nvPr/>
        </p:nvSpPr>
        <p:spPr>
          <a:xfrm>
            <a:off x="998825" y="5676034"/>
            <a:ext cx="4120670" cy="553998"/>
          </a:xfrm>
          <a:prstGeom prst="rect">
            <a:avLst/>
          </a:prstGeom>
          <a:noFill/>
        </p:spPr>
        <p:txBody>
          <a:bodyPr wrap="square" rtlCol="0">
            <a:spAutoFit/>
          </a:bodyPr>
          <a:lstStyle/>
          <a:p>
            <a:r>
              <a:rPr lang="en-IE" dirty="0">
                <a:solidFill>
                  <a:schemeClr val="accent4"/>
                </a:solidFill>
              </a:rPr>
              <a:t>Tectonostratigraphic Units</a:t>
            </a:r>
          </a:p>
          <a:p>
            <a:r>
              <a:rPr lang="en-IE" sz="1200" dirty="0">
                <a:solidFill>
                  <a:schemeClr val="accent4"/>
                </a:solidFill>
              </a:rPr>
              <a:t>(From </a:t>
            </a:r>
            <a:r>
              <a:rPr lang="en-IE" sz="1200" dirty="0" err="1">
                <a:solidFill>
                  <a:schemeClr val="accent4"/>
                </a:solidFill>
              </a:rPr>
              <a:t>Harff</a:t>
            </a:r>
            <a:r>
              <a:rPr lang="en-IE" sz="1200" dirty="0">
                <a:solidFill>
                  <a:schemeClr val="accent4"/>
                </a:solidFill>
              </a:rPr>
              <a:t>, J. </a:t>
            </a:r>
            <a:r>
              <a:rPr lang="en-IE" sz="1200" i="1" dirty="0">
                <a:solidFill>
                  <a:schemeClr val="accent4"/>
                </a:solidFill>
              </a:rPr>
              <a:t>et al </a:t>
            </a:r>
            <a:r>
              <a:rPr lang="en-IE" sz="1200" dirty="0">
                <a:solidFill>
                  <a:schemeClr val="accent4"/>
                </a:solidFill>
              </a:rPr>
              <a:t>(2017)</a:t>
            </a:r>
          </a:p>
        </p:txBody>
      </p:sp>
    </p:spTree>
    <p:extLst>
      <p:ext uri="{BB962C8B-B14F-4D97-AF65-F5344CB8AC3E}">
        <p14:creationId xmlns:p14="http://schemas.microsoft.com/office/powerpoint/2010/main" val="415949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699C10-891B-DFA2-666F-AA64BCEAC84E}"/>
              </a:ext>
            </a:extLst>
          </p:cNvPr>
          <p:cNvGrpSpPr/>
          <p:nvPr/>
        </p:nvGrpSpPr>
        <p:grpSpPr>
          <a:xfrm>
            <a:off x="0" y="-102637"/>
            <a:ext cx="12192000" cy="6858000"/>
            <a:chOff x="0" y="0"/>
            <a:chExt cx="12192000" cy="6858000"/>
          </a:xfrm>
        </p:grpSpPr>
        <p:sp>
          <p:nvSpPr>
            <p:cNvPr id="3" name="Rectangle 2">
              <a:extLst>
                <a:ext uri="{FF2B5EF4-FFF2-40B4-BE49-F238E27FC236}">
                  <a16:creationId xmlns:a16="http://schemas.microsoft.com/office/drawing/2014/main" id="{8D718187-3B41-14D3-5EDB-17CA4C8A4A4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19BF8179-60D7-78DF-C02C-D4537572AA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0002" y="74813"/>
              <a:ext cx="676419" cy="432262"/>
            </a:xfrm>
            <a:prstGeom prst="rect">
              <a:avLst/>
            </a:prstGeom>
          </p:spPr>
        </p:pic>
        <p:sp>
          <p:nvSpPr>
            <p:cNvPr id="11" name="TextBox 10">
              <a:extLst>
                <a:ext uri="{FF2B5EF4-FFF2-40B4-BE49-F238E27FC236}">
                  <a16:creationId xmlns:a16="http://schemas.microsoft.com/office/drawing/2014/main" id="{300EFD32-E95A-65E4-F170-5F9F49572D22}"/>
                </a:ext>
              </a:extLst>
            </p:cNvPr>
            <p:cNvSpPr txBox="1"/>
            <p:nvPr/>
          </p:nvSpPr>
          <p:spPr>
            <a:xfrm>
              <a:off x="781396" y="66504"/>
              <a:ext cx="4538749" cy="430887"/>
            </a:xfrm>
            <a:prstGeom prst="rect">
              <a:avLst/>
            </a:prstGeom>
            <a:noFill/>
          </p:spPr>
          <p:txBody>
            <a:bodyPr wrap="square" rtlCol="0">
              <a:spAutoFit/>
            </a:bodyPr>
            <a:lstStyle/>
            <a:p>
              <a:r>
                <a:rPr lang="en-GB" sz="1050" dirty="0">
                  <a:solidFill>
                    <a:srgbClr val="339966"/>
                  </a:solidFill>
                </a:rPr>
                <a:t>Sedmochislenitsi, Bulgaria</a:t>
              </a:r>
            </a:p>
            <a:p>
              <a:r>
                <a:rPr lang="en-GB" sz="1050" dirty="0">
                  <a:solidFill>
                    <a:srgbClr val="339966"/>
                  </a:solidFill>
                </a:rPr>
                <a:t>Colin J Andrew</a:t>
              </a:r>
              <a:endParaRPr lang="en-IE" sz="1050" dirty="0">
                <a:solidFill>
                  <a:srgbClr val="339966"/>
                </a:solidFill>
              </a:endParaRPr>
            </a:p>
          </p:txBody>
        </p:sp>
      </p:grpSp>
      <p:grpSp>
        <p:nvGrpSpPr>
          <p:cNvPr id="9" name="Group 8">
            <a:extLst>
              <a:ext uri="{FF2B5EF4-FFF2-40B4-BE49-F238E27FC236}">
                <a16:creationId xmlns:a16="http://schemas.microsoft.com/office/drawing/2014/main" id="{2EEB62D6-E6DC-1351-1873-706145223857}"/>
              </a:ext>
            </a:extLst>
          </p:cNvPr>
          <p:cNvGrpSpPr/>
          <p:nvPr/>
        </p:nvGrpSpPr>
        <p:grpSpPr>
          <a:xfrm>
            <a:off x="514349" y="571500"/>
            <a:ext cx="9293893" cy="5905500"/>
            <a:chOff x="1047750" y="314937"/>
            <a:chExt cx="10484518" cy="6400188"/>
          </a:xfrm>
        </p:grpSpPr>
        <p:pic>
          <p:nvPicPr>
            <p:cNvPr id="5" name="Picture 4">
              <a:extLst>
                <a:ext uri="{FF2B5EF4-FFF2-40B4-BE49-F238E27FC236}">
                  <a16:creationId xmlns:a16="http://schemas.microsoft.com/office/drawing/2014/main" id="{4C6385B0-7C5A-14A0-D23E-C685572A0198}"/>
                </a:ext>
              </a:extLst>
            </p:cNvPr>
            <p:cNvPicPr>
              <a:picLocks noChangeAspect="1"/>
            </p:cNvPicPr>
            <p:nvPr/>
          </p:nvPicPr>
          <p:blipFill>
            <a:blip r:embed="rId5"/>
            <a:stretch>
              <a:fillRect/>
            </a:stretch>
          </p:blipFill>
          <p:spPr>
            <a:xfrm>
              <a:off x="1047750" y="314937"/>
              <a:ext cx="10484518" cy="6400188"/>
            </a:xfrm>
            <a:prstGeom prst="rect">
              <a:avLst/>
            </a:prstGeom>
            <a:ln>
              <a:solidFill>
                <a:schemeClr val="tx1"/>
              </a:solidFill>
            </a:ln>
          </p:spPr>
        </p:pic>
        <p:pic>
          <p:nvPicPr>
            <p:cNvPr id="6" name="Picture 5">
              <a:extLst>
                <a:ext uri="{FF2B5EF4-FFF2-40B4-BE49-F238E27FC236}">
                  <a16:creationId xmlns:a16="http://schemas.microsoft.com/office/drawing/2014/main" id="{F915E4EB-4BA5-C130-4FDC-5BFA3AEB7263}"/>
                </a:ext>
              </a:extLst>
            </p:cNvPr>
            <p:cNvPicPr>
              <a:picLocks noChangeAspect="1"/>
            </p:cNvPicPr>
            <p:nvPr/>
          </p:nvPicPr>
          <p:blipFill>
            <a:blip r:embed="rId6"/>
            <a:stretch>
              <a:fillRect/>
            </a:stretch>
          </p:blipFill>
          <p:spPr>
            <a:xfrm>
              <a:off x="1978123" y="2133601"/>
              <a:ext cx="1440732" cy="314324"/>
            </a:xfrm>
            <a:prstGeom prst="rect">
              <a:avLst/>
            </a:prstGeom>
          </p:spPr>
        </p:pic>
        <p:sp>
          <p:nvSpPr>
            <p:cNvPr id="7" name="Rectangle 6">
              <a:extLst>
                <a:ext uri="{FF2B5EF4-FFF2-40B4-BE49-F238E27FC236}">
                  <a16:creationId xmlns:a16="http://schemas.microsoft.com/office/drawing/2014/main" id="{25A8962D-A912-6EF4-4F29-90A776F05859}"/>
                </a:ext>
              </a:extLst>
            </p:cNvPr>
            <p:cNvSpPr/>
            <p:nvPr/>
          </p:nvSpPr>
          <p:spPr>
            <a:xfrm>
              <a:off x="3219450" y="2162175"/>
              <a:ext cx="17145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7D654A0F-E920-4E90-D752-0D6375F5CBEE}"/>
                </a:ext>
              </a:extLst>
            </p:cNvPr>
            <p:cNvSpPr/>
            <p:nvPr/>
          </p:nvSpPr>
          <p:spPr>
            <a:xfrm>
              <a:off x="2019300" y="342900"/>
              <a:ext cx="25241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9">
            <a:extLst>
              <a:ext uri="{FF2B5EF4-FFF2-40B4-BE49-F238E27FC236}">
                <a16:creationId xmlns:a16="http://schemas.microsoft.com/office/drawing/2014/main" id="{F7D17ABB-6A50-31F6-2494-0BB16C761E31}"/>
              </a:ext>
            </a:extLst>
          </p:cNvPr>
          <p:cNvSpPr txBox="1"/>
          <p:nvPr/>
        </p:nvSpPr>
        <p:spPr>
          <a:xfrm>
            <a:off x="8210548" y="3133725"/>
            <a:ext cx="3810001" cy="2492990"/>
          </a:xfrm>
          <a:prstGeom prst="rect">
            <a:avLst/>
          </a:prstGeom>
          <a:solidFill>
            <a:schemeClr val="bg1"/>
          </a:solidFill>
          <a:ln>
            <a:solidFill>
              <a:schemeClr val="tx1"/>
            </a:solidFill>
          </a:ln>
        </p:spPr>
        <p:txBody>
          <a:bodyPr wrap="square" rtlCol="0">
            <a:spAutoFit/>
          </a:bodyPr>
          <a:lstStyle/>
          <a:p>
            <a:r>
              <a:rPr lang="en-GB" sz="1200" dirty="0"/>
              <a:t>Plakalnitsa    	   	1.38 Mt @ 1.45% Cu</a:t>
            </a:r>
          </a:p>
          <a:p>
            <a:r>
              <a:rPr lang="en-GB" sz="1200" dirty="0"/>
              <a:t>Sedmochislenitsi    	0.77 Mt @ 0.72% Cu</a:t>
            </a:r>
          </a:p>
          <a:p>
            <a:r>
              <a:rPr lang="en-GB" sz="1200" dirty="0" err="1"/>
              <a:t>Izdremets</a:t>
            </a:r>
            <a:r>
              <a:rPr lang="en-GB" sz="1200" dirty="0"/>
              <a:t>      		0.78 Mt @ 0.74% Cu</a:t>
            </a:r>
          </a:p>
          <a:p>
            <a:r>
              <a:rPr lang="en-GB" sz="1200" dirty="0" err="1"/>
              <a:t>Venets</a:t>
            </a:r>
            <a:r>
              <a:rPr lang="en-GB" sz="1200" dirty="0"/>
              <a:t> - </a:t>
            </a:r>
            <a:r>
              <a:rPr lang="en-GB" sz="1200" dirty="0" err="1"/>
              <a:t>Lakatnik</a:t>
            </a:r>
            <a:r>
              <a:rPr lang="en-GB" sz="1200" dirty="0"/>
              <a:t>           	1.98 Mt @ 0.50% Cu</a:t>
            </a:r>
          </a:p>
          <a:p>
            <a:r>
              <a:rPr lang="en-GB" sz="1200" dirty="0" err="1"/>
              <a:t>Osenovlak</a:t>
            </a:r>
            <a:r>
              <a:rPr lang="en-GB" sz="1200" dirty="0"/>
              <a:t>     		0.43 Mt @ 1.03% Cu</a:t>
            </a:r>
          </a:p>
          <a:p>
            <a:r>
              <a:rPr lang="en-GB" sz="1200" dirty="0" err="1"/>
              <a:t>Hristo</a:t>
            </a:r>
            <a:r>
              <a:rPr lang="en-GB" sz="1200" dirty="0"/>
              <a:t> Botev  		0.07 Mt @ 0.71% Cu</a:t>
            </a:r>
          </a:p>
          <a:p>
            <a:endParaRPr lang="en-GB" sz="1200" dirty="0"/>
          </a:p>
          <a:p>
            <a:endParaRPr lang="en-GB" sz="1200" dirty="0"/>
          </a:p>
          <a:p>
            <a:r>
              <a:rPr lang="en-GB" sz="1200" dirty="0"/>
              <a:t>Plakalnitsa   		0.65 Mt @ 2.84% </a:t>
            </a:r>
            <a:r>
              <a:rPr lang="en-GB" sz="1200" dirty="0" err="1"/>
              <a:t>Zn+Pb</a:t>
            </a:r>
            <a:endParaRPr lang="en-GB" sz="1200" dirty="0"/>
          </a:p>
          <a:p>
            <a:r>
              <a:rPr lang="en-GB" sz="1200" dirty="0"/>
              <a:t>Sedmochislenitsi                     10.67 Mt @ 1.63% </a:t>
            </a:r>
            <a:r>
              <a:rPr lang="en-GB" sz="1200" dirty="0" err="1"/>
              <a:t>Zn+Pb</a:t>
            </a:r>
            <a:endParaRPr lang="en-GB" sz="1200" dirty="0"/>
          </a:p>
          <a:p>
            <a:r>
              <a:rPr lang="en-GB" sz="1200" dirty="0" err="1"/>
              <a:t>Izdremets</a:t>
            </a:r>
            <a:r>
              <a:rPr lang="en-GB" sz="1200" dirty="0"/>
              <a:t>		0.38 Mt @ 3.13% </a:t>
            </a:r>
            <a:r>
              <a:rPr lang="en-GB" sz="1200" dirty="0" err="1"/>
              <a:t>Zn+Pb</a:t>
            </a:r>
            <a:endParaRPr lang="en-GB" sz="1200" dirty="0"/>
          </a:p>
          <a:p>
            <a:r>
              <a:rPr lang="en-GB" sz="1200" dirty="0" err="1"/>
              <a:t>Hristo</a:t>
            </a:r>
            <a:r>
              <a:rPr lang="en-GB" sz="1200" dirty="0"/>
              <a:t> Botev		0.26 Mt @ 2.21% </a:t>
            </a:r>
            <a:r>
              <a:rPr lang="en-GB" sz="1200" dirty="0" err="1"/>
              <a:t>Zn+Pb</a:t>
            </a:r>
            <a:endParaRPr lang="en-GB" sz="1200" dirty="0"/>
          </a:p>
          <a:p>
            <a:r>
              <a:rPr lang="en-GB" sz="1200" dirty="0" err="1"/>
              <a:t>Osenovlak</a:t>
            </a:r>
            <a:r>
              <a:rPr lang="en-GB" sz="1200" dirty="0"/>
              <a:t>		0.05 Mt @ 3.15% </a:t>
            </a:r>
            <a:r>
              <a:rPr lang="en-GB" sz="1200" dirty="0" err="1"/>
              <a:t>Zn+Pb</a:t>
            </a:r>
            <a:endParaRPr lang="en-IE" sz="1200" dirty="0"/>
          </a:p>
        </p:txBody>
      </p:sp>
      <p:sp>
        <p:nvSpPr>
          <p:cNvPr id="13" name="TextBox 12">
            <a:extLst>
              <a:ext uri="{FF2B5EF4-FFF2-40B4-BE49-F238E27FC236}">
                <a16:creationId xmlns:a16="http://schemas.microsoft.com/office/drawing/2014/main" id="{BB0912A2-3A80-E2AE-408C-E0859540D066}"/>
              </a:ext>
            </a:extLst>
          </p:cNvPr>
          <p:cNvSpPr txBox="1"/>
          <p:nvPr/>
        </p:nvSpPr>
        <p:spPr>
          <a:xfrm>
            <a:off x="6036906" y="102636"/>
            <a:ext cx="3853543" cy="430887"/>
          </a:xfrm>
          <a:prstGeom prst="rect">
            <a:avLst/>
          </a:prstGeom>
          <a:noFill/>
        </p:spPr>
        <p:txBody>
          <a:bodyPr wrap="square" rtlCol="0">
            <a:spAutoFit/>
          </a:bodyPr>
          <a:lstStyle/>
          <a:p>
            <a:r>
              <a:rPr lang="en-GB" sz="1050" i="1" dirty="0">
                <a:solidFill>
                  <a:schemeClr val="bg1"/>
                </a:solidFill>
              </a:rPr>
              <a:t>Geology from Bulgarian Geological Survey Maps K3425-Berkovica, K3436-Vratsa, K-3447-Sofia &amp; K3448-Botevgrad</a:t>
            </a:r>
            <a:endParaRPr lang="en-IE" sz="1050" i="1" dirty="0">
              <a:solidFill>
                <a:schemeClr val="bg1"/>
              </a:solidFill>
            </a:endParaRPr>
          </a:p>
        </p:txBody>
      </p:sp>
      <p:sp>
        <p:nvSpPr>
          <p:cNvPr id="14" name="TextBox 13">
            <a:extLst>
              <a:ext uri="{FF2B5EF4-FFF2-40B4-BE49-F238E27FC236}">
                <a16:creationId xmlns:a16="http://schemas.microsoft.com/office/drawing/2014/main" id="{DF195E7C-14EC-EA95-5C0B-4036019729DC}"/>
              </a:ext>
            </a:extLst>
          </p:cNvPr>
          <p:cNvSpPr txBox="1"/>
          <p:nvPr/>
        </p:nvSpPr>
        <p:spPr>
          <a:xfrm>
            <a:off x="9946433" y="1073021"/>
            <a:ext cx="2074115" cy="646331"/>
          </a:xfrm>
          <a:prstGeom prst="rect">
            <a:avLst/>
          </a:prstGeom>
          <a:noFill/>
        </p:spPr>
        <p:txBody>
          <a:bodyPr wrap="square" rtlCol="0">
            <a:spAutoFit/>
          </a:bodyPr>
          <a:lstStyle/>
          <a:p>
            <a:r>
              <a:rPr lang="en-IE" b="1" dirty="0">
                <a:solidFill>
                  <a:schemeClr val="accent4"/>
                </a:solidFill>
              </a:rPr>
              <a:t>Mineral Deposits of the Vratsa District</a:t>
            </a:r>
          </a:p>
        </p:txBody>
      </p:sp>
      <p:grpSp>
        <p:nvGrpSpPr>
          <p:cNvPr id="18" name="Group 17">
            <a:extLst>
              <a:ext uri="{FF2B5EF4-FFF2-40B4-BE49-F238E27FC236}">
                <a16:creationId xmlns:a16="http://schemas.microsoft.com/office/drawing/2014/main" id="{A5D30F1C-F8D3-D332-2E4E-7A0670E10592}"/>
              </a:ext>
            </a:extLst>
          </p:cNvPr>
          <p:cNvGrpSpPr/>
          <p:nvPr/>
        </p:nvGrpSpPr>
        <p:grpSpPr>
          <a:xfrm>
            <a:off x="8220276" y="3143452"/>
            <a:ext cx="3810000" cy="2492989"/>
            <a:chOff x="8220276" y="3143452"/>
            <a:chExt cx="3810000" cy="2492989"/>
          </a:xfrm>
        </p:grpSpPr>
        <p:pic>
          <p:nvPicPr>
            <p:cNvPr id="16" name="Picture 15">
              <a:extLst>
                <a:ext uri="{FF2B5EF4-FFF2-40B4-BE49-F238E27FC236}">
                  <a16:creationId xmlns:a16="http://schemas.microsoft.com/office/drawing/2014/main" id="{8B9D128A-8901-48F2-0989-D5B4976522F6}"/>
                </a:ext>
              </a:extLst>
            </p:cNvPr>
            <p:cNvPicPr>
              <a:picLocks noChangeAspect="1"/>
            </p:cNvPicPr>
            <p:nvPr/>
          </p:nvPicPr>
          <p:blipFill>
            <a:blip r:embed="rId7"/>
            <a:stretch>
              <a:fillRect/>
            </a:stretch>
          </p:blipFill>
          <p:spPr>
            <a:xfrm>
              <a:off x="8220276" y="3143452"/>
              <a:ext cx="3810000" cy="2492989"/>
            </a:xfrm>
            <a:prstGeom prst="rect">
              <a:avLst/>
            </a:prstGeom>
            <a:ln>
              <a:solidFill>
                <a:schemeClr val="tx1"/>
              </a:solidFill>
            </a:ln>
          </p:spPr>
        </p:pic>
        <p:sp>
          <p:nvSpPr>
            <p:cNvPr id="17" name="Rectangle 16">
              <a:extLst>
                <a:ext uri="{FF2B5EF4-FFF2-40B4-BE49-F238E27FC236}">
                  <a16:creationId xmlns:a16="http://schemas.microsoft.com/office/drawing/2014/main" id="{DF3C0836-09C1-256E-E9B2-BDD12F5BB10D}"/>
                </a:ext>
              </a:extLst>
            </p:cNvPr>
            <p:cNvSpPr/>
            <p:nvPr/>
          </p:nvSpPr>
          <p:spPr>
            <a:xfrm>
              <a:off x="9484468" y="4114800"/>
              <a:ext cx="204281" cy="1070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423151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59731</TotalTime>
  <Words>6109</Words>
  <Application>Microsoft Office PowerPoint</Application>
  <PresentationFormat>Widescreen</PresentationFormat>
  <Paragraphs>950</Paragraphs>
  <Slides>72</Slides>
  <Notes>31</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72</vt:i4>
      </vt:variant>
    </vt:vector>
  </HeadingPairs>
  <TitlesOfParts>
    <vt:vector size="89" baseType="lpstr">
      <vt:lpstr>Arial</vt:lpstr>
      <vt:lpstr>Calibri</vt:lpstr>
      <vt:lpstr>Calibri   </vt:lpstr>
      <vt:lpstr>Calibri    </vt:lpstr>
      <vt:lpstr>Calibri (Body)</vt:lpstr>
      <vt:lpstr>Calibri Light</vt:lpstr>
      <vt:lpstr>Graphik LCG</vt:lpstr>
      <vt:lpstr>NexusSerif</vt:lpstr>
      <vt:lpstr>Segoe UI Web (West European)</vt:lpstr>
      <vt:lpstr>STIX-Regular</vt:lpstr>
      <vt:lpstr>Symbol</vt:lpstr>
      <vt:lpstr>Times New Roman</vt:lpstr>
      <vt:lpstr>TimesNewRomanPS-ItalicMT</vt:lpstr>
      <vt:lpstr>TimesNewRomanPSMT</vt:lpstr>
      <vt:lpstr>TT15Ft00</vt:lpstr>
      <vt:lpstr>Wingdings</vt:lpstr>
      <vt:lpstr>Office Theme</vt:lpstr>
      <vt:lpstr>PowerPoint Presentation</vt:lpstr>
      <vt:lpstr>PowerPoint Presentation</vt:lpstr>
      <vt:lpstr>Introduction</vt:lpstr>
      <vt:lpstr>PowerPoint Presentation</vt:lpstr>
      <vt:lpstr>The Kremikovtsi deposit produced in excess of 47Mt of mixed siderite and haematite iron ores averaging 31.4% Fe between 1951-1995.    The orebody contains:  250 Mt of iron ores (limonite + siderite + haematite), 29 Mt of barite and 10.4Mt of lead mineralization averaging 1.2% Pb.  The orebody is stratiform lying within Triassic carbonates and is considered to be a zonal carbonate-hosted SedEx type.</vt:lpstr>
      <vt:lpstr>Vares (Rupice), Bosnia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Svidol Fm.</vt:lpstr>
      <vt:lpstr>PowerPoint Presentation</vt:lpstr>
      <vt:lpstr>Mogilata Fm (Opletnya 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Andrew</dc:creator>
  <cp:lastModifiedBy>Colin Andrew</cp:lastModifiedBy>
  <cp:revision>170</cp:revision>
  <cp:lastPrinted>2022-09-13T15:50:50Z</cp:lastPrinted>
  <dcterms:created xsi:type="dcterms:W3CDTF">2022-08-10T06:11:50Z</dcterms:created>
  <dcterms:modified xsi:type="dcterms:W3CDTF">2023-08-31T07:16:05Z</dcterms:modified>
</cp:coreProperties>
</file>